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0"/>
  </p:notesMasterIdLst>
  <p:handoutMasterIdLst>
    <p:handoutMasterId r:id="rId31"/>
  </p:handoutMasterIdLst>
  <p:sldIdLst>
    <p:sldId id="395" r:id="rId7"/>
    <p:sldId id="396" r:id="rId8"/>
    <p:sldId id="302" r:id="rId9"/>
    <p:sldId id="337" r:id="rId10"/>
    <p:sldId id="338" r:id="rId11"/>
    <p:sldId id="386" r:id="rId12"/>
    <p:sldId id="340" r:id="rId13"/>
    <p:sldId id="341" r:id="rId14"/>
    <p:sldId id="342" r:id="rId15"/>
    <p:sldId id="343" r:id="rId16"/>
    <p:sldId id="344" r:id="rId17"/>
    <p:sldId id="345" r:id="rId18"/>
    <p:sldId id="387" r:id="rId19"/>
    <p:sldId id="388" r:id="rId20"/>
    <p:sldId id="347" r:id="rId21"/>
    <p:sldId id="389" r:id="rId22"/>
    <p:sldId id="390" r:id="rId23"/>
    <p:sldId id="391" r:id="rId24"/>
    <p:sldId id="392" r:id="rId25"/>
    <p:sldId id="393" r:id="rId26"/>
    <p:sldId id="353" r:id="rId27"/>
    <p:sldId id="394" r:id="rId28"/>
    <p:sldId id="355"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E255D-2133-407B-9315-B8D44AC77072}" v="17" dt="2021-11-16T10:45:34.455"/>
    <p1510:client id="{F29E808F-952F-4B8D-BB97-66E59D961FD2}" v="1" dt="2021-11-05T14:06:51.80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1" autoAdjust="0"/>
    <p:restoredTop sz="93466"/>
  </p:normalViewPr>
  <p:slideViewPr>
    <p:cSldViewPr snapToGrid="0">
      <p:cViewPr varScale="1">
        <p:scale>
          <a:sx n="162" d="100"/>
          <a:sy n="162" d="100"/>
        </p:scale>
        <p:origin x="540"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3756" y="-177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F29E808F-952F-4B8D-BB97-66E59D961FD2}"/>
    <pc:docChg chg="undo custSel delSld modSld">
      <pc:chgData name="Francisca Tan" userId="6e1eea0e-3b13-45be-8c9f-e176322eec1e" providerId="ADAL" clId="{F29E808F-952F-4B8D-BB97-66E59D961FD2}" dt="2021-11-05T14:07:16.997" v="64" actId="1076"/>
      <pc:docMkLst>
        <pc:docMk/>
      </pc:docMkLst>
      <pc:sldChg chg="modSp mod">
        <pc:chgData name="Francisca Tan" userId="6e1eea0e-3b13-45be-8c9f-e176322eec1e" providerId="ADAL" clId="{F29E808F-952F-4B8D-BB97-66E59D961FD2}" dt="2021-11-05T14:06:18.648" v="61" actId="1036"/>
        <pc:sldMkLst>
          <pc:docMk/>
          <pc:sldMk cId="425671045" sldId="341"/>
        </pc:sldMkLst>
        <pc:spChg chg="mod">
          <ac:chgData name="Francisca Tan" userId="6e1eea0e-3b13-45be-8c9f-e176322eec1e" providerId="ADAL" clId="{F29E808F-952F-4B8D-BB97-66E59D961FD2}" dt="2021-11-05T14:06:18.648" v="61" actId="1036"/>
          <ac:spMkLst>
            <pc:docMk/>
            <pc:sldMk cId="425671045" sldId="341"/>
            <ac:spMk id="5" creationId="{3F197D9D-B898-4BF1-9017-68DF9B052664}"/>
          </ac:spMkLst>
        </pc:spChg>
        <pc:spChg chg="mod">
          <ac:chgData name="Francisca Tan" userId="6e1eea0e-3b13-45be-8c9f-e176322eec1e" providerId="ADAL" clId="{F29E808F-952F-4B8D-BB97-66E59D961FD2}" dt="2021-11-05T14:06:18.648" v="61" actId="1036"/>
          <ac:spMkLst>
            <pc:docMk/>
            <pc:sldMk cId="425671045" sldId="341"/>
            <ac:spMk id="6" creationId="{C1D3256C-CAB0-4DF0-A476-7FCF2B03E6A8}"/>
          </ac:spMkLst>
        </pc:spChg>
        <pc:spChg chg="mod">
          <ac:chgData name="Francisca Tan" userId="6e1eea0e-3b13-45be-8c9f-e176322eec1e" providerId="ADAL" clId="{F29E808F-952F-4B8D-BB97-66E59D961FD2}" dt="2021-11-05T14:06:01.157" v="5" actId="1076"/>
          <ac:spMkLst>
            <pc:docMk/>
            <pc:sldMk cId="425671045" sldId="341"/>
            <ac:spMk id="29699" creationId="{52EB3C3E-30C4-4EFE-A0AE-51FDB62B17F2}"/>
          </ac:spMkLst>
        </pc:spChg>
        <pc:grpChg chg="mod">
          <ac:chgData name="Francisca Tan" userId="6e1eea0e-3b13-45be-8c9f-e176322eec1e" providerId="ADAL" clId="{F29E808F-952F-4B8D-BB97-66E59D961FD2}" dt="2021-11-05T14:06:18.648" v="61" actId="1036"/>
          <ac:grpSpMkLst>
            <pc:docMk/>
            <pc:sldMk cId="425671045" sldId="341"/>
            <ac:grpSpMk id="115" creationId="{AF74F111-8D8A-422E-8428-5E6D94B6D9F4}"/>
          </ac:grpSpMkLst>
        </pc:grpChg>
        <pc:grpChg chg="mod">
          <ac:chgData name="Francisca Tan" userId="6e1eea0e-3b13-45be-8c9f-e176322eec1e" providerId="ADAL" clId="{F29E808F-952F-4B8D-BB97-66E59D961FD2}" dt="2021-11-05T14:06:09.484" v="40" actId="1036"/>
          <ac:grpSpMkLst>
            <pc:docMk/>
            <pc:sldMk cId="425671045" sldId="341"/>
            <ac:grpSpMk id="142" creationId="{BA4169AB-70ED-4BD0-8902-AA065056049B}"/>
          </ac:grpSpMkLst>
        </pc:grpChg>
      </pc:sldChg>
      <pc:sldChg chg="del">
        <pc:chgData name="Francisca Tan" userId="6e1eea0e-3b13-45be-8c9f-e176322eec1e" providerId="ADAL" clId="{F29E808F-952F-4B8D-BB97-66E59D961FD2}" dt="2021-11-02T15:53:32.587" v="0" actId="2696"/>
        <pc:sldMkLst>
          <pc:docMk/>
          <pc:sldMk cId="2025536657" sldId="385"/>
        </pc:sldMkLst>
      </pc:sldChg>
      <pc:sldChg chg="modSp mod">
        <pc:chgData name="Francisca Tan" userId="6e1eea0e-3b13-45be-8c9f-e176322eec1e" providerId="ADAL" clId="{F29E808F-952F-4B8D-BB97-66E59D961FD2}" dt="2021-11-05T14:06:51.788" v="63" actId="1076"/>
        <pc:sldMkLst>
          <pc:docMk/>
          <pc:sldMk cId="2032329078" sldId="387"/>
        </pc:sldMkLst>
        <pc:spChg chg="mod">
          <ac:chgData name="Francisca Tan" userId="6e1eea0e-3b13-45be-8c9f-e176322eec1e" providerId="ADAL" clId="{F29E808F-952F-4B8D-BB97-66E59D961FD2}" dt="2021-11-05T14:06:44.326" v="62" actId="14100"/>
          <ac:spMkLst>
            <pc:docMk/>
            <pc:sldMk cId="2032329078" sldId="387"/>
            <ac:spMk id="29699" creationId="{52EB3C3E-30C4-4EFE-A0AE-51FDB62B17F2}"/>
          </ac:spMkLst>
        </pc:spChg>
        <pc:picChg chg="mod">
          <ac:chgData name="Francisca Tan" userId="6e1eea0e-3b13-45be-8c9f-e176322eec1e" providerId="ADAL" clId="{F29E808F-952F-4B8D-BB97-66E59D961FD2}" dt="2021-11-05T14:06:51.788" v="63" actId="1076"/>
          <ac:picMkLst>
            <pc:docMk/>
            <pc:sldMk cId="2032329078" sldId="387"/>
            <ac:picMk id="5" creationId="{63B6A448-3C96-4D60-87FE-16978A1BFFF6}"/>
          </ac:picMkLst>
        </pc:picChg>
      </pc:sldChg>
      <pc:sldChg chg="modSp mod">
        <pc:chgData name="Francisca Tan" userId="6e1eea0e-3b13-45be-8c9f-e176322eec1e" providerId="ADAL" clId="{F29E808F-952F-4B8D-BB97-66E59D961FD2}" dt="2021-11-05T14:07:16.997" v="64" actId="1076"/>
        <pc:sldMkLst>
          <pc:docMk/>
          <pc:sldMk cId="2735624366" sldId="394"/>
        </pc:sldMkLst>
        <pc:spChg chg="mod">
          <ac:chgData name="Francisca Tan" userId="6e1eea0e-3b13-45be-8c9f-e176322eec1e" providerId="ADAL" clId="{F29E808F-952F-4B8D-BB97-66E59D961FD2}" dt="2021-11-05T14:07:16.997" v="64" actId="1076"/>
          <ac:spMkLst>
            <pc:docMk/>
            <pc:sldMk cId="2735624366" sldId="394"/>
            <ac:spMk id="29699" creationId="{52EB3C3E-30C4-4EFE-A0AE-51FDB62B17F2}"/>
          </ac:spMkLst>
        </pc:spChg>
        <pc:grpChg chg="mod">
          <ac:chgData name="Francisca Tan" userId="6e1eea0e-3b13-45be-8c9f-e176322eec1e" providerId="ADAL" clId="{F29E808F-952F-4B8D-BB97-66E59D961FD2}" dt="2021-11-05T14:07:16.997" v="64" actId="1076"/>
          <ac:grpSpMkLst>
            <pc:docMk/>
            <pc:sldMk cId="2735624366" sldId="394"/>
            <ac:grpSpMk id="5" creationId="{435B7106-F1E6-4E1C-B110-12FDC32DDA43}"/>
          </ac:grpSpMkLst>
        </pc:grpChg>
      </pc:sldChg>
    </pc:docChg>
  </pc:docChgLst>
  <pc:docChgLst>
    <pc:chgData name="Oyinkuro Benafa" userId="S::oyinkuro.benafa@arm.com::c087c519-2a3b-4f37-b839-36035052d0b9" providerId="AD" clId="Web-{032E255D-2133-407B-9315-B8D44AC77072}"/>
    <pc:docChg chg="modSld">
      <pc:chgData name="Oyinkuro Benafa" userId="S::oyinkuro.benafa@arm.com::c087c519-2a3b-4f37-b839-36035052d0b9" providerId="AD" clId="Web-{032E255D-2133-407B-9315-B8D44AC77072}" dt="2021-11-16T10:45:34.455" v="17"/>
      <pc:docMkLst>
        <pc:docMk/>
      </pc:docMkLst>
      <pc:sldChg chg="modSp">
        <pc:chgData name="Oyinkuro Benafa" userId="S::oyinkuro.benafa@arm.com::c087c519-2a3b-4f37-b839-36035052d0b9" providerId="AD" clId="Web-{032E255D-2133-407B-9315-B8D44AC77072}" dt="2021-11-16T10:45:34.455" v="17"/>
        <pc:sldMkLst>
          <pc:docMk/>
          <pc:sldMk cId="813618800" sldId="396"/>
        </pc:sldMkLst>
        <pc:spChg chg="mod">
          <ac:chgData name="Oyinkuro Benafa" userId="S::oyinkuro.benafa@arm.com::c087c519-2a3b-4f37-b839-36035052d0b9" providerId="AD" clId="Web-{032E255D-2133-407B-9315-B8D44AC77072}" dt="2021-11-16T10:45:34.455" v="17"/>
          <ac:spMkLst>
            <pc:docMk/>
            <pc:sldMk cId="813618800" sldId="396"/>
            <ac:spMk id="3" creationId="{736BCC25-0242-4169-A933-83C0AC79E4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109368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u="none" dirty="0">
                <a:latin typeface="Arial"/>
              </a:rPr>
              <a:t>The ability to decode up to two instructions per cycle and issue up to three instructions per cycle is possible because there are three slots in the issue stage: one for P0/M, one for P1, and one for LS/CE.</a:t>
            </a:r>
          </a:p>
          <a:p>
            <a:pPr>
              <a:lnSpc>
                <a:spcPct val="100000"/>
              </a:lnSpc>
            </a:pPr>
            <a:endParaRPr lang="en-GB" u="none" dirty="0"/>
          </a:p>
          <a:p>
            <a:pPr>
              <a:lnSpc>
                <a:spcPct val="100000"/>
              </a:lnSpc>
            </a:pPr>
            <a:r>
              <a:rPr lang="en-GB" u="none" dirty="0"/>
              <a:t>Let us consider an example based on the diagram shown. In the diagram, “Re” is the Register Renaming stage and ISS is the Issue stage. </a:t>
            </a:r>
          </a:p>
          <a:p>
            <a:pPr>
              <a:lnSpc>
                <a:spcPct val="100000"/>
              </a:lnSpc>
            </a:pPr>
            <a:endParaRPr lang="en-GB" u="none" dirty="0"/>
          </a:p>
          <a:p>
            <a:pPr lvl="0">
              <a:lnSpc>
                <a:spcPct val="100000"/>
              </a:lnSpc>
              <a:buFont typeface="Arial"/>
              <a:buNone/>
            </a:pPr>
            <a:r>
              <a:rPr lang="en-GB" sz="1200" u="none" dirty="0">
                <a:latin typeface="Arial"/>
              </a:rPr>
              <a:t>Say, for example, P1 stalls on result of operation going through P0/M.</a:t>
            </a:r>
            <a:endParaRPr lang="en-GB" u="none" dirty="0"/>
          </a:p>
          <a:p>
            <a:pPr lvl="0">
              <a:lnSpc>
                <a:spcPct val="100000"/>
              </a:lnSpc>
              <a:buFont typeface="Arial"/>
              <a:buNone/>
            </a:pPr>
            <a:r>
              <a:rPr lang="en-GB" sz="1200" u="none" dirty="0">
                <a:latin typeface="Arial"/>
              </a:rPr>
              <a:t>P1 slot in ISS now contains later instruction.</a:t>
            </a:r>
            <a:endParaRPr lang="en-GB" u="none" dirty="0"/>
          </a:p>
          <a:p>
            <a:pPr lvl="0">
              <a:lnSpc>
                <a:spcPct val="100000"/>
              </a:lnSpc>
              <a:buFont typeface="Arial"/>
              <a:buNone/>
            </a:pPr>
            <a:r>
              <a:rPr lang="en-GB" sz="1200" u="none" dirty="0">
                <a:latin typeface="Arial"/>
              </a:rPr>
              <a:t>ISS receives one instruction for P0/M and one for LS/CE -&gt; all slots are now full.</a:t>
            </a:r>
            <a:endParaRPr lang="en-GB" u="none" dirty="0"/>
          </a:p>
          <a:p>
            <a:pPr lvl="0">
              <a:lnSpc>
                <a:spcPct val="100000"/>
              </a:lnSpc>
              <a:buFont typeface="Arial"/>
              <a:buNone/>
            </a:pPr>
            <a:r>
              <a:rPr lang="en-GB" sz="1200" u="none" dirty="0">
                <a:latin typeface="Arial"/>
              </a:rPr>
              <a:t>Required result is produced for P1, so all three are issued.</a:t>
            </a:r>
            <a:endParaRPr lang="en-GB" u="none" dirty="0"/>
          </a:p>
          <a:p>
            <a:pPr lvl="0">
              <a:lnSpc>
                <a:spcPct val="100000"/>
              </a:lnSpc>
              <a:buFont typeface="Arial"/>
              <a:buNone/>
            </a:pPr>
            <a:r>
              <a:rPr lang="en-GB" sz="1200" u="none" dirty="0">
                <a:latin typeface="Arial"/>
              </a:rPr>
              <a:t>If two instructions were already queued on output of Re, these will go into ISS and be issued in the following cycle.</a:t>
            </a:r>
          </a:p>
          <a:p>
            <a:pPr lvl="1">
              <a:lnSpc>
                <a:spcPct val="100000"/>
              </a:lnSpc>
              <a:buFont typeface="Arial"/>
              <a:buNone/>
            </a:pPr>
            <a:endParaRPr lang="en-GB" sz="1200" u="none" dirty="0">
              <a:latin typeface="Arial"/>
            </a:endParaRPr>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IN" altLang="en-US" sz="1200" u="none" dirty="0">
                <a:ea typeface="ＭＳ Ｐゴシック" panose="020B0600070205080204" pitchFamily="34" charset="-128"/>
              </a:rPr>
              <a:t>Register renaming allows instructions in different pipelines to complete out-of-order where no data dependencies exist.</a:t>
            </a:r>
            <a:endParaRPr lang="en-US" altLang="en-US" sz="1200" u="none" dirty="0">
              <a:ea typeface="ＭＳ Ｐゴシック" panose="020B0600070205080204" pitchFamily="34" charset="-128"/>
            </a:endParaRPr>
          </a:p>
          <a:p>
            <a:pPr lvl="0">
              <a:lnSpc>
                <a:spcPct val="100000"/>
              </a:lnSpc>
              <a:buFont typeface="Arial"/>
              <a:buNone/>
            </a:pPr>
            <a:endParaRPr lang="en-GB" sz="1200" u="none" dirty="0">
              <a:latin typeface="Arial"/>
            </a:endParaRPr>
          </a:p>
          <a:p>
            <a:pPr>
              <a:lnSpc>
                <a:spcPct val="100000"/>
              </a:lnSpc>
            </a:pPr>
            <a:r>
              <a:rPr lang="en-GB" sz="1200" b="1" u="none" dirty="0">
                <a:solidFill>
                  <a:srgbClr val="000090"/>
                </a:solidFill>
                <a:latin typeface="Cambria Math"/>
              </a:rPr>
              <a:t>Stage names:</a:t>
            </a:r>
            <a:endParaRPr lang="en-GB" b="1" u="none" dirty="0"/>
          </a:p>
          <a:p>
            <a:pPr>
              <a:lnSpc>
                <a:spcPct val="100000"/>
              </a:lnSpc>
            </a:pPr>
            <a:r>
              <a:rPr lang="en-GB" sz="1200" b="1" u="none" dirty="0">
                <a:solidFill>
                  <a:srgbClr val="000090"/>
                </a:solidFill>
                <a:latin typeface="Cambria Math"/>
              </a:rPr>
              <a:t>Fe: Fetch stages</a:t>
            </a:r>
            <a:endParaRPr lang="en-GB" b="1" u="none" dirty="0"/>
          </a:p>
          <a:p>
            <a:pPr>
              <a:lnSpc>
                <a:spcPct val="100000"/>
              </a:lnSpc>
            </a:pPr>
            <a:r>
              <a:rPr lang="en-GB" sz="1200" b="1" u="none" dirty="0">
                <a:solidFill>
                  <a:srgbClr val="000090"/>
                </a:solidFill>
                <a:latin typeface="Cambria Math"/>
              </a:rPr>
              <a:t>IQ: Instruction queue</a:t>
            </a:r>
            <a:endParaRPr lang="en-GB" b="1" u="none" dirty="0"/>
          </a:p>
          <a:p>
            <a:pPr>
              <a:lnSpc>
                <a:spcPct val="100000"/>
              </a:lnSpc>
            </a:pPr>
            <a:r>
              <a:rPr lang="en-GB" sz="1200" b="1" u="none" dirty="0">
                <a:solidFill>
                  <a:srgbClr val="000090"/>
                </a:solidFill>
                <a:latin typeface="Cambria Math"/>
              </a:rPr>
              <a:t>De: Decode </a:t>
            </a:r>
            <a:endParaRPr lang="en-GB" b="1" u="none" dirty="0"/>
          </a:p>
          <a:p>
            <a:pPr>
              <a:lnSpc>
                <a:spcPct val="100000"/>
              </a:lnSpc>
            </a:pPr>
            <a:r>
              <a:rPr lang="en-GB" sz="1200" b="1" u="none" dirty="0">
                <a:solidFill>
                  <a:srgbClr val="000090"/>
                </a:solidFill>
                <a:latin typeface="Cambria Math"/>
              </a:rPr>
              <a:t>Re: Register renaming</a:t>
            </a:r>
            <a:endParaRPr lang="en-GB" b="1" u="none" dirty="0"/>
          </a:p>
          <a:p>
            <a:pPr>
              <a:lnSpc>
                <a:spcPct val="100000"/>
              </a:lnSpc>
            </a:pPr>
            <a:r>
              <a:rPr lang="en-GB" sz="1200" b="1" u="none" dirty="0">
                <a:solidFill>
                  <a:srgbClr val="000090"/>
                </a:solidFill>
                <a:latin typeface="Cambria Math"/>
              </a:rPr>
              <a:t>BM: Branch monitor</a:t>
            </a:r>
            <a:endParaRPr lang="en-GB" b="1" u="none" dirty="0"/>
          </a:p>
          <a:p>
            <a:pPr>
              <a:lnSpc>
                <a:spcPct val="100000"/>
              </a:lnSpc>
            </a:pPr>
            <a:r>
              <a:rPr lang="en-GB" sz="1200" b="1" u="none" dirty="0">
                <a:solidFill>
                  <a:srgbClr val="000090"/>
                </a:solidFill>
                <a:latin typeface="Cambria Math"/>
              </a:rPr>
              <a:t>ISS: Issue</a:t>
            </a:r>
            <a:endParaRPr lang="en-GB" b="1" u="none" dirty="0"/>
          </a:p>
          <a:p>
            <a:pPr>
              <a:lnSpc>
                <a:spcPct val="100000"/>
              </a:lnSpc>
            </a:pPr>
            <a:r>
              <a:rPr lang="en-GB" sz="1200" b="1" u="none" dirty="0">
                <a:solidFill>
                  <a:srgbClr val="000090"/>
                </a:solidFill>
                <a:latin typeface="Cambria Math"/>
              </a:rPr>
              <a:t>P0: Main execution pipeline</a:t>
            </a:r>
            <a:endParaRPr lang="en-GB" b="1" u="none" dirty="0"/>
          </a:p>
          <a:p>
            <a:pPr>
              <a:lnSpc>
                <a:spcPct val="100000"/>
              </a:lnSpc>
            </a:pPr>
            <a:r>
              <a:rPr lang="en-GB" sz="1200" b="1" u="none" dirty="0">
                <a:solidFill>
                  <a:srgbClr val="000090"/>
                </a:solidFill>
                <a:latin typeface="Cambria Math"/>
              </a:rPr>
              <a:t>M: Mac pipeline</a:t>
            </a:r>
            <a:endParaRPr lang="en-GB" b="1" u="none" dirty="0"/>
          </a:p>
          <a:p>
            <a:pPr>
              <a:lnSpc>
                <a:spcPct val="100000"/>
              </a:lnSpc>
            </a:pPr>
            <a:r>
              <a:rPr lang="en-GB" sz="1200" b="1" u="none" dirty="0">
                <a:solidFill>
                  <a:srgbClr val="000090"/>
                </a:solidFill>
                <a:latin typeface="Cambria Math"/>
              </a:rPr>
              <a:t>P1: Secondary (“dual”) execution pipeline</a:t>
            </a:r>
            <a:endParaRPr lang="en-GB" b="1" u="none" dirty="0"/>
          </a:p>
          <a:p>
            <a:pPr>
              <a:lnSpc>
                <a:spcPct val="100000"/>
              </a:lnSpc>
            </a:pPr>
            <a:r>
              <a:rPr lang="en-GB" sz="1200" b="1" u="none" dirty="0">
                <a:solidFill>
                  <a:srgbClr val="000090"/>
                </a:solidFill>
                <a:latin typeface="Cambria Math"/>
              </a:rPr>
              <a:t>AGU: Address generation unit</a:t>
            </a:r>
            <a:endParaRPr lang="en-GB" b="1" u="none" dirty="0"/>
          </a:p>
          <a:p>
            <a:pPr>
              <a:lnSpc>
                <a:spcPct val="100000"/>
              </a:lnSpc>
            </a:pPr>
            <a:r>
              <a:rPr lang="en-GB" sz="1200" b="1" u="none" dirty="0">
                <a:solidFill>
                  <a:srgbClr val="000090"/>
                </a:solidFill>
                <a:latin typeface="Cambria Math"/>
              </a:rPr>
              <a:t>LSU: Load/store unit</a:t>
            </a:r>
            <a:endParaRPr lang="en-GB" b="1" u="none" dirty="0"/>
          </a:p>
          <a:p>
            <a:pPr>
              <a:lnSpc>
                <a:spcPct val="100000"/>
              </a:lnSpc>
            </a:pPr>
            <a:r>
              <a:rPr lang="en-GB" sz="1200" b="1" u="none" dirty="0">
                <a:solidFill>
                  <a:srgbClr val="000090"/>
                </a:solidFill>
                <a:latin typeface="Cambria Math"/>
              </a:rPr>
              <a:t>CE: Compute engine (Neon or FPU) pipeline</a:t>
            </a:r>
            <a:endParaRPr lang="en-GB" b="1" u="none" dirty="0"/>
          </a:p>
          <a:p>
            <a:pPr lvl="0">
              <a:lnSpc>
                <a:spcPct val="100000"/>
              </a:lnSpc>
              <a:buFont typeface="Arial"/>
              <a:buNone/>
            </a:pPr>
            <a:endParaRPr lang="en-GB" sz="1200" u="none" dirty="0">
              <a:latin typeface="Arial"/>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392913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The small loop mode in the Cortex-A9 processor is also known as the fast loop mode. This mode allows a small or fast loop to execute entirely out of the Instruction Queue. </a:t>
            </a:r>
          </a:p>
          <a:p>
            <a:r>
              <a:rPr lang="en-GB" sz="1200" kern="1200" dirty="0">
                <a:solidFill>
                  <a:srgbClr val="000000"/>
                </a:solidFill>
                <a:latin typeface="+mn-lt"/>
                <a:ea typeface="ＭＳ Ｐゴシック" charset="0"/>
                <a:cs typeface="ＭＳ Ｐゴシック" charset="0"/>
              </a:rPr>
              <a:t>The instruction prefetch unit, shown in the diagram expanded diagram on the right, stops fetching instructions from the cache. This lowers power consumption.</a:t>
            </a:r>
          </a:p>
          <a:p>
            <a:endParaRPr lang="en-GB" sz="1200" kern="1200" dirty="0">
              <a:solidFill>
                <a:srgbClr val="000000"/>
              </a:solidFill>
              <a:latin typeface="+mn-lt"/>
              <a:ea typeface="ＭＳ Ｐゴシック" charset="0"/>
              <a:cs typeface="ＭＳ Ｐゴシック" charset="0"/>
            </a:endParaRPr>
          </a:p>
          <a:p>
            <a:r>
              <a:rPr lang="en-GB" sz="1200" kern="1200" dirty="0">
                <a:solidFill>
                  <a:srgbClr val="000000"/>
                </a:solidFill>
                <a:latin typeface="+mn-lt"/>
                <a:ea typeface="ＭＳ Ｐゴシック" charset="0"/>
                <a:cs typeface="ＭＳ Ｐゴシック" charset="0"/>
              </a:rPr>
              <a:t>The small loop mode can be activated if the loop fits inside two cache </a:t>
            </a:r>
            <a:r>
              <a:rPr lang="en-GB" sz="1200" u="none" kern="1200" dirty="0">
                <a:solidFill>
                  <a:srgbClr val="000000"/>
                </a:solidFill>
                <a:latin typeface="+mn-lt"/>
                <a:ea typeface="ＭＳ Ｐゴシック" charset="0"/>
                <a:cs typeface="ＭＳ Ｐゴシック" charset="0"/>
              </a:rPr>
              <a:t>lines and if the loop ends with a conditional backward branch. Note that the code must be in either all Arm or Thumb-2 instructions. </a:t>
            </a:r>
          </a:p>
          <a:p>
            <a:endParaRPr lang="en-GB" sz="1200" u="none" kern="1200" dirty="0">
              <a:solidFill>
                <a:srgbClr val="000000"/>
              </a:solidFill>
              <a:latin typeface="+mn-lt"/>
              <a:ea typeface="ＭＳ Ｐゴシック" charset="0"/>
              <a:cs typeface="ＭＳ Ｐゴシック" charset="0"/>
            </a:endParaRPr>
          </a:p>
          <a:p>
            <a:r>
              <a:rPr lang="en-GB" sz="1200" b="1" u="none" kern="1200" dirty="0">
                <a:solidFill>
                  <a:srgbClr val="000000"/>
                </a:solidFill>
                <a:latin typeface="+mn-lt"/>
                <a:ea typeface="ＭＳ Ｐゴシック" charset="0"/>
                <a:cs typeface="ＭＳ Ｐゴシック" charset="0"/>
              </a:rPr>
              <a:t>The small loop mode of the Cortex-A9 processor is used for loops that fit within 64 bytes (four lines of the Branch Target Address Cache, BTAC), terminating with a backward branch.</a:t>
            </a:r>
            <a:endParaRPr lang="en-GB" b="1" u="none" dirty="0"/>
          </a:p>
          <a:p>
            <a:r>
              <a:rPr lang="en-GB" sz="1200" b="1" u="none" kern="1200" dirty="0">
                <a:solidFill>
                  <a:srgbClr val="000000"/>
                </a:solidFill>
                <a:latin typeface="+mn-lt"/>
                <a:ea typeface="ＭＳ Ｐゴシック" charset="0"/>
                <a:cs typeface="ＭＳ Ｐゴシック" charset="0"/>
              </a:rPr>
              <a:t>This mode saves power, by eliminating cache lookups, and it also runs faster. The</a:t>
            </a:r>
            <a:r>
              <a:rPr lang="en-GB" sz="1200" b="1" u="none" kern="1200" baseline="0" dirty="0">
                <a:solidFill>
                  <a:srgbClr val="000000"/>
                </a:solidFill>
                <a:latin typeface="+mn-lt"/>
                <a:ea typeface="ＭＳ Ｐゴシック" charset="0"/>
                <a:cs typeface="ＭＳ Ｐゴシック" charset="0"/>
              </a:rPr>
              <a:t> t</a:t>
            </a:r>
            <a:r>
              <a:rPr lang="en-GB" sz="1200" b="1" u="none" kern="1200" dirty="0">
                <a:solidFill>
                  <a:srgbClr val="000000"/>
                </a:solidFill>
                <a:latin typeface="+mn-lt"/>
                <a:ea typeface="ＭＳ Ｐゴシック" charset="0"/>
                <a:cs typeface="ＭＳ Ｐゴシック" charset="0"/>
              </a:rPr>
              <a:t>wo lines of microcache are not aligned to cache boundaries, so it is not necessary for the 64 bytes used for the small loop to be aligned to any particular address boundary. Very small loops that fit within a single 32-byte cache line will save a </a:t>
            </a:r>
            <a:r>
              <a:rPr lang="en-GB" sz="1200" b="1" u="none" kern="1200" dirty="0" err="1">
                <a:solidFill>
                  <a:srgbClr val="000000"/>
                </a:solidFill>
                <a:latin typeface="+mn-lt"/>
                <a:ea typeface="ＭＳ Ｐゴシック" charset="0"/>
                <a:cs typeface="ＭＳ Ｐゴシック" charset="0"/>
              </a:rPr>
              <a:t>BTAC</a:t>
            </a:r>
            <a:r>
              <a:rPr lang="en-GB" sz="1200" b="1" u="none" kern="1200" dirty="0">
                <a:solidFill>
                  <a:srgbClr val="000000"/>
                </a:solidFill>
                <a:latin typeface="+mn-lt"/>
                <a:ea typeface="ＭＳ Ｐゴシック" charset="0"/>
                <a:cs typeface="ＭＳ Ｐゴシック" charset="0"/>
              </a:rPr>
              <a:t> lookup and so save a small amount of power compared to a similar loop spread across two lines.</a:t>
            </a:r>
            <a:endParaRPr lang="en-GB" b="1" u="none" dirty="0"/>
          </a:p>
          <a:p>
            <a:endParaRPr lang="en-GB" b="1" u="none" dirty="0"/>
          </a:p>
          <a:p>
            <a:r>
              <a:rPr lang="en-GB" sz="1200" b="1" u="none" kern="1200" dirty="0">
                <a:solidFill>
                  <a:srgbClr val="000000"/>
                </a:solidFill>
                <a:latin typeface="+mn-lt"/>
                <a:ea typeface="ＭＳ Ｐゴシック" charset="0"/>
                <a:cs typeface="ＭＳ Ｐゴシック" charset="0"/>
              </a:rPr>
              <a:t>There is no precise information about when the core will enter small loop mode (in opposition to the fast loop mode). However, the following conditions apply:</a:t>
            </a:r>
            <a:endParaRPr lang="en-GB" b="1" u="none" dirty="0"/>
          </a:p>
          <a:p>
            <a:pPr lvl="1">
              <a:lnSpc>
                <a:spcPct val="100000"/>
              </a:lnSpc>
              <a:buFont typeface="Arial"/>
              <a:buNone/>
            </a:pPr>
            <a:r>
              <a:rPr lang="en-GB" sz="1200" b="1" u="none" kern="1200" dirty="0">
                <a:solidFill>
                  <a:srgbClr val="000000"/>
                </a:solidFill>
                <a:latin typeface="+mn-lt"/>
                <a:ea typeface="ＭＳ Ｐゴシック" charset="0"/>
                <a:cs typeface="+mn-cs"/>
              </a:rPr>
              <a:t>The loop fits inside two cache lines.</a:t>
            </a:r>
            <a:endParaRPr lang="en-GB" b="1" u="none" dirty="0"/>
          </a:p>
          <a:p>
            <a:pPr lvl="1">
              <a:lnSpc>
                <a:spcPct val="100000"/>
              </a:lnSpc>
              <a:buFont typeface="Arial"/>
              <a:buNone/>
            </a:pPr>
            <a:r>
              <a:rPr lang="en-GB" sz="1200" b="1" u="none" kern="1200" dirty="0">
                <a:solidFill>
                  <a:srgbClr val="000000"/>
                </a:solidFill>
                <a:latin typeface="+mn-lt"/>
                <a:ea typeface="ＭＳ Ｐゴシック" charset="0"/>
                <a:cs typeface="+mn-cs"/>
              </a:rPr>
              <a:t>The loop contains Arm or Thumb-2 code only.</a:t>
            </a:r>
            <a:endParaRPr lang="en-GB" b="1" u="none" dirty="0"/>
          </a:p>
          <a:p>
            <a:pPr lvl="1">
              <a:lnSpc>
                <a:spcPct val="100000"/>
              </a:lnSpc>
              <a:buFont typeface="Arial"/>
              <a:buNone/>
            </a:pPr>
            <a:r>
              <a:rPr lang="en-GB" sz="1200" b="1" u="none" kern="1200" dirty="0">
                <a:solidFill>
                  <a:srgbClr val="000000"/>
                </a:solidFill>
                <a:latin typeface="+mn-lt"/>
                <a:ea typeface="ＭＳ Ｐゴシック" charset="0"/>
                <a:cs typeface="+mn-cs"/>
              </a:rPr>
              <a:t>The loop ends with a conditional backward branch.</a:t>
            </a:r>
            <a:endParaRPr lang="en-GB" b="1" u="none" dirty="0"/>
          </a:p>
          <a:p>
            <a:pPr lvl="1">
              <a:lnSpc>
                <a:spcPct val="100000"/>
              </a:lnSpc>
              <a:buFont typeface="Arial"/>
              <a:buNone/>
            </a:pPr>
            <a:r>
              <a:rPr lang="en-GB" sz="1200" b="1" u="none" kern="1200" dirty="0">
                <a:solidFill>
                  <a:srgbClr val="000000"/>
                </a:solidFill>
                <a:latin typeface="+mn-lt"/>
                <a:ea typeface="ＭＳ Ｐゴシック" charset="0"/>
                <a:cs typeface="+mn-cs"/>
              </a:rPr>
              <a:t>The loop can contain predicted non-taken branches inside the loop.</a:t>
            </a:r>
            <a:endParaRPr lang="en-GB" b="1" u="none" dirty="0"/>
          </a:p>
          <a:p>
            <a:pPr lvl="1">
              <a:lnSpc>
                <a:spcPct val="100000"/>
              </a:lnSpc>
              <a:buFont typeface="Arial"/>
              <a:buNone/>
            </a:pPr>
            <a:r>
              <a:rPr lang="en-GB" sz="1200" b="1" u="none" kern="1200" dirty="0">
                <a:solidFill>
                  <a:srgbClr val="000000"/>
                </a:solidFill>
                <a:latin typeface="+mn-lt"/>
                <a:ea typeface="ＭＳ Ｐゴシック" charset="0"/>
                <a:cs typeface="+mn-cs"/>
              </a:rPr>
              <a:t>Roughly, the loop needs to be between two to fifteen Arm instructions or two to thirty (16 bit) Thumb instructions (and obviously a different number of instructions for 32-bit Thumb-2 instructions).</a:t>
            </a:r>
            <a:endParaRPr lang="en-GB" b="1" u="none" dirty="0"/>
          </a:p>
          <a:p>
            <a:pPr>
              <a:lnSpc>
                <a:spcPct val="100000"/>
              </a:lnSpc>
            </a:pPr>
            <a:r>
              <a:rPr lang="en-GB" sz="1200" u="none" kern="1200" dirty="0">
                <a:solidFill>
                  <a:srgbClr val="000000"/>
                </a:solidFill>
                <a:latin typeface="+mn-lt"/>
                <a:ea typeface="ＭＳ Ｐゴシック" charset="0"/>
                <a:cs typeface="ＭＳ Ｐゴシック" charset="0"/>
              </a:rPr>
              <a:t> </a:t>
            </a:r>
            <a:endParaRPr lang="en-GB" u="none" dirty="0"/>
          </a:p>
          <a:p>
            <a:pPr>
              <a:lnSpc>
                <a:spcPct val="100000"/>
              </a:lnSpc>
            </a:pPr>
            <a:r>
              <a:rPr lang="en-GB" sz="1200" kern="1200" dirty="0">
                <a:solidFill>
                  <a:srgbClr val="000000"/>
                </a:solidFill>
                <a:latin typeface="+mn-lt"/>
                <a:ea typeface="ＭＳ Ｐゴシック" charset="0"/>
                <a:cs typeface="ＭＳ Ｐゴシック" charset="0"/>
              </a:rPr>
              <a:t>There are a few more detailed checks that the microarchitecture does, but the basic instructions are for small loops that fit within two cache lines, the core will try and use small loop mode.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29407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Cortex-A series </a:t>
            </a:r>
            <a:r>
              <a:rPr lang="en-GB" sz="1200" i="0" kern="1200" dirty="0">
                <a:solidFill>
                  <a:srgbClr val="000000"/>
                </a:solidFill>
                <a:latin typeface="+mn-lt"/>
                <a:ea typeface="ＭＳ Ｐゴシック" charset="0"/>
                <a:cs typeface="ＭＳ Ｐゴシック" charset="0"/>
              </a:rPr>
              <a:t>processors have branch prediction logic that aims to reduce the effect of the branch penalty. In essence, the processor guesses whether a branch will be taken or not and fetches instructions either from the instructions immediately following the branch (</a:t>
            </a:r>
            <a:r>
              <a:rPr lang="en-GB" sz="1200" b="1" i="0" kern="1200" dirty="0">
                <a:solidFill>
                  <a:srgbClr val="000000"/>
                </a:solidFill>
                <a:latin typeface="+mn-lt"/>
                <a:ea typeface="ＭＳ Ｐゴシック" charset="0"/>
                <a:cs typeface="ＭＳ Ｐゴシック" charset="0"/>
              </a:rPr>
              <a:t>if the prediction is that the conditional branch will not be taken</a:t>
            </a:r>
            <a:r>
              <a:rPr lang="en-GB" sz="1200" i="0" kern="1200" dirty="0">
                <a:solidFill>
                  <a:srgbClr val="000000"/>
                </a:solidFill>
                <a:latin typeface="+mn-lt"/>
                <a:ea typeface="ＭＳ Ｐゴシック" charset="0"/>
                <a:cs typeface="ＭＳ Ｐゴシック" charset="0"/>
              </a:rPr>
              <a:t>) or from the target instruction of the branch </a:t>
            </a:r>
            <a:r>
              <a:rPr lang="en-GB" sz="1200" b="1" i="0" kern="1200" dirty="0">
                <a:solidFill>
                  <a:srgbClr val="000000"/>
                </a:solidFill>
                <a:latin typeface="+mn-lt"/>
                <a:ea typeface="ＭＳ Ｐゴシック" charset="0"/>
                <a:cs typeface="ＭＳ Ｐゴシック" charset="0"/>
              </a:rPr>
              <a:t>(if the prediction is that the branch will be taken</a:t>
            </a:r>
            <a:r>
              <a:rPr lang="en-GB" sz="1200" i="0" kern="1200" dirty="0">
                <a:solidFill>
                  <a:srgbClr val="000000"/>
                </a:solidFill>
                <a:latin typeface="+mn-lt"/>
                <a:ea typeface="ＭＳ Ｐゴシック" charset="0"/>
                <a:cs typeface="ＭＳ Ｐゴシック" charset="0"/>
              </a:rPr>
              <a:t>). If the prediction is correct, the branch does not flush the pipeline. If the prediction is wrong, the pipeline must be flushed and instructions from the correct location must be fetched to refill it.</a:t>
            </a:r>
            <a:endParaRPr lang="en-GB" i="0" dirty="0"/>
          </a:p>
          <a:p>
            <a:endParaRPr lang="en-GB" i="0" dirty="0"/>
          </a:p>
          <a:p>
            <a:r>
              <a:rPr lang="en-GB" sz="1200" i="0" kern="1200" dirty="0">
                <a:solidFill>
                  <a:srgbClr val="000000"/>
                </a:solidFill>
                <a:latin typeface="+mn-lt"/>
                <a:ea typeface="ＭＳ Ｐゴシック" charset="0"/>
                <a:cs typeface="ＭＳ Ｐゴシック" charset="0"/>
              </a:rPr>
              <a:t>Dynamic prediction hardware can further reduce the average branch penalty by making use of history information about whether conditional branches were taken or not taken on previous execution. The prefetch unit in the Cortex-A9 processor implements two-level dynamic branch prediction, with a Global History Buffer (GHB), a Branch Target Address Cache (BTAC), and a return stack.</a:t>
            </a:r>
            <a:r>
              <a:rPr lang="en-GB" sz="1200" i="0" kern="1200" baseline="0" dirty="0">
                <a:solidFill>
                  <a:schemeClr val="tx1"/>
                </a:solidFill>
                <a:latin typeface="+mn-lt"/>
                <a:ea typeface="ＭＳ Ｐゴシック" charset="0"/>
                <a:cs typeface="ＭＳ Ｐゴシック" charset="0"/>
              </a:rPr>
              <a:t>  </a:t>
            </a:r>
          </a:p>
          <a:p>
            <a:endParaRPr lang="en-GB" sz="1200" i="0" kern="1200" baseline="0" dirty="0">
              <a:solidFill>
                <a:schemeClr val="tx1"/>
              </a:solidFill>
              <a:latin typeface="+mn-lt"/>
              <a:ea typeface="ＭＳ Ｐゴシック" charset="0"/>
              <a:cs typeface="ＭＳ Ｐゴシック" charset="0"/>
            </a:endParaRPr>
          </a:p>
          <a:p>
            <a:r>
              <a:rPr lang="en-GB" sz="1200" i="0" kern="1200" baseline="0" dirty="0">
                <a:solidFill>
                  <a:schemeClr val="tx1"/>
                </a:solidFill>
                <a:latin typeface="+mn-lt"/>
                <a:ea typeface="ＭＳ Ｐゴシック" charset="0"/>
                <a:cs typeface="ＭＳ Ｐゴシック" charset="0"/>
              </a:rPr>
              <a:t>Depending on how the Cortex-A9 processor was configured at implementation or prior to synthesis, </a:t>
            </a:r>
            <a:r>
              <a:rPr lang="en-GB" sz="1200" i="0" u="sng" kern="1200" baseline="0" dirty="0">
                <a:solidFill>
                  <a:schemeClr val="tx1"/>
                </a:solidFill>
                <a:latin typeface="+mn-lt"/>
                <a:ea typeface="ＭＳ Ｐゴシック" charset="0"/>
                <a:cs typeface="ＭＳ Ｐゴシック" charset="0"/>
              </a:rPr>
              <a:t>t</a:t>
            </a:r>
            <a:r>
              <a:rPr lang="en-GB" sz="1200" i="0" kern="1200" baseline="0" dirty="0">
                <a:solidFill>
                  <a:schemeClr val="tx1"/>
                </a:solidFill>
                <a:latin typeface="+mn-lt"/>
                <a:ea typeface="ＭＳ Ｐゴシック" charset="0"/>
                <a:cs typeface="ＭＳ Ｐゴシック" charset="0"/>
              </a:rPr>
              <a:t>he GHB maintains state of the last 4096 branches, and the BTAC caches in 512 entries of taken branch addresses. Note that the BTAC must be flushed on reset or when a context switch occurs. Because of the BTAC structure, more than two </a:t>
            </a:r>
            <a:r>
              <a:rPr lang="en-GB" sz="1200" i="0" u="none" kern="1200" baseline="0" dirty="0">
                <a:solidFill>
                  <a:schemeClr val="tx1"/>
                </a:solidFill>
                <a:latin typeface="+mn-lt"/>
                <a:ea typeface="ＭＳ Ｐゴシック" charset="0"/>
                <a:cs typeface="ＭＳ Ｐゴシック" charset="0"/>
              </a:rPr>
              <a:t>likely taken </a:t>
            </a:r>
            <a:r>
              <a:rPr lang="en-GB" sz="1200" i="0" kern="1200" baseline="0" dirty="0">
                <a:solidFill>
                  <a:schemeClr val="tx1"/>
                </a:solidFill>
                <a:latin typeface="+mn-lt"/>
                <a:ea typeface="ＭＳ Ｐゴシック" charset="0"/>
                <a:cs typeface="ＭＳ Ｐゴシック" charset="0"/>
              </a:rPr>
              <a:t>instructions in 16 bytes blocks can harm the performance. </a:t>
            </a:r>
          </a:p>
          <a:p>
            <a:endParaRPr lang="en-GB" sz="1200" i="0" kern="1200" baseline="0" dirty="0">
              <a:solidFill>
                <a:schemeClr val="tx1"/>
              </a:solidFill>
              <a:latin typeface="+mn-lt"/>
              <a:ea typeface="ＭＳ Ｐゴシック" charset="0"/>
              <a:cs typeface="ＭＳ Ｐゴシック" charset="0"/>
            </a:endParaRPr>
          </a:p>
          <a:p>
            <a:endParaRPr lang="en-GB" b="1" i="0" dirty="0"/>
          </a:p>
          <a:p>
            <a:r>
              <a:rPr lang="en-GB" sz="1200" b="1" i="0" kern="1200" dirty="0">
                <a:solidFill>
                  <a:srgbClr val="000000"/>
                </a:solidFill>
                <a:latin typeface="+mn-lt"/>
                <a:ea typeface="ＭＳ Ｐゴシック" charset="0"/>
                <a:cs typeface="ＭＳ Ｐゴシック" charset="0"/>
              </a:rPr>
              <a:t>Branch prediction becomes </a:t>
            </a:r>
            <a:r>
              <a:rPr lang="en-GB" sz="1200" b="1" kern="1200" dirty="0">
                <a:solidFill>
                  <a:srgbClr val="000000"/>
                </a:solidFill>
                <a:latin typeface="+mn-lt"/>
                <a:ea typeface="ＭＳ Ｐゴシック" charset="0"/>
                <a:cs typeface="ＭＳ Ｐゴシック" charset="0"/>
              </a:rPr>
              <a:t>more important in deeply pipelined </a:t>
            </a:r>
            <a:r>
              <a:rPr lang="en-GB" sz="1200" b="1" u="none" kern="1200" dirty="0">
                <a:solidFill>
                  <a:srgbClr val="000000"/>
                </a:solidFill>
                <a:latin typeface="+mn-lt"/>
                <a:ea typeface="ＭＳ Ｐゴシック" charset="0"/>
                <a:cs typeface="ＭＳ Ｐゴシック" charset="0"/>
              </a:rPr>
              <a:t>processors because </a:t>
            </a:r>
            <a:r>
              <a:rPr lang="en-GB" sz="1200" b="1" kern="1200" dirty="0">
                <a:solidFill>
                  <a:srgbClr val="000000"/>
                </a:solidFill>
                <a:latin typeface="+mn-lt"/>
                <a:ea typeface="ＭＳ Ｐゴシック" charset="0"/>
                <a:cs typeface="ＭＳ Ｐゴシック" charset="0"/>
              </a:rPr>
              <a:t>the cost of incorrect predictions increases.</a:t>
            </a:r>
            <a:r>
              <a:rPr lang="en-GB" sz="1200" b="1" kern="1200" baseline="0" dirty="0">
                <a:solidFill>
                  <a:srgbClr val="000000"/>
                </a:solidFill>
                <a:latin typeface="+mn-lt"/>
                <a:ea typeface="ＭＳ Ｐゴシック" charset="0"/>
                <a:cs typeface="ＭＳ Ｐゴシック" charset="0"/>
              </a:rPr>
              <a:t> T</a:t>
            </a:r>
            <a:r>
              <a:rPr lang="en-GB" sz="1200" b="1" kern="1200" dirty="0">
                <a:solidFill>
                  <a:srgbClr val="000000"/>
                </a:solidFill>
                <a:latin typeface="+mn-lt"/>
                <a:ea typeface="ＭＳ Ｐゴシック" charset="0"/>
                <a:cs typeface="ＭＳ Ｐゴシック" charset="0"/>
              </a:rPr>
              <a:t>he branches are solved several stages after the ID stage</a:t>
            </a:r>
            <a:r>
              <a:rPr lang="en-GB" sz="1200" b="1" u="sng" kern="1200" dirty="0">
                <a:solidFill>
                  <a:srgbClr val="000000"/>
                </a:solidFill>
                <a:latin typeface="+mn-lt"/>
                <a:ea typeface="ＭＳ Ｐゴシック" charset="0"/>
                <a:cs typeface="ＭＳ Ｐゴシック" charset="0"/>
              </a:rPr>
              <a:t>,</a:t>
            </a:r>
            <a:r>
              <a:rPr lang="en-GB" sz="1200" b="1" kern="1200" dirty="0">
                <a:solidFill>
                  <a:srgbClr val="000000"/>
                </a:solidFill>
                <a:latin typeface="+mn-lt"/>
                <a:ea typeface="ＭＳ Ｐゴシック" charset="0"/>
                <a:cs typeface="ＭＳ Ｐゴシック" charset="0"/>
              </a:rPr>
              <a:t> and pipelines must be refilled.</a:t>
            </a:r>
          </a:p>
          <a:p>
            <a:endParaRPr lang="en-GB" b="1" dirty="0"/>
          </a:p>
          <a:p>
            <a:pPr lvl="1">
              <a:lnSpc>
                <a:spcPct val="100000"/>
              </a:lnSpc>
              <a:buFont typeface="Arial"/>
              <a:buNone/>
            </a:pPr>
            <a:r>
              <a:rPr lang="en-GB" sz="1200" b="1" kern="1200" dirty="0">
                <a:solidFill>
                  <a:srgbClr val="000000"/>
                </a:solidFill>
                <a:latin typeface="+mn-lt"/>
                <a:ea typeface="ＭＳ Ｐゴシック" charset="0"/>
                <a:cs typeface="+mn-cs"/>
              </a:rPr>
              <a:t>Correctly predicted branch dual-issued with target instruction takes zero cycles.</a:t>
            </a:r>
            <a:endParaRPr lang="en-GB" b="1" dirty="0"/>
          </a:p>
          <a:p>
            <a:pPr lvl="1">
              <a:lnSpc>
                <a:spcPct val="100000"/>
              </a:lnSpc>
              <a:buFont typeface="Arial"/>
              <a:buNone/>
            </a:pPr>
            <a:r>
              <a:rPr lang="en-GB" sz="1200" b="1" kern="1200" dirty="0">
                <a:solidFill>
                  <a:srgbClr val="000000"/>
                </a:solidFill>
                <a:latin typeface="+mn-lt"/>
                <a:ea typeface="ＭＳ Ｐゴシック" charset="0"/>
                <a:cs typeface="+mn-cs"/>
              </a:rPr>
              <a:t>Mispredicted branch or prediction disabled incurs a</a:t>
            </a:r>
            <a:r>
              <a:rPr lang="en-GB" sz="1200" b="1" kern="1200" baseline="0" dirty="0">
                <a:solidFill>
                  <a:srgbClr val="000000"/>
                </a:solidFill>
                <a:latin typeface="+mn-lt"/>
                <a:ea typeface="ＭＳ Ｐゴシック" charset="0"/>
                <a:cs typeface="+mn-cs"/>
              </a:rPr>
              <a:t> </a:t>
            </a:r>
            <a:r>
              <a:rPr lang="en-GB" sz="1200" b="1" kern="1200" dirty="0">
                <a:solidFill>
                  <a:srgbClr val="000000"/>
                </a:solidFill>
                <a:latin typeface="+mn-lt"/>
                <a:ea typeface="ＭＳ Ｐゴシック" charset="0"/>
                <a:cs typeface="+mn-cs"/>
              </a:rPr>
              <a:t>seven-cycle penalty.</a:t>
            </a:r>
            <a:endParaRPr lang="en-GB" b="1" dirty="0"/>
          </a:p>
          <a:p>
            <a:pPr>
              <a:lnSpc>
                <a:spcPct val="100000"/>
              </a:lnSpc>
            </a:pP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The pipeline diagram (Slide 4) explains</a:t>
            </a:r>
            <a:r>
              <a:rPr lang="en-GB" sz="1200" b="1" kern="1200" baseline="0" dirty="0">
                <a:solidFill>
                  <a:srgbClr val="000000"/>
                </a:solidFill>
                <a:latin typeface="+mn-lt"/>
                <a:ea typeface="ＭＳ Ｐゴシック" charset="0"/>
                <a:cs typeface="ＭＳ Ｐゴシック" charset="0"/>
              </a:rPr>
              <a:t> a</a:t>
            </a:r>
            <a:r>
              <a:rPr lang="en-GB" sz="1200" b="1" kern="1200" dirty="0">
                <a:solidFill>
                  <a:srgbClr val="000000"/>
                </a:solidFill>
                <a:latin typeface="+mn-lt"/>
                <a:ea typeface="ＭＳ Ｐゴシック" charset="0"/>
                <a:cs typeface="ＭＳ Ｐゴシック" charset="0"/>
              </a:rPr>
              <a:t> seven-cycle penalty,</a:t>
            </a:r>
            <a:r>
              <a:rPr lang="en-GB" sz="1200" b="1" kern="1200" baseline="0" dirty="0">
                <a:solidFill>
                  <a:srgbClr val="000000"/>
                </a:solidFill>
                <a:latin typeface="+mn-lt"/>
                <a:ea typeface="ＭＳ Ｐゴシック" charset="0"/>
                <a:cs typeface="ＭＳ Ｐゴシック" charset="0"/>
              </a:rPr>
              <a:t> that is, the </a:t>
            </a:r>
            <a:r>
              <a:rPr lang="en-GB" sz="1200" b="1" kern="1200" dirty="0">
                <a:solidFill>
                  <a:srgbClr val="000000"/>
                </a:solidFill>
                <a:latin typeface="+mn-lt"/>
                <a:ea typeface="ＭＳ Ｐゴシック" charset="0"/>
                <a:cs typeface="ＭＳ Ｐゴシック" charset="0"/>
              </a:rPr>
              <a:t>seven stages necessary to reach execute stage from the</a:t>
            </a:r>
            <a:r>
              <a:rPr lang="en-GB" sz="1200" b="1" kern="1200" baseline="0" dirty="0">
                <a:solidFill>
                  <a:srgbClr val="000000"/>
                </a:solidFill>
                <a:latin typeface="+mn-lt"/>
                <a:ea typeface="ＭＳ Ｐゴシック" charset="0"/>
                <a:cs typeface="ＭＳ Ｐゴシック" charset="0"/>
              </a:rPr>
              <a:t> </a:t>
            </a:r>
            <a:r>
              <a:rPr lang="en-GB" sz="1200" b="1" kern="1200" dirty="0">
                <a:solidFill>
                  <a:srgbClr val="000000"/>
                </a:solidFill>
                <a:latin typeface="+mn-lt"/>
                <a:ea typeface="ＭＳ Ｐゴシック" charset="0"/>
                <a:cs typeface="ＭＳ Ｐゴシック" charset="0"/>
              </a:rPr>
              <a:t>start of PFU.</a:t>
            </a:r>
            <a:endParaRPr lang="en-GB" b="1"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297165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kern="1200" dirty="0">
                <a:solidFill>
                  <a:srgbClr val="000000"/>
                </a:solidFill>
                <a:latin typeface="+mn-lt"/>
                <a:ea typeface="ＭＳ Ｐゴシック" charset="0"/>
                <a:cs typeface="ＭＳ Ｐゴシック" charset="0"/>
              </a:rPr>
              <a:t>The return stack is a class of branches for</a:t>
            </a:r>
            <a:r>
              <a:rPr lang="en-GB" sz="1200" kern="1200" baseline="0" dirty="0">
                <a:solidFill>
                  <a:srgbClr val="000000"/>
                </a:solidFill>
                <a:latin typeface="+mn-lt"/>
                <a:ea typeface="ＭＳ Ｐゴシック" charset="0"/>
                <a:cs typeface="ＭＳ Ｐゴシック" charset="0"/>
              </a:rPr>
              <a:t> which</a:t>
            </a:r>
            <a:r>
              <a:rPr lang="en-GB" sz="1200" kern="1200" dirty="0">
                <a:solidFill>
                  <a:srgbClr val="000000"/>
                </a:solidFill>
                <a:latin typeface="+mn-lt"/>
                <a:ea typeface="ＭＳ Ｐゴシック" charset="0"/>
                <a:cs typeface="ＭＳ Ｐゴシック" charset="0"/>
              </a:rPr>
              <a:t> the branch target </a:t>
            </a:r>
            <a:r>
              <a:rPr lang="en-GB" sz="1200" i="0" kern="1200" dirty="0">
                <a:solidFill>
                  <a:srgbClr val="000000"/>
                </a:solidFill>
                <a:latin typeface="+mn-lt"/>
                <a:ea typeface="ＭＳ Ｐゴシック" charset="0"/>
                <a:cs typeface="ＭＳ Ｐゴシック" charset="0"/>
              </a:rPr>
              <a:t>destination cannot be determined by looking at the instruction. For example, if we perform a data processing operation that modifies the PC </a:t>
            </a:r>
            <a:r>
              <a:rPr lang="en-GB" sz="1200" i="0" u="none" kern="1200" dirty="0">
                <a:solidFill>
                  <a:srgbClr val="000000"/>
                </a:solidFill>
                <a:latin typeface="+mn-lt"/>
                <a:ea typeface="ＭＳ Ｐゴシック" charset="0"/>
                <a:cs typeface="ＭＳ Ｐゴシック" charset="0"/>
              </a:rPr>
              <a:t>(e.g., </a:t>
            </a:r>
            <a:r>
              <a:rPr lang="en-GB" sz="1200" i="0" kern="1200" dirty="0">
                <a:solidFill>
                  <a:srgbClr val="000000"/>
                </a:solidFill>
                <a:latin typeface="+mn-lt"/>
                <a:ea typeface="ＭＳ Ｐゴシック" charset="0"/>
                <a:cs typeface="ＭＳ Ｐゴシック" charset="0"/>
              </a:rPr>
              <a:t>MOV, ADD, or SUB instruction), we must wait for the ALU to evaluate the result before we can know the branch target. Similarly, if we load the PC from memory, using an LDR, LDM, or POP instruction, we cannot know the target address until the load completes. Such branches, often called indirect branches, cannot, in general, be predicted in hardware. </a:t>
            </a:r>
          </a:p>
          <a:p>
            <a:pPr>
              <a:lnSpc>
                <a:spcPct val="100000"/>
              </a:lnSpc>
            </a:pPr>
            <a:endParaRPr lang="en-GB" sz="1200" i="0" kern="1200" dirty="0">
              <a:solidFill>
                <a:srgbClr val="000000"/>
              </a:solidFill>
              <a:latin typeface="+mn-lt"/>
              <a:ea typeface="ＭＳ Ｐゴシック" charset="0"/>
              <a:cs typeface="ＭＳ Ｐゴシック" charset="0"/>
            </a:endParaRPr>
          </a:p>
          <a:p>
            <a:pPr>
              <a:lnSpc>
                <a:spcPct val="100000"/>
              </a:lnSpc>
            </a:pPr>
            <a:r>
              <a:rPr lang="en-GB" sz="1200" i="0" kern="1200" dirty="0">
                <a:solidFill>
                  <a:srgbClr val="000000"/>
                </a:solidFill>
                <a:latin typeface="+mn-lt"/>
                <a:ea typeface="ＭＳ Ｐゴシック" charset="0"/>
                <a:cs typeface="ＭＳ Ｐゴシック" charset="0"/>
              </a:rPr>
              <a:t>There is, however, one common case that can usefully be optimized, using a last-in-first-out stack in the prefetch hardware, which is the return stack. Whenever a function call instruction is executed, such as </a:t>
            </a:r>
            <a:r>
              <a:rPr lang="en-GB" sz="1200" i="0" u="none" kern="1200" dirty="0">
                <a:solidFill>
                  <a:srgbClr val="000000"/>
                </a:solidFill>
                <a:latin typeface="+mn-lt"/>
                <a:ea typeface="ＭＳ Ｐゴシック" charset="0"/>
                <a:cs typeface="ＭＳ Ｐゴシック" charset="0"/>
              </a:rPr>
              <a:t>a BL </a:t>
            </a:r>
            <a:r>
              <a:rPr lang="en-GB" sz="1200" i="0" kern="1200" dirty="0">
                <a:solidFill>
                  <a:srgbClr val="000000"/>
                </a:solidFill>
                <a:latin typeface="+mn-lt"/>
                <a:ea typeface="ＭＳ Ｐゴシック" charset="0"/>
                <a:cs typeface="ＭＳ Ｐゴシック" charset="0"/>
              </a:rPr>
              <a:t>or BLX instruction, we enter the address of the following instruction into this stack. Whenever we encounter an instruction that can be recognized as being a function return instruction, such as BX, or a stack pop that contains the PC in its register list, we can speculatively pop an entry from the stack and start fetching instructions from that address. When the </a:t>
            </a:r>
            <a:r>
              <a:rPr lang="en-GB" sz="1200" kern="1200" dirty="0">
                <a:solidFill>
                  <a:srgbClr val="000000"/>
                </a:solidFill>
                <a:latin typeface="+mn-lt"/>
                <a:ea typeface="ＭＳ Ｐゴシック" charset="0"/>
                <a:cs typeface="ＭＳ Ｐゴシック" charset="0"/>
              </a:rPr>
              <a:t>return instruction actually executes, the hardware compares the address generated by the instruction with that predicted by the stack. If there is a mismatch, the pipeline is flushed</a:t>
            </a:r>
            <a:r>
              <a:rPr lang="en-GB" sz="1200" u="sng" kern="1200" dirty="0">
                <a:solidFill>
                  <a:srgbClr val="000000"/>
                </a:solidFill>
                <a:latin typeface="+mn-lt"/>
                <a:ea typeface="ＭＳ Ｐゴシック" charset="0"/>
                <a:cs typeface="ＭＳ Ｐゴシック" charset="0"/>
              </a:rPr>
              <a:t>,</a:t>
            </a:r>
            <a:r>
              <a:rPr lang="en-GB" sz="1200" kern="1200" dirty="0">
                <a:solidFill>
                  <a:srgbClr val="000000"/>
                </a:solidFill>
                <a:latin typeface="+mn-lt"/>
                <a:ea typeface="ＭＳ Ｐゴシック" charset="0"/>
                <a:cs typeface="ＭＳ Ｐゴシック" charset="0"/>
              </a:rPr>
              <a:t> and we restart from the correct location.</a:t>
            </a:r>
          </a:p>
          <a:p>
            <a:pPr>
              <a:lnSpc>
                <a:spcPct val="100000"/>
              </a:lnSpc>
            </a:pPr>
            <a:endParaRPr lang="en-GB" sz="1200"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rgbClr val="000000"/>
                </a:solidFill>
                <a:latin typeface="+mn-lt"/>
                <a:ea typeface="ＭＳ Ｐゴシック" charset="0"/>
                <a:cs typeface="ＭＳ Ｐゴシック" charset="0"/>
              </a:rPr>
              <a:t>The Cortex-A9 prediction scheme is available in Arm state, Thumb state, ThumbEE state, and Jazelle state. It is also capable of predicting state changes from Arm to </a:t>
            </a:r>
            <a:r>
              <a:rPr lang="en-GB" sz="1200" b="0" i="0" u="none" kern="1200" dirty="0">
                <a:solidFill>
                  <a:srgbClr val="000000"/>
                </a:solidFill>
                <a:latin typeface="+mn-lt"/>
                <a:ea typeface="ＭＳ Ｐゴシック" charset="0"/>
                <a:cs typeface="ＭＳ Ｐゴシック" charset="0"/>
              </a:rPr>
              <a:t>Thumb and </a:t>
            </a:r>
            <a:r>
              <a:rPr lang="en-GB" sz="1200" b="0" i="0" kern="1200" dirty="0">
                <a:solidFill>
                  <a:srgbClr val="000000"/>
                </a:solidFill>
                <a:latin typeface="+mn-lt"/>
                <a:ea typeface="ＭＳ Ｐゴシック" charset="0"/>
                <a:cs typeface="ＭＳ Ｐゴシック" charset="0"/>
              </a:rPr>
              <a:t>from Thumb to Arm.</a:t>
            </a:r>
            <a:r>
              <a:rPr lang="en-GB" sz="1200" b="0" i="0" kern="1200" baseline="0" dirty="0">
                <a:solidFill>
                  <a:schemeClr val="tx1"/>
                </a:solidFill>
                <a:latin typeface="+mn-lt"/>
                <a:ea typeface="ＭＳ Ｐゴシック" charset="0"/>
                <a:cs typeface="ＭＳ Ｐゴシック" charset="0"/>
              </a:rPr>
              <a:t>  </a:t>
            </a:r>
            <a:r>
              <a:rPr lang="en-GB" sz="1200" b="0" i="0" kern="1200" dirty="0">
                <a:solidFill>
                  <a:srgbClr val="000000"/>
                </a:solidFill>
                <a:latin typeface="+mn-lt"/>
                <a:ea typeface="ＭＳ Ｐゴシック" charset="0"/>
                <a:cs typeface="ＭＳ Ｐゴシック" charset="0"/>
              </a:rPr>
              <a:t>Branch prediction is disabled at reset and must be explicitly enabled by the programmer by setting the Z bit in the System Control Register (</a:t>
            </a:r>
            <a:r>
              <a:rPr lang="en-GB" sz="1200" b="1" i="0" kern="1200" dirty="0">
                <a:solidFill>
                  <a:srgbClr val="000000"/>
                </a:solidFill>
                <a:latin typeface="+mn-lt"/>
                <a:ea typeface="ＭＳ Ｐゴシック" charset="0"/>
                <a:cs typeface="ＭＳ Ｐゴシック" charset="0"/>
              </a:rPr>
              <a:t>SCTLR</a:t>
            </a:r>
            <a:r>
              <a:rPr lang="en-GB" sz="1200" b="0" i="0" kern="1200" dirty="0">
                <a:solidFill>
                  <a:srgbClr val="000000"/>
                </a:solidFill>
                <a:latin typeface="+mn-lt"/>
                <a:ea typeface="ＭＳ Ｐゴシック" charset="0"/>
                <a:cs typeface="ＭＳ Ｐゴシック" charset="0"/>
              </a:rPr>
              <a:t>).</a:t>
            </a:r>
            <a:endParaRPr lang="en-GB" b="0" i="0" dirty="0"/>
          </a:p>
          <a:p>
            <a:endParaRPr lang="en-I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a typeface="ＭＳ Ｐゴシック" panose="020B0600070205080204" pitchFamily="34" charset="-128"/>
              </a:rPr>
              <a:t>Performance monitors can check the efficiency of branch prediction.</a:t>
            </a:r>
            <a:endParaRPr lang="en-US" altLang="en-US" sz="1200" dirty="0">
              <a:ea typeface="ＭＳ Ｐゴシック" panose="020B0600070205080204" pitchFamily="34" charset="-128"/>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3681537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The Performance Monitoring Unit, or PMU, is a non-intrusive mechanism of collecting execution information from the core or processor. This provides useful low-level performance information. It is also a tool agnostic solution.</a:t>
            </a:r>
            <a:r>
              <a:rPr lang="en-GB" sz="1200" kern="1200" dirty="0">
                <a:solidFill>
                  <a:schemeClr val="tx1"/>
                </a:solidFill>
                <a:latin typeface="+mn-lt"/>
                <a:ea typeface="ＭＳ Ｐゴシック" charset="0"/>
              </a:rPr>
              <a:t> </a:t>
            </a:r>
            <a:endParaRPr lang="en-GB" sz="2000" dirty="0">
              <a:latin typeface="Arial"/>
            </a:endParaRPr>
          </a:p>
          <a:p>
            <a:endParaRPr lang="en-GB"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dirty="0">
                <a:latin typeface="Arial"/>
              </a:rPr>
              <a:t>The Cortex-A9 PMU </a:t>
            </a:r>
            <a:r>
              <a:rPr lang="en-US" sz="2000" dirty="0">
                <a:latin typeface="Arial"/>
              </a:rPr>
              <a:t>provides six counters to gather statistics on the operation of the processor and memory system. Each counter can count any of the 58 events available in the Cortex-A9 processor </a:t>
            </a:r>
            <a:r>
              <a:rPr lang="en-GB" sz="2000" kern="1200" dirty="0">
                <a:solidFill>
                  <a:srgbClr val="000000"/>
                </a:solidFill>
                <a:latin typeface="+mn-lt"/>
                <a:ea typeface="ＭＳ Ｐゴシック" charset="0"/>
                <a:cs typeface="ＭＳ Ｐゴシック" charset="0"/>
              </a:rPr>
              <a:t>(</a:t>
            </a:r>
            <a:r>
              <a:rPr lang="en-GB" sz="2000" b="1" kern="1200" dirty="0">
                <a:solidFill>
                  <a:srgbClr val="000000"/>
                </a:solidFill>
                <a:latin typeface="+mn-lt"/>
                <a:ea typeface="ＭＳ Ｐゴシック" charset="0"/>
                <a:cs typeface="ＭＳ Ｐゴシック" charset="0"/>
              </a:rPr>
              <a:t>twelve events are common to the Armv7 architecture while forty-six are Cortex-A9-specific</a:t>
            </a:r>
            <a:r>
              <a:rPr lang="en-GB" sz="2000" kern="1200" dirty="0">
                <a:solidFill>
                  <a:srgbClr val="000000"/>
                </a:solidFill>
                <a:latin typeface="+mn-lt"/>
                <a:ea typeface="ＭＳ Ｐゴシック" charset="0"/>
                <a:cs typeface="ＭＳ Ｐゴシック" charset="0"/>
              </a:rPr>
              <a:t>).</a:t>
            </a:r>
            <a:r>
              <a:rPr lang="en-US" sz="2000" dirty="0">
                <a:latin typeface="Arial"/>
              </a:rPr>
              <a:t> There are programmable event counters that record events like branch misprediction or not predicted, predictable branches, memory accesses, and so on. The types of events are listed in the Cortex-A9 Technical Reference Manual.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latin typeface="Arial"/>
              </a:rPr>
              <a:t>There is also a Cycle Count Register (PMCCNTR), </a:t>
            </a:r>
            <a:r>
              <a:rPr lang="en-US" sz="2000" u="none" dirty="0">
                <a:latin typeface="Arial"/>
              </a:rPr>
              <a:t>which</a:t>
            </a:r>
            <a:r>
              <a:rPr lang="en-US" sz="2000" dirty="0">
                <a:latin typeface="Arial"/>
              </a:rPr>
              <a:t> holds the value of the processor clock cycles.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dirty="0">
                <a:ea typeface="ＭＳ Ｐゴシック" panose="020B0600070205080204" pitchFamily="34" charset="-128"/>
              </a:rPr>
              <a:t>The PMU can also be configured to generate interrupts to an external interrupt </a:t>
            </a:r>
            <a:r>
              <a:rPr lang="en-GB" sz="2000" u="none" dirty="0">
                <a:ea typeface="ＭＳ Ｐゴシック" panose="020B0600070205080204" pitchFamily="34" charset="-128"/>
              </a:rPr>
              <a:t>controller if </a:t>
            </a:r>
            <a:r>
              <a:rPr lang="en-GB" sz="2000" dirty="0">
                <a:ea typeface="ＭＳ Ｐゴシック" panose="020B0600070205080204" pitchFamily="34" charset="-128"/>
              </a:rPr>
              <a:t>a counter overflows (</a:t>
            </a:r>
            <a:r>
              <a:rPr lang="en-GB" sz="2000" b="1" dirty="0">
                <a:ea typeface="ＭＳ Ｐゴシック" panose="020B0600070205080204" pitchFamily="34" charset="-128"/>
              </a:rPr>
              <a:t>using the PMINTENSET register</a:t>
            </a:r>
            <a:r>
              <a:rPr lang="en-GB" sz="2000" dirty="0">
                <a:ea typeface="ＭＳ Ｐゴシック" panose="020B0600070205080204" pitchFamily="34" charset="-128"/>
              </a:rPr>
              <a:t>).</a:t>
            </a:r>
            <a:endParaRPr lang="en-US" altLang="en-US" sz="20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latin typeface="Arial"/>
            </a:endParaRPr>
          </a:p>
          <a:p>
            <a:endParaRPr lang="en-GB" sz="1200" kern="1200" dirty="0">
              <a:solidFill>
                <a:srgbClr val="000000"/>
              </a:solidFill>
              <a:latin typeface="+mn-lt"/>
              <a:ea typeface="ＭＳ Ｐゴシック" charset="0"/>
              <a:cs typeface="ＭＳ Ｐゴシック" charset="0"/>
            </a:endParaRPr>
          </a:p>
          <a:p>
            <a:endParaRPr lang="en-GB"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345701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The Cortex-A9 processors </a:t>
            </a:r>
            <a:r>
              <a:rPr lang="en-GB" sz="2000" i="0" dirty="0">
                <a:latin typeface="Arial"/>
              </a:rPr>
              <a:t>support the Armv7-A architecture</a:t>
            </a:r>
            <a:r>
              <a:rPr lang="en-GB" sz="2000" dirty="0">
                <a:latin typeface="Arial"/>
              </a:rPr>
              <a:t>. Consequently, all architectural properties regarding endianness, memory alignment, and cache and MMU are described in the Armv7-A Architecture Reference Manual. </a:t>
            </a:r>
            <a:endParaRPr lang="en-GB" dirty="0"/>
          </a:p>
          <a:p>
            <a:endParaRPr lang="en-GB" dirty="0"/>
          </a:p>
          <a:p>
            <a:r>
              <a:rPr lang="en-GB" dirty="0"/>
              <a:t>Just to recap, the Translation Lookaside Buffer or TLBs a</a:t>
            </a:r>
            <a:r>
              <a:rPr lang="en-GB" sz="1200" i="0" kern="1200" dirty="0">
                <a:solidFill>
                  <a:srgbClr val="000000"/>
                </a:solidFill>
                <a:latin typeface="+mn-lt"/>
                <a:ea typeface="ＭＳ Ｐゴシック" charset="0"/>
                <a:cs typeface="ＭＳ Ｐゴシック" charset="0"/>
              </a:rPr>
              <a:t>re an implementation </a:t>
            </a:r>
            <a:r>
              <a:rPr lang="en-GB" sz="1200" kern="1200" dirty="0">
                <a:solidFill>
                  <a:srgbClr val="000000"/>
                </a:solidFill>
                <a:latin typeface="+mn-lt"/>
                <a:ea typeface="ＭＳ Ｐゴシック" charset="0"/>
                <a:cs typeface="ＭＳ Ｐゴシック" charset="0"/>
              </a:rPr>
              <a:t>technique that caches translations or translation table entries. TLBs avoid the requirement for every memory access to perform a translation table walk in memory. The Arm architecture does not specify the exact form of the TLB structures for any design.</a:t>
            </a:r>
            <a:r>
              <a:rPr lang="en-GB" sz="1200" kern="1200" baseline="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A TLB is a hardware-caching structure for translation table information. Like other hardware-caching structures, it is mostly invisible to software. However, it can become visible in some situations</a:t>
            </a:r>
            <a:r>
              <a:rPr lang="en-GB" sz="1200" kern="1200" baseline="0" dirty="0">
                <a:solidFill>
                  <a:srgbClr val="000000"/>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associated with coherency problems caused by an update to the translation table that has not been reflected in the TLB.</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226327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000" dirty="0">
                <a:latin typeface="Arial"/>
              </a:rPr>
              <a:t>This is a generic overview of the Level I memory system of the Cortex-A9 processor. </a:t>
            </a:r>
          </a:p>
          <a:p>
            <a:pPr>
              <a:lnSpc>
                <a:spcPct val="100000"/>
              </a:lnSpc>
            </a:pPr>
            <a:r>
              <a:rPr lang="en-GB" sz="2000" dirty="0">
                <a:latin typeface="Arial"/>
              </a:rPr>
              <a:t>Depending on the configuration of the Cortex-A9 processor during implementation or prior to synthesis, it can support a range of 16 to 64KB instruction and data cache sizes. </a:t>
            </a:r>
          </a:p>
          <a:p>
            <a:pPr>
              <a:lnSpc>
                <a:spcPct val="100000"/>
              </a:lnSpc>
            </a:pPr>
            <a:endParaRPr lang="en-GB" sz="2000" dirty="0">
              <a:latin typeface="Arial"/>
            </a:endParaRPr>
          </a:p>
          <a:p>
            <a:pPr>
              <a:lnSpc>
                <a:spcPct val="100000"/>
              </a:lnSpc>
            </a:pPr>
            <a:r>
              <a:rPr lang="en-GB" sz="2000" dirty="0">
                <a:latin typeface="Arial"/>
              </a:rPr>
              <a:t>Due to the complexity of the L1 memory system of the Cortex-A9 processor, the instruction and data side interfaces have been grouped into blocks.</a:t>
            </a:r>
          </a:p>
          <a:p>
            <a:pPr>
              <a:lnSpc>
                <a:spcPct val="100000"/>
              </a:lnSpc>
            </a:pPr>
            <a:r>
              <a:rPr lang="en-GB" sz="2000" dirty="0">
                <a:latin typeface="Arial"/>
              </a:rPr>
              <a:t>The L1 data side has a dedicated Preload Data, or PLD, Unit specifically for handling data preload requests. There is also speculative data prefetching and store buffer with data merging capability. </a:t>
            </a:r>
          </a:p>
          <a:p>
            <a:pPr>
              <a:lnSpc>
                <a:spcPct val="100000"/>
              </a:lnSpc>
            </a:pPr>
            <a:r>
              <a:rPr lang="en-GB" sz="2000" dirty="0">
                <a:latin typeface="Arial"/>
              </a:rPr>
              <a:t>The L1 instruction side has branch prediction and instruction queue.</a:t>
            </a:r>
          </a:p>
          <a:p>
            <a:pPr>
              <a:lnSpc>
                <a:spcPct val="100000"/>
              </a:lnSpc>
            </a:pPr>
            <a:endParaRPr lang="en-GB" sz="2000" dirty="0">
              <a:latin typeface="Arial"/>
            </a:endParaRPr>
          </a:p>
          <a:p>
            <a:pPr>
              <a:lnSpc>
                <a:spcPct val="100000"/>
              </a:lnSpc>
            </a:pPr>
            <a:r>
              <a:rPr lang="en-GB" sz="2000" dirty="0">
                <a:latin typeface="Arial"/>
              </a:rPr>
              <a:t>The MMU is a block on its own and works with both L1 and L2 memory systems. The MMU has </a:t>
            </a:r>
            <a:r>
              <a:rPr lang="en-GB" sz="2000" u="none" dirty="0">
                <a:latin typeface="Arial"/>
              </a:rPr>
              <a:t>an </a:t>
            </a:r>
            <a:r>
              <a:rPr lang="en-GB" sz="2000" dirty="0">
                <a:latin typeface="Arial"/>
              </a:rPr>
              <a:t>instruction side </a:t>
            </a:r>
            <a:r>
              <a:rPr lang="en-GB" sz="2000" dirty="0" err="1">
                <a:latin typeface="Arial"/>
              </a:rPr>
              <a:t>MicroTLB</a:t>
            </a:r>
            <a:r>
              <a:rPr lang="en-GB" sz="2000" dirty="0">
                <a:latin typeface="Arial"/>
              </a:rPr>
              <a:t>, data side </a:t>
            </a:r>
            <a:r>
              <a:rPr lang="en-GB" sz="2000" dirty="0" err="1">
                <a:latin typeface="Arial"/>
              </a:rPr>
              <a:t>MicroTLB</a:t>
            </a:r>
            <a:r>
              <a:rPr lang="en-GB" sz="2000" dirty="0">
                <a:latin typeface="Arial"/>
              </a:rPr>
              <a:t>, and a unified main TLB. </a:t>
            </a:r>
          </a:p>
          <a:p>
            <a:pPr>
              <a:lnSpc>
                <a:spcPct val="100000"/>
              </a:lnSpc>
            </a:pPr>
            <a:endParaRPr lang="en-GB" sz="2000" dirty="0">
              <a:latin typeface="Arial"/>
            </a:endParaRPr>
          </a:p>
          <a:p>
            <a:pPr>
              <a:lnSpc>
                <a:spcPct val="100000"/>
              </a:lnSpc>
            </a:pPr>
            <a:r>
              <a:rPr lang="en-GB" sz="2000" dirty="0">
                <a:latin typeface="Arial"/>
              </a:rPr>
              <a:t>The MMU supports translation table walks through the L1 data cache.</a:t>
            </a:r>
          </a:p>
          <a:p>
            <a:pPr>
              <a:lnSpc>
                <a:spcPct val="100000"/>
              </a:lnSpc>
            </a:pPr>
            <a:endParaRPr lang="en-GB" dirty="0"/>
          </a:p>
          <a:p>
            <a:pPr>
              <a:lnSpc>
                <a:spcPct val="100000"/>
              </a:lnSpc>
            </a:pPr>
            <a:r>
              <a:rPr lang="en-GB" sz="2000" dirty="0">
                <a:latin typeface="Arial"/>
              </a:rPr>
              <a:t>The L1 memory system has no </a:t>
            </a:r>
            <a:r>
              <a:rPr lang="en-GB" sz="2000" u="none" dirty="0">
                <a:latin typeface="Arial"/>
              </a:rPr>
              <a:t>Tightly Coupled </a:t>
            </a:r>
            <a:r>
              <a:rPr lang="en-GB" sz="2000" dirty="0">
                <a:latin typeface="Arial"/>
              </a:rPr>
              <a:t>Memory support, and hence no Direct Memory Access, or DMA. There is also optional support for parity checking. </a:t>
            </a:r>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3538707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This slide shows the load/store features of the Cortex-A9 processor. </a:t>
            </a:r>
          </a:p>
          <a:p>
            <a:endParaRPr lang="en-GB"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dirty="0">
                <a:latin typeface="Arial"/>
              </a:rPr>
              <a:t>The load/store instructions can be issued speculatively b</a:t>
            </a:r>
            <a:r>
              <a:rPr lang="en-IN" altLang="en-US" sz="2000" dirty="0">
                <a:ea typeface="ＭＳ Ｐゴシック" panose="020B0600070205080204" pitchFamily="34" charset="-128"/>
              </a:rPr>
              <a:t>efore the condition of the instruction, or preceding branch, has been resolved</a:t>
            </a:r>
            <a:r>
              <a:rPr lang="en-IN" altLang="en-US" sz="2000" u="none" dirty="0">
                <a:ea typeface="ＭＳ Ｐゴシック" panose="020B0600070205080204" pitchFamily="34" charset="-128"/>
              </a:rPr>
              <a:t>, or even before the data to be written have </a:t>
            </a:r>
            <a:r>
              <a:rPr lang="en-IN" altLang="en-US" sz="2000" dirty="0">
                <a:ea typeface="ＭＳ Ｐゴシック" panose="020B0600070205080204" pitchFamily="34" charset="-128"/>
              </a:rPr>
              <a:t>become available.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IN" altLang="en-US" sz="2000" dirty="0">
                <a:ea typeface="ＭＳ Ｐゴシック" panose="020B0600070205080204" pitchFamily="34" charset="-128"/>
              </a:rPr>
              <a:t>If the condition fails, then any side effects, such as modified registers, are flushed.  </a:t>
            </a:r>
          </a:p>
          <a:p>
            <a:endParaRPr lang="en-GB" sz="2000" dirty="0">
              <a:latin typeface="Arial"/>
            </a:endParaRPr>
          </a:p>
          <a:p>
            <a:pPr>
              <a:lnSpc>
                <a:spcPct val="100000"/>
              </a:lnSpc>
            </a:pPr>
            <a:r>
              <a:rPr lang="en-GB" sz="1200" kern="1200" dirty="0">
                <a:solidFill>
                  <a:srgbClr val="000000"/>
                </a:solidFill>
                <a:latin typeface="+mn-lt"/>
                <a:ea typeface="ＭＳ Ｐゴシック" charset="0"/>
                <a:cs typeface="ＭＳ Ｐゴシック" charset="0"/>
              </a:rPr>
              <a:t>The Cortex-A9 processor handles all PLD instructions in a dedicated unit with dedicated resources. This avoids using resources in the integer core or the Load/Store Unit.</a:t>
            </a:r>
            <a:r>
              <a:rPr lang="en-GB" sz="1200" kern="1200" baseline="0" dirty="0">
                <a:solidFill>
                  <a:schemeClr val="tx1"/>
                </a:solidFill>
                <a:latin typeface="+mn-lt"/>
                <a:ea typeface="ＭＳ Ｐゴシック" charset="0"/>
                <a:cs typeface="ＭＳ Ｐゴシック" charset="0"/>
              </a:rPr>
              <a:t>  </a:t>
            </a:r>
          </a:p>
          <a:p>
            <a:pPr>
              <a:lnSpc>
                <a:spcPct val="100000"/>
              </a:lnSpc>
            </a:pPr>
            <a:r>
              <a:rPr lang="en-GB" sz="1200" b="0" kern="1200" dirty="0">
                <a:solidFill>
                  <a:srgbClr val="000000"/>
                </a:solidFill>
                <a:latin typeface="+mn-lt"/>
                <a:ea typeface="ＭＳ Ｐゴシック" charset="0"/>
                <a:cs typeface="ＭＳ Ｐゴシック" charset="0"/>
              </a:rPr>
              <a:t>PLD instructions are always respected, so they can interfere with other data access, and even stall your pipeline if you try to issue too many at</a:t>
            </a:r>
            <a:r>
              <a:rPr lang="en-GB" sz="1200" b="0" kern="1200" baseline="0" dirty="0">
                <a:solidFill>
                  <a:srgbClr val="000000"/>
                </a:solidFill>
                <a:latin typeface="+mn-lt"/>
                <a:ea typeface="ＭＳ Ｐゴシック" charset="0"/>
                <a:cs typeface="ＭＳ Ｐゴシック" charset="0"/>
              </a:rPr>
              <a:t> once</a:t>
            </a:r>
            <a:r>
              <a:rPr lang="en-GB" sz="1200" b="0" kern="1200" dirty="0">
                <a:solidFill>
                  <a:srgbClr val="000000"/>
                </a:solidFill>
                <a:latin typeface="+mn-lt"/>
                <a:ea typeface="ＭＳ Ｐゴシック" charset="0"/>
                <a:cs typeface="ＭＳ Ｐゴシック" charset="0"/>
              </a:rPr>
              <a:t>.</a:t>
            </a:r>
            <a:r>
              <a:rPr lang="en-GB" sz="1200" b="0" kern="1200" dirty="0">
                <a:solidFill>
                  <a:schemeClr val="tx1"/>
                </a:solidFill>
                <a:latin typeface="+mn-lt"/>
                <a:ea typeface="ＭＳ Ｐゴシック" charset="0"/>
                <a:cs typeface="ＭＳ Ｐゴシック" charset="0"/>
              </a:rPr>
              <a:t> </a:t>
            </a:r>
            <a:r>
              <a:rPr lang="en-GB" sz="1200" b="0" kern="1200" dirty="0">
                <a:solidFill>
                  <a:srgbClr val="000000"/>
                </a:solidFill>
                <a:latin typeface="+mn-lt"/>
                <a:ea typeface="ＭＳ Ｐゴシック" charset="0"/>
                <a:cs typeface="ＭＳ Ｐゴシック" charset="0"/>
              </a:rPr>
              <a:t>The Cortex-A9 data cache implements an automatic data prefetch mechanism that monitors cache accesses by the processor. You can activate it in software, using a CP15 auxiliary control register bit.</a:t>
            </a:r>
            <a:endParaRPr lang="en-GB" b="0" dirty="0"/>
          </a:p>
          <a:p>
            <a:pPr>
              <a:lnSpc>
                <a:spcPct val="100000"/>
              </a:lnSpc>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Another feature of the Cortex-A9 processor is speculative data prefetching. This monitors sequential accesses </a:t>
            </a:r>
            <a:r>
              <a:rPr lang="en-IN" altLang="en-US" dirty="0">
                <a:ea typeface="ＭＳ Ｐゴシック" panose="020B0600070205080204" pitchFamily="34" charset="-128"/>
              </a:rPr>
              <a:t>made by program and starts fetching next expected line before it has been requested. The prefetched lines can be dropped before allocation, and PLD has higher priority. To enable speculative data prefetching, set the DP bit in the cp15 auxiliary control register.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N" altLang="en-US" dirty="0">
              <a:ea typeface="ＭＳ Ｐゴシック" panose="020B0600070205080204" pitchFamily="34" charset="-128"/>
            </a:endParaRPr>
          </a:p>
          <a:p>
            <a:pPr>
              <a:lnSpc>
                <a:spcPct val="100000"/>
              </a:lnSpc>
            </a:pPr>
            <a:r>
              <a:rPr lang="en-GB" sz="1200" b="1" kern="1200" dirty="0">
                <a:solidFill>
                  <a:srgbClr val="000000"/>
                </a:solidFill>
                <a:latin typeface="+mn-lt"/>
                <a:ea typeface="ＭＳ Ｐゴシック" charset="0"/>
                <a:cs typeface="ＭＳ Ｐゴシック" charset="0"/>
              </a:rPr>
              <a:t>The data prefetcher:</a:t>
            </a:r>
            <a:endParaRPr lang="en-GB" b="1" dirty="0"/>
          </a:p>
          <a:p>
            <a:pPr lvl="1">
              <a:lnSpc>
                <a:spcPct val="100000"/>
              </a:lnSpc>
              <a:buFont typeface="Arial"/>
              <a:buNone/>
            </a:pPr>
            <a:r>
              <a:rPr lang="en-GB" sz="1200" b="1" kern="1200" dirty="0">
                <a:solidFill>
                  <a:srgbClr val="000000"/>
                </a:solidFill>
                <a:latin typeface="+mn-lt"/>
                <a:ea typeface="ＭＳ Ｐゴシック" charset="0"/>
                <a:cs typeface="+mn-cs"/>
              </a:rPr>
              <a:t>Can monitor and prefetch up to eight independent data streams</a:t>
            </a:r>
            <a:endParaRPr lang="en-GB" b="1" dirty="0"/>
          </a:p>
          <a:p>
            <a:pPr lvl="1">
              <a:lnSpc>
                <a:spcPct val="100000"/>
              </a:lnSpc>
              <a:buFont typeface="Arial"/>
              <a:buNone/>
            </a:pPr>
            <a:r>
              <a:rPr lang="en-GB" sz="1200" b="1" kern="1200" dirty="0">
                <a:solidFill>
                  <a:srgbClr val="000000"/>
                </a:solidFill>
                <a:latin typeface="+mn-lt"/>
                <a:ea typeface="ＭＳ Ｐゴシック" charset="0"/>
                <a:cs typeface="+mn-cs"/>
              </a:rPr>
              <a:t>Monitors cache line requests performed by the processor and cache misse</a:t>
            </a:r>
            <a:r>
              <a:rPr lang="en-GB" sz="1200" b="1" u="sng" kern="1200" dirty="0">
                <a:solidFill>
                  <a:srgbClr val="000000"/>
                </a:solidFill>
                <a:latin typeface="+mn-lt"/>
                <a:ea typeface="ＭＳ Ｐゴシック" charset="0"/>
                <a:cs typeface="+mn-cs"/>
              </a:rPr>
              <a:t>s a</a:t>
            </a:r>
            <a:r>
              <a:rPr lang="en-GB" sz="1200" b="1" kern="1200" dirty="0">
                <a:solidFill>
                  <a:srgbClr val="000000"/>
                </a:solidFill>
                <a:latin typeface="+mn-lt"/>
                <a:ea typeface="ＭＳ Ｐゴシック" charset="0"/>
                <a:cs typeface="+mn-cs"/>
              </a:rPr>
              <a:t>nd starts after a few iterations on a regular pattern, either ascending or descending, with a maximum stride of eight cache lines</a:t>
            </a:r>
            <a:endParaRPr lang="en-GB" b="1" dirty="0"/>
          </a:p>
          <a:p>
            <a:pPr lvl="1">
              <a:lnSpc>
                <a:spcPct val="100000"/>
              </a:lnSpc>
              <a:buFont typeface="Arial"/>
              <a:buNone/>
            </a:pPr>
            <a:r>
              <a:rPr lang="en-GB" sz="1200" b="1" kern="1200" dirty="0">
                <a:solidFill>
                  <a:srgbClr val="000000"/>
                </a:solidFill>
                <a:latin typeface="+mn-lt"/>
                <a:ea typeface="ＭＳ Ｐゴシック" charset="0"/>
                <a:cs typeface="+mn-cs"/>
              </a:rPr>
              <a:t>Works on confirmatio</a:t>
            </a:r>
            <a:r>
              <a:rPr lang="en-GB" sz="1200" b="1" u="sng" kern="1200" dirty="0">
                <a:solidFill>
                  <a:srgbClr val="000000"/>
                </a:solidFill>
                <a:latin typeface="+mn-lt"/>
                <a:ea typeface="ＭＳ Ｐゴシック" charset="0"/>
                <a:cs typeface="+mn-cs"/>
              </a:rPr>
              <a:t>n a</a:t>
            </a:r>
            <a:r>
              <a:rPr lang="en-GB" sz="1200" b="1" kern="1200" dirty="0">
                <a:solidFill>
                  <a:srgbClr val="000000"/>
                </a:solidFill>
                <a:latin typeface="+mn-lt"/>
                <a:ea typeface="ＭＳ Ｐゴシック" charset="0"/>
                <a:cs typeface="+mn-cs"/>
              </a:rPr>
              <a:t>nd continues to prefetch and allocate the data in the L1 data cache, as long as it keeps hitting in the prefetched cache line</a:t>
            </a:r>
            <a:endParaRPr lang="en-GB" b="1" dirty="0"/>
          </a:p>
          <a:p>
            <a:pPr lvl="1">
              <a:lnSpc>
                <a:spcPct val="100000"/>
              </a:lnSpc>
              <a:buFont typeface="Arial"/>
              <a:buNone/>
            </a:pPr>
            <a:r>
              <a:rPr lang="en-GB" sz="1200" b="1" kern="1200" dirty="0">
                <a:solidFill>
                  <a:srgbClr val="000000"/>
                </a:solidFill>
                <a:latin typeface="+mn-lt"/>
                <a:ea typeface="ＭＳ Ｐゴシック" charset="0"/>
                <a:cs typeface="+mn-cs"/>
              </a:rPr>
              <a:t>Stops prefetching when:</a:t>
            </a:r>
            <a:endParaRPr lang="en-GB" b="1" dirty="0"/>
          </a:p>
          <a:p>
            <a:pPr lvl="2">
              <a:lnSpc>
                <a:spcPct val="100000"/>
              </a:lnSpc>
            </a:pPr>
            <a:r>
              <a:rPr lang="en-GB" sz="1200" b="1" kern="1200" dirty="0">
                <a:solidFill>
                  <a:srgbClr val="000000"/>
                </a:solidFill>
                <a:latin typeface="+mn-lt"/>
                <a:ea typeface="ＭＳ Ｐゴシック" charset="0"/>
                <a:cs typeface="+mn-cs"/>
              </a:rPr>
              <a:t>it crosses a 4kB page boundary.</a:t>
            </a:r>
            <a:endParaRPr lang="en-GB" b="1" dirty="0"/>
          </a:p>
          <a:p>
            <a:pPr lvl="2">
              <a:lnSpc>
                <a:spcPct val="100000"/>
              </a:lnSpc>
            </a:pPr>
            <a:r>
              <a:rPr lang="en-GB" sz="1200" b="1" kern="1200" dirty="0">
                <a:solidFill>
                  <a:srgbClr val="000000"/>
                </a:solidFill>
                <a:latin typeface="+mn-lt"/>
                <a:ea typeface="ＭＳ Ｐゴシック" charset="0"/>
                <a:cs typeface="+mn-cs"/>
              </a:rPr>
              <a:t>it changes context.</a:t>
            </a:r>
            <a:endParaRPr lang="en-GB" b="1" dirty="0"/>
          </a:p>
          <a:p>
            <a:pPr lvl="2">
              <a:lnSpc>
                <a:spcPct val="100000"/>
              </a:lnSpc>
            </a:pPr>
            <a:r>
              <a:rPr lang="en-GB" sz="1200" b="1" kern="1200" dirty="0">
                <a:solidFill>
                  <a:srgbClr val="000000"/>
                </a:solidFill>
                <a:latin typeface="+mn-lt"/>
                <a:ea typeface="ＭＳ Ｐゴシック" charset="0"/>
                <a:cs typeface="+mn-cs"/>
              </a:rPr>
              <a:t>a DSB or a PLD instruction executes.</a:t>
            </a:r>
            <a:endParaRPr lang="en-GB" b="1" dirty="0"/>
          </a:p>
          <a:p>
            <a:pPr lvl="2">
              <a:lnSpc>
                <a:spcPct val="100000"/>
              </a:lnSpc>
            </a:pPr>
            <a:r>
              <a:rPr lang="en-GB" sz="1200" b="1" kern="1200" dirty="0">
                <a:solidFill>
                  <a:srgbClr val="000000"/>
                </a:solidFill>
                <a:latin typeface="+mn-lt"/>
                <a:ea typeface="ＭＳ Ｐゴシック" charset="0"/>
                <a:cs typeface="+mn-cs"/>
              </a:rPr>
              <a:t>the executing program does not hit in the prefetched cache lines.</a:t>
            </a:r>
            <a:endParaRPr lang="en-GB" b="1"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The store buffer is a merging buffer with four 64-bit slots enabling data forwarding; that is, data can be moved directly from LDR to STR in the Load/Store Unit.</a:t>
            </a:r>
          </a:p>
          <a:p>
            <a:pPr>
              <a:lnSpc>
                <a:spcPct val="100000"/>
              </a:lnSpc>
            </a:pPr>
            <a:endParaRPr lang="en-GB" sz="1200" kern="1200" dirty="0">
              <a:solidFill>
                <a:srgbClr val="000000"/>
              </a:solidFill>
              <a:latin typeface="+mn-lt"/>
              <a:ea typeface="ＭＳ Ｐゴシック" charset="0"/>
              <a:cs typeface="ＭＳ Ｐゴシック" charset="0"/>
            </a:endParaRPr>
          </a:p>
          <a:p>
            <a:pPr>
              <a:lnSpc>
                <a:spcPct val="100000"/>
              </a:lnSpc>
            </a:pPr>
            <a:r>
              <a:rPr lang="en-GB" sz="1200" kern="1200" dirty="0">
                <a:solidFill>
                  <a:srgbClr val="000000"/>
                </a:solidFill>
                <a:latin typeface="+mn-lt"/>
                <a:ea typeface="ＭＳ Ｐゴシック" charset="0"/>
                <a:cs typeface="ＭＳ Ｐゴシック" charset="0"/>
              </a:rPr>
              <a:t>For more information about the features, see the Cortex-A9 Technical Reference Manual. </a:t>
            </a:r>
          </a:p>
          <a:p>
            <a:pPr>
              <a:lnSpc>
                <a:spcPct val="100000"/>
              </a:lnSpc>
            </a:pPr>
            <a:endParaRPr lang="en-GB" sz="1200" kern="1200" dirty="0">
              <a:solidFill>
                <a:srgbClr val="000000"/>
              </a:solidFill>
              <a:latin typeface="+mn-lt"/>
              <a:ea typeface="ＭＳ Ｐゴシック" charset="0"/>
              <a:cs typeface="ＭＳ Ｐゴシック" charset="0"/>
            </a:endParaRPr>
          </a:p>
          <a:p>
            <a:r>
              <a:rPr lang="en-GB" sz="2000" b="1" dirty="0">
                <a:latin typeface="Arial"/>
              </a:rPr>
              <a:t>It is speculative issue all the way down into the</a:t>
            </a:r>
            <a:r>
              <a:rPr lang="en-GB" sz="2000" b="1" baseline="0" dirty="0">
                <a:latin typeface="Arial"/>
              </a:rPr>
              <a:t> </a:t>
            </a:r>
            <a:r>
              <a:rPr lang="en-GB" sz="2000" b="1" dirty="0">
                <a:latin typeface="Arial"/>
              </a:rPr>
              <a:t>Load/Store Unit, thus freeing up the Address Generation Unit (AGU) as early as possible. </a:t>
            </a:r>
          </a:p>
          <a:p>
            <a:r>
              <a:rPr lang="en-GB" sz="2000" b="1" dirty="0">
                <a:latin typeface="Arial"/>
              </a:rPr>
              <a:t>So, the priority is:</a:t>
            </a:r>
            <a:endParaRPr lang="en-GB" sz="1200" b="1" dirty="0">
              <a:latin typeface="+mn-lt"/>
            </a:endParaRPr>
          </a:p>
          <a:p>
            <a:r>
              <a:rPr lang="en-GB" sz="2000" b="1" dirty="0">
                <a:latin typeface="Arial"/>
              </a:rPr>
              <a:t>1. Explicit request</a:t>
            </a:r>
            <a:endParaRPr lang="en-GB" b="1" dirty="0"/>
          </a:p>
          <a:p>
            <a:pPr lvl="0">
              <a:lnSpc>
                <a:spcPct val="100000"/>
              </a:lnSpc>
            </a:pPr>
            <a:r>
              <a:rPr lang="en-GB" sz="2000" b="1" kern="1200" dirty="0">
                <a:solidFill>
                  <a:srgbClr val="000000"/>
                </a:solidFill>
                <a:latin typeface="+mn-lt"/>
                <a:ea typeface="ＭＳ Ｐゴシック" charset="0"/>
                <a:cs typeface="ＭＳ Ｐゴシック" charset="0"/>
              </a:rPr>
              <a:t>2. Preload data</a:t>
            </a:r>
            <a:r>
              <a:rPr lang="en-GB" sz="2000" b="1" kern="1200" baseline="0" dirty="0">
                <a:solidFill>
                  <a:srgbClr val="000000"/>
                </a:solidFill>
                <a:latin typeface="+mn-lt"/>
                <a:ea typeface="ＭＳ Ｐゴシック" charset="0"/>
                <a:cs typeface="ＭＳ Ｐゴシック" charset="0"/>
              </a:rPr>
              <a:t> (</a:t>
            </a:r>
            <a:r>
              <a:rPr lang="en-GB" sz="2000" b="1" dirty="0">
                <a:latin typeface="Arial"/>
              </a:rPr>
              <a:t>PLD) (</a:t>
            </a:r>
            <a:r>
              <a:rPr lang="en-GB" sz="1200" b="1" kern="1200" baseline="0" dirty="0">
                <a:solidFill>
                  <a:srgbClr val="000000"/>
                </a:solidFill>
                <a:latin typeface="+mn-lt"/>
                <a:ea typeface="ＭＳ Ｐゴシック" charset="0"/>
                <a:cs typeface="ＭＳ Ｐゴシック" charset="0"/>
              </a:rPr>
              <a:t>PLD</a:t>
            </a:r>
            <a:r>
              <a:rPr lang="en-GB" sz="1200" b="1" kern="1200" dirty="0">
                <a:solidFill>
                  <a:srgbClr val="000000"/>
                </a:solidFill>
                <a:latin typeface="+mn-lt"/>
                <a:ea typeface="ＭＳ Ｐゴシック" charset="0"/>
                <a:cs typeface="ＭＳ Ｐゴシック" charset="0"/>
              </a:rPr>
              <a:t> signals the memory system that data memory accesses from a specified address are likely in the near future. The memory system can respond by taking actions that are expected to speed up the memory accesses when they do occur, such as preloading the cache line containing the specified address into the data cache.)</a:t>
            </a:r>
          </a:p>
          <a:p>
            <a:pPr lvl="0">
              <a:lnSpc>
                <a:spcPct val="100000"/>
              </a:lnSpc>
            </a:pPr>
            <a:r>
              <a:rPr lang="en-GB" sz="2000" b="1" dirty="0">
                <a:latin typeface="Arial"/>
              </a:rPr>
              <a:t>3. Speculative prefetch</a:t>
            </a:r>
            <a:endParaRPr lang="en-GB" b="1" dirty="0"/>
          </a:p>
          <a:p>
            <a:pPr>
              <a:lnSpc>
                <a:spcPct val="100000"/>
              </a:lnSpc>
            </a:pPr>
            <a:endParaRPr lang="en-GB" sz="1200" kern="1200" dirty="0">
              <a:solidFill>
                <a:srgbClr val="000000"/>
              </a:solidFill>
              <a:latin typeface="+mn-lt"/>
              <a:ea typeface="ＭＳ Ｐゴシック" charset="0"/>
              <a:cs typeface="ＭＳ Ｐゴシック" charset="0"/>
            </a:endParaRPr>
          </a:p>
          <a:p>
            <a:pPr>
              <a:lnSpc>
                <a:spcPct val="100000"/>
              </a:lnSpc>
            </a:pPr>
            <a:endParaRPr lang="en-GB" sz="1200" kern="1200" dirty="0">
              <a:solidFill>
                <a:srgbClr val="000000"/>
              </a:solidFill>
              <a:latin typeface="+mn-lt"/>
              <a:ea typeface="ＭＳ Ｐゴシック" charset="0"/>
            </a:endParaRPr>
          </a:p>
          <a:p>
            <a:pPr>
              <a:lnSpc>
                <a:spcPct val="100000"/>
              </a:lnSpc>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1501291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The Cortex-A9 processor has separate instruction and data caches.</a:t>
            </a:r>
          </a:p>
          <a:p>
            <a:endParaRPr lang="en-GB" dirty="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GB" sz="1200" i="0" kern="1200" dirty="0">
                <a:solidFill>
                  <a:srgbClr val="000000"/>
                </a:solidFill>
                <a:latin typeface="+mn-lt"/>
                <a:ea typeface="ＭＳ Ｐゴシック" charset="0"/>
                <a:cs typeface="+mn-cs"/>
              </a:rPr>
              <a:t>The instruction and data caches can be configured independently during implementation or pre-synthesis to have 16KB, 32KB, or 64KB cache sizes.</a:t>
            </a:r>
            <a:r>
              <a:rPr lang="en-GB" sz="1200" i="0" kern="1200" dirty="0">
                <a:solidFill>
                  <a:schemeClr val="tx1"/>
                </a:solidFill>
                <a:latin typeface="+mn-lt"/>
                <a:ea typeface="ＭＳ Ｐゴシック" charset="0"/>
                <a:cs typeface="+mn-cs"/>
              </a:rPr>
              <a:t> </a:t>
            </a:r>
            <a:r>
              <a:rPr lang="en-GB" sz="1200" kern="1200" dirty="0">
                <a:solidFill>
                  <a:srgbClr val="000000"/>
                </a:solidFill>
                <a:latin typeface="+mn-lt"/>
                <a:ea typeface="ＭＳ Ｐゴシック" charset="0"/>
                <a:cs typeface="+mn-cs"/>
              </a:rPr>
              <a:t>Each cache can be disabled independently.</a:t>
            </a:r>
            <a:endParaRPr lang="en-GB" dirty="0"/>
          </a:p>
          <a:p>
            <a:pPr lvl="0">
              <a:lnSpc>
                <a:spcPct val="100000"/>
              </a:lnSpc>
              <a:buFont typeface="Arial"/>
              <a:buNone/>
            </a:pPr>
            <a:r>
              <a:rPr lang="en-GB" sz="1200" kern="1200" dirty="0">
                <a:solidFill>
                  <a:srgbClr val="000000"/>
                </a:solidFill>
                <a:latin typeface="+mn-lt"/>
                <a:ea typeface="ＭＳ Ｐゴシック" charset="0"/>
                <a:cs typeface="+mn-cs"/>
              </a:rPr>
              <a:t>Both caches are four-way set-associative. The cache line length is eight words.</a:t>
            </a:r>
          </a:p>
          <a:p>
            <a:pPr lvl="0">
              <a:lnSpc>
                <a:spcPct val="100000"/>
              </a:lnSpc>
              <a:buFont typeface="Arial"/>
              <a:buNone/>
            </a:pPr>
            <a:endParaRPr lang="en-GB" dirty="0"/>
          </a:p>
          <a:p>
            <a:pPr>
              <a:lnSpc>
                <a:spcPct val="100000"/>
              </a:lnSpc>
            </a:pPr>
            <a:r>
              <a:rPr lang="en-GB" sz="1200" i="0" kern="1200" dirty="0">
                <a:solidFill>
                  <a:srgbClr val="000000"/>
                </a:solidFill>
                <a:latin typeface="+mn-lt"/>
                <a:ea typeface="ＭＳ Ｐゴシック" charset="0"/>
                <a:cs typeface="ＭＳ Ｐゴシック" charset="0"/>
              </a:rPr>
              <a:t>The data cache is physically indexed and physically tagged. The instruction cache is virtually indexed and physically tagged. </a:t>
            </a:r>
          </a:p>
          <a:p>
            <a:pPr>
              <a:lnSpc>
                <a:spcPct val="100000"/>
              </a:lnSpc>
            </a:pPr>
            <a:endParaRPr lang="en-GB" sz="1200" i="0" kern="1200" dirty="0">
              <a:solidFill>
                <a:srgbClr val="000000"/>
              </a:solidFill>
              <a:latin typeface="+mn-lt"/>
              <a:ea typeface="ＭＳ Ｐゴシック" charset="0"/>
              <a:cs typeface="ＭＳ Ｐゴシック" charset="0"/>
            </a:endParaRPr>
          </a:p>
          <a:p>
            <a:pPr>
              <a:lnSpc>
                <a:spcPct val="100000"/>
              </a:lnSpc>
            </a:pPr>
            <a:r>
              <a:rPr lang="en-GB" sz="1200" i="0" kern="1200" dirty="0">
                <a:solidFill>
                  <a:srgbClr val="000000"/>
                </a:solidFill>
                <a:latin typeface="+mn-lt"/>
                <a:ea typeface="ＭＳ Ｐゴシック" charset="0"/>
                <a:cs typeface="ＭＳ Ｐゴシック" charset="0"/>
              </a:rPr>
              <a:t>As mentioned</a:t>
            </a:r>
            <a:r>
              <a:rPr lang="en-GB" sz="1200" i="0" kern="1200" baseline="0" dirty="0">
                <a:solidFill>
                  <a:srgbClr val="000000"/>
                </a:solidFill>
                <a:latin typeface="+mn-lt"/>
                <a:ea typeface="ＭＳ Ｐゴシック" charset="0"/>
                <a:cs typeface="ＭＳ Ｐゴシック" charset="0"/>
              </a:rPr>
              <a:t> previously</a:t>
            </a:r>
            <a:r>
              <a:rPr lang="en-GB" sz="1200" i="0" kern="1200" dirty="0">
                <a:solidFill>
                  <a:srgbClr val="000000"/>
                </a:solidFill>
                <a:latin typeface="+mn-lt"/>
                <a:ea typeface="ＭＳ Ｐゴシック" charset="0"/>
                <a:cs typeface="ＭＳ Ｐゴシック" charset="0"/>
              </a:rPr>
              <a:t>, cache lockdown is not supported</a:t>
            </a:r>
            <a:r>
              <a:rPr lang="en-GB" sz="1200" i="0" u="sng" kern="1200" dirty="0">
                <a:solidFill>
                  <a:srgbClr val="000000"/>
                </a:solidFill>
                <a:latin typeface="+mn-lt"/>
                <a:ea typeface="ＭＳ Ｐゴシック" charset="0"/>
                <a:cs typeface="ＭＳ Ｐゴシック" charset="0"/>
              </a:rPr>
              <a:t>,</a:t>
            </a:r>
            <a:r>
              <a:rPr lang="en-GB" sz="1200" i="0" kern="1200" dirty="0">
                <a:solidFill>
                  <a:srgbClr val="000000"/>
                </a:solidFill>
                <a:latin typeface="+mn-lt"/>
                <a:ea typeface="ＭＳ Ｐゴシック" charset="0"/>
                <a:cs typeface="ＭＳ Ｐゴシック" charset="0"/>
              </a:rPr>
              <a:t> and there is no TCM (</a:t>
            </a:r>
            <a:r>
              <a:rPr lang="en-GB" sz="1200" b="1" i="0" kern="1200" dirty="0">
                <a:solidFill>
                  <a:srgbClr val="000000"/>
                </a:solidFill>
                <a:latin typeface="+mn-lt"/>
                <a:ea typeface="ＭＳ Ｐゴシック" charset="0"/>
                <a:cs typeface="ＭＳ Ｐゴシック" charset="0"/>
              </a:rPr>
              <a:t>Tightly Coupled Memory</a:t>
            </a:r>
            <a:r>
              <a:rPr lang="en-GB" sz="1200" i="0" kern="1200" dirty="0">
                <a:solidFill>
                  <a:srgbClr val="000000"/>
                </a:solidFill>
                <a:latin typeface="+mn-lt"/>
                <a:ea typeface="ＭＳ Ｐゴシック" charset="0"/>
                <a:cs typeface="ＭＳ Ｐゴシック" charset="0"/>
              </a:rPr>
              <a:t>), so the only alternative is to</a:t>
            </a:r>
            <a:r>
              <a:rPr lang="en-GB" sz="1200" i="0" kern="1200" baseline="0" dirty="0">
                <a:solidFill>
                  <a:srgbClr val="000000"/>
                </a:solidFill>
                <a:latin typeface="+mn-lt"/>
                <a:ea typeface="ＭＳ Ｐゴシック" charset="0"/>
                <a:cs typeface="ＭＳ Ｐゴシック" charset="0"/>
              </a:rPr>
              <a:t> use</a:t>
            </a:r>
            <a:r>
              <a:rPr lang="en-GB" sz="1200" i="0" kern="1200" dirty="0">
                <a:solidFill>
                  <a:srgbClr val="000000"/>
                </a:solidFill>
                <a:latin typeface="+mn-lt"/>
                <a:ea typeface="ＭＳ Ｐゴシック" charset="0"/>
                <a:cs typeface="ＭＳ Ｐゴシック" charset="0"/>
              </a:rPr>
              <a:t> L2 </a:t>
            </a:r>
            <a:r>
              <a:rPr lang="en-GB" sz="1200" i="0" u="none" kern="1200" dirty="0">
                <a:solidFill>
                  <a:srgbClr val="000000"/>
                </a:solidFill>
                <a:latin typeface="+mn-lt"/>
                <a:ea typeface="ＭＳ Ｐゴシック" charset="0"/>
                <a:cs typeface="ＭＳ Ｐゴシック" charset="0"/>
              </a:rPr>
              <a:t>lockdown or </a:t>
            </a:r>
            <a:r>
              <a:rPr lang="en-GB" sz="1200" i="0" kern="1200" dirty="0">
                <a:solidFill>
                  <a:srgbClr val="000000"/>
                </a:solidFill>
                <a:latin typeface="+mn-lt"/>
                <a:ea typeface="ＭＳ Ｐゴシック" charset="0"/>
                <a:cs typeface="ＭＳ Ｐゴシック" charset="0"/>
              </a:rPr>
              <a:t>to customize it into on-chip memory.</a:t>
            </a:r>
          </a:p>
          <a:p>
            <a:pPr>
              <a:lnSpc>
                <a:spcPct val="100000"/>
              </a:lnSpc>
            </a:pPr>
            <a:endParaRPr lang="en-GB" sz="1200" i="0"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rgbClr val="000000"/>
                </a:solidFill>
                <a:latin typeface="+mn-lt"/>
                <a:ea typeface="ＭＳ Ｐゴシック" charset="0"/>
              </a:rPr>
              <a:t>The cache</a:t>
            </a:r>
            <a:r>
              <a:rPr lang="en-GB" sz="1200" i="0" kern="1200" dirty="0">
                <a:solidFill>
                  <a:srgbClr val="000000"/>
                </a:solidFill>
                <a:latin typeface="+mn-lt"/>
                <a:ea typeface="ＭＳ Ｐゴシック" charset="0"/>
                <a:cs typeface="ＭＳ Ｐゴシック" charset="0"/>
              </a:rPr>
              <a:t> replacement policy is either pseudo round-robin or pseudo random.</a:t>
            </a:r>
            <a:r>
              <a:rPr lang="en-GB" sz="1200" i="0" kern="1200" dirty="0">
                <a:solidFill>
                  <a:schemeClr val="tx1"/>
                </a:solidFill>
                <a:latin typeface="+mn-lt"/>
                <a:ea typeface="ＭＳ Ｐゴシック" charset="0"/>
                <a:cs typeface="ＭＳ Ｐゴシック" charset="0"/>
              </a:rPr>
              <a:t> In both policies, the victim counter is incremented at the time of cache allocation, and read at the time of cache miss.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0" kern="1200" dirty="0">
              <a:solidFill>
                <a:schemeClr val="tx1"/>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kern="1200" dirty="0">
                <a:solidFill>
                  <a:srgbClr val="000000"/>
                </a:solidFill>
                <a:latin typeface="+mn-lt"/>
                <a:ea typeface="ＭＳ Ｐゴシック" charset="0"/>
                <a:cs typeface="ＭＳ Ｐゴシック" charset="0"/>
              </a:rPr>
              <a:t>The data cache is physically indexed and physically tagged. Its replacement policy is pseudo random.</a:t>
            </a:r>
            <a:r>
              <a:rPr lang="en-GB" sz="1200" b="1" i="0" kern="1200" dirty="0">
                <a:solidFill>
                  <a:schemeClr val="tx1"/>
                </a:solidFill>
                <a:latin typeface="+mn-lt"/>
                <a:ea typeface="ＭＳ Ｐゴシック" charset="0"/>
                <a:cs typeface="ＭＳ Ｐゴシック" charset="0"/>
              </a:rPr>
              <a:t> </a:t>
            </a:r>
            <a:r>
              <a:rPr lang="en-GB" sz="1200" b="1" i="0" kern="1200" dirty="0">
                <a:solidFill>
                  <a:srgbClr val="000000"/>
                </a:solidFill>
                <a:latin typeface="+mn-lt"/>
                <a:ea typeface="ＭＳ Ｐゴシック" charset="0"/>
                <a:cs typeface="ＭＳ Ｐゴシック" charset="0"/>
              </a:rPr>
              <a:t>Both data caches read misses and write misses are non-blocking with up to four outstanding data cache read misses and up to four outstanding data cache write misses being supported.</a:t>
            </a:r>
            <a:endParaRPr lang="en-GB" b="1" i="0" dirty="0"/>
          </a:p>
          <a:p>
            <a:pPr>
              <a:lnSpc>
                <a:spcPct val="100000"/>
              </a:lnSpc>
            </a:pPr>
            <a:endParaRPr lang="en-GB" i="0" dirty="0"/>
          </a:p>
          <a:p>
            <a:pPr>
              <a:lnSpc>
                <a:spcPct val="100000"/>
              </a:lnSpc>
            </a:pPr>
            <a:r>
              <a:rPr lang="en-GB" sz="1200" b="0" i="0" kern="1200" dirty="0">
                <a:solidFill>
                  <a:srgbClr val="000000"/>
                </a:solidFill>
                <a:latin typeface="+mn-lt"/>
                <a:ea typeface="ＭＳ Ｐゴシック" charset="0"/>
                <a:cs typeface="ＭＳ Ｐゴシック" charset="0"/>
              </a:rPr>
              <a:t>Note that the caches need to be invalidated before they are enabled. </a:t>
            </a:r>
          </a:p>
          <a:p>
            <a:pPr>
              <a:lnSpc>
                <a:spcPct val="100000"/>
              </a:lnSpc>
            </a:pPr>
            <a:r>
              <a:rPr lang="en-GB" sz="1200" b="0" i="0" kern="1200" dirty="0">
                <a:solidFill>
                  <a:srgbClr val="000000"/>
                </a:solidFill>
                <a:latin typeface="+mn-lt"/>
                <a:ea typeface="ＭＳ Ｐゴシック" charset="0"/>
                <a:cs typeface="ＭＳ Ｐゴシック" charset="0"/>
              </a:rPr>
              <a:t>Armv6 and earlier architectures guaranteed caches would be invalidated on reset. This is no longer the case in Armv7, so this must be done manually.</a:t>
            </a:r>
          </a:p>
          <a:p>
            <a:pPr>
              <a:lnSpc>
                <a:spcPct val="100000"/>
              </a:lnSpc>
            </a:pPr>
            <a:endParaRPr lang="en-GB" sz="1200" b="0" i="0" kern="1200" dirty="0">
              <a:solidFill>
                <a:srgbClr val="000000"/>
              </a:solidFill>
              <a:latin typeface="+mn-lt"/>
              <a:ea typeface="ＭＳ Ｐゴシック" charset="0"/>
            </a:endParaRPr>
          </a:p>
          <a:p>
            <a:pPr lvl="0">
              <a:lnSpc>
                <a:spcPct val="100000"/>
              </a:lnSpc>
              <a:buFont typeface="Arial"/>
              <a:buNone/>
            </a:pPr>
            <a:r>
              <a:rPr lang="en-GB" sz="1200" b="1" kern="1200" dirty="0">
                <a:solidFill>
                  <a:srgbClr val="000000"/>
                </a:solidFill>
                <a:latin typeface="+mn-lt"/>
                <a:ea typeface="ＭＳ Ｐゴシック" charset="0"/>
                <a:cs typeface="ＭＳ Ｐゴシック" charset="0"/>
              </a:rPr>
              <a:t>On a cache miss, critical word first filling of the cache is </a:t>
            </a:r>
            <a:r>
              <a:rPr lang="en-GB" sz="1200" b="1" i="0" kern="1200" dirty="0">
                <a:solidFill>
                  <a:srgbClr val="000000"/>
                </a:solidFill>
                <a:latin typeface="+mn-lt"/>
                <a:ea typeface="ＭＳ Ｐゴシック" charset="0"/>
                <a:cs typeface="ＭＳ Ｐゴシック" charset="0"/>
              </a:rPr>
              <a:t>performed.</a:t>
            </a:r>
            <a:endParaRPr lang="en-GB" b="1" i="0" dirty="0"/>
          </a:p>
          <a:p>
            <a:pPr lvl="0">
              <a:lnSpc>
                <a:spcPct val="100000"/>
              </a:lnSpc>
              <a:buFont typeface="Arial"/>
              <a:buNone/>
            </a:pPr>
            <a:r>
              <a:rPr lang="en-GB" sz="1200" b="1" i="0" kern="1200" dirty="0">
                <a:solidFill>
                  <a:srgbClr val="000000"/>
                </a:solidFill>
                <a:latin typeface="+mn-lt"/>
                <a:ea typeface="ＭＳ Ｐゴシック" charset="0"/>
                <a:cs typeface="ＭＳ Ｐゴシック" charset="0"/>
              </a:rPr>
              <a:t>To reduce power consumption, the number of full cache reads is reduced by taking advantage of the sequential nature of many cache operations. If a cache read is sequential to the previous cache read, and the read is within the same cache line, only the data RAM set that was previously read is accessed.</a:t>
            </a:r>
            <a:endParaRPr lang="en-GB" b="1" i="0" dirty="0"/>
          </a:p>
          <a:p>
            <a:pPr>
              <a:lnSpc>
                <a:spcPct val="100000"/>
              </a:lnSpc>
            </a:pPr>
            <a:endParaRPr lang="en-GB" b="0" i="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3481683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cache in the Cortex A-9 process is non-blocking. This means that the load and store can continue to hit in cache while its performing allocation from external memory due to prior misses. The data cache can support four outstanding reading misses, and four outstanding write misses.</a:t>
            </a:r>
          </a:p>
          <a:p>
            <a:endParaRPr lang="en-GB" dirty="0"/>
          </a:p>
          <a:p>
            <a:r>
              <a:rPr lang="en-GB" sz="1200" kern="1200" dirty="0">
                <a:solidFill>
                  <a:srgbClr val="000000"/>
                </a:solidFill>
                <a:latin typeface="+mn-lt"/>
                <a:ea typeface="ＭＳ Ｐゴシック" charset="0"/>
                <a:cs typeface="ＭＳ Ｐゴシック" charset="0"/>
              </a:rPr>
              <a:t>The L1 memory system of the Cortex-A9 processor has a local monitor. This is a two-state, open and exclusive state machine that manages load/store exclusive (</a:t>
            </a:r>
            <a:r>
              <a:rPr lang="en-GB" sz="1200" b="1" kern="1200" dirty="0">
                <a:solidFill>
                  <a:srgbClr val="000000"/>
                </a:solidFill>
                <a:latin typeface="+mn-lt"/>
                <a:ea typeface="ＭＳ Ｐゴシック" charset="0"/>
                <a:cs typeface="ＭＳ Ｐゴシック" charset="0"/>
              </a:rPr>
              <a:t>LDREXB, LDREXH, LDREX, LDREXD, STREXB, STREXH, STREX, and STREXD</a:t>
            </a:r>
            <a:r>
              <a:rPr lang="en-GB" sz="1200" kern="1200" dirty="0">
                <a:solidFill>
                  <a:srgbClr val="000000"/>
                </a:solidFill>
                <a:latin typeface="+mn-lt"/>
                <a:ea typeface="ＭＳ Ｐゴシック" charset="0"/>
                <a:cs typeface="ＭＳ Ｐゴシック" charset="0"/>
              </a:rPr>
              <a:t>) accesses and clear exclusive (</a:t>
            </a:r>
            <a:r>
              <a:rPr lang="en-GB" sz="1200" b="1" kern="1200" dirty="0">
                <a:solidFill>
                  <a:srgbClr val="000000"/>
                </a:solidFill>
                <a:latin typeface="+mn-lt"/>
                <a:ea typeface="ＭＳ Ｐゴシック" charset="0"/>
                <a:cs typeface="ＭＳ Ｐゴシック" charset="0"/>
              </a:rPr>
              <a:t>CLREX</a:t>
            </a:r>
            <a:r>
              <a:rPr lang="en-GB" sz="1200" kern="1200" dirty="0">
                <a:solidFill>
                  <a:srgbClr val="000000"/>
                </a:solidFill>
                <a:latin typeface="+mn-lt"/>
                <a:ea typeface="ＭＳ Ｐゴシック" charset="0"/>
                <a:cs typeface="ＭＳ Ｐゴシック" charset="0"/>
              </a:rPr>
              <a:t>) instructions. You can use these instructions to construct semaphores, ensuring synchronization between different processes running on the processor, and also between different processors that are using the same coherent memory locations for the semaphore.</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379604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u="none" dirty="0">
                <a:latin typeface="Arial"/>
              </a:rPr>
              <a:t>The Cortex-A9 processor is an advanced solution, superscalar, dynamic length, out of order with speculation pipeline. It can sustain two instructions per clock but has the ability to issue up to four instructions when the pipeline is unblocked following some stall, for example.</a:t>
            </a:r>
            <a:r>
              <a:rPr lang="en-GB" sz="1200" u="none" dirty="0">
                <a:latin typeface="+mn-lt"/>
              </a:rPr>
              <a:t> It is a v</a:t>
            </a:r>
            <a:r>
              <a:rPr lang="en-GB" sz="2000" u="none" dirty="0">
                <a:latin typeface="Arial"/>
              </a:rPr>
              <a:t>ariable length pipeline because it depends on:</a:t>
            </a:r>
            <a:endParaRPr lang="en-GB" u="none" dirty="0"/>
          </a:p>
          <a:p>
            <a:pPr lvl="1">
              <a:lnSpc>
                <a:spcPct val="100000"/>
              </a:lnSpc>
              <a:buFont typeface="Arial"/>
              <a:buNone/>
            </a:pPr>
            <a:r>
              <a:rPr lang="en-GB" sz="2000" u="none" dirty="0">
                <a:latin typeface="Arial"/>
              </a:rPr>
              <a:t>Which backend pipeline you use</a:t>
            </a:r>
            <a:endParaRPr lang="en-GB" u="none" dirty="0"/>
          </a:p>
          <a:p>
            <a:pPr lvl="1">
              <a:lnSpc>
                <a:spcPct val="100000"/>
              </a:lnSpc>
              <a:buFont typeface="Arial"/>
              <a:buNone/>
            </a:pPr>
            <a:r>
              <a:rPr lang="en-GB" sz="2000" u="none" dirty="0">
                <a:latin typeface="Arial"/>
              </a:rPr>
              <a:t>Which parts you take into account</a:t>
            </a:r>
            <a:endParaRPr lang="en-GB" u="none" dirty="0"/>
          </a:p>
          <a:p>
            <a:pPr lvl="1">
              <a:lnSpc>
                <a:spcPct val="100000"/>
              </a:lnSpc>
              <a:buFont typeface="Arial"/>
              <a:buNone/>
            </a:pPr>
            <a:r>
              <a:rPr lang="en-GB" sz="2000" u="none" dirty="0">
                <a:latin typeface="Arial"/>
              </a:rPr>
              <a:t>How many cycles are spent in one pipeline stage;</a:t>
            </a:r>
            <a:r>
              <a:rPr lang="en-GB" sz="2000" u="none" baseline="0" dirty="0">
                <a:latin typeface="Arial"/>
              </a:rPr>
              <a:t> for example, </a:t>
            </a:r>
            <a:r>
              <a:rPr lang="en-GB" sz="2000" u="none" dirty="0">
                <a:latin typeface="Arial"/>
              </a:rPr>
              <a:t>64-bit multiplications spend two cycles in multiply stage 2.</a:t>
            </a:r>
            <a:r>
              <a:rPr lang="en-GB" sz="2000" u="none" baseline="0" dirty="0">
                <a:latin typeface="Arial"/>
              </a:rPr>
              <a:t>  </a:t>
            </a:r>
          </a:p>
          <a:p>
            <a:pPr lvl="0">
              <a:lnSpc>
                <a:spcPct val="100000"/>
              </a:lnSpc>
              <a:buFont typeface="Arial"/>
              <a:buNone/>
            </a:pPr>
            <a:r>
              <a:rPr lang="en-GB" sz="2000" u="none" baseline="0" dirty="0">
                <a:latin typeface="Arial"/>
              </a:rPr>
              <a:t>A</a:t>
            </a:r>
            <a:r>
              <a:rPr lang="en-GB" sz="2000" u="none" dirty="0">
                <a:latin typeface="Arial"/>
              </a:rPr>
              <a:t>part from the load/store backend, the pipeline has at least five stages. Other non-FPU/NEON pipelines have six stages.</a:t>
            </a:r>
            <a:endParaRPr lang="en-GB" u="none" dirty="0"/>
          </a:p>
          <a:p>
            <a:pPr>
              <a:lnSpc>
                <a:spcPct val="100000"/>
              </a:lnSpc>
            </a:pPr>
            <a:endParaRPr lang="en-GB"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u="none" dirty="0">
                <a:latin typeface="Arial"/>
              </a:rPr>
              <a:t>The register renaming scheme facilitates out-of-order </a:t>
            </a:r>
            <a:r>
              <a:rPr lang="en-GB" sz="1200" i="0" u="none" dirty="0">
                <a:latin typeface="Arial"/>
              </a:rPr>
              <a:t>execution in write-after-write (</a:t>
            </a:r>
            <a:r>
              <a:rPr lang="en-GB" sz="1200" b="1" i="0" u="none" dirty="0">
                <a:latin typeface="Arial"/>
              </a:rPr>
              <a:t>WAW</a:t>
            </a:r>
            <a:r>
              <a:rPr lang="en-GB" sz="1200" i="0" u="none" dirty="0">
                <a:latin typeface="Arial"/>
              </a:rPr>
              <a:t>) and write-after-read (</a:t>
            </a:r>
            <a:r>
              <a:rPr lang="en-GB" sz="1200" b="1" i="0" u="none" dirty="0">
                <a:latin typeface="Arial"/>
              </a:rPr>
              <a:t>WAR</a:t>
            </a:r>
            <a:r>
              <a:rPr lang="en-GB" sz="1200" i="0" u="none" dirty="0">
                <a:latin typeface="Arial"/>
              </a:rPr>
              <a:t>) situations </a:t>
            </a:r>
            <a:r>
              <a:rPr lang="en-GB" sz="1200" u="none" dirty="0">
                <a:latin typeface="Arial"/>
              </a:rPr>
              <a:t>for the general-purpose registers and the flag bits of the Current Program Status Register, or </a:t>
            </a:r>
            <a:r>
              <a:rPr lang="en-GB" sz="1200" b="0" u="none" dirty="0">
                <a:latin typeface="Arial"/>
              </a:rPr>
              <a:t>CPSR</a:t>
            </a:r>
            <a:r>
              <a:rPr lang="en-GB" sz="1200" u="none" dirty="0">
                <a:latin typeface="Arial"/>
              </a:rPr>
              <a:t>.</a:t>
            </a:r>
            <a:r>
              <a:rPr lang="en-GB" sz="900" u="none" dirty="0">
                <a:latin typeface="+mn-lt"/>
              </a:rPr>
              <a:t> </a:t>
            </a:r>
            <a:r>
              <a:rPr lang="en-GB" sz="1200" u="none" dirty="0">
                <a:latin typeface="Arial"/>
              </a:rPr>
              <a:t>The scheme maps the thirty-two Arm architectural registers to a pool of fifty-six physical 32-bit registers and renames the CPSR flags (</a:t>
            </a:r>
            <a:r>
              <a:rPr lang="en-GB" sz="1200" b="1" u="none" dirty="0">
                <a:latin typeface="Arial"/>
              </a:rPr>
              <a:t>N, Z, C, V, Q, and GE</a:t>
            </a:r>
            <a:r>
              <a:rPr lang="en-GB" sz="1200" u="none" dirty="0">
                <a:latin typeface="Arial"/>
              </a:rPr>
              <a:t>) using a dedicated pool of eight physical 9-bit registers.</a:t>
            </a:r>
            <a:endParaRPr lang="en-GB" u="none" dirty="0"/>
          </a:p>
          <a:p>
            <a:pPr>
              <a:lnSpc>
                <a:spcPct val="100000"/>
              </a:lnSpc>
            </a:pPr>
            <a:endParaRPr lang="en-GB" sz="2000" u="none" dirty="0">
              <a:latin typeface="Arial"/>
            </a:endParaRPr>
          </a:p>
          <a:p>
            <a:pPr>
              <a:lnSpc>
                <a:spcPct val="100000"/>
              </a:lnSpc>
            </a:pPr>
            <a:r>
              <a:rPr lang="en-GB" sz="2000" u="none" dirty="0">
                <a:latin typeface="Arial"/>
              </a:rPr>
              <a:t>Speculative data prefetching enhances processor performance in vector accesses by predicting prefetching references.</a:t>
            </a:r>
            <a:r>
              <a:rPr lang="en-GB" sz="1200" u="none" dirty="0">
                <a:latin typeface="+mn-lt"/>
              </a:rPr>
              <a:t> </a:t>
            </a:r>
          </a:p>
          <a:p>
            <a:pPr>
              <a:lnSpc>
                <a:spcPct val="100000"/>
              </a:lnSpc>
            </a:pPr>
            <a:endParaRPr lang="en-GB" sz="1200" u="none" dirty="0">
              <a:latin typeface="+mn-lt"/>
            </a:endParaRPr>
          </a:p>
          <a:p>
            <a:pPr>
              <a:lnSpc>
                <a:spcPct val="100000"/>
              </a:lnSpc>
            </a:pPr>
            <a:r>
              <a:rPr lang="en-GB" sz="2000" u="none" dirty="0">
                <a:latin typeface="Arial"/>
              </a:rPr>
              <a:t>Branch prediction improves the flow in the instruction pipeline.</a:t>
            </a:r>
            <a:endParaRPr lang="en-GB" u="none" dirty="0"/>
          </a:p>
          <a:p>
            <a:pPr>
              <a:lnSpc>
                <a:spcPct val="100000"/>
              </a:lnSpc>
            </a:pPr>
            <a:endParaRPr lang="en-GB" u="none" dirty="0"/>
          </a:p>
          <a:p>
            <a:pPr>
              <a:lnSpc>
                <a:spcPct val="100000"/>
              </a:lnSpc>
            </a:pPr>
            <a:r>
              <a:rPr lang="en-GB" sz="2000" b="1" u="none" dirty="0">
                <a:latin typeface="Arial"/>
              </a:rPr>
              <a:t>The small loop mode (also known as fast loop mode; it is inconsistently named in TRM) is described in detail in later slides. It allows the core to stop prefetching instructions while executing a loop small enough to fit inside the instruction queue buffer,</a:t>
            </a:r>
            <a:r>
              <a:rPr lang="en-GB" sz="2000" b="1" u="none" baseline="0" dirty="0">
                <a:latin typeface="Arial"/>
              </a:rPr>
              <a:t> and therefore </a:t>
            </a:r>
            <a:r>
              <a:rPr lang="en-GB" sz="2000" b="1" u="none" dirty="0">
                <a:latin typeface="Arial"/>
              </a:rPr>
              <a:t>removing cache latencies and conserving power.</a:t>
            </a:r>
            <a:endParaRPr lang="en-GB" b="1" u="none" dirty="0"/>
          </a:p>
          <a:p>
            <a:pPr>
              <a:lnSpc>
                <a:spcPct val="100000"/>
              </a:lnSpc>
            </a:pPr>
            <a:endParaRPr lang="en-GB" u="none" dirty="0"/>
          </a:p>
          <a:p>
            <a:pPr>
              <a:lnSpc>
                <a:spcPct val="100000"/>
              </a:lnSpc>
            </a:pPr>
            <a:r>
              <a:rPr lang="en-GB" sz="2000" u="none" dirty="0">
                <a:latin typeface="Arial"/>
              </a:rPr>
              <a:t>Note that the Jazelle (DBX) is technically a required part of the architecture, but the configuration option specifies whether to have a “trivial implementation” (basically an implementation that bounces any bytecodes back to be emulated in software) or one that actually executes bytecodes.</a:t>
            </a:r>
            <a:endParaRPr lang="en-GB" u="none" dirty="0"/>
          </a:p>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152659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kern="1200" dirty="0">
                <a:solidFill>
                  <a:srgbClr val="FF0000"/>
                </a:solidFill>
                <a:latin typeface="+mn-lt"/>
                <a:ea typeface="ＭＳ Ｐゴシック" charset="0"/>
                <a:cs typeface="ＭＳ Ｐゴシック" charset="0"/>
              </a:rPr>
              <a:t>There is also support for exclusive cache operation, which is disabled by default. This means that a cache line is valid only in either L1 or L2 cache, never in both caches at the same time. </a:t>
            </a:r>
            <a:r>
              <a:rPr lang="en-US" sz="1200" b="0" i="0" kern="1200" dirty="0">
                <a:solidFill>
                  <a:schemeClr val="tx1"/>
                </a:solidFill>
                <a:effectLst/>
                <a:latin typeface="+mn-lt"/>
                <a:ea typeface="ＭＳ Ｐゴシック" charset="0"/>
                <a:cs typeface="ＭＳ Ｐゴシック" charset="0"/>
              </a:rPr>
              <a:t>This has the effect of greatly increasing the usable space and efficiency of cache utilization, thus also reducing power consumption.</a:t>
            </a:r>
            <a:endParaRPr lang="en-GB" sz="1200" b="0" i="0" kern="1200" dirty="0">
              <a:solidFill>
                <a:srgbClr val="FF0000"/>
              </a:solidFill>
              <a:latin typeface="+mn-lt"/>
              <a:ea typeface="ＭＳ Ｐゴシック" charset="0"/>
              <a:cs typeface="ＭＳ Ｐゴシック" charset="0"/>
            </a:endParaRPr>
          </a:p>
          <a:p>
            <a:pPr marL="0" indent="0">
              <a:buFont typeface="Arial" panose="020B0604020202020204" pitchFamily="34" charset="0"/>
              <a:buNone/>
            </a:pPr>
            <a:endParaRPr lang="en-GB" sz="1200" b="0" i="0" kern="1200" dirty="0">
              <a:solidFill>
                <a:srgbClr val="000000"/>
              </a:solidFill>
              <a:latin typeface="+mn-lt"/>
              <a:ea typeface="ＭＳ Ｐゴシック" charset="0"/>
              <a:cs typeface="ＭＳ Ｐゴシック" charset="0"/>
            </a:endParaRPr>
          </a:p>
          <a:p>
            <a:pPr marL="0" indent="0">
              <a:buFont typeface="Arial" panose="020B0604020202020204" pitchFamily="34" charset="0"/>
              <a:buNone/>
            </a:pPr>
            <a:r>
              <a:rPr lang="en-GB" sz="1200" b="1" i="0" kern="1200" dirty="0">
                <a:solidFill>
                  <a:srgbClr val="000000"/>
                </a:solidFill>
                <a:latin typeface="+mn-lt"/>
                <a:ea typeface="ＭＳ Ｐゴシック" charset="0"/>
                <a:cs typeface="ＭＳ Ｐゴシック" charset="0"/>
              </a:rPr>
              <a:t>When the processor does a cache </a:t>
            </a:r>
            <a:r>
              <a:rPr lang="en-GB" sz="1200" b="1" i="0" u="none" kern="1200" dirty="0">
                <a:solidFill>
                  <a:srgbClr val="000000"/>
                </a:solidFill>
                <a:latin typeface="+mn-lt"/>
                <a:ea typeface="ＭＳ Ｐゴシック" charset="0"/>
                <a:cs typeface="ＭＳ Ｐゴシック" charset="0"/>
              </a:rPr>
              <a:t>lookup</a:t>
            </a:r>
            <a:r>
              <a:rPr lang="en-GB" sz="1200" b="1" i="0" kern="1200" dirty="0">
                <a:solidFill>
                  <a:srgbClr val="000000"/>
                </a:solidFill>
                <a:latin typeface="+mn-lt"/>
                <a:ea typeface="ＭＳ Ｐゴシック" charset="0"/>
                <a:cs typeface="ＭＳ Ｐゴシック" charset="0"/>
              </a:rPr>
              <a:t> and the address it wants is not in the cache, it must determine whether or not to perform a cache </a:t>
            </a:r>
            <a:r>
              <a:rPr lang="en-GB" sz="1200" b="1" i="0" u="none" kern="1200" dirty="0">
                <a:solidFill>
                  <a:srgbClr val="000000"/>
                </a:solidFill>
                <a:latin typeface="+mn-lt"/>
                <a:ea typeface="ＭＳ Ｐゴシック" charset="0"/>
                <a:cs typeface="ＭＳ Ｐゴシック" charset="0"/>
              </a:rPr>
              <a:t>linefill a</a:t>
            </a:r>
            <a:r>
              <a:rPr lang="en-GB" sz="1200" b="1" i="0" kern="1200" dirty="0">
                <a:solidFill>
                  <a:srgbClr val="000000"/>
                </a:solidFill>
                <a:latin typeface="+mn-lt"/>
                <a:ea typeface="ＭＳ Ｐゴシック" charset="0"/>
                <a:cs typeface="ＭＳ Ｐゴシック" charset="0"/>
              </a:rPr>
              <a:t>nd copy that address from memory.</a:t>
            </a:r>
            <a:endParaRPr lang="en-GB" b="1" i="0" dirty="0"/>
          </a:p>
          <a:p>
            <a:pPr marL="0" indent="0">
              <a:buFont typeface="Arial" panose="020B0604020202020204" pitchFamily="34" charset="0"/>
              <a:buNone/>
            </a:pPr>
            <a:endParaRPr lang="en-GB" b="1" i="0" dirty="0"/>
          </a:p>
          <a:p>
            <a:pPr marL="0" indent="0">
              <a:buFont typeface="Arial" panose="020B0604020202020204" pitchFamily="34" charset="0"/>
              <a:buNone/>
            </a:pPr>
            <a:r>
              <a:rPr lang="en-GB" sz="1200" b="1" i="0" kern="1200" dirty="0">
                <a:solidFill>
                  <a:srgbClr val="000000"/>
                </a:solidFill>
                <a:latin typeface="+mn-lt"/>
                <a:ea typeface="ＭＳ Ｐゴシック" charset="0"/>
                <a:cs typeface="ＭＳ Ｐゴシック" charset="0"/>
              </a:rPr>
              <a:t>A Read-Allocate policy allocates a cache line only on a read. If a write is performed by the processor, which misses in the cache, the cache is not affected</a:t>
            </a:r>
            <a:r>
              <a:rPr lang="en-GB" sz="1200" b="1" i="0" u="sng" kern="1200" dirty="0">
                <a:solidFill>
                  <a:srgbClr val="000000"/>
                </a:solidFill>
                <a:latin typeface="+mn-lt"/>
                <a:ea typeface="ＭＳ Ｐゴシック" charset="0"/>
                <a:cs typeface="ＭＳ Ｐゴシック" charset="0"/>
              </a:rPr>
              <a:t>,</a:t>
            </a:r>
            <a:r>
              <a:rPr lang="en-GB" sz="1200" b="1" i="0" kern="1200" dirty="0">
                <a:solidFill>
                  <a:srgbClr val="000000"/>
                </a:solidFill>
                <a:latin typeface="+mn-lt"/>
                <a:ea typeface="ＭＳ Ｐゴシック" charset="0"/>
                <a:cs typeface="ＭＳ Ｐゴシック" charset="0"/>
              </a:rPr>
              <a:t> and the write goes to main memory.</a:t>
            </a:r>
          </a:p>
          <a:p>
            <a:pPr marL="0" indent="0">
              <a:buFont typeface="Arial" panose="020B0604020202020204" pitchFamily="34" charset="0"/>
              <a:buNone/>
            </a:pPr>
            <a:endParaRPr lang="en-GB" b="1" i="0" dirty="0"/>
          </a:p>
          <a:p>
            <a:pPr marL="0" indent="0">
              <a:buFont typeface="Arial" panose="020B0604020202020204" pitchFamily="34" charset="0"/>
              <a:buNone/>
            </a:pPr>
            <a:r>
              <a:rPr lang="en-GB" sz="1200" b="1" i="0" kern="1200" dirty="0">
                <a:solidFill>
                  <a:srgbClr val="000000"/>
                </a:solidFill>
                <a:latin typeface="+mn-lt"/>
                <a:ea typeface="ＭＳ Ｐゴシック" charset="0"/>
                <a:cs typeface="ＭＳ Ｐゴシック" charset="0"/>
              </a:rPr>
              <a:t>A Write-Allocate policy allocates a cache line for either a read or write that misses in the cache (and so might more accurately be called a read/write cache allocate policy). For both memory reads that miss in the cache and memory writes that miss in the cache, a cache </a:t>
            </a:r>
            <a:r>
              <a:rPr lang="en-GB" sz="1200" b="1" i="0" u="none" kern="1200" dirty="0">
                <a:solidFill>
                  <a:srgbClr val="000000"/>
                </a:solidFill>
                <a:latin typeface="+mn-lt"/>
                <a:ea typeface="ＭＳ Ｐゴシック" charset="0"/>
                <a:cs typeface="ＭＳ Ｐゴシック" charset="0"/>
              </a:rPr>
              <a:t>linefill</a:t>
            </a:r>
            <a:r>
              <a:rPr lang="en-GB" sz="1200" b="1" i="0" kern="1200" dirty="0">
                <a:solidFill>
                  <a:srgbClr val="000000"/>
                </a:solidFill>
                <a:latin typeface="+mn-lt"/>
                <a:ea typeface="ＭＳ Ｐゴシック" charset="0"/>
                <a:cs typeface="ＭＳ Ｐゴシック" charset="0"/>
              </a:rPr>
              <a:t> is performed. This is typically used in combination with a write-back write policy on current Arm processors.</a:t>
            </a:r>
            <a:endParaRPr lang="en-GB" b="1" i="0" dirty="0"/>
          </a:p>
          <a:p>
            <a:pPr marL="0" indent="0">
              <a:buFont typeface="Arial" panose="020B0604020202020204" pitchFamily="34" charset="0"/>
              <a:buNone/>
            </a:pPr>
            <a:endParaRPr lang="en-GB" b="1" i="0" dirty="0"/>
          </a:p>
          <a:p>
            <a:pPr marL="0" indent="0">
              <a:buFont typeface="Arial" panose="020B0604020202020204" pitchFamily="34" charset="0"/>
              <a:buNone/>
            </a:pPr>
            <a:r>
              <a:rPr lang="en-GB" sz="1200" b="1" i="0" kern="1200" dirty="0">
                <a:solidFill>
                  <a:srgbClr val="000000"/>
                </a:solidFill>
                <a:latin typeface="+mn-lt"/>
                <a:ea typeface="ＭＳ Ｐゴシック" charset="0"/>
                <a:cs typeface="ＭＳ Ｐゴシック" charset="0"/>
              </a:rPr>
              <a:t>When the processor executes a store instruction, a cache lookup on the address(es) to be written is performed. For a cache hit on a write, there are two choices:</a:t>
            </a:r>
            <a:endParaRPr lang="en-GB" b="1" i="0" dirty="0"/>
          </a:p>
          <a:p>
            <a:pPr marL="0" indent="0">
              <a:buFont typeface="Arial" panose="020B0604020202020204" pitchFamily="34" charset="0"/>
              <a:buNone/>
            </a:pPr>
            <a:endParaRPr lang="en-GB" b="1" i="0" dirty="0"/>
          </a:p>
          <a:p>
            <a:pPr marL="457200" lvl="1" indent="0">
              <a:buFont typeface="Arial" panose="020B0604020202020204" pitchFamily="34" charset="0"/>
              <a:buNone/>
            </a:pPr>
            <a:r>
              <a:rPr lang="en-GB" sz="1200" b="1" i="0" kern="1200" dirty="0">
                <a:solidFill>
                  <a:srgbClr val="000000"/>
                </a:solidFill>
                <a:latin typeface="+mn-lt"/>
                <a:ea typeface="ＭＳ Ｐゴシック" charset="0"/>
                <a:cs typeface="ＭＳ Ｐゴシック" charset="0"/>
              </a:rPr>
              <a:t>Write-Through, in which writes are performed to both the cache and main memory: This means that the cache and main memory are kept coherent. As there are more writes to main memory, a Write-Through policy is slower than a write-back policy if the write buffer fills. Therefore, this policy</a:t>
            </a:r>
            <a:r>
              <a:rPr lang="en-GB" sz="1200" b="1" i="0" kern="1200" baseline="0" dirty="0">
                <a:solidFill>
                  <a:srgbClr val="000000"/>
                </a:solidFill>
                <a:latin typeface="+mn-lt"/>
                <a:ea typeface="ＭＳ Ｐゴシック" charset="0"/>
                <a:cs typeface="ＭＳ Ｐゴシック" charset="0"/>
              </a:rPr>
              <a:t> </a:t>
            </a:r>
            <a:r>
              <a:rPr lang="en-GB" sz="1200" b="1" i="0" kern="1200" dirty="0">
                <a:solidFill>
                  <a:srgbClr val="000000"/>
                </a:solidFill>
                <a:latin typeface="+mn-lt"/>
                <a:ea typeface="ＭＳ Ｐゴシック" charset="0"/>
                <a:cs typeface="ＭＳ Ｐゴシック" charset="0"/>
              </a:rPr>
              <a:t>is less commonly used in today’s systems,</a:t>
            </a:r>
            <a:r>
              <a:rPr lang="en-GB" sz="1200" b="1" i="0" kern="1200" baseline="0" dirty="0">
                <a:solidFill>
                  <a:srgbClr val="000000"/>
                </a:solidFill>
                <a:latin typeface="+mn-lt"/>
                <a:ea typeface="ＭＳ Ｐゴシック" charset="0"/>
                <a:cs typeface="ＭＳ Ｐゴシック" charset="0"/>
              </a:rPr>
              <a:t> </a:t>
            </a:r>
            <a:r>
              <a:rPr lang="en-GB" sz="1200" b="1" i="0" kern="1200" dirty="0">
                <a:solidFill>
                  <a:srgbClr val="000000"/>
                </a:solidFill>
                <a:latin typeface="+mn-lt"/>
                <a:ea typeface="ＭＳ Ｐゴシック" charset="0"/>
                <a:cs typeface="ＭＳ Ｐゴシック" charset="0"/>
              </a:rPr>
              <a:t>although it can be useful for debug.</a:t>
            </a:r>
          </a:p>
          <a:p>
            <a:pPr marL="457200" lvl="1" indent="0">
              <a:buFont typeface="Arial" panose="020B0604020202020204" pitchFamily="34" charset="0"/>
              <a:buNone/>
            </a:pPr>
            <a:endParaRPr lang="en-GB" b="1" i="0" dirty="0"/>
          </a:p>
          <a:p>
            <a:pPr marL="457200" lvl="1" indent="0" rtl="0">
              <a:buFont typeface="Arial" panose="020B0604020202020204" pitchFamily="34" charset="0"/>
              <a:buNone/>
            </a:pPr>
            <a:r>
              <a:rPr lang="en-GB" sz="1200" b="1" i="0" kern="1200" dirty="0">
                <a:solidFill>
                  <a:srgbClr val="000000"/>
                </a:solidFill>
                <a:latin typeface="+mn-lt"/>
                <a:ea typeface="ＭＳ Ｐゴシック" charset="0"/>
                <a:cs typeface="ＭＳ Ｐゴシック" charset="0"/>
              </a:rPr>
              <a:t>Write-back, in which writes are performed only to the cache, and not to main memory: This means that cache lines and main memory can contain different data. The cache line holds newer dat</a:t>
            </a:r>
            <a:r>
              <a:rPr lang="en-GB" sz="1200" b="1" i="0" u="sng" kern="1200" dirty="0">
                <a:solidFill>
                  <a:srgbClr val="000000"/>
                </a:solidFill>
                <a:latin typeface="+mn-lt"/>
                <a:ea typeface="ＭＳ Ｐゴシック" charset="0"/>
                <a:cs typeface="ＭＳ Ｐゴシック" charset="0"/>
              </a:rPr>
              <a:t>a a</a:t>
            </a:r>
            <a:r>
              <a:rPr lang="en-GB" sz="1200" b="1" i="0" kern="1200" dirty="0">
                <a:solidFill>
                  <a:srgbClr val="000000"/>
                </a:solidFill>
                <a:latin typeface="+mn-lt"/>
                <a:ea typeface="ＭＳ Ｐゴシック" charset="0"/>
                <a:cs typeface="ＭＳ Ｐゴシック" charset="0"/>
              </a:rPr>
              <a:t>nd </a:t>
            </a:r>
            <a:r>
              <a:rPr lang="en-GB" sz="1200" b="1" i="0" u="sng" kern="1200" dirty="0">
                <a:solidFill>
                  <a:srgbClr val="000000"/>
                </a:solidFill>
                <a:latin typeface="+mn-lt"/>
                <a:ea typeface="ＭＳ Ｐゴシック" charset="0"/>
                <a:cs typeface="ＭＳ Ｐゴシック" charset="0"/>
              </a:rPr>
              <a:t>the </a:t>
            </a:r>
            <a:r>
              <a:rPr lang="en-GB" sz="1200" b="1" i="0" kern="1200" dirty="0">
                <a:solidFill>
                  <a:srgbClr val="000000"/>
                </a:solidFill>
                <a:latin typeface="+mn-lt"/>
                <a:ea typeface="ＭＳ Ｐゴシック" charset="0"/>
                <a:cs typeface="ＭＳ Ｐゴシック" charset="0"/>
              </a:rPr>
              <a:t>main memory contains older data (said to be stale). To mark these lines, each line of the cache has an associated dirty bit (or bits). When a write happens, which updates the cache, but not main memory, the dirty bit is set. If the cache later evicts a cache line whose dirty bit is set (a dirty line), it writes the line out to main memory. Using a write-back cache policy can significantly reduce traffic to slow external memory</a:t>
            </a:r>
            <a:r>
              <a:rPr lang="en-GB" sz="1200" b="1" i="0" u="sng" kern="1200" dirty="0">
                <a:solidFill>
                  <a:srgbClr val="000000"/>
                </a:solidFill>
                <a:latin typeface="+mn-lt"/>
                <a:ea typeface="ＭＳ Ｐゴシック" charset="0"/>
                <a:cs typeface="ＭＳ Ｐゴシック" charset="0"/>
              </a:rPr>
              <a:t>,</a:t>
            </a:r>
            <a:r>
              <a:rPr lang="en-GB" sz="1200" b="1" i="0" kern="1200" dirty="0">
                <a:solidFill>
                  <a:srgbClr val="000000"/>
                </a:solidFill>
                <a:latin typeface="+mn-lt"/>
                <a:ea typeface="ＭＳ Ｐゴシック" charset="0"/>
                <a:cs typeface="ＭＳ Ｐゴシック" charset="0"/>
              </a:rPr>
              <a:t> and therefore improve performance and save power. However, if there are other agents in the system </a:t>
            </a:r>
            <a:r>
              <a:rPr lang="en-GB" sz="1200" b="1" kern="1200" dirty="0">
                <a:solidFill>
                  <a:srgbClr val="000000"/>
                </a:solidFill>
                <a:latin typeface="+mn-lt"/>
                <a:ea typeface="ＭＳ Ｐゴシック" charset="0"/>
                <a:cs typeface="ＭＳ Ｐゴシック" charset="0"/>
              </a:rPr>
              <a:t>that can access memory at the same time as the processor, there</a:t>
            </a:r>
            <a:r>
              <a:rPr lang="en-GB" sz="1200" b="1" kern="1200" baseline="0" dirty="0">
                <a:solidFill>
                  <a:srgbClr val="000000"/>
                </a:solidFill>
                <a:latin typeface="+mn-lt"/>
                <a:ea typeface="ＭＳ Ｐゴシック" charset="0"/>
                <a:cs typeface="ＭＳ Ｐゴシック" charset="0"/>
              </a:rPr>
              <a:t> may be</a:t>
            </a:r>
            <a:r>
              <a:rPr lang="en-GB" sz="1200" b="1" kern="1200" dirty="0">
                <a:solidFill>
                  <a:srgbClr val="000000"/>
                </a:solidFill>
                <a:latin typeface="+mn-lt"/>
                <a:ea typeface="ＭＳ Ｐゴシック" charset="0"/>
                <a:cs typeface="ＭＳ Ｐゴシック" charset="0"/>
              </a:rPr>
              <a:t> coherency issues.</a:t>
            </a:r>
            <a:endParaRPr lang="en-GB" b="1"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82301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rgbClr val="000000"/>
                </a:solidFill>
                <a:latin typeface="+mn-lt"/>
                <a:ea typeface="ＭＳ Ｐゴシック" charset="0"/>
                <a:cs typeface="ＭＳ Ｐゴシック" charset="0"/>
              </a:rPr>
              <a:t>An important function of an MMU is to allow us to manage tasks as independent programs running in their own private virtual memory space. </a:t>
            </a:r>
            <a:r>
              <a:rPr lang="en-GB" sz="1200" b="1" u="none" kern="1200" dirty="0">
                <a:solidFill>
                  <a:srgbClr val="000000"/>
                </a:solidFill>
                <a:latin typeface="+mn-lt"/>
                <a:ea typeface="ＭＳ Ｐゴシック" charset="0"/>
                <a:cs typeface="ＭＳ Ｐゴシック" charset="0"/>
              </a:rPr>
              <a:t>A key feature of such a virtual memory system is address relocation, which is the translation of the virtual address issued by the processor core to a physical address in the main memory. </a:t>
            </a:r>
            <a:r>
              <a:rPr lang="en-GB" sz="1200" u="none" kern="1200" dirty="0">
                <a:solidFill>
                  <a:srgbClr val="000000"/>
                </a:solidFill>
                <a:latin typeface="+mn-lt"/>
                <a:ea typeface="ＭＳ Ｐゴシック" charset="0"/>
                <a:cs typeface="ＭＳ Ｐゴシック" charset="0"/>
              </a:rPr>
              <a:t>The translation is done by the MMU hardware and is transparent to the application. This makes programming of applications much simpler as it enables us to use the same virtual memory address space for each. This virtual address space is separate from the actual physical map of memory in the system.</a:t>
            </a:r>
          </a:p>
          <a:p>
            <a:endParaRPr lang="en-GB" u="none" dirty="0"/>
          </a:p>
          <a:p>
            <a:r>
              <a:rPr lang="en-GB" sz="1200" u="none" kern="1200" dirty="0">
                <a:solidFill>
                  <a:srgbClr val="000000"/>
                </a:solidFill>
                <a:latin typeface="+mn-lt"/>
                <a:ea typeface="ＭＳ Ｐゴシック" charset="0"/>
                <a:cs typeface="ＭＳ Ｐゴシック" charset="0"/>
              </a:rPr>
              <a:t>The MMU hardware translates address using </a:t>
            </a:r>
            <a:r>
              <a:rPr lang="en-GB" sz="1200" b="0" i="1" u="none" kern="1200" dirty="0">
                <a:solidFill>
                  <a:srgbClr val="000000"/>
                </a:solidFill>
                <a:latin typeface="+mn-lt"/>
                <a:ea typeface="ＭＳ Ｐゴシック" charset="0"/>
                <a:cs typeface="ＭＳ Ｐゴシック" charset="0"/>
              </a:rPr>
              <a:t>page tables</a:t>
            </a:r>
            <a:r>
              <a:rPr lang="en-GB" sz="1200" u="none" kern="1200" dirty="0">
                <a:solidFill>
                  <a:srgbClr val="000000"/>
                </a:solidFill>
                <a:latin typeface="+mn-lt"/>
                <a:ea typeface="ＭＳ Ｐゴシック" charset="0"/>
                <a:cs typeface="ＭＳ Ｐゴシック" charset="0"/>
              </a:rPr>
              <a:t>. These page tables contain a series of entries, each of which describes the physical address translation for a part of the memory map. Page table entries are organized by virtual address. In addition to describing the translation of that virtual page to a physical page, they also provide access permissions and memory attributes for that page.</a:t>
            </a:r>
          </a:p>
          <a:p>
            <a:endParaRPr lang="en-GB" sz="1200" u="none" kern="1200" dirty="0">
              <a:solidFill>
                <a:srgbClr val="000000"/>
              </a:solidFill>
              <a:latin typeface="+mn-lt"/>
              <a:ea typeface="ＭＳ Ｐゴシック" charset="0"/>
            </a:endParaRPr>
          </a:p>
          <a:p>
            <a:r>
              <a:rPr lang="en-GB" sz="1200" u="none" kern="1200" dirty="0">
                <a:solidFill>
                  <a:srgbClr val="000000"/>
                </a:solidFill>
                <a:latin typeface="+mn-lt"/>
                <a:ea typeface="ＭＳ Ｐゴシック" charset="0"/>
              </a:rPr>
              <a:t>Translation table walks can be configured to go through L1 data cache. You can do this by configuring the IRGN bits in the Translation Table Base Registers.</a:t>
            </a:r>
          </a:p>
          <a:p>
            <a:endParaRPr lang="en-GB" sz="1200" u="none"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u="none" kern="1200" dirty="0">
                <a:solidFill>
                  <a:srgbClr val="000000"/>
                </a:solidFill>
                <a:latin typeface="+mn-lt"/>
                <a:ea typeface="ＭＳ Ｐゴシック" charset="0"/>
              </a:rPr>
              <a:t>Note that the main TLB should be invalidated before the MMU is enabled after reset. </a:t>
            </a:r>
            <a:r>
              <a:rPr lang="en-IN" altLang="en-US" u="none" dirty="0">
                <a:ea typeface="ＭＳ Ｐゴシック" panose="020B0600070205080204" pitchFamily="34" charset="-128"/>
              </a:rPr>
              <a:t>Micro TLBs are automatically invalidated by any TLB operation or change of Address Space Identifier (ASID).</a:t>
            </a:r>
            <a:endParaRPr lang="en-US" altLang="en-US" u="none" dirty="0">
              <a:ea typeface="ＭＳ Ｐゴシック" panose="020B0600070205080204" pitchFamily="34" charset="-128"/>
            </a:endParaRPr>
          </a:p>
          <a:p>
            <a:endParaRPr lang="en-GB" sz="1200" kern="1200" dirty="0">
              <a:solidFill>
                <a:srgbClr val="000000"/>
              </a:solidFill>
              <a:latin typeface="+mn-lt"/>
              <a:ea typeface="ＭＳ Ｐゴシック" charset="0"/>
            </a:endParaRPr>
          </a:p>
          <a:p>
            <a:endParaRPr lang="en-GB" sz="1200" kern="1200" dirty="0">
              <a:solidFill>
                <a:srgbClr val="000000"/>
              </a:solidFill>
              <a:latin typeface="+mn-lt"/>
              <a:ea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3892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effects from the Armv7 architecture that is worth noting, compared to previous versions.</a:t>
            </a:r>
          </a:p>
          <a:p>
            <a:endParaRPr lang="en-GB" dirty="0"/>
          </a:p>
          <a:p>
            <a:r>
              <a:rPr lang="en-GB" dirty="0"/>
              <a:t>The Armv7 architecture redefines the CP15 C7 encoding previously used for WFI as UNPREDICATBLE. In the Cortex-A9 processor, this encoding executes as a No Operation (</a:t>
            </a:r>
            <a:r>
              <a:rPr lang="en-GB" b="1" dirty="0"/>
              <a:t>NOP</a:t>
            </a:r>
            <a:r>
              <a:rPr lang="en-GB" dirty="0"/>
              <a:t>) instruction. Use the WFI instruction instead.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in the Armv7 architecture, the L1 caches are no longer guaranteed to be invalidated on reset, so you must manually invalidate the cache. </a:t>
            </a:r>
          </a:p>
          <a:p>
            <a:endParaRPr lang="en-GB" dirty="0"/>
          </a:p>
          <a:p>
            <a:r>
              <a:rPr lang="en-GB" dirty="0"/>
              <a:t>The L1 cache lockdown is optional in the architecture, but the Cortex-A9 does not implement this option. </a:t>
            </a:r>
            <a:endParaRPr lang="LID4096"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97864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The A9 cores within the MPCore are exactly like the standalone ones: They have their own Memory Management Unit</a:t>
            </a:r>
            <a:r>
              <a:rPr lang="en-GB" sz="2000" kern="1200" dirty="0">
                <a:solidFill>
                  <a:srgbClr val="000000"/>
                </a:solidFill>
                <a:latin typeface="+mn-lt"/>
                <a:ea typeface="ＭＳ Ｐゴシック" charset="0"/>
                <a:cs typeface="ＭＳ Ｐゴシック" charset="0"/>
              </a:rPr>
              <a:t> (</a:t>
            </a:r>
            <a:r>
              <a:rPr lang="en-GB" sz="2000" dirty="0">
                <a:latin typeface="Arial"/>
              </a:rPr>
              <a:t>MMU), caches, write buffer, cp15, etc.</a:t>
            </a:r>
            <a:r>
              <a:rPr lang="en-GB" sz="1200" baseline="0" dirty="0">
                <a:latin typeface="+mn-lt"/>
              </a:rPr>
              <a:t> However,</a:t>
            </a:r>
            <a:r>
              <a:rPr lang="en-GB" sz="2000" dirty="0">
                <a:latin typeface="Arial"/>
              </a:rPr>
              <a:t> different synthesis options per core are possible, so different cores within the MPCore can have different cache sizes, trivial or full Jazelle implementation, and FPU/NEON or not.</a:t>
            </a:r>
            <a:endParaRPr lang="en-GB" dirty="0"/>
          </a:p>
          <a:p>
            <a:endParaRPr lang="en-GB" dirty="0"/>
          </a:p>
          <a:p>
            <a:pPr marL="0" indent="0">
              <a:lnSpc>
                <a:spcPct val="100000"/>
              </a:lnSpc>
              <a:buFont typeface="+mj-lt"/>
              <a:buNone/>
            </a:pPr>
            <a:r>
              <a:rPr lang="en-GB" sz="2000" dirty="0">
                <a:latin typeface="Arial"/>
              </a:rPr>
              <a:t>The Snoop Control Unit or SCU connects one to four A9 cores to the memory system through the AXI interfaces.</a:t>
            </a:r>
            <a:r>
              <a:rPr lang="en-GB" sz="1200" dirty="0">
                <a:latin typeface="+mn-lt"/>
              </a:rPr>
              <a:t> </a:t>
            </a:r>
            <a:r>
              <a:rPr lang="en-GB" sz="2000" dirty="0">
                <a:latin typeface="Arial"/>
              </a:rPr>
              <a:t>Its functions are to:</a:t>
            </a:r>
            <a:endParaRPr lang="en-GB" dirty="0"/>
          </a:p>
          <a:p>
            <a:pPr marL="457200" lvl="1" indent="0">
              <a:lnSpc>
                <a:spcPct val="100000"/>
              </a:lnSpc>
              <a:buFont typeface="+mj-lt"/>
              <a:buNone/>
            </a:pPr>
            <a:r>
              <a:rPr lang="en-GB" sz="2000" dirty="0">
                <a:latin typeface="Arial"/>
              </a:rPr>
              <a:t>Maintain data cache coherency between the Cortex-A9 processors.</a:t>
            </a:r>
            <a:endParaRPr lang="en-GB" dirty="0"/>
          </a:p>
          <a:p>
            <a:pPr marL="457200" lvl="1" indent="0">
              <a:lnSpc>
                <a:spcPct val="100000"/>
              </a:lnSpc>
              <a:buFont typeface="+mj-lt"/>
              <a:buNone/>
            </a:pPr>
            <a:r>
              <a:rPr lang="en-GB" sz="2000" dirty="0">
                <a:latin typeface="Arial"/>
              </a:rPr>
              <a:t>Initiate L2 AXI memory accesses.</a:t>
            </a:r>
            <a:endParaRPr lang="en-GB" dirty="0"/>
          </a:p>
          <a:p>
            <a:pPr marL="457200" lvl="1" indent="0">
              <a:lnSpc>
                <a:spcPct val="100000"/>
              </a:lnSpc>
              <a:buFont typeface="+mj-lt"/>
              <a:buNone/>
            </a:pPr>
            <a:r>
              <a:rPr lang="en-GB" sz="2000" dirty="0">
                <a:latin typeface="Arial"/>
              </a:rPr>
              <a:t>Arbitrate between Cortex-A9 processors requesting L2 accesses</a:t>
            </a:r>
          </a:p>
          <a:p>
            <a:pPr marL="457200" lvl="1" indent="0">
              <a:lnSpc>
                <a:spcPct val="100000"/>
              </a:lnSpc>
              <a:buFont typeface="+mj-lt"/>
              <a:buNone/>
            </a:pPr>
            <a:r>
              <a:rPr lang="en-GB" sz="2000" u="none" dirty="0">
                <a:latin typeface="Arial"/>
              </a:rPr>
              <a:t>Manage Advanced </a:t>
            </a:r>
            <a:r>
              <a:rPr lang="en-GB" sz="2000" dirty="0">
                <a:latin typeface="Arial"/>
              </a:rPr>
              <a:t>Coherency Port (ACP) accesses.</a:t>
            </a:r>
            <a:endParaRPr lang="en-GB" dirty="0"/>
          </a:p>
          <a:p>
            <a:pPr marL="0" indent="0">
              <a:lnSpc>
                <a:spcPct val="100000"/>
              </a:lnSpc>
              <a:buFont typeface="+mj-lt"/>
              <a:buNone/>
            </a:pPr>
            <a:endParaRPr lang="en-GB" dirty="0"/>
          </a:p>
          <a:p>
            <a:pPr marL="0" indent="0">
              <a:lnSpc>
                <a:spcPct val="100000"/>
              </a:lnSpc>
              <a:buFont typeface="+mj-lt"/>
              <a:buNone/>
            </a:pPr>
            <a:r>
              <a:rPr lang="en-GB" sz="1200" kern="1200" dirty="0">
                <a:solidFill>
                  <a:srgbClr val="000000"/>
                </a:solidFill>
                <a:latin typeface="+mn-lt"/>
                <a:ea typeface="ＭＳ Ｐゴシック" charset="0"/>
                <a:cs typeface="ＭＳ Ｐゴシック" charset="0"/>
              </a:rPr>
              <a:t>The interrupt controller is compliant with </a:t>
            </a:r>
            <a:r>
              <a:rPr lang="en-GB" sz="1200" i="0" kern="1200" dirty="0">
                <a:solidFill>
                  <a:srgbClr val="000000"/>
                </a:solidFill>
                <a:latin typeface="+mn-lt"/>
                <a:ea typeface="ＭＳ Ｐゴシック" charset="0"/>
                <a:cs typeface="ＭＳ Ｐゴシック" charset="0"/>
              </a:rPr>
              <a:t>the Arm Generic Interrupt Controller Architecture Specification.  It is a single functional unit that is located in a Cortex-A9 MPCore design and centralizes all interrupt sources before dispatching them to each individual Cortex-A9 processor. There is one interrupt interface per Cortex-A9 processor. The interrupt controller is memory-mapped. The Cortex-A9 processors access it by using a private interface through the SCU.</a:t>
            </a:r>
            <a:endParaRPr lang="en-GB" i="0" dirty="0"/>
          </a:p>
          <a:p>
            <a:pPr marL="0" indent="0">
              <a:lnSpc>
                <a:spcPct val="100000"/>
              </a:lnSpc>
              <a:buFont typeface="+mj-lt"/>
              <a:buNone/>
            </a:pPr>
            <a:endParaRPr lang="en-GB" sz="1200" i="0" kern="1200" dirty="0">
              <a:solidFill>
                <a:srgbClr val="000000"/>
              </a:solidFill>
              <a:latin typeface="+mn-lt"/>
              <a:ea typeface="ＭＳ Ｐゴシック" charset="0"/>
              <a:cs typeface="ＭＳ Ｐゴシック" charset="0"/>
            </a:endParaRPr>
          </a:p>
          <a:p>
            <a:pPr marL="0" indent="0">
              <a:lnSpc>
                <a:spcPct val="100000"/>
              </a:lnSpc>
              <a:buFont typeface="+mj-lt"/>
              <a:buNone/>
            </a:pPr>
            <a:r>
              <a:rPr lang="en-GB" sz="1200" b="1" i="0" kern="1200" dirty="0">
                <a:solidFill>
                  <a:srgbClr val="000000"/>
                </a:solidFill>
                <a:latin typeface="+mn-lt"/>
                <a:ea typeface="ＭＳ Ｐゴシック" charset="0"/>
                <a:cs typeface="ＭＳ Ｐゴシック" charset="0"/>
              </a:rPr>
              <a:t>The interrupt distributor centralizes all interrupt sources before dispatching them to each individual Cortex-A9 processor. It arbitrates in the following priority order:</a:t>
            </a:r>
            <a:endParaRPr lang="en-GB" b="1" i="0" dirty="0"/>
          </a:p>
          <a:p>
            <a:pPr marL="457200" lvl="1" indent="0">
              <a:lnSpc>
                <a:spcPct val="100000"/>
              </a:lnSpc>
              <a:buFont typeface="+mj-lt"/>
              <a:buNone/>
            </a:pPr>
            <a:r>
              <a:rPr lang="en-GB" sz="1200" b="1" i="0" kern="1200" dirty="0">
                <a:solidFill>
                  <a:srgbClr val="000000"/>
                </a:solidFill>
                <a:latin typeface="+mn-lt"/>
                <a:ea typeface="ＭＳ Ｐゴシック" charset="0"/>
                <a:cs typeface="+mn-cs"/>
              </a:rPr>
              <a:t>Highest priority interrupts: These have the lowest value in the Interrupt Priority Register (ICDIPTR).</a:t>
            </a:r>
            <a:endParaRPr lang="en-GB" b="1" i="0" dirty="0"/>
          </a:p>
          <a:p>
            <a:pPr marL="457200" lvl="1" indent="0">
              <a:lnSpc>
                <a:spcPct val="100000"/>
              </a:lnSpc>
              <a:buFont typeface="+mj-lt"/>
              <a:buNone/>
            </a:pPr>
            <a:r>
              <a:rPr lang="en-GB" sz="1200" b="1" kern="1200" dirty="0">
                <a:solidFill>
                  <a:srgbClr val="000000"/>
                </a:solidFill>
                <a:latin typeface="+mn-lt"/>
                <a:ea typeface="ＭＳ Ｐゴシック" charset="0"/>
                <a:cs typeface="+mn-cs"/>
              </a:rPr>
              <a:t>For interrupts with the same priority value, the interrupt distributor arbitrates on the interrupt ID number. It dispatches the smaller ID number first.</a:t>
            </a:r>
            <a:endParaRPr lang="en-GB" b="1" dirty="0"/>
          </a:p>
          <a:p>
            <a:pPr marL="457200" lvl="1" indent="0">
              <a:lnSpc>
                <a:spcPct val="100000"/>
              </a:lnSpc>
              <a:buFont typeface="+mj-lt"/>
              <a:buNone/>
            </a:pPr>
            <a:r>
              <a:rPr lang="en-GB" sz="1200" b="1" kern="1200" dirty="0">
                <a:solidFill>
                  <a:srgbClr val="000000"/>
                </a:solidFill>
                <a:latin typeface="+mn-lt"/>
                <a:ea typeface="ＭＳ Ｐゴシック" charset="0"/>
                <a:cs typeface="+mn-cs"/>
              </a:rPr>
              <a:t>For aliased SGI with the same priority value and the same ID number, the interrupt distributor arbitrates on the source CPU number. It dispatches the smaller CPU number first.</a:t>
            </a:r>
          </a:p>
          <a:p>
            <a:pPr marL="457200" lvl="1" indent="0">
              <a:lnSpc>
                <a:spcPct val="100000"/>
              </a:lnSpc>
              <a:buFont typeface="+mj-lt"/>
              <a:buNone/>
            </a:pPr>
            <a:endParaRPr lang="en-GB" dirty="0"/>
          </a:p>
          <a:p>
            <a:pPr marL="0" indent="0">
              <a:lnSpc>
                <a:spcPct val="100000"/>
              </a:lnSpc>
              <a:buFont typeface="+mj-lt"/>
              <a:buNone/>
            </a:pPr>
            <a:r>
              <a:rPr lang="en-GB" sz="1200" kern="1200" dirty="0">
                <a:solidFill>
                  <a:srgbClr val="000000"/>
                </a:solidFill>
                <a:latin typeface="+mn-lt"/>
                <a:ea typeface="ＭＳ Ｐゴシック" charset="0"/>
                <a:cs typeface="ＭＳ Ｐゴシック" charset="0"/>
              </a:rPr>
              <a:t>The interrupt controller hardware ensures that an interrupt targeted at several Cortex-A9 processors can only be taken by one Cortex-A9 processor at a time.</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273626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Arial"/>
              </a:rPr>
              <a:t>This simplified representation of the A9 pipeline </a:t>
            </a:r>
            <a:r>
              <a:rPr lang="en-GB" sz="1200" b="0" dirty="0">
                <a:solidFill>
                  <a:srgbClr val="000090"/>
                </a:solidFill>
                <a:latin typeface="Cambria Math"/>
              </a:rPr>
              <a:t>includes two instructions that are fetched in one cycl</a:t>
            </a:r>
            <a:r>
              <a:rPr lang="en-GB" sz="1200" b="0" u="sng" dirty="0">
                <a:solidFill>
                  <a:srgbClr val="000090"/>
                </a:solidFill>
                <a:latin typeface="Cambria Math"/>
              </a:rPr>
              <a:t>e a</a:t>
            </a:r>
            <a:r>
              <a:rPr lang="en-GB" sz="1200" b="0" dirty="0">
                <a:solidFill>
                  <a:srgbClr val="000090"/>
                </a:solidFill>
                <a:latin typeface="Cambria Math"/>
              </a:rPr>
              <a:t>nd issues up to three instructions per cycle.</a:t>
            </a:r>
            <a:r>
              <a:rPr lang="en-GB" sz="1200" b="0" dirty="0">
                <a:solidFill>
                  <a:schemeClr val="tx1"/>
                </a:solidFill>
                <a:latin typeface="+mn-lt"/>
              </a:rPr>
              <a:t> </a:t>
            </a:r>
            <a:endParaRPr lang="en-GB" b="0" dirty="0"/>
          </a:p>
          <a:p>
            <a:pPr>
              <a:lnSpc>
                <a:spcPct val="100000"/>
              </a:lnSpc>
            </a:pPr>
            <a:endParaRPr lang="en-GB" b="0" dirty="0"/>
          </a:p>
          <a:p>
            <a:pPr>
              <a:lnSpc>
                <a:spcPct val="100000"/>
              </a:lnSpc>
            </a:pPr>
            <a:r>
              <a:rPr lang="en-GB" sz="1200" b="1" dirty="0">
                <a:solidFill>
                  <a:srgbClr val="000090"/>
                </a:solidFill>
                <a:latin typeface="Cambria Math"/>
              </a:rPr>
              <a:t>Stage names:</a:t>
            </a:r>
            <a:endParaRPr lang="en-GB" b="1" dirty="0"/>
          </a:p>
          <a:p>
            <a:pPr>
              <a:lnSpc>
                <a:spcPct val="100000"/>
              </a:lnSpc>
            </a:pPr>
            <a:r>
              <a:rPr lang="en-GB" sz="1200" b="1" dirty="0">
                <a:solidFill>
                  <a:srgbClr val="000090"/>
                </a:solidFill>
                <a:latin typeface="Cambria Math"/>
              </a:rPr>
              <a:t>Fe: Fetch stages</a:t>
            </a:r>
            <a:endParaRPr lang="en-GB" b="1" dirty="0"/>
          </a:p>
          <a:p>
            <a:pPr>
              <a:lnSpc>
                <a:spcPct val="100000"/>
              </a:lnSpc>
            </a:pPr>
            <a:r>
              <a:rPr lang="en-GB" sz="1200" b="1" dirty="0">
                <a:solidFill>
                  <a:srgbClr val="000090"/>
                </a:solidFill>
                <a:latin typeface="Cambria Math"/>
              </a:rPr>
              <a:t>IQ: Instruction queue</a:t>
            </a:r>
            <a:endParaRPr lang="en-GB" b="1" dirty="0"/>
          </a:p>
          <a:p>
            <a:pPr>
              <a:lnSpc>
                <a:spcPct val="100000"/>
              </a:lnSpc>
            </a:pPr>
            <a:r>
              <a:rPr lang="en-GB" sz="1200" b="1" dirty="0">
                <a:solidFill>
                  <a:srgbClr val="000090"/>
                </a:solidFill>
                <a:latin typeface="Cambria Math"/>
              </a:rPr>
              <a:t>De: Decode </a:t>
            </a:r>
            <a:endParaRPr lang="en-GB" b="1" dirty="0"/>
          </a:p>
          <a:p>
            <a:pPr>
              <a:lnSpc>
                <a:spcPct val="100000"/>
              </a:lnSpc>
            </a:pPr>
            <a:r>
              <a:rPr lang="en-GB" sz="1200" b="1" dirty="0">
                <a:solidFill>
                  <a:srgbClr val="000090"/>
                </a:solidFill>
                <a:latin typeface="Cambria Math"/>
              </a:rPr>
              <a:t>Re: Register renaming</a:t>
            </a:r>
            <a:endParaRPr lang="en-GB" b="1" dirty="0"/>
          </a:p>
          <a:p>
            <a:pPr>
              <a:lnSpc>
                <a:spcPct val="100000"/>
              </a:lnSpc>
            </a:pPr>
            <a:r>
              <a:rPr lang="en-GB" sz="1200" b="1" dirty="0">
                <a:solidFill>
                  <a:srgbClr val="000090"/>
                </a:solidFill>
                <a:latin typeface="Cambria Math"/>
              </a:rPr>
              <a:t>BM: Branch monitor</a:t>
            </a:r>
            <a:endParaRPr lang="en-GB" b="1" dirty="0"/>
          </a:p>
          <a:p>
            <a:pPr>
              <a:lnSpc>
                <a:spcPct val="100000"/>
              </a:lnSpc>
            </a:pPr>
            <a:r>
              <a:rPr lang="en-GB" sz="1200" b="1" dirty="0">
                <a:solidFill>
                  <a:srgbClr val="000090"/>
                </a:solidFill>
                <a:latin typeface="Cambria Math"/>
              </a:rPr>
              <a:t>ISS: Issue</a:t>
            </a:r>
            <a:endParaRPr lang="en-GB" b="1" dirty="0"/>
          </a:p>
          <a:p>
            <a:pPr>
              <a:lnSpc>
                <a:spcPct val="100000"/>
              </a:lnSpc>
            </a:pPr>
            <a:r>
              <a:rPr lang="en-GB" sz="1200" b="1" dirty="0">
                <a:solidFill>
                  <a:srgbClr val="000090"/>
                </a:solidFill>
                <a:latin typeface="Cambria Math"/>
              </a:rPr>
              <a:t>P0: Main execution pipeline</a:t>
            </a:r>
            <a:endParaRPr lang="en-GB" b="1" dirty="0"/>
          </a:p>
          <a:p>
            <a:pPr>
              <a:lnSpc>
                <a:spcPct val="100000"/>
              </a:lnSpc>
            </a:pPr>
            <a:r>
              <a:rPr lang="en-GB" sz="1200" b="1" dirty="0">
                <a:solidFill>
                  <a:srgbClr val="000090"/>
                </a:solidFill>
                <a:latin typeface="Cambria Math"/>
              </a:rPr>
              <a:t>M: Mac pipeline</a:t>
            </a:r>
            <a:endParaRPr lang="en-GB" b="1" dirty="0"/>
          </a:p>
          <a:p>
            <a:pPr>
              <a:lnSpc>
                <a:spcPct val="100000"/>
              </a:lnSpc>
            </a:pPr>
            <a:r>
              <a:rPr lang="en-GB" sz="1200" b="1" dirty="0">
                <a:solidFill>
                  <a:srgbClr val="000090"/>
                </a:solidFill>
                <a:latin typeface="Cambria Math"/>
              </a:rPr>
              <a:t>P1: Secondary (“dual”) execution pipeline</a:t>
            </a:r>
            <a:endParaRPr lang="en-GB" b="1" dirty="0"/>
          </a:p>
          <a:p>
            <a:pPr>
              <a:lnSpc>
                <a:spcPct val="100000"/>
              </a:lnSpc>
            </a:pPr>
            <a:r>
              <a:rPr lang="en-GB" sz="1200" b="1" dirty="0">
                <a:solidFill>
                  <a:srgbClr val="000090"/>
                </a:solidFill>
                <a:latin typeface="Cambria Math"/>
              </a:rPr>
              <a:t>AGU: Address generation unit</a:t>
            </a:r>
            <a:endParaRPr lang="en-GB" b="1" dirty="0"/>
          </a:p>
          <a:p>
            <a:pPr>
              <a:lnSpc>
                <a:spcPct val="100000"/>
              </a:lnSpc>
            </a:pPr>
            <a:r>
              <a:rPr lang="en-GB" sz="1200" b="1" dirty="0">
                <a:solidFill>
                  <a:srgbClr val="000090"/>
                </a:solidFill>
                <a:latin typeface="Cambria Math"/>
              </a:rPr>
              <a:t>LSU: Load/store unit</a:t>
            </a:r>
            <a:endParaRPr lang="en-GB" b="1" dirty="0"/>
          </a:p>
          <a:p>
            <a:pPr>
              <a:lnSpc>
                <a:spcPct val="100000"/>
              </a:lnSpc>
            </a:pPr>
            <a:r>
              <a:rPr lang="en-GB" sz="1200" b="1" dirty="0">
                <a:solidFill>
                  <a:srgbClr val="000090"/>
                </a:solidFill>
                <a:latin typeface="Cambria Math"/>
              </a:rPr>
              <a:t>CE: Compute engin</a:t>
            </a:r>
            <a:r>
              <a:rPr lang="en-GB" sz="1200" b="1" u="sng" dirty="0">
                <a:solidFill>
                  <a:srgbClr val="000090"/>
                </a:solidFill>
                <a:latin typeface="Cambria Math"/>
              </a:rPr>
              <a:t>e (</a:t>
            </a:r>
            <a:r>
              <a:rPr lang="en-GB" sz="1200" b="1" dirty="0">
                <a:solidFill>
                  <a:srgbClr val="000090"/>
                </a:solidFill>
                <a:latin typeface="Cambria Math"/>
              </a:rPr>
              <a:t>Neon or FPU) pipeline</a:t>
            </a:r>
            <a:endParaRPr lang="en-GB" b="1" dirty="0"/>
          </a:p>
          <a:p>
            <a:pPr>
              <a:lnSpc>
                <a:spcPct val="100000"/>
              </a:lnSpc>
            </a:pPr>
            <a:endParaRPr lang="en-GB" b="0" dirty="0"/>
          </a:p>
          <a:p>
            <a:pPr>
              <a:lnSpc>
                <a:spcPct val="100000"/>
              </a:lnSpc>
            </a:pPr>
            <a:r>
              <a:rPr lang="en-GB" sz="1200" b="0" dirty="0">
                <a:solidFill>
                  <a:srgbClr val="000090"/>
                </a:solidFill>
                <a:latin typeface="Cambria Math"/>
              </a:rPr>
              <a:t>Until instructions reach the Instruction Queue (IQ); they are not really “instructions,”</a:t>
            </a:r>
            <a:r>
              <a:rPr lang="en-GB" sz="1200" b="0" baseline="0" dirty="0">
                <a:solidFill>
                  <a:srgbClr val="000090"/>
                </a:solidFill>
                <a:latin typeface="Cambria Math"/>
              </a:rPr>
              <a:t> rather,</a:t>
            </a:r>
            <a:r>
              <a:rPr lang="en-GB" sz="1200" b="0" dirty="0">
                <a:solidFill>
                  <a:srgbClr val="000090"/>
                </a:solidFill>
                <a:latin typeface="Cambria Math"/>
              </a:rPr>
              <a:t> 64 bits of data </a:t>
            </a:r>
            <a:r>
              <a:rPr lang="en-GB" sz="1200" b="0" u="none" dirty="0">
                <a:solidFill>
                  <a:srgbClr val="000090"/>
                </a:solidFill>
                <a:latin typeface="Cambria Math"/>
              </a:rPr>
              <a:t>are</a:t>
            </a:r>
            <a:r>
              <a:rPr lang="en-GB" sz="1200" b="0" dirty="0">
                <a:solidFill>
                  <a:srgbClr val="000090"/>
                </a:solidFill>
                <a:latin typeface="Cambria Math"/>
              </a:rPr>
              <a:t> simply forwarded along between stages.</a:t>
            </a:r>
            <a:r>
              <a:rPr lang="en-GB" sz="1200" b="0" baseline="0" dirty="0">
                <a:solidFill>
                  <a:schemeClr val="tx1"/>
                </a:solidFill>
                <a:latin typeface="+mn-lt"/>
              </a:rPr>
              <a:t> </a:t>
            </a:r>
            <a:r>
              <a:rPr lang="en-GB" sz="1200" b="0" dirty="0">
                <a:solidFill>
                  <a:srgbClr val="000090"/>
                </a:solidFill>
                <a:latin typeface="Cambria Math"/>
              </a:rPr>
              <a:t>In the IQ, they become instructions, and only two of them can move on to decode per cycle, even if they are both 16 bits.</a:t>
            </a:r>
            <a:r>
              <a:rPr lang="en-GB" sz="1200" b="0" dirty="0">
                <a:solidFill>
                  <a:schemeClr val="tx1"/>
                </a:solidFill>
                <a:latin typeface="+mn-lt"/>
              </a:rPr>
              <a:t> The Branch Monitor (</a:t>
            </a:r>
            <a:r>
              <a:rPr lang="en-GB" sz="1200" b="0" dirty="0">
                <a:solidFill>
                  <a:srgbClr val="000090"/>
                </a:solidFill>
                <a:latin typeface="Cambria Math"/>
              </a:rPr>
              <a:t>BM) provides feedback to the branch predictor, based on issued branches.</a:t>
            </a:r>
            <a:r>
              <a:rPr lang="en-GB" sz="1200" b="0" dirty="0">
                <a:solidFill>
                  <a:schemeClr val="tx1"/>
                </a:solidFill>
                <a:latin typeface="+mn-lt"/>
              </a:rPr>
              <a:t> The d</a:t>
            </a:r>
            <a:r>
              <a:rPr lang="en-GB" sz="1200" b="0" dirty="0">
                <a:solidFill>
                  <a:srgbClr val="000090"/>
                </a:solidFill>
                <a:latin typeface="Cambria Math"/>
              </a:rPr>
              <a:t>ecode stage can decode up to two Armv7 or two </a:t>
            </a:r>
            <a:r>
              <a:rPr lang="en-GB" sz="1200" b="0" u="none" dirty="0">
                <a:solidFill>
                  <a:srgbClr val="000090"/>
                </a:solidFill>
                <a:latin typeface="Cambria Math"/>
              </a:rPr>
              <a:t>Thumb-2</a:t>
            </a:r>
            <a:r>
              <a:rPr lang="en-GB" sz="1200" b="0" dirty="0">
                <a:solidFill>
                  <a:srgbClr val="000090"/>
                </a:solidFill>
                <a:latin typeface="Cambria Math"/>
              </a:rPr>
              <a:t> instructions per cycle. It is connected to the IQ using two 32-bit buses. This core makes use of micro-ops in some cases,</a:t>
            </a:r>
            <a:r>
              <a:rPr lang="en-GB" sz="1200" b="0" baseline="0" dirty="0">
                <a:solidFill>
                  <a:srgbClr val="000090"/>
                </a:solidFill>
                <a:latin typeface="Cambria Math"/>
              </a:rPr>
              <a:t> </a:t>
            </a:r>
            <a:r>
              <a:rPr lang="en-GB" sz="1200" b="0" dirty="0">
                <a:solidFill>
                  <a:srgbClr val="000090"/>
                </a:solidFill>
                <a:latin typeface="Cambria Math"/>
              </a:rPr>
              <a:t>splitting instructions up into smaller pieces and</a:t>
            </a:r>
            <a:r>
              <a:rPr lang="en-GB" sz="1200" b="0" baseline="0" dirty="0">
                <a:solidFill>
                  <a:srgbClr val="000090"/>
                </a:solidFill>
                <a:latin typeface="Cambria Math"/>
              </a:rPr>
              <a:t> </a:t>
            </a:r>
            <a:r>
              <a:rPr lang="en-GB" sz="1200" b="0" dirty="0">
                <a:solidFill>
                  <a:srgbClr val="000090"/>
                </a:solidFill>
                <a:latin typeface="Cambria Math"/>
              </a:rPr>
              <a:t>taking extra cycles. Compare and branch is one example. This can also happen when an instruction requires more registers to be renamed than the Re stage can handle in one cycle.</a:t>
            </a:r>
            <a:r>
              <a:rPr lang="en-GB" sz="1200" b="0" baseline="0" dirty="0">
                <a:solidFill>
                  <a:schemeClr val="tx1"/>
                </a:solidFill>
                <a:latin typeface="+mn-lt"/>
              </a:rPr>
              <a:t>  </a:t>
            </a:r>
          </a:p>
          <a:p>
            <a:pPr>
              <a:lnSpc>
                <a:spcPct val="100000"/>
              </a:lnSpc>
            </a:pPr>
            <a:endParaRPr lang="en-GB" b="0" dirty="0"/>
          </a:p>
          <a:p>
            <a:pPr>
              <a:lnSpc>
                <a:spcPct val="100000"/>
              </a:lnSpc>
            </a:pPr>
            <a:r>
              <a:rPr lang="en-GB" sz="1200" b="0" dirty="0">
                <a:solidFill>
                  <a:srgbClr val="000090"/>
                </a:solidFill>
                <a:latin typeface="Cambria Math"/>
              </a:rPr>
              <a:t>At the Issue stage (ISS), it can issue up to three instructions per cycle </a:t>
            </a:r>
            <a:r>
              <a:rPr lang="en-GB" sz="1200" b="1" dirty="0">
                <a:solidFill>
                  <a:srgbClr val="000090"/>
                </a:solidFill>
                <a:latin typeface="Cambria Math"/>
              </a:rPr>
              <a:t>(P0/M, P1, and LS/DE), even if this happens in very unusual situations.</a:t>
            </a:r>
            <a:endParaRPr lang="en-GB" b="1" dirty="0"/>
          </a:p>
          <a:p>
            <a:pPr>
              <a:lnSpc>
                <a:spcPct val="100000"/>
              </a:lnSpc>
            </a:pPr>
            <a:endParaRPr lang="en-GB" b="0" dirty="0"/>
          </a:p>
          <a:p>
            <a:pPr>
              <a:lnSpc>
                <a:spcPct val="100000"/>
              </a:lnSpc>
            </a:pPr>
            <a:r>
              <a:rPr lang="en-GB" sz="1200" b="0" dirty="0">
                <a:solidFill>
                  <a:srgbClr val="000090"/>
                </a:solidFill>
                <a:latin typeface="Cambria Math"/>
              </a:rPr>
              <a:t>Execute pipelines can complete out-of-order, thanks to register renaming, unless actual interdependency exists.</a:t>
            </a:r>
            <a:r>
              <a:rPr lang="en-GB" sz="1200" b="0" baseline="0" dirty="0">
                <a:solidFill>
                  <a:schemeClr val="tx1"/>
                </a:solidFill>
                <a:latin typeface="+mn-lt"/>
              </a:rPr>
              <a:t>  </a:t>
            </a:r>
            <a:r>
              <a:rPr lang="en-GB" sz="1200" b="0" dirty="0">
                <a:solidFill>
                  <a:srgbClr val="000090"/>
                </a:solidFill>
                <a:latin typeface="Cambria Math"/>
              </a:rPr>
              <a:t>In certain situations, instructions can be issued out-of-order into ALU pipelines,</a:t>
            </a:r>
            <a:r>
              <a:rPr lang="en-GB" sz="1200" b="0" baseline="0" dirty="0">
                <a:solidFill>
                  <a:srgbClr val="000090"/>
                </a:solidFill>
                <a:latin typeface="Cambria Math"/>
              </a:rPr>
              <a:t> but</a:t>
            </a:r>
            <a:r>
              <a:rPr lang="en-GB" sz="1200" b="0" dirty="0">
                <a:solidFill>
                  <a:srgbClr val="000090"/>
                </a:solidFill>
                <a:latin typeface="Cambria Math"/>
              </a:rPr>
              <a:t> never into the others.</a:t>
            </a:r>
            <a:r>
              <a:rPr lang="en-GB" sz="1200" b="0" dirty="0">
                <a:solidFill>
                  <a:schemeClr val="tx1"/>
                </a:solidFill>
                <a:latin typeface="+mn-lt"/>
              </a:rPr>
              <a:t> </a:t>
            </a:r>
            <a:r>
              <a:rPr lang="en-GB" sz="1200" b="0" dirty="0">
                <a:solidFill>
                  <a:srgbClr val="000090"/>
                </a:solidFill>
                <a:latin typeface="Cambria Math"/>
              </a:rPr>
              <a:t>For instructions that do not shift by register, “zero detect” or access cp15 can be issued directly to Ex2, but an instruction cannot be issued to Ex1 of the same pipeline in the same cycle.</a:t>
            </a:r>
            <a:r>
              <a:rPr lang="en-GB" sz="1200" b="0" baseline="0" dirty="0">
                <a:solidFill>
                  <a:schemeClr val="tx1"/>
                </a:solidFill>
                <a:latin typeface="+mn-lt"/>
              </a:rPr>
              <a:t>  </a:t>
            </a:r>
            <a:r>
              <a:rPr lang="en-GB" sz="1200" b="0" dirty="0">
                <a:solidFill>
                  <a:srgbClr val="000090"/>
                </a:solidFill>
                <a:latin typeface="Cambria Math"/>
              </a:rPr>
              <a:t>Saturation is performed in the WB stage.</a:t>
            </a:r>
            <a:endParaRPr lang="en-GB" b="0" dirty="0"/>
          </a:p>
          <a:p>
            <a:pPr>
              <a:lnSpc>
                <a:spcPct val="100000"/>
              </a:lnSpc>
            </a:pPr>
            <a:endParaRPr lang="en-GB" b="0" dirty="0"/>
          </a:p>
          <a:p>
            <a:pPr>
              <a:lnSpc>
                <a:spcPct val="100000"/>
              </a:lnSpc>
            </a:pPr>
            <a:r>
              <a:rPr lang="en-GB" sz="1200" b="1" dirty="0">
                <a:solidFill>
                  <a:srgbClr val="000090"/>
                </a:solidFill>
                <a:latin typeface="Cambria Math"/>
              </a:rPr>
              <a:t>M1: has two 16×16 multipliers</a:t>
            </a:r>
            <a:r>
              <a:rPr lang="en-GB" sz="1200" b="1" u="sng" dirty="0">
                <a:solidFill>
                  <a:srgbClr val="000090"/>
                </a:solidFill>
                <a:latin typeface="Cambria Math"/>
              </a:rPr>
              <a:t>, </a:t>
            </a:r>
            <a:r>
              <a:rPr lang="en-GB" sz="1200" b="1" dirty="0">
                <a:solidFill>
                  <a:srgbClr val="000090"/>
                </a:solidFill>
                <a:latin typeface="Cambria Math"/>
              </a:rPr>
              <a:t>32×32 multiplications spend two cycles here</a:t>
            </a:r>
            <a:endParaRPr lang="en-GB" b="1" dirty="0"/>
          </a:p>
          <a:p>
            <a:pPr>
              <a:lnSpc>
                <a:spcPct val="100000"/>
              </a:lnSpc>
            </a:pPr>
            <a:r>
              <a:rPr lang="en-GB" sz="1200" b="1" dirty="0">
                <a:solidFill>
                  <a:srgbClr val="000090"/>
                </a:solidFill>
                <a:latin typeface="Cambria Math"/>
              </a:rPr>
              <a:t>M2: booth multiplication and accumulation</a:t>
            </a:r>
            <a:endParaRPr lang="en-GB" b="1" dirty="0"/>
          </a:p>
          <a:p>
            <a:pPr>
              <a:lnSpc>
                <a:spcPct val="100000"/>
              </a:lnSpc>
            </a:pPr>
            <a:r>
              <a:rPr lang="en-GB" sz="1200" b="1" dirty="0">
                <a:solidFill>
                  <a:srgbClr val="000090"/>
                </a:solidFill>
                <a:latin typeface="Cambria Math"/>
              </a:rPr>
              <a:t>WB: (shared with P0) performs 64-bit addition. M2 stalled for one cycle if result goes into two registers</a:t>
            </a:r>
            <a:endParaRPr lang="en-GB" b="1" dirty="0"/>
          </a:p>
          <a:p>
            <a:pPr>
              <a:lnSpc>
                <a:spcPct val="100000"/>
              </a:lnSpc>
            </a:pPr>
            <a:endParaRPr lang="en-GB" b="0" dirty="0"/>
          </a:p>
          <a:p>
            <a:pPr>
              <a:lnSpc>
                <a:spcPct val="100000"/>
              </a:lnSpc>
            </a:pPr>
            <a:r>
              <a:rPr lang="en-GB" sz="1200" b="0" dirty="0">
                <a:solidFill>
                  <a:srgbClr val="000090"/>
                </a:solidFill>
                <a:latin typeface="Cambria Math"/>
              </a:rPr>
              <a:t>The Address Generation Unit (AGU) generates addresses with offsets/shifts for the load/store unit without using any of the ALU pipelines.</a:t>
            </a:r>
            <a:endParaRPr lang="en-GB" b="0" dirty="0"/>
          </a:p>
          <a:p>
            <a:pPr>
              <a:lnSpc>
                <a:spcPct val="100000"/>
              </a:lnSpc>
            </a:pPr>
            <a:endParaRPr lang="en-GB" b="0" dirty="0"/>
          </a:p>
          <a:p>
            <a:pPr>
              <a:lnSpc>
                <a:spcPct val="100000"/>
              </a:lnSpc>
            </a:pPr>
            <a:r>
              <a:rPr lang="en-GB" sz="1200" b="0" dirty="0">
                <a:solidFill>
                  <a:srgbClr val="000090"/>
                </a:solidFill>
                <a:latin typeface="Cambria Math"/>
              </a:rPr>
              <a:t>The load/store unit is highly speculative.</a:t>
            </a:r>
            <a:r>
              <a:rPr lang="en-GB" sz="1200" b="0" baseline="0" dirty="0">
                <a:solidFill>
                  <a:srgbClr val="000090"/>
                </a:solidFill>
                <a:latin typeface="Cambria Math"/>
              </a:rPr>
              <a:t>  It </a:t>
            </a:r>
            <a:r>
              <a:rPr lang="en-GB" sz="1200" b="0" dirty="0">
                <a:solidFill>
                  <a:srgbClr val="000090"/>
                </a:solidFill>
                <a:latin typeface="Cambria Math"/>
              </a:rPr>
              <a:t>can receive operations even if their condition is not yet resolved. An exception can still be triggered by an earlier (program order) access or a branch/return before its program order is</a:t>
            </a:r>
            <a:r>
              <a:rPr lang="en-GB" sz="1200" b="0" baseline="0" dirty="0">
                <a:solidFill>
                  <a:srgbClr val="000090"/>
                </a:solidFill>
                <a:latin typeface="Cambria Math"/>
              </a:rPr>
              <a:t> </a:t>
            </a:r>
            <a:r>
              <a:rPr lang="en-GB" sz="1200" b="0" dirty="0">
                <a:solidFill>
                  <a:srgbClr val="000090"/>
                </a:solidFill>
                <a:latin typeface="Cambria Math"/>
              </a:rPr>
              <a:t>resolved. This is all sorted out in the writeback stage.</a:t>
            </a:r>
            <a:endParaRPr lang="en-GB" b="0" dirty="0"/>
          </a:p>
          <a:p>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216827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u="none" dirty="0">
                <a:latin typeface="Arial"/>
              </a:rPr>
              <a:t>The Cortex-A9 can be configured to have no Media Processing Engine or with VFPv3 only or with VFPv3 and Neon.  </a:t>
            </a:r>
          </a:p>
          <a:p>
            <a:endParaRPr lang="en-GB" dirty="0"/>
          </a:p>
          <a:p>
            <a:pPr>
              <a:lnSpc>
                <a:spcPct val="100000"/>
              </a:lnSpc>
            </a:pPr>
            <a:r>
              <a:rPr lang="en-GB" sz="2000" dirty="0">
                <a:latin typeface="Arial"/>
              </a:rPr>
              <a:t>The FPU or VFP (</a:t>
            </a:r>
            <a:r>
              <a:rPr lang="en-GB" sz="2000" b="1" dirty="0">
                <a:latin typeface="Arial"/>
              </a:rPr>
              <a:t>Vector Floating-Point</a:t>
            </a:r>
            <a:r>
              <a:rPr lang="en-GB" sz="2000" dirty="0">
                <a:latin typeface="Arial"/>
              </a:rPr>
              <a:t>) being always on is less of an issue on a core like the A9, which can be assumed is running a fully fledged OS.</a:t>
            </a:r>
            <a:r>
              <a:rPr lang="en-GB" sz="1200" dirty="0">
                <a:latin typeface="+mn-lt"/>
              </a:rPr>
              <a:t> </a:t>
            </a:r>
            <a:r>
              <a:rPr lang="en-GB" sz="2000" dirty="0">
                <a:latin typeface="Arial"/>
              </a:rPr>
              <a:t>Disabling the FPU is a common context switch optimization, preventing processes that do not use the FPU from saving/restoring floating point registers. The same is true for Neon.</a:t>
            </a:r>
            <a:r>
              <a:rPr lang="en-GB" sz="1200" baseline="0" dirty="0">
                <a:latin typeface="+mn-lt"/>
              </a:rPr>
              <a:t>  </a:t>
            </a:r>
            <a:r>
              <a:rPr lang="en-GB" sz="2000" dirty="0">
                <a:latin typeface="Arial"/>
              </a:rPr>
              <a:t>If a process really does use either unit, the undefined handler will simply enable the unit, set a flag in the process structure specifying it needs these registers stored, and re-execute the instruction.</a:t>
            </a:r>
            <a:r>
              <a:rPr lang="en-GB" sz="1200" dirty="0">
                <a:latin typeface="+mn-lt"/>
              </a:rPr>
              <a:t> </a:t>
            </a:r>
            <a:r>
              <a:rPr lang="en-GB" sz="2000" dirty="0">
                <a:latin typeface="Arial"/>
              </a:rPr>
              <a:t>For performance reasons, you probably want to use optimized software float libraries, rather than relying on software emulation of FPU instructions, if your core does not implement an FPU.</a:t>
            </a:r>
            <a:endParaRPr lang="en-GB"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83161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The Cortex-A9 Neon MPE option extends the Cortex-A9 functionality to provide support </a:t>
            </a:r>
            <a:r>
              <a:rPr lang="en-GB" sz="1200" i="0" kern="1200" dirty="0">
                <a:solidFill>
                  <a:srgbClr val="000000"/>
                </a:solidFill>
                <a:latin typeface="+mn-lt"/>
                <a:ea typeface="ＭＳ Ｐゴシック" charset="0"/>
                <a:cs typeface="ＭＳ Ｐゴシック" charset="0"/>
              </a:rPr>
              <a:t>for the Armv7 Advanced SIMD and Vector Floating-Point v3 (VFPv3) instruction sets. </a:t>
            </a:r>
            <a:r>
              <a:rPr lang="en-GB" sz="1200" kern="1200" dirty="0">
                <a:solidFill>
                  <a:srgbClr val="000000"/>
                </a:solidFill>
                <a:latin typeface="+mn-lt"/>
                <a:ea typeface="ＭＳ Ｐゴシック" charset="0"/>
                <a:cs typeface="ＭＳ Ｐゴシック" charset="0"/>
              </a:rPr>
              <a:t>It provides significant performance enhancement for single and double-precision float, directly from the compiler. The traditional modes for run-fast are no longer </a:t>
            </a:r>
            <a:r>
              <a:rPr lang="en-GB" sz="1200" u="none" kern="1200" dirty="0">
                <a:solidFill>
                  <a:srgbClr val="000000"/>
                </a:solidFill>
                <a:latin typeface="+mn-lt"/>
                <a:ea typeface="ＭＳ Ｐゴシック" charset="0"/>
                <a:cs typeface="ＭＳ Ｐゴシック" charset="0"/>
              </a:rPr>
              <a:t>required because </a:t>
            </a:r>
            <a:r>
              <a:rPr lang="en-GB" sz="1200" kern="1200" dirty="0">
                <a:solidFill>
                  <a:srgbClr val="000000"/>
                </a:solidFill>
                <a:latin typeface="+mn-lt"/>
                <a:ea typeface="ＭＳ Ｐゴシック" charset="0"/>
                <a:cs typeface="ＭＳ Ｐゴシック" charset="0"/>
              </a:rPr>
              <a:t>the standard IEEE-compatible mode goes just as fast with no requirement for trapped exceptions to be supported by software.</a:t>
            </a:r>
            <a:endParaRPr lang="en-GB" dirty="0"/>
          </a:p>
          <a:p>
            <a:pPr>
              <a:lnSpc>
                <a:spcPct val="100000"/>
              </a:lnSpc>
            </a:pPr>
            <a:endParaRPr lang="en-GB" dirty="0"/>
          </a:p>
          <a:p>
            <a:r>
              <a:rPr lang="en-IN" dirty="0"/>
              <a:t>This slide summarizes the features of the Cortex-A9 Neon MPE and the VFPv3.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03558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In the Cortex-A9 processor, there are two classes of core </a:t>
            </a:r>
            <a:r>
              <a:rPr lang="en-GB" sz="2000" u="none" dirty="0">
                <a:latin typeface="Arial"/>
              </a:rPr>
              <a:t>registers: the </a:t>
            </a:r>
            <a:r>
              <a:rPr lang="en-GB" sz="2000" dirty="0">
                <a:latin typeface="Arial"/>
              </a:rPr>
              <a:t>architectural </a:t>
            </a:r>
            <a:r>
              <a:rPr lang="en-GB" sz="2000" u="none" dirty="0">
                <a:latin typeface="Arial"/>
              </a:rPr>
              <a:t>registers and </a:t>
            </a:r>
            <a:r>
              <a:rPr lang="en-GB" sz="2000" dirty="0">
                <a:latin typeface="Arial"/>
              </a:rPr>
              <a:t>the physical registers.</a:t>
            </a:r>
          </a:p>
          <a:p>
            <a:r>
              <a:rPr lang="en-GB" sz="2000" dirty="0">
                <a:latin typeface="Arial"/>
              </a:rPr>
              <a:t>The architectural registers are visible to software</a:t>
            </a:r>
            <a:r>
              <a:rPr lang="en-GB" sz="2000" u="none" dirty="0">
                <a:latin typeface="Arial"/>
              </a:rPr>
              <a:t>, for </a:t>
            </a:r>
            <a:r>
              <a:rPr lang="en-GB" sz="2000" dirty="0">
                <a:latin typeface="Arial"/>
              </a:rPr>
              <a:t>example, r0 to r15, CPSR, etc.</a:t>
            </a:r>
          </a:p>
          <a:p>
            <a:r>
              <a:rPr lang="en-GB" sz="2000" dirty="0">
                <a:latin typeface="Arial"/>
              </a:rPr>
              <a:t>The physical registers are registers that are </a:t>
            </a:r>
            <a:r>
              <a:rPr lang="en-GB" sz="2000" u="none" dirty="0">
                <a:latin typeface="Arial"/>
              </a:rPr>
              <a:t>physically implemented </a:t>
            </a:r>
            <a:r>
              <a:rPr lang="en-GB" sz="2000" dirty="0">
                <a:latin typeface="Arial"/>
              </a:rPr>
              <a:t>in the CPU but not visible to software. </a:t>
            </a:r>
          </a:p>
          <a:p>
            <a:endParaRPr lang="en-GB" sz="2000" dirty="0">
              <a:latin typeface="Arial"/>
            </a:endParaRPr>
          </a:p>
          <a:p>
            <a:r>
              <a:rPr lang="en-GB" sz="2000" dirty="0">
                <a:latin typeface="Arial"/>
              </a:rPr>
              <a:t>The register renaming s</a:t>
            </a:r>
            <a:r>
              <a:rPr lang="en-GB" sz="1200" kern="1200" dirty="0">
                <a:solidFill>
                  <a:srgbClr val="000000"/>
                </a:solidFill>
                <a:latin typeface="+mn-lt"/>
                <a:ea typeface="ＭＳ Ｐゴシック" charset="0"/>
                <a:cs typeface="ＭＳ Ｐゴシック" charset="0"/>
              </a:rPr>
              <a:t>cheme maps the thirty-two Arm architectural registers to a pool of fifty-six physical 32-bit </a:t>
            </a:r>
            <a:r>
              <a:rPr lang="en-GB" sz="1200" u="none" kern="1200" dirty="0">
                <a:solidFill>
                  <a:srgbClr val="000000"/>
                </a:solidFill>
                <a:latin typeface="+mn-lt"/>
                <a:ea typeface="ＭＳ Ｐゴシック" charset="0"/>
                <a:cs typeface="ＭＳ Ｐゴシック" charset="0"/>
              </a:rPr>
              <a:t>registers a</a:t>
            </a:r>
            <a:r>
              <a:rPr lang="en-GB" sz="1200" kern="1200" dirty="0">
                <a:solidFill>
                  <a:srgbClr val="000000"/>
                </a:solidFill>
                <a:latin typeface="+mn-lt"/>
                <a:ea typeface="ＭＳ Ｐゴシック" charset="0"/>
                <a:cs typeface="ＭＳ Ｐゴシック" charset="0"/>
              </a:rPr>
              <a:t>nd renames the CPSR flags (</a:t>
            </a:r>
            <a:r>
              <a:rPr lang="en-GB" sz="1200" b="1" kern="1200" dirty="0">
                <a:solidFill>
                  <a:srgbClr val="000000"/>
                </a:solidFill>
                <a:latin typeface="+mn-lt"/>
                <a:ea typeface="ＭＳ Ｐゴシック" charset="0"/>
                <a:cs typeface="ＭＳ Ｐゴシック" charset="0"/>
              </a:rPr>
              <a:t>N, Z, C, V, Q, and GE</a:t>
            </a:r>
            <a:r>
              <a:rPr lang="en-GB" sz="1200" kern="1200" dirty="0">
                <a:solidFill>
                  <a:srgbClr val="000000"/>
                </a:solidFill>
                <a:latin typeface="+mn-lt"/>
                <a:ea typeface="ＭＳ Ｐゴシック" charset="0"/>
                <a:cs typeface="ＭＳ Ｐゴシック" charset="0"/>
              </a:rPr>
              <a:t>) using a dedicated pool of eight physical 9-bit registers. </a:t>
            </a:r>
            <a:r>
              <a:rPr lang="en-GB" sz="1200" b="1" kern="1200" dirty="0">
                <a:solidFill>
                  <a:srgbClr val="000000"/>
                </a:solidFill>
                <a:latin typeface="+mn-lt"/>
                <a:ea typeface="ＭＳ Ｐゴシック" charset="0"/>
                <a:cs typeface="ＭＳ Ｐゴシック" charset="0"/>
              </a:rPr>
              <a:t>Renaming just happens. There is nothing you can do about it</a:t>
            </a:r>
            <a:r>
              <a:rPr lang="en-GB" sz="1200" b="1" u="sng" kern="1200" dirty="0">
                <a:solidFill>
                  <a:srgbClr val="000000"/>
                </a:solidFill>
                <a:latin typeface="+mn-lt"/>
                <a:ea typeface="ＭＳ Ｐゴシック" charset="0"/>
                <a:cs typeface="ＭＳ Ｐゴシック" charset="0"/>
              </a:rPr>
              <a:t>,</a:t>
            </a:r>
            <a:r>
              <a:rPr lang="en-GB" sz="1200" b="1" kern="1200" baseline="0" dirty="0">
                <a:solidFill>
                  <a:srgbClr val="000000"/>
                </a:solidFill>
                <a:latin typeface="+mn-lt"/>
                <a:ea typeface="ＭＳ Ｐゴシック" charset="0"/>
                <a:cs typeface="ＭＳ Ｐゴシック" charset="0"/>
              </a:rPr>
              <a:t> and there is</a:t>
            </a:r>
            <a:r>
              <a:rPr lang="en-GB" sz="1200" b="1" kern="1200" dirty="0">
                <a:solidFill>
                  <a:srgbClr val="000000"/>
                </a:solidFill>
                <a:latin typeface="+mn-lt"/>
                <a:ea typeface="ＭＳ Ｐゴシック" charset="0"/>
                <a:cs typeface="ＭＳ Ｐゴシック" charset="0"/>
              </a:rPr>
              <a:t> no visibility.</a:t>
            </a:r>
          </a:p>
          <a:p>
            <a:endParaRPr lang="en-GB" dirty="0"/>
          </a:p>
          <a:p>
            <a:r>
              <a:rPr lang="en-GB" sz="1200" kern="1200" dirty="0">
                <a:solidFill>
                  <a:srgbClr val="000000"/>
                </a:solidFill>
                <a:latin typeface="+mn-lt"/>
                <a:ea typeface="ＭＳ Ｐゴシック" charset="0"/>
                <a:cs typeface="ＭＳ Ｐゴシック" charset="0"/>
              </a:rPr>
              <a:t>At first glance, this decreases the benefits reaped from instruction </a:t>
            </a:r>
            <a:r>
              <a:rPr lang="en-GB" sz="1200" u="none" kern="1200" dirty="0">
                <a:solidFill>
                  <a:srgbClr val="000000"/>
                </a:solidFill>
                <a:latin typeface="+mn-lt"/>
                <a:ea typeface="ＭＳ Ｐゴシック" charset="0"/>
                <a:cs typeface="ＭＳ Ｐゴシック" charset="0"/>
              </a:rPr>
              <a:t>scheduling</a:t>
            </a:r>
            <a:r>
              <a:rPr lang="en-GB" sz="1200" u="none" kern="1200" baseline="0" dirty="0">
                <a:solidFill>
                  <a:srgbClr val="000000"/>
                </a:solidFill>
                <a:latin typeface="+mn-lt"/>
                <a:ea typeface="ＭＳ Ｐゴシック" charset="0"/>
                <a:cs typeface="ＭＳ Ｐゴシック" charset="0"/>
              </a:rPr>
              <a:t> because</a:t>
            </a:r>
            <a:r>
              <a:rPr lang="en-GB" sz="1200" u="none" kern="1200" dirty="0">
                <a:solidFill>
                  <a:srgbClr val="000000"/>
                </a:solidFill>
                <a:latin typeface="+mn-lt"/>
                <a:ea typeface="ＭＳ Ｐゴシック" charset="0"/>
                <a:cs typeface="ＭＳ Ｐゴシック" charset="0"/>
              </a:rPr>
              <a:t> it removes the need (</a:t>
            </a:r>
            <a:r>
              <a:rPr lang="en-GB" sz="1200" b="1" u="none" kern="1200" dirty="0">
                <a:solidFill>
                  <a:srgbClr val="000000"/>
                </a:solidFill>
                <a:latin typeface="+mn-lt"/>
                <a:ea typeface="ＭＳ Ｐゴシック" charset="0"/>
                <a:cs typeface="ＭＳ Ｐゴシック" charset="0"/>
              </a:rPr>
              <a:t>or even usefulness</a:t>
            </a:r>
            <a:r>
              <a:rPr lang="en-GB" sz="1200" u="none" kern="1200" dirty="0">
                <a:solidFill>
                  <a:srgbClr val="000000"/>
                </a:solidFill>
                <a:latin typeface="+mn-lt"/>
                <a:ea typeface="ＭＳ Ｐゴシック" charset="0"/>
                <a:cs typeface="ＭＳ Ｐゴシック" charset="0"/>
              </a:rPr>
              <a:t>) for most </a:t>
            </a:r>
            <a:r>
              <a:rPr lang="en-GB" sz="1200" kern="1200" dirty="0">
                <a:solidFill>
                  <a:srgbClr val="000000"/>
                </a:solidFill>
                <a:latin typeface="+mn-lt"/>
                <a:ea typeface="ＭＳ Ｐゴシック" charset="0"/>
                <a:cs typeface="ＭＳ Ｐゴシック" charset="0"/>
              </a:rPr>
              <a:t>interlock scheduling,</a:t>
            </a:r>
            <a:r>
              <a:rPr lang="en-GB" sz="1200" kern="1200" baseline="0" dirty="0">
                <a:solidFill>
                  <a:srgbClr val="000000"/>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but this will still be needed for read-after-write scenarios. In fact, the aim of renaming is to facilitate out-of-order execution in WAW and WAR situations for the general-purpose registers and the flag bits of the CPSR. The focus for scheduling moves therefore from “avoiding penalties” to “making use of speedup opportunities” (</a:t>
            </a:r>
            <a:r>
              <a:rPr lang="en-GB" sz="1200" b="1" kern="1200" dirty="0">
                <a:solidFill>
                  <a:srgbClr val="000000"/>
                </a:solidFill>
                <a:latin typeface="+mn-lt"/>
                <a:ea typeface="ＭＳ Ｐゴシック" charset="0"/>
                <a:cs typeface="ＭＳ Ｐゴシック" charset="0"/>
              </a:rPr>
              <a:t>i.e., dual-issue scheduling</a:t>
            </a:r>
            <a:r>
              <a:rPr lang="en-GB" sz="1200" kern="1200" dirty="0">
                <a:solidFill>
                  <a:srgbClr val="000000"/>
                </a:solidFill>
                <a:latin typeface="+mn-lt"/>
                <a:ea typeface="ＭＳ Ｐゴシック" charset="0"/>
                <a:cs typeface="ＭＳ Ｐゴシック" charset="0"/>
              </a:rPr>
              <a:t>).</a:t>
            </a:r>
            <a:endParaRPr lang="en-GB" dirty="0"/>
          </a:p>
          <a:p>
            <a:endParaRPr lang="en-GB" dirty="0"/>
          </a:p>
          <a:p>
            <a:r>
              <a:rPr lang="en-GB" sz="1200" b="1" kern="1200" dirty="0">
                <a:solidFill>
                  <a:srgbClr val="000000"/>
                </a:solidFill>
                <a:latin typeface="+mn-lt"/>
                <a:ea typeface="ＭＳ Ｐゴシック" charset="0"/>
                <a:cs typeface="ＭＳ Ｐゴシック" charset="0"/>
              </a:rPr>
              <a:t>The register bank further comprises a special “Read-As-Zero” register, which any architectural register can be mapped to whenever an instruction explicitly</a:t>
            </a:r>
            <a:r>
              <a:rPr lang="en-GB" sz="1200" b="1" kern="1200" baseline="0" dirty="0">
                <a:solidFill>
                  <a:schemeClr val="tx1"/>
                </a:solidFill>
                <a:latin typeface="+mn-lt"/>
                <a:ea typeface="ＭＳ Ｐゴシック" charset="0"/>
                <a:cs typeface="ＭＳ Ｐゴシック" charset="0"/>
              </a:rPr>
              <a:t> </a:t>
            </a:r>
            <a:r>
              <a:rPr lang="en-GB" sz="1200" b="1" kern="1200" dirty="0">
                <a:solidFill>
                  <a:srgbClr val="000000"/>
                </a:solidFill>
                <a:latin typeface="+mn-lt"/>
                <a:ea typeface="ＭＳ Ｐゴシック" charset="0"/>
                <a:cs typeface="ＭＳ Ｐゴシック" charset="0"/>
              </a:rPr>
              <a:t>writing a zero </a:t>
            </a:r>
            <a:r>
              <a:rPr lang="en-GB" sz="1200" b="1" u="none" kern="1200" dirty="0">
                <a:solidFill>
                  <a:srgbClr val="000000"/>
                </a:solidFill>
                <a:latin typeface="+mn-lt"/>
                <a:ea typeface="ＭＳ Ｐゴシック" charset="0"/>
                <a:cs typeface="ＭＳ Ｐゴシック" charset="0"/>
              </a:rPr>
              <a:t>to it (i.e., not an operation giving the result 0 but a plain assignment) is decoded:</a:t>
            </a:r>
            <a:endParaRPr lang="en-GB" b="1" u="none" dirty="0"/>
          </a:p>
          <a:p>
            <a:endParaRPr lang="en-GB" b="1" u="none" dirty="0"/>
          </a:p>
          <a:p>
            <a:r>
              <a:rPr lang="en-GB" sz="1200" b="1" kern="1200" dirty="0">
                <a:solidFill>
                  <a:srgbClr val="000000"/>
                </a:solidFill>
                <a:latin typeface="+mn-lt"/>
                <a:ea typeface="ＭＳ Ｐゴシック" charset="0"/>
                <a:cs typeface="ＭＳ Ｐゴシック" charset="0"/>
              </a:rPr>
              <a:t>MOV r0, #0</a:t>
            </a:r>
            <a:endParaRPr lang="en-GB" b="1" dirty="0"/>
          </a:p>
          <a:p>
            <a:r>
              <a:rPr lang="en-GB" sz="1200" b="1" kern="1200" dirty="0">
                <a:solidFill>
                  <a:srgbClr val="000000"/>
                </a:solidFill>
                <a:latin typeface="+mn-lt"/>
                <a:ea typeface="ＭＳ Ｐゴシック" charset="0"/>
                <a:cs typeface="ＭＳ Ｐゴシック" charset="0"/>
              </a:rPr>
              <a:t>STR r1, [r2, r0]</a:t>
            </a:r>
            <a:endParaRPr lang="en-GB" b="1" dirty="0"/>
          </a:p>
          <a:p>
            <a:r>
              <a:rPr lang="en-GB" sz="1200" b="1" kern="1200" dirty="0">
                <a:solidFill>
                  <a:srgbClr val="000000"/>
                </a:solidFill>
                <a:latin typeface="+mn-lt"/>
                <a:ea typeface="ＭＳ Ｐゴシック" charset="0"/>
                <a:cs typeface="ＭＳ Ｐゴシック" charset="0"/>
              </a:rPr>
              <a:t>ADD r0, r0, #4</a:t>
            </a:r>
            <a:endParaRPr lang="en-GB" b="1" dirty="0"/>
          </a:p>
          <a:p>
            <a:endParaRPr lang="en-GB" b="1" dirty="0"/>
          </a:p>
          <a:p>
            <a:r>
              <a:rPr lang="en-GB" sz="1200" b="1" kern="1200" dirty="0">
                <a:solidFill>
                  <a:srgbClr val="000000"/>
                </a:solidFill>
                <a:latin typeface="+mn-lt"/>
                <a:ea typeface="ＭＳ Ｐゴシック" charset="0"/>
                <a:cs typeface="ＭＳ Ｐゴシック" charset="0"/>
              </a:rPr>
              <a:t>becomes</a:t>
            </a:r>
            <a:endParaRPr lang="en-GB" b="1" dirty="0"/>
          </a:p>
          <a:p>
            <a:endParaRPr lang="en-GB" b="1" dirty="0"/>
          </a:p>
          <a:p>
            <a:r>
              <a:rPr lang="en-GB" sz="1200" b="1" kern="1200" dirty="0">
                <a:solidFill>
                  <a:srgbClr val="000000"/>
                </a:solidFill>
                <a:latin typeface="+mn-lt"/>
                <a:ea typeface="ＭＳ Ｐゴシック" charset="0"/>
                <a:cs typeface="ＭＳ Ｐゴシック" charset="0"/>
              </a:rPr>
              <a:t>r0 =&gt; vZ</a:t>
            </a:r>
            <a:endParaRPr lang="en-GB" b="1" dirty="0"/>
          </a:p>
          <a:p>
            <a:r>
              <a:rPr lang="en-GB" sz="1200" b="1" kern="1200" dirty="0">
                <a:solidFill>
                  <a:srgbClr val="000000"/>
                </a:solidFill>
                <a:latin typeface="+mn-lt"/>
                <a:ea typeface="ＭＳ Ｐゴシック" charset="0"/>
                <a:cs typeface="ＭＳ Ｐゴシック" charset="0"/>
              </a:rPr>
              <a:t>STR v1, [v2, vZ]</a:t>
            </a:r>
            <a:endParaRPr lang="en-GB" b="1" dirty="0"/>
          </a:p>
          <a:p>
            <a:r>
              <a:rPr lang="en-GB" sz="1200" b="1" kern="1200" dirty="0">
                <a:solidFill>
                  <a:srgbClr val="000000"/>
                </a:solidFill>
                <a:latin typeface="+mn-lt"/>
                <a:ea typeface="ＭＳ Ｐゴシック" charset="0"/>
                <a:cs typeface="ＭＳ Ｐゴシック" charset="0"/>
              </a:rPr>
              <a:t>ADD v3, vZ, #4</a:t>
            </a:r>
            <a:endParaRPr lang="en-GB" b="1" dirty="0"/>
          </a:p>
          <a:p>
            <a:endParaRPr lang="en-GB" b="1" dirty="0"/>
          </a:p>
          <a:p>
            <a:r>
              <a:rPr lang="en-GB" sz="1200" b="1" kern="1200" dirty="0">
                <a:solidFill>
                  <a:srgbClr val="000000"/>
                </a:solidFill>
                <a:latin typeface="+mn-lt"/>
                <a:ea typeface="ＭＳ Ｐゴシック" charset="0"/>
                <a:cs typeface="ＭＳ Ｐゴシック" charset="0"/>
              </a:rPr>
              <a:t>When an exception is triggered, or a branch mispredict happens, the core needs to perform “register recovery” to ensure that all architectural registers are still allocated to the correct (virtual?) physical ones.</a:t>
            </a:r>
            <a:r>
              <a:rPr lang="en-GB" sz="1200" b="1" kern="1200" baseline="0" dirty="0">
                <a:solidFill>
                  <a:schemeClr val="tx1"/>
                </a:solidFill>
                <a:latin typeface="+mn-lt"/>
                <a:ea typeface="ＭＳ Ｐゴシック" charset="0"/>
                <a:cs typeface="ＭＳ Ｐゴシック" charset="0"/>
              </a:rPr>
              <a:t> </a:t>
            </a:r>
            <a:r>
              <a:rPr lang="en-GB" sz="1200" b="1" kern="1200" dirty="0">
                <a:solidFill>
                  <a:srgbClr val="000000"/>
                </a:solidFill>
                <a:latin typeface="+mn-lt"/>
                <a:ea typeface="ＭＳ Ｐゴシック" charset="0"/>
                <a:cs typeface="ＭＳ Ｐゴシック" charset="0"/>
              </a:rPr>
              <a:t>Internally, this is handled by an “exception FIFO” in the rename stage, which introduces barriers before unresolved branches.</a:t>
            </a:r>
            <a:r>
              <a:rPr lang="en-GB" sz="1200" b="1" kern="1200" baseline="0" dirty="0">
                <a:solidFill>
                  <a:schemeClr val="tx1"/>
                </a:solidFill>
                <a:latin typeface="+mn-lt"/>
                <a:ea typeface="ＭＳ Ｐゴシック" charset="0"/>
                <a:cs typeface="ＭＳ Ｐゴシック" charset="0"/>
              </a:rPr>
              <a:t> </a:t>
            </a:r>
            <a:r>
              <a:rPr lang="en-GB" sz="1200" b="1" kern="1200" dirty="0">
                <a:solidFill>
                  <a:srgbClr val="000000"/>
                </a:solidFill>
                <a:latin typeface="+mn-lt"/>
                <a:ea typeface="ＭＳ Ｐゴシック" charset="0"/>
                <a:cs typeface="ＭＳ Ｐゴシック" charset="0"/>
              </a:rPr>
              <a:t>After the barrier is recovered, any renaming that has taken place ahead of time is lost.</a:t>
            </a:r>
            <a:endParaRPr lang="en-GB" b="1" dirty="0"/>
          </a:p>
          <a:p>
            <a:endParaRPr lang="en-GB"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15791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Arial"/>
              </a:rPr>
              <a:t>Let us look at a register renaming example.</a:t>
            </a:r>
          </a:p>
          <a:p>
            <a:endParaRPr lang="en-GB" sz="1200" b="0" dirty="0">
              <a:latin typeface="Arial"/>
            </a:endParaRPr>
          </a:p>
          <a:p>
            <a:r>
              <a:rPr lang="en-GB" sz="1200" b="0" dirty="0">
                <a:latin typeface="Arial"/>
              </a:rPr>
              <a:t>The diagram in this slide shows the architectural and physical view of the registers.</a:t>
            </a:r>
          </a:p>
          <a:p>
            <a:endParaRPr lang="en-GB" sz="1200" b="0" dirty="0">
              <a:latin typeface="Arial"/>
            </a:endParaRPr>
          </a:p>
          <a:p>
            <a:r>
              <a:rPr lang="en-GB" sz="1200" b="0" u="none" dirty="0">
                <a:latin typeface="Arial"/>
              </a:rPr>
              <a:t>Software writes the value of a register to external memory and, shortly after, reads the value of a different memory location.</a:t>
            </a:r>
            <a:r>
              <a:rPr lang="en-GB" sz="1200" b="0" u="none" baseline="0" dirty="0">
                <a:latin typeface="Arial"/>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u="none" baseline="0" dirty="0">
                <a:latin typeface="Arial"/>
              </a:rPr>
              <a:t>In this example, </a:t>
            </a:r>
            <a:r>
              <a:rPr lang="en-IN" altLang="en-US" u="none" dirty="0">
                <a:ea typeface="ＭＳ Ｐゴシック" panose="020B0600070205080204" pitchFamily="34" charset="-128"/>
              </a:rPr>
              <a:t>r0 would not be accessible in the register bank until the STR had completed, even though there is no dependency. </a:t>
            </a:r>
            <a:r>
              <a:rPr lang="en-GB" sz="1200" b="0" u="none" baseline="0" dirty="0">
                <a:latin typeface="Arial"/>
              </a:rPr>
              <a:t>In the cores prior to the A9, this causes</a:t>
            </a:r>
            <a:r>
              <a:rPr lang="en-GB" sz="1200" b="0" u="none" dirty="0">
                <a:latin typeface="Arial"/>
              </a:rPr>
              <a:t> a pipeline stall, even though there is no data dependency in this sequence.</a:t>
            </a:r>
            <a:r>
              <a:rPr lang="en-GB" sz="1200" b="0" u="none" baseline="0" dirty="0">
                <a:latin typeface="+mn-lt"/>
              </a:rPr>
              <a:t> </a:t>
            </a:r>
            <a:endParaRPr lang="en-US" altLang="en-US" u="none" dirty="0">
              <a:ea typeface="ＭＳ Ｐゴシック" panose="020B0600070205080204" pitchFamily="34" charset="-128"/>
            </a:endParaRPr>
          </a:p>
          <a:p>
            <a:endParaRPr lang="en-GB" sz="1200" b="0" u="none" baseline="0" dirty="0">
              <a:latin typeface="Arial"/>
            </a:endParaRPr>
          </a:p>
          <a:p>
            <a:r>
              <a:rPr lang="en-GB" sz="1200" b="0" u="none" dirty="0">
                <a:latin typeface="Arial"/>
              </a:rPr>
              <a:t>With register renaming, the fact that there is no dependency means the two instances of “r0” are renamed to different physical registers, therefore removing the dependency.</a:t>
            </a:r>
            <a:r>
              <a:rPr lang="en-GB" sz="1200" b="0" u="none" baseline="0" dirty="0">
                <a:latin typeface="+mn-lt"/>
              </a:rPr>
              <a:t> </a:t>
            </a:r>
            <a:r>
              <a:rPr lang="en-GB" sz="1200" b="0" u="none" dirty="0">
                <a:latin typeface="Arial"/>
              </a:rPr>
              <a:t>This effectively allows a compiler or assembler programmer to reuse registers more aggressively as it no longer needed to consider architectural penalties for reusing registers where there are no logical dependencies.</a:t>
            </a:r>
            <a:endParaRPr lang="en-GB" b="0" u="none" dirty="0"/>
          </a:p>
          <a:p>
            <a:endParaRPr lang="en-GB" b="0" u="none" dirty="0"/>
          </a:p>
          <a:p>
            <a:r>
              <a:rPr lang="en-GB" sz="1200" b="1" u="none" dirty="0">
                <a:latin typeface="Arial"/>
              </a:rPr>
              <a:t>If the LDR was replaced with, say, an ADD r0, r3, r4, LSL #4, these two instructions could now actually be dual-issued.</a:t>
            </a:r>
            <a:endParaRPr lang="en-GB" b="1" u="none"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35309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a:rPr>
              <a:t>Virtual Flag Registers are registers that perform limited renaming of CPSR. They hold copies of the flag bits of CPSR. These registers cannot hold copies of the state or mode bits. </a:t>
            </a:r>
          </a:p>
          <a:p>
            <a:pPr>
              <a:lnSpc>
                <a:spcPct val="100000"/>
              </a:lnSpc>
            </a:pPr>
            <a:endParaRPr lang="en-GB" dirty="0">
              <a:latin typeface="Arial"/>
            </a:endParaRPr>
          </a:p>
          <a:p>
            <a:pPr>
              <a:lnSpc>
                <a:spcPct val="100000"/>
              </a:lnSpc>
            </a:pPr>
            <a:r>
              <a:rPr lang="en-GB" dirty="0">
                <a:latin typeface="Arial"/>
              </a:rPr>
              <a:t>These registers can remove dependencies on CPSR flags, and it allows dual-issue of instructions in certain cases. </a:t>
            </a:r>
          </a:p>
          <a:p>
            <a:pPr>
              <a:lnSpc>
                <a:spcPct val="100000"/>
              </a:lnSpc>
            </a:pPr>
            <a:endParaRPr lang="en-GB"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a:rPr>
              <a:t>In this example shown in the slide, the ADDEQ instruction and second CMP instruction could be dual-issued in the physical view, which would not be possible without the flags register renaming.</a:t>
            </a:r>
            <a:endParaRPr lang="en-GB" dirty="0"/>
          </a:p>
          <a:p>
            <a:pPr>
              <a:lnSpc>
                <a:spcPct val="100000"/>
              </a:lnSpc>
            </a:pPr>
            <a:endParaRPr lang="en-GB" dirty="0">
              <a:latin typeface="Arial"/>
            </a:endParaRPr>
          </a:p>
          <a:p>
            <a:pPr>
              <a:lnSpc>
                <a:spcPct val="100000"/>
              </a:lnSpc>
            </a:pPr>
            <a:r>
              <a:rPr lang="en-GB" dirty="0">
                <a:latin typeface="Arial"/>
              </a:rPr>
              <a:t>Note that in the example, it is not a valid BLNE instruction. This is for demonstration purposes only.</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1355752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b="1" dirty="0"/>
              <a:t>Arm Cortex-A9 processor</a:t>
            </a:r>
            <a:endParaRPr lang="en-US" dirty="0"/>
          </a:p>
        </p:txBody>
      </p:sp>
    </p:spTree>
    <p:extLst>
      <p:ext uri="{BB962C8B-B14F-4D97-AF65-F5344CB8AC3E}">
        <p14:creationId xmlns:p14="http://schemas.microsoft.com/office/powerpoint/2010/main" val="386390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Virtual Flags Registers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401516"/>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virtual flags registers perform limited renaming of the CPSR.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They hold copies of the flag bits of CPSR: NCZV, GE, Q.</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Can remove register dependencies on CPSR flags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Allows dual-issue in certain cases</a:t>
            </a:r>
          </a:p>
          <a:p>
            <a:r>
              <a:rPr lang="en-IN" altLang="en-US" dirty="0">
                <a:ea typeface="ＭＳ Ｐゴシック" panose="020B0600070205080204" pitchFamily="34" charset="-128"/>
              </a:rPr>
              <a:t>The flags registers do not (cannot) hold copies of state/mode bits.</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Example: removing a stall caused by a CMP following a conditionally executed instruction</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61" name="Text Box 7">
            <a:extLst>
              <a:ext uri="{FF2B5EF4-FFF2-40B4-BE49-F238E27FC236}">
                <a16:creationId xmlns:a16="http://schemas.microsoft.com/office/drawing/2014/main" id="{B1141F1E-5BDD-4888-9C1D-85E722E40AB1}"/>
              </a:ext>
            </a:extLst>
          </p:cNvPr>
          <p:cNvSpPr txBox="1">
            <a:spLocks noChangeArrowheads="1"/>
          </p:cNvSpPr>
          <p:nvPr/>
        </p:nvSpPr>
        <p:spPr bwMode="auto">
          <a:xfrm>
            <a:off x="2676539" y="4736307"/>
            <a:ext cx="3059505" cy="1350963"/>
          </a:xfrm>
          <a:prstGeom prst="rect">
            <a:avLst/>
          </a:prstGeom>
          <a:noFill/>
          <a:ln w="12700" algn="ctr">
            <a:noFill/>
            <a:miter lim="800000"/>
            <a:headEnd/>
            <a:tailEnd/>
          </a:ln>
        </p:spPr>
        <p:txBody>
          <a:bodyPr wrap="none" lIns="80167" tIns="40084" rIns="80167" bIns="40084"/>
          <a:lstStyle/>
          <a:p>
            <a:pPr defTabSz="801688" eaLnBrk="1" fontAlgn="auto" hangingPunct="1">
              <a:spcBef>
                <a:spcPts val="0"/>
              </a:spcBef>
              <a:spcAft>
                <a:spcPts val="0"/>
              </a:spcAft>
            </a:pPr>
            <a:r>
              <a:rPr lang="pt-BR" b="1" dirty="0">
                <a:solidFill>
                  <a:srgbClr val="000000"/>
                </a:solidFill>
                <a:latin typeface="Courier New" pitchFamily="49" charset="0"/>
                <a:ea typeface="+mn-ea"/>
              </a:rPr>
              <a:t>CMP	r0, r1</a:t>
            </a:r>
          </a:p>
          <a:p>
            <a:pPr defTabSz="801688" eaLnBrk="1" fontAlgn="auto" hangingPunct="1">
              <a:spcBef>
                <a:spcPts val="0"/>
              </a:spcBef>
              <a:spcAft>
                <a:spcPts val="0"/>
              </a:spcAft>
            </a:pPr>
            <a:r>
              <a:rPr lang="pt-BR" b="1" dirty="0">
                <a:solidFill>
                  <a:srgbClr val="000000"/>
                </a:solidFill>
                <a:latin typeface="Courier New" pitchFamily="49" charset="0"/>
                <a:ea typeface="+mn-ea"/>
              </a:rPr>
              <a:t>ADDEQ	r0, r0, #4</a:t>
            </a:r>
          </a:p>
          <a:p>
            <a:pPr defTabSz="801688" eaLnBrk="1" fontAlgn="auto" hangingPunct="1">
              <a:spcBef>
                <a:spcPts val="0"/>
              </a:spcBef>
              <a:spcAft>
                <a:spcPts val="0"/>
              </a:spcAft>
            </a:pPr>
            <a:r>
              <a:rPr lang="pt-BR" b="1" dirty="0">
                <a:solidFill>
                  <a:srgbClr val="000000"/>
                </a:solidFill>
                <a:latin typeface="Courier New" pitchFamily="49" charset="0"/>
                <a:ea typeface="+mn-ea"/>
              </a:rPr>
              <a:t>CMP	r2, r3</a:t>
            </a:r>
          </a:p>
          <a:p>
            <a:pPr defTabSz="801688" eaLnBrk="1" fontAlgn="auto" hangingPunct="1">
              <a:spcBef>
                <a:spcPts val="0"/>
              </a:spcBef>
              <a:spcAft>
                <a:spcPts val="0"/>
              </a:spcAft>
            </a:pPr>
            <a:r>
              <a:rPr lang="pt-BR" b="1" dirty="0">
                <a:solidFill>
                  <a:srgbClr val="000000"/>
                </a:solidFill>
                <a:latin typeface="Courier New" pitchFamily="49" charset="0"/>
                <a:ea typeface="+mn-ea"/>
              </a:rPr>
              <a:t>BLNE	0x4000</a:t>
            </a:r>
            <a:endParaRPr lang="en-US" b="1" dirty="0">
              <a:solidFill>
                <a:srgbClr val="000000"/>
              </a:solidFill>
              <a:latin typeface="Courier New" pitchFamily="49" charset="0"/>
              <a:ea typeface="+mn-ea"/>
            </a:endParaRPr>
          </a:p>
        </p:txBody>
      </p:sp>
      <p:sp>
        <p:nvSpPr>
          <p:cNvPr id="62" name="Text Box 9">
            <a:extLst>
              <a:ext uri="{FF2B5EF4-FFF2-40B4-BE49-F238E27FC236}">
                <a16:creationId xmlns:a16="http://schemas.microsoft.com/office/drawing/2014/main" id="{E08CFD32-C64A-4D23-BB9A-00E0C1105847}"/>
              </a:ext>
            </a:extLst>
          </p:cNvPr>
          <p:cNvSpPr txBox="1">
            <a:spLocks noChangeArrowheads="1"/>
          </p:cNvSpPr>
          <p:nvPr/>
        </p:nvSpPr>
        <p:spPr bwMode="auto">
          <a:xfrm>
            <a:off x="2435333" y="4284663"/>
            <a:ext cx="1603432" cy="357950"/>
          </a:xfrm>
          <a:prstGeom prst="rect">
            <a:avLst/>
          </a:prstGeom>
          <a:noFill/>
          <a:ln w="12700" algn="ctr">
            <a:noFill/>
            <a:miter lim="800000"/>
            <a:headEnd/>
            <a:tailEnd/>
          </a:ln>
        </p:spPr>
        <p:txBody>
          <a:bodyPr wrap="none" lIns="80167" tIns="40084" rIns="80167" bIns="40084">
            <a:spAutoFit/>
          </a:bodyPr>
          <a:lstStyle/>
          <a:p>
            <a:pPr defTabSz="801688" eaLnBrk="1" fontAlgn="auto" hangingPunct="1">
              <a:spcBef>
                <a:spcPts val="0"/>
              </a:spcBef>
              <a:spcAft>
                <a:spcPts val="0"/>
              </a:spcAft>
            </a:pPr>
            <a:r>
              <a:rPr lang="en-GB" b="1" dirty="0">
                <a:solidFill>
                  <a:srgbClr val="000000"/>
                </a:solidFill>
                <a:latin typeface="Gill Sans MT"/>
                <a:ea typeface="+mn-ea"/>
              </a:rPr>
              <a:t>Architectural</a:t>
            </a:r>
          </a:p>
        </p:txBody>
      </p:sp>
      <p:sp>
        <p:nvSpPr>
          <p:cNvPr id="63" name="Text Box 10">
            <a:extLst>
              <a:ext uri="{FF2B5EF4-FFF2-40B4-BE49-F238E27FC236}">
                <a16:creationId xmlns:a16="http://schemas.microsoft.com/office/drawing/2014/main" id="{E4605FAE-EF49-4674-97E7-759C6DF90426}"/>
              </a:ext>
            </a:extLst>
          </p:cNvPr>
          <p:cNvSpPr txBox="1">
            <a:spLocks noChangeArrowheads="1"/>
          </p:cNvSpPr>
          <p:nvPr/>
        </p:nvSpPr>
        <p:spPr bwMode="auto">
          <a:xfrm>
            <a:off x="8313136" y="4284663"/>
            <a:ext cx="1016041" cy="357950"/>
          </a:xfrm>
          <a:prstGeom prst="rect">
            <a:avLst/>
          </a:prstGeom>
          <a:noFill/>
          <a:ln w="12700" algn="ctr">
            <a:noFill/>
            <a:miter lim="800000"/>
            <a:headEnd/>
            <a:tailEnd/>
          </a:ln>
        </p:spPr>
        <p:txBody>
          <a:bodyPr wrap="none" lIns="80167" tIns="40084" rIns="80167" bIns="40084">
            <a:spAutoFit/>
          </a:bodyPr>
          <a:lstStyle/>
          <a:p>
            <a:pPr defTabSz="801688" eaLnBrk="1" fontAlgn="auto" hangingPunct="1">
              <a:spcBef>
                <a:spcPts val="0"/>
              </a:spcBef>
              <a:spcAft>
                <a:spcPts val="0"/>
              </a:spcAft>
            </a:pPr>
            <a:r>
              <a:rPr lang="en-GB" b="1" dirty="0">
                <a:solidFill>
                  <a:srgbClr val="000000"/>
                </a:solidFill>
                <a:latin typeface="Gill Sans MT"/>
                <a:ea typeface="+mn-ea"/>
              </a:rPr>
              <a:t>Physical</a:t>
            </a:r>
          </a:p>
        </p:txBody>
      </p:sp>
      <p:sp>
        <p:nvSpPr>
          <p:cNvPr id="64" name="Text Box 11">
            <a:extLst>
              <a:ext uri="{FF2B5EF4-FFF2-40B4-BE49-F238E27FC236}">
                <a16:creationId xmlns:a16="http://schemas.microsoft.com/office/drawing/2014/main" id="{FA0F021D-7A18-4F29-BE10-ED613F37F807}"/>
              </a:ext>
            </a:extLst>
          </p:cNvPr>
          <p:cNvSpPr txBox="1">
            <a:spLocks noChangeArrowheads="1"/>
          </p:cNvSpPr>
          <p:nvPr/>
        </p:nvSpPr>
        <p:spPr bwMode="auto">
          <a:xfrm>
            <a:off x="8431623" y="4733927"/>
            <a:ext cx="3059505" cy="1350963"/>
          </a:xfrm>
          <a:prstGeom prst="rect">
            <a:avLst/>
          </a:prstGeom>
          <a:noFill/>
          <a:ln w="12700" algn="ctr">
            <a:noFill/>
            <a:miter lim="800000"/>
            <a:headEnd/>
            <a:tailEnd/>
          </a:ln>
        </p:spPr>
        <p:txBody>
          <a:bodyPr wrap="none" lIns="80167" tIns="40084" rIns="80167" bIns="40084"/>
          <a:lstStyle/>
          <a:p>
            <a:pPr defTabSz="801688" eaLnBrk="1" fontAlgn="auto" hangingPunct="1">
              <a:spcBef>
                <a:spcPts val="0"/>
              </a:spcBef>
              <a:spcAft>
                <a:spcPts val="0"/>
              </a:spcAft>
            </a:pPr>
            <a:r>
              <a:rPr lang="pt-BR" b="1">
                <a:solidFill>
                  <a:srgbClr val="000000"/>
                </a:solidFill>
                <a:latin typeface="Courier New" pitchFamily="49" charset="0"/>
                <a:ea typeface="+mn-ea"/>
              </a:rPr>
              <a:t>CMP	p3, p32</a:t>
            </a:r>
          </a:p>
          <a:p>
            <a:pPr defTabSz="801688" eaLnBrk="1" fontAlgn="auto" hangingPunct="1">
              <a:spcBef>
                <a:spcPts val="0"/>
              </a:spcBef>
              <a:spcAft>
                <a:spcPts val="0"/>
              </a:spcAft>
            </a:pPr>
            <a:r>
              <a:rPr lang="pt-BR" b="1">
                <a:solidFill>
                  <a:srgbClr val="000000"/>
                </a:solidFill>
                <a:latin typeface="Courier New" pitchFamily="49" charset="0"/>
                <a:ea typeface="+mn-ea"/>
              </a:rPr>
              <a:t>ADDEQ	p3, p3, #4</a:t>
            </a:r>
          </a:p>
          <a:p>
            <a:pPr defTabSz="801688" eaLnBrk="1" fontAlgn="auto" hangingPunct="1">
              <a:spcBef>
                <a:spcPts val="0"/>
              </a:spcBef>
              <a:spcAft>
                <a:spcPts val="0"/>
              </a:spcAft>
            </a:pPr>
            <a:r>
              <a:rPr lang="pt-BR" b="1">
                <a:solidFill>
                  <a:srgbClr val="000000"/>
                </a:solidFill>
                <a:latin typeface="Courier New" pitchFamily="49" charset="0"/>
                <a:ea typeface="+mn-ea"/>
              </a:rPr>
              <a:t>CMP	p12, p7</a:t>
            </a:r>
          </a:p>
          <a:p>
            <a:pPr defTabSz="801688" eaLnBrk="1" fontAlgn="auto" hangingPunct="1">
              <a:spcBef>
                <a:spcPts val="0"/>
              </a:spcBef>
              <a:spcAft>
                <a:spcPts val="0"/>
              </a:spcAft>
            </a:pPr>
            <a:r>
              <a:rPr lang="pt-BR" b="1">
                <a:solidFill>
                  <a:srgbClr val="000000"/>
                </a:solidFill>
                <a:latin typeface="Courier New" pitchFamily="49" charset="0"/>
                <a:ea typeface="+mn-ea"/>
              </a:rPr>
              <a:t>BLNE	0x4000</a:t>
            </a:r>
            <a:endParaRPr lang="en-US" b="1" dirty="0">
              <a:solidFill>
                <a:srgbClr val="000000"/>
              </a:solidFill>
              <a:latin typeface="Courier New" pitchFamily="49" charset="0"/>
              <a:ea typeface="+mn-ea"/>
            </a:endParaRPr>
          </a:p>
        </p:txBody>
      </p:sp>
      <p:grpSp>
        <p:nvGrpSpPr>
          <p:cNvPr id="65" name="Group 64">
            <a:extLst>
              <a:ext uri="{FF2B5EF4-FFF2-40B4-BE49-F238E27FC236}">
                <a16:creationId xmlns:a16="http://schemas.microsoft.com/office/drawing/2014/main" id="{8A8DEDF9-6818-4E41-908F-484BCB6AB0CC}"/>
              </a:ext>
            </a:extLst>
          </p:cNvPr>
          <p:cNvGrpSpPr/>
          <p:nvPr/>
        </p:nvGrpSpPr>
        <p:grpSpPr>
          <a:xfrm>
            <a:off x="6338321" y="4868864"/>
            <a:ext cx="2098914" cy="899584"/>
            <a:chOff x="6394901" y="4868863"/>
            <a:chExt cx="2099187" cy="1081087"/>
          </a:xfrm>
        </p:grpSpPr>
        <p:sp>
          <p:nvSpPr>
            <p:cNvPr id="66" name="Rectangle 5">
              <a:extLst>
                <a:ext uri="{FF2B5EF4-FFF2-40B4-BE49-F238E27FC236}">
                  <a16:creationId xmlns:a16="http://schemas.microsoft.com/office/drawing/2014/main" id="{C5ED84A1-7839-4BD0-B790-F7D61211F8F3}"/>
                </a:ext>
              </a:extLst>
            </p:cNvPr>
            <p:cNvSpPr>
              <a:spLocks noChangeArrowheads="1"/>
            </p:cNvSpPr>
            <p:nvPr/>
          </p:nvSpPr>
          <p:spPr bwMode="auto">
            <a:xfrm>
              <a:off x="6394901" y="5005389"/>
              <a:ext cx="1019968"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flg_0</a:t>
              </a:r>
            </a:p>
          </p:txBody>
        </p:sp>
        <p:sp>
          <p:nvSpPr>
            <p:cNvPr id="67" name="Rectangle 6">
              <a:extLst>
                <a:ext uri="{FF2B5EF4-FFF2-40B4-BE49-F238E27FC236}">
                  <a16:creationId xmlns:a16="http://schemas.microsoft.com/office/drawing/2014/main" id="{38647C9B-66B2-4C95-BB6A-BC3ED78FEE41}"/>
                </a:ext>
              </a:extLst>
            </p:cNvPr>
            <p:cNvSpPr>
              <a:spLocks noChangeArrowheads="1"/>
            </p:cNvSpPr>
            <p:nvPr/>
          </p:nvSpPr>
          <p:spPr bwMode="auto">
            <a:xfrm>
              <a:off x="6394901" y="5275264"/>
              <a:ext cx="1019968"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a:t>
              </a:r>
            </a:p>
          </p:txBody>
        </p:sp>
        <p:sp>
          <p:nvSpPr>
            <p:cNvPr id="68" name="Rectangle 8">
              <a:extLst>
                <a:ext uri="{FF2B5EF4-FFF2-40B4-BE49-F238E27FC236}">
                  <a16:creationId xmlns:a16="http://schemas.microsoft.com/office/drawing/2014/main" id="{6CE63538-4F14-45D1-AD7A-557545092C5A}"/>
                </a:ext>
              </a:extLst>
            </p:cNvPr>
            <p:cNvSpPr>
              <a:spLocks noChangeArrowheads="1"/>
            </p:cNvSpPr>
            <p:nvPr/>
          </p:nvSpPr>
          <p:spPr bwMode="auto">
            <a:xfrm>
              <a:off x="6394901" y="5545139"/>
              <a:ext cx="1017852"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flg_7</a:t>
              </a:r>
            </a:p>
          </p:txBody>
        </p:sp>
        <p:sp>
          <p:nvSpPr>
            <p:cNvPr id="69" name="Line 12">
              <a:extLst>
                <a:ext uri="{FF2B5EF4-FFF2-40B4-BE49-F238E27FC236}">
                  <a16:creationId xmlns:a16="http://schemas.microsoft.com/office/drawing/2014/main" id="{3F992CF5-D272-481F-9E97-17B011725157}"/>
                </a:ext>
              </a:extLst>
            </p:cNvPr>
            <p:cNvSpPr>
              <a:spLocks noChangeShapeType="1"/>
            </p:cNvSpPr>
            <p:nvPr/>
          </p:nvSpPr>
          <p:spPr bwMode="auto">
            <a:xfrm>
              <a:off x="7414869" y="5140325"/>
              <a:ext cx="778730"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70" name="Line 13">
              <a:extLst>
                <a:ext uri="{FF2B5EF4-FFF2-40B4-BE49-F238E27FC236}">
                  <a16:creationId xmlns:a16="http://schemas.microsoft.com/office/drawing/2014/main" id="{02EDBCB3-1519-4838-A3D1-BC6B94E39B3B}"/>
                </a:ext>
              </a:extLst>
            </p:cNvPr>
            <p:cNvSpPr>
              <a:spLocks noChangeShapeType="1"/>
            </p:cNvSpPr>
            <p:nvPr/>
          </p:nvSpPr>
          <p:spPr bwMode="auto">
            <a:xfrm>
              <a:off x="8193599" y="4868863"/>
              <a:ext cx="0" cy="36036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71" name="Line 14">
              <a:extLst>
                <a:ext uri="{FF2B5EF4-FFF2-40B4-BE49-F238E27FC236}">
                  <a16:creationId xmlns:a16="http://schemas.microsoft.com/office/drawing/2014/main" id="{1EAF15C1-F7FE-414E-91CA-FD387EB41BCE}"/>
                </a:ext>
              </a:extLst>
            </p:cNvPr>
            <p:cNvSpPr>
              <a:spLocks noChangeShapeType="1"/>
            </p:cNvSpPr>
            <p:nvPr/>
          </p:nvSpPr>
          <p:spPr bwMode="auto">
            <a:xfrm>
              <a:off x="8193600" y="4868863"/>
              <a:ext cx="300488"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72" name="Line 15">
              <a:extLst>
                <a:ext uri="{FF2B5EF4-FFF2-40B4-BE49-F238E27FC236}">
                  <a16:creationId xmlns:a16="http://schemas.microsoft.com/office/drawing/2014/main" id="{875A5CCF-1CF4-4D23-B878-0315056F6EFE}"/>
                </a:ext>
              </a:extLst>
            </p:cNvPr>
            <p:cNvSpPr>
              <a:spLocks noChangeShapeType="1"/>
            </p:cNvSpPr>
            <p:nvPr/>
          </p:nvSpPr>
          <p:spPr bwMode="auto">
            <a:xfrm>
              <a:off x="8193600" y="5229225"/>
              <a:ext cx="300488"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73" name="Line 16">
              <a:extLst>
                <a:ext uri="{FF2B5EF4-FFF2-40B4-BE49-F238E27FC236}">
                  <a16:creationId xmlns:a16="http://schemas.microsoft.com/office/drawing/2014/main" id="{0DD21580-71A4-4143-8801-24BA7B6034DB}"/>
                </a:ext>
              </a:extLst>
            </p:cNvPr>
            <p:cNvSpPr>
              <a:spLocks noChangeShapeType="1"/>
            </p:cNvSpPr>
            <p:nvPr/>
          </p:nvSpPr>
          <p:spPr bwMode="auto">
            <a:xfrm>
              <a:off x="7414869" y="5680075"/>
              <a:ext cx="778730"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74" name="Line 17">
              <a:extLst>
                <a:ext uri="{FF2B5EF4-FFF2-40B4-BE49-F238E27FC236}">
                  <a16:creationId xmlns:a16="http://schemas.microsoft.com/office/drawing/2014/main" id="{1A8F150A-2EC4-4745-8763-A5CDBCA839FA}"/>
                </a:ext>
              </a:extLst>
            </p:cNvPr>
            <p:cNvSpPr>
              <a:spLocks noChangeShapeType="1"/>
            </p:cNvSpPr>
            <p:nvPr/>
          </p:nvSpPr>
          <p:spPr bwMode="auto">
            <a:xfrm>
              <a:off x="8193599" y="5589588"/>
              <a:ext cx="0" cy="36036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75" name="Line 18">
              <a:extLst>
                <a:ext uri="{FF2B5EF4-FFF2-40B4-BE49-F238E27FC236}">
                  <a16:creationId xmlns:a16="http://schemas.microsoft.com/office/drawing/2014/main" id="{34CC58EB-968A-4B6C-8EC5-2E0C49536C72}"/>
                </a:ext>
              </a:extLst>
            </p:cNvPr>
            <p:cNvSpPr>
              <a:spLocks noChangeShapeType="1"/>
            </p:cNvSpPr>
            <p:nvPr/>
          </p:nvSpPr>
          <p:spPr bwMode="auto">
            <a:xfrm>
              <a:off x="8193600" y="5589588"/>
              <a:ext cx="300488"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76" name="Line 19">
              <a:extLst>
                <a:ext uri="{FF2B5EF4-FFF2-40B4-BE49-F238E27FC236}">
                  <a16:creationId xmlns:a16="http://schemas.microsoft.com/office/drawing/2014/main" id="{56639970-C0A7-4C5A-89A9-18E09464230B}"/>
                </a:ext>
              </a:extLst>
            </p:cNvPr>
            <p:cNvSpPr>
              <a:spLocks noChangeShapeType="1"/>
            </p:cNvSpPr>
            <p:nvPr/>
          </p:nvSpPr>
          <p:spPr bwMode="auto">
            <a:xfrm>
              <a:off x="8193600" y="5949950"/>
              <a:ext cx="300488"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grpSp>
      <p:grpSp>
        <p:nvGrpSpPr>
          <p:cNvPr id="77" name="Group 76">
            <a:extLst>
              <a:ext uri="{FF2B5EF4-FFF2-40B4-BE49-F238E27FC236}">
                <a16:creationId xmlns:a16="http://schemas.microsoft.com/office/drawing/2014/main" id="{FDB277F2-A5F9-42F9-8BA5-1548B4A27151}"/>
              </a:ext>
            </a:extLst>
          </p:cNvPr>
          <p:cNvGrpSpPr/>
          <p:nvPr/>
        </p:nvGrpSpPr>
        <p:grpSpPr>
          <a:xfrm>
            <a:off x="577626" y="4867276"/>
            <a:ext cx="2098913" cy="902494"/>
            <a:chOff x="577701" y="4867275"/>
            <a:chExt cx="2099186" cy="1082675"/>
          </a:xfrm>
        </p:grpSpPr>
        <p:sp>
          <p:nvSpPr>
            <p:cNvPr id="78" name="Rectangle 4">
              <a:extLst>
                <a:ext uri="{FF2B5EF4-FFF2-40B4-BE49-F238E27FC236}">
                  <a16:creationId xmlns:a16="http://schemas.microsoft.com/office/drawing/2014/main" id="{925AFBCA-62A4-4C95-BF54-DB08429A1BCA}"/>
                </a:ext>
              </a:extLst>
            </p:cNvPr>
            <p:cNvSpPr>
              <a:spLocks noChangeArrowheads="1"/>
            </p:cNvSpPr>
            <p:nvPr/>
          </p:nvSpPr>
          <p:spPr bwMode="auto">
            <a:xfrm>
              <a:off x="577701" y="5273676"/>
              <a:ext cx="1019968"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CPSR</a:t>
              </a:r>
            </a:p>
          </p:txBody>
        </p:sp>
        <p:sp>
          <p:nvSpPr>
            <p:cNvPr id="79" name="Line 20">
              <a:extLst>
                <a:ext uri="{FF2B5EF4-FFF2-40B4-BE49-F238E27FC236}">
                  <a16:creationId xmlns:a16="http://schemas.microsoft.com/office/drawing/2014/main" id="{C8C53C26-6022-48A7-864D-8328B95B5506}"/>
                </a:ext>
              </a:extLst>
            </p:cNvPr>
            <p:cNvSpPr>
              <a:spLocks noChangeShapeType="1"/>
            </p:cNvSpPr>
            <p:nvPr/>
          </p:nvSpPr>
          <p:spPr bwMode="auto">
            <a:xfrm>
              <a:off x="2376399" y="4867275"/>
              <a:ext cx="300488" cy="0"/>
            </a:xfrm>
            <a:prstGeom prst="line">
              <a:avLst/>
            </a:prstGeom>
            <a:noFill/>
            <a:ln w="25400">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0" name="Line 21">
              <a:extLst>
                <a:ext uri="{FF2B5EF4-FFF2-40B4-BE49-F238E27FC236}">
                  <a16:creationId xmlns:a16="http://schemas.microsoft.com/office/drawing/2014/main" id="{FA27B913-E275-470E-B3AE-7DBBB9F0232A}"/>
                </a:ext>
              </a:extLst>
            </p:cNvPr>
            <p:cNvSpPr>
              <a:spLocks noChangeShapeType="1"/>
            </p:cNvSpPr>
            <p:nvPr/>
          </p:nvSpPr>
          <p:spPr bwMode="auto">
            <a:xfrm>
              <a:off x="1595552" y="5410200"/>
              <a:ext cx="480359" cy="1588"/>
            </a:xfrm>
            <a:prstGeom prst="line">
              <a:avLst/>
            </a:prstGeom>
            <a:noFill/>
            <a:ln w="28575">
              <a:solidFill>
                <a:srgbClr val="ED174F"/>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1" name="Line 22">
              <a:extLst>
                <a:ext uri="{FF2B5EF4-FFF2-40B4-BE49-F238E27FC236}">
                  <a16:creationId xmlns:a16="http://schemas.microsoft.com/office/drawing/2014/main" id="{EA83A8D4-F117-4C1B-8AD1-712F76093910}"/>
                </a:ext>
              </a:extLst>
            </p:cNvPr>
            <p:cNvSpPr>
              <a:spLocks noChangeShapeType="1"/>
            </p:cNvSpPr>
            <p:nvPr/>
          </p:nvSpPr>
          <p:spPr bwMode="auto">
            <a:xfrm flipH="1">
              <a:off x="2374281" y="4868863"/>
              <a:ext cx="2117" cy="360362"/>
            </a:xfrm>
            <a:prstGeom prst="line">
              <a:avLst/>
            </a:prstGeom>
            <a:noFill/>
            <a:ln w="28575">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2" name="Line 23">
              <a:extLst>
                <a:ext uri="{FF2B5EF4-FFF2-40B4-BE49-F238E27FC236}">
                  <a16:creationId xmlns:a16="http://schemas.microsoft.com/office/drawing/2014/main" id="{36C7F480-59EF-4EB7-BA10-CEA6AE16FEE1}"/>
                </a:ext>
              </a:extLst>
            </p:cNvPr>
            <p:cNvSpPr>
              <a:spLocks noChangeShapeType="1"/>
            </p:cNvSpPr>
            <p:nvPr/>
          </p:nvSpPr>
          <p:spPr bwMode="auto">
            <a:xfrm>
              <a:off x="2376399" y="5588000"/>
              <a:ext cx="300488" cy="0"/>
            </a:xfrm>
            <a:prstGeom prst="line">
              <a:avLst/>
            </a:prstGeom>
            <a:noFill/>
            <a:ln w="25400">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3" name="Line 24">
              <a:extLst>
                <a:ext uri="{FF2B5EF4-FFF2-40B4-BE49-F238E27FC236}">
                  <a16:creationId xmlns:a16="http://schemas.microsoft.com/office/drawing/2014/main" id="{A02F49C8-454E-4CF5-86FC-5ECC97DD7978}"/>
                </a:ext>
              </a:extLst>
            </p:cNvPr>
            <p:cNvSpPr>
              <a:spLocks noChangeShapeType="1"/>
            </p:cNvSpPr>
            <p:nvPr/>
          </p:nvSpPr>
          <p:spPr bwMode="auto">
            <a:xfrm>
              <a:off x="2376399" y="5948363"/>
              <a:ext cx="300488" cy="0"/>
            </a:xfrm>
            <a:prstGeom prst="line">
              <a:avLst/>
            </a:prstGeom>
            <a:noFill/>
            <a:ln w="25400">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4" name="Line 25">
              <a:extLst>
                <a:ext uri="{FF2B5EF4-FFF2-40B4-BE49-F238E27FC236}">
                  <a16:creationId xmlns:a16="http://schemas.microsoft.com/office/drawing/2014/main" id="{DBEA34B5-5789-471A-8161-1D088BF9E8BE}"/>
                </a:ext>
              </a:extLst>
            </p:cNvPr>
            <p:cNvSpPr>
              <a:spLocks noChangeShapeType="1"/>
            </p:cNvSpPr>
            <p:nvPr/>
          </p:nvSpPr>
          <p:spPr bwMode="auto">
            <a:xfrm>
              <a:off x="2376399" y="5229225"/>
              <a:ext cx="300488" cy="0"/>
            </a:xfrm>
            <a:prstGeom prst="line">
              <a:avLst/>
            </a:prstGeom>
            <a:noFill/>
            <a:ln w="25400">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5" name="Line 26">
              <a:extLst>
                <a:ext uri="{FF2B5EF4-FFF2-40B4-BE49-F238E27FC236}">
                  <a16:creationId xmlns:a16="http://schemas.microsoft.com/office/drawing/2014/main" id="{C2A2274A-9BC8-4905-A3F4-686DF430D197}"/>
                </a:ext>
              </a:extLst>
            </p:cNvPr>
            <p:cNvSpPr>
              <a:spLocks noChangeShapeType="1"/>
            </p:cNvSpPr>
            <p:nvPr/>
          </p:nvSpPr>
          <p:spPr bwMode="auto">
            <a:xfrm flipH="1">
              <a:off x="2374281" y="5589588"/>
              <a:ext cx="2117" cy="360362"/>
            </a:xfrm>
            <a:prstGeom prst="line">
              <a:avLst/>
            </a:prstGeom>
            <a:noFill/>
            <a:ln w="28575">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6" name="Line 27">
              <a:extLst>
                <a:ext uri="{FF2B5EF4-FFF2-40B4-BE49-F238E27FC236}">
                  <a16:creationId xmlns:a16="http://schemas.microsoft.com/office/drawing/2014/main" id="{B035D985-DA3C-49FC-9DCB-F7A174B1FE2D}"/>
                </a:ext>
              </a:extLst>
            </p:cNvPr>
            <p:cNvSpPr>
              <a:spLocks noChangeShapeType="1"/>
            </p:cNvSpPr>
            <p:nvPr/>
          </p:nvSpPr>
          <p:spPr bwMode="auto">
            <a:xfrm>
              <a:off x="2075911" y="5049838"/>
              <a:ext cx="300488" cy="0"/>
            </a:xfrm>
            <a:prstGeom prst="line">
              <a:avLst/>
            </a:prstGeom>
            <a:noFill/>
            <a:ln w="25400">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7" name="Line 28">
              <a:extLst>
                <a:ext uri="{FF2B5EF4-FFF2-40B4-BE49-F238E27FC236}">
                  <a16:creationId xmlns:a16="http://schemas.microsoft.com/office/drawing/2014/main" id="{D834D38F-97E1-4A99-A8BB-EA93B024ACA8}"/>
                </a:ext>
              </a:extLst>
            </p:cNvPr>
            <p:cNvSpPr>
              <a:spLocks noChangeShapeType="1"/>
            </p:cNvSpPr>
            <p:nvPr/>
          </p:nvSpPr>
          <p:spPr bwMode="auto">
            <a:xfrm>
              <a:off x="2075911" y="5768975"/>
              <a:ext cx="300488" cy="0"/>
            </a:xfrm>
            <a:prstGeom prst="line">
              <a:avLst/>
            </a:prstGeom>
            <a:noFill/>
            <a:ln w="25400">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88" name="Line 29">
              <a:extLst>
                <a:ext uri="{FF2B5EF4-FFF2-40B4-BE49-F238E27FC236}">
                  <a16:creationId xmlns:a16="http://schemas.microsoft.com/office/drawing/2014/main" id="{9FAA8FA9-9E0A-4D5D-A3E0-B37208DC4936}"/>
                </a:ext>
              </a:extLst>
            </p:cNvPr>
            <p:cNvSpPr>
              <a:spLocks noChangeShapeType="1"/>
            </p:cNvSpPr>
            <p:nvPr/>
          </p:nvSpPr>
          <p:spPr bwMode="auto">
            <a:xfrm flipH="1">
              <a:off x="2075911" y="5049839"/>
              <a:ext cx="2115" cy="719137"/>
            </a:xfrm>
            <a:prstGeom prst="line">
              <a:avLst/>
            </a:prstGeom>
            <a:noFill/>
            <a:ln w="28575">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360172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7B4DDB18-0367-46EA-B7FC-D7D0D8F20207}"/>
              </a:ext>
            </a:extLst>
          </p:cNvPr>
          <p:cNvSpPr/>
          <p:nvPr/>
        </p:nvSpPr>
        <p:spPr>
          <a:xfrm>
            <a:off x="6459117" y="2198519"/>
            <a:ext cx="2685997" cy="40112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3" name="Rectangle 62">
            <a:extLst>
              <a:ext uri="{FF2B5EF4-FFF2-40B4-BE49-F238E27FC236}">
                <a16:creationId xmlns:a16="http://schemas.microsoft.com/office/drawing/2014/main" id="{9BA4FF6E-6B51-4D86-B300-9596DE3CCFB4}"/>
              </a:ext>
            </a:extLst>
          </p:cNvPr>
          <p:cNvSpPr/>
          <p:nvPr/>
        </p:nvSpPr>
        <p:spPr>
          <a:xfrm>
            <a:off x="6459118" y="2692345"/>
            <a:ext cx="2685997" cy="97675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Rectangle 1">
            <a:extLst>
              <a:ext uri="{FF2B5EF4-FFF2-40B4-BE49-F238E27FC236}">
                <a16:creationId xmlns:a16="http://schemas.microsoft.com/office/drawing/2014/main" id="{1DE1F102-FF12-4E45-AC5F-75A5B6EE00DF}"/>
              </a:ext>
            </a:extLst>
          </p:cNvPr>
          <p:cNvSpPr/>
          <p:nvPr/>
        </p:nvSpPr>
        <p:spPr>
          <a:xfrm>
            <a:off x="6459118" y="1146172"/>
            <a:ext cx="2685997" cy="97675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Out of Order Issue/Completion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3725839"/>
            <a:ext cx="11180763" cy="2000274"/>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core can decode up to two instructions per cycle, but can issue up to three instructions per cycle.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Due to buffering in issue stage</a:t>
            </a:r>
          </a:p>
          <a:p>
            <a:pPr lvl="1"/>
            <a:r>
              <a:rPr lang="en-IN" altLang="en-US" dirty="0">
                <a:ea typeface="ＭＳ Ｐゴシック" panose="020B0600070205080204" pitchFamily="34" charset="-128"/>
              </a:rPr>
              <a:t>With two already renamed instructions additionally buffered in rename stage</a:t>
            </a:r>
            <a:endParaRPr lang="en-US" altLang="en-US" dirty="0">
              <a:ea typeface="ＭＳ Ｐゴシック" panose="020B0600070205080204" pitchFamily="34" charset="-128"/>
            </a:endParaRPr>
          </a:p>
          <a:p>
            <a:pPr marL="0" lvl="2" indent="0">
              <a:spcAft>
                <a:spcPts val="1600"/>
              </a:spcAft>
              <a:buNone/>
            </a:pPr>
            <a:r>
              <a:rPr lang="en-IN" altLang="en-US" sz="2400" dirty="0">
                <a:ea typeface="ＭＳ Ｐゴシック" panose="020B0600070205080204" pitchFamily="34" charset="-128"/>
              </a:rPr>
              <a:t>Register renaming allows instructions in different pipelines to complete out-of-order where no data dependencies exist.</a:t>
            </a:r>
            <a:endParaRPr lang="en-US" altLang="en-US" sz="2400" dirty="0">
              <a:ea typeface="ＭＳ Ｐゴシック" panose="020B0600070205080204" pitchFamily="34" charset="-128"/>
            </a:endParaRPr>
          </a:p>
          <a:p>
            <a:pPr lvl="2"/>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D3DE30E0-2C68-4878-B241-B92638C51B00}"/>
              </a:ext>
            </a:extLst>
          </p:cNvPr>
          <p:cNvGrpSpPr/>
          <p:nvPr/>
        </p:nvGrpSpPr>
        <p:grpSpPr>
          <a:xfrm>
            <a:off x="1292637" y="1253658"/>
            <a:ext cx="8693987" cy="2370140"/>
            <a:chOff x="1895793" y="984250"/>
            <a:chExt cx="8693987" cy="2370140"/>
          </a:xfrm>
        </p:grpSpPr>
        <p:sp>
          <p:nvSpPr>
            <p:cNvPr id="6" name="Rectangle 4">
              <a:extLst>
                <a:ext uri="{FF2B5EF4-FFF2-40B4-BE49-F238E27FC236}">
                  <a16:creationId xmlns:a16="http://schemas.microsoft.com/office/drawing/2014/main" id="{355BD212-E656-4972-8C3C-188DA97DA3F9}"/>
                </a:ext>
              </a:extLst>
            </p:cNvPr>
            <p:cNvSpPr>
              <a:spLocks noChangeArrowheads="1"/>
            </p:cNvSpPr>
            <p:nvPr/>
          </p:nvSpPr>
          <p:spPr bwMode="auto">
            <a:xfrm>
              <a:off x="7223478" y="2992850"/>
              <a:ext cx="2113725" cy="357950"/>
            </a:xfrm>
            <a:prstGeom prst="rect">
              <a:avLst/>
            </a:prstGeom>
            <a:solidFill>
              <a:srgbClr val="C0C0C0"/>
            </a:solidFill>
            <a:ln w="12700" algn="ctr">
              <a:solidFill>
                <a:schemeClr val="tx1"/>
              </a:solidFill>
              <a:miter lim="800000"/>
              <a:headEnd/>
              <a:tailEnd/>
            </a:ln>
          </p:spPr>
          <p:txBody>
            <a:bodyPr lIns="80167" tIns="40084" rIns="80167" bIns="40084" anchor="ctr">
              <a:spAutoFit/>
            </a:bodyPr>
            <a:lstStyle/>
            <a:p>
              <a:endParaRPr lang="en-US" dirty="0"/>
            </a:p>
          </p:txBody>
        </p:sp>
        <p:sp>
          <p:nvSpPr>
            <p:cNvPr id="7" name="Rectangle 5">
              <a:extLst>
                <a:ext uri="{FF2B5EF4-FFF2-40B4-BE49-F238E27FC236}">
                  <a16:creationId xmlns:a16="http://schemas.microsoft.com/office/drawing/2014/main" id="{B41EC05F-988A-4CA6-9946-DA3072F16D5E}"/>
                </a:ext>
              </a:extLst>
            </p:cNvPr>
            <p:cNvSpPr>
              <a:spLocks noChangeArrowheads="1"/>
            </p:cNvSpPr>
            <p:nvPr/>
          </p:nvSpPr>
          <p:spPr bwMode="auto">
            <a:xfrm>
              <a:off x="7223478" y="1959388"/>
              <a:ext cx="2113725" cy="357950"/>
            </a:xfrm>
            <a:prstGeom prst="rect">
              <a:avLst/>
            </a:prstGeom>
            <a:solidFill>
              <a:srgbClr val="C0C0C0"/>
            </a:solidFill>
            <a:ln w="12700" algn="ctr">
              <a:solidFill>
                <a:schemeClr val="tx1"/>
              </a:solidFill>
              <a:miter lim="800000"/>
              <a:headEnd/>
              <a:tailEnd/>
            </a:ln>
          </p:spPr>
          <p:txBody>
            <a:bodyPr lIns="80167" tIns="40084" rIns="80167" bIns="40084" anchor="ctr">
              <a:spAutoFit/>
            </a:bodyPr>
            <a:lstStyle/>
            <a:p>
              <a:endParaRPr lang="en-US" dirty="0"/>
            </a:p>
          </p:txBody>
        </p:sp>
        <p:sp>
          <p:nvSpPr>
            <p:cNvPr id="8" name="Rectangle 6">
              <a:extLst>
                <a:ext uri="{FF2B5EF4-FFF2-40B4-BE49-F238E27FC236}">
                  <a16:creationId xmlns:a16="http://schemas.microsoft.com/office/drawing/2014/main" id="{004F0455-3071-4004-8149-B90563436909}"/>
                </a:ext>
              </a:extLst>
            </p:cNvPr>
            <p:cNvSpPr>
              <a:spLocks noChangeArrowheads="1"/>
            </p:cNvSpPr>
            <p:nvPr/>
          </p:nvSpPr>
          <p:spPr bwMode="auto">
            <a:xfrm>
              <a:off x="7223478" y="2476913"/>
              <a:ext cx="2113725" cy="357950"/>
            </a:xfrm>
            <a:prstGeom prst="rect">
              <a:avLst/>
            </a:prstGeom>
            <a:solidFill>
              <a:srgbClr val="C0C0C0"/>
            </a:solidFill>
            <a:ln w="12700" algn="ctr">
              <a:solidFill>
                <a:schemeClr val="tx1"/>
              </a:solidFill>
              <a:miter lim="800000"/>
              <a:headEnd/>
              <a:tailEnd/>
            </a:ln>
          </p:spPr>
          <p:txBody>
            <a:bodyPr lIns="80167" tIns="40084" rIns="80167" bIns="40084" anchor="ctr">
              <a:spAutoFit/>
            </a:bodyPr>
            <a:lstStyle/>
            <a:p>
              <a:endParaRPr lang="en-US" dirty="0"/>
            </a:p>
          </p:txBody>
        </p:sp>
        <p:sp>
          <p:nvSpPr>
            <p:cNvPr id="9" name="Rectangle 7">
              <a:extLst>
                <a:ext uri="{FF2B5EF4-FFF2-40B4-BE49-F238E27FC236}">
                  <a16:creationId xmlns:a16="http://schemas.microsoft.com/office/drawing/2014/main" id="{95329ED8-54ED-4770-BD54-F62C92A3AC01}"/>
                </a:ext>
              </a:extLst>
            </p:cNvPr>
            <p:cNvSpPr>
              <a:spLocks noChangeArrowheads="1"/>
            </p:cNvSpPr>
            <p:nvPr/>
          </p:nvSpPr>
          <p:spPr bwMode="auto">
            <a:xfrm>
              <a:off x="7223479" y="1214023"/>
              <a:ext cx="2109493" cy="357950"/>
            </a:xfrm>
            <a:prstGeom prst="rect">
              <a:avLst/>
            </a:prstGeom>
            <a:solidFill>
              <a:srgbClr val="C0C0C0"/>
            </a:solidFill>
            <a:ln w="12700" algn="ctr">
              <a:solidFill>
                <a:schemeClr val="tx1"/>
              </a:solidFill>
              <a:miter lim="800000"/>
              <a:headEnd/>
              <a:tailEnd/>
            </a:ln>
          </p:spPr>
          <p:txBody>
            <a:bodyPr wrap="square" lIns="80167" tIns="40084" rIns="80167" bIns="40084" anchor="ctr">
              <a:spAutoFit/>
            </a:bodyPr>
            <a:lstStyle/>
            <a:p>
              <a:endParaRPr lang="en-US" dirty="0"/>
            </a:p>
          </p:txBody>
        </p:sp>
        <p:sp>
          <p:nvSpPr>
            <p:cNvPr id="10" name="Rectangle 8">
              <a:extLst>
                <a:ext uri="{FF2B5EF4-FFF2-40B4-BE49-F238E27FC236}">
                  <a16:creationId xmlns:a16="http://schemas.microsoft.com/office/drawing/2014/main" id="{5BC6D82E-9BE1-42CE-ACB4-71611FE98DBF}"/>
                </a:ext>
              </a:extLst>
            </p:cNvPr>
            <p:cNvSpPr>
              <a:spLocks noChangeArrowheads="1"/>
            </p:cNvSpPr>
            <p:nvPr/>
          </p:nvSpPr>
          <p:spPr bwMode="auto">
            <a:xfrm>
              <a:off x="1895793" y="1257302"/>
              <a:ext cx="571277"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Fe1</a:t>
              </a:r>
              <a:endParaRPr lang="en-US" sz="1400" dirty="0"/>
            </a:p>
          </p:txBody>
        </p:sp>
        <p:sp>
          <p:nvSpPr>
            <p:cNvPr id="11" name="Rectangle 9">
              <a:extLst>
                <a:ext uri="{FF2B5EF4-FFF2-40B4-BE49-F238E27FC236}">
                  <a16:creationId xmlns:a16="http://schemas.microsoft.com/office/drawing/2014/main" id="{CE619AB1-2DBA-4A22-BEF4-92E87A14E6C3}"/>
                </a:ext>
              </a:extLst>
            </p:cNvPr>
            <p:cNvSpPr>
              <a:spLocks noChangeArrowheads="1"/>
            </p:cNvSpPr>
            <p:nvPr/>
          </p:nvSpPr>
          <p:spPr bwMode="auto">
            <a:xfrm>
              <a:off x="2600369" y="1257302"/>
              <a:ext cx="571277"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Fe2</a:t>
              </a:r>
              <a:endParaRPr lang="en-US" sz="1400" dirty="0"/>
            </a:p>
          </p:txBody>
        </p:sp>
        <p:sp>
          <p:nvSpPr>
            <p:cNvPr id="12" name="Rectangle 10">
              <a:extLst>
                <a:ext uri="{FF2B5EF4-FFF2-40B4-BE49-F238E27FC236}">
                  <a16:creationId xmlns:a16="http://schemas.microsoft.com/office/drawing/2014/main" id="{38BE90C0-D802-42C4-B378-A6B28BCC33BD}"/>
                </a:ext>
              </a:extLst>
            </p:cNvPr>
            <p:cNvSpPr>
              <a:spLocks noChangeArrowheads="1"/>
            </p:cNvSpPr>
            <p:nvPr/>
          </p:nvSpPr>
          <p:spPr bwMode="auto">
            <a:xfrm>
              <a:off x="3304943" y="1257302"/>
              <a:ext cx="571277"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Fe3</a:t>
              </a:r>
              <a:endParaRPr lang="en-US" sz="1400" dirty="0"/>
            </a:p>
          </p:txBody>
        </p:sp>
        <p:sp>
          <p:nvSpPr>
            <p:cNvPr id="13" name="Rectangle 11">
              <a:extLst>
                <a:ext uri="{FF2B5EF4-FFF2-40B4-BE49-F238E27FC236}">
                  <a16:creationId xmlns:a16="http://schemas.microsoft.com/office/drawing/2014/main" id="{07646B3A-822B-4FB1-B049-2C20DCDDAC9B}"/>
                </a:ext>
              </a:extLst>
            </p:cNvPr>
            <p:cNvSpPr>
              <a:spLocks noChangeArrowheads="1"/>
            </p:cNvSpPr>
            <p:nvPr/>
          </p:nvSpPr>
          <p:spPr bwMode="auto">
            <a:xfrm>
              <a:off x="6430038" y="984250"/>
              <a:ext cx="573392" cy="23685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ISS</a:t>
              </a:r>
              <a:endParaRPr lang="en-US" sz="1400" dirty="0"/>
            </a:p>
          </p:txBody>
        </p:sp>
        <p:sp>
          <p:nvSpPr>
            <p:cNvPr id="14" name="Rectangle 12">
              <a:extLst>
                <a:ext uri="{FF2B5EF4-FFF2-40B4-BE49-F238E27FC236}">
                  <a16:creationId xmlns:a16="http://schemas.microsoft.com/office/drawing/2014/main" id="{F7F8A667-A513-4466-9A3A-7EE2A23DB95F}"/>
                </a:ext>
              </a:extLst>
            </p:cNvPr>
            <p:cNvSpPr>
              <a:spLocks noChangeArrowheads="1"/>
            </p:cNvSpPr>
            <p:nvPr/>
          </p:nvSpPr>
          <p:spPr bwMode="auto">
            <a:xfrm>
              <a:off x="7223479" y="984250"/>
              <a:ext cx="573393" cy="363538"/>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Ex1</a:t>
              </a:r>
              <a:endParaRPr lang="en-US" sz="1400" dirty="0"/>
            </a:p>
          </p:txBody>
        </p:sp>
        <p:sp>
          <p:nvSpPr>
            <p:cNvPr id="15" name="Rectangle 13">
              <a:extLst>
                <a:ext uri="{FF2B5EF4-FFF2-40B4-BE49-F238E27FC236}">
                  <a16:creationId xmlns:a16="http://schemas.microsoft.com/office/drawing/2014/main" id="{56414042-F731-4749-9013-D748704B14C1}"/>
                </a:ext>
              </a:extLst>
            </p:cNvPr>
            <p:cNvSpPr>
              <a:spLocks noChangeArrowheads="1"/>
            </p:cNvSpPr>
            <p:nvPr/>
          </p:nvSpPr>
          <p:spPr bwMode="auto">
            <a:xfrm>
              <a:off x="7223479" y="1955802"/>
              <a:ext cx="573393"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Ex1</a:t>
              </a:r>
              <a:endParaRPr lang="en-US" sz="1400" dirty="0"/>
            </a:p>
          </p:txBody>
        </p:sp>
        <p:sp>
          <p:nvSpPr>
            <p:cNvPr id="16" name="Rectangle 14">
              <a:extLst>
                <a:ext uri="{FF2B5EF4-FFF2-40B4-BE49-F238E27FC236}">
                  <a16:creationId xmlns:a16="http://schemas.microsoft.com/office/drawing/2014/main" id="{7A4B20D5-D471-4A6B-BD5B-B331DF2FFF6B}"/>
                </a:ext>
              </a:extLst>
            </p:cNvPr>
            <p:cNvSpPr>
              <a:spLocks noChangeArrowheads="1"/>
            </p:cNvSpPr>
            <p:nvPr/>
          </p:nvSpPr>
          <p:spPr bwMode="auto">
            <a:xfrm>
              <a:off x="7223479" y="2473325"/>
              <a:ext cx="573393" cy="363538"/>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AGU</a:t>
              </a:r>
              <a:endParaRPr lang="en-US" sz="1400" dirty="0"/>
            </a:p>
          </p:txBody>
        </p:sp>
        <p:sp>
          <p:nvSpPr>
            <p:cNvPr id="17" name="Rectangle 15">
              <a:extLst>
                <a:ext uri="{FF2B5EF4-FFF2-40B4-BE49-F238E27FC236}">
                  <a16:creationId xmlns:a16="http://schemas.microsoft.com/office/drawing/2014/main" id="{76B5C069-BD59-49AD-8918-31D5F68FB88B}"/>
                </a:ext>
              </a:extLst>
            </p:cNvPr>
            <p:cNvSpPr>
              <a:spLocks noChangeArrowheads="1"/>
            </p:cNvSpPr>
            <p:nvPr/>
          </p:nvSpPr>
          <p:spPr bwMode="auto">
            <a:xfrm>
              <a:off x="8763810" y="984250"/>
              <a:ext cx="571277" cy="8191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WB</a:t>
              </a:r>
              <a:endParaRPr lang="en-US" sz="1400" dirty="0"/>
            </a:p>
          </p:txBody>
        </p:sp>
        <p:sp>
          <p:nvSpPr>
            <p:cNvPr id="18" name="Rectangle 16">
              <a:extLst>
                <a:ext uri="{FF2B5EF4-FFF2-40B4-BE49-F238E27FC236}">
                  <a16:creationId xmlns:a16="http://schemas.microsoft.com/office/drawing/2014/main" id="{7F56E915-1C0D-4E6B-93EE-AB61BB0BD760}"/>
                </a:ext>
              </a:extLst>
            </p:cNvPr>
            <p:cNvSpPr>
              <a:spLocks noChangeArrowheads="1"/>
            </p:cNvSpPr>
            <p:nvPr/>
          </p:nvSpPr>
          <p:spPr bwMode="auto">
            <a:xfrm>
              <a:off x="8763810" y="1957390"/>
              <a:ext cx="571277"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WB</a:t>
              </a:r>
              <a:endParaRPr lang="en-US" sz="1400" dirty="0"/>
            </a:p>
          </p:txBody>
        </p:sp>
        <p:sp>
          <p:nvSpPr>
            <p:cNvPr id="19" name="Rectangle 17">
              <a:extLst>
                <a:ext uri="{FF2B5EF4-FFF2-40B4-BE49-F238E27FC236}">
                  <a16:creationId xmlns:a16="http://schemas.microsoft.com/office/drawing/2014/main" id="{D3559210-B7CD-41F2-939A-ABCF835001BF}"/>
                </a:ext>
              </a:extLst>
            </p:cNvPr>
            <p:cNvSpPr>
              <a:spLocks noChangeArrowheads="1"/>
            </p:cNvSpPr>
            <p:nvPr/>
          </p:nvSpPr>
          <p:spPr bwMode="auto">
            <a:xfrm>
              <a:off x="8763810" y="2473325"/>
              <a:ext cx="571277" cy="363538"/>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WB</a:t>
              </a:r>
              <a:endParaRPr lang="en-US" sz="1400" dirty="0"/>
            </a:p>
          </p:txBody>
        </p:sp>
        <p:sp>
          <p:nvSpPr>
            <p:cNvPr id="20" name="Rectangle 18">
              <a:extLst>
                <a:ext uri="{FF2B5EF4-FFF2-40B4-BE49-F238E27FC236}">
                  <a16:creationId xmlns:a16="http://schemas.microsoft.com/office/drawing/2014/main" id="{D142E5EF-DBF3-4B39-8335-534974B9B924}"/>
                </a:ext>
              </a:extLst>
            </p:cNvPr>
            <p:cNvSpPr>
              <a:spLocks noChangeArrowheads="1"/>
            </p:cNvSpPr>
            <p:nvPr/>
          </p:nvSpPr>
          <p:spPr bwMode="invGray">
            <a:xfrm>
              <a:off x="7223477" y="2989265"/>
              <a:ext cx="1320284" cy="365125"/>
            </a:xfrm>
            <a:prstGeom prst="rect">
              <a:avLst/>
            </a:prstGeom>
            <a:solidFill>
              <a:srgbClr val="FFCDCD"/>
            </a:solidFill>
            <a:ln w="12700" algn="ctr">
              <a:solidFill>
                <a:schemeClr val="tx1"/>
              </a:solidFill>
              <a:miter lim="800000"/>
              <a:headEnd/>
              <a:tailEnd/>
            </a:ln>
          </p:spPr>
          <p:txBody>
            <a:bodyPr wrap="none" lIns="80167" tIns="40084" rIns="80167" bIns="40084" anchor="ctr"/>
            <a:lstStyle/>
            <a:p>
              <a:pPr defTabSz="801688"/>
              <a:r>
                <a:rPr lang="en-GB" sz="1400" dirty="0"/>
                <a:t>CE</a:t>
              </a:r>
              <a:endParaRPr lang="en-US" sz="1400" dirty="0"/>
            </a:p>
          </p:txBody>
        </p:sp>
        <p:sp>
          <p:nvSpPr>
            <p:cNvPr id="21" name="Rectangle 19">
              <a:extLst>
                <a:ext uri="{FF2B5EF4-FFF2-40B4-BE49-F238E27FC236}">
                  <a16:creationId xmlns:a16="http://schemas.microsoft.com/office/drawing/2014/main" id="{0B4E895A-B8A8-44D2-A52E-32D8D8BA91B6}"/>
                </a:ext>
              </a:extLst>
            </p:cNvPr>
            <p:cNvSpPr>
              <a:spLocks noChangeArrowheads="1"/>
            </p:cNvSpPr>
            <p:nvPr/>
          </p:nvSpPr>
          <p:spPr bwMode="invGray">
            <a:xfrm>
              <a:off x="7972486" y="2473325"/>
              <a:ext cx="571277" cy="363538"/>
            </a:xfrm>
            <a:prstGeom prst="rect">
              <a:avLst/>
            </a:prstGeom>
            <a:solidFill>
              <a:srgbClr val="FFCDCD"/>
            </a:solidFill>
            <a:ln w="12700" algn="ctr">
              <a:solidFill>
                <a:schemeClr val="tx1"/>
              </a:solidFill>
              <a:miter lim="800000"/>
              <a:headEnd/>
              <a:tailEnd/>
            </a:ln>
          </p:spPr>
          <p:txBody>
            <a:bodyPr wrap="none" lIns="80167" tIns="40084" rIns="80167" bIns="40084" anchor="ctr"/>
            <a:lstStyle/>
            <a:p>
              <a:pPr defTabSz="801688"/>
              <a:r>
                <a:rPr lang="en-GB" sz="1400" dirty="0"/>
                <a:t>LSU</a:t>
              </a:r>
              <a:endParaRPr lang="en-US" sz="1400" dirty="0"/>
            </a:p>
          </p:txBody>
        </p:sp>
        <p:sp>
          <p:nvSpPr>
            <p:cNvPr id="22" name="Line 20">
              <a:extLst>
                <a:ext uri="{FF2B5EF4-FFF2-40B4-BE49-F238E27FC236}">
                  <a16:creationId xmlns:a16="http://schemas.microsoft.com/office/drawing/2014/main" id="{E07BB4CD-78CC-41EA-94DA-BCA946EAB938}"/>
                </a:ext>
              </a:extLst>
            </p:cNvPr>
            <p:cNvSpPr>
              <a:spLocks noChangeShapeType="1"/>
            </p:cNvSpPr>
            <p:nvPr/>
          </p:nvSpPr>
          <p:spPr bwMode="auto">
            <a:xfrm flipV="1">
              <a:off x="4582911" y="1379538"/>
              <a:ext cx="35122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3" name="Line 21">
              <a:extLst>
                <a:ext uri="{FF2B5EF4-FFF2-40B4-BE49-F238E27FC236}">
                  <a16:creationId xmlns:a16="http://schemas.microsoft.com/office/drawing/2014/main" id="{B6F41DF6-6F5C-4922-A2EE-90864C7528C4}"/>
                </a:ext>
              </a:extLst>
            </p:cNvPr>
            <p:cNvSpPr>
              <a:spLocks noChangeShapeType="1"/>
            </p:cNvSpPr>
            <p:nvPr/>
          </p:nvSpPr>
          <p:spPr bwMode="auto">
            <a:xfrm>
              <a:off x="4582911" y="1500188"/>
              <a:ext cx="35122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4" name="Line 22">
              <a:extLst>
                <a:ext uri="{FF2B5EF4-FFF2-40B4-BE49-F238E27FC236}">
                  <a16:creationId xmlns:a16="http://schemas.microsoft.com/office/drawing/2014/main" id="{930DD3D3-B8E4-4226-9323-EC2C66051BC5}"/>
                </a:ext>
              </a:extLst>
            </p:cNvPr>
            <p:cNvSpPr>
              <a:spLocks noChangeShapeType="1"/>
            </p:cNvSpPr>
            <p:nvPr/>
          </p:nvSpPr>
          <p:spPr bwMode="auto">
            <a:xfrm flipV="1">
              <a:off x="5505415" y="1377950"/>
              <a:ext cx="177731"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5" name="Line 23">
              <a:extLst>
                <a:ext uri="{FF2B5EF4-FFF2-40B4-BE49-F238E27FC236}">
                  <a16:creationId xmlns:a16="http://schemas.microsoft.com/office/drawing/2014/main" id="{9581BF67-4BC6-426D-920E-FA520AE394AC}"/>
                </a:ext>
              </a:extLst>
            </p:cNvPr>
            <p:cNvSpPr>
              <a:spLocks noChangeShapeType="1"/>
            </p:cNvSpPr>
            <p:nvPr/>
          </p:nvSpPr>
          <p:spPr bwMode="auto">
            <a:xfrm flipV="1">
              <a:off x="5505415" y="1500188"/>
              <a:ext cx="177731"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6" name="Line 24">
              <a:extLst>
                <a:ext uri="{FF2B5EF4-FFF2-40B4-BE49-F238E27FC236}">
                  <a16:creationId xmlns:a16="http://schemas.microsoft.com/office/drawing/2014/main" id="{608B732D-EF54-4D40-9D87-762D40EEE1D7}"/>
                </a:ext>
              </a:extLst>
            </p:cNvPr>
            <p:cNvSpPr>
              <a:spLocks noChangeShapeType="1"/>
            </p:cNvSpPr>
            <p:nvPr/>
          </p:nvSpPr>
          <p:spPr bwMode="auto">
            <a:xfrm>
              <a:off x="6165559" y="1377950"/>
              <a:ext cx="26024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7" name="Line 25">
              <a:extLst>
                <a:ext uri="{FF2B5EF4-FFF2-40B4-BE49-F238E27FC236}">
                  <a16:creationId xmlns:a16="http://schemas.microsoft.com/office/drawing/2014/main" id="{BFF5AD37-6505-4CCC-856D-F1C571A2FC03}"/>
                </a:ext>
              </a:extLst>
            </p:cNvPr>
            <p:cNvSpPr>
              <a:spLocks noChangeShapeType="1"/>
            </p:cNvSpPr>
            <p:nvPr/>
          </p:nvSpPr>
          <p:spPr bwMode="auto">
            <a:xfrm>
              <a:off x="6165557" y="1500188"/>
              <a:ext cx="264481"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8" name="Rectangle 26">
              <a:extLst>
                <a:ext uri="{FF2B5EF4-FFF2-40B4-BE49-F238E27FC236}">
                  <a16:creationId xmlns:a16="http://schemas.microsoft.com/office/drawing/2014/main" id="{F53563F2-BEE6-47CC-B948-B6ABF6C42CCC}"/>
                </a:ext>
              </a:extLst>
            </p:cNvPr>
            <p:cNvSpPr>
              <a:spLocks noChangeArrowheads="1"/>
            </p:cNvSpPr>
            <p:nvPr/>
          </p:nvSpPr>
          <p:spPr bwMode="auto">
            <a:xfrm>
              <a:off x="4932025" y="1257302"/>
              <a:ext cx="571277"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De</a:t>
              </a:r>
              <a:endParaRPr lang="en-US" sz="1400" dirty="0"/>
            </a:p>
          </p:txBody>
        </p:sp>
        <p:sp>
          <p:nvSpPr>
            <p:cNvPr id="29" name="Rectangle 27">
              <a:extLst>
                <a:ext uri="{FF2B5EF4-FFF2-40B4-BE49-F238E27FC236}">
                  <a16:creationId xmlns:a16="http://schemas.microsoft.com/office/drawing/2014/main" id="{A279E030-6E70-46E7-A0F3-1D1B336217D6}"/>
                </a:ext>
              </a:extLst>
            </p:cNvPr>
            <p:cNvSpPr>
              <a:spLocks noChangeArrowheads="1"/>
            </p:cNvSpPr>
            <p:nvPr/>
          </p:nvSpPr>
          <p:spPr bwMode="auto">
            <a:xfrm>
              <a:off x="5681031" y="1257302"/>
              <a:ext cx="573392"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Re</a:t>
              </a:r>
              <a:endParaRPr lang="en-US" sz="1400" dirty="0"/>
            </a:p>
          </p:txBody>
        </p:sp>
        <p:sp>
          <p:nvSpPr>
            <p:cNvPr id="30" name="Line 28">
              <a:extLst>
                <a:ext uri="{FF2B5EF4-FFF2-40B4-BE49-F238E27FC236}">
                  <a16:creationId xmlns:a16="http://schemas.microsoft.com/office/drawing/2014/main" id="{E551FEBC-A65E-4558-A4AB-BA23F5A22687}"/>
                </a:ext>
              </a:extLst>
            </p:cNvPr>
            <p:cNvSpPr>
              <a:spLocks noChangeShapeType="1"/>
            </p:cNvSpPr>
            <p:nvPr/>
          </p:nvSpPr>
          <p:spPr bwMode="auto">
            <a:xfrm>
              <a:off x="7003430" y="2139950"/>
              <a:ext cx="220047"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1" name="Rectangle 29">
              <a:extLst>
                <a:ext uri="{FF2B5EF4-FFF2-40B4-BE49-F238E27FC236}">
                  <a16:creationId xmlns:a16="http://schemas.microsoft.com/office/drawing/2014/main" id="{CEB29F9E-B9E5-4AD0-BF7A-9348E2361C20}"/>
                </a:ext>
              </a:extLst>
            </p:cNvPr>
            <p:cNvSpPr>
              <a:spLocks noChangeArrowheads="1"/>
            </p:cNvSpPr>
            <p:nvPr/>
          </p:nvSpPr>
          <p:spPr bwMode="auto">
            <a:xfrm>
              <a:off x="5681032" y="1773240"/>
              <a:ext cx="575508"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BM</a:t>
              </a:r>
              <a:endParaRPr lang="en-US" sz="1400" dirty="0"/>
            </a:p>
          </p:txBody>
        </p:sp>
        <p:sp>
          <p:nvSpPr>
            <p:cNvPr id="32" name="Text Box 30">
              <a:extLst>
                <a:ext uri="{FF2B5EF4-FFF2-40B4-BE49-F238E27FC236}">
                  <a16:creationId xmlns:a16="http://schemas.microsoft.com/office/drawing/2014/main" id="{8A3D3229-BBC4-413F-8536-33FF13ADEAE9}"/>
                </a:ext>
              </a:extLst>
            </p:cNvPr>
            <p:cNvSpPr txBox="1">
              <a:spLocks noChangeArrowheads="1"/>
            </p:cNvSpPr>
            <p:nvPr/>
          </p:nvSpPr>
          <p:spPr bwMode="auto">
            <a:xfrm>
              <a:off x="9332971" y="1042989"/>
              <a:ext cx="1123511" cy="296394"/>
            </a:xfrm>
            <a:prstGeom prst="rect">
              <a:avLst/>
            </a:prstGeom>
            <a:noFill/>
            <a:ln w="12700" algn="ctr">
              <a:noFill/>
              <a:miter lim="800000"/>
              <a:headEnd/>
              <a:tailEnd/>
            </a:ln>
          </p:spPr>
          <p:txBody>
            <a:bodyPr lIns="80167" tIns="40084" rIns="80167" bIns="40084">
              <a:spAutoFit/>
            </a:bodyPr>
            <a:lstStyle/>
            <a:p>
              <a:pPr algn="l" defTabSz="801688"/>
              <a:r>
                <a:rPr lang="en-GB" sz="1400" dirty="0"/>
                <a:t>(P0)</a:t>
              </a:r>
              <a:endParaRPr lang="en-US" sz="1400" dirty="0"/>
            </a:p>
          </p:txBody>
        </p:sp>
        <p:sp>
          <p:nvSpPr>
            <p:cNvPr id="33" name="Text Box 31">
              <a:extLst>
                <a:ext uri="{FF2B5EF4-FFF2-40B4-BE49-F238E27FC236}">
                  <a16:creationId xmlns:a16="http://schemas.microsoft.com/office/drawing/2014/main" id="{BC869C86-0624-42A9-930E-3EF32DC2F805}"/>
                </a:ext>
              </a:extLst>
            </p:cNvPr>
            <p:cNvSpPr txBox="1">
              <a:spLocks noChangeArrowheads="1"/>
            </p:cNvSpPr>
            <p:nvPr/>
          </p:nvSpPr>
          <p:spPr bwMode="auto">
            <a:xfrm>
              <a:off x="9332971" y="1989139"/>
              <a:ext cx="1256809" cy="296394"/>
            </a:xfrm>
            <a:prstGeom prst="rect">
              <a:avLst/>
            </a:prstGeom>
            <a:noFill/>
            <a:ln w="12700" algn="ctr">
              <a:noFill/>
              <a:miter lim="800000"/>
              <a:headEnd/>
              <a:tailEnd/>
            </a:ln>
          </p:spPr>
          <p:txBody>
            <a:bodyPr lIns="80167" tIns="40084" rIns="80167" bIns="40084">
              <a:spAutoFit/>
            </a:bodyPr>
            <a:lstStyle/>
            <a:p>
              <a:pPr algn="l" defTabSz="801688"/>
              <a:r>
                <a:rPr lang="en-GB" sz="1400" dirty="0"/>
                <a:t>(P1)</a:t>
              </a:r>
              <a:endParaRPr lang="en-US" sz="1400" dirty="0"/>
            </a:p>
          </p:txBody>
        </p:sp>
        <p:sp>
          <p:nvSpPr>
            <p:cNvPr id="34" name="Text Box 32">
              <a:extLst>
                <a:ext uri="{FF2B5EF4-FFF2-40B4-BE49-F238E27FC236}">
                  <a16:creationId xmlns:a16="http://schemas.microsoft.com/office/drawing/2014/main" id="{698E139B-BB21-4AF0-B23E-4A6D3629C0A3}"/>
                </a:ext>
              </a:extLst>
            </p:cNvPr>
            <p:cNvSpPr txBox="1">
              <a:spLocks noChangeArrowheads="1"/>
            </p:cNvSpPr>
            <p:nvPr/>
          </p:nvSpPr>
          <p:spPr bwMode="auto">
            <a:xfrm>
              <a:off x="2748478" y="1744664"/>
              <a:ext cx="1129454" cy="296394"/>
            </a:xfrm>
            <a:prstGeom prst="rect">
              <a:avLst/>
            </a:prstGeom>
            <a:noFill/>
            <a:ln w="12700" algn="ctr">
              <a:noFill/>
              <a:miter lim="800000"/>
              <a:headEnd/>
              <a:tailEnd/>
            </a:ln>
          </p:spPr>
          <p:txBody>
            <a:bodyPr wrap="none" lIns="80167" tIns="40084" rIns="80167" bIns="40084">
              <a:spAutoFit/>
            </a:bodyPr>
            <a:lstStyle/>
            <a:p>
              <a:pPr defTabSz="801688"/>
              <a:r>
                <a:rPr lang="en-GB" sz="1400" dirty="0"/>
                <a:t>Prefetch Unit</a:t>
              </a:r>
              <a:endParaRPr lang="en-US" sz="1400" dirty="0"/>
            </a:p>
          </p:txBody>
        </p:sp>
        <p:sp>
          <p:nvSpPr>
            <p:cNvPr id="35" name="Line 33">
              <a:extLst>
                <a:ext uri="{FF2B5EF4-FFF2-40B4-BE49-F238E27FC236}">
                  <a16:creationId xmlns:a16="http://schemas.microsoft.com/office/drawing/2014/main" id="{99817455-308E-4B69-9C06-B9313DB11859}"/>
                </a:ext>
              </a:extLst>
            </p:cNvPr>
            <p:cNvSpPr>
              <a:spLocks noChangeShapeType="1"/>
            </p:cNvSpPr>
            <p:nvPr/>
          </p:nvSpPr>
          <p:spPr bwMode="auto">
            <a:xfrm>
              <a:off x="5945510" y="1622425"/>
              <a:ext cx="0" cy="15240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6" name="Line 34">
              <a:extLst>
                <a:ext uri="{FF2B5EF4-FFF2-40B4-BE49-F238E27FC236}">
                  <a16:creationId xmlns:a16="http://schemas.microsoft.com/office/drawing/2014/main" id="{FFA8B861-2688-4CB6-B6F4-F55A670731B3}"/>
                </a:ext>
              </a:extLst>
            </p:cNvPr>
            <p:cNvSpPr>
              <a:spLocks noChangeShapeType="1"/>
            </p:cNvSpPr>
            <p:nvPr/>
          </p:nvSpPr>
          <p:spPr bwMode="auto">
            <a:xfrm flipH="1">
              <a:off x="4316315" y="1955800"/>
              <a:ext cx="1364717"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7" name="Line 35">
              <a:extLst>
                <a:ext uri="{FF2B5EF4-FFF2-40B4-BE49-F238E27FC236}">
                  <a16:creationId xmlns:a16="http://schemas.microsoft.com/office/drawing/2014/main" id="{7DBA289A-D155-410C-89D2-5B0AD7E9F3D5}"/>
                </a:ext>
              </a:extLst>
            </p:cNvPr>
            <p:cNvSpPr>
              <a:spLocks noChangeShapeType="1"/>
            </p:cNvSpPr>
            <p:nvPr/>
          </p:nvSpPr>
          <p:spPr bwMode="auto">
            <a:xfrm>
              <a:off x="8543762" y="2139950"/>
              <a:ext cx="220047"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8" name="Rectangle 36">
              <a:extLst>
                <a:ext uri="{FF2B5EF4-FFF2-40B4-BE49-F238E27FC236}">
                  <a16:creationId xmlns:a16="http://schemas.microsoft.com/office/drawing/2014/main" id="{7ACF9123-C2E1-4A4F-A063-DC81875716DE}"/>
                </a:ext>
              </a:extLst>
            </p:cNvPr>
            <p:cNvSpPr>
              <a:spLocks noChangeArrowheads="1"/>
            </p:cNvSpPr>
            <p:nvPr/>
          </p:nvSpPr>
          <p:spPr bwMode="auto">
            <a:xfrm>
              <a:off x="7223479" y="1439865"/>
              <a:ext cx="573393" cy="363537"/>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M1</a:t>
              </a:r>
              <a:endParaRPr lang="en-US" sz="1400" dirty="0"/>
            </a:p>
          </p:txBody>
        </p:sp>
        <p:sp>
          <p:nvSpPr>
            <p:cNvPr id="39" name="Text Box 37">
              <a:extLst>
                <a:ext uri="{FF2B5EF4-FFF2-40B4-BE49-F238E27FC236}">
                  <a16:creationId xmlns:a16="http://schemas.microsoft.com/office/drawing/2014/main" id="{3DA81743-A563-4465-9589-D8A294EF5CAA}"/>
                </a:ext>
              </a:extLst>
            </p:cNvPr>
            <p:cNvSpPr txBox="1">
              <a:spLocks noChangeArrowheads="1"/>
            </p:cNvSpPr>
            <p:nvPr/>
          </p:nvSpPr>
          <p:spPr bwMode="auto">
            <a:xfrm>
              <a:off x="9332971" y="1493839"/>
              <a:ext cx="973286" cy="296394"/>
            </a:xfrm>
            <a:prstGeom prst="rect">
              <a:avLst/>
            </a:prstGeom>
            <a:noFill/>
            <a:ln w="12700" algn="ctr">
              <a:noFill/>
              <a:miter lim="800000"/>
              <a:headEnd/>
              <a:tailEnd/>
            </a:ln>
          </p:spPr>
          <p:txBody>
            <a:bodyPr lIns="80167" tIns="40084" rIns="80167" bIns="40084">
              <a:spAutoFit/>
            </a:bodyPr>
            <a:lstStyle/>
            <a:p>
              <a:pPr algn="l" defTabSz="801688"/>
              <a:r>
                <a:rPr lang="en-GB" sz="1400" dirty="0"/>
                <a:t>(M)</a:t>
              </a:r>
              <a:endParaRPr lang="en-US" sz="1400" dirty="0"/>
            </a:p>
          </p:txBody>
        </p:sp>
        <p:sp>
          <p:nvSpPr>
            <p:cNvPr id="40" name="Rectangle 38">
              <a:extLst>
                <a:ext uri="{FF2B5EF4-FFF2-40B4-BE49-F238E27FC236}">
                  <a16:creationId xmlns:a16="http://schemas.microsoft.com/office/drawing/2014/main" id="{2ECF2273-FBDB-42B2-993A-50FE6E13A8D3}"/>
                </a:ext>
              </a:extLst>
            </p:cNvPr>
            <p:cNvSpPr>
              <a:spLocks noChangeArrowheads="1"/>
            </p:cNvSpPr>
            <p:nvPr/>
          </p:nvSpPr>
          <p:spPr bwMode="auto">
            <a:xfrm>
              <a:off x="7972486" y="984250"/>
              <a:ext cx="571277" cy="363538"/>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Ex2</a:t>
              </a:r>
              <a:endParaRPr lang="en-US" sz="1400" dirty="0"/>
            </a:p>
          </p:txBody>
        </p:sp>
        <p:sp>
          <p:nvSpPr>
            <p:cNvPr id="41" name="Rectangle 39">
              <a:extLst>
                <a:ext uri="{FF2B5EF4-FFF2-40B4-BE49-F238E27FC236}">
                  <a16:creationId xmlns:a16="http://schemas.microsoft.com/office/drawing/2014/main" id="{C6956073-E282-42C7-93CF-286D9B348959}"/>
                </a:ext>
              </a:extLst>
            </p:cNvPr>
            <p:cNvSpPr>
              <a:spLocks noChangeArrowheads="1"/>
            </p:cNvSpPr>
            <p:nvPr/>
          </p:nvSpPr>
          <p:spPr bwMode="auto">
            <a:xfrm>
              <a:off x="7972486" y="1955802"/>
              <a:ext cx="571277"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Ex2</a:t>
              </a:r>
              <a:endParaRPr lang="en-US" sz="1400" dirty="0"/>
            </a:p>
          </p:txBody>
        </p:sp>
        <p:sp>
          <p:nvSpPr>
            <p:cNvPr id="42" name="Rectangle 40">
              <a:extLst>
                <a:ext uri="{FF2B5EF4-FFF2-40B4-BE49-F238E27FC236}">
                  <a16:creationId xmlns:a16="http://schemas.microsoft.com/office/drawing/2014/main" id="{26F4978C-98DB-4873-B27B-085F689FE4F5}"/>
                </a:ext>
              </a:extLst>
            </p:cNvPr>
            <p:cNvSpPr>
              <a:spLocks noChangeArrowheads="1"/>
            </p:cNvSpPr>
            <p:nvPr/>
          </p:nvSpPr>
          <p:spPr bwMode="auto">
            <a:xfrm>
              <a:off x="7972486" y="1439865"/>
              <a:ext cx="571277"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M2</a:t>
              </a:r>
              <a:endParaRPr lang="en-US" sz="1400" dirty="0"/>
            </a:p>
          </p:txBody>
        </p:sp>
        <p:sp>
          <p:nvSpPr>
            <p:cNvPr id="43" name="Line 41">
              <a:extLst>
                <a:ext uri="{FF2B5EF4-FFF2-40B4-BE49-F238E27FC236}">
                  <a16:creationId xmlns:a16="http://schemas.microsoft.com/office/drawing/2014/main" id="{96730CC2-574B-4A5E-9845-F1631A9D906A}"/>
                </a:ext>
              </a:extLst>
            </p:cNvPr>
            <p:cNvSpPr>
              <a:spLocks noChangeShapeType="1"/>
            </p:cNvSpPr>
            <p:nvPr/>
          </p:nvSpPr>
          <p:spPr bwMode="auto">
            <a:xfrm flipH="1" flipV="1">
              <a:off x="6252308" y="1957388"/>
              <a:ext cx="175614"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4" name="Line 42">
              <a:extLst>
                <a:ext uri="{FF2B5EF4-FFF2-40B4-BE49-F238E27FC236}">
                  <a16:creationId xmlns:a16="http://schemas.microsoft.com/office/drawing/2014/main" id="{8B788C11-DAD9-4950-A84F-900C7F4C333A}"/>
                </a:ext>
              </a:extLst>
            </p:cNvPr>
            <p:cNvSpPr>
              <a:spLocks noChangeShapeType="1"/>
            </p:cNvSpPr>
            <p:nvPr/>
          </p:nvSpPr>
          <p:spPr bwMode="auto">
            <a:xfrm>
              <a:off x="7794755" y="1166813"/>
              <a:ext cx="175615"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5" name="Line 43">
              <a:extLst>
                <a:ext uri="{FF2B5EF4-FFF2-40B4-BE49-F238E27FC236}">
                  <a16:creationId xmlns:a16="http://schemas.microsoft.com/office/drawing/2014/main" id="{A75D9AFF-2237-4BCE-BA56-50E39274AF9B}"/>
                </a:ext>
              </a:extLst>
            </p:cNvPr>
            <p:cNvSpPr>
              <a:spLocks noChangeShapeType="1"/>
            </p:cNvSpPr>
            <p:nvPr/>
          </p:nvSpPr>
          <p:spPr bwMode="auto">
            <a:xfrm flipV="1">
              <a:off x="7796871" y="1622425"/>
              <a:ext cx="175614"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6" name="Line 44">
              <a:extLst>
                <a:ext uri="{FF2B5EF4-FFF2-40B4-BE49-F238E27FC236}">
                  <a16:creationId xmlns:a16="http://schemas.microsoft.com/office/drawing/2014/main" id="{B2E3001E-F445-4EA2-84DD-4F9FAC471AA9}"/>
                </a:ext>
              </a:extLst>
            </p:cNvPr>
            <p:cNvSpPr>
              <a:spLocks noChangeShapeType="1"/>
            </p:cNvSpPr>
            <p:nvPr/>
          </p:nvSpPr>
          <p:spPr bwMode="auto">
            <a:xfrm>
              <a:off x="7794755" y="2139950"/>
              <a:ext cx="175615"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7" name="Rectangle 45">
              <a:extLst>
                <a:ext uri="{FF2B5EF4-FFF2-40B4-BE49-F238E27FC236}">
                  <a16:creationId xmlns:a16="http://schemas.microsoft.com/office/drawing/2014/main" id="{B03F413F-3848-476D-8015-86132934E50B}"/>
                </a:ext>
              </a:extLst>
            </p:cNvPr>
            <p:cNvSpPr>
              <a:spLocks noChangeArrowheads="1"/>
            </p:cNvSpPr>
            <p:nvPr/>
          </p:nvSpPr>
          <p:spPr bwMode="auto">
            <a:xfrm>
              <a:off x="4009518" y="1257302"/>
              <a:ext cx="573392" cy="365125"/>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IQ</a:t>
              </a:r>
              <a:endParaRPr lang="en-US" sz="1400" dirty="0"/>
            </a:p>
          </p:txBody>
        </p:sp>
        <p:sp>
          <p:nvSpPr>
            <p:cNvPr id="48" name="Line 46">
              <a:extLst>
                <a:ext uri="{FF2B5EF4-FFF2-40B4-BE49-F238E27FC236}">
                  <a16:creationId xmlns:a16="http://schemas.microsoft.com/office/drawing/2014/main" id="{5AA783A5-0C36-4830-8D4E-8927ECBEF12E}"/>
                </a:ext>
              </a:extLst>
            </p:cNvPr>
            <p:cNvSpPr>
              <a:spLocks noChangeShapeType="1"/>
            </p:cNvSpPr>
            <p:nvPr/>
          </p:nvSpPr>
          <p:spPr bwMode="auto">
            <a:xfrm>
              <a:off x="7090181" y="1289050"/>
              <a:ext cx="882304" cy="0"/>
            </a:xfrm>
            <a:prstGeom prst="line">
              <a:avLst/>
            </a:prstGeom>
            <a:noFill/>
            <a:ln w="12700">
              <a:solidFill>
                <a:schemeClr val="tx1"/>
              </a:solidFill>
              <a:prstDash val="dash"/>
              <a:round/>
              <a:headEnd/>
              <a:tailEnd type="triangle" w="med" len="med"/>
            </a:ln>
          </p:spPr>
          <p:txBody>
            <a:bodyPr lIns="80167" tIns="40084" rIns="80167" bIns="40084" anchor="ctr">
              <a:spAutoFit/>
            </a:bodyPr>
            <a:lstStyle/>
            <a:p>
              <a:endParaRPr lang="en-US" dirty="0"/>
            </a:p>
          </p:txBody>
        </p:sp>
        <p:sp>
          <p:nvSpPr>
            <p:cNvPr id="49" name="Line 47">
              <a:extLst>
                <a:ext uri="{FF2B5EF4-FFF2-40B4-BE49-F238E27FC236}">
                  <a16:creationId xmlns:a16="http://schemas.microsoft.com/office/drawing/2014/main" id="{04A7AF8A-3A9D-4242-83AF-7E101ED71952}"/>
                </a:ext>
              </a:extLst>
            </p:cNvPr>
            <p:cNvSpPr>
              <a:spLocks noChangeShapeType="1"/>
            </p:cNvSpPr>
            <p:nvPr/>
          </p:nvSpPr>
          <p:spPr bwMode="auto">
            <a:xfrm>
              <a:off x="7003431" y="2260600"/>
              <a:ext cx="969055" cy="0"/>
            </a:xfrm>
            <a:prstGeom prst="line">
              <a:avLst/>
            </a:prstGeom>
            <a:noFill/>
            <a:ln w="12700">
              <a:solidFill>
                <a:schemeClr val="tx1"/>
              </a:solidFill>
              <a:prstDash val="dash"/>
              <a:round/>
              <a:headEnd/>
              <a:tailEnd type="triangle" w="med" len="med"/>
            </a:ln>
          </p:spPr>
          <p:txBody>
            <a:bodyPr lIns="80167" tIns="40084" rIns="80167" bIns="40084" anchor="ctr">
              <a:spAutoFit/>
            </a:bodyPr>
            <a:lstStyle/>
            <a:p>
              <a:endParaRPr lang="en-US" dirty="0"/>
            </a:p>
          </p:txBody>
        </p:sp>
        <p:sp>
          <p:nvSpPr>
            <p:cNvPr id="50" name="Line 48">
              <a:extLst>
                <a:ext uri="{FF2B5EF4-FFF2-40B4-BE49-F238E27FC236}">
                  <a16:creationId xmlns:a16="http://schemas.microsoft.com/office/drawing/2014/main" id="{DECFC4F3-4509-4840-873F-D775767DDA22}"/>
                </a:ext>
              </a:extLst>
            </p:cNvPr>
            <p:cNvSpPr>
              <a:spLocks noChangeShapeType="1"/>
            </p:cNvSpPr>
            <p:nvPr/>
          </p:nvSpPr>
          <p:spPr bwMode="auto">
            <a:xfrm>
              <a:off x="4714091" y="984250"/>
              <a:ext cx="0" cy="1104900"/>
            </a:xfrm>
            <a:prstGeom prst="line">
              <a:avLst/>
            </a:prstGeom>
            <a:noFill/>
            <a:ln w="12700">
              <a:solidFill>
                <a:schemeClr val="tx1"/>
              </a:solidFill>
              <a:prstDash val="sysDot"/>
              <a:round/>
              <a:headEnd/>
              <a:tailEnd/>
            </a:ln>
          </p:spPr>
          <p:txBody>
            <a:bodyPr wrap="none" lIns="80167" tIns="40084" rIns="80167" bIns="40084" anchor="ctr">
              <a:spAutoFit/>
            </a:bodyPr>
            <a:lstStyle/>
            <a:p>
              <a:endParaRPr lang="en-US" dirty="0"/>
            </a:p>
          </p:txBody>
        </p:sp>
        <p:sp>
          <p:nvSpPr>
            <p:cNvPr id="51" name="Text Box 49">
              <a:extLst>
                <a:ext uri="{FF2B5EF4-FFF2-40B4-BE49-F238E27FC236}">
                  <a16:creationId xmlns:a16="http://schemas.microsoft.com/office/drawing/2014/main" id="{C1936672-F4D0-4401-BC1F-59DB4C88FA17}"/>
                </a:ext>
              </a:extLst>
            </p:cNvPr>
            <p:cNvSpPr txBox="1">
              <a:spLocks noChangeArrowheads="1"/>
            </p:cNvSpPr>
            <p:nvPr/>
          </p:nvSpPr>
          <p:spPr bwMode="auto">
            <a:xfrm>
              <a:off x="9332971" y="2528889"/>
              <a:ext cx="1256809" cy="296394"/>
            </a:xfrm>
            <a:prstGeom prst="rect">
              <a:avLst/>
            </a:prstGeom>
            <a:noFill/>
            <a:ln w="12700" algn="ctr">
              <a:noFill/>
              <a:miter lim="800000"/>
              <a:headEnd/>
              <a:tailEnd/>
            </a:ln>
          </p:spPr>
          <p:txBody>
            <a:bodyPr lIns="80167" tIns="40084" rIns="80167" bIns="40084">
              <a:spAutoFit/>
            </a:bodyPr>
            <a:lstStyle/>
            <a:p>
              <a:pPr algn="l" defTabSz="801688"/>
              <a:r>
                <a:rPr lang="en-GB" sz="1400" dirty="0"/>
                <a:t>(LS)</a:t>
              </a:r>
              <a:endParaRPr lang="en-US" sz="1400" dirty="0"/>
            </a:p>
          </p:txBody>
        </p:sp>
        <p:cxnSp>
          <p:nvCxnSpPr>
            <p:cNvPr id="52" name="AutoShape 50">
              <a:extLst>
                <a:ext uri="{FF2B5EF4-FFF2-40B4-BE49-F238E27FC236}">
                  <a16:creationId xmlns:a16="http://schemas.microsoft.com/office/drawing/2014/main" id="{73E3E96B-8EEB-4F1E-AF68-4C8E0161169E}"/>
                </a:ext>
              </a:extLst>
            </p:cNvPr>
            <p:cNvCxnSpPr>
              <a:cxnSpLocks noChangeShapeType="1"/>
              <a:stCxn id="16" idx="1"/>
              <a:endCxn id="20" idx="1"/>
            </p:cNvCxnSpPr>
            <p:nvPr/>
          </p:nvCxnSpPr>
          <p:spPr bwMode="auto">
            <a:xfrm rot="10800000" flipH="1" flipV="1">
              <a:off x="7223478" y="2654302"/>
              <a:ext cx="2117" cy="517525"/>
            </a:xfrm>
            <a:prstGeom prst="bentConnector3">
              <a:avLst>
                <a:gd name="adj1" fmla="val -6500000"/>
              </a:avLst>
            </a:prstGeom>
            <a:noFill/>
            <a:ln w="12700">
              <a:solidFill>
                <a:schemeClr val="tx1"/>
              </a:solidFill>
              <a:miter lim="800000"/>
              <a:headEnd type="triangle" w="med" len="med"/>
              <a:tailEnd type="triangle" w="med" len="med"/>
            </a:ln>
          </p:spPr>
        </p:cxnSp>
        <p:sp>
          <p:nvSpPr>
            <p:cNvPr id="53" name="Line 51">
              <a:extLst>
                <a:ext uri="{FF2B5EF4-FFF2-40B4-BE49-F238E27FC236}">
                  <a16:creationId xmlns:a16="http://schemas.microsoft.com/office/drawing/2014/main" id="{58221049-E016-4913-AABB-915A70B60DC5}"/>
                </a:ext>
              </a:extLst>
            </p:cNvPr>
            <p:cNvSpPr>
              <a:spLocks noChangeShapeType="1"/>
            </p:cNvSpPr>
            <p:nvPr/>
          </p:nvSpPr>
          <p:spPr bwMode="auto">
            <a:xfrm flipH="1">
              <a:off x="7003430" y="2927350"/>
              <a:ext cx="86750" cy="0"/>
            </a:xfrm>
            <a:prstGeom prst="line">
              <a:avLst/>
            </a:prstGeom>
            <a:noFill/>
            <a:ln w="12700">
              <a:solidFill>
                <a:schemeClr val="tx1"/>
              </a:solidFill>
              <a:round/>
              <a:headEnd/>
              <a:tailEnd/>
            </a:ln>
          </p:spPr>
          <p:txBody>
            <a:bodyPr lIns="80167" tIns="40084" rIns="80167" bIns="40084" anchor="ctr">
              <a:spAutoFit/>
            </a:bodyPr>
            <a:lstStyle/>
            <a:p>
              <a:endParaRPr lang="en-US" dirty="0"/>
            </a:p>
          </p:txBody>
        </p:sp>
        <p:cxnSp>
          <p:nvCxnSpPr>
            <p:cNvPr id="54" name="AutoShape 52">
              <a:extLst>
                <a:ext uri="{FF2B5EF4-FFF2-40B4-BE49-F238E27FC236}">
                  <a16:creationId xmlns:a16="http://schemas.microsoft.com/office/drawing/2014/main" id="{DF767445-5991-4B42-9E5C-821F1A3F993B}"/>
                </a:ext>
              </a:extLst>
            </p:cNvPr>
            <p:cNvCxnSpPr>
              <a:cxnSpLocks noChangeShapeType="1"/>
              <a:stCxn id="14" idx="1"/>
              <a:endCxn id="38" idx="1"/>
            </p:cNvCxnSpPr>
            <p:nvPr/>
          </p:nvCxnSpPr>
          <p:spPr bwMode="auto">
            <a:xfrm rot="10800000" flipH="1" flipV="1">
              <a:off x="7223478" y="1166813"/>
              <a:ext cx="2117" cy="455612"/>
            </a:xfrm>
            <a:prstGeom prst="bentConnector3">
              <a:avLst>
                <a:gd name="adj1" fmla="val -6500000"/>
              </a:avLst>
            </a:prstGeom>
            <a:noFill/>
            <a:ln w="12700">
              <a:solidFill>
                <a:schemeClr val="tx1"/>
              </a:solidFill>
              <a:miter lim="800000"/>
              <a:headEnd type="triangle" w="med" len="med"/>
              <a:tailEnd type="triangle" w="med" len="med"/>
            </a:ln>
          </p:spPr>
        </p:cxnSp>
        <p:sp>
          <p:nvSpPr>
            <p:cNvPr id="55" name="Line 53">
              <a:extLst>
                <a:ext uri="{FF2B5EF4-FFF2-40B4-BE49-F238E27FC236}">
                  <a16:creationId xmlns:a16="http://schemas.microsoft.com/office/drawing/2014/main" id="{2220B10B-482F-447B-9BD9-5982284A2291}"/>
                </a:ext>
              </a:extLst>
            </p:cNvPr>
            <p:cNvSpPr>
              <a:spLocks noChangeShapeType="1"/>
            </p:cNvSpPr>
            <p:nvPr/>
          </p:nvSpPr>
          <p:spPr bwMode="auto">
            <a:xfrm>
              <a:off x="7003430" y="1379538"/>
              <a:ext cx="86750" cy="0"/>
            </a:xfrm>
            <a:prstGeom prst="line">
              <a:avLst/>
            </a:prstGeom>
            <a:noFill/>
            <a:ln w="12700">
              <a:solidFill>
                <a:schemeClr val="tx1"/>
              </a:solidFill>
              <a:round/>
              <a:headEnd/>
              <a:tailEnd/>
            </a:ln>
          </p:spPr>
          <p:txBody>
            <a:bodyPr lIns="80167" tIns="40084" rIns="80167" bIns="40084" anchor="ctr">
              <a:spAutoFit/>
            </a:bodyPr>
            <a:lstStyle/>
            <a:p>
              <a:endParaRPr lang="en-US" dirty="0"/>
            </a:p>
          </p:txBody>
        </p:sp>
        <p:cxnSp>
          <p:nvCxnSpPr>
            <p:cNvPr id="56" name="AutoShape 54">
              <a:extLst>
                <a:ext uri="{FF2B5EF4-FFF2-40B4-BE49-F238E27FC236}">
                  <a16:creationId xmlns:a16="http://schemas.microsoft.com/office/drawing/2014/main" id="{AC8ABEA8-4DC0-4C62-88A8-79EF863D8A90}"/>
                </a:ext>
              </a:extLst>
            </p:cNvPr>
            <p:cNvCxnSpPr>
              <a:cxnSpLocks noChangeShapeType="1"/>
              <a:stCxn id="40" idx="3"/>
              <a:endCxn id="42" idx="3"/>
            </p:cNvCxnSpPr>
            <p:nvPr/>
          </p:nvCxnSpPr>
          <p:spPr bwMode="auto">
            <a:xfrm>
              <a:off x="8543762" y="1166813"/>
              <a:ext cx="2117" cy="455612"/>
            </a:xfrm>
            <a:prstGeom prst="bentConnector3">
              <a:avLst>
                <a:gd name="adj1" fmla="val 3800000"/>
              </a:avLst>
            </a:prstGeom>
            <a:noFill/>
            <a:ln w="12700">
              <a:solidFill>
                <a:schemeClr val="tx1"/>
              </a:solidFill>
              <a:miter lim="800000"/>
              <a:headEnd/>
              <a:tailEnd/>
            </a:ln>
          </p:spPr>
        </p:cxnSp>
        <p:sp>
          <p:nvSpPr>
            <p:cNvPr id="57" name="Line 55">
              <a:extLst>
                <a:ext uri="{FF2B5EF4-FFF2-40B4-BE49-F238E27FC236}">
                  <a16:creationId xmlns:a16="http://schemas.microsoft.com/office/drawing/2014/main" id="{A568625A-31A5-4C3C-ABD4-84C736822E06}"/>
                </a:ext>
              </a:extLst>
            </p:cNvPr>
            <p:cNvSpPr>
              <a:spLocks noChangeShapeType="1"/>
            </p:cNvSpPr>
            <p:nvPr/>
          </p:nvSpPr>
          <p:spPr bwMode="auto">
            <a:xfrm>
              <a:off x="8630511" y="1379538"/>
              <a:ext cx="133298"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58" name="Line 56">
              <a:extLst>
                <a:ext uri="{FF2B5EF4-FFF2-40B4-BE49-F238E27FC236}">
                  <a16:creationId xmlns:a16="http://schemas.microsoft.com/office/drawing/2014/main" id="{33B03572-9573-470F-8854-DFA96C8EBC8D}"/>
                </a:ext>
              </a:extLst>
            </p:cNvPr>
            <p:cNvSpPr>
              <a:spLocks noChangeShapeType="1"/>
            </p:cNvSpPr>
            <p:nvPr/>
          </p:nvSpPr>
          <p:spPr bwMode="auto">
            <a:xfrm>
              <a:off x="7794755" y="2654300"/>
              <a:ext cx="175615"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59" name="Line 57">
              <a:extLst>
                <a:ext uri="{FF2B5EF4-FFF2-40B4-BE49-F238E27FC236}">
                  <a16:creationId xmlns:a16="http://schemas.microsoft.com/office/drawing/2014/main" id="{C20F2F7E-A9EB-484E-9C41-88004520525C}"/>
                </a:ext>
              </a:extLst>
            </p:cNvPr>
            <p:cNvSpPr>
              <a:spLocks noChangeShapeType="1"/>
            </p:cNvSpPr>
            <p:nvPr/>
          </p:nvSpPr>
          <p:spPr bwMode="auto">
            <a:xfrm>
              <a:off x="8543762" y="2654300"/>
              <a:ext cx="220047"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60" name="Rectangle 58">
              <a:extLst>
                <a:ext uri="{FF2B5EF4-FFF2-40B4-BE49-F238E27FC236}">
                  <a16:creationId xmlns:a16="http://schemas.microsoft.com/office/drawing/2014/main" id="{945CE3DF-7375-4E66-9BAC-BBA54178A47D}"/>
                </a:ext>
              </a:extLst>
            </p:cNvPr>
            <p:cNvSpPr>
              <a:spLocks noChangeArrowheads="1"/>
            </p:cNvSpPr>
            <p:nvPr/>
          </p:nvSpPr>
          <p:spPr bwMode="auto">
            <a:xfrm>
              <a:off x="8763810" y="2989265"/>
              <a:ext cx="571277" cy="363537"/>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sz="1400" dirty="0"/>
                <a:t>WB</a:t>
              </a:r>
              <a:endParaRPr lang="en-US" sz="1400" dirty="0"/>
            </a:p>
          </p:txBody>
        </p:sp>
        <p:sp>
          <p:nvSpPr>
            <p:cNvPr id="61" name="Line 59">
              <a:extLst>
                <a:ext uri="{FF2B5EF4-FFF2-40B4-BE49-F238E27FC236}">
                  <a16:creationId xmlns:a16="http://schemas.microsoft.com/office/drawing/2014/main" id="{6873C5AF-1EBD-466B-9A13-9606DFC7409D}"/>
                </a:ext>
              </a:extLst>
            </p:cNvPr>
            <p:cNvSpPr>
              <a:spLocks noChangeShapeType="1"/>
            </p:cNvSpPr>
            <p:nvPr/>
          </p:nvSpPr>
          <p:spPr bwMode="auto">
            <a:xfrm>
              <a:off x="8543762" y="3171825"/>
              <a:ext cx="220047"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62" name="Text Box 60">
              <a:extLst>
                <a:ext uri="{FF2B5EF4-FFF2-40B4-BE49-F238E27FC236}">
                  <a16:creationId xmlns:a16="http://schemas.microsoft.com/office/drawing/2014/main" id="{075145E5-C26A-4500-A16C-10DBD78422A0}"/>
                </a:ext>
              </a:extLst>
            </p:cNvPr>
            <p:cNvSpPr txBox="1">
              <a:spLocks noChangeArrowheads="1"/>
            </p:cNvSpPr>
            <p:nvPr/>
          </p:nvSpPr>
          <p:spPr bwMode="auto">
            <a:xfrm>
              <a:off x="9332971" y="3024189"/>
              <a:ext cx="1256809" cy="296394"/>
            </a:xfrm>
            <a:prstGeom prst="rect">
              <a:avLst/>
            </a:prstGeom>
            <a:noFill/>
            <a:ln w="12700" algn="ctr">
              <a:noFill/>
              <a:miter lim="800000"/>
              <a:headEnd/>
              <a:tailEnd/>
            </a:ln>
          </p:spPr>
          <p:txBody>
            <a:bodyPr lIns="80167" tIns="40084" rIns="80167" bIns="40084">
              <a:spAutoFit/>
            </a:bodyPr>
            <a:lstStyle/>
            <a:p>
              <a:pPr algn="l" defTabSz="801688"/>
              <a:r>
                <a:rPr lang="en-GB" sz="1400" dirty="0"/>
                <a:t>(CE)</a:t>
              </a:r>
              <a:endParaRPr lang="en-US" sz="1400" dirty="0"/>
            </a:p>
          </p:txBody>
        </p:sp>
      </p:grpSp>
    </p:spTree>
    <p:extLst>
      <p:ext uri="{BB962C8B-B14F-4D97-AF65-F5344CB8AC3E}">
        <p14:creationId xmlns:p14="http://schemas.microsoft.com/office/powerpoint/2010/main" val="237449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Small Loop Mode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6335394"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Allows a small loop to execute entirely out of the IQ</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prefetch unit stops fetching instructions from the cache.</a:t>
            </a:r>
          </a:p>
          <a:p>
            <a:pPr lvl="1"/>
            <a:r>
              <a:rPr lang="en-IN" altLang="en-US" dirty="0">
                <a:ea typeface="ＭＳ Ｐゴシック" panose="020B0600070205080204" pitchFamily="34" charset="-128"/>
              </a:rPr>
              <a:t>Lowers power consumption</a:t>
            </a:r>
          </a:p>
          <a:p>
            <a:r>
              <a:rPr lang="en-IN" altLang="en-US" dirty="0">
                <a:ea typeface="ＭＳ Ｐゴシック" panose="020B0600070205080204" pitchFamily="34" charset="-128"/>
              </a:rPr>
              <a:t>Small loop mode can be activated if</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Loop fits inside two cache lines.</a:t>
            </a:r>
          </a:p>
          <a:p>
            <a:pPr lvl="1"/>
            <a:r>
              <a:rPr lang="en-IN" altLang="en-US" dirty="0">
                <a:ea typeface="ＭＳ Ｐゴシック" panose="020B0600070205080204" pitchFamily="34" charset="-128"/>
              </a:rPr>
              <a:t>Code is all Arm, or all Thumb-2.</a:t>
            </a:r>
          </a:p>
          <a:p>
            <a:pPr lvl="1"/>
            <a:r>
              <a:rPr lang="en-IN" altLang="en-US" dirty="0">
                <a:ea typeface="ＭＳ Ｐゴシック" panose="020B0600070205080204" pitchFamily="34" charset="-128"/>
              </a:rPr>
              <a:t>Loop ends with a conditional backwards branch.</a:t>
            </a:r>
          </a:p>
          <a:p>
            <a:pPr lvl="1"/>
            <a:endParaRPr lang="en-US" altLang="en-US" dirty="0">
              <a:ea typeface="ＭＳ Ｐゴシック" panose="020B0600070205080204" pitchFamily="34" charset="-128"/>
            </a:endParaRPr>
          </a:p>
        </p:txBody>
      </p:sp>
      <p:pic>
        <p:nvPicPr>
          <p:cNvPr id="5" name="Picture 3" descr="18624_2">
            <a:extLst>
              <a:ext uri="{FF2B5EF4-FFF2-40B4-BE49-F238E27FC236}">
                <a16:creationId xmlns:a16="http://schemas.microsoft.com/office/drawing/2014/main" id="{CE77D945-AB43-40F1-9968-3D5875B07C19}"/>
              </a:ext>
            </a:extLst>
          </p:cNvPr>
          <p:cNvPicPr>
            <a:picLocks noChangeAspect="1" noChangeArrowheads="1"/>
          </p:cNvPicPr>
          <p:nvPr/>
        </p:nvPicPr>
        <p:blipFill>
          <a:blip r:embed="rId3" cstate="print"/>
          <a:srcRect/>
          <a:stretch>
            <a:fillRect/>
          </a:stretch>
        </p:blipFill>
        <p:spPr bwMode="auto">
          <a:xfrm>
            <a:off x="7099290" y="3833813"/>
            <a:ext cx="4800195" cy="2383546"/>
          </a:xfrm>
          <a:prstGeom prst="rect">
            <a:avLst/>
          </a:prstGeom>
          <a:noFill/>
          <a:ln w="9525">
            <a:noFill/>
            <a:miter lim="800000"/>
            <a:headEnd/>
            <a:tailEnd/>
          </a:ln>
        </p:spPr>
      </p:pic>
      <p:pic>
        <p:nvPicPr>
          <p:cNvPr id="6" name="Picture 4" descr="18624">
            <a:extLst>
              <a:ext uri="{FF2B5EF4-FFF2-40B4-BE49-F238E27FC236}">
                <a16:creationId xmlns:a16="http://schemas.microsoft.com/office/drawing/2014/main" id="{E4CE57B3-CFC8-4FE6-ABFA-7CF06C73591E}"/>
              </a:ext>
            </a:extLst>
          </p:cNvPr>
          <p:cNvPicPr>
            <a:picLocks noChangeAspect="1" noChangeArrowheads="1"/>
          </p:cNvPicPr>
          <p:nvPr/>
        </p:nvPicPr>
        <p:blipFill>
          <a:blip r:embed="rId4" cstate="print"/>
          <a:srcRect/>
          <a:stretch>
            <a:fillRect/>
          </a:stretch>
        </p:blipFill>
        <p:spPr bwMode="auto">
          <a:xfrm>
            <a:off x="6518048" y="797443"/>
            <a:ext cx="5444912" cy="2360097"/>
          </a:xfrm>
          <a:prstGeom prst="rect">
            <a:avLst/>
          </a:prstGeom>
          <a:noFill/>
          <a:ln w="9525">
            <a:noFill/>
            <a:miter lim="800000"/>
            <a:headEnd/>
            <a:tailEnd/>
          </a:ln>
        </p:spPr>
      </p:pic>
      <p:sp>
        <p:nvSpPr>
          <p:cNvPr id="8" name="Line 6">
            <a:extLst>
              <a:ext uri="{FF2B5EF4-FFF2-40B4-BE49-F238E27FC236}">
                <a16:creationId xmlns:a16="http://schemas.microsoft.com/office/drawing/2014/main" id="{187BEF85-8E7A-4B40-B044-FC94CB74AD0D}"/>
              </a:ext>
            </a:extLst>
          </p:cNvPr>
          <p:cNvSpPr>
            <a:spLocks noChangeShapeType="1"/>
          </p:cNvSpPr>
          <p:nvPr/>
        </p:nvSpPr>
        <p:spPr bwMode="auto">
          <a:xfrm flipV="1">
            <a:off x="7099290" y="2889252"/>
            <a:ext cx="120603" cy="944563"/>
          </a:xfrm>
          <a:prstGeom prst="line">
            <a:avLst/>
          </a:prstGeom>
          <a:noFill/>
          <a:ln w="25400">
            <a:solidFill>
              <a:schemeClr val="hlink"/>
            </a:solidFill>
            <a:prstDash val="sysDot"/>
            <a:round/>
            <a:headEnd/>
            <a:tailEnd/>
          </a:ln>
        </p:spPr>
        <p:txBody>
          <a:bodyPr lIns="80167" tIns="40084" rIns="80167" bIns="40084" anchor="ctr">
            <a:spAutoFit/>
          </a:bodyPr>
          <a:lstStyle/>
          <a:p>
            <a:endParaRPr lang="en-US" dirty="0"/>
          </a:p>
        </p:txBody>
      </p:sp>
      <p:sp>
        <p:nvSpPr>
          <p:cNvPr id="9" name="Line 7">
            <a:extLst>
              <a:ext uri="{FF2B5EF4-FFF2-40B4-BE49-F238E27FC236}">
                <a16:creationId xmlns:a16="http://schemas.microsoft.com/office/drawing/2014/main" id="{8D0053E8-8014-4D6D-AEE8-E8913B35E94C}"/>
              </a:ext>
            </a:extLst>
          </p:cNvPr>
          <p:cNvSpPr>
            <a:spLocks noChangeShapeType="1"/>
          </p:cNvSpPr>
          <p:nvPr/>
        </p:nvSpPr>
        <p:spPr bwMode="auto">
          <a:xfrm flipH="1" flipV="1">
            <a:off x="9405889" y="2933701"/>
            <a:ext cx="2447046" cy="900112"/>
          </a:xfrm>
          <a:prstGeom prst="line">
            <a:avLst/>
          </a:prstGeom>
          <a:noFill/>
          <a:ln w="25400">
            <a:solidFill>
              <a:schemeClr val="hlink"/>
            </a:solidFill>
            <a:prstDash val="sysDot"/>
            <a:round/>
            <a:headEnd/>
            <a:tailEnd/>
          </a:ln>
        </p:spPr>
        <p:txBody>
          <a:bodyPr wrap="square" lIns="80167" tIns="40084" rIns="80167" bIns="40084" anchor="ctr">
            <a:spAutoFit/>
          </a:bodyPr>
          <a:lstStyle/>
          <a:p>
            <a:endParaRPr lang="en-US" dirty="0"/>
          </a:p>
        </p:txBody>
      </p:sp>
      <p:sp>
        <p:nvSpPr>
          <p:cNvPr id="2" name="Rectangle 1">
            <a:extLst>
              <a:ext uri="{FF2B5EF4-FFF2-40B4-BE49-F238E27FC236}">
                <a16:creationId xmlns:a16="http://schemas.microsoft.com/office/drawing/2014/main" id="{28DFACE7-3CE8-488F-AA0C-74D2179BDE85}"/>
              </a:ext>
            </a:extLst>
          </p:cNvPr>
          <p:cNvSpPr/>
          <p:nvPr/>
        </p:nvSpPr>
        <p:spPr>
          <a:xfrm>
            <a:off x="7194836" y="2194560"/>
            <a:ext cx="2211053" cy="739142"/>
          </a:xfrm>
          <a:prstGeom prst="rect">
            <a:avLst/>
          </a:prstGeom>
          <a:noFill/>
          <a:ln w="28575">
            <a:solidFill>
              <a:srgbClr val="00C1D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39349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Program Flow Prediction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23975"/>
            <a:ext cx="7696180"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Dynamic branch prediction</a:t>
            </a:r>
          </a:p>
          <a:p>
            <a:pPr lvl="1"/>
            <a:r>
              <a:rPr lang="en-IN" altLang="en-US" dirty="0">
                <a:ea typeface="ＭＳ Ｐゴシック" panose="020B0600070205080204" pitchFamily="34" charset="-128"/>
              </a:rPr>
              <a:t>Branches assigned one of four states: strongly/weakly, taken/not taken</a:t>
            </a:r>
          </a:p>
          <a:p>
            <a:pPr lvl="1"/>
            <a:r>
              <a:rPr lang="en-IN" altLang="en-US" dirty="0">
                <a:ea typeface="ＭＳ Ｐゴシック" panose="020B0600070205080204" pitchFamily="34" charset="-128"/>
              </a:rPr>
              <a:t>Global history buffer maintains state of the last 4096 branches</a:t>
            </a:r>
            <a:r>
              <a:rPr lang="en-IN" altLang="en-US" dirty="0">
                <a:solidFill>
                  <a:srgbClr val="FF0000"/>
                </a:solidFill>
                <a:ea typeface="ＭＳ Ｐゴシック" panose="020B0600070205080204" pitchFamily="34" charset="-128"/>
              </a:rPr>
              <a:t>*</a:t>
            </a:r>
            <a:r>
              <a:rPr lang="en-IN" altLang="en-US" dirty="0">
                <a:ea typeface="ＭＳ Ｐゴシック" panose="020B0600070205080204" pitchFamily="34" charset="-128"/>
              </a:rPr>
              <a:t>.</a:t>
            </a:r>
            <a:endParaRPr lang="en-US" altLang="en-US" dirty="0">
              <a:ea typeface="ＭＳ Ｐゴシック" panose="020B0600070205080204" pitchFamily="34" charset="-128"/>
            </a:endParaRPr>
          </a:p>
          <a:p>
            <a:pPr marL="0" lvl="1" indent="0">
              <a:spcAft>
                <a:spcPts val="1600"/>
              </a:spcAft>
              <a:buNone/>
            </a:pPr>
            <a:r>
              <a:rPr lang="en-US" sz="2400" dirty="0">
                <a:ea typeface="ＭＳ Ｐゴシック" panose="020B0600070205080204" pitchFamily="34" charset="-128"/>
              </a:rPr>
              <a:t>Branch target address cache (BTAC): 512-entry</a:t>
            </a:r>
            <a:r>
              <a:rPr lang="en-US" sz="2400" dirty="0">
                <a:solidFill>
                  <a:srgbClr val="FF0000"/>
                </a:solidFill>
                <a:ea typeface="ＭＳ Ｐゴシック" panose="020B0600070205080204" pitchFamily="34" charset="-128"/>
              </a:rPr>
              <a:t>*</a:t>
            </a:r>
            <a:r>
              <a:rPr lang="en-US" sz="2400" dirty="0">
                <a:ea typeface="ＭＳ Ｐゴシック" panose="020B0600070205080204" pitchFamily="34" charset="-128"/>
              </a:rPr>
              <a:t> cache of taken branch addresses </a:t>
            </a:r>
          </a:p>
          <a:p>
            <a:pPr lvl="1"/>
            <a:r>
              <a:rPr lang="en-IN" altLang="en-US" dirty="0">
                <a:ea typeface="ＭＳ Ｐゴシック" panose="020B0600070205080204" pitchFamily="34" charset="-128"/>
              </a:rPr>
              <a:t>BTAC must be flushed on reset or context switch.</a:t>
            </a:r>
          </a:p>
          <a:p>
            <a:pPr lvl="1"/>
            <a:r>
              <a:rPr lang="en-IN" altLang="en-US" dirty="0">
                <a:ea typeface="ＭＳ Ｐゴシック" panose="020B0600070205080204" pitchFamily="34" charset="-128"/>
              </a:rPr>
              <a:t>More than two likely-taken instructions in 16-byte blocks will harm performance (because of BTAC structure).</a:t>
            </a:r>
          </a:p>
          <a:p>
            <a:pPr lvl="1"/>
            <a:endParaRPr lang="en-IN" altLang="en-US" dirty="0">
              <a:ea typeface="ＭＳ Ｐゴシック" panose="020B0600070205080204" pitchFamily="34" charset="-128"/>
            </a:endParaRPr>
          </a:p>
          <a:p>
            <a:pPr marL="231775" lvl="1" indent="0">
              <a:buNone/>
            </a:pPr>
            <a:r>
              <a:rPr lang="en-IN" altLang="en-US" dirty="0">
                <a:solidFill>
                  <a:srgbClr val="FF0000"/>
                </a:solidFill>
                <a:ea typeface="ＭＳ Ｐゴシック" panose="020B0600070205080204" pitchFamily="34" charset="-128"/>
              </a:rPr>
              <a:t>* Numbers quoted in asterisk may vary depending on the implementation of the Cortex-A9 processor.</a:t>
            </a:r>
          </a:p>
        </p:txBody>
      </p:sp>
      <p:pic>
        <p:nvPicPr>
          <p:cNvPr id="5" name="Picture 3">
            <a:extLst>
              <a:ext uri="{FF2B5EF4-FFF2-40B4-BE49-F238E27FC236}">
                <a16:creationId xmlns:a16="http://schemas.microsoft.com/office/drawing/2014/main" id="{63B6A448-3C96-4D60-87FE-16978A1BF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915" y="1253779"/>
            <a:ext cx="313770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E3C65DF3-0B54-45D7-8677-FECC077BAC2E}"/>
              </a:ext>
            </a:extLst>
          </p:cNvPr>
          <p:cNvSpPr txBox="1"/>
          <p:nvPr/>
        </p:nvSpPr>
        <p:spPr>
          <a:xfrm>
            <a:off x="9141619" y="5567548"/>
            <a:ext cx="2514600" cy="533400"/>
          </a:xfrm>
          <a:prstGeom prst="rect">
            <a:avLst/>
          </a:prstGeom>
        </p:spPr>
        <p:txBody>
          <a:bodyPr vert="horz" wrap="none" lIns="0" tIns="0" rIns="0" bIns="0" rtlCol="0" anchor="t">
            <a:normAutofit/>
          </a:bodyPr>
          <a:lstStyle/>
          <a:p>
            <a:endParaRPr lang="en-GB" sz="1400" b="1" dirty="0"/>
          </a:p>
        </p:txBody>
      </p:sp>
    </p:spTree>
    <p:extLst>
      <p:ext uri="{BB962C8B-B14F-4D97-AF65-F5344CB8AC3E}">
        <p14:creationId xmlns:p14="http://schemas.microsoft.com/office/powerpoint/2010/main" val="203232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Program Flow Prediction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387387" y="1323975"/>
            <a:ext cx="8297032" cy="4086225"/>
          </a:xfrm>
        </p:spPr>
        <p:txBody>
          <a:bodyPr wrap="square" numCol="1" anchor="t" anchorCtr="0" compatLnSpc="1">
            <a:prstTxWarp prst="textNoShape">
              <a:avLst/>
            </a:prstTxWarp>
          </a:bodyPr>
          <a:lstStyle/>
          <a:p>
            <a:pPr marL="0" lvl="1" indent="0">
              <a:spcAft>
                <a:spcPts val="1600"/>
              </a:spcAft>
              <a:buNone/>
            </a:pPr>
            <a:r>
              <a:rPr lang="en-US" sz="2400" dirty="0">
                <a:ea typeface="ＭＳ Ｐゴシック" panose="020B0600070205080204" pitchFamily="34" charset="-128"/>
              </a:rPr>
              <a:t>Eight-entry return stack</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Predicts returns from subroutines based on fetching certain return instructions</a:t>
            </a:r>
          </a:p>
          <a:p>
            <a:pPr marL="0" lvl="1" indent="0">
              <a:spcAft>
                <a:spcPts val="1600"/>
              </a:spcAft>
              <a:buNone/>
            </a:pPr>
            <a:r>
              <a:rPr lang="en-US" sz="2400" dirty="0">
                <a:ea typeface="ＭＳ Ｐゴシック" panose="020B0600070205080204" pitchFamily="34" charset="-128"/>
              </a:rPr>
              <a:t>Branch prediction is enabled by cp15 System Control Register Z bit</a:t>
            </a:r>
            <a:endParaRPr lang="en-US" altLang="en-US" sz="2400" dirty="0">
              <a:ea typeface="ＭＳ Ｐゴシック" panose="020B0600070205080204" pitchFamily="34" charset="-128"/>
            </a:endParaRPr>
          </a:p>
          <a:p>
            <a:pPr lvl="1"/>
            <a:r>
              <a:rPr lang="en-US" dirty="0"/>
              <a:t>Disabled at reset: must be explicitly enabled by programmer</a:t>
            </a:r>
          </a:p>
          <a:p>
            <a:pPr marL="0" lvl="1" indent="0">
              <a:spcAft>
                <a:spcPts val="1600"/>
              </a:spcAft>
              <a:buNone/>
            </a:pPr>
            <a:r>
              <a:rPr lang="en-GB" sz="2400" dirty="0">
                <a:ea typeface="ＭＳ Ｐゴシック" panose="020B0600070205080204" pitchFamily="34" charset="-128"/>
              </a:rPr>
              <a:t>Performance monitors can check efficiency of branch prediction.</a:t>
            </a:r>
            <a:endParaRPr lang="en-US" altLang="en-US" sz="2400" dirty="0">
              <a:ea typeface="ＭＳ Ｐゴシック" panose="020B0600070205080204" pitchFamily="34" charset="-128"/>
            </a:endParaRPr>
          </a:p>
          <a:p>
            <a:pPr lvl="1"/>
            <a:endParaRPr lang="en-US" altLang="en-US" dirty="0">
              <a:ea typeface="ＭＳ Ｐゴシック" panose="020B0600070205080204" pitchFamily="34" charset="-128"/>
            </a:endParaRPr>
          </a:p>
        </p:txBody>
      </p:sp>
      <p:pic>
        <p:nvPicPr>
          <p:cNvPr id="5" name="Picture 3">
            <a:extLst>
              <a:ext uri="{FF2B5EF4-FFF2-40B4-BE49-F238E27FC236}">
                <a16:creationId xmlns:a16="http://schemas.microsoft.com/office/drawing/2014/main" id="{63B6A448-3C96-4D60-87FE-16978A1BF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4419" y="1219200"/>
            <a:ext cx="313770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E3C65DF3-0B54-45D7-8677-FECC077BAC2E}"/>
              </a:ext>
            </a:extLst>
          </p:cNvPr>
          <p:cNvSpPr txBox="1"/>
          <p:nvPr/>
        </p:nvSpPr>
        <p:spPr>
          <a:xfrm>
            <a:off x="9141619" y="5567548"/>
            <a:ext cx="2514600" cy="533400"/>
          </a:xfrm>
          <a:prstGeom prst="rect">
            <a:avLst/>
          </a:prstGeom>
        </p:spPr>
        <p:txBody>
          <a:bodyPr vert="horz" wrap="none" lIns="0" tIns="0" rIns="0" bIns="0" rtlCol="0" anchor="t">
            <a:normAutofit/>
          </a:bodyPr>
          <a:lstStyle/>
          <a:p>
            <a:endParaRPr lang="en-GB" sz="1400" b="1" dirty="0"/>
          </a:p>
        </p:txBody>
      </p:sp>
    </p:spTree>
    <p:extLst>
      <p:ext uri="{BB962C8B-B14F-4D97-AF65-F5344CB8AC3E}">
        <p14:creationId xmlns:p14="http://schemas.microsoft.com/office/powerpoint/2010/main" val="233180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Performance Monitoring Unit (PMU)</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285047"/>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The Performance Monitoring Unit provides a non-intrusive method of collecting execution information from the core.</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Enabling the PMU does not affect the performance or program behavior.</a:t>
            </a:r>
          </a:p>
          <a:p>
            <a:pPr marL="0" lvl="1" indent="0">
              <a:spcAft>
                <a:spcPts val="1600"/>
              </a:spcAft>
              <a:buNone/>
            </a:pPr>
            <a:r>
              <a:rPr lang="en-GB" sz="2000" dirty="0">
                <a:ea typeface="ＭＳ Ｐゴシック" panose="020B0600070205080204" pitchFamily="34" charset="-128"/>
              </a:rPr>
              <a:t>The PMU provides</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A dedicated cycle counter: counts execution cycles (optional 1/64 divider)</a:t>
            </a:r>
          </a:p>
          <a:p>
            <a:pPr lvl="1"/>
            <a:r>
              <a:rPr lang="en-IN" altLang="en-US" sz="1600" dirty="0">
                <a:ea typeface="ＭＳ Ｐゴシック" panose="020B0600070205080204" pitchFamily="34" charset="-128"/>
              </a:rPr>
              <a:t>Programmable event counters</a:t>
            </a:r>
          </a:p>
          <a:p>
            <a:pPr lvl="1"/>
            <a:r>
              <a:rPr lang="en-IN" altLang="en-US" sz="1600" dirty="0">
                <a:ea typeface="ＭＳ Ｐゴシック" panose="020B0600070205080204" pitchFamily="34" charset="-128"/>
              </a:rPr>
              <a:t>Counters can record items like cache/TLB misses, branch prediction performance, pipeline stalls, and memory accesses.</a:t>
            </a:r>
          </a:p>
          <a:p>
            <a:pPr lvl="1"/>
            <a:r>
              <a:rPr lang="en-IN" altLang="en-US" sz="1600" dirty="0">
                <a:ea typeface="ＭＳ Ｐゴシック" panose="020B0600070205080204" pitchFamily="34" charset="-128"/>
              </a:rPr>
              <a:t>The Cortex-A9 PMU provides six configurable event counters.</a:t>
            </a:r>
          </a:p>
          <a:p>
            <a:pPr marL="0" lvl="1" indent="0">
              <a:spcAft>
                <a:spcPts val="1600"/>
              </a:spcAft>
              <a:buNone/>
            </a:pPr>
            <a:r>
              <a:rPr lang="en-GB" sz="2000" dirty="0">
                <a:ea typeface="ＭＳ Ｐゴシック" panose="020B0600070205080204" pitchFamily="34" charset="-128"/>
              </a:rPr>
              <a:t>The PMU can be configured to generate interrupts if a counter overflows.</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Interrupt signals are an output from the core, into an external interrupt controller.</a:t>
            </a:r>
          </a:p>
        </p:txBody>
      </p:sp>
    </p:spTree>
    <p:extLst>
      <p:ext uri="{BB962C8B-B14F-4D97-AF65-F5344CB8AC3E}">
        <p14:creationId xmlns:p14="http://schemas.microsoft.com/office/powerpoint/2010/main" val="80993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Cortex-A9 Supports Armv7-A Architecture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Mixed-endian support for data side accesses </a:t>
            </a:r>
          </a:p>
          <a:p>
            <a:pPr lvl="1"/>
            <a:r>
              <a:rPr lang="en-IN" altLang="en-US" dirty="0">
                <a:ea typeface="ＭＳ Ｐゴシック" panose="020B0600070205080204" pitchFamily="34" charset="-128"/>
              </a:rPr>
              <a:t>Little-endian (LE) or big-endian (BE-8/byte-invariant)</a:t>
            </a:r>
          </a:p>
          <a:p>
            <a:pPr lvl="1"/>
            <a:r>
              <a:rPr lang="en-IN" altLang="en-US" dirty="0">
                <a:ea typeface="ＭＳ Ｐゴシック" panose="020B0600070205080204" pitchFamily="34" charset="-128"/>
              </a:rPr>
              <a:t>Data access endianness is controlled by the E bit in the CPSR.</a:t>
            </a:r>
          </a:p>
          <a:p>
            <a:pPr lvl="1"/>
            <a:r>
              <a:rPr lang="en-IN" altLang="en-US" dirty="0">
                <a:ea typeface="ＭＳ Ｐゴシック" panose="020B0600070205080204" pitchFamily="34" charset="-128"/>
              </a:rPr>
              <a:t>Endianness on exception entry is controlled by the EE bit in the CP15 c1 control register.</a:t>
            </a:r>
          </a:p>
          <a:p>
            <a:pPr marL="0" lvl="1" indent="0">
              <a:spcAft>
                <a:spcPts val="1600"/>
              </a:spcAft>
              <a:buNone/>
            </a:pPr>
            <a:r>
              <a:rPr lang="en-US" sz="2400" dirty="0">
                <a:ea typeface="ＭＳ Ｐゴシック" panose="020B0600070205080204" pitchFamily="34" charset="-128"/>
              </a:rPr>
              <a:t>Unaligned access support in hardware (for normal memory)</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Accesses to unaligned addresses are handled in hardware.</a:t>
            </a:r>
          </a:p>
          <a:p>
            <a:pPr lvl="1"/>
            <a:r>
              <a:rPr lang="en-IN" altLang="en-US" dirty="0">
                <a:ea typeface="ＭＳ Ｐゴシック" panose="020B0600070205080204" pitchFamily="34" charset="-128"/>
              </a:rPr>
              <a:t>Controlled by the A bit in the CP15 c1 control register.</a:t>
            </a:r>
          </a:p>
          <a:p>
            <a:pPr lvl="1"/>
            <a:r>
              <a:rPr lang="en-IN" altLang="en-US" dirty="0">
                <a:ea typeface="ＭＳ Ｐゴシック" panose="020B0600070205080204" pitchFamily="34" charset="-128"/>
              </a:rPr>
              <a:t>NEON unaligned access based on memory type (normal, device, or strongly ordered)</a:t>
            </a:r>
          </a:p>
          <a:p>
            <a:pPr marL="0" lvl="1" indent="0">
              <a:spcAft>
                <a:spcPts val="1600"/>
              </a:spcAft>
              <a:buNone/>
            </a:pPr>
            <a:r>
              <a:rPr lang="en-US" sz="2400" dirty="0">
                <a:ea typeface="ＭＳ Ｐゴシック" panose="020B0600070205080204" pitchFamily="34" charset="-128"/>
              </a:rPr>
              <a:t>Cache and MMU support</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Includes Translation Lookaside Buffers (TLBs)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995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Level 1 Memory System</a:t>
            </a:r>
          </a:p>
        </p:txBody>
      </p:sp>
      <p:sp>
        <p:nvSpPr>
          <p:cNvPr id="6" name="Rectangle 4">
            <a:extLst>
              <a:ext uri="{FF2B5EF4-FFF2-40B4-BE49-F238E27FC236}">
                <a16:creationId xmlns:a16="http://schemas.microsoft.com/office/drawing/2014/main" id="{06E3CFAC-2154-48D0-BAA3-1AEDAA57E420}"/>
              </a:ext>
            </a:extLst>
          </p:cNvPr>
          <p:cNvSpPr txBox="1">
            <a:spLocks noChangeArrowheads="1"/>
          </p:cNvSpPr>
          <p:nvPr/>
        </p:nvSpPr>
        <p:spPr>
          <a:xfrm>
            <a:off x="431631" y="1154062"/>
            <a:ext cx="5084825" cy="2743200"/>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US" sz="2000" dirty="0">
                <a:ea typeface="ＭＳ Ｐゴシック" panose="020B0600070205080204" pitchFamily="34" charset="-128"/>
              </a:rPr>
              <a:t>Caches</a:t>
            </a:r>
          </a:p>
          <a:p>
            <a:pPr lvl="1"/>
            <a:r>
              <a:rPr lang="en-US" sz="1600" dirty="0">
                <a:ea typeface="ＭＳ Ｐゴシック" panose="020B0600070205080204" pitchFamily="34" charset="-128"/>
              </a:rPr>
              <a:t>16-64KB, 4-way set-associative</a:t>
            </a:r>
          </a:p>
          <a:p>
            <a:r>
              <a:rPr lang="en-US" sz="2000" dirty="0">
                <a:ea typeface="ＭＳ Ｐゴシック" panose="020B0600070205080204" pitchFamily="34" charset="-128"/>
              </a:rPr>
              <a:t>Data side</a:t>
            </a:r>
          </a:p>
          <a:p>
            <a:pPr lvl="1"/>
            <a:r>
              <a:rPr lang="en-US" sz="1600" dirty="0">
                <a:ea typeface="ＭＳ Ｐゴシック" panose="020B0600070205080204" pitchFamily="34" charset="-128"/>
              </a:rPr>
              <a:t>Dedicated PLD unit for handling data preload requests</a:t>
            </a:r>
          </a:p>
          <a:p>
            <a:pPr lvl="1"/>
            <a:r>
              <a:rPr lang="en-US" sz="1600" dirty="0">
                <a:ea typeface="ＭＳ Ｐゴシック" panose="020B0600070205080204" pitchFamily="34" charset="-128"/>
              </a:rPr>
              <a:t>Speculative data prefetching</a:t>
            </a:r>
          </a:p>
          <a:p>
            <a:pPr lvl="1"/>
            <a:r>
              <a:rPr lang="en-US" sz="1600" dirty="0">
                <a:ea typeface="ＭＳ Ｐゴシック" panose="020B0600070205080204" pitchFamily="34" charset="-128"/>
              </a:rPr>
              <a:t>Merging store buffer</a:t>
            </a:r>
          </a:p>
          <a:p>
            <a:r>
              <a:rPr lang="en-US" sz="2000" dirty="0">
                <a:ea typeface="ＭＳ Ｐゴシック" panose="020B0600070205080204" pitchFamily="34" charset="-128"/>
              </a:rPr>
              <a:t>Optional support for parity checking</a:t>
            </a:r>
          </a:p>
        </p:txBody>
      </p:sp>
      <p:grpSp>
        <p:nvGrpSpPr>
          <p:cNvPr id="7" name="Group 6">
            <a:extLst>
              <a:ext uri="{FF2B5EF4-FFF2-40B4-BE49-F238E27FC236}">
                <a16:creationId xmlns:a16="http://schemas.microsoft.com/office/drawing/2014/main" id="{AD19B475-60E6-4AF7-A897-DBA11E6DC163}"/>
              </a:ext>
            </a:extLst>
          </p:cNvPr>
          <p:cNvGrpSpPr/>
          <p:nvPr/>
        </p:nvGrpSpPr>
        <p:grpSpPr>
          <a:xfrm>
            <a:off x="2277106" y="4112220"/>
            <a:ext cx="7557780" cy="2294319"/>
            <a:chOff x="2287224" y="3879469"/>
            <a:chExt cx="7557780" cy="2294319"/>
          </a:xfrm>
        </p:grpSpPr>
        <p:sp>
          <p:nvSpPr>
            <p:cNvPr id="8" name="Rectangle 2">
              <a:extLst>
                <a:ext uri="{FF2B5EF4-FFF2-40B4-BE49-F238E27FC236}">
                  <a16:creationId xmlns:a16="http://schemas.microsoft.com/office/drawing/2014/main" id="{E25870B4-F402-4AD3-B9E0-E5D643695FF2}"/>
                </a:ext>
              </a:extLst>
            </p:cNvPr>
            <p:cNvSpPr>
              <a:spLocks noChangeArrowheads="1"/>
            </p:cNvSpPr>
            <p:nvPr/>
          </p:nvSpPr>
          <p:spPr bwMode="auto">
            <a:xfrm>
              <a:off x="2287224" y="4057650"/>
              <a:ext cx="7557780" cy="2116138"/>
            </a:xfrm>
            <a:prstGeom prst="rect">
              <a:avLst/>
            </a:prstGeom>
            <a:solidFill>
              <a:srgbClr val="99CCFF"/>
            </a:solidFill>
            <a:ln w="12700" algn="ctr">
              <a:solidFill>
                <a:schemeClr val="tx1"/>
              </a:solidFill>
              <a:miter lim="800000"/>
              <a:headEnd/>
              <a:tailEnd/>
            </a:ln>
          </p:spPr>
          <p:txBody>
            <a:bodyPr wrap="none" anchor="ctr"/>
            <a:lstStyle/>
            <a:p>
              <a:endParaRPr lang="en-GB" dirty="0"/>
            </a:p>
          </p:txBody>
        </p:sp>
        <p:sp>
          <p:nvSpPr>
            <p:cNvPr id="9" name="Rectangle 5">
              <a:extLst>
                <a:ext uri="{FF2B5EF4-FFF2-40B4-BE49-F238E27FC236}">
                  <a16:creationId xmlns:a16="http://schemas.microsoft.com/office/drawing/2014/main" id="{7CFD9093-D664-481D-AD7E-3AA2D50944DE}"/>
                </a:ext>
              </a:extLst>
            </p:cNvPr>
            <p:cNvSpPr>
              <a:spLocks noChangeArrowheads="1"/>
            </p:cNvSpPr>
            <p:nvPr/>
          </p:nvSpPr>
          <p:spPr bwMode="gray">
            <a:xfrm>
              <a:off x="5285368" y="5227640"/>
              <a:ext cx="1557258" cy="720725"/>
            </a:xfrm>
            <a:prstGeom prst="rect">
              <a:avLst/>
            </a:prstGeom>
            <a:solidFill>
              <a:schemeClr val="folHlink"/>
            </a:solidFill>
            <a:ln w="19050" algn="ctr">
              <a:solidFill>
                <a:schemeClr val="tx1"/>
              </a:solidFill>
              <a:miter lim="800000"/>
              <a:headEnd/>
              <a:tailEnd/>
            </a:ln>
          </p:spPr>
          <p:txBody>
            <a:bodyPr wrap="none" lIns="69850" tIns="34925" rIns="69850" bIns="34925" anchor="ctr"/>
            <a:lstStyle/>
            <a:p>
              <a:pPr defTabSz="514350" fontAlgn="base">
                <a:lnSpc>
                  <a:spcPct val="100000"/>
                </a:lnSpc>
                <a:spcBef>
                  <a:spcPct val="0"/>
                </a:spcBef>
                <a:buClrTx/>
                <a:buSzTx/>
                <a:buFontTx/>
                <a:buNone/>
              </a:pPr>
              <a:r>
                <a:rPr lang="en-US" sz="1200" b="1" dirty="0">
                  <a:solidFill>
                    <a:schemeClr val="bg1"/>
                  </a:solidFill>
                </a:rPr>
                <a:t>Cortex-A9</a:t>
              </a:r>
            </a:p>
            <a:p>
              <a:pPr defTabSz="514350" fontAlgn="base">
                <a:lnSpc>
                  <a:spcPct val="100000"/>
                </a:lnSpc>
                <a:spcBef>
                  <a:spcPct val="0"/>
                </a:spcBef>
                <a:buClrTx/>
                <a:buSzTx/>
                <a:buFontTx/>
                <a:buNone/>
              </a:pPr>
              <a:r>
                <a:rPr lang="en-US" sz="1200" b="1" dirty="0">
                  <a:solidFill>
                    <a:schemeClr val="bg1"/>
                  </a:solidFill>
                </a:rPr>
                <a:t>Core</a:t>
              </a:r>
            </a:p>
          </p:txBody>
        </p:sp>
        <p:sp>
          <p:nvSpPr>
            <p:cNvPr id="10" name="Rectangle 6">
              <a:extLst>
                <a:ext uri="{FF2B5EF4-FFF2-40B4-BE49-F238E27FC236}">
                  <a16:creationId xmlns:a16="http://schemas.microsoft.com/office/drawing/2014/main" id="{29A033FA-E2DA-4808-A6B6-7DDC337DEC76}"/>
                </a:ext>
              </a:extLst>
            </p:cNvPr>
            <p:cNvSpPr>
              <a:spLocks noChangeArrowheads="1"/>
            </p:cNvSpPr>
            <p:nvPr/>
          </p:nvSpPr>
          <p:spPr bwMode="gray">
            <a:xfrm>
              <a:off x="5526575" y="4508500"/>
              <a:ext cx="1079078" cy="450850"/>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MMU</a:t>
              </a:r>
            </a:p>
          </p:txBody>
        </p:sp>
        <p:sp>
          <p:nvSpPr>
            <p:cNvPr id="11" name="Rectangle 46">
              <a:extLst>
                <a:ext uri="{FF2B5EF4-FFF2-40B4-BE49-F238E27FC236}">
                  <a16:creationId xmlns:a16="http://schemas.microsoft.com/office/drawing/2014/main" id="{FFA6269E-F30E-4064-A015-FE8F5C08901B}"/>
                </a:ext>
              </a:extLst>
            </p:cNvPr>
            <p:cNvSpPr>
              <a:spLocks noChangeArrowheads="1"/>
            </p:cNvSpPr>
            <p:nvPr/>
          </p:nvSpPr>
          <p:spPr bwMode="auto">
            <a:xfrm>
              <a:off x="7504886" y="4508500"/>
              <a:ext cx="2280875" cy="1620838"/>
            </a:xfrm>
            <a:prstGeom prst="rect">
              <a:avLst/>
            </a:prstGeom>
            <a:solidFill>
              <a:schemeClr val="accent1"/>
            </a:solidFill>
            <a:ln w="12700" algn="ctr">
              <a:solidFill>
                <a:schemeClr val="tx1"/>
              </a:solidFill>
              <a:miter lim="800000"/>
              <a:headEnd/>
              <a:tailEnd/>
            </a:ln>
          </p:spPr>
          <p:txBody>
            <a:bodyPr lIns="80167" tIns="40084" rIns="80167" bIns="40084"/>
            <a:lstStyle/>
            <a:p>
              <a:pPr defTabSz="801688"/>
              <a:r>
                <a:rPr lang="en-GB" sz="1400" b="1" dirty="0"/>
                <a:t>Instruction side</a:t>
              </a:r>
            </a:p>
          </p:txBody>
        </p:sp>
        <p:sp>
          <p:nvSpPr>
            <p:cNvPr id="12" name="Rectangle 8">
              <a:extLst>
                <a:ext uri="{FF2B5EF4-FFF2-40B4-BE49-F238E27FC236}">
                  <a16:creationId xmlns:a16="http://schemas.microsoft.com/office/drawing/2014/main" id="{A41ADA6C-1360-4A6E-9FE7-8D0461EB5C96}"/>
                </a:ext>
              </a:extLst>
            </p:cNvPr>
            <p:cNvSpPr>
              <a:spLocks noChangeArrowheads="1"/>
            </p:cNvSpPr>
            <p:nvPr/>
          </p:nvSpPr>
          <p:spPr bwMode="gray">
            <a:xfrm>
              <a:off x="8704566" y="5453063"/>
              <a:ext cx="960591" cy="584200"/>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I Cache</a:t>
              </a:r>
            </a:p>
          </p:txBody>
        </p:sp>
        <p:sp>
          <p:nvSpPr>
            <p:cNvPr id="13" name="Rectangle 44">
              <a:extLst>
                <a:ext uri="{FF2B5EF4-FFF2-40B4-BE49-F238E27FC236}">
                  <a16:creationId xmlns:a16="http://schemas.microsoft.com/office/drawing/2014/main" id="{D9C74CC2-5458-4A09-B93F-432DF6994F4E}"/>
                </a:ext>
              </a:extLst>
            </p:cNvPr>
            <p:cNvSpPr>
              <a:spLocks noChangeArrowheads="1"/>
            </p:cNvSpPr>
            <p:nvPr/>
          </p:nvSpPr>
          <p:spPr bwMode="auto">
            <a:xfrm>
              <a:off x="2346468" y="4508500"/>
              <a:ext cx="2280875" cy="1620838"/>
            </a:xfrm>
            <a:prstGeom prst="rect">
              <a:avLst/>
            </a:prstGeom>
            <a:solidFill>
              <a:schemeClr val="accent1"/>
            </a:solidFill>
            <a:ln w="12700" algn="ctr">
              <a:solidFill>
                <a:schemeClr val="tx1"/>
              </a:solidFill>
              <a:miter lim="800000"/>
              <a:headEnd/>
              <a:tailEnd/>
            </a:ln>
          </p:spPr>
          <p:txBody>
            <a:bodyPr lIns="80167" tIns="40084" rIns="80167" bIns="40084"/>
            <a:lstStyle/>
            <a:p>
              <a:pPr defTabSz="801688"/>
              <a:r>
                <a:rPr lang="en-GB" sz="1400" b="1" dirty="0"/>
                <a:t>Data side</a:t>
              </a:r>
            </a:p>
          </p:txBody>
        </p:sp>
        <p:sp>
          <p:nvSpPr>
            <p:cNvPr id="14" name="Rectangle 11">
              <a:extLst>
                <a:ext uri="{FF2B5EF4-FFF2-40B4-BE49-F238E27FC236}">
                  <a16:creationId xmlns:a16="http://schemas.microsoft.com/office/drawing/2014/main" id="{4A9339A1-7126-4B0C-8738-61CCCAF51A4E}"/>
                </a:ext>
              </a:extLst>
            </p:cNvPr>
            <p:cNvSpPr>
              <a:spLocks noChangeArrowheads="1"/>
            </p:cNvSpPr>
            <p:nvPr/>
          </p:nvSpPr>
          <p:spPr bwMode="gray">
            <a:xfrm>
              <a:off x="3546148" y="5453065"/>
              <a:ext cx="960591" cy="585787"/>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Store</a:t>
              </a:r>
            </a:p>
            <a:p>
              <a:pPr defTabSz="428625" fontAlgn="base">
                <a:lnSpc>
                  <a:spcPct val="100000"/>
                </a:lnSpc>
                <a:spcBef>
                  <a:spcPct val="0"/>
                </a:spcBef>
                <a:buClrTx/>
                <a:buSzTx/>
                <a:buFontTx/>
                <a:buNone/>
              </a:pPr>
              <a:r>
                <a:rPr lang="en-US" sz="1200" b="1" dirty="0"/>
                <a:t> Buffer</a:t>
              </a:r>
            </a:p>
          </p:txBody>
        </p:sp>
        <p:sp>
          <p:nvSpPr>
            <p:cNvPr id="15" name="Rectangle 12">
              <a:extLst>
                <a:ext uri="{FF2B5EF4-FFF2-40B4-BE49-F238E27FC236}">
                  <a16:creationId xmlns:a16="http://schemas.microsoft.com/office/drawing/2014/main" id="{E4EFBBBF-8F9D-4F2B-8CEC-094350C15D2D}"/>
                </a:ext>
              </a:extLst>
            </p:cNvPr>
            <p:cNvSpPr>
              <a:spLocks noChangeArrowheads="1"/>
            </p:cNvSpPr>
            <p:nvPr/>
          </p:nvSpPr>
          <p:spPr bwMode="gray">
            <a:xfrm>
              <a:off x="2467070" y="5453063"/>
              <a:ext cx="960591" cy="584200"/>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D Cache</a:t>
              </a:r>
            </a:p>
          </p:txBody>
        </p:sp>
        <p:sp>
          <p:nvSpPr>
            <p:cNvPr id="16" name="Rectangle 48">
              <a:extLst>
                <a:ext uri="{FF2B5EF4-FFF2-40B4-BE49-F238E27FC236}">
                  <a16:creationId xmlns:a16="http://schemas.microsoft.com/office/drawing/2014/main" id="{A6BCAAE7-A974-48AE-868A-C0014292167C}"/>
                </a:ext>
              </a:extLst>
            </p:cNvPr>
            <p:cNvSpPr>
              <a:spLocks noChangeArrowheads="1"/>
            </p:cNvSpPr>
            <p:nvPr/>
          </p:nvSpPr>
          <p:spPr bwMode="auto">
            <a:xfrm>
              <a:off x="3546148" y="3879469"/>
              <a:ext cx="1800581" cy="357950"/>
            </a:xfrm>
            <a:prstGeom prst="rect">
              <a:avLst/>
            </a:prstGeom>
            <a:solidFill>
              <a:srgbClr val="FFFF99"/>
            </a:solidFill>
            <a:ln w="12700" algn="ctr">
              <a:solidFill>
                <a:schemeClr val="tx1"/>
              </a:solidFill>
              <a:miter lim="800000"/>
              <a:headEnd/>
              <a:tailEnd/>
            </a:ln>
          </p:spPr>
          <p:txBody>
            <a:bodyPr lIns="80167" tIns="40084" rIns="80167" bIns="40084" anchor="ctr">
              <a:spAutoFit/>
            </a:bodyPr>
            <a:lstStyle/>
            <a:p>
              <a:endParaRPr lang="en-GB" dirty="0"/>
            </a:p>
          </p:txBody>
        </p:sp>
        <p:sp>
          <p:nvSpPr>
            <p:cNvPr id="17" name="Rectangle 49">
              <a:extLst>
                <a:ext uri="{FF2B5EF4-FFF2-40B4-BE49-F238E27FC236}">
                  <a16:creationId xmlns:a16="http://schemas.microsoft.com/office/drawing/2014/main" id="{6E870125-80D0-407E-9325-31E7B81F7889}"/>
                </a:ext>
              </a:extLst>
            </p:cNvPr>
            <p:cNvSpPr>
              <a:spLocks noChangeArrowheads="1"/>
            </p:cNvSpPr>
            <p:nvPr/>
          </p:nvSpPr>
          <p:spPr bwMode="blackWhite">
            <a:xfrm>
              <a:off x="6726255" y="3879469"/>
              <a:ext cx="1800580" cy="357950"/>
            </a:xfrm>
            <a:prstGeom prst="rect">
              <a:avLst/>
            </a:prstGeom>
            <a:solidFill>
              <a:srgbClr val="C0C0C0"/>
            </a:solidFill>
            <a:ln w="12700" algn="ctr">
              <a:solidFill>
                <a:schemeClr val="tx1"/>
              </a:solidFill>
              <a:miter lim="800000"/>
              <a:headEnd/>
              <a:tailEnd/>
            </a:ln>
          </p:spPr>
          <p:txBody>
            <a:bodyPr lIns="80167" tIns="40084" rIns="80167" bIns="40084" anchor="ctr">
              <a:spAutoFit/>
            </a:bodyPr>
            <a:lstStyle/>
            <a:p>
              <a:endParaRPr lang="en-GB" dirty="0"/>
            </a:p>
          </p:txBody>
        </p:sp>
        <p:cxnSp>
          <p:nvCxnSpPr>
            <p:cNvPr id="18" name="AutoShape 51">
              <a:extLst>
                <a:ext uri="{FF2B5EF4-FFF2-40B4-BE49-F238E27FC236}">
                  <a16:creationId xmlns:a16="http://schemas.microsoft.com/office/drawing/2014/main" id="{E1BC8B8A-E940-4381-B043-0A8BF23487B5}"/>
                </a:ext>
              </a:extLst>
            </p:cNvPr>
            <p:cNvCxnSpPr>
              <a:cxnSpLocks noChangeShapeType="1"/>
              <a:stCxn id="9" idx="1"/>
              <a:endCxn id="13" idx="3"/>
            </p:cNvCxnSpPr>
            <p:nvPr/>
          </p:nvCxnSpPr>
          <p:spPr bwMode="auto">
            <a:xfrm rot="10800000">
              <a:off x="4627344" y="5319715"/>
              <a:ext cx="645331" cy="268287"/>
            </a:xfrm>
            <a:prstGeom prst="bentConnector3">
              <a:avLst>
                <a:gd name="adj1" fmla="val 48852"/>
              </a:avLst>
            </a:prstGeom>
            <a:noFill/>
            <a:ln w="12700">
              <a:solidFill>
                <a:schemeClr val="tx1"/>
              </a:solidFill>
              <a:miter lim="800000"/>
              <a:headEnd type="triangle" w="med" len="med"/>
              <a:tailEnd type="triangle" w="med" len="med"/>
            </a:ln>
          </p:spPr>
        </p:cxnSp>
        <p:cxnSp>
          <p:nvCxnSpPr>
            <p:cNvPr id="19" name="AutoShape 52">
              <a:extLst>
                <a:ext uri="{FF2B5EF4-FFF2-40B4-BE49-F238E27FC236}">
                  <a16:creationId xmlns:a16="http://schemas.microsoft.com/office/drawing/2014/main" id="{F1782B96-E949-456D-87E1-EF4D4F2417BC}"/>
                </a:ext>
              </a:extLst>
            </p:cNvPr>
            <p:cNvCxnSpPr>
              <a:cxnSpLocks noChangeShapeType="1"/>
              <a:stCxn id="11" idx="1"/>
              <a:endCxn id="9" idx="3"/>
            </p:cNvCxnSpPr>
            <p:nvPr/>
          </p:nvCxnSpPr>
          <p:spPr bwMode="auto">
            <a:xfrm rot="10800000" flipV="1">
              <a:off x="6855323" y="5319715"/>
              <a:ext cx="649563" cy="268287"/>
            </a:xfrm>
            <a:prstGeom prst="bentConnector3">
              <a:avLst>
                <a:gd name="adj1" fmla="val 50815"/>
              </a:avLst>
            </a:prstGeom>
            <a:noFill/>
            <a:ln w="12700">
              <a:solidFill>
                <a:schemeClr val="tx1"/>
              </a:solidFill>
              <a:miter lim="800000"/>
              <a:headEnd/>
              <a:tailEnd type="triangle" w="med" len="med"/>
            </a:ln>
          </p:spPr>
        </p:cxnSp>
        <p:cxnSp>
          <p:nvCxnSpPr>
            <p:cNvPr id="20" name="AutoShape 55">
              <a:extLst>
                <a:ext uri="{FF2B5EF4-FFF2-40B4-BE49-F238E27FC236}">
                  <a16:creationId xmlns:a16="http://schemas.microsoft.com/office/drawing/2014/main" id="{E7C4D971-C6F6-42C6-A66D-79237C1F39B9}"/>
                </a:ext>
              </a:extLst>
            </p:cNvPr>
            <p:cNvCxnSpPr>
              <a:cxnSpLocks noChangeShapeType="1"/>
              <a:stCxn id="9" idx="0"/>
              <a:endCxn id="10" idx="2"/>
            </p:cNvCxnSpPr>
            <p:nvPr/>
          </p:nvCxnSpPr>
          <p:spPr bwMode="auto">
            <a:xfrm flipV="1">
              <a:off x="6063998" y="4968875"/>
              <a:ext cx="2117" cy="249238"/>
            </a:xfrm>
            <a:prstGeom prst="straightConnector1">
              <a:avLst/>
            </a:prstGeom>
            <a:noFill/>
            <a:ln w="12700">
              <a:solidFill>
                <a:schemeClr val="tx1"/>
              </a:solidFill>
              <a:round/>
              <a:headEnd/>
              <a:tailEnd type="triangle" w="med" len="med"/>
            </a:ln>
          </p:spPr>
        </p:cxnSp>
        <p:sp>
          <p:nvSpPr>
            <p:cNvPr id="21" name="Rectangle 66">
              <a:extLst>
                <a:ext uri="{FF2B5EF4-FFF2-40B4-BE49-F238E27FC236}">
                  <a16:creationId xmlns:a16="http://schemas.microsoft.com/office/drawing/2014/main" id="{4FA10A78-EC39-4CF6-AC0B-16545CDF493A}"/>
                </a:ext>
              </a:extLst>
            </p:cNvPr>
            <p:cNvSpPr>
              <a:spLocks noChangeArrowheads="1"/>
            </p:cNvSpPr>
            <p:nvPr/>
          </p:nvSpPr>
          <p:spPr bwMode="gray">
            <a:xfrm>
              <a:off x="3546148" y="4778375"/>
              <a:ext cx="960591" cy="584200"/>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Data</a:t>
              </a:r>
            </a:p>
            <a:p>
              <a:pPr defTabSz="428625" fontAlgn="base">
                <a:lnSpc>
                  <a:spcPct val="100000"/>
                </a:lnSpc>
                <a:spcBef>
                  <a:spcPct val="0"/>
                </a:spcBef>
                <a:buClrTx/>
                <a:buSzTx/>
                <a:buFontTx/>
                <a:buNone/>
              </a:pPr>
              <a:r>
                <a:rPr lang="en-US" sz="1200" b="1" dirty="0"/>
                <a:t>Prefetch</a:t>
              </a:r>
            </a:p>
          </p:txBody>
        </p:sp>
        <p:sp>
          <p:nvSpPr>
            <p:cNvPr id="22" name="Rectangle 67">
              <a:extLst>
                <a:ext uri="{FF2B5EF4-FFF2-40B4-BE49-F238E27FC236}">
                  <a16:creationId xmlns:a16="http://schemas.microsoft.com/office/drawing/2014/main" id="{7C8CC834-4312-4C01-8500-D4FC7C3F2C37}"/>
                </a:ext>
              </a:extLst>
            </p:cNvPr>
            <p:cNvSpPr>
              <a:spLocks noChangeArrowheads="1"/>
            </p:cNvSpPr>
            <p:nvPr/>
          </p:nvSpPr>
          <p:spPr bwMode="gray">
            <a:xfrm>
              <a:off x="7625488" y="5453063"/>
              <a:ext cx="960591" cy="584200"/>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Branch</a:t>
              </a:r>
            </a:p>
            <a:p>
              <a:pPr defTabSz="428625" fontAlgn="base">
                <a:lnSpc>
                  <a:spcPct val="100000"/>
                </a:lnSpc>
                <a:spcBef>
                  <a:spcPct val="0"/>
                </a:spcBef>
                <a:buClrTx/>
                <a:buSzTx/>
                <a:buFontTx/>
                <a:buNone/>
              </a:pPr>
              <a:r>
                <a:rPr lang="en-US" sz="1200" b="1" dirty="0"/>
                <a:t>Predict</a:t>
              </a:r>
            </a:p>
          </p:txBody>
        </p:sp>
        <p:sp>
          <p:nvSpPr>
            <p:cNvPr id="23" name="Rectangle 69">
              <a:extLst>
                <a:ext uri="{FF2B5EF4-FFF2-40B4-BE49-F238E27FC236}">
                  <a16:creationId xmlns:a16="http://schemas.microsoft.com/office/drawing/2014/main" id="{3117C952-F2A6-4E76-82F2-55C0541E41DC}"/>
                </a:ext>
              </a:extLst>
            </p:cNvPr>
            <p:cNvSpPr>
              <a:spLocks noChangeArrowheads="1"/>
            </p:cNvSpPr>
            <p:nvPr/>
          </p:nvSpPr>
          <p:spPr bwMode="gray">
            <a:xfrm>
              <a:off x="7625488" y="4778375"/>
              <a:ext cx="2039669" cy="584200"/>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Instruction</a:t>
              </a:r>
            </a:p>
            <a:p>
              <a:pPr defTabSz="428625" fontAlgn="base">
                <a:lnSpc>
                  <a:spcPct val="100000"/>
                </a:lnSpc>
                <a:spcBef>
                  <a:spcPct val="0"/>
                </a:spcBef>
                <a:buClrTx/>
                <a:buSzTx/>
                <a:buFontTx/>
                <a:buNone/>
              </a:pPr>
              <a:r>
                <a:rPr lang="en-US" sz="1200" b="1" dirty="0"/>
                <a:t>Queue</a:t>
              </a:r>
            </a:p>
          </p:txBody>
        </p:sp>
        <p:sp>
          <p:nvSpPr>
            <p:cNvPr id="24" name="Rectangle 70">
              <a:extLst>
                <a:ext uri="{FF2B5EF4-FFF2-40B4-BE49-F238E27FC236}">
                  <a16:creationId xmlns:a16="http://schemas.microsoft.com/office/drawing/2014/main" id="{CD81AE8A-ED50-4118-B499-365B93061080}"/>
                </a:ext>
              </a:extLst>
            </p:cNvPr>
            <p:cNvSpPr>
              <a:spLocks noChangeArrowheads="1"/>
            </p:cNvSpPr>
            <p:nvPr/>
          </p:nvSpPr>
          <p:spPr bwMode="gray">
            <a:xfrm>
              <a:off x="2467070" y="4778375"/>
              <a:ext cx="960591" cy="584200"/>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PLD</a:t>
              </a:r>
            </a:p>
            <a:p>
              <a:pPr defTabSz="428625" fontAlgn="base">
                <a:lnSpc>
                  <a:spcPct val="100000"/>
                </a:lnSpc>
                <a:spcBef>
                  <a:spcPct val="0"/>
                </a:spcBef>
                <a:buClrTx/>
                <a:buSzTx/>
                <a:buFontTx/>
                <a:buNone/>
              </a:pPr>
              <a:r>
                <a:rPr lang="en-US" sz="1200" b="1" dirty="0"/>
                <a:t>Unit</a:t>
              </a:r>
            </a:p>
          </p:txBody>
        </p:sp>
        <p:sp>
          <p:nvSpPr>
            <p:cNvPr id="25" name="Text Box 71">
              <a:extLst>
                <a:ext uri="{FF2B5EF4-FFF2-40B4-BE49-F238E27FC236}">
                  <a16:creationId xmlns:a16="http://schemas.microsoft.com/office/drawing/2014/main" id="{DEC94FDF-7DE9-4306-968E-06FF341F4EA4}"/>
                </a:ext>
              </a:extLst>
            </p:cNvPr>
            <p:cNvSpPr txBox="1">
              <a:spLocks noChangeArrowheads="1"/>
            </p:cNvSpPr>
            <p:nvPr/>
          </p:nvSpPr>
          <p:spPr bwMode="auto">
            <a:xfrm>
              <a:off x="3912639" y="3891522"/>
              <a:ext cx="1232834" cy="296394"/>
            </a:xfrm>
            <a:prstGeom prst="rect">
              <a:avLst/>
            </a:prstGeom>
            <a:noFill/>
            <a:ln w="12700" algn="ctr">
              <a:noFill/>
              <a:miter lim="800000"/>
              <a:headEnd/>
              <a:tailEnd/>
            </a:ln>
          </p:spPr>
          <p:txBody>
            <a:bodyPr wrap="none" lIns="80167" tIns="40084" rIns="80167" bIns="40084">
              <a:spAutoFit/>
            </a:bodyPr>
            <a:lstStyle/>
            <a:p>
              <a:pPr defTabSz="801688"/>
              <a:r>
                <a:rPr lang="en-GB" sz="1400" dirty="0"/>
                <a:t>AXI Manager 0</a:t>
              </a:r>
            </a:p>
          </p:txBody>
        </p:sp>
        <p:sp>
          <p:nvSpPr>
            <p:cNvPr id="26" name="Text Box 72">
              <a:extLst>
                <a:ext uri="{FF2B5EF4-FFF2-40B4-BE49-F238E27FC236}">
                  <a16:creationId xmlns:a16="http://schemas.microsoft.com/office/drawing/2014/main" id="{0F50A0B0-D9F8-42C9-A57E-1AD74E30BC23}"/>
                </a:ext>
              </a:extLst>
            </p:cNvPr>
            <p:cNvSpPr txBox="1">
              <a:spLocks noChangeArrowheads="1"/>
            </p:cNvSpPr>
            <p:nvPr/>
          </p:nvSpPr>
          <p:spPr bwMode="auto">
            <a:xfrm>
              <a:off x="7054349" y="3879469"/>
              <a:ext cx="1232834" cy="296394"/>
            </a:xfrm>
            <a:prstGeom prst="rect">
              <a:avLst/>
            </a:prstGeom>
            <a:noFill/>
            <a:ln w="12700" algn="ctr">
              <a:noFill/>
              <a:miter lim="800000"/>
              <a:headEnd/>
              <a:tailEnd/>
            </a:ln>
          </p:spPr>
          <p:txBody>
            <a:bodyPr wrap="none" lIns="80167" tIns="40084" rIns="80167" bIns="40084">
              <a:spAutoFit/>
            </a:bodyPr>
            <a:lstStyle/>
            <a:p>
              <a:pPr defTabSz="801688"/>
              <a:r>
                <a:rPr lang="en-GB" sz="1400" dirty="0"/>
                <a:t>AXI Manager 1</a:t>
              </a:r>
            </a:p>
          </p:txBody>
        </p:sp>
        <p:sp>
          <p:nvSpPr>
            <p:cNvPr id="27" name="Line 76">
              <a:extLst>
                <a:ext uri="{FF2B5EF4-FFF2-40B4-BE49-F238E27FC236}">
                  <a16:creationId xmlns:a16="http://schemas.microsoft.com/office/drawing/2014/main" id="{F1B75952-421D-4F18-93BB-37DB42EF7FB2}"/>
                </a:ext>
              </a:extLst>
            </p:cNvPr>
            <p:cNvSpPr>
              <a:spLocks noChangeShapeType="1"/>
            </p:cNvSpPr>
            <p:nvPr/>
          </p:nvSpPr>
          <p:spPr bwMode="auto">
            <a:xfrm>
              <a:off x="4627343" y="4732338"/>
              <a:ext cx="899231"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cxnSp>
          <p:nvCxnSpPr>
            <p:cNvPr id="28" name="AutoShape 78">
              <a:extLst>
                <a:ext uri="{FF2B5EF4-FFF2-40B4-BE49-F238E27FC236}">
                  <a16:creationId xmlns:a16="http://schemas.microsoft.com/office/drawing/2014/main" id="{107AD13A-FE73-4EDF-AA2F-3800128BE307}"/>
                </a:ext>
              </a:extLst>
            </p:cNvPr>
            <p:cNvCxnSpPr>
              <a:cxnSpLocks noChangeShapeType="1"/>
              <a:stCxn id="16" idx="2"/>
              <a:endCxn id="13" idx="0"/>
            </p:cNvCxnSpPr>
            <p:nvPr/>
          </p:nvCxnSpPr>
          <p:spPr bwMode="auto">
            <a:xfrm rot="5400000">
              <a:off x="3831133" y="3893193"/>
              <a:ext cx="271081" cy="959533"/>
            </a:xfrm>
            <a:prstGeom prst="bentConnector3">
              <a:avLst>
                <a:gd name="adj1" fmla="val 50000"/>
              </a:avLst>
            </a:prstGeom>
            <a:noFill/>
            <a:ln w="12700">
              <a:solidFill>
                <a:schemeClr val="tx1"/>
              </a:solidFill>
              <a:miter lim="800000"/>
              <a:headEnd type="triangle" w="med" len="med"/>
              <a:tailEnd type="triangle" w="med" len="med"/>
            </a:ln>
          </p:spPr>
        </p:cxnSp>
        <p:cxnSp>
          <p:nvCxnSpPr>
            <p:cNvPr id="29" name="AutoShape 79">
              <a:extLst>
                <a:ext uri="{FF2B5EF4-FFF2-40B4-BE49-F238E27FC236}">
                  <a16:creationId xmlns:a16="http://schemas.microsoft.com/office/drawing/2014/main" id="{CD4D1396-FD81-4B58-96E2-D8B718471DA1}"/>
                </a:ext>
              </a:extLst>
            </p:cNvPr>
            <p:cNvCxnSpPr>
              <a:cxnSpLocks noChangeShapeType="1"/>
              <a:stCxn id="17" idx="2"/>
              <a:endCxn id="11" idx="0"/>
            </p:cNvCxnSpPr>
            <p:nvPr/>
          </p:nvCxnSpPr>
          <p:spPr bwMode="auto">
            <a:xfrm rot="16200000" flipH="1">
              <a:off x="8000394" y="3863570"/>
              <a:ext cx="271081" cy="1018778"/>
            </a:xfrm>
            <a:prstGeom prst="bentConnector3">
              <a:avLst>
                <a:gd name="adj1" fmla="val 50000"/>
              </a:avLst>
            </a:prstGeom>
            <a:noFill/>
            <a:ln w="12700">
              <a:solidFill>
                <a:schemeClr val="tx1"/>
              </a:solidFill>
              <a:miter lim="800000"/>
              <a:headEnd/>
              <a:tailEnd type="triangle" w="med" len="med"/>
            </a:ln>
          </p:spPr>
        </p:cxnSp>
      </p:grpSp>
      <p:sp>
        <p:nvSpPr>
          <p:cNvPr id="30" name="Rectangle 83">
            <a:extLst>
              <a:ext uri="{FF2B5EF4-FFF2-40B4-BE49-F238E27FC236}">
                <a16:creationId xmlns:a16="http://schemas.microsoft.com/office/drawing/2014/main" id="{1C4D34FC-F1CF-41DD-BE33-71A33ADD8A9A}"/>
              </a:ext>
            </a:extLst>
          </p:cNvPr>
          <p:cNvSpPr>
            <a:spLocks noChangeArrowheads="1"/>
          </p:cNvSpPr>
          <p:nvPr/>
        </p:nvSpPr>
        <p:spPr bwMode="auto">
          <a:xfrm>
            <a:off x="6082506" y="1084697"/>
            <a:ext cx="5541385" cy="2819400"/>
          </a:xfrm>
          <a:prstGeom prst="rect">
            <a:avLst/>
          </a:prstGeom>
          <a:noFill/>
          <a:ln w="9525">
            <a:noFill/>
            <a:miter lim="800000"/>
            <a:headEnd/>
            <a:tailEnd/>
          </a:ln>
        </p:spPr>
        <p:txBody>
          <a:bodyPr lIns="80151" tIns="40076" rIns="80151" bIns="40076"/>
          <a:lstStyle/>
          <a:p>
            <a:pPr defTabSz="801688" eaLnBrk="1" hangingPunct="1">
              <a:lnSpc>
                <a:spcPct val="90000"/>
              </a:lnSpc>
              <a:spcAft>
                <a:spcPts val="1600"/>
              </a:spcAft>
              <a:buClr>
                <a:srgbClr val="00B0F0"/>
              </a:buClr>
              <a:buSzPct val="95000"/>
            </a:pPr>
            <a:r>
              <a:rPr lang="en-US" sz="2000" dirty="0">
                <a:solidFill>
                  <a:schemeClr val="tx2"/>
                </a:solidFill>
                <a:latin typeface="+mn-lt"/>
              </a:rPr>
              <a:t>Instruction side</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US" sz="1600" dirty="0">
                <a:solidFill>
                  <a:schemeClr val="tx2"/>
                </a:solidFill>
                <a:latin typeface="+mn-lt"/>
              </a:rPr>
              <a:t>Branch prediction and instruction queue</a:t>
            </a:r>
          </a:p>
          <a:p>
            <a:pPr defTabSz="801688" eaLnBrk="1" hangingPunct="1">
              <a:lnSpc>
                <a:spcPct val="90000"/>
              </a:lnSpc>
              <a:spcAft>
                <a:spcPts val="1600"/>
              </a:spcAft>
              <a:buClr>
                <a:srgbClr val="00B0F0"/>
              </a:buClr>
              <a:buSzPct val="95000"/>
            </a:pPr>
            <a:r>
              <a:rPr lang="en-US" sz="2000" dirty="0">
                <a:solidFill>
                  <a:schemeClr val="tx2"/>
                </a:solidFill>
                <a:latin typeface="+mn-lt"/>
              </a:rPr>
              <a:t>MMU</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US" sz="1600" dirty="0">
                <a:solidFill>
                  <a:schemeClr val="tx2"/>
                </a:solidFill>
                <a:latin typeface="+mn-lt"/>
              </a:rPr>
              <a:t>Separate I- and D- MicroTLBs</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US" sz="1600" dirty="0">
                <a:solidFill>
                  <a:schemeClr val="tx2"/>
                </a:solidFill>
                <a:latin typeface="+mn-lt"/>
              </a:rPr>
              <a:t>Unified main TLB</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US" sz="1600" dirty="0">
                <a:solidFill>
                  <a:schemeClr val="tx2"/>
                </a:solidFill>
                <a:latin typeface="+mn-lt"/>
              </a:rPr>
              <a:t>Support for translation table walks through L1 D-cache</a:t>
            </a:r>
          </a:p>
        </p:txBody>
      </p:sp>
    </p:spTree>
    <p:extLst>
      <p:ext uri="{BB962C8B-B14F-4D97-AF65-F5344CB8AC3E}">
        <p14:creationId xmlns:p14="http://schemas.microsoft.com/office/powerpoint/2010/main" val="63541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Load/Store Features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4856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Load/store instructions can be issued speculatively.</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Before condition of instruction, or preceding branch, has been resolved, or before data to be written has become available</a:t>
            </a:r>
          </a:p>
          <a:p>
            <a:pPr lvl="1"/>
            <a:r>
              <a:rPr lang="en-IN" altLang="en-US" dirty="0">
                <a:ea typeface="ＭＳ Ｐゴシック" panose="020B0600070205080204" pitchFamily="34" charset="-128"/>
              </a:rPr>
              <a:t>Any side effects, such as modified registers, are flushed if condition fails.</a:t>
            </a:r>
          </a:p>
          <a:p>
            <a:pPr marL="0" lvl="1" indent="0">
              <a:spcAft>
                <a:spcPts val="1600"/>
              </a:spcAft>
              <a:buNone/>
            </a:pPr>
            <a:r>
              <a:rPr lang="en-GB" sz="2400" dirty="0">
                <a:ea typeface="ＭＳ Ｐゴシック" panose="020B0600070205080204" pitchFamily="34" charset="-128"/>
              </a:rPr>
              <a:t>PLD support implemented in separate unit</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Can handle up to four outstanding PLD operations (explicit loads/stores have higher priority)</a:t>
            </a:r>
          </a:p>
          <a:p>
            <a:pPr marL="0" lvl="1" indent="0">
              <a:spcAft>
                <a:spcPts val="1600"/>
              </a:spcAft>
              <a:buNone/>
            </a:pPr>
            <a:r>
              <a:rPr lang="en-GB" sz="2400" dirty="0">
                <a:ea typeface="ＭＳ Ｐゴシック" panose="020B0600070205080204" pitchFamily="34" charset="-128"/>
              </a:rPr>
              <a:t>Speculative data prefetching</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Monitors sequential accesses made by program and starts fetching next expected line before it has been requested</a:t>
            </a:r>
          </a:p>
          <a:p>
            <a:pPr lvl="1"/>
            <a:r>
              <a:rPr lang="en-IN" altLang="en-US" dirty="0">
                <a:ea typeface="ＭＳ Ｐゴシック" panose="020B0600070205080204" pitchFamily="34" charset="-128"/>
              </a:rPr>
              <a:t>Enabled in cp15 auxiliary control register (DP bit)</a:t>
            </a:r>
          </a:p>
          <a:p>
            <a:pPr lvl="1"/>
            <a:r>
              <a:rPr lang="en-IN" altLang="en-US" dirty="0">
                <a:ea typeface="ＭＳ Ｐゴシック" panose="020B0600070205080204" pitchFamily="34" charset="-128"/>
              </a:rPr>
              <a:t>Prefetched lines can be dropped before allocation, and PLD has higher priority.</a:t>
            </a:r>
          </a:p>
          <a:p>
            <a:pPr marL="0" lvl="1" indent="0">
              <a:spcAft>
                <a:spcPts val="1600"/>
              </a:spcAft>
              <a:buNone/>
            </a:pPr>
            <a:r>
              <a:rPr lang="en-GB" sz="2400" dirty="0">
                <a:ea typeface="ＭＳ Ｐゴシック" panose="020B0600070205080204" pitchFamily="34" charset="-128"/>
              </a:rPr>
              <a:t>Store buffer is a merging store buffer with four 64-bit slots.</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Data forwarding: data can be moved directly from LDR to STR in the LSU.</a:t>
            </a:r>
          </a:p>
        </p:txBody>
      </p:sp>
    </p:spTree>
    <p:extLst>
      <p:ext uri="{BB962C8B-B14F-4D97-AF65-F5344CB8AC3E}">
        <p14:creationId xmlns:p14="http://schemas.microsoft.com/office/powerpoint/2010/main" val="3415066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Caches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134921"/>
            <a:ext cx="11180763" cy="4086225"/>
          </a:xfrm>
        </p:spPr>
        <p:txBody>
          <a:bodyPr wrap="square" numCol="1" anchor="t" anchorCtr="0" compatLnSpc="1">
            <a:prstTxWarp prst="textNoShape">
              <a:avLst/>
            </a:prstTxWarp>
          </a:bodyPr>
          <a:lstStyle/>
          <a:p>
            <a:r>
              <a:rPr lang="en-US" altLang="en-US" sz="2000" dirty="0">
                <a:ea typeface="ＭＳ Ｐゴシック" panose="020B0600070205080204" pitchFamily="34" charset="-128"/>
              </a:rPr>
              <a:t>Four-way set-associative</a:t>
            </a:r>
          </a:p>
          <a:p>
            <a:pPr lvl="1"/>
            <a:r>
              <a:rPr lang="en-IN" altLang="en-US" sz="1600" dirty="0">
                <a:ea typeface="ＭＳ Ｐゴシック" panose="020B0600070205080204" pitchFamily="34" charset="-128"/>
              </a:rPr>
              <a:t>16, 32, or 64 KB each for data and instructions independently (synthesis option)</a:t>
            </a:r>
          </a:p>
          <a:p>
            <a:pPr lvl="1"/>
            <a:r>
              <a:rPr lang="en-IN" altLang="en-US" sz="1600" dirty="0">
                <a:ea typeface="ＭＳ Ｐゴシック" panose="020B0600070205080204" pitchFamily="34" charset="-128"/>
              </a:rPr>
              <a:t>Eight words per line</a:t>
            </a:r>
          </a:p>
          <a:p>
            <a:pPr lvl="1"/>
            <a:r>
              <a:rPr lang="en-IN" altLang="en-US" sz="1600" dirty="0">
                <a:ea typeface="ＭＳ Ｐゴシック" panose="020B0600070205080204" pitchFamily="34" charset="-128"/>
              </a:rPr>
              <a:t>Data cache is physically indexed and physically tagged.</a:t>
            </a:r>
          </a:p>
          <a:p>
            <a:pPr lvl="1"/>
            <a:r>
              <a:rPr lang="en-IN" altLang="en-US" sz="1600" dirty="0">
                <a:ea typeface="ＭＳ Ｐゴシック" panose="020B0600070205080204" pitchFamily="34" charset="-128"/>
              </a:rPr>
              <a:t>Instruction cache is virtually indexed and physically tagged.</a:t>
            </a:r>
          </a:p>
          <a:p>
            <a:pPr marL="0" lvl="1" indent="0">
              <a:spcAft>
                <a:spcPts val="1600"/>
              </a:spcAft>
              <a:buNone/>
            </a:pPr>
            <a:r>
              <a:rPr lang="en-GB" sz="2000" dirty="0">
                <a:ea typeface="ＭＳ Ｐゴシック" panose="020B0600070205080204" pitchFamily="34" charset="-128"/>
              </a:rPr>
              <a:t>No lockdown support and no TCM</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Instead, use L2 cache lockdown or fast on-chip memory.</a:t>
            </a:r>
          </a:p>
          <a:p>
            <a:pPr marL="0" lvl="1" indent="0">
              <a:spcAft>
                <a:spcPts val="1600"/>
              </a:spcAft>
              <a:buNone/>
            </a:pPr>
            <a:r>
              <a:rPr lang="en-GB" sz="2000" dirty="0">
                <a:ea typeface="ＭＳ Ｐゴシック" panose="020B0600070205080204" pitchFamily="34" charset="-128"/>
              </a:rPr>
              <a:t>Support for parity checking (synthesis option)</a:t>
            </a:r>
          </a:p>
          <a:p>
            <a:pPr marL="0" lvl="1" indent="0">
              <a:spcAft>
                <a:spcPts val="1600"/>
              </a:spcAft>
              <a:buNone/>
            </a:pPr>
            <a:r>
              <a:rPr lang="en-GB" sz="2000" dirty="0"/>
              <a:t>Round robin or random replacement policy</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Victim counter is read at the time of miss, not time of allocation, and then incremented at the time of allocation.</a:t>
            </a:r>
          </a:p>
          <a:p>
            <a:pPr lvl="1"/>
            <a:r>
              <a:rPr lang="en-IN" altLang="en-US" sz="1600" dirty="0">
                <a:ea typeface="ＭＳ Ｐゴシック" panose="020B0600070205080204" pitchFamily="34" charset="-128"/>
              </a:rPr>
              <a:t>An invalid line in the set will be replaced in preference to using the victim counter.</a:t>
            </a:r>
          </a:p>
          <a:p>
            <a:pPr marL="0" lvl="1" indent="0">
              <a:spcAft>
                <a:spcPts val="1600"/>
              </a:spcAft>
              <a:buNone/>
            </a:pPr>
            <a:r>
              <a:rPr lang="en-GB" sz="2000" dirty="0">
                <a:ea typeface="ＭＳ Ｐゴシック" panose="020B0600070205080204" pitchFamily="34" charset="-128"/>
              </a:rPr>
              <a:t>Caches need to be invalidated before they are enabled (after reset).</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Different from previous Arm cores</a:t>
            </a:r>
            <a:endParaRPr lang="en-US" altLang="en-US" sz="1600" dirty="0">
              <a:ea typeface="ＭＳ Ｐゴシック" panose="020B0600070205080204" pitchFamily="34" charset="-128"/>
            </a:endParaRPr>
          </a:p>
          <a:p>
            <a:pPr lvl="2"/>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25506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9F4F-7303-4E44-9841-8CE96182940C}"/>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736BCC25-0242-4169-A933-83C0AC79E445}"/>
              </a:ext>
            </a:extLst>
          </p:cNvPr>
          <p:cNvSpPr>
            <a:spLocks noGrp="1"/>
          </p:cNvSpPr>
          <p:nvPr>
            <p:ph idx="1"/>
          </p:nvPr>
        </p:nvSpPr>
        <p:spPr/>
        <p:txBody>
          <a:bodyPr vert="horz" lIns="0" tIns="0" rIns="0" bIns="0" rtlCol="0" anchor="t">
            <a:noAutofit/>
          </a:bodyPr>
          <a:lstStyle/>
          <a:p>
            <a:pPr marL="0" indent="0">
              <a:buNone/>
            </a:pPr>
            <a:r>
              <a:rPr lang="en-US" dirty="0"/>
              <a:t>At the end of this module, you will be able to:</a:t>
            </a:r>
          </a:p>
          <a:p>
            <a:pPr>
              <a:buFont typeface="Arial"/>
              <a:buChar char="•"/>
            </a:pPr>
            <a:r>
              <a:rPr lang="en-US" dirty="0">
                <a:ea typeface="ＭＳ Ｐゴシック" panose="020B0600070205080204" pitchFamily="34" charset="-128"/>
              </a:rPr>
              <a:t>Describe the configuration and features of the Arm Cortex-A9 processor.</a:t>
            </a:r>
          </a:p>
          <a:p>
            <a:pPr>
              <a:buFont typeface="Arial"/>
              <a:buChar char="•"/>
            </a:pPr>
            <a:r>
              <a:rPr lang="en-US" dirty="0">
                <a:ea typeface="ＭＳ Ｐゴシック" panose="020B0600070205080204" pitchFamily="34" charset="-128"/>
              </a:rPr>
              <a:t>Outline the purpose and properties of Register Renaming, Virtual Flag Registers, Out of Order Issue and Small Loop Mode in the Arm Cortex-A9 processor.</a:t>
            </a:r>
          </a:p>
          <a:p>
            <a:pPr>
              <a:buFont typeface="Arial"/>
              <a:buChar char="•"/>
            </a:pPr>
            <a:r>
              <a:rPr lang="en-US" dirty="0">
                <a:ea typeface="ＭＳ Ｐゴシック" panose="020B0600070205080204" pitchFamily="34" charset="-128"/>
              </a:rPr>
              <a:t>Identify the properties of Program Flow Prediction in the Arm Cortex-A9 processor.</a:t>
            </a:r>
          </a:p>
          <a:p>
            <a:pPr>
              <a:buFont typeface="Arial"/>
              <a:buChar char="•"/>
            </a:pPr>
            <a:r>
              <a:rPr lang="en-US" dirty="0">
                <a:ea typeface="ＭＳ Ｐゴシック" panose="020B0600070205080204" pitchFamily="34" charset="-128"/>
              </a:rPr>
              <a:t>Explain the function and operation of a Performance Monitoring Unit and Memory Management Unit.</a:t>
            </a:r>
          </a:p>
          <a:p>
            <a:pPr>
              <a:buFont typeface="Arial"/>
              <a:buChar char="•"/>
            </a:pPr>
            <a:r>
              <a:rPr lang="en-US" dirty="0">
                <a:ea typeface="ＭＳ Ｐゴシック" panose="020B0600070205080204" pitchFamily="34" charset="-128"/>
              </a:rPr>
              <a:t>Outline the memory and cache properties in the Arm Cortex-A9 processor.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13618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Data Cache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Non-blocking</a:t>
            </a:r>
          </a:p>
          <a:p>
            <a:pPr lvl="1"/>
            <a:r>
              <a:rPr lang="en-IN" altLang="en-US" dirty="0">
                <a:ea typeface="ＭＳ Ｐゴシック" panose="020B0600070205080204" pitchFamily="34" charset="-128"/>
              </a:rPr>
              <a:t>Load/store can continue to hit in cache while it is performing allocations from external memory due to prior read/write misses.</a:t>
            </a:r>
          </a:p>
          <a:p>
            <a:pPr lvl="1"/>
            <a:r>
              <a:rPr lang="en-IN" altLang="en-US" dirty="0">
                <a:ea typeface="ＭＳ Ｐゴシック" panose="020B0600070205080204" pitchFamily="34" charset="-128"/>
              </a:rPr>
              <a:t>Supports four outstanding read misses and four outstanding write misses.</a:t>
            </a:r>
          </a:p>
          <a:p>
            <a:pPr marL="0" lvl="1" indent="0">
              <a:spcAft>
                <a:spcPts val="1600"/>
              </a:spcAft>
              <a:buNone/>
            </a:pPr>
            <a:r>
              <a:rPr lang="en-GB" sz="2400" dirty="0">
                <a:ea typeface="ＭＳ Ｐゴシック" panose="020B0600070205080204" pitchFamily="34" charset="-128"/>
              </a:rPr>
              <a:t>Contains the local load/store exclusive monitor</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Used for LDREX/STREX synchronization</a:t>
            </a:r>
          </a:p>
          <a:p>
            <a:pPr lvl="1"/>
            <a:r>
              <a:rPr lang="en-IN" altLang="en-US" dirty="0">
                <a:ea typeface="ＭＳ Ｐゴシック" panose="020B0600070205080204" pitchFamily="34" charset="-128"/>
              </a:rPr>
              <a:t>Monitors one address only, with eight-word (one cache line) granularity</a:t>
            </a:r>
          </a:p>
          <a:p>
            <a:pPr lvl="1"/>
            <a:r>
              <a:rPr lang="en-IN" altLang="en-US" dirty="0">
                <a:ea typeface="ＭＳ Ｐゴシック" panose="020B0600070205080204" pitchFamily="34" charset="-128"/>
              </a:rPr>
              <a:t>Avoid interleaving LDREX/STREX sequences.</a:t>
            </a:r>
          </a:p>
          <a:p>
            <a:pPr lvl="1"/>
            <a:r>
              <a:rPr lang="en-IN" altLang="en-US" dirty="0">
                <a:ea typeface="ＭＳ Ｐゴシック" panose="020B0600070205080204" pitchFamily="34" charset="-128"/>
              </a:rPr>
              <a:t>Always execute a CLREX instruction as part of any context switch.</a:t>
            </a:r>
          </a:p>
          <a:p>
            <a:pPr lvl="1"/>
            <a:r>
              <a:rPr lang="en-IN" altLang="en-US" dirty="0">
                <a:ea typeface="ＭＳ Ｐゴシック" panose="020B0600070205080204" pitchFamily="34" charset="-128"/>
              </a:rPr>
              <a:t>Note: Non-exclusive store to tagged location does not clear monitor state.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43262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Data Cache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66932"/>
            <a:ext cx="11180763" cy="4086225"/>
          </a:xfrm>
        </p:spPr>
        <p:txBody>
          <a:bodyPr wrap="square" numCol="1" anchor="t" anchorCtr="0" compatLnSpc="1">
            <a:prstTxWarp prst="textNoShape">
              <a:avLst/>
            </a:prstTxWarp>
          </a:bodyPr>
          <a:lstStyle/>
          <a:p>
            <a:pPr marL="0" lvl="1" indent="0">
              <a:spcAft>
                <a:spcPts val="1600"/>
              </a:spcAft>
              <a:buNone/>
            </a:pPr>
            <a:r>
              <a:rPr lang="en-GB" sz="2400" dirty="0">
                <a:ea typeface="ＭＳ Ｐゴシック" panose="020B0600070205080204" pitchFamily="34" charset="-128"/>
              </a:rPr>
              <a:t>Support for exclusive cache operation (disabled by default)</a:t>
            </a:r>
            <a:endParaRPr lang="en-US" altLang="en-US" sz="2400" dirty="0">
              <a:ea typeface="ＭＳ Ｐゴシック" panose="020B0600070205080204" pitchFamily="34" charset="-128"/>
            </a:endParaRPr>
          </a:p>
          <a:p>
            <a:pPr lvl="1"/>
            <a:r>
              <a:rPr lang="en-IN" altLang="en-US" dirty="0">
                <a:ea typeface="ＭＳ Ｐゴシック" panose="020B0600070205080204" pitchFamily="34" charset="-128"/>
              </a:rPr>
              <a:t>A cache line is valid only in L1 </a:t>
            </a:r>
            <a:r>
              <a:rPr lang="en-IN" altLang="en-US" b="1" dirty="0">
                <a:ea typeface="ＭＳ Ｐゴシック" panose="020B0600070205080204" pitchFamily="34" charset="-128"/>
              </a:rPr>
              <a:t>or</a:t>
            </a:r>
            <a:r>
              <a:rPr lang="en-IN" altLang="en-US" dirty="0">
                <a:ea typeface="ＭＳ Ｐゴシック" panose="020B0600070205080204" pitchFamily="34" charset="-128"/>
              </a:rPr>
              <a:t> L2 cache, never in both at the same time.</a:t>
            </a:r>
          </a:p>
          <a:p>
            <a:pPr lvl="1"/>
            <a:r>
              <a:rPr lang="en-IN" altLang="en-US" dirty="0">
                <a:ea typeface="ＭＳ Ｐゴシック" panose="020B0600070205080204" pitchFamily="34" charset="-128"/>
              </a:rPr>
              <a:t>Line fill into L1 causes line to be marked invalid in L2.</a:t>
            </a:r>
          </a:p>
          <a:p>
            <a:pPr lvl="1"/>
            <a:r>
              <a:rPr lang="en-IN" altLang="en-US" dirty="0">
                <a:ea typeface="ＭＳ Ｐゴシック" panose="020B0600070205080204" pitchFamily="34" charset="-128"/>
              </a:rPr>
              <a:t>Eviction from L1 causes allocation in L2 (even if not dirty).</a:t>
            </a:r>
          </a:p>
          <a:p>
            <a:pPr lvl="1"/>
            <a:r>
              <a:rPr lang="en-IN" altLang="en-US" dirty="0">
                <a:ea typeface="ＭＳ Ｐゴシック" panose="020B0600070205080204" pitchFamily="34" charset="-128"/>
              </a:rPr>
              <a:t>Line fill into L1 from dirty L2 line forces eviction to external memory.</a:t>
            </a:r>
          </a:p>
          <a:p>
            <a:pPr lvl="1"/>
            <a:r>
              <a:rPr lang="en-IN" altLang="en-US" dirty="0">
                <a:ea typeface="ＭＳ Ｐゴシック" panose="020B0600070205080204" pitchFamily="34" charset="-128"/>
              </a:rPr>
              <a:t>Increases cache utilization, reducing power consumption.</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4821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Management Unit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05618" y="1080130"/>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Translation table walks can be configured to go through L1 data cache.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Allows page tables to be cached</a:t>
            </a:r>
          </a:p>
          <a:p>
            <a:pPr lvl="1"/>
            <a:r>
              <a:rPr lang="en-IN" altLang="en-US" dirty="0">
                <a:ea typeface="ＭＳ Ｐゴシック" panose="020B0600070205080204" pitchFamily="34" charset="-128"/>
              </a:rPr>
              <a:t>Configured in TTBRx IRGN bits, so can be individually configured per process (TTBR0) and also for system region (TTBR1)</a:t>
            </a:r>
            <a:endParaRPr lang="en-US" altLang="en-US" dirty="0">
              <a:ea typeface="ＭＳ Ｐゴシック" panose="020B0600070205080204" pitchFamily="34" charset="-128"/>
            </a:endParaRPr>
          </a:p>
          <a:p>
            <a:pPr marL="0" lvl="1" indent="0">
              <a:spcAft>
                <a:spcPts val="1600"/>
              </a:spcAft>
              <a:buNone/>
            </a:pPr>
            <a:endParaRPr lang="en-GB" sz="2400" dirty="0">
              <a:ea typeface="ＭＳ Ｐゴシック" panose="020B0600070205080204" pitchFamily="34" charset="-128"/>
            </a:endParaRPr>
          </a:p>
          <a:p>
            <a:pPr marL="0" lvl="1" indent="0">
              <a:spcAft>
                <a:spcPts val="1600"/>
              </a:spcAft>
              <a:buNone/>
            </a:pPr>
            <a:endParaRPr lang="en-GB" sz="2400" dirty="0">
              <a:ea typeface="ＭＳ Ｐゴシック" panose="020B0600070205080204" pitchFamily="34" charset="-128"/>
            </a:endParaRPr>
          </a:p>
          <a:p>
            <a:pPr marL="0" lvl="1" indent="0">
              <a:spcAft>
                <a:spcPts val="1600"/>
              </a:spcAft>
              <a:buNone/>
            </a:pPr>
            <a:endParaRPr lang="en-GB" sz="2400" dirty="0">
              <a:ea typeface="ＭＳ Ｐゴシック" panose="020B0600070205080204" pitchFamily="34" charset="-128"/>
            </a:endParaRPr>
          </a:p>
          <a:p>
            <a:pPr marL="0" lvl="1" indent="0">
              <a:spcAft>
                <a:spcPts val="1600"/>
              </a:spcAft>
              <a:buNone/>
            </a:pPr>
            <a:endParaRPr lang="en-GB" sz="2400" dirty="0">
              <a:ea typeface="ＭＳ Ｐゴシック" panose="020B0600070205080204" pitchFamily="34" charset="-128"/>
            </a:endParaRPr>
          </a:p>
          <a:p>
            <a:pPr marL="0" lvl="1" indent="0">
              <a:spcAft>
                <a:spcPts val="1600"/>
              </a:spcAft>
              <a:buNone/>
            </a:pPr>
            <a:endParaRPr lang="en-GB" sz="2400" dirty="0">
              <a:ea typeface="ＭＳ Ｐゴシック" panose="020B0600070205080204" pitchFamily="34" charset="-128"/>
            </a:endParaRPr>
          </a:p>
          <a:p>
            <a:pPr marL="0" lvl="1" indent="0">
              <a:spcAft>
                <a:spcPts val="1600"/>
              </a:spcAft>
              <a:buNone/>
            </a:pPr>
            <a:r>
              <a:rPr lang="en-GB" sz="2400" dirty="0">
                <a:ea typeface="ＭＳ Ｐゴシック" panose="020B0600070205080204" pitchFamily="34" charset="-128"/>
              </a:rPr>
              <a:t>Main TLB should be invalidated before MMU is enabled after reset.</a:t>
            </a:r>
          </a:p>
          <a:p>
            <a:pPr lvl="1"/>
            <a:r>
              <a:rPr lang="en-IN" altLang="en-US" dirty="0">
                <a:ea typeface="ＭＳ Ｐゴシック" panose="020B0600070205080204" pitchFamily="34" charset="-128"/>
              </a:rPr>
              <a:t>MicroTLBs automatically invalidated by any TLB operation, or change of ASID</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435B7106-F1E6-4E1C-B110-12FDC32DDA43}"/>
              </a:ext>
            </a:extLst>
          </p:cNvPr>
          <p:cNvGrpSpPr/>
          <p:nvPr/>
        </p:nvGrpSpPr>
        <p:grpSpPr>
          <a:xfrm>
            <a:off x="3328749" y="2423211"/>
            <a:ext cx="4614093" cy="2346990"/>
            <a:chOff x="3321869" y="2528888"/>
            <a:chExt cx="5532922" cy="2565402"/>
          </a:xfrm>
        </p:grpSpPr>
        <p:sp>
          <p:nvSpPr>
            <p:cNvPr id="6" name="Rectangle 64">
              <a:extLst>
                <a:ext uri="{FF2B5EF4-FFF2-40B4-BE49-F238E27FC236}">
                  <a16:creationId xmlns:a16="http://schemas.microsoft.com/office/drawing/2014/main" id="{F9CDFE03-71BD-4A34-80C6-332C3852382D}"/>
                </a:ext>
              </a:extLst>
            </p:cNvPr>
            <p:cNvSpPr>
              <a:spLocks noChangeArrowheads="1"/>
            </p:cNvSpPr>
            <p:nvPr/>
          </p:nvSpPr>
          <p:spPr bwMode="gray">
            <a:xfrm>
              <a:off x="5312876" y="3924300"/>
              <a:ext cx="1557258" cy="628650"/>
            </a:xfrm>
            <a:prstGeom prst="rect">
              <a:avLst/>
            </a:prstGeom>
            <a:solidFill>
              <a:schemeClr val="folHlink"/>
            </a:solidFill>
            <a:ln w="19050" algn="ctr">
              <a:solidFill>
                <a:schemeClr val="tx1"/>
              </a:solidFill>
              <a:miter lim="800000"/>
              <a:headEnd/>
              <a:tailEnd/>
            </a:ln>
          </p:spPr>
          <p:txBody>
            <a:bodyPr wrap="none" lIns="69850" tIns="34925" rIns="69850" bIns="34925" anchor="ctr"/>
            <a:lstStyle/>
            <a:p>
              <a:pPr defTabSz="514350" fontAlgn="base">
                <a:lnSpc>
                  <a:spcPct val="100000"/>
                </a:lnSpc>
                <a:spcBef>
                  <a:spcPct val="0"/>
                </a:spcBef>
                <a:buClrTx/>
                <a:buSzTx/>
                <a:buFontTx/>
                <a:buNone/>
              </a:pPr>
              <a:r>
                <a:rPr lang="en-US" sz="1200" b="1" dirty="0">
                  <a:solidFill>
                    <a:schemeClr val="bg1"/>
                  </a:solidFill>
                </a:rPr>
                <a:t>Cortex-A9</a:t>
              </a:r>
            </a:p>
            <a:p>
              <a:pPr defTabSz="514350" fontAlgn="base">
                <a:lnSpc>
                  <a:spcPct val="100000"/>
                </a:lnSpc>
                <a:spcBef>
                  <a:spcPct val="0"/>
                </a:spcBef>
                <a:buClrTx/>
                <a:buSzTx/>
                <a:buFontTx/>
                <a:buNone/>
              </a:pPr>
              <a:r>
                <a:rPr lang="en-US" sz="1200" b="1" dirty="0">
                  <a:solidFill>
                    <a:schemeClr val="bg1"/>
                  </a:solidFill>
                </a:rPr>
                <a:t>Core</a:t>
              </a:r>
            </a:p>
          </p:txBody>
        </p:sp>
        <p:sp>
          <p:nvSpPr>
            <p:cNvPr id="7" name="Rectangle 67">
              <a:extLst>
                <a:ext uri="{FF2B5EF4-FFF2-40B4-BE49-F238E27FC236}">
                  <a16:creationId xmlns:a16="http://schemas.microsoft.com/office/drawing/2014/main" id="{241648F1-C33F-4D58-993A-2CE9B2A989D9}"/>
                </a:ext>
              </a:extLst>
            </p:cNvPr>
            <p:cNvSpPr>
              <a:spLocks noChangeArrowheads="1"/>
            </p:cNvSpPr>
            <p:nvPr/>
          </p:nvSpPr>
          <p:spPr bwMode="gray">
            <a:xfrm>
              <a:off x="7234058" y="3654427"/>
              <a:ext cx="1618617" cy="898525"/>
            </a:xfrm>
            <a:prstGeom prst="rect">
              <a:avLst/>
            </a:prstGeom>
            <a:solidFill>
              <a:schemeClr val="bg2"/>
            </a:solidFill>
            <a:ln w="19050" algn="ctr">
              <a:solidFill>
                <a:schemeClr val="tx1"/>
              </a:solidFill>
              <a:miter lim="800000"/>
              <a:headEnd/>
              <a:tailEnd/>
            </a:ln>
          </p:spPr>
          <p:txBody>
            <a:bodyPr lIns="69850" tIns="34925" rIns="69850" bIns="34925" anchor="ctr"/>
            <a:lstStyle/>
            <a:p>
              <a:pPr defTabSz="428625" fontAlgn="base">
                <a:lnSpc>
                  <a:spcPct val="100000"/>
                </a:lnSpc>
                <a:spcBef>
                  <a:spcPct val="0"/>
                </a:spcBef>
                <a:buClrTx/>
                <a:buSzTx/>
                <a:buFontTx/>
                <a:buNone/>
              </a:pPr>
              <a:r>
                <a:rPr lang="en-US" sz="1200" b="1" dirty="0"/>
                <a:t>Instruction Cache</a:t>
              </a:r>
            </a:p>
          </p:txBody>
        </p:sp>
        <p:sp>
          <p:nvSpPr>
            <p:cNvPr id="8" name="Rectangle 70">
              <a:extLst>
                <a:ext uri="{FF2B5EF4-FFF2-40B4-BE49-F238E27FC236}">
                  <a16:creationId xmlns:a16="http://schemas.microsoft.com/office/drawing/2014/main" id="{FF142E71-076D-4A05-93B9-24825A3AD60A}"/>
                </a:ext>
              </a:extLst>
            </p:cNvPr>
            <p:cNvSpPr>
              <a:spLocks noChangeArrowheads="1"/>
            </p:cNvSpPr>
            <p:nvPr/>
          </p:nvSpPr>
          <p:spPr bwMode="gray">
            <a:xfrm>
              <a:off x="3334564" y="3652838"/>
              <a:ext cx="1618618" cy="900112"/>
            </a:xfrm>
            <a:prstGeom prst="rect">
              <a:avLst/>
            </a:prstGeom>
            <a:solidFill>
              <a:schemeClr val="bg2"/>
            </a:solidFill>
            <a:ln w="19050" algn="ctr">
              <a:solidFill>
                <a:schemeClr val="tx1"/>
              </a:solidFill>
              <a:miter lim="800000"/>
              <a:headEnd/>
              <a:tailEnd/>
            </a:ln>
          </p:spPr>
          <p:txBody>
            <a:bodyPr wrap="none" lIns="69850" tIns="34925" rIns="69850" bIns="34925" anchor="ctr"/>
            <a:lstStyle/>
            <a:p>
              <a:pPr defTabSz="428625" fontAlgn="base">
                <a:lnSpc>
                  <a:spcPct val="100000"/>
                </a:lnSpc>
                <a:spcBef>
                  <a:spcPct val="0"/>
                </a:spcBef>
                <a:buClrTx/>
                <a:buSzTx/>
                <a:buFontTx/>
                <a:buNone/>
              </a:pPr>
              <a:r>
                <a:rPr lang="en-US" sz="1200" b="1" dirty="0"/>
                <a:t>Data</a:t>
              </a:r>
            </a:p>
            <a:p>
              <a:pPr defTabSz="428625" fontAlgn="base">
                <a:lnSpc>
                  <a:spcPct val="100000"/>
                </a:lnSpc>
                <a:spcBef>
                  <a:spcPct val="0"/>
                </a:spcBef>
                <a:buClrTx/>
                <a:buSzTx/>
                <a:buFontTx/>
                <a:buNone/>
              </a:pPr>
              <a:r>
                <a:rPr lang="en-US" sz="1200" b="1" dirty="0"/>
                <a:t>Cache</a:t>
              </a:r>
            </a:p>
          </p:txBody>
        </p:sp>
        <p:sp>
          <p:nvSpPr>
            <p:cNvPr id="9" name="Line 79">
              <a:extLst>
                <a:ext uri="{FF2B5EF4-FFF2-40B4-BE49-F238E27FC236}">
                  <a16:creationId xmlns:a16="http://schemas.microsoft.com/office/drawing/2014/main" id="{13012683-2CDC-41DB-B9B3-1CAEEB7CFA90}"/>
                </a:ext>
              </a:extLst>
            </p:cNvPr>
            <p:cNvSpPr>
              <a:spLocks noChangeShapeType="1"/>
            </p:cNvSpPr>
            <p:nvPr/>
          </p:nvSpPr>
          <p:spPr bwMode="auto">
            <a:xfrm flipH="1">
              <a:off x="6874365" y="4103688"/>
              <a:ext cx="359693" cy="0"/>
            </a:xfrm>
            <a:prstGeom prst="line">
              <a:avLst/>
            </a:prstGeom>
            <a:noFill/>
            <a:ln w="19050">
              <a:solidFill>
                <a:schemeClr val="tx1"/>
              </a:solidFill>
              <a:round/>
              <a:headEnd/>
              <a:tailEnd type="triangle" w="lg" len="med"/>
            </a:ln>
          </p:spPr>
          <p:txBody>
            <a:bodyPr lIns="80167" tIns="40084" rIns="80167" bIns="40084" anchor="ctr">
              <a:spAutoFit/>
            </a:bodyPr>
            <a:lstStyle/>
            <a:p>
              <a:endParaRPr lang="en-US" dirty="0"/>
            </a:p>
          </p:txBody>
        </p:sp>
        <p:sp>
          <p:nvSpPr>
            <p:cNvPr id="10" name="Line 80">
              <a:extLst>
                <a:ext uri="{FF2B5EF4-FFF2-40B4-BE49-F238E27FC236}">
                  <a16:creationId xmlns:a16="http://schemas.microsoft.com/office/drawing/2014/main" id="{1A1ACF66-795C-46FA-B9E1-3FBA04184AE0}"/>
                </a:ext>
              </a:extLst>
            </p:cNvPr>
            <p:cNvSpPr>
              <a:spLocks noChangeShapeType="1"/>
            </p:cNvSpPr>
            <p:nvPr/>
          </p:nvSpPr>
          <p:spPr bwMode="auto">
            <a:xfrm>
              <a:off x="4953182" y="4103688"/>
              <a:ext cx="359693" cy="0"/>
            </a:xfrm>
            <a:prstGeom prst="line">
              <a:avLst/>
            </a:prstGeom>
            <a:noFill/>
            <a:ln w="19050">
              <a:solidFill>
                <a:schemeClr val="tx1"/>
              </a:solidFill>
              <a:round/>
              <a:headEnd type="triangle" w="lg" len="med"/>
              <a:tailEnd type="triangle" w="lg" len="med"/>
            </a:ln>
          </p:spPr>
          <p:txBody>
            <a:bodyPr lIns="80167" tIns="40084" rIns="80167" bIns="40084" anchor="ctr">
              <a:spAutoFit/>
            </a:bodyPr>
            <a:lstStyle/>
            <a:p>
              <a:endParaRPr lang="en-US" dirty="0"/>
            </a:p>
          </p:txBody>
        </p:sp>
        <p:sp>
          <p:nvSpPr>
            <p:cNvPr id="11" name="Rectangle 81">
              <a:extLst>
                <a:ext uri="{FF2B5EF4-FFF2-40B4-BE49-F238E27FC236}">
                  <a16:creationId xmlns:a16="http://schemas.microsoft.com/office/drawing/2014/main" id="{95142016-3B77-4EB4-9836-B93B6D743BC1}"/>
                </a:ext>
              </a:extLst>
            </p:cNvPr>
            <p:cNvSpPr>
              <a:spLocks noChangeArrowheads="1"/>
            </p:cNvSpPr>
            <p:nvPr/>
          </p:nvSpPr>
          <p:spPr bwMode="auto">
            <a:xfrm>
              <a:off x="5312875" y="3654425"/>
              <a:ext cx="1561490" cy="269875"/>
            </a:xfrm>
            <a:prstGeom prst="rect">
              <a:avLst/>
            </a:prstGeom>
            <a:solidFill>
              <a:schemeClr val="accent1"/>
            </a:solidFill>
            <a:ln w="19050" algn="ctr">
              <a:solidFill>
                <a:schemeClr val="tx1"/>
              </a:solidFill>
              <a:miter lim="800000"/>
              <a:headEnd/>
              <a:tailEnd/>
            </a:ln>
          </p:spPr>
          <p:txBody>
            <a:bodyPr wrap="none" lIns="80167" tIns="40084" rIns="80167" bIns="40084" anchor="ctr"/>
            <a:lstStyle/>
            <a:p>
              <a:pPr defTabSz="801688"/>
              <a:r>
                <a:rPr lang="en-GB" sz="1200" b="1" dirty="0"/>
                <a:t>cp15</a:t>
              </a:r>
            </a:p>
          </p:txBody>
        </p:sp>
        <p:sp>
          <p:nvSpPr>
            <p:cNvPr id="12" name="Line 82">
              <a:extLst>
                <a:ext uri="{FF2B5EF4-FFF2-40B4-BE49-F238E27FC236}">
                  <a16:creationId xmlns:a16="http://schemas.microsoft.com/office/drawing/2014/main" id="{D9143C63-02CA-474A-B3AC-85061CACB34B}"/>
                </a:ext>
              </a:extLst>
            </p:cNvPr>
            <p:cNvSpPr>
              <a:spLocks noChangeShapeType="1"/>
            </p:cNvSpPr>
            <p:nvPr/>
          </p:nvSpPr>
          <p:spPr bwMode="auto">
            <a:xfrm flipV="1">
              <a:off x="6093619" y="3294065"/>
              <a:ext cx="0" cy="358775"/>
            </a:xfrm>
            <a:prstGeom prst="line">
              <a:avLst/>
            </a:prstGeom>
            <a:noFill/>
            <a:ln w="19050">
              <a:solidFill>
                <a:schemeClr val="tx1"/>
              </a:solidFill>
              <a:prstDash val="sysDot"/>
              <a:round/>
              <a:headEnd type="triangle" w="med" len="lg"/>
              <a:tailEnd type="triangle" w="med" len="lg"/>
            </a:ln>
          </p:spPr>
          <p:txBody>
            <a:bodyPr lIns="80167" tIns="40084" rIns="80167" bIns="40084" anchor="ctr">
              <a:spAutoFit/>
            </a:bodyPr>
            <a:lstStyle/>
            <a:p>
              <a:endParaRPr lang="en-US" dirty="0"/>
            </a:p>
          </p:txBody>
        </p:sp>
        <p:sp>
          <p:nvSpPr>
            <p:cNvPr id="13" name="Rectangle 84">
              <a:extLst>
                <a:ext uri="{FF2B5EF4-FFF2-40B4-BE49-F238E27FC236}">
                  <a16:creationId xmlns:a16="http://schemas.microsoft.com/office/drawing/2014/main" id="{805D60FE-D266-484F-A139-3B0FF7331897}"/>
                </a:ext>
              </a:extLst>
            </p:cNvPr>
            <p:cNvSpPr>
              <a:spLocks noChangeArrowheads="1"/>
            </p:cNvSpPr>
            <p:nvPr/>
          </p:nvSpPr>
          <p:spPr bwMode="auto">
            <a:xfrm>
              <a:off x="7234057" y="2979740"/>
              <a:ext cx="1616502" cy="314325"/>
            </a:xfrm>
            <a:prstGeom prst="rect">
              <a:avLst/>
            </a:prstGeom>
            <a:solidFill>
              <a:schemeClr val="bg2"/>
            </a:solidFill>
            <a:ln w="19050" algn="ctr">
              <a:solidFill>
                <a:schemeClr val="tx1"/>
              </a:solidFill>
              <a:miter lim="800000"/>
              <a:headEnd/>
              <a:tailEnd/>
            </a:ln>
          </p:spPr>
          <p:txBody>
            <a:bodyPr wrap="none" lIns="80167" tIns="40084" rIns="80167" bIns="40084" anchor="ctr"/>
            <a:lstStyle/>
            <a:p>
              <a:pPr defTabSz="801688"/>
              <a:r>
                <a:rPr lang="en-GB" sz="1200" b="1" dirty="0"/>
                <a:t>I </a:t>
              </a:r>
              <a:r>
                <a:rPr lang="en-US" sz="1200" b="1" dirty="0">
                  <a:cs typeface="Arial" charset="0"/>
                </a:rPr>
                <a:t>µTLB</a:t>
              </a:r>
            </a:p>
          </p:txBody>
        </p:sp>
        <p:sp>
          <p:nvSpPr>
            <p:cNvPr id="14" name="Rectangle 86">
              <a:extLst>
                <a:ext uri="{FF2B5EF4-FFF2-40B4-BE49-F238E27FC236}">
                  <a16:creationId xmlns:a16="http://schemas.microsoft.com/office/drawing/2014/main" id="{0366062C-7D5D-4643-8873-0CDB230DCA77}"/>
                </a:ext>
              </a:extLst>
            </p:cNvPr>
            <p:cNvSpPr>
              <a:spLocks noChangeArrowheads="1"/>
            </p:cNvSpPr>
            <p:nvPr/>
          </p:nvSpPr>
          <p:spPr bwMode="auto">
            <a:xfrm>
              <a:off x="3334564" y="2979740"/>
              <a:ext cx="1618618" cy="314325"/>
            </a:xfrm>
            <a:prstGeom prst="rect">
              <a:avLst/>
            </a:prstGeom>
            <a:solidFill>
              <a:schemeClr val="bg2"/>
            </a:solidFill>
            <a:ln w="19050" algn="ctr">
              <a:solidFill>
                <a:schemeClr val="tx1"/>
              </a:solidFill>
              <a:miter lim="800000"/>
              <a:headEnd/>
              <a:tailEnd/>
            </a:ln>
          </p:spPr>
          <p:txBody>
            <a:bodyPr wrap="none" lIns="80167" tIns="40084" rIns="80167" bIns="40084" anchor="ctr"/>
            <a:lstStyle/>
            <a:p>
              <a:pPr defTabSz="801688"/>
              <a:r>
                <a:rPr lang="en-GB" sz="1200" b="1" dirty="0"/>
                <a:t>D </a:t>
              </a:r>
              <a:r>
                <a:rPr lang="en-US" sz="1200" b="1" dirty="0">
                  <a:cs typeface="Arial" charset="0"/>
                </a:rPr>
                <a:t>µTLB</a:t>
              </a:r>
            </a:p>
          </p:txBody>
        </p:sp>
        <p:sp>
          <p:nvSpPr>
            <p:cNvPr id="15" name="Rectangle 87">
              <a:extLst>
                <a:ext uri="{FF2B5EF4-FFF2-40B4-BE49-F238E27FC236}">
                  <a16:creationId xmlns:a16="http://schemas.microsoft.com/office/drawing/2014/main" id="{CF894559-6EF0-4E8C-B7A6-0E3CF06CBFC7}"/>
                </a:ext>
              </a:extLst>
            </p:cNvPr>
            <p:cNvSpPr>
              <a:spLocks noChangeArrowheads="1"/>
            </p:cNvSpPr>
            <p:nvPr/>
          </p:nvSpPr>
          <p:spPr bwMode="auto">
            <a:xfrm>
              <a:off x="3334564" y="2528888"/>
              <a:ext cx="5518110" cy="449262"/>
            </a:xfrm>
            <a:prstGeom prst="rect">
              <a:avLst/>
            </a:prstGeom>
            <a:solidFill>
              <a:srgbClr val="C0C0C0"/>
            </a:solidFill>
            <a:ln w="19050" algn="ctr">
              <a:solidFill>
                <a:schemeClr val="tx1"/>
              </a:solidFill>
              <a:miter lim="800000"/>
              <a:headEnd/>
              <a:tailEnd/>
            </a:ln>
          </p:spPr>
          <p:txBody>
            <a:bodyPr wrap="none" lIns="80167" tIns="40084" rIns="80167" bIns="40084" anchor="ctr"/>
            <a:lstStyle/>
            <a:p>
              <a:pPr defTabSz="801688"/>
              <a:r>
                <a:rPr lang="en-GB" sz="1200" b="1" dirty="0"/>
                <a:t>Main TLB</a:t>
              </a:r>
            </a:p>
          </p:txBody>
        </p:sp>
        <p:cxnSp>
          <p:nvCxnSpPr>
            <p:cNvPr id="16" name="AutoShape 93">
              <a:extLst>
                <a:ext uri="{FF2B5EF4-FFF2-40B4-BE49-F238E27FC236}">
                  <a16:creationId xmlns:a16="http://schemas.microsoft.com/office/drawing/2014/main" id="{9F36CFEB-9937-47D6-944B-28EA51B15C54}"/>
                </a:ext>
              </a:extLst>
            </p:cNvPr>
            <p:cNvCxnSpPr>
              <a:cxnSpLocks noChangeShapeType="1"/>
              <a:stCxn id="8" idx="1"/>
              <a:endCxn id="15" idx="1"/>
            </p:cNvCxnSpPr>
            <p:nvPr/>
          </p:nvCxnSpPr>
          <p:spPr bwMode="auto">
            <a:xfrm rot="10800000" flipH="1">
              <a:off x="3321869" y="2754315"/>
              <a:ext cx="2117" cy="1349375"/>
            </a:xfrm>
            <a:prstGeom prst="bentConnector3">
              <a:avLst>
                <a:gd name="adj1" fmla="val -13800005"/>
              </a:avLst>
            </a:prstGeom>
            <a:noFill/>
            <a:ln w="19050">
              <a:solidFill>
                <a:schemeClr val="tx1"/>
              </a:solidFill>
              <a:miter lim="800000"/>
              <a:headEnd/>
              <a:tailEnd type="triangle" w="lg" len="lg"/>
            </a:ln>
          </p:spPr>
        </p:cxnSp>
        <p:cxnSp>
          <p:nvCxnSpPr>
            <p:cNvPr id="17" name="AutoShape 95">
              <a:extLst>
                <a:ext uri="{FF2B5EF4-FFF2-40B4-BE49-F238E27FC236}">
                  <a16:creationId xmlns:a16="http://schemas.microsoft.com/office/drawing/2014/main" id="{6294BF03-3805-4F2C-801B-A27832DC33ED}"/>
                </a:ext>
              </a:extLst>
            </p:cNvPr>
            <p:cNvCxnSpPr>
              <a:cxnSpLocks noChangeShapeType="1"/>
              <a:stCxn id="14" idx="2"/>
              <a:endCxn id="8" idx="0"/>
            </p:cNvCxnSpPr>
            <p:nvPr/>
          </p:nvCxnSpPr>
          <p:spPr bwMode="auto">
            <a:xfrm rot="5400000">
              <a:off x="3975069" y="3473451"/>
              <a:ext cx="339725" cy="0"/>
            </a:xfrm>
            <a:prstGeom prst="straightConnector1">
              <a:avLst/>
            </a:prstGeom>
            <a:noFill/>
            <a:ln w="19050">
              <a:solidFill>
                <a:schemeClr val="tx1"/>
              </a:solidFill>
              <a:prstDash val="sysDot"/>
              <a:round/>
              <a:headEnd/>
              <a:tailEnd type="triangle" w="med" len="lg"/>
            </a:ln>
          </p:spPr>
        </p:cxnSp>
        <p:cxnSp>
          <p:nvCxnSpPr>
            <p:cNvPr id="18" name="AutoShape 96">
              <a:extLst>
                <a:ext uri="{FF2B5EF4-FFF2-40B4-BE49-F238E27FC236}">
                  <a16:creationId xmlns:a16="http://schemas.microsoft.com/office/drawing/2014/main" id="{19E5F714-89D2-4B53-B51C-F514CF3B0263}"/>
                </a:ext>
              </a:extLst>
            </p:cNvPr>
            <p:cNvCxnSpPr>
              <a:cxnSpLocks noChangeShapeType="1"/>
              <a:stCxn id="13" idx="2"/>
              <a:endCxn id="7" idx="0"/>
            </p:cNvCxnSpPr>
            <p:nvPr/>
          </p:nvCxnSpPr>
          <p:spPr bwMode="auto">
            <a:xfrm rot="16200000" flipH="1">
              <a:off x="7872711" y="3473187"/>
              <a:ext cx="341312" cy="2115"/>
            </a:xfrm>
            <a:prstGeom prst="bentConnector3">
              <a:avLst>
                <a:gd name="adj1" fmla="val 49769"/>
              </a:avLst>
            </a:prstGeom>
            <a:noFill/>
            <a:ln w="19050">
              <a:solidFill>
                <a:schemeClr val="tx1"/>
              </a:solidFill>
              <a:prstDash val="sysDot"/>
              <a:miter lim="800000"/>
              <a:headEnd/>
              <a:tailEnd type="triangle" w="med" len="lg"/>
            </a:ln>
          </p:spPr>
        </p:cxnSp>
        <p:sp>
          <p:nvSpPr>
            <p:cNvPr id="19" name="Rectangle 98">
              <a:extLst>
                <a:ext uri="{FF2B5EF4-FFF2-40B4-BE49-F238E27FC236}">
                  <a16:creationId xmlns:a16="http://schemas.microsoft.com/office/drawing/2014/main" id="{36806D56-9A8D-4674-92AE-39B6A1F685A5}"/>
                </a:ext>
              </a:extLst>
            </p:cNvPr>
            <p:cNvSpPr>
              <a:spLocks noChangeArrowheads="1"/>
            </p:cNvSpPr>
            <p:nvPr/>
          </p:nvSpPr>
          <p:spPr bwMode="auto">
            <a:xfrm>
              <a:off x="4953183" y="2979740"/>
              <a:ext cx="2280875" cy="314325"/>
            </a:xfrm>
            <a:prstGeom prst="rect">
              <a:avLst/>
            </a:prstGeom>
            <a:solidFill>
              <a:schemeClr val="accent1"/>
            </a:solidFill>
            <a:ln w="19050" algn="ctr">
              <a:solidFill>
                <a:schemeClr val="tx1"/>
              </a:solidFill>
              <a:miter lim="800000"/>
              <a:headEnd/>
              <a:tailEnd/>
            </a:ln>
          </p:spPr>
          <p:txBody>
            <a:bodyPr wrap="none" lIns="80167" tIns="40084" rIns="80167" bIns="40084" anchor="ctr"/>
            <a:lstStyle/>
            <a:p>
              <a:pPr defTabSz="801688"/>
              <a:r>
                <a:rPr lang="en-GB" sz="1200" b="1" dirty="0"/>
                <a:t>MMU Control logic</a:t>
              </a:r>
            </a:p>
          </p:txBody>
        </p:sp>
        <p:sp>
          <p:nvSpPr>
            <p:cNvPr id="20" name="Rectangle 100">
              <a:extLst>
                <a:ext uri="{FF2B5EF4-FFF2-40B4-BE49-F238E27FC236}">
                  <a16:creationId xmlns:a16="http://schemas.microsoft.com/office/drawing/2014/main" id="{94335DA9-3EFD-42C0-BD84-309DB3B00007}"/>
                </a:ext>
              </a:extLst>
            </p:cNvPr>
            <p:cNvSpPr>
              <a:spLocks noChangeArrowheads="1"/>
            </p:cNvSpPr>
            <p:nvPr/>
          </p:nvSpPr>
          <p:spPr bwMode="auto">
            <a:xfrm>
              <a:off x="3334564" y="4913315"/>
              <a:ext cx="1618618" cy="179387"/>
            </a:xfrm>
            <a:prstGeom prst="rect">
              <a:avLst/>
            </a:prstGeom>
            <a:solidFill>
              <a:srgbClr val="FFFF99"/>
            </a:solidFill>
            <a:ln w="19050" algn="ctr">
              <a:solidFill>
                <a:schemeClr val="tx1"/>
              </a:solidFill>
              <a:miter lim="800000"/>
              <a:headEnd/>
              <a:tailEnd/>
            </a:ln>
          </p:spPr>
          <p:txBody>
            <a:bodyPr wrap="none" lIns="80167" tIns="40084" rIns="80167" bIns="40084" anchor="ctr"/>
            <a:lstStyle/>
            <a:p>
              <a:pPr defTabSz="801688"/>
              <a:r>
                <a:rPr lang="en-GB" sz="1200" dirty="0"/>
                <a:t>AXI Manager 0</a:t>
              </a:r>
            </a:p>
          </p:txBody>
        </p:sp>
        <p:sp>
          <p:nvSpPr>
            <p:cNvPr id="21" name="Rectangle 101">
              <a:extLst>
                <a:ext uri="{FF2B5EF4-FFF2-40B4-BE49-F238E27FC236}">
                  <a16:creationId xmlns:a16="http://schemas.microsoft.com/office/drawing/2014/main" id="{564CCC32-EA24-49E3-A503-79D80D2AB1D6}"/>
                </a:ext>
              </a:extLst>
            </p:cNvPr>
            <p:cNvSpPr>
              <a:spLocks noChangeArrowheads="1"/>
            </p:cNvSpPr>
            <p:nvPr/>
          </p:nvSpPr>
          <p:spPr bwMode="auto">
            <a:xfrm rot="10800000">
              <a:off x="7234058" y="4913315"/>
              <a:ext cx="1620733" cy="180975"/>
            </a:xfrm>
            <a:prstGeom prst="rect">
              <a:avLst/>
            </a:prstGeom>
            <a:solidFill>
              <a:srgbClr val="FFFF99"/>
            </a:solidFill>
            <a:ln w="19050" algn="ctr">
              <a:solidFill>
                <a:schemeClr val="tx1"/>
              </a:solidFill>
              <a:miter lim="800000"/>
              <a:headEnd/>
              <a:tailEnd/>
            </a:ln>
          </p:spPr>
          <p:txBody>
            <a:bodyPr rot="10800000" wrap="none" lIns="80167" tIns="40084" rIns="80167" bIns="40084" anchor="ctr"/>
            <a:lstStyle/>
            <a:p>
              <a:pPr defTabSz="801688"/>
              <a:r>
                <a:rPr lang="en-GB" sz="1200" dirty="0"/>
                <a:t>AXI Manager 1</a:t>
              </a:r>
            </a:p>
          </p:txBody>
        </p:sp>
        <p:cxnSp>
          <p:nvCxnSpPr>
            <p:cNvPr id="22" name="AutoShape 105">
              <a:extLst>
                <a:ext uri="{FF2B5EF4-FFF2-40B4-BE49-F238E27FC236}">
                  <a16:creationId xmlns:a16="http://schemas.microsoft.com/office/drawing/2014/main" id="{7CCD8A2A-09E4-46E2-ACCB-8D04D96EE984}"/>
                </a:ext>
              </a:extLst>
            </p:cNvPr>
            <p:cNvCxnSpPr>
              <a:cxnSpLocks noChangeShapeType="1"/>
              <a:stCxn id="8" idx="2"/>
              <a:endCxn id="20" idx="0"/>
            </p:cNvCxnSpPr>
            <p:nvPr/>
          </p:nvCxnSpPr>
          <p:spPr bwMode="auto">
            <a:xfrm rot="5400000">
              <a:off x="3974275" y="4733132"/>
              <a:ext cx="341313" cy="0"/>
            </a:xfrm>
            <a:prstGeom prst="straightConnector1">
              <a:avLst/>
            </a:prstGeom>
            <a:noFill/>
            <a:ln w="19050">
              <a:solidFill>
                <a:schemeClr val="tx1"/>
              </a:solidFill>
              <a:round/>
              <a:headEnd type="triangle" w="lg" len="med"/>
              <a:tailEnd type="triangle" w="lg" len="med"/>
            </a:ln>
          </p:spPr>
        </p:cxnSp>
        <p:cxnSp>
          <p:nvCxnSpPr>
            <p:cNvPr id="23" name="AutoShape 106">
              <a:extLst>
                <a:ext uri="{FF2B5EF4-FFF2-40B4-BE49-F238E27FC236}">
                  <a16:creationId xmlns:a16="http://schemas.microsoft.com/office/drawing/2014/main" id="{F2EA8826-AFA4-49D3-AB99-395919A2265D}"/>
                </a:ext>
              </a:extLst>
            </p:cNvPr>
            <p:cNvCxnSpPr>
              <a:cxnSpLocks noChangeShapeType="1"/>
              <a:stCxn id="21" idx="2"/>
              <a:endCxn id="7" idx="2"/>
            </p:cNvCxnSpPr>
            <p:nvPr/>
          </p:nvCxnSpPr>
          <p:spPr bwMode="auto">
            <a:xfrm rot="-5400000">
              <a:off x="7873767" y="4733132"/>
              <a:ext cx="341313" cy="0"/>
            </a:xfrm>
            <a:prstGeom prst="straightConnector1">
              <a:avLst/>
            </a:prstGeom>
            <a:noFill/>
            <a:ln w="19050">
              <a:solidFill>
                <a:schemeClr val="tx1"/>
              </a:solidFill>
              <a:round/>
              <a:headEnd/>
              <a:tailEnd type="triangle" w="lg" len="med"/>
            </a:ln>
          </p:spPr>
        </p:cxnSp>
      </p:grpSp>
    </p:spTree>
    <p:extLst>
      <p:ext uri="{BB962C8B-B14F-4D97-AF65-F5344CB8AC3E}">
        <p14:creationId xmlns:p14="http://schemas.microsoft.com/office/powerpoint/2010/main" val="273562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Armv7 Architecture Effects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Old CP15 c7 wait for interrupt operation has been removed.</a:t>
            </a:r>
          </a:p>
          <a:p>
            <a:pPr lvl="1"/>
            <a:r>
              <a:rPr lang="en-IN" altLang="en-US" dirty="0">
                <a:ea typeface="ＭＳ Ｐゴシック" panose="020B0600070205080204" pitchFamily="34" charset="-128"/>
              </a:rPr>
              <a:t>Executes as a NOP</a:t>
            </a:r>
          </a:p>
          <a:p>
            <a:pPr lvl="1"/>
            <a:r>
              <a:rPr lang="en-IN" altLang="en-US" dirty="0">
                <a:ea typeface="ＭＳ Ｐゴシック" panose="020B0600070205080204" pitchFamily="34" charset="-128"/>
              </a:rPr>
              <a:t>Use WFI instruction instead.</a:t>
            </a:r>
          </a:p>
          <a:p>
            <a:pPr marL="0" lvl="1" indent="0">
              <a:spcAft>
                <a:spcPts val="1600"/>
              </a:spcAft>
              <a:buNone/>
            </a:pPr>
            <a:r>
              <a:rPr lang="en-US" sz="2400" dirty="0">
                <a:ea typeface="ＭＳ Ｐゴシック" panose="020B0600070205080204" pitchFamily="34" charset="-128"/>
              </a:rPr>
              <a:t>L1 caches no longer guaranteed to be invalidated on reset</a:t>
            </a:r>
            <a:endParaRPr lang="en-US" altLang="en-US" sz="2400" dirty="0">
              <a:ea typeface="ＭＳ Ｐゴシック" panose="020B0600070205080204" pitchFamily="34" charset="-128"/>
            </a:endParaRPr>
          </a:p>
          <a:p>
            <a:pPr lvl="1"/>
            <a:r>
              <a:rPr lang="en-US" altLang="en-US" dirty="0">
                <a:ea typeface="ＭＳ Ｐゴシック" panose="020B0600070205080204" pitchFamily="34" charset="-128"/>
              </a:rPr>
              <a:t>Must be manually invalidated</a:t>
            </a:r>
          </a:p>
          <a:p>
            <a:pPr marL="0" lvl="1" indent="0">
              <a:spcAft>
                <a:spcPts val="1600"/>
              </a:spcAft>
              <a:buNone/>
            </a:pPr>
            <a:r>
              <a:rPr lang="en-US" sz="2400" dirty="0">
                <a:ea typeface="ＭＳ Ｐゴシック" panose="020B0600070205080204" pitchFamily="34" charset="-128"/>
              </a:rPr>
              <a:t>L1 cache lockdown is optional.</a:t>
            </a:r>
            <a:endParaRPr lang="en-US" altLang="en-US" sz="2400" dirty="0">
              <a:ea typeface="ＭＳ Ｐゴシック" panose="020B0600070205080204" pitchFamily="34" charset="-128"/>
            </a:endParaRPr>
          </a:p>
          <a:p>
            <a:pPr lvl="1"/>
            <a:r>
              <a:rPr lang="en-US" altLang="en-US" dirty="0">
                <a:ea typeface="ＭＳ Ｐゴシック" panose="020B0600070205080204" pitchFamily="34" charset="-128"/>
              </a:rPr>
              <a:t>Not implemented in Cortex-A9</a:t>
            </a:r>
          </a:p>
        </p:txBody>
      </p:sp>
    </p:spTree>
    <p:extLst>
      <p:ext uri="{BB962C8B-B14F-4D97-AF65-F5344CB8AC3E}">
        <p14:creationId xmlns:p14="http://schemas.microsoft.com/office/powerpoint/2010/main" val="198034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 Cortex-A9</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098549"/>
            <a:ext cx="11180763" cy="4086225"/>
          </a:xfrm>
        </p:spPr>
        <p:txBody>
          <a:bodyPr wrap="square" numCol="1" anchor="t" anchorCtr="0" compatLnSpc="1">
            <a:prstTxWarp prst="textNoShape">
              <a:avLst/>
            </a:prstTxWarp>
          </a:bodyPr>
          <a:lstStyle/>
          <a:p>
            <a:r>
              <a:rPr lang="en-US" altLang="en-US" sz="2000" dirty="0">
                <a:ea typeface="ＭＳ Ｐゴシック" panose="020B0600070205080204" pitchFamily="34" charset="-128"/>
              </a:rPr>
              <a:t>Armv7-A architecture</a:t>
            </a:r>
          </a:p>
          <a:p>
            <a:pPr lvl="1"/>
            <a:r>
              <a:rPr lang="en-US" altLang="en-US" sz="1600" dirty="0">
                <a:ea typeface="ＭＳ Ｐゴシック" panose="020B0600070205080204" pitchFamily="34" charset="-128"/>
              </a:rPr>
              <a:t>Thumb-2, ThumbEE</a:t>
            </a:r>
          </a:p>
          <a:p>
            <a:r>
              <a:rPr lang="en-US" altLang="en-US" sz="2000" dirty="0">
                <a:ea typeface="ＭＳ Ｐゴシック" panose="020B0600070205080204" pitchFamily="34" charset="-128"/>
              </a:rPr>
              <a:t>Synthesizable</a:t>
            </a:r>
          </a:p>
          <a:p>
            <a:r>
              <a:rPr lang="en-US" altLang="en-US" sz="2000" dirty="0">
                <a:ea typeface="ＭＳ Ｐゴシック" panose="020B0600070205080204" pitchFamily="34" charset="-128"/>
              </a:rPr>
              <a:t>High-performance core:</a:t>
            </a:r>
          </a:p>
          <a:p>
            <a:pPr lvl="1"/>
            <a:r>
              <a:rPr lang="en-IN" altLang="en-US" sz="1600" dirty="0">
                <a:ea typeface="ＭＳ Ｐゴシック" panose="020B0600070205080204" pitchFamily="34" charset="-128"/>
              </a:rPr>
              <a:t>Variable-length multi-issue pipeline</a:t>
            </a:r>
          </a:p>
          <a:p>
            <a:pPr lvl="1"/>
            <a:r>
              <a:rPr lang="en-IN" altLang="en-US" sz="1600" dirty="0">
                <a:ea typeface="ＭＳ Ｐゴシック" panose="020B0600070205080204" pitchFamily="34" charset="-128"/>
              </a:rPr>
              <a:t>Register renaming</a:t>
            </a:r>
          </a:p>
          <a:p>
            <a:pPr lvl="1"/>
            <a:r>
              <a:rPr lang="en-IN" altLang="en-US" sz="1600" dirty="0">
                <a:ea typeface="ＭＳ Ｐゴシック" panose="020B0600070205080204" pitchFamily="34" charset="-128"/>
              </a:rPr>
              <a:t>Speculative data prefetching</a:t>
            </a:r>
          </a:p>
          <a:p>
            <a:pPr lvl="1"/>
            <a:r>
              <a:rPr lang="en-IN" altLang="en-US" sz="1600" dirty="0">
                <a:ea typeface="ＭＳ Ｐゴシック" panose="020B0600070205080204" pitchFamily="34" charset="-128"/>
              </a:rPr>
              <a:t>Branch prediction and return stack</a:t>
            </a:r>
            <a:endParaRPr lang="en-US" altLang="en-US" sz="1600" dirty="0">
              <a:ea typeface="ＭＳ Ｐゴシック" panose="020B0600070205080204" pitchFamily="34" charset="-128"/>
            </a:endParaRPr>
          </a:p>
          <a:p>
            <a:r>
              <a:rPr lang="en-IN" altLang="en-US" sz="2000" dirty="0">
                <a:ea typeface="ＭＳ Ｐゴシック" panose="020B0600070205080204" pitchFamily="34" charset="-128"/>
              </a:rPr>
              <a:t>64-bit AXI instruction and data interfaces</a:t>
            </a: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TrustZone extensions</a:t>
            </a:r>
          </a:p>
          <a:p>
            <a:r>
              <a:rPr lang="en-IN" altLang="en-US" sz="2000" dirty="0">
                <a:ea typeface="ＭＳ Ｐゴシック" panose="020B0600070205080204" pitchFamily="34" charset="-128"/>
              </a:rPr>
              <a:t>L1 data and instruction caches</a:t>
            </a:r>
            <a:endParaRPr lang="en-US" altLang="en-US" sz="2000" dirty="0">
              <a:ea typeface="ＭＳ Ｐゴシック" panose="020B0600070205080204" pitchFamily="34" charset="-128"/>
            </a:endParaRPr>
          </a:p>
          <a:p>
            <a:pPr lvl="1"/>
            <a:r>
              <a:rPr lang="en-US" altLang="en-US" sz="1600" dirty="0">
                <a:ea typeface="ＭＳ Ｐゴシック" panose="020B0600070205080204" pitchFamily="34" charset="-128"/>
              </a:rPr>
              <a:t>16–64KB each</a:t>
            </a:r>
          </a:p>
          <a:p>
            <a:pPr lvl="1"/>
            <a:r>
              <a:rPr lang="en-US" altLang="en-US" sz="1600" dirty="0">
                <a:ea typeface="ＭＳ Ｐゴシック" panose="020B0600070205080204" pitchFamily="34" charset="-128"/>
              </a:rPr>
              <a:t>Four-way set-associative</a:t>
            </a:r>
          </a:p>
          <a:p>
            <a:pPr lvl="1"/>
            <a:endParaRPr lang="en-US" altLang="en-US" sz="1600" dirty="0">
              <a:ea typeface="ＭＳ Ｐゴシック" panose="020B0600070205080204" pitchFamily="34" charset="-128"/>
            </a:endParaRPr>
          </a:p>
        </p:txBody>
      </p:sp>
      <p:sp>
        <p:nvSpPr>
          <p:cNvPr id="5" name="Rectangle 6">
            <a:extLst>
              <a:ext uri="{FF2B5EF4-FFF2-40B4-BE49-F238E27FC236}">
                <a16:creationId xmlns:a16="http://schemas.microsoft.com/office/drawing/2014/main" id="{2C388055-96DA-45B0-8A3B-76B44ECAFB73}"/>
              </a:ext>
            </a:extLst>
          </p:cNvPr>
          <p:cNvSpPr>
            <a:spLocks noChangeArrowheads="1"/>
          </p:cNvSpPr>
          <p:nvPr/>
        </p:nvSpPr>
        <p:spPr bwMode="auto">
          <a:xfrm>
            <a:off x="5398375" y="4149724"/>
            <a:ext cx="6793625" cy="2070100"/>
          </a:xfrm>
          <a:prstGeom prst="rect">
            <a:avLst/>
          </a:prstGeom>
          <a:noFill/>
          <a:ln w="9525">
            <a:noFill/>
            <a:miter lim="800000"/>
            <a:headEnd/>
            <a:tailEnd/>
          </a:ln>
        </p:spPr>
        <p:txBody>
          <a:bodyPr lIns="80151" tIns="40076" rIns="80151" bIns="40076"/>
          <a:lstStyle/>
          <a:p>
            <a:pPr defTabSz="801688" eaLnBrk="1" hangingPunct="1">
              <a:lnSpc>
                <a:spcPct val="90000"/>
              </a:lnSpc>
              <a:spcAft>
                <a:spcPts val="1600"/>
              </a:spcAft>
            </a:pPr>
            <a:r>
              <a:rPr lang="en-GB" sz="2000" dirty="0">
                <a:solidFill>
                  <a:schemeClr val="tx2"/>
                </a:solidFill>
                <a:latin typeface="+mn-lt"/>
              </a:rPr>
              <a:t>Optional features</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GB" sz="1600" dirty="0">
                <a:solidFill>
                  <a:schemeClr val="tx2"/>
                </a:solidFill>
                <a:latin typeface="+mn-lt"/>
              </a:rPr>
              <a:t>PTM Program Flow Trace interface</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GB" sz="1600" dirty="0">
                <a:solidFill>
                  <a:schemeClr val="tx2"/>
                </a:solidFill>
                <a:latin typeface="+mn-lt"/>
              </a:rPr>
              <a:t>IEM power-saving support</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GB" sz="1600" dirty="0">
                <a:solidFill>
                  <a:schemeClr val="tx2"/>
                </a:solidFill>
                <a:latin typeface="+mn-lt"/>
              </a:rPr>
              <a:t>Full Jazelle DBX support</a:t>
            </a:r>
          </a:p>
          <a:p>
            <a:pPr marL="398463" lvl="1" indent="-166688" defTabSz="801688" eaLnBrk="1" hangingPunct="1">
              <a:lnSpc>
                <a:spcPct val="90000"/>
              </a:lnSpc>
              <a:spcAft>
                <a:spcPts val="1200"/>
              </a:spcAft>
              <a:buClr>
                <a:schemeClr val="accent1"/>
              </a:buClr>
              <a:buSzPct val="80000"/>
              <a:buFont typeface="Arial" panose="020B0604020202020204" pitchFamily="34" charset="0"/>
              <a:buChar char="•"/>
            </a:pPr>
            <a:r>
              <a:rPr lang="en-GB" sz="1600" dirty="0">
                <a:solidFill>
                  <a:schemeClr val="tx2"/>
                </a:solidFill>
                <a:latin typeface="+mn-lt"/>
              </a:rPr>
              <a:t>VFPv3-D16 floating-point unit (FPU) or Neon™ media processing engine</a:t>
            </a:r>
          </a:p>
        </p:txBody>
      </p:sp>
      <p:pic>
        <p:nvPicPr>
          <p:cNvPr id="6" name="Picture 5" descr="18624">
            <a:extLst>
              <a:ext uri="{FF2B5EF4-FFF2-40B4-BE49-F238E27FC236}">
                <a16:creationId xmlns:a16="http://schemas.microsoft.com/office/drawing/2014/main" id="{75119784-E6F6-45FE-9365-6B30A050B44B}"/>
              </a:ext>
            </a:extLst>
          </p:cNvPr>
          <p:cNvPicPr>
            <a:picLocks noChangeAspect="1" noChangeArrowheads="1"/>
          </p:cNvPicPr>
          <p:nvPr/>
        </p:nvPicPr>
        <p:blipFill>
          <a:blip r:embed="rId3" cstate="print"/>
          <a:srcRect/>
          <a:stretch>
            <a:fillRect/>
          </a:stretch>
        </p:blipFill>
        <p:spPr bwMode="auto">
          <a:xfrm>
            <a:off x="4529470" y="908051"/>
            <a:ext cx="7494849" cy="3248195"/>
          </a:xfrm>
          <a:prstGeom prst="rect">
            <a:avLst/>
          </a:prstGeom>
          <a:noFill/>
          <a:ln w="9525">
            <a:noFill/>
            <a:miter lim="800000"/>
            <a:headEnd/>
            <a:tailEnd/>
          </a:ln>
        </p:spPr>
      </p:pic>
    </p:spTree>
    <p:extLst>
      <p:ext uri="{BB962C8B-B14F-4D97-AF65-F5344CB8AC3E}">
        <p14:creationId xmlns:p14="http://schemas.microsoft.com/office/powerpoint/2010/main" val="245505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Cortex-A9 MPCore</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07625"/>
            <a:ext cx="5840585"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Contains up to 4 Cortex-A9 processors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Identical to standard single-core processors described in this module</a:t>
            </a:r>
          </a:p>
          <a:p>
            <a:pPr lvl="1"/>
            <a:r>
              <a:rPr lang="en-IN" altLang="en-US" dirty="0">
                <a:ea typeface="ＭＳ Ｐゴシック" panose="020B0600070205080204" pitchFamily="34" charset="-128"/>
              </a:rPr>
              <a:t>Private timer and watchdog unit per processor</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Snoop control unit (SCU)</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Maintains L1 data cache coherency between processors</a:t>
            </a:r>
          </a:p>
          <a:p>
            <a:pPr lvl="1"/>
            <a:r>
              <a:rPr lang="en-IN" altLang="en-US" dirty="0">
                <a:ea typeface="ＭＳ Ｐゴシック" panose="020B0600070205080204" pitchFamily="34" charset="-128"/>
              </a:rPr>
              <a:t>Arbitrates accesses to the L2 memory system, through one or </a:t>
            </a:r>
            <a:r>
              <a:rPr lang="en-US" altLang="en-US" dirty="0">
                <a:ea typeface="ＭＳ Ｐゴシック" panose="020B0600070205080204" pitchFamily="34" charset="-128"/>
              </a:rPr>
              <a:t>two external 64-bit AXI Managers</a:t>
            </a:r>
            <a:r>
              <a:rPr lang="en-IN" altLang="en-US" dirty="0">
                <a:ea typeface="ＭＳ Ｐゴシック" panose="020B0600070205080204" pitchFamily="34" charset="-128"/>
              </a:rPr>
              <a:t> interfaces</a:t>
            </a:r>
          </a:p>
          <a:p>
            <a:pPr lvl="1"/>
            <a:r>
              <a:rPr lang="en-IN" altLang="en-US" dirty="0">
                <a:ea typeface="ＭＳ Ｐゴシック" panose="020B0600070205080204" pitchFamily="34" charset="-128"/>
              </a:rPr>
              <a:t>Optional Accelerator Coherency Port for maintaining coherency with DMA controller, graphics processor, or similar</a:t>
            </a:r>
          </a:p>
          <a:p>
            <a:r>
              <a:rPr lang="en-IN" altLang="en-US" dirty="0">
                <a:ea typeface="ＭＳ Ｐゴシック" panose="020B0600070205080204" pitchFamily="34" charset="-128"/>
              </a:rPr>
              <a:t>Integrated interrupt controller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Same programmer’s model as Arm’s Generic Interrupt Controller (GIC): the PL390 PrimeCell</a:t>
            </a:r>
          </a:p>
          <a:p>
            <a:pPr lvl="1"/>
            <a:endParaRPr lang="en-IN" altLang="en-US" dirty="0">
              <a:ea typeface="ＭＳ Ｐゴシック" panose="020B0600070205080204" pitchFamily="34" charset="-128"/>
            </a:endParaRPr>
          </a:p>
        </p:txBody>
      </p:sp>
      <p:pic>
        <p:nvPicPr>
          <p:cNvPr id="5" name="Picture 4" descr="18622">
            <a:extLst>
              <a:ext uri="{FF2B5EF4-FFF2-40B4-BE49-F238E27FC236}">
                <a16:creationId xmlns:a16="http://schemas.microsoft.com/office/drawing/2014/main" id="{27D77DCA-BB30-456E-A27E-F0E5ACBDA1B0}"/>
              </a:ext>
            </a:extLst>
          </p:cNvPr>
          <p:cNvPicPr>
            <a:picLocks noChangeAspect="1" noChangeArrowheads="1"/>
          </p:cNvPicPr>
          <p:nvPr/>
        </p:nvPicPr>
        <p:blipFill>
          <a:blip r:embed="rId3" cstate="print"/>
          <a:srcRect/>
          <a:stretch>
            <a:fillRect/>
          </a:stretch>
        </p:blipFill>
        <p:spPr bwMode="auto">
          <a:xfrm>
            <a:off x="6332710" y="2168525"/>
            <a:ext cx="5683146" cy="2859088"/>
          </a:xfrm>
          <a:prstGeom prst="rect">
            <a:avLst/>
          </a:prstGeom>
          <a:noFill/>
          <a:ln w="9525">
            <a:noFill/>
            <a:miter lim="800000"/>
            <a:headEnd/>
            <a:tailEnd/>
          </a:ln>
        </p:spPr>
      </p:pic>
    </p:spTree>
    <p:extLst>
      <p:ext uri="{BB962C8B-B14F-4D97-AF65-F5344CB8AC3E}">
        <p14:creationId xmlns:p14="http://schemas.microsoft.com/office/powerpoint/2010/main" val="332378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r>
              <a:rPr lang="en-GB" dirty="0"/>
              <a:t>Cortex-A9 Pipeline</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4090912"/>
            <a:ext cx="11180763" cy="1635201"/>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Five backend execution pipelines</a:t>
            </a:r>
          </a:p>
          <a:p>
            <a:r>
              <a:rPr lang="en-IN" altLang="en-US" sz="2000" dirty="0">
                <a:ea typeface="ＭＳ Ｐゴシック" panose="020B0600070205080204" pitchFamily="34" charset="-128"/>
              </a:rPr>
              <a:t>Pipelines are clustered into three different issue groups.</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Main or multiply accumulate (Mac)</a:t>
            </a:r>
          </a:p>
          <a:p>
            <a:pPr lvl="1"/>
            <a:r>
              <a:rPr lang="en-IN" altLang="en-US" sz="1600" dirty="0">
                <a:ea typeface="ＭＳ Ｐゴシック" panose="020B0600070205080204" pitchFamily="34" charset="-128"/>
              </a:rPr>
              <a:t>Dual execution (also known as secondary)</a:t>
            </a:r>
          </a:p>
          <a:p>
            <a:pPr lvl="1"/>
            <a:r>
              <a:rPr lang="en-IN" altLang="en-US" sz="1600" dirty="0">
                <a:ea typeface="ＭＳ Ｐゴシック" panose="020B0600070205080204" pitchFamily="34" charset="-128"/>
              </a:rPr>
              <a:t>Load/store, or compute engine (Neon or floating point)</a:t>
            </a:r>
          </a:p>
          <a:p>
            <a:pPr marL="0" lvl="1" indent="0">
              <a:spcAft>
                <a:spcPts val="1600"/>
              </a:spcAft>
              <a:buNone/>
            </a:pPr>
            <a:r>
              <a:rPr lang="en-GB" sz="2000" dirty="0">
                <a:ea typeface="ＭＳ Ｐゴシック" panose="020B0600070205080204" pitchFamily="34" charset="-128"/>
              </a:rPr>
              <a:t>Core can issue up to three instructions per cycle.</a:t>
            </a:r>
            <a:endParaRPr lang="en-US" altLang="en-US" sz="2000" dirty="0">
              <a:ea typeface="ＭＳ Ｐゴシック" panose="020B0600070205080204" pitchFamily="34" charset="-128"/>
            </a:endParaRPr>
          </a:p>
        </p:txBody>
      </p:sp>
      <p:sp>
        <p:nvSpPr>
          <p:cNvPr id="5" name="Rectangle 2">
            <a:extLst>
              <a:ext uri="{FF2B5EF4-FFF2-40B4-BE49-F238E27FC236}">
                <a16:creationId xmlns:a16="http://schemas.microsoft.com/office/drawing/2014/main" id="{08447B7D-9807-42BC-B18A-B69417224C80}"/>
              </a:ext>
            </a:extLst>
          </p:cNvPr>
          <p:cNvSpPr>
            <a:spLocks noChangeArrowheads="1"/>
          </p:cNvSpPr>
          <p:nvPr/>
        </p:nvSpPr>
        <p:spPr bwMode="auto">
          <a:xfrm>
            <a:off x="7593751" y="4073445"/>
            <a:ext cx="2877542" cy="357950"/>
          </a:xfrm>
          <a:prstGeom prst="rect">
            <a:avLst/>
          </a:prstGeom>
          <a:solidFill>
            <a:srgbClr val="C0C0C0"/>
          </a:solidFill>
          <a:ln w="12700" algn="ctr">
            <a:solidFill>
              <a:schemeClr val="tx1"/>
            </a:solidFill>
            <a:miter lim="800000"/>
            <a:headEnd/>
            <a:tailEnd/>
          </a:ln>
        </p:spPr>
        <p:txBody>
          <a:bodyPr wrap="square" lIns="80167" tIns="40084" rIns="80167" bIns="40084" anchor="ctr">
            <a:spAutoFit/>
          </a:bodyPr>
          <a:lstStyle/>
          <a:p>
            <a:endParaRPr lang="en-US" dirty="0"/>
          </a:p>
        </p:txBody>
      </p:sp>
      <p:sp>
        <p:nvSpPr>
          <p:cNvPr id="6" name="Rectangle 3">
            <a:extLst>
              <a:ext uri="{FF2B5EF4-FFF2-40B4-BE49-F238E27FC236}">
                <a16:creationId xmlns:a16="http://schemas.microsoft.com/office/drawing/2014/main" id="{3E1CFF4B-397E-4454-94F8-CC13EAECBF52}"/>
              </a:ext>
            </a:extLst>
          </p:cNvPr>
          <p:cNvSpPr>
            <a:spLocks noChangeArrowheads="1"/>
          </p:cNvSpPr>
          <p:nvPr/>
        </p:nvSpPr>
        <p:spPr bwMode="auto">
          <a:xfrm>
            <a:off x="7595867" y="2531682"/>
            <a:ext cx="2877541" cy="357950"/>
          </a:xfrm>
          <a:prstGeom prst="rect">
            <a:avLst/>
          </a:prstGeom>
          <a:solidFill>
            <a:srgbClr val="C0C0C0"/>
          </a:solidFill>
          <a:ln w="12700" algn="ctr">
            <a:solidFill>
              <a:schemeClr val="tx1"/>
            </a:solidFill>
            <a:miter lim="800000"/>
            <a:headEnd/>
            <a:tailEnd/>
          </a:ln>
        </p:spPr>
        <p:txBody>
          <a:bodyPr wrap="square" lIns="80167" tIns="40084" rIns="80167" bIns="40084" anchor="ctr">
            <a:spAutoFit/>
          </a:bodyPr>
          <a:lstStyle/>
          <a:p>
            <a:endParaRPr lang="en-US" dirty="0"/>
          </a:p>
        </p:txBody>
      </p:sp>
      <p:sp>
        <p:nvSpPr>
          <p:cNvPr id="7" name="Rectangle 4">
            <a:extLst>
              <a:ext uri="{FF2B5EF4-FFF2-40B4-BE49-F238E27FC236}">
                <a16:creationId xmlns:a16="http://schemas.microsoft.com/office/drawing/2014/main" id="{C64F2593-CCDC-4ABA-BFE6-690E0A24A0EA}"/>
              </a:ext>
            </a:extLst>
          </p:cNvPr>
          <p:cNvSpPr>
            <a:spLocks noChangeArrowheads="1"/>
          </p:cNvSpPr>
          <p:nvPr/>
        </p:nvSpPr>
        <p:spPr bwMode="auto">
          <a:xfrm>
            <a:off x="7593751" y="3296479"/>
            <a:ext cx="2877541" cy="357950"/>
          </a:xfrm>
          <a:prstGeom prst="rect">
            <a:avLst/>
          </a:prstGeom>
          <a:solidFill>
            <a:srgbClr val="C0C0C0"/>
          </a:solidFill>
          <a:ln w="12700" algn="ctr">
            <a:solidFill>
              <a:schemeClr val="tx1"/>
            </a:solidFill>
            <a:miter lim="800000"/>
            <a:headEnd/>
            <a:tailEnd/>
          </a:ln>
        </p:spPr>
        <p:txBody>
          <a:bodyPr wrap="square" lIns="80167" tIns="40084" rIns="80167" bIns="40084" anchor="ctr">
            <a:spAutoFit/>
          </a:bodyPr>
          <a:lstStyle/>
          <a:p>
            <a:endParaRPr lang="en-US" dirty="0"/>
          </a:p>
        </p:txBody>
      </p:sp>
      <p:sp>
        <p:nvSpPr>
          <p:cNvPr id="8" name="Rectangle 5">
            <a:extLst>
              <a:ext uri="{FF2B5EF4-FFF2-40B4-BE49-F238E27FC236}">
                <a16:creationId xmlns:a16="http://schemas.microsoft.com/office/drawing/2014/main" id="{E5C01B9A-2BE8-4832-B93C-C4831F452387}"/>
              </a:ext>
            </a:extLst>
          </p:cNvPr>
          <p:cNvSpPr>
            <a:spLocks noChangeArrowheads="1"/>
          </p:cNvSpPr>
          <p:nvPr/>
        </p:nvSpPr>
        <p:spPr bwMode="auto">
          <a:xfrm>
            <a:off x="7593751" y="1405350"/>
            <a:ext cx="2877542" cy="357950"/>
          </a:xfrm>
          <a:prstGeom prst="rect">
            <a:avLst/>
          </a:prstGeom>
          <a:solidFill>
            <a:srgbClr val="C0C0C0"/>
          </a:solidFill>
          <a:ln w="12700" algn="ctr">
            <a:solidFill>
              <a:schemeClr val="tx1"/>
            </a:solidFill>
            <a:miter lim="800000"/>
            <a:headEnd/>
            <a:tailEnd/>
          </a:ln>
        </p:spPr>
        <p:txBody>
          <a:bodyPr wrap="square" lIns="80167" tIns="40084" rIns="80167" bIns="40084" anchor="ctr">
            <a:spAutoFit/>
          </a:bodyPr>
          <a:lstStyle/>
          <a:p>
            <a:endParaRPr lang="en-US" dirty="0"/>
          </a:p>
        </p:txBody>
      </p:sp>
      <p:sp>
        <p:nvSpPr>
          <p:cNvPr id="9" name="Rectangle 8">
            <a:extLst>
              <a:ext uri="{FF2B5EF4-FFF2-40B4-BE49-F238E27FC236}">
                <a16:creationId xmlns:a16="http://schemas.microsoft.com/office/drawing/2014/main" id="{15BEBBF1-0D6B-4384-B216-191A3E33F100}"/>
              </a:ext>
            </a:extLst>
          </p:cNvPr>
          <p:cNvSpPr>
            <a:spLocks noChangeArrowheads="1"/>
          </p:cNvSpPr>
          <p:nvPr/>
        </p:nvSpPr>
        <p:spPr bwMode="auto">
          <a:xfrm>
            <a:off x="334302" y="1403350"/>
            <a:ext cx="778629"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Fe1</a:t>
            </a:r>
            <a:endParaRPr lang="en-US" dirty="0"/>
          </a:p>
        </p:txBody>
      </p:sp>
      <p:sp>
        <p:nvSpPr>
          <p:cNvPr id="10" name="Rectangle 9">
            <a:extLst>
              <a:ext uri="{FF2B5EF4-FFF2-40B4-BE49-F238E27FC236}">
                <a16:creationId xmlns:a16="http://schemas.microsoft.com/office/drawing/2014/main" id="{8D74F57C-F579-4083-9D04-B2E4903823D7}"/>
              </a:ext>
            </a:extLst>
          </p:cNvPr>
          <p:cNvSpPr>
            <a:spLocks noChangeArrowheads="1"/>
          </p:cNvSpPr>
          <p:nvPr/>
        </p:nvSpPr>
        <p:spPr bwMode="auto">
          <a:xfrm>
            <a:off x="1294894" y="1403350"/>
            <a:ext cx="778629"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Fe2</a:t>
            </a:r>
            <a:endParaRPr lang="en-US" dirty="0"/>
          </a:p>
        </p:txBody>
      </p:sp>
      <p:sp>
        <p:nvSpPr>
          <p:cNvPr id="11" name="Rectangle 10">
            <a:extLst>
              <a:ext uri="{FF2B5EF4-FFF2-40B4-BE49-F238E27FC236}">
                <a16:creationId xmlns:a16="http://schemas.microsoft.com/office/drawing/2014/main" id="{1E6F0ED3-6251-4F5C-9191-D41083567F02}"/>
              </a:ext>
            </a:extLst>
          </p:cNvPr>
          <p:cNvSpPr>
            <a:spLocks noChangeArrowheads="1"/>
          </p:cNvSpPr>
          <p:nvPr/>
        </p:nvSpPr>
        <p:spPr bwMode="auto">
          <a:xfrm>
            <a:off x="2253371" y="1403350"/>
            <a:ext cx="780744"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Fe3</a:t>
            </a:r>
            <a:endParaRPr lang="en-US" dirty="0"/>
          </a:p>
        </p:txBody>
      </p:sp>
      <p:sp>
        <p:nvSpPr>
          <p:cNvPr id="12" name="Rectangle 11">
            <a:extLst>
              <a:ext uri="{FF2B5EF4-FFF2-40B4-BE49-F238E27FC236}">
                <a16:creationId xmlns:a16="http://schemas.microsoft.com/office/drawing/2014/main" id="{0CF8315B-46B3-4F54-9265-79C3AD0FB274}"/>
              </a:ext>
            </a:extLst>
          </p:cNvPr>
          <p:cNvSpPr>
            <a:spLocks noChangeArrowheads="1"/>
          </p:cNvSpPr>
          <p:nvPr/>
        </p:nvSpPr>
        <p:spPr bwMode="auto">
          <a:xfrm>
            <a:off x="6512556" y="998538"/>
            <a:ext cx="780745" cy="3509962"/>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ISS</a:t>
            </a:r>
            <a:endParaRPr lang="en-US" dirty="0"/>
          </a:p>
        </p:txBody>
      </p:sp>
      <p:sp>
        <p:nvSpPr>
          <p:cNvPr id="13" name="Rectangle 12">
            <a:extLst>
              <a:ext uri="{FF2B5EF4-FFF2-40B4-BE49-F238E27FC236}">
                <a16:creationId xmlns:a16="http://schemas.microsoft.com/office/drawing/2014/main" id="{0BB7E530-F57A-4FC2-9C1B-35D63174B56E}"/>
              </a:ext>
            </a:extLst>
          </p:cNvPr>
          <p:cNvSpPr>
            <a:spLocks noChangeArrowheads="1"/>
          </p:cNvSpPr>
          <p:nvPr/>
        </p:nvSpPr>
        <p:spPr bwMode="auto">
          <a:xfrm>
            <a:off x="7593751" y="998538"/>
            <a:ext cx="780744"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Ex1</a:t>
            </a:r>
            <a:endParaRPr lang="en-US" dirty="0"/>
          </a:p>
        </p:txBody>
      </p:sp>
      <p:sp>
        <p:nvSpPr>
          <p:cNvPr id="14" name="Rectangle 13">
            <a:extLst>
              <a:ext uri="{FF2B5EF4-FFF2-40B4-BE49-F238E27FC236}">
                <a16:creationId xmlns:a16="http://schemas.microsoft.com/office/drawing/2014/main" id="{27CD4877-189D-4725-98E4-3535DC9008EA}"/>
              </a:ext>
            </a:extLst>
          </p:cNvPr>
          <p:cNvSpPr>
            <a:spLocks noChangeArrowheads="1"/>
          </p:cNvSpPr>
          <p:nvPr/>
        </p:nvSpPr>
        <p:spPr bwMode="auto">
          <a:xfrm>
            <a:off x="7593751" y="2438400"/>
            <a:ext cx="780744"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Ex1</a:t>
            </a:r>
            <a:endParaRPr lang="en-US" dirty="0"/>
          </a:p>
        </p:txBody>
      </p:sp>
      <p:sp>
        <p:nvSpPr>
          <p:cNvPr id="15" name="Rectangle 14">
            <a:extLst>
              <a:ext uri="{FF2B5EF4-FFF2-40B4-BE49-F238E27FC236}">
                <a16:creationId xmlns:a16="http://schemas.microsoft.com/office/drawing/2014/main" id="{447989F1-193D-48E3-835C-6FCC6AA1CE98}"/>
              </a:ext>
            </a:extLst>
          </p:cNvPr>
          <p:cNvSpPr>
            <a:spLocks noChangeArrowheads="1"/>
          </p:cNvSpPr>
          <p:nvPr/>
        </p:nvSpPr>
        <p:spPr bwMode="auto">
          <a:xfrm>
            <a:off x="7593751" y="3203575"/>
            <a:ext cx="780744"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AGU</a:t>
            </a:r>
            <a:endParaRPr lang="en-US" dirty="0"/>
          </a:p>
        </p:txBody>
      </p:sp>
      <p:sp>
        <p:nvSpPr>
          <p:cNvPr id="16" name="Rectangle 15">
            <a:extLst>
              <a:ext uri="{FF2B5EF4-FFF2-40B4-BE49-F238E27FC236}">
                <a16:creationId xmlns:a16="http://schemas.microsoft.com/office/drawing/2014/main" id="{7353093C-D8E2-4563-9587-042AC590327B}"/>
              </a:ext>
            </a:extLst>
          </p:cNvPr>
          <p:cNvSpPr>
            <a:spLocks noChangeArrowheads="1"/>
          </p:cNvSpPr>
          <p:nvPr/>
        </p:nvSpPr>
        <p:spPr bwMode="auto">
          <a:xfrm>
            <a:off x="9692664" y="998540"/>
            <a:ext cx="778629" cy="1214437"/>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WB</a:t>
            </a:r>
            <a:endParaRPr lang="en-US" dirty="0"/>
          </a:p>
        </p:txBody>
      </p:sp>
      <p:sp>
        <p:nvSpPr>
          <p:cNvPr id="17" name="Rectangle 16">
            <a:extLst>
              <a:ext uri="{FF2B5EF4-FFF2-40B4-BE49-F238E27FC236}">
                <a16:creationId xmlns:a16="http://schemas.microsoft.com/office/drawing/2014/main" id="{14FDFDFB-9E74-4543-A821-383A56C0E077}"/>
              </a:ext>
            </a:extLst>
          </p:cNvPr>
          <p:cNvSpPr>
            <a:spLocks noChangeArrowheads="1"/>
          </p:cNvSpPr>
          <p:nvPr/>
        </p:nvSpPr>
        <p:spPr bwMode="auto">
          <a:xfrm>
            <a:off x="9692664" y="2439990"/>
            <a:ext cx="778629" cy="541337"/>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WB</a:t>
            </a:r>
            <a:endParaRPr lang="en-US" dirty="0"/>
          </a:p>
        </p:txBody>
      </p:sp>
      <p:sp>
        <p:nvSpPr>
          <p:cNvPr id="18" name="Rectangle 17">
            <a:extLst>
              <a:ext uri="{FF2B5EF4-FFF2-40B4-BE49-F238E27FC236}">
                <a16:creationId xmlns:a16="http://schemas.microsoft.com/office/drawing/2014/main" id="{996851A8-3DE0-468B-BC3D-F76514655450}"/>
              </a:ext>
            </a:extLst>
          </p:cNvPr>
          <p:cNvSpPr>
            <a:spLocks noChangeArrowheads="1"/>
          </p:cNvSpPr>
          <p:nvPr/>
        </p:nvSpPr>
        <p:spPr bwMode="auto">
          <a:xfrm>
            <a:off x="9692664" y="3203575"/>
            <a:ext cx="778629"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WB</a:t>
            </a:r>
            <a:endParaRPr lang="en-US" dirty="0"/>
          </a:p>
        </p:txBody>
      </p:sp>
      <p:sp>
        <p:nvSpPr>
          <p:cNvPr id="19" name="Rectangle 18">
            <a:extLst>
              <a:ext uri="{FF2B5EF4-FFF2-40B4-BE49-F238E27FC236}">
                <a16:creationId xmlns:a16="http://schemas.microsoft.com/office/drawing/2014/main" id="{16E2BFE3-58E1-4E87-BAE3-BEA0EA38D5FB}"/>
              </a:ext>
            </a:extLst>
          </p:cNvPr>
          <p:cNvSpPr>
            <a:spLocks noChangeArrowheads="1"/>
          </p:cNvSpPr>
          <p:nvPr/>
        </p:nvSpPr>
        <p:spPr bwMode="invGray">
          <a:xfrm>
            <a:off x="7593751" y="3968750"/>
            <a:ext cx="1798464" cy="541338"/>
          </a:xfrm>
          <a:prstGeom prst="rect">
            <a:avLst/>
          </a:prstGeom>
          <a:solidFill>
            <a:srgbClr val="FFCDCD"/>
          </a:solidFill>
          <a:ln w="12700" algn="ctr">
            <a:solidFill>
              <a:schemeClr val="tx1"/>
            </a:solidFill>
            <a:miter lim="800000"/>
            <a:headEnd/>
            <a:tailEnd/>
          </a:ln>
        </p:spPr>
        <p:txBody>
          <a:bodyPr wrap="none" lIns="80167" tIns="40084" rIns="80167" bIns="40084" anchor="ctr"/>
          <a:lstStyle/>
          <a:p>
            <a:pPr defTabSz="801688"/>
            <a:r>
              <a:rPr lang="en-GB" dirty="0"/>
              <a:t>CE</a:t>
            </a:r>
            <a:endParaRPr lang="en-US" dirty="0"/>
          </a:p>
        </p:txBody>
      </p:sp>
      <p:sp>
        <p:nvSpPr>
          <p:cNvPr id="20" name="Rectangle 19">
            <a:extLst>
              <a:ext uri="{FF2B5EF4-FFF2-40B4-BE49-F238E27FC236}">
                <a16:creationId xmlns:a16="http://schemas.microsoft.com/office/drawing/2014/main" id="{61D1E419-E79D-47B9-BDA3-5E612F86F79D}"/>
              </a:ext>
            </a:extLst>
          </p:cNvPr>
          <p:cNvSpPr>
            <a:spLocks noChangeArrowheads="1"/>
          </p:cNvSpPr>
          <p:nvPr/>
        </p:nvSpPr>
        <p:spPr bwMode="invGray">
          <a:xfrm>
            <a:off x="8613585" y="3203575"/>
            <a:ext cx="778629" cy="539750"/>
          </a:xfrm>
          <a:prstGeom prst="rect">
            <a:avLst/>
          </a:prstGeom>
          <a:solidFill>
            <a:srgbClr val="FFCDCD"/>
          </a:solidFill>
          <a:ln w="12700" algn="ctr">
            <a:solidFill>
              <a:schemeClr val="tx1"/>
            </a:solidFill>
            <a:miter lim="800000"/>
            <a:headEnd/>
            <a:tailEnd/>
          </a:ln>
        </p:spPr>
        <p:txBody>
          <a:bodyPr wrap="none" lIns="80167" tIns="40084" rIns="80167" bIns="40084" anchor="ctr"/>
          <a:lstStyle/>
          <a:p>
            <a:pPr defTabSz="801688"/>
            <a:r>
              <a:rPr lang="en-GB" dirty="0"/>
              <a:t>LSU</a:t>
            </a:r>
            <a:endParaRPr lang="en-US" dirty="0"/>
          </a:p>
        </p:txBody>
      </p:sp>
      <p:sp>
        <p:nvSpPr>
          <p:cNvPr id="21" name="Line 20">
            <a:extLst>
              <a:ext uri="{FF2B5EF4-FFF2-40B4-BE49-F238E27FC236}">
                <a16:creationId xmlns:a16="http://schemas.microsoft.com/office/drawing/2014/main" id="{7D04498B-9A8B-49A9-AA5A-B4B8716983D4}"/>
              </a:ext>
            </a:extLst>
          </p:cNvPr>
          <p:cNvSpPr>
            <a:spLocks noChangeShapeType="1"/>
          </p:cNvSpPr>
          <p:nvPr/>
        </p:nvSpPr>
        <p:spPr bwMode="auto">
          <a:xfrm flipV="1">
            <a:off x="3994708" y="1584325"/>
            <a:ext cx="480296"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2" name="Line 21">
            <a:extLst>
              <a:ext uri="{FF2B5EF4-FFF2-40B4-BE49-F238E27FC236}">
                <a16:creationId xmlns:a16="http://schemas.microsoft.com/office/drawing/2014/main" id="{069CE677-43FA-42FD-AC3C-E25A2B2F04C6}"/>
              </a:ext>
            </a:extLst>
          </p:cNvPr>
          <p:cNvSpPr>
            <a:spLocks noChangeShapeType="1"/>
          </p:cNvSpPr>
          <p:nvPr/>
        </p:nvSpPr>
        <p:spPr bwMode="auto">
          <a:xfrm>
            <a:off x="3994708" y="1763713"/>
            <a:ext cx="480296"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3" name="Line 22">
            <a:extLst>
              <a:ext uri="{FF2B5EF4-FFF2-40B4-BE49-F238E27FC236}">
                <a16:creationId xmlns:a16="http://schemas.microsoft.com/office/drawing/2014/main" id="{11003803-5150-4335-8437-A26B0589AD74}"/>
              </a:ext>
            </a:extLst>
          </p:cNvPr>
          <p:cNvSpPr>
            <a:spLocks noChangeShapeType="1"/>
          </p:cNvSpPr>
          <p:nvPr/>
        </p:nvSpPr>
        <p:spPr bwMode="auto">
          <a:xfrm flipV="1">
            <a:off x="5253632" y="1582738"/>
            <a:ext cx="241206"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4" name="Line 23">
            <a:extLst>
              <a:ext uri="{FF2B5EF4-FFF2-40B4-BE49-F238E27FC236}">
                <a16:creationId xmlns:a16="http://schemas.microsoft.com/office/drawing/2014/main" id="{10CB3AF0-8FB8-46B2-A031-24885930BDCE}"/>
              </a:ext>
            </a:extLst>
          </p:cNvPr>
          <p:cNvSpPr>
            <a:spLocks noChangeShapeType="1"/>
          </p:cNvSpPr>
          <p:nvPr/>
        </p:nvSpPr>
        <p:spPr bwMode="auto">
          <a:xfrm flipV="1">
            <a:off x="5253632" y="1763713"/>
            <a:ext cx="241206"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5" name="Line 24">
            <a:extLst>
              <a:ext uri="{FF2B5EF4-FFF2-40B4-BE49-F238E27FC236}">
                <a16:creationId xmlns:a16="http://schemas.microsoft.com/office/drawing/2014/main" id="{9A00C34C-CC77-4B52-9723-1359697A4C81}"/>
              </a:ext>
            </a:extLst>
          </p:cNvPr>
          <p:cNvSpPr>
            <a:spLocks noChangeShapeType="1"/>
          </p:cNvSpPr>
          <p:nvPr/>
        </p:nvSpPr>
        <p:spPr bwMode="auto">
          <a:xfrm>
            <a:off x="6152863" y="1582738"/>
            <a:ext cx="353346"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6" name="Line 25">
            <a:extLst>
              <a:ext uri="{FF2B5EF4-FFF2-40B4-BE49-F238E27FC236}">
                <a16:creationId xmlns:a16="http://schemas.microsoft.com/office/drawing/2014/main" id="{7D64DABB-257E-4A9C-9FD6-CB768D46AD2D}"/>
              </a:ext>
            </a:extLst>
          </p:cNvPr>
          <p:cNvSpPr>
            <a:spLocks noChangeShapeType="1"/>
          </p:cNvSpPr>
          <p:nvPr/>
        </p:nvSpPr>
        <p:spPr bwMode="auto">
          <a:xfrm>
            <a:off x="6152863" y="1763713"/>
            <a:ext cx="359693"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27" name="Rectangle 26">
            <a:extLst>
              <a:ext uri="{FF2B5EF4-FFF2-40B4-BE49-F238E27FC236}">
                <a16:creationId xmlns:a16="http://schemas.microsoft.com/office/drawing/2014/main" id="{3DA69201-CC15-405F-B458-DA12CCA07D0E}"/>
              </a:ext>
            </a:extLst>
          </p:cNvPr>
          <p:cNvSpPr>
            <a:spLocks noChangeArrowheads="1"/>
          </p:cNvSpPr>
          <p:nvPr/>
        </p:nvSpPr>
        <p:spPr bwMode="auto">
          <a:xfrm>
            <a:off x="4472885" y="1403350"/>
            <a:ext cx="778629"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De</a:t>
            </a:r>
            <a:endParaRPr lang="en-US" dirty="0"/>
          </a:p>
        </p:txBody>
      </p:sp>
      <p:sp>
        <p:nvSpPr>
          <p:cNvPr id="28" name="Rectangle 27">
            <a:extLst>
              <a:ext uri="{FF2B5EF4-FFF2-40B4-BE49-F238E27FC236}">
                <a16:creationId xmlns:a16="http://schemas.microsoft.com/office/drawing/2014/main" id="{75E97E81-D994-4A7D-B7B6-E40A5FCDB30C}"/>
              </a:ext>
            </a:extLst>
          </p:cNvPr>
          <p:cNvSpPr>
            <a:spLocks noChangeArrowheads="1"/>
          </p:cNvSpPr>
          <p:nvPr/>
        </p:nvSpPr>
        <p:spPr bwMode="auto">
          <a:xfrm>
            <a:off x="5492721" y="1403350"/>
            <a:ext cx="780745"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Re</a:t>
            </a:r>
            <a:endParaRPr lang="en-US" dirty="0"/>
          </a:p>
        </p:txBody>
      </p:sp>
      <p:sp>
        <p:nvSpPr>
          <p:cNvPr id="29" name="Line 28">
            <a:extLst>
              <a:ext uri="{FF2B5EF4-FFF2-40B4-BE49-F238E27FC236}">
                <a16:creationId xmlns:a16="http://schemas.microsoft.com/office/drawing/2014/main" id="{BDBAFE14-E841-4350-A2C9-652337A0E3D1}"/>
              </a:ext>
            </a:extLst>
          </p:cNvPr>
          <p:cNvSpPr>
            <a:spLocks noChangeShapeType="1"/>
          </p:cNvSpPr>
          <p:nvPr/>
        </p:nvSpPr>
        <p:spPr bwMode="auto">
          <a:xfrm>
            <a:off x="7293301" y="2709863"/>
            <a:ext cx="30044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0" name="Rectangle 29">
            <a:extLst>
              <a:ext uri="{FF2B5EF4-FFF2-40B4-BE49-F238E27FC236}">
                <a16:creationId xmlns:a16="http://schemas.microsoft.com/office/drawing/2014/main" id="{DD7267F6-5B4F-4AB3-AD7C-5305B217C129}"/>
              </a:ext>
            </a:extLst>
          </p:cNvPr>
          <p:cNvSpPr>
            <a:spLocks noChangeArrowheads="1"/>
          </p:cNvSpPr>
          <p:nvPr/>
        </p:nvSpPr>
        <p:spPr bwMode="auto">
          <a:xfrm>
            <a:off x="5492721" y="2168525"/>
            <a:ext cx="782861"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BM</a:t>
            </a:r>
            <a:endParaRPr lang="en-US" dirty="0"/>
          </a:p>
        </p:txBody>
      </p:sp>
      <p:sp>
        <p:nvSpPr>
          <p:cNvPr id="31" name="Text Box 30">
            <a:extLst>
              <a:ext uri="{FF2B5EF4-FFF2-40B4-BE49-F238E27FC236}">
                <a16:creationId xmlns:a16="http://schemas.microsoft.com/office/drawing/2014/main" id="{FC944F1F-2D0A-421C-A8EF-D9777C784C3A}"/>
              </a:ext>
            </a:extLst>
          </p:cNvPr>
          <p:cNvSpPr txBox="1">
            <a:spLocks noChangeArrowheads="1"/>
          </p:cNvSpPr>
          <p:nvPr/>
        </p:nvSpPr>
        <p:spPr bwMode="auto">
          <a:xfrm>
            <a:off x="10473407" y="998538"/>
            <a:ext cx="664373" cy="585787"/>
          </a:xfrm>
          <a:prstGeom prst="rect">
            <a:avLst/>
          </a:prstGeom>
          <a:noFill/>
          <a:ln w="12700" algn="ctr">
            <a:noFill/>
            <a:miter lim="800000"/>
            <a:headEnd/>
            <a:tailEnd/>
          </a:ln>
        </p:spPr>
        <p:txBody>
          <a:bodyPr wrap="square" lIns="80167" tIns="40084" rIns="80167" bIns="40084">
            <a:spAutoFit/>
          </a:bodyPr>
          <a:lstStyle/>
          <a:p>
            <a:pPr algn="l" defTabSz="801688"/>
            <a:r>
              <a:rPr lang="en-GB" sz="1600" dirty="0"/>
              <a:t>Main          (P0)</a:t>
            </a:r>
            <a:endParaRPr lang="en-US" sz="1600" dirty="0"/>
          </a:p>
        </p:txBody>
      </p:sp>
      <p:sp>
        <p:nvSpPr>
          <p:cNvPr id="32" name="Text Box 31">
            <a:extLst>
              <a:ext uri="{FF2B5EF4-FFF2-40B4-BE49-F238E27FC236}">
                <a16:creationId xmlns:a16="http://schemas.microsoft.com/office/drawing/2014/main" id="{5DFFD750-06EF-4534-A255-63A3717DA2AC}"/>
              </a:ext>
            </a:extLst>
          </p:cNvPr>
          <p:cNvSpPr txBox="1">
            <a:spLocks noChangeArrowheads="1"/>
          </p:cNvSpPr>
          <p:nvPr/>
        </p:nvSpPr>
        <p:spPr bwMode="auto">
          <a:xfrm>
            <a:off x="10473408" y="2438401"/>
            <a:ext cx="1072046" cy="573393"/>
          </a:xfrm>
          <a:prstGeom prst="rect">
            <a:avLst/>
          </a:prstGeom>
          <a:noFill/>
          <a:ln w="12700" algn="ctr">
            <a:noFill/>
            <a:miter lim="800000"/>
            <a:headEnd/>
            <a:tailEnd/>
          </a:ln>
        </p:spPr>
        <p:txBody>
          <a:bodyPr wrap="square" lIns="80167" tIns="40084" rIns="80167" bIns="40084">
            <a:spAutoFit/>
          </a:bodyPr>
          <a:lstStyle/>
          <a:p>
            <a:pPr algn="l" defTabSz="801688"/>
            <a:r>
              <a:rPr lang="en-GB" sz="1600" dirty="0"/>
              <a:t>Dual              (P1)</a:t>
            </a:r>
            <a:endParaRPr lang="en-US" sz="1600" dirty="0"/>
          </a:p>
        </p:txBody>
      </p:sp>
      <p:sp>
        <p:nvSpPr>
          <p:cNvPr id="33" name="Text Box 32">
            <a:extLst>
              <a:ext uri="{FF2B5EF4-FFF2-40B4-BE49-F238E27FC236}">
                <a16:creationId xmlns:a16="http://schemas.microsoft.com/office/drawing/2014/main" id="{E0D686C5-7FD8-4AE3-9D41-89E3C548EEB2}"/>
              </a:ext>
            </a:extLst>
          </p:cNvPr>
          <p:cNvSpPr txBox="1">
            <a:spLocks noChangeArrowheads="1"/>
          </p:cNvSpPr>
          <p:nvPr/>
        </p:nvSpPr>
        <p:spPr bwMode="auto">
          <a:xfrm>
            <a:off x="346999" y="2495550"/>
            <a:ext cx="2699811" cy="357950"/>
          </a:xfrm>
          <a:prstGeom prst="rect">
            <a:avLst/>
          </a:prstGeom>
          <a:noFill/>
          <a:ln w="12700" algn="ctr">
            <a:noFill/>
            <a:miter lim="800000"/>
            <a:headEnd/>
            <a:tailEnd/>
          </a:ln>
        </p:spPr>
        <p:txBody>
          <a:bodyPr lIns="80167" tIns="40084" rIns="80167" bIns="40084">
            <a:spAutoFit/>
          </a:bodyPr>
          <a:lstStyle/>
          <a:p>
            <a:pPr defTabSz="801688"/>
            <a:r>
              <a:rPr lang="en-GB" dirty="0"/>
              <a:t>Prefetch unit</a:t>
            </a:r>
            <a:endParaRPr lang="en-US" dirty="0"/>
          </a:p>
        </p:txBody>
      </p:sp>
      <p:sp>
        <p:nvSpPr>
          <p:cNvPr id="34" name="Line 33">
            <a:extLst>
              <a:ext uri="{FF2B5EF4-FFF2-40B4-BE49-F238E27FC236}">
                <a16:creationId xmlns:a16="http://schemas.microsoft.com/office/drawing/2014/main" id="{A9311A76-874C-4178-9CBA-3982522B198A}"/>
              </a:ext>
            </a:extLst>
          </p:cNvPr>
          <p:cNvSpPr>
            <a:spLocks noChangeShapeType="1"/>
          </p:cNvSpPr>
          <p:nvPr/>
        </p:nvSpPr>
        <p:spPr bwMode="auto">
          <a:xfrm>
            <a:off x="5852413" y="1944688"/>
            <a:ext cx="0" cy="225425"/>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5" name="Line 34">
            <a:extLst>
              <a:ext uri="{FF2B5EF4-FFF2-40B4-BE49-F238E27FC236}">
                <a16:creationId xmlns:a16="http://schemas.microsoft.com/office/drawing/2014/main" id="{E92AD4A0-90F7-4AE5-9C9F-7FFDCB72A333}"/>
              </a:ext>
            </a:extLst>
          </p:cNvPr>
          <p:cNvSpPr>
            <a:spLocks noChangeShapeType="1"/>
          </p:cNvSpPr>
          <p:nvPr/>
        </p:nvSpPr>
        <p:spPr bwMode="auto">
          <a:xfrm flipH="1">
            <a:off x="3632898" y="2438400"/>
            <a:ext cx="1859823"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6" name="Line 35">
            <a:extLst>
              <a:ext uri="{FF2B5EF4-FFF2-40B4-BE49-F238E27FC236}">
                <a16:creationId xmlns:a16="http://schemas.microsoft.com/office/drawing/2014/main" id="{08A5A2D2-66D6-4174-86B9-B7AB2C9B13F0}"/>
              </a:ext>
            </a:extLst>
          </p:cNvPr>
          <p:cNvSpPr>
            <a:spLocks noChangeShapeType="1"/>
          </p:cNvSpPr>
          <p:nvPr/>
        </p:nvSpPr>
        <p:spPr bwMode="auto">
          <a:xfrm>
            <a:off x="9392215" y="2709863"/>
            <a:ext cx="30044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37" name="Rectangle 36">
            <a:extLst>
              <a:ext uri="{FF2B5EF4-FFF2-40B4-BE49-F238E27FC236}">
                <a16:creationId xmlns:a16="http://schemas.microsoft.com/office/drawing/2014/main" id="{789E6614-7BA3-4568-9088-F1406FE24121}"/>
              </a:ext>
            </a:extLst>
          </p:cNvPr>
          <p:cNvSpPr>
            <a:spLocks noChangeArrowheads="1"/>
          </p:cNvSpPr>
          <p:nvPr/>
        </p:nvSpPr>
        <p:spPr bwMode="auto">
          <a:xfrm>
            <a:off x="7593751" y="1673225"/>
            <a:ext cx="780744"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M1</a:t>
            </a:r>
            <a:endParaRPr lang="en-US" dirty="0"/>
          </a:p>
        </p:txBody>
      </p:sp>
      <p:sp>
        <p:nvSpPr>
          <p:cNvPr id="38" name="Text Box 37">
            <a:extLst>
              <a:ext uri="{FF2B5EF4-FFF2-40B4-BE49-F238E27FC236}">
                <a16:creationId xmlns:a16="http://schemas.microsoft.com/office/drawing/2014/main" id="{C8827E0C-226F-4695-8B79-DCF3132F6E1E}"/>
              </a:ext>
            </a:extLst>
          </p:cNvPr>
          <p:cNvSpPr txBox="1">
            <a:spLocks noChangeArrowheads="1"/>
          </p:cNvSpPr>
          <p:nvPr/>
        </p:nvSpPr>
        <p:spPr bwMode="auto">
          <a:xfrm>
            <a:off x="10473408" y="1673227"/>
            <a:ext cx="1328748" cy="573393"/>
          </a:xfrm>
          <a:prstGeom prst="rect">
            <a:avLst/>
          </a:prstGeom>
          <a:noFill/>
          <a:ln w="12700" algn="ctr">
            <a:noFill/>
            <a:miter lim="800000"/>
            <a:headEnd/>
            <a:tailEnd/>
          </a:ln>
        </p:spPr>
        <p:txBody>
          <a:bodyPr lIns="80167" tIns="40084" rIns="80167" bIns="40084">
            <a:spAutoFit/>
          </a:bodyPr>
          <a:lstStyle/>
          <a:p>
            <a:pPr algn="l" defTabSz="801688"/>
            <a:r>
              <a:rPr lang="en-GB" sz="1600" dirty="0"/>
              <a:t>Mac          (M)</a:t>
            </a:r>
            <a:endParaRPr lang="en-US" sz="1600" dirty="0"/>
          </a:p>
        </p:txBody>
      </p:sp>
      <p:sp>
        <p:nvSpPr>
          <p:cNvPr id="39" name="Rectangle 38">
            <a:extLst>
              <a:ext uri="{FF2B5EF4-FFF2-40B4-BE49-F238E27FC236}">
                <a16:creationId xmlns:a16="http://schemas.microsoft.com/office/drawing/2014/main" id="{1B581205-B3D1-47BA-B222-DB1064E5FB8B}"/>
              </a:ext>
            </a:extLst>
          </p:cNvPr>
          <p:cNvSpPr>
            <a:spLocks noChangeArrowheads="1"/>
          </p:cNvSpPr>
          <p:nvPr/>
        </p:nvSpPr>
        <p:spPr bwMode="auto">
          <a:xfrm>
            <a:off x="8613585" y="998538"/>
            <a:ext cx="778629"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Ex2</a:t>
            </a:r>
            <a:endParaRPr lang="en-US" dirty="0"/>
          </a:p>
        </p:txBody>
      </p:sp>
      <p:sp>
        <p:nvSpPr>
          <p:cNvPr id="40" name="Rectangle 39">
            <a:extLst>
              <a:ext uri="{FF2B5EF4-FFF2-40B4-BE49-F238E27FC236}">
                <a16:creationId xmlns:a16="http://schemas.microsoft.com/office/drawing/2014/main" id="{D28BA2BC-D472-4BAD-AC35-57FEFD827813}"/>
              </a:ext>
            </a:extLst>
          </p:cNvPr>
          <p:cNvSpPr>
            <a:spLocks noChangeArrowheads="1"/>
          </p:cNvSpPr>
          <p:nvPr/>
        </p:nvSpPr>
        <p:spPr bwMode="auto">
          <a:xfrm>
            <a:off x="8613585" y="2438400"/>
            <a:ext cx="778629"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Ex2</a:t>
            </a:r>
            <a:endParaRPr lang="en-US" dirty="0"/>
          </a:p>
        </p:txBody>
      </p:sp>
      <p:sp>
        <p:nvSpPr>
          <p:cNvPr id="41" name="Rectangle 40">
            <a:extLst>
              <a:ext uri="{FF2B5EF4-FFF2-40B4-BE49-F238E27FC236}">
                <a16:creationId xmlns:a16="http://schemas.microsoft.com/office/drawing/2014/main" id="{8713A6E8-680D-40BA-AD87-03AF430AC652}"/>
              </a:ext>
            </a:extLst>
          </p:cNvPr>
          <p:cNvSpPr>
            <a:spLocks noChangeArrowheads="1"/>
          </p:cNvSpPr>
          <p:nvPr/>
        </p:nvSpPr>
        <p:spPr bwMode="auto">
          <a:xfrm>
            <a:off x="8613585" y="1673225"/>
            <a:ext cx="778629" cy="541338"/>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M2</a:t>
            </a:r>
            <a:endParaRPr lang="en-US" dirty="0"/>
          </a:p>
        </p:txBody>
      </p:sp>
      <p:sp>
        <p:nvSpPr>
          <p:cNvPr id="42" name="Line 41">
            <a:extLst>
              <a:ext uri="{FF2B5EF4-FFF2-40B4-BE49-F238E27FC236}">
                <a16:creationId xmlns:a16="http://schemas.microsoft.com/office/drawing/2014/main" id="{E1CB02BC-A761-46BE-A8D5-60D92EA9CA5C}"/>
              </a:ext>
            </a:extLst>
          </p:cNvPr>
          <p:cNvSpPr>
            <a:spLocks noChangeShapeType="1"/>
          </p:cNvSpPr>
          <p:nvPr/>
        </p:nvSpPr>
        <p:spPr bwMode="auto">
          <a:xfrm flipH="1" flipV="1">
            <a:off x="6271349" y="2439988"/>
            <a:ext cx="239091"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3" name="Line 42">
            <a:extLst>
              <a:ext uri="{FF2B5EF4-FFF2-40B4-BE49-F238E27FC236}">
                <a16:creationId xmlns:a16="http://schemas.microsoft.com/office/drawing/2014/main" id="{C670E49C-F2B5-4E30-8EF8-19AA4232B9AA}"/>
              </a:ext>
            </a:extLst>
          </p:cNvPr>
          <p:cNvSpPr>
            <a:spLocks noChangeShapeType="1"/>
          </p:cNvSpPr>
          <p:nvPr/>
        </p:nvSpPr>
        <p:spPr bwMode="auto">
          <a:xfrm>
            <a:off x="8372380" y="1268413"/>
            <a:ext cx="23908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4" name="Line 43">
            <a:extLst>
              <a:ext uri="{FF2B5EF4-FFF2-40B4-BE49-F238E27FC236}">
                <a16:creationId xmlns:a16="http://schemas.microsoft.com/office/drawing/2014/main" id="{1EAFFF13-3E5B-4BBB-91F7-C70731F6268C}"/>
              </a:ext>
            </a:extLst>
          </p:cNvPr>
          <p:cNvSpPr>
            <a:spLocks noChangeShapeType="1"/>
          </p:cNvSpPr>
          <p:nvPr/>
        </p:nvSpPr>
        <p:spPr bwMode="auto">
          <a:xfrm flipV="1">
            <a:off x="8374494" y="1943100"/>
            <a:ext cx="239091"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5" name="Line 44">
            <a:extLst>
              <a:ext uri="{FF2B5EF4-FFF2-40B4-BE49-F238E27FC236}">
                <a16:creationId xmlns:a16="http://schemas.microsoft.com/office/drawing/2014/main" id="{E315CA52-222F-4AE6-91C5-733DD1BBC662}"/>
              </a:ext>
            </a:extLst>
          </p:cNvPr>
          <p:cNvSpPr>
            <a:spLocks noChangeShapeType="1"/>
          </p:cNvSpPr>
          <p:nvPr/>
        </p:nvSpPr>
        <p:spPr bwMode="auto">
          <a:xfrm>
            <a:off x="8372380" y="2709863"/>
            <a:ext cx="23908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46" name="Rectangle 45">
            <a:extLst>
              <a:ext uri="{FF2B5EF4-FFF2-40B4-BE49-F238E27FC236}">
                <a16:creationId xmlns:a16="http://schemas.microsoft.com/office/drawing/2014/main" id="{30040FC5-F33A-4957-BF74-B9910EFE9068}"/>
              </a:ext>
            </a:extLst>
          </p:cNvPr>
          <p:cNvSpPr>
            <a:spLocks noChangeArrowheads="1"/>
          </p:cNvSpPr>
          <p:nvPr/>
        </p:nvSpPr>
        <p:spPr bwMode="auto">
          <a:xfrm>
            <a:off x="3213963" y="1403350"/>
            <a:ext cx="780744"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IQ</a:t>
            </a:r>
            <a:endParaRPr lang="en-US" dirty="0"/>
          </a:p>
        </p:txBody>
      </p:sp>
      <p:sp>
        <p:nvSpPr>
          <p:cNvPr id="47" name="Line 46">
            <a:extLst>
              <a:ext uri="{FF2B5EF4-FFF2-40B4-BE49-F238E27FC236}">
                <a16:creationId xmlns:a16="http://schemas.microsoft.com/office/drawing/2014/main" id="{01F849B6-9AD6-4341-A289-6D38F349334E}"/>
              </a:ext>
            </a:extLst>
          </p:cNvPr>
          <p:cNvSpPr>
            <a:spLocks noChangeShapeType="1"/>
          </p:cNvSpPr>
          <p:nvPr/>
        </p:nvSpPr>
        <p:spPr bwMode="auto">
          <a:xfrm>
            <a:off x="7413903" y="1449388"/>
            <a:ext cx="1199682" cy="0"/>
          </a:xfrm>
          <a:prstGeom prst="line">
            <a:avLst/>
          </a:prstGeom>
          <a:noFill/>
          <a:ln w="12700">
            <a:solidFill>
              <a:schemeClr val="tx1"/>
            </a:solidFill>
            <a:prstDash val="dash"/>
            <a:round/>
            <a:headEnd/>
            <a:tailEnd type="triangle" w="med" len="med"/>
          </a:ln>
        </p:spPr>
        <p:txBody>
          <a:bodyPr lIns="80167" tIns="40084" rIns="80167" bIns="40084" anchor="ctr">
            <a:spAutoFit/>
          </a:bodyPr>
          <a:lstStyle/>
          <a:p>
            <a:endParaRPr lang="en-US" dirty="0"/>
          </a:p>
        </p:txBody>
      </p:sp>
      <p:sp>
        <p:nvSpPr>
          <p:cNvPr id="48" name="Line 47">
            <a:extLst>
              <a:ext uri="{FF2B5EF4-FFF2-40B4-BE49-F238E27FC236}">
                <a16:creationId xmlns:a16="http://schemas.microsoft.com/office/drawing/2014/main" id="{BA04E30C-DFDE-41E3-858A-40D03AA0EF12}"/>
              </a:ext>
            </a:extLst>
          </p:cNvPr>
          <p:cNvSpPr>
            <a:spLocks noChangeShapeType="1"/>
          </p:cNvSpPr>
          <p:nvPr/>
        </p:nvSpPr>
        <p:spPr bwMode="auto">
          <a:xfrm>
            <a:off x="7293301" y="2889250"/>
            <a:ext cx="1320284" cy="0"/>
          </a:xfrm>
          <a:prstGeom prst="line">
            <a:avLst/>
          </a:prstGeom>
          <a:noFill/>
          <a:ln w="12700">
            <a:solidFill>
              <a:schemeClr val="tx1"/>
            </a:solidFill>
            <a:prstDash val="dash"/>
            <a:round/>
            <a:headEnd/>
            <a:tailEnd type="triangle" w="med" len="med"/>
          </a:ln>
        </p:spPr>
        <p:txBody>
          <a:bodyPr lIns="80167" tIns="40084" rIns="80167" bIns="40084" anchor="ctr">
            <a:spAutoFit/>
          </a:bodyPr>
          <a:lstStyle/>
          <a:p>
            <a:endParaRPr lang="en-US" dirty="0"/>
          </a:p>
        </p:txBody>
      </p:sp>
      <p:sp>
        <p:nvSpPr>
          <p:cNvPr id="49" name="Line 48">
            <a:extLst>
              <a:ext uri="{FF2B5EF4-FFF2-40B4-BE49-F238E27FC236}">
                <a16:creationId xmlns:a16="http://schemas.microsoft.com/office/drawing/2014/main" id="{10157C16-C6CF-4454-9BC8-31B2FBEC56EC}"/>
              </a:ext>
            </a:extLst>
          </p:cNvPr>
          <p:cNvSpPr>
            <a:spLocks noChangeShapeType="1"/>
          </p:cNvSpPr>
          <p:nvPr/>
        </p:nvSpPr>
        <p:spPr bwMode="auto">
          <a:xfrm>
            <a:off x="4174552" y="998538"/>
            <a:ext cx="0" cy="1636712"/>
          </a:xfrm>
          <a:prstGeom prst="line">
            <a:avLst/>
          </a:prstGeom>
          <a:noFill/>
          <a:ln w="28575">
            <a:solidFill>
              <a:schemeClr val="tx1"/>
            </a:solidFill>
            <a:round/>
            <a:headEnd/>
            <a:tailEnd/>
          </a:ln>
        </p:spPr>
        <p:txBody>
          <a:bodyPr wrap="none" lIns="80167" tIns="40084" rIns="80167" bIns="40084" anchor="ctr">
            <a:spAutoFit/>
          </a:bodyPr>
          <a:lstStyle/>
          <a:p>
            <a:endParaRPr lang="en-US" dirty="0"/>
          </a:p>
        </p:txBody>
      </p:sp>
      <p:sp>
        <p:nvSpPr>
          <p:cNvPr id="50" name="Text Box 49">
            <a:extLst>
              <a:ext uri="{FF2B5EF4-FFF2-40B4-BE49-F238E27FC236}">
                <a16:creationId xmlns:a16="http://schemas.microsoft.com/office/drawing/2014/main" id="{73615875-92C9-4163-9D20-2B122AAF0B25}"/>
              </a:ext>
            </a:extLst>
          </p:cNvPr>
          <p:cNvSpPr txBox="1">
            <a:spLocks noChangeArrowheads="1"/>
          </p:cNvSpPr>
          <p:nvPr/>
        </p:nvSpPr>
        <p:spPr bwMode="auto">
          <a:xfrm>
            <a:off x="10473409" y="3159127"/>
            <a:ext cx="1210251" cy="573393"/>
          </a:xfrm>
          <a:prstGeom prst="rect">
            <a:avLst/>
          </a:prstGeom>
          <a:noFill/>
          <a:ln w="12700" algn="ctr">
            <a:noFill/>
            <a:miter lim="800000"/>
            <a:headEnd/>
            <a:tailEnd/>
          </a:ln>
        </p:spPr>
        <p:txBody>
          <a:bodyPr wrap="square" lIns="80167" tIns="40084" rIns="80167" bIns="40084">
            <a:spAutoFit/>
          </a:bodyPr>
          <a:lstStyle/>
          <a:p>
            <a:pPr algn="l" defTabSz="801688"/>
            <a:r>
              <a:rPr lang="en-GB" sz="1600" dirty="0"/>
              <a:t>Load/store   (LS)</a:t>
            </a:r>
            <a:endParaRPr lang="en-US" sz="1600" dirty="0"/>
          </a:p>
        </p:txBody>
      </p:sp>
      <p:cxnSp>
        <p:nvCxnSpPr>
          <p:cNvPr id="51" name="AutoShape 50">
            <a:extLst>
              <a:ext uri="{FF2B5EF4-FFF2-40B4-BE49-F238E27FC236}">
                <a16:creationId xmlns:a16="http://schemas.microsoft.com/office/drawing/2014/main" id="{ADD7573D-D49D-4148-93F5-25679EE2E5BA}"/>
              </a:ext>
            </a:extLst>
          </p:cNvPr>
          <p:cNvCxnSpPr>
            <a:cxnSpLocks noChangeShapeType="1"/>
            <a:stCxn id="15" idx="1"/>
            <a:endCxn id="19" idx="1"/>
          </p:cNvCxnSpPr>
          <p:nvPr/>
        </p:nvCxnSpPr>
        <p:spPr bwMode="auto">
          <a:xfrm rot="10800000" flipH="1" flipV="1">
            <a:off x="7593752" y="3473450"/>
            <a:ext cx="2115" cy="766763"/>
          </a:xfrm>
          <a:prstGeom prst="bentConnector3">
            <a:avLst>
              <a:gd name="adj1" fmla="val -8500005"/>
            </a:avLst>
          </a:prstGeom>
          <a:noFill/>
          <a:ln w="12700">
            <a:solidFill>
              <a:schemeClr val="tx1"/>
            </a:solidFill>
            <a:miter lim="800000"/>
            <a:headEnd type="triangle" w="med" len="med"/>
            <a:tailEnd type="triangle" w="med" len="med"/>
          </a:ln>
        </p:spPr>
      </p:cxnSp>
      <p:sp>
        <p:nvSpPr>
          <p:cNvPr id="52" name="Line 51">
            <a:extLst>
              <a:ext uri="{FF2B5EF4-FFF2-40B4-BE49-F238E27FC236}">
                <a16:creationId xmlns:a16="http://schemas.microsoft.com/office/drawing/2014/main" id="{3E456C47-2A40-442A-8620-A1BD969139D5}"/>
              </a:ext>
            </a:extLst>
          </p:cNvPr>
          <p:cNvSpPr>
            <a:spLocks noChangeShapeType="1"/>
          </p:cNvSpPr>
          <p:nvPr/>
        </p:nvSpPr>
        <p:spPr bwMode="auto">
          <a:xfrm flipH="1">
            <a:off x="7293301" y="3878263"/>
            <a:ext cx="120602" cy="0"/>
          </a:xfrm>
          <a:prstGeom prst="line">
            <a:avLst/>
          </a:prstGeom>
          <a:noFill/>
          <a:ln w="12700">
            <a:solidFill>
              <a:schemeClr val="tx1"/>
            </a:solidFill>
            <a:round/>
            <a:headEnd/>
            <a:tailEnd/>
          </a:ln>
        </p:spPr>
        <p:txBody>
          <a:bodyPr lIns="80167" tIns="40084" rIns="80167" bIns="40084" anchor="ctr">
            <a:spAutoFit/>
          </a:bodyPr>
          <a:lstStyle/>
          <a:p>
            <a:endParaRPr lang="en-US" dirty="0"/>
          </a:p>
        </p:txBody>
      </p:sp>
      <p:cxnSp>
        <p:nvCxnSpPr>
          <p:cNvPr id="53" name="AutoShape 52">
            <a:extLst>
              <a:ext uri="{FF2B5EF4-FFF2-40B4-BE49-F238E27FC236}">
                <a16:creationId xmlns:a16="http://schemas.microsoft.com/office/drawing/2014/main" id="{3395D906-CDC5-4BCC-908B-645CA6A341AE}"/>
              </a:ext>
            </a:extLst>
          </p:cNvPr>
          <p:cNvCxnSpPr>
            <a:cxnSpLocks noChangeShapeType="1"/>
            <a:stCxn id="13" idx="1"/>
            <a:endCxn id="37" idx="1"/>
          </p:cNvCxnSpPr>
          <p:nvPr/>
        </p:nvCxnSpPr>
        <p:spPr bwMode="auto">
          <a:xfrm rot="10800000" flipH="1" flipV="1">
            <a:off x="7593752" y="1268415"/>
            <a:ext cx="2115" cy="674687"/>
          </a:xfrm>
          <a:prstGeom prst="bentConnector3">
            <a:avLst>
              <a:gd name="adj1" fmla="val -8500005"/>
            </a:avLst>
          </a:prstGeom>
          <a:noFill/>
          <a:ln w="12700">
            <a:solidFill>
              <a:schemeClr val="tx1"/>
            </a:solidFill>
            <a:miter lim="800000"/>
            <a:headEnd type="triangle" w="med" len="med"/>
            <a:tailEnd type="triangle" w="med" len="med"/>
          </a:ln>
        </p:spPr>
      </p:cxnSp>
      <p:sp>
        <p:nvSpPr>
          <p:cNvPr id="54" name="Line 53">
            <a:extLst>
              <a:ext uri="{FF2B5EF4-FFF2-40B4-BE49-F238E27FC236}">
                <a16:creationId xmlns:a16="http://schemas.microsoft.com/office/drawing/2014/main" id="{25FBBA05-B003-4150-8963-B3CCAE74C3BB}"/>
              </a:ext>
            </a:extLst>
          </p:cNvPr>
          <p:cNvSpPr>
            <a:spLocks noChangeShapeType="1"/>
          </p:cNvSpPr>
          <p:nvPr/>
        </p:nvSpPr>
        <p:spPr bwMode="auto">
          <a:xfrm>
            <a:off x="7293301" y="1584325"/>
            <a:ext cx="120602" cy="0"/>
          </a:xfrm>
          <a:prstGeom prst="line">
            <a:avLst/>
          </a:prstGeom>
          <a:noFill/>
          <a:ln w="12700">
            <a:solidFill>
              <a:schemeClr val="tx1"/>
            </a:solidFill>
            <a:round/>
            <a:headEnd/>
            <a:tailEnd/>
          </a:ln>
        </p:spPr>
        <p:txBody>
          <a:bodyPr lIns="80167" tIns="40084" rIns="80167" bIns="40084" anchor="ctr">
            <a:spAutoFit/>
          </a:bodyPr>
          <a:lstStyle/>
          <a:p>
            <a:endParaRPr lang="en-US" dirty="0"/>
          </a:p>
        </p:txBody>
      </p:sp>
      <p:cxnSp>
        <p:nvCxnSpPr>
          <p:cNvPr id="55" name="AutoShape 54">
            <a:extLst>
              <a:ext uri="{FF2B5EF4-FFF2-40B4-BE49-F238E27FC236}">
                <a16:creationId xmlns:a16="http://schemas.microsoft.com/office/drawing/2014/main" id="{432C6272-42D3-4C83-90DB-035607ADAD95}"/>
              </a:ext>
            </a:extLst>
          </p:cNvPr>
          <p:cNvCxnSpPr>
            <a:cxnSpLocks noChangeShapeType="1"/>
            <a:stCxn id="39" idx="3"/>
            <a:endCxn id="41" idx="3"/>
          </p:cNvCxnSpPr>
          <p:nvPr/>
        </p:nvCxnSpPr>
        <p:spPr bwMode="auto">
          <a:xfrm>
            <a:off x="9392215" y="1268415"/>
            <a:ext cx="2115" cy="676275"/>
          </a:xfrm>
          <a:prstGeom prst="bentConnector3">
            <a:avLst>
              <a:gd name="adj1" fmla="val 5200000"/>
            </a:avLst>
          </a:prstGeom>
          <a:noFill/>
          <a:ln w="12700">
            <a:solidFill>
              <a:schemeClr val="tx1"/>
            </a:solidFill>
            <a:miter lim="800000"/>
            <a:headEnd/>
            <a:tailEnd/>
          </a:ln>
        </p:spPr>
      </p:cxnSp>
      <p:sp>
        <p:nvSpPr>
          <p:cNvPr id="56" name="Line 55">
            <a:extLst>
              <a:ext uri="{FF2B5EF4-FFF2-40B4-BE49-F238E27FC236}">
                <a16:creationId xmlns:a16="http://schemas.microsoft.com/office/drawing/2014/main" id="{DA35B164-B5DA-4F0E-8FBE-943C422ADB83}"/>
              </a:ext>
            </a:extLst>
          </p:cNvPr>
          <p:cNvSpPr>
            <a:spLocks noChangeShapeType="1"/>
          </p:cNvSpPr>
          <p:nvPr/>
        </p:nvSpPr>
        <p:spPr bwMode="auto">
          <a:xfrm>
            <a:off x="9512816" y="1584325"/>
            <a:ext cx="179847"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57" name="Line 56">
            <a:extLst>
              <a:ext uri="{FF2B5EF4-FFF2-40B4-BE49-F238E27FC236}">
                <a16:creationId xmlns:a16="http://schemas.microsoft.com/office/drawing/2014/main" id="{7F2458EE-E984-449B-867E-0DAD9D9493DB}"/>
              </a:ext>
            </a:extLst>
          </p:cNvPr>
          <p:cNvSpPr>
            <a:spLocks noChangeShapeType="1"/>
          </p:cNvSpPr>
          <p:nvPr/>
        </p:nvSpPr>
        <p:spPr bwMode="auto">
          <a:xfrm>
            <a:off x="8372380" y="3473450"/>
            <a:ext cx="23908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58" name="Line 57">
            <a:extLst>
              <a:ext uri="{FF2B5EF4-FFF2-40B4-BE49-F238E27FC236}">
                <a16:creationId xmlns:a16="http://schemas.microsoft.com/office/drawing/2014/main" id="{06098571-35D8-4945-84B6-3B6FB5FA525B}"/>
              </a:ext>
            </a:extLst>
          </p:cNvPr>
          <p:cNvSpPr>
            <a:spLocks noChangeShapeType="1"/>
          </p:cNvSpPr>
          <p:nvPr/>
        </p:nvSpPr>
        <p:spPr bwMode="auto">
          <a:xfrm>
            <a:off x="9392215" y="3473450"/>
            <a:ext cx="30044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59" name="Rectangle 58">
            <a:extLst>
              <a:ext uri="{FF2B5EF4-FFF2-40B4-BE49-F238E27FC236}">
                <a16:creationId xmlns:a16="http://schemas.microsoft.com/office/drawing/2014/main" id="{7030714A-606F-4983-80AF-B7A8AB75E386}"/>
              </a:ext>
            </a:extLst>
          </p:cNvPr>
          <p:cNvSpPr>
            <a:spLocks noChangeArrowheads="1"/>
          </p:cNvSpPr>
          <p:nvPr/>
        </p:nvSpPr>
        <p:spPr bwMode="auto">
          <a:xfrm>
            <a:off x="9692664" y="3968750"/>
            <a:ext cx="778629" cy="539750"/>
          </a:xfrm>
          <a:prstGeom prst="rect">
            <a:avLst/>
          </a:prstGeom>
          <a:solidFill>
            <a:srgbClr val="D6E4EE"/>
          </a:solidFill>
          <a:ln w="12700" algn="ctr">
            <a:solidFill>
              <a:schemeClr val="tx1"/>
            </a:solidFill>
            <a:miter lim="800000"/>
            <a:headEnd/>
            <a:tailEnd/>
          </a:ln>
        </p:spPr>
        <p:txBody>
          <a:bodyPr wrap="none" lIns="80167" tIns="40084" rIns="80167" bIns="40084" anchor="ctr"/>
          <a:lstStyle/>
          <a:p>
            <a:pPr defTabSz="801688"/>
            <a:r>
              <a:rPr lang="en-GB" dirty="0"/>
              <a:t>WB</a:t>
            </a:r>
            <a:endParaRPr lang="en-US" dirty="0"/>
          </a:p>
        </p:txBody>
      </p:sp>
      <p:sp>
        <p:nvSpPr>
          <p:cNvPr id="60" name="Line 59">
            <a:extLst>
              <a:ext uri="{FF2B5EF4-FFF2-40B4-BE49-F238E27FC236}">
                <a16:creationId xmlns:a16="http://schemas.microsoft.com/office/drawing/2014/main" id="{4B1A1574-200D-4A49-BE48-007D606914CE}"/>
              </a:ext>
            </a:extLst>
          </p:cNvPr>
          <p:cNvSpPr>
            <a:spLocks noChangeShapeType="1"/>
          </p:cNvSpPr>
          <p:nvPr/>
        </p:nvSpPr>
        <p:spPr bwMode="auto">
          <a:xfrm>
            <a:off x="9392215" y="4238625"/>
            <a:ext cx="300449" cy="0"/>
          </a:xfrm>
          <a:prstGeom prst="line">
            <a:avLst/>
          </a:prstGeom>
          <a:noFill/>
          <a:ln w="12700">
            <a:solidFill>
              <a:schemeClr val="tx1"/>
            </a:solidFill>
            <a:round/>
            <a:headEnd/>
            <a:tailEnd type="triangle" w="med" len="med"/>
          </a:ln>
        </p:spPr>
        <p:txBody>
          <a:bodyPr lIns="80167" tIns="40084" rIns="80167" bIns="40084" anchor="ctr">
            <a:spAutoFit/>
          </a:bodyPr>
          <a:lstStyle/>
          <a:p>
            <a:endParaRPr lang="en-US" dirty="0"/>
          </a:p>
        </p:txBody>
      </p:sp>
      <p:sp>
        <p:nvSpPr>
          <p:cNvPr id="61" name="Text Box 60">
            <a:extLst>
              <a:ext uri="{FF2B5EF4-FFF2-40B4-BE49-F238E27FC236}">
                <a16:creationId xmlns:a16="http://schemas.microsoft.com/office/drawing/2014/main" id="{F6202E87-02F3-4923-BBE2-7F3F3E1689B6}"/>
              </a:ext>
            </a:extLst>
          </p:cNvPr>
          <p:cNvSpPr txBox="1">
            <a:spLocks noChangeArrowheads="1"/>
          </p:cNvSpPr>
          <p:nvPr/>
        </p:nvSpPr>
        <p:spPr bwMode="auto">
          <a:xfrm>
            <a:off x="10473408" y="3924302"/>
            <a:ext cx="1713831" cy="573393"/>
          </a:xfrm>
          <a:prstGeom prst="rect">
            <a:avLst/>
          </a:prstGeom>
          <a:noFill/>
          <a:ln w="12700" algn="ctr">
            <a:noFill/>
            <a:miter lim="800000"/>
            <a:headEnd/>
            <a:tailEnd/>
          </a:ln>
        </p:spPr>
        <p:txBody>
          <a:bodyPr lIns="80167" tIns="40084" rIns="80167" bIns="40084">
            <a:spAutoFit/>
          </a:bodyPr>
          <a:lstStyle/>
          <a:p>
            <a:pPr algn="l" defTabSz="801688"/>
            <a:r>
              <a:rPr lang="en-GB" sz="1600" dirty="0"/>
              <a:t>Compute engine (CE)</a:t>
            </a:r>
            <a:endParaRPr lang="en-US" sz="1600" dirty="0"/>
          </a:p>
        </p:txBody>
      </p:sp>
      <p:sp>
        <p:nvSpPr>
          <p:cNvPr id="62" name="Text Box 61">
            <a:extLst>
              <a:ext uri="{FF2B5EF4-FFF2-40B4-BE49-F238E27FC236}">
                <a16:creationId xmlns:a16="http://schemas.microsoft.com/office/drawing/2014/main" id="{78C6795C-6021-48CA-84E5-6C2D18C6834D}"/>
              </a:ext>
            </a:extLst>
          </p:cNvPr>
          <p:cNvSpPr txBox="1">
            <a:spLocks noChangeArrowheads="1"/>
          </p:cNvSpPr>
          <p:nvPr/>
        </p:nvSpPr>
        <p:spPr bwMode="auto">
          <a:xfrm>
            <a:off x="3882119" y="3390427"/>
            <a:ext cx="2704937" cy="357950"/>
          </a:xfrm>
          <a:prstGeom prst="rect">
            <a:avLst/>
          </a:prstGeom>
          <a:noFill/>
          <a:ln w="12700" algn="ctr">
            <a:noFill/>
            <a:miter lim="800000"/>
            <a:headEnd/>
            <a:tailEnd/>
          </a:ln>
        </p:spPr>
        <p:txBody>
          <a:bodyPr wrap="square" lIns="80167" tIns="40084" rIns="80167" bIns="40084">
            <a:spAutoFit/>
          </a:bodyPr>
          <a:lstStyle/>
          <a:p>
            <a:pPr defTabSz="801688"/>
            <a:r>
              <a:rPr lang="en-GB" dirty="0"/>
              <a:t>Decode and issue stages</a:t>
            </a:r>
            <a:endParaRPr lang="en-US" dirty="0"/>
          </a:p>
        </p:txBody>
      </p:sp>
      <p:cxnSp>
        <p:nvCxnSpPr>
          <p:cNvPr id="63" name="Straight Arrow Connector 62">
            <a:extLst>
              <a:ext uri="{FF2B5EF4-FFF2-40B4-BE49-F238E27FC236}">
                <a16:creationId xmlns:a16="http://schemas.microsoft.com/office/drawing/2014/main" id="{4A9DF315-8F07-4350-B709-AF69103D7863}"/>
              </a:ext>
            </a:extLst>
          </p:cNvPr>
          <p:cNvCxnSpPr>
            <a:cxnSpLocks noChangeShapeType="1"/>
            <a:stCxn id="33" idx="0"/>
          </p:cNvCxnSpPr>
          <p:nvPr/>
        </p:nvCxnSpPr>
        <p:spPr bwMode="auto">
          <a:xfrm flipV="1">
            <a:off x="1696904" y="2006600"/>
            <a:ext cx="249669" cy="488950"/>
          </a:xfrm>
          <a:prstGeom prst="straightConnector1">
            <a:avLst/>
          </a:prstGeom>
          <a:noFill/>
          <a:ln w="12700" algn="ctr">
            <a:solidFill>
              <a:schemeClr val="tx1"/>
            </a:solidFill>
            <a:round/>
            <a:headEnd/>
            <a:tailEnd type="arrow" w="med" len="med"/>
          </a:ln>
        </p:spPr>
      </p:cxnSp>
      <p:cxnSp>
        <p:nvCxnSpPr>
          <p:cNvPr id="64" name="Straight Arrow Connector 64">
            <a:extLst>
              <a:ext uri="{FF2B5EF4-FFF2-40B4-BE49-F238E27FC236}">
                <a16:creationId xmlns:a16="http://schemas.microsoft.com/office/drawing/2014/main" id="{1B33D010-A863-4D32-B262-8EA4CC264DD4}"/>
              </a:ext>
            </a:extLst>
          </p:cNvPr>
          <p:cNvCxnSpPr>
            <a:cxnSpLocks noChangeShapeType="1"/>
          </p:cNvCxnSpPr>
          <p:nvPr/>
        </p:nvCxnSpPr>
        <p:spPr bwMode="auto">
          <a:xfrm flipV="1">
            <a:off x="4869864" y="2530323"/>
            <a:ext cx="1" cy="756478"/>
          </a:xfrm>
          <a:prstGeom prst="straightConnector1">
            <a:avLst/>
          </a:prstGeom>
          <a:noFill/>
          <a:ln w="12700" algn="ctr">
            <a:solidFill>
              <a:schemeClr val="tx1"/>
            </a:solidFill>
            <a:round/>
            <a:headEnd/>
            <a:tailEnd type="arrow" w="med" len="med"/>
          </a:ln>
        </p:spPr>
      </p:cxnSp>
      <p:cxnSp>
        <p:nvCxnSpPr>
          <p:cNvPr id="65" name="Straight Arrow Connector 64">
            <a:extLst>
              <a:ext uri="{FF2B5EF4-FFF2-40B4-BE49-F238E27FC236}">
                <a16:creationId xmlns:a16="http://schemas.microsoft.com/office/drawing/2014/main" id="{5BB16939-E8E9-4361-A7A5-A20687FB8373}"/>
              </a:ext>
            </a:extLst>
          </p:cNvPr>
          <p:cNvCxnSpPr>
            <a:cxnSpLocks noChangeShapeType="1"/>
          </p:cNvCxnSpPr>
          <p:nvPr/>
        </p:nvCxnSpPr>
        <p:spPr bwMode="auto">
          <a:xfrm flipV="1">
            <a:off x="5181250" y="2889250"/>
            <a:ext cx="1209644" cy="426245"/>
          </a:xfrm>
          <a:prstGeom prst="straightConnector1">
            <a:avLst/>
          </a:prstGeom>
          <a:noFill/>
          <a:ln w="12700" algn="ctr">
            <a:solidFill>
              <a:schemeClr val="tx1"/>
            </a:solidFill>
            <a:round/>
            <a:headEnd/>
            <a:tailEnd type="arrow" w="med" len="med"/>
          </a:ln>
        </p:spPr>
      </p:cxnSp>
    </p:spTree>
    <p:extLst>
      <p:ext uri="{BB962C8B-B14F-4D97-AF65-F5344CB8AC3E}">
        <p14:creationId xmlns:p14="http://schemas.microsoft.com/office/powerpoint/2010/main" val="12782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Cortex-A9 MPE Configuration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Cortex-A9 can be configured as follows: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Without MPE (no VFP or Neon support)</a:t>
            </a:r>
          </a:p>
          <a:p>
            <a:pPr lvl="1"/>
            <a:r>
              <a:rPr lang="en-IN" altLang="en-US" dirty="0">
                <a:ea typeface="ＭＳ Ｐゴシック" panose="020B0600070205080204" pitchFamily="34" charset="-128"/>
              </a:rPr>
              <a:t>VFP/FPU only (sixteen 64-bit double-precision registers)</a:t>
            </a:r>
          </a:p>
          <a:p>
            <a:pPr lvl="1"/>
            <a:r>
              <a:rPr lang="en-IN" altLang="en-US" dirty="0">
                <a:ea typeface="ＭＳ Ｐゴシック" panose="020B0600070205080204" pitchFamily="34" charset="-128"/>
              </a:rPr>
              <a:t>VFPv3 and Neon (thirty-two 64-bit double-precision registers)</a:t>
            </a:r>
          </a:p>
          <a:p>
            <a:r>
              <a:rPr lang="en-GB" dirty="0">
                <a:ea typeface="ＭＳ Ｐゴシック" panose="020B0600070205080204" pitchFamily="34" charset="-128"/>
              </a:rPr>
              <a:t>RVCT support</a:t>
            </a:r>
          </a:p>
          <a:p>
            <a:r>
              <a:rPr lang="en-GB" dirty="0">
                <a:ea typeface="ＭＳ Ｐゴシック" panose="020B0600070205080204" pitchFamily="34" charset="-128"/>
              </a:rPr>
              <a:t>Arm DS-5 and DSTREAM support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8731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Cortex-A9 Media Processing Engine </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962025"/>
            <a:ext cx="11180763" cy="4086225"/>
          </a:xfrm>
        </p:spPr>
        <p:txBody>
          <a:bodyPr wrap="square" numCol="1" anchor="t" anchorCtr="0" compatLnSpc="1">
            <a:prstTxWarp prst="textNoShape">
              <a:avLst/>
            </a:prstTxWarp>
          </a:bodyPr>
          <a:lstStyle/>
          <a:p>
            <a:r>
              <a:rPr lang="it-IT" altLang="en-US" sz="2000" dirty="0">
                <a:ea typeface="ＭＳ Ｐゴシック" panose="020B0600070205080204" pitchFamily="34" charset="-128"/>
              </a:rPr>
              <a:t>Cortex-A9 Neon Media Processing Engine (MPE)</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Support for Advanced SIMD and VFPv3</a:t>
            </a:r>
          </a:p>
          <a:p>
            <a:pPr lvl="1"/>
            <a:r>
              <a:rPr lang="en-IN" altLang="en-US" sz="1600" dirty="0">
                <a:ea typeface="ＭＳ Ｐゴシック" panose="020B0600070205080204" pitchFamily="34" charset="-128"/>
              </a:rPr>
              <a:t>Pipelined (shares backend execution stage with load/store instructions)</a:t>
            </a:r>
          </a:p>
          <a:p>
            <a:pPr lvl="1"/>
            <a:r>
              <a:rPr lang="en-IN" altLang="en-US" sz="1600" dirty="0">
                <a:ea typeface="ＭＳ Ｐゴシック" panose="020B0600070205080204" pitchFamily="34" charset="-128"/>
              </a:rPr>
              <a:t>Large register file (can be implemented differently for VFP only)</a:t>
            </a:r>
          </a:p>
          <a:p>
            <a:pPr lvl="1"/>
            <a:r>
              <a:rPr lang="en-IN" altLang="en-US" sz="1600" dirty="0">
                <a:ea typeface="ＭＳ Ｐゴシック" panose="020B0600070205080204" pitchFamily="34" charset="-128"/>
              </a:rPr>
              <a:t>Thirty-two 32-bit S (single) registers</a:t>
            </a:r>
          </a:p>
          <a:p>
            <a:pPr lvl="1"/>
            <a:r>
              <a:rPr lang="en-IN" altLang="en-US" sz="1600" dirty="0">
                <a:ea typeface="ＭＳ Ｐゴシック" panose="020B0600070205080204" pitchFamily="34" charset="-128"/>
              </a:rPr>
              <a:t>Thirty-two 64-bit D (double) registers</a:t>
            </a:r>
          </a:p>
          <a:p>
            <a:pPr lvl="1"/>
            <a:r>
              <a:rPr lang="en-IN" altLang="en-US" sz="1600" dirty="0">
                <a:ea typeface="ＭＳ Ｐゴシック" panose="020B0600070205080204" pitchFamily="34" charset="-128"/>
              </a:rPr>
              <a:t>Sixteen 128-bit Q (quad) registers</a:t>
            </a:r>
          </a:p>
          <a:p>
            <a:pPr lvl="1"/>
            <a:r>
              <a:rPr lang="en-IN" altLang="en-US" sz="1600" dirty="0">
                <a:ea typeface="ＭＳ Ｐゴシック" panose="020B0600070205080204" pitchFamily="34" charset="-128"/>
              </a:rPr>
              <a:t>Neon and floating-point unit can be enabled/disabled in software for power savings.</a:t>
            </a:r>
            <a:endParaRPr lang="en-US" altLang="en-US" sz="1600" dirty="0">
              <a:ea typeface="ＭＳ Ｐゴシック" panose="020B0600070205080204" pitchFamily="34" charset="-128"/>
            </a:endParaRPr>
          </a:p>
          <a:p>
            <a:r>
              <a:rPr lang="en-US" altLang="en-US" sz="2000" dirty="0">
                <a:ea typeface="ＭＳ Ｐゴシック" panose="020B0600070205080204" pitchFamily="34" charset="-128"/>
              </a:rPr>
              <a:t>VFPv3</a:t>
            </a:r>
          </a:p>
          <a:p>
            <a:pPr lvl="1"/>
            <a:r>
              <a:rPr lang="en-IN" altLang="en-US" sz="1600" dirty="0">
                <a:ea typeface="ＭＳ Ｐゴシック" panose="020B0600070205080204" pitchFamily="34" charset="-128"/>
              </a:rPr>
              <a:t>No floating point support code required for most operations</a:t>
            </a:r>
          </a:p>
          <a:p>
            <a:pPr lvl="1"/>
            <a:r>
              <a:rPr lang="en-IN" altLang="en-US" sz="1600" dirty="0">
                <a:ea typeface="ＭＳ Ｐゴシック" panose="020B0600070205080204" pitchFamily="34" charset="-128"/>
              </a:rPr>
              <a:t>Vector (floating point) operations no longer supported in hardware</a:t>
            </a:r>
          </a:p>
          <a:p>
            <a:pPr lvl="1"/>
            <a:r>
              <a:rPr lang="en-IN" altLang="en-US" sz="1600" dirty="0">
                <a:ea typeface="ＭＳ Ｐゴシック" panose="020B0600070205080204" pitchFamily="34" charset="-128"/>
              </a:rPr>
              <a:t>Register bank optimized to sixteen double-precision registers for size and power considerations and compatibility with VFPv2/Arm11 software</a:t>
            </a:r>
          </a:p>
          <a:p>
            <a:pPr lvl="1"/>
            <a:r>
              <a:rPr lang="en-IN" altLang="en-US" sz="1600" dirty="0">
                <a:ea typeface="ＭＳ Ｐゴシック" panose="020B0600070205080204" pitchFamily="34" charset="-128"/>
              </a:rPr>
              <a:t>Emphasis on fast single-precision support</a:t>
            </a:r>
          </a:p>
          <a:p>
            <a:pPr lvl="1"/>
            <a:r>
              <a:rPr lang="en-IN" altLang="en-US" sz="1600" dirty="0">
                <a:ea typeface="ＭＳ Ｐゴシック" panose="020B0600070205080204" pitchFamily="34" charset="-128"/>
              </a:rPr>
              <a:t>Full compliance with IEEE 754 standard</a:t>
            </a:r>
            <a:endParaRPr lang="en-US" altLang="en-US" sz="1600" dirty="0">
              <a:ea typeface="ＭＳ Ｐゴシック" panose="020B0600070205080204" pitchFamily="34" charset="-128"/>
            </a:endParaRPr>
          </a:p>
          <a:p>
            <a:pPr lvl="2"/>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75873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Register Renaming</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052253"/>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Cortex-A9 has two classes of core registers: Architectural and physical</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Architectural registers (r0–r15, CPSR, etc.) that are visible to software</a:t>
            </a:r>
          </a:p>
          <a:p>
            <a:pPr lvl="1"/>
            <a:r>
              <a:rPr lang="en-IN" altLang="en-US" sz="1600" dirty="0">
                <a:ea typeface="ＭＳ Ｐゴシック" panose="020B0600070205080204" pitchFamily="34" charset="-128"/>
              </a:rPr>
              <a:t>Physical registers: physically implemented in the CPU but not visible to software</a:t>
            </a:r>
          </a:p>
          <a:p>
            <a:pPr lvl="1"/>
            <a:r>
              <a:rPr lang="en-IN" altLang="en-US" sz="1600" dirty="0">
                <a:ea typeface="ＭＳ Ｐゴシック" panose="020B0600070205080204" pitchFamily="34" charset="-128"/>
              </a:rPr>
              <a:t>There are also fifty-six general-purpose physical registers, and eight flag registers (for CPSR)</a:t>
            </a:r>
            <a:endParaRPr lang="en-US" altLang="en-US" sz="1600" dirty="0">
              <a:ea typeface="ＭＳ Ｐゴシック" panose="020B0600070205080204" pitchFamily="34" charset="-128"/>
            </a:endParaRPr>
          </a:p>
          <a:p>
            <a:pPr marL="0" lvl="1" indent="0">
              <a:spcAft>
                <a:spcPts val="1600"/>
              </a:spcAft>
              <a:buNone/>
            </a:pPr>
            <a:r>
              <a:rPr lang="en-IN" altLang="en-US" sz="2000" dirty="0">
                <a:ea typeface="ＭＳ Ｐゴシック" panose="020B0600070205080204" pitchFamily="34" charset="-128"/>
              </a:rPr>
              <a:t>Architectural registers are allocated from a pool of physical registers in the execute stages of the pipeline.</a:t>
            </a:r>
          </a:p>
          <a:p>
            <a:pPr lvl="1"/>
            <a:r>
              <a:rPr lang="en-IN" altLang="en-US" sz="1600" dirty="0">
                <a:ea typeface="ＭＳ Ｐゴシック" panose="020B0600070205080204" pitchFamily="34" charset="-128"/>
              </a:rPr>
              <a:t>An architectural register can be mapped to multiple physical registers.</a:t>
            </a:r>
          </a:p>
          <a:p>
            <a:pPr lvl="1"/>
            <a:r>
              <a:rPr lang="en-IN" altLang="en-US" sz="1600" dirty="0">
                <a:ea typeface="ＭＳ Ｐゴシック" panose="020B0600070205080204" pitchFamily="34" charset="-128"/>
              </a:rPr>
              <a:t>Removes interlocks due to register dependencies</a:t>
            </a:r>
          </a:p>
          <a:p>
            <a:pPr lvl="1"/>
            <a:r>
              <a:rPr lang="en-IN" altLang="en-US" sz="1600" dirty="0">
                <a:ea typeface="ＭＳ Ｐゴシック" panose="020B0600070205080204" pitchFamily="34" charset="-128"/>
              </a:rPr>
              <a:t>Can still interlock due to a data dependency</a:t>
            </a:r>
          </a:p>
        </p:txBody>
      </p:sp>
      <p:sp>
        <p:nvSpPr>
          <p:cNvPr id="5" name="Text Box 4">
            <a:extLst>
              <a:ext uri="{FF2B5EF4-FFF2-40B4-BE49-F238E27FC236}">
                <a16:creationId xmlns:a16="http://schemas.microsoft.com/office/drawing/2014/main" id="{3F197D9D-B898-4BF1-9017-68DF9B052664}"/>
              </a:ext>
            </a:extLst>
          </p:cNvPr>
          <p:cNvSpPr txBox="1">
            <a:spLocks noChangeArrowheads="1"/>
          </p:cNvSpPr>
          <p:nvPr/>
        </p:nvSpPr>
        <p:spPr bwMode="auto">
          <a:xfrm>
            <a:off x="8795547" y="4651718"/>
            <a:ext cx="2759056" cy="357950"/>
          </a:xfrm>
          <a:prstGeom prst="rect">
            <a:avLst/>
          </a:prstGeom>
          <a:noFill/>
          <a:ln w="12700" algn="ctr">
            <a:noFill/>
            <a:miter lim="800000"/>
            <a:headEnd/>
            <a:tailEnd/>
          </a:ln>
        </p:spPr>
        <p:txBody>
          <a:bodyPr lIns="80167" tIns="40084" rIns="80167" bIns="40084">
            <a:spAutoFit/>
          </a:bodyPr>
          <a:lstStyle/>
          <a:p>
            <a:pPr algn="l" defTabSz="801688"/>
            <a:r>
              <a:rPr lang="en-US" b="1" dirty="0">
                <a:latin typeface="Courier New" pitchFamily="49" charset="0"/>
              </a:rPr>
              <a:t>LDR	p1, [p2]</a:t>
            </a:r>
          </a:p>
        </p:txBody>
      </p:sp>
      <p:sp>
        <p:nvSpPr>
          <p:cNvPr id="6" name="Text Box 17">
            <a:extLst>
              <a:ext uri="{FF2B5EF4-FFF2-40B4-BE49-F238E27FC236}">
                <a16:creationId xmlns:a16="http://schemas.microsoft.com/office/drawing/2014/main" id="{C1D3256C-CAB0-4DF0-A476-7FCF2B03E6A8}"/>
              </a:ext>
            </a:extLst>
          </p:cNvPr>
          <p:cNvSpPr txBox="1">
            <a:spLocks noChangeArrowheads="1"/>
          </p:cNvSpPr>
          <p:nvPr/>
        </p:nvSpPr>
        <p:spPr bwMode="auto">
          <a:xfrm>
            <a:off x="8795547" y="4381843"/>
            <a:ext cx="2759056" cy="357950"/>
          </a:xfrm>
          <a:prstGeom prst="rect">
            <a:avLst/>
          </a:prstGeom>
          <a:noFill/>
          <a:ln w="12700" algn="ctr">
            <a:noFill/>
            <a:miter lim="800000"/>
            <a:headEnd/>
            <a:tailEnd/>
          </a:ln>
        </p:spPr>
        <p:txBody>
          <a:bodyPr lIns="80167" tIns="40084" rIns="80167" bIns="40084">
            <a:spAutoFit/>
          </a:bodyPr>
          <a:lstStyle/>
          <a:p>
            <a:pPr algn="l" defTabSz="801688"/>
            <a:r>
              <a:rPr lang="en-US" b="1" dirty="0">
                <a:latin typeface="Courier New" pitchFamily="49" charset="0"/>
              </a:rPr>
              <a:t>STR	p0, [p3]</a:t>
            </a:r>
          </a:p>
        </p:txBody>
      </p:sp>
      <p:grpSp>
        <p:nvGrpSpPr>
          <p:cNvPr id="115" name="Group 114">
            <a:extLst>
              <a:ext uri="{FF2B5EF4-FFF2-40B4-BE49-F238E27FC236}">
                <a16:creationId xmlns:a16="http://schemas.microsoft.com/office/drawing/2014/main" id="{AF74F111-8D8A-422E-8428-5E6D94B6D9F4}"/>
              </a:ext>
            </a:extLst>
          </p:cNvPr>
          <p:cNvGrpSpPr/>
          <p:nvPr/>
        </p:nvGrpSpPr>
        <p:grpSpPr>
          <a:xfrm>
            <a:off x="6262397" y="3642738"/>
            <a:ext cx="4758859" cy="1936750"/>
            <a:chOff x="6214223" y="4140200"/>
            <a:chExt cx="4751121" cy="2160590"/>
          </a:xfrm>
        </p:grpSpPr>
        <p:sp>
          <p:nvSpPr>
            <p:cNvPr id="116" name="Rectangle 10">
              <a:extLst>
                <a:ext uri="{FF2B5EF4-FFF2-40B4-BE49-F238E27FC236}">
                  <a16:creationId xmlns:a16="http://schemas.microsoft.com/office/drawing/2014/main" id="{D5102F7A-FA3B-4F0B-B4F8-2C78B8EDE5A5}"/>
                </a:ext>
              </a:extLst>
            </p:cNvPr>
            <p:cNvSpPr>
              <a:spLocks noChangeArrowheads="1"/>
            </p:cNvSpPr>
            <p:nvPr/>
          </p:nvSpPr>
          <p:spPr bwMode="auto">
            <a:xfrm>
              <a:off x="6694518" y="4949827"/>
              <a:ext cx="1019835" cy="271463"/>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p1</a:t>
              </a:r>
            </a:p>
          </p:txBody>
        </p:sp>
        <p:sp>
          <p:nvSpPr>
            <p:cNvPr id="117" name="Rectangle 11">
              <a:extLst>
                <a:ext uri="{FF2B5EF4-FFF2-40B4-BE49-F238E27FC236}">
                  <a16:creationId xmlns:a16="http://schemas.microsoft.com/office/drawing/2014/main" id="{C13D736F-213E-4DC8-9A6C-31606ACCBA48}"/>
                </a:ext>
              </a:extLst>
            </p:cNvPr>
            <p:cNvSpPr>
              <a:spLocks noChangeArrowheads="1"/>
            </p:cNvSpPr>
            <p:nvPr/>
          </p:nvSpPr>
          <p:spPr bwMode="auto">
            <a:xfrm>
              <a:off x="6694518" y="4679952"/>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p0</a:t>
              </a:r>
            </a:p>
          </p:txBody>
        </p:sp>
        <p:sp>
          <p:nvSpPr>
            <p:cNvPr id="118" name="Rectangle 12">
              <a:extLst>
                <a:ext uri="{FF2B5EF4-FFF2-40B4-BE49-F238E27FC236}">
                  <a16:creationId xmlns:a16="http://schemas.microsoft.com/office/drawing/2014/main" id="{341EE7B7-8E84-4B2D-A67B-9FBA641ABAC3}"/>
                </a:ext>
              </a:extLst>
            </p:cNvPr>
            <p:cNvSpPr>
              <a:spLocks noChangeArrowheads="1"/>
            </p:cNvSpPr>
            <p:nvPr/>
          </p:nvSpPr>
          <p:spPr bwMode="auto">
            <a:xfrm>
              <a:off x="6694518" y="522129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p2</a:t>
              </a:r>
            </a:p>
          </p:txBody>
        </p:sp>
        <p:sp>
          <p:nvSpPr>
            <p:cNvPr id="119" name="Rectangle 13">
              <a:extLst>
                <a:ext uri="{FF2B5EF4-FFF2-40B4-BE49-F238E27FC236}">
                  <a16:creationId xmlns:a16="http://schemas.microsoft.com/office/drawing/2014/main" id="{56D0CFEF-E9C6-4AB9-880E-289C0483FD29}"/>
                </a:ext>
              </a:extLst>
            </p:cNvPr>
            <p:cNvSpPr>
              <a:spLocks noChangeArrowheads="1"/>
            </p:cNvSpPr>
            <p:nvPr/>
          </p:nvSpPr>
          <p:spPr bwMode="auto">
            <a:xfrm>
              <a:off x="6694518" y="576104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a:t>
              </a:r>
            </a:p>
          </p:txBody>
        </p:sp>
        <p:sp>
          <p:nvSpPr>
            <p:cNvPr id="120" name="Rectangle 14">
              <a:extLst>
                <a:ext uri="{FF2B5EF4-FFF2-40B4-BE49-F238E27FC236}">
                  <a16:creationId xmlns:a16="http://schemas.microsoft.com/office/drawing/2014/main" id="{DA8873D6-31C9-4D99-975F-8B0056E6D267}"/>
                </a:ext>
              </a:extLst>
            </p:cNvPr>
            <p:cNvSpPr>
              <a:spLocks noChangeArrowheads="1"/>
            </p:cNvSpPr>
            <p:nvPr/>
          </p:nvSpPr>
          <p:spPr bwMode="auto">
            <a:xfrm>
              <a:off x="6694518" y="549116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p3</a:t>
              </a:r>
            </a:p>
          </p:txBody>
        </p:sp>
        <p:sp>
          <p:nvSpPr>
            <p:cNvPr id="121" name="Rectangle 18">
              <a:extLst>
                <a:ext uri="{FF2B5EF4-FFF2-40B4-BE49-F238E27FC236}">
                  <a16:creationId xmlns:a16="http://schemas.microsoft.com/office/drawing/2014/main" id="{DA935442-DA2B-434C-82EF-B1B084FA4640}"/>
                </a:ext>
              </a:extLst>
            </p:cNvPr>
            <p:cNvSpPr>
              <a:spLocks noChangeArrowheads="1"/>
            </p:cNvSpPr>
            <p:nvPr/>
          </p:nvSpPr>
          <p:spPr bwMode="auto">
            <a:xfrm>
              <a:off x="6692403" y="603091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p55</a:t>
              </a:r>
            </a:p>
          </p:txBody>
        </p:sp>
        <p:sp>
          <p:nvSpPr>
            <p:cNvPr id="122" name="Line 33">
              <a:extLst>
                <a:ext uri="{FF2B5EF4-FFF2-40B4-BE49-F238E27FC236}">
                  <a16:creationId xmlns:a16="http://schemas.microsoft.com/office/drawing/2014/main" id="{04C3A261-8561-4BFB-B79D-CB95EB41E46A}"/>
                </a:ext>
              </a:extLst>
            </p:cNvPr>
            <p:cNvSpPr>
              <a:spLocks noChangeShapeType="1"/>
            </p:cNvSpPr>
            <p:nvPr/>
          </p:nvSpPr>
          <p:spPr bwMode="auto">
            <a:xfrm flipV="1">
              <a:off x="9784702" y="4814889"/>
              <a:ext cx="0" cy="225425"/>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3" name="Line 34">
              <a:extLst>
                <a:ext uri="{FF2B5EF4-FFF2-40B4-BE49-F238E27FC236}">
                  <a16:creationId xmlns:a16="http://schemas.microsoft.com/office/drawing/2014/main" id="{315B5AFD-7AA2-4F01-A3A2-FF59225A24BE}"/>
                </a:ext>
              </a:extLst>
            </p:cNvPr>
            <p:cNvSpPr>
              <a:spLocks noChangeShapeType="1"/>
            </p:cNvSpPr>
            <p:nvPr/>
          </p:nvSpPr>
          <p:spPr bwMode="auto">
            <a:xfrm flipH="1" flipV="1">
              <a:off x="7714354" y="4816475"/>
              <a:ext cx="2070348" cy="0"/>
            </a:xfrm>
            <a:prstGeom prst="line">
              <a:avLst/>
            </a:prstGeom>
            <a:noFill/>
            <a:ln w="28575">
              <a:solidFill>
                <a:srgbClr val="9A8B7C"/>
              </a:solidFill>
              <a:round/>
              <a:headEnd/>
              <a:tailEnd type="triangle" w="lg" len="lg"/>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4" name="Line 35">
              <a:extLst>
                <a:ext uri="{FF2B5EF4-FFF2-40B4-BE49-F238E27FC236}">
                  <a16:creationId xmlns:a16="http://schemas.microsoft.com/office/drawing/2014/main" id="{9516A45D-4191-49A7-9F18-403BB86E1D65}"/>
                </a:ext>
              </a:extLst>
            </p:cNvPr>
            <p:cNvSpPr>
              <a:spLocks noChangeShapeType="1"/>
            </p:cNvSpPr>
            <p:nvPr/>
          </p:nvSpPr>
          <p:spPr bwMode="auto">
            <a:xfrm flipV="1">
              <a:off x="9784702" y="5535615"/>
              <a:ext cx="0" cy="180975"/>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5" name="Line 36">
              <a:extLst>
                <a:ext uri="{FF2B5EF4-FFF2-40B4-BE49-F238E27FC236}">
                  <a16:creationId xmlns:a16="http://schemas.microsoft.com/office/drawing/2014/main" id="{55481F06-7B17-4D5F-B570-B6BC38650572}"/>
                </a:ext>
              </a:extLst>
            </p:cNvPr>
            <p:cNvSpPr>
              <a:spLocks noChangeShapeType="1"/>
            </p:cNvSpPr>
            <p:nvPr/>
          </p:nvSpPr>
          <p:spPr bwMode="auto">
            <a:xfrm flipH="1">
              <a:off x="8734187" y="5715794"/>
              <a:ext cx="1050515" cy="794"/>
            </a:xfrm>
            <a:prstGeom prst="line">
              <a:avLst/>
            </a:prstGeom>
            <a:noFill/>
            <a:ln w="28575">
              <a:solidFill>
                <a:srgbClr val="9A8B7C"/>
              </a:solidFill>
              <a:round/>
              <a:headEnd/>
              <a:tailEnd type="none" w="lg" len="lg"/>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6" name="Line 37">
              <a:extLst>
                <a:ext uri="{FF2B5EF4-FFF2-40B4-BE49-F238E27FC236}">
                  <a16:creationId xmlns:a16="http://schemas.microsoft.com/office/drawing/2014/main" id="{3E9CE225-4C13-4650-82A2-AF512E2EB38E}"/>
                </a:ext>
              </a:extLst>
            </p:cNvPr>
            <p:cNvSpPr>
              <a:spLocks noChangeShapeType="1"/>
            </p:cNvSpPr>
            <p:nvPr/>
          </p:nvSpPr>
          <p:spPr bwMode="auto">
            <a:xfrm flipH="1" flipV="1">
              <a:off x="8732073" y="5086350"/>
              <a:ext cx="2115" cy="630238"/>
            </a:xfrm>
            <a:prstGeom prst="line">
              <a:avLst/>
            </a:prstGeom>
            <a:noFill/>
            <a:ln w="28575">
              <a:solidFill>
                <a:srgbClr val="9A8B7C"/>
              </a:solidFill>
              <a:round/>
              <a:headEnd/>
              <a:tailEnd type="non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7" name="Line 38">
              <a:extLst>
                <a:ext uri="{FF2B5EF4-FFF2-40B4-BE49-F238E27FC236}">
                  <a16:creationId xmlns:a16="http://schemas.microsoft.com/office/drawing/2014/main" id="{10C877A0-845D-4EA0-8A3C-7238DC1E025F}"/>
                </a:ext>
              </a:extLst>
            </p:cNvPr>
            <p:cNvSpPr>
              <a:spLocks noChangeShapeType="1"/>
            </p:cNvSpPr>
            <p:nvPr/>
          </p:nvSpPr>
          <p:spPr bwMode="auto">
            <a:xfrm flipH="1" flipV="1">
              <a:off x="7712238" y="5086350"/>
              <a:ext cx="1019835" cy="0"/>
            </a:xfrm>
            <a:prstGeom prst="line">
              <a:avLst/>
            </a:prstGeom>
            <a:noFill/>
            <a:ln w="28575">
              <a:solidFill>
                <a:srgbClr val="9A8B7C"/>
              </a:solidFill>
              <a:round/>
              <a:headEnd/>
              <a:tailEnd type="triangl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8" name="Line 39">
              <a:extLst>
                <a:ext uri="{FF2B5EF4-FFF2-40B4-BE49-F238E27FC236}">
                  <a16:creationId xmlns:a16="http://schemas.microsoft.com/office/drawing/2014/main" id="{3366F7AB-E0D2-4372-B6A4-AF9D279296D5}"/>
                </a:ext>
              </a:extLst>
            </p:cNvPr>
            <p:cNvSpPr>
              <a:spLocks noChangeShapeType="1"/>
            </p:cNvSpPr>
            <p:nvPr/>
          </p:nvSpPr>
          <p:spPr bwMode="auto">
            <a:xfrm flipV="1">
              <a:off x="10510853" y="5535391"/>
              <a:ext cx="0" cy="36036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9" name="Line 40">
              <a:extLst>
                <a:ext uri="{FF2B5EF4-FFF2-40B4-BE49-F238E27FC236}">
                  <a16:creationId xmlns:a16="http://schemas.microsoft.com/office/drawing/2014/main" id="{D8456E66-1D1D-4F0B-A020-15B47C334321}"/>
                </a:ext>
              </a:extLst>
            </p:cNvPr>
            <p:cNvSpPr>
              <a:spLocks noChangeShapeType="1"/>
            </p:cNvSpPr>
            <p:nvPr/>
          </p:nvSpPr>
          <p:spPr bwMode="auto">
            <a:xfrm>
              <a:off x="8492981" y="5356225"/>
              <a:ext cx="2117" cy="539750"/>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0" name="Line 41">
              <a:extLst>
                <a:ext uri="{FF2B5EF4-FFF2-40B4-BE49-F238E27FC236}">
                  <a16:creationId xmlns:a16="http://schemas.microsoft.com/office/drawing/2014/main" id="{DE27E173-0063-44FA-82CC-1BE7504A6703}"/>
                </a:ext>
              </a:extLst>
            </p:cNvPr>
            <p:cNvSpPr>
              <a:spLocks noChangeShapeType="1"/>
            </p:cNvSpPr>
            <p:nvPr/>
          </p:nvSpPr>
          <p:spPr bwMode="auto">
            <a:xfrm flipH="1">
              <a:off x="8495098" y="5895975"/>
              <a:ext cx="2015756" cy="0"/>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1" name="Line 42">
              <a:extLst>
                <a:ext uri="{FF2B5EF4-FFF2-40B4-BE49-F238E27FC236}">
                  <a16:creationId xmlns:a16="http://schemas.microsoft.com/office/drawing/2014/main" id="{19EDFAAA-5497-49D6-958B-EEFE2EC7CD16}"/>
                </a:ext>
              </a:extLst>
            </p:cNvPr>
            <p:cNvSpPr>
              <a:spLocks noChangeShapeType="1"/>
            </p:cNvSpPr>
            <p:nvPr/>
          </p:nvSpPr>
          <p:spPr bwMode="auto">
            <a:xfrm>
              <a:off x="7712238" y="5356225"/>
              <a:ext cx="778629"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2" name="Text Box 44">
              <a:extLst>
                <a:ext uri="{FF2B5EF4-FFF2-40B4-BE49-F238E27FC236}">
                  <a16:creationId xmlns:a16="http://schemas.microsoft.com/office/drawing/2014/main" id="{F8AC0849-4F36-40A7-A9BD-988D1EF79A63}"/>
                </a:ext>
              </a:extLst>
            </p:cNvPr>
            <p:cNvSpPr txBox="1">
              <a:spLocks noChangeArrowheads="1"/>
            </p:cNvSpPr>
            <p:nvPr/>
          </p:nvSpPr>
          <p:spPr bwMode="auto">
            <a:xfrm>
              <a:off x="8374495" y="4230688"/>
              <a:ext cx="1016041" cy="357950"/>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Gill Sans MT"/>
                  <a:ea typeface="+mn-ea"/>
                </a:rPr>
                <a:t>Physical</a:t>
              </a:r>
            </a:p>
          </p:txBody>
        </p:sp>
        <p:sp>
          <p:nvSpPr>
            <p:cNvPr id="133" name="Line 47">
              <a:extLst>
                <a:ext uri="{FF2B5EF4-FFF2-40B4-BE49-F238E27FC236}">
                  <a16:creationId xmlns:a16="http://schemas.microsoft.com/office/drawing/2014/main" id="{7C4C6417-7266-48AA-AE9E-F03774496BD6}"/>
                </a:ext>
              </a:extLst>
            </p:cNvPr>
            <p:cNvSpPr>
              <a:spLocks noChangeShapeType="1"/>
            </p:cNvSpPr>
            <p:nvPr/>
          </p:nvSpPr>
          <p:spPr bwMode="auto">
            <a:xfrm flipV="1">
              <a:off x="10965343" y="5176838"/>
              <a:ext cx="0" cy="90011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4" name="Line 48">
              <a:extLst>
                <a:ext uri="{FF2B5EF4-FFF2-40B4-BE49-F238E27FC236}">
                  <a16:creationId xmlns:a16="http://schemas.microsoft.com/office/drawing/2014/main" id="{100C9995-3EC9-478A-8DBA-2DC465EEF12D}"/>
                </a:ext>
              </a:extLst>
            </p:cNvPr>
            <p:cNvSpPr>
              <a:spLocks noChangeShapeType="1"/>
            </p:cNvSpPr>
            <p:nvPr/>
          </p:nvSpPr>
          <p:spPr bwMode="auto">
            <a:xfrm flipH="1">
              <a:off x="8253892" y="6076950"/>
              <a:ext cx="2711452" cy="0"/>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5" name="Line 49">
              <a:extLst>
                <a:ext uri="{FF2B5EF4-FFF2-40B4-BE49-F238E27FC236}">
                  <a16:creationId xmlns:a16="http://schemas.microsoft.com/office/drawing/2014/main" id="{7E4AAD4F-4AC3-4D0F-AD59-F26B7B3FCA16}"/>
                </a:ext>
              </a:extLst>
            </p:cNvPr>
            <p:cNvSpPr>
              <a:spLocks noChangeShapeType="1"/>
            </p:cNvSpPr>
            <p:nvPr/>
          </p:nvSpPr>
          <p:spPr bwMode="auto">
            <a:xfrm>
              <a:off x="7714353" y="5626100"/>
              <a:ext cx="539540"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6" name="Line 50">
              <a:extLst>
                <a:ext uri="{FF2B5EF4-FFF2-40B4-BE49-F238E27FC236}">
                  <a16:creationId xmlns:a16="http://schemas.microsoft.com/office/drawing/2014/main" id="{D9078D00-5D1E-4CB6-9AB1-82067E554B15}"/>
                </a:ext>
              </a:extLst>
            </p:cNvPr>
            <p:cNvSpPr>
              <a:spLocks noChangeShapeType="1"/>
            </p:cNvSpPr>
            <p:nvPr/>
          </p:nvSpPr>
          <p:spPr bwMode="auto">
            <a:xfrm>
              <a:off x="8253892" y="5626100"/>
              <a:ext cx="0" cy="450850"/>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7" name="Line 51">
              <a:extLst>
                <a:ext uri="{FF2B5EF4-FFF2-40B4-BE49-F238E27FC236}">
                  <a16:creationId xmlns:a16="http://schemas.microsoft.com/office/drawing/2014/main" id="{229717B1-B104-4DB8-9816-38B5E337D3D2}"/>
                </a:ext>
              </a:extLst>
            </p:cNvPr>
            <p:cNvSpPr>
              <a:spLocks noChangeShapeType="1"/>
            </p:cNvSpPr>
            <p:nvPr/>
          </p:nvSpPr>
          <p:spPr bwMode="auto">
            <a:xfrm>
              <a:off x="10785497" y="5173698"/>
              <a:ext cx="179847"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8" name="Freeform 52">
              <a:extLst>
                <a:ext uri="{FF2B5EF4-FFF2-40B4-BE49-F238E27FC236}">
                  <a16:creationId xmlns:a16="http://schemas.microsoft.com/office/drawing/2014/main" id="{1A0973A1-9104-47B8-A5F8-B791C8ACA61B}"/>
                </a:ext>
              </a:extLst>
            </p:cNvPr>
            <p:cNvSpPr>
              <a:spLocks/>
            </p:cNvSpPr>
            <p:nvPr/>
          </p:nvSpPr>
          <p:spPr bwMode="auto">
            <a:xfrm>
              <a:off x="6466007" y="4402551"/>
              <a:ext cx="161943"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a:tailEnd type="triangle" w="med" len="me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9" name="Freeform 53">
              <a:extLst>
                <a:ext uri="{FF2B5EF4-FFF2-40B4-BE49-F238E27FC236}">
                  <a16:creationId xmlns:a16="http://schemas.microsoft.com/office/drawing/2014/main" id="{E3B27E5C-9A2D-4B9A-BB5D-A35BA593A835}"/>
                </a:ext>
              </a:extLst>
            </p:cNvPr>
            <p:cNvSpPr>
              <a:spLocks/>
            </p:cNvSpPr>
            <p:nvPr/>
          </p:nvSpPr>
          <p:spPr bwMode="auto">
            <a:xfrm flipV="1">
              <a:off x="6449081" y="5145501"/>
              <a:ext cx="161943"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type="triangle" w="med" len="me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40" name="Text Box 54">
              <a:extLst>
                <a:ext uri="{FF2B5EF4-FFF2-40B4-BE49-F238E27FC236}">
                  <a16:creationId xmlns:a16="http://schemas.microsoft.com/office/drawing/2014/main" id="{B355D3E6-2AB3-49B9-942D-6B3164AEE5D2}"/>
                </a:ext>
              </a:extLst>
            </p:cNvPr>
            <p:cNvSpPr txBox="1">
              <a:spLocks noChangeArrowheads="1"/>
            </p:cNvSpPr>
            <p:nvPr/>
          </p:nvSpPr>
          <p:spPr bwMode="auto">
            <a:xfrm>
              <a:off x="6214223" y="4140200"/>
              <a:ext cx="376089" cy="330650"/>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pitchFamily="49" charset="0"/>
                  <a:ea typeface="+mn-ea"/>
                </a:rPr>
                <a:t>r0</a:t>
              </a:r>
              <a:endParaRPr kumimoji="0" lang="en-GB" sz="1400" b="1" i="0" u="none" strike="noStrike" kern="0" cap="none" spc="0" normalizeH="0" baseline="0" noProof="0" dirty="0">
                <a:ln>
                  <a:noFill/>
                </a:ln>
                <a:solidFill>
                  <a:srgbClr val="000000"/>
                </a:solidFill>
                <a:effectLst/>
                <a:uLnTx/>
                <a:uFillTx/>
                <a:latin typeface="Courier New" pitchFamily="49" charset="0"/>
                <a:ea typeface="+mn-ea"/>
              </a:endParaRPr>
            </a:p>
          </p:txBody>
        </p:sp>
        <p:sp>
          <p:nvSpPr>
            <p:cNvPr id="141" name="Text Box 55">
              <a:extLst>
                <a:ext uri="{FF2B5EF4-FFF2-40B4-BE49-F238E27FC236}">
                  <a16:creationId xmlns:a16="http://schemas.microsoft.com/office/drawing/2014/main" id="{8E3F765D-2682-42DA-9660-77301FA7A333}"/>
                </a:ext>
              </a:extLst>
            </p:cNvPr>
            <p:cNvSpPr txBox="1">
              <a:spLocks noChangeArrowheads="1"/>
            </p:cNvSpPr>
            <p:nvPr/>
          </p:nvSpPr>
          <p:spPr bwMode="auto">
            <a:xfrm>
              <a:off x="6218455" y="5513389"/>
              <a:ext cx="376089" cy="330650"/>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pitchFamily="49" charset="0"/>
                  <a:ea typeface="+mn-ea"/>
                </a:rPr>
                <a:t>r0</a:t>
              </a:r>
              <a:endParaRPr kumimoji="0" lang="en-GB" sz="1400" b="1" i="0" u="none" strike="noStrike" kern="0" cap="none" spc="0" normalizeH="0" baseline="0" noProof="0" dirty="0">
                <a:ln>
                  <a:noFill/>
                </a:ln>
                <a:solidFill>
                  <a:srgbClr val="000000"/>
                </a:solidFill>
                <a:effectLst/>
                <a:uLnTx/>
                <a:uFillTx/>
                <a:latin typeface="Courier New" pitchFamily="49" charset="0"/>
                <a:ea typeface="+mn-ea"/>
              </a:endParaRPr>
            </a:p>
          </p:txBody>
        </p:sp>
      </p:grpSp>
      <p:grpSp>
        <p:nvGrpSpPr>
          <p:cNvPr id="142" name="Group 141">
            <a:extLst>
              <a:ext uri="{FF2B5EF4-FFF2-40B4-BE49-F238E27FC236}">
                <a16:creationId xmlns:a16="http://schemas.microsoft.com/office/drawing/2014/main" id="{BA4169AB-70ED-4BD0-8902-AA065056049B}"/>
              </a:ext>
            </a:extLst>
          </p:cNvPr>
          <p:cNvGrpSpPr/>
          <p:nvPr/>
        </p:nvGrpSpPr>
        <p:grpSpPr>
          <a:xfrm>
            <a:off x="928048" y="3718115"/>
            <a:ext cx="4868074" cy="1833286"/>
            <a:chOff x="514150" y="4230688"/>
            <a:chExt cx="5101290" cy="2070102"/>
          </a:xfrm>
        </p:grpSpPr>
        <p:sp>
          <p:nvSpPr>
            <p:cNvPr id="143" name="Rectangle 5">
              <a:extLst>
                <a:ext uri="{FF2B5EF4-FFF2-40B4-BE49-F238E27FC236}">
                  <a16:creationId xmlns:a16="http://schemas.microsoft.com/office/drawing/2014/main" id="{A44D2530-F4D6-4A96-86AE-AB93CB2D0DE0}"/>
                </a:ext>
              </a:extLst>
            </p:cNvPr>
            <p:cNvSpPr>
              <a:spLocks noChangeArrowheads="1"/>
            </p:cNvSpPr>
            <p:nvPr/>
          </p:nvSpPr>
          <p:spPr bwMode="auto">
            <a:xfrm>
              <a:off x="755356" y="4949827"/>
              <a:ext cx="1019835" cy="271463"/>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r1</a:t>
              </a:r>
            </a:p>
          </p:txBody>
        </p:sp>
        <p:sp>
          <p:nvSpPr>
            <p:cNvPr id="144" name="Rectangle 6">
              <a:extLst>
                <a:ext uri="{FF2B5EF4-FFF2-40B4-BE49-F238E27FC236}">
                  <a16:creationId xmlns:a16="http://schemas.microsoft.com/office/drawing/2014/main" id="{28A5318B-ABED-46D2-9759-53E7F99642BA}"/>
                </a:ext>
              </a:extLst>
            </p:cNvPr>
            <p:cNvSpPr>
              <a:spLocks noChangeArrowheads="1"/>
            </p:cNvSpPr>
            <p:nvPr/>
          </p:nvSpPr>
          <p:spPr bwMode="auto">
            <a:xfrm>
              <a:off x="755356" y="4679952"/>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r0</a:t>
              </a:r>
            </a:p>
          </p:txBody>
        </p:sp>
        <p:sp>
          <p:nvSpPr>
            <p:cNvPr id="145" name="Rectangle 7">
              <a:extLst>
                <a:ext uri="{FF2B5EF4-FFF2-40B4-BE49-F238E27FC236}">
                  <a16:creationId xmlns:a16="http://schemas.microsoft.com/office/drawing/2014/main" id="{8FF92C54-A5BB-4120-AF33-8E14409C3221}"/>
                </a:ext>
              </a:extLst>
            </p:cNvPr>
            <p:cNvSpPr>
              <a:spLocks noChangeArrowheads="1"/>
            </p:cNvSpPr>
            <p:nvPr/>
          </p:nvSpPr>
          <p:spPr bwMode="auto">
            <a:xfrm>
              <a:off x="755356" y="522129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r2</a:t>
              </a:r>
            </a:p>
          </p:txBody>
        </p:sp>
        <p:sp>
          <p:nvSpPr>
            <p:cNvPr id="146" name="Rectangle 8">
              <a:extLst>
                <a:ext uri="{FF2B5EF4-FFF2-40B4-BE49-F238E27FC236}">
                  <a16:creationId xmlns:a16="http://schemas.microsoft.com/office/drawing/2014/main" id="{6EE23221-EE26-4E0C-9C65-B0141A0D21E4}"/>
                </a:ext>
              </a:extLst>
            </p:cNvPr>
            <p:cNvSpPr>
              <a:spLocks noChangeArrowheads="1"/>
            </p:cNvSpPr>
            <p:nvPr/>
          </p:nvSpPr>
          <p:spPr bwMode="auto">
            <a:xfrm>
              <a:off x="755356" y="576104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a:t>
              </a:r>
            </a:p>
          </p:txBody>
        </p:sp>
        <p:sp>
          <p:nvSpPr>
            <p:cNvPr id="147" name="Rectangle 9">
              <a:extLst>
                <a:ext uri="{FF2B5EF4-FFF2-40B4-BE49-F238E27FC236}">
                  <a16:creationId xmlns:a16="http://schemas.microsoft.com/office/drawing/2014/main" id="{41D2D107-3B74-4E7A-8E91-845763B9964D}"/>
                </a:ext>
              </a:extLst>
            </p:cNvPr>
            <p:cNvSpPr>
              <a:spLocks noChangeArrowheads="1"/>
            </p:cNvSpPr>
            <p:nvPr/>
          </p:nvSpPr>
          <p:spPr bwMode="auto">
            <a:xfrm>
              <a:off x="755356" y="549116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r3</a:t>
              </a:r>
            </a:p>
          </p:txBody>
        </p:sp>
        <p:sp>
          <p:nvSpPr>
            <p:cNvPr id="148" name="Text Box 15">
              <a:extLst>
                <a:ext uri="{FF2B5EF4-FFF2-40B4-BE49-F238E27FC236}">
                  <a16:creationId xmlns:a16="http://schemas.microsoft.com/office/drawing/2014/main" id="{80559D71-6D7C-4091-A6DE-DB38C6423809}"/>
                </a:ext>
              </a:extLst>
            </p:cNvPr>
            <p:cNvSpPr txBox="1">
              <a:spLocks noChangeArrowheads="1"/>
            </p:cNvSpPr>
            <p:nvPr/>
          </p:nvSpPr>
          <p:spPr bwMode="auto">
            <a:xfrm>
              <a:off x="2856384" y="4995863"/>
              <a:ext cx="2759056" cy="357950"/>
            </a:xfrm>
            <a:prstGeom prst="rect">
              <a:avLst/>
            </a:prstGeom>
            <a:noFill/>
            <a:ln w="12700" algn="ctr">
              <a:noFill/>
              <a:miter lim="800000"/>
              <a:headEnd/>
              <a:tailEnd/>
            </a:ln>
          </p:spPr>
          <p:txBody>
            <a:bodyPr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STR	r0, [r2]</a:t>
              </a:r>
            </a:p>
          </p:txBody>
        </p:sp>
        <p:sp>
          <p:nvSpPr>
            <p:cNvPr id="149" name="Text Box 16">
              <a:extLst>
                <a:ext uri="{FF2B5EF4-FFF2-40B4-BE49-F238E27FC236}">
                  <a16:creationId xmlns:a16="http://schemas.microsoft.com/office/drawing/2014/main" id="{9672B63C-5402-43AF-A94F-499FFC394554}"/>
                </a:ext>
              </a:extLst>
            </p:cNvPr>
            <p:cNvSpPr txBox="1">
              <a:spLocks noChangeArrowheads="1"/>
            </p:cNvSpPr>
            <p:nvPr/>
          </p:nvSpPr>
          <p:spPr bwMode="auto">
            <a:xfrm>
              <a:off x="2856384" y="5265738"/>
              <a:ext cx="2759056" cy="404188"/>
            </a:xfrm>
            <a:prstGeom prst="rect">
              <a:avLst/>
            </a:prstGeom>
            <a:noFill/>
            <a:ln w="12700" algn="ctr">
              <a:noFill/>
              <a:miter lim="800000"/>
              <a:headEnd/>
              <a:tailEnd/>
            </a:ln>
          </p:spPr>
          <p:txBody>
            <a:bodyPr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LDR	r0, [r1]</a:t>
              </a:r>
            </a:p>
          </p:txBody>
        </p:sp>
        <p:sp>
          <p:nvSpPr>
            <p:cNvPr id="150" name="Line 19">
              <a:extLst>
                <a:ext uri="{FF2B5EF4-FFF2-40B4-BE49-F238E27FC236}">
                  <a16:creationId xmlns:a16="http://schemas.microsoft.com/office/drawing/2014/main" id="{3AFB5229-D17E-4165-8F34-2D471E47BDE8}"/>
                </a:ext>
              </a:extLst>
            </p:cNvPr>
            <p:cNvSpPr>
              <a:spLocks noChangeShapeType="1"/>
            </p:cNvSpPr>
            <p:nvPr/>
          </p:nvSpPr>
          <p:spPr bwMode="ltGray">
            <a:xfrm flipV="1">
              <a:off x="3842594" y="4725989"/>
              <a:ext cx="0" cy="269875"/>
            </a:xfrm>
            <a:prstGeom prst="line">
              <a:avLst/>
            </a:prstGeom>
            <a:noFill/>
            <a:ln w="28575">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1" name="Line 20">
              <a:extLst>
                <a:ext uri="{FF2B5EF4-FFF2-40B4-BE49-F238E27FC236}">
                  <a16:creationId xmlns:a16="http://schemas.microsoft.com/office/drawing/2014/main" id="{C79F7C07-7108-4C1F-AD11-0AB42DCEDB0B}"/>
                </a:ext>
              </a:extLst>
            </p:cNvPr>
            <p:cNvSpPr>
              <a:spLocks noChangeShapeType="1"/>
            </p:cNvSpPr>
            <p:nvPr/>
          </p:nvSpPr>
          <p:spPr bwMode="ltGray">
            <a:xfrm flipV="1">
              <a:off x="3882137" y="5491165"/>
              <a:ext cx="0" cy="179387"/>
            </a:xfrm>
            <a:prstGeom prst="line">
              <a:avLst/>
            </a:prstGeom>
            <a:noFill/>
            <a:ln w="28575">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2" name="Line 21">
              <a:extLst>
                <a:ext uri="{FF2B5EF4-FFF2-40B4-BE49-F238E27FC236}">
                  <a16:creationId xmlns:a16="http://schemas.microsoft.com/office/drawing/2014/main" id="{920D5E9A-6312-4026-9455-25C93B207883}"/>
                </a:ext>
              </a:extLst>
            </p:cNvPr>
            <p:cNvSpPr>
              <a:spLocks noChangeShapeType="1"/>
            </p:cNvSpPr>
            <p:nvPr/>
          </p:nvSpPr>
          <p:spPr bwMode="ltGray">
            <a:xfrm flipH="1" flipV="1">
              <a:off x="2797139" y="5670550"/>
              <a:ext cx="1084998" cy="794"/>
            </a:xfrm>
            <a:prstGeom prst="line">
              <a:avLst/>
            </a:prstGeom>
            <a:noFill/>
            <a:ln w="28575">
              <a:solidFill>
                <a:srgbClr val="ED174F"/>
              </a:solidFill>
              <a:round/>
              <a:headEnd/>
              <a:tailEnd type="none" w="lg" len="lg"/>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3" name="Line 22">
              <a:extLst>
                <a:ext uri="{FF2B5EF4-FFF2-40B4-BE49-F238E27FC236}">
                  <a16:creationId xmlns:a16="http://schemas.microsoft.com/office/drawing/2014/main" id="{A29F5769-FF6D-44D6-8001-8114CD521B19}"/>
                </a:ext>
              </a:extLst>
            </p:cNvPr>
            <p:cNvSpPr>
              <a:spLocks noChangeShapeType="1"/>
            </p:cNvSpPr>
            <p:nvPr/>
          </p:nvSpPr>
          <p:spPr bwMode="ltGray">
            <a:xfrm flipV="1">
              <a:off x="2797141" y="4905377"/>
              <a:ext cx="0" cy="765175"/>
            </a:xfrm>
            <a:prstGeom prst="line">
              <a:avLst/>
            </a:prstGeom>
            <a:noFill/>
            <a:ln w="28575">
              <a:solidFill>
                <a:srgbClr val="ED174F"/>
              </a:solidFill>
              <a:round/>
              <a:headEnd/>
              <a:tailEnd type="non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4" name="Line 23">
              <a:extLst>
                <a:ext uri="{FF2B5EF4-FFF2-40B4-BE49-F238E27FC236}">
                  <a16:creationId xmlns:a16="http://schemas.microsoft.com/office/drawing/2014/main" id="{73A05BF0-D0E1-441A-BA5C-F0B675669426}"/>
                </a:ext>
              </a:extLst>
            </p:cNvPr>
            <p:cNvSpPr>
              <a:spLocks noChangeShapeType="1"/>
            </p:cNvSpPr>
            <p:nvPr/>
          </p:nvSpPr>
          <p:spPr bwMode="auto">
            <a:xfrm flipH="1" flipV="1">
              <a:off x="5023816" y="5207519"/>
              <a:ext cx="12995" cy="824982"/>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5" name="Line 24">
              <a:extLst>
                <a:ext uri="{FF2B5EF4-FFF2-40B4-BE49-F238E27FC236}">
                  <a16:creationId xmlns:a16="http://schemas.microsoft.com/office/drawing/2014/main" id="{9D0CABC8-DB3E-404E-AA52-9A61D89E0798}"/>
                </a:ext>
              </a:extLst>
            </p:cNvPr>
            <p:cNvSpPr>
              <a:spLocks noChangeShapeType="1"/>
            </p:cNvSpPr>
            <p:nvPr/>
          </p:nvSpPr>
          <p:spPr bwMode="auto">
            <a:xfrm flipH="1" flipV="1">
              <a:off x="4564165" y="5660351"/>
              <a:ext cx="0" cy="180181"/>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6" name="Line 25">
              <a:extLst>
                <a:ext uri="{FF2B5EF4-FFF2-40B4-BE49-F238E27FC236}">
                  <a16:creationId xmlns:a16="http://schemas.microsoft.com/office/drawing/2014/main" id="{F10CA35F-DA8D-4591-A73A-7511379AFFF5}"/>
                </a:ext>
              </a:extLst>
            </p:cNvPr>
            <p:cNvSpPr>
              <a:spLocks noChangeShapeType="1"/>
            </p:cNvSpPr>
            <p:nvPr/>
          </p:nvSpPr>
          <p:spPr bwMode="auto">
            <a:xfrm flipH="1" flipV="1">
              <a:off x="2314728" y="6032500"/>
              <a:ext cx="2722084" cy="1"/>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7" name="Line 26">
              <a:extLst>
                <a:ext uri="{FF2B5EF4-FFF2-40B4-BE49-F238E27FC236}">
                  <a16:creationId xmlns:a16="http://schemas.microsoft.com/office/drawing/2014/main" id="{FFB59FAD-C12B-4032-A5C6-EB2D7AF489CF}"/>
                </a:ext>
              </a:extLst>
            </p:cNvPr>
            <p:cNvSpPr>
              <a:spLocks noChangeShapeType="1"/>
            </p:cNvSpPr>
            <p:nvPr/>
          </p:nvSpPr>
          <p:spPr bwMode="auto">
            <a:xfrm>
              <a:off x="1775190" y="5356225"/>
              <a:ext cx="539539"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8" name="Line 27">
              <a:extLst>
                <a:ext uri="{FF2B5EF4-FFF2-40B4-BE49-F238E27FC236}">
                  <a16:creationId xmlns:a16="http://schemas.microsoft.com/office/drawing/2014/main" id="{B93B174D-5911-4880-8CC7-C9EC19F8DE79}"/>
                </a:ext>
              </a:extLst>
            </p:cNvPr>
            <p:cNvSpPr>
              <a:spLocks noChangeShapeType="1"/>
            </p:cNvSpPr>
            <p:nvPr/>
          </p:nvSpPr>
          <p:spPr bwMode="auto">
            <a:xfrm>
              <a:off x="2314729" y="5356227"/>
              <a:ext cx="0" cy="676275"/>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9" name="Line 28">
              <a:extLst>
                <a:ext uri="{FF2B5EF4-FFF2-40B4-BE49-F238E27FC236}">
                  <a16:creationId xmlns:a16="http://schemas.microsoft.com/office/drawing/2014/main" id="{29FD17AD-0A68-4763-8CD3-ECA9A0D04706}"/>
                </a:ext>
              </a:extLst>
            </p:cNvPr>
            <p:cNvSpPr>
              <a:spLocks noChangeShapeType="1"/>
            </p:cNvSpPr>
            <p:nvPr/>
          </p:nvSpPr>
          <p:spPr bwMode="auto">
            <a:xfrm>
              <a:off x="2553821" y="5086352"/>
              <a:ext cx="2115" cy="765175"/>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0" name="Line 29">
              <a:extLst>
                <a:ext uri="{FF2B5EF4-FFF2-40B4-BE49-F238E27FC236}">
                  <a16:creationId xmlns:a16="http://schemas.microsoft.com/office/drawing/2014/main" id="{816752B4-7AAD-4BD6-BF80-A7A9B59CC42B}"/>
                </a:ext>
              </a:extLst>
            </p:cNvPr>
            <p:cNvSpPr>
              <a:spLocks noChangeShapeType="1"/>
            </p:cNvSpPr>
            <p:nvPr/>
          </p:nvSpPr>
          <p:spPr bwMode="auto">
            <a:xfrm flipH="1">
              <a:off x="2555935" y="5851525"/>
              <a:ext cx="2008229" cy="0"/>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1" name="Line 30">
              <a:extLst>
                <a:ext uri="{FF2B5EF4-FFF2-40B4-BE49-F238E27FC236}">
                  <a16:creationId xmlns:a16="http://schemas.microsoft.com/office/drawing/2014/main" id="{B6CF763C-2978-44AB-A116-E3FC62C46CDA}"/>
                </a:ext>
              </a:extLst>
            </p:cNvPr>
            <p:cNvSpPr>
              <a:spLocks noChangeShapeType="1"/>
            </p:cNvSpPr>
            <p:nvPr/>
          </p:nvSpPr>
          <p:spPr bwMode="ltGray">
            <a:xfrm flipH="1" flipV="1">
              <a:off x="1777306" y="4905375"/>
              <a:ext cx="1019835" cy="0"/>
            </a:xfrm>
            <a:prstGeom prst="line">
              <a:avLst/>
            </a:prstGeom>
            <a:noFill/>
            <a:ln w="28575">
              <a:solidFill>
                <a:srgbClr val="ED174F"/>
              </a:solidFill>
              <a:round/>
              <a:headEnd/>
              <a:tailEnd type="triangl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2" name="Line 31">
              <a:extLst>
                <a:ext uri="{FF2B5EF4-FFF2-40B4-BE49-F238E27FC236}">
                  <a16:creationId xmlns:a16="http://schemas.microsoft.com/office/drawing/2014/main" id="{F77BFF92-285F-403A-99FB-7CE988B4036B}"/>
                </a:ext>
              </a:extLst>
            </p:cNvPr>
            <p:cNvSpPr>
              <a:spLocks noChangeShapeType="1"/>
            </p:cNvSpPr>
            <p:nvPr/>
          </p:nvSpPr>
          <p:spPr bwMode="auto">
            <a:xfrm>
              <a:off x="1775191" y="5086350"/>
              <a:ext cx="778629"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3" name="Rectangle 32">
              <a:extLst>
                <a:ext uri="{FF2B5EF4-FFF2-40B4-BE49-F238E27FC236}">
                  <a16:creationId xmlns:a16="http://schemas.microsoft.com/office/drawing/2014/main" id="{567B7AE6-A145-4A5A-A169-08A960DB964E}"/>
                </a:ext>
              </a:extLst>
            </p:cNvPr>
            <p:cNvSpPr>
              <a:spLocks noChangeArrowheads="1"/>
            </p:cNvSpPr>
            <p:nvPr/>
          </p:nvSpPr>
          <p:spPr bwMode="auto">
            <a:xfrm>
              <a:off x="757471" y="603091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r14</a:t>
              </a:r>
            </a:p>
          </p:txBody>
        </p:sp>
        <p:sp>
          <p:nvSpPr>
            <p:cNvPr id="164" name="Text Box 43">
              <a:extLst>
                <a:ext uri="{FF2B5EF4-FFF2-40B4-BE49-F238E27FC236}">
                  <a16:creationId xmlns:a16="http://schemas.microsoft.com/office/drawing/2014/main" id="{571C6BF0-C688-410D-9F3F-3AD32059DA6B}"/>
                </a:ext>
              </a:extLst>
            </p:cNvPr>
            <p:cNvSpPr txBox="1">
              <a:spLocks noChangeArrowheads="1"/>
            </p:cNvSpPr>
            <p:nvPr/>
          </p:nvSpPr>
          <p:spPr bwMode="auto">
            <a:xfrm>
              <a:off x="2435333" y="4230688"/>
              <a:ext cx="1603432" cy="357950"/>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Gill Sans MT"/>
                  <a:ea typeface="+mn-ea"/>
                </a:rPr>
                <a:t>Architectural</a:t>
              </a:r>
            </a:p>
          </p:txBody>
        </p:sp>
        <p:sp>
          <p:nvSpPr>
            <p:cNvPr id="165" name="Line 45">
              <a:extLst>
                <a:ext uri="{FF2B5EF4-FFF2-40B4-BE49-F238E27FC236}">
                  <a16:creationId xmlns:a16="http://schemas.microsoft.com/office/drawing/2014/main" id="{FA85C19F-A936-45BE-8C7F-A6C4FAA4DDF6}"/>
                </a:ext>
              </a:extLst>
            </p:cNvPr>
            <p:cNvSpPr>
              <a:spLocks noChangeShapeType="1"/>
            </p:cNvSpPr>
            <p:nvPr/>
          </p:nvSpPr>
          <p:spPr bwMode="ltGray">
            <a:xfrm flipH="1" flipV="1">
              <a:off x="1777306" y="4725988"/>
              <a:ext cx="2068233" cy="0"/>
            </a:xfrm>
            <a:prstGeom prst="line">
              <a:avLst/>
            </a:prstGeom>
            <a:noFill/>
            <a:ln w="28575">
              <a:solidFill>
                <a:srgbClr val="ED174F"/>
              </a:solidFill>
              <a:round/>
              <a:headEnd/>
              <a:tailEnd type="triangle" w="lg" len="lg"/>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6" name="Line 46">
              <a:extLst>
                <a:ext uri="{FF2B5EF4-FFF2-40B4-BE49-F238E27FC236}">
                  <a16:creationId xmlns:a16="http://schemas.microsoft.com/office/drawing/2014/main" id="{5276DFFC-6E05-4F4F-90C2-59C0BE968192}"/>
                </a:ext>
              </a:extLst>
            </p:cNvPr>
            <p:cNvSpPr>
              <a:spLocks noChangeShapeType="1"/>
            </p:cNvSpPr>
            <p:nvPr/>
          </p:nvSpPr>
          <p:spPr bwMode="auto">
            <a:xfrm>
              <a:off x="4856967" y="5207519"/>
              <a:ext cx="179846"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7" name="Freeform 56">
              <a:extLst>
                <a:ext uri="{FF2B5EF4-FFF2-40B4-BE49-F238E27FC236}">
                  <a16:creationId xmlns:a16="http://schemas.microsoft.com/office/drawing/2014/main" id="{B0BCCDDA-2AC5-4AA4-AC3B-4DC224F0D175}"/>
                </a:ext>
              </a:extLst>
            </p:cNvPr>
            <p:cNvSpPr>
              <a:spLocks/>
            </p:cNvSpPr>
            <p:nvPr/>
          </p:nvSpPr>
          <p:spPr bwMode="auto">
            <a:xfrm>
              <a:off x="514151" y="4381913"/>
              <a:ext cx="243321"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a:tailEnd type="triangle" w="med" len="me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8" name="Freeform 57">
              <a:extLst>
                <a:ext uri="{FF2B5EF4-FFF2-40B4-BE49-F238E27FC236}">
                  <a16:creationId xmlns:a16="http://schemas.microsoft.com/office/drawing/2014/main" id="{1DD04180-82AB-4876-8144-F779C01E496F}"/>
                </a:ext>
              </a:extLst>
            </p:cNvPr>
            <p:cNvSpPr>
              <a:spLocks/>
            </p:cNvSpPr>
            <p:nvPr/>
          </p:nvSpPr>
          <p:spPr bwMode="auto">
            <a:xfrm flipV="1">
              <a:off x="514150" y="5147088"/>
              <a:ext cx="161943"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type="triangle" w="med" len="me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42567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Register Renaming Example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3575713"/>
            <a:ext cx="11180763" cy="2150400"/>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architectural view shows the situation as on a core without renaming.</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Once a register value has been written to memory, that register is available to the core.</a:t>
            </a:r>
          </a:p>
          <a:p>
            <a:pPr lvl="1"/>
            <a:r>
              <a:rPr lang="en-IN" altLang="en-US" dirty="0">
                <a:ea typeface="ＭＳ Ｐゴシック" panose="020B0600070205080204" pitchFamily="34" charset="-128"/>
              </a:rPr>
              <a:t>In this example, r0 would not be accessible in the register bank until the STR had completed: even though there is no dependency.</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Register renaming removes this register dependency.</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As the two versions of r0 are fundamentally not connected, they are assigned to two different physical registers.</a:t>
            </a:r>
          </a:p>
          <a:p>
            <a:pPr lvl="1"/>
            <a:r>
              <a:rPr lang="en-IN" altLang="en-US" dirty="0">
                <a:ea typeface="ＭＳ Ｐゴシック" panose="020B0600070205080204" pitchFamily="34" charset="-128"/>
              </a:rPr>
              <a:t>From the processor’s point of view, the dependency no longer exists.</a:t>
            </a:r>
            <a:endParaRPr lang="en-US" altLang="en-US" dirty="0">
              <a:ea typeface="ＭＳ Ｐゴシック" panose="020B0600070205080204" pitchFamily="34" charset="-128"/>
            </a:endParaRPr>
          </a:p>
        </p:txBody>
      </p:sp>
      <p:sp>
        <p:nvSpPr>
          <p:cNvPr id="113" name="Text Box 4">
            <a:extLst>
              <a:ext uri="{FF2B5EF4-FFF2-40B4-BE49-F238E27FC236}">
                <a16:creationId xmlns:a16="http://schemas.microsoft.com/office/drawing/2014/main" id="{7C934BEC-6023-4A81-8144-315609980B0A}"/>
              </a:ext>
            </a:extLst>
          </p:cNvPr>
          <p:cNvSpPr txBox="1">
            <a:spLocks noChangeArrowheads="1"/>
          </p:cNvSpPr>
          <p:nvPr/>
        </p:nvSpPr>
        <p:spPr bwMode="auto">
          <a:xfrm>
            <a:off x="9114377" y="2043841"/>
            <a:ext cx="2759056" cy="357950"/>
          </a:xfrm>
          <a:prstGeom prst="rect">
            <a:avLst/>
          </a:prstGeom>
          <a:noFill/>
          <a:ln w="12700" algn="ctr">
            <a:noFill/>
            <a:miter lim="800000"/>
            <a:headEnd/>
            <a:tailEnd/>
          </a:ln>
        </p:spPr>
        <p:txBody>
          <a:bodyPr lIns="80167" tIns="40084" rIns="80167" bIns="40084">
            <a:spAutoFit/>
          </a:bodyPr>
          <a:lstStyle/>
          <a:p>
            <a:pPr defTabSz="801688" eaLnBrk="1" fontAlgn="auto" hangingPunct="1">
              <a:spcBef>
                <a:spcPts val="0"/>
              </a:spcBef>
              <a:spcAft>
                <a:spcPts val="0"/>
              </a:spcAft>
            </a:pPr>
            <a:r>
              <a:rPr lang="en-US" b="1" dirty="0">
                <a:solidFill>
                  <a:srgbClr val="000000"/>
                </a:solidFill>
                <a:latin typeface="Courier New" pitchFamily="49" charset="0"/>
                <a:ea typeface="+mn-ea"/>
              </a:rPr>
              <a:t>LDR	p1, [p2]</a:t>
            </a:r>
          </a:p>
        </p:txBody>
      </p:sp>
      <p:sp>
        <p:nvSpPr>
          <p:cNvPr id="114" name="Text Box 15">
            <a:extLst>
              <a:ext uri="{FF2B5EF4-FFF2-40B4-BE49-F238E27FC236}">
                <a16:creationId xmlns:a16="http://schemas.microsoft.com/office/drawing/2014/main" id="{6ABC3403-BB10-4955-96DD-BAA206AC8739}"/>
              </a:ext>
            </a:extLst>
          </p:cNvPr>
          <p:cNvSpPr txBox="1">
            <a:spLocks noChangeArrowheads="1"/>
          </p:cNvSpPr>
          <p:nvPr/>
        </p:nvSpPr>
        <p:spPr bwMode="auto">
          <a:xfrm>
            <a:off x="3465651" y="1735963"/>
            <a:ext cx="2759056" cy="357950"/>
          </a:xfrm>
          <a:prstGeom prst="rect">
            <a:avLst/>
          </a:prstGeom>
          <a:noFill/>
          <a:ln w="12700" algn="ctr">
            <a:noFill/>
            <a:miter lim="800000"/>
            <a:headEnd/>
            <a:tailEnd/>
          </a:ln>
        </p:spPr>
        <p:txBody>
          <a:bodyPr lIns="80167" tIns="40084" rIns="80167" bIns="40084">
            <a:spAutoFit/>
          </a:bodyPr>
          <a:lstStyle/>
          <a:p>
            <a:pPr defTabSz="801688" eaLnBrk="1" fontAlgn="auto" hangingPunct="1">
              <a:spcBef>
                <a:spcPts val="0"/>
              </a:spcBef>
              <a:spcAft>
                <a:spcPts val="0"/>
              </a:spcAft>
            </a:pPr>
            <a:r>
              <a:rPr lang="en-US" b="1" dirty="0">
                <a:solidFill>
                  <a:srgbClr val="000000"/>
                </a:solidFill>
                <a:latin typeface="Courier New" pitchFamily="49" charset="0"/>
                <a:ea typeface="+mn-ea"/>
              </a:rPr>
              <a:t>STR	r0, [r2]</a:t>
            </a:r>
          </a:p>
        </p:txBody>
      </p:sp>
      <p:sp>
        <p:nvSpPr>
          <p:cNvPr id="115" name="Text Box 16">
            <a:extLst>
              <a:ext uri="{FF2B5EF4-FFF2-40B4-BE49-F238E27FC236}">
                <a16:creationId xmlns:a16="http://schemas.microsoft.com/office/drawing/2014/main" id="{DFFA8224-D224-43D4-B97A-9387B6FCD0D1}"/>
              </a:ext>
            </a:extLst>
          </p:cNvPr>
          <p:cNvSpPr txBox="1">
            <a:spLocks noChangeArrowheads="1"/>
          </p:cNvSpPr>
          <p:nvPr/>
        </p:nvSpPr>
        <p:spPr bwMode="auto">
          <a:xfrm>
            <a:off x="3465728" y="1945514"/>
            <a:ext cx="2759056" cy="357950"/>
          </a:xfrm>
          <a:prstGeom prst="rect">
            <a:avLst/>
          </a:prstGeom>
          <a:noFill/>
          <a:ln w="12700" algn="ctr">
            <a:noFill/>
            <a:miter lim="800000"/>
            <a:headEnd/>
            <a:tailEnd/>
          </a:ln>
        </p:spPr>
        <p:txBody>
          <a:bodyPr lIns="80167" tIns="40084" rIns="80167" bIns="40084">
            <a:spAutoFit/>
          </a:bodyPr>
          <a:lstStyle/>
          <a:p>
            <a:pPr defTabSz="801688" eaLnBrk="1" fontAlgn="auto" hangingPunct="1">
              <a:spcBef>
                <a:spcPts val="0"/>
              </a:spcBef>
              <a:spcAft>
                <a:spcPts val="0"/>
              </a:spcAft>
            </a:pPr>
            <a:r>
              <a:rPr lang="en-US" b="1" dirty="0">
                <a:solidFill>
                  <a:srgbClr val="000000"/>
                </a:solidFill>
                <a:latin typeface="Courier New" pitchFamily="49" charset="0"/>
                <a:ea typeface="+mn-ea"/>
              </a:rPr>
              <a:t>LDR	r0, [r1]</a:t>
            </a:r>
          </a:p>
        </p:txBody>
      </p:sp>
      <p:sp>
        <p:nvSpPr>
          <p:cNvPr id="116" name="Text Box 17">
            <a:extLst>
              <a:ext uri="{FF2B5EF4-FFF2-40B4-BE49-F238E27FC236}">
                <a16:creationId xmlns:a16="http://schemas.microsoft.com/office/drawing/2014/main" id="{F55F61AB-4B8B-44F9-870D-3274F6FFF7FC}"/>
              </a:ext>
            </a:extLst>
          </p:cNvPr>
          <p:cNvSpPr txBox="1">
            <a:spLocks noChangeArrowheads="1"/>
          </p:cNvSpPr>
          <p:nvPr/>
        </p:nvSpPr>
        <p:spPr bwMode="auto">
          <a:xfrm>
            <a:off x="9100641" y="1808163"/>
            <a:ext cx="2759056" cy="357950"/>
          </a:xfrm>
          <a:prstGeom prst="rect">
            <a:avLst/>
          </a:prstGeom>
          <a:noFill/>
          <a:ln w="12700" algn="ctr">
            <a:noFill/>
            <a:miter lim="800000"/>
            <a:headEnd/>
            <a:tailEnd/>
          </a:ln>
        </p:spPr>
        <p:txBody>
          <a:bodyPr lIns="80167" tIns="40084" rIns="80167" bIns="40084">
            <a:spAutoFit/>
          </a:bodyPr>
          <a:lstStyle/>
          <a:p>
            <a:pPr defTabSz="801688" eaLnBrk="1" fontAlgn="auto" hangingPunct="1">
              <a:spcBef>
                <a:spcPts val="0"/>
              </a:spcBef>
              <a:spcAft>
                <a:spcPts val="0"/>
              </a:spcAft>
            </a:pPr>
            <a:r>
              <a:rPr lang="en-US" b="1" dirty="0">
                <a:solidFill>
                  <a:srgbClr val="000000"/>
                </a:solidFill>
                <a:latin typeface="Courier New" pitchFamily="49" charset="0"/>
                <a:ea typeface="+mn-ea"/>
              </a:rPr>
              <a:t>STR	p0, [p3]</a:t>
            </a:r>
          </a:p>
        </p:txBody>
      </p:sp>
      <p:grpSp>
        <p:nvGrpSpPr>
          <p:cNvPr id="117" name="Group 116">
            <a:extLst>
              <a:ext uri="{FF2B5EF4-FFF2-40B4-BE49-F238E27FC236}">
                <a16:creationId xmlns:a16="http://schemas.microsoft.com/office/drawing/2014/main" id="{8691F2B3-07F1-409F-B4C3-8BFF36F86BB9}"/>
              </a:ext>
            </a:extLst>
          </p:cNvPr>
          <p:cNvGrpSpPr/>
          <p:nvPr/>
        </p:nvGrpSpPr>
        <p:grpSpPr>
          <a:xfrm>
            <a:off x="6191739" y="1013618"/>
            <a:ext cx="5098579" cy="2160590"/>
            <a:chOff x="6214223" y="908050"/>
            <a:chExt cx="5098579" cy="2160590"/>
          </a:xfrm>
        </p:grpSpPr>
        <p:sp>
          <p:nvSpPr>
            <p:cNvPr id="118" name="Rectangle 10">
              <a:extLst>
                <a:ext uri="{FF2B5EF4-FFF2-40B4-BE49-F238E27FC236}">
                  <a16:creationId xmlns:a16="http://schemas.microsoft.com/office/drawing/2014/main" id="{FF5F8847-D5AC-4848-AFE1-A319574982C9}"/>
                </a:ext>
              </a:extLst>
            </p:cNvPr>
            <p:cNvSpPr>
              <a:spLocks noChangeArrowheads="1"/>
            </p:cNvSpPr>
            <p:nvPr/>
          </p:nvSpPr>
          <p:spPr bwMode="auto">
            <a:xfrm>
              <a:off x="6694518" y="1717677"/>
              <a:ext cx="1019835" cy="271463"/>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p1</a:t>
              </a:r>
            </a:p>
          </p:txBody>
        </p:sp>
        <p:sp>
          <p:nvSpPr>
            <p:cNvPr id="119" name="Rectangle 11">
              <a:extLst>
                <a:ext uri="{FF2B5EF4-FFF2-40B4-BE49-F238E27FC236}">
                  <a16:creationId xmlns:a16="http://schemas.microsoft.com/office/drawing/2014/main" id="{417C9CFD-D9F0-4DFD-A702-15AD1F882BAD}"/>
                </a:ext>
              </a:extLst>
            </p:cNvPr>
            <p:cNvSpPr>
              <a:spLocks noChangeArrowheads="1"/>
            </p:cNvSpPr>
            <p:nvPr/>
          </p:nvSpPr>
          <p:spPr bwMode="auto">
            <a:xfrm>
              <a:off x="6694518" y="1447802"/>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p0</a:t>
              </a:r>
            </a:p>
          </p:txBody>
        </p:sp>
        <p:sp>
          <p:nvSpPr>
            <p:cNvPr id="120" name="Rectangle 12">
              <a:extLst>
                <a:ext uri="{FF2B5EF4-FFF2-40B4-BE49-F238E27FC236}">
                  <a16:creationId xmlns:a16="http://schemas.microsoft.com/office/drawing/2014/main" id="{BD187B53-466F-4130-BFA0-1FDCF6A4BE3A}"/>
                </a:ext>
              </a:extLst>
            </p:cNvPr>
            <p:cNvSpPr>
              <a:spLocks noChangeArrowheads="1"/>
            </p:cNvSpPr>
            <p:nvPr/>
          </p:nvSpPr>
          <p:spPr bwMode="auto">
            <a:xfrm>
              <a:off x="6694518" y="198914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p2</a:t>
              </a:r>
            </a:p>
          </p:txBody>
        </p:sp>
        <p:sp>
          <p:nvSpPr>
            <p:cNvPr id="121" name="Rectangle 13">
              <a:extLst>
                <a:ext uri="{FF2B5EF4-FFF2-40B4-BE49-F238E27FC236}">
                  <a16:creationId xmlns:a16="http://schemas.microsoft.com/office/drawing/2014/main" id="{0A3BFB9D-E432-4235-A9B5-FC7E25BEAB7C}"/>
                </a:ext>
              </a:extLst>
            </p:cNvPr>
            <p:cNvSpPr>
              <a:spLocks noChangeArrowheads="1"/>
            </p:cNvSpPr>
            <p:nvPr/>
          </p:nvSpPr>
          <p:spPr bwMode="auto">
            <a:xfrm>
              <a:off x="6694518" y="252889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a:t>
              </a:r>
            </a:p>
          </p:txBody>
        </p:sp>
        <p:sp>
          <p:nvSpPr>
            <p:cNvPr id="122" name="Rectangle 14">
              <a:extLst>
                <a:ext uri="{FF2B5EF4-FFF2-40B4-BE49-F238E27FC236}">
                  <a16:creationId xmlns:a16="http://schemas.microsoft.com/office/drawing/2014/main" id="{18F75E81-E2A2-49C7-9B82-919FD59B6314}"/>
                </a:ext>
              </a:extLst>
            </p:cNvPr>
            <p:cNvSpPr>
              <a:spLocks noChangeArrowheads="1"/>
            </p:cNvSpPr>
            <p:nvPr/>
          </p:nvSpPr>
          <p:spPr bwMode="auto">
            <a:xfrm>
              <a:off x="6694518" y="225901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p3</a:t>
              </a:r>
            </a:p>
          </p:txBody>
        </p:sp>
        <p:sp>
          <p:nvSpPr>
            <p:cNvPr id="123" name="Rectangle 18">
              <a:extLst>
                <a:ext uri="{FF2B5EF4-FFF2-40B4-BE49-F238E27FC236}">
                  <a16:creationId xmlns:a16="http://schemas.microsoft.com/office/drawing/2014/main" id="{3A707B2F-217F-4092-B315-C615CC47C7A9}"/>
                </a:ext>
              </a:extLst>
            </p:cNvPr>
            <p:cNvSpPr>
              <a:spLocks noChangeArrowheads="1"/>
            </p:cNvSpPr>
            <p:nvPr/>
          </p:nvSpPr>
          <p:spPr bwMode="auto">
            <a:xfrm>
              <a:off x="6692403" y="279876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p55</a:t>
              </a:r>
            </a:p>
          </p:txBody>
        </p:sp>
        <p:sp>
          <p:nvSpPr>
            <p:cNvPr id="124" name="Line 33">
              <a:extLst>
                <a:ext uri="{FF2B5EF4-FFF2-40B4-BE49-F238E27FC236}">
                  <a16:creationId xmlns:a16="http://schemas.microsoft.com/office/drawing/2014/main" id="{46C8B2C7-8B7D-4761-9069-76CBDAAEBE92}"/>
                </a:ext>
              </a:extLst>
            </p:cNvPr>
            <p:cNvSpPr>
              <a:spLocks noChangeShapeType="1"/>
            </p:cNvSpPr>
            <p:nvPr/>
          </p:nvSpPr>
          <p:spPr bwMode="auto">
            <a:xfrm flipH="1" flipV="1">
              <a:off x="10172959" y="1584325"/>
              <a:ext cx="2117" cy="223838"/>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5" name="Line 34">
              <a:extLst>
                <a:ext uri="{FF2B5EF4-FFF2-40B4-BE49-F238E27FC236}">
                  <a16:creationId xmlns:a16="http://schemas.microsoft.com/office/drawing/2014/main" id="{48967120-B25F-4295-A99A-878F814D9767}"/>
                </a:ext>
              </a:extLst>
            </p:cNvPr>
            <p:cNvSpPr>
              <a:spLocks noChangeShapeType="1"/>
            </p:cNvSpPr>
            <p:nvPr/>
          </p:nvSpPr>
          <p:spPr bwMode="auto">
            <a:xfrm flipH="1" flipV="1">
              <a:off x="7714353" y="1584325"/>
              <a:ext cx="2458606" cy="0"/>
            </a:xfrm>
            <a:prstGeom prst="line">
              <a:avLst/>
            </a:prstGeom>
            <a:noFill/>
            <a:ln w="28575">
              <a:solidFill>
                <a:srgbClr val="9A8B7C"/>
              </a:solidFill>
              <a:round/>
              <a:headEnd/>
              <a:tailEnd type="triangl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6" name="Line 35">
              <a:extLst>
                <a:ext uri="{FF2B5EF4-FFF2-40B4-BE49-F238E27FC236}">
                  <a16:creationId xmlns:a16="http://schemas.microsoft.com/office/drawing/2014/main" id="{8AD6B344-4DD0-4812-B7C5-5DC41F96A1C0}"/>
                </a:ext>
              </a:extLst>
            </p:cNvPr>
            <p:cNvSpPr>
              <a:spLocks noChangeShapeType="1"/>
            </p:cNvSpPr>
            <p:nvPr/>
          </p:nvSpPr>
          <p:spPr bwMode="auto">
            <a:xfrm flipV="1">
              <a:off x="10175075" y="2303465"/>
              <a:ext cx="0" cy="180975"/>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7" name="Line 36">
              <a:extLst>
                <a:ext uri="{FF2B5EF4-FFF2-40B4-BE49-F238E27FC236}">
                  <a16:creationId xmlns:a16="http://schemas.microsoft.com/office/drawing/2014/main" id="{24638C4F-4DAA-42A0-9B9B-151D6D0BDE99}"/>
                </a:ext>
              </a:extLst>
            </p:cNvPr>
            <p:cNvSpPr>
              <a:spLocks noChangeShapeType="1"/>
            </p:cNvSpPr>
            <p:nvPr/>
          </p:nvSpPr>
          <p:spPr bwMode="auto">
            <a:xfrm flipH="1">
              <a:off x="8734187" y="2484438"/>
              <a:ext cx="1438772" cy="0"/>
            </a:xfrm>
            <a:prstGeom prst="line">
              <a:avLst/>
            </a:prstGeom>
            <a:noFill/>
            <a:ln w="28575">
              <a:solidFill>
                <a:srgbClr val="9A8B7C"/>
              </a:solidFill>
              <a:round/>
              <a:headEnd/>
              <a:tailEnd type="non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8" name="Line 37">
              <a:extLst>
                <a:ext uri="{FF2B5EF4-FFF2-40B4-BE49-F238E27FC236}">
                  <a16:creationId xmlns:a16="http://schemas.microsoft.com/office/drawing/2014/main" id="{DFFF0BC3-E3D0-4B6D-A1AC-13B544779FF1}"/>
                </a:ext>
              </a:extLst>
            </p:cNvPr>
            <p:cNvSpPr>
              <a:spLocks noChangeShapeType="1"/>
            </p:cNvSpPr>
            <p:nvPr/>
          </p:nvSpPr>
          <p:spPr bwMode="auto">
            <a:xfrm flipH="1" flipV="1">
              <a:off x="8732073" y="1854200"/>
              <a:ext cx="2115" cy="630238"/>
            </a:xfrm>
            <a:prstGeom prst="line">
              <a:avLst/>
            </a:prstGeom>
            <a:noFill/>
            <a:ln w="28575">
              <a:solidFill>
                <a:srgbClr val="9A8B7C"/>
              </a:solidFill>
              <a:round/>
              <a:headEnd/>
              <a:tailEnd type="non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29" name="Line 38">
              <a:extLst>
                <a:ext uri="{FF2B5EF4-FFF2-40B4-BE49-F238E27FC236}">
                  <a16:creationId xmlns:a16="http://schemas.microsoft.com/office/drawing/2014/main" id="{889DACD8-637D-462C-A547-71440EB80BDA}"/>
                </a:ext>
              </a:extLst>
            </p:cNvPr>
            <p:cNvSpPr>
              <a:spLocks noChangeShapeType="1"/>
            </p:cNvSpPr>
            <p:nvPr/>
          </p:nvSpPr>
          <p:spPr bwMode="auto">
            <a:xfrm flipH="1" flipV="1">
              <a:off x="7712238" y="1854200"/>
              <a:ext cx="1019835" cy="0"/>
            </a:xfrm>
            <a:prstGeom prst="line">
              <a:avLst/>
            </a:prstGeom>
            <a:noFill/>
            <a:ln w="28575">
              <a:solidFill>
                <a:srgbClr val="9A8B7C"/>
              </a:solidFill>
              <a:round/>
              <a:headEnd/>
              <a:tailEnd type="triangl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0" name="Line 39">
              <a:extLst>
                <a:ext uri="{FF2B5EF4-FFF2-40B4-BE49-F238E27FC236}">
                  <a16:creationId xmlns:a16="http://schemas.microsoft.com/office/drawing/2014/main" id="{843C15D4-C62B-445A-8F38-9A079D7566EB}"/>
                </a:ext>
              </a:extLst>
            </p:cNvPr>
            <p:cNvSpPr>
              <a:spLocks noChangeShapeType="1"/>
            </p:cNvSpPr>
            <p:nvPr/>
          </p:nvSpPr>
          <p:spPr bwMode="auto">
            <a:xfrm flipV="1">
              <a:off x="10806712" y="2303463"/>
              <a:ext cx="0" cy="36036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1" name="Line 40">
              <a:extLst>
                <a:ext uri="{FF2B5EF4-FFF2-40B4-BE49-F238E27FC236}">
                  <a16:creationId xmlns:a16="http://schemas.microsoft.com/office/drawing/2014/main" id="{F474CEB9-7017-4DEB-8F69-B060B154C4F9}"/>
                </a:ext>
              </a:extLst>
            </p:cNvPr>
            <p:cNvSpPr>
              <a:spLocks noChangeShapeType="1"/>
            </p:cNvSpPr>
            <p:nvPr/>
          </p:nvSpPr>
          <p:spPr bwMode="auto">
            <a:xfrm>
              <a:off x="8492981" y="2124075"/>
              <a:ext cx="2117" cy="539750"/>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2" name="Line 41">
              <a:extLst>
                <a:ext uri="{FF2B5EF4-FFF2-40B4-BE49-F238E27FC236}">
                  <a16:creationId xmlns:a16="http://schemas.microsoft.com/office/drawing/2014/main" id="{CCE0EEBE-A339-4B91-8DA1-7B2E406815D5}"/>
                </a:ext>
              </a:extLst>
            </p:cNvPr>
            <p:cNvSpPr>
              <a:spLocks noChangeShapeType="1"/>
            </p:cNvSpPr>
            <p:nvPr/>
          </p:nvSpPr>
          <p:spPr bwMode="auto">
            <a:xfrm flipH="1" flipV="1">
              <a:off x="8495098" y="2663825"/>
              <a:ext cx="2311614" cy="1"/>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3" name="Line 42">
              <a:extLst>
                <a:ext uri="{FF2B5EF4-FFF2-40B4-BE49-F238E27FC236}">
                  <a16:creationId xmlns:a16="http://schemas.microsoft.com/office/drawing/2014/main" id="{2AA6E338-3FB0-4F88-8509-04B53E2AB552}"/>
                </a:ext>
              </a:extLst>
            </p:cNvPr>
            <p:cNvSpPr>
              <a:spLocks noChangeShapeType="1"/>
            </p:cNvSpPr>
            <p:nvPr/>
          </p:nvSpPr>
          <p:spPr bwMode="auto">
            <a:xfrm>
              <a:off x="7712238" y="2124075"/>
              <a:ext cx="778629"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4" name="Text Box 44">
              <a:extLst>
                <a:ext uri="{FF2B5EF4-FFF2-40B4-BE49-F238E27FC236}">
                  <a16:creationId xmlns:a16="http://schemas.microsoft.com/office/drawing/2014/main" id="{D1A7A4B1-9FDC-41A2-BF76-6CE441FD0F02}"/>
                </a:ext>
              </a:extLst>
            </p:cNvPr>
            <p:cNvSpPr txBox="1">
              <a:spLocks noChangeArrowheads="1"/>
            </p:cNvSpPr>
            <p:nvPr/>
          </p:nvSpPr>
          <p:spPr bwMode="auto">
            <a:xfrm>
              <a:off x="8374495" y="998538"/>
              <a:ext cx="1016041" cy="357950"/>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Gill Sans MT"/>
                  <a:ea typeface="+mn-ea"/>
                </a:rPr>
                <a:t>Physical</a:t>
              </a:r>
            </a:p>
          </p:txBody>
        </p:sp>
        <p:sp>
          <p:nvSpPr>
            <p:cNvPr id="135" name="Line 47">
              <a:extLst>
                <a:ext uri="{FF2B5EF4-FFF2-40B4-BE49-F238E27FC236}">
                  <a16:creationId xmlns:a16="http://schemas.microsoft.com/office/drawing/2014/main" id="{C65B4F77-9ADC-4F7C-803C-9E7456BA4D56}"/>
                </a:ext>
              </a:extLst>
            </p:cNvPr>
            <p:cNvSpPr>
              <a:spLocks noChangeShapeType="1"/>
            </p:cNvSpPr>
            <p:nvPr/>
          </p:nvSpPr>
          <p:spPr bwMode="auto">
            <a:xfrm flipV="1">
              <a:off x="11312802" y="1960330"/>
              <a:ext cx="0" cy="90011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6" name="Line 48">
              <a:extLst>
                <a:ext uri="{FF2B5EF4-FFF2-40B4-BE49-F238E27FC236}">
                  <a16:creationId xmlns:a16="http://schemas.microsoft.com/office/drawing/2014/main" id="{12D31A0A-E6ED-44F0-9467-03EE1152A491}"/>
                </a:ext>
              </a:extLst>
            </p:cNvPr>
            <p:cNvSpPr>
              <a:spLocks noChangeShapeType="1"/>
            </p:cNvSpPr>
            <p:nvPr/>
          </p:nvSpPr>
          <p:spPr bwMode="auto">
            <a:xfrm flipH="1">
              <a:off x="8253892" y="2844800"/>
              <a:ext cx="3058910" cy="0"/>
            </a:xfrm>
            <a:prstGeom prst="line">
              <a:avLst/>
            </a:prstGeom>
            <a:noFill/>
            <a:ln w="28575">
              <a:solidFill>
                <a:srgbClr val="9A8B7C"/>
              </a:solidFill>
              <a:round/>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7" name="Line 49">
              <a:extLst>
                <a:ext uri="{FF2B5EF4-FFF2-40B4-BE49-F238E27FC236}">
                  <a16:creationId xmlns:a16="http://schemas.microsoft.com/office/drawing/2014/main" id="{CEB322BB-6945-4B29-8C1D-E7E1FD2129EC}"/>
                </a:ext>
              </a:extLst>
            </p:cNvPr>
            <p:cNvSpPr>
              <a:spLocks noChangeShapeType="1"/>
            </p:cNvSpPr>
            <p:nvPr/>
          </p:nvSpPr>
          <p:spPr bwMode="auto">
            <a:xfrm>
              <a:off x="7714353" y="2393950"/>
              <a:ext cx="539540"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8" name="Line 50">
              <a:extLst>
                <a:ext uri="{FF2B5EF4-FFF2-40B4-BE49-F238E27FC236}">
                  <a16:creationId xmlns:a16="http://schemas.microsoft.com/office/drawing/2014/main" id="{CD53F580-B73F-4099-A5C2-B30E9043F748}"/>
                </a:ext>
              </a:extLst>
            </p:cNvPr>
            <p:cNvSpPr>
              <a:spLocks noChangeShapeType="1"/>
            </p:cNvSpPr>
            <p:nvPr/>
          </p:nvSpPr>
          <p:spPr bwMode="auto">
            <a:xfrm>
              <a:off x="8253892" y="2393950"/>
              <a:ext cx="0" cy="450850"/>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39" name="Line 51">
              <a:extLst>
                <a:ext uri="{FF2B5EF4-FFF2-40B4-BE49-F238E27FC236}">
                  <a16:creationId xmlns:a16="http://schemas.microsoft.com/office/drawing/2014/main" id="{88AD7CCF-DF29-4EB0-BF95-5F09B229E44E}"/>
                </a:ext>
              </a:extLst>
            </p:cNvPr>
            <p:cNvSpPr>
              <a:spLocks noChangeShapeType="1"/>
            </p:cNvSpPr>
            <p:nvPr/>
          </p:nvSpPr>
          <p:spPr bwMode="auto">
            <a:xfrm>
              <a:off x="11132955" y="1976439"/>
              <a:ext cx="179847"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40" name="Freeform 52">
              <a:extLst>
                <a:ext uri="{FF2B5EF4-FFF2-40B4-BE49-F238E27FC236}">
                  <a16:creationId xmlns:a16="http://schemas.microsoft.com/office/drawing/2014/main" id="{72A86E81-AA6A-4894-965F-05EA3B761B0B}"/>
                </a:ext>
              </a:extLst>
            </p:cNvPr>
            <p:cNvSpPr>
              <a:spLocks/>
            </p:cNvSpPr>
            <p:nvPr/>
          </p:nvSpPr>
          <p:spPr bwMode="auto">
            <a:xfrm>
              <a:off x="6466007" y="1170401"/>
              <a:ext cx="161943"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a:tailEnd type="triangle" w="med" len="me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41" name="Freeform 53">
              <a:extLst>
                <a:ext uri="{FF2B5EF4-FFF2-40B4-BE49-F238E27FC236}">
                  <a16:creationId xmlns:a16="http://schemas.microsoft.com/office/drawing/2014/main" id="{F1714642-1A50-4C92-BC35-C27073CD1B76}"/>
                </a:ext>
              </a:extLst>
            </p:cNvPr>
            <p:cNvSpPr>
              <a:spLocks/>
            </p:cNvSpPr>
            <p:nvPr/>
          </p:nvSpPr>
          <p:spPr bwMode="auto">
            <a:xfrm flipV="1">
              <a:off x="6449081" y="1913350"/>
              <a:ext cx="161943"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type="triangle" w="med" len="me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42" name="Text Box 54">
              <a:extLst>
                <a:ext uri="{FF2B5EF4-FFF2-40B4-BE49-F238E27FC236}">
                  <a16:creationId xmlns:a16="http://schemas.microsoft.com/office/drawing/2014/main" id="{A1474565-9EEC-45A1-A5D2-C43A9FCD11AC}"/>
                </a:ext>
              </a:extLst>
            </p:cNvPr>
            <p:cNvSpPr txBox="1">
              <a:spLocks noChangeArrowheads="1"/>
            </p:cNvSpPr>
            <p:nvPr/>
          </p:nvSpPr>
          <p:spPr bwMode="auto">
            <a:xfrm>
              <a:off x="6214223" y="908050"/>
              <a:ext cx="376653" cy="296394"/>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pitchFamily="49" charset="0"/>
                  <a:ea typeface="+mn-ea"/>
                </a:rPr>
                <a:t>r0</a:t>
              </a:r>
              <a:endParaRPr kumimoji="0" lang="en-GB" sz="1400" b="1" i="0" u="none" strike="noStrike" kern="0" cap="none" spc="0" normalizeH="0" baseline="0" noProof="0" dirty="0">
                <a:ln>
                  <a:noFill/>
                </a:ln>
                <a:solidFill>
                  <a:srgbClr val="000000"/>
                </a:solidFill>
                <a:effectLst/>
                <a:uLnTx/>
                <a:uFillTx/>
                <a:latin typeface="Courier New" pitchFamily="49" charset="0"/>
                <a:ea typeface="+mn-ea"/>
              </a:endParaRPr>
            </a:p>
          </p:txBody>
        </p:sp>
        <p:sp>
          <p:nvSpPr>
            <p:cNvPr id="143" name="Text Box 55">
              <a:extLst>
                <a:ext uri="{FF2B5EF4-FFF2-40B4-BE49-F238E27FC236}">
                  <a16:creationId xmlns:a16="http://schemas.microsoft.com/office/drawing/2014/main" id="{558AF12B-42B6-412D-851D-FF396FB8464F}"/>
                </a:ext>
              </a:extLst>
            </p:cNvPr>
            <p:cNvSpPr txBox="1">
              <a:spLocks noChangeArrowheads="1"/>
            </p:cNvSpPr>
            <p:nvPr/>
          </p:nvSpPr>
          <p:spPr bwMode="auto">
            <a:xfrm>
              <a:off x="6218455" y="2281239"/>
              <a:ext cx="376653" cy="296394"/>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pitchFamily="49" charset="0"/>
                  <a:ea typeface="+mn-ea"/>
                </a:rPr>
                <a:t>r0</a:t>
              </a:r>
              <a:endParaRPr kumimoji="0" lang="en-GB" sz="1400" b="1" i="0" u="none" strike="noStrike" kern="0" cap="none" spc="0" normalizeH="0" baseline="0" noProof="0" dirty="0">
                <a:ln>
                  <a:noFill/>
                </a:ln>
                <a:solidFill>
                  <a:srgbClr val="000000"/>
                </a:solidFill>
                <a:effectLst/>
                <a:uLnTx/>
                <a:uFillTx/>
                <a:latin typeface="Courier New" pitchFamily="49" charset="0"/>
                <a:ea typeface="+mn-ea"/>
              </a:endParaRPr>
            </a:p>
          </p:txBody>
        </p:sp>
      </p:grpSp>
      <p:grpSp>
        <p:nvGrpSpPr>
          <p:cNvPr id="144" name="Group 143">
            <a:extLst>
              <a:ext uri="{FF2B5EF4-FFF2-40B4-BE49-F238E27FC236}">
                <a16:creationId xmlns:a16="http://schemas.microsoft.com/office/drawing/2014/main" id="{0E166744-66E8-422C-8832-D28ACA35D042}"/>
              </a:ext>
            </a:extLst>
          </p:cNvPr>
          <p:cNvGrpSpPr/>
          <p:nvPr/>
        </p:nvGrpSpPr>
        <p:grpSpPr>
          <a:xfrm>
            <a:off x="734345" y="1187765"/>
            <a:ext cx="5160534" cy="2070102"/>
            <a:chOff x="514150" y="998538"/>
            <a:chExt cx="5160534" cy="2070102"/>
          </a:xfrm>
        </p:grpSpPr>
        <p:sp>
          <p:nvSpPr>
            <p:cNvPr id="145" name="Rectangle 5">
              <a:extLst>
                <a:ext uri="{FF2B5EF4-FFF2-40B4-BE49-F238E27FC236}">
                  <a16:creationId xmlns:a16="http://schemas.microsoft.com/office/drawing/2014/main" id="{C9449FE7-6189-484B-8DA4-FE1C626A9091}"/>
                </a:ext>
              </a:extLst>
            </p:cNvPr>
            <p:cNvSpPr>
              <a:spLocks noChangeArrowheads="1"/>
            </p:cNvSpPr>
            <p:nvPr/>
          </p:nvSpPr>
          <p:spPr bwMode="auto">
            <a:xfrm>
              <a:off x="755356" y="1717677"/>
              <a:ext cx="1019835" cy="271463"/>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r1</a:t>
              </a:r>
            </a:p>
          </p:txBody>
        </p:sp>
        <p:sp>
          <p:nvSpPr>
            <p:cNvPr id="146" name="Rectangle 6">
              <a:extLst>
                <a:ext uri="{FF2B5EF4-FFF2-40B4-BE49-F238E27FC236}">
                  <a16:creationId xmlns:a16="http://schemas.microsoft.com/office/drawing/2014/main" id="{0F3FA0E5-AC17-4E56-AEAF-1607FE6BC380}"/>
                </a:ext>
              </a:extLst>
            </p:cNvPr>
            <p:cNvSpPr>
              <a:spLocks noChangeArrowheads="1"/>
            </p:cNvSpPr>
            <p:nvPr/>
          </p:nvSpPr>
          <p:spPr bwMode="auto">
            <a:xfrm>
              <a:off x="755356" y="1447802"/>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r0</a:t>
              </a:r>
            </a:p>
          </p:txBody>
        </p:sp>
        <p:sp>
          <p:nvSpPr>
            <p:cNvPr id="147" name="Rectangle 7">
              <a:extLst>
                <a:ext uri="{FF2B5EF4-FFF2-40B4-BE49-F238E27FC236}">
                  <a16:creationId xmlns:a16="http://schemas.microsoft.com/office/drawing/2014/main" id="{01B5D5D1-3C80-4BB4-8F0B-9BB84D953520}"/>
                </a:ext>
              </a:extLst>
            </p:cNvPr>
            <p:cNvSpPr>
              <a:spLocks noChangeArrowheads="1"/>
            </p:cNvSpPr>
            <p:nvPr/>
          </p:nvSpPr>
          <p:spPr bwMode="auto">
            <a:xfrm>
              <a:off x="755356" y="198914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r2</a:t>
              </a:r>
            </a:p>
          </p:txBody>
        </p:sp>
        <p:sp>
          <p:nvSpPr>
            <p:cNvPr id="148" name="Rectangle 8">
              <a:extLst>
                <a:ext uri="{FF2B5EF4-FFF2-40B4-BE49-F238E27FC236}">
                  <a16:creationId xmlns:a16="http://schemas.microsoft.com/office/drawing/2014/main" id="{44F1AC01-D599-41BB-9513-90B29E726087}"/>
                </a:ext>
              </a:extLst>
            </p:cNvPr>
            <p:cNvSpPr>
              <a:spLocks noChangeArrowheads="1"/>
            </p:cNvSpPr>
            <p:nvPr/>
          </p:nvSpPr>
          <p:spPr bwMode="auto">
            <a:xfrm>
              <a:off x="755356" y="2528890"/>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a:t>
              </a:r>
            </a:p>
          </p:txBody>
        </p:sp>
        <p:sp>
          <p:nvSpPr>
            <p:cNvPr id="149" name="Rectangle 9">
              <a:extLst>
                <a:ext uri="{FF2B5EF4-FFF2-40B4-BE49-F238E27FC236}">
                  <a16:creationId xmlns:a16="http://schemas.microsoft.com/office/drawing/2014/main" id="{97464644-FA01-4A3B-92A9-B9723B9754EB}"/>
                </a:ext>
              </a:extLst>
            </p:cNvPr>
            <p:cNvSpPr>
              <a:spLocks noChangeArrowheads="1"/>
            </p:cNvSpPr>
            <p:nvPr/>
          </p:nvSpPr>
          <p:spPr bwMode="auto">
            <a:xfrm>
              <a:off x="755356" y="225901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r3</a:t>
              </a:r>
            </a:p>
          </p:txBody>
        </p:sp>
        <p:sp>
          <p:nvSpPr>
            <p:cNvPr id="150" name="Line 19">
              <a:extLst>
                <a:ext uri="{FF2B5EF4-FFF2-40B4-BE49-F238E27FC236}">
                  <a16:creationId xmlns:a16="http://schemas.microsoft.com/office/drawing/2014/main" id="{99AAC9AB-4794-4E4A-A983-F6CA67EC6A36}"/>
                </a:ext>
              </a:extLst>
            </p:cNvPr>
            <p:cNvSpPr>
              <a:spLocks noChangeShapeType="1"/>
            </p:cNvSpPr>
            <p:nvPr/>
          </p:nvSpPr>
          <p:spPr bwMode="ltGray">
            <a:xfrm flipV="1">
              <a:off x="4492356" y="1499542"/>
              <a:ext cx="0" cy="269875"/>
            </a:xfrm>
            <a:prstGeom prst="line">
              <a:avLst/>
            </a:prstGeom>
            <a:noFill/>
            <a:ln w="28575">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1" name="Line 20">
              <a:extLst>
                <a:ext uri="{FF2B5EF4-FFF2-40B4-BE49-F238E27FC236}">
                  <a16:creationId xmlns:a16="http://schemas.microsoft.com/office/drawing/2014/main" id="{FBEE4280-4B36-4BB9-B393-C131D6544320}"/>
                </a:ext>
              </a:extLst>
            </p:cNvPr>
            <p:cNvSpPr>
              <a:spLocks noChangeShapeType="1"/>
            </p:cNvSpPr>
            <p:nvPr/>
          </p:nvSpPr>
          <p:spPr bwMode="ltGray">
            <a:xfrm flipV="1">
              <a:off x="4469055" y="2259015"/>
              <a:ext cx="0" cy="179387"/>
            </a:xfrm>
            <a:prstGeom prst="line">
              <a:avLst/>
            </a:prstGeom>
            <a:noFill/>
            <a:ln w="28575">
              <a:solidFill>
                <a:srgbClr val="ED174F"/>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2" name="Line 21">
              <a:extLst>
                <a:ext uri="{FF2B5EF4-FFF2-40B4-BE49-F238E27FC236}">
                  <a16:creationId xmlns:a16="http://schemas.microsoft.com/office/drawing/2014/main" id="{53D0A635-AF48-4BCC-84FE-7122837DFFCB}"/>
                </a:ext>
              </a:extLst>
            </p:cNvPr>
            <p:cNvSpPr>
              <a:spLocks noChangeShapeType="1"/>
            </p:cNvSpPr>
            <p:nvPr/>
          </p:nvSpPr>
          <p:spPr bwMode="ltGray">
            <a:xfrm flipH="1">
              <a:off x="2797139" y="2438400"/>
              <a:ext cx="1671915" cy="0"/>
            </a:xfrm>
            <a:prstGeom prst="line">
              <a:avLst/>
            </a:prstGeom>
            <a:noFill/>
            <a:ln w="28575">
              <a:solidFill>
                <a:srgbClr val="ED174F"/>
              </a:solidFill>
              <a:round/>
              <a:headEnd/>
              <a:tailEnd type="none" w="lg" len="lg"/>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3" name="Line 22">
              <a:extLst>
                <a:ext uri="{FF2B5EF4-FFF2-40B4-BE49-F238E27FC236}">
                  <a16:creationId xmlns:a16="http://schemas.microsoft.com/office/drawing/2014/main" id="{79108F7F-6E56-4D9A-89E7-0309061FC25E}"/>
                </a:ext>
              </a:extLst>
            </p:cNvPr>
            <p:cNvSpPr>
              <a:spLocks noChangeShapeType="1"/>
            </p:cNvSpPr>
            <p:nvPr/>
          </p:nvSpPr>
          <p:spPr bwMode="ltGray">
            <a:xfrm flipV="1">
              <a:off x="2797141" y="1673227"/>
              <a:ext cx="0" cy="765175"/>
            </a:xfrm>
            <a:prstGeom prst="line">
              <a:avLst/>
            </a:prstGeom>
            <a:noFill/>
            <a:ln w="28575">
              <a:solidFill>
                <a:srgbClr val="ED174F"/>
              </a:solidFill>
              <a:round/>
              <a:headEnd/>
              <a:tailEnd type="non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4" name="Line 23">
              <a:extLst>
                <a:ext uri="{FF2B5EF4-FFF2-40B4-BE49-F238E27FC236}">
                  <a16:creationId xmlns:a16="http://schemas.microsoft.com/office/drawing/2014/main" id="{3F971230-2A6B-4154-87C5-6C791B7859BA}"/>
                </a:ext>
              </a:extLst>
            </p:cNvPr>
            <p:cNvSpPr>
              <a:spLocks noChangeShapeType="1"/>
            </p:cNvSpPr>
            <p:nvPr/>
          </p:nvSpPr>
          <p:spPr bwMode="auto">
            <a:xfrm flipV="1">
              <a:off x="5674683" y="1900238"/>
              <a:ext cx="0" cy="90011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5" name="Line 24">
              <a:extLst>
                <a:ext uri="{FF2B5EF4-FFF2-40B4-BE49-F238E27FC236}">
                  <a16:creationId xmlns:a16="http://schemas.microsoft.com/office/drawing/2014/main" id="{E9851340-FAAE-4266-AFC4-A4951246E754}"/>
                </a:ext>
              </a:extLst>
            </p:cNvPr>
            <p:cNvSpPr>
              <a:spLocks noChangeShapeType="1"/>
            </p:cNvSpPr>
            <p:nvPr/>
          </p:nvSpPr>
          <p:spPr bwMode="auto">
            <a:xfrm flipV="1">
              <a:off x="5135144" y="2259013"/>
              <a:ext cx="0" cy="360362"/>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6" name="Line 25">
              <a:extLst>
                <a:ext uri="{FF2B5EF4-FFF2-40B4-BE49-F238E27FC236}">
                  <a16:creationId xmlns:a16="http://schemas.microsoft.com/office/drawing/2014/main" id="{4344F090-50CC-4846-BAEB-82844D019172}"/>
                </a:ext>
              </a:extLst>
            </p:cNvPr>
            <p:cNvSpPr>
              <a:spLocks noChangeShapeType="1"/>
            </p:cNvSpPr>
            <p:nvPr/>
          </p:nvSpPr>
          <p:spPr bwMode="auto">
            <a:xfrm flipH="1">
              <a:off x="2314729" y="2800350"/>
              <a:ext cx="3359953" cy="0"/>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7" name="Line 26">
              <a:extLst>
                <a:ext uri="{FF2B5EF4-FFF2-40B4-BE49-F238E27FC236}">
                  <a16:creationId xmlns:a16="http://schemas.microsoft.com/office/drawing/2014/main" id="{65C5281C-BB86-4F3D-A346-983D66854C6A}"/>
                </a:ext>
              </a:extLst>
            </p:cNvPr>
            <p:cNvSpPr>
              <a:spLocks noChangeShapeType="1"/>
            </p:cNvSpPr>
            <p:nvPr/>
          </p:nvSpPr>
          <p:spPr bwMode="auto">
            <a:xfrm>
              <a:off x="1775190" y="2124075"/>
              <a:ext cx="539539"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8" name="Line 27">
              <a:extLst>
                <a:ext uri="{FF2B5EF4-FFF2-40B4-BE49-F238E27FC236}">
                  <a16:creationId xmlns:a16="http://schemas.microsoft.com/office/drawing/2014/main" id="{0EEC2997-47D8-48F9-9D64-E673625E0B09}"/>
                </a:ext>
              </a:extLst>
            </p:cNvPr>
            <p:cNvSpPr>
              <a:spLocks noChangeShapeType="1"/>
            </p:cNvSpPr>
            <p:nvPr/>
          </p:nvSpPr>
          <p:spPr bwMode="auto">
            <a:xfrm>
              <a:off x="2314729" y="2124077"/>
              <a:ext cx="0" cy="676275"/>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59" name="Line 28">
              <a:extLst>
                <a:ext uri="{FF2B5EF4-FFF2-40B4-BE49-F238E27FC236}">
                  <a16:creationId xmlns:a16="http://schemas.microsoft.com/office/drawing/2014/main" id="{40107BA2-9D99-42F1-8E25-CBC56B4EC137}"/>
                </a:ext>
              </a:extLst>
            </p:cNvPr>
            <p:cNvSpPr>
              <a:spLocks noChangeShapeType="1"/>
            </p:cNvSpPr>
            <p:nvPr/>
          </p:nvSpPr>
          <p:spPr bwMode="auto">
            <a:xfrm>
              <a:off x="2553821" y="1854202"/>
              <a:ext cx="2115" cy="765175"/>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0" name="Line 29">
              <a:extLst>
                <a:ext uri="{FF2B5EF4-FFF2-40B4-BE49-F238E27FC236}">
                  <a16:creationId xmlns:a16="http://schemas.microsoft.com/office/drawing/2014/main" id="{ACC5DF73-7AA3-46C1-A54D-45B30B079594}"/>
                </a:ext>
              </a:extLst>
            </p:cNvPr>
            <p:cNvSpPr>
              <a:spLocks noChangeShapeType="1"/>
            </p:cNvSpPr>
            <p:nvPr/>
          </p:nvSpPr>
          <p:spPr bwMode="auto">
            <a:xfrm flipH="1">
              <a:off x="2555936" y="2619375"/>
              <a:ext cx="2579209" cy="0"/>
            </a:xfrm>
            <a:prstGeom prst="line">
              <a:avLst/>
            </a:prstGeom>
            <a:noFill/>
            <a:ln w="28575">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1" name="Line 30">
              <a:extLst>
                <a:ext uri="{FF2B5EF4-FFF2-40B4-BE49-F238E27FC236}">
                  <a16:creationId xmlns:a16="http://schemas.microsoft.com/office/drawing/2014/main" id="{CA9A28AD-1153-4F6E-8719-83AD3F10D703}"/>
                </a:ext>
              </a:extLst>
            </p:cNvPr>
            <p:cNvSpPr>
              <a:spLocks noChangeShapeType="1"/>
            </p:cNvSpPr>
            <p:nvPr/>
          </p:nvSpPr>
          <p:spPr bwMode="ltGray">
            <a:xfrm flipH="1" flipV="1">
              <a:off x="1777306" y="1673225"/>
              <a:ext cx="1019835" cy="0"/>
            </a:xfrm>
            <a:prstGeom prst="line">
              <a:avLst/>
            </a:prstGeom>
            <a:noFill/>
            <a:ln w="28575">
              <a:solidFill>
                <a:srgbClr val="ED174F"/>
              </a:solidFill>
              <a:round/>
              <a:headEnd/>
              <a:tailEnd type="triangle" w="lg" len="lg"/>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2" name="Line 31">
              <a:extLst>
                <a:ext uri="{FF2B5EF4-FFF2-40B4-BE49-F238E27FC236}">
                  <a16:creationId xmlns:a16="http://schemas.microsoft.com/office/drawing/2014/main" id="{C05B75E5-8CC3-43C2-A053-D8BA02C67529}"/>
                </a:ext>
              </a:extLst>
            </p:cNvPr>
            <p:cNvSpPr>
              <a:spLocks noChangeShapeType="1"/>
            </p:cNvSpPr>
            <p:nvPr/>
          </p:nvSpPr>
          <p:spPr bwMode="auto">
            <a:xfrm>
              <a:off x="1775191" y="1854200"/>
              <a:ext cx="778629" cy="0"/>
            </a:xfrm>
            <a:prstGeom prst="line">
              <a:avLst/>
            </a:prstGeom>
            <a:noFill/>
            <a:ln w="28575">
              <a:solidFill>
                <a:srgbClr val="9A8B7C"/>
              </a:solidFill>
              <a:round/>
              <a:headEnd type="triangle" w="lg" len="lg"/>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3" name="Rectangle 32">
              <a:extLst>
                <a:ext uri="{FF2B5EF4-FFF2-40B4-BE49-F238E27FC236}">
                  <a16:creationId xmlns:a16="http://schemas.microsoft.com/office/drawing/2014/main" id="{56BA07DA-6916-4E32-8300-EDBD997DE3A0}"/>
                </a:ext>
              </a:extLst>
            </p:cNvPr>
            <p:cNvSpPr>
              <a:spLocks noChangeArrowheads="1"/>
            </p:cNvSpPr>
            <p:nvPr/>
          </p:nvSpPr>
          <p:spPr bwMode="auto">
            <a:xfrm>
              <a:off x="757471" y="2798765"/>
              <a:ext cx="1019835" cy="269875"/>
            </a:xfrm>
            <a:prstGeom prst="rect">
              <a:avLst/>
            </a:prstGeom>
            <a:noFill/>
            <a:ln w="12700" algn="ctr">
              <a:solidFill>
                <a:srgbClr val="000000"/>
              </a:solidFill>
              <a:miter lim="800000"/>
              <a:headEnd/>
              <a:tailEnd/>
            </a:ln>
          </p:spPr>
          <p:txBody>
            <a:bodyPr wrap="none" lIns="80167" tIns="40084" rIns="80167" bIns="40084" anchor="ct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rPr>
                <a:t>r14</a:t>
              </a:r>
            </a:p>
          </p:txBody>
        </p:sp>
        <p:sp>
          <p:nvSpPr>
            <p:cNvPr id="164" name="Text Box 43">
              <a:extLst>
                <a:ext uri="{FF2B5EF4-FFF2-40B4-BE49-F238E27FC236}">
                  <a16:creationId xmlns:a16="http://schemas.microsoft.com/office/drawing/2014/main" id="{A506AEA5-ED71-4CA7-B162-A4CF058EA41C}"/>
                </a:ext>
              </a:extLst>
            </p:cNvPr>
            <p:cNvSpPr txBox="1">
              <a:spLocks noChangeArrowheads="1"/>
            </p:cNvSpPr>
            <p:nvPr/>
          </p:nvSpPr>
          <p:spPr bwMode="auto">
            <a:xfrm>
              <a:off x="2435333" y="998538"/>
              <a:ext cx="1603432" cy="357950"/>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Gill Sans MT"/>
                  <a:ea typeface="+mn-ea"/>
                </a:rPr>
                <a:t>Architectural</a:t>
              </a:r>
            </a:p>
          </p:txBody>
        </p:sp>
        <p:sp>
          <p:nvSpPr>
            <p:cNvPr id="165" name="Line 45">
              <a:extLst>
                <a:ext uri="{FF2B5EF4-FFF2-40B4-BE49-F238E27FC236}">
                  <a16:creationId xmlns:a16="http://schemas.microsoft.com/office/drawing/2014/main" id="{B9B22DA6-E14B-4CC5-B404-082B6AF37DD0}"/>
                </a:ext>
              </a:extLst>
            </p:cNvPr>
            <p:cNvSpPr>
              <a:spLocks noChangeShapeType="1"/>
            </p:cNvSpPr>
            <p:nvPr/>
          </p:nvSpPr>
          <p:spPr bwMode="ltGray">
            <a:xfrm flipH="1" flipV="1">
              <a:off x="1777306" y="1493838"/>
              <a:ext cx="2715049" cy="0"/>
            </a:xfrm>
            <a:prstGeom prst="line">
              <a:avLst/>
            </a:prstGeom>
            <a:noFill/>
            <a:ln w="28575">
              <a:solidFill>
                <a:srgbClr val="ED174F"/>
              </a:solidFill>
              <a:round/>
              <a:headEnd/>
              <a:tailEnd type="triangle" w="lg" len="lg"/>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6" name="Line 46">
              <a:extLst>
                <a:ext uri="{FF2B5EF4-FFF2-40B4-BE49-F238E27FC236}">
                  <a16:creationId xmlns:a16="http://schemas.microsoft.com/office/drawing/2014/main" id="{4E00CECF-189E-4D70-B57A-784A34E797DB}"/>
                </a:ext>
              </a:extLst>
            </p:cNvPr>
            <p:cNvSpPr>
              <a:spLocks noChangeShapeType="1"/>
            </p:cNvSpPr>
            <p:nvPr/>
          </p:nvSpPr>
          <p:spPr bwMode="auto">
            <a:xfrm>
              <a:off x="5494838" y="1900238"/>
              <a:ext cx="179846" cy="0"/>
            </a:xfrm>
            <a:prstGeom prst="line">
              <a:avLst/>
            </a:prstGeom>
            <a:noFill/>
            <a:ln w="25400">
              <a:solidFill>
                <a:srgbClr val="9A8B7C"/>
              </a:solidFill>
              <a:round/>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7" name="Freeform 56">
              <a:extLst>
                <a:ext uri="{FF2B5EF4-FFF2-40B4-BE49-F238E27FC236}">
                  <a16:creationId xmlns:a16="http://schemas.microsoft.com/office/drawing/2014/main" id="{1C240469-7310-4736-A332-DFF47A295DF0}"/>
                </a:ext>
              </a:extLst>
            </p:cNvPr>
            <p:cNvSpPr>
              <a:spLocks/>
            </p:cNvSpPr>
            <p:nvPr/>
          </p:nvSpPr>
          <p:spPr bwMode="auto">
            <a:xfrm>
              <a:off x="514151" y="1149763"/>
              <a:ext cx="243321"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a:tailEnd type="triangle" w="med" len="me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sp>
          <p:nvSpPr>
            <p:cNvPr id="168" name="Freeform 57">
              <a:extLst>
                <a:ext uri="{FF2B5EF4-FFF2-40B4-BE49-F238E27FC236}">
                  <a16:creationId xmlns:a16="http://schemas.microsoft.com/office/drawing/2014/main" id="{28CAF30B-C97D-40F1-861F-A2903797489E}"/>
                </a:ext>
              </a:extLst>
            </p:cNvPr>
            <p:cNvSpPr>
              <a:spLocks/>
            </p:cNvSpPr>
            <p:nvPr/>
          </p:nvSpPr>
          <p:spPr bwMode="auto">
            <a:xfrm flipV="1">
              <a:off x="514150" y="1914938"/>
              <a:ext cx="161943" cy="357950"/>
            </a:xfrm>
            <a:custGeom>
              <a:avLst/>
              <a:gdLst>
                <a:gd name="T0" fmla="*/ 0 w 115"/>
                <a:gd name="T1" fmla="*/ 0 h 302"/>
                <a:gd name="T2" fmla="*/ 0 w 115"/>
                <a:gd name="T3" fmla="*/ 2147483647 h 302"/>
                <a:gd name="T4" fmla="*/ 2147483647 w 115"/>
                <a:gd name="T5" fmla="*/ 2147483647 h 302"/>
                <a:gd name="T6" fmla="*/ 0 60000 65536"/>
                <a:gd name="T7" fmla="*/ 0 60000 65536"/>
                <a:gd name="T8" fmla="*/ 0 60000 65536"/>
                <a:gd name="T9" fmla="*/ 0 w 115"/>
                <a:gd name="T10" fmla="*/ 0 h 302"/>
                <a:gd name="T11" fmla="*/ 115 w 115"/>
                <a:gd name="T12" fmla="*/ 302 h 302"/>
              </a:gdLst>
              <a:ahLst/>
              <a:cxnLst>
                <a:cxn ang="T6">
                  <a:pos x="T0" y="T1"/>
                </a:cxn>
                <a:cxn ang="T7">
                  <a:pos x="T2" y="T3"/>
                </a:cxn>
                <a:cxn ang="T8">
                  <a:pos x="T4" y="T5"/>
                </a:cxn>
              </a:cxnLst>
              <a:rect l="T9" t="T10" r="T11" b="T12"/>
              <a:pathLst>
                <a:path w="115" h="302">
                  <a:moveTo>
                    <a:pt x="0" y="0"/>
                  </a:moveTo>
                  <a:lnTo>
                    <a:pt x="0" y="302"/>
                  </a:lnTo>
                  <a:lnTo>
                    <a:pt x="115" y="302"/>
                  </a:lnTo>
                </a:path>
              </a:pathLst>
            </a:custGeom>
            <a:noFill/>
            <a:ln w="12700">
              <a:solidFill>
                <a:srgbClr val="000000"/>
              </a:solidFill>
              <a:round/>
              <a:headEnd type="triangle" w="med" len="me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155097876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77</TotalTime>
  <Words>7707</Words>
  <Application>Microsoft Office PowerPoint</Application>
  <PresentationFormat>Widescreen</PresentationFormat>
  <Paragraphs>643</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Arm_PPT_Public</vt:lpstr>
      <vt:lpstr>Arm Cortex-A9 processor</vt:lpstr>
      <vt:lpstr>Learning Outcomes</vt:lpstr>
      <vt:lpstr>Arm Cortex-A9</vt:lpstr>
      <vt:lpstr>Cortex-A9 MPCore</vt:lpstr>
      <vt:lpstr>Cortex-A9 Pipeline</vt:lpstr>
      <vt:lpstr>Cortex-A9 MPE Configuration </vt:lpstr>
      <vt:lpstr>Cortex-A9 Media Processing Engine </vt:lpstr>
      <vt:lpstr>Register Renaming</vt:lpstr>
      <vt:lpstr>Register Renaming Example</vt:lpstr>
      <vt:lpstr>Virtual Flags Registers</vt:lpstr>
      <vt:lpstr>Out of Order Issue/Completion</vt:lpstr>
      <vt:lpstr>Small Loop Mode</vt:lpstr>
      <vt:lpstr>Program Flow Prediction</vt:lpstr>
      <vt:lpstr>Program Flow Prediction</vt:lpstr>
      <vt:lpstr>Performance Monitoring Unit (PMU)</vt:lpstr>
      <vt:lpstr>Cortex-A9 Supports Armv7-A Architecture</vt:lpstr>
      <vt:lpstr>Level 1 Memory System</vt:lpstr>
      <vt:lpstr>Load/Store Features</vt:lpstr>
      <vt:lpstr>Caches</vt:lpstr>
      <vt:lpstr>Data Cache</vt:lpstr>
      <vt:lpstr>Data Cache</vt:lpstr>
      <vt:lpstr>Memory Management Unit</vt:lpstr>
      <vt:lpstr>Armv7 Architecture Effects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14</cp:revision>
  <dcterms:created xsi:type="dcterms:W3CDTF">2021-01-10T04:24:14Z</dcterms:created>
  <dcterms:modified xsi:type="dcterms:W3CDTF">2021-11-16T10:45:44Z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