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Lst>
  <p:notesMasterIdLst>
    <p:notesMasterId r:id="rId19"/>
  </p:notesMasterIdLst>
  <p:handoutMasterIdLst>
    <p:handoutMasterId r:id="rId20"/>
  </p:handoutMasterIdLst>
  <p:sldIdLst>
    <p:sldId id="388" r:id="rId7"/>
    <p:sldId id="389" r:id="rId8"/>
    <p:sldId id="338" r:id="rId9"/>
    <p:sldId id="385" r:id="rId10"/>
    <p:sldId id="343" r:id="rId11"/>
    <p:sldId id="345" r:id="rId12"/>
    <p:sldId id="386" r:id="rId13"/>
    <p:sldId id="344" r:id="rId14"/>
    <p:sldId id="387" r:id="rId15"/>
    <p:sldId id="340" r:id="rId16"/>
    <p:sldId id="341" r:id="rId17"/>
    <p:sldId id="342"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333E48"/>
    <a:srgbClr val="00C1DE"/>
    <a:srgbClr val="FF6B00"/>
    <a:srgbClr val="E5ECEB"/>
    <a:srgbClr val="95D6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89910-68E5-4EBD-B3B1-064287414A5B}" v="6" dt="2021-11-16T10:58:38.645"/>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11" autoAdjust="0"/>
    <p:restoredTop sz="93476" autoAdjust="0"/>
  </p:normalViewPr>
  <p:slideViewPr>
    <p:cSldViewPr snapToGrid="0">
      <p:cViewPr varScale="1">
        <p:scale>
          <a:sx n="152" d="100"/>
          <a:sy n="152" d="100"/>
        </p:scale>
        <p:origin x="942" y="1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yinkuro Benafa" userId="S::oyinkuro.benafa@arm.com::c087c519-2a3b-4f37-b839-36035052d0b9" providerId="AD" clId="Web-{38189910-68E5-4EBD-B3B1-064287414A5B}"/>
    <pc:docChg chg="modSld">
      <pc:chgData name="Oyinkuro Benafa" userId="S::oyinkuro.benafa@arm.com::c087c519-2a3b-4f37-b839-36035052d0b9" providerId="AD" clId="Web-{38189910-68E5-4EBD-B3B1-064287414A5B}" dt="2021-11-16T10:58:38.645" v="6" actId="20577"/>
      <pc:docMkLst>
        <pc:docMk/>
      </pc:docMkLst>
      <pc:sldChg chg="modSp">
        <pc:chgData name="Oyinkuro Benafa" userId="S::oyinkuro.benafa@arm.com::c087c519-2a3b-4f37-b839-36035052d0b9" providerId="AD" clId="Web-{38189910-68E5-4EBD-B3B1-064287414A5B}" dt="2021-11-16T10:58:38.645" v="6" actId="20577"/>
        <pc:sldMkLst>
          <pc:docMk/>
          <pc:sldMk cId="1955852259" sldId="389"/>
        </pc:sldMkLst>
        <pc:spChg chg="mod">
          <ac:chgData name="Oyinkuro Benafa" userId="S::oyinkuro.benafa@arm.com::c087c519-2a3b-4f37-b839-36035052d0b9" providerId="AD" clId="Web-{38189910-68E5-4EBD-B3B1-064287414A5B}" dt="2021-11-16T10:58:38.645" v="6" actId="20577"/>
          <ac:spMkLst>
            <pc:docMk/>
            <pc:sldMk cId="1955852259" sldId="389"/>
            <ac:spMk id="3" creationId="{B10B05DF-CD57-4788-A51C-9524CA3932CC}"/>
          </ac:spMkLst>
        </pc:spChg>
      </pc:sldChg>
    </pc:docChg>
  </pc:docChgLst>
  <pc:docChgLst>
    <pc:chgData name="Francisca Tan" userId="6e1eea0e-3b13-45be-8c9f-e176322eec1e" providerId="ADAL" clId="{785E15BC-6F55-4F63-96E3-07EDBB03C5EB}"/>
    <pc:docChg chg="delSld modSld">
      <pc:chgData name="Francisca Tan" userId="6e1eea0e-3b13-45be-8c9f-e176322eec1e" providerId="ADAL" clId="{785E15BC-6F55-4F63-96E3-07EDBB03C5EB}" dt="2021-11-05T15:33:02.453" v="19" actId="1076"/>
      <pc:docMkLst>
        <pc:docMk/>
      </pc:docMkLst>
      <pc:sldChg chg="del">
        <pc:chgData name="Francisca Tan" userId="6e1eea0e-3b13-45be-8c9f-e176322eec1e" providerId="ADAL" clId="{785E15BC-6F55-4F63-96E3-07EDBB03C5EB}" dt="2021-11-04T16:14:23.771" v="16" actId="47"/>
        <pc:sldMkLst>
          <pc:docMk/>
          <pc:sldMk cId="498010094" sldId="302"/>
        </pc:sldMkLst>
      </pc:sldChg>
      <pc:sldChg chg="modSp mod">
        <pc:chgData name="Francisca Tan" userId="6e1eea0e-3b13-45be-8c9f-e176322eec1e" providerId="ADAL" clId="{785E15BC-6F55-4F63-96E3-07EDBB03C5EB}" dt="2021-11-05T15:33:02.453" v="19" actId="1076"/>
        <pc:sldMkLst>
          <pc:docMk/>
          <pc:sldMk cId="3255567552" sldId="345"/>
        </pc:sldMkLst>
        <pc:spChg chg="mod">
          <ac:chgData name="Francisca Tan" userId="6e1eea0e-3b13-45be-8c9f-e176322eec1e" providerId="ADAL" clId="{785E15BC-6F55-4F63-96E3-07EDBB03C5EB}" dt="2021-11-05T15:32:49.392" v="17" actId="1076"/>
          <ac:spMkLst>
            <pc:docMk/>
            <pc:sldMk cId="3255567552" sldId="345"/>
            <ac:spMk id="3" creationId="{027651D8-6AC7-44A8-8146-93D7AC1B183B}"/>
          </ac:spMkLst>
        </pc:spChg>
        <pc:spChg chg="mod">
          <ac:chgData name="Francisca Tan" userId="6e1eea0e-3b13-45be-8c9f-e176322eec1e" providerId="ADAL" clId="{785E15BC-6F55-4F63-96E3-07EDBB03C5EB}" dt="2021-11-05T15:32:56.478" v="18" actId="1076"/>
          <ac:spMkLst>
            <pc:docMk/>
            <pc:sldMk cId="3255567552" sldId="345"/>
            <ac:spMk id="12" creationId="{6BC61C78-474A-44A4-8A74-61DCC85240FD}"/>
          </ac:spMkLst>
        </pc:spChg>
        <pc:graphicFrameChg chg="mod">
          <ac:chgData name="Francisca Tan" userId="6e1eea0e-3b13-45be-8c9f-e176322eec1e" providerId="ADAL" clId="{785E15BC-6F55-4F63-96E3-07EDBB03C5EB}" dt="2021-11-05T15:33:02.453" v="19" actId="1076"/>
          <ac:graphicFrameMkLst>
            <pc:docMk/>
            <pc:sldMk cId="3255567552" sldId="345"/>
            <ac:graphicFrameMk id="9" creationId="{9D7AAD2B-7EAB-4490-8C1D-FF6FC1823F4B}"/>
          </ac:graphicFrameMkLst>
        </pc:graphicFrameChg>
        <pc:cxnChg chg="mod">
          <ac:chgData name="Francisca Tan" userId="6e1eea0e-3b13-45be-8c9f-e176322eec1e" providerId="ADAL" clId="{785E15BC-6F55-4F63-96E3-07EDBB03C5EB}" dt="2021-11-05T15:32:49.392" v="17" actId="1076"/>
          <ac:cxnSpMkLst>
            <pc:docMk/>
            <pc:sldMk cId="3255567552" sldId="345"/>
            <ac:cxnSpMk id="10" creationId="{06020256-85AD-44C7-9BCA-61960034F5C2}"/>
          </ac:cxnSpMkLst>
        </pc:cxnChg>
        <pc:cxnChg chg="mod">
          <ac:chgData name="Francisca Tan" userId="6e1eea0e-3b13-45be-8c9f-e176322eec1e" providerId="ADAL" clId="{785E15BC-6F55-4F63-96E3-07EDBB03C5EB}" dt="2021-11-05T15:32:56.478" v="18" actId="1076"/>
          <ac:cxnSpMkLst>
            <pc:docMk/>
            <pc:sldMk cId="3255567552" sldId="345"/>
            <ac:cxnSpMk id="13" creationId="{5C0A3BBE-8808-4E7A-A421-A5757199037A}"/>
          </ac:cxnSpMkLst>
        </pc:cxnChg>
      </pc:sldChg>
      <pc:sldChg chg="modSp mod">
        <pc:chgData name="Francisca Tan" userId="6e1eea0e-3b13-45be-8c9f-e176322eec1e" providerId="ADAL" clId="{785E15BC-6F55-4F63-96E3-07EDBB03C5EB}" dt="2021-11-04T16:12:05.517" v="15" actId="20577"/>
        <pc:sldMkLst>
          <pc:docMk/>
          <pc:sldMk cId="1696855883" sldId="388"/>
        </pc:sldMkLst>
        <pc:spChg chg="mod">
          <ac:chgData name="Francisca Tan" userId="6e1eea0e-3b13-45be-8c9f-e176322eec1e" providerId="ADAL" clId="{785E15BC-6F55-4F63-96E3-07EDBB03C5EB}" dt="2021-11-04T16:12:05.517" v="15" actId="20577"/>
          <ac:spMkLst>
            <pc:docMk/>
            <pc:sldMk cId="1696855883" sldId="388"/>
            <ac:spMk id="2" creationId="{3CF0B2B5-4683-EA47-85B4-5F8C4206337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11/16/2021</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a:p>
        </p:txBody>
      </p:sp>
    </p:spTree>
    <p:extLst>
      <p:ext uri="{BB962C8B-B14F-4D97-AF65-F5344CB8AC3E}">
        <p14:creationId xmlns:p14="http://schemas.microsoft.com/office/powerpoint/2010/main" val="3433700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ts val="1200"/>
                  </a:spcAft>
                  <a:buClrTx/>
                  <a:buSzTx/>
                  <a:buFontTx/>
                  <a:buNone/>
                  <a:tabLst/>
                  <a:defRPr/>
                </a:pPr>
                <a:r>
                  <a:rPr lang="en-US" sz="1200" baseline="0" dirty="0"/>
                  <a:t>An image gradient is the directional change of intensity in an image. </a:t>
                </a:r>
                <a:r>
                  <a:rPr lang="en-GB" dirty="0"/>
                  <a:t>The magnitude of</a:t>
                </a:r>
                <a:r>
                  <a:rPr lang="en-GB" baseline="0" dirty="0"/>
                  <a:t> the gradient provides information </a:t>
                </a:r>
                <a:r>
                  <a:rPr lang="en-GB" b="0" baseline="0" dirty="0"/>
                  <a:t>about the strength of the edge, while the direction of the gradient provides information about the direction </a:t>
                </a:r>
                <a:r>
                  <a:rPr lang="en-GB" baseline="0" dirty="0"/>
                  <a:t>of the edge (more precisely, it gives the perpendicular to the direction).</a:t>
                </a:r>
              </a:p>
              <a:p>
                <a:pPr>
                  <a:spcAft>
                    <a:spcPts val="1200"/>
                  </a:spcAft>
                </a:pPr>
                <a:endParaRPr lang="en-US" sz="1200" baseline="0" dirty="0"/>
              </a:p>
              <a:p>
                <a:pPr>
                  <a:spcAft>
                    <a:spcPts val="1200"/>
                  </a:spcAft>
                </a:pPr>
                <a:r>
                  <a:rPr lang="en-US" sz="1200" baseline="0" dirty="0"/>
                  <a:t>Often, an approximate magnitude of the image gradient (¦G¦) is computed as the sum of the magnitude first-order image derivatives (</a:t>
                </a:r>
                <a14:m>
                  <m:oMath xmlns:m="http://schemas.openxmlformats.org/officeDocument/2006/math">
                    <m:d>
                      <m:dPr>
                        <m:begChr m:val="|"/>
                        <m:endChr m:val="|"/>
                        <m:ctrlPr>
                          <a:rPr lang="en-US" sz="1200" i="1" smtClean="0">
                            <a:latin typeface="Cambria Math" panose="02040503050406030204" pitchFamily="18" charset="0"/>
                            <a:ea typeface="Cambria Math"/>
                          </a:rPr>
                        </m:ctrlPr>
                      </m:dPr>
                      <m:e>
                        <m:r>
                          <a:rPr lang="en-US" sz="1200" b="0" i="1" smtClean="0">
                            <a:latin typeface="Cambria Math"/>
                            <a:ea typeface="Cambria Math"/>
                          </a:rPr>
                          <m:t>𝐺</m:t>
                        </m:r>
                      </m:e>
                    </m:d>
                    <m:r>
                      <a:rPr lang="en-US" sz="1200" b="0" i="1" smtClean="0">
                        <a:latin typeface="Cambria Math"/>
                      </a:rPr>
                      <m:t>=</m:t>
                    </m:r>
                    <m:r>
                      <a:rPr lang="en-GB" sz="1200" b="0" i="1" smtClean="0">
                        <a:latin typeface="Cambria Math"/>
                      </a:rPr>
                      <m:t> </m:t>
                    </m:r>
                    <m:d>
                      <m:dPr>
                        <m:begChr m:val="|"/>
                        <m:endChr m:val="|"/>
                        <m:ctrlPr>
                          <a:rPr lang="en-US" sz="1200" i="1" smtClean="0">
                            <a:latin typeface="Cambria Math" panose="02040503050406030204" pitchFamily="18" charset="0"/>
                            <a:ea typeface="Cambria Math"/>
                          </a:rPr>
                        </m:ctrlPr>
                      </m:dPr>
                      <m:e>
                        <m:r>
                          <a:rPr lang="en-US" sz="1200" b="0" i="1" smtClean="0">
                            <a:latin typeface="Cambria Math"/>
                            <a:ea typeface="Cambria Math"/>
                          </a:rPr>
                          <m:t>𝐺</m:t>
                        </m:r>
                        <m:r>
                          <a:rPr lang="en-GB" sz="1200" b="0" i="1" smtClean="0">
                            <a:latin typeface="Cambria Math"/>
                            <a:ea typeface="Cambria Math"/>
                          </a:rPr>
                          <m:t>𝑥</m:t>
                        </m:r>
                      </m:e>
                    </m:d>
                  </m:oMath>
                </a14:m>
                <a:r>
                  <a:rPr lang="en-GB" dirty="0"/>
                  <a:t>+</a:t>
                </a:r>
                <a14:m>
                  <m:oMath xmlns:m="http://schemas.openxmlformats.org/officeDocument/2006/math">
                    <m:d>
                      <m:dPr>
                        <m:begChr m:val="|"/>
                        <m:endChr m:val="|"/>
                        <m:ctrlPr>
                          <a:rPr lang="en-US" sz="1200" i="1" smtClean="0">
                            <a:latin typeface="Cambria Math" panose="02040503050406030204" pitchFamily="18" charset="0"/>
                            <a:ea typeface="Cambria Math"/>
                          </a:rPr>
                        </m:ctrlPr>
                      </m:dPr>
                      <m:e>
                        <m:r>
                          <a:rPr lang="en-US" sz="1200" b="0" i="1" smtClean="0">
                            <a:latin typeface="Cambria Math"/>
                            <a:ea typeface="Cambria Math"/>
                          </a:rPr>
                          <m:t>𝐺</m:t>
                        </m:r>
                        <m:r>
                          <a:rPr lang="en-GB" sz="1200" b="0" i="1" smtClean="0">
                            <a:latin typeface="Cambria Math"/>
                            <a:ea typeface="Cambria Math"/>
                          </a:rPr>
                          <m:t>𝑦</m:t>
                        </m:r>
                      </m:e>
                    </m:d>
                    <m:r>
                      <a:rPr lang="en-GB" sz="1200" b="0" i="0" smtClean="0">
                        <a:latin typeface="Cambria Math" panose="02040503050406030204" pitchFamily="18" charset="0"/>
                        <a:ea typeface="Cambria Math"/>
                      </a:rPr>
                      <m:t>)</m:t>
                    </m:r>
                  </m:oMath>
                </a14:m>
                <a:r>
                  <a:rPr lang="en-US" sz="1200" baseline="0" dirty="0"/>
                  <a:t>, </a:t>
                </a:r>
                <a:r>
                  <a:rPr lang="en-GB" dirty="0"/>
                  <a:t>which is much faster to compute</a:t>
                </a:r>
                <a:r>
                  <a:rPr lang="en-US" sz="1200" baseline="0" dirty="0"/>
                  <a:t>.</a:t>
                </a:r>
              </a:p>
              <a:p>
                <a:pPr>
                  <a:spcAft>
                    <a:spcPts val="1200"/>
                  </a:spcAft>
                </a:pPr>
                <a:endParaRPr lang="en-US" sz="1200" baseline="0" dirty="0"/>
              </a:p>
              <a:p>
                <a:pPr>
                  <a:spcAft>
                    <a:spcPts val="1200"/>
                  </a:spcAft>
                </a:pPr>
                <a:r>
                  <a:rPr lang="en-US" sz="1200" baseline="0" dirty="0"/>
                  <a:t>The simplest approach to estimate the first-order image derivatives (Gx and Gy) is to use central differences around a pixel that is considered to be central. This means the computation would require the intensity values of four pixels around the central, which are the pixels on the right, left, up</a:t>
                </a:r>
                <a:r>
                  <a:rPr lang="en-US" sz="1200" u="sng" baseline="0" dirty="0"/>
                  <a:t>,</a:t>
                </a:r>
                <a:r>
                  <a:rPr lang="en-US" sz="1200" baseline="0" dirty="0"/>
                  <a:t> and down. </a:t>
                </a:r>
              </a:p>
              <a:p>
                <a:pPr>
                  <a:spcAft>
                    <a:spcPts val="1200"/>
                  </a:spcAft>
                </a:pPr>
                <a:endParaRPr lang="en-US" sz="1200" baseline="0" dirty="0"/>
              </a:p>
              <a:p>
                <a:pPr>
                  <a:spcAft>
                    <a:spcPts val="1200"/>
                  </a:spcAft>
                </a:pPr>
                <a:r>
                  <a:rPr lang="en-US" sz="1200" baseline="0" dirty="0"/>
                  <a:t>The equation to calculate the central differences is shown in the slide. In the equation, A is the source image.</a:t>
                </a:r>
              </a:p>
              <a:p>
                <a:pPr>
                  <a:spcAft>
                    <a:spcPts val="1200"/>
                  </a:spcAft>
                </a:pPr>
                <a:r>
                  <a:rPr lang="en-US" sz="1200" baseline="0" dirty="0"/>
                  <a:t>The equation can also be expressed using a </a:t>
                </a:r>
                <a:r>
                  <a:rPr lang="en-US" altLang="en-US" sz="1200" dirty="0">
                    <a:ea typeface="ＭＳ Ｐゴシック" panose="020B0600070205080204" pitchFamily="34" charset="-128"/>
                  </a:rPr>
                  <a:t>convolution</a:t>
                </a:r>
                <a:r>
                  <a:rPr lang="en-US" sz="1200" baseline="0" dirty="0"/>
                  <a:t> operator, </a:t>
                </a:r>
                <a:r>
                  <a:rPr lang="en-US" sz="1200" u="none" baseline="0" dirty="0"/>
                  <a:t>and </a:t>
                </a:r>
                <a:r>
                  <a:rPr lang="en-US" sz="1200" baseline="0" dirty="0"/>
                  <a:t>thus accomplishing a convolution between a kernel and a source image. </a:t>
                </a:r>
              </a:p>
              <a:p>
                <a:pPr>
                  <a:spcAft>
                    <a:spcPts val="1200"/>
                  </a:spcAft>
                </a:pPr>
                <a:endParaRPr lang="en-US" sz="1200" baseline="0" dirty="0"/>
              </a:p>
              <a:p>
                <a:pPr>
                  <a:spcAft>
                    <a:spcPts val="1200"/>
                  </a:spcAft>
                </a:pPr>
                <a:endParaRPr lang="en-US" sz="1200" baseline="0" dirty="0"/>
              </a:p>
              <a:p>
                <a:endParaRPr lang="en-GB" dirty="0"/>
              </a:p>
            </p:txBody>
          </p:sp>
        </mc:Choice>
        <mc:Fallback xmlns="">
          <p:sp>
            <p:nvSpPr>
              <p:cNvPr id="3" name="Notes Placeholder 2"/>
              <p:cNvSpPr>
                <a:spLocks noGrp="1"/>
              </p:cNvSpPr>
              <p:nvPr>
                <p:ph type="body" idx="1"/>
              </p:nvPr>
            </p:nvSpPr>
            <p:spPr/>
            <p:txBody>
              <a:bodyPr/>
              <a:lstStyle/>
              <a:p>
                <a:pPr>
                  <a:spcAft>
                    <a:spcPts val="1200"/>
                  </a:spcAft>
                </a:pPr>
                <a:r>
                  <a:rPr lang="en-US" sz="1200" dirty="0"/>
                  <a:t>Being an</a:t>
                </a:r>
                <a:r>
                  <a:rPr lang="en-US" sz="1200" baseline="0" dirty="0"/>
                  <a:t> image a 2D function, t</a:t>
                </a:r>
                <a:r>
                  <a:rPr lang="en-US" sz="1200" dirty="0"/>
                  <a:t>he intensity gradient magnitude of an image can be computed as</a:t>
                </a:r>
              </a:p>
              <a:p>
                <a:pPr>
                  <a:spcAft>
                    <a:spcPts val="1200"/>
                  </a:spcAft>
                </a:pPr>
                <a:endParaRPr lang="en-US" sz="1200" dirty="0"/>
              </a:p>
              <a:p>
                <a:pPr>
                  <a:spcAft>
                    <a:spcPts val="1200"/>
                  </a:spcAft>
                </a:pPr>
                <a:r>
                  <a:rPr lang="en-US" sz="1200" i="0">
                    <a:latin typeface="Cambria Math" panose="02040503050406030204" pitchFamily="18" charset="0"/>
                    <a:ea typeface="Cambria Math"/>
                  </a:rPr>
                  <a:t>|</a:t>
                </a:r>
                <a:r>
                  <a:rPr lang="en-US" sz="1200" b="0" i="0">
                    <a:latin typeface="Cambria Math"/>
                    <a:ea typeface="Cambria Math"/>
                  </a:rPr>
                  <a:t>𝐺</a:t>
                </a:r>
                <a:r>
                  <a:rPr lang="en-US" sz="1200" b="0" i="0">
                    <a:latin typeface="Cambria Math" panose="02040503050406030204" pitchFamily="18" charset="0"/>
                    <a:ea typeface="Cambria Math"/>
                  </a:rPr>
                  <a:t>|</a:t>
                </a:r>
                <a:r>
                  <a:rPr lang="en-US" sz="1200" b="0" i="0">
                    <a:latin typeface="Cambria Math"/>
                  </a:rPr>
                  <a:t>=</a:t>
                </a:r>
                <a:r>
                  <a:rPr lang="en-US" sz="1200" b="0" i="0">
                    <a:latin typeface="Cambria Math" panose="02040503050406030204" pitchFamily="18" charset="0"/>
                    <a:ea typeface="Cambria Math"/>
                  </a:rPr>
                  <a:t>√(</a:t>
                </a:r>
                <a:r>
                  <a:rPr lang="en-US" sz="1200" b="0" i="0">
                    <a:latin typeface="Cambria Math"/>
                  </a:rPr>
                  <a:t>𝐺</a:t>
                </a:r>
                <a:r>
                  <a:rPr lang="en-US" sz="1200" b="0" i="0">
                    <a:latin typeface="Cambria Math" panose="02040503050406030204" pitchFamily="18" charset="0"/>
                  </a:rPr>
                  <a:t>_</a:t>
                </a:r>
                <a:r>
                  <a:rPr lang="en-US" sz="1200" i="0">
                    <a:latin typeface="Cambria Math"/>
                  </a:rPr>
                  <a:t>𝑥</a:t>
                </a:r>
                <a:r>
                  <a:rPr lang="en-US" sz="1200" i="0">
                    <a:latin typeface="Cambria Math" panose="02040503050406030204" pitchFamily="18" charset="0"/>
                  </a:rPr>
                  <a:t>^</a:t>
                </a:r>
                <a:r>
                  <a:rPr lang="en-US" sz="1200" i="0">
                    <a:latin typeface="Cambria Math"/>
                  </a:rPr>
                  <a:t>2</a:t>
                </a:r>
                <a:r>
                  <a:rPr lang="en-US" sz="1200" b="0" i="0">
                    <a:latin typeface="Cambria Math"/>
                  </a:rPr>
                  <a:t>+𝐺</a:t>
                </a:r>
                <a:r>
                  <a:rPr lang="en-US" sz="1200" b="0" i="0">
                    <a:latin typeface="Cambria Math" panose="02040503050406030204" pitchFamily="18" charset="0"/>
                  </a:rPr>
                  <a:t>_</a:t>
                </a:r>
                <a:r>
                  <a:rPr lang="en-US" sz="1200" b="0" i="0">
                    <a:latin typeface="Cambria Math"/>
                  </a:rPr>
                  <a:t>𝑦</a:t>
                </a:r>
                <a:r>
                  <a:rPr lang="en-US" sz="1200" b="0" i="0">
                    <a:latin typeface="Cambria Math" panose="02040503050406030204" pitchFamily="18" charset="0"/>
                  </a:rPr>
                  <a:t>^</a:t>
                </a:r>
                <a:r>
                  <a:rPr lang="en-US" sz="1200" i="0">
                    <a:latin typeface="Cambria Math"/>
                  </a:rPr>
                  <a:t>2</a:t>
                </a:r>
                <a:r>
                  <a:rPr lang="en-US" sz="1200" i="0">
                    <a:latin typeface="Cambria Math" panose="02040503050406030204" pitchFamily="18" charset="0"/>
                  </a:rPr>
                  <a:t> </a:t>
                </a:r>
                <a:r>
                  <a:rPr lang="en-US" sz="1200" b="0" i="0">
                    <a:latin typeface="Cambria Math" panose="02040503050406030204" pitchFamily="18" charset="0"/>
                    <a:ea typeface="Cambria Math"/>
                  </a:rPr>
                  <a:t>)</a:t>
                </a:r>
                <a:br>
                  <a:rPr lang="en-US" sz="1200" dirty="0"/>
                </a:br>
                <a:endParaRPr lang="en-US" sz="1200" dirty="0"/>
              </a:p>
              <a:p>
                <a:pPr>
                  <a:spcAft>
                    <a:spcPts val="1200"/>
                  </a:spcAft>
                </a:pPr>
                <a:r>
                  <a:rPr lang="en-US" sz="1200" dirty="0"/>
                  <a:t>where </a:t>
                </a:r>
                <a:r>
                  <a:rPr lang="en-US" sz="1200" b="0" i="0">
                    <a:latin typeface="Cambria Math"/>
                  </a:rPr>
                  <a:t>𝐺</a:t>
                </a:r>
                <a:r>
                  <a:rPr lang="en-US" sz="1200" b="0" i="0">
                    <a:latin typeface="Cambria Math" panose="02040503050406030204" pitchFamily="18" charset="0"/>
                  </a:rPr>
                  <a:t>_</a:t>
                </a:r>
                <a:r>
                  <a:rPr lang="en-US" sz="1200" i="0">
                    <a:latin typeface="Cambria Math"/>
                  </a:rPr>
                  <a:t>𝑥</a:t>
                </a:r>
                <a:r>
                  <a:rPr lang="en-US" sz="1200" i="0">
                    <a:latin typeface="Cambria Math" panose="02040503050406030204" pitchFamily="18" charset="0"/>
                  </a:rPr>
                  <a:t>^ </a:t>
                </a:r>
                <a:r>
                  <a:rPr lang="en-US" sz="1200" dirty="0"/>
                  <a:t> and </a:t>
                </a:r>
                <a:r>
                  <a:rPr lang="en-US" sz="1200" b="0" i="0">
                    <a:latin typeface="Cambria Math"/>
                  </a:rPr>
                  <a:t>𝐺</a:t>
                </a:r>
                <a:r>
                  <a:rPr lang="en-US" sz="1200" b="0" i="0">
                    <a:latin typeface="Cambria Math" panose="02040503050406030204" pitchFamily="18" charset="0"/>
                  </a:rPr>
                  <a:t>_</a:t>
                </a:r>
                <a:r>
                  <a:rPr lang="en-US" sz="1200" b="0" i="0">
                    <a:latin typeface="Cambria Math"/>
                  </a:rPr>
                  <a:t>𝑦</a:t>
                </a:r>
                <a:r>
                  <a:rPr lang="en-US" sz="1200" b="0" i="0">
                    <a:latin typeface="Cambria Math" panose="02040503050406030204" pitchFamily="18" charset="0"/>
                  </a:rPr>
                  <a:t>^ </a:t>
                </a:r>
                <a:r>
                  <a:rPr lang="en-US" sz="1200" dirty="0"/>
                  <a:t> are estimates of first-order image derivatives</a:t>
                </a:r>
                <a:r>
                  <a:rPr lang="en-US" sz="1200" baseline="0" dirty="0"/>
                  <a:t>. Often an approximate magnitude of ¦G¦ is computed using</a:t>
                </a:r>
              </a:p>
              <a:p>
                <a:pPr>
                  <a:spcAft>
                    <a:spcPts val="1200"/>
                  </a:spcAft>
                </a:pPr>
                <a:endParaRPr lang="en-US" sz="1200" baseline="0" dirty="0"/>
              </a:p>
              <a:p>
                <a:r>
                  <a:rPr lang="en-US" sz="1200" i="0">
                    <a:latin typeface="Cambria Math" panose="02040503050406030204" pitchFamily="18" charset="0"/>
                    <a:ea typeface="Cambria Math"/>
                  </a:rPr>
                  <a:t>|</a:t>
                </a:r>
                <a:r>
                  <a:rPr lang="en-US" sz="1200" b="0" i="0">
                    <a:latin typeface="Cambria Math"/>
                    <a:ea typeface="Cambria Math"/>
                  </a:rPr>
                  <a:t>𝐺</a:t>
                </a:r>
                <a:r>
                  <a:rPr lang="en-US" sz="1200" b="0" i="0">
                    <a:latin typeface="Cambria Math" panose="02040503050406030204" pitchFamily="18" charset="0"/>
                    <a:ea typeface="Cambria Math"/>
                  </a:rPr>
                  <a:t>|</a:t>
                </a:r>
                <a:r>
                  <a:rPr lang="en-US" sz="1200" b="0" i="0">
                    <a:latin typeface="Cambria Math"/>
                  </a:rPr>
                  <a:t>=</a:t>
                </a:r>
                <a:r>
                  <a:rPr lang="en-GB" sz="1200" b="0" i="0">
                    <a:latin typeface="Cambria Math"/>
                  </a:rPr>
                  <a:t> </a:t>
                </a:r>
                <a:r>
                  <a:rPr lang="en-US" sz="1200" i="0">
                    <a:latin typeface="Cambria Math" panose="02040503050406030204" pitchFamily="18" charset="0"/>
                    <a:ea typeface="Cambria Math"/>
                  </a:rPr>
                  <a:t>|</a:t>
                </a:r>
                <a:r>
                  <a:rPr lang="en-US" sz="1200" b="0" i="0">
                    <a:latin typeface="Cambria Math"/>
                    <a:ea typeface="Cambria Math"/>
                  </a:rPr>
                  <a:t>𝐺</a:t>
                </a:r>
                <a:r>
                  <a:rPr lang="en-GB" sz="1200" b="0" i="0">
                    <a:latin typeface="Cambria Math"/>
                    <a:ea typeface="Cambria Math"/>
                  </a:rPr>
                  <a:t>𝑥</a:t>
                </a:r>
                <a:r>
                  <a:rPr lang="en-GB" sz="1200" b="0" i="0">
                    <a:latin typeface="Cambria Math" panose="02040503050406030204" pitchFamily="18" charset="0"/>
                    <a:ea typeface="Cambria Math"/>
                  </a:rPr>
                  <a:t>|</a:t>
                </a:r>
                <a:r>
                  <a:rPr lang="en-GB" dirty="0"/>
                  <a:t>+</a:t>
                </a:r>
                <a:r>
                  <a:rPr lang="en-US" sz="1200" i="0">
                    <a:latin typeface="Cambria Math" panose="02040503050406030204" pitchFamily="18" charset="0"/>
                    <a:ea typeface="Cambria Math"/>
                  </a:rPr>
                  <a:t>|</a:t>
                </a:r>
                <a:r>
                  <a:rPr lang="en-US" sz="1200" b="0" i="0">
                    <a:latin typeface="Cambria Math"/>
                    <a:ea typeface="Cambria Math"/>
                  </a:rPr>
                  <a:t>𝐺</a:t>
                </a:r>
                <a:r>
                  <a:rPr lang="en-GB" sz="1200" b="0" i="0">
                    <a:latin typeface="Cambria Math"/>
                    <a:ea typeface="Cambria Math"/>
                  </a:rPr>
                  <a:t>𝑦</a:t>
                </a:r>
                <a:r>
                  <a:rPr lang="en-GB" sz="1200" b="0" i="0">
                    <a:latin typeface="Cambria Math" panose="02040503050406030204" pitchFamily="18" charset="0"/>
                    <a:ea typeface="Cambria Math"/>
                  </a:rPr>
                  <a:t>|</a:t>
                </a:r>
                <a:endParaRPr lang="en-GB" sz="1200" b="0" dirty="0">
                  <a:ea typeface="Cambria Math"/>
                </a:endParaRPr>
              </a:p>
              <a:p>
                <a:endParaRPr lang="en-GB" dirty="0"/>
              </a:p>
              <a:p>
                <a:r>
                  <a:rPr lang="en-GB" dirty="0"/>
                  <a:t>which is much faster to compute.</a:t>
                </a:r>
              </a:p>
              <a:p>
                <a:endParaRPr lang="en-GB" dirty="0"/>
              </a:p>
              <a:p>
                <a:r>
                  <a:rPr lang="en-GB" dirty="0"/>
                  <a:t>The magnitude of</a:t>
                </a:r>
                <a:r>
                  <a:rPr lang="en-GB" baseline="0" dirty="0"/>
                  <a:t> the gradient provides information about the </a:t>
                </a:r>
                <a:r>
                  <a:rPr lang="en-GB" b="1" baseline="0" dirty="0"/>
                  <a:t>strength</a:t>
                </a:r>
                <a:r>
                  <a:rPr lang="en-GB" baseline="0" dirty="0"/>
                  <a:t> of the edge, while the direction of the gradient provides information about the </a:t>
                </a:r>
                <a:r>
                  <a:rPr lang="en-GB" b="1" baseline="0" dirty="0"/>
                  <a:t>direction</a:t>
                </a:r>
                <a:r>
                  <a:rPr lang="en-GB" baseline="0" dirty="0"/>
                  <a:t> of the edge (more precisely, it gives the perpendicular to the direction).</a:t>
                </a:r>
              </a:p>
              <a:p>
                <a:endParaRPr lang="en-GB" dirty="0"/>
              </a:p>
              <a:p>
                <a:pPr>
                  <a:spcBef>
                    <a:spcPts val="1200"/>
                  </a:spcBef>
                  <a:spcAft>
                    <a:spcPts val="1200"/>
                  </a:spcAft>
                </a:pPr>
                <a:r>
                  <a:rPr lang="en-US" sz="1200" dirty="0"/>
                  <a:t>Different gradient operators can be applied to estimate first-order derivatives from the input image or a smoothed version of it (estimation with finite differences). The simplest approach is to use central differences:</a:t>
                </a:r>
              </a:p>
              <a:p>
                <a:pPr>
                  <a:spcBef>
                    <a:spcPts val="1200"/>
                  </a:spcBef>
                  <a:spcAft>
                    <a:spcPts val="1200"/>
                  </a:spcAft>
                </a:pPr>
                <a:endParaRPr lang="en-US" sz="1200" i="1" dirty="0">
                  <a:latin typeface="Cambria Math"/>
                </a:endParaRPr>
              </a:p>
              <a:p>
                <a:pPr marL="0" indent="0">
                  <a:spcBef>
                    <a:spcPts val="1800"/>
                  </a:spcBef>
                  <a:buNone/>
                </a:pPr>
                <a:r>
                  <a:rPr lang="en-US" sz="1200" b="0" i="0">
                    <a:latin typeface="Cambria Math"/>
                  </a:rPr>
                  <a:t>𝐺</a:t>
                </a:r>
                <a:r>
                  <a:rPr lang="en-US" sz="1200" b="0" i="0">
                    <a:latin typeface="Cambria Math" panose="02040503050406030204" pitchFamily="18" charset="0"/>
                  </a:rPr>
                  <a:t>_</a:t>
                </a:r>
                <a:r>
                  <a:rPr lang="en-US" sz="1200" b="0" i="0">
                    <a:latin typeface="Cambria Math"/>
                  </a:rPr>
                  <a:t>𝑥</a:t>
                </a:r>
                <a:r>
                  <a:rPr lang="en-US" sz="1200" b="0" i="0">
                    <a:latin typeface="Cambria Math" panose="02040503050406030204" pitchFamily="18" charset="0"/>
                  </a:rPr>
                  <a:t> </a:t>
                </a:r>
                <a:r>
                  <a:rPr lang="en-US" sz="1200" i="0">
                    <a:latin typeface="Cambria Math" panose="02040503050406030204" pitchFamily="18" charset="0"/>
                  </a:rPr>
                  <a:t>(</a:t>
                </a:r>
                <a:r>
                  <a:rPr lang="en-US" sz="1200" b="0" i="0">
                    <a:latin typeface="Cambria Math"/>
                  </a:rPr>
                  <a:t>𝑥,𝑦</a:t>
                </a:r>
                <a:r>
                  <a:rPr lang="en-US" sz="1200" b="0" i="0">
                    <a:latin typeface="Cambria Math" panose="02040503050406030204" pitchFamily="18" charset="0"/>
                  </a:rPr>
                  <a:t>)</a:t>
                </a:r>
                <a:r>
                  <a:rPr lang="en-US" sz="1200" b="0" i="0">
                    <a:latin typeface="Cambria Math"/>
                  </a:rPr>
                  <a:t>=−1/2</a:t>
                </a:r>
                <a:r>
                  <a:rPr lang="en-US" sz="1200" b="0" i="0">
                    <a:latin typeface="Cambria Math"/>
                    <a:ea typeface="Cambria Math"/>
                  </a:rPr>
                  <a:t>∙𝐴</a:t>
                </a:r>
                <a:r>
                  <a:rPr lang="en-US" sz="1200" b="0" i="0">
                    <a:latin typeface="Cambria Math" panose="02040503050406030204" pitchFamily="18" charset="0"/>
                    <a:ea typeface="Cambria Math"/>
                  </a:rPr>
                  <a:t>(</a:t>
                </a:r>
                <a:r>
                  <a:rPr lang="en-US" sz="1200" b="0" i="0">
                    <a:latin typeface="Cambria Math"/>
                    <a:ea typeface="Cambria Math"/>
                  </a:rPr>
                  <a:t>𝑥−1,𝑦</a:t>
                </a:r>
                <a:r>
                  <a:rPr lang="en-US" sz="1200" b="0" i="0">
                    <a:latin typeface="Cambria Math" panose="02040503050406030204" pitchFamily="18" charset="0"/>
                    <a:ea typeface="Cambria Math"/>
                  </a:rPr>
                  <a:t>)</a:t>
                </a:r>
                <a:r>
                  <a:rPr lang="en-US" sz="1200" b="0" i="0">
                    <a:latin typeface="Cambria Math"/>
                    <a:ea typeface="Cambria Math"/>
                  </a:rPr>
                  <a:t>+0∙𝐴</a:t>
                </a:r>
                <a:r>
                  <a:rPr lang="en-US" sz="1200" b="0" i="0">
                    <a:latin typeface="Cambria Math" panose="02040503050406030204" pitchFamily="18" charset="0"/>
                    <a:ea typeface="Cambria Math"/>
                  </a:rPr>
                  <a:t>(</a:t>
                </a:r>
                <a:r>
                  <a:rPr lang="en-US" sz="1200" b="0" i="0">
                    <a:latin typeface="Cambria Math"/>
                    <a:ea typeface="Cambria Math"/>
                  </a:rPr>
                  <a:t>𝑥,𝑦</a:t>
                </a:r>
                <a:r>
                  <a:rPr lang="en-US" sz="1200" b="0" i="0">
                    <a:latin typeface="Cambria Math" panose="02040503050406030204" pitchFamily="18" charset="0"/>
                    <a:ea typeface="Cambria Math"/>
                  </a:rPr>
                  <a:t>)</a:t>
                </a:r>
                <a:r>
                  <a:rPr lang="en-US" sz="1200" b="0" i="0">
                    <a:latin typeface="Cambria Math"/>
                    <a:ea typeface="Cambria Math"/>
                  </a:rPr>
                  <a:t>+1/2∙𝐴</a:t>
                </a:r>
                <a:r>
                  <a:rPr lang="en-US" sz="1200" b="0" i="0">
                    <a:latin typeface="Cambria Math" panose="02040503050406030204" pitchFamily="18" charset="0"/>
                    <a:ea typeface="Cambria Math"/>
                  </a:rPr>
                  <a:t>(</a:t>
                </a:r>
                <a:r>
                  <a:rPr lang="en-US" sz="1200" b="0" i="0">
                    <a:latin typeface="Cambria Math"/>
                    <a:ea typeface="Cambria Math"/>
                  </a:rPr>
                  <a:t>𝑥+1,𝑦</a:t>
                </a:r>
                <a:r>
                  <a:rPr lang="en-US" sz="1200" b="0" i="0">
                    <a:latin typeface="Cambria Math" panose="02040503050406030204" pitchFamily="18" charset="0"/>
                    <a:ea typeface="Cambria Math"/>
                  </a:rPr>
                  <a:t>)</a:t>
                </a:r>
                <a:br>
                  <a:rPr lang="en-US" sz="1200" b="0" i="1" dirty="0">
                    <a:latin typeface="Cambria Math"/>
                    <a:ea typeface="Cambria Math"/>
                  </a:rPr>
                </a:br>
                <a:r>
                  <a:rPr lang="en-US" sz="1200" b="0" i="0">
                    <a:latin typeface="Cambria Math"/>
                  </a:rPr>
                  <a:t>𝐺</a:t>
                </a:r>
                <a:r>
                  <a:rPr lang="en-US" sz="1200" b="0" i="0">
                    <a:latin typeface="Cambria Math" panose="02040503050406030204" pitchFamily="18" charset="0"/>
                  </a:rPr>
                  <a:t>_</a:t>
                </a:r>
                <a:r>
                  <a:rPr lang="en-US" sz="1200" b="0" i="0">
                    <a:latin typeface="Cambria Math"/>
                  </a:rPr>
                  <a:t>𝑦</a:t>
                </a:r>
                <a:r>
                  <a:rPr lang="en-US" sz="1200" b="0" i="0">
                    <a:latin typeface="Cambria Math" panose="02040503050406030204" pitchFamily="18" charset="0"/>
                  </a:rPr>
                  <a:t> </a:t>
                </a:r>
                <a:r>
                  <a:rPr lang="en-US" sz="1200" i="0">
                    <a:latin typeface="Cambria Math" panose="02040503050406030204" pitchFamily="18" charset="0"/>
                  </a:rPr>
                  <a:t>(</a:t>
                </a:r>
                <a:r>
                  <a:rPr lang="en-US" sz="1200" i="0">
                    <a:latin typeface="Cambria Math"/>
                  </a:rPr>
                  <a:t>𝑥,𝑦</a:t>
                </a:r>
                <a:r>
                  <a:rPr lang="en-US" sz="1200" i="0">
                    <a:latin typeface="Cambria Math" panose="02040503050406030204" pitchFamily="18" charset="0"/>
                  </a:rPr>
                  <a:t>)</a:t>
                </a:r>
                <a:r>
                  <a:rPr lang="en-US" sz="1200" i="0">
                    <a:latin typeface="Cambria Math"/>
                  </a:rPr>
                  <a:t>=−1/2</a:t>
                </a:r>
                <a:r>
                  <a:rPr lang="en-US" sz="1200" i="0">
                    <a:latin typeface="Cambria Math"/>
                    <a:ea typeface="Cambria Math"/>
                  </a:rPr>
                  <a:t>∙</a:t>
                </a:r>
                <a:r>
                  <a:rPr lang="en-US" sz="1200" b="0" i="0">
                    <a:latin typeface="Cambria Math"/>
                    <a:ea typeface="Cambria Math"/>
                  </a:rPr>
                  <a:t>𝐴</a:t>
                </a:r>
                <a:r>
                  <a:rPr lang="en-US" sz="1200" i="0">
                    <a:latin typeface="Cambria Math"/>
                    <a:ea typeface="Cambria Math"/>
                  </a:rPr>
                  <a:t>(𝑥,𝑦−1)+0∙</a:t>
                </a:r>
                <a:r>
                  <a:rPr lang="en-US" sz="1200" b="0" i="0">
                    <a:latin typeface="Cambria Math"/>
                    <a:ea typeface="Cambria Math"/>
                  </a:rPr>
                  <a:t>𝐴</a:t>
                </a:r>
                <a:r>
                  <a:rPr lang="en-US" sz="1200" i="0">
                    <a:latin typeface="Cambria Math"/>
                    <a:ea typeface="Cambria Math"/>
                  </a:rPr>
                  <a:t>(𝑥,𝑦)+1/2∙</a:t>
                </a:r>
                <a:r>
                  <a:rPr lang="en-US" sz="1200" b="0" i="0">
                    <a:latin typeface="Cambria Math"/>
                    <a:ea typeface="Cambria Math"/>
                  </a:rPr>
                  <a:t>𝐴</a:t>
                </a:r>
                <a:r>
                  <a:rPr lang="en-US" sz="1200" i="0">
                    <a:latin typeface="Cambria Math" panose="02040503050406030204" pitchFamily="18" charset="0"/>
                    <a:ea typeface="Cambria Math"/>
                  </a:rPr>
                  <a:t>(</a:t>
                </a:r>
                <a:r>
                  <a:rPr lang="en-US" sz="1200" i="0">
                    <a:latin typeface="Cambria Math"/>
                    <a:ea typeface="Cambria Math"/>
                  </a:rPr>
                  <a:t>𝑥,𝑦+1</a:t>
                </a:r>
                <a:r>
                  <a:rPr lang="en-US" sz="1200" i="0">
                    <a:latin typeface="Cambria Math" panose="02040503050406030204" pitchFamily="18" charset="0"/>
                    <a:ea typeface="Cambria Math"/>
                  </a:rPr>
                  <a:t>)</a:t>
                </a:r>
                <a:endParaRPr lang="en-US" sz="1200" dirty="0"/>
              </a:p>
              <a:p>
                <a:pPr marL="0" indent="0">
                  <a:spcBef>
                    <a:spcPts val="1800"/>
                  </a:spcBef>
                  <a:buNone/>
                </a:pPr>
                <a:r>
                  <a:rPr lang="en-GB" sz="1200" dirty="0"/>
                  <a:t>    </a:t>
                </a:r>
              </a:p>
              <a:p>
                <a:pPr marL="0" indent="0">
                  <a:spcBef>
                    <a:spcPts val="1800"/>
                  </a:spcBef>
                  <a:buNone/>
                </a:pPr>
                <a:r>
                  <a:rPr lang="en-GB" sz="1200" dirty="0"/>
                  <a:t>or written in convolution operator:</a:t>
                </a:r>
                <a:br>
                  <a:rPr lang="en-GB" sz="1200" dirty="0"/>
                </a:br>
                <a:r>
                  <a:rPr lang="en-US" sz="1200" b="0" i="0">
                    <a:latin typeface="Cambria Math"/>
                  </a:rPr>
                  <a:t>𝐺</a:t>
                </a:r>
                <a:r>
                  <a:rPr lang="en-US" sz="1200" b="0" i="0">
                    <a:latin typeface="Cambria Math" panose="02040503050406030204" pitchFamily="18" charset="0"/>
                  </a:rPr>
                  <a:t>_</a:t>
                </a:r>
                <a:r>
                  <a:rPr lang="en-US" sz="1200" i="0">
                    <a:latin typeface="Cambria Math"/>
                  </a:rPr>
                  <a:t>𝑥</a:t>
                </a:r>
                <a:r>
                  <a:rPr lang="en-US" sz="1200" b="0" i="0">
                    <a:latin typeface="Cambria Math"/>
                  </a:rPr>
                  <a:t>=</a:t>
                </a:r>
                <a:r>
                  <a:rPr lang="en-US" sz="1200" b="0" i="0">
                    <a:latin typeface="Cambria Math" panose="02040503050406030204" pitchFamily="18" charset="0"/>
                  </a:rPr>
                  <a:t>[■8(</a:t>
                </a:r>
                <a:r>
                  <a:rPr lang="en-US" sz="1200" b="0" i="0">
                    <a:latin typeface="Cambria Math"/>
                  </a:rPr>
                  <a:t>−1</a:t>
                </a:r>
                <a:r>
                  <a:rPr lang="en-US" sz="1200" b="0" i="0">
                    <a:latin typeface="Cambria Math" panose="02040503050406030204" pitchFamily="18" charset="0"/>
                  </a:rPr>
                  <a:t>∕</a:t>
                </a:r>
                <a:r>
                  <a:rPr lang="en-US" sz="1200" b="0" i="0">
                    <a:latin typeface="Cambria Math"/>
                  </a:rPr>
                  <a:t>2</a:t>
                </a:r>
                <a:r>
                  <a:rPr lang="en-US" sz="1200" b="0" i="0">
                    <a:latin typeface="Cambria Math" panose="02040503050406030204" pitchFamily="18" charset="0"/>
                  </a:rPr>
                  <a:t>&amp;</a:t>
                </a:r>
                <a:r>
                  <a:rPr lang="en-US" sz="1200" b="0" i="0">
                    <a:latin typeface="Cambria Math"/>
                  </a:rPr>
                  <a:t>0</a:t>
                </a:r>
                <a:r>
                  <a:rPr lang="en-US" sz="1200" b="0" i="0">
                    <a:latin typeface="Cambria Math" panose="02040503050406030204" pitchFamily="18" charset="0"/>
                  </a:rPr>
                  <a:t>&amp;</a:t>
                </a:r>
                <a:r>
                  <a:rPr lang="en-US" sz="1200" b="0" i="0">
                    <a:latin typeface="Cambria Math"/>
                  </a:rPr>
                  <a:t>1</a:t>
                </a:r>
                <a:r>
                  <a:rPr lang="en-US" sz="1200" b="0" i="0">
                    <a:latin typeface="Cambria Math" panose="02040503050406030204" pitchFamily="18" charset="0"/>
                  </a:rPr>
                  <a:t>∕</a:t>
                </a:r>
                <a:r>
                  <a:rPr lang="en-US" sz="1200" b="0" i="0">
                    <a:latin typeface="Cambria Math"/>
                  </a:rPr>
                  <a:t>2</a:t>
                </a:r>
                <a:r>
                  <a:rPr lang="en-US" sz="1200" b="0" i="0">
                    <a:latin typeface="Cambria Math" panose="02040503050406030204" pitchFamily="18" charset="0"/>
                  </a:rPr>
                  <a:t>)]</a:t>
                </a:r>
                <a:r>
                  <a:rPr lang="en-US" sz="1200" b="0" i="0">
                    <a:latin typeface="Cambria Math"/>
                  </a:rPr>
                  <a:t>∗𝐴,         𝐺</a:t>
                </a:r>
                <a:r>
                  <a:rPr lang="en-US" sz="1200" b="0" i="0">
                    <a:latin typeface="Cambria Math" panose="02040503050406030204" pitchFamily="18" charset="0"/>
                  </a:rPr>
                  <a:t>_</a:t>
                </a:r>
                <a:r>
                  <a:rPr lang="en-US" sz="1200" b="0" i="0">
                    <a:latin typeface="Cambria Math"/>
                  </a:rPr>
                  <a:t>𝑦=</a:t>
                </a:r>
                <a:r>
                  <a:rPr lang="en-US" sz="1200" b="0" i="0">
                    <a:latin typeface="Cambria Math" panose="02040503050406030204" pitchFamily="18" charset="0"/>
                  </a:rPr>
                  <a:t>[■8(</a:t>
                </a:r>
                <a:r>
                  <a:rPr lang="en-US" sz="1200" i="0">
                    <a:latin typeface="Cambria Math"/>
                  </a:rPr>
                  <a:t>1</a:t>
                </a:r>
                <a:r>
                  <a:rPr lang="en-US" sz="1200" i="0">
                    <a:latin typeface="Cambria Math" panose="02040503050406030204" pitchFamily="18" charset="0"/>
                  </a:rPr>
                  <a:t>∕</a:t>
                </a:r>
                <a:r>
                  <a:rPr lang="en-US" sz="1200" i="0">
                    <a:latin typeface="Cambria Math"/>
                  </a:rPr>
                  <a:t>2</a:t>
                </a:r>
                <a:r>
                  <a:rPr lang="en-US" sz="1200" i="0">
                    <a:latin typeface="Cambria Math" panose="02040503050406030204" pitchFamily="18" charset="0"/>
                  </a:rPr>
                  <a:t>@</a:t>
                </a:r>
                <a:r>
                  <a:rPr lang="en-US" sz="1200" b="0" i="0">
                    <a:latin typeface="Cambria Math"/>
                  </a:rPr>
                  <a:t>0</a:t>
                </a:r>
                <a:r>
                  <a:rPr lang="en-US" sz="1200" b="0" i="0">
                    <a:latin typeface="Cambria Math" panose="02040503050406030204" pitchFamily="18" charset="0"/>
                  </a:rPr>
                  <a:t>@</a:t>
                </a:r>
                <a:r>
                  <a:rPr lang="en-US" sz="1200" b="0" i="0">
                    <a:latin typeface="Cambria Math"/>
                  </a:rPr>
                  <a:t>−</a:t>
                </a:r>
                <a:r>
                  <a:rPr lang="en-US" sz="1200" i="0">
                    <a:latin typeface="Cambria Math"/>
                  </a:rPr>
                  <a:t>1</a:t>
                </a:r>
                <a:r>
                  <a:rPr lang="en-US" sz="1200" i="0">
                    <a:latin typeface="Cambria Math" panose="02040503050406030204" pitchFamily="18" charset="0"/>
                  </a:rPr>
                  <a:t>∕</a:t>
                </a:r>
                <a:r>
                  <a:rPr lang="en-US" sz="1200" i="0">
                    <a:latin typeface="Cambria Math"/>
                  </a:rPr>
                  <a:t>2</a:t>
                </a:r>
                <a:r>
                  <a:rPr lang="en-US" sz="1200" i="0">
                    <a:latin typeface="Cambria Math" panose="02040503050406030204" pitchFamily="18" charset="0"/>
                  </a:rPr>
                  <a:t>)]</a:t>
                </a:r>
                <a:r>
                  <a:rPr lang="en-US" sz="1200" b="0" i="0">
                    <a:latin typeface="Cambria Math"/>
                  </a:rPr>
                  <a:t>∗𝐴</a:t>
                </a:r>
                <a:endParaRPr lang="en-GB" sz="1200" dirty="0"/>
              </a:p>
              <a:p>
                <a:endParaRPr lang="en-GB" dirty="0"/>
              </a:p>
              <a:p>
                <a:r>
                  <a:rPr lang="en-GB" dirty="0"/>
                  <a:t>which requires intensity values of four</a:t>
                </a:r>
                <a:r>
                  <a:rPr lang="en-GB" baseline="0" dirty="0"/>
                  <a:t> </a:t>
                </a:r>
                <a:r>
                  <a:rPr lang="en-GB" dirty="0"/>
                  <a:t>pixels around the pixel considered as central (right, left, up and down). </a:t>
                </a:r>
              </a:p>
              <a:p>
                <a:endParaRPr lang="en-IN" dirty="0"/>
              </a:p>
            </p:txBody>
          </p:sp>
        </mc:Fallback>
      </mc:AlternateContent>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10</a:t>
            </a:fld>
            <a:endParaRPr lang="en-US" altLang="en-US" dirty="0"/>
          </a:p>
        </p:txBody>
      </p:sp>
    </p:spTree>
    <p:extLst>
      <p:ext uri="{BB962C8B-B14F-4D97-AF65-F5344CB8AC3E}">
        <p14:creationId xmlns:p14="http://schemas.microsoft.com/office/powerpoint/2010/main" val="156692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900" b="0" kern="1200" dirty="0">
                    <a:solidFill>
                      <a:schemeClr val="tx1"/>
                    </a:solidFill>
                    <a:effectLst/>
                    <a:latin typeface="Arial" pitchFamily="100" charset="0"/>
                    <a:ea typeface="MS PGothic" pitchFamily="34" charset="-128"/>
                    <a:cs typeface="ＭＳ Ｐゴシック" charset="0"/>
                  </a:rPr>
                  <a:t>There are a few known </a:t>
                </a:r>
                <a:r>
                  <a:rPr lang="en-US" altLang="en-US" sz="900" dirty="0">
                    <a:ea typeface="ＭＳ Ｐゴシック" panose="020B0600070205080204" pitchFamily="34" charset="-128"/>
                  </a:rPr>
                  <a:t>convolution</a:t>
                </a:r>
                <a:r>
                  <a:rPr lang="en-GB" sz="900" b="0" kern="1200" dirty="0">
                    <a:solidFill>
                      <a:schemeClr val="tx1"/>
                    </a:solidFill>
                    <a:effectLst/>
                    <a:latin typeface="Arial" pitchFamily="100" charset="0"/>
                    <a:ea typeface="MS PGothic" pitchFamily="34" charset="-128"/>
                    <a:cs typeface="ＭＳ Ｐゴシック" charset="0"/>
                  </a:rPr>
                  <a:t> operators or, more specifically, kernels, that can be used for edge detection, such as Sobel, Roberts Cross</a:t>
                </a:r>
                <a:r>
                  <a:rPr lang="en-GB" sz="900" b="0" u="sng" kern="1200" dirty="0">
                    <a:solidFill>
                      <a:schemeClr val="tx1"/>
                    </a:solidFill>
                    <a:effectLst/>
                    <a:latin typeface="Arial" pitchFamily="100" charset="0"/>
                    <a:ea typeface="MS PGothic" pitchFamily="34" charset="-128"/>
                    <a:cs typeface="ＭＳ Ｐゴシック" charset="0"/>
                  </a:rPr>
                  <a:t>,</a:t>
                </a:r>
                <a:r>
                  <a:rPr lang="en-GB" sz="900" b="0" kern="1200" dirty="0">
                    <a:solidFill>
                      <a:schemeClr val="tx1"/>
                    </a:solidFill>
                    <a:effectLst/>
                    <a:latin typeface="Arial" pitchFamily="100" charset="0"/>
                    <a:ea typeface="MS PGothic" pitchFamily="34" charset="-128"/>
                    <a:cs typeface="ＭＳ Ｐゴシック" charset="0"/>
                  </a:rPr>
                  <a:t> and Prewitt. </a:t>
                </a:r>
              </a:p>
              <a:p>
                <a:endParaRPr lang="en-GB" sz="900" b="0" kern="1200" dirty="0">
                  <a:solidFill>
                    <a:schemeClr val="tx1"/>
                  </a:solidFill>
                  <a:effectLst/>
                  <a:latin typeface="Arial" pitchFamily="100" charset="0"/>
                  <a:ea typeface="MS PGothic" pitchFamily="34" charset="-128"/>
                  <a:cs typeface="ＭＳ Ｐゴシック" charset="0"/>
                </a:endParaRPr>
              </a:p>
              <a:p>
                <a:endParaRPr lang="en-GB" sz="900" b="0" kern="1200" dirty="0">
                  <a:solidFill>
                    <a:schemeClr val="tx1"/>
                  </a:solidFill>
                  <a:effectLst/>
                  <a:latin typeface="Arial" pitchFamily="100" charset="0"/>
                  <a:ea typeface="MS PGothic" pitchFamily="34" charset="-128"/>
                  <a:cs typeface="ＭＳ Ｐゴシック" charset="0"/>
                </a:endParaRPr>
              </a:p>
            </p:txBody>
          </p:sp>
        </mc:Choice>
        <mc:Fallback xmlns="">
          <p:sp>
            <p:nvSpPr>
              <p:cNvPr id="3" name="Notes Placeholder 2"/>
              <p:cNvSpPr>
                <a:spLocks noGrp="1"/>
              </p:cNvSpPr>
              <p:nvPr>
                <p:ph type="body" idx="1"/>
              </p:nvPr>
            </p:nvSpPr>
            <p:spPr/>
            <p:txBody>
              <a:bodyPr/>
              <a:lstStyle/>
              <a:p>
                <a:r>
                  <a:rPr lang="en-GB" sz="1200" b="0" dirty="0"/>
                  <a:t>Other popular convolution operators are:</a:t>
                </a:r>
                <a:br>
                  <a:rPr lang="en-GB" sz="1200" b="0" dirty="0"/>
                </a:br>
                <a:endParaRPr lang="en-GB" sz="1200" b="0" dirty="0"/>
              </a:p>
              <a:p>
                <a:pPr lvl="0"/>
                <a:r>
                  <a:rPr lang="en-GB" sz="1050" b="0" dirty="0"/>
                  <a:t>Sobel</a:t>
                </a:r>
              </a:p>
              <a:p>
                <a:pPr lvl="0"/>
                <a:br>
                  <a:rPr lang="en-GB" sz="1050" b="0" dirty="0"/>
                </a:br>
                <a:r>
                  <a:rPr lang="en-US" sz="1100" b="0" i="0">
                    <a:latin typeface="Cambria Math"/>
                  </a:rPr>
                  <a:t>𝐺</a:t>
                </a:r>
                <a:r>
                  <a:rPr lang="en-US" sz="1100" b="0" i="0">
                    <a:latin typeface="Cambria Math" panose="02040503050406030204" pitchFamily="18" charset="0"/>
                  </a:rPr>
                  <a:t>_</a:t>
                </a:r>
                <a:r>
                  <a:rPr lang="en-US" sz="1100" b="0" i="0">
                    <a:latin typeface="Cambria Math"/>
                  </a:rPr>
                  <a:t>𝑥=</a:t>
                </a:r>
                <a:r>
                  <a:rPr lang="en-US" sz="1100" b="0" i="0">
                    <a:latin typeface="Cambria Math" panose="02040503050406030204" pitchFamily="18" charset="0"/>
                  </a:rPr>
                  <a:t>[■8(</a:t>
                </a:r>
                <a:r>
                  <a:rPr lang="en-US" sz="1100" b="0" i="0">
                    <a:latin typeface="Cambria Math"/>
                  </a:rPr>
                  <a:t>−1</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−2</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&amp;</a:t>
                </a:r>
                <a:r>
                  <a:rPr lang="en-US" sz="1100" b="0" i="0">
                    <a:latin typeface="Cambria Math"/>
                  </a:rPr>
                  <a:t>+2</a:t>
                </a:r>
                <a:r>
                  <a:rPr lang="en-US" sz="1100" b="0" i="0">
                    <a:latin typeface="Cambria Math" panose="02040503050406030204" pitchFamily="18" charset="0"/>
                  </a:rPr>
                  <a:t>@</a:t>
                </a:r>
                <a:r>
                  <a:rPr lang="en-US" sz="1100" b="0" i="0">
                    <a:latin typeface="Cambria Math"/>
                  </a:rPr>
                  <a:t>−1</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∗𝐴,         𝐺</a:t>
                </a:r>
                <a:r>
                  <a:rPr lang="en-US" sz="1100" b="0" i="0">
                    <a:latin typeface="Cambria Math" panose="02040503050406030204" pitchFamily="18" charset="0"/>
                  </a:rPr>
                  <a:t>_</a:t>
                </a:r>
                <a:r>
                  <a:rPr lang="en-US" sz="1100" b="0" i="0">
                    <a:latin typeface="Cambria Math"/>
                  </a:rPr>
                  <a:t>𝑦=</a:t>
                </a:r>
                <a:r>
                  <a:rPr lang="en-US" sz="1100" b="0" i="0">
                    <a:latin typeface="Cambria Math" panose="02040503050406030204" pitchFamily="18" charset="0"/>
                  </a:rPr>
                  <a:t>[■8(</a:t>
                </a:r>
                <a:r>
                  <a:rPr lang="en-US" sz="1100" b="0" i="0">
                    <a:latin typeface="Cambria Math"/>
                  </a:rPr>
                  <a:t>+1</a:t>
                </a:r>
                <a:r>
                  <a:rPr lang="en-US" sz="1100" b="0" i="0">
                    <a:latin typeface="Cambria Math" panose="02040503050406030204" pitchFamily="18" charset="0"/>
                  </a:rPr>
                  <a:t>&amp;</a:t>
                </a:r>
                <a:r>
                  <a:rPr lang="en-US" sz="1100" b="0" i="0">
                    <a:latin typeface="Cambria Math"/>
                  </a:rPr>
                  <a:t>+2</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0</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t>
                </a:r>
                <a:r>
                  <a:rPr lang="en-US" sz="1100" b="0" i="0">
                    <a:latin typeface="Cambria Math"/>
                  </a:rPr>
                  <a:t>−1</a:t>
                </a:r>
                <a:r>
                  <a:rPr lang="en-US" sz="1100" b="0" i="0">
                    <a:latin typeface="Cambria Math" panose="02040503050406030204" pitchFamily="18" charset="0"/>
                  </a:rPr>
                  <a:t>&amp;</a:t>
                </a:r>
                <a:r>
                  <a:rPr lang="en-US" sz="1100" b="0" i="0">
                    <a:latin typeface="Cambria Math"/>
                  </a:rPr>
                  <a:t>−2</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∗𝐴</a:t>
                </a:r>
                <a:endParaRPr lang="en-US" sz="1100" b="0" dirty="0"/>
              </a:p>
              <a:p>
                <a:pPr lvl="0"/>
                <a:br>
                  <a:rPr lang="en-US" sz="1100" b="0" dirty="0"/>
                </a:br>
                <a:r>
                  <a:rPr lang="en-US" sz="900" b="0" kern="1200" dirty="0">
                    <a:solidFill>
                      <a:schemeClr val="tx1"/>
                    </a:solidFill>
                    <a:effectLst/>
                    <a:latin typeface="Arial" pitchFamily="100" charset="0"/>
                    <a:ea typeface="MS PGothic" pitchFamily="34" charset="-128"/>
                    <a:cs typeface="ＭＳ Ｐゴシック" charset="0"/>
                  </a:rPr>
                  <a:t>These kernels are designed to respond maximally to edges running vertically and horizontally relative to the pixel grid, one kernel for each of the two perpendicular orientations.</a:t>
                </a:r>
                <a:endParaRPr lang="en-US" sz="1100" b="0" dirty="0"/>
              </a:p>
              <a:p>
                <a:pPr lvl="0"/>
                <a:endParaRPr lang="en-US" sz="1100" b="0" dirty="0"/>
              </a:p>
              <a:p>
                <a:pPr lvl="0" algn="l"/>
                <a:r>
                  <a:rPr lang="en-US" sz="1050" b="0" dirty="0"/>
                  <a:t>Roberts cross</a:t>
                </a:r>
              </a:p>
              <a:p>
                <a:pPr lvl="0" algn="l"/>
                <a:endParaRPr lang="en-US" sz="1050" b="0" i="0" dirty="0">
                  <a:latin typeface="Arial" pitchFamily="100" charset="0"/>
                </a:endParaRPr>
              </a:p>
              <a:p>
                <a:pPr lvl="0" algn="l"/>
                <a:r>
                  <a:rPr lang="en-US" sz="1100" b="0" i="0">
                    <a:latin typeface="Cambria Math"/>
                  </a:rPr>
                  <a:t>𝐺</a:t>
                </a:r>
                <a:r>
                  <a:rPr lang="en-US" sz="1100" b="0" i="0">
                    <a:latin typeface="Cambria Math" panose="02040503050406030204" pitchFamily="18" charset="0"/>
                  </a:rPr>
                  <a:t>_</a:t>
                </a:r>
                <a:r>
                  <a:rPr lang="en-US" sz="1100" b="0" i="0">
                    <a:latin typeface="Cambria Math"/>
                  </a:rPr>
                  <a:t>𝑥=</a:t>
                </a:r>
                <a:r>
                  <a:rPr lang="en-US" sz="1100" b="0" i="0">
                    <a:latin typeface="Cambria Math" panose="02040503050406030204" pitchFamily="18" charset="0"/>
                  </a:rPr>
                  <a:t>[■8(</a:t>
                </a:r>
                <a:r>
                  <a:rPr lang="en-US" sz="1100" b="0" i="0">
                    <a:latin typeface="Cambria Math"/>
                  </a:rPr>
                  <a:t>+1</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t>
                </a:r>
                <a:r>
                  <a:rPr lang="en-US" sz="1100" b="0" i="0">
                    <a:latin typeface="Cambria Math"/>
                  </a:rPr>
                  <a:t>0</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∗𝐴,         𝐺</a:t>
                </a:r>
                <a:r>
                  <a:rPr lang="en-US" sz="1100" b="0" i="0">
                    <a:latin typeface="Cambria Math" panose="02040503050406030204" pitchFamily="18" charset="0"/>
                  </a:rPr>
                  <a:t>_</a:t>
                </a:r>
                <a:r>
                  <a:rPr lang="en-US" sz="1100" b="0" i="0">
                    <a:latin typeface="Cambria Math"/>
                  </a:rPr>
                  <a:t>𝑦=</a:t>
                </a:r>
                <a:r>
                  <a:rPr lang="en-US" sz="1100" b="0" i="0">
                    <a:latin typeface="Cambria Math" panose="02040503050406030204" pitchFamily="18" charset="0"/>
                  </a:rPr>
                  <a:t>[■8(</a:t>
                </a:r>
                <a:r>
                  <a:rPr lang="en-US" sz="1100" b="0" i="0">
                    <a:latin typeface="Cambria Math"/>
                  </a:rPr>
                  <a:t>0</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−1</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t>
                </a:r>
                <a:r>
                  <a:rPr lang="en-US" sz="1100" b="0" i="0">
                    <a:latin typeface="Cambria Math"/>
                  </a:rPr>
                  <a:t>∗𝐴</a:t>
                </a:r>
                <a:endParaRPr lang="en-US" sz="1100" b="0" dirty="0"/>
              </a:p>
              <a:p>
                <a:pPr lvl="0" algn="l"/>
                <a:endParaRPr lang="en-US" sz="1100" b="0" dirty="0"/>
              </a:p>
              <a:p>
                <a:pPr lvl="0" algn="l"/>
                <a:r>
                  <a:rPr lang="en-US" sz="900" b="0" kern="1200" dirty="0">
                    <a:solidFill>
                      <a:schemeClr val="tx1"/>
                    </a:solidFill>
                    <a:effectLst/>
                    <a:latin typeface="Arial" pitchFamily="100" charset="0"/>
                    <a:ea typeface="MS PGothic" pitchFamily="34" charset="-128"/>
                    <a:cs typeface="ＭＳ Ｐゴシック" charset="0"/>
                  </a:rPr>
                  <a:t>These kernels are designed to respond maximally to edges running at 45° to the pixel grid, one kernel for each of the two perpendicular orientations. </a:t>
                </a:r>
                <a:br>
                  <a:rPr lang="en-US" sz="1100" b="0" dirty="0"/>
                </a:br>
                <a:endParaRPr lang="en-US" sz="1100" b="0" dirty="0"/>
              </a:p>
              <a:p>
                <a:pPr lvl="0"/>
                <a:r>
                  <a:rPr lang="en-US" sz="1050" b="0" dirty="0"/>
                  <a:t>Prewitt</a:t>
                </a:r>
              </a:p>
              <a:p>
                <a:pPr lvl="0"/>
                <a:br>
                  <a:rPr lang="en-US" sz="1050" b="0" dirty="0"/>
                </a:br>
                <a:r>
                  <a:rPr lang="en-US" sz="1100" b="0" i="0">
                    <a:latin typeface="Cambria Math"/>
                  </a:rPr>
                  <a:t>𝐺</a:t>
                </a:r>
                <a:r>
                  <a:rPr lang="en-US" sz="1100" b="0" i="0">
                    <a:latin typeface="Cambria Math" panose="02040503050406030204" pitchFamily="18" charset="0"/>
                  </a:rPr>
                  <a:t>_</a:t>
                </a:r>
                <a:r>
                  <a:rPr lang="en-US" sz="1100" b="0" i="0">
                    <a:latin typeface="Cambria Math"/>
                  </a:rPr>
                  <a:t>𝑥=</a:t>
                </a:r>
                <a:r>
                  <a:rPr lang="en-US" sz="1100" b="0" i="0">
                    <a:latin typeface="Cambria Math" panose="02040503050406030204" pitchFamily="18" charset="0"/>
                  </a:rPr>
                  <a:t>[■8(</a:t>
                </a:r>
                <a:r>
                  <a:rPr lang="en-US" sz="1100" b="0" i="0">
                    <a:latin typeface="Cambria Math"/>
                  </a:rPr>
                  <a:t>−1</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−1</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−1</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∗𝐴,         𝐺</a:t>
                </a:r>
                <a:r>
                  <a:rPr lang="en-US" sz="1100" b="0" i="0">
                    <a:latin typeface="Cambria Math" panose="02040503050406030204" pitchFamily="18" charset="0"/>
                  </a:rPr>
                  <a:t>_</a:t>
                </a:r>
                <a:r>
                  <a:rPr lang="en-US" sz="1100" b="0" i="0">
                    <a:latin typeface="Cambria Math"/>
                  </a:rPr>
                  <a:t>𝑦=</a:t>
                </a:r>
                <a:r>
                  <a:rPr lang="en-US" sz="1100" b="0" i="0">
                    <a:latin typeface="Cambria Math" panose="02040503050406030204" pitchFamily="18" charset="0"/>
                  </a:rPr>
                  <a:t>[■8(</a:t>
                </a:r>
                <a:r>
                  <a:rPr lang="en-US" sz="1100" b="0" i="0">
                    <a:latin typeface="Cambria Math"/>
                  </a:rPr>
                  <a:t>−1</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0</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&amp;</a:t>
                </a:r>
                <a:r>
                  <a:rPr lang="en-US" sz="1100" b="0" i="0">
                    <a:latin typeface="Cambria Math"/>
                  </a:rPr>
                  <a:t>0</a:t>
                </a:r>
                <a:r>
                  <a:rPr lang="en-US" sz="1100" b="0" i="0">
                    <a:latin typeface="Cambria Math" panose="02040503050406030204" pitchFamily="18" charset="0"/>
                  </a:rPr>
                  <a:t>@</a:t>
                </a:r>
                <a:r>
                  <a:rPr lang="en-US" sz="1100" b="0" i="0">
                    <a:latin typeface="Cambria Math"/>
                  </a:rPr>
                  <a:t>+1</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&amp;</a:t>
                </a:r>
                <a:r>
                  <a:rPr lang="en-US" sz="1100" b="0" i="0">
                    <a:latin typeface="Cambria Math"/>
                  </a:rPr>
                  <a:t>+1</a:t>
                </a:r>
                <a:r>
                  <a:rPr lang="en-US" sz="1100" b="0" i="0">
                    <a:latin typeface="Cambria Math" panose="02040503050406030204" pitchFamily="18" charset="0"/>
                  </a:rPr>
                  <a:t>)]</a:t>
                </a:r>
                <a:r>
                  <a:rPr lang="en-US" sz="1100" b="0" i="0">
                    <a:latin typeface="Cambria Math"/>
                  </a:rPr>
                  <a:t>∗𝐴</a:t>
                </a:r>
                <a:endParaRPr lang="en-GB" sz="1100" b="0" dirty="0"/>
              </a:p>
              <a:p>
                <a:pPr lvl="0"/>
                <a:endParaRPr lang="en-GB" sz="1100" b="0" dirty="0"/>
              </a:p>
              <a:p>
                <a:r>
                  <a:rPr lang="en-GB" sz="1100" b="0" dirty="0"/>
                  <a:t>NOTE: </a:t>
                </a:r>
                <a:r>
                  <a:rPr lang="en-GB" sz="900" b="0" kern="1200" dirty="0">
                    <a:solidFill>
                      <a:schemeClr val="tx1"/>
                    </a:solidFill>
                    <a:effectLst/>
                    <a:latin typeface="Arial" pitchFamily="100" charset="0"/>
                    <a:ea typeface="MS PGothic" pitchFamily="34" charset="-128"/>
                    <a:cs typeface="ＭＳ Ｐゴシック" charset="0"/>
                  </a:rPr>
                  <a:t>The differential masks act as high-pass filters which tend to amplify image noise. To reduce the effects of noise, the images need</a:t>
                </a:r>
                <a:r>
                  <a:rPr lang="en-GB" sz="900" b="0" kern="1200" baseline="0" dirty="0">
                    <a:solidFill>
                      <a:schemeClr val="tx1"/>
                    </a:solidFill>
                    <a:effectLst/>
                    <a:latin typeface="Arial" pitchFamily="100" charset="0"/>
                    <a:ea typeface="MS PGothic" pitchFamily="34" charset="-128"/>
                    <a:cs typeface="ＭＳ Ｐゴシック" charset="0"/>
                  </a:rPr>
                  <a:t> </a:t>
                </a:r>
                <a:r>
                  <a:rPr lang="en-GB" sz="900" b="0" kern="1200" dirty="0">
                    <a:solidFill>
                      <a:schemeClr val="tx1"/>
                    </a:solidFill>
                    <a:effectLst/>
                    <a:latin typeface="Arial" pitchFamily="100" charset="0"/>
                    <a:ea typeface="MS PGothic" pitchFamily="34" charset="-128"/>
                    <a:cs typeface="ＭＳ Ｐゴシック" charset="0"/>
                  </a:rPr>
                  <a:t>frequently to be smoothed first with a low-pass filter</a:t>
                </a:r>
              </a:p>
              <a:p>
                <a:pPr lvl="0"/>
                <a:endParaRPr lang="en-GB" sz="1100" b="0" dirty="0"/>
              </a:p>
              <a:p>
                <a:pPr lvl="0"/>
                <a:endParaRPr lang="en-GB" sz="1100" b="0" dirty="0"/>
              </a:p>
              <a:p>
                <a:endParaRPr lang="en-GB" b="0" dirty="0"/>
              </a:p>
              <a:p>
                <a:endParaRPr lang="en-IN" b="0" dirty="0"/>
              </a:p>
            </p:txBody>
          </p:sp>
        </mc:Fallback>
      </mc:AlternateContent>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11</a:t>
            </a:fld>
            <a:endParaRPr lang="en-US" altLang="en-US" dirty="0"/>
          </a:p>
        </p:txBody>
      </p:sp>
    </p:spTree>
    <p:extLst>
      <p:ext uri="{BB962C8B-B14F-4D97-AF65-F5344CB8AC3E}">
        <p14:creationId xmlns:p14="http://schemas.microsoft.com/office/powerpoint/2010/main" val="340293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pixels of a frame are stored continuously in DDR memory from the start </a:t>
            </a:r>
            <a:r>
              <a:rPr lang="en-IN" u="none" dirty="0"/>
              <a:t>address as </a:t>
            </a:r>
            <a:r>
              <a:rPr lang="en-IN" dirty="0"/>
              <a:t>shown in this slide.</a:t>
            </a:r>
          </a:p>
          <a:p>
            <a:endParaRPr lang="en-IN" dirty="0"/>
          </a:p>
          <a:p>
            <a:r>
              <a:rPr lang="en-IN" dirty="0"/>
              <a:t>A simple edge detection algorithm involves first computing the intensity of each pixel based on their RGB values. Then, the first-order gradient of intensity is calculated using a kernel, such as Sobel, Prewit</a:t>
            </a:r>
            <a:r>
              <a:rPr lang="en-IN" u="none" dirty="0"/>
              <a:t>t, </a:t>
            </a:r>
            <a:r>
              <a:rPr lang="en-IN" dirty="0"/>
              <a:t>or Roberts Cross convolution operator. </a:t>
            </a:r>
          </a:p>
          <a:p>
            <a:endParaRPr lang="en-IN" dirty="0"/>
          </a:p>
          <a:p>
            <a:r>
              <a:rPr lang="en-IN" dirty="0"/>
              <a:t>Finally, the intensity gradient magnitude is calculated for each pixel, which is the square root of the sum of squares of the first-order gradients. </a:t>
            </a: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12</a:t>
            </a:fld>
            <a:endParaRPr lang="en-US" altLang="en-US" dirty="0"/>
          </a:p>
        </p:txBody>
      </p:sp>
    </p:spTree>
    <p:extLst>
      <p:ext uri="{BB962C8B-B14F-4D97-AF65-F5344CB8AC3E}">
        <p14:creationId xmlns:p14="http://schemas.microsoft.com/office/powerpoint/2010/main" val="721548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a:p>
        </p:txBody>
      </p:sp>
    </p:spTree>
    <p:extLst>
      <p:ext uri="{BB962C8B-B14F-4D97-AF65-F5344CB8AC3E}">
        <p14:creationId xmlns:p14="http://schemas.microsoft.com/office/powerpoint/2010/main" val="378037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666666"/>
                </a:solidFill>
                <a:latin typeface="Arial"/>
              </a:rPr>
              <a:t>The aim of edge detection is to detect sharp changes in image brightness that eventually characterize the boundaries of objects in a digital image. These boundaries are used in computer vision systems for object recognition, scene interpretation, face identification, and so on.</a:t>
            </a:r>
            <a:endParaRPr lang="en-GB" dirty="0"/>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a:t>
            </a:fld>
            <a:endParaRPr lang="en-US" altLang="en-US" dirty="0"/>
          </a:p>
        </p:txBody>
      </p:sp>
    </p:spTree>
    <p:extLst>
      <p:ext uri="{BB962C8B-B14F-4D97-AF65-F5344CB8AC3E}">
        <p14:creationId xmlns:p14="http://schemas.microsoft.com/office/powerpoint/2010/main" val="286034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b="0" dirty="0">
                <a:solidFill>
                  <a:srgbClr val="666666"/>
                </a:solidFill>
                <a:latin typeface="Arial"/>
              </a:rPr>
              <a:t>There are several methods for edge detection, but there are broadly two </a:t>
            </a:r>
            <a:r>
              <a:rPr lang="en-GB" sz="1200" b="0" u="none" dirty="0">
                <a:solidFill>
                  <a:srgbClr val="666666"/>
                </a:solidFill>
                <a:latin typeface="Arial"/>
              </a:rPr>
              <a:t>categories: the search-based method and </a:t>
            </a:r>
            <a:r>
              <a:rPr lang="en-GB" sz="1200" b="0" dirty="0">
                <a:solidFill>
                  <a:srgbClr val="666666"/>
                </a:solidFill>
                <a:latin typeface="Arial"/>
              </a:rPr>
              <a:t>the zero-crossing method.</a:t>
            </a:r>
          </a:p>
          <a:p>
            <a:pPr>
              <a:lnSpc>
                <a:spcPct val="100000"/>
              </a:lnSpc>
            </a:pPr>
            <a:endParaRPr lang="en-GB" sz="1200" b="0" dirty="0">
              <a:solidFill>
                <a:srgbClr val="666666"/>
              </a:solidFill>
              <a:latin typeface="Arial"/>
            </a:endParaRPr>
          </a:p>
          <a:p>
            <a:pPr>
              <a:lnSpc>
                <a:spcPct val="100000"/>
              </a:lnSpc>
            </a:pPr>
            <a:r>
              <a:rPr lang="en-GB" sz="1200" b="0" dirty="0">
                <a:solidFill>
                  <a:srgbClr val="666666"/>
                </a:solidFill>
                <a:latin typeface="Arial"/>
              </a:rPr>
              <a:t>Search-based methods try to detect edges by searching for local directional maxima of edge strength. They are usually gradient methods that look for maximums and minimums in the first derivative of the image. The Sobel method is a common example of gradient methods.</a:t>
            </a:r>
            <a:endParaRPr lang="en-GB" sz="1200" b="0" dirty="0"/>
          </a:p>
          <a:p>
            <a:pPr>
              <a:lnSpc>
                <a:spcPct val="100000"/>
              </a:lnSpc>
            </a:pPr>
            <a:endParaRPr lang="en-GB" sz="1200" b="0" dirty="0"/>
          </a:p>
          <a:p>
            <a:pPr>
              <a:lnSpc>
                <a:spcPct val="100000"/>
              </a:lnSpc>
            </a:pPr>
            <a:r>
              <a:rPr lang="en-GB" sz="1200" b="0" dirty="0">
                <a:solidFill>
                  <a:srgbClr val="666666"/>
                </a:solidFill>
                <a:latin typeface="Arial"/>
              </a:rPr>
              <a:t>The Zero-crossing</a:t>
            </a:r>
            <a:r>
              <a:rPr lang="en-GB" sz="1200" b="0" u="none" dirty="0">
                <a:solidFill>
                  <a:srgbClr val="666666"/>
                </a:solidFill>
                <a:latin typeface="Arial"/>
              </a:rPr>
              <a:t>-</a:t>
            </a:r>
            <a:r>
              <a:rPr lang="en-GB" sz="1200" b="0" dirty="0">
                <a:solidFill>
                  <a:srgbClr val="666666"/>
                </a:solidFill>
                <a:latin typeface="Arial"/>
              </a:rPr>
              <a:t>based methods are frequently called Laplacian methods because they search for zero-crossings in the second derivative of the image; that is to say, they look for inflection points in the edge functions.</a:t>
            </a:r>
            <a:endParaRPr lang="en-GB" sz="1200" b="0"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4</a:t>
            </a:fld>
            <a:endParaRPr lang="en-US" altLang="en-US" dirty="0"/>
          </a:p>
        </p:txBody>
      </p:sp>
    </p:spTree>
    <p:extLst>
      <p:ext uri="{BB962C8B-B14F-4D97-AF65-F5344CB8AC3E}">
        <p14:creationId xmlns:p14="http://schemas.microsoft.com/office/powerpoint/2010/main" val="295931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 procedure for edge detection from an HDMI input to an HDMI output. The procedure involves image scaling, grayscale, and calculating the intensity gradient magnitude, which will be covered in the rest of this video. </a:t>
            </a:r>
            <a:endParaRPr lang="LID4096"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5</a:t>
            </a:fld>
            <a:endParaRPr lang="en-US" altLang="en-US" dirty="0"/>
          </a:p>
        </p:txBody>
      </p:sp>
    </p:spTree>
    <p:extLst>
      <p:ext uri="{BB962C8B-B14F-4D97-AF65-F5344CB8AC3E}">
        <p14:creationId xmlns:p14="http://schemas.microsoft.com/office/powerpoint/2010/main" val="26629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scaling is one of the basic image processing concepts in digital graphics. In our </a:t>
            </a:r>
            <a:r>
              <a:rPr lang="en-US" u="none" dirty="0"/>
              <a:t>application, </a:t>
            </a:r>
            <a:r>
              <a:rPr lang="en-US" dirty="0"/>
              <a:t>it handles the issue of the different resolution between input video and output video.</a:t>
            </a:r>
          </a:p>
          <a:p>
            <a:r>
              <a:rPr lang="en-US" dirty="0"/>
              <a:t>There are many different algorithms for image scaling to provide more natural and detailed output. One such algorithm is the nearest-</a:t>
            </a:r>
            <a:r>
              <a:rPr lang="en-US" u="none" dirty="0"/>
              <a:t>neighbor </a:t>
            </a:r>
            <a:r>
              <a:rPr lang="en-US" dirty="0"/>
              <a:t>interpolation, which is one of the simplest algorithms. </a:t>
            </a:r>
          </a:p>
          <a:p>
            <a:endParaRPr lang="en-US" dirty="0"/>
          </a:p>
          <a:p>
            <a:r>
              <a:rPr lang="en-US" dirty="0"/>
              <a:t>In the example shown in this slide, since the input image is exactly 2</a:t>
            </a:r>
            <a:r>
              <a:rPr lang="en-US" u="none" dirty="0"/>
              <a:t>×</a:t>
            </a:r>
            <a:r>
              <a:rPr lang="en-US" dirty="0"/>
              <a:t>2 times of the output image, we need to copy one of the four adjacent pixels to the output pixel.</a:t>
            </a: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6</a:t>
            </a:fld>
            <a:endParaRPr lang="en-US" altLang="en-US" dirty="0"/>
          </a:p>
        </p:txBody>
      </p:sp>
    </p:spTree>
    <p:extLst>
      <p:ext uri="{BB962C8B-B14F-4D97-AF65-F5344CB8AC3E}">
        <p14:creationId xmlns:p14="http://schemas.microsoft.com/office/powerpoint/2010/main" val="2765932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charset="0"/>
                <a:cs typeface="ＭＳ Ｐゴシック" charset="0"/>
              </a:rPr>
              <a:t>Each pixel in the input image has three </a:t>
            </a:r>
            <a:r>
              <a:rPr lang="en-GB" sz="1200" kern="1200" dirty="0" err="1">
                <a:solidFill>
                  <a:schemeClr val="tx1"/>
                </a:solidFill>
                <a:effectLst/>
                <a:latin typeface="+mn-lt"/>
                <a:ea typeface="ＭＳ Ｐゴシック" charset="0"/>
                <a:cs typeface="ＭＳ Ｐゴシック" charset="0"/>
              </a:rPr>
              <a:t>color</a:t>
            </a:r>
            <a:r>
              <a:rPr lang="en-GB" sz="1200" kern="1200" dirty="0">
                <a:solidFill>
                  <a:schemeClr val="tx1"/>
                </a:solidFill>
                <a:effectLst/>
                <a:latin typeface="+mn-lt"/>
                <a:ea typeface="ＭＳ Ｐゴシック" charset="0"/>
                <a:cs typeface="ＭＳ Ｐゴシック" charset="0"/>
              </a:rPr>
              <a:t> channels, so a 3-dimensional space need to be considered in image processing. To simplify the algorithm and speed computation, you can convert the </a:t>
            </a:r>
            <a:r>
              <a:rPr lang="en-US" sz="1200" kern="1200" noProof="0" dirty="0">
                <a:solidFill>
                  <a:schemeClr val="tx1"/>
                </a:solidFill>
                <a:effectLst/>
                <a:latin typeface="+mn-lt"/>
                <a:ea typeface="ＭＳ Ｐゴシック" charset="0"/>
                <a:cs typeface="ＭＳ Ｐゴシック" charset="0"/>
              </a:rPr>
              <a:t>colored</a:t>
            </a:r>
            <a:r>
              <a:rPr lang="en-GB" sz="1200" kern="1200" dirty="0">
                <a:solidFill>
                  <a:schemeClr val="tx1"/>
                </a:solidFill>
                <a:effectLst/>
                <a:latin typeface="+mn-lt"/>
                <a:ea typeface="ＭＳ Ｐゴシック" charset="0"/>
                <a:cs typeface="ＭＳ Ｐゴシック" charset="0"/>
              </a:rPr>
              <a:t> image to a 1-dimensional scaler before further processing.</a:t>
            </a:r>
            <a:endParaRPr lang="en-US" sz="1200" kern="1200" dirty="0">
              <a:solidFill>
                <a:schemeClr val="tx1"/>
              </a:solidFill>
              <a:effectLst/>
              <a:latin typeface="+mn-lt"/>
              <a:ea typeface="ＭＳ Ｐゴシック" charset="0"/>
              <a:cs typeface="ＭＳ Ｐゴシック" charset="0"/>
            </a:endParaRPr>
          </a:p>
          <a:p>
            <a:r>
              <a:rPr lang="en-GB" sz="1200" kern="1200" dirty="0">
                <a:solidFill>
                  <a:schemeClr val="tx1"/>
                </a:solidFill>
                <a:effectLst/>
                <a:latin typeface="+mn-lt"/>
                <a:ea typeface="ＭＳ Ｐゴシック" charset="0"/>
                <a:cs typeface="ＭＳ Ｐゴシック" charset="0"/>
              </a:rPr>
              <a:t>The grayscale is a common method to convert multi-dimensional </a:t>
            </a:r>
            <a:r>
              <a:rPr lang="en-GB" sz="1200" u="none" kern="1200" dirty="0">
                <a:solidFill>
                  <a:schemeClr val="tx1"/>
                </a:solidFill>
                <a:effectLst/>
                <a:latin typeface="+mn-lt"/>
                <a:ea typeface="ＭＳ Ｐゴシック" charset="0"/>
                <a:cs typeface="ＭＳ Ｐゴシック" charset="0"/>
              </a:rPr>
              <a:t>color</a:t>
            </a:r>
            <a:r>
              <a:rPr lang="en-GB" sz="1200" kern="1200" dirty="0">
                <a:solidFill>
                  <a:schemeClr val="tx1"/>
                </a:solidFill>
                <a:effectLst/>
                <a:latin typeface="+mn-lt"/>
                <a:ea typeface="ＭＳ Ｐゴシック" charset="0"/>
                <a:cs typeface="ＭＳ Ｐゴシック" charset="0"/>
              </a:rPr>
              <a:t> space to a scaler. It is like black-and-white photography </a:t>
            </a:r>
            <a:r>
              <a:rPr lang="en-GB" sz="1200" u="none" kern="1200" dirty="0">
                <a:solidFill>
                  <a:schemeClr val="tx1"/>
                </a:solidFill>
                <a:effectLst/>
                <a:latin typeface="+mn-lt"/>
                <a:ea typeface="ＭＳ Ｐゴシック" charset="0"/>
                <a:cs typeface="ＭＳ Ｐゴシック" charset="0"/>
              </a:rPr>
              <a:t>which </a:t>
            </a:r>
            <a:r>
              <a:rPr lang="en-GB" sz="1200" kern="1200" dirty="0">
                <a:solidFill>
                  <a:schemeClr val="tx1"/>
                </a:solidFill>
                <a:effectLst/>
                <a:latin typeface="+mn-lt"/>
                <a:ea typeface="ＭＳ Ｐゴシック" charset="0"/>
                <a:cs typeface="ＭＳ Ｐゴシック" charset="0"/>
              </a:rPr>
              <a:t>uses only the magnitude of luminance.</a:t>
            </a:r>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7</a:t>
            </a:fld>
            <a:endParaRPr lang="en-US" altLang="en-US" dirty="0"/>
          </a:p>
        </p:txBody>
      </p:sp>
    </p:spTree>
    <p:extLst>
      <p:ext uri="{BB962C8B-B14F-4D97-AF65-F5344CB8AC3E}">
        <p14:creationId xmlns:p14="http://schemas.microsoft.com/office/powerpoint/2010/main" val="384372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To convert a </a:t>
            </a:r>
            <a:r>
              <a:rPr lang="en-GB" sz="1200" u="none" kern="1200" dirty="0">
                <a:solidFill>
                  <a:schemeClr val="tx1"/>
                </a:solidFill>
                <a:effectLst/>
                <a:latin typeface="+mn-lt"/>
                <a:ea typeface="ＭＳ Ｐゴシック" charset="0"/>
                <a:cs typeface="ＭＳ Ｐゴシック" charset="0"/>
              </a:rPr>
              <a:t>color</a:t>
            </a:r>
            <a:r>
              <a:rPr lang="en-GB" sz="1200" kern="1200" dirty="0">
                <a:solidFill>
                  <a:schemeClr val="tx1"/>
                </a:solidFill>
                <a:effectLst/>
                <a:latin typeface="+mn-lt"/>
                <a:ea typeface="ＭＳ Ｐゴシック" charset="0"/>
                <a:cs typeface="ＭＳ Ｐゴシック" charset="0"/>
              </a:rPr>
              <a:t> image to grayscale</a:t>
            </a:r>
            <a:r>
              <a:rPr lang="en-GB" sz="1200" u="sng" kern="1200" dirty="0">
                <a:solidFill>
                  <a:schemeClr val="tx1"/>
                </a:solidFill>
                <a:effectLst/>
                <a:latin typeface="+mn-lt"/>
                <a:ea typeface="ＭＳ Ｐゴシック" charset="0"/>
                <a:cs typeface="ＭＳ Ｐゴシック" charset="0"/>
              </a:rPr>
              <a:t>,</a:t>
            </a:r>
            <a:r>
              <a:rPr lang="en-GB" sz="1200" kern="1200" dirty="0">
                <a:solidFill>
                  <a:schemeClr val="tx1"/>
                </a:solidFill>
                <a:effectLst/>
                <a:latin typeface="+mn-lt"/>
                <a:ea typeface="ＭＳ Ｐゴシック" charset="0"/>
                <a:cs typeface="ＭＳ Ｐゴシック" charset="0"/>
              </a:rPr>
              <a:t> we can implement a linear transformation that adds up the values of the three </a:t>
            </a:r>
            <a:r>
              <a:rPr lang="en-GB" sz="1200" u="none" kern="1200" dirty="0">
                <a:solidFill>
                  <a:schemeClr val="tx1"/>
                </a:solidFill>
                <a:effectLst/>
                <a:latin typeface="+mn-lt"/>
                <a:ea typeface="ＭＳ Ｐゴシック" charset="0"/>
                <a:cs typeface="ＭＳ Ｐゴシック" charset="0"/>
              </a:rPr>
              <a:t>color</a:t>
            </a:r>
            <a:r>
              <a:rPr lang="en-GB" sz="1200" kern="1200" dirty="0">
                <a:solidFill>
                  <a:schemeClr val="tx1"/>
                </a:solidFill>
                <a:effectLst/>
                <a:latin typeface="+mn-lt"/>
                <a:ea typeface="ＭＳ Ｐゴシック" charset="0"/>
                <a:cs typeface="ＭＳ Ｐゴシック" charset="0"/>
              </a:rPr>
              <a:t> channels with different coefficients. The coefficients of each channel depend on which </a:t>
            </a:r>
            <a:r>
              <a:rPr lang="en-GB" sz="1200" u="none" kern="1200" dirty="0">
                <a:solidFill>
                  <a:schemeClr val="tx1"/>
                </a:solidFill>
                <a:effectLst/>
                <a:latin typeface="+mn-lt"/>
                <a:ea typeface="ＭＳ Ｐゴシック" charset="0"/>
                <a:cs typeface="ＭＳ Ｐゴシック" charset="0"/>
              </a:rPr>
              <a:t>color </a:t>
            </a:r>
            <a:r>
              <a:rPr lang="en-GB" sz="1200" kern="1200" dirty="0">
                <a:solidFill>
                  <a:schemeClr val="tx1"/>
                </a:solidFill>
                <a:effectLst/>
                <a:latin typeface="+mn-lt"/>
                <a:ea typeface="ＭＳ Ｐゴシック" charset="0"/>
                <a:cs typeface="ＭＳ Ｐゴシック" charset="0"/>
              </a:rPr>
              <a:t>space is used. And we can see the coefficient of the green channel is usually greater than the other two, </a:t>
            </a:r>
            <a:r>
              <a:rPr lang="en-GB" sz="1200" u="none" kern="1200" dirty="0">
                <a:solidFill>
                  <a:schemeClr val="tx1"/>
                </a:solidFill>
                <a:effectLst/>
                <a:latin typeface="+mn-lt"/>
                <a:ea typeface="ＭＳ Ｐゴシック" charset="0"/>
                <a:cs typeface="ＭＳ Ｐゴシック" charset="0"/>
              </a:rPr>
              <a:t>and this </a:t>
            </a:r>
            <a:r>
              <a:rPr lang="en-GB" sz="1200" kern="1200" dirty="0">
                <a:solidFill>
                  <a:schemeClr val="tx1"/>
                </a:solidFill>
                <a:effectLst/>
                <a:latin typeface="+mn-lt"/>
                <a:ea typeface="ＭＳ Ｐゴシック" charset="0"/>
                <a:cs typeface="ＭＳ Ｐゴシック" charset="0"/>
              </a:rPr>
              <a:t>is because green is </a:t>
            </a:r>
            <a:r>
              <a:rPr lang="en-GB" sz="1200" u="none" kern="1200" dirty="0">
                <a:solidFill>
                  <a:schemeClr val="tx1"/>
                </a:solidFill>
                <a:effectLst/>
                <a:latin typeface="+mn-lt"/>
                <a:ea typeface="ＭＳ Ｐゴシック" charset="0"/>
                <a:cs typeface="ＭＳ Ｐゴシック" charset="0"/>
              </a:rPr>
              <a:t>the </a:t>
            </a:r>
            <a:r>
              <a:rPr lang="en-GB" sz="1200" kern="1200" dirty="0">
                <a:solidFill>
                  <a:schemeClr val="tx1"/>
                </a:solidFill>
                <a:effectLst/>
                <a:latin typeface="+mn-lt"/>
                <a:ea typeface="ＭＳ Ｐゴシック" charset="0"/>
                <a:cs typeface="ＭＳ Ｐゴシック" charset="0"/>
              </a:rPr>
              <a:t>most sensitive </a:t>
            </a:r>
            <a:r>
              <a:rPr lang="en-GB" sz="1200" u="none" kern="1200" dirty="0">
                <a:solidFill>
                  <a:schemeClr val="tx1"/>
                </a:solidFill>
                <a:effectLst/>
                <a:latin typeface="+mn-lt"/>
                <a:ea typeface="ＭＳ Ｐゴシック" charset="0"/>
                <a:cs typeface="ＭＳ Ｐゴシック" charset="0"/>
              </a:rPr>
              <a:t>color</a:t>
            </a:r>
            <a:r>
              <a:rPr lang="en-GB" sz="1200" kern="1200" dirty="0">
                <a:solidFill>
                  <a:schemeClr val="tx1"/>
                </a:solidFill>
                <a:effectLst/>
                <a:latin typeface="+mn-lt"/>
                <a:ea typeface="ＭＳ Ｐゴシック" charset="0"/>
                <a:cs typeface="ＭＳ Ｐゴシック" charset="0"/>
              </a:rPr>
              <a:t> for human eyes.</a:t>
            </a:r>
            <a:endParaRPr lang="en-US"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8</a:t>
            </a:fld>
            <a:endParaRPr lang="en-US" altLang="en-US" dirty="0"/>
          </a:p>
        </p:txBody>
      </p:sp>
    </p:spTree>
    <p:extLst>
      <p:ext uri="{BB962C8B-B14F-4D97-AF65-F5344CB8AC3E}">
        <p14:creationId xmlns:p14="http://schemas.microsoft.com/office/powerpoint/2010/main" val="187787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Next, we will look at intensity gradient magnitude calculations. </a:t>
            </a: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9</a:t>
            </a:fld>
            <a:endParaRPr lang="en-US" altLang="en-US" dirty="0"/>
          </a:p>
        </p:txBody>
      </p:sp>
    </p:spTree>
    <p:extLst>
      <p:ext uri="{BB962C8B-B14F-4D97-AF65-F5344CB8AC3E}">
        <p14:creationId xmlns:p14="http://schemas.microsoft.com/office/powerpoint/2010/main" val="984829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userDrawn="1"/>
        </p:nvSpPr>
        <p:spPr>
          <a:xfrm rot="5400000">
            <a:off x="2666400" y="-2667600"/>
            <a:ext cx="6858000" cy="12193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7"/>
            <a:ext cx="12193200"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userDrawn="1"/>
        </p:nvSpPr>
        <p:spPr>
          <a:xfrm>
            <a:off x="0" y="-1"/>
            <a:ext cx="12192000"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userDrawn="1"/>
        </p:nvSpPr>
        <p:spPr>
          <a:xfrm>
            <a:off x="-1200" y="0"/>
            <a:ext cx="12193200"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7703026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0256665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657942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userDrawn="1"/>
        </p:nvSpPr>
        <p:spPr>
          <a:xfrm>
            <a:off x="0" y="-1"/>
            <a:ext cx="12192000"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17778968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userDrawn="1"/>
        </p:nvSpPr>
        <p:spPr>
          <a:xfrm>
            <a:off x="-1200" y="-2"/>
            <a:ext cx="12192600"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509738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userDrawn="1"/>
        </p:nvSpPr>
        <p:spPr>
          <a:xfrm>
            <a:off x="3510116" y="1"/>
            <a:ext cx="8681883"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9947674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3" y="0"/>
            <a:ext cx="1221270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userDrawn="1"/>
        </p:nvSpPr>
        <p:spPr>
          <a:xfrm>
            <a:off x="0" y="0"/>
            <a:ext cx="12202354"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62098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userDrawn="1"/>
        </p:nvSpPr>
        <p:spPr>
          <a:xfrm>
            <a:off x="0" y="-1"/>
            <a:ext cx="12192000"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5690289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327"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userDrawn="1"/>
        </p:nvSpPr>
        <p:spPr>
          <a:xfrm rot="5400000">
            <a:off x="2666400" y="-2667600"/>
            <a:ext cx="6858000" cy="12193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userDrawn="1"/>
        </p:nvSpPr>
        <p:spPr>
          <a:xfrm>
            <a:off x="-12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9341157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userDrawn="1"/>
        </p:nvSpPr>
        <p:spPr>
          <a:xfrm>
            <a:off x="-6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39607683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userDrawn="1"/>
        </p:nvSpPr>
        <p:spPr>
          <a:xfrm>
            <a:off x="-600" y="1"/>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09668783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 y="0"/>
            <a:ext cx="12192442"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7000" y="693001"/>
            <a:ext cx="6858000" cy="547200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solidFill>
                  <a:srgbClr val="333E48"/>
                </a:solidFill>
              </a:defRPr>
            </a:lvl1pPr>
            <a:lvl2pPr>
              <a:lnSpc>
                <a:spcPct val="100000"/>
              </a:lnSpc>
              <a:spcBef>
                <a:spcPts val="0"/>
              </a:spcBef>
              <a:spcAft>
                <a:spcPts val="0"/>
              </a:spcAft>
              <a:buClr>
                <a:schemeClr val="accent1"/>
              </a:buClr>
              <a:defRPr sz="2000">
                <a:solidFill>
                  <a:srgbClr val="333E48"/>
                </a:solidFill>
              </a:defRPr>
            </a:lvl2pPr>
            <a:lvl3pPr>
              <a:lnSpc>
                <a:spcPct val="100000"/>
              </a:lnSpc>
              <a:spcBef>
                <a:spcPts val="0"/>
              </a:spcBef>
              <a:spcAft>
                <a:spcPts val="0"/>
              </a:spcAft>
              <a:buClr>
                <a:schemeClr val="accent1"/>
              </a:buClr>
              <a:defRPr sz="1800">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58421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7751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userDrawn="1"/>
        </p:nvSpPr>
        <p:spPr>
          <a:xfrm>
            <a:off x="0" y="-1"/>
            <a:ext cx="12192000"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userDrawn="1"/>
        </p:nvSpPr>
        <p:spPr>
          <a:xfrm>
            <a:off x="0" y="1"/>
            <a:ext cx="12192000"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60" r="1770"/>
          <a:stretch/>
        </p:blipFill>
        <p:spPr>
          <a:xfrm>
            <a:off x="-600" y="0"/>
            <a:ext cx="121920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7061" y="463062"/>
            <a:ext cx="6858000"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userDrawn="1"/>
        </p:nvSpPr>
        <p:spPr>
          <a:xfrm>
            <a:off x="4498259" y="1"/>
            <a:ext cx="7693741"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userDrawn="1"/>
        </p:nvSpPr>
        <p:spPr>
          <a:xfrm>
            <a:off x="3849329" y="1"/>
            <a:ext cx="8342671"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10835847" y="6384924"/>
            <a:ext cx="879904"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28" r:id="rId12"/>
    <p:sldLayoutId id="2147485529" r:id="rId13"/>
    <p:sldLayoutId id="2147485530" r:id="rId14"/>
    <p:sldLayoutId id="2147485531" r:id="rId15"/>
    <p:sldLayoutId id="2147485532" r:id="rId16"/>
    <p:sldLayoutId id="2147485533" r:id="rId17"/>
    <p:sldLayoutId id="2147485534" r:id="rId18"/>
    <p:sldLayoutId id="2147485535" r:id="rId19"/>
    <p:sldLayoutId id="2147485536" r:id="rId20"/>
    <p:sldLayoutId id="2147485537" r:id="rId21"/>
    <p:sldLayoutId id="2147485538" r:id="rId22"/>
    <p:sldLayoutId id="2147485510" r:id="rId23"/>
    <p:sldLayoutId id="2147485436" r:id="rId24"/>
    <p:sldLayoutId id="2147485438" r:id="rId25"/>
    <p:sldLayoutId id="2147485440" r:id="rId26"/>
    <p:sldLayoutId id="2147485441" r:id="rId27"/>
    <p:sldLayoutId id="2147485442" r:id="rId28"/>
    <p:sldLayoutId id="2147485443" r:id="rId29"/>
    <p:sldLayoutId id="2147485444" r:id="rId30"/>
    <p:sldLayoutId id="2147485445" r:id="rId31"/>
    <p:sldLayoutId id="2147485446" r:id="rId32"/>
    <p:sldLayoutId id="2147485447" r:id="rId33"/>
    <p:sldLayoutId id="2147485448" r:id="rId34"/>
    <p:sldLayoutId id="2147485449" r:id="rId35"/>
    <p:sldLayoutId id="2147485450" r:id="rId36"/>
    <p:sldLayoutId id="2147485452" r:id="rId37"/>
    <p:sldLayoutId id="2147485512" r:id="rId38"/>
    <p:sldLayoutId id="2147485453" r:id="rId39"/>
    <p:sldLayoutId id="2147485513" r:id="rId40"/>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rgbClr val="333E48"/>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33E4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B2B5-4683-EA47-85B4-5F8C42063374}"/>
              </a:ext>
            </a:extLst>
          </p:cNvPr>
          <p:cNvSpPr>
            <a:spLocks noGrp="1"/>
          </p:cNvSpPr>
          <p:nvPr>
            <p:ph type="title"/>
          </p:nvPr>
        </p:nvSpPr>
        <p:spPr/>
        <p:txBody>
          <a:bodyPr/>
          <a:lstStyle/>
          <a:p>
            <a:r>
              <a:rPr lang="en-GB" sz="5400" b="1" dirty="0"/>
              <a:t>Image-Processing Application</a:t>
            </a:r>
            <a:endParaRPr lang="en-US" dirty="0"/>
          </a:p>
        </p:txBody>
      </p:sp>
    </p:spTree>
    <p:extLst>
      <p:ext uri="{BB962C8B-B14F-4D97-AF65-F5344CB8AC3E}">
        <p14:creationId xmlns:p14="http://schemas.microsoft.com/office/powerpoint/2010/main" val="1696855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Intensity Gradient </a:t>
            </a:r>
            <a:r>
              <a:rPr lang="en-US" dirty="0"/>
              <a:t>Magnitude</a:t>
            </a:r>
          </a:p>
        </p:txBody>
      </p:sp>
      <mc:AlternateContent xmlns:mc="http://schemas.openxmlformats.org/markup-compatibility/2006" xmlns:a14="http://schemas.microsoft.com/office/drawing/2010/main">
        <mc:Choice Requires="a14">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564862" y="1089169"/>
                <a:ext cx="11180763" cy="5639877"/>
              </a:xfrm>
            </p:spPr>
            <p:txBody>
              <a:bodyPr wrap="square" numCol="1" anchor="t" anchorCtr="0" compatLnSpc="1">
                <a:prstTxWarp prst="textNoShape">
                  <a:avLst/>
                </a:prstTxWarp>
              </a:bodyPr>
              <a:lstStyle/>
              <a:p>
                <a:r>
                  <a:rPr lang="en-US" altLang="en-US" sz="2000" dirty="0">
                    <a:ea typeface="ＭＳ Ｐゴシック" panose="020B0600070205080204" pitchFamily="34" charset="-128"/>
                  </a:rPr>
                  <a:t>The gradient magnitude of an image can be computed as</a:t>
                </a:r>
              </a:p>
              <a:p>
                <a14:m>
                  <m:oMath xmlns:m="http://schemas.openxmlformats.org/officeDocument/2006/math">
                    <m:d>
                      <m:dPr>
                        <m:begChr m:val="|"/>
                        <m:endChr m:val="|"/>
                        <m:ctrlPr>
                          <a:rPr lang="en-US" sz="2000" i="1">
                            <a:latin typeface="Cambria Math" panose="02040503050406030204" pitchFamily="18" charset="0"/>
                            <a:ea typeface="Cambria Math"/>
                          </a:rPr>
                        </m:ctrlPr>
                      </m:dPr>
                      <m:e>
                        <m:r>
                          <a:rPr lang="en-US" sz="2000" i="1">
                            <a:latin typeface="Cambria Math"/>
                            <a:ea typeface="Cambria Math"/>
                          </a:rPr>
                          <m:t>𝐺</m:t>
                        </m:r>
                      </m:e>
                    </m:d>
                    <m:r>
                      <a:rPr lang="en-US" sz="2000" i="1">
                        <a:latin typeface="Cambria Math"/>
                      </a:rPr>
                      <m:t>=</m:t>
                    </m:r>
                    <m:rad>
                      <m:radPr>
                        <m:degHide m:val="on"/>
                        <m:ctrlPr>
                          <a:rPr lang="en-US" sz="2000" i="1">
                            <a:latin typeface="Cambria Math" panose="02040503050406030204" pitchFamily="18" charset="0"/>
                            <a:ea typeface="Cambria Math"/>
                          </a:rPr>
                        </m:ctrlPr>
                      </m:radPr>
                      <m:deg/>
                      <m:e>
                        <m:sSubSup>
                          <m:sSubSupPr>
                            <m:ctrlPr>
                              <a:rPr lang="en-US" sz="2000" i="1">
                                <a:latin typeface="Cambria Math" panose="02040503050406030204" pitchFamily="18" charset="0"/>
                              </a:rPr>
                            </m:ctrlPr>
                          </m:sSubSupPr>
                          <m:e>
                            <m:r>
                              <a:rPr lang="en-US" sz="2000" i="1">
                                <a:latin typeface="Cambria Math"/>
                              </a:rPr>
                              <m:t>𝐺</m:t>
                            </m:r>
                          </m:e>
                          <m:sub>
                            <m:r>
                              <a:rPr lang="en-US" sz="2000" i="1">
                                <a:latin typeface="Cambria Math"/>
                              </a:rPr>
                              <m:t>𝑥</m:t>
                            </m:r>
                          </m:sub>
                          <m:sup>
                            <m:r>
                              <a:rPr lang="en-US" sz="2000" i="1">
                                <a:latin typeface="Cambria Math"/>
                              </a:rPr>
                              <m:t>2</m:t>
                            </m:r>
                          </m:sup>
                        </m:sSubSup>
                        <m:r>
                          <a:rPr lang="en-US" sz="2000" i="1">
                            <a:latin typeface="Cambria Math"/>
                          </a:rPr>
                          <m:t>+</m:t>
                        </m:r>
                        <m:sSubSup>
                          <m:sSubSupPr>
                            <m:ctrlPr>
                              <a:rPr lang="en-US" sz="2000" i="1">
                                <a:latin typeface="Cambria Math" panose="02040503050406030204" pitchFamily="18" charset="0"/>
                              </a:rPr>
                            </m:ctrlPr>
                          </m:sSubSupPr>
                          <m:e>
                            <m:r>
                              <a:rPr lang="en-US" sz="2000" i="1">
                                <a:latin typeface="Cambria Math"/>
                              </a:rPr>
                              <m:t>𝐺</m:t>
                            </m:r>
                          </m:e>
                          <m:sub>
                            <m:r>
                              <a:rPr lang="en-US" sz="2000" i="1">
                                <a:latin typeface="Cambria Math"/>
                              </a:rPr>
                              <m:t>𝑦</m:t>
                            </m:r>
                          </m:sub>
                          <m:sup>
                            <m:r>
                              <a:rPr lang="en-US" sz="2000" i="1">
                                <a:latin typeface="Cambria Math"/>
                              </a:rPr>
                              <m:t>2</m:t>
                            </m:r>
                          </m:sup>
                        </m:sSubSup>
                      </m:e>
                    </m:rad>
                  </m:oMath>
                </a14:m>
                <a:endParaRPr lang="en-US" altLang="en-US" sz="2000" dirty="0">
                  <a:ea typeface="ＭＳ Ｐゴシック" panose="020B0600070205080204" pitchFamily="34" charset="-128"/>
                </a:endParaRPr>
              </a:p>
              <a:p>
                <a:pPr algn="ctr"/>
                <a:r>
                  <a:rPr lang="en-US" altLang="en-US" sz="2000" dirty="0">
                    <a:ea typeface="ＭＳ Ｐゴシック" panose="020B0600070205080204" pitchFamily="34" charset="-128"/>
                  </a:rPr>
                  <a:t>where</a:t>
                </a:r>
                <a14:m>
                  <m:oMath xmlns:m="http://schemas.openxmlformats.org/officeDocument/2006/math">
                    <m:sSub>
                      <m:sSubPr>
                        <m:ctrlPr>
                          <a:rPr lang="en-US" sz="2000" i="1">
                            <a:latin typeface="Cambria Math" panose="02040503050406030204" pitchFamily="18" charset="0"/>
                          </a:rPr>
                        </m:ctrlPr>
                      </m:sSubPr>
                      <m:e>
                        <m:r>
                          <a:rPr lang="en-GB" sz="2000" b="0" i="1" smtClean="0">
                            <a:latin typeface="Cambria Math" panose="02040503050406030204" pitchFamily="18" charset="0"/>
                          </a:rPr>
                          <m:t> </m:t>
                        </m:r>
                        <m:r>
                          <a:rPr lang="en-US" sz="2000" i="1">
                            <a:latin typeface="Cambria Math"/>
                          </a:rPr>
                          <m:t>𝐺</m:t>
                        </m:r>
                      </m:e>
                      <m:sub>
                        <m:r>
                          <a:rPr lang="en-US" sz="2000" i="1">
                            <a:latin typeface="Cambria Math"/>
                          </a:rPr>
                          <m:t>𝑥</m:t>
                        </m:r>
                      </m:sub>
                    </m:sSub>
                  </m:oMath>
                </a14:m>
                <a:r>
                  <a:rPr lang="en-US" sz="2000" dirty="0"/>
                  <a:t> 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𝐺</m:t>
                        </m:r>
                      </m:e>
                      <m:sub>
                        <m:r>
                          <a:rPr lang="en-GB" sz="2000" b="0" i="1" smtClean="0">
                            <a:latin typeface="Cambria Math" panose="02040503050406030204" pitchFamily="18" charset="0"/>
                          </a:rPr>
                          <m:t>𝑦</m:t>
                        </m:r>
                      </m:sub>
                    </m:sSub>
                    <m:r>
                      <a:rPr lang="en-US" sz="2000" i="1">
                        <a:latin typeface="Cambria Math" panose="02040503050406030204" pitchFamily="18" charset="0"/>
                      </a:rPr>
                      <m:t> </m:t>
                    </m:r>
                  </m:oMath>
                </a14:m>
                <a:r>
                  <a:rPr lang="en-US" altLang="en-US" sz="2000" dirty="0">
                    <a:ea typeface="ＭＳ Ｐゴシック" panose="020B0600070205080204" pitchFamily="34" charset="-128"/>
                  </a:rPr>
                  <a:t>are estimates of first-order image derivatives.</a:t>
                </a:r>
              </a:p>
              <a:p>
                <a:r>
                  <a:rPr lang="en-US" altLang="en-US" sz="2000" dirty="0">
                    <a:ea typeface="ＭＳ Ｐゴシック" panose="020B0600070205080204" pitchFamily="34" charset="-128"/>
                  </a:rPr>
                  <a:t>Different gradient operators can be applied to estimate first-order derivatives from the input image or a smoothed version of it. The simplest approach is to use central differences:</a:t>
                </a:r>
              </a:p>
              <a:p>
                <a:pPr>
                  <a:spcBef>
                    <a:spcPts val="1800"/>
                  </a:spcBef>
                </a:pP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𝐺</m:t>
                        </m:r>
                      </m:e>
                      <m:sub>
                        <m:r>
                          <a:rPr lang="en-US" sz="2000" i="1">
                            <a:latin typeface="Cambria Math"/>
                          </a:rPr>
                          <m:t>𝑥</m:t>
                        </m:r>
                      </m:sub>
                    </m:sSub>
                    <m:d>
                      <m:dPr>
                        <m:ctrlPr>
                          <a:rPr lang="en-US" sz="2000" i="1">
                            <a:latin typeface="Cambria Math" panose="02040503050406030204" pitchFamily="18" charset="0"/>
                          </a:rPr>
                        </m:ctrlPr>
                      </m:dPr>
                      <m:e>
                        <m:r>
                          <a:rPr lang="en-US" sz="2000" i="1">
                            <a:latin typeface="Cambria Math"/>
                          </a:rPr>
                          <m:t>𝑥</m:t>
                        </m:r>
                        <m:r>
                          <a:rPr lang="en-US" sz="2000" i="1">
                            <a:latin typeface="Cambria Math"/>
                          </a:rPr>
                          <m:t>,</m:t>
                        </m:r>
                        <m:r>
                          <a:rPr lang="en-US" sz="2000" i="1">
                            <a:latin typeface="Cambria Math"/>
                          </a:rPr>
                          <m:t>𝑦</m:t>
                        </m:r>
                      </m:e>
                    </m:d>
                    <m:r>
                      <a:rPr lang="en-US" sz="2000" i="1">
                        <a:latin typeface="Cambria Math"/>
                      </a:rPr>
                      <m:t>=−1/2</m:t>
                    </m:r>
                    <m:r>
                      <a:rPr lang="en-US" sz="2000" i="1">
                        <a:latin typeface="Cambria Math"/>
                        <a:ea typeface="Cambria Math"/>
                      </a:rPr>
                      <m:t>∙</m:t>
                    </m:r>
                    <m:r>
                      <a:rPr lang="en-US" sz="2000" i="1">
                        <a:latin typeface="Cambria Math"/>
                        <a:ea typeface="Cambria Math"/>
                      </a:rPr>
                      <m:t>𝐴</m:t>
                    </m:r>
                    <m:d>
                      <m:dPr>
                        <m:ctrlPr>
                          <a:rPr lang="en-US" sz="2000" i="1">
                            <a:latin typeface="Cambria Math" panose="02040503050406030204" pitchFamily="18" charset="0"/>
                            <a:ea typeface="Cambria Math"/>
                          </a:rPr>
                        </m:ctrlPr>
                      </m:dPr>
                      <m:e>
                        <m:r>
                          <a:rPr lang="en-US" sz="2000" i="1">
                            <a:latin typeface="Cambria Math"/>
                            <a:ea typeface="Cambria Math"/>
                          </a:rPr>
                          <m:t>𝑥</m:t>
                        </m:r>
                        <m:r>
                          <a:rPr lang="en-US" sz="2000" i="1">
                            <a:latin typeface="Cambria Math"/>
                            <a:ea typeface="Cambria Math"/>
                          </a:rPr>
                          <m:t>−1,</m:t>
                        </m:r>
                        <m:r>
                          <a:rPr lang="en-US" sz="2000" i="1">
                            <a:latin typeface="Cambria Math"/>
                            <a:ea typeface="Cambria Math"/>
                          </a:rPr>
                          <m:t>𝑦</m:t>
                        </m:r>
                      </m:e>
                    </m:d>
                    <m:r>
                      <a:rPr lang="en-US" sz="2000" i="1">
                        <a:latin typeface="Cambria Math"/>
                        <a:ea typeface="Cambria Math"/>
                      </a:rPr>
                      <m:t>+0∙</m:t>
                    </m:r>
                    <m:r>
                      <a:rPr lang="en-US" sz="2000" i="1">
                        <a:latin typeface="Cambria Math"/>
                        <a:ea typeface="Cambria Math"/>
                      </a:rPr>
                      <m:t>𝐴</m:t>
                    </m:r>
                    <m:d>
                      <m:dPr>
                        <m:ctrlPr>
                          <a:rPr lang="en-US" sz="2000" i="1">
                            <a:latin typeface="Cambria Math" panose="02040503050406030204" pitchFamily="18" charset="0"/>
                            <a:ea typeface="Cambria Math"/>
                          </a:rPr>
                        </m:ctrlPr>
                      </m:dPr>
                      <m:e>
                        <m:r>
                          <a:rPr lang="en-US" sz="2000" i="1">
                            <a:latin typeface="Cambria Math"/>
                            <a:ea typeface="Cambria Math"/>
                          </a:rPr>
                          <m:t>𝑥</m:t>
                        </m:r>
                        <m:r>
                          <a:rPr lang="en-US" sz="2000" i="1">
                            <a:latin typeface="Cambria Math"/>
                            <a:ea typeface="Cambria Math"/>
                          </a:rPr>
                          <m:t>,</m:t>
                        </m:r>
                        <m:r>
                          <a:rPr lang="en-US" sz="2000" i="1">
                            <a:latin typeface="Cambria Math"/>
                            <a:ea typeface="Cambria Math"/>
                          </a:rPr>
                          <m:t>𝑦</m:t>
                        </m:r>
                      </m:e>
                    </m:d>
                    <m:r>
                      <a:rPr lang="en-US" sz="2000" i="1">
                        <a:latin typeface="Cambria Math"/>
                        <a:ea typeface="Cambria Math"/>
                      </a:rPr>
                      <m:t>+1/2∙</m:t>
                    </m:r>
                    <m:r>
                      <a:rPr lang="en-US" sz="2000" i="1">
                        <a:latin typeface="Cambria Math"/>
                        <a:ea typeface="Cambria Math"/>
                      </a:rPr>
                      <m:t>𝐴</m:t>
                    </m:r>
                    <m:d>
                      <m:dPr>
                        <m:ctrlPr>
                          <a:rPr lang="en-US" sz="2000" i="1">
                            <a:latin typeface="Cambria Math" panose="02040503050406030204" pitchFamily="18" charset="0"/>
                            <a:ea typeface="Cambria Math"/>
                          </a:rPr>
                        </m:ctrlPr>
                      </m:dPr>
                      <m:e>
                        <m:r>
                          <a:rPr lang="en-US" sz="2000" i="1">
                            <a:latin typeface="Cambria Math"/>
                            <a:ea typeface="Cambria Math"/>
                          </a:rPr>
                          <m:t>𝑥</m:t>
                        </m:r>
                        <m:r>
                          <a:rPr lang="en-US" sz="2000" i="1">
                            <a:latin typeface="Cambria Math"/>
                            <a:ea typeface="Cambria Math"/>
                          </a:rPr>
                          <m:t>+1,</m:t>
                        </m:r>
                        <m:r>
                          <a:rPr lang="en-US" sz="2000" i="1">
                            <a:latin typeface="Cambria Math"/>
                            <a:ea typeface="Cambria Math"/>
                          </a:rPr>
                          <m:t>𝑦</m:t>
                        </m:r>
                      </m:e>
                    </m:d>
                  </m:oMath>
                </a14:m>
                <a:br>
                  <a:rPr lang="en-US" sz="2000" i="1" dirty="0">
                    <a:latin typeface="Cambria Math"/>
                    <a:ea typeface="Cambria Math"/>
                  </a:rPr>
                </a:b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𝐺</m:t>
                        </m:r>
                      </m:e>
                      <m:sub>
                        <m:r>
                          <a:rPr lang="en-US" sz="2000" i="1">
                            <a:latin typeface="Cambria Math"/>
                          </a:rPr>
                          <m:t>𝑦</m:t>
                        </m:r>
                      </m:sub>
                    </m:sSub>
                    <m:d>
                      <m:dPr>
                        <m:ctrlPr>
                          <a:rPr lang="en-US" sz="2000" i="1">
                            <a:latin typeface="Cambria Math" panose="02040503050406030204" pitchFamily="18" charset="0"/>
                          </a:rPr>
                        </m:ctrlPr>
                      </m:dPr>
                      <m:e>
                        <m:r>
                          <a:rPr lang="en-US" sz="2000" i="1">
                            <a:latin typeface="Cambria Math"/>
                          </a:rPr>
                          <m:t>𝑥</m:t>
                        </m:r>
                        <m:r>
                          <a:rPr lang="en-US" sz="2000" i="1">
                            <a:latin typeface="Cambria Math"/>
                          </a:rPr>
                          <m:t>,</m:t>
                        </m:r>
                        <m:r>
                          <a:rPr lang="en-US" sz="2000" i="1">
                            <a:latin typeface="Cambria Math"/>
                          </a:rPr>
                          <m:t>𝑦</m:t>
                        </m:r>
                      </m:e>
                    </m:d>
                    <m:r>
                      <a:rPr lang="en-US" sz="2000" i="1">
                        <a:latin typeface="Cambria Math"/>
                      </a:rPr>
                      <m:t>=−1/2</m:t>
                    </m:r>
                    <m:r>
                      <a:rPr lang="en-US" sz="2000" i="1">
                        <a:latin typeface="Cambria Math"/>
                        <a:ea typeface="Cambria Math"/>
                      </a:rPr>
                      <m:t>∙</m:t>
                    </m:r>
                    <m:r>
                      <a:rPr lang="en-US" sz="2000" i="1">
                        <a:latin typeface="Cambria Math"/>
                        <a:ea typeface="Cambria Math"/>
                      </a:rPr>
                      <m:t>𝐴</m:t>
                    </m:r>
                    <m:r>
                      <a:rPr lang="en-US" sz="2000" i="1">
                        <a:latin typeface="Cambria Math"/>
                        <a:ea typeface="Cambria Math"/>
                      </a:rPr>
                      <m:t>(</m:t>
                    </m:r>
                    <m:r>
                      <a:rPr lang="en-US" sz="2000" i="1">
                        <a:latin typeface="Cambria Math"/>
                        <a:ea typeface="Cambria Math"/>
                      </a:rPr>
                      <m:t>𝑥</m:t>
                    </m:r>
                    <m:r>
                      <a:rPr lang="en-US" sz="2000" i="1">
                        <a:latin typeface="Cambria Math"/>
                        <a:ea typeface="Cambria Math"/>
                      </a:rPr>
                      <m:t>,</m:t>
                    </m:r>
                    <m:r>
                      <a:rPr lang="en-US" sz="2000" i="1">
                        <a:latin typeface="Cambria Math"/>
                        <a:ea typeface="Cambria Math"/>
                      </a:rPr>
                      <m:t>𝑦</m:t>
                    </m:r>
                    <m:r>
                      <a:rPr lang="en-US" sz="2000" i="1">
                        <a:latin typeface="Cambria Math"/>
                        <a:ea typeface="Cambria Math"/>
                      </a:rPr>
                      <m:t>−1)+0∙</m:t>
                    </m:r>
                    <m:r>
                      <a:rPr lang="en-US" sz="2000" i="1">
                        <a:latin typeface="Cambria Math"/>
                        <a:ea typeface="Cambria Math"/>
                      </a:rPr>
                      <m:t>𝐴</m:t>
                    </m:r>
                    <m:r>
                      <a:rPr lang="en-US" sz="2000" i="1">
                        <a:latin typeface="Cambria Math"/>
                        <a:ea typeface="Cambria Math"/>
                      </a:rPr>
                      <m:t>(</m:t>
                    </m:r>
                    <m:r>
                      <a:rPr lang="en-US" sz="2000" i="1">
                        <a:latin typeface="Cambria Math"/>
                        <a:ea typeface="Cambria Math"/>
                      </a:rPr>
                      <m:t>𝑥</m:t>
                    </m:r>
                    <m:r>
                      <a:rPr lang="en-US" sz="2000" i="1">
                        <a:latin typeface="Cambria Math"/>
                        <a:ea typeface="Cambria Math"/>
                      </a:rPr>
                      <m:t>,</m:t>
                    </m:r>
                    <m:r>
                      <a:rPr lang="en-US" sz="2000" i="1">
                        <a:latin typeface="Cambria Math"/>
                        <a:ea typeface="Cambria Math"/>
                      </a:rPr>
                      <m:t>𝑦</m:t>
                    </m:r>
                    <m:r>
                      <a:rPr lang="en-US" sz="2000" i="1">
                        <a:latin typeface="Cambria Math"/>
                        <a:ea typeface="Cambria Math"/>
                      </a:rPr>
                      <m:t>)+1/2∙</m:t>
                    </m:r>
                    <m:r>
                      <a:rPr lang="en-US" sz="2000" i="1">
                        <a:latin typeface="Cambria Math"/>
                        <a:ea typeface="Cambria Math"/>
                      </a:rPr>
                      <m:t>𝐴</m:t>
                    </m:r>
                    <m:d>
                      <m:dPr>
                        <m:ctrlPr>
                          <a:rPr lang="en-US" sz="2000" i="1">
                            <a:latin typeface="Cambria Math" panose="02040503050406030204" pitchFamily="18" charset="0"/>
                            <a:ea typeface="Cambria Math"/>
                          </a:rPr>
                        </m:ctrlPr>
                      </m:dPr>
                      <m:e>
                        <m:r>
                          <a:rPr lang="en-US" sz="2000" i="1">
                            <a:latin typeface="Cambria Math"/>
                            <a:ea typeface="Cambria Math"/>
                          </a:rPr>
                          <m:t>𝑥</m:t>
                        </m:r>
                        <m:r>
                          <a:rPr lang="en-US" sz="2000" i="1">
                            <a:latin typeface="Cambria Math"/>
                            <a:ea typeface="Cambria Math"/>
                          </a:rPr>
                          <m:t>,</m:t>
                        </m:r>
                        <m:r>
                          <a:rPr lang="en-US" sz="2000" i="1">
                            <a:latin typeface="Cambria Math"/>
                            <a:ea typeface="Cambria Math"/>
                          </a:rPr>
                          <m:t>𝑦</m:t>
                        </m:r>
                        <m:r>
                          <a:rPr lang="en-US" sz="2000" i="1">
                            <a:latin typeface="Cambria Math"/>
                            <a:ea typeface="Cambria Math"/>
                          </a:rPr>
                          <m:t>+1</m:t>
                        </m:r>
                      </m:e>
                    </m:d>
                  </m:oMath>
                </a14:m>
                <a:endParaRPr lang="en-US" sz="2000" dirty="0"/>
              </a:p>
              <a:p>
                <a:r>
                  <a:rPr lang="en-US" altLang="en-US" sz="2000" dirty="0">
                    <a:ea typeface="ＭＳ Ｐゴシック" panose="020B0600070205080204" pitchFamily="34" charset="-128"/>
                  </a:rPr>
                  <a:t>or write it as a convolution operator:  </a:t>
                </a: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𝐺</m:t>
                        </m:r>
                      </m:e>
                      <m:sub>
                        <m:r>
                          <a:rPr lang="en-US" sz="2000" i="1">
                            <a:latin typeface="Cambria Math"/>
                          </a:rPr>
                          <m:t>𝑥</m:t>
                        </m:r>
                      </m:sub>
                    </m:sSub>
                    <m:r>
                      <a:rPr lang="en-US" sz="2000" i="1">
                        <a:latin typeface="Cambria Math"/>
                      </a:rPr>
                      <m:t>=</m:t>
                    </m:r>
                    <m:d>
                      <m:dPr>
                        <m:begChr m:val="["/>
                        <m:endChr m:val="]"/>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r>
                                <m:rPr>
                                  <m:brk m:alnAt="7"/>
                                </m:rPr>
                                <a:rPr lang="en-US" sz="2000" i="1">
                                  <a:latin typeface="Cambria Math"/>
                                </a:rPr>
                                <m:t>−</m:t>
                              </m:r>
                              <m:f>
                                <m:fPr>
                                  <m:type m:val="lin"/>
                                  <m:ctrlPr>
                                    <a:rPr lang="en-US" sz="2000" i="1">
                                      <a:latin typeface="Cambria Math" panose="02040503050406030204" pitchFamily="18" charset="0"/>
                                    </a:rPr>
                                  </m:ctrlPr>
                                </m:fPr>
                                <m:num>
                                  <m:r>
                                    <a:rPr lang="en-US" sz="2000" i="1">
                                      <a:latin typeface="Cambria Math"/>
                                    </a:rPr>
                                    <m:t>1</m:t>
                                  </m:r>
                                </m:num>
                                <m:den>
                                  <m:r>
                                    <a:rPr lang="en-US" sz="2000" i="1">
                                      <a:latin typeface="Cambria Math"/>
                                    </a:rPr>
                                    <m:t>2</m:t>
                                  </m:r>
                                </m:den>
                              </m:f>
                            </m:e>
                            <m:e>
                              <m:r>
                                <a:rPr lang="en-US" sz="2000" i="1">
                                  <a:latin typeface="Cambria Math"/>
                                </a:rPr>
                                <m:t>0</m:t>
                              </m:r>
                            </m:e>
                            <m:e>
                              <m:f>
                                <m:fPr>
                                  <m:type m:val="lin"/>
                                  <m:ctrlPr>
                                    <a:rPr lang="en-US" sz="2000" i="1">
                                      <a:latin typeface="Cambria Math" panose="02040503050406030204" pitchFamily="18" charset="0"/>
                                    </a:rPr>
                                  </m:ctrlPr>
                                </m:fPr>
                                <m:num>
                                  <m:r>
                                    <a:rPr lang="en-US" sz="2000" i="1">
                                      <a:latin typeface="Cambria Math"/>
                                    </a:rPr>
                                    <m:t>1</m:t>
                                  </m:r>
                                </m:num>
                                <m:den>
                                  <m:r>
                                    <a:rPr lang="en-US" sz="2000" i="1">
                                      <a:latin typeface="Cambria Math"/>
                                    </a:rPr>
                                    <m:t>2</m:t>
                                  </m:r>
                                </m:den>
                              </m:f>
                            </m:e>
                          </m:mr>
                        </m:m>
                      </m:e>
                    </m:d>
                    <m:r>
                      <a:rPr lang="en-US" sz="2000" i="1">
                        <a:latin typeface="Cambria Math"/>
                      </a:rPr>
                      <m:t>∗</m:t>
                    </m:r>
                    <m:r>
                      <a:rPr lang="en-US" sz="2000" i="1">
                        <a:latin typeface="Cambria Math"/>
                      </a:rPr>
                      <m:t>𝐴</m:t>
                    </m:r>
                    <m:r>
                      <a:rPr lang="en-US" sz="2000" i="1">
                        <a:latin typeface="Cambria Math"/>
                      </a:rPr>
                      <m:t>,   </m:t>
                    </m:r>
                    <m:r>
                      <a:rPr lang="en-US" sz="2000">
                        <a:latin typeface="Cambria Math"/>
                      </a:rPr>
                      <m:t>   </m:t>
                    </m:r>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𝐺</m:t>
                        </m:r>
                      </m:e>
                      <m:sub>
                        <m:r>
                          <a:rPr lang="en-US" sz="2000" i="1">
                            <a:latin typeface="Cambria Math"/>
                          </a:rPr>
                          <m:t>𝑦</m:t>
                        </m:r>
                      </m:sub>
                    </m:sSub>
                    <m:r>
                      <a:rPr lang="en-US" sz="2000" i="1">
                        <a:latin typeface="Cambria Math"/>
                      </a:rPr>
                      <m:t>=</m:t>
                    </m:r>
                    <m:d>
                      <m:dPr>
                        <m:begChr m:val="["/>
                        <m:endChr m:val="]"/>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f>
                                <m:fPr>
                                  <m:type m:val="lin"/>
                                  <m:ctrlPr>
                                    <a:rPr lang="en-US" sz="2000" i="1">
                                      <a:latin typeface="Cambria Math" panose="02040503050406030204" pitchFamily="18" charset="0"/>
                                    </a:rPr>
                                  </m:ctrlPr>
                                </m:fPr>
                                <m:num>
                                  <m:r>
                                    <a:rPr lang="en-US" sz="2000" i="1">
                                      <a:latin typeface="Cambria Math"/>
                                    </a:rPr>
                                    <m:t>1</m:t>
                                  </m:r>
                                </m:num>
                                <m:den>
                                  <m:r>
                                    <a:rPr lang="en-US" sz="2000" i="1">
                                      <a:latin typeface="Cambria Math"/>
                                    </a:rPr>
                                    <m:t>2</m:t>
                                  </m:r>
                                </m:den>
                              </m:f>
                            </m:e>
                          </m:mr>
                          <m:mr>
                            <m:e>
                              <m:r>
                                <a:rPr lang="en-US" sz="2000" i="1">
                                  <a:latin typeface="Cambria Math"/>
                                </a:rPr>
                                <m:t>0</m:t>
                              </m:r>
                            </m:e>
                          </m:mr>
                          <m:mr>
                            <m:e>
                              <m:r>
                                <a:rPr lang="en-US" sz="2000" i="1">
                                  <a:latin typeface="Cambria Math"/>
                                </a:rPr>
                                <m:t>−</m:t>
                              </m:r>
                              <m:f>
                                <m:fPr>
                                  <m:type m:val="lin"/>
                                  <m:ctrlPr>
                                    <a:rPr lang="en-US" sz="2000" i="1">
                                      <a:latin typeface="Cambria Math" panose="02040503050406030204" pitchFamily="18" charset="0"/>
                                    </a:rPr>
                                  </m:ctrlPr>
                                </m:fPr>
                                <m:num>
                                  <m:r>
                                    <a:rPr lang="en-US" sz="2000" i="1">
                                      <a:latin typeface="Cambria Math"/>
                                    </a:rPr>
                                    <m:t>1</m:t>
                                  </m:r>
                                </m:num>
                                <m:den>
                                  <m:r>
                                    <a:rPr lang="en-US" sz="2000" i="1">
                                      <a:latin typeface="Cambria Math"/>
                                    </a:rPr>
                                    <m:t>2</m:t>
                                  </m:r>
                                </m:den>
                              </m:f>
                            </m:e>
                          </m:mr>
                        </m:m>
                      </m:e>
                    </m:d>
                    <m:r>
                      <a:rPr lang="en-US" sz="2000" i="1">
                        <a:latin typeface="Cambria Math"/>
                      </a:rPr>
                      <m:t>∗</m:t>
                    </m:r>
                    <m:r>
                      <a:rPr lang="en-US" sz="2000" i="1">
                        <a:latin typeface="Cambria Math"/>
                      </a:rPr>
                      <m:t>𝐴</m:t>
                    </m:r>
                  </m:oMath>
                </a14:m>
                <a:endParaRPr lang="en-US" altLang="en-US" sz="2000" dirty="0">
                  <a:ea typeface="ＭＳ Ｐゴシック" panose="020B0600070205080204" pitchFamily="34" charset="-128"/>
                </a:endParaRPr>
              </a:p>
              <a:p>
                <a:r>
                  <a:rPr lang="en-GB" sz="2000" dirty="0"/>
                  <a:t>which requires intensity values of four pixels around the pixel considered the central (right, left, up, and down). </a:t>
                </a:r>
              </a:p>
              <a:p>
                <a:endParaRPr lang="en-US" altLang="en-US" sz="2000" dirty="0">
                  <a:ea typeface="ＭＳ Ｐゴシック" panose="020B0600070205080204" pitchFamily="34" charset="-128"/>
                </a:endParaRPr>
              </a:p>
            </p:txBody>
          </p:sp>
        </mc:Choice>
        <mc:Fallback xmlns="">
          <p:sp>
            <p:nvSpPr>
              <p:cNvPr id="29699" name="Content Placeholder 18">
                <a:extLst>
                  <a:ext uri="{FF2B5EF4-FFF2-40B4-BE49-F238E27FC236}">
                    <a16:creationId xmlns:a16="http://schemas.microsoft.com/office/drawing/2014/main" id="{52EB3C3E-30C4-4EFE-A0AE-51FDB62B17F2}"/>
                  </a:ext>
                </a:extLst>
              </p:cNvPr>
              <p:cNvSpPr>
                <a:spLocks noGrp="1" noRot="1" noChangeAspect="1" noMove="1" noResize="1" noEditPoints="1" noAdjustHandles="1" noChangeArrowheads="1" noChangeShapeType="1" noTextEdit="1"/>
              </p:cNvSpPr>
              <p:nvPr>
                <p:ph sz="quarter" idx="1"/>
              </p:nvPr>
            </p:nvSpPr>
            <p:spPr bwMode="auto">
              <a:xfrm>
                <a:off x="564862" y="1089169"/>
                <a:ext cx="11180763" cy="5639877"/>
              </a:xfrm>
              <a:blipFill>
                <a:blip r:embed="rId3"/>
                <a:stretch>
                  <a:fillRect l="-1418" t="-1946"/>
                </a:stretch>
              </a:blipFill>
            </p:spPr>
            <p:txBody>
              <a:bodyPr/>
              <a:lstStyle/>
              <a:p>
                <a:r>
                  <a:rPr lang="en-GB">
                    <a:noFill/>
                  </a:rPr>
                  <a:t> </a:t>
                </a:r>
              </a:p>
            </p:txBody>
          </p:sp>
        </mc:Fallback>
      </mc:AlternateContent>
    </p:spTree>
    <p:extLst>
      <p:ext uri="{BB962C8B-B14F-4D97-AF65-F5344CB8AC3E}">
        <p14:creationId xmlns:p14="http://schemas.microsoft.com/office/powerpoint/2010/main" val="72626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Intensity Gradient </a:t>
            </a:r>
            <a:r>
              <a:rPr lang="en-US" dirty="0"/>
              <a:t>Magnitude</a:t>
            </a:r>
          </a:p>
        </p:txBody>
      </p:sp>
      <mc:AlternateContent xmlns:mc="http://schemas.openxmlformats.org/markup-compatibility/2006" xmlns:a14="http://schemas.microsoft.com/office/drawing/2010/main">
        <mc:Choice Requires="a14">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959954"/>
                <a:ext cx="11180763" cy="4086225"/>
              </a:xfrm>
            </p:spPr>
            <p:txBody>
              <a:bodyPr wrap="square" numCol="1" anchor="t" anchorCtr="0" compatLnSpc="1">
                <a:prstTxWarp prst="textNoShape">
                  <a:avLst/>
                </a:prstTxWarp>
              </a:bodyPr>
              <a:lstStyle/>
              <a:p>
                <a:r>
                  <a:rPr lang="en-US" altLang="en-US" sz="2000" dirty="0">
                    <a:ea typeface="ＭＳ Ｐゴシック" panose="020B0600070205080204" pitchFamily="34" charset="-128"/>
                  </a:rPr>
                  <a:t>Other convolution operators:</a:t>
                </a:r>
              </a:p>
              <a:p>
                <a:pPr lvl="1"/>
                <a:r>
                  <a:rPr lang="en-GB" dirty="0"/>
                  <a:t>Sobel</a:t>
                </a:r>
                <a:br>
                  <a:rPr lang="en-GB" sz="1400" dirty="0"/>
                </a:br>
                <a14:m>
                  <m:oMath xmlns:m="http://schemas.openxmlformats.org/officeDocument/2006/math">
                    <m:sSub>
                      <m:sSubPr>
                        <m:ctrlPr>
                          <a:rPr lang="en-US" sz="1600" i="1">
                            <a:latin typeface="Cambria Math" panose="02040503050406030204" pitchFamily="18" charset="0"/>
                          </a:rPr>
                        </m:ctrlPr>
                      </m:sSubPr>
                      <m:e>
                        <m:r>
                          <a:rPr lang="en-US" sz="1600" i="1">
                            <a:latin typeface="Cambria Math"/>
                          </a:rPr>
                          <m:t>𝐺</m:t>
                        </m:r>
                      </m:e>
                      <m:sub>
                        <m:r>
                          <a:rPr lang="en-US" sz="1600" i="1">
                            <a:latin typeface="Cambria Math"/>
                          </a:rPr>
                          <m:t>𝑥</m:t>
                        </m:r>
                      </m:sub>
                    </m:sSub>
                    <m:r>
                      <a:rPr lang="en-US" sz="1600" i="1">
                        <a:latin typeface="Cambria Math"/>
                      </a:rPr>
                      <m:t>=</m:t>
                    </m:r>
                    <m:d>
                      <m:dPr>
                        <m:begChr m:val="["/>
                        <m:endChr m:val="]"/>
                        <m:ctrlPr>
                          <a:rPr lang="en-US" sz="1600" i="1">
                            <a:latin typeface="Cambria Math" panose="02040503050406030204" pitchFamily="18" charset="0"/>
                          </a:rPr>
                        </m:ctrlPr>
                      </m:dPr>
                      <m:e>
                        <m:m>
                          <m:mPr>
                            <m:mcs>
                              <m:mc>
                                <m:mcPr>
                                  <m:count m:val="3"/>
                                  <m:mcJc m:val="center"/>
                                </m:mcPr>
                              </m:mc>
                            </m:mcs>
                            <m:ctrlPr>
                              <a:rPr lang="en-US" sz="1600" i="1">
                                <a:latin typeface="Cambria Math" panose="02040503050406030204" pitchFamily="18" charset="0"/>
                              </a:rPr>
                            </m:ctrlPr>
                          </m:mPr>
                          <m:mr>
                            <m:e>
                              <m:r>
                                <m:rPr>
                                  <m:brk m:alnAt="7"/>
                                </m:rPr>
                                <a:rPr lang="en-US" sz="1600" i="1">
                                  <a:latin typeface="Cambria Math"/>
                                </a:rPr>
                                <m:t>−</m:t>
                              </m:r>
                              <m:r>
                                <a:rPr lang="en-US" sz="1600" i="1">
                                  <a:latin typeface="Cambria Math"/>
                                </a:rPr>
                                <m:t>1</m:t>
                              </m:r>
                            </m:e>
                            <m:e>
                              <m:r>
                                <a:rPr lang="en-US" sz="1600" i="1">
                                  <a:latin typeface="Cambria Math"/>
                                </a:rPr>
                                <m:t>0</m:t>
                              </m:r>
                            </m:e>
                            <m:e>
                              <m:r>
                                <a:rPr lang="en-US" sz="1600" i="1">
                                  <a:latin typeface="Cambria Math"/>
                                </a:rPr>
                                <m:t>+1</m:t>
                              </m:r>
                            </m:e>
                          </m:mr>
                          <m:mr>
                            <m:e>
                              <m:r>
                                <a:rPr lang="en-US" sz="1600" i="1">
                                  <a:latin typeface="Cambria Math"/>
                                </a:rPr>
                                <m:t>−2</m:t>
                              </m:r>
                            </m:e>
                            <m:e>
                              <m:r>
                                <a:rPr lang="en-US" sz="1600" i="1">
                                  <a:latin typeface="Cambria Math"/>
                                </a:rPr>
                                <m:t>0</m:t>
                              </m:r>
                            </m:e>
                            <m:e>
                              <m:r>
                                <a:rPr lang="en-US" sz="1600" i="1">
                                  <a:latin typeface="Cambria Math"/>
                                </a:rPr>
                                <m:t>+2</m:t>
                              </m:r>
                            </m:e>
                          </m:mr>
                          <m:mr>
                            <m:e>
                              <m:r>
                                <a:rPr lang="en-US" sz="1600" i="1">
                                  <a:latin typeface="Cambria Math"/>
                                </a:rPr>
                                <m:t>−1</m:t>
                              </m:r>
                            </m:e>
                            <m:e>
                              <m:r>
                                <a:rPr lang="en-US" sz="1600" i="1">
                                  <a:latin typeface="Cambria Math"/>
                                </a:rPr>
                                <m:t>0</m:t>
                              </m:r>
                            </m:e>
                            <m:e>
                              <m:r>
                                <a:rPr lang="en-US" sz="1600" i="1">
                                  <a:latin typeface="Cambria Math"/>
                                </a:rPr>
                                <m:t>+1</m:t>
                              </m:r>
                            </m:e>
                          </m:mr>
                        </m:m>
                      </m:e>
                    </m:d>
                    <m:r>
                      <a:rPr lang="en-US" sz="1600" i="1">
                        <a:latin typeface="Cambria Math"/>
                      </a:rPr>
                      <m:t>∗</m:t>
                    </m:r>
                    <m:r>
                      <a:rPr lang="en-US" sz="1600" i="1">
                        <a:latin typeface="Cambria Math"/>
                      </a:rPr>
                      <m:t>𝐴</m:t>
                    </m:r>
                    <m:r>
                      <a:rPr lang="en-US" sz="1600" i="1">
                        <a:latin typeface="Cambria Math"/>
                      </a:rPr>
                      <m:t>,   </m:t>
                    </m:r>
                    <m:r>
                      <a:rPr lang="en-US" sz="1600">
                        <a:latin typeface="Cambria Math"/>
                      </a:rPr>
                      <m:t>   </m:t>
                    </m:r>
                    <m:r>
                      <a:rPr lang="en-US" sz="1600" i="1">
                        <a:latin typeface="Cambria Math"/>
                      </a:rPr>
                      <m:t>   </m:t>
                    </m:r>
                    <m:sSub>
                      <m:sSubPr>
                        <m:ctrlPr>
                          <a:rPr lang="en-US" sz="1600" i="1">
                            <a:latin typeface="Cambria Math" panose="02040503050406030204" pitchFamily="18" charset="0"/>
                          </a:rPr>
                        </m:ctrlPr>
                      </m:sSubPr>
                      <m:e>
                        <m:r>
                          <a:rPr lang="en-US" sz="1600" i="1">
                            <a:latin typeface="Cambria Math"/>
                          </a:rPr>
                          <m:t>𝐺</m:t>
                        </m:r>
                      </m:e>
                      <m:sub>
                        <m:r>
                          <a:rPr lang="en-US" sz="1600" i="1">
                            <a:latin typeface="Cambria Math"/>
                          </a:rPr>
                          <m:t>𝑦</m:t>
                        </m:r>
                      </m:sub>
                    </m:sSub>
                    <m:r>
                      <a:rPr lang="en-US" sz="1600" i="1">
                        <a:latin typeface="Cambria Math"/>
                      </a:rPr>
                      <m:t>=</m:t>
                    </m:r>
                    <m:d>
                      <m:dPr>
                        <m:begChr m:val="["/>
                        <m:endChr m:val="]"/>
                        <m:ctrlPr>
                          <a:rPr lang="en-US" sz="1600" i="1">
                            <a:latin typeface="Cambria Math" panose="02040503050406030204" pitchFamily="18" charset="0"/>
                          </a:rPr>
                        </m:ctrlPr>
                      </m:dPr>
                      <m:e>
                        <m:m>
                          <m:mPr>
                            <m:mcs>
                              <m:mc>
                                <m:mcPr>
                                  <m:count m:val="3"/>
                                  <m:mcJc m:val="center"/>
                                </m:mcPr>
                              </m:mc>
                            </m:mcs>
                            <m:ctrlPr>
                              <a:rPr lang="en-US" sz="1600" i="1">
                                <a:latin typeface="Cambria Math" panose="02040503050406030204" pitchFamily="18" charset="0"/>
                              </a:rPr>
                            </m:ctrlPr>
                          </m:mPr>
                          <m:mr>
                            <m:e>
                              <m:r>
                                <m:rPr>
                                  <m:brk m:alnAt="7"/>
                                </m:rPr>
                                <a:rPr lang="en-US" sz="1600" i="1">
                                  <a:latin typeface="Cambria Math"/>
                                </a:rPr>
                                <m:t>+</m:t>
                              </m:r>
                              <m:r>
                                <a:rPr lang="en-US" sz="1600" i="1">
                                  <a:latin typeface="Cambria Math"/>
                                </a:rPr>
                                <m:t>1</m:t>
                              </m:r>
                            </m:e>
                            <m:e>
                              <m:r>
                                <a:rPr lang="en-US" sz="1600" i="1">
                                  <a:latin typeface="Cambria Math"/>
                                </a:rPr>
                                <m:t>+2</m:t>
                              </m:r>
                            </m:e>
                            <m:e>
                              <m:r>
                                <a:rPr lang="en-US" sz="1600" i="1">
                                  <a:latin typeface="Cambria Math"/>
                                </a:rPr>
                                <m:t>+1</m:t>
                              </m:r>
                            </m:e>
                          </m:mr>
                          <m:mr>
                            <m:e>
                              <m:r>
                                <a:rPr lang="en-US" sz="1600" i="1">
                                  <a:latin typeface="Cambria Math"/>
                                </a:rPr>
                                <m:t>0</m:t>
                              </m:r>
                            </m:e>
                            <m:e>
                              <m:r>
                                <a:rPr lang="en-US" sz="1600" i="1">
                                  <a:latin typeface="Cambria Math"/>
                                </a:rPr>
                                <m:t>0</m:t>
                              </m:r>
                            </m:e>
                            <m:e>
                              <m:r>
                                <a:rPr lang="en-US" sz="1600" i="1">
                                  <a:latin typeface="Cambria Math"/>
                                </a:rPr>
                                <m:t>0</m:t>
                              </m:r>
                            </m:e>
                          </m:mr>
                          <m:mr>
                            <m:e>
                              <m:r>
                                <a:rPr lang="en-US" sz="1600" i="1">
                                  <a:latin typeface="Cambria Math"/>
                                </a:rPr>
                                <m:t>−1</m:t>
                              </m:r>
                            </m:e>
                            <m:e>
                              <m:r>
                                <a:rPr lang="en-US" sz="1600" i="1">
                                  <a:latin typeface="Cambria Math"/>
                                </a:rPr>
                                <m:t>−2</m:t>
                              </m:r>
                            </m:e>
                            <m:e>
                              <m:r>
                                <a:rPr lang="en-US" sz="1600" i="1">
                                  <a:latin typeface="Cambria Math"/>
                                </a:rPr>
                                <m:t>−1</m:t>
                              </m:r>
                            </m:e>
                          </m:mr>
                        </m:m>
                      </m:e>
                    </m:d>
                    <m:r>
                      <a:rPr lang="en-US" sz="1600" i="1">
                        <a:latin typeface="Cambria Math"/>
                      </a:rPr>
                      <m:t>∗</m:t>
                    </m:r>
                    <m:r>
                      <a:rPr lang="en-US" sz="1600" i="1">
                        <a:latin typeface="Cambria Math"/>
                      </a:rPr>
                      <m:t>𝐴</m:t>
                    </m:r>
                  </m:oMath>
                </a14:m>
                <a:endParaRPr lang="en-US" sz="1600" dirty="0"/>
              </a:p>
              <a:p>
                <a:pPr marL="231775" lvl="1" indent="0">
                  <a:buNone/>
                </a:pPr>
                <a:r>
                  <a:rPr lang="en-US" sz="1600" dirty="0">
                    <a:ea typeface="ＭＳ Ｐゴシック" panose="020B0600070205080204" pitchFamily="34" charset="-128"/>
                  </a:rPr>
                  <a:t>These kernels are designed to respond maximally to horizontal and vertical edges (relative to the pixel grid), with one kernel for each of the two perpendicular orientations.</a:t>
                </a:r>
                <a:br>
                  <a:rPr lang="en-US" sz="1600" dirty="0">
                    <a:ea typeface="ＭＳ Ｐゴシック" panose="020B0600070205080204" pitchFamily="34" charset="-128"/>
                  </a:rPr>
                </a:br>
                <a:endParaRPr lang="en-US" altLang="en-US" sz="1600" dirty="0">
                  <a:ea typeface="ＭＳ Ｐゴシック" panose="020B0600070205080204" pitchFamily="34" charset="-128"/>
                </a:endParaRPr>
              </a:p>
              <a:p>
                <a:pPr lvl="1"/>
                <a:r>
                  <a:rPr lang="en-US" dirty="0"/>
                  <a:t>Roberts Cross</a:t>
                </a:r>
                <a:br>
                  <a:rPr lang="en-US" sz="1400" dirty="0"/>
                </a:br>
                <a14:m>
                  <m:oMath xmlns:m="http://schemas.openxmlformats.org/officeDocument/2006/math">
                    <m:sSub>
                      <m:sSubPr>
                        <m:ctrlPr>
                          <a:rPr lang="en-US" sz="1600" i="1">
                            <a:latin typeface="Cambria Math" panose="02040503050406030204" pitchFamily="18" charset="0"/>
                          </a:rPr>
                        </m:ctrlPr>
                      </m:sSubPr>
                      <m:e>
                        <m:r>
                          <a:rPr lang="en-US" sz="1600" i="1">
                            <a:latin typeface="Cambria Math"/>
                          </a:rPr>
                          <m:t>𝐺</m:t>
                        </m:r>
                      </m:e>
                      <m:sub>
                        <m:r>
                          <a:rPr lang="en-US" sz="1600" i="1">
                            <a:latin typeface="Cambria Math"/>
                          </a:rPr>
                          <m:t>𝑥</m:t>
                        </m:r>
                      </m:sub>
                    </m:sSub>
                    <m:r>
                      <a:rPr lang="en-US" sz="1600" i="1">
                        <a:latin typeface="Cambria Math"/>
                      </a:rPr>
                      <m:t>=</m:t>
                    </m:r>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r>
                                <m:rPr>
                                  <m:brk m:alnAt="7"/>
                                </m:rPr>
                                <a:rPr lang="en-US" sz="1600" i="1">
                                  <a:latin typeface="Cambria Math"/>
                                </a:rPr>
                                <m:t>+</m:t>
                              </m:r>
                              <m:r>
                                <a:rPr lang="en-US" sz="1600" i="1">
                                  <a:latin typeface="Cambria Math"/>
                                </a:rPr>
                                <m:t>1</m:t>
                              </m:r>
                            </m:e>
                            <m:e>
                              <m:r>
                                <a:rPr lang="en-US" sz="1600" i="1">
                                  <a:latin typeface="Cambria Math"/>
                                </a:rPr>
                                <m:t>0</m:t>
                              </m:r>
                            </m:e>
                          </m:mr>
                          <m:mr>
                            <m:e>
                              <m:r>
                                <a:rPr lang="en-US" sz="1600" i="1">
                                  <a:latin typeface="Cambria Math"/>
                                </a:rPr>
                                <m:t>0</m:t>
                              </m:r>
                            </m:e>
                            <m:e>
                              <m:r>
                                <a:rPr lang="en-US" sz="1600" i="1">
                                  <a:latin typeface="Cambria Math"/>
                                </a:rPr>
                                <m:t>−1</m:t>
                              </m:r>
                            </m:e>
                          </m:mr>
                        </m:m>
                      </m:e>
                    </m:d>
                    <m:r>
                      <a:rPr lang="en-US" sz="1600" i="1">
                        <a:latin typeface="Cambria Math"/>
                      </a:rPr>
                      <m:t>∗</m:t>
                    </m:r>
                    <m:r>
                      <a:rPr lang="en-US" sz="1600" i="1">
                        <a:latin typeface="Cambria Math"/>
                      </a:rPr>
                      <m:t>𝐴</m:t>
                    </m:r>
                    <m:r>
                      <a:rPr lang="en-US" sz="1600" i="1">
                        <a:latin typeface="Cambria Math"/>
                      </a:rPr>
                      <m:t>,   </m:t>
                    </m:r>
                    <m:r>
                      <a:rPr lang="en-US" sz="1600">
                        <a:latin typeface="Cambria Math"/>
                      </a:rPr>
                      <m:t>   </m:t>
                    </m:r>
                    <m:r>
                      <a:rPr lang="en-US" sz="1600" i="1">
                        <a:latin typeface="Cambria Math"/>
                      </a:rPr>
                      <m:t>   </m:t>
                    </m:r>
                    <m:sSub>
                      <m:sSubPr>
                        <m:ctrlPr>
                          <a:rPr lang="en-US" sz="1600" i="1">
                            <a:latin typeface="Cambria Math" panose="02040503050406030204" pitchFamily="18" charset="0"/>
                          </a:rPr>
                        </m:ctrlPr>
                      </m:sSubPr>
                      <m:e>
                        <m:r>
                          <a:rPr lang="en-US" sz="1600" i="1">
                            <a:latin typeface="Cambria Math"/>
                          </a:rPr>
                          <m:t>𝐺</m:t>
                        </m:r>
                      </m:e>
                      <m:sub>
                        <m:r>
                          <a:rPr lang="en-US" sz="1600" i="1">
                            <a:latin typeface="Cambria Math"/>
                          </a:rPr>
                          <m:t>𝑦</m:t>
                        </m:r>
                      </m:sub>
                    </m:sSub>
                    <m:r>
                      <a:rPr lang="en-US" sz="1600" i="1">
                        <a:latin typeface="Cambria Math"/>
                      </a:rPr>
                      <m:t>=</m:t>
                    </m:r>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r>
                                <m:rPr>
                                  <m:brk m:alnAt="7"/>
                                </m:rPr>
                                <a:rPr lang="en-US" sz="1600" i="1">
                                  <a:latin typeface="Cambria Math"/>
                                </a:rPr>
                                <m:t>0</m:t>
                              </m:r>
                            </m:e>
                            <m:e>
                              <m:r>
                                <a:rPr lang="en-US" sz="1600" i="1">
                                  <a:latin typeface="Cambria Math"/>
                                </a:rPr>
                                <m:t>+1</m:t>
                              </m:r>
                            </m:e>
                          </m:mr>
                          <m:mr>
                            <m:e>
                              <m:r>
                                <a:rPr lang="en-US" sz="1600" i="1">
                                  <a:latin typeface="Cambria Math"/>
                                </a:rPr>
                                <m:t>−1</m:t>
                              </m:r>
                            </m:e>
                            <m:e>
                              <m:r>
                                <a:rPr lang="en-US" sz="1600" i="1">
                                  <a:latin typeface="Cambria Math"/>
                                </a:rPr>
                                <m:t>0</m:t>
                              </m:r>
                            </m:e>
                          </m:mr>
                        </m:m>
                      </m:e>
                    </m:d>
                    <m:r>
                      <a:rPr lang="en-US" sz="1600" i="1">
                        <a:latin typeface="Cambria Math"/>
                      </a:rPr>
                      <m:t>∗</m:t>
                    </m:r>
                    <m:r>
                      <a:rPr lang="en-US" sz="1600" i="1">
                        <a:latin typeface="Cambria Math"/>
                      </a:rPr>
                      <m:t>𝐴</m:t>
                    </m:r>
                  </m:oMath>
                </a14:m>
                <a:endParaRPr lang="en-US" sz="1600" dirty="0"/>
              </a:p>
              <a:p>
                <a:pPr marL="231775" lvl="1" indent="0">
                  <a:buNone/>
                </a:pPr>
                <a:r>
                  <a:rPr lang="en-GB" sz="1600" dirty="0"/>
                  <a:t>These kernels are designed to respond maximally to edges running at 45</a:t>
                </a:r>
                <a:r>
                  <a:rPr lang="en-GB" sz="1600" baseline="30000" dirty="0"/>
                  <a:t>o</a:t>
                </a:r>
                <a:r>
                  <a:rPr lang="en-GB" sz="1600" dirty="0"/>
                  <a:t> to the pixel grid, with one kernel for each of the two perpendicular orientations. </a:t>
                </a:r>
              </a:p>
              <a:p>
                <a:pPr marL="231775" lvl="1" indent="0">
                  <a:buNone/>
                </a:pPr>
                <a:endParaRPr lang="en-US" sz="1600" dirty="0"/>
              </a:p>
              <a:p>
                <a:pPr lvl="1"/>
                <a:r>
                  <a:rPr lang="en-US" dirty="0"/>
                  <a:t>Prewitt</a:t>
                </a:r>
                <a:br>
                  <a:rPr lang="en-US" sz="1400" dirty="0"/>
                </a:br>
                <a14:m>
                  <m:oMath xmlns:m="http://schemas.openxmlformats.org/officeDocument/2006/math">
                    <m:sSub>
                      <m:sSubPr>
                        <m:ctrlPr>
                          <a:rPr lang="en-US" sz="1600" i="1">
                            <a:latin typeface="Cambria Math" panose="02040503050406030204" pitchFamily="18" charset="0"/>
                          </a:rPr>
                        </m:ctrlPr>
                      </m:sSubPr>
                      <m:e>
                        <m:r>
                          <a:rPr lang="en-US" sz="1600" i="1">
                            <a:latin typeface="Cambria Math"/>
                          </a:rPr>
                          <m:t>𝐺</m:t>
                        </m:r>
                      </m:e>
                      <m:sub>
                        <m:r>
                          <a:rPr lang="en-US" sz="1600" i="1">
                            <a:latin typeface="Cambria Math"/>
                          </a:rPr>
                          <m:t>𝑥</m:t>
                        </m:r>
                      </m:sub>
                    </m:sSub>
                    <m:r>
                      <a:rPr lang="en-US" sz="1600" i="1">
                        <a:latin typeface="Cambria Math"/>
                      </a:rPr>
                      <m:t>=</m:t>
                    </m:r>
                    <m:d>
                      <m:dPr>
                        <m:begChr m:val="["/>
                        <m:endChr m:val="]"/>
                        <m:ctrlPr>
                          <a:rPr lang="en-US" sz="1600" i="1">
                            <a:latin typeface="Cambria Math" panose="02040503050406030204" pitchFamily="18" charset="0"/>
                          </a:rPr>
                        </m:ctrlPr>
                      </m:dPr>
                      <m:e>
                        <m:m>
                          <m:mPr>
                            <m:mcs>
                              <m:mc>
                                <m:mcPr>
                                  <m:count m:val="3"/>
                                  <m:mcJc m:val="center"/>
                                </m:mcPr>
                              </m:mc>
                            </m:mcs>
                            <m:ctrlPr>
                              <a:rPr lang="en-US" sz="1600" i="1">
                                <a:latin typeface="Cambria Math" panose="02040503050406030204" pitchFamily="18" charset="0"/>
                              </a:rPr>
                            </m:ctrlPr>
                          </m:mPr>
                          <m:mr>
                            <m:e>
                              <m:r>
                                <m:rPr>
                                  <m:brk m:alnAt="7"/>
                                </m:rPr>
                                <a:rPr lang="en-US" sz="1600" i="1">
                                  <a:latin typeface="Cambria Math"/>
                                </a:rPr>
                                <m:t>−</m:t>
                              </m:r>
                              <m:r>
                                <a:rPr lang="en-US" sz="1600" i="1">
                                  <a:latin typeface="Cambria Math"/>
                                </a:rPr>
                                <m:t>1</m:t>
                              </m:r>
                            </m:e>
                            <m:e>
                              <m:r>
                                <a:rPr lang="en-US" sz="1600" i="1">
                                  <a:latin typeface="Cambria Math"/>
                                </a:rPr>
                                <m:t>0</m:t>
                              </m:r>
                            </m:e>
                            <m:e>
                              <m:r>
                                <a:rPr lang="en-US" sz="1600" i="1">
                                  <a:latin typeface="Cambria Math"/>
                                </a:rPr>
                                <m:t>+1</m:t>
                              </m:r>
                            </m:e>
                          </m:mr>
                          <m:mr>
                            <m:e>
                              <m:r>
                                <a:rPr lang="en-US" sz="1600" i="1">
                                  <a:latin typeface="Cambria Math"/>
                                </a:rPr>
                                <m:t>−1</m:t>
                              </m:r>
                            </m:e>
                            <m:e>
                              <m:r>
                                <a:rPr lang="en-US" sz="1600" i="1">
                                  <a:latin typeface="Cambria Math"/>
                                </a:rPr>
                                <m:t>0</m:t>
                              </m:r>
                            </m:e>
                            <m:e>
                              <m:r>
                                <a:rPr lang="en-US" sz="1600" i="1">
                                  <a:latin typeface="Cambria Math"/>
                                </a:rPr>
                                <m:t>+1</m:t>
                              </m:r>
                            </m:e>
                          </m:mr>
                          <m:mr>
                            <m:e>
                              <m:r>
                                <a:rPr lang="en-US" sz="1600" i="1">
                                  <a:latin typeface="Cambria Math"/>
                                </a:rPr>
                                <m:t>−1</m:t>
                              </m:r>
                            </m:e>
                            <m:e>
                              <m:r>
                                <a:rPr lang="en-US" sz="1600" i="1">
                                  <a:latin typeface="Cambria Math"/>
                                </a:rPr>
                                <m:t>0</m:t>
                              </m:r>
                            </m:e>
                            <m:e>
                              <m:r>
                                <a:rPr lang="en-US" sz="1600" i="1">
                                  <a:latin typeface="Cambria Math"/>
                                </a:rPr>
                                <m:t>+1</m:t>
                              </m:r>
                            </m:e>
                          </m:mr>
                        </m:m>
                      </m:e>
                    </m:d>
                    <m:r>
                      <a:rPr lang="en-US" sz="1600" i="1">
                        <a:latin typeface="Cambria Math"/>
                      </a:rPr>
                      <m:t>∗</m:t>
                    </m:r>
                    <m:r>
                      <a:rPr lang="en-US" sz="1600" i="1">
                        <a:latin typeface="Cambria Math"/>
                      </a:rPr>
                      <m:t>𝐴</m:t>
                    </m:r>
                    <m:r>
                      <a:rPr lang="en-US" sz="1600" i="1">
                        <a:latin typeface="Cambria Math"/>
                      </a:rPr>
                      <m:t>,   </m:t>
                    </m:r>
                    <m:r>
                      <a:rPr lang="en-US" sz="1600">
                        <a:latin typeface="Cambria Math"/>
                      </a:rPr>
                      <m:t>   </m:t>
                    </m:r>
                    <m:r>
                      <a:rPr lang="en-US" sz="1600" i="1">
                        <a:latin typeface="Cambria Math"/>
                      </a:rPr>
                      <m:t>   </m:t>
                    </m:r>
                    <m:sSub>
                      <m:sSubPr>
                        <m:ctrlPr>
                          <a:rPr lang="en-US" sz="1600" i="1">
                            <a:latin typeface="Cambria Math" panose="02040503050406030204" pitchFamily="18" charset="0"/>
                          </a:rPr>
                        </m:ctrlPr>
                      </m:sSubPr>
                      <m:e>
                        <m:r>
                          <a:rPr lang="en-US" sz="1600" i="1">
                            <a:latin typeface="Cambria Math"/>
                          </a:rPr>
                          <m:t>𝐺</m:t>
                        </m:r>
                      </m:e>
                      <m:sub>
                        <m:r>
                          <a:rPr lang="en-US" sz="1600" i="1">
                            <a:latin typeface="Cambria Math"/>
                          </a:rPr>
                          <m:t>𝑦</m:t>
                        </m:r>
                      </m:sub>
                    </m:sSub>
                    <m:r>
                      <a:rPr lang="en-US" sz="1600" i="1">
                        <a:latin typeface="Cambria Math"/>
                      </a:rPr>
                      <m:t>=</m:t>
                    </m:r>
                    <m:d>
                      <m:dPr>
                        <m:begChr m:val="["/>
                        <m:endChr m:val="]"/>
                        <m:ctrlPr>
                          <a:rPr lang="en-US" sz="1600" i="1">
                            <a:latin typeface="Cambria Math" panose="02040503050406030204" pitchFamily="18" charset="0"/>
                          </a:rPr>
                        </m:ctrlPr>
                      </m:dPr>
                      <m:e>
                        <m:m>
                          <m:mPr>
                            <m:mcs>
                              <m:mc>
                                <m:mcPr>
                                  <m:count m:val="3"/>
                                  <m:mcJc m:val="center"/>
                                </m:mcPr>
                              </m:mc>
                            </m:mcs>
                            <m:ctrlPr>
                              <a:rPr lang="en-US" sz="1600" i="1">
                                <a:latin typeface="Cambria Math" panose="02040503050406030204" pitchFamily="18" charset="0"/>
                              </a:rPr>
                            </m:ctrlPr>
                          </m:mPr>
                          <m:mr>
                            <m:e>
                              <m:r>
                                <m:rPr>
                                  <m:brk m:alnAt="7"/>
                                </m:rPr>
                                <a:rPr lang="en-US" sz="1600" i="1">
                                  <a:latin typeface="Cambria Math"/>
                                </a:rPr>
                                <m:t>−</m:t>
                              </m:r>
                              <m:r>
                                <a:rPr lang="en-US" sz="1600" i="1">
                                  <a:latin typeface="Cambria Math"/>
                                </a:rPr>
                                <m:t>1</m:t>
                              </m:r>
                            </m:e>
                            <m:e>
                              <m:r>
                                <a:rPr lang="en-US" sz="1600" i="1">
                                  <a:latin typeface="Cambria Math"/>
                                </a:rPr>
                                <m:t>−1</m:t>
                              </m:r>
                            </m:e>
                            <m:e>
                              <m:r>
                                <a:rPr lang="en-US" sz="1600" i="1">
                                  <a:latin typeface="Cambria Math"/>
                                </a:rPr>
                                <m:t>−1</m:t>
                              </m:r>
                            </m:e>
                          </m:mr>
                          <m:mr>
                            <m:e>
                              <m:r>
                                <a:rPr lang="en-US" sz="1600" i="1">
                                  <a:latin typeface="Cambria Math"/>
                                </a:rPr>
                                <m:t>0</m:t>
                              </m:r>
                            </m:e>
                            <m:e>
                              <m:r>
                                <a:rPr lang="en-US" sz="1600" i="1">
                                  <a:latin typeface="Cambria Math"/>
                                </a:rPr>
                                <m:t>0</m:t>
                              </m:r>
                            </m:e>
                            <m:e>
                              <m:r>
                                <a:rPr lang="en-US" sz="1600" i="1">
                                  <a:latin typeface="Cambria Math"/>
                                </a:rPr>
                                <m:t>0</m:t>
                              </m:r>
                            </m:e>
                          </m:mr>
                          <m:mr>
                            <m:e>
                              <m:r>
                                <a:rPr lang="en-US" sz="1600" i="1">
                                  <a:latin typeface="Cambria Math"/>
                                </a:rPr>
                                <m:t>+1</m:t>
                              </m:r>
                            </m:e>
                            <m:e>
                              <m:r>
                                <a:rPr lang="en-US" sz="1600" i="1">
                                  <a:latin typeface="Cambria Math"/>
                                </a:rPr>
                                <m:t>+1</m:t>
                              </m:r>
                            </m:e>
                            <m:e>
                              <m:r>
                                <a:rPr lang="en-US" sz="1600" i="1">
                                  <a:latin typeface="Cambria Math"/>
                                </a:rPr>
                                <m:t>+1</m:t>
                              </m:r>
                            </m:e>
                          </m:mr>
                        </m:m>
                      </m:e>
                    </m:d>
                    <m:r>
                      <a:rPr lang="en-US" sz="1600" i="1">
                        <a:latin typeface="Cambria Math"/>
                      </a:rPr>
                      <m:t>∗</m:t>
                    </m:r>
                    <m:r>
                      <a:rPr lang="en-US" sz="1600" i="1">
                        <a:latin typeface="Cambria Math"/>
                      </a:rPr>
                      <m:t>𝐴</m:t>
                    </m:r>
                  </m:oMath>
                </a14:m>
                <a:endParaRPr lang="en-GB" sz="1600" dirty="0"/>
              </a:p>
              <a:p>
                <a:pPr marL="231775" lvl="1" indent="0">
                  <a:buNone/>
                </a:pPr>
                <a:r>
                  <a:rPr lang="en-GB" sz="1600" dirty="0"/>
                  <a:t>NOTE: The differential masks act as high-pass filters that tend to amplify image noise. Pre-smoothing the image is often needed to reduce effects of the noise. Usually smoothing is done with a low-pass filter. </a:t>
                </a:r>
              </a:p>
              <a:p>
                <a:pPr lvl="1"/>
                <a:endParaRPr lang="en-GB" sz="1600" dirty="0"/>
              </a:p>
            </p:txBody>
          </p:sp>
        </mc:Choice>
        <mc:Fallback xmlns="">
          <p:sp>
            <p:nvSpPr>
              <p:cNvPr id="29699" name="Content Placeholder 18">
                <a:extLst>
                  <a:ext uri="{FF2B5EF4-FFF2-40B4-BE49-F238E27FC236}">
                    <a16:creationId xmlns:a16="http://schemas.microsoft.com/office/drawing/2014/main" id="{52EB3C3E-30C4-4EFE-A0AE-51FDB62B17F2}"/>
                  </a:ext>
                </a:extLst>
              </p:cNvPr>
              <p:cNvSpPr>
                <a:spLocks noGrp="1" noRot="1" noChangeAspect="1" noMove="1" noResize="1" noEditPoints="1" noAdjustHandles="1" noChangeArrowheads="1" noChangeShapeType="1" noTextEdit="1"/>
              </p:cNvSpPr>
              <p:nvPr>
                <p:ph sz="quarter" idx="1"/>
              </p:nvPr>
            </p:nvSpPr>
            <p:spPr bwMode="auto">
              <a:xfrm>
                <a:off x="492125" y="959954"/>
                <a:ext cx="11180763" cy="4086225"/>
              </a:xfrm>
              <a:blipFill>
                <a:blip r:embed="rId3"/>
                <a:stretch>
                  <a:fillRect l="-1309" t="-1937" r="-1145" b="-22951"/>
                </a:stretch>
              </a:blipFill>
            </p:spPr>
            <p:txBody>
              <a:bodyPr/>
              <a:lstStyle/>
              <a:p>
                <a:r>
                  <a:rPr lang="en-US">
                    <a:noFill/>
                  </a:rPr>
                  <a:t> </a:t>
                </a:r>
              </a:p>
            </p:txBody>
          </p:sp>
        </mc:Fallback>
      </mc:AlternateContent>
    </p:spTree>
    <p:extLst>
      <p:ext uri="{BB962C8B-B14F-4D97-AF65-F5344CB8AC3E}">
        <p14:creationId xmlns:p14="http://schemas.microsoft.com/office/powerpoint/2010/main" val="385366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Software Programming: Edge Detection Algorithm</a:t>
            </a:r>
            <a:endParaRPr lang="en-US" dirty="0"/>
          </a:p>
        </p:txBody>
      </p:sp>
      <mc:AlternateContent xmlns:mc="http://schemas.openxmlformats.org/markup-compatibility/2006" xmlns:a14="http://schemas.microsoft.com/office/drawing/2010/main">
        <mc:Choice Requires="a14">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dirty="0"/>
                  <a:t>Pixels of a frame are stored continuously in DDR memory from the start address.</a:t>
                </a:r>
              </a:p>
              <a:p>
                <a:pPr>
                  <a:spcAft>
                    <a:spcPts val="1200"/>
                  </a:spcAft>
                </a:pPr>
                <a:endParaRPr lang="en-GB" sz="2000" dirty="0"/>
              </a:p>
              <a:p>
                <a:pPr>
                  <a:spcAft>
                    <a:spcPts val="1200"/>
                  </a:spcAft>
                </a:pPr>
                <a:r>
                  <a:rPr lang="en-GB" sz="2000" dirty="0"/>
                  <a:t>Compute intensity of each pixel:</a:t>
                </a:r>
                <a:br>
                  <a:rPr lang="en-GB" sz="2000" dirty="0"/>
                </a:b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𝐴</m:t>
                        </m:r>
                      </m:e>
                      <m:sub>
                        <m:r>
                          <a:rPr lang="en-US" sz="2000" i="1">
                            <a:latin typeface="Cambria Math"/>
                          </a:rPr>
                          <m:t>𝑖</m:t>
                        </m:r>
                        <m:r>
                          <a:rPr lang="en-US" sz="2000" i="1">
                            <a:latin typeface="Cambria Math"/>
                          </a:rPr>
                          <m:t>,</m:t>
                        </m:r>
                        <m:r>
                          <a:rPr lang="en-US" sz="2000" i="1">
                            <a:latin typeface="Cambria Math"/>
                          </a:rPr>
                          <m:t>𝑗</m:t>
                        </m:r>
                      </m:sub>
                    </m:sSub>
                    <m:r>
                      <a:rPr lang="en-US" sz="2000" i="1">
                        <a:latin typeface="Cambria Math"/>
                      </a:rPr>
                      <m:t>=0.30</m:t>
                    </m:r>
                    <m:r>
                      <a:rPr lang="en-US" sz="2000" i="1">
                        <a:latin typeface="Cambria Math"/>
                        <a:ea typeface="Cambria Math"/>
                      </a:rPr>
                      <m:t>∙</m:t>
                    </m:r>
                    <m:sSub>
                      <m:sSubPr>
                        <m:ctrlPr>
                          <a:rPr lang="en-US" sz="2000" i="1">
                            <a:latin typeface="Cambria Math" panose="02040503050406030204" pitchFamily="18" charset="0"/>
                          </a:rPr>
                        </m:ctrlPr>
                      </m:sSubPr>
                      <m:e>
                        <m:r>
                          <a:rPr lang="en-US" sz="2000" i="1">
                            <a:latin typeface="Cambria Math"/>
                          </a:rPr>
                          <m:t>𝑅</m:t>
                        </m:r>
                      </m:e>
                      <m:sub>
                        <m:r>
                          <a:rPr lang="en-US" sz="2000" i="1">
                            <a:latin typeface="Cambria Math"/>
                          </a:rPr>
                          <m:t>𝑖</m:t>
                        </m:r>
                        <m:r>
                          <a:rPr lang="en-US" sz="2000" i="1">
                            <a:latin typeface="Cambria Math"/>
                          </a:rPr>
                          <m:t>,</m:t>
                        </m:r>
                        <m:r>
                          <a:rPr lang="en-US" sz="2000" i="1">
                            <a:latin typeface="Cambria Math"/>
                          </a:rPr>
                          <m:t>𝑗</m:t>
                        </m:r>
                      </m:sub>
                    </m:sSub>
                    <m:r>
                      <a:rPr lang="en-US" sz="2000" i="1">
                        <a:latin typeface="Cambria Math"/>
                        <a:ea typeface="Cambria Math"/>
                      </a:rPr>
                      <m:t>+</m:t>
                    </m:r>
                    <m:r>
                      <a:rPr lang="en-US" sz="2000" i="1">
                        <a:latin typeface="Cambria Math"/>
                      </a:rPr>
                      <m:t>0.59</m:t>
                    </m:r>
                    <m:r>
                      <a:rPr lang="en-US" sz="2000" i="1">
                        <a:latin typeface="Cambria Math"/>
                        <a:ea typeface="Cambria Math"/>
                      </a:rPr>
                      <m:t>∙</m:t>
                    </m:r>
                    <m:sSub>
                      <m:sSubPr>
                        <m:ctrlPr>
                          <a:rPr lang="en-US" sz="2000" i="1">
                            <a:latin typeface="Cambria Math" panose="02040503050406030204" pitchFamily="18" charset="0"/>
                          </a:rPr>
                        </m:ctrlPr>
                      </m:sSubPr>
                      <m:e>
                        <m:r>
                          <a:rPr lang="en-US" sz="2000" i="1">
                            <a:latin typeface="Cambria Math"/>
                          </a:rPr>
                          <m:t>𝐺</m:t>
                        </m:r>
                      </m:e>
                      <m:sub>
                        <m:r>
                          <a:rPr lang="en-US" sz="2000" i="1">
                            <a:latin typeface="Cambria Math"/>
                          </a:rPr>
                          <m:t>𝑖</m:t>
                        </m:r>
                        <m:r>
                          <a:rPr lang="en-US" sz="2000" i="1">
                            <a:latin typeface="Cambria Math"/>
                          </a:rPr>
                          <m:t>,</m:t>
                        </m:r>
                        <m:r>
                          <a:rPr lang="en-US" sz="2000" i="1">
                            <a:latin typeface="Cambria Math"/>
                          </a:rPr>
                          <m:t>𝑗</m:t>
                        </m:r>
                      </m:sub>
                    </m:sSub>
                    <m:r>
                      <a:rPr lang="en-US" sz="2000" i="1">
                        <a:latin typeface="Cambria Math"/>
                        <a:ea typeface="Cambria Math"/>
                      </a:rPr>
                      <m:t>+</m:t>
                    </m:r>
                    <m:r>
                      <a:rPr lang="en-US" sz="2000" i="1">
                        <a:latin typeface="Cambria Math"/>
                      </a:rPr>
                      <m:t>0.11</m:t>
                    </m:r>
                    <m:r>
                      <a:rPr lang="en-US" sz="2000" i="1">
                        <a:latin typeface="Cambria Math"/>
                        <a:ea typeface="Cambria Math"/>
                      </a:rPr>
                      <m:t>∙</m:t>
                    </m:r>
                    <m:sSub>
                      <m:sSubPr>
                        <m:ctrlPr>
                          <a:rPr lang="en-US" sz="2000" i="1">
                            <a:latin typeface="Cambria Math" panose="02040503050406030204" pitchFamily="18" charset="0"/>
                          </a:rPr>
                        </m:ctrlPr>
                      </m:sSubPr>
                      <m:e>
                        <m:r>
                          <a:rPr lang="en-US" sz="2000" i="1">
                            <a:latin typeface="Cambria Math"/>
                          </a:rPr>
                          <m:t>𝐵</m:t>
                        </m:r>
                      </m:e>
                      <m:sub>
                        <m:r>
                          <a:rPr lang="en-US" sz="2000" i="1">
                            <a:latin typeface="Cambria Math"/>
                          </a:rPr>
                          <m:t>𝑖</m:t>
                        </m:r>
                        <m:r>
                          <a:rPr lang="en-US" sz="2000" i="1">
                            <a:latin typeface="Cambria Math"/>
                          </a:rPr>
                          <m:t>,</m:t>
                        </m:r>
                        <m:r>
                          <a:rPr lang="en-US" sz="2000" i="1">
                            <a:latin typeface="Cambria Math"/>
                          </a:rPr>
                          <m:t>𝑗</m:t>
                        </m:r>
                      </m:sub>
                    </m:sSub>
                    <m:r>
                      <a:rPr lang="en-US" sz="2000" i="1">
                        <a:latin typeface="Cambria Math"/>
                        <a:ea typeface="Cambria Math"/>
                      </a:rPr>
                      <m:t>.</m:t>
                    </m:r>
                  </m:oMath>
                </a14:m>
                <a:endParaRPr lang="en-GB" sz="2000" dirty="0"/>
              </a:p>
              <a:p>
                <a:pPr>
                  <a:spcBef>
                    <a:spcPts val="0"/>
                  </a:spcBef>
                </a:pPr>
                <a:r>
                  <a:rPr lang="en-GB" sz="2000" dirty="0"/>
                  <a:t>First-order gradient of intensity (Prewitt operator):</a:t>
                </a:r>
                <a:br>
                  <a:rPr lang="en-GB" sz="2000" dirty="0"/>
                </a:br>
                <a:endParaRPr lang="en-GB" sz="2000" i="1" dirty="0">
                  <a:latin typeface="Cambria Math"/>
                </a:endParaRPr>
              </a:p>
              <a:p>
                <a:pPr>
                  <a:spcBef>
                    <a:spcPts val="1200"/>
                  </a:spcBef>
                  <a:spcAft>
                    <a:spcPts val="1800"/>
                  </a:spcAft>
                </a:pPr>
                <a14:m>
                  <m:oMath xmlns:m="http://schemas.openxmlformats.org/officeDocument/2006/math">
                    <m:sSub>
                      <m:sSubPr>
                        <m:ctrlPr>
                          <a:rPr lang="en-GB" sz="2000" i="1">
                            <a:latin typeface="Cambria Math" panose="02040503050406030204" pitchFamily="18" charset="0"/>
                          </a:rPr>
                        </m:ctrlPr>
                      </m:sSubPr>
                      <m:e>
                        <m:r>
                          <a:rPr lang="en-US" sz="2000" i="1">
                            <a:latin typeface="Cambria Math"/>
                          </a:rPr>
                          <m:t>𝐺</m:t>
                        </m:r>
                      </m:e>
                      <m:sub>
                        <m:r>
                          <a:rPr lang="en-US" sz="2000" i="1">
                            <a:latin typeface="Cambria Math"/>
                          </a:rPr>
                          <m:t>𝑥</m:t>
                        </m:r>
                      </m:sub>
                    </m:sSub>
                    <m:r>
                      <a:rPr lang="en-US" sz="2000" i="1">
                        <a:latin typeface="Cambria Math"/>
                      </a:rPr>
                      <m:t>=</m:t>
                    </m:r>
                    <m:d>
                      <m:dPr>
                        <m:begChr m:val="["/>
                        <m:endChr m:val="]"/>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r>
                                <m:rPr>
                                  <m:brk m:alnAt="7"/>
                                </m:rPr>
                                <a:rPr lang="en-US" sz="2000" i="1">
                                  <a:latin typeface="Cambria Math"/>
                                </a:rPr>
                                <m:t>−</m:t>
                              </m:r>
                              <m:r>
                                <a:rPr lang="en-US" sz="2000" i="1">
                                  <a:latin typeface="Cambria Math"/>
                                </a:rPr>
                                <m:t>1</m:t>
                              </m:r>
                            </m:e>
                            <m:e>
                              <m:r>
                                <a:rPr lang="en-US" sz="2000" i="1">
                                  <a:latin typeface="Cambria Math"/>
                                </a:rPr>
                                <m:t>0</m:t>
                              </m:r>
                            </m:e>
                            <m:e>
                              <m:r>
                                <a:rPr lang="en-US" sz="2000" i="1">
                                  <a:latin typeface="Cambria Math"/>
                                </a:rPr>
                                <m:t>+1</m:t>
                              </m:r>
                            </m:e>
                          </m:mr>
                          <m:mr>
                            <m:e>
                              <m:r>
                                <a:rPr lang="en-US" sz="2000" i="1">
                                  <a:latin typeface="Cambria Math"/>
                                </a:rPr>
                                <m:t>−1</m:t>
                              </m:r>
                            </m:e>
                            <m:e>
                              <m:r>
                                <a:rPr lang="en-US" sz="2000" i="1">
                                  <a:latin typeface="Cambria Math"/>
                                </a:rPr>
                                <m:t>0</m:t>
                              </m:r>
                            </m:e>
                            <m:e>
                              <m:r>
                                <a:rPr lang="en-US" sz="2000" i="1">
                                  <a:latin typeface="Cambria Math"/>
                                </a:rPr>
                                <m:t>+1</m:t>
                              </m:r>
                            </m:e>
                          </m:mr>
                          <m:mr>
                            <m:e>
                              <m:r>
                                <a:rPr lang="en-US" sz="2000" i="1">
                                  <a:latin typeface="Cambria Math"/>
                                </a:rPr>
                                <m:t>−1</m:t>
                              </m:r>
                            </m:e>
                            <m:e>
                              <m:r>
                                <a:rPr lang="en-US" sz="2000" i="1">
                                  <a:latin typeface="Cambria Math"/>
                                </a:rPr>
                                <m:t>0</m:t>
                              </m:r>
                            </m:e>
                            <m:e>
                              <m:r>
                                <a:rPr lang="en-US" sz="2000" i="1">
                                  <a:latin typeface="Cambria Math"/>
                                </a:rPr>
                                <m:t>+1</m:t>
                              </m:r>
                            </m:e>
                          </m:mr>
                        </m:m>
                      </m:e>
                    </m:d>
                    <m:r>
                      <a:rPr lang="en-US" sz="2000" i="1">
                        <a:latin typeface="Cambria Math"/>
                      </a:rPr>
                      <m:t>∗</m:t>
                    </m:r>
                    <m:r>
                      <a:rPr lang="en-US" sz="2000" i="1">
                        <a:latin typeface="Cambria Math"/>
                      </a:rPr>
                      <m:t>𝐴</m:t>
                    </m:r>
                    <m:r>
                      <a:rPr lang="en-US" sz="2000" i="1">
                        <a:latin typeface="Cambria Math"/>
                      </a:rPr>
                      <m:t>,</m:t>
                    </m:r>
                    <m:sSub>
                      <m:sSubPr>
                        <m:ctrlPr>
                          <a:rPr lang="en-GB" sz="2000" i="1">
                            <a:latin typeface="Cambria Math" panose="02040503050406030204" pitchFamily="18" charset="0"/>
                          </a:rPr>
                        </m:ctrlPr>
                      </m:sSubPr>
                      <m:e>
                        <m:r>
                          <a:rPr lang="en-US" sz="2000" i="1">
                            <a:latin typeface="Cambria Math"/>
                          </a:rPr>
                          <m:t>𝐺</m:t>
                        </m:r>
                      </m:e>
                      <m:sub>
                        <m:r>
                          <a:rPr lang="en-US" sz="2000" i="1">
                            <a:latin typeface="Cambria Math"/>
                          </a:rPr>
                          <m:t>𝑦</m:t>
                        </m:r>
                      </m:sub>
                    </m:sSub>
                    <m:r>
                      <a:rPr lang="en-US" sz="2000" i="1">
                        <a:latin typeface="Cambria Math"/>
                      </a:rPr>
                      <m:t>=</m:t>
                    </m:r>
                    <m:d>
                      <m:dPr>
                        <m:begChr m:val="["/>
                        <m:endChr m:val="]"/>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r>
                                <m:rPr>
                                  <m:brk m:alnAt="7"/>
                                </m:rPr>
                                <a:rPr lang="en-US" sz="2000" i="1">
                                  <a:latin typeface="Cambria Math"/>
                                </a:rPr>
                                <m:t>−</m:t>
                              </m:r>
                              <m:r>
                                <a:rPr lang="en-US" sz="2000" i="1">
                                  <a:latin typeface="Cambria Math"/>
                                </a:rPr>
                                <m:t>1</m:t>
                              </m:r>
                            </m:e>
                            <m:e>
                              <m:r>
                                <a:rPr lang="en-US" sz="2000" i="1">
                                  <a:latin typeface="Cambria Math"/>
                                </a:rPr>
                                <m:t>−1</m:t>
                              </m:r>
                            </m:e>
                            <m:e>
                              <m:r>
                                <a:rPr lang="en-US" sz="2000" i="1">
                                  <a:latin typeface="Cambria Math"/>
                                </a:rPr>
                                <m:t>−1</m:t>
                              </m:r>
                            </m:e>
                          </m:mr>
                          <m:mr>
                            <m:e>
                              <m:r>
                                <a:rPr lang="en-US" sz="2000" i="1">
                                  <a:latin typeface="Cambria Math"/>
                                </a:rPr>
                                <m:t>0</m:t>
                              </m:r>
                            </m:e>
                            <m:e>
                              <m:r>
                                <a:rPr lang="en-US" sz="2000" i="1">
                                  <a:latin typeface="Cambria Math"/>
                                </a:rPr>
                                <m:t>0</m:t>
                              </m:r>
                            </m:e>
                            <m:e>
                              <m:r>
                                <a:rPr lang="en-US" sz="2000" i="1">
                                  <a:latin typeface="Cambria Math"/>
                                </a:rPr>
                                <m:t>0</m:t>
                              </m:r>
                            </m:e>
                          </m:mr>
                          <m:mr>
                            <m:e>
                              <m:r>
                                <a:rPr lang="en-US" sz="2000" i="1">
                                  <a:latin typeface="Cambria Math"/>
                                </a:rPr>
                                <m:t>+1</m:t>
                              </m:r>
                            </m:e>
                            <m:e>
                              <m:r>
                                <a:rPr lang="en-US" sz="2000" i="1">
                                  <a:latin typeface="Cambria Math"/>
                                </a:rPr>
                                <m:t>+1</m:t>
                              </m:r>
                            </m:e>
                            <m:e>
                              <m:r>
                                <a:rPr lang="en-US" sz="2000" i="1">
                                  <a:latin typeface="Cambria Math"/>
                                </a:rPr>
                                <m:t>+1</m:t>
                              </m:r>
                            </m:e>
                          </m:mr>
                        </m:m>
                      </m:e>
                    </m:d>
                    <m:r>
                      <a:rPr lang="en-US" sz="2000" i="1">
                        <a:latin typeface="Cambria Math"/>
                      </a:rPr>
                      <m:t>∗</m:t>
                    </m:r>
                    <m:r>
                      <a:rPr lang="en-US" sz="2000" i="1">
                        <a:latin typeface="Cambria Math"/>
                      </a:rPr>
                      <m:t>𝐴</m:t>
                    </m:r>
                  </m:oMath>
                </a14:m>
                <a:br>
                  <a:rPr lang="en-US" sz="2000" dirty="0"/>
                </a:br>
                <a:r>
                  <a:rPr lang="en-US" sz="2000" dirty="0"/>
                  <a:t>where * here is the two-dimensional convolution operation.</a:t>
                </a:r>
              </a:p>
              <a:p>
                <a:r>
                  <a:rPr lang="en-US" sz="2000" dirty="0"/>
                  <a:t>The final pixel’s value equals:</a:t>
                </a:r>
                <a:br>
                  <a:rPr lang="en-US" sz="2000" dirty="0"/>
                </a:br>
                <a14:m>
                  <m:oMath xmlns:m="http://schemas.openxmlformats.org/officeDocument/2006/math">
                    <m:r>
                      <a:rPr lang="en-US" sz="2000" i="1" smtClean="0">
                        <a:latin typeface="Cambria Math"/>
                      </a:rPr>
                      <m:t>𝐺</m:t>
                    </m:r>
                    <m:r>
                      <a:rPr lang="en-US" sz="2000" i="1" smtClean="0">
                        <a:latin typeface="Cambria Math"/>
                      </a:rPr>
                      <m:t>=</m:t>
                    </m:r>
                    <m:rad>
                      <m:radPr>
                        <m:degHide m:val="on"/>
                        <m:ctrlPr>
                          <a:rPr lang="en-US" sz="2000" i="1">
                            <a:latin typeface="Cambria Math" panose="02040503050406030204" pitchFamily="18" charset="0"/>
                          </a:rPr>
                        </m:ctrlPr>
                      </m:radPr>
                      <m:deg/>
                      <m:e>
                        <m:sSubSup>
                          <m:sSubSupPr>
                            <m:ctrlPr>
                              <a:rPr lang="en-US" sz="2000" i="1">
                                <a:latin typeface="Cambria Math" panose="02040503050406030204" pitchFamily="18" charset="0"/>
                              </a:rPr>
                            </m:ctrlPr>
                          </m:sSubSupPr>
                          <m:e>
                            <m:r>
                              <a:rPr lang="en-US" sz="2000" i="1">
                                <a:latin typeface="Cambria Math"/>
                              </a:rPr>
                              <m:t>𝐺</m:t>
                            </m:r>
                          </m:e>
                          <m:sub>
                            <m:r>
                              <a:rPr lang="en-US" sz="2000" i="1">
                                <a:latin typeface="Cambria Math"/>
                              </a:rPr>
                              <m:t>𝑥</m:t>
                            </m:r>
                          </m:sub>
                          <m:sup>
                            <m:r>
                              <a:rPr lang="en-US" sz="2000" i="1">
                                <a:latin typeface="Cambria Math"/>
                              </a:rPr>
                              <m:t>2</m:t>
                            </m:r>
                          </m:sup>
                        </m:sSubSup>
                        <m:r>
                          <a:rPr lang="en-US" sz="2000" i="1">
                            <a:latin typeface="Cambria Math"/>
                          </a:rPr>
                          <m:t>+</m:t>
                        </m:r>
                        <m:sSubSup>
                          <m:sSubSupPr>
                            <m:ctrlPr>
                              <a:rPr lang="en-US" sz="2000" i="1">
                                <a:latin typeface="Cambria Math" panose="02040503050406030204" pitchFamily="18" charset="0"/>
                              </a:rPr>
                            </m:ctrlPr>
                          </m:sSubSupPr>
                          <m:e>
                            <m:r>
                              <a:rPr lang="en-US" sz="2000" i="1">
                                <a:latin typeface="Cambria Math"/>
                              </a:rPr>
                              <m:t>𝐺</m:t>
                            </m:r>
                          </m:e>
                          <m:sub>
                            <m:r>
                              <a:rPr lang="en-US" sz="2000" i="1">
                                <a:latin typeface="Cambria Math"/>
                              </a:rPr>
                              <m:t>𝑦</m:t>
                            </m:r>
                          </m:sub>
                          <m:sup>
                            <m:r>
                              <a:rPr lang="en-US" sz="2000" i="1">
                                <a:latin typeface="Cambria Math"/>
                              </a:rPr>
                              <m:t>2</m:t>
                            </m:r>
                          </m:sup>
                        </m:sSubSup>
                      </m:e>
                    </m:rad>
                    <m:r>
                      <a:rPr lang="en-US" sz="2000" i="1">
                        <a:latin typeface="Cambria Math"/>
                      </a:rPr>
                      <m:t>.</m:t>
                    </m:r>
                  </m:oMath>
                </a14:m>
                <a:endParaRPr lang="en-GB" sz="2000" dirty="0"/>
              </a:p>
              <a:p>
                <a:pPr lvl="1"/>
                <a:endParaRPr lang="en-GB" dirty="0">
                  <a:solidFill>
                    <a:srgbClr val="FF0000"/>
                  </a:solidFill>
                </a:endParaRPr>
              </a:p>
            </p:txBody>
          </p:sp>
        </mc:Choice>
        <mc:Fallback xmlns="">
          <p:sp>
            <p:nvSpPr>
              <p:cNvPr id="29699" name="Content Placeholder 18">
                <a:extLst>
                  <a:ext uri="{FF2B5EF4-FFF2-40B4-BE49-F238E27FC236}">
                    <a16:creationId xmlns:a16="http://schemas.microsoft.com/office/drawing/2014/main" id="{52EB3C3E-30C4-4EFE-A0AE-51FDB62B17F2}"/>
                  </a:ext>
                </a:extLst>
              </p:cNvPr>
              <p:cNvSpPr>
                <a:spLocks noGrp="1" noRot="1" noChangeAspect="1" noMove="1" noResize="1" noEditPoints="1" noAdjustHandles="1" noChangeArrowheads="1" noChangeShapeType="1" noTextEdit="1"/>
              </p:cNvSpPr>
              <p:nvPr>
                <p:ph sz="quarter" idx="1"/>
              </p:nvPr>
            </p:nvSpPr>
            <p:spPr bwMode="auto">
              <a:xfrm>
                <a:off x="492125" y="1639888"/>
                <a:ext cx="11180763" cy="4086225"/>
              </a:xfrm>
              <a:blipFill>
                <a:blip r:embed="rId3"/>
                <a:stretch>
                  <a:fillRect l="-1690" t="-3134" b="-14328"/>
                </a:stretch>
              </a:blipFill>
            </p:spPr>
            <p:txBody>
              <a:bodyPr/>
              <a:lstStyle/>
              <a:p>
                <a:r>
                  <a:rPr lang="en-US">
                    <a:noFill/>
                  </a:rPr>
                  <a:t> </a:t>
                </a:r>
              </a:p>
            </p:txBody>
          </p:sp>
        </mc:Fallback>
      </mc:AlternateContent>
      <p:graphicFrame>
        <p:nvGraphicFramePr>
          <p:cNvPr id="5" name="Table 4">
            <a:extLst>
              <a:ext uri="{FF2B5EF4-FFF2-40B4-BE49-F238E27FC236}">
                <a16:creationId xmlns:a16="http://schemas.microsoft.com/office/drawing/2014/main" id="{37E78610-3BBE-4E71-9C95-4348F156774C}"/>
              </a:ext>
            </a:extLst>
          </p:cNvPr>
          <p:cNvGraphicFramePr>
            <a:graphicFrameLocks noGrp="1"/>
          </p:cNvGraphicFramePr>
          <p:nvPr>
            <p:extLst>
              <p:ext uri="{D42A27DB-BD31-4B8C-83A1-F6EECF244321}">
                <p14:modId xmlns:p14="http://schemas.microsoft.com/office/powerpoint/2010/main" val="988903823"/>
              </p:ext>
            </p:extLst>
          </p:nvPr>
        </p:nvGraphicFramePr>
        <p:xfrm>
          <a:off x="546241" y="1971675"/>
          <a:ext cx="11126647" cy="243840"/>
        </p:xfrm>
        <a:graphic>
          <a:graphicData uri="http://schemas.openxmlformats.org/drawingml/2006/table">
            <a:tbl>
              <a:tblPr firstRow="1" firstCol="1" bandRow="1"/>
              <a:tblGrid>
                <a:gridCol w="532293">
                  <a:extLst>
                    <a:ext uri="{9D8B030D-6E8A-4147-A177-3AD203B41FA5}">
                      <a16:colId xmlns:a16="http://schemas.microsoft.com/office/drawing/2014/main" val="20000"/>
                    </a:ext>
                  </a:extLst>
                </a:gridCol>
                <a:gridCol w="533438">
                  <a:extLst>
                    <a:ext uri="{9D8B030D-6E8A-4147-A177-3AD203B41FA5}">
                      <a16:colId xmlns:a16="http://schemas.microsoft.com/office/drawing/2014/main" val="20001"/>
                    </a:ext>
                  </a:extLst>
                </a:gridCol>
                <a:gridCol w="533438">
                  <a:extLst>
                    <a:ext uri="{9D8B030D-6E8A-4147-A177-3AD203B41FA5}">
                      <a16:colId xmlns:a16="http://schemas.microsoft.com/office/drawing/2014/main" val="20002"/>
                    </a:ext>
                  </a:extLst>
                </a:gridCol>
                <a:gridCol w="533438">
                  <a:extLst>
                    <a:ext uri="{9D8B030D-6E8A-4147-A177-3AD203B41FA5}">
                      <a16:colId xmlns:a16="http://schemas.microsoft.com/office/drawing/2014/main" val="20003"/>
                    </a:ext>
                  </a:extLst>
                </a:gridCol>
                <a:gridCol w="533438">
                  <a:extLst>
                    <a:ext uri="{9D8B030D-6E8A-4147-A177-3AD203B41FA5}">
                      <a16:colId xmlns:a16="http://schemas.microsoft.com/office/drawing/2014/main" val="20004"/>
                    </a:ext>
                  </a:extLst>
                </a:gridCol>
                <a:gridCol w="533438">
                  <a:extLst>
                    <a:ext uri="{9D8B030D-6E8A-4147-A177-3AD203B41FA5}">
                      <a16:colId xmlns:a16="http://schemas.microsoft.com/office/drawing/2014/main" val="20005"/>
                    </a:ext>
                  </a:extLst>
                </a:gridCol>
                <a:gridCol w="306171">
                  <a:extLst>
                    <a:ext uri="{9D8B030D-6E8A-4147-A177-3AD203B41FA5}">
                      <a16:colId xmlns:a16="http://schemas.microsoft.com/office/drawing/2014/main" val="20006"/>
                    </a:ext>
                  </a:extLst>
                </a:gridCol>
                <a:gridCol w="608812">
                  <a:extLst>
                    <a:ext uri="{9D8B030D-6E8A-4147-A177-3AD203B41FA5}">
                      <a16:colId xmlns:a16="http://schemas.microsoft.com/office/drawing/2014/main" val="20007"/>
                    </a:ext>
                  </a:extLst>
                </a:gridCol>
                <a:gridCol w="608812">
                  <a:extLst>
                    <a:ext uri="{9D8B030D-6E8A-4147-A177-3AD203B41FA5}">
                      <a16:colId xmlns:a16="http://schemas.microsoft.com/office/drawing/2014/main" val="20008"/>
                    </a:ext>
                  </a:extLst>
                </a:gridCol>
                <a:gridCol w="608812">
                  <a:extLst>
                    <a:ext uri="{9D8B030D-6E8A-4147-A177-3AD203B41FA5}">
                      <a16:colId xmlns:a16="http://schemas.microsoft.com/office/drawing/2014/main" val="20009"/>
                    </a:ext>
                  </a:extLst>
                </a:gridCol>
                <a:gridCol w="533438">
                  <a:extLst>
                    <a:ext uri="{9D8B030D-6E8A-4147-A177-3AD203B41FA5}">
                      <a16:colId xmlns:a16="http://schemas.microsoft.com/office/drawing/2014/main" val="20010"/>
                    </a:ext>
                  </a:extLst>
                </a:gridCol>
                <a:gridCol w="533438">
                  <a:extLst>
                    <a:ext uri="{9D8B030D-6E8A-4147-A177-3AD203B41FA5}">
                      <a16:colId xmlns:a16="http://schemas.microsoft.com/office/drawing/2014/main" val="20011"/>
                    </a:ext>
                  </a:extLst>
                </a:gridCol>
                <a:gridCol w="533438">
                  <a:extLst>
                    <a:ext uri="{9D8B030D-6E8A-4147-A177-3AD203B41FA5}">
                      <a16:colId xmlns:a16="http://schemas.microsoft.com/office/drawing/2014/main" val="20012"/>
                    </a:ext>
                  </a:extLst>
                </a:gridCol>
                <a:gridCol w="533438">
                  <a:extLst>
                    <a:ext uri="{9D8B030D-6E8A-4147-A177-3AD203B41FA5}">
                      <a16:colId xmlns:a16="http://schemas.microsoft.com/office/drawing/2014/main" val="20013"/>
                    </a:ext>
                  </a:extLst>
                </a:gridCol>
                <a:gridCol w="533438">
                  <a:extLst>
                    <a:ext uri="{9D8B030D-6E8A-4147-A177-3AD203B41FA5}">
                      <a16:colId xmlns:a16="http://schemas.microsoft.com/office/drawing/2014/main" val="20014"/>
                    </a:ext>
                  </a:extLst>
                </a:gridCol>
                <a:gridCol w="533438">
                  <a:extLst>
                    <a:ext uri="{9D8B030D-6E8A-4147-A177-3AD203B41FA5}">
                      <a16:colId xmlns:a16="http://schemas.microsoft.com/office/drawing/2014/main" val="20015"/>
                    </a:ext>
                  </a:extLst>
                </a:gridCol>
                <a:gridCol w="307626">
                  <a:extLst>
                    <a:ext uri="{9D8B030D-6E8A-4147-A177-3AD203B41FA5}">
                      <a16:colId xmlns:a16="http://schemas.microsoft.com/office/drawing/2014/main" val="20016"/>
                    </a:ext>
                  </a:extLst>
                </a:gridCol>
                <a:gridCol w="762101">
                  <a:extLst>
                    <a:ext uri="{9D8B030D-6E8A-4147-A177-3AD203B41FA5}">
                      <a16:colId xmlns:a16="http://schemas.microsoft.com/office/drawing/2014/main" val="20017"/>
                    </a:ext>
                  </a:extLst>
                </a:gridCol>
                <a:gridCol w="762101">
                  <a:extLst>
                    <a:ext uri="{9D8B030D-6E8A-4147-A177-3AD203B41FA5}">
                      <a16:colId xmlns:a16="http://schemas.microsoft.com/office/drawing/2014/main" val="20018"/>
                    </a:ext>
                  </a:extLst>
                </a:gridCol>
                <a:gridCol w="762101">
                  <a:extLst>
                    <a:ext uri="{9D8B030D-6E8A-4147-A177-3AD203B41FA5}">
                      <a16:colId xmlns:a16="http://schemas.microsoft.com/office/drawing/2014/main" val="20019"/>
                    </a:ext>
                  </a:extLst>
                </a:gridCol>
              </a:tblGrid>
              <a:tr h="0">
                <a:tc>
                  <a:txBody>
                    <a:bodyPr/>
                    <a:lstStyle/>
                    <a:p>
                      <a:pPr algn="ctr">
                        <a:spcBef>
                          <a:spcPts val="0"/>
                        </a:spcBef>
                        <a:spcAft>
                          <a:spcPts val="0"/>
                        </a:spcAft>
                      </a:pPr>
                      <a:r>
                        <a:rPr lang="en-GB" sz="1600" dirty="0">
                          <a:effectLst/>
                          <a:latin typeface="Calibri"/>
                        </a:rPr>
                        <a:t>B</a:t>
                      </a:r>
                      <a:r>
                        <a:rPr lang="en-GB" sz="1600" baseline="-25000" dirty="0">
                          <a:effectLst/>
                          <a:latin typeface="Calibri"/>
                        </a:rPr>
                        <a:t>1,1</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0"/>
                        </a:spcBef>
                        <a:spcAft>
                          <a:spcPts val="0"/>
                        </a:spcAft>
                      </a:pPr>
                      <a:r>
                        <a:rPr lang="en-GB" sz="1600" dirty="0">
                          <a:effectLst/>
                          <a:latin typeface="Calibri"/>
                        </a:rPr>
                        <a:t>G</a:t>
                      </a:r>
                      <a:r>
                        <a:rPr lang="en-GB" sz="1600" baseline="-25000" dirty="0">
                          <a:effectLst/>
                          <a:latin typeface="Calibri"/>
                        </a:rPr>
                        <a:t>1,1</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spcBef>
                          <a:spcPts val="0"/>
                        </a:spcBef>
                        <a:spcAft>
                          <a:spcPts val="0"/>
                        </a:spcAft>
                      </a:pPr>
                      <a:r>
                        <a:rPr lang="en-GB" sz="1600" dirty="0">
                          <a:effectLst/>
                          <a:latin typeface="Calibri"/>
                        </a:rPr>
                        <a:t>R</a:t>
                      </a:r>
                      <a:r>
                        <a:rPr lang="en-GB" sz="1600" baseline="-25000" dirty="0">
                          <a:effectLst/>
                          <a:latin typeface="Calibri"/>
                        </a:rPr>
                        <a:t>1,1</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Bef>
                          <a:spcPts val="0"/>
                        </a:spcBef>
                        <a:spcAft>
                          <a:spcPts val="0"/>
                        </a:spcAft>
                      </a:pPr>
                      <a:r>
                        <a:rPr lang="en-GB" sz="1600" dirty="0">
                          <a:effectLst/>
                          <a:latin typeface="Calibri"/>
                        </a:rPr>
                        <a:t>B</a:t>
                      </a:r>
                      <a:r>
                        <a:rPr lang="en-GB" sz="1600" baseline="-25000" dirty="0">
                          <a:effectLst/>
                          <a:latin typeface="Calibri"/>
                        </a:rPr>
                        <a:t>1,2</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0"/>
                        </a:spcBef>
                        <a:spcAft>
                          <a:spcPts val="0"/>
                        </a:spcAft>
                      </a:pPr>
                      <a:r>
                        <a:rPr lang="en-GB" sz="1600" dirty="0">
                          <a:effectLst/>
                          <a:latin typeface="Calibri"/>
                        </a:rPr>
                        <a:t>G</a:t>
                      </a:r>
                      <a:r>
                        <a:rPr lang="en-GB" sz="1600" baseline="-25000" dirty="0">
                          <a:effectLst/>
                          <a:latin typeface="Calibri"/>
                        </a:rPr>
                        <a:t>1,2</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spcBef>
                          <a:spcPts val="0"/>
                        </a:spcBef>
                        <a:spcAft>
                          <a:spcPts val="0"/>
                        </a:spcAft>
                      </a:pPr>
                      <a:r>
                        <a:rPr lang="en-GB" sz="1600" dirty="0">
                          <a:effectLst/>
                          <a:latin typeface="Calibri"/>
                        </a:rPr>
                        <a:t>R</a:t>
                      </a:r>
                      <a:r>
                        <a:rPr lang="en-GB" sz="1600" baseline="-25000" dirty="0">
                          <a:effectLst/>
                          <a:latin typeface="Calibri"/>
                        </a:rPr>
                        <a:t>1,2</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Bef>
                          <a:spcPts val="0"/>
                        </a:spcBef>
                        <a:spcAft>
                          <a:spcPts val="0"/>
                        </a:spcAft>
                      </a:pPr>
                      <a:r>
                        <a:rPr lang="en-GB" sz="1600" dirty="0">
                          <a:effectLst/>
                          <a:latin typeface="Calibri"/>
                        </a:rPr>
                        <a:t>…</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GB" sz="1600" dirty="0">
                          <a:effectLst/>
                          <a:latin typeface="Calibri"/>
                        </a:rPr>
                        <a:t>B</a:t>
                      </a:r>
                      <a:r>
                        <a:rPr lang="en-GB" sz="1600" baseline="-25000" dirty="0">
                          <a:effectLst/>
                          <a:latin typeface="Calibri"/>
                        </a:rPr>
                        <a:t>1,640</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0"/>
                        </a:spcBef>
                        <a:spcAft>
                          <a:spcPts val="0"/>
                        </a:spcAft>
                      </a:pPr>
                      <a:r>
                        <a:rPr lang="en-GB" sz="1600" dirty="0">
                          <a:effectLst/>
                          <a:latin typeface="Calibri"/>
                        </a:rPr>
                        <a:t>G</a:t>
                      </a:r>
                      <a:r>
                        <a:rPr lang="en-GB" sz="1600" baseline="-25000" dirty="0">
                          <a:effectLst/>
                          <a:latin typeface="Calibri"/>
                        </a:rPr>
                        <a:t>1,640</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spcBef>
                          <a:spcPts val="0"/>
                        </a:spcBef>
                        <a:spcAft>
                          <a:spcPts val="0"/>
                        </a:spcAft>
                      </a:pPr>
                      <a:r>
                        <a:rPr lang="en-GB" sz="1600" dirty="0">
                          <a:effectLst/>
                          <a:latin typeface="Calibri"/>
                        </a:rPr>
                        <a:t>R</a:t>
                      </a:r>
                      <a:r>
                        <a:rPr lang="en-GB" sz="1600" baseline="-25000" dirty="0">
                          <a:effectLst/>
                          <a:latin typeface="Calibri"/>
                        </a:rPr>
                        <a:t>1,640</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Bef>
                          <a:spcPts val="0"/>
                        </a:spcBef>
                        <a:spcAft>
                          <a:spcPts val="0"/>
                        </a:spcAft>
                      </a:pPr>
                      <a:r>
                        <a:rPr lang="en-GB" sz="1600" dirty="0">
                          <a:effectLst/>
                          <a:latin typeface="Calibri"/>
                        </a:rPr>
                        <a:t>B</a:t>
                      </a:r>
                      <a:r>
                        <a:rPr lang="en-GB" sz="1600" baseline="-25000" dirty="0">
                          <a:effectLst/>
                          <a:latin typeface="Calibri"/>
                        </a:rPr>
                        <a:t>2,1</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0"/>
                        </a:spcBef>
                        <a:spcAft>
                          <a:spcPts val="0"/>
                        </a:spcAft>
                      </a:pPr>
                      <a:r>
                        <a:rPr lang="en-GB" sz="1600" dirty="0">
                          <a:effectLst/>
                          <a:latin typeface="Calibri"/>
                        </a:rPr>
                        <a:t>G</a:t>
                      </a:r>
                      <a:r>
                        <a:rPr lang="en-GB" sz="1600" baseline="-25000" dirty="0">
                          <a:effectLst/>
                          <a:latin typeface="Calibri"/>
                        </a:rPr>
                        <a:t>2,1</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spcBef>
                          <a:spcPts val="0"/>
                        </a:spcBef>
                        <a:spcAft>
                          <a:spcPts val="0"/>
                        </a:spcAft>
                      </a:pPr>
                      <a:r>
                        <a:rPr lang="en-GB" sz="1600" dirty="0">
                          <a:effectLst/>
                          <a:latin typeface="Calibri"/>
                        </a:rPr>
                        <a:t>R</a:t>
                      </a:r>
                      <a:r>
                        <a:rPr lang="en-GB" sz="1600" baseline="-25000" dirty="0">
                          <a:effectLst/>
                          <a:latin typeface="Calibri"/>
                        </a:rPr>
                        <a:t>2,1</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Bef>
                          <a:spcPts val="0"/>
                        </a:spcBef>
                        <a:spcAft>
                          <a:spcPts val="0"/>
                        </a:spcAft>
                      </a:pPr>
                      <a:r>
                        <a:rPr lang="en-GB" sz="1600" dirty="0">
                          <a:effectLst/>
                          <a:latin typeface="Calibri"/>
                        </a:rPr>
                        <a:t>B</a:t>
                      </a:r>
                      <a:r>
                        <a:rPr lang="en-GB" sz="1600" baseline="-25000" dirty="0">
                          <a:effectLst/>
                          <a:latin typeface="Calibri"/>
                        </a:rPr>
                        <a:t>2,2</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0"/>
                        </a:spcBef>
                        <a:spcAft>
                          <a:spcPts val="0"/>
                        </a:spcAft>
                      </a:pPr>
                      <a:r>
                        <a:rPr lang="en-GB" sz="1600" dirty="0">
                          <a:effectLst/>
                          <a:latin typeface="Calibri"/>
                        </a:rPr>
                        <a:t>G</a:t>
                      </a:r>
                      <a:r>
                        <a:rPr lang="en-GB" sz="1600" baseline="-25000" dirty="0">
                          <a:effectLst/>
                          <a:latin typeface="Calibri"/>
                        </a:rPr>
                        <a:t>2,2</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spcBef>
                          <a:spcPts val="0"/>
                        </a:spcBef>
                        <a:spcAft>
                          <a:spcPts val="0"/>
                        </a:spcAft>
                      </a:pPr>
                      <a:r>
                        <a:rPr lang="en-GB" sz="1600" dirty="0">
                          <a:effectLst/>
                          <a:latin typeface="Calibri"/>
                        </a:rPr>
                        <a:t>R</a:t>
                      </a:r>
                      <a:r>
                        <a:rPr lang="en-GB" sz="1600" baseline="-25000" dirty="0">
                          <a:effectLst/>
                          <a:latin typeface="Calibri"/>
                        </a:rPr>
                        <a:t>2,2</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spcBef>
                          <a:spcPts val="0"/>
                        </a:spcBef>
                        <a:spcAft>
                          <a:spcPts val="0"/>
                        </a:spcAft>
                      </a:pPr>
                      <a:r>
                        <a:rPr lang="en-GB" sz="1600" dirty="0">
                          <a:effectLst/>
                          <a:latin typeface="Calibri"/>
                        </a:rPr>
                        <a:t>…</a:t>
                      </a:r>
                      <a:endParaRPr lang="en-US" sz="2400" dirty="0">
                        <a:effectLst/>
                        <a:latin typeface="Calibri"/>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GB" sz="1600" dirty="0">
                          <a:effectLst/>
                          <a:latin typeface="Calibri"/>
                        </a:rPr>
                        <a:t>B</a:t>
                      </a:r>
                      <a:r>
                        <a:rPr lang="en-GB" sz="1600" baseline="-25000" dirty="0">
                          <a:effectLst/>
                          <a:latin typeface="Calibri"/>
                        </a:rPr>
                        <a:t>480,640</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a:spcBef>
                          <a:spcPts val="0"/>
                        </a:spcBef>
                        <a:spcAft>
                          <a:spcPts val="0"/>
                        </a:spcAft>
                      </a:pPr>
                      <a:r>
                        <a:rPr lang="en-GB" sz="1600" dirty="0">
                          <a:effectLst/>
                          <a:latin typeface="Calibri"/>
                        </a:rPr>
                        <a:t>G</a:t>
                      </a:r>
                      <a:r>
                        <a:rPr lang="en-GB" sz="1600" baseline="-25000" dirty="0">
                          <a:effectLst/>
                          <a:latin typeface="Calibri"/>
                        </a:rPr>
                        <a:t>480,640</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spcBef>
                          <a:spcPts val="0"/>
                        </a:spcBef>
                        <a:spcAft>
                          <a:spcPts val="0"/>
                        </a:spcAft>
                      </a:pPr>
                      <a:r>
                        <a:rPr lang="en-GB" sz="1600" dirty="0">
                          <a:effectLst/>
                          <a:latin typeface="Calibri"/>
                        </a:rPr>
                        <a:t>R</a:t>
                      </a:r>
                      <a:r>
                        <a:rPr lang="en-GB" sz="1600" baseline="-25000" dirty="0">
                          <a:effectLst/>
                          <a:latin typeface="Calibri"/>
                        </a:rPr>
                        <a:t>480,640</a:t>
                      </a:r>
                      <a:endParaRPr lang="en-US" sz="2400" dirty="0">
                        <a:effectLst/>
                        <a:latin typeface="Calibri"/>
                      </a:endParaRPr>
                    </a:p>
                  </a:txBody>
                  <a:tcPr marL="68589" marR="68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3589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7AA4-8487-4E80-9DB8-318494D23AA7}"/>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B10B05DF-CD57-4788-A51C-9524CA3932CC}"/>
              </a:ext>
            </a:extLst>
          </p:cNvPr>
          <p:cNvSpPr>
            <a:spLocks noGrp="1"/>
          </p:cNvSpPr>
          <p:nvPr>
            <p:ph idx="1"/>
          </p:nvPr>
        </p:nvSpPr>
        <p:spPr/>
        <p:txBody>
          <a:bodyPr vert="horz" lIns="0" tIns="0" rIns="0" bIns="0" rtlCol="0" anchor="t">
            <a:noAutofit/>
          </a:bodyPr>
          <a:lstStyle/>
          <a:p>
            <a:pPr marL="0" indent="0">
              <a:buNone/>
            </a:pPr>
            <a:r>
              <a:rPr lang="en-US">
                <a:ea typeface="ＭＳ Ｐゴシック"/>
              </a:rPr>
              <a:t>At the end of this module, you will be able to:</a:t>
            </a:r>
          </a:p>
          <a:p>
            <a:pPr>
              <a:buFont typeface="Arial"/>
              <a:buChar char="•"/>
            </a:pPr>
            <a:r>
              <a:rPr lang="en-US">
                <a:ea typeface="+mn-lt"/>
                <a:cs typeface="+mn-lt"/>
              </a:rPr>
              <a:t>Outline the operation and types of edge detection algorithms.</a:t>
            </a:r>
            <a:endParaRPr lang="en-US"/>
          </a:p>
          <a:p>
            <a:pPr>
              <a:buFont typeface="Arial"/>
              <a:buChar char="•"/>
            </a:pPr>
            <a:r>
              <a:rPr lang="en-US" dirty="0">
                <a:ea typeface="+mn-lt"/>
                <a:cs typeface="+mn-lt"/>
              </a:rPr>
              <a:t>Describe the operation of </a:t>
            </a:r>
            <a:r>
              <a:rPr lang="en-US" err="1">
                <a:ea typeface="+mn-lt"/>
                <a:cs typeface="+mn-lt"/>
              </a:rPr>
              <a:t>grayscaling</a:t>
            </a:r>
            <a:r>
              <a:rPr lang="en-US" dirty="0">
                <a:ea typeface="+mn-lt"/>
                <a:cs typeface="+mn-lt"/>
              </a:rPr>
              <a:t> and mathematical derivation of gradient </a:t>
            </a:r>
            <a:r>
              <a:rPr lang="en-US">
                <a:ea typeface="+mn-lt"/>
                <a:cs typeface="+mn-lt"/>
              </a:rPr>
              <a:t>magnitude.</a:t>
            </a:r>
            <a:endParaRPr lang="en-US" dirty="0">
              <a:cs typeface="+mn-lt"/>
            </a:endParaRPr>
          </a:p>
          <a:p>
            <a:pPr>
              <a:buFont typeface="Arial"/>
              <a:buChar char="•"/>
            </a:pPr>
            <a:r>
              <a:rPr lang="en-IN">
                <a:ea typeface="+mn-lt"/>
                <a:cs typeface="+mn-lt"/>
              </a:rPr>
              <a:t>Compare and contrast the Sobel kernels with other existing kernels including </a:t>
            </a:r>
            <a:r>
              <a:rPr lang="en-IN" dirty="0">
                <a:ea typeface="+mn-lt"/>
                <a:cs typeface="+mn-lt"/>
              </a:rPr>
              <a:t>Roberts Cross and Prewitt.</a:t>
            </a:r>
            <a:endParaRPr lang="en-US"/>
          </a:p>
          <a:p>
            <a:pPr marL="0" indent="0">
              <a:buNone/>
            </a:pPr>
            <a:endParaRPr lang="en-US" dirty="0"/>
          </a:p>
        </p:txBody>
      </p:sp>
    </p:spTree>
    <p:extLst>
      <p:ext uri="{BB962C8B-B14F-4D97-AF65-F5344CB8AC3E}">
        <p14:creationId xmlns:p14="http://schemas.microsoft.com/office/powerpoint/2010/main" val="195585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Edge Detection</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4" y="15001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Edge detection is a basic mathematical operation widely used in image processing and computer vision. </a:t>
            </a:r>
          </a:p>
          <a:p>
            <a:r>
              <a:rPr lang="en-IN" altLang="en-US" dirty="0">
                <a:ea typeface="ＭＳ Ｐゴシック" panose="020B0600070205080204" pitchFamily="34" charset="-128"/>
              </a:rPr>
              <a:t>It detects sharp changes in image brightness.</a:t>
            </a:r>
            <a:endParaRPr lang="en-US" altLang="en-US" dirty="0">
              <a:ea typeface="ＭＳ Ｐゴシック" panose="020B0600070205080204" pitchFamily="34" charset="-128"/>
            </a:endParaRPr>
          </a:p>
        </p:txBody>
      </p:sp>
      <p:pic>
        <p:nvPicPr>
          <p:cNvPr id="5" name="Picture 2" descr="http://upload.wikimedia.org/wikipedia/en/8/8e/EdgeDetectionMathematica.png">
            <a:extLst>
              <a:ext uri="{FF2B5EF4-FFF2-40B4-BE49-F238E27FC236}">
                <a16:creationId xmlns:a16="http://schemas.microsoft.com/office/drawing/2014/main" id="{23D8CCF9-633B-4DDB-8E37-5C8E8F8F4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2773744"/>
            <a:ext cx="9794875" cy="32603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28C3B2-6BB0-47E1-AA8B-7217577E4A96}"/>
              </a:ext>
            </a:extLst>
          </p:cNvPr>
          <p:cNvSpPr txBox="1"/>
          <p:nvPr/>
        </p:nvSpPr>
        <p:spPr>
          <a:xfrm>
            <a:off x="1206500" y="6079885"/>
            <a:ext cx="2318922" cy="287337"/>
          </a:xfrm>
          <a:prstGeom prst="rect">
            <a:avLst/>
          </a:prstGeom>
        </p:spPr>
        <p:txBody>
          <a:bodyPr vert="horz" wrap="none" lIns="0" tIns="0" rIns="0" bIns="0" rtlCol="0" anchor="t">
            <a:normAutofit/>
          </a:bodyPr>
          <a:lstStyle/>
          <a:p>
            <a:r>
              <a:rPr lang="en-GB" sz="1200" b="0" dirty="0">
                <a:latin typeface="+mn-lt"/>
              </a:rPr>
              <a:t>Picture author: JonMcLoone</a:t>
            </a:r>
          </a:p>
        </p:txBody>
      </p:sp>
    </p:spTree>
    <p:extLst>
      <p:ext uri="{BB962C8B-B14F-4D97-AF65-F5344CB8AC3E}">
        <p14:creationId xmlns:p14="http://schemas.microsoft.com/office/powerpoint/2010/main" val="1942277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Edge Detection</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Most edge detection algorithms can be broadly grouped into two categories: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Search-based edge detection</a:t>
            </a:r>
          </a:p>
          <a:p>
            <a:pPr lvl="1"/>
            <a:r>
              <a:rPr lang="en-IN" altLang="en-US" dirty="0">
                <a:ea typeface="ＭＳ Ｐゴシック" panose="020B0600070205080204" pitchFamily="34" charset="-128"/>
              </a:rPr>
              <a:t>Zero-crossing based edge detection</a:t>
            </a:r>
          </a:p>
          <a:p>
            <a:r>
              <a:rPr lang="en-IN" altLang="en-US" dirty="0">
                <a:ea typeface="ＭＳ Ｐゴシック" panose="020B0600070205080204" pitchFamily="34" charset="-128"/>
              </a:rPr>
              <a:t>Search-based methods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Detect edges by searching for local directional maxima of edge strength</a:t>
            </a:r>
          </a:p>
          <a:p>
            <a:pPr lvl="1"/>
            <a:r>
              <a:rPr lang="en-IN" altLang="en-US" dirty="0">
                <a:ea typeface="ＭＳ Ｐゴシック" panose="020B0600070205080204" pitchFamily="34" charset="-128"/>
              </a:rPr>
              <a:t>Usually a first-order derivative expression, such as the gradient magnitude</a:t>
            </a:r>
          </a:p>
          <a:p>
            <a:r>
              <a:rPr lang="en-US" dirty="0"/>
              <a:t>Zero-crossing based methods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Search for zero crossings in a second-order derivative expression computed from the image</a:t>
            </a:r>
          </a:p>
          <a:p>
            <a:pPr lvl="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742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0CF4-A867-416B-B2A4-057021B15DC1}"/>
              </a:ext>
            </a:extLst>
          </p:cNvPr>
          <p:cNvSpPr>
            <a:spLocks noGrp="1"/>
          </p:cNvSpPr>
          <p:nvPr>
            <p:ph type="title"/>
          </p:nvPr>
        </p:nvSpPr>
        <p:spPr/>
        <p:txBody>
          <a:bodyPr/>
          <a:lstStyle/>
          <a:p>
            <a:r>
              <a:rPr lang="en-US" dirty="0"/>
              <a:t>Edge Detection</a:t>
            </a:r>
          </a:p>
        </p:txBody>
      </p:sp>
      <p:grpSp>
        <p:nvGrpSpPr>
          <p:cNvPr id="4" name="Group 3">
            <a:extLst>
              <a:ext uri="{FF2B5EF4-FFF2-40B4-BE49-F238E27FC236}">
                <a16:creationId xmlns:a16="http://schemas.microsoft.com/office/drawing/2014/main" id="{97626390-5A96-4082-9C6C-3B2073B0A35D}"/>
              </a:ext>
            </a:extLst>
          </p:cNvPr>
          <p:cNvGrpSpPr/>
          <p:nvPr/>
        </p:nvGrpSpPr>
        <p:grpSpPr>
          <a:xfrm>
            <a:off x="2337402" y="1582593"/>
            <a:ext cx="3901440" cy="2194560"/>
            <a:chOff x="1775132" y="2867764"/>
            <a:chExt cx="3901440" cy="2194560"/>
          </a:xfrm>
        </p:grpSpPr>
        <p:pic>
          <p:nvPicPr>
            <p:cNvPr id="7" name="Picture 6">
              <a:extLst>
                <a:ext uri="{FF2B5EF4-FFF2-40B4-BE49-F238E27FC236}">
                  <a16:creationId xmlns:a16="http://schemas.microsoft.com/office/drawing/2014/main" id="{2146AA45-083B-4040-ACBF-4B890F6758FC}"/>
                </a:ext>
              </a:extLst>
            </p:cNvPr>
            <p:cNvPicPr>
              <a:picLocks noChangeAspect="1"/>
            </p:cNvPicPr>
            <p:nvPr/>
          </p:nvPicPr>
          <p:blipFill>
            <a:blip r:embed="rId3"/>
            <a:stretch>
              <a:fillRect/>
            </a:stretch>
          </p:blipFill>
          <p:spPr>
            <a:xfrm>
              <a:off x="1775132" y="2867764"/>
              <a:ext cx="3901440" cy="2194560"/>
            </a:xfrm>
            <a:prstGeom prst="rect">
              <a:avLst/>
            </a:prstGeom>
          </p:spPr>
        </p:pic>
        <p:sp>
          <p:nvSpPr>
            <p:cNvPr id="9" name="Rectangle 8">
              <a:extLst>
                <a:ext uri="{FF2B5EF4-FFF2-40B4-BE49-F238E27FC236}">
                  <a16:creationId xmlns:a16="http://schemas.microsoft.com/office/drawing/2014/main" id="{31B6C7CB-6024-4122-910C-7CA508E2975F}"/>
                </a:ext>
              </a:extLst>
            </p:cNvPr>
            <p:cNvSpPr/>
            <p:nvPr/>
          </p:nvSpPr>
          <p:spPr>
            <a:xfrm>
              <a:off x="1775132" y="2867764"/>
              <a:ext cx="3901440" cy="219456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grpSp>
        <p:nvGrpSpPr>
          <p:cNvPr id="13" name="Group 12">
            <a:extLst>
              <a:ext uri="{FF2B5EF4-FFF2-40B4-BE49-F238E27FC236}">
                <a16:creationId xmlns:a16="http://schemas.microsoft.com/office/drawing/2014/main" id="{6730588A-C4CA-4F08-A8AB-76C2970EF254}"/>
              </a:ext>
            </a:extLst>
          </p:cNvPr>
          <p:cNvGrpSpPr/>
          <p:nvPr/>
        </p:nvGrpSpPr>
        <p:grpSpPr>
          <a:xfrm>
            <a:off x="7256187" y="4521199"/>
            <a:ext cx="1950720" cy="1463040"/>
            <a:chOff x="8294177" y="3233524"/>
            <a:chExt cx="1950720" cy="1463040"/>
          </a:xfrm>
        </p:grpSpPr>
        <p:pic>
          <p:nvPicPr>
            <p:cNvPr id="6" name="Picture 5">
              <a:extLst>
                <a:ext uri="{FF2B5EF4-FFF2-40B4-BE49-F238E27FC236}">
                  <a16:creationId xmlns:a16="http://schemas.microsoft.com/office/drawing/2014/main" id="{B399625B-7385-4851-9A7D-AD60E9F89F8F}"/>
                </a:ext>
              </a:extLst>
            </p:cNvPr>
            <p:cNvPicPr>
              <a:picLocks noChangeAspect="1"/>
            </p:cNvPicPr>
            <p:nvPr/>
          </p:nvPicPr>
          <p:blipFill>
            <a:blip r:embed="rId4">
              <a:grayscl/>
            </a:blip>
            <a:stretch>
              <a:fillRect/>
            </a:stretch>
          </p:blipFill>
          <p:spPr>
            <a:xfrm>
              <a:off x="8294177" y="3233524"/>
              <a:ext cx="1950720" cy="1463040"/>
            </a:xfrm>
            <a:prstGeom prst="rect">
              <a:avLst/>
            </a:prstGeom>
          </p:spPr>
        </p:pic>
        <p:sp>
          <p:nvSpPr>
            <p:cNvPr id="10" name="Rectangle 9">
              <a:extLst>
                <a:ext uri="{FF2B5EF4-FFF2-40B4-BE49-F238E27FC236}">
                  <a16:creationId xmlns:a16="http://schemas.microsoft.com/office/drawing/2014/main" id="{A92DF873-60B9-447A-BEDC-2B6C8AF493A7}"/>
                </a:ext>
              </a:extLst>
            </p:cNvPr>
            <p:cNvSpPr/>
            <p:nvPr/>
          </p:nvSpPr>
          <p:spPr>
            <a:xfrm>
              <a:off x="8294177" y="3233524"/>
              <a:ext cx="1950720" cy="14630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grpSp>
        <p:nvGrpSpPr>
          <p:cNvPr id="16" name="Group 15">
            <a:extLst>
              <a:ext uri="{FF2B5EF4-FFF2-40B4-BE49-F238E27FC236}">
                <a16:creationId xmlns:a16="http://schemas.microsoft.com/office/drawing/2014/main" id="{ABD786B6-C6B3-4212-A853-5FCE1A1E0BD5}"/>
              </a:ext>
            </a:extLst>
          </p:cNvPr>
          <p:cNvGrpSpPr/>
          <p:nvPr/>
        </p:nvGrpSpPr>
        <p:grpSpPr>
          <a:xfrm>
            <a:off x="7256187" y="1948353"/>
            <a:ext cx="1950720" cy="1463040"/>
            <a:chOff x="8284344" y="1994660"/>
            <a:chExt cx="1950720" cy="1463040"/>
          </a:xfrm>
        </p:grpSpPr>
        <p:pic>
          <p:nvPicPr>
            <p:cNvPr id="17" name="Picture 16">
              <a:extLst>
                <a:ext uri="{FF2B5EF4-FFF2-40B4-BE49-F238E27FC236}">
                  <a16:creationId xmlns:a16="http://schemas.microsoft.com/office/drawing/2014/main" id="{2AD49518-F18B-474F-825A-FC95C10BCB26}"/>
                </a:ext>
              </a:extLst>
            </p:cNvPr>
            <p:cNvPicPr>
              <a:picLocks noChangeAspect="1"/>
            </p:cNvPicPr>
            <p:nvPr/>
          </p:nvPicPr>
          <p:blipFill>
            <a:blip r:embed="rId4"/>
            <a:stretch>
              <a:fillRect/>
            </a:stretch>
          </p:blipFill>
          <p:spPr>
            <a:xfrm>
              <a:off x="8284344" y="1994660"/>
              <a:ext cx="1950720" cy="1463040"/>
            </a:xfrm>
            <a:prstGeom prst="rect">
              <a:avLst/>
            </a:prstGeom>
          </p:spPr>
        </p:pic>
        <p:sp>
          <p:nvSpPr>
            <p:cNvPr id="18" name="Rectangle 17">
              <a:extLst>
                <a:ext uri="{FF2B5EF4-FFF2-40B4-BE49-F238E27FC236}">
                  <a16:creationId xmlns:a16="http://schemas.microsoft.com/office/drawing/2014/main" id="{C635F4BE-ABD6-436E-9045-D557F9B9F896}"/>
                </a:ext>
              </a:extLst>
            </p:cNvPr>
            <p:cNvSpPr/>
            <p:nvPr/>
          </p:nvSpPr>
          <p:spPr>
            <a:xfrm>
              <a:off x="8284344" y="1994660"/>
              <a:ext cx="1950720" cy="14630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sp>
        <p:nvSpPr>
          <p:cNvPr id="19" name="TextBox 18">
            <a:extLst>
              <a:ext uri="{FF2B5EF4-FFF2-40B4-BE49-F238E27FC236}">
                <a16:creationId xmlns:a16="http://schemas.microsoft.com/office/drawing/2014/main" id="{FEDE1D16-CB3C-4DF7-A15D-EFA2DE2CFF6C}"/>
              </a:ext>
            </a:extLst>
          </p:cNvPr>
          <p:cNvSpPr txBox="1"/>
          <p:nvPr/>
        </p:nvSpPr>
        <p:spPr>
          <a:xfrm>
            <a:off x="3414916" y="3939981"/>
            <a:ext cx="1746411" cy="276999"/>
          </a:xfrm>
          <a:prstGeom prst="rect">
            <a:avLst/>
          </a:prstGeom>
          <a:noFill/>
        </p:spPr>
        <p:txBody>
          <a:bodyPr wrap="square" lIns="0" tIns="0" rIns="0" bIns="0" rtlCol="0">
            <a:spAutoFit/>
          </a:bodyPr>
          <a:lstStyle/>
          <a:p>
            <a:pPr algn="ctr" defTabSz="304770" eaLnBrk="1" hangingPunct="1">
              <a:lnSpc>
                <a:spcPct val="90000"/>
              </a:lnSpc>
              <a:spcBef>
                <a:spcPts val="0"/>
              </a:spcBef>
              <a:spcAft>
                <a:spcPts val="200"/>
              </a:spcAft>
            </a:pPr>
            <a:r>
              <a:rPr lang="en-US" sz="2000" b="1" dirty="0">
                <a:solidFill>
                  <a:schemeClr val="tx2"/>
                </a:solidFill>
                <a:latin typeface="+mn-lt"/>
                <a:ea typeface="+mn-ea"/>
              </a:rPr>
              <a:t>HDMI Input</a:t>
            </a:r>
          </a:p>
        </p:txBody>
      </p:sp>
      <p:sp>
        <p:nvSpPr>
          <p:cNvPr id="20" name="TextBox 19">
            <a:extLst>
              <a:ext uri="{FF2B5EF4-FFF2-40B4-BE49-F238E27FC236}">
                <a16:creationId xmlns:a16="http://schemas.microsoft.com/office/drawing/2014/main" id="{5C2C25F2-0B64-4354-A339-363FF9542143}"/>
              </a:ext>
            </a:extLst>
          </p:cNvPr>
          <p:cNvSpPr txBox="1"/>
          <p:nvPr/>
        </p:nvSpPr>
        <p:spPr>
          <a:xfrm>
            <a:off x="3410747" y="6149958"/>
            <a:ext cx="1746411" cy="276999"/>
          </a:xfrm>
          <a:prstGeom prst="rect">
            <a:avLst/>
          </a:prstGeom>
          <a:noFill/>
        </p:spPr>
        <p:txBody>
          <a:bodyPr wrap="square" lIns="0" tIns="0" rIns="0" bIns="0" rtlCol="0">
            <a:spAutoFit/>
          </a:bodyPr>
          <a:lstStyle/>
          <a:p>
            <a:pPr algn="ctr" defTabSz="304770" eaLnBrk="1" hangingPunct="1">
              <a:lnSpc>
                <a:spcPct val="90000"/>
              </a:lnSpc>
              <a:spcBef>
                <a:spcPts val="0"/>
              </a:spcBef>
              <a:spcAft>
                <a:spcPts val="200"/>
              </a:spcAft>
            </a:pPr>
            <a:r>
              <a:rPr lang="en-US" sz="2000" b="1" dirty="0">
                <a:solidFill>
                  <a:schemeClr val="tx2"/>
                </a:solidFill>
                <a:latin typeface="+mn-lt"/>
                <a:ea typeface="+mn-ea"/>
              </a:rPr>
              <a:t>HDMI Output</a:t>
            </a:r>
          </a:p>
        </p:txBody>
      </p:sp>
      <p:grpSp>
        <p:nvGrpSpPr>
          <p:cNvPr id="23" name="Group 22">
            <a:extLst>
              <a:ext uri="{FF2B5EF4-FFF2-40B4-BE49-F238E27FC236}">
                <a16:creationId xmlns:a16="http://schemas.microsoft.com/office/drawing/2014/main" id="{8FE213BD-BC59-45C8-BE86-BAB8D56EE928}"/>
              </a:ext>
            </a:extLst>
          </p:cNvPr>
          <p:cNvGrpSpPr/>
          <p:nvPr/>
        </p:nvGrpSpPr>
        <p:grpSpPr>
          <a:xfrm>
            <a:off x="3308593" y="4521199"/>
            <a:ext cx="1959056" cy="1463040"/>
            <a:chOff x="9602277" y="2420089"/>
            <a:chExt cx="1959056" cy="1463040"/>
          </a:xfrm>
        </p:grpSpPr>
        <p:pic>
          <p:nvPicPr>
            <p:cNvPr id="21" name="Picture 20">
              <a:extLst>
                <a:ext uri="{FF2B5EF4-FFF2-40B4-BE49-F238E27FC236}">
                  <a16:creationId xmlns:a16="http://schemas.microsoft.com/office/drawing/2014/main" id="{B24822D5-1CDD-4D9E-803F-140DE8EDDAAE}"/>
                </a:ext>
              </a:extLst>
            </p:cNvPr>
            <p:cNvPicPr>
              <a:picLocks noChangeAspect="1"/>
            </p:cNvPicPr>
            <p:nvPr/>
          </p:nvPicPr>
          <p:blipFill>
            <a:blip r:embed="rId5"/>
            <a:stretch>
              <a:fillRect/>
            </a:stretch>
          </p:blipFill>
          <p:spPr>
            <a:xfrm>
              <a:off x="9602277" y="2420089"/>
              <a:ext cx="1959056" cy="1463040"/>
            </a:xfrm>
            <a:prstGeom prst="rect">
              <a:avLst/>
            </a:prstGeom>
          </p:spPr>
        </p:pic>
        <p:sp>
          <p:nvSpPr>
            <p:cNvPr id="22" name="Rectangle 21">
              <a:extLst>
                <a:ext uri="{FF2B5EF4-FFF2-40B4-BE49-F238E27FC236}">
                  <a16:creationId xmlns:a16="http://schemas.microsoft.com/office/drawing/2014/main" id="{C7E63C8E-774F-45CB-B1E1-093B1FC4E80A}"/>
                </a:ext>
              </a:extLst>
            </p:cNvPr>
            <p:cNvSpPr/>
            <p:nvPr/>
          </p:nvSpPr>
          <p:spPr>
            <a:xfrm>
              <a:off x="9602277" y="2420089"/>
              <a:ext cx="1950720" cy="14630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cxnSp>
        <p:nvCxnSpPr>
          <p:cNvPr id="25" name="Straight Arrow Connector 24">
            <a:extLst>
              <a:ext uri="{FF2B5EF4-FFF2-40B4-BE49-F238E27FC236}">
                <a16:creationId xmlns:a16="http://schemas.microsoft.com/office/drawing/2014/main" id="{68FAAEE7-4407-40CB-94B9-305665A57FDC}"/>
              </a:ext>
            </a:extLst>
          </p:cNvPr>
          <p:cNvCxnSpPr>
            <a:stCxn id="9" idx="3"/>
            <a:endCxn id="18" idx="1"/>
          </p:cNvCxnSpPr>
          <p:nvPr/>
        </p:nvCxnSpPr>
        <p:spPr>
          <a:xfrm>
            <a:off x="6238842" y="2679873"/>
            <a:ext cx="10173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FFC8F56-56EA-4CD3-BC7C-914D04793E96}"/>
              </a:ext>
            </a:extLst>
          </p:cNvPr>
          <p:cNvCxnSpPr>
            <a:stCxn id="18" idx="2"/>
            <a:endCxn id="10" idx="0"/>
          </p:cNvCxnSpPr>
          <p:nvPr/>
        </p:nvCxnSpPr>
        <p:spPr>
          <a:xfrm>
            <a:off x="8231547" y="3411393"/>
            <a:ext cx="0" cy="11098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C902709-D798-467E-94B2-25B1469A00A4}"/>
              </a:ext>
            </a:extLst>
          </p:cNvPr>
          <p:cNvCxnSpPr>
            <a:stCxn id="10" idx="1"/>
            <a:endCxn id="22" idx="3"/>
          </p:cNvCxnSpPr>
          <p:nvPr/>
        </p:nvCxnSpPr>
        <p:spPr>
          <a:xfrm flipH="1">
            <a:off x="5259313" y="5252719"/>
            <a:ext cx="19968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CBE5B3E-8DFA-40EF-AA77-1944E9F99C3C}"/>
              </a:ext>
            </a:extLst>
          </p:cNvPr>
          <p:cNvSpPr txBox="1"/>
          <p:nvPr/>
        </p:nvSpPr>
        <p:spPr>
          <a:xfrm>
            <a:off x="6134179" y="2125875"/>
            <a:ext cx="1226670" cy="553998"/>
          </a:xfrm>
          <a:prstGeom prst="rect">
            <a:avLst/>
          </a:prstGeom>
          <a:noFill/>
        </p:spPr>
        <p:txBody>
          <a:bodyPr wrap="square" lIns="0" tIns="0" rIns="0" bIns="0" rtlCol="0">
            <a:spAutoFit/>
          </a:bodyPr>
          <a:lstStyle/>
          <a:p>
            <a:pPr algn="ctr" defTabSz="304770" eaLnBrk="1" hangingPunct="1">
              <a:lnSpc>
                <a:spcPct val="90000"/>
              </a:lnSpc>
              <a:spcBef>
                <a:spcPts val="0"/>
              </a:spcBef>
              <a:spcAft>
                <a:spcPts val="200"/>
              </a:spcAft>
            </a:pPr>
            <a:r>
              <a:rPr lang="en-US" sz="2000" b="1" dirty="0">
                <a:solidFill>
                  <a:schemeClr val="tx2"/>
                </a:solidFill>
                <a:latin typeface="+mn-lt"/>
                <a:ea typeface="+mn-ea"/>
              </a:rPr>
              <a:t>Image</a:t>
            </a:r>
            <a:br>
              <a:rPr lang="en-US" sz="2000" b="1" dirty="0">
                <a:solidFill>
                  <a:schemeClr val="tx2"/>
                </a:solidFill>
                <a:latin typeface="+mn-lt"/>
                <a:ea typeface="+mn-ea"/>
              </a:rPr>
            </a:br>
            <a:r>
              <a:rPr lang="en-US" sz="2000" b="1" dirty="0">
                <a:solidFill>
                  <a:schemeClr val="tx2"/>
                </a:solidFill>
                <a:latin typeface="+mn-lt"/>
                <a:ea typeface="+mn-ea"/>
              </a:rPr>
              <a:t>Scaling</a:t>
            </a:r>
          </a:p>
        </p:txBody>
      </p:sp>
      <p:sp>
        <p:nvSpPr>
          <p:cNvPr id="31" name="TextBox 30">
            <a:extLst>
              <a:ext uri="{FF2B5EF4-FFF2-40B4-BE49-F238E27FC236}">
                <a16:creationId xmlns:a16="http://schemas.microsoft.com/office/drawing/2014/main" id="{389EE221-0FD4-4D3F-8858-DC442FFE1780}"/>
              </a:ext>
            </a:extLst>
          </p:cNvPr>
          <p:cNvSpPr txBox="1"/>
          <p:nvPr/>
        </p:nvSpPr>
        <p:spPr>
          <a:xfrm>
            <a:off x="8271349" y="3827796"/>
            <a:ext cx="1226670" cy="276999"/>
          </a:xfrm>
          <a:prstGeom prst="rect">
            <a:avLst/>
          </a:prstGeom>
          <a:noFill/>
        </p:spPr>
        <p:txBody>
          <a:bodyPr wrap="square" lIns="0" tIns="0" rIns="0" bIns="0" rtlCol="0">
            <a:spAutoFit/>
          </a:bodyPr>
          <a:lstStyle/>
          <a:p>
            <a:pPr defTabSz="304770" eaLnBrk="1" hangingPunct="1">
              <a:lnSpc>
                <a:spcPct val="90000"/>
              </a:lnSpc>
              <a:spcBef>
                <a:spcPts val="0"/>
              </a:spcBef>
              <a:spcAft>
                <a:spcPts val="200"/>
              </a:spcAft>
            </a:pPr>
            <a:r>
              <a:rPr lang="en-US" sz="2000" b="1" dirty="0">
                <a:solidFill>
                  <a:schemeClr val="tx2"/>
                </a:solidFill>
                <a:latin typeface="+mn-lt"/>
                <a:ea typeface="+mn-ea"/>
              </a:rPr>
              <a:t>Grayscale</a:t>
            </a:r>
          </a:p>
        </p:txBody>
      </p:sp>
      <p:sp>
        <p:nvSpPr>
          <p:cNvPr id="32" name="TextBox 31">
            <a:extLst>
              <a:ext uri="{FF2B5EF4-FFF2-40B4-BE49-F238E27FC236}">
                <a16:creationId xmlns:a16="http://schemas.microsoft.com/office/drawing/2014/main" id="{C340C62A-3084-4479-813A-EDE9F96D9A3D}"/>
              </a:ext>
            </a:extLst>
          </p:cNvPr>
          <p:cNvSpPr txBox="1"/>
          <p:nvPr/>
        </p:nvSpPr>
        <p:spPr>
          <a:xfrm>
            <a:off x="5644415" y="4941003"/>
            <a:ext cx="1226670" cy="276999"/>
          </a:xfrm>
          <a:prstGeom prst="rect">
            <a:avLst/>
          </a:prstGeom>
          <a:noFill/>
        </p:spPr>
        <p:txBody>
          <a:bodyPr wrap="square" lIns="0" tIns="0" rIns="0" bIns="0" rtlCol="0">
            <a:spAutoFit/>
          </a:bodyPr>
          <a:lstStyle/>
          <a:p>
            <a:pPr algn="ctr" defTabSz="304770" eaLnBrk="1" hangingPunct="1">
              <a:lnSpc>
                <a:spcPct val="90000"/>
              </a:lnSpc>
              <a:spcBef>
                <a:spcPts val="0"/>
              </a:spcBef>
              <a:spcAft>
                <a:spcPts val="200"/>
              </a:spcAft>
            </a:pPr>
            <a:r>
              <a:rPr lang="en-US" sz="2000" b="1" dirty="0">
                <a:solidFill>
                  <a:schemeClr val="tx2"/>
                </a:solidFill>
                <a:latin typeface="+mn-lt"/>
                <a:ea typeface="+mn-ea"/>
              </a:rPr>
              <a:t>Gradient</a:t>
            </a:r>
          </a:p>
        </p:txBody>
      </p:sp>
    </p:spTree>
    <p:extLst>
      <p:ext uri="{BB962C8B-B14F-4D97-AF65-F5344CB8AC3E}">
        <p14:creationId xmlns:p14="http://schemas.microsoft.com/office/powerpoint/2010/main" val="3053969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0CF4-A867-416B-B2A4-057021B15DC1}"/>
              </a:ext>
            </a:extLst>
          </p:cNvPr>
          <p:cNvSpPr>
            <a:spLocks noGrp="1"/>
          </p:cNvSpPr>
          <p:nvPr>
            <p:ph type="title"/>
          </p:nvPr>
        </p:nvSpPr>
        <p:spPr/>
        <p:txBody>
          <a:bodyPr/>
          <a:lstStyle/>
          <a:p>
            <a:r>
              <a:rPr lang="en-US" dirty="0"/>
              <a:t>Image Scaling</a:t>
            </a:r>
          </a:p>
        </p:txBody>
      </p:sp>
      <p:sp>
        <p:nvSpPr>
          <p:cNvPr id="8" name="Rectangle 7">
            <a:extLst>
              <a:ext uri="{FF2B5EF4-FFF2-40B4-BE49-F238E27FC236}">
                <a16:creationId xmlns:a16="http://schemas.microsoft.com/office/drawing/2014/main" id="{57A8EE15-63BF-49C8-9E38-8319652ABB38}"/>
              </a:ext>
            </a:extLst>
          </p:cNvPr>
          <p:cNvSpPr/>
          <p:nvPr/>
        </p:nvSpPr>
        <p:spPr>
          <a:xfrm>
            <a:off x="1765300" y="3967749"/>
            <a:ext cx="3901440" cy="219456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1280 x 720</a:t>
            </a:r>
          </a:p>
        </p:txBody>
      </p:sp>
      <p:sp>
        <p:nvSpPr>
          <p:cNvPr id="6" name="Rectangle 5">
            <a:extLst>
              <a:ext uri="{FF2B5EF4-FFF2-40B4-BE49-F238E27FC236}">
                <a16:creationId xmlns:a16="http://schemas.microsoft.com/office/drawing/2014/main" id="{9A231D2D-7511-40E4-B20C-DC92E18A884D}"/>
              </a:ext>
            </a:extLst>
          </p:cNvPr>
          <p:cNvSpPr/>
          <p:nvPr/>
        </p:nvSpPr>
        <p:spPr>
          <a:xfrm>
            <a:off x="8284344" y="4516389"/>
            <a:ext cx="1950720" cy="10972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640 x 360</a:t>
            </a:r>
          </a:p>
        </p:txBody>
      </p:sp>
      <p:cxnSp>
        <p:nvCxnSpPr>
          <p:cNvPr id="5" name="Straight Connector 4">
            <a:extLst>
              <a:ext uri="{FF2B5EF4-FFF2-40B4-BE49-F238E27FC236}">
                <a16:creationId xmlns:a16="http://schemas.microsoft.com/office/drawing/2014/main" id="{490F8854-6CE1-43A8-87B4-D50CB5D60B34}"/>
              </a:ext>
            </a:extLst>
          </p:cNvPr>
          <p:cNvCxnSpPr>
            <a:cxnSpLocks/>
          </p:cNvCxnSpPr>
          <p:nvPr/>
        </p:nvCxnSpPr>
        <p:spPr>
          <a:xfrm>
            <a:off x="5666740" y="3967749"/>
            <a:ext cx="2617604" cy="5486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FC784F-CBA8-4E04-B0B0-AD829AA49F1B}"/>
              </a:ext>
            </a:extLst>
          </p:cNvPr>
          <p:cNvCxnSpPr>
            <a:cxnSpLocks/>
          </p:cNvCxnSpPr>
          <p:nvPr/>
        </p:nvCxnSpPr>
        <p:spPr>
          <a:xfrm flipV="1">
            <a:off x="5666740" y="5613669"/>
            <a:ext cx="2617604" cy="5486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DB82D9C2-EFB4-412F-B322-945BC545CC9C}"/>
              </a:ext>
            </a:extLst>
          </p:cNvPr>
          <p:cNvGraphicFramePr>
            <a:graphicFrameLocks noGrp="1"/>
          </p:cNvGraphicFramePr>
          <p:nvPr>
            <p:extLst>
              <p:ext uri="{D42A27DB-BD31-4B8C-83A1-F6EECF244321}">
                <p14:modId xmlns:p14="http://schemas.microsoft.com/office/powerpoint/2010/main" val="3865605081"/>
              </p:ext>
            </p:extLst>
          </p:nvPr>
        </p:nvGraphicFramePr>
        <p:xfrm>
          <a:off x="1765300" y="1562472"/>
          <a:ext cx="1828800" cy="1828800"/>
        </p:xfrm>
        <a:graphic>
          <a:graphicData uri="http://schemas.openxmlformats.org/drawingml/2006/table">
            <a:tbl>
              <a:tblPr firstRow="1" bandRow="1">
                <a:tableStyleId>{5940675A-B579-460E-94D1-54222C63F5DA}</a:tableStyleId>
              </a:tblPr>
              <a:tblGrid>
                <a:gridCol w="304800">
                  <a:extLst>
                    <a:ext uri="{9D8B030D-6E8A-4147-A177-3AD203B41FA5}">
                      <a16:colId xmlns:a16="http://schemas.microsoft.com/office/drawing/2014/main" val="3645036744"/>
                    </a:ext>
                  </a:extLst>
                </a:gridCol>
                <a:gridCol w="304800">
                  <a:extLst>
                    <a:ext uri="{9D8B030D-6E8A-4147-A177-3AD203B41FA5}">
                      <a16:colId xmlns:a16="http://schemas.microsoft.com/office/drawing/2014/main" val="3433830556"/>
                    </a:ext>
                  </a:extLst>
                </a:gridCol>
                <a:gridCol w="304800">
                  <a:extLst>
                    <a:ext uri="{9D8B030D-6E8A-4147-A177-3AD203B41FA5}">
                      <a16:colId xmlns:a16="http://schemas.microsoft.com/office/drawing/2014/main" val="847810259"/>
                    </a:ext>
                  </a:extLst>
                </a:gridCol>
                <a:gridCol w="304800">
                  <a:extLst>
                    <a:ext uri="{9D8B030D-6E8A-4147-A177-3AD203B41FA5}">
                      <a16:colId xmlns:a16="http://schemas.microsoft.com/office/drawing/2014/main" val="2922364944"/>
                    </a:ext>
                  </a:extLst>
                </a:gridCol>
                <a:gridCol w="304800">
                  <a:extLst>
                    <a:ext uri="{9D8B030D-6E8A-4147-A177-3AD203B41FA5}">
                      <a16:colId xmlns:a16="http://schemas.microsoft.com/office/drawing/2014/main" val="2095254588"/>
                    </a:ext>
                  </a:extLst>
                </a:gridCol>
                <a:gridCol w="304800">
                  <a:extLst>
                    <a:ext uri="{9D8B030D-6E8A-4147-A177-3AD203B41FA5}">
                      <a16:colId xmlns:a16="http://schemas.microsoft.com/office/drawing/2014/main" val="874086131"/>
                    </a:ext>
                  </a:extLst>
                </a:gridCol>
              </a:tblGrid>
              <a:tr h="304800">
                <a:tc>
                  <a:txBody>
                    <a:bodyPr/>
                    <a:lstStyle/>
                    <a:p>
                      <a:pPr algn="ctr"/>
                      <a:r>
                        <a:rPr lang="en-US" sz="1100" dirty="0">
                          <a:latin typeface="+mn-lt"/>
                        </a:rPr>
                        <a:t>1,1</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latin typeface="+mn-lt"/>
                        </a:rPr>
                        <a:t>1,2</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ea typeface="Cambria Math" panose="02040503050406030204" pitchFamily="18" charset="0"/>
                        </a:rPr>
                        <a:t>1,3</a:t>
                      </a:r>
                      <a:endParaRPr lang="en-US" sz="1100" dirty="0">
                        <a:latin typeface="+mn-lt"/>
                      </a:endParaRP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latin typeface="+mn-lt"/>
                        </a:rPr>
                        <a:t>1,4</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1,5</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latin typeface="+mn-lt"/>
                        </a:rPr>
                        <a:t>1,6</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9130334"/>
                  </a:ext>
                </a:extLst>
              </a:tr>
              <a:tr h="304800">
                <a:tc>
                  <a:txBody>
                    <a:bodyPr/>
                    <a:lstStyle/>
                    <a:p>
                      <a:pPr algn="ctr"/>
                      <a:r>
                        <a:rPr lang="en-US" sz="1100" dirty="0">
                          <a:latin typeface="+mn-lt"/>
                        </a:rPr>
                        <a:t>2,1</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2,2</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ea typeface="Cambria Math" panose="02040503050406030204" pitchFamily="18" charset="0"/>
                        </a:rPr>
                        <a:t>2,3</a:t>
                      </a:r>
                      <a:endParaRPr lang="en-US" sz="1100" dirty="0">
                        <a:latin typeface="+mn-lt"/>
                      </a:endParaRP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2,4</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2,5</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2,6</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8808771"/>
                  </a:ext>
                </a:extLst>
              </a:tr>
              <a:tr h="304800">
                <a:tc>
                  <a:txBody>
                    <a:bodyPr/>
                    <a:lstStyle/>
                    <a:p>
                      <a:pPr algn="ctr"/>
                      <a:r>
                        <a:rPr lang="en-US" sz="1100" dirty="0">
                          <a:latin typeface="+mn-lt"/>
                          <a:ea typeface="Cambria Math" panose="02040503050406030204" pitchFamily="18" charset="0"/>
                        </a:rPr>
                        <a:t>3,1</a:t>
                      </a:r>
                      <a:endParaRPr lang="en-US" sz="1100" dirty="0">
                        <a:latin typeface="+mn-lt"/>
                      </a:endParaRP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latin typeface="+mn-lt"/>
                        </a:rPr>
                        <a:t>3,2</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3,3</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latin typeface="+mn-lt"/>
                        </a:rPr>
                        <a:t>3,4</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3,5</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latin typeface="+mn-lt"/>
                        </a:rPr>
                        <a:t>3,6</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9713627"/>
                  </a:ext>
                </a:extLst>
              </a:tr>
              <a:tr h="304800">
                <a:tc>
                  <a:txBody>
                    <a:bodyPr/>
                    <a:lstStyle/>
                    <a:p>
                      <a:pPr algn="ctr"/>
                      <a:r>
                        <a:rPr lang="en-US" sz="1100" dirty="0">
                          <a:latin typeface="+mn-lt"/>
                        </a:rPr>
                        <a:t>4,1</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4,2</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4,3</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spc="-100" baseline="0" dirty="0">
                          <a:latin typeface="+mn-lt"/>
                        </a:rPr>
                        <a:t>4,4</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spc="-100" baseline="0" dirty="0">
                          <a:latin typeface="+mn-lt"/>
                        </a:rPr>
                        <a:t>4,5</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spc="-100" baseline="0" dirty="0">
                          <a:latin typeface="+mn-lt"/>
                        </a:rPr>
                        <a:t>4,6</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8319622"/>
                  </a:ext>
                </a:extLst>
              </a:tr>
              <a:tr h="304800">
                <a:tc>
                  <a:txBody>
                    <a:bodyPr/>
                    <a:lstStyle/>
                    <a:p>
                      <a:pPr algn="ctr"/>
                      <a:r>
                        <a:rPr lang="en-US" sz="1100" dirty="0">
                          <a:latin typeface="+mn-lt"/>
                        </a:rPr>
                        <a:t>5,1</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latin typeface="+mn-lt"/>
                        </a:rPr>
                        <a:t>5,2</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5,3</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spc="-100" baseline="0" dirty="0">
                          <a:latin typeface="+mn-lt"/>
                        </a:rPr>
                        <a:t>5,4</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spc="-100" baseline="0" dirty="0">
                          <a:latin typeface="+mn-lt"/>
                        </a:rPr>
                        <a:t>5,5</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spc="-100" baseline="0" dirty="0">
                          <a:latin typeface="+mn-lt"/>
                        </a:rPr>
                        <a:t>5,6</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762578"/>
                  </a:ext>
                </a:extLst>
              </a:tr>
              <a:tr h="304800">
                <a:tc>
                  <a:txBody>
                    <a:bodyPr/>
                    <a:lstStyle/>
                    <a:p>
                      <a:pPr algn="ctr"/>
                      <a:r>
                        <a:rPr lang="en-US" sz="1100" dirty="0">
                          <a:latin typeface="+mn-lt"/>
                        </a:rPr>
                        <a:t>6,1</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6,2</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6,3</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spc="-100" baseline="0" dirty="0">
                          <a:latin typeface="+mn-lt"/>
                        </a:rPr>
                        <a:t>6,4</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spc="-100" baseline="0" dirty="0">
                          <a:latin typeface="+mn-lt"/>
                        </a:rPr>
                        <a:t>6,5</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spc="-100" baseline="0" dirty="0">
                          <a:latin typeface="+mn-lt"/>
                        </a:rPr>
                        <a:t>6,6</a:t>
                      </a:r>
                    </a:p>
                  </a:txBody>
                  <a:tcPr marL="60960" marR="60960" marT="30480" marB="304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014989"/>
                  </a:ext>
                </a:extLst>
              </a:tr>
            </a:tbl>
          </a:graphicData>
        </a:graphic>
      </p:graphicFrame>
      <p:graphicFrame>
        <p:nvGraphicFramePr>
          <p:cNvPr id="9" name="Table 8">
            <a:extLst>
              <a:ext uri="{FF2B5EF4-FFF2-40B4-BE49-F238E27FC236}">
                <a16:creationId xmlns:a16="http://schemas.microsoft.com/office/drawing/2014/main" id="{9D7AAD2B-7EAB-4490-8C1D-FF6FC1823F4B}"/>
              </a:ext>
            </a:extLst>
          </p:cNvPr>
          <p:cNvGraphicFramePr>
            <a:graphicFrameLocks noGrp="1"/>
          </p:cNvGraphicFramePr>
          <p:nvPr>
            <p:extLst>
              <p:ext uri="{D42A27DB-BD31-4B8C-83A1-F6EECF244321}">
                <p14:modId xmlns:p14="http://schemas.microsoft.com/office/powerpoint/2010/main" val="257861312"/>
              </p:ext>
            </p:extLst>
          </p:nvPr>
        </p:nvGraphicFramePr>
        <p:xfrm>
          <a:off x="8284344" y="2596149"/>
          <a:ext cx="914400" cy="914400"/>
        </p:xfrm>
        <a:graphic>
          <a:graphicData uri="http://schemas.openxmlformats.org/drawingml/2006/table">
            <a:tbl>
              <a:tblPr firstRow="1" bandRow="1">
                <a:tableStyleId>{5940675A-B579-460E-94D1-54222C63F5DA}</a:tableStyleId>
              </a:tblPr>
              <a:tblGrid>
                <a:gridCol w="304800">
                  <a:extLst>
                    <a:ext uri="{9D8B030D-6E8A-4147-A177-3AD203B41FA5}">
                      <a16:colId xmlns:a16="http://schemas.microsoft.com/office/drawing/2014/main" val="3645036744"/>
                    </a:ext>
                  </a:extLst>
                </a:gridCol>
                <a:gridCol w="304800">
                  <a:extLst>
                    <a:ext uri="{9D8B030D-6E8A-4147-A177-3AD203B41FA5}">
                      <a16:colId xmlns:a16="http://schemas.microsoft.com/office/drawing/2014/main" val="3433830556"/>
                    </a:ext>
                  </a:extLst>
                </a:gridCol>
                <a:gridCol w="304800">
                  <a:extLst>
                    <a:ext uri="{9D8B030D-6E8A-4147-A177-3AD203B41FA5}">
                      <a16:colId xmlns:a16="http://schemas.microsoft.com/office/drawing/2014/main" val="847810259"/>
                    </a:ext>
                  </a:extLst>
                </a:gridCol>
              </a:tblGrid>
              <a:tr h="304800">
                <a:tc>
                  <a:txBody>
                    <a:bodyPr/>
                    <a:lstStyle/>
                    <a:p>
                      <a:pPr algn="ctr"/>
                      <a:r>
                        <a:rPr lang="en-US" sz="1100" dirty="0"/>
                        <a:t>1,1</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t>1,3</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t>1,5</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09130334"/>
                  </a:ext>
                </a:extLst>
              </a:tr>
              <a:tr h="304800">
                <a:tc>
                  <a:txBody>
                    <a:bodyPr/>
                    <a:lstStyle/>
                    <a:p>
                      <a:pPr algn="ctr"/>
                      <a:r>
                        <a:rPr lang="en-US" sz="1100" dirty="0"/>
                        <a:t>3,1</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t>3,3</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t>3,5</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148808771"/>
                  </a:ext>
                </a:extLst>
              </a:tr>
              <a:tr h="304800">
                <a:tc>
                  <a:txBody>
                    <a:bodyPr/>
                    <a:lstStyle/>
                    <a:p>
                      <a:pPr algn="ctr"/>
                      <a:r>
                        <a:rPr lang="en-US" sz="1100" dirty="0"/>
                        <a:t>5,1</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t>5,3</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dirty="0"/>
                        <a:t>5,5</a:t>
                      </a:r>
                    </a:p>
                  </a:txBody>
                  <a:tcPr marL="60960" marR="60960" marT="30480" marB="30480"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79713627"/>
                  </a:ext>
                </a:extLst>
              </a:tr>
            </a:tbl>
          </a:graphicData>
        </a:graphic>
      </p:graphicFrame>
      <p:sp>
        <p:nvSpPr>
          <p:cNvPr id="3" name="Rectangle 2">
            <a:extLst>
              <a:ext uri="{FF2B5EF4-FFF2-40B4-BE49-F238E27FC236}">
                <a16:creationId xmlns:a16="http://schemas.microsoft.com/office/drawing/2014/main" id="{027651D8-6AC7-44A8-8146-93D7AC1B183B}"/>
              </a:ext>
            </a:extLst>
          </p:cNvPr>
          <p:cNvSpPr/>
          <p:nvPr/>
        </p:nvSpPr>
        <p:spPr>
          <a:xfrm>
            <a:off x="1765300" y="3967749"/>
            <a:ext cx="406400" cy="406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06020256-85AD-44C7-9BCA-61960034F5C2}"/>
              </a:ext>
            </a:extLst>
          </p:cNvPr>
          <p:cNvCxnSpPr>
            <a:stCxn id="3" idx="0"/>
          </p:cNvCxnSpPr>
          <p:nvPr/>
        </p:nvCxnSpPr>
        <p:spPr>
          <a:xfrm flipV="1">
            <a:off x="1968500" y="3624849"/>
            <a:ext cx="0" cy="3429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C61C78-474A-44A4-8A74-61DCC85240FD}"/>
              </a:ext>
            </a:extLst>
          </p:cNvPr>
          <p:cNvSpPr/>
          <p:nvPr/>
        </p:nvSpPr>
        <p:spPr>
          <a:xfrm>
            <a:off x="8284344" y="4516389"/>
            <a:ext cx="303384" cy="30338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5C0A3BBE-8808-4E7A-A421-A5757199037A}"/>
              </a:ext>
            </a:extLst>
          </p:cNvPr>
          <p:cNvCxnSpPr>
            <a:cxnSpLocks/>
            <a:stCxn id="12" idx="0"/>
          </p:cNvCxnSpPr>
          <p:nvPr/>
        </p:nvCxnSpPr>
        <p:spPr>
          <a:xfrm flipV="1">
            <a:off x="8436036" y="3636625"/>
            <a:ext cx="0" cy="8797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D60EE7E-2AC4-44F9-BD21-4238B4F4809C}"/>
              </a:ext>
            </a:extLst>
          </p:cNvPr>
          <p:cNvSpPr txBox="1"/>
          <p:nvPr/>
        </p:nvSpPr>
        <p:spPr>
          <a:xfrm>
            <a:off x="2026796" y="1128809"/>
            <a:ext cx="1305807" cy="29084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Input image</a:t>
            </a:r>
            <a:endParaRPr lang="LID4096" sz="2100" kern="1200" dirty="0" err="1">
              <a:solidFill>
                <a:schemeClr val="tx2"/>
              </a:solidFill>
              <a:latin typeface="+mn-lt"/>
              <a:ea typeface="+mn-ea"/>
              <a:cs typeface="+mn-cs"/>
            </a:endParaRPr>
          </a:p>
        </p:txBody>
      </p:sp>
      <p:sp>
        <p:nvSpPr>
          <p:cNvPr id="14" name="TextBox 13">
            <a:extLst>
              <a:ext uri="{FF2B5EF4-FFF2-40B4-BE49-F238E27FC236}">
                <a16:creationId xmlns:a16="http://schemas.microsoft.com/office/drawing/2014/main" id="{51E3352A-A1BA-412A-8EB5-F8F7D1E2EA74}"/>
              </a:ext>
            </a:extLst>
          </p:cNvPr>
          <p:cNvSpPr txBox="1"/>
          <p:nvPr/>
        </p:nvSpPr>
        <p:spPr>
          <a:xfrm>
            <a:off x="3036446" y="4662584"/>
            <a:ext cx="1305807" cy="290849"/>
          </a:xfrm>
          <a:prstGeom prst="rect">
            <a:avLst/>
          </a:prstGeom>
          <a:noFill/>
        </p:spPr>
        <p:txBody>
          <a:bodyPr wrap="non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Input image</a:t>
            </a:r>
            <a:endParaRPr lang="LID4096" sz="2100" kern="1200" dirty="0" err="1">
              <a:solidFill>
                <a:schemeClr val="tx2"/>
              </a:solidFill>
              <a:latin typeface="+mn-lt"/>
              <a:ea typeface="+mn-ea"/>
              <a:cs typeface="+mn-cs"/>
            </a:endParaRPr>
          </a:p>
        </p:txBody>
      </p:sp>
    </p:spTree>
    <p:extLst>
      <p:ext uri="{BB962C8B-B14F-4D97-AF65-F5344CB8AC3E}">
        <p14:creationId xmlns:p14="http://schemas.microsoft.com/office/powerpoint/2010/main" val="325556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0CF4-A867-416B-B2A4-057021B15DC1}"/>
              </a:ext>
            </a:extLst>
          </p:cNvPr>
          <p:cNvSpPr>
            <a:spLocks noGrp="1"/>
          </p:cNvSpPr>
          <p:nvPr>
            <p:ph type="title"/>
          </p:nvPr>
        </p:nvSpPr>
        <p:spPr/>
        <p:txBody>
          <a:bodyPr/>
          <a:lstStyle/>
          <a:p>
            <a:r>
              <a:rPr lang="en-US" dirty="0"/>
              <a:t>Grayscale</a:t>
            </a:r>
          </a:p>
        </p:txBody>
      </p:sp>
      <p:sp>
        <p:nvSpPr>
          <p:cNvPr id="3" name="Arrow: Right 2">
            <a:extLst>
              <a:ext uri="{FF2B5EF4-FFF2-40B4-BE49-F238E27FC236}">
                <a16:creationId xmlns:a16="http://schemas.microsoft.com/office/drawing/2014/main" id="{44650425-F737-4849-8D22-F51902BADB21}"/>
              </a:ext>
            </a:extLst>
          </p:cNvPr>
          <p:cNvSpPr/>
          <p:nvPr/>
        </p:nvSpPr>
        <p:spPr>
          <a:xfrm>
            <a:off x="5820392" y="3545276"/>
            <a:ext cx="596900" cy="508000"/>
          </a:xfrm>
          <a:prstGeom prst="rightArrow">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15FDE985-30D7-48D8-A52E-D2DD49647CD1}"/>
              </a:ext>
            </a:extLst>
          </p:cNvPr>
          <p:cNvGrpSpPr/>
          <p:nvPr/>
        </p:nvGrpSpPr>
        <p:grpSpPr>
          <a:xfrm>
            <a:off x="7273992" y="2630047"/>
            <a:ext cx="3105343" cy="2329007"/>
            <a:chOff x="8294177" y="3233524"/>
            <a:chExt cx="1950720" cy="1463040"/>
          </a:xfrm>
        </p:grpSpPr>
        <p:pic>
          <p:nvPicPr>
            <p:cNvPr id="6" name="Picture 5">
              <a:extLst>
                <a:ext uri="{FF2B5EF4-FFF2-40B4-BE49-F238E27FC236}">
                  <a16:creationId xmlns:a16="http://schemas.microsoft.com/office/drawing/2014/main" id="{B399625B-7385-4851-9A7D-AD60E9F89F8F}"/>
                </a:ext>
              </a:extLst>
            </p:cNvPr>
            <p:cNvPicPr>
              <a:picLocks noChangeAspect="1"/>
            </p:cNvPicPr>
            <p:nvPr/>
          </p:nvPicPr>
          <p:blipFill>
            <a:blip r:embed="rId3">
              <a:grayscl/>
            </a:blip>
            <a:stretch>
              <a:fillRect/>
            </a:stretch>
          </p:blipFill>
          <p:spPr>
            <a:xfrm>
              <a:off x="8294177" y="3233524"/>
              <a:ext cx="1950720" cy="1463040"/>
            </a:xfrm>
            <a:prstGeom prst="rect">
              <a:avLst/>
            </a:prstGeom>
          </p:spPr>
        </p:pic>
        <p:sp>
          <p:nvSpPr>
            <p:cNvPr id="10" name="Rectangle 9">
              <a:extLst>
                <a:ext uri="{FF2B5EF4-FFF2-40B4-BE49-F238E27FC236}">
                  <a16:creationId xmlns:a16="http://schemas.microsoft.com/office/drawing/2014/main" id="{A92DF873-60B9-447A-BEDC-2B6C8AF493A7}"/>
                </a:ext>
              </a:extLst>
            </p:cNvPr>
            <p:cNvSpPr/>
            <p:nvPr/>
          </p:nvSpPr>
          <p:spPr>
            <a:xfrm>
              <a:off x="8294177" y="3233524"/>
              <a:ext cx="1950720" cy="14630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sp>
        <p:nvSpPr>
          <p:cNvPr id="11" name="Rectangle 10">
            <a:extLst>
              <a:ext uri="{FF2B5EF4-FFF2-40B4-BE49-F238E27FC236}">
                <a16:creationId xmlns:a16="http://schemas.microsoft.com/office/drawing/2014/main" id="{A01A5340-A34F-4AF2-BF39-874E9D6F350F}"/>
              </a:ext>
            </a:extLst>
          </p:cNvPr>
          <p:cNvSpPr/>
          <p:nvPr/>
        </p:nvSpPr>
        <p:spPr>
          <a:xfrm>
            <a:off x="8674629" y="3066256"/>
            <a:ext cx="91440" cy="914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2" name="TextBox 11">
            <a:extLst>
              <a:ext uri="{FF2B5EF4-FFF2-40B4-BE49-F238E27FC236}">
                <a16:creationId xmlns:a16="http://schemas.microsoft.com/office/drawing/2014/main" id="{F66E4D51-BE39-4F46-8411-02A245501FA2}"/>
              </a:ext>
            </a:extLst>
          </p:cNvPr>
          <p:cNvSpPr txBox="1"/>
          <p:nvPr/>
        </p:nvSpPr>
        <p:spPr>
          <a:xfrm>
            <a:off x="3956050" y="2014151"/>
            <a:ext cx="1746411" cy="276999"/>
          </a:xfrm>
          <a:prstGeom prst="rect">
            <a:avLst/>
          </a:prstGeom>
          <a:noFill/>
        </p:spPr>
        <p:txBody>
          <a:bodyPr wrap="square" lIns="0" tIns="0" rIns="0" bIns="0" rtlCol="0">
            <a:spAutoFit/>
          </a:bodyPr>
          <a:lstStyle/>
          <a:p>
            <a:pPr defTabSz="304770" eaLnBrk="1" hangingPunct="1">
              <a:lnSpc>
                <a:spcPct val="90000"/>
              </a:lnSpc>
              <a:spcBef>
                <a:spcPts val="0"/>
              </a:spcBef>
              <a:spcAft>
                <a:spcPts val="200"/>
              </a:spcAft>
            </a:pPr>
            <a:r>
              <a:rPr lang="en-US" sz="2000" b="1" dirty="0">
                <a:solidFill>
                  <a:schemeClr val="tx2"/>
                </a:solidFill>
                <a:latin typeface="+mn-lt"/>
                <a:ea typeface="+mn-ea"/>
              </a:rPr>
              <a:t> (R, G, B)</a:t>
            </a:r>
          </a:p>
        </p:txBody>
      </p:sp>
      <p:sp>
        <p:nvSpPr>
          <p:cNvPr id="14" name="TextBox 13">
            <a:extLst>
              <a:ext uri="{FF2B5EF4-FFF2-40B4-BE49-F238E27FC236}">
                <a16:creationId xmlns:a16="http://schemas.microsoft.com/office/drawing/2014/main" id="{AD0749AF-C2F0-4EC9-9D68-5C3BF106E962}"/>
              </a:ext>
            </a:extLst>
          </p:cNvPr>
          <p:cNvSpPr txBox="1"/>
          <p:nvPr/>
        </p:nvSpPr>
        <p:spPr>
          <a:xfrm>
            <a:off x="9125479" y="2014151"/>
            <a:ext cx="1746411" cy="276999"/>
          </a:xfrm>
          <a:prstGeom prst="rect">
            <a:avLst/>
          </a:prstGeom>
          <a:noFill/>
        </p:spPr>
        <p:txBody>
          <a:bodyPr wrap="square" lIns="0" tIns="0" rIns="0" bIns="0" rtlCol="0">
            <a:spAutoFit/>
          </a:bodyPr>
          <a:lstStyle/>
          <a:p>
            <a:pPr eaLnBrk="1" hangingPunct="1">
              <a:lnSpc>
                <a:spcPct val="90000"/>
              </a:lnSpc>
              <a:spcBef>
                <a:spcPts val="0"/>
              </a:spcBef>
              <a:spcAft>
                <a:spcPts val="200"/>
              </a:spcAft>
            </a:pPr>
            <a:r>
              <a:rPr lang="en-US" sz="2000" b="1" dirty="0">
                <a:solidFill>
                  <a:schemeClr val="tx2"/>
                </a:solidFill>
                <a:latin typeface="+mn-lt"/>
                <a:ea typeface="+mn-ea"/>
              </a:rPr>
              <a:t>  grayscale</a:t>
            </a:r>
          </a:p>
        </p:txBody>
      </p:sp>
      <p:cxnSp>
        <p:nvCxnSpPr>
          <p:cNvPr id="15" name="Straight Connector 14">
            <a:extLst>
              <a:ext uri="{FF2B5EF4-FFF2-40B4-BE49-F238E27FC236}">
                <a16:creationId xmlns:a16="http://schemas.microsoft.com/office/drawing/2014/main" id="{3DA2773D-D12F-4A44-89D8-8E999AE5E993}"/>
              </a:ext>
            </a:extLst>
          </p:cNvPr>
          <p:cNvCxnSpPr>
            <a:cxnSpLocks/>
            <a:endCxn id="14" idx="1"/>
          </p:cNvCxnSpPr>
          <p:nvPr/>
        </p:nvCxnSpPr>
        <p:spPr>
          <a:xfrm flipV="1">
            <a:off x="8766069" y="2152651"/>
            <a:ext cx="359410" cy="75251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4AC3D92-EB3B-47C8-A783-D3DD3C3E482D}"/>
              </a:ext>
            </a:extLst>
          </p:cNvPr>
          <p:cNvGrpSpPr/>
          <p:nvPr/>
        </p:nvGrpSpPr>
        <p:grpSpPr>
          <a:xfrm>
            <a:off x="1858350" y="2630047"/>
            <a:ext cx="3105343" cy="2329007"/>
            <a:chOff x="8284344" y="1994660"/>
            <a:chExt cx="1950720" cy="1463040"/>
          </a:xfrm>
        </p:grpSpPr>
        <p:pic>
          <p:nvPicPr>
            <p:cNvPr id="17" name="Picture 16">
              <a:extLst>
                <a:ext uri="{FF2B5EF4-FFF2-40B4-BE49-F238E27FC236}">
                  <a16:creationId xmlns:a16="http://schemas.microsoft.com/office/drawing/2014/main" id="{0AD84990-734C-47A5-9DCA-126D27575401}"/>
                </a:ext>
              </a:extLst>
            </p:cNvPr>
            <p:cNvPicPr>
              <a:picLocks noChangeAspect="1"/>
            </p:cNvPicPr>
            <p:nvPr/>
          </p:nvPicPr>
          <p:blipFill>
            <a:blip r:embed="rId3"/>
            <a:stretch>
              <a:fillRect/>
            </a:stretch>
          </p:blipFill>
          <p:spPr>
            <a:xfrm>
              <a:off x="8284344" y="1994660"/>
              <a:ext cx="1950720" cy="1463040"/>
            </a:xfrm>
            <a:prstGeom prst="rect">
              <a:avLst/>
            </a:prstGeom>
          </p:spPr>
        </p:pic>
        <p:sp>
          <p:nvSpPr>
            <p:cNvPr id="18" name="Rectangle 17">
              <a:extLst>
                <a:ext uri="{FF2B5EF4-FFF2-40B4-BE49-F238E27FC236}">
                  <a16:creationId xmlns:a16="http://schemas.microsoft.com/office/drawing/2014/main" id="{4E7B46FB-8121-4794-9C0D-B8D75AF00181}"/>
                </a:ext>
              </a:extLst>
            </p:cNvPr>
            <p:cNvSpPr/>
            <p:nvPr/>
          </p:nvSpPr>
          <p:spPr>
            <a:xfrm>
              <a:off x="8284344" y="1994660"/>
              <a:ext cx="1950720" cy="14630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sp>
        <p:nvSpPr>
          <p:cNvPr id="8" name="Rectangle 7">
            <a:extLst>
              <a:ext uri="{FF2B5EF4-FFF2-40B4-BE49-F238E27FC236}">
                <a16:creationId xmlns:a16="http://schemas.microsoft.com/office/drawing/2014/main" id="{1DC81C93-1A70-4B4C-86AC-9BA9D4BD1960}"/>
              </a:ext>
            </a:extLst>
          </p:cNvPr>
          <p:cNvSpPr/>
          <p:nvPr/>
        </p:nvSpPr>
        <p:spPr>
          <a:xfrm>
            <a:off x="3240617" y="3066256"/>
            <a:ext cx="91440" cy="914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5" name="Straight Connector 4">
            <a:extLst>
              <a:ext uri="{FF2B5EF4-FFF2-40B4-BE49-F238E27FC236}">
                <a16:creationId xmlns:a16="http://schemas.microsoft.com/office/drawing/2014/main" id="{D2AD83C0-1AC0-4484-9A3F-E53B3C0F6414}"/>
              </a:ext>
            </a:extLst>
          </p:cNvPr>
          <p:cNvCxnSpPr>
            <a:cxnSpLocks/>
            <a:endCxn id="12" idx="1"/>
          </p:cNvCxnSpPr>
          <p:nvPr/>
        </p:nvCxnSpPr>
        <p:spPr>
          <a:xfrm flipV="1">
            <a:off x="3332057" y="2152651"/>
            <a:ext cx="623993" cy="91360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24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DC96-45B5-44AF-B709-E26810A6A703}"/>
              </a:ext>
            </a:extLst>
          </p:cNvPr>
          <p:cNvSpPr>
            <a:spLocks noGrp="1"/>
          </p:cNvSpPr>
          <p:nvPr>
            <p:ph type="title"/>
          </p:nvPr>
        </p:nvSpPr>
        <p:spPr/>
        <p:txBody>
          <a:bodyPr/>
          <a:lstStyle/>
          <a:p>
            <a:r>
              <a:rPr lang="en-US" dirty="0"/>
              <a:t>Grayscale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60F8A6-971B-419A-85E1-6901468E48CA}"/>
                  </a:ext>
                </a:extLst>
              </p:cNvPr>
              <p:cNvSpPr>
                <a:spLocks noGrp="1"/>
              </p:cNvSpPr>
              <p:nvPr>
                <p:ph idx="1"/>
              </p:nvPr>
            </p:nvSpPr>
            <p:spPr/>
            <p:txBody>
              <a:bodyPr/>
              <a:lstStyle/>
              <a:p>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=0.299</m:t>
                    </m:r>
                    <m:r>
                      <a:rPr lang="en-US" b="0" i="1" smtClean="0">
                        <a:latin typeface="Cambria Math" panose="02040503050406030204" pitchFamily="18" charset="0"/>
                      </a:rPr>
                      <m:t>𝑅</m:t>
                    </m:r>
                    <m:r>
                      <a:rPr lang="en-US" b="0" i="1" smtClean="0">
                        <a:latin typeface="Cambria Math" panose="02040503050406030204" pitchFamily="18" charset="0"/>
                      </a:rPr>
                      <m:t>+0.587</m:t>
                    </m:r>
                    <m:r>
                      <a:rPr lang="en-US" b="0" i="1" smtClean="0">
                        <a:latin typeface="Cambria Math" panose="02040503050406030204" pitchFamily="18" charset="0"/>
                      </a:rPr>
                      <m:t>𝐺</m:t>
                    </m:r>
                    <m:r>
                      <a:rPr lang="en-US" b="0" i="1" smtClean="0">
                        <a:latin typeface="Cambria Math" panose="02040503050406030204" pitchFamily="18" charset="0"/>
                      </a:rPr>
                      <m:t>+0.114</m:t>
                    </m:r>
                    <m:r>
                      <a:rPr lang="en-US" b="0" i="1" smtClean="0">
                        <a:latin typeface="Cambria Math" panose="02040503050406030204" pitchFamily="18" charset="0"/>
                      </a:rPr>
                      <m:t>𝐵</m:t>
                    </m:r>
                  </m:oMath>
                </a14:m>
                <a:endParaRPr lang="en-US" b="0" dirty="0"/>
              </a:p>
              <a:p>
                <a:pPr algn="ctr"/>
                <a:r>
                  <a:rPr lang="en-US" altLang="zh-CN" dirty="0"/>
                  <a:t>         ——PAL/NTSC</a:t>
                </a:r>
                <a:endParaRPr lang="en-US" dirty="0"/>
              </a:p>
              <a:p>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=0.2126</m:t>
                    </m:r>
                    <m:r>
                      <a:rPr lang="en-US" b="0" i="1" smtClean="0">
                        <a:latin typeface="Cambria Math" panose="02040503050406030204" pitchFamily="18" charset="0"/>
                      </a:rPr>
                      <m:t>𝑅</m:t>
                    </m:r>
                    <m:r>
                      <a:rPr lang="en-US" b="0" i="1" smtClean="0">
                        <a:latin typeface="Cambria Math" panose="02040503050406030204" pitchFamily="18" charset="0"/>
                      </a:rPr>
                      <m:t>+0.7152</m:t>
                    </m:r>
                    <m:r>
                      <a:rPr lang="en-US" b="0" i="1" smtClean="0">
                        <a:latin typeface="Cambria Math" panose="02040503050406030204" pitchFamily="18" charset="0"/>
                      </a:rPr>
                      <m:t>𝐺</m:t>
                    </m:r>
                    <m:r>
                      <a:rPr lang="en-US" b="0" i="1" smtClean="0">
                        <a:latin typeface="Cambria Math" panose="02040503050406030204" pitchFamily="18" charset="0"/>
                      </a:rPr>
                      <m:t>+0.0722</m:t>
                    </m:r>
                    <m:r>
                      <a:rPr lang="en-US" b="0" i="1" smtClean="0">
                        <a:latin typeface="Cambria Math" panose="02040503050406030204" pitchFamily="18" charset="0"/>
                      </a:rPr>
                      <m:t>𝐵</m:t>
                    </m:r>
                  </m:oMath>
                </a14:m>
                <a:endParaRPr lang="en-US" b="0" dirty="0"/>
              </a:p>
              <a:p>
                <a:pPr algn="ctr"/>
                <a:r>
                  <a:rPr lang="en-US" altLang="zh-CN" dirty="0"/>
                  <a:t>         ——HDTV/sRGB</a:t>
                </a:r>
                <a:endParaRPr lang="en-US" dirty="0"/>
              </a:p>
              <a:p>
                <a:endParaRPr lang="en-US" dirty="0"/>
              </a:p>
              <a:p>
                <a14:m>
                  <m:oMath xmlns:m="http://schemas.openxmlformats.org/officeDocument/2006/math">
                    <m:r>
                      <a:rPr lang="en-US" i="1">
                        <a:latin typeface="Cambria Math" panose="02040503050406030204" pitchFamily="18" charset="0"/>
                      </a:rPr>
                      <m:t>𝐴</m:t>
                    </m:r>
                    <m:r>
                      <a:rPr lang="en-US" i="1">
                        <a:latin typeface="Cambria Math" panose="02040503050406030204" pitchFamily="18" charset="0"/>
                      </a:rPr>
                      <m:t>=</m:t>
                    </m:r>
                    <m:f>
                      <m:fPr>
                        <m:ctrlPr>
                          <a:rPr lang="en-US" i="1" smtClean="0">
                            <a:latin typeface="Cambria Math" panose="02040503050406030204" pitchFamily="18" charset="0"/>
                          </a:rPr>
                        </m:ctrlPr>
                      </m:fPr>
                      <m:num>
                        <m:r>
                          <a:rPr lang="en-US" i="1">
                            <a:latin typeface="Cambria Math" panose="02040503050406030204" pitchFamily="18" charset="0"/>
                          </a:rPr>
                          <m:t>19595</m:t>
                        </m:r>
                      </m:num>
                      <m:den>
                        <m:r>
                          <a:rPr lang="en-US" b="0" i="1" smtClean="0">
                            <a:latin typeface="Cambria Math" panose="02040503050406030204" pitchFamily="18" charset="0"/>
                          </a:rPr>
                          <m:t>65536</m:t>
                        </m:r>
                      </m:den>
                    </m:f>
                    <m:r>
                      <a:rPr lang="en-US" i="1">
                        <a:latin typeface="Cambria Math" panose="02040503050406030204" pitchFamily="18" charset="0"/>
                      </a:rPr>
                      <m:t>𝑅</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38470</m:t>
                        </m:r>
                      </m:num>
                      <m:den>
                        <m:r>
                          <a:rPr lang="en-US" i="1">
                            <a:latin typeface="Cambria Math" panose="02040503050406030204" pitchFamily="18" charset="0"/>
                          </a:rPr>
                          <m:t>65536</m:t>
                        </m:r>
                      </m:den>
                    </m:f>
                    <m:r>
                      <a:rPr lang="en-US" i="1">
                        <a:latin typeface="Cambria Math" panose="02040503050406030204" pitchFamily="18" charset="0"/>
                      </a:rPr>
                      <m:t>𝐺</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7471</m:t>
                        </m:r>
                      </m:num>
                      <m:den>
                        <m:r>
                          <a:rPr lang="en-US" i="1">
                            <a:latin typeface="Cambria Math" panose="02040503050406030204" pitchFamily="18" charset="0"/>
                          </a:rPr>
                          <m:t>65536</m:t>
                        </m:r>
                      </m:den>
                    </m:f>
                    <m:r>
                      <a:rPr lang="en-US" i="1">
                        <a:latin typeface="Cambria Math" panose="02040503050406030204" pitchFamily="18" charset="0"/>
                      </a:rPr>
                      <m:t>𝐵</m:t>
                    </m:r>
                  </m:oMath>
                </a14:m>
                <a:endParaRPr lang="en-US" dirty="0"/>
              </a:p>
              <a:p>
                <a:pPr algn="ctr"/>
                <a:r>
                  <a:rPr lang="en-US" altLang="zh-CN" dirty="0"/>
                  <a:t>         ——simplified equation we can use</a:t>
                </a:r>
                <a:endParaRPr lang="en-US" dirty="0"/>
              </a:p>
              <a:p>
                <a:endParaRPr lang="en-US" dirty="0"/>
              </a:p>
            </p:txBody>
          </p:sp>
        </mc:Choice>
        <mc:Fallback xmlns="">
          <p:sp>
            <p:nvSpPr>
              <p:cNvPr id="3" name="Content Placeholder 2">
                <a:extLst>
                  <a:ext uri="{FF2B5EF4-FFF2-40B4-BE49-F238E27FC236}">
                    <a16:creationId xmlns:a16="http://schemas.microsoft.com/office/drawing/2014/main" id="{2660F8A6-971B-419A-85E1-6901468E48CA}"/>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02819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0CF4-A867-416B-B2A4-057021B15DC1}"/>
              </a:ext>
            </a:extLst>
          </p:cNvPr>
          <p:cNvSpPr>
            <a:spLocks noGrp="1"/>
          </p:cNvSpPr>
          <p:nvPr>
            <p:ph type="title"/>
          </p:nvPr>
        </p:nvSpPr>
        <p:spPr/>
        <p:txBody>
          <a:bodyPr/>
          <a:lstStyle/>
          <a:p>
            <a:r>
              <a:rPr lang="en-GB" dirty="0"/>
              <a:t>Intensity Gradient </a:t>
            </a:r>
            <a:r>
              <a:rPr lang="en-US" dirty="0"/>
              <a:t>Magnitude</a:t>
            </a:r>
          </a:p>
        </p:txBody>
      </p:sp>
      <p:sp>
        <p:nvSpPr>
          <p:cNvPr id="3" name="Arrow: Right 2">
            <a:extLst>
              <a:ext uri="{FF2B5EF4-FFF2-40B4-BE49-F238E27FC236}">
                <a16:creationId xmlns:a16="http://schemas.microsoft.com/office/drawing/2014/main" id="{44650425-F737-4849-8D22-F51902BADB21}"/>
              </a:ext>
            </a:extLst>
          </p:cNvPr>
          <p:cNvSpPr/>
          <p:nvPr/>
        </p:nvSpPr>
        <p:spPr>
          <a:xfrm>
            <a:off x="5820392" y="3545276"/>
            <a:ext cx="596900" cy="508000"/>
          </a:xfrm>
          <a:prstGeom prst="rightArrow">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AFE4A6E5-AE03-411C-8022-B7C6FB89A595}"/>
              </a:ext>
            </a:extLst>
          </p:cNvPr>
          <p:cNvGrpSpPr/>
          <p:nvPr/>
        </p:nvGrpSpPr>
        <p:grpSpPr>
          <a:xfrm>
            <a:off x="1858349" y="2630047"/>
            <a:ext cx="3105343" cy="2329007"/>
            <a:chOff x="8294177" y="3233524"/>
            <a:chExt cx="1950720" cy="1463040"/>
          </a:xfrm>
        </p:grpSpPr>
        <p:pic>
          <p:nvPicPr>
            <p:cNvPr id="20" name="Picture 19">
              <a:extLst>
                <a:ext uri="{FF2B5EF4-FFF2-40B4-BE49-F238E27FC236}">
                  <a16:creationId xmlns:a16="http://schemas.microsoft.com/office/drawing/2014/main" id="{1D88F2AB-4BA0-4752-B5CE-8B4CFEE9836D}"/>
                </a:ext>
              </a:extLst>
            </p:cNvPr>
            <p:cNvPicPr>
              <a:picLocks noChangeAspect="1"/>
            </p:cNvPicPr>
            <p:nvPr/>
          </p:nvPicPr>
          <p:blipFill>
            <a:blip r:embed="rId3">
              <a:grayscl/>
            </a:blip>
            <a:stretch>
              <a:fillRect/>
            </a:stretch>
          </p:blipFill>
          <p:spPr>
            <a:xfrm>
              <a:off x="8294177" y="3233524"/>
              <a:ext cx="1950720" cy="1463040"/>
            </a:xfrm>
            <a:prstGeom prst="rect">
              <a:avLst/>
            </a:prstGeom>
          </p:spPr>
        </p:pic>
        <p:sp>
          <p:nvSpPr>
            <p:cNvPr id="21" name="Rectangle 20">
              <a:extLst>
                <a:ext uri="{FF2B5EF4-FFF2-40B4-BE49-F238E27FC236}">
                  <a16:creationId xmlns:a16="http://schemas.microsoft.com/office/drawing/2014/main" id="{AEEF3BE7-B400-4E7E-9DCE-0B8B836DEC5D}"/>
                </a:ext>
              </a:extLst>
            </p:cNvPr>
            <p:cNvSpPr/>
            <p:nvPr/>
          </p:nvSpPr>
          <p:spPr>
            <a:xfrm>
              <a:off x="8294177" y="3233524"/>
              <a:ext cx="1950720" cy="14630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grpSp>
        <p:nvGrpSpPr>
          <p:cNvPr id="22" name="Group 21">
            <a:extLst>
              <a:ext uri="{FF2B5EF4-FFF2-40B4-BE49-F238E27FC236}">
                <a16:creationId xmlns:a16="http://schemas.microsoft.com/office/drawing/2014/main" id="{2DCB711C-01C4-42B6-B65F-42E13CBC825A}"/>
              </a:ext>
            </a:extLst>
          </p:cNvPr>
          <p:cNvGrpSpPr/>
          <p:nvPr/>
        </p:nvGrpSpPr>
        <p:grpSpPr>
          <a:xfrm>
            <a:off x="7273992" y="2630047"/>
            <a:ext cx="3105343" cy="2319097"/>
            <a:chOff x="9602277" y="2420089"/>
            <a:chExt cx="1959056" cy="1463040"/>
          </a:xfrm>
        </p:grpSpPr>
        <p:pic>
          <p:nvPicPr>
            <p:cNvPr id="23" name="Picture 22">
              <a:extLst>
                <a:ext uri="{FF2B5EF4-FFF2-40B4-BE49-F238E27FC236}">
                  <a16:creationId xmlns:a16="http://schemas.microsoft.com/office/drawing/2014/main" id="{30EB889E-3B39-4202-9D9C-F6B825FB7108}"/>
                </a:ext>
              </a:extLst>
            </p:cNvPr>
            <p:cNvPicPr>
              <a:picLocks noChangeAspect="1"/>
            </p:cNvPicPr>
            <p:nvPr/>
          </p:nvPicPr>
          <p:blipFill>
            <a:blip r:embed="rId4"/>
            <a:stretch>
              <a:fillRect/>
            </a:stretch>
          </p:blipFill>
          <p:spPr>
            <a:xfrm>
              <a:off x="9602277" y="2420089"/>
              <a:ext cx="1959056" cy="1463040"/>
            </a:xfrm>
            <a:prstGeom prst="rect">
              <a:avLst/>
            </a:prstGeom>
          </p:spPr>
        </p:pic>
        <p:sp>
          <p:nvSpPr>
            <p:cNvPr id="24" name="Rectangle 23">
              <a:extLst>
                <a:ext uri="{FF2B5EF4-FFF2-40B4-BE49-F238E27FC236}">
                  <a16:creationId xmlns:a16="http://schemas.microsoft.com/office/drawing/2014/main" id="{9BEEF569-42C5-437B-8017-2F2CC3D26AB0}"/>
                </a:ext>
              </a:extLst>
            </p:cNvPr>
            <p:cNvSpPr/>
            <p:nvPr/>
          </p:nvSpPr>
          <p:spPr>
            <a:xfrm>
              <a:off x="9602277" y="2420089"/>
              <a:ext cx="1950720" cy="14630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spTree>
    <p:extLst>
      <p:ext uri="{BB962C8B-B14F-4D97-AF65-F5344CB8AC3E}">
        <p14:creationId xmlns:p14="http://schemas.microsoft.com/office/powerpoint/2010/main" val="4287887186"/>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2021  -  Read-Only" id="{CC08A84B-D72B-4379-9795-9D2AE1B21C53}" vid="{AD5FA369-C00C-4F52-961A-36F6EFFD17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Props1.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59113B-7FA4-40AB-AF85-5C5588D4771C}">
  <ds:schemaRefs>
    <ds:schemaRef ds:uri="http://schemas.microsoft.com/office/2006/metadata/customXsn"/>
  </ds:schemaRefs>
</ds:datastoreItem>
</file>

<file path=customXml/itemProps3.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4.xml><?xml version="1.0" encoding="utf-8"?>
<ds:datastoreItem xmlns:ds="http://schemas.openxmlformats.org/officeDocument/2006/customXml" ds:itemID="{1E7F2E56-8924-419D-99E9-79DB71144EB2}">
  <ds:schemaRefs>
    <ds:schemaRef ds:uri="http://schemas.microsoft.com/sharepoint/events"/>
  </ds:schemaRefs>
</ds:datastoreItem>
</file>

<file path=customXml/itemProps5.xml><?xml version="1.0" encoding="utf-8"?>
<ds:datastoreItem xmlns:ds="http://schemas.openxmlformats.org/officeDocument/2006/customXml" ds:itemID="{B61D4E06-5D3F-4994-A4A7-4BA626FA722D}">
  <ds:schemaRefs>
    <ds:schemaRef ds:uri="http://schemas.microsoft.com/office/2006/documentManagement/types"/>
    <ds:schemaRef ds:uri="http://schemas.microsoft.com/office/infopath/2007/PartnerControls"/>
    <ds:schemaRef ds:uri="c0950e01-db07-4e41-9c32-b7a8e9fccc9b"/>
    <ds:schemaRef ds:uri="http://purl.org/dc/elements/1.1/"/>
    <ds:schemaRef ds:uri="http://schemas.microsoft.com/office/2006/metadata/properties"/>
    <ds:schemaRef ds:uri="f2ad5090-61a8-4b8c-ab70-68f4ff4d1933"/>
    <ds:schemaRef ds:uri="http://schemas.microsoft.com/sharepoint/v3"/>
    <ds:schemaRef ds:uri="http://purl.org/dc/terms/"/>
    <ds:schemaRef ds:uri="http://schemas.openxmlformats.org/package/2006/metadata/core-propertie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TotalTime>
  <Words>1416</Words>
  <Application>Microsoft Office PowerPoint</Application>
  <PresentationFormat>Widescreen</PresentationFormat>
  <Paragraphs>170</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Arm_PPT_Public</vt:lpstr>
      <vt:lpstr>Image-Processing Application</vt:lpstr>
      <vt:lpstr>Learning Outcomes</vt:lpstr>
      <vt:lpstr>Edge Detection</vt:lpstr>
      <vt:lpstr>Edge Detection</vt:lpstr>
      <vt:lpstr>Edge Detection</vt:lpstr>
      <vt:lpstr>Image Scaling</vt:lpstr>
      <vt:lpstr>Grayscale</vt:lpstr>
      <vt:lpstr>Grayscale</vt:lpstr>
      <vt:lpstr>Intensity Gradient Magnitude</vt:lpstr>
      <vt:lpstr>Intensity Gradient Magnitude</vt:lpstr>
      <vt:lpstr>Intensity Gradient Magnitude</vt:lpstr>
      <vt:lpstr>Software Programming: Edge Detection Algorithm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Hoa Tong</dc:creator>
  <cp:keywords/>
  <dc:description/>
  <cp:lastModifiedBy>Francisca Tan</cp:lastModifiedBy>
  <cp:revision>9</cp:revision>
  <dcterms:created xsi:type="dcterms:W3CDTF">2021-01-10T04:24:14Z</dcterms:created>
  <dcterms:modified xsi:type="dcterms:W3CDTF">2021-11-16T10:58:41Z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