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431" r:id="rId6"/>
  </p:sldMasterIdLst>
  <p:notesMasterIdLst>
    <p:notesMasterId r:id="rId27"/>
  </p:notesMasterIdLst>
  <p:handoutMasterIdLst>
    <p:handoutMasterId r:id="rId28"/>
  </p:handoutMasterIdLst>
  <p:sldIdLst>
    <p:sldId id="392" r:id="rId7"/>
    <p:sldId id="393" r:id="rId8"/>
    <p:sldId id="379" r:id="rId9"/>
    <p:sldId id="385" r:id="rId10"/>
    <p:sldId id="383" r:id="rId11"/>
    <p:sldId id="380" r:id="rId12"/>
    <p:sldId id="386" r:id="rId13"/>
    <p:sldId id="382" r:id="rId14"/>
    <p:sldId id="300" r:id="rId15"/>
    <p:sldId id="301" r:id="rId16"/>
    <p:sldId id="308" r:id="rId17"/>
    <p:sldId id="387" r:id="rId18"/>
    <p:sldId id="303" r:id="rId19"/>
    <p:sldId id="304" r:id="rId20"/>
    <p:sldId id="307" r:id="rId21"/>
    <p:sldId id="312" r:id="rId22"/>
    <p:sldId id="388" r:id="rId23"/>
    <p:sldId id="389" r:id="rId24"/>
    <p:sldId id="390" r:id="rId25"/>
    <p:sldId id="391" r:id="rId2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333E48"/>
    <a:srgbClr val="00C1DE"/>
    <a:srgbClr val="FF6B00"/>
    <a:srgbClr val="E5ECEB"/>
    <a:srgbClr val="95D600"/>
    <a:srgbClr val="FFC600"/>
    <a:srgbClr val="FF6900"/>
    <a:srgbClr val="93E5FF"/>
    <a:srgbClr val="7B7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DF716C-7D34-4BE6-B8C7-A6CE6637711A}" v="3" dt="2021-11-04T16:48:54.679"/>
    <p1510:client id="{FDFE3B3D-3511-4D5B-8650-24D8715DDE97}" v="9" dt="2021-11-16T11:00:14.702"/>
  </p1510:revLst>
</p1510:revInfo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11" autoAdjust="0"/>
    <p:restoredTop sz="93466"/>
  </p:normalViewPr>
  <p:slideViewPr>
    <p:cSldViewPr snapToGrid="0">
      <p:cViewPr varScale="1">
        <p:scale>
          <a:sx n="162" d="100"/>
          <a:sy n="162" d="100"/>
        </p:scale>
        <p:origin x="540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1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yinkuro Benafa" userId="S::oyinkuro.benafa@arm.com::c087c519-2a3b-4f37-b839-36035052d0b9" providerId="AD" clId="Web-{FDFE3B3D-3511-4D5B-8650-24D8715DDE97}"/>
    <pc:docChg chg="modSld">
      <pc:chgData name="Oyinkuro Benafa" userId="S::oyinkuro.benafa@arm.com::c087c519-2a3b-4f37-b839-36035052d0b9" providerId="AD" clId="Web-{FDFE3B3D-3511-4D5B-8650-24D8715DDE97}" dt="2021-11-16T11:00:14.312" v="7" actId="20577"/>
      <pc:docMkLst>
        <pc:docMk/>
      </pc:docMkLst>
      <pc:sldChg chg="modSp">
        <pc:chgData name="Oyinkuro Benafa" userId="S::oyinkuro.benafa@arm.com::c087c519-2a3b-4f37-b839-36035052d0b9" providerId="AD" clId="Web-{FDFE3B3D-3511-4D5B-8650-24D8715DDE97}" dt="2021-11-16T11:00:14.312" v="7" actId="20577"/>
        <pc:sldMkLst>
          <pc:docMk/>
          <pc:sldMk cId="3178894437" sldId="393"/>
        </pc:sldMkLst>
        <pc:spChg chg="mod">
          <ac:chgData name="Oyinkuro Benafa" userId="S::oyinkuro.benafa@arm.com::c087c519-2a3b-4f37-b839-36035052d0b9" providerId="AD" clId="Web-{FDFE3B3D-3511-4D5B-8650-24D8715DDE97}" dt="2021-11-16T11:00:14.312" v="7" actId="20577"/>
          <ac:spMkLst>
            <pc:docMk/>
            <pc:sldMk cId="3178894437" sldId="393"/>
            <ac:spMk id="3" creationId="{72FF83FC-AB58-42F1-9986-F9E2678CE774}"/>
          </ac:spMkLst>
        </pc:spChg>
      </pc:sldChg>
    </pc:docChg>
  </pc:docChgLst>
  <pc:docChgLst>
    <pc:chgData name="Francisca Tan" userId="6e1eea0e-3b13-45be-8c9f-e176322eec1e" providerId="ADAL" clId="{A8DF716C-7D34-4BE6-B8C7-A6CE6637711A}"/>
    <pc:docChg chg="custSel modSld">
      <pc:chgData name="Francisca Tan" userId="6e1eea0e-3b13-45be-8c9f-e176322eec1e" providerId="ADAL" clId="{A8DF716C-7D34-4BE6-B8C7-A6CE6637711A}" dt="2021-11-05T15:48:43.476" v="24" actId="1035"/>
      <pc:docMkLst>
        <pc:docMk/>
      </pc:docMkLst>
      <pc:sldChg chg="modSp mod">
        <pc:chgData name="Francisca Tan" userId="6e1eea0e-3b13-45be-8c9f-e176322eec1e" providerId="ADAL" clId="{A8DF716C-7D34-4BE6-B8C7-A6CE6637711A}" dt="2021-11-05T15:48:43.476" v="24" actId="1035"/>
        <pc:sldMkLst>
          <pc:docMk/>
          <pc:sldMk cId="3496139230" sldId="300"/>
        </pc:sldMkLst>
        <pc:spChg chg="mod">
          <ac:chgData name="Francisca Tan" userId="6e1eea0e-3b13-45be-8c9f-e176322eec1e" providerId="ADAL" clId="{A8DF716C-7D34-4BE6-B8C7-A6CE6637711A}" dt="2021-11-05T15:48:43.476" v="24" actId="1035"/>
          <ac:spMkLst>
            <pc:docMk/>
            <pc:sldMk cId="3496139230" sldId="300"/>
            <ac:spMk id="3" creationId="{BF2B577E-5EE1-4BFD-A86D-FE3B1E934808}"/>
          </ac:spMkLst>
        </pc:spChg>
        <pc:spChg chg="mod">
          <ac:chgData name="Francisca Tan" userId="6e1eea0e-3b13-45be-8c9f-e176322eec1e" providerId="ADAL" clId="{A8DF716C-7D34-4BE6-B8C7-A6CE6637711A}" dt="2021-11-05T15:48:43.476" v="24" actId="1035"/>
          <ac:spMkLst>
            <pc:docMk/>
            <pc:sldMk cId="3496139230" sldId="300"/>
            <ac:spMk id="5" creationId="{5C7BEEE4-5D31-4BD7-937E-1EFE84C7050B}"/>
          </ac:spMkLst>
        </pc:spChg>
        <pc:spChg chg="mod">
          <ac:chgData name="Francisca Tan" userId="6e1eea0e-3b13-45be-8c9f-e176322eec1e" providerId="ADAL" clId="{A8DF716C-7D34-4BE6-B8C7-A6CE6637711A}" dt="2021-11-05T15:48:43.476" v="24" actId="1035"/>
          <ac:spMkLst>
            <pc:docMk/>
            <pc:sldMk cId="3496139230" sldId="300"/>
            <ac:spMk id="6" creationId="{95A1F586-13EA-4421-80EF-037707DD92BE}"/>
          </ac:spMkLst>
        </pc:spChg>
        <pc:spChg chg="mod">
          <ac:chgData name="Francisca Tan" userId="6e1eea0e-3b13-45be-8c9f-e176322eec1e" providerId="ADAL" clId="{A8DF716C-7D34-4BE6-B8C7-A6CE6637711A}" dt="2021-11-05T15:48:43.476" v="24" actId="1035"/>
          <ac:spMkLst>
            <pc:docMk/>
            <pc:sldMk cId="3496139230" sldId="300"/>
            <ac:spMk id="7" creationId="{377CB335-736F-4AEB-A205-204C49E9FC83}"/>
          </ac:spMkLst>
        </pc:spChg>
        <pc:spChg chg="mod">
          <ac:chgData name="Francisca Tan" userId="6e1eea0e-3b13-45be-8c9f-e176322eec1e" providerId="ADAL" clId="{A8DF716C-7D34-4BE6-B8C7-A6CE6637711A}" dt="2021-11-05T15:48:43.476" v="24" actId="1035"/>
          <ac:spMkLst>
            <pc:docMk/>
            <pc:sldMk cId="3496139230" sldId="300"/>
            <ac:spMk id="8" creationId="{46966C39-0866-4739-A02E-A6D551787215}"/>
          </ac:spMkLst>
        </pc:spChg>
        <pc:spChg chg="mod">
          <ac:chgData name="Francisca Tan" userId="6e1eea0e-3b13-45be-8c9f-e176322eec1e" providerId="ADAL" clId="{A8DF716C-7D34-4BE6-B8C7-A6CE6637711A}" dt="2021-11-05T15:48:43.476" v="24" actId="1035"/>
          <ac:spMkLst>
            <pc:docMk/>
            <pc:sldMk cId="3496139230" sldId="300"/>
            <ac:spMk id="9" creationId="{742E84BC-182B-4008-BC38-1B8ABB528325}"/>
          </ac:spMkLst>
        </pc:spChg>
        <pc:spChg chg="mod">
          <ac:chgData name="Francisca Tan" userId="6e1eea0e-3b13-45be-8c9f-e176322eec1e" providerId="ADAL" clId="{A8DF716C-7D34-4BE6-B8C7-A6CE6637711A}" dt="2021-11-05T15:48:43.476" v="24" actId="1035"/>
          <ac:spMkLst>
            <pc:docMk/>
            <pc:sldMk cId="3496139230" sldId="300"/>
            <ac:spMk id="14" creationId="{90A7DBF2-4CF3-4C2B-95A4-1353A5B5E6A5}"/>
          </ac:spMkLst>
        </pc:spChg>
        <pc:spChg chg="mod">
          <ac:chgData name="Francisca Tan" userId="6e1eea0e-3b13-45be-8c9f-e176322eec1e" providerId="ADAL" clId="{A8DF716C-7D34-4BE6-B8C7-A6CE6637711A}" dt="2021-11-05T15:48:43.476" v="24" actId="1035"/>
          <ac:spMkLst>
            <pc:docMk/>
            <pc:sldMk cId="3496139230" sldId="300"/>
            <ac:spMk id="15" creationId="{00CE8D67-A595-4660-9A65-848042A6F988}"/>
          </ac:spMkLst>
        </pc:spChg>
        <pc:spChg chg="mod">
          <ac:chgData name="Francisca Tan" userId="6e1eea0e-3b13-45be-8c9f-e176322eec1e" providerId="ADAL" clId="{A8DF716C-7D34-4BE6-B8C7-A6CE6637711A}" dt="2021-11-05T15:48:43.476" v="24" actId="1035"/>
          <ac:spMkLst>
            <pc:docMk/>
            <pc:sldMk cId="3496139230" sldId="300"/>
            <ac:spMk id="18" creationId="{48612324-E3CB-459E-8930-468BA48753D0}"/>
          </ac:spMkLst>
        </pc:spChg>
        <pc:spChg chg="mod">
          <ac:chgData name="Francisca Tan" userId="6e1eea0e-3b13-45be-8c9f-e176322eec1e" providerId="ADAL" clId="{A8DF716C-7D34-4BE6-B8C7-A6CE6637711A}" dt="2021-11-05T15:48:43.476" v="24" actId="1035"/>
          <ac:spMkLst>
            <pc:docMk/>
            <pc:sldMk cId="3496139230" sldId="300"/>
            <ac:spMk id="21" creationId="{AF1054CE-0E93-4991-ABC0-0CD4C08D5BC1}"/>
          </ac:spMkLst>
        </pc:spChg>
        <pc:spChg chg="mod">
          <ac:chgData name="Francisca Tan" userId="6e1eea0e-3b13-45be-8c9f-e176322eec1e" providerId="ADAL" clId="{A8DF716C-7D34-4BE6-B8C7-A6CE6637711A}" dt="2021-11-05T15:48:43.476" v="24" actId="1035"/>
          <ac:spMkLst>
            <pc:docMk/>
            <pc:sldMk cId="3496139230" sldId="300"/>
            <ac:spMk id="26" creationId="{92FC8C4A-115E-41E3-AEA1-471E29B17F0B}"/>
          </ac:spMkLst>
        </pc:spChg>
        <pc:spChg chg="mod">
          <ac:chgData name="Francisca Tan" userId="6e1eea0e-3b13-45be-8c9f-e176322eec1e" providerId="ADAL" clId="{A8DF716C-7D34-4BE6-B8C7-A6CE6637711A}" dt="2021-11-05T15:48:43.476" v="24" actId="1035"/>
          <ac:spMkLst>
            <pc:docMk/>
            <pc:sldMk cId="3496139230" sldId="300"/>
            <ac:spMk id="29" creationId="{8B934BE1-36C0-4C3C-A5F9-A333DC448EF9}"/>
          </ac:spMkLst>
        </pc:spChg>
        <pc:spChg chg="mod">
          <ac:chgData name="Francisca Tan" userId="6e1eea0e-3b13-45be-8c9f-e176322eec1e" providerId="ADAL" clId="{A8DF716C-7D34-4BE6-B8C7-A6CE6637711A}" dt="2021-11-05T15:48:43.476" v="24" actId="1035"/>
          <ac:spMkLst>
            <pc:docMk/>
            <pc:sldMk cId="3496139230" sldId="300"/>
            <ac:spMk id="33" creationId="{21F93788-F7AB-4D4D-ACB8-1CE94F132632}"/>
          </ac:spMkLst>
        </pc:spChg>
        <pc:spChg chg="mod">
          <ac:chgData name="Francisca Tan" userId="6e1eea0e-3b13-45be-8c9f-e176322eec1e" providerId="ADAL" clId="{A8DF716C-7D34-4BE6-B8C7-A6CE6637711A}" dt="2021-11-05T15:48:43.476" v="24" actId="1035"/>
          <ac:spMkLst>
            <pc:docMk/>
            <pc:sldMk cId="3496139230" sldId="300"/>
            <ac:spMk id="34" creationId="{6E4FE4C1-C4AA-4BD5-B08B-ED28542B43F5}"/>
          </ac:spMkLst>
        </pc:spChg>
        <pc:spChg chg="mod">
          <ac:chgData name="Francisca Tan" userId="6e1eea0e-3b13-45be-8c9f-e176322eec1e" providerId="ADAL" clId="{A8DF716C-7D34-4BE6-B8C7-A6CE6637711A}" dt="2021-11-05T15:48:43.476" v="24" actId="1035"/>
          <ac:spMkLst>
            <pc:docMk/>
            <pc:sldMk cId="3496139230" sldId="300"/>
            <ac:spMk id="35" creationId="{10973265-ED0A-497F-9A81-C13A9AB3059D}"/>
          </ac:spMkLst>
        </pc:spChg>
        <pc:cxnChg chg="mod">
          <ac:chgData name="Francisca Tan" userId="6e1eea0e-3b13-45be-8c9f-e176322eec1e" providerId="ADAL" clId="{A8DF716C-7D34-4BE6-B8C7-A6CE6637711A}" dt="2021-11-05T15:48:43.476" v="24" actId="1035"/>
          <ac:cxnSpMkLst>
            <pc:docMk/>
            <pc:sldMk cId="3496139230" sldId="300"/>
            <ac:cxnSpMk id="10" creationId="{34CD2F47-3854-43E2-8661-1A4E8941978B}"/>
          </ac:cxnSpMkLst>
        </pc:cxnChg>
        <pc:cxnChg chg="mod">
          <ac:chgData name="Francisca Tan" userId="6e1eea0e-3b13-45be-8c9f-e176322eec1e" providerId="ADAL" clId="{A8DF716C-7D34-4BE6-B8C7-A6CE6637711A}" dt="2021-11-05T15:48:43.476" v="24" actId="1035"/>
          <ac:cxnSpMkLst>
            <pc:docMk/>
            <pc:sldMk cId="3496139230" sldId="300"/>
            <ac:cxnSpMk id="12" creationId="{D019AB88-2C9A-4EE1-97E2-9786A7CB4C16}"/>
          </ac:cxnSpMkLst>
        </pc:cxnChg>
        <pc:cxnChg chg="mod">
          <ac:chgData name="Francisca Tan" userId="6e1eea0e-3b13-45be-8c9f-e176322eec1e" providerId="ADAL" clId="{A8DF716C-7D34-4BE6-B8C7-A6CE6637711A}" dt="2021-11-05T15:48:43.476" v="24" actId="1035"/>
          <ac:cxnSpMkLst>
            <pc:docMk/>
            <pc:sldMk cId="3496139230" sldId="300"/>
            <ac:cxnSpMk id="17" creationId="{DD379440-D479-45B9-8B43-395B7520AC70}"/>
          </ac:cxnSpMkLst>
        </pc:cxnChg>
        <pc:cxnChg chg="mod">
          <ac:chgData name="Francisca Tan" userId="6e1eea0e-3b13-45be-8c9f-e176322eec1e" providerId="ADAL" clId="{A8DF716C-7D34-4BE6-B8C7-A6CE6637711A}" dt="2021-11-05T15:48:43.476" v="24" actId="1035"/>
          <ac:cxnSpMkLst>
            <pc:docMk/>
            <pc:sldMk cId="3496139230" sldId="300"/>
            <ac:cxnSpMk id="19" creationId="{36F96BAA-E9C8-433E-915B-F17BED867245}"/>
          </ac:cxnSpMkLst>
        </pc:cxnChg>
        <pc:cxnChg chg="mod">
          <ac:chgData name="Francisca Tan" userId="6e1eea0e-3b13-45be-8c9f-e176322eec1e" providerId="ADAL" clId="{A8DF716C-7D34-4BE6-B8C7-A6CE6637711A}" dt="2021-11-05T15:48:43.476" v="24" actId="1035"/>
          <ac:cxnSpMkLst>
            <pc:docMk/>
            <pc:sldMk cId="3496139230" sldId="300"/>
            <ac:cxnSpMk id="30" creationId="{E2AC715C-804B-49D1-946A-BCC1D6B06C8C}"/>
          </ac:cxnSpMkLst>
        </pc:cxnChg>
        <pc:cxnChg chg="mod">
          <ac:chgData name="Francisca Tan" userId="6e1eea0e-3b13-45be-8c9f-e176322eec1e" providerId="ADAL" clId="{A8DF716C-7D34-4BE6-B8C7-A6CE6637711A}" dt="2021-11-05T15:48:43.476" v="24" actId="1035"/>
          <ac:cxnSpMkLst>
            <pc:docMk/>
            <pc:sldMk cId="3496139230" sldId="300"/>
            <ac:cxnSpMk id="32" creationId="{C34B7414-8164-4919-BB66-4B9D3705BA4C}"/>
          </ac:cxnSpMkLst>
        </pc:cxnChg>
      </pc:sldChg>
      <pc:sldChg chg="modNotes">
        <pc:chgData name="Francisca Tan" userId="6e1eea0e-3b13-45be-8c9f-e176322eec1e" providerId="ADAL" clId="{A8DF716C-7D34-4BE6-B8C7-A6CE6637711A}" dt="2021-11-04T16:56:57.368" v="5" actId="20577"/>
        <pc:sldMkLst>
          <pc:docMk/>
          <pc:sldMk cId="2007865114" sldId="379"/>
        </pc:sldMkLst>
      </pc:sldChg>
      <pc:sldChg chg="modSp mod">
        <pc:chgData name="Francisca Tan" userId="6e1eea0e-3b13-45be-8c9f-e176322eec1e" providerId="ADAL" clId="{A8DF716C-7D34-4BE6-B8C7-A6CE6637711A}" dt="2021-11-04T16:57:08.848" v="8" actId="20577"/>
        <pc:sldMkLst>
          <pc:docMk/>
          <pc:sldMk cId="2325350627" sldId="382"/>
        </pc:sldMkLst>
        <pc:spChg chg="mod">
          <ac:chgData name="Francisca Tan" userId="6e1eea0e-3b13-45be-8c9f-e176322eec1e" providerId="ADAL" clId="{A8DF716C-7D34-4BE6-B8C7-A6CE6637711A}" dt="2021-11-04T16:57:08.848" v="8" actId="20577"/>
          <ac:spMkLst>
            <pc:docMk/>
            <pc:sldMk cId="2325350627" sldId="382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B394A5-FD1F-430F-BB3A-F7878AC293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CE605-DAD4-4C64-BE6E-BE3D8E5504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99187-58AF-4D6B-8526-D5C98A6AF8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79C45C6D-DBFC-4B67-A8DE-9C2360ACC9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182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7C0424-39BA-4205-9510-7D8372B40F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861BC-4E89-4909-9F41-7A6E201837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5B25F150-DB0B-4758-AFA9-222A6E446235}" type="datetimeFigureOut">
              <a:rPr lang="en-US" altLang="en-US"/>
              <a:pPr>
                <a:defRPr/>
              </a:pPr>
              <a:t>11/16/2021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5B20C51-CC4D-4C34-9C63-92F50CE02E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AC138B7-E2A5-4B5D-ADC2-E53A511B52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61A1A-4481-471C-A253-BE997586AA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0DDD9-A1C6-46BA-89ED-AF0DD2672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3B16354E-6974-4833-AB87-3220A0835E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758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6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ts val="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ts val="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ts val="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ts val="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16354E-6974-4833-AB87-3220A0835E84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59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 the previous chapter, we have completed our SoC design and demonstrated it using an edge detection image-processing application. We might also see that there are limitations when implementing image processing in sequential software.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 improve the performance, image data is better to be processed in parallel.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Today most of the image-processing job is done by SIMD processor, DSP, GPU, or customized hardware circuits.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D05C12-C9C4-4501-9C72-D2E25191FC36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3102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D05C12-C9C4-4501-9C72-D2E25191FC36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0518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going to design newly added edge detection module into the FPGA fabric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941427-90C0-4697-8CB2-B153E7F63888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749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16354E-6974-4833-AB87-3220A0835E84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60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E556DF-BE24-BB47-9FD2-350D67DC1C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1"/>
            <a:ext cx="12193200" cy="6858002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DB56EA-EFE9-874F-97FF-66B32F665BC9}"/>
              </a:ext>
            </a:extLst>
          </p:cNvPr>
          <p:cNvSpPr>
            <a:spLocks/>
          </p:cNvSpPr>
          <p:nvPr userDrawn="1"/>
        </p:nvSpPr>
        <p:spPr>
          <a:xfrm rot="5400000">
            <a:off x="2666400" y="-2667600"/>
            <a:ext cx="6858000" cy="121932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834CFF-8E93-2347-9547-EC508DDB3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82DC592-EAC9-634F-9EE1-EDC89A2624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200936EE-7EE0-D441-851D-618ACC029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DE2A1EC-11A7-6C45-AE97-813BACFCF8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3292D234-E25F-7F41-ABB8-C75FCF5CD52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90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ydrozoan&#10;&#10;Description automatically generated">
            <a:extLst>
              <a:ext uri="{FF2B5EF4-FFF2-40B4-BE49-F238E27FC236}">
                <a16:creationId xmlns:a16="http://schemas.microsoft.com/office/drawing/2014/main" id="{74A8AC8F-8A23-E644-ABCA-8318EFE232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7"/>
            <a:ext cx="12193200" cy="68586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5CEC7D-A359-1740-9727-7D6F154D85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9308F2-C30B-4E4F-9DA5-A1A86F5F7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75A4ED9-47E4-4F44-AAD7-16DA7F418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2732B47-45F3-C946-9945-2403B1618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18CCECB-9B2C-4F40-93A1-3FF9264650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9DE32C43-10DC-6D45-AAC5-F6B8ED9985E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74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laser, light, scene&#10;&#10;Description automatically generated">
            <a:extLst>
              <a:ext uri="{FF2B5EF4-FFF2-40B4-BE49-F238E27FC236}">
                <a16:creationId xmlns:a16="http://schemas.microsoft.com/office/drawing/2014/main" id="{566CB7B2-10D4-7544-8B87-EFB12B445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D297C4-855A-9540-843B-CC587D9FD8C1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15D5131B-4C51-1F44-B7F4-6CA8B239F63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1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city, night&#10;&#10;Description automatically generated">
            <a:extLst>
              <a:ext uri="{FF2B5EF4-FFF2-40B4-BE49-F238E27FC236}">
                <a16:creationId xmlns:a16="http://schemas.microsoft.com/office/drawing/2014/main" id="{373ACAC4-F57F-F549-85F2-65FF12CC2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B835CB-DD8C-F446-83CE-32ACFB0217A0}"/>
              </a:ext>
            </a:extLst>
          </p:cNvPr>
          <p:cNvSpPr/>
          <p:nvPr userDrawn="1"/>
        </p:nvSpPr>
        <p:spPr>
          <a:xfrm>
            <a:off x="-1200" y="0"/>
            <a:ext cx="12193200" cy="6857998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E2E6ED93-C5DD-684E-B1BE-4080D175C89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02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782D4B3-E72D-F041-ABD0-1372C0EBF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CED656-9AD2-7747-9AF1-F75EAE25A4FC}"/>
              </a:ext>
            </a:extLst>
          </p:cNvPr>
          <p:cNvSpPr/>
          <p:nvPr userDrawn="1"/>
        </p:nvSpPr>
        <p:spPr>
          <a:xfrm>
            <a:off x="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3812FE35-0376-054E-A535-66C3377FC4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66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r, light&#10;&#10;Description automatically generated">
            <a:extLst>
              <a:ext uri="{FF2B5EF4-FFF2-40B4-BE49-F238E27FC236}">
                <a16:creationId xmlns:a16="http://schemas.microsoft.com/office/drawing/2014/main" id="{2C9049B0-0B94-BD42-824D-B6D9FACBA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1"/>
            <a:ext cx="12193200" cy="685800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9285AD-6427-0B46-A0F2-1DCB911CA9CC}"/>
              </a:ext>
            </a:extLst>
          </p:cNvPr>
          <p:cNvSpPr/>
          <p:nvPr userDrawn="1"/>
        </p:nvSpPr>
        <p:spPr>
          <a:xfrm>
            <a:off x="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BE181728-95E0-D942-934C-22837439CA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94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F1BEC-2CAF-7649-A00C-2845946E6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0"/>
            <a:ext cx="12193200" cy="685800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841289-60D1-7948-9778-C9FCBEABBE6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3437A559-6F71-E24B-8877-CF29E1842AA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89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E12DA-8290-CF4B-976D-F9128AA4E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1"/>
            <a:ext cx="121932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A7D91F-FDE8-064E-A3E9-D2C0020634A8}"/>
              </a:ext>
            </a:extLst>
          </p:cNvPr>
          <p:cNvSpPr/>
          <p:nvPr userDrawn="1"/>
        </p:nvSpPr>
        <p:spPr>
          <a:xfrm>
            <a:off x="-1200" y="-2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43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DB13CEFF-559B-FB4C-A2FE-263C6B46C7C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97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vertebrate, ctenophore&#10;&#10;Description automatically generated">
            <a:extLst>
              <a:ext uri="{FF2B5EF4-FFF2-40B4-BE49-F238E27FC236}">
                <a16:creationId xmlns:a16="http://schemas.microsoft.com/office/drawing/2014/main" id="{58C025E6-8226-464D-867E-1C3F7CD5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BE7B51-ECA1-FA4D-BCAA-2BAA2A4A3ED4}"/>
              </a:ext>
            </a:extLst>
          </p:cNvPr>
          <p:cNvSpPr/>
          <p:nvPr userDrawn="1"/>
        </p:nvSpPr>
        <p:spPr>
          <a:xfrm>
            <a:off x="3510116" y="1"/>
            <a:ext cx="8681883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F4023BA9-1025-B342-8C96-782CC118DC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76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ED8F0C-28F2-8A42-9D40-7084C9FFD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53" y="0"/>
            <a:ext cx="12212707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6677CF-4019-3745-AE17-170FFE5A9470}"/>
              </a:ext>
            </a:extLst>
          </p:cNvPr>
          <p:cNvSpPr/>
          <p:nvPr userDrawn="1"/>
        </p:nvSpPr>
        <p:spPr>
          <a:xfrm>
            <a:off x="0" y="0"/>
            <a:ext cx="12202354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97F8A816-849A-F64A-9212-F0A7C735F9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09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ircuit, electronics, night&#10;&#10;Description automatically generated">
            <a:extLst>
              <a:ext uri="{FF2B5EF4-FFF2-40B4-BE49-F238E27FC236}">
                <a16:creationId xmlns:a16="http://schemas.microsoft.com/office/drawing/2014/main" id="{0CFC14C8-0981-E345-B10D-84223FB4C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-1"/>
            <a:ext cx="12193200" cy="685800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42CAB4-5A61-4A44-9A1E-BC9746ED65B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066775FA-2E3A-3B47-AC4A-682D27F2218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28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60B99-6BFE-2D40-895F-0F084FEC4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327" cy="68580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5A56ACD-80AA-D441-B2FA-F252F126F050}"/>
              </a:ext>
            </a:extLst>
          </p:cNvPr>
          <p:cNvSpPr>
            <a:spLocks/>
          </p:cNvSpPr>
          <p:nvPr userDrawn="1"/>
        </p:nvSpPr>
        <p:spPr>
          <a:xfrm rot="5400000">
            <a:off x="2666400" y="-2667600"/>
            <a:ext cx="6858000" cy="121932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B81D85-C6D9-464F-970F-8B449E6B3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87E4BC-2B2B-B045-B01E-E0001545D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59F83AF-D8A4-3D48-9AAD-FC11BC3D9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6CAA01D4-228A-2D47-8D6D-23BE3048C2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A92CF2F3-D508-734C-A803-AEC0A192B1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27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 object, blue, star, bright&#10;&#10;Description automatically generated">
            <a:extLst>
              <a:ext uri="{FF2B5EF4-FFF2-40B4-BE49-F238E27FC236}">
                <a16:creationId xmlns:a16="http://schemas.microsoft.com/office/drawing/2014/main" id="{FB37B42A-7042-E140-A580-6034CB5856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2"/>
            <a:ext cx="12193200" cy="685799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9646DD-15B4-6F44-9224-549BD8C15001}"/>
              </a:ext>
            </a:extLst>
          </p:cNvPr>
          <p:cNvSpPr/>
          <p:nvPr userDrawn="1"/>
        </p:nvSpPr>
        <p:spPr>
          <a:xfrm>
            <a:off x="-120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F9FBE488-91F7-1942-A89D-FB17FE084C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11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BEC0F4-29B3-1844-A206-E9978DDC9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BA66D4-F829-5348-B094-D86162A17157}"/>
              </a:ext>
            </a:extLst>
          </p:cNvPr>
          <p:cNvSpPr/>
          <p:nvPr userDrawn="1"/>
        </p:nvSpPr>
        <p:spPr>
          <a:xfrm>
            <a:off x="-60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BDDBD7D5-08A7-D64A-8871-2D7A78BACF8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7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0AFABCE9-6BC8-E741-B725-757DD8CDE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200" cy="686115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30656C-1B23-0749-AD6A-14502D71E9B2}"/>
              </a:ext>
            </a:extLst>
          </p:cNvPr>
          <p:cNvSpPr/>
          <p:nvPr userDrawn="1"/>
        </p:nvSpPr>
        <p:spPr>
          <a:xfrm>
            <a:off x="-600" y="1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6B5A3F7D-62C2-2F4F-A74E-62524C8DDF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87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223CC0-C7A1-BC40-9A1F-09EBC27A2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CD7DAB-58BC-C442-ABC0-6D7414DF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Divider Page Title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CDE2EBD-0FA3-D24B-AC33-4F98A57EE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FF51B5E8-1A64-CC4C-8297-18A3B4939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CF3F483E-C28F-8C43-8AF4-54DEBAF1D6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27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F5B06E-F6A0-3B43-AD64-568F71E24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3DAA08-2A8E-BC49-A908-D83D95CBFD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Divider Page Title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18585A9-CBDE-FB4B-A656-FBBD0B0CA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F366692D-059F-E843-B530-FFE3E2135C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84D08BDA-0B34-A84B-B3A0-9DE0D5EB96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99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Divider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353FD8-3FBF-E340-8B41-D553C61637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602B157-BA2E-444C-B53E-75E5005648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Divider Page Title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FC899D-8C55-104D-89CA-EA4FCE459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2C852A8C-3865-AA4E-82F7-750F6C6DD6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8F84B417-FBBD-D54C-B0DE-4D62AABBD4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41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233150" cy="654760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479425" y="1171111"/>
            <a:ext cx="11233150" cy="4948335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</a:defRPr>
            </a:lvl1pPr>
            <a:lvl2pPr marL="672783">
              <a:lnSpc>
                <a:spcPct val="100000"/>
              </a:lnSpc>
              <a:spcAft>
                <a:spcPts val="0"/>
              </a:spcAft>
              <a:defRPr sz="2000">
                <a:solidFill>
                  <a:schemeClr val="tx2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3pPr>
            <a:lvl4pPr marL="1293178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 with Top Level Bullet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3250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 w/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9425" y="1554489"/>
            <a:ext cx="11233150" cy="455323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50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E00537-4172-4053-A616-87E429C679A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20481"/>
            <a:ext cx="0" cy="451520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991131"/>
            <a:ext cx="11233150" cy="359204"/>
          </a:xfr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31"/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1620481"/>
            <a:ext cx="5345642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477587" y="2202443"/>
            <a:ext cx="5347480" cy="3933245"/>
          </a:xfrm>
        </p:spPr>
        <p:txBody>
          <a:bodyPr/>
          <a:lstStyle>
            <a:lvl1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31"/>
          <p:cNvSpPr>
            <a:spLocks noGrp="1"/>
          </p:cNvSpPr>
          <p:nvPr>
            <p:ph type="body" sz="quarter" idx="18" hasCustomPrompt="1"/>
          </p:nvPr>
        </p:nvSpPr>
        <p:spPr>
          <a:xfrm>
            <a:off x="6341534" y="1620481"/>
            <a:ext cx="5371042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6339947" y="2202442"/>
            <a:ext cx="5372628" cy="3933246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2621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795D2F-D322-4144-8DA8-55D6A294274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148138" y="1611050"/>
            <a:ext cx="0" cy="44484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D2EAD-40A5-4C0B-900F-916EB19FF74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8051800" y="1611050"/>
            <a:ext cx="0" cy="44484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 userDrawn="1"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 userDrawn="1">
            <p:ph idx="1"/>
          </p:nvPr>
        </p:nvSpPr>
        <p:spPr>
          <a:xfrm>
            <a:off x="479426" y="2373786"/>
            <a:ext cx="3372644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0" name="Text Placeholder 131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79425" y="1611050"/>
            <a:ext cx="33726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 userDrawn="1">
            <p:ph idx="17"/>
          </p:nvPr>
        </p:nvSpPr>
        <p:spPr>
          <a:xfrm>
            <a:off x="4416359" y="2373786"/>
            <a:ext cx="3359281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/>
          <p:cNvSpPr>
            <a:spLocks noGrp="1"/>
          </p:cNvSpPr>
          <p:nvPr userDrawn="1">
            <p:ph idx="18"/>
          </p:nvPr>
        </p:nvSpPr>
        <p:spPr>
          <a:xfrm>
            <a:off x="8300113" y="2373786"/>
            <a:ext cx="3412462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1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419997" y="1611050"/>
            <a:ext cx="33599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31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99449" y="1611050"/>
            <a:ext cx="3413126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0007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0F1145-3FE1-6D42-AA8B-F8E06EB9F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" y="0"/>
            <a:ext cx="12192442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D2F924C-135F-554D-93F0-AB47D68FAEB2}"/>
              </a:ext>
            </a:extLst>
          </p:cNvPr>
          <p:cNvSpPr/>
          <p:nvPr userDrawn="1"/>
        </p:nvSpPr>
        <p:spPr>
          <a:xfrm rot="16200000">
            <a:off x="6027000" y="693001"/>
            <a:ext cx="6858000" cy="547200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406E79-E2B4-C342-8DB2-4D2D3C2FA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28F18B9-825A-C643-BA5E-962035403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79634863-0C8B-5F4F-B35A-4D468E8EC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E921999B-E167-3C4E-A8F5-820963AA11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70BF6488-6104-D74D-BDA7-9A5F46DE19C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02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>
          <a:xfrm>
            <a:off x="8299119" y="2372564"/>
            <a:ext cx="3413455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36" name="Group 6">
            <a:extLst>
              <a:ext uri="{FF2B5EF4-FFF2-40B4-BE49-F238E27FC236}">
                <a16:creationId xmlns:a16="http://schemas.microsoft.com/office/drawing/2014/main" id="{CCE81F77-7204-0241-970A-63C43B1D7B8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48138" y="1611050"/>
            <a:ext cx="3903662" cy="4448438"/>
            <a:chOff x="3706307" y="1883391"/>
            <a:chExt cx="3803176" cy="447295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266E339-1F3B-8E41-B64F-AA6A42EDF7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06307" y="1883391"/>
              <a:ext cx="0" cy="447295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22B3030-62BD-3440-A850-5C6E7CCDD5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509483" y="1883391"/>
              <a:ext cx="0" cy="447295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 Placeholder 131">
            <a:extLst>
              <a:ext uri="{FF2B5EF4-FFF2-40B4-BE49-F238E27FC236}">
                <a16:creationId xmlns:a16="http://schemas.microsoft.com/office/drawing/2014/main" id="{B54BFFD1-D378-D841-B5DD-88788B48D0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1611050"/>
            <a:ext cx="33726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131">
            <a:extLst>
              <a:ext uri="{FF2B5EF4-FFF2-40B4-BE49-F238E27FC236}">
                <a16:creationId xmlns:a16="http://schemas.microsoft.com/office/drawing/2014/main" id="{E3125198-F65A-8049-9D3E-A6AF258DAE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6192" y="1611050"/>
            <a:ext cx="33599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Text Placeholder 131">
            <a:extLst>
              <a:ext uri="{FF2B5EF4-FFF2-40B4-BE49-F238E27FC236}">
                <a16:creationId xmlns:a16="http://schemas.microsoft.com/office/drawing/2014/main" id="{7C8008EA-19DB-814F-9284-A055A2AB8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99449" y="1611050"/>
            <a:ext cx="3413126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8">
            <a:extLst>
              <a:ext uri="{FF2B5EF4-FFF2-40B4-BE49-F238E27FC236}">
                <a16:creationId xmlns:a16="http://schemas.microsoft.com/office/drawing/2014/main" id="{DD4BA2E6-FACA-5C45-B75F-9327959A67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15863" y="2372564"/>
            <a:ext cx="3360274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7" name="Content Placeholder 8">
            <a:extLst>
              <a:ext uri="{FF2B5EF4-FFF2-40B4-BE49-F238E27FC236}">
                <a16:creationId xmlns:a16="http://schemas.microsoft.com/office/drawing/2014/main" id="{5AB0A5A2-CEF5-6E44-BACF-2C0296FE306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79425" y="2372564"/>
            <a:ext cx="3360274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37187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_narrow_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05B7A5-C1F7-41D3-815C-A3728D81DBDD}"/>
              </a:ext>
            </a:extLst>
          </p:cNvPr>
          <p:cNvCxnSpPr>
            <a:cxnSpLocks/>
          </p:cNvCxnSpPr>
          <p:nvPr userDrawn="1"/>
        </p:nvCxnSpPr>
        <p:spPr>
          <a:xfrm>
            <a:off x="3255004" y="1631950"/>
            <a:ext cx="0" cy="44406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1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idx="1"/>
          </p:nvPr>
        </p:nvSpPr>
        <p:spPr>
          <a:xfrm>
            <a:off x="479425" y="1631111"/>
            <a:ext cx="2619375" cy="444060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1"/>
          </p:nvPr>
        </p:nvSpPr>
        <p:spPr>
          <a:xfrm>
            <a:off x="3416035" y="1631111"/>
            <a:ext cx="8296540" cy="4440603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1800"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999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41881F-8B1A-4F78-926D-54E8F515C458}"/>
              </a:ext>
            </a:extLst>
          </p:cNvPr>
          <p:cNvCxnSpPr>
            <a:cxnSpLocks/>
          </p:cNvCxnSpPr>
          <p:nvPr userDrawn="1"/>
        </p:nvCxnSpPr>
        <p:spPr>
          <a:xfrm>
            <a:off x="8932863" y="1629287"/>
            <a:ext cx="0" cy="444326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1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9037637" y="1629597"/>
            <a:ext cx="2674937" cy="4443488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21"/>
          </p:nvPr>
        </p:nvSpPr>
        <p:spPr>
          <a:xfrm>
            <a:off x="479425" y="1629287"/>
            <a:ext cx="8348664" cy="4443267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1800"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49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3354388" y="1618445"/>
            <a:ext cx="2606675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3354388" y="3755872"/>
            <a:ext cx="2606675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9066213" y="1618445"/>
            <a:ext cx="2646362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6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9066213" y="3755872"/>
            <a:ext cx="2646362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79425" y="1618445"/>
            <a:ext cx="2619375" cy="4086225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01738" indent="-173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220216" y="1618445"/>
            <a:ext cx="2606675" cy="4086225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01738" indent="-173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44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9425" y="1629079"/>
            <a:ext cx="5481108" cy="4455197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250924" y="1629080"/>
            <a:ext cx="5461651" cy="4455198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42164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d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able Placeholder 3"/>
          <p:cNvSpPr>
            <a:spLocks noGrp="1"/>
          </p:cNvSpPr>
          <p:nvPr>
            <p:ph type="tbl" sz="quarter" idx="13"/>
          </p:nvPr>
        </p:nvSpPr>
        <p:spPr>
          <a:xfrm>
            <a:off x="479425" y="1259574"/>
            <a:ext cx="11233150" cy="48364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512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4188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28AC5A-7EFB-CA43-8A9B-3B442C5C9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B5F482-A1DF-47CF-A799-587634BE9938}"/>
              </a:ext>
            </a:extLst>
          </p:cNvPr>
          <p:cNvSpPr/>
          <p:nvPr userDrawn="1"/>
        </p:nvSpPr>
        <p:spPr>
          <a:xfrm>
            <a:off x="10683875" y="5937250"/>
            <a:ext cx="1095375" cy="682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C1198ECC-03BB-F84C-8B27-CF6053626C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2EFD6F9F-6DEB-6F4D-BE5A-D3540160B3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A82B8D-79F0-2840-A348-51E15B608C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0505" y="952143"/>
            <a:ext cx="4655186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Thank You</a:t>
            </a: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Danke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Gracias</a:t>
            </a: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谢谢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ありがとう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Asante</a:t>
            </a:r>
          </a:p>
          <a:p>
            <a:pPr algn="r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Merci</a:t>
            </a: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감사합니다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धन्यवाद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Kiitos</a:t>
            </a:r>
          </a:p>
          <a:p>
            <a:pPr algn="r">
              <a:defRPr/>
            </a:pPr>
            <a:r>
              <a:rPr lang="ar-SA" sz="2800" kern="1200" dirty="0">
                <a:solidFill>
                  <a:schemeClr val="bg1"/>
                </a:solidFill>
                <a:latin typeface="Calibri" charset="0"/>
                <a:ea typeface="ＭＳ Ｐゴシック" charset="-128"/>
                <a:cs typeface="+mn-cs"/>
              </a:rPr>
              <a:t>شكرًا</a:t>
            </a:r>
            <a:endParaRPr lang="en-GB" sz="2800" kern="1200" dirty="0">
              <a:solidFill>
                <a:schemeClr val="bg1"/>
              </a:solidFill>
              <a:latin typeface="Calibri" charset="0"/>
              <a:ea typeface="ＭＳ Ｐゴシック" charset="-128"/>
              <a:cs typeface="+mn-cs"/>
            </a:endParaRPr>
          </a:p>
          <a:p>
            <a:pPr algn="r">
              <a:defRPr/>
            </a:pPr>
            <a:r>
              <a:rPr lang="as-IN" altLang="en-US" sz="2800" dirty="0">
                <a:solidFill>
                  <a:schemeClr val="bg1"/>
                </a:solidFill>
              </a:rPr>
              <a:t>ধন্যবাদ</a:t>
            </a:r>
            <a:br>
              <a:rPr lang="en-US" altLang="en-US" sz="2800" dirty="0">
                <a:solidFill>
                  <a:schemeClr val="bg1"/>
                </a:solidFill>
              </a:rPr>
            </a:br>
            <a:r>
              <a:rPr lang="he-IL" altLang="en-US" sz="2800" dirty="0">
                <a:solidFill>
                  <a:schemeClr val="bg1"/>
                </a:solidFill>
              </a:rPr>
              <a:t>תודה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7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11E887-F2DD-9743-B321-E6625A63F4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0" name="Picture 9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AF5F647F-3DD2-E04B-AC85-5BB3FF0999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1BE84E2F-085C-6E4E-8174-736F84DE3A1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0E328-7BED-1141-A027-0EEE09BB1F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0505" y="952143"/>
            <a:ext cx="4655186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Thank You</a:t>
            </a: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Danke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Gracias</a:t>
            </a: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谢谢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ありがとう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Asante</a:t>
            </a:r>
          </a:p>
          <a:p>
            <a:pPr algn="r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Merci</a:t>
            </a: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감사합니다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धन्यवाद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Kiitos</a:t>
            </a:r>
          </a:p>
          <a:p>
            <a:pPr algn="r">
              <a:defRPr/>
            </a:pPr>
            <a:r>
              <a:rPr lang="ar-SA" sz="2800" kern="1200" dirty="0">
                <a:solidFill>
                  <a:schemeClr val="bg1"/>
                </a:solidFill>
                <a:latin typeface="Calibri" charset="0"/>
                <a:ea typeface="ＭＳ Ｐゴシック" charset="-128"/>
                <a:cs typeface="+mn-cs"/>
              </a:rPr>
              <a:t>شكرًا</a:t>
            </a:r>
            <a:endParaRPr lang="en-GB" sz="2800" kern="1200" dirty="0">
              <a:solidFill>
                <a:schemeClr val="bg1"/>
              </a:solidFill>
              <a:latin typeface="Calibri" charset="0"/>
              <a:ea typeface="ＭＳ Ｐゴシック" charset="-128"/>
              <a:cs typeface="+mn-cs"/>
            </a:endParaRPr>
          </a:p>
          <a:p>
            <a:pPr algn="r">
              <a:defRPr/>
            </a:pPr>
            <a:r>
              <a:rPr lang="as-IN" altLang="en-US" sz="2800" dirty="0">
                <a:solidFill>
                  <a:schemeClr val="bg1"/>
                </a:solidFill>
              </a:rPr>
              <a:t>ধন্যবাদ</a:t>
            </a:r>
            <a:br>
              <a:rPr lang="en-US" altLang="en-US" sz="2800" dirty="0">
                <a:solidFill>
                  <a:schemeClr val="bg1"/>
                </a:solidFill>
              </a:rPr>
            </a:br>
            <a:r>
              <a:rPr lang="he-IL" altLang="en-US" sz="2800" dirty="0">
                <a:solidFill>
                  <a:schemeClr val="bg1"/>
                </a:solidFill>
              </a:rPr>
              <a:t>תודה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46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3539DD-CEDA-3A48-A36A-6D3775392A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7078942" y="1087378"/>
            <a:ext cx="42333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x-none" sz="1200" dirty="0">
                <a:solidFill>
                  <a:schemeClr val="bg1"/>
                </a:solidFill>
              </a:rPr>
              <a:t>The Arm trademarks featured in this presentation are registered trademarks or trademarks of Arm Limited (or its subsidiaries) in the US and/or elsewhere.  All rights reserved.  All other marks featured may be trademarks of their respective owners.</a:t>
            </a:r>
          </a:p>
          <a:p>
            <a:pPr algn="r">
              <a:defRPr/>
            </a:pPr>
            <a:br>
              <a:rPr lang="en-US" altLang="x-none" sz="1200" dirty="0">
                <a:solidFill>
                  <a:schemeClr val="bg1"/>
                </a:solidFill>
              </a:rPr>
            </a:br>
            <a:r>
              <a:rPr lang="en-US" altLang="x-none" sz="1200" dirty="0" err="1">
                <a:solidFill>
                  <a:schemeClr val="bg1"/>
                </a:solidFill>
              </a:rPr>
              <a:t>www.arm.com</a:t>
            </a:r>
            <a:r>
              <a:rPr lang="en-US" altLang="x-none" sz="1200" dirty="0">
                <a:solidFill>
                  <a:schemeClr val="bg1"/>
                </a:solidFill>
              </a:rPr>
              <a:t>/company/policies/trademarks</a:t>
            </a:r>
          </a:p>
        </p:txBody>
      </p:sp>
      <p:pic>
        <p:nvPicPr>
          <p:cNvPr id="9" name="Picture 8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05C774FB-6A72-C34E-AAAD-07547EC963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870DFC52-AE4C-654B-A714-C2006FAE041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16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25CD4-06B7-E24D-8A2A-BE1E27E8B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3200" cy="6858000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8F9D61-0E18-934E-80CB-8ABCE713AF08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99000">
                <a:schemeClr val="tx1">
                  <a:alpha val="2000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5F76A5-92C3-DF4A-993D-C79C93E53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F45A70-6A1D-5943-8B02-201099588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CCBE84-A3EE-DA41-BB17-C2EE027C0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267C7E9E-E74C-0547-868F-423E4E2194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1652C07E-440A-CE41-9DBD-125723A40F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205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720845-44B5-8345-A55E-DF3DBAF7C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7078942" y="1087378"/>
            <a:ext cx="42333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x-none" sz="1200" dirty="0">
                <a:solidFill>
                  <a:schemeClr val="bg1"/>
                </a:solidFill>
              </a:rPr>
              <a:t>The Arm trademarks featured in this presentation are registered trademarks or trademarks of Arm Limited (or its subsidiaries) in the US and/or elsewhere.  All rights reserved.  All other marks featured may be trademarks of their respective owners.</a:t>
            </a:r>
          </a:p>
          <a:p>
            <a:pPr algn="r">
              <a:defRPr/>
            </a:pPr>
            <a:br>
              <a:rPr lang="en-US" altLang="x-none" sz="1200" dirty="0">
                <a:solidFill>
                  <a:schemeClr val="bg1"/>
                </a:solidFill>
              </a:rPr>
            </a:br>
            <a:r>
              <a:rPr lang="en-US" altLang="x-none" sz="1200" dirty="0" err="1">
                <a:solidFill>
                  <a:schemeClr val="bg1"/>
                </a:solidFill>
              </a:rPr>
              <a:t>www.arm.com</a:t>
            </a:r>
            <a:r>
              <a:rPr lang="en-US" altLang="x-none" sz="1200" dirty="0">
                <a:solidFill>
                  <a:schemeClr val="bg1"/>
                </a:solidFill>
              </a:rPr>
              <a:t>/company/policies/trademarks</a:t>
            </a:r>
          </a:p>
        </p:txBody>
      </p:sp>
      <p:pic>
        <p:nvPicPr>
          <p:cNvPr id="9" name="Picture 8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0A3F307A-54EB-9747-ABE8-8A816CDDD8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EA133D04-5236-D641-B03F-0BE645CEB9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506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7529"/>
            <a:ext cx="11480800" cy="519372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C0604-1EC9-4BF3-9CEC-7696BF893F3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4809478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494321-DD87-0D4B-AEA1-CB80E36808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1"/>
            <a:ext cx="121932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 userDrawn="1"/>
        </p:nvSpPr>
        <p:spPr>
          <a:xfrm rot="16200000">
            <a:off x="5794735" y="460734"/>
            <a:ext cx="6862654" cy="593187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8F4AA8-7F9E-7D41-BF94-4D811F55AC2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210143-1056-7048-ADC6-41884B602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64FB5B-BAC3-AC46-8166-1B8CCBE24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8C4AE80-A942-A94D-9D03-1C89C2862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C8B782A-A9C9-CA41-A2FF-1BC8DE0346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FCEEB435-8B36-4144-8E92-92682FE106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8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D0AF51-EEA2-DE46-8B7D-787832348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0" r="1770"/>
          <a:stretch/>
        </p:blipFill>
        <p:spPr>
          <a:xfrm>
            <a:off x="-60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 userDrawn="1"/>
        </p:nvSpPr>
        <p:spPr>
          <a:xfrm rot="16200000">
            <a:off x="5797061" y="463062"/>
            <a:ext cx="6858000" cy="593187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9E646E-904B-FE40-95AC-5DBD9EA1E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FC9BE8F-3B53-B24B-8202-E7DDC587B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B2024A-A0B8-5D48-B2AD-E9A66CF10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4" name="Picture 13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B0F255FF-9877-7447-84E8-B54342514A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AEE727D9-9D95-154F-8EEF-D353686DEB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96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6984C-0C60-D246-AE94-A2AE6368F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3200" cy="685799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9BECDB-CC38-DF4D-907D-B3DFBF61DA05}"/>
              </a:ext>
            </a:extLst>
          </p:cNvPr>
          <p:cNvSpPr/>
          <p:nvPr userDrawn="1"/>
        </p:nvSpPr>
        <p:spPr>
          <a:xfrm>
            <a:off x="4498259" y="1"/>
            <a:ext cx="7693741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AEACEA-CC36-0E44-8844-76898F890A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60D2D7-6351-ED48-8D39-DF4D3B06F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EE0145AD-284C-9241-B886-C8320F329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17F1C36-0131-3143-8A0C-5B53D484B0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97C82C88-5520-304D-9044-627C10A67F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B1347F1D-5F69-BB4F-AE1F-4C4F13186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1"/>
            <a:ext cx="12193200" cy="68579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 userDrawn="1"/>
        </p:nvSpPr>
        <p:spPr>
          <a:xfrm rot="16200000">
            <a:off x="5172924" y="-161079"/>
            <a:ext cx="6862654" cy="717550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4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CF4363-5E90-D047-9431-0DB690B3B2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0D5555E-95A7-C641-8EB5-0619DE2A3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06C3B07-082E-DB42-B5EB-8FC5A1CED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AF64EEF4-B1ED-2544-B548-9FFD93EA66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73FB50C7-839A-F84D-ADC0-26A88F1AF62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36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041E3-D124-8440-B6B0-06A51A3090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1"/>
            <a:ext cx="12193200" cy="685799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FF0996-2F0F-5B4A-AE7F-01949B340BCF}"/>
              </a:ext>
            </a:extLst>
          </p:cNvPr>
          <p:cNvSpPr/>
          <p:nvPr userDrawn="1"/>
        </p:nvSpPr>
        <p:spPr>
          <a:xfrm>
            <a:off x="3849329" y="1"/>
            <a:ext cx="8342671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5000">
                <a:srgbClr val="000000">
                  <a:alpha val="25000"/>
                </a:srgbClr>
              </a:gs>
              <a:gs pos="100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BE3C52-00EF-C04D-93F3-7480251F2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85A9EDC-D6F8-D44D-A166-BF363AD0E8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3120599-1266-FE46-AC08-C11A2D8A7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0A33934D-C896-5B4A-B1D6-BDDDB11E03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605CEBE1-EDEA-1145-9184-E339DB2CD8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32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78301"/>
            <a:ext cx="11233150" cy="6547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TextBox 26"/>
          <p:cNvSpPr txBox="1">
            <a:spLocks noChangeArrowheads="1"/>
          </p:cNvSpPr>
          <p:nvPr userDrawn="1"/>
        </p:nvSpPr>
        <p:spPr bwMode="auto">
          <a:xfrm>
            <a:off x="492125" y="6410643"/>
            <a:ext cx="312738" cy="1381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fld id="{2682C2D1-8EA8-E748-B66F-74D4D53CF8F8}" type="slidenum">
              <a:rPr lang="en-US" altLang="en-US" sz="1000" smtClean="0">
                <a:solidFill>
                  <a:srgbClr val="7F7F7F"/>
                </a:solidFill>
              </a:rPr>
              <a:pPr eaLnBrk="1" hangingPunct="1">
                <a:lnSpc>
                  <a:spcPct val="90000"/>
                </a:lnSpc>
                <a:spcAft>
                  <a:spcPts val="600"/>
                </a:spcAft>
                <a:buFont typeface="Arial" charset="0"/>
                <a:buNone/>
                <a:defRPr/>
              </a:pPr>
              <a:t>‹#›</a:t>
            </a:fld>
            <a:endParaRPr lang="en-US" altLang="en-US" sz="1000" dirty="0">
              <a:solidFill>
                <a:srgbClr val="7F7F7F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4EB643E-3109-434C-BA97-15D4C8A5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133061"/>
            <a:ext cx="11243088" cy="4974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C88DC1F2-A377-A943-9ABE-BD7E2F2C1811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847" y="6384924"/>
            <a:ext cx="879904" cy="274619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27B344F3-4498-5A4F-9DA2-CB9437A2536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rgbClr val="7F7F7F"/>
                </a:solidFill>
              </a:rPr>
              <a:t>© 2021 Arm</a:t>
            </a:r>
            <a:endParaRPr lang="en-US" altLang="en-US" sz="1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9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4" r:id="rId1"/>
    <p:sldLayoutId id="2147485515" r:id="rId2"/>
    <p:sldLayoutId id="2147485516" r:id="rId3"/>
    <p:sldLayoutId id="2147485517" r:id="rId4"/>
    <p:sldLayoutId id="2147485520" r:id="rId5"/>
    <p:sldLayoutId id="2147485521" r:id="rId6"/>
    <p:sldLayoutId id="2147485524" r:id="rId7"/>
    <p:sldLayoutId id="2147485522" r:id="rId8"/>
    <p:sldLayoutId id="2147485507" r:id="rId9"/>
    <p:sldLayoutId id="2147485525" r:id="rId10"/>
    <p:sldLayoutId id="2147485527" r:id="rId11"/>
    <p:sldLayoutId id="2147485528" r:id="rId12"/>
    <p:sldLayoutId id="2147485529" r:id="rId13"/>
    <p:sldLayoutId id="2147485530" r:id="rId14"/>
    <p:sldLayoutId id="2147485531" r:id="rId15"/>
    <p:sldLayoutId id="2147485532" r:id="rId16"/>
    <p:sldLayoutId id="2147485533" r:id="rId17"/>
    <p:sldLayoutId id="2147485534" r:id="rId18"/>
    <p:sldLayoutId id="2147485535" r:id="rId19"/>
    <p:sldLayoutId id="2147485536" r:id="rId20"/>
    <p:sldLayoutId id="2147485537" r:id="rId21"/>
    <p:sldLayoutId id="2147485538" r:id="rId22"/>
    <p:sldLayoutId id="2147485510" r:id="rId23"/>
    <p:sldLayoutId id="2147485436" r:id="rId24"/>
    <p:sldLayoutId id="2147485438" r:id="rId25"/>
    <p:sldLayoutId id="2147485440" r:id="rId26"/>
    <p:sldLayoutId id="2147485441" r:id="rId27"/>
    <p:sldLayoutId id="2147485442" r:id="rId28"/>
    <p:sldLayoutId id="2147485443" r:id="rId29"/>
    <p:sldLayoutId id="2147485444" r:id="rId30"/>
    <p:sldLayoutId id="2147485445" r:id="rId31"/>
    <p:sldLayoutId id="2147485446" r:id="rId32"/>
    <p:sldLayoutId id="2147485447" r:id="rId33"/>
    <p:sldLayoutId id="2147485448" r:id="rId34"/>
    <p:sldLayoutId id="2147485449" r:id="rId35"/>
    <p:sldLayoutId id="2147485450" r:id="rId36"/>
    <p:sldLayoutId id="2147485452" r:id="rId37"/>
    <p:sldLayoutId id="2147485512" r:id="rId38"/>
    <p:sldLayoutId id="2147485453" r:id="rId39"/>
    <p:sldLayoutId id="2147485513" r:id="rId40"/>
    <p:sldLayoutId id="2147485540" r:id="rId41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0" kern="1200" spc="-50">
          <a:solidFill>
            <a:schemeClr val="accent1"/>
          </a:solidFill>
          <a:latin typeface="+mn-lt"/>
          <a:ea typeface="ＭＳ Ｐゴシック" charset="0"/>
          <a:cs typeface="ＭＳ Ｐゴシック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333E48"/>
          </a:solidFill>
          <a:latin typeface="+mn-lt"/>
          <a:ea typeface="ＭＳ Ｐゴシック" charset="0"/>
          <a:cs typeface="ＭＳ Ｐゴシック" charset="0"/>
        </a:defRPr>
      </a:lvl1pPr>
      <a:lvl2pPr marL="581343" indent="-16668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Arial" charset="0"/>
        <a:buChar char="•"/>
        <a:defRPr sz="2000" kern="1200">
          <a:solidFill>
            <a:srgbClr val="333E48"/>
          </a:solidFill>
          <a:latin typeface="+mn-lt"/>
          <a:ea typeface="ＭＳ Ｐゴシック" charset="0"/>
          <a:cs typeface="+mn-cs"/>
        </a:defRPr>
      </a:lvl2pPr>
      <a:lvl3pPr marL="855663" indent="-16668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charset="0"/>
        <a:buChar char="–"/>
        <a:defRPr kern="1200">
          <a:solidFill>
            <a:srgbClr val="333E48"/>
          </a:solidFill>
          <a:latin typeface="+mn-lt"/>
          <a:ea typeface="ＭＳ Ｐゴシック" charset="0"/>
          <a:cs typeface="+mn-cs"/>
        </a:defRPr>
      </a:lvl3pPr>
      <a:lvl4pPr marL="1201738" indent="-17303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charset="2"/>
        <a:buChar char="§"/>
        <a:defRPr kern="1200">
          <a:solidFill>
            <a:srgbClr val="333E48"/>
          </a:solidFill>
          <a:latin typeface="+mn-lt"/>
          <a:ea typeface="ＭＳ Ｐゴシック" charset="0"/>
          <a:cs typeface="+mn-cs"/>
        </a:defRPr>
      </a:lvl4pPr>
      <a:lvl5pPr marL="1427163" indent="-168275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charset="0"/>
        <a:buChar char="–"/>
        <a:defRPr kern="1200">
          <a:solidFill>
            <a:srgbClr val="333E48"/>
          </a:solidFill>
          <a:latin typeface="+mn-lt"/>
          <a:ea typeface="ＭＳ Ｐゴシック" charset="0"/>
          <a:cs typeface="+mn-cs"/>
        </a:defRPr>
      </a:lvl5pPr>
      <a:lvl6pPr marL="16550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6pPr>
      <a:lvl7pPr marL="18836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panose="020F0502020204030204" pitchFamily="34" charset="0"/>
        <a:buChar char="–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7pPr>
      <a:lvl8pPr marL="21122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8pPr>
      <a:lvl9pPr marL="23408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panose="020F0502020204030204" pitchFamily="34" charset="0"/>
        <a:buChar char="–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19" userDrawn="1">
          <p15:clr>
            <a:srgbClr val="F26B43"/>
          </p15:clr>
        </p15:guide>
        <p15:guide id="4" orient="horz" pos="300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6" pos="7378" userDrawn="1">
          <p15:clr>
            <a:srgbClr val="F26B43"/>
          </p15:clr>
        </p15:guide>
        <p15:guide id="7" pos="302" userDrawn="1">
          <p15:clr>
            <a:srgbClr val="F26B43"/>
          </p15:clr>
        </p15:guide>
        <p15:guide id="8" pos="70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0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1.png"/><Relationship Id="rId11" Type="http://schemas.openxmlformats.org/officeDocument/2006/relationships/image" Target="../media/image35.png"/><Relationship Id="rId5" Type="http://schemas.openxmlformats.org/officeDocument/2006/relationships/image" Target="../media/image291.png"/><Relationship Id="rId10" Type="http://schemas.openxmlformats.org/officeDocument/2006/relationships/image" Target="../media/image34.png"/><Relationship Id="rId4" Type="http://schemas.openxmlformats.org/officeDocument/2006/relationships/image" Target="../media/image280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7" Type="http://schemas.openxmlformats.org/officeDocument/2006/relationships/image" Target="../media/image150.png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41.xml"/><Relationship Id="rId11" Type="http://schemas.openxmlformats.org/officeDocument/2006/relationships/image" Target="../media/image130.png"/><Relationship Id="rId10" Type="http://schemas.openxmlformats.org/officeDocument/2006/relationships/image" Target="../media/image300.png"/><Relationship Id="rId4" Type="http://schemas.openxmlformats.org/officeDocument/2006/relationships/image" Target="../media/image120.png"/><Relationship Id="rId9" Type="http://schemas.openxmlformats.org/officeDocument/2006/relationships/image" Target="../media/image17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0B2B5-4683-EA47-85B4-5F8C42063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Accelerate Image Processing</a:t>
            </a:r>
            <a:br>
              <a:rPr lang="en-US" sz="5400" b="1" dirty="0"/>
            </a:br>
            <a:r>
              <a:rPr lang="en-US" sz="5400" b="1" dirty="0"/>
              <a:t>Using FPGA Hardware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243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4163-84FB-4FF1-A4E5-487AAD2D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Module: Intensity 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649BA-9634-4058-8DEA-F97425E2A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5105461"/>
            <a:ext cx="8610600" cy="1355299"/>
          </a:xfr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Pipeline structure for intensity computation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In our design, we get an intensity pixel per cycle after 5cycle latency</a:t>
            </a:r>
          </a:p>
          <a:p>
            <a:r>
              <a:rPr lang="en-US" dirty="0">
                <a:cs typeface="Times New Roman" panose="02020603050405020304" pitchFamily="18" charset="0"/>
              </a:rPr>
              <a:t>Separate data path and control path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A144B-6FF2-4F10-8B6F-E91F949B56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EC550-C0AF-4B1D-9CA4-6097BA7CBC0C}"/>
              </a:ext>
            </a:extLst>
          </p:cNvPr>
          <p:cNvSpPr txBox="1"/>
          <p:nvPr/>
        </p:nvSpPr>
        <p:spPr>
          <a:xfrm>
            <a:off x="829027" y="1141916"/>
            <a:ext cx="1705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s_axis_tdata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[23:0]</a:t>
            </a:r>
            <a:br>
              <a:rPr lang="en-US" sz="1600" dirty="0">
                <a:latin typeface="+mn-lt"/>
                <a:cs typeface="Times New Roman" panose="02020603050405020304" pitchFamily="18" charset="0"/>
              </a:rPr>
            </a:br>
            <a:r>
              <a:rPr lang="en-US" sz="1600" dirty="0">
                <a:latin typeface="+mn-lt"/>
                <a:cs typeface="Times New Roman" panose="02020603050405020304" pitchFamily="18" charset="0"/>
              </a:rPr>
              <a:t>(RGB pixels)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正方形/長方形 21">
                <a:extLst>
                  <a:ext uri="{FF2B5EF4-FFF2-40B4-BE49-F238E27FC236}">
                    <a16:creationId xmlns:a16="http://schemas.microsoft.com/office/drawing/2014/main" id="{B47B6DDB-9BE1-4ABC-9C64-FFD5ED7817A8}"/>
                  </a:ext>
                </a:extLst>
              </p:cNvPr>
              <p:cNvSpPr/>
              <p:nvPr/>
            </p:nvSpPr>
            <p:spPr>
              <a:xfrm>
                <a:off x="2574215" y="1934385"/>
                <a:ext cx="2210092" cy="358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ja-JP" sz="1600" dirty="0">
                    <a:latin typeface="+mn-lt"/>
                  </a:rPr>
                  <a:t>: </a:t>
                </a:r>
                <a:r>
                  <a:rPr lang="en-US" altLang="ja-JP" sz="1600" dirty="0" err="1">
                    <a:latin typeface="+mn-lt"/>
                    <a:cs typeface="Times New Roman" panose="02020603050405020304" pitchFamily="18" charset="0"/>
                  </a:rPr>
                  <a:t>s_axis_tdata</a:t>
                </a:r>
                <a:r>
                  <a:rPr lang="en-US" altLang="ja-JP" sz="1600" dirty="0">
                    <a:latin typeface="+mn-lt"/>
                    <a:cs typeface="Times New Roman" panose="02020603050405020304" pitchFamily="18" charset="0"/>
                  </a:rPr>
                  <a:t>[23:16]</a:t>
                </a:r>
                <a:endParaRPr lang="ja-JP" altLang="en-US" sz="1600" dirty="0">
                  <a:latin typeface="+mn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正方形/長方形 21">
                <a:extLst>
                  <a:ext uri="{FF2B5EF4-FFF2-40B4-BE49-F238E27FC236}">
                    <a16:creationId xmlns:a16="http://schemas.microsoft.com/office/drawing/2014/main" id="{B47B6DDB-9BE1-4ABC-9C64-FFD5ED7817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215" y="1934385"/>
                <a:ext cx="2210092" cy="358368"/>
              </a:xfrm>
              <a:prstGeom prst="rect">
                <a:avLst/>
              </a:prstGeom>
              <a:blipFill>
                <a:blip r:embed="rId2"/>
                <a:stretch>
                  <a:fillRect t="-339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正方形/長方形 22">
                <a:extLst>
                  <a:ext uri="{FF2B5EF4-FFF2-40B4-BE49-F238E27FC236}">
                    <a16:creationId xmlns:a16="http://schemas.microsoft.com/office/drawing/2014/main" id="{D5B5C258-5390-43A8-AB39-E5FA55D83FF7}"/>
                  </a:ext>
                </a:extLst>
              </p:cNvPr>
              <p:cNvSpPr/>
              <p:nvPr/>
            </p:nvSpPr>
            <p:spPr>
              <a:xfrm>
                <a:off x="2582983" y="2473305"/>
                <a:ext cx="2103396" cy="358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ja-JP" sz="1600" dirty="0">
                    <a:latin typeface="+mn-lt"/>
                  </a:rPr>
                  <a:t>: </a:t>
                </a:r>
                <a:r>
                  <a:rPr lang="en-US" altLang="ja-JP" sz="1600" dirty="0" err="1">
                    <a:latin typeface="+mn-lt"/>
                    <a:cs typeface="Times New Roman" panose="02020603050405020304" pitchFamily="18" charset="0"/>
                  </a:rPr>
                  <a:t>s_axis_tdata</a:t>
                </a:r>
                <a:r>
                  <a:rPr lang="en-US" altLang="ja-JP" sz="1600" dirty="0">
                    <a:latin typeface="+mn-lt"/>
                    <a:cs typeface="Times New Roman" panose="02020603050405020304" pitchFamily="18" charset="0"/>
                  </a:rPr>
                  <a:t>[15:8]</a:t>
                </a:r>
                <a:endParaRPr lang="ja-JP" altLang="en-US" sz="1600" dirty="0">
                  <a:latin typeface="+mn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正方形/長方形 22">
                <a:extLst>
                  <a:ext uri="{FF2B5EF4-FFF2-40B4-BE49-F238E27FC236}">
                    <a16:creationId xmlns:a16="http://schemas.microsoft.com/office/drawing/2014/main" id="{D5B5C258-5390-43A8-AB39-E5FA55D83F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983" y="2473305"/>
                <a:ext cx="2103396" cy="358368"/>
              </a:xfrm>
              <a:prstGeom prst="rect">
                <a:avLst/>
              </a:prstGeom>
              <a:blipFill>
                <a:blip r:embed="rId3"/>
                <a:stretch>
                  <a:fillRect t="-339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正方形/長方形 23">
                <a:extLst>
                  <a:ext uri="{FF2B5EF4-FFF2-40B4-BE49-F238E27FC236}">
                    <a16:creationId xmlns:a16="http://schemas.microsoft.com/office/drawing/2014/main" id="{D2CE6F72-C3CB-4CB8-9E3E-9A7AFD6F3039}"/>
                  </a:ext>
                </a:extLst>
              </p:cNvPr>
              <p:cNvSpPr/>
              <p:nvPr/>
            </p:nvSpPr>
            <p:spPr>
              <a:xfrm>
                <a:off x="2582983" y="3007422"/>
                <a:ext cx="2002600" cy="358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ja-JP" sz="1600" dirty="0">
                    <a:latin typeface="+mn-lt"/>
                  </a:rPr>
                  <a:t>: </a:t>
                </a:r>
                <a:r>
                  <a:rPr lang="en-US" altLang="ja-JP" sz="1600" dirty="0" err="1">
                    <a:latin typeface="+mn-lt"/>
                    <a:cs typeface="Times New Roman" panose="02020603050405020304" pitchFamily="18" charset="0"/>
                  </a:rPr>
                  <a:t>s_axis_tdata</a:t>
                </a:r>
                <a:r>
                  <a:rPr lang="en-US" altLang="ja-JP" sz="1600" dirty="0">
                    <a:latin typeface="+mn-lt"/>
                    <a:cs typeface="Times New Roman" panose="02020603050405020304" pitchFamily="18" charset="0"/>
                  </a:rPr>
                  <a:t>[7:0]</a:t>
                </a:r>
                <a:endParaRPr lang="ja-JP" altLang="en-US" sz="1600" dirty="0">
                  <a:latin typeface="+mn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正方形/長方形 23">
                <a:extLst>
                  <a:ext uri="{FF2B5EF4-FFF2-40B4-BE49-F238E27FC236}">
                    <a16:creationId xmlns:a16="http://schemas.microsoft.com/office/drawing/2014/main" id="{D2CE6F72-C3CB-4CB8-9E3E-9A7AFD6F30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983" y="3007422"/>
                <a:ext cx="2002600" cy="358368"/>
              </a:xfrm>
              <a:prstGeom prst="rect">
                <a:avLst/>
              </a:prstGeom>
              <a:blipFill>
                <a:blip r:embed="rId4"/>
                <a:stretch>
                  <a:fillRect t="-339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正方形/長方形 2">
            <a:extLst>
              <a:ext uri="{FF2B5EF4-FFF2-40B4-BE49-F238E27FC236}">
                <a16:creationId xmlns:a16="http://schemas.microsoft.com/office/drawing/2014/main" id="{9EBA190A-6E43-4AC1-AEEF-47C5D095A170}"/>
              </a:ext>
            </a:extLst>
          </p:cNvPr>
          <p:cNvSpPr/>
          <p:nvPr/>
        </p:nvSpPr>
        <p:spPr bwMode="auto">
          <a:xfrm>
            <a:off x="4888504" y="2092123"/>
            <a:ext cx="4258571" cy="164802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205476-3729-4EED-88F4-6BC0F8E55A81}"/>
              </a:ext>
            </a:extLst>
          </p:cNvPr>
          <p:cNvSpPr txBox="1"/>
          <p:nvPr/>
        </p:nvSpPr>
        <p:spPr>
          <a:xfrm>
            <a:off x="9186349" y="2601832"/>
            <a:ext cx="1603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s_axis_tdata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[7:0]</a:t>
            </a:r>
            <a:br>
              <a:rPr lang="en-US" sz="1600" dirty="0">
                <a:latin typeface="+mn-lt"/>
                <a:cs typeface="Times New Roman" panose="02020603050405020304" pitchFamily="18" charset="0"/>
              </a:rPr>
            </a:br>
            <a:r>
              <a:rPr lang="en-US" sz="1600" dirty="0">
                <a:latin typeface="+mn-lt"/>
                <a:cs typeface="Times New Roman" panose="02020603050405020304" pitchFamily="18" charset="0"/>
              </a:rPr>
              <a:t>(intensity pixels)</a:t>
            </a:r>
          </a:p>
        </p:txBody>
      </p:sp>
      <p:sp>
        <p:nvSpPr>
          <p:cNvPr id="50" name="Rectangle 69">
            <a:extLst>
              <a:ext uri="{FF2B5EF4-FFF2-40B4-BE49-F238E27FC236}">
                <a16:creationId xmlns:a16="http://schemas.microsoft.com/office/drawing/2014/main" id="{EFCBF87C-B7EB-4770-83F1-DFDB9C9EC480}"/>
              </a:ext>
            </a:extLst>
          </p:cNvPr>
          <p:cNvSpPr/>
          <p:nvPr/>
        </p:nvSpPr>
        <p:spPr>
          <a:xfrm>
            <a:off x="4422198" y="3971386"/>
            <a:ext cx="3280274" cy="85272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600" dirty="0">
                <a:solidFill>
                  <a:srgbClr val="FF0000"/>
                </a:solidFill>
                <a:ea typeface="SimSun"/>
              </a:rPr>
              <a:t>Finite State Machine &amp; Controller</a:t>
            </a:r>
            <a:br>
              <a:rPr lang="en-GB" sz="1600" dirty="0">
                <a:solidFill>
                  <a:srgbClr val="FF0000"/>
                </a:solidFill>
                <a:ea typeface="SimSun"/>
              </a:rPr>
            </a:br>
            <a:r>
              <a:rPr lang="en-GB" sz="1600" dirty="0">
                <a:solidFill>
                  <a:srgbClr val="FF0000"/>
                </a:solidFill>
                <a:ea typeface="SimSun"/>
              </a:rPr>
              <a:t>based on AXI4-Stream protocol 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D85E148-7BA8-4793-8E91-F99E1579712A}"/>
              </a:ext>
            </a:extLst>
          </p:cNvPr>
          <p:cNvCxnSpPr/>
          <p:nvPr/>
        </p:nvCxnSpPr>
        <p:spPr bwMode="auto">
          <a:xfrm>
            <a:off x="3050598" y="4034073"/>
            <a:ext cx="1371600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0442B4D-16C4-4C50-A1A0-7B3863F7128C}"/>
              </a:ext>
            </a:extLst>
          </p:cNvPr>
          <p:cNvSpPr txBox="1"/>
          <p:nvPr/>
        </p:nvSpPr>
        <p:spPr>
          <a:xfrm>
            <a:off x="2900941" y="375445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s_axis_tvalid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219D162-45AA-4361-969D-3871B8145E7E}"/>
              </a:ext>
            </a:extLst>
          </p:cNvPr>
          <p:cNvCxnSpPr/>
          <p:nvPr/>
        </p:nvCxnSpPr>
        <p:spPr bwMode="auto">
          <a:xfrm>
            <a:off x="3050598" y="4290463"/>
            <a:ext cx="1371600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9EF12F1-629D-4DDC-9480-775AD4B3B5D5}"/>
              </a:ext>
            </a:extLst>
          </p:cNvPr>
          <p:cNvSpPr txBox="1"/>
          <p:nvPr/>
        </p:nvSpPr>
        <p:spPr>
          <a:xfrm>
            <a:off x="2900941" y="4010844"/>
            <a:ext cx="13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s_axis_tuser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4AD224F-8143-4A39-9B04-27FCD68CA3EA}"/>
              </a:ext>
            </a:extLst>
          </p:cNvPr>
          <p:cNvCxnSpPr/>
          <p:nvPr/>
        </p:nvCxnSpPr>
        <p:spPr bwMode="auto">
          <a:xfrm>
            <a:off x="3050598" y="4544931"/>
            <a:ext cx="1371600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18A3633-EDE7-42B8-B1D1-2365F5A5CF2E}"/>
              </a:ext>
            </a:extLst>
          </p:cNvPr>
          <p:cNvSpPr txBox="1"/>
          <p:nvPr/>
        </p:nvSpPr>
        <p:spPr>
          <a:xfrm>
            <a:off x="2900941" y="426531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s_axis_tlast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3E3042A-02EB-4142-A07B-6B79B3F29BAE}"/>
              </a:ext>
            </a:extLst>
          </p:cNvPr>
          <p:cNvCxnSpPr>
            <a:cxnSpLocks/>
          </p:cNvCxnSpPr>
          <p:nvPr/>
        </p:nvCxnSpPr>
        <p:spPr bwMode="auto">
          <a:xfrm flipH="1">
            <a:off x="3053196" y="4770366"/>
            <a:ext cx="1371600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A3BA4BB-9C42-43E0-88E9-E94520C70CD3}"/>
              </a:ext>
            </a:extLst>
          </p:cNvPr>
          <p:cNvSpPr txBox="1"/>
          <p:nvPr/>
        </p:nvSpPr>
        <p:spPr>
          <a:xfrm>
            <a:off x="2903539" y="4490747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s_axis_tready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D63FCA6-F5EB-4B1D-946E-A2087AD54EDD}"/>
              </a:ext>
            </a:extLst>
          </p:cNvPr>
          <p:cNvCxnSpPr/>
          <p:nvPr/>
        </p:nvCxnSpPr>
        <p:spPr bwMode="auto">
          <a:xfrm>
            <a:off x="7697276" y="4034033"/>
            <a:ext cx="1371600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4EA54AE-0994-4941-8409-91A61D130CA3}"/>
              </a:ext>
            </a:extLst>
          </p:cNvPr>
          <p:cNvSpPr txBox="1"/>
          <p:nvPr/>
        </p:nvSpPr>
        <p:spPr>
          <a:xfrm>
            <a:off x="7896412" y="3754414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m_axis_tvalid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6D9A99B-ABCF-40B5-8728-713085131B67}"/>
              </a:ext>
            </a:extLst>
          </p:cNvPr>
          <p:cNvCxnSpPr/>
          <p:nvPr/>
        </p:nvCxnSpPr>
        <p:spPr bwMode="auto">
          <a:xfrm>
            <a:off x="7697276" y="4290423"/>
            <a:ext cx="1371600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A5808619-7417-4795-8921-A91E6E28EE07}"/>
              </a:ext>
            </a:extLst>
          </p:cNvPr>
          <p:cNvSpPr txBox="1"/>
          <p:nvPr/>
        </p:nvSpPr>
        <p:spPr>
          <a:xfrm>
            <a:off x="7896411" y="4010804"/>
            <a:ext cx="143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m_axis_tuser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982CBE3-113F-40EC-B4E0-3B280E5F7317}"/>
              </a:ext>
            </a:extLst>
          </p:cNvPr>
          <p:cNvCxnSpPr/>
          <p:nvPr/>
        </p:nvCxnSpPr>
        <p:spPr bwMode="auto">
          <a:xfrm>
            <a:off x="7697276" y="4544891"/>
            <a:ext cx="1371600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94AABA0-31FD-45E8-87B1-18DAC82913E3}"/>
              </a:ext>
            </a:extLst>
          </p:cNvPr>
          <p:cNvSpPr txBox="1"/>
          <p:nvPr/>
        </p:nvSpPr>
        <p:spPr>
          <a:xfrm>
            <a:off x="7896412" y="426527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m_axis_tlast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973571D-8DD7-485B-B29C-5DF8684C30E6}"/>
              </a:ext>
            </a:extLst>
          </p:cNvPr>
          <p:cNvCxnSpPr>
            <a:cxnSpLocks/>
          </p:cNvCxnSpPr>
          <p:nvPr/>
        </p:nvCxnSpPr>
        <p:spPr bwMode="auto">
          <a:xfrm flipH="1">
            <a:off x="7699874" y="4770326"/>
            <a:ext cx="1371600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9C6A5E9-8867-4943-813F-64A98C9E7B79}"/>
              </a:ext>
            </a:extLst>
          </p:cNvPr>
          <p:cNvSpPr txBox="1"/>
          <p:nvPr/>
        </p:nvSpPr>
        <p:spPr>
          <a:xfrm>
            <a:off x="7899009" y="449070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m_axis_tready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8C7CBC1-B558-4A77-AA51-B655247CF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055" y="1437226"/>
            <a:ext cx="7145688" cy="235116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1791787-606B-42AA-B782-E8E2A2C3B867}"/>
              </a:ext>
            </a:extLst>
          </p:cNvPr>
          <p:cNvSpPr txBox="1"/>
          <p:nvPr/>
        </p:nvSpPr>
        <p:spPr>
          <a:xfrm>
            <a:off x="8606573" y="1357162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endParaRPr lang="en-US" dirty="0"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01D9A4-C315-4B53-934D-52B7F6F2A8F1}"/>
              </a:ext>
            </a:extLst>
          </p:cNvPr>
          <p:cNvSpPr txBox="1"/>
          <p:nvPr/>
        </p:nvSpPr>
        <p:spPr>
          <a:xfrm>
            <a:off x="9520973" y="712269"/>
            <a:ext cx="1992430" cy="9144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6940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4163-84FB-4FF1-A4E5-487AAD2D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Module: Intensity kernel -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649BA-9634-4058-8DEA-F97425E2A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4489443"/>
            <a:ext cx="8610600" cy="1487845"/>
          </a:xfr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In our design, we put pipeline register in the above dotted line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5 pipeline registers lead to 5 cycle latency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# of pipeline registers could be reduced in accordance with clock frequency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A144B-6FF2-4F10-8B6F-E91F949B56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EC550-C0AF-4B1D-9CA4-6097BA7CBC0C}"/>
              </a:ext>
            </a:extLst>
          </p:cNvPr>
          <p:cNvSpPr txBox="1"/>
          <p:nvPr/>
        </p:nvSpPr>
        <p:spPr>
          <a:xfrm>
            <a:off x="829027" y="1141916"/>
            <a:ext cx="1705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s_axis_tdata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[23:0]</a:t>
            </a:r>
            <a:br>
              <a:rPr lang="en-US" sz="1600" dirty="0">
                <a:latin typeface="+mn-lt"/>
                <a:cs typeface="Times New Roman" panose="02020603050405020304" pitchFamily="18" charset="0"/>
              </a:rPr>
            </a:br>
            <a:r>
              <a:rPr lang="en-US" sz="1600" dirty="0">
                <a:latin typeface="+mn-lt"/>
                <a:cs typeface="Times New Roman" panose="02020603050405020304" pitchFamily="18" charset="0"/>
              </a:rPr>
              <a:t>(RGB pixels)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正方形/長方形 21">
                <a:extLst>
                  <a:ext uri="{FF2B5EF4-FFF2-40B4-BE49-F238E27FC236}">
                    <a16:creationId xmlns:a16="http://schemas.microsoft.com/office/drawing/2014/main" id="{B47B6DDB-9BE1-4ABC-9C64-FFD5ED7817A8}"/>
                  </a:ext>
                </a:extLst>
              </p:cNvPr>
              <p:cNvSpPr/>
              <p:nvPr/>
            </p:nvSpPr>
            <p:spPr>
              <a:xfrm>
                <a:off x="2574215" y="1934385"/>
                <a:ext cx="2210092" cy="358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ja-JP" sz="1600" dirty="0">
                    <a:latin typeface="+mn-lt"/>
                  </a:rPr>
                  <a:t>: </a:t>
                </a:r>
                <a:r>
                  <a:rPr lang="en-US" altLang="ja-JP" sz="1600" dirty="0" err="1">
                    <a:latin typeface="+mn-lt"/>
                    <a:cs typeface="Times New Roman" panose="02020603050405020304" pitchFamily="18" charset="0"/>
                  </a:rPr>
                  <a:t>s_axis_tdata</a:t>
                </a:r>
                <a:r>
                  <a:rPr lang="en-US" altLang="ja-JP" sz="1600" dirty="0">
                    <a:latin typeface="+mn-lt"/>
                    <a:cs typeface="Times New Roman" panose="02020603050405020304" pitchFamily="18" charset="0"/>
                  </a:rPr>
                  <a:t>[23:16]</a:t>
                </a:r>
                <a:endParaRPr lang="ja-JP" altLang="en-US" sz="1600" dirty="0">
                  <a:latin typeface="+mn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正方形/長方形 21">
                <a:extLst>
                  <a:ext uri="{FF2B5EF4-FFF2-40B4-BE49-F238E27FC236}">
                    <a16:creationId xmlns:a16="http://schemas.microsoft.com/office/drawing/2014/main" id="{B47B6DDB-9BE1-4ABC-9C64-FFD5ED7817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215" y="1934385"/>
                <a:ext cx="2210092" cy="358368"/>
              </a:xfrm>
              <a:prstGeom prst="rect">
                <a:avLst/>
              </a:prstGeom>
              <a:blipFill>
                <a:blip r:embed="rId2"/>
                <a:stretch>
                  <a:fillRect t="-339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正方形/長方形 22">
                <a:extLst>
                  <a:ext uri="{FF2B5EF4-FFF2-40B4-BE49-F238E27FC236}">
                    <a16:creationId xmlns:a16="http://schemas.microsoft.com/office/drawing/2014/main" id="{D5B5C258-5390-43A8-AB39-E5FA55D83FF7}"/>
                  </a:ext>
                </a:extLst>
              </p:cNvPr>
              <p:cNvSpPr/>
              <p:nvPr/>
            </p:nvSpPr>
            <p:spPr>
              <a:xfrm>
                <a:off x="2582983" y="2473305"/>
                <a:ext cx="2103396" cy="358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ja-JP" sz="1600" dirty="0">
                    <a:latin typeface="+mn-lt"/>
                  </a:rPr>
                  <a:t>: </a:t>
                </a:r>
                <a:r>
                  <a:rPr lang="en-US" altLang="ja-JP" sz="1600" dirty="0" err="1">
                    <a:latin typeface="+mn-lt"/>
                    <a:cs typeface="Times New Roman" panose="02020603050405020304" pitchFamily="18" charset="0"/>
                  </a:rPr>
                  <a:t>s_axis_tdata</a:t>
                </a:r>
                <a:r>
                  <a:rPr lang="en-US" altLang="ja-JP" sz="1600" dirty="0">
                    <a:latin typeface="+mn-lt"/>
                    <a:cs typeface="Times New Roman" panose="02020603050405020304" pitchFamily="18" charset="0"/>
                  </a:rPr>
                  <a:t>[15:8]</a:t>
                </a:r>
                <a:endParaRPr lang="ja-JP" altLang="en-US" sz="1600" dirty="0">
                  <a:latin typeface="+mn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正方形/長方形 22">
                <a:extLst>
                  <a:ext uri="{FF2B5EF4-FFF2-40B4-BE49-F238E27FC236}">
                    <a16:creationId xmlns:a16="http://schemas.microsoft.com/office/drawing/2014/main" id="{D5B5C258-5390-43A8-AB39-E5FA55D83F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983" y="2473305"/>
                <a:ext cx="2103396" cy="358368"/>
              </a:xfrm>
              <a:prstGeom prst="rect">
                <a:avLst/>
              </a:prstGeom>
              <a:blipFill>
                <a:blip r:embed="rId3"/>
                <a:stretch>
                  <a:fillRect t="-339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正方形/長方形 23">
                <a:extLst>
                  <a:ext uri="{FF2B5EF4-FFF2-40B4-BE49-F238E27FC236}">
                    <a16:creationId xmlns:a16="http://schemas.microsoft.com/office/drawing/2014/main" id="{D2CE6F72-C3CB-4CB8-9E3E-9A7AFD6F3039}"/>
                  </a:ext>
                </a:extLst>
              </p:cNvPr>
              <p:cNvSpPr/>
              <p:nvPr/>
            </p:nvSpPr>
            <p:spPr>
              <a:xfrm>
                <a:off x="2582983" y="3007422"/>
                <a:ext cx="2002600" cy="358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ja-JP" sz="1600" dirty="0">
                    <a:latin typeface="+mn-lt"/>
                  </a:rPr>
                  <a:t>: </a:t>
                </a:r>
                <a:r>
                  <a:rPr lang="en-US" altLang="ja-JP" sz="1600" dirty="0" err="1">
                    <a:latin typeface="+mn-lt"/>
                    <a:cs typeface="Times New Roman" panose="02020603050405020304" pitchFamily="18" charset="0"/>
                  </a:rPr>
                  <a:t>s_axis_tdata</a:t>
                </a:r>
                <a:r>
                  <a:rPr lang="en-US" altLang="ja-JP" sz="1600" dirty="0">
                    <a:latin typeface="+mn-lt"/>
                    <a:cs typeface="Times New Roman" panose="02020603050405020304" pitchFamily="18" charset="0"/>
                  </a:rPr>
                  <a:t>[7:0]</a:t>
                </a:r>
                <a:endParaRPr lang="ja-JP" altLang="en-US" sz="1600" dirty="0">
                  <a:latin typeface="+mn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正方形/長方形 23">
                <a:extLst>
                  <a:ext uri="{FF2B5EF4-FFF2-40B4-BE49-F238E27FC236}">
                    <a16:creationId xmlns:a16="http://schemas.microsoft.com/office/drawing/2014/main" id="{D2CE6F72-C3CB-4CB8-9E3E-9A7AFD6F30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983" y="3007422"/>
                <a:ext cx="2002600" cy="358368"/>
              </a:xfrm>
              <a:prstGeom prst="rect">
                <a:avLst/>
              </a:prstGeom>
              <a:blipFill>
                <a:blip r:embed="rId4"/>
                <a:stretch>
                  <a:fillRect t="-339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2B205476-3729-4EED-88F4-6BC0F8E55A81}"/>
              </a:ext>
            </a:extLst>
          </p:cNvPr>
          <p:cNvSpPr txBox="1"/>
          <p:nvPr/>
        </p:nvSpPr>
        <p:spPr>
          <a:xfrm>
            <a:off x="9186349" y="2601832"/>
            <a:ext cx="1603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s_axis_tdata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[7:0]</a:t>
            </a:r>
            <a:br>
              <a:rPr lang="en-US" sz="1600" dirty="0">
                <a:latin typeface="+mn-lt"/>
                <a:cs typeface="Times New Roman" panose="02020603050405020304" pitchFamily="18" charset="0"/>
              </a:rPr>
            </a:br>
            <a:r>
              <a:rPr lang="en-US" sz="1600" dirty="0">
                <a:latin typeface="+mn-lt"/>
                <a:cs typeface="Times New Roman" panose="02020603050405020304" pitchFamily="18" charset="0"/>
              </a:rPr>
              <a:t>(intensity pixels)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8C7CBC1-B558-4A77-AA51-B655247CF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680" y="1426250"/>
            <a:ext cx="7145688" cy="235116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1791787-606B-42AA-B782-E8E2A2C3B867}"/>
              </a:ext>
            </a:extLst>
          </p:cNvPr>
          <p:cNvSpPr txBox="1"/>
          <p:nvPr/>
        </p:nvSpPr>
        <p:spPr>
          <a:xfrm>
            <a:off x="8606573" y="1357162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endParaRPr lang="en-US" dirty="0"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01D9A4-C315-4B53-934D-52B7F6F2A8F1}"/>
              </a:ext>
            </a:extLst>
          </p:cNvPr>
          <p:cNvSpPr txBox="1"/>
          <p:nvPr/>
        </p:nvSpPr>
        <p:spPr>
          <a:xfrm>
            <a:off x="9520973" y="712269"/>
            <a:ext cx="1992430" cy="9144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B1A1C5-513D-41B7-B27B-D35CBEC242F2}"/>
              </a:ext>
            </a:extLst>
          </p:cNvPr>
          <p:cNvCxnSpPr/>
          <p:nvPr/>
        </p:nvCxnSpPr>
        <p:spPr>
          <a:xfrm>
            <a:off x="4888503" y="1811395"/>
            <a:ext cx="0" cy="2059806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89E0187-F5F4-4C27-B56D-0C77521350AB}"/>
              </a:ext>
            </a:extLst>
          </p:cNvPr>
          <p:cNvCxnSpPr/>
          <p:nvPr/>
        </p:nvCxnSpPr>
        <p:spPr>
          <a:xfrm>
            <a:off x="6580946" y="1811395"/>
            <a:ext cx="0" cy="2059806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7AB5B7A-9B40-4CAD-9510-6BCC43CEFE8F}"/>
              </a:ext>
            </a:extLst>
          </p:cNvPr>
          <p:cNvCxnSpPr/>
          <p:nvPr/>
        </p:nvCxnSpPr>
        <p:spPr>
          <a:xfrm>
            <a:off x="7378239" y="1811395"/>
            <a:ext cx="0" cy="2059806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EB601D8-DBC1-40A4-B7DB-B1D1940559E1}"/>
              </a:ext>
            </a:extLst>
          </p:cNvPr>
          <p:cNvCxnSpPr/>
          <p:nvPr/>
        </p:nvCxnSpPr>
        <p:spPr>
          <a:xfrm>
            <a:off x="8223657" y="1819175"/>
            <a:ext cx="0" cy="2059806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2030602-BC38-40E3-A3E7-6BB41CA45939}"/>
              </a:ext>
            </a:extLst>
          </p:cNvPr>
          <p:cNvCxnSpPr/>
          <p:nvPr/>
        </p:nvCxnSpPr>
        <p:spPr>
          <a:xfrm>
            <a:off x="9147074" y="1819175"/>
            <a:ext cx="0" cy="2059806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F950376-52B2-49CC-9FEA-95B11E318058}"/>
              </a:ext>
            </a:extLst>
          </p:cNvPr>
          <p:cNvCxnSpPr/>
          <p:nvPr/>
        </p:nvCxnSpPr>
        <p:spPr>
          <a:xfrm>
            <a:off x="8223657" y="1811395"/>
            <a:ext cx="0" cy="2059806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D739B4F-460B-4E04-B34B-01F25E060E26}"/>
              </a:ext>
            </a:extLst>
          </p:cNvPr>
          <p:cNvCxnSpPr/>
          <p:nvPr/>
        </p:nvCxnSpPr>
        <p:spPr>
          <a:xfrm>
            <a:off x="9147074" y="1811395"/>
            <a:ext cx="0" cy="2059806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12200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BF951-EB76-460E-8DB9-D2CDEE4AF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Module: Stencil Edge 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B216D-EE39-463E-853E-40A851A03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463" y="3277851"/>
            <a:ext cx="11436202" cy="2131548"/>
          </a:xfr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Split “Stencil Edge Kernel” Module into two smaller modules to separate functions (buffering &amp; computation)</a:t>
            </a:r>
          </a:p>
          <a:p>
            <a:pPr lvl="1"/>
            <a:endParaRPr lang="en-US" sz="2400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Stencil Buffer Memory is useful for Stencil Kernel i.e. Stencil computation in stream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4EEA5-4301-4306-8B63-388D015B88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866CBF8-683D-40DC-BF43-A5C66397A1B1}"/>
              </a:ext>
            </a:extLst>
          </p:cNvPr>
          <p:cNvGrpSpPr/>
          <p:nvPr/>
        </p:nvGrpSpPr>
        <p:grpSpPr>
          <a:xfrm>
            <a:off x="2335426" y="1413558"/>
            <a:ext cx="7442602" cy="1548745"/>
            <a:chOff x="2164061" y="1298054"/>
            <a:chExt cx="7442602" cy="1548745"/>
          </a:xfrm>
        </p:grpSpPr>
        <p:sp>
          <p:nvSpPr>
            <p:cNvPr id="15" name="Rectangle 69">
              <a:extLst>
                <a:ext uri="{FF2B5EF4-FFF2-40B4-BE49-F238E27FC236}">
                  <a16:creationId xmlns:a16="http://schemas.microsoft.com/office/drawing/2014/main" id="{D29E9600-CA37-4C7A-91E9-C4A6736CC6B4}"/>
                </a:ext>
              </a:extLst>
            </p:cNvPr>
            <p:cNvSpPr/>
            <p:nvPr/>
          </p:nvSpPr>
          <p:spPr>
            <a:xfrm>
              <a:off x="3865195" y="1478183"/>
              <a:ext cx="1045009" cy="85272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98" tIns="34299" rIns="68598" bIns="342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dirty="0">
                  <a:solidFill>
                    <a:srgbClr val="FF0000"/>
                  </a:solidFill>
                  <a:ea typeface="SimSun"/>
                </a:rPr>
                <a:t>Stencil</a:t>
              </a:r>
            </a:p>
            <a:p>
              <a:pPr algn="ctr">
                <a:spcAft>
                  <a:spcPts val="0"/>
                </a:spcAft>
              </a:pPr>
              <a:r>
                <a:rPr lang="en-GB" dirty="0">
                  <a:solidFill>
                    <a:srgbClr val="FF0000"/>
                  </a:solidFill>
                  <a:ea typeface="SimSun"/>
                </a:rPr>
                <a:t>Buffer</a:t>
              </a:r>
            </a:p>
            <a:p>
              <a:pPr algn="ctr">
                <a:spcAft>
                  <a:spcPts val="0"/>
                </a:spcAft>
              </a:pPr>
              <a:r>
                <a:rPr lang="en-GB" dirty="0">
                  <a:solidFill>
                    <a:srgbClr val="FF0000"/>
                  </a:solidFill>
                  <a:ea typeface="SimSun"/>
                </a:rPr>
                <a:t>Memory</a:t>
              </a:r>
            </a:p>
          </p:txBody>
        </p:sp>
        <p:sp>
          <p:nvSpPr>
            <p:cNvPr id="16" name="Rectangle 69">
              <a:extLst>
                <a:ext uri="{FF2B5EF4-FFF2-40B4-BE49-F238E27FC236}">
                  <a16:creationId xmlns:a16="http://schemas.microsoft.com/office/drawing/2014/main" id="{83969C81-D4DC-4DD4-B125-2901DE4479C1}"/>
                </a:ext>
              </a:extLst>
            </p:cNvPr>
            <p:cNvSpPr/>
            <p:nvPr/>
          </p:nvSpPr>
          <p:spPr>
            <a:xfrm>
              <a:off x="6928567" y="1478183"/>
              <a:ext cx="859738" cy="85272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98" tIns="34299" rIns="68598" bIns="342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dirty="0">
                  <a:solidFill>
                    <a:srgbClr val="FF0000"/>
                  </a:solidFill>
                  <a:ea typeface="SimSun"/>
                </a:rPr>
                <a:t>Edge</a:t>
              </a:r>
            </a:p>
            <a:p>
              <a:pPr algn="ctr">
                <a:spcAft>
                  <a:spcPts val="0"/>
                </a:spcAft>
              </a:pPr>
              <a:r>
                <a:rPr lang="en-GB" dirty="0">
                  <a:solidFill>
                    <a:srgbClr val="FF0000"/>
                  </a:solidFill>
                  <a:ea typeface="SimSun"/>
                </a:rPr>
                <a:t>Kernel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37A92FC-4175-4AC8-8185-55E813FAFE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09989" y="1899805"/>
              <a:ext cx="1645920" cy="0"/>
            </a:xfrm>
            <a:prstGeom prst="straightConnector1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76275A9-4271-4EFB-93F1-CD8831BD2EF0}"/>
                </a:ext>
              </a:extLst>
            </p:cNvPr>
            <p:cNvSpPr txBox="1"/>
            <p:nvPr/>
          </p:nvSpPr>
          <p:spPr>
            <a:xfrm>
              <a:off x="2164061" y="1298054"/>
              <a:ext cx="16033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n-lt"/>
                  <a:cs typeface="Times New Roman" panose="02020603050405020304" pitchFamily="18" charset="0"/>
                </a:rPr>
                <a:t>s_axis_tdata</a:t>
              </a:r>
              <a:r>
                <a:rPr lang="en-US" sz="1600" dirty="0">
                  <a:latin typeface="+mn-lt"/>
                  <a:cs typeface="Times New Roman" panose="02020603050405020304" pitchFamily="18" charset="0"/>
                </a:rPr>
                <a:t>[7:0]</a:t>
              </a:r>
              <a:br>
                <a:rPr lang="en-US" sz="1600" dirty="0">
                  <a:latin typeface="+mn-lt"/>
                  <a:cs typeface="Times New Roman" panose="02020603050405020304" pitchFamily="18" charset="0"/>
                </a:rPr>
              </a:br>
              <a:r>
                <a:rPr lang="en-US" sz="1600" dirty="0">
                  <a:latin typeface="+mn-lt"/>
                  <a:cs typeface="Times New Roman" panose="02020603050405020304" pitchFamily="18" charset="0"/>
                </a:rPr>
                <a:t>(Intensity pixels)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12EB400-3125-4A86-9365-973BC7550B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14378" y="1899805"/>
              <a:ext cx="2011680" cy="0"/>
            </a:xfrm>
            <a:prstGeom prst="straightConnector1">
              <a:avLst/>
            </a:prstGeom>
            <a:solidFill>
              <a:srgbClr val="C0C0C0"/>
            </a:solidFill>
            <a:ln w="73025" cap="flat" cmpd="tri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C872FD-E7F4-48B7-8DDF-91578C65150C}"/>
                </a:ext>
              </a:extLst>
            </p:cNvPr>
            <p:cNvSpPr txBox="1"/>
            <p:nvPr/>
          </p:nvSpPr>
          <p:spPr>
            <a:xfrm>
              <a:off x="7900747" y="1315030"/>
              <a:ext cx="17059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n-lt"/>
                  <a:cs typeface="Times New Roman" panose="02020603050405020304" pitchFamily="18" charset="0"/>
                </a:rPr>
                <a:t>s_axis_tdata</a:t>
              </a:r>
              <a:r>
                <a:rPr lang="en-US" sz="1600" dirty="0">
                  <a:latin typeface="+mn-lt"/>
                  <a:cs typeface="Times New Roman" panose="02020603050405020304" pitchFamily="18" charset="0"/>
                </a:rPr>
                <a:t>[23:0]</a:t>
              </a:r>
              <a:br>
                <a:rPr lang="en-US" sz="1600" dirty="0">
                  <a:latin typeface="+mn-lt"/>
                  <a:cs typeface="Times New Roman" panose="02020603050405020304" pitchFamily="18" charset="0"/>
                </a:rPr>
              </a:br>
              <a:r>
                <a:rPr lang="en-US" sz="1600" dirty="0">
                  <a:latin typeface="+mn-lt"/>
                  <a:cs typeface="Times New Roman" panose="02020603050405020304" pitchFamily="18" charset="0"/>
                </a:rPr>
                <a:t>(edge pixels)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D4444FB-F0E9-4474-9C68-97DC6E7FE7F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804197" y="1899805"/>
              <a:ext cx="841649" cy="1571"/>
            </a:xfrm>
            <a:prstGeom prst="straightConnector1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8C7328-91B1-4CD9-AC09-0CFE27ADED96}"/>
                </a:ext>
              </a:extLst>
            </p:cNvPr>
            <p:cNvSpPr txBox="1"/>
            <p:nvPr/>
          </p:nvSpPr>
          <p:spPr>
            <a:xfrm>
              <a:off x="4910204" y="1518514"/>
              <a:ext cx="18842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n-lt"/>
                  <a:cs typeface="Times New Roman" panose="02020603050405020304" pitchFamily="18" charset="0"/>
                </a:rPr>
                <a:t>Stencil_pixels</a:t>
              </a:r>
              <a:r>
                <a:rPr lang="en-US" sz="1600" dirty="0">
                  <a:latin typeface="+mn-lt"/>
                  <a:cs typeface="Times New Roman" panose="02020603050405020304" pitchFamily="18" charset="0"/>
                </a:rPr>
                <a:t>[7:0]x8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A22CC6-AA43-4BD7-81F1-024F78A5EF73}"/>
                </a:ext>
              </a:extLst>
            </p:cNvPr>
            <p:cNvSpPr txBox="1"/>
            <p:nvPr/>
          </p:nvSpPr>
          <p:spPr>
            <a:xfrm>
              <a:off x="4838068" y="2477467"/>
              <a:ext cx="2044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+mn-lt"/>
                  <a:cs typeface="Times New Roman" panose="02020603050405020304" pitchFamily="18" charset="0"/>
                </a:rPr>
                <a:t>Stencil Edge Kernel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FA695E9-7784-4C40-B214-C09704ED14AF}"/>
                </a:ext>
              </a:extLst>
            </p:cNvPr>
            <p:cNvSpPr/>
            <p:nvPr/>
          </p:nvSpPr>
          <p:spPr>
            <a:xfrm>
              <a:off x="3756247" y="1315030"/>
              <a:ext cx="4144500" cy="1145461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729709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Stencil Computing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0103594-E899-423F-B218-6DF8D2BC2EF5}"/>
              </a:ext>
            </a:extLst>
          </p:cNvPr>
          <p:cNvSpPr txBox="1"/>
          <p:nvPr/>
        </p:nvSpPr>
        <p:spPr>
          <a:xfrm>
            <a:off x="1943133" y="904521"/>
            <a:ext cx="717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Computation involving 8 neighboring pixels is called “Stencil Computation”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3DA8B33-032C-4290-9E79-03EA0A4A16EB}"/>
              </a:ext>
            </a:extLst>
          </p:cNvPr>
          <p:cNvGrpSpPr/>
          <p:nvPr/>
        </p:nvGrpSpPr>
        <p:grpSpPr>
          <a:xfrm>
            <a:off x="2476038" y="1169678"/>
            <a:ext cx="7214276" cy="5606146"/>
            <a:chOff x="3091486" y="849127"/>
            <a:chExt cx="7214276" cy="5606146"/>
          </a:xfrm>
        </p:grpSpPr>
        <p:sp>
          <p:nvSpPr>
            <p:cNvPr id="123" name="正方形/長方形 4">
              <a:extLst>
                <a:ext uri="{FF2B5EF4-FFF2-40B4-BE49-F238E27FC236}">
                  <a16:creationId xmlns:a16="http://schemas.microsoft.com/office/drawing/2014/main" id="{9E6D7BE1-56CA-4FE3-8583-4352B5FD046D}"/>
                </a:ext>
              </a:extLst>
            </p:cNvPr>
            <p:cNvSpPr/>
            <p:nvPr/>
          </p:nvSpPr>
          <p:spPr bwMode="auto">
            <a:xfrm>
              <a:off x="4084021" y="15758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24" name="正方形/長方形 5">
              <a:extLst>
                <a:ext uri="{FF2B5EF4-FFF2-40B4-BE49-F238E27FC236}">
                  <a16:creationId xmlns:a16="http://schemas.microsoft.com/office/drawing/2014/main" id="{CC880937-3FAF-4FF0-9667-FEB93561E54E}"/>
                </a:ext>
              </a:extLst>
            </p:cNvPr>
            <p:cNvSpPr/>
            <p:nvPr/>
          </p:nvSpPr>
          <p:spPr bwMode="auto">
            <a:xfrm>
              <a:off x="4541221" y="15758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25" name="正方形/長方形 6">
              <a:extLst>
                <a:ext uri="{FF2B5EF4-FFF2-40B4-BE49-F238E27FC236}">
                  <a16:creationId xmlns:a16="http://schemas.microsoft.com/office/drawing/2014/main" id="{FB01C231-37FE-49F6-908B-8479BD2FF5E3}"/>
                </a:ext>
              </a:extLst>
            </p:cNvPr>
            <p:cNvSpPr/>
            <p:nvPr/>
          </p:nvSpPr>
          <p:spPr bwMode="auto">
            <a:xfrm>
              <a:off x="4998421" y="15758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26" name="正方形/長方形 7">
              <a:extLst>
                <a:ext uri="{FF2B5EF4-FFF2-40B4-BE49-F238E27FC236}">
                  <a16:creationId xmlns:a16="http://schemas.microsoft.com/office/drawing/2014/main" id="{FFF8E0CF-B928-49BB-8CB1-7B269A645A1D}"/>
                </a:ext>
              </a:extLst>
            </p:cNvPr>
            <p:cNvSpPr/>
            <p:nvPr/>
          </p:nvSpPr>
          <p:spPr bwMode="auto">
            <a:xfrm>
              <a:off x="4541221" y="2033045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27" name="正方形/長方形 8">
              <a:extLst>
                <a:ext uri="{FF2B5EF4-FFF2-40B4-BE49-F238E27FC236}">
                  <a16:creationId xmlns:a16="http://schemas.microsoft.com/office/drawing/2014/main" id="{792247D2-2322-4D17-8E86-5E1281B6AE4F}"/>
                </a:ext>
              </a:extLst>
            </p:cNvPr>
            <p:cNvSpPr/>
            <p:nvPr/>
          </p:nvSpPr>
          <p:spPr bwMode="auto">
            <a:xfrm>
              <a:off x="4998421" y="2033045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28" name="正方形/長方形 9">
              <a:extLst>
                <a:ext uri="{FF2B5EF4-FFF2-40B4-BE49-F238E27FC236}">
                  <a16:creationId xmlns:a16="http://schemas.microsoft.com/office/drawing/2014/main" id="{F8E01C7F-47C2-4F8F-8527-E723A9CF32B7}"/>
                </a:ext>
              </a:extLst>
            </p:cNvPr>
            <p:cNvSpPr/>
            <p:nvPr/>
          </p:nvSpPr>
          <p:spPr bwMode="auto">
            <a:xfrm>
              <a:off x="4084021" y="20330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29" name="正方形/長方形 11">
              <a:extLst>
                <a:ext uri="{FF2B5EF4-FFF2-40B4-BE49-F238E27FC236}">
                  <a16:creationId xmlns:a16="http://schemas.microsoft.com/office/drawing/2014/main" id="{5826089C-2A88-4F12-BEBC-AFE2C227461A}"/>
                </a:ext>
              </a:extLst>
            </p:cNvPr>
            <p:cNvSpPr/>
            <p:nvPr/>
          </p:nvSpPr>
          <p:spPr bwMode="auto">
            <a:xfrm>
              <a:off x="4541221" y="2490245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0" name="正方形/長方形 13">
              <a:extLst>
                <a:ext uri="{FF2B5EF4-FFF2-40B4-BE49-F238E27FC236}">
                  <a16:creationId xmlns:a16="http://schemas.microsoft.com/office/drawing/2014/main" id="{35D8AD34-442F-400F-9C81-D093CFF8F092}"/>
                </a:ext>
              </a:extLst>
            </p:cNvPr>
            <p:cNvSpPr/>
            <p:nvPr/>
          </p:nvSpPr>
          <p:spPr bwMode="auto">
            <a:xfrm>
              <a:off x="4084021" y="24902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1" name="正方形/長方形 14">
              <a:extLst>
                <a:ext uri="{FF2B5EF4-FFF2-40B4-BE49-F238E27FC236}">
                  <a16:creationId xmlns:a16="http://schemas.microsoft.com/office/drawing/2014/main" id="{25ACB295-1D77-4678-8587-0DE291330765}"/>
                </a:ext>
              </a:extLst>
            </p:cNvPr>
            <p:cNvSpPr/>
            <p:nvPr/>
          </p:nvSpPr>
          <p:spPr bwMode="auto">
            <a:xfrm>
              <a:off x="4998421" y="2490245"/>
              <a:ext cx="4572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2" name="正方形/長方形 15">
              <a:extLst>
                <a:ext uri="{FF2B5EF4-FFF2-40B4-BE49-F238E27FC236}">
                  <a16:creationId xmlns:a16="http://schemas.microsoft.com/office/drawing/2014/main" id="{6E5DAFBA-AB7E-4370-B79A-E3DD84B4F4D4}"/>
                </a:ext>
              </a:extLst>
            </p:cNvPr>
            <p:cNvSpPr/>
            <p:nvPr/>
          </p:nvSpPr>
          <p:spPr bwMode="auto">
            <a:xfrm>
              <a:off x="5455621" y="15758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3" name="正方形/長方形 16">
              <a:extLst>
                <a:ext uri="{FF2B5EF4-FFF2-40B4-BE49-F238E27FC236}">
                  <a16:creationId xmlns:a16="http://schemas.microsoft.com/office/drawing/2014/main" id="{B72A291D-A5C1-4624-A486-A0654FA74176}"/>
                </a:ext>
              </a:extLst>
            </p:cNvPr>
            <p:cNvSpPr/>
            <p:nvPr/>
          </p:nvSpPr>
          <p:spPr bwMode="auto">
            <a:xfrm>
              <a:off x="5912821" y="15758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4" name="正方形/長方形 17">
              <a:extLst>
                <a:ext uri="{FF2B5EF4-FFF2-40B4-BE49-F238E27FC236}">
                  <a16:creationId xmlns:a16="http://schemas.microsoft.com/office/drawing/2014/main" id="{49D3C206-BD7A-4CD3-85DA-04625AFA5B2D}"/>
                </a:ext>
              </a:extLst>
            </p:cNvPr>
            <p:cNvSpPr/>
            <p:nvPr/>
          </p:nvSpPr>
          <p:spPr bwMode="auto">
            <a:xfrm>
              <a:off x="5455621" y="2033045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5" name="正方形/長方形 18">
              <a:extLst>
                <a:ext uri="{FF2B5EF4-FFF2-40B4-BE49-F238E27FC236}">
                  <a16:creationId xmlns:a16="http://schemas.microsoft.com/office/drawing/2014/main" id="{1B62EB41-B077-4818-BF60-9F409A1F0B30}"/>
                </a:ext>
              </a:extLst>
            </p:cNvPr>
            <p:cNvSpPr/>
            <p:nvPr/>
          </p:nvSpPr>
          <p:spPr bwMode="auto">
            <a:xfrm>
              <a:off x="5912821" y="20330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7" name="正方形/長方形 19">
              <a:extLst>
                <a:ext uri="{FF2B5EF4-FFF2-40B4-BE49-F238E27FC236}">
                  <a16:creationId xmlns:a16="http://schemas.microsoft.com/office/drawing/2014/main" id="{1D559983-4C1B-4C4F-92BE-B8E7F0211897}"/>
                </a:ext>
              </a:extLst>
            </p:cNvPr>
            <p:cNvSpPr/>
            <p:nvPr/>
          </p:nvSpPr>
          <p:spPr bwMode="auto">
            <a:xfrm>
              <a:off x="5455621" y="2490245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8" name="正方形/長方形 20">
              <a:extLst>
                <a:ext uri="{FF2B5EF4-FFF2-40B4-BE49-F238E27FC236}">
                  <a16:creationId xmlns:a16="http://schemas.microsoft.com/office/drawing/2014/main" id="{083732DA-08B3-44D8-830E-30ACDD2C5D34}"/>
                </a:ext>
              </a:extLst>
            </p:cNvPr>
            <p:cNvSpPr/>
            <p:nvPr/>
          </p:nvSpPr>
          <p:spPr bwMode="auto">
            <a:xfrm>
              <a:off x="5912821" y="24902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9" name="正方形/長方形 21">
              <a:extLst>
                <a:ext uri="{FF2B5EF4-FFF2-40B4-BE49-F238E27FC236}">
                  <a16:creationId xmlns:a16="http://schemas.microsoft.com/office/drawing/2014/main" id="{7C10D157-443C-4DB5-828E-E3B031B7ED85}"/>
                </a:ext>
              </a:extLst>
            </p:cNvPr>
            <p:cNvSpPr/>
            <p:nvPr/>
          </p:nvSpPr>
          <p:spPr bwMode="auto">
            <a:xfrm>
              <a:off x="8456325" y="15758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0" name="正方形/長方形 22">
              <a:extLst>
                <a:ext uri="{FF2B5EF4-FFF2-40B4-BE49-F238E27FC236}">
                  <a16:creationId xmlns:a16="http://schemas.microsoft.com/office/drawing/2014/main" id="{101B8695-ECE9-4F17-B52E-C379AE1EC1EB}"/>
                </a:ext>
              </a:extLst>
            </p:cNvPr>
            <p:cNvSpPr/>
            <p:nvPr/>
          </p:nvSpPr>
          <p:spPr bwMode="auto">
            <a:xfrm>
              <a:off x="8913525" y="15758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1" name="正方形/長方形 23">
              <a:extLst>
                <a:ext uri="{FF2B5EF4-FFF2-40B4-BE49-F238E27FC236}">
                  <a16:creationId xmlns:a16="http://schemas.microsoft.com/office/drawing/2014/main" id="{6F76E6B0-32B6-4D7B-9337-BAC10E735A27}"/>
                </a:ext>
              </a:extLst>
            </p:cNvPr>
            <p:cNvSpPr/>
            <p:nvPr/>
          </p:nvSpPr>
          <p:spPr bwMode="auto">
            <a:xfrm>
              <a:off x="9370725" y="15758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2" name="正方形/長方形 24">
              <a:extLst>
                <a:ext uri="{FF2B5EF4-FFF2-40B4-BE49-F238E27FC236}">
                  <a16:creationId xmlns:a16="http://schemas.microsoft.com/office/drawing/2014/main" id="{9E205099-798D-4559-BC72-E24AE098AD60}"/>
                </a:ext>
              </a:extLst>
            </p:cNvPr>
            <p:cNvSpPr/>
            <p:nvPr/>
          </p:nvSpPr>
          <p:spPr bwMode="auto">
            <a:xfrm>
              <a:off x="8913525" y="20330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3" name="正方形/長方形 25">
              <a:extLst>
                <a:ext uri="{FF2B5EF4-FFF2-40B4-BE49-F238E27FC236}">
                  <a16:creationId xmlns:a16="http://schemas.microsoft.com/office/drawing/2014/main" id="{3ED9B676-E17E-42C3-A620-8CDA3D65D5C3}"/>
                </a:ext>
              </a:extLst>
            </p:cNvPr>
            <p:cNvSpPr/>
            <p:nvPr/>
          </p:nvSpPr>
          <p:spPr bwMode="auto">
            <a:xfrm>
              <a:off x="9370725" y="20330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4" name="正方形/長方形 26">
              <a:extLst>
                <a:ext uri="{FF2B5EF4-FFF2-40B4-BE49-F238E27FC236}">
                  <a16:creationId xmlns:a16="http://schemas.microsoft.com/office/drawing/2014/main" id="{16CF5B8D-FCD5-47CC-9216-CF54EE42DB72}"/>
                </a:ext>
              </a:extLst>
            </p:cNvPr>
            <p:cNvSpPr/>
            <p:nvPr/>
          </p:nvSpPr>
          <p:spPr bwMode="auto">
            <a:xfrm>
              <a:off x="8456325" y="20330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5" name="正方形/長方形 27">
              <a:extLst>
                <a:ext uri="{FF2B5EF4-FFF2-40B4-BE49-F238E27FC236}">
                  <a16:creationId xmlns:a16="http://schemas.microsoft.com/office/drawing/2014/main" id="{81AD8AE1-0FE3-46A0-BB01-A980CD023B70}"/>
                </a:ext>
              </a:extLst>
            </p:cNvPr>
            <p:cNvSpPr/>
            <p:nvPr/>
          </p:nvSpPr>
          <p:spPr bwMode="auto">
            <a:xfrm>
              <a:off x="8913525" y="24902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6" name="正方形/長方形 28">
              <a:extLst>
                <a:ext uri="{FF2B5EF4-FFF2-40B4-BE49-F238E27FC236}">
                  <a16:creationId xmlns:a16="http://schemas.microsoft.com/office/drawing/2014/main" id="{6158D38A-2699-4A5C-9975-D22F25F15CBE}"/>
                </a:ext>
              </a:extLst>
            </p:cNvPr>
            <p:cNvSpPr/>
            <p:nvPr/>
          </p:nvSpPr>
          <p:spPr bwMode="auto">
            <a:xfrm>
              <a:off x="8456325" y="24902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7" name="正方形/長方形 29">
              <a:extLst>
                <a:ext uri="{FF2B5EF4-FFF2-40B4-BE49-F238E27FC236}">
                  <a16:creationId xmlns:a16="http://schemas.microsoft.com/office/drawing/2014/main" id="{B7C5EF22-67FF-4ED8-911E-86E8453B43D2}"/>
                </a:ext>
              </a:extLst>
            </p:cNvPr>
            <p:cNvSpPr/>
            <p:nvPr/>
          </p:nvSpPr>
          <p:spPr bwMode="auto">
            <a:xfrm>
              <a:off x="9370725" y="24902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8" name="正方形/長方形 30">
              <a:extLst>
                <a:ext uri="{FF2B5EF4-FFF2-40B4-BE49-F238E27FC236}">
                  <a16:creationId xmlns:a16="http://schemas.microsoft.com/office/drawing/2014/main" id="{6C2AE851-C772-436F-85C1-6EC79DB29CF5}"/>
                </a:ext>
              </a:extLst>
            </p:cNvPr>
            <p:cNvSpPr/>
            <p:nvPr/>
          </p:nvSpPr>
          <p:spPr bwMode="auto">
            <a:xfrm>
              <a:off x="4535966" y="2947445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9" name="正方形/長方形 31">
              <a:extLst>
                <a:ext uri="{FF2B5EF4-FFF2-40B4-BE49-F238E27FC236}">
                  <a16:creationId xmlns:a16="http://schemas.microsoft.com/office/drawing/2014/main" id="{1D78DB0D-13DD-451A-9A5A-0A380C29E6E2}"/>
                </a:ext>
              </a:extLst>
            </p:cNvPr>
            <p:cNvSpPr/>
            <p:nvPr/>
          </p:nvSpPr>
          <p:spPr bwMode="auto">
            <a:xfrm>
              <a:off x="4993166" y="2947445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50" name="正方形/長方形 32">
              <a:extLst>
                <a:ext uri="{FF2B5EF4-FFF2-40B4-BE49-F238E27FC236}">
                  <a16:creationId xmlns:a16="http://schemas.microsoft.com/office/drawing/2014/main" id="{5C363EC5-BD39-41C8-9452-79CD8A5933B6}"/>
                </a:ext>
              </a:extLst>
            </p:cNvPr>
            <p:cNvSpPr/>
            <p:nvPr/>
          </p:nvSpPr>
          <p:spPr bwMode="auto">
            <a:xfrm>
              <a:off x="4078766" y="29474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51" name="正方形/長方形 33">
              <a:extLst>
                <a:ext uri="{FF2B5EF4-FFF2-40B4-BE49-F238E27FC236}">
                  <a16:creationId xmlns:a16="http://schemas.microsoft.com/office/drawing/2014/main" id="{31F7E94C-CB89-4550-B397-B558F35CD7D1}"/>
                </a:ext>
              </a:extLst>
            </p:cNvPr>
            <p:cNvSpPr/>
            <p:nvPr/>
          </p:nvSpPr>
          <p:spPr bwMode="auto">
            <a:xfrm>
              <a:off x="4535966" y="34046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52" name="正方形/長方形 34">
              <a:extLst>
                <a:ext uri="{FF2B5EF4-FFF2-40B4-BE49-F238E27FC236}">
                  <a16:creationId xmlns:a16="http://schemas.microsoft.com/office/drawing/2014/main" id="{E72BB6D2-64A4-4C39-865F-D13CA8AF92EC}"/>
                </a:ext>
              </a:extLst>
            </p:cNvPr>
            <p:cNvSpPr/>
            <p:nvPr/>
          </p:nvSpPr>
          <p:spPr bwMode="auto">
            <a:xfrm>
              <a:off x="4078766" y="34046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53" name="正方形/長方形 35">
              <a:extLst>
                <a:ext uri="{FF2B5EF4-FFF2-40B4-BE49-F238E27FC236}">
                  <a16:creationId xmlns:a16="http://schemas.microsoft.com/office/drawing/2014/main" id="{C7B18BC0-2108-48B2-9655-65CDD4CA89B9}"/>
                </a:ext>
              </a:extLst>
            </p:cNvPr>
            <p:cNvSpPr/>
            <p:nvPr/>
          </p:nvSpPr>
          <p:spPr bwMode="auto">
            <a:xfrm>
              <a:off x="4993166" y="34046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54" name="正方形/長方形 36">
              <a:extLst>
                <a:ext uri="{FF2B5EF4-FFF2-40B4-BE49-F238E27FC236}">
                  <a16:creationId xmlns:a16="http://schemas.microsoft.com/office/drawing/2014/main" id="{B161A925-DCEE-425D-86DA-28302B54821B}"/>
                </a:ext>
              </a:extLst>
            </p:cNvPr>
            <p:cNvSpPr/>
            <p:nvPr/>
          </p:nvSpPr>
          <p:spPr bwMode="auto">
            <a:xfrm>
              <a:off x="5450366" y="2947445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55" name="正方形/長方形 37">
              <a:extLst>
                <a:ext uri="{FF2B5EF4-FFF2-40B4-BE49-F238E27FC236}">
                  <a16:creationId xmlns:a16="http://schemas.microsoft.com/office/drawing/2014/main" id="{F9134D2A-CC69-4412-AB24-42089A20DFA3}"/>
                </a:ext>
              </a:extLst>
            </p:cNvPr>
            <p:cNvSpPr/>
            <p:nvPr/>
          </p:nvSpPr>
          <p:spPr bwMode="auto">
            <a:xfrm>
              <a:off x="5907566" y="29474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56" name="正方形/長方形 38">
              <a:extLst>
                <a:ext uri="{FF2B5EF4-FFF2-40B4-BE49-F238E27FC236}">
                  <a16:creationId xmlns:a16="http://schemas.microsoft.com/office/drawing/2014/main" id="{8BB10D30-A1ED-44C0-B134-532E60999A3A}"/>
                </a:ext>
              </a:extLst>
            </p:cNvPr>
            <p:cNvSpPr/>
            <p:nvPr/>
          </p:nvSpPr>
          <p:spPr bwMode="auto">
            <a:xfrm>
              <a:off x="5450366" y="34046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57" name="正方形/長方形 39">
              <a:extLst>
                <a:ext uri="{FF2B5EF4-FFF2-40B4-BE49-F238E27FC236}">
                  <a16:creationId xmlns:a16="http://schemas.microsoft.com/office/drawing/2014/main" id="{20147252-8380-4FE2-B367-36B3E4FE2F94}"/>
                </a:ext>
              </a:extLst>
            </p:cNvPr>
            <p:cNvSpPr/>
            <p:nvPr/>
          </p:nvSpPr>
          <p:spPr bwMode="auto">
            <a:xfrm>
              <a:off x="5907566" y="34046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58" name="正方形/長方形 40">
              <a:extLst>
                <a:ext uri="{FF2B5EF4-FFF2-40B4-BE49-F238E27FC236}">
                  <a16:creationId xmlns:a16="http://schemas.microsoft.com/office/drawing/2014/main" id="{A6ED0AD2-B618-4535-B8D7-09970138EBC5}"/>
                </a:ext>
              </a:extLst>
            </p:cNvPr>
            <p:cNvSpPr/>
            <p:nvPr/>
          </p:nvSpPr>
          <p:spPr bwMode="auto">
            <a:xfrm>
              <a:off x="8456325" y="29474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59" name="正方形/長方形 41">
              <a:extLst>
                <a:ext uri="{FF2B5EF4-FFF2-40B4-BE49-F238E27FC236}">
                  <a16:creationId xmlns:a16="http://schemas.microsoft.com/office/drawing/2014/main" id="{737D65CA-8D79-4CC3-A89B-087FFDE63DFB}"/>
                </a:ext>
              </a:extLst>
            </p:cNvPr>
            <p:cNvSpPr/>
            <p:nvPr/>
          </p:nvSpPr>
          <p:spPr bwMode="auto">
            <a:xfrm>
              <a:off x="8456325" y="34046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60" name="正方形/長方形 42">
              <a:extLst>
                <a:ext uri="{FF2B5EF4-FFF2-40B4-BE49-F238E27FC236}">
                  <a16:creationId xmlns:a16="http://schemas.microsoft.com/office/drawing/2014/main" id="{C9671D50-6F69-4F90-B942-719AD7DF0F57}"/>
                </a:ext>
              </a:extLst>
            </p:cNvPr>
            <p:cNvSpPr/>
            <p:nvPr/>
          </p:nvSpPr>
          <p:spPr bwMode="auto">
            <a:xfrm>
              <a:off x="8913525" y="29474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61" name="正方形/長方形 43">
              <a:extLst>
                <a:ext uri="{FF2B5EF4-FFF2-40B4-BE49-F238E27FC236}">
                  <a16:creationId xmlns:a16="http://schemas.microsoft.com/office/drawing/2014/main" id="{9CE2E06C-9892-4048-B32D-C7C6B4463038}"/>
                </a:ext>
              </a:extLst>
            </p:cNvPr>
            <p:cNvSpPr/>
            <p:nvPr/>
          </p:nvSpPr>
          <p:spPr bwMode="auto">
            <a:xfrm>
              <a:off x="9370725" y="29474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62" name="正方形/長方形 44">
              <a:extLst>
                <a:ext uri="{FF2B5EF4-FFF2-40B4-BE49-F238E27FC236}">
                  <a16:creationId xmlns:a16="http://schemas.microsoft.com/office/drawing/2014/main" id="{69C9B91F-2F60-449A-A0D9-05BF5D11149C}"/>
                </a:ext>
              </a:extLst>
            </p:cNvPr>
            <p:cNvSpPr/>
            <p:nvPr/>
          </p:nvSpPr>
          <p:spPr bwMode="auto">
            <a:xfrm>
              <a:off x="8913525" y="34046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63" name="正方形/長方形 45">
              <a:extLst>
                <a:ext uri="{FF2B5EF4-FFF2-40B4-BE49-F238E27FC236}">
                  <a16:creationId xmlns:a16="http://schemas.microsoft.com/office/drawing/2014/main" id="{24964C3B-F280-4E2C-B3B7-E719D9006984}"/>
                </a:ext>
              </a:extLst>
            </p:cNvPr>
            <p:cNvSpPr/>
            <p:nvPr/>
          </p:nvSpPr>
          <p:spPr bwMode="auto">
            <a:xfrm>
              <a:off x="9370725" y="3404645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64" name="正方形/長方形 46">
              <a:extLst>
                <a:ext uri="{FF2B5EF4-FFF2-40B4-BE49-F238E27FC236}">
                  <a16:creationId xmlns:a16="http://schemas.microsoft.com/office/drawing/2014/main" id="{34BD7869-253C-4063-ADD7-CB5C51B291DD}"/>
                </a:ext>
              </a:extLst>
            </p:cNvPr>
            <p:cNvSpPr/>
            <p:nvPr/>
          </p:nvSpPr>
          <p:spPr bwMode="auto">
            <a:xfrm>
              <a:off x="4078766" y="46238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65" name="正方形/長方形 47">
              <a:extLst>
                <a:ext uri="{FF2B5EF4-FFF2-40B4-BE49-F238E27FC236}">
                  <a16:creationId xmlns:a16="http://schemas.microsoft.com/office/drawing/2014/main" id="{C1642B2E-4AC5-43A8-9E9C-5D27C3FBCADA}"/>
                </a:ext>
              </a:extLst>
            </p:cNvPr>
            <p:cNvSpPr/>
            <p:nvPr/>
          </p:nvSpPr>
          <p:spPr bwMode="auto">
            <a:xfrm>
              <a:off x="4535966" y="46238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66" name="正方形/長方形 48">
              <a:extLst>
                <a:ext uri="{FF2B5EF4-FFF2-40B4-BE49-F238E27FC236}">
                  <a16:creationId xmlns:a16="http://schemas.microsoft.com/office/drawing/2014/main" id="{32AB291B-3F01-4774-BEE3-60CFE6FA8C7A}"/>
                </a:ext>
              </a:extLst>
            </p:cNvPr>
            <p:cNvSpPr/>
            <p:nvPr/>
          </p:nvSpPr>
          <p:spPr bwMode="auto">
            <a:xfrm>
              <a:off x="4993166" y="46238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67" name="正方形/長方形 49">
              <a:extLst>
                <a:ext uri="{FF2B5EF4-FFF2-40B4-BE49-F238E27FC236}">
                  <a16:creationId xmlns:a16="http://schemas.microsoft.com/office/drawing/2014/main" id="{D21B6642-A8B2-49A0-B84B-02F8C7AA8EDA}"/>
                </a:ext>
              </a:extLst>
            </p:cNvPr>
            <p:cNvSpPr/>
            <p:nvPr/>
          </p:nvSpPr>
          <p:spPr bwMode="auto">
            <a:xfrm>
              <a:off x="4535966" y="50810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68" name="正方形/長方形 50">
              <a:extLst>
                <a:ext uri="{FF2B5EF4-FFF2-40B4-BE49-F238E27FC236}">
                  <a16:creationId xmlns:a16="http://schemas.microsoft.com/office/drawing/2014/main" id="{F05672CB-F100-4D79-9ADC-7FAB039F0D92}"/>
                </a:ext>
              </a:extLst>
            </p:cNvPr>
            <p:cNvSpPr/>
            <p:nvPr/>
          </p:nvSpPr>
          <p:spPr bwMode="auto">
            <a:xfrm>
              <a:off x="4993166" y="50810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69" name="正方形/長方形 51">
              <a:extLst>
                <a:ext uri="{FF2B5EF4-FFF2-40B4-BE49-F238E27FC236}">
                  <a16:creationId xmlns:a16="http://schemas.microsoft.com/office/drawing/2014/main" id="{E7CC91DF-BEA8-464B-9348-9E889E9513F8}"/>
                </a:ext>
              </a:extLst>
            </p:cNvPr>
            <p:cNvSpPr/>
            <p:nvPr/>
          </p:nvSpPr>
          <p:spPr bwMode="auto">
            <a:xfrm>
              <a:off x="4078766" y="50810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70" name="正方形/長方形 52">
              <a:extLst>
                <a:ext uri="{FF2B5EF4-FFF2-40B4-BE49-F238E27FC236}">
                  <a16:creationId xmlns:a16="http://schemas.microsoft.com/office/drawing/2014/main" id="{49CC37AC-8B7F-4433-A673-95D695558625}"/>
                </a:ext>
              </a:extLst>
            </p:cNvPr>
            <p:cNvSpPr/>
            <p:nvPr/>
          </p:nvSpPr>
          <p:spPr bwMode="auto">
            <a:xfrm>
              <a:off x="4535966" y="55382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71" name="正方形/長方形 53">
              <a:extLst>
                <a:ext uri="{FF2B5EF4-FFF2-40B4-BE49-F238E27FC236}">
                  <a16:creationId xmlns:a16="http://schemas.microsoft.com/office/drawing/2014/main" id="{50A05847-5D5F-4E34-837E-D553D253CD95}"/>
                </a:ext>
              </a:extLst>
            </p:cNvPr>
            <p:cNvSpPr/>
            <p:nvPr/>
          </p:nvSpPr>
          <p:spPr bwMode="auto">
            <a:xfrm>
              <a:off x="4078766" y="55382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72" name="正方形/長方形 54">
              <a:extLst>
                <a:ext uri="{FF2B5EF4-FFF2-40B4-BE49-F238E27FC236}">
                  <a16:creationId xmlns:a16="http://schemas.microsoft.com/office/drawing/2014/main" id="{DBDB1BEB-97EA-4502-A008-4CA6D76D3EBC}"/>
                </a:ext>
              </a:extLst>
            </p:cNvPr>
            <p:cNvSpPr/>
            <p:nvPr/>
          </p:nvSpPr>
          <p:spPr bwMode="auto">
            <a:xfrm>
              <a:off x="4993166" y="55382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73" name="正方形/長方形 55">
              <a:extLst>
                <a:ext uri="{FF2B5EF4-FFF2-40B4-BE49-F238E27FC236}">
                  <a16:creationId xmlns:a16="http://schemas.microsoft.com/office/drawing/2014/main" id="{620DD171-BA1A-4442-854E-7F221BBE6E36}"/>
                </a:ext>
              </a:extLst>
            </p:cNvPr>
            <p:cNvSpPr/>
            <p:nvPr/>
          </p:nvSpPr>
          <p:spPr bwMode="auto">
            <a:xfrm>
              <a:off x="5450366" y="46238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74" name="正方形/長方形 56">
              <a:extLst>
                <a:ext uri="{FF2B5EF4-FFF2-40B4-BE49-F238E27FC236}">
                  <a16:creationId xmlns:a16="http://schemas.microsoft.com/office/drawing/2014/main" id="{2AD33A51-4EAB-40BC-B72F-B93ABEEDF952}"/>
                </a:ext>
              </a:extLst>
            </p:cNvPr>
            <p:cNvSpPr/>
            <p:nvPr/>
          </p:nvSpPr>
          <p:spPr bwMode="auto">
            <a:xfrm>
              <a:off x="5907566" y="46238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75" name="正方形/長方形 57">
              <a:extLst>
                <a:ext uri="{FF2B5EF4-FFF2-40B4-BE49-F238E27FC236}">
                  <a16:creationId xmlns:a16="http://schemas.microsoft.com/office/drawing/2014/main" id="{83A55ABB-10D9-42F9-AE8E-32FF4EBFCD79}"/>
                </a:ext>
              </a:extLst>
            </p:cNvPr>
            <p:cNvSpPr/>
            <p:nvPr/>
          </p:nvSpPr>
          <p:spPr bwMode="auto">
            <a:xfrm>
              <a:off x="5450366" y="50810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76" name="正方形/長方形 58">
              <a:extLst>
                <a:ext uri="{FF2B5EF4-FFF2-40B4-BE49-F238E27FC236}">
                  <a16:creationId xmlns:a16="http://schemas.microsoft.com/office/drawing/2014/main" id="{3E5FB1ED-4308-43FD-B83F-A1F7BFE8BF14}"/>
                </a:ext>
              </a:extLst>
            </p:cNvPr>
            <p:cNvSpPr/>
            <p:nvPr/>
          </p:nvSpPr>
          <p:spPr bwMode="auto">
            <a:xfrm>
              <a:off x="5907566" y="50810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77" name="正方形/長方形 59">
              <a:extLst>
                <a:ext uri="{FF2B5EF4-FFF2-40B4-BE49-F238E27FC236}">
                  <a16:creationId xmlns:a16="http://schemas.microsoft.com/office/drawing/2014/main" id="{A9F96CCA-4992-4092-9C66-7A8BE11698B2}"/>
                </a:ext>
              </a:extLst>
            </p:cNvPr>
            <p:cNvSpPr/>
            <p:nvPr/>
          </p:nvSpPr>
          <p:spPr bwMode="auto">
            <a:xfrm>
              <a:off x="5450366" y="55382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78" name="正方形/長方形 60">
              <a:extLst>
                <a:ext uri="{FF2B5EF4-FFF2-40B4-BE49-F238E27FC236}">
                  <a16:creationId xmlns:a16="http://schemas.microsoft.com/office/drawing/2014/main" id="{52E81F99-96D5-4B63-B7BB-51CB66D91123}"/>
                </a:ext>
              </a:extLst>
            </p:cNvPr>
            <p:cNvSpPr/>
            <p:nvPr/>
          </p:nvSpPr>
          <p:spPr bwMode="auto">
            <a:xfrm>
              <a:off x="5907566" y="55382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79" name="正方形/長方形 61">
              <a:extLst>
                <a:ext uri="{FF2B5EF4-FFF2-40B4-BE49-F238E27FC236}">
                  <a16:creationId xmlns:a16="http://schemas.microsoft.com/office/drawing/2014/main" id="{E5417EEC-BC08-4459-AB25-583D47809D39}"/>
                </a:ext>
              </a:extLst>
            </p:cNvPr>
            <p:cNvSpPr/>
            <p:nvPr/>
          </p:nvSpPr>
          <p:spPr bwMode="auto">
            <a:xfrm>
              <a:off x="8451070" y="46238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80" name="正方形/長方形 62">
              <a:extLst>
                <a:ext uri="{FF2B5EF4-FFF2-40B4-BE49-F238E27FC236}">
                  <a16:creationId xmlns:a16="http://schemas.microsoft.com/office/drawing/2014/main" id="{78525950-93BA-49B5-B24D-B0A570C2C198}"/>
                </a:ext>
              </a:extLst>
            </p:cNvPr>
            <p:cNvSpPr/>
            <p:nvPr/>
          </p:nvSpPr>
          <p:spPr bwMode="auto">
            <a:xfrm>
              <a:off x="8908270" y="46238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81" name="正方形/長方形 63">
              <a:extLst>
                <a:ext uri="{FF2B5EF4-FFF2-40B4-BE49-F238E27FC236}">
                  <a16:creationId xmlns:a16="http://schemas.microsoft.com/office/drawing/2014/main" id="{BF1972E6-FBBC-4851-AB4A-4729887C5C03}"/>
                </a:ext>
              </a:extLst>
            </p:cNvPr>
            <p:cNvSpPr/>
            <p:nvPr/>
          </p:nvSpPr>
          <p:spPr bwMode="auto">
            <a:xfrm>
              <a:off x="9365470" y="46238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82" name="正方形/長方形 64">
              <a:extLst>
                <a:ext uri="{FF2B5EF4-FFF2-40B4-BE49-F238E27FC236}">
                  <a16:creationId xmlns:a16="http://schemas.microsoft.com/office/drawing/2014/main" id="{229529EF-D275-4FAD-B6EA-38DC5E96F8C6}"/>
                </a:ext>
              </a:extLst>
            </p:cNvPr>
            <p:cNvSpPr/>
            <p:nvPr/>
          </p:nvSpPr>
          <p:spPr bwMode="auto">
            <a:xfrm>
              <a:off x="8908270" y="50810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83" name="正方形/長方形 65">
              <a:extLst>
                <a:ext uri="{FF2B5EF4-FFF2-40B4-BE49-F238E27FC236}">
                  <a16:creationId xmlns:a16="http://schemas.microsoft.com/office/drawing/2014/main" id="{ADCE773A-ED79-4D60-9D60-8BB3C58771D5}"/>
                </a:ext>
              </a:extLst>
            </p:cNvPr>
            <p:cNvSpPr/>
            <p:nvPr/>
          </p:nvSpPr>
          <p:spPr bwMode="auto">
            <a:xfrm>
              <a:off x="9365470" y="50810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84" name="正方形/長方形 66">
              <a:extLst>
                <a:ext uri="{FF2B5EF4-FFF2-40B4-BE49-F238E27FC236}">
                  <a16:creationId xmlns:a16="http://schemas.microsoft.com/office/drawing/2014/main" id="{02D53C08-A423-4F3F-AB3E-4791E45292C0}"/>
                </a:ext>
              </a:extLst>
            </p:cNvPr>
            <p:cNvSpPr/>
            <p:nvPr/>
          </p:nvSpPr>
          <p:spPr bwMode="auto">
            <a:xfrm>
              <a:off x="8451070" y="50810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85" name="正方形/長方形 67">
              <a:extLst>
                <a:ext uri="{FF2B5EF4-FFF2-40B4-BE49-F238E27FC236}">
                  <a16:creationId xmlns:a16="http://schemas.microsoft.com/office/drawing/2014/main" id="{EC2BED3E-1569-4D31-B820-DA400B84BB56}"/>
                </a:ext>
              </a:extLst>
            </p:cNvPr>
            <p:cNvSpPr/>
            <p:nvPr/>
          </p:nvSpPr>
          <p:spPr bwMode="auto">
            <a:xfrm>
              <a:off x="8908270" y="55382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86" name="正方形/長方形 68">
              <a:extLst>
                <a:ext uri="{FF2B5EF4-FFF2-40B4-BE49-F238E27FC236}">
                  <a16:creationId xmlns:a16="http://schemas.microsoft.com/office/drawing/2014/main" id="{929E936B-A9F1-4EB1-BEBC-FA7069B14295}"/>
                </a:ext>
              </a:extLst>
            </p:cNvPr>
            <p:cNvSpPr/>
            <p:nvPr/>
          </p:nvSpPr>
          <p:spPr bwMode="auto">
            <a:xfrm>
              <a:off x="8451070" y="55382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87" name="正方形/長方形 69">
              <a:extLst>
                <a:ext uri="{FF2B5EF4-FFF2-40B4-BE49-F238E27FC236}">
                  <a16:creationId xmlns:a16="http://schemas.microsoft.com/office/drawing/2014/main" id="{1DE19B25-A64B-4763-AF2F-D05692F93AA4}"/>
                </a:ext>
              </a:extLst>
            </p:cNvPr>
            <p:cNvSpPr/>
            <p:nvPr/>
          </p:nvSpPr>
          <p:spPr bwMode="auto">
            <a:xfrm>
              <a:off x="9365470" y="5538246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テキスト ボックス 70">
                  <a:extLst>
                    <a:ext uri="{FF2B5EF4-FFF2-40B4-BE49-F238E27FC236}">
                      <a16:creationId xmlns:a16="http://schemas.microsoft.com/office/drawing/2014/main" id="{E4054011-1E41-46C3-80A4-B6CF2B45196D}"/>
                    </a:ext>
                  </a:extLst>
                </p:cNvPr>
                <p:cNvSpPr txBox="1"/>
                <p:nvPr/>
              </p:nvSpPr>
              <p:spPr>
                <a:xfrm>
                  <a:off x="6949300" y="2043556"/>
                  <a:ext cx="9060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⋯⋯⋯</m:t>
                        </m:r>
                      </m:oMath>
                    </m:oMathPara>
                  </a14:m>
                  <a:endParaRPr kumimoji="1" lang="ja-JP" altLang="en-US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88" name="テキスト ボックス 70">
                  <a:extLst>
                    <a:ext uri="{FF2B5EF4-FFF2-40B4-BE49-F238E27FC236}">
                      <a16:creationId xmlns:a16="http://schemas.microsoft.com/office/drawing/2014/main" id="{E4054011-1E41-46C3-80A4-B6CF2B4519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9300" y="2043556"/>
                  <a:ext cx="906017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9" name="テキスト ボックス 71">
                  <a:extLst>
                    <a:ext uri="{FF2B5EF4-FFF2-40B4-BE49-F238E27FC236}">
                      <a16:creationId xmlns:a16="http://schemas.microsoft.com/office/drawing/2014/main" id="{DCCAD3B0-5D9D-4D31-A84F-FF6568A7246D}"/>
                    </a:ext>
                  </a:extLst>
                </p:cNvPr>
                <p:cNvSpPr txBox="1"/>
                <p:nvPr/>
              </p:nvSpPr>
              <p:spPr>
                <a:xfrm>
                  <a:off x="6946673" y="2957956"/>
                  <a:ext cx="9060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⋯⋯⋯</m:t>
                        </m:r>
                      </m:oMath>
                    </m:oMathPara>
                  </a14:m>
                  <a:endParaRPr kumimoji="1" lang="ja-JP" altLang="en-US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89" name="テキスト ボックス 71">
                  <a:extLst>
                    <a:ext uri="{FF2B5EF4-FFF2-40B4-BE49-F238E27FC236}">
                      <a16:creationId xmlns:a16="http://schemas.microsoft.com/office/drawing/2014/main" id="{DCCAD3B0-5D9D-4D31-A84F-FF6568A724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673" y="2957956"/>
                  <a:ext cx="90601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0" name="テキスト ボックス 72">
                  <a:extLst>
                    <a:ext uri="{FF2B5EF4-FFF2-40B4-BE49-F238E27FC236}">
                      <a16:creationId xmlns:a16="http://schemas.microsoft.com/office/drawing/2014/main" id="{D3F86CB2-A362-4672-94C5-AD6DCC24F74E}"/>
                    </a:ext>
                  </a:extLst>
                </p:cNvPr>
                <p:cNvSpPr txBox="1"/>
                <p:nvPr/>
              </p:nvSpPr>
              <p:spPr>
                <a:xfrm>
                  <a:off x="6944045" y="5091557"/>
                  <a:ext cx="9060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⋯⋯⋯</m:t>
                        </m:r>
                      </m:oMath>
                    </m:oMathPara>
                  </a14:m>
                  <a:endParaRPr kumimoji="1" lang="ja-JP" altLang="en-US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90" name="テキスト ボックス 72">
                  <a:extLst>
                    <a:ext uri="{FF2B5EF4-FFF2-40B4-BE49-F238E27FC236}">
                      <a16:creationId xmlns:a16="http://schemas.microsoft.com/office/drawing/2014/main" id="{D3F86CB2-A362-4672-94C5-AD6DCC24F7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045" y="5091557"/>
                  <a:ext cx="906017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テキスト ボックス 73">
                  <a:extLst>
                    <a:ext uri="{FF2B5EF4-FFF2-40B4-BE49-F238E27FC236}">
                      <a16:creationId xmlns:a16="http://schemas.microsoft.com/office/drawing/2014/main" id="{E2D691F3-DD66-4EE4-A359-B5138B7CCA22}"/>
                    </a:ext>
                  </a:extLst>
                </p:cNvPr>
                <p:cNvSpPr txBox="1"/>
                <p:nvPr/>
              </p:nvSpPr>
              <p:spPr>
                <a:xfrm>
                  <a:off x="5518505" y="4079936"/>
                  <a:ext cx="3209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kumimoji="1" lang="ja-JP" altLang="en-US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91" name="テキスト ボックス 73">
                  <a:extLst>
                    <a:ext uri="{FF2B5EF4-FFF2-40B4-BE49-F238E27FC236}">
                      <a16:creationId xmlns:a16="http://schemas.microsoft.com/office/drawing/2014/main" id="{E2D691F3-DD66-4EE4-A359-B5138B7CC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8505" y="4079936"/>
                  <a:ext cx="320922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テキスト ボックス 74">
                  <a:extLst>
                    <a:ext uri="{FF2B5EF4-FFF2-40B4-BE49-F238E27FC236}">
                      <a16:creationId xmlns:a16="http://schemas.microsoft.com/office/drawing/2014/main" id="{85088495-F794-4DAF-9BA8-FE5DEB7DCADC}"/>
                    </a:ext>
                  </a:extLst>
                </p:cNvPr>
                <p:cNvSpPr txBox="1"/>
                <p:nvPr/>
              </p:nvSpPr>
              <p:spPr>
                <a:xfrm>
                  <a:off x="4604105" y="4079936"/>
                  <a:ext cx="3097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kumimoji="1" lang="ja-JP" altLang="en-US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92" name="テキスト ボックス 74">
                  <a:extLst>
                    <a:ext uri="{FF2B5EF4-FFF2-40B4-BE49-F238E27FC236}">
                      <a16:creationId xmlns:a16="http://schemas.microsoft.com/office/drawing/2014/main" id="{85088495-F794-4DAF-9BA8-FE5DEB7DCA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105" y="4079936"/>
                  <a:ext cx="30970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3" name="テキスト ボックス 75">
                  <a:extLst>
                    <a:ext uri="{FF2B5EF4-FFF2-40B4-BE49-F238E27FC236}">
                      <a16:creationId xmlns:a16="http://schemas.microsoft.com/office/drawing/2014/main" id="{02A23606-F6C3-488F-93C2-98D90AEF2878}"/>
                    </a:ext>
                  </a:extLst>
                </p:cNvPr>
                <p:cNvSpPr txBox="1"/>
                <p:nvPr/>
              </p:nvSpPr>
              <p:spPr>
                <a:xfrm>
                  <a:off x="8976409" y="4079936"/>
                  <a:ext cx="3209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kumimoji="1" lang="ja-JP" altLang="en-US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93" name="テキスト ボックス 75">
                  <a:extLst>
                    <a:ext uri="{FF2B5EF4-FFF2-40B4-BE49-F238E27FC236}">
                      <a16:creationId xmlns:a16="http://schemas.microsoft.com/office/drawing/2014/main" id="{02A23606-F6C3-488F-93C2-98D90AEF28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6409" y="4079936"/>
                  <a:ext cx="320922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" name="テキスト ボックス 76">
                  <a:extLst>
                    <a:ext uri="{FF2B5EF4-FFF2-40B4-BE49-F238E27FC236}">
                      <a16:creationId xmlns:a16="http://schemas.microsoft.com/office/drawing/2014/main" id="{B612D069-E4C4-4C27-9917-41991415243F}"/>
                    </a:ext>
                  </a:extLst>
                </p:cNvPr>
                <p:cNvSpPr txBox="1"/>
                <p:nvPr/>
              </p:nvSpPr>
              <p:spPr>
                <a:xfrm>
                  <a:off x="7212191" y="4078044"/>
                  <a:ext cx="3802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⋱</m:t>
                        </m:r>
                      </m:oMath>
                    </m:oMathPara>
                  </a14:m>
                  <a:endParaRPr kumimoji="1" lang="en-US" altLang="ja-JP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94" name="テキスト ボックス 76">
                  <a:extLst>
                    <a:ext uri="{FF2B5EF4-FFF2-40B4-BE49-F238E27FC236}">
                      <a16:creationId xmlns:a16="http://schemas.microsoft.com/office/drawing/2014/main" id="{B612D069-E4C4-4C27-9917-4199141524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2191" y="4078044"/>
                  <a:ext cx="380232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5" name="テキスト ボックス 77">
              <a:extLst>
                <a:ext uri="{FF2B5EF4-FFF2-40B4-BE49-F238E27FC236}">
                  <a16:creationId xmlns:a16="http://schemas.microsoft.com/office/drawing/2014/main" id="{3D936796-4B03-4BF6-ADC9-2AEF9142A4C3}"/>
                </a:ext>
              </a:extLst>
            </p:cNvPr>
            <p:cNvSpPr txBox="1"/>
            <p:nvPr/>
          </p:nvSpPr>
          <p:spPr>
            <a:xfrm>
              <a:off x="4198208" y="88730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1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196" name="テキスト ボックス 78">
              <a:extLst>
                <a:ext uri="{FF2B5EF4-FFF2-40B4-BE49-F238E27FC236}">
                  <a16:creationId xmlns:a16="http://schemas.microsoft.com/office/drawing/2014/main" id="{B76A5D99-4483-45BC-812E-5539BF66D28A}"/>
                </a:ext>
              </a:extLst>
            </p:cNvPr>
            <p:cNvSpPr txBox="1"/>
            <p:nvPr/>
          </p:nvSpPr>
          <p:spPr>
            <a:xfrm>
              <a:off x="4651401" y="887309"/>
              <a:ext cx="3377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2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197" name="テキスト ボックス 79">
              <a:extLst>
                <a:ext uri="{FF2B5EF4-FFF2-40B4-BE49-F238E27FC236}">
                  <a16:creationId xmlns:a16="http://schemas.microsoft.com/office/drawing/2014/main" id="{33141A5C-6244-4DC3-9C56-3AA23DE649E2}"/>
                </a:ext>
              </a:extLst>
            </p:cNvPr>
            <p:cNvSpPr txBox="1"/>
            <p:nvPr/>
          </p:nvSpPr>
          <p:spPr>
            <a:xfrm>
              <a:off x="5112608" y="88730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3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198" name="テキスト ボックス 80">
              <a:extLst>
                <a:ext uri="{FF2B5EF4-FFF2-40B4-BE49-F238E27FC236}">
                  <a16:creationId xmlns:a16="http://schemas.microsoft.com/office/drawing/2014/main" id="{A60F62A8-D377-449C-BA16-C45A34B75A2C}"/>
                </a:ext>
              </a:extLst>
            </p:cNvPr>
            <p:cNvSpPr txBox="1"/>
            <p:nvPr/>
          </p:nvSpPr>
          <p:spPr>
            <a:xfrm>
              <a:off x="5559300" y="88730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4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199" name="テキスト ボックス 81">
              <a:extLst>
                <a:ext uri="{FF2B5EF4-FFF2-40B4-BE49-F238E27FC236}">
                  <a16:creationId xmlns:a16="http://schemas.microsoft.com/office/drawing/2014/main" id="{B29FE8BF-2DC5-485F-9B96-042A92B8097A}"/>
                </a:ext>
              </a:extLst>
            </p:cNvPr>
            <p:cNvSpPr txBox="1"/>
            <p:nvPr/>
          </p:nvSpPr>
          <p:spPr>
            <a:xfrm>
              <a:off x="6009823" y="88730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5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200" name="テキスト ボックス 82">
              <a:extLst>
                <a:ext uri="{FF2B5EF4-FFF2-40B4-BE49-F238E27FC236}">
                  <a16:creationId xmlns:a16="http://schemas.microsoft.com/office/drawing/2014/main" id="{C6D99467-1EBC-4C26-AD11-AAA2D7F504DF}"/>
                </a:ext>
              </a:extLst>
            </p:cNvPr>
            <p:cNvSpPr txBox="1"/>
            <p:nvPr/>
          </p:nvSpPr>
          <p:spPr>
            <a:xfrm>
              <a:off x="8407609" y="887309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1277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201" name="テキスト ボックス 83">
              <a:extLst>
                <a:ext uri="{FF2B5EF4-FFF2-40B4-BE49-F238E27FC236}">
                  <a16:creationId xmlns:a16="http://schemas.microsoft.com/office/drawing/2014/main" id="{DEED5CDD-8F8F-497E-94F1-F9C66D05E455}"/>
                </a:ext>
              </a:extLst>
            </p:cNvPr>
            <p:cNvSpPr txBox="1"/>
            <p:nvPr/>
          </p:nvSpPr>
          <p:spPr>
            <a:xfrm>
              <a:off x="8870118" y="887309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1278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202" name="テキスト ボックス 84">
              <a:extLst>
                <a:ext uri="{FF2B5EF4-FFF2-40B4-BE49-F238E27FC236}">
                  <a16:creationId xmlns:a16="http://schemas.microsoft.com/office/drawing/2014/main" id="{D8BB4A2F-BED7-4D3F-A6FB-1B6E1FFC7730}"/>
                </a:ext>
              </a:extLst>
            </p:cNvPr>
            <p:cNvSpPr txBox="1"/>
            <p:nvPr/>
          </p:nvSpPr>
          <p:spPr>
            <a:xfrm>
              <a:off x="9331312" y="887309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1279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203" name="テキスト ボックス 85">
              <a:extLst>
                <a:ext uri="{FF2B5EF4-FFF2-40B4-BE49-F238E27FC236}">
                  <a16:creationId xmlns:a16="http://schemas.microsoft.com/office/drawing/2014/main" id="{330CB54B-4AE7-4834-821F-A9C840182B17}"/>
                </a:ext>
              </a:extLst>
            </p:cNvPr>
            <p:cNvSpPr txBox="1"/>
            <p:nvPr/>
          </p:nvSpPr>
          <p:spPr>
            <a:xfrm>
              <a:off x="3176445" y="1665673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1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204" name="テキスト ボックス 86">
              <a:extLst>
                <a:ext uri="{FF2B5EF4-FFF2-40B4-BE49-F238E27FC236}">
                  <a16:creationId xmlns:a16="http://schemas.microsoft.com/office/drawing/2014/main" id="{61EEBFD4-0514-4682-9D33-B281AD0057CF}"/>
                </a:ext>
              </a:extLst>
            </p:cNvPr>
            <p:cNvSpPr txBox="1"/>
            <p:nvPr/>
          </p:nvSpPr>
          <p:spPr>
            <a:xfrm>
              <a:off x="3176445" y="215504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2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205" name="テキスト ボックス 87">
              <a:extLst>
                <a:ext uri="{FF2B5EF4-FFF2-40B4-BE49-F238E27FC236}">
                  <a16:creationId xmlns:a16="http://schemas.microsoft.com/office/drawing/2014/main" id="{9B636A20-7220-44C2-9A8B-3132DF0CB1C7}"/>
                </a:ext>
              </a:extLst>
            </p:cNvPr>
            <p:cNvSpPr txBox="1"/>
            <p:nvPr/>
          </p:nvSpPr>
          <p:spPr>
            <a:xfrm>
              <a:off x="3176445" y="2589293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3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206" name="テキスト ボックス 88">
              <a:extLst>
                <a:ext uri="{FF2B5EF4-FFF2-40B4-BE49-F238E27FC236}">
                  <a16:creationId xmlns:a16="http://schemas.microsoft.com/office/drawing/2014/main" id="{BB575665-3AF5-449E-A320-C16FFF7385A2}"/>
                </a:ext>
              </a:extLst>
            </p:cNvPr>
            <p:cNvSpPr txBox="1"/>
            <p:nvPr/>
          </p:nvSpPr>
          <p:spPr>
            <a:xfrm>
              <a:off x="3176445" y="305174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4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207" name="テキスト ボックス 89">
              <a:extLst>
                <a:ext uri="{FF2B5EF4-FFF2-40B4-BE49-F238E27FC236}">
                  <a16:creationId xmlns:a16="http://schemas.microsoft.com/office/drawing/2014/main" id="{B34A978D-680B-4FE5-9E70-591A8E325F67}"/>
                </a:ext>
              </a:extLst>
            </p:cNvPr>
            <p:cNvSpPr txBox="1"/>
            <p:nvPr/>
          </p:nvSpPr>
          <p:spPr>
            <a:xfrm>
              <a:off x="3176445" y="349138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5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208" name="テキスト ボックス 90">
              <a:extLst>
                <a:ext uri="{FF2B5EF4-FFF2-40B4-BE49-F238E27FC236}">
                  <a16:creationId xmlns:a16="http://schemas.microsoft.com/office/drawing/2014/main" id="{7982227F-A376-444F-BB44-748022AF42DB}"/>
                </a:ext>
              </a:extLst>
            </p:cNvPr>
            <p:cNvSpPr txBox="1"/>
            <p:nvPr/>
          </p:nvSpPr>
          <p:spPr>
            <a:xfrm>
              <a:off x="3091486" y="4721603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717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209" name="テキスト ボックス 91">
              <a:extLst>
                <a:ext uri="{FF2B5EF4-FFF2-40B4-BE49-F238E27FC236}">
                  <a16:creationId xmlns:a16="http://schemas.microsoft.com/office/drawing/2014/main" id="{1F5C898E-26FC-4043-85A1-71BB04F5B05F}"/>
                </a:ext>
              </a:extLst>
            </p:cNvPr>
            <p:cNvSpPr txBox="1"/>
            <p:nvPr/>
          </p:nvSpPr>
          <p:spPr>
            <a:xfrm>
              <a:off x="3091486" y="5639790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719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210" name="テキスト ボックス 92">
              <a:extLst>
                <a:ext uri="{FF2B5EF4-FFF2-40B4-BE49-F238E27FC236}">
                  <a16:creationId xmlns:a16="http://schemas.microsoft.com/office/drawing/2014/main" id="{374C9DBC-3A32-4E25-84F6-58F592BD988D}"/>
                </a:ext>
              </a:extLst>
            </p:cNvPr>
            <p:cNvSpPr txBox="1"/>
            <p:nvPr/>
          </p:nvSpPr>
          <p:spPr>
            <a:xfrm>
              <a:off x="3091486" y="5184059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718</a:t>
              </a:r>
              <a:endParaRPr kumimoji="1" lang="ja-JP" altLang="en-US" sz="1200" dirty="0"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テキスト ボックス 94">
                  <a:extLst>
                    <a:ext uri="{FF2B5EF4-FFF2-40B4-BE49-F238E27FC236}">
                      <a16:creationId xmlns:a16="http://schemas.microsoft.com/office/drawing/2014/main" id="{BBB90DF0-9AE8-44A0-A931-7355B4079321}"/>
                    </a:ext>
                  </a:extLst>
                </p:cNvPr>
                <p:cNvSpPr txBox="1"/>
                <p:nvPr/>
              </p:nvSpPr>
              <p:spPr>
                <a:xfrm>
                  <a:off x="6944045" y="849127"/>
                  <a:ext cx="9060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⋯⋯⋯</m:t>
                        </m:r>
                      </m:oMath>
                    </m:oMathPara>
                  </a14:m>
                  <a:endParaRPr kumimoji="1" lang="ja-JP" altLang="en-US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11" name="テキスト ボックス 94">
                  <a:extLst>
                    <a:ext uri="{FF2B5EF4-FFF2-40B4-BE49-F238E27FC236}">
                      <a16:creationId xmlns:a16="http://schemas.microsoft.com/office/drawing/2014/main" id="{BBB90DF0-9AE8-44A0-A931-7355B40793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045" y="849127"/>
                  <a:ext cx="906017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2" name="テキスト ボックス 95">
                  <a:extLst>
                    <a:ext uri="{FF2B5EF4-FFF2-40B4-BE49-F238E27FC236}">
                      <a16:creationId xmlns:a16="http://schemas.microsoft.com/office/drawing/2014/main" id="{73A915B0-57EF-4D68-8FC2-215903B492CA}"/>
                    </a:ext>
                  </a:extLst>
                </p:cNvPr>
                <p:cNvSpPr txBox="1"/>
                <p:nvPr/>
              </p:nvSpPr>
              <p:spPr>
                <a:xfrm>
                  <a:off x="3155247" y="4004520"/>
                  <a:ext cx="3097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kumimoji="1" lang="ja-JP" altLang="en-US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12" name="テキスト ボックス 95">
                  <a:extLst>
                    <a:ext uri="{FF2B5EF4-FFF2-40B4-BE49-F238E27FC236}">
                      <a16:creationId xmlns:a16="http://schemas.microsoft.com/office/drawing/2014/main" id="{73A915B0-57EF-4D68-8FC2-215903B492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5247" y="4004520"/>
                  <a:ext cx="309700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3" name="正方形/長方形 23">
              <a:extLst>
                <a:ext uri="{FF2B5EF4-FFF2-40B4-BE49-F238E27FC236}">
                  <a16:creationId xmlns:a16="http://schemas.microsoft.com/office/drawing/2014/main" id="{80D981F7-7179-4627-9C4C-A7648AA7D272}"/>
                </a:ext>
              </a:extLst>
            </p:cNvPr>
            <p:cNvSpPr/>
            <p:nvPr/>
          </p:nvSpPr>
          <p:spPr bwMode="auto">
            <a:xfrm>
              <a:off x="9825599" y="1575845"/>
              <a:ext cx="459134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14" name="正方形/長方形 23">
              <a:extLst>
                <a:ext uri="{FF2B5EF4-FFF2-40B4-BE49-F238E27FC236}">
                  <a16:creationId xmlns:a16="http://schemas.microsoft.com/office/drawing/2014/main" id="{70C8D752-1CC7-4A30-995A-F7F5E8FF205F}"/>
                </a:ext>
              </a:extLst>
            </p:cNvPr>
            <p:cNvSpPr/>
            <p:nvPr/>
          </p:nvSpPr>
          <p:spPr bwMode="auto">
            <a:xfrm>
              <a:off x="9832097" y="2037705"/>
              <a:ext cx="457200" cy="45254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15" name="正方形/長方形 23">
              <a:extLst>
                <a:ext uri="{FF2B5EF4-FFF2-40B4-BE49-F238E27FC236}">
                  <a16:creationId xmlns:a16="http://schemas.microsoft.com/office/drawing/2014/main" id="{AEDA628C-5312-42AF-9662-77038C0418BB}"/>
                </a:ext>
              </a:extLst>
            </p:cNvPr>
            <p:cNvSpPr/>
            <p:nvPr/>
          </p:nvSpPr>
          <p:spPr bwMode="auto">
            <a:xfrm>
              <a:off x="9832097" y="2492299"/>
              <a:ext cx="457200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16" name="正方形/長方形 23">
              <a:extLst>
                <a:ext uri="{FF2B5EF4-FFF2-40B4-BE49-F238E27FC236}">
                  <a16:creationId xmlns:a16="http://schemas.microsoft.com/office/drawing/2014/main" id="{04DA51A4-330D-4462-AB5D-D0176BB439C8}"/>
                </a:ext>
              </a:extLst>
            </p:cNvPr>
            <p:cNvSpPr/>
            <p:nvPr/>
          </p:nvSpPr>
          <p:spPr bwMode="auto">
            <a:xfrm>
              <a:off x="9829168" y="2954159"/>
              <a:ext cx="457200" cy="450487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17" name="正方形/長方形 45">
              <a:extLst>
                <a:ext uri="{FF2B5EF4-FFF2-40B4-BE49-F238E27FC236}">
                  <a16:creationId xmlns:a16="http://schemas.microsoft.com/office/drawing/2014/main" id="{FB9DC10A-2B3C-45BC-BEE7-6DC31B13E50F}"/>
                </a:ext>
              </a:extLst>
            </p:cNvPr>
            <p:cNvSpPr/>
            <p:nvPr/>
          </p:nvSpPr>
          <p:spPr bwMode="auto">
            <a:xfrm>
              <a:off x="9827533" y="3404645"/>
              <a:ext cx="457200" cy="450487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18" name="正方形/長方形 23">
              <a:extLst>
                <a:ext uri="{FF2B5EF4-FFF2-40B4-BE49-F238E27FC236}">
                  <a16:creationId xmlns:a16="http://schemas.microsoft.com/office/drawing/2014/main" id="{60326159-C98B-40BC-B244-807D2389098E}"/>
                </a:ext>
              </a:extLst>
            </p:cNvPr>
            <p:cNvSpPr/>
            <p:nvPr/>
          </p:nvSpPr>
          <p:spPr bwMode="auto">
            <a:xfrm>
              <a:off x="9816172" y="4621792"/>
              <a:ext cx="459134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19" name="正方形/長方形 23">
              <a:extLst>
                <a:ext uri="{FF2B5EF4-FFF2-40B4-BE49-F238E27FC236}">
                  <a16:creationId xmlns:a16="http://schemas.microsoft.com/office/drawing/2014/main" id="{8325A819-C88F-48F0-8AD1-BECF8DDE2BAF}"/>
                </a:ext>
              </a:extLst>
            </p:cNvPr>
            <p:cNvSpPr/>
            <p:nvPr/>
          </p:nvSpPr>
          <p:spPr bwMode="auto">
            <a:xfrm>
              <a:off x="9822670" y="5083652"/>
              <a:ext cx="457200" cy="45254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20" name="正方形/長方形 23">
              <a:extLst>
                <a:ext uri="{FF2B5EF4-FFF2-40B4-BE49-F238E27FC236}">
                  <a16:creationId xmlns:a16="http://schemas.microsoft.com/office/drawing/2014/main" id="{F4175995-E6E0-4FC2-9F63-02B0C243E064}"/>
                </a:ext>
              </a:extLst>
            </p:cNvPr>
            <p:cNvSpPr/>
            <p:nvPr/>
          </p:nvSpPr>
          <p:spPr bwMode="auto">
            <a:xfrm>
              <a:off x="9822670" y="5538246"/>
              <a:ext cx="457200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21" name="正方形/長方形 23">
              <a:extLst>
                <a:ext uri="{FF2B5EF4-FFF2-40B4-BE49-F238E27FC236}">
                  <a16:creationId xmlns:a16="http://schemas.microsoft.com/office/drawing/2014/main" id="{A41697B9-3CDB-44DC-9B06-2E834D133092}"/>
                </a:ext>
              </a:extLst>
            </p:cNvPr>
            <p:cNvSpPr/>
            <p:nvPr/>
          </p:nvSpPr>
          <p:spPr bwMode="auto">
            <a:xfrm>
              <a:off x="9819741" y="6000106"/>
              <a:ext cx="457200" cy="450487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22" name="正方形/長方形 23">
              <a:extLst>
                <a:ext uri="{FF2B5EF4-FFF2-40B4-BE49-F238E27FC236}">
                  <a16:creationId xmlns:a16="http://schemas.microsoft.com/office/drawing/2014/main" id="{E08C1089-F504-43AE-80EA-0951D51017BA}"/>
                </a:ext>
              </a:extLst>
            </p:cNvPr>
            <p:cNvSpPr/>
            <p:nvPr/>
          </p:nvSpPr>
          <p:spPr bwMode="auto">
            <a:xfrm rot="5400000">
              <a:off x="5461472" y="5995497"/>
              <a:ext cx="447985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23" name="正方形/長方形 23">
              <a:extLst>
                <a:ext uri="{FF2B5EF4-FFF2-40B4-BE49-F238E27FC236}">
                  <a16:creationId xmlns:a16="http://schemas.microsoft.com/office/drawing/2014/main" id="{616D7ED6-31F3-47A8-BFC4-50F087D192E6}"/>
                </a:ext>
              </a:extLst>
            </p:cNvPr>
            <p:cNvSpPr/>
            <p:nvPr/>
          </p:nvSpPr>
          <p:spPr bwMode="auto">
            <a:xfrm rot="5400000">
              <a:off x="4987908" y="5997785"/>
              <a:ext cx="457200" cy="45254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24" name="正方形/長方形 23">
              <a:extLst>
                <a:ext uri="{FF2B5EF4-FFF2-40B4-BE49-F238E27FC236}">
                  <a16:creationId xmlns:a16="http://schemas.microsoft.com/office/drawing/2014/main" id="{640CC7F4-3D44-48E5-9F5C-9927DE6F86EB}"/>
                </a:ext>
              </a:extLst>
            </p:cNvPr>
            <p:cNvSpPr/>
            <p:nvPr/>
          </p:nvSpPr>
          <p:spPr bwMode="auto">
            <a:xfrm rot="5400000">
              <a:off x="4530983" y="5995454"/>
              <a:ext cx="457200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25" name="正方形/長方形 23">
              <a:extLst>
                <a:ext uri="{FF2B5EF4-FFF2-40B4-BE49-F238E27FC236}">
                  <a16:creationId xmlns:a16="http://schemas.microsoft.com/office/drawing/2014/main" id="{E874288B-6E3A-4413-9817-DE3E06FA811C}"/>
                </a:ext>
              </a:extLst>
            </p:cNvPr>
            <p:cNvSpPr/>
            <p:nvPr/>
          </p:nvSpPr>
          <p:spPr bwMode="auto">
            <a:xfrm rot="5400000">
              <a:off x="4072481" y="5995883"/>
              <a:ext cx="457200" cy="450487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26" name="正方形/長方形 23">
              <a:extLst>
                <a:ext uri="{FF2B5EF4-FFF2-40B4-BE49-F238E27FC236}">
                  <a16:creationId xmlns:a16="http://schemas.microsoft.com/office/drawing/2014/main" id="{5435ACB9-770A-4C11-8F31-68E70D86DC22}"/>
                </a:ext>
              </a:extLst>
            </p:cNvPr>
            <p:cNvSpPr/>
            <p:nvPr/>
          </p:nvSpPr>
          <p:spPr bwMode="auto">
            <a:xfrm rot="5400000">
              <a:off x="5916400" y="5991867"/>
              <a:ext cx="450042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27" name="正方形/長方形 23">
              <a:extLst>
                <a:ext uri="{FF2B5EF4-FFF2-40B4-BE49-F238E27FC236}">
                  <a16:creationId xmlns:a16="http://schemas.microsoft.com/office/drawing/2014/main" id="{43C5FC3A-F4D0-4F08-80A4-2BB297312695}"/>
                </a:ext>
              </a:extLst>
            </p:cNvPr>
            <p:cNvSpPr/>
            <p:nvPr/>
          </p:nvSpPr>
          <p:spPr bwMode="auto">
            <a:xfrm rot="5400000">
              <a:off x="9364870" y="5997777"/>
              <a:ext cx="457200" cy="45254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28" name="正方形/長方形 23">
              <a:extLst>
                <a:ext uri="{FF2B5EF4-FFF2-40B4-BE49-F238E27FC236}">
                  <a16:creationId xmlns:a16="http://schemas.microsoft.com/office/drawing/2014/main" id="{6C9BED37-385A-444F-AA37-474C1C5A6D4F}"/>
                </a:ext>
              </a:extLst>
            </p:cNvPr>
            <p:cNvSpPr/>
            <p:nvPr/>
          </p:nvSpPr>
          <p:spPr bwMode="auto">
            <a:xfrm rot="5400000">
              <a:off x="8907945" y="5995446"/>
              <a:ext cx="457200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29" name="正方形/長方形 23">
              <a:extLst>
                <a:ext uri="{FF2B5EF4-FFF2-40B4-BE49-F238E27FC236}">
                  <a16:creationId xmlns:a16="http://schemas.microsoft.com/office/drawing/2014/main" id="{ABB81780-D9AE-4007-B606-5A0026B28413}"/>
                </a:ext>
              </a:extLst>
            </p:cNvPr>
            <p:cNvSpPr/>
            <p:nvPr/>
          </p:nvSpPr>
          <p:spPr bwMode="auto">
            <a:xfrm rot="5400000">
              <a:off x="8449443" y="5995875"/>
              <a:ext cx="457200" cy="450487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0" name="テキスト ボックス 75">
                  <a:extLst>
                    <a:ext uri="{FF2B5EF4-FFF2-40B4-BE49-F238E27FC236}">
                      <a16:creationId xmlns:a16="http://schemas.microsoft.com/office/drawing/2014/main" id="{08F909E3-FD2D-49DC-94F5-67D6FEF3301C}"/>
                    </a:ext>
                  </a:extLst>
                </p:cNvPr>
                <p:cNvSpPr txBox="1"/>
                <p:nvPr/>
              </p:nvSpPr>
              <p:spPr>
                <a:xfrm>
                  <a:off x="9894705" y="4082088"/>
                  <a:ext cx="3209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kumimoji="1" lang="ja-JP" altLang="en-US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30" name="テキスト ボックス 75">
                  <a:extLst>
                    <a:ext uri="{FF2B5EF4-FFF2-40B4-BE49-F238E27FC236}">
                      <a16:creationId xmlns:a16="http://schemas.microsoft.com/office/drawing/2014/main" id="{08F909E3-FD2D-49DC-94F5-67D6FEF330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4705" y="4082088"/>
                  <a:ext cx="320922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" name="テキスト ボックス 72">
                  <a:extLst>
                    <a:ext uri="{FF2B5EF4-FFF2-40B4-BE49-F238E27FC236}">
                      <a16:creationId xmlns:a16="http://schemas.microsoft.com/office/drawing/2014/main" id="{44956EB0-8583-4AC3-A8F2-0C1FA7ED80FD}"/>
                    </a:ext>
                  </a:extLst>
                </p:cNvPr>
                <p:cNvSpPr txBox="1"/>
                <p:nvPr/>
              </p:nvSpPr>
              <p:spPr>
                <a:xfrm>
                  <a:off x="6944044" y="6026979"/>
                  <a:ext cx="9060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⋯⋯⋯</m:t>
                        </m:r>
                      </m:oMath>
                    </m:oMathPara>
                  </a14:m>
                  <a:endParaRPr kumimoji="1" lang="ja-JP" altLang="en-US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31" name="テキスト ボックス 72">
                  <a:extLst>
                    <a:ext uri="{FF2B5EF4-FFF2-40B4-BE49-F238E27FC236}">
                      <a16:creationId xmlns:a16="http://schemas.microsoft.com/office/drawing/2014/main" id="{44956EB0-8583-4AC3-A8F2-0C1FA7ED80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044" y="6026979"/>
                  <a:ext cx="906017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2" name="テキスト ボックス 91">
              <a:extLst>
                <a:ext uri="{FF2B5EF4-FFF2-40B4-BE49-F238E27FC236}">
                  <a16:creationId xmlns:a16="http://schemas.microsoft.com/office/drawing/2014/main" id="{2222DB24-1FEA-4EC1-B8EE-CF6DCC81AF03}"/>
                </a:ext>
              </a:extLst>
            </p:cNvPr>
            <p:cNvSpPr txBox="1"/>
            <p:nvPr/>
          </p:nvSpPr>
          <p:spPr>
            <a:xfrm>
              <a:off x="3093840" y="60961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720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233" name="テキスト ボックス 84">
              <a:extLst>
                <a:ext uri="{FF2B5EF4-FFF2-40B4-BE49-F238E27FC236}">
                  <a16:creationId xmlns:a16="http://schemas.microsoft.com/office/drawing/2014/main" id="{CDEED7D6-0550-4EB5-9E00-C04A8B7B9EC9}"/>
                </a:ext>
              </a:extLst>
            </p:cNvPr>
            <p:cNvSpPr txBox="1"/>
            <p:nvPr/>
          </p:nvSpPr>
          <p:spPr>
            <a:xfrm>
              <a:off x="9806907" y="887309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1280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234" name="正方形/長方形 4">
              <a:extLst>
                <a:ext uri="{FF2B5EF4-FFF2-40B4-BE49-F238E27FC236}">
                  <a16:creationId xmlns:a16="http://schemas.microsoft.com/office/drawing/2014/main" id="{E92C1F2E-0A25-4173-B97E-DA3E49BFBCB3}"/>
                </a:ext>
              </a:extLst>
            </p:cNvPr>
            <p:cNvSpPr/>
            <p:nvPr/>
          </p:nvSpPr>
          <p:spPr bwMode="auto">
            <a:xfrm>
              <a:off x="4084021" y="1124925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35" name="正方形/長方形 5">
              <a:extLst>
                <a:ext uri="{FF2B5EF4-FFF2-40B4-BE49-F238E27FC236}">
                  <a16:creationId xmlns:a16="http://schemas.microsoft.com/office/drawing/2014/main" id="{EC264235-8FA2-400F-B39D-A6B25C1EC489}"/>
                </a:ext>
              </a:extLst>
            </p:cNvPr>
            <p:cNvSpPr/>
            <p:nvPr/>
          </p:nvSpPr>
          <p:spPr bwMode="auto">
            <a:xfrm>
              <a:off x="4541221" y="1124925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36" name="正方形/長方形 6">
              <a:extLst>
                <a:ext uri="{FF2B5EF4-FFF2-40B4-BE49-F238E27FC236}">
                  <a16:creationId xmlns:a16="http://schemas.microsoft.com/office/drawing/2014/main" id="{B6471C7E-1B95-4DC4-B448-4BDAAF5061BD}"/>
                </a:ext>
              </a:extLst>
            </p:cNvPr>
            <p:cNvSpPr/>
            <p:nvPr/>
          </p:nvSpPr>
          <p:spPr bwMode="auto">
            <a:xfrm>
              <a:off x="4998421" y="1124925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37" name="正方形/長方形 15">
              <a:extLst>
                <a:ext uri="{FF2B5EF4-FFF2-40B4-BE49-F238E27FC236}">
                  <a16:creationId xmlns:a16="http://schemas.microsoft.com/office/drawing/2014/main" id="{22F27524-03A3-4FF1-A213-0E52F0D63084}"/>
                </a:ext>
              </a:extLst>
            </p:cNvPr>
            <p:cNvSpPr/>
            <p:nvPr/>
          </p:nvSpPr>
          <p:spPr bwMode="auto">
            <a:xfrm>
              <a:off x="5455621" y="1124925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38" name="正方形/長方形 16">
              <a:extLst>
                <a:ext uri="{FF2B5EF4-FFF2-40B4-BE49-F238E27FC236}">
                  <a16:creationId xmlns:a16="http://schemas.microsoft.com/office/drawing/2014/main" id="{10071944-D3F9-4EC6-A174-D1120A23ABDB}"/>
                </a:ext>
              </a:extLst>
            </p:cNvPr>
            <p:cNvSpPr/>
            <p:nvPr/>
          </p:nvSpPr>
          <p:spPr bwMode="auto">
            <a:xfrm>
              <a:off x="5912821" y="1124925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39" name="正方形/長方形 21">
              <a:extLst>
                <a:ext uri="{FF2B5EF4-FFF2-40B4-BE49-F238E27FC236}">
                  <a16:creationId xmlns:a16="http://schemas.microsoft.com/office/drawing/2014/main" id="{64ABD1D9-3D26-47C6-B9EE-979925B02E41}"/>
                </a:ext>
              </a:extLst>
            </p:cNvPr>
            <p:cNvSpPr/>
            <p:nvPr/>
          </p:nvSpPr>
          <p:spPr bwMode="auto">
            <a:xfrm>
              <a:off x="8456325" y="1124925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40" name="正方形/長方形 22">
              <a:extLst>
                <a:ext uri="{FF2B5EF4-FFF2-40B4-BE49-F238E27FC236}">
                  <a16:creationId xmlns:a16="http://schemas.microsoft.com/office/drawing/2014/main" id="{3B53AA3C-0A62-4EA1-854C-346F064D2B9E}"/>
                </a:ext>
              </a:extLst>
            </p:cNvPr>
            <p:cNvSpPr/>
            <p:nvPr/>
          </p:nvSpPr>
          <p:spPr bwMode="auto">
            <a:xfrm>
              <a:off x="8913525" y="1124925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41" name="正方形/長方形 23">
              <a:extLst>
                <a:ext uri="{FF2B5EF4-FFF2-40B4-BE49-F238E27FC236}">
                  <a16:creationId xmlns:a16="http://schemas.microsoft.com/office/drawing/2014/main" id="{F886CD77-307D-4B23-AB14-456F32E6A5DC}"/>
                </a:ext>
              </a:extLst>
            </p:cNvPr>
            <p:cNvSpPr/>
            <p:nvPr/>
          </p:nvSpPr>
          <p:spPr bwMode="auto">
            <a:xfrm>
              <a:off x="9370725" y="1124925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42" name="正方形/長方形 23">
              <a:extLst>
                <a:ext uri="{FF2B5EF4-FFF2-40B4-BE49-F238E27FC236}">
                  <a16:creationId xmlns:a16="http://schemas.microsoft.com/office/drawing/2014/main" id="{30A21518-80D8-4DB7-9062-D3D2D942395E}"/>
                </a:ext>
              </a:extLst>
            </p:cNvPr>
            <p:cNvSpPr/>
            <p:nvPr/>
          </p:nvSpPr>
          <p:spPr bwMode="auto">
            <a:xfrm>
              <a:off x="9825599" y="1124925"/>
              <a:ext cx="459134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43" name="正方形/長方形 4">
              <a:extLst>
                <a:ext uri="{FF2B5EF4-FFF2-40B4-BE49-F238E27FC236}">
                  <a16:creationId xmlns:a16="http://schemas.microsoft.com/office/drawing/2014/main" id="{1489B17C-4099-488F-854F-0BE8164D38C1}"/>
                </a:ext>
              </a:extLst>
            </p:cNvPr>
            <p:cNvSpPr/>
            <p:nvPr/>
          </p:nvSpPr>
          <p:spPr bwMode="auto">
            <a:xfrm>
              <a:off x="3624032" y="1581391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44" name="正方形/長方形 9">
              <a:extLst>
                <a:ext uri="{FF2B5EF4-FFF2-40B4-BE49-F238E27FC236}">
                  <a16:creationId xmlns:a16="http://schemas.microsoft.com/office/drawing/2014/main" id="{C0A789BE-1372-4FB5-BDC2-BDFF0F83871B}"/>
                </a:ext>
              </a:extLst>
            </p:cNvPr>
            <p:cNvSpPr/>
            <p:nvPr/>
          </p:nvSpPr>
          <p:spPr bwMode="auto">
            <a:xfrm>
              <a:off x="3624032" y="2038591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45" name="正方形/長方形 13">
              <a:extLst>
                <a:ext uri="{FF2B5EF4-FFF2-40B4-BE49-F238E27FC236}">
                  <a16:creationId xmlns:a16="http://schemas.microsoft.com/office/drawing/2014/main" id="{17FE5E8A-1899-4F14-ACAD-60DE21ACCEDE}"/>
                </a:ext>
              </a:extLst>
            </p:cNvPr>
            <p:cNvSpPr/>
            <p:nvPr/>
          </p:nvSpPr>
          <p:spPr bwMode="auto">
            <a:xfrm>
              <a:off x="3624032" y="2495791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46" name="正方形/長方形 32">
              <a:extLst>
                <a:ext uri="{FF2B5EF4-FFF2-40B4-BE49-F238E27FC236}">
                  <a16:creationId xmlns:a16="http://schemas.microsoft.com/office/drawing/2014/main" id="{752DB982-08E5-43DA-828D-A063A05437F7}"/>
                </a:ext>
              </a:extLst>
            </p:cNvPr>
            <p:cNvSpPr/>
            <p:nvPr/>
          </p:nvSpPr>
          <p:spPr bwMode="auto">
            <a:xfrm>
              <a:off x="3618777" y="2952991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47" name="正方形/長方形 34">
              <a:extLst>
                <a:ext uri="{FF2B5EF4-FFF2-40B4-BE49-F238E27FC236}">
                  <a16:creationId xmlns:a16="http://schemas.microsoft.com/office/drawing/2014/main" id="{1E5BF43A-63E2-4EAA-911D-FB09E9877C24}"/>
                </a:ext>
              </a:extLst>
            </p:cNvPr>
            <p:cNvSpPr/>
            <p:nvPr/>
          </p:nvSpPr>
          <p:spPr bwMode="auto">
            <a:xfrm>
              <a:off x="3618777" y="3410191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48" name="正方形/長方形 46">
              <a:extLst>
                <a:ext uri="{FF2B5EF4-FFF2-40B4-BE49-F238E27FC236}">
                  <a16:creationId xmlns:a16="http://schemas.microsoft.com/office/drawing/2014/main" id="{1E4ECD16-8ECE-4480-ADFC-00E77984B06C}"/>
                </a:ext>
              </a:extLst>
            </p:cNvPr>
            <p:cNvSpPr/>
            <p:nvPr/>
          </p:nvSpPr>
          <p:spPr bwMode="auto">
            <a:xfrm>
              <a:off x="3618777" y="4629392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49" name="正方形/長方形 51">
              <a:extLst>
                <a:ext uri="{FF2B5EF4-FFF2-40B4-BE49-F238E27FC236}">
                  <a16:creationId xmlns:a16="http://schemas.microsoft.com/office/drawing/2014/main" id="{4CE64D6E-B1F1-433F-928E-CA9348F1EAC1}"/>
                </a:ext>
              </a:extLst>
            </p:cNvPr>
            <p:cNvSpPr/>
            <p:nvPr/>
          </p:nvSpPr>
          <p:spPr bwMode="auto">
            <a:xfrm>
              <a:off x="3618777" y="5086592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50" name="正方形/長方形 53">
              <a:extLst>
                <a:ext uri="{FF2B5EF4-FFF2-40B4-BE49-F238E27FC236}">
                  <a16:creationId xmlns:a16="http://schemas.microsoft.com/office/drawing/2014/main" id="{9231DDAA-FE76-41D5-88D3-D0F32B9DB811}"/>
                </a:ext>
              </a:extLst>
            </p:cNvPr>
            <p:cNvSpPr/>
            <p:nvPr/>
          </p:nvSpPr>
          <p:spPr bwMode="auto">
            <a:xfrm>
              <a:off x="3618777" y="5543792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51" name="正方形/長方形 23">
              <a:extLst>
                <a:ext uri="{FF2B5EF4-FFF2-40B4-BE49-F238E27FC236}">
                  <a16:creationId xmlns:a16="http://schemas.microsoft.com/office/drawing/2014/main" id="{C8A25DDE-23E8-4C9B-87CC-E46950900CCB}"/>
                </a:ext>
              </a:extLst>
            </p:cNvPr>
            <p:cNvSpPr/>
            <p:nvPr/>
          </p:nvSpPr>
          <p:spPr bwMode="auto">
            <a:xfrm rot="5400000">
              <a:off x="3612492" y="6001429"/>
              <a:ext cx="457200" cy="450487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52" name="正方形/長方形 4">
              <a:extLst>
                <a:ext uri="{FF2B5EF4-FFF2-40B4-BE49-F238E27FC236}">
                  <a16:creationId xmlns:a16="http://schemas.microsoft.com/office/drawing/2014/main" id="{07AC5C8A-1E0E-4D04-92AE-28F65B9F135C}"/>
                </a:ext>
              </a:extLst>
            </p:cNvPr>
            <p:cNvSpPr/>
            <p:nvPr/>
          </p:nvSpPr>
          <p:spPr bwMode="auto">
            <a:xfrm>
              <a:off x="3624032" y="1130471"/>
              <a:ext cx="4572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253" name="テキスト ボックス 85">
              <a:extLst>
                <a:ext uri="{FF2B5EF4-FFF2-40B4-BE49-F238E27FC236}">
                  <a16:creationId xmlns:a16="http://schemas.microsoft.com/office/drawing/2014/main" id="{AD1C7642-60E3-491A-940A-B584F84BD84F}"/>
                </a:ext>
              </a:extLst>
            </p:cNvPr>
            <p:cNvSpPr txBox="1"/>
            <p:nvPr/>
          </p:nvSpPr>
          <p:spPr>
            <a:xfrm>
              <a:off x="3182900" y="122863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0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254" name="テキスト ボックス 85">
              <a:extLst>
                <a:ext uri="{FF2B5EF4-FFF2-40B4-BE49-F238E27FC236}">
                  <a16:creationId xmlns:a16="http://schemas.microsoft.com/office/drawing/2014/main" id="{F15B037B-A7B2-4410-87DF-A466F3328099}"/>
                </a:ext>
              </a:extLst>
            </p:cNvPr>
            <p:cNvSpPr txBox="1"/>
            <p:nvPr/>
          </p:nvSpPr>
          <p:spPr>
            <a:xfrm>
              <a:off x="3710961" y="88730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0</a:t>
              </a:r>
              <a:endParaRPr kumimoji="1" lang="ja-JP" altLang="en-US" sz="12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320326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2-1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 Module: Stencil Buffer Memory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8EC582-9286-42C6-9165-D4A66C9628BB}"/>
              </a:ext>
            </a:extLst>
          </p:cNvPr>
          <p:cNvGrpSpPr/>
          <p:nvPr/>
        </p:nvGrpSpPr>
        <p:grpSpPr>
          <a:xfrm>
            <a:off x="2762073" y="2989737"/>
            <a:ext cx="6573131" cy="1713871"/>
            <a:chOff x="2733599" y="898020"/>
            <a:chExt cx="6573131" cy="1713871"/>
          </a:xfrm>
        </p:grpSpPr>
        <p:sp>
          <p:nvSpPr>
            <p:cNvPr id="122" name="正方形/長方形 4">
              <a:extLst>
                <a:ext uri="{FF2B5EF4-FFF2-40B4-BE49-F238E27FC236}">
                  <a16:creationId xmlns:a16="http://schemas.microsoft.com/office/drawing/2014/main" id="{BA69238B-9AD9-457F-B641-0C1D49BA9D61}"/>
                </a:ext>
              </a:extLst>
            </p:cNvPr>
            <p:cNvSpPr/>
            <p:nvPr/>
          </p:nvSpPr>
          <p:spPr bwMode="auto">
            <a:xfrm>
              <a:off x="3084989" y="12382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25" name="正方形/長方形 5">
              <a:extLst>
                <a:ext uri="{FF2B5EF4-FFF2-40B4-BE49-F238E27FC236}">
                  <a16:creationId xmlns:a16="http://schemas.microsoft.com/office/drawing/2014/main" id="{C1B1661E-67A8-4E7E-B2E0-7A327C7B7078}"/>
                </a:ext>
              </a:extLst>
            </p:cNvPr>
            <p:cNvSpPr/>
            <p:nvPr/>
          </p:nvSpPr>
          <p:spPr bwMode="auto">
            <a:xfrm>
              <a:off x="3542189" y="12382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26" name="正方形/長方形 6">
              <a:extLst>
                <a:ext uri="{FF2B5EF4-FFF2-40B4-BE49-F238E27FC236}">
                  <a16:creationId xmlns:a16="http://schemas.microsoft.com/office/drawing/2014/main" id="{384A0C61-D7BD-4929-A67B-30F6958C936E}"/>
                </a:ext>
              </a:extLst>
            </p:cNvPr>
            <p:cNvSpPr/>
            <p:nvPr/>
          </p:nvSpPr>
          <p:spPr bwMode="auto">
            <a:xfrm>
              <a:off x="3999389" y="12382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27" name="正方形/長方形 7">
              <a:extLst>
                <a:ext uri="{FF2B5EF4-FFF2-40B4-BE49-F238E27FC236}">
                  <a16:creationId xmlns:a16="http://schemas.microsoft.com/office/drawing/2014/main" id="{0BA281BB-69E1-4A0D-9987-E36D8F1A294D}"/>
                </a:ext>
              </a:extLst>
            </p:cNvPr>
            <p:cNvSpPr/>
            <p:nvPr/>
          </p:nvSpPr>
          <p:spPr bwMode="auto">
            <a:xfrm>
              <a:off x="3542189" y="1695437"/>
              <a:ext cx="4572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28" name="正方形/長方形 8">
              <a:extLst>
                <a:ext uri="{FF2B5EF4-FFF2-40B4-BE49-F238E27FC236}">
                  <a16:creationId xmlns:a16="http://schemas.microsoft.com/office/drawing/2014/main" id="{A1F6D104-951F-4170-8BBB-B73663072841}"/>
                </a:ext>
              </a:extLst>
            </p:cNvPr>
            <p:cNvSpPr/>
            <p:nvPr/>
          </p:nvSpPr>
          <p:spPr bwMode="auto">
            <a:xfrm>
              <a:off x="3999389" y="16954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29" name="正方形/長方形 9">
              <a:extLst>
                <a:ext uri="{FF2B5EF4-FFF2-40B4-BE49-F238E27FC236}">
                  <a16:creationId xmlns:a16="http://schemas.microsoft.com/office/drawing/2014/main" id="{7FE69DDB-D2E0-4C88-A5D0-AAEDDFDF3C37}"/>
                </a:ext>
              </a:extLst>
            </p:cNvPr>
            <p:cNvSpPr/>
            <p:nvPr/>
          </p:nvSpPr>
          <p:spPr bwMode="auto">
            <a:xfrm>
              <a:off x="3084989" y="16954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0" name="正方形/長方形 11">
              <a:extLst>
                <a:ext uri="{FF2B5EF4-FFF2-40B4-BE49-F238E27FC236}">
                  <a16:creationId xmlns:a16="http://schemas.microsoft.com/office/drawing/2014/main" id="{D0CCF72B-5EB2-46A8-869F-0F6103B78CD8}"/>
                </a:ext>
              </a:extLst>
            </p:cNvPr>
            <p:cNvSpPr/>
            <p:nvPr/>
          </p:nvSpPr>
          <p:spPr bwMode="auto">
            <a:xfrm>
              <a:off x="3542189" y="21526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1" name="正方形/長方形 13">
              <a:extLst>
                <a:ext uri="{FF2B5EF4-FFF2-40B4-BE49-F238E27FC236}">
                  <a16:creationId xmlns:a16="http://schemas.microsoft.com/office/drawing/2014/main" id="{8A463593-900F-4324-AD94-D8672B76D7FE}"/>
                </a:ext>
              </a:extLst>
            </p:cNvPr>
            <p:cNvSpPr/>
            <p:nvPr/>
          </p:nvSpPr>
          <p:spPr bwMode="auto">
            <a:xfrm>
              <a:off x="3084989" y="21526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2" name="正方形/長方形 14">
              <a:extLst>
                <a:ext uri="{FF2B5EF4-FFF2-40B4-BE49-F238E27FC236}">
                  <a16:creationId xmlns:a16="http://schemas.microsoft.com/office/drawing/2014/main" id="{D3B8D57A-12C8-4B84-8095-34A46697A93D}"/>
                </a:ext>
              </a:extLst>
            </p:cNvPr>
            <p:cNvSpPr/>
            <p:nvPr/>
          </p:nvSpPr>
          <p:spPr bwMode="auto">
            <a:xfrm>
              <a:off x="3999389" y="21526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3" name="正方形/長方形 15">
              <a:extLst>
                <a:ext uri="{FF2B5EF4-FFF2-40B4-BE49-F238E27FC236}">
                  <a16:creationId xmlns:a16="http://schemas.microsoft.com/office/drawing/2014/main" id="{F513B955-3BE7-4EA6-9D69-AD107F7DD002}"/>
                </a:ext>
              </a:extLst>
            </p:cNvPr>
            <p:cNvSpPr/>
            <p:nvPr/>
          </p:nvSpPr>
          <p:spPr bwMode="auto">
            <a:xfrm>
              <a:off x="4456589" y="12382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4" name="正方形/長方形 16">
              <a:extLst>
                <a:ext uri="{FF2B5EF4-FFF2-40B4-BE49-F238E27FC236}">
                  <a16:creationId xmlns:a16="http://schemas.microsoft.com/office/drawing/2014/main" id="{D29C9062-C48D-45E3-8E09-83EF592F0205}"/>
                </a:ext>
              </a:extLst>
            </p:cNvPr>
            <p:cNvSpPr/>
            <p:nvPr/>
          </p:nvSpPr>
          <p:spPr bwMode="auto">
            <a:xfrm>
              <a:off x="4913789" y="12382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5" name="正方形/長方形 17">
              <a:extLst>
                <a:ext uri="{FF2B5EF4-FFF2-40B4-BE49-F238E27FC236}">
                  <a16:creationId xmlns:a16="http://schemas.microsoft.com/office/drawing/2014/main" id="{A67B4C44-13E5-47A3-BB11-D626258FFD42}"/>
                </a:ext>
              </a:extLst>
            </p:cNvPr>
            <p:cNvSpPr/>
            <p:nvPr/>
          </p:nvSpPr>
          <p:spPr bwMode="auto">
            <a:xfrm>
              <a:off x="4456589" y="16954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6" name="正方形/長方形 18">
              <a:extLst>
                <a:ext uri="{FF2B5EF4-FFF2-40B4-BE49-F238E27FC236}">
                  <a16:creationId xmlns:a16="http://schemas.microsoft.com/office/drawing/2014/main" id="{A6D8E29D-4071-40D1-AA3D-037609714F0B}"/>
                </a:ext>
              </a:extLst>
            </p:cNvPr>
            <p:cNvSpPr/>
            <p:nvPr/>
          </p:nvSpPr>
          <p:spPr bwMode="auto">
            <a:xfrm>
              <a:off x="4913789" y="16954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7" name="正方形/長方形 19">
              <a:extLst>
                <a:ext uri="{FF2B5EF4-FFF2-40B4-BE49-F238E27FC236}">
                  <a16:creationId xmlns:a16="http://schemas.microsoft.com/office/drawing/2014/main" id="{A27AD4CF-F7F8-4B1E-A095-088408269F7E}"/>
                </a:ext>
              </a:extLst>
            </p:cNvPr>
            <p:cNvSpPr/>
            <p:nvPr/>
          </p:nvSpPr>
          <p:spPr bwMode="auto">
            <a:xfrm>
              <a:off x="4456589" y="2152637"/>
              <a:ext cx="457200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8" name="正方形/長方形 20">
              <a:extLst>
                <a:ext uri="{FF2B5EF4-FFF2-40B4-BE49-F238E27FC236}">
                  <a16:creationId xmlns:a16="http://schemas.microsoft.com/office/drawing/2014/main" id="{C26A11BD-0E01-4BF1-BAC7-F3BEA2C04CD0}"/>
                </a:ext>
              </a:extLst>
            </p:cNvPr>
            <p:cNvSpPr/>
            <p:nvPr/>
          </p:nvSpPr>
          <p:spPr bwMode="auto">
            <a:xfrm>
              <a:off x="4913789" y="2152637"/>
              <a:ext cx="457200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39" name="正方形/長方形 21">
              <a:extLst>
                <a:ext uri="{FF2B5EF4-FFF2-40B4-BE49-F238E27FC236}">
                  <a16:creationId xmlns:a16="http://schemas.microsoft.com/office/drawing/2014/main" id="{C1C85A28-9EDB-4692-AA41-823119C57DC5}"/>
                </a:ext>
              </a:extLst>
            </p:cNvPr>
            <p:cNvSpPr/>
            <p:nvPr/>
          </p:nvSpPr>
          <p:spPr bwMode="auto">
            <a:xfrm>
              <a:off x="7457293" y="12382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0" name="正方形/長方形 22">
              <a:extLst>
                <a:ext uri="{FF2B5EF4-FFF2-40B4-BE49-F238E27FC236}">
                  <a16:creationId xmlns:a16="http://schemas.microsoft.com/office/drawing/2014/main" id="{F8AE10B0-9609-417A-BFF9-2CF4EC80A109}"/>
                </a:ext>
              </a:extLst>
            </p:cNvPr>
            <p:cNvSpPr/>
            <p:nvPr/>
          </p:nvSpPr>
          <p:spPr bwMode="auto">
            <a:xfrm>
              <a:off x="7914493" y="12382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1" name="正方形/長方形 23">
              <a:extLst>
                <a:ext uri="{FF2B5EF4-FFF2-40B4-BE49-F238E27FC236}">
                  <a16:creationId xmlns:a16="http://schemas.microsoft.com/office/drawing/2014/main" id="{0C99100C-1AD7-4937-9E2E-F74126A22978}"/>
                </a:ext>
              </a:extLst>
            </p:cNvPr>
            <p:cNvSpPr/>
            <p:nvPr/>
          </p:nvSpPr>
          <p:spPr bwMode="auto">
            <a:xfrm>
              <a:off x="8371693" y="12382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2" name="正方形/長方形 24">
              <a:extLst>
                <a:ext uri="{FF2B5EF4-FFF2-40B4-BE49-F238E27FC236}">
                  <a16:creationId xmlns:a16="http://schemas.microsoft.com/office/drawing/2014/main" id="{539525BE-243E-47C2-BD86-DDCF5C34C097}"/>
                </a:ext>
              </a:extLst>
            </p:cNvPr>
            <p:cNvSpPr/>
            <p:nvPr/>
          </p:nvSpPr>
          <p:spPr bwMode="auto">
            <a:xfrm>
              <a:off x="7914493" y="16954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3" name="正方形/長方形 25">
              <a:extLst>
                <a:ext uri="{FF2B5EF4-FFF2-40B4-BE49-F238E27FC236}">
                  <a16:creationId xmlns:a16="http://schemas.microsoft.com/office/drawing/2014/main" id="{04433DA2-5497-476C-8A9D-A2B8844A9B9B}"/>
                </a:ext>
              </a:extLst>
            </p:cNvPr>
            <p:cNvSpPr/>
            <p:nvPr/>
          </p:nvSpPr>
          <p:spPr bwMode="auto">
            <a:xfrm>
              <a:off x="8371693" y="16954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4" name="正方形/長方形 26">
              <a:extLst>
                <a:ext uri="{FF2B5EF4-FFF2-40B4-BE49-F238E27FC236}">
                  <a16:creationId xmlns:a16="http://schemas.microsoft.com/office/drawing/2014/main" id="{ED6F8C08-2D1B-41EF-8D51-B5A749D6E923}"/>
                </a:ext>
              </a:extLst>
            </p:cNvPr>
            <p:cNvSpPr/>
            <p:nvPr/>
          </p:nvSpPr>
          <p:spPr bwMode="auto">
            <a:xfrm>
              <a:off x="7457293" y="1695437"/>
              <a:ext cx="457200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5" name="正方形/長方形 27">
              <a:extLst>
                <a:ext uri="{FF2B5EF4-FFF2-40B4-BE49-F238E27FC236}">
                  <a16:creationId xmlns:a16="http://schemas.microsoft.com/office/drawing/2014/main" id="{9863443C-AEEB-4152-8EA9-633E86425CB6}"/>
                </a:ext>
              </a:extLst>
            </p:cNvPr>
            <p:cNvSpPr/>
            <p:nvPr/>
          </p:nvSpPr>
          <p:spPr bwMode="auto">
            <a:xfrm>
              <a:off x="7914493" y="2152637"/>
              <a:ext cx="457200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6" name="正方形/長方形 28">
              <a:extLst>
                <a:ext uri="{FF2B5EF4-FFF2-40B4-BE49-F238E27FC236}">
                  <a16:creationId xmlns:a16="http://schemas.microsoft.com/office/drawing/2014/main" id="{2C0A8AAC-0964-4E9D-AD41-90F080005AE8}"/>
                </a:ext>
              </a:extLst>
            </p:cNvPr>
            <p:cNvSpPr/>
            <p:nvPr/>
          </p:nvSpPr>
          <p:spPr bwMode="auto">
            <a:xfrm>
              <a:off x="7457293" y="2152637"/>
              <a:ext cx="457200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47" name="正方形/長方形 29">
              <a:extLst>
                <a:ext uri="{FF2B5EF4-FFF2-40B4-BE49-F238E27FC236}">
                  <a16:creationId xmlns:a16="http://schemas.microsoft.com/office/drawing/2014/main" id="{75F725D3-12FC-4803-AB11-FE6795CA74BA}"/>
                </a:ext>
              </a:extLst>
            </p:cNvPr>
            <p:cNvSpPr/>
            <p:nvPr/>
          </p:nvSpPr>
          <p:spPr bwMode="auto">
            <a:xfrm>
              <a:off x="8371693" y="2152637"/>
              <a:ext cx="457200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テキスト ボックス 70">
                  <a:extLst>
                    <a:ext uri="{FF2B5EF4-FFF2-40B4-BE49-F238E27FC236}">
                      <a16:creationId xmlns:a16="http://schemas.microsoft.com/office/drawing/2014/main" id="{5D935C61-283F-42B7-975E-E8972D4A029F}"/>
                    </a:ext>
                  </a:extLst>
                </p:cNvPr>
                <p:cNvSpPr txBox="1"/>
                <p:nvPr/>
              </p:nvSpPr>
              <p:spPr>
                <a:xfrm>
                  <a:off x="5950268" y="1705948"/>
                  <a:ext cx="9060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⋯⋯⋯</m:t>
                        </m:r>
                      </m:oMath>
                    </m:oMathPara>
                  </a14:m>
                  <a:endParaRPr kumimoji="1" lang="ja-JP" altLang="en-US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48" name="テキスト ボックス 70">
                  <a:extLst>
                    <a:ext uri="{FF2B5EF4-FFF2-40B4-BE49-F238E27FC236}">
                      <a16:creationId xmlns:a16="http://schemas.microsoft.com/office/drawing/2014/main" id="{5D935C61-283F-42B7-975E-E8972D4A02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0268" y="1705948"/>
                  <a:ext cx="906017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9" name="テキスト ボックス 77">
              <a:extLst>
                <a:ext uri="{FF2B5EF4-FFF2-40B4-BE49-F238E27FC236}">
                  <a16:creationId xmlns:a16="http://schemas.microsoft.com/office/drawing/2014/main" id="{353D0418-C2D4-4A56-A0B2-765C5781AE72}"/>
                </a:ext>
              </a:extLst>
            </p:cNvPr>
            <p:cNvSpPr txBox="1"/>
            <p:nvPr/>
          </p:nvSpPr>
          <p:spPr>
            <a:xfrm>
              <a:off x="3199176" y="94008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1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150" name="テキスト ボックス 78">
              <a:extLst>
                <a:ext uri="{FF2B5EF4-FFF2-40B4-BE49-F238E27FC236}">
                  <a16:creationId xmlns:a16="http://schemas.microsoft.com/office/drawing/2014/main" id="{D12A0FDC-B3B5-4B24-9C3B-157B171C470C}"/>
                </a:ext>
              </a:extLst>
            </p:cNvPr>
            <p:cNvSpPr txBox="1"/>
            <p:nvPr/>
          </p:nvSpPr>
          <p:spPr>
            <a:xfrm>
              <a:off x="3652369" y="940082"/>
              <a:ext cx="3377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2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151" name="テキスト ボックス 79">
              <a:extLst>
                <a:ext uri="{FF2B5EF4-FFF2-40B4-BE49-F238E27FC236}">
                  <a16:creationId xmlns:a16="http://schemas.microsoft.com/office/drawing/2014/main" id="{176189A4-FA80-4F42-8217-BDCF6B600CD4}"/>
                </a:ext>
              </a:extLst>
            </p:cNvPr>
            <p:cNvSpPr txBox="1"/>
            <p:nvPr/>
          </p:nvSpPr>
          <p:spPr>
            <a:xfrm>
              <a:off x="4113576" y="94008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3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152" name="テキスト ボックス 80">
              <a:extLst>
                <a:ext uri="{FF2B5EF4-FFF2-40B4-BE49-F238E27FC236}">
                  <a16:creationId xmlns:a16="http://schemas.microsoft.com/office/drawing/2014/main" id="{B421ACDE-87D8-4654-A213-89D8DBE99EE0}"/>
                </a:ext>
              </a:extLst>
            </p:cNvPr>
            <p:cNvSpPr txBox="1"/>
            <p:nvPr/>
          </p:nvSpPr>
          <p:spPr>
            <a:xfrm>
              <a:off x="4560268" y="94008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4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153" name="テキスト ボックス 81">
              <a:extLst>
                <a:ext uri="{FF2B5EF4-FFF2-40B4-BE49-F238E27FC236}">
                  <a16:creationId xmlns:a16="http://schemas.microsoft.com/office/drawing/2014/main" id="{E9548BB0-8FC5-4717-B1FB-7CB5F74B1BDA}"/>
                </a:ext>
              </a:extLst>
            </p:cNvPr>
            <p:cNvSpPr txBox="1"/>
            <p:nvPr/>
          </p:nvSpPr>
          <p:spPr>
            <a:xfrm>
              <a:off x="5010791" y="94008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5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154" name="テキスト ボックス 82">
              <a:extLst>
                <a:ext uri="{FF2B5EF4-FFF2-40B4-BE49-F238E27FC236}">
                  <a16:creationId xmlns:a16="http://schemas.microsoft.com/office/drawing/2014/main" id="{C8422E82-DE40-4A4F-9A89-376CFCC17350}"/>
                </a:ext>
              </a:extLst>
            </p:cNvPr>
            <p:cNvSpPr txBox="1"/>
            <p:nvPr/>
          </p:nvSpPr>
          <p:spPr>
            <a:xfrm>
              <a:off x="7408577" y="940082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1277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155" name="テキスト ボックス 83">
              <a:extLst>
                <a:ext uri="{FF2B5EF4-FFF2-40B4-BE49-F238E27FC236}">
                  <a16:creationId xmlns:a16="http://schemas.microsoft.com/office/drawing/2014/main" id="{B4AFC055-5411-4C0B-B387-5225F9B74F0A}"/>
                </a:ext>
              </a:extLst>
            </p:cNvPr>
            <p:cNvSpPr txBox="1"/>
            <p:nvPr/>
          </p:nvSpPr>
          <p:spPr>
            <a:xfrm>
              <a:off x="7871086" y="940082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1278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156" name="テキスト ボックス 84">
              <a:extLst>
                <a:ext uri="{FF2B5EF4-FFF2-40B4-BE49-F238E27FC236}">
                  <a16:creationId xmlns:a16="http://schemas.microsoft.com/office/drawing/2014/main" id="{656C7FB9-27E6-4298-B96F-89746332B4AB}"/>
                </a:ext>
              </a:extLst>
            </p:cNvPr>
            <p:cNvSpPr txBox="1"/>
            <p:nvPr/>
          </p:nvSpPr>
          <p:spPr>
            <a:xfrm>
              <a:off x="8332280" y="940082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1279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157" name="テキスト ボックス 85">
              <a:extLst>
                <a:ext uri="{FF2B5EF4-FFF2-40B4-BE49-F238E27FC236}">
                  <a16:creationId xmlns:a16="http://schemas.microsoft.com/office/drawing/2014/main" id="{60A05B78-8CB3-44E4-BB63-3D704FEB988A}"/>
                </a:ext>
              </a:extLst>
            </p:cNvPr>
            <p:cNvSpPr txBox="1"/>
            <p:nvPr/>
          </p:nvSpPr>
          <p:spPr>
            <a:xfrm>
              <a:off x="2733599" y="130319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1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158" name="テキスト ボックス 86">
              <a:extLst>
                <a:ext uri="{FF2B5EF4-FFF2-40B4-BE49-F238E27FC236}">
                  <a16:creationId xmlns:a16="http://schemas.microsoft.com/office/drawing/2014/main" id="{D55B835D-7814-431E-8BD8-AADF55C3D564}"/>
                </a:ext>
              </a:extLst>
            </p:cNvPr>
            <p:cNvSpPr txBox="1"/>
            <p:nvPr/>
          </p:nvSpPr>
          <p:spPr>
            <a:xfrm>
              <a:off x="2733599" y="178666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2</a:t>
              </a:r>
              <a:endParaRPr kumimoji="1" lang="ja-JP" altLang="en-US" sz="1200" dirty="0">
                <a:latin typeface="+mn-lt"/>
              </a:endParaRPr>
            </a:p>
          </p:txBody>
        </p:sp>
        <p:sp>
          <p:nvSpPr>
            <p:cNvPr id="159" name="テキスト ボックス 87">
              <a:extLst>
                <a:ext uri="{FF2B5EF4-FFF2-40B4-BE49-F238E27FC236}">
                  <a16:creationId xmlns:a16="http://schemas.microsoft.com/office/drawing/2014/main" id="{21C14F3E-3BBE-4344-B4FC-D1C61B179DCB}"/>
                </a:ext>
              </a:extLst>
            </p:cNvPr>
            <p:cNvSpPr txBox="1"/>
            <p:nvPr/>
          </p:nvSpPr>
          <p:spPr>
            <a:xfrm>
              <a:off x="2733599" y="2238613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3</a:t>
              </a:r>
              <a:endParaRPr kumimoji="1" lang="ja-JP" altLang="en-US" sz="1200" dirty="0"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テキスト ボックス 94">
                  <a:extLst>
                    <a:ext uri="{FF2B5EF4-FFF2-40B4-BE49-F238E27FC236}">
                      <a16:creationId xmlns:a16="http://schemas.microsoft.com/office/drawing/2014/main" id="{4B46EA73-77CF-47CC-9977-21D93178241F}"/>
                    </a:ext>
                  </a:extLst>
                </p:cNvPr>
                <p:cNvSpPr txBox="1"/>
                <p:nvPr/>
              </p:nvSpPr>
              <p:spPr>
                <a:xfrm>
                  <a:off x="5945013" y="898020"/>
                  <a:ext cx="9060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⋯⋯⋯</m:t>
                        </m:r>
                      </m:oMath>
                    </m:oMathPara>
                  </a14:m>
                  <a:endParaRPr kumimoji="1" lang="ja-JP" altLang="en-US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60" name="テキスト ボックス 94">
                  <a:extLst>
                    <a:ext uri="{FF2B5EF4-FFF2-40B4-BE49-F238E27FC236}">
                      <a16:creationId xmlns:a16="http://schemas.microsoft.com/office/drawing/2014/main" id="{4B46EA73-77CF-47CC-9977-21D9317824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013" y="898020"/>
                  <a:ext cx="90601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1" name="正方形/長方形 23">
              <a:extLst>
                <a:ext uri="{FF2B5EF4-FFF2-40B4-BE49-F238E27FC236}">
                  <a16:creationId xmlns:a16="http://schemas.microsoft.com/office/drawing/2014/main" id="{B19FAE2D-7286-4D34-A71E-F9716C7CF287}"/>
                </a:ext>
              </a:extLst>
            </p:cNvPr>
            <p:cNvSpPr/>
            <p:nvPr/>
          </p:nvSpPr>
          <p:spPr bwMode="auto">
            <a:xfrm>
              <a:off x="8826567" y="1238237"/>
              <a:ext cx="459134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62" name="正方形/長方形 23">
              <a:extLst>
                <a:ext uri="{FF2B5EF4-FFF2-40B4-BE49-F238E27FC236}">
                  <a16:creationId xmlns:a16="http://schemas.microsoft.com/office/drawing/2014/main" id="{212E5C8D-C059-446C-B5FF-525A3CEC2B95}"/>
                </a:ext>
              </a:extLst>
            </p:cNvPr>
            <p:cNvSpPr/>
            <p:nvPr/>
          </p:nvSpPr>
          <p:spPr bwMode="auto">
            <a:xfrm>
              <a:off x="8833065" y="1700097"/>
              <a:ext cx="457200" cy="45254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63" name="正方形/長方形 23">
              <a:extLst>
                <a:ext uri="{FF2B5EF4-FFF2-40B4-BE49-F238E27FC236}">
                  <a16:creationId xmlns:a16="http://schemas.microsoft.com/office/drawing/2014/main" id="{AFF0E290-B713-4A94-BF41-F9CD67DB5AC8}"/>
                </a:ext>
              </a:extLst>
            </p:cNvPr>
            <p:cNvSpPr/>
            <p:nvPr/>
          </p:nvSpPr>
          <p:spPr bwMode="auto">
            <a:xfrm>
              <a:off x="8833065" y="2154691"/>
              <a:ext cx="457200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+mn-lt"/>
              </a:endParaRPr>
            </a:p>
          </p:txBody>
        </p:sp>
        <p:sp>
          <p:nvSpPr>
            <p:cNvPr id="164" name="テキスト ボックス 84">
              <a:extLst>
                <a:ext uri="{FF2B5EF4-FFF2-40B4-BE49-F238E27FC236}">
                  <a16:creationId xmlns:a16="http://schemas.microsoft.com/office/drawing/2014/main" id="{B70878D1-C374-4FE4-9290-84A99D3F3C27}"/>
                </a:ext>
              </a:extLst>
            </p:cNvPr>
            <p:cNvSpPr txBox="1"/>
            <p:nvPr/>
          </p:nvSpPr>
          <p:spPr>
            <a:xfrm>
              <a:off x="8807875" y="932322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1280</a:t>
              </a:r>
              <a:endParaRPr kumimoji="1" lang="ja-JP" altLang="en-US" sz="1200" dirty="0">
                <a:latin typeface="+mn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Content Placeholder 2">
                <a:extLst>
                  <a:ext uri="{FF2B5EF4-FFF2-40B4-BE49-F238E27FC236}">
                    <a16:creationId xmlns:a16="http://schemas.microsoft.com/office/drawing/2014/main" id="{EBFEF802-D9D3-4070-8218-3311CE81FB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6286" y="4848231"/>
                <a:ext cx="10439431" cy="1514065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sz="2000" dirty="0">
                    <a:cs typeface="Times New Roman" panose="02020603050405020304" pitchFamily="18" charset="0"/>
                  </a:rPr>
                  <a:t>In video streaming, one pixel comes in every 1 cycle</a:t>
                </a:r>
              </a:p>
              <a:p>
                <a:pPr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sz="2000" dirty="0">
                    <a:cs typeface="Times New Roman" panose="02020603050405020304" pitchFamily="18" charset="0"/>
                  </a:rPr>
                  <a:t>For example, in order to compute edge pixel (2, 2), you need to buffer the above light-blue pixels</a:t>
                </a:r>
              </a:p>
              <a:p>
                <a:pPr lvl="1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sz="1600" dirty="0">
                    <a:cs typeface="Times New Roman" panose="02020603050405020304" pitchFamily="18" charset="0"/>
                  </a:rPr>
                  <a:t>In case of 1280x720 resolution, we need </a:t>
                </a:r>
                <a14:m>
                  <m:oMath xmlns:m="http://schemas.openxmlformats.org/officeDocument/2006/math">
                    <m:r>
                      <a:rPr lang="en-US" altLang="ja-JP" sz="16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1600" i="1">
                        <a:latin typeface="Cambria Math" panose="02040503050406030204" pitchFamily="18" charset="0"/>
                      </a:rPr>
                      <m:t>+3=2,563</m:t>
                    </m:r>
                  </m:oMath>
                </a14:m>
                <a:r>
                  <a:rPr lang="ja-JP" altLang="en-US" sz="1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ja-JP" sz="1600" dirty="0">
                    <a:cs typeface="Times New Roman" panose="02020603050405020304" pitchFamily="18" charset="0"/>
                  </a:rPr>
                  <a:t>buffers (</a:t>
                </a:r>
                <a14:m>
                  <m:oMath xmlns:m="http://schemas.openxmlformats.org/officeDocument/2006/math"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∵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=1,280</m:t>
                    </m:r>
                  </m:oMath>
                </a14:m>
                <a:r>
                  <a:rPr lang="en-US" altLang="ja-JP" sz="1600" dirty="0"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altLang="ja-JP" sz="2000" dirty="0">
                    <a:cs typeface="Times New Roman" panose="02020603050405020304" pitchFamily="18" charset="0"/>
                  </a:rPr>
                  <a:t>Get valid data for edge kernel module after 1 cycle latency</a:t>
                </a:r>
              </a:p>
              <a:p>
                <a:pPr lvl="1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altLang="ja-JP" sz="1600" dirty="0">
                    <a:cs typeface="Times New Roman" panose="02020603050405020304" pitchFamily="18" charset="0"/>
                  </a:rPr>
                  <a:t>Our policy is that we slack computing peripheral pixels because they are not so important after all</a:t>
                </a:r>
              </a:p>
            </p:txBody>
          </p:sp>
        </mc:Choice>
        <mc:Fallback xmlns="">
          <p:sp>
            <p:nvSpPr>
              <p:cNvPr id="88" name="Content Placeholder 2">
                <a:extLst>
                  <a:ext uri="{FF2B5EF4-FFF2-40B4-BE49-F238E27FC236}">
                    <a16:creationId xmlns:a16="http://schemas.microsoft.com/office/drawing/2014/main" id="{EBFEF802-D9D3-4070-8218-3311CE81FB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6286" y="4848231"/>
                <a:ext cx="10439431" cy="1514065"/>
              </a:xfrm>
              <a:blipFill>
                <a:blip r:embed="rId4"/>
                <a:stretch>
                  <a:fillRect l="-1519" t="-5221" b="-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直線矢印コネクタ 122">
            <a:extLst>
              <a:ext uri="{FF2B5EF4-FFF2-40B4-BE49-F238E27FC236}">
                <a16:creationId xmlns:a16="http://schemas.microsoft.com/office/drawing/2014/main" id="{A63642F7-47AD-4A64-AFAD-AF61050A2C48}"/>
              </a:ext>
            </a:extLst>
          </p:cNvPr>
          <p:cNvCxnSpPr/>
          <p:nvPr/>
        </p:nvCxnSpPr>
        <p:spPr bwMode="auto">
          <a:xfrm>
            <a:off x="1933462" y="1771548"/>
            <a:ext cx="706224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F5B9F744-39B9-4C36-BF0B-A37B5D34CE9A}"/>
              </a:ext>
            </a:extLst>
          </p:cNvPr>
          <p:cNvSpPr txBox="1"/>
          <p:nvPr/>
        </p:nvSpPr>
        <p:spPr>
          <a:xfrm>
            <a:off x="346398" y="1448404"/>
            <a:ext cx="1603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s_axis_tdata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[7:0]</a:t>
            </a:r>
            <a:br>
              <a:rPr lang="en-US" sz="1600" dirty="0">
                <a:latin typeface="+mn-lt"/>
                <a:cs typeface="Times New Roman" panose="02020603050405020304" pitchFamily="18" charset="0"/>
              </a:rPr>
            </a:br>
            <a:r>
              <a:rPr lang="en-US" sz="1600" dirty="0">
                <a:latin typeface="+mn-lt"/>
                <a:cs typeface="Times New Roman" panose="02020603050405020304" pitchFamily="18" charset="0"/>
              </a:rPr>
              <a:t>(Intensity pixels)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7A6479-AB25-4D5F-A6B3-959CE0E720DB}"/>
              </a:ext>
            </a:extLst>
          </p:cNvPr>
          <p:cNvGrpSpPr/>
          <p:nvPr/>
        </p:nvGrpSpPr>
        <p:grpSpPr>
          <a:xfrm>
            <a:off x="2454722" y="1063852"/>
            <a:ext cx="7282559" cy="1882059"/>
            <a:chOff x="2844465" y="926065"/>
            <a:chExt cx="7282559" cy="1882059"/>
          </a:xfrm>
        </p:grpSpPr>
        <p:cxnSp>
          <p:nvCxnSpPr>
            <p:cNvPr id="98" name="直線矢印コネクタ 15">
              <a:extLst>
                <a:ext uri="{FF2B5EF4-FFF2-40B4-BE49-F238E27FC236}">
                  <a16:creationId xmlns:a16="http://schemas.microsoft.com/office/drawing/2014/main" id="{A877B258-C092-49D5-A530-C048A375E1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16053" y="1837047"/>
              <a:ext cx="0" cy="689529"/>
            </a:xfrm>
            <a:prstGeom prst="straightConnector1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テキスト ボックス 58">
                  <a:extLst>
                    <a:ext uri="{FF2B5EF4-FFF2-40B4-BE49-F238E27FC236}">
                      <a16:creationId xmlns:a16="http://schemas.microsoft.com/office/drawing/2014/main" id="{73683233-FBB0-4544-9512-B93E9598F6A1}"/>
                    </a:ext>
                  </a:extLst>
                </p:cNvPr>
                <p:cNvSpPr txBox="1"/>
                <p:nvPr/>
              </p:nvSpPr>
              <p:spPr>
                <a:xfrm>
                  <a:off x="7696481" y="955448"/>
                  <a:ext cx="14193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a14:m>
                  <a:r>
                    <a:rPr kumimoji="1" lang="ja-JP" altLang="en-US" dirty="0">
                      <a:latin typeface="+mn-lt"/>
                    </a:rPr>
                    <a:t> </a:t>
                  </a:r>
                  <a:r>
                    <a:rPr kumimoji="1" lang="en-US" altLang="ja-JP" dirty="0">
                      <a:latin typeface="+mn-lt"/>
                      <a:cs typeface="Times New Roman" panose="02020603050405020304" pitchFamily="18" charset="0"/>
                    </a:rPr>
                    <a:t>buffers</a:t>
                  </a:r>
                  <a:endParaRPr kumimoji="1" lang="ja-JP" altLang="en-US" dirty="0">
                    <a:latin typeface="+mn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0" name="テキスト ボックス 58">
                  <a:extLst>
                    <a:ext uri="{FF2B5EF4-FFF2-40B4-BE49-F238E27FC236}">
                      <a16:creationId xmlns:a16="http://schemas.microsoft.com/office/drawing/2014/main" id="{73683233-FBB0-4544-9512-B93E9598F6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6481" y="955448"/>
                  <a:ext cx="1419363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8197" r="-4741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8" name="正方形/長方形 5">
              <a:extLst>
                <a:ext uri="{FF2B5EF4-FFF2-40B4-BE49-F238E27FC236}">
                  <a16:creationId xmlns:a16="http://schemas.microsoft.com/office/drawing/2014/main" id="{5611DA69-D268-4ED0-ADB8-907CADDB6143}"/>
                </a:ext>
              </a:extLst>
            </p:cNvPr>
            <p:cNvSpPr/>
            <p:nvPr/>
          </p:nvSpPr>
          <p:spPr bwMode="auto">
            <a:xfrm>
              <a:off x="6254228" y="1414367"/>
              <a:ext cx="457200" cy="457200"/>
            </a:xfrm>
            <a:prstGeom prst="rect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ja-JP" altLang="en-US" sz="1600" dirty="0"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テキスト ボックス 61">
                  <a:extLst>
                    <a:ext uri="{FF2B5EF4-FFF2-40B4-BE49-F238E27FC236}">
                      <a16:creationId xmlns:a16="http://schemas.microsoft.com/office/drawing/2014/main" id="{9867F160-6B77-4749-A929-870D65BE97F5}"/>
                    </a:ext>
                  </a:extLst>
                </p:cNvPr>
                <p:cNvSpPr txBox="1"/>
                <p:nvPr/>
              </p:nvSpPr>
              <p:spPr>
                <a:xfrm>
                  <a:off x="6191748" y="1483901"/>
                  <a:ext cx="562911" cy="3956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79" name="テキスト ボックス 61">
                  <a:extLst>
                    <a:ext uri="{FF2B5EF4-FFF2-40B4-BE49-F238E27FC236}">
                      <a16:creationId xmlns:a16="http://schemas.microsoft.com/office/drawing/2014/main" id="{9867F160-6B77-4749-A929-870D65BE97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748" y="1483901"/>
                  <a:ext cx="562911" cy="395621"/>
                </a:xfrm>
                <a:prstGeom prst="rect">
                  <a:avLst/>
                </a:prstGeom>
                <a:blipFill>
                  <a:blip r:embed="rId6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2" name="グループ化 68">
              <a:extLst>
                <a:ext uri="{FF2B5EF4-FFF2-40B4-BE49-F238E27FC236}">
                  <a16:creationId xmlns:a16="http://schemas.microsoft.com/office/drawing/2014/main" id="{840C37EF-F654-4C3E-9E30-F354EEF77BCB}"/>
                </a:ext>
              </a:extLst>
            </p:cNvPr>
            <p:cNvGrpSpPr/>
            <p:nvPr/>
          </p:nvGrpSpPr>
          <p:grpSpPr>
            <a:xfrm>
              <a:off x="3041636" y="1460786"/>
              <a:ext cx="3286171" cy="366523"/>
              <a:chOff x="1258485" y="1528366"/>
              <a:chExt cx="3286171" cy="366523"/>
            </a:xfrm>
          </p:grpSpPr>
          <p:sp>
            <p:nvSpPr>
              <p:cNvPr id="172" name="正方形/長方形 4">
                <a:extLst>
                  <a:ext uri="{FF2B5EF4-FFF2-40B4-BE49-F238E27FC236}">
                    <a16:creationId xmlns:a16="http://schemas.microsoft.com/office/drawing/2014/main" id="{20153762-35F0-416B-8A8D-581DD9CC3520}"/>
                  </a:ext>
                </a:extLst>
              </p:cNvPr>
              <p:cNvSpPr/>
              <p:nvPr/>
            </p:nvSpPr>
            <p:spPr bwMode="auto">
              <a:xfrm>
                <a:off x="1262224" y="1528366"/>
                <a:ext cx="3200400" cy="36576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/>
                <a:endParaRPr lang="ja-JP" altLang="en-US">
                  <a:latin typeface="+mn-lt"/>
                </a:endParaRPr>
              </a:p>
            </p:txBody>
          </p:sp>
          <p:sp>
            <p:nvSpPr>
              <p:cNvPr id="173" name="正方形/長方形 7">
                <a:extLst>
                  <a:ext uri="{FF2B5EF4-FFF2-40B4-BE49-F238E27FC236}">
                    <a16:creationId xmlns:a16="http://schemas.microsoft.com/office/drawing/2014/main" id="{4B6CB264-BC25-426F-9C16-21976C9C5A4A}"/>
                  </a:ext>
                </a:extLst>
              </p:cNvPr>
              <p:cNvSpPr/>
              <p:nvPr/>
            </p:nvSpPr>
            <p:spPr bwMode="auto">
              <a:xfrm>
                <a:off x="4096864" y="1529129"/>
                <a:ext cx="365760" cy="365760"/>
              </a:xfrm>
              <a:prstGeom prst="rect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ja-JP" altLang="en-US" dirty="0">
                  <a:latin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4" name="テキスト ボックス 54">
                    <a:extLst>
                      <a:ext uri="{FF2B5EF4-FFF2-40B4-BE49-F238E27FC236}">
                        <a16:creationId xmlns:a16="http://schemas.microsoft.com/office/drawing/2014/main" id="{1EF65D40-50CB-40F0-9A82-4BCF93B7B0F1}"/>
                      </a:ext>
                    </a:extLst>
                  </p:cNvPr>
                  <p:cNvSpPr txBox="1"/>
                  <p:nvPr/>
                </p:nvSpPr>
                <p:spPr>
                  <a:xfrm>
                    <a:off x="4014831" y="1576045"/>
                    <a:ext cx="529825" cy="2585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ja-JP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000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kumimoji="1" lang="en-US" altLang="ja-JP" sz="10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kumimoji="1" lang="en-US" altLang="ja-JP" sz="10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ja-JP" sz="10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kumimoji="1" lang="en-US" altLang="ja-JP" sz="10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JP" sz="1000" b="1" i="1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oMath>
                      </m:oMathPara>
                    </a14:m>
                    <a:endParaRPr kumimoji="1" lang="ja-JP" altLang="en-US" sz="1000" dirty="0"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174" name="テキスト ボックス 54">
                    <a:extLst>
                      <a:ext uri="{FF2B5EF4-FFF2-40B4-BE49-F238E27FC236}">
                        <a16:creationId xmlns:a16="http://schemas.microsoft.com/office/drawing/2014/main" id="{1EF65D40-50CB-40F0-9A82-4BCF93B7B0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14831" y="1576045"/>
                    <a:ext cx="529825" cy="25859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5" name="正方形/長方形 63">
                <a:extLst>
                  <a:ext uri="{FF2B5EF4-FFF2-40B4-BE49-F238E27FC236}">
                    <a16:creationId xmlns:a16="http://schemas.microsoft.com/office/drawing/2014/main" id="{C3CEC5DD-1D63-4920-91EA-B244EF728591}"/>
                  </a:ext>
                </a:extLst>
              </p:cNvPr>
              <p:cNvSpPr/>
              <p:nvPr/>
            </p:nvSpPr>
            <p:spPr bwMode="auto">
              <a:xfrm>
                <a:off x="1986455" y="1528382"/>
                <a:ext cx="365760" cy="365760"/>
              </a:xfrm>
              <a:prstGeom prst="rect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ja-JP" altLang="en-US" dirty="0">
                  <a:latin typeface="+mn-lt"/>
                </a:endParaRPr>
              </a:p>
            </p:txBody>
          </p:sp>
          <p:sp>
            <p:nvSpPr>
              <p:cNvPr id="176" name="正方形/長方形 66">
                <a:extLst>
                  <a:ext uri="{FF2B5EF4-FFF2-40B4-BE49-F238E27FC236}">
                    <a16:creationId xmlns:a16="http://schemas.microsoft.com/office/drawing/2014/main" id="{D4FFD582-4ACA-4BF0-AF95-432F9E6B4157}"/>
                  </a:ext>
                </a:extLst>
              </p:cNvPr>
              <p:cNvSpPr/>
              <p:nvPr/>
            </p:nvSpPr>
            <p:spPr bwMode="auto">
              <a:xfrm>
                <a:off x="1620695" y="1534451"/>
                <a:ext cx="365760" cy="359675"/>
              </a:xfrm>
              <a:prstGeom prst="rect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ja-JP" altLang="en-US" dirty="0">
                  <a:latin typeface="+mn-lt"/>
                </a:endParaRPr>
              </a:p>
            </p:txBody>
          </p:sp>
          <p:sp>
            <p:nvSpPr>
              <p:cNvPr id="177" name="正方形/長方形 67">
                <a:extLst>
                  <a:ext uri="{FF2B5EF4-FFF2-40B4-BE49-F238E27FC236}">
                    <a16:creationId xmlns:a16="http://schemas.microsoft.com/office/drawing/2014/main" id="{24BFFE56-51C6-4B21-89D1-F93D581EBBB1}"/>
                  </a:ext>
                </a:extLst>
              </p:cNvPr>
              <p:cNvSpPr/>
              <p:nvPr/>
            </p:nvSpPr>
            <p:spPr bwMode="auto">
              <a:xfrm>
                <a:off x="1258485" y="1531006"/>
                <a:ext cx="365760" cy="359675"/>
              </a:xfrm>
              <a:prstGeom prst="rect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ja-JP" altLang="en-US" dirty="0">
                  <a:latin typeface="+mn-lt"/>
                </a:endParaRPr>
              </a:p>
            </p:txBody>
          </p:sp>
        </p:grpSp>
        <p:grpSp>
          <p:nvGrpSpPr>
            <p:cNvPr id="103" name="グループ化 76">
              <a:extLst>
                <a:ext uri="{FF2B5EF4-FFF2-40B4-BE49-F238E27FC236}">
                  <a16:creationId xmlns:a16="http://schemas.microsoft.com/office/drawing/2014/main" id="{46520C1B-B9D1-4434-B7F3-AD04270C83E3}"/>
                </a:ext>
              </a:extLst>
            </p:cNvPr>
            <p:cNvGrpSpPr/>
            <p:nvPr/>
          </p:nvGrpSpPr>
          <p:grpSpPr>
            <a:xfrm>
              <a:off x="6707347" y="1451286"/>
              <a:ext cx="3204139" cy="366523"/>
              <a:chOff x="5479474" y="1499055"/>
              <a:chExt cx="3204139" cy="366523"/>
            </a:xfrm>
          </p:grpSpPr>
          <p:sp>
            <p:nvSpPr>
              <p:cNvPr id="167" name="正方形/長方形 70">
                <a:extLst>
                  <a:ext uri="{FF2B5EF4-FFF2-40B4-BE49-F238E27FC236}">
                    <a16:creationId xmlns:a16="http://schemas.microsoft.com/office/drawing/2014/main" id="{886DD9F0-2CF3-47F8-8699-747C627007B4}"/>
                  </a:ext>
                </a:extLst>
              </p:cNvPr>
              <p:cNvSpPr/>
              <p:nvPr/>
            </p:nvSpPr>
            <p:spPr bwMode="auto">
              <a:xfrm flipH="1">
                <a:off x="5479474" y="1499055"/>
                <a:ext cx="3200400" cy="36576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/>
                <a:endParaRPr lang="ja-JP" altLang="en-US">
                  <a:latin typeface="+mn-lt"/>
                </a:endParaRPr>
              </a:p>
            </p:txBody>
          </p:sp>
          <p:sp>
            <p:nvSpPr>
              <p:cNvPr id="168" name="正方形/長方形 71">
                <a:extLst>
                  <a:ext uri="{FF2B5EF4-FFF2-40B4-BE49-F238E27FC236}">
                    <a16:creationId xmlns:a16="http://schemas.microsoft.com/office/drawing/2014/main" id="{93AC7E74-700B-478D-91D5-C4E2BFC274B1}"/>
                  </a:ext>
                </a:extLst>
              </p:cNvPr>
              <p:cNvSpPr/>
              <p:nvPr/>
            </p:nvSpPr>
            <p:spPr bwMode="auto">
              <a:xfrm flipH="1">
                <a:off x="5479474" y="1499818"/>
                <a:ext cx="365760" cy="365760"/>
              </a:xfrm>
              <a:prstGeom prst="rect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ja-JP" altLang="en-US" dirty="0">
                  <a:latin typeface="+mn-lt"/>
                </a:endParaRPr>
              </a:p>
            </p:txBody>
          </p:sp>
          <p:sp>
            <p:nvSpPr>
              <p:cNvPr id="169" name="正方形/長方形 73">
                <a:extLst>
                  <a:ext uri="{FF2B5EF4-FFF2-40B4-BE49-F238E27FC236}">
                    <a16:creationId xmlns:a16="http://schemas.microsoft.com/office/drawing/2014/main" id="{AB5CE989-75FF-4C96-9B3E-D21F3F22349F}"/>
                  </a:ext>
                </a:extLst>
              </p:cNvPr>
              <p:cNvSpPr/>
              <p:nvPr/>
            </p:nvSpPr>
            <p:spPr bwMode="auto">
              <a:xfrm flipH="1">
                <a:off x="7589883" y="1499071"/>
                <a:ext cx="365760" cy="365760"/>
              </a:xfrm>
              <a:prstGeom prst="rect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ja-JP" altLang="en-US" dirty="0">
                  <a:latin typeface="+mn-lt"/>
                </a:endParaRPr>
              </a:p>
            </p:txBody>
          </p:sp>
          <p:sp>
            <p:nvSpPr>
              <p:cNvPr id="170" name="正方形/長方形 74">
                <a:extLst>
                  <a:ext uri="{FF2B5EF4-FFF2-40B4-BE49-F238E27FC236}">
                    <a16:creationId xmlns:a16="http://schemas.microsoft.com/office/drawing/2014/main" id="{E5DC7A8D-6501-432F-9ABB-446564496E20}"/>
                  </a:ext>
                </a:extLst>
              </p:cNvPr>
              <p:cNvSpPr/>
              <p:nvPr/>
            </p:nvSpPr>
            <p:spPr bwMode="auto">
              <a:xfrm flipH="1">
                <a:off x="7955643" y="1505140"/>
                <a:ext cx="365760" cy="359675"/>
              </a:xfrm>
              <a:prstGeom prst="rect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ja-JP" altLang="en-US" dirty="0">
                  <a:latin typeface="+mn-lt"/>
                </a:endParaRPr>
              </a:p>
            </p:txBody>
          </p:sp>
          <p:sp>
            <p:nvSpPr>
              <p:cNvPr id="171" name="正方形/長方形 75">
                <a:extLst>
                  <a:ext uri="{FF2B5EF4-FFF2-40B4-BE49-F238E27FC236}">
                    <a16:creationId xmlns:a16="http://schemas.microsoft.com/office/drawing/2014/main" id="{E5B4B13C-472D-437A-954D-6C715E2159DA}"/>
                  </a:ext>
                </a:extLst>
              </p:cNvPr>
              <p:cNvSpPr/>
              <p:nvPr/>
            </p:nvSpPr>
            <p:spPr bwMode="auto">
              <a:xfrm flipH="1">
                <a:off x="8317853" y="1501695"/>
                <a:ext cx="365760" cy="359675"/>
              </a:xfrm>
              <a:prstGeom prst="rect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ja-JP" altLang="en-US" dirty="0">
                  <a:latin typeface="+mn-lt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テキスト ボックス 56">
                  <a:extLst>
                    <a:ext uri="{FF2B5EF4-FFF2-40B4-BE49-F238E27FC236}">
                      <a16:creationId xmlns:a16="http://schemas.microsoft.com/office/drawing/2014/main" id="{361FE8BD-3B89-4390-A9F5-B5E2FE7096FF}"/>
                    </a:ext>
                  </a:extLst>
                </p:cNvPr>
                <p:cNvSpPr txBox="1"/>
                <p:nvPr/>
              </p:nvSpPr>
              <p:spPr>
                <a:xfrm>
                  <a:off x="3684643" y="1516048"/>
                  <a:ext cx="651653" cy="2585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𝒋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1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04" name="テキスト ボックス 56">
                  <a:extLst>
                    <a:ext uri="{FF2B5EF4-FFF2-40B4-BE49-F238E27FC236}">
                      <a16:creationId xmlns:a16="http://schemas.microsoft.com/office/drawing/2014/main" id="{361FE8BD-3B89-4390-A9F5-B5E2FE7096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4643" y="1516048"/>
                  <a:ext cx="651653" cy="25859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テキスト ボックス 55">
                  <a:extLst>
                    <a:ext uri="{FF2B5EF4-FFF2-40B4-BE49-F238E27FC236}">
                      <a16:creationId xmlns:a16="http://schemas.microsoft.com/office/drawing/2014/main" id="{FDB6BF3B-68FE-4664-8EA5-EDC6A4F3A282}"/>
                    </a:ext>
                  </a:extLst>
                </p:cNvPr>
                <p:cNvSpPr txBox="1"/>
                <p:nvPr/>
              </p:nvSpPr>
              <p:spPr>
                <a:xfrm>
                  <a:off x="2963826" y="1514512"/>
                  <a:ext cx="651653" cy="2585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𝒋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1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05" name="テキスト ボックス 55">
                  <a:extLst>
                    <a:ext uri="{FF2B5EF4-FFF2-40B4-BE49-F238E27FC236}">
                      <a16:creationId xmlns:a16="http://schemas.microsoft.com/office/drawing/2014/main" id="{FDB6BF3B-68FE-4664-8EA5-EDC6A4F3A2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3826" y="1514512"/>
                  <a:ext cx="651653" cy="25859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6" name="左中かっこ 77">
              <a:extLst>
                <a:ext uri="{FF2B5EF4-FFF2-40B4-BE49-F238E27FC236}">
                  <a16:creationId xmlns:a16="http://schemas.microsoft.com/office/drawing/2014/main" id="{39EF9323-76DE-4414-A82B-7ED3197F2523}"/>
                </a:ext>
              </a:extLst>
            </p:cNvPr>
            <p:cNvSpPr/>
            <p:nvPr/>
          </p:nvSpPr>
          <p:spPr bwMode="auto">
            <a:xfrm rot="5400000">
              <a:off x="8242434" y="-236322"/>
              <a:ext cx="162288" cy="3168343"/>
            </a:xfrm>
            <a:prstGeom prst="leftBrace">
              <a:avLst>
                <a:gd name="adj1" fmla="val 8333"/>
                <a:gd name="adj2" fmla="val 49787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ja-JP" altLang="en-US">
                <a:latin typeface="+mn-lt"/>
              </a:endParaRPr>
            </a:p>
          </p:txBody>
        </p:sp>
        <p:sp>
          <p:nvSpPr>
            <p:cNvPr id="107" name="正方形/長方形 80">
              <a:extLst>
                <a:ext uri="{FF2B5EF4-FFF2-40B4-BE49-F238E27FC236}">
                  <a16:creationId xmlns:a16="http://schemas.microsoft.com/office/drawing/2014/main" id="{850F3AB8-B9F1-4608-A97A-3F8E612E616D}"/>
                </a:ext>
              </a:extLst>
            </p:cNvPr>
            <p:cNvSpPr/>
            <p:nvPr/>
          </p:nvSpPr>
          <p:spPr bwMode="auto">
            <a:xfrm flipH="1">
              <a:off x="6707348" y="1451287"/>
              <a:ext cx="3200400" cy="36576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ja-JP" altLang="en-US">
                <a:latin typeface="+mn-lt"/>
              </a:endParaRPr>
            </a:p>
          </p:txBody>
        </p:sp>
        <p:sp>
          <p:nvSpPr>
            <p:cNvPr id="108" name="正方形/長方形 81">
              <a:extLst>
                <a:ext uri="{FF2B5EF4-FFF2-40B4-BE49-F238E27FC236}">
                  <a16:creationId xmlns:a16="http://schemas.microsoft.com/office/drawing/2014/main" id="{FFD19C89-5A33-4CE2-88E8-890FCE030DDF}"/>
                </a:ext>
              </a:extLst>
            </p:cNvPr>
            <p:cNvSpPr/>
            <p:nvPr/>
          </p:nvSpPr>
          <p:spPr bwMode="auto">
            <a:xfrm flipH="1">
              <a:off x="6707348" y="1452050"/>
              <a:ext cx="365760" cy="365760"/>
            </a:xfrm>
            <a:prstGeom prst="rect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ja-JP" altLang="en-US" dirty="0">
                <a:latin typeface="+mn-lt"/>
              </a:endParaRPr>
            </a:p>
          </p:txBody>
        </p:sp>
        <p:sp>
          <p:nvSpPr>
            <p:cNvPr id="109" name="正方形/長方形 82">
              <a:extLst>
                <a:ext uri="{FF2B5EF4-FFF2-40B4-BE49-F238E27FC236}">
                  <a16:creationId xmlns:a16="http://schemas.microsoft.com/office/drawing/2014/main" id="{199A3ED4-EBCC-48F4-8808-B40D62FB452B}"/>
                </a:ext>
              </a:extLst>
            </p:cNvPr>
            <p:cNvSpPr/>
            <p:nvPr/>
          </p:nvSpPr>
          <p:spPr bwMode="auto">
            <a:xfrm flipH="1">
              <a:off x="8817757" y="1451303"/>
              <a:ext cx="365760" cy="3657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ja-JP" altLang="en-US" dirty="0">
                <a:latin typeface="+mn-lt"/>
              </a:endParaRPr>
            </a:p>
          </p:txBody>
        </p:sp>
        <p:sp>
          <p:nvSpPr>
            <p:cNvPr id="110" name="正方形/長方形 83">
              <a:extLst>
                <a:ext uri="{FF2B5EF4-FFF2-40B4-BE49-F238E27FC236}">
                  <a16:creationId xmlns:a16="http://schemas.microsoft.com/office/drawing/2014/main" id="{D9B0D0D3-F088-4F56-BB36-9B2A936B8EBD}"/>
                </a:ext>
              </a:extLst>
            </p:cNvPr>
            <p:cNvSpPr/>
            <p:nvPr/>
          </p:nvSpPr>
          <p:spPr bwMode="auto">
            <a:xfrm flipH="1">
              <a:off x="9183517" y="1457372"/>
              <a:ext cx="365760" cy="359675"/>
            </a:xfrm>
            <a:prstGeom prst="rect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ja-JP" altLang="en-US" dirty="0">
                <a:latin typeface="+mn-lt"/>
              </a:endParaRPr>
            </a:p>
          </p:txBody>
        </p:sp>
        <p:sp>
          <p:nvSpPr>
            <p:cNvPr id="111" name="正方形/長方形 84">
              <a:extLst>
                <a:ext uri="{FF2B5EF4-FFF2-40B4-BE49-F238E27FC236}">
                  <a16:creationId xmlns:a16="http://schemas.microsoft.com/office/drawing/2014/main" id="{ED6059DC-4039-47A6-9242-71E6B2C028A1}"/>
                </a:ext>
              </a:extLst>
            </p:cNvPr>
            <p:cNvSpPr/>
            <p:nvPr/>
          </p:nvSpPr>
          <p:spPr bwMode="auto">
            <a:xfrm flipH="1">
              <a:off x="9545727" y="1453927"/>
              <a:ext cx="365760" cy="359675"/>
            </a:xfrm>
            <a:prstGeom prst="rect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ja-JP" altLang="en-US" dirty="0">
                <a:latin typeface="+mn-lt"/>
              </a:endParaRPr>
            </a:p>
          </p:txBody>
        </p:sp>
        <p:sp>
          <p:nvSpPr>
            <p:cNvPr id="112" name="左中かっこ 85">
              <a:extLst>
                <a:ext uri="{FF2B5EF4-FFF2-40B4-BE49-F238E27FC236}">
                  <a16:creationId xmlns:a16="http://schemas.microsoft.com/office/drawing/2014/main" id="{B1EE1AE0-1CAA-40BF-9094-9CF7B28BAEBC}"/>
                </a:ext>
              </a:extLst>
            </p:cNvPr>
            <p:cNvSpPr/>
            <p:nvPr/>
          </p:nvSpPr>
          <p:spPr bwMode="auto">
            <a:xfrm rot="5400000">
              <a:off x="4532458" y="-238303"/>
              <a:ext cx="162288" cy="3168343"/>
            </a:xfrm>
            <a:prstGeom prst="leftBrace">
              <a:avLst>
                <a:gd name="adj1" fmla="val 8333"/>
                <a:gd name="adj2" fmla="val 49787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ja-JP" altLang="en-US"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テキスト ボックス 86">
                  <a:extLst>
                    <a:ext uri="{FF2B5EF4-FFF2-40B4-BE49-F238E27FC236}">
                      <a16:creationId xmlns:a16="http://schemas.microsoft.com/office/drawing/2014/main" id="{D2EEDA96-351E-4CD0-940F-7A52FEA2AB98}"/>
                    </a:ext>
                  </a:extLst>
                </p:cNvPr>
                <p:cNvSpPr txBox="1"/>
                <p:nvPr/>
              </p:nvSpPr>
              <p:spPr>
                <a:xfrm>
                  <a:off x="4005666" y="926065"/>
                  <a:ext cx="14834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a14:m>
                  <a:r>
                    <a:rPr kumimoji="1" lang="ja-JP" altLang="en-US" dirty="0">
                      <a:latin typeface="+mn-lt"/>
                    </a:rPr>
                    <a:t> </a:t>
                  </a:r>
                  <a:r>
                    <a:rPr kumimoji="1" lang="en-US" altLang="ja-JP" dirty="0">
                      <a:latin typeface="+mn-lt"/>
                      <a:cs typeface="Times New Roman" panose="02020603050405020304" pitchFamily="18" charset="0"/>
                    </a:rPr>
                    <a:t>buffers</a:t>
                  </a:r>
                  <a:endParaRPr kumimoji="1" lang="ja-JP" altLang="en-US" dirty="0">
                    <a:latin typeface="+mn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3" name="テキスト ボックス 86">
                  <a:extLst>
                    <a:ext uri="{FF2B5EF4-FFF2-40B4-BE49-F238E27FC236}">
                      <a16:creationId xmlns:a16="http://schemas.microsoft.com/office/drawing/2014/main" id="{D2EEDA96-351E-4CD0-940F-7A52FEA2A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5666" y="926065"/>
                  <a:ext cx="1483420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テキスト ボックス 51">
                  <a:extLst>
                    <a:ext uri="{FF2B5EF4-FFF2-40B4-BE49-F238E27FC236}">
                      <a16:creationId xmlns:a16="http://schemas.microsoft.com/office/drawing/2014/main" id="{A19A6418-783A-43D0-8C99-E03BAA1256F3}"/>
                    </a:ext>
                  </a:extLst>
                </p:cNvPr>
                <p:cNvSpPr txBox="1"/>
                <p:nvPr/>
              </p:nvSpPr>
              <p:spPr>
                <a:xfrm>
                  <a:off x="9475372" y="1513517"/>
                  <a:ext cx="651652" cy="2585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𝒋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1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14" name="テキスト ボックス 51">
                  <a:extLst>
                    <a:ext uri="{FF2B5EF4-FFF2-40B4-BE49-F238E27FC236}">
                      <a16:creationId xmlns:a16="http://schemas.microsoft.com/office/drawing/2014/main" id="{A19A6418-783A-43D0-8C99-E03BAA1256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5372" y="1513517"/>
                  <a:ext cx="651652" cy="25859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テキスト ボックス 52">
                  <a:extLst>
                    <a:ext uri="{FF2B5EF4-FFF2-40B4-BE49-F238E27FC236}">
                      <a16:creationId xmlns:a16="http://schemas.microsoft.com/office/drawing/2014/main" id="{79C5C981-CF2D-49F5-8502-47D91FF843F5}"/>
                    </a:ext>
                  </a:extLst>
                </p:cNvPr>
                <p:cNvSpPr txBox="1"/>
                <p:nvPr/>
              </p:nvSpPr>
              <p:spPr>
                <a:xfrm>
                  <a:off x="8737959" y="1517874"/>
                  <a:ext cx="651653" cy="2585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𝒋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1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15" name="テキスト ボックス 52">
                  <a:extLst>
                    <a:ext uri="{FF2B5EF4-FFF2-40B4-BE49-F238E27FC236}">
                      <a16:creationId xmlns:a16="http://schemas.microsoft.com/office/drawing/2014/main" id="{79C5C981-CF2D-49F5-8502-47D91FF843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7959" y="1517874"/>
                  <a:ext cx="651653" cy="25859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テキスト ボックス 53">
                  <a:extLst>
                    <a:ext uri="{FF2B5EF4-FFF2-40B4-BE49-F238E27FC236}">
                      <a16:creationId xmlns:a16="http://schemas.microsoft.com/office/drawing/2014/main" id="{EB452782-3174-441C-917B-91F30856B15C}"/>
                    </a:ext>
                  </a:extLst>
                </p:cNvPr>
                <p:cNvSpPr txBox="1"/>
                <p:nvPr/>
              </p:nvSpPr>
              <p:spPr>
                <a:xfrm>
                  <a:off x="6636703" y="1515620"/>
                  <a:ext cx="529825" cy="2585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ja-JP" sz="1000" b="1" i="1"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1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16" name="テキスト ボックス 53">
                  <a:extLst>
                    <a:ext uri="{FF2B5EF4-FFF2-40B4-BE49-F238E27FC236}">
                      <a16:creationId xmlns:a16="http://schemas.microsoft.com/office/drawing/2014/main" id="{EB452782-3174-441C-917B-91F30856B1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6703" y="1515620"/>
                  <a:ext cx="529825" cy="25859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9" name="直線矢印コネクタ 15">
              <a:extLst>
                <a:ext uri="{FF2B5EF4-FFF2-40B4-BE49-F238E27FC236}">
                  <a16:creationId xmlns:a16="http://schemas.microsoft.com/office/drawing/2014/main" id="{4DD1157F-D7C6-4A5E-83BC-0A518C528A25}"/>
                </a:ext>
              </a:extLst>
            </p:cNvPr>
            <p:cNvCxnSpPr>
              <a:cxnSpLocks/>
              <a:stCxn id="176" idx="2"/>
            </p:cNvCxnSpPr>
            <p:nvPr/>
          </p:nvCxnSpPr>
          <p:spPr bwMode="auto">
            <a:xfrm>
              <a:off x="3586726" y="1826546"/>
              <a:ext cx="0" cy="700030"/>
            </a:xfrm>
            <a:prstGeom prst="straightConnector1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0" name="直線矢印コネクタ 15">
              <a:extLst>
                <a:ext uri="{FF2B5EF4-FFF2-40B4-BE49-F238E27FC236}">
                  <a16:creationId xmlns:a16="http://schemas.microsoft.com/office/drawing/2014/main" id="{36FF5AEE-41C3-4E6A-9EB7-B3D020AD5D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5656" y="1837047"/>
              <a:ext cx="0" cy="689529"/>
            </a:xfrm>
            <a:prstGeom prst="straightConnector1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1" name="直線矢印コネクタ 15">
              <a:extLst>
                <a:ext uri="{FF2B5EF4-FFF2-40B4-BE49-F238E27FC236}">
                  <a16:creationId xmlns:a16="http://schemas.microsoft.com/office/drawing/2014/main" id="{D2B1EAA7-B3D3-4DCF-9F51-9F71C1A13F3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62894" y="1837047"/>
              <a:ext cx="0" cy="689529"/>
            </a:xfrm>
            <a:prstGeom prst="straightConnector1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3" name="直線矢印コネクタ 15">
              <a:extLst>
                <a:ext uri="{FF2B5EF4-FFF2-40B4-BE49-F238E27FC236}">
                  <a16:creationId xmlns:a16="http://schemas.microsoft.com/office/drawing/2014/main" id="{5FF928D5-094A-4B39-8F82-67A4B1E2F9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90227" y="1831796"/>
              <a:ext cx="0" cy="689529"/>
            </a:xfrm>
            <a:prstGeom prst="straightConnector1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4" name="直線矢印コネクタ 15">
              <a:extLst>
                <a:ext uri="{FF2B5EF4-FFF2-40B4-BE49-F238E27FC236}">
                  <a16:creationId xmlns:a16="http://schemas.microsoft.com/office/drawing/2014/main" id="{592F74A3-6A20-4AF3-A991-2AD0471B8F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04341" y="1831796"/>
              <a:ext cx="0" cy="689529"/>
            </a:xfrm>
            <a:prstGeom prst="straightConnector1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5" name="直線矢印コネクタ 15">
              <a:extLst>
                <a:ext uri="{FF2B5EF4-FFF2-40B4-BE49-F238E27FC236}">
                  <a16:creationId xmlns:a16="http://schemas.microsoft.com/office/drawing/2014/main" id="{932F3566-6EF7-4BFC-94EE-1B841697D31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375014" y="1821295"/>
              <a:ext cx="0" cy="700030"/>
            </a:xfrm>
            <a:prstGeom prst="straightConnector1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6" name="直線矢印コネクタ 15">
              <a:extLst>
                <a:ext uri="{FF2B5EF4-FFF2-40B4-BE49-F238E27FC236}">
                  <a16:creationId xmlns:a16="http://schemas.microsoft.com/office/drawing/2014/main" id="{3070A4B7-16A9-42CE-8C86-6FC98AA29F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43944" y="1831796"/>
              <a:ext cx="0" cy="689529"/>
            </a:xfrm>
            <a:prstGeom prst="straightConnector1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CFF94182-72B3-45AB-9B64-1EE79C2E2758}"/>
                </a:ext>
              </a:extLst>
            </p:cNvPr>
            <p:cNvSpPr txBox="1"/>
            <p:nvPr/>
          </p:nvSpPr>
          <p:spPr>
            <a:xfrm>
              <a:off x="8643564" y="2515696"/>
              <a:ext cx="580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do_02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95B86042-40C4-4E6D-821C-3EFBFE84DD91}"/>
                </a:ext>
              </a:extLst>
            </p:cNvPr>
            <p:cNvSpPr txBox="1"/>
            <p:nvPr/>
          </p:nvSpPr>
          <p:spPr>
            <a:xfrm>
              <a:off x="9094645" y="2518813"/>
              <a:ext cx="580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do_01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AAC53CD7-E193-44BE-A217-4845109C7FCE}"/>
                </a:ext>
              </a:extLst>
            </p:cNvPr>
            <p:cNvSpPr txBox="1"/>
            <p:nvPr/>
          </p:nvSpPr>
          <p:spPr>
            <a:xfrm>
              <a:off x="9545726" y="2515697"/>
              <a:ext cx="580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do_00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4EB04BFC-B75E-42E6-B799-B6DF8B2BB36E}"/>
                </a:ext>
              </a:extLst>
            </p:cNvPr>
            <p:cNvSpPr txBox="1"/>
            <p:nvPr/>
          </p:nvSpPr>
          <p:spPr>
            <a:xfrm>
              <a:off x="6605533" y="2528619"/>
              <a:ext cx="580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do_10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12A6F6E7-C939-48FF-9D2C-81BF3F891077}"/>
                </a:ext>
              </a:extLst>
            </p:cNvPr>
            <p:cNvSpPr txBox="1"/>
            <p:nvPr/>
          </p:nvSpPr>
          <p:spPr>
            <a:xfrm>
              <a:off x="5778200" y="2524081"/>
              <a:ext cx="580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do_12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6D3004A3-5AF3-4F59-ABC0-D1D594FB984C}"/>
                </a:ext>
              </a:extLst>
            </p:cNvPr>
            <p:cNvSpPr txBox="1"/>
            <p:nvPr/>
          </p:nvSpPr>
          <p:spPr>
            <a:xfrm>
              <a:off x="2844465" y="2531124"/>
              <a:ext cx="580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do_22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3E96D744-A35F-430E-93F2-DDC7BB3AC2D7}"/>
                </a:ext>
              </a:extLst>
            </p:cNvPr>
            <p:cNvSpPr txBox="1"/>
            <p:nvPr/>
          </p:nvSpPr>
          <p:spPr>
            <a:xfrm>
              <a:off x="3295546" y="2524409"/>
              <a:ext cx="580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do_21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3C069C93-57E8-43E2-B449-C1A4C9D078B1}"/>
                </a:ext>
              </a:extLst>
            </p:cNvPr>
            <p:cNvSpPr txBox="1"/>
            <p:nvPr/>
          </p:nvSpPr>
          <p:spPr>
            <a:xfrm>
              <a:off x="3746627" y="2531125"/>
              <a:ext cx="580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do_20</a:t>
              </a:r>
            </a:p>
          </p:txBody>
        </p:sp>
      </p:grpSp>
      <p:sp>
        <p:nvSpPr>
          <p:cNvPr id="238" name="TextBox 237">
            <a:extLst>
              <a:ext uri="{FF2B5EF4-FFF2-40B4-BE49-F238E27FC236}">
                <a16:creationId xmlns:a16="http://schemas.microsoft.com/office/drawing/2014/main" id="{D048D7C5-3679-4A61-8184-E6208272467E}"/>
              </a:ext>
            </a:extLst>
          </p:cNvPr>
          <p:cNvSpPr txBox="1"/>
          <p:nvPr/>
        </p:nvSpPr>
        <p:spPr>
          <a:xfrm>
            <a:off x="3069203" y="3490724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do_00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C0D416DD-D036-47F5-8738-A639894BC324}"/>
              </a:ext>
            </a:extLst>
          </p:cNvPr>
          <p:cNvSpPr txBox="1"/>
          <p:nvPr/>
        </p:nvSpPr>
        <p:spPr>
          <a:xfrm>
            <a:off x="3524690" y="3492069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do_01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179B8FF3-5A27-4753-BEAE-AD73AF4CCFF3}"/>
              </a:ext>
            </a:extLst>
          </p:cNvPr>
          <p:cNvSpPr txBox="1"/>
          <p:nvPr/>
        </p:nvSpPr>
        <p:spPr>
          <a:xfrm>
            <a:off x="3959540" y="3482111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do_02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384D8388-85B9-4145-BC0C-8CB5079BAA25}"/>
              </a:ext>
            </a:extLst>
          </p:cNvPr>
          <p:cNvSpPr txBox="1"/>
          <p:nvPr/>
        </p:nvSpPr>
        <p:spPr>
          <a:xfrm>
            <a:off x="3065527" y="3946157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do_10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E73891E-719A-4840-B73D-2E1FEDE87F39}"/>
              </a:ext>
            </a:extLst>
          </p:cNvPr>
          <p:cNvSpPr txBox="1"/>
          <p:nvPr/>
        </p:nvSpPr>
        <p:spPr>
          <a:xfrm>
            <a:off x="3973284" y="3934026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do_12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A807F1DD-C71F-417E-B3EF-6BB8FCA5E502}"/>
              </a:ext>
            </a:extLst>
          </p:cNvPr>
          <p:cNvSpPr txBox="1"/>
          <p:nvPr/>
        </p:nvSpPr>
        <p:spPr>
          <a:xfrm>
            <a:off x="3065734" y="4397941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do_20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622A0453-FF0E-417E-8983-87DEF82645EC}"/>
              </a:ext>
            </a:extLst>
          </p:cNvPr>
          <p:cNvSpPr txBox="1"/>
          <p:nvPr/>
        </p:nvSpPr>
        <p:spPr>
          <a:xfrm>
            <a:off x="3524284" y="4395849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do_21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1FCFA253-3421-4F16-BBFA-86AFFCC10B3F}"/>
              </a:ext>
            </a:extLst>
          </p:cNvPr>
          <p:cNvSpPr txBox="1"/>
          <p:nvPr/>
        </p:nvSpPr>
        <p:spPr>
          <a:xfrm>
            <a:off x="3975799" y="4388368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do_22</a:t>
            </a:r>
          </a:p>
        </p:txBody>
      </p:sp>
    </p:spTree>
    <p:extLst>
      <p:ext uri="{BB962C8B-B14F-4D97-AF65-F5344CB8AC3E}">
        <p14:creationId xmlns:p14="http://schemas.microsoft.com/office/powerpoint/2010/main" val="316934079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D9D1A-A45E-4419-B7B6-1E75C4AB0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2-2</a:t>
            </a:r>
            <a:r>
              <a:rPr lang="en-US" baseline="30000" dirty="0"/>
              <a:t>nd</a:t>
            </a:r>
            <a:r>
              <a:rPr lang="en-US" dirty="0"/>
              <a:t> Module: Edge 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E3A8C-3D9F-49A1-94DB-110552BC4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5127" y="5041806"/>
            <a:ext cx="7681746" cy="1366204"/>
          </a:xfr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Pipeline structure for intensity computation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In our design, we get an edge pixel per cycle after 8cycle latency</a:t>
            </a:r>
          </a:p>
          <a:p>
            <a:r>
              <a:rPr lang="en-US" dirty="0">
                <a:cs typeface="Times New Roman" panose="02020603050405020304" pitchFamily="18" charset="0"/>
              </a:rPr>
              <a:t>Separate data path and control path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D334A-F987-4463-965E-4538DED10A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 </a:t>
            </a: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F4116817-CCAF-457F-AA73-776B4E37A13B}"/>
              </a:ext>
            </a:extLst>
          </p:cNvPr>
          <p:cNvGrpSpPr/>
          <p:nvPr/>
        </p:nvGrpSpPr>
        <p:grpSpPr>
          <a:xfrm>
            <a:off x="4021395" y="1219202"/>
            <a:ext cx="4138871" cy="2680761"/>
            <a:chOff x="2438399" y="1464278"/>
            <a:chExt cx="4138871" cy="2680761"/>
          </a:xfrm>
        </p:grpSpPr>
        <p:sp>
          <p:nvSpPr>
            <p:cNvPr id="13" name="テキスト ボックス 112">
              <a:extLst>
                <a:ext uri="{FF2B5EF4-FFF2-40B4-BE49-F238E27FC236}">
                  <a16:creationId xmlns:a16="http://schemas.microsoft.com/office/drawing/2014/main" id="{2E661B93-612A-4371-ADBA-449FD3B0BB0C}"/>
                </a:ext>
              </a:extLst>
            </p:cNvPr>
            <p:cNvSpPr txBox="1"/>
            <p:nvPr/>
          </p:nvSpPr>
          <p:spPr>
            <a:xfrm>
              <a:off x="5860145" y="2662082"/>
              <a:ext cx="417102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</a:rPr>
                <a:t>&gt;&gt;4</a:t>
              </a:r>
              <a:endParaRPr kumimoji="1" lang="ja-JP" altLang="en-US" sz="1200" dirty="0">
                <a:latin typeface="+mn-lt"/>
              </a:endParaRPr>
            </a:p>
          </p:txBody>
        </p:sp>
        <p:cxnSp>
          <p:nvCxnSpPr>
            <p:cNvPr id="15" name="カギ線コネクタ 116">
              <a:extLst>
                <a:ext uri="{FF2B5EF4-FFF2-40B4-BE49-F238E27FC236}">
                  <a16:creationId xmlns:a16="http://schemas.microsoft.com/office/drawing/2014/main" id="{DC4B325D-7CDD-47BF-BB7E-6AA0833E51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47220" y="2118266"/>
              <a:ext cx="272247" cy="621792"/>
            </a:xfrm>
            <a:prstGeom prst="bentConnector3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4AD8ED40-7DBC-4339-9241-BDAF79E98D2A}"/>
                </a:ext>
              </a:extLst>
            </p:cNvPr>
            <p:cNvGrpSpPr/>
            <p:nvPr/>
          </p:nvGrpSpPr>
          <p:grpSpPr>
            <a:xfrm>
              <a:off x="2438399" y="1464278"/>
              <a:ext cx="2608360" cy="2680761"/>
              <a:chOff x="2438399" y="1464278"/>
              <a:chExt cx="2608360" cy="2680761"/>
            </a:xfrm>
          </p:grpSpPr>
          <p:grpSp>
            <p:nvGrpSpPr>
              <p:cNvPr id="28" name="グループ化 76">
                <a:extLst>
                  <a:ext uri="{FF2B5EF4-FFF2-40B4-BE49-F238E27FC236}">
                    <a16:creationId xmlns:a16="http://schemas.microsoft.com/office/drawing/2014/main" id="{30E7B1DA-24DC-4500-BFB2-D4FC9408186F}"/>
                  </a:ext>
                </a:extLst>
              </p:cNvPr>
              <p:cNvGrpSpPr/>
              <p:nvPr/>
            </p:nvGrpSpPr>
            <p:grpSpPr>
              <a:xfrm rot="5400000" flipH="1" flipV="1">
                <a:off x="2831015" y="1497460"/>
                <a:ext cx="343363" cy="276999"/>
                <a:chOff x="2426314" y="3415862"/>
                <a:chExt cx="343363" cy="276999"/>
              </a:xfrm>
            </p:grpSpPr>
            <p:sp>
              <p:nvSpPr>
                <p:cNvPr id="44" name="楕円 92">
                  <a:extLst>
                    <a:ext uri="{FF2B5EF4-FFF2-40B4-BE49-F238E27FC236}">
                      <a16:creationId xmlns:a16="http://schemas.microsoft.com/office/drawing/2014/main" id="{4D93BA50-3259-401F-BD80-7945EF204D6A}"/>
                    </a:ext>
                  </a:extLst>
                </p:cNvPr>
                <p:cNvSpPr/>
                <p:nvPr/>
              </p:nvSpPr>
              <p:spPr bwMode="auto">
                <a:xfrm>
                  <a:off x="2460835" y="3417201"/>
                  <a:ext cx="274320" cy="274320"/>
                </a:xfrm>
                <a:prstGeom prst="ellips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dirty="0">
                    <a:latin typeface="+mn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テキスト ボックス 93">
                      <a:extLst>
                        <a:ext uri="{FF2B5EF4-FFF2-40B4-BE49-F238E27FC236}">
                          <a16:creationId xmlns:a16="http://schemas.microsoft.com/office/drawing/2014/main" id="{95003A82-7309-4D9E-B9DA-02D6A48897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1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kumimoji="1" lang="ja-JP" altLang="en-US" sz="1200" dirty="0">
                        <a:latin typeface="+mn-lt"/>
                      </a:endParaRPr>
                    </a:p>
                  </p:txBody>
                </p:sp>
              </mc:Choice>
              <mc:Fallback xmlns="">
                <p:sp>
                  <p:nvSpPr>
                    <p:cNvPr id="45" name="テキスト ボックス 93">
                      <a:extLst>
                        <a:ext uri="{FF2B5EF4-FFF2-40B4-BE49-F238E27FC236}">
                          <a16:creationId xmlns:a16="http://schemas.microsoft.com/office/drawing/2014/main" id="{95003A82-7309-4D9E-B9DA-02D6A48897B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1" name="カギ線コネクタ 79">
                <a:extLst>
                  <a:ext uri="{FF2B5EF4-FFF2-40B4-BE49-F238E27FC236}">
                    <a16:creationId xmlns:a16="http://schemas.microsoft.com/office/drawing/2014/main" id="{AFDA89E0-55CC-4BD5-BB5D-869ED92230E5}"/>
                  </a:ext>
                </a:extLst>
              </p:cNvPr>
              <p:cNvCxnSpPr>
                <a:stCxn id="45" idx="2"/>
              </p:cNvCxnSpPr>
              <p:nvPr/>
            </p:nvCxnSpPr>
            <p:spPr bwMode="auto">
              <a:xfrm rot="10800000" flipH="1" flipV="1">
                <a:off x="3141196" y="1635958"/>
                <a:ext cx="402205" cy="190439"/>
              </a:xfrm>
              <a:prstGeom prst="bentConnector3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pSp>
            <p:nvGrpSpPr>
              <p:cNvPr id="32" name="グループ化 80">
                <a:extLst>
                  <a:ext uri="{FF2B5EF4-FFF2-40B4-BE49-F238E27FC236}">
                    <a16:creationId xmlns:a16="http://schemas.microsoft.com/office/drawing/2014/main" id="{2E960FE6-9C86-4B58-9447-AF191DA1BCC4}"/>
                  </a:ext>
                </a:extLst>
              </p:cNvPr>
              <p:cNvGrpSpPr/>
              <p:nvPr/>
            </p:nvGrpSpPr>
            <p:grpSpPr>
              <a:xfrm rot="5400000" flipH="1" flipV="1">
                <a:off x="3510219" y="1747728"/>
                <a:ext cx="343363" cy="276999"/>
                <a:chOff x="2426314" y="3415862"/>
                <a:chExt cx="343363" cy="276999"/>
              </a:xfrm>
            </p:grpSpPr>
            <p:sp>
              <p:nvSpPr>
                <p:cNvPr id="40" name="楕円 88">
                  <a:extLst>
                    <a:ext uri="{FF2B5EF4-FFF2-40B4-BE49-F238E27FC236}">
                      <a16:creationId xmlns:a16="http://schemas.microsoft.com/office/drawing/2014/main" id="{6BD6C446-E8CF-4CA7-848E-48E2DE33655D}"/>
                    </a:ext>
                  </a:extLst>
                </p:cNvPr>
                <p:cNvSpPr/>
                <p:nvPr/>
              </p:nvSpPr>
              <p:spPr bwMode="auto">
                <a:xfrm>
                  <a:off x="2460835" y="3417201"/>
                  <a:ext cx="274320" cy="274320"/>
                </a:xfrm>
                <a:prstGeom prst="ellips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dirty="0">
                    <a:latin typeface="+mn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テキスト ボックス 89">
                      <a:extLst>
                        <a:ext uri="{FF2B5EF4-FFF2-40B4-BE49-F238E27FC236}">
                          <a16:creationId xmlns:a16="http://schemas.microsoft.com/office/drawing/2014/main" id="{F266BB6E-5B6D-4233-B07D-9C2EC5C6AB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1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kumimoji="1" lang="ja-JP" altLang="en-US" sz="1200" dirty="0">
                        <a:latin typeface="+mn-lt"/>
                      </a:endParaRPr>
                    </a:p>
                  </p:txBody>
                </p:sp>
              </mc:Choice>
              <mc:Fallback xmlns="">
                <p:sp>
                  <p:nvSpPr>
                    <p:cNvPr id="41" name="テキスト ボックス 89">
                      <a:extLst>
                        <a:ext uri="{FF2B5EF4-FFF2-40B4-BE49-F238E27FC236}">
                          <a16:creationId xmlns:a16="http://schemas.microsoft.com/office/drawing/2014/main" id="{F266BB6E-5B6D-4233-B07D-9C2EC5C6ABB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5" name="カギ線コネクタ 83">
                <a:extLst>
                  <a:ext uri="{FF2B5EF4-FFF2-40B4-BE49-F238E27FC236}">
                    <a16:creationId xmlns:a16="http://schemas.microsoft.com/office/drawing/2014/main" id="{0C4BDBC7-0EC6-4E31-989B-DF6BDCCD3D36}"/>
                  </a:ext>
                </a:extLst>
              </p:cNvPr>
              <p:cNvCxnSpPr/>
              <p:nvPr/>
            </p:nvCxnSpPr>
            <p:spPr bwMode="auto">
              <a:xfrm>
                <a:off x="3819061" y="1891597"/>
                <a:ext cx="322144" cy="182880"/>
              </a:xfrm>
              <a:prstGeom prst="bentConnector3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pSp>
            <p:nvGrpSpPr>
              <p:cNvPr id="37" name="グループ化 85">
                <a:extLst>
                  <a:ext uri="{FF2B5EF4-FFF2-40B4-BE49-F238E27FC236}">
                    <a16:creationId xmlns:a16="http://schemas.microsoft.com/office/drawing/2014/main" id="{5D960C86-B6D8-4593-BB6D-C400727F5511}"/>
                  </a:ext>
                </a:extLst>
              </p:cNvPr>
              <p:cNvGrpSpPr/>
              <p:nvPr/>
            </p:nvGrpSpPr>
            <p:grpSpPr>
              <a:xfrm rot="10800000" flipH="1" flipV="1">
                <a:off x="4108025" y="1978033"/>
                <a:ext cx="343363" cy="276999"/>
                <a:chOff x="2426315" y="3415863"/>
                <a:chExt cx="343363" cy="276999"/>
              </a:xfrm>
            </p:grpSpPr>
            <p:sp>
              <p:nvSpPr>
                <p:cNvPr id="38" name="楕円 86">
                  <a:extLst>
                    <a:ext uri="{FF2B5EF4-FFF2-40B4-BE49-F238E27FC236}">
                      <a16:creationId xmlns:a16="http://schemas.microsoft.com/office/drawing/2014/main" id="{8573815A-003A-4854-A87F-7F8A66A1A62C}"/>
                    </a:ext>
                  </a:extLst>
                </p:cNvPr>
                <p:cNvSpPr/>
                <p:nvPr/>
              </p:nvSpPr>
              <p:spPr bwMode="auto">
                <a:xfrm>
                  <a:off x="2460835" y="3417201"/>
                  <a:ext cx="274320" cy="274320"/>
                </a:xfrm>
                <a:prstGeom prst="ellips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dirty="0">
                    <a:latin typeface="+mn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テキスト ボックス 87">
                      <a:extLst>
                        <a:ext uri="{FF2B5EF4-FFF2-40B4-BE49-F238E27FC236}">
                          <a16:creationId xmlns:a16="http://schemas.microsoft.com/office/drawing/2014/main" id="{14A3EBAA-6C06-453E-9B49-A3A66BC18C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26315" y="3415863"/>
                      <a:ext cx="34336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1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oMath>
                        </m:oMathPara>
                      </a14:m>
                      <a:endParaRPr kumimoji="1" lang="ja-JP" altLang="en-US" sz="1200" dirty="0">
                        <a:latin typeface="+mn-lt"/>
                      </a:endParaRPr>
                    </a:p>
                  </p:txBody>
                </p:sp>
              </mc:Choice>
              <mc:Fallback xmlns="">
                <p:sp>
                  <p:nvSpPr>
                    <p:cNvPr id="39" name="テキスト ボックス 87">
                      <a:extLst>
                        <a:ext uri="{FF2B5EF4-FFF2-40B4-BE49-F238E27FC236}">
                          <a16:creationId xmlns:a16="http://schemas.microsoft.com/office/drawing/2014/main" id="{14A3EBAA-6C06-453E-9B49-A3A66BC18C0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26315" y="3415863"/>
                      <a:ext cx="343363" cy="276999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" name="グループ化 99">
                <a:extLst>
                  <a:ext uri="{FF2B5EF4-FFF2-40B4-BE49-F238E27FC236}">
                    <a16:creationId xmlns:a16="http://schemas.microsoft.com/office/drawing/2014/main" id="{EF4F4802-C1E3-4A40-B23C-3D6334836A21}"/>
                  </a:ext>
                </a:extLst>
              </p:cNvPr>
              <p:cNvGrpSpPr/>
              <p:nvPr/>
            </p:nvGrpSpPr>
            <p:grpSpPr>
              <a:xfrm rot="16200000">
                <a:off x="4738983" y="1978031"/>
                <a:ext cx="338554" cy="276999"/>
                <a:chOff x="2846901" y="4959543"/>
                <a:chExt cx="338554" cy="276999"/>
              </a:xfrm>
            </p:grpSpPr>
            <p:sp>
              <p:nvSpPr>
                <p:cNvPr id="23" name="楕円 100">
                  <a:extLst>
                    <a:ext uri="{FF2B5EF4-FFF2-40B4-BE49-F238E27FC236}">
                      <a16:creationId xmlns:a16="http://schemas.microsoft.com/office/drawing/2014/main" id="{E0BEF48B-356A-4B83-9BF1-A54616834407}"/>
                    </a:ext>
                  </a:extLst>
                </p:cNvPr>
                <p:cNvSpPr/>
                <p:nvPr/>
              </p:nvSpPr>
              <p:spPr bwMode="auto">
                <a:xfrm>
                  <a:off x="2881422" y="4960882"/>
                  <a:ext cx="274320" cy="274320"/>
                </a:xfrm>
                <a:prstGeom prst="ellips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dirty="0">
                    <a:latin typeface="+mn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テキスト ボックス 101">
                      <a:extLst>
                        <a:ext uri="{FF2B5EF4-FFF2-40B4-BE49-F238E27FC236}">
                          <a16:creationId xmlns:a16="http://schemas.microsoft.com/office/drawing/2014/main" id="{A1DB9A39-4C23-4B1D-A54D-0110DF2A994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46901" y="4959543"/>
                      <a:ext cx="33855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</m:oMath>
                        </m:oMathPara>
                      </a14:m>
                      <a:endParaRPr kumimoji="1" lang="ja-JP" altLang="en-US" sz="1200" dirty="0">
                        <a:latin typeface="+mn-lt"/>
                      </a:endParaRPr>
                    </a:p>
                  </p:txBody>
                </p:sp>
              </mc:Choice>
              <mc:Fallback xmlns="">
                <p:sp>
                  <p:nvSpPr>
                    <p:cNvPr id="24" name="テキスト ボックス 101">
                      <a:extLst>
                        <a:ext uri="{FF2B5EF4-FFF2-40B4-BE49-F238E27FC236}">
                          <a16:creationId xmlns:a16="http://schemas.microsoft.com/office/drawing/2014/main" id="{A1DB9A39-4C23-4B1D-A54D-0110DF2A994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46901" y="4959543"/>
                      <a:ext cx="338554" cy="27699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202359DF-7DB6-44C8-8E7D-1A6523BBF824}"/>
                  </a:ext>
                </a:extLst>
              </p:cNvPr>
              <p:cNvGrpSpPr/>
              <p:nvPr/>
            </p:nvGrpSpPr>
            <p:grpSpPr>
              <a:xfrm>
                <a:off x="4419716" y="1980216"/>
                <a:ext cx="359894" cy="268658"/>
                <a:chOff x="4419716" y="2108032"/>
                <a:chExt cx="359894" cy="268658"/>
              </a:xfrm>
            </p:grpSpPr>
            <p:cxnSp>
              <p:nvCxnSpPr>
                <p:cNvPr id="19" name="カギ線コネクタ 107">
                  <a:extLst>
                    <a:ext uri="{FF2B5EF4-FFF2-40B4-BE49-F238E27FC236}">
                      <a16:creationId xmlns:a16="http://schemas.microsoft.com/office/drawing/2014/main" id="{BC9FDFF5-0447-4886-B54C-27A2F97EFF30}"/>
                    </a:ext>
                  </a:extLst>
                </p:cNvPr>
                <p:cNvCxnSpPr/>
                <p:nvPr/>
              </p:nvCxnSpPr>
              <p:spPr bwMode="auto">
                <a:xfrm>
                  <a:off x="4419716" y="2239529"/>
                  <a:ext cx="350217" cy="137161"/>
                </a:xfrm>
                <a:prstGeom prst="bentConnector3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0" name="カギ線コネクタ 108">
                  <a:extLst>
                    <a:ext uri="{FF2B5EF4-FFF2-40B4-BE49-F238E27FC236}">
                      <a16:creationId xmlns:a16="http://schemas.microsoft.com/office/drawing/2014/main" id="{C74CE8B6-3391-4A1C-8F6B-14304FECCB7F}"/>
                    </a:ext>
                  </a:extLst>
                </p:cNvPr>
                <p:cNvCxnSpPr/>
                <p:nvPr/>
              </p:nvCxnSpPr>
              <p:spPr bwMode="auto">
                <a:xfrm rot="10800000" flipH="1">
                  <a:off x="4429393" y="2108032"/>
                  <a:ext cx="350217" cy="137161"/>
                </a:xfrm>
                <a:prstGeom prst="bentConnector3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grpSp>
            <p:nvGrpSpPr>
              <p:cNvPr id="69" name="グループ化 76">
                <a:extLst>
                  <a:ext uri="{FF2B5EF4-FFF2-40B4-BE49-F238E27FC236}">
                    <a16:creationId xmlns:a16="http://schemas.microsoft.com/office/drawing/2014/main" id="{F2D973F7-FAC7-40DD-9C71-41BC3AEE70CF}"/>
                  </a:ext>
                </a:extLst>
              </p:cNvPr>
              <p:cNvGrpSpPr/>
              <p:nvPr/>
            </p:nvGrpSpPr>
            <p:grpSpPr>
              <a:xfrm rot="16200000" flipH="1">
                <a:off x="2831015" y="2483092"/>
                <a:ext cx="343363" cy="276999"/>
                <a:chOff x="2426314" y="3415862"/>
                <a:chExt cx="343363" cy="276999"/>
              </a:xfrm>
            </p:grpSpPr>
            <p:sp>
              <p:nvSpPr>
                <p:cNvPr id="70" name="楕円 92">
                  <a:extLst>
                    <a:ext uri="{FF2B5EF4-FFF2-40B4-BE49-F238E27FC236}">
                      <a16:creationId xmlns:a16="http://schemas.microsoft.com/office/drawing/2014/main" id="{C6095B0C-E20F-4B1E-9555-50AA7BFCFD2D}"/>
                    </a:ext>
                  </a:extLst>
                </p:cNvPr>
                <p:cNvSpPr/>
                <p:nvPr/>
              </p:nvSpPr>
              <p:spPr bwMode="auto">
                <a:xfrm>
                  <a:off x="2460835" y="3417201"/>
                  <a:ext cx="274320" cy="274320"/>
                </a:xfrm>
                <a:prstGeom prst="ellips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dirty="0">
                    <a:latin typeface="+mn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1" name="テキスト ボックス 93">
                      <a:extLst>
                        <a:ext uri="{FF2B5EF4-FFF2-40B4-BE49-F238E27FC236}">
                          <a16:creationId xmlns:a16="http://schemas.microsoft.com/office/drawing/2014/main" id="{557259E5-F29C-4989-B93A-9FB277DE1FD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1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kumimoji="1" lang="ja-JP" altLang="en-US" sz="1200" dirty="0">
                        <a:latin typeface="+mn-lt"/>
                      </a:endParaRPr>
                    </a:p>
                  </p:txBody>
                </p:sp>
              </mc:Choice>
              <mc:Fallback xmlns="">
                <p:sp>
                  <p:nvSpPr>
                    <p:cNvPr id="71" name="テキスト ボックス 93">
                      <a:extLst>
                        <a:ext uri="{FF2B5EF4-FFF2-40B4-BE49-F238E27FC236}">
                          <a16:creationId xmlns:a16="http://schemas.microsoft.com/office/drawing/2014/main" id="{557259E5-F29C-4989-B93A-9FB277DE1FD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72" name="カギ線コネクタ 79">
                <a:extLst>
                  <a:ext uri="{FF2B5EF4-FFF2-40B4-BE49-F238E27FC236}">
                    <a16:creationId xmlns:a16="http://schemas.microsoft.com/office/drawing/2014/main" id="{473613BA-4445-4CB0-B6E9-30901ABE6758}"/>
                  </a:ext>
                </a:extLst>
              </p:cNvPr>
              <p:cNvCxnSpPr>
                <a:cxnSpLocks/>
                <a:stCxn id="71" idx="2"/>
              </p:cNvCxnSpPr>
              <p:nvPr/>
            </p:nvCxnSpPr>
            <p:spPr bwMode="auto">
              <a:xfrm rot="10800000" flipH="1">
                <a:off x="3141196" y="2431154"/>
                <a:ext cx="402205" cy="190439"/>
              </a:xfrm>
              <a:prstGeom prst="bentConnector3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pSp>
            <p:nvGrpSpPr>
              <p:cNvPr id="73" name="グループ化 80">
                <a:extLst>
                  <a:ext uri="{FF2B5EF4-FFF2-40B4-BE49-F238E27FC236}">
                    <a16:creationId xmlns:a16="http://schemas.microsoft.com/office/drawing/2014/main" id="{73E080ED-0C75-4C38-9013-40462699AA42}"/>
                  </a:ext>
                </a:extLst>
              </p:cNvPr>
              <p:cNvGrpSpPr/>
              <p:nvPr/>
            </p:nvGrpSpPr>
            <p:grpSpPr>
              <a:xfrm rot="16200000" flipH="1">
                <a:off x="3510219" y="2232824"/>
                <a:ext cx="343363" cy="276999"/>
                <a:chOff x="2426314" y="3415862"/>
                <a:chExt cx="343363" cy="276999"/>
              </a:xfrm>
            </p:grpSpPr>
            <p:sp>
              <p:nvSpPr>
                <p:cNvPr id="74" name="楕円 88">
                  <a:extLst>
                    <a:ext uri="{FF2B5EF4-FFF2-40B4-BE49-F238E27FC236}">
                      <a16:creationId xmlns:a16="http://schemas.microsoft.com/office/drawing/2014/main" id="{A1924B24-5C9D-4A5B-A3D5-AF0C61545CAC}"/>
                    </a:ext>
                  </a:extLst>
                </p:cNvPr>
                <p:cNvSpPr/>
                <p:nvPr/>
              </p:nvSpPr>
              <p:spPr bwMode="auto">
                <a:xfrm>
                  <a:off x="2460835" y="3417201"/>
                  <a:ext cx="274320" cy="274320"/>
                </a:xfrm>
                <a:prstGeom prst="ellips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dirty="0">
                    <a:latin typeface="+mn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5" name="テキスト ボックス 89">
                      <a:extLst>
                        <a:ext uri="{FF2B5EF4-FFF2-40B4-BE49-F238E27FC236}">
                          <a16:creationId xmlns:a16="http://schemas.microsoft.com/office/drawing/2014/main" id="{47FF300A-4477-46D4-9E85-9DA31B6CFBE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1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kumimoji="1" lang="ja-JP" altLang="en-US" sz="1200" dirty="0">
                        <a:latin typeface="+mn-lt"/>
                      </a:endParaRPr>
                    </a:p>
                  </p:txBody>
                </p:sp>
              </mc:Choice>
              <mc:Fallback xmlns="">
                <p:sp>
                  <p:nvSpPr>
                    <p:cNvPr id="75" name="テキスト ボックス 89">
                      <a:extLst>
                        <a:ext uri="{FF2B5EF4-FFF2-40B4-BE49-F238E27FC236}">
                          <a16:creationId xmlns:a16="http://schemas.microsoft.com/office/drawing/2014/main" id="{47FF300A-4477-46D4-9E85-9DA31B6CFBE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5F828300-DC9E-476C-A763-67C0ADF8B514}"/>
                  </a:ext>
                </a:extLst>
              </p:cNvPr>
              <p:cNvCxnSpPr/>
              <p:nvPr/>
            </p:nvCxnSpPr>
            <p:spPr bwMode="auto">
              <a:xfrm>
                <a:off x="2438400" y="1954564"/>
                <a:ext cx="1095168" cy="0"/>
              </a:xfrm>
              <a:prstGeom prst="straightConnector1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C42BF7B3-268B-47B4-9443-4D799256AD6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38400" y="1586798"/>
                <a:ext cx="425797" cy="1"/>
              </a:xfrm>
              <a:prstGeom prst="straightConnector1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07930B20-3164-4193-964F-BBDAAA9DB8A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38400" y="1713420"/>
                <a:ext cx="425797" cy="1"/>
              </a:xfrm>
              <a:prstGeom prst="straightConnector1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64A5D04B-3BE7-424B-AA81-14B667EB2E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38399" y="2568994"/>
                <a:ext cx="425797" cy="1"/>
              </a:xfrm>
              <a:prstGeom prst="straightConnector1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845329A0-1423-4DA0-BA08-FB7ABE1E65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38399" y="2695616"/>
                <a:ext cx="425797" cy="1"/>
              </a:xfrm>
              <a:prstGeom prst="straightConnector1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A6D3C5EA-2B02-4CB5-93DA-666DF363F182}"/>
                  </a:ext>
                </a:extLst>
              </p:cNvPr>
              <p:cNvCxnSpPr/>
              <p:nvPr/>
            </p:nvCxnSpPr>
            <p:spPr bwMode="auto">
              <a:xfrm>
                <a:off x="2446325" y="2311502"/>
                <a:ext cx="1095168" cy="0"/>
              </a:xfrm>
              <a:prstGeom prst="straightConnector1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7" name="カギ線コネクタ 83">
                <a:extLst>
                  <a:ext uri="{FF2B5EF4-FFF2-40B4-BE49-F238E27FC236}">
                    <a16:creationId xmlns:a16="http://schemas.microsoft.com/office/drawing/2014/main" id="{75FC3149-3CC4-4D8B-885B-E902A40D725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821450" y="2180293"/>
                <a:ext cx="322144" cy="182880"/>
              </a:xfrm>
              <a:prstGeom prst="bentConnector3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pSp>
            <p:nvGrpSpPr>
              <p:cNvPr id="122" name="グループ化 76">
                <a:extLst>
                  <a:ext uri="{FF2B5EF4-FFF2-40B4-BE49-F238E27FC236}">
                    <a16:creationId xmlns:a16="http://schemas.microsoft.com/office/drawing/2014/main" id="{B91C92B9-5B55-4F3C-B9DD-20B0035FE561}"/>
                  </a:ext>
                </a:extLst>
              </p:cNvPr>
              <p:cNvGrpSpPr/>
              <p:nvPr/>
            </p:nvGrpSpPr>
            <p:grpSpPr>
              <a:xfrm rot="16200000" flipH="1">
                <a:off x="2831015" y="3834858"/>
                <a:ext cx="343363" cy="276999"/>
                <a:chOff x="2426314" y="3415862"/>
                <a:chExt cx="343363" cy="276999"/>
              </a:xfrm>
            </p:grpSpPr>
            <p:sp>
              <p:nvSpPr>
                <p:cNvPr id="152" name="楕円 92">
                  <a:extLst>
                    <a:ext uri="{FF2B5EF4-FFF2-40B4-BE49-F238E27FC236}">
                      <a16:creationId xmlns:a16="http://schemas.microsoft.com/office/drawing/2014/main" id="{EF597340-0D6D-4A7C-917D-22821EF76A16}"/>
                    </a:ext>
                  </a:extLst>
                </p:cNvPr>
                <p:cNvSpPr/>
                <p:nvPr/>
              </p:nvSpPr>
              <p:spPr bwMode="auto">
                <a:xfrm>
                  <a:off x="2460835" y="3417201"/>
                  <a:ext cx="274320" cy="274320"/>
                </a:xfrm>
                <a:prstGeom prst="ellips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dirty="0">
                    <a:latin typeface="+mn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3" name="テキスト ボックス 93">
                      <a:extLst>
                        <a:ext uri="{FF2B5EF4-FFF2-40B4-BE49-F238E27FC236}">
                          <a16:creationId xmlns:a16="http://schemas.microsoft.com/office/drawing/2014/main" id="{63CB2BD6-BB3D-42D3-9C5C-D5C7255A680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1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kumimoji="1" lang="ja-JP" altLang="en-US" sz="1200" dirty="0">
                        <a:latin typeface="+mn-lt"/>
                      </a:endParaRPr>
                    </a:p>
                  </p:txBody>
                </p:sp>
              </mc:Choice>
              <mc:Fallback xmlns="">
                <p:sp>
                  <p:nvSpPr>
                    <p:cNvPr id="153" name="テキスト ボックス 93">
                      <a:extLst>
                        <a:ext uri="{FF2B5EF4-FFF2-40B4-BE49-F238E27FC236}">
                          <a16:creationId xmlns:a16="http://schemas.microsoft.com/office/drawing/2014/main" id="{63CB2BD6-BB3D-42D3-9C5C-D5C7255A680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23" name="カギ線コネクタ 79">
                <a:extLst>
                  <a:ext uri="{FF2B5EF4-FFF2-40B4-BE49-F238E27FC236}">
                    <a16:creationId xmlns:a16="http://schemas.microsoft.com/office/drawing/2014/main" id="{EA970A59-726F-4569-967F-C0172B99FDF9}"/>
                  </a:ext>
                </a:extLst>
              </p:cNvPr>
              <p:cNvCxnSpPr>
                <a:stCxn id="153" idx="2"/>
              </p:cNvCxnSpPr>
              <p:nvPr/>
            </p:nvCxnSpPr>
            <p:spPr bwMode="auto">
              <a:xfrm rot="10800000" flipH="1">
                <a:off x="3141196" y="3782920"/>
                <a:ext cx="402205" cy="190439"/>
              </a:xfrm>
              <a:prstGeom prst="bentConnector3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pSp>
            <p:nvGrpSpPr>
              <p:cNvPr id="124" name="グループ化 80">
                <a:extLst>
                  <a:ext uri="{FF2B5EF4-FFF2-40B4-BE49-F238E27FC236}">
                    <a16:creationId xmlns:a16="http://schemas.microsoft.com/office/drawing/2014/main" id="{CCD120B8-BB36-4E72-8CA8-07DE2452DCC3}"/>
                  </a:ext>
                </a:extLst>
              </p:cNvPr>
              <p:cNvGrpSpPr/>
              <p:nvPr/>
            </p:nvGrpSpPr>
            <p:grpSpPr>
              <a:xfrm rot="16200000" flipH="1">
                <a:off x="3510219" y="3584590"/>
                <a:ext cx="343363" cy="276999"/>
                <a:chOff x="2426314" y="3415862"/>
                <a:chExt cx="343363" cy="276999"/>
              </a:xfrm>
            </p:grpSpPr>
            <p:sp>
              <p:nvSpPr>
                <p:cNvPr id="150" name="楕円 88">
                  <a:extLst>
                    <a:ext uri="{FF2B5EF4-FFF2-40B4-BE49-F238E27FC236}">
                      <a16:creationId xmlns:a16="http://schemas.microsoft.com/office/drawing/2014/main" id="{0948D6CE-90C9-4F5A-8258-7C6907412FA9}"/>
                    </a:ext>
                  </a:extLst>
                </p:cNvPr>
                <p:cNvSpPr/>
                <p:nvPr/>
              </p:nvSpPr>
              <p:spPr bwMode="auto">
                <a:xfrm>
                  <a:off x="2460835" y="3417201"/>
                  <a:ext cx="274320" cy="274320"/>
                </a:xfrm>
                <a:prstGeom prst="ellips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dirty="0">
                    <a:latin typeface="+mn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1" name="テキスト ボックス 89">
                      <a:extLst>
                        <a:ext uri="{FF2B5EF4-FFF2-40B4-BE49-F238E27FC236}">
                          <a16:creationId xmlns:a16="http://schemas.microsoft.com/office/drawing/2014/main" id="{35A5FD0F-ED07-449B-90A8-D798E5068C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1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kumimoji="1" lang="ja-JP" altLang="en-US" sz="1200" dirty="0">
                        <a:latin typeface="+mn-lt"/>
                      </a:endParaRPr>
                    </a:p>
                  </p:txBody>
                </p:sp>
              </mc:Choice>
              <mc:Fallback xmlns="">
                <p:sp>
                  <p:nvSpPr>
                    <p:cNvPr id="151" name="テキスト ボックス 89">
                      <a:extLst>
                        <a:ext uri="{FF2B5EF4-FFF2-40B4-BE49-F238E27FC236}">
                          <a16:creationId xmlns:a16="http://schemas.microsoft.com/office/drawing/2014/main" id="{35A5FD0F-ED07-449B-90A8-D798E5068CF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25" name="カギ線コネクタ 83">
                <a:extLst>
                  <a:ext uri="{FF2B5EF4-FFF2-40B4-BE49-F238E27FC236}">
                    <a16:creationId xmlns:a16="http://schemas.microsoft.com/office/drawing/2014/main" id="{33895A8A-BFDF-4C1F-B6FC-0E36E2F0122D}"/>
                  </a:ext>
                </a:extLst>
              </p:cNvPr>
              <p:cNvCxnSpPr/>
              <p:nvPr/>
            </p:nvCxnSpPr>
            <p:spPr bwMode="auto">
              <a:xfrm flipV="1">
                <a:off x="3819061" y="3534840"/>
                <a:ext cx="322144" cy="182880"/>
              </a:xfrm>
              <a:prstGeom prst="bentConnector3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pSp>
            <p:nvGrpSpPr>
              <p:cNvPr id="126" name="グループ化 85">
                <a:extLst>
                  <a:ext uri="{FF2B5EF4-FFF2-40B4-BE49-F238E27FC236}">
                    <a16:creationId xmlns:a16="http://schemas.microsoft.com/office/drawing/2014/main" id="{5CE3F1BD-3625-45AA-A276-A84E349D8E36}"/>
                  </a:ext>
                </a:extLst>
              </p:cNvPr>
              <p:cNvGrpSpPr/>
              <p:nvPr/>
            </p:nvGrpSpPr>
            <p:grpSpPr>
              <a:xfrm rot="10800000" flipH="1">
                <a:off x="4108025" y="3354285"/>
                <a:ext cx="343363" cy="276999"/>
                <a:chOff x="2426315" y="3415863"/>
                <a:chExt cx="343363" cy="276999"/>
              </a:xfrm>
            </p:grpSpPr>
            <p:sp>
              <p:nvSpPr>
                <p:cNvPr id="148" name="楕円 86">
                  <a:extLst>
                    <a:ext uri="{FF2B5EF4-FFF2-40B4-BE49-F238E27FC236}">
                      <a16:creationId xmlns:a16="http://schemas.microsoft.com/office/drawing/2014/main" id="{316988EB-B141-40AD-9108-5764B02A28C6}"/>
                    </a:ext>
                  </a:extLst>
                </p:cNvPr>
                <p:cNvSpPr/>
                <p:nvPr/>
              </p:nvSpPr>
              <p:spPr bwMode="auto">
                <a:xfrm>
                  <a:off x="2460835" y="3417201"/>
                  <a:ext cx="274320" cy="274320"/>
                </a:xfrm>
                <a:prstGeom prst="ellips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dirty="0">
                    <a:latin typeface="+mn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9" name="テキスト ボックス 87">
                      <a:extLst>
                        <a:ext uri="{FF2B5EF4-FFF2-40B4-BE49-F238E27FC236}">
                          <a16:creationId xmlns:a16="http://schemas.microsoft.com/office/drawing/2014/main" id="{9BC7611E-FF79-4F6A-80FD-2ECD952C321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26315" y="3415863"/>
                      <a:ext cx="34336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1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oMath>
                        </m:oMathPara>
                      </a14:m>
                      <a:endParaRPr kumimoji="1" lang="ja-JP" altLang="en-US" sz="1200" dirty="0">
                        <a:latin typeface="+mn-lt"/>
                      </a:endParaRPr>
                    </a:p>
                  </p:txBody>
                </p:sp>
              </mc:Choice>
              <mc:Fallback xmlns="">
                <p:sp>
                  <p:nvSpPr>
                    <p:cNvPr id="149" name="テキスト ボックス 87">
                      <a:extLst>
                        <a:ext uri="{FF2B5EF4-FFF2-40B4-BE49-F238E27FC236}">
                          <a16:creationId xmlns:a16="http://schemas.microsoft.com/office/drawing/2014/main" id="{9BC7611E-FF79-4F6A-80FD-2ECD952C321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26315" y="3415863"/>
                      <a:ext cx="343363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27" name="グループ化 99">
                <a:extLst>
                  <a:ext uri="{FF2B5EF4-FFF2-40B4-BE49-F238E27FC236}">
                    <a16:creationId xmlns:a16="http://schemas.microsoft.com/office/drawing/2014/main" id="{43C08942-456E-478F-824F-DF8BC9C19E94}"/>
                  </a:ext>
                </a:extLst>
              </p:cNvPr>
              <p:cNvGrpSpPr/>
              <p:nvPr/>
            </p:nvGrpSpPr>
            <p:grpSpPr>
              <a:xfrm rot="5400000" flipV="1">
                <a:off x="4738983" y="3354287"/>
                <a:ext cx="338554" cy="276999"/>
                <a:chOff x="2846901" y="4959543"/>
                <a:chExt cx="338554" cy="276999"/>
              </a:xfrm>
            </p:grpSpPr>
            <p:sp>
              <p:nvSpPr>
                <p:cNvPr id="146" name="楕円 100">
                  <a:extLst>
                    <a:ext uri="{FF2B5EF4-FFF2-40B4-BE49-F238E27FC236}">
                      <a16:creationId xmlns:a16="http://schemas.microsoft.com/office/drawing/2014/main" id="{E5B51301-F01D-4AB0-81FC-388866DF0EB0}"/>
                    </a:ext>
                  </a:extLst>
                </p:cNvPr>
                <p:cNvSpPr/>
                <p:nvPr/>
              </p:nvSpPr>
              <p:spPr bwMode="auto">
                <a:xfrm>
                  <a:off x="2881422" y="4960882"/>
                  <a:ext cx="274320" cy="274320"/>
                </a:xfrm>
                <a:prstGeom prst="ellips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dirty="0">
                    <a:latin typeface="+mn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7" name="テキスト ボックス 101">
                      <a:extLst>
                        <a:ext uri="{FF2B5EF4-FFF2-40B4-BE49-F238E27FC236}">
                          <a16:creationId xmlns:a16="http://schemas.microsoft.com/office/drawing/2014/main" id="{5D4314C7-F03F-41C4-9BCA-EC79FC31C7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46901" y="4959543"/>
                      <a:ext cx="33855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</m:oMath>
                        </m:oMathPara>
                      </a14:m>
                      <a:endParaRPr kumimoji="1" lang="ja-JP" altLang="en-US" sz="1200" dirty="0">
                        <a:latin typeface="+mn-lt"/>
                      </a:endParaRPr>
                    </a:p>
                  </p:txBody>
                </p:sp>
              </mc:Choice>
              <mc:Fallback xmlns="">
                <p:sp>
                  <p:nvSpPr>
                    <p:cNvPr id="147" name="テキスト ボックス 101">
                      <a:extLst>
                        <a:ext uri="{FF2B5EF4-FFF2-40B4-BE49-F238E27FC236}">
                          <a16:creationId xmlns:a16="http://schemas.microsoft.com/office/drawing/2014/main" id="{5D4314C7-F03F-41C4-9BCA-EC79FC31C72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46901" y="4959543"/>
                      <a:ext cx="338554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8B3CCBEF-B3DA-45C1-B87A-679BF26F93AA}"/>
                  </a:ext>
                </a:extLst>
              </p:cNvPr>
              <p:cNvGrpSpPr/>
              <p:nvPr/>
            </p:nvGrpSpPr>
            <p:grpSpPr>
              <a:xfrm flipV="1">
                <a:off x="4419716" y="3360443"/>
                <a:ext cx="359894" cy="268658"/>
                <a:chOff x="4419716" y="2108032"/>
                <a:chExt cx="359894" cy="268658"/>
              </a:xfrm>
            </p:grpSpPr>
            <p:cxnSp>
              <p:nvCxnSpPr>
                <p:cNvPr id="144" name="カギ線コネクタ 107">
                  <a:extLst>
                    <a:ext uri="{FF2B5EF4-FFF2-40B4-BE49-F238E27FC236}">
                      <a16:creationId xmlns:a16="http://schemas.microsoft.com/office/drawing/2014/main" id="{75326A4E-FF9A-4A72-AC44-618E6250596C}"/>
                    </a:ext>
                  </a:extLst>
                </p:cNvPr>
                <p:cNvCxnSpPr/>
                <p:nvPr/>
              </p:nvCxnSpPr>
              <p:spPr bwMode="auto">
                <a:xfrm>
                  <a:off x="4419716" y="2239529"/>
                  <a:ext cx="350217" cy="137161"/>
                </a:xfrm>
                <a:prstGeom prst="bentConnector3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45" name="カギ線コネクタ 108">
                  <a:extLst>
                    <a:ext uri="{FF2B5EF4-FFF2-40B4-BE49-F238E27FC236}">
                      <a16:creationId xmlns:a16="http://schemas.microsoft.com/office/drawing/2014/main" id="{56FFE1E3-53DD-48B8-84A4-F8A50841CEB1}"/>
                    </a:ext>
                  </a:extLst>
                </p:cNvPr>
                <p:cNvCxnSpPr/>
                <p:nvPr/>
              </p:nvCxnSpPr>
              <p:spPr bwMode="auto">
                <a:xfrm rot="10800000" flipH="1">
                  <a:off x="4429393" y="2108032"/>
                  <a:ext cx="350217" cy="137161"/>
                </a:xfrm>
                <a:prstGeom prst="bentConnector3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grpSp>
            <p:nvGrpSpPr>
              <p:cNvPr id="130" name="グループ化 76">
                <a:extLst>
                  <a:ext uri="{FF2B5EF4-FFF2-40B4-BE49-F238E27FC236}">
                    <a16:creationId xmlns:a16="http://schemas.microsoft.com/office/drawing/2014/main" id="{FDC1A059-8882-4213-9FB6-B19A798526D4}"/>
                  </a:ext>
                </a:extLst>
              </p:cNvPr>
              <p:cNvGrpSpPr/>
              <p:nvPr/>
            </p:nvGrpSpPr>
            <p:grpSpPr>
              <a:xfrm rot="5400000" flipH="1" flipV="1">
                <a:off x="2831015" y="2849226"/>
                <a:ext cx="343363" cy="276999"/>
                <a:chOff x="2426314" y="3415862"/>
                <a:chExt cx="343363" cy="276999"/>
              </a:xfrm>
            </p:grpSpPr>
            <p:sp>
              <p:nvSpPr>
                <p:cNvPr id="142" name="楕円 92">
                  <a:extLst>
                    <a:ext uri="{FF2B5EF4-FFF2-40B4-BE49-F238E27FC236}">
                      <a16:creationId xmlns:a16="http://schemas.microsoft.com/office/drawing/2014/main" id="{8E92E2EB-CF49-4033-B10D-5D086ABD4992}"/>
                    </a:ext>
                  </a:extLst>
                </p:cNvPr>
                <p:cNvSpPr/>
                <p:nvPr/>
              </p:nvSpPr>
              <p:spPr bwMode="auto">
                <a:xfrm>
                  <a:off x="2460835" y="3417201"/>
                  <a:ext cx="274320" cy="274320"/>
                </a:xfrm>
                <a:prstGeom prst="ellips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dirty="0">
                    <a:latin typeface="+mn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3" name="テキスト ボックス 93">
                      <a:extLst>
                        <a:ext uri="{FF2B5EF4-FFF2-40B4-BE49-F238E27FC236}">
                          <a16:creationId xmlns:a16="http://schemas.microsoft.com/office/drawing/2014/main" id="{47A896FE-81E3-47F6-93A3-069A4E25E7D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1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kumimoji="1" lang="ja-JP" altLang="en-US" sz="1200" dirty="0">
                        <a:latin typeface="+mn-lt"/>
                      </a:endParaRPr>
                    </a:p>
                  </p:txBody>
                </p:sp>
              </mc:Choice>
              <mc:Fallback xmlns="">
                <p:sp>
                  <p:nvSpPr>
                    <p:cNvPr id="143" name="テキスト ボックス 93">
                      <a:extLst>
                        <a:ext uri="{FF2B5EF4-FFF2-40B4-BE49-F238E27FC236}">
                          <a16:creationId xmlns:a16="http://schemas.microsoft.com/office/drawing/2014/main" id="{47A896FE-81E3-47F6-93A3-069A4E25E7D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31" name="カギ線コネクタ 79">
                <a:extLst>
                  <a:ext uri="{FF2B5EF4-FFF2-40B4-BE49-F238E27FC236}">
                    <a16:creationId xmlns:a16="http://schemas.microsoft.com/office/drawing/2014/main" id="{594A178D-780C-4DDC-B0DF-4069C5496A94}"/>
                  </a:ext>
                </a:extLst>
              </p:cNvPr>
              <p:cNvCxnSpPr>
                <a:cxnSpLocks/>
                <a:stCxn id="143" idx="2"/>
              </p:cNvCxnSpPr>
              <p:nvPr/>
            </p:nvCxnSpPr>
            <p:spPr bwMode="auto">
              <a:xfrm rot="10800000" flipH="1" flipV="1">
                <a:off x="3141196" y="2987724"/>
                <a:ext cx="402205" cy="190439"/>
              </a:xfrm>
              <a:prstGeom prst="bentConnector3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pSp>
            <p:nvGrpSpPr>
              <p:cNvPr id="132" name="グループ化 80">
                <a:extLst>
                  <a:ext uri="{FF2B5EF4-FFF2-40B4-BE49-F238E27FC236}">
                    <a16:creationId xmlns:a16="http://schemas.microsoft.com/office/drawing/2014/main" id="{05310FD0-91E3-4AB9-9643-9ED15FACB44C}"/>
                  </a:ext>
                </a:extLst>
              </p:cNvPr>
              <p:cNvGrpSpPr/>
              <p:nvPr/>
            </p:nvGrpSpPr>
            <p:grpSpPr>
              <a:xfrm rot="5400000" flipH="1" flipV="1">
                <a:off x="3510219" y="3099494"/>
                <a:ext cx="343363" cy="276999"/>
                <a:chOff x="2426314" y="3415862"/>
                <a:chExt cx="343363" cy="276999"/>
              </a:xfrm>
            </p:grpSpPr>
            <p:sp>
              <p:nvSpPr>
                <p:cNvPr id="140" name="楕円 88">
                  <a:extLst>
                    <a:ext uri="{FF2B5EF4-FFF2-40B4-BE49-F238E27FC236}">
                      <a16:creationId xmlns:a16="http://schemas.microsoft.com/office/drawing/2014/main" id="{447F171A-099D-4994-9AC1-E5215086219D}"/>
                    </a:ext>
                  </a:extLst>
                </p:cNvPr>
                <p:cNvSpPr/>
                <p:nvPr/>
              </p:nvSpPr>
              <p:spPr bwMode="auto">
                <a:xfrm>
                  <a:off x="2460835" y="3417201"/>
                  <a:ext cx="274320" cy="274320"/>
                </a:xfrm>
                <a:prstGeom prst="ellips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dirty="0">
                    <a:latin typeface="+mn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1" name="テキスト ボックス 89">
                      <a:extLst>
                        <a:ext uri="{FF2B5EF4-FFF2-40B4-BE49-F238E27FC236}">
                          <a16:creationId xmlns:a16="http://schemas.microsoft.com/office/drawing/2014/main" id="{CA7AE331-6A27-4F6B-99FF-A507E972416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1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kumimoji="1" lang="ja-JP" altLang="en-US" sz="1200" dirty="0">
                        <a:latin typeface="+mn-lt"/>
                      </a:endParaRPr>
                    </a:p>
                  </p:txBody>
                </p:sp>
              </mc:Choice>
              <mc:Fallback xmlns="">
                <p:sp>
                  <p:nvSpPr>
                    <p:cNvPr id="141" name="テキスト ボックス 89">
                      <a:extLst>
                        <a:ext uri="{FF2B5EF4-FFF2-40B4-BE49-F238E27FC236}">
                          <a16:creationId xmlns:a16="http://schemas.microsoft.com/office/drawing/2014/main" id="{CA7AE331-6A27-4F6B-99FF-A507E972416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33" name="Straight Arrow Connector 132">
                <a:extLst>
                  <a:ext uri="{FF2B5EF4-FFF2-40B4-BE49-F238E27FC236}">
                    <a16:creationId xmlns:a16="http://schemas.microsoft.com/office/drawing/2014/main" id="{11B67BD8-469C-481E-8265-173A7EA25C38}"/>
                  </a:ext>
                </a:extLst>
              </p:cNvPr>
              <p:cNvCxnSpPr/>
              <p:nvPr/>
            </p:nvCxnSpPr>
            <p:spPr bwMode="auto">
              <a:xfrm flipV="1">
                <a:off x="2438400" y="3654753"/>
                <a:ext cx="1095168" cy="0"/>
              </a:xfrm>
              <a:prstGeom prst="straightConnector1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7E650956-5746-4BDF-A21F-BD93E447AA4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438400" y="4022518"/>
                <a:ext cx="425797" cy="1"/>
              </a:xfrm>
              <a:prstGeom prst="straightConnector1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id="{6A48D2DD-CAA9-4298-BF62-C70106DD36C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438400" y="3895896"/>
                <a:ext cx="425797" cy="1"/>
              </a:xfrm>
              <a:prstGeom prst="straightConnector1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36" name="Straight Arrow Connector 135">
                <a:extLst>
                  <a:ext uri="{FF2B5EF4-FFF2-40B4-BE49-F238E27FC236}">
                    <a16:creationId xmlns:a16="http://schemas.microsoft.com/office/drawing/2014/main" id="{01000DCE-4824-4A7A-9491-326AF13A8B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438399" y="3040322"/>
                <a:ext cx="425797" cy="1"/>
              </a:xfrm>
              <a:prstGeom prst="straightConnector1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37" name="Straight Arrow Connector 136">
                <a:extLst>
                  <a:ext uri="{FF2B5EF4-FFF2-40B4-BE49-F238E27FC236}">
                    <a16:creationId xmlns:a16="http://schemas.microsoft.com/office/drawing/2014/main" id="{0C21FC22-0CB5-45B5-8C02-FE284AD40CF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438399" y="2913700"/>
                <a:ext cx="425797" cy="1"/>
              </a:xfrm>
              <a:prstGeom prst="straightConnector1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38" name="Straight Arrow Connector 137">
                <a:extLst>
                  <a:ext uri="{FF2B5EF4-FFF2-40B4-BE49-F238E27FC236}">
                    <a16:creationId xmlns:a16="http://schemas.microsoft.com/office/drawing/2014/main" id="{9CC166C2-86C6-406A-A42E-010808299D2B}"/>
                  </a:ext>
                </a:extLst>
              </p:cNvPr>
              <p:cNvCxnSpPr/>
              <p:nvPr/>
            </p:nvCxnSpPr>
            <p:spPr bwMode="auto">
              <a:xfrm flipV="1">
                <a:off x="2446325" y="3297815"/>
                <a:ext cx="1095168" cy="0"/>
              </a:xfrm>
              <a:prstGeom prst="straightConnector1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39" name="カギ線コネクタ 83">
                <a:extLst>
                  <a:ext uri="{FF2B5EF4-FFF2-40B4-BE49-F238E27FC236}">
                    <a16:creationId xmlns:a16="http://schemas.microsoft.com/office/drawing/2014/main" id="{5F405512-DA67-488F-A048-21CF0A60F85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821450" y="3246144"/>
                <a:ext cx="322144" cy="182880"/>
              </a:xfrm>
              <a:prstGeom prst="bentConnector3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154" name="グループ化 80">
              <a:extLst>
                <a:ext uri="{FF2B5EF4-FFF2-40B4-BE49-F238E27FC236}">
                  <a16:creationId xmlns:a16="http://schemas.microsoft.com/office/drawing/2014/main" id="{89007423-EC69-48AB-9817-AC3C6239CE2F}"/>
                </a:ext>
              </a:extLst>
            </p:cNvPr>
            <p:cNvGrpSpPr/>
            <p:nvPr/>
          </p:nvGrpSpPr>
          <p:grpSpPr>
            <a:xfrm rot="5400000" flipH="1" flipV="1">
              <a:off x="5282001" y="2666159"/>
              <a:ext cx="343363" cy="276999"/>
              <a:chOff x="2426314" y="3415862"/>
              <a:chExt cx="343363" cy="276999"/>
            </a:xfrm>
          </p:grpSpPr>
          <p:sp>
            <p:nvSpPr>
              <p:cNvPr id="155" name="楕円 88">
                <a:extLst>
                  <a:ext uri="{FF2B5EF4-FFF2-40B4-BE49-F238E27FC236}">
                    <a16:creationId xmlns:a16="http://schemas.microsoft.com/office/drawing/2014/main" id="{D97A47F6-0C3C-45BC-BD31-FE141B60DC4E}"/>
                  </a:ext>
                </a:extLst>
              </p:cNvPr>
              <p:cNvSpPr/>
              <p:nvPr/>
            </p:nvSpPr>
            <p:spPr bwMode="auto">
              <a:xfrm>
                <a:off x="2460835" y="3417201"/>
                <a:ext cx="274320" cy="274320"/>
              </a:xfrm>
              <a:prstGeom prst="ellipse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dirty="0">
                  <a:latin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6" name="テキスト ボックス 89">
                    <a:extLst>
                      <a:ext uri="{FF2B5EF4-FFF2-40B4-BE49-F238E27FC236}">
                        <a16:creationId xmlns:a16="http://schemas.microsoft.com/office/drawing/2014/main" id="{E59363B9-499C-4A4E-8CC1-DF30E5F11872}"/>
                      </a:ext>
                    </a:extLst>
                  </p:cNvPr>
                  <p:cNvSpPr txBox="1"/>
                  <p:nvPr/>
                </p:nvSpPr>
                <p:spPr>
                  <a:xfrm>
                    <a:off x="2426314" y="3415862"/>
                    <a:ext cx="343363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1200" i="1"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kumimoji="1" lang="ja-JP" altLang="en-US" sz="1200" dirty="0"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156" name="テキスト ボックス 89">
                    <a:extLst>
                      <a:ext uri="{FF2B5EF4-FFF2-40B4-BE49-F238E27FC236}">
                        <a16:creationId xmlns:a16="http://schemas.microsoft.com/office/drawing/2014/main" id="{E59363B9-499C-4A4E-8CC1-DF30E5F118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26314" y="3415862"/>
                    <a:ext cx="343363" cy="27699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59" name="カギ線コネクタ 116">
              <a:extLst>
                <a:ext uri="{FF2B5EF4-FFF2-40B4-BE49-F238E27FC236}">
                  <a16:creationId xmlns:a16="http://schemas.microsoft.com/office/drawing/2014/main" id="{2E58E0E3-F3E6-4675-881E-CE3EA380F3E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042266" y="2871125"/>
              <a:ext cx="272247" cy="621792"/>
            </a:xfrm>
            <a:prstGeom prst="bentConnector3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952BECBA-A33C-4A3B-A3F2-0C544196F6A9}"/>
                </a:ext>
              </a:extLst>
            </p:cNvPr>
            <p:cNvCxnSpPr>
              <a:stCxn id="156" idx="2"/>
              <a:endCxn id="13" idx="1"/>
            </p:cNvCxnSpPr>
            <p:nvPr/>
          </p:nvCxnSpPr>
          <p:spPr bwMode="auto">
            <a:xfrm flipV="1">
              <a:off x="5592182" y="2800582"/>
              <a:ext cx="267963" cy="4076"/>
            </a:xfrm>
            <a:prstGeom prst="straightConnector1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906C8559-54DF-4295-A8E3-68FAD43AA997}"/>
                </a:ext>
              </a:extLst>
            </p:cNvPr>
            <p:cNvCxnSpPr/>
            <p:nvPr/>
          </p:nvCxnSpPr>
          <p:spPr bwMode="auto">
            <a:xfrm flipV="1">
              <a:off x="6309307" y="2806212"/>
              <a:ext cx="267963" cy="4076"/>
            </a:xfrm>
            <a:prstGeom prst="straightConnector1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65" name="TextBox 164">
            <a:extLst>
              <a:ext uri="{FF2B5EF4-FFF2-40B4-BE49-F238E27FC236}">
                <a16:creationId xmlns:a16="http://schemas.microsoft.com/office/drawing/2014/main" id="{7754C7C7-5457-432B-A9FC-606BE5A894E4}"/>
              </a:ext>
            </a:extLst>
          </p:cNvPr>
          <p:cNvSpPr txBox="1"/>
          <p:nvPr/>
        </p:nvSpPr>
        <p:spPr>
          <a:xfrm>
            <a:off x="8098863" y="2046147"/>
            <a:ext cx="1603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s_axis_tdata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[7:0]</a:t>
            </a:r>
            <a:br>
              <a:rPr lang="en-US" sz="1600" dirty="0">
                <a:latin typeface="+mn-lt"/>
                <a:cs typeface="Times New Roman" panose="02020603050405020304" pitchFamily="18" charset="0"/>
              </a:rPr>
            </a:br>
            <a:r>
              <a:rPr lang="en-US" sz="1600" dirty="0">
                <a:latin typeface="+mn-lt"/>
                <a:cs typeface="Times New Roman" panose="02020603050405020304" pitchFamily="18" charset="0"/>
              </a:rPr>
              <a:t>(edge pixels)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AF5D497C-BCFF-4821-A4F3-04D585075EE9}"/>
              </a:ext>
            </a:extLst>
          </p:cNvPr>
          <p:cNvSpPr txBox="1"/>
          <p:nvPr/>
        </p:nvSpPr>
        <p:spPr>
          <a:xfrm>
            <a:off x="3480117" y="1166421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do_02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736017C-F052-4986-ACE2-3E33B5ACC5C5}"/>
              </a:ext>
            </a:extLst>
          </p:cNvPr>
          <p:cNvSpPr txBox="1"/>
          <p:nvPr/>
        </p:nvSpPr>
        <p:spPr>
          <a:xfrm>
            <a:off x="3480117" y="1352867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do_12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F3237CCA-DE36-47B1-ADD8-606EB396F90D}"/>
              </a:ext>
            </a:extLst>
          </p:cNvPr>
          <p:cNvSpPr txBox="1"/>
          <p:nvPr/>
        </p:nvSpPr>
        <p:spPr>
          <a:xfrm>
            <a:off x="3480117" y="1610451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do_22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0C964CF-F614-4384-BE03-D98DFA5B12CA}"/>
              </a:ext>
            </a:extLst>
          </p:cNvPr>
          <p:cNvSpPr txBox="1"/>
          <p:nvPr/>
        </p:nvSpPr>
        <p:spPr>
          <a:xfrm>
            <a:off x="3480117" y="1921013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do_00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DB978D51-4E09-4638-8DD6-5C67B65BD79D}"/>
              </a:ext>
            </a:extLst>
          </p:cNvPr>
          <p:cNvSpPr txBox="1"/>
          <p:nvPr/>
        </p:nvSpPr>
        <p:spPr>
          <a:xfrm>
            <a:off x="3480117" y="2140472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do_10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E0014A63-3649-469E-BBCB-4A534703A715}"/>
              </a:ext>
            </a:extLst>
          </p:cNvPr>
          <p:cNvSpPr txBox="1"/>
          <p:nvPr/>
        </p:nvSpPr>
        <p:spPr>
          <a:xfrm>
            <a:off x="3480117" y="2336826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do_20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F0620BE-8C02-4D5B-A857-1D344C637E0E}"/>
              </a:ext>
            </a:extLst>
          </p:cNvPr>
          <p:cNvSpPr txBox="1"/>
          <p:nvPr/>
        </p:nvSpPr>
        <p:spPr>
          <a:xfrm>
            <a:off x="3480117" y="2515265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do_20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50687746-0449-4100-9FBC-C8462533296A}"/>
              </a:ext>
            </a:extLst>
          </p:cNvPr>
          <p:cNvSpPr txBox="1"/>
          <p:nvPr/>
        </p:nvSpPr>
        <p:spPr>
          <a:xfrm>
            <a:off x="3480117" y="2680198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do_21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00CB0E1-462E-4B2A-B6C4-AE300F1B6DE1}"/>
              </a:ext>
            </a:extLst>
          </p:cNvPr>
          <p:cNvSpPr txBox="1"/>
          <p:nvPr/>
        </p:nvSpPr>
        <p:spPr>
          <a:xfrm>
            <a:off x="3480117" y="2916705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do_22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C39D2DC2-EEA1-4450-80F8-D6BFB3BC2316}"/>
              </a:ext>
            </a:extLst>
          </p:cNvPr>
          <p:cNvSpPr txBox="1"/>
          <p:nvPr/>
        </p:nvSpPr>
        <p:spPr>
          <a:xfrm>
            <a:off x="3480117" y="3268898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do_00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C2970CA9-E763-499D-B947-380B394DE70A}"/>
              </a:ext>
            </a:extLst>
          </p:cNvPr>
          <p:cNvSpPr txBox="1"/>
          <p:nvPr/>
        </p:nvSpPr>
        <p:spPr>
          <a:xfrm>
            <a:off x="3480117" y="3476673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do_01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A543854A-8FCA-446B-88F5-940F8B1D16B2}"/>
              </a:ext>
            </a:extLst>
          </p:cNvPr>
          <p:cNvSpPr txBox="1"/>
          <p:nvPr/>
        </p:nvSpPr>
        <p:spPr>
          <a:xfrm>
            <a:off x="3480117" y="3653046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do_02</a:t>
            </a:r>
          </a:p>
        </p:txBody>
      </p:sp>
      <p:sp>
        <p:nvSpPr>
          <p:cNvPr id="178" name="Rectangle 69">
            <a:extLst>
              <a:ext uri="{FF2B5EF4-FFF2-40B4-BE49-F238E27FC236}">
                <a16:creationId xmlns:a16="http://schemas.microsoft.com/office/drawing/2014/main" id="{A09A9321-B461-4EE0-B73E-90F78BBCE201}"/>
              </a:ext>
            </a:extLst>
          </p:cNvPr>
          <p:cNvSpPr/>
          <p:nvPr/>
        </p:nvSpPr>
        <p:spPr>
          <a:xfrm>
            <a:off x="4422198" y="4066703"/>
            <a:ext cx="3280274" cy="85272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600" dirty="0">
                <a:solidFill>
                  <a:srgbClr val="FF0000"/>
                </a:solidFill>
                <a:ea typeface="SimSun"/>
              </a:rPr>
              <a:t>Finite State Machine &amp; Controller</a:t>
            </a:r>
            <a:br>
              <a:rPr lang="en-GB" sz="1600" dirty="0">
                <a:solidFill>
                  <a:srgbClr val="FF0000"/>
                </a:solidFill>
                <a:ea typeface="SimSun"/>
              </a:rPr>
            </a:br>
            <a:r>
              <a:rPr lang="en-GB" sz="1600" dirty="0">
                <a:solidFill>
                  <a:srgbClr val="FF0000"/>
                </a:solidFill>
                <a:ea typeface="SimSun"/>
              </a:rPr>
              <a:t>based on AXI4-Stream protocol </a:t>
            </a:r>
          </a:p>
        </p:txBody>
      </p: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7E0546F3-56B7-4FBB-9DA0-9ED15792A7B0}"/>
              </a:ext>
            </a:extLst>
          </p:cNvPr>
          <p:cNvCxnSpPr/>
          <p:nvPr/>
        </p:nvCxnSpPr>
        <p:spPr bwMode="auto">
          <a:xfrm>
            <a:off x="3050598" y="4129390"/>
            <a:ext cx="1371600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EBAF6B27-72F6-432B-9771-32EA4CED805F}"/>
              </a:ext>
            </a:extLst>
          </p:cNvPr>
          <p:cNvSpPr txBox="1"/>
          <p:nvPr/>
        </p:nvSpPr>
        <p:spPr>
          <a:xfrm>
            <a:off x="2900941" y="384977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s_axis_tvalid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A518E79E-7556-4531-9174-D7231805E4F4}"/>
              </a:ext>
            </a:extLst>
          </p:cNvPr>
          <p:cNvCxnSpPr/>
          <p:nvPr/>
        </p:nvCxnSpPr>
        <p:spPr bwMode="auto">
          <a:xfrm>
            <a:off x="3050598" y="4385780"/>
            <a:ext cx="1371600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77EEE166-77BE-4C9F-891A-2C2BF4698BEB}"/>
              </a:ext>
            </a:extLst>
          </p:cNvPr>
          <p:cNvSpPr txBox="1"/>
          <p:nvPr/>
        </p:nvSpPr>
        <p:spPr>
          <a:xfrm>
            <a:off x="2900941" y="4106161"/>
            <a:ext cx="13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s_axis_tuser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90F6F6BB-362D-4A48-AF68-6B4474C1C53A}"/>
              </a:ext>
            </a:extLst>
          </p:cNvPr>
          <p:cNvCxnSpPr/>
          <p:nvPr/>
        </p:nvCxnSpPr>
        <p:spPr bwMode="auto">
          <a:xfrm>
            <a:off x="3050598" y="4640248"/>
            <a:ext cx="1371600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4" name="TextBox 183">
            <a:extLst>
              <a:ext uri="{FF2B5EF4-FFF2-40B4-BE49-F238E27FC236}">
                <a16:creationId xmlns:a16="http://schemas.microsoft.com/office/drawing/2014/main" id="{D44FA4B7-2095-4DEA-8271-416A6D49342D}"/>
              </a:ext>
            </a:extLst>
          </p:cNvPr>
          <p:cNvSpPr txBox="1"/>
          <p:nvPr/>
        </p:nvSpPr>
        <p:spPr>
          <a:xfrm>
            <a:off x="2900941" y="436062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s_axis_tlast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5B75FFDF-3CDB-44D5-A005-AF094467E1E1}"/>
              </a:ext>
            </a:extLst>
          </p:cNvPr>
          <p:cNvCxnSpPr>
            <a:cxnSpLocks/>
          </p:cNvCxnSpPr>
          <p:nvPr/>
        </p:nvCxnSpPr>
        <p:spPr bwMode="auto">
          <a:xfrm flipH="1">
            <a:off x="3053196" y="4865683"/>
            <a:ext cx="1371600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DBB73A85-A468-4367-AB0D-E8688CFA87E6}"/>
              </a:ext>
            </a:extLst>
          </p:cNvPr>
          <p:cNvSpPr txBox="1"/>
          <p:nvPr/>
        </p:nvSpPr>
        <p:spPr>
          <a:xfrm>
            <a:off x="2903539" y="4586064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s_axis_tready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423C37F3-4F0B-448A-A401-9BCB4C95A7D5}"/>
              </a:ext>
            </a:extLst>
          </p:cNvPr>
          <p:cNvCxnSpPr/>
          <p:nvPr/>
        </p:nvCxnSpPr>
        <p:spPr bwMode="auto">
          <a:xfrm>
            <a:off x="7697276" y="4129350"/>
            <a:ext cx="1371600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8" name="TextBox 187">
            <a:extLst>
              <a:ext uri="{FF2B5EF4-FFF2-40B4-BE49-F238E27FC236}">
                <a16:creationId xmlns:a16="http://schemas.microsoft.com/office/drawing/2014/main" id="{48E1E1AD-901A-4BF1-A987-60EBCC7A4B07}"/>
              </a:ext>
            </a:extLst>
          </p:cNvPr>
          <p:cNvSpPr txBox="1"/>
          <p:nvPr/>
        </p:nvSpPr>
        <p:spPr>
          <a:xfrm>
            <a:off x="7896412" y="3849731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m_axis_tvalid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84F1FA5B-E601-4D20-AAF9-A91D2D119515}"/>
              </a:ext>
            </a:extLst>
          </p:cNvPr>
          <p:cNvCxnSpPr/>
          <p:nvPr/>
        </p:nvCxnSpPr>
        <p:spPr bwMode="auto">
          <a:xfrm>
            <a:off x="7697276" y="4385740"/>
            <a:ext cx="1371600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92B4CFB2-0AC8-49C1-A9A3-EBEC66974776}"/>
              </a:ext>
            </a:extLst>
          </p:cNvPr>
          <p:cNvSpPr txBox="1"/>
          <p:nvPr/>
        </p:nvSpPr>
        <p:spPr>
          <a:xfrm>
            <a:off x="7896411" y="4106121"/>
            <a:ext cx="143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m_axis_tuser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526F3D92-43DE-46E3-8AD0-34F20BAC5956}"/>
              </a:ext>
            </a:extLst>
          </p:cNvPr>
          <p:cNvCxnSpPr/>
          <p:nvPr/>
        </p:nvCxnSpPr>
        <p:spPr bwMode="auto">
          <a:xfrm>
            <a:off x="7697276" y="4640208"/>
            <a:ext cx="1371600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56DBB17D-FD80-4075-AB3C-B95BD5B82FFB}"/>
              </a:ext>
            </a:extLst>
          </p:cNvPr>
          <p:cNvSpPr txBox="1"/>
          <p:nvPr/>
        </p:nvSpPr>
        <p:spPr>
          <a:xfrm>
            <a:off x="7896412" y="436058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m_axis_tlast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2EFE1CB6-D4BD-4418-98D9-7549732E7078}"/>
              </a:ext>
            </a:extLst>
          </p:cNvPr>
          <p:cNvCxnSpPr>
            <a:cxnSpLocks/>
          </p:cNvCxnSpPr>
          <p:nvPr/>
        </p:nvCxnSpPr>
        <p:spPr bwMode="auto">
          <a:xfrm flipH="1">
            <a:off x="7699874" y="4865643"/>
            <a:ext cx="1371600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52CB2475-5E75-40A1-B273-CF36140B0019}"/>
              </a:ext>
            </a:extLst>
          </p:cNvPr>
          <p:cNvSpPr txBox="1"/>
          <p:nvPr/>
        </p:nvSpPr>
        <p:spPr>
          <a:xfrm>
            <a:off x="7899009" y="458602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m_axis_tready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95" name="正方形/長方形 2">
            <a:extLst>
              <a:ext uri="{FF2B5EF4-FFF2-40B4-BE49-F238E27FC236}">
                <a16:creationId xmlns:a16="http://schemas.microsoft.com/office/drawing/2014/main" id="{B4561AF6-E9D3-44EC-89B4-6657E5B41981}"/>
              </a:ext>
            </a:extLst>
          </p:cNvPr>
          <p:cNvSpPr/>
          <p:nvPr/>
        </p:nvSpPr>
        <p:spPr bwMode="auto">
          <a:xfrm>
            <a:off x="4186441" y="1215673"/>
            <a:ext cx="3859542" cy="267926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96" name="テキスト ボックス 7">
            <a:extLst>
              <a:ext uri="{FF2B5EF4-FFF2-40B4-BE49-F238E27FC236}">
                <a16:creationId xmlns:a16="http://schemas.microsoft.com/office/drawing/2014/main" id="{33BD28D7-4A27-4DA0-A992-98A55AB1259D}"/>
              </a:ext>
            </a:extLst>
          </p:cNvPr>
          <p:cNvSpPr txBox="1"/>
          <p:nvPr/>
        </p:nvSpPr>
        <p:spPr>
          <a:xfrm>
            <a:off x="5306733" y="789539"/>
            <a:ext cx="1397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u="sng" dirty="0">
                <a:latin typeface="+mn-lt"/>
                <a:cs typeface="Times New Roman" panose="02020603050405020304" pitchFamily="18" charset="0"/>
              </a:rPr>
              <a:t>Edge Kernel</a:t>
            </a:r>
            <a:endParaRPr kumimoji="1" lang="ja-JP" altLang="en-US" sz="2000" i="1" u="sng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15" name="正方形/長方形 7">
            <a:extLst>
              <a:ext uri="{FF2B5EF4-FFF2-40B4-BE49-F238E27FC236}">
                <a16:creationId xmlns:a16="http://schemas.microsoft.com/office/drawing/2014/main" id="{9513A77F-DE44-4133-A78B-E5FA95E6D45A}"/>
              </a:ext>
            </a:extLst>
          </p:cNvPr>
          <p:cNvSpPr/>
          <p:nvPr/>
        </p:nvSpPr>
        <p:spPr bwMode="auto">
          <a:xfrm>
            <a:off x="1500972" y="1921011"/>
            <a:ext cx="457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216" name="正方形/長方形 8">
            <a:extLst>
              <a:ext uri="{FF2B5EF4-FFF2-40B4-BE49-F238E27FC236}">
                <a16:creationId xmlns:a16="http://schemas.microsoft.com/office/drawing/2014/main" id="{39436A17-44F3-4086-AD74-989BA86A5CF6}"/>
              </a:ext>
            </a:extLst>
          </p:cNvPr>
          <p:cNvSpPr/>
          <p:nvPr/>
        </p:nvSpPr>
        <p:spPr bwMode="auto">
          <a:xfrm>
            <a:off x="1958172" y="1921011"/>
            <a:ext cx="457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217" name="正方形/長方形 11">
            <a:extLst>
              <a:ext uri="{FF2B5EF4-FFF2-40B4-BE49-F238E27FC236}">
                <a16:creationId xmlns:a16="http://schemas.microsoft.com/office/drawing/2014/main" id="{AF44C885-C045-4313-9A44-173F8D57D7B4}"/>
              </a:ext>
            </a:extLst>
          </p:cNvPr>
          <p:cNvSpPr/>
          <p:nvPr/>
        </p:nvSpPr>
        <p:spPr bwMode="auto">
          <a:xfrm>
            <a:off x="1500972" y="2378211"/>
            <a:ext cx="457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218" name="正方形/長方形 14">
            <a:extLst>
              <a:ext uri="{FF2B5EF4-FFF2-40B4-BE49-F238E27FC236}">
                <a16:creationId xmlns:a16="http://schemas.microsoft.com/office/drawing/2014/main" id="{49863B96-5C99-4819-B5B8-9CE10F07BB66}"/>
              </a:ext>
            </a:extLst>
          </p:cNvPr>
          <p:cNvSpPr/>
          <p:nvPr/>
        </p:nvSpPr>
        <p:spPr bwMode="auto">
          <a:xfrm>
            <a:off x="1958172" y="2378211"/>
            <a:ext cx="457200" cy="4572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219" name="正方形/長方形 17">
            <a:extLst>
              <a:ext uri="{FF2B5EF4-FFF2-40B4-BE49-F238E27FC236}">
                <a16:creationId xmlns:a16="http://schemas.microsoft.com/office/drawing/2014/main" id="{370E442D-C835-4D1F-8D19-31081ED5E90D}"/>
              </a:ext>
            </a:extLst>
          </p:cNvPr>
          <p:cNvSpPr/>
          <p:nvPr/>
        </p:nvSpPr>
        <p:spPr bwMode="auto">
          <a:xfrm>
            <a:off x="2415372" y="1921011"/>
            <a:ext cx="457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220" name="正方形/長方形 19">
            <a:extLst>
              <a:ext uri="{FF2B5EF4-FFF2-40B4-BE49-F238E27FC236}">
                <a16:creationId xmlns:a16="http://schemas.microsoft.com/office/drawing/2014/main" id="{4E890FC8-771A-490D-8259-B5BED26CCCA0}"/>
              </a:ext>
            </a:extLst>
          </p:cNvPr>
          <p:cNvSpPr/>
          <p:nvPr/>
        </p:nvSpPr>
        <p:spPr bwMode="auto">
          <a:xfrm>
            <a:off x="2415372" y="2378211"/>
            <a:ext cx="457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221" name="正方形/長方形 30">
            <a:extLst>
              <a:ext uri="{FF2B5EF4-FFF2-40B4-BE49-F238E27FC236}">
                <a16:creationId xmlns:a16="http://schemas.microsoft.com/office/drawing/2014/main" id="{5F5F7B8E-E47B-4C26-AC49-EB6D348F4BC9}"/>
              </a:ext>
            </a:extLst>
          </p:cNvPr>
          <p:cNvSpPr/>
          <p:nvPr/>
        </p:nvSpPr>
        <p:spPr bwMode="auto">
          <a:xfrm>
            <a:off x="1505549" y="2835411"/>
            <a:ext cx="457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222" name="正方形/長方形 31">
            <a:extLst>
              <a:ext uri="{FF2B5EF4-FFF2-40B4-BE49-F238E27FC236}">
                <a16:creationId xmlns:a16="http://schemas.microsoft.com/office/drawing/2014/main" id="{E3141AF2-C9A2-4836-B044-1242F4DA9043}"/>
              </a:ext>
            </a:extLst>
          </p:cNvPr>
          <p:cNvSpPr/>
          <p:nvPr/>
        </p:nvSpPr>
        <p:spPr bwMode="auto">
          <a:xfrm>
            <a:off x="1962749" y="2835411"/>
            <a:ext cx="457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223" name="正方形/長方形 36">
            <a:extLst>
              <a:ext uri="{FF2B5EF4-FFF2-40B4-BE49-F238E27FC236}">
                <a16:creationId xmlns:a16="http://schemas.microsoft.com/office/drawing/2014/main" id="{D2D6B3D8-185D-415C-99B2-B7F1E70AA084}"/>
              </a:ext>
            </a:extLst>
          </p:cNvPr>
          <p:cNvSpPr/>
          <p:nvPr/>
        </p:nvSpPr>
        <p:spPr bwMode="auto">
          <a:xfrm>
            <a:off x="2419949" y="2835411"/>
            <a:ext cx="448046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CB181137-02EE-481F-8B15-F23684DBE011}"/>
              </a:ext>
            </a:extLst>
          </p:cNvPr>
          <p:cNvSpPr txBox="1"/>
          <p:nvPr/>
        </p:nvSpPr>
        <p:spPr>
          <a:xfrm>
            <a:off x="1449942" y="2018945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do_00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95789FD5-6BA9-4711-9122-ABC9F69A2A7C}"/>
              </a:ext>
            </a:extLst>
          </p:cNvPr>
          <p:cNvSpPr txBox="1"/>
          <p:nvPr/>
        </p:nvSpPr>
        <p:spPr>
          <a:xfrm>
            <a:off x="1905429" y="2020290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do_01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4B81CB58-CD52-47E8-B26D-B6DC61C05FA4}"/>
              </a:ext>
            </a:extLst>
          </p:cNvPr>
          <p:cNvSpPr txBox="1"/>
          <p:nvPr/>
        </p:nvSpPr>
        <p:spPr>
          <a:xfrm>
            <a:off x="2340279" y="2010332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do_02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A6C90516-86F6-4E29-8197-A6B5FC489D3F}"/>
              </a:ext>
            </a:extLst>
          </p:cNvPr>
          <p:cNvSpPr txBox="1"/>
          <p:nvPr/>
        </p:nvSpPr>
        <p:spPr>
          <a:xfrm>
            <a:off x="1446266" y="2474378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do_10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C2340AA2-32B6-40B9-AE72-D42291F6E4FE}"/>
              </a:ext>
            </a:extLst>
          </p:cNvPr>
          <p:cNvSpPr txBox="1"/>
          <p:nvPr/>
        </p:nvSpPr>
        <p:spPr>
          <a:xfrm>
            <a:off x="2354023" y="2462247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do_12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025F3116-FC8E-4356-B1F2-9D808D453829}"/>
              </a:ext>
            </a:extLst>
          </p:cNvPr>
          <p:cNvSpPr txBox="1"/>
          <p:nvPr/>
        </p:nvSpPr>
        <p:spPr>
          <a:xfrm>
            <a:off x="1456098" y="2916537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do_20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6B1B7948-DFD0-46CB-A9B4-1D57C06A3DA2}"/>
              </a:ext>
            </a:extLst>
          </p:cNvPr>
          <p:cNvSpPr txBox="1"/>
          <p:nvPr/>
        </p:nvSpPr>
        <p:spPr>
          <a:xfrm>
            <a:off x="1905023" y="2924070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do_21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7360F925-63E3-49EE-BE8B-EB9ED1A48F43}"/>
              </a:ext>
            </a:extLst>
          </p:cNvPr>
          <p:cNvSpPr txBox="1"/>
          <p:nvPr/>
        </p:nvSpPr>
        <p:spPr>
          <a:xfrm>
            <a:off x="2356538" y="2916589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do_22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40EC7-3168-4FC5-9A63-8E7BF1681FC7}"/>
              </a:ext>
            </a:extLst>
          </p:cNvPr>
          <p:cNvSpPr txBox="1"/>
          <p:nvPr/>
        </p:nvSpPr>
        <p:spPr>
          <a:xfrm>
            <a:off x="11003264" y="2040731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endParaRPr 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テキスト ボックス 7">
                <a:extLst>
                  <a:ext uri="{FF2B5EF4-FFF2-40B4-BE49-F238E27FC236}">
                    <a16:creationId xmlns:a16="http://schemas.microsoft.com/office/drawing/2014/main" id="{DD36F6EE-1019-4762-B8A1-09A6065CBDA3}"/>
                  </a:ext>
                </a:extLst>
              </p:cNvPr>
              <p:cNvSpPr txBox="1"/>
              <p:nvPr/>
            </p:nvSpPr>
            <p:spPr>
              <a:xfrm>
                <a:off x="5915339" y="1315299"/>
                <a:ext cx="5219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ja-JP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9" name="テキスト ボックス 7">
                <a:extLst>
                  <a:ext uri="{FF2B5EF4-FFF2-40B4-BE49-F238E27FC236}">
                    <a16:creationId xmlns:a16="http://schemas.microsoft.com/office/drawing/2014/main" id="{DD36F6EE-1019-4762-B8A1-09A6065CB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339" y="1315299"/>
                <a:ext cx="521938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テキスト ボックス 7">
                <a:extLst>
                  <a:ext uri="{FF2B5EF4-FFF2-40B4-BE49-F238E27FC236}">
                    <a16:creationId xmlns:a16="http://schemas.microsoft.com/office/drawing/2014/main" id="{E4F55585-B66C-4C68-8879-1806B4682E7A}"/>
                  </a:ext>
                </a:extLst>
              </p:cNvPr>
              <p:cNvSpPr txBox="1"/>
              <p:nvPr/>
            </p:nvSpPr>
            <p:spPr>
              <a:xfrm>
                <a:off x="5914102" y="2680198"/>
                <a:ext cx="507318" cy="428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ja-JP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8" name="テキスト ボックス 7">
                <a:extLst>
                  <a:ext uri="{FF2B5EF4-FFF2-40B4-BE49-F238E27FC236}">
                    <a16:creationId xmlns:a16="http://schemas.microsoft.com/office/drawing/2014/main" id="{E4F55585-B66C-4C68-8879-1806B4682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4102" y="2680198"/>
                <a:ext cx="507318" cy="428194"/>
              </a:xfrm>
              <a:prstGeom prst="rect">
                <a:avLst/>
              </a:prstGeom>
              <a:blipFill>
                <a:blip r:embed="rId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0" name="テキスト ボックス 7">
            <a:extLst>
              <a:ext uri="{FF2B5EF4-FFF2-40B4-BE49-F238E27FC236}">
                <a16:creationId xmlns:a16="http://schemas.microsoft.com/office/drawing/2014/main" id="{CE348779-5A93-4D36-99D0-EC4A36C25C62}"/>
              </a:ext>
            </a:extLst>
          </p:cNvPr>
          <p:cNvSpPr txBox="1"/>
          <p:nvPr/>
        </p:nvSpPr>
        <p:spPr>
          <a:xfrm>
            <a:off x="8467240" y="1371978"/>
            <a:ext cx="3332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u="sng" dirty="0">
                <a:latin typeface="+mn-lt"/>
                <a:cs typeface="Times New Roman" panose="02020603050405020304" pitchFamily="18" charset="0"/>
              </a:rPr>
              <a:t>Look at </a:t>
            </a:r>
            <a:r>
              <a:rPr kumimoji="1" lang="en-US" altLang="ja-JP" sz="2000" i="1" u="sng" dirty="0" err="1">
                <a:latin typeface="+mn-lt"/>
                <a:cs typeface="Times New Roman" panose="02020603050405020304" pitchFamily="18" charset="0"/>
              </a:rPr>
              <a:t>eq</a:t>
            </a:r>
            <a:r>
              <a:rPr kumimoji="1" lang="en-US" altLang="ja-JP" sz="2000" i="1" u="sng" dirty="0">
                <a:latin typeface="+mn-lt"/>
                <a:cs typeface="Times New Roman" panose="02020603050405020304" pitchFamily="18" charset="0"/>
              </a:rPr>
              <a:t>(2)&amp;(3) in slide No.8</a:t>
            </a:r>
            <a:endParaRPr kumimoji="1" lang="ja-JP" altLang="en-US" sz="2000" i="1" u="sng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50670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B40AC-3562-43F1-B709-6D69D9C91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2-2</a:t>
            </a:r>
            <a:r>
              <a:rPr lang="en-US" baseline="30000" dirty="0"/>
              <a:t>nd</a:t>
            </a:r>
            <a:r>
              <a:rPr lang="en-US" dirty="0"/>
              <a:t> Module: Edge Kernel -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E9599-E3F1-455F-A50D-DE720E0EA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016" y="4392427"/>
            <a:ext cx="10489971" cy="1798825"/>
          </a:xfr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In our design, we put pipeline registers in above dotted line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8 pipeline registers lead to 8 cycle latency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# of pipeline registers could be reduced in accordance with clock frequency</a:t>
            </a:r>
          </a:p>
          <a:p>
            <a:r>
              <a:rPr lang="en-US" dirty="0">
                <a:cs typeface="Times New Roman" panose="02020603050405020304" pitchFamily="18" charset="0"/>
              </a:rPr>
              <a:t>Some operations deal with bit width adjustment, data saturation and you name it</a:t>
            </a:r>
          </a:p>
          <a:p>
            <a:endParaRPr lang="en-US" dirty="0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99D9AE7-FE9E-408E-9B08-6A0CE70C5210}"/>
              </a:ext>
            </a:extLst>
          </p:cNvPr>
          <p:cNvGrpSpPr/>
          <p:nvPr/>
        </p:nvGrpSpPr>
        <p:grpSpPr>
          <a:xfrm>
            <a:off x="3480117" y="789540"/>
            <a:ext cx="6222068" cy="3209321"/>
            <a:chOff x="3478529" y="789539"/>
            <a:chExt cx="6222068" cy="320932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C013F5C-7433-40EE-B0D7-5D3C5F73798D}"/>
                </a:ext>
              </a:extLst>
            </p:cNvPr>
            <p:cNvGrpSpPr/>
            <p:nvPr/>
          </p:nvGrpSpPr>
          <p:grpSpPr>
            <a:xfrm>
              <a:off x="4019806" y="1219201"/>
              <a:ext cx="4138871" cy="2680761"/>
              <a:chOff x="2438399" y="1464278"/>
              <a:chExt cx="4138871" cy="2680761"/>
            </a:xfrm>
          </p:grpSpPr>
          <p:sp>
            <p:nvSpPr>
              <p:cNvPr id="5" name="テキスト ボックス 112">
                <a:extLst>
                  <a:ext uri="{FF2B5EF4-FFF2-40B4-BE49-F238E27FC236}">
                    <a16:creationId xmlns:a16="http://schemas.microsoft.com/office/drawing/2014/main" id="{EBD96ABA-7119-4D97-BCBC-05860282B8FB}"/>
                  </a:ext>
                </a:extLst>
              </p:cNvPr>
              <p:cNvSpPr txBox="1"/>
              <p:nvPr/>
            </p:nvSpPr>
            <p:spPr>
              <a:xfrm>
                <a:off x="5860145" y="2662082"/>
                <a:ext cx="417102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latin typeface="+mn-lt"/>
                  </a:rPr>
                  <a:t>&gt;&gt;4</a:t>
                </a:r>
                <a:endParaRPr kumimoji="1" lang="ja-JP" altLang="en-US" sz="1200" dirty="0">
                  <a:latin typeface="+mn-lt"/>
                </a:endParaRPr>
              </a:p>
            </p:txBody>
          </p:sp>
          <p:cxnSp>
            <p:nvCxnSpPr>
              <p:cNvPr id="6" name="カギ線コネクタ 116">
                <a:extLst>
                  <a:ext uri="{FF2B5EF4-FFF2-40B4-BE49-F238E27FC236}">
                    <a16:creationId xmlns:a16="http://schemas.microsoft.com/office/drawing/2014/main" id="{6D2AB0CC-B23C-448E-84B9-578D823329B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47220" y="2118266"/>
                <a:ext cx="272247" cy="621792"/>
              </a:xfrm>
              <a:prstGeom prst="bentConnector3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FD11D29-0BC0-4EAF-ADA8-E15526A5FA31}"/>
                  </a:ext>
                </a:extLst>
              </p:cNvPr>
              <p:cNvGrpSpPr/>
              <p:nvPr/>
            </p:nvGrpSpPr>
            <p:grpSpPr>
              <a:xfrm>
                <a:off x="2438399" y="1464278"/>
                <a:ext cx="2608360" cy="2680761"/>
                <a:chOff x="2438399" y="1464278"/>
                <a:chExt cx="2608360" cy="2680761"/>
              </a:xfrm>
            </p:grpSpPr>
            <p:grpSp>
              <p:nvGrpSpPr>
                <p:cNvPr id="14" name="グループ化 76">
                  <a:extLst>
                    <a:ext uri="{FF2B5EF4-FFF2-40B4-BE49-F238E27FC236}">
                      <a16:creationId xmlns:a16="http://schemas.microsoft.com/office/drawing/2014/main" id="{2D19A282-DF63-4B18-AD80-B192351CEE4B}"/>
                    </a:ext>
                  </a:extLst>
                </p:cNvPr>
                <p:cNvGrpSpPr/>
                <p:nvPr/>
              </p:nvGrpSpPr>
              <p:grpSpPr>
                <a:xfrm rot="5400000" flipH="1" flipV="1">
                  <a:off x="2831015" y="1497460"/>
                  <a:ext cx="343363" cy="276999"/>
                  <a:chOff x="2426314" y="3415862"/>
                  <a:chExt cx="343363" cy="276999"/>
                </a:xfrm>
              </p:grpSpPr>
              <p:sp>
                <p:nvSpPr>
                  <p:cNvPr id="74" name="楕円 92">
                    <a:extLst>
                      <a:ext uri="{FF2B5EF4-FFF2-40B4-BE49-F238E27FC236}">
                        <a16:creationId xmlns:a16="http://schemas.microsoft.com/office/drawing/2014/main" id="{B07C05ED-B4B5-4E7D-9B84-2D2F1AC328C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60835" y="3417201"/>
                    <a:ext cx="274320" cy="274320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dirty="0">
                      <a:latin typeface="+mn-lt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5" name="テキスト ボックス 93">
                        <a:extLst>
                          <a:ext uri="{FF2B5EF4-FFF2-40B4-BE49-F238E27FC236}">
                            <a16:creationId xmlns:a16="http://schemas.microsoft.com/office/drawing/2014/main" id="{0E033F5F-DE76-48B5-9DB6-98B25F2E50F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26314" y="3415862"/>
                        <a:ext cx="343363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ja-JP" sz="1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m:oMathPara>
                        </a14:m>
                        <a:endParaRPr kumimoji="1" lang="ja-JP" altLang="en-US" sz="1200" dirty="0">
                          <a:latin typeface="+mn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2" name="テキスト ボックス 2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26314" y="3415862"/>
                        <a:ext cx="343363" cy="276999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5" name="カギ線コネクタ 79">
                  <a:extLst>
                    <a:ext uri="{FF2B5EF4-FFF2-40B4-BE49-F238E27FC236}">
                      <a16:creationId xmlns:a16="http://schemas.microsoft.com/office/drawing/2014/main" id="{A5C8C9AC-278F-4527-AE01-42A2EE01AF67}"/>
                    </a:ext>
                  </a:extLst>
                </p:cNvPr>
                <p:cNvCxnSpPr>
                  <a:stCxn id="75" idx="2"/>
                </p:cNvCxnSpPr>
                <p:nvPr/>
              </p:nvCxnSpPr>
              <p:spPr bwMode="auto">
                <a:xfrm rot="10800000" flipH="1" flipV="1">
                  <a:off x="3141196" y="1635958"/>
                  <a:ext cx="402205" cy="190439"/>
                </a:xfrm>
                <a:prstGeom prst="bentConnector3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grpSp>
              <p:nvGrpSpPr>
                <p:cNvPr id="16" name="グループ化 80">
                  <a:extLst>
                    <a:ext uri="{FF2B5EF4-FFF2-40B4-BE49-F238E27FC236}">
                      <a16:creationId xmlns:a16="http://schemas.microsoft.com/office/drawing/2014/main" id="{72282B8E-0245-4B4B-8E0C-F8AB9D5AD57D}"/>
                    </a:ext>
                  </a:extLst>
                </p:cNvPr>
                <p:cNvGrpSpPr/>
                <p:nvPr/>
              </p:nvGrpSpPr>
              <p:grpSpPr>
                <a:xfrm rot="5400000" flipH="1" flipV="1">
                  <a:off x="3510219" y="1747728"/>
                  <a:ext cx="343363" cy="276999"/>
                  <a:chOff x="2426314" y="3415862"/>
                  <a:chExt cx="343363" cy="276999"/>
                </a:xfrm>
              </p:grpSpPr>
              <p:sp>
                <p:nvSpPr>
                  <p:cNvPr id="72" name="楕円 88">
                    <a:extLst>
                      <a:ext uri="{FF2B5EF4-FFF2-40B4-BE49-F238E27FC236}">
                        <a16:creationId xmlns:a16="http://schemas.microsoft.com/office/drawing/2014/main" id="{B3DBAD56-9121-4BBB-AD87-56709249899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60835" y="3417201"/>
                    <a:ext cx="274320" cy="274320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dirty="0">
                      <a:latin typeface="+mn-lt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3" name="テキスト ボックス 89">
                        <a:extLst>
                          <a:ext uri="{FF2B5EF4-FFF2-40B4-BE49-F238E27FC236}">
                            <a16:creationId xmlns:a16="http://schemas.microsoft.com/office/drawing/2014/main" id="{3395999E-9219-4769-B7F4-28D21737FAF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26314" y="3415862"/>
                        <a:ext cx="343363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ja-JP" sz="1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m:oMathPara>
                        </a14:m>
                        <a:endParaRPr kumimoji="1" lang="ja-JP" altLang="en-US" sz="1200" dirty="0">
                          <a:latin typeface="+mn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52" name="テキスト ボックス 15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26314" y="3415862"/>
                        <a:ext cx="343363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7" name="カギ線コネクタ 83">
                  <a:extLst>
                    <a:ext uri="{FF2B5EF4-FFF2-40B4-BE49-F238E27FC236}">
                      <a16:creationId xmlns:a16="http://schemas.microsoft.com/office/drawing/2014/main" id="{76DE7A0D-0108-4BD6-A5BD-800FB50B3F9B}"/>
                    </a:ext>
                  </a:extLst>
                </p:cNvPr>
                <p:cNvCxnSpPr/>
                <p:nvPr/>
              </p:nvCxnSpPr>
              <p:spPr bwMode="auto">
                <a:xfrm>
                  <a:off x="3819061" y="1891597"/>
                  <a:ext cx="322144" cy="182880"/>
                </a:xfrm>
                <a:prstGeom prst="bentConnector3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grpSp>
              <p:nvGrpSpPr>
                <p:cNvPr id="18" name="グループ化 85">
                  <a:extLst>
                    <a:ext uri="{FF2B5EF4-FFF2-40B4-BE49-F238E27FC236}">
                      <a16:creationId xmlns:a16="http://schemas.microsoft.com/office/drawing/2014/main" id="{6387B72E-9FA5-440E-BBBA-66A399209C7B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4108025" y="1978033"/>
                  <a:ext cx="343363" cy="276999"/>
                  <a:chOff x="2426315" y="3415863"/>
                  <a:chExt cx="343363" cy="276999"/>
                </a:xfrm>
              </p:grpSpPr>
              <p:sp>
                <p:nvSpPr>
                  <p:cNvPr id="70" name="楕円 86">
                    <a:extLst>
                      <a:ext uri="{FF2B5EF4-FFF2-40B4-BE49-F238E27FC236}">
                        <a16:creationId xmlns:a16="http://schemas.microsoft.com/office/drawing/2014/main" id="{9ECE28AA-8A6C-43E9-AF87-31DEC4872AE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60835" y="3417201"/>
                    <a:ext cx="274320" cy="274320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dirty="0">
                      <a:latin typeface="+mn-lt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1" name="テキスト ボックス 87">
                        <a:extLst>
                          <a:ext uri="{FF2B5EF4-FFF2-40B4-BE49-F238E27FC236}">
                            <a16:creationId xmlns:a16="http://schemas.microsoft.com/office/drawing/2014/main" id="{957971FA-D86B-47C2-9661-A924DC9F157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26315" y="3415863"/>
                        <a:ext cx="343363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ja-JP" sz="1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m:oMathPara>
                        </a14:m>
                        <a:endParaRPr kumimoji="1" lang="ja-JP" altLang="en-US" sz="1200" dirty="0">
                          <a:latin typeface="+mn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9" name="テキスト ボックス 87">
                        <a:extLst>
                          <a:ext uri="{FF2B5EF4-FFF2-40B4-BE49-F238E27FC236}">
                            <a16:creationId xmlns:a16="http://schemas.microsoft.com/office/drawing/2014/main" id="{14A3EBAA-6C06-453E-9B49-A3A66BC18C0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26315" y="3415863"/>
                        <a:ext cx="343363" cy="276999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9" name="グループ化 99">
                  <a:extLst>
                    <a:ext uri="{FF2B5EF4-FFF2-40B4-BE49-F238E27FC236}">
                      <a16:creationId xmlns:a16="http://schemas.microsoft.com/office/drawing/2014/main" id="{8F085408-7861-4DE4-87E0-5DED93DAE481}"/>
                    </a:ext>
                  </a:extLst>
                </p:cNvPr>
                <p:cNvGrpSpPr/>
                <p:nvPr/>
              </p:nvGrpSpPr>
              <p:grpSpPr>
                <a:xfrm rot="16200000">
                  <a:off x="4738983" y="1978031"/>
                  <a:ext cx="338554" cy="276999"/>
                  <a:chOff x="2846901" y="4959543"/>
                  <a:chExt cx="338554" cy="276999"/>
                </a:xfrm>
              </p:grpSpPr>
              <p:sp>
                <p:nvSpPr>
                  <p:cNvPr id="68" name="楕円 100">
                    <a:extLst>
                      <a:ext uri="{FF2B5EF4-FFF2-40B4-BE49-F238E27FC236}">
                        <a16:creationId xmlns:a16="http://schemas.microsoft.com/office/drawing/2014/main" id="{ECEE8109-5F59-4EFF-A2F0-458C1A15290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881422" y="4960882"/>
                    <a:ext cx="274320" cy="274320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dirty="0">
                      <a:latin typeface="+mn-lt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9" name="テキスト ボックス 101">
                        <a:extLst>
                          <a:ext uri="{FF2B5EF4-FFF2-40B4-BE49-F238E27FC236}">
                            <a16:creationId xmlns:a16="http://schemas.microsoft.com/office/drawing/2014/main" id="{B328FB31-153D-4B30-AE93-EF8442AD649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46901" y="4959543"/>
                        <a:ext cx="33855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ja-JP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m:oMathPara>
                        </a14:m>
                        <a:endParaRPr kumimoji="1" lang="ja-JP" altLang="en-US" sz="1200" dirty="0">
                          <a:latin typeface="+mn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85" name="テキスト ボックス 18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846901" y="4959543"/>
                        <a:ext cx="338554" cy="276999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BB76F4AA-4972-43EC-B85D-880561F215E3}"/>
                    </a:ext>
                  </a:extLst>
                </p:cNvPr>
                <p:cNvGrpSpPr/>
                <p:nvPr/>
              </p:nvGrpSpPr>
              <p:grpSpPr>
                <a:xfrm>
                  <a:off x="4419716" y="1980216"/>
                  <a:ext cx="359894" cy="268658"/>
                  <a:chOff x="4419716" y="2108032"/>
                  <a:chExt cx="359894" cy="268658"/>
                </a:xfrm>
              </p:grpSpPr>
              <p:cxnSp>
                <p:nvCxnSpPr>
                  <p:cNvPr id="66" name="カギ線コネクタ 107">
                    <a:extLst>
                      <a:ext uri="{FF2B5EF4-FFF2-40B4-BE49-F238E27FC236}">
                        <a16:creationId xmlns:a16="http://schemas.microsoft.com/office/drawing/2014/main" id="{FE14D903-3BBD-48E6-9645-FF7809352D5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4419716" y="2239529"/>
                    <a:ext cx="350217" cy="137161"/>
                  </a:xfrm>
                  <a:prstGeom prst="bentConnector3">
                    <a:avLst/>
                  </a:prstGeom>
                  <a:solidFill>
                    <a:srgbClr val="C0C0C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67" name="カギ線コネクタ 108">
                    <a:extLst>
                      <a:ext uri="{FF2B5EF4-FFF2-40B4-BE49-F238E27FC236}">
                        <a16:creationId xmlns:a16="http://schemas.microsoft.com/office/drawing/2014/main" id="{E50192C0-D2C8-4A8B-A0B7-297CBA6DB669}"/>
                      </a:ext>
                    </a:extLst>
                  </p:cNvPr>
                  <p:cNvCxnSpPr/>
                  <p:nvPr/>
                </p:nvCxnSpPr>
                <p:spPr bwMode="auto">
                  <a:xfrm rot="10800000" flipH="1">
                    <a:off x="4429393" y="2108032"/>
                    <a:ext cx="350217" cy="137161"/>
                  </a:xfrm>
                  <a:prstGeom prst="bentConnector3">
                    <a:avLst/>
                  </a:prstGeom>
                  <a:solidFill>
                    <a:srgbClr val="C0C0C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</p:grpSp>
            <p:grpSp>
              <p:nvGrpSpPr>
                <p:cNvPr id="21" name="グループ化 76">
                  <a:extLst>
                    <a:ext uri="{FF2B5EF4-FFF2-40B4-BE49-F238E27FC236}">
                      <a16:creationId xmlns:a16="http://schemas.microsoft.com/office/drawing/2014/main" id="{BC925FF3-09DB-4D25-A3DE-6CC74EF0CBDA}"/>
                    </a:ext>
                  </a:extLst>
                </p:cNvPr>
                <p:cNvGrpSpPr/>
                <p:nvPr/>
              </p:nvGrpSpPr>
              <p:grpSpPr>
                <a:xfrm rot="16200000" flipH="1">
                  <a:off x="2831015" y="2483092"/>
                  <a:ext cx="343363" cy="276999"/>
                  <a:chOff x="2426314" y="3415862"/>
                  <a:chExt cx="343363" cy="276999"/>
                </a:xfrm>
              </p:grpSpPr>
              <p:sp>
                <p:nvSpPr>
                  <p:cNvPr id="64" name="楕円 92">
                    <a:extLst>
                      <a:ext uri="{FF2B5EF4-FFF2-40B4-BE49-F238E27FC236}">
                        <a16:creationId xmlns:a16="http://schemas.microsoft.com/office/drawing/2014/main" id="{B8F94D0A-194C-491F-8406-816FFBE711C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60835" y="3417201"/>
                    <a:ext cx="274320" cy="274320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dirty="0">
                      <a:latin typeface="+mn-lt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テキスト ボックス 93">
                        <a:extLst>
                          <a:ext uri="{FF2B5EF4-FFF2-40B4-BE49-F238E27FC236}">
                            <a16:creationId xmlns:a16="http://schemas.microsoft.com/office/drawing/2014/main" id="{3D87692E-4DBC-426D-8E63-37342FD4E11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26314" y="3415862"/>
                        <a:ext cx="343363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ja-JP" sz="1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m:oMathPara>
                        </a14:m>
                        <a:endParaRPr kumimoji="1" lang="ja-JP" altLang="en-US" sz="1200" dirty="0">
                          <a:latin typeface="+mn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2" name="テキスト ボックス 2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26314" y="3415862"/>
                        <a:ext cx="343363" cy="276999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22" name="カギ線コネクタ 79">
                  <a:extLst>
                    <a:ext uri="{FF2B5EF4-FFF2-40B4-BE49-F238E27FC236}">
                      <a16:creationId xmlns:a16="http://schemas.microsoft.com/office/drawing/2014/main" id="{6C23E7F0-8B21-4407-9DA3-ABBC1FED5461}"/>
                    </a:ext>
                  </a:extLst>
                </p:cNvPr>
                <p:cNvCxnSpPr>
                  <a:cxnSpLocks/>
                  <a:stCxn id="65" idx="2"/>
                </p:cNvCxnSpPr>
                <p:nvPr/>
              </p:nvCxnSpPr>
              <p:spPr bwMode="auto">
                <a:xfrm rot="10800000" flipH="1">
                  <a:off x="3141196" y="2431154"/>
                  <a:ext cx="402205" cy="190439"/>
                </a:xfrm>
                <a:prstGeom prst="bentConnector3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grpSp>
              <p:nvGrpSpPr>
                <p:cNvPr id="23" name="グループ化 80">
                  <a:extLst>
                    <a:ext uri="{FF2B5EF4-FFF2-40B4-BE49-F238E27FC236}">
                      <a16:creationId xmlns:a16="http://schemas.microsoft.com/office/drawing/2014/main" id="{07E764CE-3885-4F3C-AD58-B263F7AAF628}"/>
                    </a:ext>
                  </a:extLst>
                </p:cNvPr>
                <p:cNvGrpSpPr/>
                <p:nvPr/>
              </p:nvGrpSpPr>
              <p:grpSpPr>
                <a:xfrm rot="16200000" flipH="1">
                  <a:off x="3510219" y="2232824"/>
                  <a:ext cx="343363" cy="276999"/>
                  <a:chOff x="2426314" y="3415862"/>
                  <a:chExt cx="343363" cy="276999"/>
                </a:xfrm>
              </p:grpSpPr>
              <p:sp>
                <p:nvSpPr>
                  <p:cNvPr id="62" name="楕円 88">
                    <a:extLst>
                      <a:ext uri="{FF2B5EF4-FFF2-40B4-BE49-F238E27FC236}">
                        <a16:creationId xmlns:a16="http://schemas.microsoft.com/office/drawing/2014/main" id="{B20E9677-A59A-49E1-84AB-82737B98D59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60835" y="3417201"/>
                    <a:ext cx="274320" cy="274320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dirty="0">
                      <a:latin typeface="+mn-lt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3" name="テキスト ボックス 89">
                        <a:extLst>
                          <a:ext uri="{FF2B5EF4-FFF2-40B4-BE49-F238E27FC236}">
                            <a16:creationId xmlns:a16="http://schemas.microsoft.com/office/drawing/2014/main" id="{11E24E71-8E87-4DF0-AB6D-1B929C99C7A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26314" y="3415862"/>
                        <a:ext cx="343363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ja-JP" sz="1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m:oMathPara>
                        </a14:m>
                        <a:endParaRPr kumimoji="1" lang="ja-JP" altLang="en-US" sz="1200" dirty="0">
                          <a:latin typeface="+mn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52" name="テキスト ボックス 15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26314" y="3415862"/>
                        <a:ext cx="343363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149BE661-A00C-456C-AAA7-821E3344BCC1}"/>
                    </a:ext>
                  </a:extLst>
                </p:cNvPr>
                <p:cNvCxnSpPr/>
                <p:nvPr/>
              </p:nvCxnSpPr>
              <p:spPr bwMode="auto">
                <a:xfrm>
                  <a:off x="2438400" y="1954564"/>
                  <a:ext cx="1095168" cy="0"/>
                </a:xfrm>
                <a:prstGeom prst="straightConnector1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5BE7C262-AB00-45C9-90EA-3DBC501573C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438400" y="1586798"/>
                  <a:ext cx="425797" cy="1"/>
                </a:xfrm>
                <a:prstGeom prst="straightConnector1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6C9794C4-E3DC-4EEF-8841-9CAA92B59B5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438400" y="1713420"/>
                  <a:ext cx="425797" cy="1"/>
                </a:xfrm>
                <a:prstGeom prst="straightConnector1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6A54C931-4800-46E2-900B-A14CEF97F71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438399" y="2568994"/>
                  <a:ext cx="425797" cy="1"/>
                </a:xfrm>
                <a:prstGeom prst="straightConnector1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7CE33ABB-D65B-47E5-8FA2-3D82C3DEB87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438399" y="2695616"/>
                  <a:ext cx="425797" cy="1"/>
                </a:xfrm>
                <a:prstGeom prst="straightConnector1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C921A6C2-8311-4F4A-AAAE-012DC61B962D}"/>
                    </a:ext>
                  </a:extLst>
                </p:cNvPr>
                <p:cNvCxnSpPr/>
                <p:nvPr/>
              </p:nvCxnSpPr>
              <p:spPr bwMode="auto">
                <a:xfrm>
                  <a:off x="2446325" y="2311502"/>
                  <a:ext cx="1095168" cy="0"/>
                </a:xfrm>
                <a:prstGeom prst="straightConnector1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0" name="カギ線コネクタ 83">
                  <a:extLst>
                    <a:ext uri="{FF2B5EF4-FFF2-40B4-BE49-F238E27FC236}">
                      <a16:creationId xmlns:a16="http://schemas.microsoft.com/office/drawing/2014/main" id="{95D3F7ED-8C9B-4234-BABA-2BC834FD081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3821450" y="2180293"/>
                  <a:ext cx="322144" cy="182880"/>
                </a:xfrm>
                <a:prstGeom prst="bentConnector3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grpSp>
              <p:nvGrpSpPr>
                <p:cNvPr id="31" name="グループ化 76">
                  <a:extLst>
                    <a:ext uri="{FF2B5EF4-FFF2-40B4-BE49-F238E27FC236}">
                      <a16:creationId xmlns:a16="http://schemas.microsoft.com/office/drawing/2014/main" id="{5AE43F20-6382-440D-9EAC-73103E2E4CB2}"/>
                    </a:ext>
                  </a:extLst>
                </p:cNvPr>
                <p:cNvGrpSpPr/>
                <p:nvPr/>
              </p:nvGrpSpPr>
              <p:grpSpPr>
                <a:xfrm rot="16200000" flipH="1">
                  <a:off x="2831015" y="3834858"/>
                  <a:ext cx="343363" cy="276999"/>
                  <a:chOff x="2426314" y="3415862"/>
                  <a:chExt cx="343363" cy="276999"/>
                </a:xfrm>
              </p:grpSpPr>
              <p:sp>
                <p:nvSpPr>
                  <p:cNvPr id="60" name="楕円 92">
                    <a:extLst>
                      <a:ext uri="{FF2B5EF4-FFF2-40B4-BE49-F238E27FC236}">
                        <a16:creationId xmlns:a16="http://schemas.microsoft.com/office/drawing/2014/main" id="{E6E288A6-0A25-420F-8223-FD26AD05A0B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60835" y="3417201"/>
                    <a:ext cx="274320" cy="274320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dirty="0">
                      <a:latin typeface="+mn-lt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1" name="テキスト ボックス 93">
                        <a:extLst>
                          <a:ext uri="{FF2B5EF4-FFF2-40B4-BE49-F238E27FC236}">
                            <a16:creationId xmlns:a16="http://schemas.microsoft.com/office/drawing/2014/main" id="{BEA6F925-E65B-45E6-BD20-1FBD0DD87A7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26314" y="3415862"/>
                        <a:ext cx="343363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ja-JP" sz="1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m:oMathPara>
                        </a14:m>
                        <a:endParaRPr kumimoji="1" lang="ja-JP" altLang="en-US" sz="1200" dirty="0">
                          <a:latin typeface="+mn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2" name="テキスト ボックス 2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26314" y="3415862"/>
                        <a:ext cx="343363" cy="276999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32" name="カギ線コネクタ 79">
                  <a:extLst>
                    <a:ext uri="{FF2B5EF4-FFF2-40B4-BE49-F238E27FC236}">
                      <a16:creationId xmlns:a16="http://schemas.microsoft.com/office/drawing/2014/main" id="{35EEC5B9-49AB-4B06-8E4F-A207A1099171}"/>
                    </a:ext>
                  </a:extLst>
                </p:cNvPr>
                <p:cNvCxnSpPr>
                  <a:stCxn id="61" idx="2"/>
                </p:cNvCxnSpPr>
                <p:nvPr/>
              </p:nvCxnSpPr>
              <p:spPr bwMode="auto">
                <a:xfrm rot="10800000" flipH="1">
                  <a:off x="3141196" y="3782920"/>
                  <a:ext cx="402205" cy="190439"/>
                </a:xfrm>
                <a:prstGeom prst="bentConnector3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grpSp>
              <p:nvGrpSpPr>
                <p:cNvPr id="33" name="グループ化 80">
                  <a:extLst>
                    <a:ext uri="{FF2B5EF4-FFF2-40B4-BE49-F238E27FC236}">
                      <a16:creationId xmlns:a16="http://schemas.microsoft.com/office/drawing/2014/main" id="{A7BE9334-EBFF-4D6A-BD02-C5318F2B836C}"/>
                    </a:ext>
                  </a:extLst>
                </p:cNvPr>
                <p:cNvGrpSpPr/>
                <p:nvPr/>
              </p:nvGrpSpPr>
              <p:grpSpPr>
                <a:xfrm rot="16200000" flipH="1">
                  <a:off x="3510219" y="3584590"/>
                  <a:ext cx="343363" cy="276999"/>
                  <a:chOff x="2426314" y="3415862"/>
                  <a:chExt cx="343363" cy="276999"/>
                </a:xfrm>
              </p:grpSpPr>
              <p:sp>
                <p:nvSpPr>
                  <p:cNvPr id="58" name="楕円 88">
                    <a:extLst>
                      <a:ext uri="{FF2B5EF4-FFF2-40B4-BE49-F238E27FC236}">
                        <a16:creationId xmlns:a16="http://schemas.microsoft.com/office/drawing/2014/main" id="{D7B7E099-D55A-4C7F-9B9B-C52A156CA8F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60835" y="3417201"/>
                    <a:ext cx="274320" cy="274320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dirty="0">
                      <a:latin typeface="+mn-lt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テキスト ボックス 89">
                        <a:extLst>
                          <a:ext uri="{FF2B5EF4-FFF2-40B4-BE49-F238E27FC236}">
                            <a16:creationId xmlns:a16="http://schemas.microsoft.com/office/drawing/2014/main" id="{DE2720BF-473A-45E8-93A5-9AC20F8DF00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26314" y="3415862"/>
                        <a:ext cx="343363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ja-JP" sz="1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m:oMathPara>
                        </a14:m>
                        <a:endParaRPr kumimoji="1" lang="ja-JP" altLang="en-US" sz="1200" dirty="0">
                          <a:latin typeface="+mn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52" name="テキスト ボックス 15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26314" y="3415862"/>
                        <a:ext cx="343363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34" name="カギ線コネクタ 83">
                  <a:extLst>
                    <a:ext uri="{FF2B5EF4-FFF2-40B4-BE49-F238E27FC236}">
                      <a16:creationId xmlns:a16="http://schemas.microsoft.com/office/drawing/2014/main" id="{6F8BED6A-3E0B-49DA-B0F9-E21116764B5E}"/>
                    </a:ext>
                  </a:extLst>
                </p:cNvPr>
                <p:cNvCxnSpPr/>
                <p:nvPr/>
              </p:nvCxnSpPr>
              <p:spPr bwMode="auto">
                <a:xfrm flipV="1">
                  <a:off x="3819061" y="3534840"/>
                  <a:ext cx="322144" cy="182880"/>
                </a:xfrm>
                <a:prstGeom prst="bentConnector3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grpSp>
              <p:nvGrpSpPr>
                <p:cNvPr id="35" name="グループ化 85">
                  <a:extLst>
                    <a:ext uri="{FF2B5EF4-FFF2-40B4-BE49-F238E27FC236}">
                      <a16:creationId xmlns:a16="http://schemas.microsoft.com/office/drawing/2014/main" id="{89C54E89-3EB9-4732-90E3-B47866BA421E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4108025" y="3354285"/>
                  <a:ext cx="343363" cy="276999"/>
                  <a:chOff x="2426315" y="3415863"/>
                  <a:chExt cx="343363" cy="276999"/>
                </a:xfrm>
              </p:grpSpPr>
              <p:sp>
                <p:nvSpPr>
                  <p:cNvPr id="56" name="楕円 86">
                    <a:extLst>
                      <a:ext uri="{FF2B5EF4-FFF2-40B4-BE49-F238E27FC236}">
                        <a16:creationId xmlns:a16="http://schemas.microsoft.com/office/drawing/2014/main" id="{0E24428D-BA7E-4337-889E-0FFA4EBF6A5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60835" y="3417201"/>
                    <a:ext cx="274320" cy="274320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dirty="0">
                      <a:latin typeface="+mn-lt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7" name="テキスト ボックス 87">
                        <a:extLst>
                          <a:ext uri="{FF2B5EF4-FFF2-40B4-BE49-F238E27FC236}">
                            <a16:creationId xmlns:a16="http://schemas.microsoft.com/office/drawing/2014/main" id="{EF615539-160C-49B8-875C-DED4BFC91DE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26315" y="3415863"/>
                        <a:ext cx="343363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ja-JP" sz="1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m:oMathPara>
                        </a14:m>
                        <a:endParaRPr kumimoji="1" lang="ja-JP" altLang="en-US" sz="1200" dirty="0">
                          <a:latin typeface="+mn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49" name="テキスト ボックス 87">
                        <a:extLst>
                          <a:ext uri="{FF2B5EF4-FFF2-40B4-BE49-F238E27FC236}">
                            <a16:creationId xmlns:a16="http://schemas.microsoft.com/office/drawing/2014/main" id="{9BC7611E-FF79-4F6A-80FD-2ECD952C321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26315" y="3415863"/>
                        <a:ext cx="343363" cy="276999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36" name="グループ化 99">
                  <a:extLst>
                    <a:ext uri="{FF2B5EF4-FFF2-40B4-BE49-F238E27FC236}">
                      <a16:creationId xmlns:a16="http://schemas.microsoft.com/office/drawing/2014/main" id="{A21780BD-7842-4EBA-8416-C7BFBA6D4F8A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4738983" y="3354287"/>
                  <a:ext cx="338554" cy="276999"/>
                  <a:chOff x="2846901" y="4959543"/>
                  <a:chExt cx="338554" cy="276999"/>
                </a:xfrm>
              </p:grpSpPr>
              <p:sp>
                <p:nvSpPr>
                  <p:cNvPr id="54" name="楕円 100">
                    <a:extLst>
                      <a:ext uri="{FF2B5EF4-FFF2-40B4-BE49-F238E27FC236}">
                        <a16:creationId xmlns:a16="http://schemas.microsoft.com/office/drawing/2014/main" id="{E9C9F2AF-0AE3-47A5-A52F-F1A17B8D662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881422" y="4960882"/>
                    <a:ext cx="274320" cy="274320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dirty="0">
                      <a:latin typeface="+mn-lt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5" name="テキスト ボックス 101">
                        <a:extLst>
                          <a:ext uri="{FF2B5EF4-FFF2-40B4-BE49-F238E27FC236}">
                            <a16:creationId xmlns:a16="http://schemas.microsoft.com/office/drawing/2014/main" id="{BDB37E6E-F613-4F06-8967-DCA40FE7471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46901" y="4959543"/>
                        <a:ext cx="33855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ja-JP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m:oMathPara>
                        </a14:m>
                        <a:endParaRPr kumimoji="1" lang="ja-JP" altLang="en-US" sz="1200" dirty="0">
                          <a:latin typeface="+mn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85" name="テキスト ボックス 18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846901" y="4959543"/>
                        <a:ext cx="338554" cy="276999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8796E30E-2500-463F-94E8-9EFD0578EC49}"/>
                    </a:ext>
                  </a:extLst>
                </p:cNvPr>
                <p:cNvGrpSpPr/>
                <p:nvPr/>
              </p:nvGrpSpPr>
              <p:grpSpPr>
                <a:xfrm flipV="1">
                  <a:off x="4419716" y="3360443"/>
                  <a:ext cx="359894" cy="268658"/>
                  <a:chOff x="4419716" y="2108032"/>
                  <a:chExt cx="359894" cy="268658"/>
                </a:xfrm>
              </p:grpSpPr>
              <p:cxnSp>
                <p:nvCxnSpPr>
                  <p:cNvPr id="52" name="カギ線コネクタ 107">
                    <a:extLst>
                      <a:ext uri="{FF2B5EF4-FFF2-40B4-BE49-F238E27FC236}">
                        <a16:creationId xmlns:a16="http://schemas.microsoft.com/office/drawing/2014/main" id="{2CD72B70-0CA0-40D8-AD12-D698D6E75D9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4419716" y="2239529"/>
                    <a:ext cx="350217" cy="137161"/>
                  </a:xfrm>
                  <a:prstGeom prst="bentConnector3">
                    <a:avLst/>
                  </a:prstGeom>
                  <a:solidFill>
                    <a:srgbClr val="C0C0C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53" name="カギ線コネクタ 108">
                    <a:extLst>
                      <a:ext uri="{FF2B5EF4-FFF2-40B4-BE49-F238E27FC236}">
                        <a16:creationId xmlns:a16="http://schemas.microsoft.com/office/drawing/2014/main" id="{C00503B7-A4D4-45A9-B042-1C2461BD597A}"/>
                      </a:ext>
                    </a:extLst>
                  </p:cNvPr>
                  <p:cNvCxnSpPr/>
                  <p:nvPr/>
                </p:nvCxnSpPr>
                <p:spPr bwMode="auto">
                  <a:xfrm rot="10800000" flipH="1">
                    <a:off x="4429393" y="2108032"/>
                    <a:ext cx="350217" cy="137161"/>
                  </a:xfrm>
                  <a:prstGeom prst="bentConnector3">
                    <a:avLst/>
                  </a:prstGeom>
                  <a:solidFill>
                    <a:srgbClr val="C0C0C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</p:grpSp>
            <p:grpSp>
              <p:nvGrpSpPr>
                <p:cNvPr id="38" name="グループ化 76">
                  <a:extLst>
                    <a:ext uri="{FF2B5EF4-FFF2-40B4-BE49-F238E27FC236}">
                      <a16:creationId xmlns:a16="http://schemas.microsoft.com/office/drawing/2014/main" id="{FDC14F81-A667-44BF-B5AB-2504EAB7B918}"/>
                    </a:ext>
                  </a:extLst>
                </p:cNvPr>
                <p:cNvGrpSpPr/>
                <p:nvPr/>
              </p:nvGrpSpPr>
              <p:grpSpPr>
                <a:xfrm rot="5400000" flipH="1" flipV="1">
                  <a:off x="2831015" y="2849226"/>
                  <a:ext cx="343363" cy="276999"/>
                  <a:chOff x="2426314" y="3415862"/>
                  <a:chExt cx="343363" cy="276999"/>
                </a:xfrm>
              </p:grpSpPr>
              <p:sp>
                <p:nvSpPr>
                  <p:cNvPr id="50" name="楕円 92">
                    <a:extLst>
                      <a:ext uri="{FF2B5EF4-FFF2-40B4-BE49-F238E27FC236}">
                        <a16:creationId xmlns:a16="http://schemas.microsoft.com/office/drawing/2014/main" id="{B46C391F-21EF-4E6B-8364-745DA8F3B0C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60835" y="3417201"/>
                    <a:ext cx="274320" cy="274320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dirty="0">
                      <a:latin typeface="+mn-lt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1" name="テキスト ボックス 93">
                        <a:extLst>
                          <a:ext uri="{FF2B5EF4-FFF2-40B4-BE49-F238E27FC236}">
                            <a16:creationId xmlns:a16="http://schemas.microsoft.com/office/drawing/2014/main" id="{519076FC-36BB-44B2-80E4-2F4C6E7860E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26314" y="3415862"/>
                        <a:ext cx="343363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ja-JP" sz="1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m:oMathPara>
                        </a14:m>
                        <a:endParaRPr kumimoji="1" lang="ja-JP" altLang="en-US" sz="1200" dirty="0">
                          <a:latin typeface="+mn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2" name="テキスト ボックス 2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26314" y="3415862"/>
                        <a:ext cx="343363" cy="276999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39" name="カギ線コネクタ 79">
                  <a:extLst>
                    <a:ext uri="{FF2B5EF4-FFF2-40B4-BE49-F238E27FC236}">
                      <a16:creationId xmlns:a16="http://schemas.microsoft.com/office/drawing/2014/main" id="{E3F98304-04EF-416B-896E-66121F6C7D44}"/>
                    </a:ext>
                  </a:extLst>
                </p:cNvPr>
                <p:cNvCxnSpPr>
                  <a:cxnSpLocks/>
                  <a:stCxn id="51" idx="2"/>
                </p:cNvCxnSpPr>
                <p:nvPr/>
              </p:nvCxnSpPr>
              <p:spPr bwMode="auto">
                <a:xfrm rot="10800000" flipH="1" flipV="1">
                  <a:off x="3141196" y="2987724"/>
                  <a:ext cx="402205" cy="190439"/>
                </a:xfrm>
                <a:prstGeom prst="bentConnector3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grpSp>
              <p:nvGrpSpPr>
                <p:cNvPr id="40" name="グループ化 80">
                  <a:extLst>
                    <a:ext uri="{FF2B5EF4-FFF2-40B4-BE49-F238E27FC236}">
                      <a16:creationId xmlns:a16="http://schemas.microsoft.com/office/drawing/2014/main" id="{8C5F0C5B-0114-48B0-A8E1-00981D6FC8C8}"/>
                    </a:ext>
                  </a:extLst>
                </p:cNvPr>
                <p:cNvGrpSpPr/>
                <p:nvPr/>
              </p:nvGrpSpPr>
              <p:grpSpPr>
                <a:xfrm rot="5400000" flipH="1" flipV="1">
                  <a:off x="3510219" y="3099494"/>
                  <a:ext cx="343363" cy="276999"/>
                  <a:chOff x="2426314" y="3415862"/>
                  <a:chExt cx="343363" cy="276999"/>
                </a:xfrm>
              </p:grpSpPr>
              <p:sp>
                <p:nvSpPr>
                  <p:cNvPr id="48" name="楕円 88">
                    <a:extLst>
                      <a:ext uri="{FF2B5EF4-FFF2-40B4-BE49-F238E27FC236}">
                        <a16:creationId xmlns:a16="http://schemas.microsoft.com/office/drawing/2014/main" id="{3A74E6DE-7069-4EA3-BFD8-35CDA6301A0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60835" y="3417201"/>
                    <a:ext cx="274320" cy="274320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dirty="0">
                      <a:latin typeface="+mn-lt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9" name="テキスト ボックス 89">
                        <a:extLst>
                          <a:ext uri="{FF2B5EF4-FFF2-40B4-BE49-F238E27FC236}">
                            <a16:creationId xmlns:a16="http://schemas.microsoft.com/office/drawing/2014/main" id="{2EE205A3-5D8F-4BA3-A984-DD855714EF6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26314" y="3415862"/>
                        <a:ext cx="343363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ja-JP" sz="1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m:oMathPara>
                        </a14:m>
                        <a:endParaRPr kumimoji="1" lang="ja-JP" altLang="en-US" sz="1200" dirty="0">
                          <a:latin typeface="+mn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52" name="テキスト ボックス 15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26314" y="3415862"/>
                        <a:ext cx="343363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B591545F-BF7A-4230-ABE2-9A02E551E20C}"/>
                    </a:ext>
                  </a:extLst>
                </p:cNvPr>
                <p:cNvCxnSpPr/>
                <p:nvPr/>
              </p:nvCxnSpPr>
              <p:spPr bwMode="auto">
                <a:xfrm flipV="1">
                  <a:off x="2438400" y="3654753"/>
                  <a:ext cx="1095168" cy="0"/>
                </a:xfrm>
                <a:prstGeom prst="straightConnector1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92B71E7F-AABD-4AF2-8634-7E51DFADBA8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438400" y="4022518"/>
                  <a:ext cx="425797" cy="1"/>
                </a:xfrm>
                <a:prstGeom prst="straightConnector1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3B83BE96-D125-4AE8-BF10-07C41F2BF06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438400" y="3895896"/>
                  <a:ext cx="425797" cy="1"/>
                </a:xfrm>
                <a:prstGeom prst="straightConnector1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E4D5CCA7-C7FB-4B05-BDAB-B617B15ED26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438399" y="3040322"/>
                  <a:ext cx="425797" cy="1"/>
                </a:xfrm>
                <a:prstGeom prst="straightConnector1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5F73220A-F41A-4FA1-86C1-779468C4757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438399" y="2913700"/>
                  <a:ext cx="425797" cy="1"/>
                </a:xfrm>
                <a:prstGeom prst="straightConnector1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EFC16DE7-FC67-4B8F-84CF-046A962F7F0D}"/>
                    </a:ext>
                  </a:extLst>
                </p:cNvPr>
                <p:cNvCxnSpPr/>
                <p:nvPr/>
              </p:nvCxnSpPr>
              <p:spPr bwMode="auto">
                <a:xfrm flipV="1">
                  <a:off x="2446325" y="3297815"/>
                  <a:ext cx="1095168" cy="0"/>
                </a:xfrm>
                <a:prstGeom prst="straightConnector1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7" name="カギ線コネクタ 83">
                  <a:extLst>
                    <a:ext uri="{FF2B5EF4-FFF2-40B4-BE49-F238E27FC236}">
                      <a16:creationId xmlns:a16="http://schemas.microsoft.com/office/drawing/2014/main" id="{E80E89EC-ECA2-41EC-90EB-A7AE5632FC6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821450" y="3246144"/>
                  <a:ext cx="322144" cy="182880"/>
                </a:xfrm>
                <a:prstGeom prst="bentConnector3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grpSp>
            <p:nvGrpSpPr>
              <p:cNvPr id="8" name="グループ化 80">
                <a:extLst>
                  <a:ext uri="{FF2B5EF4-FFF2-40B4-BE49-F238E27FC236}">
                    <a16:creationId xmlns:a16="http://schemas.microsoft.com/office/drawing/2014/main" id="{5ECD350A-06CF-4818-B618-3921AF4B7AAB}"/>
                  </a:ext>
                </a:extLst>
              </p:cNvPr>
              <p:cNvGrpSpPr/>
              <p:nvPr/>
            </p:nvGrpSpPr>
            <p:grpSpPr>
              <a:xfrm rot="5400000" flipH="1" flipV="1">
                <a:off x="5282001" y="2666159"/>
                <a:ext cx="343363" cy="276999"/>
                <a:chOff x="2426314" y="3415862"/>
                <a:chExt cx="343363" cy="276999"/>
              </a:xfrm>
            </p:grpSpPr>
            <p:sp>
              <p:nvSpPr>
                <p:cNvPr id="12" name="楕円 88">
                  <a:extLst>
                    <a:ext uri="{FF2B5EF4-FFF2-40B4-BE49-F238E27FC236}">
                      <a16:creationId xmlns:a16="http://schemas.microsoft.com/office/drawing/2014/main" id="{F92CE769-185A-49F3-96E3-E70537FD5DB4}"/>
                    </a:ext>
                  </a:extLst>
                </p:cNvPr>
                <p:cNvSpPr/>
                <p:nvPr/>
              </p:nvSpPr>
              <p:spPr bwMode="auto">
                <a:xfrm>
                  <a:off x="2460835" y="3417201"/>
                  <a:ext cx="274320" cy="274320"/>
                </a:xfrm>
                <a:prstGeom prst="ellips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dirty="0">
                    <a:latin typeface="+mn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テキスト ボックス 89">
                      <a:extLst>
                        <a:ext uri="{FF2B5EF4-FFF2-40B4-BE49-F238E27FC236}">
                          <a16:creationId xmlns:a16="http://schemas.microsoft.com/office/drawing/2014/main" id="{11B4C3F9-2DC9-412C-AF08-FA38680C29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1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kumimoji="1" lang="ja-JP" altLang="en-US" sz="1200" dirty="0">
                        <a:latin typeface="+mn-lt"/>
                      </a:endParaRPr>
                    </a:p>
                  </p:txBody>
                </p:sp>
              </mc:Choice>
              <mc:Fallback xmlns="">
                <p:sp>
                  <p:nvSpPr>
                    <p:cNvPr id="152" name="テキスト ボックス 15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26314" y="3415862"/>
                      <a:ext cx="343363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9" name="カギ線コネクタ 116">
                <a:extLst>
                  <a:ext uri="{FF2B5EF4-FFF2-40B4-BE49-F238E27FC236}">
                    <a16:creationId xmlns:a16="http://schemas.microsoft.com/office/drawing/2014/main" id="{0024D72B-84AD-40C6-BA75-02F0DF3324C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042266" y="2871125"/>
                <a:ext cx="272247" cy="621792"/>
              </a:xfrm>
              <a:prstGeom prst="bentConnector3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DFAB60B-C6E8-43C3-BD68-9B9179D0D902}"/>
                  </a:ext>
                </a:extLst>
              </p:cNvPr>
              <p:cNvCxnSpPr>
                <a:stCxn id="13" idx="2"/>
                <a:endCxn id="5" idx="1"/>
              </p:cNvCxnSpPr>
              <p:nvPr/>
            </p:nvCxnSpPr>
            <p:spPr bwMode="auto">
              <a:xfrm flipV="1">
                <a:off x="5592182" y="2800582"/>
                <a:ext cx="267963" cy="4076"/>
              </a:xfrm>
              <a:prstGeom prst="straightConnector1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4DC75428-DC21-4B73-AD2C-AAC95C1A91FD}"/>
                  </a:ext>
                </a:extLst>
              </p:cNvPr>
              <p:cNvCxnSpPr/>
              <p:nvPr/>
            </p:nvCxnSpPr>
            <p:spPr bwMode="auto">
              <a:xfrm flipV="1">
                <a:off x="6309307" y="2806212"/>
                <a:ext cx="267963" cy="4076"/>
              </a:xfrm>
              <a:prstGeom prst="straightConnector1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1AFA0C3-5430-4F58-9B18-71895CF8E30D}"/>
                </a:ext>
              </a:extLst>
            </p:cNvPr>
            <p:cNvSpPr txBox="1"/>
            <p:nvPr/>
          </p:nvSpPr>
          <p:spPr>
            <a:xfrm>
              <a:off x="8097274" y="2046146"/>
              <a:ext cx="16033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>
                  <a:latin typeface="+mn-lt"/>
                  <a:cs typeface="Times New Roman" panose="02020603050405020304" pitchFamily="18" charset="0"/>
                </a:rPr>
                <a:t>s_axis_tdata</a:t>
              </a:r>
              <a:r>
                <a:rPr lang="en-US" sz="1600" dirty="0">
                  <a:latin typeface="+mn-lt"/>
                  <a:cs typeface="Times New Roman" panose="02020603050405020304" pitchFamily="18" charset="0"/>
                </a:rPr>
                <a:t>[7:0]</a:t>
              </a:r>
              <a:br>
                <a:rPr lang="en-US" sz="1600" dirty="0">
                  <a:latin typeface="+mn-lt"/>
                  <a:cs typeface="Times New Roman" panose="02020603050405020304" pitchFamily="18" charset="0"/>
                </a:rPr>
              </a:br>
              <a:r>
                <a:rPr lang="en-US" sz="1600" dirty="0">
                  <a:latin typeface="+mn-lt"/>
                  <a:cs typeface="Times New Roman" panose="02020603050405020304" pitchFamily="18" charset="0"/>
                </a:rPr>
                <a:t>(edge pixels)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2153152-0340-45FA-8C90-BBA0197EB121}"/>
                </a:ext>
              </a:extLst>
            </p:cNvPr>
            <p:cNvSpPr txBox="1"/>
            <p:nvPr/>
          </p:nvSpPr>
          <p:spPr>
            <a:xfrm>
              <a:off x="3478529" y="1166420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do_02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BB00ABF-B23E-4280-A4AF-745E34E6E363}"/>
                </a:ext>
              </a:extLst>
            </p:cNvPr>
            <p:cNvSpPr txBox="1"/>
            <p:nvPr/>
          </p:nvSpPr>
          <p:spPr>
            <a:xfrm>
              <a:off x="3478529" y="1352866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do_12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3E2BD0F-9CB8-4AD3-A1DF-B1E06A804415}"/>
                </a:ext>
              </a:extLst>
            </p:cNvPr>
            <p:cNvSpPr txBox="1"/>
            <p:nvPr/>
          </p:nvSpPr>
          <p:spPr>
            <a:xfrm>
              <a:off x="3478529" y="1610450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do_22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0BEDDDE-3274-4D17-A687-299A84B9EF61}"/>
                </a:ext>
              </a:extLst>
            </p:cNvPr>
            <p:cNvSpPr txBox="1"/>
            <p:nvPr/>
          </p:nvSpPr>
          <p:spPr>
            <a:xfrm>
              <a:off x="3478529" y="1921012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do_00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6B84D9-187C-4342-9E74-0CBC16407CDC}"/>
                </a:ext>
              </a:extLst>
            </p:cNvPr>
            <p:cNvSpPr txBox="1"/>
            <p:nvPr/>
          </p:nvSpPr>
          <p:spPr>
            <a:xfrm>
              <a:off x="3478529" y="2140471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do_10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5B09D0F-B437-48B1-BB2F-C767481C2332}"/>
                </a:ext>
              </a:extLst>
            </p:cNvPr>
            <p:cNvSpPr txBox="1"/>
            <p:nvPr/>
          </p:nvSpPr>
          <p:spPr>
            <a:xfrm>
              <a:off x="3478529" y="2336825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do_20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C2EEA64-510C-4073-A955-0F2E1902FAE7}"/>
                </a:ext>
              </a:extLst>
            </p:cNvPr>
            <p:cNvSpPr txBox="1"/>
            <p:nvPr/>
          </p:nvSpPr>
          <p:spPr>
            <a:xfrm>
              <a:off x="3478529" y="2515264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do_20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DF36D96-B24C-45EB-8751-44804743A15F}"/>
                </a:ext>
              </a:extLst>
            </p:cNvPr>
            <p:cNvSpPr txBox="1"/>
            <p:nvPr/>
          </p:nvSpPr>
          <p:spPr>
            <a:xfrm>
              <a:off x="3478529" y="2680197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do_21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E45CF22-BCA8-47B3-9B40-6B95602792ED}"/>
                </a:ext>
              </a:extLst>
            </p:cNvPr>
            <p:cNvSpPr txBox="1"/>
            <p:nvPr/>
          </p:nvSpPr>
          <p:spPr>
            <a:xfrm>
              <a:off x="3478529" y="2916704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do_22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6EC0887-6E3B-4B32-A11A-4C5B9785DCA2}"/>
                </a:ext>
              </a:extLst>
            </p:cNvPr>
            <p:cNvSpPr txBox="1"/>
            <p:nvPr/>
          </p:nvSpPr>
          <p:spPr>
            <a:xfrm>
              <a:off x="3478529" y="3268897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do_00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4DA338C-96C3-4BA7-B7A6-C84A5016C7E5}"/>
                </a:ext>
              </a:extLst>
            </p:cNvPr>
            <p:cNvSpPr txBox="1"/>
            <p:nvPr/>
          </p:nvSpPr>
          <p:spPr>
            <a:xfrm>
              <a:off x="3478529" y="3476672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do_01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E6941DE-EB0A-4130-A319-DE507987AC1D}"/>
                </a:ext>
              </a:extLst>
            </p:cNvPr>
            <p:cNvSpPr txBox="1"/>
            <p:nvPr/>
          </p:nvSpPr>
          <p:spPr>
            <a:xfrm>
              <a:off x="3478529" y="3653045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  <a:cs typeface="Times New Roman" panose="02020603050405020304" pitchFamily="18" charset="0"/>
                </a:rPr>
                <a:t>do_02</a:t>
              </a:r>
            </a:p>
          </p:txBody>
        </p:sp>
        <p:sp>
          <p:nvSpPr>
            <p:cNvPr id="90" name="テキスト ボックス 7">
              <a:extLst>
                <a:ext uri="{FF2B5EF4-FFF2-40B4-BE49-F238E27FC236}">
                  <a16:creationId xmlns:a16="http://schemas.microsoft.com/office/drawing/2014/main" id="{27C23913-25C4-4E9D-B0D4-D1BA82C1EB79}"/>
                </a:ext>
              </a:extLst>
            </p:cNvPr>
            <p:cNvSpPr txBox="1"/>
            <p:nvPr/>
          </p:nvSpPr>
          <p:spPr>
            <a:xfrm>
              <a:off x="5305145" y="789539"/>
              <a:ext cx="13977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i="1" u="sng" dirty="0">
                  <a:latin typeface="+mn-lt"/>
                  <a:cs typeface="Times New Roman" panose="02020603050405020304" pitchFamily="18" charset="0"/>
                </a:rPr>
                <a:t>Edge Kernel</a:t>
              </a:r>
              <a:endParaRPr kumimoji="1" lang="ja-JP" altLang="en-US" sz="2000" i="1" u="sng" dirty="0">
                <a:latin typeface="+mn-lt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テキスト ボックス 7">
                  <a:extLst>
                    <a:ext uri="{FF2B5EF4-FFF2-40B4-BE49-F238E27FC236}">
                      <a16:creationId xmlns:a16="http://schemas.microsoft.com/office/drawing/2014/main" id="{3CDC8EF1-6F1D-4716-8C4A-D8264D01ABC4}"/>
                    </a:ext>
                  </a:extLst>
                </p:cNvPr>
                <p:cNvSpPr txBox="1"/>
                <p:nvPr/>
              </p:nvSpPr>
              <p:spPr>
                <a:xfrm>
                  <a:off x="5913751" y="1315299"/>
                  <a:ext cx="52193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>
                    <a:latin typeface="+mn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7" name="テキスト ボックス 7">
                  <a:extLst>
                    <a:ext uri="{FF2B5EF4-FFF2-40B4-BE49-F238E27FC236}">
                      <a16:creationId xmlns:a16="http://schemas.microsoft.com/office/drawing/2014/main" id="{3CDC8EF1-6F1D-4716-8C4A-D8264D01AB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3751" y="1315299"/>
                  <a:ext cx="52193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テキスト ボックス 7">
                  <a:extLst>
                    <a:ext uri="{FF2B5EF4-FFF2-40B4-BE49-F238E27FC236}">
                      <a16:creationId xmlns:a16="http://schemas.microsoft.com/office/drawing/2014/main" id="{5E2E1ADF-6351-427E-8C73-FC0FE60ADD28}"/>
                    </a:ext>
                  </a:extLst>
                </p:cNvPr>
                <p:cNvSpPr txBox="1"/>
                <p:nvPr/>
              </p:nvSpPr>
              <p:spPr>
                <a:xfrm>
                  <a:off x="5912514" y="2680197"/>
                  <a:ext cx="507318" cy="4281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>
                    <a:latin typeface="+mn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8" name="テキスト ボックス 7">
                  <a:extLst>
                    <a:ext uri="{FF2B5EF4-FFF2-40B4-BE49-F238E27FC236}">
                      <a16:creationId xmlns:a16="http://schemas.microsoft.com/office/drawing/2014/main" id="{5E2E1ADF-6351-427E-8C73-FC0FE60ADD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2514" y="2680197"/>
                  <a:ext cx="507318" cy="428194"/>
                </a:xfrm>
                <a:prstGeom prst="rect">
                  <a:avLst/>
                </a:prstGeom>
                <a:blipFill>
                  <a:blip r:embed="rId12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FB761D2-40F0-49F9-96FF-B09C4B3CCFED}"/>
                </a:ext>
              </a:extLst>
            </p:cNvPr>
            <p:cNvCxnSpPr/>
            <p:nvPr/>
          </p:nvCxnSpPr>
          <p:spPr>
            <a:xfrm>
              <a:off x="4908687" y="1147891"/>
              <a:ext cx="0" cy="283464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CF4B12B-1467-4F39-95E8-164010675A04}"/>
                </a:ext>
              </a:extLst>
            </p:cNvPr>
            <p:cNvCxnSpPr/>
            <p:nvPr/>
          </p:nvCxnSpPr>
          <p:spPr>
            <a:xfrm>
              <a:off x="5666890" y="1147891"/>
              <a:ext cx="0" cy="283464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895CF6D-4C72-43A6-B4F6-B0BEA4A72B72}"/>
                </a:ext>
              </a:extLst>
            </p:cNvPr>
            <p:cNvCxnSpPr/>
            <p:nvPr/>
          </p:nvCxnSpPr>
          <p:spPr>
            <a:xfrm>
              <a:off x="6032795" y="1140470"/>
              <a:ext cx="0" cy="283464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97656F7-D02A-4E59-B830-6439D64331DA}"/>
                </a:ext>
              </a:extLst>
            </p:cNvPr>
            <p:cNvCxnSpPr/>
            <p:nvPr/>
          </p:nvCxnSpPr>
          <p:spPr>
            <a:xfrm>
              <a:off x="6150351" y="1147205"/>
              <a:ext cx="0" cy="283464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192A31E-88D7-49F1-8BE1-FA77B8E67F6C}"/>
                </a:ext>
              </a:extLst>
            </p:cNvPr>
            <p:cNvCxnSpPr/>
            <p:nvPr/>
          </p:nvCxnSpPr>
          <p:spPr>
            <a:xfrm>
              <a:off x="8119612" y="1139299"/>
              <a:ext cx="0" cy="283464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08E9244-15A7-46E4-9480-39AF03923AE9}"/>
                </a:ext>
              </a:extLst>
            </p:cNvPr>
            <p:cNvCxnSpPr/>
            <p:nvPr/>
          </p:nvCxnSpPr>
          <p:spPr>
            <a:xfrm>
              <a:off x="7961770" y="1147891"/>
              <a:ext cx="0" cy="283464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9F5A4BA-C00C-4849-8817-ACF764070567}"/>
                </a:ext>
              </a:extLst>
            </p:cNvPr>
            <p:cNvCxnSpPr/>
            <p:nvPr/>
          </p:nvCxnSpPr>
          <p:spPr>
            <a:xfrm>
              <a:off x="6304980" y="1138185"/>
              <a:ext cx="0" cy="283464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657400F-2A42-40FA-8BFA-8EC3867EF1F0}"/>
                </a:ext>
              </a:extLst>
            </p:cNvPr>
            <p:cNvCxnSpPr/>
            <p:nvPr/>
          </p:nvCxnSpPr>
          <p:spPr>
            <a:xfrm>
              <a:off x="6809220" y="1164220"/>
              <a:ext cx="0" cy="283464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829863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42240-4DA4-4E82-8A69-E4E86CBAB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E94C1-EE65-4E71-B377-179469462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125" y="1479468"/>
            <a:ext cx="11180762" cy="825321"/>
          </a:xfrm>
        </p:spPr>
        <p:txBody>
          <a:bodyPr/>
          <a:lstStyle/>
          <a:p>
            <a:r>
              <a:rPr lang="en-US" dirty="0"/>
              <a:t>Global timer embedded in Zynq can be used to measure the computing time consumption.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78CEF-377B-458A-BC7D-B9A8A84AB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759" y="2291061"/>
            <a:ext cx="6417142" cy="40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33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88A63-61FB-4683-8CE7-E1DEFC46E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E23FD2-C8C7-49E2-87AB-8AD6798D83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2125" y="1479468"/>
                <a:ext cx="11180762" cy="4086225"/>
              </a:xfrm>
            </p:spPr>
            <p:txBody>
              <a:bodyPr/>
              <a:lstStyle/>
              <a:p>
                <a:r>
                  <a:rPr lang="en-US" dirty="0"/>
                  <a:t>Custom accelerator for edge detection has a 14-cycle latency.</a:t>
                </a:r>
              </a:p>
              <a:p>
                <a:r>
                  <a:rPr lang="en-US" dirty="0"/>
                  <a:t>Given the main clock of AXI-based system in FPGA 125MHz (or 8ns/cycle),</a:t>
                </a:r>
                <a:br>
                  <a:rPr lang="en-US" dirty="0"/>
                </a:br>
                <a:r>
                  <a:rPr lang="en-US" dirty="0"/>
                  <a:t>the processing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𝑝𝑟𝑜𝑐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applying edge detection to a single 1280x720 frame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𝑝𝑟𝑜𝑐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=8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ns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∙{14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cycles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1280∙720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cycles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}≈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7.37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ms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frame</m:t>
                    </m:r>
                  </m:oMath>
                </a14:m>
                <a:endParaRPr lang="en-US" dirty="0"/>
              </a:p>
              <a:p>
                <a:pPr algn="ctr"/>
                <a:endParaRPr lang="en-US" dirty="0"/>
              </a:p>
              <a:p>
                <a:r>
                  <a:rPr lang="en-US" dirty="0"/>
                  <a:t>In theory, the framerate can be achieved:</a:t>
                </a:r>
              </a:p>
              <a:p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frame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7.4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ms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135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FPS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E23FD2-C8C7-49E2-87AB-8AD6798D83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2125" y="1479468"/>
                <a:ext cx="11180762" cy="4086225"/>
              </a:xfrm>
              <a:blipFill>
                <a:blip r:embed="rId2"/>
                <a:stretch>
                  <a:fillRect l="-1581" t="-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3775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A072E-BCA8-47D8-A1B6-79C7EE1E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Hardware Resource Utilization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4B2A5-ABA0-45AA-B314-54BCFA2DF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125" y="3920647"/>
            <a:ext cx="11180762" cy="1645046"/>
          </a:xfrm>
        </p:spPr>
        <p:txBody>
          <a:bodyPr/>
          <a:lstStyle/>
          <a:p>
            <a:r>
              <a:rPr lang="en-US" dirty="0"/>
              <a:t>Total utilization of LUTs, Registers, and BRAMs is approx. 20-30%</a:t>
            </a:r>
          </a:p>
          <a:p>
            <a:pPr lvl="1"/>
            <a:r>
              <a:rPr lang="en-US" dirty="0"/>
              <a:t>VDMA is responsible for almost or more than the half of it</a:t>
            </a:r>
          </a:p>
          <a:p>
            <a:r>
              <a:rPr lang="en-US" dirty="0"/>
              <a:t>Custom accelerator ‘</a:t>
            </a:r>
            <a:r>
              <a:rPr lang="en-US" dirty="0" err="1"/>
              <a:t>edge_detect_hw</a:t>
            </a:r>
            <a:r>
              <a:rPr lang="en-US" dirty="0"/>
              <a:t>’ takes up less than 25% of the overall system with respect to LUTs and registers.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E400C0-6E68-4064-8582-55F54AAEE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664703"/>
              </p:ext>
            </p:extLst>
          </p:nvPr>
        </p:nvGraphicFramePr>
        <p:xfrm>
          <a:off x="808357" y="1436432"/>
          <a:ext cx="10506210" cy="1975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1242">
                  <a:extLst>
                    <a:ext uri="{9D8B030D-6E8A-4147-A177-3AD203B41FA5}">
                      <a16:colId xmlns:a16="http://schemas.microsoft.com/office/drawing/2014/main" val="2039162270"/>
                    </a:ext>
                  </a:extLst>
                </a:gridCol>
                <a:gridCol w="2101242">
                  <a:extLst>
                    <a:ext uri="{9D8B030D-6E8A-4147-A177-3AD203B41FA5}">
                      <a16:colId xmlns:a16="http://schemas.microsoft.com/office/drawing/2014/main" val="2460216668"/>
                    </a:ext>
                  </a:extLst>
                </a:gridCol>
                <a:gridCol w="2101242">
                  <a:extLst>
                    <a:ext uri="{9D8B030D-6E8A-4147-A177-3AD203B41FA5}">
                      <a16:colId xmlns:a16="http://schemas.microsoft.com/office/drawing/2014/main" val="3154008224"/>
                    </a:ext>
                  </a:extLst>
                </a:gridCol>
                <a:gridCol w="2101242">
                  <a:extLst>
                    <a:ext uri="{9D8B030D-6E8A-4147-A177-3AD203B41FA5}">
                      <a16:colId xmlns:a16="http://schemas.microsoft.com/office/drawing/2014/main" val="1323996976"/>
                    </a:ext>
                  </a:extLst>
                </a:gridCol>
                <a:gridCol w="2101242">
                  <a:extLst>
                    <a:ext uri="{9D8B030D-6E8A-4147-A177-3AD203B41FA5}">
                      <a16:colId xmlns:a16="http://schemas.microsoft.com/office/drawing/2014/main" val="3331901683"/>
                    </a:ext>
                  </a:extLst>
                </a:gridCol>
              </a:tblGrid>
              <a:tr h="4938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Module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LUTs (17,600)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Registers (35,200)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BRAMs (60)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DSPs (80)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3522517"/>
                  </a:ext>
                </a:extLst>
              </a:tr>
              <a:tr h="4938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Whole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5,090 (29.0%)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7,085 (20.2%)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16.5 (27.5%)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4027907"/>
                  </a:ext>
                </a:extLst>
              </a:tr>
              <a:tr h="4938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VDMA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2,595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3,441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1655143"/>
                  </a:ext>
                </a:extLst>
              </a:tr>
              <a:tr h="4938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Edge Detect HW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1,079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1,771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6157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422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5E71A-9502-46E2-94E1-BBC3E04CF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F83FC-AB58-42F1-9986-F9E2678CE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At the end of this module, you will be able to:</a:t>
            </a:r>
          </a:p>
          <a:p>
            <a:pPr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Explain the purpose of hardware acceleration and give examples of its implementation.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Give examples on how to modularize hardware to achieve hardware acceleration.</a:t>
            </a:r>
            <a:endParaRPr lang="en-US" dirty="0">
              <a:cs typeface="+mn-lt"/>
            </a:endParaRPr>
          </a:p>
          <a:p>
            <a:pPr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Compare and contrast the advantages and disadvantages of hardware acceleration vs using Neon technology.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894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AC67-2AB2-4D4D-AAD8-BA9E8E8D8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Neon vs. FPGA Offload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7E150-2FF9-4FB3-B524-FFBA001F0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Neon advantages</a:t>
            </a:r>
            <a:br>
              <a:rPr lang="en-US" dirty="0"/>
            </a:br>
            <a:r>
              <a:rPr lang="en-US" dirty="0"/>
              <a:t>– Easy programming &amp; debug</a:t>
            </a:r>
            <a:br>
              <a:rPr lang="en-US" dirty="0"/>
            </a:br>
            <a:r>
              <a:rPr lang="en-US" dirty="0"/>
              <a:t>– Fully coherent with CPU, no cache maintenance operations</a:t>
            </a:r>
            <a:br>
              <a:rPr lang="en-US" dirty="0"/>
            </a:br>
            <a:r>
              <a:rPr lang="en-US" dirty="0"/>
              <a:t>– Part of Arm arch - no hardware or software integration required</a:t>
            </a:r>
            <a:br>
              <a:rPr lang="en-US" dirty="0"/>
            </a:br>
            <a:r>
              <a:rPr lang="en-US" dirty="0"/>
              <a:t>– Ecosystem support off-the-shelf, no porting required </a:t>
            </a:r>
          </a:p>
          <a:p>
            <a:endParaRPr lang="en-US" dirty="0"/>
          </a:p>
          <a:p>
            <a:r>
              <a:rPr lang="en-US" dirty="0"/>
              <a:t>FPGA advantages</a:t>
            </a:r>
            <a:br>
              <a:rPr lang="en-US" dirty="0"/>
            </a:br>
            <a:r>
              <a:rPr lang="en-US" dirty="0"/>
              <a:t>– Runs parallel with CPU, few CPU cycles required</a:t>
            </a:r>
            <a:br>
              <a:rPr lang="en-US" dirty="0"/>
            </a:br>
            <a:r>
              <a:rPr lang="en-US" dirty="0"/>
              <a:t>– More ‘real time’ - no OS/cache variability</a:t>
            </a:r>
            <a:br>
              <a:rPr lang="en-US" dirty="0"/>
            </a:br>
            <a:r>
              <a:rPr lang="en-US" dirty="0"/>
              <a:t>– Fixed function or limited codec support</a:t>
            </a:r>
            <a:br>
              <a:rPr lang="en-US" dirty="0"/>
            </a:br>
            <a:r>
              <a:rPr lang="en-US" dirty="0"/>
              <a:t>– Potentially higher performance (e.g. 1080p Full HD video) </a:t>
            </a:r>
          </a:p>
        </p:txBody>
      </p:sp>
    </p:spTree>
    <p:extLst>
      <p:ext uri="{BB962C8B-B14F-4D97-AF65-F5344CB8AC3E}">
        <p14:creationId xmlns:p14="http://schemas.microsoft.com/office/powerpoint/2010/main" val="2078094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3F5EB-3B77-45D2-A28C-498768ACA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Image Processing</a:t>
            </a:r>
          </a:p>
        </p:txBody>
      </p:sp>
      <p:sp>
        <p:nvSpPr>
          <p:cNvPr id="61" name="CustomShape 3">
            <a:extLst>
              <a:ext uri="{FF2B5EF4-FFF2-40B4-BE49-F238E27FC236}">
                <a16:creationId xmlns:a16="http://schemas.microsoft.com/office/drawing/2014/main" id="{26841D9F-560C-420D-AC88-AC587C3B46EB}"/>
              </a:ext>
            </a:extLst>
          </p:cNvPr>
          <p:cNvSpPr/>
          <p:nvPr/>
        </p:nvSpPr>
        <p:spPr>
          <a:xfrm>
            <a:off x="1211975" y="4501739"/>
            <a:ext cx="1348920" cy="303120"/>
          </a:xfrm>
          <a:prstGeom prst="homePlate">
            <a:avLst>
              <a:gd name="adj" fmla="val 50000"/>
            </a:avLst>
          </a:prstGeom>
          <a:noFill/>
          <a:ln w="38100">
            <a:solidFill>
              <a:srgbClr val="ED174F"/>
            </a:solidFill>
            <a:round/>
          </a:ln>
        </p:spPr>
        <p:txBody>
          <a:bodyPr anchor="ctr"/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+mn-lt"/>
                <a:ea typeface="SimSun"/>
              </a:rPr>
              <a:t>Input</a:t>
            </a:r>
            <a:endParaRPr dirty="0">
              <a:latin typeface="+mn-lt"/>
            </a:endParaRPr>
          </a:p>
        </p:txBody>
      </p:sp>
      <p:sp>
        <p:nvSpPr>
          <p:cNvPr id="62" name="CustomShape 10">
            <a:extLst>
              <a:ext uri="{FF2B5EF4-FFF2-40B4-BE49-F238E27FC236}">
                <a16:creationId xmlns:a16="http://schemas.microsoft.com/office/drawing/2014/main" id="{0945E82D-0EEF-461A-97F3-20FCA94872BE}"/>
              </a:ext>
            </a:extLst>
          </p:cNvPr>
          <p:cNvSpPr/>
          <p:nvPr/>
        </p:nvSpPr>
        <p:spPr>
          <a:xfrm>
            <a:off x="5575387" y="4501739"/>
            <a:ext cx="1328400" cy="302400"/>
          </a:xfrm>
          <a:prstGeom prst="homePlate">
            <a:avLst>
              <a:gd name="adj" fmla="val 50000"/>
            </a:avLst>
          </a:prstGeom>
          <a:noFill/>
          <a:ln w="38100">
            <a:solidFill>
              <a:srgbClr val="ED174F"/>
            </a:solidFill>
            <a:round/>
          </a:ln>
        </p:spPr>
        <p:txBody>
          <a:bodyPr anchor="ctr"/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+mn-lt"/>
                <a:ea typeface="SimSun"/>
              </a:rPr>
              <a:t>Output</a:t>
            </a:r>
            <a:endParaRPr dirty="0">
              <a:latin typeface="+mn-lt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FFED983-C03B-4A4B-86FD-E92E48F162AC}"/>
              </a:ext>
            </a:extLst>
          </p:cNvPr>
          <p:cNvCxnSpPr>
            <a:cxnSpLocks/>
            <a:stCxn id="61" idx="3"/>
          </p:cNvCxnSpPr>
          <p:nvPr/>
        </p:nvCxnSpPr>
        <p:spPr>
          <a:xfrm>
            <a:off x="2560895" y="4653299"/>
            <a:ext cx="451752" cy="0"/>
          </a:xfrm>
          <a:prstGeom prst="straightConnector1">
            <a:avLst/>
          </a:prstGeom>
          <a:ln w="38100">
            <a:solidFill>
              <a:srgbClr val="ED174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760E88B-167D-4B0F-A6E1-C42898D1A5FE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5123635" y="4652579"/>
            <a:ext cx="451752" cy="360"/>
          </a:xfrm>
          <a:prstGeom prst="straightConnector1">
            <a:avLst/>
          </a:prstGeom>
          <a:ln w="38100">
            <a:solidFill>
              <a:srgbClr val="ED174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18E06E8-EA6F-4C0A-B569-50323A25EAB0}"/>
              </a:ext>
            </a:extLst>
          </p:cNvPr>
          <p:cNvGrpSpPr/>
          <p:nvPr/>
        </p:nvGrpSpPr>
        <p:grpSpPr>
          <a:xfrm>
            <a:off x="3012647" y="3585207"/>
            <a:ext cx="2110989" cy="2134744"/>
            <a:chOff x="9454821" y="11405581"/>
            <a:chExt cx="6332967" cy="6404231"/>
          </a:xfrm>
        </p:grpSpPr>
        <p:sp>
          <p:nvSpPr>
            <p:cNvPr id="66" name="CustomShape 6">
              <a:extLst>
                <a:ext uri="{FF2B5EF4-FFF2-40B4-BE49-F238E27FC236}">
                  <a16:creationId xmlns:a16="http://schemas.microsoft.com/office/drawing/2014/main" id="{8137FE40-B836-4FE1-BC86-69E67006AD54}"/>
                </a:ext>
              </a:extLst>
            </p:cNvPr>
            <p:cNvSpPr/>
            <p:nvPr/>
          </p:nvSpPr>
          <p:spPr>
            <a:xfrm>
              <a:off x="9454821" y="13190821"/>
              <a:ext cx="2954798" cy="1785240"/>
            </a:xfrm>
            <a:prstGeom prst="rect">
              <a:avLst/>
            </a:prstGeom>
            <a:noFill/>
            <a:ln w="38100">
              <a:solidFill>
                <a:srgbClr val="ED174F"/>
              </a:solidFill>
              <a:round/>
            </a:ln>
          </p:spPr>
          <p:txBody>
            <a:bodyPr anchor="ctr"/>
            <a:lstStyle/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Pixel 2</a:t>
              </a:r>
            </a:p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Step A</a:t>
              </a:r>
              <a:endParaRPr dirty="0">
                <a:latin typeface="+mn-lt"/>
              </a:endParaRPr>
            </a:p>
          </p:txBody>
        </p:sp>
        <p:sp>
          <p:nvSpPr>
            <p:cNvPr id="67" name="CustomShape 6">
              <a:extLst>
                <a:ext uri="{FF2B5EF4-FFF2-40B4-BE49-F238E27FC236}">
                  <a16:creationId xmlns:a16="http://schemas.microsoft.com/office/drawing/2014/main" id="{31C00B64-198C-4FD8-9051-6274E8591F4F}"/>
                </a:ext>
              </a:extLst>
            </p:cNvPr>
            <p:cNvSpPr/>
            <p:nvPr/>
          </p:nvSpPr>
          <p:spPr>
            <a:xfrm>
              <a:off x="9454821" y="11405581"/>
              <a:ext cx="2954798" cy="1785240"/>
            </a:xfrm>
            <a:prstGeom prst="rect">
              <a:avLst/>
            </a:prstGeom>
            <a:noFill/>
            <a:ln w="38100">
              <a:solidFill>
                <a:srgbClr val="ED174F"/>
              </a:solidFill>
              <a:round/>
            </a:ln>
          </p:spPr>
          <p:txBody>
            <a:bodyPr anchor="ctr"/>
            <a:lstStyle/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Pixel 1</a:t>
              </a:r>
            </a:p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Step A</a:t>
              </a:r>
              <a:endParaRPr dirty="0">
                <a:latin typeface="+mn-lt"/>
              </a:endParaRPr>
            </a:p>
          </p:txBody>
        </p:sp>
        <p:sp>
          <p:nvSpPr>
            <p:cNvPr id="69" name="CustomShape 6">
              <a:extLst>
                <a:ext uri="{FF2B5EF4-FFF2-40B4-BE49-F238E27FC236}">
                  <a16:creationId xmlns:a16="http://schemas.microsoft.com/office/drawing/2014/main" id="{0265704B-CCD5-45D7-922D-EB55C1D7ACF3}"/>
                </a:ext>
              </a:extLst>
            </p:cNvPr>
            <p:cNvSpPr/>
            <p:nvPr/>
          </p:nvSpPr>
          <p:spPr>
            <a:xfrm>
              <a:off x="12832990" y="13190821"/>
              <a:ext cx="2954798" cy="1785240"/>
            </a:xfrm>
            <a:prstGeom prst="rect">
              <a:avLst/>
            </a:prstGeom>
            <a:noFill/>
            <a:ln w="38100">
              <a:solidFill>
                <a:srgbClr val="ED174F"/>
              </a:solidFill>
              <a:round/>
            </a:ln>
          </p:spPr>
          <p:txBody>
            <a:bodyPr anchor="ctr"/>
            <a:lstStyle/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Pixel 2</a:t>
              </a:r>
            </a:p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Step B</a:t>
              </a:r>
              <a:endParaRPr dirty="0">
                <a:latin typeface="+mn-lt"/>
              </a:endParaRPr>
            </a:p>
          </p:txBody>
        </p:sp>
        <p:sp>
          <p:nvSpPr>
            <p:cNvPr id="70" name="CustomShape 6">
              <a:extLst>
                <a:ext uri="{FF2B5EF4-FFF2-40B4-BE49-F238E27FC236}">
                  <a16:creationId xmlns:a16="http://schemas.microsoft.com/office/drawing/2014/main" id="{7B8FED4D-21BD-4864-AB58-9C2696E0B64A}"/>
                </a:ext>
              </a:extLst>
            </p:cNvPr>
            <p:cNvSpPr/>
            <p:nvPr/>
          </p:nvSpPr>
          <p:spPr>
            <a:xfrm>
              <a:off x="12832990" y="11405581"/>
              <a:ext cx="2954798" cy="1785240"/>
            </a:xfrm>
            <a:prstGeom prst="rect">
              <a:avLst/>
            </a:prstGeom>
            <a:noFill/>
            <a:ln w="38100">
              <a:solidFill>
                <a:srgbClr val="ED174F"/>
              </a:solidFill>
              <a:round/>
            </a:ln>
          </p:spPr>
          <p:txBody>
            <a:bodyPr anchor="ctr"/>
            <a:lstStyle/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Pixel 1</a:t>
              </a:r>
            </a:p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Step B</a:t>
              </a:r>
              <a:endParaRPr dirty="0">
                <a:latin typeface="+mn-lt"/>
              </a:endParaRPr>
            </a:p>
          </p:txBody>
        </p:sp>
        <p:sp>
          <p:nvSpPr>
            <p:cNvPr id="38" name="CustomShape 6">
              <a:extLst>
                <a:ext uri="{FF2B5EF4-FFF2-40B4-BE49-F238E27FC236}">
                  <a16:creationId xmlns:a16="http://schemas.microsoft.com/office/drawing/2014/main" id="{57AF4CD7-24AE-42AB-A479-44376187C92C}"/>
                </a:ext>
              </a:extLst>
            </p:cNvPr>
            <p:cNvSpPr/>
            <p:nvPr/>
          </p:nvSpPr>
          <p:spPr>
            <a:xfrm>
              <a:off x="10538519" y="14976061"/>
              <a:ext cx="787401" cy="698414"/>
            </a:xfrm>
            <a:prstGeom prst="rect">
              <a:avLst/>
            </a:prstGeom>
            <a:noFill/>
            <a:ln w="114300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ED174F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…</a:t>
              </a:r>
              <a:endParaRPr dirty="0">
                <a:solidFill>
                  <a:srgbClr val="ED174F"/>
                </a:solidFill>
                <a:latin typeface="+mn-lt"/>
              </a:endParaRPr>
            </a:p>
          </p:txBody>
        </p:sp>
        <p:sp>
          <p:nvSpPr>
            <p:cNvPr id="39" name="CustomShape 6">
              <a:extLst>
                <a:ext uri="{FF2B5EF4-FFF2-40B4-BE49-F238E27FC236}">
                  <a16:creationId xmlns:a16="http://schemas.microsoft.com/office/drawing/2014/main" id="{6148EC0C-4598-4166-884C-F2B6337EDA46}"/>
                </a:ext>
              </a:extLst>
            </p:cNvPr>
            <p:cNvSpPr/>
            <p:nvPr/>
          </p:nvSpPr>
          <p:spPr>
            <a:xfrm>
              <a:off x="13916688" y="14976061"/>
              <a:ext cx="787401" cy="698414"/>
            </a:xfrm>
            <a:prstGeom prst="rect">
              <a:avLst/>
            </a:prstGeom>
            <a:noFill/>
            <a:ln w="114300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ED174F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…</a:t>
              </a:r>
              <a:endParaRPr dirty="0">
                <a:solidFill>
                  <a:srgbClr val="ED174F"/>
                </a:solidFill>
                <a:latin typeface="+mn-lt"/>
              </a:endParaRPr>
            </a:p>
          </p:txBody>
        </p:sp>
        <p:sp>
          <p:nvSpPr>
            <p:cNvPr id="41" name="CustomShape 6">
              <a:extLst>
                <a:ext uri="{FF2B5EF4-FFF2-40B4-BE49-F238E27FC236}">
                  <a16:creationId xmlns:a16="http://schemas.microsoft.com/office/drawing/2014/main" id="{756DC0BA-040C-4E23-809C-57868C50BA92}"/>
                </a:ext>
              </a:extLst>
            </p:cNvPr>
            <p:cNvSpPr/>
            <p:nvPr/>
          </p:nvSpPr>
          <p:spPr>
            <a:xfrm>
              <a:off x="9454821" y="16024572"/>
              <a:ext cx="2954798" cy="1785240"/>
            </a:xfrm>
            <a:prstGeom prst="rect">
              <a:avLst/>
            </a:prstGeom>
            <a:noFill/>
            <a:ln w="38100">
              <a:solidFill>
                <a:srgbClr val="ED174F"/>
              </a:solidFill>
              <a:round/>
            </a:ln>
          </p:spPr>
          <p:txBody>
            <a:bodyPr anchor="ctr"/>
            <a:lstStyle/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Pixel N</a:t>
              </a:r>
            </a:p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Step A</a:t>
              </a:r>
              <a:endParaRPr dirty="0">
                <a:latin typeface="+mn-lt"/>
              </a:endParaRPr>
            </a:p>
          </p:txBody>
        </p:sp>
        <p:sp>
          <p:nvSpPr>
            <p:cNvPr id="42" name="CustomShape 6">
              <a:extLst>
                <a:ext uri="{FF2B5EF4-FFF2-40B4-BE49-F238E27FC236}">
                  <a16:creationId xmlns:a16="http://schemas.microsoft.com/office/drawing/2014/main" id="{6A4E6793-5A93-4FC3-ABFE-09A70B6AD6DA}"/>
                </a:ext>
              </a:extLst>
            </p:cNvPr>
            <p:cNvSpPr/>
            <p:nvPr/>
          </p:nvSpPr>
          <p:spPr>
            <a:xfrm>
              <a:off x="12832990" y="16024572"/>
              <a:ext cx="2954798" cy="1785240"/>
            </a:xfrm>
            <a:prstGeom prst="rect">
              <a:avLst/>
            </a:prstGeom>
            <a:noFill/>
            <a:ln w="38100">
              <a:solidFill>
                <a:srgbClr val="ED174F"/>
              </a:solidFill>
              <a:round/>
            </a:ln>
          </p:spPr>
          <p:txBody>
            <a:bodyPr anchor="ctr"/>
            <a:lstStyle/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Pixel N</a:t>
              </a:r>
            </a:p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Step B</a:t>
              </a:r>
              <a:endParaRPr dirty="0">
                <a:latin typeface="+mn-lt"/>
              </a:endParaRPr>
            </a:p>
          </p:txBody>
        </p:sp>
      </p:grp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A5205C34-FA25-413E-A066-748EB432D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5850" y="3707995"/>
            <a:ext cx="4022791" cy="2134744"/>
          </a:xfrm>
        </p:spPr>
        <p:txBody>
          <a:bodyPr/>
          <a:lstStyle/>
          <a:p>
            <a:pPr marL="285721" indent="-285721">
              <a:buFont typeface="Arial" panose="020B0604020202020204" pitchFamily="34" charset="0"/>
              <a:buChar char="•"/>
            </a:pPr>
            <a:r>
              <a:rPr lang="en-GB" dirty="0"/>
              <a:t>SIMD processor</a:t>
            </a:r>
          </a:p>
          <a:p>
            <a:pPr marL="285721" indent="-285721">
              <a:buFont typeface="Arial" panose="020B0604020202020204" pitchFamily="34" charset="0"/>
              <a:buChar char="•"/>
            </a:pPr>
            <a:r>
              <a:rPr lang="en-GB" dirty="0"/>
              <a:t>DSP</a:t>
            </a:r>
          </a:p>
          <a:p>
            <a:pPr marL="285721" indent="-285721">
              <a:buFont typeface="Arial" panose="020B0604020202020204" pitchFamily="34" charset="0"/>
              <a:buChar char="•"/>
            </a:pPr>
            <a:r>
              <a:rPr lang="en-GB" dirty="0"/>
              <a:t>GPU</a:t>
            </a:r>
          </a:p>
          <a:p>
            <a:pPr marL="285721" indent="-285721">
              <a:buFont typeface="Arial" panose="020B0604020202020204" pitchFamily="34" charset="0"/>
              <a:buChar char="•"/>
            </a:pPr>
            <a:r>
              <a:rPr lang="en-GB" dirty="0"/>
              <a:t>Customized logic</a:t>
            </a: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6D3200B1-EE89-483F-B606-EE3295944920}"/>
              </a:ext>
            </a:extLst>
          </p:cNvPr>
          <p:cNvSpPr/>
          <p:nvPr/>
        </p:nvSpPr>
        <p:spPr>
          <a:xfrm>
            <a:off x="1211975" y="1766732"/>
            <a:ext cx="1348920" cy="303120"/>
          </a:xfrm>
          <a:prstGeom prst="homePlate">
            <a:avLst>
              <a:gd name="adj" fmla="val 50000"/>
            </a:avLst>
          </a:prstGeom>
          <a:noFill/>
          <a:ln w="38100">
            <a:solidFill>
              <a:srgbClr val="ED174F"/>
            </a:solidFill>
            <a:round/>
          </a:ln>
        </p:spPr>
        <p:txBody>
          <a:bodyPr anchor="ctr"/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+mn-lt"/>
                <a:ea typeface="SimSun"/>
              </a:rPr>
              <a:t>Input</a:t>
            </a:r>
            <a:endParaRPr dirty="0">
              <a:latin typeface="+mn-lt"/>
            </a:endParaRPr>
          </a:p>
        </p:txBody>
      </p:sp>
      <p:sp>
        <p:nvSpPr>
          <p:cNvPr id="43" name="CustomShape 10">
            <a:extLst>
              <a:ext uri="{FF2B5EF4-FFF2-40B4-BE49-F238E27FC236}">
                <a16:creationId xmlns:a16="http://schemas.microsoft.com/office/drawing/2014/main" id="{4BBACC13-B218-4986-A828-9A3BBE9C61F5}"/>
              </a:ext>
            </a:extLst>
          </p:cNvPr>
          <p:cNvSpPr/>
          <p:nvPr/>
        </p:nvSpPr>
        <p:spPr>
          <a:xfrm>
            <a:off x="9679658" y="1766732"/>
            <a:ext cx="1328400" cy="302400"/>
          </a:xfrm>
          <a:prstGeom prst="homePlate">
            <a:avLst>
              <a:gd name="adj" fmla="val 50000"/>
            </a:avLst>
          </a:prstGeom>
          <a:noFill/>
          <a:ln w="38100">
            <a:solidFill>
              <a:srgbClr val="ED174F"/>
            </a:solidFill>
            <a:round/>
          </a:ln>
        </p:spPr>
        <p:txBody>
          <a:bodyPr anchor="ctr"/>
          <a:lstStyle/>
          <a:p>
            <a:pPr algn="ctr"/>
            <a:r>
              <a:rPr lang="en-GB" sz="2000" b="1" dirty="0">
                <a:solidFill>
                  <a:srgbClr val="000000"/>
                </a:solidFill>
                <a:latin typeface="+mn-lt"/>
                <a:ea typeface="SimSun"/>
              </a:rPr>
              <a:t>Output</a:t>
            </a:r>
            <a:endParaRPr dirty="0">
              <a:latin typeface="+mn-lt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1941BD5-C61C-49F0-B7D7-890CFF62D82C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2560895" y="1918292"/>
            <a:ext cx="451752" cy="0"/>
          </a:xfrm>
          <a:prstGeom prst="straightConnector1">
            <a:avLst/>
          </a:prstGeom>
          <a:ln w="38100">
            <a:solidFill>
              <a:srgbClr val="ED174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AA6E5CC-592C-444F-B383-721B649D7B97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9227907" y="1917572"/>
            <a:ext cx="451752" cy="360"/>
          </a:xfrm>
          <a:prstGeom prst="straightConnector1">
            <a:avLst/>
          </a:prstGeom>
          <a:ln w="38100">
            <a:solidFill>
              <a:srgbClr val="ED174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494D4DE-6A44-4ACF-8C14-69364C58BB10}"/>
              </a:ext>
            </a:extLst>
          </p:cNvPr>
          <p:cNvGrpSpPr/>
          <p:nvPr/>
        </p:nvGrpSpPr>
        <p:grpSpPr>
          <a:xfrm>
            <a:off x="3012647" y="1518221"/>
            <a:ext cx="6215260" cy="798703"/>
            <a:chOff x="10792569" y="10303074"/>
            <a:chExt cx="15555019" cy="3574800"/>
          </a:xfrm>
        </p:grpSpPr>
        <p:sp>
          <p:nvSpPr>
            <p:cNvPr id="51" name="CustomShape 6">
              <a:extLst>
                <a:ext uri="{FF2B5EF4-FFF2-40B4-BE49-F238E27FC236}">
                  <a16:creationId xmlns:a16="http://schemas.microsoft.com/office/drawing/2014/main" id="{D30F95A6-9F0F-4B5B-AFBA-C14821091B95}"/>
                </a:ext>
              </a:extLst>
            </p:cNvPr>
            <p:cNvSpPr/>
            <p:nvPr/>
          </p:nvSpPr>
          <p:spPr>
            <a:xfrm>
              <a:off x="14130672" y="10303074"/>
              <a:ext cx="2465005" cy="3574800"/>
            </a:xfrm>
            <a:prstGeom prst="rect">
              <a:avLst/>
            </a:prstGeom>
            <a:noFill/>
            <a:ln w="38100">
              <a:solidFill>
                <a:srgbClr val="ED174F"/>
              </a:solidFill>
              <a:round/>
            </a:ln>
          </p:spPr>
          <p:txBody>
            <a:bodyPr anchor="ctr"/>
            <a:lstStyle/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Pixel 1</a:t>
              </a:r>
            </a:p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Step B</a:t>
              </a:r>
              <a:endParaRPr dirty="0">
                <a:latin typeface="+mn-lt"/>
              </a:endParaRPr>
            </a:p>
          </p:txBody>
        </p:sp>
        <p:sp>
          <p:nvSpPr>
            <p:cNvPr id="53" name="CustomShape 6">
              <a:extLst>
                <a:ext uri="{FF2B5EF4-FFF2-40B4-BE49-F238E27FC236}">
                  <a16:creationId xmlns:a16="http://schemas.microsoft.com/office/drawing/2014/main" id="{06BA21AA-FC5A-4D90-BF77-AFC2CAA7A84D}"/>
                </a:ext>
              </a:extLst>
            </p:cNvPr>
            <p:cNvSpPr/>
            <p:nvPr/>
          </p:nvSpPr>
          <p:spPr>
            <a:xfrm>
              <a:off x="10792569" y="10303074"/>
              <a:ext cx="2465005" cy="3574800"/>
            </a:xfrm>
            <a:prstGeom prst="rect">
              <a:avLst/>
            </a:prstGeom>
            <a:noFill/>
            <a:ln w="38100">
              <a:solidFill>
                <a:srgbClr val="ED174F"/>
              </a:solidFill>
              <a:round/>
            </a:ln>
          </p:spPr>
          <p:txBody>
            <a:bodyPr anchor="ctr"/>
            <a:lstStyle/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Pixel 1</a:t>
              </a:r>
            </a:p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Step A</a:t>
              </a:r>
              <a:endParaRPr dirty="0">
                <a:latin typeface="+mn-lt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8074D07-C095-40A2-AD8C-6E7117ECFDD9}"/>
                </a:ext>
              </a:extLst>
            </p:cNvPr>
            <p:cNvCxnSpPr>
              <a:cxnSpLocks/>
              <a:stCxn id="53" idx="3"/>
              <a:endCxn id="51" idx="1"/>
            </p:cNvCxnSpPr>
            <p:nvPr/>
          </p:nvCxnSpPr>
          <p:spPr>
            <a:xfrm>
              <a:off x="13257574" y="12090474"/>
              <a:ext cx="873098" cy="0"/>
            </a:xfrm>
            <a:prstGeom prst="straightConnector1">
              <a:avLst/>
            </a:prstGeom>
            <a:ln w="38100">
              <a:solidFill>
                <a:srgbClr val="ED174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ustomShape 6">
              <a:extLst>
                <a:ext uri="{FF2B5EF4-FFF2-40B4-BE49-F238E27FC236}">
                  <a16:creationId xmlns:a16="http://schemas.microsoft.com/office/drawing/2014/main" id="{AA5CF75A-1113-41F9-A46C-FB384C722296}"/>
                </a:ext>
              </a:extLst>
            </p:cNvPr>
            <p:cNvSpPr/>
            <p:nvPr/>
          </p:nvSpPr>
          <p:spPr>
            <a:xfrm>
              <a:off x="22398785" y="10303074"/>
              <a:ext cx="2465005" cy="3574800"/>
            </a:xfrm>
            <a:prstGeom prst="rect">
              <a:avLst/>
            </a:prstGeom>
            <a:noFill/>
            <a:ln w="38100">
              <a:solidFill>
                <a:srgbClr val="ED174F"/>
              </a:solidFill>
              <a:round/>
            </a:ln>
          </p:spPr>
          <p:txBody>
            <a:bodyPr anchor="ctr"/>
            <a:lstStyle/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Pixel 2</a:t>
              </a:r>
            </a:p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Step B</a:t>
              </a:r>
              <a:endParaRPr dirty="0">
                <a:latin typeface="+mn-lt"/>
              </a:endParaRPr>
            </a:p>
          </p:txBody>
        </p:sp>
        <p:sp>
          <p:nvSpPr>
            <p:cNvPr id="65" name="CustomShape 6">
              <a:extLst>
                <a:ext uri="{FF2B5EF4-FFF2-40B4-BE49-F238E27FC236}">
                  <a16:creationId xmlns:a16="http://schemas.microsoft.com/office/drawing/2014/main" id="{9996C10D-38EC-408F-9E10-60B7F3E81CCF}"/>
                </a:ext>
              </a:extLst>
            </p:cNvPr>
            <p:cNvSpPr/>
            <p:nvPr/>
          </p:nvSpPr>
          <p:spPr>
            <a:xfrm>
              <a:off x="19060682" y="10303074"/>
              <a:ext cx="2465005" cy="3574800"/>
            </a:xfrm>
            <a:prstGeom prst="rect">
              <a:avLst/>
            </a:prstGeom>
            <a:noFill/>
            <a:ln w="38100">
              <a:solidFill>
                <a:srgbClr val="ED174F"/>
              </a:solidFill>
              <a:round/>
            </a:ln>
          </p:spPr>
          <p:txBody>
            <a:bodyPr anchor="ctr"/>
            <a:lstStyle/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Pixel 2</a:t>
              </a:r>
            </a:p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000000"/>
                  </a:solidFill>
                  <a:latin typeface="+mn-lt"/>
                  <a:ea typeface="SimSun"/>
                </a:rPr>
                <a:t>Step A</a:t>
              </a:r>
              <a:endParaRPr dirty="0">
                <a:latin typeface="+mn-lt"/>
              </a:endParaRP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B8E75FC8-3792-4405-9553-5FAD2E15B3F0}"/>
                </a:ext>
              </a:extLst>
            </p:cNvPr>
            <p:cNvCxnSpPr>
              <a:cxnSpLocks/>
              <a:stCxn id="65" idx="3"/>
              <a:endCxn id="60" idx="1"/>
            </p:cNvCxnSpPr>
            <p:nvPr/>
          </p:nvCxnSpPr>
          <p:spPr>
            <a:xfrm>
              <a:off x="21525687" y="12090474"/>
              <a:ext cx="873098" cy="0"/>
            </a:xfrm>
            <a:prstGeom prst="straightConnector1">
              <a:avLst/>
            </a:prstGeom>
            <a:ln w="38100">
              <a:solidFill>
                <a:srgbClr val="ED174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F844BAB-C658-49E5-A664-968807CEC967}"/>
                </a:ext>
              </a:extLst>
            </p:cNvPr>
            <p:cNvCxnSpPr>
              <a:cxnSpLocks/>
              <a:stCxn id="51" idx="3"/>
            </p:cNvCxnSpPr>
            <p:nvPr/>
          </p:nvCxnSpPr>
          <p:spPr>
            <a:xfrm>
              <a:off x="16595677" y="12090474"/>
              <a:ext cx="873098" cy="0"/>
            </a:xfrm>
            <a:prstGeom prst="straightConnector1">
              <a:avLst/>
            </a:prstGeom>
            <a:ln w="38100">
              <a:solidFill>
                <a:srgbClr val="ED174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70C742F0-71CF-4C4B-854B-AAABCC4DB56A}"/>
                </a:ext>
              </a:extLst>
            </p:cNvPr>
            <p:cNvCxnSpPr>
              <a:cxnSpLocks/>
              <a:endCxn id="65" idx="1"/>
            </p:cNvCxnSpPr>
            <p:nvPr/>
          </p:nvCxnSpPr>
          <p:spPr>
            <a:xfrm>
              <a:off x="18187584" y="12090474"/>
              <a:ext cx="873098" cy="0"/>
            </a:xfrm>
            <a:prstGeom prst="straightConnector1">
              <a:avLst/>
            </a:prstGeom>
            <a:ln w="38100">
              <a:solidFill>
                <a:srgbClr val="ED174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CustomShape 6">
              <a:extLst>
                <a:ext uri="{FF2B5EF4-FFF2-40B4-BE49-F238E27FC236}">
                  <a16:creationId xmlns:a16="http://schemas.microsoft.com/office/drawing/2014/main" id="{92A9949A-130F-4E65-A352-AD93EECE1138}"/>
                </a:ext>
              </a:extLst>
            </p:cNvPr>
            <p:cNvSpPr/>
            <p:nvPr/>
          </p:nvSpPr>
          <p:spPr>
            <a:xfrm>
              <a:off x="17422595" y="11541160"/>
              <a:ext cx="656880" cy="698414"/>
            </a:xfrm>
            <a:prstGeom prst="rect">
              <a:avLst/>
            </a:prstGeom>
            <a:noFill/>
            <a:ln w="114300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ED174F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…</a:t>
              </a:r>
              <a:endParaRPr dirty="0">
                <a:solidFill>
                  <a:srgbClr val="ED174F"/>
                </a:solidFill>
                <a:latin typeface="+mn-lt"/>
              </a:endParaRP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82EFB4E2-1B75-4536-A096-728ABF172375}"/>
                </a:ext>
              </a:extLst>
            </p:cNvPr>
            <p:cNvCxnSpPr>
              <a:cxnSpLocks/>
              <a:stCxn id="60" idx="3"/>
            </p:cNvCxnSpPr>
            <p:nvPr/>
          </p:nvCxnSpPr>
          <p:spPr>
            <a:xfrm>
              <a:off x="24863790" y="12090474"/>
              <a:ext cx="873098" cy="0"/>
            </a:xfrm>
            <a:prstGeom prst="straightConnector1">
              <a:avLst/>
            </a:prstGeom>
            <a:ln w="38100">
              <a:solidFill>
                <a:srgbClr val="ED174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CustomShape 6">
              <a:extLst>
                <a:ext uri="{FF2B5EF4-FFF2-40B4-BE49-F238E27FC236}">
                  <a16:creationId xmlns:a16="http://schemas.microsoft.com/office/drawing/2014/main" id="{05FAA34E-EC3B-48DD-AA32-97090BE41B93}"/>
                </a:ext>
              </a:extLst>
            </p:cNvPr>
            <p:cNvSpPr/>
            <p:nvPr/>
          </p:nvSpPr>
          <p:spPr>
            <a:xfrm>
              <a:off x="25690708" y="11541160"/>
              <a:ext cx="656880" cy="698414"/>
            </a:xfrm>
            <a:prstGeom prst="rect">
              <a:avLst/>
            </a:prstGeom>
            <a:noFill/>
            <a:ln w="114300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00000"/>
                </a:lnSpc>
              </a:pPr>
              <a:r>
                <a:rPr lang="en-GB" sz="2000" b="1" dirty="0">
                  <a:solidFill>
                    <a:srgbClr val="ED174F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…</a:t>
              </a:r>
              <a:endParaRPr dirty="0">
                <a:solidFill>
                  <a:srgbClr val="ED174F"/>
                </a:solidFill>
                <a:latin typeface="+mn-lt"/>
              </a:endParaRPr>
            </a:p>
          </p:txBody>
        </p:sp>
      </p:grp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F150E6E1-4FEF-4980-BD7E-921A263573AE}"/>
              </a:ext>
            </a:extLst>
          </p:cNvPr>
          <p:cNvSpPr/>
          <p:nvPr/>
        </p:nvSpPr>
        <p:spPr>
          <a:xfrm rot="5400000">
            <a:off x="3874097" y="2733855"/>
            <a:ext cx="396001" cy="508000"/>
          </a:xfrm>
          <a:prstGeom prst="rightArrow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65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1ED05-D5E3-4873-A095-FD312507F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DD901-E409-4FF4-A448-7CF33C9D7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Hardware acceleration is the use of hardware to perform some functions instead of running on a general-purpose CPU.</a:t>
            </a:r>
          </a:p>
          <a:p>
            <a:r>
              <a:rPr lang="en-US" dirty="0"/>
              <a:t>The hardware is designed for specific functions to increase performance and/or reduce resource consumption.</a:t>
            </a:r>
          </a:p>
          <a:p>
            <a:r>
              <a:rPr lang="en-US" dirty="0"/>
              <a:t>It is a tradeoff between flexibility and efficiency.</a:t>
            </a:r>
          </a:p>
          <a:p>
            <a:r>
              <a:rPr lang="en-US" dirty="0"/>
              <a:t>Examples of hardware acceleration:</a:t>
            </a:r>
          </a:p>
          <a:p>
            <a:pPr marL="741363" lvl="1" indent="-342900"/>
            <a:r>
              <a:rPr lang="en-US" dirty="0"/>
              <a:t>GPUs</a:t>
            </a:r>
          </a:p>
          <a:p>
            <a:pPr marL="741363" lvl="1" indent="-342900"/>
            <a:r>
              <a:rPr lang="en-US" dirty="0"/>
              <a:t>Fixed-function implemented on FPGAs</a:t>
            </a:r>
          </a:p>
          <a:p>
            <a:pPr marL="741363" lvl="1" indent="-342900"/>
            <a:r>
              <a:rPr lang="en-US" dirty="0"/>
              <a:t>Fixed-function implemented on ASICs</a:t>
            </a:r>
          </a:p>
        </p:txBody>
      </p:sp>
    </p:spTree>
    <p:extLst>
      <p:ext uri="{BB962C8B-B14F-4D97-AF65-F5344CB8AC3E}">
        <p14:creationId xmlns:p14="http://schemas.microsoft.com/office/powerpoint/2010/main" val="106542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4E0E5-B570-4C1A-96D7-6AFA71BB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Hardware 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44DB3-2CAA-464E-AA75-DF74B20CB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Graphics Processing Unit (GPU) </a:t>
            </a:r>
            <a:r>
              <a:rPr lang="en-US" dirty="0"/>
              <a:t>is one of the well-known examples of hardware acceleration.</a:t>
            </a:r>
          </a:p>
          <a:p>
            <a:r>
              <a:rPr lang="en-US" dirty="0"/>
              <a:t>The name GPU was popularized by Nvidia in 1999.</a:t>
            </a:r>
            <a:br>
              <a:rPr lang="en-US" dirty="0"/>
            </a:br>
            <a:r>
              <a:rPr lang="en-US" dirty="0"/>
              <a:t>Before that, some implementations of graphics display accelerator had been used in PCs and game consoles.</a:t>
            </a:r>
          </a:p>
          <a:p>
            <a:r>
              <a:rPr lang="en-US" dirty="0"/>
              <a:t>Nowadays, GPUs become usually one of the top 2 computing modules in computers and mobile devices to perform 2D and 3D graphics. Considering the parallel computing ability of GPUs, they are even used to do general-purpose computing.</a:t>
            </a:r>
          </a:p>
        </p:txBody>
      </p:sp>
    </p:spTree>
    <p:extLst>
      <p:ext uri="{BB962C8B-B14F-4D97-AF65-F5344CB8AC3E}">
        <p14:creationId xmlns:p14="http://schemas.microsoft.com/office/powerpoint/2010/main" val="285498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04B72-9725-4B32-85E5-613448F0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Zynq-7000 Platform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966CF45-A053-406C-92CF-91AD770D6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2864" y="1219200"/>
            <a:ext cx="10201351" cy="5142271"/>
          </a:xfrm>
        </p:spPr>
      </p:pic>
      <p:sp>
        <p:nvSpPr>
          <p:cNvPr id="5" name="CustomShape 6">
            <a:extLst>
              <a:ext uri="{FF2B5EF4-FFF2-40B4-BE49-F238E27FC236}">
                <a16:creationId xmlns:a16="http://schemas.microsoft.com/office/drawing/2014/main" id="{B572EC26-2F95-4007-8C4F-BB8E8B828567}"/>
              </a:ext>
            </a:extLst>
          </p:cNvPr>
          <p:cNvSpPr/>
          <p:nvPr/>
        </p:nvSpPr>
        <p:spPr>
          <a:xfrm>
            <a:off x="5185774" y="5273458"/>
            <a:ext cx="2254685" cy="475989"/>
          </a:xfrm>
          <a:prstGeom prst="rect">
            <a:avLst/>
          </a:prstGeom>
          <a:noFill/>
          <a:ln w="38100">
            <a:solidFill>
              <a:srgbClr val="ED174F"/>
            </a:solidFill>
            <a:round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endParaRPr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6693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73A729-8C9D-4AC9-9729-7A21F37C3E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Zynq</a:t>
            </a:r>
            <a:r>
              <a:rPr lang="en-US" dirty="0"/>
              <a:t> specifically integrates Arm Cortex CPUs and Xilinx FPGAs</a:t>
            </a:r>
          </a:p>
          <a:p>
            <a:r>
              <a:rPr lang="en-US" dirty="0"/>
              <a:t>Need of description and connection between CPUs and FPGAs</a:t>
            </a:r>
          </a:p>
          <a:p>
            <a:pPr lvl="1"/>
            <a:r>
              <a:rPr lang="en-US" dirty="0"/>
              <a:t>AXI protocol is one of the standard protocols for bus connections</a:t>
            </a:r>
          </a:p>
          <a:p>
            <a:pPr lvl="1"/>
            <a:r>
              <a:rPr lang="en-US" dirty="0"/>
              <a:t>Increase the re-usability and lead to low development cost</a:t>
            </a:r>
          </a:p>
          <a:p>
            <a:r>
              <a:rPr lang="en-US" dirty="0"/>
              <a:t>AXI4 protocol (Advanced </a:t>
            </a:r>
            <a:r>
              <a:rPr lang="en-US" dirty="0" err="1"/>
              <a:t>eXtensible</a:t>
            </a:r>
            <a:r>
              <a:rPr lang="en-US" dirty="0"/>
              <a:t> Interface 4)</a:t>
            </a:r>
          </a:p>
          <a:p>
            <a:pPr lvl="1"/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generation of Arm AMBA (Advanced Microcontroller Bus Architecture) interface standard</a:t>
            </a:r>
          </a:p>
          <a:p>
            <a:pPr lvl="1"/>
            <a:r>
              <a:rPr lang="en-US" dirty="0"/>
              <a:t>Provide high-bandwidth, low-latency, highly flexible design for various components and requirements</a:t>
            </a:r>
          </a:p>
          <a:p>
            <a:pPr lvl="1"/>
            <a:r>
              <a:rPr lang="en-US" dirty="0"/>
              <a:t>For re-usability and scalability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C59B0C-3400-4035-B217-8799E835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FPGA on </a:t>
            </a:r>
            <a:r>
              <a:rPr lang="en-US" b="1" dirty="0" err="1"/>
              <a:t>Zynq</a:t>
            </a:r>
            <a:r>
              <a:rPr lang="en-US" b="1" dirty="0"/>
              <a:t> platforms</a:t>
            </a:r>
          </a:p>
        </p:txBody>
      </p:sp>
      <p:pic>
        <p:nvPicPr>
          <p:cNvPr id="8" name="Picture 7" descr="C:\Advanced SoC\Solutions\IMG_1740.JPG">
            <a:extLst>
              <a:ext uri="{FF2B5EF4-FFF2-40B4-BE49-F238E27FC236}">
                <a16:creationId xmlns:a16="http://schemas.microsoft.com/office/drawing/2014/main" id="{0B9AE1D4-A0F7-4CAE-BBBC-6DBB4B96CDE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 b="10502"/>
          <a:stretch/>
        </p:blipFill>
        <p:spPr bwMode="auto">
          <a:xfrm>
            <a:off x="8329966" y="1335371"/>
            <a:ext cx="3862034" cy="2384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935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Offload Image-Processing Algorithm from CPU to FPGA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D01348-0FE3-4184-8616-0593E5E29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0055" y="1479550"/>
            <a:ext cx="10764902" cy="40862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0A2BBB-3495-4443-AD9B-AFC0C103259C}"/>
              </a:ext>
            </a:extLst>
          </p:cNvPr>
          <p:cNvGrpSpPr/>
          <p:nvPr/>
        </p:nvGrpSpPr>
        <p:grpSpPr>
          <a:xfrm>
            <a:off x="2206359" y="1522034"/>
            <a:ext cx="9020112" cy="1091380"/>
            <a:chOff x="2206359" y="1522034"/>
            <a:chExt cx="9020112" cy="109138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5A91953-1854-4E6B-BB20-7760376A803A}"/>
                </a:ext>
              </a:extLst>
            </p:cNvPr>
            <p:cNvSpPr txBox="1"/>
            <p:nvPr/>
          </p:nvSpPr>
          <p:spPr>
            <a:xfrm>
              <a:off x="10542146" y="1948314"/>
              <a:ext cx="684325" cy="2215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US" sz="1600" b="1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HDMI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1AAFE6-7ECE-48A6-A2CE-33D367AF19C7}"/>
                </a:ext>
              </a:extLst>
            </p:cNvPr>
            <p:cNvSpPr/>
            <p:nvPr/>
          </p:nvSpPr>
          <p:spPr>
            <a:xfrm>
              <a:off x="2206359" y="1522034"/>
              <a:ext cx="2241755" cy="10913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HDMI decode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BCFDF5E-F6D1-46C4-83FA-D790EB549305}"/>
                </a:ext>
              </a:extLst>
            </p:cNvPr>
            <p:cNvSpPr/>
            <p:nvPr/>
          </p:nvSpPr>
          <p:spPr>
            <a:xfrm>
              <a:off x="7597386" y="1522034"/>
              <a:ext cx="2313530" cy="10913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HDMI output peripheral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5350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2F847-CBEE-4287-BC66-5BDA6DD60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Modularize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B577E-5EE1-4BFD-A86D-FE3B1E934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3194" y="3926804"/>
            <a:ext cx="9345612" cy="2480688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000" dirty="0"/>
              <a:t>Video Stream Processing</a:t>
            </a:r>
          </a:p>
          <a:p>
            <a:pPr lvl="1">
              <a:lnSpc>
                <a:spcPct val="110000"/>
              </a:lnSpc>
              <a:spcAft>
                <a:spcPts val="0"/>
              </a:spcAft>
            </a:pPr>
            <a:r>
              <a:rPr lang="en-US" sz="1600" dirty="0"/>
              <a:t>AXI4 Stream protocol would be suitable</a:t>
            </a:r>
          </a:p>
          <a:p>
            <a:pPr lvl="1">
              <a:lnSpc>
                <a:spcPct val="110000"/>
              </a:lnSpc>
              <a:spcAft>
                <a:spcPts val="0"/>
              </a:spcAft>
            </a:pPr>
            <a:r>
              <a:rPr lang="en-US" sz="1600" dirty="0"/>
              <a:t>Using a standard protocol leads to design re-usability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000" dirty="0"/>
              <a:t>We split “Edge Detection HW” into two(or three) modules</a:t>
            </a:r>
          </a:p>
          <a:p>
            <a:pPr lvl="1">
              <a:lnSpc>
                <a:spcPct val="110000"/>
              </a:lnSpc>
              <a:spcAft>
                <a:spcPts val="0"/>
              </a:spcAft>
            </a:pPr>
            <a:r>
              <a:rPr lang="en-US" sz="1600" dirty="0"/>
              <a:t>Intensity kernel (computes intensity of each pixel, or converts RGB pixels to grey-scale ones)</a:t>
            </a:r>
          </a:p>
          <a:p>
            <a:pPr lvl="1">
              <a:lnSpc>
                <a:spcPct val="110000"/>
              </a:lnSpc>
              <a:spcAft>
                <a:spcPts val="0"/>
              </a:spcAft>
            </a:pPr>
            <a:r>
              <a:rPr lang="en-US" sz="1600" dirty="0"/>
              <a:t>Stencil Edge Kernel (computes edge values of specific pixels)</a:t>
            </a:r>
          </a:p>
          <a:p>
            <a:pPr lvl="5">
              <a:lnSpc>
                <a:spcPct val="110000"/>
              </a:lnSpc>
              <a:spcAft>
                <a:spcPts val="0"/>
              </a:spcAft>
            </a:pPr>
            <a:r>
              <a:rPr lang="en-US" sz="1400" dirty="0"/>
              <a:t>Stencil Buffer Memory (buffers intensity of each pixel)</a:t>
            </a:r>
          </a:p>
          <a:p>
            <a:pPr lvl="5">
              <a:lnSpc>
                <a:spcPct val="110000"/>
              </a:lnSpc>
              <a:spcAft>
                <a:spcPts val="0"/>
              </a:spcAft>
            </a:pPr>
            <a:r>
              <a:rPr lang="en-US" sz="1400" dirty="0"/>
              <a:t>Edge Kernel (actual kernel for edge values)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6F044-F2FB-4EA3-B822-100E17E7D2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 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5C7BEEE4-5D31-4BD7-937E-1EFE84C7050B}"/>
              </a:ext>
            </a:extLst>
          </p:cNvPr>
          <p:cNvSpPr/>
          <p:nvPr/>
        </p:nvSpPr>
        <p:spPr>
          <a:xfrm>
            <a:off x="5382119" y="998785"/>
            <a:ext cx="1319963" cy="85272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dirty="0">
                <a:solidFill>
                  <a:srgbClr val="FF0000"/>
                </a:solidFill>
                <a:ea typeface="SimSun"/>
              </a:rPr>
              <a:t>Edge</a:t>
            </a:r>
            <a:br>
              <a:rPr lang="en-GB" dirty="0">
                <a:solidFill>
                  <a:srgbClr val="FF0000"/>
                </a:solidFill>
                <a:ea typeface="SimSun"/>
              </a:rPr>
            </a:br>
            <a:r>
              <a:rPr lang="en-GB" dirty="0">
                <a:solidFill>
                  <a:srgbClr val="FF0000"/>
                </a:solidFill>
                <a:ea typeface="SimSun"/>
              </a:rPr>
              <a:t>Detection</a:t>
            </a:r>
            <a:br>
              <a:rPr lang="en-GB" dirty="0">
                <a:solidFill>
                  <a:srgbClr val="FF0000"/>
                </a:solidFill>
                <a:ea typeface="SimSun"/>
              </a:rPr>
            </a:br>
            <a:r>
              <a:rPr lang="en-GB" dirty="0">
                <a:solidFill>
                  <a:srgbClr val="FF0000"/>
                </a:solidFill>
                <a:ea typeface="SimSun"/>
              </a:rPr>
              <a:t>HW</a:t>
            </a:r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95A1F586-13EA-4421-80EF-037707DD92BE}"/>
              </a:ext>
            </a:extLst>
          </p:cNvPr>
          <p:cNvSpPr/>
          <p:nvPr/>
        </p:nvSpPr>
        <p:spPr>
          <a:xfrm>
            <a:off x="2682625" y="2667491"/>
            <a:ext cx="1185407" cy="85272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dirty="0">
                <a:solidFill>
                  <a:srgbClr val="FF0000"/>
                </a:solidFill>
                <a:ea typeface="SimSun"/>
              </a:rPr>
              <a:t>Intensity</a:t>
            </a:r>
            <a:br>
              <a:rPr lang="en-GB" dirty="0">
                <a:solidFill>
                  <a:srgbClr val="FF0000"/>
                </a:solidFill>
                <a:ea typeface="SimSun"/>
              </a:rPr>
            </a:br>
            <a:r>
              <a:rPr lang="en-GB" dirty="0">
                <a:solidFill>
                  <a:srgbClr val="FF0000"/>
                </a:solidFill>
                <a:ea typeface="SimSun"/>
              </a:rPr>
              <a:t>kernel</a:t>
            </a:r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377CB335-736F-4AEB-A205-204C49E9FC83}"/>
              </a:ext>
            </a:extLst>
          </p:cNvPr>
          <p:cNvSpPr/>
          <p:nvPr/>
        </p:nvSpPr>
        <p:spPr>
          <a:xfrm>
            <a:off x="5541579" y="2667491"/>
            <a:ext cx="1045009" cy="85272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dirty="0">
                <a:solidFill>
                  <a:srgbClr val="FF0000"/>
                </a:solidFill>
                <a:ea typeface="SimSun"/>
              </a:rPr>
              <a:t>Stencil</a:t>
            </a:r>
          </a:p>
          <a:p>
            <a:pPr algn="ctr">
              <a:spcAft>
                <a:spcPts val="0"/>
              </a:spcAft>
            </a:pPr>
            <a:r>
              <a:rPr lang="en-GB" dirty="0">
                <a:solidFill>
                  <a:srgbClr val="FF0000"/>
                </a:solidFill>
                <a:ea typeface="SimSun"/>
              </a:rPr>
              <a:t>Buffer</a:t>
            </a:r>
          </a:p>
          <a:p>
            <a:pPr algn="ctr">
              <a:spcAft>
                <a:spcPts val="0"/>
              </a:spcAft>
            </a:pPr>
            <a:r>
              <a:rPr lang="en-GB" dirty="0">
                <a:solidFill>
                  <a:srgbClr val="FF0000"/>
                </a:solidFill>
                <a:ea typeface="SimSun"/>
              </a:rPr>
              <a:t>Memory</a:t>
            </a:r>
          </a:p>
        </p:txBody>
      </p:sp>
      <p:sp>
        <p:nvSpPr>
          <p:cNvPr id="8" name="Rectangle 69">
            <a:extLst>
              <a:ext uri="{FF2B5EF4-FFF2-40B4-BE49-F238E27FC236}">
                <a16:creationId xmlns:a16="http://schemas.microsoft.com/office/drawing/2014/main" id="{46966C39-0866-4739-A02E-A6D551787215}"/>
              </a:ext>
            </a:extLst>
          </p:cNvPr>
          <p:cNvSpPr/>
          <p:nvPr/>
        </p:nvSpPr>
        <p:spPr>
          <a:xfrm>
            <a:off x="8604950" y="2667491"/>
            <a:ext cx="859738" cy="85272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dirty="0">
                <a:solidFill>
                  <a:srgbClr val="FF0000"/>
                </a:solidFill>
                <a:ea typeface="SimSun"/>
              </a:rPr>
              <a:t>Edge</a:t>
            </a:r>
          </a:p>
          <a:p>
            <a:pPr algn="ctr">
              <a:spcAft>
                <a:spcPts val="0"/>
              </a:spcAft>
            </a:pPr>
            <a:r>
              <a:rPr lang="en-GB" dirty="0">
                <a:solidFill>
                  <a:srgbClr val="FF0000"/>
                </a:solidFill>
                <a:ea typeface="SimSun"/>
              </a:rPr>
              <a:t>Kernel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CD2F47-3854-43E2-8661-1A4E8941978B}"/>
              </a:ext>
            </a:extLst>
          </p:cNvPr>
          <p:cNvCxnSpPr/>
          <p:nvPr/>
        </p:nvCxnSpPr>
        <p:spPr bwMode="auto">
          <a:xfrm>
            <a:off x="1881470" y="3093851"/>
            <a:ext cx="801154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19AB88-2C9A-4EE1-97E2-9786A7CB4C16}"/>
              </a:ext>
            </a:extLst>
          </p:cNvPr>
          <p:cNvCxnSpPr>
            <a:cxnSpLocks/>
          </p:cNvCxnSpPr>
          <p:nvPr/>
        </p:nvCxnSpPr>
        <p:spPr bwMode="auto">
          <a:xfrm>
            <a:off x="3886372" y="3089113"/>
            <a:ext cx="1645920" cy="0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0A7DBF2-4CF3-4C2B-95A4-1353A5B5E6A5}"/>
              </a:ext>
            </a:extLst>
          </p:cNvPr>
          <p:cNvSpPr txBox="1"/>
          <p:nvPr/>
        </p:nvSpPr>
        <p:spPr>
          <a:xfrm>
            <a:off x="891927" y="2504339"/>
            <a:ext cx="1705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s_axis_tdata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[23:0]</a:t>
            </a:r>
            <a:br>
              <a:rPr lang="en-US" sz="1600" dirty="0">
                <a:latin typeface="+mn-lt"/>
                <a:cs typeface="Times New Roman" panose="02020603050405020304" pitchFamily="18" charset="0"/>
              </a:rPr>
            </a:br>
            <a:r>
              <a:rPr lang="en-US" sz="1600" dirty="0">
                <a:latin typeface="+mn-lt"/>
                <a:cs typeface="Times New Roman" panose="02020603050405020304" pitchFamily="18" charset="0"/>
              </a:rPr>
              <a:t>(RGB pixels)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CE8D67-A595-4660-9A65-848042A6F988}"/>
              </a:ext>
            </a:extLst>
          </p:cNvPr>
          <p:cNvSpPr txBox="1"/>
          <p:nvPr/>
        </p:nvSpPr>
        <p:spPr>
          <a:xfrm>
            <a:off x="3840444" y="2487363"/>
            <a:ext cx="1603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s_axis_tdata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[7:0]</a:t>
            </a:r>
            <a:br>
              <a:rPr lang="en-US" sz="1600" dirty="0">
                <a:latin typeface="+mn-lt"/>
                <a:cs typeface="Times New Roman" panose="02020603050405020304" pitchFamily="18" charset="0"/>
              </a:rPr>
            </a:br>
            <a:r>
              <a:rPr lang="en-US" sz="1600" dirty="0">
                <a:latin typeface="+mn-lt"/>
                <a:cs typeface="Times New Roman" panose="02020603050405020304" pitchFamily="18" charset="0"/>
              </a:rPr>
              <a:t>(Intensity pixels)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379440-D479-45B9-8B43-395B7520AC70}"/>
              </a:ext>
            </a:extLst>
          </p:cNvPr>
          <p:cNvCxnSpPr>
            <a:cxnSpLocks/>
          </p:cNvCxnSpPr>
          <p:nvPr/>
        </p:nvCxnSpPr>
        <p:spPr bwMode="auto">
          <a:xfrm>
            <a:off x="6590761" y="3089113"/>
            <a:ext cx="2011680" cy="0"/>
          </a:xfrm>
          <a:prstGeom prst="straightConnector1">
            <a:avLst/>
          </a:prstGeom>
          <a:solidFill>
            <a:srgbClr val="C0C0C0"/>
          </a:solidFill>
          <a:ln w="73025" cap="flat" cmpd="tri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612324-E3CB-459E-8930-468BA48753D0}"/>
              </a:ext>
            </a:extLst>
          </p:cNvPr>
          <p:cNvSpPr txBox="1"/>
          <p:nvPr/>
        </p:nvSpPr>
        <p:spPr>
          <a:xfrm>
            <a:off x="9577130" y="2504339"/>
            <a:ext cx="1705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s_axis_tdata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[23:0]</a:t>
            </a:r>
            <a:br>
              <a:rPr lang="en-US" sz="1600" dirty="0">
                <a:latin typeface="+mn-lt"/>
                <a:cs typeface="Times New Roman" panose="02020603050405020304" pitchFamily="18" charset="0"/>
              </a:rPr>
            </a:br>
            <a:r>
              <a:rPr lang="en-US" sz="1600" dirty="0">
                <a:latin typeface="+mn-lt"/>
                <a:cs typeface="Times New Roman" panose="02020603050405020304" pitchFamily="18" charset="0"/>
              </a:rPr>
              <a:t>(edge pixels)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6F96BAA-E9C8-433E-915B-F17BED867245}"/>
              </a:ext>
            </a:extLst>
          </p:cNvPr>
          <p:cNvCxnSpPr>
            <a:cxnSpLocks/>
          </p:cNvCxnSpPr>
          <p:nvPr/>
        </p:nvCxnSpPr>
        <p:spPr bwMode="auto">
          <a:xfrm flipV="1">
            <a:off x="9480581" y="3089114"/>
            <a:ext cx="841649" cy="1571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F1054CE-0E93-4991-ABC0-0CD4C08D5BC1}"/>
              </a:ext>
            </a:extLst>
          </p:cNvPr>
          <p:cNvSpPr txBox="1"/>
          <p:nvPr/>
        </p:nvSpPr>
        <p:spPr>
          <a:xfrm>
            <a:off x="6586588" y="2707822"/>
            <a:ext cx="1884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Stencil_pixels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[7:0]x8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92FC8C4A-115E-41E3-AEA1-471E29B17F0B}"/>
              </a:ext>
            </a:extLst>
          </p:cNvPr>
          <p:cNvSpPr/>
          <p:nvPr/>
        </p:nvSpPr>
        <p:spPr bwMode="auto">
          <a:xfrm>
            <a:off x="5815584" y="1956212"/>
            <a:ext cx="484632" cy="460705"/>
          </a:xfrm>
          <a:prstGeom prst="downArrow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934BE1-36C0-4C3C-A5F9-A333DC448EF9}"/>
              </a:ext>
            </a:extLst>
          </p:cNvPr>
          <p:cNvSpPr txBox="1"/>
          <p:nvPr/>
        </p:nvSpPr>
        <p:spPr>
          <a:xfrm>
            <a:off x="6514452" y="366677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Stencil Edge Kernel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2AC715C-804B-49D1-946A-BCC1D6B06C8C}"/>
              </a:ext>
            </a:extLst>
          </p:cNvPr>
          <p:cNvCxnSpPr>
            <a:cxnSpLocks/>
          </p:cNvCxnSpPr>
          <p:nvPr/>
        </p:nvCxnSpPr>
        <p:spPr bwMode="auto">
          <a:xfrm>
            <a:off x="4704174" y="1425145"/>
            <a:ext cx="678001" cy="0"/>
          </a:xfrm>
          <a:prstGeom prst="straightConnector1">
            <a:avLst/>
          </a:prstGeom>
          <a:solidFill>
            <a:srgbClr val="C0C0C0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4B7414-8164-4919-BB66-4B9D3705BA4C}"/>
              </a:ext>
            </a:extLst>
          </p:cNvPr>
          <p:cNvCxnSpPr>
            <a:cxnSpLocks/>
          </p:cNvCxnSpPr>
          <p:nvPr/>
        </p:nvCxnSpPr>
        <p:spPr bwMode="auto">
          <a:xfrm>
            <a:off x="6702082" y="1425145"/>
            <a:ext cx="678001" cy="0"/>
          </a:xfrm>
          <a:prstGeom prst="straightConnector1">
            <a:avLst/>
          </a:prstGeom>
          <a:solidFill>
            <a:srgbClr val="C0C0C0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1F93788-F7AB-4D4D-ACB8-1CE94F132632}"/>
              </a:ext>
            </a:extLst>
          </p:cNvPr>
          <p:cNvSpPr txBox="1"/>
          <p:nvPr/>
        </p:nvSpPr>
        <p:spPr>
          <a:xfrm>
            <a:off x="4032608" y="1067961"/>
            <a:ext cx="135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AXI4-Stream</a:t>
            </a:r>
            <a:endParaRPr lang="en-US" dirty="0">
              <a:latin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4FE4C1-C4AA-4BD5-B08B-ED28542B43F5}"/>
              </a:ext>
            </a:extLst>
          </p:cNvPr>
          <p:cNvSpPr txBox="1"/>
          <p:nvPr/>
        </p:nvSpPr>
        <p:spPr>
          <a:xfrm>
            <a:off x="6716490" y="1067961"/>
            <a:ext cx="135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AXI4-Stream</a:t>
            </a:r>
            <a:endParaRPr lang="en-US" dirty="0"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973265-ED0A-497F-9A81-C13A9AB3059D}"/>
              </a:ext>
            </a:extLst>
          </p:cNvPr>
          <p:cNvSpPr txBox="1"/>
          <p:nvPr/>
        </p:nvSpPr>
        <p:spPr>
          <a:xfrm>
            <a:off x="6300216" y="1989882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  <a:cs typeface="Times New Roman" panose="02020603050405020304" pitchFamily="18" charset="0"/>
              </a:rPr>
              <a:t>modularize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2E84BC-182B-4008-BC38-1B8ABB528325}"/>
              </a:ext>
            </a:extLst>
          </p:cNvPr>
          <p:cNvSpPr/>
          <p:nvPr/>
        </p:nvSpPr>
        <p:spPr>
          <a:xfrm>
            <a:off x="5432630" y="2504339"/>
            <a:ext cx="4144500" cy="1145461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3923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Arm_PPT_Public">
  <a:themeElements>
    <a:clrScheme name="Arm PPT">
      <a:dk1>
        <a:srgbClr val="000000"/>
      </a:dk1>
      <a:lt1>
        <a:srgbClr val="FFFFFF"/>
      </a:lt1>
      <a:dk2>
        <a:srgbClr val="333E48"/>
      </a:dk2>
      <a:lt2>
        <a:srgbClr val="E5ECEB"/>
      </a:lt2>
      <a:accent1>
        <a:srgbClr val="0091BD"/>
      </a:accent1>
      <a:accent2>
        <a:srgbClr val="002B49"/>
      </a:accent2>
      <a:accent3>
        <a:srgbClr val="FFC700"/>
      </a:accent3>
      <a:accent4>
        <a:srgbClr val="95D600"/>
      </a:accent4>
      <a:accent5>
        <a:srgbClr val="FF6B00"/>
      </a:accent5>
      <a:accent6>
        <a:srgbClr val="7D868C"/>
      </a:accent6>
      <a:hlink>
        <a:srgbClr val="00C1DE"/>
      </a:hlink>
      <a:folHlink>
        <a:srgbClr val="002F6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indent="0" algn="l" defTabSz="914400" rtl="0" eaLnBrk="1" latinLnBrk="0" hangingPunct="1">
          <a:lnSpc>
            <a:spcPct val="90000"/>
          </a:lnSpc>
          <a:spcBef>
            <a:spcPts val="0"/>
          </a:spcBef>
          <a:spcAft>
            <a:spcPts val="600"/>
          </a:spcAft>
          <a:buFont typeface="Arial" panose="020B0604020202020204" pitchFamily="34" charset="0"/>
          <a:buNone/>
          <a:defRPr sz="21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m_PPT_Master_Arm_2021  -  Read-Only" id="{CC08A84B-D72B-4379-9795-9D2AE1B21C53}" vid="{AD5FA369-C00C-4F52-961A-36F6EFFD17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urrent_x0020_Version xmlns="f2ad5090-61a8-4b8c-ab70-68f4ff4d1933">9.0</Current_x0020_Version>
    <Document_x0020_Author xmlns="f2ad5090-61a8-4b8c-ab70-68f4ff4d1933">
      <UserInfo>
        <DisplayName/>
        <AccountId xsi:nil="true"/>
        <AccountType/>
      </UserInfo>
    </Document_x0020_Author>
    <_dlc_DocId xmlns="f2ad5090-61a8-4b8c-ab70-68f4ff4d1933">ARM-ECM-0633231</_dlc_DocId>
    <Document_x0020_Confidentiality xmlns="f2ad5090-61a8-4b8c-ab70-68f4ff4d1933">Confidential-Restricted</Document_x0020_Confidentiality>
    <_dlc_DocIdUrl xmlns="f2ad5090-61a8-4b8c-ab70-68f4ff4d1933">
      <Url>http://teamsites.arm.com/sites/cthub/_layouts/DocIdRedir.aspx?ID=ARM-ECM-0633231</Url>
      <Description>ARM-ECM-0633231</Description>
    </_dlc_DocIdUrl>
    <Category xmlns="c0950e01-db07-4e41-9c32-b7a8e9fccc9b">Private Presentation Templates</Category>
    <ARM_x0020_Legacy_x0020_ID xmlns="f2ad5090-61a8-4b8c-ab70-68f4ff4d1933" xsi:nil="true"/>
    <TaxCatchAll xmlns="f2ad5090-61a8-4b8c-ab70-68f4ff4d1933">
      <Value>7</Value>
      <Value>1</Value>
    </TaxCatchAll>
    <j60c3ced31bb40378c6254d49035d966 xmlns="f2ad5090-61a8-4b8c-ab70-68f4ff4d1933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2017</TermName>
          <TermId xmlns="http://schemas.microsoft.com/office/infopath/2007/PartnerControls">58467e81-5d99-44a5-abb5-12a016b65e9e</TermId>
        </TermInfo>
      </Terms>
    </j60c3ced31bb40378c6254d49035d966>
    <RoutingRuleDescription xmlns="http://schemas.microsoft.com/sharepoint/v3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RM Document" ma:contentTypeID="0x0101005C6975769EB1684CAB07571CAE07A11B0100BC81FA0C64ACC243A77959D9266C7751" ma:contentTypeVersion="27" ma:contentTypeDescription="" ma:contentTypeScope="" ma:versionID="c3d44a507a30e34bb56df6cb41b0e970">
  <xsd:schema xmlns:xsd="http://www.w3.org/2001/XMLSchema" xmlns:xs="http://www.w3.org/2001/XMLSchema" xmlns:p="http://schemas.microsoft.com/office/2006/metadata/properties" xmlns:ns1="http://schemas.microsoft.com/sharepoint/v3" xmlns:ns2="f2ad5090-61a8-4b8c-ab70-68f4ff4d1933" xmlns:ns3="http://schemas.microsoft.com/sharepoint/v3/fields" xmlns:ns4="c0950e01-db07-4e41-9c32-b7a8e9fccc9b" targetNamespace="http://schemas.microsoft.com/office/2006/metadata/properties" ma:root="true" ma:fieldsID="d6365f768a9cf65e3d0aaa644537f94f" ns1:_="" ns2:_="" ns3:_="" ns4:_="">
    <xsd:import namespace="http://schemas.microsoft.com/sharepoint/v3"/>
    <xsd:import namespace="f2ad5090-61a8-4b8c-ab70-68f4ff4d1933"/>
    <xsd:import namespace="http://schemas.microsoft.com/sharepoint/v3/fields"/>
    <xsd:import namespace="c0950e01-db07-4e41-9c32-b7a8e9fccc9b"/>
    <xsd:element name="properties">
      <xsd:complexType>
        <xsd:sequence>
          <xsd:element name="documentManagement">
            <xsd:complexType>
              <xsd:all>
                <xsd:element ref="ns1:RoutingRuleDescription" minOccurs="0"/>
                <xsd:element ref="ns2:Document_x0020_Author" minOccurs="0"/>
                <xsd:element ref="ns3:_Status"/>
                <xsd:element ref="ns2:Document_x0020_Confidentiality"/>
                <xsd:element ref="ns2:_dlc_DocId" minOccurs="0"/>
                <xsd:element ref="ns2:_dlc_DocIdUrl" minOccurs="0"/>
                <xsd:element ref="ns2:_dlc_DocIdPersistId" minOccurs="0"/>
                <xsd:element ref="ns2:ARM_x0020_Legacy_x0020_ID" minOccurs="0"/>
                <xsd:element ref="ns2:Current_x0020_Version" minOccurs="0"/>
                <xsd:element ref="ns2:j60c3ced31bb40378c6254d49035d966" minOccurs="0"/>
                <xsd:element ref="ns2:TaxCatchAll" minOccurs="0"/>
                <xsd:element ref="ns2:TaxCatchAllLabel" minOccurs="0"/>
                <xsd:element ref="ns4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2" nillable="true" ma:displayName="Description" ma:internalName="RoutingRuleDescriptio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d5090-61a8-4b8c-ab70-68f4ff4d1933" elementFormDefault="qualified">
    <xsd:import namespace="http://schemas.microsoft.com/office/2006/documentManagement/types"/>
    <xsd:import namespace="http://schemas.microsoft.com/office/infopath/2007/PartnerControls"/>
    <xsd:element name="Document_x0020_Author" ma:index="3" nillable="true" ma:displayName="Document Author" ma:list="UserInfo" ma:SharePointGroup="0" ma:internalName="Document_x0020_Auth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cument_x0020_Confidentiality" ma:index="5" ma:displayName="Document Confidentiality" ma:default="Confidential" ma:format="Dropdown" ma:internalName="Document_x0020_Confidentiality">
      <xsd:simpleType>
        <xsd:restriction base="dms:Choice">
          <xsd:enumeration value="Secret"/>
          <xsd:enumeration value="Confidential-Restricted"/>
          <xsd:enumeration value="Confidential"/>
          <xsd:enumeration value="Non-Confidential"/>
          <xsd:enumeration value="Personal"/>
        </xsd:restriction>
      </xsd:simpleType>
    </xsd:element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ARM_x0020_Legacy_x0020_ID" ma:index="16" nillable="true" ma:displayName="ARM Legacy ID" ma:internalName="ARM_x0020_Legacy_x0020_ID">
      <xsd:simpleType>
        <xsd:restriction base="dms:Text">
          <xsd:maxLength value="255"/>
        </xsd:restriction>
      </xsd:simpleType>
    </xsd:element>
    <xsd:element name="Current_x0020_Version" ma:index="17" nillable="true" ma:displayName="Current Version" ma:description="The current version number of the file in SharePoint." ma:internalName="Current_x0020_Version" ma:readOnly="false">
      <xsd:simpleType>
        <xsd:restriction base="dms:Text">
          <xsd:maxLength value="255"/>
        </xsd:restriction>
      </xsd:simpleType>
    </xsd:element>
    <xsd:element name="j60c3ced31bb40378c6254d49035d966" ma:index="18" nillable="true" ma:taxonomy="true" ma:internalName="j60c3ced31bb40378c6254d49035d966" ma:taxonomyFieldName="Calendar_x0020_Year" ma:displayName="Calendar Year" ma:readOnly="false" ma:default="7;#2017|58467e81-5d99-44a5-abb5-12a016b65e9e" ma:fieldId="{360c3ced-31bb-4037-8c62-54d49035d966}" ma:sspId="982c6e79-63e2-4d63-9b21-99d1544b0b75" ma:termSetId="c604d99f-773e-49a6-a2c0-6d4bc754112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9" nillable="true" ma:displayName="Taxonomy Catch All Column" ma:hidden="true" ma:list="{a9424fa9-fdb0-43c3-9a79-ae027323b92a}" ma:internalName="TaxCatchAll" ma:showField="CatchAllData" ma:web="f2ad5090-61a8-4b8c-ab70-68f4ff4d19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0" nillable="true" ma:displayName="Taxonomy Catch All Column1" ma:hidden="true" ma:list="{a9424fa9-fdb0-43c3-9a79-ae027323b92a}" ma:internalName="TaxCatchAllLabel" ma:readOnly="true" ma:showField="CatchAllDataLabel" ma:web="f2ad5090-61a8-4b8c-ab70-68f4ff4d19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4" ma:displayName="Status" ma:default="Not Started" ma:internalName="_Status" ma:readOnly="false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50e01-db07-4e41-9c32-b7a8e9fccc9b" elementFormDefault="qualified">
    <xsd:import namespace="http://schemas.microsoft.com/office/2006/documentManagement/types"/>
    <xsd:import namespace="http://schemas.microsoft.com/office/infopath/2007/PartnerControls"/>
    <xsd:element name="Category" ma:index="22" nillable="true" ma:displayName="Category" ma:format="Dropdown" ma:internalName="Category">
      <xsd:simpleType>
        <xsd:restriction base="dms:Choice">
          <xsd:enumeration value="Word Documents - UK"/>
          <xsd:enumeration value="Word Documents - US"/>
          <xsd:enumeration value="Board Presentation Templates"/>
          <xsd:enumeration value="Public Presentation Templates"/>
          <xsd:enumeration value="Private Presentation Templat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axOccurs="1" ma:displayName="Status">
          <xsd:simpleType xmlns:xs="http://www.w3.org/2001/XMLSchema">
            <xsd:restriction base="xsd:string">
              <xsd:minLength value="1"/>
            </xsd:restriction>
          </xsd:simpleType>
        </xsd:element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61D4E06-5D3F-4994-A4A7-4BA626FA722D}">
  <ds:schemaRefs>
    <ds:schemaRef ds:uri="f2ad5090-61a8-4b8c-ab70-68f4ff4d1933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0950e01-db07-4e41-9c32-b7a8e9fccc9b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675509F-A6F5-4147-861D-E4CC99F48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2ad5090-61a8-4b8c-ab70-68f4ff4d1933"/>
    <ds:schemaRef ds:uri="http://schemas.microsoft.com/sharepoint/v3/fields"/>
    <ds:schemaRef ds:uri="c0950e01-db07-4e41-9c32-b7a8e9fccc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959113B-7FA4-40AB-AF85-5C5588D4771C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82EFBBFE-5AFC-4CAD-AD38-1CB870BDB255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1E7F2E56-8924-419D-99E9-79DB71144EB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Words>1701</Words>
  <Application>Microsoft Office PowerPoint</Application>
  <PresentationFormat>Widescreen</PresentationFormat>
  <Paragraphs>345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Arm_PPT_Public</vt:lpstr>
      <vt:lpstr>Accelerate Image Processing Using FPGA Hardware</vt:lpstr>
      <vt:lpstr>Learning Outcomes</vt:lpstr>
      <vt:lpstr>Parallel Image Processing</vt:lpstr>
      <vt:lpstr>Hardware Acceleration</vt:lpstr>
      <vt:lpstr>Example of Hardware Acceleration</vt:lpstr>
      <vt:lpstr>Zynq-7000 Platform</vt:lpstr>
      <vt:lpstr>FPGA on Zynq platforms</vt:lpstr>
      <vt:lpstr>Offload Image-Processing Algorithm from CPU to FPGA</vt:lpstr>
      <vt:lpstr>Modularize Hardware</vt:lpstr>
      <vt:lpstr>1st Module: Intensity kernel</vt:lpstr>
      <vt:lpstr>1st Module: Intensity kernel - Pipeline</vt:lpstr>
      <vt:lpstr>2nd Module: Stencil Edge Kernel</vt:lpstr>
      <vt:lpstr>Stencil Computing</vt:lpstr>
      <vt:lpstr>2-1st Module: Stencil Buffer Memory</vt:lpstr>
      <vt:lpstr>2-2nd Module: Edge Kernel</vt:lpstr>
      <vt:lpstr>2-2nd Module: Edge Kernel - Pipeline</vt:lpstr>
      <vt:lpstr>Performance Measurement</vt:lpstr>
      <vt:lpstr>Performance Measurement</vt:lpstr>
      <vt:lpstr>Custom Hardware Resource Utilization</vt:lpstr>
      <vt:lpstr>Neon vs. FPGA Offload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Hoa Tong</dc:creator>
  <cp:keywords/>
  <dc:description/>
  <cp:lastModifiedBy>Francisca Tan</cp:lastModifiedBy>
  <cp:revision>9</cp:revision>
  <dcterms:created xsi:type="dcterms:W3CDTF">2021-01-10T04:24:14Z</dcterms:created>
  <dcterms:modified xsi:type="dcterms:W3CDTF">2021-11-16T11:00:16Z</dcterms:modified>
  <cp:category/>
  <cp:contentStatus>Published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45c40ffca3445d9bf3205a60bd2f6d6">
    <vt:lpwstr>Confidential|28d1025d-1415-4984-b35e-5b79e7d32b5c</vt:lpwstr>
  </property>
  <property fmtid="{D5CDD505-2E9C-101B-9397-08002B2CF9AE}" pid="3" name="TaxKeyword">
    <vt:lpwstr/>
  </property>
  <property fmtid="{D5CDD505-2E9C-101B-9397-08002B2CF9AE}" pid="4" name="_dlc_policyId">
    <vt:lpwstr>0x0101004E4B3E189D714F49A85ED613D6AE4F95|-1756139441</vt:lpwstr>
  </property>
  <property fmtid="{D5CDD505-2E9C-101B-9397-08002B2CF9AE}" pid="5" name="_dlc_DocIdItemGuid">
    <vt:lpwstr>e89a121e-355c-4cb1-879e-045fefeb8c84</vt:lpwstr>
  </property>
  <property fmtid="{D5CDD505-2E9C-101B-9397-08002B2CF9AE}" pid="6" name="_dlc_ItemStageId">
    <vt:lpwstr>1</vt:lpwstr>
  </property>
  <property fmtid="{D5CDD505-2E9C-101B-9397-08002B2CF9AE}" pid="7" name="j60c3ced31bb40378c6254d49035d966">
    <vt:lpwstr>2015|ee47c3e7-6a69-4f36-9adf-1007c8d399a4</vt:lpwstr>
  </property>
  <property fmtid="{D5CDD505-2E9C-101B-9397-08002B2CF9AE}" pid="8" name="vti_description">
    <vt:lpwstr/>
  </property>
  <property fmtid="{D5CDD505-2E9C-101B-9397-08002B2CF9AE}" pid="9" name="WorkflowChangePath">
    <vt:lpwstr>1069b4ef-e6f3-4ad7-8c8e-772136578697,10;</vt:lpwstr>
  </property>
  <property fmtid="{D5CDD505-2E9C-101B-9397-08002B2CF9AE}" pid="10" name="Confidentiality">
    <vt:lpwstr>1;#Confidential|28d1025d-1415-4984-b35e-5b79e7d32b5c</vt:lpwstr>
  </property>
  <property fmtid="{D5CDD505-2E9C-101B-9397-08002B2CF9AE}" pid="11" name="ContentTypeId">
    <vt:lpwstr>0x0101005C6975769EB1684CAB07571CAE07A11B0100BC81FA0C64ACC243A77959D9266C7751</vt:lpwstr>
  </property>
  <property fmtid="{D5CDD505-2E9C-101B-9397-08002B2CF9AE}" pid="12" name="Calendar Year">
    <vt:lpwstr>7;#2017|58467e81-5d99-44a5-abb5-12a016b65e9e</vt:lpwstr>
  </property>
  <property fmtid="{D5CDD505-2E9C-101B-9397-08002B2CF9AE}" pid="13" name="TaxCatchAll">
    <vt:lpwstr/>
  </property>
  <property fmtid="{D5CDD505-2E9C-101B-9397-08002B2CF9AE}" pid="14" name="TaxKeywordTaxHTField">
    <vt:lpwstr/>
  </property>
  <property fmtid="{D5CDD505-2E9C-101B-9397-08002B2CF9AE}" pid="15" name="ItemRetentionFormula">
    <vt:lpwstr/>
  </property>
  <property fmtid="{D5CDD505-2E9C-101B-9397-08002B2CF9AE}" pid="16" name="_dlc_LastRun">
    <vt:lpwstr>08/15/2015 23:02:11</vt:lpwstr>
  </property>
</Properties>
</file>