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31" r:id="rId6"/>
  </p:sldMasterIdLst>
  <p:notesMasterIdLst>
    <p:notesMasterId r:id="rId33"/>
  </p:notesMasterIdLst>
  <p:handoutMasterIdLst>
    <p:handoutMasterId r:id="rId34"/>
  </p:handoutMasterIdLst>
  <p:sldIdLst>
    <p:sldId id="393" r:id="rId7"/>
    <p:sldId id="384" r:id="rId8"/>
    <p:sldId id="392" r:id="rId9"/>
    <p:sldId id="338" r:id="rId10"/>
    <p:sldId id="385" r:id="rId11"/>
    <p:sldId id="340" r:id="rId12"/>
    <p:sldId id="341" r:id="rId13"/>
    <p:sldId id="342" r:id="rId14"/>
    <p:sldId id="343" r:id="rId15"/>
    <p:sldId id="344" r:id="rId16"/>
    <p:sldId id="345" r:id="rId17"/>
    <p:sldId id="368" r:id="rId18"/>
    <p:sldId id="369" r:id="rId19"/>
    <p:sldId id="370" r:id="rId20"/>
    <p:sldId id="386" r:id="rId21"/>
    <p:sldId id="353" r:id="rId22"/>
    <p:sldId id="388" r:id="rId23"/>
    <p:sldId id="389" r:id="rId24"/>
    <p:sldId id="390" r:id="rId25"/>
    <p:sldId id="391" r:id="rId26"/>
    <p:sldId id="360" r:id="rId27"/>
    <p:sldId id="361" r:id="rId28"/>
    <p:sldId id="363" r:id="rId29"/>
    <p:sldId id="364" r:id="rId30"/>
    <p:sldId id="365" r:id="rId31"/>
    <p:sldId id="367" r:id="rId3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BD"/>
    <a:srgbClr val="7F7F7F"/>
    <a:srgbClr val="333E48"/>
    <a:srgbClr val="00C1DE"/>
    <a:srgbClr val="FF6B00"/>
    <a:srgbClr val="E5ECEB"/>
    <a:srgbClr val="95D600"/>
    <a:srgbClr val="FFC600"/>
    <a:srgbClr val="FF6900"/>
    <a:srgbClr val="93E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A9F79-7D3A-4E22-A1FE-3F34A337FA55}" v="1" dt="2021-11-05T13:49:10.212"/>
    <p1510:client id="{869B9A9B-8227-4567-950E-2E07FE2F53BB}" v="11" dt="2021-11-16T10:32:13.089"/>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11" autoAdjust="0"/>
    <p:restoredTop sz="93476" autoAdjust="0"/>
  </p:normalViewPr>
  <p:slideViewPr>
    <p:cSldViewPr snapToGrid="0">
      <p:cViewPr varScale="1">
        <p:scale>
          <a:sx n="70" d="100"/>
          <a:sy n="70" d="100"/>
        </p:scale>
        <p:origin x="1087" y="55"/>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23" d="100"/>
          <a:sy n="123" d="100"/>
        </p:scale>
        <p:origin x="402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a Tan" userId="6e1eea0e-3b13-45be-8c9f-e176322eec1e" providerId="ADAL" clId="{46AA9F79-7D3A-4E22-A1FE-3F34A337FA55}"/>
    <pc:docChg chg="undo custSel delSld modSld">
      <pc:chgData name="Francisca Tan" userId="6e1eea0e-3b13-45be-8c9f-e176322eec1e" providerId="ADAL" clId="{46AA9F79-7D3A-4E22-A1FE-3F34A337FA55}" dt="2021-11-05T13:50:42.011" v="44" actId="47"/>
      <pc:docMkLst>
        <pc:docMk/>
      </pc:docMkLst>
      <pc:sldChg chg="addSp modSp mod">
        <pc:chgData name="Francisca Tan" userId="6e1eea0e-3b13-45be-8c9f-e176322eec1e" providerId="ADAL" clId="{46AA9F79-7D3A-4E22-A1FE-3F34A337FA55}" dt="2021-11-05T13:50:02.810" v="43" actId="1076"/>
        <pc:sldMkLst>
          <pc:docMk/>
          <pc:sldMk cId="2588694839" sldId="343"/>
        </pc:sldMkLst>
        <pc:spChg chg="add mod">
          <ac:chgData name="Francisca Tan" userId="6e1eea0e-3b13-45be-8c9f-e176322eec1e" providerId="ADAL" clId="{46AA9F79-7D3A-4E22-A1FE-3F34A337FA55}" dt="2021-11-05T13:50:02.810" v="43" actId="1076"/>
          <ac:spMkLst>
            <pc:docMk/>
            <pc:sldMk cId="2588694839" sldId="343"/>
            <ac:spMk id="2" creationId="{740AFD89-50DE-42CA-9CC6-546D7635BEC5}"/>
          </ac:spMkLst>
        </pc:spChg>
      </pc:sldChg>
      <pc:sldChg chg="modNotes">
        <pc:chgData name="Francisca Tan" userId="6e1eea0e-3b13-45be-8c9f-e176322eec1e" providerId="ADAL" clId="{46AA9F79-7D3A-4E22-A1FE-3F34A337FA55}" dt="2021-11-02T08:55:56.015" v="17" actId="20577"/>
        <pc:sldMkLst>
          <pc:docMk/>
          <pc:sldMk cId="2624272924" sldId="368"/>
        </pc:sldMkLst>
      </pc:sldChg>
      <pc:sldChg chg="modNotes">
        <pc:chgData name="Francisca Tan" userId="6e1eea0e-3b13-45be-8c9f-e176322eec1e" providerId="ADAL" clId="{46AA9F79-7D3A-4E22-A1FE-3F34A337FA55}" dt="2021-11-02T08:56:01.752" v="20" actId="20577"/>
        <pc:sldMkLst>
          <pc:docMk/>
          <pc:sldMk cId="2836107392" sldId="369"/>
        </pc:sldMkLst>
      </pc:sldChg>
      <pc:sldChg chg="modSp mod">
        <pc:chgData name="Francisca Tan" userId="6e1eea0e-3b13-45be-8c9f-e176322eec1e" providerId="ADAL" clId="{46AA9F79-7D3A-4E22-A1FE-3F34A337FA55}" dt="2021-11-02T08:55:12.785" v="12" actId="20577"/>
        <pc:sldMkLst>
          <pc:docMk/>
          <pc:sldMk cId="2211890904" sldId="384"/>
        </pc:sldMkLst>
        <pc:spChg chg="mod">
          <ac:chgData name="Francisca Tan" userId="6e1eea0e-3b13-45be-8c9f-e176322eec1e" providerId="ADAL" clId="{46AA9F79-7D3A-4E22-A1FE-3F34A337FA55}" dt="2021-11-02T08:55:12.785" v="12" actId="20577"/>
          <ac:spMkLst>
            <pc:docMk/>
            <pc:sldMk cId="2211890904" sldId="384"/>
            <ac:spMk id="2" creationId="{3CF0B2B5-4683-EA47-85B4-5F8C42063374}"/>
          </ac:spMkLst>
        </pc:spChg>
      </pc:sldChg>
      <pc:sldChg chg="del">
        <pc:chgData name="Francisca Tan" userId="6e1eea0e-3b13-45be-8c9f-e176322eec1e" providerId="ADAL" clId="{46AA9F79-7D3A-4E22-A1FE-3F34A337FA55}" dt="2021-11-05T13:50:42.011" v="44" actId="47"/>
        <pc:sldMkLst>
          <pc:docMk/>
          <pc:sldMk cId="3825882486" sldId="387"/>
        </pc:sldMkLst>
      </pc:sldChg>
      <pc:sldChg chg="modNotes">
        <pc:chgData name="Francisca Tan" userId="6e1eea0e-3b13-45be-8c9f-e176322eec1e" providerId="ADAL" clId="{46AA9F79-7D3A-4E22-A1FE-3F34A337FA55}" dt="2021-11-02T08:55:05.306" v="7" actId="20577"/>
        <pc:sldMkLst>
          <pc:docMk/>
          <pc:sldMk cId="3313340928" sldId="390"/>
        </pc:sldMkLst>
      </pc:sldChg>
      <pc:sldChg chg="modSp mod">
        <pc:chgData name="Francisca Tan" userId="6e1eea0e-3b13-45be-8c9f-e176322eec1e" providerId="ADAL" clId="{46AA9F79-7D3A-4E22-A1FE-3F34A337FA55}" dt="2021-11-02T09:24:28.160" v="31" actId="20577"/>
        <pc:sldMkLst>
          <pc:docMk/>
          <pc:sldMk cId="4255701375" sldId="392"/>
        </pc:sldMkLst>
        <pc:spChg chg="mod">
          <ac:chgData name="Francisca Tan" userId="6e1eea0e-3b13-45be-8c9f-e176322eec1e" providerId="ADAL" clId="{46AA9F79-7D3A-4E22-A1FE-3F34A337FA55}" dt="2021-11-02T09:24:28.160" v="31" actId="20577"/>
          <ac:spMkLst>
            <pc:docMk/>
            <pc:sldMk cId="4255701375" sldId="392"/>
            <ac:spMk id="3" creationId="{317B263E-CCC5-47BB-A131-7256156761C4}"/>
          </ac:spMkLst>
        </pc:spChg>
      </pc:sldChg>
    </pc:docChg>
  </pc:docChgLst>
  <pc:docChgLst>
    <pc:chgData name="Oyinkuro Benafa" userId="S::oyinkuro.benafa@arm.com::c087c519-2a3b-4f37-b839-36035052d0b9" providerId="AD" clId="Web-{869B9A9B-8227-4567-950E-2E07FE2F53BB}"/>
    <pc:docChg chg="modSld">
      <pc:chgData name="Oyinkuro Benafa" userId="S::oyinkuro.benafa@arm.com::c087c519-2a3b-4f37-b839-36035052d0b9" providerId="AD" clId="Web-{869B9A9B-8227-4567-950E-2E07FE2F53BB}" dt="2021-11-16T10:32:13.089" v="11" actId="20577"/>
      <pc:docMkLst>
        <pc:docMk/>
      </pc:docMkLst>
      <pc:sldChg chg="modSp">
        <pc:chgData name="Oyinkuro Benafa" userId="S::oyinkuro.benafa@arm.com::c087c519-2a3b-4f37-b839-36035052d0b9" providerId="AD" clId="Web-{869B9A9B-8227-4567-950E-2E07FE2F53BB}" dt="2021-11-16T10:32:13.089" v="11" actId="20577"/>
        <pc:sldMkLst>
          <pc:docMk/>
          <pc:sldMk cId="4255701375" sldId="392"/>
        </pc:sldMkLst>
        <pc:spChg chg="mod">
          <ac:chgData name="Oyinkuro Benafa" userId="S::oyinkuro.benafa@arm.com::c087c519-2a3b-4f37-b839-36035052d0b9" providerId="AD" clId="Web-{869B9A9B-8227-4567-950E-2E07FE2F53BB}" dt="2021-11-16T10:32:13.089" v="11" actId="20577"/>
          <ac:spMkLst>
            <pc:docMk/>
            <pc:sldMk cId="4255701375" sldId="392"/>
            <ac:spMk id="3" creationId="{317B263E-CCC5-47BB-A131-7256156761C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32472C-C744-41D8-A676-E996B503EF81}"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GB"/>
        </a:p>
      </dgm:t>
    </dgm:pt>
    <dgm:pt modelId="{92CDD636-D8B4-4F7E-8C05-991DF50B2B9E}">
      <dgm:prSet phldrT="[Text]" custT="1"/>
      <dgm:spPr/>
      <dgm:t>
        <a:bodyPr/>
        <a:lstStyle/>
        <a:p>
          <a:r>
            <a:rPr lang="en-GB" sz="1800" b="0" dirty="0">
              <a:solidFill>
                <a:schemeClr val="bg1"/>
              </a:solidFill>
            </a:rPr>
            <a:t>SoC</a:t>
          </a:r>
        </a:p>
        <a:p>
          <a:r>
            <a:rPr lang="en-GB" sz="1800" b="0" dirty="0">
              <a:solidFill>
                <a:schemeClr val="bg1"/>
              </a:solidFill>
            </a:rPr>
            <a:t>Advantages </a:t>
          </a:r>
        </a:p>
      </dgm:t>
    </dgm:pt>
    <dgm:pt modelId="{54D8AA8B-B56C-49A7-8B04-E917B6028E8F}" type="parTrans" cxnId="{2E6FC214-9BBB-4F70-A057-58B55A6CE341}">
      <dgm:prSet/>
      <dgm:spPr/>
      <dgm:t>
        <a:bodyPr/>
        <a:lstStyle/>
        <a:p>
          <a:endParaRPr lang="en-GB"/>
        </a:p>
      </dgm:t>
    </dgm:pt>
    <dgm:pt modelId="{5EBA4CD3-A139-4A54-97DA-44939F7AD424}" type="sibTrans" cxnId="{2E6FC214-9BBB-4F70-A057-58B55A6CE341}">
      <dgm:prSet/>
      <dgm:spPr/>
      <dgm:t>
        <a:bodyPr/>
        <a:lstStyle/>
        <a:p>
          <a:endParaRPr lang="en-GB"/>
        </a:p>
      </dgm:t>
    </dgm:pt>
    <dgm:pt modelId="{CE4F9B28-AF62-44A1-BBBA-F6226E01770B}">
      <dgm:prSet phldrT="[Text]" custT="1"/>
      <dgm:spPr/>
      <dgm:t>
        <a:bodyPr/>
        <a:lstStyle/>
        <a:p>
          <a:r>
            <a:rPr lang="en-GB" sz="1800" dirty="0"/>
            <a:t>Higher performance</a:t>
          </a:r>
        </a:p>
      </dgm:t>
    </dgm:pt>
    <dgm:pt modelId="{82224855-220C-4E9F-9DAC-81B40831542F}" type="parTrans" cxnId="{AEA00EF3-F73D-47FB-9EEC-9A38332B18DD}">
      <dgm:prSet/>
      <dgm:spPr/>
      <dgm:t>
        <a:bodyPr/>
        <a:lstStyle/>
        <a:p>
          <a:endParaRPr lang="en-GB"/>
        </a:p>
      </dgm:t>
    </dgm:pt>
    <dgm:pt modelId="{868EB02E-55FE-4853-9A6C-D708993D08CC}" type="sibTrans" cxnId="{AEA00EF3-F73D-47FB-9EEC-9A38332B18DD}">
      <dgm:prSet/>
      <dgm:spPr/>
      <dgm:t>
        <a:bodyPr/>
        <a:lstStyle/>
        <a:p>
          <a:endParaRPr lang="en-GB"/>
        </a:p>
      </dgm:t>
    </dgm:pt>
    <dgm:pt modelId="{3DCBB874-25C5-4F31-8F98-90CE29D4A2D1}">
      <dgm:prSet phldrT="[Text]" custT="1"/>
      <dgm:spPr/>
      <dgm:t>
        <a:bodyPr/>
        <a:lstStyle/>
        <a:p>
          <a:r>
            <a:rPr lang="en-GB" sz="1800" dirty="0"/>
            <a:t>Lighter footprint</a:t>
          </a:r>
        </a:p>
      </dgm:t>
    </dgm:pt>
    <dgm:pt modelId="{A38C771D-F8FA-43DC-B3B9-D83C2804C2FB}" type="parTrans" cxnId="{C02AC0AE-34D7-4363-B44C-F8C76F797A81}">
      <dgm:prSet/>
      <dgm:spPr/>
      <dgm:t>
        <a:bodyPr/>
        <a:lstStyle/>
        <a:p>
          <a:endParaRPr lang="en-GB"/>
        </a:p>
      </dgm:t>
    </dgm:pt>
    <dgm:pt modelId="{B79321C0-AECE-4B01-845E-02C865081A38}" type="sibTrans" cxnId="{C02AC0AE-34D7-4363-B44C-F8C76F797A81}">
      <dgm:prSet/>
      <dgm:spPr/>
      <dgm:t>
        <a:bodyPr/>
        <a:lstStyle/>
        <a:p>
          <a:endParaRPr lang="en-GB"/>
        </a:p>
      </dgm:t>
    </dgm:pt>
    <dgm:pt modelId="{B7E12206-2472-43D6-B663-528B4C73DCA3}">
      <dgm:prSet phldrT="[Text]" custT="1"/>
      <dgm:spPr/>
      <dgm:t>
        <a:bodyPr/>
        <a:lstStyle/>
        <a:p>
          <a:r>
            <a:rPr lang="en-GB" sz="1800" dirty="0"/>
            <a:t>Power efficiency </a:t>
          </a:r>
        </a:p>
      </dgm:t>
    </dgm:pt>
    <dgm:pt modelId="{B4C210C6-688A-423D-9E69-9EB1CCC8A5B1}" type="parTrans" cxnId="{B9045C07-188A-419B-BF6C-4D0991B2E00C}">
      <dgm:prSet/>
      <dgm:spPr/>
      <dgm:t>
        <a:bodyPr/>
        <a:lstStyle/>
        <a:p>
          <a:endParaRPr lang="en-GB"/>
        </a:p>
      </dgm:t>
    </dgm:pt>
    <dgm:pt modelId="{9AD3556D-6DE4-4A65-AE0A-F9E0DBA87E74}" type="sibTrans" cxnId="{B9045C07-188A-419B-BF6C-4D0991B2E00C}">
      <dgm:prSet/>
      <dgm:spPr/>
      <dgm:t>
        <a:bodyPr/>
        <a:lstStyle/>
        <a:p>
          <a:endParaRPr lang="en-GB"/>
        </a:p>
      </dgm:t>
    </dgm:pt>
    <dgm:pt modelId="{AB5195E2-D1E2-4CDB-B542-2E9EF4A05B0C}">
      <dgm:prSet phldrT="[Text]" custT="1"/>
      <dgm:spPr/>
      <dgm:t>
        <a:bodyPr/>
        <a:lstStyle/>
        <a:p>
          <a:r>
            <a:rPr lang="en-GB" sz="1800" dirty="0"/>
            <a:t>Higher reliability</a:t>
          </a:r>
        </a:p>
      </dgm:t>
    </dgm:pt>
    <dgm:pt modelId="{CA5F8D6E-18AD-4126-9505-BE1670A3DB46}" type="parTrans" cxnId="{F2E422AC-36B1-4177-A76E-3991C158C9E9}">
      <dgm:prSet/>
      <dgm:spPr/>
      <dgm:t>
        <a:bodyPr/>
        <a:lstStyle/>
        <a:p>
          <a:endParaRPr lang="en-GB"/>
        </a:p>
      </dgm:t>
    </dgm:pt>
    <dgm:pt modelId="{47607E9D-4F0A-4F7B-B902-C7E4E536A024}" type="sibTrans" cxnId="{F2E422AC-36B1-4177-A76E-3991C158C9E9}">
      <dgm:prSet/>
      <dgm:spPr/>
      <dgm:t>
        <a:bodyPr/>
        <a:lstStyle/>
        <a:p>
          <a:endParaRPr lang="en-GB"/>
        </a:p>
      </dgm:t>
    </dgm:pt>
    <dgm:pt modelId="{C4B2ECA7-8E8A-4179-BB95-2BADDED26F28}">
      <dgm:prSet phldrT="[Text]" custT="1"/>
      <dgm:spPr/>
      <dgm:t>
        <a:bodyPr/>
        <a:lstStyle/>
        <a:p>
          <a:r>
            <a:rPr lang="en-GB" sz="1800" dirty="0"/>
            <a:t>Low cost</a:t>
          </a:r>
        </a:p>
      </dgm:t>
    </dgm:pt>
    <dgm:pt modelId="{5E4EB5DD-D8C9-4758-8505-11BDCC1D5D7A}" type="parTrans" cxnId="{5A700B6F-C95C-4236-AB75-0A8D0FBDF2EE}">
      <dgm:prSet/>
      <dgm:spPr/>
      <dgm:t>
        <a:bodyPr/>
        <a:lstStyle/>
        <a:p>
          <a:endParaRPr lang="en-GB"/>
        </a:p>
      </dgm:t>
    </dgm:pt>
    <dgm:pt modelId="{6BCE3C43-23A2-42FE-BF24-EA8161AA436C}" type="sibTrans" cxnId="{5A700B6F-C95C-4236-AB75-0A8D0FBDF2EE}">
      <dgm:prSet/>
      <dgm:spPr/>
      <dgm:t>
        <a:bodyPr/>
        <a:lstStyle/>
        <a:p>
          <a:endParaRPr lang="en-GB"/>
        </a:p>
      </dgm:t>
    </dgm:pt>
    <dgm:pt modelId="{87538707-44E6-42A4-854D-6C6B1F5DDBF0}" type="pres">
      <dgm:prSet presAssocID="{C732472C-C744-41D8-A676-E996B503EF81}" presName="Name0" presStyleCnt="0">
        <dgm:presLayoutVars>
          <dgm:chMax val="1"/>
          <dgm:chPref val="1"/>
          <dgm:dir/>
          <dgm:animOne val="branch"/>
          <dgm:animLvl val="lvl"/>
        </dgm:presLayoutVars>
      </dgm:prSet>
      <dgm:spPr/>
    </dgm:pt>
    <dgm:pt modelId="{F4DE2727-E8FD-4CC0-85E5-3CF43A729F33}" type="pres">
      <dgm:prSet presAssocID="{92CDD636-D8B4-4F7E-8C05-991DF50B2B9E}" presName="singleCycle" presStyleCnt="0"/>
      <dgm:spPr/>
    </dgm:pt>
    <dgm:pt modelId="{290F22BE-CE2B-442C-B39B-7ABEA6E23007}" type="pres">
      <dgm:prSet presAssocID="{92CDD636-D8B4-4F7E-8C05-991DF50B2B9E}" presName="singleCenter" presStyleLbl="node1" presStyleIdx="0" presStyleCnt="6">
        <dgm:presLayoutVars>
          <dgm:chMax val="7"/>
          <dgm:chPref val="7"/>
        </dgm:presLayoutVars>
      </dgm:prSet>
      <dgm:spPr/>
    </dgm:pt>
    <dgm:pt modelId="{CAEABDAE-4BF8-479F-8D5A-FCF48F740DEA}" type="pres">
      <dgm:prSet presAssocID="{82224855-220C-4E9F-9DAC-81B40831542F}" presName="Name56" presStyleLbl="parChTrans1D2" presStyleIdx="0" presStyleCnt="5"/>
      <dgm:spPr/>
    </dgm:pt>
    <dgm:pt modelId="{3D73C4CE-3DBF-4367-AAF6-9ECAC4C048DB}" type="pres">
      <dgm:prSet presAssocID="{CE4F9B28-AF62-44A1-BBBA-F6226E01770B}" presName="text0" presStyleLbl="node1" presStyleIdx="1" presStyleCnt="6" custScaleX="141665">
        <dgm:presLayoutVars>
          <dgm:bulletEnabled val="1"/>
        </dgm:presLayoutVars>
      </dgm:prSet>
      <dgm:spPr/>
    </dgm:pt>
    <dgm:pt modelId="{07A7805A-FC88-4FE1-8D8A-8E71BB78B2D2}" type="pres">
      <dgm:prSet presAssocID="{A38C771D-F8FA-43DC-B3B9-D83C2804C2FB}" presName="Name56" presStyleLbl="parChTrans1D2" presStyleIdx="1" presStyleCnt="5"/>
      <dgm:spPr/>
    </dgm:pt>
    <dgm:pt modelId="{5AC56E0A-4FEC-45A2-AC8C-30BEC99DF4AB}" type="pres">
      <dgm:prSet presAssocID="{3DCBB874-25C5-4F31-8F98-90CE29D4A2D1}" presName="text0" presStyleLbl="node1" presStyleIdx="2" presStyleCnt="6">
        <dgm:presLayoutVars>
          <dgm:bulletEnabled val="1"/>
        </dgm:presLayoutVars>
      </dgm:prSet>
      <dgm:spPr/>
    </dgm:pt>
    <dgm:pt modelId="{03A7C091-DE85-4E81-A6AD-66E7DC395600}" type="pres">
      <dgm:prSet presAssocID="{B4C210C6-688A-423D-9E69-9EB1CCC8A5B1}" presName="Name56" presStyleLbl="parChTrans1D2" presStyleIdx="2" presStyleCnt="5"/>
      <dgm:spPr/>
    </dgm:pt>
    <dgm:pt modelId="{3B18BF42-9B1D-4C9D-BEB7-0C484EF91A86}" type="pres">
      <dgm:prSet presAssocID="{B7E12206-2472-43D6-B663-528B4C73DCA3}" presName="text0" presStyleLbl="node1" presStyleIdx="3" presStyleCnt="6" custScaleX="118413">
        <dgm:presLayoutVars>
          <dgm:bulletEnabled val="1"/>
        </dgm:presLayoutVars>
      </dgm:prSet>
      <dgm:spPr/>
    </dgm:pt>
    <dgm:pt modelId="{E68DB181-51F0-4868-ADCE-F4A97E6732AD}" type="pres">
      <dgm:prSet presAssocID="{CA5F8D6E-18AD-4126-9505-BE1670A3DB46}" presName="Name56" presStyleLbl="parChTrans1D2" presStyleIdx="3" presStyleCnt="5"/>
      <dgm:spPr/>
    </dgm:pt>
    <dgm:pt modelId="{A02FDF1B-E134-49DE-A528-5D84FB7E1BA2}" type="pres">
      <dgm:prSet presAssocID="{AB5195E2-D1E2-4CDB-B542-2E9EF4A05B0C}" presName="text0" presStyleLbl="node1" presStyleIdx="4" presStyleCnt="6">
        <dgm:presLayoutVars>
          <dgm:bulletEnabled val="1"/>
        </dgm:presLayoutVars>
      </dgm:prSet>
      <dgm:spPr/>
    </dgm:pt>
    <dgm:pt modelId="{67C1C1FD-D8F8-41CF-BE3C-956120BF86F1}" type="pres">
      <dgm:prSet presAssocID="{5E4EB5DD-D8C9-4758-8505-11BDCC1D5D7A}" presName="Name56" presStyleLbl="parChTrans1D2" presStyleIdx="4" presStyleCnt="5"/>
      <dgm:spPr/>
    </dgm:pt>
    <dgm:pt modelId="{D5DE2C5C-B4CA-46A0-83DE-5E1DCEA05B2C}" type="pres">
      <dgm:prSet presAssocID="{C4B2ECA7-8E8A-4179-BB95-2BADDED26F28}" presName="text0" presStyleLbl="node1" presStyleIdx="5" presStyleCnt="6">
        <dgm:presLayoutVars>
          <dgm:bulletEnabled val="1"/>
        </dgm:presLayoutVars>
      </dgm:prSet>
      <dgm:spPr/>
    </dgm:pt>
  </dgm:ptLst>
  <dgm:cxnLst>
    <dgm:cxn modelId="{B9045C07-188A-419B-BF6C-4D0991B2E00C}" srcId="{92CDD636-D8B4-4F7E-8C05-991DF50B2B9E}" destId="{B7E12206-2472-43D6-B663-528B4C73DCA3}" srcOrd="2" destOrd="0" parTransId="{B4C210C6-688A-423D-9E69-9EB1CCC8A5B1}" sibTransId="{9AD3556D-6DE4-4A65-AE0A-F9E0DBA87E74}"/>
    <dgm:cxn modelId="{2E6FC214-9BBB-4F70-A057-58B55A6CE341}" srcId="{C732472C-C744-41D8-A676-E996B503EF81}" destId="{92CDD636-D8B4-4F7E-8C05-991DF50B2B9E}" srcOrd="0" destOrd="0" parTransId="{54D8AA8B-B56C-49A7-8B04-E917B6028E8F}" sibTransId="{5EBA4CD3-A139-4A54-97DA-44939F7AD424}"/>
    <dgm:cxn modelId="{B3F18F16-66D7-4B0C-9B7F-7B268C96232D}" type="presOf" srcId="{C4B2ECA7-8E8A-4179-BB95-2BADDED26F28}" destId="{D5DE2C5C-B4CA-46A0-83DE-5E1DCEA05B2C}" srcOrd="0" destOrd="0" presId="urn:microsoft.com/office/officeart/2008/layout/RadialCluster"/>
    <dgm:cxn modelId="{A092BF16-5C13-4B36-93A8-00784E7507A2}" type="presOf" srcId="{AB5195E2-D1E2-4CDB-B542-2E9EF4A05B0C}" destId="{A02FDF1B-E134-49DE-A528-5D84FB7E1BA2}" srcOrd="0" destOrd="0" presId="urn:microsoft.com/office/officeart/2008/layout/RadialCluster"/>
    <dgm:cxn modelId="{86070D2C-FB7B-4FFA-8D69-CBCDCFDC6FC8}" type="presOf" srcId="{B7E12206-2472-43D6-B663-528B4C73DCA3}" destId="{3B18BF42-9B1D-4C9D-BEB7-0C484EF91A86}" srcOrd="0" destOrd="0" presId="urn:microsoft.com/office/officeart/2008/layout/RadialCluster"/>
    <dgm:cxn modelId="{5BDEAA35-08EC-4BB1-A9BB-5D78830A365C}" type="presOf" srcId="{92CDD636-D8B4-4F7E-8C05-991DF50B2B9E}" destId="{290F22BE-CE2B-442C-B39B-7ABEA6E23007}" srcOrd="0" destOrd="0" presId="urn:microsoft.com/office/officeart/2008/layout/RadialCluster"/>
    <dgm:cxn modelId="{5A700B6F-C95C-4236-AB75-0A8D0FBDF2EE}" srcId="{92CDD636-D8B4-4F7E-8C05-991DF50B2B9E}" destId="{C4B2ECA7-8E8A-4179-BB95-2BADDED26F28}" srcOrd="4" destOrd="0" parTransId="{5E4EB5DD-D8C9-4758-8505-11BDCC1D5D7A}" sibTransId="{6BCE3C43-23A2-42FE-BF24-EA8161AA436C}"/>
    <dgm:cxn modelId="{2C6ADA7E-2EC8-44D6-9FDE-18D00734BF1B}" type="presOf" srcId="{CE4F9B28-AF62-44A1-BBBA-F6226E01770B}" destId="{3D73C4CE-3DBF-4367-AAF6-9ECAC4C048DB}" srcOrd="0" destOrd="0" presId="urn:microsoft.com/office/officeart/2008/layout/RadialCluster"/>
    <dgm:cxn modelId="{B0B1659E-E1F6-4C0E-B155-F15F9D1B63C4}" type="presOf" srcId="{82224855-220C-4E9F-9DAC-81B40831542F}" destId="{CAEABDAE-4BF8-479F-8D5A-FCF48F740DEA}" srcOrd="0" destOrd="0" presId="urn:microsoft.com/office/officeart/2008/layout/RadialCluster"/>
    <dgm:cxn modelId="{F2E422AC-36B1-4177-A76E-3991C158C9E9}" srcId="{92CDD636-D8B4-4F7E-8C05-991DF50B2B9E}" destId="{AB5195E2-D1E2-4CDB-B542-2E9EF4A05B0C}" srcOrd="3" destOrd="0" parTransId="{CA5F8D6E-18AD-4126-9505-BE1670A3DB46}" sibTransId="{47607E9D-4F0A-4F7B-B902-C7E4E536A024}"/>
    <dgm:cxn modelId="{C02AC0AE-34D7-4363-B44C-F8C76F797A81}" srcId="{92CDD636-D8B4-4F7E-8C05-991DF50B2B9E}" destId="{3DCBB874-25C5-4F31-8F98-90CE29D4A2D1}" srcOrd="1" destOrd="0" parTransId="{A38C771D-F8FA-43DC-B3B9-D83C2804C2FB}" sibTransId="{B79321C0-AECE-4B01-845E-02C865081A38}"/>
    <dgm:cxn modelId="{DE9C62BC-F2DD-4D09-B366-D6F150FD32CD}" type="presOf" srcId="{5E4EB5DD-D8C9-4758-8505-11BDCC1D5D7A}" destId="{67C1C1FD-D8F8-41CF-BE3C-956120BF86F1}" srcOrd="0" destOrd="0" presId="urn:microsoft.com/office/officeart/2008/layout/RadialCluster"/>
    <dgm:cxn modelId="{B24D61C7-EDE5-4CFB-9A90-0167B62F8893}" type="presOf" srcId="{CA5F8D6E-18AD-4126-9505-BE1670A3DB46}" destId="{E68DB181-51F0-4868-ADCE-F4A97E6732AD}" srcOrd="0" destOrd="0" presId="urn:microsoft.com/office/officeart/2008/layout/RadialCluster"/>
    <dgm:cxn modelId="{D4D37FCC-D315-4800-A1F6-28FF2C79B66A}" type="presOf" srcId="{A38C771D-F8FA-43DC-B3B9-D83C2804C2FB}" destId="{07A7805A-FC88-4FE1-8D8A-8E71BB78B2D2}" srcOrd="0" destOrd="0" presId="urn:microsoft.com/office/officeart/2008/layout/RadialCluster"/>
    <dgm:cxn modelId="{E4CD31D4-236A-4273-B0CF-2C7D56E9B140}" type="presOf" srcId="{B4C210C6-688A-423D-9E69-9EB1CCC8A5B1}" destId="{03A7C091-DE85-4E81-A6AD-66E7DC395600}" srcOrd="0" destOrd="0" presId="urn:microsoft.com/office/officeart/2008/layout/RadialCluster"/>
    <dgm:cxn modelId="{9793D6DC-0926-4B51-B2EE-5756919B112B}" type="presOf" srcId="{C732472C-C744-41D8-A676-E996B503EF81}" destId="{87538707-44E6-42A4-854D-6C6B1F5DDBF0}" srcOrd="0" destOrd="0" presId="urn:microsoft.com/office/officeart/2008/layout/RadialCluster"/>
    <dgm:cxn modelId="{7AD6A2EA-120A-4488-9F35-312A392A361D}" type="presOf" srcId="{3DCBB874-25C5-4F31-8F98-90CE29D4A2D1}" destId="{5AC56E0A-4FEC-45A2-AC8C-30BEC99DF4AB}" srcOrd="0" destOrd="0" presId="urn:microsoft.com/office/officeart/2008/layout/RadialCluster"/>
    <dgm:cxn modelId="{AEA00EF3-F73D-47FB-9EEC-9A38332B18DD}" srcId="{92CDD636-D8B4-4F7E-8C05-991DF50B2B9E}" destId="{CE4F9B28-AF62-44A1-BBBA-F6226E01770B}" srcOrd="0" destOrd="0" parTransId="{82224855-220C-4E9F-9DAC-81B40831542F}" sibTransId="{868EB02E-55FE-4853-9A6C-D708993D08CC}"/>
    <dgm:cxn modelId="{B2E6CAF6-1155-40EE-BA43-AF72DA173A59}" type="presParOf" srcId="{87538707-44E6-42A4-854D-6C6B1F5DDBF0}" destId="{F4DE2727-E8FD-4CC0-85E5-3CF43A729F33}" srcOrd="0" destOrd="0" presId="urn:microsoft.com/office/officeart/2008/layout/RadialCluster"/>
    <dgm:cxn modelId="{60E91256-B396-41E7-9F71-4AFF04BF7F42}" type="presParOf" srcId="{F4DE2727-E8FD-4CC0-85E5-3CF43A729F33}" destId="{290F22BE-CE2B-442C-B39B-7ABEA6E23007}" srcOrd="0" destOrd="0" presId="urn:microsoft.com/office/officeart/2008/layout/RadialCluster"/>
    <dgm:cxn modelId="{E3C2ADD1-2C0F-4DD4-9720-704E5EF31B23}" type="presParOf" srcId="{F4DE2727-E8FD-4CC0-85E5-3CF43A729F33}" destId="{CAEABDAE-4BF8-479F-8D5A-FCF48F740DEA}" srcOrd="1" destOrd="0" presId="urn:microsoft.com/office/officeart/2008/layout/RadialCluster"/>
    <dgm:cxn modelId="{A6A672E4-1B84-4B3F-BD47-3B80540945AF}" type="presParOf" srcId="{F4DE2727-E8FD-4CC0-85E5-3CF43A729F33}" destId="{3D73C4CE-3DBF-4367-AAF6-9ECAC4C048DB}" srcOrd="2" destOrd="0" presId="urn:microsoft.com/office/officeart/2008/layout/RadialCluster"/>
    <dgm:cxn modelId="{C27F4E56-ED7B-4BD8-B1C1-0825964649E4}" type="presParOf" srcId="{F4DE2727-E8FD-4CC0-85E5-3CF43A729F33}" destId="{07A7805A-FC88-4FE1-8D8A-8E71BB78B2D2}" srcOrd="3" destOrd="0" presId="urn:microsoft.com/office/officeart/2008/layout/RadialCluster"/>
    <dgm:cxn modelId="{5CD70C40-96D2-464F-9C38-9F1C55B538CA}" type="presParOf" srcId="{F4DE2727-E8FD-4CC0-85E5-3CF43A729F33}" destId="{5AC56E0A-4FEC-45A2-AC8C-30BEC99DF4AB}" srcOrd="4" destOrd="0" presId="urn:microsoft.com/office/officeart/2008/layout/RadialCluster"/>
    <dgm:cxn modelId="{80F6B1DD-EA55-459C-BBB6-0D18B99D2A5E}" type="presParOf" srcId="{F4DE2727-E8FD-4CC0-85E5-3CF43A729F33}" destId="{03A7C091-DE85-4E81-A6AD-66E7DC395600}" srcOrd="5" destOrd="0" presId="urn:microsoft.com/office/officeart/2008/layout/RadialCluster"/>
    <dgm:cxn modelId="{9DDCC160-28F6-4C4F-B167-741A8529266C}" type="presParOf" srcId="{F4DE2727-E8FD-4CC0-85E5-3CF43A729F33}" destId="{3B18BF42-9B1D-4C9D-BEB7-0C484EF91A86}" srcOrd="6" destOrd="0" presId="urn:microsoft.com/office/officeart/2008/layout/RadialCluster"/>
    <dgm:cxn modelId="{C0DBE96D-7506-4905-BF90-E890A69F25B6}" type="presParOf" srcId="{F4DE2727-E8FD-4CC0-85E5-3CF43A729F33}" destId="{E68DB181-51F0-4868-ADCE-F4A97E6732AD}" srcOrd="7" destOrd="0" presId="urn:microsoft.com/office/officeart/2008/layout/RadialCluster"/>
    <dgm:cxn modelId="{812C4E69-8E26-4CCF-B4E7-D3FA265B2991}" type="presParOf" srcId="{F4DE2727-E8FD-4CC0-85E5-3CF43A729F33}" destId="{A02FDF1B-E134-49DE-A528-5D84FB7E1BA2}" srcOrd="8" destOrd="0" presId="urn:microsoft.com/office/officeart/2008/layout/RadialCluster"/>
    <dgm:cxn modelId="{F1531BF4-E26A-4561-A6C6-F2488912B24B}" type="presParOf" srcId="{F4DE2727-E8FD-4CC0-85E5-3CF43A729F33}" destId="{67C1C1FD-D8F8-41CF-BE3C-956120BF86F1}" srcOrd="9" destOrd="0" presId="urn:microsoft.com/office/officeart/2008/layout/RadialCluster"/>
    <dgm:cxn modelId="{6896B97F-9D32-44CF-BA33-08F8F191C9F6}" type="presParOf" srcId="{F4DE2727-E8FD-4CC0-85E5-3CF43A729F33}" destId="{D5DE2C5C-B4CA-46A0-83DE-5E1DCEA05B2C}"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A92774-E286-456E-A514-8547128E4325}"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GB"/>
        </a:p>
      </dgm:t>
    </dgm:pt>
    <dgm:pt modelId="{27A6A934-19A5-4F26-B2B1-8BBCCADC83D5}">
      <dgm:prSet phldrT="[Text]"/>
      <dgm:spPr/>
      <dgm:t>
        <a:bodyPr/>
        <a:lstStyle/>
        <a:p>
          <a:r>
            <a:rPr lang="en-GB" dirty="0"/>
            <a:t>SoC limitations</a:t>
          </a:r>
        </a:p>
      </dgm:t>
    </dgm:pt>
    <dgm:pt modelId="{0672FBB9-C96B-4E1E-8FA4-EFB9C2B57A4E}" type="parTrans" cxnId="{640E6D60-A342-45C6-B729-4DA5BCF60FC9}">
      <dgm:prSet/>
      <dgm:spPr/>
      <dgm:t>
        <a:bodyPr/>
        <a:lstStyle/>
        <a:p>
          <a:endParaRPr lang="en-GB"/>
        </a:p>
      </dgm:t>
    </dgm:pt>
    <dgm:pt modelId="{919C7897-D5B3-422E-AA3C-935D2984C3AE}" type="sibTrans" cxnId="{640E6D60-A342-45C6-B729-4DA5BCF60FC9}">
      <dgm:prSet/>
      <dgm:spPr/>
      <dgm:t>
        <a:bodyPr/>
        <a:lstStyle/>
        <a:p>
          <a:endParaRPr lang="en-GB"/>
        </a:p>
      </dgm:t>
    </dgm:pt>
    <dgm:pt modelId="{100A042C-C863-441F-A8E2-C14B6850BCB6}">
      <dgm:prSet phldrT="[Text]"/>
      <dgm:spPr/>
      <dgm:t>
        <a:bodyPr/>
        <a:lstStyle/>
        <a:p>
          <a:r>
            <a:rPr lang="en-GB" dirty="0"/>
            <a:t>Less flexibility</a:t>
          </a:r>
        </a:p>
      </dgm:t>
    </dgm:pt>
    <dgm:pt modelId="{E76A11DF-2518-488E-BD3F-36D03626595D}" type="parTrans" cxnId="{4AD1B968-F6A7-481B-A46C-172E337DF998}">
      <dgm:prSet/>
      <dgm:spPr/>
      <dgm:t>
        <a:bodyPr/>
        <a:lstStyle/>
        <a:p>
          <a:endParaRPr lang="en-GB"/>
        </a:p>
      </dgm:t>
    </dgm:pt>
    <dgm:pt modelId="{7A1B1CF9-B907-401C-842C-362754373FFA}" type="sibTrans" cxnId="{4AD1B968-F6A7-481B-A46C-172E337DF998}">
      <dgm:prSet/>
      <dgm:spPr/>
      <dgm:t>
        <a:bodyPr/>
        <a:lstStyle/>
        <a:p>
          <a:endParaRPr lang="en-GB"/>
        </a:p>
      </dgm:t>
    </dgm:pt>
    <dgm:pt modelId="{192F8F79-54A1-46E7-B23A-9E61EE6ABB65}">
      <dgm:prSet phldrT="[Text]"/>
      <dgm:spPr/>
      <dgm:t>
        <a:bodyPr/>
        <a:lstStyle/>
        <a:p>
          <a:r>
            <a:rPr lang="en-GB" dirty="0"/>
            <a:t>Complexity </a:t>
          </a:r>
        </a:p>
      </dgm:t>
    </dgm:pt>
    <dgm:pt modelId="{25139E47-763A-4589-A566-EBA88D58CAAC}" type="parTrans" cxnId="{1948F2FA-3285-4DDA-8FA1-DCE592F8D2DC}">
      <dgm:prSet/>
      <dgm:spPr/>
      <dgm:t>
        <a:bodyPr/>
        <a:lstStyle/>
        <a:p>
          <a:endParaRPr lang="en-GB"/>
        </a:p>
      </dgm:t>
    </dgm:pt>
    <dgm:pt modelId="{23A1FC1D-2A72-4C76-B329-D786648E17D9}" type="sibTrans" cxnId="{1948F2FA-3285-4DDA-8FA1-DCE592F8D2DC}">
      <dgm:prSet/>
      <dgm:spPr/>
      <dgm:t>
        <a:bodyPr/>
        <a:lstStyle/>
        <a:p>
          <a:endParaRPr lang="en-GB"/>
        </a:p>
      </dgm:t>
    </dgm:pt>
    <dgm:pt modelId="{C49C7381-72F4-4902-955C-C2A6A29109A8}">
      <dgm:prSet phldrT="[Text]"/>
      <dgm:spPr/>
      <dgm:t>
        <a:bodyPr/>
        <a:lstStyle/>
        <a:p>
          <a:r>
            <a:rPr lang="en-GB" dirty="0"/>
            <a:t>Application specific </a:t>
          </a:r>
        </a:p>
      </dgm:t>
    </dgm:pt>
    <dgm:pt modelId="{261E5C4B-4456-45A8-B514-9C56040CA7EF}" type="parTrans" cxnId="{52716C28-3041-4C4C-B7CF-D239FE2AE149}">
      <dgm:prSet/>
      <dgm:spPr/>
      <dgm:t>
        <a:bodyPr/>
        <a:lstStyle/>
        <a:p>
          <a:endParaRPr lang="en-GB"/>
        </a:p>
      </dgm:t>
    </dgm:pt>
    <dgm:pt modelId="{5E123B8F-F5AE-411A-A498-EA5760F07841}" type="sibTrans" cxnId="{52716C28-3041-4C4C-B7CF-D239FE2AE149}">
      <dgm:prSet/>
      <dgm:spPr/>
      <dgm:t>
        <a:bodyPr/>
        <a:lstStyle/>
        <a:p>
          <a:endParaRPr lang="en-GB"/>
        </a:p>
      </dgm:t>
    </dgm:pt>
    <dgm:pt modelId="{52BF566F-DB9B-4419-A332-4F3B87F511A1}" type="pres">
      <dgm:prSet presAssocID="{E7A92774-E286-456E-A514-8547128E4325}" presName="Name0" presStyleCnt="0">
        <dgm:presLayoutVars>
          <dgm:chMax val="1"/>
          <dgm:chPref val="1"/>
          <dgm:dir/>
          <dgm:animOne val="branch"/>
          <dgm:animLvl val="lvl"/>
        </dgm:presLayoutVars>
      </dgm:prSet>
      <dgm:spPr/>
    </dgm:pt>
    <dgm:pt modelId="{5413644A-78E6-402A-8848-D5B53F544D42}" type="pres">
      <dgm:prSet presAssocID="{27A6A934-19A5-4F26-B2B1-8BBCCADC83D5}" presName="singleCycle" presStyleCnt="0"/>
      <dgm:spPr/>
    </dgm:pt>
    <dgm:pt modelId="{63367597-1EBD-488E-8958-A192C3914AD2}" type="pres">
      <dgm:prSet presAssocID="{27A6A934-19A5-4F26-B2B1-8BBCCADC83D5}" presName="singleCenter" presStyleLbl="node1" presStyleIdx="0" presStyleCnt="4">
        <dgm:presLayoutVars>
          <dgm:chMax val="7"/>
          <dgm:chPref val="7"/>
        </dgm:presLayoutVars>
      </dgm:prSet>
      <dgm:spPr/>
    </dgm:pt>
    <dgm:pt modelId="{A55BD639-84F8-4D2A-A7DB-BF8511C6F6ED}" type="pres">
      <dgm:prSet presAssocID="{E76A11DF-2518-488E-BD3F-36D03626595D}" presName="Name56" presStyleLbl="parChTrans1D2" presStyleIdx="0" presStyleCnt="3"/>
      <dgm:spPr/>
    </dgm:pt>
    <dgm:pt modelId="{1646EC97-CC34-490A-8C4B-616C77D063EF}" type="pres">
      <dgm:prSet presAssocID="{100A042C-C863-441F-A8E2-C14B6850BCB6}" presName="text0" presStyleLbl="node1" presStyleIdx="1" presStyleCnt="4">
        <dgm:presLayoutVars>
          <dgm:bulletEnabled val="1"/>
        </dgm:presLayoutVars>
      </dgm:prSet>
      <dgm:spPr/>
    </dgm:pt>
    <dgm:pt modelId="{0B68F7BA-CBBB-46EC-ADC7-16ED9914F8E6}" type="pres">
      <dgm:prSet presAssocID="{25139E47-763A-4589-A566-EBA88D58CAAC}" presName="Name56" presStyleLbl="parChTrans1D2" presStyleIdx="1" presStyleCnt="3"/>
      <dgm:spPr/>
    </dgm:pt>
    <dgm:pt modelId="{76D73857-058D-4077-B261-48FD0B9C9139}" type="pres">
      <dgm:prSet presAssocID="{192F8F79-54A1-46E7-B23A-9E61EE6ABB65}" presName="text0" presStyleLbl="node1" presStyleIdx="2" presStyleCnt="4">
        <dgm:presLayoutVars>
          <dgm:bulletEnabled val="1"/>
        </dgm:presLayoutVars>
      </dgm:prSet>
      <dgm:spPr/>
    </dgm:pt>
    <dgm:pt modelId="{F8B10485-C8DB-4D01-97DD-5D71A2F9B505}" type="pres">
      <dgm:prSet presAssocID="{261E5C4B-4456-45A8-B514-9C56040CA7EF}" presName="Name56" presStyleLbl="parChTrans1D2" presStyleIdx="2" presStyleCnt="3"/>
      <dgm:spPr/>
    </dgm:pt>
    <dgm:pt modelId="{20AD035E-382F-4664-9B74-437030CDBBBB}" type="pres">
      <dgm:prSet presAssocID="{C49C7381-72F4-4902-955C-C2A6A29109A8}" presName="text0" presStyleLbl="node1" presStyleIdx="3" presStyleCnt="4">
        <dgm:presLayoutVars>
          <dgm:bulletEnabled val="1"/>
        </dgm:presLayoutVars>
      </dgm:prSet>
      <dgm:spPr/>
    </dgm:pt>
  </dgm:ptLst>
  <dgm:cxnLst>
    <dgm:cxn modelId="{62BE5420-3F7F-43DB-8372-FB799D2FE41D}" type="presOf" srcId="{27A6A934-19A5-4F26-B2B1-8BBCCADC83D5}" destId="{63367597-1EBD-488E-8958-A192C3914AD2}" srcOrd="0" destOrd="0" presId="urn:microsoft.com/office/officeart/2008/layout/RadialCluster"/>
    <dgm:cxn modelId="{52716C28-3041-4C4C-B7CF-D239FE2AE149}" srcId="{27A6A934-19A5-4F26-B2B1-8BBCCADC83D5}" destId="{C49C7381-72F4-4902-955C-C2A6A29109A8}" srcOrd="2" destOrd="0" parTransId="{261E5C4B-4456-45A8-B514-9C56040CA7EF}" sibTransId="{5E123B8F-F5AE-411A-A498-EA5760F07841}"/>
    <dgm:cxn modelId="{640E6D60-A342-45C6-B729-4DA5BCF60FC9}" srcId="{E7A92774-E286-456E-A514-8547128E4325}" destId="{27A6A934-19A5-4F26-B2B1-8BBCCADC83D5}" srcOrd="0" destOrd="0" parTransId="{0672FBB9-C96B-4E1E-8FA4-EFB9C2B57A4E}" sibTransId="{919C7897-D5B3-422E-AA3C-935D2984C3AE}"/>
    <dgm:cxn modelId="{4AD1B968-F6A7-481B-A46C-172E337DF998}" srcId="{27A6A934-19A5-4F26-B2B1-8BBCCADC83D5}" destId="{100A042C-C863-441F-A8E2-C14B6850BCB6}" srcOrd="0" destOrd="0" parTransId="{E76A11DF-2518-488E-BD3F-36D03626595D}" sibTransId="{7A1B1CF9-B907-401C-842C-362754373FFA}"/>
    <dgm:cxn modelId="{2427C654-8D36-4B4C-BD8D-C54EBD4AD004}" type="presOf" srcId="{261E5C4B-4456-45A8-B514-9C56040CA7EF}" destId="{F8B10485-C8DB-4D01-97DD-5D71A2F9B505}" srcOrd="0" destOrd="0" presId="urn:microsoft.com/office/officeart/2008/layout/RadialCluster"/>
    <dgm:cxn modelId="{DADC9E90-4FC5-4DDC-BEF2-E9D54A3E3779}" type="presOf" srcId="{25139E47-763A-4589-A566-EBA88D58CAAC}" destId="{0B68F7BA-CBBB-46EC-ADC7-16ED9914F8E6}" srcOrd="0" destOrd="0" presId="urn:microsoft.com/office/officeart/2008/layout/RadialCluster"/>
    <dgm:cxn modelId="{91474D97-13F1-4A84-A0FB-54206055125F}" type="presOf" srcId="{E76A11DF-2518-488E-BD3F-36D03626595D}" destId="{A55BD639-84F8-4D2A-A7DB-BF8511C6F6ED}" srcOrd="0" destOrd="0" presId="urn:microsoft.com/office/officeart/2008/layout/RadialCluster"/>
    <dgm:cxn modelId="{C8A62498-9494-43A6-8096-57F2C9567D4C}" type="presOf" srcId="{E7A92774-E286-456E-A514-8547128E4325}" destId="{52BF566F-DB9B-4419-A332-4F3B87F511A1}" srcOrd="0" destOrd="0" presId="urn:microsoft.com/office/officeart/2008/layout/RadialCluster"/>
    <dgm:cxn modelId="{D218ACB2-84E7-4C21-BDB4-D54C0F03D5ED}" type="presOf" srcId="{100A042C-C863-441F-A8E2-C14B6850BCB6}" destId="{1646EC97-CC34-490A-8C4B-616C77D063EF}" srcOrd="0" destOrd="0" presId="urn:microsoft.com/office/officeart/2008/layout/RadialCluster"/>
    <dgm:cxn modelId="{047044C1-0E51-4507-B14F-BB4ECEC0304A}" type="presOf" srcId="{192F8F79-54A1-46E7-B23A-9E61EE6ABB65}" destId="{76D73857-058D-4077-B261-48FD0B9C9139}" srcOrd="0" destOrd="0" presId="urn:microsoft.com/office/officeart/2008/layout/RadialCluster"/>
    <dgm:cxn modelId="{A2C938FA-6B75-40A6-B228-3152B376C858}" type="presOf" srcId="{C49C7381-72F4-4902-955C-C2A6A29109A8}" destId="{20AD035E-382F-4664-9B74-437030CDBBBB}" srcOrd="0" destOrd="0" presId="urn:microsoft.com/office/officeart/2008/layout/RadialCluster"/>
    <dgm:cxn modelId="{1948F2FA-3285-4DDA-8FA1-DCE592F8D2DC}" srcId="{27A6A934-19A5-4F26-B2B1-8BBCCADC83D5}" destId="{192F8F79-54A1-46E7-B23A-9E61EE6ABB65}" srcOrd="1" destOrd="0" parTransId="{25139E47-763A-4589-A566-EBA88D58CAAC}" sibTransId="{23A1FC1D-2A72-4C76-B329-D786648E17D9}"/>
    <dgm:cxn modelId="{7137D3D3-85CB-4E5B-9154-3C6F45A32347}" type="presParOf" srcId="{52BF566F-DB9B-4419-A332-4F3B87F511A1}" destId="{5413644A-78E6-402A-8848-D5B53F544D42}" srcOrd="0" destOrd="0" presId="urn:microsoft.com/office/officeart/2008/layout/RadialCluster"/>
    <dgm:cxn modelId="{C23CC8F4-B1B0-48EA-B76D-651AF3C5134F}" type="presParOf" srcId="{5413644A-78E6-402A-8848-D5B53F544D42}" destId="{63367597-1EBD-488E-8958-A192C3914AD2}" srcOrd="0" destOrd="0" presId="urn:microsoft.com/office/officeart/2008/layout/RadialCluster"/>
    <dgm:cxn modelId="{3A9818F2-DC5E-44D8-922C-171E381F0844}" type="presParOf" srcId="{5413644A-78E6-402A-8848-D5B53F544D42}" destId="{A55BD639-84F8-4D2A-A7DB-BF8511C6F6ED}" srcOrd="1" destOrd="0" presId="urn:microsoft.com/office/officeart/2008/layout/RadialCluster"/>
    <dgm:cxn modelId="{1E4F24E8-C137-44FC-9661-924659161E11}" type="presParOf" srcId="{5413644A-78E6-402A-8848-D5B53F544D42}" destId="{1646EC97-CC34-490A-8C4B-616C77D063EF}" srcOrd="2" destOrd="0" presId="urn:microsoft.com/office/officeart/2008/layout/RadialCluster"/>
    <dgm:cxn modelId="{B6B65A27-9C85-4162-A669-180BE82CDBAF}" type="presParOf" srcId="{5413644A-78E6-402A-8848-D5B53F544D42}" destId="{0B68F7BA-CBBB-46EC-ADC7-16ED9914F8E6}" srcOrd="3" destOrd="0" presId="urn:microsoft.com/office/officeart/2008/layout/RadialCluster"/>
    <dgm:cxn modelId="{EC3F79BF-7FE2-4F0A-9A03-410B9D21C53A}" type="presParOf" srcId="{5413644A-78E6-402A-8848-D5B53F544D42}" destId="{76D73857-058D-4077-B261-48FD0B9C9139}" srcOrd="4" destOrd="0" presId="urn:microsoft.com/office/officeart/2008/layout/RadialCluster"/>
    <dgm:cxn modelId="{FF35191B-941F-4852-92B1-4CD037F911E4}" type="presParOf" srcId="{5413644A-78E6-402A-8848-D5B53F544D42}" destId="{F8B10485-C8DB-4D01-97DD-5D71A2F9B505}" srcOrd="5" destOrd="0" presId="urn:microsoft.com/office/officeart/2008/layout/RadialCluster"/>
    <dgm:cxn modelId="{F98367F2-92C7-498E-8202-A9777361BC11}" type="presParOf" srcId="{5413644A-78E6-402A-8848-D5B53F544D42}" destId="{20AD035E-382F-4664-9B74-437030CDBBBB}"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F22BE-CE2B-442C-B39B-7ABEA6E23007}">
      <dsp:nvSpPr>
        <dsp:cNvPr id="0" name=""/>
        <dsp:cNvSpPr/>
      </dsp:nvSpPr>
      <dsp:spPr>
        <a:xfrm>
          <a:off x="5027126" y="2135284"/>
          <a:ext cx="1642110" cy="16421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b="0" kern="1200" dirty="0">
              <a:solidFill>
                <a:schemeClr val="bg1"/>
              </a:solidFill>
            </a:rPr>
            <a:t>SoC</a:t>
          </a:r>
        </a:p>
        <a:p>
          <a:pPr marL="0" lvl="0" indent="0" algn="ctr" defTabSz="800100">
            <a:lnSpc>
              <a:spcPct val="90000"/>
            </a:lnSpc>
            <a:spcBef>
              <a:spcPct val="0"/>
            </a:spcBef>
            <a:spcAft>
              <a:spcPct val="35000"/>
            </a:spcAft>
            <a:buNone/>
          </a:pPr>
          <a:r>
            <a:rPr lang="en-GB" sz="1800" b="0" kern="1200" dirty="0">
              <a:solidFill>
                <a:schemeClr val="bg1"/>
              </a:solidFill>
            </a:rPr>
            <a:t>Advantages </a:t>
          </a:r>
        </a:p>
      </dsp:txBody>
      <dsp:txXfrm>
        <a:off x="5107287" y="2215445"/>
        <a:ext cx="1481788" cy="1481788"/>
      </dsp:txXfrm>
    </dsp:sp>
    <dsp:sp modelId="{CAEABDAE-4BF8-479F-8D5A-FCF48F740DEA}">
      <dsp:nvSpPr>
        <dsp:cNvPr id="0" name=""/>
        <dsp:cNvSpPr/>
      </dsp:nvSpPr>
      <dsp:spPr>
        <a:xfrm rot="16200000">
          <a:off x="5384499" y="1671602"/>
          <a:ext cx="927364" cy="0"/>
        </a:xfrm>
        <a:custGeom>
          <a:avLst/>
          <a:gdLst/>
          <a:ahLst/>
          <a:cxnLst/>
          <a:rect l="0" t="0" r="0" b="0"/>
          <a:pathLst>
            <a:path>
              <a:moveTo>
                <a:pt x="0" y="0"/>
              </a:moveTo>
              <a:lnTo>
                <a:pt x="92736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73C4CE-3DBF-4367-AAF6-9ECAC4C048DB}">
      <dsp:nvSpPr>
        <dsp:cNvPr id="0" name=""/>
        <dsp:cNvSpPr/>
      </dsp:nvSpPr>
      <dsp:spPr>
        <a:xfrm>
          <a:off x="5068872" y="107706"/>
          <a:ext cx="1558617"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kern="1200" dirty="0"/>
            <a:t>Higher performance</a:t>
          </a:r>
        </a:p>
      </dsp:txBody>
      <dsp:txXfrm>
        <a:off x="5122580" y="161414"/>
        <a:ext cx="1451201" cy="992797"/>
      </dsp:txXfrm>
    </dsp:sp>
    <dsp:sp modelId="{07A7805A-FC88-4FE1-8D8A-8E71BB78B2D2}">
      <dsp:nvSpPr>
        <dsp:cNvPr id="0" name=""/>
        <dsp:cNvSpPr/>
      </dsp:nvSpPr>
      <dsp:spPr>
        <a:xfrm rot="20520000">
          <a:off x="6648269" y="2557179"/>
          <a:ext cx="856801" cy="0"/>
        </a:xfrm>
        <a:custGeom>
          <a:avLst/>
          <a:gdLst/>
          <a:ahLst/>
          <a:cxnLst/>
          <a:rect l="0" t="0" r="0" b="0"/>
          <a:pathLst>
            <a:path>
              <a:moveTo>
                <a:pt x="0" y="0"/>
              </a:moveTo>
              <a:lnTo>
                <a:pt x="85680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C56E0A-4FEC-45A2-AC8C-30BEC99DF4AB}">
      <dsp:nvSpPr>
        <dsp:cNvPr id="0" name=""/>
        <dsp:cNvSpPr/>
      </dsp:nvSpPr>
      <dsp:spPr>
        <a:xfrm>
          <a:off x="7484103" y="1695949"/>
          <a:ext cx="1100213"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kern="1200" dirty="0"/>
            <a:t>Lighter footprint</a:t>
          </a:r>
        </a:p>
      </dsp:txBody>
      <dsp:txXfrm>
        <a:off x="7537811" y="1749657"/>
        <a:ext cx="992797" cy="992797"/>
      </dsp:txXfrm>
    </dsp:sp>
    <dsp:sp modelId="{03A7C091-DE85-4E81-A6AD-66E7DC395600}">
      <dsp:nvSpPr>
        <dsp:cNvPr id="0" name=""/>
        <dsp:cNvSpPr/>
      </dsp:nvSpPr>
      <dsp:spPr>
        <a:xfrm rot="3240000">
          <a:off x="6320290" y="4021587"/>
          <a:ext cx="603677" cy="0"/>
        </a:xfrm>
        <a:custGeom>
          <a:avLst/>
          <a:gdLst/>
          <a:ahLst/>
          <a:cxnLst/>
          <a:rect l="0" t="0" r="0" b="0"/>
          <a:pathLst>
            <a:path>
              <a:moveTo>
                <a:pt x="0" y="0"/>
              </a:moveTo>
              <a:lnTo>
                <a:pt x="60367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18BF42-9B1D-4C9D-BEB7-0C484EF91A86}">
      <dsp:nvSpPr>
        <dsp:cNvPr id="0" name=""/>
        <dsp:cNvSpPr/>
      </dsp:nvSpPr>
      <dsp:spPr>
        <a:xfrm>
          <a:off x="6547823" y="4265779"/>
          <a:ext cx="1302796"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kern="1200" dirty="0"/>
            <a:t>Power efficiency </a:t>
          </a:r>
        </a:p>
      </dsp:txBody>
      <dsp:txXfrm>
        <a:off x="6601531" y="4319487"/>
        <a:ext cx="1195380" cy="992797"/>
      </dsp:txXfrm>
    </dsp:sp>
    <dsp:sp modelId="{E68DB181-51F0-4868-ADCE-F4A97E6732AD}">
      <dsp:nvSpPr>
        <dsp:cNvPr id="0" name=""/>
        <dsp:cNvSpPr/>
      </dsp:nvSpPr>
      <dsp:spPr>
        <a:xfrm rot="7560000">
          <a:off x="4772395" y="4021587"/>
          <a:ext cx="603677" cy="0"/>
        </a:xfrm>
        <a:custGeom>
          <a:avLst/>
          <a:gdLst/>
          <a:ahLst/>
          <a:cxnLst/>
          <a:rect l="0" t="0" r="0" b="0"/>
          <a:pathLst>
            <a:path>
              <a:moveTo>
                <a:pt x="0" y="0"/>
              </a:moveTo>
              <a:lnTo>
                <a:pt x="60367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2FDF1B-E134-49DE-A528-5D84FB7E1BA2}">
      <dsp:nvSpPr>
        <dsp:cNvPr id="0" name=""/>
        <dsp:cNvSpPr/>
      </dsp:nvSpPr>
      <dsp:spPr>
        <a:xfrm>
          <a:off x="3947034" y="4265779"/>
          <a:ext cx="1100213"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kern="1200" dirty="0"/>
            <a:t>Higher reliability</a:t>
          </a:r>
        </a:p>
      </dsp:txBody>
      <dsp:txXfrm>
        <a:off x="4000742" y="4319487"/>
        <a:ext cx="992797" cy="992797"/>
      </dsp:txXfrm>
    </dsp:sp>
    <dsp:sp modelId="{67C1C1FD-D8F8-41CF-BE3C-956120BF86F1}">
      <dsp:nvSpPr>
        <dsp:cNvPr id="0" name=""/>
        <dsp:cNvSpPr/>
      </dsp:nvSpPr>
      <dsp:spPr>
        <a:xfrm rot="11880000">
          <a:off x="4191292" y="2557179"/>
          <a:ext cx="856801" cy="0"/>
        </a:xfrm>
        <a:custGeom>
          <a:avLst/>
          <a:gdLst/>
          <a:ahLst/>
          <a:cxnLst/>
          <a:rect l="0" t="0" r="0" b="0"/>
          <a:pathLst>
            <a:path>
              <a:moveTo>
                <a:pt x="0" y="0"/>
              </a:moveTo>
              <a:lnTo>
                <a:pt x="85680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DE2C5C-B4CA-46A0-83DE-5E1DCEA05B2C}">
      <dsp:nvSpPr>
        <dsp:cNvPr id="0" name=""/>
        <dsp:cNvSpPr/>
      </dsp:nvSpPr>
      <dsp:spPr>
        <a:xfrm>
          <a:off x="3112046" y="1695949"/>
          <a:ext cx="1100213"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kern="1200" dirty="0"/>
            <a:t>Low cost</a:t>
          </a:r>
        </a:p>
      </dsp:txBody>
      <dsp:txXfrm>
        <a:off x="3165754" y="1749657"/>
        <a:ext cx="992797" cy="992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67597-1EBD-488E-8958-A192C3914AD2}">
      <dsp:nvSpPr>
        <dsp:cNvPr id="0" name=""/>
        <dsp:cNvSpPr/>
      </dsp:nvSpPr>
      <dsp:spPr>
        <a:xfrm>
          <a:off x="5027126" y="2546553"/>
          <a:ext cx="1642110" cy="16421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dirty="0"/>
            <a:t>SoC limitations</a:t>
          </a:r>
        </a:p>
      </dsp:txBody>
      <dsp:txXfrm>
        <a:off x="5107287" y="2626714"/>
        <a:ext cx="1481788" cy="1481788"/>
      </dsp:txXfrm>
    </dsp:sp>
    <dsp:sp modelId="{A55BD639-84F8-4D2A-A7DB-BF8511C6F6ED}">
      <dsp:nvSpPr>
        <dsp:cNvPr id="0" name=""/>
        <dsp:cNvSpPr/>
      </dsp:nvSpPr>
      <dsp:spPr>
        <a:xfrm rot="16200000">
          <a:off x="5272245" y="1970617"/>
          <a:ext cx="1151871" cy="0"/>
        </a:xfrm>
        <a:custGeom>
          <a:avLst/>
          <a:gdLst/>
          <a:ahLst/>
          <a:cxnLst/>
          <a:rect l="0" t="0" r="0" b="0"/>
          <a:pathLst>
            <a:path>
              <a:moveTo>
                <a:pt x="0" y="0"/>
              </a:moveTo>
              <a:lnTo>
                <a:pt x="115187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46EC97-CC34-490A-8C4B-616C77D063EF}">
      <dsp:nvSpPr>
        <dsp:cNvPr id="0" name=""/>
        <dsp:cNvSpPr/>
      </dsp:nvSpPr>
      <dsp:spPr>
        <a:xfrm>
          <a:off x="5298074" y="294467"/>
          <a:ext cx="1100213"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GB" sz="1900" kern="1200" dirty="0"/>
            <a:t>Less flexibility</a:t>
          </a:r>
        </a:p>
      </dsp:txBody>
      <dsp:txXfrm>
        <a:off x="5351782" y="348175"/>
        <a:ext cx="992797" cy="992797"/>
      </dsp:txXfrm>
    </dsp:sp>
    <dsp:sp modelId="{0B68F7BA-CBBB-46EC-ADC7-16ED9914F8E6}">
      <dsp:nvSpPr>
        <dsp:cNvPr id="0" name=""/>
        <dsp:cNvSpPr/>
      </dsp:nvSpPr>
      <dsp:spPr>
        <a:xfrm rot="1800000">
          <a:off x="6606285" y="4076582"/>
          <a:ext cx="939752" cy="0"/>
        </a:xfrm>
        <a:custGeom>
          <a:avLst/>
          <a:gdLst/>
          <a:ahLst/>
          <a:cxnLst/>
          <a:rect l="0" t="0" r="0" b="0"/>
          <a:pathLst>
            <a:path>
              <a:moveTo>
                <a:pt x="0" y="0"/>
              </a:moveTo>
              <a:lnTo>
                <a:pt x="93975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D73857-058D-4077-B261-48FD0B9C9139}">
      <dsp:nvSpPr>
        <dsp:cNvPr id="0" name=""/>
        <dsp:cNvSpPr/>
      </dsp:nvSpPr>
      <dsp:spPr>
        <a:xfrm>
          <a:off x="7483085" y="4079018"/>
          <a:ext cx="1100213"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GB" sz="1500" kern="1200" dirty="0"/>
            <a:t>Complexity </a:t>
          </a:r>
        </a:p>
      </dsp:txBody>
      <dsp:txXfrm>
        <a:off x="7536793" y="4132726"/>
        <a:ext cx="992797" cy="992797"/>
      </dsp:txXfrm>
    </dsp:sp>
    <dsp:sp modelId="{F8B10485-C8DB-4D01-97DD-5D71A2F9B505}">
      <dsp:nvSpPr>
        <dsp:cNvPr id="0" name=""/>
        <dsp:cNvSpPr/>
      </dsp:nvSpPr>
      <dsp:spPr>
        <a:xfrm rot="9000000">
          <a:off x="4150325" y="4076582"/>
          <a:ext cx="939752" cy="0"/>
        </a:xfrm>
        <a:custGeom>
          <a:avLst/>
          <a:gdLst/>
          <a:ahLst/>
          <a:cxnLst/>
          <a:rect l="0" t="0" r="0" b="0"/>
          <a:pathLst>
            <a:path>
              <a:moveTo>
                <a:pt x="0" y="0"/>
              </a:moveTo>
              <a:lnTo>
                <a:pt x="93975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AD035E-382F-4664-9B74-437030CDBBBB}">
      <dsp:nvSpPr>
        <dsp:cNvPr id="0" name=""/>
        <dsp:cNvSpPr/>
      </dsp:nvSpPr>
      <dsp:spPr>
        <a:xfrm>
          <a:off x="3113063" y="4079018"/>
          <a:ext cx="1100213"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GB" sz="1500" kern="1200" dirty="0"/>
            <a:t>Application specific </a:t>
          </a:r>
        </a:p>
      </dsp:txBody>
      <dsp:txXfrm>
        <a:off x="3166771" y="4132726"/>
        <a:ext cx="992797" cy="992797"/>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5/6/2022</a:t>
            </a:fld>
            <a:endParaRPr lang="en-US" altLang="en-US"/>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516C1422-85A1-564D-A764-8011C09BC2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473C604-78E2-8746-95AF-3A1BD13D1B85}" type="slidenum">
              <a:rPr lang="en-US" altLang="en-US" sz="1300"/>
              <a:pPr>
                <a:spcBef>
                  <a:spcPct val="0"/>
                </a:spcBef>
              </a:pPr>
              <a:t>1</a:t>
            </a:fld>
            <a:endParaRPr lang="en-US" altLang="en-US" sz="1300" dirty="0"/>
          </a:p>
        </p:txBody>
      </p:sp>
      <p:sp>
        <p:nvSpPr>
          <p:cNvPr id="19458" name="Rectangle 2">
            <a:extLst>
              <a:ext uri="{FF2B5EF4-FFF2-40B4-BE49-F238E27FC236}">
                <a16:creationId xmlns:a16="http://schemas.microsoft.com/office/drawing/2014/main" id="{CFA283B3-98F9-354A-AC44-B554D6E4A5BB}"/>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CD10E155-59CB-5842-BAA2-1B9C8ED780C2}"/>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85104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IN" sz="1200" dirty="0">
                <a:latin typeface="Arial"/>
              </a:rPr>
              <a:t>The basic components of an SoC include a system Requester microprocessor, which is connected to several peripherals through one or various system buses. </a:t>
            </a:r>
          </a:p>
          <a:p>
            <a:pPr>
              <a:lnSpc>
                <a:spcPct val="100000"/>
              </a:lnSpc>
            </a:pPr>
            <a:r>
              <a:rPr lang="en-IN" sz="1200" dirty="0">
                <a:latin typeface="Arial"/>
              </a:rPr>
              <a:t>Examples of peripherals are memory blocks, DAC/ADC, GPIOs, and so on.</a:t>
            </a:r>
          </a:p>
          <a:p>
            <a:pPr>
              <a:lnSpc>
                <a:spcPct val="100000"/>
              </a:lnSpc>
            </a:pPr>
            <a:endParaRPr lang="en-IN" sz="1200" dirty="0">
              <a:latin typeface="Arial"/>
            </a:endParaRPr>
          </a:p>
          <a:p>
            <a:pPr>
              <a:lnSpc>
                <a:spcPct val="100000"/>
              </a:lnSpc>
            </a:pPr>
            <a:r>
              <a:rPr lang="en-IN" sz="900" dirty="0">
                <a:latin typeface="Arial"/>
              </a:rPr>
              <a:t>More sophisticated modules are integrated in modern SoCs, such as multicores, DSPs, GPUs, and multiple buses connected by bus bridges.</a:t>
            </a:r>
            <a:endParaRPr lang="en-IN" dirty="0"/>
          </a:p>
          <a:p>
            <a:pPr>
              <a:lnSpc>
                <a:spcPct val="100000"/>
              </a:lnSpc>
            </a:pP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10</a:t>
            </a:fld>
            <a:endParaRPr lang="en-US" altLang="en-US" dirty="0"/>
          </a:p>
        </p:txBody>
      </p:sp>
    </p:spTree>
    <p:extLst>
      <p:ext uri="{BB962C8B-B14F-4D97-AF65-F5344CB8AC3E}">
        <p14:creationId xmlns:p14="http://schemas.microsoft.com/office/powerpoint/2010/main" val="1022415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IN" sz="2000" dirty="0">
                <a:latin typeface="Arial"/>
              </a:rPr>
              <a:t>A basic Arm-based SoC usually consists of:</a:t>
            </a:r>
            <a:endParaRPr lang="en-IN" sz="1600" dirty="0">
              <a:latin typeface="Arial"/>
            </a:endParaRPr>
          </a:p>
          <a:p>
            <a:pPr marL="285750" indent="-285750">
              <a:buFontTx/>
              <a:buChar char="-"/>
            </a:pPr>
            <a:r>
              <a:rPr lang="en-IN" sz="1600" dirty="0">
                <a:latin typeface="Arial"/>
              </a:rPr>
              <a:t>An Arm processor, such as the Cortex-M0 processor</a:t>
            </a:r>
            <a:r>
              <a:rPr lang="en-IN" sz="1200" dirty="0">
                <a:latin typeface="+mn-lt"/>
              </a:rPr>
              <a:t> </a:t>
            </a:r>
          </a:p>
          <a:p>
            <a:pPr marL="285750" indent="-285750">
              <a:buFontTx/>
              <a:buChar char="-"/>
            </a:pPr>
            <a:r>
              <a:rPr lang="en-IN" sz="1600" dirty="0">
                <a:latin typeface="Arial"/>
              </a:rPr>
              <a:t>An Advanced Microcontroller Bus Architecture also known as AMBA. For example, in the diagram shown here, the SoC uses an AMBA 3 System Bus. </a:t>
            </a:r>
          </a:p>
          <a:p>
            <a:pPr marL="285750" indent="-285750">
              <a:buFontTx/>
              <a:buChar char="-"/>
            </a:pPr>
            <a:r>
              <a:rPr lang="en-IN" sz="1600" dirty="0">
                <a:latin typeface="Arial"/>
              </a:rPr>
              <a:t>Physical IPs or peripherals from Arm or third parties.</a:t>
            </a:r>
            <a:endParaRPr lang="en-IN" dirty="0"/>
          </a:p>
          <a:p>
            <a:pPr marL="0" indent="0">
              <a:lnSpc>
                <a:spcPct val="100000"/>
              </a:lnSpc>
              <a:buFont typeface="Arial" panose="020B0604020202020204" pitchFamily="34" charset="0"/>
              <a:buNone/>
            </a:pPr>
            <a:endParaRPr lang="en-IN" dirty="0"/>
          </a:p>
          <a:p>
            <a:pPr marL="0" indent="0">
              <a:lnSpc>
                <a:spcPct val="100000"/>
              </a:lnSpc>
              <a:buFont typeface="Arial" panose="020B0604020202020204" pitchFamily="34" charset="0"/>
              <a:buNone/>
            </a:pPr>
            <a:r>
              <a:rPr lang="en-IN" sz="1600" dirty="0">
                <a:latin typeface="Arial"/>
              </a:rPr>
              <a:t>Additionally, some SoCs may have a more advanced architecture, such as multi-bus system with bus bridge, DMA engine, and clock and power management.</a:t>
            </a:r>
            <a:endParaRPr lang="en-IN" dirty="0"/>
          </a:p>
          <a:p>
            <a:pPr>
              <a:lnSpc>
                <a:spcPct val="100000"/>
              </a:lnSpc>
            </a:pP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11</a:t>
            </a:fld>
            <a:endParaRPr lang="en-US" altLang="en-US" dirty="0"/>
          </a:p>
        </p:txBody>
      </p:sp>
    </p:spTree>
    <p:extLst>
      <p:ext uri="{BB962C8B-B14F-4D97-AF65-F5344CB8AC3E}">
        <p14:creationId xmlns:p14="http://schemas.microsoft.com/office/powerpoint/2010/main" val="1543958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charset="0"/>
                <a:cs typeface="ＭＳ Ｐゴシック" charset="0"/>
              </a:rPr>
              <a:t>Compared to conventional systems on boards, the integration of a whole system on a single chip provides numerous advantages.</a:t>
            </a:r>
          </a:p>
          <a:p>
            <a:pPr marL="0" indent="0">
              <a:buFont typeface="Arial" panose="020B0604020202020204" pitchFamily="34" charset="0"/>
              <a:buNone/>
            </a:pPr>
            <a:endParaRPr lang="en-GB" sz="1200" kern="1200" dirty="0">
              <a:solidFill>
                <a:schemeClr val="tx1"/>
              </a:solidFill>
              <a:effectLst/>
              <a:latin typeface="+mn-lt"/>
              <a:ea typeface="ＭＳ Ｐゴシック" charset="0"/>
              <a:cs typeface="ＭＳ Ｐゴシック" charset="0"/>
            </a:endParaRPr>
          </a:p>
          <a:p>
            <a:pPr marL="0" indent="0">
              <a:buFont typeface="Arial" panose="020B0604020202020204" pitchFamily="34" charset="0"/>
              <a:buNone/>
            </a:pPr>
            <a:r>
              <a:rPr lang="en-GB" sz="1200" kern="1200" dirty="0">
                <a:solidFill>
                  <a:schemeClr val="tx1"/>
                </a:solidFill>
                <a:effectLst/>
                <a:latin typeface="+mn-lt"/>
                <a:ea typeface="ＭＳ Ｐゴシック" charset="0"/>
                <a:cs typeface="ＭＳ Ｐゴシック" charset="0"/>
              </a:rPr>
              <a:t>First of all, one advantage is having higher performance. The dense integration of system blocks on the same chip will reduce the length of wires needed to connect them together. This reduces wire propagation delay, hence improving the whole system performance. </a:t>
            </a:r>
          </a:p>
          <a:p>
            <a:pPr marL="0" indent="0">
              <a:buFont typeface="Arial" panose="020B0604020202020204" pitchFamily="34" charset="0"/>
              <a:buNone/>
            </a:pPr>
            <a:endParaRPr lang="en-GB" sz="1200" kern="1200" dirty="0">
              <a:solidFill>
                <a:schemeClr val="tx1"/>
              </a:solidFill>
              <a:effectLst/>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kern="1200" dirty="0">
                <a:solidFill>
                  <a:schemeClr val="tx1"/>
                </a:solidFill>
                <a:effectLst/>
                <a:latin typeface="+mn-lt"/>
                <a:ea typeface="ＭＳ Ｐゴシック" charset="0"/>
                <a:cs typeface="ＭＳ Ｐゴシック" charset="0"/>
              </a:rPr>
              <a:t>The other advantage is having a Lighter footprint. The device size and weight is reduced as all system blocks are integrated on the same chip.</a:t>
            </a:r>
          </a:p>
          <a:p>
            <a:pPr marL="0" indent="0">
              <a:buFont typeface="Arial" panose="020B0604020202020204" pitchFamily="34" charset="0"/>
              <a:buNone/>
            </a:pPr>
            <a:endParaRPr lang="en-GB" sz="1200" kern="1200" dirty="0">
              <a:solidFill>
                <a:schemeClr val="tx1"/>
              </a:solidFill>
              <a:effectLst/>
              <a:latin typeface="+mn-lt"/>
              <a:ea typeface="ＭＳ Ｐゴシック" charset="0"/>
              <a:cs typeface="ＭＳ Ｐゴシック" charset="0"/>
            </a:endParaRPr>
          </a:p>
          <a:p>
            <a:pPr marL="0" indent="0">
              <a:buFont typeface="Arial" panose="020B0604020202020204" pitchFamily="34" charset="0"/>
              <a:buNone/>
            </a:pPr>
            <a:r>
              <a:rPr lang="en-GB" sz="1200" kern="1200" dirty="0">
                <a:solidFill>
                  <a:schemeClr val="tx1"/>
                </a:solidFill>
                <a:effectLst/>
                <a:latin typeface="+mn-lt"/>
                <a:ea typeface="ＭＳ Ｐゴシック" charset="0"/>
                <a:cs typeface="ＭＳ Ｐゴシック" charset="0"/>
              </a:rPr>
              <a:t>Power efficiency is also an important advantage. Power efficiency is achieved because the voltage required for SoCs is typically less than 2.0 volts, which is lower compared with external chip voltage needed for systems on boards that are typically more than 3.0 volts. </a:t>
            </a:r>
            <a:r>
              <a:rPr lang="en-GB" sz="1200" u="none" kern="1200" dirty="0">
                <a:solidFill>
                  <a:schemeClr val="tx1"/>
                </a:solidFill>
                <a:effectLst/>
                <a:latin typeface="+mn-lt"/>
                <a:ea typeface="ＭＳ Ｐゴシック" charset="0"/>
                <a:cs typeface="ＭＳ Ｐゴシック" charset="0"/>
              </a:rPr>
              <a:t>Another reason for power efficiency is the fact that intra-chip wires have less capacitance than inter-chip wires. </a:t>
            </a:r>
          </a:p>
          <a:p>
            <a:pPr marL="0" indent="0">
              <a:buFont typeface="Arial" panose="020B0604020202020204" pitchFamily="34" charset="0"/>
              <a:buNone/>
            </a:pPr>
            <a:endParaRPr lang="en-GB" sz="1200" u="none" kern="1200" dirty="0">
              <a:solidFill>
                <a:schemeClr val="tx1"/>
              </a:solidFill>
              <a:effectLst/>
              <a:latin typeface="+mn-lt"/>
              <a:ea typeface="ＭＳ Ｐゴシック" charset="0"/>
              <a:cs typeface="ＭＳ Ｐゴシック" charset="0"/>
            </a:endParaRPr>
          </a:p>
          <a:p>
            <a:pPr marL="0" indent="0">
              <a:buFont typeface="Arial" panose="020B0604020202020204" pitchFamily="34" charset="0"/>
              <a:buNone/>
            </a:pPr>
            <a:r>
              <a:rPr lang="en-GB" sz="1200" u="none" kern="1200" dirty="0">
                <a:solidFill>
                  <a:schemeClr val="tx1"/>
                </a:solidFill>
                <a:effectLst/>
                <a:latin typeface="+mn-lt"/>
                <a:ea typeface="ＭＳ Ｐゴシック" charset="0"/>
                <a:cs typeface="ＭＳ Ｐゴシック" charset="0"/>
              </a:rPr>
              <a:t> SoCs also offer higher reliability. This is mainly due to the fact that all system clocks are encapsulated in a single-chip package. Therefore, it is better protected against interference and noise from the external world.</a:t>
            </a:r>
          </a:p>
          <a:p>
            <a:pPr marL="0" indent="0">
              <a:buFont typeface="Arial" panose="020B0604020202020204" pitchFamily="34" charset="0"/>
              <a:buNone/>
            </a:pPr>
            <a:endParaRPr lang="en-GB" sz="1200" u="none" kern="1200" dirty="0">
              <a:solidFill>
                <a:schemeClr val="tx1"/>
              </a:solidFill>
              <a:effectLst/>
              <a:latin typeface="+mn-lt"/>
              <a:ea typeface="ＭＳ Ｐゴシック" charset="0"/>
              <a:cs typeface="ＭＳ Ｐゴシック" charset="0"/>
            </a:endParaRPr>
          </a:p>
          <a:p>
            <a:pPr marL="0" indent="0">
              <a:buFont typeface="Arial" panose="020B0604020202020204" pitchFamily="34" charset="0"/>
              <a:buNone/>
            </a:pPr>
            <a:r>
              <a:rPr lang="en-GB" sz="1200" u="none" kern="1200" dirty="0">
                <a:solidFill>
                  <a:schemeClr val="tx1"/>
                </a:solidFill>
                <a:effectLst/>
                <a:latin typeface="+mn-lt"/>
                <a:ea typeface="ＭＳ Ｐゴシック" charset="0"/>
                <a:cs typeface="ＭＳ Ｐゴシック" charset="0"/>
              </a:rPr>
              <a:t>Finally, low cost is a huge advantage of an </a:t>
            </a:r>
            <a:r>
              <a:rPr lang="en-US" sz="1200" u="none" kern="1200" noProof="0" dirty="0">
                <a:solidFill>
                  <a:schemeClr val="tx1"/>
                </a:solidFill>
                <a:effectLst/>
                <a:latin typeface="+mn-lt"/>
                <a:ea typeface="ＭＳ Ｐゴシック" charset="0"/>
                <a:cs typeface="ＭＳ Ｐゴシック" charset="0"/>
              </a:rPr>
              <a:t>SoC.</a:t>
            </a:r>
            <a:r>
              <a:rPr lang="en-GB" sz="1200" u="none" kern="1200" dirty="0">
                <a:solidFill>
                  <a:schemeClr val="tx1"/>
                </a:solidFill>
                <a:effectLst/>
                <a:latin typeface="+mn-lt"/>
                <a:ea typeface="ＭＳ Ｐゴシック" charset="0"/>
                <a:cs typeface="ＭＳ Ｐゴシック" charset="0"/>
              </a:rPr>
              <a:t> The cost per unit is reduced since a single-chip design can be fabricated in large volumes.</a:t>
            </a:r>
          </a:p>
          <a:p>
            <a:pPr marL="0" indent="0">
              <a:buFont typeface="Arial" panose="020B0604020202020204" pitchFamily="34" charset="0"/>
              <a:buNone/>
            </a:pPr>
            <a:endParaRPr lang="en-GB" sz="1200" kern="1200" dirty="0">
              <a:solidFill>
                <a:schemeClr val="tx1"/>
              </a:solidFill>
              <a:effectLst/>
              <a:latin typeface="+mn-lt"/>
              <a:ea typeface="ＭＳ Ｐゴシック" charset="0"/>
              <a:cs typeface="ＭＳ Ｐゴシック" charset="0"/>
            </a:endParaRPr>
          </a:p>
          <a:p>
            <a:endParaRPr lang="en-GB" sz="1800"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12</a:t>
            </a:fld>
            <a:endParaRPr lang="en-US" altLang="en-US" dirty="0"/>
          </a:p>
        </p:txBody>
      </p:sp>
    </p:spTree>
    <p:extLst>
      <p:ext uri="{BB962C8B-B14F-4D97-AF65-F5344CB8AC3E}">
        <p14:creationId xmlns:p14="http://schemas.microsoft.com/office/powerpoint/2010/main" val="1089323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charset="0"/>
                <a:cs typeface="ＭＳ Ｐゴシック" charset="0"/>
              </a:rPr>
              <a:t>The SoC design framework has a number of limitations, mainly because it is not possible to replace individual blocks in an SoC. </a:t>
            </a:r>
          </a:p>
          <a:p>
            <a:r>
              <a:rPr lang="en-GB" sz="1200" kern="1200" dirty="0">
                <a:solidFill>
                  <a:schemeClr val="tx1"/>
                </a:solidFill>
                <a:effectLst/>
                <a:latin typeface="+mn-lt"/>
                <a:ea typeface="ＭＳ Ｐゴシック" charset="0"/>
                <a:cs typeface="ＭＳ Ｐゴシック" charset="0"/>
              </a:rPr>
              <a:t>Therefore, you may need to replace the whole chip if there is a faulty sub-circuit. </a:t>
            </a:r>
          </a:p>
          <a:p>
            <a:r>
              <a:rPr lang="en-GB" sz="1200" kern="1200" dirty="0">
                <a:solidFill>
                  <a:schemeClr val="tx1"/>
                </a:solidFill>
                <a:effectLst/>
                <a:latin typeface="+mn-lt"/>
                <a:ea typeface="ＭＳ Ｐゴシック" charset="0"/>
                <a:cs typeface="ＭＳ Ｐゴシック" charset="0"/>
              </a:rPr>
              <a:t>Moreover, the access to the individual blocks from the chip external pins is very limited. </a:t>
            </a:r>
          </a:p>
          <a:p>
            <a:endParaRPr lang="en-GB" sz="1200" kern="1200" dirty="0">
              <a:solidFill>
                <a:schemeClr val="tx1"/>
              </a:solidFill>
              <a:effectLst/>
              <a:latin typeface="+mn-lt"/>
              <a:ea typeface="ＭＳ Ｐゴシック" charset="0"/>
              <a:cs typeface="ＭＳ Ｐゴシック" charset="0"/>
            </a:endParaRPr>
          </a:p>
          <a:p>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SoCs do have limitations. </a:t>
            </a:r>
          </a:p>
          <a:p>
            <a:endParaRPr lang="en-GB" sz="1200" kern="1200" dirty="0">
              <a:solidFill>
                <a:schemeClr val="tx1"/>
              </a:solidFill>
              <a:effectLst/>
              <a:latin typeface="+mn-lt"/>
              <a:ea typeface="ＭＳ Ｐゴシック" charset="0"/>
              <a:cs typeface="ＭＳ Ｐゴシック" charset="0"/>
            </a:endParaRPr>
          </a:p>
          <a:p>
            <a:pPr marL="0" indent="0">
              <a:buNone/>
            </a:pPr>
            <a:r>
              <a:rPr lang="en-GB" sz="1200" u="none" kern="1200" dirty="0">
                <a:solidFill>
                  <a:schemeClr val="tx1"/>
                </a:solidFill>
                <a:effectLst/>
                <a:latin typeface="+mn-lt"/>
                <a:ea typeface="ＭＳ Ｐゴシック" charset="0"/>
                <a:cs typeface="ＭＳ Ｐゴシック" charset="0"/>
              </a:rPr>
              <a:t>First, SoCs are less flexible. Unlike a PC or a laptop, which allows you to upgrade a single component such as RAM or a graphic card, an SoC cannot be easily upgraded after manufacture.</a:t>
            </a:r>
          </a:p>
          <a:p>
            <a:pPr marL="228600" indent="-228600">
              <a:buAutoNum type="arabicPeriod"/>
            </a:pPr>
            <a:endParaRPr lang="en-GB" sz="1200" u="none" kern="1200" dirty="0">
              <a:solidFill>
                <a:schemeClr val="tx1"/>
              </a:solidFill>
              <a:effectLst/>
              <a:latin typeface="+mn-lt"/>
              <a:ea typeface="ＭＳ Ｐゴシック" charset="0"/>
              <a:cs typeface="ＭＳ Ｐゴシック" charset="0"/>
            </a:endParaRPr>
          </a:p>
          <a:p>
            <a:pPr marL="0" indent="0">
              <a:buNone/>
            </a:pPr>
            <a:r>
              <a:rPr lang="en-GB" sz="1200" u="none" kern="1200" dirty="0">
                <a:solidFill>
                  <a:schemeClr val="tx1"/>
                </a:solidFill>
                <a:effectLst/>
                <a:latin typeface="+mn-lt"/>
                <a:ea typeface="ＭＳ Ｐゴシック" charset="0"/>
                <a:cs typeface="ＭＳ Ｐゴシック" charset="0"/>
              </a:rPr>
              <a:t>Second, most SoCs are application-specific. Therefore, they are not easily adapted to other applications.</a:t>
            </a:r>
          </a:p>
          <a:p>
            <a:pPr marL="228600" indent="-228600">
              <a:buAutoNum type="arabicPeriod"/>
            </a:pPr>
            <a:endParaRPr lang="en-GB" sz="1200" u="none" kern="1200" dirty="0">
              <a:solidFill>
                <a:schemeClr val="tx1"/>
              </a:solidFill>
              <a:effectLst/>
              <a:latin typeface="+mn-lt"/>
              <a:ea typeface="ＭＳ Ｐゴシック" charset="0"/>
              <a:cs typeface="ＭＳ Ｐゴシック" charset="0"/>
            </a:endParaRPr>
          </a:p>
          <a:p>
            <a:pPr marL="0" indent="0">
              <a:buNone/>
            </a:pPr>
            <a:r>
              <a:rPr lang="en-GB" sz="1200" u="none" kern="1200" dirty="0">
                <a:solidFill>
                  <a:schemeClr val="tx1"/>
                </a:solidFill>
                <a:effectLst/>
                <a:latin typeface="+mn-lt"/>
                <a:ea typeface="ＭＳ Ｐゴシック" charset="0"/>
                <a:cs typeface="ＭＳ Ｐゴシック" charset="0"/>
              </a:rPr>
              <a:t>Finally, the complexity of an SoC design usually requires advanced skills compared with board-level development:</a:t>
            </a:r>
          </a:p>
          <a:p>
            <a:pPr marL="0" indent="0">
              <a:buNone/>
            </a:pPr>
            <a:endParaRPr lang="en-GB" sz="1200" u="none" kern="1200" dirty="0">
              <a:solidFill>
                <a:schemeClr val="tx1"/>
              </a:solidFill>
              <a:effectLst/>
              <a:latin typeface="+mn-lt"/>
              <a:ea typeface="ＭＳ Ｐゴシック" charset="0"/>
              <a:cs typeface="ＭＳ Ｐゴシック" charset="0"/>
            </a:endParaRPr>
          </a:p>
          <a:p>
            <a:pPr marL="457200" lvl="1" indent="0">
              <a:buFont typeface="Arial" panose="020B0604020202020204" pitchFamily="34" charset="0"/>
              <a:buNone/>
            </a:pPr>
            <a:r>
              <a:rPr lang="en-GB" sz="1200" u="none" kern="1200" dirty="0">
                <a:solidFill>
                  <a:schemeClr val="tx1"/>
                </a:solidFill>
                <a:effectLst/>
                <a:latin typeface="+mn-lt"/>
                <a:ea typeface="ＭＳ Ｐゴシック" charset="0"/>
                <a:cs typeface="ＭＳ Ｐゴシック" charset="0"/>
              </a:rPr>
              <a:t>The development of a whole system on a single chip requires the designers to employ a number of different design flows, such as custom design flow, mixed signal design flow, and standard cell design flow. </a:t>
            </a:r>
          </a:p>
          <a:p>
            <a:pPr marL="457200" lvl="1" indent="0">
              <a:buFont typeface="Arial" panose="020B0604020202020204" pitchFamily="34" charset="0"/>
              <a:buNone/>
            </a:pPr>
            <a:r>
              <a:rPr lang="en-GB" sz="1200" u="none" kern="1200" dirty="0">
                <a:solidFill>
                  <a:schemeClr val="tx1"/>
                </a:solidFill>
                <a:effectLst/>
                <a:latin typeface="+mn-lt"/>
                <a:ea typeface="ＭＳ Ｐゴシック" charset="0"/>
                <a:cs typeface="ＭＳ Ｐゴシック" charset="0"/>
              </a:rPr>
              <a:t>They also needed to integrate a number of digital and </a:t>
            </a:r>
            <a:r>
              <a:rPr lang="en-GB" sz="1200" u="none" kern="1200" dirty="0" err="1">
                <a:solidFill>
                  <a:schemeClr val="tx1"/>
                </a:solidFill>
                <a:effectLst/>
                <a:latin typeface="+mn-lt"/>
                <a:ea typeface="ＭＳ Ｐゴシック" charset="0"/>
                <a:cs typeface="ＭＳ Ｐゴシック" charset="0"/>
              </a:rPr>
              <a:t>analog</a:t>
            </a:r>
            <a:r>
              <a:rPr lang="en-GB" sz="1200" u="none" kern="1200" dirty="0">
                <a:solidFill>
                  <a:schemeClr val="tx1"/>
                </a:solidFill>
                <a:effectLst/>
                <a:latin typeface="+mn-lt"/>
                <a:ea typeface="ＭＳ Ｐゴシック" charset="0"/>
                <a:cs typeface="ＭＳ Ｐゴシック" charset="0"/>
              </a:rPr>
              <a:t> blocks on the same die. This can be especially challenging due to inter-blocks interference, which may affect the reliability and performance of the system. </a:t>
            </a:r>
            <a:r>
              <a:rPr lang="en-GB" sz="1200" b="1" u="none" kern="1200" dirty="0">
                <a:solidFill>
                  <a:schemeClr val="tx1"/>
                </a:solidFill>
                <a:effectLst/>
                <a:latin typeface="+mn-lt"/>
                <a:ea typeface="ＭＳ Ｐゴシック" charset="0"/>
                <a:cs typeface="ＭＳ Ｐゴシック" charset="0"/>
              </a:rPr>
              <a:t>For example, digital blocks such as processors usually run on very high frequencies. Some of these high-frequency signals may interfere with the clock generator, which is an </a:t>
            </a:r>
            <a:r>
              <a:rPr lang="en-GB" sz="1200" b="1" u="none" kern="1200" dirty="0" err="1">
                <a:solidFill>
                  <a:schemeClr val="tx1"/>
                </a:solidFill>
                <a:effectLst/>
                <a:latin typeface="+mn-lt"/>
                <a:ea typeface="ＭＳ Ｐゴシック" charset="0"/>
                <a:cs typeface="ＭＳ Ｐゴシック" charset="0"/>
              </a:rPr>
              <a:t>analog</a:t>
            </a:r>
            <a:r>
              <a:rPr lang="en-GB" sz="1200" b="1" u="none" kern="1200" dirty="0">
                <a:solidFill>
                  <a:schemeClr val="tx1"/>
                </a:solidFill>
                <a:effectLst/>
                <a:latin typeface="+mn-lt"/>
                <a:ea typeface="ＭＳ Ｐゴシック" charset="0"/>
                <a:cs typeface="ＭＳ Ｐゴシック" charset="0"/>
              </a:rPr>
              <a:t> block, through the silicon substrate. This leads to clock jitter, which may cause timing errors or degraded performance.</a:t>
            </a:r>
          </a:p>
          <a:p>
            <a:pPr marL="457200" lvl="1" indent="0">
              <a:buFont typeface="Arial" panose="020B0604020202020204" pitchFamily="34" charset="0"/>
              <a:buNone/>
            </a:pPr>
            <a:endParaRPr lang="en-GB" sz="1200" u="none" kern="1200" dirty="0">
              <a:solidFill>
                <a:schemeClr val="tx1"/>
              </a:solidFill>
              <a:effectLst/>
              <a:latin typeface="+mn-lt"/>
              <a:ea typeface="ＭＳ Ｐゴシック" charset="0"/>
              <a:cs typeface="ＭＳ Ｐゴシック" charset="0"/>
            </a:endParaRPr>
          </a:p>
          <a:p>
            <a:pPr marL="457200" lvl="1" indent="0">
              <a:buFont typeface="Arial" panose="020B0604020202020204" pitchFamily="34" charset="0"/>
              <a:buNone/>
            </a:pPr>
            <a:r>
              <a:rPr lang="en-GB" sz="1200" u="none" kern="1200" dirty="0">
                <a:solidFill>
                  <a:schemeClr val="tx1"/>
                </a:solidFill>
                <a:effectLst/>
                <a:latin typeface="+mn-lt"/>
                <a:ea typeface="ＭＳ Ｐゴシック" charset="0"/>
                <a:cs typeface="ＭＳ Ｐゴシック" charset="0"/>
              </a:rPr>
              <a:t>SoC is also typically built using cores from different vendors. The integration of these in one system requires a lot of expertise in order to design reliable interfaces.</a:t>
            </a:r>
          </a:p>
          <a:p>
            <a:pPr marL="457200" lvl="1" indent="0">
              <a:buFont typeface="Arial" panose="020B0604020202020204" pitchFamily="34" charset="0"/>
              <a:buNone/>
            </a:pPr>
            <a:endParaRPr lang="en-GB" sz="1200" u="none" kern="1200" dirty="0">
              <a:solidFill>
                <a:schemeClr val="tx1"/>
              </a:solidFill>
              <a:effectLst/>
              <a:latin typeface="+mn-lt"/>
              <a:ea typeface="ＭＳ Ｐゴシック" charset="0"/>
              <a:cs typeface="ＭＳ Ｐゴシック" charset="0"/>
            </a:endParaRPr>
          </a:p>
          <a:p>
            <a:pPr marL="457200" lvl="1" indent="0">
              <a:buFont typeface="Arial" panose="020B0604020202020204" pitchFamily="34" charset="0"/>
              <a:buNone/>
            </a:pPr>
            <a:r>
              <a:rPr lang="en-GB" sz="1200" u="none" kern="1200" dirty="0">
                <a:solidFill>
                  <a:schemeClr val="tx1"/>
                </a:solidFill>
                <a:effectLst/>
                <a:latin typeface="+mn-lt"/>
                <a:ea typeface="ＭＳ Ｐゴシック" charset="0"/>
                <a:cs typeface="ＭＳ Ｐゴシック" charset="0"/>
              </a:rPr>
              <a:t>Furthermore, testing an SoC design is a challenging and complex task. This usually requires a careful integration approach to make sure different blocks communicate correctly together and do not affect each other’s performance and reliability.</a:t>
            </a:r>
          </a:p>
          <a:p>
            <a:r>
              <a:rPr lang="en-GB" sz="1200" kern="1200" dirty="0">
                <a:solidFill>
                  <a:schemeClr val="tx1"/>
                </a:solidFill>
                <a:effectLst/>
                <a:latin typeface="+mn-lt"/>
                <a:ea typeface="ＭＳ Ｐゴシック" charset="0"/>
                <a:cs typeface="ＭＳ Ｐゴシック" charset="0"/>
              </a:rPr>
              <a:t> </a:t>
            </a:r>
          </a:p>
          <a:p>
            <a:pPr>
              <a:spcBef>
                <a:spcPts val="1800"/>
              </a:spcBef>
            </a:pPr>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13</a:t>
            </a:fld>
            <a:endParaRPr lang="en-US" altLang="en-US" dirty="0"/>
          </a:p>
        </p:txBody>
      </p:sp>
    </p:spTree>
    <p:extLst>
      <p:ext uri="{BB962C8B-B14F-4D97-AF65-F5344CB8AC3E}">
        <p14:creationId xmlns:p14="http://schemas.microsoft.com/office/powerpoint/2010/main" val="2533912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GB" sz="1800" dirty="0"/>
              <a:t>It</a:t>
            </a:r>
            <a:r>
              <a:rPr lang="en-GB" sz="1800" baseline="0" dirty="0"/>
              <a:t> is important at this stage to clarify the differences between SoC, CPU, and a microcontroller, also known as MCU. </a:t>
            </a:r>
            <a:r>
              <a:rPr lang="en-GB" sz="1800" dirty="0"/>
              <a:t>They are all implemented </a:t>
            </a:r>
            <a:r>
              <a:rPr lang="en-GB" sz="1800" u="none" dirty="0"/>
              <a:t>on a single-chip package but </a:t>
            </a:r>
            <a:r>
              <a:rPr lang="en-GB" sz="1800" dirty="0"/>
              <a:t>have some differences.</a:t>
            </a:r>
            <a:r>
              <a:rPr lang="en-GB" sz="1800" baseline="0" dirty="0"/>
              <a:t> This diagram summarizes the comparison of their important features. </a:t>
            </a:r>
            <a:endParaRPr lang="en-GB" sz="1800"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14</a:t>
            </a:fld>
            <a:endParaRPr lang="en-US" altLang="en-US" dirty="0"/>
          </a:p>
        </p:txBody>
      </p:sp>
    </p:spTree>
    <p:extLst>
      <p:ext uri="{BB962C8B-B14F-4D97-AF65-F5344CB8AC3E}">
        <p14:creationId xmlns:p14="http://schemas.microsoft.com/office/powerpoint/2010/main" val="2447095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SoCs are widely used in today’s modern devices due to its power efficiency. </a:t>
            </a:r>
          </a:p>
          <a:p>
            <a:endParaRPr lang="en-IN" dirty="0"/>
          </a:p>
          <a:p>
            <a:r>
              <a:rPr lang="en-IN" dirty="0"/>
              <a:t>There are a number of design companies that develop SoCs, such as Qualcomm, Nvidia, Apple, and Texas Instruments. </a:t>
            </a:r>
          </a:p>
          <a:p>
            <a:endParaRPr lang="en-IN" dirty="0"/>
          </a:p>
          <a:p>
            <a:r>
              <a:rPr lang="en-IN" dirty="0"/>
              <a:t>Most mobile SoCs have an Arm-based microprocessor that provides high performance with low power consumption. </a:t>
            </a:r>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15</a:t>
            </a:fld>
            <a:endParaRPr lang="en-US" altLang="en-US" dirty="0"/>
          </a:p>
        </p:txBody>
      </p:sp>
    </p:spTree>
    <p:extLst>
      <p:ext uri="{BB962C8B-B14F-4D97-AF65-F5344CB8AC3E}">
        <p14:creationId xmlns:p14="http://schemas.microsoft.com/office/powerpoint/2010/main" val="4058646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IN" sz="2000" dirty="0">
                <a:latin typeface="Arial"/>
              </a:rPr>
              <a:t>An example of a commercialized SoC is the  NVIDIA Tegra 2, which is used in a number of tablets such as the </a:t>
            </a:r>
            <a:r>
              <a:rPr lang="en-IN" sz="1200" dirty="0">
                <a:latin typeface="Arial"/>
              </a:rPr>
              <a:t>Acer Iconia Tab A500 and the Motorola Xoom. </a:t>
            </a:r>
          </a:p>
          <a:p>
            <a:pPr>
              <a:lnSpc>
                <a:spcPct val="100000"/>
              </a:lnSpc>
            </a:pPr>
            <a:r>
              <a:rPr lang="en-IN" sz="1200" dirty="0">
                <a:latin typeface="Arial"/>
              </a:rPr>
              <a:t>The NVIDIA Tegra 2 is based on the Arm Cortex-A9 dual-core processor. It also incorporates several coprocessing and peripheral units such as a GeForce GPU, a video encoder-decoder, an audio encoder-decoder, an HDMI module, and a cache memory block.</a:t>
            </a:r>
            <a:endParaRPr lang="en-IN" dirty="0"/>
          </a:p>
          <a:p>
            <a:pPr>
              <a:lnSpc>
                <a:spcPct val="100000"/>
              </a:lnSpc>
            </a:pP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16</a:t>
            </a:fld>
            <a:endParaRPr lang="en-US" altLang="en-US" dirty="0"/>
          </a:p>
        </p:txBody>
      </p:sp>
    </p:spTree>
    <p:extLst>
      <p:ext uri="{BB962C8B-B14F-4D97-AF65-F5344CB8AC3E}">
        <p14:creationId xmlns:p14="http://schemas.microsoft.com/office/powerpoint/2010/main" val="2227691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IN" sz="1200" dirty="0">
                <a:latin typeface="Arial"/>
              </a:rPr>
              <a:t>We shall now look at a typical SoC Design Flow. </a:t>
            </a:r>
          </a:p>
          <a:p>
            <a:pPr>
              <a:lnSpc>
                <a:spcPct val="100000"/>
              </a:lnSpc>
            </a:pPr>
            <a:endParaRPr lang="en-IN" sz="1200" dirty="0">
              <a:latin typeface="Arial"/>
            </a:endParaRPr>
          </a:p>
          <a:p>
            <a:pPr>
              <a:lnSpc>
                <a:spcPct val="100000"/>
              </a:lnSpc>
            </a:pPr>
            <a:r>
              <a:rPr lang="en-IN" sz="1200" dirty="0">
                <a:latin typeface="Arial"/>
              </a:rPr>
              <a:t>In a typical SoC design flow, there is a set of key steps to be undertaken from specification to final packaging. </a:t>
            </a:r>
          </a:p>
          <a:p>
            <a:pPr>
              <a:lnSpc>
                <a:spcPct val="100000"/>
              </a:lnSpc>
            </a:pPr>
            <a:endParaRPr lang="en-IN" sz="1200" dirty="0">
              <a:latin typeface="Arial"/>
            </a:endParaRPr>
          </a:p>
          <a:p>
            <a:pPr>
              <a:lnSpc>
                <a:spcPct val="100000"/>
              </a:lnSpc>
            </a:pPr>
            <a:r>
              <a:rPr lang="en-IN" sz="1200" dirty="0">
                <a:latin typeface="Arial"/>
              </a:rPr>
              <a:t>In reality, the design process is more complicated; it is partly concurrent with iterative loops. IC design tools are also integral to this process.</a:t>
            </a:r>
            <a:endParaRPr lang="en-IN" dirty="0"/>
          </a:p>
          <a:p>
            <a:pPr>
              <a:lnSpc>
                <a:spcPct val="100000"/>
              </a:lnSpc>
            </a:pP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17</a:t>
            </a:fld>
            <a:endParaRPr lang="en-US" altLang="en-US" dirty="0"/>
          </a:p>
        </p:txBody>
      </p:sp>
    </p:spTree>
    <p:extLst>
      <p:ext uri="{BB962C8B-B14F-4D97-AF65-F5344CB8AC3E}">
        <p14:creationId xmlns:p14="http://schemas.microsoft.com/office/powerpoint/2010/main" val="1132395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t>The SoC consists of both the hardware and the software that runs on the SoC. Therefore, both hardware and software will need to be considered in the SoC design flow. </a:t>
            </a:r>
          </a:p>
          <a:p>
            <a:endParaRPr lang="en-GB"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u="none" dirty="0"/>
              <a:t>The first stage of the design flow is defining the SoC design specification. This includes determining the operation modes of the system, as well as what kind of hardware IPs and software that are required for the SoC to achieve the expected performance. Examples of software used for the SoC include software drivers, Operating System, or other application-specific software modules. The hardware IPs and some software modules can be developed in-house or purchased from third-party vendors.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u="none" dirty="0"/>
              <a:t>Once all the necessary hardware IPs have been sourced, the IPs are then integrated together to form the SoC. A functional simulation is also a crucial step to verify that the IPs and the integration of those IPs produce the expected outcome. Likewise, for the software, once the necessary drivers and software modules are sourced, the modules and drivers are combined or integrated. A software simulation is then performed on the integrated software.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u="none" dirty="0"/>
          </a:p>
          <a:p>
            <a:r>
              <a:rPr lang="en-GB" u="none" dirty="0"/>
              <a:t>After hardware and software simulations have been performed and verified, prototyping can be done. </a:t>
            </a:r>
          </a:p>
          <a:p>
            <a:endParaRPr lang="en-GB" dirty="0"/>
          </a:p>
          <a:p>
            <a:endParaRPr lang="en-GB" dirty="0"/>
          </a:p>
          <a:p>
            <a:endParaRPr lang="en-GB" dirty="0"/>
          </a:p>
          <a:p>
            <a:endParaRPr lang="LID4096"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18</a:t>
            </a:fld>
            <a:endParaRPr lang="en-US" altLang="en-US" dirty="0"/>
          </a:p>
        </p:txBody>
      </p:sp>
    </p:spTree>
    <p:extLst>
      <p:ext uri="{BB962C8B-B14F-4D97-AF65-F5344CB8AC3E}">
        <p14:creationId xmlns:p14="http://schemas.microsoft.com/office/powerpoint/2010/main" val="2410067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72000"/>
              </a:lnSpc>
            </a:pPr>
            <a:r>
              <a:rPr lang="en-IN" sz="1100" dirty="0">
                <a:solidFill>
                  <a:srgbClr val="000000"/>
                </a:solidFill>
                <a:latin typeface="Arial"/>
                <a:ea typeface="MS PGothic"/>
              </a:rPr>
              <a:t>At this stage, a hardware prototype of the system is implemented on </a:t>
            </a:r>
            <a:r>
              <a:rPr lang="en-IN" sz="1200" dirty="0">
                <a:solidFill>
                  <a:srgbClr val="000000"/>
                </a:solidFill>
                <a:latin typeface="Arial"/>
                <a:ea typeface="MS PGothic"/>
              </a:rPr>
              <a:t>a Field Programmable Gate Array board, or also known as an FPGA board. In some cases, the system prototype is built on a dedicated silicon chip. This implementation stage can</a:t>
            </a:r>
            <a:r>
              <a:rPr lang="en-IN" sz="1200" u="sng" dirty="0">
                <a:solidFill>
                  <a:srgbClr val="000000"/>
                </a:solidFill>
                <a:latin typeface="Arial"/>
                <a:ea typeface="MS PGothic"/>
              </a:rPr>
              <a:t> </a:t>
            </a:r>
            <a:r>
              <a:rPr lang="en-IN" sz="1200" u="none" dirty="0">
                <a:solidFill>
                  <a:srgbClr val="000000"/>
                </a:solidFill>
                <a:latin typeface="Arial"/>
                <a:ea typeface="MS PGothic"/>
              </a:rPr>
              <a:t>generally be divided into three phases: the functional design phase, circuit design phase, and physical design phase.</a:t>
            </a:r>
            <a:endParaRPr lang="en-IN" u="none" dirty="0"/>
          </a:p>
          <a:p>
            <a:pPr algn="just">
              <a:lnSpc>
                <a:spcPct val="72000"/>
              </a:lnSpc>
            </a:pPr>
            <a:endParaRPr lang="en-IN" dirty="0"/>
          </a:p>
          <a:p>
            <a:pPr algn="just">
              <a:lnSpc>
                <a:spcPct val="72000"/>
              </a:lnSpc>
            </a:pPr>
            <a:r>
              <a:rPr lang="en-IN" sz="1200" dirty="0">
                <a:solidFill>
                  <a:srgbClr val="000000"/>
                </a:solidFill>
                <a:latin typeface="Arial"/>
                <a:ea typeface="MS PGothic"/>
              </a:rPr>
              <a:t>In the functional design phase, a behavioral model of the hardware is created together with a working prototype of the software.</a:t>
            </a:r>
            <a:endParaRPr lang="en-IN" dirty="0"/>
          </a:p>
          <a:p>
            <a:pPr algn="just">
              <a:lnSpc>
                <a:spcPct val="72000"/>
              </a:lnSpc>
            </a:pPr>
            <a:endParaRPr lang="en-IN" dirty="0"/>
          </a:p>
          <a:p>
            <a:pPr algn="just">
              <a:lnSpc>
                <a:spcPct val="72000"/>
              </a:lnSpc>
            </a:pPr>
            <a:r>
              <a:rPr lang="en-IN" sz="1200" dirty="0">
                <a:solidFill>
                  <a:srgbClr val="000000"/>
                </a:solidFill>
                <a:latin typeface="Arial"/>
                <a:ea typeface="MS PGothic"/>
              </a:rPr>
              <a:t>In the circuit design phase, the behavioral description of the functional blocks is transferred into circuits. For digital blocks, this process is automated and based on synthesis algorithms. For analog blocks, this has to be done by hand. Research is ongoing for automating the analog design process.</a:t>
            </a:r>
            <a:endParaRPr lang="en-IN" dirty="0"/>
          </a:p>
          <a:p>
            <a:pPr algn="just">
              <a:lnSpc>
                <a:spcPct val="72000"/>
              </a:lnSpc>
            </a:pPr>
            <a:endParaRPr lang="en-IN" dirty="0"/>
          </a:p>
          <a:p>
            <a:pPr algn="just">
              <a:lnSpc>
                <a:spcPct val="72000"/>
              </a:lnSpc>
            </a:pPr>
            <a:r>
              <a:rPr lang="en-IN" sz="1200" dirty="0">
                <a:solidFill>
                  <a:srgbClr val="000000"/>
                </a:solidFill>
                <a:latin typeface="Arial"/>
                <a:ea typeface="MS PGothic"/>
              </a:rPr>
              <a:t>In the physical design phase, main design tasks include </a:t>
            </a:r>
            <a:r>
              <a:rPr lang="en-IN" sz="1200" dirty="0" err="1">
                <a:solidFill>
                  <a:srgbClr val="000000"/>
                </a:solidFill>
                <a:latin typeface="Arial"/>
                <a:ea typeface="MS PGothic"/>
              </a:rPr>
              <a:t>floorplanning</a:t>
            </a:r>
            <a:r>
              <a:rPr lang="en-IN" sz="1200" dirty="0">
                <a:solidFill>
                  <a:srgbClr val="000000"/>
                </a:solidFill>
                <a:latin typeface="Arial"/>
                <a:ea typeface="MS PGothic"/>
              </a:rPr>
              <a:t>, pad ring design, placement, clock tree design, power and IR drop analysis (dynamic and static), routing, and design rule checks. It is worth mentioning here that as the semiconductor technologies become smaller, the design level stage becomes more complicated and may require additional tools for timing and power analysis. Both detailed functional simulation and software verification are usually performed after each step of this implementation process.</a:t>
            </a:r>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19</a:t>
            </a:fld>
            <a:endParaRPr lang="en-US" altLang="en-US" dirty="0"/>
          </a:p>
        </p:txBody>
      </p:sp>
    </p:spTree>
    <p:extLst>
      <p:ext uri="{BB962C8B-B14F-4D97-AF65-F5344CB8AC3E}">
        <p14:creationId xmlns:p14="http://schemas.microsoft.com/office/powerpoint/2010/main" val="126606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a:t>
            </a:fld>
            <a:endParaRPr lang="en-US" altLang="en-US"/>
          </a:p>
        </p:txBody>
      </p:sp>
    </p:spTree>
    <p:extLst>
      <p:ext uri="{BB962C8B-B14F-4D97-AF65-F5344CB8AC3E}">
        <p14:creationId xmlns:p14="http://schemas.microsoft.com/office/powerpoint/2010/main" val="116082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solidFill>
                  <a:srgbClr val="000000"/>
                </a:solidFill>
                <a:latin typeface="Arial"/>
                <a:ea typeface="MS PGothic"/>
              </a:rPr>
              <a:t>Once the system has been implemented, it is important to run cosimulation of the hardware and software in order to allow these components to be refined.  This verification stage is an iterative process and it sometimes requires additional software development and hardware optimization.</a:t>
            </a:r>
            <a:endParaRPr lang="en-IN" dirty="0"/>
          </a:p>
          <a:p>
            <a:endParaRPr lang="en-IN" dirty="0"/>
          </a:p>
          <a:p>
            <a:r>
              <a:rPr lang="en-IN" sz="1200" dirty="0">
                <a:solidFill>
                  <a:srgbClr val="000000"/>
                </a:solidFill>
                <a:latin typeface="Arial"/>
                <a:ea typeface="MS PGothic"/>
              </a:rPr>
              <a:t> </a:t>
            </a: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20</a:t>
            </a:fld>
            <a:endParaRPr lang="en-US" altLang="en-US" dirty="0"/>
          </a:p>
        </p:txBody>
      </p:sp>
    </p:spTree>
    <p:extLst>
      <p:ext uri="{BB962C8B-B14F-4D97-AF65-F5344CB8AC3E}">
        <p14:creationId xmlns:p14="http://schemas.microsoft.com/office/powerpoint/2010/main" val="2733876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solidFill>
                  <a:srgbClr val="000000"/>
                </a:solidFill>
                <a:latin typeface="Arial"/>
                <a:ea typeface="MS PGothic"/>
              </a:rPr>
              <a:t>Once all aspects of the system specification have been verified, the prototype can be sent to the chip fabrication foundry for mass production.</a:t>
            </a:r>
            <a:endParaRPr lang="en-IN" dirty="0"/>
          </a:p>
          <a:p>
            <a:r>
              <a:rPr lang="en-IN" sz="1200" dirty="0">
                <a:solidFill>
                  <a:srgbClr val="000000"/>
                </a:solidFill>
                <a:latin typeface="Arial"/>
                <a:ea typeface="MS PGothic"/>
              </a:rPr>
              <a:t> </a:t>
            </a: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21</a:t>
            </a:fld>
            <a:endParaRPr lang="en-US" altLang="en-US" dirty="0"/>
          </a:p>
        </p:txBody>
      </p:sp>
    </p:spTree>
    <p:extLst>
      <p:ext uri="{BB962C8B-B14F-4D97-AF65-F5344CB8AC3E}">
        <p14:creationId xmlns:p14="http://schemas.microsoft.com/office/powerpoint/2010/main" val="1098846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solidFill>
                  <a:srgbClr val="000000"/>
                </a:solidFill>
                <a:latin typeface="Arial"/>
                <a:ea typeface="MS PGothic"/>
              </a:rPr>
              <a:t>Finally, the fabricated SoCs are sent to the PCB manufacturer for device assembly, which will be part of the final product.</a:t>
            </a:r>
            <a:endParaRPr lang="en-IN" dirty="0"/>
          </a:p>
          <a:p>
            <a:endParaRPr lang="en-IN" dirty="0"/>
          </a:p>
          <a:p>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22</a:t>
            </a:fld>
            <a:endParaRPr lang="en-US" altLang="en-US" dirty="0"/>
          </a:p>
        </p:txBody>
      </p:sp>
    </p:spTree>
    <p:extLst>
      <p:ext uri="{BB962C8B-B14F-4D97-AF65-F5344CB8AC3E}">
        <p14:creationId xmlns:p14="http://schemas.microsoft.com/office/powerpoint/2010/main" val="3223219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IN" sz="1200" dirty="0">
                <a:latin typeface="Arial"/>
              </a:rPr>
              <a:t>Programmable chip devices such as FPGAs are widely used for prototyping SoCs. These programmable SoCs are also often referred to as System on Programmable Chips (</a:t>
            </a:r>
            <a:r>
              <a:rPr lang="en-IN" sz="1200" dirty="0" err="1">
                <a:latin typeface="Arial"/>
              </a:rPr>
              <a:t>SoPCs</a:t>
            </a:r>
            <a:r>
              <a:rPr lang="en-IN" sz="1200" dirty="0">
                <a:latin typeface="Arial"/>
              </a:rPr>
              <a:t>).</a:t>
            </a:r>
          </a:p>
          <a:p>
            <a:pPr>
              <a:lnSpc>
                <a:spcPct val="100000"/>
              </a:lnSpc>
            </a:pPr>
            <a:endParaRPr lang="en-IN" dirty="0"/>
          </a:p>
          <a:p>
            <a:pPr>
              <a:lnSpc>
                <a:spcPct val="100000"/>
              </a:lnSpc>
            </a:pPr>
            <a:r>
              <a:rPr lang="en-IN" sz="1200" dirty="0">
                <a:latin typeface="Arial"/>
              </a:rPr>
              <a:t>Traditionally, SoPCs have been implemented by embedding a soft processor together with other hardware cores. A soft processor is a hardware IP that performs the functionality of a processor, which can be compiled together with other hardware logic before placing and routing it onto an FPGA. On the other hand, an SoPC with a hard processor has a fixed processor embedded in the FPGA logic itself. </a:t>
            </a:r>
          </a:p>
          <a:p>
            <a:pPr>
              <a:lnSpc>
                <a:spcPct val="100000"/>
              </a:lnSpc>
            </a:pPr>
            <a:endParaRPr lang="en-IN" sz="1200" dirty="0">
              <a:latin typeface="Arial"/>
            </a:endParaRPr>
          </a:p>
          <a:p>
            <a:pPr>
              <a:lnSpc>
                <a:spcPct val="100000"/>
              </a:lnSpc>
            </a:pPr>
            <a:r>
              <a:rPr lang="en-IN" sz="1200" dirty="0">
                <a:latin typeface="Arial"/>
              </a:rPr>
              <a:t>Nowadays, new programmable SoCs are available for implementing SoPCs based on Arm hard microprocessors. In this way, the performance of Arm processors can be combined with custom design hardware and IP blocks to produce high-performance application-specific SoCs on programmable hardware. Examples of programmable SoCs are the Xilinx Zynq devices and the Altera’s</a:t>
            </a:r>
            <a:r>
              <a:rPr lang="en-IN" sz="1200" i="1" dirty="0">
                <a:latin typeface="Arial"/>
              </a:rPr>
              <a:t> SoC FPGAs. </a:t>
            </a:r>
            <a:endParaRPr lang="en-IN" sz="1200" dirty="0">
              <a:latin typeface="Arial"/>
            </a:endParaRPr>
          </a:p>
          <a:p>
            <a:pPr>
              <a:lnSpc>
                <a:spcPct val="100000"/>
              </a:lnSpc>
            </a:pPr>
            <a:endParaRPr lang="en-IN" dirty="0"/>
          </a:p>
          <a:p>
            <a:pPr>
              <a:lnSpc>
                <a:spcPct val="100000"/>
              </a:lnSpc>
            </a:pPr>
            <a:r>
              <a:rPr lang="en-IN" sz="1200" dirty="0">
                <a:latin typeface="Arial"/>
              </a:rPr>
              <a:t>Modern programmable SoCs can be used not only for prototyping but also for fast development of customized SoCs that can be easily upgraded or modified. Programmable SoCs play a crucial role when there are short time-to</a:t>
            </a:r>
            <a:r>
              <a:rPr lang="en-IN" sz="1200" u="none" dirty="0">
                <a:latin typeface="Arial"/>
              </a:rPr>
              <a:t>-</a:t>
            </a:r>
            <a:r>
              <a:rPr lang="en-IN" sz="1200" dirty="0">
                <a:latin typeface="Arial"/>
              </a:rPr>
              <a:t>market requirements or low to medium production volumes.</a:t>
            </a: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23</a:t>
            </a:fld>
            <a:endParaRPr lang="en-US" altLang="en-US" dirty="0"/>
          </a:p>
        </p:txBody>
      </p:sp>
    </p:spTree>
    <p:extLst>
      <p:ext uri="{BB962C8B-B14F-4D97-AF65-F5344CB8AC3E}">
        <p14:creationId xmlns:p14="http://schemas.microsoft.com/office/powerpoint/2010/main" val="929551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mj-lt"/>
              <a:buNone/>
            </a:pPr>
            <a:r>
              <a:rPr lang="en-IN" sz="1200" dirty="0">
                <a:latin typeface="Arial"/>
              </a:rPr>
              <a:t>There are two main parts on a PSoC.</a:t>
            </a:r>
          </a:p>
          <a:p>
            <a:pPr marL="0" indent="0">
              <a:lnSpc>
                <a:spcPct val="100000"/>
              </a:lnSpc>
              <a:buFont typeface="+mj-lt"/>
              <a:buNone/>
            </a:pPr>
            <a:endParaRPr lang="en-IN" dirty="0"/>
          </a:p>
          <a:p>
            <a:pPr marL="0" indent="0">
              <a:lnSpc>
                <a:spcPct val="100000"/>
              </a:lnSpc>
              <a:buFont typeface="+mj-lt"/>
              <a:buNone/>
            </a:pPr>
            <a:r>
              <a:rPr lang="en-IN" sz="1200" u="none" dirty="0">
                <a:latin typeface="Arial"/>
              </a:rPr>
              <a:t>First, there is the Processing System, which is formed around a main processor, contains hard silicon blocks, memory blocks, and various communication and interface peripherals. Examples of communication and interface peripherals are UART, I2C, SPI, and DMA. </a:t>
            </a:r>
          </a:p>
          <a:p>
            <a:pPr marL="0" indent="0">
              <a:lnSpc>
                <a:spcPct val="100000"/>
              </a:lnSpc>
              <a:buFont typeface="+mj-lt"/>
              <a:buNone/>
            </a:pPr>
            <a:endParaRPr lang="en-IN" u="none" dirty="0"/>
          </a:p>
          <a:p>
            <a:pPr marL="0" indent="0">
              <a:lnSpc>
                <a:spcPct val="100000"/>
              </a:lnSpc>
              <a:buFont typeface="+mj-lt"/>
              <a:buNone/>
            </a:pPr>
            <a:r>
              <a:rPr lang="en-IN" sz="1200" u="none" dirty="0">
                <a:latin typeface="Arial"/>
              </a:rPr>
              <a:t>Second, there is the </a:t>
            </a:r>
            <a:r>
              <a:rPr lang="en-IN" sz="1200" dirty="0">
                <a:latin typeface="Arial"/>
              </a:rPr>
              <a:t>Programmable Logic, which is the “virgin” logic fabric where customer-designed blocks or vendor hardware IPs can be embedded on reconfigurable hardware. Examples of such Programmable Logic are high-speed parallel processing accelerators and arithmetic units.</a:t>
            </a:r>
            <a:endParaRPr lang="en-IN" dirty="0"/>
          </a:p>
          <a:p>
            <a:pPr>
              <a:lnSpc>
                <a:spcPct val="100000"/>
              </a:lnSpc>
            </a:pPr>
            <a:endParaRPr lang="en-IN" dirty="0"/>
          </a:p>
          <a:p>
            <a:pPr>
              <a:lnSpc>
                <a:spcPct val="100000"/>
              </a:lnSpc>
            </a:pPr>
            <a:r>
              <a:rPr lang="en-IN" sz="1200" dirty="0">
                <a:latin typeface="Arial"/>
              </a:rPr>
              <a:t>All blocks are interconnected through a system bus.</a:t>
            </a: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24</a:t>
            </a:fld>
            <a:endParaRPr lang="en-US" altLang="en-US" dirty="0"/>
          </a:p>
        </p:txBody>
      </p:sp>
    </p:spTree>
    <p:extLst>
      <p:ext uri="{BB962C8B-B14F-4D97-AF65-F5344CB8AC3E}">
        <p14:creationId xmlns:p14="http://schemas.microsoft.com/office/powerpoint/2010/main" val="2943939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IN" sz="1200" dirty="0">
                <a:latin typeface="Arial"/>
              </a:rPr>
              <a:t>The Processing System of a Xilinx Zynq-7000 Programmable SoC is built around a dual-core Arm Cortex-A9 </a:t>
            </a:r>
            <a:r>
              <a:rPr lang="en-IN" sz="1200" u="none" dirty="0">
                <a:latin typeface="Arial"/>
              </a:rPr>
              <a:t>processor and </a:t>
            </a:r>
            <a:r>
              <a:rPr lang="en-IN" sz="1200" dirty="0">
                <a:latin typeface="Arial"/>
              </a:rPr>
              <a:t>includes:</a:t>
            </a:r>
            <a:endParaRPr lang="en-IN" dirty="0"/>
          </a:p>
          <a:p>
            <a:pPr marL="0" indent="0">
              <a:lnSpc>
                <a:spcPct val="100000"/>
              </a:lnSpc>
              <a:buFont typeface="Arial" panose="020B0604020202020204" pitchFamily="34" charset="0"/>
              <a:buNone/>
            </a:pPr>
            <a:r>
              <a:rPr lang="en-IN" sz="1200" dirty="0">
                <a:latin typeface="Arial"/>
              </a:rPr>
              <a:t>An Application processing unit, which is the Arm Cortex-A9 itself</a:t>
            </a:r>
            <a:endParaRPr lang="en-IN" dirty="0"/>
          </a:p>
          <a:p>
            <a:pPr marL="0" indent="0">
              <a:lnSpc>
                <a:spcPct val="100000"/>
              </a:lnSpc>
              <a:buFont typeface="Arial" panose="020B0604020202020204" pitchFamily="34" charset="0"/>
              <a:buNone/>
            </a:pPr>
            <a:r>
              <a:rPr lang="en-IN" sz="1200" dirty="0">
                <a:latin typeface="Arial"/>
              </a:rPr>
              <a:t>I/O peripherals</a:t>
            </a:r>
            <a:endParaRPr lang="en-IN" dirty="0"/>
          </a:p>
          <a:p>
            <a:pPr marL="0" indent="0">
              <a:lnSpc>
                <a:spcPct val="100000"/>
              </a:lnSpc>
              <a:buFont typeface="Arial" panose="020B0604020202020204" pitchFamily="34" charset="0"/>
              <a:buNone/>
            </a:pPr>
            <a:r>
              <a:rPr lang="en-IN" sz="1200" dirty="0">
                <a:latin typeface="Arial"/>
              </a:rPr>
              <a:t>Memory interfaces</a:t>
            </a:r>
            <a:endParaRPr lang="en-IN" dirty="0"/>
          </a:p>
          <a:p>
            <a:pPr marL="0" indent="0">
              <a:lnSpc>
                <a:spcPct val="100000"/>
              </a:lnSpc>
              <a:buFont typeface="Arial" panose="020B0604020202020204" pitchFamily="34" charset="0"/>
              <a:buNone/>
            </a:pPr>
            <a:r>
              <a:rPr lang="en-IN" sz="1200" dirty="0">
                <a:latin typeface="Arial"/>
              </a:rPr>
              <a:t>Processing System interconnect based on Arm AMBA AXI</a:t>
            </a:r>
          </a:p>
          <a:p>
            <a:pPr marL="0" indent="0">
              <a:lnSpc>
                <a:spcPct val="100000"/>
              </a:lnSpc>
              <a:buFont typeface="Arial" panose="020B0604020202020204" pitchFamily="34" charset="0"/>
              <a:buNone/>
            </a:pPr>
            <a:r>
              <a:rPr lang="en-IN" sz="1200" dirty="0">
                <a:latin typeface="Arial"/>
              </a:rPr>
              <a:t>DMA</a:t>
            </a:r>
            <a:endParaRPr lang="en-IN" dirty="0"/>
          </a:p>
          <a:p>
            <a:pPr marL="0" indent="0">
              <a:lnSpc>
                <a:spcPct val="100000"/>
              </a:lnSpc>
              <a:buFont typeface="Arial" panose="020B0604020202020204" pitchFamily="34" charset="0"/>
              <a:buNone/>
            </a:pPr>
            <a:r>
              <a:rPr lang="en-IN" sz="1200" dirty="0">
                <a:latin typeface="Arial"/>
              </a:rPr>
              <a:t>Timers </a:t>
            </a:r>
            <a:endParaRPr lang="en-IN" dirty="0"/>
          </a:p>
          <a:p>
            <a:pPr marL="0" indent="0">
              <a:lnSpc>
                <a:spcPct val="100000"/>
              </a:lnSpc>
              <a:buFont typeface="Arial" panose="020B0604020202020204" pitchFamily="34" charset="0"/>
              <a:buNone/>
            </a:pPr>
            <a:r>
              <a:rPr lang="en-IN" sz="1200" dirty="0">
                <a:latin typeface="Arial"/>
              </a:rPr>
              <a:t>General interrupt controller </a:t>
            </a:r>
            <a:endParaRPr lang="en-IN" dirty="0"/>
          </a:p>
          <a:p>
            <a:pPr marL="0" indent="0">
              <a:lnSpc>
                <a:spcPct val="100000"/>
              </a:lnSpc>
              <a:buFont typeface="Arial" panose="020B0604020202020204" pitchFamily="34" charset="0"/>
              <a:buNone/>
            </a:pPr>
            <a:r>
              <a:rPr lang="en-IN" sz="1200" dirty="0">
                <a:latin typeface="Arial"/>
              </a:rPr>
              <a:t>On-chip memory </a:t>
            </a:r>
          </a:p>
          <a:p>
            <a:pPr marL="0" indent="0">
              <a:lnSpc>
                <a:spcPct val="100000"/>
              </a:lnSpc>
              <a:buFont typeface="Arial" panose="020B0604020202020204" pitchFamily="34" charset="0"/>
              <a:buNone/>
            </a:pPr>
            <a:r>
              <a:rPr lang="en-IN" sz="1200" dirty="0">
                <a:latin typeface="Arial"/>
              </a:rPr>
              <a:t>On-chip debug hardware, which is the Arm CoreSight Debug and Trace</a:t>
            </a:r>
            <a:endParaRPr lang="en-IN" dirty="0"/>
          </a:p>
          <a:p>
            <a:pPr marL="0" indent="0">
              <a:lnSpc>
                <a:spcPct val="100000"/>
              </a:lnSpc>
              <a:buFont typeface="Arial" panose="020B0604020202020204" pitchFamily="34" charset="0"/>
              <a:buNone/>
            </a:pPr>
            <a:endParaRPr lang="en-IN" dirty="0"/>
          </a:p>
          <a:p>
            <a:pPr marL="0" indent="0">
              <a:lnSpc>
                <a:spcPct val="100000"/>
              </a:lnSpc>
              <a:buFont typeface="Arial" panose="020B0604020202020204" pitchFamily="34" charset="0"/>
              <a:buNone/>
            </a:pPr>
            <a:r>
              <a:rPr lang="en-IN" sz="1200" dirty="0">
                <a:latin typeface="Arial"/>
              </a:rPr>
              <a:t>The Programmable Logic shares the same 7 series programmable logic as some of the Xilinx Artix and Kintex-based devices.</a:t>
            </a: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25</a:t>
            </a:fld>
            <a:endParaRPr lang="en-US" altLang="en-US" dirty="0"/>
          </a:p>
        </p:txBody>
      </p:sp>
    </p:spTree>
    <p:extLst>
      <p:ext uri="{BB962C8B-B14F-4D97-AF65-F5344CB8AC3E}">
        <p14:creationId xmlns:p14="http://schemas.microsoft.com/office/powerpoint/2010/main" val="1066658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IN" sz="1600" dirty="0">
                <a:latin typeface="Arial"/>
              </a:rPr>
              <a:t>In this course, we will design a simplified version of an Arm-based SoC and prototype it onto a Zynq chip. </a:t>
            </a:r>
          </a:p>
          <a:p>
            <a:pPr>
              <a:lnSpc>
                <a:spcPct val="100000"/>
              </a:lnSpc>
            </a:pPr>
            <a:r>
              <a:rPr lang="en-IN" sz="1200" dirty="0">
                <a:latin typeface="Arial"/>
              </a:rPr>
              <a:t>We will learn how to implement customized Arm-based SoCs on programmable devices by developing both the software and the hardware partitions required to realize a complete SoC.</a:t>
            </a:r>
            <a:endParaRPr lang="en-IN" dirty="0"/>
          </a:p>
          <a:p>
            <a:pPr>
              <a:lnSpc>
                <a:spcPct val="100000"/>
              </a:lnSpc>
            </a:pP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26</a:t>
            </a:fld>
            <a:endParaRPr lang="en-US" altLang="en-US" dirty="0"/>
          </a:p>
        </p:txBody>
      </p:sp>
    </p:spTree>
    <p:extLst>
      <p:ext uri="{BB962C8B-B14F-4D97-AF65-F5344CB8AC3E}">
        <p14:creationId xmlns:p14="http://schemas.microsoft.com/office/powerpoint/2010/main" val="2249431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a:t>
            </a:fld>
            <a:endParaRPr lang="en-US" altLang="en-US"/>
          </a:p>
        </p:txBody>
      </p:sp>
    </p:spTree>
    <p:extLst>
      <p:ext uri="{BB962C8B-B14F-4D97-AF65-F5344CB8AC3E}">
        <p14:creationId xmlns:p14="http://schemas.microsoft.com/office/powerpoint/2010/main" val="187553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We will begin this lecture with an overview of the Development of </a:t>
            </a:r>
            <a:r>
              <a:rPr lang="en-GB" u="none" dirty="0"/>
              <a:t>the </a:t>
            </a:r>
            <a:r>
              <a:rPr lang="en-GB" dirty="0"/>
              <a:t>SoC Design Concept. </a:t>
            </a:r>
            <a:endParaRPr lang="LID4096"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IN" sz="1200" dirty="0">
              <a:solidFill>
                <a:srgbClr val="000000"/>
              </a:solidFill>
              <a:latin typeface="Arial"/>
              <a:ea typeface="MS PGothic"/>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IN" sz="1200" dirty="0">
                <a:solidFill>
                  <a:srgbClr val="000000"/>
                </a:solidFill>
                <a:latin typeface="Arial"/>
                <a:ea typeface="MS PGothic"/>
              </a:rPr>
              <a:t>Smartphones and tablets, wearable computers, and massively interconnected devices are being integrated into everything and are becoming everyday life objects. </a:t>
            </a:r>
            <a:r>
              <a:rPr lang="en-IN" sz="1200" dirty="0">
                <a:solidFill>
                  <a:srgbClr val="666666"/>
                </a:solidFill>
                <a:latin typeface="Arial"/>
                <a:ea typeface="MS PGothic"/>
              </a:rPr>
              <a:t>M</a:t>
            </a:r>
            <a:r>
              <a:rPr lang="en-IN" sz="1200" dirty="0">
                <a:solidFill>
                  <a:srgbClr val="000000"/>
                </a:solidFill>
                <a:latin typeface="Arial"/>
                <a:ea typeface="MS PGothic"/>
              </a:rPr>
              <a:t>obility and autonomy are now as important as performance in modern electronic devices.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IN" sz="1200" dirty="0">
              <a:solidFill>
                <a:srgbClr val="000000"/>
              </a:solidFill>
              <a:latin typeface="Arial"/>
              <a:ea typeface="MS PGothic"/>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IN" sz="1200" dirty="0">
                <a:solidFill>
                  <a:srgbClr val="000000"/>
                </a:solidFill>
                <a:latin typeface="Arial"/>
                <a:ea typeface="MS PGothic"/>
              </a:rPr>
              <a:t>Modern electronic devices today demand on-chip integration of hardware that achieves low cost and low power with good performance.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IN" sz="1200" dirty="0">
              <a:solidFill>
                <a:srgbClr val="000000"/>
              </a:solidFill>
              <a:latin typeface="Arial"/>
              <a:ea typeface="MS PGothic"/>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IN" sz="1200" dirty="0">
                <a:solidFill>
                  <a:srgbClr val="000000"/>
                </a:solidFill>
                <a:latin typeface="Arial"/>
                <a:ea typeface="MS PGothic"/>
              </a:rPr>
              <a:t>In the following slides, we will look at how and why SoCs came into development.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IN" sz="1200" dirty="0">
              <a:solidFill>
                <a:srgbClr val="000000"/>
              </a:solidFill>
              <a:latin typeface="Arial"/>
              <a:ea typeface="MS PGothic"/>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IN" sz="1200" dirty="0">
              <a:solidFill>
                <a:srgbClr val="000000"/>
              </a:solidFill>
              <a:latin typeface="Arial"/>
              <a:ea typeface="MS PGothic"/>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4</a:t>
            </a:fld>
            <a:endParaRPr lang="en-US" altLang="en-US" dirty="0"/>
          </a:p>
        </p:txBody>
      </p:sp>
    </p:spTree>
    <p:extLst>
      <p:ext uri="{BB962C8B-B14F-4D97-AF65-F5344CB8AC3E}">
        <p14:creationId xmlns:p14="http://schemas.microsoft.com/office/powerpoint/2010/main" val="138785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In 1965, Intel co-founder Gordon E. Moore made an important observation famously known as Moore’s Law. </a:t>
            </a:r>
          </a:p>
          <a:p>
            <a:endParaRPr lang="en-US" sz="1200" kern="1200" dirty="0">
              <a:solidFill>
                <a:schemeClr val="tx1"/>
              </a:solidFill>
              <a:effectLst/>
              <a:latin typeface="+mn-lt"/>
              <a:ea typeface="ＭＳ Ｐゴシック" charset="0"/>
              <a:cs typeface="ＭＳ Ｐゴシック" charset="0"/>
            </a:endParaRPr>
          </a:p>
          <a:p>
            <a:r>
              <a:rPr lang="en-US" sz="1200" u="none" kern="1200" dirty="0">
                <a:solidFill>
                  <a:schemeClr val="tx1"/>
                </a:solidFill>
                <a:effectLst/>
                <a:latin typeface="+mn-lt"/>
                <a:ea typeface="ＭＳ Ｐゴシック" charset="0"/>
                <a:cs typeface="ＭＳ Ｐゴシック" charset="0"/>
              </a:rPr>
              <a:t>Moore stated that the number of transistors on an integrated circuit for a minimum component cost doubles every two years. </a:t>
            </a:r>
          </a:p>
          <a:p>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Moore’s predictions have been proven to be correct and they are still considered as one of the main driving forces in the development of semiconductor technologies.</a:t>
            </a:r>
          </a:p>
          <a:p>
            <a:endParaRPr lang="en-GB"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As can be seen from this figure, the number of transistors integrated on one chip has already crossed the one billion mark.</a:t>
            </a:r>
            <a:endParaRPr lang="en-GB" sz="1200" kern="1200" dirty="0">
              <a:solidFill>
                <a:schemeClr val="tx1"/>
              </a:solidFill>
              <a:effectLst/>
              <a:latin typeface="+mn-lt"/>
              <a:ea typeface="ＭＳ Ｐゴシック" charset="0"/>
              <a:cs typeface="ＭＳ Ｐゴシック" charset="0"/>
            </a:endParaRPr>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5</a:t>
            </a:fld>
            <a:endParaRPr lang="en-US" altLang="en-US" dirty="0"/>
          </a:p>
        </p:txBody>
      </p:sp>
    </p:spTree>
    <p:extLst>
      <p:ext uri="{BB962C8B-B14F-4D97-AF65-F5344CB8AC3E}">
        <p14:creationId xmlns:p14="http://schemas.microsoft.com/office/powerpoint/2010/main" val="2748682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What has driven the semiconductor industry to double the number of transistors on a chip every two years?</a:t>
            </a:r>
            <a:r>
              <a:rPr lang="en-GB" sz="1200" kern="1200" baseline="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The short answer is money.</a:t>
            </a:r>
            <a:endParaRPr lang="en-GB"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In fact, in order to maintain this trend, the semiconductor technology has to shrink in size by a factor of 0.7 with every generation. </a:t>
            </a:r>
          </a:p>
          <a:p>
            <a:r>
              <a:rPr lang="en-US" sz="1200" kern="1200" dirty="0">
                <a:solidFill>
                  <a:schemeClr val="tx1"/>
                </a:solidFill>
                <a:effectLst/>
                <a:latin typeface="+mn-lt"/>
                <a:ea typeface="ＭＳ Ｐゴシック" charset="0"/>
                <a:cs typeface="ＭＳ Ｐゴシック" charset="0"/>
              </a:rPr>
              <a:t>This is known as scaling, and it means that, with every generation, one can integrate twice as many functions per chip. </a:t>
            </a:r>
          </a:p>
          <a:p>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The chip fabrication itself does not increase significantly. This essentially means that the cost of a function decreases by a factor of 2.</a:t>
            </a:r>
            <a:r>
              <a:rPr lang="en-US" sz="1200" kern="1200" baseline="0" dirty="0">
                <a:solidFill>
                  <a:schemeClr val="tx1"/>
                </a:solidFill>
                <a:effectLst/>
                <a:latin typeface="+mn-lt"/>
                <a:ea typeface="ＭＳ Ｐゴシック" charset="0"/>
                <a:cs typeface="ＭＳ Ｐゴシック" charset="0"/>
              </a:rPr>
              <a:t> </a:t>
            </a:r>
            <a:r>
              <a:rPr lang="en-GB" sz="1200" kern="1200" dirty="0">
                <a:solidFill>
                  <a:schemeClr val="tx1"/>
                </a:solidFill>
                <a:effectLst/>
                <a:latin typeface="+mn-lt"/>
                <a:ea typeface="ＭＳ Ｐゴシック" charset="0"/>
                <a:cs typeface="ＭＳ Ｐゴシック" charset="0"/>
              </a:rPr>
              <a:t>Reducing</a:t>
            </a:r>
            <a:r>
              <a:rPr lang="en-GB" sz="1200" kern="1200" baseline="0" dirty="0">
                <a:solidFill>
                  <a:schemeClr val="tx1"/>
                </a:solidFill>
                <a:effectLst/>
                <a:latin typeface="+mn-lt"/>
                <a:ea typeface="ＭＳ Ｐゴシック" charset="0"/>
                <a:cs typeface="ＭＳ Ｐゴシック" charset="0"/>
              </a:rPr>
              <a:t> the fabrication costs per function makes it feasible to design more sophisticated systems on a chip, which have enhance</a:t>
            </a:r>
            <a:r>
              <a:rPr lang="en-GB" sz="1200" u="sng" kern="1200" baseline="0" dirty="0">
                <a:solidFill>
                  <a:schemeClr val="tx1"/>
                </a:solidFill>
                <a:effectLst/>
                <a:latin typeface="+mn-lt"/>
                <a:ea typeface="ＭＳ Ｐゴシック" charset="0"/>
                <a:cs typeface="ＭＳ Ｐゴシック" charset="0"/>
              </a:rPr>
              <a:t>d</a:t>
            </a:r>
            <a:r>
              <a:rPr lang="en-GB" sz="1200" kern="1200" baseline="0" dirty="0">
                <a:solidFill>
                  <a:schemeClr val="tx1"/>
                </a:solidFill>
                <a:effectLst/>
                <a:latin typeface="+mn-lt"/>
                <a:ea typeface="ＭＳ Ｐゴシック" charset="0"/>
                <a:cs typeface="ＭＳ Ｐゴシック" charset="0"/>
              </a:rPr>
              <a:t> performance.</a:t>
            </a:r>
          </a:p>
          <a:p>
            <a:endParaRPr lang="en-GB" sz="1200" kern="1200" baseline="0" dirty="0">
              <a:solidFill>
                <a:schemeClr val="tx1"/>
              </a:solidFill>
              <a:effectLst/>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charset="0"/>
                <a:cs typeface="ＭＳ Ｐゴシック" charset="0"/>
              </a:rPr>
              <a:t>This diagram shows </a:t>
            </a:r>
            <a:r>
              <a:rPr lang="en-GB" sz="1200" i="0" kern="1200" dirty="0">
                <a:solidFill>
                  <a:schemeClr val="tx1"/>
                </a:solidFill>
                <a:effectLst/>
                <a:latin typeface="+mn-lt"/>
                <a:ea typeface="ＭＳ Ｐゴシック" charset="0"/>
                <a:cs typeface="ＭＳ Ｐゴシック" charset="0"/>
              </a:rPr>
              <a:t>the virtuous circle of the semiconductor industry that has been going on for more than fifty years</a:t>
            </a:r>
            <a:r>
              <a:rPr lang="en-GB" sz="1200" i="1" kern="1200" dirty="0">
                <a:solidFill>
                  <a:schemeClr val="tx1"/>
                </a:solidFill>
                <a:effectLst/>
                <a:latin typeface="+mn-lt"/>
                <a:ea typeface="ＭＳ Ｐゴシック" charset="0"/>
                <a:cs typeface="ＭＳ Ｐゴシック" charset="0"/>
              </a:rPr>
              <a:t>. </a:t>
            </a:r>
            <a:endParaRPr lang="en-GB" sz="1200" kern="1200" dirty="0">
              <a:solidFill>
                <a:schemeClr val="tx1"/>
              </a:solidFill>
              <a:effectLst/>
              <a:latin typeface="+mn-lt"/>
              <a:ea typeface="ＭＳ Ｐゴシック" charset="0"/>
              <a:cs typeface="ＭＳ Ｐゴシック" charset="0"/>
            </a:endParaRPr>
          </a:p>
          <a:p>
            <a:r>
              <a:rPr lang="en-GB" sz="1200" kern="1200" baseline="0" dirty="0">
                <a:solidFill>
                  <a:schemeClr val="tx1"/>
                </a:solidFill>
                <a:effectLst/>
                <a:latin typeface="+mn-lt"/>
                <a:ea typeface="ＭＳ Ｐゴシック" charset="0"/>
                <a:cs typeface="ＭＳ Ｐゴシック" charset="0"/>
              </a:rPr>
              <a:t> </a:t>
            </a:r>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The continuous development of better performance and cheaper semiconductor chips has led to the proliferation of these technologies in all corners of modern life. Nowadays, you can find semiconductor chips everywhere: in mobile phones, TVs, home appliances, cars, children’s toys, and even in the human body such as pacemakers.</a:t>
            </a:r>
            <a:r>
              <a:rPr lang="en-GB" sz="1200" kern="1200" baseline="0" dirty="0">
                <a:solidFill>
                  <a:schemeClr val="tx1"/>
                </a:solidFill>
                <a:effectLst/>
                <a:latin typeface="+mn-lt"/>
                <a:ea typeface="ＭＳ Ｐゴシック" charset="0"/>
                <a:cs typeface="ＭＳ Ｐゴシック" charset="0"/>
              </a:rPr>
              <a:t> </a:t>
            </a:r>
          </a:p>
          <a:p>
            <a:endParaRPr lang="en-GB" sz="1200" kern="1200" baseline="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This widespread use of the applications of semiconductor technologies leads to market growth. This lucrative industry reached the $250 billion mark by the year 2000. Some of this profit is typically used to develop new semiconductor devices that are smaller in size and cheaper in price. This</a:t>
            </a:r>
            <a:r>
              <a:rPr lang="en-GB" sz="1200" u="sng" kern="1200" dirty="0">
                <a:solidFill>
                  <a:schemeClr val="tx1"/>
                </a:solidFill>
                <a:effectLst/>
                <a:latin typeface="+mn-lt"/>
                <a:ea typeface="ＭＳ Ｐゴシック" charset="0"/>
                <a:cs typeface="ＭＳ Ｐゴシック" charset="0"/>
              </a:rPr>
              <a:t>,</a:t>
            </a:r>
            <a:r>
              <a:rPr lang="en-GB" sz="1200" kern="1200" dirty="0">
                <a:solidFill>
                  <a:schemeClr val="tx1"/>
                </a:solidFill>
                <a:effectLst/>
                <a:latin typeface="+mn-lt"/>
                <a:ea typeface="ＭＳ Ｐゴシック" charset="0"/>
                <a:cs typeface="ＭＳ Ｐゴシック" charset="0"/>
              </a:rPr>
              <a:t> in turn</a:t>
            </a:r>
            <a:r>
              <a:rPr lang="en-GB" sz="1200" u="sng" kern="1200" dirty="0">
                <a:solidFill>
                  <a:schemeClr val="tx1"/>
                </a:solidFill>
                <a:effectLst/>
                <a:latin typeface="+mn-lt"/>
                <a:ea typeface="ＭＳ Ｐゴシック" charset="0"/>
                <a:cs typeface="ＭＳ Ｐゴシック" charset="0"/>
              </a:rPr>
              <a:t>,</a:t>
            </a:r>
            <a:r>
              <a:rPr lang="en-GB" sz="1200" kern="1200" dirty="0">
                <a:solidFill>
                  <a:schemeClr val="tx1"/>
                </a:solidFill>
                <a:effectLst/>
                <a:latin typeface="+mn-lt"/>
                <a:ea typeface="ＭＳ Ｐゴシック" charset="0"/>
                <a:cs typeface="ＭＳ Ｐゴシック" charset="0"/>
              </a:rPr>
              <a:t> leads to the creation of more novel applications and more number of users, hence generating more profit.</a:t>
            </a:r>
          </a:p>
          <a:p>
            <a:endParaRPr lang="en-GB" sz="1200" kern="1200" dirty="0">
              <a:solidFill>
                <a:schemeClr val="tx1"/>
              </a:solidFill>
              <a:effectLst/>
              <a:latin typeface="+mn-lt"/>
              <a:ea typeface="ＭＳ Ｐゴシック" charset="0"/>
              <a:cs typeface="ＭＳ Ｐゴシック" charset="0"/>
            </a:endParaRPr>
          </a:p>
          <a:p>
            <a:endParaRPr lang="en-GB" sz="1200" kern="1200" dirty="0">
              <a:solidFill>
                <a:schemeClr val="tx1"/>
              </a:solidFill>
              <a:effectLst/>
              <a:latin typeface="+mn-lt"/>
              <a:ea typeface="ＭＳ Ｐゴシック" charset="0"/>
              <a:cs typeface="ＭＳ Ｐゴシック" charset="0"/>
            </a:endParaRPr>
          </a:p>
          <a:p>
            <a:pPr>
              <a:lnSpc>
                <a:spcPct val="90000"/>
              </a:lnSpc>
            </a:pPr>
            <a:endParaRPr lang="en-IN" dirty="0"/>
          </a:p>
          <a:p>
            <a:pPr>
              <a:lnSpc>
                <a:spcPct val="90000"/>
              </a:lnSpc>
            </a:pP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6</a:t>
            </a:fld>
            <a:endParaRPr lang="en-US" altLang="en-US" dirty="0"/>
          </a:p>
        </p:txBody>
      </p:sp>
    </p:spTree>
    <p:extLst>
      <p:ext uri="{BB962C8B-B14F-4D97-AF65-F5344CB8AC3E}">
        <p14:creationId xmlns:p14="http://schemas.microsoft.com/office/powerpoint/2010/main" val="415149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IN" sz="1400" u="none" dirty="0">
                <a:latin typeface="Arial"/>
              </a:rPr>
              <a:t>But h</a:t>
            </a:r>
            <a:r>
              <a:rPr lang="en-IN" sz="1200" u="none" dirty="0">
                <a:latin typeface="Arial"/>
              </a:rPr>
              <a:t>ow can we design chips with more functions? The design engineering population does not double every two years.</a:t>
            </a:r>
            <a:endParaRPr lang="en-IN" u="none" dirty="0"/>
          </a:p>
          <a:p>
            <a:pPr>
              <a:lnSpc>
                <a:spcPct val="90000"/>
              </a:lnSpc>
            </a:pPr>
            <a:endParaRPr lang="en-IN" dirty="0"/>
          </a:p>
          <a:p>
            <a:pPr>
              <a:lnSpc>
                <a:spcPct val="90000"/>
              </a:lnSpc>
            </a:pPr>
            <a:r>
              <a:rPr lang="en-IN" sz="1200" dirty="0">
                <a:solidFill>
                  <a:srgbClr val="000000"/>
                </a:solidFill>
                <a:latin typeface="Arial"/>
                <a:ea typeface="MS PGothic"/>
              </a:rPr>
              <a:t>In this figure, the </a:t>
            </a:r>
            <a:r>
              <a:rPr lang="en-IN" sz="1200" i="0" u="none" dirty="0">
                <a:solidFill>
                  <a:srgbClr val="000000"/>
                </a:solidFill>
                <a:latin typeface="Arial"/>
                <a:ea typeface="MS PGothic"/>
              </a:rPr>
              <a:t>x</a:t>
            </a:r>
            <a:r>
              <a:rPr lang="en-IN" sz="1200" dirty="0">
                <a:solidFill>
                  <a:srgbClr val="000000"/>
                </a:solidFill>
                <a:latin typeface="Arial"/>
                <a:ea typeface="MS PGothic"/>
              </a:rPr>
              <a:t>-axis shows progression in time. There are two y-axes: </a:t>
            </a:r>
          </a:p>
          <a:p>
            <a:pPr>
              <a:lnSpc>
                <a:spcPct val="90000"/>
              </a:lnSpc>
            </a:pPr>
            <a:r>
              <a:rPr lang="en-IN" sz="1200" dirty="0">
                <a:solidFill>
                  <a:srgbClr val="000000"/>
                </a:solidFill>
                <a:latin typeface="Arial"/>
                <a:ea typeface="MS PGothic"/>
              </a:rPr>
              <a:t>-The first y-axis on the left of the graph shows the rate of growth in chip complexity. This is measured by the number of transistors per chip. </a:t>
            </a:r>
          </a:p>
          <a:p>
            <a:pPr>
              <a:lnSpc>
                <a:spcPct val="90000"/>
              </a:lnSpc>
            </a:pPr>
            <a:r>
              <a:rPr lang="en-IN" sz="1200" dirty="0">
                <a:solidFill>
                  <a:srgbClr val="000000"/>
                </a:solidFill>
                <a:latin typeface="Arial"/>
                <a:ea typeface="MS PGothic"/>
              </a:rPr>
              <a:t>-The second y-axis on the right of the graph shows the designer productivity. This is measured by the average number of transistors designed by a staff engineer in a month.</a:t>
            </a:r>
            <a:endParaRPr lang="en-IN" dirty="0"/>
          </a:p>
          <a:p>
            <a:pPr>
              <a:lnSpc>
                <a:spcPct val="90000"/>
              </a:lnSpc>
            </a:pPr>
            <a:endParaRPr lang="en-IN" dirty="0"/>
          </a:p>
          <a:p>
            <a:pPr>
              <a:lnSpc>
                <a:spcPct val="90000"/>
              </a:lnSpc>
            </a:pPr>
            <a:r>
              <a:rPr lang="en-IN" sz="1200" dirty="0">
                <a:solidFill>
                  <a:srgbClr val="000000"/>
                </a:solidFill>
                <a:latin typeface="Arial"/>
                <a:ea typeface="MS PGothic"/>
              </a:rPr>
              <a:t>The growth of design complexity outpaces design productivity. </a:t>
            </a:r>
            <a:r>
              <a:rPr lang="en-IN" sz="1400" dirty="0">
                <a:solidFill>
                  <a:srgbClr val="000000"/>
                </a:solidFill>
                <a:latin typeface="Arial"/>
                <a:ea typeface="Arial Unicode MS"/>
              </a:rPr>
              <a:t>This is known as the </a:t>
            </a:r>
            <a:r>
              <a:rPr lang="en-IN" sz="1400" i="1" dirty="0">
                <a:solidFill>
                  <a:srgbClr val="000000"/>
                </a:solidFill>
                <a:latin typeface="Arial"/>
                <a:ea typeface="Arial Unicode MS"/>
              </a:rPr>
              <a:t>design productivity gap.</a:t>
            </a:r>
            <a:endParaRPr lang="en-IN" dirty="0"/>
          </a:p>
          <a:p>
            <a:pPr>
              <a:lnSpc>
                <a:spcPct val="90000"/>
              </a:lnSpc>
            </a:pP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7</a:t>
            </a:fld>
            <a:endParaRPr lang="en-US" altLang="en-US" dirty="0"/>
          </a:p>
        </p:txBody>
      </p:sp>
    </p:spTree>
    <p:extLst>
      <p:ext uri="{BB962C8B-B14F-4D97-AF65-F5344CB8AC3E}">
        <p14:creationId xmlns:p14="http://schemas.microsoft.com/office/powerpoint/2010/main" val="292960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IN" sz="1600" dirty="0">
                <a:latin typeface="Arial"/>
              </a:rPr>
              <a:t>How can we bridge the design productivity gap?</a:t>
            </a:r>
            <a:r>
              <a:rPr lang="en-IN" sz="1200" dirty="0">
                <a:latin typeface="+mn-lt"/>
              </a:rPr>
              <a:t> </a:t>
            </a:r>
            <a:r>
              <a:rPr lang="en-IN" sz="1600" dirty="0">
                <a:latin typeface="Arial"/>
              </a:rPr>
              <a:t>To do this, we need to improve the productivity of IC design engineers in order to speed up the development time of systems.  In fact, there are several strategies to improve the productivity of design engineers, which include </a:t>
            </a:r>
          </a:p>
          <a:p>
            <a:pPr marL="285750" indent="-285750">
              <a:lnSpc>
                <a:spcPct val="100000"/>
              </a:lnSpc>
              <a:buFont typeface="Arial" panose="020B0604020202020204" pitchFamily="34" charset="0"/>
              <a:buChar char="•"/>
            </a:pPr>
            <a:r>
              <a:rPr lang="en-IN" sz="1600" dirty="0">
                <a:latin typeface="Arial"/>
              </a:rPr>
              <a:t>Design Abstraction</a:t>
            </a:r>
          </a:p>
          <a:p>
            <a:pPr marL="285750" indent="-285750">
              <a:lnSpc>
                <a:spcPct val="100000"/>
              </a:lnSpc>
              <a:buFont typeface="Arial" panose="020B0604020202020204" pitchFamily="34" charset="0"/>
              <a:buChar char="•"/>
            </a:pPr>
            <a:r>
              <a:rPr lang="en-IN" sz="1600" dirty="0">
                <a:latin typeface="Arial"/>
              </a:rPr>
              <a:t>Design Automation</a:t>
            </a:r>
          </a:p>
          <a:p>
            <a:pPr marL="171450" indent="-171450">
              <a:lnSpc>
                <a:spcPct val="100000"/>
              </a:lnSpc>
              <a:buFont typeface="Arial" panose="020B0604020202020204" pitchFamily="34" charset="0"/>
              <a:buChar char="•"/>
            </a:pPr>
            <a:r>
              <a:rPr lang="en-IN" dirty="0"/>
              <a:t>   Fast Prototyping</a:t>
            </a:r>
          </a:p>
          <a:p>
            <a:pPr marL="171450" indent="-171450">
              <a:lnSpc>
                <a:spcPct val="100000"/>
              </a:lnSpc>
              <a:buFont typeface="Arial" panose="020B0604020202020204" pitchFamily="34" charset="0"/>
              <a:buChar char="•"/>
            </a:pPr>
            <a:r>
              <a:rPr lang="en-IN" dirty="0"/>
              <a:t>   Design Reuse</a:t>
            </a:r>
          </a:p>
          <a:p>
            <a:pPr marL="171450" indent="-171450">
              <a:lnSpc>
                <a:spcPct val="100000"/>
              </a:lnSpc>
              <a:buFont typeface="Arial" panose="020B0604020202020204" pitchFamily="34" charset="0"/>
              <a:buChar char="•"/>
            </a:pPr>
            <a:r>
              <a:rPr lang="en-IN" dirty="0"/>
              <a:t>   Standard Tools and Hardware Platforms. </a:t>
            </a:r>
          </a:p>
          <a:p>
            <a:pPr marL="0" indent="0">
              <a:lnSpc>
                <a:spcPct val="100000"/>
              </a:lnSpc>
              <a:buFontTx/>
              <a:buNone/>
            </a:pPr>
            <a:endParaRPr lang="en-IN" dirty="0"/>
          </a:p>
          <a:p>
            <a:pPr marL="0" indent="0">
              <a:lnSpc>
                <a:spcPct val="100000"/>
              </a:lnSpc>
              <a:buFontTx/>
              <a:buNone/>
            </a:pPr>
            <a:r>
              <a:rPr lang="en-IN" dirty="0"/>
              <a:t>Let’s go through each strategy, starting with Design Abstraction. </a:t>
            </a:r>
          </a:p>
          <a:p>
            <a:pPr algn="just">
              <a:lnSpc>
                <a:spcPct val="100000"/>
              </a:lnSpc>
            </a:pPr>
            <a:r>
              <a:rPr lang="en-IN" sz="1200" dirty="0">
                <a:latin typeface="Arial"/>
              </a:rPr>
              <a:t> </a:t>
            </a:r>
            <a:endParaRPr lang="en-IN" dirty="0"/>
          </a:p>
          <a:p>
            <a:pPr algn="just">
              <a:lnSpc>
                <a:spcPct val="100000"/>
              </a:lnSpc>
            </a:pPr>
            <a:r>
              <a:rPr lang="en-IN" sz="1200" u="none" dirty="0">
                <a:latin typeface="Arial"/>
              </a:rPr>
              <a:t>Design Abstraction allows the elevation of the design process for architects to </a:t>
            </a:r>
            <a:r>
              <a:rPr lang="en-IN" sz="1200" i="0" u="none" dirty="0">
                <a:latin typeface="Arial"/>
              </a:rPr>
              <a:t>the system level. This means that e</a:t>
            </a:r>
            <a:r>
              <a:rPr lang="en-IN" sz="1200" u="none" dirty="0">
                <a:latin typeface="Arial"/>
              </a:rPr>
              <a:t>arly design decisions, exploration, and platform decisions are made above the traditional logic or Register Transfer Level (RTL). Design Abstraction therefore speeds up the design process. </a:t>
            </a:r>
            <a:endParaRPr lang="en-IN" u="none" dirty="0"/>
          </a:p>
          <a:p>
            <a:pPr algn="just">
              <a:lnSpc>
                <a:spcPct val="100000"/>
              </a:lnSpc>
            </a:pPr>
            <a:endParaRPr lang="en-IN" u="none" dirty="0"/>
          </a:p>
          <a:p>
            <a:pPr algn="just">
              <a:lnSpc>
                <a:spcPct val="100000"/>
              </a:lnSpc>
            </a:pPr>
            <a:r>
              <a:rPr lang="en-IN" sz="1200" u="none" dirty="0">
                <a:latin typeface="Arial"/>
              </a:rPr>
              <a:t>Next, Design Automation improves design productivity by automating some of the design tasks with the help of IC design tools.</a:t>
            </a:r>
          </a:p>
          <a:p>
            <a:pPr algn="just">
              <a:lnSpc>
                <a:spcPct val="100000"/>
              </a:lnSpc>
            </a:pPr>
            <a:endParaRPr lang="en-IN" sz="1200" u="none" dirty="0">
              <a:latin typeface="Arial"/>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en-GB" sz="1200" u="none" kern="1200" dirty="0">
                <a:solidFill>
                  <a:schemeClr val="tx1"/>
                </a:solidFill>
                <a:effectLst/>
                <a:latin typeface="+mn-lt"/>
                <a:ea typeface="ＭＳ Ｐゴシック" charset="0"/>
                <a:cs typeface="ＭＳ Ｐゴシック" charset="0"/>
              </a:rPr>
              <a:t>Fast Prototyping is also an important strategy. SoC designs can be prototyped on FPGA for quicker verification of hardware, firmware, and application software functionalities.</a:t>
            </a:r>
          </a:p>
          <a:p>
            <a:pPr algn="just">
              <a:lnSpc>
                <a:spcPct val="100000"/>
              </a:lnSpc>
            </a:pPr>
            <a:endParaRPr lang="en-IN" u="none" dirty="0"/>
          </a:p>
          <a:p>
            <a:pPr marL="0" marR="0" lvl="0" indent="0" algn="just" defTabSz="914400" rtl="0" eaLnBrk="0" fontAlgn="base" latinLnBrk="0" hangingPunct="0">
              <a:lnSpc>
                <a:spcPct val="100000"/>
              </a:lnSpc>
              <a:spcBef>
                <a:spcPct val="30000"/>
              </a:spcBef>
              <a:spcAft>
                <a:spcPct val="0"/>
              </a:spcAft>
              <a:buClrTx/>
              <a:buSzTx/>
              <a:buFontTx/>
              <a:buNone/>
              <a:tabLst/>
              <a:defRPr/>
            </a:pPr>
            <a:r>
              <a:rPr lang="en-IN" sz="1200" u="none" dirty="0">
                <a:latin typeface="Arial"/>
              </a:rPr>
              <a:t>In addition, Design Reuse is a good strategy. Design productivity can be enhanced by increasing the granularity of design library elements from standard cells to hardware and software complex functional blocks. Some examples are custom accelerator and processor core.</a:t>
            </a:r>
            <a:endParaRPr lang="en-IN" u="none" dirty="0"/>
          </a:p>
          <a:p>
            <a:pPr algn="just">
              <a:lnSpc>
                <a:spcPct val="100000"/>
              </a:lnSpc>
            </a:pPr>
            <a:endParaRPr lang="en-IN" u="none" dirty="0"/>
          </a:p>
          <a:p>
            <a:pPr algn="just">
              <a:lnSpc>
                <a:spcPct val="100000"/>
              </a:lnSpc>
            </a:pPr>
            <a:r>
              <a:rPr lang="en-IN" sz="1200" u="none" dirty="0">
                <a:latin typeface="Arial"/>
              </a:rPr>
              <a:t>Finally, Standardized tools and hardware platforms are crucial to allow quick prototyping of systems for evaluation and testing. </a:t>
            </a:r>
          </a:p>
          <a:p>
            <a:pPr algn="just">
              <a:lnSpc>
                <a:spcPct val="100000"/>
              </a:lnSpc>
            </a:pPr>
            <a:endParaRPr lang="en-IN" sz="1200" dirty="0">
              <a:latin typeface="Arial"/>
            </a:endParaRPr>
          </a:p>
          <a:p>
            <a:pPr algn="just">
              <a:lnSpc>
                <a:spcPct val="100000"/>
              </a:lnSpc>
            </a:pPr>
            <a:endParaRPr lang="en-IN" dirty="0"/>
          </a:p>
          <a:p>
            <a:pPr algn="just">
              <a:lnSpc>
                <a:spcPct val="100000"/>
              </a:lnSpc>
            </a:pP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8</a:t>
            </a:fld>
            <a:endParaRPr lang="en-US" altLang="en-US" dirty="0"/>
          </a:p>
        </p:txBody>
      </p:sp>
    </p:spTree>
    <p:extLst>
      <p:ext uri="{BB962C8B-B14F-4D97-AF65-F5344CB8AC3E}">
        <p14:creationId xmlns:p14="http://schemas.microsoft.com/office/powerpoint/2010/main" val="674998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2000" dirty="0">
                <a:latin typeface="Arial"/>
              </a:rPr>
              <a:t>The application of the previous strategies, especially design abstraction, has led to the development of the idea of the SoC design framework. </a:t>
            </a:r>
          </a:p>
          <a:p>
            <a:endParaRPr lang="en-IN" sz="2000" dirty="0">
              <a:latin typeface="Arial"/>
            </a:endParaRPr>
          </a:p>
          <a:p>
            <a:r>
              <a:rPr lang="en-IN" sz="2000" dirty="0">
                <a:latin typeface="Arial"/>
              </a:rPr>
              <a:t>What is an SoC?</a:t>
            </a:r>
            <a:r>
              <a:rPr lang="en-IN" sz="1200" dirty="0">
                <a:latin typeface="+mn-lt"/>
              </a:rPr>
              <a:t> It is </a:t>
            </a:r>
            <a:r>
              <a:rPr lang="en-IN" sz="2000" dirty="0">
                <a:latin typeface="Arial"/>
              </a:rPr>
              <a:t>an integrated circuit designed by combining pre-existing blocks, such as cores or other Intellectual Properties (IPs). The aim of the SoC is to provide full functionality for a specific application. In other words, </a:t>
            </a:r>
            <a:r>
              <a:rPr lang="en-IN" sz="1200" dirty="0">
                <a:solidFill>
                  <a:srgbClr val="000000"/>
                </a:solidFill>
                <a:latin typeface="Arial"/>
                <a:ea typeface="MS PGothic"/>
              </a:rPr>
              <a:t>an SoC is a single silicon chip that can be used to implement the functionality of an entire system, rather than using several different physical chips on a board. </a:t>
            </a:r>
          </a:p>
          <a:p>
            <a:endParaRPr lang="en-IN" sz="1200" dirty="0">
              <a:solidFill>
                <a:srgbClr val="000000"/>
              </a:solidFill>
              <a:latin typeface="Arial"/>
              <a:ea typeface="MS PGothic"/>
            </a:endParaRPr>
          </a:p>
          <a:p>
            <a:pPr>
              <a:lnSpc>
                <a:spcPct val="100000"/>
              </a:lnSpc>
            </a:pPr>
            <a:r>
              <a:rPr lang="en-IN" sz="1200" dirty="0">
                <a:solidFill>
                  <a:srgbClr val="000000"/>
                </a:solidFill>
                <a:latin typeface="Arial"/>
                <a:ea typeface="MS PGothic"/>
              </a:rPr>
              <a:t>The concept of SoC has evolved with the technology. SoCs nowadays are usually referred to a chip containing a general-purpose processor, some embedded memory, application</a:t>
            </a:r>
            <a:r>
              <a:rPr lang="en-IN" sz="1200" dirty="0">
                <a:solidFill>
                  <a:schemeClr val="tx1"/>
                </a:solidFill>
                <a:latin typeface="+mn-lt"/>
                <a:ea typeface="ＭＳ Ｐゴシック" charset="0"/>
              </a:rPr>
              <a:t>-</a:t>
            </a:r>
            <a:r>
              <a:rPr lang="en-IN" sz="1200" dirty="0">
                <a:solidFill>
                  <a:srgbClr val="000000"/>
                </a:solidFill>
                <a:latin typeface="Arial"/>
                <a:ea typeface="MS PGothic"/>
              </a:rPr>
              <a:t>specific processors or physical IPs, interfacing modules, high-speed logic, and so on. It usually requires buses to efficiently interconnect all these parts.</a:t>
            </a:r>
          </a:p>
          <a:p>
            <a:pPr>
              <a:lnSpc>
                <a:spcPct val="100000"/>
              </a:lnSpc>
            </a:pPr>
            <a:endParaRPr lang="en-IN" sz="1200" dirty="0">
              <a:solidFill>
                <a:srgbClr val="000000"/>
              </a:solidFill>
              <a:latin typeface="Arial"/>
              <a:ea typeface="MS PGothic"/>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IN" sz="1200" dirty="0">
                <a:solidFill>
                  <a:srgbClr val="000000"/>
                </a:solidFill>
                <a:latin typeface="Arial"/>
                <a:ea typeface="MS PGothic"/>
              </a:rPr>
              <a:t>The figure shown here is an Arm SoC that contains most of the components needed to power a computer. Such components include Arm cores, AMBA </a:t>
            </a:r>
            <a:r>
              <a:rPr lang="en-IN" sz="1200" u="none" dirty="0">
                <a:solidFill>
                  <a:srgbClr val="000000"/>
                </a:solidFill>
                <a:latin typeface="Arial"/>
                <a:ea typeface="MS PGothic"/>
              </a:rPr>
              <a:t>buses</a:t>
            </a:r>
            <a:r>
              <a:rPr lang="en-IN" sz="1200" dirty="0">
                <a:solidFill>
                  <a:srgbClr val="000000"/>
                </a:solidFill>
                <a:latin typeface="Arial"/>
                <a:ea typeface="MS PGothic"/>
              </a:rPr>
              <a:t>, and other physical IPs. </a:t>
            </a:r>
            <a:endParaRPr lang="en-IN" dirty="0"/>
          </a:p>
          <a:p>
            <a:pPr>
              <a:lnSpc>
                <a:spcPct val="100000"/>
              </a:lnSpc>
            </a:pPr>
            <a:endParaRPr lang="en-IN" dirty="0"/>
          </a:p>
          <a:p>
            <a:pPr>
              <a:lnSpc>
                <a:spcPct val="100000"/>
              </a:lnSpc>
            </a:pPr>
            <a:endParaRPr lang="en-IN" dirty="0"/>
          </a:p>
          <a:p>
            <a:pPr>
              <a:lnSpc>
                <a:spcPct val="100000"/>
              </a:lnSpc>
            </a:pPr>
            <a:endParaRPr lang="en-IN" dirty="0"/>
          </a:p>
          <a:p>
            <a:pPr>
              <a:lnSpc>
                <a:spcPct val="100000"/>
              </a:lnSpc>
            </a:pP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9</a:t>
            </a:fld>
            <a:endParaRPr lang="en-US" altLang="en-US" dirty="0"/>
          </a:p>
        </p:txBody>
      </p:sp>
    </p:spTree>
    <p:extLst>
      <p:ext uri="{BB962C8B-B14F-4D97-AF65-F5344CB8AC3E}">
        <p14:creationId xmlns:p14="http://schemas.microsoft.com/office/powerpoint/2010/main" val="1629507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556DF-BE24-BB47-9FD2-350D67DC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2"/>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4" name="Rectangle 3">
            <a:extLst>
              <a:ext uri="{FF2B5EF4-FFF2-40B4-BE49-F238E27FC236}">
                <a16:creationId xmlns:a16="http://schemas.microsoft.com/office/drawing/2014/main" id="{47DB56EA-EFE9-874F-97FF-66B32F665BC9}"/>
              </a:ext>
            </a:extLst>
          </p:cNvPr>
          <p:cNvSpPr>
            <a:spLocks/>
          </p:cNvSpPr>
          <p:nvPr userDrawn="1"/>
        </p:nvSpPr>
        <p:spPr>
          <a:xfrm rot="5400000">
            <a:off x="2666400" y="-2667600"/>
            <a:ext cx="6858000" cy="121932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C834CFF-8E93-2347-9547-EC508DDB303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DE2A1EC-11A7-6C45-AE97-813BACFCF8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40949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3" name="Picture 2" descr="A picture containing hydrozoan&#10;&#10;Description automatically generated">
            <a:extLst>
              <a:ext uri="{FF2B5EF4-FFF2-40B4-BE49-F238E27FC236}">
                <a16:creationId xmlns:a16="http://schemas.microsoft.com/office/drawing/2014/main" id="{74A8AC8F-8A23-E644-ABCA-8318EFE232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7"/>
            <a:ext cx="12193200" cy="6858675"/>
          </a:xfrm>
          <a:prstGeom prst="rect">
            <a:avLst/>
          </a:prstGeom>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a:solidFill>
                <a:srgbClr val="FFFFFF"/>
              </a:solidFill>
            </a:endParaRPr>
          </a:p>
        </p:txBody>
      </p:sp>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3" name="Picture 22">
            <a:extLst>
              <a:ext uri="{FF2B5EF4-FFF2-40B4-BE49-F238E27FC236}">
                <a16:creationId xmlns:a16="http://schemas.microsoft.com/office/drawing/2014/main" id="{6C9308F2-C30B-4E4F-9DA5-A1A86F5F74F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8" name="Title 1">
            <a:extLst>
              <a:ext uri="{FF2B5EF4-FFF2-40B4-BE49-F238E27FC236}">
                <a16:creationId xmlns:a16="http://schemas.microsoft.com/office/drawing/2014/main" id="{275A4ED9-47E4-4F44-AAD7-16DA7F41891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22732B47-45F3-C946-9945-2403B161825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318CCECB-9B2C-4F40-93A1-3FF9264650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7" name="TextBox 20">
            <a:extLst>
              <a:ext uri="{FF2B5EF4-FFF2-40B4-BE49-F238E27FC236}">
                <a16:creationId xmlns:a16="http://schemas.microsoft.com/office/drawing/2014/main" id="{9DE32C43-10DC-6D45-AAC5-F6B8ED9985E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6487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Ref idx="1001">
        <a:schemeClr val="bg1"/>
      </p:bgRef>
    </p:bg>
    <p:spTree>
      <p:nvGrpSpPr>
        <p:cNvPr id="1" name=""/>
        <p:cNvGrpSpPr/>
        <p:nvPr/>
      </p:nvGrpSpPr>
      <p:grpSpPr>
        <a:xfrm>
          <a:off x="0" y="0"/>
          <a:ext cx="0" cy="0"/>
          <a:chOff x="0" y="0"/>
          <a:chExt cx="0" cy="0"/>
        </a:xfrm>
      </p:grpSpPr>
      <p:pic>
        <p:nvPicPr>
          <p:cNvPr id="4" name="Picture 3" descr="A picture containing outdoor, laser, light, scene&#10;&#10;Description automatically generated">
            <a:extLst>
              <a:ext uri="{FF2B5EF4-FFF2-40B4-BE49-F238E27FC236}">
                <a16:creationId xmlns:a16="http://schemas.microsoft.com/office/drawing/2014/main" id="{566CB7B2-10D4-7544-8B87-EFB12B4451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0"/>
            <a:ext cx="12193200" cy="6858000"/>
          </a:xfrm>
          <a:prstGeom prst="rect">
            <a:avLst/>
          </a:prstGeom>
        </p:spPr>
      </p:pic>
      <p:sp>
        <p:nvSpPr>
          <p:cNvPr id="2" name="Rectangle 1">
            <a:extLst>
              <a:ext uri="{FF2B5EF4-FFF2-40B4-BE49-F238E27FC236}">
                <a16:creationId xmlns:a16="http://schemas.microsoft.com/office/drawing/2014/main" id="{83D297C4-855A-9540-843B-CC587D9FD8C1}"/>
              </a:ext>
            </a:extLst>
          </p:cNvPr>
          <p:cNvSpPr/>
          <p:nvPr userDrawn="1"/>
        </p:nvSpPr>
        <p:spPr>
          <a:xfrm>
            <a:off x="0" y="-1"/>
            <a:ext cx="12192000" cy="6857999"/>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15D5131B-4C51-1F44-B7F4-6CA8B239F63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665137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sky, city, night&#10;&#10;Description automatically generated">
            <a:extLst>
              <a:ext uri="{FF2B5EF4-FFF2-40B4-BE49-F238E27FC236}">
                <a16:creationId xmlns:a16="http://schemas.microsoft.com/office/drawing/2014/main" id="{373ACAC4-F57F-F549-85F2-65FF12CC25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0"/>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5FB835CB-DD8C-F446-83CE-32ACFB0217A0}"/>
              </a:ext>
            </a:extLst>
          </p:cNvPr>
          <p:cNvSpPr/>
          <p:nvPr userDrawn="1"/>
        </p:nvSpPr>
        <p:spPr>
          <a:xfrm>
            <a:off x="-1200" y="0"/>
            <a:ext cx="12193200" cy="6857998"/>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E2E6ED93-C5DD-684E-B1BE-4080D175C89C}"/>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77030262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Ref idx="1001">
        <a:schemeClr val="bg1"/>
      </p:bgRef>
    </p:bg>
    <p:spTree>
      <p:nvGrpSpPr>
        <p:cNvPr id="1" name=""/>
        <p:cNvGrpSpPr/>
        <p:nvPr/>
      </p:nvGrpSpPr>
      <p:grpSpPr>
        <a:xfrm>
          <a:off x="0" y="0"/>
          <a:ext cx="0" cy="0"/>
          <a:chOff x="0" y="0"/>
          <a:chExt cx="0" cy="0"/>
        </a:xfrm>
      </p:grpSpPr>
      <p:pic>
        <p:nvPicPr>
          <p:cNvPr id="4" name="Picture 3" descr="A picture containing sky, outdoor&#10;&#10;Description automatically generated">
            <a:extLst>
              <a:ext uri="{FF2B5EF4-FFF2-40B4-BE49-F238E27FC236}">
                <a16:creationId xmlns:a16="http://schemas.microsoft.com/office/drawing/2014/main" id="{4782D4B3-E72D-F041-ABD0-1372C0EBFB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2" name="Rectangle 1">
            <a:extLst>
              <a:ext uri="{FF2B5EF4-FFF2-40B4-BE49-F238E27FC236}">
                <a16:creationId xmlns:a16="http://schemas.microsoft.com/office/drawing/2014/main" id="{23CED656-9AD2-7747-9AF1-F75EAE25A4FC}"/>
              </a:ext>
            </a:extLst>
          </p:cNvPr>
          <p:cNvSpPr/>
          <p:nvPr userDrawn="1"/>
        </p:nvSpPr>
        <p:spPr>
          <a:xfrm>
            <a:off x="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3812FE35-0376-054E-A535-66C3377FC402}"/>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90256665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9_Title Slide">
    <p:bg>
      <p:bgRef idx="1001">
        <a:schemeClr val="bg1"/>
      </p:bgRef>
    </p:bg>
    <p:spTree>
      <p:nvGrpSpPr>
        <p:cNvPr id="1" name=""/>
        <p:cNvGrpSpPr/>
        <p:nvPr/>
      </p:nvGrpSpPr>
      <p:grpSpPr>
        <a:xfrm>
          <a:off x="0" y="0"/>
          <a:ext cx="0" cy="0"/>
          <a:chOff x="0" y="0"/>
          <a:chExt cx="0" cy="0"/>
        </a:xfrm>
      </p:grpSpPr>
      <p:pic>
        <p:nvPicPr>
          <p:cNvPr id="3" name="Picture 2" descr="A picture containing blur, light&#10;&#10;Description automatically generated">
            <a:extLst>
              <a:ext uri="{FF2B5EF4-FFF2-40B4-BE49-F238E27FC236}">
                <a16:creationId xmlns:a16="http://schemas.microsoft.com/office/drawing/2014/main" id="{2C9049B0-0B94-BD42-824D-B6D9FACB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9" name="Rectangle 18">
            <a:extLst>
              <a:ext uri="{FF2B5EF4-FFF2-40B4-BE49-F238E27FC236}">
                <a16:creationId xmlns:a16="http://schemas.microsoft.com/office/drawing/2014/main" id="{0C9285AD-6427-0B46-A0F2-1DCB911CA9CC}"/>
              </a:ext>
            </a:extLst>
          </p:cNvPr>
          <p:cNvSpPr/>
          <p:nvPr userDrawn="1"/>
        </p:nvSpPr>
        <p:spPr>
          <a:xfrm>
            <a:off x="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BE181728-95E0-D942-934C-22837439CA1F}"/>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96579429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0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F1BEC-2CAF-7649-A00C-2845946E67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1"/>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39841289-60D1-7948-9778-C9FCBEABBE6A}"/>
              </a:ext>
            </a:extLst>
          </p:cNvPr>
          <p:cNvSpPr/>
          <p:nvPr userDrawn="1"/>
        </p:nvSpPr>
        <p:spPr>
          <a:xfrm>
            <a:off x="0" y="-1"/>
            <a:ext cx="12192000" cy="685799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3437A559-6F71-E24B-8877-CF29E1842AA5}"/>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17778968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1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E12DA-8290-CF4B-976D-F9128AA4E4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B9A7D91F-FDE8-064E-A3E9-D2C0020634A8}"/>
              </a:ext>
            </a:extLst>
          </p:cNvPr>
          <p:cNvSpPr/>
          <p:nvPr userDrawn="1"/>
        </p:nvSpPr>
        <p:spPr>
          <a:xfrm>
            <a:off x="-1200" y="-2"/>
            <a:ext cx="12192600" cy="6857999"/>
          </a:xfrm>
          <a:prstGeom prst="rect">
            <a:avLst/>
          </a:prstGeom>
          <a:gradFill flip="none" rotWithShape="1">
            <a:gsLst>
              <a:gs pos="0">
                <a:schemeClr val="bg1">
                  <a:alpha val="0"/>
                </a:schemeClr>
              </a:gs>
              <a:gs pos="100000">
                <a:schemeClr val="bg1">
                  <a:alpha val="43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DB13CEFF-559B-FB4C-A2FE-263C6B46C7C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4509738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2_Title Slide">
    <p:bg>
      <p:bgRef idx="1001">
        <a:schemeClr val="bg1"/>
      </p:bgRef>
    </p:bg>
    <p:spTree>
      <p:nvGrpSpPr>
        <p:cNvPr id="1" name=""/>
        <p:cNvGrpSpPr/>
        <p:nvPr/>
      </p:nvGrpSpPr>
      <p:grpSpPr>
        <a:xfrm>
          <a:off x="0" y="0"/>
          <a:ext cx="0" cy="0"/>
          <a:chOff x="0" y="0"/>
          <a:chExt cx="0" cy="0"/>
        </a:xfrm>
      </p:grpSpPr>
      <p:pic>
        <p:nvPicPr>
          <p:cNvPr id="4" name="Picture 3" descr="A picture containing invertebrate, ctenophore&#10;&#10;Description automatically generated">
            <a:extLst>
              <a:ext uri="{FF2B5EF4-FFF2-40B4-BE49-F238E27FC236}">
                <a16:creationId xmlns:a16="http://schemas.microsoft.com/office/drawing/2014/main" id="{58C025E6-8226-464D-867E-1C3F7CD526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BBE7B51-ECA1-FA4D-BCAA-2BAA2A4A3ED4}"/>
              </a:ext>
            </a:extLst>
          </p:cNvPr>
          <p:cNvSpPr/>
          <p:nvPr userDrawn="1"/>
        </p:nvSpPr>
        <p:spPr>
          <a:xfrm>
            <a:off x="3510116" y="1"/>
            <a:ext cx="8681883"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F4023BA9-1025-B342-8C96-782CC118DCF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9947674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3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ED8F0C-28F2-8A42-9D40-7084C9FFD7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3" y="0"/>
            <a:ext cx="12212707"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426677CF-4019-3745-AE17-170FFE5A9470}"/>
              </a:ext>
            </a:extLst>
          </p:cNvPr>
          <p:cNvSpPr/>
          <p:nvPr userDrawn="1"/>
        </p:nvSpPr>
        <p:spPr>
          <a:xfrm>
            <a:off x="0" y="0"/>
            <a:ext cx="12202354"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97F8A816-849A-F64A-9212-F0A7C735F9D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4620982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Ref idx="1001">
        <a:schemeClr val="bg1"/>
      </p:bgRef>
    </p:bg>
    <p:spTree>
      <p:nvGrpSpPr>
        <p:cNvPr id="1" name=""/>
        <p:cNvGrpSpPr/>
        <p:nvPr/>
      </p:nvGrpSpPr>
      <p:grpSpPr>
        <a:xfrm>
          <a:off x="0" y="0"/>
          <a:ext cx="0" cy="0"/>
          <a:chOff x="0" y="0"/>
          <a:chExt cx="0" cy="0"/>
        </a:xfrm>
      </p:grpSpPr>
      <p:pic>
        <p:nvPicPr>
          <p:cNvPr id="4" name="Picture 3" descr="A picture containing circuit, electronics, night&#10;&#10;Description automatically generated">
            <a:extLst>
              <a:ext uri="{FF2B5EF4-FFF2-40B4-BE49-F238E27FC236}">
                <a16:creationId xmlns:a16="http://schemas.microsoft.com/office/drawing/2014/main" id="{0CFC14C8-0981-E345-B10D-84223FB4C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0542CAB4-5A61-4A44-9A1E-BC9746ED65BA}"/>
              </a:ext>
            </a:extLst>
          </p:cNvPr>
          <p:cNvSpPr/>
          <p:nvPr userDrawn="1"/>
        </p:nvSpPr>
        <p:spPr>
          <a:xfrm>
            <a:off x="0" y="-1"/>
            <a:ext cx="12192000" cy="685799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066775FA-2E3A-3B47-AC4A-682D27F2218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56902895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F60B99-6BFE-2D40-895F-0F084FEC4E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1327" cy="6858001"/>
          </a:xfrm>
          <a:prstGeom prst="rect">
            <a:avLst/>
          </a:prstGeom>
        </p:spPr>
      </p:pic>
      <p:sp>
        <p:nvSpPr>
          <p:cNvPr id="21" name="Rectangle 20">
            <a:extLst>
              <a:ext uri="{FF2B5EF4-FFF2-40B4-BE49-F238E27FC236}">
                <a16:creationId xmlns:a16="http://schemas.microsoft.com/office/drawing/2014/main" id="{05A56ACD-80AA-D441-B2FA-F252F126F050}"/>
              </a:ext>
            </a:extLst>
          </p:cNvPr>
          <p:cNvSpPr>
            <a:spLocks/>
          </p:cNvSpPr>
          <p:nvPr userDrawn="1"/>
        </p:nvSpPr>
        <p:spPr>
          <a:xfrm rot="5400000">
            <a:off x="2666400" y="-2667600"/>
            <a:ext cx="6858000" cy="121932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0" name="Picture 19">
            <a:extLst>
              <a:ext uri="{FF2B5EF4-FFF2-40B4-BE49-F238E27FC236}">
                <a16:creationId xmlns:a16="http://schemas.microsoft.com/office/drawing/2014/main" id="{EFB81D85-C6D9-464F-970F-8B449E6B3741}"/>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687E4BC-2B2B-B045-B01E-E0001545D8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D59F83AF-D8A4-3D48-9AAD-FC11BC3D96F1}"/>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6CAA01D4-228A-2D47-8D6D-23BE3048C2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A92CF2F3-D508-734C-A803-AEC0A192B100}"/>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581727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5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object, blue, star, bright&#10;&#10;Description automatically generated">
            <a:extLst>
              <a:ext uri="{FF2B5EF4-FFF2-40B4-BE49-F238E27FC236}">
                <a16:creationId xmlns:a16="http://schemas.microsoft.com/office/drawing/2014/main" id="{FB37B42A-7042-E140-A580-6034CB5856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2"/>
            <a:ext cx="121932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6A9646DD-15B4-6F44-9224-549BD8C15001}"/>
              </a:ext>
            </a:extLst>
          </p:cNvPr>
          <p:cNvSpPr/>
          <p:nvPr userDrawn="1"/>
        </p:nvSpPr>
        <p:spPr>
          <a:xfrm>
            <a:off x="-120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F9FBE488-91F7-1942-A89D-FB17FE084C3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89341157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6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BEC0F4-29B3-1844-A206-E9978DDC9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A6BA66D4-F829-5348-B094-D86162A17157}"/>
              </a:ext>
            </a:extLst>
          </p:cNvPr>
          <p:cNvSpPr/>
          <p:nvPr userDrawn="1"/>
        </p:nvSpPr>
        <p:spPr>
          <a:xfrm>
            <a:off x="-60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BDDBD7D5-08A7-D64A-8871-2D7A78BACF8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39607683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7_Title Slide">
    <p:bg>
      <p:bgRef idx="1001">
        <a:schemeClr val="bg1"/>
      </p:bgRef>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0AFABCE9-6BC8-E741-B725-757DD8CDE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61157"/>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430656C-1B23-0749-AD6A-14502D71E9B2}"/>
              </a:ext>
            </a:extLst>
          </p:cNvPr>
          <p:cNvSpPr/>
          <p:nvPr userDrawn="1"/>
        </p:nvSpPr>
        <p:spPr>
          <a:xfrm>
            <a:off x="-600" y="1"/>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6B5A3F7D-62C2-2F4F-A74E-62524C8DDF0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09668783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223CC0-C7A1-BC40-9A1F-09EBC27A25E6}"/>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A0CD7DAB-58BC-C442-ABC0-6D7414DFC2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9CDE2EBD-0FA3-D24B-AC33-4F98A57EE244}"/>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F51B5E8-1A64-CC4C-8297-18A3B4939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CF3F483E-C28F-8C43-8AF4-54DEBAF1D61F}"/>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313727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F5B06E-F6A0-3B43-AD64-568F71E24194}"/>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366692D-059F-E843-B530-FFE3E2135C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9" name="TextBox 20">
            <a:extLst>
              <a:ext uri="{FF2B5EF4-FFF2-40B4-BE49-F238E27FC236}">
                <a16:creationId xmlns:a16="http://schemas.microsoft.com/office/drawing/2014/main" id="{84D08BDA-0B34-A84B-B3A0-9DE0D5EB961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28799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353FD8-3FBF-E340-8B41-D553C61637D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0602B157-BA2E-444C-B53E-75E5005648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7FC899D-8C55-104D-89CA-EA4FCE459E0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2C852A8C-3865-AA4E-82F7-750F6C6DD6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8F84B417-FBBD-D54C-B0DE-4D62AABBD4C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726041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425" y="1171111"/>
            <a:ext cx="11233150" cy="494833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554489"/>
            <a:ext cx="11233150" cy="455323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750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chemeClr val="accent6"/>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77587" y="2202443"/>
            <a:ext cx="5347480" cy="3933245"/>
          </a:xfrm>
        </p:spPr>
        <p:txBody>
          <a:bodyPr/>
          <a:lstStyle>
            <a:lvl1pPr marL="342900" indent="-342900" algn="just">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userDrawn="1">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7" name="Text Placeholder 2"/>
          <p:cNvSpPr>
            <a:spLocks noGrp="1"/>
          </p:cNvSpPr>
          <p:nvPr userDrawn="1">
            <p:ph idx="1"/>
          </p:nvPr>
        </p:nvSpPr>
        <p:spPr>
          <a:xfrm>
            <a:off x="479426" y="2373786"/>
            <a:ext cx="3372644"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Master text styles</a:t>
            </a:r>
          </a:p>
          <a:p>
            <a:pPr lvl="1"/>
            <a:r>
              <a:rPr lang="en-US"/>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3" name="Text Placeholder 2"/>
          <p:cNvSpPr>
            <a:spLocks noGrp="1"/>
          </p:cNvSpPr>
          <p:nvPr userDrawn="1">
            <p:ph idx="17"/>
          </p:nvPr>
        </p:nvSpPr>
        <p:spPr>
          <a:xfrm>
            <a:off x="4416359" y="2373786"/>
            <a:ext cx="3359281"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4" name="Text Placeholder 2"/>
          <p:cNvSpPr>
            <a:spLocks noGrp="1"/>
          </p:cNvSpPr>
          <p:nvPr userDrawn="1">
            <p:ph idx="18"/>
          </p:nvPr>
        </p:nvSpPr>
        <p:spPr>
          <a:xfrm>
            <a:off x="8300113" y="2373786"/>
            <a:ext cx="3412462"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0F1145-3FE1-6D42-AA8B-F8E06EB9FA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1" y="0"/>
            <a:ext cx="12192442"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7000" y="693001"/>
            <a:ext cx="6858000" cy="547200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B406E79-E2B4-C342-8DB2-4D2D3C2FAA2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28F18B9-825A-C643-BA5E-9620354031F0}"/>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79634863-0C8B-5F4F-B35A-4D468E8ECB8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E921999B-E167-3C4E-A8F5-820963AA11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70BF6488-6104-D74D-BDA7-9A5F46DE19C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11402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9" name="Content Placeholder 8"/>
          <p:cNvSpPr>
            <a:spLocks noGrp="1"/>
          </p:cNvSpPr>
          <p:nvPr>
            <p:ph sz="quarter" idx="21"/>
          </p:nvPr>
        </p:nvSpPr>
        <p:spPr>
          <a:xfrm>
            <a:off x="8299119" y="2372564"/>
            <a:ext cx="3413455"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5863"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425"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44060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18" name="Text Placeholder 2"/>
          <p:cNvSpPr>
            <a:spLocks noGrp="1"/>
          </p:cNvSpPr>
          <p:nvPr>
            <p:ph idx="1"/>
          </p:nvPr>
        </p:nvSpPr>
        <p:spPr>
          <a:xfrm>
            <a:off x="479425" y="1631111"/>
            <a:ext cx="2619375" cy="444060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Master text styles</a:t>
            </a:r>
          </a:p>
          <a:p>
            <a:pPr lvl="1"/>
            <a:r>
              <a:rPr lang="en-US"/>
              <a:t>Second level</a:t>
            </a:r>
          </a:p>
        </p:txBody>
      </p:sp>
      <p:sp>
        <p:nvSpPr>
          <p:cNvPr id="7" name="Content Placeholder 3"/>
          <p:cNvSpPr>
            <a:spLocks noGrp="1"/>
          </p:cNvSpPr>
          <p:nvPr>
            <p:ph sz="quarter" idx="21"/>
          </p:nvPr>
        </p:nvSpPr>
        <p:spPr>
          <a:xfrm>
            <a:off x="3416035" y="1631111"/>
            <a:ext cx="8296540" cy="4440603"/>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999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44326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Content Placeholder 5"/>
          <p:cNvSpPr>
            <a:spLocks noGrp="1"/>
          </p:cNvSpPr>
          <p:nvPr>
            <p:ph sz="quarter" idx="15"/>
          </p:nvPr>
        </p:nvSpPr>
        <p:spPr>
          <a:xfrm>
            <a:off x="9037637" y="1629597"/>
            <a:ext cx="2674937" cy="4443488"/>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Master text styles</a:t>
            </a:r>
          </a:p>
          <a:p>
            <a:pPr lvl="1"/>
            <a:r>
              <a:rPr lang="en-US"/>
              <a:t>Second level</a:t>
            </a:r>
          </a:p>
        </p:txBody>
      </p:sp>
      <p:sp>
        <p:nvSpPr>
          <p:cNvPr id="8" name="Content Placeholder 3"/>
          <p:cNvSpPr>
            <a:spLocks noGrp="1"/>
          </p:cNvSpPr>
          <p:nvPr>
            <p:ph sz="quarter" idx="21"/>
          </p:nvPr>
        </p:nvSpPr>
        <p:spPr>
          <a:xfrm>
            <a:off x="479425" y="1629287"/>
            <a:ext cx="8348664" cy="4443267"/>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5949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4" name="Text Placeholder 7"/>
          <p:cNvSpPr>
            <a:spLocks noGrp="1"/>
          </p:cNvSpPr>
          <p:nvPr>
            <p:ph type="body" sz="quarter" idx="21"/>
          </p:nvPr>
        </p:nvSpPr>
        <p:spPr>
          <a:xfrm>
            <a:off x="479425" y="1618445"/>
            <a:ext cx="26193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20216" y="1618445"/>
            <a:ext cx="26066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44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629079"/>
            <a:ext cx="5481108" cy="4455197"/>
          </a:xfrm>
          <a:prstGeom prst="rect">
            <a:avLst/>
          </a:prstGeom>
        </p:spPr>
        <p:txBody>
          <a:bodyPr/>
          <a:lstStyle>
            <a:lvl1pPr marL="342900" indent="-342900">
              <a:lnSpc>
                <a:spcPct val="100000"/>
              </a:lnSpc>
              <a:spcAft>
                <a:spcPts val="0"/>
              </a:spcAft>
              <a:buClr>
                <a:schemeClr val="accent1"/>
              </a:buClr>
              <a:buFont typeface="Arial" charset="0"/>
              <a:buChar char="•"/>
              <a:defRPr sz="2400">
                <a:solidFill>
                  <a:srgbClr val="333E48"/>
                </a:solidFill>
              </a:defRPr>
            </a:lvl1pPr>
            <a:lvl2pPr>
              <a:lnSpc>
                <a:spcPct val="100000"/>
              </a:lnSpc>
              <a:spcBef>
                <a:spcPts val="0"/>
              </a:spcBef>
              <a:spcAft>
                <a:spcPts val="0"/>
              </a:spcAft>
              <a:buClr>
                <a:schemeClr val="accent1"/>
              </a:buClr>
              <a:defRPr sz="2000">
                <a:solidFill>
                  <a:srgbClr val="333E48"/>
                </a:solidFill>
              </a:defRPr>
            </a:lvl2pPr>
            <a:lvl3pPr>
              <a:lnSpc>
                <a:spcPct val="100000"/>
              </a:lnSpc>
              <a:spcBef>
                <a:spcPts val="0"/>
              </a:spcBef>
              <a:spcAft>
                <a:spcPts val="0"/>
              </a:spcAft>
              <a:buClr>
                <a:schemeClr val="accent1"/>
              </a:buClr>
              <a:defRPr sz="1800">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50924" y="1629080"/>
            <a:ext cx="5461651" cy="4455198"/>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584216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425" y="1259574"/>
            <a:ext cx="11233150" cy="4836426"/>
          </a:xfrm>
        </p:spPr>
        <p:txBody>
          <a:bodyPr/>
          <a:lstStyle>
            <a:lvl1pPr marL="0" indent="0">
              <a:buNone/>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77512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28AC5A-7EFB-CA43-8A9B-3B442C5C9A1B}"/>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pic>
        <p:nvPicPr>
          <p:cNvPr id="11" name="Picture 10" descr="A picture containing building, drawing&#10;&#10;Description automatically generated">
            <a:extLst>
              <a:ext uri="{FF2B5EF4-FFF2-40B4-BE49-F238E27FC236}">
                <a16:creationId xmlns:a16="http://schemas.microsoft.com/office/drawing/2014/main" id="{C1198ECC-03BB-F84C-8B27-CF6053626C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2EFD6F9F-6DEB-6F4D-BE5A-D3540160B34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7" name="Rectangle 6">
            <a:extLst>
              <a:ext uri="{FF2B5EF4-FFF2-40B4-BE49-F238E27FC236}">
                <a16:creationId xmlns:a16="http://schemas.microsoft.com/office/drawing/2014/main" id="{45A82B8D-79F0-2840-A348-51E15B608C54}"/>
              </a:ext>
            </a:extLst>
          </p:cNvPr>
          <p:cNvSpPr>
            <a:spLocks noChangeArrowheads="1"/>
          </p:cNvSpPr>
          <p:nvPr userDrawn="1"/>
        </p:nvSpPr>
        <p:spPr bwMode="auto">
          <a:xfrm>
            <a:off x="6670505" y="952143"/>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err="1">
                <a:solidFill>
                  <a:schemeClr val="bg1"/>
                </a:solidFill>
              </a:rPr>
              <a:t>Danke</a:t>
            </a:r>
            <a:endParaRPr lang="en-US" altLang="en-US" sz="2800" dirty="0">
              <a:solidFill>
                <a:schemeClr val="bg1"/>
              </a:solidFill>
            </a:endParaRPr>
          </a:p>
          <a:p>
            <a:pPr algn="r">
              <a:defRPr/>
            </a:pPr>
            <a:r>
              <a:rPr lang="en-US" altLang="en-US" sz="2800" dirty="0">
                <a:solidFill>
                  <a:schemeClr val="bg1"/>
                </a:solidFill>
              </a:rPr>
              <a:t>Gracias</a:t>
            </a:r>
          </a:p>
          <a:p>
            <a:pPr algn="r">
              <a:defRPr/>
            </a:pPr>
            <a:r>
              <a:rPr lang="en-US" altLang="en-US" sz="2800" dirty="0" err="1">
                <a:solidFill>
                  <a:schemeClr val="bg1"/>
                </a:solidFill>
              </a:rPr>
              <a:t>谢谢</a:t>
            </a:r>
            <a:endParaRPr lang="en-US" altLang="en-US" sz="2800" dirty="0">
              <a:solidFill>
                <a:schemeClr val="bg1"/>
              </a:solidFill>
            </a:endParaRPr>
          </a:p>
          <a:p>
            <a:pPr algn="r">
              <a:defRPr/>
            </a:pPr>
            <a:r>
              <a:rPr lang="en-US" altLang="en-US" sz="2800" dirty="0" err="1">
                <a:solidFill>
                  <a:schemeClr val="bg1"/>
                </a:solidFill>
              </a:rPr>
              <a:t>ありがとう</a:t>
            </a:r>
            <a:endParaRPr lang="en-US" altLang="en-US" sz="2800" dirty="0">
              <a:solidFill>
                <a:schemeClr val="bg1"/>
              </a:solidFill>
            </a:endParaRPr>
          </a:p>
          <a:p>
            <a:pPr algn="r">
              <a:defRPr/>
            </a:pPr>
            <a:r>
              <a:rPr lang="en-US" altLang="en-US" sz="2800" dirty="0">
                <a:solidFill>
                  <a:schemeClr val="bg1"/>
                </a:solidFill>
              </a:rPr>
              <a:t>Asante</a:t>
            </a:r>
          </a:p>
          <a:p>
            <a:pPr algn="r">
              <a:defRPr/>
            </a:pPr>
            <a:r>
              <a:rPr lang="en-US" altLang="en-US" sz="2800" dirty="0">
                <a:solidFill>
                  <a:schemeClr val="bg1"/>
                </a:solidFill>
              </a:rPr>
              <a:t>Merci</a:t>
            </a:r>
          </a:p>
          <a:p>
            <a:pPr algn="r">
              <a:defRPr/>
            </a:pPr>
            <a:r>
              <a:rPr lang="en-US" altLang="en-US" sz="2800" dirty="0" err="1">
                <a:solidFill>
                  <a:schemeClr val="bg1"/>
                </a:solidFill>
              </a:rPr>
              <a:t>감사합니다</a:t>
            </a:r>
            <a:endParaRPr lang="en-US" altLang="en-US" sz="2800" dirty="0">
              <a:solidFill>
                <a:schemeClr val="bg1"/>
              </a:solidFill>
            </a:endParaRPr>
          </a:p>
          <a:p>
            <a:pPr algn="r">
              <a:defRPr/>
            </a:pPr>
            <a:r>
              <a:rPr lang="en-US" altLang="en-US" sz="2800" dirty="0" err="1">
                <a:solidFill>
                  <a:schemeClr val="bg1"/>
                </a:solidFill>
              </a:rPr>
              <a:t>धन्यवाद</a:t>
            </a:r>
            <a:endParaRPr lang="en-US" altLang="en-US" sz="2800" dirty="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dirty="0">
                <a:solidFill>
                  <a:schemeClr val="bg1"/>
                </a:solidFill>
              </a:rPr>
              <a:t>Kiitos</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br>
              <a:rPr lang="en-US" altLang="en-US" sz="2800" dirty="0">
                <a:solidFill>
                  <a:schemeClr val="bg1"/>
                </a:solidFill>
              </a:rPr>
            </a:b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311627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11E887-F2DD-9743-B321-E6625A63F4D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0" name="Picture 9" descr="A picture containing building, drawing&#10;&#10;Description automatically generated">
            <a:extLst>
              <a:ext uri="{FF2B5EF4-FFF2-40B4-BE49-F238E27FC236}">
                <a16:creationId xmlns:a16="http://schemas.microsoft.com/office/drawing/2014/main" id="{AF5F647F-3DD2-E04B-AC85-5BB3FF0999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9" name="TextBox 20">
            <a:extLst>
              <a:ext uri="{FF2B5EF4-FFF2-40B4-BE49-F238E27FC236}">
                <a16:creationId xmlns:a16="http://schemas.microsoft.com/office/drawing/2014/main" id="{1BE84E2F-085C-6E4E-8174-736F84DE3A1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6" name="Rectangle 5">
            <a:extLst>
              <a:ext uri="{FF2B5EF4-FFF2-40B4-BE49-F238E27FC236}">
                <a16:creationId xmlns:a16="http://schemas.microsoft.com/office/drawing/2014/main" id="{8630E328-7BED-1141-A027-0EEE09BB1F0B}"/>
              </a:ext>
            </a:extLst>
          </p:cNvPr>
          <p:cNvSpPr>
            <a:spLocks noChangeArrowheads="1"/>
          </p:cNvSpPr>
          <p:nvPr userDrawn="1"/>
        </p:nvSpPr>
        <p:spPr bwMode="auto">
          <a:xfrm>
            <a:off x="6670505" y="952143"/>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err="1">
                <a:solidFill>
                  <a:schemeClr val="bg1"/>
                </a:solidFill>
              </a:rPr>
              <a:t>Danke</a:t>
            </a:r>
            <a:endParaRPr lang="en-US" altLang="en-US" sz="2800" dirty="0">
              <a:solidFill>
                <a:schemeClr val="bg1"/>
              </a:solidFill>
            </a:endParaRPr>
          </a:p>
          <a:p>
            <a:pPr algn="r">
              <a:defRPr/>
            </a:pPr>
            <a:r>
              <a:rPr lang="en-US" altLang="en-US" sz="2800" dirty="0">
                <a:solidFill>
                  <a:schemeClr val="bg1"/>
                </a:solidFill>
              </a:rPr>
              <a:t>Gracias</a:t>
            </a:r>
          </a:p>
          <a:p>
            <a:pPr algn="r">
              <a:defRPr/>
            </a:pPr>
            <a:r>
              <a:rPr lang="en-US" altLang="en-US" sz="2800" dirty="0" err="1">
                <a:solidFill>
                  <a:schemeClr val="bg1"/>
                </a:solidFill>
              </a:rPr>
              <a:t>谢谢</a:t>
            </a:r>
            <a:endParaRPr lang="en-US" altLang="en-US" sz="2800" dirty="0">
              <a:solidFill>
                <a:schemeClr val="bg1"/>
              </a:solidFill>
            </a:endParaRPr>
          </a:p>
          <a:p>
            <a:pPr algn="r">
              <a:defRPr/>
            </a:pPr>
            <a:r>
              <a:rPr lang="en-US" altLang="en-US" sz="2800" dirty="0" err="1">
                <a:solidFill>
                  <a:schemeClr val="bg1"/>
                </a:solidFill>
              </a:rPr>
              <a:t>ありがとう</a:t>
            </a:r>
            <a:endParaRPr lang="en-US" altLang="en-US" sz="2800" dirty="0">
              <a:solidFill>
                <a:schemeClr val="bg1"/>
              </a:solidFill>
            </a:endParaRPr>
          </a:p>
          <a:p>
            <a:pPr algn="r">
              <a:defRPr/>
            </a:pPr>
            <a:r>
              <a:rPr lang="en-US" altLang="en-US" sz="2800" dirty="0">
                <a:solidFill>
                  <a:schemeClr val="bg1"/>
                </a:solidFill>
              </a:rPr>
              <a:t>Asante</a:t>
            </a:r>
          </a:p>
          <a:p>
            <a:pPr algn="r">
              <a:defRPr/>
            </a:pPr>
            <a:r>
              <a:rPr lang="en-US" altLang="en-US" sz="2800" dirty="0">
                <a:solidFill>
                  <a:schemeClr val="bg1"/>
                </a:solidFill>
              </a:rPr>
              <a:t>Merci</a:t>
            </a:r>
          </a:p>
          <a:p>
            <a:pPr algn="r">
              <a:defRPr/>
            </a:pPr>
            <a:r>
              <a:rPr lang="en-US" altLang="en-US" sz="2800" dirty="0" err="1">
                <a:solidFill>
                  <a:schemeClr val="bg1"/>
                </a:solidFill>
              </a:rPr>
              <a:t>감사합니다</a:t>
            </a:r>
            <a:endParaRPr lang="en-US" altLang="en-US" sz="2800" dirty="0">
              <a:solidFill>
                <a:schemeClr val="bg1"/>
              </a:solidFill>
            </a:endParaRPr>
          </a:p>
          <a:p>
            <a:pPr algn="r">
              <a:defRPr/>
            </a:pPr>
            <a:r>
              <a:rPr lang="en-US" altLang="en-US" sz="2800" dirty="0" err="1">
                <a:solidFill>
                  <a:schemeClr val="bg1"/>
                </a:solidFill>
              </a:rPr>
              <a:t>धन्यवाद</a:t>
            </a:r>
            <a:endParaRPr lang="en-US" altLang="en-US" sz="2800" dirty="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dirty="0">
                <a:solidFill>
                  <a:schemeClr val="bg1"/>
                </a:solidFill>
              </a:rPr>
              <a:t>Kiitos</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br>
              <a:rPr lang="en-US" altLang="en-US" sz="2800" dirty="0">
                <a:solidFill>
                  <a:schemeClr val="bg1"/>
                </a:solidFill>
              </a:rPr>
            </a:b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3769446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539DD-CEDA-3A48-A36A-6D3775392ACF}"/>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5C774FB-6A72-C34E-AAAD-07547EC963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8" name="TextBox 20">
            <a:extLst>
              <a:ext uri="{FF2B5EF4-FFF2-40B4-BE49-F238E27FC236}">
                <a16:creationId xmlns:a16="http://schemas.microsoft.com/office/drawing/2014/main" id="{870DFC52-AE4C-654B-A714-C2006FAE0419}"/>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68071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925CD4-06B7-E24D-8A2A-BE1E27E8BC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3200" cy="6858000"/>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D58F9D61-0E18-934E-80CB-8ABCE713AF08}"/>
              </a:ext>
            </a:extLst>
          </p:cNvPr>
          <p:cNvSpPr/>
          <p:nvPr userDrawn="1"/>
        </p:nvSpPr>
        <p:spPr>
          <a:xfrm>
            <a:off x="0" y="-1"/>
            <a:ext cx="12192000" cy="6857999"/>
          </a:xfrm>
          <a:prstGeom prst="rect">
            <a:avLst/>
          </a:prstGeom>
          <a:gradFill flip="none" rotWithShape="1">
            <a:gsLst>
              <a:gs pos="0">
                <a:schemeClr val="tx1">
                  <a:alpha val="0"/>
                </a:schemeClr>
              </a:gs>
              <a:gs pos="99000">
                <a:schemeClr val="tx1">
                  <a:alpha val="2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B5F76A5-92C3-DF4A-993D-C79C93E5316F}"/>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2F45A70-6A1D-5943-8B02-2010995888C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21CCBE84-A3EE-DA41-BB17-C2EE027C0E1D}"/>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267C7E9E-E74C-0547-868F-423E4E2194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1652C07E-440A-CE41-9DBD-125723A40F1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80020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720845-44B5-8345-A55E-DF3DBAF7C289}"/>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A3F307A-54EB-9747-ABE8-8A816CDDD8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8" name="TextBox 20">
            <a:extLst>
              <a:ext uri="{FF2B5EF4-FFF2-40B4-BE49-F238E27FC236}">
                <a16:creationId xmlns:a16="http://schemas.microsoft.com/office/drawing/2014/main" id="{EA133D04-5236-D641-B03F-0BE645CEB92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225050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478301"/>
            <a:ext cx="11233150" cy="654760"/>
          </a:xfrm>
        </p:spPr>
        <p:txBody>
          <a:bodyPr/>
          <a:lstStyle/>
          <a:p>
            <a:r>
              <a:rPr lang="en-US"/>
              <a:t>Click to edit Master title style</a:t>
            </a:r>
          </a:p>
        </p:txBody>
      </p:sp>
      <p:sp>
        <p:nvSpPr>
          <p:cNvPr id="3" name="Content Placeholder 2"/>
          <p:cNvSpPr>
            <a:spLocks noGrp="1"/>
          </p:cNvSpPr>
          <p:nvPr>
            <p:ph idx="1"/>
          </p:nvPr>
        </p:nvSpPr>
        <p:spPr>
          <a:xfrm>
            <a:off x="479425" y="1133061"/>
            <a:ext cx="11243088" cy="46009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280847B-9A7E-BA46-810D-F75EAE9DB87B}"/>
              </a:ext>
            </a:extLst>
          </p:cNvPr>
          <p:cNvSpPr>
            <a:spLocks noGrp="1" noChangeArrowheads="1"/>
          </p:cNvSpPr>
          <p:nvPr>
            <p:ph type="ftr" sz="quarter" idx="10"/>
          </p:nvPr>
        </p:nvSpPr>
        <p:spPr>
          <a:xfrm>
            <a:off x="0" y="0"/>
            <a:ext cx="0" cy="0"/>
          </a:xfrm>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1315F1EF-53E7-C540-9856-2EEA75515F0D}"/>
              </a:ext>
            </a:extLst>
          </p:cNvPr>
          <p:cNvSpPr>
            <a:spLocks noGrp="1" noChangeArrowheads="1"/>
          </p:cNvSpPr>
          <p:nvPr>
            <p:ph type="sldNum" sz="quarter" idx="11"/>
          </p:nvPr>
        </p:nvSpPr>
        <p:spPr>
          <a:xfrm>
            <a:off x="0" y="0"/>
            <a:ext cx="0" cy="0"/>
          </a:xfrm>
          <a:ln/>
        </p:spPr>
        <p:txBody>
          <a:bodyPr/>
          <a:lstStyle>
            <a:lvl1pPr>
              <a:defRPr/>
            </a:lvl1pPr>
          </a:lstStyle>
          <a:p>
            <a:pPr>
              <a:defRPr/>
            </a:pPr>
            <a:fld id="{42B5FBF0-ABAE-FA4B-A2FF-2B6EEB7B5CA1}" type="slidenum">
              <a:rPr lang="en-US" altLang="en-US" smtClean="0"/>
              <a:pPr>
                <a:defRPr/>
              </a:pPr>
              <a:t>‹#›</a:t>
            </a:fld>
            <a:endParaRPr lang="en-US" altLang="en-US" dirty="0"/>
          </a:p>
        </p:txBody>
      </p:sp>
    </p:spTree>
    <p:extLst>
      <p:ext uri="{BB962C8B-B14F-4D97-AF65-F5344CB8AC3E}">
        <p14:creationId xmlns:p14="http://schemas.microsoft.com/office/powerpoint/2010/main" val="1941999479"/>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94321-DD87-0D4B-AEA1-CB80E36808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C68F4AA8-7F9E-7D41-BF94-4D811F55AC26}"/>
              </a:ext>
            </a:extLst>
          </p:cNvPr>
          <p:cNvSpPr/>
          <p:nvPr userDrawn="1"/>
        </p:nvSpPr>
        <p:spPr>
          <a:xfrm>
            <a:off x="0" y="1"/>
            <a:ext cx="12192000"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3210143-1056-7048-ADC6-41884B602F8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6964FB5B-BAC3-AC46-8166-1B8CCBE249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28C4AE80-A942-A94D-9D03-1C89C28629F0}"/>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8C8B782A-A9C9-CA41-A2FF-1BC8DE0346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22" name="TextBox 20">
            <a:extLst>
              <a:ext uri="{FF2B5EF4-FFF2-40B4-BE49-F238E27FC236}">
                <a16:creationId xmlns:a16="http://schemas.microsoft.com/office/drawing/2014/main" id="{FCEEB435-8B36-4144-8E92-92682FE106A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966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D0AF51-EEA2-DE46-8B7D-7878323488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60" r="1770"/>
          <a:stretch/>
        </p:blipFill>
        <p:spPr>
          <a:xfrm>
            <a:off x="-600" y="0"/>
            <a:ext cx="121920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7061" y="463062"/>
            <a:ext cx="6858000"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C9E646E-904B-FE40-95AC-5DBD9EA1E95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FC9BE8F-3B53-B24B-8202-E7DDC587BFB7}"/>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67B2024A-A0B8-5D48-B2AD-E9A66CF104D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4" name="Picture 13" descr="A picture containing building, drawing&#10;&#10;Description automatically generated">
            <a:extLst>
              <a:ext uri="{FF2B5EF4-FFF2-40B4-BE49-F238E27FC236}">
                <a16:creationId xmlns:a16="http://schemas.microsoft.com/office/drawing/2014/main" id="{B0F255FF-9877-7447-84E8-B54342514AA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AEE727D9-9D95-154F-8EEF-D353686DEB9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30409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6984C-0C60-D246-AE94-A2AE6368F1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3200" cy="6857998"/>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FF9BECDB-CC38-DF4D-907D-B3DFBF61DA05}"/>
              </a:ext>
            </a:extLst>
          </p:cNvPr>
          <p:cNvSpPr/>
          <p:nvPr userDrawn="1"/>
        </p:nvSpPr>
        <p:spPr>
          <a:xfrm>
            <a:off x="4498259" y="1"/>
            <a:ext cx="7693741"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2AEACEA-CC36-0E44-8844-76898F890A7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0C60D2D7-6351-ED48-8D39-DF4D3B06FA58}"/>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EE0145AD-284C-9241-B886-C8320F3291E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17F1C36-0131-3143-8A0C-5B53D484B0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22" name="TextBox 20">
            <a:extLst>
              <a:ext uri="{FF2B5EF4-FFF2-40B4-BE49-F238E27FC236}">
                <a16:creationId xmlns:a16="http://schemas.microsoft.com/office/drawing/2014/main" id="{97C82C88-5520-304D-9044-627C10A67F0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815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person&#10;&#10;Description automatically generated">
            <a:extLst>
              <a:ext uri="{FF2B5EF4-FFF2-40B4-BE49-F238E27FC236}">
                <a16:creationId xmlns:a16="http://schemas.microsoft.com/office/drawing/2014/main" id="{B1347F1D-5F69-BB4F-AE1F-4C4F13186A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8"/>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2" name="Picture 21">
            <a:extLst>
              <a:ext uri="{FF2B5EF4-FFF2-40B4-BE49-F238E27FC236}">
                <a16:creationId xmlns:a16="http://schemas.microsoft.com/office/drawing/2014/main" id="{9FCF4363-5E90-D047-9431-0DB690B3B27A}"/>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AF64EEF4-B1ED-2544-B548-9FFD93EA66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73FB50C7-839A-F84D-ADC0-26A88F1AF62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81753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041E3-D124-8440-B6B0-06A51A3090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5BFF0996-2F0F-5B4A-AE7F-01949B340BCF}"/>
              </a:ext>
            </a:extLst>
          </p:cNvPr>
          <p:cNvSpPr/>
          <p:nvPr userDrawn="1"/>
        </p:nvSpPr>
        <p:spPr>
          <a:xfrm>
            <a:off x="3849329" y="1"/>
            <a:ext cx="8342671" cy="6857999"/>
          </a:xfrm>
          <a:prstGeom prst="rect">
            <a:avLst/>
          </a:prstGeom>
          <a:gradFill flip="none" rotWithShape="1">
            <a:gsLst>
              <a:gs pos="0">
                <a:schemeClr val="tx1">
                  <a:alpha val="0"/>
                </a:schemeClr>
              </a:gs>
              <a:gs pos="45000">
                <a:srgbClr val="000000">
                  <a:alpha val="25000"/>
                </a:srgbClr>
              </a:gs>
              <a:gs pos="100000">
                <a:schemeClr val="tx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6BE3C52-00EF-C04D-93F3-7480251F270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385A9EDC-D6F8-D44D-A166-BF363AD0E8CC}"/>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B3120599-1266-FE46-AC08-C11A2D8A77B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0A33934D-C896-5B4A-B1D6-BDDDB11E03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605CEBE1-EDEA-1145-9184-E339DB2CD8E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06183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9746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picture containing clock, meter&#10;&#10;Description automatically generated">
            <a:extLst>
              <a:ext uri="{FF2B5EF4-FFF2-40B4-BE49-F238E27FC236}">
                <a16:creationId xmlns:a16="http://schemas.microsoft.com/office/drawing/2014/main" id="{C88DC1F2-A377-A943-9ABE-BD7E2F2C1811}"/>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10835847" y="6384924"/>
            <a:ext cx="879904" cy="274619"/>
          </a:xfrm>
          <a:prstGeom prst="rect">
            <a:avLst/>
          </a:prstGeom>
        </p:spPr>
      </p:pic>
      <p:sp>
        <p:nvSpPr>
          <p:cNvPr id="9" name="TextBox 20">
            <a:extLst>
              <a:ext uri="{FF2B5EF4-FFF2-40B4-BE49-F238E27FC236}">
                <a16:creationId xmlns:a16="http://schemas.microsoft.com/office/drawing/2014/main" id="{27B344F3-4498-5A4F-9DA2-CB9437A2536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rgbClr val="7F7F7F"/>
                </a:solidFill>
              </a:rPr>
              <a:t>© 2021 Arm</a:t>
            </a:r>
            <a:endParaRPr lang="en-US" altLang="en-US" sz="1000" dirty="0">
              <a:solidFill>
                <a:srgbClr val="7F7F7F"/>
              </a:solidFill>
            </a:endParaRPr>
          </a:p>
        </p:txBody>
      </p:sp>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20" r:id="rId5"/>
    <p:sldLayoutId id="2147485521" r:id="rId6"/>
    <p:sldLayoutId id="2147485524" r:id="rId7"/>
    <p:sldLayoutId id="2147485522" r:id="rId8"/>
    <p:sldLayoutId id="2147485507" r:id="rId9"/>
    <p:sldLayoutId id="2147485525" r:id="rId10"/>
    <p:sldLayoutId id="2147485527" r:id="rId11"/>
    <p:sldLayoutId id="2147485528" r:id="rId12"/>
    <p:sldLayoutId id="2147485529" r:id="rId13"/>
    <p:sldLayoutId id="2147485530" r:id="rId14"/>
    <p:sldLayoutId id="2147485531" r:id="rId15"/>
    <p:sldLayoutId id="2147485532" r:id="rId16"/>
    <p:sldLayoutId id="2147485533" r:id="rId17"/>
    <p:sldLayoutId id="2147485534" r:id="rId18"/>
    <p:sldLayoutId id="2147485535" r:id="rId19"/>
    <p:sldLayoutId id="2147485536" r:id="rId20"/>
    <p:sldLayoutId id="2147485537" r:id="rId21"/>
    <p:sldLayoutId id="2147485538" r:id="rId22"/>
    <p:sldLayoutId id="2147485510" r:id="rId23"/>
    <p:sldLayoutId id="2147485436" r:id="rId24"/>
    <p:sldLayoutId id="2147485438" r:id="rId25"/>
    <p:sldLayoutId id="2147485440" r:id="rId26"/>
    <p:sldLayoutId id="2147485441" r:id="rId27"/>
    <p:sldLayoutId id="2147485442" r:id="rId28"/>
    <p:sldLayoutId id="2147485443" r:id="rId29"/>
    <p:sldLayoutId id="2147485444" r:id="rId30"/>
    <p:sldLayoutId id="2147485445" r:id="rId31"/>
    <p:sldLayoutId id="2147485446" r:id="rId32"/>
    <p:sldLayoutId id="2147485447" r:id="rId33"/>
    <p:sldLayoutId id="2147485448" r:id="rId34"/>
    <p:sldLayoutId id="2147485449" r:id="rId35"/>
    <p:sldLayoutId id="2147485450" r:id="rId36"/>
    <p:sldLayoutId id="2147485452" r:id="rId37"/>
    <p:sldLayoutId id="2147485512" r:id="rId38"/>
    <p:sldLayoutId id="2147485453" r:id="rId39"/>
    <p:sldLayoutId id="2147485513" r:id="rId40"/>
    <p:sldLayoutId id="2147485539" r:id="rId41"/>
  </p:sldLayoutIdLst>
  <p:hf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rgbClr val="333E48"/>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33E4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33E4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education@arm.com" TargetMode="External"/><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hyperlink" Target="mailto:terms@arm.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732E8F9-034D-3843-9F6E-24F0AFBC5B57}"/>
              </a:ext>
            </a:extLst>
          </p:cNvPr>
          <p:cNvSpPr>
            <a:spLocks noGrp="1" noChangeArrowheads="1"/>
          </p:cNvSpPr>
          <p:nvPr>
            <p:ph type="title"/>
          </p:nvPr>
        </p:nvSpPr>
        <p:spPr/>
        <p:txBody>
          <a:bodyPr/>
          <a:lstStyle/>
          <a:p>
            <a:pPr eaLnBrk="1" hangingPunct="1">
              <a:defRPr/>
            </a:pPr>
            <a:r>
              <a:rPr lang="en-GB" dirty="0"/>
              <a:t>Inclusive Language Commitment</a:t>
            </a:r>
            <a:endParaRPr lang="en-US" dirty="0">
              <a:cs typeface="+mj-cs"/>
            </a:endParaRPr>
          </a:p>
        </p:txBody>
      </p:sp>
      <p:sp>
        <p:nvSpPr>
          <p:cNvPr id="3075" name="Rectangle 3">
            <a:extLst>
              <a:ext uri="{FF2B5EF4-FFF2-40B4-BE49-F238E27FC236}">
                <a16:creationId xmlns:a16="http://schemas.microsoft.com/office/drawing/2014/main" id="{18893A3C-ECEB-EB40-AC7D-88BE5EA3D727}"/>
              </a:ext>
            </a:extLst>
          </p:cNvPr>
          <p:cNvSpPr>
            <a:spLocks noGrp="1" noChangeArrowheads="1"/>
          </p:cNvSpPr>
          <p:nvPr>
            <p:ph type="body" idx="1"/>
          </p:nvPr>
        </p:nvSpPr>
        <p:spPr/>
        <p:txBody>
          <a:bodyPr/>
          <a:lstStyle/>
          <a:p>
            <a:r>
              <a:rPr lang="en-GB" sz="2000" i="1" dirty="0">
                <a:solidFill>
                  <a:srgbClr val="000000"/>
                </a:solidFill>
                <a:effectLst/>
                <a:latin typeface="Calibri" panose="020F0502020204030204" pitchFamily="34" charset="0"/>
                <a:ea typeface="DengXian" panose="03000509000000000000" pitchFamily="65" charset="-122"/>
              </a:rPr>
              <a:t>Arm is committed to making the language we use inclusive, meaningful, and respectful. Our goal is to remove and replace non-inclusive language from our vocabulary to reflect our values and represent our global ecosystem.</a:t>
            </a:r>
            <a:endParaRPr lang="en-GB" sz="2000" dirty="0">
              <a:effectLst/>
              <a:latin typeface="Calibri" panose="020F0502020204030204" pitchFamily="34" charset="0"/>
              <a:ea typeface="DengXian" panose="03000509000000000000" pitchFamily="65" charset="-122"/>
            </a:endParaRPr>
          </a:p>
          <a:p>
            <a:r>
              <a:rPr lang="en-GB" sz="2000" i="1" dirty="0">
                <a:solidFill>
                  <a:srgbClr val="000000"/>
                </a:solidFill>
                <a:effectLst/>
                <a:latin typeface="Calibri" panose="020F0502020204030204" pitchFamily="34" charset="0"/>
                <a:ea typeface="DengXian" panose="03000509000000000000" pitchFamily="65" charset="-122"/>
              </a:rPr>
              <a:t>Arm is working actively with our partners, standards bodies, and the wider ecosystem to adopt a consistent approach to the use of inclusive language and to eradicate and replace offensive terms. We recognise that this will take time. This course </a:t>
            </a:r>
            <a:r>
              <a:rPr lang="en-GB" sz="2000" i="1" dirty="0">
                <a:solidFill>
                  <a:srgbClr val="000000"/>
                </a:solidFill>
                <a:latin typeface="Calibri" panose="020F0502020204030204" pitchFamily="34" charset="0"/>
                <a:ea typeface="DengXian" panose="03000509000000000000" pitchFamily="65" charset="-122"/>
              </a:rPr>
              <a:t>may </a:t>
            </a:r>
            <a:r>
              <a:rPr lang="en-GB" sz="2000" i="1" dirty="0">
                <a:solidFill>
                  <a:srgbClr val="000000"/>
                </a:solidFill>
                <a:ea typeface="DengXian" panose="03000509000000000000" pitchFamily="65" charset="-122"/>
              </a:rPr>
              <a:t>contain</a:t>
            </a:r>
            <a:r>
              <a:rPr lang="en-GB" sz="2000" i="1" dirty="0">
                <a:solidFill>
                  <a:srgbClr val="FF0000"/>
                </a:solidFill>
                <a:effectLst/>
                <a:latin typeface="Calibri" panose="020F0502020204030204" pitchFamily="34" charset="0"/>
                <a:ea typeface="DengXian" panose="03000509000000000000" pitchFamily="65" charset="-122"/>
              </a:rPr>
              <a:t> </a:t>
            </a:r>
            <a:r>
              <a:rPr lang="en-GB" sz="2000" i="1" dirty="0">
                <a:solidFill>
                  <a:srgbClr val="000000"/>
                </a:solidFill>
                <a:effectLst/>
                <a:latin typeface="Calibri" panose="020F0502020204030204" pitchFamily="34" charset="0"/>
                <a:ea typeface="DengXian" panose="03000509000000000000" pitchFamily="65" charset="-122"/>
              </a:rPr>
              <a:t>references to non-inclusive language; it will be updated with newer terms as those terms are agreed and ratified with the wider community. </a:t>
            </a:r>
            <a:r>
              <a:rPr lang="en-US" sz="2000" i="1" dirty="0">
                <a:solidFill>
                  <a:srgbClr val="000000"/>
                </a:solidFill>
                <a:effectLst/>
                <a:latin typeface="Calibri" panose="020F0502020204030204" pitchFamily="34" charset="0"/>
                <a:ea typeface="DengXian" panose="03000509000000000000" pitchFamily="65" charset="-122"/>
              </a:rPr>
              <a:t>We </a:t>
            </a:r>
            <a:r>
              <a:rPr lang="en-US" sz="2000" i="1" dirty="0" err="1">
                <a:solidFill>
                  <a:srgbClr val="000000"/>
                </a:solidFill>
                <a:effectLst/>
                <a:latin typeface="Calibri" panose="020F0502020204030204" pitchFamily="34" charset="0"/>
                <a:ea typeface="DengXian" panose="03000509000000000000" pitchFamily="65" charset="-122"/>
              </a:rPr>
              <a:t>recognise</a:t>
            </a:r>
            <a:r>
              <a:rPr lang="en-US" sz="2000" i="1" dirty="0">
                <a:solidFill>
                  <a:srgbClr val="000000"/>
                </a:solidFill>
                <a:effectLst/>
                <a:latin typeface="Calibri" panose="020F0502020204030204" pitchFamily="34" charset="0"/>
                <a:ea typeface="DengXian" panose="03000509000000000000" pitchFamily="65" charset="-122"/>
              </a:rPr>
              <a:t> that some of you will be accustomed to using the previous terms and may not immediately </a:t>
            </a:r>
            <a:r>
              <a:rPr lang="en-US" sz="2000" i="1" dirty="0" err="1">
                <a:solidFill>
                  <a:srgbClr val="000000"/>
                </a:solidFill>
                <a:effectLst/>
                <a:latin typeface="Calibri" panose="020F0502020204030204" pitchFamily="34" charset="0"/>
                <a:ea typeface="DengXian" panose="03000509000000000000" pitchFamily="65" charset="-122"/>
              </a:rPr>
              <a:t>recognise</a:t>
            </a:r>
            <a:r>
              <a:rPr lang="en-US" sz="2000" i="1" dirty="0">
                <a:solidFill>
                  <a:srgbClr val="000000"/>
                </a:solidFill>
                <a:effectLst/>
                <a:latin typeface="Calibri" panose="020F0502020204030204" pitchFamily="34" charset="0"/>
                <a:ea typeface="DengXian" panose="03000509000000000000" pitchFamily="65" charset="-122"/>
              </a:rPr>
              <a:t> their replacements. Please refer to the following examples:</a:t>
            </a:r>
          </a:p>
          <a:p>
            <a:pPr lvl="1"/>
            <a:r>
              <a:rPr lang="en-US" sz="1800" i="1" dirty="0">
                <a:solidFill>
                  <a:srgbClr val="000000"/>
                </a:solidFill>
                <a:latin typeface="Calibri" panose="020F0502020204030204" pitchFamily="34" charset="0"/>
                <a:ea typeface="DengXian" panose="03000509000000000000" pitchFamily="65" charset="-122"/>
              </a:rPr>
              <a:t>When introducing the AMBA AXI Protocols, we will use the term ‘Manager’ instead of ‘Master’ and ‘Subordinate’ instead of ‘Slave’. </a:t>
            </a:r>
          </a:p>
          <a:p>
            <a:pPr lvl="1"/>
            <a:r>
              <a:rPr lang="en-US" sz="1800" i="1" dirty="0">
                <a:solidFill>
                  <a:srgbClr val="000000"/>
                </a:solidFill>
                <a:latin typeface="Calibri" panose="020F0502020204030204" pitchFamily="34" charset="0"/>
                <a:ea typeface="DengXian" panose="03000509000000000000" pitchFamily="65" charset="-122"/>
              </a:rPr>
              <a:t>When introducing the architecture, we will use the term ‘Requester’ instead of ‘Master’ and ‘Completer’ instead of ‘Slave’. </a:t>
            </a:r>
            <a:endParaRPr lang="en-GB" sz="1800" i="1" dirty="0">
              <a:solidFill>
                <a:srgbClr val="000000"/>
              </a:solidFill>
              <a:latin typeface="Calibri" panose="020F0502020204030204" pitchFamily="34" charset="0"/>
              <a:ea typeface="DengXian" panose="03000509000000000000" pitchFamily="65" charset="-122"/>
            </a:endParaRPr>
          </a:p>
          <a:p>
            <a:r>
              <a:rPr lang="en-GB" sz="2000" i="1" dirty="0">
                <a:solidFill>
                  <a:srgbClr val="000000"/>
                </a:solidFill>
                <a:effectLst/>
                <a:latin typeface="Calibri" panose="020F0502020204030204" pitchFamily="34" charset="0"/>
                <a:ea typeface="DengXian" panose="03000509000000000000" pitchFamily="65" charset="-122"/>
              </a:rPr>
              <a:t>Contact us at </a:t>
            </a:r>
            <a:r>
              <a:rPr lang="en-GB" sz="2000" i="1" u="sng" dirty="0">
                <a:solidFill>
                  <a:srgbClr val="6888C9"/>
                </a:solidFill>
                <a:effectLst/>
                <a:latin typeface="Calibri" panose="020F0502020204030204" pitchFamily="34" charset="0"/>
                <a:ea typeface="DengXian" panose="03000509000000000000" pitchFamily="65" charset="-122"/>
                <a:hlinkClick r:id="rId3" tooltip="mailto:education@arm.com"/>
              </a:rPr>
              <a:t>education@arm.com</a:t>
            </a:r>
            <a:r>
              <a:rPr lang="en-GB" sz="2000" i="1" dirty="0">
                <a:effectLst/>
                <a:latin typeface="Calibri" panose="020F0502020204030204" pitchFamily="34" charset="0"/>
                <a:ea typeface="DengXian" panose="03000509000000000000" pitchFamily="65" charset="-122"/>
              </a:rPr>
              <a:t> with questions or comments about this course. You can also report non-inclusive and offensive terminology usage in Arm content at </a:t>
            </a:r>
            <a:r>
              <a:rPr lang="en-GB" sz="2000" i="1" u="sng" dirty="0">
                <a:solidFill>
                  <a:srgbClr val="0563C1"/>
                </a:solidFill>
                <a:effectLst/>
                <a:latin typeface="Calibri" panose="020F0502020204030204" pitchFamily="34" charset="0"/>
                <a:ea typeface="DengXian" panose="03000509000000000000" pitchFamily="65" charset="-122"/>
                <a:hlinkClick r:id="rId4"/>
              </a:rPr>
              <a:t>terms@arm.com</a:t>
            </a:r>
            <a:r>
              <a:rPr lang="en-GB" sz="2000" i="1" dirty="0">
                <a:solidFill>
                  <a:srgbClr val="000000"/>
                </a:solidFill>
                <a:effectLst/>
                <a:latin typeface="Calibri" panose="020F0502020204030204" pitchFamily="34" charset="0"/>
                <a:ea typeface="DengXian" panose="03000509000000000000" pitchFamily="65" charset="-122"/>
              </a:rPr>
              <a:t>.</a:t>
            </a:r>
            <a:endParaRPr lang="en-GB" sz="2000" dirty="0">
              <a:effectLst/>
              <a:latin typeface="Calibri" panose="020F0502020204030204" pitchFamily="34" charset="0"/>
              <a:ea typeface="DengXian" panose="03000509000000000000" pitchFamily="65" charset="-122"/>
            </a:endParaRPr>
          </a:p>
          <a:p>
            <a:pPr marL="0" indent="0">
              <a:buNone/>
            </a:pPr>
            <a:endParaRPr lang="en-US" sz="2000" dirty="0">
              <a:cs typeface="+mn-cs"/>
            </a:endParaRPr>
          </a:p>
        </p:txBody>
      </p:sp>
    </p:spTree>
    <p:extLst>
      <p:ext uri="{BB962C8B-B14F-4D97-AF65-F5344CB8AC3E}">
        <p14:creationId xmlns:p14="http://schemas.microsoft.com/office/powerpoint/2010/main" val="3594173403"/>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lnSpc>
                <a:spcPct val="100000"/>
              </a:lnSpc>
            </a:pPr>
            <a:r>
              <a:rPr lang="en-IN" dirty="0"/>
              <a:t>What Is Inside an SoC?</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The basic components of an SoC include:</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A system Requester, such as a microprocessor or DSP</a:t>
            </a:r>
          </a:p>
          <a:p>
            <a:pPr lvl="1"/>
            <a:r>
              <a:rPr lang="en-IN" altLang="en-US" dirty="0">
                <a:ea typeface="ＭＳ Ｐゴシック" panose="020B0600070205080204" pitchFamily="34" charset="-128"/>
              </a:rPr>
              <a:t>System peripherals, such as memory blocks, timers, and external digital/analog interfaces</a:t>
            </a:r>
          </a:p>
          <a:p>
            <a:pPr lvl="1"/>
            <a:r>
              <a:rPr lang="en-IN" altLang="en-US" dirty="0">
                <a:ea typeface="ＭＳ Ｐゴシック" panose="020B0600070205080204" pitchFamily="34" charset="-128"/>
              </a:rPr>
              <a:t>A system bus that connects Requester and peripherals using a specific bus protocol</a:t>
            </a:r>
          </a:p>
          <a:p>
            <a:r>
              <a:rPr lang="en-IN" altLang="en-US" dirty="0">
                <a:ea typeface="ＭＳ Ｐゴシック" panose="020B0600070205080204" pitchFamily="34" charset="-128"/>
              </a:rPr>
              <a:t>More sophisticated s are integrated in modern SoCs, such as multicores, DSPs, GPUs, and multiple buses connected by bus bridges.</a:t>
            </a:r>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p:txBody>
      </p:sp>
      <p:sp>
        <p:nvSpPr>
          <p:cNvPr id="5" name="CustomShape 1">
            <a:extLst>
              <a:ext uri="{FF2B5EF4-FFF2-40B4-BE49-F238E27FC236}">
                <a16:creationId xmlns:a16="http://schemas.microsoft.com/office/drawing/2014/main" id="{B771EE40-F2CA-4ABF-8272-8C8165A316F3}"/>
              </a:ext>
            </a:extLst>
          </p:cNvPr>
          <p:cNvSpPr/>
          <p:nvPr/>
        </p:nvSpPr>
        <p:spPr>
          <a:xfrm>
            <a:off x="730080" y="4199040"/>
            <a:ext cx="10641240" cy="1643760"/>
          </a:xfrm>
          <a:prstGeom prst="rect">
            <a:avLst/>
          </a:prstGeom>
          <a:solidFill>
            <a:srgbClr val="F2F2F2"/>
          </a:solidFill>
          <a:ln w="19080">
            <a:noFill/>
          </a:ln>
        </p:spPr>
        <p:txBody>
          <a:bodyPr/>
          <a:lstStyle/>
          <a:p>
            <a:endParaRPr lang="LID4096"/>
          </a:p>
        </p:txBody>
      </p:sp>
      <p:sp>
        <p:nvSpPr>
          <p:cNvPr id="6" name="CustomShape 2">
            <a:extLst>
              <a:ext uri="{FF2B5EF4-FFF2-40B4-BE49-F238E27FC236}">
                <a16:creationId xmlns:a16="http://schemas.microsoft.com/office/drawing/2014/main" id="{2398B188-20E5-4A81-93C3-B8D90F6728E5}"/>
              </a:ext>
            </a:extLst>
          </p:cNvPr>
          <p:cNvSpPr/>
          <p:nvPr/>
        </p:nvSpPr>
        <p:spPr>
          <a:xfrm rot="10800000">
            <a:off x="5965920" y="471708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7" name="CustomShape 5">
            <a:extLst>
              <a:ext uri="{FF2B5EF4-FFF2-40B4-BE49-F238E27FC236}">
                <a16:creationId xmlns:a16="http://schemas.microsoft.com/office/drawing/2014/main" id="{CB89811E-DFC5-4697-B0FB-D4E7F55F268D}"/>
              </a:ext>
            </a:extLst>
          </p:cNvPr>
          <p:cNvSpPr/>
          <p:nvPr/>
        </p:nvSpPr>
        <p:spPr>
          <a:xfrm>
            <a:off x="5019480" y="4246560"/>
            <a:ext cx="2185200" cy="469080"/>
          </a:xfrm>
          <a:prstGeom prst="rect">
            <a:avLst/>
          </a:prstGeom>
          <a:solidFill>
            <a:srgbClr val="FBD1DC"/>
          </a:solidFill>
          <a:ln w="19080">
            <a:solidFill>
              <a:srgbClr val="40404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System Requester</a:t>
            </a:r>
            <a:endParaRPr dirty="0"/>
          </a:p>
          <a:p>
            <a:pPr algn="ctr">
              <a:lnSpc>
                <a:spcPct val="100000"/>
              </a:lnSpc>
            </a:pPr>
            <a:r>
              <a:rPr lang="en-GB" sz="1200" dirty="0">
                <a:solidFill>
                  <a:srgbClr val="000000"/>
                </a:solidFill>
                <a:latin typeface="Arial"/>
                <a:ea typeface="MS PGothic"/>
              </a:rPr>
              <a:t>(Processor)</a:t>
            </a:r>
            <a:endParaRPr dirty="0"/>
          </a:p>
        </p:txBody>
      </p:sp>
      <p:sp>
        <p:nvSpPr>
          <p:cNvPr id="8" name="CustomShape 6">
            <a:extLst>
              <a:ext uri="{FF2B5EF4-FFF2-40B4-BE49-F238E27FC236}">
                <a16:creationId xmlns:a16="http://schemas.microsoft.com/office/drawing/2014/main" id="{E44DDAF7-E949-43C8-8C2C-A4A5E478A35F}"/>
              </a:ext>
            </a:extLst>
          </p:cNvPr>
          <p:cNvSpPr/>
          <p:nvPr/>
        </p:nvSpPr>
        <p:spPr>
          <a:xfrm>
            <a:off x="2873520" y="5370480"/>
            <a:ext cx="1349280" cy="402480"/>
          </a:xfrm>
          <a:prstGeom prst="rect">
            <a:avLst/>
          </a:prstGeom>
          <a:solidFill>
            <a:srgbClr val="50DEFF"/>
          </a:solidFill>
          <a:ln w="19080">
            <a:solidFill>
              <a:srgbClr val="40404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Data </a:t>
            </a:r>
            <a:endParaRPr dirty="0"/>
          </a:p>
          <a:p>
            <a:pPr algn="ctr">
              <a:lnSpc>
                <a:spcPct val="100000"/>
              </a:lnSpc>
            </a:pPr>
            <a:r>
              <a:rPr lang="en-GB" sz="1200" dirty="0">
                <a:solidFill>
                  <a:srgbClr val="000000"/>
                </a:solidFill>
                <a:latin typeface="Arial"/>
                <a:ea typeface="MS PGothic"/>
              </a:rPr>
              <a:t>Memory</a:t>
            </a:r>
            <a:endParaRPr dirty="0"/>
          </a:p>
        </p:txBody>
      </p:sp>
      <p:sp>
        <p:nvSpPr>
          <p:cNvPr id="9" name="CustomShape 7">
            <a:extLst>
              <a:ext uri="{FF2B5EF4-FFF2-40B4-BE49-F238E27FC236}">
                <a16:creationId xmlns:a16="http://schemas.microsoft.com/office/drawing/2014/main" id="{08E06FFB-AF1E-46D9-85F6-1661A5DBC168}"/>
              </a:ext>
            </a:extLst>
          </p:cNvPr>
          <p:cNvSpPr/>
          <p:nvPr/>
        </p:nvSpPr>
        <p:spPr>
          <a:xfrm>
            <a:off x="4591800" y="5370480"/>
            <a:ext cx="1349280" cy="402480"/>
          </a:xfrm>
          <a:prstGeom prst="rect">
            <a:avLst/>
          </a:prstGeom>
          <a:solidFill>
            <a:srgbClr val="50DEFF"/>
          </a:solidFill>
          <a:ln w="19080">
            <a:solidFill>
              <a:srgbClr val="40404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Timer</a:t>
            </a:r>
            <a:endParaRPr dirty="0"/>
          </a:p>
        </p:txBody>
      </p:sp>
      <p:sp>
        <p:nvSpPr>
          <p:cNvPr id="10" name="CustomShape 8">
            <a:extLst>
              <a:ext uri="{FF2B5EF4-FFF2-40B4-BE49-F238E27FC236}">
                <a16:creationId xmlns:a16="http://schemas.microsoft.com/office/drawing/2014/main" id="{5F16459A-44ED-4D09-9F75-040CFCD90AD3}"/>
              </a:ext>
            </a:extLst>
          </p:cNvPr>
          <p:cNvSpPr/>
          <p:nvPr/>
        </p:nvSpPr>
        <p:spPr>
          <a:xfrm>
            <a:off x="6369480" y="5370480"/>
            <a:ext cx="1351440" cy="402480"/>
          </a:xfrm>
          <a:prstGeom prst="rect">
            <a:avLst/>
          </a:prstGeom>
          <a:solidFill>
            <a:srgbClr val="50DEFF"/>
          </a:solidFill>
          <a:ln w="19080">
            <a:solidFill>
              <a:srgbClr val="40404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DAC</a:t>
            </a:r>
            <a:endParaRPr dirty="0"/>
          </a:p>
        </p:txBody>
      </p:sp>
      <p:sp>
        <p:nvSpPr>
          <p:cNvPr id="11" name="CustomShape 9">
            <a:extLst>
              <a:ext uri="{FF2B5EF4-FFF2-40B4-BE49-F238E27FC236}">
                <a16:creationId xmlns:a16="http://schemas.microsoft.com/office/drawing/2014/main" id="{5A2E95CA-BE3F-4735-82EA-719B3230707D}"/>
              </a:ext>
            </a:extLst>
          </p:cNvPr>
          <p:cNvSpPr/>
          <p:nvPr/>
        </p:nvSpPr>
        <p:spPr>
          <a:xfrm>
            <a:off x="8134200" y="5370480"/>
            <a:ext cx="1349280" cy="402480"/>
          </a:xfrm>
          <a:prstGeom prst="rect">
            <a:avLst/>
          </a:prstGeom>
          <a:solidFill>
            <a:srgbClr val="50DEFF"/>
          </a:solidFill>
          <a:ln w="19080">
            <a:solidFill>
              <a:srgbClr val="40404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GPIO</a:t>
            </a:r>
            <a:endParaRPr dirty="0"/>
          </a:p>
        </p:txBody>
      </p:sp>
      <p:sp>
        <p:nvSpPr>
          <p:cNvPr id="12" name="CustomShape 10">
            <a:extLst>
              <a:ext uri="{FF2B5EF4-FFF2-40B4-BE49-F238E27FC236}">
                <a16:creationId xmlns:a16="http://schemas.microsoft.com/office/drawing/2014/main" id="{122F2A0B-E76B-4232-BB00-4EBEC4FAF335}"/>
              </a:ext>
            </a:extLst>
          </p:cNvPr>
          <p:cNvSpPr/>
          <p:nvPr/>
        </p:nvSpPr>
        <p:spPr>
          <a:xfrm>
            <a:off x="1140480" y="5367240"/>
            <a:ext cx="1349280" cy="402480"/>
          </a:xfrm>
          <a:prstGeom prst="rect">
            <a:avLst/>
          </a:prstGeom>
          <a:solidFill>
            <a:srgbClr val="50DEFF"/>
          </a:solidFill>
          <a:ln w="19080">
            <a:solidFill>
              <a:srgbClr val="40404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Program </a:t>
            </a:r>
            <a:endParaRPr dirty="0"/>
          </a:p>
          <a:p>
            <a:pPr algn="ctr">
              <a:lnSpc>
                <a:spcPct val="100000"/>
              </a:lnSpc>
            </a:pPr>
            <a:r>
              <a:rPr lang="en-GB" sz="1200" dirty="0">
                <a:solidFill>
                  <a:srgbClr val="000000"/>
                </a:solidFill>
                <a:latin typeface="Arial"/>
                <a:ea typeface="MS PGothic"/>
              </a:rPr>
              <a:t>Memory</a:t>
            </a:r>
            <a:endParaRPr dirty="0"/>
          </a:p>
        </p:txBody>
      </p:sp>
      <p:sp>
        <p:nvSpPr>
          <p:cNvPr id="13" name="CustomShape 11">
            <a:extLst>
              <a:ext uri="{FF2B5EF4-FFF2-40B4-BE49-F238E27FC236}">
                <a16:creationId xmlns:a16="http://schemas.microsoft.com/office/drawing/2014/main" id="{F796EE94-2B3C-42EE-9398-8CD93EDDB688}"/>
              </a:ext>
            </a:extLst>
          </p:cNvPr>
          <p:cNvSpPr/>
          <p:nvPr/>
        </p:nvSpPr>
        <p:spPr>
          <a:xfrm>
            <a:off x="9829440" y="5370480"/>
            <a:ext cx="1351440" cy="402480"/>
          </a:xfrm>
          <a:prstGeom prst="rect">
            <a:avLst/>
          </a:prstGeom>
          <a:solidFill>
            <a:srgbClr val="50DEFF"/>
          </a:solidFill>
          <a:ln w="19080">
            <a:solidFill>
              <a:srgbClr val="40404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Watchdog</a:t>
            </a:r>
            <a:endParaRPr dirty="0"/>
          </a:p>
        </p:txBody>
      </p:sp>
      <p:sp>
        <p:nvSpPr>
          <p:cNvPr id="14" name="CustomShape 12">
            <a:extLst>
              <a:ext uri="{FF2B5EF4-FFF2-40B4-BE49-F238E27FC236}">
                <a16:creationId xmlns:a16="http://schemas.microsoft.com/office/drawing/2014/main" id="{D6A9E4D6-C3AD-4E26-A79F-EC12ABC733BB}"/>
              </a:ext>
            </a:extLst>
          </p:cNvPr>
          <p:cNvSpPr/>
          <p:nvPr/>
        </p:nvSpPr>
        <p:spPr>
          <a:xfrm>
            <a:off x="1140480" y="4954680"/>
            <a:ext cx="10040400" cy="186480"/>
          </a:xfrm>
          <a:prstGeom prst="rect">
            <a:avLst/>
          </a:prstGeom>
          <a:solidFill>
            <a:srgbClr val="BFBFBF"/>
          </a:solidFill>
          <a:ln w="19080">
            <a:noFill/>
          </a:ln>
        </p:spPr>
        <p:txBody>
          <a:bodyPr wrap="none" lIns="90000" tIns="45000" rIns="90000" bIns="45000" anchor="ctr"/>
          <a:lstStyle/>
          <a:p>
            <a:pPr algn="ctr">
              <a:lnSpc>
                <a:spcPct val="100000"/>
              </a:lnSpc>
            </a:pPr>
            <a:r>
              <a:rPr lang="en-GB" sz="1000" dirty="0">
                <a:solidFill>
                  <a:srgbClr val="000000"/>
                </a:solidFill>
                <a:latin typeface="Arial"/>
                <a:ea typeface="MS PGothic"/>
              </a:rPr>
              <a:t>System Bus</a:t>
            </a:r>
            <a:endParaRPr dirty="0"/>
          </a:p>
        </p:txBody>
      </p:sp>
      <p:sp>
        <p:nvSpPr>
          <p:cNvPr id="15" name="CustomShape 13">
            <a:extLst>
              <a:ext uri="{FF2B5EF4-FFF2-40B4-BE49-F238E27FC236}">
                <a16:creationId xmlns:a16="http://schemas.microsoft.com/office/drawing/2014/main" id="{C9A3ADB0-4C01-47BB-8866-1C9BD7C097C6}"/>
              </a:ext>
            </a:extLst>
          </p:cNvPr>
          <p:cNvSpPr/>
          <p:nvPr/>
        </p:nvSpPr>
        <p:spPr>
          <a:xfrm>
            <a:off x="787320" y="4268880"/>
            <a:ext cx="2557800" cy="272520"/>
          </a:xfrm>
          <a:prstGeom prst="rect">
            <a:avLst/>
          </a:prstGeom>
          <a:noFill/>
          <a:ln>
            <a:noFill/>
          </a:ln>
        </p:spPr>
        <p:txBody>
          <a:bodyPr lIns="90000" tIns="45000" rIns="90000" bIns="45000"/>
          <a:lstStyle/>
          <a:p>
            <a:pPr algn="ctr">
              <a:lnSpc>
                <a:spcPct val="100000"/>
              </a:lnSpc>
            </a:pPr>
            <a:r>
              <a:rPr lang="en-GB" sz="1200" dirty="0">
                <a:solidFill>
                  <a:srgbClr val="000000"/>
                </a:solidFill>
                <a:latin typeface="Arial"/>
                <a:ea typeface="MS PGothic"/>
              </a:rPr>
              <a:t>A simple SoC</a:t>
            </a:r>
            <a:endParaRPr dirty="0"/>
          </a:p>
        </p:txBody>
      </p:sp>
      <p:sp>
        <p:nvSpPr>
          <p:cNvPr id="16" name="CustomShape 14">
            <a:extLst>
              <a:ext uri="{FF2B5EF4-FFF2-40B4-BE49-F238E27FC236}">
                <a16:creationId xmlns:a16="http://schemas.microsoft.com/office/drawing/2014/main" id="{24F4D735-E193-4734-9F64-5CA9947EC4A4}"/>
              </a:ext>
            </a:extLst>
          </p:cNvPr>
          <p:cNvSpPr/>
          <p:nvPr/>
        </p:nvSpPr>
        <p:spPr>
          <a:xfrm>
            <a:off x="1612440" y="5002200"/>
            <a:ext cx="405720" cy="374040"/>
          </a:xfrm>
          <a:prstGeom prst="downArrow">
            <a:avLst>
              <a:gd name="adj1" fmla="val 50000"/>
              <a:gd name="adj2" fmla="val 50000"/>
            </a:avLst>
          </a:prstGeom>
          <a:solidFill>
            <a:srgbClr val="BFBFBF"/>
          </a:solidFill>
          <a:ln w="19080">
            <a:noFill/>
          </a:ln>
        </p:spPr>
        <p:txBody>
          <a:bodyPr/>
          <a:lstStyle/>
          <a:p>
            <a:endParaRPr lang="LID4096"/>
          </a:p>
        </p:txBody>
      </p:sp>
      <p:sp>
        <p:nvSpPr>
          <p:cNvPr id="17" name="CustomShape 15">
            <a:extLst>
              <a:ext uri="{FF2B5EF4-FFF2-40B4-BE49-F238E27FC236}">
                <a16:creationId xmlns:a16="http://schemas.microsoft.com/office/drawing/2014/main" id="{FE0A6243-3A1C-4C2B-8821-49CBEEDF618F}"/>
              </a:ext>
            </a:extLst>
          </p:cNvPr>
          <p:cNvSpPr/>
          <p:nvPr/>
        </p:nvSpPr>
        <p:spPr>
          <a:xfrm>
            <a:off x="3345480" y="5002200"/>
            <a:ext cx="405720" cy="374040"/>
          </a:xfrm>
          <a:prstGeom prst="downArrow">
            <a:avLst>
              <a:gd name="adj1" fmla="val 50000"/>
              <a:gd name="adj2" fmla="val 50000"/>
            </a:avLst>
          </a:prstGeom>
          <a:solidFill>
            <a:srgbClr val="BFBFBF"/>
          </a:solidFill>
          <a:ln w="19080">
            <a:noFill/>
          </a:ln>
        </p:spPr>
        <p:txBody>
          <a:bodyPr/>
          <a:lstStyle/>
          <a:p>
            <a:endParaRPr lang="LID4096"/>
          </a:p>
        </p:txBody>
      </p:sp>
      <p:sp>
        <p:nvSpPr>
          <p:cNvPr id="18" name="CustomShape 16">
            <a:extLst>
              <a:ext uri="{FF2B5EF4-FFF2-40B4-BE49-F238E27FC236}">
                <a16:creationId xmlns:a16="http://schemas.microsoft.com/office/drawing/2014/main" id="{CA817ED0-2402-4584-86DC-8F4CA5E6FEE5}"/>
              </a:ext>
            </a:extLst>
          </p:cNvPr>
          <p:cNvSpPr/>
          <p:nvPr/>
        </p:nvSpPr>
        <p:spPr>
          <a:xfrm>
            <a:off x="5063760" y="5002200"/>
            <a:ext cx="405720" cy="374040"/>
          </a:xfrm>
          <a:prstGeom prst="downArrow">
            <a:avLst>
              <a:gd name="adj1" fmla="val 50000"/>
              <a:gd name="adj2" fmla="val 50000"/>
            </a:avLst>
          </a:prstGeom>
          <a:solidFill>
            <a:srgbClr val="BFBFBF"/>
          </a:solidFill>
          <a:ln w="19080">
            <a:noFill/>
          </a:ln>
        </p:spPr>
        <p:txBody>
          <a:bodyPr/>
          <a:lstStyle/>
          <a:p>
            <a:endParaRPr lang="LID4096"/>
          </a:p>
        </p:txBody>
      </p:sp>
      <p:sp>
        <p:nvSpPr>
          <p:cNvPr id="19" name="CustomShape 17">
            <a:extLst>
              <a:ext uri="{FF2B5EF4-FFF2-40B4-BE49-F238E27FC236}">
                <a16:creationId xmlns:a16="http://schemas.microsoft.com/office/drawing/2014/main" id="{86CE1EB9-086B-4A82-BF09-69FA1430C4C8}"/>
              </a:ext>
            </a:extLst>
          </p:cNvPr>
          <p:cNvSpPr/>
          <p:nvPr/>
        </p:nvSpPr>
        <p:spPr>
          <a:xfrm>
            <a:off x="6843600" y="500220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20" name="CustomShape 18">
            <a:extLst>
              <a:ext uri="{FF2B5EF4-FFF2-40B4-BE49-F238E27FC236}">
                <a16:creationId xmlns:a16="http://schemas.microsoft.com/office/drawing/2014/main" id="{371E7FDD-FA46-4309-9213-B078950D971C}"/>
              </a:ext>
            </a:extLst>
          </p:cNvPr>
          <p:cNvSpPr/>
          <p:nvPr/>
        </p:nvSpPr>
        <p:spPr>
          <a:xfrm>
            <a:off x="8606160" y="5002200"/>
            <a:ext cx="405720" cy="374040"/>
          </a:xfrm>
          <a:prstGeom prst="downArrow">
            <a:avLst>
              <a:gd name="adj1" fmla="val 50000"/>
              <a:gd name="adj2" fmla="val 50000"/>
            </a:avLst>
          </a:prstGeom>
          <a:solidFill>
            <a:srgbClr val="BFBFBF"/>
          </a:solidFill>
          <a:ln w="19080">
            <a:noFill/>
          </a:ln>
        </p:spPr>
        <p:txBody>
          <a:bodyPr/>
          <a:lstStyle/>
          <a:p>
            <a:endParaRPr lang="LID4096"/>
          </a:p>
        </p:txBody>
      </p:sp>
      <p:sp>
        <p:nvSpPr>
          <p:cNvPr id="21" name="CustomShape 19">
            <a:extLst>
              <a:ext uri="{FF2B5EF4-FFF2-40B4-BE49-F238E27FC236}">
                <a16:creationId xmlns:a16="http://schemas.microsoft.com/office/drawing/2014/main" id="{D8E88101-DEAC-4759-8151-3943E5CA6442}"/>
              </a:ext>
            </a:extLst>
          </p:cNvPr>
          <p:cNvSpPr/>
          <p:nvPr/>
        </p:nvSpPr>
        <p:spPr>
          <a:xfrm>
            <a:off x="10303200" y="5002200"/>
            <a:ext cx="403560" cy="374040"/>
          </a:xfrm>
          <a:prstGeom prst="downArrow">
            <a:avLst>
              <a:gd name="adj1" fmla="val 50000"/>
              <a:gd name="adj2" fmla="val 50000"/>
            </a:avLst>
          </a:prstGeom>
          <a:solidFill>
            <a:srgbClr val="BFBFBF"/>
          </a:solidFill>
          <a:ln w="19080">
            <a:noFill/>
          </a:ln>
        </p:spPr>
        <p:txBody>
          <a:bodyPr/>
          <a:lstStyle/>
          <a:p>
            <a:endParaRPr lang="LID4096"/>
          </a:p>
        </p:txBody>
      </p:sp>
    </p:spTree>
    <p:extLst>
      <p:ext uri="{BB962C8B-B14F-4D97-AF65-F5344CB8AC3E}">
        <p14:creationId xmlns:p14="http://schemas.microsoft.com/office/powerpoint/2010/main" val="2007002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Example Arm-based SoC</a:t>
            </a:r>
          </a:p>
        </p:txBody>
      </p:sp>
      <p:sp>
        <p:nvSpPr>
          <p:cNvPr id="6" name="CustomShape 2">
            <a:extLst>
              <a:ext uri="{FF2B5EF4-FFF2-40B4-BE49-F238E27FC236}">
                <a16:creationId xmlns:a16="http://schemas.microsoft.com/office/drawing/2014/main" id="{D16CE9D3-C4D3-4EDE-AD18-D0194BAF9D0D}"/>
              </a:ext>
            </a:extLst>
          </p:cNvPr>
          <p:cNvSpPr/>
          <p:nvPr/>
        </p:nvSpPr>
        <p:spPr>
          <a:xfrm>
            <a:off x="689760" y="1812240"/>
            <a:ext cx="10501560" cy="3055320"/>
          </a:xfrm>
          <a:prstGeom prst="rect">
            <a:avLst/>
          </a:prstGeom>
          <a:solidFill>
            <a:srgbClr val="F2F2F2"/>
          </a:solidFill>
          <a:ln w="19080">
            <a:noFill/>
          </a:ln>
        </p:spPr>
        <p:txBody>
          <a:bodyPr/>
          <a:lstStyle/>
          <a:p>
            <a:endParaRPr lang="LID4096"/>
          </a:p>
        </p:txBody>
      </p:sp>
      <p:sp>
        <p:nvSpPr>
          <p:cNvPr id="7" name="CustomShape 3">
            <a:extLst>
              <a:ext uri="{FF2B5EF4-FFF2-40B4-BE49-F238E27FC236}">
                <a16:creationId xmlns:a16="http://schemas.microsoft.com/office/drawing/2014/main" id="{1AFFC3D6-471F-4DDA-9FCB-33C679A38313}"/>
              </a:ext>
            </a:extLst>
          </p:cNvPr>
          <p:cNvSpPr/>
          <p:nvPr/>
        </p:nvSpPr>
        <p:spPr>
          <a:xfrm>
            <a:off x="7882560" y="3577320"/>
            <a:ext cx="1567440" cy="192960"/>
          </a:xfrm>
          <a:prstGeom prst="rect">
            <a:avLst/>
          </a:prstGeom>
          <a:solidFill>
            <a:srgbClr val="78E6D1"/>
          </a:solidFill>
          <a:ln w="19080">
            <a:noFill/>
          </a:ln>
        </p:spPr>
        <p:txBody>
          <a:bodyPr/>
          <a:lstStyle/>
          <a:p>
            <a:endParaRPr lang="LID4096"/>
          </a:p>
        </p:txBody>
      </p:sp>
      <p:sp>
        <p:nvSpPr>
          <p:cNvPr id="8" name="CustomShape 4">
            <a:extLst>
              <a:ext uri="{FF2B5EF4-FFF2-40B4-BE49-F238E27FC236}">
                <a16:creationId xmlns:a16="http://schemas.microsoft.com/office/drawing/2014/main" id="{2C8F46B1-6F87-498E-AEBA-3BCA485D263B}"/>
              </a:ext>
            </a:extLst>
          </p:cNvPr>
          <p:cNvSpPr/>
          <p:nvPr/>
        </p:nvSpPr>
        <p:spPr>
          <a:xfrm>
            <a:off x="927000" y="4026600"/>
            <a:ext cx="103392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System</a:t>
            </a:r>
            <a:endParaRPr dirty="0"/>
          </a:p>
          <a:p>
            <a:pPr algn="ctr">
              <a:lnSpc>
                <a:spcPct val="100000"/>
              </a:lnSpc>
            </a:pPr>
            <a:r>
              <a:rPr lang="en-GB" sz="1200" dirty="0">
                <a:solidFill>
                  <a:srgbClr val="000000"/>
                </a:solidFill>
                <a:latin typeface="Arial"/>
                <a:ea typeface="MS PGothic"/>
              </a:rPr>
              <a:t>Control</a:t>
            </a:r>
            <a:endParaRPr dirty="0"/>
          </a:p>
        </p:txBody>
      </p:sp>
      <p:sp>
        <p:nvSpPr>
          <p:cNvPr id="9" name="CustomShape 5">
            <a:extLst>
              <a:ext uri="{FF2B5EF4-FFF2-40B4-BE49-F238E27FC236}">
                <a16:creationId xmlns:a16="http://schemas.microsoft.com/office/drawing/2014/main" id="{5193F315-0A9D-47B4-85CA-C32565263A15}"/>
              </a:ext>
            </a:extLst>
          </p:cNvPr>
          <p:cNvSpPr/>
          <p:nvPr/>
        </p:nvSpPr>
        <p:spPr>
          <a:xfrm>
            <a:off x="6098760" y="2645640"/>
            <a:ext cx="403560" cy="372240"/>
          </a:xfrm>
          <a:prstGeom prst="downArrow">
            <a:avLst>
              <a:gd name="adj1" fmla="val 50000"/>
              <a:gd name="adj2" fmla="val 50000"/>
            </a:avLst>
          </a:prstGeom>
          <a:solidFill>
            <a:srgbClr val="BFBFBF"/>
          </a:solidFill>
          <a:ln w="19080">
            <a:noFill/>
          </a:ln>
        </p:spPr>
        <p:txBody>
          <a:bodyPr/>
          <a:lstStyle/>
          <a:p>
            <a:endParaRPr lang="LID4096"/>
          </a:p>
        </p:txBody>
      </p:sp>
      <p:sp>
        <p:nvSpPr>
          <p:cNvPr id="10" name="CustomShape 6">
            <a:extLst>
              <a:ext uri="{FF2B5EF4-FFF2-40B4-BE49-F238E27FC236}">
                <a16:creationId xmlns:a16="http://schemas.microsoft.com/office/drawing/2014/main" id="{A81A4E21-1C12-40EC-BAA2-34121C9FF1CE}"/>
              </a:ext>
            </a:extLst>
          </p:cNvPr>
          <p:cNvSpPr/>
          <p:nvPr/>
        </p:nvSpPr>
        <p:spPr>
          <a:xfrm>
            <a:off x="1221120" y="364428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11" name="CustomShape 7">
            <a:extLst>
              <a:ext uri="{FF2B5EF4-FFF2-40B4-BE49-F238E27FC236}">
                <a16:creationId xmlns:a16="http://schemas.microsoft.com/office/drawing/2014/main" id="{61CCC566-5501-4703-822A-7E0D9C70895E}"/>
              </a:ext>
            </a:extLst>
          </p:cNvPr>
          <p:cNvSpPr/>
          <p:nvPr/>
        </p:nvSpPr>
        <p:spPr>
          <a:xfrm>
            <a:off x="2141640" y="402660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ROM</a:t>
            </a:r>
            <a:endParaRPr dirty="0"/>
          </a:p>
        </p:txBody>
      </p:sp>
      <p:sp>
        <p:nvSpPr>
          <p:cNvPr id="12" name="CustomShape 8">
            <a:extLst>
              <a:ext uri="{FF2B5EF4-FFF2-40B4-BE49-F238E27FC236}">
                <a16:creationId xmlns:a16="http://schemas.microsoft.com/office/drawing/2014/main" id="{4972AF88-27D6-4752-A168-ABDB6FDE7B32}"/>
              </a:ext>
            </a:extLst>
          </p:cNvPr>
          <p:cNvSpPr/>
          <p:nvPr/>
        </p:nvSpPr>
        <p:spPr>
          <a:xfrm>
            <a:off x="2437920" y="364428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13" name="CustomShape 9">
            <a:extLst>
              <a:ext uri="{FF2B5EF4-FFF2-40B4-BE49-F238E27FC236}">
                <a16:creationId xmlns:a16="http://schemas.microsoft.com/office/drawing/2014/main" id="{D60C45A2-631D-4E90-81EB-9D3C6D6574A5}"/>
              </a:ext>
            </a:extLst>
          </p:cNvPr>
          <p:cNvSpPr/>
          <p:nvPr/>
        </p:nvSpPr>
        <p:spPr>
          <a:xfrm>
            <a:off x="3356280" y="402660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Boot</a:t>
            </a:r>
            <a:endParaRPr dirty="0"/>
          </a:p>
          <a:p>
            <a:pPr algn="ctr">
              <a:lnSpc>
                <a:spcPct val="100000"/>
              </a:lnSpc>
            </a:pPr>
            <a:r>
              <a:rPr lang="en-GB" sz="1200" dirty="0">
                <a:solidFill>
                  <a:srgbClr val="000000"/>
                </a:solidFill>
                <a:latin typeface="Arial"/>
                <a:ea typeface="MS PGothic"/>
              </a:rPr>
              <a:t>ROM</a:t>
            </a:r>
            <a:endParaRPr dirty="0"/>
          </a:p>
        </p:txBody>
      </p:sp>
      <p:sp>
        <p:nvSpPr>
          <p:cNvPr id="14" name="CustomShape 10">
            <a:extLst>
              <a:ext uri="{FF2B5EF4-FFF2-40B4-BE49-F238E27FC236}">
                <a16:creationId xmlns:a16="http://schemas.microsoft.com/office/drawing/2014/main" id="{995F4476-0998-4C02-9AFA-6EA96762742F}"/>
              </a:ext>
            </a:extLst>
          </p:cNvPr>
          <p:cNvSpPr/>
          <p:nvPr/>
        </p:nvSpPr>
        <p:spPr>
          <a:xfrm>
            <a:off x="3650400" y="364428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15" name="CustomShape 11">
            <a:extLst>
              <a:ext uri="{FF2B5EF4-FFF2-40B4-BE49-F238E27FC236}">
                <a16:creationId xmlns:a16="http://schemas.microsoft.com/office/drawing/2014/main" id="{53128D97-25B4-4DA8-99EF-3A9534DA5CB6}"/>
              </a:ext>
            </a:extLst>
          </p:cNvPr>
          <p:cNvSpPr/>
          <p:nvPr/>
        </p:nvSpPr>
        <p:spPr>
          <a:xfrm>
            <a:off x="4554000" y="402660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RAM</a:t>
            </a:r>
            <a:endParaRPr dirty="0"/>
          </a:p>
        </p:txBody>
      </p:sp>
      <p:sp>
        <p:nvSpPr>
          <p:cNvPr id="16" name="CustomShape 12">
            <a:extLst>
              <a:ext uri="{FF2B5EF4-FFF2-40B4-BE49-F238E27FC236}">
                <a16:creationId xmlns:a16="http://schemas.microsoft.com/office/drawing/2014/main" id="{F943D44A-D887-4F7E-8B94-DB7520A855E2}"/>
              </a:ext>
            </a:extLst>
          </p:cNvPr>
          <p:cNvSpPr/>
          <p:nvPr/>
        </p:nvSpPr>
        <p:spPr>
          <a:xfrm>
            <a:off x="4850280" y="364428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17" name="CustomShape 13">
            <a:extLst>
              <a:ext uri="{FF2B5EF4-FFF2-40B4-BE49-F238E27FC236}">
                <a16:creationId xmlns:a16="http://schemas.microsoft.com/office/drawing/2014/main" id="{A5289CD4-3D56-498C-8206-A39180CC506A}"/>
              </a:ext>
            </a:extLst>
          </p:cNvPr>
          <p:cNvSpPr/>
          <p:nvPr/>
        </p:nvSpPr>
        <p:spPr>
          <a:xfrm>
            <a:off x="5772600" y="402660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ROM</a:t>
            </a:r>
            <a:endParaRPr dirty="0"/>
          </a:p>
          <a:p>
            <a:pPr algn="ctr">
              <a:lnSpc>
                <a:spcPct val="100000"/>
              </a:lnSpc>
            </a:pPr>
            <a:r>
              <a:rPr lang="en-GB" sz="1200" dirty="0">
                <a:solidFill>
                  <a:srgbClr val="000000"/>
                </a:solidFill>
                <a:latin typeface="Arial"/>
                <a:ea typeface="MS PGothic"/>
              </a:rPr>
              <a:t>Table</a:t>
            </a:r>
            <a:endParaRPr dirty="0"/>
          </a:p>
        </p:txBody>
      </p:sp>
      <p:sp>
        <p:nvSpPr>
          <p:cNvPr id="18" name="CustomShape 14">
            <a:extLst>
              <a:ext uri="{FF2B5EF4-FFF2-40B4-BE49-F238E27FC236}">
                <a16:creationId xmlns:a16="http://schemas.microsoft.com/office/drawing/2014/main" id="{19BEC892-D378-49F9-925A-CCFF5DC52165}"/>
              </a:ext>
            </a:extLst>
          </p:cNvPr>
          <p:cNvSpPr/>
          <p:nvPr/>
        </p:nvSpPr>
        <p:spPr>
          <a:xfrm>
            <a:off x="6068880" y="364428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19" name="CustomShape 15">
            <a:extLst>
              <a:ext uri="{FF2B5EF4-FFF2-40B4-BE49-F238E27FC236}">
                <a16:creationId xmlns:a16="http://schemas.microsoft.com/office/drawing/2014/main" id="{5968ACA1-9974-46EC-A88A-3F21639D4088}"/>
              </a:ext>
            </a:extLst>
          </p:cNvPr>
          <p:cNvSpPr/>
          <p:nvPr/>
        </p:nvSpPr>
        <p:spPr>
          <a:xfrm>
            <a:off x="6991560" y="402660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AHB</a:t>
            </a:r>
            <a:endParaRPr dirty="0"/>
          </a:p>
          <a:p>
            <a:pPr algn="ctr">
              <a:lnSpc>
                <a:spcPct val="100000"/>
              </a:lnSpc>
            </a:pPr>
            <a:r>
              <a:rPr lang="en-GB" sz="1200" dirty="0">
                <a:solidFill>
                  <a:srgbClr val="000000"/>
                </a:solidFill>
                <a:latin typeface="Arial"/>
                <a:ea typeface="MS PGothic"/>
              </a:rPr>
              <a:t>Peripheral</a:t>
            </a:r>
            <a:endParaRPr dirty="0"/>
          </a:p>
        </p:txBody>
      </p:sp>
      <p:sp>
        <p:nvSpPr>
          <p:cNvPr id="20" name="CustomShape 16">
            <a:extLst>
              <a:ext uri="{FF2B5EF4-FFF2-40B4-BE49-F238E27FC236}">
                <a16:creationId xmlns:a16="http://schemas.microsoft.com/office/drawing/2014/main" id="{660921D5-2568-4F6A-B384-090AE57AC105}"/>
              </a:ext>
            </a:extLst>
          </p:cNvPr>
          <p:cNvSpPr/>
          <p:nvPr/>
        </p:nvSpPr>
        <p:spPr>
          <a:xfrm>
            <a:off x="7287840" y="364428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21" name="CustomShape 17">
            <a:extLst>
              <a:ext uri="{FF2B5EF4-FFF2-40B4-BE49-F238E27FC236}">
                <a16:creationId xmlns:a16="http://schemas.microsoft.com/office/drawing/2014/main" id="{6C4BFB99-47EB-46C8-9645-D5B68BB9C297}"/>
              </a:ext>
            </a:extLst>
          </p:cNvPr>
          <p:cNvSpPr/>
          <p:nvPr/>
        </p:nvSpPr>
        <p:spPr>
          <a:xfrm rot="16200000">
            <a:off x="9540000" y="3938760"/>
            <a:ext cx="302400" cy="498600"/>
          </a:xfrm>
          <a:prstGeom prst="downArrow">
            <a:avLst>
              <a:gd name="adj1" fmla="val 50000"/>
              <a:gd name="adj2" fmla="val 50000"/>
            </a:avLst>
          </a:prstGeom>
          <a:solidFill>
            <a:srgbClr val="78E6D1"/>
          </a:solidFill>
          <a:ln w="19080">
            <a:noFill/>
          </a:ln>
        </p:spPr>
        <p:txBody>
          <a:bodyPr/>
          <a:lstStyle/>
          <a:p>
            <a:endParaRPr lang="LID4096"/>
          </a:p>
        </p:txBody>
      </p:sp>
      <p:sp>
        <p:nvSpPr>
          <p:cNvPr id="22" name="CustomShape 18">
            <a:extLst>
              <a:ext uri="{FF2B5EF4-FFF2-40B4-BE49-F238E27FC236}">
                <a16:creationId xmlns:a16="http://schemas.microsoft.com/office/drawing/2014/main" id="{CA9E25AB-1247-482E-9C1E-856EA399660B}"/>
              </a:ext>
            </a:extLst>
          </p:cNvPr>
          <p:cNvSpPr/>
          <p:nvPr/>
        </p:nvSpPr>
        <p:spPr>
          <a:xfrm>
            <a:off x="9941400" y="4026600"/>
            <a:ext cx="1036080" cy="402480"/>
          </a:xfrm>
          <a:prstGeom prst="rect">
            <a:avLst/>
          </a:prstGeom>
          <a:solidFill>
            <a:srgbClr val="A5EEE0"/>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APB</a:t>
            </a:r>
            <a:endParaRPr dirty="0"/>
          </a:p>
          <a:p>
            <a:pPr algn="ctr">
              <a:lnSpc>
                <a:spcPct val="100000"/>
              </a:lnSpc>
            </a:pPr>
            <a:r>
              <a:rPr lang="en-GB" sz="1200" dirty="0">
                <a:solidFill>
                  <a:srgbClr val="000000"/>
                </a:solidFill>
                <a:latin typeface="Arial"/>
                <a:ea typeface="MS PGothic"/>
              </a:rPr>
              <a:t>Peripheral</a:t>
            </a:r>
            <a:endParaRPr dirty="0"/>
          </a:p>
        </p:txBody>
      </p:sp>
      <p:sp>
        <p:nvSpPr>
          <p:cNvPr id="23" name="CustomShape 19">
            <a:extLst>
              <a:ext uri="{FF2B5EF4-FFF2-40B4-BE49-F238E27FC236}">
                <a16:creationId xmlns:a16="http://schemas.microsoft.com/office/drawing/2014/main" id="{0E7BEA27-4BB2-4AE2-B9AE-41518DEDB0B0}"/>
              </a:ext>
            </a:extLst>
          </p:cNvPr>
          <p:cNvSpPr/>
          <p:nvPr/>
        </p:nvSpPr>
        <p:spPr>
          <a:xfrm rot="16200000">
            <a:off x="9540000" y="3349800"/>
            <a:ext cx="302400" cy="498600"/>
          </a:xfrm>
          <a:prstGeom prst="downArrow">
            <a:avLst>
              <a:gd name="adj1" fmla="val 50000"/>
              <a:gd name="adj2" fmla="val 50000"/>
            </a:avLst>
          </a:prstGeom>
          <a:solidFill>
            <a:srgbClr val="78E6D1"/>
          </a:solidFill>
          <a:ln w="19080">
            <a:noFill/>
          </a:ln>
        </p:spPr>
        <p:txBody>
          <a:bodyPr/>
          <a:lstStyle/>
          <a:p>
            <a:endParaRPr lang="LID4096"/>
          </a:p>
        </p:txBody>
      </p:sp>
      <p:sp>
        <p:nvSpPr>
          <p:cNvPr id="24" name="CustomShape 20">
            <a:extLst>
              <a:ext uri="{FF2B5EF4-FFF2-40B4-BE49-F238E27FC236}">
                <a16:creationId xmlns:a16="http://schemas.microsoft.com/office/drawing/2014/main" id="{DAABC6F5-AFB0-4713-A13B-E2FB2850190C}"/>
              </a:ext>
            </a:extLst>
          </p:cNvPr>
          <p:cNvSpPr/>
          <p:nvPr/>
        </p:nvSpPr>
        <p:spPr>
          <a:xfrm>
            <a:off x="9941400" y="3439440"/>
            <a:ext cx="1036080" cy="401040"/>
          </a:xfrm>
          <a:prstGeom prst="rect">
            <a:avLst/>
          </a:prstGeom>
          <a:solidFill>
            <a:srgbClr val="A5EEE0"/>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UART</a:t>
            </a:r>
            <a:endParaRPr dirty="0"/>
          </a:p>
        </p:txBody>
      </p:sp>
      <p:sp>
        <p:nvSpPr>
          <p:cNvPr id="25" name="CustomShape 21">
            <a:extLst>
              <a:ext uri="{FF2B5EF4-FFF2-40B4-BE49-F238E27FC236}">
                <a16:creationId xmlns:a16="http://schemas.microsoft.com/office/drawing/2014/main" id="{80F3A92F-4F5A-4510-A705-2361D20F8A4F}"/>
              </a:ext>
            </a:extLst>
          </p:cNvPr>
          <p:cNvSpPr/>
          <p:nvPr/>
        </p:nvSpPr>
        <p:spPr>
          <a:xfrm rot="16200000">
            <a:off x="9540000" y="2719440"/>
            <a:ext cx="302400" cy="498600"/>
          </a:xfrm>
          <a:prstGeom prst="downArrow">
            <a:avLst>
              <a:gd name="adj1" fmla="val 50000"/>
              <a:gd name="adj2" fmla="val 50000"/>
            </a:avLst>
          </a:prstGeom>
          <a:solidFill>
            <a:srgbClr val="78E6D1"/>
          </a:solidFill>
          <a:ln w="19080">
            <a:noFill/>
          </a:ln>
        </p:spPr>
        <p:txBody>
          <a:bodyPr/>
          <a:lstStyle/>
          <a:p>
            <a:endParaRPr lang="LID4096"/>
          </a:p>
        </p:txBody>
      </p:sp>
      <p:sp>
        <p:nvSpPr>
          <p:cNvPr id="26" name="CustomShape 22">
            <a:extLst>
              <a:ext uri="{FF2B5EF4-FFF2-40B4-BE49-F238E27FC236}">
                <a16:creationId xmlns:a16="http://schemas.microsoft.com/office/drawing/2014/main" id="{CD126A04-CF2A-40F6-AF54-951B077B0499}"/>
              </a:ext>
            </a:extLst>
          </p:cNvPr>
          <p:cNvSpPr/>
          <p:nvPr/>
        </p:nvSpPr>
        <p:spPr>
          <a:xfrm>
            <a:off x="9941400" y="2807640"/>
            <a:ext cx="1036080" cy="402480"/>
          </a:xfrm>
          <a:prstGeom prst="rect">
            <a:avLst/>
          </a:prstGeom>
          <a:solidFill>
            <a:srgbClr val="A5EEE0"/>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Timers</a:t>
            </a:r>
            <a:endParaRPr dirty="0"/>
          </a:p>
        </p:txBody>
      </p:sp>
      <p:sp>
        <p:nvSpPr>
          <p:cNvPr id="27" name="CustomShape 23">
            <a:extLst>
              <a:ext uri="{FF2B5EF4-FFF2-40B4-BE49-F238E27FC236}">
                <a16:creationId xmlns:a16="http://schemas.microsoft.com/office/drawing/2014/main" id="{001A0606-344F-42AF-8523-5EBD5E0C93BD}"/>
              </a:ext>
            </a:extLst>
          </p:cNvPr>
          <p:cNvSpPr/>
          <p:nvPr/>
        </p:nvSpPr>
        <p:spPr>
          <a:xfrm rot="16200000">
            <a:off x="9540000" y="2127240"/>
            <a:ext cx="302400" cy="498600"/>
          </a:xfrm>
          <a:prstGeom prst="downArrow">
            <a:avLst>
              <a:gd name="adj1" fmla="val 50000"/>
              <a:gd name="adj2" fmla="val 50000"/>
            </a:avLst>
          </a:prstGeom>
          <a:solidFill>
            <a:srgbClr val="78E6D1"/>
          </a:solidFill>
          <a:ln w="19080">
            <a:noFill/>
          </a:ln>
        </p:spPr>
        <p:txBody>
          <a:bodyPr/>
          <a:lstStyle/>
          <a:p>
            <a:endParaRPr lang="LID4096"/>
          </a:p>
        </p:txBody>
      </p:sp>
      <p:sp>
        <p:nvSpPr>
          <p:cNvPr id="28" name="CustomShape 24">
            <a:extLst>
              <a:ext uri="{FF2B5EF4-FFF2-40B4-BE49-F238E27FC236}">
                <a16:creationId xmlns:a16="http://schemas.microsoft.com/office/drawing/2014/main" id="{E301AE82-43A8-4F4A-83B6-270E4561FB73}"/>
              </a:ext>
            </a:extLst>
          </p:cNvPr>
          <p:cNvSpPr/>
          <p:nvPr/>
        </p:nvSpPr>
        <p:spPr>
          <a:xfrm>
            <a:off x="9941400" y="2216880"/>
            <a:ext cx="1036080" cy="402480"/>
          </a:xfrm>
          <a:prstGeom prst="rect">
            <a:avLst/>
          </a:prstGeom>
          <a:solidFill>
            <a:srgbClr val="A5EEE0"/>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Watchdog</a:t>
            </a:r>
            <a:endParaRPr dirty="0"/>
          </a:p>
        </p:txBody>
      </p:sp>
      <p:sp>
        <p:nvSpPr>
          <p:cNvPr id="29" name="CustomShape 25">
            <a:extLst>
              <a:ext uri="{FF2B5EF4-FFF2-40B4-BE49-F238E27FC236}">
                <a16:creationId xmlns:a16="http://schemas.microsoft.com/office/drawing/2014/main" id="{56B49838-3487-4236-BC88-CA23D95E946B}"/>
              </a:ext>
            </a:extLst>
          </p:cNvPr>
          <p:cNvSpPr/>
          <p:nvPr/>
        </p:nvSpPr>
        <p:spPr>
          <a:xfrm rot="16200000">
            <a:off x="8461800" y="3156480"/>
            <a:ext cx="1961280" cy="255240"/>
          </a:xfrm>
          <a:prstGeom prst="rect">
            <a:avLst/>
          </a:prstGeom>
          <a:solidFill>
            <a:srgbClr val="78E6D1"/>
          </a:solidFill>
          <a:ln w="19080">
            <a:noFill/>
          </a:ln>
        </p:spPr>
        <p:txBody>
          <a:bodyPr wrap="none" lIns="45000" tIns="90000" rIns="45000" bIns="90000" anchor="ctr"/>
          <a:lstStyle/>
          <a:p>
            <a:pPr algn="ctr">
              <a:lnSpc>
                <a:spcPct val="100000"/>
              </a:lnSpc>
            </a:pPr>
            <a:r>
              <a:rPr lang="en-GB" sz="1200" dirty="0">
                <a:solidFill>
                  <a:srgbClr val="000000"/>
                </a:solidFill>
                <a:latin typeface="Arial"/>
                <a:ea typeface="MS PGothic"/>
              </a:rPr>
              <a:t> APB Bus</a:t>
            </a:r>
            <a:endParaRPr dirty="0"/>
          </a:p>
        </p:txBody>
      </p:sp>
      <p:sp>
        <p:nvSpPr>
          <p:cNvPr id="30" name="CustomShape 26">
            <a:extLst>
              <a:ext uri="{FF2B5EF4-FFF2-40B4-BE49-F238E27FC236}">
                <a16:creationId xmlns:a16="http://schemas.microsoft.com/office/drawing/2014/main" id="{D7075EC9-1F99-4BD4-BEF3-3DFF751EC377}"/>
              </a:ext>
            </a:extLst>
          </p:cNvPr>
          <p:cNvSpPr/>
          <p:nvPr/>
        </p:nvSpPr>
        <p:spPr>
          <a:xfrm>
            <a:off x="5254200" y="2645640"/>
            <a:ext cx="1046880" cy="170640"/>
          </a:xfrm>
          <a:prstGeom prst="rect">
            <a:avLst/>
          </a:prstGeom>
          <a:solidFill>
            <a:srgbClr val="BFBFBF"/>
          </a:solidFill>
          <a:ln w="19080">
            <a:noFill/>
          </a:ln>
        </p:spPr>
        <p:txBody>
          <a:bodyPr/>
          <a:lstStyle/>
          <a:p>
            <a:endParaRPr lang="LID4096"/>
          </a:p>
        </p:txBody>
      </p:sp>
      <p:sp>
        <p:nvSpPr>
          <p:cNvPr id="31" name="CustomShape 27">
            <a:extLst>
              <a:ext uri="{FF2B5EF4-FFF2-40B4-BE49-F238E27FC236}">
                <a16:creationId xmlns:a16="http://schemas.microsoft.com/office/drawing/2014/main" id="{BD8EC4C2-9B17-4E15-8405-E4CBEED962B0}"/>
              </a:ext>
            </a:extLst>
          </p:cNvPr>
          <p:cNvSpPr/>
          <p:nvPr/>
        </p:nvSpPr>
        <p:spPr>
          <a:xfrm>
            <a:off x="6612840" y="2645640"/>
            <a:ext cx="403560" cy="372240"/>
          </a:xfrm>
          <a:prstGeom prst="downArrow">
            <a:avLst>
              <a:gd name="adj1" fmla="val 50000"/>
              <a:gd name="adj2" fmla="val 50000"/>
            </a:avLst>
          </a:prstGeom>
          <a:solidFill>
            <a:srgbClr val="BFBFBF"/>
          </a:solidFill>
          <a:ln w="19080">
            <a:noFill/>
          </a:ln>
        </p:spPr>
        <p:txBody>
          <a:bodyPr/>
          <a:lstStyle/>
          <a:p>
            <a:endParaRPr lang="LID4096"/>
          </a:p>
        </p:txBody>
      </p:sp>
      <p:sp>
        <p:nvSpPr>
          <p:cNvPr id="32" name="CustomShape 28">
            <a:extLst>
              <a:ext uri="{FF2B5EF4-FFF2-40B4-BE49-F238E27FC236}">
                <a16:creationId xmlns:a16="http://schemas.microsoft.com/office/drawing/2014/main" id="{235F8F55-ABE8-47A2-A5E5-BCC304840703}"/>
              </a:ext>
            </a:extLst>
          </p:cNvPr>
          <p:cNvSpPr/>
          <p:nvPr/>
        </p:nvSpPr>
        <p:spPr>
          <a:xfrm>
            <a:off x="6813720" y="2645640"/>
            <a:ext cx="1620360" cy="161280"/>
          </a:xfrm>
          <a:prstGeom prst="rect">
            <a:avLst/>
          </a:prstGeom>
          <a:solidFill>
            <a:srgbClr val="BFBFBF"/>
          </a:solidFill>
          <a:ln w="19080">
            <a:noFill/>
          </a:ln>
        </p:spPr>
        <p:txBody>
          <a:bodyPr/>
          <a:lstStyle/>
          <a:p>
            <a:endParaRPr lang="LID4096"/>
          </a:p>
        </p:txBody>
      </p:sp>
      <p:sp>
        <p:nvSpPr>
          <p:cNvPr id="33" name="CustomShape 29">
            <a:extLst>
              <a:ext uri="{FF2B5EF4-FFF2-40B4-BE49-F238E27FC236}">
                <a16:creationId xmlns:a16="http://schemas.microsoft.com/office/drawing/2014/main" id="{F3637869-C246-4605-A1B6-5B90208F06F9}"/>
              </a:ext>
            </a:extLst>
          </p:cNvPr>
          <p:cNvSpPr/>
          <p:nvPr/>
        </p:nvSpPr>
        <p:spPr>
          <a:xfrm>
            <a:off x="7620120" y="2523240"/>
            <a:ext cx="1368360" cy="402480"/>
          </a:xfrm>
          <a:prstGeom prst="rect">
            <a:avLst/>
          </a:prstGeom>
          <a:solidFill>
            <a:srgbClr val="8BE9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DMA</a:t>
            </a:r>
            <a:endParaRPr dirty="0"/>
          </a:p>
        </p:txBody>
      </p:sp>
      <p:sp>
        <p:nvSpPr>
          <p:cNvPr id="34" name="CustomShape 30">
            <a:extLst>
              <a:ext uri="{FF2B5EF4-FFF2-40B4-BE49-F238E27FC236}">
                <a16:creationId xmlns:a16="http://schemas.microsoft.com/office/drawing/2014/main" id="{82CCED24-3D87-40F9-B243-93405017B085}"/>
              </a:ext>
            </a:extLst>
          </p:cNvPr>
          <p:cNvSpPr/>
          <p:nvPr/>
        </p:nvSpPr>
        <p:spPr>
          <a:xfrm rot="5400000">
            <a:off x="9101880" y="2476800"/>
            <a:ext cx="302400" cy="496440"/>
          </a:xfrm>
          <a:prstGeom prst="downArrow">
            <a:avLst>
              <a:gd name="adj1" fmla="val 50000"/>
              <a:gd name="adj2" fmla="val 50000"/>
            </a:avLst>
          </a:prstGeom>
          <a:solidFill>
            <a:srgbClr val="78E6D1"/>
          </a:solidFill>
          <a:ln w="19080">
            <a:noFill/>
          </a:ln>
        </p:spPr>
        <p:txBody>
          <a:bodyPr/>
          <a:lstStyle/>
          <a:p>
            <a:endParaRPr lang="LID4096"/>
          </a:p>
        </p:txBody>
      </p:sp>
      <p:sp>
        <p:nvSpPr>
          <p:cNvPr id="35" name="CustomShape 31">
            <a:extLst>
              <a:ext uri="{FF2B5EF4-FFF2-40B4-BE49-F238E27FC236}">
                <a16:creationId xmlns:a16="http://schemas.microsoft.com/office/drawing/2014/main" id="{E1EEB4EC-736B-4B53-9DD2-601581682F60}"/>
              </a:ext>
            </a:extLst>
          </p:cNvPr>
          <p:cNvSpPr/>
          <p:nvPr/>
        </p:nvSpPr>
        <p:spPr>
          <a:xfrm>
            <a:off x="6299640" y="3210840"/>
            <a:ext cx="403560" cy="372240"/>
          </a:xfrm>
          <a:prstGeom prst="downArrow">
            <a:avLst>
              <a:gd name="adj1" fmla="val 50000"/>
              <a:gd name="adj2" fmla="val 50000"/>
            </a:avLst>
          </a:prstGeom>
          <a:solidFill>
            <a:srgbClr val="BFBFBF"/>
          </a:solidFill>
          <a:ln w="19080">
            <a:noFill/>
          </a:ln>
        </p:spPr>
        <p:txBody>
          <a:bodyPr/>
          <a:lstStyle/>
          <a:p>
            <a:endParaRPr lang="LID4096"/>
          </a:p>
        </p:txBody>
      </p:sp>
      <p:sp>
        <p:nvSpPr>
          <p:cNvPr id="36" name="CustomShape 32">
            <a:extLst>
              <a:ext uri="{FF2B5EF4-FFF2-40B4-BE49-F238E27FC236}">
                <a16:creationId xmlns:a16="http://schemas.microsoft.com/office/drawing/2014/main" id="{E12713E9-E2BE-4A06-97D8-2F59635542BB}"/>
              </a:ext>
            </a:extLst>
          </p:cNvPr>
          <p:cNvSpPr/>
          <p:nvPr/>
        </p:nvSpPr>
        <p:spPr>
          <a:xfrm>
            <a:off x="5865840" y="3031200"/>
            <a:ext cx="1309320" cy="262800"/>
          </a:xfrm>
          <a:prstGeom prst="flowChartManualOperation">
            <a:avLst/>
          </a:prstGeom>
          <a:solidFill>
            <a:srgbClr val="8BE9FF"/>
          </a:solidFill>
          <a:ln w="19080">
            <a:solidFill>
              <a:srgbClr val="808080"/>
            </a:solidFill>
            <a:round/>
          </a:ln>
        </p:spPr>
        <p:txBody>
          <a:bodyPr wrap="none" lIns="90000" tIns="45000" rIns="90000" bIns="45000" anchor="ctr"/>
          <a:lstStyle/>
          <a:p>
            <a:pPr algn="ctr">
              <a:lnSpc>
                <a:spcPct val="100000"/>
              </a:lnSpc>
            </a:pPr>
            <a:r>
              <a:rPr lang="en-GB" sz="1100" dirty="0">
                <a:solidFill>
                  <a:srgbClr val="000000"/>
                </a:solidFill>
                <a:latin typeface="Arial"/>
                <a:ea typeface="MS PGothic"/>
              </a:rPr>
              <a:t>Mux</a:t>
            </a:r>
            <a:endParaRPr dirty="0"/>
          </a:p>
        </p:txBody>
      </p:sp>
      <p:sp>
        <p:nvSpPr>
          <p:cNvPr id="37" name="CustomShape 33">
            <a:extLst>
              <a:ext uri="{FF2B5EF4-FFF2-40B4-BE49-F238E27FC236}">
                <a16:creationId xmlns:a16="http://schemas.microsoft.com/office/drawing/2014/main" id="{84D5F6AD-57FF-4E20-815A-ECC14166FF81}"/>
              </a:ext>
            </a:extLst>
          </p:cNvPr>
          <p:cNvSpPr/>
          <p:nvPr/>
        </p:nvSpPr>
        <p:spPr>
          <a:xfrm>
            <a:off x="1481400" y="2759760"/>
            <a:ext cx="150804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Low Latency </a:t>
            </a:r>
            <a:endParaRPr dirty="0"/>
          </a:p>
          <a:p>
            <a:pPr algn="ctr">
              <a:lnSpc>
                <a:spcPct val="100000"/>
              </a:lnSpc>
            </a:pPr>
            <a:r>
              <a:rPr lang="en-GB" sz="1200" dirty="0">
                <a:solidFill>
                  <a:srgbClr val="000000"/>
                </a:solidFill>
                <a:latin typeface="Arial"/>
                <a:ea typeface="MS PGothic"/>
              </a:rPr>
              <a:t>AHB IOP</a:t>
            </a:r>
            <a:endParaRPr dirty="0"/>
          </a:p>
        </p:txBody>
      </p:sp>
      <p:sp>
        <p:nvSpPr>
          <p:cNvPr id="38" name="CustomShape 34">
            <a:extLst>
              <a:ext uri="{FF2B5EF4-FFF2-40B4-BE49-F238E27FC236}">
                <a16:creationId xmlns:a16="http://schemas.microsoft.com/office/drawing/2014/main" id="{88439102-7CE7-43AC-AD25-9D1B750D7017}"/>
              </a:ext>
            </a:extLst>
          </p:cNvPr>
          <p:cNvSpPr/>
          <p:nvPr/>
        </p:nvSpPr>
        <p:spPr>
          <a:xfrm>
            <a:off x="372600" y="2658240"/>
            <a:ext cx="3101400" cy="360"/>
          </a:xfrm>
          <a:prstGeom prst="straightConnector1">
            <a:avLst/>
          </a:prstGeom>
          <a:noFill/>
          <a:ln w="19080">
            <a:solidFill>
              <a:srgbClr val="808080"/>
            </a:solidFill>
            <a:round/>
            <a:headEnd type="triangle" w="lg" len="lg"/>
            <a:tailEnd type="triangle" w="lg" len="lg"/>
          </a:ln>
        </p:spPr>
        <p:txBody>
          <a:bodyPr/>
          <a:lstStyle/>
          <a:p>
            <a:endParaRPr lang="LID4096"/>
          </a:p>
        </p:txBody>
      </p:sp>
      <p:sp>
        <p:nvSpPr>
          <p:cNvPr id="39" name="CustomShape 35">
            <a:extLst>
              <a:ext uri="{FF2B5EF4-FFF2-40B4-BE49-F238E27FC236}">
                <a16:creationId xmlns:a16="http://schemas.microsoft.com/office/drawing/2014/main" id="{3411B110-19F1-4736-93DD-DBC8CF086896}"/>
              </a:ext>
            </a:extLst>
          </p:cNvPr>
          <p:cNvSpPr/>
          <p:nvPr/>
        </p:nvSpPr>
        <p:spPr>
          <a:xfrm rot="10800000">
            <a:off x="2457360" y="3165120"/>
            <a:ext cx="403560" cy="474120"/>
          </a:xfrm>
          <a:prstGeom prst="downArrow">
            <a:avLst>
              <a:gd name="adj1" fmla="val 50000"/>
              <a:gd name="adj2" fmla="val 50000"/>
            </a:avLst>
          </a:prstGeom>
          <a:solidFill>
            <a:srgbClr val="BFBFBF"/>
          </a:solidFill>
          <a:ln w="19080">
            <a:noFill/>
          </a:ln>
        </p:spPr>
        <p:txBody>
          <a:bodyPr/>
          <a:lstStyle/>
          <a:p>
            <a:endParaRPr lang="LID4096"/>
          </a:p>
        </p:txBody>
      </p:sp>
      <p:sp>
        <p:nvSpPr>
          <p:cNvPr id="40" name="CustomShape 36">
            <a:extLst>
              <a:ext uri="{FF2B5EF4-FFF2-40B4-BE49-F238E27FC236}">
                <a16:creationId xmlns:a16="http://schemas.microsoft.com/office/drawing/2014/main" id="{AFE4AE84-89BE-45E4-A931-0A8945258773}"/>
              </a:ext>
            </a:extLst>
          </p:cNvPr>
          <p:cNvSpPr/>
          <p:nvPr/>
        </p:nvSpPr>
        <p:spPr>
          <a:xfrm rot="5400000">
            <a:off x="3097440" y="2737800"/>
            <a:ext cx="302400" cy="498600"/>
          </a:xfrm>
          <a:prstGeom prst="downArrow">
            <a:avLst>
              <a:gd name="adj1" fmla="val 50000"/>
              <a:gd name="adj2" fmla="val 50000"/>
            </a:avLst>
          </a:prstGeom>
          <a:solidFill>
            <a:srgbClr val="BFBFBF"/>
          </a:solidFill>
          <a:ln w="19080">
            <a:noFill/>
          </a:ln>
        </p:spPr>
        <p:txBody>
          <a:bodyPr/>
          <a:lstStyle/>
          <a:p>
            <a:endParaRPr lang="LID4096"/>
          </a:p>
        </p:txBody>
      </p:sp>
      <p:sp>
        <p:nvSpPr>
          <p:cNvPr id="41" name="CustomShape 37">
            <a:extLst>
              <a:ext uri="{FF2B5EF4-FFF2-40B4-BE49-F238E27FC236}">
                <a16:creationId xmlns:a16="http://schemas.microsoft.com/office/drawing/2014/main" id="{2D2EDA61-6287-4E77-B120-1EB51AA25792}"/>
              </a:ext>
            </a:extLst>
          </p:cNvPr>
          <p:cNvSpPr/>
          <p:nvPr/>
        </p:nvSpPr>
        <p:spPr>
          <a:xfrm>
            <a:off x="927000" y="3577320"/>
            <a:ext cx="7101000" cy="192960"/>
          </a:xfrm>
          <a:prstGeom prst="rect">
            <a:avLst/>
          </a:prstGeom>
          <a:solidFill>
            <a:srgbClr val="BFBFBF"/>
          </a:solidFill>
          <a:ln w="19080">
            <a:noFill/>
          </a:ln>
        </p:spPr>
        <p:txBody>
          <a:bodyPr wrap="none" lIns="90000" tIns="45000" rIns="90000" bIns="45000" anchor="ctr"/>
          <a:lstStyle/>
          <a:p>
            <a:pPr algn="ctr">
              <a:lnSpc>
                <a:spcPct val="100000"/>
              </a:lnSpc>
            </a:pPr>
            <a:r>
              <a:rPr lang="en-GB" sz="1200" dirty="0">
                <a:solidFill>
                  <a:srgbClr val="000000"/>
                </a:solidFill>
                <a:latin typeface="Arial"/>
                <a:ea typeface="MS PGothic"/>
              </a:rPr>
              <a:t>ARM AMBA 3 AHB-Lite System Bus</a:t>
            </a:r>
            <a:endParaRPr dirty="0"/>
          </a:p>
        </p:txBody>
      </p:sp>
      <p:sp>
        <p:nvSpPr>
          <p:cNvPr id="42" name="CustomShape 38">
            <a:extLst>
              <a:ext uri="{FF2B5EF4-FFF2-40B4-BE49-F238E27FC236}">
                <a16:creationId xmlns:a16="http://schemas.microsoft.com/office/drawing/2014/main" id="{B0B2F707-6B00-4F98-A8FA-DDA243948DC8}"/>
              </a:ext>
            </a:extLst>
          </p:cNvPr>
          <p:cNvSpPr/>
          <p:nvPr/>
        </p:nvSpPr>
        <p:spPr>
          <a:xfrm>
            <a:off x="372600" y="2812320"/>
            <a:ext cx="1072080" cy="360"/>
          </a:xfrm>
          <a:prstGeom prst="straightConnector1">
            <a:avLst/>
          </a:prstGeom>
          <a:noFill/>
          <a:ln w="19080">
            <a:solidFill>
              <a:srgbClr val="808080"/>
            </a:solidFill>
            <a:round/>
            <a:headEnd type="triangle" w="lg" len="lg"/>
            <a:tailEnd type="triangle" w="lg" len="lg"/>
          </a:ln>
        </p:spPr>
        <p:txBody>
          <a:bodyPr/>
          <a:lstStyle/>
          <a:p>
            <a:endParaRPr lang="LID4096"/>
          </a:p>
        </p:txBody>
      </p:sp>
      <p:sp>
        <p:nvSpPr>
          <p:cNvPr id="43" name="CustomShape 39">
            <a:extLst>
              <a:ext uri="{FF2B5EF4-FFF2-40B4-BE49-F238E27FC236}">
                <a16:creationId xmlns:a16="http://schemas.microsoft.com/office/drawing/2014/main" id="{C4C60FCA-684A-46A0-879F-ED4CF0DCEECE}"/>
              </a:ext>
            </a:extLst>
          </p:cNvPr>
          <p:cNvSpPr/>
          <p:nvPr/>
        </p:nvSpPr>
        <p:spPr>
          <a:xfrm>
            <a:off x="372600" y="2955240"/>
            <a:ext cx="1072080" cy="360"/>
          </a:xfrm>
          <a:prstGeom prst="straightConnector1">
            <a:avLst/>
          </a:prstGeom>
          <a:noFill/>
          <a:ln w="19080">
            <a:solidFill>
              <a:srgbClr val="808080"/>
            </a:solidFill>
            <a:round/>
            <a:headEnd type="triangle" w="lg" len="lg"/>
            <a:tailEnd type="triangle" w="lg" len="lg"/>
          </a:ln>
        </p:spPr>
        <p:txBody>
          <a:bodyPr/>
          <a:lstStyle/>
          <a:p>
            <a:endParaRPr lang="LID4096"/>
          </a:p>
        </p:txBody>
      </p:sp>
      <p:sp>
        <p:nvSpPr>
          <p:cNvPr id="44" name="CustomShape 40">
            <a:extLst>
              <a:ext uri="{FF2B5EF4-FFF2-40B4-BE49-F238E27FC236}">
                <a16:creationId xmlns:a16="http://schemas.microsoft.com/office/drawing/2014/main" id="{3ACEAC49-AB53-494B-9739-304FE406589C}"/>
              </a:ext>
            </a:extLst>
          </p:cNvPr>
          <p:cNvSpPr/>
          <p:nvPr/>
        </p:nvSpPr>
        <p:spPr>
          <a:xfrm>
            <a:off x="372600" y="3106080"/>
            <a:ext cx="1072080" cy="360"/>
          </a:xfrm>
          <a:prstGeom prst="straightConnector1">
            <a:avLst/>
          </a:prstGeom>
          <a:noFill/>
          <a:ln w="19080">
            <a:solidFill>
              <a:srgbClr val="808080"/>
            </a:solidFill>
            <a:round/>
            <a:headEnd type="triangle" w="lg" len="lg"/>
            <a:tailEnd type="triangle" w="lg" len="lg"/>
          </a:ln>
        </p:spPr>
        <p:txBody>
          <a:bodyPr/>
          <a:lstStyle/>
          <a:p>
            <a:endParaRPr lang="LID4096"/>
          </a:p>
        </p:txBody>
      </p:sp>
      <p:sp>
        <p:nvSpPr>
          <p:cNvPr id="45" name="CustomShape 41">
            <a:extLst>
              <a:ext uri="{FF2B5EF4-FFF2-40B4-BE49-F238E27FC236}">
                <a16:creationId xmlns:a16="http://schemas.microsoft.com/office/drawing/2014/main" id="{63695BC8-07BE-4D94-A6FB-A427E5651322}"/>
              </a:ext>
            </a:extLst>
          </p:cNvPr>
          <p:cNvSpPr/>
          <p:nvPr/>
        </p:nvSpPr>
        <p:spPr>
          <a:xfrm>
            <a:off x="7833960" y="3472560"/>
            <a:ext cx="1368360" cy="402480"/>
          </a:xfrm>
          <a:prstGeom prst="rect">
            <a:avLst/>
          </a:prstGeom>
          <a:solidFill>
            <a:srgbClr val="8BE9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AHB to APB</a:t>
            </a:r>
            <a:endParaRPr dirty="0"/>
          </a:p>
          <a:p>
            <a:pPr algn="ctr">
              <a:lnSpc>
                <a:spcPct val="100000"/>
              </a:lnSpc>
            </a:pPr>
            <a:r>
              <a:rPr lang="en-GB" sz="1200" dirty="0">
                <a:solidFill>
                  <a:srgbClr val="000000"/>
                </a:solidFill>
                <a:latin typeface="Arial"/>
                <a:ea typeface="MS PGothic"/>
              </a:rPr>
              <a:t>Bus Bridge</a:t>
            </a:r>
            <a:endParaRPr dirty="0"/>
          </a:p>
        </p:txBody>
      </p:sp>
      <p:sp>
        <p:nvSpPr>
          <p:cNvPr id="46" name="CustomShape 42">
            <a:extLst>
              <a:ext uri="{FF2B5EF4-FFF2-40B4-BE49-F238E27FC236}">
                <a16:creationId xmlns:a16="http://schemas.microsoft.com/office/drawing/2014/main" id="{568DC646-1DF8-42F8-8453-8BB4BC3074EC}"/>
              </a:ext>
            </a:extLst>
          </p:cNvPr>
          <p:cNvSpPr/>
          <p:nvPr/>
        </p:nvSpPr>
        <p:spPr>
          <a:xfrm>
            <a:off x="2097000" y="2023200"/>
            <a:ext cx="121176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Clock</a:t>
            </a:r>
            <a:endParaRPr dirty="0"/>
          </a:p>
          <a:p>
            <a:pPr algn="ctr">
              <a:lnSpc>
                <a:spcPct val="100000"/>
              </a:lnSpc>
            </a:pPr>
            <a:r>
              <a:rPr lang="en-GB" sz="1200" dirty="0">
                <a:solidFill>
                  <a:srgbClr val="000000"/>
                </a:solidFill>
                <a:latin typeface="Arial"/>
                <a:ea typeface="MS PGothic"/>
              </a:rPr>
              <a:t>Generator</a:t>
            </a:r>
            <a:endParaRPr dirty="0"/>
          </a:p>
        </p:txBody>
      </p:sp>
      <p:sp>
        <p:nvSpPr>
          <p:cNvPr id="47" name="CustomShape 43">
            <a:extLst>
              <a:ext uri="{FF2B5EF4-FFF2-40B4-BE49-F238E27FC236}">
                <a16:creationId xmlns:a16="http://schemas.microsoft.com/office/drawing/2014/main" id="{FDAEDAE6-E0CA-4347-A83F-3907D49EB009}"/>
              </a:ext>
            </a:extLst>
          </p:cNvPr>
          <p:cNvSpPr/>
          <p:nvPr/>
        </p:nvSpPr>
        <p:spPr>
          <a:xfrm>
            <a:off x="6087960" y="2023200"/>
            <a:ext cx="1744920" cy="44712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Power</a:t>
            </a:r>
            <a:endParaRPr dirty="0"/>
          </a:p>
          <a:p>
            <a:pPr algn="ctr">
              <a:lnSpc>
                <a:spcPct val="100000"/>
              </a:lnSpc>
            </a:pPr>
            <a:r>
              <a:rPr lang="en-GB" sz="1200" dirty="0">
                <a:solidFill>
                  <a:srgbClr val="000000"/>
                </a:solidFill>
                <a:latin typeface="Arial"/>
                <a:ea typeface="MS PGothic"/>
              </a:rPr>
              <a:t>Management Unit</a:t>
            </a:r>
            <a:endParaRPr dirty="0"/>
          </a:p>
        </p:txBody>
      </p:sp>
      <p:sp>
        <p:nvSpPr>
          <p:cNvPr id="48" name="CustomShape 44">
            <a:extLst>
              <a:ext uri="{FF2B5EF4-FFF2-40B4-BE49-F238E27FC236}">
                <a16:creationId xmlns:a16="http://schemas.microsoft.com/office/drawing/2014/main" id="{12730A11-2DD5-4B0C-9547-FD8C5A768041}"/>
              </a:ext>
            </a:extLst>
          </p:cNvPr>
          <p:cNvSpPr/>
          <p:nvPr/>
        </p:nvSpPr>
        <p:spPr>
          <a:xfrm>
            <a:off x="429480" y="2377440"/>
            <a:ext cx="2568240" cy="257400"/>
          </a:xfrm>
          <a:prstGeom prst="rect">
            <a:avLst/>
          </a:prstGeom>
          <a:noFill/>
          <a:ln>
            <a:noFill/>
          </a:ln>
        </p:spPr>
        <p:txBody>
          <a:bodyPr lIns="90000" tIns="45000" rIns="90000" bIns="45000"/>
          <a:lstStyle/>
          <a:p>
            <a:pPr>
              <a:lnSpc>
                <a:spcPct val="100000"/>
              </a:lnSpc>
            </a:pPr>
            <a:r>
              <a:rPr lang="en-GB" sz="1100" dirty="0">
                <a:solidFill>
                  <a:srgbClr val="000000"/>
                </a:solidFill>
                <a:latin typeface="Arial"/>
                <a:ea typeface="MS PGothic"/>
              </a:rPr>
              <a:t>JTAG/Serial wire</a:t>
            </a:r>
            <a:endParaRPr dirty="0"/>
          </a:p>
        </p:txBody>
      </p:sp>
      <p:sp>
        <p:nvSpPr>
          <p:cNvPr id="49" name="CustomShape 45">
            <a:extLst>
              <a:ext uri="{FF2B5EF4-FFF2-40B4-BE49-F238E27FC236}">
                <a16:creationId xmlns:a16="http://schemas.microsoft.com/office/drawing/2014/main" id="{D13DD899-60B4-41BE-8DD8-B1122845A1ED}"/>
              </a:ext>
            </a:extLst>
          </p:cNvPr>
          <p:cNvSpPr/>
          <p:nvPr/>
        </p:nvSpPr>
        <p:spPr>
          <a:xfrm>
            <a:off x="924840" y="402660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RAM</a:t>
            </a:r>
            <a:endParaRPr dirty="0"/>
          </a:p>
        </p:txBody>
      </p:sp>
      <p:sp>
        <p:nvSpPr>
          <p:cNvPr id="50" name="CustomShape 46">
            <a:extLst>
              <a:ext uri="{FF2B5EF4-FFF2-40B4-BE49-F238E27FC236}">
                <a16:creationId xmlns:a16="http://schemas.microsoft.com/office/drawing/2014/main" id="{D691D3DE-6EEE-401E-8351-04F7BDBEBEA4}"/>
              </a:ext>
            </a:extLst>
          </p:cNvPr>
          <p:cNvSpPr/>
          <p:nvPr/>
        </p:nvSpPr>
        <p:spPr>
          <a:xfrm>
            <a:off x="1221120" y="364428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51" name="CustomShape 47">
            <a:extLst>
              <a:ext uri="{FF2B5EF4-FFF2-40B4-BE49-F238E27FC236}">
                <a16:creationId xmlns:a16="http://schemas.microsoft.com/office/drawing/2014/main" id="{1F89A2DA-DDA7-4ADE-B881-545D964746A2}"/>
              </a:ext>
            </a:extLst>
          </p:cNvPr>
          <p:cNvSpPr/>
          <p:nvPr/>
        </p:nvSpPr>
        <p:spPr>
          <a:xfrm>
            <a:off x="2139480" y="402660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UART</a:t>
            </a:r>
            <a:endParaRPr dirty="0"/>
          </a:p>
        </p:txBody>
      </p:sp>
      <p:sp>
        <p:nvSpPr>
          <p:cNvPr id="52" name="CustomShape 48">
            <a:extLst>
              <a:ext uri="{FF2B5EF4-FFF2-40B4-BE49-F238E27FC236}">
                <a16:creationId xmlns:a16="http://schemas.microsoft.com/office/drawing/2014/main" id="{6FA2EB1B-03D3-4EA4-B55D-3B4E2FCEADCA}"/>
              </a:ext>
            </a:extLst>
          </p:cNvPr>
          <p:cNvSpPr/>
          <p:nvPr/>
        </p:nvSpPr>
        <p:spPr>
          <a:xfrm>
            <a:off x="2435760" y="364428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53" name="CustomShape 49">
            <a:extLst>
              <a:ext uri="{FF2B5EF4-FFF2-40B4-BE49-F238E27FC236}">
                <a16:creationId xmlns:a16="http://schemas.microsoft.com/office/drawing/2014/main" id="{C01DD898-1DAB-46A4-A379-C8CFA7F4EBFE}"/>
              </a:ext>
            </a:extLst>
          </p:cNvPr>
          <p:cNvSpPr/>
          <p:nvPr/>
        </p:nvSpPr>
        <p:spPr>
          <a:xfrm>
            <a:off x="3354120" y="402660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VGA</a:t>
            </a:r>
            <a:endParaRPr dirty="0"/>
          </a:p>
        </p:txBody>
      </p:sp>
      <p:sp>
        <p:nvSpPr>
          <p:cNvPr id="54" name="CustomShape 50">
            <a:extLst>
              <a:ext uri="{FF2B5EF4-FFF2-40B4-BE49-F238E27FC236}">
                <a16:creationId xmlns:a16="http://schemas.microsoft.com/office/drawing/2014/main" id="{883A6DDF-A85C-4685-9B3D-F50C1FD42612}"/>
              </a:ext>
            </a:extLst>
          </p:cNvPr>
          <p:cNvSpPr/>
          <p:nvPr/>
        </p:nvSpPr>
        <p:spPr>
          <a:xfrm>
            <a:off x="3650400" y="364428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55" name="CustomShape 51">
            <a:extLst>
              <a:ext uri="{FF2B5EF4-FFF2-40B4-BE49-F238E27FC236}">
                <a16:creationId xmlns:a16="http://schemas.microsoft.com/office/drawing/2014/main" id="{2A838EAB-DFA1-4640-9AFF-0B797058A8B0}"/>
              </a:ext>
            </a:extLst>
          </p:cNvPr>
          <p:cNvSpPr/>
          <p:nvPr/>
        </p:nvSpPr>
        <p:spPr>
          <a:xfrm>
            <a:off x="4554000" y="4026600"/>
            <a:ext cx="103392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GPIO</a:t>
            </a:r>
            <a:endParaRPr dirty="0"/>
          </a:p>
        </p:txBody>
      </p:sp>
      <p:sp>
        <p:nvSpPr>
          <p:cNvPr id="56" name="CustomShape 52">
            <a:extLst>
              <a:ext uri="{FF2B5EF4-FFF2-40B4-BE49-F238E27FC236}">
                <a16:creationId xmlns:a16="http://schemas.microsoft.com/office/drawing/2014/main" id="{73AD6991-E58A-4C16-951D-2B08165C3906}"/>
              </a:ext>
            </a:extLst>
          </p:cNvPr>
          <p:cNvSpPr/>
          <p:nvPr/>
        </p:nvSpPr>
        <p:spPr>
          <a:xfrm>
            <a:off x="4848120" y="364428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57" name="CustomShape 53">
            <a:extLst>
              <a:ext uri="{FF2B5EF4-FFF2-40B4-BE49-F238E27FC236}">
                <a16:creationId xmlns:a16="http://schemas.microsoft.com/office/drawing/2014/main" id="{E28031A2-6484-426A-B020-61BFA0DAE9FF}"/>
              </a:ext>
            </a:extLst>
          </p:cNvPr>
          <p:cNvSpPr/>
          <p:nvPr/>
        </p:nvSpPr>
        <p:spPr>
          <a:xfrm>
            <a:off x="5772600" y="4026600"/>
            <a:ext cx="103392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Timer</a:t>
            </a:r>
            <a:endParaRPr dirty="0"/>
          </a:p>
        </p:txBody>
      </p:sp>
      <p:sp>
        <p:nvSpPr>
          <p:cNvPr id="58" name="CustomShape 54">
            <a:extLst>
              <a:ext uri="{FF2B5EF4-FFF2-40B4-BE49-F238E27FC236}">
                <a16:creationId xmlns:a16="http://schemas.microsoft.com/office/drawing/2014/main" id="{BF8123C1-587A-4350-B4C3-FB815FF27484}"/>
              </a:ext>
            </a:extLst>
          </p:cNvPr>
          <p:cNvSpPr/>
          <p:nvPr/>
        </p:nvSpPr>
        <p:spPr>
          <a:xfrm>
            <a:off x="6067080" y="364428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59" name="CustomShape 55">
            <a:extLst>
              <a:ext uri="{FF2B5EF4-FFF2-40B4-BE49-F238E27FC236}">
                <a16:creationId xmlns:a16="http://schemas.microsoft.com/office/drawing/2014/main" id="{63797673-F063-4C09-97B3-EEAB5708DE32}"/>
              </a:ext>
            </a:extLst>
          </p:cNvPr>
          <p:cNvSpPr/>
          <p:nvPr/>
        </p:nvSpPr>
        <p:spPr>
          <a:xfrm>
            <a:off x="6991560" y="4026600"/>
            <a:ext cx="103392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7-segment</a:t>
            </a:r>
            <a:endParaRPr dirty="0"/>
          </a:p>
          <a:p>
            <a:pPr algn="ctr">
              <a:lnSpc>
                <a:spcPct val="100000"/>
              </a:lnSpc>
            </a:pPr>
            <a:r>
              <a:rPr lang="en-GB" sz="1200" dirty="0">
                <a:solidFill>
                  <a:srgbClr val="000000"/>
                </a:solidFill>
                <a:latin typeface="Arial"/>
                <a:ea typeface="MS PGothic"/>
              </a:rPr>
              <a:t>Display</a:t>
            </a:r>
            <a:endParaRPr dirty="0"/>
          </a:p>
        </p:txBody>
      </p:sp>
      <p:sp>
        <p:nvSpPr>
          <p:cNvPr id="60" name="CustomShape 56">
            <a:extLst>
              <a:ext uri="{FF2B5EF4-FFF2-40B4-BE49-F238E27FC236}">
                <a16:creationId xmlns:a16="http://schemas.microsoft.com/office/drawing/2014/main" id="{E43BF0EE-1154-4DA8-848D-D12DF912A301}"/>
              </a:ext>
            </a:extLst>
          </p:cNvPr>
          <p:cNvSpPr/>
          <p:nvPr/>
        </p:nvSpPr>
        <p:spPr>
          <a:xfrm>
            <a:off x="7285680" y="364428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61" name="CustomShape 57">
            <a:extLst>
              <a:ext uri="{FF2B5EF4-FFF2-40B4-BE49-F238E27FC236}">
                <a16:creationId xmlns:a16="http://schemas.microsoft.com/office/drawing/2014/main" id="{8AD7EBCB-1619-49C4-BACB-7AB49FE1301D}"/>
              </a:ext>
            </a:extLst>
          </p:cNvPr>
          <p:cNvSpPr/>
          <p:nvPr/>
        </p:nvSpPr>
        <p:spPr>
          <a:xfrm>
            <a:off x="3474720" y="2574000"/>
            <a:ext cx="1778760" cy="645480"/>
          </a:xfrm>
          <a:prstGeom prst="rect">
            <a:avLst/>
          </a:prstGeom>
          <a:solidFill>
            <a:srgbClr val="FBD1DC"/>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Arm Cortex-M0</a:t>
            </a:r>
            <a:endParaRPr dirty="0"/>
          </a:p>
          <a:p>
            <a:pPr algn="ctr">
              <a:lnSpc>
                <a:spcPct val="100000"/>
              </a:lnSpc>
            </a:pPr>
            <a:r>
              <a:rPr lang="en-GB" sz="1200" dirty="0">
                <a:solidFill>
                  <a:srgbClr val="000000"/>
                </a:solidFill>
                <a:latin typeface="Arial"/>
                <a:ea typeface="MS PGothic"/>
              </a:rPr>
              <a:t>Microprocessor</a:t>
            </a:r>
            <a:endParaRPr dirty="0"/>
          </a:p>
        </p:txBody>
      </p:sp>
      <p:sp>
        <p:nvSpPr>
          <p:cNvPr id="62" name="CustomShape 58">
            <a:extLst>
              <a:ext uri="{FF2B5EF4-FFF2-40B4-BE49-F238E27FC236}">
                <a16:creationId xmlns:a16="http://schemas.microsoft.com/office/drawing/2014/main" id="{904B2662-361A-4BF1-A758-50E224003F9B}"/>
              </a:ext>
            </a:extLst>
          </p:cNvPr>
          <p:cNvSpPr/>
          <p:nvPr/>
        </p:nvSpPr>
        <p:spPr>
          <a:xfrm rot="10800000">
            <a:off x="4165200" y="3220920"/>
            <a:ext cx="388800" cy="394560"/>
          </a:xfrm>
          <a:prstGeom prst="downArrow">
            <a:avLst>
              <a:gd name="adj1" fmla="val 50000"/>
              <a:gd name="adj2" fmla="val 50000"/>
            </a:avLst>
          </a:prstGeom>
          <a:solidFill>
            <a:srgbClr val="BFBFBF"/>
          </a:solidFill>
          <a:ln w="19080">
            <a:noFill/>
          </a:ln>
        </p:spPr>
        <p:txBody>
          <a:bodyPr/>
          <a:lstStyle/>
          <a:p>
            <a:endParaRPr lang="LID4096"/>
          </a:p>
        </p:txBody>
      </p:sp>
      <p:sp>
        <p:nvSpPr>
          <p:cNvPr id="63" name="CustomShape 59">
            <a:extLst>
              <a:ext uri="{FF2B5EF4-FFF2-40B4-BE49-F238E27FC236}">
                <a16:creationId xmlns:a16="http://schemas.microsoft.com/office/drawing/2014/main" id="{847EDFC5-4DC6-4C53-A040-D257730E3A6B}"/>
              </a:ext>
            </a:extLst>
          </p:cNvPr>
          <p:cNvSpPr/>
          <p:nvPr/>
        </p:nvSpPr>
        <p:spPr>
          <a:xfrm>
            <a:off x="1322640" y="3577320"/>
            <a:ext cx="6267240" cy="172440"/>
          </a:xfrm>
          <a:prstGeom prst="rect">
            <a:avLst/>
          </a:prstGeom>
          <a:solidFill>
            <a:srgbClr val="BFBFBF"/>
          </a:solidFill>
          <a:ln w="19080">
            <a:noFill/>
          </a:ln>
        </p:spPr>
        <p:txBody>
          <a:bodyPr wrap="none" lIns="90000" tIns="45000" rIns="90000" bIns="45000" anchor="ctr"/>
          <a:lstStyle/>
          <a:p>
            <a:pPr algn="ctr">
              <a:lnSpc>
                <a:spcPct val="100000"/>
              </a:lnSpc>
            </a:pPr>
            <a:r>
              <a:rPr lang="en-GB" sz="1200" dirty="0">
                <a:solidFill>
                  <a:srgbClr val="000000"/>
                </a:solidFill>
                <a:latin typeface="Arial"/>
                <a:ea typeface="MS PGothic"/>
              </a:rPr>
              <a:t>Arm AMBA 3 AHB-Lite System Bus</a:t>
            </a:r>
            <a:endParaRPr dirty="0"/>
          </a:p>
        </p:txBody>
      </p:sp>
      <p:sp>
        <p:nvSpPr>
          <p:cNvPr id="64" name="CustomShape 60">
            <a:extLst>
              <a:ext uri="{FF2B5EF4-FFF2-40B4-BE49-F238E27FC236}">
                <a16:creationId xmlns:a16="http://schemas.microsoft.com/office/drawing/2014/main" id="{48F8BF5C-6914-4EE0-A37A-E832A782A095}"/>
              </a:ext>
            </a:extLst>
          </p:cNvPr>
          <p:cNvSpPr/>
          <p:nvPr/>
        </p:nvSpPr>
        <p:spPr>
          <a:xfrm>
            <a:off x="3929760" y="4531680"/>
            <a:ext cx="3916080" cy="303120"/>
          </a:xfrm>
          <a:prstGeom prst="rect">
            <a:avLst/>
          </a:prstGeom>
          <a:noFill/>
          <a:ln>
            <a:noFill/>
          </a:ln>
        </p:spPr>
        <p:txBody>
          <a:bodyPr lIns="90000" tIns="45000" rIns="90000" bIns="45000"/>
          <a:lstStyle/>
          <a:p>
            <a:pPr algn="ctr">
              <a:lnSpc>
                <a:spcPct val="100000"/>
              </a:lnSpc>
            </a:pPr>
            <a:r>
              <a:rPr lang="en-GB" sz="1400" dirty="0">
                <a:solidFill>
                  <a:srgbClr val="000000"/>
                </a:solidFill>
                <a:latin typeface="Arial"/>
                <a:ea typeface="MS PGothic"/>
              </a:rPr>
              <a:t>An example of an Arm-based SoC</a:t>
            </a:r>
            <a:endParaRPr dirty="0"/>
          </a:p>
        </p:txBody>
      </p:sp>
    </p:spTree>
    <p:extLst>
      <p:ext uri="{BB962C8B-B14F-4D97-AF65-F5344CB8AC3E}">
        <p14:creationId xmlns:p14="http://schemas.microsoft.com/office/powerpoint/2010/main" val="2968600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Advantages of SoCs</a:t>
            </a:r>
            <a:endParaRPr lang="en-US" dirty="0"/>
          </a:p>
        </p:txBody>
      </p:sp>
      <p:graphicFrame>
        <p:nvGraphicFramePr>
          <p:cNvPr id="6" name="Content Placeholder 1">
            <a:extLst>
              <a:ext uri="{FF2B5EF4-FFF2-40B4-BE49-F238E27FC236}">
                <a16:creationId xmlns:a16="http://schemas.microsoft.com/office/drawing/2014/main" id="{6FB03EAA-9354-478C-B877-52B6FDACD8AA}"/>
              </a:ext>
            </a:extLst>
          </p:cNvPr>
          <p:cNvGraphicFramePr>
            <a:graphicFrameLocks noGrp="1"/>
          </p:cNvGraphicFramePr>
          <p:nvPr>
            <p:ph idx="1"/>
          </p:nvPr>
        </p:nvGraphicFramePr>
        <p:xfrm>
          <a:off x="289871" y="906463"/>
          <a:ext cx="11696363" cy="5473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4272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Limitations of SoCs</a:t>
            </a:r>
            <a:endParaRPr lang="en-US" dirty="0"/>
          </a:p>
        </p:txBody>
      </p:sp>
      <p:graphicFrame>
        <p:nvGraphicFramePr>
          <p:cNvPr id="6" name="Content Placeholder 1">
            <a:extLst>
              <a:ext uri="{FF2B5EF4-FFF2-40B4-BE49-F238E27FC236}">
                <a16:creationId xmlns:a16="http://schemas.microsoft.com/office/drawing/2014/main" id="{99361A7E-0BE8-4341-9F64-E023338CFFAB}"/>
              </a:ext>
            </a:extLst>
          </p:cNvPr>
          <p:cNvGraphicFramePr>
            <a:graphicFrameLocks noGrp="1"/>
          </p:cNvGraphicFramePr>
          <p:nvPr>
            <p:ph idx="1"/>
            <p:extLst>
              <p:ext uri="{D42A27DB-BD31-4B8C-83A1-F6EECF244321}">
                <p14:modId xmlns:p14="http://schemas.microsoft.com/office/powerpoint/2010/main" val="1305254466"/>
              </p:ext>
            </p:extLst>
          </p:nvPr>
        </p:nvGraphicFramePr>
        <p:xfrm>
          <a:off x="289871" y="906463"/>
          <a:ext cx="11696363" cy="5473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6107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SoC v Microcontroller v Processor</a:t>
            </a:r>
            <a:endParaRPr lang="en-US" dirty="0"/>
          </a:p>
        </p:txBody>
      </p:sp>
      <p:grpSp>
        <p:nvGrpSpPr>
          <p:cNvPr id="2" name="Group 1">
            <a:extLst>
              <a:ext uri="{FF2B5EF4-FFF2-40B4-BE49-F238E27FC236}">
                <a16:creationId xmlns:a16="http://schemas.microsoft.com/office/drawing/2014/main" id="{AF8AE10A-BC7C-4DFD-AA5B-F04B5DC132C0}"/>
              </a:ext>
            </a:extLst>
          </p:cNvPr>
          <p:cNvGrpSpPr/>
          <p:nvPr/>
        </p:nvGrpSpPr>
        <p:grpSpPr>
          <a:xfrm>
            <a:off x="1306024" y="1381454"/>
            <a:ext cx="9664055" cy="4523719"/>
            <a:chOff x="1306024" y="1381454"/>
            <a:chExt cx="9664055" cy="4523719"/>
          </a:xfrm>
        </p:grpSpPr>
        <p:sp>
          <p:nvSpPr>
            <p:cNvPr id="3" name="Freeform: Shape 2">
              <a:extLst>
                <a:ext uri="{FF2B5EF4-FFF2-40B4-BE49-F238E27FC236}">
                  <a16:creationId xmlns:a16="http://schemas.microsoft.com/office/drawing/2014/main" id="{44166982-4A6A-40A2-BE64-274D92E5BD13}"/>
                </a:ext>
              </a:extLst>
            </p:cNvPr>
            <p:cNvSpPr/>
            <p:nvPr/>
          </p:nvSpPr>
          <p:spPr>
            <a:xfrm>
              <a:off x="1306024" y="1409003"/>
              <a:ext cx="3067953" cy="4468620"/>
            </a:xfrm>
            <a:custGeom>
              <a:avLst/>
              <a:gdLst>
                <a:gd name="connsiteX0" fmla="*/ 0 w 3067953"/>
                <a:gd name="connsiteY0" fmla="*/ 306795 h 4468620"/>
                <a:gd name="connsiteX1" fmla="*/ 306795 w 3067953"/>
                <a:gd name="connsiteY1" fmla="*/ 0 h 4468620"/>
                <a:gd name="connsiteX2" fmla="*/ 2761158 w 3067953"/>
                <a:gd name="connsiteY2" fmla="*/ 0 h 4468620"/>
                <a:gd name="connsiteX3" fmla="*/ 3067953 w 3067953"/>
                <a:gd name="connsiteY3" fmla="*/ 306795 h 4468620"/>
                <a:gd name="connsiteX4" fmla="*/ 3067953 w 3067953"/>
                <a:gd name="connsiteY4" fmla="*/ 4161825 h 4468620"/>
                <a:gd name="connsiteX5" fmla="*/ 2761158 w 3067953"/>
                <a:gd name="connsiteY5" fmla="*/ 4468620 h 4468620"/>
                <a:gd name="connsiteX6" fmla="*/ 306795 w 3067953"/>
                <a:gd name="connsiteY6" fmla="*/ 4468620 h 4468620"/>
                <a:gd name="connsiteX7" fmla="*/ 0 w 3067953"/>
                <a:gd name="connsiteY7" fmla="*/ 4161825 h 4468620"/>
                <a:gd name="connsiteX8" fmla="*/ 0 w 3067953"/>
                <a:gd name="connsiteY8" fmla="*/ 306795 h 44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953" h="4468620">
                  <a:moveTo>
                    <a:pt x="0" y="306795"/>
                  </a:moveTo>
                  <a:cubicBezTo>
                    <a:pt x="0" y="137357"/>
                    <a:pt x="137357" y="0"/>
                    <a:pt x="306795" y="0"/>
                  </a:cubicBezTo>
                  <a:lnTo>
                    <a:pt x="2761158" y="0"/>
                  </a:lnTo>
                  <a:cubicBezTo>
                    <a:pt x="2930596" y="0"/>
                    <a:pt x="3067953" y="137357"/>
                    <a:pt x="3067953" y="306795"/>
                  </a:cubicBezTo>
                  <a:lnTo>
                    <a:pt x="3067953" y="4161825"/>
                  </a:lnTo>
                  <a:cubicBezTo>
                    <a:pt x="3067953" y="4331263"/>
                    <a:pt x="2930596" y="4468620"/>
                    <a:pt x="2761158" y="4468620"/>
                  </a:cubicBezTo>
                  <a:lnTo>
                    <a:pt x="306795" y="4468620"/>
                  </a:lnTo>
                  <a:cubicBezTo>
                    <a:pt x="137357" y="4468620"/>
                    <a:pt x="0" y="4331263"/>
                    <a:pt x="0" y="4161825"/>
                  </a:cubicBezTo>
                  <a:lnTo>
                    <a:pt x="0" y="306795"/>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265194" numCol="1" spcCol="1270" anchor="ctr" anchorCtr="0">
              <a:noAutofit/>
            </a:bodyPr>
            <a:lstStyle/>
            <a:p>
              <a:pPr marL="0" lvl="0" indent="0" algn="ctr" defTabSz="1600200">
                <a:lnSpc>
                  <a:spcPct val="90000"/>
                </a:lnSpc>
                <a:spcBef>
                  <a:spcPct val="0"/>
                </a:spcBef>
                <a:spcAft>
                  <a:spcPct val="35000"/>
                </a:spcAft>
                <a:buNone/>
              </a:pPr>
              <a:r>
                <a:rPr lang="en-GB" sz="3600" b="1" kern="1200" dirty="0"/>
                <a:t>SoC</a:t>
              </a:r>
            </a:p>
          </p:txBody>
        </p:sp>
        <p:sp>
          <p:nvSpPr>
            <p:cNvPr id="5" name="Freeform: Shape 4">
              <a:extLst>
                <a:ext uri="{FF2B5EF4-FFF2-40B4-BE49-F238E27FC236}">
                  <a16:creationId xmlns:a16="http://schemas.microsoft.com/office/drawing/2014/main" id="{26D3112B-37BD-43BA-A732-6EAEE21F81F5}"/>
                </a:ext>
              </a:extLst>
            </p:cNvPr>
            <p:cNvSpPr/>
            <p:nvPr/>
          </p:nvSpPr>
          <p:spPr>
            <a:xfrm>
              <a:off x="1612820" y="2739425"/>
              <a:ext cx="2454363" cy="523331"/>
            </a:xfrm>
            <a:custGeom>
              <a:avLst/>
              <a:gdLst>
                <a:gd name="connsiteX0" fmla="*/ 0 w 2454363"/>
                <a:gd name="connsiteY0" fmla="*/ 52333 h 523331"/>
                <a:gd name="connsiteX1" fmla="*/ 52333 w 2454363"/>
                <a:gd name="connsiteY1" fmla="*/ 0 h 523331"/>
                <a:gd name="connsiteX2" fmla="*/ 2402030 w 2454363"/>
                <a:gd name="connsiteY2" fmla="*/ 0 h 523331"/>
                <a:gd name="connsiteX3" fmla="*/ 2454363 w 2454363"/>
                <a:gd name="connsiteY3" fmla="*/ 52333 h 523331"/>
                <a:gd name="connsiteX4" fmla="*/ 2454363 w 2454363"/>
                <a:gd name="connsiteY4" fmla="*/ 470998 h 523331"/>
                <a:gd name="connsiteX5" fmla="*/ 2402030 w 2454363"/>
                <a:gd name="connsiteY5" fmla="*/ 523331 h 523331"/>
                <a:gd name="connsiteX6" fmla="*/ 52333 w 2454363"/>
                <a:gd name="connsiteY6" fmla="*/ 523331 h 523331"/>
                <a:gd name="connsiteX7" fmla="*/ 0 w 2454363"/>
                <a:gd name="connsiteY7" fmla="*/ 470998 h 523331"/>
                <a:gd name="connsiteX8" fmla="*/ 0 w 2454363"/>
                <a:gd name="connsiteY8" fmla="*/ 52333 h 5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363" h="523331">
                  <a:moveTo>
                    <a:pt x="0" y="52333"/>
                  </a:moveTo>
                  <a:cubicBezTo>
                    <a:pt x="0" y="23430"/>
                    <a:pt x="23430" y="0"/>
                    <a:pt x="52333" y="0"/>
                  </a:cubicBezTo>
                  <a:lnTo>
                    <a:pt x="2402030" y="0"/>
                  </a:lnTo>
                  <a:cubicBezTo>
                    <a:pt x="2430933" y="0"/>
                    <a:pt x="2454363" y="23430"/>
                    <a:pt x="2454363" y="52333"/>
                  </a:cubicBezTo>
                  <a:lnTo>
                    <a:pt x="2454363" y="470998"/>
                  </a:lnTo>
                  <a:cubicBezTo>
                    <a:pt x="2454363" y="499901"/>
                    <a:pt x="2430933" y="523331"/>
                    <a:pt x="2402030" y="523331"/>
                  </a:cubicBezTo>
                  <a:lnTo>
                    <a:pt x="52333" y="523331"/>
                  </a:lnTo>
                  <a:cubicBezTo>
                    <a:pt x="23430" y="523331"/>
                    <a:pt x="0" y="499901"/>
                    <a:pt x="0" y="470998"/>
                  </a:cubicBezTo>
                  <a:lnTo>
                    <a:pt x="0" y="523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68" tIns="36283" rIns="43268" bIns="36283" numCol="1" spcCol="1270" anchor="ctr" anchorCtr="0">
              <a:noAutofit/>
            </a:bodyPr>
            <a:lstStyle/>
            <a:p>
              <a:pPr marL="0" lvl="0" indent="0" algn="ctr" defTabSz="488950">
                <a:lnSpc>
                  <a:spcPct val="90000"/>
                </a:lnSpc>
                <a:spcBef>
                  <a:spcPct val="0"/>
                </a:spcBef>
                <a:spcAft>
                  <a:spcPct val="35000"/>
                </a:spcAft>
                <a:buNone/>
              </a:pPr>
              <a:r>
                <a:rPr lang="en-GB" sz="1200" kern="1200" dirty="0"/>
                <a:t>Can have a single or multiple processor cores</a:t>
              </a:r>
            </a:p>
          </p:txBody>
        </p:sp>
        <p:sp>
          <p:nvSpPr>
            <p:cNvPr id="7" name="Freeform: Shape 6">
              <a:extLst>
                <a:ext uri="{FF2B5EF4-FFF2-40B4-BE49-F238E27FC236}">
                  <a16:creationId xmlns:a16="http://schemas.microsoft.com/office/drawing/2014/main" id="{A006025D-52A6-497B-982E-D1FB3CB17ADC}"/>
                </a:ext>
              </a:extLst>
            </p:cNvPr>
            <p:cNvSpPr/>
            <p:nvPr/>
          </p:nvSpPr>
          <p:spPr>
            <a:xfrm>
              <a:off x="1612820" y="3343269"/>
              <a:ext cx="2454363" cy="523331"/>
            </a:xfrm>
            <a:custGeom>
              <a:avLst/>
              <a:gdLst>
                <a:gd name="connsiteX0" fmla="*/ 0 w 2454363"/>
                <a:gd name="connsiteY0" fmla="*/ 52333 h 523331"/>
                <a:gd name="connsiteX1" fmla="*/ 52333 w 2454363"/>
                <a:gd name="connsiteY1" fmla="*/ 0 h 523331"/>
                <a:gd name="connsiteX2" fmla="*/ 2402030 w 2454363"/>
                <a:gd name="connsiteY2" fmla="*/ 0 h 523331"/>
                <a:gd name="connsiteX3" fmla="*/ 2454363 w 2454363"/>
                <a:gd name="connsiteY3" fmla="*/ 52333 h 523331"/>
                <a:gd name="connsiteX4" fmla="*/ 2454363 w 2454363"/>
                <a:gd name="connsiteY4" fmla="*/ 470998 h 523331"/>
                <a:gd name="connsiteX5" fmla="*/ 2402030 w 2454363"/>
                <a:gd name="connsiteY5" fmla="*/ 523331 h 523331"/>
                <a:gd name="connsiteX6" fmla="*/ 52333 w 2454363"/>
                <a:gd name="connsiteY6" fmla="*/ 523331 h 523331"/>
                <a:gd name="connsiteX7" fmla="*/ 0 w 2454363"/>
                <a:gd name="connsiteY7" fmla="*/ 470998 h 523331"/>
                <a:gd name="connsiteX8" fmla="*/ 0 w 2454363"/>
                <a:gd name="connsiteY8" fmla="*/ 52333 h 5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363" h="523331">
                  <a:moveTo>
                    <a:pt x="0" y="52333"/>
                  </a:moveTo>
                  <a:cubicBezTo>
                    <a:pt x="0" y="23430"/>
                    <a:pt x="23430" y="0"/>
                    <a:pt x="52333" y="0"/>
                  </a:cubicBezTo>
                  <a:lnTo>
                    <a:pt x="2402030" y="0"/>
                  </a:lnTo>
                  <a:cubicBezTo>
                    <a:pt x="2430933" y="0"/>
                    <a:pt x="2454363" y="23430"/>
                    <a:pt x="2454363" y="52333"/>
                  </a:cubicBezTo>
                  <a:lnTo>
                    <a:pt x="2454363" y="470998"/>
                  </a:lnTo>
                  <a:cubicBezTo>
                    <a:pt x="2454363" y="499901"/>
                    <a:pt x="2430933" y="523331"/>
                    <a:pt x="2402030" y="523331"/>
                  </a:cubicBezTo>
                  <a:lnTo>
                    <a:pt x="52333" y="523331"/>
                  </a:lnTo>
                  <a:cubicBezTo>
                    <a:pt x="23430" y="523331"/>
                    <a:pt x="0" y="499901"/>
                    <a:pt x="0" y="470998"/>
                  </a:cubicBezTo>
                  <a:lnTo>
                    <a:pt x="0" y="523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68" tIns="36283" rIns="43268" bIns="36283" numCol="1" spcCol="1270" anchor="ctr" anchorCtr="0">
              <a:noAutofit/>
            </a:bodyPr>
            <a:lstStyle/>
            <a:p>
              <a:pPr marL="0" lvl="0" indent="0" algn="ctr" defTabSz="488950">
                <a:lnSpc>
                  <a:spcPct val="90000"/>
                </a:lnSpc>
                <a:spcBef>
                  <a:spcPct val="0"/>
                </a:spcBef>
                <a:spcAft>
                  <a:spcPct val="35000"/>
                </a:spcAft>
                <a:buNone/>
              </a:pPr>
              <a:r>
                <a:rPr lang="en-GB" sz="1200" kern="1200" dirty="0"/>
                <a:t>Has larger memory blocks, a variety of IOs, and other peripherals</a:t>
              </a:r>
            </a:p>
          </p:txBody>
        </p:sp>
        <p:sp>
          <p:nvSpPr>
            <p:cNvPr id="8" name="Freeform: Shape 7">
              <a:extLst>
                <a:ext uri="{FF2B5EF4-FFF2-40B4-BE49-F238E27FC236}">
                  <a16:creationId xmlns:a16="http://schemas.microsoft.com/office/drawing/2014/main" id="{B569AFF6-A247-48B7-B154-6F0125B75925}"/>
                </a:ext>
              </a:extLst>
            </p:cNvPr>
            <p:cNvSpPr/>
            <p:nvPr/>
          </p:nvSpPr>
          <p:spPr>
            <a:xfrm>
              <a:off x="1612820" y="3947112"/>
              <a:ext cx="2454363" cy="523331"/>
            </a:xfrm>
            <a:custGeom>
              <a:avLst/>
              <a:gdLst>
                <a:gd name="connsiteX0" fmla="*/ 0 w 2454363"/>
                <a:gd name="connsiteY0" fmla="*/ 52333 h 523331"/>
                <a:gd name="connsiteX1" fmla="*/ 52333 w 2454363"/>
                <a:gd name="connsiteY1" fmla="*/ 0 h 523331"/>
                <a:gd name="connsiteX2" fmla="*/ 2402030 w 2454363"/>
                <a:gd name="connsiteY2" fmla="*/ 0 h 523331"/>
                <a:gd name="connsiteX3" fmla="*/ 2454363 w 2454363"/>
                <a:gd name="connsiteY3" fmla="*/ 52333 h 523331"/>
                <a:gd name="connsiteX4" fmla="*/ 2454363 w 2454363"/>
                <a:gd name="connsiteY4" fmla="*/ 470998 h 523331"/>
                <a:gd name="connsiteX5" fmla="*/ 2402030 w 2454363"/>
                <a:gd name="connsiteY5" fmla="*/ 523331 h 523331"/>
                <a:gd name="connsiteX6" fmla="*/ 52333 w 2454363"/>
                <a:gd name="connsiteY6" fmla="*/ 523331 h 523331"/>
                <a:gd name="connsiteX7" fmla="*/ 0 w 2454363"/>
                <a:gd name="connsiteY7" fmla="*/ 470998 h 523331"/>
                <a:gd name="connsiteX8" fmla="*/ 0 w 2454363"/>
                <a:gd name="connsiteY8" fmla="*/ 52333 h 5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363" h="523331">
                  <a:moveTo>
                    <a:pt x="0" y="52333"/>
                  </a:moveTo>
                  <a:cubicBezTo>
                    <a:pt x="0" y="23430"/>
                    <a:pt x="23430" y="0"/>
                    <a:pt x="52333" y="0"/>
                  </a:cubicBezTo>
                  <a:lnTo>
                    <a:pt x="2402030" y="0"/>
                  </a:lnTo>
                  <a:cubicBezTo>
                    <a:pt x="2430933" y="0"/>
                    <a:pt x="2454363" y="23430"/>
                    <a:pt x="2454363" y="52333"/>
                  </a:cubicBezTo>
                  <a:lnTo>
                    <a:pt x="2454363" y="470998"/>
                  </a:lnTo>
                  <a:cubicBezTo>
                    <a:pt x="2454363" y="499901"/>
                    <a:pt x="2430933" y="523331"/>
                    <a:pt x="2402030" y="523331"/>
                  </a:cubicBezTo>
                  <a:lnTo>
                    <a:pt x="52333" y="523331"/>
                  </a:lnTo>
                  <a:cubicBezTo>
                    <a:pt x="23430" y="523331"/>
                    <a:pt x="0" y="499901"/>
                    <a:pt x="0" y="470998"/>
                  </a:cubicBezTo>
                  <a:lnTo>
                    <a:pt x="0" y="523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68" tIns="36283" rIns="43268" bIns="36283" numCol="1" spcCol="1270" anchor="ctr" anchorCtr="0">
              <a:noAutofit/>
            </a:bodyPr>
            <a:lstStyle/>
            <a:p>
              <a:pPr marL="0" lvl="0" indent="0" algn="ctr" defTabSz="488950">
                <a:lnSpc>
                  <a:spcPct val="90000"/>
                </a:lnSpc>
                <a:spcBef>
                  <a:spcPct val="0"/>
                </a:spcBef>
                <a:spcAft>
                  <a:spcPct val="35000"/>
                </a:spcAft>
                <a:buNone/>
              </a:pPr>
              <a:r>
                <a:rPr lang="en-GB" sz="1200" kern="1200" dirty="0"/>
                <a:t>Integrated with more powerful blocks, e.g., GPU, DSP</a:t>
              </a:r>
            </a:p>
          </p:txBody>
        </p:sp>
        <p:sp>
          <p:nvSpPr>
            <p:cNvPr id="9" name="Freeform: Shape 8">
              <a:extLst>
                <a:ext uri="{FF2B5EF4-FFF2-40B4-BE49-F238E27FC236}">
                  <a16:creationId xmlns:a16="http://schemas.microsoft.com/office/drawing/2014/main" id="{3F64EBBC-FAB0-4B66-836E-5F60DAC52202}"/>
                </a:ext>
              </a:extLst>
            </p:cNvPr>
            <p:cNvSpPr/>
            <p:nvPr/>
          </p:nvSpPr>
          <p:spPr>
            <a:xfrm>
              <a:off x="1612820" y="4550956"/>
              <a:ext cx="2454363" cy="523331"/>
            </a:xfrm>
            <a:custGeom>
              <a:avLst/>
              <a:gdLst>
                <a:gd name="connsiteX0" fmla="*/ 0 w 2454363"/>
                <a:gd name="connsiteY0" fmla="*/ 52333 h 523331"/>
                <a:gd name="connsiteX1" fmla="*/ 52333 w 2454363"/>
                <a:gd name="connsiteY1" fmla="*/ 0 h 523331"/>
                <a:gd name="connsiteX2" fmla="*/ 2402030 w 2454363"/>
                <a:gd name="connsiteY2" fmla="*/ 0 h 523331"/>
                <a:gd name="connsiteX3" fmla="*/ 2454363 w 2454363"/>
                <a:gd name="connsiteY3" fmla="*/ 52333 h 523331"/>
                <a:gd name="connsiteX4" fmla="*/ 2454363 w 2454363"/>
                <a:gd name="connsiteY4" fmla="*/ 470998 h 523331"/>
                <a:gd name="connsiteX5" fmla="*/ 2402030 w 2454363"/>
                <a:gd name="connsiteY5" fmla="*/ 523331 h 523331"/>
                <a:gd name="connsiteX6" fmla="*/ 52333 w 2454363"/>
                <a:gd name="connsiteY6" fmla="*/ 523331 h 523331"/>
                <a:gd name="connsiteX7" fmla="*/ 0 w 2454363"/>
                <a:gd name="connsiteY7" fmla="*/ 470998 h 523331"/>
                <a:gd name="connsiteX8" fmla="*/ 0 w 2454363"/>
                <a:gd name="connsiteY8" fmla="*/ 52333 h 5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363" h="523331">
                  <a:moveTo>
                    <a:pt x="0" y="52333"/>
                  </a:moveTo>
                  <a:cubicBezTo>
                    <a:pt x="0" y="23430"/>
                    <a:pt x="23430" y="0"/>
                    <a:pt x="52333" y="0"/>
                  </a:cubicBezTo>
                  <a:lnTo>
                    <a:pt x="2402030" y="0"/>
                  </a:lnTo>
                  <a:cubicBezTo>
                    <a:pt x="2430933" y="0"/>
                    <a:pt x="2454363" y="23430"/>
                    <a:pt x="2454363" y="52333"/>
                  </a:cubicBezTo>
                  <a:lnTo>
                    <a:pt x="2454363" y="470998"/>
                  </a:lnTo>
                  <a:cubicBezTo>
                    <a:pt x="2454363" y="499901"/>
                    <a:pt x="2430933" y="523331"/>
                    <a:pt x="2402030" y="523331"/>
                  </a:cubicBezTo>
                  <a:lnTo>
                    <a:pt x="52333" y="523331"/>
                  </a:lnTo>
                  <a:cubicBezTo>
                    <a:pt x="23430" y="523331"/>
                    <a:pt x="0" y="499901"/>
                    <a:pt x="0" y="470998"/>
                  </a:cubicBezTo>
                  <a:lnTo>
                    <a:pt x="0" y="523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68" tIns="36283" rIns="43268" bIns="36283" numCol="1" spcCol="1270" anchor="ctr" anchorCtr="0">
              <a:noAutofit/>
            </a:bodyPr>
            <a:lstStyle/>
            <a:p>
              <a:pPr marL="0" lvl="0" indent="0" algn="ctr" defTabSz="488950">
                <a:lnSpc>
                  <a:spcPct val="90000"/>
                </a:lnSpc>
                <a:spcBef>
                  <a:spcPct val="0"/>
                </a:spcBef>
                <a:spcAft>
                  <a:spcPct val="35000"/>
                </a:spcAft>
                <a:buNone/>
              </a:pPr>
              <a:r>
                <a:rPr lang="en-GB" sz="1200" kern="1200" dirty="0"/>
                <a:t>Capable of running OSs </a:t>
              </a:r>
            </a:p>
          </p:txBody>
        </p:sp>
        <p:sp>
          <p:nvSpPr>
            <p:cNvPr id="10" name="Freeform: Shape 9">
              <a:extLst>
                <a:ext uri="{FF2B5EF4-FFF2-40B4-BE49-F238E27FC236}">
                  <a16:creationId xmlns:a16="http://schemas.microsoft.com/office/drawing/2014/main" id="{E502C4A9-437E-4DA1-8419-32E911117C60}"/>
                </a:ext>
              </a:extLst>
            </p:cNvPr>
            <p:cNvSpPr/>
            <p:nvPr/>
          </p:nvSpPr>
          <p:spPr>
            <a:xfrm>
              <a:off x="1612820" y="5154800"/>
              <a:ext cx="2454363" cy="523331"/>
            </a:xfrm>
            <a:custGeom>
              <a:avLst/>
              <a:gdLst>
                <a:gd name="connsiteX0" fmla="*/ 0 w 2454363"/>
                <a:gd name="connsiteY0" fmla="*/ 52333 h 523331"/>
                <a:gd name="connsiteX1" fmla="*/ 52333 w 2454363"/>
                <a:gd name="connsiteY1" fmla="*/ 0 h 523331"/>
                <a:gd name="connsiteX2" fmla="*/ 2402030 w 2454363"/>
                <a:gd name="connsiteY2" fmla="*/ 0 h 523331"/>
                <a:gd name="connsiteX3" fmla="*/ 2454363 w 2454363"/>
                <a:gd name="connsiteY3" fmla="*/ 52333 h 523331"/>
                <a:gd name="connsiteX4" fmla="*/ 2454363 w 2454363"/>
                <a:gd name="connsiteY4" fmla="*/ 470998 h 523331"/>
                <a:gd name="connsiteX5" fmla="*/ 2402030 w 2454363"/>
                <a:gd name="connsiteY5" fmla="*/ 523331 h 523331"/>
                <a:gd name="connsiteX6" fmla="*/ 52333 w 2454363"/>
                <a:gd name="connsiteY6" fmla="*/ 523331 h 523331"/>
                <a:gd name="connsiteX7" fmla="*/ 0 w 2454363"/>
                <a:gd name="connsiteY7" fmla="*/ 470998 h 523331"/>
                <a:gd name="connsiteX8" fmla="*/ 0 w 2454363"/>
                <a:gd name="connsiteY8" fmla="*/ 52333 h 5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363" h="523331">
                  <a:moveTo>
                    <a:pt x="0" y="52333"/>
                  </a:moveTo>
                  <a:cubicBezTo>
                    <a:pt x="0" y="23430"/>
                    <a:pt x="23430" y="0"/>
                    <a:pt x="52333" y="0"/>
                  </a:cubicBezTo>
                  <a:lnTo>
                    <a:pt x="2402030" y="0"/>
                  </a:lnTo>
                  <a:cubicBezTo>
                    <a:pt x="2430933" y="0"/>
                    <a:pt x="2454363" y="23430"/>
                    <a:pt x="2454363" y="52333"/>
                  </a:cubicBezTo>
                  <a:lnTo>
                    <a:pt x="2454363" y="470998"/>
                  </a:lnTo>
                  <a:cubicBezTo>
                    <a:pt x="2454363" y="499901"/>
                    <a:pt x="2430933" y="523331"/>
                    <a:pt x="2402030" y="523331"/>
                  </a:cubicBezTo>
                  <a:lnTo>
                    <a:pt x="52333" y="523331"/>
                  </a:lnTo>
                  <a:cubicBezTo>
                    <a:pt x="23430" y="523331"/>
                    <a:pt x="0" y="499901"/>
                    <a:pt x="0" y="470998"/>
                  </a:cubicBezTo>
                  <a:lnTo>
                    <a:pt x="0" y="523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68" tIns="36283" rIns="43268" bIns="36283" numCol="1" spcCol="1270" anchor="ctr" anchorCtr="0">
              <a:noAutofit/>
            </a:bodyPr>
            <a:lstStyle/>
            <a:p>
              <a:pPr marL="0" lvl="0" indent="0" algn="ctr" defTabSz="488950">
                <a:lnSpc>
                  <a:spcPct val="90000"/>
                </a:lnSpc>
                <a:spcBef>
                  <a:spcPct val="0"/>
                </a:spcBef>
                <a:spcAft>
                  <a:spcPct val="35000"/>
                </a:spcAft>
                <a:buNone/>
              </a:pPr>
              <a:r>
                <a:rPr lang="en-GB" sz="1200" kern="1200" dirty="0"/>
                <a:t>Mainly used for advanced applications (e.g., smartphones, tablets).</a:t>
              </a:r>
            </a:p>
          </p:txBody>
        </p:sp>
        <p:sp>
          <p:nvSpPr>
            <p:cNvPr id="11" name="Freeform: Shape 10">
              <a:extLst>
                <a:ext uri="{FF2B5EF4-FFF2-40B4-BE49-F238E27FC236}">
                  <a16:creationId xmlns:a16="http://schemas.microsoft.com/office/drawing/2014/main" id="{4E311FC5-E324-4490-8B20-11C39DB3F706}"/>
                </a:ext>
              </a:extLst>
            </p:cNvPr>
            <p:cNvSpPr/>
            <p:nvPr/>
          </p:nvSpPr>
          <p:spPr>
            <a:xfrm>
              <a:off x="4604075" y="1381454"/>
              <a:ext cx="3067953" cy="4523719"/>
            </a:xfrm>
            <a:custGeom>
              <a:avLst/>
              <a:gdLst>
                <a:gd name="connsiteX0" fmla="*/ 0 w 3067953"/>
                <a:gd name="connsiteY0" fmla="*/ 306795 h 4523719"/>
                <a:gd name="connsiteX1" fmla="*/ 306795 w 3067953"/>
                <a:gd name="connsiteY1" fmla="*/ 0 h 4523719"/>
                <a:gd name="connsiteX2" fmla="*/ 2761158 w 3067953"/>
                <a:gd name="connsiteY2" fmla="*/ 0 h 4523719"/>
                <a:gd name="connsiteX3" fmla="*/ 3067953 w 3067953"/>
                <a:gd name="connsiteY3" fmla="*/ 306795 h 4523719"/>
                <a:gd name="connsiteX4" fmla="*/ 3067953 w 3067953"/>
                <a:gd name="connsiteY4" fmla="*/ 4216924 h 4523719"/>
                <a:gd name="connsiteX5" fmla="*/ 2761158 w 3067953"/>
                <a:gd name="connsiteY5" fmla="*/ 4523719 h 4523719"/>
                <a:gd name="connsiteX6" fmla="*/ 306795 w 3067953"/>
                <a:gd name="connsiteY6" fmla="*/ 4523719 h 4523719"/>
                <a:gd name="connsiteX7" fmla="*/ 0 w 3067953"/>
                <a:gd name="connsiteY7" fmla="*/ 4216924 h 4523719"/>
                <a:gd name="connsiteX8" fmla="*/ 0 w 3067953"/>
                <a:gd name="connsiteY8" fmla="*/ 306795 h 45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953" h="4523719">
                  <a:moveTo>
                    <a:pt x="0" y="306795"/>
                  </a:moveTo>
                  <a:cubicBezTo>
                    <a:pt x="0" y="137357"/>
                    <a:pt x="137357" y="0"/>
                    <a:pt x="306795" y="0"/>
                  </a:cubicBezTo>
                  <a:lnTo>
                    <a:pt x="2761158" y="0"/>
                  </a:lnTo>
                  <a:cubicBezTo>
                    <a:pt x="2930596" y="0"/>
                    <a:pt x="3067953" y="137357"/>
                    <a:pt x="3067953" y="306795"/>
                  </a:cubicBezTo>
                  <a:lnTo>
                    <a:pt x="3067953" y="4216924"/>
                  </a:lnTo>
                  <a:cubicBezTo>
                    <a:pt x="3067953" y="4386362"/>
                    <a:pt x="2930596" y="4523719"/>
                    <a:pt x="2761158" y="4523719"/>
                  </a:cubicBezTo>
                  <a:lnTo>
                    <a:pt x="306795" y="4523719"/>
                  </a:lnTo>
                  <a:cubicBezTo>
                    <a:pt x="137357" y="4523719"/>
                    <a:pt x="0" y="4386362"/>
                    <a:pt x="0" y="4216924"/>
                  </a:cubicBezTo>
                  <a:lnTo>
                    <a:pt x="0" y="306795"/>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303764" numCol="1" spcCol="1270" anchor="ctr" anchorCtr="0">
              <a:noAutofit/>
            </a:bodyPr>
            <a:lstStyle/>
            <a:p>
              <a:pPr marL="0" lvl="0" indent="0" algn="ctr" defTabSz="1600200">
                <a:lnSpc>
                  <a:spcPct val="90000"/>
                </a:lnSpc>
                <a:spcBef>
                  <a:spcPct val="0"/>
                </a:spcBef>
                <a:spcAft>
                  <a:spcPct val="35000"/>
                </a:spcAft>
                <a:buNone/>
              </a:pPr>
              <a:r>
                <a:rPr lang="en-GB" sz="3600" b="1" kern="1200" dirty="0"/>
                <a:t>CPU</a:t>
              </a:r>
            </a:p>
          </p:txBody>
        </p:sp>
        <p:sp>
          <p:nvSpPr>
            <p:cNvPr id="12" name="Freeform: Shape 11">
              <a:extLst>
                <a:ext uri="{FF2B5EF4-FFF2-40B4-BE49-F238E27FC236}">
                  <a16:creationId xmlns:a16="http://schemas.microsoft.com/office/drawing/2014/main" id="{23651BA9-A26D-4507-82B3-8BCEC534398E}"/>
                </a:ext>
              </a:extLst>
            </p:cNvPr>
            <p:cNvSpPr/>
            <p:nvPr/>
          </p:nvSpPr>
          <p:spPr>
            <a:xfrm>
              <a:off x="4910870" y="2738956"/>
              <a:ext cx="2454363" cy="888729"/>
            </a:xfrm>
            <a:custGeom>
              <a:avLst/>
              <a:gdLst>
                <a:gd name="connsiteX0" fmla="*/ 0 w 2454363"/>
                <a:gd name="connsiteY0" fmla="*/ 88873 h 888729"/>
                <a:gd name="connsiteX1" fmla="*/ 88873 w 2454363"/>
                <a:gd name="connsiteY1" fmla="*/ 0 h 888729"/>
                <a:gd name="connsiteX2" fmla="*/ 2365490 w 2454363"/>
                <a:gd name="connsiteY2" fmla="*/ 0 h 888729"/>
                <a:gd name="connsiteX3" fmla="*/ 2454363 w 2454363"/>
                <a:gd name="connsiteY3" fmla="*/ 88873 h 888729"/>
                <a:gd name="connsiteX4" fmla="*/ 2454363 w 2454363"/>
                <a:gd name="connsiteY4" fmla="*/ 799856 h 888729"/>
                <a:gd name="connsiteX5" fmla="*/ 2365490 w 2454363"/>
                <a:gd name="connsiteY5" fmla="*/ 888729 h 888729"/>
                <a:gd name="connsiteX6" fmla="*/ 88873 w 2454363"/>
                <a:gd name="connsiteY6" fmla="*/ 888729 h 888729"/>
                <a:gd name="connsiteX7" fmla="*/ 0 w 2454363"/>
                <a:gd name="connsiteY7" fmla="*/ 799856 h 888729"/>
                <a:gd name="connsiteX8" fmla="*/ 0 w 2454363"/>
                <a:gd name="connsiteY8" fmla="*/ 88873 h 8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363" h="888729">
                  <a:moveTo>
                    <a:pt x="0" y="88873"/>
                  </a:moveTo>
                  <a:cubicBezTo>
                    <a:pt x="0" y="39790"/>
                    <a:pt x="39790" y="0"/>
                    <a:pt x="88873" y="0"/>
                  </a:cubicBezTo>
                  <a:lnTo>
                    <a:pt x="2365490" y="0"/>
                  </a:lnTo>
                  <a:cubicBezTo>
                    <a:pt x="2414573" y="0"/>
                    <a:pt x="2454363" y="39790"/>
                    <a:pt x="2454363" y="88873"/>
                  </a:cubicBezTo>
                  <a:lnTo>
                    <a:pt x="2454363" y="799856"/>
                  </a:lnTo>
                  <a:cubicBezTo>
                    <a:pt x="2454363" y="848939"/>
                    <a:pt x="2414573" y="888729"/>
                    <a:pt x="2365490" y="888729"/>
                  </a:cubicBezTo>
                  <a:lnTo>
                    <a:pt x="88873" y="888729"/>
                  </a:lnTo>
                  <a:cubicBezTo>
                    <a:pt x="39790" y="888729"/>
                    <a:pt x="0" y="848939"/>
                    <a:pt x="0" y="799856"/>
                  </a:cubicBezTo>
                  <a:lnTo>
                    <a:pt x="0" y="888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970" tIns="46985" rIns="53970" bIns="46985" numCol="1" spcCol="1270" anchor="ctr" anchorCtr="0">
              <a:noAutofit/>
            </a:bodyPr>
            <a:lstStyle/>
            <a:p>
              <a:pPr marL="0" lvl="0" indent="0" algn="ctr" defTabSz="488950">
                <a:lnSpc>
                  <a:spcPct val="90000"/>
                </a:lnSpc>
                <a:spcBef>
                  <a:spcPct val="0"/>
                </a:spcBef>
                <a:spcAft>
                  <a:spcPct val="35000"/>
                </a:spcAft>
                <a:buNone/>
              </a:pPr>
              <a:r>
                <a:rPr lang="en-GB" sz="1200" kern="1200" dirty="0"/>
                <a:t>Is a single processor core</a:t>
              </a:r>
            </a:p>
          </p:txBody>
        </p:sp>
        <p:sp>
          <p:nvSpPr>
            <p:cNvPr id="13" name="Freeform: Shape 12">
              <a:extLst>
                <a:ext uri="{FF2B5EF4-FFF2-40B4-BE49-F238E27FC236}">
                  <a16:creationId xmlns:a16="http://schemas.microsoft.com/office/drawing/2014/main" id="{20C53080-F6E3-4518-8124-F59D36D2646D}"/>
                </a:ext>
              </a:extLst>
            </p:cNvPr>
            <p:cNvSpPr/>
            <p:nvPr/>
          </p:nvSpPr>
          <p:spPr>
            <a:xfrm>
              <a:off x="4910870" y="3764413"/>
              <a:ext cx="2454363" cy="888729"/>
            </a:xfrm>
            <a:custGeom>
              <a:avLst/>
              <a:gdLst>
                <a:gd name="connsiteX0" fmla="*/ 0 w 2454363"/>
                <a:gd name="connsiteY0" fmla="*/ 88873 h 888729"/>
                <a:gd name="connsiteX1" fmla="*/ 88873 w 2454363"/>
                <a:gd name="connsiteY1" fmla="*/ 0 h 888729"/>
                <a:gd name="connsiteX2" fmla="*/ 2365490 w 2454363"/>
                <a:gd name="connsiteY2" fmla="*/ 0 h 888729"/>
                <a:gd name="connsiteX3" fmla="*/ 2454363 w 2454363"/>
                <a:gd name="connsiteY3" fmla="*/ 88873 h 888729"/>
                <a:gd name="connsiteX4" fmla="*/ 2454363 w 2454363"/>
                <a:gd name="connsiteY4" fmla="*/ 799856 h 888729"/>
                <a:gd name="connsiteX5" fmla="*/ 2365490 w 2454363"/>
                <a:gd name="connsiteY5" fmla="*/ 888729 h 888729"/>
                <a:gd name="connsiteX6" fmla="*/ 88873 w 2454363"/>
                <a:gd name="connsiteY6" fmla="*/ 888729 h 888729"/>
                <a:gd name="connsiteX7" fmla="*/ 0 w 2454363"/>
                <a:gd name="connsiteY7" fmla="*/ 799856 h 888729"/>
                <a:gd name="connsiteX8" fmla="*/ 0 w 2454363"/>
                <a:gd name="connsiteY8" fmla="*/ 88873 h 8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363" h="888729">
                  <a:moveTo>
                    <a:pt x="0" y="88873"/>
                  </a:moveTo>
                  <a:cubicBezTo>
                    <a:pt x="0" y="39790"/>
                    <a:pt x="39790" y="0"/>
                    <a:pt x="88873" y="0"/>
                  </a:cubicBezTo>
                  <a:lnTo>
                    <a:pt x="2365490" y="0"/>
                  </a:lnTo>
                  <a:cubicBezTo>
                    <a:pt x="2414573" y="0"/>
                    <a:pt x="2454363" y="39790"/>
                    <a:pt x="2454363" y="88873"/>
                  </a:cubicBezTo>
                  <a:lnTo>
                    <a:pt x="2454363" y="799856"/>
                  </a:lnTo>
                  <a:cubicBezTo>
                    <a:pt x="2454363" y="848939"/>
                    <a:pt x="2414573" y="888729"/>
                    <a:pt x="2365490" y="888729"/>
                  </a:cubicBezTo>
                  <a:lnTo>
                    <a:pt x="88873" y="888729"/>
                  </a:lnTo>
                  <a:cubicBezTo>
                    <a:pt x="39790" y="888729"/>
                    <a:pt x="0" y="848939"/>
                    <a:pt x="0" y="799856"/>
                  </a:cubicBezTo>
                  <a:lnTo>
                    <a:pt x="0" y="888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970" tIns="46985" rIns="53970" bIns="46985" numCol="1" spcCol="1270" anchor="ctr" anchorCtr="0">
              <a:noAutofit/>
            </a:bodyPr>
            <a:lstStyle/>
            <a:p>
              <a:pPr marL="0" lvl="0" indent="0" algn="ctr" defTabSz="488950">
                <a:lnSpc>
                  <a:spcPct val="90000"/>
                </a:lnSpc>
                <a:spcBef>
                  <a:spcPct val="0"/>
                </a:spcBef>
                <a:spcAft>
                  <a:spcPct val="35000"/>
                </a:spcAft>
                <a:buNone/>
              </a:pPr>
              <a:r>
                <a:rPr lang="en-GB" sz="1200" kern="1200" dirty="0"/>
                <a:t>Used for general purposes</a:t>
              </a:r>
            </a:p>
          </p:txBody>
        </p:sp>
        <p:sp>
          <p:nvSpPr>
            <p:cNvPr id="14" name="Freeform: Shape 13">
              <a:extLst>
                <a:ext uri="{FF2B5EF4-FFF2-40B4-BE49-F238E27FC236}">
                  <a16:creationId xmlns:a16="http://schemas.microsoft.com/office/drawing/2014/main" id="{0D419972-BC69-48C7-950A-17F6AF0589D2}"/>
                </a:ext>
              </a:extLst>
            </p:cNvPr>
            <p:cNvSpPr/>
            <p:nvPr/>
          </p:nvSpPr>
          <p:spPr>
            <a:xfrm>
              <a:off x="4910870" y="4789870"/>
              <a:ext cx="2454363" cy="888729"/>
            </a:xfrm>
            <a:custGeom>
              <a:avLst/>
              <a:gdLst>
                <a:gd name="connsiteX0" fmla="*/ 0 w 2454363"/>
                <a:gd name="connsiteY0" fmla="*/ 88873 h 888729"/>
                <a:gd name="connsiteX1" fmla="*/ 88873 w 2454363"/>
                <a:gd name="connsiteY1" fmla="*/ 0 h 888729"/>
                <a:gd name="connsiteX2" fmla="*/ 2365490 w 2454363"/>
                <a:gd name="connsiteY2" fmla="*/ 0 h 888729"/>
                <a:gd name="connsiteX3" fmla="*/ 2454363 w 2454363"/>
                <a:gd name="connsiteY3" fmla="*/ 88873 h 888729"/>
                <a:gd name="connsiteX4" fmla="*/ 2454363 w 2454363"/>
                <a:gd name="connsiteY4" fmla="*/ 799856 h 888729"/>
                <a:gd name="connsiteX5" fmla="*/ 2365490 w 2454363"/>
                <a:gd name="connsiteY5" fmla="*/ 888729 h 888729"/>
                <a:gd name="connsiteX6" fmla="*/ 88873 w 2454363"/>
                <a:gd name="connsiteY6" fmla="*/ 888729 h 888729"/>
                <a:gd name="connsiteX7" fmla="*/ 0 w 2454363"/>
                <a:gd name="connsiteY7" fmla="*/ 799856 h 888729"/>
                <a:gd name="connsiteX8" fmla="*/ 0 w 2454363"/>
                <a:gd name="connsiteY8" fmla="*/ 88873 h 8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363" h="888729">
                  <a:moveTo>
                    <a:pt x="0" y="88873"/>
                  </a:moveTo>
                  <a:cubicBezTo>
                    <a:pt x="0" y="39790"/>
                    <a:pt x="39790" y="0"/>
                    <a:pt x="88873" y="0"/>
                  </a:cubicBezTo>
                  <a:lnTo>
                    <a:pt x="2365490" y="0"/>
                  </a:lnTo>
                  <a:cubicBezTo>
                    <a:pt x="2414573" y="0"/>
                    <a:pt x="2454363" y="39790"/>
                    <a:pt x="2454363" y="88873"/>
                  </a:cubicBezTo>
                  <a:lnTo>
                    <a:pt x="2454363" y="799856"/>
                  </a:lnTo>
                  <a:cubicBezTo>
                    <a:pt x="2454363" y="848939"/>
                    <a:pt x="2414573" y="888729"/>
                    <a:pt x="2365490" y="888729"/>
                  </a:cubicBezTo>
                  <a:lnTo>
                    <a:pt x="88873" y="888729"/>
                  </a:lnTo>
                  <a:cubicBezTo>
                    <a:pt x="39790" y="888729"/>
                    <a:pt x="0" y="848939"/>
                    <a:pt x="0" y="799856"/>
                  </a:cubicBezTo>
                  <a:lnTo>
                    <a:pt x="0" y="888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970" tIns="46985" rIns="53970" bIns="46985" numCol="1" spcCol="1270" anchor="ctr" anchorCtr="0">
              <a:noAutofit/>
            </a:bodyPr>
            <a:lstStyle/>
            <a:p>
              <a:pPr marL="0" lvl="0" indent="0" algn="ctr" defTabSz="488950">
                <a:lnSpc>
                  <a:spcPct val="90000"/>
                </a:lnSpc>
                <a:spcBef>
                  <a:spcPct val="0"/>
                </a:spcBef>
                <a:spcAft>
                  <a:spcPct val="35000"/>
                </a:spcAft>
                <a:buNone/>
              </a:pPr>
              <a:r>
                <a:rPr lang="en-GB" sz="1200" kern="1200" dirty="0"/>
                <a:t>It needs to be supported with memories and IOs</a:t>
              </a:r>
            </a:p>
          </p:txBody>
        </p:sp>
        <p:sp>
          <p:nvSpPr>
            <p:cNvPr id="15" name="Freeform: Shape 14">
              <a:extLst>
                <a:ext uri="{FF2B5EF4-FFF2-40B4-BE49-F238E27FC236}">
                  <a16:creationId xmlns:a16="http://schemas.microsoft.com/office/drawing/2014/main" id="{57B3FCE5-D5FF-4982-AC03-FEF850674F00}"/>
                </a:ext>
              </a:extLst>
            </p:cNvPr>
            <p:cNvSpPr/>
            <p:nvPr/>
          </p:nvSpPr>
          <p:spPr>
            <a:xfrm>
              <a:off x="7902126" y="1381454"/>
              <a:ext cx="3067953" cy="4523719"/>
            </a:xfrm>
            <a:custGeom>
              <a:avLst/>
              <a:gdLst>
                <a:gd name="connsiteX0" fmla="*/ 0 w 3067953"/>
                <a:gd name="connsiteY0" fmla="*/ 306795 h 4523719"/>
                <a:gd name="connsiteX1" fmla="*/ 306795 w 3067953"/>
                <a:gd name="connsiteY1" fmla="*/ 0 h 4523719"/>
                <a:gd name="connsiteX2" fmla="*/ 2761158 w 3067953"/>
                <a:gd name="connsiteY2" fmla="*/ 0 h 4523719"/>
                <a:gd name="connsiteX3" fmla="*/ 3067953 w 3067953"/>
                <a:gd name="connsiteY3" fmla="*/ 306795 h 4523719"/>
                <a:gd name="connsiteX4" fmla="*/ 3067953 w 3067953"/>
                <a:gd name="connsiteY4" fmla="*/ 4216924 h 4523719"/>
                <a:gd name="connsiteX5" fmla="*/ 2761158 w 3067953"/>
                <a:gd name="connsiteY5" fmla="*/ 4523719 h 4523719"/>
                <a:gd name="connsiteX6" fmla="*/ 306795 w 3067953"/>
                <a:gd name="connsiteY6" fmla="*/ 4523719 h 4523719"/>
                <a:gd name="connsiteX7" fmla="*/ 0 w 3067953"/>
                <a:gd name="connsiteY7" fmla="*/ 4216924 h 4523719"/>
                <a:gd name="connsiteX8" fmla="*/ 0 w 3067953"/>
                <a:gd name="connsiteY8" fmla="*/ 306795 h 45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953" h="4523719">
                  <a:moveTo>
                    <a:pt x="0" y="306795"/>
                  </a:moveTo>
                  <a:cubicBezTo>
                    <a:pt x="0" y="137357"/>
                    <a:pt x="137357" y="0"/>
                    <a:pt x="306795" y="0"/>
                  </a:cubicBezTo>
                  <a:lnTo>
                    <a:pt x="2761158" y="0"/>
                  </a:lnTo>
                  <a:cubicBezTo>
                    <a:pt x="2930596" y="0"/>
                    <a:pt x="3067953" y="137357"/>
                    <a:pt x="3067953" y="306795"/>
                  </a:cubicBezTo>
                  <a:lnTo>
                    <a:pt x="3067953" y="4216924"/>
                  </a:lnTo>
                  <a:cubicBezTo>
                    <a:pt x="3067953" y="4386362"/>
                    <a:pt x="2930596" y="4523719"/>
                    <a:pt x="2761158" y="4523719"/>
                  </a:cubicBezTo>
                  <a:lnTo>
                    <a:pt x="306795" y="4523719"/>
                  </a:lnTo>
                  <a:cubicBezTo>
                    <a:pt x="137357" y="4523719"/>
                    <a:pt x="0" y="4386362"/>
                    <a:pt x="0" y="4216924"/>
                  </a:cubicBezTo>
                  <a:lnTo>
                    <a:pt x="0" y="306795"/>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303764" numCol="1" spcCol="1270" anchor="ctr" anchorCtr="0">
              <a:noAutofit/>
            </a:bodyPr>
            <a:lstStyle/>
            <a:p>
              <a:pPr marL="0" lvl="0" indent="0" algn="ctr" defTabSz="1600200">
                <a:lnSpc>
                  <a:spcPct val="90000"/>
                </a:lnSpc>
                <a:spcBef>
                  <a:spcPct val="0"/>
                </a:spcBef>
                <a:spcAft>
                  <a:spcPct val="35000"/>
                </a:spcAft>
                <a:buNone/>
              </a:pPr>
              <a:r>
                <a:rPr lang="en-GB" sz="3600" b="1" kern="1200" dirty="0"/>
                <a:t>MCU</a:t>
              </a:r>
            </a:p>
          </p:txBody>
        </p:sp>
        <p:sp>
          <p:nvSpPr>
            <p:cNvPr id="16" name="Freeform: Shape 15">
              <a:extLst>
                <a:ext uri="{FF2B5EF4-FFF2-40B4-BE49-F238E27FC236}">
                  <a16:creationId xmlns:a16="http://schemas.microsoft.com/office/drawing/2014/main" id="{13A9E47A-6905-4081-84C1-D7CBD52235E8}"/>
                </a:ext>
              </a:extLst>
            </p:cNvPr>
            <p:cNvSpPr/>
            <p:nvPr/>
          </p:nvSpPr>
          <p:spPr>
            <a:xfrm>
              <a:off x="8208921" y="2738956"/>
              <a:ext cx="2454363" cy="888729"/>
            </a:xfrm>
            <a:custGeom>
              <a:avLst/>
              <a:gdLst>
                <a:gd name="connsiteX0" fmla="*/ 0 w 2454363"/>
                <a:gd name="connsiteY0" fmla="*/ 88873 h 888729"/>
                <a:gd name="connsiteX1" fmla="*/ 88873 w 2454363"/>
                <a:gd name="connsiteY1" fmla="*/ 0 h 888729"/>
                <a:gd name="connsiteX2" fmla="*/ 2365490 w 2454363"/>
                <a:gd name="connsiteY2" fmla="*/ 0 h 888729"/>
                <a:gd name="connsiteX3" fmla="*/ 2454363 w 2454363"/>
                <a:gd name="connsiteY3" fmla="*/ 88873 h 888729"/>
                <a:gd name="connsiteX4" fmla="*/ 2454363 w 2454363"/>
                <a:gd name="connsiteY4" fmla="*/ 799856 h 888729"/>
                <a:gd name="connsiteX5" fmla="*/ 2365490 w 2454363"/>
                <a:gd name="connsiteY5" fmla="*/ 888729 h 888729"/>
                <a:gd name="connsiteX6" fmla="*/ 88873 w 2454363"/>
                <a:gd name="connsiteY6" fmla="*/ 888729 h 888729"/>
                <a:gd name="connsiteX7" fmla="*/ 0 w 2454363"/>
                <a:gd name="connsiteY7" fmla="*/ 799856 h 888729"/>
                <a:gd name="connsiteX8" fmla="*/ 0 w 2454363"/>
                <a:gd name="connsiteY8" fmla="*/ 88873 h 8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363" h="888729">
                  <a:moveTo>
                    <a:pt x="0" y="88873"/>
                  </a:moveTo>
                  <a:cubicBezTo>
                    <a:pt x="0" y="39790"/>
                    <a:pt x="39790" y="0"/>
                    <a:pt x="88873" y="0"/>
                  </a:cubicBezTo>
                  <a:lnTo>
                    <a:pt x="2365490" y="0"/>
                  </a:lnTo>
                  <a:cubicBezTo>
                    <a:pt x="2414573" y="0"/>
                    <a:pt x="2454363" y="39790"/>
                    <a:pt x="2454363" y="88873"/>
                  </a:cubicBezTo>
                  <a:lnTo>
                    <a:pt x="2454363" y="799856"/>
                  </a:lnTo>
                  <a:cubicBezTo>
                    <a:pt x="2454363" y="848939"/>
                    <a:pt x="2414573" y="888729"/>
                    <a:pt x="2365490" y="888729"/>
                  </a:cubicBezTo>
                  <a:lnTo>
                    <a:pt x="88873" y="888729"/>
                  </a:lnTo>
                  <a:cubicBezTo>
                    <a:pt x="39790" y="888729"/>
                    <a:pt x="0" y="848939"/>
                    <a:pt x="0" y="799856"/>
                  </a:cubicBezTo>
                  <a:lnTo>
                    <a:pt x="0" y="888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970" tIns="46985" rIns="53970" bIns="46985" numCol="1" spcCol="1270" anchor="ctr" anchorCtr="0">
              <a:noAutofit/>
            </a:bodyPr>
            <a:lstStyle/>
            <a:p>
              <a:pPr marL="0" lvl="0" indent="0" algn="ctr" defTabSz="488950">
                <a:lnSpc>
                  <a:spcPct val="90000"/>
                </a:lnSpc>
                <a:spcBef>
                  <a:spcPct val="0"/>
                </a:spcBef>
                <a:spcAft>
                  <a:spcPct val="35000"/>
                </a:spcAft>
                <a:buNone/>
              </a:pPr>
              <a:r>
                <a:rPr lang="en-GB" sz="1200" kern="1200" dirty="0"/>
                <a:t>Typically has a single processor core</a:t>
              </a:r>
            </a:p>
          </p:txBody>
        </p:sp>
        <p:sp>
          <p:nvSpPr>
            <p:cNvPr id="17" name="Freeform: Shape 16">
              <a:extLst>
                <a:ext uri="{FF2B5EF4-FFF2-40B4-BE49-F238E27FC236}">
                  <a16:creationId xmlns:a16="http://schemas.microsoft.com/office/drawing/2014/main" id="{143BA67D-C198-4BCC-BB29-277E4531197F}"/>
                </a:ext>
              </a:extLst>
            </p:cNvPr>
            <p:cNvSpPr/>
            <p:nvPr/>
          </p:nvSpPr>
          <p:spPr>
            <a:xfrm>
              <a:off x="8208921" y="3764413"/>
              <a:ext cx="2454363" cy="888729"/>
            </a:xfrm>
            <a:custGeom>
              <a:avLst/>
              <a:gdLst>
                <a:gd name="connsiteX0" fmla="*/ 0 w 2454363"/>
                <a:gd name="connsiteY0" fmla="*/ 88873 h 888729"/>
                <a:gd name="connsiteX1" fmla="*/ 88873 w 2454363"/>
                <a:gd name="connsiteY1" fmla="*/ 0 h 888729"/>
                <a:gd name="connsiteX2" fmla="*/ 2365490 w 2454363"/>
                <a:gd name="connsiteY2" fmla="*/ 0 h 888729"/>
                <a:gd name="connsiteX3" fmla="*/ 2454363 w 2454363"/>
                <a:gd name="connsiteY3" fmla="*/ 88873 h 888729"/>
                <a:gd name="connsiteX4" fmla="*/ 2454363 w 2454363"/>
                <a:gd name="connsiteY4" fmla="*/ 799856 h 888729"/>
                <a:gd name="connsiteX5" fmla="*/ 2365490 w 2454363"/>
                <a:gd name="connsiteY5" fmla="*/ 888729 h 888729"/>
                <a:gd name="connsiteX6" fmla="*/ 88873 w 2454363"/>
                <a:gd name="connsiteY6" fmla="*/ 888729 h 888729"/>
                <a:gd name="connsiteX7" fmla="*/ 0 w 2454363"/>
                <a:gd name="connsiteY7" fmla="*/ 799856 h 888729"/>
                <a:gd name="connsiteX8" fmla="*/ 0 w 2454363"/>
                <a:gd name="connsiteY8" fmla="*/ 88873 h 8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363" h="888729">
                  <a:moveTo>
                    <a:pt x="0" y="88873"/>
                  </a:moveTo>
                  <a:cubicBezTo>
                    <a:pt x="0" y="39790"/>
                    <a:pt x="39790" y="0"/>
                    <a:pt x="88873" y="0"/>
                  </a:cubicBezTo>
                  <a:lnTo>
                    <a:pt x="2365490" y="0"/>
                  </a:lnTo>
                  <a:cubicBezTo>
                    <a:pt x="2414573" y="0"/>
                    <a:pt x="2454363" y="39790"/>
                    <a:pt x="2454363" y="88873"/>
                  </a:cubicBezTo>
                  <a:lnTo>
                    <a:pt x="2454363" y="799856"/>
                  </a:lnTo>
                  <a:cubicBezTo>
                    <a:pt x="2454363" y="848939"/>
                    <a:pt x="2414573" y="888729"/>
                    <a:pt x="2365490" y="888729"/>
                  </a:cubicBezTo>
                  <a:lnTo>
                    <a:pt x="88873" y="888729"/>
                  </a:lnTo>
                  <a:cubicBezTo>
                    <a:pt x="39790" y="888729"/>
                    <a:pt x="0" y="848939"/>
                    <a:pt x="0" y="799856"/>
                  </a:cubicBezTo>
                  <a:lnTo>
                    <a:pt x="0" y="888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970" tIns="46985" rIns="53970" bIns="46985" numCol="1" spcCol="1270" anchor="ctr" anchorCtr="0">
              <a:noAutofit/>
            </a:bodyPr>
            <a:lstStyle/>
            <a:p>
              <a:pPr marL="0" lvl="0" indent="0" algn="ctr" defTabSz="488950">
                <a:lnSpc>
                  <a:spcPct val="90000"/>
                </a:lnSpc>
                <a:spcBef>
                  <a:spcPct val="0"/>
                </a:spcBef>
                <a:spcAft>
                  <a:spcPct val="35000"/>
                </a:spcAft>
                <a:buNone/>
              </a:pPr>
              <a:r>
                <a:rPr lang="en-GB" sz="1200" kern="1200" dirty="0"/>
                <a:t>Has memory blocks,  basic IOs, and other basic peripherals</a:t>
              </a:r>
            </a:p>
          </p:txBody>
        </p:sp>
        <p:sp>
          <p:nvSpPr>
            <p:cNvPr id="18" name="Freeform: Shape 17">
              <a:extLst>
                <a:ext uri="{FF2B5EF4-FFF2-40B4-BE49-F238E27FC236}">
                  <a16:creationId xmlns:a16="http://schemas.microsoft.com/office/drawing/2014/main" id="{265EBB5F-1C1A-47B7-BC65-E229EF04E4F7}"/>
                </a:ext>
              </a:extLst>
            </p:cNvPr>
            <p:cNvSpPr/>
            <p:nvPr/>
          </p:nvSpPr>
          <p:spPr>
            <a:xfrm>
              <a:off x="8208921" y="4789870"/>
              <a:ext cx="2454363" cy="888729"/>
            </a:xfrm>
            <a:custGeom>
              <a:avLst/>
              <a:gdLst>
                <a:gd name="connsiteX0" fmla="*/ 0 w 2454363"/>
                <a:gd name="connsiteY0" fmla="*/ 88873 h 888729"/>
                <a:gd name="connsiteX1" fmla="*/ 88873 w 2454363"/>
                <a:gd name="connsiteY1" fmla="*/ 0 h 888729"/>
                <a:gd name="connsiteX2" fmla="*/ 2365490 w 2454363"/>
                <a:gd name="connsiteY2" fmla="*/ 0 h 888729"/>
                <a:gd name="connsiteX3" fmla="*/ 2454363 w 2454363"/>
                <a:gd name="connsiteY3" fmla="*/ 88873 h 888729"/>
                <a:gd name="connsiteX4" fmla="*/ 2454363 w 2454363"/>
                <a:gd name="connsiteY4" fmla="*/ 799856 h 888729"/>
                <a:gd name="connsiteX5" fmla="*/ 2365490 w 2454363"/>
                <a:gd name="connsiteY5" fmla="*/ 888729 h 888729"/>
                <a:gd name="connsiteX6" fmla="*/ 88873 w 2454363"/>
                <a:gd name="connsiteY6" fmla="*/ 888729 h 888729"/>
                <a:gd name="connsiteX7" fmla="*/ 0 w 2454363"/>
                <a:gd name="connsiteY7" fmla="*/ 799856 h 888729"/>
                <a:gd name="connsiteX8" fmla="*/ 0 w 2454363"/>
                <a:gd name="connsiteY8" fmla="*/ 88873 h 8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363" h="888729">
                  <a:moveTo>
                    <a:pt x="0" y="88873"/>
                  </a:moveTo>
                  <a:cubicBezTo>
                    <a:pt x="0" y="39790"/>
                    <a:pt x="39790" y="0"/>
                    <a:pt x="88873" y="0"/>
                  </a:cubicBezTo>
                  <a:lnTo>
                    <a:pt x="2365490" y="0"/>
                  </a:lnTo>
                  <a:cubicBezTo>
                    <a:pt x="2414573" y="0"/>
                    <a:pt x="2454363" y="39790"/>
                    <a:pt x="2454363" y="88873"/>
                  </a:cubicBezTo>
                  <a:lnTo>
                    <a:pt x="2454363" y="799856"/>
                  </a:lnTo>
                  <a:cubicBezTo>
                    <a:pt x="2454363" y="848939"/>
                    <a:pt x="2414573" y="888729"/>
                    <a:pt x="2365490" y="888729"/>
                  </a:cubicBezTo>
                  <a:lnTo>
                    <a:pt x="88873" y="888729"/>
                  </a:lnTo>
                  <a:cubicBezTo>
                    <a:pt x="39790" y="888729"/>
                    <a:pt x="0" y="848939"/>
                    <a:pt x="0" y="799856"/>
                  </a:cubicBezTo>
                  <a:lnTo>
                    <a:pt x="0" y="888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970" tIns="46985" rIns="53970" bIns="46985" numCol="1" spcCol="1270" anchor="ctr" anchorCtr="0">
              <a:noAutofit/>
            </a:bodyPr>
            <a:lstStyle/>
            <a:p>
              <a:pPr marL="0" lvl="0" indent="0" algn="ctr" defTabSz="488950">
                <a:lnSpc>
                  <a:spcPct val="90000"/>
                </a:lnSpc>
                <a:spcBef>
                  <a:spcPct val="0"/>
                </a:spcBef>
                <a:spcAft>
                  <a:spcPct val="35000"/>
                </a:spcAft>
                <a:buNone/>
              </a:pPr>
              <a:r>
                <a:rPr lang="en-GB" sz="1200" kern="1200" dirty="0"/>
                <a:t>Mainly used for basic control purposes, such as embedded applications</a:t>
              </a:r>
            </a:p>
          </p:txBody>
        </p:sp>
      </p:grpSp>
    </p:spTree>
    <p:extLst>
      <p:ext uri="{BB962C8B-B14F-4D97-AF65-F5344CB8AC3E}">
        <p14:creationId xmlns:p14="http://schemas.microsoft.com/office/powerpoint/2010/main" val="2754221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Commercialized SoCs</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Benefiting from its power efficiency, SoCs have been widely used in mobile devices, such as smartphones, tablets, and digital cameras.</a:t>
            </a:r>
          </a:p>
          <a:p>
            <a:r>
              <a:rPr lang="en-IN" altLang="en-US" dirty="0">
                <a:ea typeface="ＭＳ Ｐゴシック" panose="020B0600070205080204" pitchFamily="34" charset="-128"/>
              </a:rPr>
              <a:t>A number of SoCs have been developed by a large ecosystem of design companies:</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Snapdragon by Qualcomm</a:t>
            </a:r>
          </a:p>
          <a:p>
            <a:pPr lvl="1"/>
            <a:r>
              <a:rPr lang="en-IN" altLang="en-US" dirty="0">
                <a:ea typeface="ＭＳ Ｐゴシック" panose="020B0600070205080204" pitchFamily="34" charset="-128"/>
              </a:rPr>
              <a:t>Tegra by Nvidia</a:t>
            </a:r>
          </a:p>
          <a:p>
            <a:pPr lvl="1"/>
            <a:r>
              <a:rPr lang="en-IN" altLang="en-US" dirty="0">
                <a:ea typeface="ＭＳ Ｐゴシック" panose="020B0600070205080204" pitchFamily="34" charset="-128"/>
              </a:rPr>
              <a:t>OMAP by Texas Instruments</a:t>
            </a:r>
          </a:p>
          <a:p>
            <a:pPr marL="231775" lvl="1" indent="0">
              <a:buNone/>
            </a:pPr>
            <a:r>
              <a:rPr lang="en-GB" sz="2400" dirty="0">
                <a:ea typeface="ＭＳ Ｐゴシック" panose="020B0600070205080204" pitchFamily="34" charset="-128"/>
              </a:rPr>
              <a:t>Most mobile SoCs use Arm-based microprocessors since they deliver high performance with less power consumption.</a:t>
            </a:r>
            <a:endParaRPr lang="en-US" altLang="en-US" sz="2400" dirty="0">
              <a:ea typeface="ＭＳ Ｐゴシック" panose="020B0600070205080204" pitchFamily="34" charset="-128"/>
            </a:endParaRPr>
          </a:p>
        </p:txBody>
      </p:sp>
    </p:spTree>
    <p:extLst>
      <p:ext uri="{BB962C8B-B14F-4D97-AF65-F5344CB8AC3E}">
        <p14:creationId xmlns:p14="http://schemas.microsoft.com/office/powerpoint/2010/main" val="2776597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SoC Example: NVIDIA Tegra 2</a:t>
            </a:r>
          </a:p>
        </p:txBody>
      </p:sp>
      <p:graphicFrame>
        <p:nvGraphicFramePr>
          <p:cNvPr id="6" name="Table 2">
            <a:extLst>
              <a:ext uri="{FF2B5EF4-FFF2-40B4-BE49-F238E27FC236}">
                <a16:creationId xmlns:a16="http://schemas.microsoft.com/office/drawing/2014/main" id="{C627F984-61E4-4E0A-91E9-7010635FD046}"/>
              </a:ext>
            </a:extLst>
          </p:cNvPr>
          <p:cNvGraphicFramePr/>
          <p:nvPr>
            <p:extLst>
              <p:ext uri="{D42A27DB-BD31-4B8C-83A1-F6EECF244321}">
                <p14:modId xmlns:p14="http://schemas.microsoft.com/office/powerpoint/2010/main" val="2383313427"/>
              </p:ext>
            </p:extLst>
          </p:nvPr>
        </p:nvGraphicFramePr>
        <p:xfrm>
          <a:off x="632880" y="974880"/>
          <a:ext cx="5537520" cy="5004960"/>
        </p:xfrm>
        <a:graphic>
          <a:graphicData uri="http://schemas.openxmlformats.org/drawingml/2006/table">
            <a:tbl>
              <a:tblPr/>
              <a:tblGrid>
                <a:gridCol w="1842840">
                  <a:extLst>
                    <a:ext uri="{9D8B030D-6E8A-4147-A177-3AD203B41FA5}">
                      <a16:colId xmlns:a16="http://schemas.microsoft.com/office/drawing/2014/main" val="20000"/>
                    </a:ext>
                  </a:extLst>
                </a:gridCol>
                <a:gridCol w="3694680">
                  <a:extLst>
                    <a:ext uri="{9D8B030D-6E8A-4147-A177-3AD203B41FA5}">
                      <a16:colId xmlns:a16="http://schemas.microsoft.com/office/drawing/2014/main" val="20001"/>
                    </a:ext>
                  </a:extLst>
                </a:gridCol>
              </a:tblGrid>
              <a:tr h="341280">
                <a:tc>
                  <a:txBody>
                    <a:bodyPr/>
                    <a:lstStyle/>
                    <a:p>
                      <a:pPr>
                        <a:lnSpc>
                          <a:spcPct val="100000"/>
                        </a:lnSpc>
                      </a:pPr>
                      <a:r>
                        <a:rPr lang="en-GB" sz="1600" dirty="0">
                          <a:solidFill>
                            <a:srgbClr val="000000"/>
                          </a:solidFill>
                          <a:latin typeface="Gill Sans MT"/>
                        </a:rPr>
                        <a:t>Designer</a:t>
                      </a:r>
                      <a:endParaRPr dirty="0"/>
                    </a:p>
                  </a:txBody>
                  <a:tcPr/>
                </a:tc>
                <a:tc>
                  <a:txBody>
                    <a:bodyPr/>
                    <a:lstStyle/>
                    <a:p>
                      <a:pPr>
                        <a:lnSpc>
                          <a:spcPct val="100000"/>
                        </a:lnSpc>
                      </a:pPr>
                      <a:r>
                        <a:rPr lang="en-GB" sz="1600" dirty="0">
                          <a:solidFill>
                            <a:srgbClr val="000000"/>
                          </a:solidFill>
                          <a:latin typeface="Gill Sans MT"/>
                        </a:rPr>
                        <a:t>NVIDIA</a:t>
                      </a:r>
                      <a:endParaRPr dirty="0"/>
                    </a:p>
                  </a:txBody>
                  <a:tcPr/>
                </a:tc>
                <a:extLst>
                  <a:ext uri="{0D108BD9-81ED-4DB2-BD59-A6C34878D82A}">
                    <a16:rowId xmlns:a16="http://schemas.microsoft.com/office/drawing/2014/main" val="10000"/>
                  </a:ext>
                </a:extLst>
              </a:tr>
              <a:tr h="341280">
                <a:tc>
                  <a:txBody>
                    <a:bodyPr/>
                    <a:lstStyle/>
                    <a:p>
                      <a:pPr>
                        <a:lnSpc>
                          <a:spcPct val="100000"/>
                        </a:lnSpc>
                      </a:pPr>
                      <a:r>
                        <a:rPr lang="en-GB" sz="1600" dirty="0">
                          <a:solidFill>
                            <a:srgbClr val="000000"/>
                          </a:solidFill>
                          <a:latin typeface="Gill Sans MT"/>
                        </a:rPr>
                        <a:t>Year</a:t>
                      </a:r>
                      <a:endParaRPr dirty="0"/>
                    </a:p>
                  </a:txBody>
                  <a:tcPr/>
                </a:tc>
                <a:tc>
                  <a:txBody>
                    <a:bodyPr/>
                    <a:lstStyle/>
                    <a:p>
                      <a:pPr>
                        <a:lnSpc>
                          <a:spcPct val="100000"/>
                        </a:lnSpc>
                      </a:pPr>
                      <a:r>
                        <a:rPr lang="en-GB" sz="1600" dirty="0">
                          <a:solidFill>
                            <a:srgbClr val="000000"/>
                          </a:solidFill>
                          <a:latin typeface="Gill Sans MT"/>
                        </a:rPr>
                        <a:t>2010</a:t>
                      </a:r>
                      <a:endParaRPr dirty="0"/>
                    </a:p>
                  </a:txBody>
                  <a:tcPr/>
                </a:tc>
                <a:extLst>
                  <a:ext uri="{0D108BD9-81ED-4DB2-BD59-A6C34878D82A}">
                    <a16:rowId xmlns:a16="http://schemas.microsoft.com/office/drawing/2014/main" val="10001"/>
                  </a:ext>
                </a:extLst>
              </a:tr>
              <a:tr h="578880">
                <a:tc>
                  <a:txBody>
                    <a:bodyPr/>
                    <a:lstStyle/>
                    <a:p>
                      <a:pPr>
                        <a:lnSpc>
                          <a:spcPct val="100000"/>
                        </a:lnSpc>
                      </a:pPr>
                      <a:r>
                        <a:rPr lang="en-GB" sz="1600" dirty="0">
                          <a:solidFill>
                            <a:srgbClr val="000000"/>
                          </a:solidFill>
                          <a:latin typeface="Gill Sans MT"/>
                        </a:rPr>
                        <a:t>Processor</a:t>
                      </a:r>
                      <a:endParaRPr dirty="0"/>
                    </a:p>
                  </a:txBody>
                  <a:tcPr/>
                </a:tc>
                <a:tc>
                  <a:txBody>
                    <a:bodyPr/>
                    <a:lstStyle/>
                    <a:p>
                      <a:pPr>
                        <a:lnSpc>
                          <a:spcPct val="100000"/>
                        </a:lnSpc>
                      </a:pPr>
                      <a:r>
                        <a:rPr lang="en-GB" sz="1600" dirty="0">
                          <a:solidFill>
                            <a:srgbClr val="000000"/>
                          </a:solidFill>
                          <a:latin typeface="Gill Sans MT"/>
                        </a:rPr>
                        <a:t>Arm Cortex-A9 </a:t>
                      </a:r>
                      <a:endParaRPr dirty="0"/>
                    </a:p>
                    <a:p>
                      <a:pPr>
                        <a:lnSpc>
                          <a:spcPct val="100000"/>
                        </a:lnSpc>
                      </a:pPr>
                      <a:r>
                        <a:rPr lang="en-GB" sz="1600" dirty="0">
                          <a:solidFill>
                            <a:srgbClr val="000000"/>
                          </a:solidFill>
                          <a:latin typeface="Gill Sans MT"/>
                        </a:rPr>
                        <a:t>(dual-core)</a:t>
                      </a:r>
                      <a:endParaRPr dirty="0"/>
                    </a:p>
                  </a:txBody>
                  <a:tcPr/>
                </a:tc>
                <a:extLst>
                  <a:ext uri="{0D108BD9-81ED-4DB2-BD59-A6C34878D82A}">
                    <a16:rowId xmlns:a16="http://schemas.microsoft.com/office/drawing/2014/main" val="10002"/>
                  </a:ext>
                </a:extLst>
              </a:tr>
              <a:tr h="341280">
                <a:tc>
                  <a:txBody>
                    <a:bodyPr/>
                    <a:lstStyle/>
                    <a:p>
                      <a:pPr>
                        <a:lnSpc>
                          <a:spcPct val="100000"/>
                        </a:lnSpc>
                      </a:pPr>
                      <a:r>
                        <a:rPr lang="en-GB" sz="1600" dirty="0">
                          <a:solidFill>
                            <a:srgbClr val="000000"/>
                          </a:solidFill>
                          <a:latin typeface="Gill Sans MT"/>
                        </a:rPr>
                        <a:t>Frequency</a:t>
                      </a:r>
                      <a:endParaRPr dirty="0"/>
                    </a:p>
                  </a:txBody>
                  <a:tcPr/>
                </a:tc>
                <a:tc>
                  <a:txBody>
                    <a:bodyPr/>
                    <a:lstStyle/>
                    <a:p>
                      <a:pPr>
                        <a:lnSpc>
                          <a:spcPct val="100000"/>
                        </a:lnSpc>
                      </a:pPr>
                      <a:r>
                        <a:rPr lang="en-GB" sz="1600" dirty="0">
                          <a:solidFill>
                            <a:srgbClr val="000000"/>
                          </a:solidFill>
                          <a:latin typeface="Gill Sans MT"/>
                        </a:rPr>
                        <a:t>Up to 1.2 GHz</a:t>
                      </a:r>
                      <a:endParaRPr dirty="0"/>
                    </a:p>
                  </a:txBody>
                  <a:tcPr/>
                </a:tc>
                <a:extLst>
                  <a:ext uri="{0D108BD9-81ED-4DB2-BD59-A6C34878D82A}">
                    <a16:rowId xmlns:a16="http://schemas.microsoft.com/office/drawing/2014/main" val="10003"/>
                  </a:ext>
                </a:extLst>
              </a:tr>
              <a:tr h="341280">
                <a:tc>
                  <a:txBody>
                    <a:bodyPr/>
                    <a:lstStyle/>
                    <a:p>
                      <a:pPr>
                        <a:lnSpc>
                          <a:spcPct val="100000"/>
                        </a:lnSpc>
                      </a:pPr>
                      <a:r>
                        <a:rPr lang="en-GB" sz="1600" dirty="0">
                          <a:solidFill>
                            <a:srgbClr val="000000"/>
                          </a:solidFill>
                          <a:latin typeface="Gill Sans MT"/>
                        </a:rPr>
                        <a:t>Memory </a:t>
                      </a:r>
                      <a:endParaRPr dirty="0"/>
                    </a:p>
                  </a:txBody>
                  <a:tcPr/>
                </a:tc>
                <a:tc>
                  <a:txBody>
                    <a:bodyPr/>
                    <a:lstStyle/>
                    <a:p>
                      <a:pPr>
                        <a:lnSpc>
                          <a:spcPct val="100000"/>
                        </a:lnSpc>
                      </a:pPr>
                      <a:r>
                        <a:rPr lang="en-GB" sz="1600" dirty="0">
                          <a:solidFill>
                            <a:srgbClr val="000000"/>
                          </a:solidFill>
                          <a:latin typeface="Gill Sans MT"/>
                        </a:rPr>
                        <a:t>1 GB 667 MHz LP-DDR2</a:t>
                      </a:r>
                      <a:endParaRPr dirty="0"/>
                    </a:p>
                  </a:txBody>
                  <a:tcPr/>
                </a:tc>
                <a:extLst>
                  <a:ext uri="{0D108BD9-81ED-4DB2-BD59-A6C34878D82A}">
                    <a16:rowId xmlns:a16="http://schemas.microsoft.com/office/drawing/2014/main" val="10004"/>
                  </a:ext>
                </a:extLst>
              </a:tr>
              <a:tr h="341280">
                <a:tc>
                  <a:txBody>
                    <a:bodyPr/>
                    <a:lstStyle/>
                    <a:p>
                      <a:pPr>
                        <a:lnSpc>
                          <a:spcPct val="100000"/>
                        </a:lnSpc>
                      </a:pPr>
                      <a:r>
                        <a:rPr lang="en-GB" sz="1600" dirty="0">
                          <a:solidFill>
                            <a:srgbClr val="000000"/>
                          </a:solidFill>
                          <a:latin typeface="Gill Sans MT"/>
                        </a:rPr>
                        <a:t>Graphics</a:t>
                      </a:r>
                      <a:endParaRPr dirty="0"/>
                    </a:p>
                  </a:txBody>
                  <a:tcPr/>
                </a:tc>
                <a:tc>
                  <a:txBody>
                    <a:bodyPr/>
                    <a:lstStyle/>
                    <a:p>
                      <a:pPr>
                        <a:lnSpc>
                          <a:spcPct val="100000"/>
                        </a:lnSpc>
                      </a:pPr>
                      <a:r>
                        <a:rPr lang="en-GB" sz="1600" dirty="0">
                          <a:solidFill>
                            <a:srgbClr val="000000"/>
                          </a:solidFill>
                          <a:latin typeface="Gill Sans MT"/>
                        </a:rPr>
                        <a:t>ULP GeForce</a:t>
                      </a:r>
                      <a:endParaRPr dirty="0"/>
                    </a:p>
                  </a:txBody>
                  <a:tcPr/>
                </a:tc>
                <a:extLst>
                  <a:ext uri="{0D108BD9-81ED-4DB2-BD59-A6C34878D82A}">
                    <a16:rowId xmlns:a16="http://schemas.microsoft.com/office/drawing/2014/main" val="10005"/>
                  </a:ext>
                </a:extLst>
              </a:tr>
              <a:tr h="341280">
                <a:tc>
                  <a:txBody>
                    <a:bodyPr/>
                    <a:lstStyle/>
                    <a:p>
                      <a:pPr>
                        <a:lnSpc>
                          <a:spcPct val="100000"/>
                        </a:lnSpc>
                      </a:pPr>
                      <a:r>
                        <a:rPr lang="en-GB" sz="1600" dirty="0">
                          <a:solidFill>
                            <a:srgbClr val="000000"/>
                          </a:solidFill>
                          <a:latin typeface="Gill Sans MT"/>
                        </a:rPr>
                        <a:t>Process</a:t>
                      </a:r>
                      <a:endParaRPr dirty="0"/>
                    </a:p>
                  </a:txBody>
                  <a:tcPr/>
                </a:tc>
                <a:tc>
                  <a:txBody>
                    <a:bodyPr/>
                    <a:lstStyle/>
                    <a:p>
                      <a:pPr>
                        <a:lnSpc>
                          <a:spcPct val="100000"/>
                        </a:lnSpc>
                      </a:pPr>
                      <a:r>
                        <a:rPr lang="en-GB" sz="1600" dirty="0">
                          <a:solidFill>
                            <a:srgbClr val="000000"/>
                          </a:solidFill>
                          <a:latin typeface="Gill Sans MT"/>
                        </a:rPr>
                        <a:t>40 nm</a:t>
                      </a:r>
                      <a:endParaRPr dirty="0"/>
                    </a:p>
                  </a:txBody>
                  <a:tcPr/>
                </a:tc>
                <a:extLst>
                  <a:ext uri="{0D108BD9-81ED-4DB2-BD59-A6C34878D82A}">
                    <a16:rowId xmlns:a16="http://schemas.microsoft.com/office/drawing/2014/main" val="10006"/>
                  </a:ext>
                </a:extLst>
              </a:tr>
              <a:tr h="578880">
                <a:tc>
                  <a:txBody>
                    <a:bodyPr/>
                    <a:lstStyle/>
                    <a:p>
                      <a:pPr>
                        <a:lnSpc>
                          <a:spcPct val="100000"/>
                        </a:lnSpc>
                      </a:pPr>
                      <a:r>
                        <a:rPr lang="en-GB" sz="1600" dirty="0">
                          <a:solidFill>
                            <a:srgbClr val="000000"/>
                          </a:solidFill>
                          <a:latin typeface="Gill Sans MT"/>
                        </a:rPr>
                        <a:t>Package</a:t>
                      </a:r>
                      <a:endParaRPr dirty="0"/>
                    </a:p>
                  </a:txBody>
                  <a:tcPr/>
                </a:tc>
                <a:tc>
                  <a:txBody>
                    <a:bodyPr/>
                    <a:lstStyle/>
                    <a:p>
                      <a:pPr>
                        <a:lnSpc>
                          <a:spcPct val="100000"/>
                        </a:lnSpc>
                      </a:pPr>
                      <a:r>
                        <a:rPr lang="en-GB" sz="1600" dirty="0">
                          <a:solidFill>
                            <a:srgbClr val="000000"/>
                          </a:solidFill>
                          <a:latin typeface="Gill Sans MT"/>
                        </a:rPr>
                        <a:t>12 × 12 mm (Package on Package)</a:t>
                      </a:r>
                      <a:endParaRPr dirty="0"/>
                    </a:p>
                  </a:txBody>
                  <a:tcPr/>
                </a:tc>
                <a:extLst>
                  <a:ext uri="{0D108BD9-81ED-4DB2-BD59-A6C34878D82A}">
                    <a16:rowId xmlns:a16="http://schemas.microsoft.com/office/drawing/2014/main" val="10007"/>
                  </a:ext>
                </a:extLst>
              </a:tr>
              <a:tr h="1799280">
                <a:tc>
                  <a:txBody>
                    <a:bodyPr/>
                    <a:lstStyle/>
                    <a:p>
                      <a:pPr>
                        <a:lnSpc>
                          <a:spcPct val="100000"/>
                        </a:lnSpc>
                      </a:pPr>
                      <a:r>
                        <a:rPr lang="en-GB" sz="1600" dirty="0">
                          <a:solidFill>
                            <a:srgbClr val="000000"/>
                          </a:solidFill>
                          <a:latin typeface="Gill Sans MT"/>
                        </a:rPr>
                        <a:t>Used in tablets</a:t>
                      </a:r>
                      <a:endParaRPr dirty="0"/>
                    </a:p>
                  </a:txBody>
                  <a:tcPr/>
                </a:tc>
                <a:tc>
                  <a:txBody>
                    <a:bodyPr/>
                    <a:lstStyle/>
                    <a:p>
                      <a:pPr>
                        <a:lnSpc>
                          <a:spcPct val="100000"/>
                        </a:lnSpc>
                      </a:pPr>
                      <a:r>
                        <a:rPr lang="en-GB" sz="1600" dirty="0">
                          <a:solidFill>
                            <a:srgbClr val="000000"/>
                          </a:solidFill>
                          <a:latin typeface="Gill Sans MT"/>
                        </a:rPr>
                        <a:t>Acer Iconia Tab A500</a:t>
                      </a:r>
                      <a:endParaRPr dirty="0"/>
                    </a:p>
                    <a:p>
                      <a:pPr>
                        <a:lnSpc>
                          <a:spcPct val="100000"/>
                        </a:lnSpc>
                      </a:pPr>
                      <a:r>
                        <a:rPr lang="en-GB" sz="1600" dirty="0">
                          <a:solidFill>
                            <a:srgbClr val="000000"/>
                          </a:solidFill>
                          <a:latin typeface="Gill Sans MT"/>
                        </a:rPr>
                        <a:t>Asus Eee Pad Transformer</a:t>
                      </a:r>
                      <a:endParaRPr dirty="0"/>
                    </a:p>
                    <a:p>
                      <a:pPr>
                        <a:lnSpc>
                          <a:spcPct val="100000"/>
                        </a:lnSpc>
                      </a:pPr>
                      <a:r>
                        <a:rPr lang="en-GB" sz="1600" dirty="0">
                          <a:solidFill>
                            <a:srgbClr val="000000"/>
                          </a:solidFill>
                          <a:latin typeface="Gill Sans MT"/>
                        </a:rPr>
                        <a:t>Motorola Xoom</a:t>
                      </a:r>
                      <a:endParaRPr dirty="0"/>
                    </a:p>
                    <a:p>
                      <a:pPr>
                        <a:lnSpc>
                          <a:spcPct val="100000"/>
                        </a:lnSpc>
                      </a:pPr>
                      <a:r>
                        <a:rPr lang="en-GB" sz="1600" dirty="0">
                          <a:solidFill>
                            <a:srgbClr val="000000"/>
                          </a:solidFill>
                          <a:latin typeface="Gill Sans MT"/>
                        </a:rPr>
                        <a:t>Motorola Xoom Family Edition</a:t>
                      </a:r>
                      <a:endParaRPr dirty="0"/>
                    </a:p>
                    <a:p>
                      <a:pPr>
                        <a:lnSpc>
                          <a:spcPct val="100000"/>
                        </a:lnSpc>
                      </a:pPr>
                      <a:r>
                        <a:rPr lang="en-GB" sz="1600" dirty="0">
                          <a:solidFill>
                            <a:srgbClr val="000000"/>
                          </a:solidFill>
                          <a:latin typeface="Gill Sans MT"/>
                        </a:rPr>
                        <a:t>Samsung Galaxy Tab 10.1</a:t>
                      </a:r>
                      <a:endParaRPr dirty="0"/>
                    </a:p>
                    <a:p>
                      <a:pPr>
                        <a:lnSpc>
                          <a:spcPct val="100000"/>
                        </a:lnSpc>
                      </a:pPr>
                      <a:r>
                        <a:rPr lang="en-GB" sz="1600" dirty="0">
                          <a:solidFill>
                            <a:srgbClr val="000000"/>
                          </a:solidFill>
                          <a:latin typeface="Gill Sans MT"/>
                        </a:rPr>
                        <a:t>Toshiba Thrive</a:t>
                      </a:r>
                      <a:endParaRPr dirty="0"/>
                    </a:p>
                  </a:txBody>
                  <a:tcPr/>
                </a:tc>
                <a:extLst>
                  <a:ext uri="{0D108BD9-81ED-4DB2-BD59-A6C34878D82A}">
                    <a16:rowId xmlns:a16="http://schemas.microsoft.com/office/drawing/2014/main" val="10008"/>
                  </a:ext>
                </a:extLst>
              </a:tr>
            </a:tbl>
          </a:graphicData>
        </a:graphic>
      </p:graphicFrame>
      <p:pic>
        <p:nvPicPr>
          <p:cNvPr id="2" name="Picture 1">
            <a:extLst>
              <a:ext uri="{FF2B5EF4-FFF2-40B4-BE49-F238E27FC236}">
                <a16:creationId xmlns:a16="http://schemas.microsoft.com/office/drawing/2014/main" id="{365E4F01-3B31-4916-A4DF-7CB1D43DEA63}"/>
              </a:ext>
            </a:extLst>
          </p:cNvPr>
          <p:cNvPicPr>
            <a:picLocks noChangeAspect="1"/>
          </p:cNvPicPr>
          <p:nvPr/>
        </p:nvPicPr>
        <p:blipFill>
          <a:blip r:embed="rId3"/>
          <a:stretch>
            <a:fillRect/>
          </a:stretch>
        </p:blipFill>
        <p:spPr>
          <a:xfrm>
            <a:off x="6874920" y="1181872"/>
            <a:ext cx="4797968" cy="4797968"/>
          </a:xfrm>
          <a:prstGeom prst="rect">
            <a:avLst/>
          </a:prstGeom>
        </p:spPr>
      </p:pic>
    </p:spTree>
    <p:extLst>
      <p:ext uri="{BB962C8B-B14F-4D97-AF65-F5344CB8AC3E}">
        <p14:creationId xmlns:p14="http://schemas.microsoft.com/office/powerpoint/2010/main" val="1391362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SoC Design Flow</a:t>
            </a:r>
          </a:p>
        </p:txBody>
      </p:sp>
      <p:sp>
        <p:nvSpPr>
          <p:cNvPr id="6" name="Line 1">
            <a:extLst>
              <a:ext uri="{FF2B5EF4-FFF2-40B4-BE49-F238E27FC236}">
                <a16:creationId xmlns:a16="http://schemas.microsoft.com/office/drawing/2014/main" id="{B24FA7E0-D4FC-4438-894E-9F91FEB78C67}"/>
              </a:ext>
            </a:extLst>
          </p:cNvPr>
          <p:cNvSpPr/>
          <p:nvPr/>
        </p:nvSpPr>
        <p:spPr>
          <a:xfrm flipH="1">
            <a:off x="928800" y="4243320"/>
            <a:ext cx="10599480" cy="0"/>
          </a:xfrm>
          <a:prstGeom prst="line">
            <a:avLst/>
          </a:prstGeom>
          <a:ln w="19080" cap="rnd">
            <a:solidFill>
              <a:srgbClr val="BFBFBF"/>
            </a:solidFill>
            <a:custDash>
              <a:ds d="0" sp="0"/>
            </a:custDash>
            <a:round/>
          </a:ln>
        </p:spPr>
        <p:txBody>
          <a:bodyPr/>
          <a:lstStyle/>
          <a:p>
            <a:endParaRPr lang="LID4096"/>
          </a:p>
        </p:txBody>
      </p:sp>
      <p:sp>
        <p:nvSpPr>
          <p:cNvPr id="7" name="Line 2">
            <a:extLst>
              <a:ext uri="{FF2B5EF4-FFF2-40B4-BE49-F238E27FC236}">
                <a16:creationId xmlns:a16="http://schemas.microsoft.com/office/drawing/2014/main" id="{A2B2F44A-F326-47A2-9BAC-22CD4FE918B6}"/>
              </a:ext>
            </a:extLst>
          </p:cNvPr>
          <p:cNvSpPr/>
          <p:nvPr/>
        </p:nvSpPr>
        <p:spPr>
          <a:xfrm flipH="1">
            <a:off x="928800" y="1876320"/>
            <a:ext cx="10599480" cy="0"/>
          </a:xfrm>
          <a:prstGeom prst="line">
            <a:avLst/>
          </a:prstGeom>
          <a:ln w="19080" cap="rnd">
            <a:solidFill>
              <a:srgbClr val="BFBFBF"/>
            </a:solidFill>
            <a:custDash>
              <a:ds d="0" sp="0"/>
            </a:custDash>
            <a:round/>
          </a:ln>
        </p:spPr>
        <p:txBody>
          <a:bodyPr/>
          <a:lstStyle/>
          <a:p>
            <a:endParaRPr lang="LID4096"/>
          </a:p>
        </p:txBody>
      </p:sp>
      <p:sp>
        <p:nvSpPr>
          <p:cNvPr id="8" name="Line 3">
            <a:extLst>
              <a:ext uri="{FF2B5EF4-FFF2-40B4-BE49-F238E27FC236}">
                <a16:creationId xmlns:a16="http://schemas.microsoft.com/office/drawing/2014/main" id="{EED96A41-5EF9-48E3-8377-643815F0C6E1}"/>
              </a:ext>
            </a:extLst>
          </p:cNvPr>
          <p:cNvSpPr/>
          <p:nvPr/>
        </p:nvSpPr>
        <p:spPr>
          <a:xfrm flipH="1">
            <a:off x="928800" y="5262480"/>
            <a:ext cx="10599480" cy="0"/>
          </a:xfrm>
          <a:prstGeom prst="line">
            <a:avLst/>
          </a:prstGeom>
          <a:ln w="19080" cap="rnd">
            <a:solidFill>
              <a:srgbClr val="BFBFBF"/>
            </a:solidFill>
            <a:custDash>
              <a:ds d="0" sp="0"/>
            </a:custDash>
            <a:round/>
          </a:ln>
        </p:spPr>
        <p:txBody>
          <a:bodyPr/>
          <a:lstStyle/>
          <a:p>
            <a:endParaRPr lang="LID4096"/>
          </a:p>
        </p:txBody>
      </p:sp>
      <p:sp>
        <p:nvSpPr>
          <p:cNvPr id="9" name="CustomShape 5">
            <a:extLst>
              <a:ext uri="{FF2B5EF4-FFF2-40B4-BE49-F238E27FC236}">
                <a16:creationId xmlns:a16="http://schemas.microsoft.com/office/drawing/2014/main" id="{86097DA8-7A94-4A1E-AEEA-09726C8F32F8}"/>
              </a:ext>
            </a:extLst>
          </p:cNvPr>
          <p:cNvSpPr/>
          <p:nvPr/>
        </p:nvSpPr>
        <p:spPr>
          <a:xfrm>
            <a:off x="1303560" y="1030320"/>
            <a:ext cx="1165320" cy="410400"/>
          </a:xfrm>
          <a:prstGeom prst="rect">
            <a:avLst/>
          </a:prstGeom>
          <a:solidFill>
            <a:srgbClr val="50DEFF"/>
          </a:solidFill>
          <a:ln w="19080">
            <a:solidFill>
              <a:srgbClr val="404040"/>
            </a:solidFill>
            <a:round/>
          </a:ln>
        </p:spPr>
        <p:txBody>
          <a:bodyPr/>
          <a:lstStyle/>
          <a:p>
            <a:endParaRPr lang="LID4096"/>
          </a:p>
        </p:txBody>
      </p:sp>
      <p:sp>
        <p:nvSpPr>
          <p:cNvPr id="10" name="CustomShape 6">
            <a:extLst>
              <a:ext uri="{FF2B5EF4-FFF2-40B4-BE49-F238E27FC236}">
                <a16:creationId xmlns:a16="http://schemas.microsoft.com/office/drawing/2014/main" id="{DB10A625-DF26-49D3-9588-F0532E61CD0B}"/>
              </a:ext>
            </a:extLst>
          </p:cNvPr>
          <p:cNvSpPr/>
          <p:nvPr/>
        </p:nvSpPr>
        <p:spPr>
          <a:xfrm>
            <a:off x="1206360" y="1085760"/>
            <a:ext cx="1165320" cy="408960"/>
          </a:xfrm>
          <a:prstGeom prst="rect">
            <a:avLst/>
          </a:prstGeom>
          <a:solidFill>
            <a:srgbClr val="C5F4FF"/>
          </a:solidFill>
          <a:ln w="19080">
            <a:solidFill>
              <a:srgbClr val="404040"/>
            </a:solidFill>
            <a:round/>
          </a:ln>
        </p:spPr>
        <p:txBody>
          <a:bodyPr/>
          <a:lstStyle/>
          <a:p>
            <a:endParaRPr lang="LID4096"/>
          </a:p>
        </p:txBody>
      </p:sp>
      <p:sp>
        <p:nvSpPr>
          <p:cNvPr id="11" name="CustomShape 7">
            <a:extLst>
              <a:ext uri="{FF2B5EF4-FFF2-40B4-BE49-F238E27FC236}">
                <a16:creationId xmlns:a16="http://schemas.microsoft.com/office/drawing/2014/main" id="{7A4E1F3F-CE57-4108-8DCC-1761ABCD8030}"/>
              </a:ext>
            </a:extLst>
          </p:cNvPr>
          <p:cNvSpPr/>
          <p:nvPr/>
        </p:nvSpPr>
        <p:spPr>
          <a:xfrm>
            <a:off x="1127880" y="1157400"/>
            <a:ext cx="1167480" cy="407160"/>
          </a:xfrm>
          <a:prstGeom prst="rect">
            <a:avLst/>
          </a:prstGeom>
          <a:solidFill>
            <a:srgbClr val="50DEFF"/>
          </a:solidFill>
          <a:ln w="19080">
            <a:solidFill>
              <a:srgbClr val="404040"/>
            </a:solidFill>
            <a:round/>
          </a:ln>
        </p:spPr>
        <p:txBody>
          <a:bodyPr/>
          <a:lstStyle/>
          <a:p>
            <a:endParaRPr lang="LID4096"/>
          </a:p>
        </p:txBody>
      </p:sp>
      <p:sp>
        <p:nvSpPr>
          <p:cNvPr id="12" name="CustomShape 8">
            <a:extLst>
              <a:ext uri="{FF2B5EF4-FFF2-40B4-BE49-F238E27FC236}">
                <a16:creationId xmlns:a16="http://schemas.microsoft.com/office/drawing/2014/main" id="{0B405C7C-D818-49BC-B269-FEA8443AB3CF}"/>
              </a:ext>
            </a:extLst>
          </p:cNvPr>
          <p:cNvSpPr/>
          <p:nvPr/>
        </p:nvSpPr>
        <p:spPr>
          <a:xfrm>
            <a:off x="1051560" y="1228680"/>
            <a:ext cx="1165320" cy="4071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Hardware </a:t>
            </a:r>
            <a:endParaRPr dirty="0"/>
          </a:p>
          <a:p>
            <a:pPr algn="ctr">
              <a:lnSpc>
                <a:spcPct val="100000"/>
              </a:lnSpc>
            </a:pPr>
            <a:r>
              <a:rPr lang="en-GB" sz="1000" dirty="0">
                <a:solidFill>
                  <a:srgbClr val="000000"/>
                </a:solidFill>
                <a:latin typeface="Arial"/>
                <a:ea typeface="MS PGothic"/>
              </a:rPr>
              <a:t>IP Cores</a:t>
            </a:r>
            <a:endParaRPr dirty="0"/>
          </a:p>
        </p:txBody>
      </p:sp>
      <p:sp>
        <p:nvSpPr>
          <p:cNvPr id="13" name="CustomShape 9">
            <a:extLst>
              <a:ext uri="{FF2B5EF4-FFF2-40B4-BE49-F238E27FC236}">
                <a16:creationId xmlns:a16="http://schemas.microsoft.com/office/drawing/2014/main" id="{61D6B60D-ACA4-4F97-B6E2-BB90D419EF82}"/>
              </a:ext>
            </a:extLst>
          </p:cNvPr>
          <p:cNvSpPr/>
          <p:nvPr/>
        </p:nvSpPr>
        <p:spPr>
          <a:xfrm>
            <a:off x="1494000" y="1695600"/>
            <a:ext cx="327240" cy="3754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14" name="CustomShape 10">
            <a:extLst>
              <a:ext uri="{FF2B5EF4-FFF2-40B4-BE49-F238E27FC236}">
                <a16:creationId xmlns:a16="http://schemas.microsoft.com/office/drawing/2014/main" id="{06A71A5C-6722-4201-A178-75A88F2DA138}"/>
              </a:ext>
            </a:extLst>
          </p:cNvPr>
          <p:cNvSpPr/>
          <p:nvPr/>
        </p:nvSpPr>
        <p:spPr>
          <a:xfrm>
            <a:off x="3250440" y="2017800"/>
            <a:ext cx="1522800" cy="44208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SoC </a:t>
            </a:r>
            <a:endParaRPr dirty="0"/>
          </a:p>
          <a:p>
            <a:pPr algn="ctr">
              <a:lnSpc>
                <a:spcPct val="100000"/>
              </a:lnSpc>
            </a:pPr>
            <a:r>
              <a:rPr lang="en-GB" sz="1000" dirty="0">
                <a:solidFill>
                  <a:srgbClr val="000000"/>
                </a:solidFill>
                <a:latin typeface="Arial"/>
                <a:ea typeface="MS PGothic"/>
              </a:rPr>
              <a:t>Design Specifics</a:t>
            </a:r>
            <a:endParaRPr dirty="0"/>
          </a:p>
        </p:txBody>
      </p:sp>
      <p:sp>
        <p:nvSpPr>
          <p:cNvPr id="15" name="CustomShape 11">
            <a:extLst>
              <a:ext uri="{FF2B5EF4-FFF2-40B4-BE49-F238E27FC236}">
                <a16:creationId xmlns:a16="http://schemas.microsoft.com/office/drawing/2014/main" id="{BB11EB31-D88E-443B-8B7D-498FF834FE43}"/>
              </a:ext>
            </a:extLst>
          </p:cNvPr>
          <p:cNvSpPr/>
          <p:nvPr/>
        </p:nvSpPr>
        <p:spPr>
          <a:xfrm>
            <a:off x="3195360" y="2441520"/>
            <a:ext cx="1632960" cy="24228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HW/SW partitioning</a:t>
            </a:r>
            <a:endParaRPr dirty="0"/>
          </a:p>
        </p:txBody>
      </p:sp>
      <p:sp>
        <p:nvSpPr>
          <p:cNvPr id="16" name="CustomShape 12">
            <a:extLst>
              <a:ext uri="{FF2B5EF4-FFF2-40B4-BE49-F238E27FC236}">
                <a16:creationId xmlns:a16="http://schemas.microsoft.com/office/drawing/2014/main" id="{C6DB5995-C746-45EF-9FD4-6175C5574C13}"/>
              </a:ext>
            </a:extLst>
          </p:cNvPr>
          <p:cNvSpPr/>
          <p:nvPr/>
        </p:nvSpPr>
        <p:spPr>
          <a:xfrm>
            <a:off x="2799720" y="1427040"/>
            <a:ext cx="1125000" cy="39456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Purchase HW cores</a:t>
            </a:r>
            <a:endParaRPr dirty="0"/>
          </a:p>
        </p:txBody>
      </p:sp>
      <p:sp>
        <p:nvSpPr>
          <p:cNvPr id="17" name="CustomShape 13">
            <a:extLst>
              <a:ext uri="{FF2B5EF4-FFF2-40B4-BE49-F238E27FC236}">
                <a16:creationId xmlns:a16="http://schemas.microsoft.com/office/drawing/2014/main" id="{0581E2A0-E993-414D-835E-1556DD40D846}"/>
              </a:ext>
            </a:extLst>
          </p:cNvPr>
          <p:cNvSpPr/>
          <p:nvPr/>
        </p:nvSpPr>
        <p:spPr>
          <a:xfrm>
            <a:off x="4388760" y="1397160"/>
            <a:ext cx="1131480" cy="39456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Purchase SW drivers</a:t>
            </a:r>
            <a:endParaRPr dirty="0"/>
          </a:p>
        </p:txBody>
      </p:sp>
      <p:sp>
        <p:nvSpPr>
          <p:cNvPr id="18" name="CustomShape 14">
            <a:extLst>
              <a:ext uri="{FF2B5EF4-FFF2-40B4-BE49-F238E27FC236}">
                <a16:creationId xmlns:a16="http://schemas.microsoft.com/office/drawing/2014/main" id="{919B7C47-6760-45A7-BEED-3332AD2E1DD5}"/>
              </a:ext>
            </a:extLst>
          </p:cNvPr>
          <p:cNvSpPr/>
          <p:nvPr/>
        </p:nvSpPr>
        <p:spPr>
          <a:xfrm>
            <a:off x="1051560" y="2116080"/>
            <a:ext cx="1213920" cy="4629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Integrated</a:t>
            </a:r>
            <a:endParaRPr dirty="0"/>
          </a:p>
          <a:p>
            <a:pPr algn="ctr">
              <a:lnSpc>
                <a:spcPct val="100000"/>
              </a:lnSpc>
            </a:pPr>
            <a:r>
              <a:rPr lang="en-GB" sz="1000" dirty="0">
                <a:solidFill>
                  <a:srgbClr val="000000"/>
                </a:solidFill>
                <a:latin typeface="Arial"/>
                <a:ea typeface="MS PGothic"/>
              </a:rPr>
              <a:t>Hardware</a:t>
            </a:r>
            <a:endParaRPr dirty="0"/>
          </a:p>
        </p:txBody>
      </p:sp>
      <p:sp>
        <p:nvSpPr>
          <p:cNvPr id="19" name="CustomShape 15">
            <a:extLst>
              <a:ext uri="{FF2B5EF4-FFF2-40B4-BE49-F238E27FC236}">
                <a16:creationId xmlns:a16="http://schemas.microsoft.com/office/drawing/2014/main" id="{7EDA02D2-C6D2-4184-B9B3-5E13D71E7A9E}"/>
              </a:ext>
            </a:extLst>
          </p:cNvPr>
          <p:cNvSpPr/>
          <p:nvPr/>
        </p:nvSpPr>
        <p:spPr>
          <a:xfrm>
            <a:off x="5728320" y="2116080"/>
            <a:ext cx="1252080" cy="4629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Integrated</a:t>
            </a:r>
            <a:endParaRPr dirty="0"/>
          </a:p>
          <a:p>
            <a:pPr algn="ctr">
              <a:lnSpc>
                <a:spcPct val="100000"/>
              </a:lnSpc>
            </a:pPr>
            <a:r>
              <a:rPr lang="en-GB" sz="1000" dirty="0">
                <a:solidFill>
                  <a:srgbClr val="000000"/>
                </a:solidFill>
                <a:latin typeface="Arial"/>
                <a:ea typeface="MS PGothic"/>
              </a:rPr>
              <a:t>Software</a:t>
            </a:r>
            <a:endParaRPr dirty="0"/>
          </a:p>
        </p:txBody>
      </p:sp>
      <p:sp>
        <p:nvSpPr>
          <p:cNvPr id="20" name="CustomShape 16">
            <a:extLst>
              <a:ext uri="{FF2B5EF4-FFF2-40B4-BE49-F238E27FC236}">
                <a16:creationId xmlns:a16="http://schemas.microsoft.com/office/drawing/2014/main" id="{6DA2B8EC-87EE-4FD8-9A26-6FF4913A5ABE}"/>
              </a:ext>
            </a:extLst>
          </p:cNvPr>
          <p:cNvSpPr/>
          <p:nvPr/>
        </p:nvSpPr>
        <p:spPr>
          <a:xfrm>
            <a:off x="3115080" y="3019320"/>
            <a:ext cx="1829880" cy="37404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Prototype on Platforms</a:t>
            </a:r>
            <a:endParaRPr dirty="0"/>
          </a:p>
          <a:p>
            <a:pPr algn="ctr">
              <a:lnSpc>
                <a:spcPct val="100000"/>
              </a:lnSpc>
            </a:pPr>
            <a:r>
              <a:rPr lang="en-GB" sz="1000" dirty="0">
                <a:solidFill>
                  <a:srgbClr val="000000"/>
                </a:solidFill>
                <a:latin typeface="Arial"/>
                <a:ea typeface="MS PGothic"/>
              </a:rPr>
              <a:t>e.g., FPGA</a:t>
            </a:r>
            <a:endParaRPr dirty="0"/>
          </a:p>
        </p:txBody>
      </p:sp>
      <p:sp>
        <p:nvSpPr>
          <p:cNvPr id="21" name="CustomShape 17">
            <a:extLst>
              <a:ext uri="{FF2B5EF4-FFF2-40B4-BE49-F238E27FC236}">
                <a16:creationId xmlns:a16="http://schemas.microsoft.com/office/drawing/2014/main" id="{17543DB0-05EF-493D-A129-0FE5266FC0E6}"/>
              </a:ext>
            </a:extLst>
          </p:cNvPr>
          <p:cNvSpPr/>
          <p:nvPr/>
        </p:nvSpPr>
        <p:spPr>
          <a:xfrm>
            <a:off x="1049760" y="2930400"/>
            <a:ext cx="1213920" cy="4629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Functional</a:t>
            </a:r>
            <a:endParaRPr dirty="0"/>
          </a:p>
          <a:p>
            <a:pPr algn="ctr">
              <a:lnSpc>
                <a:spcPct val="100000"/>
              </a:lnSpc>
            </a:pPr>
            <a:r>
              <a:rPr lang="en-GB" sz="1000" dirty="0">
                <a:solidFill>
                  <a:srgbClr val="000000"/>
                </a:solidFill>
                <a:latin typeface="Arial"/>
                <a:ea typeface="MS PGothic"/>
              </a:rPr>
              <a:t>Simulation</a:t>
            </a:r>
            <a:endParaRPr dirty="0"/>
          </a:p>
        </p:txBody>
      </p:sp>
      <p:sp>
        <p:nvSpPr>
          <p:cNvPr id="22" name="CustomShape 18">
            <a:extLst>
              <a:ext uri="{FF2B5EF4-FFF2-40B4-BE49-F238E27FC236}">
                <a16:creationId xmlns:a16="http://schemas.microsoft.com/office/drawing/2014/main" id="{C19AB6DC-AECD-4105-8E9E-668F34CF928E}"/>
              </a:ext>
            </a:extLst>
          </p:cNvPr>
          <p:cNvSpPr/>
          <p:nvPr/>
        </p:nvSpPr>
        <p:spPr>
          <a:xfrm>
            <a:off x="5764320" y="2930400"/>
            <a:ext cx="1216080" cy="4629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Software</a:t>
            </a:r>
            <a:endParaRPr dirty="0"/>
          </a:p>
          <a:p>
            <a:pPr algn="ctr">
              <a:lnSpc>
                <a:spcPct val="100000"/>
              </a:lnSpc>
            </a:pPr>
            <a:r>
              <a:rPr lang="en-GB" sz="1000" dirty="0">
                <a:solidFill>
                  <a:srgbClr val="000000"/>
                </a:solidFill>
                <a:latin typeface="Arial"/>
                <a:ea typeface="MS PGothic"/>
              </a:rPr>
              <a:t>Simulation</a:t>
            </a:r>
            <a:endParaRPr dirty="0"/>
          </a:p>
        </p:txBody>
      </p:sp>
      <p:sp>
        <p:nvSpPr>
          <p:cNvPr id="23" name="CustomShape 19">
            <a:extLst>
              <a:ext uri="{FF2B5EF4-FFF2-40B4-BE49-F238E27FC236}">
                <a16:creationId xmlns:a16="http://schemas.microsoft.com/office/drawing/2014/main" id="{BEFBD782-AAF1-4954-A95B-D0AFD27A6599}"/>
              </a:ext>
            </a:extLst>
          </p:cNvPr>
          <p:cNvSpPr/>
          <p:nvPr/>
        </p:nvSpPr>
        <p:spPr>
          <a:xfrm>
            <a:off x="770400" y="3701880"/>
            <a:ext cx="1772640" cy="39600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Physical Optimization</a:t>
            </a:r>
            <a:endParaRPr dirty="0"/>
          </a:p>
          <a:p>
            <a:pPr algn="ctr">
              <a:lnSpc>
                <a:spcPct val="100000"/>
              </a:lnSpc>
            </a:pPr>
            <a:r>
              <a:rPr lang="en-GB" sz="1000" dirty="0">
                <a:solidFill>
                  <a:srgbClr val="000000"/>
                </a:solidFill>
                <a:latin typeface="Arial"/>
                <a:ea typeface="MS PGothic"/>
              </a:rPr>
              <a:t>and Fabrication</a:t>
            </a:r>
            <a:endParaRPr dirty="0"/>
          </a:p>
        </p:txBody>
      </p:sp>
      <p:sp>
        <p:nvSpPr>
          <p:cNvPr id="24" name="CustomShape 20">
            <a:extLst>
              <a:ext uri="{FF2B5EF4-FFF2-40B4-BE49-F238E27FC236}">
                <a16:creationId xmlns:a16="http://schemas.microsoft.com/office/drawing/2014/main" id="{23D2DAB1-A1C6-468E-BDCD-0C45F6974D64}"/>
              </a:ext>
            </a:extLst>
          </p:cNvPr>
          <p:cNvSpPr/>
          <p:nvPr/>
        </p:nvSpPr>
        <p:spPr>
          <a:xfrm>
            <a:off x="5480640" y="3695760"/>
            <a:ext cx="2009520" cy="3945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Application Development</a:t>
            </a:r>
            <a:endParaRPr dirty="0"/>
          </a:p>
          <a:p>
            <a:pPr algn="ctr">
              <a:lnSpc>
                <a:spcPct val="100000"/>
              </a:lnSpc>
            </a:pPr>
            <a:r>
              <a:rPr lang="en-GB" sz="1000" dirty="0">
                <a:solidFill>
                  <a:srgbClr val="000000"/>
                </a:solidFill>
                <a:latin typeface="Arial"/>
                <a:ea typeface="MS PGothic"/>
              </a:rPr>
              <a:t>and Test</a:t>
            </a:r>
            <a:endParaRPr dirty="0"/>
          </a:p>
        </p:txBody>
      </p:sp>
      <p:sp>
        <p:nvSpPr>
          <p:cNvPr id="25" name="CustomShape 21">
            <a:extLst>
              <a:ext uri="{FF2B5EF4-FFF2-40B4-BE49-F238E27FC236}">
                <a16:creationId xmlns:a16="http://schemas.microsoft.com/office/drawing/2014/main" id="{5038E434-BFAE-4DC9-8F6A-9E03459A6A13}"/>
              </a:ext>
            </a:extLst>
          </p:cNvPr>
          <p:cNvSpPr/>
          <p:nvPr/>
        </p:nvSpPr>
        <p:spPr>
          <a:xfrm>
            <a:off x="3292560" y="3724200"/>
            <a:ext cx="1413000" cy="37404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HW/SW</a:t>
            </a:r>
            <a:endParaRPr dirty="0"/>
          </a:p>
          <a:p>
            <a:pPr algn="ctr">
              <a:lnSpc>
                <a:spcPct val="100000"/>
              </a:lnSpc>
            </a:pPr>
            <a:r>
              <a:rPr lang="en-GB" sz="1000" dirty="0">
                <a:solidFill>
                  <a:srgbClr val="000000"/>
                </a:solidFill>
                <a:latin typeface="Arial"/>
                <a:ea typeface="MS PGothic"/>
              </a:rPr>
              <a:t>Co-verification</a:t>
            </a:r>
            <a:endParaRPr dirty="0"/>
          </a:p>
        </p:txBody>
      </p:sp>
      <p:sp>
        <p:nvSpPr>
          <p:cNvPr id="26" name="CustomShape 22">
            <a:extLst>
              <a:ext uri="{FF2B5EF4-FFF2-40B4-BE49-F238E27FC236}">
                <a16:creationId xmlns:a16="http://schemas.microsoft.com/office/drawing/2014/main" id="{B5648025-53AD-42E1-A2D8-CFC94D035B0E}"/>
              </a:ext>
            </a:extLst>
          </p:cNvPr>
          <p:cNvSpPr/>
          <p:nvPr/>
        </p:nvSpPr>
        <p:spPr>
          <a:xfrm>
            <a:off x="3089520" y="4684680"/>
            <a:ext cx="1855080" cy="31032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Volume Manufacture </a:t>
            </a:r>
            <a:endParaRPr dirty="0"/>
          </a:p>
          <a:p>
            <a:pPr algn="ctr">
              <a:lnSpc>
                <a:spcPct val="100000"/>
              </a:lnSpc>
            </a:pPr>
            <a:r>
              <a:rPr lang="en-GB" sz="1000" dirty="0">
                <a:solidFill>
                  <a:srgbClr val="000000"/>
                </a:solidFill>
                <a:latin typeface="Arial"/>
                <a:ea typeface="MS PGothic"/>
              </a:rPr>
              <a:t>and Ship</a:t>
            </a:r>
            <a:endParaRPr dirty="0"/>
          </a:p>
        </p:txBody>
      </p:sp>
      <p:sp>
        <p:nvSpPr>
          <p:cNvPr id="27" name="CustomShape 23">
            <a:extLst>
              <a:ext uri="{FF2B5EF4-FFF2-40B4-BE49-F238E27FC236}">
                <a16:creationId xmlns:a16="http://schemas.microsoft.com/office/drawing/2014/main" id="{8BCDAE12-0532-4AB4-B77D-DD4526CAC3FE}"/>
              </a:ext>
            </a:extLst>
          </p:cNvPr>
          <p:cNvSpPr/>
          <p:nvPr/>
        </p:nvSpPr>
        <p:spPr>
          <a:xfrm>
            <a:off x="5986440" y="1030320"/>
            <a:ext cx="1165320" cy="410400"/>
          </a:xfrm>
          <a:prstGeom prst="rect">
            <a:avLst/>
          </a:prstGeom>
          <a:solidFill>
            <a:srgbClr val="A5EEE0"/>
          </a:solidFill>
          <a:ln w="19080">
            <a:solidFill>
              <a:srgbClr val="404040"/>
            </a:solidFill>
            <a:round/>
          </a:ln>
        </p:spPr>
        <p:txBody>
          <a:bodyPr/>
          <a:lstStyle/>
          <a:p>
            <a:endParaRPr lang="LID4096"/>
          </a:p>
        </p:txBody>
      </p:sp>
      <p:sp>
        <p:nvSpPr>
          <p:cNvPr id="28" name="CustomShape 24">
            <a:extLst>
              <a:ext uri="{FF2B5EF4-FFF2-40B4-BE49-F238E27FC236}">
                <a16:creationId xmlns:a16="http://schemas.microsoft.com/office/drawing/2014/main" id="{0D51FFCA-8B13-47D3-82CB-A469E1A7EE9C}"/>
              </a:ext>
            </a:extLst>
          </p:cNvPr>
          <p:cNvSpPr/>
          <p:nvPr/>
        </p:nvSpPr>
        <p:spPr>
          <a:xfrm>
            <a:off x="5889240" y="1085760"/>
            <a:ext cx="1165320" cy="408960"/>
          </a:xfrm>
          <a:prstGeom prst="rect">
            <a:avLst/>
          </a:prstGeom>
          <a:solidFill>
            <a:srgbClr val="D2F7F0"/>
          </a:solidFill>
          <a:ln w="19080">
            <a:solidFill>
              <a:srgbClr val="404040"/>
            </a:solidFill>
            <a:round/>
          </a:ln>
        </p:spPr>
        <p:txBody>
          <a:bodyPr/>
          <a:lstStyle/>
          <a:p>
            <a:endParaRPr lang="LID4096"/>
          </a:p>
        </p:txBody>
      </p:sp>
      <p:sp>
        <p:nvSpPr>
          <p:cNvPr id="29" name="CustomShape 25">
            <a:extLst>
              <a:ext uri="{FF2B5EF4-FFF2-40B4-BE49-F238E27FC236}">
                <a16:creationId xmlns:a16="http://schemas.microsoft.com/office/drawing/2014/main" id="{00FF1AED-8473-45B6-A7E9-28B2C0B7D738}"/>
              </a:ext>
            </a:extLst>
          </p:cNvPr>
          <p:cNvSpPr/>
          <p:nvPr/>
        </p:nvSpPr>
        <p:spPr>
          <a:xfrm>
            <a:off x="5810760" y="1157400"/>
            <a:ext cx="1167480" cy="407160"/>
          </a:xfrm>
          <a:prstGeom prst="rect">
            <a:avLst/>
          </a:prstGeom>
          <a:solidFill>
            <a:srgbClr val="A5EEE0"/>
          </a:solidFill>
          <a:ln w="19080">
            <a:solidFill>
              <a:srgbClr val="404040"/>
            </a:solidFill>
            <a:round/>
          </a:ln>
        </p:spPr>
        <p:txBody>
          <a:bodyPr/>
          <a:lstStyle/>
          <a:p>
            <a:endParaRPr lang="LID4096"/>
          </a:p>
        </p:txBody>
      </p:sp>
      <p:sp>
        <p:nvSpPr>
          <p:cNvPr id="30" name="CustomShape 26">
            <a:extLst>
              <a:ext uri="{FF2B5EF4-FFF2-40B4-BE49-F238E27FC236}">
                <a16:creationId xmlns:a16="http://schemas.microsoft.com/office/drawing/2014/main" id="{234A3A3E-95B7-4C97-A1E5-98E2A0A062AC}"/>
              </a:ext>
            </a:extLst>
          </p:cNvPr>
          <p:cNvSpPr/>
          <p:nvPr/>
        </p:nvSpPr>
        <p:spPr>
          <a:xfrm>
            <a:off x="5734800" y="1228680"/>
            <a:ext cx="1165320" cy="4071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Software </a:t>
            </a:r>
            <a:endParaRPr dirty="0"/>
          </a:p>
          <a:p>
            <a:pPr algn="ctr">
              <a:lnSpc>
                <a:spcPct val="100000"/>
              </a:lnSpc>
            </a:pPr>
            <a:r>
              <a:rPr lang="en-GB" sz="1000" dirty="0">
                <a:solidFill>
                  <a:srgbClr val="000000"/>
                </a:solidFill>
                <a:latin typeface="Arial"/>
                <a:ea typeface="MS PGothic"/>
              </a:rPr>
              <a:t>Drivers</a:t>
            </a:r>
            <a:endParaRPr dirty="0"/>
          </a:p>
        </p:txBody>
      </p:sp>
      <p:sp>
        <p:nvSpPr>
          <p:cNvPr id="31" name="CustomShape 27">
            <a:extLst>
              <a:ext uri="{FF2B5EF4-FFF2-40B4-BE49-F238E27FC236}">
                <a16:creationId xmlns:a16="http://schemas.microsoft.com/office/drawing/2014/main" id="{6FDBDF3C-BEAF-4361-9CF0-7929F52E4A7F}"/>
              </a:ext>
            </a:extLst>
          </p:cNvPr>
          <p:cNvSpPr/>
          <p:nvPr/>
        </p:nvSpPr>
        <p:spPr>
          <a:xfrm>
            <a:off x="1494000" y="2627280"/>
            <a:ext cx="327240" cy="2721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2" name="CustomShape 28">
            <a:extLst>
              <a:ext uri="{FF2B5EF4-FFF2-40B4-BE49-F238E27FC236}">
                <a16:creationId xmlns:a16="http://schemas.microsoft.com/office/drawing/2014/main" id="{39DEBDF0-BF1A-417D-BD18-98D3E11ABF41}"/>
              </a:ext>
            </a:extLst>
          </p:cNvPr>
          <p:cNvSpPr/>
          <p:nvPr/>
        </p:nvSpPr>
        <p:spPr>
          <a:xfrm>
            <a:off x="6153840" y="1695600"/>
            <a:ext cx="325080" cy="3754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3" name="CustomShape 29">
            <a:extLst>
              <a:ext uri="{FF2B5EF4-FFF2-40B4-BE49-F238E27FC236}">
                <a16:creationId xmlns:a16="http://schemas.microsoft.com/office/drawing/2014/main" id="{D73929BF-DD48-418A-85FF-51E477029375}"/>
              </a:ext>
            </a:extLst>
          </p:cNvPr>
          <p:cNvSpPr/>
          <p:nvPr/>
        </p:nvSpPr>
        <p:spPr>
          <a:xfrm>
            <a:off x="6189480" y="2627280"/>
            <a:ext cx="325080" cy="2721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4" name="CustomShape 30">
            <a:extLst>
              <a:ext uri="{FF2B5EF4-FFF2-40B4-BE49-F238E27FC236}">
                <a16:creationId xmlns:a16="http://schemas.microsoft.com/office/drawing/2014/main" id="{08E523F9-55FC-4AA9-A439-63F9AC33A4D9}"/>
              </a:ext>
            </a:extLst>
          </p:cNvPr>
          <p:cNvSpPr/>
          <p:nvPr/>
        </p:nvSpPr>
        <p:spPr>
          <a:xfrm rot="2700000">
            <a:off x="2749680" y="3339000"/>
            <a:ext cx="232560" cy="38664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5" name="CustomShape 31">
            <a:extLst>
              <a:ext uri="{FF2B5EF4-FFF2-40B4-BE49-F238E27FC236}">
                <a16:creationId xmlns:a16="http://schemas.microsoft.com/office/drawing/2014/main" id="{53211D80-7862-468F-98C3-55C85277BC6B}"/>
              </a:ext>
            </a:extLst>
          </p:cNvPr>
          <p:cNvSpPr/>
          <p:nvPr/>
        </p:nvSpPr>
        <p:spPr>
          <a:xfrm>
            <a:off x="3866040" y="4149720"/>
            <a:ext cx="325080" cy="4770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6" name="CustomShape 32">
            <a:extLst>
              <a:ext uri="{FF2B5EF4-FFF2-40B4-BE49-F238E27FC236}">
                <a16:creationId xmlns:a16="http://schemas.microsoft.com/office/drawing/2014/main" id="{0B34CAC6-CED6-4362-99D7-038FAFA479BF}"/>
              </a:ext>
            </a:extLst>
          </p:cNvPr>
          <p:cNvSpPr/>
          <p:nvPr/>
        </p:nvSpPr>
        <p:spPr>
          <a:xfrm rot="16200000">
            <a:off x="2827800" y="371736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7" name="CustomShape 33">
            <a:extLst>
              <a:ext uri="{FF2B5EF4-FFF2-40B4-BE49-F238E27FC236}">
                <a16:creationId xmlns:a16="http://schemas.microsoft.com/office/drawing/2014/main" id="{7BEB8E46-9CF7-4DC0-97A2-21D1D866E37D}"/>
              </a:ext>
            </a:extLst>
          </p:cNvPr>
          <p:cNvSpPr/>
          <p:nvPr/>
        </p:nvSpPr>
        <p:spPr>
          <a:xfrm rot="5400000">
            <a:off x="4931640" y="371700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8" name="CustomShape 34">
            <a:extLst>
              <a:ext uri="{FF2B5EF4-FFF2-40B4-BE49-F238E27FC236}">
                <a16:creationId xmlns:a16="http://schemas.microsoft.com/office/drawing/2014/main" id="{F63DC53B-6FF3-459E-884E-84B9B2D15376}"/>
              </a:ext>
            </a:extLst>
          </p:cNvPr>
          <p:cNvSpPr/>
          <p:nvPr/>
        </p:nvSpPr>
        <p:spPr>
          <a:xfrm rot="5400000">
            <a:off x="5212080" y="2968560"/>
            <a:ext cx="231120" cy="38664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9" name="CustomShape 35">
            <a:extLst>
              <a:ext uri="{FF2B5EF4-FFF2-40B4-BE49-F238E27FC236}">
                <a16:creationId xmlns:a16="http://schemas.microsoft.com/office/drawing/2014/main" id="{78D8FBAF-F497-49ED-91CB-AE90106CBE26}"/>
              </a:ext>
            </a:extLst>
          </p:cNvPr>
          <p:cNvSpPr/>
          <p:nvPr/>
        </p:nvSpPr>
        <p:spPr>
          <a:xfrm rot="16200000">
            <a:off x="2622240" y="296820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0" name="CustomShape 36">
            <a:extLst>
              <a:ext uri="{FF2B5EF4-FFF2-40B4-BE49-F238E27FC236}">
                <a16:creationId xmlns:a16="http://schemas.microsoft.com/office/drawing/2014/main" id="{AACE444E-495D-4519-A023-9A8B516305A1}"/>
              </a:ext>
            </a:extLst>
          </p:cNvPr>
          <p:cNvSpPr/>
          <p:nvPr/>
        </p:nvSpPr>
        <p:spPr>
          <a:xfrm rot="14220600">
            <a:off x="5134320" y="1496880"/>
            <a:ext cx="232560" cy="6022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1" name="CustomShape 37">
            <a:extLst>
              <a:ext uri="{FF2B5EF4-FFF2-40B4-BE49-F238E27FC236}">
                <a16:creationId xmlns:a16="http://schemas.microsoft.com/office/drawing/2014/main" id="{A6B47E6C-2369-41A8-AD19-A1109405B8F5}"/>
              </a:ext>
            </a:extLst>
          </p:cNvPr>
          <p:cNvSpPr/>
          <p:nvPr/>
        </p:nvSpPr>
        <p:spPr>
          <a:xfrm rot="7200000">
            <a:off x="2634480" y="1514520"/>
            <a:ext cx="231120" cy="6022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2" name="CustomShape 38">
            <a:extLst>
              <a:ext uri="{FF2B5EF4-FFF2-40B4-BE49-F238E27FC236}">
                <a16:creationId xmlns:a16="http://schemas.microsoft.com/office/drawing/2014/main" id="{4E9C060E-C8C5-4C04-A5CA-D5DB4AD4FBFD}"/>
              </a:ext>
            </a:extLst>
          </p:cNvPr>
          <p:cNvSpPr/>
          <p:nvPr/>
        </p:nvSpPr>
        <p:spPr>
          <a:xfrm rot="18900000">
            <a:off x="5097240" y="3395520"/>
            <a:ext cx="325080" cy="2739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9" name="CustomShape 45">
            <a:extLst>
              <a:ext uri="{FF2B5EF4-FFF2-40B4-BE49-F238E27FC236}">
                <a16:creationId xmlns:a16="http://schemas.microsoft.com/office/drawing/2014/main" id="{BC322BA1-1E38-43A2-894D-8943F4FCED72}"/>
              </a:ext>
            </a:extLst>
          </p:cNvPr>
          <p:cNvSpPr/>
          <p:nvPr/>
        </p:nvSpPr>
        <p:spPr>
          <a:xfrm>
            <a:off x="3866040" y="5083200"/>
            <a:ext cx="325080" cy="4770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50" name="CustomShape 46">
            <a:extLst>
              <a:ext uri="{FF2B5EF4-FFF2-40B4-BE49-F238E27FC236}">
                <a16:creationId xmlns:a16="http://schemas.microsoft.com/office/drawing/2014/main" id="{DE6C4E7D-8BD0-423D-87E0-A1BED6EAC0DC}"/>
              </a:ext>
            </a:extLst>
          </p:cNvPr>
          <p:cNvSpPr/>
          <p:nvPr/>
        </p:nvSpPr>
        <p:spPr>
          <a:xfrm>
            <a:off x="3089520" y="5691240"/>
            <a:ext cx="1855080" cy="31032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PCB Manufacture</a:t>
            </a:r>
            <a:endParaRPr dirty="0"/>
          </a:p>
          <a:p>
            <a:pPr algn="ctr">
              <a:lnSpc>
                <a:spcPct val="100000"/>
              </a:lnSpc>
            </a:pPr>
            <a:r>
              <a:rPr lang="en-GB" sz="1000" dirty="0">
                <a:solidFill>
                  <a:srgbClr val="000000"/>
                </a:solidFill>
                <a:latin typeface="Arial"/>
                <a:ea typeface="MS PGothic"/>
              </a:rPr>
              <a:t>and Device Assembly</a:t>
            </a:r>
            <a:endParaRPr dirty="0"/>
          </a:p>
        </p:txBody>
      </p:sp>
      <p:sp>
        <p:nvSpPr>
          <p:cNvPr id="57" name="TextBox 23">
            <a:extLst>
              <a:ext uri="{FF2B5EF4-FFF2-40B4-BE49-F238E27FC236}">
                <a16:creationId xmlns:a16="http://schemas.microsoft.com/office/drawing/2014/main" id="{41561DD3-39FD-4922-A30A-763387AF95B6}"/>
              </a:ext>
            </a:extLst>
          </p:cNvPr>
          <p:cNvSpPr txBox="1">
            <a:spLocks noChangeArrowheads="1"/>
          </p:cNvSpPr>
          <p:nvPr/>
        </p:nvSpPr>
        <p:spPr bwMode="auto">
          <a:xfrm>
            <a:off x="9914826" y="1131888"/>
            <a:ext cx="14472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IP Vendors:</a:t>
            </a:r>
          </a:p>
          <a:p>
            <a:pPr eaLnBrk="1" hangingPunct="1"/>
            <a:r>
              <a:rPr lang="en-GB" sz="1200" b="0" dirty="0"/>
              <a:t>Core Design </a:t>
            </a:r>
          </a:p>
        </p:txBody>
      </p:sp>
      <p:sp>
        <p:nvSpPr>
          <p:cNvPr id="58" name="TextBox 23">
            <a:extLst>
              <a:ext uri="{FF2B5EF4-FFF2-40B4-BE49-F238E27FC236}">
                <a16:creationId xmlns:a16="http://schemas.microsoft.com/office/drawing/2014/main" id="{C6F62D51-26EB-4C49-ACB1-26C624EF554A}"/>
              </a:ext>
            </a:extLst>
          </p:cNvPr>
          <p:cNvSpPr txBox="1">
            <a:spLocks noChangeArrowheads="1"/>
          </p:cNvSpPr>
          <p:nvPr/>
        </p:nvSpPr>
        <p:spPr bwMode="auto">
          <a:xfrm>
            <a:off x="9902131" y="2762251"/>
            <a:ext cx="202062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Fabless Vendors: SoC Design</a:t>
            </a:r>
          </a:p>
        </p:txBody>
      </p:sp>
      <p:sp>
        <p:nvSpPr>
          <p:cNvPr id="59" name="TextBox 23">
            <a:extLst>
              <a:ext uri="{FF2B5EF4-FFF2-40B4-BE49-F238E27FC236}">
                <a16:creationId xmlns:a16="http://schemas.microsoft.com/office/drawing/2014/main" id="{A56D06E0-261D-4A7A-8F59-F0815571FCED}"/>
              </a:ext>
            </a:extLst>
          </p:cNvPr>
          <p:cNvSpPr txBox="1">
            <a:spLocks noChangeArrowheads="1"/>
          </p:cNvSpPr>
          <p:nvPr/>
        </p:nvSpPr>
        <p:spPr bwMode="auto">
          <a:xfrm>
            <a:off x="9914826" y="4495801"/>
            <a:ext cx="169055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Foundries: </a:t>
            </a:r>
          </a:p>
          <a:p>
            <a:pPr eaLnBrk="1" hangingPunct="1"/>
            <a:r>
              <a:rPr lang="en-GB" sz="1200" b="0" dirty="0"/>
              <a:t>Chip Fabrication</a:t>
            </a:r>
          </a:p>
        </p:txBody>
      </p:sp>
      <p:cxnSp>
        <p:nvCxnSpPr>
          <p:cNvPr id="60" name="Straight Arrow Connector 59">
            <a:extLst>
              <a:ext uri="{FF2B5EF4-FFF2-40B4-BE49-F238E27FC236}">
                <a16:creationId xmlns:a16="http://schemas.microsoft.com/office/drawing/2014/main" id="{C5FEFE2A-5251-4F63-9ECB-7D59D6DC9940}"/>
              </a:ext>
            </a:extLst>
          </p:cNvPr>
          <p:cNvCxnSpPr/>
          <p:nvPr/>
        </p:nvCxnSpPr>
        <p:spPr bwMode="auto">
          <a:xfrm flipH="1">
            <a:off x="8844211" y="914400"/>
            <a:ext cx="0" cy="933450"/>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1" name="Straight Arrow Connector 60">
            <a:extLst>
              <a:ext uri="{FF2B5EF4-FFF2-40B4-BE49-F238E27FC236}">
                <a16:creationId xmlns:a16="http://schemas.microsoft.com/office/drawing/2014/main" id="{133792FC-D68D-43E9-91C5-8C6F0042EA33}"/>
              </a:ext>
            </a:extLst>
          </p:cNvPr>
          <p:cNvCxnSpPr/>
          <p:nvPr/>
        </p:nvCxnSpPr>
        <p:spPr bwMode="auto">
          <a:xfrm>
            <a:off x="8844211" y="1936751"/>
            <a:ext cx="0" cy="227806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2" name="Straight Arrow Connector 61">
            <a:extLst>
              <a:ext uri="{FF2B5EF4-FFF2-40B4-BE49-F238E27FC236}">
                <a16:creationId xmlns:a16="http://schemas.microsoft.com/office/drawing/2014/main" id="{010FCD0A-079B-4A97-9671-45A7894D11F3}"/>
              </a:ext>
            </a:extLst>
          </p:cNvPr>
          <p:cNvCxnSpPr/>
          <p:nvPr/>
        </p:nvCxnSpPr>
        <p:spPr bwMode="auto">
          <a:xfrm>
            <a:off x="8844211" y="4273551"/>
            <a:ext cx="0" cy="98901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3" name="Straight Arrow Connector 62">
            <a:extLst>
              <a:ext uri="{FF2B5EF4-FFF2-40B4-BE49-F238E27FC236}">
                <a16:creationId xmlns:a16="http://schemas.microsoft.com/office/drawing/2014/main" id="{F3BF0254-79D7-457F-9C21-9FCE173B5B30}"/>
              </a:ext>
            </a:extLst>
          </p:cNvPr>
          <p:cNvCxnSpPr/>
          <p:nvPr/>
        </p:nvCxnSpPr>
        <p:spPr bwMode="auto">
          <a:xfrm>
            <a:off x="8844211" y="5278439"/>
            <a:ext cx="0" cy="1036637"/>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pic>
        <p:nvPicPr>
          <p:cNvPr id="64" name="Picture 4">
            <a:extLst>
              <a:ext uri="{FF2B5EF4-FFF2-40B4-BE49-F238E27FC236}">
                <a16:creationId xmlns:a16="http://schemas.microsoft.com/office/drawing/2014/main" id="{8821ECD8-6D4C-4A8F-95DA-455E9CD903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47"/>
          <a:stretch/>
        </p:blipFill>
        <p:spPr bwMode="auto">
          <a:xfrm>
            <a:off x="7960908" y="4480626"/>
            <a:ext cx="1766606" cy="553227"/>
          </a:xfrm>
          <a:prstGeom prst="rect">
            <a:avLst/>
          </a:prstGeom>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47">
            <a:extLst>
              <a:ext uri="{FF2B5EF4-FFF2-40B4-BE49-F238E27FC236}">
                <a16:creationId xmlns:a16="http://schemas.microsoft.com/office/drawing/2014/main" id="{65682ECA-87C9-490A-BB93-CF113B800F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1705" y="5408614"/>
            <a:ext cx="1804812"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TextBox 23">
            <a:extLst>
              <a:ext uri="{FF2B5EF4-FFF2-40B4-BE49-F238E27FC236}">
                <a16:creationId xmlns:a16="http://schemas.microsoft.com/office/drawing/2014/main" id="{F94C6A83-6FDD-42AC-BA8B-3EE0E1504D73}"/>
              </a:ext>
            </a:extLst>
          </p:cNvPr>
          <p:cNvSpPr txBox="1">
            <a:spLocks noChangeArrowheads="1"/>
          </p:cNvSpPr>
          <p:nvPr/>
        </p:nvSpPr>
        <p:spPr bwMode="auto">
          <a:xfrm>
            <a:off x="9914826" y="5535613"/>
            <a:ext cx="200793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Device Vendors: </a:t>
            </a:r>
          </a:p>
          <a:p>
            <a:pPr eaLnBrk="1" hangingPunct="1"/>
            <a:r>
              <a:rPr lang="en-GB" sz="1200" b="0" dirty="0"/>
              <a:t>Final Products</a:t>
            </a:r>
          </a:p>
        </p:txBody>
      </p:sp>
      <p:pic>
        <p:nvPicPr>
          <p:cNvPr id="67" name="Picture 2">
            <a:extLst>
              <a:ext uri="{FF2B5EF4-FFF2-40B4-BE49-F238E27FC236}">
                <a16:creationId xmlns:a16="http://schemas.microsoft.com/office/drawing/2014/main" id="{4F7F6FF8-88BD-40DA-8084-4B79BEDA62C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06" b="27414"/>
          <a:stretch/>
        </p:blipFill>
        <p:spPr bwMode="auto">
          <a:xfrm>
            <a:off x="7960908" y="2749278"/>
            <a:ext cx="1749786" cy="587375"/>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67">
            <a:extLst>
              <a:ext uri="{FF2B5EF4-FFF2-40B4-BE49-F238E27FC236}">
                <a16:creationId xmlns:a16="http://schemas.microsoft.com/office/drawing/2014/main" id="{6ADEFE3F-3337-4D76-B9FE-C3007C844A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90" t="31500" r="6129" b="26555"/>
          <a:stretch/>
        </p:blipFill>
        <p:spPr bwMode="auto">
          <a:xfrm>
            <a:off x="7961905" y="1110738"/>
            <a:ext cx="1765609" cy="514469"/>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9126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SoC Design Flow</a:t>
            </a:r>
          </a:p>
        </p:txBody>
      </p:sp>
      <p:sp>
        <p:nvSpPr>
          <p:cNvPr id="6" name="Line 1">
            <a:extLst>
              <a:ext uri="{FF2B5EF4-FFF2-40B4-BE49-F238E27FC236}">
                <a16:creationId xmlns:a16="http://schemas.microsoft.com/office/drawing/2014/main" id="{30FF9E6E-9148-4054-82F6-6E9B00E712D3}"/>
              </a:ext>
            </a:extLst>
          </p:cNvPr>
          <p:cNvSpPr/>
          <p:nvPr/>
        </p:nvSpPr>
        <p:spPr>
          <a:xfrm flipH="1">
            <a:off x="928800" y="4243320"/>
            <a:ext cx="10599480" cy="0"/>
          </a:xfrm>
          <a:prstGeom prst="line">
            <a:avLst/>
          </a:prstGeom>
          <a:ln w="19080" cap="rnd">
            <a:solidFill>
              <a:srgbClr val="BFBFBF"/>
            </a:solidFill>
            <a:custDash>
              <a:ds d="0" sp="0"/>
            </a:custDash>
            <a:round/>
          </a:ln>
        </p:spPr>
        <p:txBody>
          <a:bodyPr/>
          <a:lstStyle/>
          <a:p>
            <a:endParaRPr lang="LID4096"/>
          </a:p>
        </p:txBody>
      </p:sp>
      <p:sp>
        <p:nvSpPr>
          <p:cNvPr id="7" name="Line 2">
            <a:extLst>
              <a:ext uri="{FF2B5EF4-FFF2-40B4-BE49-F238E27FC236}">
                <a16:creationId xmlns:a16="http://schemas.microsoft.com/office/drawing/2014/main" id="{325334B1-1969-4B07-ACBC-F75E9039F7A0}"/>
              </a:ext>
            </a:extLst>
          </p:cNvPr>
          <p:cNvSpPr/>
          <p:nvPr/>
        </p:nvSpPr>
        <p:spPr>
          <a:xfrm flipH="1">
            <a:off x="928800" y="1876320"/>
            <a:ext cx="10599480" cy="0"/>
          </a:xfrm>
          <a:prstGeom prst="line">
            <a:avLst/>
          </a:prstGeom>
          <a:ln w="19080" cap="rnd">
            <a:solidFill>
              <a:srgbClr val="BFBFBF"/>
            </a:solidFill>
            <a:custDash>
              <a:ds d="0" sp="0"/>
            </a:custDash>
            <a:round/>
          </a:ln>
        </p:spPr>
        <p:txBody>
          <a:bodyPr/>
          <a:lstStyle/>
          <a:p>
            <a:endParaRPr lang="LID4096"/>
          </a:p>
        </p:txBody>
      </p:sp>
      <p:sp>
        <p:nvSpPr>
          <p:cNvPr id="8" name="Line 3">
            <a:extLst>
              <a:ext uri="{FF2B5EF4-FFF2-40B4-BE49-F238E27FC236}">
                <a16:creationId xmlns:a16="http://schemas.microsoft.com/office/drawing/2014/main" id="{91222C34-7778-4936-A5AC-C0020CB2B2AA}"/>
              </a:ext>
            </a:extLst>
          </p:cNvPr>
          <p:cNvSpPr/>
          <p:nvPr/>
        </p:nvSpPr>
        <p:spPr>
          <a:xfrm flipH="1">
            <a:off x="928800" y="5262480"/>
            <a:ext cx="10599480" cy="0"/>
          </a:xfrm>
          <a:prstGeom prst="line">
            <a:avLst/>
          </a:prstGeom>
          <a:ln w="19080" cap="rnd">
            <a:solidFill>
              <a:srgbClr val="BFBFBF"/>
            </a:solidFill>
            <a:custDash>
              <a:ds d="0" sp="0"/>
            </a:custDash>
            <a:round/>
          </a:ln>
        </p:spPr>
        <p:txBody>
          <a:bodyPr/>
          <a:lstStyle/>
          <a:p>
            <a:endParaRPr lang="LID4096"/>
          </a:p>
        </p:txBody>
      </p:sp>
      <p:sp>
        <p:nvSpPr>
          <p:cNvPr id="9" name="CustomShape 5">
            <a:extLst>
              <a:ext uri="{FF2B5EF4-FFF2-40B4-BE49-F238E27FC236}">
                <a16:creationId xmlns:a16="http://schemas.microsoft.com/office/drawing/2014/main" id="{3464E868-DD69-4621-9AB1-40F164B6C0FF}"/>
              </a:ext>
            </a:extLst>
          </p:cNvPr>
          <p:cNvSpPr/>
          <p:nvPr/>
        </p:nvSpPr>
        <p:spPr>
          <a:xfrm>
            <a:off x="1303560" y="1030320"/>
            <a:ext cx="1165320" cy="410400"/>
          </a:xfrm>
          <a:prstGeom prst="rect">
            <a:avLst/>
          </a:prstGeom>
          <a:solidFill>
            <a:srgbClr val="50DEFF"/>
          </a:solidFill>
          <a:ln w="19080">
            <a:solidFill>
              <a:srgbClr val="404040"/>
            </a:solidFill>
            <a:round/>
          </a:ln>
        </p:spPr>
        <p:txBody>
          <a:bodyPr/>
          <a:lstStyle/>
          <a:p>
            <a:endParaRPr lang="LID4096"/>
          </a:p>
        </p:txBody>
      </p:sp>
      <p:sp>
        <p:nvSpPr>
          <p:cNvPr id="10" name="CustomShape 6">
            <a:extLst>
              <a:ext uri="{FF2B5EF4-FFF2-40B4-BE49-F238E27FC236}">
                <a16:creationId xmlns:a16="http://schemas.microsoft.com/office/drawing/2014/main" id="{6AF111A3-C31D-4A2A-B7E7-DCD017D0B07A}"/>
              </a:ext>
            </a:extLst>
          </p:cNvPr>
          <p:cNvSpPr/>
          <p:nvPr/>
        </p:nvSpPr>
        <p:spPr>
          <a:xfrm>
            <a:off x="1206360" y="1085760"/>
            <a:ext cx="1165320" cy="408960"/>
          </a:xfrm>
          <a:prstGeom prst="rect">
            <a:avLst/>
          </a:prstGeom>
          <a:solidFill>
            <a:srgbClr val="C5F4FF"/>
          </a:solidFill>
          <a:ln w="19080">
            <a:solidFill>
              <a:srgbClr val="404040"/>
            </a:solidFill>
            <a:round/>
          </a:ln>
        </p:spPr>
        <p:txBody>
          <a:bodyPr/>
          <a:lstStyle/>
          <a:p>
            <a:endParaRPr lang="LID4096"/>
          </a:p>
        </p:txBody>
      </p:sp>
      <p:sp>
        <p:nvSpPr>
          <p:cNvPr id="11" name="CustomShape 7">
            <a:extLst>
              <a:ext uri="{FF2B5EF4-FFF2-40B4-BE49-F238E27FC236}">
                <a16:creationId xmlns:a16="http://schemas.microsoft.com/office/drawing/2014/main" id="{FCE5345B-2206-42E2-BFF5-A775A7D86F2F}"/>
              </a:ext>
            </a:extLst>
          </p:cNvPr>
          <p:cNvSpPr/>
          <p:nvPr/>
        </p:nvSpPr>
        <p:spPr>
          <a:xfrm>
            <a:off x="1127880" y="1157400"/>
            <a:ext cx="1167480" cy="407160"/>
          </a:xfrm>
          <a:prstGeom prst="rect">
            <a:avLst/>
          </a:prstGeom>
          <a:solidFill>
            <a:srgbClr val="50DEFF"/>
          </a:solidFill>
          <a:ln w="19080">
            <a:solidFill>
              <a:srgbClr val="404040"/>
            </a:solidFill>
            <a:round/>
          </a:ln>
        </p:spPr>
        <p:txBody>
          <a:bodyPr/>
          <a:lstStyle/>
          <a:p>
            <a:endParaRPr lang="LID4096"/>
          </a:p>
        </p:txBody>
      </p:sp>
      <p:sp>
        <p:nvSpPr>
          <p:cNvPr id="12" name="CustomShape 8">
            <a:extLst>
              <a:ext uri="{FF2B5EF4-FFF2-40B4-BE49-F238E27FC236}">
                <a16:creationId xmlns:a16="http://schemas.microsoft.com/office/drawing/2014/main" id="{03852B71-62E3-4355-8663-A391F7996DB4}"/>
              </a:ext>
            </a:extLst>
          </p:cNvPr>
          <p:cNvSpPr/>
          <p:nvPr/>
        </p:nvSpPr>
        <p:spPr>
          <a:xfrm>
            <a:off x="1051560" y="1228680"/>
            <a:ext cx="1165320" cy="4071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Hardware </a:t>
            </a:r>
            <a:endParaRPr dirty="0"/>
          </a:p>
          <a:p>
            <a:pPr algn="ctr">
              <a:lnSpc>
                <a:spcPct val="100000"/>
              </a:lnSpc>
            </a:pPr>
            <a:r>
              <a:rPr lang="en-GB" sz="1000" dirty="0">
                <a:solidFill>
                  <a:srgbClr val="000000"/>
                </a:solidFill>
                <a:latin typeface="Arial"/>
                <a:ea typeface="MS PGothic"/>
              </a:rPr>
              <a:t>IP Cores</a:t>
            </a:r>
            <a:endParaRPr dirty="0"/>
          </a:p>
        </p:txBody>
      </p:sp>
      <p:sp>
        <p:nvSpPr>
          <p:cNvPr id="13" name="CustomShape 9">
            <a:extLst>
              <a:ext uri="{FF2B5EF4-FFF2-40B4-BE49-F238E27FC236}">
                <a16:creationId xmlns:a16="http://schemas.microsoft.com/office/drawing/2014/main" id="{3A8FE647-50D3-4C7F-9342-2B8A4A98DE32}"/>
              </a:ext>
            </a:extLst>
          </p:cNvPr>
          <p:cNvSpPr/>
          <p:nvPr/>
        </p:nvSpPr>
        <p:spPr>
          <a:xfrm>
            <a:off x="1494000" y="1695600"/>
            <a:ext cx="327240" cy="3754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14" name="CustomShape 10">
            <a:extLst>
              <a:ext uri="{FF2B5EF4-FFF2-40B4-BE49-F238E27FC236}">
                <a16:creationId xmlns:a16="http://schemas.microsoft.com/office/drawing/2014/main" id="{C3C912DF-D9EF-4100-AE43-12073B5379ED}"/>
              </a:ext>
            </a:extLst>
          </p:cNvPr>
          <p:cNvSpPr/>
          <p:nvPr/>
        </p:nvSpPr>
        <p:spPr>
          <a:xfrm>
            <a:off x="2748960" y="1427040"/>
            <a:ext cx="1125000" cy="39456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Purchase HW cores</a:t>
            </a:r>
            <a:endParaRPr dirty="0"/>
          </a:p>
        </p:txBody>
      </p:sp>
      <p:sp>
        <p:nvSpPr>
          <p:cNvPr id="15" name="CustomShape 11">
            <a:extLst>
              <a:ext uri="{FF2B5EF4-FFF2-40B4-BE49-F238E27FC236}">
                <a16:creationId xmlns:a16="http://schemas.microsoft.com/office/drawing/2014/main" id="{26EEA0C8-F1FA-43CE-BA65-E1DF8836D97B}"/>
              </a:ext>
            </a:extLst>
          </p:cNvPr>
          <p:cNvSpPr/>
          <p:nvPr/>
        </p:nvSpPr>
        <p:spPr>
          <a:xfrm>
            <a:off x="4388760" y="1397160"/>
            <a:ext cx="1131480" cy="39456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Purchase SW drivers</a:t>
            </a:r>
            <a:endParaRPr dirty="0"/>
          </a:p>
        </p:txBody>
      </p:sp>
      <p:sp>
        <p:nvSpPr>
          <p:cNvPr id="16" name="CustomShape 12">
            <a:extLst>
              <a:ext uri="{FF2B5EF4-FFF2-40B4-BE49-F238E27FC236}">
                <a16:creationId xmlns:a16="http://schemas.microsoft.com/office/drawing/2014/main" id="{90C06B5E-E267-421B-9B32-F3E223BB9340}"/>
              </a:ext>
            </a:extLst>
          </p:cNvPr>
          <p:cNvSpPr/>
          <p:nvPr/>
        </p:nvSpPr>
        <p:spPr>
          <a:xfrm>
            <a:off x="1051560" y="2116080"/>
            <a:ext cx="1213920" cy="4629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Integrated</a:t>
            </a:r>
            <a:endParaRPr dirty="0"/>
          </a:p>
          <a:p>
            <a:pPr algn="ctr">
              <a:lnSpc>
                <a:spcPct val="100000"/>
              </a:lnSpc>
            </a:pPr>
            <a:r>
              <a:rPr lang="en-GB" sz="1000" dirty="0">
                <a:solidFill>
                  <a:srgbClr val="000000"/>
                </a:solidFill>
                <a:latin typeface="Arial"/>
                <a:ea typeface="MS PGothic"/>
              </a:rPr>
              <a:t>Hardware</a:t>
            </a:r>
            <a:endParaRPr dirty="0"/>
          </a:p>
        </p:txBody>
      </p:sp>
      <p:sp>
        <p:nvSpPr>
          <p:cNvPr id="17" name="CustomShape 13">
            <a:extLst>
              <a:ext uri="{FF2B5EF4-FFF2-40B4-BE49-F238E27FC236}">
                <a16:creationId xmlns:a16="http://schemas.microsoft.com/office/drawing/2014/main" id="{FCE4F3E8-080A-4754-A538-B31C5AAE0398}"/>
              </a:ext>
            </a:extLst>
          </p:cNvPr>
          <p:cNvSpPr/>
          <p:nvPr/>
        </p:nvSpPr>
        <p:spPr>
          <a:xfrm>
            <a:off x="5728320" y="2116080"/>
            <a:ext cx="1252080" cy="4629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Integrated</a:t>
            </a:r>
            <a:endParaRPr dirty="0"/>
          </a:p>
          <a:p>
            <a:pPr algn="ctr">
              <a:lnSpc>
                <a:spcPct val="100000"/>
              </a:lnSpc>
            </a:pPr>
            <a:r>
              <a:rPr lang="en-GB" sz="1000" dirty="0">
                <a:solidFill>
                  <a:srgbClr val="000000"/>
                </a:solidFill>
                <a:latin typeface="Arial"/>
                <a:ea typeface="MS PGothic"/>
              </a:rPr>
              <a:t>Software</a:t>
            </a:r>
            <a:endParaRPr dirty="0"/>
          </a:p>
        </p:txBody>
      </p:sp>
      <p:sp>
        <p:nvSpPr>
          <p:cNvPr id="18" name="CustomShape 14">
            <a:extLst>
              <a:ext uri="{FF2B5EF4-FFF2-40B4-BE49-F238E27FC236}">
                <a16:creationId xmlns:a16="http://schemas.microsoft.com/office/drawing/2014/main" id="{0EC6091B-6879-45DC-8B12-5CF2F33C9734}"/>
              </a:ext>
            </a:extLst>
          </p:cNvPr>
          <p:cNvSpPr/>
          <p:nvPr/>
        </p:nvSpPr>
        <p:spPr>
          <a:xfrm>
            <a:off x="3115080" y="3019320"/>
            <a:ext cx="1829880" cy="37404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Prototype on Platforms</a:t>
            </a:r>
            <a:endParaRPr dirty="0"/>
          </a:p>
          <a:p>
            <a:pPr algn="ctr">
              <a:lnSpc>
                <a:spcPct val="100000"/>
              </a:lnSpc>
            </a:pPr>
            <a:r>
              <a:rPr lang="en-GB" sz="1000" dirty="0">
                <a:solidFill>
                  <a:srgbClr val="000000"/>
                </a:solidFill>
                <a:latin typeface="Arial"/>
                <a:ea typeface="MS PGothic"/>
              </a:rPr>
              <a:t>e.g., FPGA</a:t>
            </a:r>
            <a:endParaRPr dirty="0"/>
          </a:p>
        </p:txBody>
      </p:sp>
      <p:sp>
        <p:nvSpPr>
          <p:cNvPr id="19" name="CustomShape 15">
            <a:extLst>
              <a:ext uri="{FF2B5EF4-FFF2-40B4-BE49-F238E27FC236}">
                <a16:creationId xmlns:a16="http://schemas.microsoft.com/office/drawing/2014/main" id="{11EE4941-E9DE-44D4-B392-68B26CE1D635}"/>
              </a:ext>
            </a:extLst>
          </p:cNvPr>
          <p:cNvSpPr/>
          <p:nvPr/>
        </p:nvSpPr>
        <p:spPr>
          <a:xfrm>
            <a:off x="1049760" y="2930400"/>
            <a:ext cx="1213920" cy="4629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Functional</a:t>
            </a:r>
            <a:endParaRPr dirty="0"/>
          </a:p>
          <a:p>
            <a:pPr algn="ctr">
              <a:lnSpc>
                <a:spcPct val="100000"/>
              </a:lnSpc>
            </a:pPr>
            <a:r>
              <a:rPr lang="en-GB" sz="1000" dirty="0">
                <a:solidFill>
                  <a:srgbClr val="000000"/>
                </a:solidFill>
                <a:latin typeface="Arial"/>
                <a:ea typeface="MS PGothic"/>
              </a:rPr>
              <a:t>Simulation</a:t>
            </a:r>
            <a:endParaRPr dirty="0"/>
          </a:p>
        </p:txBody>
      </p:sp>
      <p:sp>
        <p:nvSpPr>
          <p:cNvPr id="20" name="CustomShape 16">
            <a:extLst>
              <a:ext uri="{FF2B5EF4-FFF2-40B4-BE49-F238E27FC236}">
                <a16:creationId xmlns:a16="http://schemas.microsoft.com/office/drawing/2014/main" id="{B812C6AB-D117-42FA-97C3-89359B51CC22}"/>
              </a:ext>
            </a:extLst>
          </p:cNvPr>
          <p:cNvSpPr/>
          <p:nvPr/>
        </p:nvSpPr>
        <p:spPr>
          <a:xfrm>
            <a:off x="5764320" y="2930400"/>
            <a:ext cx="1216080" cy="4629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Software</a:t>
            </a:r>
            <a:endParaRPr dirty="0"/>
          </a:p>
          <a:p>
            <a:pPr algn="ctr">
              <a:lnSpc>
                <a:spcPct val="100000"/>
              </a:lnSpc>
            </a:pPr>
            <a:r>
              <a:rPr lang="en-GB" sz="1000" dirty="0">
                <a:solidFill>
                  <a:srgbClr val="000000"/>
                </a:solidFill>
                <a:latin typeface="Arial"/>
                <a:ea typeface="MS PGothic"/>
              </a:rPr>
              <a:t>Simulation</a:t>
            </a:r>
            <a:endParaRPr dirty="0"/>
          </a:p>
        </p:txBody>
      </p:sp>
      <p:sp>
        <p:nvSpPr>
          <p:cNvPr id="21" name="CustomShape 17">
            <a:extLst>
              <a:ext uri="{FF2B5EF4-FFF2-40B4-BE49-F238E27FC236}">
                <a16:creationId xmlns:a16="http://schemas.microsoft.com/office/drawing/2014/main" id="{607CA0F0-8348-48CE-BE09-102EF2E44CFA}"/>
              </a:ext>
            </a:extLst>
          </p:cNvPr>
          <p:cNvSpPr/>
          <p:nvPr/>
        </p:nvSpPr>
        <p:spPr>
          <a:xfrm>
            <a:off x="770400" y="3701880"/>
            <a:ext cx="1772640" cy="39600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Physical Optimization</a:t>
            </a:r>
            <a:endParaRPr dirty="0"/>
          </a:p>
          <a:p>
            <a:pPr algn="ctr">
              <a:lnSpc>
                <a:spcPct val="100000"/>
              </a:lnSpc>
            </a:pPr>
            <a:r>
              <a:rPr lang="en-GB" sz="1000" dirty="0">
                <a:solidFill>
                  <a:srgbClr val="000000"/>
                </a:solidFill>
                <a:latin typeface="Arial"/>
                <a:ea typeface="MS PGothic"/>
              </a:rPr>
              <a:t>and Fabrication</a:t>
            </a:r>
            <a:endParaRPr dirty="0"/>
          </a:p>
        </p:txBody>
      </p:sp>
      <p:sp>
        <p:nvSpPr>
          <p:cNvPr id="22" name="CustomShape 18">
            <a:extLst>
              <a:ext uri="{FF2B5EF4-FFF2-40B4-BE49-F238E27FC236}">
                <a16:creationId xmlns:a16="http://schemas.microsoft.com/office/drawing/2014/main" id="{EB4B1D55-522A-483B-808C-159DADB9DE26}"/>
              </a:ext>
            </a:extLst>
          </p:cNvPr>
          <p:cNvSpPr/>
          <p:nvPr/>
        </p:nvSpPr>
        <p:spPr>
          <a:xfrm>
            <a:off x="5480640" y="3695760"/>
            <a:ext cx="2009520" cy="3945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Application Development</a:t>
            </a:r>
            <a:endParaRPr dirty="0"/>
          </a:p>
          <a:p>
            <a:pPr algn="ctr">
              <a:lnSpc>
                <a:spcPct val="100000"/>
              </a:lnSpc>
            </a:pPr>
            <a:r>
              <a:rPr lang="en-GB" sz="1000" dirty="0">
                <a:solidFill>
                  <a:srgbClr val="000000"/>
                </a:solidFill>
                <a:latin typeface="Arial"/>
                <a:ea typeface="MS PGothic"/>
              </a:rPr>
              <a:t>and Test</a:t>
            </a:r>
            <a:endParaRPr dirty="0"/>
          </a:p>
        </p:txBody>
      </p:sp>
      <p:sp>
        <p:nvSpPr>
          <p:cNvPr id="23" name="CustomShape 19">
            <a:extLst>
              <a:ext uri="{FF2B5EF4-FFF2-40B4-BE49-F238E27FC236}">
                <a16:creationId xmlns:a16="http://schemas.microsoft.com/office/drawing/2014/main" id="{04F3183A-BA1C-46FF-A71D-60346286156F}"/>
              </a:ext>
            </a:extLst>
          </p:cNvPr>
          <p:cNvSpPr/>
          <p:nvPr/>
        </p:nvSpPr>
        <p:spPr>
          <a:xfrm>
            <a:off x="3292560" y="3724200"/>
            <a:ext cx="1413000" cy="37404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HW/SW</a:t>
            </a:r>
            <a:endParaRPr dirty="0"/>
          </a:p>
          <a:p>
            <a:pPr algn="ctr">
              <a:lnSpc>
                <a:spcPct val="100000"/>
              </a:lnSpc>
            </a:pPr>
            <a:r>
              <a:rPr lang="en-GB" sz="1000" dirty="0">
                <a:solidFill>
                  <a:srgbClr val="000000"/>
                </a:solidFill>
                <a:latin typeface="Arial"/>
                <a:ea typeface="MS PGothic"/>
              </a:rPr>
              <a:t>Co-verification</a:t>
            </a:r>
            <a:endParaRPr dirty="0"/>
          </a:p>
        </p:txBody>
      </p:sp>
      <p:sp>
        <p:nvSpPr>
          <p:cNvPr id="24" name="CustomShape 20">
            <a:extLst>
              <a:ext uri="{FF2B5EF4-FFF2-40B4-BE49-F238E27FC236}">
                <a16:creationId xmlns:a16="http://schemas.microsoft.com/office/drawing/2014/main" id="{CEFBEB1D-C05D-40DB-A5AC-6669D150773C}"/>
              </a:ext>
            </a:extLst>
          </p:cNvPr>
          <p:cNvSpPr/>
          <p:nvPr/>
        </p:nvSpPr>
        <p:spPr>
          <a:xfrm>
            <a:off x="3089520" y="4684680"/>
            <a:ext cx="1855080" cy="31032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Volume Manufacture </a:t>
            </a:r>
            <a:endParaRPr dirty="0"/>
          </a:p>
          <a:p>
            <a:pPr algn="ctr">
              <a:lnSpc>
                <a:spcPct val="100000"/>
              </a:lnSpc>
            </a:pPr>
            <a:r>
              <a:rPr lang="en-GB" sz="1000" dirty="0">
                <a:solidFill>
                  <a:srgbClr val="000000"/>
                </a:solidFill>
                <a:latin typeface="Arial"/>
                <a:ea typeface="MS PGothic"/>
              </a:rPr>
              <a:t>and Ship</a:t>
            </a:r>
            <a:endParaRPr dirty="0"/>
          </a:p>
        </p:txBody>
      </p:sp>
      <p:sp>
        <p:nvSpPr>
          <p:cNvPr id="25" name="CustomShape 21">
            <a:extLst>
              <a:ext uri="{FF2B5EF4-FFF2-40B4-BE49-F238E27FC236}">
                <a16:creationId xmlns:a16="http://schemas.microsoft.com/office/drawing/2014/main" id="{92CD4A7E-BC22-4841-A806-002D5723A7B7}"/>
              </a:ext>
            </a:extLst>
          </p:cNvPr>
          <p:cNvSpPr/>
          <p:nvPr/>
        </p:nvSpPr>
        <p:spPr>
          <a:xfrm>
            <a:off x="5986440" y="1030320"/>
            <a:ext cx="1165320" cy="410400"/>
          </a:xfrm>
          <a:prstGeom prst="rect">
            <a:avLst/>
          </a:prstGeom>
          <a:solidFill>
            <a:srgbClr val="A5EEE0"/>
          </a:solidFill>
          <a:ln w="19080">
            <a:solidFill>
              <a:srgbClr val="404040"/>
            </a:solidFill>
            <a:round/>
          </a:ln>
        </p:spPr>
        <p:txBody>
          <a:bodyPr/>
          <a:lstStyle/>
          <a:p>
            <a:endParaRPr lang="LID4096"/>
          </a:p>
        </p:txBody>
      </p:sp>
      <p:sp>
        <p:nvSpPr>
          <p:cNvPr id="26" name="CustomShape 22">
            <a:extLst>
              <a:ext uri="{FF2B5EF4-FFF2-40B4-BE49-F238E27FC236}">
                <a16:creationId xmlns:a16="http://schemas.microsoft.com/office/drawing/2014/main" id="{C561A337-B28A-4AF5-86D4-CA838AE8053B}"/>
              </a:ext>
            </a:extLst>
          </p:cNvPr>
          <p:cNvSpPr/>
          <p:nvPr/>
        </p:nvSpPr>
        <p:spPr>
          <a:xfrm>
            <a:off x="5889240" y="1085760"/>
            <a:ext cx="1165320" cy="408960"/>
          </a:xfrm>
          <a:prstGeom prst="rect">
            <a:avLst/>
          </a:prstGeom>
          <a:solidFill>
            <a:srgbClr val="D2F7F0"/>
          </a:solidFill>
          <a:ln w="19080">
            <a:solidFill>
              <a:srgbClr val="404040"/>
            </a:solidFill>
            <a:round/>
          </a:ln>
        </p:spPr>
        <p:txBody>
          <a:bodyPr/>
          <a:lstStyle/>
          <a:p>
            <a:endParaRPr lang="LID4096"/>
          </a:p>
        </p:txBody>
      </p:sp>
      <p:sp>
        <p:nvSpPr>
          <p:cNvPr id="27" name="CustomShape 23">
            <a:extLst>
              <a:ext uri="{FF2B5EF4-FFF2-40B4-BE49-F238E27FC236}">
                <a16:creationId xmlns:a16="http://schemas.microsoft.com/office/drawing/2014/main" id="{8168AD40-2FBD-47B7-ABBB-090DB2AF5424}"/>
              </a:ext>
            </a:extLst>
          </p:cNvPr>
          <p:cNvSpPr/>
          <p:nvPr/>
        </p:nvSpPr>
        <p:spPr>
          <a:xfrm>
            <a:off x="5810760" y="1157400"/>
            <a:ext cx="1167480" cy="407160"/>
          </a:xfrm>
          <a:prstGeom prst="rect">
            <a:avLst/>
          </a:prstGeom>
          <a:solidFill>
            <a:srgbClr val="A5EEE0"/>
          </a:solidFill>
          <a:ln w="19080">
            <a:solidFill>
              <a:srgbClr val="404040"/>
            </a:solidFill>
            <a:round/>
          </a:ln>
        </p:spPr>
        <p:txBody>
          <a:bodyPr/>
          <a:lstStyle/>
          <a:p>
            <a:endParaRPr lang="LID4096"/>
          </a:p>
        </p:txBody>
      </p:sp>
      <p:sp>
        <p:nvSpPr>
          <p:cNvPr id="28" name="CustomShape 24">
            <a:extLst>
              <a:ext uri="{FF2B5EF4-FFF2-40B4-BE49-F238E27FC236}">
                <a16:creationId xmlns:a16="http://schemas.microsoft.com/office/drawing/2014/main" id="{360188BE-6A57-4308-BC9B-B94361FDF540}"/>
              </a:ext>
            </a:extLst>
          </p:cNvPr>
          <p:cNvSpPr/>
          <p:nvPr/>
        </p:nvSpPr>
        <p:spPr>
          <a:xfrm>
            <a:off x="5734800" y="1228680"/>
            <a:ext cx="1165320" cy="4071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Software </a:t>
            </a:r>
            <a:endParaRPr dirty="0"/>
          </a:p>
          <a:p>
            <a:pPr algn="ctr">
              <a:lnSpc>
                <a:spcPct val="100000"/>
              </a:lnSpc>
            </a:pPr>
            <a:r>
              <a:rPr lang="en-GB" sz="1000" dirty="0">
                <a:solidFill>
                  <a:srgbClr val="000000"/>
                </a:solidFill>
                <a:latin typeface="Arial"/>
                <a:ea typeface="MS PGothic"/>
              </a:rPr>
              <a:t>Drivers</a:t>
            </a:r>
            <a:endParaRPr dirty="0"/>
          </a:p>
        </p:txBody>
      </p:sp>
      <p:sp>
        <p:nvSpPr>
          <p:cNvPr id="29" name="CustomShape 25">
            <a:extLst>
              <a:ext uri="{FF2B5EF4-FFF2-40B4-BE49-F238E27FC236}">
                <a16:creationId xmlns:a16="http://schemas.microsoft.com/office/drawing/2014/main" id="{2F103AF4-6F14-43D7-8D8A-EF7787C4E678}"/>
              </a:ext>
            </a:extLst>
          </p:cNvPr>
          <p:cNvSpPr/>
          <p:nvPr/>
        </p:nvSpPr>
        <p:spPr>
          <a:xfrm>
            <a:off x="1494000" y="2627280"/>
            <a:ext cx="327240" cy="2721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0" name="CustomShape 26">
            <a:extLst>
              <a:ext uri="{FF2B5EF4-FFF2-40B4-BE49-F238E27FC236}">
                <a16:creationId xmlns:a16="http://schemas.microsoft.com/office/drawing/2014/main" id="{7772FAF5-8E49-4EBE-86F1-B2E1853C9E13}"/>
              </a:ext>
            </a:extLst>
          </p:cNvPr>
          <p:cNvSpPr/>
          <p:nvPr/>
        </p:nvSpPr>
        <p:spPr>
          <a:xfrm>
            <a:off x="6153840" y="1695600"/>
            <a:ext cx="325080" cy="3754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1" name="CustomShape 27">
            <a:extLst>
              <a:ext uri="{FF2B5EF4-FFF2-40B4-BE49-F238E27FC236}">
                <a16:creationId xmlns:a16="http://schemas.microsoft.com/office/drawing/2014/main" id="{ABDCA749-2767-4548-8D7C-0AB68DCC0A02}"/>
              </a:ext>
            </a:extLst>
          </p:cNvPr>
          <p:cNvSpPr/>
          <p:nvPr/>
        </p:nvSpPr>
        <p:spPr>
          <a:xfrm>
            <a:off x="6189480" y="2627280"/>
            <a:ext cx="325080" cy="2721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2" name="CustomShape 28">
            <a:extLst>
              <a:ext uri="{FF2B5EF4-FFF2-40B4-BE49-F238E27FC236}">
                <a16:creationId xmlns:a16="http://schemas.microsoft.com/office/drawing/2014/main" id="{017F080D-F6AE-460E-859C-E77FD107C217}"/>
              </a:ext>
            </a:extLst>
          </p:cNvPr>
          <p:cNvSpPr/>
          <p:nvPr/>
        </p:nvSpPr>
        <p:spPr>
          <a:xfrm rot="2700000">
            <a:off x="2749680" y="3339000"/>
            <a:ext cx="232560" cy="38664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3" name="CustomShape 29">
            <a:extLst>
              <a:ext uri="{FF2B5EF4-FFF2-40B4-BE49-F238E27FC236}">
                <a16:creationId xmlns:a16="http://schemas.microsoft.com/office/drawing/2014/main" id="{8B0861F7-CC50-42F4-B020-C3EEF43E8F28}"/>
              </a:ext>
            </a:extLst>
          </p:cNvPr>
          <p:cNvSpPr/>
          <p:nvPr/>
        </p:nvSpPr>
        <p:spPr>
          <a:xfrm>
            <a:off x="3866040" y="4149720"/>
            <a:ext cx="325080" cy="4770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4" name="CustomShape 30">
            <a:extLst>
              <a:ext uri="{FF2B5EF4-FFF2-40B4-BE49-F238E27FC236}">
                <a16:creationId xmlns:a16="http://schemas.microsoft.com/office/drawing/2014/main" id="{9A754AB7-F964-4D4A-AF81-72066C2D6A4B}"/>
              </a:ext>
            </a:extLst>
          </p:cNvPr>
          <p:cNvSpPr/>
          <p:nvPr/>
        </p:nvSpPr>
        <p:spPr>
          <a:xfrm rot="16200000">
            <a:off x="2827800" y="371736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5" name="CustomShape 31">
            <a:extLst>
              <a:ext uri="{FF2B5EF4-FFF2-40B4-BE49-F238E27FC236}">
                <a16:creationId xmlns:a16="http://schemas.microsoft.com/office/drawing/2014/main" id="{36D662D8-1977-4DB2-8ADD-C43ECFC96395}"/>
              </a:ext>
            </a:extLst>
          </p:cNvPr>
          <p:cNvSpPr/>
          <p:nvPr/>
        </p:nvSpPr>
        <p:spPr>
          <a:xfrm rot="5400000">
            <a:off x="4931640" y="371700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6" name="CustomShape 32">
            <a:extLst>
              <a:ext uri="{FF2B5EF4-FFF2-40B4-BE49-F238E27FC236}">
                <a16:creationId xmlns:a16="http://schemas.microsoft.com/office/drawing/2014/main" id="{8A23BF52-F74D-485C-B9AD-286C41FF38AC}"/>
              </a:ext>
            </a:extLst>
          </p:cNvPr>
          <p:cNvSpPr/>
          <p:nvPr/>
        </p:nvSpPr>
        <p:spPr>
          <a:xfrm rot="5400000">
            <a:off x="5212080" y="2968560"/>
            <a:ext cx="231120" cy="38664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7" name="CustomShape 33">
            <a:extLst>
              <a:ext uri="{FF2B5EF4-FFF2-40B4-BE49-F238E27FC236}">
                <a16:creationId xmlns:a16="http://schemas.microsoft.com/office/drawing/2014/main" id="{340A5B83-5E2F-4BD2-BCA1-11C49E007323}"/>
              </a:ext>
            </a:extLst>
          </p:cNvPr>
          <p:cNvSpPr/>
          <p:nvPr/>
        </p:nvSpPr>
        <p:spPr>
          <a:xfrm rot="16200000">
            <a:off x="2622240" y="296820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8" name="CustomShape 34">
            <a:extLst>
              <a:ext uri="{FF2B5EF4-FFF2-40B4-BE49-F238E27FC236}">
                <a16:creationId xmlns:a16="http://schemas.microsoft.com/office/drawing/2014/main" id="{F2825187-7A25-48A0-AB03-CE5BF181746E}"/>
              </a:ext>
            </a:extLst>
          </p:cNvPr>
          <p:cNvSpPr/>
          <p:nvPr/>
        </p:nvSpPr>
        <p:spPr>
          <a:xfrm rot="14220600">
            <a:off x="5134320" y="1496880"/>
            <a:ext cx="232560" cy="6022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9" name="CustomShape 35">
            <a:extLst>
              <a:ext uri="{FF2B5EF4-FFF2-40B4-BE49-F238E27FC236}">
                <a16:creationId xmlns:a16="http://schemas.microsoft.com/office/drawing/2014/main" id="{6712974F-E117-4743-8760-8165BDA4139C}"/>
              </a:ext>
            </a:extLst>
          </p:cNvPr>
          <p:cNvSpPr/>
          <p:nvPr/>
        </p:nvSpPr>
        <p:spPr>
          <a:xfrm rot="7200000">
            <a:off x="2634480" y="1514520"/>
            <a:ext cx="231120" cy="6022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0" name="CustomShape 36">
            <a:extLst>
              <a:ext uri="{FF2B5EF4-FFF2-40B4-BE49-F238E27FC236}">
                <a16:creationId xmlns:a16="http://schemas.microsoft.com/office/drawing/2014/main" id="{28BBF444-9BAD-4110-8376-D13C0B06F179}"/>
              </a:ext>
            </a:extLst>
          </p:cNvPr>
          <p:cNvSpPr/>
          <p:nvPr/>
        </p:nvSpPr>
        <p:spPr>
          <a:xfrm rot="18900000">
            <a:off x="5097240" y="3395520"/>
            <a:ext cx="325080" cy="2739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7" name="CustomShape 43">
            <a:extLst>
              <a:ext uri="{FF2B5EF4-FFF2-40B4-BE49-F238E27FC236}">
                <a16:creationId xmlns:a16="http://schemas.microsoft.com/office/drawing/2014/main" id="{59A9631C-485A-4069-8F17-597C943EC9D2}"/>
              </a:ext>
            </a:extLst>
          </p:cNvPr>
          <p:cNvSpPr/>
          <p:nvPr/>
        </p:nvSpPr>
        <p:spPr>
          <a:xfrm>
            <a:off x="3866040" y="5083200"/>
            <a:ext cx="325080" cy="4770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8" name="CustomShape 44">
            <a:extLst>
              <a:ext uri="{FF2B5EF4-FFF2-40B4-BE49-F238E27FC236}">
                <a16:creationId xmlns:a16="http://schemas.microsoft.com/office/drawing/2014/main" id="{505128A4-FE55-4298-B039-78E26E93E2C0}"/>
              </a:ext>
            </a:extLst>
          </p:cNvPr>
          <p:cNvSpPr/>
          <p:nvPr/>
        </p:nvSpPr>
        <p:spPr>
          <a:xfrm>
            <a:off x="3089520" y="5691240"/>
            <a:ext cx="1855080" cy="31032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PCB Manufacture</a:t>
            </a:r>
            <a:endParaRPr dirty="0"/>
          </a:p>
          <a:p>
            <a:pPr algn="ctr">
              <a:lnSpc>
                <a:spcPct val="100000"/>
              </a:lnSpc>
            </a:pPr>
            <a:r>
              <a:rPr lang="en-GB" sz="1000" dirty="0">
                <a:solidFill>
                  <a:srgbClr val="000000"/>
                </a:solidFill>
                <a:latin typeface="Arial"/>
                <a:ea typeface="MS PGothic"/>
              </a:rPr>
              <a:t>and Device Assembly</a:t>
            </a:r>
            <a:endParaRPr dirty="0"/>
          </a:p>
        </p:txBody>
      </p:sp>
      <p:sp>
        <p:nvSpPr>
          <p:cNvPr id="55" name="CustomShape 47">
            <a:extLst>
              <a:ext uri="{FF2B5EF4-FFF2-40B4-BE49-F238E27FC236}">
                <a16:creationId xmlns:a16="http://schemas.microsoft.com/office/drawing/2014/main" id="{E93C066D-F3F6-4A96-A1FE-2F843C3F2364}"/>
              </a:ext>
            </a:extLst>
          </p:cNvPr>
          <p:cNvSpPr/>
          <p:nvPr/>
        </p:nvSpPr>
        <p:spPr>
          <a:xfrm>
            <a:off x="3075120" y="1886400"/>
            <a:ext cx="1927080" cy="787320"/>
          </a:xfrm>
          <a:prstGeom prst="rect">
            <a:avLst/>
          </a:prstGeom>
          <a:noFill/>
          <a:ln w="38160">
            <a:solidFill>
              <a:srgbClr val="FF0000"/>
            </a:solidFill>
            <a:round/>
          </a:ln>
        </p:spPr>
        <p:txBody>
          <a:bodyPr/>
          <a:lstStyle/>
          <a:p>
            <a:endParaRPr lang="LID4096"/>
          </a:p>
        </p:txBody>
      </p:sp>
      <p:sp>
        <p:nvSpPr>
          <p:cNvPr id="56" name="CustomShape 48">
            <a:extLst>
              <a:ext uri="{FF2B5EF4-FFF2-40B4-BE49-F238E27FC236}">
                <a16:creationId xmlns:a16="http://schemas.microsoft.com/office/drawing/2014/main" id="{8F537313-863D-441F-B514-39CDDA2EF388}"/>
              </a:ext>
            </a:extLst>
          </p:cNvPr>
          <p:cNvSpPr/>
          <p:nvPr/>
        </p:nvSpPr>
        <p:spPr>
          <a:xfrm>
            <a:off x="3250440" y="2017800"/>
            <a:ext cx="1522800" cy="44208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SoC </a:t>
            </a:r>
            <a:endParaRPr dirty="0"/>
          </a:p>
          <a:p>
            <a:pPr algn="ctr">
              <a:lnSpc>
                <a:spcPct val="100000"/>
              </a:lnSpc>
            </a:pPr>
            <a:r>
              <a:rPr lang="en-GB" sz="1000" dirty="0">
                <a:solidFill>
                  <a:srgbClr val="000000"/>
                </a:solidFill>
                <a:latin typeface="Arial"/>
                <a:ea typeface="MS PGothic"/>
              </a:rPr>
              <a:t>Design Specifics</a:t>
            </a:r>
            <a:endParaRPr dirty="0"/>
          </a:p>
        </p:txBody>
      </p:sp>
      <p:sp>
        <p:nvSpPr>
          <p:cNvPr id="57" name="CustomShape 49">
            <a:extLst>
              <a:ext uri="{FF2B5EF4-FFF2-40B4-BE49-F238E27FC236}">
                <a16:creationId xmlns:a16="http://schemas.microsoft.com/office/drawing/2014/main" id="{F07F4ADB-7CC4-4A53-AAD1-740856953BC5}"/>
              </a:ext>
            </a:extLst>
          </p:cNvPr>
          <p:cNvSpPr/>
          <p:nvPr/>
        </p:nvSpPr>
        <p:spPr>
          <a:xfrm>
            <a:off x="3195360" y="2441520"/>
            <a:ext cx="1632960" cy="24228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HW/SW partitioning</a:t>
            </a:r>
            <a:endParaRPr dirty="0"/>
          </a:p>
        </p:txBody>
      </p:sp>
      <p:sp>
        <p:nvSpPr>
          <p:cNvPr id="58" name="TextBox 23">
            <a:extLst>
              <a:ext uri="{FF2B5EF4-FFF2-40B4-BE49-F238E27FC236}">
                <a16:creationId xmlns:a16="http://schemas.microsoft.com/office/drawing/2014/main" id="{63799F59-C6A9-4F4F-8DC5-03B6010F7F9B}"/>
              </a:ext>
            </a:extLst>
          </p:cNvPr>
          <p:cNvSpPr txBox="1">
            <a:spLocks noChangeArrowheads="1"/>
          </p:cNvSpPr>
          <p:nvPr/>
        </p:nvSpPr>
        <p:spPr bwMode="auto">
          <a:xfrm>
            <a:off x="9914826" y="1131888"/>
            <a:ext cx="14472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IP Vendors:</a:t>
            </a:r>
          </a:p>
          <a:p>
            <a:pPr eaLnBrk="1" hangingPunct="1"/>
            <a:r>
              <a:rPr lang="en-GB" sz="1200" b="0" dirty="0"/>
              <a:t>Core Design </a:t>
            </a:r>
          </a:p>
        </p:txBody>
      </p:sp>
      <p:sp>
        <p:nvSpPr>
          <p:cNvPr id="59" name="TextBox 23">
            <a:extLst>
              <a:ext uri="{FF2B5EF4-FFF2-40B4-BE49-F238E27FC236}">
                <a16:creationId xmlns:a16="http://schemas.microsoft.com/office/drawing/2014/main" id="{A97130B4-54B8-43ED-91AA-80EFEBC4852D}"/>
              </a:ext>
            </a:extLst>
          </p:cNvPr>
          <p:cNvSpPr txBox="1">
            <a:spLocks noChangeArrowheads="1"/>
          </p:cNvSpPr>
          <p:nvPr/>
        </p:nvSpPr>
        <p:spPr bwMode="auto">
          <a:xfrm>
            <a:off x="9902131" y="2762251"/>
            <a:ext cx="202062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Fabless Vendors: SoC Design</a:t>
            </a:r>
          </a:p>
        </p:txBody>
      </p:sp>
      <p:sp>
        <p:nvSpPr>
          <p:cNvPr id="60" name="TextBox 23">
            <a:extLst>
              <a:ext uri="{FF2B5EF4-FFF2-40B4-BE49-F238E27FC236}">
                <a16:creationId xmlns:a16="http://schemas.microsoft.com/office/drawing/2014/main" id="{C6480E86-0B2B-45B2-86C9-BE5ED843125B}"/>
              </a:ext>
            </a:extLst>
          </p:cNvPr>
          <p:cNvSpPr txBox="1">
            <a:spLocks noChangeArrowheads="1"/>
          </p:cNvSpPr>
          <p:nvPr/>
        </p:nvSpPr>
        <p:spPr bwMode="auto">
          <a:xfrm>
            <a:off x="9914826" y="4495801"/>
            <a:ext cx="169055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Foundries: </a:t>
            </a:r>
          </a:p>
          <a:p>
            <a:pPr eaLnBrk="1" hangingPunct="1"/>
            <a:r>
              <a:rPr lang="en-GB" sz="1200" b="0" dirty="0"/>
              <a:t>Chip Fabrication</a:t>
            </a:r>
          </a:p>
        </p:txBody>
      </p:sp>
      <p:cxnSp>
        <p:nvCxnSpPr>
          <p:cNvPr id="61" name="Straight Arrow Connector 60">
            <a:extLst>
              <a:ext uri="{FF2B5EF4-FFF2-40B4-BE49-F238E27FC236}">
                <a16:creationId xmlns:a16="http://schemas.microsoft.com/office/drawing/2014/main" id="{FB500F1C-9765-42AD-A991-53F76C31F8E3}"/>
              </a:ext>
            </a:extLst>
          </p:cNvPr>
          <p:cNvCxnSpPr/>
          <p:nvPr/>
        </p:nvCxnSpPr>
        <p:spPr bwMode="auto">
          <a:xfrm flipH="1">
            <a:off x="8844211" y="914400"/>
            <a:ext cx="0" cy="933450"/>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2" name="Straight Arrow Connector 61">
            <a:extLst>
              <a:ext uri="{FF2B5EF4-FFF2-40B4-BE49-F238E27FC236}">
                <a16:creationId xmlns:a16="http://schemas.microsoft.com/office/drawing/2014/main" id="{D1D83E9C-0AC2-40AE-995F-60AC47682A1A}"/>
              </a:ext>
            </a:extLst>
          </p:cNvPr>
          <p:cNvCxnSpPr/>
          <p:nvPr/>
        </p:nvCxnSpPr>
        <p:spPr bwMode="auto">
          <a:xfrm>
            <a:off x="8844211" y="1936751"/>
            <a:ext cx="0" cy="227806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3" name="Straight Arrow Connector 62">
            <a:extLst>
              <a:ext uri="{FF2B5EF4-FFF2-40B4-BE49-F238E27FC236}">
                <a16:creationId xmlns:a16="http://schemas.microsoft.com/office/drawing/2014/main" id="{AD81E3F8-3E9F-413F-B941-742684283708}"/>
              </a:ext>
            </a:extLst>
          </p:cNvPr>
          <p:cNvCxnSpPr/>
          <p:nvPr/>
        </p:nvCxnSpPr>
        <p:spPr bwMode="auto">
          <a:xfrm>
            <a:off x="8844211" y="4273551"/>
            <a:ext cx="0" cy="98901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4" name="Straight Arrow Connector 63">
            <a:extLst>
              <a:ext uri="{FF2B5EF4-FFF2-40B4-BE49-F238E27FC236}">
                <a16:creationId xmlns:a16="http://schemas.microsoft.com/office/drawing/2014/main" id="{E32AABAD-1545-4353-B397-A5A4CF4CB564}"/>
              </a:ext>
            </a:extLst>
          </p:cNvPr>
          <p:cNvCxnSpPr/>
          <p:nvPr/>
        </p:nvCxnSpPr>
        <p:spPr bwMode="auto">
          <a:xfrm>
            <a:off x="8844211" y="5278439"/>
            <a:ext cx="0" cy="1036637"/>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pic>
        <p:nvPicPr>
          <p:cNvPr id="65" name="Picture 4">
            <a:extLst>
              <a:ext uri="{FF2B5EF4-FFF2-40B4-BE49-F238E27FC236}">
                <a16:creationId xmlns:a16="http://schemas.microsoft.com/office/drawing/2014/main" id="{76F5EB62-0205-4E6D-8625-C2AEDD1D5F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47"/>
          <a:stretch/>
        </p:blipFill>
        <p:spPr bwMode="auto">
          <a:xfrm>
            <a:off x="7960908" y="4480626"/>
            <a:ext cx="1766606" cy="553227"/>
          </a:xfrm>
          <a:prstGeom prst="rect">
            <a:avLst/>
          </a:prstGeom>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47">
            <a:extLst>
              <a:ext uri="{FF2B5EF4-FFF2-40B4-BE49-F238E27FC236}">
                <a16:creationId xmlns:a16="http://schemas.microsoft.com/office/drawing/2014/main" id="{D206DAEB-C637-407E-B007-054331515C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1705" y="5408614"/>
            <a:ext cx="1804812"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23">
            <a:extLst>
              <a:ext uri="{FF2B5EF4-FFF2-40B4-BE49-F238E27FC236}">
                <a16:creationId xmlns:a16="http://schemas.microsoft.com/office/drawing/2014/main" id="{A7B785B4-5920-4376-87A9-E35D9AF2C0CB}"/>
              </a:ext>
            </a:extLst>
          </p:cNvPr>
          <p:cNvSpPr txBox="1">
            <a:spLocks noChangeArrowheads="1"/>
          </p:cNvSpPr>
          <p:nvPr/>
        </p:nvSpPr>
        <p:spPr bwMode="auto">
          <a:xfrm>
            <a:off x="9914826" y="5535613"/>
            <a:ext cx="200793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Device Vendors: </a:t>
            </a:r>
          </a:p>
          <a:p>
            <a:pPr eaLnBrk="1" hangingPunct="1"/>
            <a:r>
              <a:rPr lang="en-GB" sz="1200" b="0" dirty="0"/>
              <a:t>Final Products</a:t>
            </a:r>
          </a:p>
        </p:txBody>
      </p:sp>
      <p:pic>
        <p:nvPicPr>
          <p:cNvPr id="68" name="Picture 2">
            <a:extLst>
              <a:ext uri="{FF2B5EF4-FFF2-40B4-BE49-F238E27FC236}">
                <a16:creationId xmlns:a16="http://schemas.microsoft.com/office/drawing/2014/main" id="{82B0C299-5A10-44C2-9790-37F45DCFCAB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06" b="27414"/>
          <a:stretch/>
        </p:blipFill>
        <p:spPr bwMode="auto">
          <a:xfrm>
            <a:off x="7960908" y="2749278"/>
            <a:ext cx="1749786" cy="587375"/>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4D64C65F-230B-4356-B6DB-E69C5AD5A2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90" t="31500" r="6129" b="26555"/>
          <a:stretch/>
        </p:blipFill>
        <p:spPr bwMode="auto">
          <a:xfrm>
            <a:off x="7961905" y="1110738"/>
            <a:ext cx="1765609" cy="514469"/>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8545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SoC Design Flow</a:t>
            </a:r>
          </a:p>
        </p:txBody>
      </p:sp>
      <p:sp>
        <p:nvSpPr>
          <p:cNvPr id="6" name="Line 1">
            <a:extLst>
              <a:ext uri="{FF2B5EF4-FFF2-40B4-BE49-F238E27FC236}">
                <a16:creationId xmlns:a16="http://schemas.microsoft.com/office/drawing/2014/main" id="{8F083E49-8FCA-4698-9325-4240E6B8CB0F}"/>
              </a:ext>
            </a:extLst>
          </p:cNvPr>
          <p:cNvSpPr/>
          <p:nvPr/>
        </p:nvSpPr>
        <p:spPr>
          <a:xfrm flipH="1">
            <a:off x="928800" y="4243320"/>
            <a:ext cx="10599480" cy="0"/>
          </a:xfrm>
          <a:prstGeom prst="line">
            <a:avLst/>
          </a:prstGeom>
          <a:ln w="19080" cap="rnd">
            <a:solidFill>
              <a:srgbClr val="BFBFBF"/>
            </a:solidFill>
            <a:custDash>
              <a:ds d="0" sp="0"/>
            </a:custDash>
            <a:round/>
          </a:ln>
        </p:spPr>
        <p:txBody>
          <a:bodyPr/>
          <a:lstStyle/>
          <a:p>
            <a:endParaRPr lang="LID4096"/>
          </a:p>
        </p:txBody>
      </p:sp>
      <p:sp>
        <p:nvSpPr>
          <p:cNvPr id="7" name="Line 2">
            <a:extLst>
              <a:ext uri="{FF2B5EF4-FFF2-40B4-BE49-F238E27FC236}">
                <a16:creationId xmlns:a16="http://schemas.microsoft.com/office/drawing/2014/main" id="{1826F185-185D-49EF-84A2-0BDF68E2D9DF}"/>
              </a:ext>
            </a:extLst>
          </p:cNvPr>
          <p:cNvSpPr/>
          <p:nvPr/>
        </p:nvSpPr>
        <p:spPr>
          <a:xfrm flipH="1">
            <a:off x="928800" y="1876320"/>
            <a:ext cx="10599480" cy="0"/>
          </a:xfrm>
          <a:prstGeom prst="line">
            <a:avLst/>
          </a:prstGeom>
          <a:ln w="19080" cap="rnd">
            <a:solidFill>
              <a:srgbClr val="BFBFBF"/>
            </a:solidFill>
            <a:custDash>
              <a:ds d="0" sp="0"/>
            </a:custDash>
            <a:round/>
          </a:ln>
        </p:spPr>
        <p:txBody>
          <a:bodyPr/>
          <a:lstStyle/>
          <a:p>
            <a:endParaRPr lang="LID4096"/>
          </a:p>
        </p:txBody>
      </p:sp>
      <p:sp>
        <p:nvSpPr>
          <p:cNvPr id="8" name="Line 3">
            <a:extLst>
              <a:ext uri="{FF2B5EF4-FFF2-40B4-BE49-F238E27FC236}">
                <a16:creationId xmlns:a16="http://schemas.microsoft.com/office/drawing/2014/main" id="{10A28EE0-70C9-4E76-93CE-F1EAE0E66CC3}"/>
              </a:ext>
            </a:extLst>
          </p:cNvPr>
          <p:cNvSpPr/>
          <p:nvPr/>
        </p:nvSpPr>
        <p:spPr>
          <a:xfrm flipH="1">
            <a:off x="928800" y="5262480"/>
            <a:ext cx="10599480" cy="0"/>
          </a:xfrm>
          <a:prstGeom prst="line">
            <a:avLst/>
          </a:prstGeom>
          <a:ln w="19080" cap="rnd">
            <a:solidFill>
              <a:srgbClr val="BFBFBF"/>
            </a:solidFill>
            <a:custDash>
              <a:ds d="0" sp="0"/>
            </a:custDash>
            <a:round/>
          </a:ln>
        </p:spPr>
        <p:txBody>
          <a:bodyPr/>
          <a:lstStyle/>
          <a:p>
            <a:endParaRPr lang="LID4096"/>
          </a:p>
        </p:txBody>
      </p:sp>
      <p:sp>
        <p:nvSpPr>
          <p:cNvPr id="9" name="CustomShape 5">
            <a:extLst>
              <a:ext uri="{FF2B5EF4-FFF2-40B4-BE49-F238E27FC236}">
                <a16:creationId xmlns:a16="http://schemas.microsoft.com/office/drawing/2014/main" id="{12CA7C25-9CB7-41E8-8D20-C8CD1E1612AA}"/>
              </a:ext>
            </a:extLst>
          </p:cNvPr>
          <p:cNvSpPr/>
          <p:nvPr/>
        </p:nvSpPr>
        <p:spPr>
          <a:xfrm>
            <a:off x="1303560" y="1030320"/>
            <a:ext cx="1165320" cy="410400"/>
          </a:xfrm>
          <a:prstGeom prst="rect">
            <a:avLst/>
          </a:prstGeom>
          <a:solidFill>
            <a:srgbClr val="50DEFF"/>
          </a:solidFill>
          <a:ln w="19080">
            <a:solidFill>
              <a:srgbClr val="404040"/>
            </a:solidFill>
            <a:round/>
          </a:ln>
        </p:spPr>
        <p:txBody>
          <a:bodyPr/>
          <a:lstStyle/>
          <a:p>
            <a:endParaRPr lang="LID4096"/>
          </a:p>
        </p:txBody>
      </p:sp>
      <p:sp>
        <p:nvSpPr>
          <p:cNvPr id="10" name="CustomShape 6">
            <a:extLst>
              <a:ext uri="{FF2B5EF4-FFF2-40B4-BE49-F238E27FC236}">
                <a16:creationId xmlns:a16="http://schemas.microsoft.com/office/drawing/2014/main" id="{6BBF489D-2242-4C2F-A1E0-9B7C38BCC17B}"/>
              </a:ext>
            </a:extLst>
          </p:cNvPr>
          <p:cNvSpPr/>
          <p:nvPr/>
        </p:nvSpPr>
        <p:spPr>
          <a:xfrm>
            <a:off x="1206360" y="1085760"/>
            <a:ext cx="1165320" cy="408960"/>
          </a:xfrm>
          <a:prstGeom prst="rect">
            <a:avLst/>
          </a:prstGeom>
          <a:solidFill>
            <a:srgbClr val="C5F4FF"/>
          </a:solidFill>
          <a:ln w="19080">
            <a:solidFill>
              <a:srgbClr val="404040"/>
            </a:solidFill>
            <a:round/>
          </a:ln>
        </p:spPr>
        <p:txBody>
          <a:bodyPr/>
          <a:lstStyle/>
          <a:p>
            <a:endParaRPr lang="LID4096"/>
          </a:p>
        </p:txBody>
      </p:sp>
      <p:sp>
        <p:nvSpPr>
          <p:cNvPr id="11" name="CustomShape 7">
            <a:extLst>
              <a:ext uri="{FF2B5EF4-FFF2-40B4-BE49-F238E27FC236}">
                <a16:creationId xmlns:a16="http://schemas.microsoft.com/office/drawing/2014/main" id="{2A8D0B4B-A5DA-4BDB-AB54-B177127DAEE9}"/>
              </a:ext>
            </a:extLst>
          </p:cNvPr>
          <p:cNvSpPr/>
          <p:nvPr/>
        </p:nvSpPr>
        <p:spPr>
          <a:xfrm>
            <a:off x="1127880" y="1157400"/>
            <a:ext cx="1167480" cy="407160"/>
          </a:xfrm>
          <a:prstGeom prst="rect">
            <a:avLst/>
          </a:prstGeom>
          <a:solidFill>
            <a:srgbClr val="50DEFF"/>
          </a:solidFill>
          <a:ln w="19080">
            <a:solidFill>
              <a:srgbClr val="404040"/>
            </a:solidFill>
            <a:round/>
          </a:ln>
        </p:spPr>
        <p:txBody>
          <a:bodyPr/>
          <a:lstStyle/>
          <a:p>
            <a:endParaRPr lang="LID4096"/>
          </a:p>
        </p:txBody>
      </p:sp>
      <p:sp>
        <p:nvSpPr>
          <p:cNvPr id="12" name="CustomShape 8">
            <a:extLst>
              <a:ext uri="{FF2B5EF4-FFF2-40B4-BE49-F238E27FC236}">
                <a16:creationId xmlns:a16="http://schemas.microsoft.com/office/drawing/2014/main" id="{BB7AFDE1-B35E-4391-AB51-7FA13306BC79}"/>
              </a:ext>
            </a:extLst>
          </p:cNvPr>
          <p:cNvSpPr/>
          <p:nvPr/>
        </p:nvSpPr>
        <p:spPr>
          <a:xfrm>
            <a:off x="1051560" y="1228680"/>
            <a:ext cx="1165320" cy="4071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Hardware </a:t>
            </a:r>
            <a:endParaRPr dirty="0"/>
          </a:p>
          <a:p>
            <a:pPr algn="ctr">
              <a:lnSpc>
                <a:spcPct val="100000"/>
              </a:lnSpc>
            </a:pPr>
            <a:r>
              <a:rPr lang="en-GB" sz="1000" dirty="0">
                <a:solidFill>
                  <a:srgbClr val="000000"/>
                </a:solidFill>
                <a:latin typeface="Arial"/>
                <a:ea typeface="MS PGothic"/>
              </a:rPr>
              <a:t>IP Cores</a:t>
            </a:r>
            <a:endParaRPr dirty="0"/>
          </a:p>
        </p:txBody>
      </p:sp>
      <p:sp>
        <p:nvSpPr>
          <p:cNvPr id="13" name="CustomShape 9">
            <a:extLst>
              <a:ext uri="{FF2B5EF4-FFF2-40B4-BE49-F238E27FC236}">
                <a16:creationId xmlns:a16="http://schemas.microsoft.com/office/drawing/2014/main" id="{2BD280FB-6689-49CD-AC22-0923D06FFFAF}"/>
              </a:ext>
            </a:extLst>
          </p:cNvPr>
          <p:cNvSpPr/>
          <p:nvPr/>
        </p:nvSpPr>
        <p:spPr>
          <a:xfrm>
            <a:off x="1494000" y="1695600"/>
            <a:ext cx="327240" cy="3754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14" name="CustomShape 10">
            <a:extLst>
              <a:ext uri="{FF2B5EF4-FFF2-40B4-BE49-F238E27FC236}">
                <a16:creationId xmlns:a16="http://schemas.microsoft.com/office/drawing/2014/main" id="{35E7A321-B547-48C4-B97B-8F898F7539FA}"/>
              </a:ext>
            </a:extLst>
          </p:cNvPr>
          <p:cNvSpPr/>
          <p:nvPr/>
        </p:nvSpPr>
        <p:spPr>
          <a:xfrm>
            <a:off x="2748960" y="1427040"/>
            <a:ext cx="1125000" cy="39456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Purchase HW cores</a:t>
            </a:r>
            <a:endParaRPr dirty="0"/>
          </a:p>
        </p:txBody>
      </p:sp>
      <p:sp>
        <p:nvSpPr>
          <p:cNvPr id="15" name="CustomShape 11">
            <a:extLst>
              <a:ext uri="{FF2B5EF4-FFF2-40B4-BE49-F238E27FC236}">
                <a16:creationId xmlns:a16="http://schemas.microsoft.com/office/drawing/2014/main" id="{12C8981B-9CFA-4F18-B52C-D063490DF1A0}"/>
              </a:ext>
            </a:extLst>
          </p:cNvPr>
          <p:cNvSpPr/>
          <p:nvPr/>
        </p:nvSpPr>
        <p:spPr>
          <a:xfrm>
            <a:off x="4388760" y="1397160"/>
            <a:ext cx="1131480" cy="39456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Purchase SW drivers</a:t>
            </a:r>
            <a:endParaRPr dirty="0"/>
          </a:p>
        </p:txBody>
      </p:sp>
      <p:sp>
        <p:nvSpPr>
          <p:cNvPr id="16" name="CustomShape 12">
            <a:extLst>
              <a:ext uri="{FF2B5EF4-FFF2-40B4-BE49-F238E27FC236}">
                <a16:creationId xmlns:a16="http://schemas.microsoft.com/office/drawing/2014/main" id="{98B5AFF4-AD74-4AB7-97DE-25DE1C65F984}"/>
              </a:ext>
            </a:extLst>
          </p:cNvPr>
          <p:cNvSpPr/>
          <p:nvPr/>
        </p:nvSpPr>
        <p:spPr>
          <a:xfrm>
            <a:off x="1051560" y="2116080"/>
            <a:ext cx="1213920" cy="4629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Integrated</a:t>
            </a:r>
            <a:endParaRPr dirty="0"/>
          </a:p>
          <a:p>
            <a:pPr algn="ctr">
              <a:lnSpc>
                <a:spcPct val="100000"/>
              </a:lnSpc>
            </a:pPr>
            <a:r>
              <a:rPr lang="en-GB" sz="1000" dirty="0">
                <a:solidFill>
                  <a:srgbClr val="000000"/>
                </a:solidFill>
                <a:latin typeface="Arial"/>
                <a:ea typeface="MS PGothic"/>
              </a:rPr>
              <a:t>Hardware</a:t>
            </a:r>
            <a:endParaRPr dirty="0"/>
          </a:p>
        </p:txBody>
      </p:sp>
      <p:sp>
        <p:nvSpPr>
          <p:cNvPr id="17" name="CustomShape 13">
            <a:extLst>
              <a:ext uri="{FF2B5EF4-FFF2-40B4-BE49-F238E27FC236}">
                <a16:creationId xmlns:a16="http://schemas.microsoft.com/office/drawing/2014/main" id="{4ED9DCB7-E4CC-4D6E-853B-5953A266F6C0}"/>
              </a:ext>
            </a:extLst>
          </p:cNvPr>
          <p:cNvSpPr/>
          <p:nvPr/>
        </p:nvSpPr>
        <p:spPr>
          <a:xfrm>
            <a:off x="5728320" y="2116080"/>
            <a:ext cx="1252080" cy="4629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Integrated</a:t>
            </a:r>
            <a:endParaRPr dirty="0"/>
          </a:p>
          <a:p>
            <a:pPr algn="ctr">
              <a:lnSpc>
                <a:spcPct val="100000"/>
              </a:lnSpc>
            </a:pPr>
            <a:r>
              <a:rPr lang="en-GB" sz="1000" dirty="0">
                <a:solidFill>
                  <a:srgbClr val="000000"/>
                </a:solidFill>
                <a:latin typeface="Arial"/>
                <a:ea typeface="MS PGothic"/>
              </a:rPr>
              <a:t>Software</a:t>
            </a:r>
            <a:endParaRPr dirty="0"/>
          </a:p>
        </p:txBody>
      </p:sp>
      <p:sp>
        <p:nvSpPr>
          <p:cNvPr id="18" name="CustomShape 14">
            <a:extLst>
              <a:ext uri="{FF2B5EF4-FFF2-40B4-BE49-F238E27FC236}">
                <a16:creationId xmlns:a16="http://schemas.microsoft.com/office/drawing/2014/main" id="{7D4E56DD-655A-4211-B78E-EAF79D4947B8}"/>
              </a:ext>
            </a:extLst>
          </p:cNvPr>
          <p:cNvSpPr/>
          <p:nvPr/>
        </p:nvSpPr>
        <p:spPr>
          <a:xfrm>
            <a:off x="1049760" y="2930400"/>
            <a:ext cx="1213920" cy="4629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Functional</a:t>
            </a:r>
            <a:endParaRPr dirty="0"/>
          </a:p>
          <a:p>
            <a:pPr algn="ctr">
              <a:lnSpc>
                <a:spcPct val="100000"/>
              </a:lnSpc>
            </a:pPr>
            <a:r>
              <a:rPr lang="en-GB" sz="1000" dirty="0">
                <a:solidFill>
                  <a:srgbClr val="000000"/>
                </a:solidFill>
                <a:latin typeface="Arial"/>
                <a:ea typeface="MS PGothic"/>
              </a:rPr>
              <a:t>Simulation</a:t>
            </a:r>
            <a:endParaRPr dirty="0"/>
          </a:p>
        </p:txBody>
      </p:sp>
      <p:sp>
        <p:nvSpPr>
          <p:cNvPr id="19" name="CustomShape 15">
            <a:extLst>
              <a:ext uri="{FF2B5EF4-FFF2-40B4-BE49-F238E27FC236}">
                <a16:creationId xmlns:a16="http://schemas.microsoft.com/office/drawing/2014/main" id="{52BC98A8-4884-4787-BF32-3ECF8263EB8E}"/>
              </a:ext>
            </a:extLst>
          </p:cNvPr>
          <p:cNvSpPr/>
          <p:nvPr/>
        </p:nvSpPr>
        <p:spPr>
          <a:xfrm>
            <a:off x="5764320" y="2930400"/>
            <a:ext cx="1216080" cy="4629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Software</a:t>
            </a:r>
            <a:endParaRPr dirty="0"/>
          </a:p>
          <a:p>
            <a:pPr algn="ctr">
              <a:lnSpc>
                <a:spcPct val="100000"/>
              </a:lnSpc>
            </a:pPr>
            <a:r>
              <a:rPr lang="en-GB" sz="1000" dirty="0">
                <a:solidFill>
                  <a:srgbClr val="000000"/>
                </a:solidFill>
                <a:latin typeface="Arial"/>
                <a:ea typeface="MS PGothic"/>
              </a:rPr>
              <a:t>Simulation</a:t>
            </a:r>
            <a:endParaRPr dirty="0"/>
          </a:p>
        </p:txBody>
      </p:sp>
      <p:sp>
        <p:nvSpPr>
          <p:cNvPr id="20" name="CustomShape 16">
            <a:extLst>
              <a:ext uri="{FF2B5EF4-FFF2-40B4-BE49-F238E27FC236}">
                <a16:creationId xmlns:a16="http://schemas.microsoft.com/office/drawing/2014/main" id="{450F73BC-024A-4AB6-BC8F-266E07CF502A}"/>
              </a:ext>
            </a:extLst>
          </p:cNvPr>
          <p:cNvSpPr/>
          <p:nvPr/>
        </p:nvSpPr>
        <p:spPr>
          <a:xfrm>
            <a:off x="770400" y="3701880"/>
            <a:ext cx="1772640" cy="39600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Physical Optimization</a:t>
            </a:r>
            <a:endParaRPr dirty="0"/>
          </a:p>
          <a:p>
            <a:pPr algn="ctr">
              <a:lnSpc>
                <a:spcPct val="100000"/>
              </a:lnSpc>
            </a:pPr>
            <a:r>
              <a:rPr lang="en-GB" sz="1000" dirty="0">
                <a:solidFill>
                  <a:srgbClr val="000000"/>
                </a:solidFill>
                <a:latin typeface="Arial"/>
                <a:ea typeface="MS PGothic"/>
              </a:rPr>
              <a:t>and Fabrication</a:t>
            </a:r>
            <a:endParaRPr dirty="0"/>
          </a:p>
        </p:txBody>
      </p:sp>
      <p:sp>
        <p:nvSpPr>
          <p:cNvPr id="21" name="CustomShape 17">
            <a:extLst>
              <a:ext uri="{FF2B5EF4-FFF2-40B4-BE49-F238E27FC236}">
                <a16:creationId xmlns:a16="http://schemas.microsoft.com/office/drawing/2014/main" id="{672BA917-55E9-4F0A-92BB-3D280C7FFE69}"/>
              </a:ext>
            </a:extLst>
          </p:cNvPr>
          <p:cNvSpPr/>
          <p:nvPr/>
        </p:nvSpPr>
        <p:spPr>
          <a:xfrm>
            <a:off x="5480640" y="3695760"/>
            <a:ext cx="2009520" cy="3945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Application Development</a:t>
            </a:r>
            <a:endParaRPr dirty="0"/>
          </a:p>
          <a:p>
            <a:pPr algn="ctr">
              <a:lnSpc>
                <a:spcPct val="100000"/>
              </a:lnSpc>
            </a:pPr>
            <a:r>
              <a:rPr lang="en-GB" sz="1000" dirty="0">
                <a:solidFill>
                  <a:srgbClr val="000000"/>
                </a:solidFill>
                <a:latin typeface="Arial"/>
                <a:ea typeface="MS PGothic"/>
              </a:rPr>
              <a:t>and Test</a:t>
            </a:r>
            <a:endParaRPr dirty="0"/>
          </a:p>
        </p:txBody>
      </p:sp>
      <p:sp>
        <p:nvSpPr>
          <p:cNvPr id="22" name="CustomShape 18">
            <a:extLst>
              <a:ext uri="{FF2B5EF4-FFF2-40B4-BE49-F238E27FC236}">
                <a16:creationId xmlns:a16="http://schemas.microsoft.com/office/drawing/2014/main" id="{D361481A-ACDC-4795-ACBC-8E9F492A2B80}"/>
              </a:ext>
            </a:extLst>
          </p:cNvPr>
          <p:cNvSpPr/>
          <p:nvPr/>
        </p:nvSpPr>
        <p:spPr>
          <a:xfrm>
            <a:off x="3292560" y="3724200"/>
            <a:ext cx="1413000" cy="37404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HW/SW</a:t>
            </a:r>
            <a:endParaRPr dirty="0"/>
          </a:p>
          <a:p>
            <a:pPr algn="ctr">
              <a:lnSpc>
                <a:spcPct val="100000"/>
              </a:lnSpc>
            </a:pPr>
            <a:r>
              <a:rPr lang="en-GB" sz="1000" dirty="0">
                <a:solidFill>
                  <a:srgbClr val="000000"/>
                </a:solidFill>
                <a:latin typeface="Arial"/>
                <a:ea typeface="MS PGothic"/>
              </a:rPr>
              <a:t>Co-verification</a:t>
            </a:r>
            <a:endParaRPr dirty="0"/>
          </a:p>
        </p:txBody>
      </p:sp>
      <p:sp>
        <p:nvSpPr>
          <p:cNvPr id="23" name="CustomShape 19">
            <a:extLst>
              <a:ext uri="{FF2B5EF4-FFF2-40B4-BE49-F238E27FC236}">
                <a16:creationId xmlns:a16="http://schemas.microsoft.com/office/drawing/2014/main" id="{20921693-8292-4BB3-88B2-33DF87DA93CE}"/>
              </a:ext>
            </a:extLst>
          </p:cNvPr>
          <p:cNvSpPr/>
          <p:nvPr/>
        </p:nvSpPr>
        <p:spPr>
          <a:xfrm>
            <a:off x="3089520" y="4684680"/>
            <a:ext cx="1855080" cy="31032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Volume Manufacture </a:t>
            </a:r>
            <a:endParaRPr dirty="0"/>
          </a:p>
          <a:p>
            <a:pPr algn="ctr">
              <a:lnSpc>
                <a:spcPct val="100000"/>
              </a:lnSpc>
            </a:pPr>
            <a:r>
              <a:rPr lang="en-GB" sz="1000" dirty="0">
                <a:solidFill>
                  <a:srgbClr val="000000"/>
                </a:solidFill>
                <a:latin typeface="Arial"/>
                <a:ea typeface="MS PGothic"/>
              </a:rPr>
              <a:t>and Ship</a:t>
            </a:r>
            <a:endParaRPr dirty="0"/>
          </a:p>
        </p:txBody>
      </p:sp>
      <p:sp>
        <p:nvSpPr>
          <p:cNvPr id="24" name="CustomShape 20">
            <a:extLst>
              <a:ext uri="{FF2B5EF4-FFF2-40B4-BE49-F238E27FC236}">
                <a16:creationId xmlns:a16="http://schemas.microsoft.com/office/drawing/2014/main" id="{A8AB52CD-882F-4F48-9D99-23323AF44BBF}"/>
              </a:ext>
            </a:extLst>
          </p:cNvPr>
          <p:cNvSpPr/>
          <p:nvPr/>
        </p:nvSpPr>
        <p:spPr>
          <a:xfrm>
            <a:off x="5986440" y="1030320"/>
            <a:ext cx="1165320" cy="410400"/>
          </a:xfrm>
          <a:prstGeom prst="rect">
            <a:avLst/>
          </a:prstGeom>
          <a:solidFill>
            <a:srgbClr val="A5EEE0"/>
          </a:solidFill>
          <a:ln w="19080">
            <a:solidFill>
              <a:srgbClr val="404040"/>
            </a:solidFill>
            <a:round/>
          </a:ln>
        </p:spPr>
        <p:txBody>
          <a:bodyPr/>
          <a:lstStyle/>
          <a:p>
            <a:endParaRPr lang="LID4096"/>
          </a:p>
        </p:txBody>
      </p:sp>
      <p:sp>
        <p:nvSpPr>
          <p:cNvPr id="25" name="CustomShape 21">
            <a:extLst>
              <a:ext uri="{FF2B5EF4-FFF2-40B4-BE49-F238E27FC236}">
                <a16:creationId xmlns:a16="http://schemas.microsoft.com/office/drawing/2014/main" id="{63F13C61-3AC1-4FE8-A8E1-0ABE822CD0ED}"/>
              </a:ext>
            </a:extLst>
          </p:cNvPr>
          <p:cNvSpPr/>
          <p:nvPr/>
        </p:nvSpPr>
        <p:spPr>
          <a:xfrm>
            <a:off x="5889240" y="1085760"/>
            <a:ext cx="1165320" cy="408960"/>
          </a:xfrm>
          <a:prstGeom prst="rect">
            <a:avLst/>
          </a:prstGeom>
          <a:solidFill>
            <a:srgbClr val="D2F7F0"/>
          </a:solidFill>
          <a:ln w="19080">
            <a:solidFill>
              <a:srgbClr val="404040"/>
            </a:solidFill>
            <a:round/>
          </a:ln>
        </p:spPr>
        <p:txBody>
          <a:bodyPr/>
          <a:lstStyle/>
          <a:p>
            <a:endParaRPr lang="LID4096"/>
          </a:p>
        </p:txBody>
      </p:sp>
      <p:sp>
        <p:nvSpPr>
          <p:cNvPr id="26" name="CustomShape 22">
            <a:extLst>
              <a:ext uri="{FF2B5EF4-FFF2-40B4-BE49-F238E27FC236}">
                <a16:creationId xmlns:a16="http://schemas.microsoft.com/office/drawing/2014/main" id="{9C59CF56-6CCC-474A-8AAD-37A77EC34B5C}"/>
              </a:ext>
            </a:extLst>
          </p:cNvPr>
          <p:cNvSpPr/>
          <p:nvPr/>
        </p:nvSpPr>
        <p:spPr>
          <a:xfrm>
            <a:off x="5810760" y="1157400"/>
            <a:ext cx="1167480" cy="407160"/>
          </a:xfrm>
          <a:prstGeom prst="rect">
            <a:avLst/>
          </a:prstGeom>
          <a:solidFill>
            <a:srgbClr val="A5EEE0"/>
          </a:solidFill>
          <a:ln w="19080">
            <a:solidFill>
              <a:srgbClr val="404040"/>
            </a:solidFill>
            <a:round/>
          </a:ln>
        </p:spPr>
        <p:txBody>
          <a:bodyPr/>
          <a:lstStyle/>
          <a:p>
            <a:endParaRPr lang="LID4096"/>
          </a:p>
        </p:txBody>
      </p:sp>
      <p:sp>
        <p:nvSpPr>
          <p:cNvPr id="27" name="CustomShape 23">
            <a:extLst>
              <a:ext uri="{FF2B5EF4-FFF2-40B4-BE49-F238E27FC236}">
                <a16:creationId xmlns:a16="http://schemas.microsoft.com/office/drawing/2014/main" id="{27532C88-8F4D-45EE-9078-E119C63E33F3}"/>
              </a:ext>
            </a:extLst>
          </p:cNvPr>
          <p:cNvSpPr/>
          <p:nvPr/>
        </p:nvSpPr>
        <p:spPr>
          <a:xfrm>
            <a:off x="5734800" y="1228680"/>
            <a:ext cx="1165320" cy="4071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Software </a:t>
            </a:r>
            <a:endParaRPr dirty="0"/>
          </a:p>
          <a:p>
            <a:pPr algn="ctr">
              <a:lnSpc>
                <a:spcPct val="100000"/>
              </a:lnSpc>
            </a:pPr>
            <a:r>
              <a:rPr lang="en-GB" sz="1000" dirty="0">
                <a:solidFill>
                  <a:srgbClr val="000000"/>
                </a:solidFill>
                <a:latin typeface="Arial"/>
                <a:ea typeface="MS PGothic"/>
              </a:rPr>
              <a:t>Drivers</a:t>
            </a:r>
            <a:endParaRPr dirty="0"/>
          </a:p>
        </p:txBody>
      </p:sp>
      <p:sp>
        <p:nvSpPr>
          <p:cNvPr id="28" name="CustomShape 24">
            <a:extLst>
              <a:ext uri="{FF2B5EF4-FFF2-40B4-BE49-F238E27FC236}">
                <a16:creationId xmlns:a16="http://schemas.microsoft.com/office/drawing/2014/main" id="{04DF923C-5F74-45C6-B78C-BEF543FA6E63}"/>
              </a:ext>
            </a:extLst>
          </p:cNvPr>
          <p:cNvSpPr/>
          <p:nvPr/>
        </p:nvSpPr>
        <p:spPr>
          <a:xfrm>
            <a:off x="1494000" y="2627280"/>
            <a:ext cx="327240" cy="2721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29" name="CustomShape 25">
            <a:extLst>
              <a:ext uri="{FF2B5EF4-FFF2-40B4-BE49-F238E27FC236}">
                <a16:creationId xmlns:a16="http://schemas.microsoft.com/office/drawing/2014/main" id="{BA81DC52-706D-46AE-AFD1-0D1FB497F62D}"/>
              </a:ext>
            </a:extLst>
          </p:cNvPr>
          <p:cNvSpPr/>
          <p:nvPr/>
        </p:nvSpPr>
        <p:spPr>
          <a:xfrm>
            <a:off x="6153840" y="1695600"/>
            <a:ext cx="325080" cy="3754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0" name="CustomShape 26">
            <a:extLst>
              <a:ext uri="{FF2B5EF4-FFF2-40B4-BE49-F238E27FC236}">
                <a16:creationId xmlns:a16="http://schemas.microsoft.com/office/drawing/2014/main" id="{43CDCD83-6F63-47FD-BBEE-D2B5CC01FCE1}"/>
              </a:ext>
            </a:extLst>
          </p:cNvPr>
          <p:cNvSpPr/>
          <p:nvPr/>
        </p:nvSpPr>
        <p:spPr>
          <a:xfrm>
            <a:off x="6189480" y="2627280"/>
            <a:ext cx="325080" cy="2721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1" name="CustomShape 27">
            <a:extLst>
              <a:ext uri="{FF2B5EF4-FFF2-40B4-BE49-F238E27FC236}">
                <a16:creationId xmlns:a16="http://schemas.microsoft.com/office/drawing/2014/main" id="{48D1F1A3-5E92-4321-9D38-82C096E4BF55}"/>
              </a:ext>
            </a:extLst>
          </p:cNvPr>
          <p:cNvSpPr/>
          <p:nvPr/>
        </p:nvSpPr>
        <p:spPr>
          <a:xfrm rot="2700000">
            <a:off x="2749680" y="3339000"/>
            <a:ext cx="232560" cy="38664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2" name="CustomShape 28">
            <a:extLst>
              <a:ext uri="{FF2B5EF4-FFF2-40B4-BE49-F238E27FC236}">
                <a16:creationId xmlns:a16="http://schemas.microsoft.com/office/drawing/2014/main" id="{90B389DE-E7E3-413D-92DF-1B314BA23BAF}"/>
              </a:ext>
            </a:extLst>
          </p:cNvPr>
          <p:cNvSpPr/>
          <p:nvPr/>
        </p:nvSpPr>
        <p:spPr>
          <a:xfrm>
            <a:off x="3866040" y="4149720"/>
            <a:ext cx="325080" cy="4770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3" name="CustomShape 29">
            <a:extLst>
              <a:ext uri="{FF2B5EF4-FFF2-40B4-BE49-F238E27FC236}">
                <a16:creationId xmlns:a16="http://schemas.microsoft.com/office/drawing/2014/main" id="{03711C65-197B-4EE5-8A9A-186440B13B00}"/>
              </a:ext>
            </a:extLst>
          </p:cNvPr>
          <p:cNvSpPr/>
          <p:nvPr/>
        </p:nvSpPr>
        <p:spPr>
          <a:xfrm rot="16200000">
            <a:off x="2827800" y="371736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4" name="CustomShape 30">
            <a:extLst>
              <a:ext uri="{FF2B5EF4-FFF2-40B4-BE49-F238E27FC236}">
                <a16:creationId xmlns:a16="http://schemas.microsoft.com/office/drawing/2014/main" id="{8261769A-957C-49E2-9A4B-49CA76F74854}"/>
              </a:ext>
            </a:extLst>
          </p:cNvPr>
          <p:cNvSpPr/>
          <p:nvPr/>
        </p:nvSpPr>
        <p:spPr>
          <a:xfrm rot="5400000">
            <a:off x="4931640" y="371700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5" name="CustomShape 31">
            <a:extLst>
              <a:ext uri="{FF2B5EF4-FFF2-40B4-BE49-F238E27FC236}">
                <a16:creationId xmlns:a16="http://schemas.microsoft.com/office/drawing/2014/main" id="{32919C4C-7A27-4162-AC6B-CA8856B23A5D}"/>
              </a:ext>
            </a:extLst>
          </p:cNvPr>
          <p:cNvSpPr/>
          <p:nvPr/>
        </p:nvSpPr>
        <p:spPr>
          <a:xfrm rot="5400000">
            <a:off x="5212080" y="2968560"/>
            <a:ext cx="231120" cy="38664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6" name="CustomShape 32">
            <a:extLst>
              <a:ext uri="{FF2B5EF4-FFF2-40B4-BE49-F238E27FC236}">
                <a16:creationId xmlns:a16="http://schemas.microsoft.com/office/drawing/2014/main" id="{4CF8BB62-7A9F-4712-AEF7-D653E568E343}"/>
              </a:ext>
            </a:extLst>
          </p:cNvPr>
          <p:cNvSpPr/>
          <p:nvPr/>
        </p:nvSpPr>
        <p:spPr>
          <a:xfrm rot="16200000">
            <a:off x="2622240" y="296820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7" name="CustomShape 33">
            <a:extLst>
              <a:ext uri="{FF2B5EF4-FFF2-40B4-BE49-F238E27FC236}">
                <a16:creationId xmlns:a16="http://schemas.microsoft.com/office/drawing/2014/main" id="{38B504A6-49AD-4E48-900D-F57446321761}"/>
              </a:ext>
            </a:extLst>
          </p:cNvPr>
          <p:cNvSpPr/>
          <p:nvPr/>
        </p:nvSpPr>
        <p:spPr>
          <a:xfrm rot="14220600">
            <a:off x="5134320" y="1496880"/>
            <a:ext cx="232560" cy="6022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8" name="CustomShape 34">
            <a:extLst>
              <a:ext uri="{FF2B5EF4-FFF2-40B4-BE49-F238E27FC236}">
                <a16:creationId xmlns:a16="http://schemas.microsoft.com/office/drawing/2014/main" id="{FC665258-E482-400C-BE51-B065DFAEC63B}"/>
              </a:ext>
            </a:extLst>
          </p:cNvPr>
          <p:cNvSpPr/>
          <p:nvPr/>
        </p:nvSpPr>
        <p:spPr>
          <a:xfrm rot="7200000">
            <a:off x="2634480" y="1514520"/>
            <a:ext cx="231120" cy="6022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9" name="CustomShape 35">
            <a:extLst>
              <a:ext uri="{FF2B5EF4-FFF2-40B4-BE49-F238E27FC236}">
                <a16:creationId xmlns:a16="http://schemas.microsoft.com/office/drawing/2014/main" id="{C531A98F-1AD8-403E-B11E-390CD373F937}"/>
              </a:ext>
            </a:extLst>
          </p:cNvPr>
          <p:cNvSpPr/>
          <p:nvPr/>
        </p:nvSpPr>
        <p:spPr>
          <a:xfrm rot="18900000">
            <a:off x="5097240" y="3395520"/>
            <a:ext cx="325080" cy="2739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6" name="CustomShape 42">
            <a:extLst>
              <a:ext uri="{FF2B5EF4-FFF2-40B4-BE49-F238E27FC236}">
                <a16:creationId xmlns:a16="http://schemas.microsoft.com/office/drawing/2014/main" id="{B68CECAF-C626-4AA1-9BB1-D05AB17AA193}"/>
              </a:ext>
            </a:extLst>
          </p:cNvPr>
          <p:cNvSpPr/>
          <p:nvPr/>
        </p:nvSpPr>
        <p:spPr>
          <a:xfrm>
            <a:off x="3866040" y="5083200"/>
            <a:ext cx="325080" cy="4770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7" name="CustomShape 43">
            <a:extLst>
              <a:ext uri="{FF2B5EF4-FFF2-40B4-BE49-F238E27FC236}">
                <a16:creationId xmlns:a16="http://schemas.microsoft.com/office/drawing/2014/main" id="{994F28BE-FF77-470A-A096-4BE8E0FAD3B8}"/>
              </a:ext>
            </a:extLst>
          </p:cNvPr>
          <p:cNvSpPr/>
          <p:nvPr/>
        </p:nvSpPr>
        <p:spPr>
          <a:xfrm>
            <a:off x="3089520" y="5691240"/>
            <a:ext cx="1855080" cy="31032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PCB Manufacture</a:t>
            </a:r>
            <a:endParaRPr dirty="0"/>
          </a:p>
          <a:p>
            <a:pPr algn="ctr">
              <a:lnSpc>
                <a:spcPct val="100000"/>
              </a:lnSpc>
            </a:pPr>
            <a:r>
              <a:rPr lang="en-GB" sz="1000" dirty="0">
                <a:solidFill>
                  <a:srgbClr val="000000"/>
                </a:solidFill>
                <a:latin typeface="Arial"/>
                <a:ea typeface="MS PGothic"/>
              </a:rPr>
              <a:t>and Device Assembly</a:t>
            </a:r>
            <a:endParaRPr dirty="0"/>
          </a:p>
        </p:txBody>
      </p:sp>
      <p:sp>
        <p:nvSpPr>
          <p:cNvPr id="54" name="CustomShape 46">
            <a:extLst>
              <a:ext uri="{FF2B5EF4-FFF2-40B4-BE49-F238E27FC236}">
                <a16:creationId xmlns:a16="http://schemas.microsoft.com/office/drawing/2014/main" id="{C8B923E5-3F50-40D9-976F-073AD73FA507}"/>
              </a:ext>
            </a:extLst>
          </p:cNvPr>
          <p:cNvSpPr/>
          <p:nvPr/>
        </p:nvSpPr>
        <p:spPr>
          <a:xfrm>
            <a:off x="3050280" y="2886120"/>
            <a:ext cx="1958040" cy="646200"/>
          </a:xfrm>
          <a:prstGeom prst="rect">
            <a:avLst/>
          </a:prstGeom>
          <a:noFill/>
          <a:ln w="38160">
            <a:solidFill>
              <a:srgbClr val="FF0000"/>
            </a:solidFill>
            <a:round/>
          </a:ln>
        </p:spPr>
        <p:txBody>
          <a:bodyPr/>
          <a:lstStyle/>
          <a:p>
            <a:endParaRPr lang="LID4096"/>
          </a:p>
        </p:txBody>
      </p:sp>
      <p:sp>
        <p:nvSpPr>
          <p:cNvPr id="55" name="CustomShape 47">
            <a:extLst>
              <a:ext uri="{FF2B5EF4-FFF2-40B4-BE49-F238E27FC236}">
                <a16:creationId xmlns:a16="http://schemas.microsoft.com/office/drawing/2014/main" id="{4C4E23F7-EB1B-43D5-A15C-578A6BDCB419}"/>
              </a:ext>
            </a:extLst>
          </p:cNvPr>
          <p:cNvSpPr/>
          <p:nvPr/>
        </p:nvSpPr>
        <p:spPr>
          <a:xfrm>
            <a:off x="3250440" y="2017800"/>
            <a:ext cx="1522800" cy="44208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SoC </a:t>
            </a:r>
            <a:endParaRPr dirty="0"/>
          </a:p>
          <a:p>
            <a:pPr algn="ctr">
              <a:lnSpc>
                <a:spcPct val="100000"/>
              </a:lnSpc>
            </a:pPr>
            <a:r>
              <a:rPr lang="en-GB" sz="1000" dirty="0">
                <a:solidFill>
                  <a:srgbClr val="000000"/>
                </a:solidFill>
                <a:latin typeface="Arial"/>
                <a:ea typeface="MS PGothic"/>
              </a:rPr>
              <a:t>Design Specifics</a:t>
            </a:r>
            <a:endParaRPr dirty="0"/>
          </a:p>
        </p:txBody>
      </p:sp>
      <p:sp>
        <p:nvSpPr>
          <p:cNvPr id="56" name="CustomShape 48">
            <a:extLst>
              <a:ext uri="{FF2B5EF4-FFF2-40B4-BE49-F238E27FC236}">
                <a16:creationId xmlns:a16="http://schemas.microsoft.com/office/drawing/2014/main" id="{F2A93C76-0E15-4E1E-8E93-A97AB21314B1}"/>
              </a:ext>
            </a:extLst>
          </p:cNvPr>
          <p:cNvSpPr/>
          <p:nvPr/>
        </p:nvSpPr>
        <p:spPr>
          <a:xfrm>
            <a:off x="3195360" y="2441520"/>
            <a:ext cx="1632960" cy="24228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HW/SW partitioning</a:t>
            </a:r>
            <a:endParaRPr dirty="0"/>
          </a:p>
        </p:txBody>
      </p:sp>
      <p:sp>
        <p:nvSpPr>
          <p:cNvPr id="57" name="CustomShape 49">
            <a:extLst>
              <a:ext uri="{FF2B5EF4-FFF2-40B4-BE49-F238E27FC236}">
                <a16:creationId xmlns:a16="http://schemas.microsoft.com/office/drawing/2014/main" id="{D5146623-4A69-4D3F-8483-57E67550D88F}"/>
              </a:ext>
            </a:extLst>
          </p:cNvPr>
          <p:cNvSpPr/>
          <p:nvPr/>
        </p:nvSpPr>
        <p:spPr>
          <a:xfrm>
            <a:off x="3115080" y="3019320"/>
            <a:ext cx="1829880" cy="374040"/>
          </a:xfrm>
          <a:prstGeom prst="rect">
            <a:avLst/>
          </a:prstGeom>
          <a:solidFill>
            <a:srgbClr val="F6CACA"/>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Prototype on Platforms</a:t>
            </a:r>
            <a:endParaRPr dirty="0"/>
          </a:p>
          <a:p>
            <a:pPr algn="ctr">
              <a:lnSpc>
                <a:spcPct val="100000"/>
              </a:lnSpc>
            </a:pPr>
            <a:r>
              <a:rPr lang="en-GB" sz="1000" dirty="0">
                <a:solidFill>
                  <a:srgbClr val="000000"/>
                </a:solidFill>
                <a:latin typeface="Arial"/>
                <a:ea typeface="MS PGothic"/>
              </a:rPr>
              <a:t>e.g., FPGA</a:t>
            </a:r>
            <a:endParaRPr dirty="0"/>
          </a:p>
        </p:txBody>
      </p:sp>
      <p:sp>
        <p:nvSpPr>
          <p:cNvPr id="58" name="TextBox 23">
            <a:extLst>
              <a:ext uri="{FF2B5EF4-FFF2-40B4-BE49-F238E27FC236}">
                <a16:creationId xmlns:a16="http://schemas.microsoft.com/office/drawing/2014/main" id="{ED12D286-F433-4471-9E14-F8171A4D9BB0}"/>
              </a:ext>
            </a:extLst>
          </p:cNvPr>
          <p:cNvSpPr txBox="1">
            <a:spLocks noChangeArrowheads="1"/>
          </p:cNvSpPr>
          <p:nvPr/>
        </p:nvSpPr>
        <p:spPr bwMode="auto">
          <a:xfrm>
            <a:off x="9914826" y="1131888"/>
            <a:ext cx="14472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IP Vendors:</a:t>
            </a:r>
          </a:p>
          <a:p>
            <a:pPr eaLnBrk="1" hangingPunct="1"/>
            <a:r>
              <a:rPr lang="en-GB" sz="1200" b="0" dirty="0"/>
              <a:t>Core Design </a:t>
            </a:r>
          </a:p>
        </p:txBody>
      </p:sp>
      <p:sp>
        <p:nvSpPr>
          <p:cNvPr id="59" name="TextBox 23">
            <a:extLst>
              <a:ext uri="{FF2B5EF4-FFF2-40B4-BE49-F238E27FC236}">
                <a16:creationId xmlns:a16="http://schemas.microsoft.com/office/drawing/2014/main" id="{D62E7A28-A47C-47E8-9AC8-4E595120552B}"/>
              </a:ext>
            </a:extLst>
          </p:cNvPr>
          <p:cNvSpPr txBox="1">
            <a:spLocks noChangeArrowheads="1"/>
          </p:cNvSpPr>
          <p:nvPr/>
        </p:nvSpPr>
        <p:spPr bwMode="auto">
          <a:xfrm>
            <a:off x="9902131" y="2762251"/>
            <a:ext cx="202062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Fabless Vendors: SoC Design</a:t>
            </a:r>
          </a:p>
        </p:txBody>
      </p:sp>
      <p:sp>
        <p:nvSpPr>
          <p:cNvPr id="60" name="TextBox 23">
            <a:extLst>
              <a:ext uri="{FF2B5EF4-FFF2-40B4-BE49-F238E27FC236}">
                <a16:creationId xmlns:a16="http://schemas.microsoft.com/office/drawing/2014/main" id="{A84A36BD-8D7E-47D2-9740-4FB6C5712C76}"/>
              </a:ext>
            </a:extLst>
          </p:cNvPr>
          <p:cNvSpPr txBox="1">
            <a:spLocks noChangeArrowheads="1"/>
          </p:cNvSpPr>
          <p:nvPr/>
        </p:nvSpPr>
        <p:spPr bwMode="auto">
          <a:xfrm>
            <a:off x="9914826" y="4495801"/>
            <a:ext cx="169055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Foundries: </a:t>
            </a:r>
          </a:p>
          <a:p>
            <a:pPr eaLnBrk="1" hangingPunct="1"/>
            <a:r>
              <a:rPr lang="en-GB" sz="1200" b="0" dirty="0"/>
              <a:t>Chip Fabrication</a:t>
            </a:r>
          </a:p>
        </p:txBody>
      </p:sp>
      <p:cxnSp>
        <p:nvCxnSpPr>
          <p:cNvPr id="61" name="Straight Arrow Connector 60">
            <a:extLst>
              <a:ext uri="{FF2B5EF4-FFF2-40B4-BE49-F238E27FC236}">
                <a16:creationId xmlns:a16="http://schemas.microsoft.com/office/drawing/2014/main" id="{00E870E2-47EE-4A27-BCC0-53258E8E08EC}"/>
              </a:ext>
            </a:extLst>
          </p:cNvPr>
          <p:cNvCxnSpPr/>
          <p:nvPr/>
        </p:nvCxnSpPr>
        <p:spPr bwMode="auto">
          <a:xfrm flipH="1">
            <a:off x="8844211" y="914400"/>
            <a:ext cx="0" cy="933450"/>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2" name="Straight Arrow Connector 61">
            <a:extLst>
              <a:ext uri="{FF2B5EF4-FFF2-40B4-BE49-F238E27FC236}">
                <a16:creationId xmlns:a16="http://schemas.microsoft.com/office/drawing/2014/main" id="{350C9D49-20FB-442A-ADC9-E85952ADAE6E}"/>
              </a:ext>
            </a:extLst>
          </p:cNvPr>
          <p:cNvCxnSpPr/>
          <p:nvPr/>
        </p:nvCxnSpPr>
        <p:spPr bwMode="auto">
          <a:xfrm>
            <a:off x="8844211" y="1936751"/>
            <a:ext cx="0" cy="227806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3" name="Straight Arrow Connector 62">
            <a:extLst>
              <a:ext uri="{FF2B5EF4-FFF2-40B4-BE49-F238E27FC236}">
                <a16:creationId xmlns:a16="http://schemas.microsoft.com/office/drawing/2014/main" id="{8F962716-57D3-4E23-94B3-C96555C26DDF}"/>
              </a:ext>
            </a:extLst>
          </p:cNvPr>
          <p:cNvCxnSpPr/>
          <p:nvPr/>
        </p:nvCxnSpPr>
        <p:spPr bwMode="auto">
          <a:xfrm>
            <a:off x="8844211" y="4273551"/>
            <a:ext cx="0" cy="98901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4" name="Straight Arrow Connector 63">
            <a:extLst>
              <a:ext uri="{FF2B5EF4-FFF2-40B4-BE49-F238E27FC236}">
                <a16:creationId xmlns:a16="http://schemas.microsoft.com/office/drawing/2014/main" id="{18246D5E-C2FC-44A9-8CEA-C569282FE172}"/>
              </a:ext>
            </a:extLst>
          </p:cNvPr>
          <p:cNvCxnSpPr/>
          <p:nvPr/>
        </p:nvCxnSpPr>
        <p:spPr bwMode="auto">
          <a:xfrm>
            <a:off x="8844211" y="5278439"/>
            <a:ext cx="0" cy="1036637"/>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pic>
        <p:nvPicPr>
          <p:cNvPr id="65" name="Picture 4">
            <a:extLst>
              <a:ext uri="{FF2B5EF4-FFF2-40B4-BE49-F238E27FC236}">
                <a16:creationId xmlns:a16="http://schemas.microsoft.com/office/drawing/2014/main" id="{920F778A-9AE2-404A-A386-E4DF8BA0FC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47"/>
          <a:stretch/>
        </p:blipFill>
        <p:spPr bwMode="auto">
          <a:xfrm>
            <a:off x="7960908" y="4480626"/>
            <a:ext cx="1766606" cy="553227"/>
          </a:xfrm>
          <a:prstGeom prst="rect">
            <a:avLst/>
          </a:prstGeom>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47">
            <a:extLst>
              <a:ext uri="{FF2B5EF4-FFF2-40B4-BE49-F238E27FC236}">
                <a16:creationId xmlns:a16="http://schemas.microsoft.com/office/drawing/2014/main" id="{52E98E46-D22B-4491-8945-EEA2DECFF5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1705" y="5408614"/>
            <a:ext cx="1804812"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23">
            <a:extLst>
              <a:ext uri="{FF2B5EF4-FFF2-40B4-BE49-F238E27FC236}">
                <a16:creationId xmlns:a16="http://schemas.microsoft.com/office/drawing/2014/main" id="{70DDACD4-AE04-470A-AFA5-1BBE00AFD398}"/>
              </a:ext>
            </a:extLst>
          </p:cNvPr>
          <p:cNvSpPr txBox="1">
            <a:spLocks noChangeArrowheads="1"/>
          </p:cNvSpPr>
          <p:nvPr/>
        </p:nvSpPr>
        <p:spPr bwMode="auto">
          <a:xfrm>
            <a:off x="9914826" y="5535613"/>
            <a:ext cx="200793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Device Vendors: </a:t>
            </a:r>
          </a:p>
          <a:p>
            <a:pPr eaLnBrk="1" hangingPunct="1"/>
            <a:r>
              <a:rPr lang="en-GB" sz="1200" b="0" dirty="0"/>
              <a:t>Final Products</a:t>
            </a:r>
          </a:p>
        </p:txBody>
      </p:sp>
      <p:pic>
        <p:nvPicPr>
          <p:cNvPr id="68" name="Picture 2">
            <a:extLst>
              <a:ext uri="{FF2B5EF4-FFF2-40B4-BE49-F238E27FC236}">
                <a16:creationId xmlns:a16="http://schemas.microsoft.com/office/drawing/2014/main" id="{39621D36-FCA7-4FE8-BCD1-4963535DF4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06" b="27414"/>
          <a:stretch/>
        </p:blipFill>
        <p:spPr bwMode="auto">
          <a:xfrm>
            <a:off x="7960908" y="2749278"/>
            <a:ext cx="1749786" cy="587375"/>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5BC076DC-E9C3-4DBE-AAB3-A7341FB890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90" t="31500" r="6129" b="26555"/>
          <a:stretch/>
        </p:blipFill>
        <p:spPr bwMode="auto">
          <a:xfrm>
            <a:off x="7961905" y="1110738"/>
            <a:ext cx="1765609" cy="514469"/>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3340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0B2B5-4683-EA47-85B4-5F8C42063374}"/>
              </a:ext>
            </a:extLst>
          </p:cNvPr>
          <p:cNvSpPr>
            <a:spLocks noGrp="1"/>
          </p:cNvSpPr>
          <p:nvPr>
            <p:ph type="title"/>
          </p:nvPr>
        </p:nvSpPr>
        <p:spPr/>
        <p:txBody>
          <a:bodyPr/>
          <a:lstStyle/>
          <a:p>
            <a:r>
              <a:rPr lang="en-IN" dirty="0"/>
              <a:t>Introduction to Arm-based System on Chip Design</a:t>
            </a:r>
            <a:endParaRPr lang="en-US" dirty="0"/>
          </a:p>
        </p:txBody>
      </p:sp>
    </p:spTree>
    <p:extLst>
      <p:ext uri="{BB962C8B-B14F-4D97-AF65-F5344CB8AC3E}">
        <p14:creationId xmlns:p14="http://schemas.microsoft.com/office/powerpoint/2010/main" val="2211890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SoC Design Flow</a:t>
            </a:r>
          </a:p>
        </p:txBody>
      </p:sp>
      <p:sp>
        <p:nvSpPr>
          <p:cNvPr id="6" name="Line 1">
            <a:extLst>
              <a:ext uri="{FF2B5EF4-FFF2-40B4-BE49-F238E27FC236}">
                <a16:creationId xmlns:a16="http://schemas.microsoft.com/office/drawing/2014/main" id="{F33D0208-22CA-434D-B117-7BFC0D17C9A9}"/>
              </a:ext>
            </a:extLst>
          </p:cNvPr>
          <p:cNvSpPr/>
          <p:nvPr/>
        </p:nvSpPr>
        <p:spPr>
          <a:xfrm flipH="1">
            <a:off x="928800" y="4243320"/>
            <a:ext cx="10599480" cy="0"/>
          </a:xfrm>
          <a:prstGeom prst="line">
            <a:avLst/>
          </a:prstGeom>
          <a:ln w="19080" cap="rnd">
            <a:solidFill>
              <a:srgbClr val="BFBFBF"/>
            </a:solidFill>
            <a:custDash>
              <a:ds d="0" sp="0"/>
            </a:custDash>
            <a:round/>
          </a:ln>
        </p:spPr>
        <p:txBody>
          <a:bodyPr/>
          <a:lstStyle/>
          <a:p>
            <a:endParaRPr lang="LID4096"/>
          </a:p>
        </p:txBody>
      </p:sp>
      <p:sp>
        <p:nvSpPr>
          <p:cNvPr id="7" name="Line 2">
            <a:extLst>
              <a:ext uri="{FF2B5EF4-FFF2-40B4-BE49-F238E27FC236}">
                <a16:creationId xmlns:a16="http://schemas.microsoft.com/office/drawing/2014/main" id="{53F63348-5656-40FC-8335-DFB0C6B33C31}"/>
              </a:ext>
            </a:extLst>
          </p:cNvPr>
          <p:cNvSpPr/>
          <p:nvPr/>
        </p:nvSpPr>
        <p:spPr>
          <a:xfrm flipH="1">
            <a:off x="928800" y="1876320"/>
            <a:ext cx="10599480" cy="0"/>
          </a:xfrm>
          <a:prstGeom prst="line">
            <a:avLst/>
          </a:prstGeom>
          <a:ln w="19080" cap="rnd">
            <a:solidFill>
              <a:srgbClr val="BFBFBF"/>
            </a:solidFill>
            <a:custDash>
              <a:ds d="0" sp="0"/>
            </a:custDash>
            <a:round/>
          </a:ln>
        </p:spPr>
        <p:txBody>
          <a:bodyPr/>
          <a:lstStyle/>
          <a:p>
            <a:endParaRPr lang="LID4096"/>
          </a:p>
        </p:txBody>
      </p:sp>
      <p:sp>
        <p:nvSpPr>
          <p:cNvPr id="8" name="Line 3">
            <a:extLst>
              <a:ext uri="{FF2B5EF4-FFF2-40B4-BE49-F238E27FC236}">
                <a16:creationId xmlns:a16="http://schemas.microsoft.com/office/drawing/2014/main" id="{C9037872-CF35-4D13-8A4C-A14F2D93E9FC}"/>
              </a:ext>
            </a:extLst>
          </p:cNvPr>
          <p:cNvSpPr/>
          <p:nvPr/>
        </p:nvSpPr>
        <p:spPr>
          <a:xfrm flipH="1">
            <a:off x="928800" y="5262480"/>
            <a:ext cx="10599480" cy="0"/>
          </a:xfrm>
          <a:prstGeom prst="line">
            <a:avLst/>
          </a:prstGeom>
          <a:ln w="19080" cap="rnd">
            <a:solidFill>
              <a:srgbClr val="BFBFBF"/>
            </a:solidFill>
            <a:custDash>
              <a:ds d="0" sp="0"/>
            </a:custDash>
            <a:round/>
          </a:ln>
        </p:spPr>
        <p:txBody>
          <a:bodyPr/>
          <a:lstStyle/>
          <a:p>
            <a:endParaRPr lang="LID4096"/>
          </a:p>
        </p:txBody>
      </p:sp>
      <p:sp>
        <p:nvSpPr>
          <p:cNvPr id="9" name="CustomShape 5">
            <a:extLst>
              <a:ext uri="{FF2B5EF4-FFF2-40B4-BE49-F238E27FC236}">
                <a16:creationId xmlns:a16="http://schemas.microsoft.com/office/drawing/2014/main" id="{A06148F3-FED1-45D4-ACE4-D3C4C201E25B}"/>
              </a:ext>
            </a:extLst>
          </p:cNvPr>
          <p:cNvSpPr/>
          <p:nvPr/>
        </p:nvSpPr>
        <p:spPr>
          <a:xfrm>
            <a:off x="1303560" y="1030320"/>
            <a:ext cx="1165320" cy="410400"/>
          </a:xfrm>
          <a:prstGeom prst="rect">
            <a:avLst/>
          </a:prstGeom>
          <a:solidFill>
            <a:srgbClr val="50DEFF"/>
          </a:solidFill>
          <a:ln w="19080">
            <a:solidFill>
              <a:srgbClr val="404040"/>
            </a:solidFill>
            <a:round/>
          </a:ln>
        </p:spPr>
        <p:txBody>
          <a:bodyPr/>
          <a:lstStyle/>
          <a:p>
            <a:endParaRPr lang="LID4096"/>
          </a:p>
        </p:txBody>
      </p:sp>
      <p:sp>
        <p:nvSpPr>
          <p:cNvPr id="10" name="CustomShape 6">
            <a:extLst>
              <a:ext uri="{FF2B5EF4-FFF2-40B4-BE49-F238E27FC236}">
                <a16:creationId xmlns:a16="http://schemas.microsoft.com/office/drawing/2014/main" id="{277198DF-1EC7-4349-9FE2-980456B7909B}"/>
              </a:ext>
            </a:extLst>
          </p:cNvPr>
          <p:cNvSpPr/>
          <p:nvPr/>
        </p:nvSpPr>
        <p:spPr>
          <a:xfrm>
            <a:off x="1206360" y="1085760"/>
            <a:ext cx="1165320" cy="408960"/>
          </a:xfrm>
          <a:prstGeom prst="rect">
            <a:avLst/>
          </a:prstGeom>
          <a:solidFill>
            <a:srgbClr val="C5F4FF"/>
          </a:solidFill>
          <a:ln w="19080">
            <a:solidFill>
              <a:srgbClr val="404040"/>
            </a:solidFill>
            <a:round/>
          </a:ln>
        </p:spPr>
        <p:txBody>
          <a:bodyPr/>
          <a:lstStyle/>
          <a:p>
            <a:endParaRPr lang="LID4096"/>
          </a:p>
        </p:txBody>
      </p:sp>
      <p:sp>
        <p:nvSpPr>
          <p:cNvPr id="11" name="CustomShape 7">
            <a:extLst>
              <a:ext uri="{FF2B5EF4-FFF2-40B4-BE49-F238E27FC236}">
                <a16:creationId xmlns:a16="http://schemas.microsoft.com/office/drawing/2014/main" id="{D515E817-6FCD-4EDE-AB0A-B2D0A94AE561}"/>
              </a:ext>
            </a:extLst>
          </p:cNvPr>
          <p:cNvSpPr/>
          <p:nvPr/>
        </p:nvSpPr>
        <p:spPr>
          <a:xfrm>
            <a:off x="1127880" y="1157400"/>
            <a:ext cx="1167480" cy="407160"/>
          </a:xfrm>
          <a:prstGeom prst="rect">
            <a:avLst/>
          </a:prstGeom>
          <a:solidFill>
            <a:srgbClr val="50DEFF"/>
          </a:solidFill>
          <a:ln w="19080">
            <a:solidFill>
              <a:srgbClr val="404040"/>
            </a:solidFill>
            <a:round/>
          </a:ln>
        </p:spPr>
        <p:txBody>
          <a:bodyPr/>
          <a:lstStyle/>
          <a:p>
            <a:endParaRPr lang="LID4096"/>
          </a:p>
        </p:txBody>
      </p:sp>
      <p:sp>
        <p:nvSpPr>
          <p:cNvPr id="12" name="CustomShape 8">
            <a:extLst>
              <a:ext uri="{FF2B5EF4-FFF2-40B4-BE49-F238E27FC236}">
                <a16:creationId xmlns:a16="http://schemas.microsoft.com/office/drawing/2014/main" id="{B2E10BB1-6FD7-484D-AB64-0F1F3669E6FB}"/>
              </a:ext>
            </a:extLst>
          </p:cNvPr>
          <p:cNvSpPr/>
          <p:nvPr/>
        </p:nvSpPr>
        <p:spPr>
          <a:xfrm>
            <a:off x="1051560" y="1228680"/>
            <a:ext cx="1165320" cy="4071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Hardware </a:t>
            </a:r>
            <a:endParaRPr dirty="0"/>
          </a:p>
          <a:p>
            <a:pPr algn="ctr">
              <a:lnSpc>
                <a:spcPct val="100000"/>
              </a:lnSpc>
            </a:pPr>
            <a:r>
              <a:rPr lang="en-GB" sz="1000" dirty="0">
                <a:solidFill>
                  <a:srgbClr val="000000"/>
                </a:solidFill>
                <a:latin typeface="Arial"/>
                <a:ea typeface="MS PGothic"/>
              </a:rPr>
              <a:t>IP Cores</a:t>
            </a:r>
            <a:endParaRPr dirty="0"/>
          </a:p>
        </p:txBody>
      </p:sp>
      <p:sp>
        <p:nvSpPr>
          <p:cNvPr id="13" name="CustomShape 9">
            <a:extLst>
              <a:ext uri="{FF2B5EF4-FFF2-40B4-BE49-F238E27FC236}">
                <a16:creationId xmlns:a16="http://schemas.microsoft.com/office/drawing/2014/main" id="{C873CA88-A396-42DB-AD9B-9FDD8EB96B90}"/>
              </a:ext>
            </a:extLst>
          </p:cNvPr>
          <p:cNvSpPr/>
          <p:nvPr/>
        </p:nvSpPr>
        <p:spPr>
          <a:xfrm>
            <a:off x="1494000" y="1695600"/>
            <a:ext cx="327240" cy="3754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14" name="CustomShape 10">
            <a:extLst>
              <a:ext uri="{FF2B5EF4-FFF2-40B4-BE49-F238E27FC236}">
                <a16:creationId xmlns:a16="http://schemas.microsoft.com/office/drawing/2014/main" id="{EA7CDD4E-AB62-4CAC-87EF-9CAB5BA2C522}"/>
              </a:ext>
            </a:extLst>
          </p:cNvPr>
          <p:cNvSpPr/>
          <p:nvPr/>
        </p:nvSpPr>
        <p:spPr>
          <a:xfrm>
            <a:off x="2748960" y="1427040"/>
            <a:ext cx="1125000" cy="39456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Purchase HW cores</a:t>
            </a:r>
            <a:endParaRPr dirty="0"/>
          </a:p>
        </p:txBody>
      </p:sp>
      <p:sp>
        <p:nvSpPr>
          <p:cNvPr id="15" name="CustomShape 11">
            <a:extLst>
              <a:ext uri="{FF2B5EF4-FFF2-40B4-BE49-F238E27FC236}">
                <a16:creationId xmlns:a16="http://schemas.microsoft.com/office/drawing/2014/main" id="{36C4A82F-D43C-4364-A7D5-59F97F96FEBC}"/>
              </a:ext>
            </a:extLst>
          </p:cNvPr>
          <p:cNvSpPr/>
          <p:nvPr/>
        </p:nvSpPr>
        <p:spPr>
          <a:xfrm>
            <a:off x="4388760" y="1397160"/>
            <a:ext cx="1131480" cy="39456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Purchase SW drivers</a:t>
            </a:r>
            <a:endParaRPr dirty="0"/>
          </a:p>
        </p:txBody>
      </p:sp>
      <p:sp>
        <p:nvSpPr>
          <p:cNvPr id="16" name="CustomShape 12">
            <a:extLst>
              <a:ext uri="{FF2B5EF4-FFF2-40B4-BE49-F238E27FC236}">
                <a16:creationId xmlns:a16="http://schemas.microsoft.com/office/drawing/2014/main" id="{A760168B-5D59-4FAC-AD63-3EB674274B63}"/>
              </a:ext>
            </a:extLst>
          </p:cNvPr>
          <p:cNvSpPr/>
          <p:nvPr/>
        </p:nvSpPr>
        <p:spPr>
          <a:xfrm>
            <a:off x="1051560" y="2116080"/>
            <a:ext cx="1213920" cy="4629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Integrated</a:t>
            </a:r>
            <a:endParaRPr dirty="0"/>
          </a:p>
          <a:p>
            <a:pPr algn="ctr">
              <a:lnSpc>
                <a:spcPct val="100000"/>
              </a:lnSpc>
            </a:pPr>
            <a:r>
              <a:rPr lang="en-GB" sz="1000" dirty="0">
                <a:solidFill>
                  <a:srgbClr val="000000"/>
                </a:solidFill>
                <a:latin typeface="Arial"/>
                <a:ea typeface="MS PGothic"/>
              </a:rPr>
              <a:t>Hardware</a:t>
            </a:r>
            <a:endParaRPr dirty="0"/>
          </a:p>
        </p:txBody>
      </p:sp>
      <p:sp>
        <p:nvSpPr>
          <p:cNvPr id="17" name="CustomShape 13">
            <a:extLst>
              <a:ext uri="{FF2B5EF4-FFF2-40B4-BE49-F238E27FC236}">
                <a16:creationId xmlns:a16="http://schemas.microsoft.com/office/drawing/2014/main" id="{5B4D3151-EC9C-434D-B7DE-39F4F434DFED}"/>
              </a:ext>
            </a:extLst>
          </p:cNvPr>
          <p:cNvSpPr/>
          <p:nvPr/>
        </p:nvSpPr>
        <p:spPr>
          <a:xfrm>
            <a:off x="5728320" y="2116080"/>
            <a:ext cx="1252080" cy="4629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Integrated</a:t>
            </a:r>
            <a:endParaRPr dirty="0"/>
          </a:p>
          <a:p>
            <a:pPr algn="ctr">
              <a:lnSpc>
                <a:spcPct val="100000"/>
              </a:lnSpc>
            </a:pPr>
            <a:r>
              <a:rPr lang="en-GB" sz="1000" dirty="0">
                <a:solidFill>
                  <a:srgbClr val="000000"/>
                </a:solidFill>
                <a:latin typeface="Arial"/>
                <a:ea typeface="MS PGothic"/>
              </a:rPr>
              <a:t>Software</a:t>
            </a:r>
            <a:endParaRPr dirty="0"/>
          </a:p>
        </p:txBody>
      </p:sp>
      <p:sp>
        <p:nvSpPr>
          <p:cNvPr id="18" name="CustomShape 14">
            <a:extLst>
              <a:ext uri="{FF2B5EF4-FFF2-40B4-BE49-F238E27FC236}">
                <a16:creationId xmlns:a16="http://schemas.microsoft.com/office/drawing/2014/main" id="{B2415161-94FF-4FC9-83A6-6D0C6AE5CDC7}"/>
              </a:ext>
            </a:extLst>
          </p:cNvPr>
          <p:cNvSpPr/>
          <p:nvPr/>
        </p:nvSpPr>
        <p:spPr>
          <a:xfrm>
            <a:off x="1049760" y="2930400"/>
            <a:ext cx="1213920" cy="4629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Functional</a:t>
            </a:r>
            <a:endParaRPr dirty="0"/>
          </a:p>
          <a:p>
            <a:pPr algn="ctr">
              <a:lnSpc>
                <a:spcPct val="100000"/>
              </a:lnSpc>
            </a:pPr>
            <a:r>
              <a:rPr lang="en-GB" sz="1000" dirty="0">
                <a:solidFill>
                  <a:srgbClr val="000000"/>
                </a:solidFill>
                <a:latin typeface="Arial"/>
                <a:ea typeface="MS PGothic"/>
              </a:rPr>
              <a:t>Simulation</a:t>
            </a:r>
            <a:endParaRPr dirty="0"/>
          </a:p>
        </p:txBody>
      </p:sp>
      <p:sp>
        <p:nvSpPr>
          <p:cNvPr id="19" name="CustomShape 15">
            <a:extLst>
              <a:ext uri="{FF2B5EF4-FFF2-40B4-BE49-F238E27FC236}">
                <a16:creationId xmlns:a16="http://schemas.microsoft.com/office/drawing/2014/main" id="{4DEABB78-8A15-4190-B215-A1F9775143B6}"/>
              </a:ext>
            </a:extLst>
          </p:cNvPr>
          <p:cNvSpPr/>
          <p:nvPr/>
        </p:nvSpPr>
        <p:spPr>
          <a:xfrm>
            <a:off x="5764320" y="2930400"/>
            <a:ext cx="1216080" cy="4629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Software</a:t>
            </a:r>
            <a:endParaRPr dirty="0"/>
          </a:p>
          <a:p>
            <a:pPr algn="ctr">
              <a:lnSpc>
                <a:spcPct val="100000"/>
              </a:lnSpc>
            </a:pPr>
            <a:r>
              <a:rPr lang="en-GB" sz="1000" dirty="0">
                <a:solidFill>
                  <a:srgbClr val="000000"/>
                </a:solidFill>
                <a:latin typeface="Arial"/>
                <a:ea typeface="MS PGothic"/>
              </a:rPr>
              <a:t>Simulation</a:t>
            </a:r>
            <a:endParaRPr dirty="0"/>
          </a:p>
        </p:txBody>
      </p:sp>
      <p:sp>
        <p:nvSpPr>
          <p:cNvPr id="20" name="CustomShape 16">
            <a:extLst>
              <a:ext uri="{FF2B5EF4-FFF2-40B4-BE49-F238E27FC236}">
                <a16:creationId xmlns:a16="http://schemas.microsoft.com/office/drawing/2014/main" id="{CB904DEF-4B20-482B-A30F-F1B9929C37D3}"/>
              </a:ext>
            </a:extLst>
          </p:cNvPr>
          <p:cNvSpPr/>
          <p:nvPr/>
        </p:nvSpPr>
        <p:spPr>
          <a:xfrm>
            <a:off x="770400" y="3701880"/>
            <a:ext cx="1772640" cy="39600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Physical Optimization</a:t>
            </a:r>
            <a:endParaRPr dirty="0"/>
          </a:p>
          <a:p>
            <a:pPr algn="ctr">
              <a:lnSpc>
                <a:spcPct val="100000"/>
              </a:lnSpc>
            </a:pPr>
            <a:r>
              <a:rPr lang="en-GB" sz="1000" dirty="0">
                <a:solidFill>
                  <a:srgbClr val="000000"/>
                </a:solidFill>
                <a:latin typeface="Arial"/>
                <a:ea typeface="MS PGothic"/>
              </a:rPr>
              <a:t>and Fabrication</a:t>
            </a:r>
            <a:endParaRPr dirty="0"/>
          </a:p>
        </p:txBody>
      </p:sp>
      <p:sp>
        <p:nvSpPr>
          <p:cNvPr id="21" name="CustomShape 17">
            <a:extLst>
              <a:ext uri="{FF2B5EF4-FFF2-40B4-BE49-F238E27FC236}">
                <a16:creationId xmlns:a16="http://schemas.microsoft.com/office/drawing/2014/main" id="{1CF6DD8B-FC0D-4931-95BD-502F7D1D9BD3}"/>
              </a:ext>
            </a:extLst>
          </p:cNvPr>
          <p:cNvSpPr/>
          <p:nvPr/>
        </p:nvSpPr>
        <p:spPr>
          <a:xfrm>
            <a:off x="5480640" y="3695760"/>
            <a:ext cx="2009520" cy="3945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Application Development</a:t>
            </a:r>
            <a:endParaRPr dirty="0"/>
          </a:p>
          <a:p>
            <a:pPr algn="ctr">
              <a:lnSpc>
                <a:spcPct val="100000"/>
              </a:lnSpc>
            </a:pPr>
            <a:r>
              <a:rPr lang="en-GB" sz="1000" dirty="0">
                <a:solidFill>
                  <a:srgbClr val="000000"/>
                </a:solidFill>
                <a:latin typeface="Arial"/>
                <a:ea typeface="MS PGothic"/>
              </a:rPr>
              <a:t>and Test</a:t>
            </a:r>
            <a:endParaRPr dirty="0"/>
          </a:p>
        </p:txBody>
      </p:sp>
      <p:sp>
        <p:nvSpPr>
          <p:cNvPr id="22" name="CustomShape 18">
            <a:extLst>
              <a:ext uri="{FF2B5EF4-FFF2-40B4-BE49-F238E27FC236}">
                <a16:creationId xmlns:a16="http://schemas.microsoft.com/office/drawing/2014/main" id="{E93BE2D2-CB7E-4480-A76D-7AD81C6F1DA9}"/>
              </a:ext>
            </a:extLst>
          </p:cNvPr>
          <p:cNvSpPr/>
          <p:nvPr/>
        </p:nvSpPr>
        <p:spPr>
          <a:xfrm>
            <a:off x="3292560" y="3724200"/>
            <a:ext cx="1413000" cy="37404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HW/SW</a:t>
            </a:r>
            <a:endParaRPr dirty="0"/>
          </a:p>
          <a:p>
            <a:pPr algn="ctr">
              <a:lnSpc>
                <a:spcPct val="100000"/>
              </a:lnSpc>
            </a:pPr>
            <a:r>
              <a:rPr lang="en-GB" sz="1000" dirty="0">
                <a:solidFill>
                  <a:srgbClr val="000000"/>
                </a:solidFill>
                <a:latin typeface="Arial"/>
                <a:ea typeface="MS PGothic"/>
              </a:rPr>
              <a:t>Co-verification</a:t>
            </a:r>
            <a:endParaRPr dirty="0"/>
          </a:p>
        </p:txBody>
      </p:sp>
      <p:sp>
        <p:nvSpPr>
          <p:cNvPr id="23" name="CustomShape 19">
            <a:extLst>
              <a:ext uri="{FF2B5EF4-FFF2-40B4-BE49-F238E27FC236}">
                <a16:creationId xmlns:a16="http://schemas.microsoft.com/office/drawing/2014/main" id="{4820D671-9779-4577-AC57-D6AC1947622B}"/>
              </a:ext>
            </a:extLst>
          </p:cNvPr>
          <p:cNvSpPr/>
          <p:nvPr/>
        </p:nvSpPr>
        <p:spPr>
          <a:xfrm>
            <a:off x="3089520" y="4684680"/>
            <a:ext cx="1855080" cy="31032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Volume Manufacture </a:t>
            </a:r>
            <a:endParaRPr dirty="0"/>
          </a:p>
          <a:p>
            <a:pPr algn="ctr">
              <a:lnSpc>
                <a:spcPct val="100000"/>
              </a:lnSpc>
            </a:pPr>
            <a:r>
              <a:rPr lang="en-GB" sz="1000" dirty="0">
                <a:solidFill>
                  <a:srgbClr val="000000"/>
                </a:solidFill>
                <a:latin typeface="Arial"/>
                <a:ea typeface="MS PGothic"/>
              </a:rPr>
              <a:t>and Ship</a:t>
            </a:r>
            <a:endParaRPr dirty="0"/>
          </a:p>
        </p:txBody>
      </p:sp>
      <p:sp>
        <p:nvSpPr>
          <p:cNvPr id="24" name="CustomShape 20">
            <a:extLst>
              <a:ext uri="{FF2B5EF4-FFF2-40B4-BE49-F238E27FC236}">
                <a16:creationId xmlns:a16="http://schemas.microsoft.com/office/drawing/2014/main" id="{47244894-1BF1-4393-A3A9-3985F02DFD9A}"/>
              </a:ext>
            </a:extLst>
          </p:cNvPr>
          <p:cNvSpPr/>
          <p:nvPr/>
        </p:nvSpPr>
        <p:spPr>
          <a:xfrm>
            <a:off x="5986440" y="1030320"/>
            <a:ext cx="1165320" cy="410400"/>
          </a:xfrm>
          <a:prstGeom prst="rect">
            <a:avLst/>
          </a:prstGeom>
          <a:solidFill>
            <a:srgbClr val="A5EEE0"/>
          </a:solidFill>
          <a:ln w="19080">
            <a:solidFill>
              <a:srgbClr val="404040"/>
            </a:solidFill>
            <a:round/>
          </a:ln>
        </p:spPr>
        <p:txBody>
          <a:bodyPr/>
          <a:lstStyle/>
          <a:p>
            <a:endParaRPr lang="LID4096"/>
          </a:p>
        </p:txBody>
      </p:sp>
      <p:sp>
        <p:nvSpPr>
          <p:cNvPr id="25" name="CustomShape 21">
            <a:extLst>
              <a:ext uri="{FF2B5EF4-FFF2-40B4-BE49-F238E27FC236}">
                <a16:creationId xmlns:a16="http://schemas.microsoft.com/office/drawing/2014/main" id="{EC9F9B71-F0F4-4E42-ACAC-5405B4C9D539}"/>
              </a:ext>
            </a:extLst>
          </p:cNvPr>
          <p:cNvSpPr/>
          <p:nvPr/>
        </p:nvSpPr>
        <p:spPr>
          <a:xfrm>
            <a:off x="5889240" y="1085760"/>
            <a:ext cx="1165320" cy="408960"/>
          </a:xfrm>
          <a:prstGeom prst="rect">
            <a:avLst/>
          </a:prstGeom>
          <a:solidFill>
            <a:srgbClr val="D2F7F0"/>
          </a:solidFill>
          <a:ln w="19080">
            <a:solidFill>
              <a:srgbClr val="404040"/>
            </a:solidFill>
            <a:round/>
          </a:ln>
        </p:spPr>
        <p:txBody>
          <a:bodyPr/>
          <a:lstStyle/>
          <a:p>
            <a:endParaRPr lang="LID4096"/>
          </a:p>
        </p:txBody>
      </p:sp>
      <p:sp>
        <p:nvSpPr>
          <p:cNvPr id="26" name="CustomShape 22">
            <a:extLst>
              <a:ext uri="{FF2B5EF4-FFF2-40B4-BE49-F238E27FC236}">
                <a16:creationId xmlns:a16="http://schemas.microsoft.com/office/drawing/2014/main" id="{9394AA46-C74B-4F60-969C-EA01B84E98B1}"/>
              </a:ext>
            </a:extLst>
          </p:cNvPr>
          <p:cNvSpPr/>
          <p:nvPr/>
        </p:nvSpPr>
        <p:spPr>
          <a:xfrm>
            <a:off x="5810760" y="1157400"/>
            <a:ext cx="1167480" cy="407160"/>
          </a:xfrm>
          <a:prstGeom prst="rect">
            <a:avLst/>
          </a:prstGeom>
          <a:solidFill>
            <a:srgbClr val="A5EEE0"/>
          </a:solidFill>
          <a:ln w="19080">
            <a:solidFill>
              <a:srgbClr val="404040"/>
            </a:solidFill>
            <a:round/>
          </a:ln>
        </p:spPr>
        <p:txBody>
          <a:bodyPr/>
          <a:lstStyle/>
          <a:p>
            <a:endParaRPr lang="LID4096"/>
          </a:p>
        </p:txBody>
      </p:sp>
      <p:sp>
        <p:nvSpPr>
          <p:cNvPr id="27" name="CustomShape 23">
            <a:extLst>
              <a:ext uri="{FF2B5EF4-FFF2-40B4-BE49-F238E27FC236}">
                <a16:creationId xmlns:a16="http://schemas.microsoft.com/office/drawing/2014/main" id="{1B83354E-026A-4513-B960-C8133ED571D9}"/>
              </a:ext>
            </a:extLst>
          </p:cNvPr>
          <p:cNvSpPr/>
          <p:nvPr/>
        </p:nvSpPr>
        <p:spPr>
          <a:xfrm>
            <a:off x="5734800" y="1228680"/>
            <a:ext cx="1165320" cy="4071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Software </a:t>
            </a:r>
            <a:endParaRPr dirty="0"/>
          </a:p>
          <a:p>
            <a:pPr algn="ctr">
              <a:lnSpc>
                <a:spcPct val="100000"/>
              </a:lnSpc>
            </a:pPr>
            <a:r>
              <a:rPr lang="en-GB" sz="1000" dirty="0">
                <a:solidFill>
                  <a:srgbClr val="000000"/>
                </a:solidFill>
                <a:latin typeface="Arial"/>
                <a:ea typeface="MS PGothic"/>
              </a:rPr>
              <a:t>Drivers</a:t>
            </a:r>
            <a:endParaRPr dirty="0"/>
          </a:p>
        </p:txBody>
      </p:sp>
      <p:sp>
        <p:nvSpPr>
          <p:cNvPr id="28" name="CustomShape 24">
            <a:extLst>
              <a:ext uri="{FF2B5EF4-FFF2-40B4-BE49-F238E27FC236}">
                <a16:creationId xmlns:a16="http://schemas.microsoft.com/office/drawing/2014/main" id="{289726AA-1F37-47B9-87DF-E8E52A820234}"/>
              </a:ext>
            </a:extLst>
          </p:cNvPr>
          <p:cNvSpPr/>
          <p:nvPr/>
        </p:nvSpPr>
        <p:spPr>
          <a:xfrm>
            <a:off x="1494000" y="2627280"/>
            <a:ext cx="327240" cy="2721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29" name="CustomShape 25">
            <a:extLst>
              <a:ext uri="{FF2B5EF4-FFF2-40B4-BE49-F238E27FC236}">
                <a16:creationId xmlns:a16="http://schemas.microsoft.com/office/drawing/2014/main" id="{019E9E10-925D-44CA-BAB8-1033E72E7EEB}"/>
              </a:ext>
            </a:extLst>
          </p:cNvPr>
          <p:cNvSpPr/>
          <p:nvPr/>
        </p:nvSpPr>
        <p:spPr>
          <a:xfrm>
            <a:off x="6153840" y="1695600"/>
            <a:ext cx="325080" cy="3754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0" name="CustomShape 26">
            <a:extLst>
              <a:ext uri="{FF2B5EF4-FFF2-40B4-BE49-F238E27FC236}">
                <a16:creationId xmlns:a16="http://schemas.microsoft.com/office/drawing/2014/main" id="{D6A72434-7868-4F36-9386-CD38C6A7B0AC}"/>
              </a:ext>
            </a:extLst>
          </p:cNvPr>
          <p:cNvSpPr/>
          <p:nvPr/>
        </p:nvSpPr>
        <p:spPr>
          <a:xfrm>
            <a:off x="6189480" y="2627280"/>
            <a:ext cx="325080" cy="2721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1" name="CustomShape 27">
            <a:extLst>
              <a:ext uri="{FF2B5EF4-FFF2-40B4-BE49-F238E27FC236}">
                <a16:creationId xmlns:a16="http://schemas.microsoft.com/office/drawing/2014/main" id="{BE4AFACB-4654-45C1-94E2-B79DC523C89B}"/>
              </a:ext>
            </a:extLst>
          </p:cNvPr>
          <p:cNvSpPr/>
          <p:nvPr/>
        </p:nvSpPr>
        <p:spPr>
          <a:xfrm rot="2700000">
            <a:off x="2749680" y="3339000"/>
            <a:ext cx="232560" cy="38664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2" name="CustomShape 28">
            <a:extLst>
              <a:ext uri="{FF2B5EF4-FFF2-40B4-BE49-F238E27FC236}">
                <a16:creationId xmlns:a16="http://schemas.microsoft.com/office/drawing/2014/main" id="{4D6D997C-4DB3-4073-8F1B-394512D0CF04}"/>
              </a:ext>
            </a:extLst>
          </p:cNvPr>
          <p:cNvSpPr/>
          <p:nvPr/>
        </p:nvSpPr>
        <p:spPr>
          <a:xfrm>
            <a:off x="3866040" y="4149720"/>
            <a:ext cx="325080" cy="4770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3" name="CustomShape 29">
            <a:extLst>
              <a:ext uri="{FF2B5EF4-FFF2-40B4-BE49-F238E27FC236}">
                <a16:creationId xmlns:a16="http://schemas.microsoft.com/office/drawing/2014/main" id="{658B3C93-7A7E-4DA3-A265-C15104888EDC}"/>
              </a:ext>
            </a:extLst>
          </p:cNvPr>
          <p:cNvSpPr/>
          <p:nvPr/>
        </p:nvSpPr>
        <p:spPr>
          <a:xfrm rot="16200000">
            <a:off x="2827800" y="371736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4" name="CustomShape 30">
            <a:extLst>
              <a:ext uri="{FF2B5EF4-FFF2-40B4-BE49-F238E27FC236}">
                <a16:creationId xmlns:a16="http://schemas.microsoft.com/office/drawing/2014/main" id="{092B3547-DF07-42F9-B512-F2F3369F3588}"/>
              </a:ext>
            </a:extLst>
          </p:cNvPr>
          <p:cNvSpPr/>
          <p:nvPr/>
        </p:nvSpPr>
        <p:spPr>
          <a:xfrm rot="5400000">
            <a:off x="4931640" y="371700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5" name="CustomShape 31">
            <a:extLst>
              <a:ext uri="{FF2B5EF4-FFF2-40B4-BE49-F238E27FC236}">
                <a16:creationId xmlns:a16="http://schemas.microsoft.com/office/drawing/2014/main" id="{91643178-023F-49A6-AF4C-DE331D53D418}"/>
              </a:ext>
            </a:extLst>
          </p:cNvPr>
          <p:cNvSpPr/>
          <p:nvPr/>
        </p:nvSpPr>
        <p:spPr>
          <a:xfrm rot="5400000">
            <a:off x="5212080" y="2968560"/>
            <a:ext cx="231120" cy="38664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6" name="CustomShape 32">
            <a:extLst>
              <a:ext uri="{FF2B5EF4-FFF2-40B4-BE49-F238E27FC236}">
                <a16:creationId xmlns:a16="http://schemas.microsoft.com/office/drawing/2014/main" id="{3FE6E8C1-615B-4053-BA45-D215028E8019}"/>
              </a:ext>
            </a:extLst>
          </p:cNvPr>
          <p:cNvSpPr/>
          <p:nvPr/>
        </p:nvSpPr>
        <p:spPr>
          <a:xfrm rot="16200000">
            <a:off x="2622240" y="296820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7" name="CustomShape 33">
            <a:extLst>
              <a:ext uri="{FF2B5EF4-FFF2-40B4-BE49-F238E27FC236}">
                <a16:creationId xmlns:a16="http://schemas.microsoft.com/office/drawing/2014/main" id="{F4165C7C-179C-4922-97D9-05F4C248F956}"/>
              </a:ext>
            </a:extLst>
          </p:cNvPr>
          <p:cNvSpPr/>
          <p:nvPr/>
        </p:nvSpPr>
        <p:spPr>
          <a:xfrm rot="14220600">
            <a:off x="5134320" y="1496880"/>
            <a:ext cx="232560" cy="6022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8" name="CustomShape 34">
            <a:extLst>
              <a:ext uri="{FF2B5EF4-FFF2-40B4-BE49-F238E27FC236}">
                <a16:creationId xmlns:a16="http://schemas.microsoft.com/office/drawing/2014/main" id="{E7D990AC-E504-4BDE-8EF4-996F3C5FF481}"/>
              </a:ext>
            </a:extLst>
          </p:cNvPr>
          <p:cNvSpPr/>
          <p:nvPr/>
        </p:nvSpPr>
        <p:spPr>
          <a:xfrm rot="7200000">
            <a:off x="2634480" y="1514520"/>
            <a:ext cx="231120" cy="6022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9" name="CustomShape 35">
            <a:extLst>
              <a:ext uri="{FF2B5EF4-FFF2-40B4-BE49-F238E27FC236}">
                <a16:creationId xmlns:a16="http://schemas.microsoft.com/office/drawing/2014/main" id="{3EE6CE8D-69FE-4987-B1C3-925D4E46796D}"/>
              </a:ext>
            </a:extLst>
          </p:cNvPr>
          <p:cNvSpPr/>
          <p:nvPr/>
        </p:nvSpPr>
        <p:spPr>
          <a:xfrm rot="18900000">
            <a:off x="5097240" y="3395520"/>
            <a:ext cx="325080" cy="2739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6" name="CustomShape 42">
            <a:extLst>
              <a:ext uri="{FF2B5EF4-FFF2-40B4-BE49-F238E27FC236}">
                <a16:creationId xmlns:a16="http://schemas.microsoft.com/office/drawing/2014/main" id="{762AB0A8-42DF-4D06-B4E8-6B6780503D6F}"/>
              </a:ext>
            </a:extLst>
          </p:cNvPr>
          <p:cNvSpPr/>
          <p:nvPr/>
        </p:nvSpPr>
        <p:spPr>
          <a:xfrm>
            <a:off x="3866040" y="5083200"/>
            <a:ext cx="325080" cy="4770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7" name="CustomShape 43">
            <a:extLst>
              <a:ext uri="{FF2B5EF4-FFF2-40B4-BE49-F238E27FC236}">
                <a16:creationId xmlns:a16="http://schemas.microsoft.com/office/drawing/2014/main" id="{D511EB58-1749-45B3-8199-A6B60F411654}"/>
              </a:ext>
            </a:extLst>
          </p:cNvPr>
          <p:cNvSpPr/>
          <p:nvPr/>
        </p:nvSpPr>
        <p:spPr>
          <a:xfrm>
            <a:off x="3089520" y="5691240"/>
            <a:ext cx="1855080" cy="31032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PCB Manufacture</a:t>
            </a:r>
            <a:endParaRPr dirty="0"/>
          </a:p>
          <a:p>
            <a:pPr algn="ctr">
              <a:lnSpc>
                <a:spcPct val="100000"/>
              </a:lnSpc>
            </a:pPr>
            <a:r>
              <a:rPr lang="en-GB" sz="1000" dirty="0">
                <a:solidFill>
                  <a:srgbClr val="000000"/>
                </a:solidFill>
                <a:latin typeface="Arial"/>
                <a:ea typeface="MS PGothic"/>
              </a:rPr>
              <a:t>and Device Assembly</a:t>
            </a:r>
            <a:endParaRPr dirty="0"/>
          </a:p>
        </p:txBody>
      </p:sp>
      <p:sp>
        <p:nvSpPr>
          <p:cNvPr id="54" name="CustomShape 46">
            <a:extLst>
              <a:ext uri="{FF2B5EF4-FFF2-40B4-BE49-F238E27FC236}">
                <a16:creationId xmlns:a16="http://schemas.microsoft.com/office/drawing/2014/main" id="{DD86EB1C-B835-4AB9-9C70-F611C3B27F1F}"/>
              </a:ext>
            </a:extLst>
          </p:cNvPr>
          <p:cNvSpPr/>
          <p:nvPr/>
        </p:nvSpPr>
        <p:spPr>
          <a:xfrm>
            <a:off x="3181320" y="3638520"/>
            <a:ext cx="1670040" cy="542880"/>
          </a:xfrm>
          <a:prstGeom prst="rect">
            <a:avLst/>
          </a:prstGeom>
          <a:noFill/>
          <a:ln w="38160">
            <a:solidFill>
              <a:srgbClr val="FF0000"/>
            </a:solidFill>
            <a:round/>
          </a:ln>
        </p:spPr>
        <p:txBody>
          <a:bodyPr/>
          <a:lstStyle/>
          <a:p>
            <a:endParaRPr lang="LID4096"/>
          </a:p>
        </p:txBody>
      </p:sp>
      <p:sp>
        <p:nvSpPr>
          <p:cNvPr id="55" name="CustomShape 47">
            <a:extLst>
              <a:ext uri="{FF2B5EF4-FFF2-40B4-BE49-F238E27FC236}">
                <a16:creationId xmlns:a16="http://schemas.microsoft.com/office/drawing/2014/main" id="{4EB91A07-4E11-4910-9FCC-F33C1F866CBD}"/>
              </a:ext>
            </a:extLst>
          </p:cNvPr>
          <p:cNvSpPr/>
          <p:nvPr/>
        </p:nvSpPr>
        <p:spPr>
          <a:xfrm>
            <a:off x="3250440" y="2017800"/>
            <a:ext cx="1522800" cy="44208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SoC </a:t>
            </a:r>
            <a:endParaRPr dirty="0"/>
          </a:p>
          <a:p>
            <a:pPr algn="ctr">
              <a:lnSpc>
                <a:spcPct val="100000"/>
              </a:lnSpc>
            </a:pPr>
            <a:r>
              <a:rPr lang="en-GB" sz="1000" dirty="0">
                <a:solidFill>
                  <a:srgbClr val="000000"/>
                </a:solidFill>
                <a:latin typeface="Arial"/>
                <a:ea typeface="MS PGothic"/>
              </a:rPr>
              <a:t>Design Specifics</a:t>
            </a:r>
            <a:endParaRPr dirty="0"/>
          </a:p>
        </p:txBody>
      </p:sp>
      <p:sp>
        <p:nvSpPr>
          <p:cNvPr id="56" name="CustomShape 48">
            <a:extLst>
              <a:ext uri="{FF2B5EF4-FFF2-40B4-BE49-F238E27FC236}">
                <a16:creationId xmlns:a16="http://schemas.microsoft.com/office/drawing/2014/main" id="{E1B1FDDB-336F-4E36-93F2-C7B7BC34DAF8}"/>
              </a:ext>
            </a:extLst>
          </p:cNvPr>
          <p:cNvSpPr/>
          <p:nvPr/>
        </p:nvSpPr>
        <p:spPr>
          <a:xfrm>
            <a:off x="3195360" y="2441520"/>
            <a:ext cx="1632960" cy="24228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HW/SW partitioning</a:t>
            </a:r>
            <a:endParaRPr dirty="0"/>
          </a:p>
        </p:txBody>
      </p:sp>
      <p:sp>
        <p:nvSpPr>
          <p:cNvPr id="57" name="CustomShape 49">
            <a:extLst>
              <a:ext uri="{FF2B5EF4-FFF2-40B4-BE49-F238E27FC236}">
                <a16:creationId xmlns:a16="http://schemas.microsoft.com/office/drawing/2014/main" id="{CF54603C-19C4-48D3-84F5-6DF3BDE217E1}"/>
              </a:ext>
            </a:extLst>
          </p:cNvPr>
          <p:cNvSpPr/>
          <p:nvPr/>
        </p:nvSpPr>
        <p:spPr>
          <a:xfrm>
            <a:off x="3115080" y="3019320"/>
            <a:ext cx="1829880" cy="37404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Prototype on Platforms</a:t>
            </a:r>
            <a:endParaRPr dirty="0"/>
          </a:p>
          <a:p>
            <a:pPr algn="ctr">
              <a:lnSpc>
                <a:spcPct val="100000"/>
              </a:lnSpc>
            </a:pPr>
            <a:r>
              <a:rPr lang="en-GB" sz="1000" dirty="0">
                <a:solidFill>
                  <a:srgbClr val="000000"/>
                </a:solidFill>
                <a:latin typeface="Arial"/>
                <a:ea typeface="MS PGothic"/>
              </a:rPr>
              <a:t>e.g., FPGA</a:t>
            </a:r>
            <a:endParaRPr dirty="0"/>
          </a:p>
        </p:txBody>
      </p:sp>
      <p:sp>
        <p:nvSpPr>
          <p:cNvPr id="58" name="TextBox 23">
            <a:extLst>
              <a:ext uri="{FF2B5EF4-FFF2-40B4-BE49-F238E27FC236}">
                <a16:creationId xmlns:a16="http://schemas.microsoft.com/office/drawing/2014/main" id="{6ACCDA5A-05BD-473D-9C34-8DAC09F883DE}"/>
              </a:ext>
            </a:extLst>
          </p:cNvPr>
          <p:cNvSpPr txBox="1">
            <a:spLocks noChangeArrowheads="1"/>
          </p:cNvSpPr>
          <p:nvPr/>
        </p:nvSpPr>
        <p:spPr bwMode="auto">
          <a:xfrm>
            <a:off x="9914826" y="1131888"/>
            <a:ext cx="14472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IP Vendors:</a:t>
            </a:r>
          </a:p>
          <a:p>
            <a:pPr eaLnBrk="1" hangingPunct="1"/>
            <a:r>
              <a:rPr lang="en-GB" sz="1200" b="0" dirty="0"/>
              <a:t>Core Design </a:t>
            </a:r>
          </a:p>
        </p:txBody>
      </p:sp>
      <p:sp>
        <p:nvSpPr>
          <p:cNvPr id="59" name="TextBox 23">
            <a:extLst>
              <a:ext uri="{FF2B5EF4-FFF2-40B4-BE49-F238E27FC236}">
                <a16:creationId xmlns:a16="http://schemas.microsoft.com/office/drawing/2014/main" id="{CFEC5588-3026-45DD-910C-03D9ACAB2A75}"/>
              </a:ext>
            </a:extLst>
          </p:cNvPr>
          <p:cNvSpPr txBox="1">
            <a:spLocks noChangeArrowheads="1"/>
          </p:cNvSpPr>
          <p:nvPr/>
        </p:nvSpPr>
        <p:spPr bwMode="auto">
          <a:xfrm>
            <a:off x="9902131" y="2762251"/>
            <a:ext cx="202062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Fabless Vendors: SoC Design</a:t>
            </a:r>
          </a:p>
        </p:txBody>
      </p:sp>
      <p:sp>
        <p:nvSpPr>
          <p:cNvPr id="60" name="TextBox 23">
            <a:extLst>
              <a:ext uri="{FF2B5EF4-FFF2-40B4-BE49-F238E27FC236}">
                <a16:creationId xmlns:a16="http://schemas.microsoft.com/office/drawing/2014/main" id="{2CCF057B-ABD5-4702-95A9-01B88237A1B0}"/>
              </a:ext>
            </a:extLst>
          </p:cNvPr>
          <p:cNvSpPr txBox="1">
            <a:spLocks noChangeArrowheads="1"/>
          </p:cNvSpPr>
          <p:nvPr/>
        </p:nvSpPr>
        <p:spPr bwMode="auto">
          <a:xfrm>
            <a:off x="9914826" y="4495801"/>
            <a:ext cx="169055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Foundries: </a:t>
            </a:r>
          </a:p>
          <a:p>
            <a:pPr eaLnBrk="1" hangingPunct="1"/>
            <a:r>
              <a:rPr lang="en-GB" sz="1200" b="0" dirty="0"/>
              <a:t>Chip Fabrication</a:t>
            </a:r>
          </a:p>
        </p:txBody>
      </p:sp>
      <p:cxnSp>
        <p:nvCxnSpPr>
          <p:cNvPr id="61" name="Straight Arrow Connector 60">
            <a:extLst>
              <a:ext uri="{FF2B5EF4-FFF2-40B4-BE49-F238E27FC236}">
                <a16:creationId xmlns:a16="http://schemas.microsoft.com/office/drawing/2014/main" id="{8AD8690D-26B0-4B30-8814-8C5C6C6CDD95}"/>
              </a:ext>
            </a:extLst>
          </p:cNvPr>
          <p:cNvCxnSpPr/>
          <p:nvPr/>
        </p:nvCxnSpPr>
        <p:spPr bwMode="auto">
          <a:xfrm flipH="1">
            <a:off x="8844211" y="914400"/>
            <a:ext cx="0" cy="933450"/>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2" name="Straight Arrow Connector 61">
            <a:extLst>
              <a:ext uri="{FF2B5EF4-FFF2-40B4-BE49-F238E27FC236}">
                <a16:creationId xmlns:a16="http://schemas.microsoft.com/office/drawing/2014/main" id="{B3382004-17D0-4E1F-86A4-FF90E5DF5009}"/>
              </a:ext>
            </a:extLst>
          </p:cNvPr>
          <p:cNvCxnSpPr/>
          <p:nvPr/>
        </p:nvCxnSpPr>
        <p:spPr bwMode="auto">
          <a:xfrm>
            <a:off x="8844211" y="1936751"/>
            <a:ext cx="0" cy="227806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3" name="Straight Arrow Connector 62">
            <a:extLst>
              <a:ext uri="{FF2B5EF4-FFF2-40B4-BE49-F238E27FC236}">
                <a16:creationId xmlns:a16="http://schemas.microsoft.com/office/drawing/2014/main" id="{DDCB28C8-604C-4AC9-8B0C-46E58FADE9E3}"/>
              </a:ext>
            </a:extLst>
          </p:cNvPr>
          <p:cNvCxnSpPr/>
          <p:nvPr/>
        </p:nvCxnSpPr>
        <p:spPr bwMode="auto">
          <a:xfrm>
            <a:off x="8844211" y="4273551"/>
            <a:ext cx="0" cy="98901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4" name="Straight Arrow Connector 63">
            <a:extLst>
              <a:ext uri="{FF2B5EF4-FFF2-40B4-BE49-F238E27FC236}">
                <a16:creationId xmlns:a16="http://schemas.microsoft.com/office/drawing/2014/main" id="{167A45B1-DCDE-48E2-995D-BFED8B19E2AC}"/>
              </a:ext>
            </a:extLst>
          </p:cNvPr>
          <p:cNvCxnSpPr/>
          <p:nvPr/>
        </p:nvCxnSpPr>
        <p:spPr bwMode="auto">
          <a:xfrm>
            <a:off x="8844211" y="5278439"/>
            <a:ext cx="0" cy="1036637"/>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pic>
        <p:nvPicPr>
          <p:cNvPr id="65" name="Picture 4">
            <a:extLst>
              <a:ext uri="{FF2B5EF4-FFF2-40B4-BE49-F238E27FC236}">
                <a16:creationId xmlns:a16="http://schemas.microsoft.com/office/drawing/2014/main" id="{C96B920B-AA79-4370-ADD0-EC14856FFD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47"/>
          <a:stretch/>
        </p:blipFill>
        <p:spPr bwMode="auto">
          <a:xfrm>
            <a:off x="7960908" y="4480626"/>
            <a:ext cx="1766606" cy="553227"/>
          </a:xfrm>
          <a:prstGeom prst="rect">
            <a:avLst/>
          </a:prstGeom>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47">
            <a:extLst>
              <a:ext uri="{FF2B5EF4-FFF2-40B4-BE49-F238E27FC236}">
                <a16:creationId xmlns:a16="http://schemas.microsoft.com/office/drawing/2014/main" id="{12B32908-530F-46AA-9B86-2513B19F2A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1705" y="5408614"/>
            <a:ext cx="1804812"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23">
            <a:extLst>
              <a:ext uri="{FF2B5EF4-FFF2-40B4-BE49-F238E27FC236}">
                <a16:creationId xmlns:a16="http://schemas.microsoft.com/office/drawing/2014/main" id="{9D8E3702-4AB8-45ED-85D6-BFFFA5850997}"/>
              </a:ext>
            </a:extLst>
          </p:cNvPr>
          <p:cNvSpPr txBox="1">
            <a:spLocks noChangeArrowheads="1"/>
          </p:cNvSpPr>
          <p:nvPr/>
        </p:nvSpPr>
        <p:spPr bwMode="auto">
          <a:xfrm>
            <a:off x="9914826" y="5535613"/>
            <a:ext cx="200793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Device Vendors: </a:t>
            </a:r>
          </a:p>
          <a:p>
            <a:pPr eaLnBrk="1" hangingPunct="1"/>
            <a:r>
              <a:rPr lang="en-GB" sz="1200" b="0" dirty="0"/>
              <a:t>Final Products</a:t>
            </a:r>
          </a:p>
        </p:txBody>
      </p:sp>
      <p:pic>
        <p:nvPicPr>
          <p:cNvPr id="68" name="Picture 2">
            <a:extLst>
              <a:ext uri="{FF2B5EF4-FFF2-40B4-BE49-F238E27FC236}">
                <a16:creationId xmlns:a16="http://schemas.microsoft.com/office/drawing/2014/main" id="{6C1CD934-0DDF-449B-9C76-75EB1EF8818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06" b="27414"/>
          <a:stretch/>
        </p:blipFill>
        <p:spPr bwMode="auto">
          <a:xfrm>
            <a:off x="7960908" y="2749278"/>
            <a:ext cx="1749786" cy="587375"/>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1D5EE359-3EE2-4B72-B4D4-4C9020861B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90" t="31500" r="6129" b="26555"/>
          <a:stretch/>
        </p:blipFill>
        <p:spPr bwMode="auto">
          <a:xfrm>
            <a:off x="7961905" y="1110738"/>
            <a:ext cx="1765609" cy="514469"/>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974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SoC Design Flow</a:t>
            </a:r>
          </a:p>
        </p:txBody>
      </p:sp>
      <p:sp>
        <p:nvSpPr>
          <p:cNvPr id="6" name="Line 1">
            <a:extLst>
              <a:ext uri="{FF2B5EF4-FFF2-40B4-BE49-F238E27FC236}">
                <a16:creationId xmlns:a16="http://schemas.microsoft.com/office/drawing/2014/main" id="{5EED5D4D-A52F-4315-9651-11477A2FB3D7}"/>
              </a:ext>
            </a:extLst>
          </p:cNvPr>
          <p:cNvSpPr/>
          <p:nvPr/>
        </p:nvSpPr>
        <p:spPr>
          <a:xfrm flipH="1">
            <a:off x="928800" y="4243320"/>
            <a:ext cx="10599480" cy="0"/>
          </a:xfrm>
          <a:prstGeom prst="line">
            <a:avLst/>
          </a:prstGeom>
          <a:ln w="19080" cap="rnd">
            <a:solidFill>
              <a:srgbClr val="BFBFBF"/>
            </a:solidFill>
            <a:custDash>
              <a:ds d="0" sp="0"/>
            </a:custDash>
            <a:round/>
          </a:ln>
        </p:spPr>
        <p:txBody>
          <a:bodyPr/>
          <a:lstStyle/>
          <a:p>
            <a:endParaRPr lang="LID4096"/>
          </a:p>
        </p:txBody>
      </p:sp>
      <p:sp>
        <p:nvSpPr>
          <p:cNvPr id="7" name="Line 2">
            <a:extLst>
              <a:ext uri="{FF2B5EF4-FFF2-40B4-BE49-F238E27FC236}">
                <a16:creationId xmlns:a16="http://schemas.microsoft.com/office/drawing/2014/main" id="{0227532E-F9F2-4C11-84C0-1B3C428AD684}"/>
              </a:ext>
            </a:extLst>
          </p:cNvPr>
          <p:cNvSpPr/>
          <p:nvPr/>
        </p:nvSpPr>
        <p:spPr>
          <a:xfrm flipH="1">
            <a:off x="928800" y="1876320"/>
            <a:ext cx="10599480" cy="0"/>
          </a:xfrm>
          <a:prstGeom prst="line">
            <a:avLst/>
          </a:prstGeom>
          <a:ln w="19080" cap="rnd">
            <a:solidFill>
              <a:srgbClr val="BFBFBF"/>
            </a:solidFill>
            <a:custDash>
              <a:ds d="0" sp="0"/>
            </a:custDash>
            <a:round/>
          </a:ln>
        </p:spPr>
        <p:txBody>
          <a:bodyPr/>
          <a:lstStyle/>
          <a:p>
            <a:endParaRPr lang="LID4096"/>
          </a:p>
        </p:txBody>
      </p:sp>
      <p:sp>
        <p:nvSpPr>
          <p:cNvPr id="8" name="Line 3">
            <a:extLst>
              <a:ext uri="{FF2B5EF4-FFF2-40B4-BE49-F238E27FC236}">
                <a16:creationId xmlns:a16="http://schemas.microsoft.com/office/drawing/2014/main" id="{37291025-5894-4B0E-B6E5-A343FAEEBD64}"/>
              </a:ext>
            </a:extLst>
          </p:cNvPr>
          <p:cNvSpPr/>
          <p:nvPr/>
        </p:nvSpPr>
        <p:spPr>
          <a:xfrm flipH="1">
            <a:off x="928800" y="5262480"/>
            <a:ext cx="10599480" cy="0"/>
          </a:xfrm>
          <a:prstGeom prst="line">
            <a:avLst/>
          </a:prstGeom>
          <a:ln w="19080" cap="rnd">
            <a:solidFill>
              <a:srgbClr val="BFBFBF"/>
            </a:solidFill>
            <a:custDash>
              <a:ds d="0" sp="0"/>
            </a:custDash>
            <a:round/>
          </a:ln>
        </p:spPr>
        <p:txBody>
          <a:bodyPr/>
          <a:lstStyle/>
          <a:p>
            <a:endParaRPr lang="LID4096"/>
          </a:p>
        </p:txBody>
      </p:sp>
      <p:sp>
        <p:nvSpPr>
          <p:cNvPr id="9" name="CustomShape 5">
            <a:extLst>
              <a:ext uri="{FF2B5EF4-FFF2-40B4-BE49-F238E27FC236}">
                <a16:creationId xmlns:a16="http://schemas.microsoft.com/office/drawing/2014/main" id="{7A0B3A4F-09EA-4FEC-8C77-D26C66F7391F}"/>
              </a:ext>
            </a:extLst>
          </p:cNvPr>
          <p:cNvSpPr/>
          <p:nvPr/>
        </p:nvSpPr>
        <p:spPr>
          <a:xfrm>
            <a:off x="1303560" y="1030320"/>
            <a:ext cx="1165320" cy="410400"/>
          </a:xfrm>
          <a:prstGeom prst="rect">
            <a:avLst/>
          </a:prstGeom>
          <a:solidFill>
            <a:srgbClr val="50DEFF"/>
          </a:solidFill>
          <a:ln w="19080">
            <a:solidFill>
              <a:srgbClr val="404040"/>
            </a:solidFill>
            <a:round/>
          </a:ln>
        </p:spPr>
        <p:txBody>
          <a:bodyPr/>
          <a:lstStyle/>
          <a:p>
            <a:endParaRPr lang="LID4096"/>
          </a:p>
        </p:txBody>
      </p:sp>
      <p:sp>
        <p:nvSpPr>
          <p:cNvPr id="10" name="CustomShape 6">
            <a:extLst>
              <a:ext uri="{FF2B5EF4-FFF2-40B4-BE49-F238E27FC236}">
                <a16:creationId xmlns:a16="http://schemas.microsoft.com/office/drawing/2014/main" id="{7D2FD759-3B6C-4043-A5C3-859C2681F8C6}"/>
              </a:ext>
            </a:extLst>
          </p:cNvPr>
          <p:cNvSpPr/>
          <p:nvPr/>
        </p:nvSpPr>
        <p:spPr>
          <a:xfrm>
            <a:off x="1206360" y="1085760"/>
            <a:ext cx="1165320" cy="408960"/>
          </a:xfrm>
          <a:prstGeom prst="rect">
            <a:avLst/>
          </a:prstGeom>
          <a:solidFill>
            <a:srgbClr val="C5F4FF"/>
          </a:solidFill>
          <a:ln w="19080">
            <a:solidFill>
              <a:srgbClr val="404040"/>
            </a:solidFill>
            <a:round/>
          </a:ln>
        </p:spPr>
        <p:txBody>
          <a:bodyPr/>
          <a:lstStyle/>
          <a:p>
            <a:endParaRPr lang="LID4096"/>
          </a:p>
        </p:txBody>
      </p:sp>
      <p:sp>
        <p:nvSpPr>
          <p:cNvPr id="11" name="CustomShape 7">
            <a:extLst>
              <a:ext uri="{FF2B5EF4-FFF2-40B4-BE49-F238E27FC236}">
                <a16:creationId xmlns:a16="http://schemas.microsoft.com/office/drawing/2014/main" id="{9080297F-0E0B-4C63-ACC5-01CE53474768}"/>
              </a:ext>
            </a:extLst>
          </p:cNvPr>
          <p:cNvSpPr/>
          <p:nvPr/>
        </p:nvSpPr>
        <p:spPr>
          <a:xfrm>
            <a:off x="1127880" y="1157400"/>
            <a:ext cx="1167480" cy="407160"/>
          </a:xfrm>
          <a:prstGeom prst="rect">
            <a:avLst/>
          </a:prstGeom>
          <a:solidFill>
            <a:srgbClr val="50DEFF"/>
          </a:solidFill>
          <a:ln w="19080">
            <a:solidFill>
              <a:srgbClr val="404040"/>
            </a:solidFill>
            <a:round/>
          </a:ln>
        </p:spPr>
        <p:txBody>
          <a:bodyPr/>
          <a:lstStyle/>
          <a:p>
            <a:endParaRPr lang="LID4096"/>
          </a:p>
        </p:txBody>
      </p:sp>
      <p:sp>
        <p:nvSpPr>
          <p:cNvPr id="12" name="CustomShape 8">
            <a:extLst>
              <a:ext uri="{FF2B5EF4-FFF2-40B4-BE49-F238E27FC236}">
                <a16:creationId xmlns:a16="http://schemas.microsoft.com/office/drawing/2014/main" id="{4062C866-E9FE-448B-99A4-4D0EEDBC2E5C}"/>
              </a:ext>
            </a:extLst>
          </p:cNvPr>
          <p:cNvSpPr/>
          <p:nvPr/>
        </p:nvSpPr>
        <p:spPr>
          <a:xfrm>
            <a:off x="1051560" y="1228680"/>
            <a:ext cx="1165320" cy="4071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Hardware </a:t>
            </a:r>
            <a:endParaRPr dirty="0"/>
          </a:p>
          <a:p>
            <a:pPr algn="ctr">
              <a:lnSpc>
                <a:spcPct val="100000"/>
              </a:lnSpc>
            </a:pPr>
            <a:r>
              <a:rPr lang="en-GB" sz="1000" dirty="0">
                <a:solidFill>
                  <a:srgbClr val="000000"/>
                </a:solidFill>
                <a:latin typeface="Arial"/>
                <a:ea typeface="MS PGothic"/>
              </a:rPr>
              <a:t>IP Cores</a:t>
            </a:r>
            <a:endParaRPr dirty="0"/>
          </a:p>
        </p:txBody>
      </p:sp>
      <p:sp>
        <p:nvSpPr>
          <p:cNvPr id="13" name="CustomShape 9">
            <a:extLst>
              <a:ext uri="{FF2B5EF4-FFF2-40B4-BE49-F238E27FC236}">
                <a16:creationId xmlns:a16="http://schemas.microsoft.com/office/drawing/2014/main" id="{31258F03-2A9C-4125-84E2-75F1071CA6D3}"/>
              </a:ext>
            </a:extLst>
          </p:cNvPr>
          <p:cNvSpPr/>
          <p:nvPr/>
        </p:nvSpPr>
        <p:spPr>
          <a:xfrm>
            <a:off x="1494000" y="1695600"/>
            <a:ext cx="327240" cy="3754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14" name="CustomShape 10">
            <a:extLst>
              <a:ext uri="{FF2B5EF4-FFF2-40B4-BE49-F238E27FC236}">
                <a16:creationId xmlns:a16="http://schemas.microsoft.com/office/drawing/2014/main" id="{12973410-1B73-45E7-9939-250B3B7CBFE2}"/>
              </a:ext>
            </a:extLst>
          </p:cNvPr>
          <p:cNvSpPr/>
          <p:nvPr/>
        </p:nvSpPr>
        <p:spPr>
          <a:xfrm>
            <a:off x="2748960" y="1427040"/>
            <a:ext cx="1125000" cy="39456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Purchase HW cores</a:t>
            </a:r>
            <a:endParaRPr dirty="0"/>
          </a:p>
        </p:txBody>
      </p:sp>
      <p:sp>
        <p:nvSpPr>
          <p:cNvPr id="15" name="CustomShape 11">
            <a:extLst>
              <a:ext uri="{FF2B5EF4-FFF2-40B4-BE49-F238E27FC236}">
                <a16:creationId xmlns:a16="http://schemas.microsoft.com/office/drawing/2014/main" id="{8A1317CD-4374-4117-977A-661DF95A1E02}"/>
              </a:ext>
            </a:extLst>
          </p:cNvPr>
          <p:cNvSpPr/>
          <p:nvPr/>
        </p:nvSpPr>
        <p:spPr>
          <a:xfrm>
            <a:off x="4388760" y="1397160"/>
            <a:ext cx="1131480" cy="39456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Purchase SW drivers</a:t>
            </a:r>
            <a:endParaRPr dirty="0"/>
          </a:p>
        </p:txBody>
      </p:sp>
      <p:sp>
        <p:nvSpPr>
          <p:cNvPr id="16" name="CustomShape 12">
            <a:extLst>
              <a:ext uri="{FF2B5EF4-FFF2-40B4-BE49-F238E27FC236}">
                <a16:creationId xmlns:a16="http://schemas.microsoft.com/office/drawing/2014/main" id="{30FD7C56-825E-4D8F-9B80-498637B0B5F0}"/>
              </a:ext>
            </a:extLst>
          </p:cNvPr>
          <p:cNvSpPr/>
          <p:nvPr/>
        </p:nvSpPr>
        <p:spPr>
          <a:xfrm>
            <a:off x="1051560" y="2116080"/>
            <a:ext cx="1213920" cy="4629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Integrated</a:t>
            </a:r>
            <a:endParaRPr dirty="0"/>
          </a:p>
          <a:p>
            <a:pPr algn="ctr">
              <a:lnSpc>
                <a:spcPct val="100000"/>
              </a:lnSpc>
            </a:pPr>
            <a:r>
              <a:rPr lang="en-GB" sz="1000" dirty="0">
                <a:solidFill>
                  <a:srgbClr val="000000"/>
                </a:solidFill>
                <a:latin typeface="Arial"/>
                <a:ea typeface="MS PGothic"/>
              </a:rPr>
              <a:t>Hardware</a:t>
            </a:r>
            <a:endParaRPr dirty="0"/>
          </a:p>
        </p:txBody>
      </p:sp>
      <p:sp>
        <p:nvSpPr>
          <p:cNvPr id="17" name="CustomShape 13">
            <a:extLst>
              <a:ext uri="{FF2B5EF4-FFF2-40B4-BE49-F238E27FC236}">
                <a16:creationId xmlns:a16="http://schemas.microsoft.com/office/drawing/2014/main" id="{4C9D732C-1907-4EC6-8EEA-D1E11A546171}"/>
              </a:ext>
            </a:extLst>
          </p:cNvPr>
          <p:cNvSpPr/>
          <p:nvPr/>
        </p:nvSpPr>
        <p:spPr>
          <a:xfrm>
            <a:off x="5728320" y="2116080"/>
            <a:ext cx="1252080" cy="4629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Integrated</a:t>
            </a:r>
            <a:endParaRPr dirty="0"/>
          </a:p>
          <a:p>
            <a:pPr algn="ctr">
              <a:lnSpc>
                <a:spcPct val="100000"/>
              </a:lnSpc>
            </a:pPr>
            <a:r>
              <a:rPr lang="en-GB" sz="1000" dirty="0">
                <a:solidFill>
                  <a:srgbClr val="000000"/>
                </a:solidFill>
                <a:latin typeface="Arial"/>
                <a:ea typeface="MS PGothic"/>
              </a:rPr>
              <a:t>Software</a:t>
            </a:r>
            <a:endParaRPr dirty="0"/>
          </a:p>
        </p:txBody>
      </p:sp>
      <p:sp>
        <p:nvSpPr>
          <p:cNvPr id="18" name="CustomShape 14">
            <a:extLst>
              <a:ext uri="{FF2B5EF4-FFF2-40B4-BE49-F238E27FC236}">
                <a16:creationId xmlns:a16="http://schemas.microsoft.com/office/drawing/2014/main" id="{72DFE545-6A33-409C-BABC-BC07FD192501}"/>
              </a:ext>
            </a:extLst>
          </p:cNvPr>
          <p:cNvSpPr/>
          <p:nvPr/>
        </p:nvSpPr>
        <p:spPr>
          <a:xfrm>
            <a:off x="1049760" y="2930400"/>
            <a:ext cx="1213920" cy="4629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Functional</a:t>
            </a:r>
            <a:endParaRPr dirty="0"/>
          </a:p>
          <a:p>
            <a:pPr algn="ctr">
              <a:lnSpc>
                <a:spcPct val="100000"/>
              </a:lnSpc>
            </a:pPr>
            <a:r>
              <a:rPr lang="en-GB" sz="1000" dirty="0">
                <a:solidFill>
                  <a:srgbClr val="000000"/>
                </a:solidFill>
                <a:latin typeface="Arial"/>
                <a:ea typeface="MS PGothic"/>
              </a:rPr>
              <a:t>Simulation</a:t>
            </a:r>
            <a:endParaRPr dirty="0"/>
          </a:p>
        </p:txBody>
      </p:sp>
      <p:sp>
        <p:nvSpPr>
          <p:cNvPr id="19" name="CustomShape 15">
            <a:extLst>
              <a:ext uri="{FF2B5EF4-FFF2-40B4-BE49-F238E27FC236}">
                <a16:creationId xmlns:a16="http://schemas.microsoft.com/office/drawing/2014/main" id="{DD377D21-C425-4587-81C2-10142D7E48B3}"/>
              </a:ext>
            </a:extLst>
          </p:cNvPr>
          <p:cNvSpPr/>
          <p:nvPr/>
        </p:nvSpPr>
        <p:spPr>
          <a:xfrm>
            <a:off x="5764320" y="2930400"/>
            <a:ext cx="1216080" cy="4629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Software</a:t>
            </a:r>
            <a:endParaRPr dirty="0"/>
          </a:p>
          <a:p>
            <a:pPr algn="ctr">
              <a:lnSpc>
                <a:spcPct val="100000"/>
              </a:lnSpc>
            </a:pPr>
            <a:r>
              <a:rPr lang="en-GB" sz="1000" dirty="0">
                <a:solidFill>
                  <a:srgbClr val="000000"/>
                </a:solidFill>
                <a:latin typeface="Arial"/>
                <a:ea typeface="MS PGothic"/>
              </a:rPr>
              <a:t>Simulation</a:t>
            </a:r>
            <a:endParaRPr dirty="0"/>
          </a:p>
        </p:txBody>
      </p:sp>
      <p:sp>
        <p:nvSpPr>
          <p:cNvPr id="20" name="CustomShape 16">
            <a:extLst>
              <a:ext uri="{FF2B5EF4-FFF2-40B4-BE49-F238E27FC236}">
                <a16:creationId xmlns:a16="http://schemas.microsoft.com/office/drawing/2014/main" id="{1B705110-682F-4BED-8E17-DC84562C86E1}"/>
              </a:ext>
            </a:extLst>
          </p:cNvPr>
          <p:cNvSpPr/>
          <p:nvPr/>
        </p:nvSpPr>
        <p:spPr>
          <a:xfrm>
            <a:off x="770400" y="3701880"/>
            <a:ext cx="1772640" cy="39600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Physical Optimization</a:t>
            </a:r>
            <a:endParaRPr dirty="0"/>
          </a:p>
          <a:p>
            <a:pPr algn="ctr">
              <a:lnSpc>
                <a:spcPct val="100000"/>
              </a:lnSpc>
            </a:pPr>
            <a:r>
              <a:rPr lang="en-GB" sz="1000" dirty="0">
                <a:solidFill>
                  <a:srgbClr val="000000"/>
                </a:solidFill>
                <a:latin typeface="Arial"/>
                <a:ea typeface="MS PGothic"/>
              </a:rPr>
              <a:t>and Fabrication</a:t>
            </a:r>
            <a:endParaRPr dirty="0"/>
          </a:p>
        </p:txBody>
      </p:sp>
      <p:sp>
        <p:nvSpPr>
          <p:cNvPr id="21" name="CustomShape 17">
            <a:extLst>
              <a:ext uri="{FF2B5EF4-FFF2-40B4-BE49-F238E27FC236}">
                <a16:creationId xmlns:a16="http://schemas.microsoft.com/office/drawing/2014/main" id="{9F68AACA-1076-4D7A-A9D7-67FEC9A5B547}"/>
              </a:ext>
            </a:extLst>
          </p:cNvPr>
          <p:cNvSpPr/>
          <p:nvPr/>
        </p:nvSpPr>
        <p:spPr>
          <a:xfrm>
            <a:off x="5480640" y="3695760"/>
            <a:ext cx="2009520" cy="3945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Application Development</a:t>
            </a:r>
            <a:endParaRPr dirty="0"/>
          </a:p>
          <a:p>
            <a:pPr algn="ctr">
              <a:lnSpc>
                <a:spcPct val="100000"/>
              </a:lnSpc>
            </a:pPr>
            <a:r>
              <a:rPr lang="en-GB" sz="1000" dirty="0">
                <a:solidFill>
                  <a:srgbClr val="000000"/>
                </a:solidFill>
                <a:latin typeface="Arial"/>
                <a:ea typeface="MS PGothic"/>
              </a:rPr>
              <a:t>and Test</a:t>
            </a:r>
            <a:endParaRPr dirty="0"/>
          </a:p>
        </p:txBody>
      </p:sp>
      <p:sp>
        <p:nvSpPr>
          <p:cNvPr id="22" name="CustomShape 18">
            <a:extLst>
              <a:ext uri="{FF2B5EF4-FFF2-40B4-BE49-F238E27FC236}">
                <a16:creationId xmlns:a16="http://schemas.microsoft.com/office/drawing/2014/main" id="{3CA9B552-BB49-4170-BEF2-FDB781DE7324}"/>
              </a:ext>
            </a:extLst>
          </p:cNvPr>
          <p:cNvSpPr/>
          <p:nvPr/>
        </p:nvSpPr>
        <p:spPr>
          <a:xfrm>
            <a:off x="3292560" y="3724200"/>
            <a:ext cx="1413000" cy="37404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HW/SW</a:t>
            </a:r>
            <a:endParaRPr dirty="0"/>
          </a:p>
          <a:p>
            <a:pPr algn="ctr">
              <a:lnSpc>
                <a:spcPct val="100000"/>
              </a:lnSpc>
            </a:pPr>
            <a:r>
              <a:rPr lang="en-GB" sz="1000" dirty="0">
                <a:solidFill>
                  <a:srgbClr val="000000"/>
                </a:solidFill>
                <a:latin typeface="Arial"/>
                <a:ea typeface="MS PGothic"/>
              </a:rPr>
              <a:t>Co-verification</a:t>
            </a:r>
            <a:endParaRPr dirty="0"/>
          </a:p>
        </p:txBody>
      </p:sp>
      <p:sp>
        <p:nvSpPr>
          <p:cNvPr id="23" name="CustomShape 19">
            <a:extLst>
              <a:ext uri="{FF2B5EF4-FFF2-40B4-BE49-F238E27FC236}">
                <a16:creationId xmlns:a16="http://schemas.microsoft.com/office/drawing/2014/main" id="{38C4BB9F-C3DD-4B9F-A58E-BE22DA410A66}"/>
              </a:ext>
            </a:extLst>
          </p:cNvPr>
          <p:cNvSpPr/>
          <p:nvPr/>
        </p:nvSpPr>
        <p:spPr>
          <a:xfrm>
            <a:off x="3089520" y="4684680"/>
            <a:ext cx="1855080" cy="36288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Volume Manufacture </a:t>
            </a:r>
            <a:endParaRPr dirty="0"/>
          </a:p>
          <a:p>
            <a:pPr algn="ctr">
              <a:lnSpc>
                <a:spcPct val="100000"/>
              </a:lnSpc>
            </a:pPr>
            <a:r>
              <a:rPr lang="en-GB" sz="1000" dirty="0">
                <a:solidFill>
                  <a:srgbClr val="000000"/>
                </a:solidFill>
                <a:latin typeface="Arial"/>
                <a:ea typeface="MS PGothic"/>
              </a:rPr>
              <a:t>and Ship</a:t>
            </a:r>
            <a:endParaRPr dirty="0"/>
          </a:p>
        </p:txBody>
      </p:sp>
      <p:sp>
        <p:nvSpPr>
          <p:cNvPr id="24" name="CustomShape 20">
            <a:extLst>
              <a:ext uri="{FF2B5EF4-FFF2-40B4-BE49-F238E27FC236}">
                <a16:creationId xmlns:a16="http://schemas.microsoft.com/office/drawing/2014/main" id="{E644CF24-842D-43EA-85D3-12D20BB46A9A}"/>
              </a:ext>
            </a:extLst>
          </p:cNvPr>
          <p:cNvSpPr/>
          <p:nvPr/>
        </p:nvSpPr>
        <p:spPr>
          <a:xfrm>
            <a:off x="5986440" y="1030320"/>
            <a:ext cx="1165320" cy="410400"/>
          </a:xfrm>
          <a:prstGeom prst="rect">
            <a:avLst/>
          </a:prstGeom>
          <a:solidFill>
            <a:srgbClr val="A5EEE0"/>
          </a:solidFill>
          <a:ln w="19080">
            <a:solidFill>
              <a:srgbClr val="404040"/>
            </a:solidFill>
            <a:round/>
          </a:ln>
        </p:spPr>
        <p:txBody>
          <a:bodyPr/>
          <a:lstStyle/>
          <a:p>
            <a:endParaRPr lang="LID4096"/>
          </a:p>
        </p:txBody>
      </p:sp>
      <p:sp>
        <p:nvSpPr>
          <p:cNvPr id="25" name="CustomShape 21">
            <a:extLst>
              <a:ext uri="{FF2B5EF4-FFF2-40B4-BE49-F238E27FC236}">
                <a16:creationId xmlns:a16="http://schemas.microsoft.com/office/drawing/2014/main" id="{619A30C7-702F-4A19-9901-EB1EF70CA51B}"/>
              </a:ext>
            </a:extLst>
          </p:cNvPr>
          <p:cNvSpPr/>
          <p:nvPr/>
        </p:nvSpPr>
        <p:spPr>
          <a:xfrm>
            <a:off x="5889240" y="1085760"/>
            <a:ext cx="1165320" cy="408960"/>
          </a:xfrm>
          <a:prstGeom prst="rect">
            <a:avLst/>
          </a:prstGeom>
          <a:solidFill>
            <a:srgbClr val="D2F7F0"/>
          </a:solidFill>
          <a:ln w="19080">
            <a:solidFill>
              <a:srgbClr val="404040"/>
            </a:solidFill>
            <a:round/>
          </a:ln>
        </p:spPr>
        <p:txBody>
          <a:bodyPr/>
          <a:lstStyle/>
          <a:p>
            <a:endParaRPr lang="LID4096"/>
          </a:p>
        </p:txBody>
      </p:sp>
      <p:sp>
        <p:nvSpPr>
          <p:cNvPr id="26" name="CustomShape 22">
            <a:extLst>
              <a:ext uri="{FF2B5EF4-FFF2-40B4-BE49-F238E27FC236}">
                <a16:creationId xmlns:a16="http://schemas.microsoft.com/office/drawing/2014/main" id="{7CEEC2FD-32E8-4C26-B3CC-0F17778BFF53}"/>
              </a:ext>
            </a:extLst>
          </p:cNvPr>
          <p:cNvSpPr/>
          <p:nvPr/>
        </p:nvSpPr>
        <p:spPr>
          <a:xfrm>
            <a:off x="5810760" y="1157400"/>
            <a:ext cx="1167480" cy="407160"/>
          </a:xfrm>
          <a:prstGeom prst="rect">
            <a:avLst/>
          </a:prstGeom>
          <a:solidFill>
            <a:srgbClr val="A5EEE0"/>
          </a:solidFill>
          <a:ln w="19080">
            <a:solidFill>
              <a:srgbClr val="404040"/>
            </a:solidFill>
            <a:round/>
          </a:ln>
        </p:spPr>
        <p:txBody>
          <a:bodyPr/>
          <a:lstStyle/>
          <a:p>
            <a:endParaRPr lang="LID4096"/>
          </a:p>
        </p:txBody>
      </p:sp>
      <p:sp>
        <p:nvSpPr>
          <p:cNvPr id="27" name="CustomShape 23">
            <a:extLst>
              <a:ext uri="{FF2B5EF4-FFF2-40B4-BE49-F238E27FC236}">
                <a16:creationId xmlns:a16="http://schemas.microsoft.com/office/drawing/2014/main" id="{87C2A09F-E005-4376-884E-6F84D210856E}"/>
              </a:ext>
            </a:extLst>
          </p:cNvPr>
          <p:cNvSpPr/>
          <p:nvPr/>
        </p:nvSpPr>
        <p:spPr>
          <a:xfrm>
            <a:off x="5734800" y="1228680"/>
            <a:ext cx="1165320" cy="4071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Software </a:t>
            </a:r>
            <a:endParaRPr dirty="0"/>
          </a:p>
          <a:p>
            <a:pPr algn="ctr">
              <a:lnSpc>
                <a:spcPct val="100000"/>
              </a:lnSpc>
            </a:pPr>
            <a:r>
              <a:rPr lang="en-GB" sz="1000" dirty="0">
                <a:solidFill>
                  <a:srgbClr val="000000"/>
                </a:solidFill>
                <a:latin typeface="Arial"/>
                <a:ea typeface="MS PGothic"/>
              </a:rPr>
              <a:t>Drivers</a:t>
            </a:r>
            <a:endParaRPr dirty="0"/>
          </a:p>
        </p:txBody>
      </p:sp>
      <p:sp>
        <p:nvSpPr>
          <p:cNvPr id="28" name="CustomShape 24">
            <a:extLst>
              <a:ext uri="{FF2B5EF4-FFF2-40B4-BE49-F238E27FC236}">
                <a16:creationId xmlns:a16="http://schemas.microsoft.com/office/drawing/2014/main" id="{1DFAB08F-E596-48B8-976E-C19068162EBE}"/>
              </a:ext>
            </a:extLst>
          </p:cNvPr>
          <p:cNvSpPr/>
          <p:nvPr/>
        </p:nvSpPr>
        <p:spPr>
          <a:xfrm>
            <a:off x="1494000" y="2627280"/>
            <a:ext cx="327240" cy="2721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29" name="CustomShape 25">
            <a:extLst>
              <a:ext uri="{FF2B5EF4-FFF2-40B4-BE49-F238E27FC236}">
                <a16:creationId xmlns:a16="http://schemas.microsoft.com/office/drawing/2014/main" id="{D6DAF121-D96E-47E7-A46A-337F92BF9D4A}"/>
              </a:ext>
            </a:extLst>
          </p:cNvPr>
          <p:cNvSpPr/>
          <p:nvPr/>
        </p:nvSpPr>
        <p:spPr>
          <a:xfrm>
            <a:off x="6153840" y="1695600"/>
            <a:ext cx="325080" cy="3754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0" name="CustomShape 26">
            <a:extLst>
              <a:ext uri="{FF2B5EF4-FFF2-40B4-BE49-F238E27FC236}">
                <a16:creationId xmlns:a16="http://schemas.microsoft.com/office/drawing/2014/main" id="{2ADE8A2A-3DF9-4425-8D57-7CC24CA1E334}"/>
              </a:ext>
            </a:extLst>
          </p:cNvPr>
          <p:cNvSpPr/>
          <p:nvPr/>
        </p:nvSpPr>
        <p:spPr>
          <a:xfrm>
            <a:off x="6189480" y="2627280"/>
            <a:ext cx="325080" cy="2721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1" name="CustomShape 27">
            <a:extLst>
              <a:ext uri="{FF2B5EF4-FFF2-40B4-BE49-F238E27FC236}">
                <a16:creationId xmlns:a16="http://schemas.microsoft.com/office/drawing/2014/main" id="{90FE4B7D-95C7-41A2-A2D6-6551DAE26488}"/>
              </a:ext>
            </a:extLst>
          </p:cNvPr>
          <p:cNvSpPr/>
          <p:nvPr/>
        </p:nvSpPr>
        <p:spPr>
          <a:xfrm rot="2700000">
            <a:off x="2749680" y="3339000"/>
            <a:ext cx="232560" cy="38664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2" name="CustomShape 28">
            <a:extLst>
              <a:ext uri="{FF2B5EF4-FFF2-40B4-BE49-F238E27FC236}">
                <a16:creationId xmlns:a16="http://schemas.microsoft.com/office/drawing/2014/main" id="{815C64D9-F6D4-42FB-8C53-6FF58A48FE95}"/>
              </a:ext>
            </a:extLst>
          </p:cNvPr>
          <p:cNvSpPr/>
          <p:nvPr/>
        </p:nvSpPr>
        <p:spPr>
          <a:xfrm>
            <a:off x="3866040" y="4149720"/>
            <a:ext cx="325080" cy="4770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3" name="CustomShape 29">
            <a:extLst>
              <a:ext uri="{FF2B5EF4-FFF2-40B4-BE49-F238E27FC236}">
                <a16:creationId xmlns:a16="http://schemas.microsoft.com/office/drawing/2014/main" id="{8DEB34FB-9B61-4DC6-A6E6-B49656EF41E0}"/>
              </a:ext>
            </a:extLst>
          </p:cNvPr>
          <p:cNvSpPr/>
          <p:nvPr/>
        </p:nvSpPr>
        <p:spPr>
          <a:xfrm rot="16200000">
            <a:off x="2827800" y="371736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4" name="CustomShape 30">
            <a:extLst>
              <a:ext uri="{FF2B5EF4-FFF2-40B4-BE49-F238E27FC236}">
                <a16:creationId xmlns:a16="http://schemas.microsoft.com/office/drawing/2014/main" id="{7B18C812-FCD9-4383-975B-2F06ED450E47}"/>
              </a:ext>
            </a:extLst>
          </p:cNvPr>
          <p:cNvSpPr/>
          <p:nvPr/>
        </p:nvSpPr>
        <p:spPr>
          <a:xfrm rot="5400000">
            <a:off x="4931640" y="371700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5" name="CustomShape 31">
            <a:extLst>
              <a:ext uri="{FF2B5EF4-FFF2-40B4-BE49-F238E27FC236}">
                <a16:creationId xmlns:a16="http://schemas.microsoft.com/office/drawing/2014/main" id="{2D7D8887-A380-4361-B4FB-C41387E18AE1}"/>
              </a:ext>
            </a:extLst>
          </p:cNvPr>
          <p:cNvSpPr/>
          <p:nvPr/>
        </p:nvSpPr>
        <p:spPr>
          <a:xfrm rot="5400000">
            <a:off x="5212080" y="2968560"/>
            <a:ext cx="231120" cy="38664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6" name="CustomShape 32">
            <a:extLst>
              <a:ext uri="{FF2B5EF4-FFF2-40B4-BE49-F238E27FC236}">
                <a16:creationId xmlns:a16="http://schemas.microsoft.com/office/drawing/2014/main" id="{32156F84-247C-4148-AC5D-162E63783063}"/>
              </a:ext>
            </a:extLst>
          </p:cNvPr>
          <p:cNvSpPr/>
          <p:nvPr/>
        </p:nvSpPr>
        <p:spPr>
          <a:xfrm rot="16200000">
            <a:off x="2622240" y="296820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7" name="CustomShape 33">
            <a:extLst>
              <a:ext uri="{FF2B5EF4-FFF2-40B4-BE49-F238E27FC236}">
                <a16:creationId xmlns:a16="http://schemas.microsoft.com/office/drawing/2014/main" id="{0AA439FF-E8AD-40A2-9A12-17C951F2CADC}"/>
              </a:ext>
            </a:extLst>
          </p:cNvPr>
          <p:cNvSpPr/>
          <p:nvPr/>
        </p:nvSpPr>
        <p:spPr>
          <a:xfrm rot="14220600">
            <a:off x="5134320" y="1496880"/>
            <a:ext cx="232560" cy="6022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8" name="CustomShape 34">
            <a:extLst>
              <a:ext uri="{FF2B5EF4-FFF2-40B4-BE49-F238E27FC236}">
                <a16:creationId xmlns:a16="http://schemas.microsoft.com/office/drawing/2014/main" id="{3F72385F-18F5-4CB3-8B7F-AE9158A04C99}"/>
              </a:ext>
            </a:extLst>
          </p:cNvPr>
          <p:cNvSpPr/>
          <p:nvPr/>
        </p:nvSpPr>
        <p:spPr>
          <a:xfrm rot="7200000">
            <a:off x="2634480" y="1514520"/>
            <a:ext cx="231120" cy="6022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9" name="CustomShape 35">
            <a:extLst>
              <a:ext uri="{FF2B5EF4-FFF2-40B4-BE49-F238E27FC236}">
                <a16:creationId xmlns:a16="http://schemas.microsoft.com/office/drawing/2014/main" id="{15ABCB2A-273E-4D4C-AFE2-0EFE4647F2ED}"/>
              </a:ext>
            </a:extLst>
          </p:cNvPr>
          <p:cNvSpPr/>
          <p:nvPr/>
        </p:nvSpPr>
        <p:spPr>
          <a:xfrm rot="18900000">
            <a:off x="5097240" y="3395520"/>
            <a:ext cx="325080" cy="2739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6" name="CustomShape 42">
            <a:extLst>
              <a:ext uri="{FF2B5EF4-FFF2-40B4-BE49-F238E27FC236}">
                <a16:creationId xmlns:a16="http://schemas.microsoft.com/office/drawing/2014/main" id="{7A114C4B-5ABC-42A1-A7E8-8DDF42E67246}"/>
              </a:ext>
            </a:extLst>
          </p:cNvPr>
          <p:cNvSpPr/>
          <p:nvPr/>
        </p:nvSpPr>
        <p:spPr>
          <a:xfrm>
            <a:off x="3866040" y="5083200"/>
            <a:ext cx="325080" cy="4770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7" name="CustomShape 43">
            <a:extLst>
              <a:ext uri="{FF2B5EF4-FFF2-40B4-BE49-F238E27FC236}">
                <a16:creationId xmlns:a16="http://schemas.microsoft.com/office/drawing/2014/main" id="{3D84ED90-BA3B-448D-B09D-2606B6DAB1AB}"/>
              </a:ext>
            </a:extLst>
          </p:cNvPr>
          <p:cNvSpPr/>
          <p:nvPr/>
        </p:nvSpPr>
        <p:spPr>
          <a:xfrm>
            <a:off x="3089520" y="5691240"/>
            <a:ext cx="1855080" cy="31032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PCB Manufacture</a:t>
            </a:r>
            <a:endParaRPr dirty="0"/>
          </a:p>
          <a:p>
            <a:pPr algn="ctr">
              <a:lnSpc>
                <a:spcPct val="100000"/>
              </a:lnSpc>
            </a:pPr>
            <a:r>
              <a:rPr lang="en-GB" sz="1000" dirty="0">
                <a:solidFill>
                  <a:srgbClr val="000000"/>
                </a:solidFill>
                <a:latin typeface="Arial"/>
                <a:ea typeface="MS PGothic"/>
              </a:rPr>
              <a:t>and Device Assembly</a:t>
            </a:r>
            <a:endParaRPr dirty="0"/>
          </a:p>
        </p:txBody>
      </p:sp>
      <p:sp>
        <p:nvSpPr>
          <p:cNvPr id="54" name="CustomShape 46">
            <a:extLst>
              <a:ext uri="{FF2B5EF4-FFF2-40B4-BE49-F238E27FC236}">
                <a16:creationId xmlns:a16="http://schemas.microsoft.com/office/drawing/2014/main" id="{BC72AD35-1126-4C98-9EE8-8991E17B53FB}"/>
              </a:ext>
            </a:extLst>
          </p:cNvPr>
          <p:cNvSpPr/>
          <p:nvPr/>
        </p:nvSpPr>
        <p:spPr>
          <a:xfrm>
            <a:off x="2932920" y="4627440"/>
            <a:ext cx="2199960" cy="405720"/>
          </a:xfrm>
          <a:prstGeom prst="rect">
            <a:avLst/>
          </a:prstGeom>
          <a:noFill/>
          <a:ln w="38160">
            <a:solidFill>
              <a:srgbClr val="FF0000"/>
            </a:solidFill>
            <a:round/>
          </a:ln>
        </p:spPr>
        <p:txBody>
          <a:bodyPr/>
          <a:lstStyle/>
          <a:p>
            <a:endParaRPr lang="LID4096"/>
          </a:p>
        </p:txBody>
      </p:sp>
      <p:sp>
        <p:nvSpPr>
          <p:cNvPr id="55" name="CustomShape 47">
            <a:extLst>
              <a:ext uri="{FF2B5EF4-FFF2-40B4-BE49-F238E27FC236}">
                <a16:creationId xmlns:a16="http://schemas.microsoft.com/office/drawing/2014/main" id="{C4145E50-F89A-432C-B921-DAED74542053}"/>
              </a:ext>
            </a:extLst>
          </p:cNvPr>
          <p:cNvSpPr/>
          <p:nvPr/>
        </p:nvSpPr>
        <p:spPr>
          <a:xfrm>
            <a:off x="3250440" y="2017800"/>
            <a:ext cx="1522800" cy="44208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SoC </a:t>
            </a:r>
            <a:endParaRPr dirty="0"/>
          </a:p>
          <a:p>
            <a:pPr algn="ctr">
              <a:lnSpc>
                <a:spcPct val="100000"/>
              </a:lnSpc>
            </a:pPr>
            <a:r>
              <a:rPr lang="en-GB" sz="1000" dirty="0">
                <a:solidFill>
                  <a:srgbClr val="000000"/>
                </a:solidFill>
                <a:latin typeface="Arial"/>
                <a:ea typeface="MS PGothic"/>
              </a:rPr>
              <a:t>Design Specifics</a:t>
            </a:r>
            <a:endParaRPr dirty="0"/>
          </a:p>
        </p:txBody>
      </p:sp>
      <p:sp>
        <p:nvSpPr>
          <p:cNvPr id="56" name="CustomShape 48">
            <a:extLst>
              <a:ext uri="{FF2B5EF4-FFF2-40B4-BE49-F238E27FC236}">
                <a16:creationId xmlns:a16="http://schemas.microsoft.com/office/drawing/2014/main" id="{FE797FC2-64EC-45DF-9396-FB7AECDD4865}"/>
              </a:ext>
            </a:extLst>
          </p:cNvPr>
          <p:cNvSpPr/>
          <p:nvPr/>
        </p:nvSpPr>
        <p:spPr>
          <a:xfrm>
            <a:off x="3195360" y="2441520"/>
            <a:ext cx="1632960" cy="24228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HW/SW partitioning</a:t>
            </a:r>
            <a:endParaRPr dirty="0"/>
          </a:p>
        </p:txBody>
      </p:sp>
      <p:sp>
        <p:nvSpPr>
          <p:cNvPr id="57" name="CustomShape 49">
            <a:extLst>
              <a:ext uri="{FF2B5EF4-FFF2-40B4-BE49-F238E27FC236}">
                <a16:creationId xmlns:a16="http://schemas.microsoft.com/office/drawing/2014/main" id="{BBF23F80-6BBD-4122-9FB0-8FF6B2A911F6}"/>
              </a:ext>
            </a:extLst>
          </p:cNvPr>
          <p:cNvSpPr/>
          <p:nvPr/>
        </p:nvSpPr>
        <p:spPr>
          <a:xfrm>
            <a:off x="3115080" y="3019320"/>
            <a:ext cx="1829880" cy="37404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Prototype on Platforms</a:t>
            </a:r>
            <a:endParaRPr dirty="0"/>
          </a:p>
          <a:p>
            <a:pPr algn="ctr">
              <a:lnSpc>
                <a:spcPct val="100000"/>
              </a:lnSpc>
            </a:pPr>
            <a:r>
              <a:rPr lang="en-GB" sz="1000" dirty="0">
                <a:solidFill>
                  <a:srgbClr val="000000"/>
                </a:solidFill>
                <a:latin typeface="Arial"/>
                <a:ea typeface="MS PGothic"/>
              </a:rPr>
              <a:t>e.g., FPGA</a:t>
            </a:r>
            <a:endParaRPr dirty="0"/>
          </a:p>
        </p:txBody>
      </p:sp>
      <p:sp>
        <p:nvSpPr>
          <p:cNvPr id="58" name="TextBox 23">
            <a:extLst>
              <a:ext uri="{FF2B5EF4-FFF2-40B4-BE49-F238E27FC236}">
                <a16:creationId xmlns:a16="http://schemas.microsoft.com/office/drawing/2014/main" id="{EEDECDEE-B1C7-4F39-AC19-8960496811E6}"/>
              </a:ext>
            </a:extLst>
          </p:cNvPr>
          <p:cNvSpPr txBox="1">
            <a:spLocks noChangeArrowheads="1"/>
          </p:cNvSpPr>
          <p:nvPr/>
        </p:nvSpPr>
        <p:spPr bwMode="auto">
          <a:xfrm>
            <a:off x="9914826" y="1131888"/>
            <a:ext cx="14472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IP Vendors:</a:t>
            </a:r>
          </a:p>
          <a:p>
            <a:pPr eaLnBrk="1" hangingPunct="1"/>
            <a:r>
              <a:rPr lang="en-GB" sz="1200" b="0" dirty="0"/>
              <a:t>Core Design </a:t>
            </a:r>
          </a:p>
        </p:txBody>
      </p:sp>
      <p:sp>
        <p:nvSpPr>
          <p:cNvPr id="59" name="TextBox 23">
            <a:extLst>
              <a:ext uri="{FF2B5EF4-FFF2-40B4-BE49-F238E27FC236}">
                <a16:creationId xmlns:a16="http://schemas.microsoft.com/office/drawing/2014/main" id="{4DA5422F-AAD2-4AB4-B33C-4FB0E227F484}"/>
              </a:ext>
            </a:extLst>
          </p:cNvPr>
          <p:cNvSpPr txBox="1">
            <a:spLocks noChangeArrowheads="1"/>
          </p:cNvSpPr>
          <p:nvPr/>
        </p:nvSpPr>
        <p:spPr bwMode="auto">
          <a:xfrm>
            <a:off x="9902131" y="2762251"/>
            <a:ext cx="202062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Fabless Vendors: SoC Design</a:t>
            </a:r>
          </a:p>
        </p:txBody>
      </p:sp>
      <p:sp>
        <p:nvSpPr>
          <p:cNvPr id="60" name="TextBox 23">
            <a:extLst>
              <a:ext uri="{FF2B5EF4-FFF2-40B4-BE49-F238E27FC236}">
                <a16:creationId xmlns:a16="http://schemas.microsoft.com/office/drawing/2014/main" id="{AED89D05-1EA3-4D24-9456-3AC8048F2538}"/>
              </a:ext>
            </a:extLst>
          </p:cNvPr>
          <p:cNvSpPr txBox="1">
            <a:spLocks noChangeArrowheads="1"/>
          </p:cNvSpPr>
          <p:nvPr/>
        </p:nvSpPr>
        <p:spPr bwMode="auto">
          <a:xfrm>
            <a:off x="9914826" y="4495801"/>
            <a:ext cx="169055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Foundries: </a:t>
            </a:r>
          </a:p>
          <a:p>
            <a:pPr eaLnBrk="1" hangingPunct="1"/>
            <a:r>
              <a:rPr lang="en-GB" sz="1200" b="0" dirty="0"/>
              <a:t>Chip Fabrication</a:t>
            </a:r>
          </a:p>
        </p:txBody>
      </p:sp>
      <p:cxnSp>
        <p:nvCxnSpPr>
          <p:cNvPr id="61" name="Straight Arrow Connector 60">
            <a:extLst>
              <a:ext uri="{FF2B5EF4-FFF2-40B4-BE49-F238E27FC236}">
                <a16:creationId xmlns:a16="http://schemas.microsoft.com/office/drawing/2014/main" id="{40CA3365-1DDD-4C1D-8C04-8FED46A81093}"/>
              </a:ext>
            </a:extLst>
          </p:cNvPr>
          <p:cNvCxnSpPr/>
          <p:nvPr/>
        </p:nvCxnSpPr>
        <p:spPr bwMode="auto">
          <a:xfrm flipH="1">
            <a:off x="8844211" y="914400"/>
            <a:ext cx="0" cy="933450"/>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2" name="Straight Arrow Connector 61">
            <a:extLst>
              <a:ext uri="{FF2B5EF4-FFF2-40B4-BE49-F238E27FC236}">
                <a16:creationId xmlns:a16="http://schemas.microsoft.com/office/drawing/2014/main" id="{40996EAA-5B54-40AA-BCC6-01D9181DC65D}"/>
              </a:ext>
            </a:extLst>
          </p:cNvPr>
          <p:cNvCxnSpPr/>
          <p:nvPr/>
        </p:nvCxnSpPr>
        <p:spPr bwMode="auto">
          <a:xfrm>
            <a:off x="8844211" y="1936751"/>
            <a:ext cx="0" cy="227806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3" name="Straight Arrow Connector 62">
            <a:extLst>
              <a:ext uri="{FF2B5EF4-FFF2-40B4-BE49-F238E27FC236}">
                <a16:creationId xmlns:a16="http://schemas.microsoft.com/office/drawing/2014/main" id="{0C8D6B3A-3179-4CD4-8C7D-DF41E9D990B3}"/>
              </a:ext>
            </a:extLst>
          </p:cNvPr>
          <p:cNvCxnSpPr/>
          <p:nvPr/>
        </p:nvCxnSpPr>
        <p:spPr bwMode="auto">
          <a:xfrm>
            <a:off x="8844211" y="4273551"/>
            <a:ext cx="0" cy="98901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4" name="Straight Arrow Connector 63">
            <a:extLst>
              <a:ext uri="{FF2B5EF4-FFF2-40B4-BE49-F238E27FC236}">
                <a16:creationId xmlns:a16="http://schemas.microsoft.com/office/drawing/2014/main" id="{F13E11DA-7D1A-46A0-B88E-AF37AEF03B8D}"/>
              </a:ext>
            </a:extLst>
          </p:cNvPr>
          <p:cNvCxnSpPr/>
          <p:nvPr/>
        </p:nvCxnSpPr>
        <p:spPr bwMode="auto">
          <a:xfrm>
            <a:off x="8844211" y="5278439"/>
            <a:ext cx="0" cy="1036637"/>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pic>
        <p:nvPicPr>
          <p:cNvPr id="65" name="Picture 4">
            <a:extLst>
              <a:ext uri="{FF2B5EF4-FFF2-40B4-BE49-F238E27FC236}">
                <a16:creationId xmlns:a16="http://schemas.microsoft.com/office/drawing/2014/main" id="{84C9C1A8-5972-45FA-9811-8B27F7D845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47"/>
          <a:stretch/>
        </p:blipFill>
        <p:spPr bwMode="auto">
          <a:xfrm>
            <a:off x="7960908" y="4480626"/>
            <a:ext cx="1766606" cy="553227"/>
          </a:xfrm>
          <a:prstGeom prst="rect">
            <a:avLst/>
          </a:prstGeom>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47">
            <a:extLst>
              <a:ext uri="{FF2B5EF4-FFF2-40B4-BE49-F238E27FC236}">
                <a16:creationId xmlns:a16="http://schemas.microsoft.com/office/drawing/2014/main" id="{15975DE1-D8B5-4541-A329-1E5F838032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1705" y="5408614"/>
            <a:ext cx="1804812"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23">
            <a:extLst>
              <a:ext uri="{FF2B5EF4-FFF2-40B4-BE49-F238E27FC236}">
                <a16:creationId xmlns:a16="http://schemas.microsoft.com/office/drawing/2014/main" id="{E675CB18-6416-4D72-8E5A-BEC2AB930527}"/>
              </a:ext>
            </a:extLst>
          </p:cNvPr>
          <p:cNvSpPr txBox="1">
            <a:spLocks noChangeArrowheads="1"/>
          </p:cNvSpPr>
          <p:nvPr/>
        </p:nvSpPr>
        <p:spPr bwMode="auto">
          <a:xfrm>
            <a:off x="9914826" y="5535613"/>
            <a:ext cx="200793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Device Vendors: </a:t>
            </a:r>
          </a:p>
          <a:p>
            <a:pPr eaLnBrk="1" hangingPunct="1"/>
            <a:r>
              <a:rPr lang="en-GB" sz="1200" b="0" dirty="0"/>
              <a:t>Final Products</a:t>
            </a:r>
          </a:p>
        </p:txBody>
      </p:sp>
      <p:pic>
        <p:nvPicPr>
          <p:cNvPr id="68" name="Picture 2">
            <a:extLst>
              <a:ext uri="{FF2B5EF4-FFF2-40B4-BE49-F238E27FC236}">
                <a16:creationId xmlns:a16="http://schemas.microsoft.com/office/drawing/2014/main" id="{962F54E6-0E7F-465F-AA39-8369E82B91E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06" b="27414"/>
          <a:stretch/>
        </p:blipFill>
        <p:spPr bwMode="auto">
          <a:xfrm>
            <a:off x="7960908" y="2749278"/>
            <a:ext cx="1749786" cy="587375"/>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747A7CF8-28EF-4F4E-BB81-739B9407B2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90" t="31500" r="6129" b="26555"/>
          <a:stretch/>
        </p:blipFill>
        <p:spPr bwMode="auto">
          <a:xfrm>
            <a:off x="7961905" y="1110738"/>
            <a:ext cx="1765609" cy="514469"/>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775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SoC Design Flow</a:t>
            </a:r>
          </a:p>
        </p:txBody>
      </p:sp>
      <p:sp>
        <p:nvSpPr>
          <p:cNvPr id="6" name="Line 1">
            <a:extLst>
              <a:ext uri="{FF2B5EF4-FFF2-40B4-BE49-F238E27FC236}">
                <a16:creationId xmlns:a16="http://schemas.microsoft.com/office/drawing/2014/main" id="{DE0BBB92-11FA-4A1F-A6D5-B2C3C1BF7E6F}"/>
              </a:ext>
            </a:extLst>
          </p:cNvPr>
          <p:cNvSpPr/>
          <p:nvPr/>
        </p:nvSpPr>
        <p:spPr>
          <a:xfrm flipH="1">
            <a:off x="928800" y="4243320"/>
            <a:ext cx="10599480" cy="0"/>
          </a:xfrm>
          <a:prstGeom prst="line">
            <a:avLst/>
          </a:prstGeom>
          <a:ln w="19080" cap="rnd">
            <a:solidFill>
              <a:srgbClr val="BFBFBF"/>
            </a:solidFill>
            <a:custDash>
              <a:ds d="0" sp="0"/>
            </a:custDash>
            <a:round/>
          </a:ln>
        </p:spPr>
        <p:txBody>
          <a:bodyPr/>
          <a:lstStyle/>
          <a:p>
            <a:endParaRPr lang="LID4096"/>
          </a:p>
        </p:txBody>
      </p:sp>
      <p:sp>
        <p:nvSpPr>
          <p:cNvPr id="7" name="Line 2">
            <a:extLst>
              <a:ext uri="{FF2B5EF4-FFF2-40B4-BE49-F238E27FC236}">
                <a16:creationId xmlns:a16="http://schemas.microsoft.com/office/drawing/2014/main" id="{82B3224F-D49D-49AF-B793-0A6EADBDCFA1}"/>
              </a:ext>
            </a:extLst>
          </p:cNvPr>
          <p:cNvSpPr/>
          <p:nvPr/>
        </p:nvSpPr>
        <p:spPr>
          <a:xfrm flipH="1">
            <a:off x="928800" y="1876320"/>
            <a:ext cx="10599480" cy="0"/>
          </a:xfrm>
          <a:prstGeom prst="line">
            <a:avLst/>
          </a:prstGeom>
          <a:ln w="19080" cap="rnd">
            <a:solidFill>
              <a:srgbClr val="BFBFBF"/>
            </a:solidFill>
            <a:custDash>
              <a:ds d="0" sp="0"/>
            </a:custDash>
            <a:round/>
          </a:ln>
        </p:spPr>
        <p:txBody>
          <a:bodyPr/>
          <a:lstStyle/>
          <a:p>
            <a:endParaRPr lang="LID4096"/>
          </a:p>
        </p:txBody>
      </p:sp>
      <p:sp>
        <p:nvSpPr>
          <p:cNvPr id="8" name="Line 3">
            <a:extLst>
              <a:ext uri="{FF2B5EF4-FFF2-40B4-BE49-F238E27FC236}">
                <a16:creationId xmlns:a16="http://schemas.microsoft.com/office/drawing/2014/main" id="{E2EB4D26-E4E9-4F7E-81C0-E3C7F9381A2C}"/>
              </a:ext>
            </a:extLst>
          </p:cNvPr>
          <p:cNvSpPr/>
          <p:nvPr/>
        </p:nvSpPr>
        <p:spPr>
          <a:xfrm flipH="1">
            <a:off x="928800" y="5262480"/>
            <a:ext cx="10599480" cy="0"/>
          </a:xfrm>
          <a:prstGeom prst="line">
            <a:avLst/>
          </a:prstGeom>
          <a:ln w="19080" cap="rnd">
            <a:solidFill>
              <a:srgbClr val="BFBFBF"/>
            </a:solidFill>
            <a:custDash>
              <a:ds d="0" sp="0"/>
            </a:custDash>
            <a:round/>
          </a:ln>
        </p:spPr>
        <p:txBody>
          <a:bodyPr/>
          <a:lstStyle/>
          <a:p>
            <a:endParaRPr lang="LID4096"/>
          </a:p>
        </p:txBody>
      </p:sp>
      <p:sp>
        <p:nvSpPr>
          <p:cNvPr id="9" name="CustomShape 5">
            <a:extLst>
              <a:ext uri="{FF2B5EF4-FFF2-40B4-BE49-F238E27FC236}">
                <a16:creationId xmlns:a16="http://schemas.microsoft.com/office/drawing/2014/main" id="{851257A6-80A0-475E-983F-172CA7F0C75B}"/>
              </a:ext>
            </a:extLst>
          </p:cNvPr>
          <p:cNvSpPr/>
          <p:nvPr/>
        </p:nvSpPr>
        <p:spPr>
          <a:xfrm>
            <a:off x="1303560" y="1030320"/>
            <a:ext cx="1165320" cy="410400"/>
          </a:xfrm>
          <a:prstGeom prst="rect">
            <a:avLst/>
          </a:prstGeom>
          <a:solidFill>
            <a:srgbClr val="50DEFF"/>
          </a:solidFill>
          <a:ln w="19080">
            <a:solidFill>
              <a:srgbClr val="404040"/>
            </a:solidFill>
            <a:round/>
          </a:ln>
        </p:spPr>
        <p:txBody>
          <a:bodyPr/>
          <a:lstStyle/>
          <a:p>
            <a:endParaRPr lang="LID4096"/>
          </a:p>
        </p:txBody>
      </p:sp>
      <p:sp>
        <p:nvSpPr>
          <p:cNvPr id="10" name="CustomShape 6">
            <a:extLst>
              <a:ext uri="{FF2B5EF4-FFF2-40B4-BE49-F238E27FC236}">
                <a16:creationId xmlns:a16="http://schemas.microsoft.com/office/drawing/2014/main" id="{D7417C1A-A248-4A18-87B4-17A207F593D5}"/>
              </a:ext>
            </a:extLst>
          </p:cNvPr>
          <p:cNvSpPr/>
          <p:nvPr/>
        </p:nvSpPr>
        <p:spPr>
          <a:xfrm>
            <a:off x="1206360" y="1085760"/>
            <a:ext cx="1165320" cy="408960"/>
          </a:xfrm>
          <a:prstGeom prst="rect">
            <a:avLst/>
          </a:prstGeom>
          <a:solidFill>
            <a:srgbClr val="C5F4FF"/>
          </a:solidFill>
          <a:ln w="19080">
            <a:solidFill>
              <a:srgbClr val="404040"/>
            </a:solidFill>
            <a:round/>
          </a:ln>
        </p:spPr>
        <p:txBody>
          <a:bodyPr/>
          <a:lstStyle/>
          <a:p>
            <a:endParaRPr lang="LID4096"/>
          </a:p>
        </p:txBody>
      </p:sp>
      <p:sp>
        <p:nvSpPr>
          <p:cNvPr id="11" name="CustomShape 7">
            <a:extLst>
              <a:ext uri="{FF2B5EF4-FFF2-40B4-BE49-F238E27FC236}">
                <a16:creationId xmlns:a16="http://schemas.microsoft.com/office/drawing/2014/main" id="{60BFA9AF-E72F-4F2E-8CFD-E6DE8C14AB3E}"/>
              </a:ext>
            </a:extLst>
          </p:cNvPr>
          <p:cNvSpPr/>
          <p:nvPr/>
        </p:nvSpPr>
        <p:spPr>
          <a:xfrm>
            <a:off x="1127880" y="1157400"/>
            <a:ext cx="1167480" cy="407160"/>
          </a:xfrm>
          <a:prstGeom prst="rect">
            <a:avLst/>
          </a:prstGeom>
          <a:solidFill>
            <a:srgbClr val="50DEFF"/>
          </a:solidFill>
          <a:ln w="19080">
            <a:solidFill>
              <a:srgbClr val="404040"/>
            </a:solidFill>
            <a:round/>
          </a:ln>
        </p:spPr>
        <p:txBody>
          <a:bodyPr/>
          <a:lstStyle/>
          <a:p>
            <a:endParaRPr lang="LID4096"/>
          </a:p>
        </p:txBody>
      </p:sp>
      <p:sp>
        <p:nvSpPr>
          <p:cNvPr id="12" name="CustomShape 8">
            <a:extLst>
              <a:ext uri="{FF2B5EF4-FFF2-40B4-BE49-F238E27FC236}">
                <a16:creationId xmlns:a16="http://schemas.microsoft.com/office/drawing/2014/main" id="{7F6FE996-B119-4FA4-96A2-5232ED471718}"/>
              </a:ext>
            </a:extLst>
          </p:cNvPr>
          <p:cNvSpPr/>
          <p:nvPr/>
        </p:nvSpPr>
        <p:spPr>
          <a:xfrm>
            <a:off x="1051560" y="1228680"/>
            <a:ext cx="1165320" cy="4071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Hardware </a:t>
            </a:r>
            <a:endParaRPr dirty="0"/>
          </a:p>
          <a:p>
            <a:pPr algn="ctr">
              <a:lnSpc>
                <a:spcPct val="100000"/>
              </a:lnSpc>
            </a:pPr>
            <a:r>
              <a:rPr lang="en-GB" sz="1000" dirty="0">
                <a:solidFill>
                  <a:srgbClr val="000000"/>
                </a:solidFill>
                <a:latin typeface="Arial"/>
                <a:ea typeface="MS PGothic"/>
              </a:rPr>
              <a:t>IP Cores</a:t>
            </a:r>
            <a:endParaRPr dirty="0"/>
          </a:p>
        </p:txBody>
      </p:sp>
      <p:sp>
        <p:nvSpPr>
          <p:cNvPr id="13" name="CustomShape 9">
            <a:extLst>
              <a:ext uri="{FF2B5EF4-FFF2-40B4-BE49-F238E27FC236}">
                <a16:creationId xmlns:a16="http://schemas.microsoft.com/office/drawing/2014/main" id="{6338F054-859F-4998-BEF0-AA015FB1A47C}"/>
              </a:ext>
            </a:extLst>
          </p:cNvPr>
          <p:cNvSpPr/>
          <p:nvPr/>
        </p:nvSpPr>
        <p:spPr>
          <a:xfrm>
            <a:off x="1494000" y="1695600"/>
            <a:ext cx="327240" cy="3754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14" name="CustomShape 10">
            <a:extLst>
              <a:ext uri="{FF2B5EF4-FFF2-40B4-BE49-F238E27FC236}">
                <a16:creationId xmlns:a16="http://schemas.microsoft.com/office/drawing/2014/main" id="{A1533119-51E7-43A8-BA1A-C9C08C9B6002}"/>
              </a:ext>
            </a:extLst>
          </p:cNvPr>
          <p:cNvSpPr/>
          <p:nvPr/>
        </p:nvSpPr>
        <p:spPr>
          <a:xfrm>
            <a:off x="2748960" y="1427040"/>
            <a:ext cx="1125000" cy="39456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Purchase HW cores</a:t>
            </a:r>
            <a:endParaRPr dirty="0"/>
          </a:p>
        </p:txBody>
      </p:sp>
      <p:sp>
        <p:nvSpPr>
          <p:cNvPr id="15" name="CustomShape 11">
            <a:extLst>
              <a:ext uri="{FF2B5EF4-FFF2-40B4-BE49-F238E27FC236}">
                <a16:creationId xmlns:a16="http://schemas.microsoft.com/office/drawing/2014/main" id="{0A0D14D0-BFEE-48BC-960A-807586305A9C}"/>
              </a:ext>
            </a:extLst>
          </p:cNvPr>
          <p:cNvSpPr/>
          <p:nvPr/>
        </p:nvSpPr>
        <p:spPr>
          <a:xfrm>
            <a:off x="4388760" y="1397160"/>
            <a:ext cx="1131480" cy="39456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Purchase SW drivers</a:t>
            </a:r>
            <a:endParaRPr dirty="0"/>
          </a:p>
        </p:txBody>
      </p:sp>
      <p:sp>
        <p:nvSpPr>
          <p:cNvPr id="16" name="CustomShape 12">
            <a:extLst>
              <a:ext uri="{FF2B5EF4-FFF2-40B4-BE49-F238E27FC236}">
                <a16:creationId xmlns:a16="http://schemas.microsoft.com/office/drawing/2014/main" id="{523FD9A8-99AB-482F-9CA6-59C66B94F600}"/>
              </a:ext>
            </a:extLst>
          </p:cNvPr>
          <p:cNvSpPr/>
          <p:nvPr/>
        </p:nvSpPr>
        <p:spPr>
          <a:xfrm>
            <a:off x="1051560" y="2116080"/>
            <a:ext cx="1213920" cy="4629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Integrated</a:t>
            </a:r>
            <a:endParaRPr dirty="0"/>
          </a:p>
          <a:p>
            <a:pPr algn="ctr">
              <a:lnSpc>
                <a:spcPct val="100000"/>
              </a:lnSpc>
            </a:pPr>
            <a:r>
              <a:rPr lang="en-GB" sz="1000" dirty="0">
                <a:solidFill>
                  <a:srgbClr val="000000"/>
                </a:solidFill>
                <a:latin typeface="Arial"/>
                <a:ea typeface="MS PGothic"/>
              </a:rPr>
              <a:t>Hardware</a:t>
            </a:r>
            <a:endParaRPr dirty="0"/>
          </a:p>
        </p:txBody>
      </p:sp>
      <p:sp>
        <p:nvSpPr>
          <p:cNvPr id="17" name="CustomShape 13">
            <a:extLst>
              <a:ext uri="{FF2B5EF4-FFF2-40B4-BE49-F238E27FC236}">
                <a16:creationId xmlns:a16="http://schemas.microsoft.com/office/drawing/2014/main" id="{4F761540-49F7-4510-B56C-6B4C59CB5A25}"/>
              </a:ext>
            </a:extLst>
          </p:cNvPr>
          <p:cNvSpPr/>
          <p:nvPr/>
        </p:nvSpPr>
        <p:spPr>
          <a:xfrm>
            <a:off x="5728320" y="2116080"/>
            <a:ext cx="1252080" cy="4629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Integrated</a:t>
            </a:r>
            <a:endParaRPr dirty="0"/>
          </a:p>
          <a:p>
            <a:pPr algn="ctr">
              <a:lnSpc>
                <a:spcPct val="100000"/>
              </a:lnSpc>
            </a:pPr>
            <a:r>
              <a:rPr lang="en-GB" sz="1000" dirty="0">
                <a:solidFill>
                  <a:srgbClr val="000000"/>
                </a:solidFill>
                <a:latin typeface="Arial"/>
                <a:ea typeface="MS PGothic"/>
              </a:rPr>
              <a:t>Software</a:t>
            </a:r>
            <a:endParaRPr dirty="0"/>
          </a:p>
        </p:txBody>
      </p:sp>
      <p:sp>
        <p:nvSpPr>
          <p:cNvPr id="18" name="CustomShape 14">
            <a:extLst>
              <a:ext uri="{FF2B5EF4-FFF2-40B4-BE49-F238E27FC236}">
                <a16:creationId xmlns:a16="http://schemas.microsoft.com/office/drawing/2014/main" id="{78F2B23D-A7CA-4C4E-B4FF-41AA64D93919}"/>
              </a:ext>
            </a:extLst>
          </p:cNvPr>
          <p:cNvSpPr/>
          <p:nvPr/>
        </p:nvSpPr>
        <p:spPr>
          <a:xfrm>
            <a:off x="1049760" y="2930400"/>
            <a:ext cx="1213920" cy="46296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Functional</a:t>
            </a:r>
            <a:endParaRPr dirty="0"/>
          </a:p>
          <a:p>
            <a:pPr algn="ctr">
              <a:lnSpc>
                <a:spcPct val="100000"/>
              </a:lnSpc>
            </a:pPr>
            <a:r>
              <a:rPr lang="en-GB" sz="1000" dirty="0">
                <a:solidFill>
                  <a:srgbClr val="000000"/>
                </a:solidFill>
                <a:latin typeface="Arial"/>
                <a:ea typeface="MS PGothic"/>
              </a:rPr>
              <a:t>Simulation</a:t>
            </a:r>
            <a:endParaRPr dirty="0"/>
          </a:p>
        </p:txBody>
      </p:sp>
      <p:sp>
        <p:nvSpPr>
          <p:cNvPr id="19" name="CustomShape 15">
            <a:extLst>
              <a:ext uri="{FF2B5EF4-FFF2-40B4-BE49-F238E27FC236}">
                <a16:creationId xmlns:a16="http://schemas.microsoft.com/office/drawing/2014/main" id="{CAB9E7DB-1D47-472F-9FE1-22F0C852A808}"/>
              </a:ext>
            </a:extLst>
          </p:cNvPr>
          <p:cNvSpPr/>
          <p:nvPr/>
        </p:nvSpPr>
        <p:spPr>
          <a:xfrm>
            <a:off x="5764320" y="2930400"/>
            <a:ext cx="1216080" cy="4629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Software</a:t>
            </a:r>
            <a:endParaRPr dirty="0"/>
          </a:p>
          <a:p>
            <a:pPr algn="ctr">
              <a:lnSpc>
                <a:spcPct val="100000"/>
              </a:lnSpc>
            </a:pPr>
            <a:r>
              <a:rPr lang="en-GB" sz="1000" dirty="0">
                <a:solidFill>
                  <a:srgbClr val="000000"/>
                </a:solidFill>
                <a:latin typeface="Arial"/>
                <a:ea typeface="MS PGothic"/>
              </a:rPr>
              <a:t>Simulation</a:t>
            </a:r>
            <a:endParaRPr dirty="0"/>
          </a:p>
        </p:txBody>
      </p:sp>
      <p:sp>
        <p:nvSpPr>
          <p:cNvPr id="20" name="CustomShape 16">
            <a:extLst>
              <a:ext uri="{FF2B5EF4-FFF2-40B4-BE49-F238E27FC236}">
                <a16:creationId xmlns:a16="http://schemas.microsoft.com/office/drawing/2014/main" id="{8BF89FE2-146C-40F1-84D0-E06AA6AAB244}"/>
              </a:ext>
            </a:extLst>
          </p:cNvPr>
          <p:cNvSpPr/>
          <p:nvPr/>
        </p:nvSpPr>
        <p:spPr>
          <a:xfrm>
            <a:off x="770400" y="3701880"/>
            <a:ext cx="1772640" cy="39600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Physical Optimization</a:t>
            </a:r>
            <a:endParaRPr dirty="0"/>
          </a:p>
          <a:p>
            <a:pPr algn="ctr">
              <a:lnSpc>
                <a:spcPct val="100000"/>
              </a:lnSpc>
            </a:pPr>
            <a:r>
              <a:rPr lang="en-GB" sz="1000" dirty="0">
                <a:solidFill>
                  <a:srgbClr val="000000"/>
                </a:solidFill>
                <a:latin typeface="Arial"/>
                <a:ea typeface="MS PGothic"/>
              </a:rPr>
              <a:t>and Fabrication</a:t>
            </a:r>
            <a:endParaRPr dirty="0"/>
          </a:p>
        </p:txBody>
      </p:sp>
      <p:sp>
        <p:nvSpPr>
          <p:cNvPr id="21" name="CustomShape 17">
            <a:extLst>
              <a:ext uri="{FF2B5EF4-FFF2-40B4-BE49-F238E27FC236}">
                <a16:creationId xmlns:a16="http://schemas.microsoft.com/office/drawing/2014/main" id="{9D66F532-AE01-474F-9B2E-079D123EE4C2}"/>
              </a:ext>
            </a:extLst>
          </p:cNvPr>
          <p:cNvSpPr/>
          <p:nvPr/>
        </p:nvSpPr>
        <p:spPr>
          <a:xfrm>
            <a:off x="5480640" y="3695760"/>
            <a:ext cx="2009520" cy="3945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Application Development</a:t>
            </a:r>
            <a:endParaRPr dirty="0"/>
          </a:p>
          <a:p>
            <a:pPr algn="ctr">
              <a:lnSpc>
                <a:spcPct val="100000"/>
              </a:lnSpc>
            </a:pPr>
            <a:r>
              <a:rPr lang="en-GB" sz="1000" dirty="0">
                <a:solidFill>
                  <a:srgbClr val="000000"/>
                </a:solidFill>
                <a:latin typeface="Arial"/>
                <a:ea typeface="MS PGothic"/>
              </a:rPr>
              <a:t>and Test</a:t>
            </a:r>
            <a:endParaRPr dirty="0"/>
          </a:p>
        </p:txBody>
      </p:sp>
      <p:sp>
        <p:nvSpPr>
          <p:cNvPr id="22" name="CustomShape 18">
            <a:extLst>
              <a:ext uri="{FF2B5EF4-FFF2-40B4-BE49-F238E27FC236}">
                <a16:creationId xmlns:a16="http://schemas.microsoft.com/office/drawing/2014/main" id="{F188E3BD-130A-4E55-99BE-57C8C67EA119}"/>
              </a:ext>
            </a:extLst>
          </p:cNvPr>
          <p:cNvSpPr/>
          <p:nvPr/>
        </p:nvSpPr>
        <p:spPr>
          <a:xfrm>
            <a:off x="3292560" y="3724200"/>
            <a:ext cx="1413000" cy="37404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HW/SW</a:t>
            </a:r>
            <a:endParaRPr dirty="0"/>
          </a:p>
          <a:p>
            <a:pPr algn="ctr">
              <a:lnSpc>
                <a:spcPct val="100000"/>
              </a:lnSpc>
            </a:pPr>
            <a:r>
              <a:rPr lang="en-GB" sz="1000" dirty="0">
                <a:solidFill>
                  <a:srgbClr val="000000"/>
                </a:solidFill>
                <a:latin typeface="Arial"/>
                <a:ea typeface="MS PGothic"/>
              </a:rPr>
              <a:t>Co-verification</a:t>
            </a:r>
            <a:endParaRPr dirty="0"/>
          </a:p>
        </p:txBody>
      </p:sp>
      <p:sp>
        <p:nvSpPr>
          <p:cNvPr id="23" name="CustomShape 19">
            <a:extLst>
              <a:ext uri="{FF2B5EF4-FFF2-40B4-BE49-F238E27FC236}">
                <a16:creationId xmlns:a16="http://schemas.microsoft.com/office/drawing/2014/main" id="{47E52B5D-92C2-449C-AEDD-EB15470850BF}"/>
              </a:ext>
            </a:extLst>
          </p:cNvPr>
          <p:cNvSpPr/>
          <p:nvPr/>
        </p:nvSpPr>
        <p:spPr>
          <a:xfrm>
            <a:off x="3089520" y="4684680"/>
            <a:ext cx="1855080" cy="31032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Volume Manufacture </a:t>
            </a:r>
            <a:endParaRPr dirty="0"/>
          </a:p>
          <a:p>
            <a:pPr algn="ctr">
              <a:lnSpc>
                <a:spcPct val="100000"/>
              </a:lnSpc>
            </a:pPr>
            <a:r>
              <a:rPr lang="en-GB" sz="1000" dirty="0">
                <a:solidFill>
                  <a:srgbClr val="000000"/>
                </a:solidFill>
                <a:latin typeface="Arial"/>
                <a:ea typeface="MS PGothic"/>
              </a:rPr>
              <a:t>and Ship</a:t>
            </a:r>
            <a:endParaRPr dirty="0"/>
          </a:p>
        </p:txBody>
      </p:sp>
      <p:sp>
        <p:nvSpPr>
          <p:cNvPr id="24" name="CustomShape 20">
            <a:extLst>
              <a:ext uri="{FF2B5EF4-FFF2-40B4-BE49-F238E27FC236}">
                <a16:creationId xmlns:a16="http://schemas.microsoft.com/office/drawing/2014/main" id="{CE0EEDAA-43E7-4D59-8623-3DB485C5CF7B}"/>
              </a:ext>
            </a:extLst>
          </p:cNvPr>
          <p:cNvSpPr/>
          <p:nvPr/>
        </p:nvSpPr>
        <p:spPr>
          <a:xfrm>
            <a:off x="5986440" y="1030320"/>
            <a:ext cx="1165320" cy="410400"/>
          </a:xfrm>
          <a:prstGeom prst="rect">
            <a:avLst/>
          </a:prstGeom>
          <a:solidFill>
            <a:srgbClr val="A5EEE0"/>
          </a:solidFill>
          <a:ln w="19080">
            <a:solidFill>
              <a:srgbClr val="404040"/>
            </a:solidFill>
            <a:round/>
          </a:ln>
        </p:spPr>
        <p:txBody>
          <a:bodyPr/>
          <a:lstStyle/>
          <a:p>
            <a:endParaRPr lang="LID4096"/>
          </a:p>
        </p:txBody>
      </p:sp>
      <p:sp>
        <p:nvSpPr>
          <p:cNvPr id="25" name="CustomShape 21">
            <a:extLst>
              <a:ext uri="{FF2B5EF4-FFF2-40B4-BE49-F238E27FC236}">
                <a16:creationId xmlns:a16="http://schemas.microsoft.com/office/drawing/2014/main" id="{12193732-5319-4A45-9268-955FB6C2CA26}"/>
              </a:ext>
            </a:extLst>
          </p:cNvPr>
          <p:cNvSpPr/>
          <p:nvPr/>
        </p:nvSpPr>
        <p:spPr>
          <a:xfrm>
            <a:off x="5889240" y="1085760"/>
            <a:ext cx="1165320" cy="408960"/>
          </a:xfrm>
          <a:prstGeom prst="rect">
            <a:avLst/>
          </a:prstGeom>
          <a:solidFill>
            <a:srgbClr val="D2F7F0"/>
          </a:solidFill>
          <a:ln w="19080">
            <a:solidFill>
              <a:srgbClr val="404040"/>
            </a:solidFill>
            <a:round/>
          </a:ln>
        </p:spPr>
        <p:txBody>
          <a:bodyPr/>
          <a:lstStyle/>
          <a:p>
            <a:endParaRPr lang="LID4096"/>
          </a:p>
        </p:txBody>
      </p:sp>
      <p:sp>
        <p:nvSpPr>
          <p:cNvPr id="26" name="CustomShape 22">
            <a:extLst>
              <a:ext uri="{FF2B5EF4-FFF2-40B4-BE49-F238E27FC236}">
                <a16:creationId xmlns:a16="http://schemas.microsoft.com/office/drawing/2014/main" id="{B1396252-7AE7-4CAA-AD9C-5D245E4ED825}"/>
              </a:ext>
            </a:extLst>
          </p:cNvPr>
          <p:cNvSpPr/>
          <p:nvPr/>
        </p:nvSpPr>
        <p:spPr>
          <a:xfrm>
            <a:off x="5810760" y="1157400"/>
            <a:ext cx="1167480" cy="407160"/>
          </a:xfrm>
          <a:prstGeom prst="rect">
            <a:avLst/>
          </a:prstGeom>
          <a:solidFill>
            <a:srgbClr val="A5EEE0"/>
          </a:solidFill>
          <a:ln w="19080">
            <a:solidFill>
              <a:srgbClr val="404040"/>
            </a:solidFill>
            <a:round/>
          </a:ln>
        </p:spPr>
        <p:txBody>
          <a:bodyPr/>
          <a:lstStyle/>
          <a:p>
            <a:endParaRPr lang="LID4096"/>
          </a:p>
        </p:txBody>
      </p:sp>
      <p:sp>
        <p:nvSpPr>
          <p:cNvPr id="27" name="CustomShape 23">
            <a:extLst>
              <a:ext uri="{FF2B5EF4-FFF2-40B4-BE49-F238E27FC236}">
                <a16:creationId xmlns:a16="http://schemas.microsoft.com/office/drawing/2014/main" id="{22DD7C98-06BE-4642-B790-FD82BBA76493}"/>
              </a:ext>
            </a:extLst>
          </p:cNvPr>
          <p:cNvSpPr/>
          <p:nvPr/>
        </p:nvSpPr>
        <p:spPr>
          <a:xfrm>
            <a:off x="5734800" y="1228680"/>
            <a:ext cx="1165320" cy="40716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Software </a:t>
            </a:r>
            <a:endParaRPr dirty="0"/>
          </a:p>
          <a:p>
            <a:pPr algn="ctr">
              <a:lnSpc>
                <a:spcPct val="100000"/>
              </a:lnSpc>
            </a:pPr>
            <a:r>
              <a:rPr lang="en-GB" sz="1000" dirty="0">
                <a:solidFill>
                  <a:srgbClr val="000000"/>
                </a:solidFill>
                <a:latin typeface="Arial"/>
                <a:ea typeface="MS PGothic"/>
              </a:rPr>
              <a:t>Drivers</a:t>
            </a:r>
            <a:endParaRPr dirty="0"/>
          </a:p>
        </p:txBody>
      </p:sp>
      <p:sp>
        <p:nvSpPr>
          <p:cNvPr id="28" name="CustomShape 24">
            <a:extLst>
              <a:ext uri="{FF2B5EF4-FFF2-40B4-BE49-F238E27FC236}">
                <a16:creationId xmlns:a16="http://schemas.microsoft.com/office/drawing/2014/main" id="{4E341CC5-B1AC-4E55-B432-22267753766B}"/>
              </a:ext>
            </a:extLst>
          </p:cNvPr>
          <p:cNvSpPr/>
          <p:nvPr/>
        </p:nvSpPr>
        <p:spPr>
          <a:xfrm>
            <a:off x="1494000" y="2627280"/>
            <a:ext cx="327240" cy="2721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29" name="CustomShape 25">
            <a:extLst>
              <a:ext uri="{FF2B5EF4-FFF2-40B4-BE49-F238E27FC236}">
                <a16:creationId xmlns:a16="http://schemas.microsoft.com/office/drawing/2014/main" id="{EB2154E4-9506-4C6B-B2AE-5E684E2C89B8}"/>
              </a:ext>
            </a:extLst>
          </p:cNvPr>
          <p:cNvSpPr/>
          <p:nvPr/>
        </p:nvSpPr>
        <p:spPr>
          <a:xfrm>
            <a:off x="6153840" y="1695600"/>
            <a:ext cx="325080" cy="3754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0" name="CustomShape 26">
            <a:extLst>
              <a:ext uri="{FF2B5EF4-FFF2-40B4-BE49-F238E27FC236}">
                <a16:creationId xmlns:a16="http://schemas.microsoft.com/office/drawing/2014/main" id="{FD08403D-2CCB-4FE5-A421-ABDD4CBE4ECF}"/>
              </a:ext>
            </a:extLst>
          </p:cNvPr>
          <p:cNvSpPr/>
          <p:nvPr/>
        </p:nvSpPr>
        <p:spPr>
          <a:xfrm>
            <a:off x="6189480" y="2627280"/>
            <a:ext cx="325080" cy="2721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1" name="CustomShape 27">
            <a:extLst>
              <a:ext uri="{FF2B5EF4-FFF2-40B4-BE49-F238E27FC236}">
                <a16:creationId xmlns:a16="http://schemas.microsoft.com/office/drawing/2014/main" id="{3CD4559D-C9A4-484A-9E98-58430CF9EC1B}"/>
              </a:ext>
            </a:extLst>
          </p:cNvPr>
          <p:cNvSpPr/>
          <p:nvPr/>
        </p:nvSpPr>
        <p:spPr>
          <a:xfrm rot="2700000">
            <a:off x="2749680" y="3339000"/>
            <a:ext cx="232560" cy="38664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2" name="CustomShape 28">
            <a:extLst>
              <a:ext uri="{FF2B5EF4-FFF2-40B4-BE49-F238E27FC236}">
                <a16:creationId xmlns:a16="http://schemas.microsoft.com/office/drawing/2014/main" id="{19282E9D-4DFE-4F9E-89F9-159F13B09BCD}"/>
              </a:ext>
            </a:extLst>
          </p:cNvPr>
          <p:cNvSpPr/>
          <p:nvPr/>
        </p:nvSpPr>
        <p:spPr>
          <a:xfrm>
            <a:off x="3866040" y="4149720"/>
            <a:ext cx="325080" cy="4770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3" name="CustomShape 29">
            <a:extLst>
              <a:ext uri="{FF2B5EF4-FFF2-40B4-BE49-F238E27FC236}">
                <a16:creationId xmlns:a16="http://schemas.microsoft.com/office/drawing/2014/main" id="{B697F957-1EC3-4FAF-80F7-DC4435CB5883}"/>
              </a:ext>
            </a:extLst>
          </p:cNvPr>
          <p:cNvSpPr/>
          <p:nvPr/>
        </p:nvSpPr>
        <p:spPr>
          <a:xfrm rot="16200000">
            <a:off x="2827800" y="371736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4" name="CustomShape 30">
            <a:extLst>
              <a:ext uri="{FF2B5EF4-FFF2-40B4-BE49-F238E27FC236}">
                <a16:creationId xmlns:a16="http://schemas.microsoft.com/office/drawing/2014/main" id="{89222B3C-3DEF-4D80-8058-C477E84FB110}"/>
              </a:ext>
            </a:extLst>
          </p:cNvPr>
          <p:cNvSpPr/>
          <p:nvPr/>
        </p:nvSpPr>
        <p:spPr>
          <a:xfrm rot="5400000">
            <a:off x="4931640" y="371700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5" name="CustomShape 31">
            <a:extLst>
              <a:ext uri="{FF2B5EF4-FFF2-40B4-BE49-F238E27FC236}">
                <a16:creationId xmlns:a16="http://schemas.microsoft.com/office/drawing/2014/main" id="{B0A5DC55-1F33-437C-9486-612695F405E7}"/>
              </a:ext>
            </a:extLst>
          </p:cNvPr>
          <p:cNvSpPr/>
          <p:nvPr/>
        </p:nvSpPr>
        <p:spPr>
          <a:xfrm rot="5400000">
            <a:off x="5212080" y="2968560"/>
            <a:ext cx="231120" cy="38664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6" name="CustomShape 32">
            <a:extLst>
              <a:ext uri="{FF2B5EF4-FFF2-40B4-BE49-F238E27FC236}">
                <a16:creationId xmlns:a16="http://schemas.microsoft.com/office/drawing/2014/main" id="{950F08C8-5773-48FA-BCF0-89A4AE50C049}"/>
              </a:ext>
            </a:extLst>
          </p:cNvPr>
          <p:cNvSpPr/>
          <p:nvPr/>
        </p:nvSpPr>
        <p:spPr>
          <a:xfrm rot="16200000">
            <a:off x="2622240" y="2968200"/>
            <a:ext cx="231120" cy="3888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7" name="CustomShape 33">
            <a:extLst>
              <a:ext uri="{FF2B5EF4-FFF2-40B4-BE49-F238E27FC236}">
                <a16:creationId xmlns:a16="http://schemas.microsoft.com/office/drawing/2014/main" id="{F8F5AC8A-61E5-4204-A287-28F82B3CEEA4}"/>
              </a:ext>
            </a:extLst>
          </p:cNvPr>
          <p:cNvSpPr/>
          <p:nvPr/>
        </p:nvSpPr>
        <p:spPr>
          <a:xfrm rot="14220600">
            <a:off x="5134320" y="1496880"/>
            <a:ext cx="232560" cy="6022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8" name="CustomShape 34">
            <a:extLst>
              <a:ext uri="{FF2B5EF4-FFF2-40B4-BE49-F238E27FC236}">
                <a16:creationId xmlns:a16="http://schemas.microsoft.com/office/drawing/2014/main" id="{B4AB3C2E-E551-493E-A412-4B981067BB7A}"/>
              </a:ext>
            </a:extLst>
          </p:cNvPr>
          <p:cNvSpPr/>
          <p:nvPr/>
        </p:nvSpPr>
        <p:spPr>
          <a:xfrm rot="7200000">
            <a:off x="2634480" y="1514520"/>
            <a:ext cx="231120" cy="60228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39" name="CustomShape 35">
            <a:extLst>
              <a:ext uri="{FF2B5EF4-FFF2-40B4-BE49-F238E27FC236}">
                <a16:creationId xmlns:a16="http://schemas.microsoft.com/office/drawing/2014/main" id="{8D165964-ED6B-45EF-910C-4DA7196900B9}"/>
              </a:ext>
            </a:extLst>
          </p:cNvPr>
          <p:cNvSpPr/>
          <p:nvPr/>
        </p:nvSpPr>
        <p:spPr>
          <a:xfrm rot="18900000">
            <a:off x="5097240" y="3395520"/>
            <a:ext cx="325080" cy="27396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6" name="CustomShape 42">
            <a:extLst>
              <a:ext uri="{FF2B5EF4-FFF2-40B4-BE49-F238E27FC236}">
                <a16:creationId xmlns:a16="http://schemas.microsoft.com/office/drawing/2014/main" id="{A24793E4-B3E7-4A0F-8CE3-AB6C9D5FD815}"/>
              </a:ext>
            </a:extLst>
          </p:cNvPr>
          <p:cNvSpPr/>
          <p:nvPr/>
        </p:nvSpPr>
        <p:spPr>
          <a:xfrm>
            <a:off x="3866040" y="5083200"/>
            <a:ext cx="325080" cy="477000"/>
          </a:xfrm>
          <a:prstGeom prst="downArrow">
            <a:avLst>
              <a:gd name="adj1" fmla="val 50000"/>
              <a:gd name="adj2" fmla="val 50000"/>
            </a:avLst>
          </a:prstGeom>
          <a:solidFill>
            <a:srgbClr val="F2F2F2"/>
          </a:solidFill>
          <a:ln w="19080">
            <a:solidFill>
              <a:srgbClr val="404040"/>
            </a:solidFill>
            <a:round/>
          </a:ln>
        </p:spPr>
        <p:txBody>
          <a:bodyPr/>
          <a:lstStyle/>
          <a:p>
            <a:endParaRPr lang="LID4096"/>
          </a:p>
        </p:txBody>
      </p:sp>
      <p:sp>
        <p:nvSpPr>
          <p:cNvPr id="47" name="CustomShape 43">
            <a:extLst>
              <a:ext uri="{FF2B5EF4-FFF2-40B4-BE49-F238E27FC236}">
                <a16:creationId xmlns:a16="http://schemas.microsoft.com/office/drawing/2014/main" id="{28A0CA77-FFDE-4C28-B4C9-56D241F7B5B2}"/>
              </a:ext>
            </a:extLst>
          </p:cNvPr>
          <p:cNvSpPr/>
          <p:nvPr/>
        </p:nvSpPr>
        <p:spPr>
          <a:xfrm>
            <a:off x="3089520" y="5691240"/>
            <a:ext cx="1855080" cy="31032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PCB Manufacture</a:t>
            </a:r>
            <a:endParaRPr dirty="0"/>
          </a:p>
          <a:p>
            <a:pPr algn="ctr">
              <a:lnSpc>
                <a:spcPct val="100000"/>
              </a:lnSpc>
            </a:pPr>
            <a:r>
              <a:rPr lang="en-GB" sz="1000" dirty="0">
                <a:solidFill>
                  <a:srgbClr val="000000"/>
                </a:solidFill>
                <a:latin typeface="Arial"/>
                <a:ea typeface="MS PGothic"/>
              </a:rPr>
              <a:t>and Device Assembly</a:t>
            </a:r>
            <a:endParaRPr dirty="0"/>
          </a:p>
        </p:txBody>
      </p:sp>
      <p:sp>
        <p:nvSpPr>
          <p:cNvPr id="54" name="CustomShape 46">
            <a:extLst>
              <a:ext uri="{FF2B5EF4-FFF2-40B4-BE49-F238E27FC236}">
                <a16:creationId xmlns:a16="http://schemas.microsoft.com/office/drawing/2014/main" id="{328C643A-93E5-4F8B-B12C-4A3D3B0DB7DD}"/>
              </a:ext>
            </a:extLst>
          </p:cNvPr>
          <p:cNvSpPr/>
          <p:nvPr/>
        </p:nvSpPr>
        <p:spPr>
          <a:xfrm>
            <a:off x="2945880" y="5627880"/>
            <a:ext cx="2199960" cy="405720"/>
          </a:xfrm>
          <a:prstGeom prst="rect">
            <a:avLst/>
          </a:prstGeom>
          <a:noFill/>
          <a:ln w="38160">
            <a:solidFill>
              <a:srgbClr val="FF0000"/>
            </a:solidFill>
            <a:round/>
          </a:ln>
        </p:spPr>
        <p:txBody>
          <a:bodyPr/>
          <a:lstStyle/>
          <a:p>
            <a:endParaRPr lang="LID4096"/>
          </a:p>
        </p:txBody>
      </p:sp>
      <p:sp>
        <p:nvSpPr>
          <p:cNvPr id="55" name="CustomShape 47">
            <a:extLst>
              <a:ext uri="{FF2B5EF4-FFF2-40B4-BE49-F238E27FC236}">
                <a16:creationId xmlns:a16="http://schemas.microsoft.com/office/drawing/2014/main" id="{E74DD14F-28D1-4C0E-972C-FB5F86730EC5}"/>
              </a:ext>
            </a:extLst>
          </p:cNvPr>
          <p:cNvSpPr/>
          <p:nvPr/>
        </p:nvSpPr>
        <p:spPr>
          <a:xfrm>
            <a:off x="3115080" y="3019320"/>
            <a:ext cx="1829880" cy="37404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Prototype on Platforms</a:t>
            </a:r>
            <a:endParaRPr dirty="0"/>
          </a:p>
          <a:p>
            <a:pPr algn="ctr">
              <a:lnSpc>
                <a:spcPct val="100000"/>
              </a:lnSpc>
            </a:pPr>
            <a:r>
              <a:rPr lang="en-GB" sz="1000" dirty="0">
                <a:solidFill>
                  <a:srgbClr val="000000"/>
                </a:solidFill>
                <a:latin typeface="Arial"/>
                <a:ea typeface="MS PGothic"/>
              </a:rPr>
              <a:t>e.g., FPGA</a:t>
            </a:r>
            <a:endParaRPr dirty="0"/>
          </a:p>
        </p:txBody>
      </p:sp>
      <p:sp>
        <p:nvSpPr>
          <p:cNvPr id="56" name="CustomShape 48">
            <a:extLst>
              <a:ext uri="{FF2B5EF4-FFF2-40B4-BE49-F238E27FC236}">
                <a16:creationId xmlns:a16="http://schemas.microsoft.com/office/drawing/2014/main" id="{CEF3DD0B-1DDE-4BF3-A1C3-8B6B78F035E5}"/>
              </a:ext>
            </a:extLst>
          </p:cNvPr>
          <p:cNvSpPr/>
          <p:nvPr/>
        </p:nvSpPr>
        <p:spPr>
          <a:xfrm>
            <a:off x="3250440" y="2017800"/>
            <a:ext cx="1522800" cy="442080"/>
          </a:xfrm>
          <a:prstGeom prst="rect">
            <a:avLst/>
          </a:prstGeom>
          <a:solidFill>
            <a:srgbClr val="FBE9E9"/>
          </a:solidFill>
          <a:ln w="19080">
            <a:solidFill>
              <a:srgbClr val="404040"/>
            </a:solidFill>
            <a:round/>
          </a:ln>
        </p:spPr>
        <p:txBody>
          <a:bodyPr wrap="none" lIns="90000" tIns="45000" rIns="90000" bIns="45000" anchor="ctr"/>
          <a:lstStyle/>
          <a:p>
            <a:pPr algn="ctr">
              <a:lnSpc>
                <a:spcPct val="100000"/>
              </a:lnSpc>
            </a:pPr>
            <a:r>
              <a:rPr lang="en-GB" sz="1000" dirty="0">
                <a:solidFill>
                  <a:srgbClr val="000000"/>
                </a:solidFill>
                <a:latin typeface="Arial"/>
                <a:ea typeface="MS PGothic"/>
              </a:rPr>
              <a:t>SoC </a:t>
            </a:r>
            <a:endParaRPr dirty="0"/>
          </a:p>
          <a:p>
            <a:pPr algn="ctr">
              <a:lnSpc>
                <a:spcPct val="100000"/>
              </a:lnSpc>
            </a:pPr>
            <a:r>
              <a:rPr lang="en-GB" sz="1000" dirty="0">
                <a:solidFill>
                  <a:srgbClr val="000000"/>
                </a:solidFill>
                <a:latin typeface="Arial"/>
                <a:ea typeface="MS PGothic"/>
              </a:rPr>
              <a:t>Design Specifics</a:t>
            </a:r>
            <a:endParaRPr dirty="0"/>
          </a:p>
        </p:txBody>
      </p:sp>
      <p:sp>
        <p:nvSpPr>
          <p:cNvPr id="57" name="CustomShape 49">
            <a:extLst>
              <a:ext uri="{FF2B5EF4-FFF2-40B4-BE49-F238E27FC236}">
                <a16:creationId xmlns:a16="http://schemas.microsoft.com/office/drawing/2014/main" id="{C3F32331-0BE6-406F-8F51-5B7BFB2D5541}"/>
              </a:ext>
            </a:extLst>
          </p:cNvPr>
          <p:cNvSpPr/>
          <p:nvPr/>
        </p:nvSpPr>
        <p:spPr>
          <a:xfrm>
            <a:off x="3195360" y="2441520"/>
            <a:ext cx="1632960" cy="24228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HW/SW partitioning</a:t>
            </a:r>
            <a:endParaRPr dirty="0"/>
          </a:p>
        </p:txBody>
      </p:sp>
      <p:sp>
        <p:nvSpPr>
          <p:cNvPr id="58" name="TextBox 23">
            <a:extLst>
              <a:ext uri="{FF2B5EF4-FFF2-40B4-BE49-F238E27FC236}">
                <a16:creationId xmlns:a16="http://schemas.microsoft.com/office/drawing/2014/main" id="{F29EB53E-B7C6-49A3-A291-55F75D32BD1B}"/>
              </a:ext>
            </a:extLst>
          </p:cNvPr>
          <p:cNvSpPr txBox="1">
            <a:spLocks noChangeArrowheads="1"/>
          </p:cNvSpPr>
          <p:nvPr/>
        </p:nvSpPr>
        <p:spPr bwMode="auto">
          <a:xfrm>
            <a:off x="9914826" y="1131888"/>
            <a:ext cx="14472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IP Vendors:</a:t>
            </a:r>
          </a:p>
          <a:p>
            <a:pPr eaLnBrk="1" hangingPunct="1"/>
            <a:r>
              <a:rPr lang="en-GB" sz="1200" b="0" dirty="0"/>
              <a:t>Core Design </a:t>
            </a:r>
          </a:p>
        </p:txBody>
      </p:sp>
      <p:sp>
        <p:nvSpPr>
          <p:cNvPr id="59" name="TextBox 23">
            <a:extLst>
              <a:ext uri="{FF2B5EF4-FFF2-40B4-BE49-F238E27FC236}">
                <a16:creationId xmlns:a16="http://schemas.microsoft.com/office/drawing/2014/main" id="{E0B92084-95E7-43ED-97D6-D65703122442}"/>
              </a:ext>
            </a:extLst>
          </p:cNvPr>
          <p:cNvSpPr txBox="1">
            <a:spLocks noChangeArrowheads="1"/>
          </p:cNvSpPr>
          <p:nvPr/>
        </p:nvSpPr>
        <p:spPr bwMode="auto">
          <a:xfrm>
            <a:off x="9902131" y="2762251"/>
            <a:ext cx="202062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Fabless Vendors: SoC Design</a:t>
            </a:r>
          </a:p>
        </p:txBody>
      </p:sp>
      <p:sp>
        <p:nvSpPr>
          <p:cNvPr id="60" name="TextBox 23">
            <a:extLst>
              <a:ext uri="{FF2B5EF4-FFF2-40B4-BE49-F238E27FC236}">
                <a16:creationId xmlns:a16="http://schemas.microsoft.com/office/drawing/2014/main" id="{3F9E4E41-B071-4B99-A635-835AA0FEB9B0}"/>
              </a:ext>
            </a:extLst>
          </p:cNvPr>
          <p:cNvSpPr txBox="1">
            <a:spLocks noChangeArrowheads="1"/>
          </p:cNvSpPr>
          <p:nvPr/>
        </p:nvSpPr>
        <p:spPr bwMode="auto">
          <a:xfrm>
            <a:off x="9914826" y="4495801"/>
            <a:ext cx="169055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Foundries: </a:t>
            </a:r>
          </a:p>
          <a:p>
            <a:pPr eaLnBrk="1" hangingPunct="1"/>
            <a:r>
              <a:rPr lang="en-GB" sz="1200" b="0" dirty="0"/>
              <a:t>Chip Fabrication</a:t>
            </a:r>
          </a:p>
        </p:txBody>
      </p:sp>
      <p:cxnSp>
        <p:nvCxnSpPr>
          <p:cNvPr id="61" name="Straight Arrow Connector 60">
            <a:extLst>
              <a:ext uri="{FF2B5EF4-FFF2-40B4-BE49-F238E27FC236}">
                <a16:creationId xmlns:a16="http://schemas.microsoft.com/office/drawing/2014/main" id="{C9746855-E336-47F0-8429-B32820F599F7}"/>
              </a:ext>
            </a:extLst>
          </p:cNvPr>
          <p:cNvCxnSpPr/>
          <p:nvPr/>
        </p:nvCxnSpPr>
        <p:spPr bwMode="auto">
          <a:xfrm flipH="1">
            <a:off x="8844211" y="914400"/>
            <a:ext cx="0" cy="933450"/>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2" name="Straight Arrow Connector 61">
            <a:extLst>
              <a:ext uri="{FF2B5EF4-FFF2-40B4-BE49-F238E27FC236}">
                <a16:creationId xmlns:a16="http://schemas.microsoft.com/office/drawing/2014/main" id="{C6D5FD69-7D4D-45D8-B124-EA3DA57156E2}"/>
              </a:ext>
            </a:extLst>
          </p:cNvPr>
          <p:cNvCxnSpPr/>
          <p:nvPr/>
        </p:nvCxnSpPr>
        <p:spPr bwMode="auto">
          <a:xfrm>
            <a:off x="8844211" y="1936751"/>
            <a:ext cx="0" cy="227806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3" name="Straight Arrow Connector 62">
            <a:extLst>
              <a:ext uri="{FF2B5EF4-FFF2-40B4-BE49-F238E27FC236}">
                <a16:creationId xmlns:a16="http://schemas.microsoft.com/office/drawing/2014/main" id="{65603AF6-8238-4191-9E0D-4661C762F337}"/>
              </a:ext>
            </a:extLst>
          </p:cNvPr>
          <p:cNvCxnSpPr/>
          <p:nvPr/>
        </p:nvCxnSpPr>
        <p:spPr bwMode="auto">
          <a:xfrm>
            <a:off x="8844211" y="4273551"/>
            <a:ext cx="0" cy="98901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64" name="Straight Arrow Connector 63">
            <a:extLst>
              <a:ext uri="{FF2B5EF4-FFF2-40B4-BE49-F238E27FC236}">
                <a16:creationId xmlns:a16="http://schemas.microsoft.com/office/drawing/2014/main" id="{8CDCF9BA-5949-416E-9BB7-F628E4A6B17A}"/>
              </a:ext>
            </a:extLst>
          </p:cNvPr>
          <p:cNvCxnSpPr/>
          <p:nvPr/>
        </p:nvCxnSpPr>
        <p:spPr bwMode="auto">
          <a:xfrm>
            <a:off x="8844211" y="5278439"/>
            <a:ext cx="0" cy="1036637"/>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pic>
        <p:nvPicPr>
          <p:cNvPr id="65" name="Picture 4">
            <a:extLst>
              <a:ext uri="{FF2B5EF4-FFF2-40B4-BE49-F238E27FC236}">
                <a16:creationId xmlns:a16="http://schemas.microsoft.com/office/drawing/2014/main" id="{0E60FBED-E905-42AE-9106-1D89DCA09C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47"/>
          <a:stretch/>
        </p:blipFill>
        <p:spPr bwMode="auto">
          <a:xfrm>
            <a:off x="7960908" y="4480626"/>
            <a:ext cx="1766606" cy="553227"/>
          </a:xfrm>
          <a:prstGeom prst="rect">
            <a:avLst/>
          </a:prstGeom>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47">
            <a:extLst>
              <a:ext uri="{FF2B5EF4-FFF2-40B4-BE49-F238E27FC236}">
                <a16:creationId xmlns:a16="http://schemas.microsoft.com/office/drawing/2014/main" id="{93C93CB6-0BB5-4969-A9BE-A76DD9FA8B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1705" y="5408614"/>
            <a:ext cx="1804812"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23">
            <a:extLst>
              <a:ext uri="{FF2B5EF4-FFF2-40B4-BE49-F238E27FC236}">
                <a16:creationId xmlns:a16="http://schemas.microsoft.com/office/drawing/2014/main" id="{9FAB53D3-FBE0-48D2-A629-E1FD561AB82F}"/>
              </a:ext>
            </a:extLst>
          </p:cNvPr>
          <p:cNvSpPr txBox="1">
            <a:spLocks noChangeArrowheads="1"/>
          </p:cNvSpPr>
          <p:nvPr/>
        </p:nvSpPr>
        <p:spPr bwMode="auto">
          <a:xfrm>
            <a:off x="9914826" y="5535613"/>
            <a:ext cx="200793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Device Vendors: </a:t>
            </a:r>
          </a:p>
          <a:p>
            <a:pPr eaLnBrk="1" hangingPunct="1"/>
            <a:r>
              <a:rPr lang="en-GB" sz="1200" b="0" dirty="0"/>
              <a:t>Final Products</a:t>
            </a:r>
          </a:p>
        </p:txBody>
      </p:sp>
      <p:pic>
        <p:nvPicPr>
          <p:cNvPr id="68" name="Picture 2">
            <a:extLst>
              <a:ext uri="{FF2B5EF4-FFF2-40B4-BE49-F238E27FC236}">
                <a16:creationId xmlns:a16="http://schemas.microsoft.com/office/drawing/2014/main" id="{7001692F-A538-4167-8C0B-FAB43615CF4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06" b="27414"/>
          <a:stretch/>
        </p:blipFill>
        <p:spPr bwMode="auto">
          <a:xfrm>
            <a:off x="7960908" y="2749278"/>
            <a:ext cx="1749786" cy="587375"/>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7A64C778-D374-4639-9AC2-DF3276245CF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90" t="31500" r="6129" b="26555"/>
          <a:stretch/>
        </p:blipFill>
        <p:spPr bwMode="auto">
          <a:xfrm>
            <a:off x="7961905" y="1110738"/>
            <a:ext cx="1765609" cy="514469"/>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4625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Programmable SoC</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SoCs can be prototyped and tested on FPGAs.</a:t>
            </a:r>
          </a:p>
          <a:p>
            <a:r>
              <a:rPr lang="en-IN" altLang="en-US" dirty="0">
                <a:ea typeface="ＭＳ Ｐゴシック" panose="020B0600070205080204" pitchFamily="34" charset="-128"/>
              </a:rPr>
              <a:t>Two options:</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Use soft cores to embed a processor in the logic fabric (soft processor) and use device interconnect resources to implement a bus that communicates with other custom design blocks.</a:t>
            </a:r>
          </a:p>
          <a:p>
            <a:pPr lvl="1"/>
            <a:r>
              <a:rPr lang="en-IN" altLang="en-US" dirty="0">
                <a:ea typeface="ＭＳ Ｐゴシック" panose="020B0600070205080204" pitchFamily="34" charset="-128"/>
              </a:rPr>
              <a:t>Use modern programmable SoCs (PSoCs; e.g., Xilinx Zynq), which include hard processors (e.g., Arm) connected to peripherals and to the logic fabric through a bus (e.g., AXI bus).</a:t>
            </a:r>
          </a:p>
          <a:p>
            <a:r>
              <a:rPr lang="en-IN" altLang="en-US" dirty="0">
                <a:ea typeface="ＭＳ Ｐゴシック" panose="020B0600070205080204" pitchFamily="34" charset="-128"/>
              </a:rPr>
              <a:t>PSoCs can overcome ASIC SoC limitations in some application areas by providing:</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Flexibility for upgrading and functionality modification</a:t>
            </a:r>
          </a:p>
          <a:p>
            <a:pPr lvl="1"/>
            <a:r>
              <a:rPr lang="en-IN" altLang="en-US" dirty="0">
                <a:ea typeface="ＭＳ Ｐゴシック" panose="020B0600070205080204" pitchFamily="34" charset="-128"/>
              </a:rPr>
              <a:t>Faster time-to-market for low to medium production volumes</a:t>
            </a:r>
          </a:p>
          <a:p>
            <a:pPr lvl="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16227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Architecture of a PSoC</a:t>
            </a:r>
          </a:p>
        </p:txBody>
      </p:sp>
      <p:sp>
        <p:nvSpPr>
          <p:cNvPr id="6" name="CustomShape 1">
            <a:extLst>
              <a:ext uri="{FF2B5EF4-FFF2-40B4-BE49-F238E27FC236}">
                <a16:creationId xmlns:a16="http://schemas.microsoft.com/office/drawing/2014/main" id="{BFE16704-C309-4ADB-A0C0-FB956BAB80D7}"/>
              </a:ext>
            </a:extLst>
          </p:cNvPr>
          <p:cNvSpPr/>
          <p:nvPr/>
        </p:nvSpPr>
        <p:spPr>
          <a:xfrm>
            <a:off x="5435640" y="1701720"/>
            <a:ext cx="3809160" cy="4571280"/>
          </a:xfrm>
          <a:prstGeom prst="rect">
            <a:avLst/>
          </a:prstGeom>
          <a:ln w="9360">
            <a:solidFill>
              <a:srgbClr val="128CAB"/>
            </a:solidFill>
            <a:round/>
          </a:ln>
        </p:spPr>
        <p:style>
          <a:lnRef idx="0">
            <a:scrgbClr r="0" g="0" b="0"/>
          </a:lnRef>
          <a:fillRef idx="1001">
            <a:schemeClr val="lt2"/>
          </a:fillRef>
          <a:effectRef idx="0">
            <a:scrgbClr r="0" g="0" b="0"/>
          </a:effectRef>
          <a:fontRef idx="major"/>
        </p:style>
        <p:txBody>
          <a:bodyPr/>
          <a:lstStyle/>
          <a:p>
            <a:endParaRPr lang="LID4096"/>
          </a:p>
        </p:txBody>
      </p:sp>
      <p:sp>
        <p:nvSpPr>
          <p:cNvPr id="7" name="CustomShape 2">
            <a:extLst>
              <a:ext uri="{FF2B5EF4-FFF2-40B4-BE49-F238E27FC236}">
                <a16:creationId xmlns:a16="http://schemas.microsoft.com/office/drawing/2014/main" id="{A6CD30E8-0B10-4C54-857C-531E84DF9221}"/>
              </a:ext>
            </a:extLst>
          </p:cNvPr>
          <p:cNvSpPr/>
          <p:nvPr/>
        </p:nvSpPr>
        <p:spPr>
          <a:xfrm>
            <a:off x="3111480" y="1701720"/>
            <a:ext cx="2247120" cy="4571280"/>
          </a:xfrm>
          <a:prstGeom prst="rect">
            <a:avLst/>
          </a:prstGeom>
          <a:ln/>
        </p:spPr>
        <p:style>
          <a:lnRef idx="1">
            <a:schemeClr val="accent1"/>
          </a:lnRef>
          <a:fillRef idx="3">
            <a:schemeClr val="accent1"/>
          </a:fillRef>
          <a:effectRef idx="2">
            <a:schemeClr val="accent1"/>
          </a:effectRef>
          <a:fontRef idx="minor">
            <a:schemeClr val="lt1"/>
          </a:fontRef>
        </p:style>
        <p:txBody>
          <a:bodyPr/>
          <a:lstStyle/>
          <a:p>
            <a:endParaRPr lang="LID4096"/>
          </a:p>
        </p:txBody>
      </p:sp>
      <p:sp>
        <p:nvSpPr>
          <p:cNvPr id="8" name="CustomShape 4">
            <a:extLst>
              <a:ext uri="{FF2B5EF4-FFF2-40B4-BE49-F238E27FC236}">
                <a16:creationId xmlns:a16="http://schemas.microsoft.com/office/drawing/2014/main" id="{08DB2563-2621-459B-A811-C2AF3E5D1673}"/>
              </a:ext>
            </a:extLst>
          </p:cNvPr>
          <p:cNvSpPr/>
          <p:nvPr/>
        </p:nvSpPr>
        <p:spPr>
          <a:xfrm>
            <a:off x="3340080" y="3340080"/>
            <a:ext cx="1751760" cy="1320120"/>
          </a:xfrm>
          <a:prstGeom prst="roundRect">
            <a:avLst>
              <a:gd name="adj" fmla="val 16667"/>
            </a:avLst>
          </a:prstGeom>
          <a:ln/>
        </p:spPr>
        <p:style>
          <a:lnRef idx="1">
            <a:schemeClr val="accent3"/>
          </a:lnRef>
          <a:fillRef idx="2">
            <a:schemeClr val="accent3"/>
          </a:fillRef>
          <a:effectRef idx="1">
            <a:schemeClr val="accent3"/>
          </a:effectRef>
          <a:fontRef idx="minor">
            <a:schemeClr val="dk1"/>
          </a:fontRef>
        </p:style>
        <p:txBody>
          <a:bodyPr lIns="90000" tIns="45000" rIns="90000" bIns="45000" anchor="ctr"/>
          <a:lstStyle/>
          <a:p>
            <a:pPr algn="ctr">
              <a:lnSpc>
                <a:spcPct val="100000"/>
              </a:lnSpc>
            </a:pPr>
            <a:r>
              <a:rPr lang="en-GB" sz="1400" b="1" dirty="0">
                <a:solidFill>
                  <a:srgbClr val="000000"/>
                </a:solidFill>
                <a:latin typeface="Gill Sans MT"/>
                <a:ea typeface="MS PGothic"/>
              </a:rPr>
              <a:t>Microprocessor</a:t>
            </a:r>
            <a:endParaRPr dirty="0"/>
          </a:p>
          <a:p>
            <a:pPr algn="ctr">
              <a:lnSpc>
                <a:spcPct val="100000"/>
              </a:lnSpc>
            </a:pPr>
            <a:r>
              <a:rPr lang="en-GB" sz="1400" b="1" dirty="0">
                <a:solidFill>
                  <a:srgbClr val="000000"/>
                </a:solidFill>
                <a:latin typeface="Gill Sans MT"/>
                <a:ea typeface="MS PGothic"/>
              </a:rPr>
              <a:t>(Arm Cortex-A9)</a:t>
            </a:r>
            <a:endParaRPr dirty="0"/>
          </a:p>
        </p:txBody>
      </p:sp>
      <p:sp>
        <p:nvSpPr>
          <p:cNvPr id="9" name="CustomShape 5">
            <a:extLst>
              <a:ext uri="{FF2B5EF4-FFF2-40B4-BE49-F238E27FC236}">
                <a16:creationId xmlns:a16="http://schemas.microsoft.com/office/drawing/2014/main" id="{D7219FCE-41BD-42D4-97F2-6BF7F241CC54}"/>
              </a:ext>
            </a:extLst>
          </p:cNvPr>
          <p:cNvSpPr/>
          <p:nvPr/>
        </p:nvSpPr>
        <p:spPr>
          <a:xfrm>
            <a:off x="4013280" y="2743200"/>
            <a:ext cx="367560" cy="583560"/>
          </a:xfrm>
          <a:prstGeom prst="upDownArrow">
            <a:avLst>
              <a:gd name="adj1" fmla="val 50000"/>
              <a:gd name="adj2" fmla="val 50000"/>
            </a:avLst>
          </a:prstGeom>
          <a:solidFill>
            <a:srgbClr val="C5F4FF"/>
          </a:solidFill>
          <a:ln w="9360">
            <a:solidFill>
              <a:srgbClr val="128CAB"/>
            </a:solidFill>
            <a:round/>
          </a:ln>
        </p:spPr>
        <p:txBody>
          <a:bodyPr/>
          <a:lstStyle/>
          <a:p>
            <a:endParaRPr lang="LID4096"/>
          </a:p>
        </p:txBody>
      </p:sp>
      <p:sp>
        <p:nvSpPr>
          <p:cNvPr id="10" name="CustomShape 6">
            <a:extLst>
              <a:ext uri="{FF2B5EF4-FFF2-40B4-BE49-F238E27FC236}">
                <a16:creationId xmlns:a16="http://schemas.microsoft.com/office/drawing/2014/main" id="{2D050DBD-2C35-4FDA-B6ED-F942762F4640}"/>
              </a:ext>
            </a:extLst>
          </p:cNvPr>
          <p:cNvSpPr/>
          <p:nvPr/>
        </p:nvSpPr>
        <p:spPr>
          <a:xfrm>
            <a:off x="3340080" y="1994040"/>
            <a:ext cx="1764720" cy="748440"/>
          </a:xfrm>
          <a:prstGeom prst="roundRect">
            <a:avLst>
              <a:gd name="adj" fmla="val 16667"/>
            </a:avLst>
          </a:prstGeom>
          <a:ln/>
        </p:spPr>
        <p:style>
          <a:lnRef idx="2">
            <a:schemeClr val="accent6">
              <a:shade val="50000"/>
            </a:schemeClr>
          </a:lnRef>
          <a:fillRef idx="1">
            <a:schemeClr val="accent6"/>
          </a:fillRef>
          <a:effectRef idx="0">
            <a:schemeClr val="accent6"/>
          </a:effectRef>
          <a:fontRef idx="minor">
            <a:schemeClr val="lt1"/>
          </a:fontRef>
        </p:style>
        <p:txBody>
          <a:bodyPr lIns="90000" tIns="45000" rIns="90000" bIns="45000" anchor="ctr"/>
          <a:lstStyle/>
          <a:p>
            <a:pPr algn="ctr">
              <a:lnSpc>
                <a:spcPct val="100000"/>
              </a:lnSpc>
            </a:pPr>
            <a:r>
              <a:rPr lang="en-GB" sz="1400" b="1" dirty="0">
                <a:solidFill>
                  <a:srgbClr val="000000"/>
                </a:solidFill>
                <a:latin typeface="Gill Sans MT"/>
                <a:ea typeface="MS PGothic"/>
              </a:rPr>
              <a:t>Memory</a:t>
            </a:r>
            <a:endParaRPr dirty="0"/>
          </a:p>
        </p:txBody>
      </p:sp>
      <p:sp>
        <p:nvSpPr>
          <p:cNvPr id="11" name="CustomShape 7">
            <a:extLst>
              <a:ext uri="{FF2B5EF4-FFF2-40B4-BE49-F238E27FC236}">
                <a16:creationId xmlns:a16="http://schemas.microsoft.com/office/drawing/2014/main" id="{B219728C-2D3B-431A-B763-F3A38CEE0E87}"/>
              </a:ext>
            </a:extLst>
          </p:cNvPr>
          <p:cNvSpPr/>
          <p:nvPr/>
        </p:nvSpPr>
        <p:spPr>
          <a:xfrm>
            <a:off x="5537160" y="2349360"/>
            <a:ext cx="1142280" cy="901080"/>
          </a:xfrm>
          <a:prstGeom prst="roundRect">
            <a:avLst>
              <a:gd name="adj" fmla="val 16667"/>
            </a:avLst>
          </a:prstGeom>
          <a:ln/>
        </p:spPr>
        <p:style>
          <a:lnRef idx="1">
            <a:schemeClr val="accent4"/>
          </a:lnRef>
          <a:fillRef idx="2">
            <a:schemeClr val="accent4"/>
          </a:fillRef>
          <a:effectRef idx="1">
            <a:schemeClr val="accent4"/>
          </a:effectRef>
          <a:fontRef idx="minor">
            <a:schemeClr val="dk1"/>
          </a:fontRef>
        </p:style>
        <p:txBody>
          <a:bodyPr lIns="90000" tIns="45000" rIns="90000" bIns="45000" anchor="ctr"/>
          <a:lstStyle/>
          <a:p>
            <a:pPr algn="ctr">
              <a:lnSpc>
                <a:spcPct val="100000"/>
              </a:lnSpc>
            </a:pPr>
            <a:r>
              <a:rPr lang="en-GB" sz="1400" b="1" dirty="0">
                <a:solidFill>
                  <a:srgbClr val="000000"/>
                </a:solidFill>
                <a:latin typeface="Gill Sans MT"/>
                <a:ea typeface="MS PGothic"/>
              </a:rPr>
              <a:t>Custom</a:t>
            </a:r>
            <a:endParaRPr dirty="0"/>
          </a:p>
          <a:p>
            <a:pPr algn="ctr">
              <a:lnSpc>
                <a:spcPct val="100000"/>
              </a:lnSpc>
            </a:pPr>
            <a:r>
              <a:rPr lang="en-GB" sz="1400" b="1" dirty="0">
                <a:solidFill>
                  <a:srgbClr val="000000"/>
                </a:solidFill>
                <a:latin typeface="Gill Sans MT"/>
                <a:ea typeface="MS PGothic"/>
              </a:rPr>
              <a:t>Peripheral</a:t>
            </a:r>
            <a:endParaRPr dirty="0"/>
          </a:p>
          <a:p>
            <a:pPr algn="ctr">
              <a:lnSpc>
                <a:spcPct val="100000"/>
              </a:lnSpc>
            </a:pPr>
            <a:r>
              <a:rPr lang="en-GB" sz="1400" b="1" dirty="0">
                <a:solidFill>
                  <a:srgbClr val="000000"/>
                </a:solidFill>
                <a:latin typeface="Gill Sans MT"/>
                <a:ea typeface="MS PGothic"/>
              </a:rPr>
              <a:t>A</a:t>
            </a:r>
            <a:endParaRPr dirty="0"/>
          </a:p>
        </p:txBody>
      </p:sp>
      <p:sp>
        <p:nvSpPr>
          <p:cNvPr id="12" name="CustomShape 8">
            <a:extLst>
              <a:ext uri="{FF2B5EF4-FFF2-40B4-BE49-F238E27FC236}">
                <a16:creationId xmlns:a16="http://schemas.microsoft.com/office/drawing/2014/main" id="{087B19D3-9CCF-4702-9195-5DA705FC0424}"/>
              </a:ext>
            </a:extLst>
          </p:cNvPr>
          <p:cNvSpPr/>
          <p:nvPr/>
        </p:nvSpPr>
        <p:spPr>
          <a:xfrm>
            <a:off x="7124760" y="2349360"/>
            <a:ext cx="1142280" cy="901080"/>
          </a:xfrm>
          <a:prstGeom prst="roundRect">
            <a:avLst>
              <a:gd name="adj" fmla="val 16667"/>
            </a:avLst>
          </a:prstGeom>
          <a:ln/>
        </p:spPr>
        <p:style>
          <a:lnRef idx="1">
            <a:schemeClr val="accent4"/>
          </a:lnRef>
          <a:fillRef idx="2">
            <a:schemeClr val="accent4"/>
          </a:fillRef>
          <a:effectRef idx="1">
            <a:schemeClr val="accent4"/>
          </a:effectRef>
          <a:fontRef idx="minor">
            <a:schemeClr val="dk1"/>
          </a:fontRef>
        </p:style>
        <p:txBody>
          <a:bodyPr lIns="90000" tIns="45000" rIns="90000" bIns="45000" anchor="ctr"/>
          <a:lstStyle/>
          <a:p>
            <a:pPr algn="ctr">
              <a:lnSpc>
                <a:spcPct val="100000"/>
              </a:lnSpc>
            </a:pPr>
            <a:r>
              <a:rPr lang="en-GB" sz="1400" b="1" dirty="0">
                <a:solidFill>
                  <a:srgbClr val="000000"/>
                </a:solidFill>
                <a:latin typeface="Gill Sans MT"/>
                <a:ea typeface="MS PGothic"/>
              </a:rPr>
              <a:t>Custom</a:t>
            </a:r>
            <a:endParaRPr dirty="0"/>
          </a:p>
          <a:p>
            <a:pPr algn="ctr">
              <a:lnSpc>
                <a:spcPct val="100000"/>
              </a:lnSpc>
            </a:pPr>
            <a:r>
              <a:rPr lang="en-GB" sz="1400" b="1" dirty="0">
                <a:solidFill>
                  <a:srgbClr val="000000"/>
                </a:solidFill>
                <a:latin typeface="Gill Sans MT"/>
                <a:ea typeface="MS PGothic"/>
              </a:rPr>
              <a:t>Peripheral</a:t>
            </a:r>
            <a:endParaRPr dirty="0"/>
          </a:p>
          <a:p>
            <a:pPr algn="ctr">
              <a:lnSpc>
                <a:spcPct val="100000"/>
              </a:lnSpc>
            </a:pPr>
            <a:r>
              <a:rPr lang="en-GB" sz="1400" b="1" dirty="0">
                <a:solidFill>
                  <a:srgbClr val="000000"/>
                </a:solidFill>
                <a:latin typeface="Gill Sans MT"/>
                <a:ea typeface="MS PGothic"/>
              </a:rPr>
              <a:t>B</a:t>
            </a:r>
            <a:endParaRPr dirty="0"/>
          </a:p>
        </p:txBody>
      </p:sp>
      <p:sp>
        <p:nvSpPr>
          <p:cNvPr id="13" name="CustomShape 9">
            <a:extLst>
              <a:ext uri="{FF2B5EF4-FFF2-40B4-BE49-F238E27FC236}">
                <a16:creationId xmlns:a16="http://schemas.microsoft.com/office/drawing/2014/main" id="{0BC62D19-AFEA-4924-9FA5-148697517EB3}"/>
              </a:ext>
            </a:extLst>
          </p:cNvPr>
          <p:cNvSpPr/>
          <p:nvPr/>
        </p:nvSpPr>
        <p:spPr>
          <a:xfrm>
            <a:off x="5562720" y="4635360"/>
            <a:ext cx="1142280" cy="901080"/>
          </a:xfrm>
          <a:prstGeom prst="roundRect">
            <a:avLst>
              <a:gd name="adj" fmla="val 16667"/>
            </a:avLst>
          </a:prstGeom>
          <a:ln/>
        </p:spPr>
        <p:style>
          <a:lnRef idx="1">
            <a:schemeClr val="accent4"/>
          </a:lnRef>
          <a:fillRef idx="2">
            <a:schemeClr val="accent4"/>
          </a:fillRef>
          <a:effectRef idx="1">
            <a:schemeClr val="accent4"/>
          </a:effectRef>
          <a:fontRef idx="minor">
            <a:schemeClr val="dk1"/>
          </a:fontRef>
        </p:style>
        <p:txBody>
          <a:bodyPr lIns="90000" tIns="45000" rIns="90000" bIns="45000" anchor="ctr"/>
          <a:lstStyle/>
          <a:p>
            <a:pPr algn="ctr">
              <a:lnSpc>
                <a:spcPct val="100000"/>
              </a:lnSpc>
            </a:pPr>
            <a:r>
              <a:rPr lang="en-GB" sz="1400" b="1" dirty="0">
                <a:solidFill>
                  <a:srgbClr val="000000"/>
                </a:solidFill>
                <a:latin typeface="Gill Sans MT"/>
                <a:ea typeface="MS PGothic"/>
              </a:rPr>
              <a:t>Custom</a:t>
            </a:r>
            <a:endParaRPr dirty="0"/>
          </a:p>
          <a:p>
            <a:pPr algn="ctr">
              <a:lnSpc>
                <a:spcPct val="100000"/>
              </a:lnSpc>
            </a:pPr>
            <a:r>
              <a:rPr lang="en-GB" sz="1400" b="1" dirty="0">
                <a:solidFill>
                  <a:srgbClr val="000000"/>
                </a:solidFill>
                <a:latin typeface="Gill Sans MT"/>
                <a:ea typeface="MS PGothic"/>
              </a:rPr>
              <a:t>Peripheral</a:t>
            </a:r>
            <a:endParaRPr dirty="0"/>
          </a:p>
          <a:p>
            <a:pPr algn="ctr">
              <a:lnSpc>
                <a:spcPct val="100000"/>
              </a:lnSpc>
            </a:pPr>
            <a:r>
              <a:rPr lang="en-GB" sz="1400" b="1" dirty="0">
                <a:solidFill>
                  <a:srgbClr val="000000"/>
                </a:solidFill>
                <a:latin typeface="Gill Sans MT"/>
                <a:ea typeface="MS PGothic"/>
              </a:rPr>
              <a:t>C</a:t>
            </a:r>
            <a:endParaRPr dirty="0"/>
          </a:p>
        </p:txBody>
      </p:sp>
      <p:sp>
        <p:nvSpPr>
          <p:cNvPr id="14" name="CustomShape 10">
            <a:extLst>
              <a:ext uri="{FF2B5EF4-FFF2-40B4-BE49-F238E27FC236}">
                <a16:creationId xmlns:a16="http://schemas.microsoft.com/office/drawing/2014/main" id="{A10D8F8C-BABE-498C-B52E-268FFDD3EDE3}"/>
              </a:ext>
            </a:extLst>
          </p:cNvPr>
          <p:cNvSpPr/>
          <p:nvPr/>
        </p:nvSpPr>
        <p:spPr>
          <a:xfrm>
            <a:off x="7175520" y="4635360"/>
            <a:ext cx="1142280" cy="901080"/>
          </a:xfrm>
          <a:prstGeom prst="roundRect">
            <a:avLst>
              <a:gd name="adj" fmla="val 16667"/>
            </a:avLst>
          </a:prstGeom>
          <a:ln/>
        </p:spPr>
        <p:style>
          <a:lnRef idx="1">
            <a:schemeClr val="accent4"/>
          </a:lnRef>
          <a:fillRef idx="2">
            <a:schemeClr val="accent4"/>
          </a:fillRef>
          <a:effectRef idx="1">
            <a:schemeClr val="accent4"/>
          </a:effectRef>
          <a:fontRef idx="minor">
            <a:schemeClr val="dk1"/>
          </a:fontRef>
        </p:style>
        <p:txBody>
          <a:bodyPr lIns="90000" tIns="45000" rIns="90000" bIns="45000" anchor="ctr"/>
          <a:lstStyle/>
          <a:p>
            <a:pPr algn="ctr">
              <a:lnSpc>
                <a:spcPct val="100000"/>
              </a:lnSpc>
            </a:pPr>
            <a:r>
              <a:rPr lang="en-GB" sz="1400" b="1" dirty="0">
                <a:solidFill>
                  <a:srgbClr val="000000"/>
                </a:solidFill>
                <a:latin typeface="Gill Sans MT"/>
                <a:ea typeface="MS PGothic"/>
              </a:rPr>
              <a:t>Custom</a:t>
            </a:r>
            <a:endParaRPr dirty="0"/>
          </a:p>
          <a:p>
            <a:pPr algn="ctr">
              <a:lnSpc>
                <a:spcPct val="100000"/>
              </a:lnSpc>
            </a:pPr>
            <a:r>
              <a:rPr lang="en-GB" sz="1400" b="1" dirty="0">
                <a:solidFill>
                  <a:srgbClr val="000000"/>
                </a:solidFill>
                <a:latin typeface="Gill Sans MT"/>
                <a:ea typeface="MS PGothic"/>
              </a:rPr>
              <a:t>Peripheral</a:t>
            </a:r>
            <a:endParaRPr dirty="0"/>
          </a:p>
          <a:p>
            <a:pPr algn="ctr">
              <a:lnSpc>
                <a:spcPct val="100000"/>
              </a:lnSpc>
            </a:pPr>
            <a:r>
              <a:rPr lang="en-GB" sz="1400" b="1" dirty="0">
                <a:solidFill>
                  <a:srgbClr val="000000"/>
                </a:solidFill>
                <a:latin typeface="Gill Sans MT"/>
                <a:ea typeface="MS PGothic"/>
              </a:rPr>
              <a:t>X</a:t>
            </a:r>
            <a:endParaRPr dirty="0"/>
          </a:p>
        </p:txBody>
      </p:sp>
      <p:sp>
        <p:nvSpPr>
          <p:cNvPr id="15" name="CustomShape 11">
            <a:extLst>
              <a:ext uri="{FF2B5EF4-FFF2-40B4-BE49-F238E27FC236}">
                <a16:creationId xmlns:a16="http://schemas.microsoft.com/office/drawing/2014/main" id="{EE045315-F6C8-4786-9388-12CA7DDBEDC1}"/>
              </a:ext>
            </a:extLst>
          </p:cNvPr>
          <p:cNvSpPr/>
          <p:nvPr/>
        </p:nvSpPr>
        <p:spPr>
          <a:xfrm>
            <a:off x="5905440" y="3238560"/>
            <a:ext cx="367560" cy="583560"/>
          </a:xfrm>
          <a:prstGeom prst="upDownArrow">
            <a:avLst>
              <a:gd name="adj1" fmla="val 50000"/>
              <a:gd name="adj2" fmla="val 50000"/>
            </a:avLst>
          </a:prstGeom>
          <a:solidFill>
            <a:srgbClr val="C5F4FF"/>
          </a:solidFill>
          <a:ln w="9360">
            <a:solidFill>
              <a:srgbClr val="128CAB"/>
            </a:solidFill>
            <a:round/>
          </a:ln>
        </p:spPr>
        <p:txBody>
          <a:bodyPr/>
          <a:lstStyle/>
          <a:p>
            <a:endParaRPr lang="LID4096"/>
          </a:p>
        </p:txBody>
      </p:sp>
      <p:sp>
        <p:nvSpPr>
          <p:cNvPr id="16" name="CustomShape 12">
            <a:extLst>
              <a:ext uri="{FF2B5EF4-FFF2-40B4-BE49-F238E27FC236}">
                <a16:creationId xmlns:a16="http://schemas.microsoft.com/office/drawing/2014/main" id="{DD64A7D1-AA3E-4F0F-A33A-0A1D8C3F6F3A}"/>
              </a:ext>
            </a:extLst>
          </p:cNvPr>
          <p:cNvSpPr/>
          <p:nvPr/>
        </p:nvSpPr>
        <p:spPr>
          <a:xfrm>
            <a:off x="7518240" y="3238560"/>
            <a:ext cx="367560" cy="583560"/>
          </a:xfrm>
          <a:prstGeom prst="upDownArrow">
            <a:avLst>
              <a:gd name="adj1" fmla="val 50000"/>
              <a:gd name="adj2" fmla="val 50000"/>
            </a:avLst>
          </a:prstGeom>
          <a:solidFill>
            <a:srgbClr val="C5F4FF"/>
          </a:solidFill>
          <a:ln w="9360">
            <a:solidFill>
              <a:srgbClr val="128CAB"/>
            </a:solidFill>
            <a:round/>
          </a:ln>
        </p:spPr>
        <p:txBody>
          <a:bodyPr/>
          <a:lstStyle/>
          <a:p>
            <a:endParaRPr lang="LID4096"/>
          </a:p>
        </p:txBody>
      </p:sp>
      <p:sp>
        <p:nvSpPr>
          <p:cNvPr id="17" name="CustomShape 13">
            <a:extLst>
              <a:ext uri="{FF2B5EF4-FFF2-40B4-BE49-F238E27FC236}">
                <a16:creationId xmlns:a16="http://schemas.microsoft.com/office/drawing/2014/main" id="{73DCECE9-0EBA-4247-A939-4A222F0DF0D8}"/>
              </a:ext>
            </a:extLst>
          </p:cNvPr>
          <p:cNvSpPr/>
          <p:nvPr/>
        </p:nvSpPr>
        <p:spPr>
          <a:xfrm>
            <a:off x="5931000" y="4038480"/>
            <a:ext cx="367560" cy="583560"/>
          </a:xfrm>
          <a:prstGeom prst="upDownArrow">
            <a:avLst>
              <a:gd name="adj1" fmla="val 50000"/>
              <a:gd name="adj2" fmla="val 50000"/>
            </a:avLst>
          </a:prstGeom>
          <a:solidFill>
            <a:srgbClr val="C5F4FF"/>
          </a:solidFill>
          <a:ln w="9360">
            <a:solidFill>
              <a:srgbClr val="128CAB"/>
            </a:solidFill>
            <a:round/>
          </a:ln>
        </p:spPr>
        <p:txBody>
          <a:bodyPr/>
          <a:lstStyle/>
          <a:p>
            <a:endParaRPr lang="LID4096"/>
          </a:p>
        </p:txBody>
      </p:sp>
      <p:sp>
        <p:nvSpPr>
          <p:cNvPr id="18" name="CustomShape 14">
            <a:extLst>
              <a:ext uri="{FF2B5EF4-FFF2-40B4-BE49-F238E27FC236}">
                <a16:creationId xmlns:a16="http://schemas.microsoft.com/office/drawing/2014/main" id="{AECF635B-096A-4C73-ACD0-6963696E4540}"/>
              </a:ext>
            </a:extLst>
          </p:cNvPr>
          <p:cNvSpPr/>
          <p:nvPr/>
        </p:nvSpPr>
        <p:spPr>
          <a:xfrm>
            <a:off x="7518240" y="4038480"/>
            <a:ext cx="367560" cy="583560"/>
          </a:xfrm>
          <a:prstGeom prst="upDownArrow">
            <a:avLst>
              <a:gd name="adj1" fmla="val 50000"/>
              <a:gd name="adj2" fmla="val 50000"/>
            </a:avLst>
          </a:prstGeom>
          <a:solidFill>
            <a:srgbClr val="C5F4FF"/>
          </a:solidFill>
          <a:ln w="9360">
            <a:solidFill>
              <a:srgbClr val="128CAB"/>
            </a:solidFill>
            <a:round/>
          </a:ln>
        </p:spPr>
        <p:txBody>
          <a:bodyPr/>
          <a:lstStyle/>
          <a:p>
            <a:endParaRPr lang="LID4096"/>
          </a:p>
        </p:txBody>
      </p:sp>
      <p:sp>
        <p:nvSpPr>
          <p:cNvPr id="19" name="CustomShape 15">
            <a:extLst>
              <a:ext uri="{FF2B5EF4-FFF2-40B4-BE49-F238E27FC236}">
                <a16:creationId xmlns:a16="http://schemas.microsoft.com/office/drawing/2014/main" id="{0C1F9722-0DB4-44BA-9F88-60438558D7C2}"/>
              </a:ext>
            </a:extLst>
          </p:cNvPr>
          <p:cNvSpPr/>
          <p:nvPr/>
        </p:nvSpPr>
        <p:spPr>
          <a:xfrm>
            <a:off x="4013280" y="4660920"/>
            <a:ext cx="367560" cy="583560"/>
          </a:xfrm>
          <a:prstGeom prst="upDownArrow">
            <a:avLst>
              <a:gd name="adj1" fmla="val 50000"/>
              <a:gd name="adj2" fmla="val 50000"/>
            </a:avLst>
          </a:prstGeom>
          <a:solidFill>
            <a:srgbClr val="C5F4FF"/>
          </a:solidFill>
          <a:ln w="9360">
            <a:solidFill>
              <a:srgbClr val="128CAB"/>
            </a:solidFill>
            <a:round/>
          </a:ln>
        </p:spPr>
        <p:txBody>
          <a:bodyPr/>
          <a:lstStyle/>
          <a:p>
            <a:endParaRPr lang="LID4096"/>
          </a:p>
        </p:txBody>
      </p:sp>
      <p:sp>
        <p:nvSpPr>
          <p:cNvPr id="20" name="CustomShape 16">
            <a:extLst>
              <a:ext uri="{FF2B5EF4-FFF2-40B4-BE49-F238E27FC236}">
                <a16:creationId xmlns:a16="http://schemas.microsoft.com/office/drawing/2014/main" id="{D7429005-A61B-42B3-9F0F-9ED77AC26D58}"/>
              </a:ext>
            </a:extLst>
          </p:cNvPr>
          <p:cNvSpPr/>
          <p:nvPr/>
        </p:nvSpPr>
        <p:spPr>
          <a:xfrm rot="10800000">
            <a:off x="5105880" y="3733920"/>
            <a:ext cx="3555360" cy="405720"/>
          </a:xfrm>
          <a:prstGeom prst="stripedRightArrow">
            <a:avLst>
              <a:gd name="adj1" fmla="val 53906"/>
              <a:gd name="adj2" fmla="val 50000"/>
            </a:avLst>
          </a:prstGeom>
          <a:solidFill>
            <a:srgbClr val="C5EEF9"/>
          </a:solidFill>
          <a:ln w="9360">
            <a:solidFill>
              <a:srgbClr val="128CAB"/>
            </a:solidFill>
            <a:round/>
          </a:ln>
        </p:spPr>
        <p:txBody>
          <a:bodyPr/>
          <a:lstStyle/>
          <a:p>
            <a:endParaRPr lang="LID4096"/>
          </a:p>
        </p:txBody>
      </p:sp>
      <p:sp>
        <p:nvSpPr>
          <p:cNvPr id="21" name="CustomShape 17">
            <a:extLst>
              <a:ext uri="{FF2B5EF4-FFF2-40B4-BE49-F238E27FC236}">
                <a16:creationId xmlns:a16="http://schemas.microsoft.com/office/drawing/2014/main" id="{273921E3-CCE7-4E96-BF06-289AB4A512C1}"/>
              </a:ext>
            </a:extLst>
          </p:cNvPr>
          <p:cNvSpPr/>
          <p:nvPr/>
        </p:nvSpPr>
        <p:spPr>
          <a:xfrm>
            <a:off x="3352680" y="5257800"/>
            <a:ext cx="1764720" cy="748440"/>
          </a:xfrm>
          <a:prstGeom prst="roundRect">
            <a:avLst>
              <a:gd name="adj" fmla="val 16667"/>
            </a:avLst>
          </a:prstGeom>
          <a:ln/>
        </p:spPr>
        <p:style>
          <a:lnRef idx="2">
            <a:schemeClr val="accent6">
              <a:shade val="50000"/>
            </a:schemeClr>
          </a:lnRef>
          <a:fillRef idx="1">
            <a:schemeClr val="accent6"/>
          </a:fillRef>
          <a:effectRef idx="0">
            <a:schemeClr val="accent6"/>
          </a:effectRef>
          <a:fontRef idx="minor">
            <a:schemeClr val="lt1"/>
          </a:fontRef>
        </p:style>
        <p:txBody>
          <a:bodyPr lIns="90000" tIns="45000" rIns="90000" bIns="45000" anchor="ctr"/>
          <a:lstStyle/>
          <a:p>
            <a:pPr algn="ctr">
              <a:lnSpc>
                <a:spcPct val="100000"/>
              </a:lnSpc>
            </a:pPr>
            <a:r>
              <a:rPr lang="en-GB" sz="1400" b="1" dirty="0">
                <a:solidFill>
                  <a:srgbClr val="000000"/>
                </a:solidFill>
                <a:latin typeface="Gill Sans MT"/>
                <a:ea typeface="MS PGothic"/>
              </a:rPr>
              <a:t>Hard Silicon Peripherals</a:t>
            </a:r>
            <a:endParaRPr dirty="0"/>
          </a:p>
        </p:txBody>
      </p:sp>
      <p:sp>
        <p:nvSpPr>
          <p:cNvPr id="22" name="CustomShape 18">
            <a:extLst>
              <a:ext uri="{FF2B5EF4-FFF2-40B4-BE49-F238E27FC236}">
                <a16:creationId xmlns:a16="http://schemas.microsoft.com/office/drawing/2014/main" id="{0FB28ADB-716A-4813-81EC-EEEAFCFB8F1F}"/>
              </a:ext>
            </a:extLst>
          </p:cNvPr>
          <p:cNvSpPr/>
          <p:nvPr/>
        </p:nvSpPr>
        <p:spPr>
          <a:xfrm>
            <a:off x="8737560" y="3735360"/>
            <a:ext cx="380160" cy="424800"/>
          </a:xfrm>
          <a:prstGeom prst="rightArrow">
            <a:avLst>
              <a:gd name="adj1" fmla="val 50000"/>
              <a:gd name="adj2" fmla="val 50000"/>
            </a:avLst>
          </a:prstGeom>
          <a:solidFill>
            <a:srgbClr val="C5EEF9"/>
          </a:solidFill>
          <a:ln w="9360">
            <a:solidFill>
              <a:srgbClr val="128CAB"/>
            </a:solidFill>
            <a:round/>
          </a:ln>
        </p:spPr>
        <p:txBody>
          <a:bodyPr/>
          <a:lstStyle/>
          <a:p>
            <a:endParaRPr lang="LID4096"/>
          </a:p>
        </p:txBody>
      </p:sp>
      <p:sp>
        <p:nvSpPr>
          <p:cNvPr id="23" name="CustomShape 19">
            <a:extLst>
              <a:ext uri="{FF2B5EF4-FFF2-40B4-BE49-F238E27FC236}">
                <a16:creationId xmlns:a16="http://schemas.microsoft.com/office/drawing/2014/main" id="{C36DF22A-C554-4CE0-BB16-F281A7E15DC0}"/>
              </a:ext>
            </a:extLst>
          </p:cNvPr>
          <p:cNvSpPr/>
          <p:nvPr/>
        </p:nvSpPr>
        <p:spPr>
          <a:xfrm>
            <a:off x="4470480" y="2895480"/>
            <a:ext cx="380160" cy="291240"/>
          </a:xfrm>
          <a:prstGeom prst="rect">
            <a:avLst/>
          </a:prstGeom>
          <a:noFill/>
          <a:ln>
            <a:noFill/>
          </a:ln>
        </p:spPr>
        <p:txBody>
          <a:bodyPr wrap="none" lIns="0" tIns="0" rIns="0" bIns="0"/>
          <a:lstStyle/>
          <a:p>
            <a:pPr>
              <a:lnSpc>
                <a:spcPct val="100000"/>
              </a:lnSpc>
            </a:pPr>
            <a:r>
              <a:rPr lang="en-GB" sz="1400" b="1" dirty="0">
                <a:solidFill>
                  <a:srgbClr val="000000"/>
                </a:solidFill>
                <a:latin typeface="Arial"/>
                <a:ea typeface="MS PGothic"/>
              </a:rPr>
              <a:t>AXI</a:t>
            </a:r>
            <a:endParaRPr dirty="0"/>
          </a:p>
        </p:txBody>
      </p:sp>
      <p:sp>
        <p:nvSpPr>
          <p:cNvPr id="24" name="CustomShape 20">
            <a:extLst>
              <a:ext uri="{FF2B5EF4-FFF2-40B4-BE49-F238E27FC236}">
                <a16:creationId xmlns:a16="http://schemas.microsoft.com/office/drawing/2014/main" id="{C010D606-7CDC-4800-926E-FD6AAF6D7F29}"/>
              </a:ext>
            </a:extLst>
          </p:cNvPr>
          <p:cNvSpPr/>
          <p:nvPr/>
        </p:nvSpPr>
        <p:spPr>
          <a:xfrm>
            <a:off x="4444920" y="4813200"/>
            <a:ext cx="380160" cy="291240"/>
          </a:xfrm>
          <a:prstGeom prst="rect">
            <a:avLst/>
          </a:prstGeom>
          <a:noFill/>
          <a:ln>
            <a:noFill/>
          </a:ln>
        </p:spPr>
        <p:txBody>
          <a:bodyPr wrap="none" lIns="0" tIns="0" rIns="0" bIns="0"/>
          <a:lstStyle/>
          <a:p>
            <a:pPr>
              <a:lnSpc>
                <a:spcPct val="100000"/>
              </a:lnSpc>
            </a:pPr>
            <a:r>
              <a:rPr lang="en-GB" sz="1400" b="1" dirty="0">
                <a:solidFill>
                  <a:srgbClr val="000000"/>
                </a:solidFill>
                <a:latin typeface="Arial"/>
                <a:ea typeface="MS PGothic"/>
              </a:rPr>
              <a:t>AXI</a:t>
            </a:r>
            <a:endParaRPr dirty="0"/>
          </a:p>
        </p:txBody>
      </p:sp>
      <p:sp>
        <p:nvSpPr>
          <p:cNvPr id="25" name="CustomShape 21">
            <a:extLst>
              <a:ext uri="{FF2B5EF4-FFF2-40B4-BE49-F238E27FC236}">
                <a16:creationId xmlns:a16="http://schemas.microsoft.com/office/drawing/2014/main" id="{A358862B-D180-4A6D-8AF5-5408EEA3A9CC}"/>
              </a:ext>
            </a:extLst>
          </p:cNvPr>
          <p:cNvSpPr/>
          <p:nvPr/>
        </p:nvSpPr>
        <p:spPr>
          <a:xfrm>
            <a:off x="6680160" y="3479760"/>
            <a:ext cx="380160" cy="291240"/>
          </a:xfrm>
          <a:prstGeom prst="rect">
            <a:avLst/>
          </a:prstGeom>
          <a:noFill/>
          <a:ln>
            <a:noFill/>
          </a:ln>
        </p:spPr>
        <p:txBody>
          <a:bodyPr wrap="none" lIns="0" tIns="0" rIns="0" bIns="0"/>
          <a:lstStyle/>
          <a:p>
            <a:pPr>
              <a:lnSpc>
                <a:spcPct val="100000"/>
              </a:lnSpc>
            </a:pPr>
            <a:r>
              <a:rPr lang="en-GB" sz="1400" b="1" dirty="0">
                <a:solidFill>
                  <a:srgbClr val="000000"/>
                </a:solidFill>
                <a:latin typeface="Arial"/>
                <a:ea typeface="MS PGothic"/>
              </a:rPr>
              <a:t>AXI</a:t>
            </a:r>
            <a:endParaRPr dirty="0"/>
          </a:p>
        </p:txBody>
      </p:sp>
      <p:sp>
        <p:nvSpPr>
          <p:cNvPr id="26" name="CustomShape 22">
            <a:extLst>
              <a:ext uri="{FF2B5EF4-FFF2-40B4-BE49-F238E27FC236}">
                <a16:creationId xmlns:a16="http://schemas.microsoft.com/office/drawing/2014/main" id="{6B39DCD5-0595-421C-BA92-DD7A8894E502}"/>
              </a:ext>
            </a:extLst>
          </p:cNvPr>
          <p:cNvSpPr/>
          <p:nvPr/>
        </p:nvSpPr>
        <p:spPr>
          <a:xfrm>
            <a:off x="3187800" y="1384200"/>
            <a:ext cx="2171160" cy="329400"/>
          </a:xfrm>
          <a:prstGeom prst="rect">
            <a:avLst/>
          </a:prstGeom>
          <a:noFill/>
          <a:ln>
            <a:noFill/>
          </a:ln>
        </p:spPr>
        <p:txBody>
          <a:bodyPr wrap="none" lIns="0" tIns="0" rIns="0" bIns="0"/>
          <a:lstStyle/>
          <a:p>
            <a:pPr>
              <a:lnSpc>
                <a:spcPct val="100000"/>
              </a:lnSpc>
            </a:pPr>
            <a:r>
              <a:rPr lang="en-GB" sz="1400" b="1" dirty="0">
                <a:solidFill>
                  <a:srgbClr val="000000"/>
                </a:solidFill>
                <a:latin typeface="Arial"/>
                <a:ea typeface="MS PGothic"/>
              </a:rPr>
              <a:t>Processing System (PS)</a:t>
            </a:r>
            <a:endParaRPr dirty="0"/>
          </a:p>
        </p:txBody>
      </p:sp>
      <p:sp>
        <p:nvSpPr>
          <p:cNvPr id="27" name="CustomShape 23">
            <a:extLst>
              <a:ext uri="{FF2B5EF4-FFF2-40B4-BE49-F238E27FC236}">
                <a16:creationId xmlns:a16="http://schemas.microsoft.com/office/drawing/2014/main" id="{612459B7-CBBB-4F5D-8F7B-8CDD3CFC00F9}"/>
              </a:ext>
            </a:extLst>
          </p:cNvPr>
          <p:cNvSpPr/>
          <p:nvPr/>
        </p:nvSpPr>
        <p:spPr>
          <a:xfrm>
            <a:off x="6146640" y="1371600"/>
            <a:ext cx="2171160" cy="329400"/>
          </a:xfrm>
          <a:prstGeom prst="rect">
            <a:avLst/>
          </a:prstGeom>
          <a:noFill/>
          <a:ln>
            <a:noFill/>
          </a:ln>
        </p:spPr>
        <p:txBody>
          <a:bodyPr wrap="none" lIns="0" tIns="0" rIns="0" bIns="0"/>
          <a:lstStyle/>
          <a:p>
            <a:pPr>
              <a:lnSpc>
                <a:spcPct val="100000"/>
              </a:lnSpc>
            </a:pPr>
            <a:r>
              <a:rPr lang="en-GB" sz="1400" b="1" dirty="0">
                <a:solidFill>
                  <a:srgbClr val="000000"/>
                </a:solidFill>
                <a:latin typeface="Arial"/>
                <a:ea typeface="MS PGothic"/>
              </a:rPr>
              <a:t>Programmable Logic (PL)</a:t>
            </a:r>
            <a:endParaRPr dirty="0"/>
          </a:p>
        </p:txBody>
      </p:sp>
    </p:spTree>
    <p:extLst>
      <p:ext uri="{BB962C8B-B14F-4D97-AF65-F5344CB8AC3E}">
        <p14:creationId xmlns:p14="http://schemas.microsoft.com/office/powerpoint/2010/main" val="381263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Example: Xilinx Zynq-7000</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5936776" y="1639888"/>
            <a:ext cx="5736112"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Dual-core Arm Cortex-A9 processor</a:t>
            </a:r>
          </a:p>
          <a:p>
            <a:r>
              <a:rPr lang="en-IN" altLang="en-US" dirty="0">
                <a:ea typeface="ＭＳ Ｐゴシック" panose="020B0600070205080204" pitchFamily="34" charset="-128"/>
              </a:rPr>
              <a:t>On-chip memory</a:t>
            </a:r>
          </a:p>
          <a:p>
            <a:r>
              <a:rPr lang="en-IN" altLang="en-US" dirty="0">
                <a:ea typeface="ＭＳ Ｐゴシック" panose="020B0600070205080204" pitchFamily="34" charset="-128"/>
              </a:rPr>
              <a:t>Memory interfaces</a:t>
            </a:r>
          </a:p>
          <a:p>
            <a:r>
              <a:rPr lang="en-IN" altLang="en-US" dirty="0">
                <a:ea typeface="ＭＳ Ｐゴシック" panose="020B0600070205080204" pitchFamily="34" charset="-128"/>
              </a:rPr>
              <a:t>Integrated peripherals: timers, USB, UART, I2C, SPI</a:t>
            </a:r>
          </a:p>
          <a:p>
            <a:r>
              <a:rPr lang="en-IN" altLang="en-US" dirty="0">
                <a:ea typeface="ＭＳ Ｐゴシック" panose="020B0600070205080204" pitchFamily="34" charset="-128"/>
              </a:rPr>
              <a:t>AXI buses and AXI ports</a:t>
            </a:r>
          </a:p>
          <a:p>
            <a:r>
              <a:rPr lang="en-IN" altLang="en-US" dirty="0">
                <a:ea typeface="ＭＳ Ｐゴシック" panose="020B0600070205080204" pitchFamily="34" charset="-128"/>
              </a:rPr>
              <a:t>Programmable logic</a:t>
            </a:r>
            <a:endParaRPr lang="en-US" altLang="en-US" dirty="0">
              <a:ea typeface="ＭＳ Ｐゴシック" panose="020B0600070205080204" pitchFamily="34" charset="-128"/>
            </a:endParaRPr>
          </a:p>
        </p:txBody>
      </p:sp>
      <p:sp>
        <p:nvSpPr>
          <p:cNvPr id="5" name="CustomShape 2">
            <a:extLst>
              <a:ext uri="{FF2B5EF4-FFF2-40B4-BE49-F238E27FC236}">
                <a16:creationId xmlns:a16="http://schemas.microsoft.com/office/drawing/2014/main" id="{DA350FA9-03F1-4F8B-8D83-9442417A03A0}"/>
              </a:ext>
            </a:extLst>
          </p:cNvPr>
          <p:cNvSpPr/>
          <p:nvPr/>
        </p:nvSpPr>
        <p:spPr>
          <a:xfrm>
            <a:off x="658440" y="6156000"/>
            <a:ext cx="4966200" cy="394560"/>
          </a:xfrm>
          <a:prstGeom prst="rect">
            <a:avLst/>
          </a:prstGeom>
          <a:noFill/>
          <a:ln>
            <a:noFill/>
          </a:ln>
        </p:spPr>
        <p:txBody>
          <a:bodyPr lIns="90000" tIns="45000" rIns="90000" bIns="45000"/>
          <a:lstStyle/>
          <a:p>
            <a:pPr>
              <a:lnSpc>
                <a:spcPct val="100000"/>
              </a:lnSpc>
            </a:pPr>
            <a:r>
              <a:rPr lang="en-GB" sz="1000" dirty="0">
                <a:solidFill>
                  <a:srgbClr val="000000"/>
                </a:solidFill>
                <a:latin typeface="Arial"/>
                <a:ea typeface="MS PGothic"/>
              </a:rPr>
              <a:t>Picture source: http://www.xilinx.com/publications/prod_mktg/zynq-7000-generation-ahead-backgrounder.pdf</a:t>
            </a:r>
            <a:endParaRPr dirty="0"/>
          </a:p>
        </p:txBody>
      </p:sp>
      <p:pic>
        <p:nvPicPr>
          <p:cNvPr id="6" name="Picture 2">
            <a:extLst>
              <a:ext uri="{FF2B5EF4-FFF2-40B4-BE49-F238E27FC236}">
                <a16:creationId xmlns:a16="http://schemas.microsoft.com/office/drawing/2014/main" id="{402EDB7C-85BF-459D-B5FC-4F055106CB9C}"/>
              </a:ext>
            </a:extLst>
          </p:cNvPr>
          <p:cNvPicPr/>
          <p:nvPr/>
        </p:nvPicPr>
        <p:blipFill>
          <a:blip r:embed="rId3"/>
          <a:stretch>
            <a:fillRect/>
          </a:stretch>
        </p:blipFill>
        <p:spPr>
          <a:xfrm>
            <a:off x="384480" y="960840"/>
            <a:ext cx="5258520" cy="5271480"/>
          </a:xfrm>
          <a:prstGeom prst="rect">
            <a:avLst/>
          </a:prstGeom>
          <a:ln w="9360">
            <a:noFill/>
          </a:ln>
        </p:spPr>
      </p:pic>
    </p:spTree>
    <p:extLst>
      <p:ext uri="{BB962C8B-B14F-4D97-AF65-F5344CB8AC3E}">
        <p14:creationId xmlns:p14="http://schemas.microsoft.com/office/powerpoint/2010/main" val="2413792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IN" dirty="0"/>
              <a:t>Design a Simple Arm-based SoC</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354455"/>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Design Arm-based SoCs and prototype them onto a Zynq chip.</a:t>
            </a:r>
          </a:p>
          <a:p>
            <a:r>
              <a:rPr lang="en-IN" altLang="en-US" dirty="0">
                <a:ea typeface="ＭＳ Ｐゴシック" panose="020B0600070205080204" pitchFamily="34" charset="-128"/>
              </a:rPr>
              <a:t>The SoCs will consist of:</a:t>
            </a:r>
          </a:p>
          <a:p>
            <a:pPr lvl="1"/>
            <a:r>
              <a:rPr lang="en-IN" altLang="en-US" dirty="0">
                <a:ea typeface="ＭＳ Ｐゴシック" panose="020B0600070205080204" pitchFamily="34" charset="-128"/>
              </a:rPr>
              <a:t>An Arm Cortex-A9 microprocessor</a:t>
            </a:r>
          </a:p>
          <a:p>
            <a:pPr lvl="1"/>
            <a:r>
              <a:rPr lang="en-IN" altLang="en-US" dirty="0">
                <a:ea typeface="ＭＳ Ｐゴシック" panose="020B0600070205080204" pitchFamily="34" charset="-128"/>
              </a:rPr>
              <a:t>An AXI bus</a:t>
            </a:r>
          </a:p>
          <a:p>
            <a:pPr lvl="1"/>
            <a:r>
              <a:rPr lang="en-IN" altLang="en-US" dirty="0">
                <a:ea typeface="ＭＳ Ｐゴシック" panose="020B0600070205080204" pitchFamily="34" charset="-128"/>
              </a:rPr>
              <a:t>Different customer-made physical IPs</a:t>
            </a:r>
            <a:endParaRPr lang="en-US" altLang="en-US" dirty="0">
              <a:ea typeface="ＭＳ Ｐゴシック" panose="020B0600070205080204" pitchFamily="34" charset="-128"/>
            </a:endParaRPr>
          </a:p>
        </p:txBody>
      </p:sp>
      <p:sp>
        <p:nvSpPr>
          <p:cNvPr id="5" name="CustomShape 3">
            <a:extLst>
              <a:ext uri="{FF2B5EF4-FFF2-40B4-BE49-F238E27FC236}">
                <a16:creationId xmlns:a16="http://schemas.microsoft.com/office/drawing/2014/main" id="{325EAC65-99C3-4A42-8B2D-8BD61EEF2CBD}"/>
              </a:ext>
            </a:extLst>
          </p:cNvPr>
          <p:cNvSpPr/>
          <p:nvPr/>
        </p:nvSpPr>
        <p:spPr>
          <a:xfrm>
            <a:off x="2034000" y="3726000"/>
            <a:ext cx="7665840" cy="2683800"/>
          </a:xfrm>
          <a:prstGeom prst="rect">
            <a:avLst/>
          </a:prstGeom>
          <a:solidFill>
            <a:srgbClr val="F2F2F2"/>
          </a:solidFill>
          <a:ln w="19080">
            <a:noFill/>
          </a:ln>
        </p:spPr>
        <p:txBody>
          <a:bodyPr/>
          <a:lstStyle/>
          <a:p>
            <a:endParaRPr lang="LID4096"/>
          </a:p>
        </p:txBody>
      </p:sp>
      <p:sp>
        <p:nvSpPr>
          <p:cNvPr id="6" name="CustomShape 4">
            <a:extLst>
              <a:ext uri="{FF2B5EF4-FFF2-40B4-BE49-F238E27FC236}">
                <a16:creationId xmlns:a16="http://schemas.microsoft.com/office/drawing/2014/main" id="{2FFCF7A3-BD43-4597-941C-CC712357F7AB}"/>
              </a:ext>
            </a:extLst>
          </p:cNvPr>
          <p:cNvSpPr/>
          <p:nvPr/>
        </p:nvSpPr>
        <p:spPr>
          <a:xfrm>
            <a:off x="2270880" y="5568840"/>
            <a:ext cx="103392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System</a:t>
            </a:r>
            <a:endParaRPr dirty="0"/>
          </a:p>
          <a:p>
            <a:pPr algn="ctr">
              <a:lnSpc>
                <a:spcPct val="100000"/>
              </a:lnSpc>
            </a:pPr>
            <a:r>
              <a:rPr lang="en-GB" sz="1200" dirty="0">
                <a:solidFill>
                  <a:srgbClr val="000000"/>
                </a:solidFill>
                <a:latin typeface="Arial"/>
                <a:ea typeface="MS PGothic"/>
              </a:rPr>
              <a:t>Control</a:t>
            </a:r>
            <a:endParaRPr dirty="0"/>
          </a:p>
        </p:txBody>
      </p:sp>
      <p:sp>
        <p:nvSpPr>
          <p:cNvPr id="7" name="CustomShape 5">
            <a:extLst>
              <a:ext uri="{FF2B5EF4-FFF2-40B4-BE49-F238E27FC236}">
                <a16:creationId xmlns:a16="http://schemas.microsoft.com/office/drawing/2014/main" id="{4D1B5776-07D1-4D18-B4CF-16286F577618}"/>
              </a:ext>
            </a:extLst>
          </p:cNvPr>
          <p:cNvSpPr/>
          <p:nvPr/>
        </p:nvSpPr>
        <p:spPr>
          <a:xfrm>
            <a:off x="2565000" y="518652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8" name="CustomShape 6">
            <a:extLst>
              <a:ext uri="{FF2B5EF4-FFF2-40B4-BE49-F238E27FC236}">
                <a16:creationId xmlns:a16="http://schemas.microsoft.com/office/drawing/2014/main" id="{86948BB9-55FA-40DB-977E-3A28D77436E8}"/>
              </a:ext>
            </a:extLst>
          </p:cNvPr>
          <p:cNvSpPr/>
          <p:nvPr/>
        </p:nvSpPr>
        <p:spPr>
          <a:xfrm>
            <a:off x="3485520" y="556884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ROM</a:t>
            </a:r>
            <a:endParaRPr dirty="0"/>
          </a:p>
        </p:txBody>
      </p:sp>
      <p:sp>
        <p:nvSpPr>
          <p:cNvPr id="9" name="CustomShape 7">
            <a:extLst>
              <a:ext uri="{FF2B5EF4-FFF2-40B4-BE49-F238E27FC236}">
                <a16:creationId xmlns:a16="http://schemas.microsoft.com/office/drawing/2014/main" id="{56C1C3D2-B969-4503-89D7-1CABBFCCAAE3}"/>
              </a:ext>
            </a:extLst>
          </p:cNvPr>
          <p:cNvSpPr/>
          <p:nvPr/>
        </p:nvSpPr>
        <p:spPr>
          <a:xfrm>
            <a:off x="3781800" y="518652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10" name="CustomShape 8">
            <a:extLst>
              <a:ext uri="{FF2B5EF4-FFF2-40B4-BE49-F238E27FC236}">
                <a16:creationId xmlns:a16="http://schemas.microsoft.com/office/drawing/2014/main" id="{C7E09598-6D64-4CFB-B982-37598C45F5E1}"/>
              </a:ext>
            </a:extLst>
          </p:cNvPr>
          <p:cNvSpPr/>
          <p:nvPr/>
        </p:nvSpPr>
        <p:spPr>
          <a:xfrm>
            <a:off x="4700160" y="556884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Boot</a:t>
            </a:r>
            <a:endParaRPr dirty="0"/>
          </a:p>
          <a:p>
            <a:pPr algn="ctr">
              <a:lnSpc>
                <a:spcPct val="100000"/>
              </a:lnSpc>
            </a:pPr>
            <a:r>
              <a:rPr lang="en-GB" sz="1200" dirty="0">
                <a:solidFill>
                  <a:srgbClr val="000000"/>
                </a:solidFill>
                <a:latin typeface="Arial"/>
                <a:ea typeface="MS PGothic"/>
              </a:rPr>
              <a:t>ROM</a:t>
            </a:r>
            <a:endParaRPr dirty="0"/>
          </a:p>
        </p:txBody>
      </p:sp>
      <p:sp>
        <p:nvSpPr>
          <p:cNvPr id="11" name="CustomShape 9">
            <a:extLst>
              <a:ext uri="{FF2B5EF4-FFF2-40B4-BE49-F238E27FC236}">
                <a16:creationId xmlns:a16="http://schemas.microsoft.com/office/drawing/2014/main" id="{469A1BD2-F339-4467-BA6E-41EDD2A31312}"/>
              </a:ext>
            </a:extLst>
          </p:cNvPr>
          <p:cNvSpPr/>
          <p:nvPr/>
        </p:nvSpPr>
        <p:spPr>
          <a:xfrm>
            <a:off x="4994280" y="518652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12" name="CustomShape 10">
            <a:extLst>
              <a:ext uri="{FF2B5EF4-FFF2-40B4-BE49-F238E27FC236}">
                <a16:creationId xmlns:a16="http://schemas.microsoft.com/office/drawing/2014/main" id="{FE3AAFE2-8E23-4109-AC09-EF757BDDFBEF}"/>
              </a:ext>
            </a:extLst>
          </p:cNvPr>
          <p:cNvSpPr/>
          <p:nvPr/>
        </p:nvSpPr>
        <p:spPr>
          <a:xfrm>
            <a:off x="5897880" y="556884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RAM</a:t>
            </a:r>
            <a:endParaRPr dirty="0"/>
          </a:p>
        </p:txBody>
      </p:sp>
      <p:sp>
        <p:nvSpPr>
          <p:cNvPr id="13" name="CustomShape 11">
            <a:extLst>
              <a:ext uri="{FF2B5EF4-FFF2-40B4-BE49-F238E27FC236}">
                <a16:creationId xmlns:a16="http://schemas.microsoft.com/office/drawing/2014/main" id="{E8169FA7-ED30-4EB6-A3FE-508802B7CFE2}"/>
              </a:ext>
            </a:extLst>
          </p:cNvPr>
          <p:cNvSpPr/>
          <p:nvPr/>
        </p:nvSpPr>
        <p:spPr>
          <a:xfrm>
            <a:off x="6194160" y="518652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14" name="CustomShape 12">
            <a:extLst>
              <a:ext uri="{FF2B5EF4-FFF2-40B4-BE49-F238E27FC236}">
                <a16:creationId xmlns:a16="http://schemas.microsoft.com/office/drawing/2014/main" id="{905F17D9-E7FB-4C4A-B910-E0CA30556A8E}"/>
              </a:ext>
            </a:extLst>
          </p:cNvPr>
          <p:cNvSpPr/>
          <p:nvPr/>
        </p:nvSpPr>
        <p:spPr>
          <a:xfrm>
            <a:off x="7116840" y="556884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ROM</a:t>
            </a:r>
            <a:endParaRPr dirty="0"/>
          </a:p>
          <a:p>
            <a:pPr algn="ctr">
              <a:lnSpc>
                <a:spcPct val="100000"/>
              </a:lnSpc>
            </a:pPr>
            <a:r>
              <a:rPr lang="en-GB" sz="1200" dirty="0">
                <a:solidFill>
                  <a:srgbClr val="000000"/>
                </a:solidFill>
                <a:latin typeface="Arial"/>
                <a:ea typeface="MS PGothic"/>
              </a:rPr>
              <a:t>Table</a:t>
            </a:r>
            <a:endParaRPr dirty="0"/>
          </a:p>
        </p:txBody>
      </p:sp>
      <p:sp>
        <p:nvSpPr>
          <p:cNvPr id="15" name="CustomShape 13">
            <a:extLst>
              <a:ext uri="{FF2B5EF4-FFF2-40B4-BE49-F238E27FC236}">
                <a16:creationId xmlns:a16="http://schemas.microsoft.com/office/drawing/2014/main" id="{8CCA4921-AE93-4C0A-BF0A-DC5278515CC1}"/>
              </a:ext>
            </a:extLst>
          </p:cNvPr>
          <p:cNvSpPr/>
          <p:nvPr/>
        </p:nvSpPr>
        <p:spPr>
          <a:xfrm>
            <a:off x="7413120" y="518652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16" name="CustomShape 14">
            <a:extLst>
              <a:ext uri="{FF2B5EF4-FFF2-40B4-BE49-F238E27FC236}">
                <a16:creationId xmlns:a16="http://schemas.microsoft.com/office/drawing/2014/main" id="{5BDFEA31-D23A-4228-AB5E-3BCBB703211D}"/>
              </a:ext>
            </a:extLst>
          </p:cNvPr>
          <p:cNvSpPr/>
          <p:nvPr/>
        </p:nvSpPr>
        <p:spPr>
          <a:xfrm>
            <a:off x="8335800" y="556884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AHB</a:t>
            </a:r>
            <a:endParaRPr dirty="0"/>
          </a:p>
          <a:p>
            <a:pPr algn="ctr">
              <a:lnSpc>
                <a:spcPct val="100000"/>
              </a:lnSpc>
            </a:pPr>
            <a:r>
              <a:rPr lang="en-GB" sz="1200" dirty="0">
                <a:solidFill>
                  <a:srgbClr val="000000"/>
                </a:solidFill>
                <a:latin typeface="Arial"/>
                <a:ea typeface="MS PGothic"/>
              </a:rPr>
              <a:t>Peripheral</a:t>
            </a:r>
            <a:endParaRPr dirty="0"/>
          </a:p>
        </p:txBody>
      </p:sp>
      <p:sp>
        <p:nvSpPr>
          <p:cNvPr id="17" name="CustomShape 15">
            <a:extLst>
              <a:ext uri="{FF2B5EF4-FFF2-40B4-BE49-F238E27FC236}">
                <a16:creationId xmlns:a16="http://schemas.microsoft.com/office/drawing/2014/main" id="{135DB4DE-02EE-47E2-A26A-F7A63145F4F0}"/>
              </a:ext>
            </a:extLst>
          </p:cNvPr>
          <p:cNvSpPr/>
          <p:nvPr/>
        </p:nvSpPr>
        <p:spPr>
          <a:xfrm>
            <a:off x="8632080" y="518652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18" name="CustomShape 16">
            <a:extLst>
              <a:ext uri="{FF2B5EF4-FFF2-40B4-BE49-F238E27FC236}">
                <a16:creationId xmlns:a16="http://schemas.microsoft.com/office/drawing/2014/main" id="{D74D6187-66DC-4D8A-AE22-ABE0F26923AF}"/>
              </a:ext>
            </a:extLst>
          </p:cNvPr>
          <p:cNvSpPr/>
          <p:nvPr/>
        </p:nvSpPr>
        <p:spPr>
          <a:xfrm>
            <a:off x="2270880" y="5119560"/>
            <a:ext cx="7101000" cy="192960"/>
          </a:xfrm>
          <a:prstGeom prst="rect">
            <a:avLst/>
          </a:prstGeom>
          <a:solidFill>
            <a:srgbClr val="BFBFBF"/>
          </a:solidFill>
          <a:ln w="19080">
            <a:noFill/>
          </a:ln>
        </p:spPr>
        <p:txBody>
          <a:bodyPr wrap="none" lIns="90000" tIns="45000" rIns="90000" bIns="45000" anchor="ctr"/>
          <a:lstStyle/>
          <a:p>
            <a:pPr algn="ctr">
              <a:lnSpc>
                <a:spcPct val="100000"/>
              </a:lnSpc>
            </a:pPr>
            <a:r>
              <a:rPr lang="en-GB" sz="1200" dirty="0">
                <a:solidFill>
                  <a:srgbClr val="000000"/>
                </a:solidFill>
                <a:latin typeface="Arial"/>
                <a:ea typeface="MS PGothic"/>
              </a:rPr>
              <a:t>ARM AMBA 3 AHB-Lite System Bus</a:t>
            </a:r>
            <a:endParaRPr dirty="0"/>
          </a:p>
        </p:txBody>
      </p:sp>
      <p:sp>
        <p:nvSpPr>
          <p:cNvPr id="19" name="CustomShape 17">
            <a:extLst>
              <a:ext uri="{FF2B5EF4-FFF2-40B4-BE49-F238E27FC236}">
                <a16:creationId xmlns:a16="http://schemas.microsoft.com/office/drawing/2014/main" id="{ED4B871C-C8B7-43A3-BBA1-08AF0F425C44}"/>
              </a:ext>
            </a:extLst>
          </p:cNvPr>
          <p:cNvSpPr/>
          <p:nvPr/>
        </p:nvSpPr>
        <p:spPr>
          <a:xfrm>
            <a:off x="2268720" y="556884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DDR RAM</a:t>
            </a:r>
            <a:endParaRPr dirty="0"/>
          </a:p>
        </p:txBody>
      </p:sp>
      <p:sp>
        <p:nvSpPr>
          <p:cNvPr id="20" name="CustomShape 18">
            <a:extLst>
              <a:ext uri="{FF2B5EF4-FFF2-40B4-BE49-F238E27FC236}">
                <a16:creationId xmlns:a16="http://schemas.microsoft.com/office/drawing/2014/main" id="{B4D34E30-3777-4B3B-9141-C75618A00E30}"/>
              </a:ext>
            </a:extLst>
          </p:cNvPr>
          <p:cNvSpPr/>
          <p:nvPr/>
        </p:nvSpPr>
        <p:spPr>
          <a:xfrm>
            <a:off x="2565000" y="518652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21" name="CustomShape 19">
            <a:extLst>
              <a:ext uri="{FF2B5EF4-FFF2-40B4-BE49-F238E27FC236}">
                <a16:creationId xmlns:a16="http://schemas.microsoft.com/office/drawing/2014/main" id="{B605CB7C-5CAA-4220-AAA2-23A25EE228EC}"/>
              </a:ext>
            </a:extLst>
          </p:cNvPr>
          <p:cNvSpPr/>
          <p:nvPr/>
        </p:nvSpPr>
        <p:spPr>
          <a:xfrm>
            <a:off x="3483360" y="556884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UART</a:t>
            </a:r>
            <a:endParaRPr dirty="0"/>
          </a:p>
        </p:txBody>
      </p:sp>
      <p:sp>
        <p:nvSpPr>
          <p:cNvPr id="22" name="CustomShape 20">
            <a:extLst>
              <a:ext uri="{FF2B5EF4-FFF2-40B4-BE49-F238E27FC236}">
                <a16:creationId xmlns:a16="http://schemas.microsoft.com/office/drawing/2014/main" id="{1B6A044A-9834-48DF-9971-394123B493BE}"/>
              </a:ext>
            </a:extLst>
          </p:cNvPr>
          <p:cNvSpPr/>
          <p:nvPr/>
        </p:nvSpPr>
        <p:spPr>
          <a:xfrm>
            <a:off x="3779640" y="518652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23" name="CustomShape 21">
            <a:extLst>
              <a:ext uri="{FF2B5EF4-FFF2-40B4-BE49-F238E27FC236}">
                <a16:creationId xmlns:a16="http://schemas.microsoft.com/office/drawing/2014/main" id="{B30CEE11-77A1-4FFB-9C34-7FFF87885216}"/>
              </a:ext>
            </a:extLst>
          </p:cNvPr>
          <p:cNvSpPr/>
          <p:nvPr/>
        </p:nvSpPr>
        <p:spPr>
          <a:xfrm>
            <a:off x="4698000" y="5568840"/>
            <a:ext cx="103608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GPIO</a:t>
            </a:r>
            <a:endParaRPr dirty="0"/>
          </a:p>
        </p:txBody>
      </p:sp>
      <p:sp>
        <p:nvSpPr>
          <p:cNvPr id="24" name="CustomShape 22">
            <a:extLst>
              <a:ext uri="{FF2B5EF4-FFF2-40B4-BE49-F238E27FC236}">
                <a16:creationId xmlns:a16="http://schemas.microsoft.com/office/drawing/2014/main" id="{1F8362A6-5EA8-4E59-B3B9-4BB4B69BDA1D}"/>
              </a:ext>
            </a:extLst>
          </p:cNvPr>
          <p:cNvSpPr/>
          <p:nvPr/>
        </p:nvSpPr>
        <p:spPr>
          <a:xfrm>
            <a:off x="4994280" y="518652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25" name="CustomShape 23">
            <a:extLst>
              <a:ext uri="{FF2B5EF4-FFF2-40B4-BE49-F238E27FC236}">
                <a16:creationId xmlns:a16="http://schemas.microsoft.com/office/drawing/2014/main" id="{6DC73B30-89C2-4B45-BF48-51166DCC99AC}"/>
              </a:ext>
            </a:extLst>
          </p:cNvPr>
          <p:cNvSpPr/>
          <p:nvPr/>
        </p:nvSpPr>
        <p:spPr>
          <a:xfrm>
            <a:off x="5897880" y="5568840"/>
            <a:ext cx="103392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HDMI input</a:t>
            </a:r>
            <a:endParaRPr dirty="0"/>
          </a:p>
        </p:txBody>
      </p:sp>
      <p:sp>
        <p:nvSpPr>
          <p:cNvPr id="26" name="CustomShape 24">
            <a:extLst>
              <a:ext uri="{FF2B5EF4-FFF2-40B4-BE49-F238E27FC236}">
                <a16:creationId xmlns:a16="http://schemas.microsoft.com/office/drawing/2014/main" id="{2A19BFF7-77DB-4857-886F-10B8E3A35F5D}"/>
              </a:ext>
            </a:extLst>
          </p:cNvPr>
          <p:cNvSpPr/>
          <p:nvPr/>
        </p:nvSpPr>
        <p:spPr>
          <a:xfrm>
            <a:off x="6192000" y="518652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27" name="CustomShape 25">
            <a:extLst>
              <a:ext uri="{FF2B5EF4-FFF2-40B4-BE49-F238E27FC236}">
                <a16:creationId xmlns:a16="http://schemas.microsoft.com/office/drawing/2014/main" id="{2E06E230-630D-4D6C-8854-9725034E4419}"/>
              </a:ext>
            </a:extLst>
          </p:cNvPr>
          <p:cNvSpPr/>
          <p:nvPr/>
        </p:nvSpPr>
        <p:spPr>
          <a:xfrm>
            <a:off x="7116840" y="5568840"/>
            <a:ext cx="103392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HDMI output</a:t>
            </a:r>
            <a:endParaRPr dirty="0"/>
          </a:p>
        </p:txBody>
      </p:sp>
      <p:sp>
        <p:nvSpPr>
          <p:cNvPr id="28" name="CustomShape 26">
            <a:extLst>
              <a:ext uri="{FF2B5EF4-FFF2-40B4-BE49-F238E27FC236}">
                <a16:creationId xmlns:a16="http://schemas.microsoft.com/office/drawing/2014/main" id="{64044160-D097-431F-81F4-BEE319FED0BE}"/>
              </a:ext>
            </a:extLst>
          </p:cNvPr>
          <p:cNvSpPr/>
          <p:nvPr/>
        </p:nvSpPr>
        <p:spPr>
          <a:xfrm>
            <a:off x="7410960" y="518652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29" name="CustomShape 27">
            <a:extLst>
              <a:ext uri="{FF2B5EF4-FFF2-40B4-BE49-F238E27FC236}">
                <a16:creationId xmlns:a16="http://schemas.microsoft.com/office/drawing/2014/main" id="{CCA702B7-0B67-44D5-8FB7-B156A05D5A17}"/>
              </a:ext>
            </a:extLst>
          </p:cNvPr>
          <p:cNvSpPr/>
          <p:nvPr/>
        </p:nvSpPr>
        <p:spPr>
          <a:xfrm>
            <a:off x="8335800" y="5568840"/>
            <a:ext cx="1033920" cy="402480"/>
          </a:xfrm>
          <a:prstGeom prst="rect">
            <a:avLst/>
          </a:prstGeom>
          <a:solidFill>
            <a:srgbClr val="50DEFF"/>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a:t>
            </a:r>
            <a:endParaRPr dirty="0"/>
          </a:p>
        </p:txBody>
      </p:sp>
      <p:sp>
        <p:nvSpPr>
          <p:cNvPr id="30" name="CustomShape 28">
            <a:extLst>
              <a:ext uri="{FF2B5EF4-FFF2-40B4-BE49-F238E27FC236}">
                <a16:creationId xmlns:a16="http://schemas.microsoft.com/office/drawing/2014/main" id="{A0BE7086-AD28-4560-92BE-7F696D586F48}"/>
              </a:ext>
            </a:extLst>
          </p:cNvPr>
          <p:cNvSpPr/>
          <p:nvPr/>
        </p:nvSpPr>
        <p:spPr>
          <a:xfrm>
            <a:off x="8629920" y="5186520"/>
            <a:ext cx="403560" cy="374040"/>
          </a:xfrm>
          <a:prstGeom prst="downArrow">
            <a:avLst>
              <a:gd name="adj1" fmla="val 50000"/>
              <a:gd name="adj2" fmla="val 50000"/>
            </a:avLst>
          </a:prstGeom>
          <a:solidFill>
            <a:srgbClr val="BFBFBF"/>
          </a:solidFill>
          <a:ln w="19080">
            <a:noFill/>
          </a:ln>
        </p:spPr>
        <p:txBody>
          <a:bodyPr/>
          <a:lstStyle/>
          <a:p>
            <a:endParaRPr lang="LID4096"/>
          </a:p>
        </p:txBody>
      </p:sp>
      <p:sp>
        <p:nvSpPr>
          <p:cNvPr id="31" name="CustomShape 29">
            <a:extLst>
              <a:ext uri="{FF2B5EF4-FFF2-40B4-BE49-F238E27FC236}">
                <a16:creationId xmlns:a16="http://schemas.microsoft.com/office/drawing/2014/main" id="{2ED50242-32FD-44D8-AB75-C072A3CEF7EC}"/>
              </a:ext>
            </a:extLst>
          </p:cNvPr>
          <p:cNvSpPr/>
          <p:nvPr/>
        </p:nvSpPr>
        <p:spPr>
          <a:xfrm>
            <a:off x="4818600" y="4116240"/>
            <a:ext cx="1778760" cy="645480"/>
          </a:xfrm>
          <a:prstGeom prst="rect">
            <a:avLst/>
          </a:prstGeom>
          <a:solidFill>
            <a:srgbClr val="FBD1DC"/>
          </a:solidFill>
          <a:ln w="19080">
            <a:solidFill>
              <a:srgbClr val="80808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Arm Cortex-A9</a:t>
            </a:r>
            <a:endParaRPr dirty="0"/>
          </a:p>
          <a:p>
            <a:pPr algn="ctr">
              <a:lnSpc>
                <a:spcPct val="100000"/>
              </a:lnSpc>
            </a:pPr>
            <a:r>
              <a:rPr lang="en-GB" sz="1200" dirty="0">
                <a:solidFill>
                  <a:srgbClr val="000000"/>
                </a:solidFill>
                <a:latin typeface="Arial"/>
                <a:ea typeface="MS PGothic"/>
              </a:rPr>
              <a:t>Microprocessor</a:t>
            </a:r>
            <a:endParaRPr dirty="0"/>
          </a:p>
        </p:txBody>
      </p:sp>
      <p:sp>
        <p:nvSpPr>
          <p:cNvPr id="32" name="CustomShape 30">
            <a:extLst>
              <a:ext uri="{FF2B5EF4-FFF2-40B4-BE49-F238E27FC236}">
                <a16:creationId xmlns:a16="http://schemas.microsoft.com/office/drawing/2014/main" id="{9D3B34E2-E0DE-4238-BBFF-0BF883275E20}"/>
              </a:ext>
            </a:extLst>
          </p:cNvPr>
          <p:cNvSpPr/>
          <p:nvPr/>
        </p:nvSpPr>
        <p:spPr>
          <a:xfrm rot="10800000">
            <a:off x="5509080" y="4763160"/>
            <a:ext cx="388800" cy="394560"/>
          </a:xfrm>
          <a:prstGeom prst="downArrow">
            <a:avLst>
              <a:gd name="adj1" fmla="val 50000"/>
              <a:gd name="adj2" fmla="val 50000"/>
            </a:avLst>
          </a:prstGeom>
          <a:solidFill>
            <a:srgbClr val="BFBFBF"/>
          </a:solidFill>
          <a:ln w="19080">
            <a:noFill/>
          </a:ln>
        </p:spPr>
        <p:txBody>
          <a:bodyPr/>
          <a:lstStyle/>
          <a:p>
            <a:endParaRPr lang="LID4096"/>
          </a:p>
        </p:txBody>
      </p:sp>
      <p:sp>
        <p:nvSpPr>
          <p:cNvPr id="33" name="CustomShape 31">
            <a:extLst>
              <a:ext uri="{FF2B5EF4-FFF2-40B4-BE49-F238E27FC236}">
                <a16:creationId xmlns:a16="http://schemas.microsoft.com/office/drawing/2014/main" id="{0A58EECF-3C09-4B8E-A3C5-F6306FEE54D5}"/>
              </a:ext>
            </a:extLst>
          </p:cNvPr>
          <p:cNvSpPr/>
          <p:nvPr/>
        </p:nvSpPr>
        <p:spPr>
          <a:xfrm>
            <a:off x="2666520" y="5119560"/>
            <a:ext cx="6267240" cy="172440"/>
          </a:xfrm>
          <a:prstGeom prst="rect">
            <a:avLst/>
          </a:prstGeom>
          <a:solidFill>
            <a:srgbClr val="BFBFBF"/>
          </a:solidFill>
          <a:ln w="19080">
            <a:noFill/>
          </a:ln>
        </p:spPr>
        <p:txBody>
          <a:bodyPr wrap="none" lIns="90000" tIns="45000" rIns="90000" bIns="45000" anchor="ctr"/>
          <a:lstStyle/>
          <a:p>
            <a:pPr algn="ctr">
              <a:lnSpc>
                <a:spcPct val="100000"/>
              </a:lnSpc>
            </a:pPr>
            <a:r>
              <a:rPr lang="en-GB" sz="1200" dirty="0">
                <a:solidFill>
                  <a:srgbClr val="000000"/>
                </a:solidFill>
                <a:latin typeface="Arial"/>
                <a:ea typeface="MS PGothic"/>
              </a:rPr>
              <a:t>Arm AMBA 4 AXI System Bus</a:t>
            </a:r>
            <a:endParaRPr dirty="0"/>
          </a:p>
        </p:txBody>
      </p:sp>
      <p:sp>
        <p:nvSpPr>
          <p:cNvPr id="34" name="CustomShape 32">
            <a:extLst>
              <a:ext uri="{FF2B5EF4-FFF2-40B4-BE49-F238E27FC236}">
                <a16:creationId xmlns:a16="http://schemas.microsoft.com/office/drawing/2014/main" id="{BE1086CF-836D-45E7-B44F-22F19BC9AA92}"/>
              </a:ext>
            </a:extLst>
          </p:cNvPr>
          <p:cNvSpPr/>
          <p:nvPr/>
        </p:nvSpPr>
        <p:spPr>
          <a:xfrm>
            <a:off x="4016520" y="6073920"/>
            <a:ext cx="3916080" cy="303120"/>
          </a:xfrm>
          <a:prstGeom prst="rect">
            <a:avLst/>
          </a:prstGeom>
          <a:noFill/>
          <a:ln>
            <a:noFill/>
          </a:ln>
        </p:spPr>
        <p:txBody>
          <a:bodyPr lIns="90000" tIns="45000" rIns="90000" bIns="45000"/>
          <a:lstStyle/>
          <a:p>
            <a:pPr algn="ctr">
              <a:lnSpc>
                <a:spcPct val="100000"/>
              </a:lnSpc>
            </a:pPr>
            <a:r>
              <a:rPr lang="en-GB" sz="1400" dirty="0">
                <a:solidFill>
                  <a:srgbClr val="000000"/>
                </a:solidFill>
                <a:latin typeface="Arial"/>
                <a:ea typeface="MS PGothic"/>
              </a:rPr>
              <a:t>A simplified Arm-based SoC</a:t>
            </a:r>
            <a:endParaRPr dirty="0"/>
          </a:p>
        </p:txBody>
      </p:sp>
    </p:spTree>
    <p:extLst>
      <p:ext uri="{BB962C8B-B14F-4D97-AF65-F5344CB8AC3E}">
        <p14:creationId xmlns:p14="http://schemas.microsoft.com/office/powerpoint/2010/main" val="3521925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D495-4DB4-49F5-9549-C9FD0E9E0071}"/>
              </a:ext>
            </a:extLst>
          </p:cNvPr>
          <p:cNvSpPr>
            <a:spLocks noGrp="1"/>
          </p:cNvSpPr>
          <p:nvPr>
            <p:ph type="title"/>
          </p:nvPr>
        </p:nvSpPr>
        <p:spPr/>
        <p:txBody>
          <a:bodyPr/>
          <a:lstStyle/>
          <a:p>
            <a:r>
              <a:rPr lang="en-US" dirty="0"/>
              <a:t>Learning Outcomes</a:t>
            </a:r>
          </a:p>
        </p:txBody>
      </p:sp>
      <p:sp>
        <p:nvSpPr>
          <p:cNvPr id="3" name="Content Placeholder 2">
            <a:extLst>
              <a:ext uri="{FF2B5EF4-FFF2-40B4-BE49-F238E27FC236}">
                <a16:creationId xmlns:a16="http://schemas.microsoft.com/office/drawing/2014/main" id="{317B263E-CCC5-47BB-A131-7256156761C4}"/>
              </a:ext>
            </a:extLst>
          </p:cNvPr>
          <p:cNvSpPr>
            <a:spLocks noGrp="1"/>
          </p:cNvSpPr>
          <p:nvPr>
            <p:ph idx="1"/>
          </p:nvPr>
        </p:nvSpPr>
        <p:spPr/>
        <p:txBody>
          <a:bodyPr vert="horz" lIns="0" tIns="0" rIns="0" bIns="0" rtlCol="0" anchor="t">
            <a:noAutofit/>
          </a:bodyPr>
          <a:lstStyle/>
          <a:p>
            <a:pPr marL="0" indent="0">
              <a:buNone/>
            </a:pPr>
            <a:r>
              <a:rPr lang="en-US" dirty="0"/>
              <a:t>At the end of this module, you will be able to: </a:t>
            </a:r>
          </a:p>
          <a:p>
            <a:pPr>
              <a:buSzPct val="95000"/>
            </a:pPr>
            <a:r>
              <a:rPr lang="en-US" dirty="0">
                <a:ea typeface="ＭＳ Ｐゴシック"/>
              </a:rPr>
              <a:t>Explain the motivations for the development of a System on Chip (SoC).</a:t>
            </a:r>
          </a:p>
          <a:p>
            <a:pPr>
              <a:buSzPct val="95000"/>
            </a:pPr>
            <a:r>
              <a:rPr lang="en-US" dirty="0">
                <a:ea typeface="ＭＳ Ｐゴシック"/>
              </a:rPr>
              <a:t>Define what an SoC is and its characteristics.</a:t>
            </a:r>
            <a:endParaRPr lang="en-US" dirty="0"/>
          </a:p>
          <a:p>
            <a:pPr>
              <a:buSzPct val="95000"/>
            </a:pPr>
            <a:r>
              <a:rPr lang="en-US" dirty="0">
                <a:ea typeface="ＭＳ Ｐゴシック"/>
              </a:rPr>
              <a:t>Outline the advantages and limitations of SoCs.</a:t>
            </a:r>
            <a:endParaRPr lang="en-US" dirty="0">
              <a:ea typeface="ＭＳ Ｐゴシック" panose="020B0600070205080204" pitchFamily="34" charset="-128"/>
            </a:endParaRPr>
          </a:p>
          <a:p>
            <a:pPr>
              <a:buSzPct val="95000"/>
            </a:pPr>
            <a:r>
              <a:rPr lang="en-US" dirty="0">
                <a:ea typeface="ＭＳ Ｐゴシック"/>
              </a:rPr>
              <a:t>Describe the main steps in an SoC design flow.</a:t>
            </a:r>
            <a:endParaRPr lang="en-US" dirty="0">
              <a:ea typeface="ＭＳ Ｐゴシック" panose="020B0600070205080204" pitchFamily="34" charset="-128"/>
            </a:endParaRPr>
          </a:p>
          <a:p>
            <a:pPr>
              <a:buSzPct val="95000"/>
            </a:pPr>
            <a:r>
              <a:rPr lang="en-US" dirty="0">
                <a:ea typeface="ＭＳ Ｐゴシック"/>
              </a:rPr>
              <a:t>Define what a Programmable SoC (</a:t>
            </a:r>
            <a:r>
              <a:rPr lang="en-US" dirty="0" err="1">
                <a:ea typeface="ＭＳ Ｐゴシック"/>
              </a:rPr>
              <a:t>PSoC</a:t>
            </a:r>
            <a:r>
              <a:rPr lang="en-US" dirty="0">
                <a:ea typeface="ＭＳ Ｐゴシック"/>
              </a:rPr>
              <a:t>) and its characteristics.</a:t>
            </a:r>
            <a:endParaRPr lang="en-US" dirty="0">
              <a:ea typeface="ＭＳ Ｐゴシック" panose="020B0600070205080204" pitchFamily="34" charset="-128"/>
            </a:endParaRPr>
          </a:p>
          <a:p>
            <a:pPr marL="0" indent="0">
              <a:buNone/>
            </a:pPr>
            <a:endParaRPr lang="en-US" dirty="0"/>
          </a:p>
          <a:p>
            <a:endParaRPr lang="en-US" dirty="0"/>
          </a:p>
        </p:txBody>
      </p:sp>
    </p:spTree>
    <p:extLst>
      <p:ext uri="{BB962C8B-B14F-4D97-AF65-F5344CB8AC3E}">
        <p14:creationId xmlns:p14="http://schemas.microsoft.com/office/powerpoint/2010/main" val="4255701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r>
              <a:rPr lang="en-IN" altLang="en-US" dirty="0">
                <a:ea typeface="ＭＳ Ｐゴシック" panose="020B0600070205080204" pitchFamily="34" charset="-128"/>
              </a:rPr>
              <a:t>Why the SoC Design Concept Developed</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044879"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We are living in a post-PC era, with:</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Smartphones and tablets</a:t>
            </a:r>
          </a:p>
          <a:p>
            <a:pPr lvl="1"/>
            <a:r>
              <a:rPr lang="en-IN" altLang="en-US" dirty="0">
                <a:ea typeface="ＭＳ Ｐゴシック" panose="020B0600070205080204" pitchFamily="34" charset="-128"/>
              </a:rPr>
              <a:t>The Internet of Things, wearable computing, and cyber-physical systems</a:t>
            </a:r>
          </a:p>
          <a:p>
            <a:pPr lvl="1"/>
            <a:r>
              <a:rPr lang="en-IN" altLang="en-US" dirty="0">
                <a:ea typeface="ＭＳ Ｐゴシック" panose="020B0600070205080204" pitchFamily="34" charset="-128"/>
              </a:rPr>
              <a:t>Industry 4.0</a:t>
            </a:r>
          </a:p>
          <a:p>
            <a:pPr>
              <a:buSzPct val="95000"/>
            </a:pPr>
            <a:r>
              <a:rPr lang="en-IN" dirty="0">
                <a:ea typeface="ＭＳ Ｐゴシック" panose="020B0600070205080204" pitchFamily="34" charset="-128"/>
              </a:rPr>
              <a:t>The silicon transistor is still at the heart of this revolution.</a:t>
            </a:r>
          </a:p>
          <a:p>
            <a:pPr>
              <a:buSzPct val="95000"/>
            </a:pPr>
            <a:r>
              <a:rPr lang="en-IN" dirty="0">
                <a:ea typeface="ＭＳ Ｐゴシック" panose="020B0600070205080204" pitchFamily="34" charset="-128"/>
              </a:rPr>
              <a:t>The primary metrics of silicon chips have changed: from clock-frequency to cost, form-factor, and power.</a:t>
            </a:r>
          </a:p>
          <a:p>
            <a:pPr>
              <a:buSzPct val="95000"/>
            </a:pPr>
            <a:r>
              <a:rPr lang="en-IN" dirty="0">
                <a:ea typeface="ＭＳ Ｐゴシック" panose="020B0600070205080204" pitchFamily="34" charset="-128"/>
              </a:rPr>
              <a:t>On-chip integration of functional hardware is now more important than ever.</a:t>
            </a:r>
          </a:p>
          <a:p>
            <a:pPr>
              <a:buSzPct val="95000"/>
            </a:pPr>
            <a:r>
              <a:rPr lang="en-IN" dirty="0">
                <a:ea typeface="ＭＳ Ｐゴシック" panose="020B0600070205080204" pitchFamily="34" charset="-128"/>
              </a:rPr>
              <a:t>How and why have we reached this point?</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89233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Moore’s Law</a:t>
            </a:r>
          </a:p>
        </p:txBody>
      </p:sp>
      <p:grpSp>
        <p:nvGrpSpPr>
          <p:cNvPr id="9" name="Group 8">
            <a:extLst>
              <a:ext uri="{FF2B5EF4-FFF2-40B4-BE49-F238E27FC236}">
                <a16:creationId xmlns:a16="http://schemas.microsoft.com/office/drawing/2014/main" id="{DC15D01C-FD01-4E4D-965F-31F38CD84883}"/>
              </a:ext>
            </a:extLst>
          </p:cNvPr>
          <p:cNvGrpSpPr/>
          <p:nvPr/>
        </p:nvGrpSpPr>
        <p:grpSpPr>
          <a:xfrm>
            <a:off x="2633088" y="839294"/>
            <a:ext cx="6719400" cy="5599084"/>
            <a:chOff x="2633088" y="1095624"/>
            <a:chExt cx="6719400" cy="5090077"/>
          </a:xfrm>
        </p:grpSpPr>
        <p:sp>
          <p:nvSpPr>
            <p:cNvPr id="10" name="TextBox 9">
              <a:extLst>
                <a:ext uri="{FF2B5EF4-FFF2-40B4-BE49-F238E27FC236}">
                  <a16:creationId xmlns:a16="http://schemas.microsoft.com/office/drawing/2014/main" id="{2F73B069-6241-4403-A59F-014C2AF5B708}"/>
                </a:ext>
              </a:extLst>
            </p:cNvPr>
            <p:cNvSpPr txBox="1"/>
            <p:nvPr/>
          </p:nvSpPr>
          <p:spPr>
            <a:xfrm>
              <a:off x="4835363" y="5492974"/>
              <a:ext cx="3036887" cy="457200"/>
            </a:xfrm>
            <a:prstGeom prst="rect">
              <a:avLst/>
            </a:prstGeom>
          </p:spPr>
          <p:txBody>
            <a:bodyPr vert="horz" wrap="none" lIns="0" tIns="0" rIns="0" bIns="0" rtlCol="0" anchor="t">
              <a:normAutofit/>
            </a:bodyPr>
            <a:lstStyle/>
            <a:p>
              <a:r>
                <a:rPr lang="en-GB" dirty="0"/>
                <a:t>Prediction of Moore’s Law</a:t>
              </a:r>
              <a:r>
                <a:rPr lang="en-GB" baseline="60000" dirty="0"/>
                <a:t>(*)</a:t>
              </a:r>
            </a:p>
          </p:txBody>
        </p:sp>
        <p:sp>
          <p:nvSpPr>
            <p:cNvPr id="11" name="TextBox 10">
              <a:extLst>
                <a:ext uri="{FF2B5EF4-FFF2-40B4-BE49-F238E27FC236}">
                  <a16:creationId xmlns:a16="http://schemas.microsoft.com/office/drawing/2014/main" id="{8215A918-B8DB-4501-B01C-9380D550CCDF}"/>
                </a:ext>
              </a:extLst>
            </p:cNvPr>
            <p:cNvSpPr txBox="1"/>
            <p:nvPr/>
          </p:nvSpPr>
          <p:spPr>
            <a:xfrm>
              <a:off x="3355126" y="5880901"/>
              <a:ext cx="5997362" cy="304800"/>
            </a:xfrm>
            <a:prstGeom prst="rect">
              <a:avLst/>
            </a:prstGeom>
          </p:spPr>
          <p:txBody>
            <a:bodyPr vert="horz" wrap="square" lIns="0" tIns="0" rIns="0" bIns="0" rtlCol="0" anchor="t">
              <a:normAutofit/>
            </a:bodyPr>
            <a:lstStyle/>
            <a:p>
              <a:r>
                <a:rPr lang="en-GB" sz="1200" dirty="0"/>
                <a:t>(*) Data are based on international semiconductor technology road map (http://www.itrs.net/)</a:t>
              </a:r>
            </a:p>
          </p:txBody>
        </p:sp>
        <p:grpSp>
          <p:nvGrpSpPr>
            <p:cNvPr id="12" name="Group 11">
              <a:extLst>
                <a:ext uri="{FF2B5EF4-FFF2-40B4-BE49-F238E27FC236}">
                  <a16:creationId xmlns:a16="http://schemas.microsoft.com/office/drawing/2014/main" id="{F8F28C4A-F334-4EE2-95C7-9E652C1422BE}"/>
                </a:ext>
              </a:extLst>
            </p:cNvPr>
            <p:cNvGrpSpPr/>
            <p:nvPr/>
          </p:nvGrpSpPr>
          <p:grpSpPr>
            <a:xfrm>
              <a:off x="2633088" y="1095624"/>
              <a:ext cx="6357168" cy="4329724"/>
              <a:chOff x="118488" y="1293002"/>
              <a:chExt cx="6357168" cy="4329724"/>
            </a:xfrm>
          </p:grpSpPr>
          <p:pic>
            <p:nvPicPr>
              <p:cNvPr id="13" name="Picture 2" descr="http://betanews.com/wp-content/uploads/2013/10/642px-Moores_law_1970-2011.png">
                <a:extLst>
                  <a:ext uri="{FF2B5EF4-FFF2-40B4-BE49-F238E27FC236}">
                    <a16:creationId xmlns:a16="http://schemas.microsoft.com/office/drawing/2014/main" id="{D0CBEBF7-C516-43E9-A142-91CE9DFE5A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70"/>
              <a:stretch/>
            </p:blipFill>
            <p:spPr bwMode="auto">
              <a:xfrm>
                <a:off x="118488" y="1475728"/>
                <a:ext cx="6357168" cy="414699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980C103-8F02-4C04-8395-CA67FD7A8993}"/>
                  </a:ext>
                </a:extLst>
              </p:cNvPr>
              <p:cNvSpPr txBox="1"/>
              <p:nvPr/>
            </p:nvSpPr>
            <p:spPr>
              <a:xfrm>
                <a:off x="2637177" y="1293002"/>
                <a:ext cx="3445329" cy="33239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400" b="1" kern="1200" dirty="0">
                    <a:solidFill>
                      <a:schemeClr val="tx2"/>
                    </a:solidFill>
                    <a:latin typeface="+mn-lt"/>
                    <a:ea typeface="+mn-ea"/>
                    <a:cs typeface="+mn-cs"/>
                  </a:rPr>
                  <a:t>Moore’s Law</a:t>
                </a:r>
              </a:p>
            </p:txBody>
          </p:sp>
        </p:grpSp>
      </p:grpSp>
    </p:spTree>
    <p:extLst>
      <p:ext uri="{BB962C8B-B14F-4D97-AF65-F5344CB8AC3E}">
        <p14:creationId xmlns:p14="http://schemas.microsoft.com/office/powerpoint/2010/main" val="3665824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Why Scaling?</a:t>
            </a:r>
          </a:p>
        </p:txBody>
      </p:sp>
      <p:pic>
        <p:nvPicPr>
          <p:cNvPr id="6" name="Picture 27">
            <a:extLst>
              <a:ext uri="{FF2B5EF4-FFF2-40B4-BE49-F238E27FC236}">
                <a16:creationId xmlns:a16="http://schemas.microsoft.com/office/drawing/2014/main" id="{8655C4B6-917F-4E88-ABF0-7756C637E17D}"/>
              </a:ext>
            </a:extLst>
          </p:cNvPr>
          <p:cNvPicPr/>
          <p:nvPr/>
        </p:nvPicPr>
        <p:blipFill>
          <a:blip r:embed="rId3"/>
          <a:stretch>
            <a:fillRect/>
          </a:stretch>
        </p:blipFill>
        <p:spPr>
          <a:xfrm>
            <a:off x="1594800" y="965160"/>
            <a:ext cx="8519760" cy="4861800"/>
          </a:xfrm>
          <a:prstGeom prst="rect">
            <a:avLst/>
          </a:prstGeom>
          <a:ln>
            <a:noFill/>
          </a:ln>
        </p:spPr>
      </p:pic>
      <p:sp>
        <p:nvSpPr>
          <p:cNvPr id="7" name="CustomShape 2">
            <a:extLst>
              <a:ext uri="{FF2B5EF4-FFF2-40B4-BE49-F238E27FC236}">
                <a16:creationId xmlns:a16="http://schemas.microsoft.com/office/drawing/2014/main" id="{7515BC6C-D63F-4B82-82AD-3413916249A8}"/>
              </a:ext>
            </a:extLst>
          </p:cNvPr>
          <p:cNvSpPr/>
          <p:nvPr/>
        </p:nvSpPr>
        <p:spPr>
          <a:xfrm>
            <a:off x="2697840" y="5967360"/>
            <a:ext cx="4431240" cy="303120"/>
          </a:xfrm>
          <a:prstGeom prst="rect">
            <a:avLst/>
          </a:prstGeom>
          <a:noFill/>
          <a:ln>
            <a:noFill/>
          </a:ln>
        </p:spPr>
        <p:txBody>
          <a:bodyPr wrap="none" lIns="90000" tIns="45000" rIns="90000" bIns="45000"/>
          <a:lstStyle/>
          <a:p>
            <a:pPr>
              <a:lnSpc>
                <a:spcPct val="100000"/>
              </a:lnSpc>
            </a:pPr>
            <a:r>
              <a:rPr lang="en-GB" sz="1400" b="1" dirty="0">
                <a:solidFill>
                  <a:srgbClr val="000000"/>
                </a:solidFill>
                <a:latin typeface="Arial"/>
                <a:ea typeface="MS PGothic"/>
              </a:rPr>
              <a:t>The virtuous circle of the semiconductor industry </a:t>
            </a:r>
            <a:endParaRPr dirty="0"/>
          </a:p>
        </p:txBody>
      </p:sp>
    </p:spTree>
    <p:extLst>
      <p:ext uri="{BB962C8B-B14F-4D97-AF65-F5344CB8AC3E}">
        <p14:creationId xmlns:p14="http://schemas.microsoft.com/office/powerpoint/2010/main" val="757635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The Design Productivity Gap</a:t>
            </a:r>
          </a:p>
        </p:txBody>
      </p:sp>
      <p:sp>
        <p:nvSpPr>
          <p:cNvPr id="6" name="CustomShape 3">
            <a:extLst>
              <a:ext uri="{FF2B5EF4-FFF2-40B4-BE49-F238E27FC236}">
                <a16:creationId xmlns:a16="http://schemas.microsoft.com/office/drawing/2014/main" id="{1C3A4E8C-DF97-4B6D-90AB-A9D913711090}"/>
              </a:ext>
            </a:extLst>
          </p:cNvPr>
          <p:cNvSpPr/>
          <p:nvPr/>
        </p:nvSpPr>
        <p:spPr>
          <a:xfrm>
            <a:off x="2597400" y="6004080"/>
            <a:ext cx="6093720" cy="302400"/>
          </a:xfrm>
          <a:prstGeom prst="rect">
            <a:avLst/>
          </a:prstGeom>
          <a:noFill/>
          <a:ln>
            <a:noFill/>
          </a:ln>
        </p:spPr>
        <p:txBody>
          <a:bodyPr lIns="90000" tIns="45000" rIns="90000" bIns="45000"/>
          <a:lstStyle/>
          <a:p>
            <a:pPr algn="ctr">
              <a:lnSpc>
                <a:spcPct val="90000"/>
              </a:lnSpc>
            </a:pPr>
            <a:r>
              <a:rPr lang="en-GB" sz="1400" b="1" dirty="0">
                <a:solidFill>
                  <a:srgbClr val="800000"/>
                </a:solidFill>
                <a:latin typeface="Arial"/>
                <a:ea typeface="MS PGothic"/>
              </a:rPr>
              <a:t>Complexity outpaces design productivity</a:t>
            </a:r>
            <a:endParaRPr dirty="0"/>
          </a:p>
        </p:txBody>
      </p:sp>
      <p:pic>
        <p:nvPicPr>
          <p:cNvPr id="7" name="Picture 6">
            <a:extLst>
              <a:ext uri="{FF2B5EF4-FFF2-40B4-BE49-F238E27FC236}">
                <a16:creationId xmlns:a16="http://schemas.microsoft.com/office/drawing/2014/main" id="{83723BD6-4C65-4298-B868-D5355DD5780B}"/>
              </a:ext>
            </a:extLst>
          </p:cNvPr>
          <p:cNvPicPr/>
          <p:nvPr/>
        </p:nvPicPr>
        <p:blipFill>
          <a:blip r:embed="rId3"/>
          <a:stretch>
            <a:fillRect/>
          </a:stretch>
        </p:blipFill>
        <p:spPr>
          <a:xfrm>
            <a:off x="2146320" y="1092240"/>
            <a:ext cx="7391160" cy="4851000"/>
          </a:xfrm>
          <a:prstGeom prst="rect">
            <a:avLst/>
          </a:prstGeom>
          <a:ln>
            <a:noFill/>
          </a:ln>
        </p:spPr>
      </p:pic>
    </p:spTree>
    <p:extLst>
      <p:ext uri="{BB962C8B-B14F-4D97-AF65-F5344CB8AC3E}">
        <p14:creationId xmlns:p14="http://schemas.microsoft.com/office/powerpoint/2010/main" val="1100854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IN" dirty="0"/>
              <a:t>Bridging the Design Productivity Gap </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Several strategies exist to reduce the design productivity gap exist, namely: </a:t>
            </a:r>
            <a:endParaRPr lang="en-US" altLang="en-US" dirty="0">
              <a:ea typeface="ＭＳ Ｐゴシック" panose="020B0600070205080204" pitchFamily="34" charset="-128"/>
            </a:endParaRPr>
          </a:p>
        </p:txBody>
      </p:sp>
      <p:sp>
        <p:nvSpPr>
          <p:cNvPr id="5" name="CustomShape 3">
            <a:extLst>
              <a:ext uri="{FF2B5EF4-FFF2-40B4-BE49-F238E27FC236}">
                <a16:creationId xmlns:a16="http://schemas.microsoft.com/office/drawing/2014/main" id="{5D1D5FBC-1C62-47C2-8FF2-477743C02736}"/>
              </a:ext>
            </a:extLst>
          </p:cNvPr>
          <p:cNvSpPr/>
          <p:nvPr/>
        </p:nvSpPr>
        <p:spPr>
          <a:xfrm>
            <a:off x="4015440" y="2594880"/>
            <a:ext cx="3344400" cy="3344400"/>
          </a:xfrm>
          <a:prstGeom prst="blockArc">
            <a:avLst>
              <a:gd name="adj1" fmla="val 11880000"/>
              <a:gd name="adj2" fmla="val 16200000"/>
              <a:gd name="adj3" fmla="val 4639"/>
            </a:avLst>
          </a:prstGeom>
          <a:solidFill>
            <a:srgbClr val="ABC4D1"/>
          </a:solidFill>
          <a:ln>
            <a:noFill/>
          </a:ln>
        </p:spPr>
        <p:txBody>
          <a:bodyPr/>
          <a:lstStyle/>
          <a:p>
            <a:endParaRPr lang="LID4096"/>
          </a:p>
        </p:txBody>
      </p:sp>
      <p:sp>
        <p:nvSpPr>
          <p:cNvPr id="6" name="CustomShape 4">
            <a:extLst>
              <a:ext uri="{FF2B5EF4-FFF2-40B4-BE49-F238E27FC236}">
                <a16:creationId xmlns:a16="http://schemas.microsoft.com/office/drawing/2014/main" id="{C15F518F-BA6E-486B-9997-3FFD7D37575C}"/>
              </a:ext>
            </a:extLst>
          </p:cNvPr>
          <p:cNvSpPr/>
          <p:nvPr/>
        </p:nvSpPr>
        <p:spPr>
          <a:xfrm>
            <a:off x="4015440" y="2594880"/>
            <a:ext cx="3344400" cy="3344400"/>
          </a:xfrm>
          <a:prstGeom prst="blockArc">
            <a:avLst>
              <a:gd name="adj1" fmla="val 7560000"/>
              <a:gd name="adj2" fmla="val 11880000"/>
              <a:gd name="adj3" fmla="val 4639"/>
            </a:avLst>
          </a:prstGeom>
          <a:solidFill>
            <a:srgbClr val="ABC4D1"/>
          </a:solidFill>
          <a:ln>
            <a:noFill/>
          </a:ln>
        </p:spPr>
        <p:txBody>
          <a:bodyPr/>
          <a:lstStyle/>
          <a:p>
            <a:endParaRPr lang="LID4096"/>
          </a:p>
        </p:txBody>
      </p:sp>
      <p:sp>
        <p:nvSpPr>
          <p:cNvPr id="7" name="CustomShape 5">
            <a:extLst>
              <a:ext uri="{FF2B5EF4-FFF2-40B4-BE49-F238E27FC236}">
                <a16:creationId xmlns:a16="http://schemas.microsoft.com/office/drawing/2014/main" id="{FEDCFBE4-6688-4375-B2F7-C824E49BEEB3}"/>
              </a:ext>
            </a:extLst>
          </p:cNvPr>
          <p:cNvSpPr/>
          <p:nvPr/>
        </p:nvSpPr>
        <p:spPr>
          <a:xfrm>
            <a:off x="4015440" y="2594880"/>
            <a:ext cx="3344400" cy="3344400"/>
          </a:xfrm>
          <a:prstGeom prst="blockArc">
            <a:avLst>
              <a:gd name="adj1" fmla="val 3240000"/>
              <a:gd name="adj2" fmla="val 7560000"/>
              <a:gd name="adj3" fmla="val 4639"/>
            </a:avLst>
          </a:prstGeom>
          <a:solidFill>
            <a:srgbClr val="ABC4D1"/>
          </a:solidFill>
          <a:ln>
            <a:noFill/>
          </a:ln>
        </p:spPr>
        <p:txBody>
          <a:bodyPr/>
          <a:lstStyle/>
          <a:p>
            <a:endParaRPr lang="LID4096"/>
          </a:p>
        </p:txBody>
      </p:sp>
      <p:sp>
        <p:nvSpPr>
          <p:cNvPr id="8" name="CustomShape 6">
            <a:extLst>
              <a:ext uri="{FF2B5EF4-FFF2-40B4-BE49-F238E27FC236}">
                <a16:creationId xmlns:a16="http://schemas.microsoft.com/office/drawing/2014/main" id="{4BAD86C0-A3B0-4B86-99C5-C43F2B281203}"/>
              </a:ext>
            </a:extLst>
          </p:cNvPr>
          <p:cNvSpPr/>
          <p:nvPr/>
        </p:nvSpPr>
        <p:spPr>
          <a:xfrm>
            <a:off x="4015440" y="2594880"/>
            <a:ext cx="3344400" cy="3344400"/>
          </a:xfrm>
          <a:prstGeom prst="blockArc">
            <a:avLst>
              <a:gd name="adj1" fmla="val 20520000"/>
              <a:gd name="adj2" fmla="val 3240000"/>
              <a:gd name="adj3" fmla="val 4639"/>
            </a:avLst>
          </a:prstGeom>
          <a:solidFill>
            <a:srgbClr val="ABC4D1"/>
          </a:solidFill>
          <a:ln>
            <a:noFill/>
          </a:ln>
        </p:spPr>
        <p:txBody>
          <a:bodyPr/>
          <a:lstStyle/>
          <a:p>
            <a:endParaRPr lang="LID4096"/>
          </a:p>
        </p:txBody>
      </p:sp>
      <p:sp>
        <p:nvSpPr>
          <p:cNvPr id="9" name="CustomShape 7">
            <a:extLst>
              <a:ext uri="{FF2B5EF4-FFF2-40B4-BE49-F238E27FC236}">
                <a16:creationId xmlns:a16="http://schemas.microsoft.com/office/drawing/2014/main" id="{59F800BF-0415-47AE-97B6-2385C508E3CC}"/>
              </a:ext>
            </a:extLst>
          </p:cNvPr>
          <p:cNvSpPr/>
          <p:nvPr/>
        </p:nvSpPr>
        <p:spPr>
          <a:xfrm>
            <a:off x="4015440" y="2594880"/>
            <a:ext cx="3344400" cy="3344400"/>
          </a:xfrm>
          <a:prstGeom prst="blockArc">
            <a:avLst>
              <a:gd name="adj1" fmla="val 16200000"/>
              <a:gd name="adj2" fmla="val 20520000"/>
              <a:gd name="adj3" fmla="val 4639"/>
            </a:avLst>
          </a:prstGeom>
          <a:solidFill>
            <a:srgbClr val="ABC4D1"/>
          </a:solidFill>
          <a:ln>
            <a:noFill/>
          </a:ln>
        </p:spPr>
        <p:txBody>
          <a:bodyPr/>
          <a:lstStyle/>
          <a:p>
            <a:endParaRPr lang="LID4096"/>
          </a:p>
        </p:txBody>
      </p:sp>
      <p:sp>
        <p:nvSpPr>
          <p:cNvPr id="10" name="CustomShape 8">
            <a:extLst>
              <a:ext uri="{FF2B5EF4-FFF2-40B4-BE49-F238E27FC236}">
                <a16:creationId xmlns:a16="http://schemas.microsoft.com/office/drawing/2014/main" id="{7B370D72-6037-4571-A2CC-45709BBFE8C3}"/>
              </a:ext>
            </a:extLst>
          </p:cNvPr>
          <p:cNvSpPr/>
          <p:nvPr/>
        </p:nvSpPr>
        <p:spPr>
          <a:xfrm>
            <a:off x="4918320" y="3497760"/>
            <a:ext cx="1538640" cy="1538640"/>
          </a:xfrm>
          <a:prstGeom prst="ellipse">
            <a:avLst/>
          </a:prstGeom>
          <a:solidFill>
            <a:srgbClr val="128CAB"/>
          </a:solidFill>
          <a:ln w="42480">
            <a:solidFill>
              <a:srgbClr val="FFFFFF"/>
            </a:solidFill>
            <a:round/>
          </a:ln>
        </p:spPr>
        <p:txBody>
          <a:bodyPr lIns="25560" tIns="25560" rIns="25560" bIns="25560" anchor="ctr"/>
          <a:lstStyle/>
          <a:p>
            <a:pPr algn="ctr">
              <a:lnSpc>
                <a:spcPct val="90000"/>
              </a:lnSpc>
            </a:pPr>
            <a:r>
              <a:rPr lang="en-GB" sz="2000" b="1" dirty="0">
                <a:solidFill>
                  <a:srgbClr val="FFFFFF"/>
                </a:solidFill>
                <a:latin typeface="Gill Sans MT"/>
                <a:ea typeface="MS PGothic"/>
              </a:rPr>
              <a:t>SoCs</a:t>
            </a:r>
            <a:endParaRPr dirty="0"/>
          </a:p>
        </p:txBody>
      </p:sp>
      <p:sp>
        <p:nvSpPr>
          <p:cNvPr id="11" name="CustomShape 9">
            <a:extLst>
              <a:ext uri="{FF2B5EF4-FFF2-40B4-BE49-F238E27FC236}">
                <a16:creationId xmlns:a16="http://schemas.microsoft.com/office/drawing/2014/main" id="{F6BEB1A1-465D-468A-A159-1BFBB163E8F8}"/>
              </a:ext>
            </a:extLst>
          </p:cNvPr>
          <p:cNvSpPr/>
          <p:nvPr/>
        </p:nvSpPr>
        <p:spPr>
          <a:xfrm>
            <a:off x="5149439" y="2094840"/>
            <a:ext cx="1183121" cy="1076760"/>
          </a:xfrm>
          <a:prstGeom prst="ellipse">
            <a:avLst/>
          </a:prstGeom>
          <a:solidFill>
            <a:srgbClr val="128CAB"/>
          </a:solidFill>
          <a:ln w="42480">
            <a:solidFill>
              <a:srgbClr val="FFFFFF"/>
            </a:solidFill>
            <a:round/>
          </a:ln>
        </p:spPr>
        <p:txBody>
          <a:bodyPr lIns="14040" tIns="14040" rIns="14040" bIns="14040" anchor="ctr"/>
          <a:lstStyle/>
          <a:p>
            <a:pPr algn="ctr">
              <a:lnSpc>
                <a:spcPct val="90000"/>
              </a:lnSpc>
            </a:pPr>
            <a:r>
              <a:rPr lang="en-GB" sz="1100" b="1" dirty="0">
                <a:solidFill>
                  <a:srgbClr val="FFFFFF"/>
                </a:solidFill>
                <a:latin typeface="Gill Sans MT"/>
                <a:ea typeface="MS PGothic"/>
              </a:rPr>
              <a:t>Design Abstraction</a:t>
            </a:r>
            <a:endParaRPr dirty="0"/>
          </a:p>
        </p:txBody>
      </p:sp>
      <p:sp>
        <p:nvSpPr>
          <p:cNvPr id="12" name="CustomShape 10">
            <a:extLst>
              <a:ext uri="{FF2B5EF4-FFF2-40B4-BE49-F238E27FC236}">
                <a16:creationId xmlns:a16="http://schemas.microsoft.com/office/drawing/2014/main" id="{09052A99-29FD-4D3E-919B-7DD7D9CF55E2}"/>
              </a:ext>
            </a:extLst>
          </p:cNvPr>
          <p:cNvSpPr/>
          <p:nvPr/>
        </p:nvSpPr>
        <p:spPr>
          <a:xfrm>
            <a:off x="6703200" y="3223800"/>
            <a:ext cx="1171558" cy="1076760"/>
          </a:xfrm>
          <a:prstGeom prst="ellipse">
            <a:avLst/>
          </a:prstGeom>
          <a:solidFill>
            <a:srgbClr val="128CAB"/>
          </a:solidFill>
          <a:ln w="42480">
            <a:solidFill>
              <a:srgbClr val="FFFFFF"/>
            </a:solidFill>
            <a:round/>
          </a:ln>
        </p:spPr>
        <p:txBody>
          <a:bodyPr lIns="14040" tIns="14040" rIns="14040" bIns="14040" anchor="ctr"/>
          <a:lstStyle/>
          <a:p>
            <a:pPr algn="ctr">
              <a:lnSpc>
                <a:spcPct val="90000"/>
              </a:lnSpc>
            </a:pPr>
            <a:r>
              <a:rPr lang="en-GB" sz="1100" b="1" dirty="0">
                <a:solidFill>
                  <a:srgbClr val="FFFFFF"/>
                </a:solidFill>
                <a:latin typeface="Gill Sans MT"/>
                <a:ea typeface="MS PGothic"/>
              </a:rPr>
              <a:t>Design Automation</a:t>
            </a:r>
            <a:endParaRPr dirty="0"/>
          </a:p>
        </p:txBody>
      </p:sp>
      <p:sp>
        <p:nvSpPr>
          <p:cNvPr id="13" name="CustomShape 11">
            <a:extLst>
              <a:ext uri="{FF2B5EF4-FFF2-40B4-BE49-F238E27FC236}">
                <a16:creationId xmlns:a16="http://schemas.microsoft.com/office/drawing/2014/main" id="{18504E17-5B73-49DD-9174-6DC818A019DB}"/>
              </a:ext>
            </a:extLst>
          </p:cNvPr>
          <p:cNvSpPr/>
          <p:nvPr/>
        </p:nvSpPr>
        <p:spPr>
          <a:xfrm>
            <a:off x="6109559" y="4929480"/>
            <a:ext cx="1250281" cy="1197720"/>
          </a:xfrm>
          <a:prstGeom prst="ellipse">
            <a:avLst/>
          </a:prstGeom>
          <a:solidFill>
            <a:srgbClr val="128CAB"/>
          </a:solidFill>
          <a:ln w="42480">
            <a:solidFill>
              <a:srgbClr val="FFFFFF"/>
            </a:solidFill>
            <a:round/>
          </a:ln>
        </p:spPr>
        <p:txBody>
          <a:bodyPr lIns="14040" tIns="14040" rIns="14040" bIns="14040" anchor="ctr"/>
          <a:lstStyle/>
          <a:p>
            <a:pPr algn="ctr">
              <a:lnSpc>
                <a:spcPct val="90000"/>
              </a:lnSpc>
            </a:pPr>
            <a:r>
              <a:rPr lang="en-GB" sz="1100" b="1" dirty="0">
                <a:solidFill>
                  <a:srgbClr val="FFFFFF"/>
                </a:solidFill>
                <a:latin typeface="Gill Sans MT"/>
                <a:ea typeface="MS PGothic"/>
              </a:rPr>
              <a:t>Fast Prototyping</a:t>
            </a:r>
            <a:endParaRPr dirty="0"/>
          </a:p>
        </p:txBody>
      </p:sp>
      <p:sp>
        <p:nvSpPr>
          <p:cNvPr id="14" name="CustomShape 12">
            <a:extLst>
              <a:ext uri="{FF2B5EF4-FFF2-40B4-BE49-F238E27FC236}">
                <a16:creationId xmlns:a16="http://schemas.microsoft.com/office/drawing/2014/main" id="{7D40512F-C1D1-4C06-88B3-C12D09022C01}"/>
              </a:ext>
            </a:extLst>
          </p:cNvPr>
          <p:cNvSpPr/>
          <p:nvPr/>
        </p:nvSpPr>
        <p:spPr>
          <a:xfrm>
            <a:off x="4188960" y="5050440"/>
            <a:ext cx="1076760" cy="1076760"/>
          </a:xfrm>
          <a:prstGeom prst="ellipse">
            <a:avLst/>
          </a:prstGeom>
          <a:solidFill>
            <a:srgbClr val="128CAB"/>
          </a:solidFill>
          <a:ln w="42480">
            <a:solidFill>
              <a:srgbClr val="FFFFFF"/>
            </a:solidFill>
            <a:round/>
          </a:ln>
        </p:spPr>
        <p:txBody>
          <a:bodyPr lIns="14040" tIns="14040" rIns="14040" bIns="14040" anchor="ctr"/>
          <a:lstStyle/>
          <a:p>
            <a:pPr algn="ctr">
              <a:lnSpc>
                <a:spcPct val="90000"/>
              </a:lnSpc>
            </a:pPr>
            <a:r>
              <a:rPr lang="en-GB" sz="1100" b="1" dirty="0">
                <a:solidFill>
                  <a:srgbClr val="FFFFFF"/>
                </a:solidFill>
                <a:latin typeface="Gill Sans MT"/>
                <a:ea typeface="MS PGothic"/>
              </a:rPr>
              <a:t>Design Reuse</a:t>
            </a:r>
            <a:endParaRPr dirty="0"/>
          </a:p>
        </p:txBody>
      </p:sp>
      <p:sp>
        <p:nvSpPr>
          <p:cNvPr id="15" name="CustomShape 13">
            <a:extLst>
              <a:ext uri="{FF2B5EF4-FFF2-40B4-BE49-F238E27FC236}">
                <a16:creationId xmlns:a16="http://schemas.microsoft.com/office/drawing/2014/main" id="{6E03E25A-8E0D-47D3-8DC5-596B6D638D32}"/>
              </a:ext>
            </a:extLst>
          </p:cNvPr>
          <p:cNvSpPr/>
          <p:nvPr/>
        </p:nvSpPr>
        <p:spPr>
          <a:xfrm>
            <a:off x="3595320" y="3223800"/>
            <a:ext cx="1076760" cy="1076760"/>
          </a:xfrm>
          <a:prstGeom prst="ellipse">
            <a:avLst/>
          </a:prstGeom>
          <a:solidFill>
            <a:srgbClr val="128CAB"/>
          </a:solidFill>
          <a:ln w="42480">
            <a:solidFill>
              <a:srgbClr val="FFFFFF"/>
            </a:solidFill>
            <a:round/>
          </a:ln>
        </p:spPr>
        <p:txBody>
          <a:bodyPr lIns="14040" tIns="14040" rIns="14040" bIns="14040" anchor="ctr"/>
          <a:lstStyle/>
          <a:p>
            <a:pPr algn="ctr">
              <a:lnSpc>
                <a:spcPct val="90000"/>
              </a:lnSpc>
            </a:pPr>
            <a:r>
              <a:rPr lang="en-GB" sz="1100" b="1" dirty="0">
                <a:solidFill>
                  <a:srgbClr val="FFFFFF"/>
                </a:solidFill>
                <a:latin typeface="Gill Sans MT"/>
                <a:ea typeface="MS PGothic"/>
              </a:rPr>
              <a:t>Standard</a:t>
            </a:r>
            <a:endParaRPr dirty="0"/>
          </a:p>
          <a:p>
            <a:pPr algn="ctr">
              <a:lnSpc>
                <a:spcPct val="90000"/>
              </a:lnSpc>
            </a:pPr>
            <a:r>
              <a:rPr lang="en-GB" sz="1100" b="1" dirty="0">
                <a:solidFill>
                  <a:srgbClr val="FFFFFF"/>
                </a:solidFill>
                <a:latin typeface="Gill Sans MT"/>
                <a:ea typeface="MS PGothic"/>
              </a:rPr>
              <a:t>Tools and Hardware Platforms </a:t>
            </a:r>
            <a:endParaRPr dirty="0"/>
          </a:p>
        </p:txBody>
      </p:sp>
    </p:spTree>
    <p:extLst>
      <p:ext uri="{BB962C8B-B14F-4D97-AF65-F5344CB8AC3E}">
        <p14:creationId xmlns:p14="http://schemas.microsoft.com/office/powerpoint/2010/main" val="4005862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What Is an SoC?</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An SoC is an integrated circuit that packages basic computing components into a single chip.</a:t>
            </a:r>
          </a:p>
          <a:p>
            <a:r>
              <a:rPr lang="en-IN" altLang="en-US" dirty="0">
                <a:ea typeface="ＭＳ Ｐゴシック" panose="020B0600070205080204" pitchFamily="34" charset="-128"/>
              </a:rPr>
              <a:t>An SoC </a:t>
            </a:r>
            <a:r>
              <a:rPr lang="en-IN" altLang="en-US" dirty="0">
                <a:solidFill>
                  <a:schemeClr val="accent2">
                    <a:lumMod val="75000"/>
                    <a:lumOff val="25000"/>
                  </a:schemeClr>
                </a:solidFill>
                <a:ea typeface="ＭＳ Ｐゴシック" panose="020B0600070205080204" pitchFamily="34" charset="-128"/>
              </a:rPr>
              <a:t>may have most or even all </a:t>
            </a:r>
            <a:r>
              <a:rPr lang="en-IN" altLang="en-US" dirty="0">
                <a:ea typeface="ＭＳ Ｐゴシック" panose="020B0600070205080204" pitchFamily="34" charset="-128"/>
              </a:rPr>
              <a:t>of the components to power a computer.</a:t>
            </a:r>
            <a:endParaRPr lang="en-US" altLang="en-US" dirty="0">
              <a:ea typeface="ＭＳ Ｐゴシック" panose="020B0600070205080204" pitchFamily="34" charset="-128"/>
            </a:endParaRPr>
          </a:p>
        </p:txBody>
      </p:sp>
      <p:pic>
        <p:nvPicPr>
          <p:cNvPr id="5" name="Picture 2">
            <a:extLst>
              <a:ext uri="{FF2B5EF4-FFF2-40B4-BE49-F238E27FC236}">
                <a16:creationId xmlns:a16="http://schemas.microsoft.com/office/drawing/2014/main" id="{27EB559B-BA4D-4C55-8084-8C05E2BCB59B}"/>
              </a:ext>
            </a:extLst>
          </p:cNvPr>
          <p:cNvPicPr/>
          <p:nvPr/>
        </p:nvPicPr>
        <p:blipFill>
          <a:blip r:embed="rId3"/>
          <a:stretch>
            <a:fillRect/>
          </a:stretch>
        </p:blipFill>
        <p:spPr>
          <a:xfrm>
            <a:off x="723600" y="3327480"/>
            <a:ext cx="3162960" cy="1980360"/>
          </a:xfrm>
          <a:prstGeom prst="rect">
            <a:avLst/>
          </a:prstGeom>
          <a:ln>
            <a:noFill/>
          </a:ln>
        </p:spPr>
      </p:pic>
      <p:sp>
        <p:nvSpPr>
          <p:cNvPr id="6" name="CustomShape 3">
            <a:extLst>
              <a:ext uri="{FF2B5EF4-FFF2-40B4-BE49-F238E27FC236}">
                <a16:creationId xmlns:a16="http://schemas.microsoft.com/office/drawing/2014/main" id="{DE21BC58-947D-47C0-8D19-BEC1309BBEA9}"/>
              </a:ext>
            </a:extLst>
          </p:cNvPr>
          <p:cNvSpPr/>
          <p:nvPr/>
        </p:nvSpPr>
        <p:spPr>
          <a:xfrm>
            <a:off x="7647480" y="6167520"/>
            <a:ext cx="4540320" cy="196560"/>
          </a:xfrm>
          <a:prstGeom prst="rect">
            <a:avLst/>
          </a:prstGeom>
          <a:noFill/>
          <a:ln>
            <a:noFill/>
          </a:ln>
        </p:spPr>
        <p:txBody>
          <a:bodyPr lIns="90000" tIns="45000" rIns="90000" bIns="45000"/>
          <a:lstStyle/>
          <a:p>
            <a:pPr algn="r">
              <a:lnSpc>
                <a:spcPct val="100000"/>
              </a:lnSpc>
            </a:pPr>
            <a:r>
              <a:rPr lang="en-GB" sz="700" dirty="0">
                <a:solidFill>
                  <a:srgbClr val="000000"/>
                </a:solidFill>
                <a:latin typeface="Arial"/>
                <a:ea typeface="MS PGothic"/>
              </a:rPr>
              <a:t>Picture source: http://thecustomizewindows.com/, http://www.adafruit.com/</a:t>
            </a:r>
            <a:endParaRPr dirty="0"/>
          </a:p>
        </p:txBody>
      </p:sp>
      <p:pic>
        <p:nvPicPr>
          <p:cNvPr id="7" name="Picture 3">
            <a:extLst>
              <a:ext uri="{FF2B5EF4-FFF2-40B4-BE49-F238E27FC236}">
                <a16:creationId xmlns:a16="http://schemas.microsoft.com/office/drawing/2014/main" id="{8287CFFF-F863-4F9E-8EF1-59D44E907A55}"/>
              </a:ext>
            </a:extLst>
          </p:cNvPr>
          <p:cNvPicPr/>
          <p:nvPr/>
        </p:nvPicPr>
        <p:blipFill>
          <a:blip r:embed="rId4"/>
          <a:stretch>
            <a:fillRect/>
          </a:stretch>
        </p:blipFill>
        <p:spPr>
          <a:xfrm>
            <a:off x="5216400" y="3230640"/>
            <a:ext cx="2203200" cy="2172240"/>
          </a:xfrm>
          <a:prstGeom prst="rect">
            <a:avLst/>
          </a:prstGeom>
          <a:ln>
            <a:noFill/>
          </a:ln>
        </p:spPr>
      </p:pic>
      <p:sp>
        <p:nvSpPr>
          <p:cNvPr id="8" name="CustomShape 4">
            <a:extLst>
              <a:ext uri="{FF2B5EF4-FFF2-40B4-BE49-F238E27FC236}">
                <a16:creationId xmlns:a16="http://schemas.microsoft.com/office/drawing/2014/main" id="{BA58434F-15A0-4A1F-8E16-E43A9424FE02}"/>
              </a:ext>
            </a:extLst>
          </p:cNvPr>
          <p:cNvSpPr/>
          <p:nvPr/>
        </p:nvSpPr>
        <p:spPr>
          <a:xfrm>
            <a:off x="4661640" y="4108320"/>
            <a:ext cx="879480" cy="354960"/>
          </a:xfrm>
          <a:prstGeom prst="rightArrow">
            <a:avLst>
              <a:gd name="adj1" fmla="val 50000"/>
              <a:gd name="adj2" fmla="val 72834"/>
            </a:avLst>
          </a:prstGeom>
          <a:solidFill>
            <a:srgbClr val="FBD1DC"/>
          </a:solidFill>
          <a:ln w="12600">
            <a:solidFill>
              <a:srgbClr val="B50E3A"/>
            </a:solidFill>
            <a:round/>
          </a:ln>
        </p:spPr>
        <p:txBody>
          <a:bodyPr/>
          <a:lstStyle/>
          <a:p>
            <a:endParaRPr lang="LID4096"/>
          </a:p>
        </p:txBody>
      </p:sp>
      <p:sp>
        <p:nvSpPr>
          <p:cNvPr id="9" name="CustomShape 5">
            <a:extLst>
              <a:ext uri="{FF2B5EF4-FFF2-40B4-BE49-F238E27FC236}">
                <a16:creationId xmlns:a16="http://schemas.microsoft.com/office/drawing/2014/main" id="{22F9EBFC-D5CB-415F-B5C1-5DE01D2FC996}"/>
              </a:ext>
            </a:extLst>
          </p:cNvPr>
          <p:cNvSpPr/>
          <p:nvPr/>
        </p:nvSpPr>
        <p:spPr>
          <a:xfrm>
            <a:off x="1413720" y="5380200"/>
            <a:ext cx="2699280" cy="272520"/>
          </a:xfrm>
          <a:prstGeom prst="rect">
            <a:avLst/>
          </a:prstGeom>
          <a:noFill/>
          <a:ln>
            <a:noFill/>
          </a:ln>
        </p:spPr>
        <p:txBody>
          <a:bodyPr lIns="90000" tIns="45000" rIns="90000" bIns="45000"/>
          <a:lstStyle/>
          <a:p>
            <a:pPr>
              <a:lnSpc>
                <a:spcPct val="100000"/>
              </a:lnSpc>
            </a:pPr>
            <a:r>
              <a:rPr lang="en-GB" sz="1200" b="1" dirty="0">
                <a:solidFill>
                  <a:srgbClr val="000000"/>
                </a:solidFill>
                <a:latin typeface="Arial"/>
                <a:ea typeface="MS PGothic"/>
              </a:rPr>
              <a:t>Motherboard of a PC</a:t>
            </a:r>
            <a:endParaRPr dirty="0"/>
          </a:p>
        </p:txBody>
      </p:sp>
      <p:sp>
        <p:nvSpPr>
          <p:cNvPr id="10" name="CustomShape 6">
            <a:extLst>
              <a:ext uri="{FF2B5EF4-FFF2-40B4-BE49-F238E27FC236}">
                <a16:creationId xmlns:a16="http://schemas.microsoft.com/office/drawing/2014/main" id="{9A9DAC24-BD89-4C8D-860C-9CFFE82A5A35}"/>
              </a:ext>
            </a:extLst>
          </p:cNvPr>
          <p:cNvSpPr/>
          <p:nvPr/>
        </p:nvSpPr>
        <p:spPr>
          <a:xfrm>
            <a:off x="7554600" y="5380200"/>
            <a:ext cx="2127960" cy="272520"/>
          </a:xfrm>
          <a:prstGeom prst="rect">
            <a:avLst/>
          </a:prstGeom>
          <a:noFill/>
          <a:ln>
            <a:noFill/>
          </a:ln>
        </p:spPr>
        <p:txBody>
          <a:bodyPr lIns="90000" tIns="45000" rIns="90000" bIns="45000"/>
          <a:lstStyle/>
          <a:p>
            <a:pPr>
              <a:lnSpc>
                <a:spcPct val="100000"/>
              </a:lnSpc>
            </a:pPr>
            <a:r>
              <a:rPr lang="en-GB" sz="1200" b="1" dirty="0">
                <a:solidFill>
                  <a:srgbClr val="000000"/>
                </a:solidFill>
                <a:latin typeface="Arial"/>
                <a:ea typeface="MS PGothic"/>
              </a:rPr>
              <a:t>SoC</a:t>
            </a:r>
            <a:endParaRPr dirty="0"/>
          </a:p>
        </p:txBody>
      </p:sp>
      <p:sp>
        <p:nvSpPr>
          <p:cNvPr id="11" name="CustomShape 7">
            <a:extLst>
              <a:ext uri="{FF2B5EF4-FFF2-40B4-BE49-F238E27FC236}">
                <a16:creationId xmlns:a16="http://schemas.microsoft.com/office/drawing/2014/main" id="{33A2570B-718A-48D7-89C6-BCE8DC041699}"/>
              </a:ext>
            </a:extLst>
          </p:cNvPr>
          <p:cNvSpPr/>
          <p:nvPr/>
        </p:nvSpPr>
        <p:spPr>
          <a:xfrm>
            <a:off x="8892000" y="3646440"/>
            <a:ext cx="2871000" cy="1280520"/>
          </a:xfrm>
          <a:prstGeom prst="wedgeRectCallout">
            <a:avLst>
              <a:gd name="adj1" fmla="val -113949"/>
              <a:gd name="adj2" fmla="val -1194"/>
            </a:avLst>
          </a:prstGeom>
          <a:solidFill>
            <a:srgbClr val="F2F2F2"/>
          </a:solidFill>
          <a:ln w="19080">
            <a:solidFill>
              <a:srgbClr val="404040"/>
            </a:solidFill>
            <a:round/>
          </a:ln>
        </p:spPr>
        <p:txBody>
          <a:bodyPr/>
          <a:lstStyle/>
          <a:p>
            <a:endParaRPr lang="LID4096"/>
          </a:p>
        </p:txBody>
      </p:sp>
      <p:sp>
        <p:nvSpPr>
          <p:cNvPr id="12" name="CustomShape 8">
            <a:extLst>
              <a:ext uri="{FF2B5EF4-FFF2-40B4-BE49-F238E27FC236}">
                <a16:creationId xmlns:a16="http://schemas.microsoft.com/office/drawing/2014/main" id="{FDCF79C1-58A9-469E-BFCF-02C66115C46A}"/>
              </a:ext>
            </a:extLst>
          </p:cNvPr>
          <p:cNvSpPr/>
          <p:nvPr/>
        </p:nvSpPr>
        <p:spPr>
          <a:xfrm>
            <a:off x="9039960" y="3713040"/>
            <a:ext cx="2527920" cy="262800"/>
          </a:xfrm>
          <a:prstGeom prst="rect">
            <a:avLst/>
          </a:prstGeom>
          <a:solidFill>
            <a:srgbClr val="FBD1DC"/>
          </a:solidFill>
          <a:ln w="19080">
            <a:solidFill>
              <a:srgbClr val="40404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Arm cores</a:t>
            </a:r>
            <a:endParaRPr dirty="0"/>
          </a:p>
        </p:txBody>
      </p:sp>
      <p:sp>
        <p:nvSpPr>
          <p:cNvPr id="13" name="CustomShape 9">
            <a:extLst>
              <a:ext uri="{FF2B5EF4-FFF2-40B4-BE49-F238E27FC236}">
                <a16:creationId xmlns:a16="http://schemas.microsoft.com/office/drawing/2014/main" id="{9BE78F2E-163C-48F0-991A-067FFE725BB4}"/>
              </a:ext>
            </a:extLst>
          </p:cNvPr>
          <p:cNvSpPr/>
          <p:nvPr/>
        </p:nvSpPr>
        <p:spPr>
          <a:xfrm>
            <a:off x="9039960" y="4108320"/>
            <a:ext cx="2527920" cy="262800"/>
          </a:xfrm>
          <a:prstGeom prst="rect">
            <a:avLst/>
          </a:prstGeom>
          <a:solidFill>
            <a:srgbClr val="D2F7F0"/>
          </a:solidFill>
          <a:ln w="19080">
            <a:solidFill>
              <a:srgbClr val="40404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AMBA buses</a:t>
            </a:r>
            <a:endParaRPr dirty="0"/>
          </a:p>
        </p:txBody>
      </p:sp>
      <p:sp>
        <p:nvSpPr>
          <p:cNvPr id="14" name="CustomShape 10">
            <a:extLst>
              <a:ext uri="{FF2B5EF4-FFF2-40B4-BE49-F238E27FC236}">
                <a16:creationId xmlns:a16="http://schemas.microsoft.com/office/drawing/2014/main" id="{124F796D-086D-498C-9504-C52BBA3FCE85}"/>
              </a:ext>
            </a:extLst>
          </p:cNvPr>
          <p:cNvSpPr/>
          <p:nvPr/>
        </p:nvSpPr>
        <p:spPr>
          <a:xfrm>
            <a:off x="9126720" y="4548240"/>
            <a:ext cx="2525760" cy="262800"/>
          </a:xfrm>
          <a:prstGeom prst="rect">
            <a:avLst/>
          </a:prstGeom>
          <a:solidFill>
            <a:srgbClr val="8BE9FF"/>
          </a:solidFill>
          <a:ln w="19080">
            <a:solidFill>
              <a:srgbClr val="404040"/>
            </a:solidFill>
            <a:round/>
          </a:ln>
        </p:spPr>
        <p:txBody>
          <a:bodyPr/>
          <a:lstStyle/>
          <a:p>
            <a:endParaRPr lang="LID4096"/>
          </a:p>
        </p:txBody>
      </p:sp>
      <p:sp>
        <p:nvSpPr>
          <p:cNvPr id="15" name="CustomShape 11">
            <a:extLst>
              <a:ext uri="{FF2B5EF4-FFF2-40B4-BE49-F238E27FC236}">
                <a16:creationId xmlns:a16="http://schemas.microsoft.com/office/drawing/2014/main" id="{8D54925E-88C2-4C04-8991-FE8C8CCD721E}"/>
              </a:ext>
            </a:extLst>
          </p:cNvPr>
          <p:cNvSpPr/>
          <p:nvPr/>
        </p:nvSpPr>
        <p:spPr>
          <a:xfrm>
            <a:off x="9039960" y="4481640"/>
            <a:ext cx="2527920" cy="262800"/>
          </a:xfrm>
          <a:prstGeom prst="rect">
            <a:avLst/>
          </a:prstGeom>
          <a:solidFill>
            <a:srgbClr val="C5F4FF"/>
          </a:solidFill>
          <a:ln w="19080">
            <a:solidFill>
              <a:srgbClr val="404040"/>
            </a:solidFill>
            <a:round/>
          </a:ln>
        </p:spPr>
        <p:txBody>
          <a:bodyPr wrap="none" lIns="90000" tIns="45000" rIns="90000" bIns="45000" anchor="ctr"/>
          <a:lstStyle/>
          <a:p>
            <a:pPr algn="ctr">
              <a:lnSpc>
                <a:spcPct val="100000"/>
              </a:lnSpc>
            </a:pPr>
            <a:r>
              <a:rPr lang="en-GB" sz="1200" dirty="0">
                <a:solidFill>
                  <a:srgbClr val="000000"/>
                </a:solidFill>
                <a:latin typeface="Arial"/>
                <a:ea typeface="MS PGothic"/>
              </a:rPr>
              <a:t>Physical IPs</a:t>
            </a:r>
            <a:endParaRPr dirty="0"/>
          </a:p>
        </p:txBody>
      </p:sp>
      <p:sp>
        <p:nvSpPr>
          <p:cNvPr id="2" name="TextBox 1">
            <a:extLst>
              <a:ext uri="{FF2B5EF4-FFF2-40B4-BE49-F238E27FC236}">
                <a16:creationId xmlns:a16="http://schemas.microsoft.com/office/drawing/2014/main" id="{740AFD89-50DE-42CA-9CC6-546D7635BEC5}"/>
              </a:ext>
            </a:extLst>
          </p:cNvPr>
          <p:cNvSpPr txBox="1"/>
          <p:nvPr/>
        </p:nvSpPr>
        <p:spPr>
          <a:xfrm>
            <a:off x="6030788" y="4172431"/>
            <a:ext cx="678904" cy="290849"/>
          </a:xfrm>
          <a:prstGeom prst="rect">
            <a:avLst/>
          </a:prstGeom>
          <a:solidFill>
            <a:schemeClr val="bg1"/>
          </a:solid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2100" b="1" kern="1200" dirty="0">
                <a:solidFill>
                  <a:srgbClr val="0091BD"/>
                </a:solidFill>
                <a:latin typeface="+mn-lt"/>
                <a:ea typeface="+mn-ea"/>
                <a:cs typeface="+mn-cs"/>
              </a:rPr>
              <a:t>arm</a:t>
            </a:r>
          </a:p>
        </p:txBody>
      </p:sp>
    </p:spTree>
    <p:extLst>
      <p:ext uri="{BB962C8B-B14F-4D97-AF65-F5344CB8AC3E}">
        <p14:creationId xmlns:p14="http://schemas.microsoft.com/office/powerpoint/2010/main" val="2588694839"/>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Master_Arm_2021  -  Read-Only" id="{CC08A84B-D72B-4379-9795-9D2AE1B21C53}" vid="{AD5FA369-C00C-4F52-961A-36F6EFFD17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customXsn xmlns="http://schemas.microsoft.com/office/2006/metadata/customXsn">
  <xsnLocation/>
  <cached>True</cached>
  <openByDefault>True</openByDefault>
  <xsnScope/>
</customXsn>
</file>

<file path=customXml/item3.xml><?xml version="1.0" encoding="utf-8"?>
<ct:contentTypeSchema xmlns:ct="http://schemas.microsoft.com/office/2006/metadata/contentType" xmlns:ma="http://schemas.microsoft.com/office/2006/metadata/properties/metaAttributes" ct:_="" ma:_="" ma:contentTypeName="ARM Document" ma:contentTypeID="0x0101005C6975769EB1684CAB07571CAE07A11B0100BC81FA0C64ACC243A77959D9266C7751" ma:contentTypeVersion="27" ma:contentTypeDescription="" ma:contentTypeScope="" ma:versionID="c3d44a507a30e34bb56df6cb41b0e970">
  <xsd:schema xmlns:xsd="http://www.w3.org/2001/XMLSchema" xmlns:xs="http://www.w3.org/2001/XMLSchema" xmlns:p="http://schemas.microsoft.com/office/2006/metadata/properties" xmlns:ns1="http://schemas.microsoft.com/sharepoint/v3" xmlns:ns2="f2ad5090-61a8-4b8c-ab70-68f4ff4d1933" xmlns:ns3="http://schemas.microsoft.com/sharepoint/v3/fields" xmlns:ns4="c0950e01-db07-4e41-9c32-b7a8e9fccc9b" targetNamespace="http://schemas.microsoft.com/office/2006/metadata/properties" ma:root="true" ma:fieldsID="d6365f768a9cf65e3d0aaa644537f94f" ns1:_="" ns2:_="" ns3:_="" ns4:_="">
    <xsd:import namespace="http://schemas.microsoft.com/sharepoint/v3"/>
    <xsd:import namespace="f2ad5090-61a8-4b8c-ab70-68f4ff4d1933"/>
    <xsd:import namespace="http://schemas.microsoft.com/sharepoint/v3/fields"/>
    <xsd:import namespace="c0950e01-db07-4e41-9c32-b7a8e9fccc9b"/>
    <xsd:element name="properties">
      <xsd:complexType>
        <xsd:sequence>
          <xsd:element name="documentManagement">
            <xsd:complexType>
              <xsd:all>
                <xsd:element ref="ns1:RoutingRuleDescription" minOccurs="0"/>
                <xsd:element ref="ns2:Document_x0020_Author" minOccurs="0"/>
                <xsd:element ref="ns3:_Status"/>
                <xsd:element ref="ns2:Document_x0020_Confidentiality"/>
                <xsd:element ref="ns2:_dlc_DocId" minOccurs="0"/>
                <xsd:element ref="ns2:_dlc_DocIdUrl" minOccurs="0"/>
                <xsd:element ref="ns2:_dlc_DocIdPersistId" minOccurs="0"/>
                <xsd:element ref="ns2:ARM_x0020_Legacy_x0020_ID" minOccurs="0"/>
                <xsd:element ref="ns2:Current_x0020_Version" minOccurs="0"/>
                <xsd:element ref="ns2:j60c3ced31bb40378c6254d49035d966" minOccurs="0"/>
                <xsd:element ref="ns2:TaxCatchAll" minOccurs="0"/>
                <xsd:element ref="ns2:TaxCatchAllLabel" minOccurs="0"/>
                <xsd:element ref="ns4: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Document_x0020_Author" ma:index="3" nillable="true" ma:displayName="Document Author" ma:list="UserInfo" ma:SharePointGroup="0" ma:internalName="Docum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Confidentiality" ma:index="5" ma:displayName="Document Confidentiality" ma:default="Confidential" ma:format="Dropdown" ma:internalName="Document_x0020_Confidentiality">
      <xsd:simpleType>
        <xsd:restriction base="dms:Choice">
          <xsd:enumeration value="Secret"/>
          <xsd:enumeration value="Confidential-Restricted"/>
          <xsd:enumeration value="Confidential"/>
          <xsd:enumeration value="Non-Confidential"/>
          <xsd:enumeration value="Personal"/>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ARM_x0020_Legacy_x0020_ID" ma:index="16" nillable="true" ma:displayName="ARM Legacy ID" ma:internalName="ARM_x0020_Legacy_x0020_ID">
      <xsd:simpleType>
        <xsd:restriction base="dms:Text">
          <xsd:maxLength value="255"/>
        </xsd:restriction>
      </xsd:simpleType>
    </xsd:element>
    <xsd:element name="Current_x0020_Version" ma:index="17" nillable="true" ma:displayName="Current Version" ma:description="The current version number of the file in SharePoint." ma:internalName="Current_x0020_Version" ma:readOnly="false">
      <xsd:simpleType>
        <xsd:restriction base="dms:Text">
          <xsd:maxLength value="255"/>
        </xsd:restriction>
      </xsd:simpleType>
    </xsd:element>
    <xsd:element name="j60c3ced31bb40378c6254d49035d966" ma:index="18" nillable="true" ma:taxonomy="true" ma:internalName="j60c3ced31bb40378c6254d49035d966" ma:taxonomyFieldName="Calendar_x0020_Year" ma:displayName="Calendar Year" ma:readOnly="false" ma:default="7;#2017|58467e81-5d99-44a5-abb5-12a016b65e9e" ma:fieldId="{360c3ced-31bb-4037-8c62-54d49035d966}" ma:sspId="982c6e79-63e2-4d63-9b21-99d1544b0b75" ma:termSetId="c604d99f-773e-49a6-a2c0-6d4bc7541120"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a9424fa9-fdb0-43c3-9a79-ae027323b92a}" ma:internalName="TaxCatchAll" ma:showField="CatchAllData" ma:web="f2ad5090-61a8-4b8c-ab70-68f4ff4d193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a9424fa9-fdb0-43c3-9a79-ae027323b92a}" ma:internalName="TaxCatchAllLabel" ma:readOnly="true" ma:showField="CatchAllDataLabel" ma:web="f2ad5090-61a8-4b8c-ab70-68f4ff4d19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4" ma:displayName="Status" ma:default="Not Started" ma:internalName="_Status" ma:readOnly="false">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950e01-db07-4e41-9c32-b7a8e9fccc9b" elementFormDefault="qualified">
    <xsd:import namespace="http://schemas.microsoft.com/office/2006/documentManagement/types"/>
    <xsd:import namespace="http://schemas.microsoft.com/office/infopath/2007/PartnerControls"/>
    <xsd:element name="Category" ma:index="22" nillable="true" ma:displayName="Category" ma:format="Dropdown" ma:internalName="Category">
      <xsd:simpleType>
        <xsd:restriction base="dms:Choice">
          <xsd:enumeration value="Word Documents - UK"/>
          <xsd:enumeration value="Word Documents - US"/>
          <xsd:enumeration value="Board Presentation Templates"/>
          <xsd:enumeration value="Public Presentation Templates"/>
          <xsd:enumeration value="Private Presentation 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ma:index="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axOccurs="1" ma:displayName="Status">
          <xsd:simpleType xmlns:xs="http://www.w3.org/2001/XMLSchema">
            <xsd:restriction base="xsd:string">
              <xsd:minLength value="1"/>
            </xsd:restriction>
          </xsd:simpleType>
        </xsd:element>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Current_x0020_Version xmlns="f2ad5090-61a8-4b8c-ab70-68f4ff4d1933">9.0</Current_x0020_Version>
    <Document_x0020_Author xmlns="f2ad5090-61a8-4b8c-ab70-68f4ff4d1933">
      <UserInfo>
        <DisplayName/>
        <AccountId xsi:nil="true"/>
        <AccountType/>
      </UserInfo>
    </Document_x0020_Author>
    <_dlc_DocId xmlns="f2ad5090-61a8-4b8c-ab70-68f4ff4d1933">ARM-ECM-0633231</_dlc_DocId>
    <Document_x0020_Confidentiality xmlns="f2ad5090-61a8-4b8c-ab70-68f4ff4d1933">Confidential-Restricted</Document_x0020_Confidentiality>
    <_dlc_DocIdUrl xmlns="f2ad5090-61a8-4b8c-ab70-68f4ff4d1933">
      <Url>http://teamsites.arm.com/sites/cthub/_layouts/DocIdRedir.aspx?ID=ARM-ECM-0633231</Url>
      <Description>ARM-ECM-0633231</Description>
    </_dlc_DocIdUrl>
    <Category xmlns="c0950e01-db07-4e41-9c32-b7a8e9fccc9b">Private Presentation Templates</Category>
    <ARM_x0020_Legacy_x0020_ID xmlns="f2ad5090-61a8-4b8c-ab70-68f4ff4d1933" xsi:nil="true"/>
    <TaxCatchAll xmlns="f2ad5090-61a8-4b8c-ab70-68f4ff4d1933">
      <Value>7</Value>
      <Value>1</Value>
    </TaxCatchAll>
    <j60c3ced31bb40378c6254d49035d966 xmlns="f2ad5090-61a8-4b8c-ab70-68f4ff4d1933">
      <Terms xmlns="http://schemas.microsoft.com/office/infopath/2007/PartnerControls">
        <TermInfo xmlns="http://schemas.microsoft.com/office/infopath/2007/PartnerControls">
          <TermName xmlns="http://schemas.microsoft.com/office/infopath/2007/PartnerControls">2017</TermName>
          <TermId xmlns="http://schemas.microsoft.com/office/infopath/2007/PartnerControls">58467e81-5d99-44a5-abb5-12a016b65e9e</TermId>
        </TermInfo>
      </Terms>
    </j60c3ced31bb40378c6254d49035d966>
    <RoutingRuleDescription xmlns="http://schemas.microsoft.com/sharepoint/v3" xsi:nil="true"/>
    <_Status xmlns="http://schemas.microsoft.com/sharepoint/v3/fields">Not Started</_Status>
  </documentManagement>
</p: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2EFBBFE-5AFC-4CAD-AD38-1CB870BDB255}">
  <ds:schemaRefs>
    <ds:schemaRef ds:uri="http://schemas.microsoft.com/sharepoint/v3/contenttype/forms"/>
  </ds:schemaRefs>
</ds:datastoreItem>
</file>

<file path=customXml/itemProps2.xml><?xml version="1.0" encoding="utf-8"?>
<ds:datastoreItem xmlns:ds="http://schemas.openxmlformats.org/officeDocument/2006/customXml" ds:itemID="{C959113B-7FA4-40AB-AF85-5C5588D4771C}">
  <ds:schemaRefs>
    <ds:schemaRef ds:uri="http://schemas.microsoft.com/office/2006/metadata/customXsn"/>
  </ds:schemaRefs>
</ds:datastoreItem>
</file>

<file path=customXml/itemProps3.xml><?xml version="1.0" encoding="utf-8"?>
<ds:datastoreItem xmlns:ds="http://schemas.openxmlformats.org/officeDocument/2006/customXml" ds:itemID="{5675509F-A6F5-4147-861D-E4CC99F48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ad5090-61a8-4b8c-ab70-68f4ff4d1933"/>
    <ds:schemaRef ds:uri="http://schemas.microsoft.com/sharepoint/v3/fields"/>
    <ds:schemaRef ds:uri="c0950e01-db07-4e41-9c32-b7a8e9fcc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61D4E06-5D3F-4994-A4A7-4BA626FA722D}">
  <ds:schemaRefs>
    <ds:schemaRef ds:uri="f2ad5090-61a8-4b8c-ab70-68f4ff4d1933"/>
    <ds:schemaRef ds:uri="http://schemas.microsoft.com/sharepoint/v3"/>
    <ds:schemaRef ds:uri="http://purl.org/dc/terms/"/>
    <ds:schemaRef ds:uri="http://schemas.openxmlformats.org/package/2006/metadata/core-properties"/>
    <ds:schemaRef ds:uri="http://schemas.microsoft.com/office/2006/documentManagement/types"/>
    <ds:schemaRef ds:uri="c0950e01-db07-4e41-9c32-b7a8e9fccc9b"/>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 ds:uri="http://purl.org/dc/dcmitype/"/>
  </ds:schemaRefs>
</ds:datastoreItem>
</file>

<file path=customXml/itemProps5.xml><?xml version="1.0" encoding="utf-8"?>
<ds:datastoreItem xmlns:ds="http://schemas.openxmlformats.org/officeDocument/2006/customXml" ds:itemID="{1E7F2E56-8924-419D-99E9-79DB71144EB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1104</TotalTime>
  <Words>4683</Words>
  <Application>Microsoft Office PowerPoint</Application>
  <PresentationFormat>Widescreen</PresentationFormat>
  <Paragraphs>653</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Gill Sans MT</vt:lpstr>
      <vt:lpstr>Times New Roman</vt:lpstr>
      <vt:lpstr>Wingdings</vt:lpstr>
      <vt:lpstr>Arm_PPT_Public</vt:lpstr>
      <vt:lpstr>Inclusive Language Commitment</vt:lpstr>
      <vt:lpstr>Introduction to Arm-based System on Chip Design</vt:lpstr>
      <vt:lpstr>Learning Outcomes</vt:lpstr>
      <vt:lpstr>Why the SoC Design Concept Developed</vt:lpstr>
      <vt:lpstr>Moore’s Law</vt:lpstr>
      <vt:lpstr>Why Scaling?</vt:lpstr>
      <vt:lpstr>The Design Productivity Gap</vt:lpstr>
      <vt:lpstr>Bridging the Design Productivity Gap </vt:lpstr>
      <vt:lpstr>What Is an SoC?</vt:lpstr>
      <vt:lpstr>What Is Inside an SoC?</vt:lpstr>
      <vt:lpstr>Example Arm-based SoC</vt:lpstr>
      <vt:lpstr>Advantages of SoCs</vt:lpstr>
      <vt:lpstr>Limitations of SoCs</vt:lpstr>
      <vt:lpstr>SoC v Microcontroller v Processor</vt:lpstr>
      <vt:lpstr>Commercialized SoCs</vt:lpstr>
      <vt:lpstr>SoC Example: NVIDIA Tegra 2</vt:lpstr>
      <vt:lpstr>SoC Design Flow</vt:lpstr>
      <vt:lpstr>SoC Design Flow</vt:lpstr>
      <vt:lpstr>SoC Design Flow</vt:lpstr>
      <vt:lpstr>SoC Design Flow</vt:lpstr>
      <vt:lpstr>SoC Design Flow</vt:lpstr>
      <vt:lpstr>SoC Design Flow</vt:lpstr>
      <vt:lpstr>Programmable SoC</vt:lpstr>
      <vt:lpstr>Architecture of a PSoC</vt:lpstr>
      <vt:lpstr>Example: Xilinx Zynq-7000</vt:lpstr>
      <vt:lpstr>Design a Simple Arm-based SoC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Hoa Tong</dc:creator>
  <cp:keywords/>
  <dc:description/>
  <cp:lastModifiedBy>Khaled Benkrid</cp:lastModifiedBy>
  <cp:revision>18</cp:revision>
  <dcterms:created xsi:type="dcterms:W3CDTF">2021-01-10T04:24:14Z</dcterms:created>
  <dcterms:modified xsi:type="dcterms:W3CDTF">2022-05-06T15:27:35Z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_dlc_DocIdItemGuid">
    <vt:lpwstr>e89a121e-355c-4cb1-879e-045fefeb8c84</vt:lpwstr>
  </property>
  <property fmtid="{D5CDD505-2E9C-101B-9397-08002B2CF9AE}" pid="6" name="_dlc_ItemStageId">
    <vt:lpwstr>1</vt:lpwstr>
  </property>
  <property fmtid="{D5CDD505-2E9C-101B-9397-08002B2CF9AE}" pid="7" name="j60c3ced31bb40378c6254d49035d966">
    <vt:lpwstr>2015|ee47c3e7-6a69-4f36-9adf-1007c8d399a4</vt:lpwstr>
  </property>
  <property fmtid="{D5CDD505-2E9C-101B-9397-08002B2CF9AE}" pid="8" name="vti_description">
    <vt:lpwstr/>
  </property>
  <property fmtid="{D5CDD505-2E9C-101B-9397-08002B2CF9AE}" pid="9" name="WorkflowChangePath">
    <vt:lpwstr>1069b4ef-e6f3-4ad7-8c8e-772136578697,10;</vt:lpwstr>
  </property>
  <property fmtid="{D5CDD505-2E9C-101B-9397-08002B2CF9AE}" pid="10" name="Confidentiality">
    <vt:lpwstr>1;#Confidential|28d1025d-1415-4984-b35e-5b79e7d32b5c</vt:lpwstr>
  </property>
  <property fmtid="{D5CDD505-2E9C-101B-9397-08002B2CF9AE}" pid="11" name="ContentTypeId">
    <vt:lpwstr>0x0101005C6975769EB1684CAB07571CAE07A11B0100BC81FA0C64ACC243A77959D9266C7751</vt:lpwstr>
  </property>
  <property fmtid="{D5CDD505-2E9C-101B-9397-08002B2CF9AE}" pid="12" name="Calendar Year">
    <vt:lpwstr>7;#2017|58467e81-5d99-44a5-abb5-12a016b65e9e</vt:lpwstr>
  </property>
  <property fmtid="{D5CDD505-2E9C-101B-9397-08002B2CF9AE}" pid="13" name="TaxCatchAll">
    <vt:lpwstr/>
  </property>
  <property fmtid="{D5CDD505-2E9C-101B-9397-08002B2CF9AE}" pid="14" name="TaxKeywordTaxHTField">
    <vt:lpwstr/>
  </property>
  <property fmtid="{D5CDD505-2E9C-101B-9397-08002B2CF9AE}" pid="15" name="ItemRetentionFormula">
    <vt:lpwstr/>
  </property>
  <property fmtid="{D5CDD505-2E9C-101B-9397-08002B2CF9AE}" pid="16" name="_dlc_LastRun">
    <vt:lpwstr>08/15/2015 23:02:11</vt:lpwstr>
  </property>
</Properties>
</file>