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25"/>
  </p:notesMasterIdLst>
  <p:handoutMasterIdLst>
    <p:handoutMasterId r:id="rId26"/>
  </p:handoutMasterIdLst>
  <p:sldIdLst>
    <p:sldId id="397" r:id="rId7"/>
    <p:sldId id="396" r:id="rId8"/>
    <p:sldId id="337" r:id="rId9"/>
    <p:sldId id="338" r:id="rId10"/>
    <p:sldId id="385" r:id="rId11"/>
    <p:sldId id="341" r:id="rId12"/>
    <p:sldId id="342" r:id="rId13"/>
    <p:sldId id="378" r:id="rId14"/>
    <p:sldId id="343" r:id="rId15"/>
    <p:sldId id="344" r:id="rId16"/>
    <p:sldId id="386" r:id="rId17"/>
    <p:sldId id="347" r:id="rId18"/>
    <p:sldId id="379" r:id="rId19"/>
    <p:sldId id="382" r:id="rId20"/>
    <p:sldId id="387" r:id="rId21"/>
    <p:sldId id="388" r:id="rId22"/>
    <p:sldId id="389" r:id="rId23"/>
    <p:sldId id="390"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0CE54-27A3-4CBC-8364-49C657190111}" v="11" dt="2021-11-16T10:37:31.06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3466"/>
  </p:normalViewPr>
  <p:slideViewPr>
    <p:cSldViewPr snapToGrid="0">
      <p:cViewPr varScale="1">
        <p:scale>
          <a:sx n="152" d="100"/>
          <a:sy n="152" d="100"/>
        </p:scale>
        <p:origin x="942"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402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B9B194DC-B422-4BAB-BE5D-5C077D401572}"/>
    <pc:docChg chg="delSld">
      <pc:chgData name="Francisca Tan" userId="6e1eea0e-3b13-45be-8c9f-e176322eec1e" providerId="ADAL" clId="{B9B194DC-B422-4BAB-BE5D-5C077D401572}" dt="2021-11-02T12:32:59.771" v="1" actId="47"/>
      <pc:docMkLst>
        <pc:docMk/>
      </pc:docMkLst>
      <pc:sldChg chg="del">
        <pc:chgData name="Francisca Tan" userId="6e1eea0e-3b13-45be-8c9f-e176322eec1e" providerId="ADAL" clId="{B9B194DC-B422-4BAB-BE5D-5C077D401572}" dt="2021-11-02T12:32:59.771" v="1" actId="47"/>
        <pc:sldMkLst>
          <pc:docMk/>
          <pc:sldMk cId="3107447761" sldId="302"/>
        </pc:sldMkLst>
      </pc:sldChg>
      <pc:sldChg chg="del">
        <pc:chgData name="Francisca Tan" userId="6e1eea0e-3b13-45be-8c9f-e176322eec1e" providerId="ADAL" clId="{B9B194DC-B422-4BAB-BE5D-5C077D401572}" dt="2021-11-02T12:30:57.196" v="0" actId="47"/>
        <pc:sldMkLst>
          <pc:docMk/>
          <pc:sldMk cId="208018736" sldId="381"/>
        </pc:sldMkLst>
      </pc:sldChg>
    </pc:docChg>
  </pc:docChgLst>
  <pc:docChgLst>
    <pc:chgData name="Francisca Tan" userId="6e1eea0e-3b13-45be-8c9f-e176322eec1e" providerId="ADAL" clId="{A155854C-021E-4F15-8887-AAA2FD5026C8}"/>
    <pc:docChg chg="delSld">
      <pc:chgData name="Francisca Tan" userId="6e1eea0e-3b13-45be-8c9f-e176322eec1e" providerId="ADAL" clId="{A155854C-021E-4F15-8887-AAA2FD5026C8}" dt="2021-11-02T16:29:23.154" v="0" actId="47"/>
      <pc:docMkLst>
        <pc:docMk/>
      </pc:docMkLst>
      <pc:sldChg chg="del">
        <pc:chgData name="Francisca Tan" userId="6e1eea0e-3b13-45be-8c9f-e176322eec1e" providerId="ADAL" clId="{A155854C-021E-4F15-8887-AAA2FD5026C8}" dt="2021-11-02T16:29:23.154" v="0" actId="47"/>
        <pc:sldMkLst>
          <pc:docMk/>
          <pc:sldMk cId="3811406734" sldId="355"/>
        </pc:sldMkLst>
      </pc:sldChg>
      <pc:sldChg chg="del">
        <pc:chgData name="Francisca Tan" userId="6e1eea0e-3b13-45be-8c9f-e176322eec1e" providerId="ADAL" clId="{A155854C-021E-4F15-8887-AAA2FD5026C8}" dt="2021-11-02T16:29:23.154" v="0" actId="47"/>
        <pc:sldMkLst>
          <pc:docMk/>
          <pc:sldMk cId="1984202065" sldId="360"/>
        </pc:sldMkLst>
      </pc:sldChg>
      <pc:sldChg chg="del">
        <pc:chgData name="Francisca Tan" userId="6e1eea0e-3b13-45be-8c9f-e176322eec1e" providerId="ADAL" clId="{A155854C-021E-4F15-8887-AAA2FD5026C8}" dt="2021-11-02T16:29:23.154" v="0" actId="47"/>
        <pc:sldMkLst>
          <pc:docMk/>
          <pc:sldMk cId="2649192976" sldId="361"/>
        </pc:sldMkLst>
      </pc:sldChg>
      <pc:sldChg chg="del">
        <pc:chgData name="Francisca Tan" userId="6e1eea0e-3b13-45be-8c9f-e176322eec1e" providerId="ADAL" clId="{A155854C-021E-4F15-8887-AAA2FD5026C8}" dt="2021-11-02T16:29:23.154" v="0" actId="47"/>
        <pc:sldMkLst>
          <pc:docMk/>
          <pc:sldMk cId="3496866223" sldId="362"/>
        </pc:sldMkLst>
      </pc:sldChg>
      <pc:sldChg chg="del">
        <pc:chgData name="Francisca Tan" userId="6e1eea0e-3b13-45be-8c9f-e176322eec1e" providerId="ADAL" clId="{A155854C-021E-4F15-8887-AAA2FD5026C8}" dt="2021-11-02T16:29:23.154" v="0" actId="47"/>
        <pc:sldMkLst>
          <pc:docMk/>
          <pc:sldMk cId="1128097145" sldId="363"/>
        </pc:sldMkLst>
      </pc:sldChg>
      <pc:sldChg chg="del">
        <pc:chgData name="Francisca Tan" userId="6e1eea0e-3b13-45be-8c9f-e176322eec1e" providerId="ADAL" clId="{A155854C-021E-4F15-8887-AAA2FD5026C8}" dt="2021-11-02T16:29:23.154" v="0" actId="47"/>
        <pc:sldMkLst>
          <pc:docMk/>
          <pc:sldMk cId="3495078570" sldId="365"/>
        </pc:sldMkLst>
      </pc:sldChg>
      <pc:sldChg chg="del">
        <pc:chgData name="Francisca Tan" userId="6e1eea0e-3b13-45be-8c9f-e176322eec1e" providerId="ADAL" clId="{A155854C-021E-4F15-8887-AAA2FD5026C8}" dt="2021-11-02T16:29:23.154" v="0" actId="47"/>
        <pc:sldMkLst>
          <pc:docMk/>
          <pc:sldMk cId="2299727057" sldId="367"/>
        </pc:sldMkLst>
      </pc:sldChg>
      <pc:sldChg chg="del">
        <pc:chgData name="Francisca Tan" userId="6e1eea0e-3b13-45be-8c9f-e176322eec1e" providerId="ADAL" clId="{A155854C-021E-4F15-8887-AAA2FD5026C8}" dt="2021-11-02T16:29:23.154" v="0" actId="47"/>
        <pc:sldMkLst>
          <pc:docMk/>
          <pc:sldMk cId="548099959" sldId="368"/>
        </pc:sldMkLst>
      </pc:sldChg>
      <pc:sldChg chg="del">
        <pc:chgData name="Francisca Tan" userId="6e1eea0e-3b13-45be-8c9f-e176322eec1e" providerId="ADAL" clId="{A155854C-021E-4F15-8887-AAA2FD5026C8}" dt="2021-11-02T16:29:23.154" v="0" actId="47"/>
        <pc:sldMkLst>
          <pc:docMk/>
          <pc:sldMk cId="4145414412" sldId="370"/>
        </pc:sldMkLst>
      </pc:sldChg>
      <pc:sldChg chg="del">
        <pc:chgData name="Francisca Tan" userId="6e1eea0e-3b13-45be-8c9f-e176322eec1e" providerId="ADAL" clId="{A155854C-021E-4F15-8887-AAA2FD5026C8}" dt="2021-11-02T16:29:23.154" v="0" actId="47"/>
        <pc:sldMkLst>
          <pc:docMk/>
          <pc:sldMk cId="2529625160" sldId="371"/>
        </pc:sldMkLst>
      </pc:sldChg>
      <pc:sldChg chg="del">
        <pc:chgData name="Francisca Tan" userId="6e1eea0e-3b13-45be-8c9f-e176322eec1e" providerId="ADAL" clId="{A155854C-021E-4F15-8887-AAA2FD5026C8}" dt="2021-11-02T16:29:23.154" v="0" actId="47"/>
        <pc:sldMkLst>
          <pc:docMk/>
          <pc:sldMk cId="2011192834" sldId="372"/>
        </pc:sldMkLst>
      </pc:sldChg>
      <pc:sldChg chg="del">
        <pc:chgData name="Francisca Tan" userId="6e1eea0e-3b13-45be-8c9f-e176322eec1e" providerId="ADAL" clId="{A155854C-021E-4F15-8887-AAA2FD5026C8}" dt="2021-11-02T16:29:23.154" v="0" actId="47"/>
        <pc:sldMkLst>
          <pc:docMk/>
          <pc:sldMk cId="1519592585" sldId="373"/>
        </pc:sldMkLst>
      </pc:sldChg>
      <pc:sldChg chg="del">
        <pc:chgData name="Francisca Tan" userId="6e1eea0e-3b13-45be-8c9f-e176322eec1e" providerId="ADAL" clId="{A155854C-021E-4F15-8887-AAA2FD5026C8}" dt="2021-11-02T16:29:23.154" v="0" actId="47"/>
        <pc:sldMkLst>
          <pc:docMk/>
          <pc:sldMk cId="2028464727" sldId="374"/>
        </pc:sldMkLst>
      </pc:sldChg>
      <pc:sldChg chg="del">
        <pc:chgData name="Francisca Tan" userId="6e1eea0e-3b13-45be-8c9f-e176322eec1e" providerId="ADAL" clId="{A155854C-021E-4F15-8887-AAA2FD5026C8}" dt="2021-11-02T16:29:23.154" v="0" actId="47"/>
        <pc:sldMkLst>
          <pc:docMk/>
          <pc:sldMk cId="1848467135" sldId="391"/>
        </pc:sldMkLst>
      </pc:sldChg>
      <pc:sldChg chg="del">
        <pc:chgData name="Francisca Tan" userId="6e1eea0e-3b13-45be-8c9f-e176322eec1e" providerId="ADAL" clId="{A155854C-021E-4F15-8887-AAA2FD5026C8}" dt="2021-11-02T16:29:23.154" v="0" actId="47"/>
        <pc:sldMkLst>
          <pc:docMk/>
          <pc:sldMk cId="1451635266" sldId="392"/>
        </pc:sldMkLst>
      </pc:sldChg>
      <pc:sldChg chg="del">
        <pc:chgData name="Francisca Tan" userId="6e1eea0e-3b13-45be-8c9f-e176322eec1e" providerId="ADAL" clId="{A155854C-021E-4F15-8887-AAA2FD5026C8}" dt="2021-11-02T16:29:23.154" v="0" actId="47"/>
        <pc:sldMkLst>
          <pc:docMk/>
          <pc:sldMk cId="1136030287" sldId="393"/>
        </pc:sldMkLst>
      </pc:sldChg>
      <pc:sldChg chg="del">
        <pc:chgData name="Francisca Tan" userId="6e1eea0e-3b13-45be-8c9f-e176322eec1e" providerId="ADAL" clId="{A155854C-021E-4F15-8887-AAA2FD5026C8}" dt="2021-11-02T16:29:23.154" v="0" actId="47"/>
        <pc:sldMkLst>
          <pc:docMk/>
          <pc:sldMk cId="189740150" sldId="394"/>
        </pc:sldMkLst>
      </pc:sldChg>
    </pc:docChg>
  </pc:docChgLst>
  <pc:docChgLst>
    <pc:chgData name="Oyinkuro Benafa" userId="S::oyinkuro.benafa@arm.com::c087c519-2a3b-4f37-b839-36035052d0b9" providerId="AD" clId="Web-{DFE0CE54-27A3-4CBC-8364-49C657190111}"/>
    <pc:docChg chg="modSld">
      <pc:chgData name="Oyinkuro Benafa" userId="S::oyinkuro.benafa@arm.com::c087c519-2a3b-4f37-b839-36035052d0b9" providerId="AD" clId="Web-{DFE0CE54-27A3-4CBC-8364-49C657190111}" dt="2021-11-16T10:37:31.063" v="10"/>
      <pc:docMkLst>
        <pc:docMk/>
      </pc:docMkLst>
      <pc:sldChg chg="modSp">
        <pc:chgData name="Oyinkuro Benafa" userId="S::oyinkuro.benafa@arm.com::c087c519-2a3b-4f37-b839-36035052d0b9" providerId="AD" clId="Web-{DFE0CE54-27A3-4CBC-8364-49C657190111}" dt="2021-11-16T10:37:31.063" v="10"/>
        <pc:sldMkLst>
          <pc:docMk/>
          <pc:sldMk cId="2472503705" sldId="396"/>
        </pc:sldMkLst>
        <pc:spChg chg="mod">
          <ac:chgData name="Oyinkuro Benafa" userId="S::oyinkuro.benafa@arm.com::c087c519-2a3b-4f37-b839-36035052d0b9" providerId="AD" clId="Web-{DFE0CE54-27A3-4CBC-8364-49C657190111}" dt="2021-11-16T10:37:31.063" v="10"/>
          <ac:spMkLst>
            <pc:docMk/>
            <pc:sldMk cId="2472503705" sldId="396"/>
            <ac:spMk id="3" creationId="{6D8C8F53-5ABF-4077-A059-645F42747D41}"/>
          </ac:spMkLst>
        </pc:spChg>
      </pc:sldChg>
    </pc:docChg>
  </pc:docChgLst>
  <pc:docChgLst>
    <pc:chgData name="Francisca Tan" userId="6e1eea0e-3b13-45be-8c9f-e176322eec1e" providerId="ADAL" clId="{8880B3C8-8FBB-4280-8AFD-B767477CB926}"/>
    <pc:docChg chg="modSld">
      <pc:chgData name="Francisca Tan" userId="6e1eea0e-3b13-45be-8c9f-e176322eec1e" providerId="ADAL" clId="{8880B3C8-8FBB-4280-8AFD-B767477CB926}" dt="2021-11-02T16:30:07.577" v="8" actId="20577"/>
      <pc:docMkLst>
        <pc:docMk/>
      </pc:docMkLst>
      <pc:sldChg chg="modSp mod">
        <pc:chgData name="Francisca Tan" userId="6e1eea0e-3b13-45be-8c9f-e176322eec1e" providerId="ADAL" clId="{8880B3C8-8FBB-4280-8AFD-B767477CB926}" dt="2021-11-02T16:30:07.577" v="8" actId="20577"/>
        <pc:sldMkLst>
          <pc:docMk/>
          <pc:sldMk cId="1066428183" sldId="397"/>
        </pc:sldMkLst>
        <pc:spChg chg="mod">
          <ac:chgData name="Francisca Tan" userId="6e1eea0e-3b13-45be-8c9f-e176322eec1e" providerId="ADAL" clId="{8880B3C8-8FBB-4280-8AFD-B767477CB926}" dt="2021-11-02T16:30:07.577" v="8" actId="20577"/>
          <ac:spMkLst>
            <pc:docMk/>
            <pc:sldMk cId="1066428183" sldId="397"/>
            <ac:spMk id="2" creationId="{3CF0B2B5-4683-EA47-85B4-5F8C420633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11/16/2021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dwell into the Arm Instruction Set Architecture, you may wonder why you need to know about assembly language for embedded systems. </a:t>
            </a:r>
          </a:p>
          <a:p>
            <a:endParaRPr lang="en-GB" dirty="0"/>
          </a:p>
          <a:p>
            <a:r>
              <a:rPr lang="en-GB" dirty="0"/>
              <a:t>It is a valid question to </a:t>
            </a:r>
            <a:r>
              <a:rPr lang="en-GB" u="none" dirty="0"/>
              <a:t>ask as </a:t>
            </a:r>
            <a:r>
              <a:rPr lang="en-GB" dirty="0"/>
              <a:t>most designs for systems are focused on high-level programming languages such as C and C++. This concurs with a market survey done in 2017 that shows that majority of the survey participants who had an embedded project programmed their system mostly in C and C++. </a:t>
            </a:r>
          </a:p>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86758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rgbClr val="000000"/>
                </a:solidFill>
                <a:latin typeface="+mn-lt"/>
                <a:ea typeface="ＭＳ Ｐゴシック" charset="0"/>
                <a:cs typeface="ＭＳ Ｐゴシック" charset="0"/>
              </a:rPr>
              <a:t>Many Arm and Thumb general data processing instructions, such as the ADD instruction, have a flexible second </a:t>
            </a:r>
            <a:r>
              <a:rPr lang="en-GB" sz="1200" b="0" i="0" kern="1200" dirty="0">
                <a:solidFill>
                  <a:srgbClr val="000000"/>
                </a:solidFill>
                <a:latin typeface="+mn-lt"/>
                <a:ea typeface="ＭＳ Ｐゴシック" charset="0"/>
                <a:cs typeface="ＭＳ Ｐゴシック" charset="0"/>
              </a:rPr>
              <a:t>operand.</a:t>
            </a:r>
            <a:r>
              <a:rPr lang="en-GB" sz="1200" b="0" i="0" kern="1200" dirty="0">
                <a:solidFill>
                  <a:schemeClr val="tx1"/>
                </a:solidFill>
                <a:latin typeface="+mn-lt"/>
                <a:ea typeface="ＭＳ Ｐゴシック" charset="0"/>
                <a:cs typeface="ＭＳ Ｐゴシック" charset="0"/>
              </a:rPr>
              <a:t> </a:t>
            </a:r>
            <a:r>
              <a:rPr lang="en-GB" sz="1200" b="0" i="0" kern="1200" dirty="0">
                <a:solidFill>
                  <a:srgbClr val="000000"/>
                </a:solidFill>
                <a:latin typeface="+mn-lt"/>
                <a:ea typeface="ＭＳ Ｐゴシック" charset="0"/>
                <a:cs typeface="ＭＳ Ｐゴシック" charset="0"/>
              </a:rPr>
              <a:t>This is shown as Operand 2 in the descriptions of the syntax of each instruction, as well as this slide. </a:t>
            </a:r>
          </a:p>
          <a:p>
            <a:endParaRPr lang="en-GB" sz="1200" b="0" i="0" kern="1200" dirty="0">
              <a:solidFill>
                <a:srgbClr val="000000"/>
              </a:solidFill>
              <a:latin typeface="+mn-lt"/>
              <a:ea typeface="ＭＳ Ｐゴシック" charset="0"/>
              <a:cs typeface="ＭＳ Ｐゴシック" charset="0"/>
            </a:endParaRPr>
          </a:p>
          <a:p>
            <a:r>
              <a:rPr lang="en-GB" sz="1200" b="0" i="0" kern="1200" dirty="0">
                <a:solidFill>
                  <a:srgbClr val="000000"/>
                </a:solidFill>
                <a:latin typeface="+mn-lt"/>
                <a:ea typeface="ＭＳ Ｐゴシック" charset="0"/>
                <a:cs typeface="ＭＳ Ｐゴシック" charset="0"/>
              </a:rPr>
              <a:t>Operand 2 can be either a register with optional shift such as the </a:t>
            </a:r>
            <a:r>
              <a:rPr lang="en-GB" sz="1200" b="0" i="0" u="none" kern="1200" dirty="0">
                <a:solidFill>
                  <a:srgbClr val="000000"/>
                </a:solidFill>
                <a:latin typeface="+mn-lt"/>
                <a:ea typeface="ＭＳ Ｐゴシック" charset="0"/>
                <a:cs typeface="ＭＳ Ｐゴシック" charset="0"/>
              </a:rPr>
              <a:t>ADD or </a:t>
            </a:r>
            <a:r>
              <a:rPr lang="en-GB" sz="1200" b="0" i="0" kern="1200" dirty="0">
                <a:solidFill>
                  <a:srgbClr val="000000"/>
                </a:solidFill>
                <a:latin typeface="+mn-lt"/>
                <a:ea typeface="ＭＳ Ｐゴシック" charset="0"/>
                <a:cs typeface="ＭＳ Ｐゴシック" charset="0"/>
              </a:rPr>
              <a:t>a</a:t>
            </a:r>
            <a:r>
              <a:rPr lang="en-GB" sz="900" b="0" i="0" kern="1200" dirty="0">
                <a:solidFill>
                  <a:srgbClr val="000000"/>
                </a:solidFill>
                <a:latin typeface="+mn-lt"/>
                <a:ea typeface="ＭＳ Ｐゴシック" charset="0"/>
                <a:cs typeface="ＭＳ Ｐゴシック" charset="0"/>
              </a:rPr>
              <a:t>n immediate value. An immediate value is </a:t>
            </a:r>
            <a:r>
              <a:rPr lang="en-GB" sz="900" b="0" i="0" u="none" kern="1200" dirty="0">
                <a:solidFill>
                  <a:srgbClr val="000000"/>
                </a:solidFill>
                <a:latin typeface="+mn-lt"/>
                <a:ea typeface="ＭＳ Ｐゴシック" charset="0"/>
                <a:cs typeface="ＭＳ Ｐゴシック" charset="0"/>
              </a:rPr>
              <a:t>a </a:t>
            </a:r>
            <a:r>
              <a:rPr lang="en-GB" sz="900" b="0" i="0" kern="1200" dirty="0">
                <a:solidFill>
                  <a:srgbClr val="000000"/>
                </a:solidFill>
                <a:latin typeface="+mn-lt"/>
                <a:ea typeface="ＭＳ Ｐゴシック" charset="0"/>
                <a:cs typeface="ＭＳ Ｐゴシック" charset="0"/>
              </a:rPr>
              <a:t>value that is stored in the instruction itself, indicated by #. </a:t>
            </a:r>
            <a:endParaRPr lang="en-GB" sz="1200" b="0" i="0" kern="1200" dirty="0">
              <a:solidFill>
                <a:schemeClr val="tx1"/>
              </a:solidFill>
              <a:latin typeface="+mn-lt"/>
              <a:ea typeface="ＭＳ Ｐゴシック" charset="0"/>
              <a:cs typeface="ＭＳ Ｐゴシック" charset="0"/>
            </a:endParaRPr>
          </a:p>
          <a:p>
            <a:endParaRPr lang="en-GB" sz="1200" b="0" i="0" kern="1200" dirty="0">
              <a:solidFill>
                <a:schemeClr val="tx1"/>
              </a:solidFill>
              <a:latin typeface="+mn-lt"/>
              <a:ea typeface="ＭＳ Ｐゴシック" charset="0"/>
              <a:cs typeface="ＭＳ Ｐゴシック" charset="0"/>
            </a:endParaRPr>
          </a:p>
          <a:p>
            <a:r>
              <a:rPr lang="en-GB" sz="1200" b="0" i="0" kern="1200" dirty="0">
                <a:solidFill>
                  <a:schemeClr val="tx1"/>
                </a:solidFill>
                <a:latin typeface="+mn-lt"/>
                <a:ea typeface="ＭＳ Ｐゴシック" charset="0"/>
                <a:cs typeface="ＭＳ Ｐゴシック" charset="0"/>
              </a:rPr>
              <a:t>An example ADD instruction is shown with Operand 2 as a register with optional shift in the slide. In this example, the second operand is LSL #1. </a:t>
            </a:r>
            <a:r>
              <a:rPr lang="en-GB" sz="900" b="0" i="0" kern="1200" dirty="0">
                <a:solidFill>
                  <a:srgbClr val="000000"/>
                </a:solidFill>
                <a:latin typeface="+mn-lt"/>
                <a:ea typeface="ＭＳ Ｐゴシック" charset="0"/>
                <a:cs typeface="ＭＳ Ｐゴシック" charset="0"/>
              </a:rPr>
              <a:t>I</a:t>
            </a:r>
            <a:r>
              <a:rPr lang="en-GB" sz="1200" b="0" i="0" kern="1200" dirty="0">
                <a:solidFill>
                  <a:srgbClr val="000000"/>
                </a:solidFill>
                <a:latin typeface="+mn-lt"/>
                <a:ea typeface="ＭＳ Ｐゴシック" charset="0"/>
                <a:cs typeface="ＭＳ Ｐゴシック" charset="0"/>
              </a:rPr>
              <a:t>f you omit the shift, or specify LSL #0 instead, the instruction uses the value in register holding Operand 1. However, if a shift is specified, the shift is applied to the value in Rm, and the resulting 32-bit value is used by the instruction. However, the contents of the register holding Operand 1 remain unchanged. Specifying a register with shift also updates the Carry Flag when used with certain instructions.</a:t>
            </a:r>
            <a:endParaRPr lang="en-GB" b="0" i="0" dirty="0"/>
          </a:p>
          <a:p>
            <a:pPr>
              <a:lnSpc>
                <a:spcPct val="100000"/>
              </a:lnSpc>
            </a:pPr>
            <a:r>
              <a:rPr lang="en-GB" sz="900" b="0" i="0" kern="1200" dirty="0">
                <a:solidFill>
                  <a:srgbClr val="000000"/>
                </a:solidFill>
                <a:latin typeface="+mn-lt"/>
                <a:ea typeface="ＭＳ Ｐゴシック" charset="0"/>
                <a:cs typeface="ＭＳ Ｐゴシック" charset="0"/>
              </a:rPr>
              <a:t> </a:t>
            </a:r>
            <a:endParaRPr lang="en-GB" b="0" i="0" dirty="0"/>
          </a:p>
          <a:p>
            <a:pPr marL="0" indent="0">
              <a:lnSpc>
                <a:spcPct val="100000"/>
              </a:lnSpc>
              <a:buFont typeface="Arial" panose="020B0604020202020204" pitchFamily="34" charset="0"/>
              <a:buNone/>
            </a:pPr>
            <a:r>
              <a:rPr lang="en-GB" sz="900" b="0" i="0" kern="1200" dirty="0">
                <a:solidFill>
                  <a:srgbClr val="000000"/>
                </a:solidFill>
                <a:latin typeface="Monotype Sorts"/>
                <a:ea typeface="ＭＳ Ｐゴシック" charset="0"/>
                <a:cs typeface="ＭＳ Ｐゴシック" charset="0"/>
              </a:rPr>
              <a:t>As mentioned earlier, Operand 2 can be a constant or immediate value. This is a</a:t>
            </a:r>
            <a:r>
              <a:rPr lang="en-GB" sz="900" b="0" i="0" u="sng" kern="1200" dirty="0">
                <a:solidFill>
                  <a:srgbClr val="000000"/>
                </a:solidFill>
                <a:latin typeface="Monotype Sorts"/>
                <a:ea typeface="ＭＳ Ｐゴシック" charset="0"/>
                <a:cs typeface="ＭＳ Ｐゴシック" charset="0"/>
              </a:rPr>
              <a:t>n</a:t>
            </a:r>
            <a:r>
              <a:rPr lang="en-GB" sz="900" b="0" i="0" kern="1200" dirty="0">
                <a:solidFill>
                  <a:srgbClr val="000000"/>
                </a:solidFill>
                <a:latin typeface="Monotype Sorts"/>
                <a:ea typeface="ＭＳ Ｐゴシック" charset="0"/>
                <a:cs typeface="ＭＳ Ｐゴシック" charset="0"/>
              </a:rPr>
              <a:t> 8-bit number with a range of 0 to 255. The Thumb instructions also allow constants in the form shown in the slide.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1932330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rgbClr val="000000"/>
                </a:solidFill>
                <a:latin typeface="+mn-lt"/>
                <a:ea typeface="ＭＳ Ｐゴシック" charset="0"/>
                <a:cs typeface="ＭＳ Ｐゴシック" charset="0"/>
              </a:rPr>
              <a:t>This slide and the following next few slides talk about instructions for loading constants. </a:t>
            </a:r>
          </a:p>
          <a:p>
            <a:endParaRPr lang="en-GB" sz="1200" b="0" i="0" kern="1200" dirty="0">
              <a:solidFill>
                <a:srgbClr val="000000"/>
              </a:solidFill>
              <a:latin typeface="+mn-lt"/>
              <a:ea typeface="ＭＳ Ｐゴシック" charset="0"/>
              <a:cs typeface="ＭＳ Ｐゴシック" charset="0"/>
            </a:endParaRPr>
          </a:p>
          <a:p>
            <a:r>
              <a:rPr lang="en-GB" sz="1200" b="0" i="0" kern="1200" dirty="0">
                <a:solidFill>
                  <a:srgbClr val="000000"/>
                </a:solidFill>
                <a:latin typeface="+mn-lt"/>
                <a:ea typeface="ＭＳ Ｐゴシック" charset="0"/>
                <a:cs typeface="ＭＳ Ｐゴシック" charset="0"/>
              </a:rPr>
              <a:t>The Arm assembler provides some instructions for loading values into registers, such as LDR, MOV, or MVN.</a:t>
            </a:r>
          </a:p>
          <a:p>
            <a:endParaRPr lang="en-GB" sz="1200" b="0" i="0" kern="1200" dirty="0">
              <a:solidFill>
                <a:srgbClr val="000000"/>
              </a:solidFill>
              <a:latin typeface="+mn-lt"/>
              <a:ea typeface="ＭＳ Ｐゴシック" charset="0"/>
              <a:cs typeface="ＭＳ Ｐゴシック" charset="0"/>
            </a:endParaRPr>
          </a:p>
          <a:p>
            <a:r>
              <a:rPr lang="en-GB" sz="1200" b="0" i="0" kern="1200" dirty="0">
                <a:solidFill>
                  <a:srgbClr val="000000"/>
                </a:solidFill>
                <a:latin typeface="+mn-lt"/>
                <a:ea typeface="ＭＳ Ｐゴシック" charset="0"/>
                <a:cs typeface="ＭＳ Ｐゴシック" charset="0"/>
              </a:rPr>
              <a:t>The LDR Rd,=const pseudo-instruction loads a register with either a 32-bit immediate value or an address. It generates the most efficient single instruction to load any 32-bit number.</a:t>
            </a:r>
            <a:r>
              <a:rPr lang="en-GB" sz="1200" b="0" i="0" kern="1200" dirty="0">
                <a:solidFill>
                  <a:schemeClr val="tx1"/>
                </a:solidFill>
                <a:latin typeface="+mn-lt"/>
                <a:ea typeface="ＭＳ Ｐゴシック" charset="0"/>
                <a:cs typeface="ＭＳ Ｐゴシック" charset="0"/>
              </a:rPr>
              <a:t> </a:t>
            </a:r>
            <a:r>
              <a:rPr lang="en-GB" sz="1200" b="0" i="0" kern="1200" dirty="0">
                <a:solidFill>
                  <a:srgbClr val="000000"/>
                </a:solidFill>
                <a:latin typeface="+mn-lt"/>
                <a:ea typeface="ＭＳ Ｐゴシック" charset="0"/>
                <a:cs typeface="ＭＳ Ｐゴシック" charset="0"/>
              </a:rPr>
              <a:t>You can use this pseudo-instruction to generate constants that are out of range of the MOV and MVN instructions. The absolute constants are determined at assembly or link time. </a:t>
            </a:r>
          </a:p>
          <a:p>
            <a:endParaRPr lang="en-GB" sz="1200" b="0" i="0" kern="1200" dirty="0">
              <a:solidFill>
                <a:srgbClr val="000000"/>
              </a:solidFill>
              <a:latin typeface="+mn-lt"/>
              <a:ea typeface="ＭＳ Ｐゴシック" charset="0"/>
              <a:cs typeface="ＭＳ Ｐゴシック" charset="0"/>
            </a:endParaRPr>
          </a:p>
          <a:p>
            <a:r>
              <a:rPr lang="en-GB" sz="1200" b="0" i="0" kern="1200" dirty="0">
                <a:solidFill>
                  <a:srgbClr val="000000"/>
                </a:solidFill>
                <a:latin typeface="+mn-lt"/>
                <a:ea typeface="ＭＳ Ｐゴシック" charset="0"/>
                <a:cs typeface="ＭＳ Ｐゴシック" charset="0"/>
              </a:rPr>
              <a:t>What are some of the uses for this LDR pseudo-instruction? This instruction can load to the Program Counter, causing a branch. It is also used for addressing and references outside the current section, resulting in position-dependent code. </a:t>
            </a:r>
          </a:p>
          <a:p>
            <a:endParaRPr lang="en-GB" sz="1200" b="0" i="0" kern="1200" dirty="0">
              <a:solidFill>
                <a:schemeClr val="tx1"/>
              </a:solidFill>
              <a:latin typeface="+mn-lt"/>
              <a:ea typeface="ＭＳ Ｐゴシック" charset="0"/>
              <a:cs typeface="+mn-cs"/>
            </a:endParaRPr>
          </a:p>
          <a:p>
            <a:r>
              <a:rPr lang="en-GB" sz="1200" b="1" i="0" kern="1200" dirty="0">
                <a:solidFill>
                  <a:srgbClr val="000000"/>
                </a:solidFill>
                <a:latin typeface="+mn-lt"/>
                <a:ea typeface="ＭＳ Ｐゴシック" charset="0"/>
                <a:cs typeface="+mn-cs"/>
              </a:rPr>
              <a:t>If the immediate value can be constructed with a single MOV or MVN instruction, the assembler generates the appropriate instruction.</a:t>
            </a:r>
            <a:endParaRPr lang="en-GB" sz="1200" b="1" i="0" kern="1200" dirty="0">
              <a:solidFill>
                <a:schemeClr val="tx1"/>
              </a:solidFill>
              <a:latin typeface="+mn-lt"/>
              <a:ea typeface="ＭＳ Ｐゴシック" charset="0"/>
              <a:cs typeface="+mn-cs"/>
            </a:endParaRPr>
          </a:p>
          <a:p>
            <a:r>
              <a:rPr lang="en-GB" sz="1200" b="1" i="0" kern="1200" dirty="0">
                <a:solidFill>
                  <a:srgbClr val="000000"/>
                </a:solidFill>
                <a:latin typeface="+mn-lt"/>
                <a:ea typeface="ＭＳ Ｐゴシック" charset="0"/>
                <a:cs typeface="+mn-cs"/>
              </a:rPr>
              <a:t>If the immediate value cannot be constructed with a single MOV or MVN instruction, the assembler p</a:t>
            </a:r>
            <a:r>
              <a:rPr lang="en-GB" sz="1200" b="1" i="0" kern="1200" dirty="0">
                <a:solidFill>
                  <a:srgbClr val="000000"/>
                </a:solidFill>
                <a:latin typeface="+mn-lt"/>
                <a:ea typeface="ＭＳ Ｐゴシック" charset="0"/>
                <a:cs typeface="ＭＳ Ｐゴシック" charset="0"/>
              </a:rPr>
              <a:t>laces the value in a literal pool and generates an LDR instruction with a PC-relative address that reads the constant from the literal pool.</a:t>
            </a:r>
          </a:p>
          <a:p>
            <a:endParaRPr lang="en-GB" sz="1200" b="1" i="0" kern="1200" dirty="0">
              <a:solidFill>
                <a:srgbClr val="000000"/>
              </a:solidFill>
              <a:latin typeface="+mn-lt"/>
              <a:ea typeface="ＭＳ Ｐゴシック" charset="0"/>
              <a:cs typeface="ＭＳ Ｐゴシック" charset="0"/>
            </a:endParaRPr>
          </a:p>
          <a:p>
            <a:r>
              <a:rPr lang="en-GB" sz="1200" b="1" i="0" kern="1200" dirty="0">
                <a:solidFill>
                  <a:srgbClr val="000000"/>
                </a:solidFill>
                <a:latin typeface="+mn-lt"/>
                <a:ea typeface="ＭＳ Ｐゴシック" charset="0"/>
                <a:cs typeface="ＭＳ Ｐゴシック" charset="0"/>
              </a:rPr>
              <a:t>What is a literal pool? It is a portion of memory embedded in the code to hold constant values. The assembler uses literal pools to store some constant data in code sections,</a:t>
            </a:r>
            <a:r>
              <a:rPr lang="en-GB" sz="1200" b="1" i="0" kern="1200" baseline="0" dirty="0">
                <a:solidFill>
                  <a:srgbClr val="000000"/>
                </a:solidFill>
                <a:latin typeface="+mn-lt"/>
                <a:ea typeface="ＭＳ Ｐゴシック" charset="0"/>
                <a:cs typeface="ＭＳ Ｐゴシック" charset="0"/>
              </a:rPr>
              <a:t> placing</a:t>
            </a:r>
            <a:r>
              <a:rPr lang="en-GB" sz="1200" b="1" i="0" kern="1200" dirty="0">
                <a:solidFill>
                  <a:srgbClr val="000000"/>
                </a:solidFill>
                <a:latin typeface="+mn-lt"/>
                <a:ea typeface="ＭＳ Ｐゴシック" charset="0"/>
                <a:cs typeface="ＭＳ Ｐゴシック" charset="0"/>
              </a:rPr>
              <a:t> a literal pool at the end of each section. The end of a section is defined either by the END directive at the end of the assembl</a:t>
            </a:r>
            <a:r>
              <a:rPr lang="en-GB" sz="1200" b="1" i="0" u="none" kern="1200" dirty="0">
                <a:solidFill>
                  <a:srgbClr val="000000"/>
                </a:solidFill>
                <a:latin typeface="+mn-lt"/>
                <a:ea typeface="ＭＳ Ｐゴシック" charset="0"/>
                <a:cs typeface="ＭＳ Ｐゴシック" charset="0"/>
              </a:rPr>
              <a:t>y or </a:t>
            </a:r>
            <a:r>
              <a:rPr lang="en-GB" sz="1200" b="1" i="0" kern="1200" dirty="0">
                <a:solidFill>
                  <a:srgbClr val="000000"/>
                </a:solidFill>
                <a:latin typeface="+mn-lt"/>
                <a:ea typeface="ＭＳ Ｐゴシック" charset="0"/>
                <a:cs typeface="ＭＳ Ｐゴシック" charset="0"/>
              </a:rPr>
              <a:t>by the AREA directive at the start of the following section.</a:t>
            </a:r>
            <a:r>
              <a:rPr lang="en-GB" sz="1200" b="1" i="0" kern="1200" baseline="0" dirty="0">
                <a:solidFill>
                  <a:schemeClr val="tx1"/>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The END directive at the end of an included file does not signal the end of a section.</a:t>
            </a:r>
          </a:p>
          <a:p>
            <a:endParaRPr lang="en-GB" sz="1200" b="0" i="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rgbClr val="000000"/>
                </a:solidFill>
                <a:latin typeface="+mn-lt"/>
                <a:ea typeface="ＭＳ Ｐゴシック" charset="0"/>
              </a:rPr>
              <a:t>We will talk more about instructions for loading </a:t>
            </a:r>
            <a:r>
              <a:rPr lang="en-US" altLang="en-US" dirty="0">
                <a:ea typeface="ＭＳ Ｐゴシック" panose="020B0600070205080204" pitchFamily="34" charset="-128"/>
              </a:rPr>
              <a:t>PC- or register-relative constants</a:t>
            </a:r>
            <a:r>
              <a:rPr lang="en-US" altLang="en-US" u="sng" dirty="0">
                <a:ea typeface="ＭＳ Ｐゴシック" panose="020B0600070205080204" pitchFamily="34" charset="-128"/>
              </a:rPr>
              <a:t>,</a:t>
            </a:r>
            <a:r>
              <a:rPr lang="en-US" altLang="en-US" dirty="0">
                <a:ea typeface="ＭＳ Ｐゴシック" panose="020B0600070205080204" pitchFamily="34" charset="-128"/>
              </a:rPr>
              <a:t> and labels </a:t>
            </a:r>
            <a:r>
              <a:rPr lang="en-GB" altLang="en-US" dirty="0">
                <a:ea typeface="ＭＳ Ｐゴシック" panose="020B0600070205080204" pitchFamily="34" charset="-128"/>
              </a:rPr>
              <a:t>are shown in the next slide. </a:t>
            </a:r>
            <a:endParaRPr lang="en-US" altLang="en-US" b="0" dirty="0">
              <a:ea typeface="ＭＳ Ｐゴシック" panose="020B0600070205080204" pitchFamily="34" charset="-128"/>
            </a:endParaRPr>
          </a:p>
          <a:p>
            <a:endParaRPr lang="en-GB" b="0" i="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35956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i="0" kern="1200" dirty="0">
                <a:solidFill>
                  <a:srgbClr val="000000"/>
                </a:solidFill>
                <a:latin typeface="+mn-lt"/>
                <a:ea typeface="ＭＳ Ｐゴシック" charset="0"/>
                <a:cs typeface="ＭＳ Ｐゴシック" charset="0"/>
              </a:rPr>
              <a:t>In some cases, you might have to load an address into a register. For example, you might have to load the address of a variable, a string literal, or the start location of a jump table. Addresses are normally expressed as offsets from a </a:t>
            </a:r>
            <a:r>
              <a:rPr lang="en-GB" sz="1200" b="0" i="0" u="none" kern="1200" dirty="0">
                <a:solidFill>
                  <a:srgbClr val="000000"/>
                </a:solidFill>
                <a:latin typeface="+mn-lt"/>
                <a:ea typeface="ＭＳ Ｐゴシック" charset="0"/>
                <a:cs typeface="ＭＳ Ｐゴシック" charset="0"/>
              </a:rPr>
              <a:t>label or </a:t>
            </a:r>
            <a:r>
              <a:rPr lang="en-GB" sz="1200" b="0" i="0" kern="1200" dirty="0">
                <a:solidFill>
                  <a:srgbClr val="000000"/>
                </a:solidFill>
                <a:latin typeface="+mn-lt"/>
                <a:ea typeface="ＭＳ Ｐゴシック" charset="0"/>
                <a:cs typeface="ＭＳ Ｐゴシック" charset="0"/>
              </a:rPr>
              <a:t>from the current Program Counte</a:t>
            </a:r>
            <a:r>
              <a:rPr lang="en-GB" sz="1200" b="0" i="0" u="none" kern="1200" dirty="0">
                <a:solidFill>
                  <a:srgbClr val="000000"/>
                </a:solidFill>
                <a:latin typeface="+mn-lt"/>
                <a:ea typeface="ＭＳ Ｐゴシック" charset="0"/>
                <a:cs typeface="ＭＳ Ｐゴシック" charset="0"/>
              </a:rPr>
              <a:t>r, </a:t>
            </a:r>
            <a:r>
              <a:rPr lang="en-GB" sz="1200" b="0" i="0" kern="1200" dirty="0">
                <a:solidFill>
                  <a:srgbClr val="000000"/>
                </a:solidFill>
                <a:latin typeface="+mn-lt"/>
                <a:ea typeface="ＭＳ Ｐゴシック" charset="0"/>
                <a:cs typeface="ＭＳ Ｐゴシック" charset="0"/>
              </a:rPr>
              <a:t>or PC, or other registers.</a:t>
            </a:r>
            <a:r>
              <a:rPr lang="en-GB" sz="1200" b="0" i="0" kern="1200" dirty="0">
                <a:solidFill>
                  <a:schemeClr val="tx1"/>
                </a:solidFill>
                <a:latin typeface="+mn-lt"/>
                <a:ea typeface="ＭＳ Ｐゴシック" charset="0"/>
                <a:cs typeface="ＭＳ Ｐゴシック" charset="0"/>
              </a:rPr>
              <a:t> </a:t>
            </a:r>
          </a:p>
          <a:p>
            <a:pPr>
              <a:lnSpc>
                <a:spcPct val="100000"/>
              </a:lnSpc>
            </a:pPr>
            <a:endParaRPr lang="en-GB" sz="1200" b="0" i="0" kern="1200" dirty="0">
              <a:solidFill>
                <a:schemeClr val="tx1"/>
              </a:solidFill>
              <a:latin typeface="+mn-lt"/>
              <a:ea typeface="ＭＳ Ｐゴシック" charset="0"/>
              <a:cs typeface="ＭＳ Ｐゴシック" charset="0"/>
            </a:endParaRPr>
          </a:p>
          <a:p>
            <a:pPr>
              <a:lnSpc>
                <a:spcPct val="100000"/>
              </a:lnSpc>
            </a:pPr>
            <a:r>
              <a:rPr lang="en-GB" sz="1200" b="0" i="0" kern="1200" dirty="0">
                <a:solidFill>
                  <a:schemeClr val="tx1"/>
                </a:solidFill>
                <a:latin typeface="+mn-lt"/>
                <a:ea typeface="ＭＳ Ｐゴシック" charset="0"/>
                <a:cs typeface="ＭＳ Ｐゴシック" charset="0"/>
              </a:rPr>
              <a:t>This slide shows an instruction that you can use to load constants, which is the ADR instruction. </a:t>
            </a:r>
          </a:p>
          <a:p>
            <a:pPr>
              <a:lnSpc>
                <a:spcPct val="100000"/>
              </a:lnSpc>
            </a:pPr>
            <a:endParaRPr lang="en-GB" sz="1200" b="0" i="0" kern="1200" dirty="0">
              <a:solidFill>
                <a:schemeClr val="tx1"/>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rgbClr val="000000"/>
                </a:solidFill>
                <a:latin typeface="+mn-lt"/>
                <a:ea typeface="ＭＳ Ｐゴシック" charset="0"/>
                <a:cs typeface="ＭＳ Ｐゴシック" charset="0"/>
              </a:rPr>
              <a:t>The ADR instruction loads an address within a certain range, without performing a data load. The available range of addresses for the ADR instruction depends on the instruction set and encoding.</a:t>
            </a:r>
            <a:r>
              <a:rPr lang="en-GB" sz="1200" b="0" i="0" kern="1200" dirty="0">
                <a:solidFill>
                  <a:schemeClr val="tx1"/>
                </a:solidFill>
                <a:latin typeface="+mn-lt"/>
                <a:ea typeface="ＭＳ Ｐゴシック" charset="0"/>
                <a:cs typeface="ＭＳ Ｐゴシック" charset="0"/>
              </a:rPr>
              <a:t> </a:t>
            </a:r>
            <a:r>
              <a:rPr lang="en-GB" sz="1200" b="0" i="0" kern="1200" dirty="0">
                <a:solidFill>
                  <a:srgbClr val="000000"/>
                </a:solidFill>
                <a:latin typeface="+mn-lt"/>
                <a:ea typeface="ＭＳ Ｐゴシック" charset="0"/>
                <a:cs typeface="ＭＳ Ｐゴシック" charset="0"/>
              </a:rPr>
              <a:t>ADR accepts a PC-relative expression, which is a label with an optional offset in</a:t>
            </a:r>
            <a:r>
              <a:rPr lang="en-GB" sz="1200" b="0" i="0" kern="1200" baseline="0" dirty="0">
                <a:solidFill>
                  <a:srgbClr val="000000"/>
                </a:solidFill>
                <a:latin typeface="+mn-lt"/>
                <a:ea typeface="ＭＳ Ｐゴシック" charset="0"/>
                <a:cs typeface="ＭＳ Ｐゴシック" charset="0"/>
              </a:rPr>
              <a:t> which</a:t>
            </a:r>
            <a:r>
              <a:rPr lang="en-GB" sz="1200" b="0" i="0" kern="1200" dirty="0">
                <a:solidFill>
                  <a:srgbClr val="000000"/>
                </a:solidFill>
                <a:latin typeface="+mn-lt"/>
                <a:ea typeface="ＭＳ Ｐゴシック" charset="0"/>
                <a:cs typeface="ＭＳ Ｐゴシック" charset="0"/>
              </a:rPr>
              <a:t> the address of the label is relative to the PC. In other words, ADR gives you the address of a label: “Where Am I?” instruction.</a:t>
            </a:r>
            <a:r>
              <a:rPr lang="en-GB" sz="1200" b="0" i="0" kern="1200" baseline="0" dirty="0">
                <a:solidFill>
                  <a:schemeClr val="tx1"/>
                </a:solidFill>
                <a:latin typeface="+mn-lt"/>
                <a:ea typeface="ＭＳ Ｐゴシック" charset="0"/>
                <a:cs typeface="ＭＳ Ｐゴシック" charset="0"/>
              </a:rPr>
              <a:t> </a:t>
            </a:r>
            <a:r>
              <a:rPr lang="en-GB" sz="1600" b="0" i="0" kern="1200" dirty="0">
                <a:solidFill>
                  <a:srgbClr val="000000"/>
                </a:solidFill>
                <a:latin typeface="+mn-lt"/>
                <a:ea typeface="ＭＳ Ｐゴシック" charset="0"/>
                <a:cs typeface="ＭＳ Ｐゴシック" charset="0"/>
              </a:rPr>
              <a:t>It is equivalent to a </a:t>
            </a:r>
            <a:r>
              <a:rPr lang="en-GB" sz="1600" b="0" i="0" kern="1200" dirty="0">
                <a:solidFill>
                  <a:srgbClr val="000000"/>
                </a:solidFill>
                <a:latin typeface="Courier New"/>
                <a:ea typeface="ＭＳ Ｐゴシック" charset="0"/>
                <a:cs typeface="ＭＳ Ｐゴシック" charset="0"/>
              </a:rPr>
              <a:t>PC-relative ADD or SUB but more </a:t>
            </a:r>
            <a:r>
              <a:rPr lang="en-GB" sz="1600" b="0" i="0" u="none" kern="1200" dirty="0">
                <a:solidFill>
                  <a:srgbClr val="000000"/>
                </a:solidFill>
                <a:latin typeface="Courier New"/>
                <a:ea typeface="ＭＳ Ｐゴシック" charset="0"/>
                <a:cs typeface="ＭＳ Ｐゴシック" charset="0"/>
              </a:rPr>
              <a:t>convenient as </a:t>
            </a:r>
            <a:r>
              <a:rPr lang="en-GB" sz="1600" b="0" i="0" kern="1200" dirty="0">
                <a:solidFill>
                  <a:srgbClr val="000000"/>
                </a:solidFill>
                <a:latin typeface="Courier New"/>
                <a:ea typeface="ＭＳ Ｐゴシック" charset="0"/>
                <a:cs typeface="ＭＳ Ｐゴシック" charset="0"/>
              </a:rPr>
              <a:t>you do not need to calculate the offset.  </a:t>
            </a:r>
            <a:endParaRPr lang="en-GB" b="0" i="0" dirty="0"/>
          </a:p>
          <a:p>
            <a:pPr>
              <a:lnSpc>
                <a:spcPct val="100000"/>
              </a:lnSpc>
            </a:pPr>
            <a:endParaRPr lang="en-GB" sz="1200" b="0" i="0" kern="1200" dirty="0">
              <a:solidFill>
                <a:schemeClr val="tx1"/>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rgbClr val="000000"/>
                </a:solidFill>
                <a:latin typeface="+mn-lt"/>
                <a:ea typeface="ＭＳ Ｐゴシック" charset="0"/>
                <a:cs typeface="ＭＳ Ｐゴシック" charset="0"/>
              </a:rPr>
              <a:t>There is also another pseudo-instruction for loading address into a register, called the ADRL instruction. This instruction loads an address within a certain range, without performing a data load. The range is wider than that of the ADR instruction.</a:t>
            </a:r>
            <a:r>
              <a:rPr lang="en-GB" sz="1200" b="0" i="0" kern="1200" dirty="0">
                <a:solidFill>
                  <a:schemeClr val="tx1"/>
                </a:solidFill>
                <a:latin typeface="+mn-lt"/>
                <a:ea typeface="ＭＳ Ｐゴシック" charset="0"/>
                <a:cs typeface="ＭＳ Ｐゴシック" charset="0"/>
              </a:rPr>
              <a:t> </a:t>
            </a:r>
            <a:r>
              <a:rPr lang="en-GB" sz="1200" b="0" i="0" kern="1200" dirty="0">
                <a:solidFill>
                  <a:srgbClr val="000000"/>
                </a:solidFill>
                <a:latin typeface="+mn-lt"/>
                <a:ea typeface="ＭＳ Ｐゴシック" charset="0"/>
                <a:cs typeface="ＭＳ Ｐゴシック" charset="0"/>
              </a:rPr>
              <a:t>The assembler converts an ADRL pseudo-instruction by generating either two data processing instructions that load the address if it is in </a:t>
            </a:r>
            <a:r>
              <a:rPr lang="en-GB" sz="1200" b="0" i="0" u="none" kern="1200" dirty="0">
                <a:solidFill>
                  <a:srgbClr val="000000"/>
                </a:solidFill>
                <a:latin typeface="+mn-lt"/>
                <a:ea typeface="ＭＳ Ｐゴシック" charset="0"/>
                <a:cs typeface="ＭＳ Ｐゴシック" charset="0"/>
              </a:rPr>
              <a:t>the range or </a:t>
            </a:r>
            <a:r>
              <a:rPr lang="en-GB" sz="1200" b="0" i="0" kern="1200" dirty="0">
                <a:solidFill>
                  <a:schemeClr val="tx1"/>
                </a:solidFill>
                <a:latin typeface="+mn-lt"/>
                <a:ea typeface="ＭＳ Ｐゴシック" charset="0"/>
                <a:cs typeface="ＭＳ Ｐゴシック" charset="0"/>
              </a:rPr>
              <a:t>a</a:t>
            </a:r>
            <a:r>
              <a:rPr lang="en-GB" sz="1200" b="0" i="0" kern="1200" dirty="0">
                <a:solidFill>
                  <a:srgbClr val="000000"/>
                </a:solidFill>
                <a:latin typeface="+mn-lt"/>
                <a:ea typeface="ＭＳ Ｐゴシック" charset="0"/>
                <a:cs typeface="ＭＳ Ｐゴシック" charset="0"/>
              </a:rPr>
              <a:t>n error message if the address cannot be constructed in two instructions.</a:t>
            </a:r>
            <a:endParaRPr lang="en-GB" b="0" i="0" dirty="0"/>
          </a:p>
          <a:p>
            <a:pPr>
              <a:lnSpc>
                <a:spcPct val="100000"/>
              </a:lnSpc>
            </a:pPr>
            <a:endParaRPr lang="en-GB" sz="1200" b="0" i="0" kern="1200" dirty="0">
              <a:solidFill>
                <a:schemeClr val="tx1"/>
              </a:solidFill>
              <a:latin typeface="+mn-lt"/>
              <a:ea typeface="ＭＳ Ｐゴシック" charset="0"/>
              <a:cs typeface="ＭＳ Ｐゴシック" charset="0"/>
            </a:endParaRPr>
          </a:p>
          <a:p>
            <a:pPr>
              <a:lnSpc>
                <a:spcPct val="100000"/>
              </a:lnSpc>
            </a:pPr>
            <a:r>
              <a:rPr lang="en-GB" sz="1200" b="0" i="0" kern="1200" dirty="0">
                <a:solidFill>
                  <a:schemeClr val="tx1"/>
                </a:solidFill>
                <a:latin typeface="+mn-lt"/>
                <a:ea typeface="ＭＳ Ｐゴシック" charset="0"/>
                <a:cs typeface="ＭＳ Ｐゴシック" charset="0"/>
              </a:rPr>
              <a:t>The PC-relative or register-relative constants are determined at runtime. </a:t>
            </a:r>
          </a:p>
          <a:p>
            <a:pPr>
              <a:lnSpc>
                <a:spcPct val="100000"/>
              </a:lnSpc>
            </a:pPr>
            <a:endParaRPr lang="en-GB" sz="1200" b="0" i="0" kern="1200" dirty="0">
              <a:solidFill>
                <a:schemeClr val="tx1"/>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kern="1200" dirty="0">
                <a:solidFill>
                  <a:schemeClr val="tx1"/>
                </a:solidFill>
                <a:latin typeface="+mn-lt"/>
                <a:ea typeface="ＭＳ Ｐゴシック" charset="0"/>
                <a:cs typeface="ＭＳ Ｐゴシック" charset="0"/>
              </a:rPr>
              <a:t>Other methods of loading PC-relative or register-relative constants are by using </a:t>
            </a:r>
            <a:r>
              <a:rPr lang="en-GB" sz="1200" b="1" i="0" kern="1200" dirty="0">
                <a:solidFill>
                  <a:srgbClr val="000000"/>
                </a:solidFill>
                <a:latin typeface="+mn-lt"/>
                <a:ea typeface="ＭＳ Ｐゴシック" charset="0"/>
                <a:cs typeface="ＭＳ Ｐゴシック" charset="0"/>
              </a:rPr>
              <a:t>the pseudo-instruction MOV32 and the pseudo-instruction LDR Rd,=Label.</a:t>
            </a:r>
            <a:endParaRPr lang="en-GB" b="1"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i="0" kern="1200" dirty="0">
              <a:solidFill>
                <a:schemeClr val="tx1"/>
              </a:solidFill>
              <a:latin typeface="+mn-lt"/>
              <a:ea typeface="ＭＳ Ｐゴシック" charset="0"/>
              <a:cs typeface="ＭＳ Ｐゴシック" charset="0"/>
            </a:endParaRPr>
          </a:p>
          <a:p>
            <a:pPr>
              <a:lnSpc>
                <a:spcPct val="100000"/>
              </a:lnSpc>
            </a:pPr>
            <a:r>
              <a:rPr lang="en-GB" sz="1200" b="1" i="0" kern="1200" dirty="0">
                <a:solidFill>
                  <a:srgbClr val="000000"/>
                </a:solidFill>
                <a:latin typeface="+mn-lt"/>
                <a:ea typeface="ＭＳ Ｐゴシック" charset="0"/>
                <a:cs typeface="ＭＳ Ｐゴシック" charset="0"/>
              </a:rPr>
              <a:t>In the previous slide, we mentioned about the LDR Rd,=label pseudo-instruction and what a literal pool is. To recap, the LDR Rd,=label pseudo-instruction places an address in a literal pool and then loads the address into a register.</a:t>
            </a:r>
            <a:r>
              <a:rPr lang="en-GB" sz="1200" b="1" i="0" kern="1200" dirty="0">
                <a:solidFill>
                  <a:schemeClr val="tx1"/>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LDR Rd,=label can load any 32-bit numeric value into a register. It also accepts PC-relative expressions such as </a:t>
            </a:r>
            <a:r>
              <a:rPr lang="en-GB" sz="1200" b="1" i="0" u="none" kern="1200" dirty="0">
                <a:solidFill>
                  <a:srgbClr val="000000"/>
                </a:solidFill>
                <a:latin typeface="+mn-lt"/>
                <a:ea typeface="ＭＳ Ｐゴシック" charset="0"/>
                <a:cs typeface="ＭＳ Ｐゴシック" charset="0"/>
              </a:rPr>
              <a:t>labels and </a:t>
            </a:r>
            <a:r>
              <a:rPr lang="en-GB" sz="1200" b="1" i="0" kern="1200" dirty="0">
                <a:solidFill>
                  <a:srgbClr val="000000"/>
                </a:solidFill>
                <a:latin typeface="+mn-lt"/>
                <a:ea typeface="ＭＳ Ｐゴシック" charset="0"/>
                <a:cs typeface="ＭＳ Ｐゴシック" charset="0"/>
              </a:rPr>
              <a:t>labels with offsets.</a:t>
            </a:r>
            <a:r>
              <a:rPr lang="en-GB" sz="1200" b="1" i="0" kern="1200" dirty="0">
                <a:solidFill>
                  <a:schemeClr val="tx1"/>
                </a:solidFill>
                <a:latin typeface="+mn-lt"/>
                <a:ea typeface="ＭＳ Ｐゴシック" charset="0"/>
                <a:cs typeface="ＭＳ Ｐゴシック" charset="0"/>
              </a:rPr>
              <a:t> </a:t>
            </a:r>
            <a:r>
              <a:rPr lang="en-GB" sz="1200" b="1" i="0" kern="1200" dirty="0">
                <a:solidFill>
                  <a:srgbClr val="000000"/>
                </a:solidFill>
                <a:latin typeface="+mn-lt"/>
                <a:ea typeface="ＭＳ Ｐゴシック" charset="0"/>
                <a:cs typeface="ＭＳ Ｐゴシック" charset="0"/>
              </a:rPr>
              <a:t>The assembler converts an LDR Rd,=label pseudo-instruction by either placing the address of label in a literal poo</a:t>
            </a:r>
            <a:r>
              <a:rPr lang="en-GB" sz="1200" b="1" i="0" u="none" kern="1200" dirty="0">
                <a:solidFill>
                  <a:srgbClr val="000000"/>
                </a:solidFill>
                <a:latin typeface="+mn-lt"/>
                <a:ea typeface="ＭＳ Ｐゴシック" charset="0"/>
                <a:cs typeface="ＭＳ Ｐゴシック" charset="0"/>
              </a:rPr>
              <a:t>l or </a:t>
            </a:r>
            <a:r>
              <a:rPr lang="en-GB" sz="1200" b="1" i="0" kern="1200" dirty="0">
                <a:solidFill>
                  <a:srgbClr val="000000"/>
                </a:solidFill>
                <a:latin typeface="+mn-lt"/>
                <a:ea typeface="ＭＳ Ｐゴシック" charset="0"/>
                <a:cs typeface="ＭＳ Ｐゴシック" charset="0"/>
              </a:rPr>
              <a:t>generating a PC-relative LDR instruction that reads the address from the literal pool.</a:t>
            </a:r>
            <a:endParaRPr lang="en-GB" b="1" i="0" dirty="0"/>
          </a:p>
          <a:p>
            <a:pPr>
              <a:lnSpc>
                <a:spcPct val="100000"/>
              </a:lnSpc>
            </a:pPr>
            <a:endParaRPr lang="en-GB" b="1" i="0" dirty="0"/>
          </a:p>
          <a:p>
            <a:pPr>
              <a:lnSpc>
                <a:spcPct val="100000"/>
              </a:lnSpc>
            </a:pPr>
            <a:r>
              <a:rPr lang="en-GB" sz="1200" b="1" i="0" kern="1200" dirty="0">
                <a:solidFill>
                  <a:srgbClr val="000000"/>
                </a:solidFill>
                <a:latin typeface="+mn-lt"/>
                <a:ea typeface="ＭＳ Ｐゴシック" charset="0"/>
                <a:cs typeface="ＭＳ Ｐゴシック" charset="0"/>
              </a:rPr>
              <a:t>In summary, LDR can cause the assembler</a:t>
            </a:r>
            <a:r>
              <a:rPr lang="en-GB" sz="1200" b="1" i="0" kern="1200" baseline="0" dirty="0">
                <a:solidFill>
                  <a:srgbClr val="000000"/>
                </a:solidFill>
                <a:latin typeface="+mn-lt"/>
                <a:ea typeface="ＭＳ Ｐゴシック" charset="0"/>
                <a:cs typeface="ＭＳ Ｐゴシック" charset="0"/>
              </a:rPr>
              <a:t> to generate an instruction to</a:t>
            </a:r>
            <a:r>
              <a:rPr lang="en-GB" sz="1200" b="1" i="0" kern="1200" dirty="0">
                <a:solidFill>
                  <a:srgbClr val="000000"/>
                </a:solidFill>
                <a:latin typeface="+mn-lt"/>
                <a:ea typeface="ＭＳ Ｐゴシック" charset="0"/>
                <a:cs typeface="ＭＳ Ｐゴシック" charset="0"/>
              </a:rPr>
              <a:t> load from a literal pool, while ADR never causes a load from a literal pool. This</a:t>
            </a:r>
            <a:r>
              <a:rPr lang="en-GB" sz="1200" b="1" i="0" kern="1200" baseline="0" dirty="0">
                <a:solidFill>
                  <a:srgbClr val="000000"/>
                </a:solidFill>
                <a:latin typeface="+mn-lt"/>
                <a:ea typeface="ＭＳ Ｐゴシック" charset="0"/>
                <a:cs typeface="ＭＳ Ｐゴシック" charset="0"/>
              </a:rPr>
              <a:t> means that</a:t>
            </a:r>
            <a:r>
              <a:rPr lang="en-GB" sz="1200" b="1" i="0" kern="1200" dirty="0">
                <a:solidFill>
                  <a:srgbClr val="000000"/>
                </a:solidFill>
                <a:latin typeface="+mn-lt"/>
                <a:ea typeface="ＭＳ Ｐゴシック" charset="0"/>
                <a:cs typeface="ＭＳ Ｐゴシック" charset="0"/>
              </a:rPr>
              <a:t> ADR/ADRL is preferred over LDR when the address is within range.</a:t>
            </a:r>
            <a:r>
              <a:rPr lang="en-GB" sz="1200" b="1" i="0" kern="1200" baseline="0" dirty="0">
                <a:solidFill>
                  <a:srgbClr val="000000"/>
                </a:solidFill>
                <a:latin typeface="+mn-lt"/>
                <a:ea typeface="ＭＳ Ｐゴシック" charset="0"/>
                <a:cs typeface="ＭＳ Ｐゴシック" charset="0"/>
              </a:rPr>
              <a:t> It</a:t>
            </a:r>
            <a:r>
              <a:rPr lang="en-GB" sz="1200" b="1" i="0" kern="1200" dirty="0">
                <a:solidFill>
                  <a:srgbClr val="000000"/>
                </a:solidFill>
                <a:latin typeface="+mn-lt"/>
                <a:ea typeface="ＭＳ Ｐゴシック" charset="0"/>
                <a:cs typeface="ＭＳ Ｐゴシック" charset="0"/>
              </a:rPr>
              <a:t> performs better because</a:t>
            </a:r>
            <a:r>
              <a:rPr lang="en-GB" sz="1200" b="1" i="0" kern="1200" baseline="0" dirty="0">
                <a:solidFill>
                  <a:srgbClr val="000000"/>
                </a:solidFill>
                <a:latin typeface="+mn-lt"/>
                <a:ea typeface="ＭＳ Ｐゴシック" charset="0"/>
                <a:cs typeface="ＭＳ Ｐゴシック" charset="0"/>
              </a:rPr>
              <a:t> there is </a:t>
            </a:r>
            <a:r>
              <a:rPr lang="en-GB" sz="1200" b="1" i="0" kern="1200" dirty="0">
                <a:solidFill>
                  <a:srgbClr val="000000"/>
                </a:solidFill>
                <a:latin typeface="+mn-lt"/>
                <a:ea typeface="ＭＳ Ｐゴシック" charset="0"/>
                <a:cs typeface="ＭＳ Ｐゴシック" charset="0"/>
              </a:rPr>
              <a:t>no data-side load and no requirement for extra literal pool data.</a:t>
            </a:r>
            <a:endParaRPr lang="en-GB" b="1" i="0" dirty="0"/>
          </a:p>
          <a:p>
            <a:pPr>
              <a:lnSpc>
                <a:spcPct val="100000"/>
              </a:lnSpc>
            </a:pPr>
            <a:endParaRPr lang="en-GB" b="0" i="0" dirty="0"/>
          </a:p>
          <a:p>
            <a:endParaRPr lang="en-GB" b="0" i="0" dirty="0">
              <a:cs typeface="Arial" charset="0"/>
            </a:endParaRPr>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38068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2000" b="0" dirty="0"/>
              <a:t>The </a:t>
            </a:r>
            <a:r>
              <a:rPr lang="en-GB" sz="2000" b="0" dirty="0">
                <a:solidFill>
                  <a:schemeClr val="bg2"/>
                </a:solidFill>
                <a:latin typeface="Courier New" pitchFamily="49" charset="0"/>
              </a:rPr>
              <a:t>LDR</a:t>
            </a:r>
            <a:r>
              <a:rPr lang="en-GB" sz="2000" b="0" dirty="0"/>
              <a:t> pseudo-instruction makes code more readable, portable, and flexible.</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b="0" dirty="0"/>
          </a:p>
          <a:p>
            <a:pPr>
              <a:lnSpc>
                <a:spcPct val="100000"/>
              </a:lnSpc>
              <a:buFont typeface="Arial"/>
              <a:buNone/>
            </a:pPr>
            <a:r>
              <a:rPr lang="en-GB" sz="2000" b="0" dirty="0">
                <a:latin typeface="Arial"/>
              </a:rPr>
              <a:t>It is readable in the sense that the intention is apparent, no getting bogged down in the particular instruction.</a:t>
            </a:r>
            <a:endParaRPr lang="en-GB" b="0" dirty="0"/>
          </a:p>
          <a:p>
            <a:pPr>
              <a:lnSpc>
                <a:spcPct val="100000"/>
              </a:lnSpc>
              <a:buFont typeface="Arial"/>
              <a:buNone/>
            </a:pPr>
            <a:r>
              <a:rPr lang="en-GB" sz="2000" b="0" dirty="0">
                <a:latin typeface="Arial"/>
              </a:rPr>
              <a:t>It is portable in a way that the assembler automatically selects the best sequence for your core. For example, if 16-bit MOV instructions are available, it will use those.</a:t>
            </a:r>
            <a:endParaRPr lang="en-GB" b="0" dirty="0"/>
          </a:p>
          <a:p>
            <a:pPr>
              <a:lnSpc>
                <a:spcPct val="100000"/>
              </a:lnSpc>
              <a:buFont typeface="Arial"/>
              <a:buNone/>
            </a:pPr>
            <a:r>
              <a:rPr lang="en-GB" sz="2000" b="0" dirty="0">
                <a:latin typeface="Arial"/>
              </a:rPr>
              <a:t>It is also flexible in that if you want to change your constant, you don’t have to consider which instructions it is compatible with.</a:t>
            </a:r>
            <a:endParaRPr lang="en-GB" b="0" dirty="0"/>
          </a:p>
          <a:p>
            <a:pPr>
              <a:lnSpc>
                <a:spcPct val="100000"/>
              </a:lnSpc>
            </a:pPr>
            <a:endParaRPr lang="en-GB" b="0" dirty="0"/>
          </a:p>
          <a:p>
            <a:pPr>
              <a:lnSpc>
                <a:spcPct val="100000"/>
              </a:lnSpc>
            </a:pPr>
            <a:r>
              <a:rPr lang="en-GB" b="0" dirty="0"/>
              <a:t>Consider the three examples of the code and the disassembly of the corresponding code in this slide. </a:t>
            </a:r>
          </a:p>
          <a:p>
            <a:pPr>
              <a:lnSpc>
                <a:spcPct val="100000"/>
              </a:lnSpc>
            </a:pPr>
            <a:r>
              <a:rPr lang="en-GB" b="0" dirty="0"/>
              <a:t>In the first example, the LDR instruction uses the MOV with a </a:t>
            </a:r>
            <a:r>
              <a:rPr lang="en-GB" sz="1200" b="0" dirty="0">
                <a:latin typeface="Arial"/>
              </a:rPr>
              <a:t>16-bit immediate value. Note that it would be 8 bits in architectures prior to Armv6 and Armv7 architectures.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Arial"/>
              </a:rPr>
              <a:t>In the second example, the LDR instruction uses the Move Not or MVN instruction to place NOT operation of FFFF43FF, which is equivalent to 0000BC00.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Arial"/>
              </a:rPr>
              <a:t>In the third example, </a:t>
            </a:r>
            <a:r>
              <a:rPr lang="en-GB" sz="2000" b="0" dirty="0">
                <a:latin typeface="Arial"/>
              </a:rPr>
              <a:t>both 00FFFFF5 and the NOT operation of 00FFFFF5 </a:t>
            </a:r>
            <a:r>
              <a:rPr lang="en-GB" sz="2000" b="0" u="none" dirty="0">
                <a:latin typeface="Arial"/>
              </a:rPr>
              <a:t>are</a:t>
            </a:r>
            <a:r>
              <a:rPr lang="en-GB" sz="2000" b="0" dirty="0">
                <a:latin typeface="Arial"/>
              </a:rPr>
              <a:t> equivalent to </a:t>
            </a:r>
            <a:r>
              <a:rPr lang="en-GB" sz="2000" b="0" u="none" dirty="0">
                <a:latin typeface="Arial"/>
              </a:rPr>
              <a:t>FF00000A and </a:t>
            </a:r>
            <a:r>
              <a:rPr lang="en-GB" sz="2000" b="0" dirty="0">
                <a:latin typeface="Arial"/>
              </a:rPr>
              <a:t>are out of range for MOV or MVN instruction. Therefore, the LDR instruction p</a:t>
            </a:r>
            <a:r>
              <a:rPr lang="en-GB" sz="1200" b="0" kern="1200" dirty="0">
                <a:solidFill>
                  <a:srgbClr val="000000"/>
                </a:solidFill>
                <a:latin typeface="+mn-lt"/>
                <a:ea typeface="ＭＳ Ｐゴシック" charset="0"/>
                <a:cs typeface="ＭＳ Ｐゴシック" charset="0"/>
              </a:rPr>
              <a:t>laces the value in a </a:t>
            </a:r>
            <a:r>
              <a:rPr lang="en-GB" sz="1200" b="0" i="1" kern="1200" dirty="0">
                <a:solidFill>
                  <a:srgbClr val="000000"/>
                </a:solidFill>
                <a:latin typeface="+mn-lt"/>
                <a:ea typeface="ＭＳ Ｐゴシック" charset="0"/>
                <a:cs typeface="ＭＳ Ｐゴシック" charset="0"/>
              </a:rPr>
              <a:t>literal pool</a:t>
            </a:r>
            <a:r>
              <a:rPr lang="en-GB" sz="1200" b="0" kern="1200" dirty="0">
                <a:solidFill>
                  <a:srgbClr val="000000"/>
                </a:solidFill>
                <a:latin typeface="+mn-lt"/>
                <a:ea typeface="ＭＳ Ｐゴシック" charset="0"/>
                <a:cs typeface="ＭＳ Ｐゴシック" charset="0"/>
              </a:rPr>
              <a:t> and generates an LDR instruction with a PC-relative address that reads the constant from the literal pool (DCD). In this case, #xx is the offset. </a:t>
            </a:r>
            <a:endParaRPr lang="en-GB" b="0" dirty="0"/>
          </a:p>
          <a:p>
            <a:pPr>
              <a:lnSpc>
                <a:spcPct val="100000"/>
              </a:lnSpc>
            </a:pPr>
            <a:r>
              <a:rPr lang="en-GB" sz="1200" b="0" dirty="0">
                <a:latin typeface="Arial"/>
              </a:rPr>
              <a:t> </a:t>
            </a:r>
          </a:p>
          <a:p>
            <a:pPr>
              <a:lnSpc>
                <a:spcPct val="100000"/>
              </a:lnSpc>
            </a:pPr>
            <a:endParaRPr lang="en-GB" sz="1200" b="0" dirty="0">
              <a:latin typeface="Arial"/>
            </a:endParaRPr>
          </a:p>
          <a:p>
            <a:pPr>
              <a:lnSpc>
                <a:spcPct val="100000"/>
              </a:lnSpc>
            </a:pPr>
            <a:r>
              <a:rPr lang="en-GB" sz="2000" b="1" dirty="0">
                <a:latin typeface="Arial"/>
              </a:rPr>
              <a:t>Example 1: LDR= uses the MOV with a 16-bit immediate (8 bits in pre v6 or 7 architectures).</a:t>
            </a:r>
            <a:endParaRPr lang="en-GB" b="1" dirty="0"/>
          </a:p>
          <a:p>
            <a:pPr>
              <a:lnSpc>
                <a:spcPct val="100000"/>
              </a:lnSpc>
            </a:pPr>
            <a:endParaRPr lang="en-GB" b="1" dirty="0"/>
          </a:p>
          <a:p>
            <a:pPr>
              <a:lnSpc>
                <a:spcPct val="100000"/>
              </a:lnSpc>
            </a:pPr>
            <a:r>
              <a:rPr lang="en-GB" sz="2000" b="1" dirty="0">
                <a:latin typeface="Arial"/>
              </a:rPr>
              <a:t>Example 2: LDR= uses the MVN to place NOT(FFFF43FF) = 0000BC00.</a:t>
            </a:r>
            <a:endParaRPr lang="en-GB" b="1" dirty="0"/>
          </a:p>
          <a:p>
            <a:pPr>
              <a:lnSpc>
                <a:spcPct val="100000"/>
              </a:lnSpc>
            </a:pPr>
            <a:endParaRPr lang="en-GB" b="1" dirty="0"/>
          </a:p>
          <a:p>
            <a:pPr>
              <a:lnSpc>
                <a:spcPct val="100000"/>
              </a:lnSpc>
            </a:pPr>
            <a:r>
              <a:rPr lang="en-GB" sz="2000" b="1" dirty="0">
                <a:latin typeface="Arial"/>
              </a:rPr>
              <a:t>Example 3: Both 00FFFFF5 and NOT(00FFFFF5) = FF00000A are out of range for MOV/MVN, so LDR= p</a:t>
            </a:r>
            <a:r>
              <a:rPr lang="en-GB" sz="1200" b="1" kern="1200" dirty="0">
                <a:solidFill>
                  <a:srgbClr val="000000"/>
                </a:solidFill>
                <a:latin typeface="+mn-lt"/>
                <a:ea typeface="ＭＳ Ｐゴシック" charset="0"/>
                <a:cs typeface="ＭＳ Ｐゴシック" charset="0"/>
              </a:rPr>
              <a:t>laces the value in a </a:t>
            </a:r>
            <a:r>
              <a:rPr lang="en-GB" sz="1200" b="1" i="1" kern="1200" dirty="0">
                <a:solidFill>
                  <a:srgbClr val="000000"/>
                </a:solidFill>
                <a:latin typeface="+mn-lt"/>
                <a:ea typeface="ＭＳ Ｐゴシック" charset="0"/>
                <a:cs typeface="ＭＳ Ｐゴシック" charset="0"/>
              </a:rPr>
              <a:t>literal pool</a:t>
            </a:r>
            <a:r>
              <a:rPr lang="en-GB" sz="1200" b="1" kern="1200" dirty="0">
                <a:solidFill>
                  <a:srgbClr val="000000"/>
                </a:solidFill>
                <a:latin typeface="+mn-lt"/>
                <a:ea typeface="ＭＳ Ｐゴシック" charset="0"/>
                <a:cs typeface="ＭＳ Ｐゴシック" charset="0"/>
              </a:rPr>
              <a:t> and generates an LDR instruction with a PC-relative address (XX: offset) that reads the constant from the literal pool (DCD).</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114213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900" b="0" dirty="0">
                <a:latin typeface="Arial"/>
              </a:rPr>
              <a:t>This slide shows the multiplication and division assembly instructions, such as MUL, MLA, and so 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IN" altLang="en-US" sz="900" dirty="0">
                <a:ea typeface="ＭＳ Ｐゴシック" panose="020B0600070205080204" pitchFamily="34" charset="-128"/>
              </a:rPr>
              <a:t>For detailed description of each of these instructions, see the Arm Compiler armasm User Guide and the Armv7 Architecture Reference Manual. </a:t>
            </a:r>
          </a:p>
          <a:p>
            <a:pPr>
              <a:lnSpc>
                <a:spcPct val="100000"/>
              </a:lnSpc>
            </a:pPr>
            <a:endParaRPr lang="en-GB" sz="900" b="0" dirty="0">
              <a:latin typeface="Arial"/>
            </a:endParaRPr>
          </a:p>
          <a:p>
            <a:pPr>
              <a:lnSpc>
                <a:spcPct val="100000"/>
              </a:lnSpc>
            </a:pPr>
            <a:endParaRPr lang="en-GB" sz="900" b="0" dirty="0">
              <a:latin typeface="Arial"/>
            </a:endParaRPr>
          </a:p>
          <a:p>
            <a:pPr>
              <a:lnSpc>
                <a:spcPct val="100000"/>
              </a:lnSpc>
            </a:pPr>
            <a:r>
              <a:rPr lang="en-GB" sz="900" b="1" dirty="0">
                <a:latin typeface="Arial"/>
              </a:rPr>
              <a:t>Multiply:</a:t>
            </a:r>
            <a:endParaRPr lang="en-GB" b="1" dirty="0"/>
          </a:p>
          <a:p>
            <a:pPr>
              <a:lnSpc>
                <a:spcPct val="100000"/>
              </a:lnSpc>
            </a:pPr>
            <a:r>
              <a:rPr lang="en-GB" sz="900" b="1" dirty="0">
                <a:latin typeface="Arial"/>
              </a:rPr>
              <a:t>MUL: </a:t>
            </a:r>
            <a:r>
              <a:rPr lang="en-GB" sz="1200" b="1" kern="1200" dirty="0">
                <a:solidFill>
                  <a:srgbClr val="000000"/>
                </a:solidFill>
                <a:latin typeface="+mn-lt"/>
                <a:ea typeface="ＭＳ Ｐゴシック" charset="0"/>
                <a:cs typeface="ＭＳ Ｐゴシック" charset="0"/>
              </a:rPr>
              <a:t>Multiply with signed or unsigned 32-bit operands, giving the least significant 32 bits of the result.</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MLA: Multiply-accumulate with signed or unsigned 32-bit operands, giving the least significant 32 bits of the result.</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MLS: Multiply-subtract, with signed or unsigned 32-bit operands, giving the least significant 32 bits of the result.</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UMULL: Unsigned long multiply, with 32-bit operand</a:t>
            </a:r>
            <a:r>
              <a:rPr lang="en-GB" sz="1200" b="1" u="sng" kern="1200" dirty="0">
                <a:solidFill>
                  <a:srgbClr val="000000"/>
                </a:solidFill>
                <a:latin typeface="+mn-lt"/>
                <a:ea typeface="ＭＳ Ｐゴシック" charset="0"/>
                <a:cs typeface="ＭＳ Ｐゴシック" charset="0"/>
              </a:rPr>
              <a:t>s a</a:t>
            </a:r>
            <a:r>
              <a:rPr lang="en-GB" sz="1200" b="1" kern="1200" dirty="0">
                <a:solidFill>
                  <a:srgbClr val="000000"/>
                </a:solidFill>
                <a:latin typeface="+mn-lt"/>
                <a:ea typeface="ＭＳ Ｐゴシック" charset="0"/>
                <a:cs typeface="ＭＳ Ｐゴシック" charset="0"/>
              </a:rPr>
              <a:t>nd 64-bit result.</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SMULL: Signed long multiply, with 32-bit operands and 64-bit result.</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UMLAL: Unsigned long multiply, with optional accumulate, with 32-bit operands and 64-bit result and accumulator.</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SMLAL: Signed long multiply, with optional accumulate, with 32-bit operand</a:t>
            </a:r>
            <a:r>
              <a:rPr lang="en-GB" sz="1200" b="1" u="sng" kern="1200" dirty="0">
                <a:solidFill>
                  <a:srgbClr val="000000"/>
                </a:solidFill>
                <a:latin typeface="+mn-lt"/>
                <a:ea typeface="ＭＳ Ｐゴシック" charset="0"/>
                <a:cs typeface="ＭＳ Ｐゴシック" charset="0"/>
              </a:rPr>
              <a:t>s a</a:t>
            </a:r>
            <a:r>
              <a:rPr lang="en-GB" sz="1200" b="1" kern="1200" dirty="0">
                <a:solidFill>
                  <a:srgbClr val="000000"/>
                </a:solidFill>
                <a:latin typeface="+mn-lt"/>
                <a:ea typeface="ＭＳ Ｐゴシック" charset="0"/>
                <a:cs typeface="ＭＳ Ｐゴシック" charset="0"/>
              </a:rPr>
              <a:t>nd 64-bit result and accumulator.</a:t>
            </a:r>
            <a:endParaRPr lang="en-GB" b="1"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Divide:</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SDIV: Signed divide</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UDIV: Unsigned divide</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7695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Arial"/>
              </a:rPr>
              <a:t>This slide shows four example bit manipulation instructions that are available.</a:t>
            </a:r>
          </a:p>
          <a:p>
            <a:endParaRPr lang="en-GB" sz="200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dirty="0">
                <a:latin typeface="Arial"/>
              </a:rPr>
              <a:t>In the first example, BFI stands for Bit Field Insert. This instruction i</a:t>
            </a:r>
            <a:r>
              <a:rPr lang="en-GB" sz="2000" kern="1200" dirty="0">
                <a:solidFill>
                  <a:srgbClr val="000000"/>
                </a:solidFill>
                <a:latin typeface="+mn-lt"/>
                <a:ea typeface="ＭＳ Ｐゴシック" charset="0"/>
                <a:cs typeface="ＭＳ Ｐゴシック" charset="0"/>
              </a:rPr>
              <a:t>nserts adjacent bits from one register into another. In this example, the destination and source register are both r0, the number of bits to be copied, or width, is 6, and the least significant </a:t>
            </a:r>
            <a:r>
              <a:rPr lang="en-GB" sz="2000" u="none" kern="1200" dirty="0">
                <a:solidFill>
                  <a:srgbClr val="000000"/>
                </a:solidFill>
                <a:latin typeface="+mn-lt"/>
                <a:ea typeface="ＭＳ Ｐゴシック" charset="0"/>
                <a:cs typeface="ＭＳ Ｐゴシック" charset="0"/>
              </a:rPr>
              <a:t>bit that is to be copied is bit 9. Therefore, bit 9 onward are replaced with 6 bits starting at bit 0. Other bits are unchanged as shown in the diagram.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000" u="none"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u="none" kern="1200" dirty="0">
                <a:solidFill>
                  <a:srgbClr val="000000"/>
                </a:solidFill>
                <a:latin typeface="+mn-lt"/>
                <a:ea typeface="ＭＳ Ｐゴシック" charset="0"/>
              </a:rPr>
              <a:t>In the second example, UBFX stands for Unassigned Bit Field Extract. This instruction c</a:t>
            </a:r>
            <a:r>
              <a:rPr lang="en-GB" sz="2000" u="none" kern="1200" dirty="0">
                <a:solidFill>
                  <a:srgbClr val="000000"/>
                </a:solidFill>
                <a:latin typeface="+mn-lt"/>
                <a:ea typeface="ＭＳ Ｐゴシック" charset="0"/>
                <a:cs typeface="ＭＳ Ｐゴシック" charset="0"/>
              </a:rPr>
              <a:t>opies adjacent bits from one register into the least significant bits of a second register, and zero extends to 32 bits as shown in the first r1 register in the diagram.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00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kern="1200" dirty="0">
                <a:solidFill>
                  <a:srgbClr val="000000"/>
                </a:solidFill>
                <a:latin typeface="+mn-lt"/>
                <a:ea typeface="ＭＳ Ｐゴシック" charset="0"/>
              </a:rPr>
              <a:t>In the third example, </a:t>
            </a:r>
            <a:r>
              <a:rPr lang="en-GB" sz="2000" kern="1200" dirty="0">
                <a:solidFill>
                  <a:srgbClr val="000000"/>
                </a:solidFill>
                <a:latin typeface="+mn-lt"/>
                <a:ea typeface="ＭＳ Ｐゴシック" charset="0"/>
                <a:cs typeface="ＭＳ Ｐゴシック" charset="0"/>
              </a:rPr>
              <a:t>BFC stands for Bit Field Clear. This instruction clears adjacent bits in a register. </a:t>
            </a:r>
            <a:r>
              <a:rPr lang="en-GB" sz="2000" u="none" kern="1200" dirty="0">
                <a:solidFill>
                  <a:srgbClr val="000000"/>
                </a:solidFill>
                <a:latin typeface="+mn-lt"/>
                <a:ea typeface="ＭＳ Ｐゴシック" charset="0"/>
                <a:cs typeface="ＭＳ Ｐゴシック" charset="0"/>
              </a:rPr>
              <a:t>In this example, the </a:t>
            </a:r>
            <a:r>
              <a:rPr lang="en-GB" sz="2000" i="1" u="none" kern="1200" dirty="0">
                <a:solidFill>
                  <a:srgbClr val="000000"/>
                </a:solidFill>
                <a:latin typeface="+mn-lt"/>
                <a:ea typeface="ＭＳ Ｐゴシック" charset="0"/>
                <a:cs typeface="ＭＳ Ｐゴシック" charset="0"/>
              </a:rPr>
              <a:t>width </a:t>
            </a:r>
            <a:r>
              <a:rPr lang="en-GB" sz="2000" u="none" kern="1200" dirty="0">
                <a:solidFill>
                  <a:srgbClr val="000000"/>
                </a:solidFill>
                <a:latin typeface="+mn-lt"/>
                <a:ea typeface="ＭＳ Ｐゴシック" charset="0"/>
                <a:cs typeface="ＭＳ Ｐゴシック" charset="0"/>
              </a:rPr>
              <a:t>bits in specified as 4, starting at the least significant bit specified as bit 3. Other bits in Rd are unchanged as shown in the second r1 register in the diagram.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00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2000" kern="1200" dirty="0">
                <a:solidFill>
                  <a:srgbClr val="000000"/>
                </a:solidFill>
                <a:latin typeface="+mn-lt"/>
                <a:ea typeface="ＭＳ Ｐゴシック" charset="0"/>
              </a:rPr>
              <a:t>In the fourth example, </a:t>
            </a:r>
            <a:r>
              <a:rPr lang="en-GB" sz="2000" kern="1200" dirty="0">
                <a:solidFill>
                  <a:srgbClr val="000000"/>
                </a:solidFill>
                <a:latin typeface="+mn-lt"/>
                <a:ea typeface="ＭＳ Ｐゴシック" charset="0"/>
                <a:cs typeface="ＭＳ Ｐゴシック" charset="0"/>
              </a:rPr>
              <a:t>RBIT stands for Reverse Bit. This instruction reverses the bit order in a 32-bit word. In this example, </a:t>
            </a:r>
            <a:r>
              <a:rPr lang="en-GB" sz="2000" u="none" kern="1200" dirty="0">
                <a:solidFill>
                  <a:srgbClr val="000000"/>
                </a:solidFill>
                <a:latin typeface="+mn-lt"/>
                <a:ea typeface="ＭＳ Ｐゴシック" charset="0"/>
                <a:cs typeface="ＭＳ Ｐゴシック" charset="0"/>
              </a:rPr>
              <a:t>r1 is reversed and placed in register r2 as shown in the diagram. </a:t>
            </a:r>
            <a:endParaRPr lang="en-GB" sz="2000"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000" dirty="0"/>
          </a:p>
          <a:p>
            <a:r>
              <a:rPr lang="en-GB" sz="1200" b="1" kern="1200" dirty="0">
                <a:solidFill>
                  <a:srgbClr val="000000"/>
                </a:solidFill>
                <a:latin typeface="+mn-lt"/>
                <a:ea typeface="ＭＳ Ｐゴシック" charset="0"/>
                <a:cs typeface="ＭＳ Ｐゴシック" charset="0"/>
              </a:rPr>
              <a:t>There are other bit manipulation instructions as well, such as:</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SBFX: Copies adjacent bits from one register into the least significant bits of a second register, and sign extends to 32 bits</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CLZ: instruction counts the number of leading zeros in the value in </a:t>
            </a:r>
            <a:r>
              <a:rPr lang="en-GB" sz="1200" b="1" i="1" kern="1200" dirty="0">
                <a:solidFill>
                  <a:srgbClr val="000000"/>
                </a:solidFill>
                <a:latin typeface="+mn-lt"/>
                <a:ea typeface="ＭＳ Ｐゴシック" charset="0"/>
                <a:cs typeface="ＭＳ Ｐゴシック" charset="0"/>
              </a:rPr>
              <a:t>Rm </a:t>
            </a:r>
            <a:r>
              <a:rPr lang="en-GB" sz="1200" b="1" kern="1200" dirty="0">
                <a:solidFill>
                  <a:srgbClr val="000000"/>
                </a:solidFill>
                <a:latin typeface="+mn-lt"/>
                <a:ea typeface="ＭＳ Ｐゴシック" charset="0"/>
                <a:cs typeface="ＭＳ Ｐゴシック" charset="0"/>
              </a:rPr>
              <a:t>and returns the result in </a:t>
            </a:r>
            <a:r>
              <a:rPr lang="en-GB" sz="1200" b="1" i="1" kern="1200" dirty="0">
                <a:solidFill>
                  <a:srgbClr val="000000"/>
                </a:solidFill>
                <a:latin typeface="+mn-lt"/>
                <a:ea typeface="ＭＳ Ｐゴシック" charset="0"/>
                <a:cs typeface="ＭＳ Ｐゴシック" charset="0"/>
              </a:rPr>
              <a:t>Rd. </a:t>
            </a:r>
            <a:r>
              <a:rPr lang="en-GB" sz="1200" b="1" kern="1200" dirty="0">
                <a:solidFill>
                  <a:srgbClr val="000000"/>
                </a:solidFill>
                <a:latin typeface="+mn-lt"/>
                <a:ea typeface="ＭＳ Ｐゴシック" charset="0"/>
                <a:cs typeface="ＭＳ Ｐゴシック" charset="0"/>
              </a:rPr>
              <a:t>The result value is 32 if no bits are set in the source registe</a:t>
            </a:r>
            <a:r>
              <a:rPr lang="en-GB" sz="1200" b="1" u="sng" kern="1200" dirty="0">
                <a:solidFill>
                  <a:srgbClr val="000000"/>
                </a:solidFill>
                <a:latin typeface="+mn-lt"/>
                <a:ea typeface="ＭＳ Ｐゴシック" charset="0"/>
                <a:cs typeface="ＭＳ Ｐゴシック" charset="0"/>
              </a:rPr>
              <a:t>r a</a:t>
            </a:r>
            <a:r>
              <a:rPr lang="en-GB" sz="1200" b="1" kern="1200" dirty="0">
                <a:solidFill>
                  <a:srgbClr val="000000"/>
                </a:solidFill>
                <a:latin typeface="+mn-lt"/>
                <a:ea typeface="ＭＳ Ｐゴシック" charset="0"/>
                <a:cs typeface="ＭＳ Ｐゴシック" charset="0"/>
              </a:rPr>
              <a:t>nd zero if bit 31 is set.</a:t>
            </a:r>
            <a:endParaRPr lang="en-GB" dirty="0">
              <a:cs typeface="Arial" charset="0"/>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3607693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ＭＳ Ｐゴシック" charset="0"/>
                <a:cs typeface="ＭＳ Ｐゴシック" charset="0"/>
              </a:rPr>
              <a:t>This slide shows the byte reversal instructions that reverses bytes, such as REV, REV16</a:t>
            </a:r>
            <a:r>
              <a:rPr lang="en-US" sz="1200" u="sng" kern="1200" baseline="0" dirty="0">
                <a:solidFill>
                  <a:schemeClr val="tx1"/>
                </a:solidFill>
                <a:latin typeface="+mn-lt"/>
                <a:ea typeface="ＭＳ Ｐゴシック" charset="0"/>
                <a:cs typeface="ＭＳ Ｐゴシック" charset="0"/>
              </a:rPr>
              <a:t>,</a:t>
            </a:r>
            <a:r>
              <a:rPr lang="en-US" sz="1200" kern="1200" baseline="0" dirty="0">
                <a:solidFill>
                  <a:schemeClr val="tx1"/>
                </a:solidFill>
                <a:latin typeface="+mn-lt"/>
                <a:ea typeface="ＭＳ Ｐゴシック" charset="0"/>
                <a:cs typeface="ＭＳ Ｐゴシック" charset="0"/>
              </a:rPr>
              <a:t> and REVSH operations. </a:t>
            </a:r>
          </a:p>
          <a:p>
            <a:endParaRPr lang="en-US" sz="1200" kern="1200" baseline="0" dirty="0">
              <a:solidFill>
                <a:schemeClr val="tx1"/>
              </a:solidFill>
              <a:latin typeface="+mn-lt"/>
              <a:ea typeface="ＭＳ Ｐゴシック" charset="0"/>
              <a:cs typeface="ＭＳ Ｐゴシック" charset="0"/>
            </a:endParaRPr>
          </a:p>
          <a:p>
            <a:r>
              <a:rPr lang="en-US" sz="1200" u="none" kern="1200" baseline="0" dirty="0">
                <a:solidFill>
                  <a:schemeClr val="tx1"/>
                </a:solidFill>
                <a:latin typeface="+mn-lt"/>
                <a:ea typeface="ＭＳ Ｐゴシック" charset="0"/>
                <a:cs typeface="ＭＳ Ｐゴシック" charset="0"/>
              </a:rPr>
              <a:t>You can use REV to convert 32-bit big-endian data into little-endian data or 32-bit little-endian data into big-endian data.</a:t>
            </a:r>
          </a:p>
          <a:p>
            <a:r>
              <a:rPr lang="en-US" sz="1200" u="none" kern="1200" baseline="0" dirty="0">
                <a:solidFill>
                  <a:schemeClr val="tx1"/>
                </a:solidFill>
                <a:latin typeface="+mn-lt"/>
                <a:ea typeface="ＭＳ Ｐゴシック" charset="0"/>
                <a:cs typeface="Arial" charset="0"/>
              </a:rPr>
              <a:t>Prior to the Armv6 Architecture, you will need to use four instructions instead as shown in the diagram. </a:t>
            </a:r>
            <a:endParaRPr lang="en-GB" sz="700" u="none" dirty="0">
              <a:cs typeface="Arial" charset="0"/>
            </a:endParaRPr>
          </a:p>
          <a:p>
            <a:pPr defTabSz="843991">
              <a:lnSpc>
                <a:spcPct val="80000"/>
              </a:lnSpc>
            </a:pPr>
            <a:endParaRPr lang="en-GB" sz="700" dirty="0">
              <a:cs typeface="Arial" charset="0"/>
            </a:endParaRPr>
          </a:p>
          <a:p>
            <a:pPr defTabSz="843991">
              <a:lnSpc>
                <a:spcPct val="80000"/>
              </a:lnSpc>
            </a:pPr>
            <a:r>
              <a:rPr lang="en-GB" sz="700" b="1" dirty="0">
                <a:cs typeface="Arial" charset="0"/>
              </a:rPr>
              <a:t>Example of a basic REV:</a:t>
            </a:r>
          </a:p>
          <a:p>
            <a:pPr defTabSz="843991">
              <a:lnSpc>
                <a:spcPct val="80000"/>
              </a:lnSpc>
            </a:pPr>
            <a:r>
              <a:rPr lang="en-GB" sz="700" b="1" dirty="0">
                <a:cs typeface="Arial" charset="0"/>
              </a:rPr>
              <a:t>r0 := 0x11223344</a:t>
            </a:r>
          </a:p>
          <a:p>
            <a:pPr defTabSz="843991">
              <a:lnSpc>
                <a:spcPct val="80000"/>
              </a:lnSpc>
            </a:pPr>
            <a:r>
              <a:rPr lang="en-GB" sz="700" b="1" dirty="0">
                <a:cs typeface="Arial" charset="0"/>
              </a:rPr>
              <a:t>REV	r0, r0</a:t>
            </a:r>
          </a:p>
          <a:p>
            <a:pPr defTabSz="843991">
              <a:lnSpc>
                <a:spcPct val="80000"/>
              </a:lnSpc>
            </a:pPr>
            <a:r>
              <a:rPr lang="en-GB" sz="700" b="1" dirty="0">
                <a:cs typeface="Arial" charset="0"/>
              </a:rPr>
              <a:t>r0 := 0x44332211</a:t>
            </a:r>
            <a:endParaRPr lang="en-US" sz="700" b="1" dirty="0">
              <a:cs typeface="Arial" charset="0"/>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369104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a:cs typeface="Arial" charset="0"/>
              </a:rPr>
              <a:t>There are several advantages for learning about the Assembly language and the assembler for your embedded system. </a:t>
            </a:r>
          </a:p>
          <a:p>
            <a:pPr eaLnBrk="1" hangingPunct="1"/>
            <a:r>
              <a:rPr lang="en-GB" dirty="0">
                <a:cs typeface="Arial" charset="0"/>
              </a:rPr>
              <a:t>It provides you with the lowest level of program abstraction, and this is useful as most embedded systems require an initialization code and interrupt routines, as well as writing drivers.</a:t>
            </a:r>
          </a:p>
          <a:p>
            <a:pPr eaLnBrk="1" hangingPunct="1"/>
            <a:r>
              <a:rPr lang="en-GB" dirty="0">
                <a:cs typeface="Arial" charset="0"/>
              </a:rPr>
              <a:t>Debugging systems at an instruction level may sometimes be necessary too.</a:t>
            </a:r>
          </a:p>
          <a:p>
            <a:pPr eaLnBrk="1" hangingPunct="1"/>
            <a:r>
              <a:rPr lang="en-GB" dirty="0">
                <a:cs typeface="Arial" charset="0"/>
              </a:rPr>
              <a:t>Another advantage is that sometimes performance gains can be made by writing assembler routines. </a:t>
            </a:r>
          </a:p>
          <a:p>
            <a:pPr eaLnBrk="1" hangingPunct="1"/>
            <a:endParaRPr lang="en-GB" dirty="0">
              <a:cs typeface="Arial" charset="0"/>
            </a:endParaRPr>
          </a:p>
          <a:p>
            <a:pPr eaLnBrk="1" hangingPunct="1"/>
            <a:r>
              <a:rPr lang="en-GB" sz="1200" dirty="0">
                <a:ea typeface="ＭＳ Ｐゴシック" panose="020B0600070205080204" pitchFamily="34" charset="-128"/>
              </a:rPr>
              <a:t>Some features of the Arm architecture are not expressible in high-level languages, so </a:t>
            </a:r>
            <a:r>
              <a:rPr lang="en-GB" dirty="0">
                <a:cs typeface="Arial" charset="0"/>
              </a:rPr>
              <a:t>you need to know the</a:t>
            </a:r>
            <a:r>
              <a:rPr lang="en-GB" baseline="0" dirty="0">
                <a:cs typeface="Arial" charset="0"/>
              </a:rPr>
              <a:t> assembly language corresponding to your ISA architecture. </a:t>
            </a:r>
            <a:endParaRPr lang="en-GB" sz="1800" dirty="0"/>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endParaRPr lang="en-GB" sz="1800" dirty="0"/>
          </a:p>
          <a:p>
            <a:pPr marL="342900" marR="0" lvl="2"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dirty="0"/>
          </a:p>
          <a:p>
            <a:pPr eaLnBrk="1" hangingPunct="1"/>
            <a:endParaRPr lang="en-GB" dirty="0">
              <a:cs typeface="Arial" charset="0"/>
            </a:endParaRPr>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384473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cs typeface="ＭＳ Ｐゴシック" charset="0"/>
              </a:rPr>
              <a:t>This slide shows an Arm Assembler File example.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cs typeface="ＭＳ Ｐゴシック" charset="0"/>
              </a:rPr>
              <a:t>The </a:t>
            </a:r>
            <a:r>
              <a:rPr lang="en-US" dirty="0"/>
              <a:t>AREA</a:t>
            </a:r>
            <a:r>
              <a:rPr lang="en-US" sz="1200" b="0" i="0" kern="1200" dirty="0">
                <a:solidFill>
                  <a:schemeClr val="tx1"/>
                </a:solidFill>
                <a:effectLst/>
                <a:latin typeface="+mn-lt"/>
                <a:ea typeface="ＭＳ Ｐゴシック" charset="0"/>
                <a:cs typeface="ＭＳ Ｐゴシック" charset="0"/>
              </a:rPr>
              <a:t> directive instructs the assembler to assemble a new code or data section. In this slide, it defines the start of a read-only </a:t>
            </a:r>
            <a:r>
              <a:rPr lang="en-US" sz="1200" b="0" i="0" u="none" kern="1200" dirty="0">
                <a:solidFill>
                  <a:schemeClr val="tx1"/>
                </a:solidFill>
                <a:effectLst/>
                <a:latin typeface="+mn-lt"/>
                <a:ea typeface="ＭＳ Ｐゴシック" charset="0"/>
                <a:cs typeface="ＭＳ Ｐゴシック" charset="0"/>
              </a:rPr>
              <a:t>area called </a:t>
            </a:r>
            <a:r>
              <a:rPr lang="en-US" sz="1200" b="0" i="0" kern="1200" dirty="0">
                <a:solidFill>
                  <a:schemeClr val="tx1"/>
                </a:solidFill>
                <a:effectLst/>
                <a:latin typeface="+mn-lt"/>
                <a:ea typeface="ＭＳ Ｐゴシック" charset="0"/>
                <a:cs typeface="ＭＳ Ｐゴシック" charset="0"/>
              </a:rPr>
              <a:t>“armex” that contains code or machine instructions. </a:t>
            </a:r>
            <a:endParaRPr lang="en-GB" sz="1200"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ENTRY directive declares an entry point to a program.</a:t>
            </a:r>
            <a:endParaRPr lang="en-GB" sz="1200" kern="1200" dirty="0">
              <a:solidFill>
                <a:srgbClr val="000000"/>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cs typeface="ＭＳ Ｐゴシック" charset="0"/>
              </a:rPr>
              <a:t>You must specify at least one ENTRY point for a program. If no ENTRY exists, a warning is generated at link time.</a:t>
            </a:r>
            <a:r>
              <a:rPr lang="en-GB" sz="1200" kern="120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You must not use more than one ENTRY directive in a single source file. Not every source file has to have an ENTRY directive. If more than one ENTRY exists in a single source file, an error message is generated at assembly time.</a:t>
            </a:r>
            <a:endParaRPr lang="en-GB" dirty="0"/>
          </a:p>
          <a:p>
            <a:pPr>
              <a:lnSpc>
                <a:spcPct val="100000"/>
              </a:lnSpc>
            </a:pPr>
            <a:endParaRPr lang="en-GB" dirty="0"/>
          </a:p>
          <a:p>
            <a:pPr>
              <a:lnSpc>
                <a:spcPct val="100000"/>
              </a:lnSpc>
            </a:pPr>
            <a:r>
              <a:rPr lang="en-GB" dirty="0"/>
              <a:t>After ENTRY, you can place your code or instructions. In this example, a constant 54 is assigned to the symbol “abc”, and then </a:t>
            </a:r>
            <a:r>
              <a:rPr lang="en-GB" u="sng" dirty="0"/>
              <a:t>“</a:t>
            </a:r>
            <a:r>
              <a:rPr lang="en-GB" dirty="0"/>
              <a:t>main</a:t>
            </a:r>
            <a:r>
              <a:rPr lang="en-GB" u="sng" dirty="0"/>
              <a:t>”</a:t>
            </a:r>
            <a:r>
              <a:rPr lang="en-GB" dirty="0"/>
              <a:t> is </a:t>
            </a:r>
            <a:r>
              <a:rPr lang="en-GB" u="none" dirty="0"/>
              <a:t>labeled</a:t>
            </a:r>
            <a:r>
              <a:rPr lang="en-GB" dirty="0"/>
              <a:t>. </a:t>
            </a:r>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The END directive instructs the assembler to stop processing this source file.</a:t>
            </a:r>
            <a:r>
              <a:rPr lang="en-GB" sz="1200" kern="120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Every assembly language source module must finish with an END directive on a line by itself.</a:t>
            </a:r>
            <a:r>
              <a:rPr lang="en-GB" sz="1200" kern="120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Any lines following the END directive are ignored by the assembler.</a:t>
            </a:r>
            <a:endParaRPr lang="en-GB"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In terms of syntax, note that you must write instruction mnemonics, pseudo-instructions, directives, and symbolic register names in either all uppercase or all lowercase.</a:t>
            </a:r>
            <a:r>
              <a:rPr lang="en-GB" sz="1200" kern="120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You must not use mixed case. Labels and comments can be in uppercase, lowercase, or mixed case.</a:t>
            </a:r>
            <a:endParaRPr lang="en-IN"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Also, note that the output of an assembly or compilation can include one or more code sections and/or one or more data sections. They might be </a:t>
            </a:r>
            <a:r>
              <a:rPr lang="en-GB" sz="1200" i="1" kern="1200" dirty="0">
                <a:solidFill>
                  <a:srgbClr val="000000"/>
                </a:solidFill>
                <a:latin typeface="+mn-lt"/>
                <a:ea typeface="ＭＳ Ｐゴシック" charset="0"/>
                <a:cs typeface="ＭＳ Ｐゴシック" charset="0"/>
              </a:rPr>
              <a:t>zero-initialized </a:t>
            </a:r>
            <a:r>
              <a:rPr lang="en-GB" sz="1200" kern="1200" dirty="0">
                <a:solidFill>
                  <a:srgbClr val="000000"/>
                </a:solidFill>
                <a:latin typeface="+mn-lt"/>
                <a:ea typeface="ＭＳ Ｐゴシック" charset="0"/>
                <a:cs typeface="ＭＳ Ｐゴシック" charset="0"/>
              </a:rPr>
              <a:t>(ZI). The linker places each section in a program image according to section placement rules. Sections that are adjacent in source files are not necessarily adjacent in the application image.</a:t>
            </a:r>
            <a:endParaRPr lang="en-GB"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The code sections are usually read-only sections, while t</a:t>
            </a:r>
            <a:r>
              <a:rPr lang="en-GB" sz="1200" kern="1200" dirty="0">
                <a:solidFill>
                  <a:srgbClr val="000000"/>
                </a:solidFill>
                <a:latin typeface="+mn-lt"/>
                <a:ea typeface="ＭＳ Ｐゴシック" charset="0"/>
              </a:rPr>
              <a:t>he data sections are usually read/write sections.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332966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rgbClr val="000000"/>
                </a:solidFill>
                <a:latin typeface="+mn-lt"/>
                <a:ea typeface="ＭＳ Ｐゴシック" charset="0"/>
                <a:cs typeface="ＭＳ Ｐゴシック" charset="0"/>
              </a:rPr>
              <a:t>This slide shows instructions for single or double register data transfer. </a:t>
            </a:r>
          </a:p>
          <a:p>
            <a:endParaRPr lang="en-GB" sz="1200" b="0" kern="1200" dirty="0">
              <a:solidFill>
                <a:srgbClr val="000000"/>
              </a:solidFill>
              <a:latin typeface="+mn-lt"/>
              <a:ea typeface="ＭＳ Ｐゴシック" charset="0"/>
              <a:cs typeface="ＭＳ Ｐゴシック" charset="0"/>
            </a:endParaRPr>
          </a:p>
          <a:p>
            <a:r>
              <a:rPr lang="en-GB" sz="1200" b="0" kern="1200" dirty="0">
                <a:solidFill>
                  <a:srgbClr val="000000"/>
                </a:solidFill>
                <a:latin typeface="+mn-lt"/>
                <a:ea typeface="ＭＳ Ｐゴシック" charset="0"/>
                <a:cs typeface="ＭＳ Ｐゴシック" charset="0"/>
              </a:rPr>
              <a:t>For the load and store instructions, there are several variations, depending on the type and condition. See the syntax shown in the slide.</a:t>
            </a:r>
          </a:p>
          <a:p>
            <a:endParaRPr lang="en-GB" sz="1200" b="0" kern="1200" dirty="0">
              <a:solidFill>
                <a:srgbClr val="000000"/>
              </a:solidFill>
              <a:latin typeface="+mn-lt"/>
              <a:ea typeface="ＭＳ Ｐゴシック" charset="0"/>
              <a:cs typeface="ＭＳ Ｐゴシック" charset="0"/>
            </a:endParaRPr>
          </a:p>
          <a:p>
            <a:r>
              <a:rPr lang="en-GB" sz="1200" b="0" kern="1200" dirty="0">
                <a:solidFill>
                  <a:srgbClr val="000000"/>
                </a:solidFill>
                <a:latin typeface="+mn-lt"/>
                <a:ea typeface="ＭＳ Ｐゴシック" charset="0"/>
                <a:cs typeface="ＭＳ Ｐゴシック" charset="0"/>
              </a:rPr>
              <a:t>For example, LDR is an instruction to load from memory. LDRD instruction is to load from memory doubleword. </a:t>
            </a:r>
          </a:p>
          <a:p>
            <a:pPr>
              <a:lnSpc>
                <a:spcPct val="100000"/>
              </a:lnSpc>
            </a:pPr>
            <a:r>
              <a:rPr lang="en-GB" sz="1200" b="0" kern="1200" dirty="0">
                <a:solidFill>
                  <a:srgbClr val="000000"/>
                </a:solidFill>
                <a:latin typeface="+mn-lt"/>
                <a:ea typeface="ＭＳ Ｐゴシック" charset="0"/>
                <a:cs typeface="ＭＳ Ｐゴシック" charset="0"/>
              </a:rPr>
              <a:t>Similarly, the instructions STR and STRD </a:t>
            </a:r>
            <a:r>
              <a:rPr lang="en-GB" sz="1200" b="0" u="none" kern="1200" dirty="0">
                <a:solidFill>
                  <a:srgbClr val="000000"/>
                </a:solidFill>
                <a:latin typeface="+mn-lt"/>
                <a:ea typeface="ＭＳ Ｐゴシック" charset="0"/>
                <a:cs typeface="ＭＳ Ｐゴシック" charset="0"/>
              </a:rPr>
              <a:t>are</a:t>
            </a:r>
            <a:r>
              <a:rPr lang="en-GB" sz="1200" b="0" kern="1200" dirty="0">
                <a:solidFill>
                  <a:srgbClr val="000000"/>
                </a:solidFill>
                <a:latin typeface="+mn-lt"/>
                <a:ea typeface="ＭＳ Ｐゴシック" charset="0"/>
                <a:cs typeface="ＭＳ Ｐゴシック" charset="0"/>
              </a:rPr>
              <a:t> for storing in memory. </a:t>
            </a:r>
          </a:p>
          <a:p>
            <a:pPr>
              <a:lnSpc>
                <a:spcPct val="100000"/>
              </a:lnSpc>
            </a:pPr>
            <a:endParaRPr lang="en-GB" sz="1200" b="0" kern="1200" dirty="0">
              <a:solidFill>
                <a:srgbClr val="000000"/>
              </a:solidFill>
              <a:latin typeface="+mn-lt"/>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rgbClr val="000000"/>
                </a:solidFill>
                <a:latin typeface="+mn-lt"/>
                <a:ea typeface="ＭＳ Ｐゴシック" charset="0"/>
                <a:cs typeface="ＭＳ Ｐゴシック" charset="0"/>
              </a:rPr>
              <a:t>The types for the load and store instructions can be B for unsigned byte, SB for signed byte, H for unsigned halfword</a:t>
            </a:r>
            <a:r>
              <a:rPr lang="en-GB" sz="1200" b="0" i="0" u="sng" kern="1200" dirty="0">
                <a:solidFill>
                  <a:srgbClr val="000000"/>
                </a:solidFill>
                <a:latin typeface="+mn-lt"/>
                <a:ea typeface="ＭＳ Ｐゴシック" charset="0"/>
                <a:cs typeface="ＭＳ Ｐゴシック" charset="0"/>
              </a:rPr>
              <a:t>,</a:t>
            </a:r>
            <a:r>
              <a:rPr lang="en-GB" sz="1200" b="0" i="0" kern="1200" dirty="0">
                <a:solidFill>
                  <a:srgbClr val="000000"/>
                </a:solidFill>
                <a:latin typeface="+mn-lt"/>
                <a:ea typeface="ＭＳ Ｐゴシック" charset="0"/>
                <a:cs typeface="ＭＳ Ｐゴシック" charset="0"/>
              </a:rPr>
              <a:t> and SH for signed halfword. </a:t>
            </a:r>
          </a:p>
          <a:p>
            <a:pPr>
              <a:lnSpc>
                <a:spcPct val="100000"/>
              </a:lnSpc>
            </a:pPr>
            <a:r>
              <a:rPr lang="en-GB" sz="1200" b="0" kern="1200" dirty="0">
                <a:solidFill>
                  <a:srgbClr val="000000"/>
                </a:solidFill>
                <a:latin typeface="+mn-lt"/>
                <a:ea typeface="ＭＳ Ｐゴシック" charset="0"/>
              </a:rPr>
              <a:t>Note that t</a:t>
            </a:r>
            <a:r>
              <a:rPr lang="en-GB" sz="1200" b="0" kern="1200" dirty="0">
                <a:solidFill>
                  <a:srgbClr val="000000"/>
                </a:solidFill>
                <a:latin typeface="+mn-lt"/>
                <a:ea typeface="ＭＳ Ｐゴシック" charset="0"/>
                <a:cs typeface="ＭＳ Ｐゴシック" charset="0"/>
              </a:rPr>
              <a:t>here are special types of sign extended load that are needed because Arm registers only hold 32-bit values. However, there is no need for special store instructions. The SB and SH types are for LDR only. </a:t>
            </a:r>
            <a:endParaRPr lang="en-GB" b="0" dirty="0"/>
          </a:p>
          <a:p>
            <a:pPr>
              <a:lnSpc>
                <a:spcPct val="100000"/>
              </a:lnSpc>
            </a:pPr>
            <a:endParaRPr lang="en-GB" b="0"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99052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2000" b="0" dirty="0">
                <a:latin typeface="Arial"/>
              </a:rPr>
              <a:t>Load and store instructions have three primary addressing </a:t>
            </a:r>
            <a:r>
              <a:rPr lang="en-GB" sz="2000" b="0" u="none" dirty="0">
                <a:latin typeface="Arial"/>
              </a:rPr>
              <a:t>modes: offset</a:t>
            </a:r>
            <a:r>
              <a:rPr lang="en-GB" sz="2000" b="0" dirty="0">
                <a:latin typeface="Arial"/>
              </a:rPr>
              <a:t>, pre-indexed,</a:t>
            </a:r>
            <a:r>
              <a:rPr lang="en-GB" sz="1200" b="0" dirty="0">
                <a:latin typeface="+mn-lt"/>
              </a:rPr>
              <a:t> and p</a:t>
            </a:r>
            <a:r>
              <a:rPr lang="en-GB" sz="2000" b="0" dirty="0">
                <a:latin typeface="Arial"/>
              </a:rPr>
              <a:t>ost-indexed modes.</a:t>
            </a:r>
            <a:endParaRPr lang="en-GB" b="0" dirty="0"/>
          </a:p>
          <a:p>
            <a:pPr>
              <a:lnSpc>
                <a:spcPct val="100000"/>
              </a:lnSpc>
            </a:pPr>
            <a:endParaRPr lang="en-GB" b="0" dirty="0"/>
          </a:p>
          <a:p>
            <a:pPr>
              <a:lnSpc>
                <a:spcPct val="100000"/>
              </a:lnSpc>
            </a:pPr>
            <a:r>
              <a:rPr lang="en-GB" sz="2000" b="0" dirty="0">
                <a:latin typeface="Arial"/>
              </a:rPr>
              <a:t>These</a:t>
            </a:r>
            <a:r>
              <a:rPr lang="en-GB" sz="2000" b="0" baseline="0" dirty="0">
                <a:latin typeface="Arial"/>
              </a:rPr>
              <a:t> modes</a:t>
            </a:r>
            <a:r>
              <a:rPr lang="en-GB" sz="2000" b="0" dirty="0">
                <a:latin typeface="Arial"/>
              </a:rPr>
              <a:t> are formed by adding or subtracting an immediate or register-based offset to or from a base register. Register-based offsets can also be scaled with shift operations. Pre-indexed and post-indexed addressing modes update the base register with the base plus offset calculation. As the Program Counter is a general-purpose register, a 32‑bit value can be loaded directly into the Program Counter to perform a jump to any address in the 4GB memory space.</a:t>
            </a:r>
            <a:endParaRPr lang="en-GB" b="0" dirty="0"/>
          </a:p>
          <a:p>
            <a:pPr>
              <a:lnSpc>
                <a:spcPct val="100000"/>
              </a:lnSpc>
            </a:pPr>
            <a:endParaRPr lang="en-GB" b="0" dirty="0"/>
          </a:p>
          <a:p>
            <a:pPr>
              <a:lnSpc>
                <a:spcPct val="100000"/>
              </a:lnSpc>
            </a:pPr>
            <a:r>
              <a:rPr lang="en-GB" sz="1200" b="0" kern="1200" dirty="0">
                <a:solidFill>
                  <a:srgbClr val="000000"/>
                </a:solidFill>
                <a:latin typeface="+mn-lt"/>
                <a:ea typeface="ＭＳ Ｐゴシック" charset="0"/>
                <a:cs typeface="ＭＳ Ｐゴシック" charset="0"/>
              </a:rPr>
              <a:t>The offset value is applied to an address obtained from the base register. The result is used as the address for the memory access.</a:t>
            </a:r>
          </a:p>
          <a:p>
            <a:pPr>
              <a:lnSpc>
                <a:spcPct val="100000"/>
              </a:lnSpc>
            </a:pPr>
            <a:endParaRPr lang="en-GB" sz="1200" b="0" kern="1200" dirty="0">
              <a:solidFill>
                <a:srgbClr val="000000"/>
              </a:solidFill>
              <a:latin typeface="+mn-lt"/>
              <a:ea typeface="ＭＳ Ｐゴシック" charset="0"/>
              <a:cs typeface="ＭＳ Ｐゴシック" charset="0"/>
            </a:endParaRPr>
          </a:p>
          <a:p>
            <a:pPr>
              <a:lnSpc>
                <a:spcPct val="100000"/>
              </a:lnSpc>
            </a:pPr>
            <a:r>
              <a:rPr lang="en-GB" sz="1200" b="0" kern="1200" dirty="0">
                <a:solidFill>
                  <a:srgbClr val="000000"/>
                </a:solidFill>
                <a:latin typeface="+mn-lt"/>
                <a:ea typeface="ＭＳ Ｐゴシック" charset="0"/>
                <a:cs typeface="ＭＳ Ｐゴシック" charset="0"/>
              </a:rPr>
              <a:t>The base register is unchanged. This slide shows </a:t>
            </a:r>
            <a:r>
              <a:rPr lang="en-GB" sz="1200" b="0" u="none" kern="1200" dirty="0">
                <a:solidFill>
                  <a:srgbClr val="000000"/>
                </a:solidFill>
                <a:latin typeface="+mn-lt"/>
                <a:ea typeface="ＭＳ Ｐゴシック" charset="0"/>
                <a:cs typeface="ＭＳ Ｐゴシック" charset="0"/>
              </a:rPr>
              <a:t>an</a:t>
            </a:r>
            <a:r>
              <a:rPr lang="en-GB" sz="1200" b="0" kern="1200" dirty="0">
                <a:solidFill>
                  <a:srgbClr val="000000"/>
                </a:solidFill>
                <a:latin typeface="+mn-lt"/>
                <a:ea typeface="ＭＳ Ｐゴシック" charset="0"/>
                <a:cs typeface="ＭＳ Ｐゴシック" charset="0"/>
              </a:rPr>
              <a:t> example of the load instruction with optional offset. The assembly language syntax for the optional offset is shown in the square bracket, where the first argument in the bracket is the register on which the memory address is </a:t>
            </a:r>
            <a:r>
              <a:rPr lang="en-GB" sz="1200" b="0" u="none" kern="1200" dirty="0">
                <a:solidFill>
                  <a:srgbClr val="000000"/>
                </a:solidFill>
                <a:latin typeface="+mn-lt"/>
                <a:ea typeface="ＭＳ Ｐゴシック" charset="0"/>
                <a:cs typeface="ＭＳ Ｐゴシック" charset="0"/>
              </a:rPr>
              <a:t>based and </a:t>
            </a:r>
            <a:r>
              <a:rPr lang="en-GB" sz="1200" b="0" kern="1200" dirty="0">
                <a:solidFill>
                  <a:srgbClr val="000000"/>
                </a:solidFill>
                <a:latin typeface="+mn-lt"/>
                <a:ea typeface="ＭＳ Ｐゴシック" charset="0"/>
                <a:cs typeface="ＭＳ Ｐゴシック" charset="0"/>
              </a:rPr>
              <a:t>the second argument in the bracket is the offset. ([</a:t>
            </a:r>
            <a:r>
              <a:rPr lang="en-GB" sz="1200" b="0" i="1" kern="1200" dirty="0">
                <a:solidFill>
                  <a:srgbClr val="000000"/>
                </a:solidFill>
                <a:latin typeface="+mn-lt"/>
                <a:ea typeface="ＭＳ Ｐゴシック" charset="0"/>
                <a:cs typeface="ＭＳ Ｐゴシック" charset="0"/>
              </a:rPr>
              <a:t>Rn</a:t>
            </a:r>
            <a:r>
              <a:rPr lang="en-GB" sz="1200" b="0" kern="1200" dirty="0">
                <a:solidFill>
                  <a:srgbClr val="000000"/>
                </a:solidFill>
                <a:latin typeface="+mn-lt"/>
                <a:ea typeface="ＭＳ Ｐゴシック" charset="0"/>
                <a:cs typeface="ＭＳ Ｐゴシック" charset="0"/>
              </a:rPr>
              <a:t>, </a:t>
            </a:r>
            <a:r>
              <a:rPr lang="en-GB" sz="1200" b="0" i="1" kern="1200" dirty="0">
                <a:solidFill>
                  <a:srgbClr val="000000"/>
                </a:solidFill>
                <a:latin typeface="+mn-lt"/>
                <a:ea typeface="ＭＳ Ｐゴシック" charset="0"/>
                <a:cs typeface="ＭＳ Ｐゴシック" charset="0"/>
              </a:rPr>
              <a:t>offset</a:t>
            </a:r>
            <a:r>
              <a:rPr lang="en-GB" sz="1200" b="0" kern="1200" dirty="0">
                <a:solidFill>
                  <a:srgbClr val="000000"/>
                </a:solidFill>
                <a:latin typeface="+mn-lt"/>
                <a:ea typeface="ＭＳ Ｐゴシック" charset="0"/>
                <a:cs typeface="ＭＳ Ｐゴシック" charset="0"/>
              </a:rPr>
              <a:t>])</a:t>
            </a:r>
          </a:p>
          <a:p>
            <a:pPr>
              <a:lnSpc>
                <a:spcPct val="100000"/>
              </a:lnSpc>
            </a:pPr>
            <a:endParaRPr lang="en-GB" b="0"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91616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kern="1200" dirty="0">
                <a:solidFill>
                  <a:srgbClr val="000000"/>
                </a:solidFill>
                <a:latin typeface="+mn-lt"/>
                <a:ea typeface="ＭＳ Ｐゴシック" charset="0"/>
                <a:cs typeface="ＭＳ Ｐゴシック" charset="0"/>
              </a:rPr>
              <a:t>The diagram on the left summarizes what pre-indexed addressing is. In pre-indexed addressing</a:t>
            </a:r>
            <a:r>
              <a:rPr lang="en-GB" sz="1200" b="0" kern="1200" dirty="0">
                <a:solidFill>
                  <a:schemeClr val="tx1"/>
                </a:solidFill>
                <a:latin typeface="+mn-lt"/>
                <a:ea typeface="ＭＳ Ｐゴシック" charset="0"/>
                <a:cs typeface="ＭＳ Ｐゴシック" charset="0"/>
              </a:rPr>
              <a:t>, t</a:t>
            </a:r>
            <a:r>
              <a:rPr lang="en-GB" sz="1200" b="0" kern="1200" dirty="0">
                <a:solidFill>
                  <a:srgbClr val="000000"/>
                </a:solidFill>
                <a:latin typeface="+mn-lt"/>
                <a:ea typeface="ＭＳ Ｐゴシック" charset="0"/>
                <a:cs typeface="ＭＳ Ｐゴシック" charset="0"/>
              </a:rPr>
              <a:t>he offset value #12 is applied to an address obtained from the base register r1. The result is used as the address for the memory access, and the data is loaded into destination register r0. The resultant address is written back into the base register. </a:t>
            </a:r>
          </a:p>
          <a:p>
            <a:pPr>
              <a:lnSpc>
                <a:spcPct val="100000"/>
              </a:lnSpc>
            </a:pPr>
            <a:r>
              <a:rPr lang="en-GB" sz="1200" b="0" kern="1200" dirty="0">
                <a:solidFill>
                  <a:srgbClr val="000000"/>
                </a:solidFill>
                <a:latin typeface="+mn-lt"/>
                <a:ea typeface="ＭＳ Ｐゴシック" charset="0"/>
                <a:cs typeface="ＭＳ Ｐゴシック" charset="0"/>
              </a:rPr>
              <a:t>The assembly language syntax for this mode is defined in the square </a:t>
            </a:r>
            <a:r>
              <a:rPr lang="en-GB" sz="1200" b="0" u="none" kern="1200" dirty="0">
                <a:solidFill>
                  <a:srgbClr val="000000"/>
                </a:solidFill>
                <a:latin typeface="+mn-lt"/>
                <a:ea typeface="ＭＳ Ｐゴシック" charset="0"/>
                <a:cs typeface="ＭＳ Ｐゴシック" charset="0"/>
              </a:rPr>
              <a:t>brackets as </a:t>
            </a:r>
            <a:r>
              <a:rPr lang="en-GB" sz="1200" b="0" kern="1200" dirty="0">
                <a:solidFill>
                  <a:srgbClr val="000000"/>
                </a:solidFill>
                <a:latin typeface="+mn-lt"/>
                <a:ea typeface="ＭＳ Ｐゴシック" charset="0"/>
                <a:cs typeface="ＭＳ Ｐゴシック" charset="0"/>
              </a:rPr>
              <a:t>shown in the example instruction above </a:t>
            </a:r>
            <a:r>
              <a:rPr lang="en-GB" sz="1200" b="0" u="none" kern="1200" dirty="0">
                <a:solidFill>
                  <a:srgbClr val="000000"/>
                </a:solidFill>
                <a:latin typeface="+mn-lt"/>
                <a:ea typeface="ＭＳ Ｐゴシック" charset="0"/>
                <a:cs typeface="ＭＳ Ｐゴシック" charset="0"/>
              </a:rPr>
              <a:t>in </a:t>
            </a:r>
            <a:r>
              <a:rPr lang="en-GB" sz="1200" b="0" kern="1200" dirty="0">
                <a:solidFill>
                  <a:srgbClr val="000000"/>
                </a:solidFill>
                <a:latin typeface="+mn-lt"/>
                <a:ea typeface="ＭＳ Ｐゴシック" charset="0"/>
                <a:cs typeface="ＭＳ Ｐゴシック" charset="0"/>
              </a:rPr>
              <a:t>the diagram on the left. </a:t>
            </a:r>
          </a:p>
          <a:p>
            <a:pPr>
              <a:lnSpc>
                <a:spcPct val="100000"/>
              </a:lnSpc>
            </a:pPr>
            <a:r>
              <a:rPr lang="en-GB" sz="1200" b="0" kern="1200" dirty="0">
                <a:solidFill>
                  <a:srgbClr val="000000"/>
                </a:solidFill>
                <a:latin typeface="+mn-lt"/>
                <a:ea typeface="ＭＳ Ｐゴシック" charset="0"/>
              </a:rPr>
              <a:t>You may wonder what the exclamation mark is for in the example instruction. The exclamation mark </a:t>
            </a:r>
            <a:r>
              <a:rPr lang="en-GB" sz="1200" b="0" dirty="0">
                <a:latin typeface="Arial"/>
              </a:rPr>
              <a:t>indicates “writeback”; that is, the base register is to be updated after the instruction.</a:t>
            </a:r>
            <a:r>
              <a:rPr lang="en-GB" sz="1100" b="0" dirty="0">
                <a:latin typeface="+mn-lt"/>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b="0" kern="1200" dirty="0">
                <a:solidFill>
                  <a:srgbClr val="000000"/>
                </a:solidFill>
                <a:latin typeface="+mn-lt"/>
                <a:ea typeface="ＭＳ Ｐゴシック" charset="0"/>
                <a:cs typeface="ＭＳ Ｐゴシック" charset="0"/>
              </a:rPr>
              <a:t>One scenario where you want to use pre-indexed addressing is when accessing a struct. </a:t>
            </a:r>
            <a:r>
              <a:rPr lang="en-GB" sz="1200" b="0" dirty="0">
                <a:latin typeface="Arial"/>
              </a:rPr>
              <a:t>You probably have a pointer to the base of the </a:t>
            </a:r>
            <a:r>
              <a:rPr lang="en-GB" sz="1200" b="0" u="none" dirty="0">
                <a:latin typeface="Arial"/>
              </a:rPr>
              <a:t>struct and </a:t>
            </a:r>
            <a:r>
              <a:rPr lang="en-GB" sz="1200" b="0" dirty="0">
                <a:latin typeface="Arial"/>
              </a:rPr>
              <a:t>then use pre-indexing to access individual members. You probably don’t want to update the base pointer.</a:t>
            </a:r>
          </a:p>
          <a:p>
            <a:pPr>
              <a:lnSpc>
                <a:spcPct val="100000"/>
              </a:lnSpc>
            </a:pPr>
            <a:endParaRPr lang="en-GB"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rgbClr val="000000"/>
                </a:solidFill>
                <a:latin typeface="+mn-lt"/>
                <a:ea typeface="ＭＳ Ｐゴシック" charset="0"/>
                <a:cs typeface="ＭＳ Ｐゴシック" charset="0"/>
              </a:rPr>
              <a:t>The diagram on the right summarizes what post-indexed addressing is. In post-indexed addressing, the address obtained from the base register r1 is used, unchanged, as the address for the memory access. The offset value #12 is applied to the addres</a:t>
            </a:r>
            <a:r>
              <a:rPr lang="en-GB" sz="1200" b="0" u="sng" kern="1200" dirty="0">
                <a:solidFill>
                  <a:srgbClr val="000000"/>
                </a:solidFill>
                <a:latin typeface="+mn-lt"/>
                <a:ea typeface="ＭＳ Ｐゴシック" charset="0"/>
                <a:cs typeface="ＭＳ Ｐゴシック" charset="0"/>
              </a:rPr>
              <a:t>s </a:t>
            </a:r>
            <a:r>
              <a:rPr lang="en-GB" sz="1200" b="0" u="none" kern="1200" dirty="0">
                <a:solidFill>
                  <a:srgbClr val="000000"/>
                </a:solidFill>
                <a:latin typeface="+mn-lt"/>
                <a:ea typeface="ＭＳ Ｐゴシック" charset="0"/>
                <a:cs typeface="ＭＳ Ｐゴシック" charset="0"/>
              </a:rPr>
              <a:t>a</a:t>
            </a:r>
            <a:r>
              <a:rPr lang="en-GB" sz="1200" b="0" kern="1200" dirty="0">
                <a:solidFill>
                  <a:srgbClr val="000000"/>
                </a:solidFill>
                <a:latin typeface="+mn-lt"/>
                <a:ea typeface="ＭＳ Ｐゴシック" charset="0"/>
                <a:cs typeface="ＭＳ Ｐゴシック" charset="0"/>
              </a:rPr>
              <a:t>nd written back into the base register.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u="none" kern="1200" dirty="0">
                <a:solidFill>
                  <a:srgbClr val="000000"/>
                </a:solidFill>
                <a:latin typeface="+mn-lt"/>
                <a:ea typeface="ＭＳ Ｐゴシック" charset="0"/>
                <a:cs typeface="ＭＳ Ｐゴシック" charset="0"/>
              </a:rPr>
              <a:t>T</a:t>
            </a:r>
            <a:r>
              <a:rPr lang="en-GB" sz="1200" b="0" kern="1200" dirty="0">
                <a:solidFill>
                  <a:srgbClr val="000000"/>
                </a:solidFill>
                <a:latin typeface="+mn-lt"/>
                <a:ea typeface="ＭＳ Ｐゴシック" charset="0"/>
                <a:cs typeface="ＭＳ Ｐゴシック" charset="0"/>
              </a:rPr>
              <a:t>he assembly language syntax for this mode is, the offset is defined outside of the square brackets, as shown in the example </a:t>
            </a:r>
            <a:r>
              <a:rPr lang="en-GB" sz="1200" b="0" u="none" kern="1200" dirty="0">
                <a:solidFill>
                  <a:srgbClr val="000000"/>
                </a:solidFill>
                <a:latin typeface="+mn-lt"/>
                <a:ea typeface="ＭＳ Ｐゴシック" charset="0"/>
                <a:cs typeface="ＭＳ Ｐゴシック" charset="0"/>
              </a:rPr>
              <a:t>instruction in the above diagram </a:t>
            </a:r>
            <a:r>
              <a:rPr lang="en-GB" sz="1200" b="0" kern="1200" dirty="0">
                <a:solidFill>
                  <a:srgbClr val="000000"/>
                </a:solidFill>
                <a:latin typeface="+mn-lt"/>
                <a:ea typeface="ＭＳ Ｐゴシック" charset="0"/>
                <a:cs typeface="ＭＳ Ｐゴシック" charset="0"/>
              </a:rPr>
              <a:t>on the right.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rgbClr val="000000"/>
                </a:solidFill>
                <a:latin typeface="+mn-lt"/>
                <a:ea typeface="ＭＳ Ｐゴシック" charset="0"/>
                <a:cs typeface="ＭＳ Ｐゴシック" charset="0"/>
              </a:rPr>
              <a:t>At this point, you may wonder why isn’t’ there an exclamation mark in this example instruction. There is no exclamation mark needed f</a:t>
            </a:r>
            <a:r>
              <a:rPr lang="en-GB" sz="1200" b="0" dirty="0">
                <a:latin typeface="Arial"/>
              </a:rPr>
              <a:t>or post-indexed addressing, because post-increment of base register always happens, otherwise the offset field would not be used at all.</a:t>
            </a:r>
            <a:endParaRPr lang="en-GB" sz="1100" b="0" dirty="0"/>
          </a:p>
          <a:p>
            <a:pPr>
              <a:lnSpc>
                <a:spcPct val="100000"/>
              </a:lnSpc>
            </a:pPr>
            <a:r>
              <a:rPr lang="en-GB" sz="1200" b="0" kern="1200" dirty="0">
                <a:solidFill>
                  <a:srgbClr val="000000"/>
                </a:solidFill>
                <a:latin typeface="+mn-lt"/>
                <a:ea typeface="ＭＳ Ｐゴシック" charset="0"/>
                <a:cs typeface="ＭＳ Ｐゴシック" charset="0"/>
              </a:rPr>
              <a:t>One scenario where you want to use post-indexed addressing is in stack operation or block copying of memory. </a:t>
            </a:r>
            <a:r>
              <a:rPr lang="en-GB" sz="1200" b="0" dirty="0">
                <a:latin typeface="Arial"/>
              </a:rPr>
              <a:t>The base pointer automatically gets updated to point at the next location.</a:t>
            </a:r>
            <a:endParaRPr lang="en-GB" sz="1200" b="0" kern="1200" dirty="0">
              <a:solidFill>
                <a:srgbClr val="000000"/>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89341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000000"/>
                </a:solidFill>
                <a:latin typeface="+mn-lt"/>
                <a:ea typeface="ＭＳ Ｐゴシック" charset="0"/>
                <a:cs typeface="ＭＳ Ｐゴシック" charset="0"/>
              </a:rPr>
              <a:t>Multiple register transfer instructions are most often used for block </a:t>
            </a:r>
            <a:r>
              <a:rPr lang="en-GB" sz="1200" u="none" kern="1200" dirty="0">
                <a:solidFill>
                  <a:srgbClr val="000000"/>
                </a:solidFill>
                <a:latin typeface="+mn-lt"/>
                <a:ea typeface="ＭＳ Ｐゴシック" charset="0"/>
                <a:cs typeface="ＭＳ Ｐゴシック" charset="0"/>
              </a:rPr>
              <a:t>copy and </a:t>
            </a:r>
            <a:r>
              <a:rPr lang="en-GB" sz="1200" kern="1200" dirty="0">
                <a:solidFill>
                  <a:srgbClr val="000000"/>
                </a:solidFill>
                <a:latin typeface="+mn-lt"/>
                <a:ea typeface="ＭＳ Ｐゴシック" charset="0"/>
                <a:cs typeface="ＭＳ Ｐゴシック" charset="0"/>
              </a:rPr>
              <a:t>for stack operations at subroutine entry and exit.</a:t>
            </a:r>
            <a:endParaRPr lang="en-GB" sz="1200" kern="1200" dirty="0">
              <a:solidFill>
                <a:schemeClr val="tx1"/>
              </a:solidFill>
              <a:latin typeface="+mn-lt"/>
              <a:ea typeface="ＭＳ Ｐゴシック" charset="0"/>
              <a:cs typeface="ＭＳ Ｐゴシック" charset="0"/>
            </a:endParaRPr>
          </a:p>
          <a:p>
            <a:r>
              <a:rPr lang="en-GB" sz="1200" kern="1200" dirty="0">
                <a:solidFill>
                  <a:schemeClr val="tx1"/>
                </a:solidFill>
                <a:latin typeface="+mn-lt"/>
                <a:ea typeface="ＭＳ Ｐゴシック" charset="0"/>
                <a:cs typeface="ＭＳ Ｐゴシック" charset="0"/>
              </a:rPr>
              <a:t>There are assembly instructions that can do this, such as LDM that loads multiple </a:t>
            </a:r>
            <a:r>
              <a:rPr lang="en-GB" sz="1200" u="none" kern="1200" dirty="0">
                <a:solidFill>
                  <a:schemeClr val="tx1"/>
                </a:solidFill>
                <a:latin typeface="+mn-lt"/>
                <a:ea typeface="ＭＳ Ｐゴシック" charset="0"/>
                <a:cs typeface="ＭＳ Ｐゴシック" charset="0"/>
              </a:rPr>
              <a:t>registers and </a:t>
            </a:r>
            <a:r>
              <a:rPr lang="en-GB" sz="1200" kern="1200" dirty="0">
                <a:solidFill>
                  <a:schemeClr val="tx1"/>
                </a:solidFill>
                <a:latin typeface="+mn-lt"/>
                <a:ea typeface="ＭＳ Ｐゴシック" charset="0"/>
                <a:cs typeface="ＭＳ Ｐゴシック" charset="0"/>
              </a:rPr>
              <a:t>SDM that stores multiple registers. </a:t>
            </a:r>
          </a:p>
          <a:p>
            <a:r>
              <a:rPr lang="en-GB" sz="1200" kern="1200" dirty="0">
                <a:solidFill>
                  <a:schemeClr val="tx1"/>
                </a:solidFill>
                <a:latin typeface="+mn-lt"/>
                <a:ea typeface="ＭＳ Ｐゴシック" charset="0"/>
                <a:cs typeface="ＭＳ Ｐゴシック" charset="0"/>
              </a:rPr>
              <a:t>The syntax for LDM and STM is shown in this slide, which includes the addressing mode, optional condition code, base register</a:t>
            </a:r>
            <a:r>
              <a:rPr lang="en-GB" sz="1200" u="none" kern="1200" dirty="0">
                <a:solidFill>
                  <a:schemeClr val="tx1"/>
                </a:solidFill>
                <a:latin typeface="+mn-lt"/>
                <a:ea typeface="ＭＳ Ｐゴシック" charset="0"/>
                <a:cs typeface="ＭＳ Ｐゴシック" charset="0"/>
              </a:rPr>
              <a:t>,</a:t>
            </a:r>
            <a:r>
              <a:rPr lang="en-GB" sz="1200" kern="1200" dirty="0">
                <a:solidFill>
                  <a:schemeClr val="tx1"/>
                </a:solidFill>
                <a:latin typeface="+mn-lt"/>
                <a:ea typeface="ＭＳ Ｐゴシック" charset="0"/>
                <a:cs typeface="ＭＳ Ｐゴシック" charset="0"/>
              </a:rPr>
              <a:t> and register list of one more registers to be loaded for LDM </a:t>
            </a:r>
            <a:r>
              <a:rPr lang="en-GB" sz="1200" u="none" kern="1200" dirty="0">
                <a:solidFill>
                  <a:schemeClr val="tx1"/>
                </a:solidFill>
                <a:latin typeface="+mn-lt"/>
                <a:ea typeface="ＭＳ Ｐゴシック" charset="0"/>
                <a:cs typeface="ＭＳ Ｐゴシック" charset="0"/>
              </a:rPr>
              <a:t>instruction or stored </a:t>
            </a:r>
            <a:r>
              <a:rPr lang="en-GB" sz="1200" kern="1200" dirty="0">
                <a:solidFill>
                  <a:schemeClr val="tx1"/>
                </a:solidFill>
                <a:latin typeface="+mn-lt"/>
                <a:ea typeface="ＭＳ Ｐゴシック" charset="0"/>
                <a:cs typeface="ＭＳ Ｐゴシック" charset="0"/>
              </a:rPr>
              <a:t>for STM instruction.  Note that the exclamation mark is an optional suffix. If the exclamation mark is present, the final address is written back to the base register. </a:t>
            </a:r>
          </a:p>
          <a:p>
            <a:endParaRPr lang="en-GB" sz="1200" kern="1200" dirty="0">
              <a:solidFill>
                <a:schemeClr val="tx1"/>
              </a:solidFill>
              <a:latin typeface="+mn-lt"/>
              <a:ea typeface="ＭＳ Ｐゴシック" charset="0"/>
              <a:cs typeface="ＭＳ Ｐゴシック" charset="0"/>
            </a:endParaRPr>
          </a:p>
          <a:p>
            <a:r>
              <a:rPr lang="en-GB" sz="1200" kern="1200" dirty="0">
                <a:solidFill>
                  <a:schemeClr val="tx1"/>
                </a:solidFill>
                <a:latin typeface="+mn-lt"/>
                <a:ea typeface="ＭＳ Ｐゴシック" charset="0"/>
                <a:cs typeface="ＭＳ Ｐゴシック" charset="0"/>
              </a:rPr>
              <a:t>There are four</a:t>
            </a:r>
            <a:r>
              <a:rPr lang="en-GB" sz="1200" kern="1200" dirty="0">
                <a:solidFill>
                  <a:srgbClr val="000000"/>
                </a:solidFill>
                <a:latin typeface="+mn-lt"/>
                <a:ea typeface="ＭＳ Ｐゴシック" charset="0"/>
                <a:cs typeface="ＭＳ Ｐゴシック" charset="0"/>
              </a:rPr>
              <a:t> addressing </a:t>
            </a:r>
            <a:r>
              <a:rPr lang="en-GB" sz="1200" u="none" kern="1200" dirty="0">
                <a:solidFill>
                  <a:srgbClr val="000000"/>
                </a:solidFill>
                <a:latin typeface="+mn-lt"/>
                <a:ea typeface="ＭＳ Ｐゴシック" charset="0"/>
                <a:cs typeface="ＭＳ Ｐゴシック" charset="0"/>
              </a:rPr>
              <a:t>modes: IA</a:t>
            </a:r>
            <a:r>
              <a:rPr lang="en-GB" sz="1200" kern="1200" dirty="0">
                <a:solidFill>
                  <a:srgbClr val="000000"/>
                </a:solidFill>
                <a:latin typeface="+mn-lt"/>
                <a:ea typeface="ＭＳ Ｐゴシック" charset="0"/>
                <a:cs typeface="ＭＳ Ｐゴシック" charset="0"/>
              </a:rPr>
              <a:t>, IB, DA, and </a:t>
            </a:r>
            <a:r>
              <a:rPr lang="en-GB" sz="1200" u="none" kern="1200" dirty="0">
                <a:solidFill>
                  <a:srgbClr val="000000"/>
                </a:solidFill>
                <a:latin typeface="+mn-lt"/>
                <a:ea typeface="ＭＳ Ｐゴシック" charset="0"/>
                <a:cs typeface="ＭＳ Ｐゴシック" charset="0"/>
              </a:rPr>
              <a:t>DB as </a:t>
            </a:r>
            <a:r>
              <a:rPr lang="en-GB" sz="1200" kern="1200" dirty="0">
                <a:solidFill>
                  <a:srgbClr val="000000"/>
                </a:solidFill>
                <a:latin typeface="+mn-lt"/>
                <a:ea typeface="ＭＳ Ｐゴシック" charset="0"/>
                <a:cs typeface="ＭＳ Ｐゴシック" charset="0"/>
              </a:rPr>
              <a:t>shown in the diagram in this slide. </a:t>
            </a:r>
          </a:p>
          <a:p>
            <a:pPr>
              <a:lnSpc>
                <a:spcPct val="100000"/>
              </a:lnSpc>
            </a:pPr>
            <a:r>
              <a:rPr lang="en-GB" sz="1200" kern="1200" dirty="0">
                <a:solidFill>
                  <a:srgbClr val="000000"/>
                </a:solidFill>
                <a:latin typeface="+mn-lt"/>
                <a:ea typeface="ＭＳ Ｐゴシック" charset="0"/>
                <a:cs typeface="ＭＳ Ｐゴシック" charset="0"/>
              </a:rPr>
              <a:t>Address mode IA that stands for Increment after each transfer. This is the default address mode.</a:t>
            </a:r>
            <a:endParaRPr lang="en-GB" dirty="0"/>
          </a:p>
          <a:p>
            <a:pPr>
              <a:lnSpc>
                <a:spcPct val="100000"/>
              </a:lnSpc>
            </a:pPr>
            <a:r>
              <a:rPr lang="en-GB" sz="1200" kern="1200" dirty="0">
                <a:solidFill>
                  <a:srgbClr val="000000"/>
                </a:solidFill>
                <a:latin typeface="+mn-lt"/>
                <a:ea typeface="ＭＳ Ｐゴシック" charset="0"/>
                <a:cs typeface="ＭＳ Ｐゴシック" charset="0"/>
              </a:rPr>
              <a:t>Address mode IB stands for Increment before each transfer.</a:t>
            </a:r>
            <a:endParaRPr lang="en-GB" dirty="0"/>
          </a:p>
          <a:p>
            <a:pPr>
              <a:lnSpc>
                <a:spcPct val="100000"/>
              </a:lnSpc>
            </a:pPr>
            <a:r>
              <a:rPr lang="en-GB" sz="1200" kern="1200" dirty="0">
                <a:solidFill>
                  <a:srgbClr val="000000"/>
                </a:solidFill>
                <a:latin typeface="+mn-lt"/>
                <a:ea typeface="ＭＳ Ｐゴシック" charset="0"/>
                <a:cs typeface="ＭＳ Ｐゴシック" charset="0"/>
              </a:rPr>
              <a:t>DA stands for Decrement after, while DB stands for Decrement before each transfer.</a:t>
            </a:r>
          </a:p>
          <a:p>
            <a:pPr>
              <a:lnSpc>
                <a:spcPct val="100000"/>
              </a:lnSpc>
            </a:pPr>
            <a:endParaRPr lang="en-GB" sz="1200" kern="1200" dirty="0">
              <a:solidFill>
                <a:schemeClr val="tx1"/>
              </a:solidFill>
              <a:latin typeface="+mn-lt"/>
              <a:ea typeface="ＭＳ Ｐゴシック" charset="0"/>
              <a:cs typeface="ＭＳ Ｐゴシック" charset="0"/>
            </a:endParaRPr>
          </a:p>
          <a:p>
            <a:pPr>
              <a:lnSpc>
                <a:spcPct val="100000"/>
              </a:lnSpc>
            </a:pPr>
            <a:r>
              <a:rPr lang="en-GB" sz="1200" kern="1200" dirty="0">
                <a:solidFill>
                  <a:srgbClr val="000000"/>
                </a:solidFill>
                <a:latin typeface="+mn-lt"/>
                <a:ea typeface="ＭＳ Ｐゴシック" charset="0"/>
                <a:cs typeface="ＭＳ Ｐゴシック" charset="0"/>
              </a:rPr>
              <a:t>It isn’t possible to add any offset to the base pointer.</a:t>
            </a:r>
            <a:r>
              <a:rPr lang="en-GB" sz="1200" kern="1200" dirty="0">
                <a:solidFill>
                  <a:schemeClr val="tx1"/>
                </a:solidFill>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Note that the lowest register is always first, memory addresses</a:t>
            </a:r>
            <a:r>
              <a:rPr lang="en-GB" sz="1200" kern="1200" baseline="0" dirty="0">
                <a:solidFill>
                  <a:srgbClr val="000000"/>
                </a:solidFill>
                <a:latin typeface="+mn-lt"/>
                <a:ea typeface="ＭＳ Ｐゴシック" charset="0"/>
                <a:cs typeface="ＭＳ Ｐゴシック" charset="0"/>
              </a:rPr>
              <a:t> are always in ascending order and, </a:t>
            </a:r>
            <a:r>
              <a:rPr lang="en-GB" sz="1200" kern="1200" baseline="0" dirty="0">
                <a:solidFill>
                  <a:schemeClr val="tx1"/>
                </a:solidFill>
                <a:latin typeface="+mn-lt"/>
                <a:ea typeface="ＭＳ Ｐゴシック" charset="0"/>
                <a:cs typeface="ＭＳ Ｐゴシック" charset="0"/>
              </a:rPr>
              <a:t>w</a:t>
            </a:r>
            <a:r>
              <a:rPr lang="en-GB" sz="1200" kern="1200" dirty="0">
                <a:solidFill>
                  <a:srgbClr val="000000"/>
                </a:solidFill>
                <a:latin typeface="+mn-lt"/>
                <a:ea typeface="ＭＳ Ｐゴシック" charset="0"/>
                <a:cs typeface="ＭＳ Ｐゴシック" charset="0"/>
              </a:rPr>
              <a:t>hen</a:t>
            </a:r>
            <a:r>
              <a:rPr lang="en-GB" sz="1200" kern="1200" baseline="0" dirty="0">
                <a:solidFill>
                  <a:srgbClr val="000000"/>
                </a:solidFill>
                <a:latin typeface="+mn-lt"/>
                <a:ea typeface="ＭＳ Ｐゴシック" charset="0"/>
                <a:cs typeface="ＭＳ Ｐゴシック" charset="0"/>
              </a:rPr>
              <a:t> compared with LDM or STM, a</a:t>
            </a:r>
            <a:r>
              <a:rPr lang="en-GB" sz="1200" kern="1200" dirty="0">
                <a:solidFill>
                  <a:srgbClr val="000000"/>
                </a:solidFill>
                <a:latin typeface="+mn-lt"/>
                <a:ea typeface="ＭＳ Ｐゴシック" charset="0"/>
                <a:cs typeface="ＭＳ Ｐゴシック" charset="0"/>
              </a:rPr>
              <a:t>ddresses and registers are loaded or stored the other way around.</a:t>
            </a:r>
          </a:p>
          <a:p>
            <a:pPr>
              <a:lnSpc>
                <a:spcPct val="100000"/>
              </a:lnSpc>
            </a:pPr>
            <a:endParaRPr lang="en-GB" sz="1200" kern="1200" dirty="0">
              <a:solidFill>
                <a:srgbClr val="000000"/>
              </a:solidFill>
              <a:latin typeface="+mn-lt"/>
              <a:ea typeface="ＭＳ Ｐゴシック" charset="0"/>
            </a:endParaRPr>
          </a:p>
          <a:p>
            <a:pPr>
              <a:lnSpc>
                <a:spcPct val="100000"/>
              </a:lnSpc>
            </a:pPr>
            <a:r>
              <a:rPr lang="en-GB" sz="1200" kern="1200" dirty="0">
                <a:solidFill>
                  <a:srgbClr val="000000"/>
                </a:solidFill>
                <a:latin typeface="+mn-lt"/>
                <a:ea typeface="ＭＳ Ｐゴシック" charset="0"/>
              </a:rPr>
              <a:t>The PUSH and POP instruction is equivalent to the STMDB and LDMIA instruction</a:t>
            </a:r>
            <a:r>
              <a:rPr lang="en-GB" sz="1200" u="none" kern="1200" dirty="0">
                <a:solidFill>
                  <a:srgbClr val="000000"/>
                </a:solidFill>
                <a:latin typeface="+mn-lt"/>
                <a:ea typeface="ＭＳ Ｐゴシック" charset="0"/>
              </a:rPr>
              <a:t>, </a:t>
            </a:r>
            <a:r>
              <a:rPr lang="en-GB" sz="1200" kern="1200" dirty="0">
                <a:solidFill>
                  <a:srgbClr val="000000"/>
                </a:solidFill>
                <a:latin typeface="+mn-lt"/>
                <a:ea typeface="ＭＳ Ｐゴシック" charset="0"/>
              </a:rPr>
              <a:t>respectively, with stack pointer as base register, and the final address is written back to the base register. </a:t>
            </a:r>
          </a:p>
          <a:p>
            <a:pPr>
              <a:lnSpc>
                <a:spcPct val="100000"/>
              </a:lnSpc>
            </a:pPr>
            <a:endParaRPr lang="en-GB" sz="1200" kern="1200" dirty="0">
              <a:solidFill>
                <a:srgbClr val="000000"/>
              </a:solidFill>
              <a:latin typeface="+mn-lt"/>
              <a:ea typeface="ＭＳ Ｐゴシック" charset="0"/>
            </a:endParaRPr>
          </a:p>
          <a:p>
            <a:pPr>
              <a:lnSpc>
                <a:spcPct val="100000"/>
              </a:lnSpc>
            </a:pPr>
            <a:r>
              <a:rPr lang="en-GB" sz="1200" kern="1200" dirty="0">
                <a:solidFill>
                  <a:srgbClr val="000000"/>
                </a:solidFill>
                <a:latin typeface="+mn-lt"/>
                <a:ea typeface="ＭＳ Ｐゴシック" charset="0"/>
              </a:rPr>
              <a:t>So, why use multiple register data transfer instructions?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rgbClr val="000000"/>
                </a:solidFill>
                <a:latin typeface="+mn-lt"/>
                <a:ea typeface="ＭＳ Ｐゴシック" charset="0"/>
                <a:cs typeface="ＭＳ Ｐゴシック" charset="0"/>
              </a:rPr>
              <a:t>There are several advantages such as smaller code size, and it uses a single instruction fetch overhead rather than many instruction fetches. On uncached Arm processors, the first word of data transferred by a load or store multiple is always a non-sequential memory cycle, but all subsequent words transferred can be sequential memory cycles. Sequential memory cycles are faster in most systems.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349759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rgbClr val="000000"/>
                </a:solidFill>
                <a:latin typeface="+mn-lt"/>
                <a:ea typeface="ＭＳ Ｐゴシック" charset="0"/>
                <a:cs typeface="ＭＳ Ｐゴシック" charset="0"/>
              </a:rPr>
              <a:t>Arm processors are typical of RISC processors in that only load and store instructions can access memory.</a:t>
            </a:r>
            <a:r>
              <a:rPr lang="en-GB" sz="1200" b="0" kern="1200" baseline="0" dirty="0">
                <a:solidFill>
                  <a:schemeClr val="tx1"/>
                </a:solidFill>
                <a:latin typeface="+mn-lt"/>
                <a:ea typeface="ＭＳ Ｐゴシック" charset="0"/>
                <a:cs typeface="ＭＳ Ｐゴシック" charset="0"/>
              </a:rPr>
              <a:t> </a:t>
            </a:r>
            <a:r>
              <a:rPr lang="en-GB" sz="1200" b="0" kern="1200" dirty="0">
                <a:solidFill>
                  <a:srgbClr val="000000"/>
                </a:solidFill>
                <a:latin typeface="+mn-lt"/>
                <a:ea typeface="ＭＳ Ｐゴシック" charset="0"/>
                <a:cs typeface="ＭＳ Ｐゴシック" charset="0"/>
              </a:rPr>
              <a:t>Data processing instructions operate on register contents only.</a:t>
            </a:r>
            <a:r>
              <a:rPr lang="en-GB" sz="1200" b="0" kern="1200" dirty="0">
                <a:solidFill>
                  <a:schemeClr val="tx1"/>
                </a:solidFill>
                <a:latin typeface="+mn-lt"/>
                <a:ea typeface="ＭＳ Ｐゴシック" charset="0"/>
                <a:cs typeface="ＭＳ Ｐゴシック" charset="0"/>
              </a:rPr>
              <a:t> </a:t>
            </a:r>
            <a:r>
              <a:rPr lang="en-GB" sz="1200" b="0" kern="1200" dirty="0">
                <a:solidFill>
                  <a:srgbClr val="000000"/>
                </a:solidFill>
                <a:latin typeface="+mn-lt"/>
                <a:ea typeface="ＭＳ Ｐゴシック" charset="0"/>
                <a:cs typeface="ＭＳ Ｐゴシック" charset="0"/>
              </a:rPr>
              <a:t>Generally, these are single-cycle execution (except write to PC and register-controlled shift). </a:t>
            </a:r>
            <a:r>
              <a:rPr lang="en-GB" sz="1200" b="0" kern="1200" dirty="0">
                <a:solidFill>
                  <a:schemeClr val="tx1"/>
                </a:solidFill>
                <a:latin typeface="+mn-lt"/>
                <a:ea typeface="ＭＳ Ｐゴシック" charset="0"/>
                <a:cs typeface="ＭＳ Ｐゴシック" charset="0"/>
              </a:rPr>
              <a:t> </a:t>
            </a:r>
            <a:endParaRPr lang="en-IN" b="0" dirty="0"/>
          </a:p>
          <a:p>
            <a:endParaRPr lang="en-GB" sz="1200" b="0" kern="1200" dirty="0">
              <a:solidFill>
                <a:schemeClr val="tx1"/>
              </a:solidFill>
              <a:latin typeface="+mn-lt"/>
              <a:ea typeface="ＭＳ Ｐゴシック" charset="0"/>
              <a:cs typeface="ＭＳ Ｐゴシック" charset="0"/>
            </a:endParaRPr>
          </a:p>
          <a:p>
            <a:r>
              <a:rPr lang="en-GB" sz="1200" b="0" kern="1200" dirty="0">
                <a:solidFill>
                  <a:schemeClr val="tx1"/>
                </a:solidFill>
                <a:latin typeface="+mn-lt"/>
                <a:ea typeface="ＭＳ Ｐゴシック" charset="0"/>
                <a:cs typeface="ＭＳ Ｐゴシック" charset="0"/>
              </a:rPr>
              <a:t>This table lists the data manipulation instructions such as ADD, AND, MOV</a:t>
            </a:r>
            <a:r>
              <a:rPr lang="en-GB" sz="1200" b="0" u="none" kern="1200" dirty="0">
                <a:solidFill>
                  <a:schemeClr val="tx1"/>
                </a:solidFill>
                <a:latin typeface="+mn-lt"/>
                <a:ea typeface="ＭＳ Ｐゴシック" charset="0"/>
                <a:cs typeface="ＭＳ Ｐゴシック" charset="0"/>
              </a:rPr>
              <a:t>,</a:t>
            </a:r>
            <a:r>
              <a:rPr lang="en-GB" sz="1200" b="0" kern="1200" dirty="0">
                <a:solidFill>
                  <a:schemeClr val="tx1"/>
                </a:solidFill>
                <a:latin typeface="+mn-lt"/>
                <a:ea typeface="ＭＳ Ｐゴシック" charset="0"/>
                <a:cs typeface="ＭＳ Ｐゴシック" charset="0"/>
              </a:rPr>
              <a:t> and so on. Data manipulation instructions have a destination register. Note that instructions </a:t>
            </a:r>
            <a:r>
              <a:rPr lang="en-GB" sz="1200" b="0" u="none" kern="1200" dirty="0">
                <a:solidFill>
                  <a:schemeClr val="tx1"/>
                </a:solidFill>
                <a:latin typeface="+mn-lt"/>
                <a:ea typeface="ＭＳ Ｐゴシック" charset="0"/>
                <a:cs typeface="ＭＳ Ｐゴシック" charset="0"/>
              </a:rPr>
              <a:t>labeled</a:t>
            </a:r>
            <a:r>
              <a:rPr lang="en-GB" sz="1200" b="0" kern="1200" dirty="0">
                <a:solidFill>
                  <a:schemeClr val="tx1"/>
                </a:solidFill>
                <a:latin typeface="+mn-lt"/>
                <a:ea typeface="ＭＳ Ｐゴシック" charset="0"/>
                <a:cs typeface="ＭＳ Ｐゴシック" charset="0"/>
              </a:rPr>
              <a:t> as “</a:t>
            </a:r>
            <a:r>
              <a:rPr lang="en-GB" sz="1200" b="0" kern="1200" dirty="0">
                <a:solidFill>
                  <a:srgbClr val="000000"/>
                </a:solidFill>
                <a:latin typeface="+mn-lt"/>
                <a:ea typeface="ＭＳ Ｐゴシック" charset="0"/>
                <a:cs typeface="ＭＳ Ｐゴシック" charset="0"/>
              </a:rPr>
              <a:t>Not T2” is not available in Thumb code, </a:t>
            </a:r>
            <a:r>
              <a:rPr lang="en-GB" sz="1200" b="0" kern="1200" dirty="0">
                <a:solidFill>
                  <a:schemeClr val="tx1"/>
                </a:solidFill>
                <a:latin typeface="+mn-lt"/>
                <a:ea typeface="ＭＳ Ｐゴシック" charset="0"/>
                <a:cs typeface="ＭＳ Ｐゴシック" charset="0"/>
              </a:rPr>
              <a:t>whereas the instruction </a:t>
            </a:r>
            <a:r>
              <a:rPr lang="en-GB" sz="1200" b="0" u="none" kern="1200" dirty="0" err="1">
                <a:solidFill>
                  <a:schemeClr val="tx1"/>
                </a:solidFill>
                <a:latin typeface="+mn-lt"/>
                <a:ea typeface="ＭＳ Ｐゴシック" charset="0"/>
                <a:cs typeface="ＭＳ Ｐゴシック" charset="0"/>
              </a:rPr>
              <a:t>labeled</a:t>
            </a:r>
            <a:r>
              <a:rPr lang="en-GB" sz="1200" b="0" kern="1200" dirty="0">
                <a:solidFill>
                  <a:schemeClr val="tx1"/>
                </a:solidFill>
                <a:latin typeface="+mn-lt"/>
                <a:ea typeface="ＭＳ Ｐゴシック" charset="0"/>
                <a:cs typeface="ＭＳ Ｐゴシック" charset="0"/>
              </a:rPr>
              <a:t> as </a:t>
            </a:r>
            <a:r>
              <a:rPr lang="en-GB" sz="1200" b="0" kern="1200" dirty="0">
                <a:solidFill>
                  <a:srgbClr val="000000"/>
                </a:solidFill>
                <a:latin typeface="+mn-lt"/>
                <a:ea typeface="ＭＳ Ｐゴシック" charset="0"/>
                <a:cs typeface="ＭＳ Ｐゴシック" charset="0"/>
              </a:rPr>
              <a:t>“T2” is available in Thumb code only.</a:t>
            </a:r>
          </a:p>
          <a:p>
            <a:endParaRPr lang="en-GB" sz="1200" b="0" kern="1200" dirty="0">
              <a:solidFill>
                <a:schemeClr val="tx1"/>
              </a:solidFill>
              <a:latin typeface="+mn-lt"/>
              <a:ea typeface="ＭＳ Ｐゴシック" charset="0"/>
              <a:cs typeface="ＭＳ Ｐゴシック" charset="0"/>
            </a:endParaRPr>
          </a:p>
          <a:p>
            <a:r>
              <a:rPr lang="en-GB" sz="1200" b="0" kern="1200" dirty="0">
                <a:solidFill>
                  <a:schemeClr val="tx1"/>
                </a:solidFill>
                <a:latin typeface="+mn-lt"/>
                <a:ea typeface="ＭＳ Ｐゴシック" charset="0"/>
                <a:cs typeface="ＭＳ Ｐゴシック" charset="0"/>
              </a:rPr>
              <a:t>This table also lists the comparison instructions such as CMN, CMP, and so on. </a:t>
            </a:r>
            <a:r>
              <a:rPr lang="en-GB" sz="1200" b="0" kern="1200" dirty="0">
                <a:solidFill>
                  <a:srgbClr val="000000"/>
                </a:solidFill>
                <a:latin typeface="+mn-lt"/>
                <a:ea typeface="ＭＳ Ｐゴシック" charset="0"/>
                <a:cs typeface="ＭＳ Ｐゴシック" charset="0"/>
              </a:rPr>
              <a:t>Comparison instructions produce no result, which means no updating of the register values</a:t>
            </a:r>
            <a:r>
              <a:rPr lang="en-GB" sz="1200" b="0" u="sng" kern="1200" dirty="0">
                <a:solidFill>
                  <a:srgbClr val="000000"/>
                </a:solidFill>
                <a:latin typeface="+mn-lt"/>
                <a:ea typeface="ＭＳ Ｐゴシック" charset="0"/>
                <a:cs typeface="ＭＳ Ｐゴシック" charset="0"/>
              </a:rPr>
              <a:t>,</a:t>
            </a:r>
            <a:r>
              <a:rPr lang="en-GB" sz="1200" b="0" kern="1200" dirty="0">
                <a:solidFill>
                  <a:srgbClr val="000000"/>
                </a:solidFill>
                <a:latin typeface="+mn-lt"/>
                <a:ea typeface="ＭＳ Ｐゴシック" charset="0"/>
                <a:cs typeface="ＭＳ Ｐゴシック" charset="0"/>
              </a:rPr>
              <a:t> just </a:t>
            </a:r>
            <a:r>
              <a:rPr lang="en-GB" sz="1200" b="0" u="none" kern="1200" dirty="0">
                <a:solidFill>
                  <a:srgbClr val="000000"/>
                </a:solidFill>
                <a:latin typeface="+mn-lt"/>
                <a:ea typeface="ＭＳ Ｐゴシック" charset="0"/>
                <a:cs typeface="ＭＳ Ｐゴシック" charset="0"/>
              </a:rPr>
              <a:t>an </a:t>
            </a:r>
            <a:r>
              <a:rPr lang="en-GB" sz="1200" b="0" kern="1200" dirty="0">
                <a:solidFill>
                  <a:srgbClr val="000000"/>
                </a:solidFill>
                <a:latin typeface="+mn-lt"/>
                <a:ea typeface="ＭＳ Ｐゴシック" charset="0"/>
                <a:cs typeface="ＭＳ Ｐゴシック" charset="0"/>
              </a:rPr>
              <a:t>update of condition codes or flags.</a:t>
            </a:r>
          </a:p>
          <a:p>
            <a:endParaRPr lang="en-GB" sz="1200" b="0" kern="1200" dirty="0">
              <a:solidFill>
                <a:srgbClr val="000000"/>
              </a:solidFill>
              <a:latin typeface="+mn-lt"/>
              <a:ea typeface="ＭＳ Ｐゴシック" charset="0"/>
            </a:endParaRPr>
          </a:p>
          <a:p>
            <a:r>
              <a:rPr lang="en-GB" sz="1200" b="0" kern="1200" dirty="0">
                <a:solidFill>
                  <a:srgbClr val="000000"/>
                </a:solidFill>
                <a:latin typeface="+mn-lt"/>
                <a:ea typeface="ＭＳ Ｐゴシック" charset="0"/>
              </a:rPr>
              <a:t>The syntax of these data processing instructions and some examples are also shown in this slide. </a:t>
            </a:r>
          </a:p>
          <a:p>
            <a:r>
              <a:rPr lang="en-GB" sz="1200" b="0" kern="1200" dirty="0">
                <a:solidFill>
                  <a:srgbClr val="000000"/>
                </a:solidFill>
                <a:latin typeface="+mn-lt"/>
                <a:ea typeface="ＭＳ Ｐゴシック" charset="0"/>
              </a:rPr>
              <a:t>You can find out more about these assembly instructions in the </a:t>
            </a:r>
            <a:r>
              <a:rPr lang="en-IN" altLang="en-US" dirty="0">
                <a:ea typeface="ＭＳ Ｐゴシック" panose="020B0600070205080204" pitchFamily="34" charset="-128"/>
              </a:rPr>
              <a:t>Arm Compiler armasm User Guide.</a:t>
            </a:r>
          </a:p>
          <a:p>
            <a:endParaRPr lang="en-IN" b="0" dirty="0">
              <a:ea typeface="ＭＳ Ｐゴシック" panose="020B0600070205080204" pitchFamily="34" charset="-128"/>
            </a:endParaRPr>
          </a:p>
          <a:p>
            <a:pPr>
              <a:lnSpc>
                <a:spcPct val="100000"/>
              </a:lnSpc>
            </a:pPr>
            <a:r>
              <a:rPr lang="en-GB" sz="1200" b="1" kern="1200" dirty="0">
                <a:solidFill>
                  <a:srgbClr val="000000"/>
                </a:solidFill>
                <a:latin typeface="+mn-lt"/>
                <a:ea typeface="ＭＳ Ｐゴシック" charset="0"/>
                <a:cs typeface="ＭＳ Ｐゴシック" charset="0"/>
              </a:rPr>
              <a:t>ADD: add (x+y)</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ADC: add with carry</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SUB: subtract (x-y)</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SBC: subtract with carry</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RSB: reverse subtract (y-x)</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RSC: reverse subtract with carry</a:t>
            </a:r>
            <a:endParaRPr lang="en-GB" b="1"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CMN: Compare negative</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 like ADD</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CMP: compare</a:t>
            </a:r>
            <a:r>
              <a:rPr lang="en-GB" sz="1200" b="1" u="sng" kern="1200" dirty="0">
                <a:solidFill>
                  <a:srgbClr val="000000"/>
                </a:solidFill>
                <a:latin typeface="+mn-lt"/>
                <a:ea typeface="ＭＳ Ｐゴシック" charset="0"/>
                <a:cs typeface="ＭＳ Ｐゴシック" charset="0"/>
              </a:rPr>
              <a:t>,</a:t>
            </a:r>
            <a:r>
              <a:rPr lang="en-GB" sz="1200" b="1" kern="1200" dirty="0">
                <a:solidFill>
                  <a:srgbClr val="000000"/>
                </a:solidFill>
                <a:latin typeface="+mn-lt"/>
                <a:ea typeface="ＭＳ Ｐゴシック" charset="0"/>
                <a:cs typeface="ＭＳ Ｐゴシック" charset="0"/>
              </a:rPr>
              <a:t> like SUB</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ADDS: ADD + S suffix, which means that the condition flag is updated after operation</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SUBS: SUB + S suffix, which means that the condition flag is updated after operation </a:t>
            </a:r>
            <a:endParaRPr lang="en-GB" b="1" dirty="0"/>
          </a:p>
          <a:p>
            <a:pPr>
              <a:lnSpc>
                <a:spcPct val="100000"/>
              </a:lnSpc>
            </a:pPr>
            <a:endParaRPr lang="en-GB" sz="1200" b="1" kern="1200" dirty="0">
              <a:solidFill>
                <a:srgbClr val="000000"/>
              </a:solidFill>
              <a:latin typeface="+mn-lt"/>
              <a:ea typeface="ＭＳ Ｐゴシック" charset="0"/>
              <a:cs typeface="ＭＳ Ｐゴシック" charset="0"/>
            </a:endParaRPr>
          </a:p>
          <a:p>
            <a:pPr>
              <a:lnSpc>
                <a:spcPct val="100000"/>
              </a:lnSpc>
            </a:pPr>
            <a:r>
              <a:rPr lang="en-GB" sz="1200" b="1" kern="1200" dirty="0">
                <a:solidFill>
                  <a:srgbClr val="000000"/>
                </a:solidFill>
                <a:latin typeface="+mn-lt"/>
                <a:ea typeface="ＭＳ Ｐゴシック" charset="0"/>
                <a:cs typeface="ＭＳ Ｐゴシック" charset="0"/>
              </a:rPr>
              <a:t>AND: Logical AND (bit mask)</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BIC: Bit clear (performs an AND operation on the bits in Rn with the complements of the corresponding bits in the </a:t>
            </a:r>
            <a:r>
              <a:rPr lang="en-GB" sz="1200" b="1" i="0" kern="1200" dirty="0">
                <a:solidFill>
                  <a:srgbClr val="000000"/>
                </a:solidFill>
                <a:latin typeface="+mn-lt"/>
                <a:ea typeface="ＭＳ Ｐゴシック" charset="0"/>
                <a:cs typeface="ＭＳ Ｐゴシック" charset="0"/>
              </a:rPr>
              <a:t>value of Operand2)</a:t>
            </a:r>
            <a:endParaRPr lang="en-GB" b="1" i="0" dirty="0"/>
          </a:p>
          <a:p>
            <a:pPr>
              <a:lnSpc>
                <a:spcPct val="100000"/>
              </a:lnSpc>
            </a:pPr>
            <a:r>
              <a:rPr lang="en-GB" sz="1200" b="1" i="0" kern="1200" dirty="0">
                <a:solidFill>
                  <a:srgbClr val="000000"/>
                </a:solidFill>
                <a:latin typeface="+mn-lt"/>
                <a:ea typeface="ＭＳ Ｐゴシック" charset="0"/>
                <a:cs typeface="ＭＳ Ｐゴシック" charset="0"/>
              </a:rPr>
              <a:t>EOR: Logical exclusive OR (bit invert)</a:t>
            </a:r>
            <a:endParaRPr lang="en-GB" b="1" i="0" dirty="0"/>
          </a:p>
          <a:p>
            <a:pPr>
              <a:lnSpc>
                <a:spcPct val="100000"/>
              </a:lnSpc>
            </a:pPr>
            <a:r>
              <a:rPr lang="en-GB" sz="1200" b="1" i="0" kern="1200" dirty="0">
                <a:solidFill>
                  <a:srgbClr val="000000"/>
                </a:solidFill>
                <a:latin typeface="+mn-lt"/>
                <a:ea typeface="ＭＳ Ｐゴシック" charset="0"/>
                <a:cs typeface="ＭＳ Ｐゴシック" charset="0"/>
              </a:rPr>
              <a:t>ORR: Logical OR (bit set)</a:t>
            </a:r>
            <a:endParaRPr lang="en-GB" b="1" i="0" dirty="0"/>
          </a:p>
          <a:p>
            <a:pPr>
              <a:lnSpc>
                <a:spcPct val="100000"/>
              </a:lnSpc>
            </a:pPr>
            <a:r>
              <a:rPr lang="en-GB" sz="1200" b="1" i="0" kern="1200" dirty="0">
                <a:solidFill>
                  <a:srgbClr val="000000"/>
                </a:solidFill>
                <a:latin typeface="+mn-lt"/>
                <a:ea typeface="ＭＳ Ｐゴシック" charset="0"/>
                <a:cs typeface="ＭＳ Ｐゴシック" charset="0"/>
              </a:rPr>
              <a:t>ORN: Logical OR NOT (performs an OR operation on the bits in Rn with the complements of the corresponding bits in the value of Operand2)</a:t>
            </a:r>
            <a:endParaRPr lang="en-GB" b="1" i="0" dirty="0"/>
          </a:p>
          <a:p>
            <a:pPr>
              <a:lnSpc>
                <a:spcPct val="100000"/>
              </a:lnSpc>
            </a:pP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TST: Test bits (tests the value in a register against </a:t>
            </a:r>
            <a:r>
              <a:rPr lang="en-GB" sz="1200" b="1" i="1" kern="1200" dirty="0">
                <a:solidFill>
                  <a:srgbClr val="000000"/>
                </a:solidFill>
                <a:latin typeface="+mn-lt"/>
                <a:ea typeface="ＭＳ Ｐゴシック" charset="0"/>
                <a:cs typeface="ＭＳ Ｐゴシック" charset="0"/>
              </a:rPr>
              <a:t>Operand2)</a:t>
            </a:r>
            <a:r>
              <a:rPr lang="en-GB" sz="1200" b="1" i="0" u="sng" kern="1200" dirty="0">
                <a:solidFill>
                  <a:srgbClr val="000000"/>
                </a:solidFill>
                <a:latin typeface="+mn-lt"/>
                <a:ea typeface="ＭＳ Ｐゴシック" charset="0"/>
                <a:cs typeface="ＭＳ Ｐゴシック" charset="0"/>
              </a:rPr>
              <a:t>,</a:t>
            </a:r>
            <a:r>
              <a:rPr lang="en-GB" sz="1200" b="1" i="0" kern="1200" dirty="0">
                <a:solidFill>
                  <a:srgbClr val="000000"/>
                </a:solidFill>
                <a:latin typeface="+mn-lt"/>
                <a:ea typeface="ＭＳ Ｐゴシック" charset="0"/>
                <a:cs typeface="ＭＳ Ｐゴシック" charset="0"/>
              </a:rPr>
              <a:t> l</a:t>
            </a:r>
            <a:r>
              <a:rPr lang="en-GB" sz="1200" b="1" kern="1200" dirty="0">
                <a:solidFill>
                  <a:srgbClr val="000000"/>
                </a:solidFill>
                <a:latin typeface="+mn-lt"/>
                <a:ea typeface="ＭＳ Ｐゴシック" charset="0"/>
                <a:cs typeface="ＭＳ Ｐゴシック" charset="0"/>
              </a:rPr>
              <a:t>ike AND</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TEQ: Test equivalence (tests the value in a register against </a:t>
            </a:r>
            <a:r>
              <a:rPr lang="en-GB" sz="1200" b="1" i="1" kern="1200" dirty="0">
                <a:solidFill>
                  <a:srgbClr val="000000"/>
                </a:solidFill>
                <a:latin typeface="+mn-lt"/>
                <a:ea typeface="ＭＳ Ｐゴシック" charset="0"/>
                <a:cs typeface="ＭＳ Ｐゴシック" charset="0"/>
              </a:rPr>
              <a:t>Operand2</a:t>
            </a:r>
            <a:r>
              <a:rPr lang="en-GB" sz="1200" b="1" i="0" u="sng" kern="1200" dirty="0">
                <a:solidFill>
                  <a:srgbClr val="000000"/>
                </a:solidFill>
                <a:latin typeface="+mn-lt"/>
                <a:ea typeface="ＭＳ Ｐゴシック" charset="0"/>
                <a:cs typeface="ＭＳ Ｐゴシック" charset="0"/>
              </a:rPr>
              <a:t>),</a:t>
            </a:r>
            <a:r>
              <a:rPr lang="en-GB" sz="1200" b="1" i="0" kern="1200" dirty="0">
                <a:solidFill>
                  <a:srgbClr val="000000"/>
                </a:solidFill>
                <a:latin typeface="+mn-lt"/>
                <a:ea typeface="ＭＳ Ｐゴシック" charset="0"/>
                <a:cs typeface="ＭＳ Ｐゴシック" charset="0"/>
              </a:rPr>
              <a:t> </a:t>
            </a:r>
            <a:r>
              <a:rPr lang="en-GB" sz="1200" b="1" kern="1200" dirty="0">
                <a:solidFill>
                  <a:srgbClr val="000000"/>
                </a:solidFill>
                <a:latin typeface="+mn-lt"/>
                <a:ea typeface="ＭＳ Ｐゴシック" charset="0"/>
                <a:cs typeface="ＭＳ Ｐゴシック" charset="0"/>
              </a:rPr>
              <a:t>like EOR</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ANDS: AND + S suffix, which means that the condition flag is updated after operation </a:t>
            </a:r>
            <a:endParaRPr lang="en-GB" b="1" dirty="0"/>
          </a:p>
          <a:p>
            <a:pPr>
              <a:lnSpc>
                <a:spcPct val="100000"/>
              </a:lnSpc>
            </a:pPr>
            <a:r>
              <a:rPr lang="en-GB" sz="1200" b="1" kern="1200" dirty="0">
                <a:solidFill>
                  <a:srgbClr val="000000"/>
                </a:solidFill>
                <a:latin typeface="+mn-lt"/>
                <a:ea typeface="ＭＳ Ｐゴシック" charset="0"/>
                <a:cs typeface="ＭＳ Ｐゴシック" charset="0"/>
              </a:rPr>
              <a:t>EORS: EOR + S suffix, which means that the condition flag is updated after operation </a:t>
            </a:r>
            <a:endParaRPr lang="en-GB" b="1" dirty="0"/>
          </a:p>
          <a:p>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36329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900" b="0" dirty="0">
                <a:latin typeface="Arial"/>
              </a:rPr>
              <a:t>This slide gives an overview of the shift and rotate operations available, which are the Logical Shift Left, Arithmetic Shift Right, Logical Shift Right, Rotate Right Extended, and Rotate Right instructions. </a:t>
            </a:r>
          </a:p>
          <a:p>
            <a:pPr>
              <a:lnSpc>
                <a:spcPct val="100000"/>
              </a:lnSpc>
            </a:pPr>
            <a:endParaRPr lang="en-GB" sz="900" b="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b="0" dirty="0">
                <a:latin typeface="Arial"/>
              </a:rPr>
              <a:t>Most of these operation names are pretty self-explanatory based on their names. You can find the full syntax and description of these instructions in the </a:t>
            </a:r>
            <a:r>
              <a:rPr lang="en-IN" altLang="en-US" sz="900" dirty="0">
                <a:ea typeface="ＭＳ Ｐゴシック" panose="020B0600070205080204" pitchFamily="34" charset="-128"/>
              </a:rPr>
              <a:t>Arm Compiler armasm User Guide.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900" b="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900" b="0" dirty="0">
                <a:latin typeface="Arial"/>
              </a:rPr>
              <a:t>The </a:t>
            </a:r>
            <a:r>
              <a:rPr lang="en-GB" sz="800" b="0" dirty="0">
                <a:latin typeface="Courier New"/>
              </a:rPr>
              <a:t>Carry flag, or CF in the diagram, is set out of the shifter for logical data processing operations.</a:t>
            </a:r>
            <a:r>
              <a:rPr lang="en-GB" sz="900" b="0" dirty="0">
                <a:latin typeface="+mn-lt"/>
              </a:rPr>
              <a:t> </a:t>
            </a:r>
            <a:r>
              <a:rPr lang="en-GB" sz="900" b="0" dirty="0">
                <a:latin typeface="Courier New"/>
              </a:rPr>
              <a:t>Note that carry flag is not the ALU carry flag, so the carry flag in CPSR is not updated unless the S bit is specified.</a:t>
            </a:r>
            <a:endParaRPr lang="en-GB" sz="900" b="0" dirty="0"/>
          </a:p>
          <a:p>
            <a:pPr>
              <a:lnSpc>
                <a:spcPct val="100000"/>
              </a:lnSpc>
            </a:pPr>
            <a:endParaRPr lang="en-GB" sz="900" b="0" dirty="0">
              <a:latin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Arial"/>
              </a:rPr>
              <a:t>It is worth mentioning that the Rotate Right Extended or RRX operation moves the bits of a register to the right by 1 bit. It copies the Carry Flag into the Most Significant Bit of the result. </a:t>
            </a:r>
            <a:r>
              <a:rPr lang="en-GB" sz="900" b="0" dirty="0">
                <a:latin typeface="Arial"/>
              </a:rPr>
              <a:t>This has very specialized application such as encryption </a:t>
            </a:r>
            <a:r>
              <a:rPr lang="en-GB" sz="900" b="0" u="none" dirty="0">
                <a:latin typeface="Arial"/>
              </a:rPr>
              <a:t>algorithms</a:t>
            </a:r>
            <a:r>
              <a:rPr lang="en-GB" sz="900" b="0" u="none" baseline="0" dirty="0">
                <a:latin typeface="Arial"/>
              </a:rPr>
              <a:t> and </a:t>
            </a:r>
            <a:r>
              <a:rPr lang="en-GB" sz="900" b="0" baseline="0" dirty="0">
                <a:latin typeface="Arial"/>
              </a:rPr>
              <a:t>c</a:t>
            </a:r>
            <a:r>
              <a:rPr lang="en-GB" sz="900" b="0" dirty="0">
                <a:latin typeface="Arial"/>
              </a:rPr>
              <a:t>annot be generated by a C compiler. We have used it for 64 by 64 bit divide. RRX allows you to shift multi-precision values right by one efficiently.  This operation is also used in a very tricky piece</a:t>
            </a:r>
            <a:r>
              <a:rPr lang="en-GB" sz="900" b="0" baseline="0" dirty="0">
                <a:latin typeface="Arial"/>
              </a:rPr>
              <a:t> of</a:t>
            </a:r>
            <a:r>
              <a:rPr lang="en-GB" sz="900" b="0" dirty="0">
                <a:latin typeface="Arial"/>
              </a:rPr>
              <a:t> Arm’s MPEG code. </a:t>
            </a:r>
            <a:r>
              <a:rPr lang="en-GB" sz="900" b="0" dirty="0">
                <a:latin typeface="Courier New"/>
              </a:rPr>
              <a:t>RRX also is used for pseudo random number generation and for encryption.</a:t>
            </a:r>
            <a:endParaRPr lang="en-GB" sz="900" b="0" dirty="0"/>
          </a:p>
          <a:p>
            <a:pPr>
              <a:lnSpc>
                <a:spcPct val="100000"/>
              </a:lnSpc>
            </a:pPr>
            <a:endParaRPr lang="en-GB" sz="900" b="0" dirty="0">
              <a:latin typeface="Arial"/>
            </a:endParaRPr>
          </a:p>
          <a:p>
            <a:pPr>
              <a:lnSpc>
                <a:spcPct val="100000"/>
              </a:lnSpc>
            </a:pPr>
            <a:r>
              <a:rPr lang="en-GB" sz="1200" b="0" dirty="0">
                <a:latin typeface="+mn-lt"/>
              </a:rPr>
              <a:t>You may also wonder, since there is a</a:t>
            </a:r>
            <a:r>
              <a:rPr lang="en-GB" sz="1200" b="0" u="none" dirty="0">
                <a:latin typeface="+mn-lt"/>
              </a:rPr>
              <a:t>n</a:t>
            </a:r>
            <a:r>
              <a:rPr lang="en-GB" sz="1200" b="0" dirty="0">
                <a:latin typeface="+mn-lt"/>
              </a:rPr>
              <a:t> Arithmetic Shift Right or ASR operation, why isn’t there a</a:t>
            </a:r>
            <a:r>
              <a:rPr lang="en-GB" sz="1200" b="0" u="none" dirty="0">
                <a:latin typeface="+mn-lt"/>
              </a:rPr>
              <a:t>n</a:t>
            </a:r>
            <a:r>
              <a:rPr lang="en-GB" sz="1200" b="0" dirty="0">
                <a:latin typeface="+mn-lt"/>
              </a:rPr>
              <a:t> Arithmetic Shift Left or ASL operation? This is because it is not necessary, if you use Logical Shift Left or the LSL instruction, then the sign bits take care of themselves. </a:t>
            </a:r>
          </a:p>
          <a:p>
            <a:pPr>
              <a:lnSpc>
                <a:spcPct val="100000"/>
              </a:lnSpc>
            </a:pPr>
            <a:endParaRPr lang="en-GB" sz="1200" b="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mn-lt"/>
              </a:rPr>
              <a:t>Similarly, there is a ROR instruction</a:t>
            </a:r>
            <a:r>
              <a:rPr lang="en-GB" sz="1200" b="0" u="sng" dirty="0">
                <a:latin typeface="+mn-lt"/>
              </a:rPr>
              <a:t>,</a:t>
            </a:r>
            <a:r>
              <a:rPr lang="en-GB" sz="1200" b="0" dirty="0">
                <a:latin typeface="+mn-lt"/>
              </a:rPr>
              <a:t> but there is no ROL, as this can be done by using ROR. </a:t>
            </a:r>
            <a:r>
              <a:rPr lang="en-GB" sz="1200" b="0" dirty="0">
                <a:latin typeface="Arial"/>
              </a:rPr>
              <a:t>Rotate left can be implemented as rotate right, for example, for a 32-bit number, rotate left of 10 is performed using rotate right of 22.</a:t>
            </a:r>
            <a:endParaRPr lang="en-GB" b="0" dirty="0"/>
          </a:p>
          <a:p>
            <a:pPr>
              <a:lnSpc>
                <a:spcPct val="100000"/>
              </a:lnSpc>
            </a:pPr>
            <a:endParaRPr lang="en-GB" b="0" dirty="0"/>
          </a:p>
          <a:p>
            <a:pPr>
              <a:lnSpc>
                <a:spcPct val="100000"/>
              </a:lnSpc>
            </a:pPr>
            <a:r>
              <a:rPr lang="en-GB" sz="900" b="0" dirty="0">
                <a:latin typeface="Arial"/>
              </a:rPr>
              <a:t>The ANSI C does not have a rotate operation; it only has operations </a:t>
            </a:r>
            <a:r>
              <a:rPr lang="en-GB" sz="900" b="0" u="none" dirty="0">
                <a:latin typeface="Arial"/>
              </a:rPr>
              <a:t>that</a:t>
            </a:r>
            <a:r>
              <a:rPr lang="en-GB" sz="900" b="0" dirty="0">
                <a:latin typeface="Arial"/>
              </a:rPr>
              <a:t> are the equivalent of LSL, LSR, and ASR.  However, the Arm compiler recognizes rotate</a:t>
            </a:r>
            <a:r>
              <a:rPr lang="en-GB" sz="900" b="0" u="sng" dirty="0">
                <a:latin typeface="Arial"/>
              </a:rPr>
              <a:t>-</a:t>
            </a:r>
            <a:r>
              <a:rPr lang="en-GB" sz="900" b="0" dirty="0">
                <a:latin typeface="Arial"/>
              </a:rPr>
              <a:t>type expressions and optimizes these to use ROR.</a:t>
            </a:r>
            <a:endParaRPr lang="en-GB" b="0" dirty="0"/>
          </a:p>
          <a:p>
            <a:pPr>
              <a:lnSpc>
                <a:spcPct val="100000"/>
              </a:lnSpc>
            </a:pPr>
            <a:endParaRPr lang="en-GB" b="0" dirty="0"/>
          </a:p>
          <a:p>
            <a:pPr>
              <a:lnSpc>
                <a:spcPct val="100000"/>
              </a:lnSpc>
            </a:pPr>
            <a:endParaRPr lang="en-GB" sz="1200" b="0" dirty="0">
              <a:latin typeface="+mn-lt"/>
            </a:endParaRPr>
          </a:p>
          <a:p>
            <a:pPr>
              <a:lnSpc>
                <a:spcPct val="100000"/>
              </a:lnSpc>
            </a:pPr>
            <a:endParaRPr lang="en-GB" sz="1200" b="0" dirty="0">
              <a:latin typeface="+mn-lt"/>
            </a:endParaRPr>
          </a:p>
          <a:p>
            <a:pPr>
              <a:lnSpc>
                <a:spcPct val="100000"/>
              </a:lnSpc>
            </a:pPr>
            <a:endParaRPr lang="en-GB" sz="1200" b="0" dirty="0">
              <a:latin typeface="+mn-lt"/>
            </a:endParaRPr>
          </a:p>
          <a:p>
            <a:pPr>
              <a:lnSpc>
                <a:spcPct val="100000"/>
              </a:lnSpc>
            </a:pPr>
            <a:endParaRPr lang="en-GB" sz="1200" b="0" dirty="0">
              <a:latin typeface="+mn-lt"/>
            </a:endParaRPr>
          </a:p>
          <a:p>
            <a:pPr>
              <a:lnSpc>
                <a:spcPct val="100000"/>
              </a:lnSpc>
            </a:pPr>
            <a:endParaRPr lang="en-GB" sz="1200" b="0" dirty="0">
              <a:latin typeface="+mn-lt"/>
            </a:endParaRPr>
          </a:p>
          <a:p>
            <a:pPr>
              <a:lnSpc>
                <a:spcPct val="100000"/>
              </a:lnSpc>
            </a:pPr>
            <a:endParaRPr lang="en-GB" b="0" dirty="0"/>
          </a:p>
          <a:p>
            <a:endParaRPr lang="en-IN"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171155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1">
                <a:solidFill>
                  <a:schemeClr val="accent1"/>
                </a:solidFill>
              </a:defRPr>
            </a:lvl1pPr>
          </a:lstStyle>
          <a:p>
            <a:pPr lvl="0"/>
            <a:r>
              <a:rPr lang="en-US"/>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537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40"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b="1" dirty="0"/>
              <a:t>Armv7-A/R </a:t>
            </a:r>
            <a:r>
              <a:rPr lang="en-GB" sz="5400" b="1"/>
              <a:t>ISA Overview (Part 1)</a:t>
            </a:r>
            <a:endParaRPr lang="en-US" dirty="0"/>
          </a:p>
        </p:txBody>
      </p:sp>
    </p:spTree>
    <p:extLst>
      <p:ext uri="{BB962C8B-B14F-4D97-AF65-F5344CB8AC3E}">
        <p14:creationId xmlns:p14="http://schemas.microsoft.com/office/powerpoint/2010/main" val="106642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Data Processing Instructions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962025"/>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These instructions operate on the contents of registers (they do not affect memory).</a:t>
            </a:r>
          </a:p>
          <a:p>
            <a:endParaRPr lang="en-IN" altLang="en-US" sz="2000" dirty="0">
              <a:ea typeface="ＭＳ Ｐゴシック" panose="020B0600070205080204" pitchFamily="34" charset="-128"/>
            </a:endParaRPr>
          </a:p>
          <a:p>
            <a:endParaRPr lang="en-IN"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IN"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r>
              <a:rPr lang="en-US" sz="2000" dirty="0"/>
              <a:t>Syntax:</a:t>
            </a:r>
          </a:p>
          <a:p>
            <a:r>
              <a:rPr lang="en-US" sz="2000" b="1" dirty="0">
                <a:solidFill>
                  <a:srgbClr val="000000"/>
                </a:solidFill>
                <a:latin typeface="Courier New" pitchFamily="49" charset="0"/>
                <a:ea typeface="+mn-ea"/>
              </a:rPr>
              <a:t>&lt;Operation&gt;{S}{&lt;cond&gt;} {Rd,} Rn, Operand2</a:t>
            </a: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Examples:</a:t>
            </a:r>
          </a:p>
          <a:p>
            <a:pPr marL="803275" lvl="1" indent="-265113" fontAlgn="auto">
              <a:lnSpc>
                <a:spcPct val="100000"/>
              </a:lnSpc>
              <a:spcBef>
                <a:spcPts val="400"/>
              </a:spcBef>
              <a:spcAft>
                <a:spcPts val="0"/>
              </a:spcAft>
              <a:buClr>
                <a:srgbClr val="00B1DB"/>
              </a:buClr>
              <a:buSzPct val="95000"/>
              <a:buNone/>
            </a:pPr>
            <a:r>
              <a:rPr lang="en-US" sz="1600" b="1" dirty="0">
                <a:solidFill>
                  <a:srgbClr val="F68A33"/>
                </a:solidFill>
                <a:latin typeface="Courier New" pitchFamily="49" charset="0"/>
                <a:ea typeface="+mn-ea"/>
              </a:rPr>
              <a:t>ADD r0, r1, r2</a:t>
            </a:r>
            <a:r>
              <a:rPr lang="en-US" sz="1600" b="1" dirty="0">
                <a:solidFill>
                  <a:srgbClr val="61116A"/>
                </a:solidFill>
                <a:latin typeface="Courier New" pitchFamily="49" charset="0"/>
                <a:ea typeface="+mn-ea"/>
              </a:rPr>
              <a:t>	</a:t>
            </a:r>
            <a:r>
              <a:rPr lang="en-US" sz="1600" b="1" dirty="0">
                <a:solidFill>
                  <a:srgbClr val="F68A33"/>
                </a:solidFill>
                <a:latin typeface="Courier New" pitchFamily="49" charset="0"/>
                <a:ea typeface="+mn-ea"/>
              </a:rPr>
              <a:t>; r0 = r1 + r2			</a:t>
            </a:r>
          </a:p>
          <a:p>
            <a:pPr marL="803275" lvl="1" indent="-265113" fontAlgn="auto">
              <a:lnSpc>
                <a:spcPct val="100000"/>
              </a:lnSpc>
              <a:spcBef>
                <a:spcPts val="400"/>
              </a:spcBef>
              <a:spcAft>
                <a:spcPts val="0"/>
              </a:spcAft>
              <a:buClr>
                <a:srgbClr val="00B1DB"/>
              </a:buClr>
              <a:buSzPct val="95000"/>
              <a:buNone/>
            </a:pPr>
            <a:r>
              <a:rPr lang="en-US" sz="1600" b="1" dirty="0">
                <a:solidFill>
                  <a:srgbClr val="F68A33"/>
                </a:solidFill>
                <a:latin typeface="Courier New" pitchFamily="49" charset="0"/>
                <a:ea typeface="+mn-ea"/>
              </a:rPr>
              <a:t>TEQ r0, r1	; if r0 = r1, Z flag will be set</a:t>
            </a:r>
          </a:p>
          <a:p>
            <a:pPr marL="803275" lvl="1" indent="-265113" fontAlgn="auto">
              <a:lnSpc>
                <a:spcPct val="100000"/>
              </a:lnSpc>
              <a:spcBef>
                <a:spcPts val="400"/>
              </a:spcBef>
              <a:spcAft>
                <a:spcPts val="0"/>
              </a:spcAft>
              <a:buClr>
                <a:srgbClr val="00B1DB"/>
              </a:buClr>
              <a:buSzPct val="95000"/>
              <a:buNone/>
            </a:pPr>
            <a:r>
              <a:rPr lang="en-US" sz="1600" b="1" dirty="0">
                <a:solidFill>
                  <a:srgbClr val="F68A33"/>
                </a:solidFill>
                <a:latin typeface="Courier New" pitchFamily="49" charset="0"/>
                <a:ea typeface="+mn-ea"/>
              </a:rPr>
              <a:t>MOV r0, r1	; copy r1 to r0</a:t>
            </a:r>
            <a:endParaRPr lang="en-US" altLang="en-US" sz="1600" dirty="0">
              <a:ea typeface="ＭＳ Ｐゴシック" panose="020B0600070205080204" pitchFamily="34" charset="-128"/>
            </a:endParaRPr>
          </a:p>
        </p:txBody>
      </p:sp>
      <p:sp>
        <p:nvSpPr>
          <p:cNvPr id="21" name="Rectangle 2">
            <a:extLst>
              <a:ext uri="{FF2B5EF4-FFF2-40B4-BE49-F238E27FC236}">
                <a16:creationId xmlns:a16="http://schemas.microsoft.com/office/drawing/2014/main" id="{94FFDFCB-F9E0-4221-85B5-014B30292BEF}"/>
              </a:ext>
            </a:extLst>
          </p:cNvPr>
          <p:cNvSpPr>
            <a:spLocks noChangeArrowheads="1"/>
          </p:cNvSpPr>
          <p:nvPr/>
        </p:nvSpPr>
        <p:spPr bwMode="gray">
          <a:xfrm>
            <a:off x="920391" y="6077383"/>
            <a:ext cx="2536892" cy="455612"/>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sp>
        <p:nvSpPr>
          <p:cNvPr id="22" name="Rectangle 3">
            <a:extLst>
              <a:ext uri="{FF2B5EF4-FFF2-40B4-BE49-F238E27FC236}">
                <a16:creationId xmlns:a16="http://schemas.microsoft.com/office/drawing/2014/main" id="{2D9218E0-77EE-46A1-A17A-7304E74C6B67}"/>
              </a:ext>
            </a:extLst>
          </p:cNvPr>
          <p:cNvSpPr>
            <a:spLocks noChangeArrowheads="1"/>
          </p:cNvSpPr>
          <p:nvPr/>
        </p:nvSpPr>
        <p:spPr bwMode="gray">
          <a:xfrm>
            <a:off x="4166090" y="6077383"/>
            <a:ext cx="3855060" cy="455612"/>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sp>
        <p:nvSpPr>
          <p:cNvPr id="23" name="Rectangle 4">
            <a:extLst>
              <a:ext uri="{FF2B5EF4-FFF2-40B4-BE49-F238E27FC236}">
                <a16:creationId xmlns:a16="http://schemas.microsoft.com/office/drawing/2014/main" id="{A6BBACEE-604F-4C86-BEFA-F5DAE55E0324}"/>
              </a:ext>
            </a:extLst>
          </p:cNvPr>
          <p:cNvSpPr>
            <a:spLocks noChangeArrowheads="1"/>
          </p:cNvSpPr>
          <p:nvPr/>
        </p:nvSpPr>
        <p:spPr bwMode="gray">
          <a:xfrm>
            <a:off x="920391" y="6077383"/>
            <a:ext cx="2536892" cy="455612"/>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graphicFrame>
        <p:nvGraphicFramePr>
          <p:cNvPr id="24" name="Group 254">
            <a:extLst>
              <a:ext uri="{FF2B5EF4-FFF2-40B4-BE49-F238E27FC236}">
                <a16:creationId xmlns:a16="http://schemas.microsoft.com/office/drawing/2014/main" id="{BBE24A76-22AD-46ED-AC04-F7B7CACA730C}"/>
              </a:ext>
            </a:extLst>
          </p:cNvPr>
          <p:cNvGraphicFramePr>
            <a:graphicFrameLocks noGrp="1"/>
          </p:cNvGraphicFramePr>
          <p:nvPr>
            <p:extLst>
              <p:ext uri="{D42A27DB-BD31-4B8C-83A1-F6EECF244321}">
                <p14:modId xmlns:p14="http://schemas.microsoft.com/office/powerpoint/2010/main" val="1193781843"/>
              </p:ext>
            </p:extLst>
          </p:nvPr>
        </p:nvGraphicFramePr>
        <p:xfrm>
          <a:off x="683419" y="1433945"/>
          <a:ext cx="10746352" cy="2627788"/>
        </p:xfrm>
        <a:graphic>
          <a:graphicData uri="http://schemas.openxmlformats.org/drawingml/2006/table">
            <a:tbl>
              <a:tblPr/>
              <a:tblGrid>
                <a:gridCol w="2312613">
                  <a:extLst>
                    <a:ext uri="{9D8B030D-6E8A-4147-A177-3AD203B41FA5}">
                      <a16:colId xmlns:a16="http://schemas.microsoft.com/office/drawing/2014/main" val="20000"/>
                    </a:ext>
                  </a:extLst>
                </a:gridCol>
                <a:gridCol w="1332979">
                  <a:extLst>
                    <a:ext uri="{9D8B030D-6E8A-4147-A177-3AD203B41FA5}">
                      <a16:colId xmlns:a16="http://schemas.microsoft.com/office/drawing/2014/main" val="20001"/>
                    </a:ext>
                  </a:extLst>
                </a:gridCol>
                <a:gridCol w="774397">
                  <a:extLst>
                    <a:ext uri="{9D8B030D-6E8A-4147-A177-3AD203B41FA5}">
                      <a16:colId xmlns:a16="http://schemas.microsoft.com/office/drawing/2014/main" val="20002"/>
                    </a:ext>
                  </a:extLst>
                </a:gridCol>
                <a:gridCol w="1216609">
                  <a:extLst>
                    <a:ext uri="{9D8B030D-6E8A-4147-A177-3AD203B41FA5}">
                      <a16:colId xmlns:a16="http://schemas.microsoft.com/office/drawing/2014/main" val="20003"/>
                    </a:ext>
                  </a:extLst>
                </a:gridCol>
                <a:gridCol w="791324">
                  <a:extLst>
                    <a:ext uri="{9D8B030D-6E8A-4147-A177-3AD203B41FA5}">
                      <a16:colId xmlns:a16="http://schemas.microsoft.com/office/drawing/2014/main" val="20004"/>
                    </a:ext>
                  </a:extLst>
                </a:gridCol>
                <a:gridCol w="1438772">
                  <a:extLst>
                    <a:ext uri="{9D8B030D-6E8A-4147-A177-3AD203B41FA5}">
                      <a16:colId xmlns:a16="http://schemas.microsoft.com/office/drawing/2014/main" val="20005"/>
                    </a:ext>
                  </a:extLst>
                </a:gridCol>
                <a:gridCol w="1440886">
                  <a:extLst>
                    <a:ext uri="{9D8B030D-6E8A-4147-A177-3AD203B41FA5}">
                      <a16:colId xmlns:a16="http://schemas.microsoft.com/office/drawing/2014/main" val="20006"/>
                    </a:ext>
                  </a:extLst>
                </a:gridCol>
                <a:gridCol w="1438772">
                  <a:extLst>
                    <a:ext uri="{9D8B030D-6E8A-4147-A177-3AD203B41FA5}">
                      <a16:colId xmlns:a16="http://schemas.microsoft.com/office/drawing/2014/main" val="20007"/>
                    </a:ext>
                  </a:extLst>
                </a:gridCol>
              </a:tblGrid>
              <a:tr h="43180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endParaRPr>
                    </a:p>
                  </a:txBody>
                  <a:tcPr marL="106847" marR="106847" marT="40084" marB="40084" anchor="ctr" horzOverflow="overflow">
                    <a:lnL cap="flat">
                      <a:noFill/>
                    </a:lnL>
                    <a:lnR w="38100" cap="flat" cmpd="sng" algn="ctr">
                      <a:solidFill>
                        <a:srgbClr val="000000"/>
                      </a:solidFill>
                      <a:prstDash val="solid"/>
                      <a:round/>
                      <a:headEnd type="none" w="med" len="med"/>
                      <a:tailEnd type="none" w="med" len="med"/>
                    </a:lnR>
                    <a:lnT cap="flat">
                      <a:noFill/>
                    </a:lnT>
                    <a:lnB w="381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2000" b="1" i="0" u="none" strike="noStrike" cap="none" normalizeH="0" baseline="0" dirty="0">
                          <a:ln>
                            <a:noFill/>
                          </a:ln>
                          <a:solidFill>
                            <a:schemeClr val="tx1"/>
                          </a:solidFill>
                          <a:effectLst/>
                          <a:latin typeface="Arial" pitchFamily="34" charset="0"/>
                        </a:rPr>
                        <a:t>arithmetic</a:t>
                      </a:r>
                    </a:p>
                  </a:txBody>
                  <a:tcPr marL="106847" marR="106847" marT="40084" marB="40084"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cap="flat">
                      <a:noFill/>
                    </a:lnT>
                    <a:lnB w="381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2000" b="1" i="0" u="none" strike="noStrike" cap="none" normalizeH="0" baseline="0" dirty="0">
                          <a:ln>
                            <a:noFill/>
                          </a:ln>
                          <a:solidFill>
                            <a:schemeClr val="tx1"/>
                          </a:solidFill>
                          <a:effectLst/>
                          <a:latin typeface="Arial" pitchFamily="34" charset="0"/>
                        </a:rPr>
                        <a:t>logical</a:t>
                      </a:r>
                    </a:p>
                  </a:txBody>
                  <a:tcPr marL="106847" marR="106847" marT="40084" marB="40084"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cap="flat">
                      <a:noFill/>
                    </a:lnT>
                    <a:lnB w="381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2000" b="1" i="0" u="none" strike="noStrike" cap="none" normalizeH="0" baseline="0" dirty="0">
                          <a:ln>
                            <a:noFill/>
                          </a:ln>
                          <a:solidFill>
                            <a:schemeClr val="tx1"/>
                          </a:solidFill>
                          <a:effectLst/>
                          <a:latin typeface="Arial" pitchFamily="34" charset="0"/>
                        </a:rPr>
                        <a:t>move</a:t>
                      </a:r>
                    </a:p>
                  </a:txBody>
                  <a:tcPr marL="106847" marR="106847" marT="40084" marB="40084" anchor="ctr" horzOverflow="overflow">
                    <a:lnL w="38100" cap="flat" cmpd="sng" algn="ctr">
                      <a:solidFill>
                        <a:srgbClr val="000000"/>
                      </a:solidFill>
                      <a:prstDash val="solid"/>
                      <a:round/>
                      <a:headEnd type="none" w="med" len="med"/>
                      <a:tailEnd type="none" w="med" len="med"/>
                    </a:lnL>
                    <a:lnR cap="flat">
                      <a:noFill/>
                    </a:lnR>
                    <a:lnT cap="flat">
                      <a:noFill/>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1088">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manipulation</a:t>
                      </a:r>
                    </a:p>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(has destination register)</a:t>
                      </a:r>
                    </a:p>
                  </a:txBody>
                  <a:tcPr marL="106847" marR="106847" marT="40084" marB="40084" anchor="ctr" horzOverflow="overflow">
                    <a:lnL cap="flat">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ADD</a:t>
                      </a:r>
                    </a:p>
                  </a:txBody>
                  <a:tcPr marL="106847" marR="106847" marT="40084" marB="40084" anchor="ctr" horzOverflow="overflow">
                    <a:lnL w="381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ADC</a:t>
                      </a:r>
                    </a:p>
                  </a:txBody>
                  <a:tcPr marL="106847" marR="106847" marT="40084" marB="40084" horzOverflow="overflow">
                    <a:lnL>
                      <a:noFill/>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SUB</a:t>
                      </a:r>
                    </a:p>
                  </a:txBody>
                  <a:tcPr marL="106847" marR="106847" marT="40084" marB="40084" anchor="ctr" horzOverflow="overflow">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SBC</a:t>
                      </a:r>
                    </a:p>
                    <a:p>
                      <a:pPr marL="0" marR="0" lvl="0" indent="0" algn="r" defTabSz="801688" rtl="0" eaLnBrk="0" fontAlgn="ctr" latinLnBrk="0" hangingPunct="0">
                        <a:lnSpc>
                          <a:spcPct val="100000"/>
                        </a:lnSpc>
                        <a:spcBef>
                          <a:spcPts val="12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RSB</a:t>
                      </a:r>
                    </a:p>
                    <a:p>
                      <a:pPr marL="0" marR="0" lvl="0" indent="0" algn="r" defTabSz="801688" rtl="0" eaLnBrk="0" fontAlgn="ctr" latinLnBrk="0" hangingPunct="0">
                        <a:lnSpc>
                          <a:spcPct val="100000"/>
                        </a:lnSpc>
                        <a:spcBef>
                          <a:spcPts val="12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RSC</a:t>
                      </a:r>
                    </a:p>
                  </a:txBody>
                  <a:tcPr marL="106847" marR="106847" marT="40084" marB="40084" horzOverflow="overflow">
                    <a:lnL>
                      <a:noFill/>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AND</a:t>
                      </a:r>
                    </a:p>
                  </a:txBody>
                  <a:tcPr marL="106847" marR="106847" marT="40084" marB="40084"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EOR</a:t>
                      </a:r>
                    </a:p>
                  </a:txBody>
                  <a:tcPr marL="106847" marR="106847" marT="40084" marB="40084"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MOV</a:t>
                      </a:r>
                    </a:p>
                  </a:txBody>
                  <a:tcPr marL="106847" marR="106847" marT="40084" marB="40084" anchor="ctr" horzOverflow="overflow">
                    <a:lnL w="38100" cap="flat" cmpd="sng" algn="ctr">
                      <a:solidFill>
                        <a:srgbClr val="000000"/>
                      </a:solidFill>
                      <a:prstDash val="solid"/>
                      <a:round/>
                      <a:headEnd type="none" w="med" len="med"/>
                      <a:tailEnd type="none" w="med" len="med"/>
                    </a:lnL>
                    <a:lnR cap="flat">
                      <a:noFill/>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50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800" b="1" i="0" u="none" strike="noStrike" cap="none" normalizeH="0" baseline="0" dirty="0">
                          <a:ln>
                            <a:noFill/>
                          </a:ln>
                          <a:solidFill>
                            <a:schemeClr val="tx1"/>
                          </a:solidFill>
                          <a:effectLst/>
                          <a:latin typeface="Arial" pitchFamily="34" charset="0"/>
                        </a:rPr>
                        <a:t>comparison</a:t>
                      </a:r>
                    </a:p>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kumimoji="0" lang="en-GB" sz="1600" b="0" i="0" u="none" strike="noStrike" cap="none" normalizeH="0" baseline="0" dirty="0">
                          <a:ln>
                            <a:noFill/>
                          </a:ln>
                          <a:solidFill>
                            <a:schemeClr val="tx1"/>
                          </a:solidFill>
                          <a:effectLst/>
                          <a:latin typeface="Arial" pitchFamily="34" charset="0"/>
                        </a:rPr>
                        <a:t>(set flags only)</a:t>
                      </a:r>
                    </a:p>
                  </a:txBody>
                  <a:tcPr marL="106847" marR="106847" marT="40084" marB="40084" anchor="ctr" horzOverflow="overflow">
                    <a:lnL cap="flat">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CMN</a:t>
                      </a:r>
                    </a:p>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(ADDS)</a:t>
                      </a:r>
                    </a:p>
                  </a:txBody>
                  <a:tcPr marL="106847" marR="106847" marT="40084" marB="40084" anchor="ctr" horzOverflow="overflow">
                    <a:lnL w="381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endParaRPr lang="en-GB" sz="1600" b="1" kern="1200" dirty="0">
                        <a:solidFill>
                          <a:srgbClr val="F68A33"/>
                        </a:solidFill>
                        <a:latin typeface="Courier New" pitchFamily="49" charset="0"/>
                        <a:ea typeface="+mn-ea"/>
                        <a:cs typeface="+mn-cs"/>
                      </a:endParaRPr>
                    </a:p>
                  </a:txBody>
                  <a:tcPr marL="106847" marR="106847" marT="40084" marB="40084"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CMP</a:t>
                      </a:r>
                    </a:p>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(SUBS)</a:t>
                      </a:r>
                    </a:p>
                  </a:txBody>
                  <a:tcPr marL="106847" marR="106847" marT="40084" marB="40084"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endParaRPr lang="en-GB" sz="1600" b="1" kern="1200" dirty="0">
                        <a:solidFill>
                          <a:srgbClr val="F68A33"/>
                        </a:solidFill>
                        <a:latin typeface="Courier New" pitchFamily="49" charset="0"/>
                        <a:ea typeface="+mn-ea"/>
                        <a:cs typeface="+mn-cs"/>
                      </a:endParaRPr>
                    </a:p>
                  </a:txBody>
                  <a:tcPr marL="106847" marR="106847" marT="40084" marB="40084" anchor="ctr" horzOverflow="overflow">
                    <a:lnL>
                      <a:noFill/>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TST</a:t>
                      </a:r>
                    </a:p>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(ANDS)</a:t>
                      </a:r>
                    </a:p>
                  </a:txBody>
                  <a:tcPr marL="106847" marR="106847" marT="40084" marB="40084" anchor="ctr" horzOverflow="overflow">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TEQ</a:t>
                      </a:r>
                    </a:p>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r>
                        <a:rPr lang="en-GB" sz="1600" b="1" kern="1200" dirty="0">
                          <a:solidFill>
                            <a:srgbClr val="F68A33"/>
                          </a:solidFill>
                          <a:latin typeface="Courier New" pitchFamily="49" charset="0"/>
                          <a:ea typeface="+mn-ea"/>
                          <a:cs typeface="+mn-cs"/>
                        </a:rPr>
                        <a:t>(EORS)</a:t>
                      </a:r>
                    </a:p>
                  </a:txBody>
                  <a:tcPr marL="106847" marR="106847" marT="40084" marB="40084"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ctr"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endParaRPr lang="en-GB" sz="1600" b="1" kern="1200" dirty="0">
                        <a:solidFill>
                          <a:srgbClr val="F68A33"/>
                        </a:solidFill>
                        <a:latin typeface="Courier New" pitchFamily="49" charset="0"/>
                        <a:ea typeface="+mn-ea"/>
                        <a:cs typeface="+mn-cs"/>
                      </a:endParaRPr>
                    </a:p>
                  </a:txBody>
                  <a:tcPr marL="106847" marR="106847" marT="40084" marB="40084" anchor="ctr" horzOverflow="overflow">
                    <a:lnL w="381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5" name="Text Box 164">
            <a:extLst>
              <a:ext uri="{FF2B5EF4-FFF2-40B4-BE49-F238E27FC236}">
                <a16:creationId xmlns:a16="http://schemas.microsoft.com/office/drawing/2014/main" id="{2FD3A81E-B780-4F74-93C1-AD46E7DA46B3}"/>
              </a:ext>
            </a:extLst>
          </p:cNvPr>
          <p:cNvSpPr txBox="1">
            <a:spLocks noChangeArrowheads="1"/>
          </p:cNvSpPr>
          <p:nvPr/>
        </p:nvSpPr>
        <p:spPr bwMode="gray">
          <a:xfrm>
            <a:off x="9446419" y="1891145"/>
            <a:ext cx="697531" cy="327172"/>
          </a:xfrm>
          <a:prstGeom prst="rect">
            <a:avLst/>
          </a:prstGeom>
          <a:noFill/>
          <a:ln w="12700" algn="ctr">
            <a:noFill/>
            <a:miter lim="800000"/>
            <a:headEnd/>
            <a:tailEnd/>
          </a:ln>
        </p:spPr>
        <p:txBody>
          <a:bodyPr wrap="square" lIns="80167" tIns="40084" rIns="80167" bIns="40084">
            <a:spAutoFit/>
          </a:bodyPr>
          <a:lstStyle/>
          <a:p>
            <a:pPr defTabSz="801688" eaLnBrk="1" fontAlgn="auto" hangingPunct="1">
              <a:spcBef>
                <a:spcPts val="0"/>
              </a:spcBef>
              <a:spcAft>
                <a:spcPts val="0"/>
              </a:spcAft>
            </a:pPr>
            <a:r>
              <a:rPr lang="en-GB" sz="1600" b="1" dirty="0">
                <a:solidFill>
                  <a:srgbClr val="F68A33"/>
                </a:solidFill>
                <a:latin typeface="Courier New" pitchFamily="49" charset="0"/>
                <a:ea typeface="+mn-ea"/>
              </a:rPr>
              <a:t>ORR</a:t>
            </a:r>
          </a:p>
        </p:txBody>
      </p:sp>
      <p:sp>
        <p:nvSpPr>
          <p:cNvPr id="26" name="Text Box 165">
            <a:extLst>
              <a:ext uri="{FF2B5EF4-FFF2-40B4-BE49-F238E27FC236}">
                <a16:creationId xmlns:a16="http://schemas.microsoft.com/office/drawing/2014/main" id="{D284A7CD-BD7A-49EC-A771-A35C6376724E}"/>
              </a:ext>
            </a:extLst>
          </p:cNvPr>
          <p:cNvSpPr txBox="1">
            <a:spLocks noChangeArrowheads="1"/>
          </p:cNvSpPr>
          <p:nvPr/>
        </p:nvSpPr>
        <p:spPr bwMode="gray">
          <a:xfrm>
            <a:off x="9434688" y="2691885"/>
            <a:ext cx="768049" cy="357950"/>
          </a:xfrm>
          <a:prstGeom prst="rect">
            <a:avLst/>
          </a:prstGeom>
          <a:noFill/>
          <a:ln w="12700" algn="ctr">
            <a:noFill/>
            <a:miter lim="800000"/>
            <a:headEnd/>
            <a:tailEnd/>
          </a:ln>
        </p:spPr>
        <p:txBody>
          <a:bodyPr lIns="80167" tIns="40084" rIns="80167" bIns="40084">
            <a:spAutoFit/>
          </a:bodyPr>
          <a:lstStyle/>
          <a:p>
            <a:pPr defTabSz="801688" eaLnBrk="1" fontAlgn="auto" hangingPunct="1">
              <a:spcBef>
                <a:spcPts val="0"/>
              </a:spcBef>
              <a:spcAft>
                <a:spcPts val="0"/>
              </a:spcAft>
            </a:pPr>
            <a:r>
              <a:rPr lang="en-GB" b="1" dirty="0">
                <a:solidFill>
                  <a:srgbClr val="F68A33"/>
                </a:solidFill>
                <a:latin typeface="Courier New" pitchFamily="49" charset="0"/>
                <a:ea typeface="+mn-ea"/>
              </a:rPr>
              <a:t>ORN</a:t>
            </a:r>
          </a:p>
        </p:txBody>
      </p:sp>
      <p:sp>
        <p:nvSpPr>
          <p:cNvPr id="27" name="Text Box 193">
            <a:extLst>
              <a:ext uri="{FF2B5EF4-FFF2-40B4-BE49-F238E27FC236}">
                <a16:creationId xmlns:a16="http://schemas.microsoft.com/office/drawing/2014/main" id="{3C4BB9A0-52AE-4CA1-8FFA-CF9A6DAB8F2F}"/>
              </a:ext>
            </a:extLst>
          </p:cNvPr>
          <p:cNvSpPr txBox="1">
            <a:spLocks noChangeArrowheads="1"/>
          </p:cNvSpPr>
          <p:nvPr/>
        </p:nvSpPr>
        <p:spPr bwMode="gray">
          <a:xfrm>
            <a:off x="7922419" y="1891145"/>
            <a:ext cx="685800" cy="327172"/>
          </a:xfrm>
          <a:prstGeom prst="rect">
            <a:avLst/>
          </a:prstGeom>
          <a:noFill/>
          <a:ln w="12700" algn="ctr">
            <a:noFill/>
            <a:miter lim="800000"/>
            <a:headEnd/>
            <a:tailEnd/>
          </a:ln>
        </p:spPr>
        <p:txBody>
          <a:bodyPr wrap="square" lIns="80167" tIns="40084" rIns="80167" bIns="40084">
            <a:spAutoFit/>
          </a:bodyPr>
          <a:lstStyle/>
          <a:p>
            <a:pPr defTabSz="801688" eaLnBrk="1" fontAlgn="auto" hangingPunct="1">
              <a:spcBef>
                <a:spcPts val="0"/>
              </a:spcBef>
              <a:spcAft>
                <a:spcPts val="0"/>
              </a:spcAft>
            </a:pPr>
            <a:r>
              <a:rPr lang="en-GB" sz="1600" b="1" dirty="0">
                <a:solidFill>
                  <a:srgbClr val="F68A33"/>
                </a:solidFill>
                <a:latin typeface="Courier New" pitchFamily="49" charset="0"/>
                <a:ea typeface="+mn-ea"/>
              </a:rPr>
              <a:t>BIC</a:t>
            </a:r>
          </a:p>
        </p:txBody>
      </p:sp>
      <p:sp>
        <p:nvSpPr>
          <p:cNvPr id="28" name="Line 256">
            <a:extLst>
              <a:ext uri="{FF2B5EF4-FFF2-40B4-BE49-F238E27FC236}">
                <a16:creationId xmlns:a16="http://schemas.microsoft.com/office/drawing/2014/main" id="{65B91135-4B92-44AA-A337-495201C4E97D}"/>
              </a:ext>
            </a:extLst>
          </p:cNvPr>
          <p:cNvSpPr>
            <a:spLocks noChangeShapeType="1"/>
          </p:cNvSpPr>
          <p:nvPr/>
        </p:nvSpPr>
        <p:spPr bwMode="gray">
          <a:xfrm>
            <a:off x="9146934" y="2834760"/>
            <a:ext cx="385083" cy="0"/>
          </a:xfrm>
          <a:prstGeom prst="line">
            <a:avLst/>
          </a:prstGeom>
          <a:noFill/>
          <a:ln w="12700">
            <a:solidFill>
              <a:srgbClr val="000000"/>
            </a:solidFill>
            <a:round/>
            <a:headEnd/>
            <a:tailEnd type="triangle" w="med" len="me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29" name="Line 265">
            <a:extLst>
              <a:ext uri="{FF2B5EF4-FFF2-40B4-BE49-F238E27FC236}">
                <a16:creationId xmlns:a16="http://schemas.microsoft.com/office/drawing/2014/main" id="{859BDD89-2990-4C22-8247-671A218BB8C6}"/>
              </a:ext>
            </a:extLst>
          </p:cNvPr>
          <p:cNvSpPr>
            <a:spLocks noChangeShapeType="1"/>
          </p:cNvSpPr>
          <p:nvPr/>
        </p:nvSpPr>
        <p:spPr bwMode="gray">
          <a:xfrm>
            <a:off x="6163504" y="2866982"/>
            <a:ext cx="385083" cy="0"/>
          </a:xfrm>
          <a:prstGeom prst="line">
            <a:avLst/>
          </a:prstGeom>
          <a:noFill/>
          <a:ln w="12700">
            <a:solidFill>
              <a:srgbClr val="000000"/>
            </a:solidFill>
            <a:round/>
            <a:headEnd/>
            <a:tailEnd type="triangle" w="med" len="me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30" name="AutoShape 271">
            <a:extLst>
              <a:ext uri="{FF2B5EF4-FFF2-40B4-BE49-F238E27FC236}">
                <a16:creationId xmlns:a16="http://schemas.microsoft.com/office/drawing/2014/main" id="{DEAE25A2-3148-40E4-ADFA-F03DAA82D839}"/>
              </a:ext>
            </a:extLst>
          </p:cNvPr>
          <p:cNvSpPr>
            <a:spLocks noChangeArrowheads="1"/>
          </p:cNvSpPr>
          <p:nvPr/>
        </p:nvSpPr>
        <p:spPr bwMode="auto">
          <a:xfrm>
            <a:off x="8454937" y="2568014"/>
            <a:ext cx="827529" cy="596996"/>
          </a:xfrm>
          <a:prstGeom prst="irregularSeal2">
            <a:avLst/>
          </a:prstGeom>
          <a:solidFill>
            <a:srgbClr val="FFFFFF"/>
          </a:solidFill>
          <a:ln w="19050" algn="ctr">
            <a:solidFill>
              <a:srgbClr val="000000"/>
            </a:solidFill>
            <a:miter lim="800000"/>
            <a:headEnd/>
            <a:tailEnd/>
          </a:ln>
        </p:spPr>
        <p:txBody>
          <a:bodyPr wrap="none" lIns="80167" tIns="40084" rIns="80167" bIns="40084" anchor="ctr">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Gill Sans MT"/>
                <a:ea typeface="+mn-ea"/>
              </a:rPr>
              <a:t>T2</a:t>
            </a:r>
          </a:p>
        </p:txBody>
      </p:sp>
      <p:sp>
        <p:nvSpPr>
          <p:cNvPr id="31" name="Rectangle 285">
            <a:extLst>
              <a:ext uri="{FF2B5EF4-FFF2-40B4-BE49-F238E27FC236}">
                <a16:creationId xmlns:a16="http://schemas.microsoft.com/office/drawing/2014/main" id="{F182C1E4-D227-4AE8-81FA-033EA9B5C7F6}"/>
              </a:ext>
            </a:extLst>
          </p:cNvPr>
          <p:cNvSpPr>
            <a:spLocks noChangeArrowheads="1"/>
          </p:cNvSpPr>
          <p:nvPr/>
        </p:nvSpPr>
        <p:spPr bwMode="auto">
          <a:xfrm>
            <a:off x="5712619" y="2689496"/>
            <a:ext cx="533798" cy="265617"/>
          </a:xfrm>
          <a:prstGeom prst="rect">
            <a:avLst/>
          </a:prstGeom>
          <a:solidFill>
            <a:srgbClr val="FFFFFF"/>
          </a:solidFill>
          <a:ln w="19050" algn="ctr">
            <a:solidFill>
              <a:srgbClr val="000000"/>
            </a:solidFill>
            <a:miter lim="800000"/>
            <a:headEnd/>
            <a:tailEnd/>
          </a:ln>
        </p:spPr>
        <p:txBody>
          <a:bodyPr wrap="square" lIns="80167" tIns="40084" rIns="80167" bIns="40084" anchor="ctr">
            <a:spAutoFit/>
          </a:bodyPr>
          <a:lstStyle/>
          <a:p>
            <a:pPr marL="0" marR="0" lvl="0" indent="0" algn="r" defTabSz="801688"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Gill Sans MT"/>
                <a:ea typeface="+mn-ea"/>
              </a:rPr>
              <a:t>T2</a:t>
            </a:r>
          </a:p>
        </p:txBody>
      </p:sp>
      <p:sp>
        <p:nvSpPr>
          <p:cNvPr id="32" name="Text Box 291">
            <a:extLst>
              <a:ext uri="{FF2B5EF4-FFF2-40B4-BE49-F238E27FC236}">
                <a16:creationId xmlns:a16="http://schemas.microsoft.com/office/drawing/2014/main" id="{004EE62D-7BFD-493A-B221-2C2E20B10756}"/>
              </a:ext>
            </a:extLst>
          </p:cNvPr>
          <p:cNvSpPr txBox="1">
            <a:spLocks noChangeArrowheads="1"/>
          </p:cNvSpPr>
          <p:nvPr/>
        </p:nvSpPr>
        <p:spPr bwMode="gray">
          <a:xfrm>
            <a:off x="10818019" y="1891145"/>
            <a:ext cx="685800" cy="357950"/>
          </a:xfrm>
          <a:prstGeom prst="rect">
            <a:avLst/>
          </a:prstGeom>
          <a:noFill/>
          <a:ln w="12700" algn="ctr">
            <a:noFill/>
            <a:miter lim="800000"/>
            <a:headEnd/>
            <a:tailEnd/>
          </a:ln>
        </p:spPr>
        <p:txBody>
          <a:bodyPr wrap="square" lIns="80167" tIns="40084" rIns="80167" bIns="40084">
            <a:spAutoFit/>
          </a:bodyPr>
          <a:lstStyle/>
          <a:p>
            <a:pPr defTabSz="801688" eaLnBrk="1" fontAlgn="auto" hangingPunct="1">
              <a:spcBef>
                <a:spcPts val="0"/>
              </a:spcBef>
              <a:spcAft>
                <a:spcPts val="0"/>
              </a:spcAft>
            </a:pPr>
            <a:r>
              <a:rPr lang="en-GB" b="1" dirty="0">
                <a:solidFill>
                  <a:srgbClr val="F68A33"/>
                </a:solidFill>
                <a:latin typeface="Courier New" pitchFamily="49" charset="0"/>
                <a:ea typeface="+mn-ea"/>
              </a:rPr>
              <a:t>MVN</a:t>
            </a:r>
          </a:p>
        </p:txBody>
      </p:sp>
      <p:grpSp>
        <p:nvGrpSpPr>
          <p:cNvPr id="33" name="Group 288">
            <a:extLst>
              <a:ext uri="{FF2B5EF4-FFF2-40B4-BE49-F238E27FC236}">
                <a16:creationId xmlns:a16="http://schemas.microsoft.com/office/drawing/2014/main" id="{1D452CC4-4C19-491C-983C-913A6472E864}"/>
              </a:ext>
            </a:extLst>
          </p:cNvPr>
          <p:cNvGrpSpPr>
            <a:grpSpLocks/>
          </p:cNvGrpSpPr>
          <p:nvPr/>
        </p:nvGrpSpPr>
        <p:grpSpPr bwMode="auto">
          <a:xfrm>
            <a:off x="5712619" y="2729345"/>
            <a:ext cx="251242" cy="258374"/>
            <a:chOff x="4997" y="2762"/>
            <a:chExt cx="123" cy="317"/>
          </a:xfrm>
        </p:grpSpPr>
        <p:sp>
          <p:nvSpPr>
            <p:cNvPr id="34" name="Oval 287">
              <a:extLst>
                <a:ext uri="{FF2B5EF4-FFF2-40B4-BE49-F238E27FC236}">
                  <a16:creationId xmlns:a16="http://schemas.microsoft.com/office/drawing/2014/main" id="{B2C1FBE4-EFDC-4451-A2CD-4C9429DCE3D1}"/>
                </a:ext>
              </a:extLst>
            </p:cNvPr>
            <p:cNvSpPr>
              <a:spLocks noChangeArrowheads="1"/>
            </p:cNvSpPr>
            <p:nvPr/>
          </p:nvSpPr>
          <p:spPr bwMode="auto">
            <a:xfrm>
              <a:off x="4997" y="2762"/>
              <a:ext cx="108" cy="317"/>
            </a:xfrm>
            <a:prstGeom prst="ellipse">
              <a:avLst/>
            </a:prstGeom>
            <a:solidFill>
              <a:srgbClr val="FFFFFF"/>
            </a:solidFill>
            <a:ln w="12700" algn="ctr">
              <a:solidFill>
                <a:srgbClr val="000000"/>
              </a:solidFill>
              <a:round/>
              <a:headEn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35" name="AutoShape 282">
              <a:extLst>
                <a:ext uri="{FF2B5EF4-FFF2-40B4-BE49-F238E27FC236}">
                  <a16:creationId xmlns:a16="http://schemas.microsoft.com/office/drawing/2014/main" id="{C8F8E6D8-7863-417D-8147-6B0D41E6E18A}"/>
                </a:ext>
              </a:extLst>
            </p:cNvPr>
            <p:cNvSpPr>
              <a:spLocks noChangeArrowheads="1"/>
            </p:cNvSpPr>
            <p:nvPr/>
          </p:nvSpPr>
          <p:spPr bwMode="auto">
            <a:xfrm>
              <a:off x="4997" y="2764"/>
              <a:ext cx="123" cy="3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086 h 21600"/>
                <a:gd name="T26" fmla="*/ 18439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00"/>
            </a:solidFill>
            <a:ln w="12700" algn="ctr">
              <a:solidFill>
                <a:srgbClr val="000000"/>
              </a:solidFill>
              <a:miter lim="800000"/>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221654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Shift/Rotate Operations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endParaRPr lang="en-IN" altLang="en-US" dirty="0">
              <a:ea typeface="ＭＳ Ｐゴシック" panose="020B0600070205080204" pitchFamily="34" charset="-128"/>
            </a:endParaRPr>
          </a:p>
          <a:p>
            <a:r>
              <a:rPr lang="en-IN" altLang="en-US" dirty="0">
                <a:ea typeface="ＭＳ Ｐゴシック" panose="020B0600070205080204" pitchFamily="34" charset="-128"/>
              </a:rPr>
              <a:t>These are also available as part of the flexible second operand.</a:t>
            </a:r>
            <a:endParaRPr lang="en-US" altLang="en-US" dirty="0">
              <a:ea typeface="ＭＳ Ｐゴシック" panose="020B0600070205080204" pitchFamily="34" charset="-128"/>
            </a:endParaRPr>
          </a:p>
        </p:txBody>
      </p:sp>
      <p:sp>
        <p:nvSpPr>
          <p:cNvPr id="107" name="Rectangle 1026">
            <a:extLst>
              <a:ext uri="{FF2B5EF4-FFF2-40B4-BE49-F238E27FC236}">
                <a16:creationId xmlns:a16="http://schemas.microsoft.com/office/drawing/2014/main" id="{78FD14E1-BF41-4815-8EB3-FEDEFA12E9FD}"/>
              </a:ext>
            </a:extLst>
          </p:cNvPr>
          <p:cNvSpPr>
            <a:spLocks noChangeArrowheads="1"/>
          </p:cNvSpPr>
          <p:nvPr/>
        </p:nvSpPr>
        <p:spPr bwMode="auto">
          <a:xfrm>
            <a:off x="920391" y="6243638"/>
            <a:ext cx="1820063" cy="349787"/>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sp>
        <p:nvSpPr>
          <p:cNvPr id="108" name="Rectangle 1027">
            <a:extLst>
              <a:ext uri="{FF2B5EF4-FFF2-40B4-BE49-F238E27FC236}">
                <a16:creationId xmlns:a16="http://schemas.microsoft.com/office/drawing/2014/main" id="{3145641B-5DCA-4F86-86E5-5DB797672CEB}"/>
              </a:ext>
            </a:extLst>
          </p:cNvPr>
          <p:cNvSpPr>
            <a:spLocks noChangeArrowheads="1"/>
          </p:cNvSpPr>
          <p:nvPr/>
        </p:nvSpPr>
        <p:spPr bwMode="auto">
          <a:xfrm>
            <a:off x="4166090" y="6243638"/>
            <a:ext cx="2765767" cy="349787"/>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sp>
        <p:nvSpPr>
          <p:cNvPr id="109" name="Rectangle 1120">
            <a:extLst>
              <a:ext uri="{FF2B5EF4-FFF2-40B4-BE49-F238E27FC236}">
                <a16:creationId xmlns:a16="http://schemas.microsoft.com/office/drawing/2014/main" id="{EF47DD8F-4806-41FD-8ED0-AC2BCF3A8C17}"/>
              </a:ext>
            </a:extLst>
          </p:cNvPr>
          <p:cNvSpPr>
            <a:spLocks noChangeArrowheads="1"/>
          </p:cNvSpPr>
          <p:nvPr/>
        </p:nvSpPr>
        <p:spPr bwMode="auto">
          <a:xfrm>
            <a:off x="920391" y="6243638"/>
            <a:ext cx="1820063" cy="349787"/>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sp>
        <p:nvSpPr>
          <p:cNvPr id="110" name="Rectangle 1121">
            <a:extLst>
              <a:ext uri="{FF2B5EF4-FFF2-40B4-BE49-F238E27FC236}">
                <a16:creationId xmlns:a16="http://schemas.microsoft.com/office/drawing/2014/main" id="{4459F4A8-05E2-4168-987B-02168539ADA1}"/>
              </a:ext>
            </a:extLst>
          </p:cNvPr>
          <p:cNvSpPr>
            <a:spLocks noChangeArrowheads="1"/>
          </p:cNvSpPr>
          <p:nvPr/>
        </p:nvSpPr>
        <p:spPr bwMode="auto">
          <a:xfrm>
            <a:off x="4166090" y="6243638"/>
            <a:ext cx="2765767" cy="349787"/>
          </a:xfrm>
          <a:prstGeom prst="rect">
            <a:avLst/>
          </a:prstGeom>
          <a:noFill/>
          <a:ln w="9525">
            <a:noFill/>
            <a:miter lim="800000"/>
            <a:headEnd/>
            <a:tailEnd/>
          </a:ln>
        </p:spPr>
        <p:txBody>
          <a:bodyPr wrap="none" anchor="ctr"/>
          <a:lstStyle/>
          <a:p>
            <a:pPr eaLnBrk="1" fontAlgn="auto" hangingPunct="1">
              <a:spcBef>
                <a:spcPts val="0"/>
              </a:spcBef>
              <a:spcAft>
                <a:spcPts val="0"/>
              </a:spcAft>
            </a:pPr>
            <a:endParaRPr lang="en-GB" dirty="0">
              <a:solidFill>
                <a:srgbClr val="000000"/>
              </a:solidFill>
              <a:latin typeface="Gill Sans MT"/>
              <a:ea typeface="+mn-ea"/>
            </a:endParaRPr>
          </a:p>
        </p:txBody>
      </p:sp>
      <p:grpSp>
        <p:nvGrpSpPr>
          <p:cNvPr id="111" name="Group 1170">
            <a:extLst>
              <a:ext uri="{FF2B5EF4-FFF2-40B4-BE49-F238E27FC236}">
                <a16:creationId xmlns:a16="http://schemas.microsoft.com/office/drawing/2014/main" id="{83AA6FE4-0A99-467D-9AEB-F408966BF710}"/>
              </a:ext>
            </a:extLst>
          </p:cNvPr>
          <p:cNvGrpSpPr>
            <a:grpSpLocks/>
          </p:cNvGrpSpPr>
          <p:nvPr/>
        </p:nvGrpSpPr>
        <p:grpSpPr bwMode="auto">
          <a:xfrm>
            <a:off x="4102615" y="889001"/>
            <a:ext cx="2978285" cy="1028644"/>
            <a:chOff x="577" y="693"/>
            <a:chExt cx="1962" cy="844"/>
          </a:xfrm>
        </p:grpSpPr>
        <p:sp>
          <p:nvSpPr>
            <p:cNvPr id="112" name="Rectangle 1123">
              <a:extLst>
                <a:ext uri="{FF2B5EF4-FFF2-40B4-BE49-F238E27FC236}">
                  <a16:creationId xmlns:a16="http://schemas.microsoft.com/office/drawing/2014/main" id="{8E8EF2BA-3A61-4834-8839-CEFD5C665838}"/>
                </a:ext>
              </a:extLst>
            </p:cNvPr>
            <p:cNvSpPr>
              <a:spLocks noChangeArrowheads="1"/>
            </p:cNvSpPr>
            <p:nvPr/>
          </p:nvSpPr>
          <p:spPr bwMode="auto">
            <a:xfrm>
              <a:off x="1181" y="1093"/>
              <a:ext cx="862" cy="230"/>
            </a:xfrm>
            <a:prstGeom prst="rect">
              <a:avLst/>
            </a:prstGeom>
            <a:noFill/>
            <a:ln w="12700">
              <a:solidFill>
                <a:srgbClr val="000000"/>
              </a:solidFill>
              <a:miter lim="800000"/>
              <a:headEnd/>
              <a:tailEnd/>
            </a:ln>
          </p:spPr>
          <p:txBody>
            <a:bodyPr wrap="none" lIns="46038" tIns="23812" rIns="46038" bIns="23812" anchor="ct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register</a:t>
              </a:r>
            </a:p>
          </p:txBody>
        </p:sp>
        <p:sp>
          <p:nvSpPr>
            <p:cNvPr id="113" name="Rectangle 1124">
              <a:extLst>
                <a:ext uri="{FF2B5EF4-FFF2-40B4-BE49-F238E27FC236}">
                  <a16:creationId xmlns:a16="http://schemas.microsoft.com/office/drawing/2014/main" id="{E1FD8A24-BC23-4DE2-BC23-2B2F36EEB043}"/>
                </a:ext>
              </a:extLst>
            </p:cNvPr>
            <p:cNvSpPr>
              <a:spLocks noChangeArrowheads="1"/>
            </p:cNvSpPr>
            <p:nvPr/>
          </p:nvSpPr>
          <p:spPr bwMode="auto">
            <a:xfrm>
              <a:off x="577" y="1098"/>
              <a:ext cx="221" cy="230"/>
            </a:xfrm>
            <a:prstGeom prst="rect">
              <a:avLst/>
            </a:prstGeom>
            <a:noFill/>
            <a:ln w="12700">
              <a:solidFill>
                <a:srgbClr val="000000"/>
              </a:solidFill>
              <a:miter lim="800000"/>
              <a:headEnd/>
              <a:tailEnd/>
            </a:ln>
          </p:spPr>
          <p:txBody>
            <a:bodyPr wrap="none" lIns="46038" tIns="23812" rIns="46038" bIns="23812" anchor="ctr"/>
            <a:lstStyle/>
            <a:p>
              <a:pPr marL="0" marR="0" lvl="0" indent="0" algn="ctr" defTabSz="2286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CF</a:t>
              </a:r>
            </a:p>
          </p:txBody>
        </p:sp>
        <p:sp>
          <p:nvSpPr>
            <p:cNvPr id="114" name="Line 1125">
              <a:extLst>
                <a:ext uri="{FF2B5EF4-FFF2-40B4-BE49-F238E27FC236}">
                  <a16:creationId xmlns:a16="http://schemas.microsoft.com/office/drawing/2014/main" id="{8F699CCE-380A-4816-8A8F-5B64B14AEF33}"/>
                </a:ext>
              </a:extLst>
            </p:cNvPr>
            <p:cNvSpPr>
              <a:spLocks noChangeShapeType="1"/>
            </p:cNvSpPr>
            <p:nvPr/>
          </p:nvSpPr>
          <p:spPr bwMode="auto">
            <a:xfrm flipH="1">
              <a:off x="810" y="1197"/>
              <a:ext cx="367"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5" name="Line 1126">
              <a:extLst>
                <a:ext uri="{FF2B5EF4-FFF2-40B4-BE49-F238E27FC236}">
                  <a16:creationId xmlns:a16="http://schemas.microsoft.com/office/drawing/2014/main" id="{CE79F1A6-4F84-4B21-9C09-91C8DB877CFB}"/>
                </a:ext>
              </a:extLst>
            </p:cNvPr>
            <p:cNvSpPr>
              <a:spLocks noChangeShapeType="1"/>
            </p:cNvSpPr>
            <p:nvPr/>
          </p:nvSpPr>
          <p:spPr bwMode="auto">
            <a:xfrm flipH="1">
              <a:off x="2047" y="1197"/>
              <a:ext cx="229"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6" name="Rectangle 1127">
              <a:extLst>
                <a:ext uri="{FF2B5EF4-FFF2-40B4-BE49-F238E27FC236}">
                  <a16:creationId xmlns:a16="http://schemas.microsoft.com/office/drawing/2014/main" id="{DE7FE087-822F-4218-9857-1AA5F0FE4E36}"/>
                </a:ext>
              </a:extLst>
            </p:cNvPr>
            <p:cNvSpPr>
              <a:spLocks noChangeArrowheads="1"/>
            </p:cNvSpPr>
            <p:nvPr/>
          </p:nvSpPr>
          <p:spPr bwMode="auto">
            <a:xfrm>
              <a:off x="2312" y="1150"/>
              <a:ext cx="83" cy="144"/>
            </a:xfrm>
            <a:prstGeom prst="rect">
              <a:avLst/>
            </a:prstGeom>
            <a:noFill/>
            <a:ln w="9525">
              <a:noFill/>
              <a:miter lim="800000"/>
              <a:headEnd/>
              <a:tailEnd/>
            </a:ln>
          </p:spPr>
          <p:txBody>
            <a:bodyPr wrap="none" lIns="46038" tIns="23812" rIns="46038" bIns="23812">
              <a:spAutoFit/>
            </a:bodyPr>
            <a:lstStyle/>
            <a:p>
              <a:pPr marL="0" marR="0" lvl="0" indent="0" defTabSz="228600" eaLnBrk="1" fontAlgn="auto" latinLnBrk="0" hangingPunct="1">
                <a:lnSpc>
                  <a:spcPct val="9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0</a:t>
              </a:r>
            </a:p>
          </p:txBody>
        </p:sp>
        <p:sp>
          <p:nvSpPr>
            <p:cNvPr id="117" name="Rectangle 1136">
              <a:extLst>
                <a:ext uri="{FF2B5EF4-FFF2-40B4-BE49-F238E27FC236}">
                  <a16:creationId xmlns:a16="http://schemas.microsoft.com/office/drawing/2014/main" id="{F86F55FF-ED0A-44FF-A777-928E8C97DBC8}"/>
                </a:ext>
              </a:extLst>
            </p:cNvPr>
            <p:cNvSpPr>
              <a:spLocks noChangeArrowheads="1"/>
            </p:cNvSpPr>
            <p:nvPr/>
          </p:nvSpPr>
          <p:spPr bwMode="auto">
            <a:xfrm>
              <a:off x="579" y="693"/>
              <a:ext cx="1960" cy="219"/>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F68A33"/>
                  </a:solidFill>
                  <a:effectLst/>
                  <a:uLnTx/>
                  <a:uFillTx/>
                  <a:latin typeface="Courier New" pitchFamily="49" charset="0"/>
                  <a:ea typeface="+mn-ea"/>
                </a:rPr>
                <a:t>LSL</a:t>
              </a:r>
              <a:r>
                <a:rPr kumimoji="0" lang="en-US" sz="1800" b="1" i="0" u="sng" strike="noStrike" kern="0" cap="none" spc="0" normalizeH="0" baseline="0" noProof="0" dirty="0">
                  <a:ln>
                    <a:noFill/>
                  </a:ln>
                  <a:solidFill>
                    <a:srgbClr val="F68A33"/>
                  </a:solidFill>
                  <a:effectLst/>
                  <a:uLnTx/>
                  <a:uFillTx/>
                  <a:latin typeface="Gill Sans MT"/>
                  <a:ea typeface="+mn-ea"/>
                </a:rPr>
                <a:t> </a:t>
              </a:r>
              <a:r>
                <a:rPr kumimoji="0" lang="en-US" sz="1800" b="0" i="0" u="sng" strike="noStrike" kern="0" cap="none" spc="0" normalizeH="0" baseline="0" noProof="0" dirty="0">
                  <a:ln>
                    <a:noFill/>
                  </a:ln>
                  <a:solidFill>
                    <a:srgbClr val="F68A33"/>
                  </a:solidFill>
                  <a:effectLst/>
                  <a:uLnTx/>
                  <a:uFillTx/>
                  <a:latin typeface="Gill Sans MT"/>
                  <a:ea typeface="+mn-ea"/>
                </a:rPr>
                <a:t>- Logical Shift Left</a:t>
              </a:r>
            </a:p>
          </p:txBody>
        </p:sp>
        <p:sp>
          <p:nvSpPr>
            <p:cNvPr id="118" name="Rectangle 1138">
              <a:extLst>
                <a:ext uri="{FF2B5EF4-FFF2-40B4-BE49-F238E27FC236}">
                  <a16:creationId xmlns:a16="http://schemas.microsoft.com/office/drawing/2014/main" id="{EE1AE2D1-3FD2-4B38-9328-AC4FCBDDC57B}"/>
                </a:ext>
              </a:extLst>
            </p:cNvPr>
            <p:cNvSpPr>
              <a:spLocks noChangeArrowheads="1"/>
            </p:cNvSpPr>
            <p:nvPr/>
          </p:nvSpPr>
          <p:spPr bwMode="auto">
            <a:xfrm>
              <a:off x="879" y="1356"/>
              <a:ext cx="1118" cy="181"/>
            </a:xfrm>
            <a:prstGeom prst="rect">
              <a:avLst/>
            </a:prstGeom>
            <a:noFill/>
            <a:ln w="9525">
              <a:noFill/>
              <a:miter lim="800000"/>
              <a:headEnd/>
              <a:tailEnd/>
            </a:ln>
          </p:spPr>
          <p:txBody>
            <a:bodyPr wrap="none" lIns="92075" tIns="46038" rIns="92075" bIns="46038">
              <a:spAutoFit/>
            </a:bodyPr>
            <a:lstStyle/>
            <a:p>
              <a:pPr marL="0" marR="0" lvl="0" indent="0" defTabSz="911225"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MT"/>
                  <a:ea typeface="+mn-ea"/>
                </a:rPr>
                <a:t>Multiplication by a power of 2</a:t>
              </a:r>
            </a:p>
          </p:txBody>
        </p:sp>
      </p:grpSp>
      <p:grpSp>
        <p:nvGrpSpPr>
          <p:cNvPr id="119" name="Group 1168">
            <a:extLst>
              <a:ext uri="{FF2B5EF4-FFF2-40B4-BE49-F238E27FC236}">
                <a16:creationId xmlns:a16="http://schemas.microsoft.com/office/drawing/2014/main" id="{44C59811-C9B3-4F25-8573-96A49EB754E0}"/>
              </a:ext>
            </a:extLst>
          </p:cNvPr>
          <p:cNvGrpSpPr>
            <a:grpSpLocks/>
          </p:cNvGrpSpPr>
          <p:nvPr/>
        </p:nvGrpSpPr>
        <p:grpSpPr bwMode="auto">
          <a:xfrm>
            <a:off x="1339327" y="2374901"/>
            <a:ext cx="3186249" cy="1144427"/>
            <a:chOff x="3120" y="720"/>
            <a:chExt cx="2099" cy="939"/>
          </a:xfrm>
        </p:grpSpPr>
        <p:sp>
          <p:nvSpPr>
            <p:cNvPr id="120" name="Rectangle 1128">
              <a:extLst>
                <a:ext uri="{FF2B5EF4-FFF2-40B4-BE49-F238E27FC236}">
                  <a16:creationId xmlns:a16="http://schemas.microsoft.com/office/drawing/2014/main" id="{D15CAC68-89B1-4192-A4A6-C11644FA3DBD}"/>
                </a:ext>
              </a:extLst>
            </p:cNvPr>
            <p:cNvSpPr>
              <a:spLocks noChangeArrowheads="1"/>
            </p:cNvSpPr>
            <p:nvPr/>
          </p:nvSpPr>
          <p:spPr bwMode="auto">
            <a:xfrm>
              <a:off x="3498" y="1090"/>
              <a:ext cx="813" cy="229"/>
            </a:xfrm>
            <a:prstGeom prst="rect">
              <a:avLst/>
            </a:prstGeom>
            <a:noFill/>
            <a:ln w="12700">
              <a:solidFill>
                <a:srgbClr val="000000"/>
              </a:solidFill>
              <a:miter lim="800000"/>
              <a:headEnd/>
              <a:tailEnd/>
            </a:ln>
          </p:spPr>
          <p:txBody>
            <a:bodyPr wrap="none" lIns="61912" tIns="30162" rIns="61912" bIns="30162" anchor="ctr"/>
            <a:lstStyle/>
            <a:p>
              <a:pPr marL="0" marR="0" lvl="0" indent="0" algn="ctr" defTabSz="40005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register</a:t>
              </a:r>
            </a:p>
          </p:txBody>
        </p:sp>
        <p:sp>
          <p:nvSpPr>
            <p:cNvPr id="121" name="Rectangle 1129">
              <a:extLst>
                <a:ext uri="{FF2B5EF4-FFF2-40B4-BE49-F238E27FC236}">
                  <a16:creationId xmlns:a16="http://schemas.microsoft.com/office/drawing/2014/main" id="{82CC8342-2820-4530-91FD-3D9912806873}"/>
                </a:ext>
              </a:extLst>
            </p:cNvPr>
            <p:cNvSpPr>
              <a:spLocks noChangeArrowheads="1"/>
            </p:cNvSpPr>
            <p:nvPr/>
          </p:nvSpPr>
          <p:spPr bwMode="auto">
            <a:xfrm>
              <a:off x="4665" y="1104"/>
              <a:ext cx="209" cy="228"/>
            </a:xfrm>
            <a:prstGeom prst="rect">
              <a:avLst/>
            </a:prstGeom>
            <a:noFill/>
            <a:ln w="12700">
              <a:solidFill>
                <a:srgbClr val="000000"/>
              </a:solidFill>
              <a:miter lim="800000"/>
              <a:headEnd/>
              <a:tailEnd/>
            </a:ln>
          </p:spPr>
          <p:txBody>
            <a:bodyPr wrap="none" lIns="61912" tIns="30162" rIns="61912" bIns="30162" anchor="ctr"/>
            <a:lstStyle/>
            <a:p>
              <a:pPr marL="0" marR="0" lvl="0" indent="0" algn="ctr" defTabSz="40005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CF</a:t>
              </a:r>
            </a:p>
          </p:txBody>
        </p:sp>
        <p:sp>
          <p:nvSpPr>
            <p:cNvPr id="122" name="Line 1130">
              <a:extLst>
                <a:ext uri="{FF2B5EF4-FFF2-40B4-BE49-F238E27FC236}">
                  <a16:creationId xmlns:a16="http://schemas.microsoft.com/office/drawing/2014/main" id="{67F840B4-ADDD-482C-A540-DF219F9BBFA6}"/>
                </a:ext>
              </a:extLst>
            </p:cNvPr>
            <p:cNvSpPr>
              <a:spLocks noChangeShapeType="1"/>
            </p:cNvSpPr>
            <p:nvPr/>
          </p:nvSpPr>
          <p:spPr bwMode="auto">
            <a:xfrm>
              <a:off x="4315" y="1226"/>
              <a:ext cx="346"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3" name="Line 1131">
              <a:extLst>
                <a:ext uri="{FF2B5EF4-FFF2-40B4-BE49-F238E27FC236}">
                  <a16:creationId xmlns:a16="http://schemas.microsoft.com/office/drawing/2014/main" id="{94108FF9-C4E3-4ED6-9628-47D09A68A285}"/>
                </a:ext>
              </a:extLst>
            </p:cNvPr>
            <p:cNvSpPr>
              <a:spLocks noChangeShapeType="1"/>
            </p:cNvSpPr>
            <p:nvPr/>
          </p:nvSpPr>
          <p:spPr bwMode="auto">
            <a:xfrm flipH="1">
              <a:off x="3277" y="973"/>
              <a:ext cx="249"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4" name="Line 1132">
              <a:extLst>
                <a:ext uri="{FF2B5EF4-FFF2-40B4-BE49-F238E27FC236}">
                  <a16:creationId xmlns:a16="http://schemas.microsoft.com/office/drawing/2014/main" id="{4F559C36-96C3-42CD-A6A7-9DBA429FA1F3}"/>
                </a:ext>
              </a:extLst>
            </p:cNvPr>
            <p:cNvSpPr>
              <a:spLocks noChangeShapeType="1"/>
            </p:cNvSpPr>
            <p:nvPr/>
          </p:nvSpPr>
          <p:spPr bwMode="auto">
            <a:xfrm>
              <a:off x="3277" y="967"/>
              <a:ext cx="0" cy="251"/>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5" name="Line 1133">
              <a:extLst>
                <a:ext uri="{FF2B5EF4-FFF2-40B4-BE49-F238E27FC236}">
                  <a16:creationId xmlns:a16="http://schemas.microsoft.com/office/drawing/2014/main" id="{EDAA92BE-D58E-413A-A48D-3A85305E2E5F}"/>
                </a:ext>
              </a:extLst>
            </p:cNvPr>
            <p:cNvSpPr>
              <a:spLocks noChangeShapeType="1"/>
            </p:cNvSpPr>
            <p:nvPr/>
          </p:nvSpPr>
          <p:spPr bwMode="auto">
            <a:xfrm>
              <a:off x="3277" y="1218"/>
              <a:ext cx="217"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6" name="Line 1134">
              <a:extLst>
                <a:ext uri="{FF2B5EF4-FFF2-40B4-BE49-F238E27FC236}">
                  <a16:creationId xmlns:a16="http://schemas.microsoft.com/office/drawing/2014/main" id="{1BFAA895-AFB8-487A-B31F-B6966B91E9C2}"/>
                </a:ext>
              </a:extLst>
            </p:cNvPr>
            <p:cNvSpPr>
              <a:spLocks noChangeShapeType="1"/>
            </p:cNvSpPr>
            <p:nvPr/>
          </p:nvSpPr>
          <p:spPr bwMode="auto">
            <a:xfrm flipV="1">
              <a:off x="3526" y="973"/>
              <a:ext cx="0" cy="116"/>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7" name="Line 1135">
              <a:extLst>
                <a:ext uri="{FF2B5EF4-FFF2-40B4-BE49-F238E27FC236}">
                  <a16:creationId xmlns:a16="http://schemas.microsoft.com/office/drawing/2014/main" id="{46B84800-28E3-4FE9-A91B-3170B45D3859}"/>
                </a:ext>
              </a:extLst>
            </p:cNvPr>
            <p:cNvSpPr>
              <a:spLocks noChangeShapeType="1"/>
            </p:cNvSpPr>
            <p:nvPr/>
          </p:nvSpPr>
          <p:spPr bwMode="auto">
            <a:xfrm>
              <a:off x="3546" y="1086"/>
              <a:ext cx="0" cy="237"/>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8" name="Rectangle 1137">
              <a:extLst>
                <a:ext uri="{FF2B5EF4-FFF2-40B4-BE49-F238E27FC236}">
                  <a16:creationId xmlns:a16="http://schemas.microsoft.com/office/drawing/2014/main" id="{F01D1DF2-CB78-471E-B0DA-B9F1A8B06CA2}"/>
                </a:ext>
              </a:extLst>
            </p:cNvPr>
            <p:cNvSpPr>
              <a:spLocks noChangeArrowheads="1"/>
            </p:cNvSpPr>
            <p:nvPr/>
          </p:nvSpPr>
          <p:spPr bwMode="auto">
            <a:xfrm>
              <a:off x="3120" y="720"/>
              <a:ext cx="2099" cy="219"/>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F68A33"/>
                  </a:solidFill>
                  <a:effectLst/>
                  <a:uLnTx/>
                  <a:uFillTx/>
                  <a:latin typeface="Courier New" pitchFamily="49" charset="0"/>
                  <a:ea typeface="+mn-ea"/>
                </a:rPr>
                <a:t>ASR</a:t>
              </a:r>
              <a:r>
                <a:rPr kumimoji="0" lang="en-US" sz="1800" b="1" i="0" u="sng" strike="noStrike" kern="0" cap="none" spc="0" normalizeH="0" baseline="0" noProof="0" dirty="0">
                  <a:ln>
                    <a:noFill/>
                  </a:ln>
                  <a:solidFill>
                    <a:srgbClr val="F68A33"/>
                  </a:solidFill>
                  <a:effectLst/>
                  <a:uLnTx/>
                  <a:uFillTx/>
                  <a:latin typeface="Gill Sans MT"/>
                  <a:ea typeface="+mn-ea"/>
                </a:rPr>
                <a:t> </a:t>
              </a:r>
              <a:r>
                <a:rPr kumimoji="0" lang="en-US" sz="1800" b="0" i="0" u="sng" strike="noStrike" kern="0" cap="none" spc="0" normalizeH="0" baseline="0" noProof="0" dirty="0">
                  <a:ln>
                    <a:noFill/>
                  </a:ln>
                  <a:solidFill>
                    <a:srgbClr val="F68A33"/>
                  </a:solidFill>
                  <a:effectLst/>
                  <a:uLnTx/>
                  <a:uFillTx/>
                  <a:latin typeface="Gill Sans MT"/>
                  <a:ea typeface="+mn-ea"/>
                </a:rPr>
                <a:t>- Arithmetic Shift Right</a:t>
              </a:r>
              <a:r>
                <a:rPr kumimoji="0" lang="en-US" sz="1800" b="0" i="0" u="none" strike="noStrike" kern="0" cap="none" spc="0" normalizeH="0" baseline="0" noProof="0" dirty="0">
                  <a:ln>
                    <a:noFill/>
                  </a:ln>
                  <a:solidFill>
                    <a:srgbClr val="000000"/>
                  </a:solidFill>
                  <a:effectLst/>
                  <a:uLnTx/>
                  <a:uFillTx/>
                  <a:latin typeface="Gill Sans MT"/>
                  <a:ea typeface="+mn-ea"/>
                </a:rPr>
                <a:t> </a:t>
              </a:r>
            </a:p>
          </p:txBody>
        </p:sp>
        <p:sp>
          <p:nvSpPr>
            <p:cNvPr id="129" name="Rectangle 1139">
              <a:extLst>
                <a:ext uri="{FF2B5EF4-FFF2-40B4-BE49-F238E27FC236}">
                  <a16:creationId xmlns:a16="http://schemas.microsoft.com/office/drawing/2014/main" id="{E9560148-EF9A-46CB-A19F-D89AC02F2D9E}"/>
                </a:ext>
              </a:extLst>
            </p:cNvPr>
            <p:cNvSpPr>
              <a:spLocks noChangeArrowheads="1"/>
            </p:cNvSpPr>
            <p:nvPr/>
          </p:nvSpPr>
          <p:spPr bwMode="auto">
            <a:xfrm>
              <a:off x="3628" y="1356"/>
              <a:ext cx="967" cy="303"/>
            </a:xfrm>
            <a:prstGeom prst="rect">
              <a:avLst/>
            </a:prstGeom>
            <a:noFill/>
            <a:ln w="9525">
              <a:noFill/>
              <a:miter lim="800000"/>
              <a:headEnd/>
              <a:tailEnd/>
            </a:ln>
          </p:spPr>
          <p:txBody>
            <a:bodyPr wrap="none" lIns="92075" tIns="46038" rIns="92075" bIns="46038">
              <a:spAutoFit/>
            </a:bodyPr>
            <a:lstStyle/>
            <a:p>
              <a:pPr marL="0" marR="0" lvl="0" indent="0" algn="ctr" defTabSz="911225"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MT"/>
                  <a:ea typeface="+mn-ea"/>
                </a:rPr>
                <a:t>Division by a power of 2, </a:t>
              </a:r>
              <a:br>
                <a:rPr kumimoji="0" lang="en-US" sz="1400" b="0" i="0" u="none" strike="noStrike" kern="0" cap="none" spc="0" normalizeH="0" baseline="0" noProof="0" dirty="0">
                  <a:ln>
                    <a:noFill/>
                  </a:ln>
                  <a:solidFill>
                    <a:srgbClr val="000000"/>
                  </a:solidFill>
                  <a:effectLst/>
                  <a:uLnTx/>
                  <a:uFillTx/>
                  <a:latin typeface="Gill Sans MT"/>
                  <a:ea typeface="+mn-ea"/>
                </a:rPr>
              </a:br>
              <a:r>
                <a:rPr kumimoji="0" lang="en-US" sz="1400" b="0" i="0" u="none" strike="noStrike" kern="0" cap="none" spc="0" normalizeH="0" baseline="0" noProof="0" dirty="0">
                  <a:ln>
                    <a:noFill/>
                  </a:ln>
                  <a:solidFill>
                    <a:srgbClr val="000000"/>
                  </a:solidFill>
                  <a:effectLst/>
                  <a:uLnTx/>
                  <a:uFillTx/>
                  <a:latin typeface="Gill Sans MT"/>
                  <a:ea typeface="+mn-ea"/>
                </a:rPr>
                <a:t>preserving the sign bit</a:t>
              </a:r>
            </a:p>
          </p:txBody>
        </p:sp>
      </p:grpSp>
      <p:grpSp>
        <p:nvGrpSpPr>
          <p:cNvPr id="130" name="Group 1167">
            <a:extLst>
              <a:ext uri="{FF2B5EF4-FFF2-40B4-BE49-F238E27FC236}">
                <a16:creationId xmlns:a16="http://schemas.microsoft.com/office/drawing/2014/main" id="{48A9C2F3-2246-456C-9511-DF738B7E1543}"/>
              </a:ext>
            </a:extLst>
          </p:cNvPr>
          <p:cNvGrpSpPr>
            <a:grpSpLocks/>
          </p:cNvGrpSpPr>
          <p:nvPr/>
        </p:nvGrpSpPr>
        <p:grpSpPr bwMode="auto">
          <a:xfrm>
            <a:off x="6440618" y="2365376"/>
            <a:ext cx="3081508" cy="1182209"/>
            <a:chOff x="611" y="1765"/>
            <a:chExt cx="2030" cy="970"/>
          </a:xfrm>
        </p:grpSpPr>
        <p:sp>
          <p:nvSpPr>
            <p:cNvPr id="131" name="Rectangle 1140">
              <a:extLst>
                <a:ext uri="{FF2B5EF4-FFF2-40B4-BE49-F238E27FC236}">
                  <a16:creationId xmlns:a16="http://schemas.microsoft.com/office/drawing/2014/main" id="{559D6728-170C-4D74-A281-CA01EA7B7D45}"/>
                </a:ext>
              </a:extLst>
            </p:cNvPr>
            <p:cNvSpPr>
              <a:spLocks noChangeArrowheads="1"/>
            </p:cNvSpPr>
            <p:nvPr/>
          </p:nvSpPr>
          <p:spPr bwMode="auto">
            <a:xfrm>
              <a:off x="1056" y="2192"/>
              <a:ext cx="864" cy="244"/>
            </a:xfrm>
            <a:prstGeom prst="rect">
              <a:avLst/>
            </a:prstGeom>
            <a:noFill/>
            <a:ln w="12700">
              <a:solidFill>
                <a:srgbClr val="000000"/>
              </a:solidFill>
              <a:miter lim="800000"/>
              <a:headEnd/>
              <a:tailEnd/>
            </a:ln>
          </p:spPr>
          <p:txBody>
            <a:bodyPr wrap="none" lIns="65088" tIns="33338" rIns="65088" bIns="33338" anchor="ctr"/>
            <a:lstStyle/>
            <a:p>
              <a:pPr marL="0" marR="0" lvl="0" indent="0" algn="ctr" defTabSz="4492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register</a:t>
              </a:r>
            </a:p>
          </p:txBody>
        </p:sp>
        <p:sp>
          <p:nvSpPr>
            <p:cNvPr id="132" name="Rectangle 1141">
              <a:extLst>
                <a:ext uri="{FF2B5EF4-FFF2-40B4-BE49-F238E27FC236}">
                  <a16:creationId xmlns:a16="http://schemas.microsoft.com/office/drawing/2014/main" id="{71F310BA-E299-4B33-ABC7-F3EF3E7A6149}"/>
                </a:ext>
              </a:extLst>
            </p:cNvPr>
            <p:cNvSpPr>
              <a:spLocks noChangeArrowheads="1"/>
            </p:cNvSpPr>
            <p:nvPr/>
          </p:nvSpPr>
          <p:spPr bwMode="auto">
            <a:xfrm>
              <a:off x="2297" y="2198"/>
              <a:ext cx="221" cy="244"/>
            </a:xfrm>
            <a:prstGeom prst="rect">
              <a:avLst/>
            </a:prstGeom>
            <a:noFill/>
            <a:ln w="12700">
              <a:solidFill>
                <a:srgbClr val="000000"/>
              </a:solidFill>
              <a:miter lim="800000"/>
              <a:headEnd/>
              <a:tailEnd/>
            </a:ln>
          </p:spPr>
          <p:txBody>
            <a:bodyPr wrap="none" lIns="65088" tIns="33338" rIns="65088" bIns="33338" anchor="ctr"/>
            <a:lstStyle/>
            <a:p>
              <a:pPr marL="0" marR="0" lvl="0" indent="0" algn="ctr" defTabSz="449263"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CF</a:t>
              </a:r>
            </a:p>
          </p:txBody>
        </p:sp>
        <p:sp>
          <p:nvSpPr>
            <p:cNvPr id="133" name="Line 1142">
              <a:extLst>
                <a:ext uri="{FF2B5EF4-FFF2-40B4-BE49-F238E27FC236}">
                  <a16:creationId xmlns:a16="http://schemas.microsoft.com/office/drawing/2014/main" id="{4F2854CB-8B64-49A2-B095-988E741828FC}"/>
                </a:ext>
              </a:extLst>
            </p:cNvPr>
            <p:cNvSpPr>
              <a:spLocks noChangeShapeType="1"/>
            </p:cNvSpPr>
            <p:nvPr/>
          </p:nvSpPr>
          <p:spPr bwMode="auto">
            <a:xfrm>
              <a:off x="1924" y="2311"/>
              <a:ext cx="369"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34" name="Line 1143">
              <a:extLst>
                <a:ext uri="{FF2B5EF4-FFF2-40B4-BE49-F238E27FC236}">
                  <a16:creationId xmlns:a16="http://schemas.microsoft.com/office/drawing/2014/main" id="{6FBB3CA3-9DBF-4A69-8745-44EA25C8BEB8}"/>
                </a:ext>
              </a:extLst>
            </p:cNvPr>
            <p:cNvSpPr>
              <a:spLocks noChangeShapeType="1"/>
            </p:cNvSpPr>
            <p:nvPr/>
          </p:nvSpPr>
          <p:spPr bwMode="auto">
            <a:xfrm>
              <a:off x="824" y="2311"/>
              <a:ext cx="228"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35" name="Rectangle 1144">
              <a:extLst>
                <a:ext uri="{FF2B5EF4-FFF2-40B4-BE49-F238E27FC236}">
                  <a16:creationId xmlns:a16="http://schemas.microsoft.com/office/drawing/2014/main" id="{22BC668C-1840-4E94-B2BF-4452BA43AB1C}"/>
                </a:ext>
              </a:extLst>
            </p:cNvPr>
            <p:cNvSpPr>
              <a:spLocks noChangeArrowheads="1"/>
            </p:cNvSpPr>
            <p:nvPr/>
          </p:nvSpPr>
          <p:spPr bwMode="auto">
            <a:xfrm>
              <a:off x="611" y="2250"/>
              <a:ext cx="207" cy="150"/>
            </a:xfrm>
            <a:prstGeom prst="rect">
              <a:avLst/>
            </a:prstGeom>
            <a:noFill/>
            <a:ln w="9525">
              <a:noFill/>
              <a:miter lim="800000"/>
              <a:headEnd/>
              <a:tailEnd/>
            </a:ln>
          </p:spPr>
          <p:txBody>
            <a:bodyPr lIns="44450" tIns="17462" rIns="44450" bIns="17462">
              <a:spAutoFit/>
            </a:bodyPr>
            <a:lstStyle/>
            <a:p>
              <a:pPr marL="239713" marR="0" lvl="0" indent="-239713" defTabSz="449263" eaLnBrk="1" fontAlgn="auto" latinLnBrk="0" hangingPunct="1">
                <a:lnSpc>
                  <a:spcPct val="102000"/>
                </a:lnSpc>
                <a:spcBef>
                  <a:spcPct val="5100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...0</a:t>
              </a:r>
            </a:p>
          </p:txBody>
        </p:sp>
        <p:sp>
          <p:nvSpPr>
            <p:cNvPr id="136" name="Rectangle 1152">
              <a:extLst>
                <a:ext uri="{FF2B5EF4-FFF2-40B4-BE49-F238E27FC236}">
                  <a16:creationId xmlns:a16="http://schemas.microsoft.com/office/drawing/2014/main" id="{F4068823-C9EA-414D-87D9-FBCEF0814F04}"/>
                </a:ext>
              </a:extLst>
            </p:cNvPr>
            <p:cNvSpPr>
              <a:spLocks noChangeArrowheads="1"/>
            </p:cNvSpPr>
            <p:nvPr/>
          </p:nvSpPr>
          <p:spPr bwMode="auto">
            <a:xfrm>
              <a:off x="681" y="1765"/>
              <a:ext cx="1960" cy="219"/>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F68A33"/>
                  </a:solidFill>
                  <a:effectLst/>
                  <a:uLnTx/>
                  <a:uFillTx/>
                  <a:latin typeface="Courier New" pitchFamily="49" charset="0"/>
                  <a:ea typeface="+mn-ea"/>
                </a:rPr>
                <a:t>LSR</a:t>
              </a:r>
              <a:r>
                <a:rPr kumimoji="0" lang="en-US" sz="1800" b="1" i="0" u="sng" strike="noStrike" kern="0" cap="none" spc="0" normalizeH="0" baseline="0" noProof="0" dirty="0">
                  <a:ln>
                    <a:noFill/>
                  </a:ln>
                  <a:solidFill>
                    <a:srgbClr val="F68A33"/>
                  </a:solidFill>
                  <a:effectLst/>
                  <a:uLnTx/>
                  <a:uFillTx/>
                  <a:latin typeface="Gill Sans MT"/>
                  <a:ea typeface="+mn-ea"/>
                </a:rPr>
                <a:t> - </a:t>
              </a:r>
              <a:r>
                <a:rPr kumimoji="0" lang="en-US" sz="1800" b="0" i="0" u="sng" strike="noStrike" kern="0" cap="none" spc="0" normalizeH="0" baseline="0" noProof="0" dirty="0">
                  <a:ln>
                    <a:noFill/>
                  </a:ln>
                  <a:solidFill>
                    <a:srgbClr val="F68A33"/>
                  </a:solidFill>
                  <a:effectLst/>
                  <a:uLnTx/>
                  <a:uFillTx/>
                  <a:latin typeface="Gill Sans MT"/>
                  <a:ea typeface="+mn-ea"/>
                </a:rPr>
                <a:t>Logical Shift Right</a:t>
              </a:r>
            </a:p>
          </p:txBody>
        </p:sp>
        <p:sp>
          <p:nvSpPr>
            <p:cNvPr id="137" name="Rectangle 1154">
              <a:extLst>
                <a:ext uri="{FF2B5EF4-FFF2-40B4-BE49-F238E27FC236}">
                  <a16:creationId xmlns:a16="http://schemas.microsoft.com/office/drawing/2014/main" id="{99434D16-FE2A-45C3-AA06-108B152D9C32}"/>
                </a:ext>
              </a:extLst>
            </p:cNvPr>
            <p:cNvSpPr>
              <a:spLocks noChangeArrowheads="1"/>
            </p:cNvSpPr>
            <p:nvPr/>
          </p:nvSpPr>
          <p:spPr bwMode="auto">
            <a:xfrm>
              <a:off x="1022" y="2554"/>
              <a:ext cx="933" cy="181"/>
            </a:xfrm>
            <a:prstGeom prst="rect">
              <a:avLst/>
            </a:prstGeom>
            <a:noFill/>
            <a:ln w="9525">
              <a:noFill/>
              <a:miter lim="800000"/>
              <a:headEnd/>
              <a:tailEnd/>
            </a:ln>
          </p:spPr>
          <p:txBody>
            <a:bodyPr wrap="none" lIns="92075" tIns="46038" rIns="92075" bIns="46038">
              <a:spAutoFit/>
            </a:bodyPr>
            <a:lstStyle/>
            <a:p>
              <a:pPr marL="0" marR="0" lvl="0" indent="0" defTabSz="911225"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MT"/>
                  <a:ea typeface="+mn-ea"/>
                </a:rPr>
                <a:t>Division by a power of 2</a:t>
              </a:r>
            </a:p>
          </p:txBody>
        </p:sp>
      </p:grpSp>
      <p:grpSp>
        <p:nvGrpSpPr>
          <p:cNvPr id="138" name="Group 1171">
            <a:extLst>
              <a:ext uri="{FF2B5EF4-FFF2-40B4-BE49-F238E27FC236}">
                <a16:creationId xmlns:a16="http://schemas.microsoft.com/office/drawing/2014/main" id="{6F14F028-75B0-46F0-9B01-F4B81FEA5893}"/>
              </a:ext>
            </a:extLst>
          </p:cNvPr>
          <p:cNvGrpSpPr>
            <a:grpSpLocks/>
          </p:cNvGrpSpPr>
          <p:nvPr/>
        </p:nvGrpSpPr>
        <p:grpSpPr bwMode="auto">
          <a:xfrm>
            <a:off x="6804542" y="3933828"/>
            <a:ext cx="2976768" cy="1330900"/>
            <a:chOff x="3167" y="1765"/>
            <a:chExt cx="1961" cy="1092"/>
          </a:xfrm>
        </p:grpSpPr>
        <p:sp>
          <p:nvSpPr>
            <p:cNvPr id="139" name="Rectangle 1145">
              <a:extLst>
                <a:ext uri="{FF2B5EF4-FFF2-40B4-BE49-F238E27FC236}">
                  <a16:creationId xmlns:a16="http://schemas.microsoft.com/office/drawing/2014/main" id="{6BAC7556-9170-4A91-AD59-577C622610A4}"/>
                </a:ext>
              </a:extLst>
            </p:cNvPr>
            <p:cNvSpPr>
              <a:spLocks noChangeArrowheads="1"/>
            </p:cNvSpPr>
            <p:nvPr/>
          </p:nvSpPr>
          <p:spPr bwMode="auto">
            <a:xfrm>
              <a:off x="3495" y="2192"/>
              <a:ext cx="864" cy="244"/>
            </a:xfrm>
            <a:prstGeom prst="rect">
              <a:avLst/>
            </a:prstGeom>
            <a:noFill/>
            <a:ln w="12700">
              <a:solidFill>
                <a:srgbClr val="000000"/>
              </a:solidFill>
              <a:miter lim="800000"/>
              <a:headEnd/>
              <a:tailEnd/>
            </a:ln>
          </p:spPr>
          <p:txBody>
            <a:bodyPr wrap="none" lIns="65088" tIns="33338" rIns="65088" bIns="33338" anchor="ctr"/>
            <a:lstStyle/>
            <a:p>
              <a:pPr marL="0" marR="0" lvl="0" indent="0" algn="ctr" defTabSz="4492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register</a:t>
              </a:r>
            </a:p>
          </p:txBody>
        </p:sp>
        <p:sp>
          <p:nvSpPr>
            <p:cNvPr id="140" name="Rectangle 1146">
              <a:extLst>
                <a:ext uri="{FF2B5EF4-FFF2-40B4-BE49-F238E27FC236}">
                  <a16:creationId xmlns:a16="http://schemas.microsoft.com/office/drawing/2014/main" id="{958D6049-C770-4A08-AF90-F418C1C04664}"/>
                </a:ext>
              </a:extLst>
            </p:cNvPr>
            <p:cNvSpPr>
              <a:spLocks noChangeArrowheads="1"/>
            </p:cNvSpPr>
            <p:nvPr/>
          </p:nvSpPr>
          <p:spPr bwMode="auto">
            <a:xfrm>
              <a:off x="4735" y="2198"/>
              <a:ext cx="222" cy="244"/>
            </a:xfrm>
            <a:prstGeom prst="rect">
              <a:avLst/>
            </a:prstGeom>
            <a:noFill/>
            <a:ln w="12700">
              <a:solidFill>
                <a:srgbClr val="000000"/>
              </a:solidFill>
              <a:miter lim="800000"/>
              <a:headEnd/>
              <a:tailEnd/>
            </a:ln>
          </p:spPr>
          <p:txBody>
            <a:bodyPr wrap="none" lIns="65088" tIns="33338" rIns="65088" bIns="33338" anchor="ctr"/>
            <a:lstStyle/>
            <a:p>
              <a:pPr marL="0" marR="0" lvl="0" indent="0" algn="ctr" defTabSz="449263"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CF</a:t>
              </a:r>
            </a:p>
          </p:txBody>
        </p:sp>
        <p:sp>
          <p:nvSpPr>
            <p:cNvPr id="141" name="Line 1147">
              <a:extLst>
                <a:ext uri="{FF2B5EF4-FFF2-40B4-BE49-F238E27FC236}">
                  <a16:creationId xmlns:a16="http://schemas.microsoft.com/office/drawing/2014/main" id="{71093844-CB16-4184-AAAE-E813952AB20C}"/>
                </a:ext>
              </a:extLst>
            </p:cNvPr>
            <p:cNvSpPr>
              <a:spLocks noChangeShapeType="1"/>
            </p:cNvSpPr>
            <p:nvPr/>
          </p:nvSpPr>
          <p:spPr bwMode="auto">
            <a:xfrm>
              <a:off x="4363" y="2311"/>
              <a:ext cx="368"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42" name="Line 1148">
              <a:extLst>
                <a:ext uri="{FF2B5EF4-FFF2-40B4-BE49-F238E27FC236}">
                  <a16:creationId xmlns:a16="http://schemas.microsoft.com/office/drawing/2014/main" id="{AF568B85-05FE-402D-BDDB-184C1D421419}"/>
                </a:ext>
              </a:extLst>
            </p:cNvPr>
            <p:cNvSpPr>
              <a:spLocks noChangeShapeType="1"/>
            </p:cNvSpPr>
            <p:nvPr/>
          </p:nvSpPr>
          <p:spPr bwMode="auto">
            <a:xfrm>
              <a:off x="3221" y="2299"/>
              <a:ext cx="249"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43" name="Line 1149">
              <a:extLst>
                <a:ext uri="{FF2B5EF4-FFF2-40B4-BE49-F238E27FC236}">
                  <a16:creationId xmlns:a16="http://schemas.microsoft.com/office/drawing/2014/main" id="{59E63625-5360-4EB0-BAB1-9AFA4E3C5FE5}"/>
                </a:ext>
              </a:extLst>
            </p:cNvPr>
            <p:cNvSpPr>
              <a:spLocks noChangeShapeType="1"/>
            </p:cNvSpPr>
            <p:nvPr/>
          </p:nvSpPr>
          <p:spPr bwMode="auto">
            <a:xfrm flipV="1">
              <a:off x="4477" y="2072"/>
              <a:ext cx="0" cy="236"/>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44" name="Line 1150">
              <a:extLst>
                <a:ext uri="{FF2B5EF4-FFF2-40B4-BE49-F238E27FC236}">
                  <a16:creationId xmlns:a16="http://schemas.microsoft.com/office/drawing/2014/main" id="{BCAC61FF-027B-4D91-9109-CFD8BA965EE7}"/>
                </a:ext>
              </a:extLst>
            </p:cNvPr>
            <p:cNvSpPr>
              <a:spLocks noChangeShapeType="1"/>
            </p:cNvSpPr>
            <p:nvPr/>
          </p:nvSpPr>
          <p:spPr bwMode="auto">
            <a:xfrm flipH="1">
              <a:off x="3224" y="2072"/>
              <a:ext cx="1256"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45" name="Line 1151">
              <a:extLst>
                <a:ext uri="{FF2B5EF4-FFF2-40B4-BE49-F238E27FC236}">
                  <a16:creationId xmlns:a16="http://schemas.microsoft.com/office/drawing/2014/main" id="{97083953-6BF8-4132-9B79-CC97764A68A9}"/>
                </a:ext>
              </a:extLst>
            </p:cNvPr>
            <p:cNvSpPr>
              <a:spLocks noChangeShapeType="1"/>
            </p:cNvSpPr>
            <p:nvPr/>
          </p:nvSpPr>
          <p:spPr bwMode="auto">
            <a:xfrm>
              <a:off x="3224" y="2069"/>
              <a:ext cx="0" cy="227"/>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46" name="Rectangle 1153">
              <a:extLst>
                <a:ext uri="{FF2B5EF4-FFF2-40B4-BE49-F238E27FC236}">
                  <a16:creationId xmlns:a16="http://schemas.microsoft.com/office/drawing/2014/main" id="{706D14D0-B378-41DA-80E5-4A033746FD23}"/>
                </a:ext>
              </a:extLst>
            </p:cNvPr>
            <p:cNvSpPr>
              <a:spLocks noChangeArrowheads="1"/>
            </p:cNvSpPr>
            <p:nvPr/>
          </p:nvSpPr>
          <p:spPr bwMode="auto">
            <a:xfrm>
              <a:off x="3167" y="1765"/>
              <a:ext cx="1961" cy="219"/>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F68A33"/>
                  </a:solidFill>
                  <a:effectLst/>
                  <a:uLnTx/>
                  <a:uFillTx/>
                  <a:latin typeface="Courier New" pitchFamily="49" charset="0"/>
                  <a:ea typeface="+mn-ea"/>
                </a:rPr>
                <a:t>ROR</a:t>
              </a:r>
              <a:r>
                <a:rPr kumimoji="0" lang="en-US" sz="1800" b="1" i="0" u="sng" strike="noStrike" kern="0" cap="none" spc="0" normalizeH="0" baseline="0" noProof="0" dirty="0">
                  <a:ln>
                    <a:noFill/>
                  </a:ln>
                  <a:solidFill>
                    <a:srgbClr val="F68A33"/>
                  </a:solidFill>
                  <a:effectLst/>
                  <a:uLnTx/>
                  <a:uFillTx/>
                  <a:latin typeface="Gill Sans MT"/>
                  <a:ea typeface="+mn-ea"/>
                </a:rPr>
                <a:t> - </a:t>
              </a:r>
              <a:r>
                <a:rPr kumimoji="0" lang="en-US" sz="1800" b="0" i="0" u="sng" strike="noStrike" kern="0" cap="none" spc="0" normalizeH="0" baseline="0" noProof="0" dirty="0">
                  <a:ln>
                    <a:noFill/>
                  </a:ln>
                  <a:solidFill>
                    <a:srgbClr val="F68A33"/>
                  </a:solidFill>
                  <a:effectLst/>
                  <a:uLnTx/>
                  <a:uFillTx/>
                  <a:latin typeface="Gill Sans MT"/>
                  <a:ea typeface="+mn-ea"/>
                </a:rPr>
                <a:t>Rotate Right</a:t>
              </a:r>
            </a:p>
          </p:txBody>
        </p:sp>
        <p:sp>
          <p:nvSpPr>
            <p:cNvPr id="147" name="Rectangle 1155">
              <a:extLst>
                <a:ext uri="{FF2B5EF4-FFF2-40B4-BE49-F238E27FC236}">
                  <a16:creationId xmlns:a16="http://schemas.microsoft.com/office/drawing/2014/main" id="{67B2DD62-8D27-4FEA-AA70-45321272DCB9}"/>
                </a:ext>
              </a:extLst>
            </p:cNvPr>
            <p:cNvSpPr>
              <a:spLocks noChangeArrowheads="1"/>
            </p:cNvSpPr>
            <p:nvPr/>
          </p:nvSpPr>
          <p:spPr bwMode="auto">
            <a:xfrm>
              <a:off x="3713" y="2554"/>
              <a:ext cx="1054" cy="303"/>
            </a:xfrm>
            <a:prstGeom prst="rect">
              <a:avLst/>
            </a:prstGeom>
            <a:noFill/>
            <a:ln w="9525">
              <a:noFill/>
              <a:miter lim="800000"/>
              <a:headEnd/>
              <a:tailEnd/>
            </a:ln>
          </p:spPr>
          <p:txBody>
            <a:bodyPr wrap="none" lIns="92075" tIns="46038" rIns="92075" bIns="46038">
              <a:spAutoFit/>
            </a:bodyPr>
            <a:lstStyle/>
            <a:p>
              <a:pPr marL="0" marR="0" lvl="0" indent="0" algn="ctr" defTabSz="911225"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MT"/>
                  <a:ea typeface="+mn-ea"/>
                </a:rPr>
                <a:t>Bit rotate with wrap around</a:t>
              </a:r>
              <a:br>
                <a:rPr kumimoji="0" lang="en-US" sz="1400" b="0" i="0" u="none" strike="noStrike" kern="0" cap="none" spc="0" normalizeH="0" baseline="0" noProof="0" dirty="0">
                  <a:ln>
                    <a:noFill/>
                  </a:ln>
                  <a:solidFill>
                    <a:srgbClr val="000000"/>
                  </a:solidFill>
                  <a:effectLst/>
                  <a:uLnTx/>
                  <a:uFillTx/>
                  <a:latin typeface="Gill Sans MT"/>
                  <a:ea typeface="+mn-ea"/>
                </a:rPr>
              </a:br>
              <a:r>
                <a:rPr kumimoji="0" lang="en-US" sz="1400" b="0" i="0" u="none" strike="noStrike" kern="0" cap="none" spc="0" normalizeH="0" baseline="0" noProof="0" dirty="0">
                  <a:ln>
                    <a:noFill/>
                  </a:ln>
                  <a:solidFill>
                    <a:srgbClr val="000000"/>
                  </a:solidFill>
                  <a:effectLst/>
                  <a:uLnTx/>
                  <a:uFillTx/>
                  <a:latin typeface="Gill Sans MT"/>
                  <a:ea typeface="+mn-ea"/>
                </a:rPr>
                <a:t>from LSB to MSB</a:t>
              </a:r>
            </a:p>
          </p:txBody>
        </p:sp>
      </p:grpSp>
      <p:grpSp>
        <p:nvGrpSpPr>
          <p:cNvPr id="148" name="Group 1165">
            <a:extLst>
              <a:ext uri="{FF2B5EF4-FFF2-40B4-BE49-F238E27FC236}">
                <a16:creationId xmlns:a16="http://schemas.microsoft.com/office/drawing/2014/main" id="{228DA260-338A-4A6D-9642-B41782125E4A}"/>
              </a:ext>
            </a:extLst>
          </p:cNvPr>
          <p:cNvGrpSpPr>
            <a:grpSpLocks/>
          </p:cNvGrpSpPr>
          <p:nvPr/>
        </p:nvGrpSpPr>
        <p:grpSpPr bwMode="auto">
          <a:xfrm>
            <a:off x="1091774" y="3954465"/>
            <a:ext cx="3204465" cy="1258992"/>
            <a:chOff x="1798" y="2953"/>
            <a:chExt cx="2111" cy="1033"/>
          </a:xfrm>
        </p:grpSpPr>
        <p:sp>
          <p:nvSpPr>
            <p:cNvPr id="149" name="Rectangle 1156">
              <a:extLst>
                <a:ext uri="{FF2B5EF4-FFF2-40B4-BE49-F238E27FC236}">
                  <a16:creationId xmlns:a16="http://schemas.microsoft.com/office/drawing/2014/main" id="{875EDBC6-A9AF-4CAF-8D40-689FDAB1CC4E}"/>
                </a:ext>
              </a:extLst>
            </p:cNvPr>
            <p:cNvSpPr>
              <a:spLocks noChangeArrowheads="1"/>
            </p:cNvSpPr>
            <p:nvPr/>
          </p:nvSpPr>
          <p:spPr bwMode="auto">
            <a:xfrm>
              <a:off x="2221" y="3321"/>
              <a:ext cx="864" cy="244"/>
            </a:xfrm>
            <a:prstGeom prst="rect">
              <a:avLst/>
            </a:prstGeom>
            <a:noFill/>
            <a:ln w="12700">
              <a:solidFill>
                <a:srgbClr val="000000"/>
              </a:solidFill>
              <a:miter lim="800000"/>
              <a:headEnd/>
              <a:tailEnd/>
            </a:ln>
          </p:spPr>
          <p:txBody>
            <a:bodyPr wrap="none" lIns="65088" tIns="33338" rIns="65088" bIns="33338" anchor="ctr"/>
            <a:lstStyle/>
            <a:p>
              <a:pPr marL="0" marR="0" lvl="0" indent="0" algn="ctr" defTabSz="44926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MT"/>
                  <a:ea typeface="+mn-ea"/>
                </a:rPr>
                <a:t>register</a:t>
              </a:r>
            </a:p>
          </p:txBody>
        </p:sp>
        <p:sp>
          <p:nvSpPr>
            <p:cNvPr id="150" name="Line 1157">
              <a:extLst>
                <a:ext uri="{FF2B5EF4-FFF2-40B4-BE49-F238E27FC236}">
                  <a16:creationId xmlns:a16="http://schemas.microsoft.com/office/drawing/2014/main" id="{3FCF1ACE-DF30-4126-B711-973F85BD008E}"/>
                </a:ext>
              </a:extLst>
            </p:cNvPr>
            <p:cNvSpPr>
              <a:spLocks noChangeShapeType="1"/>
            </p:cNvSpPr>
            <p:nvPr/>
          </p:nvSpPr>
          <p:spPr bwMode="auto">
            <a:xfrm>
              <a:off x="3089" y="3440"/>
              <a:ext cx="368"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51" name="Line 1158">
              <a:extLst>
                <a:ext uri="{FF2B5EF4-FFF2-40B4-BE49-F238E27FC236}">
                  <a16:creationId xmlns:a16="http://schemas.microsoft.com/office/drawing/2014/main" id="{3A7D40D7-5838-427A-9974-BD2DC953F6E1}"/>
                </a:ext>
              </a:extLst>
            </p:cNvPr>
            <p:cNvSpPr>
              <a:spLocks noChangeShapeType="1"/>
            </p:cNvSpPr>
            <p:nvPr/>
          </p:nvSpPr>
          <p:spPr bwMode="auto">
            <a:xfrm>
              <a:off x="1947" y="3428"/>
              <a:ext cx="249" cy="0"/>
            </a:xfrm>
            <a:prstGeom prst="line">
              <a:avLst/>
            </a:prstGeom>
            <a:noFill/>
            <a:ln w="12700">
              <a:solidFill>
                <a:srgbClr val="000000"/>
              </a:solidFill>
              <a:round/>
              <a:headEnd type="none" w="sm" len="sm"/>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52" name="Line 1159">
              <a:extLst>
                <a:ext uri="{FF2B5EF4-FFF2-40B4-BE49-F238E27FC236}">
                  <a16:creationId xmlns:a16="http://schemas.microsoft.com/office/drawing/2014/main" id="{A33245DD-7522-4D39-B5E8-F665EA6105A8}"/>
                </a:ext>
              </a:extLst>
            </p:cNvPr>
            <p:cNvSpPr>
              <a:spLocks noChangeShapeType="1"/>
            </p:cNvSpPr>
            <p:nvPr/>
          </p:nvSpPr>
          <p:spPr bwMode="auto">
            <a:xfrm flipV="1">
              <a:off x="3574" y="3193"/>
              <a:ext cx="0" cy="144"/>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53" name="Line 1160">
              <a:extLst>
                <a:ext uri="{FF2B5EF4-FFF2-40B4-BE49-F238E27FC236}">
                  <a16:creationId xmlns:a16="http://schemas.microsoft.com/office/drawing/2014/main" id="{7C3C2AEE-1130-46C9-BEA9-C49DF4CE83EF}"/>
                </a:ext>
              </a:extLst>
            </p:cNvPr>
            <p:cNvSpPr>
              <a:spLocks noChangeShapeType="1"/>
            </p:cNvSpPr>
            <p:nvPr/>
          </p:nvSpPr>
          <p:spPr bwMode="auto">
            <a:xfrm flipH="1">
              <a:off x="1942" y="3193"/>
              <a:ext cx="1632"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54" name="Line 1161">
              <a:extLst>
                <a:ext uri="{FF2B5EF4-FFF2-40B4-BE49-F238E27FC236}">
                  <a16:creationId xmlns:a16="http://schemas.microsoft.com/office/drawing/2014/main" id="{FCCFF3D2-C846-4A5D-AF96-EC1C1702AC3F}"/>
                </a:ext>
              </a:extLst>
            </p:cNvPr>
            <p:cNvSpPr>
              <a:spLocks noChangeShapeType="1"/>
            </p:cNvSpPr>
            <p:nvPr/>
          </p:nvSpPr>
          <p:spPr bwMode="auto">
            <a:xfrm>
              <a:off x="1950" y="3198"/>
              <a:ext cx="0" cy="227"/>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55" name="Rectangle 1162">
              <a:extLst>
                <a:ext uri="{FF2B5EF4-FFF2-40B4-BE49-F238E27FC236}">
                  <a16:creationId xmlns:a16="http://schemas.microsoft.com/office/drawing/2014/main" id="{4701D0C5-1CC4-4816-BC44-FBAC7BDA984D}"/>
                </a:ext>
              </a:extLst>
            </p:cNvPr>
            <p:cNvSpPr>
              <a:spLocks noChangeArrowheads="1"/>
            </p:cNvSpPr>
            <p:nvPr/>
          </p:nvSpPr>
          <p:spPr bwMode="auto">
            <a:xfrm>
              <a:off x="1798" y="2953"/>
              <a:ext cx="2111" cy="219"/>
            </a:xfrm>
            <a:prstGeom prst="rect">
              <a:avLst/>
            </a:prstGeom>
            <a:noFill/>
            <a:ln w="9525">
              <a:noFill/>
              <a:miter lim="800000"/>
              <a:headEnd/>
              <a:tailEnd/>
            </a:ln>
          </p:spPr>
          <p:txBody>
            <a:bodyPr lIns="92075" tIns="46038" rIns="92075" bIns="46038">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F68A33"/>
                  </a:solidFill>
                  <a:effectLst/>
                  <a:uLnTx/>
                  <a:uFillTx/>
                  <a:latin typeface="Courier New" pitchFamily="49" charset="0"/>
                  <a:ea typeface="+mn-ea"/>
                </a:rPr>
                <a:t>RRX</a:t>
              </a:r>
              <a:r>
                <a:rPr kumimoji="0" lang="en-US" sz="1800" b="1" i="0" u="sng" strike="noStrike" kern="0" cap="none" spc="0" normalizeH="0" baseline="0" noProof="0" dirty="0">
                  <a:ln>
                    <a:noFill/>
                  </a:ln>
                  <a:solidFill>
                    <a:srgbClr val="F68A33"/>
                  </a:solidFill>
                  <a:effectLst/>
                  <a:uLnTx/>
                  <a:uFillTx/>
                  <a:latin typeface="Gill Sans MT"/>
                  <a:ea typeface="+mn-ea"/>
                </a:rPr>
                <a:t> </a:t>
              </a:r>
              <a:r>
                <a:rPr kumimoji="0" lang="en-US" sz="1800" b="0" i="0" u="sng" strike="noStrike" kern="0" cap="none" spc="0" normalizeH="0" baseline="0" noProof="0" dirty="0">
                  <a:ln>
                    <a:noFill/>
                  </a:ln>
                  <a:solidFill>
                    <a:srgbClr val="F68A33"/>
                  </a:solidFill>
                  <a:effectLst/>
                  <a:uLnTx/>
                  <a:uFillTx/>
                  <a:latin typeface="Gill Sans MT"/>
                  <a:ea typeface="+mn-ea"/>
                </a:rPr>
                <a:t>- Rotate Right Extended</a:t>
              </a:r>
            </a:p>
          </p:txBody>
        </p:sp>
        <p:sp>
          <p:nvSpPr>
            <p:cNvPr id="156" name="Rectangle 1163">
              <a:extLst>
                <a:ext uri="{FF2B5EF4-FFF2-40B4-BE49-F238E27FC236}">
                  <a16:creationId xmlns:a16="http://schemas.microsoft.com/office/drawing/2014/main" id="{271D7EC7-F5D0-42D7-8DC2-F1FB20EDA3E6}"/>
                </a:ext>
              </a:extLst>
            </p:cNvPr>
            <p:cNvSpPr>
              <a:spLocks noChangeArrowheads="1"/>
            </p:cNvSpPr>
            <p:nvPr/>
          </p:nvSpPr>
          <p:spPr bwMode="auto">
            <a:xfrm>
              <a:off x="2188" y="3683"/>
              <a:ext cx="1268" cy="303"/>
            </a:xfrm>
            <a:prstGeom prst="rect">
              <a:avLst/>
            </a:prstGeom>
            <a:noFill/>
            <a:ln w="9525">
              <a:noFill/>
              <a:miter lim="800000"/>
              <a:headEnd/>
              <a:tailEnd/>
            </a:ln>
          </p:spPr>
          <p:txBody>
            <a:bodyPr wrap="none" lIns="92075" tIns="46038" rIns="92075" bIns="46038">
              <a:spAutoFit/>
            </a:bodyPr>
            <a:lstStyle/>
            <a:p>
              <a:pPr marL="0" marR="0" lvl="0" indent="0" algn="ctr" defTabSz="911225"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Gill Sans MT"/>
                  <a:ea typeface="+mn-ea"/>
                </a:rPr>
                <a:t>Single bit rotate with wrap around</a:t>
              </a:r>
              <a:br>
                <a:rPr kumimoji="0" lang="en-US" sz="1400" b="0" i="0" u="none" strike="noStrike" kern="0" cap="none" spc="0" normalizeH="0" baseline="0" noProof="0" dirty="0">
                  <a:ln>
                    <a:noFill/>
                  </a:ln>
                  <a:solidFill>
                    <a:srgbClr val="000000"/>
                  </a:solidFill>
                  <a:effectLst/>
                  <a:uLnTx/>
                  <a:uFillTx/>
                  <a:latin typeface="Gill Sans MT"/>
                  <a:ea typeface="+mn-ea"/>
                </a:rPr>
              </a:br>
              <a:r>
                <a:rPr kumimoji="0" lang="en-US" sz="1400" b="0" i="0" u="none" strike="noStrike" kern="0" cap="none" spc="0" normalizeH="0" baseline="0" noProof="0" dirty="0">
                  <a:ln>
                    <a:noFill/>
                  </a:ln>
                  <a:solidFill>
                    <a:srgbClr val="000000"/>
                  </a:solidFill>
                  <a:effectLst/>
                  <a:uLnTx/>
                  <a:uFillTx/>
                  <a:latin typeface="Gill Sans MT"/>
                  <a:ea typeface="+mn-ea"/>
                </a:rPr>
                <a:t>from CF to MSB</a:t>
              </a:r>
            </a:p>
          </p:txBody>
        </p:sp>
        <p:sp>
          <p:nvSpPr>
            <p:cNvPr id="157" name="Rectangle 1164">
              <a:extLst>
                <a:ext uri="{FF2B5EF4-FFF2-40B4-BE49-F238E27FC236}">
                  <a16:creationId xmlns:a16="http://schemas.microsoft.com/office/drawing/2014/main" id="{718758CA-DC70-4A1A-894B-FE4ACA9615C7}"/>
                </a:ext>
              </a:extLst>
            </p:cNvPr>
            <p:cNvSpPr>
              <a:spLocks noChangeArrowheads="1"/>
            </p:cNvSpPr>
            <p:nvPr/>
          </p:nvSpPr>
          <p:spPr bwMode="auto">
            <a:xfrm>
              <a:off x="3461" y="3327"/>
              <a:ext cx="222" cy="244"/>
            </a:xfrm>
            <a:prstGeom prst="rect">
              <a:avLst/>
            </a:prstGeom>
            <a:solidFill>
              <a:srgbClr val="FFFFFF"/>
            </a:solidFill>
            <a:ln w="12700">
              <a:solidFill>
                <a:srgbClr val="000000"/>
              </a:solidFill>
              <a:miter lim="800000"/>
              <a:headEnd/>
              <a:tailEnd/>
            </a:ln>
          </p:spPr>
          <p:txBody>
            <a:bodyPr wrap="none" lIns="65088" tIns="33338" rIns="65088" bIns="33338" anchor="ctr"/>
            <a:lstStyle/>
            <a:p>
              <a:pPr marL="0" marR="0" lvl="0" indent="0" algn="ctr" defTabSz="449263"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0000"/>
                  </a:solidFill>
                  <a:effectLst/>
                  <a:uLnTx/>
                  <a:uFillTx/>
                  <a:latin typeface="Gill Sans MT"/>
                  <a:ea typeface="+mn-ea"/>
                </a:rPr>
                <a:t>CF</a:t>
              </a:r>
            </a:p>
          </p:txBody>
        </p:sp>
      </p:grpSp>
    </p:spTree>
    <p:extLst>
      <p:ext uri="{BB962C8B-B14F-4D97-AF65-F5344CB8AC3E}">
        <p14:creationId xmlns:p14="http://schemas.microsoft.com/office/powerpoint/2010/main" val="297801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The Flexible Second Operand</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050924"/>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For many instructions, the second operand is flexible.</a:t>
            </a:r>
          </a:p>
          <a:p>
            <a:r>
              <a:rPr lang="en-IN" altLang="en-US" sz="2000" dirty="0">
                <a:ea typeface="ＭＳ Ｐゴシック" panose="020B0600070205080204" pitchFamily="34" charset="-128"/>
              </a:rPr>
              <a:t>Register, with optional shift</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Shift value can be either</a:t>
            </a:r>
            <a:endParaRPr lang="en-US" altLang="en-US" sz="1600" dirty="0">
              <a:ea typeface="ＭＳ Ｐゴシック" panose="020B0600070205080204" pitchFamily="34" charset="-128"/>
            </a:endParaRPr>
          </a:p>
          <a:p>
            <a:pPr lvl="2"/>
            <a:r>
              <a:rPr lang="en-IN" altLang="en-US" sz="1600" dirty="0">
                <a:ea typeface="ＭＳ Ｐゴシック" panose="020B0600070205080204" pitchFamily="34" charset="-128"/>
              </a:rPr>
              <a:t>5-bit unsigned integer</a:t>
            </a:r>
          </a:p>
          <a:p>
            <a:pPr lvl="2"/>
            <a:r>
              <a:rPr lang="en-IN" altLang="en-US" sz="1600" dirty="0">
                <a:ea typeface="ＭＳ Ｐゴシック" panose="020B0600070205080204" pitchFamily="34" charset="-128"/>
              </a:rPr>
              <a:t>Specified in bottom byte of another register (Arm only)</a:t>
            </a:r>
          </a:p>
          <a:p>
            <a:pPr lvl="1"/>
            <a:r>
              <a:rPr lang="en-IN" altLang="en-US" sz="1600" dirty="0">
                <a:ea typeface="ＭＳ Ｐゴシック" panose="020B0600070205080204" pitchFamily="34" charset="-128"/>
              </a:rPr>
              <a:t>Can be used for multiplication by constant, e.g.,</a:t>
            </a:r>
            <a:endParaRPr lang="en-US" altLang="en-US" sz="1600" dirty="0">
              <a:ea typeface="ＭＳ Ｐゴシック" panose="020B0600070205080204" pitchFamily="34" charset="-128"/>
            </a:endParaRPr>
          </a:p>
          <a:p>
            <a:pPr lvl="2"/>
            <a:r>
              <a:rPr lang="en-GB" sz="1600" b="1" dirty="0">
                <a:solidFill>
                  <a:srgbClr val="F68A33"/>
                </a:solidFill>
                <a:latin typeface="Courier New" pitchFamily="49" charset="0"/>
                <a:ea typeface="+mn-ea"/>
              </a:rPr>
              <a:t>ADD r0,r5,r5, LSL #1   </a:t>
            </a:r>
            <a:r>
              <a:rPr lang="en-GB" sz="1600" b="1" dirty="0">
                <a:solidFill>
                  <a:srgbClr val="F68A33"/>
                </a:solidFill>
                <a:latin typeface="Courier New" pitchFamily="49" charset="0"/>
                <a:ea typeface="+mn-ea"/>
                <a:sym typeface="Wingdings" pitchFamily="2" charset="2"/>
              </a:rPr>
              <a:t>; </a:t>
            </a:r>
            <a:r>
              <a:rPr lang="en-GB" sz="1600" b="1" dirty="0">
                <a:solidFill>
                  <a:srgbClr val="F68A33"/>
                </a:solidFill>
                <a:latin typeface="Courier New" pitchFamily="49" charset="0"/>
                <a:ea typeface="+mn-ea"/>
              </a:rPr>
              <a:t>r0 = r5 * 3</a:t>
            </a:r>
          </a:p>
          <a:p>
            <a:r>
              <a:rPr lang="en-IN" altLang="en-US" sz="2000" dirty="0">
                <a:ea typeface="ＭＳ Ｐゴシック" panose="020B0600070205080204" pitchFamily="34" charset="-128"/>
              </a:rPr>
              <a:t>The flexible second operand can also be an immediate value.</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8-bit number, with a range of 0-255</a:t>
            </a:r>
            <a:endParaRPr lang="en-US" altLang="en-US" sz="1600" dirty="0">
              <a:ea typeface="ＭＳ Ｐゴシック" panose="020B0600070205080204" pitchFamily="34" charset="-128"/>
            </a:endParaRPr>
          </a:p>
          <a:p>
            <a:pPr lvl="2"/>
            <a:r>
              <a:rPr lang="en-IN" altLang="en-US" sz="1600" dirty="0">
                <a:ea typeface="ＭＳ Ｐゴシック" panose="020B0600070205080204" pitchFamily="34" charset="-128"/>
              </a:rPr>
              <a:t>Arm: Rotated right by an even number of places</a:t>
            </a:r>
          </a:p>
          <a:p>
            <a:pPr lvl="2"/>
            <a:r>
              <a:rPr lang="en-IN" altLang="en-US" sz="1600" dirty="0">
                <a:ea typeface="ＭＳ Ｐゴシック" panose="020B0600070205080204" pitchFamily="34" charset="-128"/>
              </a:rPr>
              <a:t>Thumb: Shifted left by any amount</a:t>
            </a:r>
          </a:p>
          <a:p>
            <a:pPr lvl="1"/>
            <a:r>
              <a:rPr lang="en-IN" altLang="en-US" sz="1600" dirty="0">
                <a:ea typeface="ＭＳ Ｐゴシック" panose="020B0600070205080204" pitchFamily="34" charset="-128"/>
              </a:rPr>
              <a:t>Thumb also allows constants of this form.</a:t>
            </a:r>
            <a:endParaRPr lang="en-US" altLang="en-US" sz="1600" dirty="0">
              <a:ea typeface="ＭＳ Ｐゴシック" panose="020B0600070205080204" pitchFamily="34" charset="-128"/>
            </a:endParaRPr>
          </a:p>
          <a:p>
            <a:pPr lvl="2"/>
            <a:r>
              <a:rPr lang="en-US" sz="1600" b="1" dirty="0">
                <a:solidFill>
                  <a:srgbClr val="000000"/>
                </a:solidFill>
                <a:latin typeface="Courier New" pitchFamily="49" charset="0"/>
                <a:ea typeface="+mn-ea"/>
              </a:rPr>
              <a:t>0x00XY00XY, 0xXY00XY00, </a:t>
            </a:r>
            <a:r>
              <a:rPr lang="en-US" sz="1600" dirty="0">
                <a:solidFill>
                  <a:srgbClr val="000000"/>
                </a:solidFill>
                <a:latin typeface="Gill Sans MT"/>
                <a:ea typeface="+mn-ea"/>
              </a:rPr>
              <a:t>and</a:t>
            </a:r>
            <a:br>
              <a:rPr lang="en-US" sz="1600" b="1" dirty="0">
                <a:solidFill>
                  <a:srgbClr val="000000"/>
                </a:solidFill>
                <a:latin typeface="Courier New" pitchFamily="49" charset="0"/>
                <a:ea typeface="+mn-ea"/>
              </a:rPr>
            </a:br>
            <a:r>
              <a:rPr lang="en-US" sz="1600" b="1" dirty="0">
                <a:solidFill>
                  <a:srgbClr val="000000"/>
                </a:solidFill>
                <a:latin typeface="Courier New" pitchFamily="49" charset="0"/>
                <a:ea typeface="+mn-ea"/>
              </a:rPr>
              <a:t>0xXYXYXYXY</a:t>
            </a:r>
            <a:endParaRPr lang="en-IN" altLang="en-US" sz="1600" dirty="0">
              <a:ea typeface="ＭＳ Ｐゴシック" panose="020B0600070205080204" pitchFamily="34" charset="-128"/>
            </a:endParaRPr>
          </a:p>
          <a:p>
            <a:pPr lvl="2"/>
            <a:endParaRPr lang="en-IN" altLang="en-US" sz="1600" dirty="0">
              <a:ea typeface="ＭＳ Ｐゴシック" panose="020B0600070205080204" pitchFamily="34" charset="-128"/>
            </a:endParaRPr>
          </a:p>
          <a:p>
            <a:pPr lvl="2"/>
            <a:endParaRPr lang="en-US" altLang="en-US" sz="1600" dirty="0">
              <a:ea typeface="ＭＳ Ｐゴシック" panose="020B0600070205080204" pitchFamily="34" charset="-128"/>
            </a:endParaRPr>
          </a:p>
        </p:txBody>
      </p:sp>
      <p:grpSp>
        <p:nvGrpSpPr>
          <p:cNvPr id="5" name="Group 33">
            <a:extLst>
              <a:ext uri="{FF2B5EF4-FFF2-40B4-BE49-F238E27FC236}">
                <a16:creationId xmlns:a16="http://schemas.microsoft.com/office/drawing/2014/main" id="{6B353E3D-7933-472B-8B5A-5EC159F76A50}"/>
              </a:ext>
            </a:extLst>
          </p:cNvPr>
          <p:cNvGrpSpPr>
            <a:grpSpLocks/>
          </p:cNvGrpSpPr>
          <p:nvPr/>
        </p:nvGrpSpPr>
        <p:grpSpPr bwMode="auto">
          <a:xfrm>
            <a:off x="7329272" y="1355724"/>
            <a:ext cx="4081455" cy="4760913"/>
            <a:chOff x="3709" y="933"/>
            <a:chExt cx="1929" cy="2999"/>
          </a:xfrm>
        </p:grpSpPr>
        <p:sp>
          <p:nvSpPr>
            <p:cNvPr id="6" name="Rectangle 11">
              <a:extLst>
                <a:ext uri="{FF2B5EF4-FFF2-40B4-BE49-F238E27FC236}">
                  <a16:creationId xmlns:a16="http://schemas.microsoft.com/office/drawing/2014/main" id="{9B54385A-5265-4370-B71A-3AF0DEB334F4}"/>
                </a:ext>
              </a:extLst>
            </p:cNvPr>
            <p:cNvSpPr>
              <a:spLocks noChangeArrowheads="1"/>
            </p:cNvSpPr>
            <p:nvPr/>
          </p:nvSpPr>
          <p:spPr bwMode="auto">
            <a:xfrm>
              <a:off x="4204" y="3664"/>
              <a:ext cx="916" cy="268"/>
            </a:xfrm>
            <a:prstGeom prst="rect">
              <a:avLst/>
            </a:prstGeom>
            <a:noFill/>
            <a:ln w="9525">
              <a:noFill/>
              <a:miter lim="800000"/>
              <a:headEnd/>
              <a:tailEnd/>
            </a:ln>
          </p:spPr>
          <p:txBody>
            <a:bodyPr lIns="92075" tIns="46038" rIns="92075" bIns="46038">
              <a:spAutoFit/>
            </a:bodyPr>
            <a:lstStyle/>
            <a:p>
              <a:pPr algn="ctr" fontAlgn="base">
                <a:lnSpc>
                  <a:spcPct val="90000"/>
                </a:lnSpc>
                <a:buClrTx/>
                <a:buSzTx/>
                <a:buFontTx/>
                <a:buNone/>
              </a:pPr>
              <a:r>
                <a:rPr lang="en-US" sz="2400" b="1" dirty="0"/>
                <a:t>Result</a:t>
              </a:r>
            </a:p>
          </p:txBody>
        </p:sp>
        <p:grpSp>
          <p:nvGrpSpPr>
            <p:cNvPr id="7" name="Group 12">
              <a:extLst>
                <a:ext uri="{FF2B5EF4-FFF2-40B4-BE49-F238E27FC236}">
                  <a16:creationId xmlns:a16="http://schemas.microsoft.com/office/drawing/2014/main" id="{0D6488A2-E2DB-48C6-B96A-AA5806EBB30A}"/>
                </a:ext>
              </a:extLst>
            </p:cNvPr>
            <p:cNvGrpSpPr>
              <a:grpSpLocks/>
            </p:cNvGrpSpPr>
            <p:nvPr/>
          </p:nvGrpSpPr>
          <p:grpSpPr bwMode="auto">
            <a:xfrm>
              <a:off x="3709" y="944"/>
              <a:ext cx="916" cy="1621"/>
              <a:chOff x="4700" y="816"/>
              <a:chExt cx="916" cy="1621"/>
            </a:xfrm>
          </p:grpSpPr>
          <p:sp>
            <p:nvSpPr>
              <p:cNvPr id="18" name="Rectangle 13">
                <a:extLst>
                  <a:ext uri="{FF2B5EF4-FFF2-40B4-BE49-F238E27FC236}">
                    <a16:creationId xmlns:a16="http://schemas.microsoft.com/office/drawing/2014/main" id="{D42CB3E8-166E-4D2D-A9FD-EFC14F4D4BF2}"/>
                  </a:ext>
                </a:extLst>
              </p:cNvPr>
              <p:cNvSpPr>
                <a:spLocks noChangeArrowheads="1"/>
              </p:cNvSpPr>
              <p:nvPr/>
            </p:nvSpPr>
            <p:spPr bwMode="auto">
              <a:xfrm>
                <a:off x="4700" y="816"/>
                <a:ext cx="916" cy="268"/>
              </a:xfrm>
              <a:prstGeom prst="rect">
                <a:avLst/>
              </a:prstGeom>
              <a:noFill/>
              <a:ln w="9525">
                <a:noFill/>
                <a:miter lim="800000"/>
                <a:headEnd/>
                <a:tailEnd/>
              </a:ln>
            </p:spPr>
            <p:txBody>
              <a:bodyPr lIns="92075" tIns="46038" rIns="92075" bIns="46038">
                <a:spAutoFit/>
              </a:bodyPr>
              <a:lstStyle/>
              <a:p>
                <a:pPr algn="ctr" fontAlgn="base">
                  <a:lnSpc>
                    <a:spcPct val="90000"/>
                  </a:lnSpc>
                  <a:buClrTx/>
                  <a:buSzTx/>
                  <a:buFontTx/>
                  <a:buNone/>
                </a:pPr>
                <a:r>
                  <a:rPr lang="en-US" sz="2400" b="1" dirty="0"/>
                  <a:t>Operand 1</a:t>
                </a:r>
              </a:p>
            </p:txBody>
          </p:sp>
          <p:sp>
            <p:nvSpPr>
              <p:cNvPr id="19" name="Line 14">
                <a:extLst>
                  <a:ext uri="{FF2B5EF4-FFF2-40B4-BE49-F238E27FC236}">
                    <a16:creationId xmlns:a16="http://schemas.microsoft.com/office/drawing/2014/main" id="{FFABE336-8AFD-45E2-A0F1-72BB18B10655}"/>
                  </a:ext>
                </a:extLst>
              </p:cNvPr>
              <p:cNvSpPr>
                <a:spLocks noChangeShapeType="1"/>
              </p:cNvSpPr>
              <p:nvPr/>
            </p:nvSpPr>
            <p:spPr bwMode="auto">
              <a:xfrm>
                <a:off x="5179" y="1287"/>
                <a:ext cx="0" cy="1150"/>
              </a:xfrm>
              <a:prstGeom prst="line">
                <a:avLst/>
              </a:prstGeom>
              <a:noFill/>
              <a:ln w="25400">
                <a:solidFill>
                  <a:schemeClr val="tx1"/>
                </a:solidFill>
                <a:round/>
                <a:headEnd type="none" w="sm" len="sm"/>
                <a:tailEnd type="stealth" w="med" len="lg"/>
              </a:ln>
            </p:spPr>
            <p:txBody>
              <a:bodyPr wrap="none" anchor="ctr"/>
              <a:lstStyle/>
              <a:p>
                <a:endParaRPr lang="en-GB" dirty="0"/>
              </a:p>
            </p:txBody>
          </p:sp>
        </p:grpSp>
        <p:grpSp>
          <p:nvGrpSpPr>
            <p:cNvPr id="8" name="Group 16">
              <a:extLst>
                <a:ext uri="{FF2B5EF4-FFF2-40B4-BE49-F238E27FC236}">
                  <a16:creationId xmlns:a16="http://schemas.microsoft.com/office/drawing/2014/main" id="{FDBC1178-BEB4-4F61-A3A2-A3A88B5F6B6E}"/>
                </a:ext>
              </a:extLst>
            </p:cNvPr>
            <p:cNvGrpSpPr>
              <a:grpSpLocks/>
            </p:cNvGrpSpPr>
            <p:nvPr/>
          </p:nvGrpSpPr>
          <p:grpSpPr bwMode="auto">
            <a:xfrm>
              <a:off x="4739" y="1786"/>
              <a:ext cx="803" cy="435"/>
              <a:chOff x="3709" y="1669"/>
              <a:chExt cx="803" cy="435"/>
            </a:xfrm>
          </p:grpSpPr>
          <p:sp>
            <p:nvSpPr>
              <p:cNvPr id="16" name="Rectangle 17">
                <a:extLst>
                  <a:ext uri="{FF2B5EF4-FFF2-40B4-BE49-F238E27FC236}">
                    <a16:creationId xmlns:a16="http://schemas.microsoft.com/office/drawing/2014/main" id="{574E219C-9CEA-4E6A-A8A4-4D2750356EDF}"/>
                  </a:ext>
                </a:extLst>
              </p:cNvPr>
              <p:cNvSpPr>
                <a:spLocks noChangeArrowheads="1"/>
              </p:cNvSpPr>
              <p:nvPr/>
            </p:nvSpPr>
            <p:spPr bwMode="ltGray">
              <a:xfrm>
                <a:off x="3709" y="1669"/>
                <a:ext cx="803" cy="435"/>
              </a:xfrm>
              <a:prstGeom prst="rect">
                <a:avLst/>
              </a:prstGeom>
              <a:solidFill>
                <a:srgbClr val="A5D0E3"/>
              </a:solidFill>
              <a:ln w="9525">
                <a:noFill/>
                <a:miter lim="800000"/>
                <a:headEnd/>
                <a:tailEnd/>
              </a:ln>
            </p:spPr>
            <p:txBody>
              <a:bodyPr wrap="none" anchor="ctr"/>
              <a:lstStyle/>
              <a:p>
                <a:endParaRPr lang="en-GB" dirty="0"/>
              </a:p>
            </p:txBody>
          </p:sp>
          <p:sp>
            <p:nvSpPr>
              <p:cNvPr id="17" name="Rectangle 18">
                <a:extLst>
                  <a:ext uri="{FF2B5EF4-FFF2-40B4-BE49-F238E27FC236}">
                    <a16:creationId xmlns:a16="http://schemas.microsoft.com/office/drawing/2014/main" id="{F53FC215-BBC5-432B-8A7A-9CB7B7DC26A1}"/>
                  </a:ext>
                </a:extLst>
              </p:cNvPr>
              <p:cNvSpPr>
                <a:spLocks noChangeArrowheads="1"/>
              </p:cNvSpPr>
              <p:nvPr/>
            </p:nvSpPr>
            <p:spPr bwMode="ltGray">
              <a:xfrm>
                <a:off x="3739" y="1678"/>
                <a:ext cx="749" cy="386"/>
              </a:xfrm>
              <a:prstGeom prst="rect">
                <a:avLst/>
              </a:prstGeom>
              <a:solidFill>
                <a:srgbClr val="A5D0E3"/>
              </a:solidFill>
              <a:ln w="9525">
                <a:noFill/>
                <a:miter lim="800000"/>
                <a:headEnd/>
                <a:tailEnd/>
              </a:ln>
            </p:spPr>
            <p:txBody>
              <a:bodyPr wrap="none" lIns="92075" tIns="46038" rIns="92075" bIns="46038" anchor="ctr"/>
              <a:lstStyle/>
              <a:p>
                <a:pPr algn="ctr" fontAlgn="base">
                  <a:lnSpc>
                    <a:spcPct val="90000"/>
                  </a:lnSpc>
                  <a:buClrTx/>
                  <a:buSzTx/>
                  <a:buFontTx/>
                  <a:buNone/>
                </a:pPr>
                <a:r>
                  <a:rPr lang="en-US" sz="1600" b="1" dirty="0"/>
                  <a:t>Barrel</a:t>
                </a:r>
                <a:br>
                  <a:rPr lang="en-US" sz="1600" b="1" dirty="0"/>
                </a:br>
                <a:r>
                  <a:rPr lang="en-US" sz="1600" b="1" dirty="0"/>
                  <a:t>Shifter</a:t>
                </a:r>
              </a:p>
            </p:txBody>
          </p:sp>
        </p:grpSp>
        <p:sp>
          <p:nvSpPr>
            <p:cNvPr id="9" name="Line 19">
              <a:extLst>
                <a:ext uri="{FF2B5EF4-FFF2-40B4-BE49-F238E27FC236}">
                  <a16:creationId xmlns:a16="http://schemas.microsoft.com/office/drawing/2014/main" id="{0380B4E5-7E4F-491E-BA47-A2470AC3E5AB}"/>
                </a:ext>
              </a:extLst>
            </p:cNvPr>
            <p:cNvSpPr>
              <a:spLocks noChangeShapeType="1"/>
            </p:cNvSpPr>
            <p:nvPr/>
          </p:nvSpPr>
          <p:spPr bwMode="auto">
            <a:xfrm>
              <a:off x="5176" y="1404"/>
              <a:ext cx="0" cy="360"/>
            </a:xfrm>
            <a:prstGeom prst="line">
              <a:avLst/>
            </a:prstGeom>
            <a:noFill/>
            <a:ln w="25400">
              <a:solidFill>
                <a:schemeClr val="tx1"/>
              </a:solidFill>
              <a:round/>
              <a:headEnd type="none" w="sm" len="sm"/>
              <a:tailEnd type="stealth" w="med" len="lg"/>
            </a:ln>
          </p:spPr>
          <p:txBody>
            <a:bodyPr wrap="none" anchor="ctr"/>
            <a:lstStyle/>
            <a:p>
              <a:endParaRPr lang="en-GB" dirty="0"/>
            </a:p>
          </p:txBody>
        </p:sp>
        <p:sp>
          <p:nvSpPr>
            <p:cNvPr id="10" name="Line 20">
              <a:extLst>
                <a:ext uri="{FF2B5EF4-FFF2-40B4-BE49-F238E27FC236}">
                  <a16:creationId xmlns:a16="http://schemas.microsoft.com/office/drawing/2014/main" id="{EB5BCDC5-35FD-4A19-802A-5727ED89ACBE}"/>
                </a:ext>
              </a:extLst>
            </p:cNvPr>
            <p:cNvSpPr>
              <a:spLocks noChangeShapeType="1"/>
            </p:cNvSpPr>
            <p:nvPr/>
          </p:nvSpPr>
          <p:spPr bwMode="auto">
            <a:xfrm>
              <a:off x="5176" y="2237"/>
              <a:ext cx="0" cy="335"/>
            </a:xfrm>
            <a:prstGeom prst="line">
              <a:avLst/>
            </a:prstGeom>
            <a:noFill/>
            <a:ln w="25400">
              <a:solidFill>
                <a:schemeClr val="tx1"/>
              </a:solidFill>
              <a:round/>
              <a:headEnd type="none" w="sm" len="sm"/>
              <a:tailEnd type="stealth" w="med" len="lg"/>
            </a:ln>
          </p:spPr>
          <p:txBody>
            <a:bodyPr wrap="none" anchor="ctr"/>
            <a:lstStyle/>
            <a:p>
              <a:endParaRPr lang="en-GB" dirty="0"/>
            </a:p>
          </p:txBody>
        </p:sp>
        <p:sp>
          <p:nvSpPr>
            <p:cNvPr id="11" name="Rectangle 21">
              <a:extLst>
                <a:ext uri="{FF2B5EF4-FFF2-40B4-BE49-F238E27FC236}">
                  <a16:creationId xmlns:a16="http://schemas.microsoft.com/office/drawing/2014/main" id="{DB53CA36-F4AC-4E34-9BEC-28720814C461}"/>
                </a:ext>
              </a:extLst>
            </p:cNvPr>
            <p:cNvSpPr>
              <a:spLocks noChangeArrowheads="1"/>
            </p:cNvSpPr>
            <p:nvPr/>
          </p:nvSpPr>
          <p:spPr bwMode="auto">
            <a:xfrm>
              <a:off x="4721" y="933"/>
              <a:ext cx="917" cy="268"/>
            </a:xfrm>
            <a:prstGeom prst="rect">
              <a:avLst/>
            </a:prstGeom>
            <a:noFill/>
            <a:ln w="9525">
              <a:noFill/>
              <a:miter lim="800000"/>
              <a:headEnd/>
              <a:tailEnd/>
            </a:ln>
          </p:spPr>
          <p:txBody>
            <a:bodyPr lIns="92075" tIns="46038" rIns="92075" bIns="46038">
              <a:spAutoFit/>
            </a:bodyPr>
            <a:lstStyle/>
            <a:p>
              <a:pPr algn="ctr" fontAlgn="base">
                <a:lnSpc>
                  <a:spcPct val="90000"/>
                </a:lnSpc>
                <a:buClrTx/>
                <a:buSzTx/>
                <a:buFontTx/>
                <a:buNone/>
              </a:pPr>
              <a:r>
                <a:rPr lang="en-US" sz="2400" b="1" dirty="0"/>
                <a:t>Operand 2</a:t>
              </a:r>
            </a:p>
          </p:txBody>
        </p:sp>
        <p:sp>
          <p:nvSpPr>
            <p:cNvPr id="12" name="Line 22">
              <a:extLst>
                <a:ext uri="{FF2B5EF4-FFF2-40B4-BE49-F238E27FC236}">
                  <a16:creationId xmlns:a16="http://schemas.microsoft.com/office/drawing/2014/main" id="{02BF75C1-527E-4B47-A8D2-4C1E79547A3F}"/>
                </a:ext>
              </a:extLst>
            </p:cNvPr>
            <p:cNvSpPr>
              <a:spLocks noChangeShapeType="1"/>
            </p:cNvSpPr>
            <p:nvPr/>
          </p:nvSpPr>
          <p:spPr bwMode="auto">
            <a:xfrm>
              <a:off x="4653" y="3315"/>
              <a:ext cx="0" cy="335"/>
            </a:xfrm>
            <a:prstGeom prst="line">
              <a:avLst/>
            </a:prstGeom>
            <a:noFill/>
            <a:ln w="25400">
              <a:solidFill>
                <a:schemeClr val="tx1"/>
              </a:solidFill>
              <a:round/>
              <a:headEnd type="none" w="sm" len="sm"/>
              <a:tailEnd type="stealth" w="med" len="lg"/>
            </a:ln>
          </p:spPr>
          <p:txBody>
            <a:bodyPr wrap="none" anchor="ctr"/>
            <a:lstStyle/>
            <a:p>
              <a:endParaRPr lang="en-GB" dirty="0"/>
            </a:p>
          </p:txBody>
        </p:sp>
        <p:sp>
          <p:nvSpPr>
            <p:cNvPr id="13" name="AutoShape 24">
              <a:extLst>
                <a:ext uri="{FF2B5EF4-FFF2-40B4-BE49-F238E27FC236}">
                  <a16:creationId xmlns:a16="http://schemas.microsoft.com/office/drawing/2014/main" id="{04443210-0B3A-4097-8C4D-36BBDB4A0760}"/>
                </a:ext>
              </a:extLst>
            </p:cNvPr>
            <p:cNvSpPr>
              <a:spLocks noChangeArrowheads="1"/>
            </p:cNvSpPr>
            <p:nvPr/>
          </p:nvSpPr>
          <p:spPr bwMode="ltGray">
            <a:xfrm rot="10800000" flipH="1" flipV="1">
              <a:off x="3905" y="2565"/>
              <a:ext cx="1488" cy="7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A5D0E3"/>
            </a:solidFill>
            <a:ln w="9525">
              <a:noFill/>
              <a:miter lim="800000"/>
              <a:headEnd/>
              <a:tailEnd/>
            </a:ln>
          </p:spPr>
          <p:txBody>
            <a:bodyPr wrap="none" anchor="ctr"/>
            <a:lstStyle/>
            <a:p>
              <a:endParaRPr lang="en-GB" dirty="0"/>
            </a:p>
          </p:txBody>
        </p:sp>
        <p:sp>
          <p:nvSpPr>
            <p:cNvPr id="14" name="AutoShape 25">
              <a:extLst>
                <a:ext uri="{FF2B5EF4-FFF2-40B4-BE49-F238E27FC236}">
                  <a16:creationId xmlns:a16="http://schemas.microsoft.com/office/drawing/2014/main" id="{614C2BD5-14E9-4A97-8DBD-145EC193FEE0}"/>
                </a:ext>
              </a:extLst>
            </p:cNvPr>
            <p:cNvSpPr>
              <a:spLocks noChangeArrowheads="1"/>
            </p:cNvSpPr>
            <p:nvPr/>
          </p:nvSpPr>
          <p:spPr bwMode="ltGray">
            <a:xfrm rot="10800000" flipH="1" flipV="1">
              <a:off x="4351" y="2517"/>
              <a:ext cx="595"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500 h 21600"/>
                <a:gd name="T14" fmla="*/ 17098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1"/>
            </a:solidFill>
            <a:ln w="9525">
              <a:noFill/>
              <a:miter lim="800000"/>
              <a:headEnd/>
              <a:tailEnd/>
            </a:ln>
          </p:spPr>
          <p:txBody>
            <a:bodyPr wrap="none" anchor="ctr"/>
            <a:lstStyle/>
            <a:p>
              <a:endParaRPr lang="en-GB" dirty="0"/>
            </a:p>
          </p:txBody>
        </p:sp>
        <p:sp>
          <p:nvSpPr>
            <p:cNvPr id="15" name="Rectangle 26">
              <a:extLst>
                <a:ext uri="{FF2B5EF4-FFF2-40B4-BE49-F238E27FC236}">
                  <a16:creationId xmlns:a16="http://schemas.microsoft.com/office/drawing/2014/main" id="{35BF5EBF-AAAC-40A0-B4E3-215CE1110F33}"/>
                </a:ext>
              </a:extLst>
            </p:cNvPr>
            <p:cNvSpPr>
              <a:spLocks noChangeArrowheads="1"/>
            </p:cNvSpPr>
            <p:nvPr/>
          </p:nvSpPr>
          <p:spPr bwMode="ltGray">
            <a:xfrm>
              <a:off x="4382" y="2974"/>
              <a:ext cx="546" cy="197"/>
            </a:xfrm>
            <a:prstGeom prst="rect">
              <a:avLst/>
            </a:prstGeom>
            <a:solidFill>
              <a:srgbClr val="A5D0E3"/>
            </a:solidFill>
            <a:ln w="9525">
              <a:noFill/>
              <a:miter lim="800000"/>
              <a:headEnd/>
              <a:tailEnd/>
            </a:ln>
          </p:spPr>
          <p:txBody>
            <a:bodyPr lIns="92075" tIns="46038" rIns="92075" bIns="46038">
              <a:spAutoFit/>
            </a:bodyPr>
            <a:lstStyle/>
            <a:p>
              <a:pPr algn="ctr" fontAlgn="base">
                <a:lnSpc>
                  <a:spcPct val="90000"/>
                </a:lnSpc>
                <a:buClrTx/>
                <a:buSzTx/>
                <a:buFontTx/>
                <a:buNone/>
              </a:pPr>
              <a:r>
                <a:rPr lang="en-US" sz="1600" b="1" dirty="0"/>
                <a:t>ALU</a:t>
              </a:r>
            </a:p>
          </p:txBody>
        </p:sp>
      </p:grpSp>
    </p:spTree>
    <p:extLst>
      <p:ext uri="{BB962C8B-B14F-4D97-AF65-F5344CB8AC3E}">
        <p14:creationId xmlns:p14="http://schemas.microsoft.com/office/powerpoint/2010/main" val="177374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Instructions for Loading Constants</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idx="1"/>
          </p:nvPr>
        </p:nvSpPr>
        <p:spPr bwMode="auto">
          <a:xfrm>
            <a:off x="492125" y="1816492"/>
            <a:ext cx="11180762"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Absolute constants</a:t>
            </a:r>
          </a:p>
          <a:p>
            <a:r>
              <a:rPr lang="en-GB" sz="1800" b="1" dirty="0">
                <a:solidFill>
                  <a:srgbClr val="F68A33"/>
                </a:solidFill>
                <a:latin typeface="Courier New" pitchFamily="49" charset="0"/>
                <a:ea typeface="+mn-ea"/>
                <a:cs typeface="+mn-cs"/>
              </a:rPr>
              <a:t>LDR Rn, =&lt;constant&gt; </a:t>
            </a:r>
            <a:br>
              <a:rPr lang="en-GB" sz="1800" b="1" dirty="0">
                <a:solidFill>
                  <a:srgbClr val="F68A33"/>
                </a:solidFill>
                <a:latin typeface="Courier New" pitchFamily="49" charset="0"/>
                <a:ea typeface="+mn-ea"/>
                <a:cs typeface="+mn-cs"/>
              </a:rPr>
            </a:br>
            <a:r>
              <a:rPr lang="en-GB" sz="1800" b="1" dirty="0">
                <a:solidFill>
                  <a:srgbClr val="F68A33"/>
                </a:solidFill>
                <a:latin typeface="Courier New" pitchFamily="49" charset="0"/>
                <a:ea typeface="+mn-ea"/>
                <a:cs typeface="+mn-cs"/>
              </a:rPr>
              <a:t>LDR Rn, =label</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Pseudo instruction</a:t>
            </a:r>
          </a:p>
          <a:p>
            <a:pPr lvl="1"/>
            <a:r>
              <a:rPr lang="en-IN" altLang="en-US" dirty="0">
                <a:ea typeface="ＭＳ Ｐゴシック" panose="020B0600070205080204" pitchFamily="34" charset="-128"/>
              </a:rPr>
              <a:t>Assembler will use optimal sequence to generate constants into specified registers (one of </a:t>
            </a:r>
            <a:r>
              <a:rPr lang="en-IN" altLang="en-US" b="1" dirty="0">
                <a:solidFill>
                  <a:srgbClr val="F68A33"/>
                </a:solidFill>
                <a:latin typeface="Courier New" pitchFamily="49" charset="0"/>
                <a:ea typeface="+mn-ea"/>
              </a:rPr>
              <a:t>MOV</a:t>
            </a:r>
            <a:r>
              <a:rPr lang="en-IN" altLang="en-US" dirty="0">
                <a:ea typeface="ＭＳ Ｐゴシック" panose="020B0600070205080204" pitchFamily="34" charset="-128"/>
              </a:rPr>
              <a:t>, </a:t>
            </a:r>
            <a:r>
              <a:rPr lang="en-IN" altLang="en-US" b="1" dirty="0">
                <a:solidFill>
                  <a:srgbClr val="F68A33"/>
                </a:solidFill>
                <a:latin typeface="Courier New" pitchFamily="49" charset="0"/>
                <a:ea typeface="+mn-ea"/>
              </a:rPr>
              <a:t>MVN</a:t>
            </a:r>
            <a:r>
              <a:rPr lang="en-IN" altLang="en-US" dirty="0">
                <a:ea typeface="ＭＳ Ｐゴシック" panose="020B0600070205080204" pitchFamily="34" charset="-128"/>
              </a:rPr>
              <a:t>,</a:t>
            </a:r>
            <a:r>
              <a:rPr lang="en-IN" altLang="en-US" b="1" dirty="0">
                <a:solidFill>
                  <a:srgbClr val="F68A33"/>
                </a:solidFill>
                <a:latin typeface="Courier New" pitchFamily="49" charset="0"/>
                <a:ea typeface="+mn-ea"/>
              </a:rPr>
              <a:t> </a:t>
            </a:r>
            <a:r>
              <a:rPr lang="en-IN" altLang="en-US" dirty="0">
                <a:ea typeface="ＭＳ Ｐゴシック" panose="020B0600070205080204" pitchFamily="34" charset="-128"/>
              </a:rPr>
              <a:t>or an </a:t>
            </a:r>
            <a:r>
              <a:rPr lang="en-IN" altLang="en-US" b="1" dirty="0">
                <a:solidFill>
                  <a:srgbClr val="F68A33"/>
                </a:solidFill>
                <a:latin typeface="Courier New" pitchFamily="49" charset="0"/>
                <a:ea typeface="+mn-ea"/>
              </a:rPr>
              <a:t>LDR </a:t>
            </a:r>
            <a:r>
              <a:rPr lang="en-IN" altLang="en-US" dirty="0">
                <a:ea typeface="ＭＳ Ｐゴシック" panose="020B0600070205080204" pitchFamily="34" charset="-128"/>
              </a:rPr>
              <a:t>from a literal pool).</a:t>
            </a:r>
          </a:p>
          <a:p>
            <a:pPr lvl="1"/>
            <a:r>
              <a:rPr lang="en-IN" altLang="en-US" dirty="0">
                <a:ea typeface="ＭＳ Ｐゴシック" panose="020B0600070205080204" pitchFamily="34" charset="-128"/>
              </a:rPr>
              <a:t>Can load to the PC, causing a branch</a:t>
            </a:r>
          </a:p>
          <a:p>
            <a:pPr lvl="1"/>
            <a:r>
              <a:rPr lang="en-IN" altLang="en-US" dirty="0">
                <a:ea typeface="ＭＳ Ｐゴシック" panose="020B0600070205080204" pitchFamily="34" charset="-128"/>
              </a:rPr>
              <a:t>Use for absolute addressing and references outside the current section (resulting in position-dependent code)</a:t>
            </a:r>
          </a:p>
          <a:p>
            <a:pPr lvl="1"/>
            <a:r>
              <a:rPr lang="en-IN" altLang="en-US" dirty="0">
                <a:ea typeface="ＭＳ Ｐゴシック" panose="020B0600070205080204" pitchFamily="34" charset="-128"/>
              </a:rPr>
              <a:t>Constant determined at assembly or link time</a:t>
            </a:r>
            <a:endParaRPr lang="en-US" altLang="en-US" dirty="0">
              <a:ea typeface="ＭＳ Ｐゴシック" panose="020B0600070205080204" pitchFamily="34" charset="-128"/>
            </a:endParaRPr>
          </a:p>
        </p:txBody>
      </p:sp>
      <p:sp>
        <p:nvSpPr>
          <p:cNvPr id="12" name="Text Placeholder 11">
            <a:extLst>
              <a:ext uri="{FF2B5EF4-FFF2-40B4-BE49-F238E27FC236}">
                <a16:creationId xmlns:a16="http://schemas.microsoft.com/office/drawing/2014/main" id="{C8953492-3601-4198-8988-811A76E0A042}"/>
              </a:ext>
            </a:extLst>
          </p:cNvPr>
          <p:cNvSpPr>
            <a:spLocks noGrp="1"/>
          </p:cNvSpPr>
          <p:nvPr>
            <p:ph type="body" sz="quarter" idx="4294967295"/>
          </p:nvPr>
        </p:nvSpPr>
        <p:spPr>
          <a:xfrm>
            <a:off x="492124" y="1097714"/>
            <a:ext cx="11180763" cy="344488"/>
          </a:xfrm>
        </p:spPr>
        <p:txBody>
          <a:bodyPr/>
          <a:lstStyle/>
          <a:p>
            <a:pPr lvl="0">
              <a:spcAft>
                <a:spcPts val="1600"/>
              </a:spcAft>
            </a:pPr>
            <a:r>
              <a:rPr lang="en-IN" altLang="en-US" dirty="0">
                <a:solidFill>
                  <a:srgbClr val="333E48"/>
                </a:solidFill>
                <a:ea typeface="ＭＳ Ｐゴシック" panose="020B0600070205080204" pitchFamily="34" charset="-128"/>
              </a:rPr>
              <a:t>The assembler provides some instructions for loading values into registers.</a:t>
            </a:r>
            <a:endParaRPr lang="en-US" altLang="en-US" dirty="0">
              <a:solidFill>
                <a:srgbClr val="333E48"/>
              </a:solidFill>
              <a:ea typeface="ＭＳ Ｐゴシック" panose="020B0600070205080204" pitchFamily="34" charset="-128"/>
            </a:endParaRPr>
          </a:p>
        </p:txBody>
      </p:sp>
    </p:spTree>
    <p:extLst>
      <p:ext uri="{BB962C8B-B14F-4D97-AF65-F5344CB8AC3E}">
        <p14:creationId xmlns:p14="http://schemas.microsoft.com/office/powerpoint/2010/main" val="38385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Instructions for Loading Constants</a:t>
            </a:r>
          </a:p>
        </p:txBody>
      </p:sp>
      <p:sp>
        <p:nvSpPr>
          <p:cNvPr id="12" name="Text Placeholder 11">
            <a:extLst>
              <a:ext uri="{FF2B5EF4-FFF2-40B4-BE49-F238E27FC236}">
                <a16:creationId xmlns:a16="http://schemas.microsoft.com/office/drawing/2014/main" id="{C8953492-3601-4198-8988-811A76E0A042}"/>
              </a:ext>
            </a:extLst>
          </p:cNvPr>
          <p:cNvSpPr>
            <a:spLocks noGrp="1"/>
          </p:cNvSpPr>
          <p:nvPr>
            <p:ph type="body" sz="quarter" idx="4294967295"/>
          </p:nvPr>
        </p:nvSpPr>
        <p:spPr>
          <a:xfrm>
            <a:off x="492124" y="1115775"/>
            <a:ext cx="11180763" cy="344488"/>
          </a:xfrm>
        </p:spPr>
        <p:txBody>
          <a:bodyPr/>
          <a:lstStyle/>
          <a:p>
            <a:pPr lvl="0">
              <a:spcAft>
                <a:spcPts val="1600"/>
              </a:spcAft>
            </a:pPr>
            <a:r>
              <a:rPr lang="en-IN" altLang="en-US" dirty="0">
                <a:solidFill>
                  <a:srgbClr val="333E48"/>
                </a:solidFill>
                <a:ea typeface="ＭＳ Ｐゴシック" panose="020B0600070205080204" pitchFamily="34" charset="-128"/>
              </a:rPr>
              <a:t>The assembler provides some instructions for loading values into registers.</a:t>
            </a:r>
            <a:endParaRPr lang="en-US" altLang="en-US" dirty="0">
              <a:solidFill>
                <a:srgbClr val="333E48"/>
              </a:solidFill>
              <a:ea typeface="ＭＳ Ｐゴシック" panose="020B0600070205080204" pitchFamily="34" charset="-128"/>
            </a:endParaRPr>
          </a:p>
          <a:p>
            <a:pPr>
              <a:buFont typeface="Calibri" charset="0"/>
              <a:buNone/>
              <a:defRPr/>
            </a:pPr>
            <a:endParaRPr lang="en-US" dirty="0"/>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4294967295"/>
          </p:nvPr>
        </p:nvSpPr>
        <p:spPr bwMode="auto">
          <a:xfrm>
            <a:off x="492125" y="1958502"/>
            <a:ext cx="9883775" cy="3533775"/>
          </a:xfrm>
        </p:spPr>
        <p:txBody>
          <a:bodyPr wrap="square" numCol="1" anchor="t" anchorCtr="0" compatLnSpc="1">
            <a:prstTxWarp prst="textNoShape">
              <a:avLst/>
            </a:prstTxWarp>
          </a:bodyPr>
          <a:lstStyle/>
          <a:p>
            <a:r>
              <a:rPr lang="en-US" altLang="en-US" dirty="0">
                <a:ea typeface="ＭＳ Ｐゴシック" panose="020B0600070205080204" pitchFamily="34" charset="-128"/>
              </a:rPr>
              <a:t>PC- or register-relative constants</a:t>
            </a:r>
          </a:p>
          <a:p>
            <a:r>
              <a:rPr lang="en-US" sz="1800" b="1" dirty="0">
                <a:solidFill>
                  <a:srgbClr val="F68A33"/>
                </a:solidFill>
                <a:latin typeface="Courier New" pitchFamily="49" charset="0"/>
                <a:ea typeface="+mn-ea"/>
                <a:cs typeface="+mn-cs"/>
              </a:rPr>
              <a:t>	</a:t>
            </a:r>
            <a:r>
              <a:rPr lang="en-GB" sz="1800" b="1" dirty="0">
                <a:solidFill>
                  <a:srgbClr val="F68A33"/>
                </a:solidFill>
                <a:latin typeface="Courier New" pitchFamily="49" charset="0"/>
                <a:ea typeface="+mn-ea"/>
                <a:cs typeface="+mn-cs"/>
              </a:rPr>
              <a:t>ADR Rn, label</a:t>
            </a:r>
          </a:p>
          <a:p>
            <a:pPr lvl="1"/>
            <a:r>
              <a:rPr lang="en-IN" altLang="en-US" dirty="0">
                <a:ea typeface="ＭＳ Ｐゴシック" panose="020B0600070205080204" pitchFamily="34" charset="-128"/>
              </a:rPr>
              <a:t>Add or subtract an immediate value to or from the PC to generate the address of the label into the specified register, using one instruction.</a:t>
            </a:r>
          </a:p>
          <a:p>
            <a:pPr lvl="1"/>
            <a:r>
              <a:rPr lang="en-IN" altLang="en-US" b="1" dirty="0">
                <a:solidFill>
                  <a:srgbClr val="F68A33"/>
                </a:solidFill>
                <a:latin typeface="Courier New" pitchFamily="49" charset="0"/>
                <a:ea typeface="+mn-ea"/>
              </a:rPr>
              <a:t>ADRL </a:t>
            </a:r>
            <a:r>
              <a:rPr lang="en-IN" altLang="en-US" dirty="0">
                <a:ea typeface="ＭＳ Ｐゴシック" panose="020B0600070205080204" pitchFamily="34" charset="-128"/>
              </a:rPr>
              <a:t>pseudo instruction uses two instructions, giving a better range.</a:t>
            </a:r>
          </a:p>
          <a:p>
            <a:pPr lvl="1"/>
            <a:r>
              <a:rPr lang="en-IN" altLang="en-US" dirty="0">
                <a:ea typeface="ＭＳ Ｐゴシック" panose="020B0600070205080204" pitchFamily="34" charset="-128"/>
              </a:rPr>
              <a:t>Can be used to generate addresses for position-independent code (but only if in same code section)</a:t>
            </a:r>
          </a:p>
          <a:p>
            <a:pPr lvl="1"/>
            <a:r>
              <a:rPr lang="en-IN" altLang="en-US" dirty="0">
                <a:ea typeface="ＭＳ Ｐゴシック" panose="020B0600070205080204" pitchFamily="34" charset="-128"/>
              </a:rPr>
              <a:t>Constant determined at run time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8947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sz="3400" dirty="0">
                <a:latin typeface="Courier New" pitchFamily="49" charset="0"/>
                <a:ea typeface="+mj-ea"/>
              </a:rPr>
              <a:t>LDR= </a:t>
            </a:r>
            <a:r>
              <a:rPr lang="en-US" dirty="0"/>
              <a:t>Examples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454151"/>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following examples show how the </a:t>
            </a:r>
            <a:r>
              <a:rPr lang="en-IN" altLang="en-US" b="1" dirty="0">
                <a:solidFill>
                  <a:srgbClr val="F68A33"/>
                </a:solidFill>
                <a:latin typeface="Courier New" pitchFamily="49" charset="0"/>
                <a:ea typeface="+mn-ea"/>
                <a:cs typeface="+mn-cs"/>
              </a:rPr>
              <a:t>LDR=</a:t>
            </a:r>
            <a:r>
              <a:rPr lang="en-IN" altLang="en-US" sz="2000" b="1" dirty="0">
                <a:solidFill>
                  <a:srgbClr val="F68A33"/>
                </a:solidFill>
                <a:latin typeface="Courier New" pitchFamily="49" charset="0"/>
                <a:ea typeface="+mn-ea"/>
                <a:cs typeface="+mn-cs"/>
              </a:rPr>
              <a:t> </a:t>
            </a:r>
            <a:r>
              <a:rPr lang="en-IN" altLang="en-US" dirty="0">
                <a:ea typeface="ＭＳ Ｐゴシック" panose="020B0600070205080204" pitchFamily="34" charset="-128"/>
              </a:rPr>
              <a:t>pseudo-instruction makes code more readable, portable, and flexible.</a:t>
            </a:r>
            <a:endParaRPr lang="en-US" altLang="en-US" dirty="0">
              <a:ea typeface="ＭＳ Ｐゴシック" panose="020B0600070205080204" pitchFamily="34" charset="-128"/>
            </a:endParaRPr>
          </a:p>
        </p:txBody>
      </p:sp>
      <p:sp>
        <p:nvSpPr>
          <p:cNvPr id="9" name="Rectangle 8">
            <a:extLst>
              <a:ext uri="{FF2B5EF4-FFF2-40B4-BE49-F238E27FC236}">
                <a16:creationId xmlns:a16="http://schemas.microsoft.com/office/drawing/2014/main" id="{0B0BA656-616A-4353-8047-7907C7DE3CC5}"/>
              </a:ext>
            </a:extLst>
          </p:cNvPr>
          <p:cNvSpPr>
            <a:spLocks noChangeArrowheads="1"/>
          </p:cNvSpPr>
          <p:nvPr/>
        </p:nvSpPr>
        <p:spPr bwMode="auto">
          <a:xfrm>
            <a:off x="607218" y="2408238"/>
            <a:ext cx="5276933" cy="3370262"/>
          </a:xfrm>
          <a:prstGeom prst="rect">
            <a:avLst/>
          </a:prstGeom>
          <a:noFill/>
          <a:ln w="19050">
            <a:solidFill>
              <a:srgbClr val="000000"/>
            </a:solidFill>
            <a:miter lim="800000"/>
            <a:headEnd/>
            <a:tailEnd/>
          </a:ln>
        </p:spPr>
        <p:txBody>
          <a:bodyPr lIns="80151" tIns="40076" rIns="80151" bIns="40076"/>
          <a:lstStyle/>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US" sz="1800" b="1" i="0" u="none" strike="noStrike" kern="0" cap="none" spc="0" normalizeH="0" baseline="0" noProof="0" dirty="0">
              <a:ln>
                <a:noFill/>
              </a:ln>
              <a:solidFill>
                <a:srgbClr val="F68A33"/>
              </a:solidFill>
              <a:effectLst/>
              <a:uLnTx/>
              <a:uFillTx/>
              <a:latin typeface="Courier New" pitchFamily="49" charset="0"/>
              <a:ea typeface="+mn-ea"/>
            </a:endParaRP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LDR r0, =0x2543</a:t>
            </a:r>
          </a:p>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US" sz="1800" b="1" i="0" u="none" strike="noStrike" kern="0" cap="none" spc="0" normalizeH="0" baseline="0" noProof="0" dirty="0">
              <a:ln>
                <a:noFill/>
              </a:ln>
              <a:solidFill>
                <a:srgbClr val="F68A33"/>
              </a:solidFill>
              <a:effectLst/>
              <a:uLnTx/>
              <a:uFillTx/>
              <a:latin typeface="Courier New" pitchFamily="49" charset="0"/>
              <a:ea typeface="+mn-ea"/>
            </a:endParaRP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LDR r0, =0xFFFF43FF</a:t>
            </a:r>
          </a:p>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US" sz="1800" b="1" i="0" u="none" strike="noStrike" kern="0" cap="none" spc="0" normalizeH="0" baseline="0" noProof="0" dirty="0">
              <a:ln>
                <a:noFill/>
              </a:ln>
              <a:solidFill>
                <a:srgbClr val="F68A33"/>
              </a:solidFill>
              <a:effectLst/>
              <a:uLnTx/>
              <a:uFillTx/>
              <a:latin typeface="Courier New" pitchFamily="49" charset="0"/>
              <a:ea typeface="+mn-ea"/>
            </a:endParaRP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LDR r0, =0xFFFFF5</a:t>
            </a:r>
          </a:p>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GB" sz="2000" b="1" i="0" u="none" strike="noStrike" kern="0" cap="none" spc="0" normalizeH="0" baseline="0" noProof="0" dirty="0">
              <a:ln>
                <a:noFill/>
              </a:ln>
              <a:solidFill>
                <a:srgbClr val="000000"/>
              </a:solidFill>
              <a:effectLst/>
              <a:uLnTx/>
              <a:uFillTx/>
              <a:latin typeface="Gill Sans MT"/>
              <a:ea typeface="+mn-ea"/>
            </a:endParaRPr>
          </a:p>
        </p:txBody>
      </p:sp>
      <p:sp>
        <p:nvSpPr>
          <p:cNvPr id="10" name="Rectangle 9">
            <a:extLst>
              <a:ext uri="{FF2B5EF4-FFF2-40B4-BE49-F238E27FC236}">
                <a16:creationId xmlns:a16="http://schemas.microsoft.com/office/drawing/2014/main" id="{199098D2-DEDC-4006-9B9D-C192C13978AF}"/>
              </a:ext>
            </a:extLst>
          </p:cNvPr>
          <p:cNvSpPr>
            <a:spLocks noChangeArrowheads="1"/>
          </p:cNvSpPr>
          <p:nvPr/>
        </p:nvSpPr>
        <p:spPr bwMode="auto">
          <a:xfrm>
            <a:off x="6260771" y="2405065"/>
            <a:ext cx="5319248" cy="3373437"/>
          </a:xfrm>
          <a:prstGeom prst="rect">
            <a:avLst/>
          </a:prstGeom>
          <a:noFill/>
          <a:ln w="19050">
            <a:solidFill>
              <a:srgbClr val="000000"/>
            </a:solidFill>
            <a:miter lim="800000"/>
            <a:headEnd/>
            <a:tailEnd/>
          </a:ln>
        </p:spPr>
        <p:txBody>
          <a:bodyPr lIns="80151" tIns="40076" rIns="80151" bIns="40076"/>
          <a:lstStyle/>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US" sz="1800" b="1" i="0" u="none" strike="noStrike" kern="0" cap="none" spc="0" normalizeH="0" baseline="0" noProof="0" dirty="0">
              <a:ln>
                <a:noFill/>
              </a:ln>
              <a:solidFill>
                <a:srgbClr val="F68A33"/>
              </a:solidFill>
              <a:effectLst/>
              <a:uLnTx/>
              <a:uFillTx/>
              <a:latin typeface="Courier New" pitchFamily="49" charset="0"/>
              <a:ea typeface="+mn-ea"/>
            </a:endParaRP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MOV r0, #0x2543</a:t>
            </a:r>
          </a:p>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US" sz="1800" b="1" i="0" u="none" strike="noStrike" kern="0" cap="none" spc="0" normalizeH="0" baseline="0" noProof="0" dirty="0">
              <a:ln>
                <a:noFill/>
              </a:ln>
              <a:solidFill>
                <a:srgbClr val="F68A33"/>
              </a:solidFill>
              <a:effectLst/>
              <a:uLnTx/>
              <a:uFillTx/>
              <a:latin typeface="Courier New" pitchFamily="49" charset="0"/>
              <a:ea typeface="+mn-ea"/>
            </a:endParaRP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MVN r0, #0xBC00</a:t>
            </a:r>
          </a:p>
          <a:p>
            <a:pPr marL="301625" marR="0" lvl="0" indent="-301625" defTabSz="801688" eaLnBrk="1" fontAlgn="auto" latinLnBrk="0" hangingPunct="1">
              <a:lnSpc>
                <a:spcPct val="100000"/>
              </a:lnSpc>
              <a:spcBef>
                <a:spcPct val="30000"/>
              </a:spcBef>
              <a:spcAft>
                <a:spcPts val="0"/>
              </a:spcAft>
              <a:buClrTx/>
              <a:buSzTx/>
              <a:buFontTx/>
              <a:buNone/>
              <a:tabLst/>
              <a:defRPr/>
            </a:pPr>
            <a:endParaRPr kumimoji="0" lang="en-US" sz="1800" b="1" i="0" u="none" strike="noStrike" kern="0" cap="none" spc="0" normalizeH="0" baseline="0" noProof="0" dirty="0">
              <a:ln>
                <a:noFill/>
              </a:ln>
              <a:solidFill>
                <a:srgbClr val="F68A33"/>
              </a:solidFill>
              <a:effectLst/>
              <a:uLnTx/>
              <a:uFillTx/>
              <a:latin typeface="Courier New" pitchFamily="49" charset="0"/>
              <a:ea typeface="+mn-ea"/>
            </a:endParaRP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LDR r0, [pc, #xx]</a:t>
            </a: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a:t>
            </a:r>
          </a:p>
          <a:p>
            <a:pPr marL="301625" marR="0" lvl="0" indent="-301625" defTabSz="801688" eaLnBrk="1" fontAlgn="auto" latinLnBrk="0" hangingPunct="1">
              <a:lnSpc>
                <a:spcPct val="100000"/>
              </a:lnSpc>
              <a:spcBef>
                <a:spcPct val="30000"/>
              </a:spcBef>
              <a:spcAft>
                <a:spcPts val="0"/>
              </a:spcAft>
              <a:buClrTx/>
              <a:buSzTx/>
              <a:buFontTx/>
              <a:buNone/>
              <a:tabLst/>
              <a:defRPr/>
            </a:pPr>
            <a:r>
              <a:rPr kumimoji="0" lang="en-US" sz="1800" b="1" i="0" u="none" strike="noStrike" kern="0" cap="none" spc="0" normalizeH="0" baseline="0" noProof="0" dirty="0">
                <a:ln>
                  <a:noFill/>
                </a:ln>
                <a:solidFill>
                  <a:srgbClr val="F68A33"/>
                </a:solidFill>
                <a:effectLst/>
                <a:uLnTx/>
                <a:uFillTx/>
                <a:latin typeface="Courier New" pitchFamily="49" charset="0"/>
                <a:ea typeface="+mn-ea"/>
              </a:rPr>
              <a:t>	DCD 0xFFFFF5</a:t>
            </a:r>
            <a:endParaRPr kumimoji="0" lang="en-GB" sz="1800" b="1" i="0" u="none" strike="noStrike" kern="0" cap="none" spc="0" normalizeH="0" baseline="0" noProof="0" dirty="0">
              <a:ln>
                <a:noFill/>
              </a:ln>
              <a:solidFill>
                <a:srgbClr val="000000"/>
              </a:solidFill>
              <a:effectLst/>
              <a:uLnTx/>
              <a:uFillTx/>
              <a:latin typeface="Courier New" pitchFamily="49" charset="0"/>
              <a:ea typeface="+mn-ea"/>
            </a:endParaRPr>
          </a:p>
        </p:txBody>
      </p:sp>
      <p:sp>
        <p:nvSpPr>
          <p:cNvPr id="11" name="Rectangle 10">
            <a:extLst>
              <a:ext uri="{FF2B5EF4-FFF2-40B4-BE49-F238E27FC236}">
                <a16:creationId xmlns:a16="http://schemas.microsoft.com/office/drawing/2014/main" id="{43F74648-6BD2-4AA2-A166-85F9A94E552F}"/>
              </a:ext>
            </a:extLst>
          </p:cNvPr>
          <p:cNvSpPr>
            <a:spLocks noChangeArrowheads="1"/>
          </p:cNvSpPr>
          <p:nvPr/>
        </p:nvSpPr>
        <p:spPr bwMode="gray">
          <a:xfrm>
            <a:off x="8151019" y="1981200"/>
            <a:ext cx="1504062" cy="369332"/>
          </a:xfrm>
          <a:prstGeom prst="rect">
            <a:avLst/>
          </a:prstGeom>
          <a:noFill/>
          <a:ln w="12700" algn="ctr">
            <a:noFill/>
            <a:miter lim="800000"/>
            <a:headEnd/>
            <a:tailEnd/>
          </a:ln>
        </p:spPr>
        <p:txBody>
          <a:bodyPr wrap="none">
            <a:spAutoFit/>
          </a:bodyPr>
          <a:lstStyle/>
          <a:p>
            <a:pPr marL="342900" indent="-342900" algn="ctr" eaLnBrk="1" hangingPunct="1">
              <a:spcBef>
                <a:spcPts val="0"/>
              </a:spcBef>
              <a:spcAft>
                <a:spcPts val="0"/>
              </a:spcAft>
              <a:buSzPct val="80000"/>
            </a:pPr>
            <a:r>
              <a:rPr lang="en-US" b="1" dirty="0">
                <a:solidFill>
                  <a:srgbClr val="000000"/>
                </a:solidFill>
                <a:latin typeface="Gill Sans MT"/>
                <a:ea typeface="+mn-ea"/>
              </a:rPr>
              <a:t>Disassembly</a:t>
            </a:r>
          </a:p>
        </p:txBody>
      </p:sp>
      <p:sp>
        <p:nvSpPr>
          <p:cNvPr id="12" name="Rectangle 11">
            <a:extLst>
              <a:ext uri="{FF2B5EF4-FFF2-40B4-BE49-F238E27FC236}">
                <a16:creationId xmlns:a16="http://schemas.microsoft.com/office/drawing/2014/main" id="{0067AE3F-C266-4FA7-8E59-139416A31DBA}"/>
              </a:ext>
            </a:extLst>
          </p:cNvPr>
          <p:cNvSpPr>
            <a:spLocks noChangeArrowheads="1"/>
          </p:cNvSpPr>
          <p:nvPr/>
        </p:nvSpPr>
        <p:spPr bwMode="gray">
          <a:xfrm>
            <a:off x="2691376" y="2043113"/>
            <a:ext cx="761648" cy="369332"/>
          </a:xfrm>
          <a:prstGeom prst="rect">
            <a:avLst/>
          </a:prstGeom>
          <a:noFill/>
          <a:ln w="12700" algn="ctr">
            <a:noFill/>
            <a:miter lim="800000"/>
            <a:headEnd/>
            <a:tailEnd/>
          </a:ln>
        </p:spPr>
        <p:txBody>
          <a:bodyPr wrap="none">
            <a:spAutoFit/>
          </a:bodyPr>
          <a:lstStyle/>
          <a:p>
            <a:pPr marL="342900" indent="-342900" algn="ctr" eaLnBrk="1" hangingPunct="1">
              <a:spcBef>
                <a:spcPts val="0"/>
              </a:spcBef>
              <a:spcAft>
                <a:spcPts val="0"/>
              </a:spcAft>
              <a:buSzPct val="80000"/>
            </a:pPr>
            <a:r>
              <a:rPr lang="en-US" b="1" dirty="0">
                <a:solidFill>
                  <a:srgbClr val="000000"/>
                </a:solidFill>
                <a:latin typeface="Gill Sans MT"/>
                <a:ea typeface="+mn-ea"/>
              </a:rPr>
              <a:t>Code</a:t>
            </a:r>
          </a:p>
        </p:txBody>
      </p:sp>
    </p:spTree>
    <p:extLst>
      <p:ext uri="{BB962C8B-B14F-4D97-AF65-F5344CB8AC3E}">
        <p14:creationId xmlns:p14="http://schemas.microsoft.com/office/powerpoint/2010/main" val="5301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Multiply/Divide</a:t>
            </a:r>
          </a:p>
        </p:txBody>
      </p:sp>
      <p:sp>
        <p:nvSpPr>
          <p:cNvPr id="41" name="Rectangle 2">
            <a:extLst>
              <a:ext uri="{FF2B5EF4-FFF2-40B4-BE49-F238E27FC236}">
                <a16:creationId xmlns:a16="http://schemas.microsoft.com/office/drawing/2014/main" id="{C17BCDCE-2B2B-4D87-A786-460C8C6D0D22}"/>
              </a:ext>
            </a:extLst>
          </p:cNvPr>
          <p:cNvSpPr>
            <a:spLocks noChangeArrowheads="1"/>
          </p:cNvSpPr>
          <p:nvPr/>
        </p:nvSpPr>
        <p:spPr bwMode="gray">
          <a:xfrm>
            <a:off x="334304" y="4005263"/>
            <a:ext cx="11852936" cy="2324100"/>
          </a:xfrm>
          <a:prstGeom prst="rect">
            <a:avLst/>
          </a:prstGeom>
          <a:noFill/>
          <a:ln w="9525">
            <a:noFill/>
            <a:miter lim="800000"/>
            <a:headEnd/>
            <a:tailEnd/>
          </a:ln>
        </p:spPr>
        <p:txBody>
          <a:bodyPr lIns="80151" tIns="40076" rIns="80151" bIns="40076"/>
          <a:lstStyle/>
          <a:p>
            <a:pPr marL="650875" lvl="1" indent="-249238" defTabSz="801688" eaLnBrk="1" fontAlgn="auto" hangingPunct="1">
              <a:spcBef>
                <a:spcPct val="25000"/>
              </a:spcBef>
              <a:spcAft>
                <a:spcPts val="0"/>
              </a:spcAft>
              <a:buFont typeface="Wingdings" pitchFamily="2" charset="2"/>
              <a:buChar char="§"/>
            </a:pPr>
            <a:r>
              <a:rPr lang="en-GB" sz="1700" dirty="0">
                <a:solidFill>
                  <a:srgbClr val="000000"/>
                </a:solidFill>
                <a:latin typeface="Gill Sans MT"/>
                <a:ea typeface="+mn-ea"/>
              </a:rPr>
              <a:t>Examples:</a:t>
            </a:r>
          </a:p>
          <a:p>
            <a:pPr marL="1001713" lvl="2" indent="-200025" defTabSz="801688" eaLnBrk="1" fontAlgn="auto" hangingPunct="1">
              <a:spcBef>
                <a:spcPct val="25000"/>
              </a:spcBef>
              <a:spcAft>
                <a:spcPts val="0"/>
              </a:spcAft>
              <a:buFont typeface="Wingdings" pitchFamily="2" charset="2"/>
              <a:buChar char="§"/>
            </a:pPr>
            <a:r>
              <a:rPr lang="en-US" sz="1600" b="1" dirty="0">
                <a:solidFill>
                  <a:srgbClr val="F68A33"/>
                </a:solidFill>
                <a:latin typeface="Courier New" pitchFamily="49" charset="0"/>
                <a:ea typeface="+mn-ea"/>
              </a:rPr>
              <a:t>MLA r0, r1, r2, r3		; r0 = r3 + (r1 * r2)</a:t>
            </a:r>
          </a:p>
          <a:p>
            <a:pPr marL="1001713" lvl="2" indent="-200025" defTabSz="801688" eaLnBrk="1" fontAlgn="auto" hangingPunct="1">
              <a:spcBef>
                <a:spcPct val="25000"/>
              </a:spcBef>
              <a:spcAft>
                <a:spcPts val="0"/>
              </a:spcAft>
              <a:buFont typeface="Wingdings" pitchFamily="2" charset="2"/>
              <a:buChar char="§"/>
            </a:pPr>
            <a:r>
              <a:rPr lang="en-US" sz="1600" b="1" dirty="0">
                <a:solidFill>
                  <a:srgbClr val="F68A33"/>
                </a:solidFill>
                <a:latin typeface="Courier New" pitchFamily="49" charset="0"/>
                <a:ea typeface="+mn-ea"/>
              </a:rPr>
              <a:t>[U|S]MULL r4, r5, r2, r3	; r5:r4 = r2 * r3</a:t>
            </a:r>
          </a:p>
          <a:p>
            <a:pPr marL="650875" lvl="1" indent="-249238" defTabSz="801688" eaLnBrk="1" fontAlgn="auto" hangingPunct="1">
              <a:spcBef>
                <a:spcPct val="25000"/>
              </a:spcBef>
              <a:spcAft>
                <a:spcPts val="0"/>
              </a:spcAft>
              <a:buFont typeface="Wingdings" pitchFamily="2" charset="2"/>
              <a:buChar char="§"/>
            </a:pPr>
            <a:endParaRPr lang="en-GB" sz="1700" dirty="0">
              <a:solidFill>
                <a:srgbClr val="000000"/>
              </a:solidFill>
              <a:latin typeface="Gill Sans MT"/>
              <a:ea typeface="+mn-ea"/>
            </a:endParaRPr>
          </a:p>
          <a:p>
            <a:pPr marL="301625" indent="-301625" defTabSz="801688" eaLnBrk="1" fontAlgn="auto" hangingPunct="1">
              <a:spcBef>
                <a:spcPct val="25000"/>
              </a:spcBef>
              <a:spcAft>
                <a:spcPts val="0"/>
              </a:spcAft>
              <a:buFont typeface="Wingdings" pitchFamily="2" charset="2"/>
              <a:buChar char="§"/>
            </a:pPr>
            <a:r>
              <a:rPr lang="en-GB" b="1" dirty="0">
                <a:solidFill>
                  <a:srgbClr val="000000"/>
                </a:solidFill>
                <a:latin typeface="Gill Sans MT"/>
                <a:ea typeface="+mn-ea"/>
              </a:rPr>
              <a:t>Division:</a:t>
            </a:r>
          </a:p>
          <a:p>
            <a:pPr marL="650875" lvl="1" indent="-249238" defTabSz="801688" eaLnBrk="1" fontAlgn="auto" hangingPunct="1">
              <a:spcBef>
                <a:spcPct val="25000"/>
              </a:spcBef>
              <a:spcAft>
                <a:spcPts val="0"/>
              </a:spcAft>
              <a:buFont typeface="Wingdings" pitchFamily="2" charset="2"/>
              <a:buChar char="§"/>
            </a:pPr>
            <a:r>
              <a:rPr lang="en-US" sz="1700" b="1" dirty="0">
                <a:solidFill>
                  <a:srgbClr val="F68A33"/>
                </a:solidFill>
                <a:latin typeface="Courier New" pitchFamily="49" charset="0"/>
                <a:ea typeface="+mn-ea"/>
              </a:rPr>
              <a:t>SDIV r0, r1, r2		; signed: r0 = r1 / r2</a:t>
            </a:r>
            <a:endParaRPr lang="en-US" sz="1700" dirty="0">
              <a:solidFill>
                <a:srgbClr val="F68A33"/>
              </a:solidFill>
              <a:latin typeface="Gill Sans MT"/>
              <a:ea typeface="+mn-ea"/>
            </a:endParaRPr>
          </a:p>
          <a:p>
            <a:pPr marL="650875" lvl="1" indent="-249238" defTabSz="801688" eaLnBrk="1" fontAlgn="auto" hangingPunct="1">
              <a:spcBef>
                <a:spcPct val="25000"/>
              </a:spcBef>
              <a:spcAft>
                <a:spcPts val="0"/>
              </a:spcAft>
              <a:buFont typeface="Wingdings" pitchFamily="2" charset="2"/>
              <a:buChar char="§"/>
            </a:pPr>
            <a:r>
              <a:rPr lang="en-US" sz="1700" b="1" dirty="0">
                <a:solidFill>
                  <a:srgbClr val="F68A33"/>
                </a:solidFill>
                <a:latin typeface="Courier New" pitchFamily="49" charset="0"/>
                <a:ea typeface="+mn-ea"/>
              </a:rPr>
              <a:t>UDIV r0, r1, r2		; unsigned: r0 = r1 / r2</a:t>
            </a:r>
            <a:endParaRPr lang="en-US" sz="1700" dirty="0">
              <a:solidFill>
                <a:srgbClr val="000000"/>
              </a:solidFill>
              <a:latin typeface="Gill Sans MT"/>
              <a:ea typeface="+mn-ea"/>
            </a:endParaRPr>
          </a:p>
        </p:txBody>
      </p:sp>
      <p:graphicFrame>
        <p:nvGraphicFramePr>
          <p:cNvPr id="43" name="Group 168">
            <a:extLst>
              <a:ext uri="{FF2B5EF4-FFF2-40B4-BE49-F238E27FC236}">
                <a16:creationId xmlns:a16="http://schemas.microsoft.com/office/drawing/2014/main" id="{6F62B799-E41D-4E27-8A95-74480D2FD0DF}"/>
              </a:ext>
            </a:extLst>
          </p:cNvPr>
          <p:cNvGraphicFramePr>
            <a:graphicFrameLocks noGrp="1"/>
          </p:cNvGraphicFramePr>
          <p:nvPr>
            <p:extLst>
              <p:ext uri="{D42A27DB-BD31-4B8C-83A1-F6EECF244321}">
                <p14:modId xmlns:p14="http://schemas.microsoft.com/office/powerpoint/2010/main" val="404138991"/>
              </p:ext>
            </p:extLst>
          </p:nvPr>
        </p:nvGraphicFramePr>
        <p:xfrm>
          <a:off x="334304" y="908050"/>
          <a:ext cx="11421304" cy="2941638"/>
        </p:xfrm>
        <a:graphic>
          <a:graphicData uri="http://schemas.openxmlformats.org/drawingml/2006/table">
            <a:tbl>
              <a:tblPr/>
              <a:tblGrid>
                <a:gridCol w="5951858">
                  <a:extLst>
                    <a:ext uri="{9D8B030D-6E8A-4147-A177-3AD203B41FA5}">
                      <a16:colId xmlns:a16="http://schemas.microsoft.com/office/drawing/2014/main" val="20000"/>
                    </a:ext>
                  </a:extLst>
                </a:gridCol>
                <a:gridCol w="5469446">
                  <a:extLst>
                    <a:ext uri="{9D8B030D-6E8A-4147-A177-3AD203B41FA5}">
                      <a16:colId xmlns:a16="http://schemas.microsoft.com/office/drawing/2014/main" val="20001"/>
                    </a:ext>
                  </a:extLst>
                </a:gridCol>
              </a:tblGrid>
              <a:tr h="433388">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304800" marR="0" lvl="0" indent="-304800" algn="l" defTabSz="801688" rtl="0" eaLnBrk="0" fontAlgn="ctr" latinLnBrk="0" hangingPunct="0">
                        <a:lnSpc>
                          <a:spcPct val="100000"/>
                        </a:lnSpc>
                        <a:spcBef>
                          <a:spcPct val="25000"/>
                        </a:spcBef>
                        <a:spcAft>
                          <a:spcPct val="0"/>
                        </a:spcAft>
                        <a:buClr>
                          <a:srgbClr val="00B0F0"/>
                        </a:buClr>
                        <a:buSzPct val="125000"/>
                        <a:buFont typeface="Wingdings" pitchFamily="2" charset="2"/>
                        <a:buChar char="§"/>
                        <a:tabLst/>
                      </a:pPr>
                      <a:r>
                        <a:rPr kumimoji="0" lang="en-GB" sz="1800" b="1" i="0" u="none" strike="noStrike" cap="none" normalizeH="0" baseline="0" dirty="0">
                          <a:ln>
                            <a:noFill/>
                          </a:ln>
                          <a:solidFill>
                            <a:schemeClr val="tx1"/>
                          </a:solidFill>
                          <a:effectLst/>
                          <a:latin typeface="Arial" pitchFamily="34" charset="0"/>
                        </a:rPr>
                        <a:t>32-bit multiplication</a:t>
                      </a:r>
                    </a:p>
                  </a:txBody>
                  <a:tcPr marL="106847" marR="106847" marT="40084" marB="40084" anchor="ctr" horzOverflow="overflow">
                    <a:lnL cap="flat">
                      <a:noFill/>
                    </a:lnL>
                    <a:lnR>
                      <a:noFill/>
                    </a:lnR>
                    <a:lnT cap="fla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304800" marR="0" lvl="0" indent="-304800" algn="l" defTabSz="801688" rtl="0" eaLnBrk="0" fontAlgn="ctr" latinLnBrk="0" hangingPunct="0">
                        <a:lnSpc>
                          <a:spcPct val="100000"/>
                        </a:lnSpc>
                        <a:spcBef>
                          <a:spcPct val="25000"/>
                        </a:spcBef>
                        <a:spcAft>
                          <a:spcPct val="0"/>
                        </a:spcAft>
                        <a:buClr>
                          <a:srgbClr val="00B0F0"/>
                        </a:buClr>
                        <a:buSzPct val="125000"/>
                        <a:buFont typeface="Wingdings" pitchFamily="2" charset="2"/>
                        <a:buChar char="§"/>
                        <a:tabLst/>
                      </a:pPr>
                      <a:r>
                        <a:rPr kumimoji="0" lang="en-GB" sz="1800" b="1" i="0" u="none" strike="noStrike" cap="none" normalizeH="0" baseline="0" dirty="0">
                          <a:ln>
                            <a:noFill/>
                          </a:ln>
                          <a:solidFill>
                            <a:schemeClr val="tx1"/>
                          </a:solidFill>
                          <a:effectLst/>
                          <a:latin typeface="Arial" pitchFamily="34" charset="0"/>
                        </a:rPr>
                        <a:t>64-bit multiplication</a:t>
                      </a:r>
                    </a:p>
                  </a:txBody>
                  <a:tcPr marL="106847" marR="106847" marT="40084" marB="40084"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508250">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endParaRPr>
                    </a:p>
                  </a:txBody>
                  <a:tcPr marL="106847" marR="106847" marT="40084" marB="40084" horzOverflow="overflow">
                    <a:lnL cap="flat">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Gill Sans MT"/>
                        </a:defRPr>
                      </a:lvl1pPr>
                      <a:lvl2pPr marL="457200" algn="l" defTabSz="914400" rtl="0" eaLnBrk="1" latinLnBrk="0" hangingPunct="1">
                        <a:defRPr sz="1800" kern="1200">
                          <a:solidFill>
                            <a:schemeClr val="tx1"/>
                          </a:solidFill>
                          <a:latin typeface="Gill Sans MT"/>
                        </a:defRPr>
                      </a:lvl2pPr>
                      <a:lvl3pPr marL="914400" algn="l" defTabSz="914400" rtl="0" eaLnBrk="1" latinLnBrk="0" hangingPunct="1">
                        <a:defRPr sz="1800" kern="1200">
                          <a:solidFill>
                            <a:schemeClr val="tx1"/>
                          </a:solidFill>
                          <a:latin typeface="Gill Sans MT"/>
                        </a:defRPr>
                      </a:lvl3pPr>
                      <a:lvl4pPr marL="1371600" algn="l" defTabSz="914400" rtl="0" eaLnBrk="1" latinLnBrk="0" hangingPunct="1">
                        <a:defRPr sz="1800" kern="1200">
                          <a:solidFill>
                            <a:schemeClr val="tx1"/>
                          </a:solidFill>
                          <a:latin typeface="Gill Sans MT"/>
                        </a:defRPr>
                      </a:lvl4pPr>
                      <a:lvl5pPr marL="1828800" algn="l" defTabSz="914400" rtl="0" eaLnBrk="1" latinLnBrk="0" hangingPunct="1">
                        <a:defRPr sz="1800" kern="1200">
                          <a:solidFill>
                            <a:schemeClr val="tx1"/>
                          </a:solidFill>
                          <a:latin typeface="Gill Sans MT"/>
                        </a:defRPr>
                      </a:lvl5pPr>
                      <a:lvl6pPr marL="2286000" algn="l" defTabSz="914400" rtl="0" eaLnBrk="1" latinLnBrk="0" hangingPunct="1">
                        <a:defRPr sz="1800" kern="1200">
                          <a:solidFill>
                            <a:schemeClr val="tx1"/>
                          </a:solidFill>
                          <a:latin typeface="Gill Sans MT"/>
                        </a:defRPr>
                      </a:lvl6pPr>
                      <a:lvl7pPr marL="2743200" algn="l" defTabSz="914400" rtl="0" eaLnBrk="1" latinLnBrk="0" hangingPunct="1">
                        <a:defRPr sz="1800" kern="1200">
                          <a:solidFill>
                            <a:schemeClr val="tx1"/>
                          </a:solidFill>
                          <a:latin typeface="Gill Sans MT"/>
                        </a:defRPr>
                      </a:lvl7pPr>
                      <a:lvl8pPr marL="3200400" algn="l" defTabSz="914400" rtl="0" eaLnBrk="1" latinLnBrk="0" hangingPunct="1">
                        <a:defRPr sz="1800" kern="1200">
                          <a:solidFill>
                            <a:schemeClr val="tx1"/>
                          </a:solidFill>
                          <a:latin typeface="Gill Sans MT"/>
                        </a:defRPr>
                      </a:lvl8pPr>
                      <a:lvl9pPr marL="3657600" algn="l" defTabSz="914400" rtl="0" eaLnBrk="1" latinLnBrk="0" hangingPunct="1">
                        <a:defRPr sz="1800" kern="1200">
                          <a:solidFill>
                            <a:schemeClr val="tx1"/>
                          </a:solidFill>
                          <a:latin typeface="Gill Sans MT"/>
                        </a:defRPr>
                      </a:lvl9pPr>
                    </a:lstStyle>
                    <a:p>
                      <a:pPr marL="0" marR="0" lvl="0" indent="0" algn="l" defTabSz="801688" rtl="0" eaLnBrk="0" fontAlgn="ctr" latinLnBrk="0" hangingPunct="0">
                        <a:lnSpc>
                          <a:spcPct val="100000"/>
                        </a:lnSpc>
                        <a:spcBef>
                          <a:spcPct val="25000"/>
                        </a:spcBef>
                        <a:spcAft>
                          <a:spcPct val="0"/>
                        </a:spcAft>
                        <a:buClr>
                          <a:schemeClr val="bg2"/>
                        </a:buClr>
                        <a:buSzPct val="125000"/>
                        <a:buFont typeface="Wingdings" pitchFamily="2" charset="2"/>
                        <a:buNone/>
                        <a:tabLst/>
                      </a:pPr>
                      <a:endParaRPr kumimoji="0" lang="en-GB" sz="1600" b="1" i="0" u="none" strike="noStrike" cap="none" normalizeH="0" baseline="0" dirty="0">
                        <a:ln>
                          <a:noFill/>
                        </a:ln>
                        <a:solidFill>
                          <a:schemeClr val="tx1"/>
                        </a:solidFill>
                        <a:effectLst/>
                        <a:latin typeface="Arial" pitchFamily="34" charset="0"/>
                      </a:endParaRPr>
                    </a:p>
                  </a:txBody>
                  <a:tcPr marL="106847" marR="106847" marT="40084" marB="4008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44" name="Group 122">
            <a:extLst>
              <a:ext uri="{FF2B5EF4-FFF2-40B4-BE49-F238E27FC236}">
                <a16:creationId xmlns:a16="http://schemas.microsoft.com/office/drawing/2014/main" id="{346E1784-8DA2-45DD-8DD3-E0A0A75AA494}"/>
              </a:ext>
            </a:extLst>
          </p:cNvPr>
          <p:cNvGrpSpPr>
            <a:grpSpLocks/>
          </p:cNvGrpSpPr>
          <p:nvPr/>
        </p:nvGrpSpPr>
        <p:grpSpPr bwMode="auto">
          <a:xfrm>
            <a:off x="7341966" y="1484315"/>
            <a:ext cx="3359953" cy="2232025"/>
            <a:chOff x="3470" y="1071"/>
            <a:chExt cx="1588" cy="1406"/>
          </a:xfrm>
        </p:grpSpPr>
        <p:sp>
          <p:nvSpPr>
            <p:cNvPr id="45" name="Oval 88">
              <a:extLst>
                <a:ext uri="{FF2B5EF4-FFF2-40B4-BE49-F238E27FC236}">
                  <a16:creationId xmlns:a16="http://schemas.microsoft.com/office/drawing/2014/main" id="{D668DD14-06B1-4CB6-8D15-604953F9C3D1}"/>
                </a:ext>
              </a:extLst>
            </p:cNvPr>
            <p:cNvSpPr>
              <a:spLocks noChangeArrowheads="1"/>
            </p:cNvSpPr>
            <p:nvPr/>
          </p:nvSpPr>
          <p:spPr bwMode="gray">
            <a:xfrm>
              <a:off x="4105" y="1343"/>
              <a:ext cx="318" cy="281"/>
            </a:xfrm>
            <a:prstGeom prst="ellipse">
              <a:avLst/>
            </a:prstGeom>
            <a:solidFill>
              <a:srgbClr val="F68A33"/>
            </a:solidFill>
            <a:ln w="127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Gill Sans MT"/>
                  <a:ea typeface="+mn-ea"/>
                  <a:cs typeface="Arial" charset="0"/>
                </a:rPr>
                <a:t>×</a:t>
              </a:r>
              <a:endParaRPr kumimoji="0" lang="en-US" sz="2400" b="0" i="0" u="none" strike="noStrike" kern="0" cap="none" spc="0" normalizeH="0" baseline="0" noProof="0" dirty="0">
                <a:ln>
                  <a:noFill/>
                </a:ln>
                <a:solidFill>
                  <a:srgbClr val="000000"/>
                </a:solidFill>
                <a:effectLst/>
                <a:uLnTx/>
                <a:uFillTx/>
                <a:latin typeface="Gill Sans MT"/>
                <a:ea typeface="+mn-ea"/>
                <a:cs typeface="Arial" charset="0"/>
              </a:endParaRPr>
            </a:p>
          </p:txBody>
        </p:sp>
        <p:sp>
          <p:nvSpPr>
            <p:cNvPr id="46" name="Rectangle 89">
              <a:extLst>
                <a:ext uri="{FF2B5EF4-FFF2-40B4-BE49-F238E27FC236}">
                  <a16:creationId xmlns:a16="http://schemas.microsoft.com/office/drawing/2014/main" id="{8BC56167-BDA7-4636-9ABE-38EE9C726687}"/>
                </a:ext>
              </a:extLst>
            </p:cNvPr>
            <p:cNvSpPr>
              <a:spLocks noChangeArrowheads="1"/>
            </p:cNvSpPr>
            <p:nvPr/>
          </p:nvSpPr>
          <p:spPr bwMode="gray">
            <a:xfrm>
              <a:off x="3470" y="1071"/>
              <a:ext cx="672"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Rn</a:t>
              </a:r>
            </a:p>
          </p:txBody>
        </p:sp>
        <p:sp>
          <p:nvSpPr>
            <p:cNvPr id="47" name="Rectangle 90">
              <a:extLst>
                <a:ext uri="{FF2B5EF4-FFF2-40B4-BE49-F238E27FC236}">
                  <a16:creationId xmlns:a16="http://schemas.microsoft.com/office/drawing/2014/main" id="{1C4B7F80-4CB9-413A-8EFA-FD62BF1F7F33}"/>
                </a:ext>
              </a:extLst>
            </p:cNvPr>
            <p:cNvSpPr>
              <a:spLocks noChangeArrowheads="1"/>
            </p:cNvSpPr>
            <p:nvPr/>
          </p:nvSpPr>
          <p:spPr bwMode="gray">
            <a:xfrm>
              <a:off x="4377" y="1071"/>
              <a:ext cx="681"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Rm</a:t>
              </a:r>
            </a:p>
          </p:txBody>
        </p:sp>
        <p:cxnSp>
          <p:nvCxnSpPr>
            <p:cNvPr id="48" name="AutoShape 91">
              <a:extLst>
                <a:ext uri="{FF2B5EF4-FFF2-40B4-BE49-F238E27FC236}">
                  <a16:creationId xmlns:a16="http://schemas.microsoft.com/office/drawing/2014/main" id="{9D35029C-70B1-4F54-90DD-C99B86240793}"/>
                </a:ext>
              </a:extLst>
            </p:cNvPr>
            <p:cNvCxnSpPr>
              <a:cxnSpLocks noChangeShapeType="1"/>
              <a:stCxn id="46" idx="2"/>
              <a:endCxn id="45" idx="2"/>
            </p:cNvCxnSpPr>
            <p:nvPr/>
          </p:nvCxnSpPr>
          <p:spPr bwMode="gray">
            <a:xfrm rot="16200000" flipH="1">
              <a:off x="3840" y="1218"/>
              <a:ext cx="232" cy="299"/>
            </a:xfrm>
            <a:prstGeom prst="bentConnector2">
              <a:avLst/>
            </a:prstGeom>
            <a:noFill/>
            <a:ln w="12700">
              <a:solidFill>
                <a:srgbClr val="000000"/>
              </a:solidFill>
              <a:miter lim="800000"/>
              <a:headEnd/>
              <a:tailEnd type="triangle" w="med" len="med"/>
            </a:ln>
          </p:spPr>
        </p:cxnSp>
        <p:cxnSp>
          <p:nvCxnSpPr>
            <p:cNvPr id="49" name="AutoShape 92">
              <a:extLst>
                <a:ext uri="{FF2B5EF4-FFF2-40B4-BE49-F238E27FC236}">
                  <a16:creationId xmlns:a16="http://schemas.microsoft.com/office/drawing/2014/main" id="{5DD3E7F0-88CF-44C3-A641-F71AC5AF288A}"/>
                </a:ext>
              </a:extLst>
            </p:cNvPr>
            <p:cNvCxnSpPr>
              <a:cxnSpLocks noChangeShapeType="1"/>
              <a:stCxn id="47" idx="2"/>
              <a:endCxn id="45" idx="6"/>
            </p:cNvCxnSpPr>
            <p:nvPr/>
          </p:nvCxnSpPr>
          <p:spPr bwMode="gray">
            <a:xfrm rot="5400000">
              <a:off x="4455" y="1220"/>
              <a:ext cx="232" cy="295"/>
            </a:xfrm>
            <a:prstGeom prst="bentConnector2">
              <a:avLst/>
            </a:prstGeom>
            <a:noFill/>
            <a:ln w="12700">
              <a:solidFill>
                <a:srgbClr val="000000"/>
              </a:solidFill>
              <a:miter lim="800000"/>
              <a:headEnd/>
              <a:tailEnd type="triangle" w="med" len="med"/>
            </a:ln>
          </p:spPr>
        </p:cxnSp>
        <p:sp>
          <p:nvSpPr>
            <p:cNvPr id="50" name="Rectangle 93">
              <a:extLst>
                <a:ext uri="{FF2B5EF4-FFF2-40B4-BE49-F238E27FC236}">
                  <a16:creationId xmlns:a16="http://schemas.microsoft.com/office/drawing/2014/main" id="{47355F60-5B89-4041-BADD-3DCDFD0E1B6B}"/>
                </a:ext>
              </a:extLst>
            </p:cNvPr>
            <p:cNvSpPr>
              <a:spLocks noChangeArrowheads="1"/>
            </p:cNvSpPr>
            <p:nvPr/>
          </p:nvSpPr>
          <p:spPr bwMode="gray">
            <a:xfrm>
              <a:off x="3742" y="2296"/>
              <a:ext cx="1043"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RdHi  RdLo</a:t>
              </a:r>
            </a:p>
          </p:txBody>
        </p:sp>
        <p:sp>
          <p:nvSpPr>
            <p:cNvPr id="51" name="Oval 95">
              <a:extLst>
                <a:ext uri="{FF2B5EF4-FFF2-40B4-BE49-F238E27FC236}">
                  <a16:creationId xmlns:a16="http://schemas.microsoft.com/office/drawing/2014/main" id="{10098A30-4549-43FB-9E41-8072D8267C67}"/>
                </a:ext>
              </a:extLst>
            </p:cNvPr>
            <p:cNvSpPr>
              <a:spLocks noChangeArrowheads="1"/>
            </p:cNvSpPr>
            <p:nvPr/>
          </p:nvSpPr>
          <p:spPr bwMode="gray">
            <a:xfrm>
              <a:off x="4105" y="1841"/>
              <a:ext cx="318" cy="281"/>
            </a:xfrm>
            <a:prstGeom prst="ellipse">
              <a:avLst/>
            </a:prstGeom>
            <a:solidFill>
              <a:srgbClr val="F68A33"/>
            </a:solidFill>
            <a:ln w="127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Gill Sans MT"/>
                  <a:ea typeface="+mn-ea"/>
                  <a:cs typeface="Arial" charset="0"/>
                </a:rPr>
                <a:t>+</a:t>
              </a:r>
              <a:endParaRPr kumimoji="0" lang="en-US" sz="2400" b="0" i="0" u="none" strike="noStrike" kern="0" cap="none" spc="0" normalizeH="0" baseline="0" noProof="0" dirty="0">
                <a:ln>
                  <a:noFill/>
                </a:ln>
                <a:solidFill>
                  <a:srgbClr val="000000"/>
                </a:solidFill>
                <a:effectLst/>
                <a:uLnTx/>
                <a:uFillTx/>
                <a:latin typeface="Gill Sans MT"/>
                <a:ea typeface="+mn-ea"/>
                <a:cs typeface="Arial" charset="0"/>
              </a:endParaRPr>
            </a:p>
          </p:txBody>
        </p:sp>
        <p:cxnSp>
          <p:nvCxnSpPr>
            <p:cNvPr id="52" name="AutoShape 97">
              <a:extLst>
                <a:ext uri="{FF2B5EF4-FFF2-40B4-BE49-F238E27FC236}">
                  <a16:creationId xmlns:a16="http://schemas.microsoft.com/office/drawing/2014/main" id="{F0692811-F424-4BB2-9A42-53CAA1DA44BC}"/>
                </a:ext>
              </a:extLst>
            </p:cNvPr>
            <p:cNvCxnSpPr>
              <a:cxnSpLocks noChangeShapeType="1"/>
              <a:stCxn id="45" idx="4"/>
              <a:endCxn id="51" idx="0"/>
            </p:cNvCxnSpPr>
            <p:nvPr/>
          </p:nvCxnSpPr>
          <p:spPr bwMode="gray">
            <a:xfrm rot="5400000">
              <a:off x="4155" y="1733"/>
              <a:ext cx="217" cy="0"/>
            </a:xfrm>
            <a:prstGeom prst="straightConnector1">
              <a:avLst/>
            </a:prstGeom>
            <a:noFill/>
            <a:ln w="12700">
              <a:solidFill>
                <a:srgbClr val="000000"/>
              </a:solidFill>
              <a:round/>
              <a:headEnd/>
              <a:tailEnd type="triangle" w="med" len="med"/>
            </a:ln>
          </p:spPr>
        </p:cxnSp>
        <p:sp>
          <p:nvSpPr>
            <p:cNvPr id="53" name="Line 103">
              <a:extLst>
                <a:ext uri="{FF2B5EF4-FFF2-40B4-BE49-F238E27FC236}">
                  <a16:creationId xmlns:a16="http://schemas.microsoft.com/office/drawing/2014/main" id="{604EA427-A238-45C0-AAB3-4F5342A210B4}"/>
                </a:ext>
              </a:extLst>
            </p:cNvPr>
            <p:cNvSpPr>
              <a:spLocks noChangeShapeType="1"/>
            </p:cNvSpPr>
            <p:nvPr/>
          </p:nvSpPr>
          <p:spPr bwMode="gray">
            <a:xfrm>
              <a:off x="4261" y="2296"/>
              <a:ext cx="0" cy="181"/>
            </a:xfrm>
            <a:prstGeom prst="line">
              <a:avLst/>
            </a:prstGeom>
            <a:noFill/>
            <a:ln w="12700">
              <a:solidFill>
                <a:srgbClr val="000000"/>
              </a:solidFill>
              <a:round/>
              <a:headEn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cxnSp>
          <p:nvCxnSpPr>
            <p:cNvPr id="54" name="AutoShape 104">
              <a:extLst>
                <a:ext uri="{FF2B5EF4-FFF2-40B4-BE49-F238E27FC236}">
                  <a16:creationId xmlns:a16="http://schemas.microsoft.com/office/drawing/2014/main" id="{CA174925-6EB4-431D-ADF8-72706C29CC8E}"/>
                </a:ext>
              </a:extLst>
            </p:cNvPr>
            <p:cNvCxnSpPr>
              <a:cxnSpLocks noChangeShapeType="1"/>
              <a:stCxn id="51" idx="4"/>
              <a:endCxn id="50" idx="0"/>
            </p:cNvCxnSpPr>
            <p:nvPr/>
          </p:nvCxnSpPr>
          <p:spPr bwMode="gray">
            <a:xfrm rot="5400000">
              <a:off x="4177" y="2209"/>
              <a:ext cx="174" cy="0"/>
            </a:xfrm>
            <a:prstGeom prst="straightConnector1">
              <a:avLst/>
            </a:prstGeom>
            <a:noFill/>
            <a:ln w="12700">
              <a:solidFill>
                <a:srgbClr val="000000"/>
              </a:solidFill>
              <a:round/>
              <a:headEnd/>
              <a:tailEnd type="triangle" w="med" len="med"/>
            </a:ln>
          </p:spPr>
        </p:cxnSp>
        <p:cxnSp>
          <p:nvCxnSpPr>
            <p:cNvPr id="55" name="AutoShape 105">
              <a:extLst>
                <a:ext uri="{FF2B5EF4-FFF2-40B4-BE49-F238E27FC236}">
                  <a16:creationId xmlns:a16="http://schemas.microsoft.com/office/drawing/2014/main" id="{C183A15E-930D-461A-8085-1CA52162E38B}"/>
                </a:ext>
              </a:extLst>
            </p:cNvPr>
            <p:cNvCxnSpPr>
              <a:cxnSpLocks noChangeShapeType="1"/>
              <a:stCxn id="50" idx="3"/>
              <a:endCxn id="51" idx="6"/>
            </p:cNvCxnSpPr>
            <p:nvPr/>
          </p:nvCxnSpPr>
          <p:spPr bwMode="gray">
            <a:xfrm flipH="1" flipV="1">
              <a:off x="4423" y="1982"/>
              <a:ext cx="362" cy="405"/>
            </a:xfrm>
            <a:prstGeom prst="bentConnector3">
              <a:avLst>
                <a:gd name="adj1" fmla="val -39505"/>
              </a:avLst>
            </a:prstGeom>
            <a:noFill/>
            <a:ln w="12700">
              <a:solidFill>
                <a:srgbClr val="000000"/>
              </a:solidFill>
              <a:miter lim="800000"/>
              <a:headEnd/>
              <a:tailEnd type="triangle" w="med" len="med"/>
            </a:ln>
          </p:spPr>
        </p:cxnSp>
      </p:grpSp>
      <p:grpSp>
        <p:nvGrpSpPr>
          <p:cNvPr id="56" name="Group 159">
            <a:extLst>
              <a:ext uri="{FF2B5EF4-FFF2-40B4-BE49-F238E27FC236}">
                <a16:creationId xmlns:a16="http://schemas.microsoft.com/office/drawing/2014/main" id="{AE4B4580-DF41-4374-B861-76FA3D77AC52}"/>
              </a:ext>
            </a:extLst>
          </p:cNvPr>
          <p:cNvGrpSpPr>
            <a:grpSpLocks/>
          </p:cNvGrpSpPr>
          <p:nvPr/>
        </p:nvGrpSpPr>
        <p:grpSpPr bwMode="auto">
          <a:xfrm>
            <a:off x="911929" y="1484315"/>
            <a:ext cx="5088594" cy="2232025"/>
            <a:chOff x="431" y="935"/>
            <a:chExt cx="2405" cy="1406"/>
          </a:xfrm>
        </p:grpSpPr>
        <p:sp>
          <p:nvSpPr>
            <p:cNvPr id="57" name="Oval 60">
              <a:extLst>
                <a:ext uri="{FF2B5EF4-FFF2-40B4-BE49-F238E27FC236}">
                  <a16:creationId xmlns:a16="http://schemas.microsoft.com/office/drawing/2014/main" id="{0F7FCE4B-37D5-489B-BA02-4DF0C027F3D3}"/>
                </a:ext>
              </a:extLst>
            </p:cNvPr>
            <p:cNvSpPr>
              <a:spLocks noChangeArrowheads="1"/>
            </p:cNvSpPr>
            <p:nvPr/>
          </p:nvSpPr>
          <p:spPr bwMode="gray">
            <a:xfrm>
              <a:off x="1883" y="1207"/>
              <a:ext cx="318" cy="281"/>
            </a:xfrm>
            <a:prstGeom prst="ellipse">
              <a:avLst/>
            </a:prstGeom>
            <a:solidFill>
              <a:srgbClr val="F68A33"/>
            </a:solidFill>
            <a:ln w="127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Gill Sans MT"/>
                  <a:ea typeface="+mn-ea"/>
                  <a:cs typeface="Arial" charset="0"/>
                </a:rPr>
                <a:t>×</a:t>
              </a:r>
              <a:endParaRPr kumimoji="0" lang="en-US" sz="2400" b="0" i="0" u="none" strike="noStrike" kern="0" cap="none" spc="0" normalizeH="0" baseline="0" noProof="0" dirty="0">
                <a:ln>
                  <a:noFill/>
                </a:ln>
                <a:solidFill>
                  <a:srgbClr val="000000"/>
                </a:solidFill>
                <a:effectLst/>
                <a:uLnTx/>
                <a:uFillTx/>
                <a:latin typeface="Gill Sans MT"/>
                <a:ea typeface="+mn-ea"/>
                <a:cs typeface="Arial" charset="0"/>
              </a:endParaRPr>
            </a:p>
          </p:txBody>
        </p:sp>
        <p:sp>
          <p:nvSpPr>
            <p:cNvPr id="58" name="Rectangle 61">
              <a:extLst>
                <a:ext uri="{FF2B5EF4-FFF2-40B4-BE49-F238E27FC236}">
                  <a16:creationId xmlns:a16="http://schemas.microsoft.com/office/drawing/2014/main" id="{D1FA7D71-95BA-4CAC-B387-D9767A0D2753}"/>
                </a:ext>
              </a:extLst>
            </p:cNvPr>
            <p:cNvSpPr>
              <a:spLocks noChangeArrowheads="1"/>
            </p:cNvSpPr>
            <p:nvPr/>
          </p:nvSpPr>
          <p:spPr bwMode="gray">
            <a:xfrm>
              <a:off x="1248" y="935"/>
              <a:ext cx="672"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Rn</a:t>
              </a:r>
            </a:p>
          </p:txBody>
        </p:sp>
        <p:sp>
          <p:nvSpPr>
            <p:cNvPr id="59" name="Rectangle 62">
              <a:extLst>
                <a:ext uri="{FF2B5EF4-FFF2-40B4-BE49-F238E27FC236}">
                  <a16:creationId xmlns:a16="http://schemas.microsoft.com/office/drawing/2014/main" id="{57329808-30D4-487F-B93A-FC2D7C5D3ADC}"/>
                </a:ext>
              </a:extLst>
            </p:cNvPr>
            <p:cNvSpPr>
              <a:spLocks noChangeArrowheads="1"/>
            </p:cNvSpPr>
            <p:nvPr/>
          </p:nvSpPr>
          <p:spPr bwMode="gray">
            <a:xfrm>
              <a:off x="2155" y="935"/>
              <a:ext cx="681"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Rm</a:t>
              </a:r>
            </a:p>
          </p:txBody>
        </p:sp>
        <p:cxnSp>
          <p:nvCxnSpPr>
            <p:cNvPr id="60" name="AutoShape 63">
              <a:extLst>
                <a:ext uri="{FF2B5EF4-FFF2-40B4-BE49-F238E27FC236}">
                  <a16:creationId xmlns:a16="http://schemas.microsoft.com/office/drawing/2014/main" id="{2A9DA34E-30D2-4DBE-AF2F-845FAD7C9D35}"/>
                </a:ext>
              </a:extLst>
            </p:cNvPr>
            <p:cNvCxnSpPr>
              <a:cxnSpLocks noChangeShapeType="1"/>
              <a:stCxn id="58" idx="2"/>
              <a:endCxn id="57" idx="2"/>
            </p:cNvCxnSpPr>
            <p:nvPr/>
          </p:nvCxnSpPr>
          <p:spPr bwMode="gray">
            <a:xfrm rot="16200000" flipH="1">
              <a:off x="1618" y="1082"/>
              <a:ext cx="232" cy="299"/>
            </a:xfrm>
            <a:prstGeom prst="bentConnector2">
              <a:avLst/>
            </a:prstGeom>
            <a:noFill/>
            <a:ln w="12700">
              <a:solidFill>
                <a:srgbClr val="000000"/>
              </a:solidFill>
              <a:miter lim="800000"/>
              <a:headEnd/>
              <a:tailEnd type="triangle" w="med" len="med"/>
            </a:ln>
          </p:spPr>
        </p:cxnSp>
        <p:cxnSp>
          <p:nvCxnSpPr>
            <p:cNvPr id="61" name="AutoShape 64">
              <a:extLst>
                <a:ext uri="{FF2B5EF4-FFF2-40B4-BE49-F238E27FC236}">
                  <a16:creationId xmlns:a16="http://schemas.microsoft.com/office/drawing/2014/main" id="{D6069694-D22D-4E16-9781-71AFE9B7B132}"/>
                </a:ext>
              </a:extLst>
            </p:cNvPr>
            <p:cNvCxnSpPr>
              <a:cxnSpLocks noChangeShapeType="1"/>
              <a:stCxn id="59" idx="2"/>
              <a:endCxn id="57" idx="6"/>
            </p:cNvCxnSpPr>
            <p:nvPr/>
          </p:nvCxnSpPr>
          <p:spPr bwMode="gray">
            <a:xfrm rot="5400000">
              <a:off x="2233" y="1084"/>
              <a:ext cx="232" cy="295"/>
            </a:xfrm>
            <a:prstGeom prst="bentConnector2">
              <a:avLst/>
            </a:prstGeom>
            <a:noFill/>
            <a:ln w="12700">
              <a:solidFill>
                <a:srgbClr val="000000"/>
              </a:solidFill>
              <a:miter lim="800000"/>
              <a:headEnd/>
              <a:tailEnd type="triangle" w="med" len="med"/>
            </a:ln>
          </p:spPr>
        </p:cxnSp>
        <p:sp>
          <p:nvSpPr>
            <p:cNvPr id="62" name="Rectangle 68">
              <a:extLst>
                <a:ext uri="{FF2B5EF4-FFF2-40B4-BE49-F238E27FC236}">
                  <a16:creationId xmlns:a16="http://schemas.microsoft.com/office/drawing/2014/main" id="{E0FD7802-5AC4-4949-B374-9233FA5FA511}"/>
                </a:ext>
              </a:extLst>
            </p:cNvPr>
            <p:cNvSpPr>
              <a:spLocks noChangeArrowheads="1"/>
            </p:cNvSpPr>
            <p:nvPr/>
          </p:nvSpPr>
          <p:spPr bwMode="gray">
            <a:xfrm>
              <a:off x="1702" y="2160"/>
              <a:ext cx="681"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Rd</a:t>
              </a:r>
            </a:p>
          </p:txBody>
        </p:sp>
        <p:sp>
          <p:nvSpPr>
            <p:cNvPr id="63" name="Rectangle 72">
              <a:extLst>
                <a:ext uri="{FF2B5EF4-FFF2-40B4-BE49-F238E27FC236}">
                  <a16:creationId xmlns:a16="http://schemas.microsoft.com/office/drawing/2014/main" id="{4AF7F11C-529B-4E45-87BA-816E78A47681}"/>
                </a:ext>
              </a:extLst>
            </p:cNvPr>
            <p:cNvSpPr>
              <a:spLocks noChangeArrowheads="1"/>
            </p:cNvSpPr>
            <p:nvPr/>
          </p:nvSpPr>
          <p:spPr bwMode="gray">
            <a:xfrm>
              <a:off x="431" y="1162"/>
              <a:ext cx="672" cy="181"/>
            </a:xfrm>
            <a:prstGeom prst="rect">
              <a:avLst/>
            </a:prstGeom>
            <a:solidFill>
              <a:srgbClr val="A5D0E3"/>
            </a:solidFill>
            <a:ln w="12700">
              <a:solidFill>
                <a:srgbClr val="000000"/>
              </a:solidFill>
              <a:miter lim="800000"/>
              <a:headEnd/>
              <a:tailEnd/>
            </a:ln>
          </p:spPr>
          <p:txBody>
            <a:bodyPr wrap="none" anchor="ct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Courier New" pitchFamily="49" charset="0"/>
                  <a:ea typeface="+mn-ea"/>
                </a:rPr>
                <a:t>Ra</a:t>
              </a:r>
            </a:p>
          </p:txBody>
        </p:sp>
        <p:sp>
          <p:nvSpPr>
            <p:cNvPr id="64" name="Oval 73">
              <a:extLst>
                <a:ext uri="{FF2B5EF4-FFF2-40B4-BE49-F238E27FC236}">
                  <a16:creationId xmlns:a16="http://schemas.microsoft.com/office/drawing/2014/main" id="{B581A437-2376-4FAA-B1F8-B915D91FC7FC}"/>
                </a:ext>
              </a:extLst>
            </p:cNvPr>
            <p:cNvSpPr>
              <a:spLocks noChangeArrowheads="1"/>
            </p:cNvSpPr>
            <p:nvPr/>
          </p:nvSpPr>
          <p:spPr bwMode="gray">
            <a:xfrm>
              <a:off x="1883" y="1706"/>
              <a:ext cx="318" cy="281"/>
            </a:xfrm>
            <a:prstGeom prst="ellipse">
              <a:avLst/>
            </a:prstGeom>
            <a:solidFill>
              <a:srgbClr val="F68A33"/>
            </a:solidFill>
            <a:ln w="127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Gill Sans MT"/>
                  <a:ea typeface="+mn-ea"/>
                  <a:cs typeface="Arial" charset="0"/>
                </a:rPr>
                <a:t>+/-</a:t>
              </a:r>
              <a:endParaRPr kumimoji="0" lang="en-US" sz="2400" b="0" i="0" u="none" strike="noStrike" kern="0" cap="none" spc="0" normalizeH="0" baseline="0" noProof="0" dirty="0">
                <a:ln>
                  <a:noFill/>
                </a:ln>
                <a:solidFill>
                  <a:srgbClr val="000000"/>
                </a:solidFill>
                <a:effectLst/>
                <a:uLnTx/>
                <a:uFillTx/>
                <a:latin typeface="Gill Sans MT"/>
                <a:ea typeface="+mn-ea"/>
                <a:cs typeface="Arial" charset="0"/>
              </a:endParaRPr>
            </a:p>
          </p:txBody>
        </p:sp>
        <p:cxnSp>
          <p:nvCxnSpPr>
            <p:cNvPr id="65" name="AutoShape 74">
              <a:extLst>
                <a:ext uri="{FF2B5EF4-FFF2-40B4-BE49-F238E27FC236}">
                  <a16:creationId xmlns:a16="http://schemas.microsoft.com/office/drawing/2014/main" id="{D30CBBDB-7B39-4D9C-8FCA-FEA0B59F381A}"/>
                </a:ext>
              </a:extLst>
            </p:cNvPr>
            <p:cNvCxnSpPr>
              <a:cxnSpLocks noChangeShapeType="1"/>
              <a:stCxn id="63" idx="2"/>
              <a:endCxn id="64" idx="2"/>
            </p:cNvCxnSpPr>
            <p:nvPr/>
          </p:nvCxnSpPr>
          <p:spPr bwMode="gray">
            <a:xfrm rot="16200000" flipH="1">
              <a:off x="1073" y="1037"/>
              <a:ext cx="504" cy="1116"/>
            </a:xfrm>
            <a:prstGeom prst="bentConnector2">
              <a:avLst/>
            </a:prstGeom>
            <a:noFill/>
            <a:ln w="12700">
              <a:solidFill>
                <a:srgbClr val="000000"/>
              </a:solidFill>
              <a:miter lim="800000"/>
              <a:headEnd/>
              <a:tailEnd type="triangle" w="med" len="med"/>
            </a:ln>
          </p:spPr>
        </p:cxnSp>
        <p:cxnSp>
          <p:nvCxnSpPr>
            <p:cNvPr id="66" name="AutoShape 75">
              <a:extLst>
                <a:ext uri="{FF2B5EF4-FFF2-40B4-BE49-F238E27FC236}">
                  <a16:creationId xmlns:a16="http://schemas.microsoft.com/office/drawing/2014/main" id="{A21C634F-D010-40E9-9610-9622046DA029}"/>
                </a:ext>
              </a:extLst>
            </p:cNvPr>
            <p:cNvCxnSpPr>
              <a:cxnSpLocks noChangeShapeType="1"/>
              <a:stCxn id="57" idx="4"/>
              <a:endCxn id="64" idx="0"/>
            </p:cNvCxnSpPr>
            <p:nvPr/>
          </p:nvCxnSpPr>
          <p:spPr bwMode="gray">
            <a:xfrm rot="5400000">
              <a:off x="1933" y="1597"/>
              <a:ext cx="218" cy="0"/>
            </a:xfrm>
            <a:prstGeom prst="straightConnector1">
              <a:avLst/>
            </a:prstGeom>
            <a:noFill/>
            <a:ln w="12700">
              <a:solidFill>
                <a:srgbClr val="000000"/>
              </a:solidFill>
              <a:round/>
              <a:headEnd/>
              <a:tailEnd type="triangle" w="med" len="med"/>
            </a:ln>
          </p:spPr>
        </p:cxnSp>
        <p:cxnSp>
          <p:nvCxnSpPr>
            <p:cNvPr id="67" name="AutoShape 76">
              <a:extLst>
                <a:ext uri="{FF2B5EF4-FFF2-40B4-BE49-F238E27FC236}">
                  <a16:creationId xmlns:a16="http://schemas.microsoft.com/office/drawing/2014/main" id="{01CF3C83-A5C7-4EAF-8965-859CE2CBA63A}"/>
                </a:ext>
              </a:extLst>
            </p:cNvPr>
            <p:cNvCxnSpPr>
              <a:cxnSpLocks noChangeShapeType="1"/>
              <a:stCxn id="64" idx="4"/>
              <a:endCxn id="62" idx="0"/>
            </p:cNvCxnSpPr>
            <p:nvPr/>
          </p:nvCxnSpPr>
          <p:spPr bwMode="gray">
            <a:xfrm rot="16200000" flipH="1">
              <a:off x="1956" y="2073"/>
              <a:ext cx="173" cy="1"/>
            </a:xfrm>
            <a:prstGeom prst="bentConnector3">
              <a:avLst>
                <a:gd name="adj1" fmla="val 49713"/>
              </a:avLst>
            </a:prstGeom>
            <a:noFill/>
            <a:ln w="12700">
              <a:solidFill>
                <a:srgbClr val="000000"/>
              </a:solidFill>
              <a:miter lim="800000"/>
              <a:headEnd/>
              <a:tailEnd type="triangle" w="med" len="med"/>
            </a:ln>
          </p:spPr>
        </p:cxnSp>
        <p:sp>
          <p:nvSpPr>
            <p:cNvPr id="68" name="Text Box 134">
              <a:extLst>
                <a:ext uri="{FF2B5EF4-FFF2-40B4-BE49-F238E27FC236}">
                  <a16:creationId xmlns:a16="http://schemas.microsoft.com/office/drawing/2014/main" id="{C9D23382-CCDE-4111-80AA-514A1362DD6D}"/>
                </a:ext>
              </a:extLst>
            </p:cNvPr>
            <p:cNvSpPr txBox="1">
              <a:spLocks noChangeArrowheads="1"/>
            </p:cNvSpPr>
            <p:nvPr/>
          </p:nvSpPr>
          <p:spPr bwMode="gray">
            <a:xfrm>
              <a:off x="793" y="1479"/>
              <a:ext cx="763" cy="400"/>
            </a:xfrm>
            <a:prstGeom prst="rect">
              <a:avLst/>
            </a:prstGeom>
            <a:noFill/>
            <a:ln w="12700" algn="ctr">
              <a:noFill/>
              <a:miter lim="800000"/>
              <a:headEnd/>
              <a:tailEnd/>
            </a:ln>
          </p:spPr>
          <p:txBody>
            <a:bodyPr wrap="none" lIns="80167" tIns="40084" rIns="80167" bIns="40084">
              <a:spAutoFit/>
            </a:bodyPr>
            <a:lstStyle/>
            <a:p>
              <a:pPr marL="0" marR="0" lvl="0" indent="0" defTabSz="801688"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Gill Sans MT"/>
                  <a:ea typeface="+mn-ea"/>
                </a:rPr>
                <a:t>optional</a:t>
              </a:r>
              <a:br>
                <a:rPr kumimoji="0" lang="en-GB" sz="1800" b="1" i="0" u="none" strike="noStrike" kern="0" cap="none" spc="0" normalizeH="0" baseline="0" noProof="0" dirty="0">
                  <a:ln>
                    <a:noFill/>
                  </a:ln>
                  <a:solidFill>
                    <a:srgbClr val="000000"/>
                  </a:solidFill>
                  <a:effectLst/>
                  <a:uLnTx/>
                  <a:uFillTx/>
                  <a:latin typeface="Gill Sans MT"/>
                  <a:ea typeface="+mn-ea"/>
                </a:rPr>
              </a:br>
              <a:r>
                <a:rPr kumimoji="0" lang="en-GB" sz="1800" b="1" i="0" u="none" strike="noStrike" kern="0" cap="none" spc="0" normalizeH="0" baseline="0" noProof="0" dirty="0">
                  <a:ln>
                    <a:noFill/>
                  </a:ln>
                  <a:solidFill>
                    <a:srgbClr val="000000"/>
                  </a:solidFill>
                  <a:effectLst/>
                  <a:uLnTx/>
                  <a:uFillTx/>
                  <a:latin typeface="Gill Sans MT"/>
                  <a:ea typeface="+mn-ea"/>
                </a:rPr>
                <a:t>accumulation</a:t>
              </a:r>
            </a:p>
          </p:txBody>
        </p:sp>
      </p:grpSp>
      <p:sp>
        <p:nvSpPr>
          <p:cNvPr id="69" name="Text Box 135">
            <a:extLst>
              <a:ext uri="{FF2B5EF4-FFF2-40B4-BE49-F238E27FC236}">
                <a16:creationId xmlns:a16="http://schemas.microsoft.com/office/drawing/2014/main" id="{24517E2F-FE50-46AE-82F6-6245B0128F45}"/>
              </a:ext>
            </a:extLst>
          </p:cNvPr>
          <p:cNvSpPr txBox="1">
            <a:spLocks noChangeArrowheads="1"/>
          </p:cNvSpPr>
          <p:nvPr/>
        </p:nvSpPr>
        <p:spPr bwMode="gray">
          <a:xfrm>
            <a:off x="9496343" y="2310555"/>
            <a:ext cx="1614973" cy="634949"/>
          </a:xfrm>
          <a:prstGeom prst="rect">
            <a:avLst/>
          </a:prstGeom>
          <a:noFill/>
          <a:ln w="12700" algn="ctr">
            <a:noFill/>
            <a:miter lim="800000"/>
            <a:headEnd/>
            <a:tailEnd/>
          </a:ln>
        </p:spPr>
        <p:txBody>
          <a:bodyPr wrap="none" lIns="80167" tIns="40084" rIns="80167" bIns="40084">
            <a:spAutoFit/>
          </a:bodyPr>
          <a:lstStyle/>
          <a:p>
            <a:pPr defTabSz="801688" eaLnBrk="1" fontAlgn="auto" hangingPunct="1">
              <a:spcBef>
                <a:spcPts val="0"/>
              </a:spcBef>
              <a:spcAft>
                <a:spcPts val="0"/>
              </a:spcAft>
            </a:pPr>
            <a:r>
              <a:rPr lang="en-GB" b="1" dirty="0">
                <a:solidFill>
                  <a:srgbClr val="000000"/>
                </a:solidFill>
                <a:latin typeface="Gill Sans MT"/>
                <a:ea typeface="+mn-ea"/>
              </a:rPr>
              <a:t>optional</a:t>
            </a:r>
            <a:br>
              <a:rPr lang="en-GB" b="1" dirty="0">
                <a:solidFill>
                  <a:srgbClr val="000000"/>
                </a:solidFill>
                <a:latin typeface="Gill Sans MT"/>
                <a:ea typeface="+mn-ea"/>
              </a:rPr>
            </a:br>
            <a:r>
              <a:rPr lang="en-GB" b="1" dirty="0">
                <a:solidFill>
                  <a:srgbClr val="000000"/>
                </a:solidFill>
                <a:latin typeface="Gill Sans MT"/>
                <a:ea typeface="+mn-ea"/>
              </a:rPr>
              <a:t>accumulation</a:t>
            </a:r>
          </a:p>
        </p:txBody>
      </p:sp>
      <p:sp>
        <p:nvSpPr>
          <p:cNvPr id="70" name="Text Box 136">
            <a:extLst>
              <a:ext uri="{FF2B5EF4-FFF2-40B4-BE49-F238E27FC236}">
                <a16:creationId xmlns:a16="http://schemas.microsoft.com/office/drawing/2014/main" id="{31F245E6-5E6E-46B8-9A20-477806BC35A1}"/>
              </a:ext>
            </a:extLst>
          </p:cNvPr>
          <p:cNvSpPr txBox="1">
            <a:spLocks noChangeArrowheads="1"/>
          </p:cNvSpPr>
          <p:nvPr/>
        </p:nvSpPr>
        <p:spPr bwMode="gray">
          <a:xfrm>
            <a:off x="719387" y="2851151"/>
            <a:ext cx="575400" cy="911948"/>
          </a:xfrm>
          <a:prstGeom prst="rect">
            <a:avLst/>
          </a:prstGeom>
          <a:noFill/>
          <a:ln w="12700" algn="ctr">
            <a:noFill/>
            <a:miter lim="800000"/>
            <a:headEnd/>
            <a:tailEnd/>
          </a:ln>
        </p:spPr>
        <p:txBody>
          <a:bodyPr wrap="none" lIns="80167" tIns="40084" rIns="80167" bIns="40084">
            <a:spAutoFit/>
          </a:bodyPr>
          <a:lstStyle/>
          <a:p>
            <a:pPr defTabSz="801688" eaLnBrk="1" fontAlgn="auto" hangingPunct="1">
              <a:spcBef>
                <a:spcPts val="0"/>
              </a:spcBef>
              <a:spcAft>
                <a:spcPts val="0"/>
              </a:spcAft>
            </a:pPr>
            <a:r>
              <a:rPr lang="en-GB" b="1" dirty="0">
                <a:solidFill>
                  <a:srgbClr val="F68A33"/>
                </a:solidFill>
                <a:latin typeface="Courier New" pitchFamily="49" charset="0"/>
                <a:ea typeface="+mn-ea"/>
              </a:rPr>
              <a:t>MUL</a:t>
            </a:r>
          </a:p>
          <a:p>
            <a:pPr defTabSz="801688" eaLnBrk="1" fontAlgn="auto" hangingPunct="1">
              <a:spcBef>
                <a:spcPts val="0"/>
              </a:spcBef>
              <a:spcAft>
                <a:spcPts val="0"/>
              </a:spcAft>
            </a:pPr>
            <a:r>
              <a:rPr lang="en-GB" b="1" dirty="0">
                <a:solidFill>
                  <a:srgbClr val="F68A33"/>
                </a:solidFill>
                <a:latin typeface="Courier New" pitchFamily="49" charset="0"/>
                <a:ea typeface="+mn-ea"/>
              </a:rPr>
              <a:t>MLA</a:t>
            </a:r>
          </a:p>
          <a:p>
            <a:pPr defTabSz="801688" eaLnBrk="1" fontAlgn="auto" hangingPunct="1">
              <a:spcBef>
                <a:spcPts val="0"/>
              </a:spcBef>
              <a:spcAft>
                <a:spcPts val="0"/>
              </a:spcAft>
            </a:pPr>
            <a:r>
              <a:rPr lang="en-GB" b="1" dirty="0">
                <a:solidFill>
                  <a:srgbClr val="F68A33"/>
                </a:solidFill>
                <a:latin typeface="Courier New" pitchFamily="49" charset="0"/>
                <a:ea typeface="+mn-ea"/>
              </a:rPr>
              <a:t>MLS</a:t>
            </a:r>
          </a:p>
        </p:txBody>
      </p:sp>
      <p:sp>
        <p:nvSpPr>
          <p:cNvPr id="71" name="Text Box 138">
            <a:extLst>
              <a:ext uri="{FF2B5EF4-FFF2-40B4-BE49-F238E27FC236}">
                <a16:creationId xmlns:a16="http://schemas.microsoft.com/office/drawing/2014/main" id="{409D718B-04FF-4E80-8744-1432D531A496}"/>
              </a:ext>
            </a:extLst>
          </p:cNvPr>
          <p:cNvSpPr txBox="1">
            <a:spLocks noChangeArrowheads="1"/>
          </p:cNvSpPr>
          <p:nvPr/>
        </p:nvSpPr>
        <p:spPr bwMode="gray">
          <a:xfrm>
            <a:off x="6476588" y="2492377"/>
            <a:ext cx="851080" cy="1188947"/>
          </a:xfrm>
          <a:prstGeom prst="rect">
            <a:avLst/>
          </a:prstGeom>
          <a:noFill/>
          <a:ln w="12700" algn="ctr">
            <a:noFill/>
            <a:miter lim="800000"/>
            <a:headEnd/>
            <a:tailEnd/>
          </a:ln>
        </p:spPr>
        <p:txBody>
          <a:bodyPr wrap="none" lIns="80167" tIns="40084" rIns="80167" bIns="40084">
            <a:spAutoFit/>
          </a:bodyPr>
          <a:lstStyle/>
          <a:p>
            <a:pPr defTabSz="801688" eaLnBrk="1" fontAlgn="auto" hangingPunct="1">
              <a:spcBef>
                <a:spcPts val="0"/>
              </a:spcBef>
              <a:spcAft>
                <a:spcPts val="0"/>
              </a:spcAft>
            </a:pPr>
            <a:r>
              <a:rPr lang="en-GB" b="1" dirty="0">
                <a:solidFill>
                  <a:srgbClr val="F68A33"/>
                </a:solidFill>
                <a:latin typeface="Courier New" pitchFamily="49" charset="0"/>
                <a:ea typeface="+mn-ea"/>
              </a:rPr>
              <a:t>UMULL</a:t>
            </a:r>
          </a:p>
          <a:p>
            <a:pPr defTabSz="801688" eaLnBrk="1" fontAlgn="auto" hangingPunct="1">
              <a:spcBef>
                <a:spcPts val="0"/>
              </a:spcBef>
              <a:spcAft>
                <a:spcPts val="0"/>
              </a:spcAft>
            </a:pPr>
            <a:r>
              <a:rPr lang="en-GB" b="1" dirty="0">
                <a:solidFill>
                  <a:srgbClr val="F68A33"/>
                </a:solidFill>
                <a:latin typeface="Courier New" pitchFamily="49" charset="0"/>
                <a:ea typeface="+mn-ea"/>
              </a:rPr>
              <a:t>SMULL</a:t>
            </a:r>
          </a:p>
          <a:p>
            <a:pPr defTabSz="801688" eaLnBrk="1" fontAlgn="auto" hangingPunct="1">
              <a:spcBef>
                <a:spcPts val="0"/>
              </a:spcBef>
              <a:spcAft>
                <a:spcPts val="0"/>
              </a:spcAft>
            </a:pPr>
            <a:r>
              <a:rPr lang="en-GB" b="1" dirty="0">
                <a:solidFill>
                  <a:srgbClr val="F68A33"/>
                </a:solidFill>
                <a:latin typeface="Courier New" pitchFamily="49" charset="0"/>
                <a:ea typeface="+mn-ea"/>
              </a:rPr>
              <a:t>UMLAL</a:t>
            </a:r>
          </a:p>
          <a:p>
            <a:pPr defTabSz="801688" eaLnBrk="1" fontAlgn="auto" hangingPunct="1">
              <a:spcBef>
                <a:spcPts val="0"/>
              </a:spcBef>
              <a:spcAft>
                <a:spcPts val="0"/>
              </a:spcAft>
            </a:pPr>
            <a:r>
              <a:rPr lang="en-GB" b="1" dirty="0">
                <a:solidFill>
                  <a:srgbClr val="F68A33"/>
                </a:solidFill>
                <a:latin typeface="Courier New" pitchFamily="49" charset="0"/>
                <a:ea typeface="+mn-ea"/>
              </a:rPr>
              <a:t>SMLAL</a:t>
            </a:r>
          </a:p>
        </p:txBody>
      </p:sp>
      <p:sp>
        <p:nvSpPr>
          <p:cNvPr id="72" name="Rectangle 198">
            <a:extLst>
              <a:ext uri="{FF2B5EF4-FFF2-40B4-BE49-F238E27FC236}">
                <a16:creationId xmlns:a16="http://schemas.microsoft.com/office/drawing/2014/main" id="{DCBF9709-3D56-49A6-8435-B978EC70D0A0}"/>
              </a:ext>
            </a:extLst>
          </p:cNvPr>
          <p:cNvSpPr>
            <a:spLocks noChangeArrowheads="1"/>
          </p:cNvSpPr>
          <p:nvPr/>
        </p:nvSpPr>
        <p:spPr bwMode="auto">
          <a:xfrm>
            <a:off x="3290149" y="5272631"/>
            <a:ext cx="1992045" cy="265617"/>
          </a:xfrm>
          <a:prstGeom prst="rect">
            <a:avLst/>
          </a:prstGeom>
          <a:solidFill>
            <a:srgbClr val="FFFFFF"/>
          </a:solidFill>
          <a:ln w="19050" algn="ctr">
            <a:solidFill>
              <a:srgbClr val="000000"/>
            </a:solidFill>
            <a:miter lim="800000"/>
            <a:headEnd/>
            <a:tailEnd/>
          </a:ln>
        </p:spPr>
        <p:txBody>
          <a:bodyPr wrap="square" lIns="80167" tIns="40084" rIns="80167" bIns="40084" anchor="ctr">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Gill Sans MT"/>
                <a:ea typeface="+mn-ea"/>
              </a:rPr>
              <a:t>Optional in 7-A</a:t>
            </a:r>
          </a:p>
        </p:txBody>
      </p:sp>
      <p:grpSp>
        <p:nvGrpSpPr>
          <p:cNvPr id="73" name="Group 199">
            <a:extLst>
              <a:ext uri="{FF2B5EF4-FFF2-40B4-BE49-F238E27FC236}">
                <a16:creationId xmlns:a16="http://schemas.microsoft.com/office/drawing/2014/main" id="{E1C218BE-6DFA-464B-B788-2C58C1B40167}"/>
              </a:ext>
            </a:extLst>
          </p:cNvPr>
          <p:cNvGrpSpPr>
            <a:grpSpLocks/>
          </p:cNvGrpSpPr>
          <p:nvPr/>
        </p:nvGrpSpPr>
        <p:grpSpPr bwMode="auto">
          <a:xfrm>
            <a:off x="3045620" y="5284465"/>
            <a:ext cx="317364" cy="354335"/>
            <a:chOff x="4997" y="2634"/>
            <a:chExt cx="123" cy="572"/>
          </a:xfrm>
        </p:grpSpPr>
        <p:sp>
          <p:nvSpPr>
            <p:cNvPr id="74" name="Oval 200">
              <a:extLst>
                <a:ext uri="{FF2B5EF4-FFF2-40B4-BE49-F238E27FC236}">
                  <a16:creationId xmlns:a16="http://schemas.microsoft.com/office/drawing/2014/main" id="{B1D11E26-4922-4096-9FE1-49AA03E7D830}"/>
                </a:ext>
              </a:extLst>
            </p:cNvPr>
            <p:cNvSpPr>
              <a:spLocks noChangeArrowheads="1"/>
            </p:cNvSpPr>
            <p:nvPr/>
          </p:nvSpPr>
          <p:spPr bwMode="auto">
            <a:xfrm>
              <a:off x="4997" y="2634"/>
              <a:ext cx="108" cy="572"/>
            </a:xfrm>
            <a:prstGeom prst="ellipse">
              <a:avLst/>
            </a:prstGeom>
            <a:solidFill>
              <a:srgbClr val="FFFFFF"/>
            </a:solidFill>
            <a:ln w="12700" algn="ctr">
              <a:solidFill>
                <a:srgbClr val="000000"/>
              </a:solidFill>
              <a:round/>
              <a:headEn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 name="AutoShape 201">
              <a:extLst>
                <a:ext uri="{FF2B5EF4-FFF2-40B4-BE49-F238E27FC236}">
                  <a16:creationId xmlns:a16="http://schemas.microsoft.com/office/drawing/2014/main" id="{F1703E9A-2F46-45C7-BA43-82C513E68011}"/>
                </a:ext>
              </a:extLst>
            </p:cNvPr>
            <p:cNvSpPr>
              <a:spLocks noChangeArrowheads="1"/>
            </p:cNvSpPr>
            <p:nvPr/>
          </p:nvSpPr>
          <p:spPr bwMode="auto">
            <a:xfrm>
              <a:off x="4997" y="2638"/>
              <a:ext cx="123" cy="5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086 h 21600"/>
                <a:gd name="T26" fmla="*/ 18439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000000"/>
            </a:solidFill>
            <a:ln w="12700" algn="ctr">
              <a:solidFill>
                <a:srgbClr val="000000"/>
              </a:solidFill>
              <a:miter lim="800000"/>
              <a:headEnd/>
              <a:tailEnd/>
            </a:ln>
          </p:spPr>
          <p:txBody>
            <a:bodyPr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392082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Bit Manipulation Instructions</a:t>
            </a:r>
          </a:p>
        </p:txBody>
      </p:sp>
      <p:grpSp>
        <p:nvGrpSpPr>
          <p:cNvPr id="414" name="Group 3">
            <a:extLst>
              <a:ext uri="{FF2B5EF4-FFF2-40B4-BE49-F238E27FC236}">
                <a16:creationId xmlns:a16="http://schemas.microsoft.com/office/drawing/2014/main" id="{33AA4724-20B2-416A-A0A2-EC0AF0D89503}"/>
              </a:ext>
            </a:extLst>
          </p:cNvPr>
          <p:cNvGrpSpPr>
            <a:grpSpLocks/>
          </p:cNvGrpSpPr>
          <p:nvPr/>
        </p:nvGrpSpPr>
        <p:grpSpPr bwMode="auto">
          <a:xfrm>
            <a:off x="5012426" y="1349375"/>
            <a:ext cx="6654316" cy="479424"/>
            <a:chOff x="2369" y="696"/>
            <a:chExt cx="3145" cy="302"/>
          </a:xfrm>
        </p:grpSpPr>
        <p:sp>
          <p:nvSpPr>
            <p:cNvPr id="415" name="Rectangle 4">
              <a:extLst>
                <a:ext uri="{FF2B5EF4-FFF2-40B4-BE49-F238E27FC236}">
                  <a16:creationId xmlns:a16="http://schemas.microsoft.com/office/drawing/2014/main" id="{8CFA7431-CA7D-4310-8EE5-962550755CAD}"/>
                </a:ext>
              </a:extLst>
            </p:cNvPr>
            <p:cNvSpPr>
              <a:spLocks noChangeArrowheads="1"/>
            </p:cNvSpPr>
            <p:nvPr/>
          </p:nvSpPr>
          <p:spPr bwMode="auto">
            <a:xfrm>
              <a:off x="2417" y="841"/>
              <a:ext cx="3072" cy="144"/>
            </a:xfrm>
            <a:prstGeom prst="rect">
              <a:avLst/>
            </a:prstGeom>
            <a:solidFill>
              <a:srgbClr val="A0D0E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16" name="Rectangle 5">
              <a:extLst>
                <a:ext uri="{FF2B5EF4-FFF2-40B4-BE49-F238E27FC236}">
                  <a16:creationId xmlns:a16="http://schemas.microsoft.com/office/drawing/2014/main" id="{EC188AD8-810C-4DFE-97AE-4030D442D61A}"/>
                </a:ext>
              </a:extLst>
            </p:cNvPr>
            <p:cNvSpPr>
              <a:spLocks noChangeArrowheads="1"/>
            </p:cNvSpPr>
            <p:nvPr/>
          </p:nvSpPr>
          <p:spPr bwMode="auto">
            <a:xfrm>
              <a:off x="5393" y="696"/>
              <a:ext cx="121" cy="155"/>
            </a:xfrm>
            <a:prstGeom prst="rect">
              <a:avLst/>
            </a:prstGeom>
            <a:noFill/>
            <a:ln w="12700">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17" name="Rectangle 6">
              <a:extLst>
                <a:ext uri="{FF2B5EF4-FFF2-40B4-BE49-F238E27FC236}">
                  <a16:creationId xmlns:a16="http://schemas.microsoft.com/office/drawing/2014/main" id="{80EA8FAC-9245-4BF4-90F0-6F8C8ED6EF6C}"/>
                </a:ext>
              </a:extLst>
            </p:cNvPr>
            <p:cNvSpPr>
              <a:spLocks noChangeArrowheads="1"/>
            </p:cNvSpPr>
            <p:nvPr/>
          </p:nvSpPr>
          <p:spPr bwMode="auto">
            <a:xfrm>
              <a:off x="2369" y="696"/>
              <a:ext cx="154" cy="155"/>
            </a:xfrm>
            <a:prstGeom prst="rect">
              <a:avLst/>
            </a:prstGeom>
            <a:noFill/>
            <a:ln w="12700">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31</a:t>
              </a:r>
            </a:p>
          </p:txBody>
        </p:sp>
        <p:sp>
          <p:nvSpPr>
            <p:cNvPr id="418" name="Line 7">
              <a:extLst>
                <a:ext uri="{FF2B5EF4-FFF2-40B4-BE49-F238E27FC236}">
                  <a16:creationId xmlns:a16="http://schemas.microsoft.com/office/drawing/2014/main" id="{10D55DE7-338C-4B5D-B349-C72418DC0AA2}"/>
                </a:ext>
              </a:extLst>
            </p:cNvPr>
            <p:cNvSpPr>
              <a:spLocks noChangeShapeType="1"/>
            </p:cNvSpPr>
            <p:nvPr/>
          </p:nvSpPr>
          <p:spPr bwMode="auto">
            <a:xfrm>
              <a:off x="2417" y="841"/>
              <a:ext cx="0" cy="144"/>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19" name="Line 8">
              <a:extLst>
                <a:ext uri="{FF2B5EF4-FFF2-40B4-BE49-F238E27FC236}">
                  <a16:creationId xmlns:a16="http://schemas.microsoft.com/office/drawing/2014/main" id="{BC2678FE-0AA7-4A61-A7BB-B98F17D8ACDA}"/>
                </a:ext>
              </a:extLst>
            </p:cNvPr>
            <p:cNvSpPr>
              <a:spLocks noChangeShapeType="1"/>
            </p:cNvSpPr>
            <p:nvPr/>
          </p:nvSpPr>
          <p:spPr bwMode="auto">
            <a:xfrm>
              <a:off x="2417" y="841"/>
              <a:ext cx="307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0" name="Line 9">
              <a:extLst>
                <a:ext uri="{FF2B5EF4-FFF2-40B4-BE49-F238E27FC236}">
                  <a16:creationId xmlns:a16="http://schemas.microsoft.com/office/drawing/2014/main" id="{94F32817-18A0-4680-97FB-A857C529A8A3}"/>
                </a:ext>
              </a:extLst>
            </p:cNvPr>
            <p:cNvSpPr>
              <a:spLocks noChangeShapeType="1"/>
            </p:cNvSpPr>
            <p:nvPr/>
          </p:nvSpPr>
          <p:spPr bwMode="auto">
            <a:xfrm>
              <a:off x="2417" y="985"/>
              <a:ext cx="307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1" name="Line 10">
              <a:extLst>
                <a:ext uri="{FF2B5EF4-FFF2-40B4-BE49-F238E27FC236}">
                  <a16:creationId xmlns:a16="http://schemas.microsoft.com/office/drawing/2014/main" id="{F4D2636F-9D9F-4A78-852D-32AC79733C63}"/>
                </a:ext>
              </a:extLst>
            </p:cNvPr>
            <p:cNvSpPr>
              <a:spLocks noChangeShapeType="1"/>
            </p:cNvSpPr>
            <p:nvPr/>
          </p:nvSpPr>
          <p:spPr bwMode="auto">
            <a:xfrm>
              <a:off x="251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2" name="Line 11">
              <a:extLst>
                <a:ext uri="{FF2B5EF4-FFF2-40B4-BE49-F238E27FC236}">
                  <a16:creationId xmlns:a16="http://schemas.microsoft.com/office/drawing/2014/main" id="{2FA80D89-8E06-4C79-BC6A-65AF0916ABF2}"/>
                </a:ext>
              </a:extLst>
            </p:cNvPr>
            <p:cNvSpPr>
              <a:spLocks noChangeShapeType="1"/>
            </p:cNvSpPr>
            <p:nvPr/>
          </p:nvSpPr>
          <p:spPr bwMode="auto">
            <a:xfrm>
              <a:off x="260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3" name="Line 12">
              <a:extLst>
                <a:ext uri="{FF2B5EF4-FFF2-40B4-BE49-F238E27FC236}">
                  <a16:creationId xmlns:a16="http://schemas.microsoft.com/office/drawing/2014/main" id="{0EF25BB7-2ED6-4FF0-BEE5-1D47D042C494}"/>
                </a:ext>
              </a:extLst>
            </p:cNvPr>
            <p:cNvSpPr>
              <a:spLocks noChangeShapeType="1"/>
            </p:cNvSpPr>
            <p:nvPr/>
          </p:nvSpPr>
          <p:spPr bwMode="auto">
            <a:xfrm>
              <a:off x="2705"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4" name="Line 13">
              <a:extLst>
                <a:ext uri="{FF2B5EF4-FFF2-40B4-BE49-F238E27FC236}">
                  <a16:creationId xmlns:a16="http://schemas.microsoft.com/office/drawing/2014/main" id="{2DA996E3-898A-4E44-A5C9-B68DBF0F5B76}"/>
                </a:ext>
              </a:extLst>
            </p:cNvPr>
            <p:cNvSpPr>
              <a:spLocks noChangeShapeType="1"/>
            </p:cNvSpPr>
            <p:nvPr/>
          </p:nvSpPr>
          <p:spPr bwMode="auto">
            <a:xfrm>
              <a:off x="2801"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5" name="Line 14">
              <a:extLst>
                <a:ext uri="{FF2B5EF4-FFF2-40B4-BE49-F238E27FC236}">
                  <a16:creationId xmlns:a16="http://schemas.microsoft.com/office/drawing/2014/main" id="{9DF35A3B-186B-4532-B08B-6B9CFC998676}"/>
                </a:ext>
              </a:extLst>
            </p:cNvPr>
            <p:cNvSpPr>
              <a:spLocks noChangeShapeType="1"/>
            </p:cNvSpPr>
            <p:nvPr/>
          </p:nvSpPr>
          <p:spPr bwMode="auto">
            <a:xfrm>
              <a:off x="289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6" name="Line 15">
              <a:extLst>
                <a:ext uri="{FF2B5EF4-FFF2-40B4-BE49-F238E27FC236}">
                  <a16:creationId xmlns:a16="http://schemas.microsoft.com/office/drawing/2014/main" id="{32526F7C-5ABC-4781-8C45-6B7C43FD7B76}"/>
                </a:ext>
              </a:extLst>
            </p:cNvPr>
            <p:cNvSpPr>
              <a:spLocks noChangeShapeType="1"/>
            </p:cNvSpPr>
            <p:nvPr/>
          </p:nvSpPr>
          <p:spPr bwMode="auto">
            <a:xfrm>
              <a:off x="299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7" name="Line 16">
              <a:extLst>
                <a:ext uri="{FF2B5EF4-FFF2-40B4-BE49-F238E27FC236}">
                  <a16:creationId xmlns:a16="http://schemas.microsoft.com/office/drawing/2014/main" id="{CC380873-1CFB-4B91-AFB7-A20E7B5FB1FD}"/>
                </a:ext>
              </a:extLst>
            </p:cNvPr>
            <p:cNvSpPr>
              <a:spLocks noChangeShapeType="1"/>
            </p:cNvSpPr>
            <p:nvPr/>
          </p:nvSpPr>
          <p:spPr bwMode="auto">
            <a:xfrm>
              <a:off x="308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8" name="Line 17">
              <a:extLst>
                <a:ext uri="{FF2B5EF4-FFF2-40B4-BE49-F238E27FC236}">
                  <a16:creationId xmlns:a16="http://schemas.microsoft.com/office/drawing/2014/main" id="{CA880817-D535-4328-8302-59A08053B0AB}"/>
                </a:ext>
              </a:extLst>
            </p:cNvPr>
            <p:cNvSpPr>
              <a:spLocks noChangeShapeType="1"/>
            </p:cNvSpPr>
            <p:nvPr/>
          </p:nvSpPr>
          <p:spPr bwMode="auto">
            <a:xfrm>
              <a:off x="3185" y="742"/>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29" name="Line 18">
              <a:extLst>
                <a:ext uri="{FF2B5EF4-FFF2-40B4-BE49-F238E27FC236}">
                  <a16:creationId xmlns:a16="http://schemas.microsoft.com/office/drawing/2014/main" id="{1FB2AA0F-64CA-49FC-A039-CA0FD2E1AE81}"/>
                </a:ext>
              </a:extLst>
            </p:cNvPr>
            <p:cNvSpPr>
              <a:spLocks noChangeShapeType="1"/>
            </p:cNvSpPr>
            <p:nvPr/>
          </p:nvSpPr>
          <p:spPr bwMode="auto">
            <a:xfrm>
              <a:off x="3281"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0" name="Line 19">
              <a:extLst>
                <a:ext uri="{FF2B5EF4-FFF2-40B4-BE49-F238E27FC236}">
                  <a16:creationId xmlns:a16="http://schemas.microsoft.com/office/drawing/2014/main" id="{21189ACC-25AF-4981-AC75-55ECFE463074}"/>
                </a:ext>
              </a:extLst>
            </p:cNvPr>
            <p:cNvSpPr>
              <a:spLocks noChangeShapeType="1"/>
            </p:cNvSpPr>
            <p:nvPr/>
          </p:nvSpPr>
          <p:spPr bwMode="auto">
            <a:xfrm>
              <a:off x="337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1" name="Line 20">
              <a:extLst>
                <a:ext uri="{FF2B5EF4-FFF2-40B4-BE49-F238E27FC236}">
                  <a16:creationId xmlns:a16="http://schemas.microsoft.com/office/drawing/2014/main" id="{6F5E2651-CF82-4060-BBE6-54AB6ADF911C}"/>
                </a:ext>
              </a:extLst>
            </p:cNvPr>
            <p:cNvSpPr>
              <a:spLocks noChangeShapeType="1"/>
            </p:cNvSpPr>
            <p:nvPr/>
          </p:nvSpPr>
          <p:spPr bwMode="auto">
            <a:xfrm>
              <a:off x="347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2" name="Line 21">
              <a:extLst>
                <a:ext uri="{FF2B5EF4-FFF2-40B4-BE49-F238E27FC236}">
                  <a16:creationId xmlns:a16="http://schemas.microsoft.com/office/drawing/2014/main" id="{D53DF35E-8B7C-457C-A8EB-06B2C6C6ADA9}"/>
                </a:ext>
              </a:extLst>
            </p:cNvPr>
            <p:cNvSpPr>
              <a:spLocks noChangeShapeType="1"/>
            </p:cNvSpPr>
            <p:nvPr/>
          </p:nvSpPr>
          <p:spPr bwMode="auto">
            <a:xfrm>
              <a:off x="356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3" name="Line 22">
              <a:extLst>
                <a:ext uri="{FF2B5EF4-FFF2-40B4-BE49-F238E27FC236}">
                  <a16:creationId xmlns:a16="http://schemas.microsoft.com/office/drawing/2014/main" id="{FAE446B9-2E2F-413F-BE1A-42648C6390A0}"/>
                </a:ext>
              </a:extLst>
            </p:cNvPr>
            <p:cNvSpPr>
              <a:spLocks noChangeShapeType="1"/>
            </p:cNvSpPr>
            <p:nvPr/>
          </p:nvSpPr>
          <p:spPr bwMode="auto">
            <a:xfrm>
              <a:off x="3665"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4" name="Line 23">
              <a:extLst>
                <a:ext uri="{FF2B5EF4-FFF2-40B4-BE49-F238E27FC236}">
                  <a16:creationId xmlns:a16="http://schemas.microsoft.com/office/drawing/2014/main" id="{779523FE-D89B-4095-8402-F8E0E8B75760}"/>
                </a:ext>
              </a:extLst>
            </p:cNvPr>
            <p:cNvSpPr>
              <a:spLocks noChangeShapeType="1"/>
            </p:cNvSpPr>
            <p:nvPr/>
          </p:nvSpPr>
          <p:spPr bwMode="auto">
            <a:xfrm>
              <a:off x="3761"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5" name="Line 24">
              <a:extLst>
                <a:ext uri="{FF2B5EF4-FFF2-40B4-BE49-F238E27FC236}">
                  <a16:creationId xmlns:a16="http://schemas.microsoft.com/office/drawing/2014/main" id="{66F69381-99C4-421B-A9F8-3CA589FB1A30}"/>
                </a:ext>
              </a:extLst>
            </p:cNvPr>
            <p:cNvSpPr>
              <a:spLocks noChangeShapeType="1"/>
            </p:cNvSpPr>
            <p:nvPr/>
          </p:nvSpPr>
          <p:spPr bwMode="auto">
            <a:xfrm>
              <a:off x="385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6" name="Line 25">
              <a:extLst>
                <a:ext uri="{FF2B5EF4-FFF2-40B4-BE49-F238E27FC236}">
                  <a16:creationId xmlns:a16="http://schemas.microsoft.com/office/drawing/2014/main" id="{951D2F5C-2F41-4285-A156-59D109FFE2FB}"/>
                </a:ext>
              </a:extLst>
            </p:cNvPr>
            <p:cNvSpPr>
              <a:spLocks noChangeShapeType="1"/>
            </p:cNvSpPr>
            <p:nvPr/>
          </p:nvSpPr>
          <p:spPr bwMode="auto">
            <a:xfrm>
              <a:off x="3953" y="742"/>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7" name="Line 26">
              <a:extLst>
                <a:ext uri="{FF2B5EF4-FFF2-40B4-BE49-F238E27FC236}">
                  <a16:creationId xmlns:a16="http://schemas.microsoft.com/office/drawing/2014/main" id="{049224A5-C6A3-4D43-8B6D-11A063234B23}"/>
                </a:ext>
              </a:extLst>
            </p:cNvPr>
            <p:cNvSpPr>
              <a:spLocks noChangeShapeType="1"/>
            </p:cNvSpPr>
            <p:nvPr/>
          </p:nvSpPr>
          <p:spPr bwMode="auto">
            <a:xfrm>
              <a:off x="404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8" name="Line 27">
              <a:extLst>
                <a:ext uri="{FF2B5EF4-FFF2-40B4-BE49-F238E27FC236}">
                  <a16:creationId xmlns:a16="http://schemas.microsoft.com/office/drawing/2014/main" id="{DC3D1CEA-B1DB-4BB6-9B51-251F3AEC51E0}"/>
                </a:ext>
              </a:extLst>
            </p:cNvPr>
            <p:cNvSpPr>
              <a:spLocks noChangeShapeType="1"/>
            </p:cNvSpPr>
            <p:nvPr/>
          </p:nvSpPr>
          <p:spPr bwMode="auto">
            <a:xfrm>
              <a:off x="4145"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39" name="Line 28">
              <a:extLst>
                <a:ext uri="{FF2B5EF4-FFF2-40B4-BE49-F238E27FC236}">
                  <a16:creationId xmlns:a16="http://schemas.microsoft.com/office/drawing/2014/main" id="{81DF8156-05C7-4046-A75B-28D9F56FBF21}"/>
                </a:ext>
              </a:extLst>
            </p:cNvPr>
            <p:cNvSpPr>
              <a:spLocks noChangeShapeType="1"/>
            </p:cNvSpPr>
            <p:nvPr/>
          </p:nvSpPr>
          <p:spPr bwMode="auto">
            <a:xfrm>
              <a:off x="4241"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0" name="Line 29">
              <a:extLst>
                <a:ext uri="{FF2B5EF4-FFF2-40B4-BE49-F238E27FC236}">
                  <a16:creationId xmlns:a16="http://schemas.microsoft.com/office/drawing/2014/main" id="{CDC765F6-0334-4089-B0B2-B6B7FCD5A7CC}"/>
                </a:ext>
              </a:extLst>
            </p:cNvPr>
            <p:cNvSpPr>
              <a:spLocks noChangeShapeType="1"/>
            </p:cNvSpPr>
            <p:nvPr/>
          </p:nvSpPr>
          <p:spPr bwMode="auto">
            <a:xfrm>
              <a:off x="433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1" name="Line 30">
              <a:extLst>
                <a:ext uri="{FF2B5EF4-FFF2-40B4-BE49-F238E27FC236}">
                  <a16:creationId xmlns:a16="http://schemas.microsoft.com/office/drawing/2014/main" id="{B1B2A7EF-6BD9-4A64-94AF-B3916C350DA9}"/>
                </a:ext>
              </a:extLst>
            </p:cNvPr>
            <p:cNvSpPr>
              <a:spLocks noChangeShapeType="1"/>
            </p:cNvSpPr>
            <p:nvPr/>
          </p:nvSpPr>
          <p:spPr bwMode="auto">
            <a:xfrm>
              <a:off x="443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2" name="Line 31">
              <a:extLst>
                <a:ext uri="{FF2B5EF4-FFF2-40B4-BE49-F238E27FC236}">
                  <a16:creationId xmlns:a16="http://schemas.microsoft.com/office/drawing/2014/main" id="{F545F889-0EE7-4B45-A66C-1EE8CB80C376}"/>
                </a:ext>
              </a:extLst>
            </p:cNvPr>
            <p:cNvSpPr>
              <a:spLocks noChangeShapeType="1"/>
            </p:cNvSpPr>
            <p:nvPr/>
          </p:nvSpPr>
          <p:spPr bwMode="auto">
            <a:xfrm>
              <a:off x="452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3" name="Line 32">
              <a:extLst>
                <a:ext uri="{FF2B5EF4-FFF2-40B4-BE49-F238E27FC236}">
                  <a16:creationId xmlns:a16="http://schemas.microsoft.com/office/drawing/2014/main" id="{9B3681EA-4D32-4AEE-B174-1A64DEC03988}"/>
                </a:ext>
              </a:extLst>
            </p:cNvPr>
            <p:cNvSpPr>
              <a:spLocks noChangeShapeType="1"/>
            </p:cNvSpPr>
            <p:nvPr/>
          </p:nvSpPr>
          <p:spPr bwMode="auto">
            <a:xfrm>
              <a:off x="4625"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4" name="Line 33">
              <a:extLst>
                <a:ext uri="{FF2B5EF4-FFF2-40B4-BE49-F238E27FC236}">
                  <a16:creationId xmlns:a16="http://schemas.microsoft.com/office/drawing/2014/main" id="{C7103F83-9282-4142-8E3A-B3531AFE422E}"/>
                </a:ext>
              </a:extLst>
            </p:cNvPr>
            <p:cNvSpPr>
              <a:spLocks noChangeShapeType="1"/>
            </p:cNvSpPr>
            <p:nvPr/>
          </p:nvSpPr>
          <p:spPr bwMode="auto">
            <a:xfrm>
              <a:off x="4721" y="742"/>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5" name="Line 34">
              <a:extLst>
                <a:ext uri="{FF2B5EF4-FFF2-40B4-BE49-F238E27FC236}">
                  <a16:creationId xmlns:a16="http://schemas.microsoft.com/office/drawing/2014/main" id="{A3E223A7-3C9E-4772-A5C2-A06BA27900B6}"/>
                </a:ext>
              </a:extLst>
            </p:cNvPr>
            <p:cNvSpPr>
              <a:spLocks noChangeShapeType="1"/>
            </p:cNvSpPr>
            <p:nvPr/>
          </p:nvSpPr>
          <p:spPr bwMode="auto">
            <a:xfrm>
              <a:off x="481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46" name="Rectangle 35">
              <a:extLst>
                <a:ext uri="{FF2B5EF4-FFF2-40B4-BE49-F238E27FC236}">
                  <a16:creationId xmlns:a16="http://schemas.microsoft.com/office/drawing/2014/main" id="{8B8C1308-CDEC-4044-9C57-CC99D8BACD02}"/>
                </a:ext>
              </a:extLst>
            </p:cNvPr>
            <p:cNvSpPr>
              <a:spLocks noChangeArrowheads="1"/>
            </p:cNvSpPr>
            <p:nvPr/>
          </p:nvSpPr>
          <p:spPr bwMode="auto">
            <a:xfrm>
              <a:off x="2369"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47" name="Rectangle 36">
              <a:extLst>
                <a:ext uri="{FF2B5EF4-FFF2-40B4-BE49-F238E27FC236}">
                  <a16:creationId xmlns:a16="http://schemas.microsoft.com/office/drawing/2014/main" id="{47120A19-A9AB-451E-A0BB-B44F6745427C}"/>
                </a:ext>
              </a:extLst>
            </p:cNvPr>
            <p:cNvSpPr>
              <a:spLocks noChangeArrowheads="1"/>
            </p:cNvSpPr>
            <p:nvPr/>
          </p:nvSpPr>
          <p:spPr bwMode="auto">
            <a:xfrm>
              <a:off x="2465"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48" name="Rectangle 37">
              <a:extLst>
                <a:ext uri="{FF2B5EF4-FFF2-40B4-BE49-F238E27FC236}">
                  <a16:creationId xmlns:a16="http://schemas.microsoft.com/office/drawing/2014/main" id="{2FFEC5BE-8139-44F1-8A65-AD2C1AA45B75}"/>
                </a:ext>
              </a:extLst>
            </p:cNvPr>
            <p:cNvSpPr>
              <a:spLocks noChangeArrowheads="1"/>
            </p:cNvSpPr>
            <p:nvPr/>
          </p:nvSpPr>
          <p:spPr bwMode="auto">
            <a:xfrm>
              <a:off x="2561"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49" name="Rectangle 38">
              <a:extLst>
                <a:ext uri="{FF2B5EF4-FFF2-40B4-BE49-F238E27FC236}">
                  <a16:creationId xmlns:a16="http://schemas.microsoft.com/office/drawing/2014/main" id="{BAC06D9E-68E0-41CC-A905-4CBC169C8365}"/>
                </a:ext>
              </a:extLst>
            </p:cNvPr>
            <p:cNvSpPr>
              <a:spLocks noChangeArrowheads="1"/>
            </p:cNvSpPr>
            <p:nvPr/>
          </p:nvSpPr>
          <p:spPr bwMode="auto">
            <a:xfrm>
              <a:off x="2657"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0" name="Rectangle 39">
              <a:extLst>
                <a:ext uri="{FF2B5EF4-FFF2-40B4-BE49-F238E27FC236}">
                  <a16:creationId xmlns:a16="http://schemas.microsoft.com/office/drawing/2014/main" id="{104E0E7D-64A1-4BCB-8C53-0711E6C890E8}"/>
                </a:ext>
              </a:extLst>
            </p:cNvPr>
            <p:cNvSpPr>
              <a:spLocks noChangeArrowheads="1"/>
            </p:cNvSpPr>
            <p:nvPr/>
          </p:nvSpPr>
          <p:spPr bwMode="auto">
            <a:xfrm>
              <a:off x="275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1" name="Rectangle 40">
              <a:extLst>
                <a:ext uri="{FF2B5EF4-FFF2-40B4-BE49-F238E27FC236}">
                  <a16:creationId xmlns:a16="http://schemas.microsoft.com/office/drawing/2014/main" id="{B18B7E35-667E-4108-9238-D728EB355B38}"/>
                </a:ext>
              </a:extLst>
            </p:cNvPr>
            <p:cNvSpPr>
              <a:spLocks noChangeArrowheads="1"/>
            </p:cNvSpPr>
            <p:nvPr/>
          </p:nvSpPr>
          <p:spPr bwMode="auto">
            <a:xfrm>
              <a:off x="2849"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2" name="Rectangle 41">
              <a:extLst>
                <a:ext uri="{FF2B5EF4-FFF2-40B4-BE49-F238E27FC236}">
                  <a16:creationId xmlns:a16="http://schemas.microsoft.com/office/drawing/2014/main" id="{5294BBB2-EB25-4369-BB10-563603002DE8}"/>
                </a:ext>
              </a:extLst>
            </p:cNvPr>
            <p:cNvSpPr>
              <a:spLocks noChangeArrowheads="1"/>
            </p:cNvSpPr>
            <p:nvPr/>
          </p:nvSpPr>
          <p:spPr bwMode="auto">
            <a:xfrm>
              <a:off x="2945"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3" name="Rectangle 42">
              <a:extLst>
                <a:ext uri="{FF2B5EF4-FFF2-40B4-BE49-F238E27FC236}">
                  <a16:creationId xmlns:a16="http://schemas.microsoft.com/office/drawing/2014/main" id="{B8578E29-D533-4E24-9E2C-68A19174A40E}"/>
                </a:ext>
              </a:extLst>
            </p:cNvPr>
            <p:cNvSpPr>
              <a:spLocks noChangeArrowheads="1"/>
            </p:cNvSpPr>
            <p:nvPr/>
          </p:nvSpPr>
          <p:spPr bwMode="auto">
            <a:xfrm>
              <a:off x="3041"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4" name="Rectangle 43">
              <a:extLst>
                <a:ext uri="{FF2B5EF4-FFF2-40B4-BE49-F238E27FC236}">
                  <a16:creationId xmlns:a16="http://schemas.microsoft.com/office/drawing/2014/main" id="{A5DE3376-3DBF-4AD6-9756-DCF813CA9E29}"/>
                </a:ext>
              </a:extLst>
            </p:cNvPr>
            <p:cNvSpPr>
              <a:spLocks noChangeArrowheads="1"/>
            </p:cNvSpPr>
            <p:nvPr/>
          </p:nvSpPr>
          <p:spPr bwMode="auto">
            <a:xfrm>
              <a:off x="3137"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55" name="Rectangle 44">
              <a:extLst>
                <a:ext uri="{FF2B5EF4-FFF2-40B4-BE49-F238E27FC236}">
                  <a16:creationId xmlns:a16="http://schemas.microsoft.com/office/drawing/2014/main" id="{60F9BC8E-586E-4833-8559-81D640775D72}"/>
                </a:ext>
              </a:extLst>
            </p:cNvPr>
            <p:cNvSpPr>
              <a:spLocks noChangeArrowheads="1"/>
            </p:cNvSpPr>
            <p:nvPr/>
          </p:nvSpPr>
          <p:spPr bwMode="auto">
            <a:xfrm>
              <a:off x="323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6" name="Rectangle 45">
              <a:extLst>
                <a:ext uri="{FF2B5EF4-FFF2-40B4-BE49-F238E27FC236}">
                  <a16:creationId xmlns:a16="http://schemas.microsoft.com/office/drawing/2014/main" id="{F307D711-8EBB-4684-9590-8B6647DF61BC}"/>
                </a:ext>
              </a:extLst>
            </p:cNvPr>
            <p:cNvSpPr>
              <a:spLocks noChangeArrowheads="1"/>
            </p:cNvSpPr>
            <p:nvPr/>
          </p:nvSpPr>
          <p:spPr bwMode="auto">
            <a:xfrm>
              <a:off x="3329"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57" name="Rectangle 46">
              <a:extLst>
                <a:ext uri="{FF2B5EF4-FFF2-40B4-BE49-F238E27FC236}">
                  <a16:creationId xmlns:a16="http://schemas.microsoft.com/office/drawing/2014/main" id="{74761AEE-A150-4148-8425-435F7240E1C9}"/>
                </a:ext>
              </a:extLst>
            </p:cNvPr>
            <p:cNvSpPr>
              <a:spLocks noChangeArrowheads="1"/>
            </p:cNvSpPr>
            <p:nvPr/>
          </p:nvSpPr>
          <p:spPr bwMode="auto">
            <a:xfrm>
              <a:off x="3425"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58" name="Rectangle 47">
              <a:extLst>
                <a:ext uri="{FF2B5EF4-FFF2-40B4-BE49-F238E27FC236}">
                  <a16:creationId xmlns:a16="http://schemas.microsoft.com/office/drawing/2014/main" id="{679CA040-89D6-4BAD-97E1-F8960CF1F91F}"/>
                </a:ext>
              </a:extLst>
            </p:cNvPr>
            <p:cNvSpPr>
              <a:spLocks noChangeArrowheads="1"/>
            </p:cNvSpPr>
            <p:nvPr/>
          </p:nvSpPr>
          <p:spPr bwMode="auto">
            <a:xfrm>
              <a:off x="3521"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59" name="Rectangle 48">
              <a:extLst>
                <a:ext uri="{FF2B5EF4-FFF2-40B4-BE49-F238E27FC236}">
                  <a16:creationId xmlns:a16="http://schemas.microsoft.com/office/drawing/2014/main" id="{DCC2B3DE-C94C-44AF-A53E-220C850021BB}"/>
                </a:ext>
              </a:extLst>
            </p:cNvPr>
            <p:cNvSpPr>
              <a:spLocks noChangeArrowheads="1"/>
            </p:cNvSpPr>
            <p:nvPr/>
          </p:nvSpPr>
          <p:spPr bwMode="auto">
            <a:xfrm>
              <a:off x="3617"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60" name="Rectangle 49">
              <a:extLst>
                <a:ext uri="{FF2B5EF4-FFF2-40B4-BE49-F238E27FC236}">
                  <a16:creationId xmlns:a16="http://schemas.microsoft.com/office/drawing/2014/main" id="{9DA23FBE-E420-419A-88A0-ADFB1F9628A2}"/>
                </a:ext>
              </a:extLst>
            </p:cNvPr>
            <p:cNvSpPr>
              <a:spLocks noChangeArrowheads="1"/>
            </p:cNvSpPr>
            <p:nvPr/>
          </p:nvSpPr>
          <p:spPr bwMode="auto">
            <a:xfrm>
              <a:off x="371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61" name="Rectangle 50">
              <a:extLst>
                <a:ext uri="{FF2B5EF4-FFF2-40B4-BE49-F238E27FC236}">
                  <a16:creationId xmlns:a16="http://schemas.microsoft.com/office/drawing/2014/main" id="{53EFC187-0730-47D3-9EFA-3687C5F0C53D}"/>
                </a:ext>
              </a:extLst>
            </p:cNvPr>
            <p:cNvSpPr>
              <a:spLocks noChangeArrowheads="1"/>
            </p:cNvSpPr>
            <p:nvPr/>
          </p:nvSpPr>
          <p:spPr bwMode="auto">
            <a:xfrm>
              <a:off x="3809"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62" name="Rectangle 51">
              <a:extLst>
                <a:ext uri="{FF2B5EF4-FFF2-40B4-BE49-F238E27FC236}">
                  <a16:creationId xmlns:a16="http://schemas.microsoft.com/office/drawing/2014/main" id="{E3D5FE94-1D3F-4069-93E8-03C8363026C1}"/>
                </a:ext>
              </a:extLst>
            </p:cNvPr>
            <p:cNvSpPr>
              <a:spLocks noChangeArrowheads="1"/>
            </p:cNvSpPr>
            <p:nvPr/>
          </p:nvSpPr>
          <p:spPr bwMode="auto">
            <a:xfrm>
              <a:off x="3905"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63" name="Rectangle 52">
              <a:extLst>
                <a:ext uri="{FF2B5EF4-FFF2-40B4-BE49-F238E27FC236}">
                  <a16:creationId xmlns:a16="http://schemas.microsoft.com/office/drawing/2014/main" id="{0DDFF372-DED0-41E4-AD8F-F64508C6FF89}"/>
                </a:ext>
              </a:extLst>
            </p:cNvPr>
            <p:cNvSpPr>
              <a:spLocks noChangeArrowheads="1"/>
            </p:cNvSpPr>
            <p:nvPr/>
          </p:nvSpPr>
          <p:spPr bwMode="auto">
            <a:xfrm>
              <a:off x="4001"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64" name="Rectangle 53">
              <a:extLst>
                <a:ext uri="{FF2B5EF4-FFF2-40B4-BE49-F238E27FC236}">
                  <a16:creationId xmlns:a16="http://schemas.microsoft.com/office/drawing/2014/main" id="{6830ADD5-BBEA-4F05-8F60-22B3B37D8E9A}"/>
                </a:ext>
              </a:extLst>
            </p:cNvPr>
            <p:cNvSpPr>
              <a:spLocks noChangeArrowheads="1"/>
            </p:cNvSpPr>
            <p:nvPr/>
          </p:nvSpPr>
          <p:spPr bwMode="auto">
            <a:xfrm>
              <a:off x="4097"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65" name="Rectangle 54">
              <a:extLst>
                <a:ext uri="{FF2B5EF4-FFF2-40B4-BE49-F238E27FC236}">
                  <a16:creationId xmlns:a16="http://schemas.microsoft.com/office/drawing/2014/main" id="{16CF8A9A-3982-4302-AF47-5CB2C6E3989D}"/>
                </a:ext>
              </a:extLst>
            </p:cNvPr>
            <p:cNvSpPr>
              <a:spLocks noChangeArrowheads="1"/>
            </p:cNvSpPr>
            <p:nvPr/>
          </p:nvSpPr>
          <p:spPr bwMode="auto">
            <a:xfrm>
              <a:off x="419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66" name="Rectangle 55">
              <a:extLst>
                <a:ext uri="{FF2B5EF4-FFF2-40B4-BE49-F238E27FC236}">
                  <a16:creationId xmlns:a16="http://schemas.microsoft.com/office/drawing/2014/main" id="{7B30961D-BA6E-4B52-A4B7-E0043A5F171C}"/>
                </a:ext>
              </a:extLst>
            </p:cNvPr>
            <p:cNvSpPr>
              <a:spLocks noChangeArrowheads="1"/>
            </p:cNvSpPr>
            <p:nvPr/>
          </p:nvSpPr>
          <p:spPr bwMode="auto">
            <a:xfrm>
              <a:off x="4289"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67" name="Rectangle 56">
              <a:extLst>
                <a:ext uri="{FF2B5EF4-FFF2-40B4-BE49-F238E27FC236}">
                  <a16:creationId xmlns:a16="http://schemas.microsoft.com/office/drawing/2014/main" id="{A1298AD8-CA00-4523-9B34-37FE6EDFC06B}"/>
                </a:ext>
              </a:extLst>
            </p:cNvPr>
            <p:cNvSpPr>
              <a:spLocks noChangeArrowheads="1"/>
            </p:cNvSpPr>
            <p:nvPr/>
          </p:nvSpPr>
          <p:spPr bwMode="auto">
            <a:xfrm>
              <a:off x="4385"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68" name="Rectangle 57">
              <a:extLst>
                <a:ext uri="{FF2B5EF4-FFF2-40B4-BE49-F238E27FC236}">
                  <a16:creationId xmlns:a16="http://schemas.microsoft.com/office/drawing/2014/main" id="{BFD3B658-8BEE-4B9C-8745-3FACA39133E2}"/>
                </a:ext>
              </a:extLst>
            </p:cNvPr>
            <p:cNvSpPr>
              <a:spLocks noChangeArrowheads="1"/>
            </p:cNvSpPr>
            <p:nvPr/>
          </p:nvSpPr>
          <p:spPr bwMode="auto">
            <a:xfrm>
              <a:off x="4481"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69" name="Rectangle 58">
              <a:extLst>
                <a:ext uri="{FF2B5EF4-FFF2-40B4-BE49-F238E27FC236}">
                  <a16:creationId xmlns:a16="http://schemas.microsoft.com/office/drawing/2014/main" id="{88AA4D0F-871F-44AD-89CE-1442EC998B41}"/>
                </a:ext>
              </a:extLst>
            </p:cNvPr>
            <p:cNvSpPr>
              <a:spLocks noChangeArrowheads="1"/>
            </p:cNvSpPr>
            <p:nvPr/>
          </p:nvSpPr>
          <p:spPr bwMode="auto">
            <a:xfrm>
              <a:off x="4577"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70" name="Rectangle 59">
              <a:extLst>
                <a:ext uri="{FF2B5EF4-FFF2-40B4-BE49-F238E27FC236}">
                  <a16:creationId xmlns:a16="http://schemas.microsoft.com/office/drawing/2014/main" id="{525FBE5B-1E73-436D-B2A5-95DF3957B012}"/>
                </a:ext>
              </a:extLst>
            </p:cNvPr>
            <p:cNvSpPr>
              <a:spLocks noChangeArrowheads="1"/>
            </p:cNvSpPr>
            <p:nvPr/>
          </p:nvSpPr>
          <p:spPr bwMode="auto">
            <a:xfrm>
              <a:off x="467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71" name="Rectangle 60">
              <a:extLst>
                <a:ext uri="{FF2B5EF4-FFF2-40B4-BE49-F238E27FC236}">
                  <a16:creationId xmlns:a16="http://schemas.microsoft.com/office/drawing/2014/main" id="{28E8793D-00A3-4182-8466-B1DD8F7E2D27}"/>
                </a:ext>
              </a:extLst>
            </p:cNvPr>
            <p:cNvSpPr>
              <a:spLocks noChangeArrowheads="1"/>
            </p:cNvSpPr>
            <p:nvPr/>
          </p:nvSpPr>
          <p:spPr bwMode="auto">
            <a:xfrm>
              <a:off x="4769" y="843"/>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72" name="Line 61">
              <a:extLst>
                <a:ext uri="{FF2B5EF4-FFF2-40B4-BE49-F238E27FC236}">
                  <a16:creationId xmlns:a16="http://schemas.microsoft.com/office/drawing/2014/main" id="{AE5ADA85-B588-4985-A272-ACF8419FB061}"/>
                </a:ext>
              </a:extLst>
            </p:cNvPr>
            <p:cNvSpPr>
              <a:spLocks noChangeShapeType="1"/>
            </p:cNvSpPr>
            <p:nvPr/>
          </p:nvSpPr>
          <p:spPr bwMode="auto">
            <a:xfrm flipH="1">
              <a:off x="5489" y="841"/>
              <a:ext cx="0" cy="144"/>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3" name="Line 62">
              <a:extLst>
                <a:ext uri="{FF2B5EF4-FFF2-40B4-BE49-F238E27FC236}">
                  <a16:creationId xmlns:a16="http://schemas.microsoft.com/office/drawing/2014/main" id="{1AE66709-91E0-49F9-BCE1-C3189F6F4688}"/>
                </a:ext>
              </a:extLst>
            </p:cNvPr>
            <p:cNvSpPr>
              <a:spLocks noChangeShapeType="1"/>
            </p:cNvSpPr>
            <p:nvPr/>
          </p:nvSpPr>
          <p:spPr bwMode="auto">
            <a:xfrm>
              <a:off x="491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4" name="Line 63">
              <a:extLst>
                <a:ext uri="{FF2B5EF4-FFF2-40B4-BE49-F238E27FC236}">
                  <a16:creationId xmlns:a16="http://schemas.microsoft.com/office/drawing/2014/main" id="{ABBF1DC1-C036-4318-A3DF-4BB4D9F51F5B}"/>
                </a:ext>
              </a:extLst>
            </p:cNvPr>
            <p:cNvSpPr>
              <a:spLocks noChangeShapeType="1"/>
            </p:cNvSpPr>
            <p:nvPr/>
          </p:nvSpPr>
          <p:spPr bwMode="auto">
            <a:xfrm>
              <a:off x="500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5" name="Line 64">
              <a:extLst>
                <a:ext uri="{FF2B5EF4-FFF2-40B4-BE49-F238E27FC236}">
                  <a16:creationId xmlns:a16="http://schemas.microsoft.com/office/drawing/2014/main" id="{25D4F038-BEAC-4EEE-BA95-99C1BDB84245}"/>
                </a:ext>
              </a:extLst>
            </p:cNvPr>
            <p:cNvSpPr>
              <a:spLocks noChangeShapeType="1"/>
            </p:cNvSpPr>
            <p:nvPr/>
          </p:nvSpPr>
          <p:spPr bwMode="auto">
            <a:xfrm>
              <a:off x="5105"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6" name="Line 65">
              <a:extLst>
                <a:ext uri="{FF2B5EF4-FFF2-40B4-BE49-F238E27FC236}">
                  <a16:creationId xmlns:a16="http://schemas.microsoft.com/office/drawing/2014/main" id="{CE4A4DF0-49FB-49E7-A874-DA12475565D4}"/>
                </a:ext>
              </a:extLst>
            </p:cNvPr>
            <p:cNvSpPr>
              <a:spLocks noChangeShapeType="1"/>
            </p:cNvSpPr>
            <p:nvPr/>
          </p:nvSpPr>
          <p:spPr bwMode="auto">
            <a:xfrm>
              <a:off x="5201"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7" name="Line 66">
              <a:extLst>
                <a:ext uri="{FF2B5EF4-FFF2-40B4-BE49-F238E27FC236}">
                  <a16:creationId xmlns:a16="http://schemas.microsoft.com/office/drawing/2014/main" id="{B956EFD6-E2EB-45FF-B64A-97F750ACF1DB}"/>
                </a:ext>
              </a:extLst>
            </p:cNvPr>
            <p:cNvSpPr>
              <a:spLocks noChangeShapeType="1"/>
            </p:cNvSpPr>
            <p:nvPr/>
          </p:nvSpPr>
          <p:spPr bwMode="auto">
            <a:xfrm>
              <a:off x="529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8" name="Line 67">
              <a:extLst>
                <a:ext uri="{FF2B5EF4-FFF2-40B4-BE49-F238E27FC236}">
                  <a16:creationId xmlns:a16="http://schemas.microsoft.com/office/drawing/2014/main" id="{CCBB779D-3125-4458-9E8B-7C924F7E0549}"/>
                </a:ext>
              </a:extLst>
            </p:cNvPr>
            <p:cNvSpPr>
              <a:spLocks noChangeShapeType="1"/>
            </p:cNvSpPr>
            <p:nvPr/>
          </p:nvSpPr>
          <p:spPr bwMode="auto">
            <a:xfrm>
              <a:off x="539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79" name="Rectangle 68">
              <a:extLst>
                <a:ext uri="{FF2B5EF4-FFF2-40B4-BE49-F238E27FC236}">
                  <a16:creationId xmlns:a16="http://schemas.microsoft.com/office/drawing/2014/main" id="{84E441EE-F71A-4E41-85F7-48220F67BDD2}"/>
                </a:ext>
              </a:extLst>
            </p:cNvPr>
            <p:cNvSpPr>
              <a:spLocks noChangeArrowheads="1"/>
            </p:cNvSpPr>
            <p:nvPr/>
          </p:nvSpPr>
          <p:spPr bwMode="auto">
            <a:xfrm>
              <a:off x="4885" y="843"/>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80" name="Rectangle 69">
              <a:extLst>
                <a:ext uri="{FF2B5EF4-FFF2-40B4-BE49-F238E27FC236}">
                  <a16:creationId xmlns:a16="http://schemas.microsoft.com/office/drawing/2014/main" id="{D4D88F62-AF5A-4F63-95D5-513B4E51A0F5}"/>
                </a:ext>
              </a:extLst>
            </p:cNvPr>
            <p:cNvSpPr>
              <a:spLocks noChangeArrowheads="1"/>
            </p:cNvSpPr>
            <p:nvPr/>
          </p:nvSpPr>
          <p:spPr bwMode="auto">
            <a:xfrm>
              <a:off x="4961" y="844"/>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81" name="Rectangle 70">
              <a:extLst>
                <a:ext uri="{FF2B5EF4-FFF2-40B4-BE49-F238E27FC236}">
                  <a16:creationId xmlns:a16="http://schemas.microsoft.com/office/drawing/2014/main" id="{EC63DD28-EC09-456B-8F5B-48348D43165E}"/>
                </a:ext>
              </a:extLst>
            </p:cNvPr>
            <p:cNvSpPr>
              <a:spLocks noChangeArrowheads="1"/>
            </p:cNvSpPr>
            <p:nvPr/>
          </p:nvSpPr>
          <p:spPr bwMode="auto">
            <a:xfrm>
              <a:off x="5073" y="84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82" name="Rectangle 71">
              <a:extLst>
                <a:ext uri="{FF2B5EF4-FFF2-40B4-BE49-F238E27FC236}">
                  <a16:creationId xmlns:a16="http://schemas.microsoft.com/office/drawing/2014/main" id="{A35F7BEB-799B-4B10-8346-5EA3AE356A7C}"/>
                </a:ext>
              </a:extLst>
            </p:cNvPr>
            <p:cNvSpPr>
              <a:spLocks noChangeArrowheads="1"/>
            </p:cNvSpPr>
            <p:nvPr/>
          </p:nvSpPr>
          <p:spPr bwMode="auto">
            <a:xfrm>
              <a:off x="515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483" name="Rectangle 72">
              <a:extLst>
                <a:ext uri="{FF2B5EF4-FFF2-40B4-BE49-F238E27FC236}">
                  <a16:creationId xmlns:a16="http://schemas.microsoft.com/office/drawing/2014/main" id="{A4BCE043-67CE-4A38-B8DC-649CC8805E5E}"/>
                </a:ext>
              </a:extLst>
            </p:cNvPr>
            <p:cNvSpPr>
              <a:spLocks noChangeArrowheads="1"/>
            </p:cNvSpPr>
            <p:nvPr/>
          </p:nvSpPr>
          <p:spPr bwMode="auto">
            <a:xfrm>
              <a:off x="5265" y="84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484" name="Rectangle 73">
              <a:extLst>
                <a:ext uri="{FF2B5EF4-FFF2-40B4-BE49-F238E27FC236}">
                  <a16:creationId xmlns:a16="http://schemas.microsoft.com/office/drawing/2014/main" id="{93FD4C2F-BABC-4497-9AA8-B9EBE064FCD6}"/>
                </a:ext>
              </a:extLst>
            </p:cNvPr>
            <p:cNvSpPr>
              <a:spLocks noChangeArrowheads="1"/>
            </p:cNvSpPr>
            <p:nvPr/>
          </p:nvSpPr>
          <p:spPr bwMode="auto">
            <a:xfrm>
              <a:off x="5357" y="84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grpSp>
      <p:sp>
        <p:nvSpPr>
          <p:cNvPr id="485" name="Rectangle 74">
            <a:extLst>
              <a:ext uri="{FF2B5EF4-FFF2-40B4-BE49-F238E27FC236}">
                <a16:creationId xmlns:a16="http://schemas.microsoft.com/office/drawing/2014/main" id="{B1B1089B-0A81-4CAC-9E85-AD2FAD2B7B1D}"/>
              </a:ext>
            </a:extLst>
          </p:cNvPr>
          <p:cNvSpPr>
            <a:spLocks noChangeArrowheads="1"/>
          </p:cNvSpPr>
          <p:nvPr/>
        </p:nvSpPr>
        <p:spPr bwMode="auto">
          <a:xfrm>
            <a:off x="5113986" y="2525713"/>
            <a:ext cx="6499861" cy="228600"/>
          </a:xfrm>
          <a:prstGeom prst="rect">
            <a:avLst/>
          </a:prstGeom>
          <a:solidFill>
            <a:srgbClr val="A0D0E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86" name="Rectangle 75">
            <a:extLst>
              <a:ext uri="{FF2B5EF4-FFF2-40B4-BE49-F238E27FC236}">
                <a16:creationId xmlns:a16="http://schemas.microsoft.com/office/drawing/2014/main" id="{6FFBB463-6782-4812-A2E1-0DB7E2487DE3}"/>
              </a:ext>
            </a:extLst>
          </p:cNvPr>
          <p:cNvSpPr>
            <a:spLocks noChangeArrowheads="1"/>
          </p:cNvSpPr>
          <p:nvPr/>
        </p:nvSpPr>
        <p:spPr bwMode="auto">
          <a:xfrm>
            <a:off x="6535830" y="2528890"/>
            <a:ext cx="1421845" cy="225425"/>
          </a:xfrm>
          <a:prstGeom prst="rect">
            <a:avLst/>
          </a:prstGeom>
          <a:solidFill>
            <a:srgbClr val="128CAB"/>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87" name="Rectangle 76">
            <a:extLst>
              <a:ext uri="{FF2B5EF4-FFF2-40B4-BE49-F238E27FC236}">
                <a16:creationId xmlns:a16="http://schemas.microsoft.com/office/drawing/2014/main" id="{62F80962-63FC-453C-9C6E-E75FCEDC40AA}"/>
              </a:ext>
            </a:extLst>
          </p:cNvPr>
          <p:cNvSpPr>
            <a:spLocks noChangeArrowheads="1"/>
          </p:cNvSpPr>
          <p:nvPr/>
        </p:nvSpPr>
        <p:spPr bwMode="auto">
          <a:xfrm>
            <a:off x="11410726" y="2296242"/>
            <a:ext cx="255165" cy="246221"/>
          </a:xfrm>
          <a:prstGeom prst="rect">
            <a:avLst/>
          </a:prstGeom>
          <a:noFill/>
          <a:ln w="12700">
            <a:noFill/>
            <a:miter lim="800000"/>
            <a:headEnd/>
            <a:tailEnd/>
          </a:ln>
        </p:spPr>
        <p:txBody>
          <a:bodyPr wrap="none" anchor="ctr">
            <a:spAutoFit/>
          </a:bodyPr>
          <a:lstStyle/>
          <a:p>
            <a:pPr eaLnBrk="1" hangingPunct="1">
              <a:spcAft>
                <a:spcPts val="0"/>
              </a:spcAft>
            </a:pPr>
            <a:r>
              <a:rPr lang="en-US" sz="1000" b="1" dirty="0">
                <a:solidFill>
                  <a:srgbClr val="000000"/>
                </a:solidFill>
                <a:latin typeface="Gill Sans MT"/>
                <a:ea typeface="+mn-ea"/>
              </a:rPr>
              <a:t>0</a:t>
            </a:r>
          </a:p>
        </p:txBody>
      </p:sp>
      <p:sp>
        <p:nvSpPr>
          <p:cNvPr id="488" name="Rectangle 77">
            <a:extLst>
              <a:ext uri="{FF2B5EF4-FFF2-40B4-BE49-F238E27FC236}">
                <a16:creationId xmlns:a16="http://schemas.microsoft.com/office/drawing/2014/main" id="{366E2EDF-144A-4482-AB45-EEADE6A80F9F}"/>
              </a:ext>
            </a:extLst>
          </p:cNvPr>
          <p:cNvSpPr>
            <a:spLocks noChangeArrowheads="1"/>
          </p:cNvSpPr>
          <p:nvPr/>
        </p:nvSpPr>
        <p:spPr bwMode="auto">
          <a:xfrm>
            <a:off x="5012425" y="2296242"/>
            <a:ext cx="325688" cy="246221"/>
          </a:xfrm>
          <a:prstGeom prst="rect">
            <a:avLst/>
          </a:prstGeom>
          <a:noFill/>
          <a:ln w="12700">
            <a:noFill/>
            <a:miter lim="800000"/>
            <a:headEnd/>
            <a:tailEnd/>
          </a:ln>
        </p:spPr>
        <p:txBody>
          <a:bodyPr wrap="none" anchor="ctr">
            <a:spAutoFit/>
          </a:bodyPr>
          <a:lstStyle/>
          <a:p>
            <a:pPr eaLnBrk="1" hangingPunct="1">
              <a:spcAft>
                <a:spcPts val="0"/>
              </a:spcAft>
            </a:pPr>
            <a:r>
              <a:rPr lang="en-US" sz="1000" b="1" dirty="0">
                <a:solidFill>
                  <a:srgbClr val="000000"/>
                </a:solidFill>
                <a:latin typeface="Gill Sans MT"/>
                <a:ea typeface="+mn-ea"/>
              </a:rPr>
              <a:t>31</a:t>
            </a:r>
          </a:p>
        </p:txBody>
      </p:sp>
      <p:sp>
        <p:nvSpPr>
          <p:cNvPr id="489" name="Line 78">
            <a:extLst>
              <a:ext uri="{FF2B5EF4-FFF2-40B4-BE49-F238E27FC236}">
                <a16:creationId xmlns:a16="http://schemas.microsoft.com/office/drawing/2014/main" id="{58C62F8E-CF2F-44E5-ADB4-B325CAB49623}"/>
              </a:ext>
            </a:extLst>
          </p:cNvPr>
          <p:cNvSpPr>
            <a:spLocks noChangeShapeType="1"/>
          </p:cNvSpPr>
          <p:nvPr/>
        </p:nvSpPr>
        <p:spPr bwMode="auto">
          <a:xfrm flipH="1">
            <a:off x="11613846" y="2525713"/>
            <a:ext cx="0" cy="22860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0" name="Line 79">
            <a:extLst>
              <a:ext uri="{FF2B5EF4-FFF2-40B4-BE49-F238E27FC236}">
                <a16:creationId xmlns:a16="http://schemas.microsoft.com/office/drawing/2014/main" id="{C5DD74F6-81E7-4C22-8C2D-9FACF38F6128}"/>
              </a:ext>
            </a:extLst>
          </p:cNvPr>
          <p:cNvSpPr>
            <a:spLocks noChangeShapeType="1"/>
          </p:cNvSpPr>
          <p:nvPr/>
        </p:nvSpPr>
        <p:spPr bwMode="auto">
          <a:xfrm>
            <a:off x="5113986" y="2525713"/>
            <a:ext cx="0" cy="22860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1" name="Line 80">
            <a:extLst>
              <a:ext uri="{FF2B5EF4-FFF2-40B4-BE49-F238E27FC236}">
                <a16:creationId xmlns:a16="http://schemas.microsoft.com/office/drawing/2014/main" id="{4B728F95-354B-44D5-9955-D6AFF670B95E}"/>
              </a:ext>
            </a:extLst>
          </p:cNvPr>
          <p:cNvSpPr>
            <a:spLocks noChangeShapeType="1"/>
          </p:cNvSpPr>
          <p:nvPr/>
        </p:nvSpPr>
        <p:spPr bwMode="auto">
          <a:xfrm>
            <a:off x="5113986" y="2525713"/>
            <a:ext cx="6499861"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2" name="Line 81">
            <a:extLst>
              <a:ext uri="{FF2B5EF4-FFF2-40B4-BE49-F238E27FC236}">
                <a16:creationId xmlns:a16="http://schemas.microsoft.com/office/drawing/2014/main" id="{7A9DC335-C347-49C8-8037-E9F8963CED48}"/>
              </a:ext>
            </a:extLst>
          </p:cNvPr>
          <p:cNvSpPr>
            <a:spLocks noChangeShapeType="1"/>
          </p:cNvSpPr>
          <p:nvPr/>
        </p:nvSpPr>
        <p:spPr bwMode="auto">
          <a:xfrm>
            <a:off x="5113986" y="2754313"/>
            <a:ext cx="6499861"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3" name="Line 82">
            <a:extLst>
              <a:ext uri="{FF2B5EF4-FFF2-40B4-BE49-F238E27FC236}">
                <a16:creationId xmlns:a16="http://schemas.microsoft.com/office/drawing/2014/main" id="{D0EBABE2-E196-4EA2-8D7E-603411CF315D}"/>
              </a:ext>
            </a:extLst>
          </p:cNvPr>
          <p:cNvSpPr>
            <a:spLocks noChangeShapeType="1"/>
          </p:cNvSpPr>
          <p:nvPr/>
        </p:nvSpPr>
        <p:spPr bwMode="auto">
          <a:xfrm>
            <a:off x="5317107"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4" name="Line 83">
            <a:extLst>
              <a:ext uri="{FF2B5EF4-FFF2-40B4-BE49-F238E27FC236}">
                <a16:creationId xmlns:a16="http://schemas.microsoft.com/office/drawing/2014/main" id="{4174054D-75E8-4D20-B1A7-591FA1DC9AD5}"/>
              </a:ext>
            </a:extLst>
          </p:cNvPr>
          <p:cNvSpPr>
            <a:spLocks noChangeShapeType="1"/>
          </p:cNvSpPr>
          <p:nvPr/>
        </p:nvSpPr>
        <p:spPr bwMode="auto">
          <a:xfrm>
            <a:off x="5520227"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5" name="Line 84">
            <a:extLst>
              <a:ext uri="{FF2B5EF4-FFF2-40B4-BE49-F238E27FC236}">
                <a16:creationId xmlns:a16="http://schemas.microsoft.com/office/drawing/2014/main" id="{1FC45714-4F8B-4C52-BE1E-85B3A2E5EA62}"/>
              </a:ext>
            </a:extLst>
          </p:cNvPr>
          <p:cNvSpPr>
            <a:spLocks noChangeShapeType="1"/>
          </p:cNvSpPr>
          <p:nvPr/>
        </p:nvSpPr>
        <p:spPr bwMode="auto">
          <a:xfrm>
            <a:off x="5723348"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6" name="Line 85">
            <a:extLst>
              <a:ext uri="{FF2B5EF4-FFF2-40B4-BE49-F238E27FC236}">
                <a16:creationId xmlns:a16="http://schemas.microsoft.com/office/drawing/2014/main" id="{DCD5F034-B7E6-4A22-9351-C149FED94374}"/>
              </a:ext>
            </a:extLst>
          </p:cNvPr>
          <p:cNvSpPr>
            <a:spLocks noChangeShapeType="1"/>
          </p:cNvSpPr>
          <p:nvPr/>
        </p:nvSpPr>
        <p:spPr bwMode="auto">
          <a:xfrm>
            <a:off x="5926468"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7" name="Line 86">
            <a:extLst>
              <a:ext uri="{FF2B5EF4-FFF2-40B4-BE49-F238E27FC236}">
                <a16:creationId xmlns:a16="http://schemas.microsoft.com/office/drawing/2014/main" id="{8FAF89FB-468A-4324-96EC-92B1B64CFBDE}"/>
              </a:ext>
            </a:extLst>
          </p:cNvPr>
          <p:cNvSpPr>
            <a:spLocks noChangeShapeType="1"/>
          </p:cNvSpPr>
          <p:nvPr/>
        </p:nvSpPr>
        <p:spPr bwMode="auto">
          <a:xfrm>
            <a:off x="6129589"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8" name="Line 87">
            <a:extLst>
              <a:ext uri="{FF2B5EF4-FFF2-40B4-BE49-F238E27FC236}">
                <a16:creationId xmlns:a16="http://schemas.microsoft.com/office/drawing/2014/main" id="{4B268EEB-5377-41CB-8AD0-FA4AC8CB9D05}"/>
              </a:ext>
            </a:extLst>
          </p:cNvPr>
          <p:cNvSpPr>
            <a:spLocks noChangeShapeType="1"/>
          </p:cNvSpPr>
          <p:nvPr/>
        </p:nvSpPr>
        <p:spPr bwMode="auto">
          <a:xfrm>
            <a:off x="6332709"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499" name="Line 88">
            <a:extLst>
              <a:ext uri="{FF2B5EF4-FFF2-40B4-BE49-F238E27FC236}">
                <a16:creationId xmlns:a16="http://schemas.microsoft.com/office/drawing/2014/main" id="{4B0939BA-7AD6-4D30-B9A7-96E16FEB4FBE}"/>
              </a:ext>
            </a:extLst>
          </p:cNvPr>
          <p:cNvSpPr>
            <a:spLocks noChangeShapeType="1"/>
          </p:cNvSpPr>
          <p:nvPr/>
        </p:nvSpPr>
        <p:spPr bwMode="auto">
          <a:xfrm>
            <a:off x="6535830"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0" name="Line 89">
            <a:extLst>
              <a:ext uri="{FF2B5EF4-FFF2-40B4-BE49-F238E27FC236}">
                <a16:creationId xmlns:a16="http://schemas.microsoft.com/office/drawing/2014/main" id="{1FF1AFB2-F72E-45C0-A1FD-17A32D73DACD}"/>
              </a:ext>
            </a:extLst>
          </p:cNvPr>
          <p:cNvSpPr>
            <a:spLocks noChangeShapeType="1"/>
          </p:cNvSpPr>
          <p:nvPr/>
        </p:nvSpPr>
        <p:spPr bwMode="auto">
          <a:xfrm>
            <a:off x="6738950" y="2368552"/>
            <a:ext cx="0" cy="38576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1" name="Line 90">
            <a:extLst>
              <a:ext uri="{FF2B5EF4-FFF2-40B4-BE49-F238E27FC236}">
                <a16:creationId xmlns:a16="http://schemas.microsoft.com/office/drawing/2014/main" id="{0A070CA1-41DB-401C-B414-A6654C70DC7C}"/>
              </a:ext>
            </a:extLst>
          </p:cNvPr>
          <p:cNvSpPr>
            <a:spLocks noChangeShapeType="1"/>
          </p:cNvSpPr>
          <p:nvPr/>
        </p:nvSpPr>
        <p:spPr bwMode="auto">
          <a:xfrm>
            <a:off x="6942071"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2" name="Line 91">
            <a:extLst>
              <a:ext uri="{FF2B5EF4-FFF2-40B4-BE49-F238E27FC236}">
                <a16:creationId xmlns:a16="http://schemas.microsoft.com/office/drawing/2014/main" id="{6869370B-8E19-4998-A7BA-39FA872388CB}"/>
              </a:ext>
            </a:extLst>
          </p:cNvPr>
          <p:cNvSpPr>
            <a:spLocks noChangeShapeType="1"/>
          </p:cNvSpPr>
          <p:nvPr/>
        </p:nvSpPr>
        <p:spPr bwMode="auto">
          <a:xfrm>
            <a:off x="7145193"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3" name="Line 92">
            <a:extLst>
              <a:ext uri="{FF2B5EF4-FFF2-40B4-BE49-F238E27FC236}">
                <a16:creationId xmlns:a16="http://schemas.microsoft.com/office/drawing/2014/main" id="{58F66D59-158C-4FBA-9A7C-94164217E996}"/>
              </a:ext>
            </a:extLst>
          </p:cNvPr>
          <p:cNvSpPr>
            <a:spLocks noChangeShapeType="1"/>
          </p:cNvSpPr>
          <p:nvPr/>
        </p:nvSpPr>
        <p:spPr bwMode="auto">
          <a:xfrm>
            <a:off x="7348313"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4" name="Line 93">
            <a:extLst>
              <a:ext uri="{FF2B5EF4-FFF2-40B4-BE49-F238E27FC236}">
                <a16:creationId xmlns:a16="http://schemas.microsoft.com/office/drawing/2014/main" id="{E7C5AE03-05A0-47D5-991E-29CEA2F92A16}"/>
              </a:ext>
            </a:extLst>
          </p:cNvPr>
          <p:cNvSpPr>
            <a:spLocks noChangeShapeType="1"/>
          </p:cNvSpPr>
          <p:nvPr/>
        </p:nvSpPr>
        <p:spPr bwMode="auto">
          <a:xfrm>
            <a:off x="7551434"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5" name="Line 94">
            <a:extLst>
              <a:ext uri="{FF2B5EF4-FFF2-40B4-BE49-F238E27FC236}">
                <a16:creationId xmlns:a16="http://schemas.microsoft.com/office/drawing/2014/main" id="{AC00C62B-518A-4767-96C4-1FD5606918E1}"/>
              </a:ext>
            </a:extLst>
          </p:cNvPr>
          <p:cNvSpPr>
            <a:spLocks noChangeShapeType="1"/>
          </p:cNvSpPr>
          <p:nvPr/>
        </p:nvSpPr>
        <p:spPr bwMode="auto">
          <a:xfrm>
            <a:off x="7754554"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6" name="Line 95">
            <a:extLst>
              <a:ext uri="{FF2B5EF4-FFF2-40B4-BE49-F238E27FC236}">
                <a16:creationId xmlns:a16="http://schemas.microsoft.com/office/drawing/2014/main" id="{B780EDD8-147A-4019-8FB8-877D4BFB2F60}"/>
              </a:ext>
            </a:extLst>
          </p:cNvPr>
          <p:cNvSpPr>
            <a:spLocks noChangeShapeType="1"/>
          </p:cNvSpPr>
          <p:nvPr/>
        </p:nvSpPr>
        <p:spPr bwMode="auto">
          <a:xfrm>
            <a:off x="7957675"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7" name="Line 96">
            <a:extLst>
              <a:ext uri="{FF2B5EF4-FFF2-40B4-BE49-F238E27FC236}">
                <a16:creationId xmlns:a16="http://schemas.microsoft.com/office/drawing/2014/main" id="{88C848DD-844E-4E70-B273-B39DC381F5F6}"/>
              </a:ext>
            </a:extLst>
          </p:cNvPr>
          <p:cNvSpPr>
            <a:spLocks noChangeShapeType="1"/>
          </p:cNvSpPr>
          <p:nvPr/>
        </p:nvSpPr>
        <p:spPr bwMode="auto">
          <a:xfrm>
            <a:off x="8160795"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8" name="Line 97">
            <a:extLst>
              <a:ext uri="{FF2B5EF4-FFF2-40B4-BE49-F238E27FC236}">
                <a16:creationId xmlns:a16="http://schemas.microsoft.com/office/drawing/2014/main" id="{93C04397-5CA3-4C90-B55D-A1271756EDD5}"/>
              </a:ext>
            </a:extLst>
          </p:cNvPr>
          <p:cNvSpPr>
            <a:spLocks noChangeShapeType="1"/>
          </p:cNvSpPr>
          <p:nvPr/>
        </p:nvSpPr>
        <p:spPr bwMode="auto">
          <a:xfrm>
            <a:off x="8363916" y="2368552"/>
            <a:ext cx="0" cy="38576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09" name="Line 98">
            <a:extLst>
              <a:ext uri="{FF2B5EF4-FFF2-40B4-BE49-F238E27FC236}">
                <a16:creationId xmlns:a16="http://schemas.microsoft.com/office/drawing/2014/main" id="{A3BE0C1B-61C3-4F72-997C-09C528CB2BCF}"/>
              </a:ext>
            </a:extLst>
          </p:cNvPr>
          <p:cNvSpPr>
            <a:spLocks noChangeShapeType="1"/>
          </p:cNvSpPr>
          <p:nvPr/>
        </p:nvSpPr>
        <p:spPr bwMode="auto">
          <a:xfrm>
            <a:off x="9988881" y="2368552"/>
            <a:ext cx="0" cy="38576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0" name="Line 99">
            <a:extLst>
              <a:ext uri="{FF2B5EF4-FFF2-40B4-BE49-F238E27FC236}">
                <a16:creationId xmlns:a16="http://schemas.microsoft.com/office/drawing/2014/main" id="{5C022F0C-3814-4C2E-B206-05D811A24EDF}"/>
              </a:ext>
            </a:extLst>
          </p:cNvPr>
          <p:cNvSpPr>
            <a:spLocks noChangeShapeType="1"/>
          </p:cNvSpPr>
          <p:nvPr/>
        </p:nvSpPr>
        <p:spPr bwMode="auto">
          <a:xfrm>
            <a:off x="10192002"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1" name="Line 100">
            <a:extLst>
              <a:ext uri="{FF2B5EF4-FFF2-40B4-BE49-F238E27FC236}">
                <a16:creationId xmlns:a16="http://schemas.microsoft.com/office/drawing/2014/main" id="{23C8EA75-D02A-413C-9C72-18C519677B8E}"/>
              </a:ext>
            </a:extLst>
          </p:cNvPr>
          <p:cNvSpPr>
            <a:spLocks noChangeShapeType="1"/>
          </p:cNvSpPr>
          <p:nvPr/>
        </p:nvSpPr>
        <p:spPr bwMode="auto">
          <a:xfrm>
            <a:off x="10395122"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2" name="Line 101">
            <a:extLst>
              <a:ext uri="{FF2B5EF4-FFF2-40B4-BE49-F238E27FC236}">
                <a16:creationId xmlns:a16="http://schemas.microsoft.com/office/drawing/2014/main" id="{5247C9B4-2783-4693-98FB-5143EC7198F5}"/>
              </a:ext>
            </a:extLst>
          </p:cNvPr>
          <p:cNvSpPr>
            <a:spLocks noChangeShapeType="1"/>
          </p:cNvSpPr>
          <p:nvPr/>
        </p:nvSpPr>
        <p:spPr bwMode="auto">
          <a:xfrm>
            <a:off x="10598243"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3" name="Line 102">
            <a:extLst>
              <a:ext uri="{FF2B5EF4-FFF2-40B4-BE49-F238E27FC236}">
                <a16:creationId xmlns:a16="http://schemas.microsoft.com/office/drawing/2014/main" id="{E3118834-1BE9-4E93-8D6D-3B0C6A56B233}"/>
              </a:ext>
            </a:extLst>
          </p:cNvPr>
          <p:cNvSpPr>
            <a:spLocks noChangeShapeType="1"/>
          </p:cNvSpPr>
          <p:nvPr/>
        </p:nvSpPr>
        <p:spPr bwMode="auto">
          <a:xfrm>
            <a:off x="10801363"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4" name="Line 103">
            <a:extLst>
              <a:ext uri="{FF2B5EF4-FFF2-40B4-BE49-F238E27FC236}">
                <a16:creationId xmlns:a16="http://schemas.microsoft.com/office/drawing/2014/main" id="{70C0DAA6-7CCE-4744-AFF6-059F0AF2C9E2}"/>
              </a:ext>
            </a:extLst>
          </p:cNvPr>
          <p:cNvSpPr>
            <a:spLocks noChangeShapeType="1"/>
          </p:cNvSpPr>
          <p:nvPr/>
        </p:nvSpPr>
        <p:spPr bwMode="auto">
          <a:xfrm>
            <a:off x="11004484"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5" name="Line 104">
            <a:extLst>
              <a:ext uri="{FF2B5EF4-FFF2-40B4-BE49-F238E27FC236}">
                <a16:creationId xmlns:a16="http://schemas.microsoft.com/office/drawing/2014/main" id="{EDF1EE2E-3D1D-4E71-B92F-949EB653FA70}"/>
              </a:ext>
            </a:extLst>
          </p:cNvPr>
          <p:cNvSpPr>
            <a:spLocks noChangeShapeType="1"/>
          </p:cNvSpPr>
          <p:nvPr/>
        </p:nvSpPr>
        <p:spPr bwMode="auto">
          <a:xfrm>
            <a:off x="11207605"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6" name="Line 105">
            <a:extLst>
              <a:ext uri="{FF2B5EF4-FFF2-40B4-BE49-F238E27FC236}">
                <a16:creationId xmlns:a16="http://schemas.microsoft.com/office/drawing/2014/main" id="{BB6E7EF8-D25D-4F3D-A1C8-0D4AF47695A7}"/>
              </a:ext>
            </a:extLst>
          </p:cNvPr>
          <p:cNvSpPr>
            <a:spLocks noChangeShapeType="1"/>
          </p:cNvSpPr>
          <p:nvPr/>
        </p:nvSpPr>
        <p:spPr bwMode="auto">
          <a:xfrm>
            <a:off x="11410725" y="252571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17" name="Rectangle 106">
            <a:extLst>
              <a:ext uri="{FF2B5EF4-FFF2-40B4-BE49-F238E27FC236}">
                <a16:creationId xmlns:a16="http://schemas.microsoft.com/office/drawing/2014/main" id="{9618759A-9E3D-45BB-A982-163BC8B6C536}"/>
              </a:ext>
            </a:extLst>
          </p:cNvPr>
          <p:cNvSpPr>
            <a:spLocks noChangeArrowheads="1"/>
          </p:cNvSpPr>
          <p:nvPr/>
        </p:nvSpPr>
        <p:spPr bwMode="auto">
          <a:xfrm>
            <a:off x="5012425"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18" name="Rectangle 107">
            <a:extLst>
              <a:ext uri="{FF2B5EF4-FFF2-40B4-BE49-F238E27FC236}">
                <a16:creationId xmlns:a16="http://schemas.microsoft.com/office/drawing/2014/main" id="{254CB9C6-EEDB-4F81-BB29-94D442B1FF2A}"/>
              </a:ext>
            </a:extLst>
          </p:cNvPr>
          <p:cNvSpPr>
            <a:spLocks noChangeArrowheads="1"/>
          </p:cNvSpPr>
          <p:nvPr/>
        </p:nvSpPr>
        <p:spPr bwMode="auto">
          <a:xfrm>
            <a:off x="5215546"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19" name="Rectangle 108">
            <a:extLst>
              <a:ext uri="{FF2B5EF4-FFF2-40B4-BE49-F238E27FC236}">
                <a16:creationId xmlns:a16="http://schemas.microsoft.com/office/drawing/2014/main" id="{B21B4243-E4A7-4E05-B888-8E0F158B76FF}"/>
              </a:ext>
            </a:extLst>
          </p:cNvPr>
          <p:cNvSpPr>
            <a:spLocks noChangeArrowheads="1"/>
          </p:cNvSpPr>
          <p:nvPr/>
        </p:nvSpPr>
        <p:spPr bwMode="auto">
          <a:xfrm>
            <a:off x="5418666"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0" name="Rectangle 109">
            <a:extLst>
              <a:ext uri="{FF2B5EF4-FFF2-40B4-BE49-F238E27FC236}">
                <a16:creationId xmlns:a16="http://schemas.microsoft.com/office/drawing/2014/main" id="{AB714857-A4AB-41CB-95F2-34ECD29DA4F3}"/>
              </a:ext>
            </a:extLst>
          </p:cNvPr>
          <p:cNvSpPr>
            <a:spLocks noChangeArrowheads="1"/>
          </p:cNvSpPr>
          <p:nvPr/>
        </p:nvSpPr>
        <p:spPr bwMode="auto">
          <a:xfrm>
            <a:off x="5621788"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1" name="Rectangle 110">
            <a:extLst>
              <a:ext uri="{FF2B5EF4-FFF2-40B4-BE49-F238E27FC236}">
                <a16:creationId xmlns:a16="http://schemas.microsoft.com/office/drawing/2014/main" id="{B6E432FC-1786-4936-B4A9-7B72533E2115}"/>
              </a:ext>
            </a:extLst>
          </p:cNvPr>
          <p:cNvSpPr>
            <a:spLocks noChangeArrowheads="1"/>
          </p:cNvSpPr>
          <p:nvPr/>
        </p:nvSpPr>
        <p:spPr bwMode="auto">
          <a:xfrm>
            <a:off x="5824909"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2" name="Rectangle 111">
            <a:extLst>
              <a:ext uri="{FF2B5EF4-FFF2-40B4-BE49-F238E27FC236}">
                <a16:creationId xmlns:a16="http://schemas.microsoft.com/office/drawing/2014/main" id="{F14F9E42-0AF4-4F12-893A-EC02900B4C95}"/>
              </a:ext>
            </a:extLst>
          </p:cNvPr>
          <p:cNvSpPr>
            <a:spLocks noChangeArrowheads="1"/>
          </p:cNvSpPr>
          <p:nvPr/>
        </p:nvSpPr>
        <p:spPr bwMode="auto">
          <a:xfrm>
            <a:off x="6028029"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3" name="Rectangle 112">
            <a:extLst>
              <a:ext uri="{FF2B5EF4-FFF2-40B4-BE49-F238E27FC236}">
                <a16:creationId xmlns:a16="http://schemas.microsoft.com/office/drawing/2014/main" id="{480C3E00-23C5-416A-B353-08FE91A4AF71}"/>
              </a:ext>
            </a:extLst>
          </p:cNvPr>
          <p:cNvSpPr>
            <a:spLocks noChangeArrowheads="1"/>
          </p:cNvSpPr>
          <p:nvPr/>
        </p:nvSpPr>
        <p:spPr bwMode="auto">
          <a:xfrm>
            <a:off x="6231150"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4" name="Rectangle 113">
            <a:extLst>
              <a:ext uri="{FF2B5EF4-FFF2-40B4-BE49-F238E27FC236}">
                <a16:creationId xmlns:a16="http://schemas.microsoft.com/office/drawing/2014/main" id="{E08FD335-EE0E-4FCD-BA55-3B3073CBBAB7}"/>
              </a:ext>
            </a:extLst>
          </p:cNvPr>
          <p:cNvSpPr>
            <a:spLocks noChangeArrowheads="1"/>
          </p:cNvSpPr>
          <p:nvPr/>
        </p:nvSpPr>
        <p:spPr bwMode="auto">
          <a:xfrm>
            <a:off x="6434270"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5" name="Rectangle 114">
            <a:extLst>
              <a:ext uri="{FF2B5EF4-FFF2-40B4-BE49-F238E27FC236}">
                <a16:creationId xmlns:a16="http://schemas.microsoft.com/office/drawing/2014/main" id="{F1DFDE33-1F54-434B-AEF6-280B326CCFC0}"/>
              </a:ext>
            </a:extLst>
          </p:cNvPr>
          <p:cNvSpPr>
            <a:spLocks noChangeArrowheads="1"/>
          </p:cNvSpPr>
          <p:nvPr/>
        </p:nvSpPr>
        <p:spPr bwMode="auto">
          <a:xfrm>
            <a:off x="6637391"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26" name="Rectangle 115">
            <a:extLst>
              <a:ext uri="{FF2B5EF4-FFF2-40B4-BE49-F238E27FC236}">
                <a16:creationId xmlns:a16="http://schemas.microsoft.com/office/drawing/2014/main" id="{74B868A7-53E0-455B-8516-6C32EAC8AA60}"/>
              </a:ext>
            </a:extLst>
          </p:cNvPr>
          <p:cNvSpPr>
            <a:spLocks noChangeArrowheads="1"/>
          </p:cNvSpPr>
          <p:nvPr/>
        </p:nvSpPr>
        <p:spPr bwMode="auto">
          <a:xfrm>
            <a:off x="6840511"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7" name="Rectangle 116">
            <a:extLst>
              <a:ext uri="{FF2B5EF4-FFF2-40B4-BE49-F238E27FC236}">
                <a16:creationId xmlns:a16="http://schemas.microsoft.com/office/drawing/2014/main" id="{BA3F705B-63E1-408D-AE94-50D930A53E7A}"/>
              </a:ext>
            </a:extLst>
          </p:cNvPr>
          <p:cNvSpPr>
            <a:spLocks noChangeArrowheads="1"/>
          </p:cNvSpPr>
          <p:nvPr/>
        </p:nvSpPr>
        <p:spPr bwMode="auto">
          <a:xfrm>
            <a:off x="7043632"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28" name="Rectangle 117">
            <a:extLst>
              <a:ext uri="{FF2B5EF4-FFF2-40B4-BE49-F238E27FC236}">
                <a16:creationId xmlns:a16="http://schemas.microsoft.com/office/drawing/2014/main" id="{32E05E3F-9C53-4153-A891-D5556F3819D3}"/>
              </a:ext>
            </a:extLst>
          </p:cNvPr>
          <p:cNvSpPr>
            <a:spLocks noChangeArrowheads="1"/>
          </p:cNvSpPr>
          <p:nvPr/>
        </p:nvSpPr>
        <p:spPr bwMode="auto">
          <a:xfrm>
            <a:off x="7246752"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29" name="Rectangle 118">
            <a:extLst>
              <a:ext uri="{FF2B5EF4-FFF2-40B4-BE49-F238E27FC236}">
                <a16:creationId xmlns:a16="http://schemas.microsoft.com/office/drawing/2014/main" id="{A4E63788-064A-4500-A7D8-99ECCE7A274B}"/>
              </a:ext>
            </a:extLst>
          </p:cNvPr>
          <p:cNvSpPr>
            <a:spLocks noChangeArrowheads="1"/>
          </p:cNvSpPr>
          <p:nvPr/>
        </p:nvSpPr>
        <p:spPr bwMode="auto">
          <a:xfrm>
            <a:off x="7449873"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30" name="Rectangle 119">
            <a:extLst>
              <a:ext uri="{FF2B5EF4-FFF2-40B4-BE49-F238E27FC236}">
                <a16:creationId xmlns:a16="http://schemas.microsoft.com/office/drawing/2014/main" id="{185FDE6E-A73A-459E-9E08-971FBB8555B9}"/>
              </a:ext>
            </a:extLst>
          </p:cNvPr>
          <p:cNvSpPr>
            <a:spLocks noChangeArrowheads="1"/>
          </p:cNvSpPr>
          <p:nvPr/>
        </p:nvSpPr>
        <p:spPr bwMode="auto">
          <a:xfrm>
            <a:off x="7652993"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31" name="Rectangle 120">
            <a:extLst>
              <a:ext uri="{FF2B5EF4-FFF2-40B4-BE49-F238E27FC236}">
                <a16:creationId xmlns:a16="http://schemas.microsoft.com/office/drawing/2014/main" id="{3747D68E-095E-45B8-84CD-82FB8433381B}"/>
              </a:ext>
            </a:extLst>
          </p:cNvPr>
          <p:cNvSpPr>
            <a:spLocks noChangeArrowheads="1"/>
          </p:cNvSpPr>
          <p:nvPr/>
        </p:nvSpPr>
        <p:spPr bwMode="auto">
          <a:xfrm>
            <a:off x="7856114"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32" name="Rectangle 121">
            <a:extLst>
              <a:ext uri="{FF2B5EF4-FFF2-40B4-BE49-F238E27FC236}">
                <a16:creationId xmlns:a16="http://schemas.microsoft.com/office/drawing/2014/main" id="{FDFDC8B0-10FA-476E-84A8-EE7ECC5CB059}"/>
              </a:ext>
            </a:extLst>
          </p:cNvPr>
          <p:cNvSpPr>
            <a:spLocks noChangeArrowheads="1"/>
          </p:cNvSpPr>
          <p:nvPr/>
        </p:nvSpPr>
        <p:spPr bwMode="auto">
          <a:xfrm>
            <a:off x="8059236"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33" name="Rectangle 122">
            <a:extLst>
              <a:ext uri="{FF2B5EF4-FFF2-40B4-BE49-F238E27FC236}">
                <a16:creationId xmlns:a16="http://schemas.microsoft.com/office/drawing/2014/main" id="{5D63B88A-36C1-4FD1-B7E9-117122607A2D}"/>
              </a:ext>
            </a:extLst>
          </p:cNvPr>
          <p:cNvSpPr>
            <a:spLocks noChangeArrowheads="1"/>
          </p:cNvSpPr>
          <p:nvPr/>
        </p:nvSpPr>
        <p:spPr bwMode="auto">
          <a:xfrm>
            <a:off x="8262356"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34" name="Rectangle 123">
            <a:extLst>
              <a:ext uri="{FF2B5EF4-FFF2-40B4-BE49-F238E27FC236}">
                <a16:creationId xmlns:a16="http://schemas.microsoft.com/office/drawing/2014/main" id="{984C9C6C-9756-40C5-83F3-9F08E963912E}"/>
              </a:ext>
            </a:extLst>
          </p:cNvPr>
          <p:cNvSpPr>
            <a:spLocks noChangeArrowheads="1"/>
          </p:cNvSpPr>
          <p:nvPr/>
        </p:nvSpPr>
        <p:spPr bwMode="auto">
          <a:xfrm>
            <a:off x="9684200"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35" name="Rectangle 124">
            <a:extLst>
              <a:ext uri="{FF2B5EF4-FFF2-40B4-BE49-F238E27FC236}">
                <a16:creationId xmlns:a16="http://schemas.microsoft.com/office/drawing/2014/main" id="{1975E42B-FB13-4558-B6F3-2E618B5A6011}"/>
              </a:ext>
            </a:extLst>
          </p:cNvPr>
          <p:cNvSpPr>
            <a:spLocks noChangeArrowheads="1"/>
          </p:cNvSpPr>
          <p:nvPr/>
        </p:nvSpPr>
        <p:spPr bwMode="auto">
          <a:xfrm>
            <a:off x="9887321"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36" name="Rectangle 125">
            <a:extLst>
              <a:ext uri="{FF2B5EF4-FFF2-40B4-BE49-F238E27FC236}">
                <a16:creationId xmlns:a16="http://schemas.microsoft.com/office/drawing/2014/main" id="{50EF6E6D-8913-42E7-A9CB-2032D17EFBBD}"/>
              </a:ext>
            </a:extLst>
          </p:cNvPr>
          <p:cNvSpPr>
            <a:spLocks noChangeArrowheads="1"/>
          </p:cNvSpPr>
          <p:nvPr/>
        </p:nvSpPr>
        <p:spPr bwMode="auto">
          <a:xfrm>
            <a:off x="10090441" y="2528890"/>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37" name="Rectangle 126">
            <a:extLst>
              <a:ext uri="{FF2B5EF4-FFF2-40B4-BE49-F238E27FC236}">
                <a16:creationId xmlns:a16="http://schemas.microsoft.com/office/drawing/2014/main" id="{62CF6C50-42B6-44C9-9D94-E90B9B167656}"/>
              </a:ext>
            </a:extLst>
          </p:cNvPr>
          <p:cNvSpPr>
            <a:spLocks noChangeArrowheads="1"/>
          </p:cNvSpPr>
          <p:nvPr/>
        </p:nvSpPr>
        <p:spPr bwMode="auto">
          <a:xfrm>
            <a:off x="10335879" y="2528890"/>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38" name="Rectangle 127">
            <a:extLst>
              <a:ext uri="{FF2B5EF4-FFF2-40B4-BE49-F238E27FC236}">
                <a16:creationId xmlns:a16="http://schemas.microsoft.com/office/drawing/2014/main" id="{3597B72E-FA71-4063-A7FD-CAD400504209}"/>
              </a:ext>
            </a:extLst>
          </p:cNvPr>
          <p:cNvSpPr>
            <a:spLocks noChangeArrowheads="1"/>
          </p:cNvSpPr>
          <p:nvPr/>
        </p:nvSpPr>
        <p:spPr bwMode="auto">
          <a:xfrm>
            <a:off x="10496683" y="2530477"/>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39" name="Rectangle 128">
            <a:extLst>
              <a:ext uri="{FF2B5EF4-FFF2-40B4-BE49-F238E27FC236}">
                <a16:creationId xmlns:a16="http://schemas.microsoft.com/office/drawing/2014/main" id="{3A2EC790-CDDB-4712-8634-72EB65DDDFDE}"/>
              </a:ext>
            </a:extLst>
          </p:cNvPr>
          <p:cNvSpPr>
            <a:spLocks noChangeArrowheads="1"/>
          </p:cNvSpPr>
          <p:nvPr/>
        </p:nvSpPr>
        <p:spPr bwMode="auto">
          <a:xfrm>
            <a:off x="10733657" y="2525715"/>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40" name="Rectangle 129">
            <a:extLst>
              <a:ext uri="{FF2B5EF4-FFF2-40B4-BE49-F238E27FC236}">
                <a16:creationId xmlns:a16="http://schemas.microsoft.com/office/drawing/2014/main" id="{C241AA61-27C3-4ADE-9A1C-E6E13BBE456D}"/>
              </a:ext>
            </a:extLst>
          </p:cNvPr>
          <p:cNvSpPr>
            <a:spLocks noChangeArrowheads="1"/>
          </p:cNvSpPr>
          <p:nvPr/>
        </p:nvSpPr>
        <p:spPr bwMode="auto">
          <a:xfrm>
            <a:off x="10902924" y="252571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541" name="Rectangle 130">
            <a:extLst>
              <a:ext uri="{FF2B5EF4-FFF2-40B4-BE49-F238E27FC236}">
                <a16:creationId xmlns:a16="http://schemas.microsoft.com/office/drawing/2014/main" id="{7C631BF3-5924-49D8-AE1A-718BCC40339C}"/>
              </a:ext>
            </a:extLst>
          </p:cNvPr>
          <p:cNvSpPr>
            <a:spLocks noChangeArrowheads="1"/>
          </p:cNvSpPr>
          <p:nvPr/>
        </p:nvSpPr>
        <p:spPr bwMode="auto">
          <a:xfrm>
            <a:off x="11139898" y="2525715"/>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42" name="Rectangle 131">
            <a:extLst>
              <a:ext uri="{FF2B5EF4-FFF2-40B4-BE49-F238E27FC236}">
                <a16:creationId xmlns:a16="http://schemas.microsoft.com/office/drawing/2014/main" id="{D8EC1584-B5B7-4217-9586-B4141D9C083D}"/>
              </a:ext>
            </a:extLst>
          </p:cNvPr>
          <p:cNvSpPr>
            <a:spLocks noChangeArrowheads="1"/>
          </p:cNvSpPr>
          <p:nvPr/>
        </p:nvSpPr>
        <p:spPr bwMode="auto">
          <a:xfrm>
            <a:off x="11343019" y="2525715"/>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43" name="Rectangle 132">
            <a:extLst>
              <a:ext uri="{FF2B5EF4-FFF2-40B4-BE49-F238E27FC236}">
                <a16:creationId xmlns:a16="http://schemas.microsoft.com/office/drawing/2014/main" id="{6A2184FB-5ACF-42F0-82A4-E005A449B5BA}"/>
              </a:ext>
            </a:extLst>
          </p:cNvPr>
          <p:cNvSpPr>
            <a:spLocks noChangeArrowheads="1"/>
          </p:cNvSpPr>
          <p:nvPr/>
        </p:nvSpPr>
        <p:spPr bwMode="auto">
          <a:xfrm>
            <a:off x="5113986" y="3476625"/>
            <a:ext cx="6499861" cy="228600"/>
          </a:xfrm>
          <a:prstGeom prst="rect">
            <a:avLst/>
          </a:prstGeom>
          <a:solidFill>
            <a:srgbClr val="A0D0E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44" name="Rectangle 133">
            <a:extLst>
              <a:ext uri="{FF2B5EF4-FFF2-40B4-BE49-F238E27FC236}">
                <a16:creationId xmlns:a16="http://schemas.microsoft.com/office/drawing/2014/main" id="{99401C1D-043A-473F-9D60-22181706FC03}"/>
              </a:ext>
            </a:extLst>
          </p:cNvPr>
          <p:cNvSpPr>
            <a:spLocks noChangeArrowheads="1"/>
          </p:cNvSpPr>
          <p:nvPr/>
        </p:nvSpPr>
        <p:spPr bwMode="auto">
          <a:xfrm>
            <a:off x="10192002" y="3475040"/>
            <a:ext cx="1421845" cy="230187"/>
          </a:xfrm>
          <a:prstGeom prst="rect">
            <a:avLst/>
          </a:prstGeom>
          <a:solidFill>
            <a:srgbClr val="128CAB"/>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45" name="Rectangle 134">
            <a:extLst>
              <a:ext uri="{FF2B5EF4-FFF2-40B4-BE49-F238E27FC236}">
                <a16:creationId xmlns:a16="http://schemas.microsoft.com/office/drawing/2014/main" id="{3C800A93-0EC4-4FCF-89E1-7D31CF7F7B43}"/>
              </a:ext>
            </a:extLst>
          </p:cNvPr>
          <p:cNvSpPr>
            <a:spLocks noChangeArrowheads="1"/>
          </p:cNvSpPr>
          <p:nvPr/>
        </p:nvSpPr>
        <p:spPr bwMode="auto">
          <a:xfrm>
            <a:off x="11410726" y="3242392"/>
            <a:ext cx="255165" cy="246221"/>
          </a:xfrm>
          <a:prstGeom prst="rect">
            <a:avLst/>
          </a:prstGeom>
          <a:noFill/>
          <a:ln w="12700">
            <a:noFill/>
            <a:miter lim="800000"/>
            <a:headEnd/>
            <a:tailEnd/>
          </a:ln>
        </p:spPr>
        <p:txBody>
          <a:bodyPr wrap="none" anchor="ctr">
            <a:spAutoFit/>
          </a:bodyPr>
          <a:lstStyle/>
          <a:p>
            <a:pPr eaLnBrk="1" hangingPunct="1">
              <a:spcAft>
                <a:spcPts val="0"/>
              </a:spcAft>
            </a:pPr>
            <a:r>
              <a:rPr lang="en-US" sz="1000" b="1" dirty="0">
                <a:solidFill>
                  <a:srgbClr val="000000"/>
                </a:solidFill>
                <a:latin typeface="Gill Sans MT"/>
                <a:ea typeface="+mn-ea"/>
              </a:rPr>
              <a:t>0</a:t>
            </a:r>
          </a:p>
        </p:txBody>
      </p:sp>
      <p:sp>
        <p:nvSpPr>
          <p:cNvPr id="546" name="Rectangle 135">
            <a:extLst>
              <a:ext uri="{FF2B5EF4-FFF2-40B4-BE49-F238E27FC236}">
                <a16:creationId xmlns:a16="http://schemas.microsoft.com/office/drawing/2014/main" id="{D1EED68E-8437-4AEB-9BF8-E7395B51D61F}"/>
              </a:ext>
            </a:extLst>
          </p:cNvPr>
          <p:cNvSpPr>
            <a:spLocks noChangeArrowheads="1"/>
          </p:cNvSpPr>
          <p:nvPr/>
        </p:nvSpPr>
        <p:spPr bwMode="auto">
          <a:xfrm>
            <a:off x="5012425" y="3242392"/>
            <a:ext cx="325688" cy="246221"/>
          </a:xfrm>
          <a:prstGeom prst="rect">
            <a:avLst/>
          </a:prstGeom>
          <a:noFill/>
          <a:ln w="12700">
            <a:noFill/>
            <a:miter lim="800000"/>
            <a:headEnd/>
            <a:tailEnd/>
          </a:ln>
        </p:spPr>
        <p:txBody>
          <a:bodyPr wrap="none" anchor="ctr">
            <a:spAutoFit/>
          </a:bodyPr>
          <a:lstStyle/>
          <a:p>
            <a:pPr eaLnBrk="1" hangingPunct="1">
              <a:spcAft>
                <a:spcPts val="0"/>
              </a:spcAft>
            </a:pPr>
            <a:r>
              <a:rPr lang="en-US" sz="1000" b="1" dirty="0">
                <a:solidFill>
                  <a:srgbClr val="000000"/>
                </a:solidFill>
                <a:latin typeface="Gill Sans MT"/>
                <a:ea typeface="+mn-ea"/>
              </a:rPr>
              <a:t>31</a:t>
            </a:r>
          </a:p>
        </p:txBody>
      </p:sp>
      <p:sp>
        <p:nvSpPr>
          <p:cNvPr id="547" name="Line 136">
            <a:extLst>
              <a:ext uri="{FF2B5EF4-FFF2-40B4-BE49-F238E27FC236}">
                <a16:creationId xmlns:a16="http://schemas.microsoft.com/office/drawing/2014/main" id="{ED89DB3C-6372-4652-BC2A-86FD1754168D}"/>
              </a:ext>
            </a:extLst>
          </p:cNvPr>
          <p:cNvSpPr>
            <a:spLocks noChangeShapeType="1"/>
          </p:cNvSpPr>
          <p:nvPr/>
        </p:nvSpPr>
        <p:spPr bwMode="auto">
          <a:xfrm flipH="1">
            <a:off x="11613846" y="3471863"/>
            <a:ext cx="0" cy="22860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48" name="Line 137">
            <a:extLst>
              <a:ext uri="{FF2B5EF4-FFF2-40B4-BE49-F238E27FC236}">
                <a16:creationId xmlns:a16="http://schemas.microsoft.com/office/drawing/2014/main" id="{94FB8CA0-A14E-4896-AAE5-230E9464FB8C}"/>
              </a:ext>
            </a:extLst>
          </p:cNvPr>
          <p:cNvSpPr>
            <a:spLocks noChangeShapeType="1"/>
          </p:cNvSpPr>
          <p:nvPr/>
        </p:nvSpPr>
        <p:spPr bwMode="auto">
          <a:xfrm>
            <a:off x="5113986" y="3471863"/>
            <a:ext cx="0" cy="22860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49" name="Line 138">
            <a:extLst>
              <a:ext uri="{FF2B5EF4-FFF2-40B4-BE49-F238E27FC236}">
                <a16:creationId xmlns:a16="http://schemas.microsoft.com/office/drawing/2014/main" id="{BB57E0EA-2102-4983-AF96-93476207C073}"/>
              </a:ext>
            </a:extLst>
          </p:cNvPr>
          <p:cNvSpPr>
            <a:spLocks noChangeShapeType="1"/>
          </p:cNvSpPr>
          <p:nvPr/>
        </p:nvSpPr>
        <p:spPr bwMode="auto">
          <a:xfrm>
            <a:off x="5113986" y="3471863"/>
            <a:ext cx="6499861"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0" name="Line 139">
            <a:extLst>
              <a:ext uri="{FF2B5EF4-FFF2-40B4-BE49-F238E27FC236}">
                <a16:creationId xmlns:a16="http://schemas.microsoft.com/office/drawing/2014/main" id="{F3579D08-FFC7-45E7-A14B-07918B2B90DB}"/>
              </a:ext>
            </a:extLst>
          </p:cNvPr>
          <p:cNvSpPr>
            <a:spLocks noChangeShapeType="1"/>
          </p:cNvSpPr>
          <p:nvPr/>
        </p:nvSpPr>
        <p:spPr bwMode="auto">
          <a:xfrm>
            <a:off x="5113986" y="3700463"/>
            <a:ext cx="6499861"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1" name="Line 140">
            <a:extLst>
              <a:ext uri="{FF2B5EF4-FFF2-40B4-BE49-F238E27FC236}">
                <a16:creationId xmlns:a16="http://schemas.microsoft.com/office/drawing/2014/main" id="{13376CEB-EE47-4169-9C33-3413FEBC28D8}"/>
              </a:ext>
            </a:extLst>
          </p:cNvPr>
          <p:cNvSpPr>
            <a:spLocks noChangeShapeType="1"/>
          </p:cNvSpPr>
          <p:nvPr/>
        </p:nvSpPr>
        <p:spPr bwMode="auto">
          <a:xfrm>
            <a:off x="5317107"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2" name="Line 141">
            <a:extLst>
              <a:ext uri="{FF2B5EF4-FFF2-40B4-BE49-F238E27FC236}">
                <a16:creationId xmlns:a16="http://schemas.microsoft.com/office/drawing/2014/main" id="{5EBA042F-A855-4D25-BAB4-C0E7C0BD027C}"/>
              </a:ext>
            </a:extLst>
          </p:cNvPr>
          <p:cNvSpPr>
            <a:spLocks noChangeShapeType="1"/>
          </p:cNvSpPr>
          <p:nvPr/>
        </p:nvSpPr>
        <p:spPr bwMode="auto">
          <a:xfrm>
            <a:off x="5520227"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3" name="Line 142">
            <a:extLst>
              <a:ext uri="{FF2B5EF4-FFF2-40B4-BE49-F238E27FC236}">
                <a16:creationId xmlns:a16="http://schemas.microsoft.com/office/drawing/2014/main" id="{A358E9E8-8ABD-43BF-9BCA-BABAA851E1F6}"/>
              </a:ext>
            </a:extLst>
          </p:cNvPr>
          <p:cNvSpPr>
            <a:spLocks noChangeShapeType="1"/>
          </p:cNvSpPr>
          <p:nvPr/>
        </p:nvSpPr>
        <p:spPr bwMode="auto">
          <a:xfrm>
            <a:off x="5723348"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4" name="Line 143">
            <a:extLst>
              <a:ext uri="{FF2B5EF4-FFF2-40B4-BE49-F238E27FC236}">
                <a16:creationId xmlns:a16="http://schemas.microsoft.com/office/drawing/2014/main" id="{BF201703-4B0B-4085-B6A1-7FD376114023}"/>
              </a:ext>
            </a:extLst>
          </p:cNvPr>
          <p:cNvSpPr>
            <a:spLocks noChangeShapeType="1"/>
          </p:cNvSpPr>
          <p:nvPr/>
        </p:nvSpPr>
        <p:spPr bwMode="auto">
          <a:xfrm>
            <a:off x="5926468"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5" name="Line 144">
            <a:extLst>
              <a:ext uri="{FF2B5EF4-FFF2-40B4-BE49-F238E27FC236}">
                <a16:creationId xmlns:a16="http://schemas.microsoft.com/office/drawing/2014/main" id="{0185EE35-1A3C-496A-8F7F-4A1AD4E5276D}"/>
              </a:ext>
            </a:extLst>
          </p:cNvPr>
          <p:cNvSpPr>
            <a:spLocks noChangeShapeType="1"/>
          </p:cNvSpPr>
          <p:nvPr/>
        </p:nvSpPr>
        <p:spPr bwMode="auto">
          <a:xfrm>
            <a:off x="6129589"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6" name="Line 145">
            <a:extLst>
              <a:ext uri="{FF2B5EF4-FFF2-40B4-BE49-F238E27FC236}">
                <a16:creationId xmlns:a16="http://schemas.microsoft.com/office/drawing/2014/main" id="{8B44540F-3FE0-4AE9-A7A5-6C341B23D5EA}"/>
              </a:ext>
            </a:extLst>
          </p:cNvPr>
          <p:cNvSpPr>
            <a:spLocks noChangeShapeType="1"/>
          </p:cNvSpPr>
          <p:nvPr/>
        </p:nvSpPr>
        <p:spPr bwMode="auto">
          <a:xfrm>
            <a:off x="6332709"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7" name="Line 146">
            <a:extLst>
              <a:ext uri="{FF2B5EF4-FFF2-40B4-BE49-F238E27FC236}">
                <a16:creationId xmlns:a16="http://schemas.microsoft.com/office/drawing/2014/main" id="{E6FFE736-4C65-436D-A421-46F2EC056AB0}"/>
              </a:ext>
            </a:extLst>
          </p:cNvPr>
          <p:cNvSpPr>
            <a:spLocks noChangeShapeType="1"/>
          </p:cNvSpPr>
          <p:nvPr/>
        </p:nvSpPr>
        <p:spPr bwMode="auto">
          <a:xfrm>
            <a:off x="6535830"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8" name="Line 147">
            <a:extLst>
              <a:ext uri="{FF2B5EF4-FFF2-40B4-BE49-F238E27FC236}">
                <a16:creationId xmlns:a16="http://schemas.microsoft.com/office/drawing/2014/main" id="{78164BF3-6F4D-49B8-986C-A0E953F62282}"/>
              </a:ext>
            </a:extLst>
          </p:cNvPr>
          <p:cNvSpPr>
            <a:spLocks noChangeShapeType="1"/>
          </p:cNvSpPr>
          <p:nvPr/>
        </p:nvSpPr>
        <p:spPr bwMode="auto">
          <a:xfrm>
            <a:off x="6738950" y="3314700"/>
            <a:ext cx="0" cy="38576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59" name="Line 148">
            <a:extLst>
              <a:ext uri="{FF2B5EF4-FFF2-40B4-BE49-F238E27FC236}">
                <a16:creationId xmlns:a16="http://schemas.microsoft.com/office/drawing/2014/main" id="{6EF34DEB-5A94-4FD0-B3E0-6F5FF675319C}"/>
              </a:ext>
            </a:extLst>
          </p:cNvPr>
          <p:cNvSpPr>
            <a:spLocks noChangeShapeType="1"/>
          </p:cNvSpPr>
          <p:nvPr/>
        </p:nvSpPr>
        <p:spPr bwMode="auto">
          <a:xfrm>
            <a:off x="6942071"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0" name="Line 149">
            <a:extLst>
              <a:ext uri="{FF2B5EF4-FFF2-40B4-BE49-F238E27FC236}">
                <a16:creationId xmlns:a16="http://schemas.microsoft.com/office/drawing/2014/main" id="{DCA8E7E4-0B91-45C7-8109-768D10780C25}"/>
              </a:ext>
            </a:extLst>
          </p:cNvPr>
          <p:cNvSpPr>
            <a:spLocks noChangeShapeType="1"/>
          </p:cNvSpPr>
          <p:nvPr/>
        </p:nvSpPr>
        <p:spPr bwMode="auto">
          <a:xfrm>
            <a:off x="7145193"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1" name="Line 150">
            <a:extLst>
              <a:ext uri="{FF2B5EF4-FFF2-40B4-BE49-F238E27FC236}">
                <a16:creationId xmlns:a16="http://schemas.microsoft.com/office/drawing/2014/main" id="{8C0AAB9E-F717-4F8A-A78E-A94ABFAE0AEC}"/>
              </a:ext>
            </a:extLst>
          </p:cNvPr>
          <p:cNvSpPr>
            <a:spLocks noChangeShapeType="1"/>
          </p:cNvSpPr>
          <p:nvPr/>
        </p:nvSpPr>
        <p:spPr bwMode="auto">
          <a:xfrm>
            <a:off x="7348313"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2" name="Line 151">
            <a:extLst>
              <a:ext uri="{FF2B5EF4-FFF2-40B4-BE49-F238E27FC236}">
                <a16:creationId xmlns:a16="http://schemas.microsoft.com/office/drawing/2014/main" id="{C301C892-5091-4D24-89EB-5FE176BB60FB}"/>
              </a:ext>
            </a:extLst>
          </p:cNvPr>
          <p:cNvSpPr>
            <a:spLocks noChangeShapeType="1"/>
          </p:cNvSpPr>
          <p:nvPr/>
        </p:nvSpPr>
        <p:spPr bwMode="auto">
          <a:xfrm>
            <a:off x="7551434"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3" name="Line 152">
            <a:extLst>
              <a:ext uri="{FF2B5EF4-FFF2-40B4-BE49-F238E27FC236}">
                <a16:creationId xmlns:a16="http://schemas.microsoft.com/office/drawing/2014/main" id="{65EC8617-4312-41FC-BB34-68B9E49C2696}"/>
              </a:ext>
            </a:extLst>
          </p:cNvPr>
          <p:cNvSpPr>
            <a:spLocks noChangeShapeType="1"/>
          </p:cNvSpPr>
          <p:nvPr/>
        </p:nvSpPr>
        <p:spPr bwMode="auto">
          <a:xfrm>
            <a:off x="7754554"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4" name="Line 153">
            <a:extLst>
              <a:ext uri="{FF2B5EF4-FFF2-40B4-BE49-F238E27FC236}">
                <a16:creationId xmlns:a16="http://schemas.microsoft.com/office/drawing/2014/main" id="{E47B6452-9A37-4A9A-9183-8C01593997B0}"/>
              </a:ext>
            </a:extLst>
          </p:cNvPr>
          <p:cNvSpPr>
            <a:spLocks noChangeShapeType="1"/>
          </p:cNvSpPr>
          <p:nvPr/>
        </p:nvSpPr>
        <p:spPr bwMode="auto">
          <a:xfrm>
            <a:off x="7957675"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5" name="Line 154">
            <a:extLst>
              <a:ext uri="{FF2B5EF4-FFF2-40B4-BE49-F238E27FC236}">
                <a16:creationId xmlns:a16="http://schemas.microsoft.com/office/drawing/2014/main" id="{94754587-2E2A-49C3-AADF-4C7B0E5E8ECD}"/>
              </a:ext>
            </a:extLst>
          </p:cNvPr>
          <p:cNvSpPr>
            <a:spLocks noChangeShapeType="1"/>
          </p:cNvSpPr>
          <p:nvPr/>
        </p:nvSpPr>
        <p:spPr bwMode="auto">
          <a:xfrm>
            <a:off x="8160795"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6" name="Line 155">
            <a:extLst>
              <a:ext uri="{FF2B5EF4-FFF2-40B4-BE49-F238E27FC236}">
                <a16:creationId xmlns:a16="http://schemas.microsoft.com/office/drawing/2014/main" id="{DE66B796-D8C7-4916-85AC-874E1FD312E3}"/>
              </a:ext>
            </a:extLst>
          </p:cNvPr>
          <p:cNvSpPr>
            <a:spLocks noChangeShapeType="1"/>
          </p:cNvSpPr>
          <p:nvPr/>
        </p:nvSpPr>
        <p:spPr bwMode="auto">
          <a:xfrm>
            <a:off x="8363916" y="3314700"/>
            <a:ext cx="0" cy="38576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7" name="Line 156">
            <a:extLst>
              <a:ext uri="{FF2B5EF4-FFF2-40B4-BE49-F238E27FC236}">
                <a16:creationId xmlns:a16="http://schemas.microsoft.com/office/drawing/2014/main" id="{AC44D46C-A9EB-44A3-965F-BBB9CD527D8B}"/>
              </a:ext>
            </a:extLst>
          </p:cNvPr>
          <p:cNvSpPr>
            <a:spLocks noChangeShapeType="1"/>
          </p:cNvSpPr>
          <p:nvPr/>
        </p:nvSpPr>
        <p:spPr bwMode="auto">
          <a:xfrm>
            <a:off x="9988881" y="3314700"/>
            <a:ext cx="0" cy="38576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8" name="Line 157">
            <a:extLst>
              <a:ext uri="{FF2B5EF4-FFF2-40B4-BE49-F238E27FC236}">
                <a16:creationId xmlns:a16="http://schemas.microsoft.com/office/drawing/2014/main" id="{501B0343-531B-4A38-BF27-12EB3F914915}"/>
              </a:ext>
            </a:extLst>
          </p:cNvPr>
          <p:cNvSpPr>
            <a:spLocks noChangeShapeType="1"/>
          </p:cNvSpPr>
          <p:nvPr/>
        </p:nvSpPr>
        <p:spPr bwMode="auto">
          <a:xfrm>
            <a:off x="10192002"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69" name="Line 158">
            <a:extLst>
              <a:ext uri="{FF2B5EF4-FFF2-40B4-BE49-F238E27FC236}">
                <a16:creationId xmlns:a16="http://schemas.microsoft.com/office/drawing/2014/main" id="{1B542926-1888-42E8-99EF-D11376E30447}"/>
              </a:ext>
            </a:extLst>
          </p:cNvPr>
          <p:cNvSpPr>
            <a:spLocks noChangeShapeType="1"/>
          </p:cNvSpPr>
          <p:nvPr/>
        </p:nvSpPr>
        <p:spPr bwMode="auto">
          <a:xfrm>
            <a:off x="10395122"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70" name="Line 159">
            <a:extLst>
              <a:ext uri="{FF2B5EF4-FFF2-40B4-BE49-F238E27FC236}">
                <a16:creationId xmlns:a16="http://schemas.microsoft.com/office/drawing/2014/main" id="{FDBA15CC-E65B-4676-A405-7B16C12DDABE}"/>
              </a:ext>
            </a:extLst>
          </p:cNvPr>
          <p:cNvSpPr>
            <a:spLocks noChangeShapeType="1"/>
          </p:cNvSpPr>
          <p:nvPr/>
        </p:nvSpPr>
        <p:spPr bwMode="auto">
          <a:xfrm>
            <a:off x="10598243"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71" name="Line 160">
            <a:extLst>
              <a:ext uri="{FF2B5EF4-FFF2-40B4-BE49-F238E27FC236}">
                <a16:creationId xmlns:a16="http://schemas.microsoft.com/office/drawing/2014/main" id="{CECB0650-A97E-4EF6-9794-C6057D42BF8A}"/>
              </a:ext>
            </a:extLst>
          </p:cNvPr>
          <p:cNvSpPr>
            <a:spLocks noChangeShapeType="1"/>
          </p:cNvSpPr>
          <p:nvPr/>
        </p:nvSpPr>
        <p:spPr bwMode="auto">
          <a:xfrm>
            <a:off x="10801363"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72" name="Line 161">
            <a:extLst>
              <a:ext uri="{FF2B5EF4-FFF2-40B4-BE49-F238E27FC236}">
                <a16:creationId xmlns:a16="http://schemas.microsoft.com/office/drawing/2014/main" id="{84A4E1B6-D234-401B-BAB8-F25442C8F747}"/>
              </a:ext>
            </a:extLst>
          </p:cNvPr>
          <p:cNvSpPr>
            <a:spLocks noChangeShapeType="1"/>
          </p:cNvSpPr>
          <p:nvPr/>
        </p:nvSpPr>
        <p:spPr bwMode="auto">
          <a:xfrm>
            <a:off x="11004484"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73" name="Line 162">
            <a:extLst>
              <a:ext uri="{FF2B5EF4-FFF2-40B4-BE49-F238E27FC236}">
                <a16:creationId xmlns:a16="http://schemas.microsoft.com/office/drawing/2014/main" id="{9AA3488D-4CCF-4143-8BCD-E4306F688B30}"/>
              </a:ext>
            </a:extLst>
          </p:cNvPr>
          <p:cNvSpPr>
            <a:spLocks noChangeShapeType="1"/>
          </p:cNvSpPr>
          <p:nvPr/>
        </p:nvSpPr>
        <p:spPr bwMode="auto">
          <a:xfrm>
            <a:off x="11207605"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74" name="Line 163">
            <a:extLst>
              <a:ext uri="{FF2B5EF4-FFF2-40B4-BE49-F238E27FC236}">
                <a16:creationId xmlns:a16="http://schemas.microsoft.com/office/drawing/2014/main" id="{F0163937-2298-47CC-8D13-56FB774C8ED9}"/>
              </a:ext>
            </a:extLst>
          </p:cNvPr>
          <p:cNvSpPr>
            <a:spLocks noChangeShapeType="1"/>
          </p:cNvSpPr>
          <p:nvPr/>
        </p:nvSpPr>
        <p:spPr bwMode="auto">
          <a:xfrm>
            <a:off x="11410725"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75" name="Rectangle 164">
            <a:extLst>
              <a:ext uri="{FF2B5EF4-FFF2-40B4-BE49-F238E27FC236}">
                <a16:creationId xmlns:a16="http://schemas.microsoft.com/office/drawing/2014/main" id="{A9FEA308-6835-48F9-81DF-2138D32B6722}"/>
              </a:ext>
            </a:extLst>
          </p:cNvPr>
          <p:cNvSpPr>
            <a:spLocks noChangeArrowheads="1"/>
          </p:cNvSpPr>
          <p:nvPr/>
        </p:nvSpPr>
        <p:spPr bwMode="auto">
          <a:xfrm>
            <a:off x="5012425"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76" name="Rectangle 165">
            <a:extLst>
              <a:ext uri="{FF2B5EF4-FFF2-40B4-BE49-F238E27FC236}">
                <a16:creationId xmlns:a16="http://schemas.microsoft.com/office/drawing/2014/main" id="{08E0A88E-B357-4167-875D-2B4B5978D1F0}"/>
              </a:ext>
            </a:extLst>
          </p:cNvPr>
          <p:cNvSpPr>
            <a:spLocks noChangeArrowheads="1"/>
          </p:cNvSpPr>
          <p:nvPr/>
        </p:nvSpPr>
        <p:spPr bwMode="auto">
          <a:xfrm>
            <a:off x="5215546"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77" name="Rectangle 166">
            <a:extLst>
              <a:ext uri="{FF2B5EF4-FFF2-40B4-BE49-F238E27FC236}">
                <a16:creationId xmlns:a16="http://schemas.microsoft.com/office/drawing/2014/main" id="{4AE0C43B-003A-48BB-A18B-37B07E40378E}"/>
              </a:ext>
            </a:extLst>
          </p:cNvPr>
          <p:cNvSpPr>
            <a:spLocks noChangeArrowheads="1"/>
          </p:cNvSpPr>
          <p:nvPr/>
        </p:nvSpPr>
        <p:spPr bwMode="auto">
          <a:xfrm>
            <a:off x="5418666"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78" name="Rectangle 167">
            <a:extLst>
              <a:ext uri="{FF2B5EF4-FFF2-40B4-BE49-F238E27FC236}">
                <a16:creationId xmlns:a16="http://schemas.microsoft.com/office/drawing/2014/main" id="{799346F9-F3E5-42D7-B037-1631099A4D79}"/>
              </a:ext>
            </a:extLst>
          </p:cNvPr>
          <p:cNvSpPr>
            <a:spLocks noChangeArrowheads="1"/>
          </p:cNvSpPr>
          <p:nvPr/>
        </p:nvSpPr>
        <p:spPr bwMode="auto">
          <a:xfrm>
            <a:off x="5621788"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79" name="Rectangle 168">
            <a:extLst>
              <a:ext uri="{FF2B5EF4-FFF2-40B4-BE49-F238E27FC236}">
                <a16:creationId xmlns:a16="http://schemas.microsoft.com/office/drawing/2014/main" id="{CC947DA2-255D-4DCE-A427-3FBF9F2B63E7}"/>
              </a:ext>
            </a:extLst>
          </p:cNvPr>
          <p:cNvSpPr>
            <a:spLocks noChangeArrowheads="1"/>
          </p:cNvSpPr>
          <p:nvPr/>
        </p:nvSpPr>
        <p:spPr bwMode="auto">
          <a:xfrm>
            <a:off x="5824909"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0" name="Rectangle 169">
            <a:extLst>
              <a:ext uri="{FF2B5EF4-FFF2-40B4-BE49-F238E27FC236}">
                <a16:creationId xmlns:a16="http://schemas.microsoft.com/office/drawing/2014/main" id="{FB32129F-F449-48C2-B7FF-9552CBC8055E}"/>
              </a:ext>
            </a:extLst>
          </p:cNvPr>
          <p:cNvSpPr>
            <a:spLocks noChangeArrowheads="1"/>
          </p:cNvSpPr>
          <p:nvPr/>
        </p:nvSpPr>
        <p:spPr bwMode="auto">
          <a:xfrm>
            <a:off x="6028029"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1" name="Rectangle 170">
            <a:extLst>
              <a:ext uri="{FF2B5EF4-FFF2-40B4-BE49-F238E27FC236}">
                <a16:creationId xmlns:a16="http://schemas.microsoft.com/office/drawing/2014/main" id="{A102295F-191B-40B9-ABEA-7900BB89CCC4}"/>
              </a:ext>
            </a:extLst>
          </p:cNvPr>
          <p:cNvSpPr>
            <a:spLocks noChangeArrowheads="1"/>
          </p:cNvSpPr>
          <p:nvPr/>
        </p:nvSpPr>
        <p:spPr bwMode="auto">
          <a:xfrm>
            <a:off x="6231150"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2" name="Rectangle 171">
            <a:extLst>
              <a:ext uri="{FF2B5EF4-FFF2-40B4-BE49-F238E27FC236}">
                <a16:creationId xmlns:a16="http://schemas.microsoft.com/office/drawing/2014/main" id="{06B6BB1F-CC5D-4A1E-B46E-0C0AE3AF861F}"/>
              </a:ext>
            </a:extLst>
          </p:cNvPr>
          <p:cNvSpPr>
            <a:spLocks noChangeArrowheads="1"/>
          </p:cNvSpPr>
          <p:nvPr/>
        </p:nvSpPr>
        <p:spPr bwMode="auto">
          <a:xfrm>
            <a:off x="6434270"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3" name="Rectangle 172">
            <a:extLst>
              <a:ext uri="{FF2B5EF4-FFF2-40B4-BE49-F238E27FC236}">
                <a16:creationId xmlns:a16="http://schemas.microsoft.com/office/drawing/2014/main" id="{6D974BF1-30E7-4F8A-97EE-394188A24B3B}"/>
              </a:ext>
            </a:extLst>
          </p:cNvPr>
          <p:cNvSpPr>
            <a:spLocks noChangeArrowheads="1"/>
          </p:cNvSpPr>
          <p:nvPr/>
        </p:nvSpPr>
        <p:spPr bwMode="auto">
          <a:xfrm>
            <a:off x="6637391"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4" name="Rectangle 173">
            <a:extLst>
              <a:ext uri="{FF2B5EF4-FFF2-40B4-BE49-F238E27FC236}">
                <a16:creationId xmlns:a16="http://schemas.microsoft.com/office/drawing/2014/main" id="{D090E670-97B8-4409-9D51-B2851F6599DD}"/>
              </a:ext>
            </a:extLst>
          </p:cNvPr>
          <p:cNvSpPr>
            <a:spLocks noChangeArrowheads="1"/>
          </p:cNvSpPr>
          <p:nvPr/>
        </p:nvSpPr>
        <p:spPr bwMode="auto">
          <a:xfrm>
            <a:off x="6840511"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5" name="Rectangle 174">
            <a:extLst>
              <a:ext uri="{FF2B5EF4-FFF2-40B4-BE49-F238E27FC236}">
                <a16:creationId xmlns:a16="http://schemas.microsoft.com/office/drawing/2014/main" id="{8D0FD4B4-C3C2-4EE5-935D-510E808E436E}"/>
              </a:ext>
            </a:extLst>
          </p:cNvPr>
          <p:cNvSpPr>
            <a:spLocks noChangeArrowheads="1"/>
          </p:cNvSpPr>
          <p:nvPr/>
        </p:nvSpPr>
        <p:spPr bwMode="auto">
          <a:xfrm>
            <a:off x="7043632"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6" name="Rectangle 175">
            <a:extLst>
              <a:ext uri="{FF2B5EF4-FFF2-40B4-BE49-F238E27FC236}">
                <a16:creationId xmlns:a16="http://schemas.microsoft.com/office/drawing/2014/main" id="{3E51157C-04B2-4577-8697-9A07526AD401}"/>
              </a:ext>
            </a:extLst>
          </p:cNvPr>
          <p:cNvSpPr>
            <a:spLocks noChangeArrowheads="1"/>
          </p:cNvSpPr>
          <p:nvPr/>
        </p:nvSpPr>
        <p:spPr bwMode="auto">
          <a:xfrm>
            <a:off x="7246752"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7" name="Rectangle 176">
            <a:extLst>
              <a:ext uri="{FF2B5EF4-FFF2-40B4-BE49-F238E27FC236}">
                <a16:creationId xmlns:a16="http://schemas.microsoft.com/office/drawing/2014/main" id="{3DA09FF5-9B5B-4BE1-A12F-679D9CF7F088}"/>
              </a:ext>
            </a:extLst>
          </p:cNvPr>
          <p:cNvSpPr>
            <a:spLocks noChangeArrowheads="1"/>
          </p:cNvSpPr>
          <p:nvPr/>
        </p:nvSpPr>
        <p:spPr bwMode="auto">
          <a:xfrm>
            <a:off x="7449873"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8" name="Rectangle 177">
            <a:extLst>
              <a:ext uri="{FF2B5EF4-FFF2-40B4-BE49-F238E27FC236}">
                <a16:creationId xmlns:a16="http://schemas.microsoft.com/office/drawing/2014/main" id="{49B58A1E-00DB-4797-B2F9-745CBD0362B6}"/>
              </a:ext>
            </a:extLst>
          </p:cNvPr>
          <p:cNvSpPr>
            <a:spLocks noChangeArrowheads="1"/>
          </p:cNvSpPr>
          <p:nvPr/>
        </p:nvSpPr>
        <p:spPr bwMode="auto">
          <a:xfrm>
            <a:off x="7652993"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89" name="Rectangle 178">
            <a:extLst>
              <a:ext uri="{FF2B5EF4-FFF2-40B4-BE49-F238E27FC236}">
                <a16:creationId xmlns:a16="http://schemas.microsoft.com/office/drawing/2014/main" id="{28278550-4E48-49EA-B731-B60B14B4FD92}"/>
              </a:ext>
            </a:extLst>
          </p:cNvPr>
          <p:cNvSpPr>
            <a:spLocks noChangeArrowheads="1"/>
          </p:cNvSpPr>
          <p:nvPr/>
        </p:nvSpPr>
        <p:spPr bwMode="auto">
          <a:xfrm>
            <a:off x="8059236"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90" name="Rectangle 179">
            <a:extLst>
              <a:ext uri="{FF2B5EF4-FFF2-40B4-BE49-F238E27FC236}">
                <a16:creationId xmlns:a16="http://schemas.microsoft.com/office/drawing/2014/main" id="{A9427229-60D6-4111-BD3C-D94A39AD7876}"/>
              </a:ext>
            </a:extLst>
          </p:cNvPr>
          <p:cNvSpPr>
            <a:spLocks noChangeArrowheads="1"/>
          </p:cNvSpPr>
          <p:nvPr/>
        </p:nvSpPr>
        <p:spPr bwMode="auto">
          <a:xfrm>
            <a:off x="8262356"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91" name="Rectangle 180">
            <a:extLst>
              <a:ext uri="{FF2B5EF4-FFF2-40B4-BE49-F238E27FC236}">
                <a16:creationId xmlns:a16="http://schemas.microsoft.com/office/drawing/2014/main" id="{07896A11-AD3D-494A-AC97-14B794CA9797}"/>
              </a:ext>
            </a:extLst>
          </p:cNvPr>
          <p:cNvSpPr>
            <a:spLocks noChangeArrowheads="1"/>
          </p:cNvSpPr>
          <p:nvPr/>
        </p:nvSpPr>
        <p:spPr bwMode="auto">
          <a:xfrm>
            <a:off x="8465477"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92" name="Line 181">
            <a:extLst>
              <a:ext uri="{FF2B5EF4-FFF2-40B4-BE49-F238E27FC236}">
                <a16:creationId xmlns:a16="http://schemas.microsoft.com/office/drawing/2014/main" id="{B0A4BA6B-FB05-4109-8C2F-EABC8AD97561}"/>
              </a:ext>
            </a:extLst>
          </p:cNvPr>
          <p:cNvSpPr>
            <a:spLocks noChangeShapeType="1"/>
          </p:cNvSpPr>
          <p:nvPr/>
        </p:nvSpPr>
        <p:spPr bwMode="auto">
          <a:xfrm>
            <a:off x="8567036"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93" name="Line 182">
            <a:extLst>
              <a:ext uri="{FF2B5EF4-FFF2-40B4-BE49-F238E27FC236}">
                <a16:creationId xmlns:a16="http://schemas.microsoft.com/office/drawing/2014/main" id="{015F1E1A-BD98-4554-BD27-FF7542ADA7FA}"/>
              </a:ext>
            </a:extLst>
          </p:cNvPr>
          <p:cNvSpPr>
            <a:spLocks noChangeShapeType="1"/>
          </p:cNvSpPr>
          <p:nvPr/>
        </p:nvSpPr>
        <p:spPr bwMode="auto">
          <a:xfrm>
            <a:off x="8770157"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94" name="Line 183">
            <a:extLst>
              <a:ext uri="{FF2B5EF4-FFF2-40B4-BE49-F238E27FC236}">
                <a16:creationId xmlns:a16="http://schemas.microsoft.com/office/drawing/2014/main" id="{079A5B09-50A6-4961-8FA3-519545BB49EE}"/>
              </a:ext>
            </a:extLst>
          </p:cNvPr>
          <p:cNvSpPr>
            <a:spLocks noChangeShapeType="1"/>
          </p:cNvSpPr>
          <p:nvPr/>
        </p:nvSpPr>
        <p:spPr bwMode="auto">
          <a:xfrm>
            <a:off x="8973278"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95" name="Line 184">
            <a:extLst>
              <a:ext uri="{FF2B5EF4-FFF2-40B4-BE49-F238E27FC236}">
                <a16:creationId xmlns:a16="http://schemas.microsoft.com/office/drawing/2014/main" id="{3EB3F953-7F47-4978-AAA8-217E735A683D}"/>
              </a:ext>
            </a:extLst>
          </p:cNvPr>
          <p:cNvSpPr>
            <a:spLocks noChangeShapeType="1"/>
          </p:cNvSpPr>
          <p:nvPr/>
        </p:nvSpPr>
        <p:spPr bwMode="auto">
          <a:xfrm>
            <a:off x="9176398"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96" name="Line 185">
            <a:extLst>
              <a:ext uri="{FF2B5EF4-FFF2-40B4-BE49-F238E27FC236}">
                <a16:creationId xmlns:a16="http://schemas.microsoft.com/office/drawing/2014/main" id="{7B41CDB8-03DF-4C02-9022-A3F7AF964F0B}"/>
              </a:ext>
            </a:extLst>
          </p:cNvPr>
          <p:cNvSpPr>
            <a:spLocks noChangeShapeType="1"/>
          </p:cNvSpPr>
          <p:nvPr/>
        </p:nvSpPr>
        <p:spPr bwMode="auto">
          <a:xfrm>
            <a:off x="9379519"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97" name="Rectangle 186">
            <a:extLst>
              <a:ext uri="{FF2B5EF4-FFF2-40B4-BE49-F238E27FC236}">
                <a16:creationId xmlns:a16="http://schemas.microsoft.com/office/drawing/2014/main" id="{120417F6-7680-489A-AA8F-3A8BEE25F4E8}"/>
              </a:ext>
            </a:extLst>
          </p:cNvPr>
          <p:cNvSpPr>
            <a:spLocks noChangeArrowheads="1"/>
          </p:cNvSpPr>
          <p:nvPr/>
        </p:nvSpPr>
        <p:spPr bwMode="auto">
          <a:xfrm>
            <a:off x="8693987"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598" name="Line 187">
            <a:extLst>
              <a:ext uri="{FF2B5EF4-FFF2-40B4-BE49-F238E27FC236}">
                <a16:creationId xmlns:a16="http://schemas.microsoft.com/office/drawing/2014/main" id="{64191A90-3332-4702-9858-3D1FCAE0D3F6}"/>
              </a:ext>
            </a:extLst>
          </p:cNvPr>
          <p:cNvSpPr>
            <a:spLocks noChangeShapeType="1"/>
          </p:cNvSpPr>
          <p:nvPr/>
        </p:nvSpPr>
        <p:spPr bwMode="auto">
          <a:xfrm>
            <a:off x="9582640"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599" name="Line 188">
            <a:extLst>
              <a:ext uri="{FF2B5EF4-FFF2-40B4-BE49-F238E27FC236}">
                <a16:creationId xmlns:a16="http://schemas.microsoft.com/office/drawing/2014/main" id="{368A242F-C19F-464F-A084-DA945B8103B1}"/>
              </a:ext>
            </a:extLst>
          </p:cNvPr>
          <p:cNvSpPr>
            <a:spLocks noChangeShapeType="1"/>
          </p:cNvSpPr>
          <p:nvPr/>
        </p:nvSpPr>
        <p:spPr bwMode="auto">
          <a:xfrm>
            <a:off x="9785761" y="3471863"/>
            <a:ext cx="0" cy="22860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00" name="Rectangle 189">
            <a:extLst>
              <a:ext uri="{FF2B5EF4-FFF2-40B4-BE49-F238E27FC236}">
                <a16:creationId xmlns:a16="http://schemas.microsoft.com/office/drawing/2014/main" id="{B7A6A2B0-5228-4451-A0F9-ABA48E399A73}"/>
              </a:ext>
            </a:extLst>
          </p:cNvPr>
          <p:cNvSpPr>
            <a:spLocks noChangeArrowheads="1"/>
          </p:cNvSpPr>
          <p:nvPr/>
        </p:nvSpPr>
        <p:spPr bwMode="auto">
          <a:xfrm>
            <a:off x="8884413"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1" name="Rectangle 190">
            <a:extLst>
              <a:ext uri="{FF2B5EF4-FFF2-40B4-BE49-F238E27FC236}">
                <a16:creationId xmlns:a16="http://schemas.microsoft.com/office/drawing/2014/main" id="{70C8D2EB-8272-45D0-8DE7-776A56CD1950}"/>
              </a:ext>
            </a:extLst>
          </p:cNvPr>
          <p:cNvSpPr>
            <a:spLocks noChangeArrowheads="1"/>
          </p:cNvSpPr>
          <p:nvPr/>
        </p:nvSpPr>
        <p:spPr bwMode="auto">
          <a:xfrm>
            <a:off x="9074838"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2" name="Rectangle 191">
            <a:extLst>
              <a:ext uri="{FF2B5EF4-FFF2-40B4-BE49-F238E27FC236}">
                <a16:creationId xmlns:a16="http://schemas.microsoft.com/office/drawing/2014/main" id="{CA202FE4-6233-4143-9237-DA29EEBBAE14}"/>
              </a:ext>
            </a:extLst>
          </p:cNvPr>
          <p:cNvSpPr>
            <a:spLocks noChangeArrowheads="1"/>
          </p:cNvSpPr>
          <p:nvPr/>
        </p:nvSpPr>
        <p:spPr bwMode="auto">
          <a:xfrm>
            <a:off x="9290654"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3" name="Rectangle 192">
            <a:extLst>
              <a:ext uri="{FF2B5EF4-FFF2-40B4-BE49-F238E27FC236}">
                <a16:creationId xmlns:a16="http://schemas.microsoft.com/office/drawing/2014/main" id="{79D0C4CA-9B14-4617-87BD-6A6F4BA6AA3F}"/>
              </a:ext>
            </a:extLst>
          </p:cNvPr>
          <p:cNvSpPr>
            <a:spLocks noChangeArrowheads="1"/>
          </p:cNvSpPr>
          <p:nvPr/>
        </p:nvSpPr>
        <p:spPr bwMode="auto">
          <a:xfrm>
            <a:off x="9481079"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4" name="Rectangle 193">
            <a:extLst>
              <a:ext uri="{FF2B5EF4-FFF2-40B4-BE49-F238E27FC236}">
                <a16:creationId xmlns:a16="http://schemas.microsoft.com/office/drawing/2014/main" id="{22CBBD67-02DA-463A-9E8C-A6AE947F1E2F}"/>
              </a:ext>
            </a:extLst>
          </p:cNvPr>
          <p:cNvSpPr>
            <a:spLocks noChangeArrowheads="1"/>
          </p:cNvSpPr>
          <p:nvPr/>
        </p:nvSpPr>
        <p:spPr bwMode="auto">
          <a:xfrm>
            <a:off x="9684200"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5" name="Rectangle 194">
            <a:extLst>
              <a:ext uri="{FF2B5EF4-FFF2-40B4-BE49-F238E27FC236}">
                <a16:creationId xmlns:a16="http://schemas.microsoft.com/office/drawing/2014/main" id="{A18B9A47-0196-471D-8D4B-6DC3863BB920}"/>
              </a:ext>
            </a:extLst>
          </p:cNvPr>
          <p:cNvSpPr>
            <a:spLocks noChangeArrowheads="1"/>
          </p:cNvSpPr>
          <p:nvPr/>
        </p:nvSpPr>
        <p:spPr bwMode="auto">
          <a:xfrm>
            <a:off x="9887321"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6" name="Rectangle 195">
            <a:extLst>
              <a:ext uri="{FF2B5EF4-FFF2-40B4-BE49-F238E27FC236}">
                <a16:creationId xmlns:a16="http://schemas.microsoft.com/office/drawing/2014/main" id="{58F36793-34DE-43A1-8D3C-86A2B7932C8A}"/>
              </a:ext>
            </a:extLst>
          </p:cNvPr>
          <p:cNvSpPr>
            <a:spLocks noChangeArrowheads="1"/>
          </p:cNvSpPr>
          <p:nvPr/>
        </p:nvSpPr>
        <p:spPr bwMode="auto">
          <a:xfrm>
            <a:off x="10090441" y="3475039"/>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7" name="Rectangle 196">
            <a:extLst>
              <a:ext uri="{FF2B5EF4-FFF2-40B4-BE49-F238E27FC236}">
                <a16:creationId xmlns:a16="http://schemas.microsoft.com/office/drawing/2014/main" id="{6BBA7A90-47C6-493F-82B5-2F3B2EDF4205}"/>
              </a:ext>
            </a:extLst>
          </p:cNvPr>
          <p:cNvSpPr>
            <a:spLocks noChangeArrowheads="1"/>
          </p:cNvSpPr>
          <p:nvPr/>
        </p:nvSpPr>
        <p:spPr bwMode="auto">
          <a:xfrm>
            <a:off x="10335879" y="3475039"/>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608" name="Rectangle 197">
            <a:extLst>
              <a:ext uri="{FF2B5EF4-FFF2-40B4-BE49-F238E27FC236}">
                <a16:creationId xmlns:a16="http://schemas.microsoft.com/office/drawing/2014/main" id="{8B0B8BEB-5D51-453B-A23B-78A068A5D5AE}"/>
              </a:ext>
            </a:extLst>
          </p:cNvPr>
          <p:cNvSpPr>
            <a:spLocks noChangeArrowheads="1"/>
          </p:cNvSpPr>
          <p:nvPr/>
        </p:nvSpPr>
        <p:spPr bwMode="auto">
          <a:xfrm>
            <a:off x="10496683" y="3476627"/>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09" name="Rectangle 198">
            <a:extLst>
              <a:ext uri="{FF2B5EF4-FFF2-40B4-BE49-F238E27FC236}">
                <a16:creationId xmlns:a16="http://schemas.microsoft.com/office/drawing/2014/main" id="{7C10F06D-F815-42F7-B8F1-1115035F4D77}"/>
              </a:ext>
            </a:extLst>
          </p:cNvPr>
          <p:cNvSpPr>
            <a:spLocks noChangeArrowheads="1"/>
          </p:cNvSpPr>
          <p:nvPr/>
        </p:nvSpPr>
        <p:spPr bwMode="auto">
          <a:xfrm>
            <a:off x="10733657" y="3471865"/>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610" name="Rectangle 199">
            <a:extLst>
              <a:ext uri="{FF2B5EF4-FFF2-40B4-BE49-F238E27FC236}">
                <a16:creationId xmlns:a16="http://schemas.microsoft.com/office/drawing/2014/main" id="{27E948DD-0B5E-4EB5-9502-1DA9CBB02EDF}"/>
              </a:ext>
            </a:extLst>
          </p:cNvPr>
          <p:cNvSpPr>
            <a:spLocks noChangeArrowheads="1"/>
          </p:cNvSpPr>
          <p:nvPr/>
        </p:nvSpPr>
        <p:spPr bwMode="auto">
          <a:xfrm>
            <a:off x="10902924"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611" name="Rectangle 200">
            <a:extLst>
              <a:ext uri="{FF2B5EF4-FFF2-40B4-BE49-F238E27FC236}">
                <a16:creationId xmlns:a16="http://schemas.microsoft.com/office/drawing/2014/main" id="{3F0D0A1E-C6C8-4AF2-98EC-780F61B4C63C}"/>
              </a:ext>
            </a:extLst>
          </p:cNvPr>
          <p:cNvSpPr>
            <a:spLocks noChangeArrowheads="1"/>
          </p:cNvSpPr>
          <p:nvPr/>
        </p:nvSpPr>
        <p:spPr bwMode="auto">
          <a:xfrm>
            <a:off x="11139898" y="3471865"/>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612" name="Rectangle 201">
            <a:extLst>
              <a:ext uri="{FF2B5EF4-FFF2-40B4-BE49-F238E27FC236}">
                <a16:creationId xmlns:a16="http://schemas.microsoft.com/office/drawing/2014/main" id="{4EF3B45A-69B5-49E7-8630-0BC24FB75C51}"/>
              </a:ext>
            </a:extLst>
          </p:cNvPr>
          <p:cNvSpPr>
            <a:spLocks noChangeArrowheads="1"/>
          </p:cNvSpPr>
          <p:nvPr/>
        </p:nvSpPr>
        <p:spPr bwMode="auto">
          <a:xfrm>
            <a:off x="11343019" y="3471865"/>
            <a:ext cx="30468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sp>
        <p:nvSpPr>
          <p:cNvPr id="613" name="Rectangle 203">
            <a:extLst>
              <a:ext uri="{FF2B5EF4-FFF2-40B4-BE49-F238E27FC236}">
                <a16:creationId xmlns:a16="http://schemas.microsoft.com/office/drawing/2014/main" id="{AA886D09-4498-4435-84BE-10BD67A27993}"/>
              </a:ext>
            </a:extLst>
          </p:cNvPr>
          <p:cNvSpPr>
            <a:spLocks noChangeArrowheads="1"/>
          </p:cNvSpPr>
          <p:nvPr/>
        </p:nvSpPr>
        <p:spPr bwMode="auto">
          <a:xfrm>
            <a:off x="5113986" y="5365750"/>
            <a:ext cx="6499861" cy="228600"/>
          </a:xfrm>
          <a:prstGeom prst="rect">
            <a:avLst/>
          </a:prstGeom>
          <a:solidFill>
            <a:srgbClr val="A0D0E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nvGrpSpPr>
          <p:cNvPr id="614" name="Group 204">
            <a:extLst>
              <a:ext uri="{FF2B5EF4-FFF2-40B4-BE49-F238E27FC236}">
                <a16:creationId xmlns:a16="http://schemas.microsoft.com/office/drawing/2014/main" id="{4ABAD603-EAB8-48D6-8E90-A67858C5AB51}"/>
              </a:ext>
            </a:extLst>
          </p:cNvPr>
          <p:cNvGrpSpPr>
            <a:grpSpLocks/>
          </p:cNvGrpSpPr>
          <p:nvPr/>
        </p:nvGrpSpPr>
        <p:grpSpPr bwMode="auto">
          <a:xfrm>
            <a:off x="5012426" y="5135568"/>
            <a:ext cx="6654316" cy="479426"/>
            <a:chOff x="2369" y="3081"/>
            <a:chExt cx="3145" cy="302"/>
          </a:xfrm>
        </p:grpSpPr>
        <p:sp>
          <p:nvSpPr>
            <p:cNvPr id="615" name="Rectangle 205">
              <a:extLst>
                <a:ext uri="{FF2B5EF4-FFF2-40B4-BE49-F238E27FC236}">
                  <a16:creationId xmlns:a16="http://schemas.microsoft.com/office/drawing/2014/main" id="{50738926-CE42-4D6D-B54B-F989BAD63929}"/>
                </a:ext>
              </a:extLst>
            </p:cNvPr>
            <p:cNvSpPr>
              <a:spLocks noChangeArrowheads="1"/>
            </p:cNvSpPr>
            <p:nvPr/>
          </p:nvSpPr>
          <p:spPr bwMode="auto">
            <a:xfrm>
              <a:off x="5393" y="3081"/>
              <a:ext cx="121" cy="155"/>
            </a:xfrm>
            <a:prstGeom prst="rect">
              <a:avLst/>
            </a:prstGeom>
            <a:noFill/>
            <a:ln w="12700">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16" name="Rectangle 206">
              <a:extLst>
                <a:ext uri="{FF2B5EF4-FFF2-40B4-BE49-F238E27FC236}">
                  <a16:creationId xmlns:a16="http://schemas.microsoft.com/office/drawing/2014/main" id="{8D2A2CF1-7FC2-453C-AFAC-346D5215FDE7}"/>
                </a:ext>
              </a:extLst>
            </p:cNvPr>
            <p:cNvSpPr>
              <a:spLocks noChangeArrowheads="1"/>
            </p:cNvSpPr>
            <p:nvPr/>
          </p:nvSpPr>
          <p:spPr bwMode="auto">
            <a:xfrm>
              <a:off x="2369" y="3081"/>
              <a:ext cx="154" cy="155"/>
            </a:xfrm>
            <a:prstGeom prst="rect">
              <a:avLst/>
            </a:prstGeom>
            <a:noFill/>
            <a:ln w="12700">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31</a:t>
              </a:r>
            </a:p>
          </p:txBody>
        </p:sp>
        <p:sp>
          <p:nvSpPr>
            <p:cNvPr id="617" name="Line 207">
              <a:extLst>
                <a:ext uri="{FF2B5EF4-FFF2-40B4-BE49-F238E27FC236}">
                  <a16:creationId xmlns:a16="http://schemas.microsoft.com/office/drawing/2014/main" id="{BBC15E20-73A7-4573-A6CF-12BCACE34262}"/>
                </a:ext>
              </a:extLst>
            </p:cNvPr>
            <p:cNvSpPr>
              <a:spLocks noChangeShapeType="1"/>
            </p:cNvSpPr>
            <p:nvPr/>
          </p:nvSpPr>
          <p:spPr bwMode="auto">
            <a:xfrm flipH="1">
              <a:off x="5489" y="3226"/>
              <a:ext cx="0" cy="144"/>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18" name="Line 208">
              <a:extLst>
                <a:ext uri="{FF2B5EF4-FFF2-40B4-BE49-F238E27FC236}">
                  <a16:creationId xmlns:a16="http://schemas.microsoft.com/office/drawing/2014/main" id="{F88A2166-9F85-428F-BDE7-1B82E95F6EB1}"/>
                </a:ext>
              </a:extLst>
            </p:cNvPr>
            <p:cNvSpPr>
              <a:spLocks noChangeShapeType="1"/>
            </p:cNvSpPr>
            <p:nvPr/>
          </p:nvSpPr>
          <p:spPr bwMode="auto">
            <a:xfrm>
              <a:off x="2417" y="3226"/>
              <a:ext cx="0" cy="144"/>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19" name="Line 209">
              <a:extLst>
                <a:ext uri="{FF2B5EF4-FFF2-40B4-BE49-F238E27FC236}">
                  <a16:creationId xmlns:a16="http://schemas.microsoft.com/office/drawing/2014/main" id="{C4409689-844B-4F7F-8857-087CACCB724F}"/>
                </a:ext>
              </a:extLst>
            </p:cNvPr>
            <p:cNvSpPr>
              <a:spLocks noChangeShapeType="1"/>
            </p:cNvSpPr>
            <p:nvPr/>
          </p:nvSpPr>
          <p:spPr bwMode="auto">
            <a:xfrm>
              <a:off x="2417" y="3226"/>
              <a:ext cx="307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0" name="Line 210">
              <a:extLst>
                <a:ext uri="{FF2B5EF4-FFF2-40B4-BE49-F238E27FC236}">
                  <a16:creationId xmlns:a16="http://schemas.microsoft.com/office/drawing/2014/main" id="{4E8C2BE1-8C64-41BC-8C97-172484072DA3}"/>
                </a:ext>
              </a:extLst>
            </p:cNvPr>
            <p:cNvSpPr>
              <a:spLocks noChangeShapeType="1"/>
            </p:cNvSpPr>
            <p:nvPr/>
          </p:nvSpPr>
          <p:spPr bwMode="auto">
            <a:xfrm>
              <a:off x="2417" y="3370"/>
              <a:ext cx="307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1" name="Line 211">
              <a:extLst>
                <a:ext uri="{FF2B5EF4-FFF2-40B4-BE49-F238E27FC236}">
                  <a16:creationId xmlns:a16="http://schemas.microsoft.com/office/drawing/2014/main" id="{1612B373-FF99-4996-B284-0DF58AA97129}"/>
                </a:ext>
              </a:extLst>
            </p:cNvPr>
            <p:cNvSpPr>
              <a:spLocks noChangeShapeType="1"/>
            </p:cNvSpPr>
            <p:nvPr/>
          </p:nvSpPr>
          <p:spPr bwMode="auto">
            <a:xfrm>
              <a:off x="2513"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2" name="Line 212">
              <a:extLst>
                <a:ext uri="{FF2B5EF4-FFF2-40B4-BE49-F238E27FC236}">
                  <a16:creationId xmlns:a16="http://schemas.microsoft.com/office/drawing/2014/main" id="{380D4DBB-94A9-4AB1-B982-07EBB3B2F41B}"/>
                </a:ext>
              </a:extLst>
            </p:cNvPr>
            <p:cNvSpPr>
              <a:spLocks noChangeShapeType="1"/>
            </p:cNvSpPr>
            <p:nvPr/>
          </p:nvSpPr>
          <p:spPr bwMode="auto">
            <a:xfrm>
              <a:off x="2609"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3" name="Line 213">
              <a:extLst>
                <a:ext uri="{FF2B5EF4-FFF2-40B4-BE49-F238E27FC236}">
                  <a16:creationId xmlns:a16="http://schemas.microsoft.com/office/drawing/2014/main" id="{BBDBA6F7-A939-402D-AD75-0F0FB67ECBF0}"/>
                </a:ext>
              </a:extLst>
            </p:cNvPr>
            <p:cNvSpPr>
              <a:spLocks noChangeShapeType="1"/>
            </p:cNvSpPr>
            <p:nvPr/>
          </p:nvSpPr>
          <p:spPr bwMode="auto">
            <a:xfrm>
              <a:off x="2705"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4" name="Line 214">
              <a:extLst>
                <a:ext uri="{FF2B5EF4-FFF2-40B4-BE49-F238E27FC236}">
                  <a16:creationId xmlns:a16="http://schemas.microsoft.com/office/drawing/2014/main" id="{2830BFCA-A8BF-430D-81E2-5975841231FD}"/>
                </a:ext>
              </a:extLst>
            </p:cNvPr>
            <p:cNvSpPr>
              <a:spLocks noChangeShapeType="1"/>
            </p:cNvSpPr>
            <p:nvPr/>
          </p:nvSpPr>
          <p:spPr bwMode="auto">
            <a:xfrm>
              <a:off x="2801"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5" name="Line 215">
              <a:extLst>
                <a:ext uri="{FF2B5EF4-FFF2-40B4-BE49-F238E27FC236}">
                  <a16:creationId xmlns:a16="http://schemas.microsoft.com/office/drawing/2014/main" id="{32F8AE4F-3ADE-4E45-B069-7B1A5A56971F}"/>
                </a:ext>
              </a:extLst>
            </p:cNvPr>
            <p:cNvSpPr>
              <a:spLocks noChangeShapeType="1"/>
            </p:cNvSpPr>
            <p:nvPr/>
          </p:nvSpPr>
          <p:spPr bwMode="auto">
            <a:xfrm>
              <a:off x="2897"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6" name="Line 216">
              <a:extLst>
                <a:ext uri="{FF2B5EF4-FFF2-40B4-BE49-F238E27FC236}">
                  <a16:creationId xmlns:a16="http://schemas.microsoft.com/office/drawing/2014/main" id="{74CCFFE6-2AA6-4651-A9A4-F7BCEBA2CEF2}"/>
                </a:ext>
              </a:extLst>
            </p:cNvPr>
            <p:cNvSpPr>
              <a:spLocks noChangeShapeType="1"/>
            </p:cNvSpPr>
            <p:nvPr/>
          </p:nvSpPr>
          <p:spPr bwMode="auto">
            <a:xfrm>
              <a:off x="2993"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7" name="Line 217">
              <a:extLst>
                <a:ext uri="{FF2B5EF4-FFF2-40B4-BE49-F238E27FC236}">
                  <a16:creationId xmlns:a16="http://schemas.microsoft.com/office/drawing/2014/main" id="{85FEF7EB-B8A0-44D8-8EEA-16854A60C52E}"/>
                </a:ext>
              </a:extLst>
            </p:cNvPr>
            <p:cNvSpPr>
              <a:spLocks noChangeShapeType="1"/>
            </p:cNvSpPr>
            <p:nvPr/>
          </p:nvSpPr>
          <p:spPr bwMode="auto">
            <a:xfrm>
              <a:off x="3089"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8" name="Line 218">
              <a:extLst>
                <a:ext uri="{FF2B5EF4-FFF2-40B4-BE49-F238E27FC236}">
                  <a16:creationId xmlns:a16="http://schemas.microsoft.com/office/drawing/2014/main" id="{1B90092B-EED7-41BA-B7FA-8B0709411E49}"/>
                </a:ext>
              </a:extLst>
            </p:cNvPr>
            <p:cNvSpPr>
              <a:spLocks noChangeShapeType="1"/>
            </p:cNvSpPr>
            <p:nvPr/>
          </p:nvSpPr>
          <p:spPr bwMode="auto">
            <a:xfrm>
              <a:off x="3185" y="3127"/>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29" name="Line 219">
              <a:extLst>
                <a:ext uri="{FF2B5EF4-FFF2-40B4-BE49-F238E27FC236}">
                  <a16:creationId xmlns:a16="http://schemas.microsoft.com/office/drawing/2014/main" id="{72C98228-5234-4A52-975E-6E66CA21B761}"/>
                </a:ext>
              </a:extLst>
            </p:cNvPr>
            <p:cNvSpPr>
              <a:spLocks noChangeShapeType="1"/>
            </p:cNvSpPr>
            <p:nvPr/>
          </p:nvSpPr>
          <p:spPr bwMode="auto">
            <a:xfrm>
              <a:off x="3281"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0" name="Line 220">
              <a:extLst>
                <a:ext uri="{FF2B5EF4-FFF2-40B4-BE49-F238E27FC236}">
                  <a16:creationId xmlns:a16="http://schemas.microsoft.com/office/drawing/2014/main" id="{5AEE07F2-BE85-4EEB-9582-82FB406B725C}"/>
                </a:ext>
              </a:extLst>
            </p:cNvPr>
            <p:cNvSpPr>
              <a:spLocks noChangeShapeType="1"/>
            </p:cNvSpPr>
            <p:nvPr/>
          </p:nvSpPr>
          <p:spPr bwMode="auto">
            <a:xfrm>
              <a:off x="3377"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1" name="Line 221">
              <a:extLst>
                <a:ext uri="{FF2B5EF4-FFF2-40B4-BE49-F238E27FC236}">
                  <a16:creationId xmlns:a16="http://schemas.microsoft.com/office/drawing/2014/main" id="{BF5E5F35-0DA5-4488-A88C-9968DBAC3BB9}"/>
                </a:ext>
              </a:extLst>
            </p:cNvPr>
            <p:cNvSpPr>
              <a:spLocks noChangeShapeType="1"/>
            </p:cNvSpPr>
            <p:nvPr/>
          </p:nvSpPr>
          <p:spPr bwMode="auto">
            <a:xfrm>
              <a:off x="3473"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2" name="Line 222">
              <a:extLst>
                <a:ext uri="{FF2B5EF4-FFF2-40B4-BE49-F238E27FC236}">
                  <a16:creationId xmlns:a16="http://schemas.microsoft.com/office/drawing/2014/main" id="{62B3009D-99EC-49B6-8872-3285D20F4DD2}"/>
                </a:ext>
              </a:extLst>
            </p:cNvPr>
            <p:cNvSpPr>
              <a:spLocks noChangeShapeType="1"/>
            </p:cNvSpPr>
            <p:nvPr/>
          </p:nvSpPr>
          <p:spPr bwMode="auto">
            <a:xfrm>
              <a:off x="3569"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3" name="Line 223">
              <a:extLst>
                <a:ext uri="{FF2B5EF4-FFF2-40B4-BE49-F238E27FC236}">
                  <a16:creationId xmlns:a16="http://schemas.microsoft.com/office/drawing/2014/main" id="{96FDD32B-F0DD-4B08-BC08-62340BEF0729}"/>
                </a:ext>
              </a:extLst>
            </p:cNvPr>
            <p:cNvSpPr>
              <a:spLocks noChangeShapeType="1"/>
            </p:cNvSpPr>
            <p:nvPr/>
          </p:nvSpPr>
          <p:spPr bwMode="auto">
            <a:xfrm>
              <a:off x="3665"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4" name="Line 224">
              <a:extLst>
                <a:ext uri="{FF2B5EF4-FFF2-40B4-BE49-F238E27FC236}">
                  <a16:creationId xmlns:a16="http://schemas.microsoft.com/office/drawing/2014/main" id="{BD4B6301-68ED-42D4-A093-3CFEE8D7F95B}"/>
                </a:ext>
              </a:extLst>
            </p:cNvPr>
            <p:cNvSpPr>
              <a:spLocks noChangeShapeType="1"/>
            </p:cNvSpPr>
            <p:nvPr/>
          </p:nvSpPr>
          <p:spPr bwMode="auto">
            <a:xfrm>
              <a:off x="3761"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5" name="Line 225">
              <a:extLst>
                <a:ext uri="{FF2B5EF4-FFF2-40B4-BE49-F238E27FC236}">
                  <a16:creationId xmlns:a16="http://schemas.microsoft.com/office/drawing/2014/main" id="{B51736D4-B551-4409-B27C-C884AFAFD211}"/>
                </a:ext>
              </a:extLst>
            </p:cNvPr>
            <p:cNvSpPr>
              <a:spLocks noChangeShapeType="1"/>
            </p:cNvSpPr>
            <p:nvPr/>
          </p:nvSpPr>
          <p:spPr bwMode="auto">
            <a:xfrm>
              <a:off x="3857"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6" name="Line 226">
              <a:extLst>
                <a:ext uri="{FF2B5EF4-FFF2-40B4-BE49-F238E27FC236}">
                  <a16:creationId xmlns:a16="http://schemas.microsoft.com/office/drawing/2014/main" id="{8C5F7BEC-5E84-4402-8127-295710967A35}"/>
                </a:ext>
              </a:extLst>
            </p:cNvPr>
            <p:cNvSpPr>
              <a:spLocks noChangeShapeType="1"/>
            </p:cNvSpPr>
            <p:nvPr/>
          </p:nvSpPr>
          <p:spPr bwMode="auto">
            <a:xfrm>
              <a:off x="3953" y="3127"/>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7" name="Line 227">
              <a:extLst>
                <a:ext uri="{FF2B5EF4-FFF2-40B4-BE49-F238E27FC236}">
                  <a16:creationId xmlns:a16="http://schemas.microsoft.com/office/drawing/2014/main" id="{F950A0EE-AE40-497A-BCC1-B5C3E265A155}"/>
                </a:ext>
              </a:extLst>
            </p:cNvPr>
            <p:cNvSpPr>
              <a:spLocks noChangeShapeType="1"/>
            </p:cNvSpPr>
            <p:nvPr/>
          </p:nvSpPr>
          <p:spPr bwMode="auto">
            <a:xfrm>
              <a:off x="4049"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8" name="Line 228">
              <a:extLst>
                <a:ext uri="{FF2B5EF4-FFF2-40B4-BE49-F238E27FC236}">
                  <a16:creationId xmlns:a16="http://schemas.microsoft.com/office/drawing/2014/main" id="{2397D6E8-9F19-4DB5-BEDA-DF81FF274B98}"/>
                </a:ext>
              </a:extLst>
            </p:cNvPr>
            <p:cNvSpPr>
              <a:spLocks noChangeShapeType="1"/>
            </p:cNvSpPr>
            <p:nvPr/>
          </p:nvSpPr>
          <p:spPr bwMode="auto">
            <a:xfrm>
              <a:off x="4145"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39" name="Line 229">
              <a:extLst>
                <a:ext uri="{FF2B5EF4-FFF2-40B4-BE49-F238E27FC236}">
                  <a16:creationId xmlns:a16="http://schemas.microsoft.com/office/drawing/2014/main" id="{136B4215-FD63-4B65-AE4E-E136662534B3}"/>
                </a:ext>
              </a:extLst>
            </p:cNvPr>
            <p:cNvSpPr>
              <a:spLocks noChangeShapeType="1"/>
            </p:cNvSpPr>
            <p:nvPr/>
          </p:nvSpPr>
          <p:spPr bwMode="auto">
            <a:xfrm>
              <a:off x="4241"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0" name="Line 230">
              <a:extLst>
                <a:ext uri="{FF2B5EF4-FFF2-40B4-BE49-F238E27FC236}">
                  <a16:creationId xmlns:a16="http://schemas.microsoft.com/office/drawing/2014/main" id="{92649DE9-3C8E-4996-AF0F-9C2E0F7E3ED5}"/>
                </a:ext>
              </a:extLst>
            </p:cNvPr>
            <p:cNvSpPr>
              <a:spLocks noChangeShapeType="1"/>
            </p:cNvSpPr>
            <p:nvPr/>
          </p:nvSpPr>
          <p:spPr bwMode="auto">
            <a:xfrm>
              <a:off x="4337"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1" name="Line 231">
              <a:extLst>
                <a:ext uri="{FF2B5EF4-FFF2-40B4-BE49-F238E27FC236}">
                  <a16:creationId xmlns:a16="http://schemas.microsoft.com/office/drawing/2014/main" id="{5859E070-B18F-40D5-8E57-B46269210021}"/>
                </a:ext>
              </a:extLst>
            </p:cNvPr>
            <p:cNvSpPr>
              <a:spLocks noChangeShapeType="1"/>
            </p:cNvSpPr>
            <p:nvPr/>
          </p:nvSpPr>
          <p:spPr bwMode="auto">
            <a:xfrm>
              <a:off x="4433"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2" name="Line 232">
              <a:extLst>
                <a:ext uri="{FF2B5EF4-FFF2-40B4-BE49-F238E27FC236}">
                  <a16:creationId xmlns:a16="http://schemas.microsoft.com/office/drawing/2014/main" id="{46B45F21-AC0A-42B1-A360-EA1D32A5242B}"/>
                </a:ext>
              </a:extLst>
            </p:cNvPr>
            <p:cNvSpPr>
              <a:spLocks noChangeShapeType="1"/>
            </p:cNvSpPr>
            <p:nvPr/>
          </p:nvSpPr>
          <p:spPr bwMode="auto">
            <a:xfrm>
              <a:off x="4529"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3" name="Line 233">
              <a:extLst>
                <a:ext uri="{FF2B5EF4-FFF2-40B4-BE49-F238E27FC236}">
                  <a16:creationId xmlns:a16="http://schemas.microsoft.com/office/drawing/2014/main" id="{6B607A8F-4822-4E0A-98AC-80BC33DAF5EA}"/>
                </a:ext>
              </a:extLst>
            </p:cNvPr>
            <p:cNvSpPr>
              <a:spLocks noChangeShapeType="1"/>
            </p:cNvSpPr>
            <p:nvPr/>
          </p:nvSpPr>
          <p:spPr bwMode="auto">
            <a:xfrm>
              <a:off x="4625"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4" name="Line 234">
              <a:extLst>
                <a:ext uri="{FF2B5EF4-FFF2-40B4-BE49-F238E27FC236}">
                  <a16:creationId xmlns:a16="http://schemas.microsoft.com/office/drawing/2014/main" id="{E0D71B22-7FC3-4CBB-8B0C-A1918E770979}"/>
                </a:ext>
              </a:extLst>
            </p:cNvPr>
            <p:cNvSpPr>
              <a:spLocks noChangeShapeType="1"/>
            </p:cNvSpPr>
            <p:nvPr/>
          </p:nvSpPr>
          <p:spPr bwMode="auto">
            <a:xfrm>
              <a:off x="4721" y="3127"/>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5" name="Line 235">
              <a:extLst>
                <a:ext uri="{FF2B5EF4-FFF2-40B4-BE49-F238E27FC236}">
                  <a16:creationId xmlns:a16="http://schemas.microsoft.com/office/drawing/2014/main" id="{267AB1FE-0E87-42E8-B37F-ED4810FF5F9D}"/>
                </a:ext>
              </a:extLst>
            </p:cNvPr>
            <p:cNvSpPr>
              <a:spLocks noChangeShapeType="1"/>
            </p:cNvSpPr>
            <p:nvPr/>
          </p:nvSpPr>
          <p:spPr bwMode="auto">
            <a:xfrm>
              <a:off x="4817"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6" name="Line 236">
              <a:extLst>
                <a:ext uri="{FF2B5EF4-FFF2-40B4-BE49-F238E27FC236}">
                  <a16:creationId xmlns:a16="http://schemas.microsoft.com/office/drawing/2014/main" id="{913F55CE-4743-4E5C-A07B-0BE411264D2A}"/>
                </a:ext>
              </a:extLst>
            </p:cNvPr>
            <p:cNvSpPr>
              <a:spLocks noChangeShapeType="1"/>
            </p:cNvSpPr>
            <p:nvPr/>
          </p:nvSpPr>
          <p:spPr bwMode="auto">
            <a:xfrm>
              <a:off x="4913"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7" name="Line 237">
              <a:extLst>
                <a:ext uri="{FF2B5EF4-FFF2-40B4-BE49-F238E27FC236}">
                  <a16:creationId xmlns:a16="http://schemas.microsoft.com/office/drawing/2014/main" id="{B7F873E0-7167-48AC-AEC8-D01FF954CB15}"/>
                </a:ext>
              </a:extLst>
            </p:cNvPr>
            <p:cNvSpPr>
              <a:spLocks noChangeShapeType="1"/>
            </p:cNvSpPr>
            <p:nvPr/>
          </p:nvSpPr>
          <p:spPr bwMode="auto">
            <a:xfrm>
              <a:off x="5009"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8" name="Line 238">
              <a:extLst>
                <a:ext uri="{FF2B5EF4-FFF2-40B4-BE49-F238E27FC236}">
                  <a16:creationId xmlns:a16="http://schemas.microsoft.com/office/drawing/2014/main" id="{50DF63F9-B4AD-4627-AD0D-6638768EE083}"/>
                </a:ext>
              </a:extLst>
            </p:cNvPr>
            <p:cNvSpPr>
              <a:spLocks noChangeShapeType="1"/>
            </p:cNvSpPr>
            <p:nvPr/>
          </p:nvSpPr>
          <p:spPr bwMode="auto">
            <a:xfrm>
              <a:off x="5105"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49" name="Line 239">
              <a:extLst>
                <a:ext uri="{FF2B5EF4-FFF2-40B4-BE49-F238E27FC236}">
                  <a16:creationId xmlns:a16="http://schemas.microsoft.com/office/drawing/2014/main" id="{CC52D3D0-F965-46D2-9E16-28EE598E8427}"/>
                </a:ext>
              </a:extLst>
            </p:cNvPr>
            <p:cNvSpPr>
              <a:spLocks noChangeShapeType="1"/>
            </p:cNvSpPr>
            <p:nvPr/>
          </p:nvSpPr>
          <p:spPr bwMode="auto">
            <a:xfrm>
              <a:off x="5201"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50" name="Line 240">
              <a:extLst>
                <a:ext uri="{FF2B5EF4-FFF2-40B4-BE49-F238E27FC236}">
                  <a16:creationId xmlns:a16="http://schemas.microsoft.com/office/drawing/2014/main" id="{53BE1D12-1704-400B-A6D2-CACE6824F6F7}"/>
                </a:ext>
              </a:extLst>
            </p:cNvPr>
            <p:cNvSpPr>
              <a:spLocks noChangeShapeType="1"/>
            </p:cNvSpPr>
            <p:nvPr/>
          </p:nvSpPr>
          <p:spPr bwMode="auto">
            <a:xfrm>
              <a:off x="5297"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51" name="Line 241">
              <a:extLst>
                <a:ext uri="{FF2B5EF4-FFF2-40B4-BE49-F238E27FC236}">
                  <a16:creationId xmlns:a16="http://schemas.microsoft.com/office/drawing/2014/main" id="{15603487-57EE-4BD7-8D42-64994C8B986E}"/>
                </a:ext>
              </a:extLst>
            </p:cNvPr>
            <p:cNvSpPr>
              <a:spLocks noChangeShapeType="1"/>
            </p:cNvSpPr>
            <p:nvPr/>
          </p:nvSpPr>
          <p:spPr bwMode="auto">
            <a:xfrm>
              <a:off x="5393" y="3226"/>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52" name="Rectangle 242">
              <a:extLst>
                <a:ext uri="{FF2B5EF4-FFF2-40B4-BE49-F238E27FC236}">
                  <a16:creationId xmlns:a16="http://schemas.microsoft.com/office/drawing/2014/main" id="{B9104BF8-E0D3-4C58-805E-2E4038C8ABFA}"/>
                </a:ext>
              </a:extLst>
            </p:cNvPr>
            <p:cNvSpPr>
              <a:spLocks noChangeArrowheads="1"/>
            </p:cNvSpPr>
            <p:nvPr/>
          </p:nvSpPr>
          <p:spPr bwMode="auto">
            <a:xfrm>
              <a:off x="2369"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653" name="Rectangle 243">
              <a:extLst>
                <a:ext uri="{FF2B5EF4-FFF2-40B4-BE49-F238E27FC236}">
                  <a16:creationId xmlns:a16="http://schemas.microsoft.com/office/drawing/2014/main" id="{FE49F4D6-CF89-4E14-9B5F-62D1A4A2FAD6}"/>
                </a:ext>
              </a:extLst>
            </p:cNvPr>
            <p:cNvSpPr>
              <a:spLocks noChangeArrowheads="1"/>
            </p:cNvSpPr>
            <p:nvPr/>
          </p:nvSpPr>
          <p:spPr bwMode="auto">
            <a:xfrm>
              <a:off x="2465"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654" name="Rectangle 244">
              <a:extLst>
                <a:ext uri="{FF2B5EF4-FFF2-40B4-BE49-F238E27FC236}">
                  <a16:creationId xmlns:a16="http://schemas.microsoft.com/office/drawing/2014/main" id="{A0013385-7546-48A4-9747-CCFB8B335D60}"/>
                </a:ext>
              </a:extLst>
            </p:cNvPr>
            <p:cNvSpPr>
              <a:spLocks noChangeArrowheads="1"/>
            </p:cNvSpPr>
            <p:nvPr/>
          </p:nvSpPr>
          <p:spPr bwMode="auto">
            <a:xfrm>
              <a:off x="2561"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55" name="Rectangle 245">
              <a:extLst>
                <a:ext uri="{FF2B5EF4-FFF2-40B4-BE49-F238E27FC236}">
                  <a16:creationId xmlns:a16="http://schemas.microsoft.com/office/drawing/2014/main" id="{17313171-B4B0-4D58-9139-29744B6F5B9B}"/>
                </a:ext>
              </a:extLst>
            </p:cNvPr>
            <p:cNvSpPr>
              <a:spLocks noChangeArrowheads="1"/>
            </p:cNvSpPr>
            <p:nvPr/>
          </p:nvSpPr>
          <p:spPr bwMode="auto">
            <a:xfrm>
              <a:off x="2657"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56" name="Rectangle 246">
              <a:extLst>
                <a:ext uri="{FF2B5EF4-FFF2-40B4-BE49-F238E27FC236}">
                  <a16:creationId xmlns:a16="http://schemas.microsoft.com/office/drawing/2014/main" id="{BEA9F7DC-344A-4DFE-9500-EE1A8F2CBD55}"/>
                </a:ext>
              </a:extLst>
            </p:cNvPr>
            <p:cNvSpPr>
              <a:spLocks noChangeArrowheads="1"/>
            </p:cNvSpPr>
            <p:nvPr/>
          </p:nvSpPr>
          <p:spPr bwMode="auto">
            <a:xfrm>
              <a:off x="2753"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57" name="Rectangle 247">
              <a:extLst>
                <a:ext uri="{FF2B5EF4-FFF2-40B4-BE49-F238E27FC236}">
                  <a16:creationId xmlns:a16="http://schemas.microsoft.com/office/drawing/2014/main" id="{3AE939CA-E89E-4442-95F0-2BAABB5DC000}"/>
                </a:ext>
              </a:extLst>
            </p:cNvPr>
            <p:cNvSpPr>
              <a:spLocks noChangeArrowheads="1"/>
            </p:cNvSpPr>
            <p:nvPr/>
          </p:nvSpPr>
          <p:spPr bwMode="auto">
            <a:xfrm>
              <a:off x="2849"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58" name="Rectangle 248">
              <a:extLst>
                <a:ext uri="{FF2B5EF4-FFF2-40B4-BE49-F238E27FC236}">
                  <a16:creationId xmlns:a16="http://schemas.microsoft.com/office/drawing/2014/main" id="{26980C13-202A-47AC-92D3-744614E9D5F1}"/>
                </a:ext>
              </a:extLst>
            </p:cNvPr>
            <p:cNvSpPr>
              <a:spLocks noChangeArrowheads="1"/>
            </p:cNvSpPr>
            <p:nvPr/>
          </p:nvSpPr>
          <p:spPr bwMode="auto">
            <a:xfrm>
              <a:off x="2945"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59" name="Rectangle 249">
              <a:extLst>
                <a:ext uri="{FF2B5EF4-FFF2-40B4-BE49-F238E27FC236}">
                  <a16:creationId xmlns:a16="http://schemas.microsoft.com/office/drawing/2014/main" id="{638D7226-C298-4175-8937-D66BF39B4792}"/>
                </a:ext>
              </a:extLst>
            </p:cNvPr>
            <p:cNvSpPr>
              <a:spLocks noChangeArrowheads="1"/>
            </p:cNvSpPr>
            <p:nvPr/>
          </p:nvSpPr>
          <p:spPr bwMode="auto">
            <a:xfrm>
              <a:off x="3041"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0" name="Rectangle 250">
              <a:extLst>
                <a:ext uri="{FF2B5EF4-FFF2-40B4-BE49-F238E27FC236}">
                  <a16:creationId xmlns:a16="http://schemas.microsoft.com/office/drawing/2014/main" id="{8FD954B5-33DE-4A45-9244-4A8839771850}"/>
                </a:ext>
              </a:extLst>
            </p:cNvPr>
            <p:cNvSpPr>
              <a:spLocks noChangeArrowheads="1"/>
            </p:cNvSpPr>
            <p:nvPr/>
          </p:nvSpPr>
          <p:spPr bwMode="auto">
            <a:xfrm>
              <a:off x="3137"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1" name="Rectangle 251">
              <a:extLst>
                <a:ext uri="{FF2B5EF4-FFF2-40B4-BE49-F238E27FC236}">
                  <a16:creationId xmlns:a16="http://schemas.microsoft.com/office/drawing/2014/main" id="{57EFCD38-F8F1-4908-926B-DDAAB48C7539}"/>
                </a:ext>
              </a:extLst>
            </p:cNvPr>
            <p:cNvSpPr>
              <a:spLocks noChangeArrowheads="1"/>
            </p:cNvSpPr>
            <p:nvPr/>
          </p:nvSpPr>
          <p:spPr bwMode="auto">
            <a:xfrm>
              <a:off x="3233"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2" name="Rectangle 252">
              <a:extLst>
                <a:ext uri="{FF2B5EF4-FFF2-40B4-BE49-F238E27FC236}">
                  <a16:creationId xmlns:a16="http://schemas.microsoft.com/office/drawing/2014/main" id="{56C49FE0-1DEC-4216-91B2-CAEC32C3E36C}"/>
                </a:ext>
              </a:extLst>
            </p:cNvPr>
            <p:cNvSpPr>
              <a:spLocks noChangeArrowheads="1"/>
            </p:cNvSpPr>
            <p:nvPr/>
          </p:nvSpPr>
          <p:spPr bwMode="auto">
            <a:xfrm>
              <a:off x="3329"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3" name="Rectangle 253">
              <a:extLst>
                <a:ext uri="{FF2B5EF4-FFF2-40B4-BE49-F238E27FC236}">
                  <a16:creationId xmlns:a16="http://schemas.microsoft.com/office/drawing/2014/main" id="{6AF892AC-5067-4940-8A5B-E79F1561EBBE}"/>
                </a:ext>
              </a:extLst>
            </p:cNvPr>
            <p:cNvSpPr>
              <a:spLocks noChangeArrowheads="1"/>
            </p:cNvSpPr>
            <p:nvPr/>
          </p:nvSpPr>
          <p:spPr bwMode="auto">
            <a:xfrm>
              <a:off x="3425"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4" name="Rectangle 254">
              <a:extLst>
                <a:ext uri="{FF2B5EF4-FFF2-40B4-BE49-F238E27FC236}">
                  <a16:creationId xmlns:a16="http://schemas.microsoft.com/office/drawing/2014/main" id="{70A81931-EB19-4DAD-843F-CB0517DDED3F}"/>
                </a:ext>
              </a:extLst>
            </p:cNvPr>
            <p:cNvSpPr>
              <a:spLocks noChangeArrowheads="1"/>
            </p:cNvSpPr>
            <p:nvPr/>
          </p:nvSpPr>
          <p:spPr bwMode="auto">
            <a:xfrm>
              <a:off x="3521"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5" name="Rectangle 255">
              <a:extLst>
                <a:ext uri="{FF2B5EF4-FFF2-40B4-BE49-F238E27FC236}">
                  <a16:creationId xmlns:a16="http://schemas.microsoft.com/office/drawing/2014/main" id="{51AD0071-6800-4069-A6DD-2B3F98E078D6}"/>
                </a:ext>
              </a:extLst>
            </p:cNvPr>
            <p:cNvSpPr>
              <a:spLocks noChangeArrowheads="1"/>
            </p:cNvSpPr>
            <p:nvPr/>
          </p:nvSpPr>
          <p:spPr bwMode="auto">
            <a:xfrm>
              <a:off x="3617"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6" name="Rectangle 256">
              <a:extLst>
                <a:ext uri="{FF2B5EF4-FFF2-40B4-BE49-F238E27FC236}">
                  <a16:creationId xmlns:a16="http://schemas.microsoft.com/office/drawing/2014/main" id="{B5EBFF81-17DB-4F03-B259-64782D066B32}"/>
                </a:ext>
              </a:extLst>
            </p:cNvPr>
            <p:cNvSpPr>
              <a:spLocks noChangeArrowheads="1"/>
            </p:cNvSpPr>
            <p:nvPr/>
          </p:nvSpPr>
          <p:spPr bwMode="auto">
            <a:xfrm>
              <a:off x="3713"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7" name="Rectangle 257">
              <a:extLst>
                <a:ext uri="{FF2B5EF4-FFF2-40B4-BE49-F238E27FC236}">
                  <a16:creationId xmlns:a16="http://schemas.microsoft.com/office/drawing/2014/main" id="{25B613C6-28F8-45B4-844B-6D3DAA65EBEF}"/>
                </a:ext>
              </a:extLst>
            </p:cNvPr>
            <p:cNvSpPr>
              <a:spLocks noChangeArrowheads="1"/>
            </p:cNvSpPr>
            <p:nvPr/>
          </p:nvSpPr>
          <p:spPr bwMode="auto">
            <a:xfrm>
              <a:off x="3809"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8" name="Rectangle 258">
              <a:extLst>
                <a:ext uri="{FF2B5EF4-FFF2-40B4-BE49-F238E27FC236}">
                  <a16:creationId xmlns:a16="http://schemas.microsoft.com/office/drawing/2014/main" id="{372B9676-D171-4487-A1C7-A909F94E2229}"/>
                </a:ext>
              </a:extLst>
            </p:cNvPr>
            <p:cNvSpPr>
              <a:spLocks noChangeArrowheads="1"/>
            </p:cNvSpPr>
            <p:nvPr/>
          </p:nvSpPr>
          <p:spPr bwMode="auto">
            <a:xfrm>
              <a:off x="3905"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69" name="Rectangle 259">
              <a:extLst>
                <a:ext uri="{FF2B5EF4-FFF2-40B4-BE49-F238E27FC236}">
                  <a16:creationId xmlns:a16="http://schemas.microsoft.com/office/drawing/2014/main" id="{65E995A0-0C01-4741-B14B-90DBF743A4A2}"/>
                </a:ext>
              </a:extLst>
            </p:cNvPr>
            <p:cNvSpPr>
              <a:spLocks noChangeArrowheads="1"/>
            </p:cNvSpPr>
            <p:nvPr/>
          </p:nvSpPr>
          <p:spPr bwMode="auto">
            <a:xfrm>
              <a:off x="4001"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0" name="Rectangle 260">
              <a:extLst>
                <a:ext uri="{FF2B5EF4-FFF2-40B4-BE49-F238E27FC236}">
                  <a16:creationId xmlns:a16="http://schemas.microsoft.com/office/drawing/2014/main" id="{ACEEF12F-79ED-4A3D-8889-D3403D8A5D81}"/>
                </a:ext>
              </a:extLst>
            </p:cNvPr>
            <p:cNvSpPr>
              <a:spLocks noChangeArrowheads="1"/>
            </p:cNvSpPr>
            <p:nvPr/>
          </p:nvSpPr>
          <p:spPr bwMode="auto">
            <a:xfrm>
              <a:off x="4097"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1" name="Rectangle 261">
              <a:extLst>
                <a:ext uri="{FF2B5EF4-FFF2-40B4-BE49-F238E27FC236}">
                  <a16:creationId xmlns:a16="http://schemas.microsoft.com/office/drawing/2014/main" id="{860470D4-9DA5-4FF1-BF79-10464E64B311}"/>
                </a:ext>
              </a:extLst>
            </p:cNvPr>
            <p:cNvSpPr>
              <a:spLocks noChangeArrowheads="1"/>
            </p:cNvSpPr>
            <p:nvPr/>
          </p:nvSpPr>
          <p:spPr bwMode="auto">
            <a:xfrm>
              <a:off x="4193"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2" name="Rectangle 262">
              <a:extLst>
                <a:ext uri="{FF2B5EF4-FFF2-40B4-BE49-F238E27FC236}">
                  <a16:creationId xmlns:a16="http://schemas.microsoft.com/office/drawing/2014/main" id="{C4AB77A5-95F1-4AE7-B70D-C622A6B4EF9B}"/>
                </a:ext>
              </a:extLst>
            </p:cNvPr>
            <p:cNvSpPr>
              <a:spLocks noChangeArrowheads="1"/>
            </p:cNvSpPr>
            <p:nvPr/>
          </p:nvSpPr>
          <p:spPr bwMode="auto">
            <a:xfrm>
              <a:off x="4289"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3" name="Rectangle 263">
              <a:extLst>
                <a:ext uri="{FF2B5EF4-FFF2-40B4-BE49-F238E27FC236}">
                  <a16:creationId xmlns:a16="http://schemas.microsoft.com/office/drawing/2014/main" id="{54E71087-2A1A-4372-A166-E7240B6523FC}"/>
                </a:ext>
              </a:extLst>
            </p:cNvPr>
            <p:cNvSpPr>
              <a:spLocks noChangeArrowheads="1"/>
            </p:cNvSpPr>
            <p:nvPr/>
          </p:nvSpPr>
          <p:spPr bwMode="auto">
            <a:xfrm>
              <a:off x="4385"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4" name="Rectangle 264">
              <a:extLst>
                <a:ext uri="{FF2B5EF4-FFF2-40B4-BE49-F238E27FC236}">
                  <a16:creationId xmlns:a16="http://schemas.microsoft.com/office/drawing/2014/main" id="{9AC632D0-2629-4B59-A6CE-892C1132A59B}"/>
                </a:ext>
              </a:extLst>
            </p:cNvPr>
            <p:cNvSpPr>
              <a:spLocks noChangeArrowheads="1"/>
            </p:cNvSpPr>
            <p:nvPr/>
          </p:nvSpPr>
          <p:spPr bwMode="auto">
            <a:xfrm>
              <a:off x="4481"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5" name="Rectangle 265">
              <a:extLst>
                <a:ext uri="{FF2B5EF4-FFF2-40B4-BE49-F238E27FC236}">
                  <a16:creationId xmlns:a16="http://schemas.microsoft.com/office/drawing/2014/main" id="{120B9EBD-F07A-4DCE-8118-40B25510E839}"/>
                </a:ext>
              </a:extLst>
            </p:cNvPr>
            <p:cNvSpPr>
              <a:spLocks noChangeArrowheads="1"/>
            </p:cNvSpPr>
            <p:nvPr/>
          </p:nvSpPr>
          <p:spPr bwMode="auto">
            <a:xfrm>
              <a:off x="4577"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6" name="Rectangle 266">
              <a:extLst>
                <a:ext uri="{FF2B5EF4-FFF2-40B4-BE49-F238E27FC236}">
                  <a16:creationId xmlns:a16="http://schemas.microsoft.com/office/drawing/2014/main" id="{0301A20E-07F2-46B8-A2C2-1FE73EFB8500}"/>
                </a:ext>
              </a:extLst>
            </p:cNvPr>
            <p:cNvSpPr>
              <a:spLocks noChangeArrowheads="1"/>
            </p:cNvSpPr>
            <p:nvPr/>
          </p:nvSpPr>
          <p:spPr bwMode="auto">
            <a:xfrm>
              <a:off x="4673"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7" name="Rectangle 267">
              <a:extLst>
                <a:ext uri="{FF2B5EF4-FFF2-40B4-BE49-F238E27FC236}">
                  <a16:creationId xmlns:a16="http://schemas.microsoft.com/office/drawing/2014/main" id="{E883AB66-CFF3-4634-AB6D-AA4106DF9EAB}"/>
                </a:ext>
              </a:extLst>
            </p:cNvPr>
            <p:cNvSpPr>
              <a:spLocks noChangeArrowheads="1"/>
            </p:cNvSpPr>
            <p:nvPr/>
          </p:nvSpPr>
          <p:spPr bwMode="auto">
            <a:xfrm>
              <a:off x="4769" y="3228"/>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8" name="Rectangle 268">
              <a:extLst>
                <a:ext uri="{FF2B5EF4-FFF2-40B4-BE49-F238E27FC236}">
                  <a16:creationId xmlns:a16="http://schemas.microsoft.com/office/drawing/2014/main" id="{05ADC0BE-9377-461F-B8C5-A9E81587ABB5}"/>
                </a:ext>
              </a:extLst>
            </p:cNvPr>
            <p:cNvSpPr>
              <a:spLocks noChangeArrowheads="1"/>
            </p:cNvSpPr>
            <p:nvPr/>
          </p:nvSpPr>
          <p:spPr bwMode="auto">
            <a:xfrm>
              <a:off x="4885" y="3228"/>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79" name="Rectangle 269">
              <a:extLst>
                <a:ext uri="{FF2B5EF4-FFF2-40B4-BE49-F238E27FC236}">
                  <a16:creationId xmlns:a16="http://schemas.microsoft.com/office/drawing/2014/main" id="{D7D724F6-60DB-47DA-9629-754CAF16F589}"/>
                </a:ext>
              </a:extLst>
            </p:cNvPr>
            <p:cNvSpPr>
              <a:spLocks noChangeArrowheads="1"/>
            </p:cNvSpPr>
            <p:nvPr/>
          </p:nvSpPr>
          <p:spPr bwMode="auto">
            <a:xfrm>
              <a:off x="4961" y="32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80" name="Rectangle 270">
              <a:extLst>
                <a:ext uri="{FF2B5EF4-FFF2-40B4-BE49-F238E27FC236}">
                  <a16:creationId xmlns:a16="http://schemas.microsoft.com/office/drawing/2014/main" id="{059E8D92-9DFC-42DA-B719-F5C026839ED4}"/>
                </a:ext>
              </a:extLst>
            </p:cNvPr>
            <p:cNvSpPr>
              <a:spLocks noChangeArrowheads="1"/>
            </p:cNvSpPr>
            <p:nvPr/>
          </p:nvSpPr>
          <p:spPr bwMode="auto">
            <a:xfrm>
              <a:off x="5073" y="3226"/>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81" name="Rectangle 271">
              <a:extLst>
                <a:ext uri="{FF2B5EF4-FFF2-40B4-BE49-F238E27FC236}">
                  <a16:creationId xmlns:a16="http://schemas.microsoft.com/office/drawing/2014/main" id="{DE9B1347-7E9C-4107-A2A4-0234680E80AF}"/>
                </a:ext>
              </a:extLst>
            </p:cNvPr>
            <p:cNvSpPr>
              <a:spLocks noChangeArrowheads="1"/>
            </p:cNvSpPr>
            <p:nvPr/>
          </p:nvSpPr>
          <p:spPr bwMode="auto">
            <a:xfrm>
              <a:off x="5153" y="3226"/>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82" name="Rectangle 272">
              <a:extLst>
                <a:ext uri="{FF2B5EF4-FFF2-40B4-BE49-F238E27FC236}">
                  <a16:creationId xmlns:a16="http://schemas.microsoft.com/office/drawing/2014/main" id="{EE93674C-F3C2-4BC5-9558-C3A5992F5A31}"/>
                </a:ext>
              </a:extLst>
            </p:cNvPr>
            <p:cNvSpPr>
              <a:spLocks noChangeArrowheads="1"/>
            </p:cNvSpPr>
            <p:nvPr/>
          </p:nvSpPr>
          <p:spPr bwMode="auto">
            <a:xfrm>
              <a:off x="5265" y="3226"/>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683" name="Rectangle 273">
              <a:extLst>
                <a:ext uri="{FF2B5EF4-FFF2-40B4-BE49-F238E27FC236}">
                  <a16:creationId xmlns:a16="http://schemas.microsoft.com/office/drawing/2014/main" id="{8B466BFC-9A9D-45A3-AF44-CFBFD7A92ABF}"/>
                </a:ext>
              </a:extLst>
            </p:cNvPr>
            <p:cNvSpPr>
              <a:spLocks noChangeArrowheads="1"/>
            </p:cNvSpPr>
            <p:nvPr/>
          </p:nvSpPr>
          <p:spPr bwMode="auto">
            <a:xfrm>
              <a:off x="5361" y="3226"/>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grpSp>
      <p:sp>
        <p:nvSpPr>
          <p:cNvPr id="684" name="Text Box 274">
            <a:extLst>
              <a:ext uri="{FF2B5EF4-FFF2-40B4-BE49-F238E27FC236}">
                <a16:creationId xmlns:a16="http://schemas.microsoft.com/office/drawing/2014/main" id="{E74CE89E-97E7-42B7-A790-FE7953CE7EE1}"/>
              </a:ext>
            </a:extLst>
          </p:cNvPr>
          <p:cNvSpPr txBox="1">
            <a:spLocks noChangeArrowheads="1"/>
          </p:cNvSpPr>
          <p:nvPr/>
        </p:nvSpPr>
        <p:spPr bwMode="auto">
          <a:xfrm>
            <a:off x="243322" y="2060575"/>
            <a:ext cx="5285662" cy="341584"/>
          </a:xfrm>
          <a:prstGeom prst="rect">
            <a:avLst/>
          </a:prstGeom>
          <a:noFill/>
          <a:ln w="12700" algn="ctr">
            <a:noFill/>
            <a:miter lim="800000"/>
            <a:headEnd/>
            <a:tailEnd/>
          </a:ln>
        </p:spPr>
        <p:txBody>
          <a:bodyPr wrap="none" lIns="79200" tIns="39600" rIns="79200" bIns="39600">
            <a:spAutoFit/>
          </a:bodyPr>
          <a:lstStyle/>
          <a:p>
            <a:pPr defTabSz="801688" eaLnBrk="1" fontAlgn="auto" hangingPunct="1">
              <a:spcBef>
                <a:spcPts val="0"/>
              </a:spcBef>
              <a:spcAft>
                <a:spcPts val="0"/>
              </a:spcAft>
            </a:pPr>
            <a:r>
              <a:rPr lang="en-GB" sz="1700" b="1" dirty="0">
                <a:solidFill>
                  <a:srgbClr val="F68A33"/>
                </a:solidFill>
                <a:latin typeface="Courier New" pitchFamily="49" charset="0"/>
                <a:ea typeface="+mn-ea"/>
              </a:rPr>
              <a:t>BFI r0, r0, </a:t>
            </a:r>
            <a:r>
              <a:rPr lang="en-GB" sz="1700" b="1" dirty="0">
                <a:solidFill>
                  <a:srgbClr val="128CAB"/>
                </a:solidFill>
                <a:latin typeface="Courier New" pitchFamily="49" charset="0"/>
                <a:ea typeface="+mn-ea"/>
              </a:rPr>
              <a:t>#9</a:t>
            </a:r>
            <a:r>
              <a:rPr lang="en-GB" sz="1700" b="1" dirty="0">
                <a:solidFill>
                  <a:srgbClr val="F68A33"/>
                </a:solidFill>
                <a:latin typeface="Courier New" pitchFamily="49" charset="0"/>
                <a:ea typeface="+mn-ea"/>
              </a:rPr>
              <a:t>, </a:t>
            </a:r>
            <a:r>
              <a:rPr lang="en-GB" sz="1700" b="1" dirty="0">
                <a:solidFill>
                  <a:srgbClr val="FF0000"/>
                </a:solidFill>
                <a:latin typeface="Courier New" pitchFamily="49" charset="0"/>
                <a:ea typeface="+mn-ea"/>
              </a:rPr>
              <a:t>#6</a:t>
            </a:r>
            <a:r>
              <a:rPr lang="en-GB" sz="1700" b="1" dirty="0">
                <a:solidFill>
                  <a:srgbClr val="F68A33"/>
                </a:solidFill>
                <a:latin typeface="Courier New" pitchFamily="49" charset="0"/>
                <a:ea typeface="+mn-ea"/>
              </a:rPr>
              <a:t>   ; Bit Field Insert</a:t>
            </a:r>
          </a:p>
        </p:txBody>
      </p:sp>
      <p:sp>
        <p:nvSpPr>
          <p:cNvPr id="685" name="Line 275">
            <a:extLst>
              <a:ext uri="{FF2B5EF4-FFF2-40B4-BE49-F238E27FC236}">
                <a16:creationId xmlns:a16="http://schemas.microsoft.com/office/drawing/2014/main" id="{BFE46C11-9F77-4408-8E07-254A6982769F}"/>
              </a:ext>
            </a:extLst>
          </p:cNvPr>
          <p:cNvSpPr>
            <a:spLocks noChangeShapeType="1"/>
          </p:cNvSpPr>
          <p:nvPr/>
        </p:nvSpPr>
        <p:spPr bwMode="auto">
          <a:xfrm>
            <a:off x="6535830" y="2754313"/>
            <a:ext cx="3656172" cy="717550"/>
          </a:xfrm>
          <a:prstGeom prst="line">
            <a:avLst/>
          </a:prstGeom>
          <a:noFill/>
          <a:ln w="12700">
            <a:solidFill>
              <a:srgbClr val="000000"/>
            </a:solidFill>
            <a:round/>
            <a:headEnd/>
            <a:tailEn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86" name="Line 276">
            <a:extLst>
              <a:ext uri="{FF2B5EF4-FFF2-40B4-BE49-F238E27FC236}">
                <a16:creationId xmlns:a16="http://schemas.microsoft.com/office/drawing/2014/main" id="{43A56901-43BC-4161-B95F-0846D6C3A403}"/>
              </a:ext>
            </a:extLst>
          </p:cNvPr>
          <p:cNvSpPr>
            <a:spLocks noChangeShapeType="1"/>
          </p:cNvSpPr>
          <p:nvPr/>
        </p:nvSpPr>
        <p:spPr bwMode="auto">
          <a:xfrm>
            <a:off x="7957675" y="2754315"/>
            <a:ext cx="3656172" cy="708025"/>
          </a:xfrm>
          <a:prstGeom prst="line">
            <a:avLst/>
          </a:prstGeom>
          <a:noFill/>
          <a:ln w="12700">
            <a:solidFill>
              <a:srgbClr val="000000"/>
            </a:solidFill>
            <a:round/>
            <a:headEnd/>
            <a:tailEn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87" name="Text Box 277">
            <a:extLst>
              <a:ext uri="{FF2B5EF4-FFF2-40B4-BE49-F238E27FC236}">
                <a16:creationId xmlns:a16="http://schemas.microsoft.com/office/drawing/2014/main" id="{32685561-DA42-48BE-850D-00239D1DC13F}"/>
              </a:ext>
            </a:extLst>
          </p:cNvPr>
          <p:cNvSpPr txBox="1">
            <a:spLocks noChangeArrowheads="1"/>
          </p:cNvSpPr>
          <p:nvPr/>
        </p:nvSpPr>
        <p:spPr bwMode="auto">
          <a:xfrm>
            <a:off x="204696" y="3031854"/>
            <a:ext cx="5417091" cy="341584"/>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sz="1700" b="1" dirty="0">
                <a:solidFill>
                  <a:srgbClr val="F68A33"/>
                </a:solidFill>
                <a:latin typeface="Courier New" pitchFamily="49" charset="0"/>
                <a:ea typeface="+mn-ea"/>
              </a:rPr>
              <a:t>UBFX r1, r0, </a:t>
            </a:r>
            <a:r>
              <a:rPr lang="en-GB" sz="1700" b="1" dirty="0">
                <a:solidFill>
                  <a:srgbClr val="128CAB"/>
                </a:solidFill>
                <a:latin typeface="Courier New" pitchFamily="49" charset="0"/>
                <a:ea typeface="+mn-ea"/>
              </a:rPr>
              <a:t>#18</a:t>
            </a:r>
            <a:r>
              <a:rPr lang="en-GB" sz="1700" b="1" dirty="0">
                <a:solidFill>
                  <a:srgbClr val="F68A33"/>
                </a:solidFill>
                <a:latin typeface="Courier New" pitchFamily="49" charset="0"/>
                <a:ea typeface="+mn-ea"/>
              </a:rPr>
              <a:t>, </a:t>
            </a:r>
            <a:r>
              <a:rPr lang="en-GB" sz="1700" b="1" dirty="0">
                <a:solidFill>
                  <a:srgbClr val="FF0000"/>
                </a:solidFill>
                <a:latin typeface="Courier New" pitchFamily="49" charset="0"/>
                <a:ea typeface="+mn-ea"/>
              </a:rPr>
              <a:t>#7</a:t>
            </a:r>
            <a:r>
              <a:rPr lang="en-GB" sz="1700" b="1" dirty="0">
                <a:solidFill>
                  <a:srgbClr val="F68A33"/>
                </a:solidFill>
                <a:latin typeface="Courier New" pitchFamily="49" charset="0"/>
                <a:ea typeface="+mn-ea"/>
              </a:rPr>
              <a:t> ; Bit Field Extract</a:t>
            </a:r>
          </a:p>
        </p:txBody>
      </p:sp>
      <p:sp>
        <p:nvSpPr>
          <p:cNvPr id="688" name="Text Box 278">
            <a:extLst>
              <a:ext uri="{FF2B5EF4-FFF2-40B4-BE49-F238E27FC236}">
                <a16:creationId xmlns:a16="http://schemas.microsoft.com/office/drawing/2014/main" id="{1454639A-4990-491B-8710-B9A33EE2FC79}"/>
              </a:ext>
            </a:extLst>
          </p:cNvPr>
          <p:cNvSpPr txBox="1">
            <a:spLocks noChangeArrowheads="1"/>
          </p:cNvSpPr>
          <p:nvPr/>
        </p:nvSpPr>
        <p:spPr bwMode="auto">
          <a:xfrm>
            <a:off x="245437" y="3959225"/>
            <a:ext cx="5086275" cy="341584"/>
          </a:xfrm>
          <a:prstGeom prst="rect">
            <a:avLst/>
          </a:prstGeom>
          <a:noFill/>
          <a:ln w="12700" algn="ctr">
            <a:noFill/>
            <a:miter lim="800000"/>
            <a:headEnd/>
            <a:tailEnd/>
          </a:ln>
        </p:spPr>
        <p:txBody>
          <a:bodyPr wrap="none" lIns="79200" tIns="39600" rIns="79200" bIns="39600">
            <a:spAutoFit/>
          </a:bodyPr>
          <a:lstStyle/>
          <a:p>
            <a:pPr defTabSz="801688" eaLnBrk="1" fontAlgn="auto" hangingPunct="1">
              <a:spcBef>
                <a:spcPts val="0"/>
              </a:spcBef>
              <a:spcAft>
                <a:spcPts val="0"/>
              </a:spcAft>
            </a:pPr>
            <a:r>
              <a:rPr lang="en-GB" sz="1700" b="1" dirty="0">
                <a:solidFill>
                  <a:srgbClr val="F68A33"/>
                </a:solidFill>
                <a:latin typeface="Courier New" pitchFamily="49" charset="0"/>
                <a:ea typeface="+mn-ea"/>
              </a:rPr>
              <a:t>BFC r1, </a:t>
            </a:r>
            <a:r>
              <a:rPr lang="en-GB" sz="1700" b="1" dirty="0">
                <a:solidFill>
                  <a:srgbClr val="128CAB"/>
                </a:solidFill>
                <a:latin typeface="Courier New" pitchFamily="49" charset="0"/>
                <a:ea typeface="+mn-ea"/>
              </a:rPr>
              <a:t>#3</a:t>
            </a:r>
            <a:r>
              <a:rPr lang="en-GB" sz="1700" b="1" dirty="0">
                <a:solidFill>
                  <a:srgbClr val="F68A33"/>
                </a:solidFill>
                <a:latin typeface="Courier New" pitchFamily="49" charset="0"/>
                <a:ea typeface="+mn-ea"/>
              </a:rPr>
              <a:t>, </a:t>
            </a:r>
            <a:r>
              <a:rPr lang="en-GB" sz="1700" b="1" dirty="0">
                <a:solidFill>
                  <a:srgbClr val="FF0000"/>
                </a:solidFill>
                <a:latin typeface="Courier New" pitchFamily="49" charset="0"/>
                <a:ea typeface="+mn-ea"/>
              </a:rPr>
              <a:t>#4</a:t>
            </a:r>
            <a:r>
              <a:rPr lang="en-GB" sz="1700" b="1" dirty="0">
                <a:solidFill>
                  <a:srgbClr val="F68A33"/>
                </a:solidFill>
                <a:latin typeface="Courier New" pitchFamily="49" charset="0"/>
                <a:ea typeface="+mn-ea"/>
              </a:rPr>
              <a:t> 	  ; Bit Field Clear</a:t>
            </a:r>
          </a:p>
        </p:txBody>
      </p:sp>
      <p:sp>
        <p:nvSpPr>
          <p:cNvPr id="689" name="Text Box 279">
            <a:extLst>
              <a:ext uri="{FF2B5EF4-FFF2-40B4-BE49-F238E27FC236}">
                <a16:creationId xmlns:a16="http://schemas.microsoft.com/office/drawing/2014/main" id="{3128C43C-212B-428C-9409-E62B0A0D250A}"/>
              </a:ext>
            </a:extLst>
          </p:cNvPr>
          <p:cNvSpPr txBox="1">
            <a:spLocks noChangeArrowheads="1"/>
          </p:cNvSpPr>
          <p:nvPr/>
        </p:nvSpPr>
        <p:spPr bwMode="gray">
          <a:xfrm>
            <a:off x="10464812" y="3832225"/>
            <a:ext cx="275327" cy="356972"/>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dirty="0">
                <a:solidFill>
                  <a:srgbClr val="000000"/>
                </a:solidFill>
                <a:latin typeface="Gill Sans MT"/>
                <a:ea typeface="+mn-ea"/>
              </a:rPr>
              <a:t>0</a:t>
            </a:r>
          </a:p>
        </p:txBody>
      </p:sp>
      <p:sp>
        <p:nvSpPr>
          <p:cNvPr id="690" name="Text Box 282">
            <a:extLst>
              <a:ext uri="{FF2B5EF4-FFF2-40B4-BE49-F238E27FC236}">
                <a16:creationId xmlns:a16="http://schemas.microsoft.com/office/drawing/2014/main" id="{66E34B4A-EA4C-4F46-983D-C862073C58D4}"/>
              </a:ext>
            </a:extLst>
          </p:cNvPr>
          <p:cNvSpPr txBox="1">
            <a:spLocks noChangeArrowheads="1"/>
          </p:cNvSpPr>
          <p:nvPr/>
        </p:nvSpPr>
        <p:spPr bwMode="auto">
          <a:xfrm>
            <a:off x="243323" y="4908550"/>
            <a:ext cx="5349132" cy="341584"/>
          </a:xfrm>
          <a:prstGeom prst="rect">
            <a:avLst/>
          </a:prstGeom>
          <a:noFill/>
          <a:ln w="12700" algn="ctr">
            <a:noFill/>
            <a:miter lim="800000"/>
            <a:headEnd/>
            <a:tailEnd/>
          </a:ln>
        </p:spPr>
        <p:txBody>
          <a:bodyPr wrap="none" lIns="79200" tIns="39600" rIns="79200" bIns="39600">
            <a:spAutoFit/>
          </a:bodyPr>
          <a:lstStyle/>
          <a:p>
            <a:pPr defTabSz="801688" eaLnBrk="1" fontAlgn="auto" hangingPunct="1">
              <a:spcBef>
                <a:spcPts val="0"/>
              </a:spcBef>
              <a:spcAft>
                <a:spcPts val="0"/>
              </a:spcAft>
            </a:pPr>
            <a:r>
              <a:rPr lang="en-GB" sz="1700" b="1" dirty="0">
                <a:solidFill>
                  <a:srgbClr val="F68A33"/>
                </a:solidFill>
                <a:latin typeface="Courier New" pitchFamily="49" charset="0"/>
                <a:ea typeface="+mn-ea"/>
              </a:rPr>
              <a:t>RBIT r2, r1 		  ; Reverse Bit Order</a:t>
            </a:r>
          </a:p>
        </p:txBody>
      </p:sp>
      <p:grpSp>
        <p:nvGrpSpPr>
          <p:cNvPr id="691" name="Group 283">
            <a:extLst>
              <a:ext uri="{FF2B5EF4-FFF2-40B4-BE49-F238E27FC236}">
                <a16:creationId xmlns:a16="http://schemas.microsoft.com/office/drawing/2014/main" id="{ECC67BAA-6A18-40B9-A8D0-9260B89EE219}"/>
              </a:ext>
            </a:extLst>
          </p:cNvPr>
          <p:cNvGrpSpPr>
            <a:grpSpLocks/>
          </p:cNvGrpSpPr>
          <p:nvPr/>
        </p:nvGrpSpPr>
        <p:grpSpPr bwMode="auto">
          <a:xfrm>
            <a:off x="8567037" y="1808163"/>
            <a:ext cx="3046809" cy="722312"/>
            <a:chOff x="4049" y="985"/>
            <a:chExt cx="1440" cy="455"/>
          </a:xfrm>
        </p:grpSpPr>
        <p:sp>
          <p:nvSpPr>
            <p:cNvPr id="692" name="Line 284">
              <a:extLst>
                <a:ext uri="{FF2B5EF4-FFF2-40B4-BE49-F238E27FC236}">
                  <a16:creationId xmlns:a16="http://schemas.microsoft.com/office/drawing/2014/main" id="{F013A623-4918-4D4E-8355-4FE1EA107D67}"/>
                </a:ext>
              </a:extLst>
            </p:cNvPr>
            <p:cNvSpPr>
              <a:spLocks noChangeShapeType="1"/>
            </p:cNvSpPr>
            <p:nvPr/>
          </p:nvSpPr>
          <p:spPr bwMode="auto">
            <a:xfrm flipH="1">
              <a:off x="4049" y="989"/>
              <a:ext cx="857" cy="450"/>
            </a:xfrm>
            <a:prstGeom prst="line">
              <a:avLst/>
            </a:prstGeom>
            <a:noFill/>
            <a:ln w="12700">
              <a:solidFill>
                <a:srgbClr val="000000"/>
              </a:solidFill>
              <a:round/>
              <a:headEnd/>
              <a:tailEn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93" name="Line 285">
              <a:extLst>
                <a:ext uri="{FF2B5EF4-FFF2-40B4-BE49-F238E27FC236}">
                  <a16:creationId xmlns:a16="http://schemas.microsoft.com/office/drawing/2014/main" id="{3EF11F94-1229-49D1-A133-528A8121D19F}"/>
                </a:ext>
              </a:extLst>
            </p:cNvPr>
            <p:cNvSpPr>
              <a:spLocks noChangeShapeType="1"/>
            </p:cNvSpPr>
            <p:nvPr/>
          </p:nvSpPr>
          <p:spPr bwMode="auto">
            <a:xfrm flipH="1">
              <a:off x="4625" y="985"/>
              <a:ext cx="864" cy="455"/>
            </a:xfrm>
            <a:prstGeom prst="line">
              <a:avLst/>
            </a:prstGeom>
            <a:noFill/>
            <a:ln w="12700">
              <a:solidFill>
                <a:srgbClr val="000000"/>
              </a:solidFill>
              <a:round/>
              <a:headEnd/>
              <a:tailEn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94" name="Line 286">
              <a:extLst>
                <a:ext uri="{FF2B5EF4-FFF2-40B4-BE49-F238E27FC236}">
                  <a16:creationId xmlns:a16="http://schemas.microsoft.com/office/drawing/2014/main" id="{D60AB5DB-9F92-4B6C-BC8C-0CE3F79C85EF}"/>
                </a:ext>
              </a:extLst>
            </p:cNvPr>
            <p:cNvSpPr>
              <a:spLocks noChangeShapeType="1"/>
            </p:cNvSpPr>
            <p:nvPr/>
          </p:nvSpPr>
          <p:spPr bwMode="auto">
            <a:xfrm flipH="1">
              <a:off x="4529" y="1051"/>
              <a:ext cx="511" cy="298"/>
            </a:xfrm>
            <a:prstGeom prst="line">
              <a:avLst/>
            </a:prstGeom>
            <a:noFill/>
            <a:ln w="38100">
              <a:solidFill>
                <a:srgbClr val="000000"/>
              </a:solidFill>
              <a:round/>
              <a:headEnd/>
              <a:tailEnd type="triangle" w="lg" len="lg"/>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
        <p:nvSpPr>
          <p:cNvPr id="695" name="Line 287">
            <a:extLst>
              <a:ext uri="{FF2B5EF4-FFF2-40B4-BE49-F238E27FC236}">
                <a16:creationId xmlns:a16="http://schemas.microsoft.com/office/drawing/2014/main" id="{73DA33F8-2343-465A-AF85-3A1E6161255A}"/>
              </a:ext>
            </a:extLst>
          </p:cNvPr>
          <p:cNvSpPr>
            <a:spLocks noChangeShapeType="1"/>
          </p:cNvSpPr>
          <p:nvPr/>
        </p:nvSpPr>
        <p:spPr bwMode="auto">
          <a:xfrm>
            <a:off x="7729163" y="2846388"/>
            <a:ext cx="2613062" cy="527050"/>
          </a:xfrm>
          <a:prstGeom prst="line">
            <a:avLst/>
          </a:prstGeom>
          <a:noFill/>
          <a:ln w="38100">
            <a:solidFill>
              <a:srgbClr val="000000"/>
            </a:solidFill>
            <a:round/>
            <a:headEnd/>
            <a:tailEnd type="triangle" w="lg" len="lg"/>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696" name="Line 288">
            <a:extLst>
              <a:ext uri="{FF2B5EF4-FFF2-40B4-BE49-F238E27FC236}">
                <a16:creationId xmlns:a16="http://schemas.microsoft.com/office/drawing/2014/main" id="{AE85E909-E57A-4D10-88A8-910F0EA29B3E}"/>
              </a:ext>
            </a:extLst>
          </p:cNvPr>
          <p:cNvSpPr>
            <a:spLocks noChangeShapeType="1"/>
          </p:cNvSpPr>
          <p:nvPr/>
        </p:nvSpPr>
        <p:spPr bwMode="gray">
          <a:xfrm flipH="1">
            <a:off x="8368147" y="4699002"/>
            <a:ext cx="0" cy="466725"/>
          </a:xfrm>
          <a:prstGeom prst="line">
            <a:avLst/>
          </a:prstGeom>
          <a:noFill/>
          <a:ln w="38100">
            <a:solidFill>
              <a:srgbClr val="000000"/>
            </a:solidFill>
            <a:round/>
            <a:headEnd/>
            <a:tailEnd type="triangle" w="lg" len="lg"/>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nvGrpSpPr>
          <p:cNvPr id="697" name="Group 290">
            <a:extLst>
              <a:ext uri="{FF2B5EF4-FFF2-40B4-BE49-F238E27FC236}">
                <a16:creationId xmlns:a16="http://schemas.microsoft.com/office/drawing/2014/main" id="{D2668CD8-2F80-4B81-9548-33AAF6268443}"/>
              </a:ext>
            </a:extLst>
          </p:cNvPr>
          <p:cNvGrpSpPr>
            <a:grpSpLocks/>
          </p:cNvGrpSpPr>
          <p:nvPr/>
        </p:nvGrpSpPr>
        <p:grpSpPr bwMode="auto">
          <a:xfrm>
            <a:off x="10335880" y="1576390"/>
            <a:ext cx="1303357" cy="249237"/>
            <a:chOff x="5091" y="535"/>
            <a:chExt cx="616" cy="157"/>
          </a:xfrm>
        </p:grpSpPr>
        <p:sp>
          <p:nvSpPr>
            <p:cNvPr id="698" name="Rectangle 291">
              <a:extLst>
                <a:ext uri="{FF2B5EF4-FFF2-40B4-BE49-F238E27FC236}">
                  <a16:creationId xmlns:a16="http://schemas.microsoft.com/office/drawing/2014/main" id="{8E8E6418-D3B3-4A91-98AA-CBA1D081D476}"/>
                </a:ext>
              </a:extLst>
            </p:cNvPr>
            <p:cNvSpPr>
              <a:spLocks noChangeArrowheads="1"/>
            </p:cNvSpPr>
            <p:nvPr/>
          </p:nvSpPr>
          <p:spPr bwMode="auto">
            <a:xfrm>
              <a:off x="5122" y="537"/>
              <a:ext cx="576" cy="145"/>
            </a:xfrm>
            <a:prstGeom prst="rect">
              <a:avLst/>
            </a:prstGeom>
            <a:solidFill>
              <a:srgbClr val="F68A3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nvGrpSpPr>
            <p:cNvPr id="699" name="Group 292">
              <a:extLst>
                <a:ext uri="{FF2B5EF4-FFF2-40B4-BE49-F238E27FC236}">
                  <a16:creationId xmlns:a16="http://schemas.microsoft.com/office/drawing/2014/main" id="{87FA7ED2-62B4-4FEC-B173-4AC39F2FA362}"/>
                </a:ext>
              </a:extLst>
            </p:cNvPr>
            <p:cNvGrpSpPr>
              <a:grpSpLocks/>
            </p:cNvGrpSpPr>
            <p:nvPr/>
          </p:nvGrpSpPr>
          <p:grpSpPr bwMode="auto">
            <a:xfrm>
              <a:off x="5091" y="535"/>
              <a:ext cx="616" cy="157"/>
              <a:chOff x="4885" y="841"/>
              <a:chExt cx="616" cy="157"/>
            </a:xfrm>
          </p:grpSpPr>
          <p:sp>
            <p:nvSpPr>
              <p:cNvPr id="700" name="Line 293">
                <a:extLst>
                  <a:ext uri="{FF2B5EF4-FFF2-40B4-BE49-F238E27FC236}">
                    <a16:creationId xmlns:a16="http://schemas.microsoft.com/office/drawing/2014/main" id="{1C137322-DB12-4C96-B69E-4C216186ACCB}"/>
                  </a:ext>
                </a:extLst>
              </p:cNvPr>
              <p:cNvSpPr>
                <a:spLocks noChangeShapeType="1"/>
              </p:cNvSpPr>
              <p:nvPr/>
            </p:nvSpPr>
            <p:spPr bwMode="auto">
              <a:xfrm flipH="1">
                <a:off x="5489" y="841"/>
                <a:ext cx="0" cy="144"/>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1" name="Line 294">
                <a:extLst>
                  <a:ext uri="{FF2B5EF4-FFF2-40B4-BE49-F238E27FC236}">
                    <a16:creationId xmlns:a16="http://schemas.microsoft.com/office/drawing/2014/main" id="{64FEC425-ADD8-4A9D-8A13-95BAC5CCFCF0}"/>
                  </a:ext>
                </a:extLst>
              </p:cNvPr>
              <p:cNvSpPr>
                <a:spLocks noChangeShapeType="1"/>
              </p:cNvSpPr>
              <p:nvPr/>
            </p:nvSpPr>
            <p:spPr bwMode="auto">
              <a:xfrm>
                <a:off x="491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2" name="Line 295">
                <a:extLst>
                  <a:ext uri="{FF2B5EF4-FFF2-40B4-BE49-F238E27FC236}">
                    <a16:creationId xmlns:a16="http://schemas.microsoft.com/office/drawing/2014/main" id="{F4082C8A-5073-4D35-98CD-80F599945116}"/>
                  </a:ext>
                </a:extLst>
              </p:cNvPr>
              <p:cNvSpPr>
                <a:spLocks noChangeShapeType="1"/>
              </p:cNvSpPr>
              <p:nvPr/>
            </p:nvSpPr>
            <p:spPr bwMode="auto">
              <a:xfrm>
                <a:off x="5009"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3" name="Line 296">
                <a:extLst>
                  <a:ext uri="{FF2B5EF4-FFF2-40B4-BE49-F238E27FC236}">
                    <a16:creationId xmlns:a16="http://schemas.microsoft.com/office/drawing/2014/main" id="{339D38D8-137B-492C-B1F7-7B9E1C7A38C8}"/>
                  </a:ext>
                </a:extLst>
              </p:cNvPr>
              <p:cNvSpPr>
                <a:spLocks noChangeShapeType="1"/>
              </p:cNvSpPr>
              <p:nvPr/>
            </p:nvSpPr>
            <p:spPr bwMode="auto">
              <a:xfrm>
                <a:off x="5105"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4" name="Line 297">
                <a:extLst>
                  <a:ext uri="{FF2B5EF4-FFF2-40B4-BE49-F238E27FC236}">
                    <a16:creationId xmlns:a16="http://schemas.microsoft.com/office/drawing/2014/main" id="{C3278ECF-82F3-489A-9DE3-4B24B641EA00}"/>
                  </a:ext>
                </a:extLst>
              </p:cNvPr>
              <p:cNvSpPr>
                <a:spLocks noChangeShapeType="1"/>
              </p:cNvSpPr>
              <p:nvPr/>
            </p:nvSpPr>
            <p:spPr bwMode="auto">
              <a:xfrm>
                <a:off x="5201"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5" name="Line 298">
                <a:extLst>
                  <a:ext uri="{FF2B5EF4-FFF2-40B4-BE49-F238E27FC236}">
                    <a16:creationId xmlns:a16="http://schemas.microsoft.com/office/drawing/2014/main" id="{7F87D5ED-7114-4FC1-BACD-4AEC7A9D97E5}"/>
                  </a:ext>
                </a:extLst>
              </p:cNvPr>
              <p:cNvSpPr>
                <a:spLocks noChangeShapeType="1"/>
              </p:cNvSpPr>
              <p:nvPr/>
            </p:nvSpPr>
            <p:spPr bwMode="auto">
              <a:xfrm>
                <a:off x="5297"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6" name="Line 299">
                <a:extLst>
                  <a:ext uri="{FF2B5EF4-FFF2-40B4-BE49-F238E27FC236}">
                    <a16:creationId xmlns:a16="http://schemas.microsoft.com/office/drawing/2014/main" id="{B0E25B6D-FA76-4BFB-B651-4C7AD4DCF95D}"/>
                  </a:ext>
                </a:extLst>
              </p:cNvPr>
              <p:cNvSpPr>
                <a:spLocks noChangeShapeType="1"/>
              </p:cNvSpPr>
              <p:nvPr/>
            </p:nvSpPr>
            <p:spPr bwMode="auto">
              <a:xfrm>
                <a:off x="5393" y="841"/>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07" name="Rectangle 300">
                <a:extLst>
                  <a:ext uri="{FF2B5EF4-FFF2-40B4-BE49-F238E27FC236}">
                    <a16:creationId xmlns:a16="http://schemas.microsoft.com/office/drawing/2014/main" id="{E967D490-B8CD-4564-98BA-FD33140F7CDE}"/>
                  </a:ext>
                </a:extLst>
              </p:cNvPr>
              <p:cNvSpPr>
                <a:spLocks noChangeArrowheads="1"/>
              </p:cNvSpPr>
              <p:nvPr/>
            </p:nvSpPr>
            <p:spPr bwMode="auto">
              <a:xfrm>
                <a:off x="4885" y="843"/>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08" name="Rectangle 301">
                <a:extLst>
                  <a:ext uri="{FF2B5EF4-FFF2-40B4-BE49-F238E27FC236}">
                    <a16:creationId xmlns:a16="http://schemas.microsoft.com/office/drawing/2014/main" id="{567B6F3A-CDB0-4C12-95B7-861821448730}"/>
                  </a:ext>
                </a:extLst>
              </p:cNvPr>
              <p:cNvSpPr>
                <a:spLocks noChangeArrowheads="1"/>
              </p:cNvSpPr>
              <p:nvPr/>
            </p:nvSpPr>
            <p:spPr bwMode="auto">
              <a:xfrm>
                <a:off x="4961" y="844"/>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09" name="Rectangle 302">
                <a:extLst>
                  <a:ext uri="{FF2B5EF4-FFF2-40B4-BE49-F238E27FC236}">
                    <a16:creationId xmlns:a16="http://schemas.microsoft.com/office/drawing/2014/main" id="{9E2911D0-3E8C-4D9B-8AD6-5D215EB1972E}"/>
                  </a:ext>
                </a:extLst>
              </p:cNvPr>
              <p:cNvSpPr>
                <a:spLocks noChangeArrowheads="1"/>
              </p:cNvSpPr>
              <p:nvPr/>
            </p:nvSpPr>
            <p:spPr bwMode="auto">
              <a:xfrm>
                <a:off x="5073" y="84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10" name="Rectangle 303">
                <a:extLst>
                  <a:ext uri="{FF2B5EF4-FFF2-40B4-BE49-F238E27FC236}">
                    <a16:creationId xmlns:a16="http://schemas.microsoft.com/office/drawing/2014/main" id="{AC93CE97-7A4D-4D36-8D7D-16263691C603}"/>
                  </a:ext>
                </a:extLst>
              </p:cNvPr>
              <p:cNvSpPr>
                <a:spLocks noChangeArrowheads="1"/>
              </p:cNvSpPr>
              <p:nvPr/>
            </p:nvSpPr>
            <p:spPr bwMode="auto">
              <a:xfrm>
                <a:off x="5153" y="84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11" name="Rectangle 304">
                <a:extLst>
                  <a:ext uri="{FF2B5EF4-FFF2-40B4-BE49-F238E27FC236}">
                    <a16:creationId xmlns:a16="http://schemas.microsoft.com/office/drawing/2014/main" id="{A8D16323-47DB-42C9-B982-5BB9B4E917AF}"/>
                  </a:ext>
                </a:extLst>
              </p:cNvPr>
              <p:cNvSpPr>
                <a:spLocks noChangeArrowheads="1"/>
              </p:cNvSpPr>
              <p:nvPr/>
            </p:nvSpPr>
            <p:spPr bwMode="auto">
              <a:xfrm>
                <a:off x="5265" y="84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12" name="Rectangle 305">
                <a:extLst>
                  <a:ext uri="{FF2B5EF4-FFF2-40B4-BE49-F238E27FC236}">
                    <a16:creationId xmlns:a16="http://schemas.microsoft.com/office/drawing/2014/main" id="{BE8C515C-699E-427E-8BFF-E99DAE8FFEB5}"/>
                  </a:ext>
                </a:extLst>
              </p:cNvPr>
              <p:cNvSpPr>
                <a:spLocks noChangeArrowheads="1"/>
              </p:cNvSpPr>
              <p:nvPr/>
            </p:nvSpPr>
            <p:spPr bwMode="auto">
              <a:xfrm>
                <a:off x="5357" y="84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grpSp>
      </p:grpSp>
      <p:grpSp>
        <p:nvGrpSpPr>
          <p:cNvPr id="713" name="Group 306">
            <a:extLst>
              <a:ext uri="{FF2B5EF4-FFF2-40B4-BE49-F238E27FC236}">
                <a16:creationId xmlns:a16="http://schemas.microsoft.com/office/drawing/2014/main" id="{77ABC25C-A19F-4D22-AC89-B39A4D09595E}"/>
              </a:ext>
            </a:extLst>
          </p:cNvPr>
          <p:cNvGrpSpPr>
            <a:grpSpLocks/>
          </p:cNvGrpSpPr>
          <p:nvPr/>
        </p:nvGrpSpPr>
        <p:grpSpPr bwMode="auto">
          <a:xfrm>
            <a:off x="8550110" y="2519365"/>
            <a:ext cx="1320284" cy="244475"/>
            <a:chOff x="4049" y="2033"/>
            <a:chExt cx="624" cy="154"/>
          </a:xfrm>
        </p:grpSpPr>
        <p:sp>
          <p:nvSpPr>
            <p:cNvPr id="714" name="Line 307">
              <a:extLst>
                <a:ext uri="{FF2B5EF4-FFF2-40B4-BE49-F238E27FC236}">
                  <a16:creationId xmlns:a16="http://schemas.microsoft.com/office/drawing/2014/main" id="{81CEFB3C-B8D1-40D5-998F-6FEE4A53C0EC}"/>
                </a:ext>
              </a:extLst>
            </p:cNvPr>
            <p:cNvSpPr>
              <a:spLocks noChangeShapeType="1"/>
            </p:cNvSpPr>
            <p:nvPr/>
          </p:nvSpPr>
          <p:spPr bwMode="auto">
            <a:xfrm>
              <a:off x="4049"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15" name="Line 308">
              <a:extLst>
                <a:ext uri="{FF2B5EF4-FFF2-40B4-BE49-F238E27FC236}">
                  <a16:creationId xmlns:a16="http://schemas.microsoft.com/office/drawing/2014/main" id="{496B4EB5-9DC2-4B7F-889D-0771A323DDA5}"/>
                </a:ext>
              </a:extLst>
            </p:cNvPr>
            <p:cNvSpPr>
              <a:spLocks noChangeShapeType="1"/>
            </p:cNvSpPr>
            <p:nvPr/>
          </p:nvSpPr>
          <p:spPr bwMode="auto">
            <a:xfrm>
              <a:off x="4145"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16" name="Line 309">
              <a:extLst>
                <a:ext uri="{FF2B5EF4-FFF2-40B4-BE49-F238E27FC236}">
                  <a16:creationId xmlns:a16="http://schemas.microsoft.com/office/drawing/2014/main" id="{432F8679-E0D1-47E0-8B91-A25CA5E04C35}"/>
                </a:ext>
              </a:extLst>
            </p:cNvPr>
            <p:cNvSpPr>
              <a:spLocks noChangeShapeType="1"/>
            </p:cNvSpPr>
            <p:nvPr/>
          </p:nvSpPr>
          <p:spPr bwMode="auto">
            <a:xfrm>
              <a:off x="4241"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17" name="Line 310">
              <a:extLst>
                <a:ext uri="{FF2B5EF4-FFF2-40B4-BE49-F238E27FC236}">
                  <a16:creationId xmlns:a16="http://schemas.microsoft.com/office/drawing/2014/main" id="{B442F737-963D-4582-933A-A23C6BF40649}"/>
                </a:ext>
              </a:extLst>
            </p:cNvPr>
            <p:cNvSpPr>
              <a:spLocks noChangeShapeType="1"/>
            </p:cNvSpPr>
            <p:nvPr/>
          </p:nvSpPr>
          <p:spPr bwMode="auto">
            <a:xfrm>
              <a:off x="4337"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18" name="Line 311">
              <a:extLst>
                <a:ext uri="{FF2B5EF4-FFF2-40B4-BE49-F238E27FC236}">
                  <a16:creationId xmlns:a16="http://schemas.microsoft.com/office/drawing/2014/main" id="{ABD5B78C-4A57-4329-9C55-CDB96BF73FE0}"/>
                </a:ext>
              </a:extLst>
            </p:cNvPr>
            <p:cNvSpPr>
              <a:spLocks noChangeShapeType="1"/>
            </p:cNvSpPr>
            <p:nvPr/>
          </p:nvSpPr>
          <p:spPr bwMode="auto">
            <a:xfrm>
              <a:off x="4433"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19" name="Line 312">
              <a:extLst>
                <a:ext uri="{FF2B5EF4-FFF2-40B4-BE49-F238E27FC236}">
                  <a16:creationId xmlns:a16="http://schemas.microsoft.com/office/drawing/2014/main" id="{9150EEF8-AB0B-4A6E-8FB6-EB2756DC8D46}"/>
                </a:ext>
              </a:extLst>
            </p:cNvPr>
            <p:cNvSpPr>
              <a:spLocks noChangeShapeType="1"/>
            </p:cNvSpPr>
            <p:nvPr/>
          </p:nvSpPr>
          <p:spPr bwMode="auto">
            <a:xfrm>
              <a:off x="4529"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20" name="Line 313">
              <a:extLst>
                <a:ext uri="{FF2B5EF4-FFF2-40B4-BE49-F238E27FC236}">
                  <a16:creationId xmlns:a16="http://schemas.microsoft.com/office/drawing/2014/main" id="{47C76657-51BB-41DD-B315-961EB9EB71B5}"/>
                </a:ext>
              </a:extLst>
            </p:cNvPr>
            <p:cNvSpPr>
              <a:spLocks noChangeShapeType="1"/>
            </p:cNvSpPr>
            <p:nvPr/>
          </p:nvSpPr>
          <p:spPr bwMode="auto">
            <a:xfrm>
              <a:off x="4625" y="2033"/>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21" name="Rectangle 314">
              <a:extLst>
                <a:ext uri="{FF2B5EF4-FFF2-40B4-BE49-F238E27FC236}">
                  <a16:creationId xmlns:a16="http://schemas.microsoft.com/office/drawing/2014/main" id="{6C4D9F5C-7BFA-4EDD-9B30-0B59899A8C02}"/>
                </a:ext>
              </a:extLst>
            </p:cNvPr>
            <p:cNvSpPr>
              <a:spLocks noChangeArrowheads="1"/>
            </p:cNvSpPr>
            <p:nvPr/>
          </p:nvSpPr>
          <p:spPr bwMode="auto">
            <a:xfrm>
              <a:off x="4097" y="2033"/>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22" name="Rectangle 315">
              <a:extLst>
                <a:ext uri="{FF2B5EF4-FFF2-40B4-BE49-F238E27FC236}">
                  <a16:creationId xmlns:a16="http://schemas.microsoft.com/office/drawing/2014/main" id="{785F8ED3-BE06-493D-8B64-3D04ECEEB060}"/>
                </a:ext>
              </a:extLst>
            </p:cNvPr>
            <p:cNvSpPr>
              <a:spLocks noChangeArrowheads="1"/>
            </p:cNvSpPr>
            <p:nvPr/>
          </p:nvSpPr>
          <p:spPr bwMode="auto">
            <a:xfrm>
              <a:off x="4193" y="2033"/>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23" name="Rectangle 316">
              <a:extLst>
                <a:ext uri="{FF2B5EF4-FFF2-40B4-BE49-F238E27FC236}">
                  <a16:creationId xmlns:a16="http://schemas.microsoft.com/office/drawing/2014/main" id="{476C51C4-86A6-4E5F-B84A-77AAF6EBB8EF}"/>
                </a:ext>
              </a:extLst>
            </p:cNvPr>
            <p:cNvSpPr>
              <a:spLocks noChangeArrowheads="1"/>
            </p:cNvSpPr>
            <p:nvPr/>
          </p:nvSpPr>
          <p:spPr bwMode="auto">
            <a:xfrm>
              <a:off x="4289" y="2033"/>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24" name="Rectangle 317">
              <a:extLst>
                <a:ext uri="{FF2B5EF4-FFF2-40B4-BE49-F238E27FC236}">
                  <a16:creationId xmlns:a16="http://schemas.microsoft.com/office/drawing/2014/main" id="{E4BE6D11-396F-41B9-881C-E5B6ADA5196F}"/>
                </a:ext>
              </a:extLst>
            </p:cNvPr>
            <p:cNvSpPr>
              <a:spLocks noChangeArrowheads="1"/>
            </p:cNvSpPr>
            <p:nvPr/>
          </p:nvSpPr>
          <p:spPr bwMode="auto">
            <a:xfrm>
              <a:off x="4385" y="2033"/>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25" name="Rectangle 318">
              <a:extLst>
                <a:ext uri="{FF2B5EF4-FFF2-40B4-BE49-F238E27FC236}">
                  <a16:creationId xmlns:a16="http://schemas.microsoft.com/office/drawing/2014/main" id="{222ACD91-10D4-4260-AE36-354F46A4A632}"/>
                </a:ext>
              </a:extLst>
            </p:cNvPr>
            <p:cNvSpPr>
              <a:spLocks noChangeArrowheads="1"/>
            </p:cNvSpPr>
            <p:nvPr/>
          </p:nvSpPr>
          <p:spPr bwMode="auto">
            <a:xfrm>
              <a:off x="4481" y="2033"/>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grpSp>
      <p:sp>
        <p:nvSpPr>
          <p:cNvPr id="726" name="Rectangle 319">
            <a:extLst>
              <a:ext uri="{FF2B5EF4-FFF2-40B4-BE49-F238E27FC236}">
                <a16:creationId xmlns:a16="http://schemas.microsoft.com/office/drawing/2014/main" id="{11A4B2F7-BC02-4857-B1F6-850B72225E23}"/>
              </a:ext>
            </a:extLst>
          </p:cNvPr>
          <p:cNvSpPr>
            <a:spLocks noChangeArrowheads="1"/>
          </p:cNvSpPr>
          <p:nvPr/>
        </p:nvSpPr>
        <p:spPr bwMode="auto">
          <a:xfrm>
            <a:off x="8448550" y="2522540"/>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1</a:t>
            </a:r>
          </a:p>
        </p:txBody>
      </p:sp>
      <p:grpSp>
        <p:nvGrpSpPr>
          <p:cNvPr id="727" name="Group 320">
            <a:extLst>
              <a:ext uri="{FF2B5EF4-FFF2-40B4-BE49-F238E27FC236}">
                <a16:creationId xmlns:a16="http://schemas.microsoft.com/office/drawing/2014/main" id="{DB19736F-3732-476E-A86B-05DA5BAB09ED}"/>
              </a:ext>
            </a:extLst>
          </p:cNvPr>
          <p:cNvGrpSpPr>
            <a:grpSpLocks/>
          </p:cNvGrpSpPr>
          <p:nvPr/>
        </p:nvGrpSpPr>
        <p:grpSpPr bwMode="auto">
          <a:xfrm>
            <a:off x="8448549" y="2522540"/>
            <a:ext cx="1421845" cy="244475"/>
            <a:chOff x="4001" y="1437"/>
            <a:chExt cx="672" cy="154"/>
          </a:xfrm>
        </p:grpSpPr>
        <p:sp>
          <p:nvSpPr>
            <p:cNvPr id="728" name="Rectangle 321">
              <a:extLst>
                <a:ext uri="{FF2B5EF4-FFF2-40B4-BE49-F238E27FC236}">
                  <a16:creationId xmlns:a16="http://schemas.microsoft.com/office/drawing/2014/main" id="{C46469DC-D398-4419-A6C4-7C7DD08276D6}"/>
                </a:ext>
              </a:extLst>
            </p:cNvPr>
            <p:cNvSpPr>
              <a:spLocks noChangeArrowheads="1"/>
            </p:cNvSpPr>
            <p:nvPr/>
          </p:nvSpPr>
          <p:spPr bwMode="auto">
            <a:xfrm>
              <a:off x="4049" y="1439"/>
              <a:ext cx="576" cy="142"/>
            </a:xfrm>
            <a:prstGeom prst="rect">
              <a:avLst/>
            </a:prstGeom>
            <a:solidFill>
              <a:srgbClr val="F68A3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29" name="Line 322">
              <a:extLst>
                <a:ext uri="{FF2B5EF4-FFF2-40B4-BE49-F238E27FC236}">
                  <a16:creationId xmlns:a16="http://schemas.microsoft.com/office/drawing/2014/main" id="{AB250566-6B0A-4345-8968-E21F761E7689}"/>
                </a:ext>
              </a:extLst>
            </p:cNvPr>
            <p:cNvSpPr>
              <a:spLocks noChangeShapeType="1"/>
            </p:cNvSpPr>
            <p:nvPr/>
          </p:nvSpPr>
          <p:spPr bwMode="auto">
            <a:xfrm>
              <a:off x="4049"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0" name="Line 323">
              <a:extLst>
                <a:ext uri="{FF2B5EF4-FFF2-40B4-BE49-F238E27FC236}">
                  <a16:creationId xmlns:a16="http://schemas.microsoft.com/office/drawing/2014/main" id="{AC41814B-E5EB-46BA-9CA8-A459E3C13B1C}"/>
                </a:ext>
              </a:extLst>
            </p:cNvPr>
            <p:cNvSpPr>
              <a:spLocks noChangeShapeType="1"/>
            </p:cNvSpPr>
            <p:nvPr/>
          </p:nvSpPr>
          <p:spPr bwMode="auto">
            <a:xfrm>
              <a:off x="4145"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1" name="Line 324">
              <a:extLst>
                <a:ext uri="{FF2B5EF4-FFF2-40B4-BE49-F238E27FC236}">
                  <a16:creationId xmlns:a16="http://schemas.microsoft.com/office/drawing/2014/main" id="{832A1C41-23EE-4F3F-BD61-6BE29D777575}"/>
                </a:ext>
              </a:extLst>
            </p:cNvPr>
            <p:cNvSpPr>
              <a:spLocks noChangeShapeType="1"/>
            </p:cNvSpPr>
            <p:nvPr/>
          </p:nvSpPr>
          <p:spPr bwMode="auto">
            <a:xfrm>
              <a:off x="4241"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2" name="Line 325">
              <a:extLst>
                <a:ext uri="{FF2B5EF4-FFF2-40B4-BE49-F238E27FC236}">
                  <a16:creationId xmlns:a16="http://schemas.microsoft.com/office/drawing/2014/main" id="{8BD3C643-ED9D-4967-A926-062CA0FFA695}"/>
                </a:ext>
              </a:extLst>
            </p:cNvPr>
            <p:cNvSpPr>
              <a:spLocks noChangeShapeType="1"/>
            </p:cNvSpPr>
            <p:nvPr/>
          </p:nvSpPr>
          <p:spPr bwMode="auto">
            <a:xfrm>
              <a:off x="4337"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3" name="Line 326">
              <a:extLst>
                <a:ext uri="{FF2B5EF4-FFF2-40B4-BE49-F238E27FC236}">
                  <a16:creationId xmlns:a16="http://schemas.microsoft.com/office/drawing/2014/main" id="{B1AFF1E0-270F-4AE1-BE19-1FB35DF9D26C}"/>
                </a:ext>
              </a:extLst>
            </p:cNvPr>
            <p:cNvSpPr>
              <a:spLocks noChangeShapeType="1"/>
            </p:cNvSpPr>
            <p:nvPr/>
          </p:nvSpPr>
          <p:spPr bwMode="auto">
            <a:xfrm>
              <a:off x="4433"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4" name="Line 327">
              <a:extLst>
                <a:ext uri="{FF2B5EF4-FFF2-40B4-BE49-F238E27FC236}">
                  <a16:creationId xmlns:a16="http://schemas.microsoft.com/office/drawing/2014/main" id="{99D7AA45-C31C-4CE0-8EBA-6CEDA95362F4}"/>
                </a:ext>
              </a:extLst>
            </p:cNvPr>
            <p:cNvSpPr>
              <a:spLocks noChangeShapeType="1"/>
            </p:cNvSpPr>
            <p:nvPr/>
          </p:nvSpPr>
          <p:spPr bwMode="auto">
            <a:xfrm>
              <a:off x="4529"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5" name="Line 328">
              <a:extLst>
                <a:ext uri="{FF2B5EF4-FFF2-40B4-BE49-F238E27FC236}">
                  <a16:creationId xmlns:a16="http://schemas.microsoft.com/office/drawing/2014/main" id="{D733CDDF-3A29-44C8-924C-EE844F5FE324}"/>
                </a:ext>
              </a:extLst>
            </p:cNvPr>
            <p:cNvSpPr>
              <a:spLocks noChangeShapeType="1"/>
            </p:cNvSpPr>
            <p:nvPr/>
          </p:nvSpPr>
          <p:spPr bwMode="auto">
            <a:xfrm>
              <a:off x="4625" y="1437"/>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36" name="Rectangle 329">
              <a:extLst>
                <a:ext uri="{FF2B5EF4-FFF2-40B4-BE49-F238E27FC236}">
                  <a16:creationId xmlns:a16="http://schemas.microsoft.com/office/drawing/2014/main" id="{CB1C1480-EA3C-4556-83FE-DF8284DFE8D4}"/>
                </a:ext>
              </a:extLst>
            </p:cNvPr>
            <p:cNvSpPr>
              <a:spLocks noChangeArrowheads="1"/>
            </p:cNvSpPr>
            <p:nvPr/>
          </p:nvSpPr>
          <p:spPr bwMode="auto">
            <a:xfrm>
              <a:off x="4001" y="1437"/>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37" name="Rectangle 330">
              <a:extLst>
                <a:ext uri="{FF2B5EF4-FFF2-40B4-BE49-F238E27FC236}">
                  <a16:creationId xmlns:a16="http://schemas.microsoft.com/office/drawing/2014/main" id="{8AAE3A29-AA9E-4F52-91EB-9F55690541F3}"/>
                </a:ext>
              </a:extLst>
            </p:cNvPr>
            <p:cNvSpPr>
              <a:spLocks noChangeArrowheads="1"/>
            </p:cNvSpPr>
            <p:nvPr/>
          </p:nvSpPr>
          <p:spPr bwMode="auto">
            <a:xfrm>
              <a:off x="4097" y="1437"/>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38" name="Rectangle 331">
              <a:extLst>
                <a:ext uri="{FF2B5EF4-FFF2-40B4-BE49-F238E27FC236}">
                  <a16:creationId xmlns:a16="http://schemas.microsoft.com/office/drawing/2014/main" id="{31001332-43C3-4D7C-B274-999A07FE296A}"/>
                </a:ext>
              </a:extLst>
            </p:cNvPr>
            <p:cNvSpPr>
              <a:spLocks noChangeArrowheads="1"/>
            </p:cNvSpPr>
            <p:nvPr/>
          </p:nvSpPr>
          <p:spPr bwMode="auto">
            <a:xfrm>
              <a:off x="4193" y="1437"/>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39" name="Rectangle 332">
              <a:extLst>
                <a:ext uri="{FF2B5EF4-FFF2-40B4-BE49-F238E27FC236}">
                  <a16:creationId xmlns:a16="http://schemas.microsoft.com/office/drawing/2014/main" id="{E5895146-5023-4F81-8BEC-8E51CC1A0E55}"/>
                </a:ext>
              </a:extLst>
            </p:cNvPr>
            <p:cNvSpPr>
              <a:spLocks noChangeArrowheads="1"/>
            </p:cNvSpPr>
            <p:nvPr/>
          </p:nvSpPr>
          <p:spPr bwMode="auto">
            <a:xfrm>
              <a:off x="4289" y="1437"/>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740" name="Rectangle 333">
              <a:extLst>
                <a:ext uri="{FF2B5EF4-FFF2-40B4-BE49-F238E27FC236}">
                  <a16:creationId xmlns:a16="http://schemas.microsoft.com/office/drawing/2014/main" id="{EE307E22-3F4F-4B41-B5DB-5D06417E7106}"/>
                </a:ext>
              </a:extLst>
            </p:cNvPr>
            <p:cNvSpPr>
              <a:spLocks noChangeArrowheads="1"/>
            </p:cNvSpPr>
            <p:nvPr/>
          </p:nvSpPr>
          <p:spPr bwMode="auto">
            <a:xfrm>
              <a:off x="4385" y="1437"/>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41" name="Rectangle 334">
              <a:extLst>
                <a:ext uri="{FF2B5EF4-FFF2-40B4-BE49-F238E27FC236}">
                  <a16:creationId xmlns:a16="http://schemas.microsoft.com/office/drawing/2014/main" id="{CC1F7A13-C77B-4FC2-B62B-7AAE9D3AA668}"/>
                </a:ext>
              </a:extLst>
            </p:cNvPr>
            <p:cNvSpPr>
              <a:spLocks noChangeArrowheads="1"/>
            </p:cNvSpPr>
            <p:nvPr/>
          </p:nvSpPr>
          <p:spPr bwMode="auto">
            <a:xfrm>
              <a:off x="4481" y="1437"/>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grpSp>
      <p:sp>
        <p:nvSpPr>
          <p:cNvPr id="742" name="Rectangle 335">
            <a:extLst>
              <a:ext uri="{FF2B5EF4-FFF2-40B4-BE49-F238E27FC236}">
                <a16:creationId xmlns:a16="http://schemas.microsoft.com/office/drawing/2014/main" id="{3312AA30-2B05-4F71-9DF0-237B186C9EBB}"/>
              </a:ext>
            </a:extLst>
          </p:cNvPr>
          <p:cNvSpPr>
            <a:spLocks noChangeArrowheads="1"/>
          </p:cNvSpPr>
          <p:nvPr/>
        </p:nvSpPr>
        <p:spPr bwMode="auto">
          <a:xfrm>
            <a:off x="7856114" y="3471865"/>
            <a:ext cx="406241" cy="244475"/>
          </a:xfrm>
          <a:prstGeom prst="rect">
            <a:avLst/>
          </a:prstGeom>
          <a:noFill/>
          <a:ln w="12700">
            <a:noFill/>
            <a:miter lim="800000"/>
            <a:headEnd/>
            <a:tailEnd/>
          </a:ln>
        </p:spPr>
        <p:txBody>
          <a:bodyPr anchor="ctr">
            <a:spAutoFit/>
          </a:bodyPr>
          <a:lstStyle/>
          <a:p>
            <a:pPr algn="ctr" eaLnBrk="1" hangingPunct="1">
              <a:spcAft>
                <a:spcPts val="0"/>
              </a:spcAft>
            </a:pPr>
            <a:r>
              <a:rPr lang="en-US" sz="1000" b="1" dirty="0">
                <a:solidFill>
                  <a:srgbClr val="000000"/>
                </a:solidFill>
                <a:latin typeface="Gill Sans MT"/>
                <a:ea typeface="+mn-ea"/>
              </a:rPr>
              <a:t>0</a:t>
            </a:r>
          </a:p>
        </p:txBody>
      </p:sp>
      <p:sp>
        <p:nvSpPr>
          <p:cNvPr id="743" name="Line 407">
            <a:extLst>
              <a:ext uri="{FF2B5EF4-FFF2-40B4-BE49-F238E27FC236}">
                <a16:creationId xmlns:a16="http://schemas.microsoft.com/office/drawing/2014/main" id="{3E669128-5697-4488-ACF0-78AF74441966}"/>
              </a:ext>
            </a:extLst>
          </p:cNvPr>
          <p:cNvSpPr>
            <a:spLocks noChangeShapeType="1"/>
          </p:cNvSpPr>
          <p:nvPr/>
        </p:nvSpPr>
        <p:spPr bwMode="auto">
          <a:xfrm flipH="1">
            <a:off x="9550902" y="3833813"/>
            <a:ext cx="609362" cy="0"/>
          </a:xfrm>
          <a:prstGeom prst="line">
            <a:avLst/>
          </a:prstGeom>
          <a:noFill/>
          <a:ln w="12700">
            <a:solidFill>
              <a:srgbClr val="000000"/>
            </a:solidFill>
            <a:round/>
            <a:headEnd/>
            <a:tailEnd type="triangle" w="med" len="me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44" name="Text Box 408">
            <a:extLst>
              <a:ext uri="{FF2B5EF4-FFF2-40B4-BE49-F238E27FC236}">
                <a16:creationId xmlns:a16="http://schemas.microsoft.com/office/drawing/2014/main" id="{51609571-AAF0-406A-BC6F-65DC5CCE1DCA}"/>
              </a:ext>
            </a:extLst>
          </p:cNvPr>
          <p:cNvSpPr txBox="1">
            <a:spLocks noChangeArrowheads="1"/>
          </p:cNvSpPr>
          <p:nvPr/>
        </p:nvSpPr>
        <p:spPr bwMode="auto">
          <a:xfrm>
            <a:off x="8338998" y="3709989"/>
            <a:ext cx="1080250" cy="295417"/>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sz="1400" dirty="0">
                <a:solidFill>
                  <a:srgbClr val="000000"/>
                </a:solidFill>
                <a:latin typeface="Gill Sans MT"/>
                <a:ea typeface="+mn-ea"/>
              </a:rPr>
              <a:t>Zero extend</a:t>
            </a:r>
          </a:p>
        </p:txBody>
      </p:sp>
      <p:sp>
        <p:nvSpPr>
          <p:cNvPr id="745" name="Text Box 409">
            <a:extLst>
              <a:ext uri="{FF2B5EF4-FFF2-40B4-BE49-F238E27FC236}">
                <a16:creationId xmlns:a16="http://schemas.microsoft.com/office/drawing/2014/main" id="{A959DC55-2AB9-4E30-92E4-9F8BF9647128}"/>
              </a:ext>
            </a:extLst>
          </p:cNvPr>
          <p:cNvSpPr txBox="1">
            <a:spLocks noChangeArrowheads="1"/>
          </p:cNvSpPr>
          <p:nvPr/>
        </p:nvSpPr>
        <p:spPr bwMode="auto">
          <a:xfrm>
            <a:off x="4691779" y="1574801"/>
            <a:ext cx="374700" cy="295417"/>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sz="1400" b="1" dirty="0">
                <a:solidFill>
                  <a:srgbClr val="000000"/>
                </a:solidFill>
                <a:latin typeface="Courier New" pitchFamily="49" charset="0"/>
                <a:ea typeface="+mn-ea"/>
              </a:rPr>
              <a:t>r0</a:t>
            </a:r>
          </a:p>
        </p:txBody>
      </p:sp>
      <p:sp>
        <p:nvSpPr>
          <p:cNvPr id="746" name="Text Box 410">
            <a:extLst>
              <a:ext uri="{FF2B5EF4-FFF2-40B4-BE49-F238E27FC236}">
                <a16:creationId xmlns:a16="http://schemas.microsoft.com/office/drawing/2014/main" id="{C9A797CA-CCF3-4900-A3E7-C2D6CD902D5F}"/>
              </a:ext>
            </a:extLst>
          </p:cNvPr>
          <p:cNvSpPr txBox="1">
            <a:spLocks noChangeArrowheads="1"/>
          </p:cNvSpPr>
          <p:nvPr/>
        </p:nvSpPr>
        <p:spPr bwMode="auto">
          <a:xfrm>
            <a:off x="4691779" y="2498726"/>
            <a:ext cx="374700" cy="295417"/>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sz="1400" b="1" dirty="0">
                <a:solidFill>
                  <a:srgbClr val="000000"/>
                </a:solidFill>
                <a:latin typeface="Courier New" pitchFamily="49" charset="0"/>
                <a:ea typeface="+mn-ea"/>
              </a:rPr>
              <a:t>r0</a:t>
            </a:r>
          </a:p>
        </p:txBody>
      </p:sp>
      <p:sp>
        <p:nvSpPr>
          <p:cNvPr id="747" name="Text Box 411">
            <a:extLst>
              <a:ext uri="{FF2B5EF4-FFF2-40B4-BE49-F238E27FC236}">
                <a16:creationId xmlns:a16="http://schemas.microsoft.com/office/drawing/2014/main" id="{C826074C-52CD-4ED1-A3A2-80FEA487D35D}"/>
              </a:ext>
            </a:extLst>
          </p:cNvPr>
          <p:cNvSpPr txBox="1">
            <a:spLocks noChangeArrowheads="1"/>
          </p:cNvSpPr>
          <p:nvPr/>
        </p:nvSpPr>
        <p:spPr bwMode="auto">
          <a:xfrm>
            <a:off x="4691779" y="3451226"/>
            <a:ext cx="374700" cy="295417"/>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sz="1400" b="1" dirty="0">
                <a:solidFill>
                  <a:srgbClr val="000000"/>
                </a:solidFill>
                <a:latin typeface="Courier New" pitchFamily="49" charset="0"/>
                <a:ea typeface="+mn-ea"/>
              </a:rPr>
              <a:t>r1</a:t>
            </a:r>
          </a:p>
        </p:txBody>
      </p:sp>
      <p:sp>
        <p:nvSpPr>
          <p:cNvPr id="748" name="Text Box 413">
            <a:extLst>
              <a:ext uri="{FF2B5EF4-FFF2-40B4-BE49-F238E27FC236}">
                <a16:creationId xmlns:a16="http://schemas.microsoft.com/office/drawing/2014/main" id="{7BB13B20-FE0B-43C1-806A-E9BF4D8AB5FB}"/>
              </a:ext>
            </a:extLst>
          </p:cNvPr>
          <p:cNvSpPr txBox="1">
            <a:spLocks noChangeArrowheads="1"/>
          </p:cNvSpPr>
          <p:nvPr/>
        </p:nvSpPr>
        <p:spPr bwMode="auto">
          <a:xfrm>
            <a:off x="4691779" y="5345115"/>
            <a:ext cx="374700" cy="295417"/>
          </a:xfrm>
          <a:prstGeom prst="rect">
            <a:avLst/>
          </a:prstGeom>
          <a:noFill/>
          <a:ln w="12700" algn="ctr">
            <a:noFill/>
            <a:miter lim="800000"/>
            <a:headEnd/>
            <a:tailEnd/>
          </a:ln>
        </p:spPr>
        <p:txBody>
          <a:bodyPr wrap="none" lIns="79200" tIns="39600" rIns="79200" bIns="39600">
            <a:spAutoFit/>
          </a:bodyPr>
          <a:lstStyle/>
          <a:p>
            <a:pPr algn="ctr" defTabSz="801688" eaLnBrk="1" fontAlgn="auto" hangingPunct="1">
              <a:spcBef>
                <a:spcPts val="0"/>
              </a:spcBef>
              <a:spcAft>
                <a:spcPts val="0"/>
              </a:spcAft>
            </a:pPr>
            <a:r>
              <a:rPr lang="en-GB" sz="1400" b="1" dirty="0">
                <a:solidFill>
                  <a:srgbClr val="000000"/>
                </a:solidFill>
                <a:latin typeface="Courier New" pitchFamily="49" charset="0"/>
                <a:ea typeface="+mn-ea"/>
              </a:rPr>
              <a:t>r2</a:t>
            </a:r>
          </a:p>
        </p:txBody>
      </p:sp>
      <p:grpSp>
        <p:nvGrpSpPr>
          <p:cNvPr id="749" name="Group 417">
            <a:extLst>
              <a:ext uri="{FF2B5EF4-FFF2-40B4-BE49-F238E27FC236}">
                <a16:creationId xmlns:a16="http://schemas.microsoft.com/office/drawing/2014/main" id="{2886F080-D2ED-4D85-A5F7-48252764FC76}"/>
              </a:ext>
            </a:extLst>
          </p:cNvPr>
          <p:cNvGrpSpPr>
            <a:grpSpLocks/>
          </p:cNvGrpSpPr>
          <p:nvPr/>
        </p:nvGrpSpPr>
        <p:grpSpPr bwMode="auto">
          <a:xfrm>
            <a:off x="4690818" y="4073529"/>
            <a:ext cx="6975925" cy="617538"/>
            <a:chOff x="2217" y="2412"/>
            <a:chExt cx="3297" cy="389"/>
          </a:xfrm>
        </p:grpSpPr>
        <p:sp>
          <p:nvSpPr>
            <p:cNvPr id="750" name="Rectangle 202">
              <a:extLst>
                <a:ext uri="{FF2B5EF4-FFF2-40B4-BE49-F238E27FC236}">
                  <a16:creationId xmlns:a16="http://schemas.microsoft.com/office/drawing/2014/main" id="{969EB372-C212-409C-94BC-CF7AB93FD230}"/>
                </a:ext>
              </a:extLst>
            </p:cNvPr>
            <p:cNvSpPr>
              <a:spLocks noChangeArrowheads="1"/>
            </p:cNvSpPr>
            <p:nvPr/>
          </p:nvSpPr>
          <p:spPr bwMode="gray">
            <a:xfrm>
              <a:off x="2417" y="2628"/>
              <a:ext cx="3072" cy="144"/>
            </a:xfrm>
            <a:prstGeom prst="rect">
              <a:avLst/>
            </a:prstGeom>
            <a:solidFill>
              <a:srgbClr val="A0D0E3"/>
            </a:solidFill>
            <a:ln w="12700" algn="ctr">
              <a:solidFill>
                <a:srgbClr val="000000"/>
              </a:solidFill>
              <a:miter lim="800000"/>
              <a:headEnd/>
              <a:tailEnd/>
            </a:ln>
          </p:spPr>
          <p:txBody>
            <a:bodyPr wrap="none" lIns="79200" tIns="39600" rIns="79200" bIns="396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1" name="Line 280">
              <a:extLst>
                <a:ext uri="{FF2B5EF4-FFF2-40B4-BE49-F238E27FC236}">
                  <a16:creationId xmlns:a16="http://schemas.microsoft.com/office/drawing/2014/main" id="{F9039CEE-252F-4439-9AB6-224488542B42}"/>
                </a:ext>
              </a:extLst>
            </p:cNvPr>
            <p:cNvSpPr>
              <a:spLocks noChangeShapeType="1"/>
            </p:cNvSpPr>
            <p:nvPr/>
          </p:nvSpPr>
          <p:spPr bwMode="gray">
            <a:xfrm flipH="1">
              <a:off x="4830" y="2412"/>
              <a:ext cx="96" cy="216"/>
            </a:xfrm>
            <a:prstGeom prst="line">
              <a:avLst/>
            </a:prstGeom>
            <a:noFill/>
            <a:ln w="12700">
              <a:solidFill>
                <a:srgbClr val="000000"/>
              </a:solidFill>
              <a:round/>
              <a:headEnd/>
              <a:tailEn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2" name="Line 281">
              <a:extLst>
                <a:ext uri="{FF2B5EF4-FFF2-40B4-BE49-F238E27FC236}">
                  <a16:creationId xmlns:a16="http://schemas.microsoft.com/office/drawing/2014/main" id="{5C1159A6-C26B-4BC1-9C20-5882F4AB29BB}"/>
                </a:ext>
              </a:extLst>
            </p:cNvPr>
            <p:cNvSpPr>
              <a:spLocks noChangeShapeType="1"/>
            </p:cNvSpPr>
            <p:nvPr/>
          </p:nvSpPr>
          <p:spPr bwMode="gray">
            <a:xfrm>
              <a:off x="5105" y="2412"/>
              <a:ext cx="96" cy="216"/>
            </a:xfrm>
            <a:prstGeom prst="line">
              <a:avLst/>
            </a:prstGeom>
            <a:noFill/>
            <a:ln w="12700">
              <a:solidFill>
                <a:srgbClr val="000000"/>
              </a:solidFill>
              <a:round/>
              <a:headEnd/>
              <a:tailEnd/>
            </a:ln>
          </p:spPr>
          <p:txBody>
            <a:bodyPr wrap="none" lIns="79200" tIns="39600" rIns="79200" bIns="396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3" name="Rectangle 336">
              <a:extLst>
                <a:ext uri="{FF2B5EF4-FFF2-40B4-BE49-F238E27FC236}">
                  <a16:creationId xmlns:a16="http://schemas.microsoft.com/office/drawing/2014/main" id="{BB11AADA-735F-468E-9F92-E3016BC9EBD4}"/>
                </a:ext>
              </a:extLst>
            </p:cNvPr>
            <p:cNvSpPr>
              <a:spLocks noChangeArrowheads="1"/>
            </p:cNvSpPr>
            <p:nvPr/>
          </p:nvSpPr>
          <p:spPr bwMode="gray">
            <a:xfrm>
              <a:off x="4816" y="2628"/>
              <a:ext cx="385" cy="144"/>
            </a:xfrm>
            <a:prstGeom prst="rect">
              <a:avLst/>
            </a:prstGeom>
            <a:solidFill>
              <a:srgbClr val="ED174F"/>
            </a:solidFill>
            <a:ln w="12700" algn="ctr">
              <a:solidFill>
                <a:srgbClr val="000000"/>
              </a:solidFill>
              <a:miter lim="800000"/>
              <a:headEnd/>
              <a:tailEnd/>
            </a:ln>
          </p:spPr>
          <p:txBody>
            <a:bodyPr wrap="none" lIns="79200" tIns="39600" rIns="79200" bIns="39600" anchor="ctr"/>
            <a:lstStyle/>
            <a:p>
              <a:pPr marL="0" marR="0" lvl="0" indent="0" algn="ctr" defTabSz="80168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4" name="Rectangle 338">
              <a:extLst>
                <a:ext uri="{FF2B5EF4-FFF2-40B4-BE49-F238E27FC236}">
                  <a16:creationId xmlns:a16="http://schemas.microsoft.com/office/drawing/2014/main" id="{FAE93281-65BA-4AC0-A5F6-7B52B7BAA9C0}"/>
                </a:ext>
              </a:extLst>
            </p:cNvPr>
            <p:cNvSpPr>
              <a:spLocks noChangeArrowheads="1"/>
            </p:cNvSpPr>
            <p:nvPr/>
          </p:nvSpPr>
          <p:spPr bwMode="gray">
            <a:xfrm>
              <a:off x="5393" y="2484"/>
              <a:ext cx="121" cy="155"/>
            </a:xfrm>
            <a:prstGeom prst="rect">
              <a:avLst/>
            </a:prstGeom>
            <a:noFill/>
            <a:ln w="12700">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55" name="Rectangle 339">
              <a:extLst>
                <a:ext uri="{FF2B5EF4-FFF2-40B4-BE49-F238E27FC236}">
                  <a16:creationId xmlns:a16="http://schemas.microsoft.com/office/drawing/2014/main" id="{C8476E48-6F0E-4A7D-8C7E-DD7B42446C36}"/>
                </a:ext>
              </a:extLst>
            </p:cNvPr>
            <p:cNvSpPr>
              <a:spLocks noChangeArrowheads="1"/>
            </p:cNvSpPr>
            <p:nvPr/>
          </p:nvSpPr>
          <p:spPr bwMode="gray">
            <a:xfrm>
              <a:off x="2369" y="2484"/>
              <a:ext cx="154" cy="155"/>
            </a:xfrm>
            <a:prstGeom prst="rect">
              <a:avLst/>
            </a:prstGeom>
            <a:noFill/>
            <a:ln w="12700">
              <a:noFill/>
              <a:miter lim="800000"/>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31</a:t>
              </a:r>
            </a:p>
          </p:txBody>
        </p:sp>
        <p:sp>
          <p:nvSpPr>
            <p:cNvPr id="756" name="Line 341">
              <a:extLst>
                <a:ext uri="{FF2B5EF4-FFF2-40B4-BE49-F238E27FC236}">
                  <a16:creationId xmlns:a16="http://schemas.microsoft.com/office/drawing/2014/main" id="{1BEBB2B0-B936-40D4-A8B5-BAB4DA1BA598}"/>
                </a:ext>
              </a:extLst>
            </p:cNvPr>
            <p:cNvSpPr>
              <a:spLocks noChangeShapeType="1"/>
            </p:cNvSpPr>
            <p:nvPr/>
          </p:nvSpPr>
          <p:spPr bwMode="gray">
            <a:xfrm>
              <a:off x="2417" y="2629"/>
              <a:ext cx="0" cy="144"/>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7" name="Line 342">
              <a:extLst>
                <a:ext uri="{FF2B5EF4-FFF2-40B4-BE49-F238E27FC236}">
                  <a16:creationId xmlns:a16="http://schemas.microsoft.com/office/drawing/2014/main" id="{D5D2B52F-5D4D-4062-BDA2-DF9784176C76}"/>
                </a:ext>
              </a:extLst>
            </p:cNvPr>
            <p:cNvSpPr>
              <a:spLocks noChangeShapeType="1"/>
            </p:cNvSpPr>
            <p:nvPr/>
          </p:nvSpPr>
          <p:spPr bwMode="gray">
            <a:xfrm>
              <a:off x="2417" y="2629"/>
              <a:ext cx="307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8" name="Line 343">
              <a:extLst>
                <a:ext uri="{FF2B5EF4-FFF2-40B4-BE49-F238E27FC236}">
                  <a16:creationId xmlns:a16="http://schemas.microsoft.com/office/drawing/2014/main" id="{11C694FF-DCCA-41F9-8F4F-BABFE695935D}"/>
                </a:ext>
              </a:extLst>
            </p:cNvPr>
            <p:cNvSpPr>
              <a:spLocks noChangeShapeType="1"/>
            </p:cNvSpPr>
            <p:nvPr/>
          </p:nvSpPr>
          <p:spPr bwMode="gray">
            <a:xfrm>
              <a:off x="2417" y="2773"/>
              <a:ext cx="3072" cy="0"/>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59" name="Line 344">
              <a:extLst>
                <a:ext uri="{FF2B5EF4-FFF2-40B4-BE49-F238E27FC236}">
                  <a16:creationId xmlns:a16="http://schemas.microsoft.com/office/drawing/2014/main" id="{ADB8AF5C-5A5F-4638-A585-F5B56B88EFEB}"/>
                </a:ext>
              </a:extLst>
            </p:cNvPr>
            <p:cNvSpPr>
              <a:spLocks noChangeShapeType="1"/>
            </p:cNvSpPr>
            <p:nvPr/>
          </p:nvSpPr>
          <p:spPr bwMode="gray">
            <a:xfrm>
              <a:off x="2513"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0" name="Line 345">
              <a:extLst>
                <a:ext uri="{FF2B5EF4-FFF2-40B4-BE49-F238E27FC236}">
                  <a16:creationId xmlns:a16="http://schemas.microsoft.com/office/drawing/2014/main" id="{CD2A21A2-0B4D-44AF-8310-C32A8F49E740}"/>
                </a:ext>
              </a:extLst>
            </p:cNvPr>
            <p:cNvSpPr>
              <a:spLocks noChangeShapeType="1"/>
            </p:cNvSpPr>
            <p:nvPr/>
          </p:nvSpPr>
          <p:spPr bwMode="gray">
            <a:xfrm>
              <a:off x="2609"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1" name="Line 346">
              <a:extLst>
                <a:ext uri="{FF2B5EF4-FFF2-40B4-BE49-F238E27FC236}">
                  <a16:creationId xmlns:a16="http://schemas.microsoft.com/office/drawing/2014/main" id="{CC57833F-2F55-4495-B024-E25A68561F16}"/>
                </a:ext>
              </a:extLst>
            </p:cNvPr>
            <p:cNvSpPr>
              <a:spLocks noChangeShapeType="1"/>
            </p:cNvSpPr>
            <p:nvPr/>
          </p:nvSpPr>
          <p:spPr bwMode="gray">
            <a:xfrm>
              <a:off x="2705"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2" name="Line 347">
              <a:extLst>
                <a:ext uri="{FF2B5EF4-FFF2-40B4-BE49-F238E27FC236}">
                  <a16:creationId xmlns:a16="http://schemas.microsoft.com/office/drawing/2014/main" id="{4C2F479D-63B4-453C-B0FF-7502912437A4}"/>
                </a:ext>
              </a:extLst>
            </p:cNvPr>
            <p:cNvSpPr>
              <a:spLocks noChangeShapeType="1"/>
            </p:cNvSpPr>
            <p:nvPr/>
          </p:nvSpPr>
          <p:spPr bwMode="gray">
            <a:xfrm>
              <a:off x="2801"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3" name="Line 348">
              <a:extLst>
                <a:ext uri="{FF2B5EF4-FFF2-40B4-BE49-F238E27FC236}">
                  <a16:creationId xmlns:a16="http://schemas.microsoft.com/office/drawing/2014/main" id="{F21010FB-37FB-4C1B-9AB0-0EAC878FCAF9}"/>
                </a:ext>
              </a:extLst>
            </p:cNvPr>
            <p:cNvSpPr>
              <a:spLocks noChangeShapeType="1"/>
            </p:cNvSpPr>
            <p:nvPr/>
          </p:nvSpPr>
          <p:spPr bwMode="gray">
            <a:xfrm>
              <a:off x="2897"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4" name="Line 349">
              <a:extLst>
                <a:ext uri="{FF2B5EF4-FFF2-40B4-BE49-F238E27FC236}">
                  <a16:creationId xmlns:a16="http://schemas.microsoft.com/office/drawing/2014/main" id="{8B760F6E-8BDD-49EA-8F3C-C7B1E391DDC7}"/>
                </a:ext>
              </a:extLst>
            </p:cNvPr>
            <p:cNvSpPr>
              <a:spLocks noChangeShapeType="1"/>
            </p:cNvSpPr>
            <p:nvPr/>
          </p:nvSpPr>
          <p:spPr bwMode="gray">
            <a:xfrm>
              <a:off x="2993"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5" name="Line 350">
              <a:extLst>
                <a:ext uri="{FF2B5EF4-FFF2-40B4-BE49-F238E27FC236}">
                  <a16:creationId xmlns:a16="http://schemas.microsoft.com/office/drawing/2014/main" id="{ACE86C27-D9BF-4CB0-839E-58135DF75017}"/>
                </a:ext>
              </a:extLst>
            </p:cNvPr>
            <p:cNvSpPr>
              <a:spLocks noChangeShapeType="1"/>
            </p:cNvSpPr>
            <p:nvPr/>
          </p:nvSpPr>
          <p:spPr bwMode="gray">
            <a:xfrm>
              <a:off x="3089"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6" name="Line 351">
              <a:extLst>
                <a:ext uri="{FF2B5EF4-FFF2-40B4-BE49-F238E27FC236}">
                  <a16:creationId xmlns:a16="http://schemas.microsoft.com/office/drawing/2014/main" id="{C45E26FA-15E2-4D80-B2C4-B2EE5250C62A}"/>
                </a:ext>
              </a:extLst>
            </p:cNvPr>
            <p:cNvSpPr>
              <a:spLocks noChangeShapeType="1"/>
            </p:cNvSpPr>
            <p:nvPr/>
          </p:nvSpPr>
          <p:spPr bwMode="gray">
            <a:xfrm>
              <a:off x="3185" y="2530"/>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7" name="Line 352">
              <a:extLst>
                <a:ext uri="{FF2B5EF4-FFF2-40B4-BE49-F238E27FC236}">
                  <a16:creationId xmlns:a16="http://schemas.microsoft.com/office/drawing/2014/main" id="{99BC84B1-98AB-4BBB-A281-BBD3D2012D34}"/>
                </a:ext>
              </a:extLst>
            </p:cNvPr>
            <p:cNvSpPr>
              <a:spLocks noChangeShapeType="1"/>
            </p:cNvSpPr>
            <p:nvPr/>
          </p:nvSpPr>
          <p:spPr bwMode="gray">
            <a:xfrm>
              <a:off x="3281"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8" name="Line 353">
              <a:extLst>
                <a:ext uri="{FF2B5EF4-FFF2-40B4-BE49-F238E27FC236}">
                  <a16:creationId xmlns:a16="http://schemas.microsoft.com/office/drawing/2014/main" id="{20C0166F-75FC-4E43-A5F5-6FD66BDB63D3}"/>
                </a:ext>
              </a:extLst>
            </p:cNvPr>
            <p:cNvSpPr>
              <a:spLocks noChangeShapeType="1"/>
            </p:cNvSpPr>
            <p:nvPr/>
          </p:nvSpPr>
          <p:spPr bwMode="gray">
            <a:xfrm>
              <a:off x="3377"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9" name="Line 354">
              <a:extLst>
                <a:ext uri="{FF2B5EF4-FFF2-40B4-BE49-F238E27FC236}">
                  <a16:creationId xmlns:a16="http://schemas.microsoft.com/office/drawing/2014/main" id="{A4648354-1A2A-4B8C-8406-7A665D902AF2}"/>
                </a:ext>
              </a:extLst>
            </p:cNvPr>
            <p:cNvSpPr>
              <a:spLocks noChangeShapeType="1"/>
            </p:cNvSpPr>
            <p:nvPr/>
          </p:nvSpPr>
          <p:spPr bwMode="gray">
            <a:xfrm>
              <a:off x="3473"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0" name="Line 355">
              <a:extLst>
                <a:ext uri="{FF2B5EF4-FFF2-40B4-BE49-F238E27FC236}">
                  <a16:creationId xmlns:a16="http://schemas.microsoft.com/office/drawing/2014/main" id="{4482A009-27FD-4070-9552-C6BF99C3DD82}"/>
                </a:ext>
              </a:extLst>
            </p:cNvPr>
            <p:cNvSpPr>
              <a:spLocks noChangeShapeType="1"/>
            </p:cNvSpPr>
            <p:nvPr/>
          </p:nvSpPr>
          <p:spPr bwMode="gray">
            <a:xfrm>
              <a:off x="3569"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1" name="Line 356">
              <a:extLst>
                <a:ext uri="{FF2B5EF4-FFF2-40B4-BE49-F238E27FC236}">
                  <a16:creationId xmlns:a16="http://schemas.microsoft.com/office/drawing/2014/main" id="{35759F10-3B0C-4D33-961A-F8C7B4DDA72A}"/>
                </a:ext>
              </a:extLst>
            </p:cNvPr>
            <p:cNvSpPr>
              <a:spLocks noChangeShapeType="1"/>
            </p:cNvSpPr>
            <p:nvPr/>
          </p:nvSpPr>
          <p:spPr bwMode="gray">
            <a:xfrm>
              <a:off x="3665"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2" name="Line 357">
              <a:extLst>
                <a:ext uri="{FF2B5EF4-FFF2-40B4-BE49-F238E27FC236}">
                  <a16:creationId xmlns:a16="http://schemas.microsoft.com/office/drawing/2014/main" id="{E15F4D37-D5D2-4BE2-9D3E-37B2CD5CF850}"/>
                </a:ext>
              </a:extLst>
            </p:cNvPr>
            <p:cNvSpPr>
              <a:spLocks noChangeShapeType="1"/>
            </p:cNvSpPr>
            <p:nvPr/>
          </p:nvSpPr>
          <p:spPr bwMode="gray">
            <a:xfrm>
              <a:off x="3761"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3" name="Line 358">
              <a:extLst>
                <a:ext uri="{FF2B5EF4-FFF2-40B4-BE49-F238E27FC236}">
                  <a16:creationId xmlns:a16="http://schemas.microsoft.com/office/drawing/2014/main" id="{BCA46869-CE41-4583-9149-917624ACE40D}"/>
                </a:ext>
              </a:extLst>
            </p:cNvPr>
            <p:cNvSpPr>
              <a:spLocks noChangeShapeType="1"/>
            </p:cNvSpPr>
            <p:nvPr/>
          </p:nvSpPr>
          <p:spPr bwMode="gray">
            <a:xfrm>
              <a:off x="3857"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4" name="Line 359">
              <a:extLst>
                <a:ext uri="{FF2B5EF4-FFF2-40B4-BE49-F238E27FC236}">
                  <a16:creationId xmlns:a16="http://schemas.microsoft.com/office/drawing/2014/main" id="{DD176BDF-0A4C-4C21-B6A6-7234532776A2}"/>
                </a:ext>
              </a:extLst>
            </p:cNvPr>
            <p:cNvSpPr>
              <a:spLocks noChangeShapeType="1"/>
            </p:cNvSpPr>
            <p:nvPr/>
          </p:nvSpPr>
          <p:spPr bwMode="gray">
            <a:xfrm>
              <a:off x="3953" y="2530"/>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5" name="Line 360">
              <a:extLst>
                <a:ext uri="{FF2B5EF4-FFF2-40B4-BE49-F238E27FC236}">
                  <a16:creationId xmlns:a16="http://schemas.microsoft.com/office/drawing/2014/main" id="{053AFDE2-6635-4101-A815-D4A83A5DC08C}"/>
                </a:ext>
              </a:extLst>
            </p:cNvPr>
            <p:cNvSpPr>
              <a:spLocks noChangeShapeType="1"/>
            </p:cNvSpPr>
            <p:nvPr/>
          </p:nvSpPr>
          <p:spPr bwMode="gray">
            <a:xfrm>
              <a:off x="4049"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6" name="Line 361">
              <a:extLst>
                <a:ext uri="{FF2B5EF4-FFF2-40B4-BE49-F238E27FC236}">
                  <a16:creationId xmlns:a16="http://schemas.microsoft.com/office/drawing/2014/main" id="{D6ACD1DB-8543-4FBA-BFEB-1E8511D1E502}"/>
                </a:ext>
              </a:extLst>
            </p:cNvPr>
            <p:cNvSpPr>
              <a:spLocks noChangeShapeType="1"/>
            </p:cNvSpPr>
            <p:nvPr/>
          </p:nvSpPr>
          <p:spPr bwMode="gray">
            <a:xfrm>
              <a:off x="4145"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7" name="Line 362">
              <a:extLst>
                <a:ext uri="{FF2B5EF4-FFF2-40B4-BE49-F238E27FC236}">
                  <a16:creationId xmlns:a16="http://schemas.microsoft.com/office/drawing/2014/main" id="{556B4593-6E99-4B24-A646-98C80DF28880}"/>
                </a:ext>
              </a:extLst>
            </p:cNvPr>
            <p:cNvSpPr>
              <a:spLocks noChangeShapeType="1"/>
            </p:cNvSpPr>
            <p:nvPr/>
          </p:nvSpPr>
          <p:spPr bwMode="gray">
            <a:xfrm>
              <a:off x="4241"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8" name="Line 363">
              <a:extLst>
                <a:ext uri="{FF2B5EF4-FFF2-40B4-BE49-F238E27FC236}">
                  <a16:creationId xmlns:a16="http://schemas.microsoft.com/office/drawing/2014/main" id="{1D7A8188-7095-4CB1-AD5F-067A36523644}"/>
                </a:ext>
              </a:extLst>
            </p:cNvPr>
            <p:cNvSpPr>
              <a:spLocks noChangeShapeType="1"/>
            </p:cNvSpPr>
            <p:nvPr/>
          </p:nvSpPr>
          <p:spPr bwMode="gray">
            <a:xfrm>
              <a:off x="4337"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9" name="Line 364">
              <a:extLst>
                <a:ext uri="{FF2B5EF4-FFF2-40B4-BE49-F238E27FC236}">
                  <a16:creationId xmlns:a16="http://schemas.microsoft.com/office/drawing/2014/main" id="{CD3992E8-D4AC-4B08-99E8-83229FF46704}"/>
                </a:ext>
              </a:extLst>
            </p:cNvPr>
            <p:cNvSpPr>
              <a:spLocks noChangeShapeType="1"/>
            </p:cNvSpPr>
            <p:nvPr/>
          </p:nvSpPr>
          <p:spPr bwMode="gray">
            <a:xfrm>
              <a:off x="4433"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0" name="Line 365">
              <a:extLst>
                <a:ext uri="{FF2B5EF4-FFF2-40B4-BE49-F238E27FC236}">
                  <a16:creationId xmlns:a16="http://schemas.microsoft.com/office/drawing/2014/main" id="{721E4539-0CF5-425E-8D08-B163A64C0E49}"/>
                </a:ext>
              </a:extLst>
            </p:cNvPr>
            <p:cNvSpPr>
              <a:spLocks noChangeShapeType="1"/>
            </p:cNvSpPr>
            <p:nvPr/>
          </p:nvSpPr>
          <p:spPr bwMode="gray">
            <a:xfrm>
              <a:off x="4529"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1" name="Line 366">
              <a:extLst>
                <a:ext uri="{FF2B5EF4-FFF2-40B4-BE49-F238E27FC236}">
                  <a16:creationId xmlns:a16="http://schemas.microsoft.com/office/drawing/2014/main" id="{4E226A0B-65FA-42EE-8190-77FC7695BF11}"/>
                </a:ext>
              </a:extLst>
            </p:cNvPr>
            <p:cNvSpPr>
              <a:spLocks noChangeShapeType="1"/>
            </p:cNvSpPr>
            <p:nvPr/>
          </p:nvSpPr>
          <p:spPr bwMode="gray">
            <a:xfrm>
              <a:off x="4625"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2" name="Line 367">
              <a:extLst>
                <a:ext uri="{FF2B5EF4-FFF2-40B4-BE49-F238E27FC236}">
                  <a16:creationId xmlns:a16="http://schemas.microsoft.com/office/drawing/2014/main" id="{49AE0F1E-D913-4986-ACE1-64610B8C7559}"/>
                </a:ext>
              </a:extLst>
            </p:cNvPr>
            <p:cNvSpPr>
              <a:spLocks noChangeShapeType="1"/>
            </p:cNvSpPr>
            <p:nvPr/>
          </p:nvSpPr>
          <p:spPr bwMode="gray">
            <a:xfrm>
              <a:off x="4721" y="2530"/>
              <a:ext cx="0" cy="243"/>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3" name="Line 368">
              <a:extLst>
                <a:ext uri="{FF2B5EF4-FFF2-40B4-BE49-F238E27FC236}">
                  <a16:creationId xmlns:a16="http://schemas.microsoft.com/office/drawing/2014/main" id="{6D5A5803-E53C-4E76-AF1E-3E2DDAE266C8}"/>
                </a:ext>
              </a:extLst>
            </p:cNvPr>
            <p:cNvSpPr>
              <a:spLocks noChangeShapeType="1"/>
            </p:cNvSpPr>
            <p:nvPr/>
          </p:nvSpPr>
          <p:spPr bwMode="gray">
            <a:xfrm>
              <a:off x="4817"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4" name="Line 369">
              <a:extLst>
                <a:ext uri="{FF2B5EF4-FFF2-40B4-BE49-F238E27FC236}">
                  <a16:creationId xmlns:a16="http://schemas.microsoft.com/office/drawing/2014/main" id="{D5F17C38-B7F1-4AD8-8646-7D4C81825DD4}"/>
                </a:ext>
              </a:extLst>
            </p:cNvPr>
            <p:cNvSpPr>
              <a:spLocks noChangeShapeType="1"/>
            </p:cNvSpPr>
            <p:nvPr/>
          </p:nvSpPr>
          <p:spPr bwMode="gray">
            <a:xfrm>
              <a:off x="5297"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5" name="Line 370">
              <a:extLst>
                <a:ext uri="{FF2B5EF4-FFF2-40B4-BE49-F238E27FC236}">
                  <a16:creationId xmlns:a16="http://schemas.microsoft.com/office/drawing/2014/main" id="{FE8795B4-E813-4C5D-A64F-8AE7775E1F68}"/>
                </a:ext>
              </a:extLst>
            </p:cNvPr>
            <p:cNvSpPr>
              <a:spLocks noChangeShapeType="1"/>
            </p:cNvSpPr>
            <p:nvPr/>
          </p:nvSpPr>
          <p:spPr bwMode="gray">
            <a:xfrm>
              <a:off x="5393"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6" name="Rectangle 371">
              <a:extLst>
                <a:ext uri="{FF2B5EF4-FFF2-40B4-BE49-F238E27FC236}">
                  <a16:creationId xmlns:a16="http://schemas.microsoft.com/office/drawing/2014/main" id="{18DEC0A8-184C-4F93-9F09-EE1AB17378FD}"/>
                </a:ext>
              </a:extLst>
            </p:cNvPr>
            <p:cNvSpPr>
              <a:spLocks noChangeArrowheads="1"/>
            </p:cNvSpPr>
            <p:nvPr/>
          </p:nvSpPr>
          <p:spPr bwMode="gray">
            <a:xfrm>
              <a:off x="2369"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87" name="Rectangle 372">
              <a:extLst>
                <a:ext uri="{FF2B5EF4-FFF2-40B4-BE49-F238E27FC236}">
                  <a16:creationId xmlns:a16="http://schemas.microsoft.com/office/drawing/2014/main" id="{48236FFC-0728-4356-8934-D3E72D3C7E4B}"/>
                </a:ext>
              </a:extLst>
            </p:cNvPr>
            <p:cNvSpPr>
              <a:spLocks noChangeArrowheads="1"/>
            </p:cNvSpPr>
            <p:nvPr/>
          </p:nvSpPr>
          <p:spPr bwMode="gray">
            <a:xfrm>
              <a:off x="2465"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88" name="Rectangle 373">
              <a:extLst>
                <a:ext uri="{FF2B5EF4-FFF2-40B4-BE49-F238E27FC236}">
                  <a16:creationId xmlns:a16="http://schemas.microsoft.com/office/drawing/2014/main" id="{DFAE9119-9798-4072-B996-2B781D968C35}"/>
                </a:ext>
              </a:extLst>
            </p:cNvPr>
            <p:cNvSpPr>
              <a:spLocks noChangeArrowheads="1"/>
            </p:cNvSpPr>
            <p:nvPr/>
          </p:nvSpPr>
          <p:spPr bwMode="gray">
            <a:xfrm>
              <a:off x="2561"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89" name="Rectangle 374">
              <a:extLst>
                <a:ext uri="{FF2B5EF4-FFF2-40B4-BE49-F238E27FC236}">
                  <a16:creationId xmlns:a16="http://schemas.microsoft.com/office/drawing/2014/main" id="{030D8A0F-8E38-4B26-8561-2E976D670C6B}"/>
                </a:ext>
              </a:extLst>
            </p:cNvPr>
            <p:cNvSpPr>
              <a:spLocks noChangeArrowheads="1"/>
            </p:cNvSpPr>
            <p:nvPr/>
          </p:nvSpPr>
          <p:spPr bwMode="gray">
            <a:xfrm>
              <a:off x="2657"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0" name="Rectangle 375">
              <a:extLst>
                <a:ext uri="{FF2B5EF4-FFF2-40B4-BE49-F238E27FC236}">
                  <a16:creationId xmlns:a16="http://schemas.microsoft.com/office/drawing/2014/main" id="{8F395C81-F981-456A-BEFF-058FE104466B}"/>
                </a:ext>
              </a:extLst>
            </p:cNvPr>
            <p:cNvSpPr>
              <a:spLocks noChangeArrowheads="1"/>
            </p:cNvSpPr>
            <p:nvPr/>
          </p:nvSpPr>
          <p:spPr bwMode="gray">
            <a:xfrm>
              <a:off x="2753"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1" name="Rectangle 376">
              <a:extLst>
                <a:ext uri="{FF2B5EF4-FFF2-40B4-BE49-F238E27FC236}">
                  <a16:creationId xmlns:a16="http://schemas.microsoft.com/office/drawing/2014/main" id="{811B5542-115F-4A3B-99AC-F5EF0A94FD1A}"/>
                </a:ext>
              </a:extLst>
            </p:cNvPr>
            <p:cNvSpPr>
              <a:spLocks noChangeArrowheads="1"/>
            </p:cNvSpPr>
            <p:nvPr/>
          </p:nvSpPr>
          <p:spPr bwMode="gray">
            <a:xfrm>
              <a:off x="2849"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2" name="Rectangle 377">
              <a:extLst>
                <a:ext uri="{FF2B5EF4-FFF2-40B4-BE49-F238E27FC236}">
                  <a16:creationId xmlns:a16="http://schemas.microsoft.com/office/drawing/2014/main" id="{1595CE08-DEBC-4CB9-9597-DF5417427252}"/>
                </a:ext>
              </a:extLst>
            </p:cNvPr>
            <p:cNvSpPr>
              <a:spLocks noChangeArrowheads="1"/>
            </p:cNvSpPr>
            <p:nvPr/>
          </p:nvSpPr>
          <p:spPr bwMode="gray">
            <a:xfrm>
              <a:off x="2945"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3" name="Rectangle 378">
              <a:extLst>
                <a:ext uri="{FF2B5EF4-FFF2-40B4-BE49-F238E27FC236}">
                  <a16:creationId xmlns:a16="http://schemas.microsoft.com/office/drawing/2014/main" id="{8FC434F9-AA3D-4325-80E3-B1464E901310}"/>
                </a:ext>
              </a:extLst>
            </p:cNvPr>
            <p:cNvSpPr>
              <a:spLocks noChangeArrowheads="1"/>
            </p:cNvSpPr>
            <p:nvPr/>
          </p:nvSpPr>
          <p:spPr bwMode="gray">
            <a:xfrm>
              <a:off x="3041"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4" name="Rectangle 379">
              <a:extLst>
                <a:ext uri="{FF2B5EF4-FFF2-40B4-BE49-F238E27FC236}">
                  <a16:creationId xmlns:a16="http://schemas.microsoft.com/office/drawing/2014/main" id="{6B17D0E1-5FDA-412A-A5A6-2C13B1044340}"/>
                </a:ext>
              </a:extLst>
            </p:cNvPr>
            <p:cNvSpPr>
              <a:spLocks noChangeArrowheads="1"/>
            </p:cNvSpPr>
            <p:nvPr/>
          </p:nvSpPr>
          <p:spPr bwMode="gray">
            <a:xfrm>
              <a:off x="3137"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5" name="Rectangle 380">
              <a:extLst>
                <a:ext uri="{FF2B5EF4-FFF2-40B4-BE49-F238E27FC236}">
                  <a16:creationId xmlns:a16="http://schemas.microsoft.com/office/drawing/2014/main" id="{8838CF75-D7B7-4B0E-9F4E-FB79BA7D05C6}"/>
                </a:ext>
              </a:extLst>
            </p:cNvPr>
            <p:cNvSpPr>
              <a:spLocks noChangeArrowheads="1"/>
            </p:cNvSpPr>
            <p:nvPr/>
          </p:nvSpPr>
          <p:spPr bwMode="gray">
            <a:xfrm>
              <a:off x="3233"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6" name="Rectangle 381">
              <a:extLst>
                <a:ext uri="{FF2B5EF4-FFF2-40B4-BE49-F238E27FC236}">
                  <a16:creationId xmlns:a16="http://schemas.microsoft.com/office/drawing/2014/main" id="{4B167FD0-FC6A-4A95-B003-D6C1254B2F92}"/>
                </a:ext>
              </a:extLst>
            </p:cNvPr>
            <p:cNvSpPr>
              <a:spLocks noChangeArrowheads="1"/>
            </p:cNvSpPr>
            <p:nvPr/>
          </p:nvSpPr>
          <p:spPr bwMode="gray">
            <a:xfrm>
              <a:off x="3329"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7" name="Rectangle 382">
              <a:extLst>
                <a:ext uri="{FF2B5EF4-FFF2-40B4-BE49-F238E27FC236}">
                  <a16:creationId xmlns:a16="http://schemas.microsoft.com/office/drawing/2014/main" id="{47A7E584-FE4B-41F6-A72C-3D1B009C1866}"/>
                </a:ext>
              </a:extLst>
            </p:cNvPr>
            <p:cNvSpPr>
              <a:spLocks noChangeArrowheads="1"/>
            </p:cNvSpPr>
            <p:nvPr/>
          </p:nvSpPr>
          <p:spPr bwMode="gray">
            <a:xfrm>
              <a:off x="3425"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8" name="Rectangle 383">
              <a:extLst>
                <a:ext uri="{FF2B5EF4-FFF2-40B4-BE49-F238E27FC236}">
                  <a16:creationId xmlns:a16="http://schemas.microsoft.com/office/drawing/2014/main" id="{E7CB2181-EF1D-4394-B552-9EA00CEC4EB9}"/>
                </a:ext>
              </a:extLst>
            </p:cNvPr>
            <p:cNvSpPr>
              <a:spLocks noChangeArrowheads="1"/>
            </p:cNvSpPr>
            <p:nvPr/>
          </p:nvSpPr>
          <p:spPr bwMode="gray">
            <a:xfrm>
              <a:off x="3521"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799" name="Rectangle 384">
              <a:extLst>
                <a:ext uri="{FF2B5EF4-FFF2-40B4-BE49-F238E27FC236}">
                  <a16:creationId xmlns:a16="http://schemas.microsoft.com/office/drawing/2014/main" id="{9B22B7DE-9014-4E0F-8D47-1595BC9328BB}"/>
                </a:ext>
              </a:extLst>
            </p:cNvPr>
            <p:cNvSpPr>
              <a:spLocks noChangeArrowheads="1"/>
            </p:cNvSpPr>
            <p:nvPr/>
          </p:nvSpPr>
          <p:spPr bwMode="gray">
            <a:xfrm>
              <a:off x="3617"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0" name="Rectangle 385">
              <a:extLst>
                <a:ext uri="{FF2B5EF4-FFF2-40B4-BE49-F238E27FC236}">
                  <a16:creationId xmlns:a16="http://schemas.microsoft.com/office/drawing/2014/main" id="{25168A5A-E347-4EB6-B346-FFFD462E8383}"/>
                </a:ext>
              </a:extLst>
            </p:cNvPr>
            <p:cNvSpPr>
              <a:spLocks noChangeArrowheads="1"/>
            </p:cNvSpPr>
            <p:nvPr/>
          </p:nvSpPr>
          <p:spPr bwMode="gray">
            <a:xfrm>
              <a:off x="3713"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1" name="Rectangle 386">
              <a:extLst>
                <a:ext uri="{FF2B5EF4-FFF2-40B4-BE49-F238E27FC236}">
                  <a16:creationId xmlns:a16="http://schemas.microsoft.com/office/drawing/2014/main" id="{FC617C35-3224-4345-98CA-1DFF0B34283F}"/>
                </a:ext>
              </a:extLst>
            </p:cNvPr>
            <p:cNvSpPr>
              <a:spLocks noChangeArrowheads="1"/>
            </p:cNvSpPr>
            <p:nvPr/>
          </p:nvSpPr>
          <p:spPr bwMode="gray">
            <a:xfrm>
              <a:off x="3809"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2" name="Rectangle 387">
              <a:extLst>
                <a:ext uri="{FF2B5EF4-FFF2-40B4-BE49-F238E27FC236}">
                  <a16:creationId xmlns:a16="http://schemas.microsoft.com/office/drawing/2014/main" id="{CC8EAA63-CBC2-49DD-9C36-45F36034F078}"/>
                </a:ext>
              </a:extLst>
            </p:cNvPr>
            <p:cNvSpPr>
              <a:spLocks noChangeArrowheads="1"/>
            </p:cNvSpPr>
            <p:nvPr/>
          </p:nvSpPr>
          <p:spPr bwMode="gray">
            <a:xfrm>
              <a:off x="3905"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3" name="Rectangle 388">
              <a:extLst>
                <a:ext uri="{FF2B5EF4-FFF2-40B4-BE49-F238E27FC236}">
                  <a16:creationId xmlns:a16="http://schemas.microsoft.com/office/drawing/2014/main" id="{E58598AC-FCC9-4C0B-BCE2-24C8E051ADFC}"/>
                </a:ext>
              </a:extLst>
            </p:cNvPr>
            <p:cNvSpPr>
              <a:spLocks noChangeArrowheads="1"/>
            </p:cNvSpPr>
            <p:nvPr/>
          </p:nvSpPr>
          <p:spPr bwMode="gray">
            <a:xfrm>
              <a:off x="4001"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4" name="Rectangle 389">
              <a:extLst>
                <a:ext uri="{FF2B5EF4-FFF2-40B4-BE49-F238E27FC236}">
                  <a16:creationId xmlns:a16="http://schemas.microsoft.com/office/drawing/2014/main" id="{8E747876-CC31-4434-8F69-E4E23F476D79}"/>
                </a:ext>
              </a:extLst>
            </p:cNvPr>
            <p:cNvSpPr>
              <a:spLocks noChangeArrowheads="1"/>
            </p:cNvSpPr>
            <p:nvPr/>
          </p:nvSpPr>
          <p:spPr bwMode="gray">
            <a:xfrm>
              <a:off x="4097"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5" name="Rectangle 390">
              <a:extLst>
                <a:ext uri="{FF2B5EF4-FFF2-40B4-BE49-F238E27FC236}">
                  <a16:creationId xmlns:a16="http://schemas.microsoft.com/office/drawing/2014/main" id="{ECEF23AA-3216-493A-B7BB-B8F5920D5E54}"/>
                </a:ext>
              </a:extLst>
            </p:cNvPr>
            <p:cNvSpPr>
              <a:spLocks noChangeArrowheads="1"/>
            </p:cNvSpPr>
            <p:nvPr/>
          </p:nvSpPr>
          <p:spPr bwMode="gray">
            <a:xfrm>
              <a:off x="4193"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6" name="Rectangle 391">
              <a:extLst>
                <a:ext uri="{FF2B5EF4-FFF2-40B4-BE49-F238E27FC236}">
                  <a16:creationId xmlns:a16="http://schemas.microsoft.com/office/drawing/2014/main" id="{5EAF6FEB-B527-47C3-849A-84ACA97311F0}"/>
                </a:ext>
              </a:extLst>
            </p:cNvPr>
            <p:cNvSpPr>
              <a:spLocks noChangeArrowheads="1"/>
            </p:cNvSpPr>
            <p:nvPr/>
          </p:nvSpPr>
          <p:spPr bwMode="gray">
            <a:xfrm>
              <a:off x="4289"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7" name="Rectangle 392">
              <a:extLst>
                <a:ext uri="{FF2B5EF4-FFF2-40B4-BE49-F238E27FC236}">
                  <a16:creationId xmlns:a16="http://schemas.microsoft.com/office/drawing/2014/main" id="{2D7067F7-056B-49C1-9359-210872ADCDD6}"/>
                </a:ext>
              </a:extLst>
            </p:cNvPr>
            <p:cNvSpPr>
              <a:spLocks noChangeArrowheads="1"/>
            </p:cNvSpPr>
            <p:nvPr/>
          </p:nvSpPr>
          <p:spPr bwMode="gray">
            <a:xfrm>
              <a:off x="4385"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8" name="Rectangle 393">
              <a:extLst>
                <a:ext uri="{FF2B5EF4-FFF2-40B4-BE49-F238E27FC236}">
                  <a16:creationId xmlns:a16="http://schemas.microsoft.com/office/drawing/2014/main" id="{615C746E-93F4-44C5-8364-F0F9783A6CDF}"/>
                </a:ext>
              </a:extLst>
            </p:cNvPr>
            <p:cNvSpPr>
              <a:spLocks noChangeArrowheads="1"/>
            </p:cNvSpPr>
            <p:nvPr/>
          </p:nvSpPr>
          <p:spPr bwMode="gray">
            <a:xfrm>
              <a:off x="4481"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09" name="Rectangle 394">
              <a:extLst>
                <a:ext uri="{FF2B5EF4-FFF2-40B4-BE49-F238E27FC236}">
                  <a16:creationId xmlns:a16="http://schemas.microsoft.com/office/drawing/2014/main" id="{FAF5E80D-33F8-4AE4-9FB2-986A7E6A7241}"/>
                </a:ext>
              </a:extLst>
            </p:cNvPr>
            <p:cNvSpPr>
              <a:spLocks noChangeArrowheads="1"/>
            </p:cNvSpPr>
            <p:nvPr/>
          </p:nvSpPr>
          <p:spPr bwMode="gray">
            <a:xfrm>
              <a:off x="4577"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10" name="Rectangle 395">
              <a:extLst>
                <a:ext uri="{FF2B5EF4-FFF2-40B4-BE49-F238E27FC236}">
                  <a16:creationId xmlns:a16="http://schemas.microsoft.com/office/drawing/2014/main" id="{98415426-2240-41E2-B82D-65CA38649FD2}"/>
                </a:ext>
              </a:extLst>
            </p:cNvPr>
            <p:cNvSpPr>
              <a:spLocks noChangeArrowheads="1"/>
            </p:cNvSpPr>
            <p:nvPr/>
          </p:nvSpPr>
          <p:spPr bwMode="gray">
            <a:xfrm>
              <a:off x="4673"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11" name="Rectangle 396">
              <a:extLst>
                <a:ext uri="{FF2B5EF4-FFF2-40B4-BE49-F238E27FC236}">
                  <a16:creationId xmlns:a16="http://schemas.microsoft.com/office/drawing/2014/main" id="{C5D75334-8563-44C2-ACAE-64FE4C66B74B}"/>
                </a:ext>
              </a:extLst>
            </p:cNvPr>
            <p:cNvSpPr>
              <a:spLocks noChangeArrowheads="1"/>
            </p:cNvSpPr>
            <p:nvPr/>
          </p:nvSpPr>
          <p:spPr bwMode="gray">
            <a:xfrm>
              <a:off x="4769" y="2631"/>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ill Sans MT"/>
                  <a:ea typeface="+mn-ea"/>
                </a:rPr>
                <a:t>0</a:t>
              </a:r>
            </a:p>
          </p:txBody>
        </p:sp>
        <p:sp>
          <p:nvSpPr>
            <p:cNvPr id="812" name="Rectangle 397">
              <a:extLst>
                <a:ext uri="{FF2B5EF4-FFF2-40B4-BE49-F238E27FC236}">
                  <a16:creationId xmlns:a16="http://schemas.microsoft.com/office/drawing/2014/main" id="{65B6629E-840E-436C-9488-23565FD53A05}"/>
                </a:ext>
              </a:extLst>
            </p:cNvPr>
            <p:cNvSpPr>
              <a:spLocks noChangeArrowheads="1"/>
            </p:cNvSpPr>
            <p:nvPr/>
          </p:nvSpPr>
          <p:spPr bwMode="gray">
            <a:xfrm>
              <a:off x="5153" y="2629"/>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0</a:t>
              </a:r>
            </a:p>
          </p:txBody>
        </p:sp>
        <p:sp>
          <p:nvSpPr>
            <p:cNvPr id="813" name="Rectangle 398">
              <a:extLst>
                <a:ext uri="{FF2B5EF4-FFF2-40B4-BE49-F238E27FC236}">
                  <a16:creationId xmlns:a16="http://schemas.microsoft.com/office/drawing/2014/main" id="{EB4C5B1B-F354-4E3D-A819-CFB2DE8E89E2}"/>
                </a:ext>
              </a:extLst>
            </p:cNvPr>
            <p:cNvSpPr>
              <a:spLocks noChangeArrowheads="1"/>
            </p:cNvSpPr>
            <p:nvPr/>
          </p:nvSpPr>
          <p:spPr bwMode="gray">
            <a:xfrm>
              <a:off x="5265" y="2629"/>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814" name="Rectangle 399">
              <a:extLst>
                <a:ext uri="{FF2B5EF4-FFF2-40B4-BE49-F238E27FC236}">
                  <a16:creationId xmlns:a16="http://schemas.microsoft.com/office/drawing/2014/main" id="{1F141F3A-D7A9-474E-8064-BA7747E5CC7D}"/>
                </a:ext>
              </a:extLst>
            </p:cNvPr>
            <p:cNvSpPr>
              <a:spLocks noChangeArrowheads="1"/>
            </p:cNvSpPr>
            <p:nvPr/>
          </p:nvSpPr>
          <p:spPr bwMode="gray">
            <a:xfrm>
              <a:off x="5361" y="2629"/>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Gill Sans MT"/>
                  <a:ea typeface="+mn-ea"/>
                </a:rPr>
                <a:t>1</a:t>
              </a:r>
            </a:p>
          </p:txBody>
        </p:sp>
        <p:sp>
          <p:nvSpPr>
            <p:cNvPr id="815" name="Line 401">
              <a:extLst>
                <a:ext uri="{FF2B5EF4-FFF2-40B4-BE49-F238E27FC236}">
                  <a16:creationId xmlns:a16="http://schemas.microsoft.com/office/drawing/2014/main" id="{7B72F9E0-C96F-44B2-9C96-85D13808B85D}"/>
                </a:ext>
              </a:extLst>
            </p:cNvPr>
            <p:cNvSpPr>
              <a:spLocks noChangeShapeType="1"/>
            </p:cNvSpPr>
            <p:nvPr/>
          </p:nvSpPr>
          <p:spPr bwMode="gray">
            <a:xfrm>
              <a:off x="5009"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16" name="Line 402">
              <a:extLst>
                <a:ext uri="{FF2B5EF4-FFF2-40B4-BE49-F238E27FC236}">
                  <a16:creationId xmlns:a16="http://schemas.microsoft.com/office/drawing/2014/main" id="{3D319279-21A0-4E32-BC49-459ADED6CA72}"/>
                </a:ext>
              </a:extLst>
            </p:cNvPr>
            <p:cNvSpPr>
              <a:spLocks noChangeShapeType="1"/>
            </p:cNvSpPr>
            <p:nvPr/>
          </p:nvSpPr>
          <p:spPr bwMode="gray">
            <a:xfrm>
              <a:off x="5105" y="2629"/>
              <a:ext cx="0" cy="144"/>
            </a:xfrm>
            <a:prstGeom prst="line">
              <a:avLst/>
            </a:prstGeom>
            <a:no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17" name="Rectangle 404">
              <a:extLst>
                <a:ext uri="{FF2B5EF4-FFF2-40B4-BE49-F238E27FC236}">
                  <a16:creationId xmlns:a16="http://schemas.microsoft.com/office/drawing/2014/main" id="{0922213E-1317-4C20-8A6D-8D9CBA5ED4B5}"/>
                </a:ext>
              </a:extLst>
            </p:cNvPr>
            <p:cNvSpPr>
              <a:spLocks noChangeArrowheads="1"/>
            </p:cNvSpPr>
            <p:nvPr/>
          </p:nvSpPr>
          <p:spPr bwMode="gray">
            <a:xfrm>
              <a:off x="4885" y="2631"/>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ill Sans MT"/>
                  <a:ea typeface="+mn-ea"/>
                </a:rPr>
                <a:t>0</a:t>
              </a:r>
            </a:p>
          </p:txBody>
        </p:sp>
        <p:sp>
          <p:nvSpPr>
            <p:cNvPr id="818" name="Rectangle 405">
              <a:extLst>
                <a:ext uri="{FF2B5EF4-FFF2-40B4-BE49-F238E27FC236}">
                  <a16:creationId xmlns:a16="http://schemas.microsoft.com/office/drawing/2014/main" id="{F6F21B3B-932F-495B-B2DE-D0396815E7B9}"/>
                </a:ext>
              </a:extLst>
            </p:cNvPr>
            <p:cNvSpPr>
              <a:spLocks noChangeArrowheads="1"/>
            </p:cNvSpPr>
            <p:nvPr/>
          </p:nvSpPr>
          <p:spPr bwMode="gray">
            <a:xfrm>
              <a:off x="4961" y="2632"/>
              <a:ext cx="192"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ill Sans MT"/>
                  <a:ea typeface="+mn-ea"/>
                </a:rPr>
                <a:t>0</a:t>
              </a:r>
            </a:p>
          </p:txBody>
        </p:sp>
        <p:sp>
          <p:nvSpPr>
            <p:cNvPr id="819" name="Rectangle 406">
              <a:extLst>
                <a:ext uri="{FF2B5EF4-FFF2-40B4-BE49-F238E27FC236}">
                  <a16:creationId xmlns:a16="http://schemas.microsoft.com/office/drawing/2014/main" id="{EA1476F3-654C-4E80-8F88-D9052784EFD2}"/>
                </a:ext>
              </a:extLst>
            </p:cNvPr>
            <p:cNvSpPr>
              <a:spLocks noChangeArrowheads="1"/>
            </p:cNvSpPr>
            <p:nvPr/>
          </p:nvSpPr>
          <p:spPr bwMode="gray">
            <a:xfrm>
              <a:off x="5073" y="2629"/>
              <a:ext cx="144" cy="154"/>
            </a:xfrm>
            <a:prstGeom prst="rect">
              <a:avLst/>
            </a:prstGeom>
            <a:noFill/>
            <a:ln w="12700">
              <a:noFill/>
              <a:miter lim="800000"/>
              <a:headEnd/>
              <a:tailEnd/>
            </a:ln>
          </p:spPr>
          <p:txBody>
            <a:bodyPr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Gill Sans MT"/>
                  <a:ea typeface="+mn-ea"/>
                </a:rPr>
                <a:t>0</a:t>
              </a:r>
            </a:p>
          </p:txBody>
        </p:sp>
        <p:sp>
          <p:nvSpPr>
            <p:cNvPr id="820" name="Text Box 412">
              <a:extLst>
                <a:ext uri="{FF2B5EF4-FFF2-40B4-BE49-F238E27FC236}">
                  <a16:creationId xmlns:a16="http://schemas.microsoft.com/office/drawing/2014/main" id="{B2E77FD2-B1F0-4F50-B7C8-01E4E0414CA6}"/>
                </a:ext>
              </a:extLst>
            </p:cNvPr>
            <p:cNvSpPr txBox="1">
              <a:spLocks noChangeArrowheads="1"/>
            </p:cNvSpPr>
            <p:nvPr/>
          </p:nvSpPr>
          <p:spPr bwMode="auto">
            <a:xfrm>
              <a:off x="2217" y="2615"/>
              <a:ext cx="177" cy="186"/>
            </a:xfrm>
            <a:prstGeom prst="rect">
              <a:avLst/>
            </a:prstGeom>
            <a:noFill/>
            <a:ln w="12700" algn="ctr">
              <a:noFill/>
              <a:miter lim="800000"/>
              <a:headEnd/>
              <a:tailEnd/>
            </a:ln>
          </p:spPr>
          <p:txBody>
            <a:bodyPr wrap="none" lIns="79200" tIns="39600" rIns="79200" bIns="39600">
              <a:spAutoFit/>
            </a:bodyPr>
            <a:lstStyle/>
            <a:p>
              <a:pPr marL="0" marR="0" lvl="0" indent="0" algn="ctr" defTabSz="801688"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Courier New" pitchFamily="49" charset="0"/>
                  <a:ea typeface="+mn-ea"/>
                </a:rPr>
                <a:t>r1</a:t>
              </a:r>
            </a:p>
          </p:txBody>
        </p:sp>
        <p:sp>
          <p:nvSpPr>
            <p:cNvPr id="821" name="Line 416">
              <a:extLst>
                <a:ext uri="{FF2B5EF4-FFF2-40B4-BE49-F238E27FC236}">
                  <a16:creationId xmlns:a16="http://schemas.microsoft.com/office/drawing/2014/main" id="{87FFF303-4BF6-4D2C-A8DD-0B24001E3C40}"/>
                </a:ext>
              </a:extLst>
            </p:cNvPr>
            <p:cNvSpPr>
              <a:spLocks noChangeShapeType="1"/>
            </p:cNvSpPr>
            <p:nvPr/>
          </p:nvSpPr>
          <p:spPr bwMode="auto">
            <a:xfrm>
              <a:off x="4916" y="2628"/>
              <a:ext cx="0" cy="144"/>
            </a:xfrm>
            <a:prstGeom prst="line">
              <a:avLst/>
            </a:prstGeom>
            <a:noFill/>
            <a:ln w="12700">
              <a:solidFill>
                <a:srgbClr val="000000"/>
              </a:solidFill>
              <a:round/>
              <a:headEnd/>
              <a:tailEn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59081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92125" y="295275"/>
            <a:ext cx="11180763" cy="666750"/>
          </a:xfrm>
        </p:spPr>
        <p:txBody>
          <a:bodyPr/>
          <a:lstStyle/>
          <a:p>
            <a:pPr>
              <a:defRPr/>
            </a:pPr>
            <a:r>
              <a:rPr lang="en-US" dirty="0"/>
              <a:t>Byte Reversal</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3283" y="11953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Byte reversal instructions</a:t>
            </a:r>
          </a:p>
        </p:txBody>
      </p:sp>
      <p:grpSp>
        <p:nvGrpSpPr>
          <p:cNvPr id="60" name="Group 3">
            <a:extLst>
              <a:ext uri="{FF2B5EF4-FFF2-40B4-BE49-F238E27FC236}">
                <a16:creationId xmlns:a16="http://schemas.microsoft.com/office/drawing/2014/main" id="{58EFBA05-8CF0-4741-9FB5-223D30475A49}"/>
              </a:ext>
            </a:extLst>
          </p:cNvPr>
          <p:cNvGrpSpPr>
            <a:grpSpLocks/>
          </p:cNvGrpSpPr>
          <p:nvPr/>
        </p:nvGrpSpPr>
        <p:grpSpPr bwMode="auto">
          <a:xfrm>
            <a:off x="421054" y="4502150"/>
            <a:ext cx="11378987" cy="1703388"/>
            <a:chOff x="211" y="2776"/>
            <a:chExt cx="5378" cy="1073"/>
          </a:xfrm>
        </p:grpSpPr>
        <p:sp>
          <p:nvSpPr>
            <p:cNvPr id="61" name="Text Box 4">
              <a:extLst>
                <a:ext uri="{FF2B5EF4-FFF2-40B4-BE49-F238E27FC236}">
                  <a16:creationId xmlns:a16="http://schemas.microsoft.com/office/drawing/2014/main" id="{E910FDB2-19FC-41D5-B2FB-C3A145434048}"/>
                </a:ext>
              </a:extLst>
            </p:cNvPr>
            <p:cNvSpPr txBox="1">
              <a:spLocks noChangeArrowheads="1"/>
            </p:cNvSpPr>
            <p:nvPr/>
          </p:nvSpPr>
          <p:spPr bwMode="auto">
            <a:xfrm>
              <a:off x="3579" y="2776"/>
              <a:ext cx="2010" cy="1073"/>
            </a:xfrm>
            <a:prstGeom prst="rect">
              <a:avLst/>
            </a:prstGeom>
            <a:noFill/>
            <a:ln w="12700">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Gill Sans MT"/>
                  <a:ea typeface="+mn-ea"/>
                </a:rPr>
                <a:t>V6 and later</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400" b="0" i="0" u="none" strike="noStrike" kern="0" cap="none" spc="0" normalizeH="0" baseline="0" noProof="0" dirty="0">
                  <a:ln>
                    <a:noFill/>
                  </a:ln>
                  <a:solidFill>
                    <a:srgbClr val="000000"/>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REV 	r0, r0</a:t>
              </a:r>
              <a:endParaRPr kumimoji="0" lang="en-US" sz="1400" b="1" i="0" u="none" strike="noStrike" kern="0" cap="none" spc="0" normalizeH="0" baseline="0" noProof="0" dirty="0">
                <a:ln>
                  <a:noFill/>
                </a:ln>
                <a:solidFill>
                  <a:srgbClr val="F68A33"/>
                </a:solidFill>
                <a:effectLst/>
                <a:uLnTx/>
                <a:uFillTx/>
                <a:latin typeface="Courier New" pitchFamily="49" charset="0"/>
                <a:ea typeface="+mn-ea"/>
              </a:endParaRPr>
            </a:p>
          </p:txBody>
        </p:sp>
        <p:sp>
          <p:nvSpPr>
            <p:cNvPr id="62" name="Text Box 5">
              <a:extLst>
                <a:ext uri="{FF2B5EF4-FFF2-40B4-BE49-F238E27FC236}">
                  <a16:creationId xmlns:a16="http://schemas.microsoft.com/office/drawing/2014/main" id="{8C72D07E-AA42-4E8F-8D0D-F116CCC4BD52}"/>
                </a:ext>
              </a:extLst>
            </p:cNvPr>
            <p:cNvSpPr txBox="1">
              <a:spLocks noChangeArrowheads="1"/>
            </p:cNvSpPr>
            <p:nvPr/>
          </p:nvSpPr>
          <p:spPr bwMode="auto">
            <a:xfrm>
              <a:off x="211" y="2776"/>
              <a:ext cx="2212" cy="1073"/>
            </a:xfrm>
            <a:prstGeom prst="rect">
              <a:avLst/>
            </a:prstGeom>
            <a:noFill/>
            <a:ln w="12700">
              <a:solidFill>
                <a:srgbClr val="000000"/>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Gill Sans MT"/>
                  <a:ea typeface="+mn-ea"/>
                </a:rPr>
                <a:t>Pre-V6</a:t>
              </a:r>
              <a:endParaRPr kumimoji="0" lang="en-US" sz="1400" b="0" i="0" u="none" strike="noStrike" kern="0" cap="none" spc="0" normalizeH="0" baseline="0" noProof="0" dirty="0">
                <a:ln>
                  <a:noFill/>
                </a:ln>
                <a:solidFill>
                  <a:srgbClr val="000000"/>
                </a:solidFill>
                <a:effectLst/>
                <a:uLnTx/>
                <a:uFillTx/>
                <a:latin typeface="Courier New" pitchFamily="49" charset="0"/>
                <a:ea typeface="+mn-ea"/>
              </a:endParaRPr>
            </a:p>
            <a:p>
              <a:pPr marL="0" marR="0" lvl="0" indent="0" defTabSz="914400" eaLnBrk="1" fontAlgn="auto" latinLnBrk="0" hangingPunct="1">
                <a:lnSpc>
                  <a:spcPct val="100000"/>
                </a:lnSpc>
                <a:spcBef>
                  <a:spcPts val="0"/>
                </a:spcBef>
                <a:spcAft>
                  <a:spcPts val="0"/>
                </a:spcAft>
                <a:buClrTx/>
                <a:buSzTx/>
                <a:buFontTx/>
                <a:buNone/>
                <a:tabLst/>
                <a:defRPr/>
              </a:pPr>
              <a:br>
                <a:rPr kumimoji="0" lang="en-US" sz="1400" b="0" i="0" u="none" strike="noStrike" kern="0" cap="none" spc="0" normalizeH="0" baseline="0" noProof="0" dirty="0">
                  <a:ln>
                    <a:noFill/>
                  </a:ln>
                  <a:solidFill>
                    <a:srgbClr val="000000"/>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EOR	r1, r0, r0, ROR #16</a:t>
              </a:r>
              <a:br>
                <a:rPr kumimoji="0" lang="en-US" sz="1600" b="1" i="0" u="none" strike="noStrike" kern="0" cap="none" spc="0" normalizeH="0" baseline="0" noProof="0" dirty="0">
                  <a:ln>
                    <a:noFill/>
                  </a:ln>
                  <a:solidFill>
                    <a:srgbClr val="F68A33"/>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BIC	r1, r1, #0xFF0000</a:t>
              </a:r>
              <a:br>
                <a:rPr kumimoji="0" lang="en-US" sz="1600" b="1" i="0" u="none" strike="noStrike" kern="0" cap="none" spc="0" normalizeH="0" baseline="0" noProof="0" dirty="0">
                  <a:ln>
                    <a:noFill/>
                  </a:ln>
                  <a:solidFill>
                    <a:srgbClr val="F68A33"/>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MOV	r0, r0, ROR #8</a:t>
              </a:r>
              <a:br>
                <a:rPr kumimoji="0" lang="en-US" sz="1600" b="1" i="0" u="none" strike="noStrike" kern="0" cap="none" spc="0" normalizeH="0" baseline="0" noProof="0" dirty="0">
                  <a:ln>
                    <a:noFill/>
                  </a:ln>
                  <a:solidFill>
                    <a:srgbClr val="F68A33"/>
                  </a:solidFill>
                  <a:effectLst/>
                  <a:uLnTx/>
                  <a:uFillTx/>
                  <a:latin typeface="Courier New" pitchFamily="49" charset="0"/>
                  <a:ea typeface="+mn-ea"/>
                </a:rPr>
              </a:br>
              <a:r>
                <a:rPr kumimoji="0" lang="en-US" sz="1600" b="1" i="0" u="none" strike="noStrike" kern="0" cap="none" spc="0" normalizeH="0" baseline="0" noProof="0" dirty="0">
                  <a:ln>
                    <a:noFill/>
                  </a:ln>
                  <a:solidFill>
                    <a:srgbClr val="F68A33"/>
                  </a:solidFill>
                  <a:effectLst/>
                  <a:uLnTx/>
                  <a:uFillTx/>
                  <a:latin typeface="Courier New" pitchFamily="49" charset="0"/>
                  <a:ea typeface="+mn-ea"/>
                </a:rPr>
                <a:t>EOR	r0, r0, r1, LSR #8</a:t>
              </a:r>
              <a:endParaRPr kumimoji="0" lang="en-US" sz="1400" b="1" i="0" u="none" strike="noStrike" kern="0" cap="none" spc="0" normalizeH="0" baseline="0" noProof="0" dirty="0">
                <a:ln>
                  <a:noFill/>
                </a:ln>
                <a:solidFill>
                  <a:srgbClr val="F68A33"/>
                </a:solidFill>
                <a:effectLst/>
                <a:uLnTx/>
                <a:uFillTx/>
                <a:latin typeface="Courier New" pitchFamily="49" charset="0"/>
                <a:ea typeface="+mn-ea"/>
              </a:endParaRPr>
            </a:p>
          </p:txBody>
        </p:sp>
        <p:sp>
          <p:nvSpPr>
            <p:cNvPr id="63" name="AutoShape 6">
              <a:extLst>
                <a:ext uri="{FF2B5EF4-FFF2-40B4-BE49-F238E27FC236}">
                  <a16:creationId xmlns:a16="http://schemas.microsoft.com/office/drawing/2014/main" id="{7D828653-D708-4080-A41D-D42790A4E03C}"/>
                </a:ext>
              </a:extLst>
            </p:cNvPr>
            <p:cNvSpPr>
              <a:spLocks noChangeArrowheads="1"/>
            </p:cNvSpPr>
            <p:nvPr/>
          </p:nvSpPr>
          <p:spPr bwMode="auto">
            <a:xfrm>
              <a:off x="2610" y="3169"/>
              <a:ext cx="768" cy="288"/>
            </a:xfrm>
            <a:prstGeom prst="rightArrow">
              <a:avLst>
                <a:gd name="adj1" fmla="val 50000"/>
                <a:gd name="adj2" fmla="val 66667"/>
              </a:avLst>
            </a:prstGeom>
            <a:solidFill>
              <a:srgbClr val="F68A3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
        <p:nvSpPr>
          <p:cNvPr id="64" name="Rectangle 7">
            <a:extLst>
              <a:ext uri="{FF2B5EF4-FFF2-40B4-BE49-F238E27FC236}">
                <a16:creationId xmlns:a16="http://schemas.microsoft.com/office/drawing/2014/main" id="{44AA0435-6555-48D0-B6E5-783884E14ABC}"/>
              </a:ext>
            </a:extLst>
          </p:cNvPr>
          <p:cNvSpPr txBox="1">
            <a:spLocks noChangeArrowheads="1"/>
          </p:cNvSpPr>
          <p:nvPr/>
        </p:nvSpPr>
        <p:spPr>
          <a:xfrm>
            <a:off x="152290" y="1273030"/>
            <a:ext cx="11546139" cy="3235325"/>
          </a:xfrm>
          <a:prstGeom prst="rect">
            <a:avLst/>
          </a:prstGeom>
          <a:noFill/>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endParaRPr kumimoji="0" lang="en-GB" sz="2000" b="0" i="0" u="none" strike="noStrike" kern="1200" cap="none" spc="0" normalizeH="0" baseline="0" noProof="0" dirty="0">
              <a:ln>
                <a:noFill/>
              </a:ln>
              <a:solidFill>
                <a:srgbClr val="000000"/>
              </a:solidFill>
              <a:effectLst/>
              <a:uLnTx/>
              <a:uFillTx/>
              <a:latin typeface="Gill Sans MT"/>
              <a:ea typeface="+mn-ea"/>
            </a:endParaRPr>
          </a:p>
          <a:p>
            <a:pPr marL="0" marR="0" lvl="0" indent="0" algn="l" defTabSz="914400" rtl="0" eaLnBrk="1" fontAlgn="auto" latinLnBrk="0" hangingPunct="1">
              <a:lnSpc>
                <a:spcPct val="100000"/>
              </a:lnSpc>
              <a:spcBef>
                <a:spcPts val="400"/>
              </a:spcBef>
              <a:spcAft>
                <a:spcPts val="0"/>
              </a:spcAft>
              <a:buClr>
                <a:srgbClr val="00B1DB"/>
              </a:buClr>
              <a:buSzPct val="95000"/>
              <a:buNone/>
              <a:tabLst/>
              <a:defRPr/>
            </a:pPr>
            <a:endParaRPr kumimoji="0" lang="en-GB" sz="2000" b="0" i="0" u="none" strike="noStrike" kern="1200" cap="none" spc="0" normalizeH="0" baseline="0" noProof="0" dirty="0">
              <a:ln>
                <a:noFill/>
              </a:ln>
              <a:solidFill>
                <a:srgbClr val="000000"/>
              </a:solidFill>
              <a:effectLst/>
              <a:uLnTx/>
              <a:uFillTx/>
              <a:latin typeface="Gill Sans MT"/>
              <a:ea typeface="+mn-ea"/>
            </a:endParaRPr>
          </a:p>
          <a:p>
            <a:pPr marL="342900" marR="0" lvl="0" indent="-34290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endParaRPr kumimoji="0" lang="en-GB" sz="2000" b="0" i="0" u="none" strike="noStrike" kern="1200" cap="none" spc="0" normalizeH="0" baseline="0" noProof="0" dirty="0">
              <a:ln>
                <a:noFill/>
              </a:ln>
              <a:solidFill>
                <a:srgbClr val="000000"/>
              </a:solidFill>
              <a:effectLst/>
              <a:uLnTx/>
              <a:uFillTx/>
              <a:latin typeface="Gill Sans MT"/>
              <a:ea typeface="+mn-ea"/>
            </a:endParaRPr>
          </a:p>
          <a:p>
            <a:pPr marL="342900" marR="0" lvl="0" indent="-34290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endParaRPr kumimoji="0" lang="en-GB" sz="2000" b="0" i="0" u="none" strike="noStrike" kern="1200" cap="none" spc="0" normalizeH="0" baseline="0" noProof="0" dirty="0">
              <a:ln>
                <a:noFill/>
              </a:ln>
              <a:solidFill>
                <a:srgbClr val="000000"/>
              </a:solidFill>
              <a:effectLst/>
              <a:uLnTx/>
              <a:uFillTx/>
              <a:latin typeface="Gill Sans MT"/>
              <a:ea typeface="+mn-ea"/>
            </a:endParaRPr>
          </a:p>
          <a:p>
            <a:pPr marL="342900" marR="0" lvl="0" indent="-34290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endParaRPr kumimoji="0" lang="en-GB" sz="2000" b="0" i="0" u="none" strike="noStrike" kern="1200" cap="none" spc="0" normalizeH="0" baseline="0" noProof="0" dirty="0">
              <a:ln>
                <a:noFill/>
              </a:ln>
              <a:solidFill>
                <a:srgbClr val="000000"/>
              </a:solidFill>
              <a:effectLst/>
              <a:uLnTx/>
              <a:uFillTx/>
              <a:latin typeface="Gill Sans MT"/>
              <a:ea typeface="+mn-ea"/>
            </a:endParaRPr>
          </a:p>
          <a:p>
            <a:pPr marL="725488" marR="0" lvl="1" indent="-32385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r>
              <a:rPr kumimoji="0" lang="en-GB" sz="2000" b="1" i="0" u="none" strike="noStrike" kern="1200" cap="none" spc="0" normalizeH="0" baseline="0" noProof="0" dirty="0">
                <a:ln>
                  <a:noFill/>
                </a:ln>
                <a:solidFill>
                  <a:srgbClr val="F68A33"/>
                </a:solidFill>
                <a:effectLst/>
                <a:uLnTx/>
                <a:uFillTx/>
                <a:latin typeface="Courier New" pitchFamily="49" charset="0"/>
                <a:ea typeface="+mn-ea"/>
              </a:rPr>
              <a:t>REV{cond} Rd, Rm	</a:t>
            </a:r>
            <a:r>
              <a:rPr kumimoji="0" lang="en-GB" sz="2000" b="1" i="0" u="none" strike="noStrike" kern="1200" cap="none" spc="0" normalizeH="0" baseline="0" noProof="0" dirty="0">
                <a:ln>
                  <a:noFill/>
                </a:ln>
                <a:solidFill>
                  <a:srgbClr val="61116A"/>
                </a:solidFill>
                <a:effectLst/>
                <a:uLnTx/>
                <a:uFillTx/>
                <a:latin typeface="Courier New" pitchFamily="49" charset="0"/>
                <a:ea typeface="+mn-ea"/>
              </a:rPr>
              <a:t>	</a:t>
            </a:r>
            <a:r>
              <a:rPr kumimoji="0" lang="en-GB" sz="1800" i="0" u="none" strike="noStrike" kern="1200" cap="none" spc="0" normalizeH="0" baseline="0" noProof="0" dirty="0">
                <a:ln>
                  <a:noFill/>
                </a:ln>
                <a:solidFill>
                  <a:srgbClr val="000000"/>
                </a:solidFill>
                <a:effectLst/>
                <a:uLnTx/>
                <a:uFillTx/>
                <a:latin typeface="Gill Sans MT"/>
                <a:ea typeface="+mn-ea"/>
              </a:rPr>
              <a:t>Reverses the bytes in a word</a:t>
            </a:r>
            <a:endParaRPr kumimoji="0" lang="en-GB" sz="1800" i="0" u="none" strike="noStrike" kern="1200" cap="none" spc="0" normalizeH="0" baseline="0" noProof="0" dirty="0">
              <a:ln>
                <a:noFill/>
              </a:ln>
              <a:solidFill>
                <a:srgbClr val="61116A"/>
              </a:solidFill>
              <a:effectLst/>
              <a:uLnTx/>
              <a:uFillTx/>
              <a:latin typeface="Courier New" pitchFamily="49" charset="0"/>
              <a:ea typeface="+mn-ea"/>
            </a:endParaRPr>
          </a:p>
          <a:p>
            <a:pPr marL="725488" marR="0" lvl="1" indent="-32385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r>
              <a:rPr kumimoji="0" lang="en-GB" sz="2000" b="1" i="0" u="none" strike="noStrike" kern="1200" cap="none" spc="0" normalizeH="0" baseline="0" noProof="0" dirty="0">
                <a:ln>
                  <a:noFill/>
                </a:ln>
                <a:solidFill>
                  <a:srgbClr val="F68A33"/>
                </a:solidFill>
                <a:effectLst/>
                <a:uLnTx/>
                <a:uFillTx/>
                <a:latin typeface="Courier New" pitchFamily="49" charset="0"/>
                <a:ea typeface="+mn-ea"/>
              </a:rPr>
              <a:t>REV16{cond} Rd, Rm</a:t>
            </a:r>
            <a:r>
              <a:rPr kumimoji="0" lang="en-GB" sz="2000" b="1" i="0" u="none" strike="noStrike" kern="1200" cap="none" spc="0" normalizeH="0" baseline="0" noProof="0" dirty="0">
                <a:ln>
                  <a:noFill/>
                </a:ln>
                <a:solidFill>
                  <a:srgbClr val="61116A"/>
                </a:solidFill>
                <a:effectLst/>
                <a:uLnTx/>
                <a:uFillTx/>
                <a:latin typeface="Courier New" pitchFamily="49" charset="0"/>
                <a:ea typeface="+mn-ea"/>
              </a:rPr>
              <a:t>		</a:t>
            </a:r>
            <a:r>
              <a:rPr kumimoji="0" lang="en-GB" sz="1800" i="0" u="none" strike="noStrike" kern="1200" cap="none" spc="0" normalizeH="0" baseline="0" noProof="0" dirty="0">
                <a:ln>
                  <a:noFill/>
                </a:ln>
                <a:solidFill>
                  <a:srgbClr val="000000"/>
                </a:solidFill>
                <a:effectLst/>
                <a:uLnTx/>
                <a:uFillTx/>
                <a:latin typeface="Gill Sans MT"/>
                <a:ea typeface="+mn-ea"/>
              </a:rPr>
              <a:t>Reverses the bytes in each halfword</a:t>
            </a:r>
            <a:endParaRPr kumimoji="0" lang="en-GB" sz="1800" i="0" u="none" strike="noStrike" kern="1200" cap="none" spc="0" normalizeH="0" baseline="0" noProof="0" dirty="0">
              <a:ln>
                <a:noFill/>
              </a:ln>
              <a:solidFill>
                <a:srgbClr val="61116A"/>
              </a:solidFill>
              <a:effectLst/>
              <a:uLnTx/>
              <a:uFillTx/>
              <a:latin typeface="Courier New" pitchFamily="49" charset="0"/>
              <a:ea typeface="+mn-ea"/>
            </a:endParaRPr>
          </a:p>
          <a:p>
            <a:pPr marL="725488" marR="0" lvl="1" indent="-323850" algn="l" defTabSz="914400" rtl="0" eaLnBrk="1" fontAlgn="auto" latinLnBrk="0" hangingPunct="1">
              <a:lnSpc>
                <a:spcPct val="100000"/>
              </a:lnSpc>
              <a:spcBef>
                <a:spcPts val="400"/>
              </a:spcBef>
              <a:spcAft>
                <a:spcPts val="0"/>
              </a:spcAft>
              <a:buClr>
                <a:srgbClr val="00B1DB"/>
              </a:buClr>
              <a:buSzPct val="95000"/>
              <a:buFont typeface="Wingdings" charset="2"/>
              <a:buChar char="§"/>
              <a:tabLst/>
              <a:defRPr/>
            </a:pPr>
            <a:r>
              <a:rPr kumimoji="0" lang="en-GB" sz="2000" b="1" i="0" u="none" strike="noStrike" kern="1200" cap="none" spc="0" normalizeH="0" baseline="0" noProof="0" dirty="0">
                <a:ln>
                  <a:noFill/>
                </a:ln>
                <a:solidFill>
                  <a:srgbClr val="F68A33"/>
                </a:solidFill>
                <a:effectLst/>
                <a:uLnTx/>
                <a:uFillTx/>
                <a:latin typeface="Courier New" pitchFamily="49" charset="0"/>
                <a:ea typeface="+mn-ea"/>
              </a:rPr>
              <a:t>REVSH{cond} Rd, Rm</a:t>
            </a:r>
            <a:r>
              <a:rPr kumimoji="0" lang="en-GB" sz="1800" b="1" i="0" u="none" strike="noStrike" kern="1200" cap="none" spc="0" normalizeH="0" baseline="0" noProof="0" dirty="0">
                <a:ln>
                  <a:noFill/>
                </a:ln>
                <a:solidFill>
                  <a:srgbClr val="61116A"/>
                </a:solidFill>
                <a:effectLst/>
                <a:uLnTx/>
                <a:uFillTx/>
                <a:latin typeface="Courier New" pitchFamily="49" charset="0"/>
                <a:ea typeface="+mn-ea"/>
              </a:rPr>
              <a:t>		</a:t>
            </a:r>
            <a:r>
              <a:rPr kumimoji="0" lang="en-GB" sz="1800" i="0" u="none" strike="noStrike" kern="1200" cap="none" spc="0" normalizeH="0" baseline="0" noProof="0" dirty="0">
                <a:ln>
                  <a:noFill/>
                </a:ln>
                <a:solidFill>
                  <a:srgbClr val="000000"/>
                </a:solidFill>
                <a:effectLst/>
                <a:uLnTx/>
                <a:uFillTx/>
                <a:latin typeface="Gill Sans MT"/>
                <a:ea typeface="+mn-ea"/>
              </a:rPr>
              <a:t>Reverses the bottom two bytes, and  sign extends the result to 						32 bits</a:t>
            </a:r>
            <a:endParaRPr kumimoji="0" lang="en-US" sz="1800" i="0" u="none" strike="noStrike" kern="1200" cap="none" spc="0" normalizeH="0" baseline="0" noProof="0" dirty="0">
              <a:ln>
                <a:noFill/>
              </a:ln>
              <a:solidFill>
                <a:srgbClr val="61116A"/>
              </a:solidFill>
              <a:effectLst/>
              <a:uLnTx/>
              <a:uFillTx/>
              <a:latin typeface="Courier New" pitchFamily="49" charset="0"/>
              <a:ea typeface="+mn-ea"/>
            </a:endParaRPr>
          </a:p>
        </p:txBody>
      </p:sp>
      <p:grpSp>
        <p:nvGrpSpPr>
          <p:cNvPr id="65" name="Group 8">
            <a:extLst>
              <a:ext uri="{FF2B5EF4-FFF2-40B4-BE49-F238E27FC236}">
                <a16:creationId xmlns:a16="http://schemas.microsoft.com/office/drawing/2014/main" id="{15511291-8FA0-4051-B2EC-9AFCF6DD983B}"/>
              </a:ext>
            </a:extLst>
          </p:cNvPr>
          <p:cNvGrpSpPr>
            <a:grpSpLocks/>
          </p:cNvGrpSpPr>
          <p:nvPr/>
        </p:nvGrpSpPr>
        <p:grpSpPr bwMode="auto">
          <a:xfrm>
            <a:off x="691880" y="1941515"/>
            <a:ext cx="3884682" cy="357187"/>
            <a:chOff x="606" y="991"/>
            <a:chExt cx="1836" cy="225"/>
          </a:xfrm>
        </p:grpSpPr>
        <p:sp>
          <p:nvSpPr>
            <p:cNvPr id="66" name="Rectangle 9">
              <a:extLst>
                <a:ext uri="{FF2B5EF4-FFF2-40B4-BE49-F238E27FC236}">
                  <a16:creationId xmlns:a16="http://schemas.microsoft.com/office/drawing/2014/main" id="{27B0FA98-E316-4C48-8272-84C014327147}"/>
                </a:ext>
              </a:extLst>
            </p:cNvPr>
            <p:cNvSpPr>
              <a:spLocks noChangeArrowheads="1"/>
            </p:cNvSpPr>
            <p:nvPr/>
          </p:nvSpPr>
          <p:spPr bwMode="auto">
            <a:xfrm>
              <a:off x="606"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Gill Sans MT"/>
                  <a:ea typeface="+mn-ea"/>
                </a:rPr>
                <a:t>3</a:t>
              </a:r>
              <a:endParaRPr kumimoji="0" lang="en-US" sz="2000" b="1" i="0" u="none" strike="noStrike" kern="0" cap="none" spc="0" normalizeH="0" baseline="0" noProof="0" dirty="0">
                <a:ln>
                  <a:noFill/>
                </a:ln>
                <a:solidFill>
                  <a:srgbClr val="000000"/>
                </a:solidFill>
                <a:effectLst/>
                <a:uLnTx/>
                <a:uFillTx/>
                <a:latin typeface="Gill Sans MT"/>
                <a:ea typeface="+mn-ea"/>
              </a:endParaRPr>
            </a:p>
          </p:txBody>
        </p:sp>
        <p:sp>
          <p:nvSpPr>
            <p:cNvPr id="67" name="Rectangle 10">
              <a:extLst>
                <a:ext uri="{FF2B5EF4-FFF2-40B4-BE49-F238E27FC236}">
                  <a16:creationId xmlns:a16="http://schemas.microsoft.com/office/drawing/2014/main" id="{FCF51BF1-8092-4C8A-8B45-DC1842D71DB0}"/>
                </a:ext>
              </a:extLst>
            </p:cNvPr>
            <p:cNvSpPr>
              <a:spLocks noChangeArrowheads="1"/>
            </p:cNvSpPr>
            <p:nvPr/>
          </p:nvSpPr>
          <p:spPr bwMode="auto">
            <a:xfrm>
              <a:off x="1065"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2</a:t>
              </a:r>
            </a:p>
          </p:txBody>
        </p:sp>
        <p:sp>
          <p:nvSpPr>
            <p:cNvPr id="68" name="Rectangle 11">
              <a:extLst>
                <a:ext uri="{FF2B5EF4-FFF2-40B4-BE49-F238E27FC236}">
                  <a16:creationId xmlns:a16="http://schemas.microsoft.com/office/drawing/2014/main" id="{897D8EA4-0D9C-42D5-B9FA-76F5CBE30E00}"/>
                </a:ext>
              </a:extLst>
            </p:cNvPr>
            <p:cNvSpPr>
              <a:spLocks noChangeArrowheads="1"/>
            </p:cNvSpPr>
            <p:nvPr/>
          </p:nvSpPr>
          <p:spPr bwMode="auto">
            <a:xfrm>
              <a:off x="1983"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0</a:t>
              </a:r>
            </a:p>
          </p:txBody>
        </p:sp>
        <p:sp>
          <p:nvSpPr>
            <p:cNvPr id="69" name="Rectangle 12">
              <a:extLst>
                <a:ext uri="{FF2B5EF4-FFF2-40B4-BE49-F238E27FC236}">
                  <a16:creationId xmlns:a16="http://schemas.microsoft.com/office/drawing/2014/main" id="{11A9F2B1-9042-4AF2-BBA1-1DAADAFF5B86}"/>
                </a:ext>
              </a:extLst>
            </p:cNvPr>
            <p:cNvSpPr>
              <a:spLocks noChangeArrowheads="1"/>
            </p:cNvSpPr>
            <p:nvPr/>
          </p:nvSpPr>
          <p:spPr bwMode="auto">
            <a:xfrm>
              <a:off x="1524"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Gill Sans MT"/>
                  <a:ea typeface="+mn-ea"/>
                </a:rPr>
                <a:t>1</a:t>
              </a:r>
              <a:endParaRPr kumimoji="0" lang="en-US" sz="2000" b="1" i="0" u="none" strike="noStrike" kern="0" cap="none" spc="0" normalizeH="0" baseline="0" noProof="0" dirty="0">
                <a:ln>
                  <a:noFill/>
                </a:ln>
                <a:solidFill>
                  <a:srgbClr val="000000"/>
                </a:solidFill>
                <a:effectLst/>
                <a:uLnTx/>
                <a:uFillTx/>
                <a:latin typeface="Gill Sans MT"/>
                <a:ea typeface="+mn-ea"/>
              </a:endParaRPr>
            </a:p>
          </p:txBody>
        </p:sp>
      </p:grpSp>
      <p:grpSp>
        <p:nvGrpSpPr>
          <p:cNvPr id="70" name="Group 13">
            <a:extLst>
              <a:ext uri="{FF2B5EF4-FFF2-40B4-BE49-F238E27FC236}">
                <a16:creationId xmlns:a16="http://schemas.microsoft.com/office/drawing/2014/main" id="{EA4BEDCD-25AD-4E8A-85A4-4AEDC39ACC75}"/>
              </a:ext>
            </a:extLst>
          </p:cNvPr>
          <p:cNvGrpSpPr>
            <a:grpSpLocks/>
          </p:cNvGrpSpPr>
          <p:nvPr/>
        </p:nvGrpSpPr>
        <p:grpSpPr bwMode="auto">
          <a:xfrm>
            <a:off x="7769364" y="1941515"/>
            <a:ext cx="3884682" cy="357187"/>
            <a:chOff x="3579" y="991"/>
            <a:chExt cx="1836" cy="225"/>
          </a:xfrm>
        </p:grpSpPr>
        <p:sp>
          <p:nvSpPr>
            <p:cNvPr id="71" name="Rectangle 14">
              <a:extLst>
                <a:ext uri="{FF2B5EF4-FFF2-40B4-BE49-F238E27FC236}">
                  <a16:creationId xmlns:a16="http://schemas.microsoft.com/office/drawing/2014/main" id="{6BBD086F-9E1B-441A-9920-4487FE5EE641}"/>
                </a:ext>
              </a:extLst>
            </p:cNvPr>
            <p:cNvSpPr>
              <a:spLocks noChangeArrowheads="1"/>
            </p:cNvSpPr>
            <p:nvPr/>
          </p:nvSpPr>
          <p:spPr bwMode="auto">
            <a:xfrm>
              <a:off x="3579"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0</a:t>
              </a:r>
            </a:p>
          </p:txBody>
        </p:sp>
        <p:sp>
          <p:nvSpPr>
            <p:cNvPr id="72" name="Rectangle 15">
              <a:extLst>
                <a:ext uri="{FF2B5EF4-FFF2-40B4-BE49-F238E27FC236}">
                  <a16:creationId xmlns:a16="http://schemas.microsoft.com/office/drawing/2014/main" id="{38F0E4B5-E7E6-4D82-B137-130A3D7523FD}"/>
                </a:ext>
              </a:extLst>
            </p:cNvPr>
            <p:cNvSpPr>
              <a:spLocks noChangeArrowheads="1"/>
            </p:cNvSpPr>
            <p:nvPr/>
          </p:nvSpPr>
          <p:spPr bwMode="auto">
            <a:xfrm>
              <a:off x="4038"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1</a:t>
              </a:r>
            </a:p>
          </p:txBody>
        </p:sp>
        <p:sp>
          <p:nvSpPr>
            <p:cNvPr id="73" name="Rectangle 16">
              <a:extLst>
                <a:ext uri="{FF2B5EF4-FFF2-40B4-BE49-F238E27FC236}">
                  <a16:creationId xmlns:a16="http://schemas.microsoft.com/office/drawing/2014/main" id="{3E675E84-592B-4C89-AA96-B0E936505DE2}"/>
                </a:ext>
              </a:extLst>
            </p:cNvPr>
            <p:cNvSpPr>
              <a:spLocks noChangeArrowheads="1"/>
            </p:cNvSpPr>
            <p:nvPr/>
          </p:nvSpPr>
          <p:spPr bwMode="auto">
            <a:xfrm>
              <a:off x="4956"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3</a:t>
              </a:r>
            </a:p>
          </p:txBody>
        </p:sp>
        <p:sp>
          <p:nvSpPr>
            <p:cNvPr id="74" name="Rectangle 17">
              <a:extLst>
                <a:ext uri="{FF2B5EF4-FFF2-40B4-BE49-F238E27FC236}">
                  <a16:creationId xmlns:a16="http://schemas.microsoft.com/office/drawing/2014/main" id="{1C46866A-B567-445B-BCA9-013898672EB1}"/>
                </a:ext>
              </a:extLst>
            </p:cNvPr>
            <p:cNvSpPr>
              <a:spLocks noChangeArrowheads="1"/>
            </p:cNvSpPr>
            <p:nvPr/>
          </p:nvSpPr>
          <p:spPr bwMode="auto">
            <a:xfrm>
              <a:off x="4497" y="991"/>
              <a:ext cx="459" cy="225"/>
            </a:xfrm>
            <a:prstGeom prst="rect">
              <a:avLst/>
            </a:prstGeom>
            <a:solidFill>
              <a:srgbClr val="A5D0E3"/>
            </a:solidFill>
            <a:ln w="25400">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Gill Sans MT"/>
                  <a:ea typeface="+mn-ea"/>
                </a:rPr>
                <a:t>2</a:t>
              </a:r>
            </a:p>
          </p:txBody>
        </p:sp>
      </p:grpSp>
      <p:sp>
        <p:nvSpPr>
          <p:cNvPr id="75" name="Rectangle 19">
            <a:extLst>
              <a:ext uri="{FF2B5EF4-FFF2-40B4-BE49-F238E27FC236}">
                <a16:creationId xmlns:a16="http://schemas.microsoft.com/office/drawing/2014/main" id="{911638C0-ECFA-40F7-8CF6-D044BC6BDE80}"/>
              </a:ext>
            </a:extLst>
          </p:cNvPr>
          <p:cNvSpPr>
            <a:spLocks noChangeArrowheads="1"/>
          </p:cNvSpPr>
          <p:nvPr/>
        </p:nvSpPr>
        <p:spPr bwMode="auto">
          <a:xfrm>
            <a:off x="3045619" y="1447800"/>
            <a:ext cx="6385604" cy="295275"/>
          </a:xfrm>
          <a:prstGeom prst="rect">
            <a:avLst/>
          </a:prstGeom>
          <a:noFill/>
          <a:ln w="9525">
            <a:noFill/>
            <a:miter lim="800000"/>
            <a:headEnd/>
            <a:tailEnd/>
          </a:ln>
        </p:spPr>
        <p:txBody>
          <a:bodyPr/>
          <a:lstStyle/>
          <a:p>
            <a:pPr marL="301625" indent="-301625" algn="ctr" defTabSz="801688" eaLnBrk="1" fontAlgn="auto" hangingPunct="1">
              <a:spcBef>
                <a:spcPct val="25000"/>
              </a:spcBef>
              <a:spcAft>
                <a:spcPts val="0"/>
              </a:spcAft>
            </a:pPr>
            <a:r>
              <a:rPr lang="en-US" b="1" dirty="0">
                <a:solidFill>
                  <a:srgbClr val="F68A33"/>
                </a:solidFill>
                <a:latin typeface="Courier New" pitchFamily="49" charset="0"/>
                <a:ea typeface="+mn-ea"/>
              </a:rPr>
              <a:t>REV r0, r0</a:t>
            </a:r>
          </a:p>
        </p:txBody>
      </p:sp>
      <p:sp>
        <p:nvSpPr>
          <p:cNvPr id="76" name="AutoShape 20">
            <a:extLst>
              <a:ext uri="{FF2B5EF4-FFF2-40B4-BE49-F238E27FC236}">
                <a16:creationId xmlns:a16="http://schemas.microsoft.com/office/drawing/2014/main" id="{04A747B3-849E-4BDD-A1C4-5A3E9DE1AE72}"/>
              </a:ext>
            </a:extLst>
          </p:cNvPr>
          <p:cNvSpPr>
            <a:spLocks noChangeArrowheads="1"/>
          </p:cNvSpPr>
          <p:nvPr/>
        </p:nvSpPr>
        <p:spPr bwMode="auto">
          <a:xfrm>
            <a:off x="5323352" y="1764581"/>
            <a:ext cx="1972166" cy="711053"/>
          </a:xfrm>
          <a:prstGeom prst="leftRightArrow">
            <a:avLst>
              <a:gd name="adj1" fmla="val 50000"/>
              <a:gd name="adj2" fmla="val 51944"/>
            </a:avLst>
          </a:prstGeom>
          <a:solidFill>
            <a:srgbClr val="F68A33"/>
          </a:solidFill>
          <a:ln w="12700" algn="ctr">
            <a:solidFill>
              <a:srgbClr val="000000"/>
            </a:solidFill>
            <a:miter lim="800000"/>
            <a:headEnd/>
            <a:tailEnd/>
          </a:ln>
        </p:spPr>
        <p:txBody>
          <a:bodyPr wrap="squar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Tree>
    <p:extLst>
      <p:ext uri="{BB962C8B-B14F-4D97-AF65-F5344CB8AC3E}">
        <p14:creationId xmlns:p14="http://schemas.microsoft.com/office/powerpoint/2010/main" val="58521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CCF6-63AD-4562-BB6E-D1463229D5D0}"/>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6D8C8F53-5ABF-4077-A059-645F42747D41}"/>
              </a:ext>
            </a:extLst>
          </p:cNvPr>
          <p:cNvSpPr>
            <a:spLocks noGrp="1"/>
          </p:cNvSpPr>
          <p:nvPr>
            <p:ph idx="1"/>
          </p:nvPr>
        </p:nvSpPr>
        <p:spPr/>
        <p:txBody>
          <a:bodyPr vert="horz" lIns="0" tIns="0" rIns="0" bIns="0" rtlCol="0" anchor="t">
            <a:noAutofit/>
          </a:bodyPr>
          <a:lstStyle/>
          <a:p>
            <a:pPr marL="0" indent="0">
              <a:buNone/>
            </a:pPr>
            <a:r>
              <a:rPr lang="en-US" dirty="0"/>
              <a:t>At the end of this module, you will be able to:</a:t>
            </a:r>
          </a:p>
          <a:p>
            <a:pPr>
              <a:buFont typeface="Arial"/>
              <a:buChar char="•"/>
            </a:pPr>
            <a:r>
              <a:rPr lang="en-US" dirty="0">
                <a:ea typeface="ＭＳ Ｐゴシック" panose="020B0600070205080204" pitchFamily="34" charset="-128"/>
              </a:rPr>
              <a:t>Identify the instruction types and operations for data transfer including load and store. </a:t>
            </a:r>
            <a:endParaRPr lang="en-US">
              <a:ea typeface="ＭＳ Ｐゴシック" panose="020B0600070205080204" pitchFamily="34" charset="-128"/>
            </a:endParaRPr>
          </a:p>
          <a:p>
            <a:pPr>
              <a:buFont typeface="Arial"/>
              <a:buChar char="•"/>
            </a:pPr>
            <a:r>
              <a:rPr lang="en-US" dirty="0">
                <a:ea typeface="ＭＳ Ｐゴシック" panose="020B0600070205080204" pitchFamily="34" charset="-128"/>
              </a:rPr>
              <a:t>Determine the results of basic data processing instructions when executed, including arithmetic, comparison, and logical instructions.</a:t>
            </a:r>
          </a:p>
          <a:p>
            <a:pPr>
              <a:buFont typeface="Arial"/>
              <a:buChar char="•"/>
            </a:pPr>
            <a:r>
              <a:rPr lang="en-US" dirty="0">
                <a:ea typeface="ＭＳ Ｐゴシック" panose="020B0600070205080204" pitchFamily="34" charset="-128"/>
              </a:rPr>
              <a:t>Explain the operations of bit manipulation and move instruction types.</a:t>
            </a:r>
          </a:p>
          <a:p>
            <a:pPr marL="0" indent="0">
              <a:buNone/>
            </a:pPr>
            <a:endParaRPr lang="en-US" dirty="0"/>
          </a:p>
        </p:txBody>
      </p:sp>
    </p:spTree>
    <p:extLst>
      <p:ext uri="{BB962C8B-B14F-4D97-AF65-F5344CB8AC3E}">
        <p14:creationId xmlns:p14="http://schemas.microsoft.com/office/powerpoint/2010/main" val="247250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Why Do You Need to Know Assembler?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05334"/>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Most design efforts for many systems are focused on high-level programming.</a:t>
            </a:r>
            <a:endParaRPr lang="en-US" altLang="en-US" sz="2000" dirty="0">
              <a:ea typeface="ＭＳ Ｐゴシック" panose="020B0600070205080204" pitchFamily="34" charset="-128"/>
            </a:endParaRPr>
          </a:p>
          <a:p>
            <a:pPr lvl="1"/>
            <a:r>
              <a:rPr lang="en-IN" altLang="en-US" sz="1600" dirty="0">
                <a:ea typeface="ＭＳ Ｐゴシック" panose="020B0600070205080204" pitchFamily="34" charset="-128"/>
              </a:rPr>
              <a:t>C/C++ is the most used language for development of embedded systems by engineers.</a:t>
            </a:r>
          </a:p>
          <a:p>
            <a:pPr lvl="1"/>
            <a:r>
              <a:rPr lang="en-IN" altLang="en-US" sz="1600" dirty="0">
                <a:ea typeface="ＭＳ Ｐゴシック" panose="020B0600070205080204" pitchFamily="34" charset="-128"/>
              </a:rPr>
              <a:t>Knowledge of the instruction set is not required.</a:t>
            </a:r>
            <a:endParaRPr lang="en-US" altLang="en-US" sz="1600" dirty="0">
              <a:ea typeface="ＭＳ Ｐゴシック" panose="020B0600070205080204" pitchFamily="34" charset="-128"/>
            </a:endParaRPr>
          </a:p>
        </p:txBody>
      </p:sp>
      <p:sp>
        <p:nvSpPr>
          <p:cNvPr id="6" name="4 CuadroTexto">
            <a:extLst>
              <a:ext uri="{FF2B5EF4-FFF2-40B4-BE49-F238E27FC236}">
                <a16:creationId xmlns:a16="http://schemas.microsoft.com/office/drawing/2014/main" id="{4AA209AC-8F22-4DB0-9D60-B09B6BD2C546}"/>
              </a:ext>
            </a:extLst>
          </p:cNvPr>
          <p:cNvSpPr txBox="1"/>
          <p:nvPr/>
        </p:nvSpPr>
        <p:spPr>
          <a:xfrm>
            <a:off x="5788819" y="4343400"/>
            <a:ext cx="5943600" cy="1447800"/>
          </a:xfrm>
          <a:prstGeom prst="rect">
            <a:avLst/>
          </a:prstGeom>
          <a:solidFill>
            <a:schemeClr val="bg1"/>
          </a:solidFill>
        </p:spPr>
        <p:txBody>
          <a:bodyPr vert="horz" wrap="none" lIns="0" tIns="0" rIns="0" bIns="0" rtlCol="0" anchor="t">
            <a:normAutofit/>
          </a:bodyPr>
          <a:lstStyle/>
          <a:p>
            <a:r>
              <a:rPr lang="en-GB" sz="1400" dirty="0"/>
              <a:t>	Source: UBM Tech Embedded Market Study 2017</a:t>
            </a:r>
          </a:p>
          <a:p>
            <a:r>
              <a:rPr lang="en-GB" sz="1400" dirty="0"/>
              <a:t>	   Survey responds to the question: “My current embedded project</a:t>
            </a:r>
          </a:p>
          <a:p>
            <a:r>
              <a:rPr lang="en-GB" sz="1400" dirty="0"/>
              <a:t>                      is programmed mostly in:”</a:t>
            </a:r>
            <a:endParaRPr lang="es-ES" sz="1400" dirty="0"/>
          </a:p>
        </p:txBody>
      </p:sp>
      <p:pic>
        <p:nvPicPr>
          <p:cNvPr id="2" name="Picture 1">
            <a:extLst>
              <a:ext uri="{FF2B5EF4-FFF2-40B4-BE49-F238E27FC236}">
                <a16:creationId xmlns:a16="http://schemas.microsoft.com/office/drawing/2014/main" id="{1D058491-C5CF-41B0-9F4B-2C423C8E8044}"/>
              </a:ext>
            </a:extLst>
          </p:cNvPr>
          <p:cNvPicPr>
            <a:picLocks noChangeAspect="1"/>
          </p:cNvPicPr>
          <p:nvPr/>
        </p:nvPicPr>
        <p:blipFill>
          <a:blip r:embed="rId3"/>
          <a:stretch>
            <a:fillRect/>
          </a:stretch>
        </p:blipFill>
        <p:spPr>
          <a:xfrm>
            <a:off x="1047075" y="2219211"/>
            <a:ext cx="5208582" cy="3970286"/>
          </a:xfrm>
          <a:prstGeom prst="rect">
            <a:avLst/>
          </a:prstGeom>
        </p:spPr>
      </p:pic>
    </p:spTree>
    <p:extLst>
      <p:ext uri="{BB962C8B-B14F-4D97-AF65-F5344CB8AC3E}">
        <p14:creationId xmlns:p14="http://schemas.microsoft.com/office/powerpoint/2010/main" val="365076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Why Do You Need to Know Assembler?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32081" y="1411288"/>
            <a:ext cx="10827994" cy="4086225"/>
          </a:xfrm>
        </p:spPr>
        <p:txBody>
          <a:bodyPr wrap="square" numCol="1" anchor="t" anchorCtr="0" compatLnSpc="1">
            <a:prstTxWarp prst="textNoShape">
              <a:avLst/>
            </a:prstTxWarp>
          </a:bodyPr>
          <a:lstStyle/>
          <a:p>
            <a:pPr marL="0" lvl="1" indent="0">
              <a:spcAft>
                <a:spcPts val="1600"/>
              </a:spcAft>
              <a:buNone/>
            </a:pPr>
            <a:r>
              <a:rPr lang="en-IN" altLang="en-US" sz="2400" dirty="0">
                <a:ea typeface="ＭＳ Ｐゴシック" panose="020B0600070205080204" pitchFamily="34" charset="-128"/>
              </a:rPr>
              <a:t>Embedded systems require initialization code and interrupt routines.</a:t>
            </a:r>
          </a:p>
          <a:p>
            <a:pPr marL="0" lvl="1" indent="0">
              <a:spcAft>
                <a:spcPts val="1600"/>
              </a:spcAft>
              <a:buNone/>
            </a:pPr>
            <a:r>
              <a:rPr lang="en-IN" altLang="en-US" sz="2400" dirty="0">
                <a:ea typeface="ＭＳ Ｐゴシック" panose="020B0600070205080204" pitchFamily="34" charset="-128"/>
              </a:rPr>
              <a:t>Driver writing requires knowledge of the lowest level of program abstraction.</a:t>
            </a:r>
          </a:p>
          <a:p>
            <a:pPr marL="0" lvl="1" indent="0">
              <a:spcAft>
                <a:spcPts val="1600"/>
              </a:spcAft>
              <a:buNone/>
            </a:pPr>
            <a:r>
              <a:rPr lang="en-IN" altLang="en-US" sz="2400" dirty="0">
                <a:ea typeface="ＭＳ Ｐゴシック" panose="020B0600070205080204" pitchFamily="34" charset="-128"/>
              </a:rPr>
              <a:t>All systems require debugging, sometimes at the instruction level.</a:t>
            </a:r>
          </a:p>
          <a:p>
            <a:pPr marL="0" lvl="1" indent="0">
              <a:spcAft>
                <a:spcPts val="1600"/>
              </a:spcAft>
              <a:buNone/>
            </a:pPr>
            <a:r>
              <a:rPr lang="en-IN" altLang="en-US" sz="2400" dirty="0">
                <a:ea typeface="ＭＳ Ｐゴシック" panose="020B0600070205080204" pitchFamily="34" charset="-128"/>
              </a:rPr>
              <a:t>Performance gains can be made by writing assembler routines.</a:t>
            </a:r>
          </a:p>
          <a:p>
            <a:pPr marL="0" lvl="1" indent="0">
              <a:spcAft>
                <a:spcPts val="1600"/>
              </a:spcAft>
              <a:buNone/>
            </a:pPr>
            <a:r>
              <a:rPr lang="en-GB" sz="2400" dirty="0">
                <a:ea typeface="ＭＳ Ｐゴシック" panose="020B0600070205080204" pitchFamily="34" charset="-128"/>
              </a:rPr>
              <a:t>Also, some features of the Arm architecture are not expressible in high-level languages.</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254581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Arm Assembler File Syntax</a:t>
            </a:r>
          </a:p>
        </p:txBody>
      </p:sp>
      <p:sp>
        <p:nvSpPr>
          <p:cNvPr id="6" name="Rectangle 3">
            <a:extLst>
              <a:ext uri="{FF2B5EF4-FFF2-40B4-BE49-F238E27FC236}">
                <a16:creationId xmlns:a16="http://schemas.microsoft.com/office/drawing/2014/main" id="{990A60B3-41B6-4FF4-814B-8B99488B6543}"/>
              </a:ext>
            </a:extLst>
          </p:cNvPr>
          <p:cNvSpPr>
            <a:spLocks noChangeArrowheads="1"/>
          </p:cNvSpPr>
          <p:nvPr/>
        </p:nvSpPr>
        <p:spPr bwMode="auto">
          <a:xfrm>
            <a:off x="636868" y="2066925"/>
            <a:ext cx="7767248" cy="3581400"/>
          </a:xfrm>
          <a:prstGeom prst="rect">
            <a:avLst/>
          </a:prstGeom>
          <a:noFill/>
          <a:ln w="9525">
            <a:noFill/>
            <a:miter lim="800000"/>
            <a:headEnd/>
            <a:tailEnd/>
          </a:ln>
        </p:spPr>
        <p:txBody>
          <a:bodyPr lIns="92075" tIns="46038" rIns="92075" bIns="46038"/>
          <a:lstStyle/>
          <a:p>
            <a:pPr algn="l" fontAlgn="base">
              <a:lnSpc>
                <a:spcPct val="120000"/>
              </a:lnSpc>
              <a:spcBef>
                <a:spcPct val="0"/>
              </a:spcBef>
              <a:buClrTx/>
              <a:buSzTx/>
              <a:buFontTx/>
              <a:buNone/>
            </a:pPr>
            <a:r>
              <a:rPr lang="en-US" b="1" dirty="0">
                <a:solidFill>
                  <a:srgbClr val="FFC000"/>
                </a:solidFill>
                <a:latin typeface="Courier New" pitchFamily="49" charset="0"/>
              </a:rPr>
              <a:t>     AREA armex, CODE, READONLY</a:t>
            </a:r>
          </a:p>
          <a:p>
            <a:pPr algn="l" fontAlgn="base">
              <a:lnSpc>
                <a:spcPct val="120000"/>
              </a:lnSpc>
              <a:spcBef>
                <a:spcPct val="30000"/>
              </a:spcBef>
              <a:buClrTx/>
              <a:buSzTx/>
              <a:buFontTx/>
              <a:buNone/>
            </a:pPr>
            <a:r>
              <a:rPr lang="en-US" b="1" dirty="0">
                <a:solidFill>
                  <a:srgbClr val="FFC000"/>
                </a:solidFill>
                <a:latin typeface="Courier New" pitchFamily="49" charset="0"/>
              </a:rPr>
              <a:t>     ENTRY</a:t>
            </a:r>
          </a:p>
          <a:p>
            <a:pPr algn="l" fontAlgn="base">
              <a:lnSpc>
                <a:spcPct val="120000"/>
              </a:lnSpc>
              <a:spcBef>
                <a:spcPct val="30000"/>
              </a:spcBef>
              <a:buClrTx/>
              <a:buSzTx/>
              <a:buFontTx/>
              <a:buNone/>
            </a:pPr>
            <a:r>
              <a:rPr lang="en-US" b="1" dirty="0">
                <a:solidFill>
                  <a:srgbClr val="FFC000"/>
                </a:solidFill>
                <a:latin typeface="Courier New" pitchFamily="49" charset="0"/>
              </a:rPr>
              <a:t>abc  EQU  54	</a:t>
            </a:r>
          </a:p>
          <a:p>
            <a:pPr algn="l" fontAlgn="base">
              <a:lnSpc>
                <a:spcPct val="120000"/>
              </a:lnSpc>
              <a:spcBef>
                <a:spcPct val="30000"/>
              </a:spcBef>
              <a:buClrTx/>
              <a:buSzTx/>
              <a:buFontTx/>
              <a:buNone/>
            </a:pPr>
            <a:r>
              <a:rPr lang="en-US" b="1" dirty="0">
                <a:solidFill>
                  <a:srgbClr val="FFC000"/>
                </a:solidFill>
                <a:latin typeface="Courier New" pitchFamily="49" charset="0"/>
              </a:rPr>
              <a:t>main</a:t>
            </a:r>
          </a:p>
          <a:p>
            <a:pPr algn="l" fontAlgn="base">
              <a:lnSpc>
                <a:spcPct val="120000"/>
              </a:lnSpc>
              <a:spcBef>
                <a:spcPct val="30000"/>
              </a:spcBef>
              <a:buClrTx/>
              <a:buSzTx/>
              <a:buFontTx/>
              <a:buNone/>
            </a:pPr>
            <a:r>
              <a:rPr lang="en-US" b="1" dirty="0">
                <a:solidFill>
                  <a:srgbClr val="FFC000"/>
                </a:solidFill>
                <a:latin typeface="Courier New" pitchFamily="49" charset="0"/>
              </a:rPr>
              <a:t>     MOV  r0, #10</a:t>
            </a:r>
          </a:p>
          <a:p>
            <a:pPr algn="l" fontAlgn="base">
              <a:lnSpc>
                <a:spcPct val="120000"/>
              </a:lnSpc>
              <a:spcBef>
                <a:spcPct val="30000"/>
              </a:spcBef>
              <a:buClrTx/>
              <a:buSzTx/>
              <a:buFontTx/>
              <a:buNone/>
            </a:pPr>
            <a:r>
              <a:rPr lang="en-US" b="1" dirty="0">
                <a:solidFill>
                  <a:srgbClr val="FFC000"/>
                </a:solidFill>
                <a:latin typeface="Courier New" pitchFamily="49" charset="0"/>
              </a:rPr>
              <a:t>     MOV  r1, #abc</a:t>
            </a:r>
          </a:p>
          <a:p>
            <a:pPr algn="l" fontAlgn="base">
              <a:lnSpc>
                <a:spcPct val="120000"/>
              </a:lnSpc>
              <a:spcBef>
                <a:spcPct val="30000"/>
              </a:spcBef>
              <a:buClrTx/>
              <a:buSzTx/>
              <a:buFontTx/>
              <a:buNone/>
            </a:pPr>
            <a:r>
              <a:rPr lang="en-US" b="1" dirty="0">
                <a:solidFill>
                  <a:srgbClr val="FFC000"/>
                </a:solidFill>
                <a:latin typeface="Courier New" pitchFamily="49" charset="0"/>
              </a:rPr>
              <a:t>     ADD  r2, r0, r1	  ; this is a comment</a:t>
            </a:r>
          </a:p>
          <a:p>
            <a:pPr algn="l" fontAlgn="base">
              <a:lnSpc>
                <a:spcPct val="120000"/>
              </a:lnSpc>
              <a:spcBef>
                <a:spcPct val="30000"/>
              </a:spcBef>
              <a:buClrTx/>
              <a:buSzTx/>
              <a:buFontTx/>
              <a:buNone/>
            </a:pPr>
            <a:r>
              <a:rPr lang="en-US" b="1" dirty="0">
                <a:solidFill>
                  <a:srgbClr val="FFC000"/>
                </a:solidFill>
                <a:latin typeface="Courier New" pitchFamily="49" charset="0"/>
              </a:rPr>
              <a:t>     ...</a:t>
            </a:r>
          </a:p>
          <a:p>
            <a:pPr algn="l" fontAlgn="base">
              <a:lnSpc>
                <a:spcPct val="120000"/>
              </a:lnSpc>
              <a:spcBef>
                <a:spcPct val="30000"/>
              </a:spcBef>
              <a:buClrTx/>
              <a:buSzTx/>
              <a:buFontTx/>
              <a:buNone/>
            </a:pPr>
            <a:r>
              <a:rPr lang="en-US" b="1" dirty="0">
                <a:solidFill>
                  <a:srgbClr val="FFC000"/>
                </a:solidFill>
                <a:latin typeface="Courier New" pitchFamily="49" charset="0"/>
              </a:rPr>
              <a:t>     DCD  0xAB00321A	     </a:t>
            </a:r>
          </a:p>
          <a:p>
            <a:pPr algn="l" fontAlgn="base">
              <a:lnSpc>
                <a:spcPct val="120000"/>
              </a:lnSpc>
              <a:spcBef>
                <a:spcPct val="30000"/>
              </a:spcBef>
              <a:buClrTx/>
              <a:buSzTx/>
              <a:buFontTx/>
              <a:buNone/>
            </a:pPr>
            <a:r>
              <a:rPr lang="en-US" b="1" dirty="0">
                <a:solidFill>
                  <a:srgbClr val="FFC000"/>
                </a:solidFill>
                <a:latin typeface="Courier New" pitchFamily="49" charset="0"/>
              </a:rPr>
              <a:t>     END</a:t>
            </a:r>
            <a:endParaRPr lang="en-US" b="1" dirty="0">
              <a:solidFill>
                <a:srgbClr val="FFC000"/>
              </a:solidFill>
            </a:endParaRPr>
          </a:p>
        </p:txBody>
      </p:sp>
      <p:sp>
        <p:nvSpPr>
          <p:cNvPr id="7" name="Rectangle 4">
            <a:extLst>
              <a:ext uri="{FF2B5EF4-FFF2-40B4-BE49-F238E27FC236}">
                <a16:creationId xmlns:a16="http://schemas.microsoft.com/office/drawing/2014/main" id="{91391526-2582-4CF6-AF6E-E2DFF9E1A768}"/>
              </a:ext>
            </a:extLst>
          </p:cNvPr>
          <p:cNvSpPr>
            <a:spLocks noChangeArrowheads="1"/>
          </p:cNvSpPr>
          <p:nvPr/>
        </p:nvSpPr>
        <p:spPr bwMode="gray">
          <a:xfrm>
            <a:off x="909812" y="1111350"/>
            <a:ext cx="5311582" cy="307777"/>
          </a:xfrm>
          <a:prstGeom prst="rect">
            <a:avLst/>
          </a:prstGeom>
          <a:solidFill>
            <a:srgbClr val="A5D0E3"/>
          </a:solidFill>
          <a:ln w="12700">
            <a:solidFill>
              <a:srgbClr val="000000"/>
            </a:solidFill>
            <a:miter lim="800000"/>
            <a:headEnd/>
            <a:tailEnd/>
          </a:ln>
        </p:spPr>
        <p:txBody>
          <a:bodyPr wrap="none" anchor="ctr">
            <a:spAutoFit/>
          </a:bodyPr>
          <a:lstStyle/>
          <a:p>
            <a:pPr algn="l" fontAlgn="base">
              <a:lnSpc>
                <a:spcPct val="100000"/>
              </a:lnSpc>
              <a:spcBef>
                <a:spcPct val="0"/>
              </a:spcBef>
              <a:buClrTx/>
              <a:buSzTx/>
              <a:buFontTx/>
              <a:buNone/>
            </a:pPr>
            <a:r>
              <a:rPr lang="en-US" sz="1400" b="1" dirty="0"/>
              <a:t>defines the start of a read-only area, called “armex,” containing code</a:t>
            </a:r>
          </a:p>
        </p:txBody>
      </p:sp>
      <p:sp>
        <p:nvSpPr>
          <p:cNvPr id="8" name="Line 5">
            <a:extLst>
              <a:ext uri="{FF2B5EF4-FFF2-40B4-BE49-F238E27FC236}">
                <a16:creationId xmlns:a16="http://schemas.microsoft.com/office/drawing/2014/main" id="{ECF8DF88-5EDB-465C-A3DC-26FA8C036FDA}"/>
              </a:ext>
            </a:extLst>
          </p:cNvPr>
          <p:cNvSpPr>
            <a:spLocks noChangeShapeType="1"/>
          </p:cNvSpPr>
          <p:nvPr/>
        </p:nvSpPr>
        <p:spPr bwMode="gray">
          <a:xfrm>
            <a:off x="2065060" y="1423988"/>
            <a:ext cx="0" cy="709612"/>
          </a:xfrm>
          <a:prstGeom prst="line">
            <a:avLst/>
          </a:prstGeom>
          <a:noFill/>
          <a:ln w="12700">
            <a:solidFill>
              <a:schemeClr val="tx1"/>
            </a:solidFill>
            <a:round/>
            <a:headEnd/>
            <a:tailEnd type="stealth" w="lg" len="lg"/>
          </a:ln>
        </p:spPr>
        <p:txBody>
          <a:bodyPr wrap="none" anchor="ctr"/>
          <a:lstStyle/>
          <a:p>
            <a:endParaRPr lang="en-GB" dirty="0"/>
          </a:p>
        </p:txBody>
      </p:sp>
      <p:sp>
        <p:nvSpPr>
          <p:cNvPr id="9" name="Line 8">
            <a:extLst>
              <a:ext uri="{FF2B5EF4-FFF2-40B4-BE49-F238E27FC236}">
                <a16:creationId xmlns:a16="http://schemas.microsoft.com/office/drawing/2014/main" id="{68EAAE8A-C7B4-447C-89EF-EDF2B0568D6A}"/>
              </a:ext>
            </a:extLst>
          </p:cNvPr>
          <p:cNvSpPr>
            <a:spLocks noChangeShapeType="1"/>
          </p:cNvSpPr>
          <p:nvPr/>
        </p:nvSpPr>
        <p:spPr bwMode="gray">
          <a:xfrm>
            <a:off x="2539008" y="6008688"/>
            <a:ext cx="3859411" cy="0"/>
          </a:xfrm>
          <a:prstGeom prst="line">
            <a:avLst/>
          </a:prstGeom>
          <a:noFill/>
          <a:ln w="12700">
            <a:solidFill>
              <a:schemeClr val="tx1"/>
            </a:solidFill>
            <a:round/>
            <a:headEnd type="stealth" w="lg" len="lg"/>
            <a:tailEnd/>
          </a:ln>
        </p:spPr>
        <p:txBody>
          <a:bodyPr wrap="none" anchor="ctr"/>
          <a:lstStyle/>
          <a:p>
            <a:endParaRPr lang="en-GB" dirty="0"/>
          </a:p>
        </p:txBody>
      </p:sp>
      <p:sp>
        <p:nvSpPr>
          <p:cNvPr id="10" name="Line 9">
            <a:extLst>
              <a:ext uri="{FF2B5EF4-FFF2-40B4-BE49-F238E27FC236}">
                <a16:creationId xmlns:a16="http://schemas.microsoft.com/office/drawing/2014/main" id="{7D03B147-E4DC-4D04-8930-0BCD30640EE6}"/>
              </a:ext>
            </a:extLst>
          </p:cNvPr>
          <p:cNvSpPr>
            <a:spLocks noChangeShapeType="1"/>
          </p:cNvSpPr>
          <p:nvPr/>
        </p:nvSpPr>
        <p:spPr bwMode="gray">
          <a:xfrm>
            <a:off x="1675746" y="3540127"/>
            <a:ext cx="4813536" cy="17461"/>
          </a:xfrm>
          <a:prstGeom prst="line">
            <a:avLst/>
          </a:prstGeom>
          <a:noFill/>
          <a:ln w="12700">
            <a:solidFill>
              <a:schemeClr val="tx1"/>
            </a:solidFill>
            <a:round/>
            <a:headEnd type="stealth" w="lg" len="lg"/>
            <a:tailEnd/>
          </a:ln>
        </p:spPr>
        <p:txBody>
          <a:bodyPr wrap="none" anchor="ctr"/>
          <a:lstStyle/>
          <a:p>
            <a:endParaRPr lang="en-GB" dirty="0"/>
          </a:p>
        </p:txBody>
      </p:sp>
      <p:sp>
        <p:nvSpPr>
          <p:cNvPr id="11" name="Rectangle 12">
            <a:extLst>
              <a:ext uri="{FF2B5EF4-FFF2-40B4-BE49-F238E27FC236}">
                <a16:creationId xmlns:a16="http://schemas.microsoft.com/office/drawing/2014/main" id="{EE4436FC-CF81-466C-B723-B5C93038ACC1}"/>
              </a:ext>
            </a:extLst>
          </p:cNvPr>
          <p:cNvSpPr>
            <a:spLocks noChangeArrowheads="1"/>
          </p:cNvSpPr>
          <p:nvPr/>
        </p:nvSpPr>
        <p:spPr bwMode="gray">
          <a:xfrm>
            <a:off x="6489282" y="3405025"/>
            <a:ext cx="2765525" cy="307777"/>
          </a:xfrm>
          <a:prstGeom prst="rect">
            <a:avLst/>
          </a:prstGeom>
          <a:solidFill>
            <a:srgbClr val="A5D0E3"/>
          </a:solidFill>
          <a:ln w="12700">
            <a:solidFill>
              <a:schemeClr val="tx1"/>
            </a:solidFill>
            <a:miter lim="800000"/>
            <a:headEnd/>
            <a:tailEnd/>
          </a:ln>
        </p:spPr>
        <p:txBody>
          <a:bodyPr wrap="none" anchor="ctr">
            <a:spAutoFit/>
          </a:bodyPr>
          <a:lstStyle/>
          <a:p>
            <a:pPr algn="l" fontAlgn="base">
              <a:lnSpc>
                <a:spcPct val="100000"/>
              </a:lnSpc>
              <a:spcBef>
                <a:spcPct val="0"/>
              </a:spcBef>
              <a:buClrTx/>
              <a:buSzTx/>
              <a:buFontTx/>
              <a:buNone/>
            </a:pPr>
            <a:r>
              <a:rPr lang="en-US" sz="1400" b="1" dirty="0"/>
              <a:t>labels starts in the first column</a:t>
            </a:r>
          </a:p>
        </p:txBody>
      </p:sp>
      <p:sp>
        <p:nvSpPr>
          <p:cNvPr id="12" name="Line 13">
            <a:extLst>
              <a:ext uri="{FF2B5EF4-FFF2-40B4-BE49-F238E27FC236}">
                <a16:creationId xmlns:a16="http://schemas.microsoft.com/office/drawing/2014/main" id="{5CDE591F-0951-47A7-8B53-489C34BE42B2}"/>
              </a:ext>
            </a:extLst>
          </p:cNvPr>
          <p:cNvSpPr>
            <a:spLocks noChangeShapeType="1"/>
          </p:cNvSpPr>
          <p:nvPr/>
        </p:nvSpPr>
        <p:spPr bwMode="gray">
          <a:xfrm>
            <a:off x="3474210" y="2690813"/>
            <a:ext cx="2924209" cy="0"/>
          </a:xfrm>
          <a:prstGeom prst="line">
            <a:avLst/>
          </a:prstGeom>
          <a:noFill/>
          <a:ln w="12700">
            <a:solidFill>
              <a:schemeClr val="tx1"/>
            </a:solidFill>
            <a:round/>
            <a:headEnd type="stealth" w="lg" len="lg"/>
            <a:tailEnd/>
          </a:ln>
        </p:spPr>
        <p:txBody>
          <a:bodyPr wrap="none" anchor="ctr"/>
          <a:lstStyle/>
          <a:p>
            <a:endParaRPr lang="en-GB" dirty="0"/>
          </a:p>
        </p:txBody>
      </p:sp>
      <p:sp>
        <p:nvSpPr>
          <p:cNvPr id="13" name="Text Box 20">
            <a:extLst>
              <a:ext uri="{FF2B5EF4-FFF2-40B4-BE49-F238E27FC236}">
                <a16:creationId xmlns:a16="http://schemas.microsoft.com/office/drawing/2014/main" id="{0A23E287-036A-467F-8EFB-F6F54D275A29}"/>
              </a:ext>
            </a:extLst>
          </p:cNvPr>
          <p:cNvSpPr txBox="1">
            <a:spLocks noChangeArrowheads="1"/>
          </p:cNvSpPr>
          <p:nvPr/>
        </p:nvSpPr>
        <p:spPr bwMode="auto">
          <a:xfrm>
            <a:off x="10589419" y="4257675"/>
            <a:ext cx="1145995" cy="296394"/>
          </a:xfrm>
          <a:prstGeom prst="rect">
            <a:avLst/>
          </a:prstGeom>
          <a:noFill/>
          <a:ln w="12700" algn="ctr">
            <a:noFill/>
            <a:miter lim="800000"/>
            <a:headEnd/>
            <a:tailEnd/>
          </a:ln>
        </p:spPr>
        <p:txBody>
          <a:bodyPr wrap="none" lIns="80167" tIns="40084" rIns="80167" bIns="40084">
            <a:spAutoFit/>
          </a:bodyPr>
          <a:lstStyle/>
          <a:p>
            <a:pPr defTabSz="801688"/>
            <a:r>
              <a:rPr lang="en-GB" sz="1400" b="1" dirty="0"/>
              <a:t>instructions</a:t>
            </a:r>
          </a:p>
        </p:txBody>
      </p:sp>
      <p:sp>
        <p:nvSpPr>
          <p:cNvPr id="14" name="Rectangle 10">
            <a:extLst>
              <a:ext uri="{FF2B5EF4-FFF2-40B4-BE49-F238E27FC236}">
                <a16:creationId xmlns:a16="http://schemas.microsoft.com/office/drawing/2014/main" id="{83A4D507-0A78-4064-B534-8E932F1819BD}"/>
              </a:ext>
            </a:extLst>
          </p:cNvPr>
          <p:cNvSpPr>
            <a:spLocks noChangeArrowheads="1"/>
          </p:cNvSpPr>
          <p:nvPr/>
        </p:nvSpPr>
        <p:spPr bwMode="gray">
          <a:xfrm>
            <a:off x="6398419" y="2536924"/>
            <a:ext cx="2790914" cy="307777"/>
          </a:xfrm>
          <a:prstGeom prst="rect">
            <a:avLst/>
          </a:prstGeom>
          <a:solidFill>
            <a:srgbClr val="A5D0E3"/>
          </a:solidFill>
          <a:ln w="12700">
            <a:solidFill>
              <a:schemeClr val="tx1"/>
            </a:solidFill>
            <a:miter lim="800000"/>
            <a:headEnd/>
            <a:tailEnd/>
          </a:ln>
        </p:spPr>
        <p:txBody>
          <a:bodyPr wrap="none" anchor="ctr">
            <a:spAutoFit/>
          </a:bodyPr>
          <a:lstStyle/>
          <a:p>
            <a:pPr algn="l" fontAlgn="base">
              <a:lnSpc>
                <a:spcPct val="100000"/>
              </a:lnSpc>
              <a:spcBef>
                <a:spcPct val="0"/>
              </a:spcBef>
              <a:buClrTx/>
              <a:buSzTx/>
              <a:buFontTx/>
              <a:buNone/>
            </a:pPr>
            <a:r>
              <a:rPr lang="en-US" sz="1400" b="1" dirty="0"/>
              <a:t>marks the software entry point</a:t>
            </a:r>
          </a:p>
        </p:txBody>
      </p:sp>
      <p:sp>
        <p:nvSpPr>
          <p:cNvPr id="15" name="Line 21">
            <a:extLst>
              <a:ext uri="{FF2B5EF4-FFF2-40B4-BE49-F238E27FC236}">
                <a16:creationId xmlns:a16="http://schemas.microsoft.com/office/drawing/2014/main" id="{67E1236A-0F93-4541-A114-4B51F7A22A93}"/>
              </a:ext>
            </a:extLst>
          </p:cNvPr>
          <p:cNvSpPr>
            <a:spLocks noChangeShapeType="1"/>
          </p:cNvSpPr>
          <p:nvPr/>
        </p:nvSpPr>
        <p:spPr bwMode="gray">
          <a:xfrm>
            <a:off x="3213962" y="3109913"/>
            <a:ext cx="3463629" cy="4762"/>
          </a:xfrm>
          <a:prstGeom prst="line">
            <a:avLst/>
          </a:prstGeom>
          <a:noFill/>
          <a:ln w="12700">
            <a:solidFill>
              <a:schemeClr val="tx1"/>
            </a:solidFill>
            <a:round/>
            <a:headEnd type="stealth" w="lg" len="lg"/>
            <a:tailEnd/>
          </a:ln>
        </p:spPr>
        <p:txBody>
          <a:bodyPr wrap="none" anchor="ctr"/>
          <a:lstStyle/>
          <a:p>
            <a:endParaRPr lang="en-GB" dirty="0"/>
          </a:p>
        </p:txBody>
      </p:sp>
      <p:sp>
        <p:nvSpPr>
          <p:cNvPr id="16" name="Rectangle 22">
            <a:extLst>
              <a:ext uri="{FF2B5EF4-FFF2-40B4-BE49-F238E27FC236}">
                <a16:creationId xmlns:a16="http://schemas.microsoft.com/office/drawing/2014/main" id="{F3CF9EDD-33C3-4789-9EF3-5460B4602C06}"/>
              </a:ext>
            </a:extLst>
          </p:cNvPr>
          <p:cNvSpPr>
            <a:spLocks noChangeArrowheads="1"/>
          </p:cNvSpPr>
          <p:nvPr/>
        </p:nvSpPr>
        <p:spPr bwMode="gray">
          <a:xfrm>
            <a:off x="6138053" y="2971900"/>
            <a:ext cx="3554691" cy="307777"/>
          </a:xfrm>
          <a:prstGeom prst="rect">
            <a:avLst/>
          </a:prstGeom>
          <a:solidFill>
            <a:srgbClr val="A5D0E3"/>
          </a:solidFill>
          <a:ln w="12700">
            <a:solidFill>
              <a:schemeClr val="tx1"/>
            </a:solidFill>
            <a:miter lim="800000"/>
            <a:headEnd/>
            <a:tailEnd/>
          </a:ln>
        </p:spPr>
        <p:txBody>
          <a:bodyPr wrap="none" anchor="ctr">
            <a:spAutoFit/>
          </a:bodyPr>
          <a:lstStyle/>
          <a:p>
            <a:pPr algn="l" fontAlgn="base">
              <a:lnSpc>
                <a:spcPct val="100000"/>
              </a:lnSpc>
              <a:spcBef>
                <a:spcPct val="0"/>
              </a:spcBef>
              <a:buClrTx/>
              <a:buSzTx/>
              <a:buFontTx/>
              <a:buNone/>
            </a:pPr>
            <a:r>
              <a:rPr lang="en-US" sz="1400" b="1" dirty="0"/>
              <a:t>assigns the constant “54” to the symbol “abc”</a:t>
            </a:r>
          </a:p>
        </p:txBody>
      </p:sp>
      <p:sp>
        <p:nvSpPr>
          <p:cNvPr id="17" name="Line 23">
            <a:extLst>
              <a:ext uri="{FF2B5EF4-FFF2-40B4-BE49-F238E27FC236}">
                <a16:creationId xmlns:a16="http://schemas.microsoft.com/office/drawing/2014/main" id="{ACC959C8-3E9E-4395-B67C-10A01A06FB25}"/>
              </a:ext>
            </a:extLst>
          </p:cNvPr>
          <p:cNvSpPr>
            <a:spLocks noChangeShapeType="1"/>
          </p:cNvSpPr>
          <p:nvPr/>
        </p:nvSpPr>
        <p:spPr bwMode="gray">
          <a:xfrm>
            <a:off x="4082514" y="5589588"/>
            <a:ext cx="2344351" cy="4762"/>
          </a:xfrm>
          <a:prstGeom prst="line">
            <a:avLst/>
          </a:prstGeom>
          <a:noFill/>
          <a:ln w="12700">
            <a:solidFill>
              <a:schemeClr val="tx1"/>
            </a:solidFill>
            <a:round/>
            <a:headEnd type="stealth" w="lg" len="lg"/>
            <a:tailEnd/>
          </a:ln>
        </p:spPr>
        <p:txBody>
          <a:bodyPr wrap="none" anchor="ctr"/>
          <a:lstStyle/>
          <a:p>
            <a:endParaRPr lang="en-GB" dirty="0"/>
          </a:p>
        </p:txBody>
      </p:sp>
      <p:sp>
        <p:nvSpPr>
          <p:cNvPr id="18" name="Rectangle 24">
            <a:extLst>
              <a:ext uri="{FF2B5EF4-FFF2-40B4-BE49-F238E27FC236}">
                <a16:creationId xmlns:a16="http://schemas.microsoft.com/office/drawing/2014/main" id="{0507E81C-B1F4-4FAE-8F2D-FF70174B2B30}"/>
              </a:ext>
            </a:extLst>
          </p:cNvPr>
          <p:cNvSpPr>
            <a:spLocks noChangeArrowheads="1"/>
          </p:cNvSpPr>
          <p:nvPr/>
        </p:nvSpPr>
        <p:spPr bwMode="gray">
          <a:xfrm>
            <a:off x="6398419" y="5429349"/>
            <a:ext cx="3678349" cy="307777"/>
          </a:xfrm>
          <a:prstGeom prst="rect">
            <a:avLst/>
          </a:prstGeom>
          <a:solidFill>
            <a:srgbClr val="A5D0E3"/>
          </a:solidFill>
          <a:ln w="12700">
            <a:solidFill>
              <a:schemeClr val="tx1"/>
            </a:solidFill>
            <a:miter lim="800000"/>
            <a:headEnd/>
            <a:tailEnd/>
          </a:ln>
        </p:spPr>
        <p:txBody>
          <a:bodyPr wrap="none" anchor="ctr">
            <a:spAutoFit/>
          </a:bodyPr>
          <a:lstStyle/>
          <a:p>
            <a:pPr algn="l" fontAlgn="base">
              <a:lnSpc>
                <a:spcPct val="100000"/>
              </a:lnSpc>
              <a:spcBef>
                <a:spcPct val="0"/>
              </a:spcBef>
              <a:buClrTx/>
              <a:buSzTx/>
              <a:buFontTx/>
              <a:buNone/>
            </a:pPr>
            <a:r>
              <a:rPr lang="en-US" sz="1400" b="1" dirty="0"/>
              <a:t>inserts a 32-bit constant into the program</a:t>
            </a:r>
          </a:p>
        </p:txBody>
      </p:sp>
      <p:sp>
        <p:nvSpPr>
          <p:cNvPr id="19" name="Rectangle 6">
            <a:extLst>
              <a:ext uri="{FF2B5EF4-FFF2-40B4-BE49-F238E27FC236}">
                <a16:creationId xmlns:a16="http://schemas.microsoft.com/office/drawing/2014/main" id="{ECC91722-466B-4ACB-BD6D-271200603DDF}"/>
              </a:ext>
            </a:extLst>
          </p:cNvPr>
          <p:cNvSpPr>
            <a:spLocks noChangeArrowheads="1"/>
          </p:cNvSpPr>
          <p:nvPr/>
        </p:nvSpPr>
        <p:spPr bwMode="gray">
          <a:xfrm>
            <a:off x="6425233" y="5854799"/>
            <a:ext cx="2829574" cy="307777"/>
          </a:xfrm>
          <a:prstGeom prst="rect">
            <a:avLst/>
          </a:prstGeom>
          <a:solidFill>
            <a:srgbClr val="A5D0E3"/>
          </a:solidFill>
          <a:ln w="12700">
            <a:solidFill>
              <a:schemeClr val="tx1"/>
            </a:solidFill>
            <a:miter lim="800000"/>
            <a:headEnd/>
            <a:tailEnd/>
          </a:ln>
        </p:spPr>
        <p:txBody>
          <a:bodyPr wrap="none" anchor="ctr">
            <a:spAutoFit/>
          </a:bodyPr>
          <a:lstStyle/>
          <a:p>
            <a:pPr algn="l" fontAlgn="base">
              <a:lnSpc>
                <a:spcPct val="100000"/>
              </a:lnSpc>
              <a:spcBef>
                <a:spcPct val="0"/>
              </a:spcBef>
              <a:buClrTx/>
              <a:buSzTx/>
              <a:buFontTx/>
              <a:buNone/>
            </a:pPr>
            <a:r>
              <a:rPr lang="en-US" sz="1400" b="1" dirty="0"/>
              <a:t>marks the end of the source file</a:t>
            </a:r>
          </a:p>
        </p:txBody>
      </p:sp>
      <p:sp>
        <p:nvSpPr>
          <p:cNvPr id="20" name="Right Brace 19">
            <a:extLst>
              <a:ext uri="{FF2B5EF4-FFF2-40B4-BE49-F238E27FC236}">
                <a16:creationId xmlns:a16="http://schemas.microsoft.com/office/drawing/2014/main" id="{64580CF2-FD1C-4325-82D3-23BE1283158C}"/>
              </a:ext>
            </a:extLst>
          </p:cNvPr>
          <p:cNvSpPr/>
          <p:nvPr/>
        </p:nvSpPr>
        <p:spPr>
          <a:xfrm>
            <a:off x="10365134" y="2971900"/>
            <a:ext cx="156715" cy="28828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50185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Single/Double Register Data Transfer</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Used to move data between one or two registers and memory</a:t>
            </a:r>
          </a:p>
          <a:p>
            <a:pPr lvl="1">
              <a:lnSpc>
                <a:spcPct val="100000"/>
              </a:lnSpc>
              <a:spcBef>
                <a:spcPts val="0"/>
              </a:spcBef>
              <a:spcAft>
                <a:spcPts val="0"/>
              </a:spcAft>
              <a:buNone/>
            </a:pPr>
            <a:r>
              <a:rPr lang="en-US" sz="1600" b="1" dirty="0">
                <a:solidFill>
                  <a:srgbClr val="FFC000"/>
                </a:solidFill>
                <a:latin typeface="Courier New" pitchFamily="49" charset="0"/>
              </a:rPr>
              <a:t>LDRD	STRD</a:t>
            </a:r>
            <a:r>
              <a:rPr lang="en-US" sz="1600" b="1" dirty="0">
                <a:solidFill>
                  <a:schemeClr val="bg2"/>
                </a:solidFill>
                <a:latin typeface="Courier New" pitchFamily="49" charset="0"/>
              </a:rPr>
              <a:t>	</a:t>
            </a:r>
            <a:r>
              <a:rPr lang="en-US" sz="1600" dirty="0"/>
              <a:t>Doubleword</a:t>
            </a:r>
            <a:endParaRPr lang="en-US" sz="1600" b="1" dirty="0">
              <a:solidFill>
                <a:schemeClr val="bg2"/>
              </a:solidFill>
              <a:latin typeface="Courier New" pitchFamily="49" charset="0"/>
            </a:endParaRPr>
          </a:p>
          <a:p>
            <a:pPr lvl="1">
              <a:lnSpc>
                <a:spcPct val="100000"/>
              </a:lnSpc>
              <a:spcBef>
                <a:spcPts val="0"/>
              </a:spcBef>
              <a:spcAft>
                <a:spcPts val="0"/>
              </a:spcAft>
              <a:buNone/>
            </a:pPr>
            <a:r>
              <a:rPr lang="en-US" sz="1600" b="1" dirty="0">
                <a:solidFill>
                  <a:srgbClr val="FFC000"/>
                </a:solidFill>
                <a:latin typeface="Courier New" pitchFamily="49" charset="0"/>
              </a:rPr>
              <a:t> LDR	STR</a:t>
            </a:r>
            <a:r>
              <a:rPr lang="en-US" sz="1600" b="1" dirty="0">
                <a:solidFill>
                  <a:schemeClr val="bg2"/>
                </a:solidFill>
                <a:latin typeface="Courier New" pitchFamily="49" charset="0"/>
              </a:rPr>
              <a:t>	</a:t>
            </a:r>
            <a:r>
              <a:rPr lang="en-US" sz="1600" dirty="0"/>
              <a:t>Word</a:t>
            </a:r>
          </a:p>
          <a:p>
            <a:pPr lvl="1">
              <a:lnSpc>
                <a:spcPct val="100000"/>
              </a:lnSpc>
              <a:spcBef>
                <a:spcPts val="0"/>
              </a:spcBef>
              <a:spcAft>
                <a:spcPts val="0"/>
              </a:spcAft>
              <a:buNone/>
            </a:pPr>
            <a:endParaRPr lang="en-US" sz="1600" b="1" dirty="0">
              <a:solidFill>
                <a:schemeClr val="bg2"/>
              </a:solidFill>
              <a:latin typeface="Courier New" pitchFamily="49" charset="0"/>
            </a:endParaRPr>
          </a:p>
          <a:p>
            <a:pPr lvl="1">
              <a:lnSpc>
                <a:spcPct val="100000"/>
              </a:lnSpc>
              <a:spcBef>
                <a:spcPts val="0"/>
              </a:spcBef>
              <a:spcAft>
                <a:spcPts val="0"/>
              </a:spcAft>
              <a:buNone/>
            </a:pPr>
            <a:r>
              <a:rPr lang="en-US" sz="1600" b="1" dirty="0">
                <a:solidFill>
                  <a:srgbClr val="FFC000"/>
                </a:solidFill>
                <a:latin typeface="Courier New" pitchFamily="49" charset="0"/>
              </a:rPr>
              <a:t> LDRB	STRB</a:t>
            </a:r>
            <a:r>
              <a:rPr lang="en-US" sz="1600" b="1" dirty="0">
                <a:solidFill>
                  <a:schemeClr val="bg2"/>
                </a:solidFill>
                <a:latin typeface="Courier New" pitchFamily="49" charset="0"/>
              </a:rPr>
              <a:t>	</a:t>
            </a:r>
            <a:r>
              <a:rPr lang="en-US" sz="1600" dirty="0"/>
              <a:t>Byte</a:t>
            </a:r>
            <a:endParaRPr lang="en-US" sz="1600" b="1" dirty="0">
              <a:solidFill>
                <a:schemeClr val="bg2"/>
              </a:solidFill>
              <a:latin typeface="Courier New" pitchFamily="49" charset="0"/>
            </a:endParaRPr>
          </a:p>
          <a:p>
            <a:pPr lvl="1">
              <a:lnSpc>
                <a:spcPct val="100000"/>
              </a:lnSpc>
              <a:spcBef>
                <a:spcPts val="0"/>
              </a:spcBef>
              <a:spcAft>
                <a:spcPts val="0"/>
              </a:spcAft>
              <a:buNone/>
            </a:pPr>
            <a:r>
              <a:rPr lang="en-US" sz="1600" b="1" dirty="0">
                <a:solidFill>
                  <a:srgbClr val="FFC000"/>
                </a:solidFill>
                <a:latin typeface="Courier New" pitchFamily="49" charset="0"/>
              </a:rPr>
              <a:t> LDRH	STRH</a:t>
            </a:r>
            <a:r>
              <a:rPr lang="en-US" sz="1600" b="1" dirty="0">
                <a:solidFill>
                  <a:schemeClr val="bg2"/>
                </a:solidFill>
                <a:latin typeface="Courier New" pitchFamily="49" charset="0"/>
              </a:rPr>
              <a:t>	</a:t>
            </a:r>
            <a:r>
              <a:rPr lang="en-US" sz="1600" dirty="0"/>
              <a:t>Halfword</a:t>
            </a:r>
            <a:endParaRPr lang="en-US" sz="1600" dirty="0">
              <a:solidFill>
                <a:schemeClr val="bg2"/>
              </a:solidFill>
              <a:latin typeface="Courier New" pitchFamily="49" charset="0"/>
            </a:endParaRPr>
          </a:p>
          <a:p>
            <a:pPr lvl="1">
              <a:lnSpc>
                <a:spcPct val="100000"/>
              </a:lnSpc>
              <a:spcBef>
                <a:spcPts val="0"/>
              </a:spcBef>
              <a:spcAft>
                <a:spcPts val="0"/>
              </a:spcAft>
              <a:buNone/>
            </a:pPr>
            <a:r>
              <a:rPr lang="en-US" sz="1600" b="1" dirty="0">
                <a:solidFill>
                  <a:schemeClr val="bg2"/>
                </a:solidFill>
                <a:latin typeface="Courier New" pitchFamily="49" charset="0"/>
              </a:rPr>
              <a:t> </a:t>
            </a:r>
            <a:r>
              <a:rPr lang="en-US" sz="1600" b="1" dirty="0">
                <a:solidFill>
                  <a:srgbClr val="FFC000"/>
                </a:solidFill>
                <a:latin typeface="Courier New" pitchFamily="49" charset="0"/>
              </a:rPr>
              <a:t>LDRSB</a:t>
            </a:r>
            <a:r>
              <a:rPr lang="en-US" sz="1600" b="1" dirty="0">
                <a:solidFill>
                  <a:schemeClr val="bg2"/>
                </a:solidFill>
                <a:latin typeface="Courier New" pitchFamily="49" charset="0"/>
              </a:rPr>
              <a:t>		</a:t>
            </a:r>
            <a:r>
              <a:rPr lang="en-US" sz="1600" dirty="0"/>
              <a:t>Signed byte load</a:t>
            </a:r>
          </a:p>
          <a:p>
            <a:pPr lvl="1">
              <a:lnSpc>
                <a:spcPct val="100000"/>
              </a:lnSpc>
              <a:spcBef>
                <a:spcPts val="0"/>
              </a:spcBef>
              <a:spcAft>
                <a:spcPts val="0"/>
              </a:spcAft>
              <a:buNone/>
            </a:pPr>
            <a:r>
              <a:rPr lang="en-US" sz="1600" b="1" dirty="0">
                <a:latin typeface="Courier New" pitchFamily="49" charset="0"/>
              </a:rPr>
              <a:t> </a:t>
            </a:r>
            <a:r>
              <a:rPr lang="en-US" sz="1600" b="1" dirty="0">
                <a:solidFill>
                  <a:srgbClr val="FFC000"/>
                </a:solidFill>
                <a:latin typeface="Courier New" pitchFamily="49" charset="0"/>
              </a:rPr>
              <a:t>LDRSH</a:t>
            </a:r>
            <a:r>
              <a:rPr lang="en-US" sz="1600" b="1" dirty="0">
                <a:solidFill>
                  <a:schemeClr val="bg2"/>
                </a:solidFill>
                <a:latin typeface="Courier New" pitchFamily="49" charset="0"/>
              </a:rPr>
              <a:t>		</a:t>
            </a:r>
            <a:r>
              <a:rPr lang="en-US" sz="1600" dirty="0"/>
              <a:t>Signed halfword load</a:t>
            </a:r>
          </a:p>
          <a:p>
            <a:r>
              <a:rPr lang="en-US" altLang="en-US" dirty="0">
                <a:ea typeface="ＭＳ Ｐゴシック" panose="020B0600070205080204" pitchFamily="34" charset="-128"/>
              </a:rPr>
              <a:t>S</a:t>
            </a:r>
            <a:r>
              <a:rPr lang="en-IN" altLang="en-US" dirty="0">
                <a:ea typeface="ＭＳ Ｐゴシック" panose="020B0600070205080204" pitchFamily="34" charset="-128"/>
              </a:rPr>
              <a:t>yntax</a:t>
            </a:r>
          </a:p>
          <a:p>
            <a:pPr marL="231775" lvl="1" indent="0">
              <a:lnSpc>
                <a:spcPct val="100000"/>
              </a:lnSpc>
              <a:spcAft>
                <a:spcPts val="0"/>
              </a:spcAft>
              <a:buNone/>
            </a:pPr>
            <a:r>
              <a:rPr lang="en-US" sz="1600" b="1" dirty="0">
                <a:solidFill>
                  <a:srgbClr val="FFC000"/>
                </a:solidFill>
                <a:latin typeface="Courier New" pitchFamily="49" charset="0"/>
              </a:rPr>
              <a:t>LDR</a:t>
            </a:r>
            <a:r>
              <a:rPr lang="en-US" sz="1600" b="1" dirty="0">
                <a:latin typeface="Courier New" pitchFamily="49" charset="0"/>
              </a:rPr>
              <a:t>{&lt;type&gt;}{&lt;cond&gt;} Rd, &lt;address&gt;</a:t>
            </a:r>
          </a:p>
          <a:p>
            <a:pPr marL="231775" lvl="1" indent="0">
              <a:lnSpc>
                <a:spcPct val="100000"/>
              </a:lnSpc>
              <a:spcAft>
                <a:spcPts val="0"/>
              </a:spcAft>
              <a:buNone/>
            </a:pPr>
            <a:r>
              <a:rPr lang="en-US" sz="1600" b="1" dirty="0">
                <a:solidFill>
                  <a:srgbClr val="FFC000"/>
                </a:solidFill>
                <a:latin typeface="Courier New" pitchFamily="49" charset="0"/>
              </a:rPr>
              <a:t>STR</a:t>
            </a:r>
            <a:r>
              <a:rPr lang="en-US" sz="1600" b="1" dirty="0">
                <a:latin typeface="Courier New" pitchFamily="49" charset="0"/>
              </a:rPr>
              <a:t>{&lt;type&gt;}{&lt;cond&gt;} Rd, &lt;address&gt;</a:t>
            </a:r>
          </a:p>
          <a:p>
            <a:r>
              <a:rPr lang="en-US" altLang="en-US" dirty="0">
                <a:ea typeface="ＭＳ Ｐゴシック" panose="020B0600070205080204" pitchFamily="34" charset="-128"/>
              </a:rPr>
              <a:t>E</a:t>
            </a:r>
            <a:r>
              <a:rPr lang="en-IN" altLang="en-US" dirty="0">
                <a:ea typeface="ＭＳ Ｐゴシック" panose="020B0600070205080204" pitchFamily="34" charset="-128"/>
              </a:rPr>
              <a:t>xample</a:t>
            </a:r>
          </a:p>
          <a:p>
            <a:pPr>
              <a:lnSpc>
                <a:spcPct val="100000"/>
              </a:lnSpc>
              <a:spcAft>
                <a:spcPts val="0"/>
              </a:spcAft>
            </a:pPr>
            <a:r>
              <a:rPr lang="en-US" sz="1600" b="1" dirty="0">
                <a:solidFill>
                  <a:srgbClr val="FFC000"/>
                </a:solidFill>
                <a:latin typeface="Courier New" pitchFamily="49" charset="0"/>
              </a:rPr>
              <a:t>LDRB r0, [r1]		; load bottom byte of r0 from the 							; byte of memory at address in r1</a:t>
            </a:r>
          </a:p>
          <a:p>
            <a:endParaRPr lang="en-US" altLang="en-US" dirty="0">
              <a:ea typeface="ＭＳ Ｐゴシック" panose="020B0600070205080204" pitchFamily="34" charset="-128"/>
            </a:endParaRPr>
          </a:p>
        </p:txBody>
      </p:sp>
      <p:sp>
        <p:nvSpPr>
          <p:cNvPr id="5" name="Rectangle 2">
            <a:extLst>
              <a:ext uri="{FF2B5EF4-FFF2-40B4-BE49-F238E27FC236}">
                <a16:creationId xmlns:a16="http://schemas.microsoft.com/office/drawing/2014/main" id="{83E694D0-63E9-4577-B681-F3600050CA4A}"/>
              </a:ext>
            </a:extLst>
          </p:cNvPr>
          <p:cNvSpPr>
            <a:spLocks noChangeArrowheads="1"/>
          </p:cNvSpPr>
          <p:nvPr/>
        </p:nvSpPr>
        <p:spPr bwMode="auto">
          <a:xfrm>
            <a:off x="920391" y="6243638"/>
            <a:ext cx="2536892" cy="455612"/>
          </a:xfrm>
          <a:prstGeom prst="rect">
            <a:avLst/>
          </a:prstGeom>
          <a:noFill/>
          <a:ln w="9525">
            <a:noFill/>
            <a:miter lim="800000"/>
            <a:headEnd/>
            <a:tailEnd/>
          </a:ln>
        </p:spPr>
        <p:txBody>
          <a:bodyPr wrap="none" anchor="ctr"/>
          <a:lstStyle/>
          <a:p>
            <a:endParaRPr lang="en-GB" dirty="0"/>
          </a:p>
        </p:txBody>
      </p:sp>
      <p:sp>
        <p:nvSpPr>
          <p:cNvPr id="6" name="Rectangle 3">
            <a:extLst>
              <a:ext uri="{FF2B5EF4-FFF2-40B4-BE49-F238E27FC236}">
                <a16:creationId xmlns:a16="http://schemas.microsoft.com/office/drawing/2014/main" id="{80C704CC-B01F-4862-908A-497281BEC51D}"/>
              </a:ext>
            </a:extLst>
          </p:cNvPr>
          <p:cNvSpPr>
            <a:spLocks noChangeArrowheads="1"/>
          </p:cNvSpPr>
          <p:nvPr/>
        </p:nvSpPr>
        <p:spPr bwMode="auto">
          <a:xfrm>
            <a:off x="4166090" y="6243638"/>
            <a:ext cx="3855060" cy="455612"/>
          </a:xfrm>
          <a:prstGeom prst="rect">
            <a:avLst/>
          </a:prstGeom>
          <a:noFill/>
          <a:ln w="9525">
            <a:noFill/>
            <a:miter lim="800000"/>
            <a:headEnd/>
            <a:tailEnd/>
          </a:ln>
        </p:spPr>
        <p:txBody>
          <a:bodyPr wrap="none" anchor="ctr"/>
          <a:lstStyle/>
          <a:p>
            <a:endParaRPr lang="en-GB" dirty="0"/>
          </a:p>
        </p:txBody>
      </p:sp>
      <p:grpSp>
        <p:nvGrpSpPr>
          <p:cNvPr id="7" name="Group 29">
            <a:extLst>
              <a:ext uri="{FF2B5EF4-FFF2-40B4-BE49-F238E27FC236}">
                <a16:creationId xmlns:a16="http://schemas.microsoft.com/office/drawing/2014/main" id="{D9B23361-35E1-4278-9D6B-4C046582D1F7}"/>
              </a:ext>
            </a:extLst>
          </p:cNvPr>
          <p:cNvGrpSpPr>
            <a:grpSpLocks/>
          </p:cNvGrpSpPr>
          <p:nvPr/>
        </p:nvGrpSpPr>
        <p:grpSpPr bwMode="auto">
          <a:xfrm>
            <a:off x="6766457" y="1844676"/>
            <a:ext cx="5147839" cy="2063750"/>
            <a:chOff x="3122" y="1228"/>
            <a:chExt cx="2433" cy="1300"/>
          </a:xfrm>
        </p:grpSpPr>
        <p:sp>
          <p:nvSpPr>
            <p:cNvPr id="8" name="Rectangle 17">
              <a:extLst>
                <a:ext uri="{FF2B5EF4-FFF2-40B4-BE49-F238E27FC236}">
                  <a16:creationId xmlns:a16="http://schemas.microsoft.com/office/drawing/2014/main" id="{3EF0364C-AED2-4E59-8687-41D7010D0486}"/>
                </a:ext>
              </a:extLst>
            </p:cNvPr>
            <p:cNvSpPr>
              <a:spLocks noChangeArrowheads="1"/>
            </p:cNvSpPr>
            <p:nvPr/>
          </p:nvSpPr>
          <p:spPr bwMode="auto">
            <a:xfrm>
              <a:off x="3449" y="2195"/>
              <a:ext cx="2058" cy="333"/>
            </a:xfrm>
            <a:prstGeom prst="rect">
              <a:avLst/>
            </a:prstGeom>
            <a:solidFill>
              <a:srgbClr val="A5D0E3"/>
            </a:solidFill>
            <a:ln w="12700" algn="ctr">
              <a:solidFill>
                <a:schemeClr val="tx1"/>
              </a:solidFill>
              <a:miter lim="800000"/>
              <a:headEnd/>
              <a:tailEnd/>
            </a:ln>
          </p:spPr>
          <p:txBody>
            <a:bodyPr lIns="80167" tIns="40084" rIns="80167" bIns="40084" anchor="ctr"/>
            <a:lstStyle/>
            <a:p>
              <a:pPr algn="ctr" defTabSz="801688"/>
              <a:endParaRPr lang="en-GB" dirty="0"/>
            </a:p>
          </p:txBody>
        </p:sp>
        <p:sp>
          <p:nvSpPr>
            <p:cNvPr id="9" name="Text Box 27">
              <a:extLst>
                <a:ext uri="{FF2B5EF4-FFF2-40B4-BE49-F238E27FC236}">
                  <a16:creationId xmlns:a16="http://schemas.microsoft.com/office/drawing/2014/main" id="{FD847491-7315-4013-9727-7C4CF0D47274}"/>
                </a:ext>
              </a:extLst>
            </p:cNvPr>
            <p:cNvSpPr txBox="1">
              <a:spLocks noChangeArrowheads="1"/>
            </p:cNvSpPr>
            <p:nvPr/>
          </p:nvSpPr>
          <p:spPr bwMode="auto">
            <a:xfrm>
              <a:off x="3453" y="2206"/>
              <a:ext cx="1148" cy="322"/>
            </a:xfrm>
            <a:prstGeom prst="rect">
              <a:avLst/>
            </a:prstGeom>
            <a:noFill/>
            <a:ln w="12700" algn="ctr">
              <a:noFill/>
              <a:miter lim="800000"/>
              <a:headEnd/>
              <a:tailEnd/>
            </a:ln>
          </p:spPr>
          <p:txBody>
            <a:bodyPr wrap="none" lIns="80167" tIns="40084" rIns="80167" bIns="40084">
              <a:spAutoFit/>
            </a:bodyPr>
            <a:lstStyle/>
            <a:p>
              <a:pPr algn="l" defTabSz="801688"/>
              <a:r>
                <a:rPr lang="en-GB" sz="1400" b="1" dirty="0"/>
                <a:t>Any remaining space</a:t>
              </a:r>
              <a:br>
                <a:rPr lang="en-GB" sz="1400" b="1" dirty="0"/>
              </a:br>
              <a:r>
                <a:rPr lang="en-GB" sz="1400" b="1" dirty="0"/>
                <a:t>zero filled or sign extended</a:t>
              </a:r>
            </a:p>
          </p:txBody>
        </p:sp>
        <p:sp>
          <p:nvSpPr>
            <p:cNvPr id="10" name="Rectangle 15">
              <a:extLst>
                <a:ext uri="{FF2B5EF4-FFF2-40B4-BE49-F238E27FC236}">
                  <a16:creationId xmlns:a16="http://schemas.microsoft.com/office/drawing/2014/main" id="{5BE2C04A-7568-43AF-AF97-AC870B8DA66E}"/>
                </a:ext>
              </a:extLst>
            </p:cNvPr>
            <p:cNvSpPr>
              <a:spLocks noChangeArrowheads="1"/>
            </p:cNvSpPr>
            <p:nvPr/>
          </p:nvSpPr>
          <p:spPr bwMode="auto">
            <a:xfrm>
              <a:off x="4437" y="1228"/>
              <a:ext cx="1070" cy="453"/>
            </a:xfrm>
            <a:prstGeom prst="rect">
              <a:avLst/>
            </a:prstGeom>
            <a:solidFill>
              <a:srgbClr val="A5D0E3"/>
            </a:solidFill>
            <a:ln w="12700" algn="ctr">
              <a:solidFill>
                <a:schemeClr val="tx1"/>
              </a:solidFill>
              <a:miter lim="800000"/>
              <a:headEnd/>
              <a:tailEnd/>
            </a:ln>
          </p:spPr>
          <p:txBody>
            <a:bodyPr lIns="80167" tIns="40084" rIns="80167" bIns="40084" anchor="ctr"/>
            <a:lstStyle/>
            <a:p>
              <a:pPr algn="ctr" defTabSz="801688"/>
              <a:r>
                <a:rPr lang="en-GB" dirty="0"/>
                <a:t>Memory</a:t>
              </a:r>
            </a:p>
          </p:txBody>
        </p:sp>
        <p:sp>
          <p:nvSpPr>
            <p:cNvPr id="11" name="Line 19">
              <a:extLst>
                <a:ext uri="{FF2B5EF4-FFF2-40B4-BE49-F238E27FC236}">
                  <a16:creationId xmlns:a16="http://schemas.microsoft.com/office/drawing/2014/main" id="{54AF5E66-896D-4BE6-9EFF-9C86B76756F6}"/>
                </a:ext>
              </a:extLst>
            </p:cNvPr>
            <p:cNvSpPr>
              <a:spLocks noChangeShapeType="1"/>
            </p:cNvSpPr>
            <p:nvPr/>
          </p:nvSpPr>
          <p:spPr bwMode="auto">
            <a:xfrm>
              <a:off x="5019" y="2194"/>
              <a:ext cx="0" cy="266"/>
            </a:xfrm>
            <a:prstGeom prst="line">
              <a:avLst/>
            </a:prstGeom>
            <a:noFill/>
            <a:ln w="12700">
              <a:solidFill>
                <a:schemeClr val="tx1"/>
              </a:solidFill>
              <a:round/>
              <a:headEnd/>
              <a:tailEnd/>
            </a:ln>
          </p:spPr>
          <p:txBody>
            <a:bodyPr wrap="none" lIns="80167" tIns="40084" rIns="80167" bIns="40084" anchor="ctr">
              <a:spAutoFit/>
            </a:bodyPr>
            <a:lstStyle/>
            <a:p>
              <a:endParaRPr lang="en-GB" dirty="0"/>
            </a:p>
          </p:txBody>
        </p:sp>
        <p:sp>
          <p:nvSpPr>
            <p:cNvPr id="12" name="Line 20">
              <a:extLst>
                <a:ext uri="{FF2B5EF4-FFF2-40B4-BE49-F238E27FC236}">
                  <a16:creationId xmlns:a16="http://schemas.microsoft.com/office/drawing/2014/main" id="{F1BCE452-0239-48E9-8408-DD555F2EE50E}"/>
                </a:ext>
              </a:extLst>
            </p:cNvPr>
            <p:cNvSpPr>
              <a:spLocks noChangeShapeType="1"/>
            </p:cNvSpPr>
            <p:nvPr/>
          </p:nvSpPr>
          <p:spPr bwMode="auto">
            <a:xfrm flipH="1">
              <a:off x="4886" y="2278"/>
              <a:ext cx="133" cy="0"/>
            </a:xfrm>
            <a:prstGeom prst="line">
              <a:avLst/>
            </a:prstGeom>
            <a:noFill/>
            <a:ln w="12700">
              <a:solidFill>
                <a:schemeClr val="tx1"/>
              </a:solidFill>
              <a:round/>
              <a:headEnd/>
              <a:tailEnd type="triangle" w="med" len="med"/>
            </a:ln>
          </p:spPr>
          <p:txBody>
            <a:bodyPr wrap="none" lIns="80167" tIns="40084" rIns="80167" bIns="40084" anchor="ctr">
              <a:spAutoFit/>
            </a:bodyPr>
            <a:lstStyle/>
            <a:p>
              <a:endParaRPr lang="en-GB" dirty="0"/>
            </a:p>
          </p:txBody>
        </p:sp>
        <p:sp>
          <p:nvSpPr>
            <p:cNvPr id="13" name="Text Box 23">
              <a:extLst>
                <a:ext uri="{FF2B5EF4-FFF2-40B4-BE49-F238E27FC236}">
                  <a16:creationId xmlns:a16="http://schemas.microsoft.com/office/drawing/2014/main" id="{70AE6838-65D5-45BF-A211-E6A61244F9D0}"/>
                </a:ext>
              </a:extLst>
            </p:cNvPr>
            <p:cNvSpPr txBox="1">
              <a:spLocks noChangeArrowheads="1"/>
            </p:cNvSpPr>
            <p:nvPr/>
          </p:nvSpPr>
          <p:spPr bwMode="auto">
            <a:xfrm>
              <a:off x="3122" y="2245"/>
              <a:ext cx="207" cy="225"/>
            </a:xfrm>
            <a:prstGeom prst="rect">
              <a:avLst/>
            </a:prstGeom>
            <a:noFill/>
            <a:ln w="12700" algn="ctr">
              <a:noFill/>
              <a:miter lim="800000"/>
              <a:headEnd/>
              <a:tailEnd/>
            </a:ln>
          </p:spPr>
          <p:txBody>
            <a:bodyPr wrap="none" lIns="80167" tIns="40084" rIns="80167" bIns="40084">
              <a:spAutoFit/>
            </a:bodyPr>
            <a:lstStyle/>
            <a:p>
              <a:pPr defTabSz="801688"/>
              <a:r>
                <a:rPr lang="en-GB" b="1" dirty="0">
                  <a:latin typeface="Courier New" pitchFamily="49" charset="0"/>
                </a:rPr>
                <a:t>Rd</a:t>
              </a:r>
            </a:p>
          </p:txBody>
        </p:sp>
        <p:sp>
          <p:nvSpPr>
            <p:cNvPr id="14" name="AutoShape 24">
              <a:extLst>
                <a:ext uri="{FF2B5EF4-FFF2-40B4-BE49-F238E27FC236}">
                  <a16:creationId xmlns:a16="http://schemas.microsoft.com/office/drawing/2014/main" id="{832389AB-FA48-4AD0-902F-1C56514F2C1D}"/>
                </a:ext>
              </a:extLst>
            </p:cNvPr>
            <p:cNvSpPr>
              <a:spLocks noChangeArrowheads="1"/>
            </p:cNvSpPr>
            <p:nvPr/>
          </p:nvSpPr>
          <p:spPr bwMode="auto">
            <a:xfrm>
              <a:off x="5097" y="1805"/>
              <a:ext cx="152" cy="276"/>
            </a:xfrm>
            <a:prstGeom prst="upDownArrow">
              <a:avLst>
                <a:gd name="adj1" fmla="val 50000"/>
                <a:gd name="adj2" fmla="val 25659"/>
              </a:avLst>
            </a:prstGeom>
            <a:noFill/>
            <a:ln w="12700" algn="ctr">
              <a:solidFill>
                <a:schemeClr val="tx1"/>
              </a:solidFill>
              <a:miter lim="800000"/>
              <a:headEnd/>
              <a:tailEnd/>
            </a:ln>
          </p:spPr>
          <p:txBody>
            <a:bodyPr wrap="none" lIns="80167" tIns="40084" rIns="80167" bIns="40084" anchor="ctr">
              <a:spAutoFit/>
            </a:bodyPr>
            <a:lstStyle/>
            <a:p>
              <a:endParaRPr lang="en-GB" dirty="0"/>
            </a:p>
          </p:txBody>
        </p:sp>
        <p:sp>
          <p:nvSpPr>
            <p:cNvPr id="15" name="Text Box 25">
              <a:extLst>
                <a:ext uri="{FF2B5EF4-FFF2-40B4-BE49-F238E27FC236}">
                  <a16:creationId xmlns:a16="http://schemas.microsoft.com/office/drawing/2014/main" id="{B1712C8D-0559-4163-BF2D-BF6933586DE9}"/>
                </a:ext>
              </a:extLst>
            </p:cNvPr>
            <p:cNvSpPr txBox="1">
              <a:spLocks noChangeArrowheads="1"/>
            </p:cNvSpPr>
            <p:nvPr/>
          </p:nvSpPr>
          <p:spPr bwMode="auto">
            <a:xfrm>
              <a:off x="3344" y="2049"/>
              <a:ext cx="170" cy="187"/>
            </a:xfrm>
            <a:prstGeom prst="rect">
              <a:avLst/>
            </a:prstGeom>
            <a:noFill/>
            <a:ln w="12700" algn="ctr">
              <a:noFill/>
              <a:miter lim="800000"/>
              <a:headEnd/>
              <a:tailEnd/>
            </a:ln>
          </p:spPr>
          <p:txBody>
            <a:bodyPr wrap="none" lIns="80167" tIns="40084" rIns="80167" bIns="40084">
              <a:spAutoFit/>
            </a:bodyPr>
            <a:lstStyle/>
            <a:p>
              <a:pPr defTabSz="801688"/>
              <a:r>
                <a:rPr lang="en-GB" sz="1400" b="1" dirty="0"/>
                <a:t>31</a:t>
              </a:r>
            </a:p>
          </p:txBody>
        </p:sp>
        <p:sp>
          <p:nvSpPr>
            <p:cNvPr id="16" name="Text Box 26">
              <a:extLst>
                <a:ext uri="{FF2B5EF4-FFF2-40B4-BE49-F238E27FC236}">
                  <a16:creationId xmlns:a16="http://schemas.microsoft.com/office/drawing/2014/main" id="{BFB92196-A9E1-48DC-B25F-504D9CFEA7F1}"/>
                </a:ext>
              </a:extLst>
            </p:cNvPr>
            <p:cNvSpPr txBox="1">
              <a:spLocks noChangeArrowheads="1"/>
            </p:cNvSpPr>
            <p:nvPr/>
          </p:nvSpPr>
          <p:spPr bwMode="auto">
            <a:xfrm>
              <a:off x="5432" y="2044"/>
              <a:ext cx="123" cy="187"/>
            </a:xfrm>
            <a:prstGeom prst="rect">
              <a:avLst/>
            </a:prstGeom>
            <a:noFill/>
            <a:ln w="12700" algn="ctr">
              <a:noFill/>
              <a:miter lim="800000"/>
              <a:headEnd/>
              <a:tailEnd/>
            </a:ln>
          </p:spPr>
          <p:txBody>
            <a:bodyPr wrap="none" lIns="80167" tIns="40084" rIns="80167" bIns="40084">
              <a:spAutoFit/>
            </a:bodyPr>
            <a:lstStyle/>
            <a:p>
              <a:pPr defTabSz="801688"/>
              <a:r>
                <a:rPr lang="en-GB" sz="1400" b="1" dirty="0"/>
                <a:t>0</a:t>
              </a:r>
            </a:p>
          </p:txBody>
        </p:sp>
      </p:grpSp>
      <p:sp>
        <p:nvSpPr>
          <p:cNvPr id="17" name="Right Brace 16">
            <a:extLst>
              <a:ext uri="{FF2B5EF4-FFF2-40B4-BE49-F238E27FC236}">
                <a16:creationId xmlns:a16="http://schemas.microsoft.com/office/drawing/2014/main" id="{8B9351C1-A827-4DA3-A009-2F28B853DDDC}"/>
              </a:ext>
            </a:extLst>
          </p:cNvPr>
          <p:cNvSpPr/>
          <p:nvPr/>
        </p:nvSpPr>
        <p:spPr>
          <a:xfrm>
            <a:off x="6550819" y="2445354"/>
            <a:ext cx="76201" cy="13446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26235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 Addressing Memory</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address accessed by LDR/STR is specified by a base register with an optional offset: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Base register only (no offset)</a:t>
            </a:r>
          </a:p>
          <a:p>
            <a:pPr marL="231775" lvl="1" indent="0">
              <a:buNone/>
            </a:pPr>
            <a:r>
              <a:rPr lang="en-US" b="1" dirty="0">
                <a:solidFill>
                  <a:schemeClr val="bg2"/>
                </a:solidFill>
                <a:latin typeface="Courier New" pitchFamily="49" charset="0"/>
              </a:rPr>
              <a:t>	</a:t>
            </a:r>
            <a:r>
              <a:rPr lang="en-US" b="1" dirty="0">
                <a:solidFill>
                  <a:srgbClr val="FFC000"/>
                </a:solidFill>
                <a:latin typeface="Courier New" pitchFamily="49" charset="0"/>
              </a:rPr>
              <a:t>LDR r0, [r1]</a:t>
            </a:r>
            <a:endParaRPr lang="en-US" altLang="en-US" dirty="0">
              <a:solidFill>
                <a:srgbClr val="FFC000"/>
              </a:solidFill>
              <a:ea typeface="ＭＳ Ｐゴシック" panose="020B0600070205080204" pitchFamily="34" charset="-128"/>
            </a:endParaRPr>
          </a:p>
          <a:p>
            <a:pPr lvl="1"/>
            <a:r>
              <a:rPr lang="en-US" altLang="en-US" dirty="0">
                <a:ea typeface="ＭＳ Ｐゴシック" panose="020B0600070205080204" pitchFamily="34" charset="-128"/>
              </a:rPr>
              <a:t>Base register plus constant</a:t>
            </a:r>
          </a:p>
          <a:p>
            <a:pPr marL="231775" lvl="1" indent="0">
              <a:buNone/>
            </a:pPr>
            <a:r>
              <a:rPr lang="en-US" b="1" dirty="0">
                <a:solidFill>
                  <a:schemeClr val="bg2"/>
                </a:solidFill>
                <a:latin typeface="Courier New" pitchFamily="49" charset="0"/>
              </a:rPr>
              <a:t>	</a:t>
            </a:r>
            <a:r>
              <a:rPr lang="en-US" b="1" dirty="0">
                <a:solidFill>
                  <a:srgbClr val="FFC000"/>
                </a:solidFill>
                <a:latin typeface="Courier New" pitchFamily="49" charset="0"/>
              </a:rPr>
              <a:t>LDR r0, [r1, #8]</a:t>
            </a:r>
            <a:endParaRPr lang="en-US" altLang="en-US" dirty="0">
              <a:solidFill>
                <a:srgbClr val="FFC000"/>
              </a:solidFill>
              <a:ea typeface="ＭＳ Ｐゴシック" panose="020B0600070205080204" pitchFamily="34" charset="-128"/>
            </a:endParaRPr>
          </a:p>
          <a:p>
            <a:pPr lvl="1"/>
            <a:r>
              <a:rPr lang="en-IN" altLang="en-US" dirty="0">
                <a:ea typeface="ＭＳ Ｐゴシック" panose="020B0600070205080204" pitchFamily="34" charset="-128"/>
              </a:rPr>
              <a:t>Base register, plus register (optionally shifted by an immediate value)</a:t>
            </a:r>
            <a:endParaRPr lang="en-US" altLang="en-US" dirty="0">
              <a:ea typeface="ＭＳ Ｐゴシック" panose="020B0600070205080204" pitchFamily="34" charset="-128"/>
            </a:endParaRPr>
          </a:p>
          <a:p>
            <a:pPr marL="231775" lvl="1" indent="0">
              <a:buNone/>
            </a:pPr>
            <a:r>
              <a:rPr lang="en-US" b="1" dirty="0">
                <a:solidFill>
                  <a:schemeClr val="hlink"/>
                </a:solidFill>
                <a:latin typeface="Courier New" pitchFamily="49" charset="0"/>
              </a:rPr>
              <a:t>	</a:t>
            </a:r>
            <a:r>
              <a:rPr lang="en-US" b="1" dirty="0">
                <a:solidFill>
                  <a:srgbClr val="FFC000"/>
                </a:solidFill>
                <a:latin typeface="Courier New" pitchFamily="49" charset="0"/>
              </a:rPr>
              <a:t>LDR r0, [r1, r2]</a:t>
            </a:r>
            <a:br>
              <a:rPr lang="en-US" b="1" dirty="0">
                <a:solidFill>
                  <a:srgbClr val="FFC000"/>
                </a:solidFill>
                <a:latin typeface="Courier New" pitchFamily="49" charset="0"/>
              </a:rPr>
            </a:br>
            <a:r>
              <a:rPr lang="en-US" b="1" dirty="0">
                <a:solidFill>
                  <a:srgbClr val="FFC000"/>
                </a:solidFill>
                <a:latin typeface="Courier New" pitchFamily="49" charset="0"/>
              </a:rPr>
              <a:t>	LDR r0, [r1, r2, LSL #2]</a:t>
            </a:r>
            <a:endParaRPr lang="en-US" altLang="en-US" dirty="0">
              <a:solidFill>
                <a:srgbClr val="FFC000"/>
              </a:solidFill>
              <a:ea typeface="ＭＳ Ｐゴシック" panose="020B0600070205080204" pitchFamily="34" charset="-128"/>
            </a:endParaRPr>
          </a:p>
          <a:p>
            <a:pPr lvl="1"/>
            <a:r>
              <a:rPr lang="en-IN" altLang="en-US" dirty="0">
                <a:ea typeface="ＭＳ Ｐゴシック" panose="020B0600070205080204" pitchFamily="34" charset="-128"/>
              </a:rPr>
              <a:t>The offset can be either added or subtracted from the base register.</a:t>
            </a:r>
          </a:p>
          <a:p>
            <a:pPr marL="231775" lvl="1" indent="0">
              <a:buNone/>
            </a:pPr>
            <a:r>
              <a:rPr lang="en-US" dirty="0">
                <a:solidFill>
                  <a:schemeClr val="bg2"/>
                </a:solidFill>
                <a:latin typeface="Courier New" pitchFamily="49" charset="0"/>
              </a:rPr>
              <a:t>	</a:t>
            </a:r>
            <a:r>
              <a:rPr lang="en-US" b="1" dirty="0">
                <a:solidFill>
                  <a:srgbClr val="FFC000"/>
                </a:solidFill>
                <a:latin typeface="Courier New" pitchFamily="49" charset="0"/>
              </a:rPr>
              <a:t>LDR r0, [r1, #-8]</a:t>
            </a:r>
            <a:br>
              <a:rPr lang="en-US" b="1" dirty="0">
                <a:solidFill>
                  <a:srgbClr val="FFC000"/>
                </a:solidFill>
                <a:latin typeface="Courier New" pitchFamily="49" charset="0"/>
              </a:rPr>
            </a:br>
            <a:r>
              <a:rPr lang="en-US" b="1" dirty="0">
                <a:solidFill>
                  <a:srgbClr val="FFC000"/>
                </a:solidFill>
                <a:latin typeface="Courier New" pitchFamily="49" charset="0"/>
              </a:rPr>
              <a:t>	LDR r0, [r1, -r2]</a:t>
            </a:r>
            <a:br>
              <a:rPr lang="en-US" b="1" dirty="0">
                <a:solidFill>
                  <a:srgbClr val="FFC000"/>
                </a:solidFill>
                <a:latin typeface="Courier New" pitchFamily="49" charset="0"/>
              </a:rPr>
            </a:br>
            <a:r>
              <a:rPr lang="en-US" b="1" dirty="0">
                <a:solidFill>
                  <a:srgbClr val="FFC000"/>
                </a:solidFill>
                <a:latin typeface="Courier New" pitchFamily="49" charset="0"/>
              </a:rPr>
              <a:t>	LDR r0, [r1, -r2, LSL #2]</a:t>
            </a:r>
          </a:p>
          <a:p>
            <a:pPr lvl="1"/>
            <a:endParaRPr lang="en-US" altLang="en-US" dirty="0">
              <a:ea typeface="ＭＳ Ｐゴシック" panose="020B0600070205080204" pitchFamily="34" charset="-128"/>
            </a:endParaRPr>
          </a:p>
        </p:txBody>
      </p:sp>
      <p:grpSp>
        <p:nvGrpSpPr>
          <p:cNvPr id="5" name="21 Grupo">
            <a:extLst>
              <a:ext uri="{FF2B5EF4-FFF2-40B4-BE49-F238E27FC236}">
                <a16:creationId xmlns:a16="http://schemas.microsoft.com/office/drawing/2014/main" id="{0FB0B538-7650-436A-A9EE-BB44E772D384}"/>
              </a:ext>
            </a:extLst>
          </p:cNvPr>
          <p:cNvGrpSpPr/>
          <p:nvPr/>
        </p:nvGrpSpPr>
        <p:grpSpPr>
          <a:xfrm>
            <a:off x="7846219" y="3048000"/>
            <a:ext cx="3742922" cy="2951163"/>
            <a:chOff x="8061350" y="3216276"/>
            <a:chExt cx="3742922" cy="2951163"/>
          </a:xfrm>
        </p:grpSpPr>
        <p:sp>
          <p:nvSpPr>
            <p:cNvPr id="6" name="Oval 11">
              <a:extLst>
                <a:ext uri="{FF2B5EF4-FFF2-40B4-BE49-F238E27FC236}">
                  <a16:creationId xmlns:a16="http://schemas.microsoft.com/office/drawing/2014/main" id="{C4DBEF9C-AB51-4551-A838-41348797248C}"/>
                </a:ext>
              </a:extLst>
            </p:cNvPr>
            <p:cNvSpPr>
              <a:spLocks noChangeArrowheads="1"/>
            </p:cNvSpPr>
            <p:nvPr/>
          </p:nvSpPr>
          <p:spPr bwMode="auto">
            <a:xfrm>
              <a:off x="9404910" y="4368801"/>
              <a:ext cx="672837" cy="446088"/>
            </a:xfrm>
            <a:prstGeom prst="ellipse">
              <a:avLst/>
            </a:prstGeom>
            <a:solidFill>
              <a:schemeClr val="bg2"/>
            </a:solidFill>
            <a:ln w="12700">
              <a:solidFill>
                <a:schemeClr val="tx1"/>
              </a:solidFill>
              <a:round/>
              <a:headEnd/>
              <a:tailEnd/>
            </a:ln>
          </p:spPr>
          <p:txBody>
            <a:bodyPr wrap="none" anchor="ctr"/>
            <a:lstStyle/>
            <a:p>
              <a:pPr algn="ctr" fontAlgn="base">
                <a:lnSpc>
                  <a:spcPct val="100000"/>
                </a:lnSpc>
                <a:spcBef>
                  <a:spcPct val="0"/>
                </a:spcBef>
                <a:buClrTx/>
                <a:buSzTx/>
                <a:buFontTx/>
                <a:buNone/>
              </a:pPr>
              <a:r>
                <a:rPr lang="en-US" sz="2800" b="1" dirty="0"/>
                <a:t>+/-</a:t>
              </a:r>
              <a:endParaRPr lang="en-US" sz="2400" dirty="0">
                <a:latin typeface="Times New Roman" pitchFamily="18" charset="0"/>
              </a:endParaRPr>
            </a:p>
          </p:txBody>
        </p:sp>
        <p:sp>
          <p:nvSpPr>
            <p:cNvPr id="7" name="Rectangle 12">
              <a:extLst>
                <a:ext uri="{FF2B5EF4-FFF2-40B4-BE49-F238E27FC236}">
                  <a16:creationId xmlns:a16="http://schemas.microsoft.com/office/drawing/2014/main" id="{08BA71F7-4F52-4D5C-BDBD-6EB26135F32C}"/>
                </a:ext>
              </a:extLst>
            </p:cNvPr>
            <p:cNvSpPr>
              <a:spLocks noChangeArrowheads="1"/>
            </p:cNvSpPr>
            <p:nvPr/>
          </p:nvSpPr>
          <p:spPr bwMode="auto">
            <a:xfrm>
              <a:off x="8061350" y="3937001"/>
              <a:ext cx="1421845"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sp>
          <p:nvSpPr>
            <p:cNvPr id="8" name="Rectangle 13">
              <a:extLst>
                <a:ext uri="{FF2B5EF4-FFF2-40B4-BE49-F238E27FC236}">
                  <a16:creationId xmlns:a16="http://schemas.microsoft.com/office/drawing/2014/main" id="{3209B4C7-A060-4D88-9B73-60B02EB965D7}"/>
                </a:ext>
              </a:extLst>
            </p:cNvPr>
            <p:cNvSpPr>
              <a:spLocks noChangeArrowheads="1"/>
            </p:cNvSpPr>
            <p:nvPr/>
          </p:nvSpPr>
          <p:spPr bwMode="auto">
            <a:xfrm>
              <a:off x="9980418" y="3937001"/>
              <a:ext cx="1440887"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#8</a:t>
              </a:r>
            </a:p>
          </p:txBody>
        </p:sp>
        <p:cxnSp>
          <p:nvCxnSpPr>
            <p:cNvPr id="9" name="AutoShape 14">
              <a:extLst>
                <a:ext uri="{FF2B5EF4-FFF2-40B4-BE49-F238E27FC236}">
                  <a16:creationId xmlns:a16="http://schemas.microsoft.com/office/drawing/2014/main" id="{0136B9C5-B40C-423B-8761-72FC4DAB147E}"/>
                </a:ext>
              </a:extLst>
            </p:cNvPr>
            <p:cNvCxnSpPr>
              <a:cxnSpLocks noChangeShapeType="1"/>
              <a:stCxn id="7" idx="2"/>
              <a:endCxn id="6" idx="2"/>
            </p:cNvCxnSpPr>
            <p:nvPr/>
          </p:nvCxnSpPr>
          <p:spPr bwMode="auto">
            <a:xfrm rot="16200000" flipH="1">
              <a:off x="8905498" y="4091378"/>
              <a:ext cx="368300" cy="632637"/>
            </a:xfrm>
            <a:prstGeom prst="bentConnector2">
              <a:avLst/>
            </a:prstGeom>
            <a:noFill/>
            <a:ln w="12700">
              <a:solidFill>
                <a:schemeClr val="tx1"/>
              </a:solidFill>
              <a:miter lim="800000"/>
              <a:headEnd/>
              <a:tailEnd type="triangle" w="med" len="med"/>
            </a:ln>
          </p:spPr>
        </p:cxnSp>
        <p:sp>
          <p:nvSpPr>
            <p:cNvPr id="10" name="Freeform 16">
              <a:extLst>
                <a:ext uri="{FF2B5EF4-FFF2-40B4-BE49-F238E27FC236}">
                  <a16:creationId xmlns:a16="http://schemas.microsoft.com/office/drawing/2014/main" id="{F7579E80-A2ED-4E61-A1DD-B0E3005920F2}"/>
                </a:ext>
              </a:extLst>
            </p:cNvPr>
            <p:cNvSpPr>
              <a:spLocks/>
            </p:cNvSpPr>
            <p:nvPr/>
          </p:nvSpPr>
          <p:spPr bwMode="auto">
            <a:xfrm>
              <a:off x="8061350" y="5215748"/>
              <a:ext cx="3611679" cy="357950"/>
            </a:xfrm>
            <a:custGeom>
              <a:avLst/>
              <a:gdLst>
                <a:gd name="T0" fmla="*/ 0 w 1588"/>
                <a:gd name="T1" fmla="*/ 0 h 272"/>
                <a:gd name="T2" fmla="*/ 1588 w 1588"/>
                <a:gd name="T3" fmla="*/ 0 h 272"/>
                <a:gd name="T4" fmla="*/ 1497 w 1588"/>
                <a:gd name="T5" fmla="*/ 91 h 272"/>
                <a:gd name="T6" fmla="*/ 1588 w 1588"/>
                <a:gd name="T7" fmla="*/ 136 h 272"/>
                <a:gd name="T8" fmla="*/ 1497 w 1588"/>
                <a:gd name="T9" fmla="*/ 181 h 272"/>
                <a:gd name="T10" fmla="*/ 1588 w 1588"/>
                <a:gd name="T11" fmla="*/ 272 h 272"/>
                <a:gd name="T12" fmla="*/ 0 w 1588"/>
                <a:gd name="T13" fmla="*/ 272 h 272"/>
                <a:gd name="T14" fmla="*/ 91 w 1588"/>
                <a:gd name="T15" fmla="*/ 181 h 272"/>
                <a:gd name="T16" fmla="*/ 0 w 1588"/>
                <a:gd name="T17" fmla="*/ 136 h 272"/>
                <a:gd name="T18" fmla="*/ 91 w 1588"/>
                <a:gd name="T19" fmla="*/ 91 h 272"/>
                <a:gd name="T20" fmla="*/ 0 w 1588"/>
                <a:gd name="T21" fmla="*/ 0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8"/>
                <a:gd name="T34" fmla="*/ 0 h 272"/>
                <a:gd name="T35" fmla="*/ 1588 w 1588"/>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8" h="272">
                  <a:moveTo>
                    <a:pt x="0" y="0"/>
                  </a:moveTo>
                  <a:lnTo>
                    <a:pt x="1588" y="0"/>
                  </a:lnTo>
                  <a:lnTo>
                    <a:pt x="1497" y="91"/>
                  </a:lnTo>
                  <a:lnTo>
                    <a:pt x="1588" y="136"/>
                  </a:lnTo>
                  <a:lnTo>
                    <a:pt x="1497" y="181"/>
                  </a:lnTo>
                  <a:lnTo>
                    <a:pt x="1588" y="272"/>
                  </a:lnTo>
                  <a:lnTo>
                    <a:pt x="0" y="272"/>
                  </a:lnTo>
                  <a:lnTo>
                    <a:pt x="91" y="181"/>
                  </a:lnTo>
                  <a:lnTo>
                    <a:pt x="0" y="136"/>
                  </a:lnTo>
                  <a:lnTo>
                    <a:pt x="91" y="91"/>
                  </a:lnTo>
                  <a:lnTo>
                    <a:pt x="0" y="0"/>
                  </a:lnTo>
                  <a:close/>
                </a:path>
              </a:pathLst>
            </a:custGeom>
            <a:solidFill>
              <a:srgbClr val="A5D0E3"/>
            </a:solidFill>
            <a:ln w="12700" cap="flat" cmpd="sng">
              <a:solidFill>
                <a:schemeClr val="tx1"/>
              </a:solidFill>
              <a:prstDash val="solid"/>
              <a:round/>
              <a:headEnd/>
              <a:tailEnd/>
            </a:ln>
          </p:spPr>
          <p:txBody>
            <a:bodyPr wrap="square" lIns="80167" tIns="40084" rIns="80167" bIns="40084" anchor="ctr">
              <a:spAutoFit/>
            </a:bodyPr>
            <a:lstStyle/>
            <a:p>
              <a:endParaRPr lang="en-GB" dirty="0"/>
            </a:p>
          </p:txBody>
        </p:sp>
        <p:sp>
          <p:nvSpPr>
            <p:cNvPr id="11" name="Rectangle 17">
              <a:extLst>
                <a:ext uri="{FF2B5EF4-FFF2-40B4-BE49-F238E27FC236}">
                  <a16:creationId xmlns:a16="http://schemas.microsoft.com/office/drawing/2014/main" id="{CE55B808-A7DA-4C10-A72F-6F0D7FC42BAC}"/>
                </a:ext>
              </a:extLst>
            </p:cNvPr>
            <p:cNvSpPr>
              <a:spLocks noChangeArrowheads="1"/>
            </p:cNvSpPr>
            <p:nvPr/>
          </p:nvSpPr>
          <p:spPr bwMode="auto">
            <a:xfrm>
              <a:off x="10172960" y="5160964"/>
              <a:ext cx="385083" cy="467519"/>
            </a:xfrm>
            <a:prstGeom prst="rect">
              <a:avLst/>
            </a:prstGeom>
            <a:solidFill>
              <a:srgbClr val="59A8CB"/>
            </a:solidFill>
            <a:ln w="12700">
              <a:solidFill>
                <a:schemeClr val="tx1"/>
              </a:solidFill>
              <a:miter lim="800000"/>
              <a:headEnd/>
              <a:tailEnd/>
            </a:ln>
          </p:spPr>
          <p:txBody>
            <a:bodyPr wrap="none" anchor="ctr"/>
            <a:lstStyle/>
            <a:p>
              <a:pPr algn="ctr" defTabSz="801688"/>
              <a:endParaRPr lang="en-GB" b="1" dirty="0">
                <a:latin typeface="Courier New" pitchFamily="49" charset="0"/>
              </a:endParaRPr>
            </a:p>
          </p:txBody>
        </p:sp>
        <p:cxnSp>
          <p:nvCxnSpPr>
            <p:cNvPr id="12" name="AutoShape 18">
              <a:extLst>
                <a:ext uri="{FF2B5EF4-FFF2-40B4-BE49-F238E27FC236}">
                  <a16:creationId xmlns:a16="http://schemas.microsoft.com/office/drawing/2014/main" id="{CE232DD5-FEDD-4618-A6B3-4637865ED3D2}"/>
                </a:ext>
              </a:extLst>
            </p:cNvPr>
            <p:cNvCxnSpPr>
              <a:cxnSpLocks noChangeShapeType="1"/>
              <a:stCxn id="6" idx="4"/>
            </p:cNvCxnSpPr>
            <p:nvPr/>
          </p:nvCxnSpPr>
          <p:spPr bwMode="auto">
            <a:xfrm rot="16200000" flipH="1">
              <a:off x="9880378" y="4675840"/>
              <a:ext cx="346074" cy="624173"/>
            </a:xfrm>
            <a:prstGeom prst="bentConnector3">
              <a:avLst>
                <a:gd name="adj1" fmla="val 50000"/>
              </a:avLst>
            </a:prstGeom>
            <a:noFill/>
            <a:ln w="12700">
              <a:solidFill>
                <a:schemeClr val="tx1"/>
              </a:solidFill>
              <a:miter lim="800000"/>
              <a:headEnd/>
              <a:tailEnd type="triangle" w="med" len="med"/>
            </a:ln>
          </p:spPr>
        </p:cxnSp>
        <p:sp>
          <p:nvSpPr>
            <p:cNvPr id="13" name="Rectangle 19">
              <a:extLst>
                <a:ext uri="{FF2B5EF4-FFF2-40B4-BE49-F238E27FC236}">
                  <a16:creationId xmlns:a16="http://schemas.microsoft.com/office/drawing/2014/main" id="{06CEA477-9A33-406B-B146-24A727FF301B}"/>
                </a:ext>
              </a:extLst>
            </p:cNvPr>
            <p:cNvSpPr>
              <a:spLocks noChangeArrowheads="1"/>
            </p:cNvSpPr>
            <p:nvPr/>
          </p:nvSpPr>
          <p:spPr bwMode="auto">
            <a:xfrm>
              <a:off x="9692663" y="5880101"/>
              <a:ext cx="1343559"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r0</a:t>
              </a:r>
            </a:p>
          </p:txBody>
        </p:sp>
        <p:sp>
          <p:nvSpPr>
            <p:cNvPr id="14" name="Text Box 21">
              <a:extLst>
                <a:ext uri="{FF2B5EF4-FFF2-40B4-BE49-F238E27FC236}">
                  <a16:creationId xmlns:a16="http://schemas.microsoft.com/office/drawing/2014/main" id="{5F33492F-77A0-4C1C-B68E-8D1554352F8D}"/>
                </a:ext>
              </a:extLst>
            </p:cNvPr>
            <p:cNvSpPr txBox="1">
              <a:spLocks noChangeArrowheads="1"/>
            </p:cNvSpPr>
            <p:nvPr/>
          </p:nvSpPr>
          <p:spPr bwMode="auto">
            <a:xfrm>
              <a:off x="8541646" y="5232401"/>
              <a:ext cx="954244" cy="357188"/>
            </a:xfrm>
            <a:prstGeom prst="rect">
              <a:avLst/>
            </a:prstGeom>
            <a:noFill/>
            <a:ln w="12700" algn="ctr">
              <a:noFill/>
              <a:miter lim="800000"/>
              <a:headEnd/>
              <a:tailEnd/>
            </a:ln>
          </p:spPr>
          <p:txBody>
            <a:bodyPr wrap="none" lIns="80167" tIns="40084" rIns="80167" bIns="40084">
              <a:spAutoFit/>
            </a:bodyPr>
            <a:lstStyle/>
            <a:p>
              <a:pPr defTabSz="801688"/>
              <a:r>
                <a:rPr lang="en-GB" dirty="0"/>
                <a:t>memory</a:t>
              </a:r>
            </a:p>
          </p:txBody>
        </p:sp>
        <p:sp>
          <p:nvSpPr>
            <p:cNvPr id="15" name="Text Box 22">
              <a:extLst>
                <a:ext uri="{FF2B5EF4-FFF2-40B4-BE49-F238E27FC236}">
                  <a16:creationId xmlns:a16="http://schemas.microsoft.com/office/drawing/2014/main" id="{4710BAF1-B6C2-4D5C-91AE-963CB03B8186}"/>
                </a:ext>
              </a:extLst>
            </p:cNvPr>
            <p:cNvSpPr txBox="1">
              <a:spLocks noChangeArrowheads="1"/>
            </p:cNvSpPr>
            <p:nvPr/>
          </p:nvSpPr>
          <p:spPr bwMode="auto">
            <a:xfrm>
              <a:off x="8349105" y="4800601"/>
              <a:ext cx="865378" cy="357188"/>
            </a:xfrm>
            <a:prstGeom prst="rect">
              <a:avLst/>
            </a:prstGeom>
            <a:noFill/>
            <a:ln w="12700" algn="ctr">
              <a:noFill/>
              <a:miter lim="800000"/>
              <a:headEnd/>
              <a:tailEnd/>
            </a:ln>
          </p:spPr>
          <p:txBody>
            <a:bodyPr wrap="none" lIns="80167" tIns="40084" rIns="80167" bIns="40084">
              <a:spAutoFit/>
            </a:bodyPr>
            <a:lstStyle/>
            <a:p>
              <a:pPr defTabSz="801688"/>
              <a:r>
                <a:rPr lang="en-GB" dirty="0"/>
                <a:t>address</a:t>
              </a:r>
            </a:p>
          </p:txBody>
        </p:sp>
        <p:sp>
          <p:nvSpPr>
            <p:cNvPr id="16" name="Rectangle 24">
              <a:extLst>
                <a:ext uri="{FF2B5EF4-FFF2-40B4-BE49-F238E27FC236}">
                  <a16:creationId xmlns:a16="http://schemas.microsoft.com/office/drawing/2014/main" id="{3261A5F5-D7C3-40F7-8295-289EB2F49F2D}"/>
                </a:ext>
              </a:extLst>
            </p:cNvPr>
            <p:cNvSpPr>
              <a:spLocks noChangeArrowheads="1"/>
            </p:cNvSpPr>
            <p:nvPr/>
          </p:nvSpPr>
          <p:spPr bwMode="auto">
            <a:xfrm>
              <a:off x="9692663" y="3216276"/>
              <a:ext cx="2111609"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r2, LSL #2</a:t>
              </a:r>
            </a:p>
          </p:txBody>
        </p:sp>
        <p:cxnSp>
          <p:nvCxnSpPr>
            <p:cNvPr id="17" name="AutoShape 26">
              <a:extLst>
                <a:ext uri="{FF2B5EF4-FFF2-40B4-BE49-F238E27FC236}">
                  <a16:creationId xmlns:a16="http://schemas.microsoft.com/office/drawing/2014/main" id="{7DD443FD-8566-461A-B741-F694B76B123C}"/>
                </a:ext>
              </a:extLst>
            </p:cNvPr>
            <p:cNvCxnSpPr>
              <a:cxnSpLocks noChangeShapeType="1"/>
              <a:stCxn id="8" idx="2"/>
              <a:endCxn id="6" idx="6"/>
            </p:cNvCxnSpPr>
            <p:nvPr/>
          </p:nvCxnSpPr>
          <p:spPr bwMode="auto">
            <a:xfrm rot="5400000">
              <a:off x="10206741" y="4095609"/>
              <a:ext cx="368300" cy="624173"/>
            </a:xfrm>
            <a:prstGeom prst="bentConnector2">
              <a:avLst/>
            </a:prstGeom>
            <a:noFill/>
            <a:ln w="12700">
              <a:solidFill>
                <a:schemeClr val="tx1"/>
              </a:solidFill>
              <a:miter lim="800000"/>
              <a:headEnd/>
              <a:tailEnd type="triangle" w="med" len="med"/>
            </a:ln>
          </p:spPr>
        </p:cxnSp>
        <p:sp>
          <p:nvSpPr>
            <p:cNvPr id="18" name="Text Box 29">
              <a:extLst>
                <a:ext uri="{FF2B5EF4-FFF2-40B4-BE49-F238E27FC236}">
                  <a16:creationId xmlns:a16="http://schemas.microsoft.com/office/drawing/2014/main" id="{B9F34244-05FB-45EF-8D3D-6E353F38828A}"/>
                </a:ext>
              </a:extLst>
            </p:cNvPr>
            <p:cNvSpPr txBox="1">
              <a:spLocks noChangeArrowheads="1"/>
            </p:cNvSpPr>
            <p:nvPr/>
          </p:nvSpPr>
          <p:spPr bwMode="auto">
            <a:xfrm>
              <a:off x="10460713" y="3576639"/>
              <a:ext cx="404125" cy="357188"/>
            </a:xfrm>
            <a:prstGeom prst="rect">
              <a:avLst/>
            </a:prstGeom>
            <a:noFill/>
            <a:ln w="12700" algn="ctr">
              <a:noFill/>
              <a:miter lim="800000"/>
              <a:headEnd/>
              <a:tailEnd/>
            </a:ln>
          </p:spPr>
          <p:txBody>
            <a:bodyPr wrap="none" lIns="80167" tIns="40084" rIns="80167" bIns="40084">
              <a:spAutoFit/>
            </a:bodyPr>
            <a:lstStyle/>
            <a:p>
              <a:pPr defTabSz="801688"/>
              <a:r>
                <a:rPr lang="en-GB" b="1" dirty="0"/>
                <a:t>or</a:t>
              </a:r>
            </a:p>
          </p:txBody>
        </p:sp>
        <p:sp>
          <p:nvSpPr>
            <p:cNvPr id="19" name="Line 35">
              <a:extLst>
                <a:ext uri="{FF2B5EF4-FFF2-40B4-BE49-F238E27FC236}">
                  <a16:creationId xmlns:a16="http://schemas.microsoft.com/office/drawing/2014/main" id="{F2F44954-31A0-4974-8537-D45A09326C2D}"/>
                </a:ext>
              </a:extLst>
            </p:cNvPr>
            <p:cNvSpPr>
              <a:spLocks noChangeShapeType="1"/>
            </p:cNvSpPr>
            <p:nvPr/>
          </p:nvSpPr>
          <p:spPr bwMode="auto">
            <a:xfrm>
              <a:off x="10363384" y="5376864"/>
              <a:ext cx="0" cy="503238"/>
            </a:xfrm>
            <a:prstGeom prst="line">
              <a:avLst/>
            </a:prstGeom>
            <a:noFill/>
            <a:ln w="12700">
              <a:solidFill>
                <a:schemeClr val="tx1"/>
              </a:solidFill>
              <a:round/>
              <a:headEnd type="oval" w="med" len="med"/>
              <a:tailEnd type="triangle" w="med" len="med"/>
            </a:ln>
          </p:spPr>
          <p:txBody>
            <a:bodyPr wrap="none" lIns="80167" tIns="40084" rIns="80167" bIns="40084" anchor="ctr">
              <a:spAutoFit/>
            </a:bodyPr>
            <a:lstStyle/>
            <a:p>
              <a:endParaRPr lang="en-GB" dirty="0"/>
            </a:p>
          </p:txBody>
        </p:sp>
      </p:grpSp>
    </p:spTree>
    <p:extLst>
      <p:ext uri="{BB962C8B-B14F-4D97-AF65-F5344CB8AC3E}">
        <p14:creationId xmlns:p14="http://schemas.microsoft.com/office/powerpoint/2010/main" val="390939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2998-F821-4E15-BBFC-43178145EFAF}"/>
              </a:ext>
            </a:extLst>
          </p:cNvPr>
          <p:cNvSpPr>
            <a:spLocks noGrp="1"/>
          </p:cNvSpPr>
          <p:nvPr>
            <p:ph type="title"/>
          </p:nvPr>
        </p:nvSpPr>
        <p:spPr/>
        <p:txBody>
          <a:bodyPr/>
          <a:lstStyle/>
          <a:p>
            <a:pPr>
              <a:defRPr/>
            </a:pPr>
            <a:r>
              <a:rPr lang="en-US" dirty="0"/>
              <a:t>Pre- and Post-Indexed Addressing</a:t>
            </a:r>
          </a:p>
        </p:txBody>
      </p:sp>
      <p:sp>
        <p:nvSpPr>
          <p:cNvPr id="30725" name="Content Placeholder 22">
            <a:extLst>
              <a:ext uri="{FF2B5EF4-FFF2-40B4-BE49-F238E27FC236}">
                <a16:creationId xmlns:a16="http://schemas.microsoft.com/office/drawing/2014/main" id="{780998E4-D833-4328-9E0F-4938412C5C8A}"/>
              </a:ext>
            </a:extLst>
          </p:cNvPr>
          <p:cNvSpPr>
            <a:spLocks noGrp="1" noChangeArrowheads="1"/>
          </p:cNvSpPr>
          <p:nvPr>
            <p:ph sz="quarter" idx="19"/>
          </p:nvPr>
        </p:nvSpPr>
        <p:spPr bwMode="auto">
          <a:xfrm>
            <a:off x="221673" y="1179512"/>
            <a:ext cx="5602865" cy="4033838"/>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Pre-indexed (add offset before memory access)</a:t>
            </a:r>
          </a:p>
          <a:p>
            <a:r>
              <a:rPr lang="en-US" sz="1800" b="1" dirty="0">
                <a:solidFill>
                  <a:srgbClr val="F68A33"/>
                </a:solidFill>
                <a:latin typeface="Courier New" pitchFamily="49" charset="0"/>
                <a:ea typeface="+mn-ea"/>
                <a:cs typeface="+mn-cs"/>
              </a:rPr>
              <a:t>LDR r0, [r1, #12]!</a:t>
            </a:r>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a:p>
            <a:r>
              <a:rPr lang="en-GB" sz="2000" dirty="0"/>
              <a:t>Update base register (</a:t>
            </a:r>
            <a:r>
              <a:rPr lang="en-GB" sz="2000" b="1" dirty="0">
                <a:latin typeface="Courier New" pitchFamily="49" charset="0"/>
              </a:rPr>
              <a:t>r1</a:t>
            </a:r>
            <a:r>
              <a:rPr lang="en-GB" sz="2000" dirty="0"/>
              <a:t>)</a:t>
            </a:r>
            <a:endParaRPr lang="en-US" altLang="en-US" sz="2000" dirty="0">
              <a:ea typeface="ＭＳ Ｐゴシック" panose="020B0600070205080204" pitchFamily="34" charset="-128"/>
            </a:endParaRPr>
          </a:p>
        </p:txBody>
      </p:sp>
      <p:sp>
        <p:nvSpPr>
          <p:cNvPr id="30727" name="Content Placeholder 1">
            <a:extLst>
              <a:ext uri="{FF2B5EF4-FFF2-40B4-BE49-F238E27FC236}">
                <a16:creationId xmlns:a16="http://schemas.microsoft.com/office/drawing/2014/main" id="{4EEAE119-CD9F-4330-9D7E-4F77B079C67B}"/>
              </a:ext>
            </a:extLst>
          </p:cNvPr>
          <p:cNvSpPr>
            <a:spLocks noGrp="1" noChangeArrowheads="1"/>
          </p:cNvSpPr>
          <p:nvPr>
            <p:ph sz="quarter" idx="20"/>
          </p:nvPr>
        </p:nvSpPr>
        <p:spPr bwMode="auto">
          <a:xfrm>
            <a:off x="6321763" y="1192213"/>
            <a:ext cx="5531282" cy="4192587"/>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Post-indexed</a:t>
            </a:r>
            <a:r>
              <a:rPr lang="en-IN" altLang="en-US" sz="2000" b="1" dirty="0">
                <a:ea typeface="ＭＳ Ｐゴシック" panose="020B0600070205080204" pitchFamily="34" charset="-128"/>
              </a:rPr>
              <a:t> </a:t>
            </a:r>
            <a:r>
              <a:rPr lang="en-IN" altLang="en-US" sz="2000" dirty="0">
                <a:ea typeface="ＭＳ Ｐゴシック" panose="020B0600070205080204" pitchFamily="34" charset="-128"/>
              </a:rPr>
              <a:t>(add offset after memory access)</a:t>
            </a:r>
            <a:br>
              <a:rPr lang="en-IN" altLang="en-US" sz="2000" dirty="0">
                <a:ea typeface="ＭＳ Ｐゴシック" panose="020B0600070205080204" pitchFamily="34" charset="-128"/>
              </a:rPr>
            </a:br>
            <a:r>
              <a:rPr lang="en-US" sz="1800" b="1" dirty="0">
                <a:solidFill>
                  <a:srgbClr val="F68A33"/>
                </a:solidFill>
                <a:latin typeface="Courier New" pitchFamily="49" charset="0"/>
                <a:ea typeface="+mn-ea"/>
                <a:cs typeface="+mn-cs"/>
              </a:rPr>
              <a:t>LDR r0, [r1], #12</a:t>
            </a:r>
            <a:endParaRPr lang="en-US" altLang="en-US" sz="2000" dirty="0">
              <a:ea typeface="ＭＳ Ｐゴシック" panose="020B0600070205080204" pitchFamily="34" charset="-128"/>
            </a:endParaRPr>
          </a:p>
          <a:p>
            <a:endParaRPr lang="en-GB" sz="2000" dirty="0"/>
          </a:p>
          <a:p>
            <a:endParaRPr lang="en-GB" sz="2000" dirty="0"/>
          </a:p>
          <a:p>
            <a:endParaRPr lang="en-GB" sz="2000" dirty="0"/>
          </a:p>
          <a:p>
            <a:endParaRPr lang="en-GB" sz="2000" dirty="0"/>
          </a:p>
          <a:p>
            <a:endParaRPr lang="en-GB" sz="2000" dirty="0"/>
          </a:p>
          <a:p>
            <a:r>
              <a:rPr lang="en-GB" sz="2000" dirty="0"/>
              <a:t>Update base register (</a:t>
            </a:r>
            <a:r>
              <a:rPr lang="en-GB" sz="2000" b="1" dirty="0">
                <a:latin typeface="Courier New" pitchFamily="49" charset="0"/>
              </a:rPr>
              <a:t>r1</a:t>
            </a:r>
            <a:r>
              <a:rPr lang="en-GB" sz="2000" dirty="0"/>
              <a:t>)</a:t>
            </a:r>
            <a:endParaRPr lang="en-US" altLang="en-US" sz="2000" dirty="0">
              <a:ea typeface="ＭＳ Ｐゴシック" panose="020B0600070205080204" pitchFamily="34" charset="-128"/>
            </a:endParaRPr>
          </a:p>
        </p:txBody>
      </p:sp>
      <p:sp>
        <p:nvSpPr>
          <p:cNvPr id="15" name="Rectangle 17">
            <a:extLst>
              <a:ext uri="{FF2B5EF4-FFF2-40B4-BE49-F238E27FC236}">
                <a16:creationId xmlns:a16="http://schemas.microsoft.com/office/drawing/2014/main" id="{3EBD7BED-9983-4302-AA17-D6C909F873F2}"/>
              </a:ext>
            </a:extLst>
          </p:cNvPr>
          <p:cNvSpPr>
            <a:spLocks noChangeArrowheads="1"/>
          </p:cNvSpPr>
          <p:nvPr/>
        </p:nvSpPr>
        <p:spPr bwMode="auto">
          <a:xfrm>
            <a:off x="7244636" y="1974850"/>
            <a:ext cx="1421845"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cxnSp>
        <p:nvCxnSpPr>
          <p:cNvPr id="16" name="AutoShape 18">
            <a:extLst>
              <a:ext uri="{FF2B5EF4-FFF2-40B4-BE49-F238E27FC236}">
                <a16:creationId xmlns:a16="http://schemas.microsoft.com/office/drawing/2014/main" id="{BAC8D3E9-CBFF-4F64-89E3-287272AC6B17}"/>
              </a:ext>
            </a:extLst>
          </p:cNvPr>
          <p:cNvCxnSpPr>
            <a:cxnSpLocks noChangeShapeType="1"/>
            <a:stCxn id="15" idx="2"/>
            <a:endCxn id="18" idx="0"/>
          </p:cNvCxnSpPr>
          <p:nvPr/>
        </p:nvCxnSpPr>
        <p:spPr bwMode="auto">
          <a:xfrm rot="16200000" flipH="1">
            <a:off x="8283860" y="1933887"/>
            <a:ext cx="936625" cy="1593229"/>
          </a:xfrm>
          <a:prstGeom prst="bentConnector3">
            <a:avLst>
              <a:gd name="adj1" fmla="val 49829"/>
            </a:avLst>
          </a:prstGeom>
          <a:noFill/>
          <a:ln w="12700">
            <a:solidFill>
              <a:schemeClr val="tx1"/>
            </a:solidFill>
            <a:miter lim="800000"/>
            <a:headEnd/>
            <a:tailEnd type="triangle" w="med" len="med"/>
          </a:ln>
        </p:spPr>
      </p:cxnSp>
      <p:sp>
        <p:nvSpPr>
          <p:cNvPr id="17" name="Freeform 19">
            <a:extLst>
              <a:ext uri="{FF2B5EF4-FFF2-40B4-BE49-F238E27FC236}">
                <a16:creationId xmlns:a16="http://schemas.microsoft.com/office/drawing/2014/main" id="{D0247FF1-1148-417B-A7E0-A0D613050B3B}"/>
              </a:ext>
            </a:extLst>
          </p:cNvPr>
          <p:cNvSpPr>
            <a:spLocks/>
          </p:cNvSpPr>
          <p:nvPr/>
        </p:nvSpPr>
        <p:spPr bwMode="auto">
          <a:xfrm>
            <a:off x="7244635" y="3233325"/>
            <a:ext cx="3896835" cy="357950"/>
          </a:xfrm>
          <a:custGeom>
            <a:avLst/>
            <a:gdLst>
              <a:gd name="T0" fmla="*/ 0 w 1588"/>
              <a:gd name="T1" fmla="*/ 0 h 272"/>
              <a:gd name="T2" fmla="*/ 2147483647 w 1588"/>
              <a:gd name="T3" fmla="*/ 0 h 272"/>
              <a:gd name="T4" fmla="*/ 2147483647 w 1588"/>
              <a:gd name="T5" fmla="*/ 2147483647 h 272"/>
              <a:gd name="T6" fmla="*/ 2147483647 w 1588"/>
              <a:gd name="T7" fmla="*/ 2147483647 h 272"/>
              <a:gd name="T8" fmla="*/ 2147483647 w 1588"/>
              <a:gd name="T9" fmla="*/ 2147483647 h 272"/>
              <a:gd name="T10" fmla="*/ 2147483647 w 1588"/>
              <a:gd name="T11" fmla="*/ 2147483647 h 272"/>
              <a:gd name="T12" fmla="*/ 0 w 1588"/>
              <a:gd name="T13" fmla="*/ 2147483647 h 272"/>
              <a:gd name="T14" fmla="*/ 2147483647 w 1588"/>
              <a:gd name="T15" fmla="*/ 2147483647 h 272"/>
              <a:gd name="T16" fmla="*/ 0 w 1588"/>
              <a:gd name="T17" fmla="*/ 2147483647 h 272"/>
              <a:gd name="T18" fmla="*/ 2147483647 w 1588"/>
              <a:gd name="T19" fmla="*/ 2147483647 h 272"/>
              <a:gd name="T20" fmla="*/ 0 w 1588"/>
              <a:gd name="T21" fmla="*/ 0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8"/>
              <a:gd name="T34" fmla="*/ 0 h 272"/>
              <a:gd name="T35" fmla="*/ 1588 w 1588"/>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8" h="272">
                <a:moveTo>
                  <a:pt x="0" y="0"/>
                </a:moveTo>
                <a:lnTo>
                  <a:pt x="1588" y="0"/>
                </a:lnTo>
                <a:lnTo>
                  <a:pt x="1497" y="91"/>
                </a:lnTo>
                <a:lnTo>
                  <a:pt x="1588" y="136"/>
                </a:lnTo>
                <a:lnTo>
                  <a:pt x="1497" y="181"/>
                </a:lnTo>
                <a:lnTo>
                  <a:pt x="1588" y="272"/>
                </a:lnTo>
                <a:lnTo>
                  <a:pt x="0" y="272"/>
                </a:lnTo>
                <a:lnTo>
                  <a:pt x="91" y="181"/>
                </a:lnTo>
                <a:lnTo>
                  <a:pt x="0" y="136"/>
                </a:lnTo>
                <a:lnTo>
                  <a:pt x="91" y="91"/>
                </a:lnTo>
                <a:lnTo>
                  <a:pt x="0" y="0"/>
                </a:lnTo>
                <a:close/>
              </a:path>
            </a:pathLst>
          </a:custGeom>
          <a:solidFill>
            <a:srgbClr val="A5D0E3"/>
          </a:solidFill>
          <a:ln w="12700" cap="flat" cmpd="sng">
            <a:solidFill>
              <a:schemeClr val="tx1"/>
            </a:solidFill>
            <a:prstDash val="solid"/>
            <a:round/>
            <a:headEnd/>
            <a:tailEnd/>
          </a:ln>
        </p:spPr>
        <p:txBody>
          <a:bodyPr wrap="square" lIns="80167" tIns="40084" rIns="80167" bIns="40084" anchor="ctr">
            <a:spAutoFit/>
          </a:bodyPr>
          <a:lstStyle/>
          <a:p>
            <a:endParaRPr lang="en-GB" dirty="0"/>
          </a:p>
        </p:txBody>
      </p:sp>
      <p:sp>
        <p:nvSpPr>
          <p:cNvPr id="18" name="Rectangle 20">
            <a:extLst>
              <a:ext uri="{FF2B5EF4-FFF2-40B4-BE49-F238E27FC236}">
                <a16:creationId xmlns:a16="http://schemas.microsoft.com/office/drawing/2014/main" id="{E49C1E41-6ADA-44B4-B88B-80E0F61275B8}"/>
              </a:ext>
            </a:extLst>
          </p:cNvPr>
          <p:cNvSpPr>
            <a:spLocks noChangeArrowheads="1"/>
          </p:cNvSpPr>
          <p:nvPr/>
        </p:nvSpPr>
        <p:spPr bwMode="auto">
          <a:xfrm>
            <a:off x="9356245" y="3198813"/>
            <a:ext cx="385083" cy="431800"/>
          </a:xfrm>
          <a:prstGeom prst="rect">
            <a:avLst/>
          </a:prstGeom>
          <a:solidFill>
            <a:srgbClr val="59A8CB"/>
          </a:solidFill>
          <a:ln w="12700">
            <a:solidFill>
              <a:schemeClr val="tx1"/>
            </a:solidFill>
            <a:miter lim="800000"/>
            <a:headEnd/>
            <a:tailEnd/>
          </a:ln>
        </p:spPr>
        <p:txBody>
          <a:bodyPr wrap="none" anchor="ctr"/>
          <a:lstStyle/>
          <a:p>
            <a:pPr algn="ctr" defTabSz="801688"/>
            <a:endParaRPr lang="en-GB" b="1" dirty="0">
              <a:latin typeface="Courier New" pitchFamily="49" charset="0"/>
            </a:endParaRPr>
          </a:p>
        </p:txBody>
      </p:sp>
      <p:sp>
        <p:nvSpPr>
          <p:cNvPr id="19" name="Rectangle 21">
            <a:extLst>
              <a:ext uri="{FF2B5EF4-FFF2-40B4-BE49-F238E27FC236}">
                <a16:creationId xmlns:a16="http://schemas.microsoft.com/office/drawing/2014/main" id="{DB44A6D6-D9EC-4207-B05A-C7A8BBA587D8}"/>
              </a:ext>
            </a:extLst>
          </p:cNvPr>
          <p:cNvSpPr>
            <a:spLocks noChangeArrowheads="1"/>
          </p:cNvSpPr>
          <p:nvPr/>
        </p:nvSpPr>
        <p:spPr bwMode="auto">
          <a:xfrm>
            <a:off x="8875950" y="3917950"/>
            <a:ext cx="1343558"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r0</a:t>
            </a:r>
          </a:p>
        </p:txBody>
      </p:sp>
      <p:sp>
        <p:nvSpPr>
          <p:cNvPr id="20" name="Text Box 22">
            <a:extLst>
              <a:ext uri="{FF2B5EF4-FFF2-40B4-BE49-F238E27FC236}">
                <a16:creationId xmlns:a16="http://schemas.microsoft.com/office/drawing/2014/main" id="{5A236C7F-4FC6-400D-8F87-A49F05373038}"/>
              </a:ext>
            </a:extLst>
          </p:cNvPr>
          <p:cNvSpPr txBox="1">
            <a:spLocks noChangeArrowheads="1"/>
          </p:cNvSpPr>
          <p:nvPr/>
        </p:nvSpPr>
        <p:spPr bwMode="auto">
          <a:xfrm>
            <a:off x="7724932" y="3270250"/>
            <a:ext cx="954109" cy="357950"/>
          </a:xfrm>
          <a:prstGeom prst="rect">
            <a:avLst/>
          </a:prstGeom>
          <a:noFill/>
          <a:ln w="12700" algn="ctr">
            <a:noFill/>
            <a:miter lim="800000"/>
            <a:headEnd/>
            <a:tailEnd/>
          </a:ln>
        </p:spPr>
        <p:txBody>
          <a:bodyPr wrap="none" lIns="80167" tIns="40084" rIns="80167" bIns="40084">
            <a:spAutoFit/>
          </a:bodyPr>
          <a:lstStyle/>
          <a:p>
            <a:pPr defTabSz="801688"/>
            <a:r>
              <a:rPr lang="en-GB" dirty="0"/>
              <a:t>memory</a:t>
            </a:r>
          </a:p>
        </p:txBody>
      </p:sp>
      <p:sp>
        <p:nvSpPr>
          <p:cNvPr id="21" name="Text Box 23">
            <a:extLst>
              <a:ext uri="{FF2B5EF4-FFF2-40B4-BE49-F238E27FC236}">
                <a16:creationId xmlns:a16="http://schemas.microsoft.com/office/drawing/2014/main" id="{DC75FCF6-9836-4778-BAA6-E5412072A151}"/>
              </a:ext>
            </a:extLst>
          </p:cNvPr>
          <p:cNvSpPr txBox="1">
            <a:spLocks noChangeArrowheads="1"/>
          </p:cNvSpPr>
          <p:nvPr/>
        </p:nvSpPr>
        <p:spPr bwMode="auto">
          <a:xfrm>
            <a:off x="9548787" y="2838450"/>
            <a:ext cx="865056" cy="357950"/>
          </a:xfrm>
          <a:prstGeom prst="rect">
            <a:avLst/>
          </a:prstGeom>
          <a:noFill/>
          <a:ln w="12700" algn="ctr">
            <a:noFill/>
            <a:miter lim="800000"/>
            <a:headEnd/>
            <a:tailEnd/>
          </a:ln>
        </p:spPr>
        <p:txBody>
          <a:bodyPr wrap="none" lIns="80167" tIns="40084" rIns="80167" bIns="40084">
            <a:spAutoFit/>
          </a:bodyPr>
          <a:lstStyle/>
          <a:p>
            <a:pPr defTabSz="801688"/>
            <a:r>
              <a:rPr lang="en-GB" dirty="0"/>
              <a:t>address</a:t>
            </a:r>
          </a:p>
        </p:txBody>
      </p:sp>
      <p:grpSp>
        <p:nvGrpSpPr>
          <p:cNvPr id="22" name="Group 24">
            <a:extLst>
              <a:ext uri="{FF2B5EF4-FFF2-40B4-BE49-F238E27FC236}">
                <a16:creationId xmlns:a16="http://schemas.microsoft.com/office/drawing/2014/main" id="{A63B216C-6A0C-4DD5-BD87-AE4DA0936A9B}"/>
              </a:ext>
            </a:extLst>
          </p:cNvPr>
          <p:cNvGrpSpPr>
            <a:grpSpLocks/>
          </p:cNvGrpSpPr>
          <p:nvPr/>
        </p:nvGrpSpPr>
        <p:grpSpPr bwMode="auto">
          <a:xfrm>
            <a:off x="1293019" y="4953000"/>
            <a:ext cx="4206290" cy="1150937"/>
            <a:chOff x="2154" y="3249"/>
            <a:chExt cx="1988" cy="725"/>
          </a:xfrm>
        </p:grpSpPr>
        <p:sp>
          <p:nvSpPr>
            <p:cNvPr id="23" name="Oval 25">
              <a:extLst>
                <a:ext uri="{FF2B5EF4-FFF2-40B4-BE49-F238E27FC236}">
                  <a16:creationId xmlns:a16="http://schemas.microsoft.com/office/drawing/2014/main" id="{8684FFFE-B076-484A-8CCF-A8877E912364}"/>
                </a:ext>
              </a:extLst>
            </p:cNvPr>
            <p:cNvSpPr>
              <a:spLocks noChangeArrowheads="1"/>
            </p:cNvSpPr>
            <p:nvPr/>
          </p:nvSpPr>
          <p:spPr bwMode="auto">
            <a:xfrm>
              <a:off x="2925" y="3475"/>
              <a:ext cx="318" cy="281"/>
            </a:xfrm>
            <a:prstGeom prst="ellipse">
              <a:avLst/>
            </a:prstGeom>
            <a:solidFill>
              <a:schemeClr val="bg2"/>
            </a:solidFill>
            <a:ln w="12700">
              <a:solidFill>
                <a:schemeClr val="tx1"/>
              </a:solidFill>
              <a:round/>
              <a:headEnd/>
              <a:tailEnd/>
            </a:ln>
          </p:spPr>
          <p:txBody>
            <a:bodyPr wrap="none" anchor="ctr"/>
            <a:lstStyle/>
            <a:p>
              <a:pPr algn="ctr" fontAlgn="base">
                <a:lnSpc>
                  <a:spcPct val="100000"/>
                </a:lnSpc>
                <a:spcBef>
                  <a:spcPct val="0"/>
                </a:spcBef>
                <a:buClrTx/>
                <a:buSzTx/>
                <a:buFontTx/>
                <a:buNone/>
              </a:pPr>
              <a:r>
                <a:rPr lang="en-US" sz="2800" b="1" dirty="0"/>
                <a:t>+</a:t>
              </a:r>
              <a:endParaRPr lang="en-US" sz="2400" dirty="0">
                <a:latin typeface="Times New Roman" pitchFamily="18" charset="0"/>
              </a:endParaRPr>
            </a:p>
          </p:txBody>
        </p:sp>
        <p:sp>
          <p:nvSpPr>
            <p:cNvPr id="24" name="Rectangle 26">
              <a:extLst>
                <a:ext uri="{FF2B5EF4-FFF2-40B4-BE49-F238E27FC236}">
                  <a16:creationId xmlns:a16="http://schemas.microsoft.com/office/drawing/2014/main" id="{51F440D2-D622-4D97-BFAC-3CC612936D20}"/>
                </a:ext>
              </a:extLst>
            </p:cNvPr>
            <p:cNvSpPr>
              <a:spLocks noChangeArrowheads="1"/>
            </p:cNvSpPr>
            <p:nvPr/>
          </p:nvSpPr>
          <p:spPr bwMode="auto">
            <a:xfrm>
              <a:off x="2154" y="3249"/>
              <a:ext cx="672" cy="181"/>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sp>
          <p:nvSpPr>
            <p:cNvPr id="25" name="Rectangle 27">
              <a:extLst>
                <a:ext uri="{FF2B5EF4-FFF2-40B4-BE49-F238E27FC236}">
                  <a16:creationId xmlns:a16="http://schemas.microsoft.com/office/drawing/2014/main" id="{23362816-915F-4865-BF7A-4F30E8CE3D6D}"/>
                </a:ext>
              </a:extLst>
            </p:cNvPr>
            <p:cNvSpPr>
              <a:spLocks noChangeArrowheads="1"/>
            </p:cNvSpPr>
            <p:nvPr/>
          </p:nvSpPr>
          <p:spPr bwMode="auto">
            <a:xfrm>
              <a:off x="2154" y="3793"/>
              <a:ext cx="681" cy="181"/>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#12</a:t>
              </a:r>
            </a:p>
          </p:txBody>
        </p:sp>
        <p:cxnSp>
          <p:nvCxnSpPr>
            <p:cNvPr id="26" name="AutoShape 28">
              <a:extLst>
                <a:ext uri="{FF2B5EF4-FFF2-40B4-BE49-F238E27FC236}">
                  <a16:creationId xmlns:a16="http://schemas.microsoft.com/office/drawing/2014/main" id="{ED46196E-2268-4984-A7B1-3E9467EF78C2}"/>
                </a:ext>
              </a:extLst>
            </p:cNvPr>
            <p:cNvCxnSpPr>
              <a:cxnSpLocks noChangeShapeType="1"/>
              <a:stCxn id="24" idx="3"/>
              <a:endCxn id="23" idx="0"/>
            </p:cNvCxnSpPr>
            <p:nvPr/>
          </p:nvCxnSpPr>
          <p:spPr bwMode="auto">
            <a:xfrm>
              <a:off x="2826" y="3340"/>
              <a:ext cx="258" cy="135"/>
            </a:xfrm>
            <a:prstGeom prst="bentConnector2">
              <a:avLst/>
            </a:prstGeom>
            <a:noFill/>
            <a:ln w="12700">
              <a:solidFill>
                <a:schemeClr val="tx1"/>
              </a:solidFill>
              <a:miter lim="800000"/>
              <a:headEnd/>
              <a:tailEnd type="triangle" w="med" len="med"/>
            </a:ln>
          </p:spPr>
        </p:cxnSp>
        <p:cxnSp>
          <p:nvCxnSpPr>
            <p:cNvPr id="27" name="AutoShape 29">
              <a:extLst>
                <a:ext uri="{FF2B5EF4-FFF2-40B4-BE49-F238E27FC236}">
                  <a16:creationId xmlns:a16="http://schemas.microsoft.com/office/drawing/2014/main" id="{E18F07EC-A9FF-4F76-8CCD-84E9EFB8921E}"/>
                </a:ext>
              </a:extLst>
            </p:cNvPr>
            <p:cNvCxnSpPr>
              <a:cxnSpLocks noChangeShapeType="1"/>
              <a:stCxn id="25" idx="3"/>
              <a:endCxn id="23" idx="4"/>
            </p:cNvCxnSpPr>
            <p:nvPr/>
          </p:nvCxnSpPr>
          <p:spPr bwMode="auto">
            <a:xfrm flipV="1">
              <a:off x="2835" y="3756"/>
              <a:ext cx="249" cy="128"/>
            </a:xfrm>
            <a:prstGeom prst="bentConnector2">
              <a:avLst/>
            </a:prstGeom>
            <a:noFill/>
            <a:ln w="12700">
              <a:solidFill>
                <a:schemeClr val="tx1"/>
              </a:solidFill>
              <a:miter lim="800000"/>
              <a:headEnd/>
              <a:tailEnd type="triangle" w="med" len="med"/>
            </a:ln>
          </p:spPr>
        </p:cxnSp>
        <p:sp>
          <p:nvSpPr>
            <p:cNvPr id="28" name="Rectangle 30">
              <a:extLst>
                <a:ext uri="{FF2B5EF4-FFF2-40B4-BE49-F238E27FC236}">
                  <a16:creationId xmlns:a16="http://schemas.microsoft.com/office/drawing/2014/main" id="{34FE994B-9BD1-467A-997B-162C3B85D67C}"/>
                </a:ext>
              </a:extLst>
            </p:cNvPr>
            <p:cNvSpPr>
              <a:spLocks noChangeArrowheads="1"/>
            </p:cNvSpPr>
            <p:nvPr/>
          </p:nvSpPr>
          <p:spPr bwMode="auto">
            <a:xfrm>
              <a:off x="3470" y="3521"/>
              <a:ext cx="672" cy="181"/>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sp>
          <p:nvSpPr>
            <p:cNvPr id="29" name="Line 31">
              <a:extLst>
                <a:ext uri="{FF2B5EF4-FFF2-40B4-BE49-F238E27FC236}">
                  <a16:creationId xmlns:a16="http://schemas.microsoft.com/office/drawing/2014/main" id="{2D47477D-04EB-4216-B8B8-1DCD955AC45B}"/>
                </a:ext>
              </a:extLst>
            </p:cNvPr>
            <p:cNvSpPr>
              <a:spLocks noChangeShapeType="1"/>
            </p:cNvSpPr>
            <p:nvPr/>
          </p:nvSpPr>
          <p:spPr bwMode="auto">
            <a:xfrm>
              <a:off x="3243" y="3612"/>
              <a:ext cx="227" cy="0"/>
            </a:xfrm>
            <a:prstGeom prst="line">
              <a:avLst/>
            </a:prstGeom>
            <a:noFill/>
            <a:ln w="12700">
              <a:solidFill>
                <a:schemeClr val="tx1"/>
              </a:solidFill>
              <a:round/>
              <a:headEnd/>
              <a:tailEnd type="triangle" w="med" len="med"/>
            </a:ln>
          </p:spPr>
          <p:txBody>
            <a:bodyPr wrap="none" lIns="80167" tIns="40084" rIns="80167" bIns="40084" anchor="ctr">
              <a:spAutoFit/>
            </a:bodyPr>
            <a:lstStyle/>
            <a:p>
              <a:endParaRPr lang="en-GB" dirty="0"/>
            </a:p>
          </p:txBody>
        </p:sp>
      </p:grpSp>
      <p:grpSp>
        <p:nvGrpSpPr>
          <p:cNvPr id="30" name="Group 34">
            <a:extLst>
              <a:ext uri="{FF2B5EF4-FFF2-40B4-BE49-F238E27FC236}">
                <a16:creationId xmlns:a16="http://schemas.microsoft.com/office/drawing/2014/main" id="{3FBC0D65-D4E3-45CF-AB2C-F0E611EE9FFC}"/>
              </a:ext>
            </a:extLst>
          </p:cNvPr>
          <p:cNvGrpSpPr>
            <a:grpSpLocks/>
          </p:cNvGrpSpPr>
          <p:nvPr/>
        </p:nvGrpSpPr>
        <p:grpSpPr bwMode="auto">
          <a:xfrm>
            <a:off x="7236619" y="4953000"/>
            <a:ext cx="4206290" cy="1150937"/>
            <a:chOff x="2154" y="3249"/>
            <a:chExt cx="1988" cy="725"/>
          </a:xfrm>
        </p:grpSpPr>
        <p:sp>
          <p:nvSpPr>
            <p:cNvPr id="31" name="Oval 35">
              <a:extLst>
                <a:ext uri="{FF2B5EF4-FFF2-40B4-BE49-F238E27FC236}">
                  <a16:creationId xmlns:a16="http://schemas.microsoft.com/office/drawing/2014/main" id="{24603E91-5E65-4556-8AFA-6D6BE31FD608}"/>
                </a:ext>
              </a:extLst>
            </p:cNvPr>
            <p:cNvSpPr>
              <a:spLocks noChangeArrowheads="1"/>
            </p:cNvSpPr>
            <p:nvPr/>
          </p:nvSpPr>
          <p:spPr bwMode="auto">
            <a:xfrm>
              <a:off x="2925" y="3475"/>
              <a:ext cx="318" cy="281"/>
            </a:xfrm>
            <a:prstGeom prst="ellipse">
              <a:avLst/>
            </a:prstGeom>
            <a:solidFill>
              <a:schemeClr val="bg2"/>
            </a:solidFill>
            <a:ln w="12700">
              <a:solidFill>
                <a:schemeClr val="tx1"/>
              </a:solidFill>
              <a:round/>
              <a:headEnd/>
              <a:tailEnd/>
            </a:ln>
          </p:spPr>
          <p:txBody>
            <a:bodyPr wrap="none" anchor="ctr"/>
            <a:lstStyle/>
            <a:p>
              <a:pPr algn="ctr" fontAlgn="base">
                <a:lnSpc>
                  <a:spcPct val="100000"/>
                </a:lnSpc>
                <a:spcBef>
                  <a:spcPct val="0"/>
                </a:spcBef>
                <a:buClrTx/>
                <a:buSzTx/>
                <a:buFontTx/>
                <a:buNone/>
              </a:pPr>
              <a:r>
                <a:rPr lang="en-US" sz="2800" b="1" dirty="0"/>
                <a:t>+</a:t>
              </a:r>
              <a:endParaRPr lang="en-US" sz="2400" dirty="0">
                <a:latin typeface="Times New Roman" pitchFamily="18" charset="0"/>
              </a:endParaRPr>
            </a:p>
          </p:txBody>
        </p:sp>
        <p:sp>
          <p:nvSpPr>
            <p:cNvPr id="32" name="Rectangle 36">
              <a:extLst>
                <a:ext uri="{FF2B5EF4-FFF2-40B4-BE49-F238E27FC236}">
                  <a16:creationId xmlns:a16="http://schemas.microsoft.com/office/drawing/2014/main" id="{F0869297-F710-4F7E-B17E-AAA89B1BA768}"/>
                </a:ext>
              </a:extLst>
            </p:cNvPr>
            <p:cNvSpPr>
              <a:spLocks noChangeArrowheads="1"/>
            </p:cNvSpPr>
            <p:nvPr/>
          </p:nvSpPr>
          <p:spPr bwMode="auto">
            <a:xfrm>
              <a:off x="2154" y="3249"/>
              <a:ext cx="672" cy="181"/>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sp>
          <p:nvSpPr>
            <p:cNvPr id="33" name="Rectangle 37">
              <a:extLst>
                <a:ext uri="{FF2B5EF4-FFF2-40B4-BE49-F238E27FC236}">
                  <a16:creationId xmlns:a16="http://schemas.microsoft.com/office/drawing/2014/main" id="{B2A6636F-CA64-4FEE-AA99-EA3987F20CA1}"/>
                </a:ext>
              </a:extLst>
            </p:cNvPr>
            <p:cNvSpPr>
              <a:spLocks noChangeArrowheads="1"/>
            </p:cNvSpPr>
            <p:nvPr/>
          </p:nvSpPr>
          <p:spPr bwMode="auto">
            <a:xfrm>
              <a:off x="2154" y="3793"/>
              <a:ext cx="681" cy="181"/>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#12</a:t>
              </a:r>
            </a:p>
          </p:txBody>
        </p:sp>
        <p:cxnSp>
          <p:nvCxnSpPr>
            <p:cNvPr id="34" name="AutoShape 38">
              <a:extLst>
                <a:ext uri="{FF2B5EF4-FFF2-40B4-BE49-F238E27FC236}">
                  <a16:creationId xmlns:a16="http://schemas.microsoft.com/office/drawing/2014/main" id="{504CE32B-D2E0-4AE6-BBDB-1DD67B1F09FC}"/>
                </a:ext>
              </a:extLst>
            </p:cNvPr>
            <p:cNvCxnSpPr>
              <a:cxnSpLocks noChangeShapeType="1"/>
              <a:stCxn id="32" idx="3"/>
              <a:endCxn id="31" idx="0"/>
            </p:cNvCxnSpPr>
            <p:nvPr/>
          </p:nvCxnSpPr>
          <p:spPr bwMode="auto">
            <a:xfrm>
              <a:off x="2826" y="3340"/>
              <a:ext cx="258" cy="135"/>
            </a:xfrm>
            <a:prstGeom prst="bentConnector2">
              <a:avLst/>
            </a:prstGeom>
            <a:noFill/>
            <a:ln w="12700">
              <a:solidFill>
                <a:schemeClr val="tx1"/>
              </a:solidFill>
              <a:miter lim="800000"/>
              <a:headEnd/>
              <a:tailEnd type="triangle" w="med" len="med"/>
            </a:ln>
          </p:spPr>
        </p:cxnSp>
        <p:cxnSp>
          <p:nvCxnSpPr>
            <p:cNvPr id="35" name="AutoShape 39">
              <a:extLst>
                <a:ext uri="{FF2B5EF4-FFF2-40B4-BE49-F238E27FC236}">
                  <a16:creationId xmlns:a16="http://schemas.microsoft.com/office/drawing/2014/main" id="{C8DDF40C-3921-4D38-BDBC-0DF946B8F00C}"/>
                </a:ext>
              </a:extLst>
            </p:cNvPr>
            <p:cNvCxnSpPr>
              <a:cxnSpLocks noChangeShapeType="1"/>
              <a:stCxn id="33" idx="3"/>
              <a:endCxn id="31" idx="4"/>
            </p:cNvCxnSpPr>
            <p:nvPr/>
          </p:nvCxnSpPr>
          <p:spPr bwMode="auto">
            <a:xfrm flipV="1">
              <a:off x="2835" y="3756"/>
              <a:ext cx="249" cy="128"/>
            </a:xfrm>
            <a:prstGeom prst="bentConnector2">
              <a:avLst/>
            </a:prstGeom>
            <a:noFill/>
            <a:ln w="12700">
              <a:solidFill>
                <a:schemeClr val="tx1"/>
              </a:solidFill>
              <a:miter lim="800000"/>
              <a:headEnd/>
              <a:tailEnd type="triangle" w="med" len="med"/>
            </a:ln>
          </p:spPr>
        </p:cxnSp>
        <p:sp>
          <p:nvSpPr>
            <p:cNvPr id="36" name="Rectangle 40">
              <a:extLst>
                <a:ext uri="{FF2B5EF4-FFF2-40B4-BE49-F238E27FC236}">
                  <a16:creationId xmlns:a16="http://schemas.microsoft.com/office/drawing/2014/main" id="{C18F75B0-D509-4BA0-AB84-34F193C1186D}"/>
                </a:ext>
              </a:extLst>
            </p:cNvPr>
            <p:cNvSpPr>
              <a:spLocks noChangeArrowheads="1"/>
            </p:cNvSpPr>
            <p:nvPr/>
          </p:nvSpPr>
          <p:spPr bwMode="auto">
            <a:xfrm>
              <a:off x="3470" y="3521"/>
              <a:ext cx="672" cy="181"/>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sp>
          <p:nvSpPr>
            <p:cNvPr id="37" name="Line 41">
              <a:extLst>
                <a:ext uri="{FF2B5EF4-FFF2-40B4-BE49-F238E27FC236}">
                  <a16:creationId xmlns:a16="http://schemas.microsoft.com/office/drawing/2014/main" id="{0E524AD8-89CD-40D2-BF33-7BC886F564FC}"/>
                </a:ext>
              </a:extLst>
            </p:cNvPr>
            <p:cNvSpPr>
              <a:spLocks noChangeShapeType="1"/>
            </p:cNvSpPr>
            <p:nvPr/>
          </p:nvSpPr>
          <p:spPr bwMode="auto">
            <a:xfrm>
              <a:off x="3243" y="3612"/>
              <a:ext cx="227" cy="0"/>
            </a:xfrm>
            <a:prstGeom prst="line">
              <a:avLst/>
            </a:prstGeom>
            <a:noFill/>
            <a:ln w="12700">
              <a:solidFill>
                <a:schemeClr val="tx1"/>
              </a:solidFill>
              <a:round/>
              <a:headEnd/>
              <a:tailEnd type="triangle" w="med" len="med"/>
            </a:ln>
          </p:spPr>
          <p:txBody>
            <a:bodyPr wrap="none" lIns="80167" tIns="40084" rIns="80167" bIns="40084" anchor="ctr">
              <a:spAutoFit/>
            </a:bodyPr>
            <a:lstStyle/>
            <a:p>
              <a:endParaRPr lang="en-GB" dirty="0"/>
            </a:p>
          </p:txBody>
        </p:sp>
      </p:grpSp>
      <p:grpSp>
        <p:nvGrpSpPr>
          <p:cNvPr id="38" name="43 Grupo">
            <a:extLst>
              <a:ext uri="{FF2B5EF4-FFF2-40B4-BE49-F238E27FC236}">
                <a16:creationId xmlns:a16="http://schemas.microsoft.com/office/drawing/2014/main" id="{577F535F-4944-4CAE-A063-BC6B2A1DF3FA}"/>
              </a:ext>
            </a:extLst>
          </p:cNvPr>
          <p:cNvGrpSpPr/>
          <p:nvPr/>
        </p:nvGrpSpPr>
        <p:grpSpPr>
          <a:xfrm>
            <a:off x="1294893" y="1974850"/>
            <a:ext cx="3765546" cy="2230438"/>
            <a:chOff x="1294893" y="1974850"/>
            <a:chExt cx="3765546" cy="2230438"/>
          </a:xfrm>
        </p:grpSpPr>
        <p:sp>
          <p:nvSpPr>
            <p:cNvPr id="39" name="Oval 6">
              <a:extLst>
                <a:ext uri="{FF2B5EF4-FFF2-40B4-BE49-F238E27FC236}">
                  <a16:creationId xmlns:a16="http://schemas.microsoft.com/office/drawing/2014/main" id="{30EE947B-6902-43C6-8152-9F975EE2FFEF}"/>
                </a:ext>
              </a:extLst>
            </p:cNvPr>
            <p:cNvSpPr>
              <a:spLocks noChangeArrowheads="1"/>
            </p:cNvSpPr>
            <p:nvPr/>
          </p:nvSpPr>
          <p:spPr bwMode="auto">
            <a:xfrm>
              <a:off x="2638454" y="2406650"/>
              <a:ext cx="672837" cy="446088"/>
            </a:xfrm>
            <a:prstGeom prst="ellipse">
              <a:avLst/>
            </a:prstGeom>
            <a:solidFill>
              <a:schemeClr val="bg2"/>
            </a:solidFill>
            <a:ln w="12700">
              <a:solidFill>
                <a:schemeClr val="tx1"/>
              </a:solidFill>
              <a:round/>
              <a:headEnd/>
              <a:tailEnd/>
            </a:ln>
          </p:spPr>
          <p:txBody>
            <a:bodyPr wrap="none" anchor="ctr"/>
            <a:lstStyle/>
            <a:p>
              <a:pPr algn="ctr" fontAlgn="base">
                <a:lnSpc>
                  <a:spcPct val="100000"/>
                </a:lnSpc>
                <a:spcBef>
                  <a:spcPct val="0"/>
                </a:spcBef>
                <a:buClrTx/>
                <a:buSzTx/>
                <a:buFontTx/>
                <a:buNone/>
              </a:pPr>
              <a:r>
                <a:rPr lang="en-US" sz="2800" b="1" dirty="0"/>
                <a:t>+</a:t>
              </a:r>
              <a:endParaRPr lang="en-US" sz="2400" dirty="0">
                <a:latin typeface="Times New Roman" pitchFamily="18" charset="0"/>
              </a:endParaRPr>
            </a:p>
          </p:txBody>
        </p:sp>
        <p:sp>
          <p:nvSpPr>
            <p:cNvPr id="40" name="Rectangle 7">
              <a:extLst>
                <a:ext uri="{FF2B5EF4-FFF2-40B4-BE49-F238E27FC236}">
                  <a16:creationId xmlns:a16="http://schemas.microsoft.com/office/drawing/2014/main" id="{57055D7C-2812-4ED7-8C44-26450E796928}"/>
                </a:ext>
              </a:extLst>
            </p:cNvPr>
            <p:cNvSpPr>
              <a:spLocks noChangeArrowheads="1"/>
            </p:cNvSpPr>
            <p:nvPr/>
          </p:nvSpPr>
          <p:spPr bwMode="auto">
            <a:xfrm>
              <a:off x="1294893" y="1974850"/>
              <a:ext cx="1421845"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r1</a:t>
              </a:r>
            </a:p>
          </p:txBody>
        </p:sp>
        <p:sp>
          <p:nvSpPr>
            <p:cNvPr id="41" name="Rectangle 8">
              <a:extLst>
                <a:ext uri="{FF2B5EF4-FFF2-40B4-BE49-F238E27FC236}">
                  <a16:creationId xmlns:a16="http://schemas.microsoft.com/office/drawing/2014/main" id="{5AED79EA-D2FE-4B71-AB9F-5687F0F51526}"/>
                </a:ext>
              </a:extLst>
            </p:cNvPr>
            <p:cNvSpPr>
              <a:spLocks noChangeArrowheads="1"/>
            </p:cNvSpPr>
            <p:nvPr/>
          </p:nvSpPr>
          <p:spPr bwMode="auto">
            <a:xfrm>
              <a:off x="3213963" y="1974850"/>
              <a:ext cx="1440886"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#12</a:t>
              </a:r>
            </a:p>
          </p:txBody>
        </p:sp>
        <p:cxnSp>
          <p:nvCxnSpPr>
            <p:cNvPr id="42" name="AutoShape 9">
              <a:extLst>
                <a:ext uri="{FF2B5EF4-FFF2-40B4-BE49-F238E27FC236}">
                  <a16:creationId xmlns:a16="http://schemas.microsoft.com/office/drawing/2014/main" id="{FFEC5B1F-1511-47D6-AB9B-8DBBB6BFF469}"/>
                </a:ext>
              </a:extLst>
            </p:cNvPr>
            <p:cNvCxnSpPr>
              <a:cxnSpLocks noChangeShapeType="1"/>
              <a:stCxn id="40" idx="2"/>
              <a:endCxn id="39" idx="2"/>
            </p:cNvCxnSpPr>
            <p:nvPr/>
          </p:nvCxnSpPr>
          <p:spPr bwMode="auto">
            <a:xfrm rot="16200000" flipH="1">
              <a:off x="2137986" y="2130021"/>
              <a:ext cx="368300" cy="632637"/>
            </a:xfrm>
            <a:prstGeom prst="bentConnector2">
              <a:avLst/>
            </a:prstGeom>
            <a:noFill/>
            <a:ln w="12700">
              <a:solidFill>
                <a:schemeClr val="tx1"/>
              </a:solidFill>
              <a:miter lim="800000"/>
              <a:headEnd/>
              <a:tailEnd type="triangle" w="med" len="med"/>
            </a:ln>
          </p:spPr>
        </p:cxnSp>
        <p:cxnSp>
          <p:nvCxnSpPr>
            <p:cNvPr id="43" name="AutoShape 10">
              <a:extLst>
                <a:ext uri="{FF2B5EF4-FFF2-40B4-BE49-F238E27FC236}">
                  <a16:creationId xmlns:a16="http://schemas.microsoft.com/office/drawing/2014/main" id="{2B700BBB-5F5A-43E7-B0B0-DB6FDAFA3C2D}"/>
                </a:ext>
              </a:extLst>
            </p:cNvPr>
            <p:cNvCxnSpPr>
              <a:cxnSpLocks noChangeShapeType="1"/>
              <a:stCxn id="41" idx="2"/>
              <a:endCxn id="39" idx="6"/>
            </p:cNvCxnSpPr>
            <p:nvPr/>
          </p:nvCxnSpPr>
          <p:spPr bwMode="auto">
            <a:xfrm rot="5400000">
              <a:off x="3439226" y="2134253"/>
              <a:ext cx="368300" cy="624172"/>
            </a:xfrm>
            <a:prstGeom prst="bentConnector2">
              <a:avLst/>
            </a:prstGeom>
            <a:noFill/>
            <a:ln w="12700">
              <a:solidFill>
                <a:schemeClr val="tx1"/>
              </a:solidFill>
              <a:miter lim="800000"/>
              <a:headEnd/>
              <a:tailEnd type="triangle" w="med" len="med"/>
            </a:ln>
          </p:spPr>
        </p:cxnSp>
        <p:sp>
          <p:nvSpPr>
            <p:cNvPr id="44" name="Freeform 11">
              <a:extLst>
                <a:ext uri="{FF2B5EF4-FFF2-40B4-BE49-F238E27FC236}">
                  <a16:creationId xmlns:a16="http://schemas.microsoft.com/office/drawing/2014/main" id="{A609C9DD-F7F2-4393-9833-01EA96716C78}"/>
                </a:ext>
              </a:extLst>
            </p:cNvPr>
            <p:cNvSpPr>
              <a:spLocks/>
            </p:cNvSpPr>
            <p:nvPr/>
          </p:nvSpPr>
          <p:spPr bwMode="auto">
            <a:xfrm>
              <a:off x="1294894" y="3235738"/>
              <a:ext cx="3765545" cy="357950"/>
            </a:xfrm>
            <a:custGeom>
              <a:avLst/>
              <a:gdLst>
                <a:gd name="T0" fmla="*/ 0 w 1588"/>
                <a:gd name="T1" fmla="*/ 0 h 272"/>
                <a:gd name="T2" fmla="*/ 2147483647 w 1588"/>
                <a:gd name="T3" fmla="*/ 0 h 272"/>
                <a:gd name="T4" fmla="*/ 2147483647 w 1588"/>
                <a:gd name="T5" fmla="*/ 2147483647 h 272"/>
                <a:gd name="T6" fmla="*/ 2147483647 w 1588"/>
                <a:gd name="T7" fmla="*/ 2147483647 h 272"/>
                <a:gd name="T8" fmla="*/ 2147483647 w 1588"/>
                <a:gd name="T9" fmla="*/ 2147483647 h 272"/>
                <a:gd name="T10" fmla="*/ 2147483647 w 1588"/>
                <a:gd name="T11" fmla="*/ 2147483647 h 272"/>
                <a:gd name="T12" fmla="*/ 0 w 1588"/>
                <a:gd name="T13" fmla="*/ 2147483647 h 272"/>
                <a:gd name="T14" fmla="*/ 2147483647 w 1588"/>
                <a:gd name="T15" fmla="*/ 2147483647 h 272"/>
                <a:gd name="T16" fmla="*/ 0 w 1588"/>
                <a:gd name="T17" fmla="*/ 2147483647 h 272"/>
                <a:gd name="T18" fmla="*/ 2147483647 w 1588"/>
                <a:gd name="T19" fmla="*/ 2147483647 h 272"/>
                <a:gd name="T20" fmla="*/ 0 w 1588"/>
                <a:gd name="T21" fmla="*/ 0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8"/>
                <a:gd name="T34" fmla="*/ 0 h 272"/>
                <a:gd name="T35" fmla="*/ 1588 w 1588"/>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8" h="272">
                  <a:moveTo>
                    <a:pt x="0" y="0"/>
                  </a:moveTo>
                  <a:lnTo>
                    <a:pt x="1588" y="0"/>
                  </a:lnTo>
                  <a:lnTo>
                    <a:pt x="1497" y="91"/>
                  </a:lnTo>
                  <a:lnTo>
                    <a:pt x="1588" y="136"/>
                  </a:lnTo>
                  <a:lnTo>
                    <a:pt x="1497" y="181"/>
                  </a:lnTo>
                  <a:lnTo>
                    <a:pt x="1588" y="272"/>
                  </a:lnTo>
                  <a:lnTo>
                    <a:pt x="0" y="272"/>
                  </a:lnTo>
                  <a:lnTo>
                    <a:pt x="91" y="181"/>
                  </a:lnTo>
                  <a:lnTo>
                    <a:pt x="0" y="136"/>
                  </a:lnTo>
                  <a:lnTo>
                    <a:pt x="91" y="91"/>
                  </a:lnTo>
                  <a:lnTo>
                    <a:pt x="0" y="0"/>
                  </a:lnTo>
                  <a:close/>
                </a:path>
              </a:pathLst>
            </a:custGeom>
            <a:solidFill>
              <a:srgbClr val="A5D0E3"/>
            </a:solidFill>
            <a:ln w="12700" cap="flat" cmpd="sng">
              <a:solidFill>
                <a:schemeClr val="tx1"/>
              </a:solidFill>
              <a:prstDash val="solid"/>
              <a:round/>
              <a:headEnd/>
              <a:tailEnd/>
            </a:ln>
          </p:spPr>
          <p:txBody>
            <a:bodyPr wrap="square" lIns="80167" tIns="40084" rIns="80167" bIns="40084" anchor="ctr">
              <a:spAutoFit/>
            </a:bodyPr>
            <a:lstStyle/>
            <a:p>
              <a:endParaRPr lang="en-GB" dirty="0"/>
            </a:p>
          </p:txBody>
        </p:sp>
        <p:sp>
          <p:nvSpPr>
            <p:cNvPr id="45" name="Rectangle 12">
              <a:extLst>
                <a:ext uri="{FF2B5EF4-FFF2-40B4-BE49-F238E27FC236}">
                  <a16:creationId xmlns:a16="http://schemas.microsoft.com/office/drawing/2014/main" id="{B0693B0C-2FCA-4E20-91D1-DFBC45160269}"/>
                </a:ext>
              </a:extLst>
            </p:cNvPr>
            <p:cNvSpPr>
              <a:spLocks noChangeArrowheads="1"/>
            </p:cNvSpPr>
            <p:nvPr/>
          </p:nvSpPr>
          <p:spPr bwMode="auto">
            <a:xfrm>
              <a:off x="3406504" y="3198813"/>
              <a:ext cx="385083" cy="431800"/>
            </a:xfrm>
            <a:prstGeom prst="rect">
              <a:avLst/>
            </a:prstGeom>
            <a:solidFill>
              <a:srgbClr val="59A8CB"/>
            </a:solidFill>
            <a:ln w="12700">
              <a:solidFill>
                <a:schemeClr val="tx1"/>
              </a:solidFill>
              <a:miter lim="800000"/>
              <a:headEnd/>
              <a:tailEnd/>
            </a:ln>
          </p:spPr>
          <p:txBody>
            <a:bodyPr wrap="none" anchor="ctr"/>
            <a:lstStyle/>
            <a:p>
              <a:pPr algn="ctr" defTabSz="801688"/>
              <a:endParaRPr lang="en-GB" b="1" dirty="0">
                <a:latin typeface="Courier New" pitchFamily="49" charset="0"/>
              </a:endParaRPr>
            </a:p>
          </p:txBody>
        </p:sp>
        <p:cxnSp>
          <p:nvCxnSpPr>
            <p:cNvPr id="46" name="AutoShape 13">
              <a:extLst>
                <a:ext uri="{FF2B5EF4-FFF2-40B4-BE49-F238E27FC236}">
                  <a16:creationId xmlns:a16="http://schemas.microsoft.com/office/drawing/2014/main" id="{10487A18-592A-49CF-8240-61A1F5C65B01}"/>
                </a:ext>
              </a:extLst>
            </p:cNvPr>
            <p:cNvCxnSpPr>
              <a:cxnSpLocks noChangeShapeType="1"/>
              <a:stCxn id="39" idx="4"/>
              <a:endCxn id="45" idx="0"/>
            </p:cNvCxnSpPr>
            <p:nvPr/>
          </p:nvCxnSpPr>
          <p:spPr bwMode="auto">
            <a:xfrm rot="16200000" flipH="1">
              <a:off x="3113921" y="2713690"/>
              <a:ext cx="346075" cy="624174"/>
            </a:xfrm>
            <a:prstGeom prst="bentConnector3">
              <a:avLst>
                <a:gd name="adj1" fmla="val 49542"/>
              </a:avLst>
            </a:prstGeom>
            <a:noFill/>
            <a:ln w="12700">
              <a:solidFill>
                <a:schemeClr val="tx1"/>
              </a:solidFill>
              <a:miter lim="800000"/>
              <a:headEnd/>
              <a:tailEnd type="triangle" w="med" len="med"/>
            </a:ln>
          </p:spPr>
        </p:cxnSp>
        <p:sp>
          <p:nvSpPr>
            <p:cNvPr id="47" name="Rectangle 14">
              <a:extLst>
                <a:ext uri="{FF2B5EF4-FFF2-40B4-BE49-F238E27FC236}">
                  <a16:creationId xmlns:a16="http://schemas.microsoft.com/office/drawing/2014/main" id="{C68E6A27-15AC-4F50-987D-99404C208431}"/>
                </a:ext>
              </a:extLst>
            </p:cNvPr>
            <p:cNvSpPr>
              <a:spLocks noChangeArrowheads="1"/>
            </p:cNvSpPr>
            <p:nvPr/>
          </p:nvSpPr>
          <p:spPr bwMode="auto">
            <a:xfrm>
              <a:off x="2926207" y="3917950"/>
              <a:ext cx="1343558" cy="287338"/>
            </a:xfrm>
            <a:prstGeom prst="rect">
              <a:avLst/>
            </a:prstGeom>
            <a:solidFill>
              <a:srgbClr val="A5D0E3"/>
            </a:solidFill>
            <a:ln w="12700">
              <a:solidFill>
                <a:schemeClr val="tx1"/>
              </a:solidFill>
              <a:miter lim="800000"/>
              <a:headEnd/>
              <a:tailEnd/>
            </a:ln>
          </p:spPr>
          <p:txBody>
            <a:bodyPr wrap="none" anchor="ctr"/>
            <a:lstStyle/>
            <a:p>
              <a:pPr algn="ctr" defTabSz="801688"/>
              <a:r>
                <a:rPr lang="en-GB" b="1" dirty="0">
                  <a:latin typeface="Courier New" pitchFamily="49" charset="0"/>
                </a:rPr>
                <a:t>r0</a:t>
              </a:r>
            </a:p>
          </p:txBody>
        </p:sp>
        <p:sp>
          <p:nvSpPr>
            <p:cNvPr id="48" name="Text Box 15">
              <a:extLst>
                <a:ext uri="{FF2B5EF4-FFF2-40B4-BE49-F238E27FC236}">
                  <a16:creationId xmlns:a16="http://schemas.microsoft.com/office/drawing/2014/main" id="{4E8A12DD-67DC-4FED-A97B-AB9EC2115977}"/>
                </a:ext>
              </a:extLst>
            </p:cNvPr>
            <p:cNvSpPr txBox="1">
              <a:spLocks noChangeArrowheads="1"/>
            </p:cNvSpPr>
            <p:nvPr/>
          </p:nvSpPr>
          <p:spPr bwMode="auto">
            <a:xfrm>
              <a:off x="1775190" y="3270250"/>
              <a:ext cx="954109" cy="357950"/>
            </a:xfrm>
            <a:prstGeom prst="rect">
              <a:avLst/>
            </a:prstGeom>
            <a:noFill/>
            <a:ln w="12700" algn="ctr">
              <a:noFill/>
              <a:miter lim="800000"/>
              <a:headEnd/>
              <a:tailEnd/>
            </a:ln>
          </p:spPr>
          <p:txBody>
            <a:bodyPr wrap="none" lIns="80167" tIns="40084" rIns="80167" bIns="40084">
              <a:spAutoFit/>
            </a:bodyPr>
            <a:lstStyle/>
            <a:p>
              <a:pPr defTabSz="801688"/>
              <a:r>
                <a:rPr lang="en-GB" dirty="0"/>
                <a:t>memory</a:t>
              </a:r>
            </a:p>
          </p:txBody>
        </p:sp>
        <p:sp>
          <p:nvSpPr>
            <p:cNvPr id="49" name="Text Box 16">
              <a:extLst>
                <a:ext uri="{FF2B5EF4-FFF2-40B4-BE49-F238E27FC236}">
                  <a16:creationId xmlns:a16="http://schemas.microsoft.com/office/drawing/2014/main" id="{0EDFB547-8242-4B0F-A541-B0DED2C7E7B5}"/>
                </a:ext>
              </a:extLst>
            </p:cNvPr>
            <p:cNvSpPr txBox="1">
              <a:spLocks noChangeArrowheads="1"/>
            </p:cNvSpPr>
            <p:nvPr/>
          </p:nvSpPr>
          <p:spPr bwMode="auto">
            <a:xfrm>
              <a:off x="3599045" y="2838450"/>
              <a:ext cx="865056" cy="357950"/>
            </a:xfrm>
            <a:prstGeom prst="rect">
              <a:avLst/>
            </a:prstGeom>
            <a:noFill/>
            <a:ln w="12700" algn="ctr">
              <a:noFill/>
              <a:miter lim="800000"/>
              <a:headEnd/>
              <a:tailEnd/>
            </a:ln>
          </p:spPr>
          <p:txBody>
            <a:bodyPr wrap="none" lIns="80167" tIns="40084" rIns="80167" bIns="40084">
              <a:spAutoFit/>
            </a:bodyPr>
            <a:lstStyle/>
            <a:p>
              <a:pPr defTabSz="801688"/>
              <a:r>
                <a:rPr lang="en-GB" dirty="0"/>
                <a:t>address</a:t>
              </a:r>
            </a:p>
          </p:txBody>
        </p:sp>
        <p:sp>
          <p:nvSpPr>
            <p:cNvPr id="50" name="Line 42">
              <a:extLst>
                <a:ext uri="{FF2B5EF4-FFF2-40B4-BE49-F238E27FC236}">
                  <a16:creationId xmlns:a16="http://schemas.microsoft.com/office/drawing/2014/main" id="{49296556-2A17-4A1A-B991-889F660C0026}"/>
                </a:ext>
              </a:extLst>
            </p:cNvPr>
            <p:cNvSpPr>
              <a:spLocks noChangeShapeType="1"/>
            </p:cNvSpPr>
            <p:nvPr/>
          </p:nvSpPr>
          <p:spPr bwMode="auto">
            <a:xfrm>
              <a:off x="3599044" y="3414715"/>
              <a:ext cx="0" cy="503237"/>
            </a:xfrm>
            <a:prstGeom prst="line">
              <a:avLst/>
            </a:prstGeom>
            <a:noFill/>
            <a:ln w="12700">
              <a:solidFill>
                <a:schemeClr val="tx1"/>
              </a:solidFill>
              <a:round/>
              <a:headEnd type="oval" w="med" len="med"/>
              <a:tailEnd type="triangle" w="med" len="med"/>
            </a:ln>
          </p:spPr>
          <p:txBody>
            <a:bodyPr wrap="none" lIns="80167" tIns="40084" rIns="80167" bIns="40084" anchor="ctr">
              <a:spAutoFit/>
            </a:bodyPr>
            <a:lstStyle/>
            <a:p>
              <a:endParaRPr lang="en-GB" dirty="0"/>
            </a:p>
          </p:txBody>
        </p:sp>
      </p:grpSp>
      <p:sp>
        <p:nvSpPr>
          <p:cNvPr id="51" name="Line 43">
            <a:extLst>
              <a:ext uri="{FF2B5EF4-FFF2-40B4-BE49-F238E27FC236}">
                <a16:creationId xmlns:a16="http://schemas.microsoft.com/office/drawing/2014/main" id="{62B4C7CF-93C1-4E59-BFE5-1E3264F857FF}"/>
              </a:ext>
            </a:extLst>
          </p:cNvPr>
          <p:cNvSpPr>
            <a:spLocks noChangeShapeType="1"/>
          </p:cNvSpPr>
          <p:nvPr/>
        </p:nvSpPr>
        <p:spPr bwMode="auto">
          <a:xfrm>
            <a:off x="9548787" y="3414715"/>
            <a:ext cx="0" cy="503237"/>
          </a:xfrm>
          <a:prstGeom prst="line">
            <a:avLst/>
          </a:prstGeom>
          <a:noFill/>
          <a:ln w="12700">
            <a:solidFill>
              <a:schemeClr val="tx1"/>
            </a:solidFill>
            <a:round/>
            <a:headEnd type="oval" w="med" len="med"/>
            <a:tailEnd type="triangle" w="med" len="med"/>
          </a:ln>
        </p:spPr>
        <p:txBody>
          <a:bodyPr wrap="none" lIns="80167" tIns="40084" rIns="80167" bIns="40084" anchor="ctr">
            <a:spAutoFit/>
          </a:bodyPr>
          <a:lstStyle/>
          <a:p>
            <a:endParaRPr lang="en-GB" dirty="0"/>
          </a:p>
        </p:txBody>
      </p:sp>
    </p:spTree>
    <p:extLst>
      <p:ext uri="{BB962C8B-B14F-4D97-AF65-F5344CB8AC3E}">
        <p14:creationId xmlns:p14="http://schemas.microsoft.com/office/powerpoint/2010/main" val="371981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Multiple Register Data Transfer</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07379"/>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These instructions move data between multiple registers and memory.</a:t>
            </a:r>
          </a:p>
          <a:p>
            <a:r>
              <a:rPr lang="en-US" altLang="en-US" dirty="0">
                <a:ea typeface="ＭＳ Ｐゴシック" panose="020B0600070205080204" pitchFamily="34" charset="-128"/>
              </a:rPr>
              <a:t>Syntax:</a:t>
            </a:r>
          </a:p>
          <a:p>
            <a:pPr lvl="1"/>
            <a:r>
              <a:rPr lang="en-US" sz="1700" b="1" dirty="0">
                <a:solidFill>
                  <a:srgbClr val="F68A33"/>
                </a:solidFill>
                <a:latin typeface="Courier New" pitchFamily="49" charset="0"/>
                <a:ea typeface="+mn-ea"/>
              </a:rPr>
              <a:t>&lt;LDM|STM&gt;</a:t>
            </a:r>
            <a:r>
              <a:rPr lang="en-US" sz="1700" b="1" dirty="0">
                <a:solidFill>
                  <a:srgbClr val="000000"/>
                </a:solidFill>
                <a:latin typeface="Courier New" pitchFamily="49" charset="0"/>
                <a:ea typeface="+mn-ea"/>
              </a:rPr>
              <a:t>{&lt;addressing_mode&gt;}{&lt;cond&gt;} Rb{!}, &lt;register list&gt;</a:t>
            </a:r>
            <a:endParaRPr lang="en-US" altLang="en-US" dirty="0">
              <a:ea typeface="ＭＳ Ｐゴシック" panose="020B0600070205080204" pitchFamily="34" charset="-128"/>
            </a:endParaRPr>
          </a:p>
          <a:p>
            <a:pPr marL="0" lvl="1" indent="0">
              <a:spcAft>
                <a:spcPts val="1600"/>
              </a:spcAft>
              <a:buNone/>
            </a:pPr>
            <a:r>
              <a:rPr lang="en-US" altLang="en-US" sz="2400" dirty="0">
                <a:ea typeface="ＭＳ Ｐゴシック" panose="020B0600070205080204" pitchFamily="34" charset="-128"/>
              </a:rPr>
              <a:t>Four addressing modes:</a:t>
            </a:r>
          </a:p>
          <a:p>
            <a:pPr lvl="1" defTabSz="801688"/>
            <a:r>
              <a:rPr lang="en-US" dirty="0">
                <a:ea typeface="ＭＳ Ｐゴシック" panose="020B0600070205080204" pitchFamily="34" charset="-128"/>
              </a:rPr>
              <a:t>Increment after/before</a:t>
            </a:r>
          </a:p>
          <a:p>
            <a:pPr lvl="1" defTabSz="801688"/>
            <a:r>
              <a:rPr lang="en-US" dirty="0">
                <a:ea typeface="ＭＳ Ｐゴシック" panose="020B0600070205080204" pitchFamily="34" charset="-128"/>
              </a:rPr>
              <a:t>Decrement after/before</a:t>
            </a:r>
          </a:p>
          <a:p>
            <a:pPr marL="0" lvl="1" indent="0">
              <a:spcAft>
                <a:spcPts val="1600"/>
              </a:spcAft>
              <a:buNone/>
            </a:pPr>
            <a:r>
              <a:rPr lang="en-US" altLang="en-US" sz="2400" dirty="0">
                <a:ea typeface="ＭＳ Ｐゴシック" panose="020B0600070205080204" pitchFamily="34" charset="-128"/>
              </a:rPr>
              <a:t>Also</a:t>
            </a:r>
          </a:p>
          <a:p>
            <a:pPr lvl="1" defTabSz="801688"/>
            <a:r>
              <a:rPr lang="en-US" sz="1700" b="1" dirty="0">
                <a:solidFill>
                  <a:srgbClr val="F68A33"/>
                </a:solidFill>
                <a:latin typeface="Courier New" pitchFamily="49" charset="0"/>
                <a:ea typeface="+mn-ea"/>
              </a:rPr>
              <a:t>PUSH/POP</a:t>
            </a:r>
            <a:r>
              <a:rPr lang="en-US" dirty="0">
                <a:ea typeface="ＭＳ Ｐゴシック" panose="020B0600070205080204" pitchFamily="34" charset="-128"/>
              </a:rPr>
              <a:t>, equivalent to </a:t>
            </a:r>
            <a:r>
              <a:rPr lang="en-US" sz="1700" b="1" dirty="0">
                <a:solidFill>
                  <a:srgbClr val="F68A33"/>
                </a:solidFill>
                <a:latin typeface="Courier New" pitchFamily="49" charset="0"/>
                <a:ea typeface="+mn-ea"/>
              </a:rPr>
              <a:t>STMDB/LDMIA</a:t>
            </a:r>
            <a:r>
              <a:rPr lang="en-US" sz="1700" dirty="0">
                <a:solidFill>
                  <a:srgbClr val="000000"/>
                </a:solidFill>
                <a:latin typeface="Gill Sans MT"/>
                <a:ea typeface="+mn-ea"/>
              </a:rPr>
              <a:t> </a:t>
            </a:r>
            <a:r>
              <a:rPr lang="en-US" dirty="0">
                <a:ea typeface="ＭＳ Ｐゴシック" panose="020B0600070205080204" pitchFamily="34" charset="-128"/>
              </a:rPr>
              <a:t>with SP! as base register</a:t>
            </a:r>
          </a:p>
          <a:p>
            <a:pPr marL="0" lvl="1" indent="0">
              <a:spcAft>
                <a:spcPts val="1600"/>
              </a:spcAft>
              <a:buNone/>
            </a:pPr>
            <a:r>
              <a:rPr lang="en-US" altLang="en-US" sz="2400" dirty="0">
                <a:ea typeface="ＭＳ Ｐゴシック" panose="020B0600070205080204" pitchFamily="34" charset="-128"/>
              </a:rPr>
              <a:t>Example</a:t>
            </a:r>
          </a:p>
          <a:p>
            <a:pPr lvl="1" defTabSz="801688"/>
            <a:r>
              <a:rPr lang="en-US" sz="1700" b="1" dirty="0">
                <a:solidFill>
                  <a:srgbClr val="F68A33"/>
                </a:solidFill>
                <a:latin typeface="Courier New" pitchFamily="49" charset="0"/>
                <a:ea typeface="+mn-ea"/>
              </a:rPr>
              <a:t>LDM    r10, {r0,r1,r4}	; load registers, using r10 base</a:t>
            </a:r>
            <a:r>
              <a:rPr lang="en-US" dirty="0">
                <a:ea typeface="ＭＳ Ｐゴシック" panose="020B0600070205080204" pitchFamily="34" charset="-128"/>
              </a:rPr>
              <a:t> </a:t>
            </a:r>
          </a:p>
          <a:p>
            <a:pPr lvl="1" defTabSz="801688"/>
            <a:r>
              <a:rPr lang="en-US" sz="1700" b="1" dirty="0">
                <a:solidFill>
                  <a:srgbClr val="F68A33"/>
                </a:solidFill>
                <a:latin typeface="Courier New" pitchFamily="49" charset="0"/>
                <a:ea typeface="+mn-ea"/>
              </a:rPr>
              <a:t>PUSH   {r4-r6,pc}		; store registers, using SP base</a:t>
            </a:r>
            <a:endParaRPr lang="en-US" dirty="0">
              <a:ea typeface="ＭＳ Ｐゴシック" panose="020B0600070205080204" pitchFamily="34" charset="-128"/>
            </a:endParaRPr>
          </a:p>
          <a:p>
            <a:pPr lvl="1" defTabSz="801688"/>
            <a:endParaRPr lang="en-US" altLang="en-US" dirty="0">
              <a:ea typeface="ＭＳ Ｐゴシック" panose="020B0600070205080204" pitchFamily="34" charset="-128"/>
            </a:endParaRPr>
          </a:p>
        </p:txBody>
      </p:sp>
      <p:sp>
        <p:nvSpPr>
          <p:cNvPr id="73" name="Text Box 70">
            <a:extLst>
              <a:ext uri="{FF2B5EF4-FFF2-40B4-BE49-F238E27FC236}">
                <a16:creationId xmlns:a16="http://schemas.microsoft.com/office/drawing/2014/main" id="{DEF4A410-3B34-4345-966C-46AC0F3DB4D7}"/>
              </a:ext>
            </a:extLst>
          </p:cNvPr>
          <p:cNvSpPr txBox="1">
            <a:spLocks noChangeArrowheads="1"/>
          </p:cNvSpPr>
          <p:nvPr/>
        </p:nvSpPr>
        <p:spPr bwMode="auto">
          <a:xfrm>
            <a:off x="5766403" y="3263790"/>
            <a:ext cx="1397559" cy="830997"/>
          </a:xfrm>
          <a:prstGeom prst="rect">
            <a:avLst/>
          </a:prstGeom>
          <a:noFill/>
          <a:ln w="9525">
            <a:noFill/>
            <a:miter lim="800000"/>
            <a:headEnd/>
            <a:tailEnd/>
          </a:ln>
        </p:spPr>
        <p:txBody>
          <a:bodyPr wrap="square" anchor="ctr">
            <a:spAutoFit/>
          </a:bodyPr>
          <a:lstStyle/>
          <a:p>
            <a:pPr algn="ctr" eaLnBrk="1" hangingPunct="1">
              <a:spcAft>
                <a:spcPts val="0"/>
              </a:spcAft>
            </a:pPr>
            <a:r>
              <a:rPr lang="en-US" sz="1600" b="1" dirty="0">
                <a:solidFill>
                  <a:srgbClr val="000000"/>
                </a:solidFill>
                <a:latin typeface="Gill Sans MT"/>
                <a:ea typeface="+mn-ea"/>
              </a:rPr>
              <a:t>Base Register (Rb)</a:t>
            </a:r>
          </a:p>
        </p:txBody>
      </p:sp>
      <p:grpSp>
        <p:nvGrpSpPr>
          <p:cNvPr id="74" name="70 Grupo">
            <a:extLst>
              <a:ext uri="{FF2B5EF4-FFF2-40B4-BE49-F238E27FC236}">
                <a16:creationId xmlns:a16="http://schemas.microsoft.com/office/drawing/2014/main" id="{7C611A94-2975-4ABA-924A-1F672F5188E1}"/>
              </a:ext>
            </a:extLst>
          </p:cNvPr>
          <p:cNvGrpSpPr/>
          <p:nvPr/>
        </p:nvGrpSpPr>
        <p:grpSpPr>
          <a:xfrm>
            <a:off x="6884339" y="2493242"/>
            <a:ext cx="5163199" cy="2244436"/>
            <a:chOff x="4077224" y="1926954"/>
            <a:chExt cx="7266778" cy="2668859"/>
          </a:xfrm>
        </p:grpSpPr>
        <p:sp>
          <p:nvSpPr>
            <p:cNvPr id="75" name="Oval 4">
              <a:extLst>
                <a:ext uri="{FF2B5EF4-FFF2-40B4-BE49-F238E27FC236}">
                  <a16:creationId xmlns:a16="http://schemas.microsoft.com/office/drawing/2014/main" id="{193FAD30-0860-443A-802F-41F903C45902}"/>
                </a:ext>
              </a:extLst>
            </p:cNvPr>
            <p:cNvSpPr>
              <a:spLocks noChangeArrowheads="1"/>
            </p:cNvSpPr>
            <p:nvPr/>
          </p:nvSpPr>
          <p:spPr bwMode="auto">
            <a:xfrm>
              <a:off x="4166090" y="3300413"/>
              <a:ext cx="609362" cy="304800"/>
            </a:xfrm>
            <a:prstGeom prst="ellipse">
              <a:avLst/>
            </a:prstGeom>
            <a:solidFill>
              <a:srgbClr val="9A8B7C"/>
            </a:solid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6" name="Rectangle 5">
              <a:extLst>
                <a:ext uri="{FF2B5EF4-FFF2-40B4-BE49-F238E27FC236}">
                  <a16:creationId xmlns:a16="http://schemas.microsoft.com/office/drawing/2014/main" id="{27635657-36DB-4954-9A4E-62F2C086F7A9}"/>
                </a:ext>
              </a:extLst>
            </p:cNvPr>
            <p:cNvSpPr>
              <a:spLocks noChangeArrowheads="1"/>
            </p:cNvSpPr>
            <p:nvPr/>
          </p:nvSpPr>
          <p:spPr bwMode="gray">
            <a:xfrm>
              <a:off x="5384814" y="2690813"/>
              <a:ext cx="710922" cy="914400"/>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7" name="Line 6">
              <a:extLst>
                <a:ext uri="{FF2B5EF4-FFF2-40B4-BE49-F238E27FC236}">
                  <a16:creationId xmlns:a16="http://schemas.microsoft.com/office/drawing/2014/main" id="{31338E2C-52C5-4739-A988-DF15390019BA}"/>
                </a:ext>
              </a:extLst>
            </p:cNvPr>
            <p:cNvSpPr>
              <a:spLocks noChangeShapeType="1"/>
            </p:cNvSpPr>
            <p:nvPr/>
          </p:nvSpPr>
          <p:spPr bwMode="gray">
            <a:xfrm>
              <a:off x="5384813"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8" name="Line 7">
              <a:extLst>
                <a:ext uri="{FF2B5EF4-FFF2-40B4-BE49-F238E27FC236}">
                  <a16:creationId xmlns:a16="http://schemas.microsoft.com/office/drawing/2014/main" id="{84B9C267-4562-40D9-8A23-E3B6872B121B}"/>
                </a:ext>
              </a:extLst>
            </p:cNvPr>
            <p:cNvSpPr>
              <a:spLocks noChangeShapeType="1"/>
            </p:cNvSpPr>
            <p:nvPr/>
          </p:nvSpPr>
          <p:spPr bwMode="gray">
            <a:xfrm>
              <a:off x="6095735"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79" name="Line 8">
              <a:extLst>
                <a:ext uri="{FF2B5EF4-FFF2-40B4-BE49-F238E27FC236}">
                  <a16:creationId xmlns:a16="http://schemas.microsoft.com/office/drawing/2014/main" id="{BC34C194-C723-4F75-A6BF-1D3498CE6E6A}"/>
                </a:ext>
              </a:extLst>
            </p:cNvPr>
            <p:cNvSpPr>
              <a:spLocks noChangeShapeType="1"/>
            </p:cNvSpPr>
            <p:nvPr/>
          </p:nvSpPr>
          <p:spPr bwMode="gray">
            <a:xfrm>
              <a:off x="5384814" y="33004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0" name="Line 9">
              <a:extLst>
                <a:ext uri="{FF2B5EF4-FFF2-40B4-BE49-F238E27FC236}">
                  <a16:creationId xmlns:a16="http://schemas.microsoft.com/office/drawing/2014/main" id="{43134FF4-6AFC-4886-8D4D-CB39D5B79E89}"/>
                </a:ext>
              </a:extLst>
            </p:cNvPr>
            <p:cNvSpPr>
              <a:spLocks noChangeShapeType="1"/>
            </p:cNvSpPr>
            <p:nvPr/>
          </p:nvSpPr>
          <p:spPr bwMode="gray">
            <a:xfrm>
              <a:off x="5384814" y="36052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1" name="Line 10">
              <a:extLst>
                <a:ext uri="{FF2B5EF4-FFF2-40B4-BE49-F238E27FC236}">
                  <a16:creationId xmlns:a16="http://schemas.microsoft.com/office/drawing/2014/main" id="{FF51436F-7E7E-412F-B726-D1F53461CFD5}"/>
                </a:ext>
              </a:extLst>
            </p:cNvPr>
            <p:cNvSpPr>
              <a:spLocks noChangeShapeType="1"/>
            </p:cNvSpPr>
            <p:nvPr/>
          </p:nvSpPr>
          <p:spPr bwMode="gray">
            <a:xfrm>
              <a:off x="5384814" y="2690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2" name="Line 11">
              <a:extLst>
                <a:ext uri="{FF2B5EF4-FFF2-40B4-BE49-F238E27FC236}">
                  <a16:creationId xmlns:a16="http://schemas.microsoft.com/office/drawing/2014/main" id="{8B1044D0-C0C9-40E6-B2BE-308869375A62}"/>
                </a:ext>
              </a:extLst>
            </p:cNvPr>
            <p:cNvSpPr>
              <a:spLocks noChangeShapeType="1"/>
            </p:cNvSpPr>
            <p:nvPr/>
          </p:nvSpPr>
          <p:spPr bwMode="gray">
            <a:xfrm>
              <a:off x="5384814" y="2995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3" name="Line 12">
              <a:extLst>
                <a:ext uri="{FF2B5EF4-FFF2-40B4-BE49-F238E27FC236}">
                  <a16:creationId xmlns:a16="http://schemas.microsoft.com/office/drawing/2014/main" id="{4EFC7643-9AB1-4879-B2C9-DF4DA0210D35}"/>
                </a:ext>
              </a:extLst>
            </p:cNvPr>
            <p:cNvSpPr>
              <a:spLocks noChangeShapeType="1"/>
            </p:cNvSpPr>
            <p:nvPr/>
          </p:nvSpPr>
          <p:spPr bwMode="gray">
            <a:xfrm>
              <a:off x="5384814" y="4214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4" name="Line 13">
              <a:extLst>
                <a:ext uri="{FF2B5EF4-FFF2-40B4-BE49-F238E27FC236}">
                  <a16:creationId xmlns:a16="http://schemas.microsoft.com/office/drawing/2014/main" id="{5B38EEB7-6130-4135-A6FF-1A6A05FB2946}"/>
                </a:ext>
              </a:extLst>
            </p:cNvPr>
            <p:cNvSpPr>
              <a:spLocks noChangeShapeType="1"/>
            </p:cNvSpPr>
            <p:nvPr/>
          </p:nvSpPr>
          <p:spPr bwMode="gray">
            <a:xfrm>
              <a:off x="5384814" y="2386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5" name="Text Box 14">
              <a:extLst>
                <a:ext uri="{FF2B5EF4-FFF2-40B4-BE49-F238E27FC236}">
                  <a16:creationId xmlns:a16="http://schemas.microsoft.com/office/drawing/2014/main" id="{791752E6-EE70-489D-95A3-D535F3037B7F}"/>
                </a:ext>
              </a:extLst>
            </p:cNvPr>
            <p:cNvSpPr txBox="1">
              <a:spLocks noChangeArrowheads="1"/>
            </p:cNvSpPr>
            <p:nvPr/>
          </p:nvSpPr>
          <p:spPr bwMode="auto">
            <a:xfrm>
              <a:off x="5318160" y="1926954"/>
              <a:ext cx="768059" cy="384721"/>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F68A33"/>
                  </a:solidFill>
                  <a:effectLst/>
                  <a:uLnTx/>
                  <a:uFillTx/>
                  <a:latin typeface="Courier New" pitchFamily="49" charset="0"/>
                  <a:ea typeface="+mn-ea"/>
                </a:rPr>
                <a:t>(IA)</a:t>
              </a:r>
            </a:p>
          </p:txBody>
        </p:sp>
        <p:sp>
          <p:nvSpPr>
            <p:cNvPr id="86" name="Text Box 15">
              <a:extLst>
                <a:ext uri="{FF2B5EF4-FFF2-40B4-BE49-F238E27FC236}">
                  <a16:creationId xmlns:a16="http://schemas.microsoft.com/office/drawing/2014/main" id="{D7C97750-0FFF-4269-8A0A-57D3A89F00E0}"/>
                </a:ext>
              </a:extLst>
            </p:cNvPr>
            <p:cNvSpPr txBox="1">
              <a:spLocks noChangeArrowheads="1"/>
            </p:cNvSpPr>
            <p:nvPr/>
          </p:nvSpPr>
          <p:spPr bwMode="gray">
            <a:xfrm>
              <a:off x="5539155" y="29941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r1</a:t>
              </a:r>
            </a:p>
          </p:txBody>
        </p:sp>
        <p:sp>
          <p:nvSpPr>
            <p:cNvPr id="87" name="Line 16">
              <a:extLst>
                <a:ext uri="{FF2B5EF4-FFF2-40B4-BE49-F238E27FC236}">
                  <a16:creationId xmlns:a16="http://schemas.microsoft.com/office/drawing/2014/main" id="{E6A095F4-8F0F-4346-B283-A10B65C259D4}"/>
                </a:ext>
              </a:extLst>
            </p:cNvPr>
            <p:cNvSpPr>
              <a:spLocks noChangeShapeType="1"/>
            </p:cNvSpPr>
            <p:nvPr/>
          </p:nvSpPr>
          <p:spPr bwMode="gray">
            <a:xfrm>
              <a:off x="4775451" y="3452813"/>
              <a:ext cx="609362" cy="0"/>
            </a:xfrm>
            <a:prstGeom prst="line">
              <a:avLst/>
            </a:prstGeom>
            <a:noFill/>
            <a:ln w="12700">
              <a:solidFill>
                <a:srgbClr val="000000"/>
              </a:solidFill>
              <a:round/>
              <a:headEnd/>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8" name="Line 17">
              <a:extLst>
                <a:ext uri="{FF2B5EF4-FFF2-40B4-BE49-F238E27FC236}">
                  <a16:creationId xmlns:a16="http://schemas.microsoft.com/office/drawing/2014/main" id="{B33D2577-4349-45AE-B11B-26CB6A0F68CB}"/>
                </a:ext>
              </a:extLst>
            </p:cNvPr>
            <p:cNvSpPr>
              <a:spLocks noChangeShapeType="1"/>
            </p:cNvSpPr>
            <p:nvPr/>
          </p:nvSpPr>
          <p:spPr bwMode="gray">
            <a:xfrm>
              <a:off x="5384814" y="3910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89" name="Line 18">
              <a:extLst>
                <a:ext uri="{FF2B5EF4-FFF2-40B4-BE49-F238E27FC236}">
                  <a16:creationId xmlns:a16="http://schemas.microsoft.com/office/drawing/2014/main" id="{E57090DD-9A38-4B91-9DBE-1F5DBDB98D39}"/>
                </a:ext>
              </a:extLst>
            </p:cNvPr>
            <p:cNvSpPr>
              <a:spLocks noChangeShapeType="1"/>
            </p:cNvSpPr>
            <p:nvPr/>
          </p:nvSpPr>
          <p:spPr bwMode="ltGray">
            <a:xfrm flipV="1">
              <a:off x="9955028" y="2843213"/>
              <a:ext cx="0" cy="762000"/>
            </a:xfrm>
            <a:prstGeom prst="line">
              <a:avLst/>
            </a:prstGeom>
            <a:noFill/>
            <a:ln w="28575">
              <a:solidFill>
                <a:srgbClr val="000000"/>
              </a:solidFill>
              <a:round/>
              <a:headEnd/>
              <a:tailEnd type="stealth" w="med" len="lg"/>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0" name="Text Box 19">
              <a:extLst>
                <a:ext uri="{FF2B5EF4-FFF2-40B4-BE49-F238E27FC236}">
                  <a16:creationId xmlns:a16="http://schemas.microsoft.com/office/drawing/2014/main" id="{A765DD9F-55CA-48F7-936F-E368EB9FD3B6}"/>
                </a:ext>
              </a:extLst>
            </p:cNvPr>
            <p:cNvSpPr txBox="1">
              <a:spLocks noChangeArrowheads="1"/>
            </p:cNvSpPr>
            <p:nvPr/>
          </p:nvSpPr>
          <p:spPr bwMode="auto">
            <a:xfrm>
              <a:off x="10182553" y="3011202"/>
              <a:ext cx="1161449" cy="584775"/>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Gill Sans MT"/>
                  <a:ea typeface="+mn-ea"/>
                </a:rPr>
                <a:t>Increasing</a:t>
              </a:r>
              <a:br>
                <a:rPr kumimoji="0" lang="en-US" sz="1600" b="1" i="0" u="none" strike="noStrike" kern="0" cap="none" spc="0" normalizeH="0" baseline="0" noProof="0" dirty="0">
                  <a:ln>
                    <a:noFill/>
                  </a:ln>
                  <a:solidFill>
                    <a:srgbClr val="000000"/>
                  </a:solidFill>
                  <a:effectLst/>
                  <a:uLnTx/>
                  <a:uFillTx/>
                  <a:latin typeface="Gill Sans MT"/>
                  <a:ea typeface="+mn-ea"/>
                </a:rPr>
              </a:br>
              <a:r>
                <a:rPr kumimoji="0" lang="en-US" sz="1600" b="1" i="0" u="none" strike="noStrike" kern="0" cap="none" spc="0" normalizeH="0" baseline="0" noProof="0" dirty="0">
                  <a:ln>
                    <a:noFill/>
                  </a:ln>
                  <a:solidFill>
                    <a:srgbClr val="000000"/>
                  </a:solidFill>
                  <a:effectLst/>
                  <a:uLnTx/>
                  <a:uFillTx/>
                  <a:latin typeface="Gill Sans MT"/>
                  <a:ea typeface="+mn-ea"/>
                </a:rPr>
                <a:t>Address</a:t>
              </a:r>
            </a:p>
          </p:txBody>
        </p:sp>
        <p:sp>
          <p:nvSpPr>
            <p:cNvPr id="91" name="Line 20">
              <a:extLst>
                <a:ext uri="{FF2B5EF4-FFF2-40B4-BE49-F238E27FC236}">
                  <a16:creationId xmlns:a16="http://schemas.microsoft.com/office/drawing/2014/main" id="{79F8C92B-A0E3-4373-B81E-D4C10493EDBC}"/>
                </a:ext>
              </a:extLst>
            </p:cNvPr>
            <p:cNvSpPr>
              <a:spLocks noChangeShapeType="1"/>
            </p:cNvSpPr>
            <p:nvPr/>
          </p:nvSpPr>
          <p:spPr bwMode="gray">
            <a:xfrm>
              <a:off x="5384814" y="4519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2" name="Text Box 21">
              <a:extLst>
                <a:ext uri="{FF2B5EF4-FFF2-40B4-BE49-F238E27FC236}">
                  <a16:creationId xmlns:a16="http://schemas.microsoft.com/office/drawing/2014/main" id="{5E228166-2BD5-418B-AA4B-675B7313A44E}"/>
                </a:ext>
              </a:extLst>
            </p:cNvPr>
            <p:cNvSpPr txBox="1">
              <a:spLocks noChangeArrowheads="1"/>
            </p:cNvSpPr>
            <p:nvPr/>
          </p:nvSpPr>
          <p:spPr bwMode="gray">
            <a:xfrm>
              <a:off x="5539155" y="26893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r4</a:t>
              </a:r>
            </a:p>
          </p:txBody>
        </p:sp>
        <p:sp>
          <p:nvSpPr>
            <p:cNvPr id="93" name="Text Box 22">
              <a:extLst>
                <a:ext uri="{FF2B5EF4-FFF2-40B4-BE49-F238E27FC236}">
                  <a16:creationId xmlns:a16="http://schemas.microsoft.com/office/drawing/2014/main" id="{111B50DA-8EAE-4E01-B2BC-84CCA5E8013B}"/>
                </a:ext>
              </a:extLst>
            </p:cNvPr>
            <p:cNvSpPr txBox="1">
              <a:spLocks noChangeArrowheads="1"/>
            </p:cNvSpPr>
            <p:nvPr/>
          </p:nvSpPr>
          <p:spPr bwMode="gray">
            <a:xfrm>
              <a:off x="5539155" y="32989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r0</a:t>
              </a:r>
            </a:p>
          </p:txBody>
        </p:sp>
        <p:sp>
          <p:nvSpPr>
            <p:cNvPr id="94" name="Rectangle 23">
              <a:extLst>
                <a:ext uri="{FF2B5EF4-FFF2-40B4-BE49-F238E27FC236}">
                  <a16:creationId xmlns:a16="http://schemas.microsoft.com/office/drawing/2014/main" id="{37F68253-1FE3-4923-A1C3-270BD577B11C}"/>
                </a:ext>
              </a:extLst>
            </p:cNvPr>
            <p:cNvSpPr>
              <a:spLocks noChangeArrowheads="1"/>
            </p:cNvSpPr>
            <p:nvPr/>
          </p:nvSpPr>
          <p:spPr bwMode="gray">
            <a:xfrm>
              <a:off x="6501977" y="2386013"/>
              <a:ext cx="710922" cy="914400"/>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5" name="Line 24">
              <a:extLst>
                <a:ext uri="{FF2B5EF4-FFF2-40B4-BE49-F238E27FC236}">
                  <a16:creationId xmlns:a16="http://schemas.microsoft.com/office/drawing/2014/main" id="{4036BAE6-F210-411D-B2B9-C0C328CB17E4}"/>
                </a:ext>
              </a:extLst>
            </p:cNvPr>
            <p:cNvSpPr>
              <a:spLocks noChangeShapeType="1"/>
            </p:cNvSpPr>
            <p:nvPr/>
          </p:nvSpPr>
          <p:spPr bwMode="gray">
            <a:xfrm>
              <a:off x="6501976"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6" name="Line 25">
              <a:extLst>
                <a:ext uri="{FF2B5EF4-FFF2-40B4-BE49-F238E27FC236}">
                  <a16:creationId xmlns:a16="http://schemas.microsoft.com/office/drawing/2014/main" id="{C43BB6EC-12B2-4242-A9F0-8A374471E6AE}"/>
                </a:ext>
              </a:extLst>
            </p:cNvPr>
            <p:cNvSpPr>
              <a:spLocks noChangeShapeType="1"/>
            </p:cNvSpPr>
            <p:nvPr/>
          </p:nvSpPr>
          <p:spPr bwMode="gray">
            <a:xfrm>
              <a:off x="7212899"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7" name="Line 26">
              <a:extLst>
                <a:ext uri="{FF2B5EF4-FFF2-40B4-BE49-F238E27FC236}">
                  <a16:creationId xmlns:a16="http://schemas.microsoft.com/office/drawing/2014/main" id="{2BB04444-ECA7-4D20-B30F-AD1C03B7EEBF}"/>
                </a:ext>
              </a:extLst>
            </p:cNvPr>
            <p:cNvSpPr>
              <a:spLocks noChangeShapeType="1"/>
            </p:cNvSpPr>
            <p:nvPr/>
          </p:nvSpPr>
          <p:spPr bwMode="gray">
            <a:xfrm>
              <a:off x="6501977" y="33004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8" name="Line 27">
              <a:extLst>
                <a:ext uri="{FF2B5EF4-FFF2-40B4-BE49-F238E27FC236}">
                  <a16:creationId xmlns:a16="http://schemas.microsoft.com/office/drawing/2014/main" id="{FC419A2E-84E8-4290-BD6B-2983BE606991}"/>
                </a:ext>
              </a:extLst>
            </p:cNvPr>
            <p:cNvSpPr>
              <a:spLocks noChangeShapeType="1"/>
            </p:cNvSpPr>
            <p:nvPr/>
          </p:nvSpPr>
          <p:spPr bwMode="gray">
            <a:xfrm>
              <a:off x="6501977" y="36052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99" name="Line 28">
              <a:extLst>
                <a:ext uri="{FF2B5EF4-FFF2-40B4-BE49-F238E27FC236}">
                  <a16:creationId xmlns:a16="http://schemas.microsoft.com/office/drawing/2014/main" id="{3E2336E7-1F46-44BB-A6A2-99DE7DC90EF6}"/>
                </a:ext>
              </a:extLst>
            </p:cNvPr>
            <p:cNvSpPr>
              <a:spLocks noChangeShapeType="1"/>
            </p:cNvSpPr>
            <p:nvPr/>
          </p:nvSpPr>
          <p:spPr bwMode="gray">
            <a:xfrm>
              <a:off x="6501977" y="2690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0" name="Line 29">
              <a:extLst>
                <a:ext uri="{FF2B5EF4-FFF2-40B4-BE49-F238E27FC236}">
                  <a16:creationId xmlns:a16="http://schemas.microsoft.com/office/drawing/2014/main" id="{C793FDAC-1419-4D4E-8D2B-88213E70E618}"/>
                </a:ext>
              </a:extLst>
            </p:cNvPr>
            <p:cNvSpPr>
              <a:spLocks noChangeShapeType="1"/>
            </p:cNvSpPr>
            <p:nvPr/>
          </p:nvSpPr>
          <p:spPr bwMode="gray">
            <a:xfrm>
              <a:off x="6501977" y="2995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1" name="Line 30">
              <a:extLst>
                <a:ext uri="{FF2B5EF4-FFF2-40B4-BE49-F238E27FC236}">
                  <a16:creationId xmlns:a16="http://schemas.microsoft.com/office/drawing/2014/main" id="{9A26F1DE-F46E-4361-AEE3-A9436F5CDBB2}"/>
                </a:ext>
              </a:extLst>
            </p:cNvPr>
            <p:cNvSpPr>
              <a:spLocks noChangeShapeType="1"/>
            </p:cNvSpPr>
            <p:nvPr/>
          </p:nvSpPr>
          <p:spPr bwMode="gray">
            <a:xfrm>
              <a:off x="6501977" y="4214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2" name="Line 31">
              <a:extLst>
                <a:ext uri="{FF2B5EF4-FFF2-40B4-BE49-F238E27FC236}">
                  <a16:creationId xmlns:a16="http://schemas.microsoft.com/office/drawing/2014/main" id="{9C65E8A7-C80C-4012-A651-95A1F09C91B3}"/>
                </a:ext>
              </a:extLst>
            </p:cNvPr>
            <p:cNvSpPr>
              <a:spLocks noChangeShapeType="1"/>
            </p:cNvSpPr>
            <p:nvPr/>
          </p:nvSpPr>
          <p:spPr bwMode="gray">
            <a:xfrm>
              <a:off x="6501977" y="2386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3" name="Text Box 32">
              <a:extLst>
                <a:ext uri="{FF2B5EF4-FFF2-40B4-BE49-F238E27FC236}">
                  <a16:creationId xmlns:a16="http://schemas.microsoft.com/office/drawing/2014/main" id="{67173A1E-03DC-49FE-BF0B-197AEB7ADF45}"/>
                </a:ext>
              </a:extLst>
            </p:cNvPr>
            <p:cNvSpPr txBox="1">
              <a:spLocks noChangeArrowheads="1"/>
            </p:cNvSpPr>
            <p:nvPr/>
          </p:nvSpPr>
          <p:spPr bwMode="gray">
            <a:xfrm>
              <a:off x="6656318" y="26893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r1</a:t>
              </a:r>
            </a:p>
          </p:txBody>
        </p:sp>
        <p:sp>
          <p:nvSpPr>
            <p:cNvPr id="104" name="Line 33">
              <a:extLst>
                <a:ext uri="{FF2B5EF4-FFF2-40B4-BE49-F238E27FC236}">
                  <a16:creationId xmlns:a16="http://schemas.microsoft.com/office/drawing/2014/main" id="{770B7C83-B0D5-4202-B2B6-9123A4A24CEB}"/>
                </a:ext>
              </a:extLst>
            </p:cNvPr>
            <p:cNvSpPr>
              <a:spLocks noChangeShapeType="1"/>
            </p:cNvSpPr>
            <p:nvPr/>
          </p:nvSpPr>
          <p:spPr bwMode="gray">
            <a:xfrm>
              <a:off x="6501977" y="3910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5" name="Line 34">
              <a:extLst>
                <a:ext uri="{FF2B5EF4-FFF2-40B4-BE49-F238E27FC236}">
                  <a16:creationId xmlns:a16="http://schemas.microsoft.com/office/drawing/2014/main" id="{8E7BA22B-2B3B-41CB-8482-FA62444E47E2}"/>
                </a:ext>
              </a:extLst>
            </p:cNvPr>
            <p:cNvSpPr>
              <a:spLocks noChangeShapeType="1"/>
            </p:cNvSpPr>
            <p:nvPr/>
          </p:nvSpPr>
          <p:spPr bwMode="gray">
            <a:xfrm>
              <a:off x="6501977" y="4519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6" name="Text Box 35">
              <a:extLst>
                <a:ext uri="{FF2B5EF4-FFF2-40B4-BE49-F238E27FC236}">
                  <a16:creationId xmlns:a16="http://schemas.microsoft.com/office/drawing/2014/main" id="{22D07D1D-4DBF-4C11-81A5-211DA1A76167}"/>
                </a:ext>
              </a:extLst>
            </p:cNvPr>
            <p:cNvSpPr txBox="1">
              <a:spLocks noChangeArrowheads="1"/>
            </p:cNvSpPr>
            <p:nvPr/>
          </p:nvSpPr>
          <p:spPr bwMode="gray">
            <a:xfrm>
              <a:off x="6656318" y="23845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r4</a:t>
              </a:r>
            </a:p>
          </p:txBody>
        </p:sp>
        <p:sp>
          <p:nvSpPr>
            <p:cNvPr id="107" name="Text Box 36">
              <a:extLst>
                <a:ext uri="{FF2B5EF4-FFF2-40B4-BE49-F238E27FC236}">
                  <a16:creationId xmlns:a16="http://schemas.microsoft.com/office/drawing/2014/main" id="{1FF68505-919A-4F71-ADEA-8E3157773D46}"/>
                </a:ext>
              </a:extLst>
            </p:cNvPr>
            <p:cNvSpPr txBox="1">
              <a:spLocks noChangeArrowheads="1"/>
            </p:cNvSpPr>
            <p:nvPr/>
          </p:nvSpPr>
          <p:spPr bwMode="gray">
            <a:xfrm>
              <a:off x="6656318" y="29941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r0</a:t>
              </a:r>
            </a:p>
          </p:txBody>
        </p:sp>
        <p:sp>
          <p:nvSpPr>
            <p:cNvPr id="108" name="Rectangle 37">
              <a:extLst>
                <a:ext uri="{FF2B5EF4-FFF2-40B4-BE49-F238E27FC236}">
                  <a16:creationId xmlns:a16="http://schemas.microsoft.com/office/drawing/2014/main" id="{CF82D74F-DDA2-4925-BAE1-785DC3E236F1}"/>
                </a:ext>
              </a:extLst>
            </p:cNvPr>
            <p:cNvSpPr>
              <a:spLocks noChangeArrowheads="1"/>
            </p:cNvSpPr>
            <p:nvPr/>
          </p:nvSpPr>
          <p:spPr bwMode="gray">
            <a:xfrm>
              <a:off x="7619141" y="3300413"/>
              <a:ext cx="710922" cy="914400"/>
            </a:xfrm>
            <a:prstGeom prst="rect">
              <a:avLst/>
            </a:prstGeom>
            <a:solidFill>
              <a:srgbClr val="A5D0E3"/>
            </a:solidFill>
            <a:ln w="1270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09" name="Line 38">
              <a:extLst>
                <a:ext uri="{FF2B5EF4-FFF2-40B4-BE49-F238E27FC236}">
                  <a16:creationId xmlns:a16="http://schemas.microsoft.com/office/drawing/2014/main" id="{5B6399B3-769F-4BF8-8353-7945AB09EA72}"/>
                </a:ext>
              </a:extLst>
            </p:cNvPr>
            <p:cNvSpPr>
              <a:spLocks noChangeShapeType="1"/>
            </p:cNvSpPr>
            <p:nvPr/>
          </p:nvSpPr>
          <p:spPr bwMode="gray">
            <a:xfrm>
              <a:off x="7619140"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0" name="Line 39">
              <a:extLst>
                <a:ext uri="{FF2B5EF4-FFF2-40B4-BE49-F238E27FC236}">
                  <a16:creationId xmlns:a16="http://schemas.microsoft.com/office/drawing/2014/main" id="{55BA42B0-120D-4E51-88CB-0CC67FA16ACA}"/>
                </a:ext>
              </a:extLst>
            </p:cNvPr>
            <p:cNvSpPr>
              <a:spLocks noChangeShapeType="1"/>
            </p:cNvSpPr>
            <p:nvPr/>
          </p:nvSpPr>
          <p:spPr bwMode="gray">
            <a:xfrm>
              <a:off x="8330062"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1" name="Line 40">
              <a:extLst>
                <a:ext uri="{FF2B5EF4-FFF2-40B4-BE49-F238E27FC236}">
                  <a16:creationId xmlns:a16="http://schemas.microsoft.com/office/drawing/2014/main" id="{BCBFFA28-7F76-4244-ABD2-2657B8A3D9EC}"/>
                </a:ext>
              </a:extLst>
            </p:cNvPr>
            <p:cNvSpPr>
              <a:spLocks noChangeShapeType="1"/>
            </p:cNvSpPr>
            <p:nvPr/>
          </p:nvSpPr>
          <p:spPr bwMode="gray">
            <a:xfrm>
              <a:off x="7619141" y="33004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2" name="Line 41">
              <a:extLst>
                <a:ext uri="{FF2B5EF4-FFF2-40B4-BE49-F238E27FC236}">
                  <a16:creationId xmlns:a16="http://schemas.microsoft.com/office/drawing/2014/main" id="{3B27CED1-93AE-492A-97C5-1A9D7CD025F0}"/>
                </a:ext>
              </a:extLst>
            </p:cNvPr>
            <p:cNvSpPr>
              <a:spLocks noChangeShapeType="1"/>
            </p:cNvSpPr>
            <p:nvPr/>
          </p:nvSpPr>
          <p:spPr bwMode="gray">
            <a:xfrm>
              <a:off x="7619141" y="36052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3" name="Line 42">
              <a:extLst>
                <a:ext uri="{FF2B5EF4-FFF2-40B4-BE49-F238E27FC236}">
                  <a16:creationId xmlns:a16="http://schemas.microsoft.com/office/drawing/2014/main" id="{91E6E816-755C-4509-B54D-E271BF951978}"/>
                </a:ext>
              </a:extLst>
            </p:cNvPr>
            <p:cNvSpPr>
              <a:spLocks noChangeShapeType="1"/>
            </p:cNvSpPr>
            <p:nvPr/>
          </p:nvSpPr>
          <p:spPr bwMode="gray">
            <a:xfrm>
              <a:off x="7619141" y="2690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4" name="Line 43">
              <a:extLst>
                <a:ext uri="{FF2B5EF4-FFF2-40B4-BE49-F238E27FC236}">
                  <a16:creationId xmlns:a16="http://schemas.microsoft.com/office/drawing/2014/main" id="{DC6C8A28-B577-410D-A33A-581E6CB1B964}"/>
                </a:ext>
              </a:extLst>
            </p:cNvPr>
            <p:cNvSpPr>
              <a:spLocks noChangeShapeType="1"/>
            </p:cNvSpPr>
            <p:nvPr/>
          </p:nvSpPr>
          <p:spPr bwMode="gray">
            <a:xfrm>
              <a:off x="7619141" y="2995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5" name="Line 44">
              <a:extLst>
                <a:ext uri="{FF2B5EF4-FFF2-40B4-BE49-F238E27FC236}">
                  <a16:creationId xmlns:a16="http://schemas.microsoft.com/office/drawing/2014/main" id="{2D2DBF55-B225-4860-8DCA-492400BF3493}"/>
                </a:ext>
              </a:extLst>
            </p:cNvPr>
            <p:cNvSpPr>
              <a:spLocks noChangeShapeType="1"/>
            </p:cNvSpPr>
            <p:nvPr/>
          </p:nvSpPr>
          <p:spPr bwMode="gray">
            <a:xfrm>
              <a:off x="7619141" y="4214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6" name="Line 45">
              <a:extLst>
                <a:ext uri="{FF2B5EF4-FFF2-40B4-BE49-F238E27FC236}">
                  <a16:creationId xmlns:a16="http://schemas.microsoft.com/office/drawing/2014/main" id="{A7C8EF4C-C283-4A03-9191-56F100145434}"/>
                </a:ext>
              </a:extLst>
            </p:cNvPr>
            <p:cNvSpPr>
              <a:spLocks noChangeShapeType="1"/>
            </p:cNvSpPr>
            <p:nvPr/>
          </p:nvSpPr>
          <p:spPr bwMode="gray">
            <a:xfrm>
              <a:off x="7619141" y="2386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7" name="Text Box 46">
              <a:extLst>
                <a:ext uri="{FF2B5EF4-FFF2-40B4-BE49-F238E27FC236}">
                  <a16:creationId xmlns:a16="http://schemas.microsoft.com/office/drawing/2014/main" id="{EEB7630D-8072-4DAE-81C3-F31E2F2F5A33}"/>
                </a:ext>
              </a:extLst>
            </p:cNvPr>
            <p:cNvSpPr txBox="1">
              <a:spLocks noChangeArrowheads="1"/>
            </p:cNvSpPr>
            <p:nvPr/>
          </p:nvSpPr>
          <p:spPr bwMode="gray">
            <a:xfrm>
              <a:off x="7773482" y="36037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r1</a:t>
              </a:r>
            </a:p>
          </p:txBody>
        </p:sp>
        <p:sp>
          <p:nvSpPr>
            <p:cNvPr id="118" name="Line 47">
              <a:extLst>
                <a:ext uri="{FF2B5EF4-FFF2-40B4-BE49-F238E27FC236}">
                  <a16:creationId xmlns:a16="http://schemas.microsoft.com/office/drawing/2014/main" id="{46FBF976-1C21-495D-9831-EAA604C315D8}"/>
                </a:ext>
              </a:extLst>
            </p:cNvPr>
            <p:cNvSpPr>
              <a:spLocks noChangeShapeType="1"/>
            </p:cNvSpPr>
            <p:nvPr/>
          </p:nvSpPr>
          <p:spPr bwMode="gray">
            <a:xfrm>
              <a:off x="7619141" y="3910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19" name="Line 48">
              <a:extLst>
                <a:ext uri="{FF2B5EF4-FFF2-40B4-BE49-F238E27FC236}">
                  <a16:creationId xmlns:a16="http://schemas.microsoft.com/office/drawing/2014/main" id="{7273455B-A0FB-41D0-A7F9-132A82D1AEB0}"/>
                </a:ext>
              </a:extLst>
            </p:cNvPr>
            <p:cNvSpPr>
              <a:spLocks noChangeShapeType="1"/>
            </p:cNvSpPr>
            <p:nvPr/>
          </p:nvSpPr>
          <p:spPr bwMode="gray">
            <a:xfrm>
              <a:off x="7619141" y="4519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0" name="Text Box 49">
              <a:extLst>
                <a:ext uri="{FF2B5EF4-FFF2-40B4-BE49-F238E27FC236}">
                  <a16:creationId xmlns:a16="http://schemas.microsoft.com/office/drawing/2014/main" id="{3AA64B16-DEA8-4A1C-AF7A-69E93D77E5F3}"/>
                </a:ext>
              </a:extLst>
            </p:cNvPr>
            <p:cNvSpPr txBox="1">
              <a:spLocks noChangeArrowheads="1"/>
            </p:cNvSpPr>
            <p:nvPr/>
          </p:nvSpPr>
          <p:spPr bwMode="gray">
            <a:xfrm>
              <a:off x="7773482" y="32989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r4</a:t>
              </a:r>
            </a:p>
          </p:txBody>
        </p:sp>
        <p:sp>
          <p:nvSpPr>
            <p:cNvPr id="121" name="Text Box 50">
              <a:extLst>
                <a:ext uri="{FF2B5EF4-FFF2-40B4-BE49-F238E27FC236}">
                  <a16:creationId xmlns:a16="http://schemas.microsoft.com/office/drawing/2014/main" id="{92100C1A-EBD4-49F9-98AC-358C3509440C}"/>
                </a:ext>
              </a:extLst>
            </p:cNvPr>
            <p:cNvSpPr txBox="1">
              <a:spLocks noChangeArrowheads="1"/>
            </p:cNvSpPr>
            <p:nvPr/>
          </p:nvSpPr>
          <p:spPr bwMode="gray">
            <a:xfrm>
              <a:off x="7773482" y="39085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r0</a:t>
              </a:r>
            </a:p>
          </p:txBody>
        </p:sp>
        <p:sp>
          <p:nvSpPr>
            <p:cNvPr id="122" name="Rectangle 51">
              <a:extLst>
                <a:ext uri="{FF2B5EF4-FFF2-40B4-BE49-F238E27FC236}">
                  <a16:creationId xmlns:a16="http://schemas.microsoft.com/office/drawing/2014/main" id="{D25081F4-3C80-4D4A-A7B4-D1C2548004D0}"/>
                </a:ext>
              </a:extLst>
            </p:cNvPr>
            <p:cNvSpPr>
              <a:spLocks noChangeArrowheads="1"/>
            </p:cNvSpPr>
            <p:nvPr/>
          </p:nvSpPr>
          <p:spPr bwMode="gray">
            <a:xfrm>
              <a:off x="8736304" y="3605213"/>
              <a:ext cx="710922" cy="914400"/>
            </a:xfrm>
            <a:prstGeom prst="rect">
              <a:avLst/>
            </a:prstGeom>
            <a:solidFill>
              <a:srgbClr val="A5D0E3"/>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3" name="Line 52">
              <a:extLst>
                <a:ext uri="{FF2B5EF4-FFF2-40B4-BE49-F238E27FC236}">
                  <a16:creationId xmlns:a16="http://schemas.microsoft.com/office/drawing/2014/main" id="{A29A0CE3-072F-4631-A480-EC25E4E880D2}"/>
                </a:ext>
              </a:extLst>
            </p:cNvPr>
            <p:cNvSpPr>
              <a:spLocks noChangeShapeType="1"/>
            </p:cNvSpPr>
            <p:nvPr/>
          </p:nvSpPr>
          <p:spPr bwMode="gray">
            <a:xfrm>
              <a:off x="8736303"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4" name="Line 53">
              <a:extLst>
                <a:ext uri="{FF2B5EF4-FFF2-40B4-BE49-F238E27FC236}">
                  <a16:creationId xmlns:a16="http://schemas.microsoft.com/office/drawing/2014/main" id="{F78D24B1-5B87-4660-BFAD-4B6173B0D934}"/>
                </a:ext>
              </a:extLst>
            </p:cNvPr>
            <p:cNvSpPr>
              <a:spLocks noChangeShapeType="1"/>
            </p:cNvSpPr>
            <p:nvPr/>
          </p:nvSpPr>
          <p:spPr bwMode="gray">
            <a:xfrm>
              <a:off x="9447226" y="2233613"/>
              <a:ext cx="0" cy="236220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5" name="Line 54">
              <a:extLst>
                <a:ext uri="{FF2B5EF4-FFF2-40B4-BE49-F238E27FC236}">
                  <a16:creationId xmlns:a16="http://schemas.microsoft.com/office/drawing/2014/main" id="{BA7B9932-080A-4C4A-B553-9EC9716D2F25}"/>
                </a:ext>
              </a:extLst>
            </p:cNvPr>
            <p:cNvSpPr>
              <a:spLocks noChangeShapeType="1"/>
            </p:cNvSpPr>
            <p:nvPr/>
          </p:nvSpPr>
          <p:spPr bwMode="gray">
            <a:xfrm>
              <a:off x="8736304" y="33004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6" name="Line 55">
              <a:extLst>
                <a:ext uri="{FF2B5EF4-FFF2-40B4-BE49-F238E27FC236}">
                  <a16:creationId xmlns:a16="http://schemas.microsoft.com/office/drawing/2014/main" id="{99E52050-1B2F-438D-A9D7-7C6561572785}"/>
                </a:ext>
              </a:extLst>
            </p:cNvPr>
            <p:cNvSpPr>
              <a:spLocks noChangeShapeType="1"/>
            </p:cNvSpPr>
            <p:nvPr/>
          </p:nvSpPr>
          <p:spPr bwMode="gray">
            <a:xfrm>
              <a:off x="8736304" y="36052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7" name="Line 56">
              <a:extLst>
                <a:ext uri="{FF2B5EF4-FFF2-40B4-BE49-F238E27FC236}">
                  <a16:creationId xmlns:a16="http://schemas.microsoft.com/office/drawing/2014/main" id="{5B8FEE3F-3CB6-4A96-818E-C1CA16DA8072}"/>
                </a:ext>
              </a:extLst>
            </p:cNvPr>
            <p:cNvSpPr>
              <a:spLocks noChangeShapeType="1"/>
            </p:cNvSpPr>
            <p:nvPr/>
          </p:nvSpPr>
          <p:spPr bwMode="gray">
            <a:xfrm>
              <a:off x="8736304" y="2690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8" name="Line 57">
              <a:extLst>
                <a:ext uri="{FF2B5EF4-FFF2-40B4-BE49-F238E27FC236}">
                  <a16:creationId xmlns:a16="http://schemas.microsoft.com/office/drawing/2014/main" id="{B8272774-CF86-492E-8062-03FE02CF87D7}"/>
                </a:ext>
              </a:extLst>
            </p:cNvPr>
            <p:cNvSpPr>
              <a:spLocks noChangeShapeType="1"/>
            </p:cNvSpPr>
            <p:nvPr/>
          </p:nvSpPr>
          <p:spPr bwMode="gray">
            <a:xfrm>
              <a:off x="8736304" y="2995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29" name="Line 58">
              <a:extLst>
                <a:ext uri="{FF2B5EF4-FFF2-40B4-BE49-F238E27FC236}">
                  <a16:creationId xmlns:a16="http://schemas.microsoft.com/office/drawing/2014/main" id="{CAC3D1B9-FC51-480A-A206-7153BCD6BCC0}"/>
                </a:ext>
              </a:extLst>
            </p:cNvPr>
            <p:cNvSpPr>
              <a:spLocks noChangeShapeType="1"/>
            </p:cNvSpPr>
            <p:nvPr/>
          </p:nvSpPr>
          <p:spPr bwMode="gray">
            <a:xfrm>
              <a:off x="8736304" y="42148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30" name="Line 59">
              <a:extLst>
                <a:ext uri="{FF2B5EF4-FFF2-40B4-BE49-F238E27FC236}">
                  <a16:creationId xmlns:a16="http://schemas.microsoft.com/office/drawing/2014/main" id="{30D96101-54F2-4268-A646-A9CF906137CD}"/>
                </a:ext>
              </a:extLst>
            </p:cNvPr>
            <p:cNvSpPr>
              <a:spLocks noChangeShapeType="1"/>
            </p:cNvSpPr>
            <p:nvPr/>
          </p:nvSpPr>
          <p:spPr bwMode="gray">
            <a:xfrm>
              <a:off x="8736304" y="2386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31" name="Text Box 60">
              <a:extLst>
                <a:ext uri="{FF2B5EF4-FFF2-40B4-BE49-F238E27FC236}">
                  <a16:creationId xmlns:a16="http://schemas.microsoft.com/office/drawing/2014/main" id="{F969E1BF-01B3-4EB2-83D6-1C2436ABE22B}"/>
                </a:ext>
              </a:extLst>
            </p:cNvPr>
            <p:cNvSpPr txBox="1">
              <a:spLocks noChangeArrowheads="1"/>
            </p:cNvSpPr>
            <p:nvPr/>
          </p:nvSpPr>
          <p:spPr bwMode="gray">
            <a:xfrm>
              <a:off x="8890645" y="39085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r1</a:t>
              </a:r>
            </a:p>
          </p:txBody>
        </p:sp>
        <p:sp>
          <p:nvSpPr>
            <p:cNvPr id="132" name="Line 61">
              <a:extLst>
                <a:ext uri="{FF2B5EF4-FFF2-40B4-BE49-F238E27FC236}">
                  <a16:creationId xmlns:a16="http://schemas.microsoft.com/office/drawing/2014/main" id="{AD7F8568-5301-49CB-930B-FC4ED0FDEB4C}"/>
                </a:ext>
              </a:extLst>
            </p:cNvPr>
            <p:cNvSpPr>
              <a:spLocks noChangeShapeType="1"/>
            </p:cNvSpPr>
            <p:nvPr/>
          </p:nvSpPr>
          <p:spPr bwMode="gray">
            <a:xfrm>
              <a:off x="8736304" y="39100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33" name="Line 62">
              <a:extLst>
                <a:ext uri="{FF2B5EF4-FFF2-40B4-BE49-F238E27FC236}">
                  <a16:creationId xmlns:a16="http://schemas.microsoft.com/office/drawing/2014/main" id="{0DF541AA-5076-4C11-BEDF-C504923B05C3}"/>
                </a:ext>
              </a:extLst>
            </p:cNvPr>
            <p:cNvSpPr>
              <a:spLocks noChangeShapeType="1"/>
            </p:cNvSpPr>
            <p:nvPr/>
          </p:nvSpPr>
          <p:spPr bwMode="gray">
            <a:xfrm>
              <a:off x="8736304" y="4519613"/>
              <a:ext cx="710922" cy="0"/>
            </a:xfrm>
            <a:prstGeom prst="line">
              <a:avLst/>
            </a:prstGeom>
            <a:noFill/>
            <a:ln w="1270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sp>
          <p:nvSpPr>
            <p:cNvPr id="134" name="Text Box 63">
              <a:extLst>
                <a:ext uri="{FF2B5EF4-FFF2-40B4-BE49-F238E27FC236}">
                  <a16:creationId xmlns:a16="http://schemas.microsoft.com/office/drawing/2014/main" id="{E171D468-BD36-4D3C-AF7C-CFCC09D910D3}"/>
                </a:ext>
              </a:extLst>
            </p:cNvPr>
            <p:cNvSpPr txBox="1">
              <a:spLocks noChangeArrowheads="1"/>
            </p:cNvSpPr>
            <p:nvPr/>
          </p:nvSpPr>
          <p:spPr bwMode="gray">
            <a:xfrm>
              <a:off x="8890645" y="36037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r4</a:t>
              </a:r>
            </a:p>
          </p:txBody>
        </p:sp>
        <p:sp>
          <p:nvSpPr>
            <p:cNvPr id="135" name="Text Box 64">
              <a:extLst>
                <a:ext uri="{FF2B5EF4-FFF2-40B4-BE49-F238E27FC236}">
                  <a16:creationId xmlns:a16="http://schemas.microsoft.com/office/drawing/2014/main" id="{66F0D482-66DF-400B-A485-BE308E4A78C4}"/>
                </a:ext>
              </a:extLst>
            </p:cNvPr>
            <p:cNvSpPr txBox="1">
              <a:spLocks noChangeArrowheads="1"/>
            </p:cNvSpPr>
            <p:nvPr/>
          </p:nvSpPr>
          <p:spPr bwMode="gray">
            <a:xfrm>
              <a:off x="8890645" y="4213326"/>
              <a:ext cx="364155"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Gill Sans MT"/>
                  <a:ea typeface="+mn-ea"/>
                </a:rPr>
                <a:t>r0</a:t>
              </a:r>
            </a:p>
          </p:txBody>
        </p:sp>
        <p:sp>
          <p:nvSpPr>
            <p:cNvPr id="136" name="Text Box 65">
              <a:extLst>
                <a:ext uri="{FF2B5EF4-FFF2-40B4-BE49-F238E27FC236}">
                  <a16:creationId xmlns:a16="http://schemas.microsoft.com/office/drawing/2014/main" id="{DCA470AF-30A9-4946-9459-17FF979DF696}"/>
                </a:ext>
              </a:extLst>
            </p:cNvPr>
            <p:cNvSpPr txBox="1">
              <a:spLocks noChangeArrowheads="1"/>
            </p:cNvSpPr>
            <p:nvPr/>
          </p:nvSpPr>
          <p:spPr bwMode="auto">
            <a:xfrm>
              <a:off x="4228426" y="3298926"/>
              <a:ext cx="463528" cy="307777"/>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Gill Sans MT"/>
                  <a:ea typeface="+mn-ea"/>
                </a:rPr>
                <a:t>r10</a:t>
              </a:r>
            </a:p>
          </p:txBody>
        </p:sp>
        <p:sp>
          <p:nvSpPr>
            <p:cNvPr id="137" name="Text Box 66">
              <a:extLst>
                <a:ext uri="{FF2B5EF4-FFF2-40B4-BE49-F238E27FC236}">
                  <a16:creationId xmlns:a16="http://schemas.microsoft.com/office/drawing/2014/main" id="{7751C97E-A3BE-4AE4-BD5B-89093F620C74}"/>
                </a:ext>
              </a:extLst>
            </p:cNvPr>
            <p:cNvSpPr txBox="1">
              <a:spLocks noChangeArrowheads="1"/>
            </p:cNvSpPr>
            <p:nvPr/>
          </p:nvSpPr>
          <p:spPr bwMode="auto">
            <a:xfrm>
              <a:off x="6579062" y="1926954"/>
              <a:ext cx="476350" cy="384721"/>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F68A33"/>
                  </a:solidFill>
                  <a:effectLst/>
                  <a:uLnTx/>
                  <a:uFillTx/>
                  <a:latin typeface="Courier New" pitchFamily="49" charset="0"/>
                  <a:ea typeface="+mn-ea"/>
                </a:rPr>
                <a:t>IB</a:t>
              </a:r>
            </a:p>
          </p:txBody>
        </p:sp>
        <p:sp>
          <p:nvSpPr>
            <p:cNvPr id="138" name="Text Box 67">
              <a:extLst>
                <a:ext uri="{FF2B5EF4-FFF2-40B4-BE49-F238E27FC236}">
                  <a16:creationId xmlns:a16="http://schemas.microsoft.com/office/drawing/2014/main" id="{93F4C22D-A6F1-4C92-972C-B38B1A8674F7}"/>
                </a:ext>
              </a:extLst>
            </p:cNvPr>
            <p:cNvSpPr txBox="1">
              <a:spLocks noChangeArrowheads="1"/>
            </p:cNvSpPr>
            <p:nvPr/>
          </p:nvSpPr>
          <p:spPr bwMode="auto">
            <a:xfrm>
              <a:off x="7696226" y="1926954"/>
              <a:ext cx="476350" cy="384721"/>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F68A33"/>
                  </a:solidFill>
                  <a:effectLst/>
                  <a:uLnTx/>
                  <a:uFillTx/>
                  <a:latin typeface="Courier New" pitchFamily="49" charset="0"/>
                  <a:ea typeface="+mn-ea"/>
                </a:rPr>
                <a:t>DA</a:t>
              </a:r>
            </a:p>
          </p:txBody>
        </p:sp>
        <p:sp>
          <p:nvSpPr>
            <p:cNvPr id="139" name="Text Box 68">
              <a:extLst>
                <a:ext uri="{FF2B5EF4-FFF2-40B4-BE49-F238E27FC236}">
                  <a16:creationId xmlns:a16="http://schemas.microsoft.com/office/drawing/2014/main" id="{EF5A672A-0242-429E-A0E3-42CCEB9D5E3F}"/>
                </a:ext>
              </a:extLst>
            </p:cNvPr>
            <p:cNvSpPr txBox="1">
              <a:spLocks noChangeArrowheads="1"/>
            </p:cNvSpPr>
            <p:nvPr/>
          </p:nvSpPr>
          <p:spPr bwMode="auto">
            <a:xfrm>
              <a:off x="8813389" y="1926954"/>
              <a:ext cx="476350" cy="384721"/>
            </a:xfrm>
            <a:prstGeom prst="rect">
              <a:avLst/>
            </a:prstGeom>
            <a:noFill/>
            <a:ln w="9525">
              <a:noFill/>
              <a:miter lim="800000"/>
              <a:headEnd/>
              <a:tailEnd/>
            </a:ln>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900" b="1" i="0" u="none" strike="noStrike" kern="0" cap="none" spc="0" normalizeH="0" baseline="0" noProof="0" dirty="0">
                  <a:ln>
                    <a:noFill/>
                  </a:ln>
                  <a:solidFill>
                    <a:srgbClr val="F68A33"/>
                  </a:solidFill>
                  <a:effectLst/>
                  <a:uLnTx/>
                  <a:uFillTx/>
                  <a:latin typeface="Courier New" pitchFamily="49" charset="0"/>
                  <a:ea typeface="+mn-ea"/>
                </a:rPr>
                <a:t>DB</a:t>
              </a:r>
            </a:p>
          </p:txBody>
        </p:sp>
        <p:sp>
          <p:nvSpPr>
            <p:cNvPr id="140" name="Line 75">
              <a:extLst>
                <a:ext uri="{FF2B5EF4-FFF2-40B4-BE49-F238E27FC236}">
                  <a16:creationId xmlns:a16="http://schemas.microsoft.com/office/drawing/2014/main" id="{6A9F6E17-A93C-4463-B807-196486E9A84B}"/>
                </a:ext>
              </a:extLst>
            </p:cNvPr>
            <p:cNvSpPr>
              <a:spLocks noChangeShapeType="1"/>
            </p:cNvSpPr>
            <p:nvPr/>
          </p:nvSpPr>
          <p:spPr bwMode="auto">
            <a:xfrm>
              <a:off x="4077224" y="2098675"/>
              <a:ext cx="1157363" cy="0"/>
            </a:xfrm>
            <a:prstGeom prst="line">
              <a:avLst/>
            </a:prstGeom>
            <a:noFill/>
            <a:ln w="12700">
              <a:solidFill>
                <a:srgbClr val="000000"/>
              </a:solidFill>
              <a:round/>
              <a:headEnd/>
              <a:tailEnd type="triangle" w="med" len="med"/>
            </a:ln>
          </p:spPr>
          <p:txBody>
            <a:bodyPr wrap="none" lIns="80167" tIns="40084" rIns="80167" bIns="40084"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Gill Sans MT"/>
                <a:ea typeface="+mn-ea"/>
              </a:endParaRPr>
            </a:p>
          </p:txBody>
        </p:sp>
      </p:grpSp>
    </p:spTree>
    <p:extLst>
      <p:ext uri="{BB962C8B-B14F-4D97-AF65-F5344CB8AC3E}">
        <p14:creationId xmlns:p14="http://schemas.microsoft.com/office/powerpoint/2010/main" val="196348024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62</TotalTime>
  <Words>6107</Words>
  <Application>Microsoft Office PowerPoint</Application>
  <PresentationFormat>Widescreen</PresentationFormat>
  <Paragraphs>742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Arm_PPT_Public</vt:lpstr>
      <vt:lpstr>Armv7-A/R ISA Overview (Part 1)</vt:lpstr>
      <vt:lpstr>Learning Outcomes</vt:lpstr>
      <vt:lpstr>Why Do You Need to Know Assembler?</vt:lpstr>
      <vt:lpstr>Why Do You Need to Know Assembler?</vt:lpstr>
      <vt:lpstr>Arm Assembler File Syntax</vt:lpstr>
      <vt:lpstr>Single/Double Register Data Transfer</vt:lpstr>
      <vt:lpstr> Addressing Memory</vt:lpstr>
      <vt:lpstr>Pre- and Post-Indexed Addressing</vt:lpstr>
      <vt:lpstr>Multiple Register Data Transfer</vt:lpstr>
      <vt:lpstr>Data Processing Instructions</vt:lpstr>
      <vt:lpstr>Shift/Rotate Operations</vt:lpstr>
      <vt:lpstr>The Flexible Second Operand</vt:lpstr>
      <vt:lpstr>Instructions for Loading Constants</vt:lpstr>
      <vt:lpstr>Instructions for Loading Constants</vt:lpstr>
      <vt:lpstr>LDR= Examples</vt:lpstr>
      <vt:lpstr>Multiply/Divide</vt:lpstr>
      <vt:lpstr>Bit Manipulation Instructions</vt:lpstr>
      <vt:lpstr>Byte Reversal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13</cp:revision>
  <dcterms:created xsi:type="dcterms:W3CDTF">2021-01-10T04:24:14Z</dcterms:created>
  <dcterms:modified xsi:type="dcterms:W3CDTF">2021-11-16T10:37:31Z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