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2"/>
  </p:notesMasterIdLst>
  <p:handoutMasterIdLst>
    <p:handoutMasterId r:id="rId33"/>
  </p:handoutMasterIdLst>
  <p:sldIdLst>
    <p:sldId id="399" r:id="rId7"/>
    <p:sldId id="398" r:id="rId8"/>
    <p:sldId id="338" r:id="rId9"/>
    <p:sldId id="385" r:id="rId10"/>
    <p:sldId id="340" r:id="rId11"/>
    <p:sldId id="342" r:id="rId12"/>
    <p:sldId id="343" r:id="rId13"/>
    <p:sldId id="344" r:id="rId14"/>
    <p:sldId id="386" r:id="rId15"/>
    <p:sldId id="387" r:id="rId16"/>
    <p:sldId id="388" r:id="rId17"/>
    <p:sldId id="389" r:id="rId18"/>
    <p:sldId id="390" r:id="rId19"/>
    <p:sldId id="391" r:id="rId20"/>
    <p:sldId id="353" r:id="rId21"/>
    <p:sldId id="392" r:id="rId22"/>
    <p:sldId id="355" r:id="rId23"/>
    <p:sldId id="393" r:id="rId24"/>
    <p:sldId id="394" r:id="rId25"/>
    <p:sldId id="395" r:id="rId26"/>
    <p:sldId id="396" r:id="rId27"/>
    <p:sldId id="360" r:id="rId28"/>
    <p:sldId id="361" r:id="rId29"/>
    <p:sldId id="363" r:id="rId30"/>
    <p:sldId id="364"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DF545-EFE5-4739-862C-F71903C4B609}" v="18" dt="2021-11-05T15:26:54.202"/>
    <p1510:client id="{A26D522E-C7B0-487F-BC2D-CB1F370A210D}" v="11" dt="2021-11-16T10:49:24.76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82" autoAdjust="0"/>
    <p:restoredTop sz="82576" autoAdjust="0"/>
  </p:normalViewPr>
  <p:slideViewPr>
    <p:cSldViewPr snapToGrid="0">
      <p:cViewPr varScale="1">
        <p:scale>
          <a:sx n="134" d="100"/>
          <a:sy n="134" d="100"/>
        </p:scale>
        <p:origin x="834"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174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yinkuro Benafa" userId="S::oyinkuro.benafa@arm.com::c087c519-2a3b-4f37-b839-36035052d0b9" providerId="AD" clId="Web-{A26D522E-C7B0-487F-BC2D-CB1F370A210D}"/>
    <pc:docChg chg="modSld">
      <pc:chgData name="Oyinkuro Benafa" userId="S::oyinkuro.benafa@arm.com::c087c519-2a3b-4f37-b839-36035052d0b9" providerId="AD" clId="Web-{A26D522E-C7B0-487F-BC2D-CB1F370A210D}" dt="2021-11-16T10:49:24.763" v="11" actId="20577"/>
      <pc:docMkLst>
        <pc:docMk/>
      </pc:docMkLst>
      <pc:sldChg chg="modSp">
        <pc:chgData name="Oyinkuro Benafa" userId="S::oyinkuro.benafa@arm.com::c087c519-2a3b-4f37-b839-36035052d0b9" providerId="AD" clId="Web-{A26D522E-C7B0-487F-BC2D-CB1F370A210D}" dt="2021-11-16T10:49:24.763" v="11" actId="20577"/>
        <pc:sldMkLst>
          <pc:docMk/>
          <pc:sldMk cId="290487623" sldId="398"/>
        </pc:sldMkLst>
        <pc:spChg chg="mod">
          <ac:chgData name="Oyinkuro Benafa" userId="S::oyinkuro.benafa@arm.com::c087c519-2a3b-4f37-b839-36035052d0b9" providerId="AD" clId="Web-{A26D522E-C7B0-487F-BC2D-CB1F370A210D}" dt="2021-11-16T10:49:24.763" v="11" actId="20577"/>
          <ac:spMkLst>
            <pc:docMk/>
            <pc:sldMk cId="290487623" sldId="398"/>
            <ac:spMk id="3" creationId="{CD326A4E-9D07-457B-8944-23695E4CF4E0}"/>
          </ac:spMkLst>
        </pc:spChg>
      </pc:sldChg>
    </pc:docChg>
  </pc:docChgLst>
  <pc:docChgLst>
    <pc:chgData name="Francisca Tan" userId="6e1eea0e-3b13-45be-8c9f-e176322eec1e" providerId="ADAL" clId="{92EDF545-EFE5-4739-862C-F71903C4B609}"/>
    <pc:docChg chg="delSld modSld">
      <pc:chgData name="Francisca Tan" userId="6e1eea0e-3b13-45be-8c9f-e176322eec1e" providerId="ADAL" clId="{92EDF545-EFE5-4739-862C-F71903C4B609}" dt="2021-11-05T15:26:54.201" v="20" actId="1035"/>
      <pc:docMkLst>
        <pc:docMk/>
      </pc:docMkLst>
      <pc:sldChg chg="modSp del mod">
        <pc:chgData name="Francisca Tan" userId="6e1eea0e-3b13-45be-8c9f-e176322eec1e" providerId="ADAL" clId="{92EDF545-EFE5-4739-862C-F71903C4B609}" dt="2021-11-03T10:44:56.127" v="1" actId="47"/>
        <pc:sldMkLst>
          <pc:docMk/>
          <pc:sldMk cId="2014035330" sldId="302"/>
        </pc:sldMkLst>
        <pc:spChg chg="mod">
          <ac:chgData name="Francisca Tan" userId="6e1eea0e-3b13-45be-8c9f-e176322eec1e" providerId="ADAL" clId="{92EDF545-EFE5-4739-862C-F71903C4B609}" dt="2021-11-03T10:44:53.419" v="0" actId="6549"/>
          <ac:spMkLst>
            <pc:docMk/>
            <pc:sldMk cId="2014035330" sldId="302"/>
            <ac:spMk id="29699" creationId="{52EB3C3E-30C4-4EFE-A0AE-51FDB62B17F2}"/>
          </ac:spMkLst>
        </pc:spChg>
      </pc:sldChg>
      <pc:sldChg chg="modSp">
        <pc:chgData name="Francisca Tan" userId="6e1eea0e-3b13-45be-8c9f-e176322eec1e" providerId="ADAL" clId="{92EDF545-EFE5-4739-862C-F71903C4B609}" dt="2021-11-05T15:26:54.201" v="20" actId="1035"/>
        <pc:sldMkLst>
          <pc:docMk/>
          <pc:sldMk cId="194096465" sldId="342"/>
        </pc:sldMkLst>
        <pc:spChg chg="mod">
          <ac:chgData name="Francisca Tan" userId="6e1eea0e-3b13-45be-8c9f-e176322eec1e" providerId="ADAL" clId="{92EDF545-EFE5-4739-862C-F71903C4B609}" dt="2021-11-05T15:26:54.201" v="20" actId="1035"/>
          <ac:spMkLst>
            <pc:docMk/>
            <pc:sldMk cId="194096465" sldId="342"/>
            <ac:spMk id="7" creationId="{8877A723-B096-429E-B1F8-DB8815F6506C}"/>
          </ac:spMkLst>
        </pc:spChg>
        <pc:spChg chg="mod">
          <ac:chgData name="Francisca Tan" userId="6e1eea0e-3b13-45be-8c9f-e176322eec1e" providerId="ADAL" clId="{92EDF545-EFE5-4739-862C-F71903C4B609}" dt="2021-11-05T15:26:54.201" v="20" actId="1035"/>
          <ac:spMkLst>
            <pc:docMk/>
            <pc:sldMk cId="194096465" sldId="342"/>
            <ac:spMk id="8" creationId="{D70FA30B-FA91-4A9E-8EBF-6CBE6161CEFF}"/>
          </ac:spMkLst>
        </pc:spChg>
        <pc:spChg chg="mod">
          <ac:chgData name="Francisca Tan" userId="6e1eea0e-3b13-45be-8c9f-e176322eec1e" providerId="ADAL" clId="{92EDF545-EFE5-4739-862C-F71903C4B609}" dt="2021-11-05T15:26:54.201" v="20" actId="1035"/>
          <ac:spMkLst>
            <pc:docMk/>
            <pc:sldMk cId="194096465" sldId="342"/>
            <ac:spMk id="10" creationId="{4920260F-E19E-4CB0-B570-CFF1DEECA535}"/>
          </ac:spMkLst>
        </pc:spChg>
        <pc:spChg chg="mod">
          <ac:chgData name="Francisca Tan" userId="6e1eea0e-3b13-45be-8c9f-e176322eec1e" providerId="ADAL" clId="{92EDF545-EFE5-4739-862C-F71903C4B609}" dt="2021-11-05T15:26:54.201" v="20" actId="1035"/>
          <ac:spMkLst>
            <pc:docMk/>
            <pc:sldMk cId="194096465" sldId="342"/>
            <ac:spMk id="11" creationId="{48D4306E-A414-4E74-B04A-EF09091412C5}"/>
          </ac:spMkLst>
        </pc:spChg>
        <pc:spChg chg="mod">
          <ac:chgData name="Francisca Tan" userId="6e1eea0e-3b13-45be-8c9f-e176322eec1e" providerId="ADAL" clId="{92EDF545-EFE5-4739-862C-F71903C4B609}" dt="2021-11-05T15:26:54.201" v="20" actId="1035"/>
          <ac:spMkLst>
            <pc:docMk/>
            <pc:sldMk cId="194096465" sldId="342"/>
            <ac:spMk id="12" creationId="{B9D232F9-720A-409A-B71F-99C740666981}"/>
          </ac:spMkLst>
        </pc:spChg>
        <pc:spChg chg="mod">
          <ac:chgData name="Francisca Tan" userId="6e1eea0e-3b13-45be-8c9f-e176322eec1e" providerId="ADAL" clId="{92EDF545-EFE5-4739-862C-F71903C4B609}" dt="2021-11-05T15:26:54.201" v="20" actId="1035"/>
          <ac:spMkLst>
            <pc:docMk/>
            <pc:sldMk cId="194096465" sldId="342"/>
            <ac:spMk id="14" creationId="{DFB44110-D3F6-45E6-8C21-2C5DE33439A6}"/>
          </ac:spMkLst>
        </pc:spChg>
        <pc:spChg chg="mod">
          <ac:chgData name="Francisca Tan" userId="6e1eea0e-3b13-45be-8c9f-e176322eec1e" providerId="ADAL" clId="{92EDF545-EFE5-4739-862C-F71903C4B609}" dt="2021-11-05T15:26:54.201" v="20" actId="1035"/>
          <ac:spMkLst>
            <pc:docMk/>
            <pc:sldMk cId="194096465" sldId="342"/>
            <ac:spMk id="15" creationId="{8B3E7EE6-70B8-4BB6-8CC1-947B5214A21E}"/>
          </ac:spMkLst>
        </pc:spChg>
        <pc:spChg chg="mod">
          <ac:chgData name="Francisca Tan" userId="6e1eea0e-3b13-45be-8c9f-e176322eec1e" providerId="ADAL" clId="{92EDF545-EFE5-4739-862C-F71903C4B609}" dt="2021-11-05T15:26:54.201" v="20" actId="1035"/>
          <ac:spMkLst>
            <pc:docMk/>
            <pc:sldMk cId="194096465" sldId="342"/>
            <ac:spMk id="16" creationId="{8ED569C2-2DB4-4B69-8864-131F31952359}"/>
          </ac:spMkLst>
        </pc:spChg>
        <pc:spChg chg="mod">
          <ac:chgData name="Francisca Tan" userId="6e1eea0e-3b13-45be-8c9f-e176322eec1e" providerId="ADAL" clId="{92EDF545-EFE5-4739-862C-F71903C4B609}" dt="2021-11-05T15:26:54.201" v="20" actId="1035"/>
          <ac:spMkLst>
            <pc:docMk/>
            <pc:sldMk cId="194096465" sldId="342"/>
            <ac:spMk id="30" creationId="{027911A9-B3F8-4D66-97EF-66D705C0BE7D}"/>
          </ac:spMkLst>
        </pc:spChg>
        <pc:spChg chg="mod">
          <ac:chgData name="Francisca Tan" userId="6e1eea0e-3b13-45be-8c9f-e176322eec1e" providerId="ADAL" clId="{92EDF545-EFE5-4739-862C-F71903C4B609}" dt="2021-11-05T15:26:54.201" v="20" actId="1035"/>
          <ac:spMkLst>
            <pc:docMk/>
            <pc:sldMk cId="194096465" sldId="342"/>
            <ac:spMk id="31" creationId="{3507FDCE-36D5-453E-8619-1A9D163C1AE8}"/>
          </ac:spMkLst>
        </pc:spChg>
        <pc:spChg chg="mod">
          <ac:chgData name="Francisca Tan" userId="6e1eea0e-3b13-45be-8c9f-e176322eec1e" providerId="ADAL" clId="{92EDF545-EFE5-4739-862C-F71903C4B609}" dt="2021-11-05T15:26:54.201" v="20" actId="1035"/>
          <ac:spMkLst>
            <pc:docMk/>
            <pc:sldMk cId="194096465" sldId="342"/>
            <ac:spMk id="32" creationId="{05A80824-3DF8-49B3-8069-830425DB6BB1}"/>
          </ac:spMkLst>
        </pc:spChg>
        <pc:spChg chg="mod">
          <ac:chgData name="Francisca Tan" userId="6e1eea0e-3b13-45be-8c9f-e176322eec1e" providerId="ADAL" clId="{92EDF545-EFE5-4739-862C-F71903C4B609}" dt="2021-11-05T15:26:54.201" v="20" actId="1035"/>
          <ac:spMkLst>
            <pc:docMk/>
            <pc:sldMk cId="194096465" sldId="342"/>
            <ac:spMk id="33" creationId="{3DDD5661-309C-441F-B8A3-2EBB150870B3}"/>
          </ac:spMkLst>
        </pc:spChg>
        <pc:spChg chg="mod">
          <ac:chgData name="Francisca Tan" userId="6e1eea0e-3b13-45be-8c9f-e176322eec1e" providerId="ADAL" clId="{92EDF545-EFE5-4739-862C-F71903C4B609}" dt="2021-11-05T15:26:54.201" v="20" actId="1035"/>
          <ac:spMkLst>
            <pc:docMk/>
            <pc:sldMk cId="194096465" sldId="342"/>
            <ac:spMk id="34" creationId="{673ECCAB-D2F1-4A3C-B74A-D2DBDB2E8FFE}"/>
          </ac:spMkLst>
        </pc:spChg>
        <pc:spChg chg="mod">
          <ac:chgData name="Francisca Tan" userId="6e1eea0e-3b13-45be-8c9f-e176322eec1e" providerId="ADAL" clId="{92EDF545-EFE5-4739-862C-F71903C4B609}" dt="2021-11-05T15:26:54.201" v="20" actId="1035"/>
          <ac:spMkLst>
            <pc:docMk/>
            <pc:sldMk cId="194096465" sldId="342"/>
            <ac:spMk id="35" creationId="{676AAE59-8B27-4A16-B69A-16B017D88CE4}"/>
          </ac:spMkLst>
        </pc:spChg>
        <pc:spChg chg="mod">
          <ac:chgData name="Francisca Tan" userId="6e1eea0e-3b13-45be-8c9f-e176322eec1e" providerId="ADAL" clId="{92EDF545-EFE5-4739-862C-F71903C4B609}" dt="2021-11-05T15:26:54.201" v="20" actId="1035"/>
          <ac:spMkLst>
            <pc:docMk/>
            <pc:sldMk cId="194096465" sldId="342"/>
            <ac:spMk id="36" creationId="{BC796B22-8486-40E4-A9FA-129750CDFA44}"/>
          </ac:spMkLst>
        </pc:spChg>
        <pc:spChg chg="mod">
          <ac:chgData name="Francisca Tan" userId="6e1eea0e-3b13-45be-8c9f-e176322eec1e" providerId="ADAL" clId="{92EDF545-EFE5-4739-862C-F71903C4B609}" dt="2021-11-05T15:26:54.201" v="20" actId="1035"/>
          <ac:spMkLst>
            <pc:docMk/>
            <pc:sldMk cId="194096465" sldId="342"/>
            <ac:spMk id="37" creationId="{51503B4F-84E3-49B5-B15E-C893C7AD6077}"/>
          </ac:spMkLst>
        </pc:spChg>
        <pc:spChg chg="mod">
          <ac:chgData name="Francisca Tan" userId="6e1eea0e-3b13-45be-8c9f-e176322eec1e" providerId="ADAL" clId="{92EDF545-EFE5-4739-862C-F71903C4B609}" dt="2021-11-05T15:26:54.201" v="20" actId="1035"/>
          <ac:spMkLst>
            <pc:docMk/>
            <pc:sldMk cId="194096465" sldId="342"/>
            <ac:spMk id="38" creationId="{70AE2AEB-3DC0-473A-B087-337C29E4CCD8}"/>
          </ac:spMkLst>
        </pc:spChg>
        <pc:spChg chg="mod">
          <ac:chgData name="Francisca Tan" userId="6e1eea0e-3b13-45be-8c9f-e176322eec1e" providerId="ADAL" clId="{92EDF545-EFE5-4739-862C-F71903C4B609}" dt="2021-11-05T15:26:54.201" v="20" actId="1035"/>
          <ac:spMkLst>
            <pc:docMk/>
            <pc:sldMk cId="194096465" sldId="342"/>
            <ac:spMk id="39" creationId="{25BA08DF-163B-430B-9950-769BFFC79E51}"/>
          </ac:spMkLst>
        </pc:spChg>
        <pc:spChg chg="mod">
          <ac:chgData name="Francisca Tan" userId="6e1eea0e-3b13-45be-8c9f-e176322eec1e" providerId="ADAL" clId="{92EDF545-EFE5-4739-862C-F71903C4B609}" dt="2021-11-05T15:26:54.201" v="20" actId="1035"/>
          <ac:spMkLst>
            <pc:docMk/>
            <pc:sldMk cId="194096465" sldId="342"/>
            <ac:spMk id="40" creationId="{0330F5AA-7A13-45E3-9C76-32EDDE8D993F}"/>
          </ac:spMkLst>
        </pc:spChg>
        <pc:grpChg chg="mod">
          <ac:chgData name="Francisca Tan" userId="6e1eea0e-3b13-45be-8c9f-e176322eec1e" providerId="ADAL" clId="{92EDF545-EFE5-4739-862C-F71903C4B609}" dt="2021-11-05T15:26:54.201" v="20" actId="1035"/>
          <ac:grpSpMkLst>
            <pc:docMk/>
            <pc:sldMk cId="194096465" sldId="342"/>
            <ac:grpSpMk id="5" creationId="{D2C3DF43-988F-4DE6-98B3-479CCAFD85BB}"/>
          </ac:grpSpMkLst>
        </pc:grpChg>
        <pc:cxnChg chg="mod">
          <ac:chgData name="Francisca Tan" userId="6e1eea0e-3b13-45be-8c9f-e176322eec1e" providerId="ADAL" clId="{92EDF545-EFE5-4739-862C-F71903C4B609}" dt="2021-11-05T15:26:54.201" v="20" actId="1035"/>
          <ac:cxnSpMkLst>
            <pc:docMk/>
            <pc:sldMk cId="194096465" sldId="342"/>
            <ac:cxnSpMk id="6" creationId="{3200FDFE-E603-43CF-A245-654B037D1045}"/>
          </ac:cxnSpMkLst>
        </pc:cxnChg>
        <pc:cxnChg chg="mod">
          <ac:chgData name="Francisca Tan" userId="6e1eea0e-3b13-45be-8c9f-e176322eec1e" providerId="ADAL" clId="{92EDF545-EFE5-4739-862C-F71903C4B609}" dt="2021-11-05T15:26:54.201" v="20" actId="1035"/>
          <ac:cxnSpMkLst>
            <pc:docMk/>
            <pc:sldMk cId="194096465" sldId="342"/>
            <ac:cxnSpMk id="9" creationId="{D4A8D2D3-1967-41B5-BD99-65179FB12FF4}"/>
          </ac:cxnSpMkLst>
        </pc:cxnChg>
        <pc:cxnChg chg="mod">
          <ac:chgData name="Francisca Tan" userId="6e1eea0e-3b13-45be-8c9f-e176322eec1e" providerId="ADAL" clId="{92EDF545-EFE5-4739-862C-F71903C4B609}" dt="2021-11-05T15:26:54.201" v="20" actId="1035"/>
          <ac:cxnSpMkLst>
            <pc:docMk/>
            <pc:sldMk cId="194096465" sldId="342"/>
            <ac:cxnSpMk id="13" creationId="{81AE9674-DF44-47BA-9A29-6D6D7F331C55}"/>
          </ac:cxnSpMkLst>
        </pc:cxnChg>
        <pc:cxnChg chg="mod">
          <ac:chgData name="Francisca Tan" userId="6e1eea0e-3b13-45be-8c9f-e176322eec1e" providerId="ADAL" clId="{92EDF545-EFE5-4739-862C-F71903C4B609}" dt="2021-11-05T15:26:54.201" v="20" actId="1035"/>
          <ac:cxnSpMkLst>
            <pc:docMk/>
            <pc:sldMk cId="194096465" sldId="342"/>
            <ac:cxnSpMk id="17" creationId="{0328D295-683E-4275-8F59-6083AEF037F0}"/>
          </ac:cxnSpMkLst>
        </pc:cxnChg>
        <pc:cxnChg chg="mod">
          <ac:chgData name="Francisca Tan" userId="6e1eea0e-3b13-45be-8c9f-e176322eec1e" providerId="ADAL" clId="{92EDF545-EFE5-4739-862C-F71903C4B609}" dt="2021-11-05T15:26:54.201" v="20" actId="1035"/>
          <ac:cxnSpMkLst>
            <pc:docMk/>
            <pc:sldMk cId="194096465" sldId="342"/>
            <ac:cxnSpMk id="18" creationId="{FF7A217D-9938-42C0-828A-6208C817BA35}"/>
          </ac:cxnSpMkLst>
        </pc:cxnChg>
        <pc:cxnChg chg="mod">
          <ac:chgData name="Francisca Tan" userId="6e1eea0e-3b13-45be-8c9f-e176322eec1e" providerId="ADAL" clId="{92EDF545-EFE5-4739-862C-F71903C4B609}" dt="2021-11-05T15:26:54.201" v="20" actId="1035"/>
          <ac:cxnSpMkLst>
            <pc:docMk/>
            <pc:sldMk cId="194096465" sldId="342"/>
            <ac:cxnSpMk id="19" creationId="{A3DF4D93-C402-44A9-A1B3-9744C2392B31}"/>
          </ac:cxnSpMkLst>
        </pc:cxnChg>
        <pc:cxnChg chg="mod">
          <ac:chgData name="Francisca Tan" userId="6e1eea0e-3b13-45be-8c9f-e176322eec1e" providerId="ADAL" clId="{92EDF545-EFE5-4739-862C-F71903C4B609}" dt="2021-11-05T15:26:54.201" v="20" actId="1035"/>
          <ac:cxnSpMkLst>
            <pc:docMk/>
            <pc:sldMk cId="194096465" sldId="342"/>
            <ac:cxnSpMk id="20" creationId="{DA8F52F7-323D-4FCB-9692-3729F8B73FD3}"/>
          </ac:cxnSpMkLst>
        </pc:cxnChg>
        <pc:cxnChg chg="mod">
          <ac:chgData name="Francisca Tan" userId="6e1eea0e-3b13-45be-8c9f-e176322eec1e" providerId="ADAL" clId="{92EDF545-EFE5-4739-862C-F71903C4B609}" dt="2021-11-05T15:26:54.201" v="20" actId="1035"/>
          <ac:cxnSpMkLst>
            <pc:docMk/>
            <pc:sldMk cId="194096465" sldId="342"/>
            <ac:cxnSpMk id="21" creationId="{49983670-3BFD-4DF1-8332-6C927C3EBBAB}"/>
          </ac:cxnSpMkLst>
        </pc:cxnChg>
        <pc:cxnChg chg="mod">
          <ac:chgData name="Francisca Tan" userId="6e1eea0e-3b13-45be-8c9f-e176322eec1e" providerId="ADAL" clId="{92EDF545-EFE5-4739-862C-F71903C4B609}" dt="2021-11-05T15:26:54.201" v="20" actId="1035"/>
          <ac:cxnSpMkLst>
            <pc:docMk/>
            <pc:sldMk cId="194096465" sldId="342"/>
            <ac:cxnSpMk id="22" creationId="{10796B15-89DB-46ED-B453-3DBF642503A6}"/>
          </ac:cxnSpMkLst>
        </pc:cxnChg>
        <pc:cxnChg chg="mod">
          <ac:chgData name="Francisca Tan" userId="6e1eea0e-3b13-45be-8c9f-e176322eec1e" providerId="ADAL" clId="{92EDF545-EFE5-4739-862C-F71903C4B609}" dt="2021-11-05T15:26:54.201" v="20" actId="1035"/>
          <ac:cxnSpMkLst>
            <pc:docMk/>
            <pc:sldMk cId="194096465" sldId="342"/>
            <ac:cxnSpMk id="23" creationId="{E59B30AF-2A71-4EEB-B8DA-684984EFAA23}"/>
          </ac:cxnSpMkLst>
        </pc:cxnChg>
        <pc:cxnChg chg="mod">
          <ac:chgData name="Francisca Tan" userId="6e1eea0e-3b13-45be-8c9f-e176322eec1e" providerId="ADAL" clId="{92EDF545-EFE5-4739-862C-F71903C4B609}" dt="2021-11-05T15:26:54.201" v="20" actId="1035"/>
          <ac:cxnSpMkLst>
            <pc:docMk/>
            <pc:sldMk cId="194096465" sldId="342"/>
            <ac:cxnSpMk id="24" creationId="{0D6606A8-2375-4472-95BD-12016A567A10}"/>
          </ac:cxnSpMkLst>
        </pc:cxnChg>
        <pc:cxnChg chg="mod">
          <ac:chgData name="Francisca Tan" userId="6e1eea0e-3b13-45be-8c9f-e176322eec1e" providerId="ADAL" clId="{92EDF545-EFE5-4739-862C-F71903C4B609}" dt="2021-11-05T15:26:54.201" v="20" actId="1035"/>
          <ac:cxnSpMkLst>
            <pc:docMk/>
            <pc:sldMk cId="194096465" sldId="342"/>
            <ac:cxnSpMk id="25" creationId="{F1987ACC-76C5-4778-B3C8-D2B20B1D7FC4}"/>
          </ac:cxnSpMkLst>
        </pc:cxnChg>
        <pc:cxnChg chg="mod">
          <ac:chgData name="Francisca Tan" userId="6e1eea0e-3b13-45be-8c9f-e176322eec1e" providerId="ADAL" clId="{92EDF545-EFE5-4739-862C-F71903C4B609}" dt="2021-11-05T15:26:54.201" v="20" actId="1035"/>
          <ac:cxnSpMkLst>
            <pc:docMk/>
            <pc:sldMk cId="194096465" sldId="342"/>
            <ac:cxnSpMk id="26" creationId="{FC5F1160-0A4C-4270-991E-5E8FEAD72E03}"/>
          </ac:cxnSpMkLst>
        </pc:cxnChg>
        <pc:cxnChg chg="mod">
          <ac:chgData name="Francisca Tan" userId="6e1eea0e-3b13-45be-8c9f-e176322eec1e" providerId="ADAL" clId="{92EDF545-EFE5-4739-862C-F71903C4B609}" dt="2021-11-05T15:26:54.201" v="20" actId="1035"/>
          <ac:cxnSpMkLst>
            <pc:docMk/>
            <pc:sldMk cId="194096465" sldId="342"/>
            <ac:cxnSpMk id="27" creationId="{0CB9D48E-B886-4CD2-A926-3C9BC27E3EBD}"/>
          </ac:cxnSpMkLst>
        </pc:cxnChg>
        <pc:cxnChg chg="mod">
          <ac:chgData name="Francisca Tan" userId="6e1eea0e-3b13-45be-8c9f-e176322eec1e" providerId="ADAL" clId="{92EDF545-EFE5-4739-862C-F71903C4B609}" dt="2021-11-05T15:26:54.201" v="20" actId="1035"/>
          <ac:cxnSpMkLst>
            <pc:docMk/>
            <pc:sldMk cId="194096465" sldId="342"/>
            <ac:cxnSpMk id="28" creationId="{46976D61-2A86-41D7-BB75-F794C548843E}"/>
          </ac:cxnSpMkLst>
        </pc:cxnChg>
        <pc:cxnChg chg="mod">
          <ac:chgData name="Francisca Tan" userId="6e1eea0e-3b13-45be-8c9f-e176322eec1e" providerId="ADAL" clId="{92EDF545-EFE5-4739-862C-F71903C4B609}" dt="2021-11-05T15:26:54.201" v="20" actId="1035"/>
          <ac:cxnSpMkLst>
            <pc:docMk/>
            <pc:sldMk cId="194096465" sldId="342"/>
            <ac:cxnSpMk id="29" creationId="{CA0E6E38-9F34-42A1-88C6-99A039AB5074}"/>
          </ac:cxnSpMkLst>
        </pc:cxnChg>
      </pc:sldChg>
      <pc:sldChg chg="modSp mod">
        <pc:chgData name="Francisca Tan" userId="6e1eea0e-3b13-45be-8c9f-e176322eec1e" providerId="ADAL" clId="{92EDF545-EFE5-4739-862C-F71903C4B609}" dt="2021-11-05T15:26:06.584" v="2" actId="12"/>
        <pc:sldMkLst>
          <pc:docMk/>
          <pc:sldMk cId="2781223523" sldId="355"/>
        </pc:sldMkLst>
        <pc:spChg chg="mod">
          <ac:chgData name="Francisca Tan" userId="6e1eea0e-3b13-45be-8c9f-e176322eec1e" providerId="ADAL" clId="{92EDF545-EFE5-4739-862C-F71903C4B609}" dt="2021-11-05T15:26:06.584" v="2" actId="12"/>
          <ac:spMkLst>
            <pc:docMk/>
            <pc:sldMk cId="2781223523" sldId="355"/>
            <ac:spMk id="29699" creationId="{52EB3C3E-30C4-4EFE-A0AE-51FDB62B17F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C2CB0-A2A4-4A27-81ED-F314594E766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43BDD27-1A81-4518-8CA3-7EFF6FF215A1}">
      <dgm:prSet/>
      <dgm:spPr/>
      <dgm:t>
        <a:bodyPr/>
        <a:lstStyle/>
        <a:p>
          <a:r>
            <a:rPr lang="en-GB" dirty="0"/>
            <a:t>Memory</a:t>
          </a:r>
        </a:p>
      </dgm:t>
    </dgm:pt>
    <dgm:pt modelId="{955C0B90-1665-46C0-9F7C-922DA18FA44C}" type="parTrans" cxnId="{4B48D8F6-4F1D-4CAB-AAC0-B55D4A158F0D}">
      <dgm:prSet/>
      <dgm:spPr/>
      <dgm:t>
        <a:bodyPr/>
        <a:lstStyle/>
        <a:p>
          <a:endParaRPr lang="en-GB"/>
        </a:p>
      </dgm:t>
    </dgm:pt>
    <dgm:pt modelId="{6A985E69-E74A-4DFC-8AE1-507016C141DD}" type="sibTrans" cxnId="{4B48D8F6-4F1D-4CAB-AAC0-B55D4A158F0D}">
      <dgm:prSet/>
      <dgm:spPr/>
      <dgm:t>
        <a:bodyPr/>
        <a:lstStyle/>
        <a:p>
          <a:endParaRPr lang="en-GB"/>
        </a:p>
      </dgm:t>
    </dgm:pt>
    <dgm:pt modelId="{C7E084ED-4409-4D07-9610-8E6A09D6E214}">
      <dgm:prSet/>
      <dgm:spPr/>
      <dgm:t>
        <a:bodyPr/>
        <a:lstStyle/>
        <a:p>
          <a:r>
            <a:rPr lang="en-GB" dirty="0"/>
            <a:t>Volatile Memory</a:t>
          </a:r>
        </a:p>
      </dgm:t>
    </dgm:pt>
    <dgm:pt modelId="{9D300DC2-49B9-4B9F-A1D4-C4D6F42C2E1B}" type="parTrans" cxnId="{17679935-C650-4B46-B164-1546A85CE091}">
      <dgm:prSet/>
      <dgm:spPr/>
      <dgm:t>
        <a:bodyPr/>
        <a:lstStyle/>
        <a:p>
          <a:endParaRPr lang="en-GB"/>
        </a:p>
      </dgm:t>
    </dgm:pt>
    <dgm:pt modelId="{0523EADC-4DE5-4943-864D-9BDAF0B86A56}" type="sibTrans" cxnId="{17679935-C650-4B46-B164-1546A85CE091}">
      <dgm:prSet/>
      <dgm:spPr/>
      <dgm:t>
        <a:bodyPr/>
        <a:lstStyle/>
        <a:p>
          <a:endParaRPr lang="en-GB"/>
        </a:p>
      </dgm:t>
    </dgm:pt>
    <dgm:pt modelId="{043119B2-DAB7-4656-9D14-713F8E73927F}">
      <dgm:prSet/>
      <dgm:spPr/>
      <dgm:t>
        <a:bodyPr/>
        <a:lstStyle/>
        <a:p>
          <a:r>
            <a:rPr lang="en-GB" dirty="0"/>
            <a:t>Static RAM (SRAM)</a:t>
          </a:r>
        </a:p>
      </dgm:t>
    </dgm:pt>
    <dgm:pt modelId="{FCB7985D-8439-4A66-A560-6FAEFDED83A2}" type="parTrans" cxnId="{2F1A4B52-68B6-47E7-8285-DDF4D496992A}">
      <dgm:prSet/>
      <dgm:spPr/>
      <dgm:t>
        <a:bodyPr/>
        <a:lstStyle/>
        <a:p>
          <a:endParaRPr lang="en-GB"/>
        </a:p>
      </dgm:t>
    </dgm:pt>
    <dgm:pt modelId="{D91DD455-08EA-4E6B-823E-A6889712A5CB}" type="sibTrans" cxnId="{2F1A4B52-68B6-47E7-8285-DDF4D496992A}">
      <dgm:prSet/>
      <dgm:spPr/>
      <dgm:t>
        <a:bodyPr/>
        <a:lstStyle/>
        <a:p>
          <a:endParaRPr lang="en-GB"/>
        </a:p>
      </dgm:t>
    </dgm:pt>
    <dgm:pt modelId="{586995B6-D010-459A-A0A3-93E4178745E5}">
      <dgm:prSet/>
      <dgm:spPr/>
      <dgm:t>
        <a:bodyPr/>
        <a:lstStyle/>
        <a:p>
          <a:r>
            <a:rPr lang="en-GB" dirty="0"/>
            <a:t>Dynamic RAM (DRAM)</a:t>
          </a:r>
        </a:p>
      </dgm:t>
    </dgm:pt>
    <dgm:pt modelId="{AAFB0F20-4A2C-4792-A9E0-EB9BFC9BBDE9}" type="parTrans" cxnId="{6E42A218-4C93-4FE3-94EA-0447294094D5}">
      <dgm:prSet/>
      <dgm:spPr/>
      <dgm:t>
        <a:bodyPr/>
        <a:lstStyle/>
        <a:p>
          <a:endParaRPr lang="en-GB"/>
        </a:p>
      </dgm:t>
    </dgm:pt>
    <dgm:pt modelId="{139C69FA-0AD8-432B-8DE0-E1A146553F62}" type="sibTrans" cxnId="{6E42A218-4C93-4FE3-94EA-0447294094D5}">
      <dgm:prSet/>
      <dgm:spPr/>
      <dgm:t>
        <a:bodyPr/>
        <a:lstStyle/>
        <a:p>
          <a:endParaRPr lang="en-GB"/>
        </a:p>
      </dgm:t>
    </dgm:pt>
    <dgm:pt modelId="{E1554AD5-6204-42B6-BCC4-F672104EDAD6}">
      <dgm:prSet/>
      <dgm:spPr/>
      <dgm:t>
        <a:bodyPr/>
        <a:lstStyle/>
        <a:p>
          <a:r>
            <a:rPr lang="en-GB" dirty="0"/>
            <a:t>Non-Volatile Memory</a:t>
          </a:r>
        </a:p>
      </dgm:t>
    </dgm:pt>
    <dgm:pt modelId="{D645F026-723C-4AF3-9346-BA9981462904}" type="parTrans" cxnId="{92723972-B646-401B-8410-79940B486326}">
      <dgm:prSet/>
      <dgm:spPr/>
      <dgm:t>
        <a:bodyPr/>
        <a:lstStyle/>
        <a:p>
          <a:endParaRPr lang="en-GB"/>
        </a:p>
      </dgm:t>
    </dgm:pt>
    <dgm:pt modelId="{F9D50808-23CE-4761-B8FC-647A4BCA6ADE}" type="sibTrans" cxnId="{92723972-B646-401B-8410-79940B486326}">
      <dgm:prSet/>
      <dgm:spPr/>
      <dgm:t>
        <a:bodyPr/>
        <a:lstStyle/>
        <a:p>
          <a:endParaRPr lang="en-GB"/>
        </a:p>
      </dgm:t>
    </dgm:pt>
    <dgm:pt modelId="{14F29C6A-A04C-4B18-BD8D-7A3A0D506F91}">
      <dgm:prSet/>
      <dgm:spPr/>
      <dgm:t>
        <a:bodyPr/>
        <a:lstStyle/>
        <a:p>
          <a:r>
            <a:rPr lang="en-GB" dirty="0"/>
            <a:t>Read-only Memory (ROM)</a:t>
          </a:r>
        </a:p>
      </dgm:t>
    </dgm:pt>
    <dgm:pt modelId="{1A471537-B0DB-4D7A-988E-3980CD2463AA}" type="parTrans" cxnId="{14B1CAB7-C842-4E93-BBBE-C6DD5FADCD22}">
      <dgm:prSet/>
      <dgm:spPr/>
      <dgm:t>
        <a:bodyPr/>
        <a:lstStyle/>
        <a:p>
          <a:endParaRPr lang="en-GB"/>
        </a:p>
      </dgm:t>
    </dgm:pt>
    <dgm:pt modelId="{4EA7D001-1527-48D3-B728-A83304369BB8}" type="sibTrans" cxnId="{14B1CAB7-C842-4E93-BBBE-C6DD5FADCD22}">
      <dgm:prSet/>
      <dgm:spPr/>
      <dgm:t>
        <a:bodyPr/>
        <a:lstStyle/>
        <a:p>
          <a:endParaRPr lang="en-GB"/>
        </a:p>
      </dgm:t>
    </dgm:pt>
    <dgm:pt modelId="{36A75203-BAB2-488E-BA72-D2956DD1D6EE}">
      <dgm:prSet/>
      <dgm:spPr/>
      <dgm:t>
        <a:bodyPr/>
        <a:lstStyle/>
        <a:p>
          <a:r>
            <a:rPr lang="en-GB" dirty="0"/>
            <a:t>Erasable Programmable ROM (EPROM) </a:t>
          </a:r>
        </a:p>
      </dgm:t>
    </dgm:pt>
    <dgm:pt modelId="{B81B611B-92F4-40E6-BF87-D7629AB84376}" type="parTrans" cxnId="{3F36E06E-49A5-4CD2-8EA7-5409F115E830}">
      <dgm:prSet/>
      <dgm:spPr/>
      <dgm:t>
        <a:bodyPr/>
        <a:lstStyle/>
        <a:p>
          <a:endParaRPr lang="en-GB"/>
        </a:p>
      </dgm:t>
    </dgm:pt>
    <dgm:pt modelId="{4ECEF382-DBA5-4DD2-B54E-853B258FBDA4}" type="sibTrans" cxnId="{3F36E06E-49A5-4CD2-8EA7-5409F115E830}">
      <dgm:prSet/>
      <dgm:spPr/>
      <dgm:t>
        <a:bodyPr/>
        <a:lstStyle/>
        <a:p>
          <a:endParaRPr lang="en-GB"/>
        </a:p>
      </dgm:t>
    </dgm:pt>
    <dgm:pt modelId="{1D32509A-6BF0-4E36-B41B-2CB63402978D}">
      <dgm:prSet/>
      <dgm:spPr/>
      <dgm:t>
        <a:bodyPr/>
        <a:lstStyle/>
        <a:p>
          <a:r>
            <a:rPr lang="en-GB" dirty="0"/>
            <a:t>Electrically Erasable Programmable ROM (EEPROM)</a:t>
          </a:r>
        </a:p>
      </dgm:t>
    </dgm:pt>
    <dgm:pt modelId="{1F29E34A-66A9-465D-A8FC-7E32F76F6BB8}" type="parTrans" cxnId="{7C677CC6-0334-4E0E-94DF-27A8E59BAC57}">
      <dgm:prSet/>
      <dgm:spPr/>
      <dgm:t>
        <a:bodyPr/>
        <a:lstStyle/>
        <a:p>
          <a:endParaRPr lang="en-GB"/>
        </a:p>
      </dgm:t>
    </dgm:pt>
    <dgm:pt modelId="{72B7C847-1EAE-4E6B-94A8-0CA28910C588}" type="sibTrans" cxnId="{7C677CC6-0334-4E0E-94DF-27A8E59BAC57}">
      <dgm:prSet/>
      <dgm:spPr/>
      <dgm:t>
        <a:bodyPr/>
        <a:lstStyle/>
        <a:p>
          <a:endParaRPr lang="en-GB"/>
        </a:p>
      </dgm:t>
    </dgm:pt>
    <dgm:pt modelId="{781C77C7-7DC8-4F5B-9A87-FEC867058A41}">
      <dgm:prSet/>
      <dgm:spPr/>
      <dgm:t>
        <a:bodyPr/>
        <a:lstStyle/>
        <a:p>
          <a:r>
            <a:rPr lang="en-GB" dirty="0"/>
            <a:t>Mechanical Storage</a:t>
          </a:r>
        </a:p>
      </dgm:t>
    </dgm:pt>
    <dgm:pt modelId="{5E2C2134-B5CC-47C0-BEE6-C7771D889F3B}" type="parTrans" cxnId="{30DA6D52-7D5B-40A1-8F1B-3364200BA4EB}">
      <dgm:prSet/>
      <dgm:spPr/>
      <dgm:t>
        <a:bodyPr/>
        <a:lstStyle/>
        <a:p>
          <a:endParaRPr lang="en-GB"/>
        </a:p>
      </dgm:t>
    </dgm:pt>
    <dgm:pt modelId="{7ED302A8-088E-4943-9423-D47554458F7E}" type="sibTrans" cxnId="{30DA6D52-7D5B-40A1-8F1B-3364200BA4EB}">
      <dgm:prSet/>
      <dgm:spPr/>
      <dgm:t>
        <a:bodyPr/>
        <a:lstStyle/>
        <a:p>
          <a:endParaRPr lang="en-GB"/>
        </a:p>
      </dgm:t>
    </dgm:pt>
    <dgm:pt modelId="{169E55BA-6164-4A37-B7B3-9C87B8067454}">
      <dgm:prSet/>
      <dgm:spPr/>
      <dgm:t>
        <a:bodyPr/>
        <a:lstStyle/>
        <a:p>
          <a:r>
            <a:rPr lang="en-GB" dirty="0"/>
            <a:t>Hard Drive</a:t>
          </a:r>
        </a:p>
      </dgm:t>
    </dgm:pt>
    <dgm:pt modelId="{F756EDA5-C7B1-48C3-BACE-39B97EB80C2E}" type="parTrans" cxnId="{CDC015A1-355B-4FB1-A0AC-3450D73FBEF5}">
      <dgm:prSet/>
      <dgm:spPr/>
      <dgm:t>
        <a:bodyPr/>
        <a:lstStyle/>
        <a:p>
          <a:endParaRPr lang="en-GB"/>
        </a:p>
      </dgm:t>
    </dgm:pt>
    <dgm:pt modelId="{86C52D23-A74E-4B7D-8ECB-0A876F52433F}" type="sibTrans" cxnId="{CDC015A1-355B-4FB1-A0AC-3450D73FBEF5}">
      <dgm:prSet/>
      <dgm:spPr/>
      <dgm:t>
        <a:bodyPr/>
        <a:lstStyle/>
        <a:p>
          <a:endParaRPr lang="en-GB"/>
        </a:p>
      </dgm:t>
    </dgm:pt>
    <dgm:pt modelId="{E8D29D4C-372E-4B04-B95C-07785D1BBD5D}">
      <dgm:prSet/>
      <dgm:spPr/>
      <dgm:t>
        <a:bodyPr/>
        <a:lstStyle/>
        <a:p>
          <a:r>
            <a:rPr lang="en-GB" b="0" i="0" dirty="0"/>
            <a:t>Flash memory</a:t>
          </a:r>
          <a:endParaRPr lang="en-GB" b="0" dirty="0"/>
        </a:p>
      </dgm:t>
    </dgm:pt>
    <dgm:pt modelId="{4DA3953B-BFDA-41A2-A3E3-0B569858DC30}" type="parTrans" cxnId="{2A0A99AD-44AD-404C-B31B-2E96FB5CE069}">
      <dgm:prSet/>
      <dgm:spPr/>
      <dgm:t>
        <a:bodyPr/>
        <a:lstStyle/>
        <a:p>
          <a:endParaRPr lang="en-GB"/>
        </a:p>
      </dgm:t>
    </dgm:pt>
    <dgm:pt modelId="{8C97B94B-C5F7-493C-B9E2-9528AC7F823D}" type="sibTrans" cxnId="{2A0A99AD-44AD-404C-B31B-2E96FB5CE069}">
      <dgm:prSet/>
      <dgm:spPr/>
      <dgm:t>
        <a:bodyPr/>
        <a:lstStyle/>
        <a:p>
          <a:endParaRPr lang="en-GB"/>
        </a:p>
      </dgm:t>
    </dgm:pt>
    <dgm:pt modelId="{E5630861-FEEA-489B-AB83-7C267AC7638A}">
      <dgm:prSet/>
      <dgm:spPr/>
      <dgm:t>
        <a:bodyPr/>
        <a:lstStyle/>
        <a:p>
          <a:r>
            <a:rPr lang="en-GB" dirty="0"/>
            <a:t>Magnetic Tape</a:t>
          </a:r>
        </a:p>
      </dgm:t>
    </dgm:pt>
    <dgm:pt modelId="{7643DD44-3008-40F3-8117-AE3489EA9C09}" type="parTrans" cxnId="{74811C3E-2D62-4456-A9BE-4F23189A3A80}">
      <dgm:prSet/>
      <dgm:spPr/>
      <dgm:t>
        <a:bodyPr/>
        <a:lstStyle/>
        <a:p>
          <a:endParaRPr lang="en-GB"/>
        </a:p>
      </dgm:t>
    </dgm:pt>
    <dgm:pt modelId="{903EDEEC-2EF8-41EA-92CE-1E1C4BFD571F}" type="sibTrans" cxnId="{74811C3E-2D62-4456-A9BE-4F23189A3A80}">
      <dgm:prSet/>
      <dgm:spPr/>
      <dgm:t>
        <a:bodyPr/>
        <a:lstStyle/>
        <a:p>
          <a:endParaRPr lang="en-GB"/>
        </a:p>
      </dgm:t>
    </dgm:pt>
    <dgm:pt modelId="{7ACAD37F-B607-4055-B57D-23BEB1D1C102}">
      <dgm:prSet/>
      <dgm:spPr/>
      <dgm:t>
        <a:bodyPr/>
        <a:lstStyle/>
        <a:p>
          <a:r>
            <a:rPr lang="en-GB" u="none" dirty="0"/>
            <a:t>Optical Disc</a:t>
          </a:r>
        </a:p>
      </dgm:t>
    </dgm:pt>
    <dgm:pt modelId="{A3FBD6A7-963D-47C3-9B0E-88D69153D6A5}" type="parTrans" cxnId="{ACE498C3-9D07-4EE9-8DD9-7D324F5B54E1}">
      <dgm:prSet/>
      <dgm:spPr/>
      <dgm:t>
        <a:bodyPr/>
        <a:lstStyle/>
        <a:p>
          <a:endParaRPr lang="en-GB"/>
        </a:p>
      </dgm:t>
    </dgm:pt>
    <dgm:pt modelId="{8A7AB185-5F16-4B16-AE6E-177ED5B79880}" type="sibTrans" cxnId="{ACE498C3-9D07-4EE9-8DD9-7D324F5B54E1}">
      <dgm:prSet/>
      <dgm:spPr/>
      <dgm:t>
        <a:bodyPr/>
        <a:lstStyle/>
        <a:p>
          <a:endParaRPr lang="en-GB"/>
        </a:p>
      </dgm:t>
    </dgm:pt>
    <dgm:pt modelId="{3C927853-F2EE-4773-894B-5563C7309E28}" type="pres">
      <dgm:prSet presAssocID="{5F5C2CB0-A2A4-4A27-81ED-F314594E7661}" presName="hierChild1" presStyleCnt="0">
        <dgm:presLayoutVars>
          <dgm:orgChart val="1"/>
          <dgm:chPref val="1"/>
          <dgm:dir/>
          <dgm:animOne val="branch"/>
          <dgm:animLvl val="lvl"/>
          <dgm:resizeHandles/>
        </dgm:presLayoutVars>
      </dgm:prSet>
      <dgm:spPr/>
    </dgm:pt>
    <dgm:pt modelId="{988FA436-96EC-4560-8FE9-4DFD2D812DE9}" type="pres">
      <dgm:prSet presAssocID="{A43BDD27-1A81-4518-8CA3-7EFF6FF215A1}" presName="hierRoot1" presStyleCnt="0">
        <dgm:presLayoutVars>
          <dgm:hierBranch val="init"/>
        </dgm:presLayoutVars>
      </dgm:prSet>
      <dgm:spPr/>
    </dgm:pt>
    <dgm:pt modelId="{6B4D5626-9870-4D6B-BAAE-D6B2ECAEF1C2}" type="pres">
      <dgm:prSet presAssocID="{A43BDD27-1A81-4518-8CA3-7EFF6FF215A1}" presName="rootComposite1" presStyleCnt="0"/>
      <dgm:spPr/>
    </dgm:pt>
    <dgm:pt modelId="{BB4E6188-7459-4BB7-A370-3C87DBBA79AF}" type="pres">
      <dgm:prSet presAssocID="{A43BDD27-1A81-4518-8CA3-7EFF6FF215A1}" presName="rootText1" presStyleLbl="node0" presStyleIdx="0" presStyleCnt="1">
        <dgm:presLayoutVars>
          <dgm:chPref val="3"/>
        </dgm:presLayoutVars>
      </dgm:prSet>
      <dgm:spPr/>
    </dgm:pt>
    <dgm:pt modelId="{C25C4BD1-00FA-4AE8-81CF-A6CBC4A98761}" type="pres">
      <dgm:prSet presAssocID="{A43BDD27-1A81-4518-8CA3-7EFF6FF215A1}" presName="rootConnector1" presStyleLbl="node1" presStyleIdx="0" presStyleCnt="0"/>
      <dgm:spPr/>
    </dgm:pt>
    <dgm:pt modelId="{49AFA02F-EC75-478B-B5BD-F9E7EF0DDC36}" type="pres">
      <dgm:prSet presAssocID="{A43BDD27-1A81-4518-8CA3-7EFF6FF215A1}" presName="hierChild2" presStyleCnt="0"/>
      <dgm:spPr/>
    </dgm:pt>
    <dgm:pt modelId="{0EA9AF9D-D013-4DD4-945B-6EDC8606617A}" type="pres">
      <dgm:prSet presAssocID="{9D300DC2-49B9-4B9F-A1D4-C4D6F42C2E1B}" presName="Name37" presStyleLbl="parChTrans1D2" presStyleIdx="0" presStyleCnt="2"/>
      <dgm:spPr/>
    </dgm:pt>
    <dgm:pt modelId="{61510019-2F8E-48C8-81AC-6DB922674B47}" type="pres">
      <dgm:prSet presAssocID="{C7E084ED-4409-4D07-9610-8E6A09D6E214}" presName="hierRoot2" presStyleCnt="0">
        <dgm:presLayoutVars>
          <dgm:hierBranch val="init"/>
        </dgm:presLayoutVars>
      </dgm:prSet>
      <dgm:spPr/>
    </dgm:pt>
    <dgm:pt modelId="{BA96A7E6-7805-4578-A12B-D4ECAB9A0A97}" type="pres">
      <dgm:prSet presAssocID="{C7E084ED-4409-4D07-9610-8E6A09D6E214}" presName="rootComposite" presStyleCnt="0"/>
      <dgm:spPr/>
    </dgm:pt>
    <dgm:pt modelId="{ADD45153-B2A5-4297-A818-E8343C6AFCCC}" type="pres">
      <dgm:prSet presAssocID="{C7E084ED-4409-4D07-9610-8E6A09D6E214}" presName="rootText" presStyleLbl="node2" presStyleIdx="0" presStyleCnt="2">
        <dgm:presLayoutVars>
          <dgm:chPref val="3"/>
        </dgm:presLayoutVars>
      </dgm:prSet>
      <dgm:spPr/>
    </dgm:pt>
    <dgm:pt modelId="{2C01AC0D-B361-46A0-91AE-9CBAA54B363A}" type="pres">
      <dgm:prSet presAssocID="{C7E084ED-4409-4D07-9610-8E6A09D6E214}" presName="rootConnector" presStyleLbl="node2" presStyleIdx="0" presStyleCnt="2"/>
      <dgm:spPr/>
    </dgm:pt>
    <dgm:pt modelId="{88C9C985-A1DC-4489-B682-B9B15689CA03}" type="pres">
      <dgm:prSet presAssocID="{C7E084ED-4409-4D07-9610-8E6A09D6E214}" presName="hierChild4" presStyleCnt="0"/>
      <dgm:spPr/>
    </dgm:pt>
    <dgm:pt modelId="{9A2232EE-ACF4-494A-936C-0C08D5C630FF}" type="pres">
      <dgm:prSet presAssocID="{FCB7985D-8439-4A66-A560-6FAEFDED83A2}" presName="Name37" presStyleLbl="parChTrans1D3" presStyleIdx="0" presStyleCnt="4"/>
      <dgm:spPr/>
    </dgm:pt>
    <dgm:pt modelId="{E13C06F5-02D2-4E2D-AC07-6C656C4F8EC1}" type="pres">
      <dgm:prSet presAssocID="{043119B2-DAB7-4656-9D14-713F8E73927F}" presName="hierRoot2" presStyleCnt="0">
        <dgm:presLayoutVars>
          <dgm:hierBranch val="init"/>
        </dgm:presLayoutVars>
      </dgm:prSet>
      <dgm:spPr/>
    </dgm:pt>
    <dgm:pt modelId="{1D258A34-50C0-4C2F-A4CB-A6D501DFE58C}" type="pres">
      <dgm:prSet presAssocID="{043119B2-DAB7-4656-9D14-713F8E73927F}" presName="rootComposite" presStyleCnt="0"/>
      <dgm:spPr/>
    </dgm:pt>
    <dgm:pt modelId="{1AF00FBC-DA49-4417-A59B-AEFD4AC2D100}" type="pres">
      <dgm:prSet presAssocID="{043119B2-DAB7-4656-9D14-713F8E73927F}" presName="rootText" presStyleLbl="node3" presStyleIdx="0" presStyleCnt="4">
        <dgm:presLayoutVars>
          <dgm:chPref val="3"/>
        </dgm:presLayoutVars>
      </dgm:prSet>
      <dgm:spPr/>
    </dgm:pt>
    <dgm:pt modelId="{6D3753AB-B17A-4E2C-9D1C-B1E182DD83C2}" type="pres">
      <dgm:prSet presAssocID="{043119B2-DAB7-4656-9D14-713F8E73927F}" presName="rootConnector" presStyleLbl="node3" presStyleIdx="0" presStyleCnt="4"/>
      <dgm:spPr/>
    </dgm:pt>
    <dgm:pt modelId="{36DBAB9E-F308-44DC-8151-D8FBBEEE4955}" type="pres">
      <dgm:prSet presAssocID="{043119B2-DAB7-4656-9D14-713F8E73927F}" presName="hierChild4" presStyleCnt="0"/>
      <dgm:spPr/>
    </dgm:pt>
    <dgm:pt modelId="{B05299CE-39A6-4711-8744-95303823D1DE}" type="pres">
      <dgm:prSet presAssocID="{043119B2-DAB7-4656-9D14-713F8E73927F}" presName="hierChild5" presStyleCnt="0"/>
      <dgm:spPr/>
    </dgm:pt>
    <dgm:pt modelId="{53135564-99F5-4D8D-A684-D14240C19DA9}" type="pres">
      <dgm:prSet presAssocID="{AAFB0F20-4A2C-4792-A9E0-EB9BFC9BBDE9}" presName="Name37" presStyleLbl="parChTrans1D3" presStyleIdx="1" presStyleCnt="4"/>
      <dgm:spPr/>
    </dgm:pt>
    <dgm:pt modelId="{9F98AF14-2F89-46CE-80E6-1C38528F9A22}" type="pres">
      <dgm:prSet presAssocID="{586995B6-D010-459A-A0A3-93E4178745E5}" presName="hierRoot2" presStyleCnt="0">
        <dgm:presLayoutVars>
          <dgm:hierBranch val="init"/>
        </dgm:presLayoutVars>
      </dgm:prSet>
      <dgm:spPr/>
    </dgm:pt>
    <dgm:pt modelId="{D9F26A41-A343-4197-9A25-F09711D84AF2}" type="pres">
      <dgm:prSet presAssocID="{586995B6-D010-459A-A0A3-93E4178745E5}" presName="rootComposite" presStyleCnt="0"/>
      <dgm:spPr/>
    </dgm:pt>
    <dgm:pt modelId="{5531F33F-36A6-434E-B1CB-5AF6C4B23CE9}" type="pres">
      <dgm:prSet presAssocID="{586995B6-D010-459A-A0A3-93E4178745E5}" presName="rootText" presStyleLbl="node3" presStyleIdx="1" presStyleCnt="4">
        <dgm:presLayoutVars>
          <dgm:chPref val="3"/>
        </dgm:presLayoutVars>
      </dgm:prSet>
      <dgm:spPr/>
    </dgm:pt>
    <dgm:pt modelId="{AA83BC4D-0DFC-403A-ACE0-02BA0475D9C4}" type="pres">
      <dgm:prSet presAssocID="{586995B6-D010-459A-A0A3-93E4178745E5}" presName="rootConnector" presStyleLbl="node3" presStyleIdx="1" presStyleCnt="4"/>
      <dgm:spPr/>
    </dgm:pt>
    <dgm:pt modelId="{838CAAA7-77B4-432E-85B6-A29320B72B62}" type="pres">
      <dgm:prSet presAssocID="{586995B6-D010-459A-A0A3-93E4178745E5}" presName="hierChild4" presStyleCnt="0"/>
      <dgm:spPr/>
    </dgm:pt>
    <dgm:pt modelId="{67FC35C7-E7DB-467A-A872-44E4B86F98F2}" type="pres">
      <dgm:prSet presAssocID="{586995B6-D010-459A-A0A3-93E4178745E5}" presName="hierChild5" presStyleCnt="0"/>
      <dgm:spPr/>
    </dgm:pt>
    <dgm:pt modelId="{1E03E2FA-12D8-4FF6-A27F-4424B3839F4A}" type="pres">
      <dgm:prSet presAssocID="{C7E084ED-4409-4D07-9610-8E6A09D6E214}" presName="hierChild5" presStyleCnt="0"/>
      <dgm:spPr/>
    </dgm:pt>
    <dgm:pt modelId="{38F462BD-DDDC-41BE-95BC-9952F96DD011}" type="pres">
      <dgm:prSet presAssocID="{D645F026-723C-4AF3-9346-BA9981462904}" presName="Name37" presStyleLbl="parChTrans1D2" presStyleIdx="1" presStyleCnt="2"/>
      <dgm:spPr/>
    </dgm:pt>
    <dgm:pt modelId="{B8034067-2A5A-45B8-88BB-321E636AEC3C}" type="pres">
      <dgm:prSet presAssocID="{E1554AD5-6204-42B6-BCC4-F672104EDAD6}" presName="hierRoot2" presStyleCnt="0">
        <dgm:presLayoutVars>
          <dgm:hierBranch val="init"/>
        </dgm:presLayoutVars>
      </dgm:prSet>
      <dgm:spPr/>
    </dgm:pt>
    <dgm:pt modelId="{FB396F2E-5811-4294-ABF3-9E8A6E22AD7E}" type="pres">
      <dgm:prSet presAssocID="{E1554AD5-6204-42B6-BCC4-F672104EDAD6}" presName="rootComposite" presStyleCnt="0"/>
      <dgm:spPr/>
    </dgm:pt>
    <dgm:pt modelId="{BFF19872-84CF-454B-B3C3-9E9427B36C49}" type="pres">
      <dgm:prSet presAssocID="{E1554AD5-6204-42B6-BCC4-F672104EDAD6}" presName="rootText" presStyleLbl="node2" presStyleIdx="1" presStyleCnt="2">
        <dgm:presLayoutVars>
          <dgm:chPref val="3"/>
        </dgm:presLayoutVars>
      </dgm:prSet>
      <dgm:spPr/>
    </dgm:pt>
    <dgm:pt modelId="{306F1C03-D43E-4768-8A38-5FA2F1C3A17C}" type="pres">
      <dgm:prSet presAssocID="{E1554AD5-6204-42B6-BCC4-F672104EDAD6}" presName="rootConnector" presStyleLbl="node2" presStyleIdx="1" presStyleCnt="2"/>
      <dgm:spPr/>
    </dgm:pt>
    <dgm:pt modelId="{AF505491-4DE3-4608-AD18-936C3A6F85E0}" type="pres">
      <dgm:prSet presAssocID="{E1554AD5-6204-42B6-BCC4-F672104EDAD6}" presName="hierChild4" presStyleCnt="0"/>
      <dgm:spPr/>
    </dgm:pt>
    <dgm:pt modelId="{9F439CDC-984D-4A8A-881F-4EB71387BF63}" type="pres">
      <dgm:prSet presAssocID="{1A471537-B0DB-4D7A-988E-3980CD2463AA}" presName="Name37" presStyleLbl="parChTrans1D3" presStyleIdx="2" presStyleCnt="4"/>
      <dgm:spPr/>
    </dgm:pt>
    <dgm:pt modelId="{0DBA04CF-66E9-4C5C-8888-1EC2659AEAF4}" type="pres">
      <dgm:prSet presAssocID="{14F29C6A-A04C-4B18-BD8D-7A3A0D506F91}" presName="hierRoot2" presStyleCnt="0">
        <dgm:presLayoutVars>
          <dgm:hierBranch val="init"/>
        </dgm:presLayoutVars>
      </dgm:prSet>
      <dgm:spPr/>
    </dgm:pt>
    <dgm:pt modelId="{87C37F33-3984-4B82-A115-B4C30C43B2A1}" type="pres">
      <dgm:prSet presAssocID="{14F29C6A-A04C-4B18-BD8D-7A3A0D506F91}" presName="rootComposite" presStyleCnt="0"/>
      <dgm:spPr/>
    </dgm:pt>
    <dgm:pt modelId="{CA87C106-2422-4D16-B843-A9290D725152}" type="pres">
      <dgm:prSet presAssocID="{14F29C6A-A04C-4B18-BD8D-7A3A0D506F91}" presName="rootText" presStyleLbl="node3" presStyleIdx="2" presStyleCnt="4">
        <dgm:presLayoutVars>
          <dgm:chPref val="3"/>
        </dgm:presLayoutVars>
      </dgm:prSet>
      <dgm:spPr/>
    </dgm:pt>
    <dgm:pt modelId="{B8CC2741-EBD5-495D-896D-64AF2F7BE147}" type="pres">
      <dgm:prSet presAssocID="{14F29C6A-A04C-4B18-BD8D-7A3A0D506F91}" presName="rootConnector" presStyleLbl="node3" presStyleIdx="2" presStyleCnt="4"/>
      <dgm:spPr/>
    </dgm:pt>
    <dgm:pt modelId="{8299D1D7-B992-4FA8-975F-9A3A061736D2}" type="pres">
      <dgm:prSet presAssocID="{14F29C6A-A04C-4B18-BD8D-7A3A0D506F91}" presName="hierChild4" presStyleCnt="0"/>
      <dgm:spPr/>
    </dgm:pt>
    <dgm:pt modelId="{AE9017C7-096E-42D8-9A07-22600870C1C2}" type="pres">
      <dgm:prSet presAssocID="{B81B611B-92F4-40E6-BF87-D7629AB84376}" presName="Name37" presStyleLbl="parChTrans1D4" presStyleIdx="0" presStyleCnt="6"/>
      <dgm:spPr/>
    </dgm:pt>
    <dgm:pt modelId="{31EA0200-27B3-40C7-AC33-E368F65E73A3}" type="pres">
      <dgm:prSet presAssocID="{36A75203-BAB2-488E-BA72-D2956DD1D6EE}" presName="hierRoot2" presStyleCnt="0">
        <dgm:presLayoutVars>
          <dgm:hierBranch val="init"/>
        </dgm:presLayoutVars>
      </dgm:prSet>
      <dgm:spPr/>
    </dgm:pt>
    <dgm:pt modelId="{9EC7CEB5-139A-4786-B204-84B31CACA83D}" type="pres">
      <dgm:prSet presAssocID="{36A75203-BAB2-488E-BA72-D2956DD1D6EE}" presName="rootComposite" presStyleCnt="0"/>
      <dgm:spPr/>
    </dgm:pt>
    <dgm:pt modelId="{D31CD91A-78A6-42CB-AA69-EE28B21BC0E6}" type="pres">
      <dgm:prSet presAssocID="{36A75203-BAB2-488E-BA72-D2956DD1D6EE}" presName="rootText" presStyleLbl="node4" presStyleIdx="0" presStyleCnt="6">
        <dgm:presLayoutVars>
          <dgm:chPref val="3"/>
        </dgm:presLayoutVars>
      </dgm:prSet>
      <dgm:spPr/>
    </dgm:pt>
    <dgm:pt modelId="{8DC0676A-ADBD-42E0-B8A5-589D1305A164}" type="pres">
      <dgm:prSet presAssocID="{36A75203-BAB2-488E-BA72-D2956DD1D6EE}" presName="rootConnector" presStyleLbl="node4" presStyleIdx="0" presStyleCnt="6"/>
      <dgm:spPr/>
    </dgm:pt>
    <dgm:pt modelId="{E53B4FBD-8E60-4177-B8D6-26FC7E25013A}" type="pres">
      <dgm:prSet presAssocID="{36A75203-BAB2-488E-BA72-D2956DD1D6EE}" presName="hierChild4" presStyleCnt="0"/>
      <dgm:spPr/>
    </dgm:pt>
    <dgm:pt modelId="{95AD376C-4355-4861-BC0D-234D0AF88C9D}" type="pres">
      <dgm:prSet presAssocID="{36A75203-BAB2-488E-BA72-D2956DD1D6EE}" presName="hierChild5" presStyleCnt="0"/>
      <dgm:spPr/>
    </dgm:pt>
    <dgm:pt modelId="{A8E0F4C2-F21A-4256-87AB-01C40F6D0C18}" type="pres">
      <dgm:prSet presAssocID="{1F29E34A-66A9-465D-A8FC-7E32F76F6BB8}" presName="Name37" presStyleLbl="parChTrans1D4" presStyleIdx="1" presStyleCnt="6"/>
      <dgm:spPr/>
    </dgm:pt>
    <dgm:pt modelId="{700F8175-DBAA-4BA3-A284-99D80F6548D0}" type="pres">
      <dgm:prSet presAssocID="{1D32509A-6BF0-4E36-B41B-2CB63402978D}" presName="hierRoot2" presStyleCnt="0">
        <dgm:presLayoutVars>
          <dgm:hierBranch val="init"/>
        </dgm:presLayoutVars>
      </dgm:prSet>
      <dgm:spPr/>
    </dgm:pt>
    <dgm:pt modelId="{903C2AF8-4B4D-4ED5-BDB9-7EBAB7D2D251}" type="pres">
      <dgm:prSet presAssocID="{1D32509A-6BF0-4E36-B41B-2CB63402978D}" presName="rootComposite" presStyleCnt="0"/>
      <dgm:spPr/>
    </dgm:pt>
    <dgm:pt modelId="{10990E70-9A57-4EB7-BFB0-075A2F4556ED}" type="pres">
      <dgm:prSet presAssocID="{1D32509A-6BF0-4E36-B41B-2CB63402978D}" presName="rootText" presStyleLbl="node4" presStyleIdx="1" presStyleCnt="6">
        <dgm:presLayoutVars>
          <dgm:chPref val="3"/>
        </dgm:presLayoutVars>
      </dgm:prSet>
      <dgm:spPr/>
    </dgm:pt>
    <dgm:pt modelId="{0C1C4D2E-B3FB-4E2C-92B0-07796E54C9FD}" type="pres">
      <dgm:prSet presAssocID="{1D32509A-6BF0-4E36-B41B-2CB63402978D}" presName="rootConnector" presStyleLbl="node4" presStyleIdx="1" presStyleCnt="6"/>
      <dgm:spPr/>
    </dgm:pt>
    <dgm:pt modelId="{2E8992EE-BF50-4F7F-A084-F15D15445001}" type="pres">
      <dgm:prSet presAssocID="{1D32509A-6BF0-4E36-B41B-2CB63402978D}" presName="hierChild4" presStyleCnt="0"/>
      <dgm:spPr/>
    </dgm:pt>
    <dgm:pt modelId="{94C015E2-4D8C-465D-8607-53F365659A91}" type="pres">
      <dgm:prSet presAssocID="{1D32509A-6BF0-4E36-B41B-2CB63402978D}" presName="hierChild5" presStyleCnt="0"/>
      <dgm:spPr/>
    </dgm:pt>
    <dgm:pt modelId="{31456511-416E-48FA-9E96-C380E1A52177}" type="pres">
      <dgm:prSet presAssocID="{4DA3953B-BFDA-41A2-A3E3-0B569858DC30}" presName="Name37" presStyleLbl="parChTrans1D4" presStyleIdx="2" presStyleCnt="6"/>
      <dgm:spPr/>
    </dgm:pt>
    <dgm:pt modelId="{2EAC6173-D9A1-4984-A09A-0058A2F04346}" type="pres">
      <dgm:prSet presAssocID="{E8D29D4C-372E-4B04-B95C-07785D1BBD5D}" presName="hierRoot2" presStyleCnt="0">
        <dgm:presLayoutVars>
          <dgm:hierBranch val="init"/>
        </dgm:presLayoutVars>
      </dgm:prSet>
      <dgm:spPr/>
    </dgm:pt>
    <dgm:pt modelId="{2ECD02DE-716F-43B0-B2E2-900072C8DD0F}" type="pres">
      <dgm:prSet presAssocID="{E8D29D4C-372E-4B04-B95C-07785D1BBD5D}" presName="rootComposite" presStyleCnt="0"/>
      <dgm:spPr/>
    </dgm:pt>
    <dgm:pt modelId="{0A799900-78E4-4EC1-973A-05A9393511A7}" type="pres">
      <dgm:prSet presAssocID="{E8D29D4C-372E-4B04-B95C-07785D1BBD5D}" presName="rootText" presStyleLbl="node4" presStyleIdx="2" presStyleCnt="6">
        <dgm:presLayoutVars>
          <dgm:chPref val="3"/>
        </dgm:presLayoutVars>
      </dgm:prSet>
      <dgm:spPr/>
    </dgm:pt>
    <dgm:pt modelId="{56A950CC-884C-4A12-84F4-4A5735B65C33}" type="pres">
      <dgm:prSet presAssocID="{E8D29D4C-372E-4B04-B95C-07785D1BBD5D}" presName="rootConnector" presStyleLbl="node4" presStyleIdx="2" presStyleCnt="6"/>
      <dgm:spPr/>
    </dgm:pt>
    <dgm:pt modelId="{30917329-5D68-4950-A90E-59DFA9C676EB}" type="pres">
      <dgm:prSet presAssocID="{E8D29D4C-372E-4B04-B95C-07785D1BBD5D}" presName="hierChild4" presStyleCnt="0"/>
      <dgm:spPr/>
    </dgm:pt>
    <dgm:pt modelId="{48D81A30-248D-406B-BB5A-96F953AB4CA5}" type="pres">
      <dgm:prSet presAssocID="{E8D29D4C-372E-4B04-B95C-07785D1BBD5D}" presName="hierChild5" presStyleCnt="0"/>
      <dgm:spPr/>
    </dgm:pt>
    <dgm:pt modelId="{0D9A3402-AE17-4C59-AD1A-9ED2DFBA25FA}" type="pres">
      <dgm:prSet presAssocID="{14F29C6A-A04C-4B18-BD8D-7A3A0D506F91}" presName="hierChild5" presStyleCnt="0"/>
      <dgm:spPr/>
    </dgm:pt>
    <dgm:pt modelId="{56A2CDA4-0BE4-4177-B1D2-AF053D6E45F6}" type="pres">
      <dgm:prSet presAssocID="{5E2C2134-B5CC-47C0-BEE6-C7771D889F3B}" presName="Name37" presStyleLbl="parChTrans1D3" presStyleIdx="3" presStyleCnt="4"/>
      <dgm:spPr/>
    </dgm:pt>
    <dgm:pt modelId="{31B962CF-C01B-48B4-B86F-CCB895AAB61F}" type="pres">
      <dgm:prSet presAssocID="{781C77C7-7DC8-4F5B-9A87-FEC867058A41}" presName="hierRoot2" presStyleCnt="0">
        <dgm:presLayoutVars>
          <dgm:hierBranch val="init"/>
        </dgm:presLayoutVars>
      </dgm:prSet>
      <dgm:spPr/>
    </dgm:pt>
    <dgm:pt modelId="{F107E7F6-5094-449A-BC47-B5AEF9CAEA86}" type="pres">
      <dgm:prSet presAssocID="{781C77C7-7DC8-4F5B-9A87-FEC867058A41}" presName="rootComposite" presStyleCnt="0"/>
      <dgm:spPr/>
    </dgm:pt>
    <dgm:pt modelId="{73469752-92AD-4D8D-B414-96930213C55A}" type="pres">
      <dgm:prSet presAssocID="{781C77C7-7DC8-4F5B-9A87-FEC867058A41}" presName="rootText" presStyleLbl="node3" presStyleIdx="3" presStyleCnt="4">
        <dgm:presLayoutVars>
          <dgm:chPref val="3"/>
        </dgm:presLayoutVars>
      </dgm:prSet>
      <dgm:spPr/>
    </dgm:pt>
    <dgm:pt modelId="{63827F6A-011A-4489-8D3A-597CDB29B11B}" type="pres">
      <dgm:prSet presAssocID="{781C77C7-7DC8-4F5B-9A87-FEC867058A41}" presName="rootConnector" presStyleLbl="node3" presStyleIdx="3" presStyleCnt="4"/>
      <dgm:spPr/>
    </dgm:pt>
    <dgm:pt modelId="{716DDBD3-6655-4802-87C8-EBED952DF207}" type="pres">
      <dgm:prSet presAssocID="{781C77C7-7DC8-4F5B-9A87-FEC867058A41}" presName="hierChild4" presStyleCnt="0"/>
      <dgm:spPr/>
    </dgm:pt>
    <dgm:pt modelId="{E36C41EE-AF07-47CD-B66A-2D0A38BFE99C}" type="pres">
      <dgm:prSet presAssocID="{F756EDA5-C7B1-48C3-BACE-39B97EB80C2E}" presName="Name37" presStyleLbl="parChTrans1D4" presStyleIdx="3" presStyleCnt="6"/>
      <dgm:spPr/>
    </dgm:pt>
    <dgm:pt modelId="{3CEE5C6F-0068-4F35-AD7F-24579EDAD330}" type="pres">
      <dgm:prSet presAssocID="{169E55BA-6164-4A37-B7B3-9C87B8067454}" presName="hierRoot2" presStyleCnt="0">
        <dgm:presLayoutVars>
          <dgm:hierBranch val="init"/>
        </dgm:presLayoutVars>
      </dgm:prSet>
      <dgm:spPr/>
    </dgm:pt>
    <dgm:pt modelId="{5A5CFE89-6E7B-49CA-8AC4-49AEAC6131DF}" type="pres">
      <dgm:prSet presAssocID="{169E55BA-6164-4A37-B7B3-9C87B8067454}" presName="rootComposite" presStyleCnt="0"/>
      <dgm:spPr/>
    </dgm:pt>
    <dgm:pt modelId="{74FBD660-EDCB-40F1-8EC1-8DFEC2F644BC}" type="pres">
      <dgm:prSet presAssocID="{169E55BA-6164-4A37-B7B3-9C87B8067454}" presName="rootText" presStyleLbl="node4" presStyleIdx="3" presStyleCnt="6">
        <dgm:presLayoutVars>
          <dgm:chPref val="3"/>
        </dgm:presLayoutVars>
      </dgm:prSet>
      <dgm:spPr/>
    </dgm:pt>
    <dgm:pt modelId="{DE87E6E2-5CC6-4796-85E8-FC9171B5E316}" type="pres">
      <dgm:prSet presAssocID="{169E55BA-6164-4A37-B7B3-9C87B8067454}" presName="rootConnector" presStyleLbl="node4" presStyleIdx="3" presStyleCnt="6"/>
      <dgm:spPr/>
    </dgm:pt>
    <dgm:pt modelId="{D43541C3-2598-48E7-AA04-82C157B4D705}" type="pres">
      <dgm:prSet presAssocID="{169E55BA-6164-4A37-B7B3-9C87B8067454}" presName="hierChild4" presStyleCnt="0"/>
      <dgm:spPr/>
    </dgm:pt>
    <dgm:pt modelId="{179D4B6D-8E26-44E6-8F3F-A8B3D6BA551B}" type="pres">
      <dgm:prSet presAssocID="{169E55BA-6164-4A37-B7B3-9C87B8067454}" presName="hierChild5" presStyleCnt="0"/>
      <dgm:spPr/>
    </dgm:pt>
    <dgm:pt modelId="{C5BE81F6-02D5-443F-AC19-3906D72E644C}" type="pres">
      <dgm:prSet presAssocID="{7643DD44-3008-40F3-8117-AE3489EA9C09}" presName="Name37" presStyleLbl="parChTrans1D4" presStyleIdx="4" presStyleCnt="6"/>
      <dgm:spPr/>
    </dgm:pt>
    <dgm:pt modelId="{F41202C4-CCD1-4324-9181-DE634E9BB35B}" type="pres">
      <dgm:prSet presAssocID="{E5630861-FEEA-489B-AB83-7C267AC7638A}" presName="hierRoot2" presStyleCnt="0">
        <dgm:presLayoutVars>
          <dgm:hierBranch val="init"/>
        </dgm:presLayoutVars>
      </dgm:prSet>
      <dgm:spPr/>
    </dgm:pt>
    <dgm:pt modelId="{DBB1D6E7-64F4-4A71-8B87-A9F028A8CE6A}" type="pres">
      <dgm:prSet presAssocID="{E5630861-FEEA-489B-AB83-7C267AC7638A}" presName="rootComposite" presStyleCnt="0"/>
      <dgm:spPr/>
    </dgm:pt>
    <dgm:pt modelId="{0550979D-94F6-4B09-A0D1-3D06F134E98D}" type="pres">
      <dgm:prSet presAssocID="{E5630861-FEEA-489B-AB83-7C267AC7638A}" presName="rootText" presStyleLbl="node4" presStyleIdx="4" presStyleCnt="6">
        <dgm:presLayoutVars>
          <dgm:chPref val="3"/>
        </dgm:presLayoutVars>
      </dgm:prSet>
      <dgm:spPr/>
    </dgm:pt>
    <dgm:pt modelId="{CF8858AB-2E1B-4C04-B9B7-1F1372907A50}" type="pres">
      <dgm:prSet presAssocID="{E5630861-FEEA-489B-AB83-7C267AC7638A}" presName="rootConnector" presStyleLbl="node4" presStyleIdx="4" presStyleCnt="6"/>
      <dgm:spPr/>
    </dgm:pt>
    <dgm:pt modelId="{8379DC1C-F961-4655-8EA9-7C12FE1DAA20}" type="pres">
      <dgm:prSet presAssocID="{E5630861-FEEA-489B-AB83-7C267AC7638A}" presName="hierChild4" presStyleCnt="0"/>
      <dgm:spPr/>
    </dgm:pt>
    <dgm:pt modelId="{D2D7455D-2706-41FF-A943-C5B7661BC2EC}" type="pres">
      <dgm:prSet presAssocID="{E5630861-FEEA-489B-AB83-7C267AC7638A}" presName="hierChild5" presStyleCnt="0"/>
      <dgm:spPr/>
    </dgm:pt>
    <dgm:pt modelId="{1BCD71CF-BEC3-4FDC-B6A4-53ABDC5335B6}" type="pres">
      <dgm:prSet presAssocID="{A3FBD6A7-963D-47C3-9B0E-88D69153D6A5}" presName="Name37" presStyleLbl="parChTrans1D4" presStyleIdx="5" presStyleCnt="6"/>
      <dgm:spPr/>
    </dgm:pt>
    <dgm:pt modelId="{D412D24D-BF1C-4768-95B0-115BF42731B2}" type="pres">
      <dgm:prSet presAssocID="{7ACAD37F-B607-4055-B57D-23BEB1D1C102}" presName="hierRoot2" presStyleCnt="0">
        <dgm:presLayoutVars>
          <dgm:hierBranch val="init"/>
        </dgm:presLayoutVars>
      </dgm:prSet>
      <dgm:spPr/>
    </dgm:pt>
    <dgm:pt modelId="{458307D9-4FC9-48C3-A79A-EE3F579D95C1}" type="pres">
      <dgm:prSet presAssocID="{7ACAD37F-B607-4055-B57D-23BEB1D1C102}" presName="rootComposite" presStyleCnt="0"/>
      <dgm:spPr/>
    </dgm:pt>
    <dgm:pt modelId="{EC249503-1A36-4AB5-8C4A-7C37C11FD382}" type="pres">
      <dgm:prSet presAssocID="{7ACAD37F-B607-4055-B57D-23BEB1D1C102}" presName="rootText" presStyleLbl="node4" presStyleIdx="5" presStyleCnt="6">
        <dgm:presLayoutVars>
          <dgm:chPref val="3"/>
        </dgm:presLayoutVars>
      </dgm:prSet>
      <dgm:spPr/>
    </dgm:pt>
    <dgm:pt modelId="{0FA7273A-EAF7-4A81-8776-68D3CA3688A6}" type="pres">
      <dgm:prSet presAssocID="{7ACAD37F-B607-4055-B57D-23BEB1D1C102}" presName="rootConnector" presStyleLbl="node4" presStyleIdx="5" presStyleCnt="6"/>
      <dgm:spPr/>
    </dgm:pt>
    <dgm:pt modelId="{609BFDBC-07A9-4A1E-ACEB-E32065010749}" type="pres">
      <dgm:prSet presAssocID="{7ACAD37F-B607-4055-B57D-23BEB1D1C102}" presName="hierChild4" presStyleCnt="0"/>
      <dgm:spPr/>
    </dgm:pt>
    <dgm:pt modelId="{F1902FE5-9AA5-4E14-8899-86140CCDF779}" type="pres">
      <dgm:prSet presAssocID="{7ACAD37F-B607-4055-B57D-23BEB1D1C102}" presName="hierChild5" presStyleCnt="0"/>
      <dgm:spPr/>
    </dgm:pt>
    <dgm:pt modelId="{FD5C6BE7-151D-4898-9B30-B4CE3BD4943A}" type="pres">
      <dgm:prSet presAssocID="{781C77C7-7DC8-4F5B-9A87-FEC867058A41}" presName="hierChild5" presStyleCnt="0"/>
      <dgm:spPr/>
    </dgm:pt>
    <dgm:pt modelId="{8E426CE4-09F5-4B1C-957F-F79C145E7F6E}" type="pres">
      <dgm:prSet presAssocID="{E1554AD5-6204-42B6-BCC4-F672104EDAD6}" presName="hierChild5" presStyleCnt="0"/>
      <dgm:spPr/>
    </dgm:pt>
    <dgm:pt modelId="{8B712C77-C06C-4791-829B-CEB4028080E7}" type="pres">
      <dgm:prSet presAssocID="{A43BDD27-1A81-4518-8CA3-7EFF6FF215A1}" presName="hierChild3" presStyleCnt="0"/>
      <dgm:spPr/>
    </dgm:pt>
  </dgm:ptLst>
  <dgm:cxnLst>
    <dgm:cxn modelId="{22BEA207-E10B-4CB4-9086-61A579F56154}" type="presOf" srcId="{1D32509A-6BF0-4E36-B41B-2CB63402978D}" destId="{0C1C4D2E-B3FB-4E2C-92B0-07796E54C9FD}" srcOrd="1" destOrd="0" presId="urn:microsoft.com/office/officeart/2005/8/layout/orgChart1"/>
    <dgm:cxn modelId="{89C7B60D-2F42-463E-B71F-EEE4C54A5583}" type="presOf" srcId="{A43BDD27-1A81-4518-8CA3-7EFF6FF215A1}" destId="{BB4E6188-7459-4BB7-A370-3C87DBBA79AF}" srcOrd="0" destOrd="0" presId="urn:microsoft.com/office/officeart/2005/8/layout/orgChart1"/>
    <dgm:cxn modelId="{EDA3AA12-DB11-46CF-8824-ACF44B9B43CA}" type="presOf" srcId="{14F29C6A-A04C-4B18-BD8D-7A3A0D506F91}" destId="{B8CC2741-EBD5-495D-896D-64AF2F7BE147}" srcOrd="1" destOrd="0" presId="urn:microsoft.com/office/officeart/2005/8/layout/orgChart1"/>
    <dgm:cxn modelId="{50DE2113-BEE4-401D-8BC8-CEDA27C68924}" type="presOf" srcId="{14F29C6A-A04C-4B18-BD8D-7A3A0D506F91}" destId="{CA87C106-2422-4D16-B843-A9290D725152}" srcOrd="0" destOrd="0" presId="urn:microsoft.com/office/officeart/2005/8/layout/orgChart1"/>
    <dgm:cxn modelId="{6E42A218-4C93-4FE3-94EA-0447294094D5}" srcId="{C7E084ED-4409-4D07-9610-8E6A09D6E214}" destId="{586995B6-D010-459A-A0A3-93E4178745E5}" srcOrd="1" destOrd="0" parTransId="{AAFB0F20-4A2C-4792-A9E0-EB9BFC9BBDE9}" sibTransId="{139C69FA-0AD8-432B-8DE0-E1A146553F62}"/>
    <dgm:cxn modelId="{0304E023-C3E9-4DD8-A725-2ED42713309A}" type="presOf" srcId="{781C77C7-7DC8-4F5B-9A87-FEC867058A41}" destId="{73469752-92AD-4D8D-B414-96930213C55A}" srcOrd="0" destOrd="0" presId="urn:microsoft.com/office/officeart/2005/8/layout/orgChart1"/>
    <dgm:cxn modelId="{17679935-C650-4B46-B164-1546A85CE091}" srcId="{A43BDD27-1A81-4518-8CA3-7EFF6FF215A1}" destId="{C7E084ED-4409-4D07-9610-8E6A09D6E214}" srcOrd="0" destOrd="0" parTransId="{9D300DC2-49B9-4B9F-A1D4-C4D6F42C2E1B}" sibTransId="{0523EADC-4DE5-4943-864D-9BDAF0B86A56}"/>
    <dgm:cxn modelId="{74811C3E-2D62-4456-A9BE-4F23189A3A80}" srcId="{781C77C7-7DC8-4F5B-9A87-FEC867058A41}" destId="{E5630861-FEEA-489B-AB83-7C267AC7638A}" srcOrd="1" destOrd="0" parTransId="{7643DD44-3008-40F3-8117-AE3489EA9C09}" sibTransId="{903EDEEC-2EF8-41EA-92CE-1E1C4BFD571F}"/>
    <dgm:cxn modelId="{F52E283F-F3E6-4F85-9965-2E3259B668B4}" type="presOf" srcId="{E8D29D4C-372E-4B04-B95C-07785D1BBD5D}" destId="{56A950CC-884C-4A12-84F4-4A5735B65C33}" srcOrd="1" destOrd="0" presId="urn:microsoft.com/office/officeart/2005/8/layout/orgChart1"/>
    <dgm:cxn modelId="{88255D61-7790-4098-BB8E-D902E367AD87}" type="presOf" srcId="{AAFB0F20-4A2C-4792-A9E0-EB9BFC9BBDE9}" destId="{53135564-99F5-4D8D-A684-D14240C19DA9}" srcOrd="0" destOrd="0" presId="urn:microsoft.com/office/officeart/2005/8/layout/orgChart1"/>
    <dgm:cxn modelId="{524A1363-2164-42C4-98C7-98562C7DC476}" type="presOf" srcId="{B81B611B-92F4-40E6-BF87-D7629AB84376}" destId="{AE9017C7-096E-42D8-9A07-22600870C1C2}" srcOrd="0" destOrd="0" presId="urn:microsoft.com/office/officeart/2005/8/layout/orgChart1"/>
    <dgm:cxn modelId="{9A51A763-B8CC-42CA-89FA-E3E75244D4C1}" type="presOf" srcId="{9D300DC2-49B9-4B9F-A1D4-C4D6F42C2E1B}" destId="{0EA9AF9D-D013-4DD4-945B-6EDC8606617A}" srcOrd="0" destOrd="0" presId="urn:microsoft.com/office/officeart/2005/8/layout/orgChart1"/>
    <dgm:cxn modelId="{EE3A5664-3B42-4ABB-BCB9-E3BCED7E83A8}" type="presOf" srcId="{169E55BA-6164-4A37-B7B3-9C87B8067454}" destId="{74FBD660-EDCB-40F1-8EC1-8DFEC2F644BC}" srcOrd="0" destOrd="0" presId="urn:microsoft.com/office/officeart/2005/8/layout/orgChart1"/>
    <dgm:cxn modelId="{66DB8145-B4ED-4596-AAAF-C2ADDB4BA84D}" type="presOf" srcId="{1D32509A-6BF0-4E36-B41B-2CB63402978D}" destId="{10990E70-9A57-4EB7-BFB0-075A2F4556ED}" srcOrd="0" destOrd="0" presId="urn:microsoft.com/office/officeart/2005/8/layout/orgChart1"/>
    <dgm:cxn modelId="{CC59256B-CDF7-4854-9067-BB5F75FF4C23}" type="presOf" srcId="{36A75203-BAB2-488E-BA72-D2956DD1D6EE}" destId="{D31CD91A-78A6-42CB-AA69-EE28B21BC0E6}" srcOrd="0" destOrd="0" presId="urn:microsoft.com/office/officeart/2005/8/layout/orgChart1"/>
    <dgm:cxn modelId="{3F36E06E-49A5-4CD2-8EA7-5409F115E830}" srcId="{14F29C6A-A04C-4B18-BD8D-7A3A0D506F91}" destId="{36A75203-BAB2-488E-BA72-D2956DD1D6EE}" srcOrd="0" destOrd="0" parTransId="{B81B611B-92F4-40E6-BF87-D7629AB84376}" sibTransId="{4ECEF382-DBA5-4DD2-B54E-853B258FBDA4}"/>
    <dgm:cxn modelId="{AAD33151-C023-41A8-9B20-2FF3AA478A96}" type="presOf" srcId="{A43BDD27-1A81-4518-8CA3-7EFF6FF215A1}" destId="{C25C4BD1-00FA-4AE8-81CF-A6CBC4A98761}" srcOrd="1" destOrd="0" presId="urn:microsoft.com/office/officeart/2005/8/layout/orgChart1"/>
    <dgm:cxn modelId="{92723972-B646-401B-8410-79940B486326}" srcId="{A43BDD27-1A81-4518-8CA3-7EFF6FF215A1}" destId="{E1554AD5-6204-42B6-BCC4-F672104EDAD6}" srcOrd="1" destOrd="0" parTransId="{D645F026-723C-4AF3-9346-BA9981462904}" sibTransId="{F9D50808-23CE-4761-B8FC-647A4BCA6ADE}"/>
    <dgm:cxn modelId="{2F1A4B52-68B6-47E7-8285-DDF4D496992A}" srcId="{C7E084ED-4409-4D07-9610-8E6A09D6E214}" destId="{043119B2-DAB7-4656-9D14-713F8E73927F}" srcOrd="0" destOrd="0" parTransId="{FCB7985D-8439-4A66-A560-6FAEFDED83A2}" sibTransId="{D91DD455-08EA-4E6B-823E-A6889712A5CB}"/>
    <dgm:cxn modelId="{30DA6D52-7D5B-40A1-8F1B-3364200BA4EB}" srcId="{E1554AD5-6204-42B6-BCC4-F672104EDAD6}" destId="{781C77C7-7DC8-4F5B-9A87-FEC867058A41}" srcOrd="1" destOrd="0" parTransId="{5E2C2134-B5CC-47C0-BEE6-C7771D889F3B}" sibTransId="{7ED302A8-088E-4943-9423-D47554458F7E}"/>
    <dgm:cxn modelId="{E8638672-97D4-4D93-A8D1-085F09387BC0}" type="presOf" srcId="{E5630861-FEEA-489B-AB83-7C267AC7638A}" destId="{0550979D-94F6-4B09-A0D1-3D06F134E98D}" srcOrd="0" destOrd="0" presId="urn:microsoft.com/office/officeart/2005/8/layout/orgChart1"/>
    <dgm:cxn modelId="{7AB9F853-EE4F-4305-B4A8-DB26F3E60A65}" type="presOf" srcId="{E5630861-FEEA-489B-AB83-7C267AC7638A}" destId="{CF8858AB-2E1B-4C04-B9B7-1F1372907A50}" srcOrd="1" destOrd="0" presId="urn:microsoft.com/office/officeart/2005/8/layout/orgChart1"/>
    <dgm:cxn modelId="{E016CF75-2D4C-486B-8104-5F2FF21E8E2F}" type="presOf" srcId="{7643DD44-3008-40F3-8117-AE3489EA9C09}" destId="{C5BE81F6-02D5-443F-AC19-3906D72E644C}" srcOrd="0" destOrd="0" presId="urn:microsoft.com/office/officeart/2005/8/layout/orgChart1"/>
    <dgm:cxn modelId="{968D4158-0FE8-4FA3-B639-710CB9D51FE5}" type="presOf" srcId="{5F5C2CB0-A2A4-4A27-81ED-F314594E7661}" destId="{3C927853-F2EE-4773-894B-5563C7309E28}" srcOrd="0" destOrd="0" presId="urn:microsoft.com/office/officeart/2005/8/layout/orgChart1"/>
    <dgm:cxn modelId="{10D4A381-82BA-41F3-97E0-27E4808BFFA0}" type="presOf" srcId="{C7E084ED-4409-4D07-9610-8E6A09D6E214}" destId="{2C01AC0D-B361-46A0-91AE-9CBAA54B363A}" srcOrd="1" destOrd="0" presId="urn:microsoft.com/office/officeart/2005/8/layout/orgChart1"/>
    <dgm:cxn modelId="{895C0387-40A6-42EF-B33C-1BC5200E5F1F}" type="presOf" srcId="{36A75203-BAB2-488E-BA72-D2956DD1D6EE}" destId="{8DC0676A-ADBD-42E0-B8A5-589D1305A164}" srcOrd="1" destOrd="0" presId="urn:microsoft.com/office/officeart/2005/8/layout/orgChart1"/>
    <dgm:cxn modelId="{6AE4498A-DCF3-4481-90AA-BD9AFFF5315F}" type="presOf" srcId="{043119B2-DAB7-4656-9D14-713F8E73927F}" destId="{6D3753AB-B17A-4E2C-9D1C-B1E182DD83C2}" srcOrd="1" destOrd="0" presId="urn:microsoft.com/office/officeart/2005/8/layout/orgChart1"/>
    <dgm:cxn modelId="{DABEC48D-9C54-4675-9278-42885D146AFE}" type="presOf" srcId="{F756EDA5-C7B1-48C3-BACE-39B97EB80C2E}" destId="{E36C41EE-AF07-47CD-B66A-2D0A38BFE99C}" srcOrd="0" destOrd="0" presId="urn:microsoft.com/office/officeart/2005/8/layout/orgChart1"/>
    <dgm:cxn modelId="{52008F9D-6CAE-4A6A-8812-F4F5F43F115E}" type="presOf" srcId="{1A471537-B0DB-4D7A-988E-3980CD2463AA}" destId="{9F439CDC-984D-4A8A-881F-4EB71387BF63}" srcOrd="0" destOrd="0" presId="urn:microsoft.com/office/officeart/2005/8/layout/orgChart1"/>
    <dgm:cxn modelId="{DE6914A1-E042-4C4A-A796-79194E8C6837}" type="presOf" srcId="{4DA3953B-BFDA-41A2-A3E3-0B569858DC30}" destId="{31456511-416E-48FA-9E96-C380E1A52177}" srcOrd="0" destOrd="0" presId="urn:microsoft.com/office/officeart/2005/8/layout/orgChart1"/>
    <dgm:cxn modelId="{CDC015A1-355B-4FB1-A0AC-3450D73FBEF5}" srcId="{781C77C7-7DC8-4F5B-9A87-FEC867058A41}" destId="{169E55BA-6164-4A37-B7B3-9C87B8067454}" srcOrd="0" destOrd="0" parTransId="{F756EDA5-C7B1-48C3-BACE-39B97EB80C2E}" sibTransId="{86C52D23-A74E-4B7D-8ECB-0A876F52433F}"/>
    <dgm:cxn modelId="{821AC8A7-E3D2-4AB9-8EA5-6AB65433497E}" type="presOf" srcId="{586995B6-D010-459A-A0A3-93E4178745E5}" destId="{AA83BC4D-0DFC-403A-ACE0-02BA0475D9C4}" srcOrd="1" destOrd="0" presId="urn:microsoft.com/office/officeart/2005/8/layout/orgChart1"/>
    <dgm:cxn modelId="{2A0A99AD-44AD-404C-B31B-2E96FB5CE069}" srcId="{14F29C6A-A04C-4B18-BD8D-7A3A0D506F91}" destId="{E8D29D4C-372E-4B04-B95C-07785D1BBD5D}" srcOrd="2" destOrd="0" parTransId="{4DA3953B-BFDA-41A2-A3E3-0B569858DC30}" sibTransId="{8C97B94B-C5F7-493C-B9E2-9528AC7F823D}"/>
    <dgm:cxn modelId="{D88B28B7-7007-425F-A47B-2EC0B14E23CE}" type="presOf" srcId="{169E55BA-6164-4A37-B7B3-9C87B8067454}" destId="{DE87E6E2-5CC6-4796-85E8-FC9171B5E316}" srcOrd="1" destOrd="0" presId="urn:microsoft.com/office/officeart/2005/8/layout/orgChart1"/>
    <dgm:cxn modelId="{14B1CAB7-C842-4E93-BBBE-C6DD5FADCD22}" srcId="{E1554AD5-6204-42B6-BCC4-F672104EDAD6}" destId="{14F29C6A-A04C-4B18-BD8D-7A3A0D506F91}" srcOrd="0" destOrd="0" parTransId="{1A471537-B0DB-4D7A-988E-3980CD2463AA}" sibTransId="{4EA7D001-1527-48D3-B728-A83304369BB8}"/>
    <dgm:cxn modelId="{58122DBB-1E3E-4CB5-8E6C-68ED05A2F7ED}" type="presOf" srcId="{7ACAD37F-B607-4055-B57D-23BEB1D1C102}" destId="{EC249503-1A36-4AB5-8C4A-7C37C11FD382}" srcOrd="0" destOrd="0" presId="urn:microsoft.com/office/officeart/2005/8/layout/orgChart1"/>
    <dgm:cxn modelId="{B7E03DBC-E06B-4AFF-9DC5-8068A71A71BB}" type="presOf" srcId="{E1554AD5-6204-42B6-BCC4-F672104EDAD6}" destId="{306F1C03-D43E-4768-8A38-5FA2F1C3A17C}" srcOrd="1" destOrd="0" presId="urn:microsoft.com/office/officeart/2005/8/layout/orgChart1"/>
    <dgm:cxn modelId="{6C17FABF-A018-403F-95D7-AEDED40C253F}" type="presOf" srcId="{043119B2-DAB7-4656-9D14-713F8E73927F}" destId="{1AF00FBC-DA49-4417-A59B-AEFD4AC2D100}" srcOrd="0" destOrd="0" presId="urn:microsoft.com/office/officeart/2005/8/layout/orgChart1"/>
    <dgm:cxn modelId="{C83CD5C1-6454-4148-9A24-593F9F641BA9}" type="presOf" srcId="{E8D29D4C-372E-4B04-B95C-07785D1BBD5D}" destId="{0A799900-78E4-4EC1-973A-05A9393511A7}" srcOrd="0" destOrd="0" presId="urn:microsoft.com/office/officeart/2005/8/layout/orgChart1"/>
    <dgm:cxn modelId="{ACE498C3-9D07-4EE9-8DD9-7D324F5B54E1}" srcId="{781C77C7-7DC8-4F5B-9A87-FEC867058A41}" destId="{7ACAD37F-B607-4055-B57D-23BEB1D1C102}" srcOrd="2" destOrd="0" parTransId="{A3FBD6A7-963D-47C3-9B0E-88D69153D6A5}" sibTransId="{8A7AB185-5F16-4B16-AE6E-177ED5B79880}"/>
    <dgm:cxn modelId="{EDDECFC3-5FEF-43E9-83B9-CF3C049A874D}" type="presOf" srcId="{E1554AD5-6204-42B6-BCC4-F672104EDAD6}" destId="{BFF19872-84CF-454B-B3C3-9E9427B36C49}" srcOrd="0" destOrd="0" presId="urn:microsoft.com/office/officeart/2005/8/layout/orgChart1"/>
    <dgm:cxn modelId="{7C677CC6-0334-4E0E-94DF-27A8E59BAC57}" srcId="{14F29C6A-A04C-4B18-BD8D-7A3A0D506F91}" destId="{1D32509A-6BF0-4E36-B41B-2CB63402978D}" srcOrd="1" destOrd="0" parTransId="{1F29E34A-66A9-465D-A8FC-7E32F76F6BB8}" sibTransId="{72B7C847-1EAE-4E6B-94A8-0CA28910C588}"/>
    <dgm:cxn modelId="{AFEFD5C6-BD81-4DBD-9A7F-0BD667DEE8BF}" type="presOf" srcId="{5E2C2134-B5CC-47C0-BEE6-C7771D889F3B}" destId="{56A2CDA4-0BE4-4177-B1D2-AF053D6E45F6}" srcOrd="0" destOrd="0" presId="urn:microsoft.com/office/officeart/2005/8/layout/orgChart1"/>
    <dgm:cxn modelId="{D85A38CE-AEEC-470B-9896-E13A16026EC4}" type="presOf" srcId="{586995B6-D010-459A-A0A3-93E4178745E5}" destId="{5531F33F-36A6-434E-B1CB-5AF6C4B23CE9}" srcOrd="0" destOrd="0" presId="urn:microsoft.com/office/officeart/2005/8/layout/orgChart1"/>
    <dgm:cxn modelId="{813C4FCE-4C62-4661-AD34-871EDCF6C4DE}" type="presOf" srcId="{D645F026-723C-4AF3-9346-BA9981462904}" destId="{38F462BD-DDDC-41BE-95BC-9952F96DD011}" srcOrd="0" destOrd="0" presId="urn:microsoft.com/office/officeart/2005/8/layout/orgChart1"/>
    <dgm:cxn modelId="{F7ACEDD2-19FB-4B7F-8DB0-7F8C82697D58}" type="presOf" srcId="{A3FBD6A7-963D-47C3-9B0E-88D69153D6A5}" destId="{1BCD71CF-BEC3-4FDC-B6A4-53ABDC5335B6}" srcOrd="0" destOrd="0" presId="urn:microsoft.com/office/officeart/2005/8/layout/orgChart1"/>
    <dgm:cxn modelId="{8A3AE5D9-8FC6-43A0-BB82-FB7DDB46E59B}" type="presOf" srcId="{1F29E34A-66A9-465D-A8FC-7E32F76F6BB8}" destId="{A8E0F4C2-F21A-4256-87AB-01C40F6D0C18}" srcOrd="0" destOrd="0" presId="urn:microsoft.com/office/officeart/2005/8/layout/orgChart1"/>
    <dgm:cxn modelId="{F9075FE2-47B1-4510-9BB6-FC0919B9FCFD}" type="presOf" srcId="{C7E084ED-4409-4D07-9610-8E6A09D6E214}" destId="{ADD45153-B2A5-4297-A818-E8343C6AFCCC}" srcOrd="0" destOrd="0" presId="urn:microsoft.com/office/officeart/2005/8/layout/orgChart1"/>
    <dgm:cxn modelId="{15F76EEE-225B-49DA-98CE-121457235A8E}" type="presOf" srcId="{781C77C7-7DC8-4F5B-9A87-FEC867058A41}" destId="{63827F6A-011A-4489-8D3A-597CDB29B11B}" srcOrd="1" destOrd="0" presId="urn:microsoft.com/office/officeart/2005/8/layout/orgChart1"/>
    <dgm:cxn modelId="{4B48D8F6-4F1D-4CAB-AAC0-B55D4A158F0D}" srcId="{5F5C2CB0-A2A4-4A27-81ED-F314594E7661}" destId="{A43BDD27-1A81-4518-8CA3-7EFF6FF215A1}" srcOrd="0" destOrd="0" parTransId="{955C0B90-1665-46C0-9F7C-922DA18FA44C}" sibTransId="{6A985E69-E74A-4DFC-8AE1-507016C141DD}"/>
    <dgm:cxn modelId="{CE30F8F6-AB88-442E-85E0-434C88E324E4}" type="presOf" srcId="{7ACAD37F-B607-4055-B57D-23BEB1D1C102}" destId="{0FA7273A-EAF7-4A81-8776-68D3CA3688A6}" srcOrd="1" destOrd="0" presId="urn:microsoft.com/office/officeart/2005/8/layout/orgChart1"/>
    <dgm:cxn modelId="{1602C7F8-10AE-4800-A2FB-61904829518E}" type="presOf" srcId="{FCB7985D-8439-4A66-A560-6FAEFDED83A2}" destId="{9A2232EE-ACF4-494A-936C-0C08D5C630FF}" srcOrd="0" destOrd="0" presId="urn:microsoft.com/office/officeart/2005/8/layout/orgChart1"/>
    <dgm:cxn modelId="{C0170530-A438-4E13-A74E-4C05AEDECCC2}" type="presParOf" srcId="{3C927853-F2EE-4773-894B-5563C7309E28}" destId="{988FA436-96EC-4560-8FE9-4DFD2D812DE9}" srcOrd="0" destOrd="0" presId="urn:microsoft.com/office/officeart/2005/8/layout/orgChart1"/>
    <dgm:cxn modelId="{D7AC08A0-83E5-45AB-9ABA-70ACD035F0FA}" type="presParOf" srcId="{988FA436-96EC-4560-8FE9-4DFD2D812DE9}" destId="{6B4D5626-9870-4D6B-BAAE-D6B2ECAEF1C2}" srcOrd="0" destOrd="0" presId="urn:microsoft.com/office/officeart/2005/8/layout/orgChart1"/>
    <dgm:cxn modelId="{CD130584-56BE-4EBA-B3D9-81C49388106F}" type="presParOf" srcId="{6B4D5626-9870-4D6B-BAAE-D6B2ECAEF1C2}" destId="{BB4E6188-7459-4BB7-A370-3C87DBBA79AF}" srcOrd="0" destOrd="0" presId="urn:microsoft.com/office/officeart/2005/8/layout/orgChart1"/>
    <dgm:cxn modelId="{14916A0A-9D67-4C38-AAB5-DED93E249D52}" type="presParOf" srcId="{6B4D5626-9870-4D6B-BAAE-D6B2ECAEF1C2}" destId="{C25C4BD1-00FA-4AE8-81CF-A6CBC4A98761}" srcOrd="1" destOrd="0" presId="urn:microsoft.com/office/officeart/2005/8/layout/orgChart1"/>
    <dgm:cxn modelId="{A8E8B03A-5C9D-4405-AB4B-75891C5AAF09}" type="presParOf" srcId="{988FA436-96EC-4560-8FE9-4DFD2D812DE9}" destId="{49AFA02F-EC75-478B-B5BD-F9E7EF0DDC36}" srcOrd="1" destOrd="0" presId="urn:microsoft.com/office/officeart/2005/8/layout/orgChart1"/>
    <dgm:cxn modelId="{531F88DC-FB40-42F8-A391-39B50F135A80}" type="presParOf" srcId="{49AFA02F-EC75-478B-B5BD-F9E7EF0DDC36}" destId="{0EA9AF9D-D013-4DD4-945B-6EDC8606617A}" srcOrd="0" destOrd="0" presId="urn:microsoft.com/office/officeart/2005/8/layout/orgChart1"/>
    <dgm:cxn modelId="{ABC837C6-F90A-47FA-8D78-E85F8B88FAEC}" type="presParOf" srcId="{49AFA02F-EC75-478B-B5BD-F9E7EF0DDC36}" destId="{61510019-2F8E-48C8-81AC-6DB922674B47}" srcOrd="1" destOrd="0" presId="urn:microsoft.com/office/officeart/2005/8/layout/orgChart1"/>
    <dgm:cxn modelId="{B42D9DC5-6E45-4CBC-AB1C-341475E2025F}" type="presParOf" srcId="{61510019-2F8E-48C8-81AC-6DB922674B47}" destId="{BA96A7E6-7805-4578-A12B-D4ECAB9A0A97}" srcOrd="0" destOrd="0" presId="urn:microsoft.com/office/officeart/2005/8/layout/orgChart1"/>
    <dgm:cxn modelId="{2B2E978D-93F9-4F1E-80ED-57CBCBDEAEAD}" type="presParOf" srcId="{BA96A7E6-7805-4578-A12B-D4ECAB9A0A97}" destId="{ADD45153-B2A5-4297-A818-E8343C6AFCCC}" srcOrd="0" destOrd="0" presId="urn:microsoft.com/office/officeart/2005/8/layout/orgChart1"/>
    <dgm:cxn modelId="{F62DC2BC-FA92-4523-BB14-8DB87232951A}" type="presParOf" srcId="{BA96A7E6-7805-4578-A12B-D4ECAB9A0A97}" destId="{2C01AC0D-B361-46A0-91AE-9CBAA54B363A}" srcOrd="1" destOrd="0" presId="urn:microsoft.com/office/officeart/2005/8/layout/orgChart1"/>
    <dgm:cxn modelId="{B4F5F76F-DF2D-40DF-A1D4-EE50C968BBC1}" type="presParOf" srcId="{61510019-2F8E-48C8-81AC-6DB922674B47}" destId="{88C9C985-A1DC-4489-B682-B9B15689CA03}" srcOrd="1" destOrd="0" presId="urn:microsoft.com/office/officeart/2005/8/layout/orgChart1"/>
    <dgm:cxn modelId="{317D041E-D47F-48B8-A1C3-EFDBDF3AB3A3}" type="presParOf" srcId="{88C9C985-A1DC-4489-B682-B9B15689CA03}" destId="{9A2232EE-ACF4-494A-936C-0C08D5C630FF}" srcOrd="0" destOrd="0" presId="urn:microsoft.com/office/officeart/2005/8/layout/orgChart1"/>
    <dgm:cxn modelId="{F94A07AB-7B9D-4819-AE12-FF1BA82E7DAC}" type="presParOf" srcId="{88C9C985-A1DC-4489-B682-B9B15689CA03}" destId="{E13C06F5-02D2-4E2D-AC07-6C656C4F8EC1}" srcOrd="1" destOrd="0" presId="urn:microsoft.com/office/officeart/2005/8/layout/orgChart1"/>
    <dgm:cxn modelId="{4A2C6C99-53ED-46F9-99A1-D6111DF5E239}" type="presParOf" srcId="{E13C06F5-02D2-4E2D-AC07-6C656C4F8EC1}" destId="{1D258A34-50C0-4C2F-A4CB-A6D501DFE58C}" srcOrd="0" destOrd="0" presId="urn:microsoft.com/office/officeart/2005/8/layout/orgChart1"/>
    <dgm:cxn modelId="{85888B84-1E25-496A-B099-511B6D7026C1}" type="presParOf" srcId="{1D258A34-50C0-4C2F-A4CB-A6D501DFE58C}" destId="{1AF00FBC-DA49-4417-A59B-AEFD4AC2D100}" srcOrd="0" destOrd="0" presId="urn:microsoft.com/office/officeart/2005/8/layout/orgChart1"/>
    <dgm:cxn modelId="{83B29D06-6EC4-47D5-A81A-537645255321}" type="presParOf" srcId="{1D258A34-50C0-4C2F-A4CB-A6D501DFE58C}" destId="{6D3753AB-B17A-4E2C-9D1C-B1E182DD83C2}" srcOrd="1" destOrd="0" presId="urn:microsoft.com/office/officeart/2005/8/layout/orgChart1"/>
    <dgm:cxn modelId="{2D10C965-B7AB-4028-9C68-1AA27C966DC5}" type="presParOf" srcId="{E13C06F5-02D2-4E2D-AC07-6C656C4F8EC1}" destId="{36DBAB9E-F308-44DC-8151-D8FBBEEE4955}" srcOrd="1" destOrd="0" presId="urn:microsoft.com/office/officeart/2005/8/layout/orgChart1"/>
    <dgm:cxn modelId="{4F19B7CB-9E40-4ED2-8112-8D48058AACE1}" type="presParOf" srcId="{E13C06F5-02D2-4E2D-AC07-6C656C4F8EC1}" destId="{B05299CE-39A6-4711-8744-95303823D1DE}" srcOrd="2" destOrd="0" presId="urn:microsoft.com/office/officeart/2005/8/layout/orgChart1"/>
    <dgm:cxn modelId="{3B94F896-F27A-497D-9CCF-D50708EE076B}" type="presParOf" srcId="{88C9C985-A1DC-4489-B682-B9B15689CA03}" destId="{53135564-99F5-4D8D-A684-D14240C19DA9}" srcOrd="2" destOrd="0" presId="urn:microsoft.com/office/officeart/2005/8/layout/orgChart1"/>
    <dgm:cxn modelId="{DFF10329-8787-4B8C-9048-4DC443AFE2BB}" type="presParOf" srcId="{88C9C985-A1DC-4489-B682-B9B15689CA03}" destId="{9F98AF14-2F89-46CE-80E6-1C38528F9A22}" srcOrd="3" destOrd="0" presId="urn:microsoft.com/office/officeart/2005/8/layout/orgChart1"/>
    <dgm:cxn modelId="{F6C1E4B0-C5A0-4C13-B202-1722B30EE5D8}" type="presParOf" srcId="{9F98AF14-2F89-46CE-80E6-1C38528F9A22}" destId="{D9F26A41-A343-4197-9A25-F09711D84AF2}" srcOrd="0" destOrd="0" presId="urn:microsoft.com/office/officeart/2005/8/layout/orgChart1"/>
    <dgm:cxn modelId="{475736DF-0B2D-4EF3-8827-8034879B59D6}" type="presParOf" srcId="{D9F26A41-A343-4197-9A25-F09711D84AF2}" destId="{5531F33F-36A6-434E-B1CB-5AF6C4B23CE9}" srcOrd="0" destOrd="0" presId="urn:microsoft.com/office/officeart/2005/8/layout/orgChart1"/>
    <dgm:cxn modelId="{E4166349-6B9B-4CD9-88C2-CFCB91E70F57}" type="presParOf" srcId="{D9F26A41-A343-4197-9A25-F09711D84AF2}" destId="{AA83BC4D-0DFC-403A-ACE0-02BA0475D9C4}" srcOrd="1" destOrd="0" presId="urn:microsoft.com/office/officeart/2005/8/layout/orgChart1"/>
    <dgm:cxn modelId="{11F476CF-1041-4414-A4D7-834295D7CA71}" type="presParOf" srcId="{9F98AF14-2F89-46CE-80E6-1C38528F9A22}" destId="{838CAAA7-77B4-432E-85B6-A29320B72B62}" srcOrd="1" destOrd="0" presId="urn:microsoft.com/office/officeart/2005/8/layout/orgChart1"/>
    <dgm:cxn modelId="{F029620B-4149-4CC2-9EA8-33FE3CCC4945}" type="presParOf" srcId="{9F98AF14-2F89-46CE-80E6-1C38528F9A22}" destId="{67FC35C7-E7DB-467A-A872-44E4B86F98F2}" srcOrd="2" destOrd="0" presId="urn:microsoft.com/office/officeart/2005/8/layout/orgChart1"/>
    <dgm:cxn modelId="{78ABD69D-93BF-4743-B6AA-FF1F21CBF456}" type="presParOf" srcId="{61510019-2F8E-48C8-81AC-6DB922674B47}" destId="{1E03E2FA-12D8-4FF6-A27F-4424B3839F4A}" srcOrd="2" destOrd="0" presId="urn:microsoft.com/office/officeart/2005/8/layout/orgChart1"/>
    <dgm:cxn modelId="{B8C6C953-541D-4460-89AF-49C20D224E56}" type="presParOf" srcId="{49AFA02F-EC75-478B-B5BD-F9E7EF0DDC36}" destId="{38F462BD-DDDC-41BE-95BC-9952F96DD011}" srcOrd="2" destOrd="0" presId="urn:microsoft.com/office/officeart/2005/8/layout/orgChart1"/>
    <dgm:cxn modelId="{494B5B77-ACD1-4BE1-986A-67A05CE51AE9}" type="presParOf" srcId="{49AFA02F-EC75-478B-B5BD-F9E7EF0DDC36}" destId="{B8034067-2A5A-45B8-88BB-321E636AEC3C}" srcOrd="3" destOrd="0" presId="urn:microsoft.com/office/officeart/2005/8/layout/orgChart1"/>
    <dgm:cxn modelId="{84F4FCDE-2646-450F-8686-87C946017B45}" type="presParOf" srcId="{B8034067-2A5A-45B8-88BB-321E636AEC3C}" destId="{FB396F2E-5811-4294-ABF3-9E8A6E22AD7E}" srcOrd="0" destOrd="0" presId="urn:microsoft.com/office/officeart/2005/8/layout/orgChart1"/>
    <dgm:cxn modelId="{970A19F2-AC45-41EA-B1E7-916147DCC870}" type="presParOf" srcId="{FB396F2E-5811-4294-ABF3-9E8A6E22AD7E}" destId="{BFF19872-84CF-454B-B3C3-9E9427B36C49}" srcOrd="0" destOrd="0" presId="urn:microsoft.com/office/officeart/2005/8/layout/orgChart1"/>
    <dgm:cxn modelId="{C0C3D176-C711-482D-9EF0-2A346FF5C40C}" type="presParOf" srcId="{FB396F2E-5811-4294-ABF3-9E8A6E22AD7E}" destId="{306F1C03-D43E-4768-8A38-5FA2F1C3A17C}" srcOrd="1" destOrd="0" presId="urn:microsoft.com/office/officeart/2005/8/layout/orgChart1"/>
    <dgm:cxn modelId="{6D439E3A-523A-44EB-9556-18E85012AE90}" type="presParOf" srcId="{B8034067-2A5A-45B8-88BB-321E636AEC3C}" destId="{AF505491-4DE3-4608-AD18-936C3A6F85E0}" srcOrd="1" destOrd="0" presId="urn:microsoft.com/office/officeart/2005/8/layout/orgChart1"/>
    <dgm:cxn modelId="{D497AAA6-C3CD-4ACC-A8FA-291714C45492}" type="presParOf" srcId="{AF505491-4DE3-4608-AD18-936C3A6F85E0}" destId="{9F439CDC-984D-4A8A-881F-4EB71387BF63}" srcOrd="0" destOrd="0" presId="urn:microsoft.com/office/officeart/2005/8/layout/orgChart1"/>
    <dgm:cxn modelId="{6F92ACAB-3640-4B68-AB13-EBB03451B2B2}" type="presParOf" srcId="{AF505491-4DE3-4608-AD18-936C3A6F85E0}" destId="{0DBA04CF-66E9-4C5C-8888-1EC2659AEAF4}" srcOrd="1" destOrd="0" presId="urn:microsoft.com/office/officeart/2005/8/layout/orgChart1"/>
    <dgm:cxn modelId="{482DD27E-49CB-4811-B402-5F9ECB9603DD}" type="presParOf" srcId="{0DBA04CF-66E9-4C5C-8888-1EC2659AEAF4}" destId="{87C37F33-3984-4B82-A115-B4C30C43B2A1}" srcOrd="0" destOrd="0" presId="urn:microsoft.com/office/officeart/2005/8/layout/orgChart1"/>
    <dgm:cxn modelId="{BC2C0E44-48A3-4C61-A43A-B19D3C3878F0}" type="presParOf" srcId="{87C37F33-3984-4B82-A115-B4C30C43B2A1}" destId="{CA87C106-2422-4D16-B843-A9290D725152}" srcOrd="0" destOrd="0" presId="urn:microsoft.com/office/officeart/2005/8/layout/orgChart1"/>
    <dgm:cxn modelId="{2F011A32-6C7C-4F06-9788-5144E7CDCDB9}" type="presParOf" srcId="{87C37F33-3984-4B82-A115-B4C30C43B2A1}" destId="{B8CC2741-EBD5-495D-896D-64AF2F7BE147}" srcOrd="1" destOrd="0" presId="urn:microsoft.com/office/officeart/2005/8/layout/orgChart1"/>
    <dgm:cxn modelId="{49620710-49F4-456C-A270-2695B3D080BD}" type="presParOf" srcId="{0DBA04CF-66E9-4C5C-8888-1EC2659AEAF4}" destId="{8299D1D7-B992-4FA8-975F-9A3A061736D2}" srcOrd="1" destOrd="0" presId="urn:microsoft.com/office/officeart/2005/8/layout/orgChart1"/>
    <dgm:cxn modelId="{66D89CA2-B971-46B8-AFB8-BE58C5962DC7}" type="presParOf" srcId="{8299D1D7-B992-4FA8-975F-9A3A061736D2}" destId="{AE9017C7-096E-42D8-9A07-22600870C1C2}" srcOrd="0" destOrd="0" presId="urn:microsoft.com/office/officeart/2005/8/layout/orgChart1"/>
    <dgm:cxn modelId="{04DE0CF8-4077-49A9-BA6A-3FC502D4BD29}" type="presParOf" srcId="{8299D1D7-B992-4FA8-975F-9A3A061736D2}" destId="{31EA0200-27B3-40C7-AC33-E368F65E73A3}" srcOrd="1" destOrd="0" presId="urn:microsoft.com/office/officeart/2005/8/layout/orgChart1"/>
    <dgm:cxn modelId="{FD9FA39F-FA44-44B6-A60C-98D045B35E9D}" type="presParOf" srcId="{31EA0200-27B3-40C7-AC33-E368F65E73A3}" destId="{9EC7CEB5-139A-4786-B204-84B31CACA83D}" srcOrd="0" destOrd="0" presId="urn:microsoft.com/office/officeart/2005/8/layout/orgChart1"/>
    <dgm:cxn modelId="{BC243DA5-1DE8-4B5F-AE9D-5876C04DDFDC}" type="presParOf" srcId="{9EC7CEB5-139A-4786-B204-84B31CACA83D}" destId="{D31CD91A-78A6-42CB-AA69-EE28B21BC0E6}" srcOrd="0" destOrd="0" presId="urn:microsoft.com/office/officeart/2005/8/layout/orgChart1"/>
    <dgm:cxn modelId="{0066767B-8615-4BAA-A39A-90AABFC66D02}" type="presParOf" srcId="{9EC7CEB5-139A-4786-B204-84B31CACA83D}" destId="{8DC0676A-ADBD-42E0-B8A5-589D1305A164}" srcOrd="1" destOrd="0" presId="urn:microsoft.com/office/officeart/2005/8/layout/orgChart1"/>
    <dgm:cxn modelId="{FF824293-CF64-4AB6-808F-361D6A515B76}" type="presParOf" srcId="{31EA0200-27B3-40C7-AC33-E368F65E73A3}" destId="{E53B4FBD-8E60-4177-B8D6-26FC7E25013A}" srcOrd="1" destOrd="0" presId="urn:microsoft.com/office/officeart/2005/8/layout/orgChart1"/>
    <dgm:cxn modelId="{666C369C-E7DF-4B1C-99B8-CF3B4ECD2C71}" type="presParOf" srcId="{31EA0200-27B3-40C7-AC33-E368F65E73A3}" destId="{95AD376C-4355-4861-BC0D-234D0AF88C9D}" srcOrd="2" destOrd="0" presId="urn:microsoft.com/office/officeart/2005/8/layout/orgChart1"/>
    <dgm:cxn modelId="{555F9186-88B3-494C-A98B-A8D41873F3CE}" type="presParOf" srcId="{8299D1D7-B992-4FA8-975F-9A3A061736D2}" destId="{A8E0F4C2-F21A-4256-87AB-01C40F6D0C18}" srcOrd="2" destOrd="0" presId="urn:microsoft.com/office/officeart/2005/8/layout/orgChart1"/>
    <dgm:cxn modelId="{0FCA25F3-C74E-429C-8383-B4B7D68E1DC0}" type="presParOf" srcId="{8299D1D7-B992-4FA8-975F-9A3A061736D2}" destId="{700F8175-DBAA-4BA3-A284-99D80F6548D0}" srcOrd="3" destOrd="0" presId="urn:microsoft.com/office/officeart/2005/8/layout/orgChart1"/>
    <dgm:cxn modelId="{EC0B44C4-CDCC-4423-8366-242C8057E022}" type="presParOf" srcId="{700F8175-DBAA-4BA3-A284-99D80F6548D0}" destId="{903C2AF8-4B4D-4ED5-BDB9-7EBAB7D2D251}" srcOrd="0" destOrd="0" presId="urn:microsoft.com/office/officeart/2005/8/layout/orgChart1"/>
    <dgm:cxn modelId="{3F4CA7BA-CE15-43F4-BE49-C7C0CBB460C1}" type="presParOf" srcId="{903C2AF8-4B4D-4ED5-BDB9-7EBAB7D2D251}" destId="{10990E70-9A57-4EB7-BFB0-075A2F4556ED}" srcOrd="0" destOrd="0" presId="urn:microsoft.com/office/officeart/2005/8/layout/orgChart1"/>
    <dgm:cxn modelId="{0476D9AB-D1CC-4E99-976F-08E6E4E04BD0}" type="presParOf" srcId="{903C2AF8-4B4D-4ED5-BDB9-7EBAB7D2D251}" destId="{0C1C4D2E-B3FB-4E2C-92B0-07796E54C9FD}" srcOrd="1" destOrd="0" presId="urn:microsoft.com/office/officeart/2005/8/layout/orgChart1"/>
    <dgm:cxn modelId="{24875567-5D13-4F53-8076-5DE524B5689D}" type="presParOf" srcId="{700F8175-DBAA-4BA3-A284-99D80F6548D0}" destId="{2E8992EE-BF50-4F7F-A084-F15D15445001}" srcOrd="1" destOrd="0" presId="urn:microsoft.com/office/officeart/2005/8/layout/orgChart1"/>
    <dgm:cxn modelId="{45159195-972D-4E6D-85A8-5EB3D5209CA8}" type="presParOf" srcId="{700F8175-DBAA-4BA3-A284-99D80F6548D0}" destId="{94C015E2-4D8C-465D-8607-53F365659A91}" srcOrd="2" destOrd="0" presId="urn:microsoft.com/office/officeart/2005/8/layout/orgChart1"/>
    <dgm:cxn modelId="{6D7DE029-D266-4F9A-94A6-7FD4E21CC4AA}" type="presParOf" srcId="{8299D1D7-B992-4FA8-975F-9A3A061736D2}" destId="{31456511-416E-48FA-9E96-C380E1A52177}" srcOrd="4" destOrd="0" presId="urn:microsoft.com/office/officeart/2005/8/layout/orgChart1"/>
    <dgm:cxn modelId="{055AE8F5-AE81-4970-8034-459123C74A3F}" type="presParOf" srcId="{8299D1D7-B992-4FA8-975F-9A3A061736D2}" destId="{2EAC6173-D9A1-4984-A09A-0058A2F04346}" srcOrd="5" destOrd="0" presId="urn:microsoft.com/office/officeart/2005/8/layout/orgChart1"/>
    <dgm:cxn modelId="{396549DA-D57E-459A-83BF-F114B31278F4}" type="presParOf" srcId="{2EAC6173-D9A1-4984-A09A-0058A2F04346}" destId="{2ECD02DE-716F-43B0-B2E2-900072C8DD0F}" srcOrd="0" destOrd="0" presId="urn:microsoft.com/office/officeart/2005/8/layout/orgChart1"/>
    <dgm:cxn modelId="{C6EF99FF-E623-4F13-9123-9826977A6F70}" type="presParOf" srcId="{2ECD02DE-716F-43B0-B2E2-900072C8DD0F}" destId="{0A799900-78E4-4EC1-973A-05A9393511A7}" srcOrd="0" destOrd="0" presId="urn:microsoft.com/office/officeart/2005/8/layout/orgChart1"/>
    <dgm:cxn modelId="{CD4991C3-B3DC-46ED-BB8B-B72636057FB4}" type="presParOf" srcId="{2ECD02DE-716F-43B0-B2E2-900072C8DD0F}" destId="{56A950CC-884C-4A12-84F4-4A5735B65C33}" srcOrd="1" destOrd="0" presId="urn:microsoft.com/office/officeart/2005/8/layout/orgChart1"/>
    <dgm:cxn modelId="{80DC9915-2173-4E9A-A71B-03257C795152}" type="presParOf" srcId="{2EAC6173-D9A1-4984-A09A-0058A2F04346}" destId="{30917329-5D68-4950-A90E-59DFA9C676EB}" srcOrd="1" destOrd="0" presId="urn:microsoft.com/office/officeart/2005/8/layout/orgChart1"/>
    <dgm:cxn modelId="{377A251D-85D7-40C5-BD5F-7D896FFB4AB7}" type="presParOf" srcId="{2EAC6173-D9A1-4984-A09A-0058A2F04346}" destId="{48D81A30-248D-406B-BB5A-96F953AB4CA5}" srcOrd="2" destOrd="0" presId="urn:microsoft.com/office/officeart/2005/8/layout/orgChart1"/>
    <dgm:cxn modelId="{9CE99CA8-16C7-4571-80D6-46CA9634516D}" type="presParOf" srcId="{0DBA04CF-66E9-4C5C-8888-1EC2659AEAF4}" destId="{0D9A3402-AE17-4C59-AD1A-9ED2DFBA25FA}" srcOrd="2" destOrd="0" presId="urn:microsoft.com/office/officeart/2005/8/layout/orgChart1"/>
    <dgm:cxn modelId="{85E836E2-383A-42A6-8674-8805E942D2E0}" type="presParOf" srcId="{AF505491-4DE3-4608-AD18-936C3A6F85E0}" destId="{56A2CDA4-0BE4-4177-B1D2-AF053D6E45F6}" srcOrd="2" destOrd="0" presId="urn:microsoft.com/office/officeart/2005/8/layout/orgChart1"/>
    <dgm:cxn modelId="{868EEB0F-AEC7-41D9-90B6-F2CFD15DBB1B}" type="presParOf" srcId="{AF505491-4DE3-4608-AD18-936C3A6F85E0}" destId="{31B962CF-C01B-48B4-B86F-CCB895AAB61F}" srcOrd="3" destOrd="0" presId="urn:microsoft.com/office/officeart/2005/8/layout/orgChart1"/>
    <dgm:cxn modelId="{1156CED4-26D9-4DE5-90CC-9E0029E632C4}" type="presParOf" srcId="{31B962CF-C01B-48B4-B86F-CCB895AAB61F}" destId="{F107E7F6-5094-449A-BC47-B5AEF9CAEA86}" srcOrd="0" destOrd="0" presId="urn:microsoft.com/office/officeart/2005/8/layout/orgChart1"/>
    <dgm:cxn modelId="{FB423914-A88B-4528-9C4C-D57592BB099E}" type="presParOf" srcId="{F107E7F6-5094-449A-BC47-B5AEF9CAEA86}" destId="{73469752-92AD-4D8D-B414-96930213C55A}" srcOrd="0" destOrd="0" presId="urn:microsoft.com/office/officeart/2005/8/layout/orgChart1"/>
    <dgm:cxn modelId="{7B45DA92-F4D3-4E97-8951-E050F657260F}" type="presParOf" srcId="{F107E7F6-5094-449A-BC47-B5AEF9CAEA86}" destId="{63827F6A-011A-4489-8D3A-597CDB29B11B}" srcOrd="1" destOrd="0" presId="urn:microsoft.com/office/officeart/2005/8/layout/orgChart1"/>
    <dgm:cxn modelId="{D2C31424-4B81-4557-923C-3A4F8264E1C1}" type="presParOf" srcId="{31B962CF-C01B-48B4-B86F-CCB895AAB61F}" destId="{716DDBD3-6655-4802-87C8-EBED952DF207}" srcOrd="1" destOrd="0" presId="urn:microsoft.com/office/officeart/2005/8/layout/orgChart1"/>
    <dgm:cxn modelId="{DE4CBF96-0176-45A7-A3E0-587FCC83914B}" type="presParOf" srcId="{716DDBD3-6655-4802-87C8-EBED952DF207}" destId="{E36C41EE-AF07-47CD-B66A-2D0A38BFE99C}" srcOrd="0" destOrd="0" presId="urn:microsoft.com/office/officeart/2005/8/layout/orgChart1"/>
    <dgm:cxn modelId="{3C4A3B2D-E0CB-4D98-8D25-0E726F1A1DE9}" type="presParOf" srcId="{716DDBD3-6655-4802-87C8-EBED952DF207}" destId="{3CEE5C6F-0068-4F35-AD7F-24579EDAD330}" srcOrd="1" destOrd="0" presId="urn:microsoft.com/office/officeart/2005/8/layout/orgChart1"/>
    <dgm:cxn modelId="{7D974690-8DAB-4CAC-A5C3-576EB2A36EA7}" type="presParOf" srcId="{3CEE5C6F-0068-4F35-AD7F-24579EDAD330}" destId="{5A5CFE89-6E7B-49CA-8AC4-49AEAC6131DF}" srcOrd="0" destOrd="0" presId="urn:microsoft.com/office/officeart/2005/8/layout/orgChart1"/>
    <dgm:cxn modelId="{99E33B13-771E-42BC-A0C8-DCE8359D1277}" type="presParOf" srcId="{5A5CFE89-6E7B-49CA-8AC4-49AEAC6131DF}" destId="{74FBD660-EDCB-40F1-8EC1-8DFEC2F644BC}" srcOrd="0" destOrd="0" presId="urn:microsoft.com/office/officeart/2005/8/layout/orgChart1"/>
    <dgm:cxn modelId="{4A78E09F-2F4D-491E-9D63-E0E9B820C11A}" type="presParOf" srcId="{5A5CFE89-6E7B-49CA-8AC4-49AEAC6131DF}" destId="{DE87E6E2-5CC6-4796-85E8-FC9171B5E316}" srcOrd="1" destOrd="0" presId="urn:microsoft.com/office/officeart/2005/8/layout/orgChart1"/>
    <dgm:cxn modelId="{CEC76688-1CDA-4CDA-B349-A17C812F5A07}" type="presParOf" srcId="{3CEE5C6F-0068-4F35-AD7F-24579EDAD330}" destId="{D43541C3-2598-48E7-AA04-82C157B4D705}" srcOrd="1" destOrd="0" presId="urn:microsoft.com/office/officeart/2005/8/layout/orgChart1"/>
    <dgm:cxn modelId="{8D92F89B-EE9E-4523-9248-02A2CFEFD78F}" type="presParOf" srcId="{3CEE5C6F-0068-4F35-AD7F-24579EDAD330}" destId="{179D4B6D-8E26-44E6-8F3F-A8B3D6BA551B}" srcOrd="2" destOrd="0" presId="urn:microsoft.com/office/officeart/2005/8/layout/orgChart1"/>
    <dgm:cxn modelId="{029AE272-6873-415A-BCEF-2CD6C25373FF}" type="presParOf" srcId="{716DDBD3-6655-4802-87C8-EBED952DF207}" destId="{C5BE81F6-02D5-443F-AC19-3906D72E644C}" srcOrd="2" destOrd="0" presId="urn:microsoft.com/office/officeart/2005/8/layout/orgChart1"/>
    <dgm:cxn modelId="{8BC9D15F-0568-41C2-9716-1A8E4E761CB7}" type="presParOf" srcId="{716DDBD3-6655-4802-87C8-EBED952DF207}" destId="{F41202C4-CCD1-4324-9181-DE634E9BB35B}" srcOrd="3" destOrd="0" presId="urn:microsoft.com/office/officeart/2005/8/layout/orgChart1"/>
    <dgm:cxn modelId="{A73BA433-3875-44AB-89E5-099C8D3353B8}" type="presParOf" srcId="{F41202C4-CCD1-4324-9181-DE634E9BB35B}" destId="{DBB1D6E7-64F4-4A71-8B87-A9F028A8CE6A}" srcOrd="0" destOrd="0" presId="urn:microsoft.com/office/officeart/2005/8/layout/orgChart1"/>
    <dgm:cxn modelId="{A2D0EF88-75A8-45B8-A219-9D3AD9A0E69B}" type="presParOf" srcId="{DBB1D6E7-64F4-4A71-8B87-A9F028A8CE6A}" destId="{0550979D-94F6-4B09-A0D1-3D06F134E98D}" srcOrd="0" destOrd="0" presId="urn:microsoft.com/office/officeart/2005/8/layout/orgChart1"/>
    <dgm:cxn modelId="{027851C0-64E5-4077-811F-8F0DA96036B3}" type="presParOf" srcId="{DBB1D6E7-64F4-4A71-8B87-A9F028A8CE6A}" destId="{CF8858AB-2E1B-4C04-B9B7-1F1372907A50}" srcOrd="1" destOrd="0" presId="urn:microsoft.com/office/officeart/2005/8/layout/orgChart1"/>
    <dgm:cxn modelId="{826EC5CE-26C2-4302-935C-62F7B172E028}" type="presParOf" srcId="{F41202C4-CCD1-4324-9181-DE634E9BB35B}" destId="{8379DC1C-F961-4655-8EA9-7C12FE1DAA20}" srcOrd="1" destOrd="0" presId="urn:microsoft.com/office/officeart/2005/8/layout/orgChart1"/>
    <dgm:cxn modelId="{324A7D50-3806-47AE-998F-984C1F8886B5}" type="presParOf" srcId="{F41202C4-CCD1-4324-9181-DE634E9BB35B}" destId="{D2D7455D-2706-41FF-A943-C5B7661BC2EC}" srcOrd="2" destOrd="0" presId="urn:microsoft.com/office/officeart/2005/8/layout/orgChart1"/>
    <dgm:cxn modelId="{7A0079C2-E5D3-4615-AA71-2E7DBD1BF7A1}" type="presParOf" srcId="{716DDBD3-6655-4802-87C8-EBED952DF207}" destId="{1BCD71CF-BEC3-4FDC-B6A4-53ABDC5335B6}" srcOrd="4" destOrd="0" presId="urn:microsoft.com/office/officeart/2005/8/layout/orgChart1"/>
    <dgm:cxn modelId="{184931AF-DA31-43A8-82C0-803E855D42F4}" type="presParOf" srcId="{716DDBD3-6655-4802-87C8-EBED952DF207}" destId="{D412D24D-BF1C-4768-95B0-115BF42731B2}" srcOrd="5" destOrd="0" presId="urn:microsoft.com/office/officeart/2005/8/layout/orgChart1"/>
    <dgm:cxn modelId="{390F7906-1D58-423F-965C-C553E2330F97}" type="presParOf" srcId="{D412D24D-BF1C-4768-95B0-115BF42731B2}" destId="{458307D9-4FC9-48C3-A79A-EE3F579D95C1}" srcOrd="0" destOrd="0" presId="urn:microsoft.com/office/officeart/2005/8/layout/orgChart1"/>
    <dgm:cxn modelId="{6D37404F-556C-4FD6-9A06-C225E3415C24}" type="presParOf" srcId="{458307D9-4FC9-48C3-A79A-EE3F579D95C1}" destId="{EC249503-1A36-4AB5-8C4A-7C37C11FD382}" srcOrd="0" destOrd="0" presId="urn:microsoft.com/office/officeart/2005/8/layout/orgChart1"/>
    <dgm:cxn modelId="{4EB4F452-32B8-411C-A0FD-8BF2FE4CB899}" type="presParOf" srcId="{458307D9-4FC9-48C3-A79A-EE3F579D95C1}" destId="{0FA7273A-EAF7-4A81-8776-68D3CA3688A6}" srcOrd="1" destOrd="0" presId="urn:microsoft.com/office/officeart/2005/8/layout/orgChart1"/>
    <dgm:cxn modelId="{25C2AF4F-8C01-4020-8C1E-2EF4D3B22E81}" type="presParOf" srcId="{D412D24D-BF1C-4768-95B0-115BF42731B2}" destId="{609BFDBC-07A9-4A1E-ACEB-E32065010749}" srcOrd="1" destOrd="0" presId="urn:microsoft.com/office/officeart/2005/8/layout/orgChart1"/>
    <dgm:cxn modelId="{33F3BA3E-4FED-4B6F-9B79-BF99549A1780}" type="presParOf" srcId="{D412D24D-BF1C-4768-95B0-115BF42731B2}" destId="{F1902FE5-9AA5-4E14-8899-86140CCDF779}" srcOrd="2" destOrd="0" presId="urn:microsoft.com/office/officeart/2005/8/layout/orgChart1"/>
    <dgm:cxn modelId="{63792545-0534-4863-B04E-F67E8EAA56A2}" type="presParOf" srcId="{31B962CF-C01B-48B4-B86F-CCB895AAB61F}" destId="{FD5C6BE7-151D-4898-9B30-B4CE3BD4943A}" srcOrd="2" destOrd="0" presId="urn:microsoft.com/office/officeart/2005/8/layout/orgChart1"/>
    <dgm:cxn modelId="{F1992928-E3DB-4CEB-9BFC-CCBE77EF80D5}" type="presParOf" srcId="{B8034067-2A5A-45B8-88BB-321E636AEC3C}" destId="{8E426CE4-09F5-4B1C-957F-F79C145E7F6E}" srcOrd="2" destOrd="0" presId="urn:microsoft.com/office/officeart/2005/8/layout/orgChart1"/>
    <dgm:cxn modelId="{3BEB6B75-3E88-4C3B-BABB-782E483CA8B2}" type="presParOf" srcId="{988FA436-96EC-4560-8FE9-4DFD2D812DE9}" destId="{8B712C77-C06C-4791-829B-CEB4028080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D71CF-BEC3-4FDC-B6A4-53ABDC5335B6}">
      <dsp:nvSpPr>
        <dsp:cNvPr id="0" name=""/>
        <dsp:cNvSpPr/>
      </dsp:nvSpPr>
      <dsp:spPr>
        <a:xfrm>
          <a:off x="4021022" y="2367043"/>
          <a:ext cx="184655" cy="2314348"/>
        </a:xfrm>
        <a:custGeom>
          <a:avLst/>
          <a:gdLst/>
          <a:ahLst/>
          <a:cxnLst/>
          <a:rect l="0" t="0" r="0" b="0"/>
          <a:pathLst>
            <a:path>
              <a:moveTo>
                <a:pt x="0" y="0"/>
              </a:moveTo>
              <a:lnTo>
                <a:pt x="0" y="2314348"/>
              </a:lnTo>
              <a:lnTo>
                <a:pt x="184655" y="23143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BE81F6-02D5-443F-AC19-3906D72E644C}">
      <dsp:nvSpPr>
        <dsp:cNvPr id="0" name=""/>
        <dsp:cNvSpPr/>
      </dsp:nvSpPr>
      <dsp:spPr>
        <a:xfrm>
          <a:off x="4021022" y="2367043"/>
          <a:ext cx="184655" cy="1440312"/>
        </a:xfrm>
        <a:custGeom>
          <a:avLst/>
          <a:gdLst/>
          <a:ahLst/>
          <a:cxnLst/>
          <a:rect l="0" t="0" r="0" b="0"/>
          <a:pathLst>
            <a:path>
              <a:moveTo>
                <a:pt x="0" y="0"/>
              </a:moveTo>
              <a:lnTo>
                <a:pt x="0" y="1440312"/>
              </a:lnTo>
              <a:lnTo>
                <a:pt x="184655" y="1440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6C41EE-AF07-47CD-B66A-2D0A38BFE99C}">
      <dsp:nvSpPr>
        <dsp:cNvPr id="0" name=""/>
        <dsp:cNvSpPr/>
      </dsp:nvSpPr>
      <dsp:spPr>
        <a:xfrm>
          <a:off x="4021022" y="2367043"/>
          <a:ext cx="184655" cy="566276"/>
        </a:xfrm>
        <a:custGeom>
          <a:avLst/>
          <a:gdLst/>
          <a:ahLst/>
          <a:cxnLst/>
          <a:rect l="0" t="0" r="0" b="0"/>
          <a:pathLst>
            <a:path>
              <a:moveTo>
                <a:pt x="0" y="0"/>
              </a:moveTo>
              <a:lnTo>
                <a:pt x="0" y="566276"/>
              </a:lnTo>
              <a:lnTo>
                <a:pt x="184655" y="5662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2CDA4-0BE4-4177-B1D2-AF053D6E45F6}">
      <dsp:nvSpPr>
        <dsp:cNvPr id="0" name=""/>
        <dsp:cNvSpPr/>
      </dsp:nvSpPr>
      <dsp:spPr>
        <a:xfrm>
          <a:off x="3768659" y="1493007"/>
          <a:ext cx="744776" cy="258517"/>
        </a:xfrm>
        <a:custGeom>
          <a:avLst/>
          <a:gdLst/>
          <a:ahLst/>
          <a:cxnLst/>
          <a:rect l="0" t="0" r="0" b="0"/>
          <a:pathLst>
            <a:path>
              <a:moveTo>
                <a:pt x="0" y="0"/>
              </a:moveTo>
              <a:lnTo>
                <a:pt x="0" y="129258"/>
              </a:lnTo>
              <a:lnTo>
                <a:pt x="744776" y="129258"/>
              </a:lnTo>
              <a:lnTo>
                <a:pt x="744776" y="2585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456511-416E-48FA-9E96-C380E1A52177}">
      <dsp:nvSpPr>
        <dsp:cNvPr id="0" name=""/>
        <dsp:cNvSpPr/>
      </dsp:nvSpPr>
      <dsp:spPr>
        <a:xfrm>
          <a:off x="2531468" y="2367043"/>
          <a:ext cx="184655" cy="2314348"/>
        </a:xfrm>
        <a:custGeom>
          <a:avLst/>
          <a:gdLst/>
          <a:ahLst/>
          <a:cxnLst/>
          <a:rect l="0" t="0" r="0" b="0"/>
          <a:pathLst>
            <a:path>
              <a:moveTo>
                <a:pt x="0" y="0"/>
              </a:moveTo>
              <a:lnTo>
                <a:pt x="0" y="2314348"/>
              </a:lnTo>
              <a:lnTo>
                <a:pt x="184655" y="23143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E0F4C2-F21A-4256-87AB-01C40F6D0C18}">
      <dsp:nvSpPr>
        <dsp:cNvPr id="0" name=""/>
        <dsp:cNvSpPr/>
      </dsp:nvSpPr>
      <dsp:spPr>
        <a:xfrm>
          <a:off x="2531468" y="2367043"/>
          <a:ext cx="184655" cy="1440312"/>
        </a:xfrm>
        <a:custGeom>
          <a:avLst/>
          <a:gdLst/>
          <a:ahLst/>
          <a:cxnLst/>
          <a:rect l="0" t="0" r="0" b="0"/>
          <a:pathLst>
            <a:path>
              <a:moveTo>
                <a:pt x="0" y="0"/>
              </a:moveTo>
              <a:lnTo>
                <a:pt x="0" y="1440312"/>
              </a:lnTo>
              <a:lnTo>
                <a:pt x="184655" y="1440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017C7-096E-42D8-9A07-22600870C1C2}">
      <dsp:nvSpPr>
        <dsp:cNvPr id="0" name=""/>
        <dsp:cNvSpPr/>
      </dsp:nvSpPr>
      <dsp:spPr>
        <a:xfrm>
          <a:off x="2531468" y="2367043"/>
          <a:ext cx="184655" cy="566276"/>
        </a:xfrm>
        <a:custGeom>
          <a:avLst/>
          <a:gdLst/>
          <a:ahLst/>
          <a:cxnLst/>
          <a:rect l="0" t="0" r="0" b="0"/>
          <a:pathLst>
            <a:path>
              <a:moveTo>
                <a:pt x="0" y="0"/>
              </a:moveTo>
              <a:lnTo>
                <a:pt x="0" y="566276"/>
              </a:lnTo>
              <a:lnTo>
                <a:pt x="184655" y="5662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439CDC-984D-4A8A-881F-4EB71387BF63}">
      <dsp:nvSpPr>
        <dsp:cNvPr id="0" name=""/>
        <dsp:cNvSpPr/>
      </dsp:nvSpPr>
      <dsp:spPr>
        <a:xfrm>
          <a:off x="3023882" y="1493007"/>
          <a:ext cx="744776" cy="258517"/>
        </a:xfrm>
        <a:custGeom>
          <a:avLst/>
          <a:gdLst/>
          <a:ahLst/>
          <a:cxnLst/>
          <a:rect l="0" t="0" r="0" b="0"/>
          <a:pathLst>
            <a:path>
              <a:moveTo>
                <a:pt x="744776" y="0"/>
              </a:moveTo>
              <a:lnTo>
                <a:pt x="744776" y="129258"/>
              </a:lnTo>
              <a:lnTo>
                <a:pt x="0" y="129258"/>
              </a:lnTo>
              <a:lnTo>
                <a:pt x="0" y="2585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462BD-DDDC-41BE-95BC-9952F96DD011}">
      <dsp:nvSpPr>
        <dsp:cNvPr id="0" name=""/>
        <dsp:cNvSpPr/>
      </dsp:nvSpPr>
      <dsp:spPr>
        <a:xfrm>
          <a:off x="2497614" y="618971"/>
          <a:ext cx="1271045" cy="258517"/>
        </a:xfrm>
        <a:custGeom>
          <a:avLst/>
          <a:gdLst/>
          <a:ahLst/>
          <a:cxnLst/>
          <a:rect l="0" t="0" r="0" b="0"/>
          <a:pathLst>
            <a:path>
              <a:moveTo>
                <a:pt x="0" y="0"/>
              </a:moveTo>
              <a:lnTo>
                <a:pt x="0" y="129258"/>
              </a:lnTo>
              <a:lnTo>
                <a:pt x="1271045" y="129258"/>
              </a:lnTo>
              <a:lnTo>
                <a:pt x="1271045" y="2585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35564-99F5-4D8D-A684-D14240C19DA9}">
      <dsp:nvSpPr>
        <dsp:cNvPr id="0" name=""/>
        <dsp:cNvSpPr/>
      </dsp:nvSpPr>
      <dsp:spPr>
        <a:xfrm>
          <a:off x="734155" y="1493007"/>
          <a:ext cx="184655" cy="1440312"/>
        </a:xfrm>
        <a:custGeom>
          <a:avLst/>
          <a:gdLst/>
          <a:ahLst/>
          <a:cxnLst/>
          <a:rect l="0" t="0" r="0" b="0"/>
          <a:pathLst>
            <a:path>
              <a:moveTo>
                <a:pt x="0" y="0"/>
              </a:moveTo>
              <a:lnTo>
                <a:pt x="0" y="1440312"/>
              </a:lnTo>
              <a:lnTo>
                <a:pt x="184655" y="1440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2232EE-ACF4-494A-936C-0C08D5C630FF}">
      <dsp:nvSpPr>
        <dsp:cNvPr id="0" name=""/>
        <dsp:cNvSpPr/>
      </dsp:nvSpPr>
      <dsp:spPr>
        <a:xfrm>
          <a:off x="734155" y="1493007"/>
          <a:ext cx="184655" cy="566276"/>
        </a:xfrm>
        <a:custGeom>
          <a:avLst/>
          <a:gdLst/>
          <a:ahLst/>
          <a:cxnLst/>
          <a:rect l="0" t="0" r="0" b="0"/>
          <a:pathLst>
            <a:path>
              <a:moveTo>
                <a:pt x="0" y="0"/>
              </a:moveTo>
              <a:lnTo>
                <a:pt x="0" y="566276"/>
              </a:lnTo>
              <a:lnTo>
                <a:pt x="184655" y="5662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9AF9D-D013-4DD4-945B-6EDC8606617A}">
      <dsp:nvSpPr>
        <dsp:cNvPr id="0" name=""/>
        <dsp:cNvSpPr/>
      </dsp:nvSpPr>
      <dsp:spPr>
        <a:xfrm>
          <a:off x="1226569" y="618971"/>
          <a:ext cx="1271045" cy="258517"/>
        </a:xfrm>
        <a:custGeom>
          <a:avLst/>
          <a:gdLst/>
          <a:ahLst/>
          <a:cxnLst/>
          <a:rect l="0" t="0" r="0" b="0"/>
          <a:pathLst>
            <a:path>
              <a:moveTo>
                <a:pt x="1271045" y="0"/>
              </a:moveTo>
              <a:lnTo>
                <a:pt x="1271045" y="129258"/>
              </a:lnTo>
              <a:lnTo>
                <a:pt x="0" y="129258"/>
              </a:lnTo>
              <a:lnTo>
                <a:pt x="0" y="2585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4E6188-7459-4BB7-A370-3C87DBBA79AF}">
      <dsp:nvSpPr>
        <dsp:cNvPr id="0" name=""/>
        <dsp:cNvSpPr/>
      </dsp:nvSpPr>
      <dsp:spPr>
        <a:xfrm>
          <a:off x="1882096" y="3453"/>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Memory</a:t>
          </a:r>
        </a:p>
      </dsp:txBody>
      <dsp:txXfrm>
        <a:off x="1882096" y="3453"/>
        <a:ext cx="1231036" cy="615518"/>
      </dsp:txXfrm>
    </dsp:sp>
    <dsp:sp modelId="{ADD45153-B2A5-4297-A818-E8343C6AFCCC}">
      <dsp:nvSpPr>
        <dsp:cNvPr id="0" name=""/>
        <dsp:cNvSpPr/>
      </dsp:nvSpPr>
      <dsp:spPr>
        <a:xfrm>
          <a:off x="611051" y="877489"/>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Volatile Memory</a:t>
          </a:r>
        </a:p>
      </dsp:txBody>
      <dsp:txXfrm>
        <a:off x="611051" y="877489"/>
        <a:ext cx="1231036" cy="615518"/>
      </dsp:txXfrm>
    </dsp:sp>
    <dsp:sp modelId="{1AF00FBC-DA49-4417-A59B-AEFD4AC2D100}">
      <dsp:nvSpPr>
        <dsp:cNvPr id="0" name=""/>
        <dsp:cNvSpPr/>
      </dsp:nvSpPr>
      <dsp:spPr>
        <a:xfrm>
          <a:off x="918810" y="1751525"/>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Static RAM (SRAM)</a:t>
          </a:r>
        </a:p>
      </dsp:txBody>
      <dsp:txXfrm>
        <a:off x="918810" y="1751525"/>
        <a:ext cx="1231036" cy="615518"/>
      </dsp:txXfrm>
    </dsp:sp>
    <dsp:sp modelId="{5531F33F-36A6-434E-B1CB-5AF6C4B23CE9}">
      <dsp:nvSpPr>
        <dsp:cNvPr id="0" name=""/>
        <dsp:cNvSpPr/>
      </dsp:nvSpPr>
      <dsp:spPr>
        <a:xfrm>
          <a:off x="918810" y="2625560"/>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Dynamic RAM (DRAM)</a:t>
          </a:r>
        </a:p>
      </dsp:txBody>
      <dsp:txXfrm>
        <a:off x="918810" y="2625560"/>
        <a:ext cx="1231036" cy="615518"/>
      </dsp:txXfrm>
    </dsp:sp>
    <dsp:sp modelId="{BFF19872-84CF-454B-B3C3-9E9427B36C49}">
      <dsp:nvSpPr>
        <dsp:cNvPr id="0" name=""/>
        <dsp:cNvSpPr/>
      </dsp:nvSpPr>
      <dsp:spPr>
        <a:xfrm>
          <a:off x="3153141" y="877489"/>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Non-Volatile Memory</a:t>
          </a:r>
        </a:p>
      </dsp:txBody>
      <dsp:txXfrm>
        <a:off x="3153141" y="877489"/>
        <a:ext cx="1231036" cy="615518"/>
      </dsp:txXfrm>
    </dsp:sp>
    <dsp:sp modelId="{CA87C106-2422-4D16-B843-A9290D725152}">
      <dsp:nvSpPr>
        <dsp:cNvPr id="0" name=""/>
        <dsp:cNvSpPr/>
      </dsp:nvSpPr>
      <dsp:spPr>
        <a:xfrm>
          <a:off x="2408364" y="1751525"/>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Read-only Memory (ROM)</a:t>
          </a:r>
        </a:p>
      </dsp:txBody>
      <dsp:txXfrm>
        <a:off x="2408364" y="1751525"/>
        <a:ext cx="1231036" cy="615518"/>
      </dsp:txXfrm>
    </dsp:sp>
    <dsp:sp modelId="{D31CD91A-78A6-42CB-AA69-EE28B21BC0E6}">
      <dsp:nvSpPr>
        <dsp:cNvPr id="0" name=""/>
        <dsp:cNvSpPr/>
      </dsp:nvSpPr>
      <dsp:spPr>
        <a:xfrm>
          <a:off x="2716123" y="2625560"/>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Erasable Programmable ROM (EPROM) </a:t>
          </a:r>
        </a:p>
      </dsp:txBody>
      <dsp:txXfrm>
        <a:off x="2716123" y="2625560"/>
        <a:ext cx="1231036" cy="615518"/>
      </dsp:txXfrm>
    </dsp:sp>
    <dsp:sp modelId="{10990E70-9A57-4EB7-BFB0-075A2F4556ED}">
      <dsp:nvSpPr>
        <dsp:cNvPr id="0" name=""/>
        <dsp:cNvSpPr/>
      </dsp:nvSpPr>
      <dsp:spPr>
        <a:xfrm>
          <a:off x="2716123" y="3499596"/>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Electrically Erasable Programmable ROM (EEPROM)</a:t>
          </a:r>
        </a:p>
      </dsp:txBody>
      <dsp:txXfrm>
        <a:off x="2716123" y="3499596"/>
        <a:ext cx="1231036" cy="615518"/>
      </dsp:txXfrm>
    </dsp:sp>
    <dsp:sp modelId="{0A799900-78E4-4EC1-973A-05A9393511A7}">
      <dsp:nvSpPr>
        <dsp:cNvPr id="0" name=""/>
        <dsp:cNvSpPr/>
      </dsp:nvSpPr>
      <dsp:spPr>
        <a:xfrm>
          <a:off x="2716123" y="4373632"/>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i="0" kern="1200" dirty="0"/>
            <a:t>Flash memory</a:t>
          </a:r>
          <a:endParaRPr lang="en-GB" sz="1100" b="0" kern="1200" dirty="0"/>
        </a:p>
      </dsp:txBody>
      <dsp:txXfrm>
        <a:off x="2716123" y="4373632"/>
        <a:ext cx="1231036" cy="615518"/>
      </dsp:txXfrm>
    </dsp:sp>
    <dsp:sp modelId="{73469752-92AD-4D8D-B414-96930213C55A}">
      <dsp:nvSpPr>
        <dsp:cNvPr id="0" name=""/>
        <dsp:cNvSpPr/>
      </dsp:nvSpPr>
      <dsp:spPr>
        <a:xfrm>
          <a:off x="3897918" y="1751525"/>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Mechanical Storage</a:t>
          </a:r>
        </a:p>
      </dsp:txBody>
      <dsp:txXfrm>
        <a:off x="3897918" y="1751525"/>
        <a:ext cx="1231036" cy="615518"/>
      </dsp:txXfrm>
    </dsp:sp>
    <dsp:sp modelId="{74FBD660-EDCB-40F1-8EC1-8DFEC2F644BC}">
      <dsp:nvSpPr>
        <dsp:cNvPr id="0" name=""/>
        <dsp:cNvSpPr/>
      </dsp:nvSpPr>
      <dsp:spPr>
        <a:xfrm>
          <a:off x="4205677" y="2625560"/>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Hard Drive</a:t>
          </a:r>
        </a:p>
      </dsp:txBody>
      <dsp:txXfrm>
        <a:off x="4205677" y="2625560"/>
        <a:ext cx="1231036" cy="615518"/>
      </dsp:txXfrm>
    </dsp:sp>
    <dsp:sp modelId="{0550979D-94F6-4B09-A0D1-3D06F134E98D}">
      <dsp:nvSpPr>
        <dsp:cNvPr id="0" name=""/>
        <dsp:cNvSpPr/>
      </dsp:nvSpPr>
      <dsp:spPr>
        <a:xfrm>
          <a:off x="4205677" y="3499596"/>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Magnetic Tape</a:t>
          </a:r>
        </a:p>
      </dsp:txBody>
      <dsp:txXfrm>
        <a:off x="4205677" y="3499596"/>
        <a:ext cx="1231036" cy="615518"/>
      </dsp:txXfrm>
    </dsp:sp>
    <dsp:sp modelId="{EC249503-1A36-4AB5-8C4A-7C37C11FD382}">
      <dsp:nvSpPr>
        <dsp:cNvPr id="0" name=""/>
        <dsp:cNvSpPr/>
      </dsp:nvSpPr>
      <dsp:spPr>
        <a:xfrm>
          <a:off x="4205677" y="4373632"/>
          <a:ext cx="1231036" cy="615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u="none" kern="1200" dirty="0"/>
            <a:t>Optical Disc</a:t>
          </a:r>
        </a:p>
      </dsp:txBody>
      <dsp:txXfrm>
        <a:off x="4205677" y="4373632"/>
        <a:ext cx="1231036" cy="6155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rPr>
              <a:t>AXI4-Lite is a subset of the AXI4 protocol intended for communication with simpler control register-style interfaces for systems </a:t>
            </a:r>
            <a:r>
              <a:rPr lang="en-GB" sz="1200" dirty="0">
                <a:solidFill>
                  <a:srgbClr val="000000"/>
                </a:solidFill>
                <a:latin typeface="Arial"/>
                <a:ea typeface="MS PGothic"/>
              </a:rPr>
              <a:t>that do not require the full functionality of AXI4. </a:t>
            </a:r>
          </a:p>
          <a:p>
            <a:endParaRPr lang="en-GB" sz="1200" dirty="0">
              <a:solidFill>
                <a:srgbClr val="000000"/>
              </a:solidFill>
              <a:latin typeface="Arial"/>
              <a:ea typeface="MS PGothic"/>
            </a:endParaRPr>
          </a:p>
          <a:p>
            <a:r>
              <a:rPr lang="en-IN" altLang="en-US" dirty="0">
                <a:ea typeface="ＭＳ Ｐゴシック" panose="020B0600070205080204" pitchFamily="34" charset="-128"/>
              </a:rPr>
              <a:t>AXI4-Lite supports a data bus of 32-bit width or 64-bit width</a:t>
            </a:r>
            <a:r>
              <a:rPr lang="en-IN" altLang="en-US" u="sng" dirty="0">
                <a:ea typeface="ＭＳ Ｐゴシック" panose="020B0600070205080204" pitchFamily="34" charset="-128"/>
              </a:rPr>
              <a:t>,</a:t>
            </a:r>
            <a:r>
              <a:rPr lang="en-IN" altLang="en-US" dirty="0">
                <a:ea typeface="ＭＳ Ｐゴシック" panose="020B0600070205080204" pitchFamily="34" charset="-128"/>
              </a:rPr>
              <a:t> and all </a:t>
            </a:r>
            <a:r>
              <a:rPr lang="en-GB" sz="1200" dirty="0">
                <a:solidFill>
                  <a:srgbClr val="000000"/>
                </a:solidFill>
                <a:latin typeface="Arial"/>
                <a:ea typeface="MS PGothic"/>
              </a:rPr>
              <a:t>transactions are of one burst length.</a:t>
            </a:r>
          </a:p>
          <a:p>
            <a:endParaRPr lang="en-GB" sz="1200" dirty="0">
              <a:solidFill>
                <a:srgbClr val="000000"/>
              </a:solidFill>
              <a:latin typeface="Arial"/>
              <a:ea typeface="MS PGothic"/>
            </a:endParaRPr>
          </a:p>
          <a:p>
            <a:r>
              <a:rPr lang="en-GB" sz="1200" dirty="0">
                <a:solidFill>
                  <a:srgbClr val="000000"/>
                </a:solidFill>
                <a:latin typeface="Arial"/>
                <a:ea typeface="MS PGothic"/>
              </a:rPr>
              <a:t>In AXI4-Lite, all accesses are Non-modifiable. This means that the characteristics of the transaction cannot be modified. All accesses in AXI4-Lite are also Non-</a:t>
            </a:r>
            <a:r>
              <a:rPr lang="en-US" sz="1200" noProof="0" dirty="0">
                <a:solidFill>
                  <a:srgbClr val="000000"/>
                </a:solidFill>
                <a:latin typeface="Arial"/>
                <a:ea typeface="MS PGothic"/>
              </a:rPr>
              <a:t>bufferable</a:t>
            </a:r>
            <a:r>
              <a:rPr lang="en-GB" sz="1200" dirty="0">
                <a:solidFill>
                  <a:srgbClr val="000000"/>
                </a:solidFill>
                <a:latin typeface="Arial"/>
                <a:ea typeface="MS PGothic"/>
              </a:rPr>
              <a:t>, which indicates that the interconnect, or any component cannot delay the transaction reaching its final destination by a number of cycles. </a:t>
            </a:r>
          </a:p>
          <a:p>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Exclusive access mechanisms enable the implementation of atomic operations without requiring the bus to remain locked to a particular Manager for the duration of the operation. The advantage of this is that it does not impact critical bus latency. However, sometimes the Manager may have to make multiple attempts to successfully complete the atomic operation. </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Note that there is no exclusive access for AXIF-Lite. </a:t>
            </a:r>
          </a:p>
          <a:p>
            <a:pPr>
              <a:lnSpc>
                <a:spcPct val="100000"/>
              </a:lnSpc>
            </a:pPr>
            <a:endParaRPr lang="en-GB" dirty="0"/>
          </a:p>
          <a:p>
            <a:pPr>
              <a:lnSpc>
                <a:spcPct val="100000"/>
              </a:lnSpc>
            </a:pPr>
            <a:r>
              <a:rPr lang="en-GB" sz="1200" b="1" dirty="0">
                <a:solidFill>
                  <a:srgbClr val="000000"/>
                </a:solidFill>
                <a:latin typeface="Arial"/>
                <a:ea typeface="MS PGothic"/>
              </a:rPr>
              <a:t>An atomic operation is an operation of transaction that, when initiated by a Manager, must be completed without being interrupted or intercepted by another Manager or transaction. Typically, this applies to a read-modify-write operation, where a Manager wants to read a location, modify it, and write back the results to memory before another Manager has had a chance to modify that location.</a:t>
            </a:r>
          </a:p>
          <a:p>
            <a:pPr>
              <a:lnSpc>
                <a:spcPct val="100000"/>
              </a:lnSpc>
            </a:pPr>
            <a:endParaRPr lang="en-GB" sz="1200" dirty="0">
              <a:solidFill>
                <a:srgbClr val="000000"/>
              </a:solidFill>
              <a:latin typeface="Arial"/>
              <a:ea typeface="MS PGothic"/>
            </a:endParaRPr>
          </a:p>
          <a:p>
            <a:pPr>
              <a:lnSpc>
                <a:spcPct val="100000"/>
              </a:lnSpc>
            </a:pPr>
            <a:r>
              <a:rPr lang="en-GB" sz="1200" b="1" dirty="0">
                <a:solidFill>
                  <a:srgbClr val="000000"/>
                </a:solidFill>
                <a:latin typeface="Arial"/>
                <a:ea typeface="MS PGothic"/>
              </a:rPr>
              <a:t>Modifiable access indicates that the characteristics of the transaction can be modified.</a:t>
            </a:r>
            <a:r>
              <a:rPr lang="en-GB" sz="1200" b="1" baseline="0" dirty="0">
                <a:solidFill>
                  <a:schemeClr val="tx1"/>
                </a:solidFill>
                <a:latin typeface="Arial" pitchFamily="100" charset="0"/>
                <a:ea typeface="MS PGothic" pitchFamily="34" charset="-128"/>
              </a:rPr>
              <a:t> </a:t>
            </a:r>
          </a:p>
          <a:p>
            <a:pPr>
              <a:lnSpc>
                <a:spcPct val="100000"/>
              </a:lnSpc>
            </a:pPr>
            <a:r>
              <a:rPr lang="en-GB" sz="1200" b="1" dirty="0">
                <a:solidFill>
                  <a:srgbClr val="000000"/>
                </a:solidFill>
                <a:latin typeface="Arial"/>
                <a:ea typeface="MS PGothic"/>
              </a:rPr>
              <a:t>Bufferable indicates that the interconnect, or any component, can delay the transaction reaching its final destination for any number of cycles. Normally, the bufferable attribute is only relevant to writes.</a:t>
            </a:r>
          </a:p>
          <a:p>
            <a:pPr>
              <a:lnSpc>
                <a:spcPct val="100000"/>
              </a:lnSpc>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a:t>
            </a:fld>
            <a:endParaRPr lang="en-US" altLang="en-US" dirty="0"/>
          </a:p>
        </p:txBody>
      </p:sp>
    </p:spTree>
    <p:extLst>
      <p:ext uri="{BB962C8B-B14F-4D97-AF65-F5344CB8AC3E}">
        <p14:creationId xmlns:p14="http://schemas.microsoft.com/office/powerpoint/2010/main" val="150306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Arial"/>
              </a:rPr>
              <a:t>In order to read from memory, the address of the data item that is to be read is first applied to the address decoder. The address decoder, as explained previously, will choose a specific data item to connect to the </a:t>
            </a:r>
            <a:r>
              <a:rPr lang="en-GB" sz="1200" dirty="0" err="1">
                <a:latin typeface="Arial"/>
              </a:rPr>
              <a:t>bitline</a:t>
            </a:r>
            <a:r>
              <a:rPr lang="en-GB" sz="1200" dirty="0">
                <a:latin typeface="Arial"/>
              </a:rPr>
              <a:t> amplifier. The </a:t>
            </a:r>
            <a:r>
              <a:rPr lang="en-GB" sz="1200" dirty="0" err="1">
                <a:latin typeface="Arial"/>
              </a:rPr>
              <a:t>bitline</a:t>
            </a:r>
            <a:r>
              <a:rPr lang="en-GB" sz="1200" dirty="0">
                <a:latin typeface="Arial"/>
              </a:rPr>
              <a:t> amplifier block then senses the low-power signals from a bitline that represents a data bit (1 or 0) stored in a memory cell. It then amplifies the small voltage swing to recognizable logic levels so the data can be interpreted properly by logic outside the </a:t>
            </a:r>
            <a:r>
              <a:rPr lang="en-GB" sz="1200" u="none" dirty="0">
                <a:latin typeface="Arial"/>
              </a:rPr>
              <a:t>memory and t</a:t>
            </a:r>
            <a:r>
              <a:rPr lang="en-GB" u="none" dirty="0">
                <a:latin typeface="Arial"/>
              </a:rPr>
              <a:t>hen outputs it to the Data_Out port.</a:t>
            </a:r>
          </a:p>
          <a:p>
            <a:pPr>
              <a:lnSpc>
                <a:spcPct val="100000"/>
              </a:lnSpc>
            </a:pPr>
            <a:endParaRPr lang="en-GB" dirty="0"/>
          </a:p>
          <a:p>
            <a:pPr>
              <a:lnSpc>
                <a:spcPct val="100000"/>
              </a:lnSpc>
            </a:pPr>
            <a:r>
              <a:rPr lang="en-GB" dirty="0">
                <a:latin typeface="Arial"/>
              </a:rPr>
              <a:t>In order to write to memory, the address of the memory location that it is to be written to is first applied to the address decoder. At the same time, the data item to be written is presented to the Data_In port. The amplifier sets the </a:t>
            </a:r>
            <a:r>
              <a:rPr lang="en-GB" dirty="0" err="1">
                <a:latin typeface="Arial"/>
              </a:rPr>
              <a:t>bitlines</a:t>
            </a:r>
            <a:r>
              <a:rPr lang="en-GB" dirty="0">
                <a:latin typeface="Arial"/>
              </a:rPr>
              <a:t> to the desired values and drives that value from the </a:t>
            </a:r>
            <a:r>
              <a:rPr lang="en-GB" dirty="0" err="1">
                <a:latin typeface="Arial"/>
              </a:rPr>
              <a:t>bitline</a:t>
            </a:r>
            <a:r>
              <a:rPr lang="en-GB" dirty="0">
                <a:latin typeface="Arial"/>
              </a:rPr>
              <a:t> to the memory cell.</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295603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latin typeface="Arial"/>
              </a:rPr>
              <a:t>As mentioned previously, there are two types of memory used in the designing of systems on chips (SoCs</a:t>
            </a:r>
            <a:r>
              <a:rPr lang="en-GB" sz="2000" b="0" u="none" dirty="0">
                <a:latin typeface="Arial"/>
              </a:rPr>
              <a:t>): volatile </a:t>
            </a:r>
            <a:r>
              <a:rPr lang="en-GB" sz="2000" b="0" dirty="0">
                <a:latin typeface="Arial"/>
              </a:rPr>
              <a:t>memory and non-volatile memory.</a:t>
            </a:r>
          </a:p>
          <a:p>
            <a:endParaRPr lang="en-GB" sz="2000" b="0" dirty="0">
              <a:latin typeface="Arial"/>
            </a:endParaRPr>
          </a:p>
          <a:p>
            <a:r>
              <a:rPr lang="en-GB" sz="2000" b="0" baseline="0" dirty="0">
                <a:latin typeface="Arial"/>
              </a:rPr>
              <a:t>V</a:t>
            </a:r>
            <a:r>
              <a:rPr lang="en-GB" sz="2000" b="0" dirty="0">
                <a:latin typeface="Arial"/>
              </a:rPr>
              <a:t>olatile memory retains its contents while powered on, but when power is interrupted, the stored data is lost very rapidly or immediately. </a:t>
            </a:r>
          </a:p>
          <a:p>
            <a:r>
              <a:rPr lang="en-GB" sz="2000" b="0" dirty="0">
                <a:latin typeface="Arial"/>
              </a:rPr>
              <a:t>The most widely used form of primary storage today is a volatile form of random access memory (RAM), meaning that when the computer is shut down, anything contained in the RAM is lost. </a:t>
            </a:r>
          </a:p>
          <a:p>
            <a:endParaRPr lang="en-GB" sz="2000" b="0" dirty="0">
              <a:latin typeface="Arial"/>
            </a:endParaRPr>
          </a:p>
          <a:p>
            <a:r>
              <a:rPr lang="en-GB" sz="2000" b="0" dirty="0">
                <a:latin typeface="Arial"/>
              </a:rPr>
              <a:t>Non-volatile memory can retain stored information even after having been through a power cycle.</a:t>
            </a:r>
            <a:r>
              <a:rPr lang="en-GB" sz="2000" b="0" baseline="0" dirty="0">
                <a:latin typeface="Arial"/>
              </a:rPr>
              <a:t> </a:t>
            </a:r>
            <a:endParaRPr lang="en-GB" b="0" dirty="0"/>
          </a:p>
          <a:p>
            <a:r>
              <a:rPr lang="en-GB" sz="2000" b="0" dirty="0">
                <a:latin typeface="Arial"/>
              </a:rPr>
              <a:t>Non-volatile memory is typically used for the task of secondary storage or long-term persistent storage. </a:t>
            </a:r>
          </a:p>
          <a:p>
            <a:r>
              <a:rPr lang="en-GB" sz="2000" b="0" dirty="0">
                <a:latin typeface="Arial"/>
              </a:rPr>
              <a:t>However, most forms of non-volatile memory have limitations that make them unsuitable for use as primary storage. Typically, non-volatile memory either costs more or has a poorer performance than volatile RAM.</a:t>
            </a:r>
          </a:p>
          <a:p>
            <a:endParaRPr lang="en-GB" b="0" dirty="0"/>
          </a:p>
          <a:p>
            <a:pPr>
              <a:lnSpc>
                <a:spcPct val="100000"/>
              </a:lnSpc>
            </a:pPr>
            <a:r>
              <a:rPr lang="en-GB" sz="2000" b="1" dirty="0">
                <a:latin typeface="Arial"/>
              </a:rPr>
              <a:t>Examples of non-volatile memory include read-only memory, flash memory, ferroelectric RAM (F-RAM)</a:t>
            </a:r>
            <a:r>
              <a:rPr lang="en-GB" sz="2000" b="1" u="sng" dirty="0">
                <a:latin typeface="Arial"/>
              </a:rPr>
              <a:t>,</a:t>
            </a:r>
            <a:r>
              <a:rPr lang="en-GB" sz="2000" b="1" dirty="0">
                <a:latin typeface="Arial"/>
              </a:rPr>
              <a:t> and most types of magnetic computer storage devices (such as hard disks, floppy disks, and magnetic tape). Optical disc</a:t>
            </a:r>
            <a:r>
              <a:rPr lang="en-GB" sz="2000" b="1" u="sng" dirty="0">
                <a:latin typeface="Arial"/>
              </a:rPr>
              <a:t>s a</a:t>
            </a:r>
            <a:r>
              <a:rPr lang="en-GB" sz="2000" b="1" dirty="0">
                <a:latin typeface="Arial"/>
              </a:rPr>
              <a:t>nd early computer storage methods such as paper tape and punched cards are also a type of non-volatile memory. </a:t>
            </a:r>
            <a:endParaRPr lang="en-GB" b="1" dirty="0"/>
          </a:p>
          <a:p>
            <a:endParaRPr lang="en-GB" b="0" dirty="0"/>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310412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latin typeface="Arial"/>
              </a:rPr>
              <a:t>A detailed list of the different types of memory blocks is shown here.</a:t>
            </a:r>
          </a:p>
          <a:p>
            <a:endParaRPr lang="en-GB" b="0" dirty="0"/>
          </a:p>
          <a:p>
            <a:r>
              <a:rPr lang="en-GB" sz="2000" b="0" dirty="0">
                <a:latin typeface="Arial"/>
              </a:rPr>
              <a:t>Volatile memory includes static RAM (SRAM) and dynamic RAM (DRAM), which will be discussed in more detail later</a:t>
            </a:r>
            <a:r>
              <a:rPr lang="en-GB" sz="2000" b="0" baseline="0" dirty="0">
                <a:latin typeface="Arial"/>
              </a:rPr>
              <a:t> on.</a:t>
            </a:r>
          </a:p>
          <a:p>
            <a:endParaRPr lang="en-GB" b="0" dirty="0"/>
          </a:p>
          <a:p>
            <a:r>
              <a:rPr lang="en-GB" sz="2000" b="0" dirty="0">
                <a:latin typeface="Arial"/>
              </a:rPr>
              <a:t>Non-volatile data storage can </a:t>
            </a:r>
            <a:r>
              <a:rPr lang="en-GB" sz="2000" b="0" u="none" dirty="0">
                <a:latin typeface="Arial"/>
              </a:rPr>
              <a:t>further be </a:t>
            </a:r>
            <a:r>
              <a:rPr lang="en-GB" sz="2000" b="0" dirty="0">
                <a:latin typeface="Arial"/>
              </a:rPr>
              <a:t>categorized into electrically addressed systems (such a as read-only memory</a:t>
            </a:r>
            <a:r>
              <a:rPr lang="en-GB" sz="2000" b="0" u="none" dirty="0">
                <a:latin typeface="Arial"/>
              </a:rPr>
              <a:t>) and </a:t>
            </a:r>
            <a:r>
              <a:rPr lang="en-GB" sz="2000" b="0" dirty="0">
                <a:latin typeface="Arial"/>
              </a:rPr>
              <a:t>mechanically addressed systems (such as hard disks, optical discs, </a:t>
            </a:r>
            <a:r>
              <a:rPr lang="en-GB" sz="2000" b="1" dirty="0">
                <a:latin typeface="Arial"/>
              </a:rPr>
              <a:t>magnetic tapes, holographic memory, </a:t>
            </a:r>
            <a:r>
              <a:rPr lang="en-GB" sz="2000" b="0" dirty="0">
                <a:latin typeface="Arial"/>
              </a:rPr>
              <a:t>and so on). Electrically addressed systems are expensive but fast, whereas mechanically addressed systems have a low price per bit but are slow.</a:t>
            </a:r>
          </a:p>
          <a:p>
            <a:endParaRPr lang="en-GB" b="0" dirty="0"/>
          </a:p>
          <a:p>
            <a:pPr>
              <a:lnSpc>
                <a:spcPct val="100000"/>
              </a:lnSpc>
            </a:pPr>
            <a:r>
              <a:rPr lang="en-GB" sz="1200" b="0" dirty="0">
                <a:latin typeface="Arial"/>
              </a:rPr>
              <a:t>In former times, ROM was manufactured with the desired information inside, which cannot be later changed. Later types of ROM allowed data to be reprogramed, but with a degree of effort.</a:t>
            </a:r>
            <a:r>
              <a:rPr lang="en-GB" sz="1200" b="0" baseline="0" dirty="0">
                <a:latin typeface="Arial"/>
              </a:rPr>
              <a:t>  E</a:t>
            </a:r>
            <a:r>
              <a:rPr lang="en-GB" sz="1200" b="0" dirty="0">
                <a:latin typeface="Arial"/>
              </a:rPr>
              <a:t>xamples include erasable programmable ROM (EPROM) and electrically erasable programmable ROM (EEPROM). </a:t>
            </a:r>
            <a:r>
              <a:rPr lang="en-GB" sz="1200" b="0" dirty="0">
                <a:solidFill>
                  <a:srgbClr val="000000"/>
                </a:solidFill>
                <a:latin typeface="Arial"/>
                <a:ea typeface="MS PGothic"/>
              </a:rPr>
              <a:t>The flash memory chip is a close relative to the EEPROM; it differs in that it can only erase one block or “page” at a time. In addition, its capacity is substantially larger than that of an EEPROM, making these chips a popular choice for digital cameras and desktop PC BIOS chips. There are also new emerging memory types, including F-RAM (ferroelectric RAM) and M-RAM (magnetoresistive RAM),</a:t>
            </a:r>
            <a:r>
              <a:rPr lang="en-GB" sz="1200" b="0" baseline="0" dirty="0">
                <a:solidFill>
                  <a:srgbClr val="000000"/>
                </a:solidFill>
                <a:latin typeface="Arial"/>
                <a:ea typeface="MS PGothic"/>
              </a:rPr>
              <a:t> which</a:t>
            </a:r>
            <a:r>
              <a:rPr lang="en-GB" sz="1200" b="0" dirty="0">
                <a:solidFill>
                  <a:srgbClr val="000000"/>
                </a:solidFill>
                <a:latin typeface="Arial"/>
                <a:ea typeface="MS PGothic"/>
              </a:rPr>
              <a:t> have very promising properties</a:t>
            </a:r>
            <a:r>
              <a:rPr lang="en-GB" sz="1200" b="0" baseline="0" dirty="0">
                <a:solidFill>
                  <a:srgbClr val="000000"/>
                </a:solidFill>
                <a:latin typeface="Arial"/>
                <a:ea typeface="MS PGothic"/>
              </a:rPr>
              <a:t> such as</a:t>
            </a:r>
            <a:r>
              <a:rPr lang="en-GB" sz="1200" b="0" dirty="0">
                <a:solidFill>
                  <a:srgbClr val="000000"/>
                </a:solidFill>
                <a:latin typeface="Arial"/>
                <a:ea typeface="MS PGothic"/>
              </a:rPr>
              <a:t> non-volatility, infinite endurance, high-speed reading/writing, and low cost.</a:t>
            </a:r>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407764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Static RAM or SRAM is a volatile memory, that is, it retains information as long as it is powered. It is a fast data access technology, but its basic cell is quite large (typically six transistors). Therefore, no high integration density can be achieved, which results in comparatively larger memory block sizes.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3770970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A typical SRAM cell is made up of six </a:t>
            </a:r>
            <a:r>
              <a:rPr lang="en-GB" sz="1200" u="none" dirty="0">
                <a:latin typeface="Arial"/>
              </a:rPr>
              <a:t>MOSFET transistors as shown here.</a:t>
            </a:r>
          </a:p>
          <a:p>
            <a:endParaRPr lang="en-GB" sz="1200" u="none" dirty="0">
              <a:latin typeface="Arial"/>
            </a:endParaRPr>
          </a:p>
          <a:p>
            <a:r>
              <a:rPr lang="en-GB" sz="1200" u="none" dirty="0">
                <a:latin typeface="Arial"/>
              </a:rPr>
              <a:t>Each bit in an SRAM is stored on four transistors (indicated by M1, M2, M3, M4 in the diagram) that form two cross-coupled inverters. This storage cell has two stable states that are used to denote 0 and 1. Two additional access transistors serve to control the access to a storage cell during read and write operations. In the diagram, M5 and M6 are the access transistors.</a:t>
            </a:r>
          </a:p>
          <a:p>
            <a:endParaRPr lang="en-GB" sz="1200" u="none" dirty="0">
              <a:latin typeface="Arial"/>
            </a:endParaRPr>
          </a:p>
          <a:p>
            <a:r>
              <a:rPr lang="en-GB" sz="1200" u="none" dirty="0">
                <a:latin typeface="Arial"/>
              </a:rPr>
              <a:t>In addition to such six-transistor (6T) SRAM, other kinds of SRAM chips use 4, 6, 10 (</a:t>
            </a:r>
            <a:r>
              <a:rPr lang="en-GB" sz="1200" b="1" u="none" dirty="0">
                <a:latin typeface="Arial"/>
              </a:rPr>
              <a:t>4T, 8T, 10T SRAM</a:t>
            </a:r>
            <a:r>
              <a:rPr lang="en-GB" sz="1200" u="none" dirty="0">
                <a:latin typeface="Arial"/>
              </a:rPr>
              <a:t>) or more transistors </a:t>
            </a:r>
            <a:r>
              <a:rPr lang="en-GB" sz="1200" dirty="0">
                <a:latin typeface="Arial"/>
              </a:rPr>
              <a:t>per bit.  </a:t>
            </a:r>
          </a:p>
          <a:p>
            <a:endParaRPr lang="en-GB" dirty="0"/>
          </a:p>
          <a:p>
            <a:r>
              <a:rPr lang="en-GB" sz="900" dirty="0">
                <a:solidFill>
                  <a:srgbClr val="000000"/>
                </a:solidFill>
                <a:latin typeface="Arial"/>
                <a:ea typeface="MS PGothic"/>
              </a:rPr>
              <a:t>Generally, the fewer transistors needed per cell, the smaller each cell can be. Since the cost of processing a silicon wafer is relatively fixed, using smaller cells and so packing more bits on one wafer reduces the cost per bit of memory. </a:t>
            </a:r>
          </a:p>
          <a:p>
            <a:endParaRPr lang="en-GB" sz="900" dirty="0">
              <a:solidFill>
                <a:srgbClr val="000000"/>
              </a:solidFill>
              <a:latin typeface="Arial"/>
              <a:ea typeface="MS PGothic"/>
            </a:endParaRPr>
          </a:p>
          <a:p>
            <a:r>
              <a:rPr lang="en-GB" sz="900" b="1" dirty="0">
                <a:solidFill>
                  <a:srgbClr val="000000"/>
                </a:solidFill>
                <a:latin typeface="Arial"/>
                <a:ea typeface="MS PGothic"/>
              </a:rPr>
              <a:t>Compared to 6T or bigger cell SRAM, the principal drawbacks of using 4T SRAM are:</a:t>
            </a:r>
            <a:r>
              <a:rPr lang="en-GB" sz="900" b="1" baseline="0" dirty="0">
                <a:solidFill>
                  <a:srgbClr val="000000"/>
                </a:solidFill>
                <a:latin typeface="Arial"/>
                <a:ea typeface="MS PGothic"/>
              </a:rPr>
              <a:t> (1)</a:t>
            </a:r>
            <a:r>
              <a:rPr lang="en-GB" sz="900" b="1" dirty="0">
                <a:solidFill>
                  <a:srgbClr val="000000"/>
                </a:solidFill>
                <a:latin typeface="Arial"/>
                <a:ea typeface="MS PGothic"/>
              </a:rPr>
              <a:t> its high static power due to the constant current flow through one of the pull-down </a:t>
            </a:r>
            <a:r>
              <a:rPr lang="en-GB" sz="900" b="1" u="none" dirty="0">
                <a:solidFill>
                  <a:srgbClr val="000000"/>
                </a:solidFill>
                <a:latin typeface="Arial"/>
                <a:ea typeface="MS PGothic"/>
              </a:rPr>
              <a:t>transistors and (2) </a:t>
            </a:r>
            <a:r>
              <a:rPr lang="en-GB" sz="900" b="1" dirty="0">
                <a:solidFill>
                  <a:srgbClr val="000000"/>
                </a:solidFill>
                <a:latin typeface="Arial"/>
                <a:ea typeface="MS PGothic"/>
              </a:rPr>
              <a:t>that it is not as fast as, say, a 6T cell with CMOS flip-flops.</a:t>
            </a:r>
            <a:endParaRPr lang="en-GB"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3101964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a:ea typeface="MS PGothic"/>
              </a:rPr>
              <a:t>When a particular SRAM cell is chosen for a read operation by the address decoder, the desired cell is selected by setting the select line to one. This line controls the two </a:t>
            </a:r>
            <a:r>
              <a:rPr lang="en-GB" sz="1200" i="1" dirty="0">
                <a:solidFill>
                  <a:srgbClr val="000000"/>
                </a:solidFill>
                <a:latin typeface="Arial"/>
                <a:ea typeface="MS PGothic"/>
              </a:rPr>
              <a:t>access</a:t>
            </a:r>
            <a:r>
              <a:rPr lang="en-GB" sz="1200" dirty="0">
                <a:solidFill>
                  <a:srgbClr val="000000"/>
                </a:solidFill>
                <a:latin typeface="Arial"/>
                <a:ea typeface="MS PGothic"/>
              </a:rPr>
              <a:t> transistors</a:t>
            </a:r>
            <a:r>
              <a:rPr lang="en-GB" sz="1200" u="sng" dirty="0">
                <a:solidFill>
                  <a:srgbClr val="000000"/>
                </a:solidFill>
                <a:latin typeface="Arial"/>
                <a:ea typeface="MS PGothic"/>
              </a:rPr>
              <a:t>,</a:t>
            </a:r>
            <a:r>
              <a:rPr lang="en-GB" sz="1200" dirty="0">
                <a:solidFill>
                  <a:srgbClr val="000000"/>
                </a:solidFill>
                <a:latin typeface="Arial"/>
                <a:ea typeface="MS PGothic"/>
              </a:rPr>
              <a:t> </a:t>
            </a:r>
            <a:r>
              <a:rPr lang="en-GB" sz="1200" dirty="0">
                <a:solidFill>
                  <a:srgbClr val="FFFF00"/>
                </a:solidFill>
                <a:latin typeface="Arial"/>
                <a:ea typeface="MS PGothic"/>
              </a:rPr>
              <a:t>M</a:t>
            </a:r>
            <a:r>
              <a:rPr lang="en-GB" sz="1200" baseline="-25000" dirty="0">
                <a:solidFill>
                  <a:srgbClr val="FFFF00"/>
                </a:solidFill>
                <a:latin typeface="Arial"/>
                <a:ea typeface="MS PGothic"/>
              </a:rPr>
              <a:t>5</a:t>
            </a:r>
            <a:r>
              <a:rPr lang="en-GB" sz="1200" dirty="0">
                <a:solidFill>
                  <a:srgbClr val="FFFF00"/>
                </a:solidFill>
                <a:latin typeface="Arial"/>
                <a:ea typeface="MS PGothic"/>
              </a:rPr>
              <a:t> and M</a:t>
            </a:r>
            <a:r>
              <a:rPr lang="en-GB" sz="1200" baseline="-25000" dirty="0">
                <a:solidFill>
                  <a:srgbClr val="FFFF00"/>
                </a:solidFill>
                <a:latin typeface="Arial"/>
                <a:ea typeface="MS PGothic"/>
              </a:rPr>
              <a:t>6</a:t>
            </a:r>
            <a:r>
              <a:rPr lang="en-GB" sz="1200" baseline="0" dirty="0">
                <a:solidFill>
                  <a:srgbClr val="000000"/>
                </a:solidFill>
                <a:latin typeface="Arial"/>
                <a:ea typeface="MS PGothic"/>
              </a:rPr>
              <a:t>. These</a:t>
            </a:r>
            <a:r>
              <a:rPr lang="en-GB" sz="1200" dirty="0">
                <a:solidFill>
                  <a:srgbClr val="000000"/>
                </a:solidFill>
                <a:latin typeface="Arial"/>
                <a:ea typeface="MS PGothic"/>
              </a:rPr>
              <a:t>, in turn, control whether the cell should be connected to the </a:t>
            </a:r>
            <a:r>
              <a:rPr lang="en-GB" sz="1200" dirty="0" err="1">
                <a:solidFill>
                  <a:srgbClr val="000000"/>
                </a:solidFill>
                <a:latin typeface="Arial"/>
                <a:ea typeface="MS PGothic"/>
              </a:rPr>
              <a:t>bitlines</a:t>
            </a:r>
            <a:r>
              <a:rPr lang="en-GB" sz="1200" dirty="0">
                <a:solidFill>
                  <a:srgbClr val="000000"/>
                </a:solidFill>
                <a:latin typeface="Arial"/>
                <a:ea typeface="MS PGothic"/>
              </a:rPr>
              <a:t>: bit and bit’.</a:t>
            </a:r>
            <a:r>
              <a:rPr lang="en-GB" sz="1200" baseline="0" dirty="0">
                <a:solidFill>
                  <a:srgbClr val="000000"/>
                </a:solidFill>
                <a:latin typeface="Arial"/>
                <a:ea typeface="MS PGothic"/>
              </a:rPr>
              <a:t> T</a:t>
            </a:r>
            <a:r>
              <a:rPr lang="en-GB" sz="1200" dirty="0">
                <a:solidFill>
                  <a:srgbClr val="000000"/>
                </a:solidFill>
                <a:latin typeface="Arial"/>
                <a:ea typeface="MS PGothic"/>
              </a:rPr>
              <a:t>he </a:t>
            </a:r>
            <a:r>
              <a:rPr lang="en-GB" sz="1200" dirty="0" err="1">
                <a:solidFill>
                  <a:srgbClr val="000000"/>
                </a:solidFill>
                <a:latin typeface="Arial"/>
                <a:ea typeface="MS PGothic"/>
              </a:rPr>
              <a:t>bitlines</a:t>
            </a:r>
            <a:r>
              <a:rPr lang="en-GB" sz="1200" dirty="0">
                <a:solidFill>
                  <a:srgbClr val="000000"/>
                </a:solidFill>
                <a:latin typeface="Arial"/>
                <a:ea typeface="MS PGothic"/>
              </a:rPr>
              <a:t> are actively driven high and low by the inverters in the SRAM cell.</a:t>
            </a:r>
          </a:p>
          <a:p>
            <a:pPr>
              <a:lnSpc>
                <a:spcPct val="100000"/>
              </a:lnSpc>
            </a:pPr>
            <a:r>
              <a:rPr lang="en-GB" dirty="0">
                <a:solidFill>
                  <a:srgbClr val="000000"/>
                </a:solidFill>
                <a:latin typeface="Arial"/>
                <a:ea typeface="MS PGothic"/>
              </a:rPr>
              <a:t>The states of the two</a:t>
            </a:r>
            <a:r>
              <a:rPr lang="en-GB" u="none" dirty="0">
                <a:solidFill>
                  <a:srgbClr val="000000"/>
                </a:solidFill>
                <a:latin typeface="Arial"/>
                <a:ea typeface="MS PGothic"/>
              </a:rPr>
              <a:t>-</a:t>
            </a:r>
            <a:r>
              <a:rPr lang="en-GB" dirty="0">
                <a:solidFill>
                  <a:srgbClr val="000000"/>
                </a:solidFill>
                <a:latin typeface="Arial"/>
                <a:ea typeface="MS PGothic"/>
              </a:rPr>
              <a:t>bit lines (indicated by bit and bit’ in the diagram) are then read out as 1-bit data. </a:t>
            </a:r>
            <a:r>
              <a:rPr lang="en-GB" sz="1200" dirty="0">
                <a:solidFill>
                  <a:srgbClr val="000000"/>
                </a:solidFill>
                <a:latin typeface="Arial"/>
                <a:ea typeface="MS PGothic"/>
              </a:rPr>
              <a:t>Although it is not strictly necessary to have two </a:t>
            </a:r>
            <a:r>
              <a:rPr lang="en-GB" sz="1200" dirty="0" err="1">
                <a:solidFill>
                  <a:srgbClr val="000000"/>
                </a:solidFill>
                <a:latin typeface="Arial"/>
                <a:ea typeface="MS PGothic"/>
              </a:rPr>
              <a:t>bitlines</a:t>
            </a:r>
            <a:r>
              <a:rPr lang="en-GB" sz="1200" dirty="0">
                <a:solidFill>
                  <a:srgbClr val="000000"/>
                </a:solidFill>
                <a:latin typeface="Arial"/>
                <a:ea typeface="MS PGothic"/>
              </a:rPr>
              <a:t>, both the signal and its inverse are typically provided in order to improve noise margin.</a:t>
            </a:r>
            <a:endParaRPr lang="en-GB" dirty="0"/>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The start of a write cycle begins by applying the value to be written to the </a:t>
            </a:r>
            <a:r>
              <a:rPr lang="en-GB" sz="1200" dirty="0" err="1">
                <a:solidFill>
                  <a:srgbClr val="000000"/>
                </a:solidFill>
                <a:latin typeface="Arial"/>
                <a:ea typeface="MS PGothic"/>
              </a:rPr>
              <a:t>bitlines</a:t>
            </a:r>
            <a:r>
              <a:rPr lang="en-GB" sz="1200" dirty="0">
                <a:solidFill>
                  <a:srgbClr val="000000"/>
                </a:solidFill>
                <a:latin typeface="Arial"/>
                <a:ea typeface="MS PGothic"/>
              </a:rPr>
              <a:t>. If we wish to write a 0, we would apply a 0 to the </a:t>
            </a:r>
            <a:r>
              <a:rPr lang="en-GB" sz="1200" dirty="0" err="1">
                <a:solidFill>
                  <a:srgbClr val="000000"/>
                </a:solidFill>
                <a:latin typeface="Arial"/>
                <a:ea typeface="MS PGothic"/>
              </a:rPr>
              <a:t>bitlines</a:t>
            </a:r>
            <a:r>
              <a:rPr lang="en-GB" sz="1200" dirty="0">
                <a:solidFill>
                  <a:srgbClr val="000000"/>
                </a:solidFill>
                <a:latin typeface="Arial"/>
                <a:ea typeface="MS PGothic"/>
              </a:rPr>
              <a:t>, </a:t>
            </a:r>
            <a:r>
              <a:rPr lang="en-GB" sz="1200" u="none" dirty="0">
                <a:solidFill>
                  <a:srgbClr val="000000"/>
                </a:solidFill>
                <a:latin typeface="Arial"/>
                <a:ea typeface="MS PGothic"/>
              </a:rPr>
              <a:t>that is</a:t>
            </a:r>
            <a:r>
              <a:rPr lang="en-GB" sz="1200" dirty="0">
                <a:solidFill>
                  <a:srgbClr val="000000"/>
                </a:solidFill>
                <a:latin typeface="Arial"/>
                <a:ea typeface="MS PGothic"/>
              </a:rPr>
              <a:t>, setting bit to 0 and bit’ to 1. This is similar to applying a reset pulse to an SR-latch, which causes the flip</a:t>
            </a:r>
            <a:r>
              <a:rPr lang="en-GB" sz="1200" u="sng" dirty="0">
                <a:solidFill>
                  <a:srgbClr val="000000"/>
                </a:solidFill>
                <a:latin typeface="Arial"/>
                <a:ea typeface="MS PGothic"/>
              </a:rPr>
              <a:t>-</a:t>
            </a:r>
            <a:r>
              <a:rPr lang="en-GB" sz="1200" dirty="0">
                <a:solidFill>
                  <a:srgbClr val="000000"/>
                </a:solidFill>
                <a:latin typeface="Arial"/>
                <a:ea typeface="MS PGothic"/>
              </a:rPr>
              <a:t>flop to change state. 1 is written by inverting the values of the </a:t>
            </a:r>
            <a:r>
              <a:rPr lang="en-GB" sz="1200" dirty="0" err="1">
                <a:solidFill>
                  <a:srgbClr val="000000"/>
                </a:solidFill>
                <a:latin typeface="Arial"/>
                <a:ea typeface="MS PGothic"/>
              </a:rPr>
              <a:t>bitlines</a:t>
            </a:r>
            <a:r>
              <a:rPr lang="en-GB" sz="1200" dirty="0">
                <a:solidFill>
                  <a:srgbClr val="000000"/>
                </a:solidFill>
                <a:latin typeface="Arial"/>
                <a:ea typeface="MS PGothic"/>
              </a:rPr>
              <a:t>. Select signal is then asserted</a:t>
            </a:r>
            <a:r>
              <a:rPr lang="en-GB" sz="1200" u="sng" dirty="0">
                <a:solidFill>
                  <a:srgbClr val="000000"/>
                </a:solidFill>
                <a:latin typeface="Arial"/>
                <a:ea typeface="MS PGothic"/>
              </a:rPr>
              <a:t>,</a:t>
            </a:r>
            <a:r>
              <a:rPr lang="en-GB" sz="1200" dirty="0">
                <a:solidFill>
                  <a:srgbClr val="000000"/>
                </a:solidFill>
                <a:latin typeface="Arial"/>
                <a:ea typeface="MS PGothic"/>
              </a:rPr>
              <a:t> and the value that is to be stored is latched in. </a:t>
            </a:r>
          </a:p>
          <a:p>
            <a:pPr>
              <a:lnSpc>
                <a:spcPct val="100000"/>
              </a:lnSpc>
            </a:pPr>
            <a:endParaRPr lang="en-GB" dirty="0"/>
          </a:p>
          <a:p>
            <a:pPr>
              <a:lnSpc>
                <a:spcPct val="100000"/>
              </a:lnSpc>
            </a:pPr>
            <a:r>
              <a:rPr lang="en-GB" sz="1200" b="1" dirty="0">
                <a:solidFill>
                  <a:srgbClr val="000000"/>
                </a:solidFill>
                <a:latin typeface="Arial"/>
                <a:ea typeface="MS PGothic"/>
              </a:rPr>
              <a:t>Because the </a:t>
            </a:r>
            <a:r>
              <a:rPr lang="en-GB" sz="1200" b="1" dirty="0" err="1">
                <a:solidFill>
                  <a:srgbClr val="000000"/>
                </a:solidFill>
                <a:latin typeface="Arial"/>
                <a:ea typeface="MS PGothic"/>
              </a:rPr>
              <a:t>bitline</a:t>
            </a:r>
            <a:r>
              <a:rPr lang="en-GB" sz="1200" b="1" dirty="0">
                <a:solidFill>
                  <a:srgbClr val="000000"/>
                </a:solidFill>
                <a:latin typeface="Arial"/>
                <a:ea typeface="MS PGothic"/>
              </a:rPr>
              <a:t> input-drivers are designed to be much stronger than the relatively weak transistors in the cell itself, they can easily override the previous state of the cross-coupled inverters. In practice, access NMOS transistors M5 and M6 have to be stronger than either bottom NMOS (M1, M3) or top PMOS (M2, M4) transistors. This is easily obtained as PMOS transistors are much weaker than NMOS when they are the same size. Consequently, when one transistor pair (e.g., M3 and M4) is only slightly overridden by the write process, the opposite transistor pair (M1 and M2) gate voltage is also changed. This means that M1 and M2 transistors can be easily overridden, and so on. Thus, cross-coupled inverters magnify the writing process.</a:t>
            </a:r>
          </a:p>
          <a:p>
            <a:pPr>
              <a:lnSpc>
                <a:spcPct val="100000"/>
              </a:lnSpc>
            </a:pPr>
            <a:endParaRPr lang="en-GB" dirty="0"/>
          </a:p>
          <a:p>
            <a:pPr>
              <a:lnSpc>
                <a:spcPct val="100000"/>
              </a:lnSpc>
            </a:pPr>
            <a:r>
              <a:rPr lang="en-GB" sz="1200" dirty="0">
                <a:solidFill>
                  <a:srgbClr val="000000"/>
                </a:solidFill>
                <a:latin typeface="Arial"/>
                <a:ea typeface="MS PGothic"/>
              </a:rPr>
              <a:t>Finally, it can be pointed out that there is synchronous and asynchronous SRAM, that is, it can have</a:t>
            </a:r>
            <a:r>
              <a:rPr lang="en-GB" sz="1200" baseline="0" dirty="0">
                <a:solidFill>
                  <a:srgbClr val="000000"/>
                </a:solidFill>
                <a:latin typeface="Arial"/>
                <a:ea typeface="MS PGothic"/>
              </a:rPr>
              <a:t>, or not have, </a:t>
            </a:r>
            <a:r>
              <a:rPr lang="en-GB" sz="1200" dirty="0">
                <a:solidFill>
                  <a:srgbClr val="000000"/>
                </a:solidFill>
                <a:latin typeface="Arial"/>
                <a:ea typeface="MS PGothic"/>
              </a:rPr>
              <a:t>access to memory synchronized through a clock signal.</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83371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A Dynamic RAM, or DRAM, cell is another type of volatile memory. It stores each bit of data in a separate capacitor within an integrated circuit. The simplest design of a DRAM cell is one transistor and one capacitor, where the status of the capacitor (charged or uncharged) indicates the bit state 1 or 0, and the transistor is used to select a single cell. </a:t>
            </a:r>
          </a:p>
          <a:p>
            <a:endParaRPr lang="en-GB" sz="1200" dirty="0">
              <a:latin typeface="Arial"/>
            </a:endParaRPr>
          </a:p>
          <a:p>
            <a:r>
              <a:rPr lang="en-GB" sz="1200" dirty="0">
                <a:latin typeface="Arial"/>
              </a:rPr>
              <a:t>Since even “non-conducting” transistors always leak a small current, the capacitors will slowly discharge and the information eventually fades, unless the capacitor charge is refreshed periodically. Because of this refresh requirement, it is a “dynamic” memory (as opposed to “static” memory (SRAM) or other static types of memory). </a:t>
            </a:r>
          </a:p>
          <a:p>
            <a:endParaRPr lang="en-GB" sz="1200" dirty="0">
              <a:latin typeface="Arial"/>
            </a:endParaRPr>
          </a:p>
          <a:p>
            <a:r>
              <a:rPr lang="en-GB" sz="1200" dirty="0">
                <a:latin typeface="Arial"/>
              </a:rPr>
              <a:t>One of the main advantages of DRAM is its structural simplicity,</a:t>
            </a:r>
            <a:r>
              <a:rPr lang="en-GB" sz="1200" baseline="0" dirty="0">
                <a:latin typeface="Arial"/>
              </a:rPr>
              <a:t> </a:t>
            </a:r>
            <a:r>
              <a:rPr lang="en-GB" sz="1200" dirty="0">
                <a:latin typeface="Arial"/>
              </a:rPr>
              <a:t>since typically, only one transistor and capacitor are required per bit, compared to the four or six transistors in SRAM. This allows DRAM to reach very high densities and comparatively smaller block sizes. </a:t>
            </a:r>
          </a:p>
          <a:p>
            <a:endParaRPr lang="en-GB" sz="1200" dirty="0">
              <a:latin typeface="Arial"/>
            </a:endParaRPr>
          </a:p>
          <a:p>
            <a:pPr lvl="0"/>
            <a:r>
              <a:rPr lang="en-IN" altLang="en-US" dirty="0">
                <a:ea typeface="ＭＳ Ｐゴシック" panose="020B0600070205080204" pitchFamily="34" charset="-128"/>
              </a:rPr>
              <a:t>DRAM can be categorized according to its data rate and synchronization mode. For example, there are Single Data Rates (</a:t>
            </a:r>
            <a:r>
              <a:rPr lang="en-IN" altLang="en-US" b="1" dirty="0">
                <a:ea typeface="ＭＳ Ｐゴシック" panose="020B0600070205080204" pitchFamily="34" charset="-128"/>
              </a:rPr>
              <a:t>SDR</a:t>
            </a:r>
            <a:r>
              <a:rPr lang="en-IN" altLang="en-US" dirty="0">
                <a:ea typeface="ＭＳ Ｐゴシック" panose="020B0600070205080204" pitchFamily="34" charset="-128"/>
              </a:rPr>
              <a:t>) and Double Data Rate (</a:t>
            </a:r>
            <a:r>
              <a:rPr lang="en-IN" altLang="en-US" b="1" dirty="0">
                <a:ea typeface="ＭＳ Ｐゴシック" panose="020B0600070205080204" pitchFamily="34" charset="-128"/>
              </a:rPr>
              <a:t>DDR</a:t>
            </a:r>
            <a:r>
              <a:rPr lang="en-IN" altLang="en-US" dirty="0">
                <a:ea typeface="ＭＳ Ｐゴシック" panose="020B0600070205080204" pitchFamily="34" charset="-128"/>
              </a:rPr>
              <a:t>) RAMs. There are also Synchronous DRAM (</a:t>
            </a:r>
            <a:r>
              <a:rPr lang="en-IN" altLang="en-US" b="1" dirty="0">
                <a:ea typeface="ＭＳ Ｐゴシック" panose="020B0600070205080204" pitchFamily="34" charset="-128"/>
              </a:rPr>
              <a:t>SDRAM</a:t>
            </a:r>
            <a:r>
              <a:rPr lang="en-IN" altLang="en-US" dirty="0">
                <a:ea typeface="ＭＳ Ｐゴシック" panose="020B0600070205080204" pitchFamily="34" charset="-128"/>
              </a:rPr>
              <a:t>) and non-synchronous DRAMs.</a:t>
            </a:r>
            <a:endParaRPr lang="en-US" altLang="en-US" dirty="0">
              <a:ea typeface="ＭＳ Ｐゴシック" panose="020B0600070205080204" pitchFamily="34" charset="-128"/>
            </a:endParaRPr>
          </a:p>
          <a:p>
            <a:endParaRPr lang="en-GB" sz="1200" dirty="0"/>
          </a:p>
          <a:p>
            <a:pPr>
              <a:lnSpc>
                <a:spcPct val="100000"/>
              </a:lnSpc>
            </a:pPr>
            <a:endParaRPr lang="en-GB" sz="1200" dirty="0">
              <a:latin typeface="Arial"/>
            </a:endParaRPr>
          </a:p>
          <a:p>
            <a:pPr>
              <a:lnSpc>
                <a:spcPct val="100000"/>
              </a:lnSpc>
            </a:pPr>
            <a:r>
              <a:rPr lang="en-GB" sz="1200" b="1" dirty="0">
                <a:latin typeface="Arial"/>
              </a:rPr>
              <a:t>DDR SDRAM: The interface uses double pumping (transferring data on both the rising and falling edges of the clock signal) to lower the clock frequency and reduce signal integrity requirements. The name “double data rate” refers to the fact that a DDR SDRAM with a certain clock frequency achieves nearly twice the bandwidth of a SDR SDRAM running at the same clock frequency due to this double pumping.</a:t>
            </a:r>
            <a:endParaRPr lang="en-GB" sz="1200"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242175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Arial"/>
              </a:rPr>
              <a:t>As mentioned before, the simplest design of a DRAM cell is one transistor and one capacitor, where the status of the capacitor (charged or uncharged) indicates the bit state (1 or 0) and the </a:t>
            </a:r>
            <a:r>
              <a:rPr lang="en-GB" dirty="0">
                <a:latin typeface="Arial"/>
              </a:rPr>
              <a:t>transistor is used to select a single cell.</a:t>
            </a:r>
          </a:p>
          <a:p>
            <a:pPr>
              <a:lnSpc>
                <a:spcPct val="100000"/>
              </a:lnSpc>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a:rPr>
              <a:t>A typical DRAM cell is shown here.</a:t>
            </a:r>
          </a:p>
          <a:p>
            <a:pPr>
              <a:lnSpc>
                <a:spcPct val="100000"/>
              </a:lnSpc>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3457626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solidFill>
                  <a:srgbClr val="000000"/>
                </a:solidFill>
                <a:latin typeface="Arial"/>
                <a:ea typeface="MS PGothic"/>
              </a:rPr>
              <a:t>When a particular DRAM cell is chosen for a read operation by the address decoder, the desired cell is selected by setting the select line to one. This causes the transistor to conduct, transferring charge from the storage cell to the connected </a:t>
            </a:r>
            <a:r>
              <a:rPr lang="en-GB" sz="1200" dirty="0" err="1">
                <a:solidFill>
                  <a:srgbClr val="000000"/>
                </a:solidFill>
                <a:latin typeface="Arial"/>
                <a:ea typeface="MS PGothic"/>
              </a:rPr>
              <a:t>bitline</a:t>
            </a:r>
            <a:r>
              <a:rPr lang="en-GB" sz="1200" dirty="0">
                <a:solidFill>
                  <a:srgbClr val="000000"/>
                </a:solidFill>
                <a:latin typeface="Arial"/>
                <a:ea typeface="MS PGothic"/>
              </a:rPr>
              <a:t> (if the stored value is 1) or from the connected </a:t>
            </a:r>
            <a:r>
              <a:rPr lang="en-GB" sz="1200" dirty="0" err="1">
                <a:solidFill>
                  <a:srgbClr val="000000"/>
                </a:solidFill>
                <a:latin typeface="Arial"/>
                <a:ea typeface="MS PGothic"/>
              </a:rPr>
              <a:t>bitline</a:t>
            </a:r>
            <a:r>
              <a:rPr lang="en-GB" sz="1200" dirty="0">
                <a:solidFill>
                  <a:srgbClr val="000000"/>
                </a:solidFill>
                <a:latin typeface="Arial"/>
                <a:ea typeface="MS PGothic"/>
              </a:rPr>
              <a:t> to the storage cell (if the stored value is 0). Since the capacitance of the </a:t>
            </a:r>
            <a:r>
              <a:rPr lang="en-GB" sz="1200" dirty="0" err="1">
                <a:solidFill>
                  <a:srgbClr val="000000"/>
                </a:solidFill>
                <a:latin typeface="Arial"/>
                <a:ea typeface="MS PGothic"/>
              </a:rPr>
              <a:t>bitline</a:t>
            </a:r>
            <a:r>
              <a:rPr lang="en-GB" sz="1200" dirty="0">
                <a:solidFill>
                  <a:srgbClr val="000000"/>
                </a:solidFill>
                <a:latin typeface="Arial"/>
                <a:ea typeface="MS PGothic"/>
              </a:rPr>
              <a:t> is typically much higher than the capacitance of the storage cell, the voltage on the </a:t>
            </a:r>
            <a:r>
              <a:rPr lang="en-GB" sz="1200" dirty="0" err="1">
                <a:solidFill>
                  <a:srgbClr val="000000"/>
                </a:solidFill>
                <a:latin typeface="Arial"/>
                <a:ea typeface="MS PGothic"/>
              </a:rPr>
              <a:t>bitline</a:t>
            </a:r>
            <a:r>
              <a:rPr lang="en-GB" sz="1200" dirty="0">
                <a:solidFill>
                  <a:srgbClr val="000000"/>
                </a:solidFill>
                <a:latin typeface="Arial"/>
                <a:ea typeface="MS PGothic"/>
              </a:rPr>
              <a:t> increases very slightly if the storage cell’s capacitor is </a:t>
            </a:r>
            <a:r>
              <a:rPr lang="en-GB" sz="1200" u="none" dirty="0">
                <a:solidFill>
                  <a:srgbClr val="000000"/>
                </a:solidFill>
                <a:latin typeface="Arial"/>
                <a:ea typeface="MS PGothic"/>
              </a:rPr>
              <a:t>discharged and decreases very slightly if the storage cell is charged (</a:t>
            </a:r>
            <a:r>
              <a:rPr lang="en-GB" sz="1200" b="0" u="none" dirty="0">
                <a:solidFill>
                  <a:srgbClr val="000000"/>
                </a:solidFill>
                <a:latin typeface="Arial"/>
                <a:ea typeface="MS PGothic"/>
              </a:rPr>
              <a:t>around, 0.54V and 0.45 V in the two cases</a:t>
            </a:r>
            <a:r>
              <a:rPr lang="en-GB" sz="1200" u="none" dirty="0">
                <a:solidFill>
                  <a:srgbClr val="000000"/>
                </a:solidFill>
                <a:latin typeface="Arial"/>
                <a:ea typeface="MS PGothic"/>
              </a:rPr>
              <a:t>). This change in the voltage level of the </a:t>
            </a:r>
            <a:r>
              <a:rPr lang="en-GB" sz="1200" u="none" dirty="0" err="1">
                <a:solidFill>
                  <a:srgbClr val="000000"/>
                </a:solidFill>
                <a:latin typeface="Arial"/>
                <a:ea typeface="MS PGothic"/>
              </a:rPr>
              <a:t>bitline</a:t>
            </a:r>
            <a:r>
              <a:rPr lang="en-GB" sz="1200" u="none" dirty="0">
                <a:solidFill>
                  <a:srgbClr val="000000"/>
                </a:solidFill>
                <a:latin typeface="Arial"/>
                <a:ea typeface="MS PGothic"/>
              </a:rPr>
              <a:t> is detected by the sense amplifier as </a:t>
            </a:r>
            <a:r>
              <a:rPr lang="en-GB" sz="1200" dirty="0">
                <a:solidFill>
                  <a:srgbClr val="000000"/>
                </a:solidFill>
                <a:latin typeface="Arial"/>
                <a:ea typeface="MS PGothic"/>
              </a:rPr>
              <a:t>seen previously.</a:t>
            </a:r>
            <a:endParaRPr lang="en-GB" dirty="0"/>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The start of a write cycle begins by applying the value to be written to the </a:t>
            </a:r>
            <a:r>
              <a:rPr lang="en-GB" sz="1200" dirty="0" err="1">
                <a:solidFill>
                  <a:srgbClr val="000000"/>
                </a:solidFill>
                <a:latin typeface="Arial"/>
                <a:ea typeface="MS PGothic"/>
              </a:rPr>
              <a:t>bitlines</a:t>
            </a:r>
            <a:r>
              <a:rPr lang="en-GB" sz="1200" dirty="0">
                <a:solidFill>
                  <a:srgbClr val="000000"/>
                </a:solidFill>
                <a:latin typeface="Arial"/>
                <a:ea typeface="MS PGothic"/>
              </a:rPr>
              <a:t>. If we wish to write a 0, we would apply a 0 to the </a:t>
            </a:r>
            <a:r>
              <a:rPr lang="en-GB" sz="1200" dirty="0" err="1">
                <a:solidFill>
                  <a:srgbClr val="000000"/>
                </a:solidFill>
                <a:latin typeface="Arial"/>
                <a:ea typeface="MS PGothic"/>
              </a:rPr>
              <a:t>bitlines</a:t>
            </a:r>
            <a:r>
              <a:rPr lang="en-GB" sz="1200" dirty="0">
                <a:solidFill>
                  <a:srgbClr val="000000"/>
                </a:solidFill>
                <a:latin typeface="Arial"/>
                <a:ea typeface="MS PGothic"/>
              </a:rPr>
              <a:t>. The address decoder decodes the address and sets the select line to one; this causes the capacitor to be either charged or discharged by the </a:t>
            </a:r>
            <a:r>
              <a:rPr lang="en-GB" sz="1200" dirty="0" err="1">
                <a:solidFill>
                  <a:srgbClr val="000000"/>
                </a:solidFill>
                <a:latin typeface="Arial"/>
                <a:ea typeface="MS PGothic"/>
              </a:rPr>
              <a:t>bitline</a:t>
            </a:r>
            <a:r>
              <a:rPr lang="en-GB" sz="1200" dirty="0">
                <a:solidFill>
                  <a:srgbClr val="000000"/>
                </a:solidFill>
                <a:latin typeface="Arial"/>
                <a:ea typeface="MS PGothic"/>
              </a:rPr>
              <a:t>.</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318645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Arial"/>
              </a:rPr>
              <a:t>Formerly, read-only Memory, or ROM, was manufactured with the desired information inside, which could not be later changed. Later types of ROM allowed data to be reprogrammed, but with a degree of effort.</a:t>
            </a:r>
            <a:r>
              <a:rPr lang="en-GB" sz="1200" baseline="0" dirty="0">
                <a:latin typeface="Arial"/>
              </a:rPr>
              <a:t>  E</a:t>
            </a:r>
            <a:r>
              <a:rPr lang="en-GB" sz="1200" dirty="0">
                <a:latin typeface="Arial"/>
              </a:rPr>
              <a:t>xamples include </a:t>
            </a:r>
            <a:r>
              <a:rPr lang="en-GB" sz="1200" b="1" dirty="0">
                <a:latin typeface="Arial"/>
              </a:rPr>
              <a:t>erasable programmable ROM</a:t>
            </a:r>
            <a:r>
              <a:rPr lang="en-GB" sz="1200" dirty="0">
                <a:latin typeface="Arial"/>
              </a:rPr>
              <a:t> (EPROM) and electrically </a:t>
            </a:r>
            <a:r>
              <a:rPr lang="en-GB" sz="1200" b="1" dirty="0">
                <a:latin typeface="Arial"/>
              </a:rPr>
              <a:t>erasable programmable ROM </a:t>
            </a:r>
            <a:r>
              <a:rPr lang="en-GB" sz="1200" dirty="0">
                <a:latin typeface="Arial"/>
              </a:rPr>
              <a:t>(EEPROM). </a:t>
            </a:r>
          </a:p>
          <a:p>
            <a:pPr>
              <a:lnSpc>
                <a:spcPct val="100000"/>
              </a:lnSpc>
            </a:pPr>
            <a:endParaRPr lang="en-GB" dirty="0"/>
          </a:p>
          <a:p>
            <a:pPr>
              <a:lnSpc>
                <a:spcPct val="100000"/>
              </a:lnSpc>
            </a:pPr>
            <a:r>
              <a:rPr lang="en-GB" sz="1200" dirty="0">
                <a:solidFill>
                  <a:srgbClr val="000000"/>
                </a:solidFill>
                <a:latin typeface="Arial"/>
                <a:ea typeface="MS PGothic"/>
              </a:rPr>
              <a:t>The modern flash memory chip is a close relative to the EEPROM. It differs in that it can only erase one block or “page” at a time.</a:t>
            </a:r>
            <a:r>
              <a:rPr lang="en-GB" sz="1200" baseline="0" dirty="0">
                <a:solidFill>
                  <a:srgbClr val="000000"/>
                </a:solidFill>
                <a:latin typeface="Arial"/>
                <a:ea typeface="MS PGothic"/>
              </a:rPr>
              <a:t> Also, </a:t>
            </a:r>
            <a:r>
              <a:rPr lang="en-GB" sz="1200" dirty="0">
                <a:solidFill>
                  <a:srgbClr val="000000"/>
                </a:solidFill>
                <a:latin typeface="Arial"/>
                <a:ea typeface="MS PGothic"/>
              </a:rPr>
              <a:t>its capacity is substantially larger than that of an EEPROM. Today, it is frequently used as </a:t>
            </a:r>
            <a:r>
              <a:rPr lang="en-GB" sz="1200" u="none" dirty="0">
                <a:solidFill>
                  <a:srgbClr val="000000"/>
                </a:solidFill>
                <a:latin typeface="Arial"/>
                <a:ea typeface="MS PGothic"/>
              </a:rPr>
              <a:t>a </a:t>
            </a:r>
            <a:r>
              <a:rPr lang="en-GB" sz="1200" dirty="0">
                <a:solidFill>
                  <a:srgbClr val="000000"/>
                </a:solidFill>
                <a:latin typeface="Arial"/>
                <a:ea typeface="MS PGothic"/>
              </a:rPr>
              <a:t>non-volatile program memory in MCUs and SoCs, desktop PC BIOS chips, and for permanently storing the configuration bitstreams in some FPGAs.</a:t>
            </a:r>
          </a:p>
          <a:p>
            <a:pPr>
              <a:lnSpc>
                <a:spcPct val="100000"/>
              </a:lnSpc>
            </a:pPr>
            <a:endParaRPr lang="en-GB" dirty="0"/>
          </a:p>
          <a:p>
            <a:pPr>
              <a:lnSpc>
                <a:spcPct val="100000"/>
              </a:lnSpc>
            </a:pPr>
            <a:r>
              <a:rPr lang="en-GB" sz="2000" dirty="0">
                <a:solidFill>
                  <a:srgbClr val="000000"/>
                </a:solidFill>
                <a:latin typeface="Arial"/>
                <a:ea typeface="MS PGothic"/>
              </a:rPr>
              <a:t>Mechanical storage </a:t>
            </a:r>
            <a:r>
              <a:rPr lang="en-GB" sz="1200" dirty="0">
                <a:solidFill>
                  <a:srgbClr val="000000"/>
                </a:solidFill>
                <a:latin typeface="Arial"/>
                <a:ea typeface="MS PGothic"/>
              </a:rPr>
              <a:t>utilizes a contact structure (</a:t>
            </a:r>
            <a:r>
              <a:rPr lang="en-GB" sz="1200" b="1" dirty="0">
                <a:solidFill>
                  <a:srgbClr val="000000"/>
                </a:solidFill>
                <a:latin typeface="Arial"/>
                <a:ea typeface="MS PGothic"/>
              </a:rPr>
              <a:t>“head”</a:t>
            </a:r>
            <a:r>
              <a:rPr lang="en-GB" sz="1200" dirty="0">
                <a:solidFill>
                  <a:srgbClr val="000000"/>
                </a:solidFill>
                <a:latin typeface="Arial"/>
                <a:ea typeface="MS PGothic"/>
              </a:rPr>
              <a:t>) to read and write on a designated storage medium. Since the access time depends on the physical location of the data on the device, mechanically addressed systems may not be “random access” as are electrically addressed semiconductor NVRAM. For example, magnetic tapes store data as a sequence of bits on a long tape; transporting the tape past the read/write head is required to access any part of the storage. Tape media can be removed from the drive and stored, giving indefinite capacity at the cost of the time required to retrieve a dismounted tape. Hard disk drives use a rotating magnetic disk to store data, and optical discs store data by altering a pigment layer on a plastic disk.</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195625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rgbClr val="000000"/>
                </a:solidFill>
                <a:latin typeface="Arial"/>
                <a:ea typeface="MS PGothic"/>
              </a:rPr>
              <a:t>This table lists down all the AXI4-Lite Signals.</a:t>
            </a:r>
          </a:p>
          <a:p>
            <a:endParaRPr lang="en-GB" sz="1200" b="0" dirty="0">
              <a:solidFill>
                <a:srgbClr val="000000"/>
              </a:solidFill>
              <a:latin typeface="Arial"/>
              <a:ea typeface="MS PGothic"/>
            </a:endParaRPr>
          </a:p>
          <a:p>
            <a:r>
              <a:rPr lang="en-GB" sz="1200" b="0" dirty="0">
                <a:solidFill>
                  <a:srgbClr val="000000"/>
                </a:solidFill>
                <a:latin typeface="Arial"/>
                <a:ea typeface="MS PGothic"/>
              </a:rPr>
              <a:t>The signals that are in red are signals that are different compared to AXI in AMBA 3.  </a:t>
            </a:r>
          </a:p>
          <a:p>
            <a:endParaRPr lang="en-GB" sz="1200" b="0" dirty="0">
              <a:solidFill>
                <a:srgbClr val="000000"/>
              </a:solidFill>
              <a:latin typeface="Arial"/>
              <a:ea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rgbClr val="000000"/>
                </a:solidFill>
                <a:latin typeface="Arial"/>
                <a:ea typeface="MS PGothic"/>
              </a:rPr>
              <a:t>ARPORT is a Manager signal that indicates the privilege and security level of the transaction, and whether the transaction is data access or instruction access.</a:t>
            </a:r>
            <a:endParaRPr lang="en-GB" b="0" dirty="0"/>
          </a:p>
          <a:p>
            <a:r>
              <a:rPr lang="en-GB" sz="1200" b="0" dirty="0">
                <a:solidFill>
                  <a:srgbClr val="000000"/>
                </a:solidFill>
                <a:latin typeface="Arial"/>
                <a:ea typeface="MS PGothic"/>
              </a:rPr>
              <a:t>RRESP is a Subordinate signal for Read response. This signal indicates the status of the read transfer. AMBA 3 AXI had the RLAST signal instead to show that the last data item is being transferred. </a:t>
            </a:r>
          </a:p>
          <a:p>
            <a:r>
              <a:rPr lang="en-GB" sz="1200" b="0" dirty="0">
                <a:solidFill>
                  <a:srgbClr val="000000"/>
                </a:solidFill>
                <a:latin typeface="Arial"/>
                <a:ea typeface="MS PGothic"/>
              </a:rPr>
              <a:t> </a:t>
            </a:r>
            <a:endParaRPr lang="en-GB" b="0" dirty="0"/>
          </a:p>
          <a:p>
            <a:r>
              <a:rPr lang="en-GB" sz="1200" b="0" u="none" dirty="0">
                <a:solidFill>
                  <a:srgbClr val="000000"/>
                </a:solidFill>
                <a:latin typeface="Arial"/>
                <a:ea typeface="MS PGothic"/>
              </a:rPr>
              <a:t>AWPROT is Protection-type Manager signal. This signal indicates the privilege and security level of the transaction, and whether the transaction is data access or instruction access.</a:t>
            </a:r>
            <a:endParaRPr lang="en-GB" b="0" u="none" dirty="0"/>
          </a:p>
          <a:p>
            <a:r>
              <a:rPr lang="en-GB" sz="1200" b="0" u="none" dirty="0">
                <a:solidFill>
                  <a:srgbClr val="000000"/>
                </a:solidFill>
                <a:latin typeface="Arial"/>
                <a:ea typeface="MS PGothic"/>
              </a:rPr>
              <a:t>WSTRB is a Write strobes Manager signal. This signal indicates which byte lanes hold valid data. There is one write strobe bit for each eight bits of the write data bus. AMBA 3 AXI had the WLAST signal instead to show that the last data item is being transferred. </a:t>
            </a:r>
            <a:endParaRPr lang="en-GB" b="0" u="none" dirty="0"/>
          </a:p>
          <a:p>
            <a:endParaRPr lang="en-GB" sz="1200" b="0" dirty="0">
              <a:solidFill>
                <a:srgbClr val="000000"/>
              </a:solidFill>
              <a:latin typeface="Arial"/>
              <a:ea typeface="MS PGothic"/>
            </a:endParaRPr>
          </a:p>
          <a:p>
            <a:pPr marL="0" indent="0">
              <a:buFont typeface="Arial" panose="020B0604020202020204" pitchFamily="34" charset="0"/>
              <a:buNone/>
            </a:pPr>
            <a:r>
              <a:rPr lang="en-GB" sz="1200" b="1" dirty="0">
                <a:solidFill>
                  <a:srgbClr val="000000"/>
                </a:solidFill>
                <a:latin typeface="Arial"/>
                <a:ea typeface="MS PGothic"/>
              </a:rPr>
              <a:t>The AXI4-Lite protocol supports write strobes. This means multi-sized registers can be implemented, and it also supports memory structures that require support for 8-bit and 16-bit accesses.</a:t>
            </a:r>
            <a:endParaRPr lang="en-GB" b="1" dirty="0"/>
          </a:p>
          <a:p>
            <a:pPr marL="0" indent="0">
              <a:buFont typeface="Arial" panose="020B0604020202020204" pitchFamily="34" charset="0"/>
              <a:buNone/>
            </a:pPr>
            <a:r>
              <a:rPr lang="en-GB" sz="1200" b="1" dirty="0">
                <a:solidFill>
                  <a:srgbClr val="000000"/>
                </a:solidFill>
                <a:latin typeface="Arial"/>
                <a:ea typeface="MS PGothic"/>
              </a:rPr>
              <a:t>All Manager interfaces and interconnect components must provide correct write strobes. Any Subordinate component can choose whether to use the write strobes. The options permitted are:</a:t>
            </a:r>
            <a:endParaRPr lang="en-GB" b="1" dirty="0"/>
          </a:p>
          <a:p>
            <a:pPr lvl="1">
              <a:lnSpc>
                <a:spcPct val="100000"/>
              </a:lnSpc>
              <a:buFont typeface="Arial"/>
              <a:buNone/>
            </a:pPr>
            <a:r>
              <a:rPr lang="en-GB" sz="1200" b="1" dirty="0">
                <a:solidFill>
                  <a:srgbClr val="000000"/>
                </a:solidFill>
                <a:latin typeface="Arial"/>
                <a:ea typeface="MS PGothic"/>
              </a:rPr>
              <a:t> to make full use of the write strobes</a:t>
            </a:r>
            <a:endParaRPr lang="en-GB" b="1" dirty="0"/>
          </a:p>
          <a:p>
            <a:pPr lvl="1">
              <a:lnSpc>
                <a:spcPct val="100000"/>
              </a:lnSpc>
              <a:buFont typeface="Arial"/>
              <a:buNone/>
            </a:pPr>
            <a:r>
              <a:rPr lang="en-GB" sz="1200" b="1" dirty="0">
                <a:solidFill>
                  <a:srgbClr val="000000"/>
                </a:solidFill>
                <a:latin typeface="Arial"/>
                <a:ea typeface="MS PGothic"/>
              </a:rPr>
              <a:t> to ignore the write strobes and treat all Write-Accesses as being the full data bus width</a:t>
            </a:r>
            <a:endParaRPr lang="en-GB" b="1" dirty="0"/>
          </a:p>
          <a:p>
            <a:pPr lvl="1">
              <a:lnSpc>
                <a:spcPct val="100000"/>
              </a:lnSpc>
              <a:buFont typeface="Arial"/>
              <a:buNone/>
            </a:pPr>
            <a:r>
              <a:rPr lang="en-GB" sz="1200" b="1" dirty="0">
                <a:solidFill>
                  <a:srgbClr val="000000"/>
                </a:solidFill>
                <a:latin typeface="Arial"/>
                <a:ea typeface="MS PGothic"/>
              </a:rPr>
              <a:t> to detect write strobe combinations that are not supported and provide an error response</a:t>
            </a:r>
            <a:endParaRPr lang="en-GB"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178662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Arial"/>
              </a:rPr>
              <a:t>A memory controller is a piece of hardware that is mainly used for controlling the data flow going to/from the memory block. Some memory controllers can be connected to different kinds of devices at the same time, including SDRAM, SRAM, ROM, and memory mapped I/O. This facilitates memory access by providing a universal interface to the system, </a:t>
            </a:r>
            <a:r>
              <a:rPr lang="en-GB" sz="1200" u="none" dirty="0">
                <a:latin typeface="Arial"/>
              </a:rPr>
              <a:t>for example</a:t>
            </a:r>
            <a:r>
              <a:rPr lang="en-GB" sz="1200" dirty="0">
                <a:latin typeface="Arial"/>
              </a:rPr>
              <a:t>, to a standard bus interface.</a:t>
            </a:r>
          </a:p>
          <a:p>
            <a:pPr>
              <a:lnSpc>
                <a:spcPct val="100000"/>
              </a:lnSpc>
            </a:pPr>
            <a:endParaRPr lang="en-GB" dirty="0"/>
          </a:p>
          <a:p>
            <a:pPr>
              <a:lnSpc>
                <a:spcPct val="100000"/>
              </a:lnSpc>
            </a:pPr>
            <a:r>
              <a:rPr lang="en-GB" sz="1200" dirty="0">
                <a:latin typeface="Arial"/>
              </a:rPr>
              <a:t>A memory controller is also used to </a:t>
            </a:r>
            <a:r>
              <a:rPr lang="en-GB" sz="2400" dirty="0">
                <a:latin typeface="Arial"/>
              </a:rPr>
              <a:t>provide electrical support for some types of memory, for example, refreshing a DRAM.</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83658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dirty="0">
                <a:latin typeface="Arial"/>
              </a:rPr>
              <a:t>A memory controller plays a number of roles. </a:t>
            </a:r>
          </a:p>
          <a:p>
            <a:pPr marL="0" indent="0">
              <a:buFont typeface="+mj-lt"/>
              <a:buNone/>
            </a:pPr>
            <a:endParaRPr lang="en-GB" dirty="0"/>
          </a:p>
          <a:p>
            <a:pPr lvl="0">
              <a:lnSpc>
                <a:spcPct val="100000"/>
              </a:lnSpc>
              <a:buFont typeface="StarSymbol"/>
              <a:buNone/>
            </a:pPr>
            <a:r>
              <a:rPr lang="en-GB" sz="1200" dirty="0">
                <a:latin typeface="Arial"/>
              </a:rPr>
              <a:t>First, it manages read and write operations to the memory block. It selects the appropriate de-multiplexer circuit for data storage and retrieval. </a:t>
            </a:r>
          </a:p>
          <a:p>
            <a:pPr lvl="0">
              <a:lnSpc>
                <a:spcPct val="100000"/>
              </a:lnSpc>
              <a:buFont typeface="StarSymbol"/>
              <a:buNone/>
            </a:pPr>
            <a:endParaRPr lang="en-GB" sz="1200" dirty="0">
              <a:latin typeface="Arial"/>
            </a:endParaRPr>
          </a:p>
          <a:p>
            <a:pPr lvl="0">
              <a:lnSpc>
                <a:spcPct val="100000"/>
              </a:lnSpc>
              <a:buFont typeface="StarSymbol"/>
              <a:buNone/>
            </a:pPr>
            <a:r>
              <a:rPr lang="en-GB" sz="1200" dirty="0">
                <a:latin typeface="Arial"/>
              </a:rPr>
              <a:t>Think of the memory on RAM block-like houses and the de-multiplexer circuit like a street address: in order to “mail” information to a specific house or to retrieve information from that house, the computer must know what address to use. The memory controller acts as the middleman in these operations, ensuring that the proper information is retrieved from the right locations.</a:t>
            </a:r>
          </a:p>
          <a:p>
            <a:pPr lvl="0">
              <a:lnSpc>
                <a:spcPct val="100000"/>
              </a:lnSpc>
              <a:buFont typeface="StarSymbol"/>
              <a:buNone/>
            </a:pPr>
            <a:endParaRPr lang="en-GB" sz="1200" dirty="0">
              <a:latin typeface="Arial"/>
            </a:endParaRPr>
          </a:p>
          <a:p>
            <a:pPr lvl="0">
              <a:lnSpc>
                <a:spcPct val="100000"/>
              </a:lnSpc>
              <a:buFont typeface="StarSymbol"/>
              <a:buNone/>
            </a:pPr>
            <a:r>
              <a:rPr lang="en-GB" sz="1400" dirty="0">
                <a:latin typeface="Arial"/>
              </a:rPr>
              <a:t>A memory controller typically supports a variety of memory access modes, such as burst mode and memory paging. In the latter access mode, the OS retrieves data from the memory in same-size blocks called pages.</a:t>
            </a:r>
          </a:p>
          <a:p>
            <a:pPr lvl="0">
              <a:lnSpc>
                <a:spcPct val="100000"/>
              </a:lnSpc>
              <a:buFont typeface="StarSymbol"/>
              <a:buNone/>
            </a:pPr>
            <a:endParaRPr lang="en-GB" sz="1400" dirty="0">
              <a:latin typeface="Arial"/>
            </a:endParaRPr>
          </a:p>
          <a:p>
            <a:pPr lvl="0">
              <a:lnSpc>
                <a:spcPct val="100000"/>
              </a:lnSpc>
              <a:buFont typeface="StarSymbol"/>
              <a:buNone/>
            </a:pPr>
            <a:r>
              <a:rPr lang="en-GB" sz="1400" dirty="0">
                <a:latin typeface="Arial"/>
              </a:rPr>
              <a:t>A memory controller is also used to provide electrical support for some types of memories, </a:t>
            </a:r>
            <a:r>
              <a:rPr lang="en-GB" sz="1400" u="none" dirty="0">
                <a:latin typeface="Arial"/>
              </a:rPr>
              <a:t>for example</a:t>
            </a:r>
            <a:r>
              <a:rPr lang="en-GB" sz="1400" dirty="0">
                <a:latin typeface="Arial"/>
              </a:rPr>
              <a:t>, refreshing a DRAM.</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242853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This table sums up the signals involved in an AXI DDR interface with a 16-bit data bus and a 26-bit address bus. This interface will enable data transfers between the implemented SoC and an external DDR memory chip.</a:t>
            </a:r>
          </a:p>
          <a:p>
            <a:r>
              <a:rPr lang="en-GB" sz="1200" dirty="0">
                <a:latin typeface="Arial"/>
              </a:rPr>
              <a:t>The twenty-six address bits are </a:t>
            </a:r>
            <a:r>
              <a:rPr lang="en-GB" sz="1200" baseline="0" dirty="0">
                <a:latin typeface="Arial"/>
              </a:rPr>
              <a:t>a combination of</a:t>
            </a:r>
            <a:r>
              <a:rPr lang="en-GB" sz="1200" dirty="0">
                <a:latin typeface="Arial"/>
              </a:rPr>
              <a:t> a 15-bit row addressing (</a:t>
            </a:r>
            <a:r>
              <a:rPr lang="en-GB" sz="1200" b="1" dirty="0">
                <a:latin typeface="Arial"/>
              </a:rPr>
              <a:t>32K</a:t>
            </a:r>
            <a:r>
              <a:rPr lang="en-GB" sz="1200" dirty="0">
                <a:latin typeface="Arial"/>
              </a:rPr>
              <a:t>) and an 11-bit column addressing (</a:t>
            </a:r>
            <a:r>
              <a:rPr lang="en-GB" sz="1200" b="1" dirty="0">
                <a:latin typeface="Arial"/>
              </a:rPr>
              <a:t>2K</a:t>
            </a:r>
            <a:r>
              <a:rPr lang="en-GB" sz="1200" u="none" dirty="0">
                <a:latin typeface="Arial"/>
              </a:rPr>
              <a:t>) for </a:t>
            </a:r>
            <a:r>
              <a:rPr lang="en-GB" sz="1200" dirty="0">
                <a:latin typeface="Arial"/>
              </a:rPr>
              <a:t>a total of 64M addressing at each memory bank.</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1720007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In addition to understanding the detailed interface of both the memory block and the bus, the design of the memory controller block requires a good understanding of the data transfer protocols supported by the bus and the target memory block. </a:t>
            </a:r>
            <a:r>
              <a:rPr lang="en-GB" sz="1200" dirty="0">
                <a:latin typeface="Arial"/>
              </a:rPr>
              <a:t>Most off-chip memories support a variety of transfer modes. The graph in this </a:t>
            </a:r>
            <a:r>
              <a:rPr lang="en-GB" sz="1200">
                <a:latin typeface="Arial"/>
              </a:rPr>
              <a:t>slide gives a </a:t>
            </a:r>
            <a:r>
              <a:rPr lang="en-GB" sz="1200" dirty="0">
                <a:latin typeface="Arial"/>
              </a:rPr>
              <a:t>basic read and write timing. </a:t>
            </a:r>
          </a:p>
          <a:p>
            <a:endParaRPr lang="en-GB" sz="1200" dirty="0">
              <a:latin typeface="Arial"/>
            </a:endParaRPr>
          </a:p>
          <a:p>
            <a:r>
              <a:rPr lang="en-GB" sz="1200" dirty="0">
                <a:latin typeface="Arial"/>
              </a:rPr>
              <a:t>As a designer, you need to give special attention to the timing and values of the control signals during these transfers. This allows you to develop an accurate specification of the memory controller block, which can be modeled using one of the hardware description languages. In our case, the memory controller also has to cope with different data widths, namely merging two 16-bit data from the memory to form a 32-bit data, to be transferred through an AXI bus. </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60809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dirty="0">
                <a:solidFill>
                  <a:srgbClr val="000000"/>
                </a:solidFill>
                <a:latin typeface="Arial"/>
                <a:ea typeface="MS PGothic"/>
              </a:rPr>
              <a:t>The low-power interface is an optional extension to the AXI protocol that targets two different classes of peripherals:</a:t>
            </a:r>
            <a:endParaRPr lang="en-GB" b="0" dirty="0"/>
          </a:p>
          <a:p>
            <a:pPr lvl="1">
              <a:lnSpc>
                <a:spcPct val="100000"/>
              </a:lnSpc>
              <a:buFont typeface="Arial"/>
              <a:buNone/>
            </a:pPr>
            <a:r>
              <a:rPr lang="en-GB" sz="1200" b="0" dirty="0">
                <a:solidFill>
                  <a:srgbClr val="000000"/>
                </a:solidFill>
                <a:latin typeface="Arial"/>
                <a:ea typeface="MS PGothic"/>
              </a:rPr>
              <a:t> The first class of peripherals is any peripheral that has no </a:t>
            </a:r>
            <a:r>
              <a:rPr lang="en-GB" sz="1200" b="0" dirty="0" err="1">
                <a:solidFill>
                  <a:srgbClr val="000000"/>
                </a:solidFill>
                <a:latin typeface="Arial"/>
                <a:ea typeface="MS PGothic"/>
              </a:rPr>
              <a:t>powerdown</a:t>
            </a:r>
            <a:r>
              <a:rPr lang="en-GB" sz="1200" b="0" dirty="0">
                <a:solidFill>
                  <a:srgbClr val="000000"/>
                </a:solidFill>
                <a:latin typeface="Arial"/>
                <a:ea typeface="MS PGothic"/>
              </a:rPr>
              <a:t> sequence and that can indicate when its clocks can be turned off. </a:t>
            </a:r>
            <a:endParaRPr lang="en-GB" b="0" dirty="0"/>
          </a:p>
          <a:p>
            <a:pPr lvl="1">
              <a:lnSpc>
                <a:spcPct val="100000"/>
              </a:lnSpc>
              <a:buFont typeface="Arial"/>
              <a:buNone/>
            </a:pPr>
            <a:r>
              <a:rPr lang="en-GB" sz="1200" b="0" dirty="0">
                <a:solidFill>
                  <a:srgbClr val="000000"/>
                </a:solidFill>
                <a:latin typeface="Arial"/>
                <a:ea typeface="MS PGothic"/>
              </a:rPr>
              <a:t> The second class of peripherals is any peripheral that requires a </a:t>
            </a:r>
            <a:r>
              <a:rPr lang="en-GB" sz="1200" b="0" dirty="0" err="1">
                <a:solidFill>
                  <a:srgbClr val="000000"/>
                </a:solidFill>
                <a:latin typeface="Arial"/>
                <a:ea typeface="MS PGothic"/>
              </a:rPr>
              <a:t>powerdown</a:t>
            </a:r>
            <a:r>
              <a:rPr lang="en-GB" sz="1200" b="0" dirty="0">
                <a:solidFill>
                  <a:srgbClr val="000000"/>
                </a:solidFill>
                <a:latin typeface="Arial"/>
                <a:ea typeface="MS PGothic"/>
              </a:rPr>
              <a:t> sequence and that can have its clocks turned off only after it enters a low-power state. The peripheral requires an indication from a system clock controller to indicate when to initiate the </a:t>
            </a:r>
            <a:r>
              <a:rPr lang="en-GB" sz="1200" b="0" dirty="0" err="1">
                <a:solidFill>
                  <a:srgbClr val="000000"/>
                </a:solidFill>
                <a:latin typeface="Arial"/>
                <a:ea typeface="MS PGothic"/>
              </a:rPr>
              <a:t>powerdown</a:t>
            </a:r>
            <a:r>
              <a:rPr lang="en-GB" sz="1200" b="0" dirty="0">
                <a:solidFill>
                  <a:srgbClr val="000000"/>
                </a:solidFill>
                <a:latin typeface="Arial"/>
                <a:ea typeface="MS PGothic"/>
              </a:rPr>
              <a:t> sequence and must then signal when it has entered its low-power state.</a:t>
            </a:r>
            <a:endParaRPr lang="en-GB" b="0" dirty="0"/>
          </a:p>
          <a:p>
            <a:pPr marL="0" indent="0">
              <a:lnSpc>
                <a:spcPct val="100000"/>
              </a:lnSpc>
              <a:buFont typeface="Arial" panose="020B0604020202020204" pitchFamily="34" charset="0"/>
              <a:buNone/>
            </a:pPr>
            <a:endParaRPr lang="en-GB" b="0" dirty="0"/>
          </a:p>
          <a:p>
            <a:pPr marL="0" indent="0">
              <a:lnSpc>
                <a:spcPct val="100000"/>
              </a:lnSpc>
              <a:buFont typeface="Arial" panose="020B0604020202020204" pitchFamily="34" charset="0"/>
              <a:buNone/>
            </a:pPr>
            <a:r>
              <a:rPr lang="en-GB" sz="1200" b="0" dirty="0">
                <a:solidFill>
                  <a:srgbClr val="000000"/>
                </a:solidFill>
                <a:latin typeface="Arial"/>
                <a:ea typeface="MS PGothic"/>
              </a:rPr>
              <a:t>The low-power clock control interface consists of:</a:t>
            </a:r>
          </a:p>
          <a:p>
            <a:pPr marL="0" indent="0">
              <a:lnSpc>
                <a:spcPct val="100000"/>
              </a:lnSpc>
              <a:buFont typeface="Arial" panose="020B0604020202020204" pitchFamily="34" charset="0"/>
              <a:buNone/>
            </a:pPr>
            <a:r>
              <a:rPr lang="en-GB" sz="1200" b="0" dirty="0">
                <a:solidFill>
                  <a:srgbClr val="000000"/>
                </a:solidFill>
                <a:latin typeface="Arial"/>
                <a:ea typeface="MS PGothic"/>
              </a:rPr>
              <a:t>	One signal from the peripheral indicating when its clock can be enabled or disabled.</a:t>
            </a:r>
          </a:p>
          <a:p>
            <a:pPr marL="0" indent="0">
              <a:lnSpc>
                <a:spcPct val="100000"/>
              </a:lnSpc>
              <a:buFont typeface="Arial" panose="020B0604020202020204" pitchFamily="34" charset="0"/>
              <a:buNone/>
            </a:pPr>
            <a:r>
              <a:rPr lang="en-GB" sz="1200" b="0" dirty="0">
                <a:solidFill>
                  <a:srgbClr val="000000"/>
                </a:solidFill>
                <a:latin typeface="Arial"/>
                <a:ea typeface="MS PGothic"/>
              </a:rPr>
              <a:t>	Two handshake signals for the system clock controller to request exit or entry into a low-power state. </a:t>
            </a:r>
          </a:p>
          <a:p>
            <a:pPr marL="0" indent="0">
              <a:lnSpc>
                <a:spcPct val="100000"/>
              </a:lnSpc>
              <a:buFont typeface="Arial" panose="020B0604020202020204" pitchFamily="34" charset="0"/>
              <a:buNone/>
            </a:pPr>
            <a:endParaRPr lang="en-GB" sz="1200" b="0" dirty="0">
              <a:solidFill>
                <a:srgbClr val="000000"/>
              </a:solidFill>
              <a:latin typeface="Arial"/>
              <a:ea typeface="MS PGothic"/>
            </a:endParaRPr>
          </a:p>
          <a:p>
            <a:pPr marL="0" indent="0">
              <a:lnSpc>
                <a:spcPct val="100000"/>
              </a:lnSpc>
              <a:buFont typeface="Arial" panose="020B0604020202020204" pitchFamily="34" charset="0"/>
              <a:buNone/>
            </a:pPr>
            <a:r>
              <a:rPr lang="en-GB" sz="1200" b="0" dirty="0">
                <a:solidFill>
                  <a:srgbClr val="000000"/>
                </a:solidFill>
                <a:latin typeface="Arial"/>
                <a:ea typeface="MS PGothic"/>
              </a:rPr>
              <a:t>Different peripherals can be combined into the same low-power clock domain, </a:t>
            </a:r>
            <a:r>
              <a:rPr lang="en-GB" sz="1200" b="0" u="none" dirty="0">
                <a:solidFill>
                  <a:srgbClr val="000000"/>
                </a:solidFill>
                <a:latin typeface="Arial"/>
                <a:ea typeface="MS PGothic"/>
              </a:rPr>
              <a:t>and </a:t>
            </a:r>
            <a:r>
              <a:rPr lang="en-GB" sz="1200" b="0" dirty="0">
                <a:solidFill>
                  <a:srgbClr val="000000"/>
                </a:solidFill>
                <a:latin typeface="Arial"/>
                <a:ea typeface="MS PGothic"/>
              </a:rPr>
              <a:t>thus treating that clock domain like a single peripheral. </a:t>
            </a:r>
          </a:p>
          <a:p>
            <a:pPr marL="0" indent="0">
              <a:lnSpc>
                <a:spcPct val="100000"/>
              </a:lnSpc>
              <a:buFont typeface="Arial" panose="020B0604020202020204" pitchFamily="34" charset="0"/>
              <a:buNone/>
            </a:pPr>
            <a:endParaRPr lang="en-GB" sz="1200" b="0" dirty="0">
              <a:solidFill>
                <a:srgbClr val="000000"/>
              </a:solidFill>
              <a:latin typeface="Arial"/>
              <a:ea typeface="MS PGothic"/>
            </a:endParaRPr>
          </a:p>
          <a:p>
            <a:pPr marL="0" indent="0">
              <a:lnSpc>
                <a:spcPct val="100000"/>
              </a:lnSpc>
              <a:buFont typeface="Arial" panose="020B0604020202020204" pitchFamily="34" charset="0"/>
              <a:buNone/>
            </a:pPr>
            <a:r>
              <a:rPr lang="en-GB" sz="1200" b="0" dirty="0">
                <a:solidFill>
                  <a:srgbClr val="000000"/>
                </a:solidFill>
                <a:latin typeface="Arial"/>
                <a:ea typeface="MS PGothic"/>
              </a:rPr>
              <a:t>For more information on the AXI low-power interface, see the AMBA AXI Protocol Specification document.</a:t>
            </a:r>
          </a:p>
          <a:p>
            <a:pPr marL="0" indent="0">
              <a:lnSpc>
                <a:spcPct val="100000"/>
              </a:lnSpc>
              <a:buFont typeface="Arial" panose="020B0604020202020204" pitchFamily="34" charset="0"/>
              <a:buNone/>
            </a:pPr>
            <a:endParaRPr lang="en-GB" sz="1200" b="1" dirty="0">
              <a:solidFill>
                <a:srgbClr val="000000"/>
              </a:solidFill>
              <a:latin typeface="Arial"/>
              <a:ea typeface="MS PGothic"/>
            </a:endParaRPr>
          </a:p>
          <a:p>
            <a:pPr marL="0" indent="0">
              <a:lnSpc>
                <a:spcPct val="100000"/>
              </a:lnSpc>
              <a:buFont typeface="Arial" panose="020B0604020202020204" pitchFamily="34" charset="0"/>
              <a:buNone/>
            </a:pPr>
            <a:r>
              <a:rPr lang="en-GB" sz="1200" b="1" dirty="0">
                <a:solidFill>
                  <a:srgbClr val="000000"/>
                </a:solidFill>
                <a:latin typeface="Arial"/>
                <a:ea typeface="MS PGothic"/>
              </a:rPr>
              <a:t>Involved signals are:</a:t>
            </a:r>
            <a:endParaRPr lang="en-GB" b="1" dirty="0"/>
          </a:p>
          <a:p>
            <a:pPr marL="0" indent="0">
              <a:lnSpc>
                <a:spcPct val="100000"/>
              </a:lnSpc>
              <a:buFont typeface="Arial" panose="020B0604020202020204" pitchFamily="34" charset="0"/>
              <a:buNone/>
            </a:pPr>
            <a:endParaRPr lang="en-GB" b="1" dirty="0"/>
          </a:p>
          <a:p>
            <a:pPr marL="0" indent="0">
              <a:lnSpc>
                <a:spcPct val="100000"/>
              </a:lnSpc>
              <a:buFont typeface="Arial" panose="020B0604020202020204" pitchFamily="34" charset="0"/>
              <a:buNone/>
            </a:pPr>
            <a:r>
              <a:rPr lang="en-GB" sz="1200" b="1" dirty="0">
                <a:solidFill>
                  <a:srgbClr val="000000"/>
                </a:solidFill>
                <a:latin typeface="Arial"/>
                <a:ea typeface="MS PGothic"/>
              </a:rPr>
              <a:t>CSYSREQ Clock controller: System exit low-power state request. This signal is a request from the system clock controller for the peripheral to exit from a low-power state.</a:t>
            </a:r>
            <a:endParaRPr lang="en-GB" b="1" dirty="0"/>
          </a:p>
          <a:p>
            <a:pPr marL="0" indent="0">
              <a:lnSpc>
                <a:spcPct val="100000"/>
              </a:lnSpc>
              <a:buFont typeface="Arial" panose="020B0604020202020204" pitchFamily="34" charset="0"/>
              <a:buNone/>
            </a:pPr>
            <a:endParaRPr lang="en-GB" b="1" dirty="0"/>
          </a:p>
          <a:p>
            <a:pPr marL="0" indent="0">
              <a:lnSpc>
                <a:spcPct val="100000"/>
              </a:lnSpc>
              <a:buFont typeface="Arial" panose="020B0604020202020204" pitchFamily="34" charset="0"/>
              <a:buNone/>
            </a:pPr>
            <a:r>
              <a:rPr lang="en-GB" sz="1200" b="1" dirty="0">
                <a:solidFill>
                  <a:srgbClr val="000000"/>
                </a:solidFill>
                <a:latin typeface="Arial"/>
                <a:ea typeface="MS PGothic"/>
              </a:rPr>
              <a:t>CSYSACK Peripheral device: Exit low-power state </a:t>
            </a:r>
            <a:r>
              <a:rPr lang="en-GB" sz="1200" b="1" u="none" dirty="0">
                <a:solidFill>
                  <a:srgbClr val="000000"/>
                </a:solidFill>
                <a:latin typeface="Arial"/>
                <a:ea typeface="MS PGothic"/>
              </a:rPr>
              <a:t>acknowledgment. This signal is the acknowledgment from </a:t>
            </a:r>
            <a:r>
              <a:rPr lang="en-GB" sz="1200" b="1" dirty="0">
                <a:solidFill>
                  <a:srgbClr val="000000"/>
                </a:solidFill>
                <a:latin typeface="Arial"/>
                <a:ea typeface="MS PGothic"/>
              </a:rPr>
              <a:t>a peripheral to a system exit low-power state request.</a:t>
            </a:r>
            <a:endParaRPr lang="en-GB" b="1" dirty="0"/>
          </a:p>
          <a:p>
            <a:pPr marL="0" indent="0">
              <a:lnSpc>
                <a:spcPct val="100000"/>
              </a:lnSpc>
              <a:buFont typeface="Arial" panose="020B0604020202020204" pitchFamily="34" charset="0"/>
              <a:buNone/>
            </a:pPr>
            <a:endParaRPr lang="en-GB" b="1" dirty="0"/>
          </a:p>
          <a:p>
            <a:pPr marL="0" indent="0">
              <a:lnSpc>
                <a:spcPct val="100000"/>
              </a:lnSpc>
              <a:buFont typeface="Arial" panose="020B0604020202020204" pitchFamily="34" charset="0"/>
              <a:buNone/>
            </a:pPr>
            <a:r>
              <a:rPr lang="en-GB" sz="1200" b="1" dirty="0">
                <a:solidFill>
                  <a:srgbClr val="000000"/>
                </a:solidFill>
                <a:latin typeface="Arial"/>
                <a:ea typeface="MS PGothic"/>
              </a:rPr>
              <a:t>CACTIVE Peripheral device: Clock active. This signal indicates that the peripheral requires its clock signal. </a:t>
            </a:r>
          </a:p>
          <a:p>
            <a:pPr marL="0" indent="0">
              <a:lnSpc>
                <a:spcPct val="100000"/>
              </a:lnSpc>
              <a:buFont typeface="Arial" panose="020B0604020202020204" pitchFamily="34" charset="0"/>
              <a:buNone/>
            </a:pPr>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358538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GPIO is basically a generic pin whose </a:t>
            </a:r>
            <a:r>
              <a:rPr lang="en-US" sz="1200" noProof="0" dirty="0">
                <a:latin typeface="Arial"/>
              </a:rPr>
              <a:t>behavior</a:t>
            </a:r>
            <a:r>
              <a:rPr lang="en-GB" sz="1200" dirty="0">
                <a:latin typeface="Arial"/>
              </a:rPr>
              <a:t>, including whether it is an input or output pin, can be controlled by the user at </a:t>
            </a:r>
            <a:r>
              <a:rPr lang="en-GB" sz="1200" u="none" dirty="0">
                <a:latin typeface="Arial"/>
              </a:rPr>
              <a:t>runtime</a:t>
            </a:r>
            <a:r>
              <a:rPr lang="en-GB" sz="1200" dirty="0">
                <a:latin typeface="Arial"/>
              </a:rPr>
              <a:t>. GPIO pins have no special purpose </a:t>
            </a:r>
            <a:r>
              <a:rPr lang="en-GB" sz="1200" u="none" dirty="0">
                <a:latin typeface="Arial"/>
              </a:rPr>
              <a:t>defined and </a:t>
            </a:r>
            <a:r>
              <a:rPr lang="en-GB" sz="1200" dirty="0">
                <a:latin typeface="Arial"/>
              </a:rPr>
              <a:t>go unused by default. They</a:t>
            </a:r>
            <a:r>
              <a:rPr lang="en-GB" sz="1200" baseline="0" dirty="0">
                <a:latin typeface="Arial"/>
              </a:rPr>
              <a:t> exist because an </a:t>
            </a:r>
            <a:r>
              <a:rPr lang="en-GB" sz="1200" dirty="0">
                <a:latin typeface="Arial"/>
              </a:rPr>
              <a:t>SoC integrator building a full system with a third-party IP core chip might benefit from a handful of additional digital control lines. Having these available from the chip avoids having to arrange additional circuitry. </a:t>
            </a:r>
          </a:p>
          <a:p>
            <a:endParaRPr lang="en-GB" sz="1200" dirty="0">
              <a:latin typeface="Arial"/>
            </a:endParaRPr>
          </a:p>
          <a:p>
            <a:pPr lvl="0"/>
            <a:r>
              <a:rPr lang="en-GB" sz="1200" dirty="0">
                <a:latin typeface="Arial"/>
              </a:rPr>
              <a:t>GPIO peripherals vary quite widely. In some cases, they are simply a group of pins that can be switched as a group to either input or output. In others, each pin can be set up flexibly to accept or source different logic voltages with configurable drive strengths and pull ups or pull downs. The input and output voltages are typically, though not universally, limited to the supply voltage of the device with the GPIOs </a:t>
            </a:r>
            <a:r>
              <a:rPr lang="en-GB" sz="1200" u="none" dirty="0">
                <a:latin typeface="Arial"/>
              </a:rPr>
              <a:t>on and </a:t>
            </a:r>
            <a:r>
              <a:rPr lang="en-GB" sz="1200" dirty="0">
                <a:latin typeface="Arial"/>
              </a:rPr>
              <a:t>may be damaged by greater voltages. </a:t>
            </a:r>
          </a:p>
          <a:p>
            <a:pPr lvl="0"/>
            <a:r>
              <a:rPr lang="en-IN" altLang="en-US" dirty="0">
                <a:ea typeface="ＭＳ Ｐゴシック" panose="020B0600070205080204" pitchFamily="34" charset="-128"/>
              </a:rPr>
              <a:t>The direction of input or output is controlled by the direction </a:t>
            </a:r>
            <a:r>
              <a:rPr lang="en-IN" altLang="en-US" u="none" dirty="0">
                <a:ea typeface="ＭＳ Ｐゴシック" panose="020B0600070205080204" pitchFamily="34" charset="-128"/>
              </a:rPr>
              <a:t>register as </a:t>
            </a:r>
            <a:r>
              <a:rPr lang="en-IN" altLang="en-US" dirty="0">
                <a:ea typeface="ＭＳ Ｐゴシック" panose="020B0600070205080204" pitchFamily="34" charset="-128"/>
              </a:rPr>
              <a:t>shown in the diagram in this slide. A mask register is often used to mask out certain bits.</a:t>
            </a:r>
            <a:endParaRPr lang="en-US" altLang="en-US" dirty="0">
              <a:ea typeface="ＭＳ Ｐゴシック" panose="020B0600070205080204" pitchFamily="34" charset="-128"/>
            </a:endParaRPr>
          </a:p>
          <a:p>
            <a:endParaRPr lang="en-GB" sz="1200" dirty="0">
              <a:latin typeface="Arial"/>
            </a:endParaRPr>
          </a:p>
          <a:p>
            <a:r>
              <a:rPr lang="en-GB" sz="1200" dirty="0">
                <a:latin typeface="Arial"/>
              </a:rPr>
              <a:t>GPIO pins are widely used in embedded applications for reading, from various environmental sensors (</a:t>
            </a:r>
            <a:r>
              <a:rPr lang="en-GB" sz="1200" b="1" dirty="0">
                <a:latin typeface="Arial"/>
              </a:rPr>
              <a:t>IR, video, temperature</a:t>
            </a:r>
            <a:r>
              <a:rPr lang="en-GB" sz="1200" dirty="0">
                <a:latin typeface="Arial"/>
              </a:rPr>
              <a:t>) to writing output to DC motors (</a:t>
            </a:r>
            <a:r>
              <a:rPr lang="en-GB" sz="1200" b="1" dirty="0">
                <a:latin typeface="Arial"/>
              </a:rPr>
              <a:t>via PWM</a:t>
            </a:r>
            <a:r>
              <a:rPr lang="en-GB" sz="1200" dirty="0">
                <a:latin typeface="Arial"/>
              </a:rPr>
              <a:t>), audio, LCD displays, or LEDs for status. A GPIO pin's state may be exposed to the software developer through one of a number of different interfaces, such as a memory</a:t>
            </a:r>
            <a:r>
              <a:rPr lang="en-GB" sz="1200" u="none" dirty="0">
                <a:latin typeface="Arial"/>
              </a:rPr>
              <a:t>-</a:t>
            </a:r>
            <a:r>
              <a:rPr lang="en-GB" sz="1200" dirty="0">
                <a:latin typeface="Arial"/>
              </a:rPr>
              <a:t>mapped peripheral or through dedicated I/O port instructions.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395636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GPIOs can be used to interface with external devices. For instance, GPIOs can be used as inputs to acquire external control signals (such </a:t>
            </a:r>
            <a:r>
              <a:rPr lang="en-GB" sz="1200" u="none" dirty="0">
                <a:latin typeface="Arial"/>
              </a:rPr>
              <a:t>as from </a:t>
            </a:r>
            <a:r>
              <a:rPr lang="en-GB" sz="1200" dirty="0">
                <a:latin typeface="Arial"/>
              </a:rPr>
              <a:t>switches and pushbuttons) and as outputs to activate actuators or other devices (such </a:t>
            </a:r>
            <a:r>
              <a:rPr lang="en-GB" sz="1200" u="none" dirty="0">
                <a:latin typeface="Arial"/>
              </a:rPr>
              <a:t>as LEDs</a:t>
            </a:r>
            <a:r>
              <a:rPr lang="en-GB" sz="1200" dirty="0">
                <a:latin typeface="Arial"/>
              </a:rPr>
              <a:t>). The scheme in this slide shows how GPIOs are used to alternatively switch two LEDs, red and blue, by changing the position of a switch. The GPIO configuration could be controlled by a software application. </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5426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dirty="0">
                <a:latin typeface="Arial"/>
              </a:rPr>
              <a:t>In most devices like MCUs or FPGAs, there is quite a bit of circuitry associated with a GPIO port bit. The connection between the package and the external circuit is a pin or a </a:t>
            </a:r>
            <a:r>
              <a:rPr lang="en-GB" sz="2000" u="none" dirty="0">
                <a:latin typeface="Arial"/>
              </a:rPr>
              <a:t>pad and </a:t>
            </a:r>
            <a:r>
              <a:rPr lang="en-GB" sz="2000" dirty="0">
                <a:latin typeface="Arial"/>
              </a:rPr>
              <a:t>is shown on the far right of the figure. Usually, there are various properties that can be configured using the control </a:t>
            </a:r>
            <a:r>
              <a:rPr lang="en-GB" sz="1100" dirty="0">
                <a:latin typeface="Arial"/>
              </a:rPr>
              <a:t>registers. The most common are:</a:t>
            </a:r>
            <a:endParaRPr lang="en-GB" dirty="0"/>
          </a:p>
          <a:p>
            <a:pPr lvl="1">
              <a:lnSpc>
                <a:spcPct val="100000"/>
              </a:lnSpc>
              <a:buFont typeface="Arial"/>
              <a:buNone/>
            </a:pPr>
            <a:r>
              <a:rPr lang="en-GB" sz="1100" dirty="0">
                <a:latin typeface="Arial"/>
              </a:rPr>
              <a:t> Data direction (</a:t>
            </a:r>
            <a:r>
              <a:rPr lang="en-GB" sz="1100" b="1" dirty="0">
                <a:latin typeface="Arial"/>
              </a:rPr>
              <a:t>input or output</a:t>
            </a:r>
            <a:r>
              <a:rPr lang="en-GB" sz="1100" dirty="0">
                <a:latin typeface="Arial"/>
              </a:rPr>
              <a:t>)</a:t>
            </a:r>
            <a:endParaRPr lang="en-GB" dirty="0"/>
          </a:p>
          <a:p>
            <a:pPr lvl="1">
              <a:lnSpc>
                <a:spcPct val="100000"/>
              </a:lnSpc>
              <a:buFont typeface="Arial"/>
              <a:buNone/>
            </a:pPr>
            <a:r>
              <a:rPr lang="en-GB" sz="1100" dirty="0">
                <a:latin typeface="Arial"/>
              </a:rPr>
              <a:t> The input/output state (</a:t>
            </a:r>
            <a:r>
              <a:rPr lang="en-GB" sz="1100" b="1" dirty="0">
                <a:latin typeface="Arial"/>
              </a:rPr>
              <a:t>whether it is enabled or disabled</a:t>
            </a:r>
            <a:r>
              <a:rPr lang="en-GB" sz="1100" dirty="0">
                <a:latin typeface="Arial"/>
              </a:rPr>
              <a:t>)</a:t>
            </a:r>
            <a:endParaRPr lang="en-GB" dirty="0"/>
          </a:p>
          <a:p>
            <a:pPr lvl="1">
              <a:lnSpc>
                <a:spcPct val="100000"/>
              </a:lnSpc>
              <a:buFont typeface="Arial"/>
              <a:buNone/>
            </a:pPr>
            <a:r>
              <a:rPr lang="en-GB" sz="1100" dirty="0">
                <a:latin typeface="Arial"/>
              </a:rPr>
              <a:t> Write register </a:t>
            </a:r>
            <a:r>
              <a:rPr lang="en-GB" sz="1100" u="none" dirty="0">
                <a:latin typeface="Arial"/>
              </a:rPr>
              <a:t>value </a:t>
            </a:r>
            <a:endParaRPr lang="en-GB" u="none" dirty="0"/>
          </a:p>
          <a:p>
            <a:pPr lvl="1">
              <a:lnSpc>
                <a:spcPct val="100000"/>
              </a:lnSpc>
              <a:buFont typeface="Arial"/>
              <a:buNone/>
            </a:pPr>
            <a:r>
              <a:rPr lang="en-GB" sz="1100" dirty="0">
                <a:latin typeface="Arial"/>
              </a:rPr>
              <a:t> Multiplexing, in other words, selecting the peripheral to be connected to the pin</a:t>
            </a:r>
          </a:p>
          <a:p>
            <a:pPr lvl="1">
              <a:lnSpc>
                <a:spcPct val="100000"/>
              </a:lnSpc>
              <a:buFont typeface="Arial"/>
              <a:buNone/>
            </a:pPr>
            <a:endParaRPr lang="en-GB" sz="1100" dirty="0">
              <a:latin typeface="Arial"/>
            </a:endParaRPr>
          </a:p>
          <a:p>
            <a:pPr lvl="0">
              <a:lnSpc>
                <a:spcPct val="100000"/>
              </a:lnSpc>
              <a:buFont typeface="Arial"/>
              <a:buNone/>
            </a:pPr>
            <a:r>
              <a:rPr lang="en-GB" dirty="0">
                <a:latin typeface="Arial"/>
              </a:rPr>
              <a:t>The diagram in this slide shows an example GPIO Port Bit Circuitry in MCU.</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231205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When a GPIO block is to be controlled or accessed through an AXI bus, an AXI interface is needed between the bus and the GPIO block itself. This</a:t>
            </a:r>
            <a:r>
              <a:rPr lang="en-GB" sz="1200" baseline="0" dirty="0">
                <a:latin typeface="Arial"/>
              </a:rPr>
              <a:t> slide shows the</a:t>
            </a:r>
            <a:r>
              <a:rPr lang="en-GB" sz="1200" dirty="0">
                <a:latin typeface="Arial"/>
              </a:rPr>
              <a:t> general block diagram of an AXI4-Lite interfaced GPIO.</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72558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Before examining memory controller implementation, we need to understand what memory is in an SoC. Basically, memory is a physical device that is used to store information, the program code, or data of a processor on either a temporary or permanent basis. </a:t>
            </a:r>
          </a:p>
          <a:p>
            <a:endParaRPr lang="en-GB" sz="2000" dirty="0">
              <a:latin typeface="Arial"/>
            </a:endParaRPr>
          </a:p>
          <a:p>
            <a:r>
              <a:rPr lang="en-GB" sz="2000" dirty="0">
                <a:latin typeface="Arial"/>
              </a:rPr>
              <a:t>We can categorize memories into two </a:t>
            </a:r>
            <a:r>
              <a:rPr lang="en-GB" sz="2000" u="none" dirty="0">
                <a:latin typeface="Arial"/>
              </a:rPr>
              <a:t>types: volatile </a:t>
            </a:r>
            <a:r>
              <a:rPr lang="en-GB" sz="2000" dirty="0">
                <a:latin typeface="Arial"/>
              </a:rPr>
              <a:t>memory and non-volatile memory.</a:t>
            </a:r>
          </a:p>
          <a:p>
            <a:endParaRPr lang="en-GB" sz="2000" dirty="0">
              <a:latin typeface="Arial"/>
            </a:endParaRPr>
          </a:p>
          <a:p>
            <a:r>
              <a:rPr lang="en-GB" sz="2000" dirty="0">
                <a:latin typeface="Arial"/>
              </a:rPr>
              <a:t>Volatile memory requires power to keep the stored data.</a:t>
            </a:r>
          </a:p>
          <a:p>
            <a:r>
              <a:rPr lang="en-GB" sz="2000" dirty="0">
                <a:latin typeface="Arial"/>
              </a:rPr>
              <a:t>Non-volatile memory can retain stored data even after powered off.</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352775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In order to obtain data from a memory block and store information in it, we first need to specify the location of the data item we need access to. Each data item in memory has a unique address whose length depends on the size of the memory. </a:t>
            </a:r>
          </a:p>
          <a:p>
            <a:endParaRPr lang="en-GB" sz="1200" dirty="0">
              <a:latin typeface="Arial"/>
            </a:endParaRPr>
          </a:p>
          <a:p>
            <a:r>
              <a:rPr lang="en-GB" sz="1200" dirty="0">
                <a:latin typeface="Arial"/>
              </a:rPr>
              <a:t>For example, if we have a 256-byte memory, each eight</a:t>
            </a:r>
            <a:r>
              <a:rPr lang="en-GB" sz="1200" u="sng" dirty="0">
                <a:latin typeface="Arial"/>
              </a:rPr>
              <a:t>-</a:t>
            </a:r>
            <a:r>
              <a:rPr lang="en-GB" sz="1200" dirty="0">
                <a:latin typeface="Arial"/>
              </a:rPr>
              <a:t>bit word stored in memory will have an eight</a:t>
            </a:r>
            <a:r>
              <a:rPr lang="en-GB" sz="1200" u="sng" dirty="0">
                <a:latin typeface="Arial"/>
              </a:rPr>
              <a:t>-</a:t>
            </a:r>
            <a:r>
              <a:rPr lang="en-GB" sz="1200" dirty="0">
                <a:latin typeface="Arial"/>
              </a:rPr>
              <a:t>bit address (since 2</a:t>
            </a:r>
            <a:r>
              <a:rPr lang="en-GB" sz="1200" baseline="30000" dirty="0">
                <a:latin typeface="Arial"/>
              </a:rPr>
              <a:t>8 </a:t>
            </a:r>
            <a:r>
              <a:rPr lang="en-GB" sz="1200" dirty="0">
                <a:latin typeface="Arial"/>
              </a:rPr>
              <a:t>= 256). To illustrate the basic operating principles of memory access, we will use the simple architecture of a 256-byte memory that stores 8-bit data </a:t>
            </a:r>
            <a:r>
              <a:rPr lang="en-GB" sz="1200" u="none" dirty="0">
                <a:latin typeface="Arial"/>
              </a:rPr>
              <a:t>words as shown </a:t>
            </a:r>
            <a:r>
              <a:rPr lang="en-GB" sz="1200" dirty="0">
                <a:latin typeface="Arial"/>
              </a:rPr>
              <a:t>in this slide. </a:t>
            </a:r>
          </a:p>
          <a:p>
            <a:endParaRPr lang="en-GB" sz="1200" dirty="0">
              <a:latin typeface="Arial"/>
            </a:endParaRPr>
          </a:p>
          <a:p>
            <a:r>
              <a:rPr lang="en-GB" sz="1200" dirty="0">
                <a:latin typeface="Arial"/>
              </a:rPr>
              <a:t>The bit amplifier block is a component of the read/write circuitry that is used when data is read from the memory. To access a specific location in memory, the address is provided</a:t>
            </a:r>
            <a:r>
              <a:rPr lang="en-GB" dirty="0">
                <a:latin typeface="Arial"/>
              </a:rPr>
              <a:t> to the memory address decoder block through the address bus. The decoder then chooses a specific word to be accessed through the </a:t>
            </a:r>
            <a:r>
              <a:rPr lang="en-GB" dirty="0" err="1">
                <a:latin typeface="Arial"/>
              </a:rPr>
              <a:t>bitline</a:t>
            </a:r>
            <a:r>
              <a:rPr lang="en-GB" dirty="0">
                <a:latin typeface="Arial"/>
              </a:rPr>
              <a:t> amplifier block. It should be noted here that for larger amounts of memory, the address may be divided into row and column sections.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2380378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sz="4800" b="1" dirty="0"/>
              <a:t>AXI4-Lite </a:t>
            </a:r>
            <a:r>
              <a:rPr lang="en-GB" sz="4800" b="1" dirty="0"/>
              <a:t>GPIO Peripheral and DDR Memory Controller</a:t>
            </a:r>
            <a:endParaRPr lang="en-US" dirty="0"/>
          </a:p>
        </p:txBody>
      </p:sp>
    </p:spTree>
    <p:extLst>
      <p:ext uri="{BB962C8B-B14F-4D97-AF65-F5344CB8AC3E}">
        <p14:creationId xmlns:p14="http://schemas.microsoft.com/office/powerpoint/2010/main" val="120560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Computer Memory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Computer memory: a physical device that is used to store program code or data of a processor on either a temporary or permanent basis</a:t>
            </a:r>
          </a:p>
          <a:p>
            <a:r>
              <a:rPr lang="en-IN" altLang="en-US" dirty="0">
                <a:ea typeface="ＭＳ Ｐゴシック" panose="020B0600070205080204" pitchFamily="34" charset="-128"/>
              </a:rPr>
              <a:t>We can distinguish between two types of memory:</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Volatile memory</a:t>
            </a:r>
          </a:p>
          <a:p>
            <a:pPr lvl="2"/>
            <a:r>
              <a:rPr lang="en-GB" dirty="0"/>
              <a:t>Requires power to keep the stored data</a:t>
            </a:r>
          </a:p>
          <a:p>
            <a:pPr lvl="1"/>
            <a:r>
              <a:rPr lang="en-GB" dirty="0"/>
              <a:t>Non-volatile memory</a:t>
            </a:r>
            <a:endParaRPr lang="en-US" altLang="en-US" dirty="0">
              <a:ea typeface="ＭＳ Ｐゴシック" panose="020B0600070205080204" pitchFamily="34" charset="-128"/>
            </a:endParaRPr>
          </a:p>
          <a:p>
            <a:pPr lvl="2"/>
            <a:r>
              <a:rPr lang="en-GB" dirty="0"/>
              <a:t>Can retain stored data after </a:t>
            </a:r>
            <a:r>
              <a:rPr lang="en-GB" dirty="0" err="1"/>
              <a:t>powerdown</a:t>
            </a:r>
            <a:endParaRPr lang="en-US" altLang="en-US" dirty="0">
              <a:ea typeface="ＭＳ Ｐゴシック" panose="020B0600070205080204" pitchFamily="34" charset="-128"/>
            </a:endParaRPr>
          </a:p>
          <a:p>
            <a:pPr lvl="3"/>
            <a:endParaRPr lang="en-US" altLang="en-US" dirty="0">
              <a:ea typeface="ＭＳ Ｐゴシック" panose="020B0600070205080204" pitchFamily="34" charset="-128"/>
            </a:endParaRPr>
          </a:p>
        </p:txBody>
      </p:sp>
      <p:pic>
        <p:nvPicPr>
          <p:cNvPr id="5" name="Picture 4">
            <a:extLst>
              <a:ext uri="{FF2B5EF4-FFF2-40B4-BE49-F238E27FC236}">
                <a16:creationId xmlns:a16="http://schemas.microsoft.com/office/drawing/2014/main" id="{8BE65352-7E9F-4A52-A8C3-0796EC193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726" y="4660105"/>
            <a:ext cx="2894846" cy="1285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5A9B23A2-0595-4AA1-9EAA-A1DD3F0CD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566" y="4571999"/>
            <a:ext cx="3123386" cy="1466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BCA0F35E-968B-4228-A6F3-F0AE27CF1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284" y="4572000"/>
            <a:ext cx="2947474" cy="14620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75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Access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27308" y="1253300"/>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 memory is accessed by presenting it with an address, then writing or reading the data at that address.</a:t>
            </a:r>
          </a:p>
          <a:p>
            <a:r>
              <a:rPr lang="en-IN" altLang="en-US" dirty="0">
                <a:ea typeface="ＭＳ Ｐゴシック" panose="020B0600070205080204" pitchFamily="34" charset="-128"/>
              </a:rPr>
              <a:t>For example, a memory architecture with 8-bit width and 8-bit data is shown below:</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9DBD4428-AF6F-42DC-9015-7AF329C4BA04}"/>
              </a:ext>
            </a:extLst>
          </p:cNvPr>
          <p:cNvSpPr/>
          <p:nvPr/>
        </p:nvSpPr>
        <p:spPr bwMode="auto">
          <a:xfrm>
            <a:off x="5946284" y="2881314"/>
            <a:ext cx="3131851" cy="2136775"/>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Arial" charset="0"/>
            </a:endParaRPr>
          </a:p>
        </p:txBody>
      </p:sp>
      <p:grpSp>
        <p:nvGrpSpPr>
          <p:cNvPr id="6" name="Group 36">
            <a:extLst>
              <a:ext uri="{FF2B5EF4-FFF2-40B4-BE49-F238E27FC236}">
                <a16:creationId xmlns:a16="http://schemas.microsoft.com/office/drawing/2014/main" id="{3EEC37D6-ABE7-4F60-AD00-FE88075BD09E}"/>
              </a:ext>
            </a:extLst>
          </p:cNvPr>
          <p:cNvGrpSpPr>
            <a:grpSpLocks/>
          </p:cNvGrpSpPr>
          <p:nvPr/>
        </p:nvGrpSpPr>
        <p:grpSpPr bwMode="auto">
          <a:xfrm>
            <a:off x="6306024" y="2962275"/>
            <a:ext cx="2666305" cy="2306638"/>
            <a:chOff x="4235468" y="2628116"/>
            <a:chExt cx="2406039" cy="2530928"/>
          </a:xfrm>
          <a:effectLst>
            <a:outerShdw blurRad="50800" dist="38100" dir="2700000" algn="tl" rotWithShape="0">
              <a:prstClr val="black">
                <a:alpha val="40000"/>
              </a:prstClr>
            </a:outerShdw>
          </a:effectLst>
        </p:grpSpPr>
        <p:cxnSp>
          <p:nvCxnSpPr>
            <p:cNvPr id="7" name="Straight Connector 6">
              <a:extLst>
                <a:ext uri="{FF2B5EF4-FFF2-40B4-BE49-F238E27FC236}">
                  <a16:creationId xmlns:a16="http://schemas.microsoft.com/office/drawing/2014/main" id="{2C357498-C508-40E4-AA85-F4E187C9A4EF}"/>
                </a:ext>
              </a:extLst>
            </p:cNvPr>
            <p:cNvCxnSpPr/>
            <p:nvPr/>
          </p:nvCxnSpPr>
          <p:spPr bwMode="auto">
            <a:xfrm>
              <a:off x="4235468"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6AE9AA3F-CF31-459B-84CA-3D75DE698E17}"/>
                </a:ext>
              </a:extLst>
            </p:cNvPr>
            <p:cNvCxnSpPr/>
            <p:nvPr/>
          </p:nvCxnSpPr>
          <p:spPr bwMode="auto">
            <a:xfrm>
              <a:off x="4581098"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49F903C1-5283-4F5E-9612-7D46377C10E7}"/>
                </a:ext>
              </a:extLst>
            </p:cNvPr>
            <p:cNvCxnSpPr/>
            <p:nvPr/>
          </p:nvCxnSpPr>
          <p:spPr bwMode="auto">
            <a:xfrm>
              <a:off x="4926727"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69B3098-8BAB-4A95-B213-44068643E85C}"/>
                </a:ext>
              </a:extLst>
            </p:cNvPr>
            <p:cNvCxnSpPr/>
            <p:nvPr/>
          </p:nvCxnSpPr>
          <p:spPr bwMode="auto">
            <a:xfrm>
              <a:off x="5270447"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0D7B0FD-FA54-4D64-A6D7-8391F09BC03A}"/>
                </a:ext>
              </a:extLst>
            </p:cNvPr>
            <p:cNvCxnSpPr/>
            <p:nvPr/>
          </p:nvCxnSpPr>
          <p:spPr bwMode="auto">
            <a:xfrm>
              <a:off x="5606528"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E60F71C3-E91C-4979-BE80-C00537DECA38}"/>
                </a:ext>
              </a:extLst>
            </p:cNvPr>
            <p:cNvCxnSpPr/>
            <p:nvPr/>
          </p:nvCxnSpPr>
          <p:spPr bwMode="auto">
            <a:xfrm>
              <a:off x="5952158"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C962A4B-4C51-4A50-908F-9644038484DB}"/>
                </a:ext>
              </a:extLst>
            </p:cNvPr>
            <p:cNvCxnSpPr/>
            <p:nvPr/>
          </p:nvCxnSpPr>
          <p:spPr bwMode="auto">
            <a:xfrm>
              <a:off x="6297787"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FEB89D60-E365-40B4-B5D7-7B8EA144C839}"/>
                </a:ext>
              </a:extLst>
            </p:cNvPr>
            <p:cNvCxnSpPr/>
            <p:nvPr/>
          </p:nvCxnSpPr>
          <p:spPr bwMode="auto">
            <a:xfrm>
              <a:off x="6641507"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5" name="Group 38">
            <a:extLst>
              <a:ext uri="{FF2B5EF4-FFF2-40B4-BE49-F238E27FC236}">
                <a16:creationId xmlns:a16="http://schemas.microsoft.com/office/drawing/2014/main" id="{3A1F95CD-92AA-4AEF-A954-25CC037009F4}"/>
              </a:ext>
            </a:extLst>
          </p:cNvPr>
          <p:cNvGrpSpPr>
            <a:grpSpLocks/>
          </p:cNvGrpSpPr>
          <p:nvPr/>
        </p:nvGrpSpPr>
        <p:grpSpPr bwMode="auto">
          <a:xfrm>
            <a:off x="5548455" y="2962275"/>
            <a:ext cx="3423875" cy="1789113"/>
            <a:chOff x="3822700" y="2628116"/>
            <a:chExt cx="2818807" cy="2146386"/>
          </a:xfrm>
          <a:effectLst>
            <a:outerShdw blurRad="50800" dist="38100" dir="2700000" algn="tl" rotWithShape="0">
              <a:prstClr val="black">
                <a:alpha val="40000"/>
              </a:prstClr>
            </a:outerShdw>
          </a:effectLst>
        </p:grpSpPr>
        <p:cxnSp>
          <p:nvCxnSpPr>
            <p:cNvPr id="16" name="Straight Connector 15">
              <a:extLst>
                <a:ext uri="{FF2B5EF4-FFF2-40B4-BE49-F238E27FC236}">
                  <a16:creationId xmlns:a16="http://schemas.microsoft.com/office/drawing/2014/main" id="{B107B223-32C5-49C5-964C-BFDE50D6CBF1}"/>
                </a:ext>
              </a:extLst>
            </p:cNvPr>
            <p:cNvCxnSpPr/>
            <p:nvPr/>
          </p:nvCxnSpPr>
          <p:spPr bwMode="auto">
            <a:xfrm>
              <a:off x="3822700" y="2628116"/>
              <a:ext cx="281880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C0A6DD7-024D-4FE5-84B9-D56BD69CAC2B}"/>
                </a:ext>
              </a:extLst>
            </p:cNvPr>
            <p:cNvCxnSpPr/>
            <p:nvPr/>
          </p:nvCxnSpPr>
          <p:spPr bwMode="auto">
            <a:xfrm>
              <a:off x="3822700" y="2932838"/>
              <a:ext cx="281880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A7536673-7171-4017-8B17-944883A97614}"/>
                </a:ext>
              </a:extLst>
            </p:cNvPr>
            <p:cNvCxnSpPr/>
            <p:nvPr/>
          </p:nvCxnSpPr>
          <p:spPr bwMode="auto">
            <a:xfrm>
              <a:off x="3822700" y="3250892"/>
              <a:ext cx="281880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8198EB4-2E94-499E-931F-2B9FE35B9299}"/>
                </a:ext>
              </a:extLst>
            </p:cNvPr>
            <p:cNvCxnSpPr/>
            <p:nvPr/>
          </p:nvCxnSpPr>
          <p:spPr bwMode="auto">
            <a:xfrm>
              <a:off x="3822700" y="3555614"/>
              <a:ext cx="281880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C4F3C35-CC28-4985-87A7-85A03516BEC0}"/>
                </a:ext>
              </a:extLst>
            </p:cNvPr>
            <p:cNvCxnSpPr/>
            <p:nvPr/>
          </p:nvCxnSpPr>
          <p:spPr bwMode="auto">
            <a:xfrm>
              <a:off x="3822700" y="3847004"/>
              <a:ext cx="281880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01BBC7A1-0B18-4A84-9E7B-856CC2B0C38F}"/>
                </a:ext>
              </a:extLst>
            </p:cNvPr>
            <p:cNvCxnSpPr/>
            <p:nvPr/>
          </p:nvCxnSpPr>
          <p:spPr bwMode="auto">
            <a:xfrm>
              <a:off x="3822700" y="4151726"/>
              <a:ext cx="281880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E03DE367-608F-4663-8E51-6EB8CFAC6C12}"/>
                </a:ext>
              </a:extLst>
            </p:cNvPr>
            <p:cNvCxnSpPr/>
            <p:nvPr/>
          </p:nvCxnSpPr>
          <p:spPr bwMode="auto">
            <a:xfrm>
              <a:off x="3822700" y="4469780"/>
              <a:ext cx="281880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31BAFA96-7B67-4B0B-A473-F9C2253D702B}"/>
                </a:ext>
              </a:extLst>
            </p:cNvPr>
            <p:cNvCxnSpPr/>
            <p:nvPr/>
          </p:nvCxnSpPr>
          <p:spPr bwMode="auto">
            <a:xfrm>
              <a:off x="3822700" y="4774502"/>
              <a:ext cx="281880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24" name="Rectangle 23">
            <a:extLst>
              <a:ext uri="{FF2B5EF4-FFF2-40B4-BE49-F238E27FC236}">
                <a16:creationId xmlns:a16="http://schemas.microsoft.com/office/drawing/2014/main" id="{8A91C0C1-6147-47CF-BCA8-56C60B3AD113}"/>
              </a:ext>
            </a:extLst>
          </p:cNvPr>
          <p:cNvSpPr/>
          <p:nvPr/>
        </p:nvSpPr>
        <p:spPr bwMode="auto">
          <a:xfrm>
            <a:off x="5170500" y="2881004"/>
            <a:ext cx="377067" cy="2088697"/>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vert270" wrap="none" anchor="ctr"/>
          <a:lstStyle/>
          <a:p>
            <a:pPr algn="ctr">
              <a:defRPr/>
            </a:pPr>
            <a:r>
              <a:rPr lang="en-GB" dirty="0">
                <a:cs typeface="Arial" charset="0"/>
              </a:rPr>
              <a:t>Address Decoder</a:t>
            </a:r>
          </a:p>
        </p:txBody>
      </p:sp>
      <p:sp>
        <p:nvSpPr>
          <p:cNvPr id="25" name="Rectangle 24">
            <a:extLst>
              <a:ext uri="{FF2B5EF4-FFF2-40B4-BE49-F238E27FC236}">
                <a16:creationId xmlns:a16="http://schemas.microsoft.com/office/drawing/2014/main" id="{A9578380-8D1D-411B-983E-DAAA275BBC5A}"/>
              </a:ext>
            </a:extLst>
          </p:cNvPr>
          <p:cNvSpPr/>
          <p:nvPr/>
        </p:nvSpPr>
        <p:spPr bwMode="auto">
          <a:xfrm>
            <a:off x="6117690" y="5268913"/>
            <a:ext cx="2960445" cy="252412"/>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err="1">
                <a:cs typeface="Arial" charset="0"/>
              </a:rPr>
              <a:t>Bitline</a:t>
            </a:r>
            <a:r>
              <a:rPr lang="en-GB" dirty="0">
                <a:cs typeface="Arial" charset="0"/>
              </a:rPr>
              <a:t> Amplifier</a:t>
            </a:r>
          </a:p>
        </p:txBody>
      </p:sp>
      <p:sp>
        <p:nvSpPr>
          <p:cNvPr id="26" name="Right Arrow 33">
            <a:extLst>
              <a:ext uri="{FF2B5EF4-FFF2-40B4-BE49-F238E27FC236}">
                <a16:creationId xmlns:a16="http://schemas.microsoft.com/office/drawing/2014/main" id="{D3180894-8817-4D26-BFAA-B1135ECA57C1}"/>
              </a:ext>
            </a:extLst>
          </p:cNvPr>
          <p:cNvSpPr/>
          <p:nvPr/>
        </p:nvSpPr>
        <p:spPr bwMode="auto">
          <a:xfrm>
            <a:off x="3527565" y="3705226"/>
            <a:ext cx="1642106" cy="269875"/>
          </a:xfrm>
          <a:prstGeom prs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cs typeface="Arial" charset="0"/>
            </a:endParaRPr>
          </a:p>
        </p:txBody>
      </p:sp>
      <p:sp>
        <p:nvSpPr>
          <p:cNvPr id="27" name="Right Arrow 37">
            <a:extLst>
              <a:ext uri="{FF2B5EF4-FFF2-40B4-BE49-F238E27FC236}">
                <a16:creationId xmlns:a16="http://schemas.microsoft.com/office/drawing/2014/main" id="{85F080A7-52F4-418E-8526-45F037F532B7}"/>
              </a:ext>
            </a:extLst>
          </p:cNvPr>
          <p:cNvSpPr/>
          <p:nvPr/>
        </p:nvSpPr>
        <p:spPr bwMode="auto">
          <a:xfrm>
            <a:off x="3527565" y="5260976"/>
            <a:ext cx="2590125" cy="244475"/>
          </a:xfrm>
          <a:prstGeom prst="right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 name="Down Arrow 34">
            <a:extLst>
              <a:ext uri="{FF2B5EF4-FFF2-40B4-BE49-F238E27FC236}">
                <a16:creationId xmlns:a16="http://schemas.microsoft.com/office/drawing/2014/main" id="{ACDF67CD-BCB9-432C-B517-701DF9320807}"/>
              </a:ext>
            </a:extLst>
          </p:cNvPr>
          <p:cNvSpPr/>
          <p:nvPr/>
        </p:nvSpPr>
        <p:spPr bwMode="auto">
          <a:xfrm>
            <a:off x="7478353" y="5534025"/>
            <a:ext cx="351275" cy="338138"/>
          </a:xfrm>
          <a:prstGeom prst="down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 name="TextBox 42">
            <a:extLst>
              <a:ext uri="{FF2B5EF4-FFF2-40B4-BE49-F238E27FC236}">
                <a16:creationId xmlns:a16="http://schemas.microsoft.com/office/drawing/2014/main" id="{2DEDC416-799E-4D49-AC53-51973802FC26}"/>
              </a:ext>
            </a:extLst>
          </p:cNvPr>
          <p:cNvSpPr txBox="1">
            <a:spLocks noChangeArrowheads="1"/>
          </p:cNvSpPr>
          <p:nvPr/>
        </p:nvSpPr>
        <p:spPr bwMode="auto">
          <a:xfrm>
            <a:off x="1893924" y="3665539"/>
            <a:ext cx="169924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Address [7:0]</a:t>
            </a:r>
          </a:p>
        </p:txBody>
      </p:sp>
      <p:sp>
        <p:nvSpPr>
          <p:cNvPr id="30" name="TextBox 45">
            <a:extLst>
              <a:ext uri="{FF2B5EF4-FFF2-40B4-BE49-F238E27FC236}">
                <a16:creationId xmlns:a16="http://schemas.microsoft.com/office/drawing/2014/main" id="{4326736F-9287-4D50-A99C-9B1CD398B4E7}"/>
              </a:ext>
            </a:extLst>
          </p:cNvPr>
          <p:cNvSpPr txBox="1">
            <a:spLocks noChangeArrowheads="1"/>
          </p:cNvSpPr>
          <p:nvPr/>
        </p:nvSpPr>
        <p:spPr bwMode="auto">
          <a:xfrm>
            <a:off x="1906621" y="5216526"/>
            <a:ext cx="169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Data_In [7:0]</a:t>
            </a:r>
          </a:p>
        </p:txBody>
      </p:sp>
      <p:sp>
        <p:nvSpPr>
          <p:cNvPr id="31" name="TextBox 46">
            <a:extLst>
              <a:ext uri="{FF2B5EF4-FFF2-40B4-BE49-F238E27FC236}">
                <a16:creationId xmlns:a16="http://schemas.microsoft.com/office/drawing/2014/main" id="{8F850B95-89C9-4E3A-8CC1-4930115426A7}"/>
              </a:ext>
            </a:extLst>
          </p:cNvPr>
          <p:cNvSpPr txBox="1">
            <a:spLocks noChangeArrowheads="1"/>
          </p:cNvSpPr>
          <p:nvPr/>
        </p:nvSpPr>
        <p:spPr bwMode="auto">
          <a:xfrm>
            <a:off x="6826589" y="5818189"/>
            <a:ext cx="202300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Data_Out [7:0]</a:t>
            </a:r>
          </a:p>
        </p:txBody>
      </p:sp>
      <p:sp>
        <p:nvSpPr>
          <p:cNvPr id="32" name="TextBox 47">
            <a:extLst>
              <a:ext uri="{FF2B5EF4-FFF2-40B4-BE49-F238E27FC236}">
                <a16:creationId xmlns:a16="http://schemas.microsoft.com/office/drawing/2014/main" id="{F5249B60-E425-455C-AC93-7E1D75700215}"/>
              </a:ext>
            </a:extLst>
          </p:cNvPr>
          <p:cNvSpPr txBox="1">
            <a:spLocks noChangeArrowheads="1"/>
          </p:cNvSpPr>
          <p:nvPr/>
        </p:nvSpPr>
        <p:spPr bwMode="auto">
          <a:xfrm>
            <a:off x="9296096" y="3795714"/>
            <a:ext cx="202089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Memory Cells</a:t>
            </a:r>
          </a:p>
        </p:txBody>
      </p:sp>
      <p:sp>
        <p:nvSpPr>
          <p:cNvPr id="33" name="Left Brace 32">
            <a:extLst>
              <a:ext uri="{FF2B5EF4-FFF2-40B4-BE49-F238E27FC236}">
                <a16:creationId xmlns:a16="http://schemas.microsoft.com/office/drawing/2014/main" id="{3F8AC6B3-621E-440B-BA05-1C0657ED8C21}"/>
              </a:ext>
            </a:extLst>
          </p:cNvPr>
          <p:cNvSpPr/>
          <p:nvPr/>
        </p:nvSpPr>
        <p:spPr bwMode="auto">
          <a:xfrm rot="5400000">
            <a:off x="7427277" y="1230455"/>
            <a:ext cx="182563" cy="3119154"/>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Arial" charset="0"/>
            </a:endParaRPr>
          </a:p>
        </p:txBody>
      </p:sp>
      <p:sp>
        <p:nvSpPr>
          <p:cNvPr id="34" name="TextBox 49">
            <a:extLst>
              <a:ext uri="{FF2B5EF4-FFF2-40B4-BE49-F238E27FC236}">
                <a16:creationId xmlns:a16="http://schemas.microsoft.com/office/drawing/2014/main" id="{E7BA3CEE-50F9-4AEC-BF89-D53B60799DF8}"/>
              </a:ext>
            </a:extLst>
          </p:cNvPr>
          <p:cNvSpPr txBox="1">
            <a:spLocks noChangeArrowheads="1"/>
          </p:cNvSpPr>
          <p:nvPr/>
        </p:nvSpPr>
        <p:spPr bwMode="auto">
          <a:xfrm>
            <a:off x="6780035" y="2392364"/>
            <a:ext cx="146223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One Word </a:t>
            </a:r>
          </a:p>
        </p:txBody>
      </p:sp>
      <p:sp>
        <p:nvSpPr>
          <p:cNvPr id="35" name="TextBox 42">
            <a:extLst>
              <a:ext uri="{FF2B5EF4-FFF2-40B4-BE49-F238E27FC236}">
                <a16:creationId xmlns:a16="http://schemas.microsoft.com/office/drawing/2014/main" id="{A85BA63C-FAEC-4E3C-82A0-CB00ABCA743F}"/>
              </a:ext>
            </a:extLst>
          </p:cNvPr>
          <p:cNvSpPr txBox="1">
            <a:spLocks noChangeArrowheads="1"/>
          </p:cNvSpPr>
          <p:nvPr/>
        </p:nvSpPr>
        <p:spPr bwMode="auto">
          <a:xfrm>
            <a:off x="3603746" y="3404165"/>
            <a:ext cx="169924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Bus</a:t>
            </a:r>
          </a:p>
        </p:txBody>
      </p:sp>
    </p:spTree>
    <p:extLst>
      <p:ext uri="{BB962C8B-B14F-4D97-AF65-F5344CB8AC3E}">
        <p14:creationId xmlns:p14="http://schemas.microsoft.com/office/powerpoint/2010/main" val="35849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Accessing</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Present an address: </a:t>
            </a:r>
          </a:p>
          <a:p>
            <a:pPr lvl="1"/>
            <a:r>
              <a:rPr lang="en-IN" altLang="en-US" dirty="0">
                <a:ea typeface="ＭＳ Ｐゴシック" panose="020B0600070205080204" pitchFamily="34" charset="-128"/>
              </a:rPr>
              <a:t>Provide an address to the memory address bus</a:t>
            </a:r>
          </a:p>
          <a:p>
            <a:pPr lvl="1"/>
            <a:r>
              <a:rPr lang="en-IN" altLang="en-US" dirty="0">
                <a:ea typeface="ＭＳ Ｐゴシック" panose="020B0600070205080204" pitchFamily="34" charset="-128"/>
              </a:rPr>
              <a:t>A particular word is then selected by the address decoder and connected to the </a:t>
            </a:r>
            <a:r>
              <a:rPr lang="en-IN" altLang="en-US" dirty="0" err="1">
                <a:ea typeface="ＭＳ Ｐゴシック" panose="020B0600070205080204" pitchFamily="34" charset="-128"/>
              </a:rPr>
              <a:t>bitline</a:t>
            </a:r>
            <a:r>
              <a:rPr lang="en-IN" altLang="en-US" dirty="0">
                <a:ea typeface="ＭＳ Ｐゴシック" panose="020B0600070205080204" pitchFamily="34" charset="-128"/>
              </a:rPr>
              <a:t> amplifier.</a:t>
            </a:r>
          </a:p>
          <a:p>
            <a:pPr lvl="1"/>
            <a:r>
              <a:rPr lang="en-IN" altLang="en-US" dirty="0">
                <a:ea typeface="ＭＳ Ｐゴシック" panose="020B0600070205080204" pitchFamily="34" charset="-128"/>
              </a:rPr>
              <a:t>For larger memory, the address may be divided into row and column sections.</a:t>
            </a:r>
          </a:p>
          <a:p>
            <a:r>
              <a:rPr lang="en-GB" dirty="0"/>
              <a:t>Read operation:</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selected data is connected to the </a:t>
            </a:r>
            <a:r>
              <a:rPr lang="en-IN" altLang="en-US" dirty="0" err="1">
                <a:ea typeface="ＭＳ Ｐゴシック" panose="020B0600070205080204" pitchFamily="34" charset="-128"/>
              </a:rPr>
              <a:t>bitline</a:t>
            </a:r>
            <a:r>
              <a:rPr lang="en-IN" altLang="en-US" dirty="0">
                <a:ea typeface="ＭＳ Ｐゴシック" panose="020B0600070205080204" pitchFamily="34" charset="-128"/>
              </a:rPr>
              <a:t> amplifier.</a:t>
            </a:r>
          </a:p>
          <a:p>
            <a:pPr lvl="1"/>
            <a:r>
              <a:rPr lang="en-IN" altLang="en-US" dirty="0">
                <a:ea typeface="ＭＳ Ｐゴシック" panose="020B0600070205080204" pitchFamily="34" charset="-128"/>
              </a:rPr>
              <a:t>The amplifier restores the signal to the proper voltage level, then outputs it to the Data_Out port.</a:t>
            </a:r>
          </a:p>
          <a:p>
            <a:r>
              <a:rPr lang="en-US" altLang="en-US" dirty="0">
                <a:ea typeface="ＭＳ Ｐゴシック" panose="020B0600070205080204" pitchFamily="34" charset="-128"/>
              </a:rPr>
              <a:t>Write operation:</a:t>
            </a:r>
          </a:p>
          <a:p>
            <a:pPr lvl="1"/>
            <a:r>
              <a:rPr lang="en-IN" altLang="en-US" dirty="0">
                <a:ea typeface="ＭＳ Ｐゴシック" panose="020B0600070205080204" pitchFamily="34" charset="-128"/>
              </a:rPr>
              <a:t>Present the data to the Data_In port</a:t>
            </a:r>
          </a:p>
          <a:p>
            <a:pPr lvl="1"/>
            <a:r>
              <a:rPr lang="en-IN" altLang="en-US" dirty="0">
                <a:ea typeface="ＭＳ Ｐゴシック" panose="020B0600070205080204" pitchFamily="34" charset="-128"/>
              </a:rPr>
              <a:t>The amplifier sets the </a:t>
            </a:r>
            <a:r>
              <a:rPr lang="en-IN" altLang="en-US" dirty="0" err="1">
                <a:ea typeface="ＭＳ Ｐゴシック" panose="020B0600070205080204" pitchFamily="34" charset="-128"/>
              </a:rPr>
              <a:t>bitlines</a:t>
            </a:r>
            <a:r>
              <a:rPr lang="en-IN" altLang="en-US" dirty="0">
                <a:ea typeface="ＭＳ Ｐゴシック" panose="020B0600070205080204" pitchFamily="34" charset="-128"/>
              </a:rPr>
              <a:t> to the desired values and drives that value from the </a:t>
            </a:r>
            <a:r>
              <a:rPr lang="en-IN" altLang="en-US" dirty="0" err="1">
                <a:ea typeface="ＭＳ Ｐゴシック" panose="020B0600070205080204" pitchFamily="34" charset="-128"/>
              </a:rPr>
              <a:t>bitline</a:t>
            </a:r>
            <a:r>
              <a:rPr lang="en-IN" altLang="en-US" dirty="0">
                <a:ea typeface="ＭＳ Ｐゴシック" panose="020B0600070205080204" pitchFamily="34" charset="-128"/>
              </a:rPr>
              <a:t> to the memory cell.</a:t>
            </a:r>
          </a:p>
        </p:txBody>
      </p:sp>
    </p:spTree>
    <p:extLst>
      <p:ext uri="{BB962C8B-B14F-4D97-AF65-F5344CB8AC3E}">
        <p14:creationId xmlns:p14="http://schemas.microsoft.com/office/powerpoint/2010/main" val="247487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Volatile v Non-volatile Memory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Volatile memory</a:t>
            </a:r>
          </a:p>
          <a:p>
            <a:pPr lvl="1"/>
            <a:r>
              <a:rPr lang="en-IN" altLang="en-US" dirty="0">
                <a:ea typeface="ＭＳ Ｐゴシック" panose="020B0600070205080204" pitchFamily="34" charset="-128"/>
              </a:rPr>
              <a:t>Requires power to retain the data information</a:t>
            </a:r>
          </a:p>
          <a:p>
            <a:pPr lvl="1"/>
            <a:r>
              <a:rPr lang="en-IN" altLang="en-US" dirty="0">
                <a:ea typeface="ＭＳ Ｐゴシック" panose="020B0600070205080204" pitchFamily="34" charset="-128"/>
              </a:rPr>
              <a:t>Usually faster access speed and less costly</a:t>
            </a:r>
          </a:p>
          <a:p>
            <a:pPr lvl="1"/>
            <a:r>
              <a:rPr lang="en-IN" altLang="en-US" dirty="0">
                <a:ea typeface="ＭＳ Ｐゴシック" panose="020B0600070205080204" pitchFamily="34" charset="-128"/>
              </a:rPr>
              <a:t>Used for temporary data storage such as CPU cache, internal memory</a:t>
            </a:r>
          </a:p>
          <a:p>
            <a:pPr lvl="1"/>
            <a:r>
              <a:rPr lang="en-IN" altLang="en-US" dirty="0">
                <a:ea typeface="ＭＳ Ｐゴシック" panose="020B0600070205080204" pitchFamily="34" charset="-128"/>
              </a:rPr>
              <a:t>Also known as random access memory (RAM)</a:t>
            </a:r>
            <a:endParaRPr lang="en-US" altLang="en-US" dirty="0">
              <a:ea typeface="ＭＳ Ｐゴシック" panose="020B0600070205080204" pitchFamily="34" charset="-128"/>
            </a:endParaRPr>
          </a:p>
          <a:p>
            <a:r>
              <a:rPr lang="en-GB" dirty="0"/>
              <a:t>Non-volatile memory</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No power is required to retain the data information</a:t>
            </a:r>
          </a:p>
          <a:p>
            <a:pPr lvl="1"/>
            <a:r>
              <a:rPr lang="en-IN" altLang="en-US" dirty="0">
                <a:ea typeface="ＭＳ Ｐゴシック" panose="020B0600070205080204" pitchFamily="34" charset="-128"/>
              </a:rPr>
              <a:t>Usually slower access speed and more costly</a:t>
            </a:r>
          </a:p>
          <a:p>
            <a:pPr lvl="1"/>
            <a:r>
              <a:rPr lang="en-IN" altLang="en-US" dirty="0">
                <a:ea typeface="ＭＳ Ｐゴシック" panose="020B0600070205080204" pitchFamily="34" charset="-128"/>
              </a:rPr>
              <a:t>Used for secondary storage or long-term persistent storage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6022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Types of Memory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Volatile memory</a:t>
            </a:r>
          </a:p>
          <a:p>
            <a:pPr lvl="1"/>
            <a:r>
              <a:rPr lang="en-US" altLang="en-US" dirty="0">
                <a:ea typeface="ＭＳ Ｐゴシック" panose="020B0600070205080204" pitchFamily="34" charset="-128"/>
              </a:rPr>
              <a:t>Static RAM (SRAM)</a:t>
            </a:r>
          </a:p>
          <a:p>
            <a:pPr lvl="1"/>
            <a:r>
              <a:rPr lang="en-US" altLang="en-US" dirty="0">
                <a:ea typeface="ＭＳ Ｐゴシック" panose="020B0600070205080204" pitchFamily="34" charset="-128"/>
              </a:rPr>
              <a:t>Dynamic RAM (DRAM)</a:t>
            </a:r>
          </a:p>
          <a:p>
            <a:r>
              <a:rPr lang="en-GB" dirty="0"/>
              <a:t>Non-volatile memory</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Read-only memory (ROM)</a:t>
            </a:r>
          </a:p>
          <a:p>
            <a:pPr lvl="1"/>
            <a:r>
              <a:rPr lang="en-US" altLang="en-US" dirty="0">
                <a:ea typeface="ＭＳ Ｐゴシック" panose="020B0600070205080204" pitchFamily="34" charset="-128"/>
              </a:rPr>
              <a:t>Erasable programmable ROM (EPROM) </a:t>
            </a:r>
          </a:p>
          <a:p>
            <a:pPr lvl="1"/>
            <a:r>
              <a:rPr lang="en-US" altLang="en-US" dirty="0">
                <a:ea typeface="ＭＳ Ｐゴシック" panose="020B0600070205080204" pitchFamily="34" charset="-128"/>
              </a:rPr>
              <a:t>Electrically erasable programmable ROM (EEPROM)</a:t>
            </a:r>
          </a:p>
          <a:p>
            <a:pPr lvl="1"/>
            <a:r>
              <a:rPr lang="en-US" altLang="en-US" dirty="0">
                <a:ea typeface="ＭＳ Ｐゴシック" panose="020B0600070205080204" pitchFamily="34" charset="-128"/>
              </a:rPr>
              <a:t>Non-volatile random access memory (NVRAM)</a:t>
            </a:r>
          </a:p>
          <a:p>
            <a:pPr lvl="1"/>
            <a:r>
              <a:rPr lang="en-US" altLang="en-US" dirty="0">
                <a:ea typeface="ＭＳ Ｐゴシック" panose="020B0600070205080204" pitchFamily="34" charset="-128"/>
              </a:rPr>
              <a:t>Flash memory</a:t>
            </a:r>
          </a:p>
          <a:p>
            <a:pPr lvl="1"/>
            <a:r>
              <a:rPr lang="en-US" altLang="en-US" dirty="0">
                <a:ea typeface="ＭＳ Ｐゴシック" panose="020B0600070205080204" pitchFamily="34" charset="-128"/>
              </a:rPr>
              <a:t>Mechanical storage</a:t>
            </a:r>
          </a:p>
          <a:p>
            <a:pPr lvl="1"/>
            <a:r>
              <a:rPr lang="en-US" altLang="en-US" dirty="0">
                <a:ea typeface="ＭＳ Ｐゴシック" panose="020B0600070205080204" pitchFamily="34" charset="-128"/>
              </a:rPr>
              <a:t>Hard drive, magnetic tape</a:t>
            </a:r>
          </a:p>
        </p:txBody>
      </p:sp>
      <p:graphicFrame>
        <p:nvGraphicFramePr>
          <p:cNvPr id="5" name="Diagram 4">
            <a:extLst>
              <a:ext uri="{FF2B5EF4-FFF2-40B4-BE49-F238E27FC236}">
                <a16:creationId xmlns:a16="http://schemas.microsoft.com/office/drawing/2014/main" id="{AE2CB5E8-F9CE-49D2-AFA8-A52FDFBE634D}"/>
              </a:ext>
            </a:extLst>
          </p:cNvPr>
          <p:cNvGraphicFramePr/>
          <p:nvPr>
            <p:extLst>
              <p:ext uri="{D42A27DB-BD31-4B8C-83A1-F6EECF244321}">
                <p14:modId xmlns:p14="http://schemas.microsoft.com/office/powerpoint/2010/main" val="2413147951"/>
              </p:ext>
            </p:extLst>
          </p:nvPr>
        </p:nvGraphicFramePr>
        <p:xfrm>
          <a:off x="5992009" y="989704"/>
          <a:ext cx="6047766" cy="499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66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Static RAM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Static RAM (SRAM)</a:t>
            </a:r>
          </a:p>
          <a:p>
            <a:pPr lvl="1"/>
            <a:r>
              <a:rPr lang="en-IN" altLang="en-US" dirty="0">
                <a:ea typeface="ＭＳ Ｐゴシック" panose="020B0600070205080204" pitchFamily="34" charset="-128"/>
              </a:rPr>
              <a:t>Volatile memory</a:t>
            </a:r>
          </a:p>
          <a:p>
            <a:pPr lvl="1"/>
            <a:r>
              <a:rPr lang="en-IN" altLang="en-US" dirty="0">
                <a:ea typeface="ＭＳ Ｐゴシック" panose="020B0600070205080204" pitchFamily="34" charset="-128"/>
              </a:rPr>
              <a:t>Data is retained as long as power is supplied</a:t>
            </a:r>
          </a:p>
          <a:p>
            <a:pPr lvl="1"/>
            <a:r>
              <a:rPr lang="en-IN" altLang="en-US" dirty="0">
                <a:ea typeface="ＭＳ Ｐゴシック" panose="020B0600070205080204" pitchFamily="34" charset="-128"/>
              </a:rPr>
              <a:t>Usually uses six transistors to store one-bit data</a:t>
            </a:r>
          </a:p>
          <a:p>
            <a:pPr lvl="1"/>
            <a:r>
              <a:rPr lang="en-IN" altLang="en-US" dirty="0">
                <a:ea typeface="ＭＳ Ｐゴシック" panose="020B0600070205080204" pitchFamily="34" charset="-128"/>
              </a:rPr>
              <a:t>Fast data access</a:t>
            </a:r>
          </a:p>
          <a:p>
            <a:pPr lvl="1"/>
            <a:r>
              <a:rPr lang="en-IN" altLang="en-US" dirty="0">
                <a:solidFill>
                  <a:schemeClr val="tx1"/>
                </a:solidFill>
                <a:ea typeface="ＭＳ Ｐゴシック" panose="020B0600070205080204" pitchFamily="34" charset="-128"/>
              </a:rPr>
              <a:t>Larger power</a:t>
            </a:r>
          </a:p>
          <a:p>
            <a:pPr lvl="1"/>
            <a:r>
              <a:rPr lang="en-IN" altLang="en-US" dirty="0">
                <a:ea typeface="ＭＳ Ｐゴシック" panose="020B0600070205080204" pitchFamily="34" charset="-128"/>
              </a:rPr>
              <a:t>Less density, larger block size</a:t>
            </a:r>
          </a:p>
          <a:p>
            <a:pPr lvl="1"/>
            <a:r>
              <a:rPr lang="en-IN" altLang="en-US" dirty="0">
                <a:ea typeface="ＭＳ Ｐゴシック" panose="020B0600070205080204" pitchFamily="34" charset="-128"/>
              </a:rPr>
              <a:t>More expensive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6243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DCB8A1-1FA4-4622-8169-0234497D3EE2}"/>
              </a:ext>
            </a:extLst>
          </p:cNvPr>
          <p:cNvSpPr/>
          <p:nvPr/>
        </p:nvSpPr>
        <p:spPr>
          <a:xfrm>
            <a:off x="4642323" y="3406966"/>
            <a:ext cx="2769990" cy="2724137"/>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Static RAM Cell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An SRAM cell is typically made up of six MOSFET transistors.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 single bit is stored on four transistors (M1-M4), which form two inverters that are cross-coupled.</a:t>
            </a:r>
          </a:p>
          <a:p>
            <a:pPr lvl="1"/>
            <a:r>
              <a:rPr lang="en-IN" altLang="en-US" dirty="0">
                <a:ea typeface="ＭＳ Ｐゴシック" panose="020B0600070205080204" pitchFamily="34" charset="-128"/>
              </a:rPr>
              <a:t>The access of the bit is controlled by two access transistors (M5 and M6) that are gated by the </a:t>
            </a:r>
            <a:r>
              <a:rPr lang="en-IN" altLang="en-US" dirty="0" err="1">
                <a:ea typeface="ＭＳ Ｐゴシック" panose="020B0600070205080204" pitchFamily="34" charset="-128"/>
              </a:rPr>
              <a:t>wordline</a:t>
            </a:r>
            <a:r>
              <a:rPr lang="en-IN" altLang="en-US" dirty="0">
                <a:ea typeface="ＭＳ Ｐゴシック" panose="020B0600070205080204" pitchFamily="34" charset="-128"/>
              </a:rPr>
              <a:t> (select).</a:t>
            </a:r>
          </a:p>
          <a:p>
            <a:pPr lvl="1"/>
            <a:endParaRPr lang="en-US" altLang="en-US" dirty="0">
              <a:ea typeface="ＭＳ Ｐゴシック" panose="020B0600070205080204" pitchFamily="34" charset="-128"/>
            </a:endParaRPr>
          </a:p>
        </p:txBody>
      </p:sp>
      <p:grpSp>
        <p:nvGrpSpPr>
          <p:cNvPr id="5" name="Group 1">
            <a:extLst>
              <a:ext uri="{FF2B5EF4-FFF2-40B4-BE49-F238E27FC236}">
                <a16:creationId xmlns:a16="http://schemas.microsoft.com/office/drawing/2014/main" id="{9F44486E-F8B1-4E81-8FD5-CF14F240C4DF}"/>
              </a:ext>
            </a:extLst>
          </p:cNvPr>
          <p:cNvGrpSpPr>
            <a:grpSpLocks/>
          </p:cNvGrpSpPr>
          <p:nvPr/>
        </p:nvGrpSpPr>
        <p:grpSpPr bwMode="auto">
          <a:xfrm>
            <a:off x="3343463" y="2925764"/>
            <a:ext cx="5798156" cy="3227387"/>
            <a:chOff x="3055938" y="3294972"/>
            <a:chExt cx="3297354" cy="2445428"/>
          </a:xfrm>
        </p:grpSpPr>
        <p:cxnSp>
          <p:nvCxnSpPr>
            <p:cNvPr id="6" name="Straight Connector 5">
              <a:extLst>
                <a:ext uri="{FF2B5EF4-FFF2-40B4-BE49-F238E27FC236}">
                  <a16:creationId xmlns:a16="http://schemas.microsoft.com/office/drawing/2014/main" id="{FECD9298-D9FA-4F94-A91C-823FC0BD35DC}"/>
                </a:ext>
              </a:extLst>
            </p:cNvPr>
            <p:cNvCxnSpPr/>
            <p:nvPr/>
          </p:nvCxnSpPr>
          <p:spPr bwMode="auto">
            <a:xfrm>
              <a:off x="3084820" y="3427287"/>
              <a:ext cx="0" cy="231311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1C4CCB58-FBA4-47EA-9C69-A27313FF45C0}"/>
                </a:ext>
              </a:extLst>
            </p:cNvPr>
            <p:cNvCxnSpPr/>
            <p:nvPr/>
          </p:nvCxnSpPr>
          <p:spPr bwMode="auto">
            <a:xfrm>
              <a:off x="6113813" y="3427287"/>
              <a:ext cx="0" cy="231311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3BEE3518-648A-4FA3-9206-351EFBE47B54}"/>
                </a:ext>
              </a:extLst>
            </p:cNvPr>
            <p:cNvCxnSpPr/>
            <p:nvPr/>
          </p:nvCxnSpPr>
          <p:spPr bwMode="auto">
            <a:xfrm>
              <a:off x="3084820" y="4674660"/>
              <a:ext cx="501824"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0D57DA2-2974-41EE-A7F1-6544FC4BF8BF}"/>
                </a:ext>
              </a:extLst>
            </p:cNvPr>
            <p:cNvCxnSpPr/>
            <p:nvPr/>
          </p:nvCxnSpPr>
          <p:spPr bwMode="auto">
            <a:xfrm flipV="1">
              <a:off x="3586644" y="4454536"/>
              <a:ext cx="0" cy="22012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E336F66-D7FC-442F-AA9C-2FF5D92D2356}"/>
                </a:ext>
              </a:extLst>
            </p:cNvPr>
            <p:cNvCxnSpPr/>
            <p:nvPr/>
          </p:nvCxnSpPr>
          <p:spPr bwMode="auto">
            <a:xfrm flipV="1">
              <a:off x="3800852" y="4454536"/>
              <a:ext cx="0" cy="22012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64B1D09-D632-4D55-8321-FC9348AB1196}"/>
                </a:ext>
              </a:extLst>
            </p:cNvPr>
            <p:cNvCxnSpPr/>
            <p:nvPr/>
          </p:nvCxnSpPr>
          <p:spPr bwMode="auto">
            <a:xfrm>
              <a:off x="3800852" y="4674660"/>
              <a:ext cx="85081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47B54AF5-FECD-4661-B360-D9B30C81DEC3}"/>
                </a:ext>
              </a:extLst>
            </p:cNvPr>
            <p:cNvCxnSpPr/>
            <p:nvPr/>
          </p:nvCxnSpPr>
          <p:spPr bwMode="auto">
            <a:xfrm>
              <a:off x="3490371" y="4454536"/>
              <a:ext cx="41758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E82BE52-08E3-4AF7-87AF-6F563A233FC0}"/>
                </a:ext>
              </a:extLst>
            </p:cNvPr>
            <p:cNvCxnSpPr/>
            <p:nvPr/>
          </p:nvCxnSpPr>
          <p:spPr bwMode="auto">
            <a:xfrm>
              <a:off x="3544524" y="4343872"/>
              <a:ext cx="310481"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E5A3AB72-961D-4AF5-9C8E-325BE6A34326}"/>
                </a:ext>
              </a:extLst>
            </p:cNvPr>
            <p:cNvCxnSpPr/>
            <p:nvPr/>
          </p:nvCxnSpPr>
          <p:spPr bwMode="auto">
            <a:xfrm flipV="1">
              <a:off x="3700968" y="3535545"/>
              <a:ext cx="0" cy="80832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5522D728-A545-40EB-81FA-52D3B4E3ACFD}"/>
                </a:ext>
              </a:extLst>
            </p:cNvPr>
            <p:cNvCxnSpPr/>
            <p:nvPr/>
          </p:nvCxnSpPr>
          <p:spPr bwMode="auto">
            <a:xfrm>
              <a:off x="3335130" y="3535545"/>
              <a:ext cx="2480236"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grpSp>
          <p:nvGrpSpPr>
            <p:cNvPr id="16" name="Group 32">
              <a:extLst>
                <a:ext uri="{FF2B5EF4-FFF2-40B4-BE49-F238E27FC236}">
                  <a16:creationId xmlns:a16="http://schemas.microsoft.com/office/drawing/2014/main" id="{03C5FED5-3C7A-4119-803A-1ADFC7B9DC40}"/>
                </a:ext>
              </a:extLst>
            </p:cNvPr>
            <p:cNvGrpSpPr>
              <a:grpSpLocks/>
            </p:cNvGrpSpPr>
            <p:nvPr/>
          </p:nvGrpSpPr>
          <p:grpSpPr bwMode="auto">
            <a:xfrm>
              <a:off x="5283200" y="4343400"/>
              <a:ext cx="417513" cy="222250"/>
              <a:chOff x="4016829" y="4445000"/>
              <a:chExt cx="538843" cy="286204"/>
            </a:xfrm>
          </p:grpSpPr>
          <p:cxnSp>
            <p:nvCxnSpPr>
              <p:cNvPr id="81" name="Straight Connector 80">
                <a:extLst>
                  <a:ext uri="{FF2B5EF4-FFF2-40B4-BE49-F238E27FC236}">
                    <a16:creationId xmlns:a16="http://schemas.microsoft.com/office/drawing/2014/main" id="{F0A80AB7-B842-4EDA-8F69-2603871146F8}"/>
                  </a:ext>
                </a:extLst>
              </p:cNvPr>
              <p:cNvCxnSpPr/>
              <p:nvPr/>
            </p:nvCxnSpPr>
            <p:spPr bwMode="auto">
              <a:xfrm flipV="1">
                <a:off x="4139858" y="4588116"/>
                <a:ext cx="0" cy="142508"/>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C8A45008-BDE4-41DD-B87C-687ADDC2701B}"/>
                  </a:ext>
                </a:extLst>
              </p:cNvPr>
              <p:cNvCxnSpPr/>
              <p:nvPr/>
            </p:nvCxnSpPr>
            <p:spPr bwMode="auto">
              <a:xfrm flipV="1">
                <a:off x="4416315" y="4588116"/>
                <a:ext cx="0" cy="142508"/>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C697F929-A5DA-4412-AF3E-442982DE3D7C}"/>
                  </a:ext>
                </a:extLst>
              </p:cNvPr>
              <p:cNvCxnSpPr/>
              <p:nvPr/>
            </p:nvCxnSpPr>
            <p:spPr bwMode="auto">
              <a:xfrm>
                <a:off x="4017162" y="4588116"/>
                <a:ext cx="538935"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7778EF89-699C-4608-BE4F-3167A3C649D0}"/>
                  </a:ext>
                </a:extLst>
              </p:cNvPr>
              <p:cNvCxnSpPr/>
              <p:nvPr/>
            </p:nvCxnSpPr>
            <p:spPr bwMode="auto">
              <a:xfrm>
                <a:off x="4087052" y="4445608"/>
                <a:ext cx="3991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cxnSp>
          <p:nvCxnSpPr>
            <p:cNvPr id="17" name="Straight Connector 16">
              <a:extLst>
                <a:ext uri="{FF2B5EF4-FFF2-40B4-BE49-F238E27FC236}">
                  <a16:creationId xmlns:a16="http://schemas.microsoft.com/office/drawing/2014/main" id="{15A7D6AA-FF8A-46CB-AB9B-2D6C8A56AA86}"/>
                </a:ext>
              </a:extLst>
            </p:cNvPr>
            <p:cNvCxnSpPr/>
            <p:nvPr/>
          </p:nvCxnSpPr>
          <p:spPr bwMode="auto">
            <a:xfrm flipV="1">
              <a:off x="5491648" y="3535545"/>
              <a:ext cx="0" cy="80832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1C819C0A-2D72-45F8-A8E4-6D7D9DCFD920}"/>
                </a:ext>
              </a:extLst>
            </p:cNvPr>
            <p:cNvCxnSpPr/>
            <p:nvPr/>
          </p:nvCxnSpPr>
          <p:spPr bwMode="auto">
            <a:xfrm>
              <a:off x="4524103" y="4565199"/>
              <a:ext cx="85322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700BCB35-FE8F-4D08-BB03-5007B4B7E5F3}"/>
                </a:ext>
              </a:extLst>
            </p:cNvPr>
            <p:cNvCxnSpPr/>
            <p:nvPr/>
          </p:nvCxnSpPr>
          <p:spPr bwMode="auto">
            <a:xfrm>
              <a:off x="5592734" y="4565199"/>
              <a:ext cx="518672"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D9107C72-F5A3-4D8F-87D2-54329F50E81F}"/>
                </a:ext>
              </a:extLst>
            </p:cNvPr>
            <p:cNvCxnSpPr/>
            <p:nvPr/>
          </p:nvCxnSpPr>
          <p:spPr bwMode="auto">
            <a:xfrm>
              <a:off x="3826123" y="3750858"/>
              <a:ext cx="150908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grpSp>
          <p:nvGrpSpPr>
            <p:cNvPr id="21" name="Group 38">
              <a:extLst>
                <a:ext uri="{FF2B5EF4-FFF2-40B4-BE49-F238E27FC236}">
                  <a16:creationId xmlns:a16="http://schemas.microsoft.com/office/drawing/2014/main" id="{0AA5C367-FDE4-437D-B7C7-5EDB65001B91}"/>
                </a:ext>
              </a:extLst>
            </p:cNvPr>
            <p:cNvGrpSpPr>
              <a:grpSpLocks/>
            </p:cNvGrpSpPr>
            <p:nvPr/>
          </p:nvGrpSpPr>
          <p:grpSpPr bwMode="auto">
            <a:xfrm rot="5400000">
              <a:off x="4008438" y="4092575"/>
              <a:ext cx="419100" cy="222250"/>
              <a:chOff x="4016829" y="4445000"/>
              <a:chExt cx="538843" cy="286204"/>
            </a:xfrm>
          </p:grpSpPr>
          <p:cxnSp>
            <p:nvCxnSpPr>
              <p:cNvPr id="77" name="Straight Connector 76">
                <a:extLst>
                  <a:ext uri="{FF2B5EF4-FFF2-40B4-BE49-F238E27FC236}">
                    <a16:creationId xmlns:a16="http://schemas.microsoft.com/office/drawing/2014/main" id="{0D93309E-8D8C-4A82-8B51-F54BBE36A406}"/>
                  </a:ext>
                </a:extLst>
              </p:cNvPr>
              <p:cNvCxnSpPr/>
              <p:nvPr/>
            </p:nvCxnSpPr>
            <p:spPr bwMode="auto">
              <a:xfrm flipV="1">
                <a:off x="4138604"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816DF84A-F29E-48DB-8E89-3D4932B8C654}"/>
                  </a:ext>
                </a:extLst>
              </p:cNvPr>
              <p:cNvCxnSpPr/>
              <p:nvPr/>
            </p:nvCxnSpPr>
            <p:spPr bwMode="auto">
              <a:xfrm flipV="1">
                <a:off x="4416982"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6105D52F-FD96-46C3-9198-6D0623A05EF8}"/>
                  </a:ext>
                </a:extLst>
              </p:cNvPr>
              <p:cNvCxnSpPr/>
              <p:nvPr/>
            </p:nvCxnSpPr>
            <p:spPr bwMode="auto">
              <a:xfrm>
                <a:off x="4016427" y="4587526"/>
                <a:ext cx="5397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67962103-DFC9-4974-81B3-CFFCDD477C77}"/>
                  </a:ext>
                </a:extLst>
              </p:cNvPr>
              <p:cNvCxnSpPr/>
              <p:nvPr/>
            </p:nvCxnSpPr>
            <p:spPr bwMode="auto">
              <a:xfrm>
                <a:off x="4086022" y="4443402"/>
                <a:ext cx="4005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2" name="Group 43">
              <a:extLst>
                <a:ext uri="{FF2B5EF4-FFF2-40B4-BE49-F238E27FC236}">
                  <a16:creationId xmlns:a16="http://schemas.microsoft.com/office/drawing/2014/main" id="{E9E941C1-144A-409B-BE0E-8937A62E9C89}"/>
                </a:ext>
              </a:extLst>
            </p:cNvPr>
            <p:cNvGrpSpPr>
              <a:grpSpLocks/>
            </p:cNvGrpSpPr>
            <p:nvPr/>
          </p:nvGrpSpPr>
          <p:grpSpPr bwMode="auto">
            <a:xfrm rot="-5400000">
              <a:off x="4757738" y="4092575"/>
              <a:ext cx="419100" cy="222250"/>
              <a:chOff x="4016829" y="4445000"/>
              <a:chExt cx="538843" cy="286204"/>
            </a:xfrm>
          </p:grpSpPr>
          <p:cxnSp>
            <p:nvCxnSpPr>
              <p:cNvPr id="73" name="Straight Connector 72">
                <a:extLst>
                  <a:ext uri="{FF2B5EF4-FFF2-40B4-BE49-F238E27FC236}">
                    <a16:creationId xmlns:a16="http://schemas.microsoft.com/office/drawing/2014/main" id="{B4A3ED35-7DCD-4D82-BDCB-577CF7307B6A}"/>
                  </a:ext>
                </a:extLst>
              </p:cNvPr>
              <p:cNvCxnSpPr/>
              <p:nvPr/>
            </p:nvCxnSpPr>
            <p:spPr bwMode="auto">
              <a:xfrm flipV="1">
                <a:off x="4136960"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B9FF6CD1-1E26-4702-AAEF-79EF627F1490}"/>
                  </a:ext>
                </a:extLst>
              </p:cNvPr>
              <p:cNvCxnSpPr/>
              <p:nvPr/>
            </p:nvCxnSpPr>
            <p:spPr bwMode="auto">
              <a:xfrm flipV="1">
                <a:off x="4415338"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BD3397D8-EDFE-46DB-BD0C-3DA7F2C3E70E}"/>
                  </a:ext>
                </a:extLst>
              </p:cNvPr>
              <p:cNvCxnSpPr/>
              <p:nvPr/>
            </p:nvCxnSpPr>
            <p:spPr bwMode="auto">
              <a:xfrm>
                <a:off x="4016330" y="4589229"/>
                <a:ext cx="5397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4D3B2E8A-4DB7-4736-BCE8-A14D232D21D6}"/>
                  </a:ext>
                </a:extLst>
              </p:cNvPr>
              <p:cNvCxnSpPr/>
              <p:nvPr/>
            </p:nvCxnSpPr>
            <p:spPr bwMode="auto">
              <a:xfrm>
                <a:off x="4085925" y="4445106"/>
                <a:ext cx="4005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3" name="Group 48">
              <a:extLst>
                <a:ext uri="{FF2B5EF4-FFF2-40B4-BE49-F238E27FC236}">
                  <a16:creationId xmlns:a16="http://schemas.microsoft.com/office/drawing/2014/main" id="{4A359EF3-C338-4818-9B70-9FAD81156F9B}"/>
                </a:ext>
              </a:extLst>
            </p:cNvPr>
            <p:cNvGrpSpPr>
              <a:grpSpLocks/>
            </p:cNvGrpSpPr>
            <p:nvPr/>
          </p:nvGrpSpPr>
          <p:grpSpPr bwMode="auto">
            <a:xfrm rot="5400000">
              <a:off x="4009232" y="4966494"/>
              <a:ext cx="417512" cy="222250"/>
              <a:chOff x="4016829" y="4445000"/>
              <a:chExt cx="538843" cy="286204"/>
            </a:xfrm>
          </p:grpSpPr>
          <p:cxnSp>
            <p:nvCxnSpPr>
              <p:cNvPr id="69" name="Straight Connector 68">
                <a:extLst>
                  <a:ext uri="{FF2B5EF4-FFF2-40B4-BE49-F238E27FC236}">
                    <a16:creationId xmlns:a16="http://schemas.microsoft.com/office/drawing/2014/main" id="{E2B7166B-8846-4133-8CBD-D93360EE8F83}"/>
                  </a:ext>
                </a:extLst>
              </p:cNvPr>
              <p:cNvCxnSpPr/>
              <p:nvPr/>
            </p:nvCxnSpPr>
            <p:spPr bwMode="auto">
              <a:xfrm flipV="1">
                <a:off x="4138771"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F11537BD-0F32-4B1A-AAD8-ECE381A3764F}"/>
                  </a:ext>
                </a:extLst>
              </p:cNvPr>
              <p:cNvCxnSpPr/>
              <p:nvPr/>
            </p:nvCxnSpPr>
            <p:spPr bwMode="auto">
              <a:xfrm flipV="1">
                <a:off x="4416656"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7CFB626E-0BB9-42A0-A278-657A142DBC17}"/>
                  </a:ext>
                </a:extLst>
              </p:cNvPr>
              <p:cNvCxnSpPr/>
              <p:nvPr/>
            </p:nvCxnSpPr>
            <p:spPr bwMode="auto">
              <a:xfrm>
                <a:off x="4016130" y="4587526"/>
                <a:ext cx="5402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65FED159-18C4-4FCA-88A3-DBE2E3CED538}"/>
                  </a:ext>
                </a:extLst>
              </p:cNvPr>
              <p:cNvCxnSpPr/>
              <p:nvPr/>
            </p:nvCxnSpPr>
            <p:spPr bwMode="auto">
              <a:xfrm>
                <a:off x="4085989" y="4443403"/>
                <a:ext cx="400526"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4" name="Group 53">
              <a:extLst>
                <a:ext uri="{FF2B5EF4-FFF2-40B4-BE49-F238E27FC236}">
                  <a16:creationId xmlns:a16="http://schemas.microsoft.com/office/drawing/2014/main" id="{DBBC1199-8CE3-47CE-9F81-0A08D32AFAE3}"/>
                </a:ext>
              </a:extLst>
            </p:cNvPr>
            <p:cNvGrpSpPr>
              <a:grpSpLocks/>
            </p:cNvGrpSpPr>
            <p:nvPr/>
          </p:nvGrpSpPr>
          <p:grpSpPr bwMode="auto">
            <a:xfrm rot="-5400000">
              <a:off x="4758532" y="4966494"/>
              <a:ext cx="417512" cy="222250"/>
              <a:chOff x="4016829" y="4445000"/>
              <a:chExt cx="538843" cy="286204"/>
            </a:xfrm>
          </p:grpSpPr>
          <p:cxnSp>
            <p:nvCxnSpPr>
              <p:cNvPr id="65" name="Straight Connector 64">
                <a:extLst>
                  <a:ext uri="{FF2B5EF4-FFF2-40B4-BE49-F238E27FC236}">
                    <a16:creationId xmlns:a16="http://schemas.microsoft.com/office/drawing/2014/main" id="{E21A504B-9FDB-4F3D-AEE9-B8DCE8271741}"/>
                  </a:ext>
                </a:extLst>
              </p:cNvPr>
              <p:cNvCxnSpPr/>
              <p:nvPr/>
            </p:nvCxnSpPr>
            <p:spPr bwMode="auto">
              <a:xfrm flipV="1">
                <a:off x="4129454"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B12B757E-C836-4F5B-9BD4-40B58C290781}"/>
                  </a:ext>
                </a:extLst>
              </p:cNvPr>
              <p:cNvCxnSpPr/>
              <p:nvPr/>
            </p:nvCxnSpPr>
            <p:spPr bwMode="auto">
              <a:xfrm flipV="1">
                <a:off x="4405786"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6734EECD-203E-4CD4-A7A8-B0642A5017EB}"/>
                  </a:ext>
                </a:extLst>
              </p:cNvPr>
              <p:cNvCxnSpPr/>
              <p:nvPr/>
            </p:nvCxnSpPr>
            <p:spPr bwMode="auto">
              <a:xfrm>
                <a:off x="4016126" y="4589229"/>
                <a:ext cx="5402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DB0BA8BF-F555-46BD-9149-4E9B98CB59E0}"/>
                  </a:ext>
                </a:extLst>
              </p:cNvPr>
              <p:cNvCxnSpPr/>
              <p:nvPr/>
            </p:nvCxnSpPr>
            <p:spPr bwMode="auto">
              <a:xfrm>
                <a:off x="4085986" y="4445105"/>
                <a:ext cx="400526"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cxnSp>
          <p:nvCxnSpPr>
            <p:cNvPr id="25" name="Straight Connector 24">
              <a:extLst>
                <a:ext uri="{FF2B5EF4-FFF2-40B4-BE49-F238E27FC236}">
                  <a16:creationId xmlns:a16="http://schemas.microsoft.com/office/drawing/2014/main" id="{C35F732E-54A8-4EED-B867-329BE92CD2E5}"/>
                </a:ext>
              </a:extLst>
            </p:cNvPr>
            <p:cNvCxnSpPr/>
            <p:nvPr/>
          </p:nvCxnSpPr>
          <p:spPr bwMode="auto">
            <a:xfrm flipV="1">
              <a:off x="4106519" y="3758075"/>
              <a:ext cx="0" cy="330789"/>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AF393DA-A7DB-4576-8006-1F2198936521}"/>
                </a:ext>
              </a:extLst>
            </p:cNvPr>
            <p:cNvCxnSpPr/>
            <p:nvPr/>
          </p:nvCxnSpPr>
          <p:spPr bwMode="auto">
            <a:xfrm flipV="1">
              <a:off x="4106519" y="4305380"/>
              <a:ext cx="0" cy="65917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5EC594E-2C7F-4F60-84BB-A63FC5380501}"/>
                </a:ext>
              </a:extLst>
            </p:cNvPr>
            <p:cNvCxnSpPr/>
            <p:nvPr/>
          </p:nvCxnSpPr>
          <p:spPr bwMode="auto">
            <a:xfrm flipV="1">
              <a:off x="4106519" y="5179864"/>
              <a:ext cx="0" cy="33199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4339010E-812F-42A3-BD6F-4294AE3467A2}"/>
                </a:ext>
              </a:extLst>
            </p:cNvPr>
            <p:cNvCxnSpPr/>
            <p:nvPr/>
          </p:nvCxnSpPr>
          <p:spPr bwMode="auto">
            <a:xfrm flipV="1">
              <a:off x="5086098" y="3758075"/>
              <a:ext cx="0" cy="330789"/>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F11BF496-1A77-4841-A762-22A617A1F18A}"/>
                </a:ext>
              </a:extLst>
            </p:cNvPr>
            <p:cNvCxnSpPr/>
            <p:nvPr/>
          </p:nvCxnSpPr>
          <p:spPr bwMode="auto">
            <a:xfrm flipV="1">
              <a:off x="5086098" y="4305380"/>
              <a:ext cx="0" cy="65917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5FA0F51-1E44-4792-B919-1576C91EFCF9}"/>
                </a:ext>
              </a:extLst>
            </p:cNvPr>
            <p:cNvCxnSpPr/>
            <p:nvPr/>
          </p:nvCxnSpPr>
          <p:spPr bwMode="auto">
            <a:xfrm flipV="1">
              <a:off x="5086098" y="5179864"/>
              <a:ext cx="0" cy="33199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361E85F-D3FF-4626-9E46-E5BA2F41591B}"/>
                </a:ext>
              </a:extLst>
            </p:cNvPr>
            <p:cNvCxnSpPr/>
            <p:nvPr/>
          </p:nvCxnSpPr>
          <p:spPr bwMode="auto">
            <a:xfrm>
              <a:off x="4377286" y="4203136"/>
              <a:ext cx="139596"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195A2C64-70DB-4BE6-BD59-E8FA686BEE1A}"/>
                </a:ext>
              </a:extLst>
            </p:cNvPr>
            <p:cNvSpPr/>
            <p:nvPr/>
          </p:nvSpPr>
          <p:spPr bwMode="auto">
            <a:xfrm>
              <a:off x="4335167" y="4176673"/>
              <a:ext cx="55357" cy="55332"/>
            </a:xfrm>
            <a:prstGeom prst="ellipse">
              <a:avLst/>
            </a:prstGeom>
            <a:solidFill>
              <a:schemeClr val="bg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33" name="Oval 32">
              <a:extLst>
                <a:ext uri="{FF2B5EF4-FFF2-40B4-BE49-F238E27FC236}">
                  <a16:creationId xmlns:a16="http://schemas.microsoft.com/office/drawing/2014/main" id="{BA5EC9E6-C159-4B04-8841-C23975DA6800}"/>
                </a:ext>
              </a:extLst>
            </p:cNvPr>
            <p:cNvSpPr/>
            <p:nvPr/>
          </p:nvSpPr>
          <p:spPr bwMode="auto">
            <a:xfrm>
              <a:off x="4792465" y="4176673"/>
              <a:ext cx="54153" cy="55332"/>
            </a:xfrm>
            <a:prstGeom prst="ellipse">
              <a:avLst/>
            </a:prstGeom>
            <a:solidFill>
              <a:schemeClr val="bg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34" name="Oval 33">
              <a:extLst>
                <a:ext uri="{FF2B5EF4-FFF2-40B4-BE49-F238E27FC236}">
                  <a16:creationId xmlns:a16="http://schemas.microsoft.com/office/drawing/2014/main" id="{2D73A058-EF21-405C-AA9D-2F86947A8AAD}"/>
                </a:ext>
              </a:extLst>
            </p:cNvPr>
            <p:cNvSpPr/>
            <p:nvPr/>
          </p:nvSpPr>
          <p:spPr bwMode="auto">
            <a:xfrm>
              <a:off x="3055938" y="4646994"/>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35" name="Oval 34">
              <a:extLst>
                <a:ext uri="{FF2B5EF4-FFF2-40B4-BE49-F238E27FC236}">
                  <a16:creationId xmlns:a16="http://schemas.microsoft.com/office/drawing/2014/main" id="{BF02A872-7353-4062-9EDE-876FEAA5D722}"/>
                </a:ext>
              </a:extLst>
            </p:cNvPr>
            <p:cNvSpPr/>
            <p:nvPr/>
          </p:nvSpPr>
          <p:spPr bwMode="auto">
            <a:xfrm>
              <a:off x="5059622"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36" name="Oval 35">
              <a:extLst>
                <a:ext uri="{FF2B5EF4-FFF2-40B4-BE49-F238E27FC236}">
                  <a16:creationId xmlns:a16="http://schemas.microsoft.com/office/drawing/2014/main" id="{69430924-2784-46E6-A700-BB589633ECE4}"/>
                </a:ext>
              </a:extLst>
            </p:cNvPr>
            <p:cNvSpPr/>
            <p:nvPr/>
          </p:nvSpPr>
          <p:spPr bwMode="auto">
            <a:xfrm>
              <a:off x="4080044" y="4648197"/>
              <a:ext cx="54153"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cxnSp>
          <p:nvCxnSpPr>
            <p:cNvPr id="37" name="Straight Connector 36">
              <a:extLst>
                <a:ext uri="{FF2B5EF4-FFF2-40B4-BE49-F238E27FC236}">
                  <a16:creationId xmlns:a16="http://schemas.microsoft.com/office/drawing/2014/main" id="{2E0B7126-25C1-4290-B2AE-480157287542}"/>
                </a:ext>
              </a:extLst>
            </p:cNvPr>
            <p:cNvCxnSpPr/>
            <p:nvPr/>
          </p:nvCxnSpPr>
          <p:spPr bwMode="auto">
            <a:xfrm flipV="1">
              <a:off x="4524103" y="4203136"/>
              <a:ext cx="0" cy="87568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F1B92E66-41DA-4D62-AE2B-77B468B50408}"/>
                </a:ext>
              </a:extLst>
            </p:cNvPr>
            <p:cNvCxnSpPr/>
            <p:nvPr/>
          </p:nvCxnSpPr>
          <p:spPr bwMode="auto">
            <a:xfrm>
              <a:off x="4329150" y="5081229"/>
              <a:ext cx="18773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39" name="Oval 38">
              <a:extLst>
                <a:ext uri="{FF2B5EF4-FFF2-40B4-BE49-F238E27FC236}">
                  <a16:creationId xmlns:a16="http://schemas.microsoft.com/office/drawing/2014/main" id="{A8EF551B-0C40-4D8F-9E36-F5871FBFF0A9}"/>
                </a:ext>
              </a:extLst>
            </p:cNvPr>
            <p:cNvSpPr/>
            <p:nvPr/>
          </p:nvSpPr>
          <p:spPr bwMode="auto">
            <a:xfrm>
              <a:off x="4497628"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cxnSp>
          <p:nvCxnSpPr>
            <p:cNvPr id="40" name="Straight Connector 39">
              <a:extLst>
                <a:ext uri="{FF2B5EF4-FFF2-40B4-BE49-F238E27FC236}">
                  <a16:creationId xmlns:a16="http://schemas.microsoft.com/office/drawing/2014/main" id="{96739C1C-E017-47C2-8789-18B5F35C1A40}"/>
                </a:ext>
              </a:extLst>
            </p:cNvPr>
            <p:cNvCxnSpPr/>
            <p:nvPr/>
          </p:nvCxnSpPr>
          <p:spPr bwMode="auto">
            <a:xfrm>
              <a:off x="4651665" y="4203136"/>
              <a:ext cx="140800"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E0FDF38-4403-4721-919B-6D21B6FEBD8B}"/>
                </a:ext>
              </a:extLst>
            </p:cNvPr>
            <p:cNvCxnSpPr/>
            <p:nvPr/>
          </p:nvCxnSpPr>
          <p:spPr bwMode="auto">
            <a:xfrm>
              <a:off x="4649258" y="5081229"/>
              <a:ext cx="18773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2346D9F-5B4D-4F33-91E0-E263DDCD36EC}"/>
                </a:ext>
              </a:extLst>
            </p:cNvPr>
            <p:cNvCxnSpPr/>
            <p:nvPr/>
          </p:nvCxnSpPr>
          <p:spPr bwMode="auto">
            <a:xfrm flipV="1">
              <a:off x="4648055" y="4203136"/>
              <a:ext cx="0" cy="87568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629C4C3C-9BFE-4168-93F7-0B283421824F}"/>
                </a:ext>
              </a:extLst>
            </p:cNvPr>
            <p:cNvSpPr/>
            <p:nvPr/>
          </p:nvSpPr>
          <p:spPr bwMode="auto">
            <a:xfrm>
              <a:off x="4619173" y="4643385"/>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44" name="Oval 43">
              <a:extLst>
                <a:ext uri="{FF2B5EF4-FFF2-40B4-BE49-F238E27FC236}">
                  <a16:creationId xmlns:a16="http://schemas.microsoft.com/office/drawing/2014/main" id="{C4DCBBE4-1105-4C94-9F14-1473C848811D}"/>
                </a:ext>
              </a:extLst>
            </p:cNvPr>
            <p:cNvSpPr/>
            <p:nvPr/>
          </p:nvSpPr>
          <p:spPr bwMode="auto">
            <a:xfrm>
              <a:off x="4074026" y="3720787"/>
              <a:ext cx="5295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45" name="Oval 44">
              <a:extLst>
                <a:ext uri="{FF2B5EF4-FFF2-40B4-BE49-F238E27FC236}">
                  <a16:creationId xmlns:a16="http://schemas.microsoft.com/office/drawing/2014/main" id="{0C2FF20F-3914-4E39-A951-74ADE74584CF}"/>
                </a:ext>
              </a:extLst>
            </p:cNvPr>
            <p:cNvSpPr/>
            <p:nvPr/>
          </p:nvSpPr>
          <p:spPr bwMode="auto">
            <a:xfrm>
              <a:off x="5057216" y="3720787"/>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46" name="Oval 45">
              <a:extLst>
                <a:ext uri="{FF2B5EF4-FFF2-40B4-BE49-F238E27FC236}">
                  <a16:creationId xmlns:a16="http://schemas.microsoft.com/office/drawing/2014/main" id="{D7F6CD5A-8697-4547-B759-49B7288CB258}"/>
                </a:ext>
              </a:extLst>
            </p:cNvPr>
            <p:cNvSpPr/>
            <p:nvPr/>
          </p:nvSpPr>
          <p:spPr bwMode="auto">
            <a:xfrm>
              <a:off x="5057216" y="5481784"/>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47" name="Oval 46">
              <a:extLst>
                <a:ext uri="{FF2B5EF4-FFF2-40B4-BE49-F238E27FC236}">
                  <a16:creationId xmlns:a16="http://schemas.microsoft.com/office/drawing/2014/main" id="{2CAA18F7-C49D-408B-A506-EC65D4D61132}"/>
                </a:ext>
              </a:extLst>
            </p:cNvPr>
            <p:cNvSpPr/>
            <p:nvPr/>
          </p:nvSpPr>
          <p:spPr bwMode="auto">
            <a:xfrm>
              <a:off x="4074026" y="5478175"/>
              <a:ext cx="5295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cxnSp>
          <p:nvCxnSpPr>
            <p:cNvPr id="48" name="Straight Connector 47">
              <a:extLst>
                <a:ext uri="{FF2B5EF4-FFF2-40B4-BE49-F238E27FC236}">
                  <a16:creationId xmlns:a16="http://schemas.microsoft.com/office/drawing/2014/main" id="{144490D9-550E-4233-8CFD-18FCAD1FD86E}"/>
                </a:ext>
              </a:extLst>
            </p:cNvPr>
            <p:cNvCxnSpPr/>
            <p:nvPr/>
          </p:nvCxnSpPr>
          <p:spPr bwMode="auto">
            <a:xfrm>
              <a:off x="3826123" y="5515464"/>
              <a:ext cx="150908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8168C2B1-572B-46A2-909F-358C978BA627}"/>
                </a:ext>
              </a:extLst>
            </p:cNvPr>
            <p:cNvCxnSpPr/>
            <p:nvPr/>
          </p:nvCxnSpPr>
          <p:spPr bwMode="auto">
            <a:xfrm flipV="1">
              <a:off x="4601121" y="5515464"/>
              <a:ext cx="0" cy="11066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3B67B94A-D630-4044-B75F-DA0C224EF5BC}"/>
                </a:ext>
              </a:extLst>
            </p:cNvPr>
            <p:cNvCxnSpPr/>
            <p:nvPr/>
          </p:nvCxnSpPr>
          <p:spPr bwMode="auto">
            <a:xfrm>
              <a:off x="4489204" y="5629736"/>
              <a:ext cx="226242" cy="0"/>
            </a:xfrm>
            <a:prstGeom prst="line">
              <a:avLst/>
            </a:prstGeom>
            <a:noFill/>
            <a:ln w="28575" cap="flat" cmpd="sng" algn="ctr">
              <a:solidFill>
                <a:schemeClr val="tx1">
                  <a:lumMod val="85000"/>
                  <a:lumOff val="15000"/>
                </a:schemeClr>
              </a:solidFill>
              <a:prstDash val="solid"/>
              <a:round/>
              <a:headEnd type="none" w="med" len="med"/>
              <a:tailEnd type="none" w="med" len="med"/>
            </a:ln>
            <a:effectLst/>
          </p:spPr>
        </p:cxnSp>
        <p:sp>
          <p:nvSpPr>
            <p:cNvPr id="51" name="Oval 50">
              <a:extLst>
                <a:ext uri="{FF2B5EF4-FFF2-40B4-BE49-F238E27FC236}">
                  <a16:creationId xmlns:a16="http://schemas.microsoft.com/office/drawing/2014/main" id="{FBA14716-D682-40C7-8C41-A52835DB13A9}"/>
                </a:ext>
              </a:extLst>
            </p:cNvPr>
            <p:cNvSpPr/>
            <p:nvPr/>
          </p:nvSpPr>
          <p:spPr bwMode="auto">
            <a:xfrm>
              <a:off x="3670883" y="3503068"/>
              <a:ext cx="55357" cy="54129"/>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52" name="Oval 51">
              <a:extLst>
                <a:ext uri="{FF2B5EF4-FFF2-40B4-BE49-F238E27FC236}">
                  <a16:creationId xmlns:a16="http://schemas.microsoft.com/office/drawing/2014/main" id="{039438AC-3E7B-44FC-B07C-9F64E2BE9888}"/>
                </a:ext>
              </a:extLst>
            </p:cNvPr>
            <p:cNvSpPr/>
            <p:nvPr/>
          </p:nvSpPr>
          <p:spPr bwMode="auto">
            <a:xfrm>
              <a:off x="5463970" y="3503068"/>
              <a:ext cx="55357" cy="54129"/>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53" name="Oval 52">
              <a:extLst>
                <a:ext uri="{FF2B5EF4-FFF2-40B4-BE49-F238E27FC236}">
                  <a16:creationId xmlns:a16="http://schemas.microsoft.com/office/drawing/2014/main" id="{13E266BC-B11E-40CC-8132-8C5F633B12FC}"/>
                </a:ext>
              </a:extLst>
            </p:cNvPr>
            <p:cNvSpPr/>
            <p:nvPr/>
          </p:nvSpPr>
          <p:spPr bwMode="auto">
            <a:xfrm>
              <a:off x="6084931"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b="0" dirty="0"/>
            </a:p>
          </p:txBody>
        </p:sp>
        <p:sp>
          <p:nvSpPr>
            <p:cNvPr id="54" name="TextBox 105">
              <a:extLst>
                <a:ext uri="{FF2B5EF4-FFF2-40B4-BE49-F238E27FC236}">
                  <a16:creationId xmlns:a16="http://schemas.microsoft.com/office/drawing/2014/main" id="{C14F87E7-E452-48F9-BA52-EBE961BE6B47}"/>
                </a:ext>
              </a:extLst>
            </p:cNvPr>
            <p:cNvSpPr txBox="1">
              <a:spLocks noChangeArrowheads="1"/>
            </p:cNvSpPr>
            <p:nvPr/>
          </p:nvSpPr>
          <p:spPr bwMode="auto">
            <a:xfrm>
              <a:off x="3100992" y="5481638"/>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Bit</a:t>
              </a:r>
            </a:p>
          </p:txBody>
        </p:sp>
        <p:sp>
          <p:nvSpPr>
            <p:cNvPr id="55" name="TextBox 118">
              <a:extLst>
                <a:ext uri="{FF2B5EF4-FFF2-40B4-BE49-F238E27FC236}">
                  <a16:creationId xmlns:a16="http://schemas.microsoft.com/office/drawing/2014/main" id="{F832E11F-00A6-4802-849A-E438A0B9087D}"/>
                </a:ext>
              </a:extLst>
            </p:cNvPr>
            <p:cNvSpPr txBox="1">
              <a:spLocks noChangeArrowheads="1"/>
            </p:cNvSpPr>
            <p:nvPr/>
          </p:nvSpPr>
          <p:spPr bwMode="auto">
            <a:xfrm>
              <a:off x="5810367" y="5481638"/>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bit'</a:t>
              </a:r>
            </a:p>
          </p:txBody>
        </p:sp>
        <p:sp>
          <p:nvSpPr>
            <p:cNvPr id="56" name="TextBox 119">
              <a:extLst>
                <a:ext uri="{FF2B5EF4-FFF2-40B4-BE49-F238E27FC236}">
                  <a16:creationId xmlns:a16="http://schemas.microsoft.com/office/drawing/2014/main" id="{E657871F-4123-455B-A1FA-CE629F2660DA}"/>
                </a:ext>
              </a:extLst>
            </p:cNvPr>
            <p:cNvSpPr txBox="1">
              <a:spLocks noChangeArrowheads="1"/>
            </p:cNvSpPr>
            <p:nvPr/>
          </p:nvSpPr>
          <p:spPr bwMode="auto">
            <a:xfrm>
              <a:off x="4328925" y="3294972"/>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Select</a:t>
              </a:r>
            </a:p>
          </p:txBody>
        </p:sp>
        <p:sp>
          <p:nvSpPr>
            <p:cNvPr id="57" name="TextBox 120">
              <a:extLst>
                <a:ext uri="{FF2B5EF4-FFF2-40B4-BE49-F238E27FC236}">
                  <a16:creationId xmlns:a16="http://schemas.microsoft.com/office/drawing/2014/main" id="{097B29FB-76B5-45D3-8B44-303AFE98C928}"/>
                </a:ext>
              </a:extLst>
            </p:cNvPr>
            <p:cNvSpPr txBox="1">
              <a:spLocks noChangeArrowheads="1"/>
            </p:cNvSpPr>
            <p:nvPr/>
          </p:nvSpPr>
          <p:spPr bwMode="auto">
            <a:xfrm>
              <a:off x="4443412" y="3705426"/>
              <a:ext cx="542925" cy="23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V</a:t>
              </a:r>
              <a:r>
                <a:rPr lang="en-GB" b="0" baseline="-25000" dirty="0"/>
                <a:t>DD</a:t>
              </a:r>
            </a:p>
          </p:txBody>
        </p:sp>
        <p:sp>
          <p:nvSpPr>
            <p:cNvPr id="58" name="TextBox 121">
              <a:extLst>
                <a:ext uri="{FF2B5EF4-FFF2-40B4-BE49-F238E27FC236}">
                  <a16:creationId xmlns:a16="http://schemas.microsoft.com/office/drawing/2014/main" id="{D40ABF3F-8374-4455-BAB5-310FC0E5F9AF}"/>
                </a:ext>
              </a:extLst>
            </p:cNvPr>
            <p:cNvSpPr txBox="1">
              <a:spLocks noChangeArrowheads="1"/>
            </p:cNvSpPr>
            <p:nvPr/>
          </p:nvSpPr>
          <p:spPr bwMode="auto">
            <a:xfrm>
              <a:off x="3409156" y="394255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	M</a:t>
              </a:r>
              <a:r>
                <a:rPr lang="en-GB" b="0" baseline="-25000" dirty="0"/>
                <a:t>5</a:t>
              </a:r>
            </a:p>
          </p:txBody>
        </p:sp>
        <p:sp>
          <p:nvSpPr>
            <p:cNvPr id="59" name="TextBox 122">
              <a:extLst>
                <a:ext uri="{FF2B5EF4-FFF2-40B4-BE49-F238E27FC236}">
                  <a16:creationId xmlns:a16="http://schemas.microsoft.com/office/drawing/2014/main" id="{AFB81BCB-BA4B-4AF9-A33F-EA8867823C49}"/>
                </a:ext>
              </a:extLst>
            </p:cNvPr>
            <p:cNvSpPr txBox="1">
              <a:spLocks noChangeArrowheads="1"/>
            </p:cNvSpPr>
            <p:nvPr/>
          </p:nvSpPr>
          <p:spPr bwMode="auto">
            <a:xfrm>
              <a:off x="3938190" y="392350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	M</a:t>
              </a:r>
              <a:r>
                <a:rPr lang="en-GB" b="0" baseline="-25000" dirty="0"/>
                <a:t>2</a:t>
              </a:r>
            </a:p>
          </p:txBody>
        </p:sp>
        <p:sp>
          <p:nvSpPr>
            <p:cNvPr id="60" name="TextBox 123">
              <a:extLst>
                <a:ext uri="{FF2B5EF4-FFF2-40B4-BE49-F238E27FC236}">
                  <a16:creationId xmlns:a16="http://schemas.microsoft.com/office/drawing/2014/main" id="{82276526-CA54-4839-9AA0-4116625E5233}"/>
                </a:ext>
              </a:extLst>
            </p:cNvPr>
            <p:cNvSpPr txBox="1">
              <a:spLocks noChangeArrowheads="1"/>
            </p:cNvSpPr>
            <p:nvPr/>
          </p:nvSpPr>
          <p:spPr bwMode="auto">
            <a:xfrm>
              <a:off x="5022852" y="3914771"/>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	M</a:t>
              </a:r>
              <a:r>
                <a:rPr lang="en-GB" b="0" baseline="-25000" dirty="0"/>
                <a:t>4</a:t>
              </a:r>
            </a:p>
          </p:txBody>
        </p:sp>
        <p:sp>
          <p:nvSpPr>
            <p:cNvPr id="61" name="TextBox 124">
              <a:extLst>
                <a:ext uri="{FF2B5EF4-FFF2-40B4-BE49-F238E27FC236}">
                  <a16:creationId xmlns:a16="http://schemas.microsoft.com/office/drawing/2014/main" id="{C1229B4E-402D-4A2B-9BE8-1586FF1E6ABD}"/>
                </a:ext>
              </a:extLst>
            </p:cNvPr>
            <p:cNvSpPr txBox="1">
              <a:spLocks noChangeArrowheads="1"/>
            </p:cNvSpPr>
            <p:nvPr/>
          </p:nvSpPr>
          <p:spPr bwMode="auto">
            <a:xfrm>
              <a:off x="5519738" y="392787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	M</a:t>
              </a:r>
              <a:r>
                <a:rPr lang="en-GB" b="0" baseline="-25000" dirty="0"/>
                <a:t>6</a:t>
              </a:r>
            </a:p>
          </p:txBody>
        </p:sp>
        <p:sp>
          <p:nvSpPr>
            <p:cNvPr id="62" name="TextBox 125">
              <a:extLst>
                <a:ext uri="{FF2B5EF4-FFF2-40B4-BE49-F238E27FC236}">
                  <a16:creationId xmlns:a16="http://schemas.microsoft.com/office/drawing/2014/main" id="{0E715570-2A61-4210-8F3B-7EF701295F94}"/>
                </a:ext>
              </a:extLst>
            </p:cNvPr>
            <p:cNvSpPr txBox="1">
              <a:spLocks noChangeArrowheads="1"/>
            </p:cNvSpPr>
            <p:nvPr/>
          </p:nvSpPr>
          <p:spPr bwMode="auto">
            <a:xfrm>
              <a:off x="3867956" y="4773029"/>
              <a:ext cx="523875"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	M</a:t>
              </a:r>
              <a:r>
                <a:rPr lang="en-GB" b="0" baseline="-25000" dirty="0"/>
                <a:t>1</a:t>
              </a:r>
            </a:p>
          </p:txBody>
        </p:sp>
        <p:sp>
          <p:nvSpPr>
            <p:cNvPr id="63" name="TextBox 126">
              <a:extLst>
                <a:ext uri="{FF2B5EF4-FFF2-40B4-BE49-F238E27FC236}">
                  <a16:creationId xmlns:a16="http://schemas.microsoft.com/office/drawing/2014/main" id="{D22598F9-78BC-4E6E-AEFE-B87B1ADAF911}"/>
                </a:ext>
              </a:extLst>
            </p:cNvPr>
            <p:cNvSpPr txBox="1">
              <a:spLocks noChangeArrowheads="1"/>
            </p:cNvSpPr>
            <p:nvPr/>
          </p:nvSpPr>
          <p:spPr bwMode="auto">
            <a:xfrm>
              <a:off x="5051425" y="4782455"/>
              <a:ext cx="522288"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	M</a:t>
              </a:r>
              <a:r>
                <a:rPr lang="en-GB" b="0" baseline="-25000" dirty="0"/>
                <a:t>3</a:t>
              </a:r>
            </a:p>
          </p:txBody>
        </p:sp>
        <p:cxnSp>
          <p:nvCxnSpPr>
            <p:cNvPr id="64" name="Straight Connector 63">
              <a:extLst>
                <a:ext uri="{FF2B5EF4-FFF2-40B4-BE49-F238E27FC236}">
                  <a16:creationId xmlns:a16="http://schemas.microsoft.com/office/drawing/2014/main" id="{E0B09C60-713B-4901-BB83-E9C629CC75BB}"/>
                </a:ext>
              </a:extLst>
            </p:cNvPr>
            <p:cNvCxnSpPr/>
            <p:nvPr/>
          </p:nvCxnSpPr>
          <p:spPr bwMode="auto">
            <a:xfrm>
              <a:off x="4521696" y="5692285"/>
              <a:ext cx="158851" cy="0"/>
            </a:xfrm>
            <a:prstGeom prst="line">
              <a:avLst/>
            </a:prstGeom>
            <a:noFill/>
            <a:ln w="28575" cap="flat" cmpd="sng" algn="ctr">
              <a:solidFill>
                <a:schemeClr val="tx1">
                  <a:lumMod val="85000"/>
                  <a:lumOff val="15000"/>
                </a:schemeClr>
              </a:solidFill>
              <a:prstDash val="solid"/>
              <a:round/>
              <a:headEnd type="none" w="med" len="med"/>
              <a:tailEnd type="none" w="med" len="med"/>
            </a:ln>
            <a:effectLst/>
          </p:spPr>
        </p:cxnSp>
      </p:grpSp>
    </p:spTree>
    <p:extLst>
      <p:ext uri="{BB962C8B-B14F-4D97-AF65-F5344CB8AC3E}">
        <p14:creationId xmlns:p14="http://schemas.microsoft.com/office/powerpoint/2010/main" val="240368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Accessing Static RAM</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Read operation</a:t>
            </a:r>
          </a:p>
          <a:p>
            <a:pPr lvl="1"/>
            <a:r>
              <a:rPr lang="en-IN" altLang="en-US" dirty="0">
                <a:ea typeface="ＭＳ Ｐゴシック" panose="020B0600070205080204" pitchFamily="34" charset="-128"/>
              </a:rPr>
              <a:t>The address is decoded and the desired cell is then selected, in which case the select line is set to one.</a:t>
            </a:r>
          </a:p>
          <a:p>
            <a:pPr lvl="1"/>
            <a:r>
              <a:rPr lang="en-IN" altLang="en-US" dirty="0">
                <a:ea typeface="ＭＳ Ｐゴシック" panose="020B0600070205080204" pitchFamily="34" charset="-128"/>
              </a:rPr>
              <a:t>Depending on the value of the four transistors (M1-M4), one of the </a:t>
            </a:r>
            <a:r>
              <a:rPr lang="en-IN" altLang="en-US" dirty="0" err="1">
                <a:ea typeface="ＭＳ Ｐゴシック" panose="020B0600070205080204" pitchFamily="34" charset="-128"/>
              </a:rPr>
              <a:t>bitlines</a:t>
            </a:r>
            <a:r>
              <a:rPr lang="en-IN" altLang="en-US" dirty="0">
                <a:ea typeface="ＭＳ Ｐゴシック" panose="020B0600070205080204" pitchFamily="34" charset="-128"/>
              </a:rPr>
              <a:t> will be charged to 1 and the other will be drained to 0.</a:t>
            </a:r>
          </a:p>
          <a:p>
            <a:pPr lvl="1"/>
            <a:r>
              <a:rPr lang="en-IN" altLang="en-US" dirty="0">
                <a:ea typeface="ＭＳ Ｐゴシック" panose="020B0600070205080204" pitchFamily="34" charset="-128"/>
              </a:rPr>
              <a:t>The states of the two </a:t>
            </a:r>
            <a:r>
              <a:rPr lang="en-IN" altLang="en-US" dirty="0" err="1">
                <a:ea typeface="ＭＳ Ｐゴシック" panose="020B0600070205080204" pitchFamily="34" charset="-128"/>
              </a:rPr>
              <a:t>bitlines</a:t>
            </a:r>
            <a:r>
              <a:rPr lang="en-IN" altLang="en-US" dirty="0">
                <a:ea typeface="ＭＳ Ｐゴシック" panose="020B0600070205080204" pitchFamily="34" charset="-128"/>
              </a:rPr>
              <a:t> (bit and bit’) are then read out as 1-bit data.</a:t>
            </a:r>
            <a:endParaRPr lang="en-US" altLang="en-US" dirty="0">
              <a:ea typeface="ＭＳ Ｐゴシック" panose="020B0600070205080204" pitchFamily="34" charset="-128"/>
            </a:endParaRPr>
          </a:p>
          <a:p>
            <a:pPr marL="342900" lvl="1" indent="-342900">
              <a:spcAft>
                <a:spcPts val="1600"/>
              </a:spcAft>
            </a:pPr>
            <a:r>
              <a:rPr lang="en-US" altLang="en-US" sz="2400" dirty="0">
                <a:ea typeface="ＭＳ Ｐゴシック" panose="020B0600070205080204" pitchFamily="34" charset="-128"/>
              </a:rPr>
              <a:t>Write operation</a:t>
            </a:r>
          </a:p>
          <a:p>
            <a:pPr lvl="1"/>
            <a:r>
              <a:rPr lang="en-IN" dirty="0"/>
              <a:t>The two </a:t>
            </a:r>
            <a:r>
              <a:rPr lang="en-IN" dirty="0" err="1"/>
              <a:t>bitlines</a:t>
            </a:r>
            <a:r>
              <a:rPr lang="en-IN" dirty="0"/>
              <a:t> (bit and bit’) are pre-charged to the desired value (e.g., bit = VDD, bit’ = VSS).</a:t>
            </a:r>
          </a:p>
          <a:p>
            <a:pPr lvl="1"/>
            <a:r>
              <a:rPr lang="en-IN" dirty="0"/>
              <a:t>The address is decoded and the desired cell is then selected, in which case, the select line is set to one.</a:t>
            </a:r>
          </a:p>
          <a:p>
            <a:pPr lvl="1"/>
            <a:r>
              <a:rPr lang="en-IN" dirty="0"/>
              <a:t>The four transistors (M1-M4) are then forced to flip their states (either charged or discharged), since the </a:t>
            </a:r>
            <a:r>
              <a:rPr lang="en-IN" dirty="0" err="1"/>
              <a:t>bitlines</a:t>
            </a:r>
            <a:r>
              <a:rPr lang="en-IN" dirty="0"/>
              <a:t> normally have much higher capacitance than the four transistors.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8122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Dynamic RAM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Dynamic RAM (DRAM)</a:t>
            </a:r>
          </a:p>
          <a:p>
            <a:pPr lvl="1"/>
            <a:r>
              <a:rPr lang="en-IN" altLang="en-US" dirty="0">
                <a:ea typeface="ＭＳ Ｐゴシック" panose="020B0600070205080204" pitchFamily="34" charset="-128"/>
              </a:rPr>
              <a:t>One bit of data can be stored in one transistor and capacitor pair; the status of the capacitor (charged or uncharged) indicates the bit state (1 or 0).</a:t>
            </a:r>
          </a:p>
          <a:p>
            <a:pPr lvl="1"/>
            <a:r>
              <a:rPr lang="en-IN" altLang="en-US" dirty="0">
                <a:ea typeface="ＭＳ Ｐゴシック" panose="020B0600070205080204" pitchFamily="34" charset="-128"/>
              </a:rPr>
              <a:t>Needs to be refreshed (or recharged) periodically, since the capacitor leaks its charge, e.g., every 10 ms.</a:t>
            </a:r>
          </a:p>
          <a:p>
            <a:pPr lvl="1"/>
            <a:r>
              <a:rPr lang="en-IN" altLang="en-US" dirty="0">
                <a:ea typeface="ＭＳ Ｐゴシック" panose="020B0600070205080204" pitchFamily="34" charset="-128"/>
              </a:rPr>
              <a:t>Higher density, smaller block size</a:t>
            </a:r>
          </a:p>
          <a:p>
            <a:pPr lvl="1"/>
            <a:r>
              <a:rPr lang="en-IN" altLang="en-US" dirty="0">
                <a:ea typeface="ＭＳ Ｐゴシック" panose="020B0600070205080204" pitchFamily="34" charset="-128"/>
              </a:rPr>
              <a:t>Less expensive</a:t>
            </a:r>
          </a:p>
          <a:p>
            <a:pPr lvl="1"/>
            <a:r>
              <a:rPr lang="en-IN" altLang="en-US" dirty="0">
                <a:ea typeface="ＭＳ Ｐゴシック" panose="020B0600070205080204" pitchFamily="34" charset="-128"/>
              </a:rPr>
              <a:t>DRAM can be categorized according to its data rate and synchronization mode, for example:</a:t>
            </a:r>
            <a:endParaRPr lang="en-US" altLang="en-US" dirty="0">
              <a:ea typeface="ＭＳ Ｐゴシック" panose="020B0600070205080204" pitchFamily="34" charset="-128"/>
            </a:endParaRPr>
          </a:p>
          <a:p>
            <a:pPr lvl="2"/>
            <a:r>
              <a:rPr lang="en-IN" altLang="en-US" dirty="0">
                <a:ea typeface="ＭＳ Ｐゴシック" panose="020B0600070205080204" pitchFamily="34" charset="-128"/>
              </a:rPr>
              <a:t>Single data rate (SDR) and double data rate (DDR)</a:t>
            </a:r>
          </a:p>
          <a:p>
            <a:pPr lvl="2"/>
            <a:r>
              <a:rPr lang="en-IN" altLang="en-US" dirty="0">
                <a:ea typeface="ＭＳ Ｐゴシック" panose="020B0600070205080204" pitchFamily="34" charset="-128"/>
              </a:rPr>
              <a:t>Synchronous DRAM (SDRAM) and non-synchronous DRAM</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0166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Dynamic RAM</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In DRAM, each memory cell requires fewer transistors, e.g., a three-transistor cell or even one-transistor cell.</a:t>
            </a:r>
          </a:p>
          <a:p>
            <a:r>
              <a:rPr lang="en-IN" altLang="en-US" dirty="0">
                <a:ea typeface="ＭＳ Ｐゴシック" panose="020B0600070205080204" pitchFamily="34" charset="-128"/>
              </a:rPr>
              <a:t>For example, the one-transistor cell is composed by one transistor and one capacitor.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One-transistor: a gate transistor used to select a single cell</a:t>
            </a:r>
          </a:p>
          <a:p>
            <a:pPr lvl="1"/>
            <a:r>
              <a:rPr lang="en-IN" altLang="en-US" dirty="0">
                <a:ea typeface="ＭＳ Ｐゴシック" panose="020B0600070205080204" pitchFamily="34" charset="-128"/>
              </a:rPr>
              <a:t>One-capacitor: stores the value of a single bit</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F75F9367-9589-4971-B444-4C99811C68E8}"/>
              </a:ext>
            </a:extLst>
          </p:cNvPr>
          <p:cNvGrpSpPr/>
          <p:nvPr/>
        </p:nvGrpSpPr>
        <p:grpSpPr>
          <a:xfrm>
            <a:off x="2769613" y="3679824"/>
            <a:ext cx="6202335" cy="2387600"/>
            <a:chOff x="2742486" y="3687764"/>
            <a:chExt cx="6202335" cy="2387600"/>
          </a:xfrm>
        </p:grpSpPr>
        <p:cxnSp>
          <p:nvCxnSpPr>
            <p:cNvPr id="6" name="Straight Connector 5">
              <a:extLst>
                <a:ext uri="{FF2B5EF4-FFF2-40B4-BE49-F238E27FC236}">
                  <a16:creationId xmlns:a16="http://schemas.microsoft.com/office/drawing/2014/main" id="{23DADE06-EBF7-4430-9B1C-AB6E13EA038B}"/>
                </a:ext>
              </a:extLst>
            </p:cNvPr>
            <p:cNvCxnSpPr>
              <a:cxnSpLocks noChangeShapeType="1"/>
            </p:cNvCxnSpPr>
            <p:nvPr/>
          </p:nvCxnSpPr>
          <p:spPr bwMode="auto">
            <a:xfrm flipV="1">
              <a:off x="4467120" y="3687764"/>
              <a:ext cx="0" cy="20796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4">
              <a:extLst>
                <a:ext uri="{FF2B5EF4-FFF2-40B4-BE49-F238E27FC236}">
                  <a16:creationId xmlns:a16="http://schemas.microsoft.com/office/drawing/2014/main" id="{C52A9938-7533-4F63-BD88-A262A76AF626}"/>
                </a:ext>
              </a:extLst>
            </p:cNvPr>
            <p:cNvCxnSpPr>
              <a:cxnSpLocks noChangeShapeType="1"/>
            </p:cNvCxnSpPr>
            <p:nvPr/>
          </p:nvCxnSpPr>
          <p:spPr bwMode="auto">
            <a:xfrm>
              <a:off x="4706241" y="4097338"/>
              <a:ext cx="423858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 name="Arc 7">
              <a:extLst>
                <a:ext uri="{FF2B5EF4-FFF2-40B4-BE49-F238E27FC236}">
                  <a16:creationId xmlns:a16="http://schemas.microsoft.com/office/drawing/2014/main" id="{27343697-EECB-4893-BD1B-64257CB6BE80}"/>
                </a:ext>
              </a:extLst>
            </p:cNvPr>
            <p:cNvSpPr/>
            <p:nvPr/>
          </p:nvSpPr>
          <p:spPr bwMode="auto">
            <a:xfrm rot="16200000">
              <a:off x="4294348" y="3858482"/>
              <a:ext cx="347662" cy="476125"/>
            </a:xfrm>
            <a:prstGeom prst="arc">
              <a:avLst>
                <a:gd name="adj1" fmla="val 16200000"/>
                <a:gd name="adj2" fmla="val 5539287"/>
              </a:avLst>
            </a:prstGeom>
            <a:noFill/>
            <a:ln w="19050" cap="flat" cmpd="sng" algn="ctr">
              <a:solidFill>
                <a:schemeClr val="tx1"/>
              </a:solidFill>
              <a:prstDash val="solid"/>
              <a:round/>
              <a:headEnd type="none" w="med" len="med"/>
              <a:tailEnd type="none" w="med" len="med"/>
            </a:ln>
            <a:effectLst/>
          </p:spPr>
          <p:txBody>
            <a:bodyPr wrap="none" anchor="ctr"/>
            <a:lstStyle/>
            <a:p>
              <a:pPr algn="ctr">
                <a:defRPr/>
              </a:pPr>
              <a:endParaRPr lang="en-GB" dirty="0"/>
            </a:p>
          </p:txBody>
        </p:sp>
        <p:cxnSp>
          <p:nvCxnSpPr>
            <p:cNvPr id="9" name="Straight Connector 10">
              <a:extLst>
                <a:ext uri="{FF2B5EF4-FFF2-40B4-BE49-F238E27FC236}">
                  <a16:creationId xmlns:a16="http://schemas.microsoft.com/office/drawing/2014/main" id="{AC586986-0D7F-434A-B8FA-30CE088FF478}"/>
                </a:ext>
              </a:extLst>
            </p:cNvPr>
            <p:cNvCxnSpPr>
              <a:cxnSpLocks noChangeShapeType="1"/>
            </p:cNvCxnSpPr>
            <p:nvPr/>
          </p:nvCxnSpPr>
          <p:spPr bwMode="auto">
            <a:xfrm>
              <a:off x="3146664" y="4097338"/>
              <a:ext cx="108345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13">
              <a:extLst>
                <a:ext uri="{FF2B5EF4-FFF2-40B4-BE49-F238E27FC236}">
                  <a16:creationId xmlns:a16="http://schemas.microsoft.com/office/drawing/2014/main" id="{A6465564-D050-4F14-8064-06D765C29016}"/>
                </a:ext>
              </a:extLst>
            </p:cNvPr>
            <p:cNvCxnSpPr>
              <a:cxnSpLocks noChangeShapeType="1"/>
            </p:cNvCxnSpPr>
            <p:nvPr/>
          </p:nvCxnSpPr>
          <p:spPr bwMode="auto">
            <a:xfrm flipV="1">
              <a:off x="6134619" y="4135438"/>
              <a:ext cx="0" cy="3810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17">
              <a:extLst>
                <a:ext uri="{FF2B5EF4-FFF2-40B4-BE49-F238E27FC236}">
                  <a16:creationId xmlns:a16="http://schemas.microsoft.com/office/drawing/2014/main" id="{76837BD3-FD15-49EC-8CA4-9B724CB88A7B}"/>
                </a:ext>
              </a:extLst>
            </p:cNvPr>
            <p:cNvCxnSpPr>
              <a:cxnSpLocks noChangeShapeType="1"/>
            </p:cNvCxnSpPr>
            <p:nvPr/>
          </p:nvCxnSpPr>
          <p:spPr bwMode="auto">
            <a:xfrm>
              <a:off x="5859525" y="4516438"/>
              <a:ext cx="56077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8">
              <a:extLst>
                <a:ext uri="{FF2B5EF4-FFF2-40B4-BE49-F238E27FC236}">
                  <a16:creationId xmlns:a16="http://schemas.microsoft.com/office/drawing/2014/main" id="{FE7A22F6-64D6-4BA9-8405-F2E378C7614B}"/>
                </a:ext>
              </a:extLst>
            </p:cNvPr>
            <p:cNvCxnSpPr>
              <a:cxnSpLocks noChangeShapeType="1"/>
            </p:cNvCxnSpPr>
            <p:nvPr/>
          </p:nvCxnSpPr>
          <p:spPr bwMode="auto">
            <a:xfrm>
              <a:off x="5707165" y="4641850"/>
              <a:ext cx="857026"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20">
              <a:extLst>
                <a:ext uri="{FF2B5EF4-FFF2-40B4-BE49-F238E27FC236}">
                  <a16:creationId xmlns:a16="http://schemas.microsoft.com/office/drawing/2014/main" id="{03FF5E5C-5210-47AA-AAE2-6A9C30AD6E3A}"/>
                </a:ext>
              </a:extLst>
            </p:cNvPr>
            <p:cNvCxnSpPr>
              <a:cxnSpLocks noChangeShapeType="1"/>
            </p:cNvCxnSpPr>
            <p:nvPr/>
          </p:nvCxnSpPr>
          <p:spPr bwMode="auto">
            <a:xfrm flipV="1">
              <a:off x="5912427" y="4641850"/>
              <a:ext cx="0" cy="1920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22">
              <a:extLst>
                <a:ext uri="{FF2B5EF4-FFF2-40B4-BE49-F238E27FC236}">
                  <a16:creationId xmlns:a16="http://schemas.microsoft.com/office/drawing/2014/main" id="{931A514F-836E-4438-8479-285DC24381D4}"/>
                </a:ext>
              </a:extLst>
            </p:cNvPr>
            <p:cNvCxnSpPr>
              <a:cxnSpLocks noChangeShapeType="1"/>
            </p:cNvCxnSpPr>
            <p:nvPr/>
          </p:nvCxnSpPr>
          <p:spPr bwMode="auto">
            <a:xfrm>
              <a:off x="4467120" y="4833938"/>
              <a:ext cx="144530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24">
              <a:extLst>
                <a:ext uri="{FF2B5EF4-FFF2-40B4-BE49-F238E27FC236}">
                  <a16:creationId xmlns:a16="http://schemas.microsoft.com/office/drawing/2014/main" id="{EA4B7A20-8CAD-4AC1-86F9-5CFCD67B495B}"/>
                </a:ext>
              </a:extLst>
            </p:cNvPr>
            <p:cNvCxnSpPr>
              <a:cxnSpLocks noChangeShapeType="1"/>
            </p:cNvCxnSpPr>
            <p:nvPr/>
          </p:nvCxnSpPr>
          <p:spPr bwMode="auto">
            <a:xfrm>
              <a:off x="6384322" y="4833938"/>
              <a:ext cx="144319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25">
              <a:extLst>
                <a:ext uri="{FF2B5EF4-FFF2-40B4-BE49-F238E27FC236}">
                  <a16:creationId xmlns:a16="http://schemas.microsoft.com/office/drawing/2014/main" id="{ED197AF4-635F-4409-BAA7-FF71AC3BE81A}"/>
                </a:ext>
              </a:extLst>
            </p:cNvPr>
            <p:cNvCxnSpPr>
              <a:cxnSpLocks noChangeShapeType="1"/>
            </p:cNvCxnSpPr>
            <p:nvPr/>
          </p:nvCxnSpPr>
          <p:spPr bwMode="auto">
            <a:xfrm flipV="1">
              <a:off x="6384321" y="4641850"/>
              <a:ext cx="0" cy="1920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26">
              <a:extLst>
                <a:ext uri="{FF2B5EF4-FFF2-40B4-BE49-F238E27FC236}">
                  <a16:creationId xmlns:a16="http://schemas.microsoft.com/office/drawing/2014/main" id="{C14C0097-BC7C-4DCF-A85A-99E648F81BA0}"/>
                </a:ext>
              </a:extLst>
            </p:cNvPr>
            <p:cNvCxnSpPr>
              <a:cxnSpLocks noChangeShapeType="1"/>
            </p:cNvCxnSpPr>
            <p:nvPr/>
          </p:nvCxnSpPr>
          <p:spPr bwMode="auto">
            <a:xfrm flipV="1">
              <a:off x="7827512" y="4826000"/>
              <a:ext cx="0" cy="2873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27">
              <a:extLst>
                <a:ext uri="{FF2B5EF4-FFF2-40B4-BE49-F238E27FC236}">
                  <a16:creationId xmlns:a16="http://schemas.microsoft.com/office/drawing/2014/main" id="{C0B0EE87-FB6B-4FA3-9E17-0A45B5103614}"/>
                </a:ext>
              </a:extLst>
            </p:cNvPr>
            <p:cNvCxnSpPr>
              <a:cxnSpLocks noChangeShapeType="1"/>
            </p:cNvCxnSpPr>
            <p:nvPr/>
          </p:nvCxnSpPr>
          <p:spPr bwMode="auto">
            <a:xfrm>
              <a:off x="7400057" y="5113338"/>
              <a:ext cx="857026"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9" name="Arc 18">
              <a:extLst>
                <a:ext uri="{FF2B5EF4-FFF2-40B4-BE49-F238E27FC236}">
                  <a16:creationId xmlns:a16="http://schemas.microsoft.com/office/drawing/2014/main" id="{F048B862-DD9D-4041-9373-95C9F6160356}"/>
                </a:ext>
              </a:extLst>
            </p:cNvPr>
            <p:cNvSpPr/>
            <p:nvPr/>
          </p:nvSpPr>
          <p:spPr bwMode="auto">
            <a:xfrm rot="16200000">
              <a:off x="7706329" y="4911835"/>
              <a:ext cx="269875" cy="831633"/>
            </a:xfrm>
            <a:prstGeom prst="arc">
              <a:avLst>
                <a:gd name="adj1" fmla="val 16200000"/>
                <a:gd name="adj2" fmla="val 5443360"/>
              </a:avLst>
            </a:prstGeom>
            <a:noFill/>
            <a:ln w="38100" cap="flat" cmpd="sng" algn="ctr">
              <a:solidFill>
                <a:schemeClr val="tx1"/>
              </a:solidFill>
              <a:prstDash val="solid"/>
              <a:round/>
              <a:headEnd type="none" w="med" len="med"/>
              <a:tailEnd type="none" w="med" len="med"/>
            </a:ln>
            <a:effectLst/>
          </p:spPr>
          <p:txBody>
            <a:bodyPr wrap="none" anchor="ctr"/>
            <a:lstStyle/>
            <a:p>
              <a:pPr algn="ctr">
                <a:defRPr/>
              </a:pPr>
              <a:endParaRPr lang="en-GB" dirty="0"/>
            </a:p>
          </p:txBody>
        </p:sp>
        <p:cxnSp>
          <p:nvCxnSpPr>
            <p:cNvPr id="20" name="Straight Connector 30">
              <a:extLst>
                <a:ext uri="{FF2B5EF4-FFF2-40B4-BE49-F238E27FC236}">
                  <a16:creationId xmlns:a16="http://schemas.microsoft.com/office/drawing/2014/main" id="{83663C1E-3BE6-4FA1-BA01-08F8FC5035FC}"/>
                </a:ext>
              </a:extLst>
            </p:cNvPr>
            <p:cNvCxnSpPr>
              <a:cxnSpLocks noChangeShapeType="1"/>
            </p:cNvCxnSpPr>
            <p:nvPr/>
          </p:nvCxnSpPr>
          <p:spPr bwMode="auto">
            <a:xfrm flipV="1">
              <a:off x="7827512" y="5192714"/>
              <a:ext cx="0" cy="4730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32">
              <a:extLst>
                <a:ext uri="{FF2B5EF4-FFF2-40B4-BE49-F238E27FC236}">
                  <a16:creationId xmlns:a16="http://schemas.microsoft.com/office/drawing/2014/main" id="{C717C83A-42CB-4D31-B95B-C16CA8348597}"/>
                </a:ext>
              </a:extLst>
            </p:cNvPr>
            <p:cNvCxnSpPr>
              <a:cxnSpLocks noChangeShapeType="1"/>
            </p:cNvCxnSpPr>
            <p:nvPr/>
          </p:nvCxnSpPr>
          <p:spPr bwMode="auto">
            <a:xfrm>
              <a:off x="7503746" y="5665788"/>
              <a:ext cx="641184"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34">
              <a:extLst>
                <a:ext uri="{FF2B5EF4-FFF2-40B4-BE49-F238E27FC236}">
                  <a16:creationId xmlns:a16="http://schemas.microsoft.com/office/drawing/2014/main" id="{2F1A8668-D0FD-4C66-9060-935FE5735DD3}"/>
                </a:ext>
              </a:extLst>
            </p:cNvPr>
            <p:cNvCxnSpPr>
              <a:cxnSpLocks noChangeShapeType="1"/>
            </p:cNvCxnSpPr>
            <p:nvPr/>
          </p:nvCxnSpPr>
          <p:spPr bwMode="auto">
            <a:xfrm>
              <a:off x="7611668" y="5767388"/>
              <a:ext cx="43803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3" name="TextBox 6">
              <a:extLst>
                <a:ext uri="{FF2B5EF4-FFF2-40B4-BE49-F238E27FC236}">
                  <a16:creationId xmlns:a16="http://schemas.microsoft.com/office/drawing/2014/main" id="{5FEDFF1B-DACD-4442-BB7F-EE7A75E0D29D}"/>
                </a:ext>
              </a:extLst>
            </p:cNvPr>
            <p:cNvSpPr txBox="1">
              <a:spLocks noChangeArrowheads="1"/>
            </p:cNvSpPr>
            <p:nvPr/>
          </p:nvSpPr>
          <p:spPr bwMode="auto">
            <a:xfrm>
              <a:off x="3967718" y="5767389"/>
              <a:ext cx="122311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err="1"/>
                <a:t>Bitline</a:t>
              </a:r>
              <a:endParaRPr lang="en-GB" dirty="0"/>
            </a:p>
          </p:txBody>
        </p:sp>
        <p:sp>
          <p:nvSpPr>
            <p:cNvPr id="24" name="TextBox 28">
              <a:extLst>
                <a:ext uri="{FF2B5EF4-FFF2-40B4-BE49-F238E27FC236}">
                  <a16:creationId xmlns:a16="http://schemas.microsoft.com/office/drawing/2014/main" id="{46DA7E80-8EEA-4810-966E-01B7AD1A1BF4}"/>
                </a:ext>
              </a:extLst>
            </p:cNvPr>
            <p:cNvSpPr txBox="1">
              <a:spLocks noChangeArrowheads="1"/>
            </p:cNvSpPr>
            <p:nvPr/>
          </p:nvSpPr>
          <p:spPr bwMode="auto">
            <a:xfrm>
              <a:off x="2742486" y="4135439"/>
              <a:ext cx="122523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Select</a:t>
              </a:r>
            </a:p>
          </p:txBody>
        </p:sp>
      </p:grpSp>
    </p:spTree>
    <p:extLst>
      <p:ext uri="{BB962C8B-B14F-4D97-AF65-F5344CB8AC3E}">
        <p14:creationId xmlns:p14="http://schemas.microsoft.com/office/powerpoint/2010/main" val="94016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9B3B-1F6C-4629-9F7A-7215368DF358}"/>
              </a:ext>
            </a:extLst>
          </p:cNvPr>
          <p:cNvSpPr>
            <a:spLocks noGrp="1"/>
          </p:cNvSpPr>
          <p:nvPr>
            <p:ph type="title"/>
          </p:nvPr>
        </p:nvSpPr>
        <p:spPr/>
        <p:txBody>
          <a:bodyPr/>
          <a:lstStyle/>
          <a:p>
            <a:r>
              <a:rPr lang="en-US" dirty="0"/>
              <a:t>Learning Outcomes: </a:t>
            </a:r>
          </a:p>
        </p:txBody>
      </p:sp>
      <p:sp>
        <p:nvSpPr>
          <p:cNvPr id="3" name="Content Placeholder 2">
            <a:extLst>
              <a:ext uri="{FF2B5EF4-FFF2-40B4-BE49-F238E27FC236}">
                <a16:creationId xmlns:a16="http://schemas.microsoft.com/office/drawing/2014/main" id="{CD326A4E-9D07-457B-8944-23695E4CF4E0}"/>
              </a:ext>
            </a:extLst>
          </p:cNvPr>
          <p:cNvSpPr>
            <a:spLocks noGrp="1"/>
          </p:cNvSpPr>
          <p:nvPr>
            <p:ph idx="1"/>
          </p:nvPr>
        </p:nvSpPr>
        <p:spPr/>
        <p:txBody>
          <a:bodyPr vert="horz" lIns="0" tIns="0" rIns="0" bIns="0" rtlCol="0" anchor="t">
            <a:noAutofit/>
          </a:bodyPr>
          <a:lstStyle/>
          <a:p>
            <a:pPr marL="0" indent="0">
              <a:buNone/>
            </a:pPr>
            <a:r>
              <a:rPr lang="en-US" dirty="0"/>
              <a:t>At the end of this module, you will be able to:</a:t>
            </a:r>
          </a:p>
          <a:p>
            <a:pPr>
              <a:buFont typeface="Arial"/>
              <a:buChar char="•"/>
            </a:pPr>
            <a:r>
              <a:rPr lang="en-US">
                <a:ea typeface="+mn-lt"/>
                <a:cs typeface="+mn-lt"/>
              </a:rPr>
              <a:t>Outline AXI4-Lite features and usage of low-power interface.</a:t>
            </a:r>
            <a:endParaRPr lang="en-US"/>
          </a:p>
          <a:p>
            <a:pPr>
              <a:buFont typeface="Arial"/>
              <a:buChar char="•"/>
            </a:pPr>
            <a:r>
              <a:rPr lang="en-US" dirty="0">
                <a:ea typeface="+mn-lt"/>
                <a:cs typeface="+mn-lt"/>
              </a:rPr>
              <a:t>Describe functionality and properties of </a:t>
            </a:r>
            <a:r>
              <a:rPr lang="en-US">
                <a:ea typeface="+mn-lt"/>
                <a:cs typeface="+mn-lt"/>
              </a:rPr>
              <a:t>General-Purpose</a:t>
            </a:r>
            <a:r>
              <a:rPr lang="en-US" dirty="0">
                <a:ea typeface="+mn-lt"/>
                <a:cs typeface="+mn-lt"/>
              </a:rPr>
              <a:t> Input and Output (GPIO).</a:t>
            </a:r>
            <a:endParaRPr lang="en-US" dirty="0"/>
          </a:p>
          <a:p>
            <a:pPr>
              <a:buFont typeface="Arial"/>
              <a:buChar char="•"/>
            </a:pPr>
            <a:r>
              <a:rPr lang="en-US">
                <a:ea typeface="+mn-lt"/>
                <a:cs typeface="+mn-lt"/>
              </a:rPr>
              <a:t>Explain the structure and operation of memory access and addressing.</a:t>
            </a:r>
            <a:endParaRPr lang="en-US">
              <a:cs typeface="Calibri"/>
            </a:endParaRPr>
          </a:p>
          <a:p>
            <a:pPr>
              <a:buFont typeface="Arial"/>
              <a:buChar char="•"/>
            </a:pPr>
            <a:r>
              <a:rPr lang="en-US" dirty="0">
                <a:ea typeface="+mn-lt"/>
                <a:cs typeface="+mn-lt"/>
              </a:rPr>
              <a:t>Identify the properties of various types of memory used in a typical SoC including </a:t>
            </a:r>
            <a:r>
              <a:rPr lang="en-US">
                <a:ea typeface="+mn-lt"/>
                <a:cs typeface="+mn-lt"/>
              </a:rPr>
              <a:t>volatile and non-volatile memory.</a:t>
            </a:r>
            <a:endParaRPr lang="en-US" dirty="0">
              <a:cs typeface="Calibri"/>
            </a:endParaRPr>
          </a:p>
          <a:p>
            <a:pPr>
              <a:buFont typeface="Arial"/>
              <a:buChar char="•"/>
            </a:pPr>
            <a:r>
              <a:rPr lang="en-US">
                <a:ea typeface="+mn-lt"/>
                <a:cs typeface="+mn-lt"/>
              </a:rPr>
              <a:t>Describe the structure and read/write operations for SRAM and DRAM.</a:t>
            </a:r>
            <a:endParaRPr lang="en-US"/>
          </a:p>
          <a:p>
            <a:pPr>
              <a:buFont typeface="Arial"/>
              <a:buChar char="•"/>
            </a:pPr>
            <a:r>
              <a:rPr lang="en-US">
                <a:ea typeface="+mn-lt"/>
                <a:cs typeface="+mn-lt"/>
              </a:rPr>
              <a:t>Describe the role and function of a Memory Controller.</a:t>
            </a:r>
            <a:endParaRPr lang="en-US">
              <a:cs typeface="Calibri"/>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048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Accessing Dynamic RAM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Read operation</a:t>
            </a:r>
          </a:p>
          <a:p>
            <a:pPr lvl="1"/>
            <a:r>
              <a:rPr lang="en-IN" altLang="en-US" dirty="0">
                <a:ea typeface="ＭＳ Ｐゴシック" panose="020B0600070205080204" pitchFamily="34" charset="-128"/>
              </a:rPr>
              <a:t>The address decoder decodes the address and sets the select line to one</a:t>
            </a:r>
          </a:p>
          <a:p>
            <a:pPr lvl="1"/>
            <a:r>
              <a:rPr lang="en-IN" altLang="en-US" dirty="0">
                <a:ea typeface="ＭＳ Ｐゴシック" panose="020B0600070205080204" pitchFamily="34" charset="-128"/>
              </a:rPr>
              <a:t>The </a:t>
            </a:r>
            <a:r>
              <a:rPr lang="en-IN" altLang="en-US" dirty="0" err="1">
                <a:ea typeface="ＭＳ Ｐゴシック" panose="020B0600070205080204" pitchFamily="34" charset="-128"/>
              </a:rPr>
              <a:t>bitline</a:t>
            </a:r>
            <a:r>
              <a:rPr lang="en-IN" altLang="en-US" dirty="0">
                <a:ea typeface="ＭＳ Ｐゴシック" panose="020B0600070205080204" pitchFamily="34" charset="-128"/>
              </a:rPr>
              <a:t> is then changed according to the state of the capacitor </a:t>
            </a:r>
          </a:p>
          <a:p>
            <a:r>
              <a:rPr lang="en-US" dirty="0"/>
              <a:t>Write operation</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single </a:t>
            </a:r>
            <a:r>
              <a:rPr lang="en-IN" altLang="en-US" dirty="0" err="1">
                <a:ea typeface="ＭＳ Ｐゴシック" panose="020B0600070205080204" pitchFamily="34" charset="-128"/>
              </a:rPr>
              <a:t>bitline</a:t>
            </a:r>
            <a:r>
              <a:rPr lang="en-IN" altLang="en-US" dirty="0">
                <a:ea typeface="ＭＳ Ｐゴシック" panose="020B0600070205080204" pitchFamily="34" charset="-128"/>
              </a:rPr>
              <a:t> is pre-charged to a desired value (e.g., VDD or VSS)</a:t>
            </a:r>
          </a:p>
          <a:p>
            <a:pPr lvl="1"/>
            <a:r>
              <a:rPr lang="en-IN" altLang="en-US" dirty="0">
                <a:ea typeface="ＭＳ Ｐゴシック" panose="020B0600070205080204" pitchFamily="34" charset="-128"/>
              </a:rPr>
              <a:t>The address decoder decodes the address and sets the select line to one</a:t>
            </a:r>
          </a:p>
          <a:p>
            <a:pPr lvl="1"/>
            <a:r>
              <a:rPr lang="en-IN" altLang="en-US" dirty="0">
                <a:ea typeface="ＭＳ Ｐゴシック" panose="020B0600070205080204" pitchFamily="34" charset="-128"/>
              </a:rPr>
              <a:t>The capacitor is then either charged or discharged by the </a:t>
            </a:r>
            <a:r>
              <a:rPr lang="en-IN" altLang="en-US" dirty="0" err="1">
                <a:ea typeface="ＭＳ Ｐゴシック" panose="020B0600070205080204" pitchFamily="34" charset="-128"/>
              </a:rPr>
              <a:t>bitline</a:t>
            </a:r>
            <a:endParaRPr lang="en-IN"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5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Non-volatile Memory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Read-only memory (ROM)</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In early times, ROM was manufactured with the desired data, which could not be changed.</a:t>
            </a:r>
          </a:p>
          <a:p>
            <a:pPr lvl="1"/>
            <a:r>
              <a:rPr lang="en-IN" altLang="en-US" dirty="0">
                <a:ea typeface="ＭＳ Ｐゴシック" panose="020B0600070205080204" pitchFamily="34" charset="-128"/>
              </a:rPr>
              <a:t>Later types allowed data to be reprogramed, but with a degree of effort.</a:t>
            </a: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rPr>
              <a:t>Erasable programmable ROM (EPROM)</a:t>
            </a:r>
          </a:p>
          <a:p>
            <a:pPr lvl="2"/>
            <a:r>
              <a:rPr lang="en-US" altLang="en-US" dirty="0">
                <a:ea typeface="ＭＳ Ｐゴシック" panose="020B0600070205080204" pitchFamily="34" charset="-128"/>
              </a:rPr>
              <a:t>Electrically erasable programmable ROM (EEPROM)</a:t>
            </a:r>
          </a:p>
          <a:p>
            <a:r>
              <a:rPr lang="en-GB" dirty="0"/>
              <a:t>Non-volatile random access memory (NVRAM)</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Radom access, data can be both read and written</a:t>
            </a:r>
          </a:p>
          <a:p>
            <a:pPr lvl="1"/>
            <a:r>
              <a:rPr lang="en-IN" altLang="en-US" dirty="0">
                <a:ea typeface="ＭＳ Ｐゴシック" panose="020B0600070205080204" pitchFamily="34" charset="-128"/>
              </a:rPr>
              <a:t>Best-know form is flash memory</a:t>
            </a:r>
          </a:p>
          <a:p>
            <a:r>
              <a:rPr lang="en-GB" dirty="0"/>
              <a:t>Mechanical storage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Non-electrically addressed memories, e.g., hard drives, magnetic tapes, optical drives</a:t>
            </a:r>
          </a:p>
          <a:p>
            <a:pPr lvl="1"/>
            <a:r>
              <a:rPr lang="en-IN" altLang="en-US" dirty="0">
                <a:ea typeface="ＭＳ Ｐゴシック" panose="020B0600070205080204" pitchFamily="34" charset="-128"/>
              </a:rPr>
              <a:t>Less expensive, but slower</a:t>
            </a:r>
          </a:p>
          <a:p>
            <a:pPr marL="688975" lvl="2"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2211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Controller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78638" y="1219199"/>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 piece of hardware that is mainly used for controlling the data flow going to/from the memory block.</a:t>
            </a:r>
          </a:p>
          <a:p>
            <a:r>
              <a:rPr lang="en-IN" altLang="en-US" dirty="0">
                <a:ea typeface="ＭＳ Ｐゴシック" panose="020B0600070205080204" pitchFamily="34" charset="-128"/>
              </a:rPr>
              <a:t>Memory controllers facilitate access to heterogeneous physical devices, e.g., SRAM, DRAM, FLASH, hard disk.</a:t>
            </a:r>
            <a:endParaRPr lang="en-US" altLang="en-US" dirty="0">
              <a:ea typeface="ＭＳ Ｐゴシック" panose="020B0600070205080204" pitchFamily="34" charset="-128"/>
            </a:endParaRPr>
          </a:p>
        </p:txBody>
      </p:sp>
      <p:sp>
        <p:nvSpPr>
          <p:cNvPr id="5" name="TextBox 12">
            <a:extLst>
              <a:ext uri="{FF2B5EF4-FFF2-40B4-BE49-F238E27FC236}">
                <a16:creationId xmlns:a16="http://schemas.microsoft.com/office/drawing/2014/main" id="{0568A350-9EB3-4503-9047-A8C63E67A844}"/>
              </a:ext>
            </a:extLst>
          </p:cNvPr>
          <p:cNvSpPr txBox="1">
            <a:spLocks noChangeArrowheads="1"/>
          </p:cNvSpPr>
          <p:nvPr/>
        </p:nvSpPr>
        <p:spPr bwMode="auto">
          <a:xfrm>
            <a:off x="1273901" y="4595813"/>
            <a:ext cx="3715899"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285750" indent="-285750" eaLnBrk="1" hangingPunct="1">
              <a:spcBef>
                <a:spcPts val="600"/>
              </a:spcBef>
              <a:buFont typeface="Arial" pitchFamily="34" charset="0"/>
              <a:buChar char="•"/>
            </a:pPr>
            <a:r>
              <a:rPr lang="en-GB" b="0" dirty="0"/>
              <a:t>Heterogeneous devices</a:t>
            </a:r>
          </a:p>
          <a:p>
            <a:pPr marL="285750" indent="-285750" eaLnBrk="1" hangingPunct="1">
              <a:spcBef>
                <a:spcPts val="600"/>
              </a:spcBef>
              <a:buFont typeface="Arial" pitchFamily="34" charset="0"/>
              <a:buChar char="•"/>
            </a:pPr>
            <a:r>
              <a:rPr lang="en-GB" b="0" dirty="0"/>
              <a:t>Various data accesses</a:t>
            </a:r>
          </a:p>
          <a:p>
            <a:pPr marL="285750" indent="-285750" eaLnBrk="1" hangingPunct="1">
              <a:spcBef>
                <a:spcPts val="600"/>
              </a:spcBef>
              <a:buFont typeface="Arial" pitchFamily="34" charset="0"/>
              <a:buChar char="•"/>
            </a:pPr>
            <a:r>
              <a:rPr lang="en-GB" b="0" dirty="0"/>
              <a:t>Electrical supports </a:t>
            </a:r>
          </a:p>
          <a:p>
            <a:pPr marL="285750" indent="-285750" eaLnBrk="1" hangingPunct="1">
              <a:spcBef>
                <a:spcPts val="600"/>
              </a:spcBef>
              <a:buFont typeface="Arial" pitchFamily="34" charset="0"/>
              <a:buChar char="•"/>
            </a:pPr>
            <a:r>
              <a:rPr lang="en-GB" b="0" dirty="0"/>
              <a:t>Physical maintenance </a:t>
            </a:r>
          </a:p>
        </p:txBody>
      </p:sp>
      <p:pic>
        <p:nvPicPr>
          <p:cNvPr id="6" name="Picture 4">
            <a:extLst>
              <a:ext uri="{FF2B5EF4-FFF2-40B4-BE49-F238E27FC236}">
                <a16:creationId xmlns:a16="http://schemas.microsoft.com/office/drawing/2014/main" id="{EC092F1E-AF53-4216-8BD3-6070B1DD9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514" y="5031840"/>
            <a:ext cx="1574842" cy="7794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7CD696A0-ACD9-4A58-A6AA-D193BA72D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6780" y="5011970"/>
            <a:ext cx="1699171" cy="8891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B95BB042-2A32-41EE-AB23-8A6D6BF81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9634" y="5039585"/>
            <a:ext cx="1603472" cy="8862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C5ADB69F-0E32-41E8-9C1B-B561D306471A}"/>
              </a:ext>
            </a:extLst>
          </p:cNvPr>
          <p:cNvSpPr/>
          <p:nvPr/>
        </p:nvSpPr>
        <p:spPr bwMode="auto">
          <a:xfrm>
            <a:off x="1917201" y="4005264"/>
            <a:ext cx="8705699" cy="333375"/>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Memory Controllers</a:t>
            </a:r>
          </a:p>
        </p:txBody>
      </p:sp>
      <p:sp>
        <p:nvSpPr>
          <p:cNvPr id="10" name="Up-Down Arrow 2">
            <a:extLst>
              <a:ext uri="{FF2B5EF4-FFF2-40B4-BE49-F238E27FC236}">
                <a16:creationId xmlns:a16="http://schemas.microsoft.com/office/drawing/2014/main" id="{64A578F6-D5EA-4558-B658-0638773F40AF}"/>
              </a:ext>
            </a:extLst>
          </p:cNvPr>
          <p:cNvSpPr/>
          <p:nvPr/>
        </p:nvSpPr>
        <p:spPr bwMode="auto">
          <a:xfrm>
            <a:off x="5825667" y="3286125"/>
            <a:ext cx="486707" cy="668338"/>
          </a:xfrm>
          <a:prstGeom prst="up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 name="Up-Down Arrow 8">
            <a:extLst>
              <a:ext uri="{FF2B5EF4-FFF2-40B4-BE49-F238E27FC236}">
                <a16:creationId xmlns:a16="http://schemas.microsoft.com/office/drawing/2014/main" id="{5C863F05-FEB4-4187-AB32-75C0D6AABACA}"/>
              </a:ext>
            </a:extLst>
          </p:cNvPr>
          <p:cNvSpPr/>
          <p:nvPr/>
        </p:nvSpPr>
        <p:spPr bwMode="auto">
          <a:xfrm>
            <a:off x="5692351" y="4338639"/>
            <a:ext cx="486707" cy="554037"/>
          </a:xfrm>
          <a:prstGeom prst="up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 name="Up-Down Arrow 9">
            <a:extLst>
              <a:ext uri="{FF2B5EF4-FFF2-40B4-BE49-F238E27FC236}">
                <a16:creationId xmlns:a16="http://schemas.microsoft.com/office/drawing/2014/main" id="{769BA013-0655-4F21-B1D7-1CA169206904}"/>
              </a:ext>
            </a:extLst>
          </p:cNvPr>
          <p:cNvSpPr/>
          <p:nvPr/>
        </p:nvSpPr>
        <p:spPr bwMode="auto">
          <a:xfrm>
            <a:off x="7713242" y="4338639"/>
            <a:ext cx="486707" cy="554037"/>
          </a:xfrm>
          <a:prstGeom prst="up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 name="Up-Down Arrow 10">
            <a:extLst>
              <a:ext uri="{FF2B5EF4-FFF2-40B4-BE49-F238E27FC236}">
                <a16:creationId xmlns:a16="http://schemas.microsoft.com/office/drawing/2014/main" id="{77A8765F-D361-455F-934A-1E7BC8071466}"/>
              </a:ext>
            </a:extLst>
          </p:cNvPr>
          <p:cNvSpPr/>
          <p:nvPr/>
        </p:nvSpPr>
        <p:spPr bwMode="auto">
          <a:xfrm>
            <a:off x="9611397" y="4338639"/>
            <a:ext cx="486707" cy="554037"/>
          </a:xfrm>
          <a:prstGeom prst="up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 name="TextBox 6">
            <a:extLst>
              <a:ext uri="{FF2B5EF4-FFF2-40B4-BE49-F238E27FC236}">
                <a16:creationId xmlns:a16="http://schemas.microsoft.com/office/drawing/2014/main" id="{27263948-B12E-4AC6-8E09-E57B2A47E692}"/>
              </a:ext>
            </a:extLst>
          </p:cNvPr>
          <p:cNvSpPr txBox="1">
            <a:spLocks noChangeArrowheads="1"/>
          </p:cNvSpPr>
          <p:nvPr/>
        </p:nvSpPr>
        <p:spPr bwMode="auto">
          <a:xfrm>
            <a:off x="1273901" y="3516314"/>
            <a:ext cx="4018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marL="285750" indent="-285750" eaLnBrk="1" hangingPunct="1">
              <a:buFont typeface="Arial" pitchFamily="34" charset="0"/>
              <a:buChar char="•"/>
            </a:pPr>
            <a:r>
              <a:rPr lang="en-GB" b="0" dirty="0"/>
              <a:t>Standard accessing interface</a:t>
            </a:r>
          </a:p>
        </p:txBody>
      </p:sp>
      <p:sp>
        <p:nvSpPr>
          <p:cNvPr id="15" name="Rectangle 14">
            <a:extLst>
              <a:ext uri="{FF2B5EF4-FFF2-40B4-BE49-F238E27FC236}">
                <a16:creationId xmlns:a16="http://schemas.microsoft.com/office/drawing/2014/main" id="{96A64F40-FE5C-40D3-AD71-D8A4BB161B1F}"/>
              </a:ext>
            </a:extLst>
          </p:cNvPr>
          <p:cNvSpPr/>
          <p:nvPr/>
        </p:nvSpPr>
        <p:spPr bwMode="auto">
          <a:xfrm>
            <a:off x="1917201" y="2952751"/>
            <a:ext cx="8705699" cy="333375"/>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Application/OS</a:t>
            </a:r>
          </a:p>
        </p:txBody>
      </p:sp>
    </p:spTree>
    <p:extLst>
      <p:ext uri="{BB962C8B-B14F-4D97-AF65-F5344CB8AC3E}">
        <p14:creationId xmlns:p14="http://schemas.microsoft.com/office/powerpoint/2010/main" val="343257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The Roles of a Memory Controller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role of a memory controller includes: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Interfacing with a particular type of memory block</a:t>
            </a:r>
          </a:p>
          <a:p>
            <a:pPr lvl="1"/>
            <a:r>
              <a:rPr lang="en-IN" altLang="en-US" dirty="0">
                <a:ea typeface="ＭＳ Ｐゴシック" panose="020B0600070205080204" pitchFamily="34" charset="-128"/>
              </a:rPr>
              <a:t>Facilitating memory access by providing a universal interface to the system, e.g., to a standard bus interface</a:t>
            </a:r>
          </a:p>
          <a:p>
            <a:pPr lvl="1"/>
            <a:r>
              <a:rPr lang="en-IN" altLang="en-US" dirty="0">
                <a:ea typeface="ＭＳ Ｐゴシック" panose="020B0600070205080204" pitchFamily="34" charset="-128"/>
              </a:rPr>
              <a:t>Supporting a variety of memory access modes, such as burst mode, memory paging, etc</a:t>
            </a:r>
          </a:p>
          <a:p>
            <a:pPr lvl="1"/>
            <a:r>
              <a:rPr lang="en-IN" altLang="en-US" dirty="0">
                <a:ea typeface="ＭＳ Ｐゴシック" panose="020B0600070205080204" pitchFamily="34" charset="-128"/>
              </a:rPr>
              <a:t>May provide electrical support for the memory, e.g., refreshing a DRAM</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28262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Signal Description 	</a:t>
            </a:r>
            <a:endParaRPr lang="en-US" dirty="0"/>
          </a:p>
        </p:txBody>
      </p:sp>
      <p:graphicFrame>
        <p:nvGraphicFramePr>
          <p:cNvPr id="6" name="Content Placeholder 3">
            <a:extLst>
              <a:ext uri="{FF2B5EF4-FFF2-40B4-BE49-F238E27FC236}">
                <a16:creationId xmlns:a16="http://schemas.microsoft.com/office/drawing/2014/main" id="{855CD1ED-947E-41B4-8A81-F6A71E439E49}"/>
              </a:ext>
            </a:extLst>
          </p:cNvPr>
          <p:cNvGraphicFramePr>
            <a:graphicFrameLocks noGrp="1"/>
          </p:cNvGraphicFramePr>
          <p:nvPr>
            <p:ph idx="1"/>
            <p:extLst>
              <p:ext uri="{D42A27DB-BD31-4B8C-83A1-F6EECF244321}">
                <p14:modId xmlns:p14="http://schemas.microsoft.com/office/powerpoint/2010/main" val="227441116"/>
              </p:ext>
            </p:extLst>
          </p:nvPr>
        </p:nvGraphicFramePr>
        <p:xfrm>
          <a:off x="515820" y="1153885"/>
          <a:ext cx="11274561" cy="4967216"/>
        </p:xfrm>
        <a:graphic>
          <a:graphicData uri="http://schemas.openxmlformats.org/drawingml/2006/table">
            <a:tbl>
              <a:tblPr firstRow="1" bandRow="1">
                <a:tableStyleId>{5C22544A-7EE6-4342-B048-85BDC9FD1C3A}</a:tableStyleId>
              </a:tblPr>
              <a:tblGrid>
                <a:gridCol w="1613273">
                  <a:extLst>
                    <a:ext uri="{9D8B030D-6E8A-4147-A177-3AD203B41FA5}">
                      <a16:colId xmlns:a16="http://schemas.microsoft.com/office/drawing/2014/main" val="20000"/>
                    </a:ext>
                  </a:extLst>
                </a:gridCol>
                <a:gridCol w="685284">
                  <a:extLst>
                    <a:ext uri="{9D8B030D-6E8A-4147-A177-3AD203B41FA5}">
                      <a16:colId xmlns:a16="http://schemas.microsoft.com/office/drawing/2014/main" val="20001"/>
                    </a:ext>
                  </a:extLst>
                </a:gridCol>
                <a:gridCol w="8976004">
                  <a:extLst>
                    <a:ext uri="{9D8B030D-6E8A-4147-A177-3AD203B41FA5}">
                      <a16:colId xmlns:a16="http://schemas.microsoft.com/office/drawing/2014/main" val="20002"/>
                    </a:ext>
                  </a:extLst>
                </a:gridCol>
              </a:tblGrid>
              <a:tr h="378504">
                <a:tc>
                  <a:txBody>
                    <a:bodyPr/>
                    <a:lstStyle/>
                    <a:p>
                      <a:r>
                        <a:rPr lang="en-GB" sz="1600" dirty="0"/>
                        <a:t>Name</a:t>
                      </a:r>
                    </a:p>
                  </a:txBody>
                  <a:tcPr marL="121888" marR="121888"/>
                </a:tc>
                <a:tc>
                  <a:txBody>
                    <a:bodyPr/>
                    <a:lstStyle/>
                    <a:p>
                      <a:r>
                        <a:rPr lang="en-GB" sz="1600" dirty="0"/>
                        <a:t>I/O</a:t>
                      </a:r>
                    </a:p>
                  </a:txBody>
                  <a:tcPr marL="121888" marR="121888"/>
                </a:tc>
                <a:tc>
                  <a:txBody>
                    <a:bodyPr/>
                    <a:lstStyle/>
                    <a:p>
                      <a:r>
                        <a:rPr lang="en-GB" sz="1600" dirty="0"/>
                        <a:t>Description</a:t>
                      </a:r>
                    </a:p>
                  </a:txBody>
                  <a:tcPr marL="121888" marR="121888"/>
                </a:tc>
                <a:extLst>
                  <a:ext uri="{0D108BD9-81ED-4DB2-BD59-A6C34878D82A}">
                    <a16:rowId xmlns:a16="http://schemas.microsoft.com/office/drawing/2014/main" val="10000"/>
                  </a:ext>
                </a:extLst>
              </a:tr>
              <a:tr h="378504">
                <a:tc>
                  <a:txBody>
                    <a:bodyPr/>
                    <a:lstStyle/>
                    <a:p>
                      <a:r>
                        <a:rPr lang="en-GB" sz="1600" dirty="0"/>
                        <a:t>Data [15:0]</a:t>
                      </a:r>
                    </a:p>
                  </a:txBody>
                  <a:tcPr marL="121888" marR="121888"/>
                </a:tc>
                <a:tc>
                  <a:txBody>
                    <a:bodyPr/>
                    <a:lstStyle/>
                    <a:p>
                      <a:r>
                        <a:rPr lang="en-GB" sz="1600" dirty="0"/>
                        <a:t>I/O</a:t>
                      </a:r>
                    </a:p>
                  </a:txBody>
                  <a:tcPr marL="121888" marR="121888"/>
                </a:tc>
                <a:tc>
                  <a:txBody>
                    <a:bodyPr/>
                    <a:lstStyle/>
                    <a:p>
                      <a:r>
                        <a:rPr lang="en-GB" sz="1600" dirty="0"/>
                        <a:t>16-bit data input/output bus</a:t>
                      </a:r>
                    </a:p>
                  </a:txBody>
                  <a:tcPr marL="121888" marR="121888"/>
                </a:tc>
                <a:extLst>
                  <a:ext uri="{0D108BD9-81ED-4DB2-BD59-A6C34878D82A}">
                    <a16:rowId xmlns:a16="http://schemas.microsoft.com/office/drawing/2014/main" val="10001"/>
                  </a:ext>
                </a:extLst>
              </a:tr>
              <a:tr h="378504">
                <a:tc>
                  <a:txBody>
                    <a:bodyPr/>
                    <a:lstStyle/>
                    <a:p>
                      <a:r>
                        <a:rPr lang="en-GB" sz="1600" dirty="0"/>
                        <a:t>Addr [25:0]</a:t>
                      </a:r>
                    </a:p>
                  </a:txBody>
                  <a:tcPr marL="121888" marR="121888"/>
                </a:tc>
                <a:tc>
                  <a:txBody>
                    <a:bodyPr/>
                    <a:lstStyle/>
                    <a:p>
                      <a:r>
                        <a:rPr lang="en-GB" sz="1600" dirty="0"/>
                        <a:t>I</a:t>
                      </a:r>
                    </a:p>
                  </a:txBody>
                  <a:tcPr marL="121888" marR="121888"/>
                </a:tc>
                <a:tc>
                  <a:txBody>
                    <a:bodyPr/>
                    <a:lstStyle/>
                    <a:p>
                      <a:r>
                        <a:rPr lang="en-GB" sz="1600" dirty="0"/>
                        <a:t>26-bit address bus</a:t>
                      </a:r>
                    </a:p>
                  </a:txBody>
                  <a:tcPr marL="121888" marR="121888"/>
                </a:tc>
                <a:extLst>
                  <a:ext uri="{0D108BD9-81ED-4DB2-BD59-A6C34878D82A}">
                    <a16:rowId xmlns:a16="http://schemas.microsoft.com/office/drawing/2014/main" val="10002"/>
                  </a:ext>
                </a:extLst>
              </a:tr>
              <a:tr h="378504">
                <a:tc>
                  <a:txBody>
                    <a:bodyPr/>
                    <a:lstStyle/>
                    <a:p>
                      <a:r>
                        <a:rPr lang="en-GB" sz="1600" dirty="0"/>
                        <a:t>RamCS</a:t>
                      </a:r>
                    </a:p>
                  </a:txBody>
                  <a:tcPr marL="121888" marR="121888"/>
                </a:tc>
                <a:tc>
                  <a:txBody>
                    <a:bodyPr/>
                    <a:lstStyle/>
                    <a:p>
                      <a:r>
                        <a:rPr lang="en-GB" sz="1600" dirty="0"/>
                        <a:t>I</a:t>
                      </a:r>
                    </a:p>
                  </a:txBody>
                  <a:tcPr marL="121888" marR="121888"/>
                </a:tc>
                <a:tc>
                  <a:txBody>
                    <a:bodyPr/>
                    <a:lstStyle/>
                    <a:p>
                      <a:r>
                        <a:rPr lang="en-GB" sz="1600" dirty="0"/>
                        <a:t>Chip select;</a:t>
                      </a:r>
                      <a:r>
                        <a:rPr lang="en-GB" sz="1600" baseline="0" dirty="0"/>
                        <a:t> activates the device when LOW</a:t>
                      </a:r>
                      <a:endParaRPr lang="en-GB" sz="1600" dirty="0"/>
                    </a:p>
                  </a:txBody>
                  <a:tcPr marL="121888" marR="121888"/>
                </a:tc>
                <a:extLst>
                  <a:ext uri="{0D108BD9-81ED-4DB2-BD59-A6C34878D82A}">
                    <a16:rowId xmlns:a16="http://schemas.microsoft.com/office/drawing/2014/main" val="10003"/>
                  </a:ext>
                </a:extLst>
              </a:tr>
              <a:tr h="378504">
                <a:tc>
                  <a:txBody>
                    <a:bodyPr/>
                    <a:lstStyle/>
                    <a:p>
                      <a:r>
                        <a:rPr lang="en-GB" sz="1600" dirty="0"/>
                        <a:t>MemOE</a:t>
                      </a:r>
                    </a:p>
                  </a:txBody>
                  <a:tcPr marL="121888" marR="121888"/>
                </a:tc>
                <a:tc>
                  <a:txBody>
                    <a:bodyPr/>
                    <a:lstStyle/>
                    <a:p>
                      <a:r>
                        <a:rPr lang="en-GB" sz="1600" dirty="0"/>
                        <a:t>I</a:t>
                      </a:r>
                    </a:p>
                  </a:txBody>
                  <a:tcPr marL="121888" marR="121888"/>
                </a:tc>
                <a:tc>
                  <a:txBody>
                    <a:bodyPr/>
                    <a:lstStyle/>
                    <a:p>
                      <a:r>
                        <a:rPr lang="en-GB" sz="1600" dirty="0"/>
                        <a:t>Output enable: enables</a:t>
                      </a:r>
                      <a:r>
                        <a:rPr lang="en-GB" sz="1600" baseline="0" dirty="0"/>
                        <a:t> the output buffers when LOW</a:t>
                      </a:r>
                      <a:endParaRPr lang="en-GB" sz="1600" dirty="0"/>
                    </a:p>
                  </a:txBody>
                  <a:tcPr marL="121888" marR="121888"/>
                </a:tc>
                <a:extLst>
                  <a:ext uri="{0D108BD9-81ED-4DB2-BD59-A6C34878D82A}">
                    <a16:rowId xmlns:a16="http://schemas.microsoft.com/office/drawing/2014/main" val="10004"/>
                  </a:ext>
                </a:extLst>
              </a:tr>
              <a:tr h="378504">
                <a:tc>
                  <a:txBody>
                    <a:bodyPr/>
                    <a:lstStyle/>
                    <a:p>
                      <a:r>
                        <a:rPr lang="en-GB" sz="1600" dirty="0"/>
                        <a:t>MemWR</a:t>
                      </a:r>
                    </a:p>
                  </a:txBody>
                  <a:tcPr marL="121888" marR="121888"/>
                </a:tc>
                <a:tc>
                  <a:txBody>
                    <a:bodyPr/>
                    <a:lstStyle/>
                    <a:p>
                      <a:r>
                        <a:rPr lang="en-GB" sz="1600" dirty="0"/>
                        <a:t>I</a:t>
                      </a:r>
                    </a:p>
                  </a:txBody>
                  <a:tcPr marL="121888" marR="121888"/>
                </a:tc>
                <a:tc>
                  <a:txBody>
                    <a:bodyPr/>
                    <a:lstStyle/>
                    <a:p>
                      <a:r>
                        <a:rPr lang="en-GB" sz="1600" dirty="0"/>
                        <a:t>Write enable:</a:t>
                      </a:r>
                      <a:r>
                        <a:rPr lang="en-GB" sz="1600" baseline="0" dirty="0"/>
                        <a:t> writes to the memory when LOW</a:t>
                      </a:r>
                      <a:endParaRPr lang="en-GB" sz="1600" dirty="0"/>
                    </a:p>
                  </a:txBody>
                  <a:tcPr marL="121888" marR="121888"/>
                </a:tc>
                <a:extLst>
                  <a:ext uri="{0D108BD9-81ED-4DB2-BD59-A6C34878D82A}">
                    <a16:rowId xmlns:a16="http://schemas.microsoft.com/office/drawing/2014/main" val="10005"/>
                  </a:ext>
                </a:extLst>
              </a:tr>
              <a:tr h="378504">
                <a:tc>
                  <a:txBody>
                    <a:bodyPr/>
                    <a:lstStyle/>
                    <a:p>
                      <a:r>
                        <a:rPr lang="en-GB" sz="1600" dirty="0"/>
                        <a:t>RamLB</a:t>
                      </a:r>
                    </a:p>
                  </a:txBody>
                  <a:tcPr marL="121888" marR="121888"/>
                </a:tc>
                <a:tc>
                  <a:txBody>
                    <a:bodyPr/>
                    <a:lstStyle/>
                    <a:p>
                      <a:r>
                        <a:rPr lang="en-GB" sz="1600" dirty="0"/>
                        <a:t>I</a:t>
                      </a:r>
                    </a:p>
                  </a:txBody>
                  <a:tcPr marL="121888" marR="121888"/>
                </a:tc>
                <a:tc>
                  <a:txBody>
                    <a:bodyPr/>
                    <a:lstStyle/>
                    <a:p>
                      <a:r>
                        <a:rPr lang="en-GB" sz="1600" dirty="0"/>
                        <a:t>Lower byte enable</a:t>
                      </a:r>
                    </a:p>
                  </a:txBody>
                  <a:tcPr marL="121888" marR="121888"/>
                </a:tc>
                <a:extLst>
                  <a:ext uri="{0D108BD9-81ED-4DB2-BD59-A6C34878D82A}">
                    <a16:rowId xmlns:a16="http://schemas.microsoft.com/office/drawing/2014/main" val="10006"/>
                  </a:ext>
                </a:extLst>
              </a:tr>
              <a:tr h="378504">
                <a:tc>
                  <a:txBody>
                    <a:bodyPr/>
                    <a:lstStyle/>
                    <a:p>
                      <a:r>
                        <a:rPr lang="en-GB" sz="1600" dirty="0"/>
                        <a:t>RamUB</a:t>
                      </a:r>
                    </a:p>
                  </a:txBody>
                  <a:tcPr marL="121888" marR="121888"/>
                </a:tc>
                <a:tc>
                  <a:txBody>
                    <a:bodyPr/>
                    <a:lstStyle/>
                    <a:p>
                      <a:r>
                        <a:rPr lang="en-GB" sz="1600" dirty="0"/>
                        <a:t>I</a:t>
                      </a:r>
                    </a:p>
                  </a:txBody>
                  <a:tcPr marL="121888" marR="121888"/>
                </a:tc>
                <a:tc>
                  <a:txBody>
                    <a:bodyPr/>
                    <a:lstStyle/>
                    <a:p>
                      <a:r>
                        <a:rPr lang="en-GB" sz="1600" dirty="0"/>
                        <a:t>Upper byte enable</a:t>
                      </a:r>
                    </a:p>
                  </a:txBody>
                  <a:tcPr marL="121888" marR="121888"/>
                </a:tc>
                <a:extLst>
                  <a:ext uri="{0D108BD9-81ED-4DB2-BD59-A6C34878D82A}">
                    <a16:rowId xmlns:a16="http://schemas.microsoft.com/office/drawing/2014/main" val="10007"/>
                  </a:ext>
                </a:extLst>
              </a:tr>
              <a:tr h="591088">
                <a:tc>
                  <a:txBody>
                    <a:bodyPr/>
                    <a:lstStyle/>
                    <a:p>
                      <a:r>
                        <a:rPr lang="en-GB" sz="1600" dirty="0"/>
                        <a:t>RamClk</a:t>
                      </a:r>
                    </a:p>
                  </a:txBody>
                  <a:tcPr marL="121888" marR="121888"/>
                </a:tc>
                <a:tc>
                  <a:txBody>
                    <a:bodyPr/>
                    <a:lstStyle/>
                    <a:p>
                      <a:r>
                        <a:rPr lang="en-GB" sz="1600" dirty="0"/>
                        <a:t>I</a:t>
                      </a:r>
                    </a:p>
                  </a:txBody>
                  <a:tcPr marL="121888" marR="121888"/>
                </a:tc>
                <a:tc>
                  <a:txBody>
                    <a:bodyPr/>
                    <a:lstStyle/>
                    <a:p>
                      <a:r>
                        <a:rPr lang="en-GB" sz="1600" dirty="0"/>
                        <a:t>Additional clock input used to synchronize with the system; can be set to LOW as it is not needed in this teaching material</a:t>
                      </a:r>
                    </a:p>
                  </a:txBody>
                  <a:tcPr marL="121888" marR="121888"/>
                </a:tc>
                <a:extLst>
                  <a:ext uri="{0D108BD9-81ED-4DB2-BD59-A6C34878D82A}">
                    <a16:rowId xmlns:a16="http://schemas.microsoft.com/office/drawing/2014/main" val="10008"/>
                  </a:ext>
                </a:extLst>
              </a:tr>
              <a:tr h="591088">
                <a:tc>
                  <a:txBody>
                    <a:bodyPr/>
                    <a:lstStyle/>
                    <a:p>
                      <a:r>
                        <a:rPr lang="en-GB" sz="1600" dirty="0"/>
                        <a:t>RamAdv</a:t>
                      </a:r>
                    </a:p>
                  </a:txBody>
                  <a:tcPr marL="121888" marR="121888"/>
                </a:tc>
                <a:tc>
                  <a:txBody>
                    <a:bodyPr/>
                    <a:lstStyle/>
                    <a:p>
                      <a:r>
                        <a:rPr lang="en-GB" sz="1600" dirty="0"/>
                        <a:t>I</a:t>
                      </a:r>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Address valid:</a:t>
                      </a:r>
                      <a:r>
                        <a:rPr lang="en-GB" sz="1600" baseline="0" dirty="0"/>
                        <a:t> indicates that a valid address is given on to the address bus; can be set to LOW as it is not needed in this teaching material</a:t>
                      </a:r>
                      <a:endParaRPr lang="en-GB" sz="1600" dirty="0"/>
                    </a:p>
                  </a:txBody>
                  <a:tcPr marL="121888" marR="121888"/>
                </a:tc>
                <a:extLst>
                  <a:ext uri="{0D108BD9-81ED-4DB2-BD59-A6C34878D82A}">
                    <a16:rowId xmlns:a16="http://schemas.microsoft.com/office/drawing/2014/main" val="10009"/>
                  </a:ext>
                </a:extLst>
              </a:tr>
              <a:tr h="378504">
                <a:tc>
                  <a:txBody>
                    <a:bodyPr/>
                    <a:lstStyle/>
                    <a:p>
                      <a:r>
                        <a:rPr lang="en-GB" sz="1600" dirty="0"/>
                        <a:t>RamCre</a:t>
                      </a:r>
                    </a:p>
                  </a:txBody>
                  <a:tcPr marL="121888" marR="121888"/>
                </a:tc>
                <a:tc>
                  <a:txBody>
                    <a:bodyPr/>
                    <a:lstStyle/>
                    <a:p>
                      <a:r>
                        <a:rPr lang="en-GB" sz="1600" dirty="0"/>
                        <a:t>I</a:t>
                      </a:r>
                    </a:p>
                  </a:txBody>
                  <a:tcPr marL="121888" marR="121888"/>
                </a:tc>
                <a:tc>
                  <a:txBody>
                    <a:bodyPr/>
                    <a:lstStyle/>
                    <a:p>
                      <a:r>
                        <a:rPr lang="en-GB" sz="1600" dirty="0"/>
                        <a:t>Control register enable;</a:t>
                      </a:r>
                      <a:r>
                        <a:rPr lang="en-GB" sz="1600" baseline="0" dirty="0"/>
                        <a:t> can be set to LOW as it is not needed in this teaching material</a:t>
                      </a:r>
                      <a:endParaRPr lang="en-GB" sz="1600" dirty="0"/>
                    </a:p>
                  </a:txBody>
                  <a:tcPr marL="121888" marR="121888"/>
                </a:tc>
                <a:extLst>
                  <a:ext uri="{0D108BD9-81ED-4DB2-BD59-A6C34878D82A}">
                    <a16:rowId xmlns:a16="http://schemas.microsoft.com/office/drawing/2014/main" val="10010"/>
                  </a:ext>
                </a:extLst>
              </a:tr>
              <a:tr h="378504">
                <a:tc>
                  <a:txBody>
                    <a:bodyPr/>
                    <a:lstStyle/>
                    <a:p>
                      <a:r>
                        <a:rPr lang="en-GB" sz="1600" dirty="0"/>
                        <a:t>RamWait</a:t>
                      </a:r>
                    </a:p>
                  </a:txBody>
                  <a:tcPr marL="121888" marR="121888"/>
                </a:tc>
                <a:tc>
                  <a:txBody>
                    <a:bodyPr/>
                    <a:lstStyle/>
                    <a:p>
                      <a:r>
                        <a:rPr lang="en-GB" sz="1600" dirty="0"/>
                        <a:t>O</a:t>
                      </a:r>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Provides</a:t>
                      </a:r>
                      <a:r>
                        <a:rPr lang="en-GB" sz="1600" baseline="0" dirty="0"/>
                        <a:t> data-valid feedback in the burst mode; </a:t>
                      </a:r>
                      <a:r>
                        <a:rPr lang="en-GB" sz="1600" dirty="0"/>
                        <a:t>not needed in this teaching material</a:t>
                      </a:r>
                    </a:p>
                  </a:txBody>
                  <a:tcPr marL="121888" marR="121888"/>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05363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Example: Timing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off-chip memory supports a variety of transfer modes (basic read and write timing graph below).</a:t>
            </a:r>
          </a:p>
          <a:p>
            <a:r>
              <a:rPr lang="en-IN" altLang="en-US" dirty="0">
                <a:ea typeface="ＭＳ Ｐゴシック" panose="020B0600070205080204" pitchFamily="34" charset="-128"/>
              </a:rPr>
              <a:t>Copes with different data width, namely, merging two 16-bit data from the memory to form 32-bit data to be transferred through the AXI bus. </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076FF090-97D4-4C68-AFE2-FB79A29D3EE0}"/>
              </a:ext>
            </a:extLst>
          </p:cNvPr>
          <p:cNvGrpSpPr/>
          <p:nvPr/>
        </p:nvGrpSpPr>
        <p:grpSpPr>
          <a:xfrm>
            <a:off x="1398153" y="3353334"/>
            <a:ext cx="9451146" cy="2505074"/>
            <a:chOff x="660229" y="3168651"/>
            <a:chExt cx="10648292" cy="2767013"/>
          </a:xfrm>
        </p:grpSpPr>
        <p:cxnSp>
          <p:nvCxnSpPr>
            <p:cNvPr id="6" name="Straight Connector 5">
              <a:extLst>
                <a:ext uri="{FF2B5EF4-FFF2-40B4-BE49-F238E27FC236}">
                  <a16:creationId xmlns:a16="http://schemas.microsoft.com/office/drawing/2014/main" id="{F20E18E0-8C18-4870-889F-0428EED40A9F}"/>
                </a:ext>
              </a:extLst>
            </p:cNvPr>
            <p:cNvCxnSpPr/>
            <p:nvPr/>
          </p:nvCxnSpPr>
          <p:spPr bwMode="auto">
            <a:xfrm>
              <a:off x="2549920" y="4872038"/>
              <a:ext cx="865068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7" name="Rectangle 6">
              <a:extLst>
                <a:ext uri="{FF2B5EF4-FFF2-40B4-BE49-F238E27FC236}">
                  <a16:creationId xmlns:a16="http://schemas.microsoft.com/office/drawing/2014/main" id="{DA085915-C97D-4CF3-A4D4-1D865E24B831}"/>
                </a:ext>
              </a:extLst>
            </p:cNvPr>
            <p:cNvSpPr/>
            <p:nvPr/>
          </p:nvSpPr>
          <p:spPr bwMode="auto">
            <a:xfrm>
              <a:off x="2549921" y="4232275"/>
              <a:ext cx="1307759" cy="230188"/>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8" name="Isosceles Triangle 7">
              <a:extLst>
                <a:ext uri="{FF2B5EF4-FFF2-40B4-BE49-F238E27FC236}">
                  <a16:creationId xmlns:a16="http://schemas.microsoft.com/office/drawing/2014/main" id="{C2F7EAC6-184B-4C85-A831-7DF275FFF29F}"/>
                </a:ext>
              </a:extLst>
            </p:cNvPr>
            <p:cNvSpPr/>
            <p:nvPr/>
          </p:nvSpPr>
          <p:spPr bwMode="auto">
            <a:xfrm rot="5400000">
              <a:off x="3790198" y="4297640"/>
              <a:ext cx="230188" cy="99458"/>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cxnSp>
          <p:nvCxnSpPr>
            <p:cNvPr id="9" name="Straight Connector 8">
              <a:extLst>
                <a:ext uri="{FF2B5EF4-FFF2-40B4-BE49-F238E27FC236}">
                  <a16:creationId xmlns:a16="http://schemas.microsoft.com/office/drawing/2014/main" id="{A604EBAF-0B86-4E4D-9E43-8571D613D950}"/>
                </a:ext>
              </a:extLst>
            </p:cNvPr>
            <p:cNvCxnSpPr>
              <a:stCxn id="8" idx="2"/>
            </p:cNvCxnSpPr>
            <p:nvPr/>
          </p:nvCxnSpPr>
          <p:spPr bwMode="auto">
            <a:xfrm>
              <a:off x="3855563" y="4232275"/>
              <a:ext cx="99458" cy="115888"/>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92611647-ED4F-4351-A23F-C8575DF1A85B}"/>
                </a:ext>
              </a:extLst>
            </p:cNvPr>
            <p:cNvCxnSpPr>
              <a:endCxn id="8" idx="4"/>
            </p:cNvCxnSpPr>
            <p:nvPr/>
          </p:nvCxnSpPr>
          <p:spPr bwMode="auto">
            <a:xfrm flipH="1">
              <a:off x="3855563" y="4348163"/>
              <a:ext cx="99458" cy="11430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0117F7B-0583-4A7A-8A45-A3FC8F524FFC}"/>
                </a:ext>
              </a:extLst>
            </p:cNvPr>
            <p:cNvCxnSpPr/>
            <p:nvPr/>
          </p:nvCxnSpPr>
          <p:spPr bwMode="auto">
            <a:xfrm>
              <a:off x="2549920" y="4232275"/>
              <a:ext cx="1295063"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1412132-6444-4B43-9053-0DE546D20E2A}"/>
                </a:ext>
              </a:extLst>
            </p:cNvPr>
            <p:cNvCxnSpPr/>
            <p:nvPr/>
          </p:nvCxnSpPr>
          <p:spPr bwMode="auto">
            <a:xfrm>
              <a:off x="2549921" y="4462463"/>
              <a:ext cx="1307759"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30C55B70-5DC4-49A0-A9EE-273365903009}"/>
                </a:ext>
              </a:extLst>
            </p:cNvPr>
            <p:cNvCxnSpPr/>
            <p:nvPr/>
          </p:nvCxnSpPr>
          <p:spPr bwMode="auto">
            <a:xfrm>
              <a:off x="5876453" y="3214688"/>
              <a:ext cx="164845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4" name="TextBox 334">
              <a:extLst>
                <a:ext uri="{FF2B5EF4-FFF2-40B4-BE49-F238E27FC236}">
                  <a16:creationId xmlns:a16="http://schemas.microsoft.com/office/drawing/2014/main" id="{97807126-903C-4A4C-A578-46C69DAFDD4B}"/>
                </a:ext>
              </a:extLst>
            </p:cNvPr>
            <p:cNvSpPr txBox="1">
              <a:spLocks noChangeArrowheads="1"/>
            </p:cNvSpPr>
            <p:nvPr/>
          </p:nvSpPr>
          <p:spPr bwMode="auto">
            <a:xfrm>
              <a:off x="660229" y="5167314"/>
              <a:ext cx="178388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MemWR</a:t>
              </a:r>
            </a:p>
          </p:txBody>
        </p:sp>
        <p:sp>
          <p:nvSpPr>
            <p:cNvPr id="15" name="TextBox 335">
              <a:extLst>
                <a:ext uri="{FF2B5EF4-FFF2-40B4-BE49-F238E27FC236}">
                  <a16:creationId xmlns:a16="http://schemas.microsoft.com/office/drawing/2014/main" id="{1E7809E8-5221-41CC-8D5C-C82B008F0F8D}"/>
                </a:ext>
              </a:extLst>
            </p:cNvPr>
            <p:cNvSpPr txBox="1">
              <a:spLocks noChangeArrowheads="1"/>
            </p:cNvSpPr>
            <p:nvPr/>
          </p:nvSpPr>
          <p:spPr bwMode="auto">
            <a:xfrm>
              <a:off x="677158" y="4165601"/>
              <a:ext cx="1783886" cy="339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Addr [25:0]</a:t>
              </a:r>
            </a:p>
          </p:txBody>
        </p:sp>
        <p:sp>
          <p:nvSpPr>
            <p:cNvPr id="16" name="TextBox 336">
              <a:extLst>
                <a:ext uri="{FF2B5EF4-FFF2-40B4-BE49-F238E27FC236}">
                  <a16:creationId xmlns:a16="http://schemas.microsoft.com/office/drawing/2014/main" id="{C3ECB7D0-E6F6-428F-AD28-8BFB9D5BFCC7}"/>
                </a:ext>
              </a:extLst>
            </p:cNvPr>
            <p:cNvSpPr txBox="1">
              <a:spLocks noChangeArrowheads="1"/>
            </p:cNvSpPr>
            <p:nvPr/>
          </p:nvSpPr>
          <p:spPr bwMode="auto">
            <a:xfrm>
              <a:off x="818937" y="3168651"/>
              <a:ext cx="164210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RamCS</a:t>
              </a:r>
            </a:p>
          </p:txBody>
        </p:sp>
        <p:cxnSp>
          <p:nvCxnSpPr>
            <p:cNvPr id="17" name="Straight Connector 16">
              <a:extLst>
                <a:ext uri="{FF2B5EF4-FFF2-40B4-BE49-F238E27FC236}">
                  <a16:creationId xmlns:a16="http://schemas.microsoft.com/office/drawing/2014/main" id="{5209ED45-D69F-4306-B33F-D799466A9E04}"/>
                </a:ext>
              </a:extLst>
            </p:cNvPr>
            <p:cNvCxnSpPr/>
            <p:nvPr/>
          </p:nvCxnSpPr>
          <p:spPr bwMode="auto">
            <a:xfrm>
              <a:off x="4016387" y="3432175"/>
              <a:ext cx="173733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DB52772F-5512-4CCA-A636-E7EAA4F0E5F2}"/>
                </a:ext>
              </a:extLst>
            </p:cNvPr>
            <p:cNvCxnSpPr/>
            <p:nvPr/>
          </p:nvCxnSpPr>
          <p:spPr bwMode="auto">
            <a:xfrm>
              <a:off x="3849215" y="3213101"/>
              <a:ext cx="167172" cy="21907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65BFDD2-ECEB-441B-B279-CB68050D577D}"/>
                </a:ext>
              </a:extLst>
            </p:cNvPr>
            <p:cNvCxnSpPr/>
            <p:nvPr/>
          </p:nvCxnSpPr>
          <p:spPr bwMode="auto">
            <a:xfrm flipH="1">
              <a:off x="5738905" y="3213100"/>
              <a:ext cx="137548" cy="21748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B2D534DE-312D-436C-B980-47CFF934960F}"/>
                </a:ext>
              </a:extLst>
            </p:cNvPr>
            <p:cNvCxnSpPr/>
            <p:nvPr/>
          </p:nvCxnSpPr>
          <p:spPr bwMode="auto">
            <a:xfrm>
              <a:off x="2549920" y="3214688"/>
              <a:ext cx="129929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1" name="Isosceles Triangle 20">
              <a:extLst>
                <a:ext uri="{FF2B5EF4-FFF2-40B4-BE49-F238E27FC236}">
                  <a16:creationId xmlns:a16="http://schemas.microsoft.com/office/drawing/2014/main" id="{96D7A5D1-9E06-4EF7-9E0A-E3888983C70F}"/>
                </a:ext>
              </a:extLst>
            </p:cNvPr>
            <p:cNvSpPr/>
            <p:nvPr/>
          </p:nvSpPr>
          <p:spPr bwMode="auto">
            <a:xfrm rot="16200000">
              <a:off x="9567193" y="4297640"/>
              <a:ext cx="230188" cy="99458"/>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cxnSp>
          <p:nvCxnSpPr>
            <p:cNvPr id="22" name="Straight Connector 21">
              <a:extLst>
                <a:ext uri="{FF2B5EF4-FFF2-40B4-BE49-F238E27FC236}">
                  <a16:creationId xmlns:a16="http://schemas.microsoft.com/office/drawing/2014/main" id="{C81C3C73-B961-40A0-AEC7-6BF803F00AB0}"/>
                </a:ext>
              </a:extLst>
            </p:cNvPr>
            <p:cNvCxnSpPr>
              <a:stCxn id="21" idx="4"/>
            </p:cNvCxnSpPr>
            <p:nvPr/>
          </p:nvCxnSpPr>
          <p:spPr bwMode="auto">
            <a:xfrm flipH="1">
              <a:off x="9632558" y="4232275"/>
              <a:ext cx="99458" cy="11588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B0AF2B3A-96D2-4ED4-BE96-A99ED4495AC7}"/>
                </a:ext>
              </a:extLst>
            </p:cNvPr>
            <p:cNvCxnSpPr>
              <a:stCxn id="21" idx="0"/>
              <a:endCxn id="21" idx="2"/>
            </p:cNvCxnSpPr>
            <p:nvPr/>
          </p:nvCxnSpPr>
          <p:spPr bwMode="auto">
            <a:xfrm>
              <a:off x="9632558" y="4348163"/>
              <a:ext cx="99458" cy="1143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4" name="Rectangle 23">
              <a:extLst>
                <a:ext uri="{FF2B5EF4-FFF2-40B4-BE49-F238E27FC236}">
                  <a16:creationId xmlns:a16="http://schemas.microsoft.com/office/drawing/2014/main" id="{94BB1B35-380B-4AC5-A10E-AA8DC2D5667E}"/>
                </a:ext>
              </a:extLst>
            </p:cNvPr>
            <p:cNvSpPr/>
            <p:nvPr/>
          </p:nvSpPr>
          <p:spPr bwMode="auto">
            <a:xfrm>
              <a:off x="9732016" y="4233863"/>
              <a:ext cx="1576505" cy="228600"/>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cxnSp>
          <p:nvCxnSpPr>
            <p:cNvPr id="25" name="Straight Connector 24">
              <a:extLst>
                <a:ext uri="{FF2B5EF4-FFF2-40B4-BE49-F238E27FC236}">
                  <a16:creationId xmlns:a16="http://schemas.microsoft.com/office/drawing/2014/main" id="{33EB79A2-3671-4927-832C-1EB85F29FE82}"/>
                </a:ext>
              </a:extLst>
            </p:cNvPr>
            <p:cNvCxnSpPr>
              <a:stCxn id="21" idx="4"/>
            </p:cNvCxnSpPr>
            <p:nvPr/>
          </p:nvCxnSpPr>
          <p:spPr bwMode="auto">
            <a:xfrm>
              <a:off x="9732016" y="4232275"/>
              <a:ext cx="1576505"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8811E23-24A3-4B14-B5EC-65B34B5D10FE}"/>
                </a:ext>
              </a:extLst>
            </p:cNvPr>
            <p:cNvCxnSpPr>
              <a:stCxn id="21" idx="2"/>
            </p:cNvCxnSpPr>
            <p:nvPr/>
          </p:nvCxnSpPr>
          <p:spPr bwMode="auto">
            <a:xfrm>
              <a:off x="9732016" y="4462463"/>
              <a:ext cx="1576505"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CA177E58-4E36-4DAD-A1B4-80F6EA609D86}"/>
                </a:ext>
              </a:extLst>
            </p:cNvPr>
            <p:cNvCxnSpPr/>
            <p:nvPr/>
          </p:nvCxnSpPr>
          <p:spPr bwMode="auto">
            <a:xfrm>
              <a:off x="5876453" y="3733800"/>
              <a:ext cx="164845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8" name="TextBox 336">
              <a:extLst>
                <a:ext uri="{FF2B5EF4-FFF2-40B4-BE49-F238E27FC236}">
                  <a16:creationId xmlns:a16="http://schemas.microsoft.com/office/drawing/2014/main" id="{F1F01AAA-F0BA-4220-A7FF-A91595246BD7}"/>
                </a:ext>
              </a:extLst>
            </p:cNvPr>
            <p:cNvSpPr txBox="1">
              <a:spLocks noChangeArrowheads="1"/>
            </p:cNvSpPr>
            <p:nvPr/>
          </p:nvSpPr>
          <p:spPr bwMode="auto">
            <a:xfrm>
              <a:off x="818937" y="3686176"/>
              <a:ext cx="164210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MemOE</a:t>
              </a:r>
            </a:p>
          </p:txBody>
        </p:sp>
        <p:cxnSp>
          <p:nvCxnSpPr>
            <p:cNvPr id="29" name="Straight Connector 28">
              <a:extLst>
                <a:ext uri="{FF2B5EF4-FFF2-40B4-BE49-F238E27FC236}">
                  <a16:creationId xmlns:a16="http://schemas.microsoft.com/office/drawing/2014/main" id="{51FBA13F-630B-47D4-8A3C-C64B77D72D9A}"/>
                </a:ext>
              </a:extLst>
            </p:cNvPr>
            <p:cNvCxnSpPr/>
            <p:nvPr/>
          </p:nvCxnSpPr>
          <p:spPr bwMode="auto">
            <a:xfrm>
              <a:off x="4016387" y="3951288"/>
              <a:ext cx="173733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B640ECAC-ADDB-4945-AEA2-7D9D011D2851}"/>
                </a:ext>
              </a:extLst>
            </p:cNvPr>
            <p:cNvCxnSpPr/>
            <p:nvPr/>
          </p:nvCxnSpPr>
          <p:spPr bwMode="auto">
            <a:xfrm>
              <a:off x="3849215" y="3732214"/>
              <a:ext cx="167172" cy="21907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9931D5E-1772-4C8B-9FEA-8CDC3421A260}"/>
                </a:ext>
              </a:extLst>
            </p:cNvPr>
            <p:cNvCxnSpPr/>
            <p:nvPr/>
          </p:nvCxnSpPr>
          <p:spPr bwMode="auto">
            <a:xfrm flipH="1">
              <a:off x="5738905" y="3732214"/>
              <a:ext cx="137548" cy="21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007BE4E-D561-4EFB-8724-08501F5DD0FC}"/>
                </a:ext>
              </a:extLst>
            </p:cNvPr>
            <p:cNvCxnSpPr/>
            <p:nvPr/>
          </p:nvCxnSpPr>
          <p:spPr bwMode="auto">
            <a:xfrm>
              <a:off x="2549920" y="3733800"/>
              <a:ext cx="129929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33" name="Rectangle 32">
              <a:extLst>
                <a:ext uri="{FF2B5EF4-FFF2-40B4-BE49-F238E27FC236}">
                  <a16:creationId xmlns:a16="http://schemas.microsoft.com/office/drawing/2014/main" id="{0AF051B6-79CF-45B1-8D55-39D66D0262A3}"/>
                </a:ext>
              </a:extLst>
            </p:cNvPr>
            <p:cNvSpPr/>
            <p:nvPr/>
          </p:nvSpPr>
          <p:spPr bwMode="auto">
            <a:xfrm>
              <a:off x="4056595" y="4235450"/>
              <a:ext cx="1688660" cy="228600"/>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34" name="Isosceles Triangle 33">
              <a:extLst>
                <a:ext uri="{FF2B5EF4-FFF2-40B4-BE49-F238E27FC236}">
                  <a16:creationId xmlns:a16="http://schemas.microsoft.com/office/drawing/2014/main" id="{1EE5C9A2-7E1B-4907-B057-D7BB236C181F}"/>
                </a:ext>
              </a:extLst>
            </p:cNvPr>
            <p:cNvSpPr/>
            <p:nvPr/>
          </p:nvSpPr>
          <p:spPr bwMode="auto">
            <a:xfrm rot="16200000">
              <a:off x="3892566" y="4300021"/>
              <a:ext cx="228600" cy="99458"/>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35" name="Isosceles Triangle 34">
              <a:extLst>
                <a:ext uri="{FF2B5EF4-FFF2-40B4-BE49-F238E27FC236}">
                  <a16:creationId xmlns:a16="http://schemas.microsoft.com/office/drawing/2014/main" id="{94006E8C-8A3E-4755-88E5-41BDF507A167}"/>
                </a:ext>
              </a:extLst>
            </p:cNvPr>
            <p:cNvSpPr/>
            <p:nvPr/>
          </p:nvSpPr>
          <p:spPr bwMode="auto">
            <a:xfrm rot="5400000">
              <a:off x="5680682" y="4300022"/>
              <a:ext cx="228600" cy="99457"/>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cxnSp>
          <p:nvCxnSpPr>
            <p:cNvPr id="36" name="Straight Connector 35">
              <a:extLst>
                <a:ext uri="{FF2B5EF4-FFF2-40B4-BE49-F238E27FC236}">
                  <a16:creationId xmlns:a16="http://schemas.microsoft.com/office/drawing/2014/main" id="{B0D96C0C-B9C5-4734-9152-18EA489BF898}"/>
                </a:ext>
              </a:extLst>
            </p:cNvPr>
            <p:cNvCxnSpPr>
              <a:stCxn id="34" idx="4"/>
            </p:cNvCxnSpPr>
            <p:nvPr/>
          </p:nvCxnSpPr>
          <p:spPr bwMode="auto">
            <a:xfrm flipH="1">
              <a:off x="3957137" y="4235450"/>
              <a:ext cx="99458"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AE41BB71-4364-409E-88B5-EE8B5695002A}"/>
                </a:ext>
              </a:extLst>
            </p:cNvPr>
            <p:cNvCxnSpPr>
              <a:stCxn id="34" idx="0"/>
              <a:endCxn id="34" idx="2"/>
            </p:cNvCxnSpPr>
            <p:nvPr/>
          </p:nvCxnSpPr>
          <p:spPr bwMode="auto">
            <a:xfrm>
              <a:off x="3957137" y="4351338"/>
              <a:ext cx="99458"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20A8D02A-B95C-4E8C-8428-1D9155CE5090}"/>
                </a:ext>
              </a:extLst>
            </p:cNvPr>
            <p:cNvCxnSpPr>
              <a:stCxn id="35" idx="2"/>
            </p:cNvCxnSpPr>
            <p:nvPr/>
          </p:nvCxnSpPr>
          <p:spPr bwMode="auto">
            <a:xfrm>
              <a:off x="5745254" y="4235450"/>
              <a:ext cx="99457"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3FB904A7-A993-497C-B032-628C288E5A24}"/>
                </a:ext>
              </a:extLst>
            </p:cNvPr>
            <p:cNvCxnSpPr>
              <a:endCxn id="35" idx="4"/>
            </p:cNvCxnSpPr>
            <p:nvPr/>
          </p:nvCxnSpPr>
          <p:spPr bwMode="auto">
            <a:xfrm flipH="1">
              <a:off x="5745254" y="4351338"/>
              <a:ext cx="99457"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4EB8E3E6-1C11-4900-A56A-E1CB64C7CDF6}"/>
                </a:ext>
              </a:extLst>
            </p:cNvPr>
            <p:cNvCxnSpPr>
              <a:stCxn id="34" idx="4"/>
              <a:endCxn id="35" idx="2"/>
            </p:cNvCxnSpPr>
            <p:nvPr/>
          </p:nvCxnSpPr>
          <p:spPr bwMode="auto">
            <a:xfrm>
              <a:off x="4056595" y="4235450"/>
              <a:ext cx="1688660"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78360126-F735-49C6-B010-E037F6F09991}"/>
                </a:ext>
              </a:extLst>
            </p:cNvPr>
            <p:cNvCxnSpPr>
              <a:stCxn id="34" idx="2"/>
            </p:cNvCxnSpPr>
            <p:nvPr/>
          </p:nvCxnSpPr>
          <p:spPr bwMode="auto">
            <a:xfrm>
              <a:off x="4056595" y="4464050"/>
              <a:ext cx="1688660"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42" name="TextBox 358">
              <a:extLst>
                <a:ext uri="{FF2B5EF4-FFF2-40B4-BE49-F238E27FC236}">
                  <a16:creationId xmlns:a16="http://schemas.microsoft.com/office/drawing/2014/main" id="{86A8039E-C227-4335-AF7C-E2E2133C041B}"/>
                </a:ext>
              </a:extLst>
            </p:cNvPr>
            <p:cNvSpPr txBox="1">
              <a:spLocks noChangeArrowheads="1"/>
            </p:cNvSpPr>
            <p:nvPr/>
          </p:nvSpPr>
          <p:spPr bwMode="auto">
            <a:xfrm>
              <a:off x="4132775" y="4222751"/>
              <a:ext cx="2052632" cy="30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Address Valid </a:t>
              </a:r>
            </a:p>
          </p:txBody>
        </p:sp>
        <p:cxnSp>
          <p:nvCxnSpPr>
            <p:cNvPr id="43" name="Straight Connector 42">
              <a:extLst>
                <a:ext uri="{FF2B5EF4-FFF2-40B4-BE49-F238E27FC236}">
                  <a16:creationId xmlns:a16="http://schemas.microsoft.com/office/drawing/2014/main" id="{B04961F8-2A4D-47C2-AFE0-401010315AFF}"/>
                </a:ext>
              </a:extLst>
            </p:cNvPr>
            <p:cNvCxnSpPr/>
            <p:nvPr/>
          </p:nvCxnSpPr>
          <p:spPr bwMode="auto">
            <a:xfrm>
              <a:off x="2549920" y="5235575"/>
              <a:ext cx="497498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336">
              <a:extLst>
                <a:ext uri="{FF2B5EF4-FFF2-40B4-BE49-F238E27FC236}">
                  <a16:creationId xmlns:a16="http://schemas.microsoft.com/office/drawing/2014/main" id="{108322CB-75EB-4F12-8A17-2638B6BA182B}"/>
                </a:ext>
              </a:extLst>
            </p:cNvPr>
            <p:cNvSpPr txBox="1">
              <a:spLocks noChangeArrowheads="1"/>
            </p:cNvSpPr>
            <p:nvPr/>
          </p:nvSpPr>
          <p:spPr bwMode="auto">
            <a:xfrm>
              <a:off x="660229" y="5627689"/>
              <a:ext cx="180081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RamLB/UB</a:t>
              </a:r>
            </a:p>
          </p:txBody>
        </p:sp>
        <p:cxnSp>
          <p:nvCxnSpPr>
            <p:cNvPr id="45" name="Straight Connector 44">
              <a:extLst>
                <a:ext uri="{FF2B5EF4-FFF2-40B4-BE49-F238E27FC236}">
                  <a16:creationId xmlns:a16="http://schemas.microsoft.com/office/drawing/2014/main" id="{6044C014-1BCD-4F92-9939-B8344257E3F6}"/>
                </a:ext>
              </a:extLst>
            </p:cNvPr>
            <p:cNvCxnSpPr/>
            <p:nvPr/>
          </p:nvCxnSpPr>
          <p:spPr bwMode="auto">
            <a:xfrm>
              <a:off x="5876453" y="5675313"/>
              <a:ext cx="164845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EF3CB168-A629-40FC-8B78-F04A4F489F7C}"/>
                </a:ext>
              </a:extLst>
            </p:cNvPr>
            <p:cNvCxnSpPr/>
            <p:nvPr/>
          </p:nvCxnSpPr>
          <p:spPr bwMode="auto">
            <a:xfrm>
              <a:off x="4016387" y="5892800"/>
              <a:ext cx="173733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B37A61A5-016E-4114-B457-784A7DD7178D}"/>
                </a:ext>
              </a:extLst>
            </p:cNvPr>
            <p:cNvCxnSpPr/>
            <p:nvPr/>
          </p:nvCxnSpPr>
          <p:spPr bwMode="auto">
            <a:xfrm>
              <a:off x="3849215" y="5673726"/>
              <a:ext cx="167172" cy="21907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6E8BAB9F-5103-43CF-8010-FB4AF55C0769}"/>
                </a:ext>
              </a:extLst>
            </p:cNvPr>
            <p:cNvCxnSpPr/>
            <p:nvPr/>
          </p:nvCxnSpPr>
          <p:spPr bwMode="auto">
            <a:xfrm flipH="1">
              <a:off x="5738905" y="5673725"/>
              <a:ext cx="137548" cy="21748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72DA1791-A415-4EB7-A27E-5584D3AB673D}"/>
                </a:ext>
              </a:extLst>
            </p:cNvPr>
            <p:cNvCxnSpPr/>
            <p:nvPr/>
          </p:nvCxnSpPr>
          <p:spPr bwMode="auto">
            <a:xfrm>
              <a:off x="2549920" y="5675313"/>
              <a:ext cx="129929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50" name="Rectangle 49">
              <a:extLst>
                <a:ext uri="{FF2B5EF4-FFF2-40B4-BE49-F238E27FC236}">
                  <a16:creationId xmlns:a16="http://schemas.microsoft.com/office/drawing/2014/main" id="{341303D5-806C-4BB2-BD8A-4B35777C3904}"/>
                </a:ext>
              </a:extLst>
            </p:cNvPr>
            <p:cNvSpPr/>
            <p:nvPr/>
          </p:nvSpPr>
          <p:spPr bwMode="auto">
            <a:xfrm>
              <a:off x="4621597" y="4756150"/>
              <a:ext cx="1123658" cy="22860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51" name="Isosceles Triangle 50">
              <a:extLst>
                <a:ext uri="{FF2B5EF4-FFF2-40B4-BE49-F238E27FC236}">
                  <a16:creationId xmlns:a16="http://schemas.microsoft.com/office/drawing/2014/main" id="{89A3C5A2-E0F1-4E29-BC31-2F4B7C27CFF0}"/>
                </a:ext>
              </a:extLst>
            </p:cNvPr>
            <p:cNvSpPr/>
            <p:nvPr/>
          </p:nvSpPr>
          <p:spPr bwMode="auto">
            <a:xfrm rot="16200000">
              <a:off x="4458626" y="4821780"/>
              <a:ext cx="228600" cy="97341"/>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52" name="Isosceles Triangle 51">
              <a:extLst>
                <a:ext uri="{FF2B5EF4-FFF2-40B4-BE49-F238E27FC236}">
                  <a16:creationId xmlns:a16="http://schemas.microsoft.com/office/drawing/2014/main" id="{30EEC3CC-6EA9-4055-8F28-02CA2B2E8E48}"/>
                </a:ext>
              </a:extLst>
            </p:cNvPr>
            <p:cNvSpPr/>
            <p:nvPr/>
          </p:nvSpPr>
          <p:spPr bwMode="auto">
            <a:xfrm rot="5400000">
              <a:off x="5680682" y="4820722"/>
              <a:ext cx="228600" cy="99457"/>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cxnSp>
          <p:nvCxnSpPr>
            <p:cNvPr id="53" name="Straight Connector 52">
              <a:extLst>
                <a:ext uri="{FF2B5EF4-FFF2-40B4-BE49-F238E27FC236}">
                  <a16:creationId xmlns:a16="http://schemas.microsoft.com/office/drawing/2014/main" id="{72C93532-0434-4A99-8F0A-1A025E25625B}"/>
                </a:ext>
              </a:extLst>
            </p:cNvPr>
            <p:cNvCxnSpPr>
              <a:stCxn id="51" idx="4"/>
            </p:cNvCxnSpPr>
            <p:nvPr/>
          </p:nvCxnSpPr>
          <p:spPr bwMode="auto">
            <a:xfrm flipH="1">
              <a:off x="4524256" y="4756150"/>
              <a:ext cx="97341"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DD54067-ED23-4450-A548-6FA781331904}"/>
                </a:ext>
              </a:extLst>
            </p:cNvPr>
            <p:cNvCxnSpPr>
              <a:stCxn id="51" idx="0"/>
              <a:endCxn id="51" idx="2"/>
            </p:cNvCxnSpPr>
            <p:nvPr/>
          </p:nvCxnSpPr>
          <p:spPr bwMode="auto">
            <a:xfrm>
              <a:off x="4524256" y="4872038"/>
              <a:ext cx="97341"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DD7A008-060A-420E-B74C-2B3FE30E6E3A}"/>
                </a:ext>
              </a:extLst>
            </p:cNvPr>
            <p:cNvCxnSpPr>
              <a:stCxn id="52" idx="2"/>
            </p:cNvCxnSpPr>
            <p:nvPr/>
          </p:nvCxnSpPr>
          <p:spPr bwMode="auto">
            <a:xfrm>
              <a:off x="5745254" y="4756150"/>
              <a:ext cx="99457"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162A861B-B33D-4326-99C4-C7AA55BAF571}"/>
                </a:ext>
              </a:extLst>
            </p:cNvPr>
            <p:cNvCxnSpPr>
              <a:endCxn id="52" idx="4"/>
            </p:cNvCxnSpPr>
            <p:nvPr/>
          </p:nvCxnSpPr>
          <p:spPr bwMode="auto">
            <a:xfrm flipH="1">
              <a:off x="5745254" y="4872038"/>
              <a:ext cx="99457"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823DD17-9DF9-49E6-873E-79CD35DB562F}"/>
                </a:ext>
              </a:extLst>
            </p:cNvPr>
            <p:cNvCxnSpPr>
              <a:endCxn id="52" idx="2"/>
            </p:cNvCxnSpPr>
            <p:nvPr/>
          </p:nvCxnSpPr>
          <p:spPr bwMode="auto">
            <a:xfrm>
              <a:off x="4621597" y="4756150"/>
              <a:ext cx="1123658"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9BE8FE9A-D623-45C0-8467-DE1AEEC6B1F0}"/>
                </a:ext>
              </a:extLst>
            </p:cNvPr>
            <p:cNvCxnSpPr/>
            <p:nvPr/>
          </p:nvCxnSpPr>
          <p:spPr bwMode="auto">
            <a:xfrm>
              <a:off x="4621597" y="4984750"/>
              <a:ext cx="1123658"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59" name="TextBox 358">
              <a:extLst>
                <a:ext uri="{FF2B5EF4-FFF2-40B4-BE49-F238E27FC236}">
                  <a16:creationId xmlns:a16="http://schemas.microsoft.com/office/drawing/2014/main" id="{A8DC862F-D662-4950-BA7B-E36A91BC34E2}"/>
                </a:ext>
              </a:extLst>
            </p:cNvPr>
            <p:cNvSpPr txBox="1">
              <a:spLocks noChangeArrowheads="1"/>
            </p:cNvSpPr>
            <p:nvPr/>
          </p:nvSpPr>
          <p:spPr bwMode="auto">
            <a:xfrm>
              <a:off x="4570810" y="4733926"/>
              <a:ext cx="1792350" cy="30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Data Valid </a:t>
              </a:r>
            </a:p>
          </p:txBody>
        </p:sp>
        <p:sp>
          <p:nvSpPr>
            <p:cNvPr id="60" name="TextBox 335">
              <a:extLst>
                <a:ext uri="{FF2B5EF4-FFF2-40B4-BE49-F238E27FC236}">
                  <a16:creationId xmlns:a16="http://schemas.microsoft.com/office/drawing/2014/main" id="{C1E590F4-28FA-499D-81C1-B84376D2DD36}"/>
                </a:ext>
              </a:extLst>
            </p:cNvPr>
            <p:cNvSpPr txBox="1">
              <a:spLocks noChangeArrowheads="1"/>
            </p:cNvSpPr>
            <p:nvPr/>
          </p:nvSpPr>
          <p:spPr bwMode="auto">
            <a:xfrm>
              <a:off x="677158" y="4713289"/>
              <a:ext cx="1783886" cy="339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Data [15:0]</a:t>
              </a:r>
            </a:p>
          </p:txBody>
        </p:sp>
        <p:cxnSp>
          <p:nvCxnSpPr>
            <p:cNvPr id="61" name="Straight Connector 60">
              <a:extLst>
                <a:ext uri="{FF2B5EF4-FFF2-40B4-BE49-F238E27FC236}">
                  <a16:creationId xmlns:a16="http://schemas.microsoft.com/office/drawing/2014/main" id="{D9BA9996-17B2-464A-8576-9416F64B7054}"/>
                </a:ext>
              </a:extLst>
            </p:cNvPr>
            <p:cNvCxnSpPr/>
            <p:nvPr/>
          </p:nvCxnSpPr>
          <p:spPr bwMode="auto">
            <a:xfrm>
              <a:off x="9552146" y="3214688"/>
              <a:ext cx="164845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9DF45124-0039-4554-99B4-37A53E7AED41}"/>
                </a:ext>
              </a:extLst>
            </p:cNvPr>
            <p:cNvCxnSpPr/>
            <p:nvPr/>
          </p:nvCxnSpPr>
          <p:spPr bwMode="auto">
            <a:xfrm>
              <a:off x="7692081" y="3432175"/>
              <a:ext cx="173733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CE1A0576-D69B-44E0-A3C5-27F2244A374F}"/>
                </a:ext>
              </a:extLst>
            </p:cNvPr>
            <p:cNvCxnSpPr/>
            <p:nvPr/>
          </p:nvCxnSpPr>
          <p:spPr bwMode="auto">
            <a:xfrm>
              <a:off x="7524907" y="3213101"/>
              <a:ext cx="167174" cy="21907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FCE93E01-C1D8-4D9F-8622-DBCEBEC32A15}"/>
                </a:ext>
              </a:extLst>
            </p:cNvPr>
            <p:cNvCxnSpPr/>
            <p:nvPr/>
          </p:nvCxnSpPr>
          <p:spPr bwMode="auto">
            <a:xfrm flipH="1">
              <a:off x="9414599" y="3213100"/>
              <a:ext cx="137547" cy="21748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C426545E-00B5-41B8-8AB6-CC7C8A2C84F4}"/>
                </a:ext>
              </a:extLst>
            </p:cNvPr>
            <p:cNvCxnSpPr/>
            <p:nvPr/>
          </p:nvCxnSpPr>
          <p:spPr bwMode="auto">
            <a:xfrm>
              <a:off x="9552146" y="3733800"/>
              <a:ext cx="164845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14B699EF-CA61-4644-8F77-875619F14934}"/>
                </a:ext>
              </a:extLst>
            </p:cNvPr>
            <p:cNvCxnSpPr/>
            <p:nvPr/>
          </p:nvCxnSpPr>
          <p:spPr bwMode="auto">
            <a:xfrm>
              <a:off x="7692081" y="3951288"/>
              <a:ext cx="173733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32DF16B1-85FC-40B7-9D81-EDB1E7C6BD45}"/>
                </a:ext>
              </a:extLst>
            </p:cNvPr>
            <p:cNvCxnSpPr/>
            <p:nvPr/>
          </p:nvCxnSpPr>
          <p:spPr bwMode="auto">
            <a:xfrm>
              <a:off x="7524907" y="3732214"/>
              <a:ext cx="167174" cy="21907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3B1CBA0-7D70-4CE0-B33A-7C663A4062EA}"/>
                </a:ext>
              </a:extLst>
            </p:cNvPr>
            <p:cNvCxnSpPr/>
            <p:nvPr/>
          </p:nvCxnSpPr>
          <p:spPr bwMode="auto">
            <a:xfrm flipH="1">
              <a:off x="9414599" y="3732214"/>
              <a:ext cx="137547" cy="21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69" name="Rectangle 68">
              <a:extLst>
                <a:ext uri="{FF2B5EF4-FFF2-40B4-BE49-F238E27FC236}">
                  <a16:creationId xmlns:a16="http://schemas.microsoft.com/office/drawing/2014/main" id="{38A9340E-C068-409E-A8C9-FD5834A340D0}"/>
                </a:ext>
              </a:extLst>
            </p:cNvPr>
            <p:cNvSpPr/>
            <p:nvPr/>
          </p:nvSpPr>
          <p:spPr bwMode="auto">
            <a:xfrm>
              <a:off x="5950517" y="4235450"/>
              <a:ext cx="1690777" cy="228600"/>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70" name="Isosceles Triangle 69">
              <a:extLst>
                <a:ext uri="{FF2B5EF4-FFF2-40B4-BE49-F238E27FC236}">
                  <a16:creationId xmlns:a16="http://schemas.microsoft.com/office/drawing/2014/main" id="{15512083-38F1-4E50-8AB2-55B6D942B063}"/>
                </a:ext>
              </a:extLst>
            </p:cNvPr>
            <p:cNvSpPr/>
            <p:nvPr/>
          </p:nvSpPr>
          <p:spPr bwMode="auto">
            <a:xfrm rot="16200000">
              <a:off x="5787547" y="4301080"/>
              <a:ext cx="228600" cy="97341"/>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71" name="Isosceles Triangle 70">
              <a:extLst>
                <a:ext uri="{FF2B5EF4-FFF2-40B4-BE49-F238E27FC236}">
                  <a16:creationId xmlns:a16="http://schemas.microsoft.com/office/drawing/2014/main" id="{B97BC077-3112-4772-A19E-16C9ABB46899}"/>
                </a:ext>
              </a:extLst>
            </p:cNvPr>
            <p:cNvSpPr/>
            <p:nvPr/>
          </p:nvSpPr>
          <p:spPr bwMode="auto">
            <a:xfrm rot="5400000">
              <a:off x="7575665" y="4301080"/>
              <a:ext cx="228600" cy="97341"/>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cxnSp>
          <p:nvCxnSpPr>
            <p:cNvPr id="72" name="Straight Connector 71">
              <a:extLst>
                <a:ext uri="{FF2B5EF4-FFF2-40B4-BE49-F238E27FC236}">
                  <a16:creationId xmlns:a16="http://schemas.microsoft.com/office/drawing/2014/main" id="{99797B72-B68D-43CE-A7CF-D31D8E7046D9}"/>
                </a:ext>
              </a:extLst>
            </p:cNvPr>
            <p:cNvCxnSpPr>
              <a:stCxn id="70" idx="4"/>
            </p:cNvCxnSpPr>
            <p:nvPr/>
          </p:nvCxnSpPr>
          <p:spPr bwMode="auto">
            <a:xfrm flipH="1">
              <a:off x="5853176" y="4235450"/>
              <a:ext cx="97341"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0C6B8760-07D0-4EB4-8D7E-07A1E5415B0F}"/>
                </a:ext>
              </a:extLst>
            </p:cNvPr>
            <p:cNvCxnSpPr>
              <a:stCxn id="70" idx="0"/>
              <a:endCxn id="70" idx="2"/>
            </p:cNvCxnSpPr>
            <p:nvPr/>
          </p:nvCxnSpPr>
          <p:spPr bwMode="auto">
            <a:xfrm>
              <a:off x="5853176" y="4351338"/>
              <a:ext cx="97341"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2E0A3B4B-7434-479E-B2C6-8F4F3925F818}"/>
                </a:ext>
              </a:extLst>
            </p:cNvPr>
            <p:cNvCxnSpPr>
              <a:stCxn id="71" idx="2"/>
            </p:cNvCxnSpPr>
            <p:nvPr/>
          </p:nvCxnSpPr>
          <p:spPr bwMode="auto">
            <a:xfrm>
              <a:off x="7641294" y="4235450"/>
              <a:ext cx="97341"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15925F1E-CAB8-4796-9085-556C46367693}"/>
                </a:ext>
              </a:extLst>
            </p:cNvPr>
            <p:cNvCxnSpPr>
              <a:endCxn id="71" idx="4"/>
            </p:cNvCxnSpPr>
            <p:nvPr/>
          </p:nvCxnSpPr>
          <p:spPr bwMode="auto">
            <a:xfrm flipH="1">
              <a:off x="7641294" y="4351338"/>
              <a:ext cx="97341"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71337F7B-546D-4DDF-B82A-D16FDB11E980}"/>
                </a:ext>
              </a:extLst>
            </p:cNvPr>
            <p:cNvCxnSpPr>
              <a:stCxn id="70" idx="4"/>
              <a:endCxn id="71" idx="2"/>
            </p:cNvCxnSpPr>
            <p:nvPr/>
          </p:nvCxnSpPr>
          <p:spPr bwMode="auto">
            <a:xfrm>
              <a:off x="5950517" y="4235450"/>
              <a:ext cx="1690777"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333B4F95-A9C3-4256-B48A-DD5686672993}"/>
                </a:ext>
              </a:extLst>
            </p:cNvPr>
            <p:cNvCxnSpPr>
              <a:stCxn id="70" idx="2"/>
            </p:cNvCxnSpPr>
            <p:nvPr/>
          </p:nvCxnSpPr>
          <p:spPr bwMode="auto">
            <a:xfrm>
              <a:off x="5950517" y="4464050"/>
              <a:ext cx="1690777"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78" name="Rectangle 77">
              <a:extLst>
                <a:ext uri="{FF2B5EF4-FFF2-40B4-BE49-F238E27FC236}">
                  <a16:creationId xmlns:a16="http://schemas.microsoft.com/office/drawing/2014/main" id="{28A0DBA2-8E09-4B7A-9FCF-42E26ACADF53}"/>
                </a:ext>
              </a:extLst>
            </p:cNvPr>
            <p:cNvSpPr/>
            <p:nvPr/>
          </p:nvSpPr>
          <p:spPr bwMode="auto">
            <a:xfrm>
              <a:off x="7838092" y="4235450"/>
              <a:ext cx="1688660" cy="228600"/>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79" name="Isosceles Triangle 78">
              <a:extLst>
                <a:ext uri="{FF2B5EF4-FFF2-40B4-BE49-F238E27FC236}">
                  <a16:creationId xmlns:a16="http://schemas.microsoft.com/office/drawing/2014/main" id="{6A7EB319-9F02-47CB-B49E-E117077ED76F}"/>
                </a:ext>
              </a:extLst>
            </p:cNvPr>
            <p:cNvSpPr/>
            <p:nvPr/>
          </p:nvSpPr>
          <p:spPr bwMode="auto">
            <a:xfrm rot="16200000">
              <a:off x="7674063" y="4300022"/>
              <a:ext cx="228600" cy="99457"/>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80" name="Isosceles Triangle 79">
              <a:extLst>
                <a:ext uri="{FF2B5EF4-FFF2-40B4-BE49-F238E27FC236}">
                  <a16:creationId xmlns:a16="http://schemas.microsoft.com/office/drawing/2014/main" id="{88F861E5-271B-4921-AC07-F2A8A92ED41E}"/>
                </a:ext>
              </a:extLst>
            </p:cNvPr>
            <p:cNvSpPr/>
            <p:nvPr/>
          </p:nvSpPr>
          <p:spPr bwMode="auto">
            <a:xfrm rot="5400000">
              <a:off x="9462181" y="4300021"/>
              <a:ext cx="228600" cy="99458"/>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cxnSp>
          <p:nvCxnSpPr>
            <p:cNvPr id="81" name="Straight Connector 80">
              <a:extLst>
                <a:ext uri="{FF2B5EF4-FFF2-40B4-BE49-F238E27FC236}">
                  <a16:creationId xmlns:a16="http://schemas.microsoft.com/office/drawing/2014/main" id="{28563684-63F7-4DBC-837F-B9510E4F223A}"/>
                </a:ext>
              </a:extLst>
            </p:cNvPr>
            <p:cNvCxnSpPr>
              <a:stCxn id="79" idx="4"/>
            </p:cNvCxnSpPr>
            <p:nvPr/>
          </p:nvCxnSpPr>
          <p:spPr bwMode="auto">
            <a:xfrm flipH="1">
              <a:off x="7738635" y="4235450"/>
              <a:ext cx="99457"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02F85505-A990-444B-846B-FD8CFD408AF2}"/>
                </a:ext>
              </a:extLst>
            </p:cNvPr>
            <p:cNvCxnSpPr>
              <a:stCxn id="79" idx="0"/>
              <a:endCxn id="79" idx="2"/>
            </p:cNvCxnSpPr>
            <p:nvPr/>
          </p:nvCxnSpPr>
          <p:spPr bwMode="auto">
            <a:xfrm>
              <a:off x="7738635" y="4351338"/>
              <a:ext cx="99457"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B8D9E294-5A8A-491C-AFF4-411AA28B5023}"/>
                </a:ext>
              </a:extLst>
            </p:cNvPr>
            <p:cNvCxnSpPr>
              <a:stCxn id="80" idx="2"/>
            </p:cNvCxnSpPr>
            <p:nvPr/>
          </p:nvCxnSpPr>
          <p:spPr bwMode="auto">
            <a:xfrm>
              <a:off x="9526752" y="4235450"/>
              <a:ext cx="99458"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DD4B0AA2-52E2-41E5-98D2-76EF3F8240AE}"/>
                </a:ext>
              </a:extLst>
            </p:cNvPr>
            <p:cNvCxnSpPr>
              <a:endCxn id="80" idx="4"/>
            </p:cNvCxnSpPr>
            <p:nvPr/>
          </p:nvCxnSpPr>
          <p:spPr bwMode="auto">
            <a:xfrm flipH="1">
              <a:off x="9526752" y="4351338"/>
              <a:ext cx="99458"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AA5ACF31-9C03-4ED5-9E64-8E62529A8E56}"/>
                </a:ext>
              </a:extLst>
            </p:cNvPr>
            <p:cNvCxnSpPr>
              <a:stCxn id="79" idx="4"/>
              <a:endCxn id="80" idx="2"/>
            </p:cNvCxnSpPr>
            <p:nvPr/>
          </p:nvCxnSpPr>
          <p:spPr bwMode="auto">
            <a:xfrm>
              <a:off x="7838092" y="4235450"/>
              <a:ext cx="1688660"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A1DF0AB6-BCB0-449A-8D4D-F6140CD8428D}"/>
                </a:ext>
              </a:extLst>
            </p:cNvPr>
            <p:cNvCxnSpPr>
              <a:stCxn id="79" idx="2"/>
            </p:cNvCxnSpPr>
            <p:nvPr/>
          </p:nvCxnSpPr>
          <p:spPr bwMode="auto">
            <a:xfrm>
              <a:off x="7838092" y="4464050"/>
              <a:ext cx="1688660"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87" name="TextBox 358">
              <a:extLst>
                <a:ext uri="{FF2B5EF4-FFF2-40B4-BE49-F238E27FC236}">
                  <a16:creationId xmlns:a16="http://schemas.microsoft.com/office/drawing/2014/main" id="{4008436D-FF74-4614-B573-823A81FE81A3}"/>
                </a:ext>
              </a:extLst>
            </p:cNvPr>
            <p:cNvSpPr txBox="1">
              <a:spLocks noChangeArrowheads="1"/>
            </p:cNvSpPr>
            <p:nvPr/>
          </p:nvSpPr>
          <p:spPr bwMode="auto">
            <a:xfrm>
              <a:off x="7903694" y="4210051"/>
              <a:ext cx="2050515" cy="30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Address Valid </a:t>
              </a:r>
            </a:p>
          </p:txBody>
        </p:sp>
        <p:cxnSp>
          <p:nvCxnSpPr>
            <p:cNvPr id="88" name="Straight Connector 87">
              <a:extLst>
                <a:ext uri="{FF2B5EF4-FFF2-40B4-BE49-F238E27FC236}">
                  <a16:creationId xmlns:a16="http://schemas.microsoft.com/office/drawing/2014/main" id="{123CE994-5C72-44C2-BC8C-97F070FBB0E4}"/>
                </a:ext>
              </a:extLst>
            </p:cNvPr>
            <p:cNvCxnSpPr/>
            <p:nvPr/>
          </p:nvCxnSpPr>
          <p:spPr bwMode="auto">
            <a:xfrm>
              <a:off x="9552146" y="5235575"/>
              <a:ext cx="164845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A4CF6BB8-AC2E-4302-A7E5-4B2775174E0D}"/>
                </a:ext>
              </a:extLst>
            </p:cNvPr>
            <p:cNvCxnSpPr/>
            <p:nvPr/>
          </p:nvCxnSpPr>
          <p:spPr bwMode="auto">
            <a:xfrm>
              <a:off x="7692081" y="5453063"/>
              <a:ext cx="173733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9F0EDAE5-4D75-4F61-AA3B-D9F95D33E03C}"/>
                </a:ext>
              </a:extLst>
            </p:cNvPr>
            <p:cNvCxnSpPr/>
            <p:nvPr/>
          </p:nvCxnSpPr>
          <p:spPr bwMode="auto">
            <a:xfrm>
              <a:off x="7524907" y="5233989"/>
              <a:ext cx="167174" cy="21907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BC44B8CB-FD99-4DA8-844D-B3E559473FBE}"/>
                </a:ext>
              </a:extLst>
            </p:cNvPr>
            <p:cNvCxnSpPr/>
            <p:nvPr/>
          </p:nvCxnSpPr>
          <p:spPr bwMode="auto">
            <a:xfrm flipH="1">
              <a:off x="9414599" y="5233989"/>
              <a:ext cx="137547" cy="21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BEFC02D3-46F9-40CC-92CC-4DD5CC83E02E}"/>
                </a:ext>
              </a:extLst>
            </p:cNvPr>
            <p:cNvCxnSpPr/>
            <p:nvPr/>
          </p:nvCxnSpPr>
          <p:spPr bwMode="auto">
            <a:xfrm>
              <a:off x="9575423" y="5675313"/>
              <a:ext cx="165057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98A29246-4DE2-4DFA-81DF-51205EE0561D}"/>
                </a:ext>
              </a:extLst>
            </p:cNvPr>
            <p:cNvCxnSpPr/>
            <p:nvPr/>
          </p:nvCxnSpPr>
          <p:spPr bwMode="auto">
            <a:xfrm>
              <a:off x="7717474" y="5892800"/>
              <a:ext cx="173733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B412F275-C771-483E-8585-9507866BBE6C}"/>
                </a:ext>
              </a:extLst>
            </p:cNvPr>
            <p:cNvCxnSpPr/>
            <p:nvPr/>
          </p:nvCxnSpPr>
          <p:spPr bwMode="auto">
            <a:xfrm>
              <a:off x="7550300" y="5673726"/>
              <a:ext cx="167174" cy="21907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678E3C0-C4A8-455B-8D5C-9F4F727468AE}"/>
                </a:ext>
              </a:extLst>
            </p:cNvPr>
            <p:cNvCxnSpPr/>
            <p:nvPr/>
          </p:nvCxnSpPr>
          <p:spPr bwMode="auto">
            <a:xfrm flipH="1">
              <a:off x="9439992" y="5673725"/>
              <a:ext cx="135431" cy="21748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96" name="Rectangle 95">
              <a:extLst>
                <a:ext uri="{FF2B5EF4-FFF2-40B4-BE49-F238E27FC236}">
                  <a16:creationId xmlns:a16="http://schemas.microsoft.com/office/drawing/2014/main" id="{EBF240ED-AB8C-4317-8354-EA6AECA29EA2}"/>
                </a:ext>
              </a:extLst>
            </p:cNvPr>
            <p:cNvSpPr/>
            <p:nvPr/>
          </p:nvSpPr>
          <p:spPr bwMode="auto">
            <a:xfrm>
              <a:off x="8386167" y="4756150"/>
              <a:ext cx="1121541" cy="22860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97" name="Isosceles Triangle 96">
              <a:extLst>
                <a:ext uri="{FF2B5EF4-FFF2-40B4-BE49-F238E27FC236}">
                  <a16:creationId xmlns:a16="http://schemas.microsoft.com/office/drawing/2014/main" id="{CD07AB24-950E-4A39-AA01-92692C90456F}"/>
                </a:ext>
              </a:extLst>
            </p:cNvPr>
            <p:cNvSpPr/>
            <p:nvPr/>
          </p:nvSpPr>
          <p:spPr bwMode="auto">
            <a:xfrm rot="16200000">
              <a:off x="8222138" y="4820721"/>
              <a:ext cx="228600" cy="99458"/>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sp>
          <p:nvSpPr>
            <p:cNvPr id="98" name="Isosceles Triangle 97">
              <a:extLst>
                <a:ext uri="{FF2B5EF4-FFF2-40B4-BE49-F238E27FC236}">
                  <a16:creationId xmlns:a16="http://schemas.microsoft.com/office/drawing/2014/main" id="{C4189F61-8A53-402D-8DB3-AB5A5878FFB7}"/>
                </a:ext>
              </a:extLst>
            </p:cNvPr>
            <p:cNvSpPr/>
            <p:nvPr/>
          </p:nvSpPr>
          <p:spPr bwMode="auto">
            <a:xfrm rot="5400000">
              <a:off x="9443136" y="4820722"/>
              <a:ext cx="228600" cy="99457"/>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Arial" charset="0"/>
              </a:endParaRPr>
            </a:p>
          </p:txBody>
        </p:sp>
        <p:cxnSp>
          <p:nvCxnSpPr>
            <p:cNvPr id="99" name="Straight Connector 98">
              <a:extLst>
                <a:ext uri="{FF2B5EF4-FFF2-40B4-BE49-F238E27FC236}">
                  <a16:creationId xmlns:a16="http://schemas.microsoft.com/office/drawing/2014/main" id="{E4F08E6D-904F-4BE3-BEE6-28B2862D97A2}"/>
                </a:ext>
              </a:extLst>
            </p:cNvPr>
            <p:cNvCxnSpPr>
              <a:stCxn id="97" idx="4"/>
            </p:cNvCxnSpPr>
            <p:nvPr/>
          </p:nvCxnSpPr>
          <p:spPr bwMode="auto">
            <a:xfrm flipH="1">
              <a:off x="8286709" y="4756150"/>
              <a:ext cx="99458"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5E6B468D-66DF-40E2-9629-FFF99B139295}"/>
                </a:ext>
              </a:extLst>
            </p:cNvPr>
            <p:cNvCxnSpPr>
              <a:stCxn id="97" idx="0"/>
              <a:endCxn id="97" idx="2"/>
            </p:cNvCxnSpPr>
            <p:nvPr/>
          </p:nvCxnSpPr>
          <p:spPr bwMode="auto">
            <a:xfrm>
              <a:off x="8286709" y="4872038"/>
              <a:ext cx="99458"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106601F0-653D-42FE-AE4E-8309B1AE31AC}"/>
                </a:ext>
              </a:extLst>
            </p:cNvPr>
            <p:cNvCxnSpPr>
              <a:stCxn id="98" idx="2"/>
            </p:cNvCxnSpPr>
            <p:nvPr/>
          </p:nvCxnSpPr>
          <p:spPr bwMode="auto">
            <a:xfrm>
              <a:off x="9507707" y="4756150"/>
              <a:ext cx="99457" cy="115888"/>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964EA72A-C72D-4123-964C-647D87588EE9}"/>
                </a:ext>
              </a:extLst>
            </p:cNvPr>
            <p:cNvCxnSpPr>
              <a:endCxn id="98" idx="4"/>
            </p:cNvCxnSpPr>
            <p:nvPr/>
          </p:nvCxnSpPr>
          <p:spPr bwMode="auto">
            <a:xfrm flipH="1">
              <a:off x="9507707" y="4872038"/>
              <a:ext cx="99457" cy="11271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7858CC9D-C7F9-496F-8B67-63D95B18F615}"/>
                </a:ext>
              </a:extLst>
            </p:cNvPr>
            <p:cNvCxnSpPr>
              <a:endCxn id="98" idx="2"/>
            </p:cNvCxnSpPr>
            <p:nvPr/>
          </p:nvCxnSpPr>
          <p:spPr bwMode="auto">
            <a:xfrm>
              <a:off x="8386167" y="4756150"/>
              <a:ext cx="1121541"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0E73E6AA-31CA-421C-9DE6-A3E6FEB7A3B9}"/>
                </a:ext>
              </a:extLst>
            </p:cNvPr>
            <p:cNvCxnSpPr/>
            <p:nvPr/>
          </p:nvCxnSpPr>
          <p:spPr bwMode="auto">
            <a:xfrm>
              <a:off x="8386167" y="4984750"/>
              <a:ext cx="1121541"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105" name="TextBox 358">
              <a:extLst>
                <a:ext uri="{FF2B5EF4-FFF2-40B4-BE49-F238E27FC236}">
                  <a16:creationId xmlns:a16="http://schemas.microsoft.com/office/drawing/2014/main" id="{3437B897-8023-4382-B4D2-B66B3D6C2508}"/>
                </a:ext>
              </a:extLst>
            </p:cNvPr>
            <p:cNvSpPr txBox="1">
              <a:spLocks noChangeArrowheads="1"/>
            </p:cNvSpPr>
            <p:nvPr/>
          </p:nvSpPr>
          <p:spPr bwMode="auto">
            <a:xfrm>
              <a:off x="8352309" y="4733926"/>
              <a:ext cx="1794466" cy="30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Data Valid </a:t>
              </a:r>
            </a:p>
          </p:txBody>
        </p:sp>
      </p:grpSp>
    </p:spTree>
    <p:extLst>
      <p:ext uri="{BB962C8B-B14F-4D97-AF65-F5344CB8AC3E}">
        <p14:creationId xmlns:p14="http://schemas.microsoft.com/office/powerpoint/2010/main" val="415448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AMBA AXI4-Lite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AXI4-Lite: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Suitable for simpler control interfaces, register-style</a:t>
            </a:r>
          </a:p>
          <a:p>
            <a:pPr lvl="1"/>
            <a:r>
              <a:rPr lang="en-IN" altLang="en-US" dirty="0">
                <a:ea typeface="ＭＳ Ｐゴシック" panose="020B0600070205080204" pitchFamily="34" charset="-128"/>
              </a:rPr>
              <a:t>Light version of full AXI4</a:t>
            </a:r>
            <a:endParaRPr lang="en-US" altLang="en-US" dirty="0">
              <a:ea typeface="ＭＳ Ｐゴシック" panose="020B0600070205080204" pitchFamily="34" charset="-128"/>
            </a:endParaRPr>
          </a:p>
          <a:p>
            <a:r>
              <a:rPr lang="en-US" dirty="0"/>
              <a:t>Key features: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All transactions are of burst length one</a:t>
            </a:r>
          </a:p>
          <a:p>
            <a:pPr lvl="1"/>
            <a:r>
              <a:rPr lang="en-IN" altLang="en-US" dirty="0">
                <a:ea typeface="ＭＳ Ｐゴシック" panose="020B0600070205080204" pitchFamily="34" charset="-128"/>
              </a:rPr>
              <a:t>All data accesses are based on full-width data bus (AXI4-Lite supports a data bus of 32-bit width or 64-bit width)</a:t>
            </a:r>
          </a:p>
          <a:p>
            <a:pPr lvl="1"/>
            <a:r>
              <a:rPr lang="en-IN" altLang="en-US" dirty="0">
                <a:ea typeface="ＭＳ Ｐゴシック" panose="020B0600070205080204" pitchFamily="34" charset="-128"/>
              </a:rPr>
              <a:t>All accesses are non-modifiable, Non-</a:t>
            </a:r>
            <a:r>
              <a:rPr lang="en-IN" altLang="en-US" dirty="0" err="1">
                <a:ea typeface="ＭＳ Ｐゴシック" panose="020B0600070205080204" pitchFamily="34" charset="-128"/>
              </a:rPr>
              <a:t>bufferable</a:t>
            </a:r>
            <a:endParaRPr lang="en-IN" altLang="en-US" dirty="0">
              <a:ea typeface="ＭＳ Ｐゴシック" panose="020B0600070205080204" pitchFamily="34" charset="-128"/>
            </a:endParaRPr>
          </a:p>
          <a:p>
            <a:pPr lvl="1"/>
            <a:r>
              <a:rPr lang="en-IN" altLang="en-US" dirty="0">
                <a:ea typeface="ＭＳ Ｐゴシック" panose="020B0600070205080204" pitchFamily="34" charset="-128"/>
              </a:rPr>
              <a:t>No support of exclusive accesses</a:t>
            </a:r>
          </a:p>
        </p:txBody>
      </p:sp>
    </p:spTree>
    <p:extLst>
      <p:ext uri="{BB962C8B-B14F-4D97-AF65-F5344CB8AC3E}">
        <p14:creationId xmlns:p14="http://schemas.microsoft.com/office/powerpoint/2010/main" val="71848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AXI4-Lite Signals</a:t>
            </a:r>
            <a:endParaRPr lang="en-US" dirty="0"/>
          </a:p>
        </p:txBody>
      </p:sp>
      <p:graphicFrame>
        <p:nvGraphicFramePr>
          <p:cNvPr id="6" name="Content Placeholder 3">
            <a:extLst>
              <a:ext uri="{FF2B5EF4-FFF2-40B4-BE49-F238E27FC236}">
                <a16:creationId xmlns:a16="http://schemas.microsoft.com/office/drawing/2014/main" id="{A7D2F332-3258-4B66-BCAA-482CDAB5CE8F}"/>
              </a:ext>
            </a:extLst>
          </p:cNvPr>
          <p:cNvGraphicFramePr>
            <a:graphicFrameLocks noGrp="1"/>
          </p:cNvGraphicFramePr>
          <p:nvPr>
            <p:ph sz="half" idx="1"/>
            <p:extLst>
              <p:ext uri="{D42A27DB-BD31-4B8C-83A1-F6EECF244321}">
                <p14:modId xmlns:p14="http://schemas.microsoft.com/office/powerpoint/2010/main" val="3093919078"/>
              </p:ext>
            </p:extLst>
          </p:nvPr>
        </p:nvGraphicFramePr>
        <p:xfrm>
          <a:off x="481013" y="1439863"/>
          <a:ext cx="11156952" cy="1854200"/>
        </p:xfrm>
        <a:graphic>
          <a:graphicData uri="http://schemas.openxmlformats.org/drawingml/2006/table">
            <a:tbl>
              <a:tblPr firstRow="1" bandRow="1">
                <a:tableStyleId>{5C22544A-7EE6-4342-B048-85BDC9FD1C3A}</a:tableStyleId>
              </a:tblPr>
              <a:tblGrid>
                <a:gridCol w="1859492">
                  <a:extLst>
                    <a:ext uri="{9D8B030D-6E8A-4147-A177-3AD203B41FA5}">
                      <a16:colId xmlns:a16="http://schemas.microsoft.com/office/drawing/2014/main" val="20000"/>
                    </a:ext>
                  </a:extLst>
                </a:gridCol>
                <a:gridCol w="1859492">
                  <a:extLst>
                    <a:ext uri="{9D8B030D-6E8A-4147-A177-3AD203B41FA5}">
                      <a16:colId xmlns:a16="http://schemas.microsoft.com/office/drawing/2014/main" val="20001"/>
                    </a:ext>
                  </a:extLst>
                </a:gridCol>
                <a:gridCol w="1859492">
                  <a:extLst>
                    <a:ext uri="{9D8B030D-6E8A-4147-A177-3AD203B41FA5}">
                      <a16:colId xmlns:a16="http://schemas.microsoft.com/office/drawing/2014/main" val="20002"/>
                    </a:ext>
                  </a:extLst>
                </a:gridCol>
                <a:gridCol w="1859492">
                  <a:extLst>
                    <a:ext uri="{9D8B030D-6E8A-4147-A177-3AD203B41FA5}">
                      <a16:colId xmlns:a16="http://schemas.microsoft.com/office/drawing/2014/main" val="20003"/>
                    </a:ext>
                  </a:extLst>
                </a:gridCol>
                <a:gridCol w="1859492">
                  <a:extLst>
                    <a:ext uri="{9D8B030D-6E8A-4147-A177-3AD203B41FA5}">
                      <a16:colId xmlns:a16="http://schemas.microsoft.com/office/drawing/2014/main" val="20004"/>
                    </a:ext>
                  </a:extLst>
                </a:gridCol>
                <a:gridCol w="1859492">
                  <a:extLst>
                    <a:ext uri="{9D8B030D-6E8A-4147-A177-3AD203B41FA5}">
                      <a16:colId xmlns:a16="http://schemas.microsoft.com/office/drawing/2014/main" val="20005"/>
                    </a:ext>
                  </a:extLst>
                </a:gridCol>
              </a:tblGrid>
              <a:tr h="370840">
                <a:tc>
                  <a:txBody>
                    <a:bodyPr/>
                    <a:lstStyle/>
                    <a:p>
                      <a:r>
                        <a:rPr lang="en-GB" dirty="0"/>
                        <a:t>Global</a:t>
                      </a:r>
                    </a:p>
                  </a:txBody>
                  <a:tcPr/>
                </a:tc>
                <a:tc>
                  <a:txBody>
                    <a:bodyPr/>
                    <a:lstStyle/>
                    <a:p>
                      <a:r>
                        <a:rPr lang="en-US" dirty="0"/>
                        <a:t>Read Address</a:t>
                      </a:r>
                      <a:endParaRPr lang="en-GB" dirty="0"/>
                    </a:p>
                  </a:txBody>
                  <a:tcPr/>
                </a:tc>
                <a:tc>
                  <a:txBody>
                    <a:bodyPr/>
                    <a:lstStyle/>
                    <a:p>
                      <a:r>
                        <a:rPr lang="en-US" dirty="0"/>
                        <a:t>Read Data</a:t>
                      </a:r>
                      <a:endParaRPr lang="en-GB" dirty="0"/>
                    </a:p>
                  </a:txBody>
                  <a:tcPr/>
                </a:tc>
                <a:tc>
                  <a:txBody>
                    <a:bodyPr/>
                    <a:lstStyle/>
                    <a:p>
                      <a:r>
                        <a:rPr lang="en-US" dirty="0"/>
                        <a:t>Write Address</a:t>
                      </a:r>
                      <a:endParaRPr lang="en-GB" dirty="0"/>
                    </a:p>
                  </a:txBody>
                  <a:tcPr/>
                </a:tc>
                <a:tc>
                  <a:txBody>
                    <a:bodyPr/>
                    <a:lstStyle/>
                    <a:p>
                      <a:r>
                        <a:rPr lang="en-US" dirty="0"/>
                        <a:t>Write Data</a:t>
                      </a:r>
                      <a:endParaRPr lang="en-GB" dirty="0"/>
                    </a:p>
                  </a:txBody>
                  <a:tcPr/>
                </a:tc>
                <a:tc>
                  <a:txBody>
                    <a:bodyPr/>
                    <a:lstStyle/>
                    <a:p>
                      <a:r>
                        <a:rPr lang="en-US" dirty="0"/>
                        <a:t>Write Response</a:t>
                      </a:r>
                      <a:endParaRPr lang="en-GB" dirty="0"/>
                    </a:p>
                  </a:txBody>
                  <a:tcPr/>
                </a:tc>
                <a:extLst>
                  <a:ext uri="{0D108BD9-81ED-4DB2-BD59-A6C34878D82A}">
                    <a16:rowId xmlns:a16="http://schemas.microsoft.com/office/drawing/2014/main" val="10000"/>
                  </a:ext>
                </a:extLst>
              </a:tr>
              <a:tr h="370840">
                <a:tc>
                  <a:txBody>
                    <a:bodyPr/>
                    <a:lstStyle/>
                    <a:p>
                      <a:r>
                        <a:rPr lang="en-GB" dirty="0"/>
                        <a:t>ACLK</a:t>
                      </a:r>
                    </a:p>
                  </a:txBody>
                  <a:tcPr/>
                </a:tc>
                <a:tc>
                  <a:txBody>
                    <a:bodyPr/>
                    <a:lstStyle/>
                    <a:p>
                      <a:r>
                        <a:rPr lang="en-GB" dirty="0"/>
                        <a:t>ARVALID</a:t>
                      </a:r>
                    </a:p>
                  </a:txBody>
                  <a:tcPr/>
                </a:tc>
                <a:tc>
                  <a:txBody>
                    <a:bodyPr/>
                    <a:lstStyle/>
                    <a:p>
                      <a:r>
                        <a:rPr lang="en-GB" dirty="0"/>
                        <a:t>RVALID</a:t>
                      </a:r>
                    </a:p>
                  </a:txBody>
                  <a:tcPr/>
                </a:tc>
                <a:tc>
                  <a:txBody>
                    <a:bodyPr/>
                    <a:lstStyle/>
                    <a:p>
                      <a:r>
                        <a:rPr lang="en-GB" dirty="0"/>
                        <a:t>AWVALID</a:t>
                      </a:r>
                    </a:p>
                  </a:txBody>
                  <a:tcPr/>
                </a:tc>
                <a:tc>
                  <a:txBody>
                    <a:bodyPr/>
                    <a:lstStyle/>
                    <a:p>
                      <a:r>
                        <a:rPr lang="en-GB" dirty="0"/>
                        <a:t>WVALID</a:t>
                      </a:r>
                    </a:p>
                  </a:txBody>
                  <a:tcPr/>
                </a:tc>
                <a:tc>
                  <a:txBody>
                    <a:bodyPr/>
                    <a:lstStyle/>
                    <a:p>
                      <a:r>
                        <a:rPr lang="en-GB" dirty="0"/>
                        <a:t>BVALID</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ARESETn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ARREADY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RREADY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AWREADY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WREADY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BREADY</a:t>
                      </a:r>
                    </a:p>
                  </a:txBody>
                  <a:tcPr/>
                </a:tc>
                <a:extLst>
                  <a:ext uri="{0D108BD9-81ED-4DB2-BD59-A6C34878D82A}">
                    <a16:rowId xmlns:a16="http://schemas.microsoft.com/office/drawing/2014/main" val="10002"/>
                  </a:ext>
                </a:extLst>
              </a:tr>
              <a:tr h="370840">
                <a:tc>
                  <a:txBody>
                    <a:bodyPr/>
                    <a:lstStyle/>
                    <a:p>
                      <a:endParaRPr lang="en-GB" dirty="0"/>
                    </a:p>
                  </a:txBody>
                  <a:tcPr/>
                </a:tc>
                <a:tc>
                  <a:txBody>
                    <a:bodyPr/>
                    <a:lstStyle/>
                    <a:p>
                      <a:r>
                        <a:rPr lang="en-GB" dirty="0"/>
                        <a:t>ARADDR</a:t>
                      </a:r>
                    </a:p>
                  </a:txBody>
                  <a:tcPr/>
                </a:tc>
                <a:tc>
                  <a:txBody>
                    <a:bodyPr/>
                    <a:lstStyle/>
                    <a:p>
                      <a:r>
                        <a:rPr lang="en-GB" dirty="0"/>
                        <a:t>RDATA</a:t>
                      </a:r>
                    </a:p>
                  </a:txBody>
                  <a:tcPr/>
                </a:tc>
                <a:tc>
                  <a:txBody>
                    <a:bodyPr/>
                    <a:lstStyle/>
                    <a:p>
                      <a:r>
                        <a:rPr lang="en-GB" dirty="0"/>
                        <a:t>AWADDR</a:t>
                      </a:r>
                    </a:p>
                  </a:txBody>
                  <a:tcPr/>
                </a:tc>
                <a:tc>
                  <a:txBody>
                    <a:bodyPr/>
                    <a:lstStyle/>
                    <a:p>
                      <a:r>
                        <a:rPr lang="en-GB" dirty="0"/>
                        <a:t>WDATA</a:t>
                      </a:r>
                    </a:p>
                  </a:txBody>
                  <a:tcPr/>
                </a:tc>
                <a:tc>
                  <a:txBody>
                    <a:bodyPr/>
                    <a:lstStyle/>
                    <a:p>
                      <a:r>
                        <a:rPr lang="en-GB" dirty="0"/>
                        <a:t>BRESP</a:t>
                      </a:r>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r>
                        <a:rPr lang="en-GB" dirty="0">
                          <a:solidFill>
                            <a:srgbClr val="FF0000"/>
                          </a:solidFill>
                        </a:rPr>
                        <a:t>ARPORT</a:t>
                      </a:r>
                    </a:p>
                  </a:txBody>
                  <a:tcPr/>
                </a:tc>
                <a:tc>
                  <a:txBody>
                    <a:bodyPr/>
                    <a:lstStyle/>
                    <a:p>
                      <a:r>
                        <a:rPr lang="en-GB" dirty="0">
                          <a:solidFill>
                            <a:srgbClr val="FF0000"/>
                          </a:solidFill>
                        </a:rPr>
                        <a:t>RRESP</a:t>
                      </a:r>
                    </a:p>
                  </a:txBody>
                  <a:tcPr/>
                </a:tc>
                <a:tc>
                  <a:txBody>
                    <a:bodyPr/>
                    <a:lstStyle/>
                    <a:p>
                      <a:r>
                        <a:rPr lang="en-GB" dirty="0">
                          <a:solidFill>
                            <a:srgbClr val="FF0000"/>
                          </a:solidFill>
                        </a:rPr>
                        <a:t>AWPORT</a:t>
                      </a:r>
                    </a:p>
                  </a:txBody>
                  <a:tcPr/>
                </a:tc>
                <a:tc>
                  <a:txBody>
                    <a:bodyPr/>
                    <a:lstStyle/>
                    <a:p>
                      <a:r>
                        <a:rPr lang="en-GB" dirty="0">
                          <a:solidFill>
                            <a:srgbClr val="FF0000"/>
                          </a:solidFill>
                        </a:rPr>
                        <a:t>WSTRB</a:t>
                      </a:r>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686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AXI low-power interface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AXI low-power interface provides control during entry into and exit from a low-power state.</a:t>
            </a:r>
          </a:p>
          <a:p>
            <a:r>
              <a:rPr lang="en-IN" altLang="en-US" dirty="0">
                <a:ea typeface="ＭＳ Ｐゴシック" panose="020B0600070205080204" pitchFamily="34" charset="-128"/>
              </a:rPr>
              <a:t>It is an optional extension to the AXI protocol that targets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Any peripheral without </a:t>
            </a:r>
            <a:r>
              <a:rPr lang="en-IN" altLang="en-US" dirty="0" err="1">
                <a:ea typeface="ＭＳ Ｐゴシック" panose="020B0600070205080204" pitchFamily="34" charset="-128"/>
              </a:rPr>
              <a:t>powerdown</a:t>
            </a:r>
            <a:r>
              <a:rPr lang="en-IN" altLang="en-US" dirty="0">
                <a:ea typeface="ＭＳ Ｐゴシック" panose="020B0600070205080204" pitchFamily="34" charset="-128"/>
              </a:rPr>
              <a:t> sequence that can indicate when its clocks can be turned off</a:t>
            </a:r>
          </a:p>
          <a:p>
            <a:pPr lvl="1"/>
            <a:r>
              <a:rPr lang="en-IN" altLang="en-US" dirty="0">
                <a:ea typeface="ＭＳ Ｐゴシック" panose="020B0600070205080204" pitchFamily="34" charset="-128"/>
              </a:rPr>
              <a:t>Any peripheral that requires a </a:t>
            </a:r>
            <a:r>
              <a:rPr lang="en-IN" altLang="en-US" dirty="0" err="1">
                <a:ea typeface="ＭＳ Ｐゴシック" panose="020B0600070205080204" pitchFamily="34" charset="-128"/>
              </a:rPr>
              <a:t>powerdown</a:t>
            </a:r>
            <a:r>
              <a:rPr lang="en-IN" altLang="en-US" dirty="0">
                <a:ea typeface="ＭＳ Ｐゴシック" panose="020B0600070205080204" pitchFamily="34" charset="-128"/>
              </a:rPr>
              <a:t> sequence and that can have its clocks turned off only after it enters a low-power state</a:t>
            </a:r>
          </a:p>
          <a:p>
            <a:r>
              <a:rPr lang="en-GB" dirty="0"/>
              <a:t>Low-power clock control</a:t>
            </a:r>
            <a:endParaRPr lang="en-US" altLang="en-US" dirty="0">
              <a:ea typeface="ＭＳ Ｐゴシック" panose="020B0600070205080204" pitchFamily="34" charset="-128"/>
            </a:endParaRPr>
          </a:p>
          <a:p>
            <a:pPr lvl="1"/>
            <a:r>
              <a:rPr lang="en-GB" dirty="0"/>
              <a:t>Low-power clock control interface signals:</a:t>
            </a:r>
            <a:endParaRPr lang="en-IN" altLang="en-US" dirty="0">
              <a:ea typeface="ＭＳ Ｐゴシック" panose="020B0600070205080204" pitchFamily="34" charset="-128"/>
            </a:endParaRPr>
          </a:p>
          <a:p>
            <a:pPr lvl="2"/>
            <a:r>
              <a:rPr lang="en-IN" altLang="en-US" dirty="0">
                <a:ea typeface="ＭＳ Ｐゴシック" panose="020B0600070205080204" pitchFamily="34" charset="-128"/>
              </a:rPr>
              <a:t>One signal from the peripheral indicating when its clocks can be enabled or disabled</a:t>
            </a:r>
          </a:p>
          <a:p>
            <a:pPr lvl="2"/>
            <a:r>
              <a:rPr lang="en-IN" altLang="en-US" dirty="0">
                <a:ea typeface="ＭＳ Ｐゴシック" panose="020B0600070205080204" pitchFamily="34" charset="-128"/>
              </a:rPr>
              <a:t>Two handshake signals for the system clock controller to request exit from or entry into a low-power state</a:t>
            </a:r>
          </a:p>
          <a:p>
            <a:pPr lvl="1"/>
            <a:r>
              <a:rPr lang="en-GB" dirty="0"/>
              <a:t>A number of different peripherals can be combined into the same low-power clock domain, to treat that clock domain like a single peripheral.</a:t>
            </a:r>
            <a:endParaRPr lang="en-IN" altLang="en-US" dirty="0">
              <a:ea typeface="ＭＳ Ｐゴシック" panose="020B0600070205080204" pitchFamily="34" charset="-128"/>
            </a:endParaRPr>
          </a:p>
        </p:txBody>
      </p:sp>
    </p:spTree>
    <p:extLst>
      <p:ext uri="{BB962C8B-B14F-4D97-AF65-F5344CB8AC3E}">
        <p14:creationId xmlns:p14="http://schemas.microsoft.com/office/powerpoint/2010/main" val="42809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GPIO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General-purpose input/output (GPIO)</a:t>
            </a:r>
          </a:p>
          <a:p>
            <a:pPr lvl="1"/>
            <a:r>
              <a:rPr lang="en-IN" altLang="en-US" dirty="0">
                <a:ea typeface="ＭＳ Ｐゴシック" panose="020B0600070205080204" pitchFamily="34" charset="-128"/>
              </a:rPr>
              <a:t>Used for general purpose, no special usage defined</a:t>
            </a:r>
          </a:p>
          <a:p>
            <a:pPr lvl="1"/>
            <a:r>
              <a:rPr lang="en-IN" altLang="en-US" dirty="0">
                <a:ea typeface="ＭＳ Ｐゴシック" panose="020B0600070205080204" pitchFamily="34" charset="-128"/>
              </a:rPr>
              <a:t>Widely used for most of the applications</a:t>
            </a:r>
          </a:p>
          <a:p>
            <a:pPr lvl="1"/>
            <a:r>
              <a:rPr lang="en-IN" altLang="en-US" dirty="0">
                <a:ea typeface="ＭＳ Ｐゴシック" panose="020B0600070205080204" pitchFamily="34" charset="-128"/>
              </a:rPr>
              <a:t>The direction of input/output is controlled by the direction register.</a:t>
            </a:r>
          </a:p>
          <a:p>
            <a:pPr lvl="1"/>
            <a:r>
              <a:rPr lang="en-IN" altLang="en-US" dirty="0">
                <a:ea typeface="ＭＳ Ｐゴシック" panose="020B0600070205080204" pitchFamily="34" charset="-128"/>
              </a:rPr>
              <a:t>A mask register is often used to mask out certain bits.</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D2C3DF43-988F-4DE6-98B3-479CCAFD85BB}"/>
              </a:ext>
            </a:extLst>
          </p:cNvPr>
          <p:cNvGrpSpPr/>
          <p:nvPr/>
        </p:nvGrpSpPr>
        <p:grpSpPr>
          <a:xfrm>
            <a:off x="2947839" y="3407566"/>
            <a:ext cx="5996136" cy="2782890"/>
            <a:chOff x="2604939" y="3262315"/>
            <a:chExt cx="7452960" cy="3106738"/>
          </a:xfrm>
        </p:grpSpPr>
        <p:cxnSp>
          <p:nvCxnSpPr>
            <p:cNvPr id="6" name="Straight Connector 5">
              <a:extLst>
                <a:ext uri="{FF2B5EF4-FFF2-40B4-BE49-F238E27FC236}">
                  <a16:creationId xmlns:a16="http://schemas.microsoft.com/office/drawing/2014/main" id="{3200FDFE-E603-43CF-A245-654B037D1045}"/>
                </a:ext>
              </a:extLst>
            </p:cNvPr>
            <p:cNvCxnSpPr/>
            <p:nvPr/>
          </p:nvCxnSpPr>
          <p:spPr bwMode="auto">
            <a:xfrm flipV="1">
              <a:off x="5493436" y="3570290"/>
              <a:ext cx="0" cy="2798763"/>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7" name="Isosceles Triangle 6">
              <a:extLst>
                <a:ext uri="{FF2B5EF4-FFF2-40B4-BE49-F238E27FC236}">
                  <a16:creationId xmlns:a16="http://schemas.microsoft.com/office/drawing/2014/main" id="{8877A723-B096-429E-B1F8-DB8815F6506C}"/>
                </a:ext>
              </a:extLst>
            </p:cNvPr>
            <p:cNvSpPr/>
            <p:nvPr/>
          </p:nvSpPr>
          <p:spPr bwMode="auto">
            <a:xfrm rot="5400000">
              <a:off x="5362732" y="3809513"/>
              <a:ext cx="263525" cy="30260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8" name="Isosceles Triangle 7">
              <a:extLst>
                <a:ext uri="{FF2B5EF4-FFF2-40B4-BE49-F238E27FC236}">
                  <a16:creationId xmlns:a16="http://schemas.microsoft.com/office/drawing/2014/main" id="{D70FA30B-FA91-4A9E-8EBF-6CBE6161CEFF}"/>
                </a:ext>
              </a:extLst>
            </p:cNvPr>
            <p:cNvSpPr/>
            <p:nvPr/>
          </p:nvSpPr>
          <p:spPr bwMode="auto">
            <a:xfrm rot="16200000">
              <a:off x="5362732" y="4133363"/>
              <a:ext cx="263525" cy="30260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9" name="Straight Connector 8">
              <a:extLst>
                <a:ext uri="{FF2B5EF4-FFF2-40B4-BE49-F238E27FC236}">
                  <a16:creationId xmlns:a16="http://schemas.microsoft.com/office/drawing/2014/main" id="{D4A8D2D3-1967-41B5-BD99-65179FB12FF4}"/>
                </a:ext>
              </a:extLst>
            </p:cNvPr>
            <p:cNvCxnSpPr/>
            <p:nvPr/>
          </p:nvCxnSpPr>
          <p:spPr bwMode="auto">
            <a:xfrm flipV="1">
              <a:off x="5493436" y="4033840"/>
              <a:ext cx="0" cy="119063"/>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0" name="Oval 9">
              <a:extLst>
                <a:ext uri="{FF2B5EF4-FFF2-40B4-BE49-F238E27FC236}">
                  <a16:creationId xmlns:a16="http://schemas.microsoft.com/office/drawing/2014/main" id="{4920260F-E19E-4CB0-B570-CFF1DEECA535}"/>
                </a:ext>
              </a:extLst>
            </p:cNvPr>
            <p:cNvSpPr/>
            <p:nvPr/>
          </p:nvSpPr>
          <p:spPr bwMode="auto">
            <a:xfrm>
              <a:off x="5465928" y="4157664"/>
              <a:ext cx="55019" cy="41275"/>
            </a:xfrm>
            <a:prstGeom prst="ellipse">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11" name="Isosceles Triangle 10">
              <a:extLst>
                <a:ext uri="{FF2B5EF4-FFF2-40B4-BE49-F238E27FC236}">
                  <a16:creationId xmlns:a16="http://schemas.microsoft.com/office/drawing/2014/main" id="{48D4306E-A414-4E74-B04A-EF09091412C5}"/>
                </a:ext>
              </a:extLst>
            </p:cNvPr>
            <p:cNvSpPr/>
            <p:nvPr/>
          </p:nvSpPr>
          <p:spPr bwMode="auto">
            <a:xfrm rot="5400000">
              <a:off x="5362732" y="4612788"/>
              <a:ext cx="263525" cy="30260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12" name="Isosceles Triangle 11">
              <a:extLst>
                <a:ext uri="{FF2B5EF4-FFF2-40B4-BE49-F238E27FC236}">
                  <a16:creationId xmlns:a16="http://schemas.microsoft.com/office/drawing/2014/main" id="{B9D232F9-720A-409A-B71F-99C740666981}"/>
                </a:ext>
              </a:extLst>
            </p:cNvPr>
            <p:cNvSpPr/>
            <p:nvPr/>
          </p:nvSpPr>
          <p:spPr bwMode="auto">
            <a:xfrm rot="16200000">
              <a:off x="5362732" y="4936638"/>
              <a:ext cx="263525" cy="30260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13" name="Straight Connector 12">
              <a:extLst>
                <a:ext uri="{FF2B5EF4-FFF2-40B4-BE49-F238E27FC236}">
                  <a16:creationId xmlns:a16="http://schemas.microsoft.com/office/drawing/2014/main" id="{81AE9674-DF44-47BA-9A29-6D6D7F331C55}"/>
                </a:ext>
              </a:extLst>
            </p:cNvPr>
            <p:cNvCxnSpPr/>
            <p:nvPr/>
          </p:nvCxnSpPr>
          <p:spPr bwMode="auto">
            <a:xfrm flipV="1">
              <a:off x="5493436" y="4837115"/>
              <a:ext cx="0" cy="119063"/>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4" name="Oval 13">
              <a:extLst>
                <a:ext uri="{FF2B5EF4-FFF2-40B4-BE49-F238E27FC236}">
                  <a16:creationId xmlns:a16="http://schemas.microsoft.com/office/drawing/2014/main" id="{DFB44110-D3F6-45E6-8C21-2C5DE33439A6}"/>
                </a:ext>
              </a:extLst>
            </p:cNvPr>
            <p:cNvSpPr/>
            <p:nvPr/>
          </p:nvSpPr>
          <p:spPr bwMode="auto">
            <a:xfrm>
              <a:off x="5465928" y="4960939"/>
              <a:ext cx="55019" cy="39688"/>
            </a:xfrm>
            <a:prstGeom prst="ellipse">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15" name="Isosceles Triangle 14">
              <a:extLst>
                <a:ext uri="{FF2B5EF4-FFF2-40B4-BE49-F238E27FC236}">
                  <a16:creationId xmlns:a16="http://schemas.microsoft.com/office/drawing/2014/main" id="{8B3E7EE6-70B8-4BB6-8CC1-947B5214A21E}"/>
                </a:ext>
              </a:extLst>
            </p:cNvPr>
            <p:cNvSpPr/>
            <p:nvPr/>
          </p:nvSpPr>
          <p:spPr bwMode="auto">
            <a:xfrm rot="5400000">
              <a:off x="5362732" y="5460513"/>
              <a:ext cx="263525" cy="30260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16" name="Isosceles Triangle 15">
              <a:extLst>
                <a:ext uri="{FF2B5EF4-FFF2-40B4-BE49-F238E27FC236}">
                  <a16:creationId xmlns:a16="http://schemas.microsoft.com/office/drawing/2014/main" id="{8ED569C2-2DB4-4B69-8864-131F31952359}"/>
                </a:ext>
              </a:extLst>
            </p:cNvPr>
            <p:cNvSpPr/>
            <p:nvPr/>
          </p:nvSpPr>
          <p:spPr bwMode="auto">
            <a:xfrm rot="16200000">
              <a:off x="5363526" y="5783569"/>
              <a:ext cx="261937" cy="302604"/>
            </a:xfrm>
            <a:prstGeom prst="triangle">
              <a:avLst/>
            </a:prstGeom>
            <a:solidFill>
              <a:schemeClr val="bg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17" name="Straight Connector 16">
              <a:extLst>
                <a:ext uri="{FF2B5EF4-FFF2-40B4-BE49-F238E27FC236}">
                  <a16:creationId xmlns:a16="http://schemas.microsoft.com/office/drawing/2014/main" id="{0328D295-683E-4275-8F59-6083AEF037F0}"/>
                </a:ext>
              </a:extLst>
            </p:cNvPr>
            <p:cNvCxnSpPr/>
            <p:nvPr/>
          </p:nvCxnSpPr>
          <p:spPr bwMode="auto">
            <a:xfrm>
              <a:off x="5645797" y="4284664"/>
              <a:ext cx="1127890"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8" name="Straight Connector 17">
              <a:extLst>
                <a:ext uri="{FF2B5EF4-FFF2-40B4-BE49-F238E27FC236}">
                  <a16:creationId xmlns:a16="http://schemas.microsoft.com/office/drawing/2014/main" id="{FF7A217D-9938-42C0-828A-6208C817BA35}"/>
                </a:ext>
              </a:extLst>
            </p:cNvPr>
            <p:cNvCxnSpPr/>
            <p:nvPr/>
          </p:nvCxnSpPr>
          <p:spPr bwMode="auto">
            <a:xfrm>
              <a:off x="5645797" y="3960814"/>
              <a:ext cx="1127890"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a:extLst>
                <a:ext uri="{FF2B5EF4-FFF2-40B4-BE49-F238E27FC236}">
                  <a16:creationId xmlns:a16="http://schemas.microsoft.com/office/drawing/2014/main" id="{A3DF4D93-C402-44A9-A1B3-9744C2392B31}"/>
                </a:ext>
              </a:extLst>
            </p:cNvPr>
            <p:cNvCxnSpPr/>
            <p:nvPr/>
          </p:nvCxnSpPr>
          <p:spPr bwMode="auto">
            <a:xfrm>
              <a:off x="5645797" y="5087939"/>
              <a:ext cx="1127890"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 name="Straight Connector 19">
              <a:extLst>
                <a:ext uri="{FF2B5EF4-FFF2-40B4-BE49-F238E27FC236}">
                  <a16:creationId xmlns:a16="http://schemas.microsoft.com/office/drawing/2014/main" id="{DA8F52F7-323D-4FCB-9692-3729F8B73FD3}"/>
                </a:ext>
              </a:extLst>
            </p:cNvPr>
            <p:cNvCxnSpPr/>
            <p:nvPr/>
          </p:nvCxnSpPr>
          <p:spPr bwMode="auto">
            <a:xfrm>
              <a:off x="5645797" y="4764089"/>
              <a:ext cx="1127890"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1" name="Straight Connector 20">
              <a:extLst>
                <a:ext uri="{FF2B5EF4-FFF2-40B4-BE49-F238E27FC236}">
                  <a16:creationId xmlns:a16="http://schemas.microsoft.com/office/drawing/2014/main" id="{49983670-3BFD-4DF1-8332-6C927C3EBBAB}"/>
                </a:ext>
              </a:extLst>
            </p:cNvPr>
            <p:cNvCxnSpPr/>
            <p:nvPr/>
          </p:nvCxnSpPr>
          <p:spPr bwMode="auto">
            <a:xfrm>
              <a:off x="5645797" y="5934077"/>
              <a:ext cx="1127890"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2" name="Straight Connector 21">
              <a:extLst>
                <a:ext uri="{FF2B5EF4-FFF2-40B4-BE49-F238E27FC236}">
                  <a16:creationId xmlns:a16="http://schemas.microsoft.com/office/drawing/2014/main" id="{10796B15-89DB-46ED-B453-3DBF642503A6}"/>
                </a:ext>
              </a:extLst>
            </p:cNvPr>
            <p:cNvCxnSpPr/>
            <p:nvPr/>
          </p:nvCxnSpPr>
          <p:spPr bwMode="auto">
            <a:xfrm>
              <a:off x="5645797" y="5611814"/>
              <a:ext cx="1127890"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3" name="Straight Connector 22">
              <a:extLst>
                <a:ext uri="{FF2B5EF4-FFF2-40B4-BE49-F238E27FC236}">
                  <a16:creationId xmlns:a16="http://schemas.microsoft.com/office/drawing/2014/main" id="{E59B30AF-2A71-4EEB-B8DA-684984EFAA23}"/>
                </a:ext>
              </a:extLst>
            </p:cNvPr>
            <p:cNvCxnSpPr>
              <a:endCxn id="7" idx="3"/>
            </p:cNvCxnSpPr>
            <p:nvPr/>
          </p:nvCxnSpPr>
          <p:spPr bwMode="auto">
            <a:xfrm>
              <a:off x="4329574" y="3960814"/>
              <a:ext cx="994574"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4" name="Straight Connector 23">
              <a:extLst>
                <a:ext uri="{FF2B5EF4-FFF2-40B4-BE49-F238E27FC236}">
                  <a16:creationId xmlns:a16="http://schemas.microsoft.com/office/drawing/2014/main" id="{0D6606A8-2375-4472-95BD-12016A567A10}"/>
                </a:ext>
              </a:extLst>
            </p:cNvPr>
            <p:cNvCxnSpPr/>
            <p:nvPr/>
          </p:nvCxnSpPr>
          <p:spPr bwMode="auto">
            <a:xfrm>
              <a:off x="4348619" y="4284664"/>
              <a:ext cx="994574"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5" name="Straight Connector 24">
              <a:extLst>
                <a:ext uri="{FF2B5EF4-FFF2-40B4-BE49-F238E27FC236}">
                  <a16:creationId xmlns:a16="http://schemas.microsoft.com/office/drawing/2014/main" id="{F1987ACC-76C5-4778-B3C8-D2B20B1D7FC4}"/>
                </a:ext>
              </a:extLst>
            </p:cNvPr>
            <p:cNvCxnSpPr>
              <a:endCxn id="11" idx="3"/>
            </p:cNvCxnSpPr>
            <p:nvPr/>
          </p:nvCxnSpPr>
          <p:spPr bwMode="auto">
            <a:xfrm>
              <a:off x="4329574" y="4764089"/>
              <a:ext cx="994574"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6" name="Straight Connector 25">
              <a:extLst>
                <a:ext uri="{FF2B5EF4-FFF2-40B4-BE49-F238E27FC236}">
                  <a16:creationId xmlns:a16="http://schemas.microsoft.com/office/drawing/2014/main" id="{FC5F1160-0A4C-4270-991E-5E8FEAD72E03}"/>
                </a:ext>
              </a:extLst>
            </p:cNvPr>
            <p:cNvCxnSpPr/>
            <p:nvPr/>
          </p:nvCxnSpPr>
          <p:spPr bwMode="auto">
            <a:xfrm>
              <a:off x="4348619" y="5087939"/>
              <a:ext cx="994574"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7" name="Straight Connector 26">
              <a:extLst>
                <a:ext uri="{FF2B5EF4-FFF2-40B4-BE49-F238E27FC236}">
                  <a16:creationId xmlns:a16="http://schemas.microsoft.com/office/drawing/2014/main" id="{0CB9D48E-B886-4CD2-A926-3C9BC27E3EBD}"/>
                </a:ext>
              </a:extLst>
            </p:cNvPr>
            <p:cNvCxnSpPr>
              <a:endCxn id="15" idx="3"/>
            </p:cNvCxnSpPr>
            <p:nvPr/>
          </p:nvCxnSpPr>
          <p:spPr bwMode="auto">
            <a:xfrm>
              <a:off x="4329574" y="5611814"/>
              <a:ext cx="994574"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8" name="Straight Connector 27">
              <a:extLst>
                <a:ext uri="{FF2B5EF4-FFF2-40B4-BE49-F238E27FC236}">
                  <a16:creationId xmlns:a16="http://schemas.microsoft.com/office/drawing/2014/main" id="{46976D61-2A86-41D7-BB75-F794C548843E}"/>
                </a:ext>
              </a:extLst>
            </p:cNvPr>
            <p:cNvCxnSpPr/>
            <p:nvPr/>
          </p:nvCxnSpPr>
          <p:spPr bwMode="auto">
            <a:xfrm>
              <a:off x="4348619" y="5934077"/>
              <a:ext cx="994574" cy="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9" name="Straight Connector 28">
              <a:extLst>
                <a:ext uri="{FF2B5EF4-FFF2-40B4-BE49-F238E27FC236}">
                  <a16:creationId xmlns:a16="http://schemas.microsoft.com/office/drawing/2014/main" id="{CA0E6E38-9F34-42A1-88C6-99A039AB5074}"/>
                </a:ext>
              </a:extLst>
            </p:cNvPr>
            <p:cNvCxnSpPr/>
            <p:nvPr/>
          </p:nvCxnSpPr>
          <p:spPr bwMode="auto">
            <a:xfrm flipV="1">
              <a:off x="5493436" y="5683252"/>
              <a:ext cx="0" cy="120650"/>
            </a:xfrm>
            <a:prstGeom prst="line">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30" name="Oval 29">
              <a:extLst>
                <a:ext uri="{FF2B5EF4-FFF2-40B4-BE49-F238E27FC236}">
                  <a16:creationId xmlns:a16="http://schemas.microsoft.com/office/drawing/2014/main" id="{027911A9-B3F8-4D66-97EF-66D705C0BE7D}"/>
                </a:ext>
              </a:extLst>
            </p:cNvPr>
            <p:cNvSpPr/>
            <p:nvPr/>
          </p:nvSpPr>
          <p:spPr bwMode="auto">
            <a:xfrm>
              <a:off x="5465928" y="5807078"/>
              <a:ext cx="55019" cy="41275"/>
            </a:xfrm>
            <a:prstGeom prst="ellipse">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31" name="TextBox 39">
              <a:extLst>
                <a:ext uri="{FF2B5EF4-FFF2-40B4-BE49-F238E27FC236}">
                  <a16:creationId xmlns:a16="http://schemas.microsoft.com/office/drawing/2014/main" id="{3507FDCE-36D5-453E-8619-1A9D163C1AE8}"/>
                </a:ext>
              </a:extLst>
            </p:cNvPr>
            <p:cNvSpPr txBox="1">
              <a:spLocks noChangeArrowheads="1"/>
            </p:cNvSpPr>
            <p:nvPr/>
          </p:nvSpPr>
          <p:spPr bwMode="auto">
            <a:xfrm>
              <a:off x="4475586" y="3262315"/>
              <a:ext cx="2298101" cy="34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Direction Register</a:t>
              </a:r>
            </a:p>
          </p:txBody>
        </p:sp>
        <p:sp>
          <p:nvSpPr>
            <p:cNvPr id="32" name="Rectangle 31">
              <a:extLst>
                <a:ext uri="{FF2B5EF4-FFF2-40B4-BE49-F238E27FC236}">
                  <a16:creationId xmlns:a16="http://schemas.microsoft.com/office/drawing/2014/main" id="{05A80824-3DF8-49B3-8069-830425DB6BB1}"/>
                </a:ext>
              </a:extLst>
            </p:cNvPr>
            <p:cNvSpPr/>
            <p:nvPr/>
          </p:nvSpPr>
          <p:spPr bwMode="auto">
            <a:xfrm>
              <a:off x="2604939" y="3736977"/>
              <a:ext cx="1743679" cy="2452687"/>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r">
                <a:defRPr/>
              </a:pPr>
              <a:endParaRPr lang="en-GB" dirty="0">
                <a:cs typeface="+mn-cs"/>
              </a:endParaRPr>
            </a:p>
          </p:txBody>
        </p:sp>
        <p:sp>
          <p:nvSpPr>
            <p:cNvPr id="33" name="TextBox 43">
              <a:extLst>
                <a:ext uri="{FF2B5EF4-FFF2-40B4-BE49-F238E27FC236}">
                  <a16:creationId xmlns:a16="http://schemas.microsoft.com/office/drawing/2014/main" id="{3DDD5661-309C-441F-B8A3-2EBB150870B3}"/>
                </a:ext>
              </a:extLst>
            </p:cNvPr>
            <p:cNvSpPr txBox="1">
              <a:spLocks noChangeArrowheads="1"/>
            </p:cNvSpPr>
            <p:nvPr/>
          </p:nvSpPr>
          <p:spPr bwMode="auto">
            <a:xfrm>
              <a:off x="3036627" y="3816352"/>
              <a:ext cx="1311992"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[0] out</a:t>
              </a:r>
            </a:p>
          </p:txBody>
        </p:sp>
        <p:sp>
          <p:nvSpPr>
            <p:cNvPr id="34" name="TextBox 44">
              <a:extLst>
                <a:ext uri="{FF2B5EF4-FFF2-40B4-BE49-F238E27FC236}">
                  <a16:creationId xmlns:a16="http://schemas.microsoft.com/office/drawing/2014/main" id="{673ECCAB-D2F1-4A3C-B74A-D2DBDB2E8FFE}"/>
                </a:ext>
              </a:extLst>
            </p:cNvPr>
            <p:cNvSpPr txBox="1">
              <a:spLocks noChangeArrowheads="1"/>
            </p:cNvSpPr>
            <p:nvPr/>
          </p:nvSpPr>
          <p:spPr bwMode="auto">
            <a:xfrm>
              <a:off x="3036627" y="4606927"/>
              <a:ext cx="1311992"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[1] out</a:t>
              </a:r>
            </a:p>
          </p:txBody>
        </p:sp>
        <p:sp>
          <p:nvSpPr>
            <p:cNvPr id="35" name="TextBox 45">
              <a:extLst>
                <a:ext uri="{FF2B5EF4-FFF2-40B4-BE49-F238E27FC236}">
                  <a16:creationId xmlns:a16="http://schemas.microsoft.com/office/drawing/2014/main" id="{676AAE59-8B27-4A16-B69A-16B017D88CE4}"/>
                </a:ext>
              </a:extLst>
            </p:cNvPr>
            <p:cNvSpPr txBox="1">
              <a:spLocks noChangeArrowheads="1"/>
            </p:cNvSpPr>
            <p:nvPr/>
          </p:nvSpPr>
          <p:spPr bwMode="auto">
            <a:xfrm>
              <a:off x="2901196" y="5467353"/>
              <a:ext cx="144742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[2] out</a:t>
              </a:r>
            </a:p>
          </p:txBody>
        </p:sp>
        <p:sp>
          <p:nvSpPr>
            <p:cNvPr id="36" name="TextBox 46">
              <a:extLst>
                <a:ext uri="{FF2B5EF4-FFF2-40B4-BE49-F238E27FC236}">
                  <a16:creationId xmlns:a16="http://schemas.microsoft.com/office/drawing/2014/main" id="{BC796B22-8486-40E4-A9FA-129750CDFA44}"/>
                </a:ext>
              </a:extLst>
            </p:cNvPr>
            <p:cNvSpPr txBox="1">
              <a:spLocks noChangeArrowheads="1"/>
            </p:cNvSpPr>
            <p:nvPr/>
          </p:nvSpPr>
          <p:spPr bwMode="auto">
            <a:xfrm>
              <a:off x="3227078" y="4127502"/>
              <a:ext cx="1121541"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[0] in</a:t>
              </a:r>
            </a:p>
          </p:txBody>
        </p:sp>
        <p:sp>
          <p:nvSpPr>
            <p:cNvPr id="37" name="TextBox 47">
              <a:extLst>
                <a:ext uri="{FF2B5EF4-FFF2-40B4-BE49-F238E27FC236}">
                  <a16:creationId xmlns:a16="http://schemas.microsoft.com/office/drawing/2014/main" id="{51503B4F-84E3-49B5-B15E-C893C7AD6077}"/>
                </a:ext>
              </a:extLst>
            </p:cNvPr>
            <p:cNvSpPr txBox="1">
              <a:spLocks noChangeArrowheads="1"/>
            </p:cNvSpPr>
            <p:nvPr/>
          </p:nvSpPr>
          <p:spPr bwMode="auto">
            <a:xfrm>
              <a:off x="3227078" y="4895852"/>
              <a:ext cx="1121541"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[1] in</a:t>
              </a:r>
            </a:p>
          </p:txBody>
        </p:sp>
        <p:sp>
          <p:nvSpPr>
            <p:cNvPr id="38" name="TextBox 48">
              <a:extLst>
                <a:ext uri="{FF2B5EF4-FFF2-40B4-BE49-F238E27FC236}">
                  <a16:creationId xmlns:a16="http://schemas.microsoft.com/office/drawing/2014/main" id="{70AE2AEB-3DC0-473A-B087-337C29E4CCD8}"/>
                </a:ext>
              </a:extLst>
            </p:cNvPr>
            <p:cNvSpPr txBox="1">
              <a:spLocks noChangeArrowheads="1"/>
            </p:cNvSpPr>
            <p:nvPr/>
          </p:nvSpPr>
          <p:spPr bwMode="auto">
            <a:xfrm>
              <a:off x="3227078" y="5743577"/>
              <a:ext cx="1121541"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200" dirty="0"/>
                <a:t>Bit [2] in</a:t>
              </a:r>
            </a:p>
          </p:txBody>
        </p:sp>
        <p:sp>
          <p:nvSpPr>
            <p:cNvPr id="39" name="TextBox 53">
              <a:extLst>
                <a:ext uri="{FF2B5EF4-FFF2-40B4-BE49-F238E27FC236}">
                  <a16:creationId xmlns:a16="http://schemas.microsoft.com/office/drawing/2014/main" id="{25BA08DF-163B-430B-9950-769BFFC79E51}"/>
                </a:ext>
              </a:extLst>
            </p:cNvPr>
            <p:cNvSpPr txBox="1">
              <a:spLocks noChangeArrowheads="1"/>
            </p:cNvSpPr>
            <p:nvPr/>
          </p:nvSpPr>
          <p:spPr bwMode="auto">
            <a:xfrm>
              <a:off x="7759798" y="4711703"/>
              <a:ext cx="2298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To external devices</a:t>
              </a:r>
            </a:p>
          </p:txBody>
        </p:sp>
        <p:sp>
          <p:nvSpPr>
            <p:cNvPr id="40" name="Right Brace 39">
              <a:extLst>
                <a:ext uri="{FF2B5EF4-FFF2-40B4-BE49-F238E27FC236}">
                  <a16:creationId xmlns:a16="http://schemas.microsoft.com/office/drawing/2014/main" id="{0330F5AA-7A13-45E3-9C76-32EDDE8D993F}"/>
                </a:ext>
              </a:extLst>
            </p:cNvPr>
            <p:cNvSpPr/>
            <p:nvPr/>
          </p:nvSpPr>
          <p:spPr bwMode="auto">
            <a:xfrm>
              <a:off x="7268858" y="3800477"/>
              <a:ext cx="296256" cy="2360612"/>
            </a:xfrm>
            <a:prstGeom prst="rightBrace">
              <a:avLst>
                <a:gd name="adj1" fmla="val 31823"/>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grpSp>
    </p:spTree>
    <p:extLst>
      <p:ext uri="{BB962C8B-B14F-4D97-AF65-F5344CB8AC3E}">
        <p14:creationId xmlns:p14="http://schemas.microsoft.com/office/powerpoint/2010/main" val="19409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Basic Concepts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314325" y="3214688"/>
            <a:ext cx="11358563" cy="25114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Goal: light either LED1 or LED2 based on switch SW1 position</a:t>
            </a:r>
          </a:p>
          <a:p>
            <a:r>
              <a:rPr lang="en-IN" altLang="en-US" dirty="0">
                <a:ea typeface="ＭＳ Ｐゴシック" panose="020B0600070205080204" pitchFamily="34" charset="-128"/>
              </a:rPr>
              <a:t>GPIO</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Input: program can determine if input signal is a 1 or a 0</a:t>
            </a:r>
          </a:p>
          <a:p>
            <a:pPr lvl="1"/>
            <a:r>
              <a:rPr lang="en-IN" altLang="en-US" dirty="0">
                <a:ea typeface="ＭＳ Ｐゴシック" panose="020B0600070205080204" pitchFamily="34" charset="-128"/>
              </a:rPr>
              <a:t>Output: program can set output to 1 or 0</a:t>
            </a:r>
          </a:p>
          <a:p>
            <a:r>
              <a:rPr lang="en-IN" altLang="en-US" dirty="0">
                <a:ea typeface="ＭＳ Ｐゴシック" panose="020B0600070205080204" pitchFamily="34" charset="-128"/>
              </a:rPr>
              <a:t>Can use this to interface with external devices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Input: switch</a:t>
            </a:r>
          </a:p>
          <a:p>
            <a:pPr lvl="1"/>
            <a:r>
              <a:rPr lang="en-IN" altLang="en-US" dirty="0">
                <a:ea typeface="ＭＳ Ｐゴシック" panose="020B0600070205080204" pitchFamily="34" charset="-128"/>
              </a:rPr>
              <a:t>Output: LEDs</a:t>
            </a:r>
          </a:p>
          <a:p>
            <a:pPr lvl="1"/>
            <a:endParaRPr lang="en-US" altLang="en-US" dirty="0">
              <a:ea typeface="ＭＳ Ｐゴシック" panose="020B0600070205080204" pitchFamily="34" charset="-128"/>
            </a:endParaRPr>
          </a:p>
        </p:txBody>
      </p:sp>
      <p:pic>
        <p:nvPicPr>
          <p:cNvPr id="5" name="Picture 3">
            <a:extLst>
              <a:ext uri="{FF2B5EF4-FFF2-40B4-BE49-F238E27FC236}">
                <a16:creationId xmlns:a16="http://schemas.microsoft.com/office/drawing/2014/main" id="{871E8589-F023-4C67-8DFC-805E4DE5E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928" t="29584" r="27748" b="53098"/>
          <a:stretch>
            <a:fillRect/>
          </a:stretch>
        </p:blipFill>
        <p:spPr bwMode="auto">
          <a:xfrm>
            <a:off x="3026313" y="1151069"/>
            <a:ext cx="4474625" cy="1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26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Example GPIO Port Bit Circuitry in MCU</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Control</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Direction</a:t>
            </a:r>
          </a:p>
          <a:p>
            <a:pPr lvl="1"/>
            <a:r>
              <a:rPr lang="en-US" altLang="en-US" dirty="0">
                <a:ea typeface="ＭＳ Ｐゴシック" panose="020B0600070205080204" pitchFamily="34" charset="-128"/>
              </a:rPr>
              <a:t>MUX</a:t>
            </a:r>
          </a:p>
          <a:p>
            <a:r>
              <a:rPr lang="en-US" dirty="0"/>
              <a:t>Data</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Output (different ways to access it)</a:t>
            </a:r>
          </a:p>
          <a:p>
            <a:pPr lvl="1"/>
            <a:r>
              <a:rPr lang="en-IN" altLang="en-US" dirty="0">
                <a:ea typeface="ＭＳ Ｐゴシック" panose="020B0600070205080204" pitchFamily="34" charset="-128"/>
              </a:rPr>
              <a:t>Input</a:t>
            </a:r>
            <a:endParaRPr lang="en-US" altLang="en-US" dirty="0">
              <a:ea typeface="ＭＳ Ｐゴシック" panose="020B0600070205080204" pitchFamily="34" charset="-128"/>
            </a:endParaRPr>
          </a:p>
        </p:txBody>
      </p:sp>
      <p:pic>
        <p:nvPicPr>
          <p:cNvPr id="5" name="Picture 2">
            <a:extLst>
              <a:ext uri="{FF2B5EF4-FFF2-40B4-BE49-F238E27FC236}">
                <a16:creationId xmlns:a16="http://schemas.microsoft.com/office/drawing/2014/main" id="{535075AD-D7E6-48CF-864B-C57E089F2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268" y="1066800"/>
            <a:ext cx="5815869" cy="483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41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AXI4-Lite GPIO</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General-purpose input/output (GPIO) with AXI4-Lite interface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Used to transmit data between the AXI bus and the GPIO block</a:t>
            </a:r>
          </a:p>
          <a:p>
            <a:pPr lvl="1"/>
            <a:r>
              <a:rPr lang="en-IN" altLang="en-US" dirty="0">
                <a:ea typeface="ＭＳ Ｐゴシック" panose="020B0600070205080204" pitchFamily="34" charset="-128"/>
              </a:rPr>
              <a:t>32-bit data transmission with write strobes</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14749152-5319-4943-9BBF-372C16A3CFA9}"/>
              </a:ext>
            </a:extLst>
          </p:cNvPr>
          <p:cNvGrpSpPr/>
          <p:nvPr/>
        </p:nvGrpSpPr>
        <p:grpSpPr>
          <a:xfrm>
            <a:off x="1463040" y="2991485"/>
            <a:ext cx="9294607" cy="2926080"/>
            <a:chOff x="1463040" y="3334871"/>
            <a:chExt cx="9294607" cy="2926080"/>
          </a:xfrm>
        </p:grpSpPr>
        <p:sp>
          <p:nvSpPr>
            <p:cNvPr id="6" name="Rectangle 5">
              <a:extLst>
                <a:ext uri="{FF2B5EF4-FFF2-40B4-BE49-F238E27FC236}">
                  <a16:creationId xmlns:a16="http://schemas.microsoft.com/office/drawing/2014/main" id="{90815206-1E07-449D-AD26-24E1DE427BFA}"/>
                </a:ext>
              </a:extLst>
            </p:cNvPr>
            <p:cNvSpPr/>
            <p:nvPr/>
          </p:nvSpPr>
          <p:spPr bwMode="auto">
            <a:xfrm>
              <a:off x="2006314" y="3334871"/>
              <a:ext cx="7483229" cy="2926080"/>
            </a:xfrm>
            <a:prstGeom prst="rect">
              <a:avLst/>
            </a:prstGeom>
            <a:solidFill>
              <a:schemeClr val="bg1">
                <a:lumMod val="95000"/>
              </a:schemeClr>
            </a:solidFill>
            <a:ln w="254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7" name="Rectangle 6">
              <a:extLst>
                <a:ext uri="{FF2B5EF4-FFF2-40B4-BE49-F238E27FC236}">
                  <a16:creationId xmlns:a16="http://schemas.microsoft.com/office/drawing/2014/main" id="{6260F264-8BBD-496D-A209-C29A1F1BDC55}"/>
                </a:ext>
              </a:extLst>
            </p:cNvPr>
            <p:cNvSpPr/>
            <p:nvPr/>
          </p:nvSpPr>
          <p:spPr bwMode="auto">
            <a:xfrm>
              <a:off x="6124165" y="3692246"/>
              <a:ext cx="3202483" cy="2289006"/>
            </a:xfrm>
            <a:prstGeom prst="rect">
              <a:avLst/>
            </a:prstGeom>
            <a:solidFill>
              <a:schemeClr val="bg1">
                <a:lumMod val="95000"/>
              </a:schemeClr>
            </a:solidFill>
            <a:ln w="19050" cap="flat" cmpd="sng" algn="ctr">
              <a:solidFill>
                <a:schemeClr val="bg1">
                  <a:lumMod val="50000"/>
                </a:schemeClr>
              </a:solidFill>
              <a:prstDash val="sysDash"/>
              <a:round/>
              <a:headEnd type="none" w="med" len="med"/>
              <a:tailEnd type="none" w="med" len="med"/>
            </a:ln>
            <a:effectLst/>
          </p:spPr>
          <p:txBody>
            <a:bodyPr wrap="none" anchor="ctr"/>
            <a:lstStyle/>
            <a:p>
              <a:pPr algn="ctr">
                <a:defRPr/>
              </a:pPr>
              <a:endParaRPr lang="en-GB" dirty="0">
                <a:cs typeface="+mn-cs"/>
              </a:endParaRPr>
            </a:p>
          </p:txBody>
        </p:sp>
        <p:cxnSp>
          <p:nvCxnSpPr>
            <p:cNvPr id="8" name="Straight Arrow Connector 7">
              <a:extLst>
                <a:ext uri="{FF2B5EF4-FFF2-40B4-BE49-F238E27FC236}">
                  <a16:creationId xmlns:a16="http://schemas.microsoft.com/office/drawing/2014/main" id="{1F79D787-6C90-4CE0-B868-2F1889D7E44B}"/>
                </a:ext>
              </a:extLst>
            </p:cNvPr>
            <p:cNvCxnSpPr/>
            <p:nvPr/>
          </p:nvCxnSpPr>
          <p:spPr bwMode="auto">
            <a:xfrm flipV="1">
              <a:off x="8605122" y="4675188"/>
              <a:ext cx="0" cy="8001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9" name="Straight Arrow Connector 8">
              <a:extLst>
                <a:ext uri="{FF2B5EF4-FFF2-40B4-BE49-F238E27FC236}">
                  <a16:creationId xmlns:a16="http://schemas.microsoft.com/office/drawing/2014/main" id="{E47137DB-130F-4C7C-80C6-31F00633D6EC}"/>
                </a:ext>
              </a:extLst>
            </p:cNvPr>
            <p:cNvCxnSpPr/>
            <p:nvPr/>
          </p:nvCxnSpPr>
          <p:spPr bwMode="auto">
            <a:xfrm flipV="1">
              <a:off x="8086740" y="5143500"/>
              <a:ext cx="0" cy="40005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0" name="Flowchart: Process 9">
              <a:extLst>
                <a:ext uri="{FF2B5EF4-FFF2-40B4-BE49-F238E27FC236}">
                  <a16:creationId xmlns:a16="http://schemas.microsoft.com/office/drawing/2014/main" id="{E307CACB-8B96-4A6F-9135-560A2B31E170}"/>
                </a:ext>
              </a:extLst>
            </p:cNvPr>
            <p:cNvSpPr/>
            <p:nvPr/>
          </p:nvSpPr>
          <p:spPr bwMode="auto">
            <a:xfrm>
              <a:off x="2549588" y="3743326"/>
              <a:ext cx="1428191" cy="2143125"/>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AXI4-Lite</a:t>
              </a:r>
            </a:p>
            <a:p>
              <a:pPr algn="ctr">
                <a:defRPr/>
              </a:pPr>
              <a:r>
                <a:rPr lang="en-GB" sz="1200" dirty="0"/>
                <a:t>Interface</a:t>
              </a:r>
            </a:p>
          </p:txBody>
        </p:sp>
        <p:sp>
          <p:nvSpPr>
            <p:cNvPr id="11" name="Right Arrow 47">
              <a:extLst>
                <a:ext uri="{FF2B5EF4-FFF2-40B4-BE49-F238E27FC236}">
                  <a16:creationId xmlns:a16="http://schemas.microsoft.com/office/drawing/2014/main" id="{7BA1716D-549D-4DF3-A68B-D2649AE95DAE}"/>
                </a:ext>
              </a:extLst>
            </p:cNvPr>
            <p:cNvSpPr/>
            <p:nvPr/>
          </p:nvSpPr>
          <p:spPr bwMode="auto">
            <a:xfrm>
              <a:off x="3977779" y="3970338"/>
              <a:ext cx="540433" cy="346075"/>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addr</a:t>
              </a:r>
            </a:p>
          </p:txBody>
        </p:sp>
        <p:sp>
          <p:nvSpPr>
            <p:cNvPr id="12" name="Left-Right Arrow 45">
              <a:extLst>
                <a:ext uri="{FF2B5EF4-FFF2-40B4-BE49-F238E27FC236}">
                  <a16:creationId xmlns:a16="http://schemas.microsoft.com/office/drawing/2014/main" id="{1362DBFF-7E2B-43C9-9F11-99FA83B8A292}"/>
                </a:ext>
              </a:extLst>
            </p:cNvPr>
            <p:cNvSpPr/>
            <p:nvPr/>
          </p:nvSpPr>
          <p:spPr bwMode="auto">
            <a:xfrm>
              <a:off x="1463040" y="4387850"/>
              <a:ext cx="1086548" cy="635001"/>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S_AXI</a:t>
              </a:r>
            </a:p>
          </p:txBody>
        </p:sp>
        <p:sp>
          <p:nvSpPr>
            <p:cNvPr id="13" name="Flowchart: Process 12">
              <a:extLst>
                <a:ext uri="{FF2B5EF4-FFF2-40B4-BE49-F238E27FC236}">
                  <a16:creationId xmlns:a16="http://schemas.microsoft.com/office/drawing/2014/main" id="{3329D3D4-377A-41A3-A087-A0B5AFB92C76}"/>
                </a:ext>
              </a:extLst>
            </p:cNvPr>
            <p:cNvSpPr/>
            <p:nvPr/>
          </p:nvSpPr>
          <p:spPr bwMode="auto">
            <a:xfrm>
              <a:off x="4518212" y="3882017"/>
              <a:ext cx="1011219" cy="53498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Address</a:t>
              </a:r>
            </a:p>
            <a:p>
              <a:pPr algn="ctr">
                <a:defRPr/>
              </a:pPr>
              <a:r>
                <a:rPr lang="en-GB" sz="1200" dirty="0"/>
                <a:t>Decoder</a:t>
              </a:r>
            </a:p>
          </p:txBody>
        </p:sp>
        <p:sp>
          <p:nvSpPr>
            <p:cNvPr id="14" name="Left-Right Arrow 49">
              <a:extLst>
                <a:ext uri="{FF2B5EF4-FFF2-40B4-BE49-F238E27FC236}">
                  <a16:creationId xmlns:a16="http://schemas.microsoft.com/office/drawing/2014/main" id="{E5491E48-21F6-4324-88B6-A899B5FB64E2}"/>
                </a:ext>
              </a:extLst>
            </p:cNvPr>
            <p:cNvSpPr/>
            <p:nvPr/>
          </p:nvSpPr>
          <p:spPr bwMode="auto">
            <a:xfrm>
              <a:off x="3977779" y="4895851"/>
              <a:ext cx="2302034" cy="373063"/>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mn-cs"/>
                </a:rPr>
                <a:t>Data </a:t>
              </a:r>
              <a:r>
                <a:rPr lang="en-GB" sz="1200" dirty="0"/>
                <a:t>[31:0] </a:t>
              </a:r>
              <a:r>
                <a:rPr lang="en-GB" sz="1200" dirty="0">
                  <a:cs typeface="+mn-cs"/>
                </a:rPr>
                <a:t> </a:t>
              </a:r>
            </a:p>
          </p:txBody>
        </p:sp>
        <p:sp>
          <p:nvSpPr>
            <p:cNvPr id="15" name="Flowchart: Manual Operation 14">
              <a:extLst>
                <a:ext uri="{FF2B5EF4-FFF2-40B4-BE49-F238E27FC236}">
                  <a16:creationId xmlns:a16="http://schemas.microsoft.com/office/drawing/2014/main" id="{391E00AC-7E99-48B2-8555-52111FE828D3}"/>
                </a:ext>
              </a:extLst>
            </p:cNvPr>
            <p:cNvSpPr/>
            <p:nvPr/>
          </p:nvSpPr>
          <p:spPr bwMode="auto">
            <a:xfrm rot="5400000">
              <a:off x="5784443" y="4883221"/>
              <a:ext cx="1352550" cy="361809"/>
            </a:xfrm>
            <a:prstGeom prst="flowChartManualOperation">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cxnSp>
          <p:nvCxnSpPr>
            <p:cNvPr id="16" name="Elbow Connector 52">
              <a:extLst>
                <a:ext uri="{FF2B5EF4-FFF2-40B4-BE49-F238E27FC236}">
                  <a16:creationId xmlns:a16="http://schemas.microsoft.com/office/drawing/2014/main" id="{501D1D51-68E5-406E-90AB-91D717CC7909}"/>
                </a:ext>
              </a:extLst>
            </p:cNvPr>
            <p:cNvCxnSpPr>
              <a:stCxn id="13" idx="3"/>
              <a:endCxn id="15" idx="1"/>
            </p:cNvCxnSpPr>
            <p:nvPr/>
          </p:nvCxnSpPr>
          <p:spPr bwMode="auto">
            <a:xfrm>
              <a:off x="5529431" y="4149511"/>
              <a:ext cx="931287" cy="373595"/>
            </a:xfrm>
            <a:prstGeom prst="bentConnector2">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7" name="Left-Right Arrow 53">
              <a:extLst>
                <a:ext uri="{FF2B5EF4-FFF2-40B4-BE49-F238E27FC236}">
                  <a16:creationId xmlns:a16="http://schemas.microsoft.com/office/drawing/2014/main" id="{2F4EE8D9-F604-445B-BFAA-3CF99CB54C1B}"/>
                </a:ext>
              </a:extLst>
            </p:cNvPr>
            <p:cNvSpPr/>
            <p:nvPr/>
          </p:nvSpPr>
          <p:spPr bwMode="auto">
            <a:xfrm>
              <a:off x="6641623" y="5508626"/>
              <a:ext cx="789208" cy="176213"/>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18" name="Flowchart: Process 17">
              <a:extLst>
                <a:ext uri="{FF2B5EF4-FFF2-40B4-BE49-F238E27FC236}">
                  <a16:creationId xmlns:a16="http://schemas.microsoft.com/office/drawing/2014/main" id="{067FD68A-C44E-48DA-8364-FC12DDE91322}"/>
                </a:ext>
              </a:extLst>
            </p:cNvPr>
            <p:cNvSpPr/>
            <p:nvPr/>
          </p:nvSpPr>
          <p:spPr bwMode="auto">
            <a:xfrm>
              <a:off x="7430830" y="4454525"/>
              <a:ext cx="1760379" cy="198438"/>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Output Data</a:t>
              </a:r>
            </a:p>
          </p:txBody>
        </p:sp>
        <p:sp>
          <p:nvSpPr>
            <p:cNvPr id="19" name="Flowchart: Process 18">
              <a:extLst>
                <a:ext uri="{FF2B5EF4-FFF2-40B4-BE49-F238E27FC236}">
                  <a16:creationId xmlns:a16="http://schemas.microsoft.com/office/drawing/2014/main" id="{DCB4B8C1-BF7D-45E1-9180-FED2AB6A5BD2}"/>
                </a:ext>
              </a:extLst>
            </p:cNvPr>
            <p:cNvSpPr/>
            <p:nvPr/>
          </p:nvSpPr>
          <p:spPr bwMode="auto">
            <a:xfrm>
              <a:off x="7430830" y="4951414"/>
              <a:ext cx="1760379" cy="198437"/>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Input Data </a:t>
              </a:r>
            </a:p>
          </p:txBody>
        </p:sp>
        <p:sp>
          <p:nvSpPr>
            <p:cNvPr id="20" name="Flowchart: Process 19">
              <a:extLst>
                <a:ext uri="{FF2B5EF4-FFF2-40B4-BE49-F238E27FC236}">
                  <a16:creationId xmlns:a16="http://schemas.microsoft.com/office/drawing/2014/main" id="{E29A6402-507B-4F95-8CFA-C7D56B7D42C9}"/>
                </a:ext>
              </a:extLst>
            </p:cNvPr>
            <p:cNvSpPr/>
            <p:nvPr/>
          </p:nvSpPr>
          <p:spPr bwMode="auto">
            <a:xfrm>
              <a:off x="7430830" y="5486400"/>
              <a:ext cx="1760379" cy="198438"/>
            </a:xfrm>
            <a:prstGeom prst="flowChartProcess">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Direction </a:t>
              </a:r>
            </a:p>
          </p:txBody>
        </p:sp>
        <p:sp>
          <p:nvSpPr>
            <p:cNvPr id="21" name="Flowchart: Process 20">
              <a:extLst>
                <a:ext uri="{FF2B5EF4-FFF2-40B4-BE49-F238E27FC236}">
                  <a16:creationId xmlns:a16="http://schemas.microsoft.com/office/drawing/2014/main" id="{3F981D2F-E089-401B-88AD-F2D737659B0F}"/>
                </a:ext>
              </a:extLst>
            </p:cNvPr>
            <p:cNvSpPr/>
            <p:nvPr/>
          </p:nvSpPr>
          <p:spPr bwMode="auto">
            <a:xfrm>
              <a:off x="9969839" y="4387851"/>
              <a:ext cx="787808" cy="881064"/>
            </a:xfrm>
            <a:prstGeom prst="flowChartProcess">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External</a:t>
              </a:r>
            </a:p>
            <a:p>
              <a:pPr algn="ctr">
                <a:defRPr/>
              </a:pPr>
              <a:r>
                <a:rPr lang="en-GB" sz="1200" dirty="0"/>
                <a:t>Pins</a:t>
              </a:r>
            </a:p>
          </p:txBody>
        </p:sp>
        <p:sp>
          <p:nvSpPr>
            <p:cNvPr id="22" name="Right Arrow 58">
              <a:extLst>
                <a:ext uri="{FF2B5EF4-FFF2-40B4-BE49-F238E27FC236}">
                  <a16:creationId xmlns:a16="http://schemas.microsoft.com/office/drawing/2014/main" id="{CDC13ED3-707A-4D68-857B-8CD706071DEE}"/>
                </a:ext>
              </a:extLst>
            </p:cNvPr>
            <p:cNvSpPr/>
            <p:nvPr/>
          </p:nvSpPr>
          <p:spPr bwMode="auto">
            <a:xfrm>
              <a:off x="9197557" y="4489451"/>
              <a:ext cx="772281" cy="163513"/>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3" name="Right Arrow 59">
              <a:extLst>
                <a:ext uri="{FF2B5EF4-FFF2-40B4-BE49-F238E27FC236}">
                  <a16:creationId xmlns:a16="http://schemas.microsoft.com/office/drawing/2014/main" id="{55263312-9AB7-4892-BEE7-FD527B2642D6}"/>
                </a:ext>
              </a:extLst>
            </p:cNvPr>
            <p:cNvSpPr/>
            <p:nvPr/>
          </p:nvSpPr>
          <p:spPr bwMode="auto">
            <a:xfrm rot="10800000">
              <a:off x="9197557" y="4991100"/>
              <a:ext cx="772281"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4" name="Right Arrow 60">
              <a:extLst>
                <a:ext uri="{FF2B5EF4-FFF2-40B4-BE49-F238E27FC236}">
                  <a16:creationId xmlns:a16="http://schemas.microsoft.com/office/drawing/2014/main" id="{E9EF2589-A550-4C7D-85CB-2A9E69DDBA7D}"/>
                </a:ext>
              </a:extLst>
            </p:cNvPr>
            <p:cNvSpPr/>
            <p:nvPr/>
          </p:nvSpPr>
          <p:spPr bwMode="auto">
            <a:xfrm>
              <a:off x="6641622" y="4489450"/>
              <a:ext cx="761702" cy="153988"/>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5" name="Right Arrow 61">
              <a:extLst>
                <a:ext uri="{FF2B5EF4-FFF2-40B4-BE49-F238E27FC236}">
                  <a16:creationId xmlns:a16="http://schemas.microsoft.com/office/drawing/2014/main" id="{5AFBE9FB-1649-4A36-A1AB-8D47755538EF}"/>
                </a:ext>
              </a:extLst>
            </p:cNvPr>
            <p:cNvSpPr/>
            <p:nvPr/>
          </p:nvSpPr>
          <p:spPr bwMode="auto">
            <a:xfrm rot="10800000">
              <a:off x="6641623" y="4991100"/>
              <a:ext cx="789208" cy="1524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mn-cs"/>
              </a:endParaRPr>
            </a:p>
          </p:txBody>
        </p:sp>
        <p:sp>
          <p:nvSpPr>
            <p:cNvPr id="26" name="TextBox 25">
              <a:extLst>
                <a:ext uri="{FF2B5EF4-FFF2-40B4-BE49-F238E27FC236}">
                  <a16:creationId xmlns:a16="http://schemas.microsoft.com/office/drawing/2014/main" id="{252DB400-36B7-43C8-8A1B-5A443C90A49F}"/>
                </a:ext>
              </a:extLst>
            </p:cNvPr>
            <p:cNvSpPr txBox="1"/>
            <p:nvPr/>
          </p:nvSpPr>
          <p:spPr>
            <a:xfrm>
              <a:off x="8311019" y="3754084"/>
              <a:ext cx="914400" cy="247426"/>
            </a:xfrm>
            <a:prstGeom prst="rect">
              <a:avLst/>
            </a:prstGeom>
          </p:spPr>
          <p:txBody>
            <a:bodyPr vert="horz" wrap="none" lIns="0" tIns="0" rIns="0" bIns="0" rtlCol="0" anchor="t">
              <a:normAutofit lnSpcReduction="10000"/>
            </a:bodyPr>
            <a:lstStyle/>
            <a:p>
              <a:r>
                <a:rPr lang="en-GB" dirty="0"/>
                <a:t>GPIO Block</a:t>
              </a:r>
            </a:p>
          </p:txBody>
        </p:sp>
        <p:sp>
          <p:nvSpPr>
            <p:cNvPr id="27" name="TextBox 26">
              <a:extLst>
                <a:ext uri="{FF2B5EF4-FFF2-40B4-BE49-F238E27FC236}">
                  <a16:creationId xmlns:a16="http://schemas.microsoft.com/office/drawing/2014/main" id="{D187F253-4426-4A22-8BB3-35A8AAC1A4F3}"/>
                </a:ext>
              </a:extLst>
            </p:cNvPr>
            <p:cNvSpPr txBox="1"/>
            <p:nvPr/>
          </p:nvSpPr>
          <p:spPr>
            <a:xfrm>
              <a:off x="2092388" y="3405486"/>
              <a:ext cx="1328544" cy="266925"/>
            </a:xfrm>
            <a:prstGeom prst="rect">
              <a:avLst/>
            </a:prstGeom>
          </p:spPr>
          <p:txBody>
            <a:bodyPr vert="horz" wrap="none" lIns="0" tIns="0" rIns="0" bIns="0" rtlCol="0" anchor="t">
              <a:normAutofit lnSpcReduction="10000"/>
            </a:bodyPr>
            <a:lstStyle/>
            <a:p>
              <a:r>
                <a:rPr lang="en-GB" dirty="0"/>
                <a:t>AXI4-Lite GPIO</a:t>
              </a:r>
            </a:p>
          </p:txBody>
        </p:sp>
      </p:grpSp>
    </p:spTree>
    <p:extLst>
      <p:ext uri="{BB962C8B-B14F-4D97-AF65-F5344CB8AC3E}">
        <p14:creationId xmlns:p14="http://schemas.microsoft.com/office/powerpoint/2010/main" val="717401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c0950e01-db07-4e41-9c32-b7a8e9fccc9b"/>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5678</TotalTime>
  <Words>6182</Words>
  <Application>Microsoft Office PowerPoint</Application>
  <PresentationFormat>Widescreen</PresentationFormat>
  <Paragraphs>468</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Arm_PPT_Public</vt:lpstr>
      <vt:lpstr>AXI4-Lite GPIO Peripheral and DDR Memory Controller</vt:lpstr>
      <vt:lpstr>Learning Outcomes: </vt:lpstr>
      <vt:lpstr>AMBA AXI4-Lite</vt:lpstr>
      <vt:lpstr>AXI4-Lite Signals</vt:lpstr>
      <vt:lpstr>AXI low-power interface</vt:lpstr>
      <vt:lpstr>GPIO Overview</vt:lpstr>
      <vt:lpstr>Basic Concepts</vt:lpstr>
      <vt:lpstr>Example GPIO Port Bit Circuitry in MCU</vt:lpstr>
      <vt:lpstr>AXI4-Lite GPIO</vt:lpstr>
      <vt:lpstr>Computer Memory</vt:lpstr>
      <vt:lpstr>Memory Access</vt:lpstr>
      <vt:lpstr>Memory Accessing</vt:lpstr>
      <vt:lpstr>Volatile v Non-volatile Memory </vt:lpstr>
      <vt:lpstr>Types of Memory</vt:lpstr>
      <vt:lpstr>Static RAM </vt:lpstr>
      <vt:lpstr>Static RAM Cell</vt:lpstr>
      <vt:lpstr>Accessing Static RAM</vt:lpstr>
      <vt:lpstr>Dynamic RAM </vt:lpstr>
      <vt:lpstr>Dynamic RAM</vt:lpstr>
      <vt:lpstr>Accessing Dynamic RAM </vt:lpstr>
      <vt:lpstr>Non-volatile Memory</vt:lpstr>
      <vt:lpstr>Memory Controller</vt:lpstr>
      <vt:lpstr>The Roles of a Memory Controller</vt:lpstr>
      <vt:lpstr>Signal Description  </vt:lpstr>
      <vt:lpstr>Example: Timing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lastModifiedBy>Francisca Tan</cp:lastModifiedBy>
  <cp:revision>11</cp:revision>
  <dcterms:created xsi:type="dcterms:W3CDTF">2021-01-10T04:24:14Z</dcterms:created>
  <dcterms:modified xsi:type="dcterms:W3CDTF">2021-11-16T10:49:29Z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