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26"/>
  </p:notesMasterIdLst>
  <p:handoutMasterIdLst>
    <p:handoutMasterId r:id="rId27"/>
  </p:handoutMasterIdLst>
  <p:sldIdLst>
    <p:sldId id="394" r:id="rId7"/>
    <p:sldId id="395" r:id="rId8"/>
    <p:sldId id="379" r:id="rId9"/>
    <p:sldId id="385" r:id="rId10"/>
    <p:sldId id="392" r:id="rId11"/>
    <p:sldId id="386" r:id="rId12"/>
    <p:sldId id="390" r:id="rId13"/>
    <p:sldId id="344" r:id="rId14"/>
    <p:sldId id="345" r:id="rId15"/>
    <p:sldId id="347" r:id="rId16"/>
    <p:sldId id="382" r:id="rId17"/>
    <p:sldId id="388" r:id="rId18"/>
    <p:sldId id="381" r:id="rId19"/>
    <p:sldId id="389" r:id="rId20"/>
    <p:sldId id="387" r:id="rId21"/>
    <p:sldId id="383" r:id="rId22"/>
    <p:sldId id="391" r:id="rId23"/>
    <p:sldId id="380" r:id="rId24"/>
    <p:sldId id="393"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4F398D-39AF-4134-A8D7-82DEC459563C}" v="7" dt="2021-11-16T10:59:28.898"/>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11" autoAdjust="0"/>
    <p:restoredTop sz="93466"/>
  </p:normalViewPr>
  <p:slideViewPr>
    <p:cSldViewPr snapToGrid="0">
      <p:cViewPr varScale="1">
        <p:scale>
          <a:sx n="162" d="100"/>
          <a:sy n="162" d="100"/>
        </p:scale>
        <p:origin x="540"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402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yinkuro Benafa" userId="S::oyinkuro.benafa@arm.com::c087c519-2a3b-4f37-b839-36035052d0b9" providerId="AD" clId="Web-{E64F398D-39AF-4134-A8D7-82DEC459563C}"/>
    <pc:docChg chg="modSld">
      <pc:chgData name="Oyinkuro Benafa" userId="S::oyinkuro.benafa@arm.com::c087c519-2a3b-4f37-b839-36035052d0b9" providerId="AD" clId="Web-{E64F398D-39AF-4134-A8D7-82DEC459563C}" dt="2021-11-16T10:59:28.898" v="7" actId="20577"/>
      <pc:docMkLst>
        <pc:docMk/>
      </pc:docMkLst>
      <pc:sldChg chg="modSp">
        <pc:chgData name="Oyinkuro Benafa" userId="S::oyinkuro.benafa@arm.com::c087c519-2a3b-4f37-b839-36035052d0b9" providerId="AD" clId="Web-{E64F398D-39AF-4134-A8D7-82DEC459563C}" dt="2021-11-16T10:59:28.898" v="7" actId="20577"/>
        <pc:sldMkLst>
          <pc:docMk/>
          <pc:sldMk cId="2216412493" sldId="395"/>
        </pc:sldMkLst>
        <pc:spChg chg="mod">
          <ac:chgData name="Oyinkuro Benafa" userId="S::oyinkuro.benafa@arm.com::c087c519-2a3b-4f37-b839-36035052d0b9" providerId="AD" clId="Web-{E64F398D-39AF-4134-A8D7-82DEC459563C}" dt="2021-11-16T10:59:28.898" v="7" actId="20577"/>
          <ac:spMkLst>
            <pc:docMk/>
            <pc:sldMk cId="2216412493" sldId="395"/>
            <ac:spMk id="3" creationId="{B8B0078A-E087-441E-A9A2-A37FF52E6BF4}"/>
          </ac:spMkLst>
        </pc:spChg>
      </pc:sldChg>
    </pc:docChg>
  </pc:docChgLst>
  <pc:docChgLst>
    <pc:chgData name="Francisca Tan" userId="6e1eea0e-3b13-45be-8c9f-e176322eec1e" providerId="ADAL" clId="{73E46412-6BD4-468A-813B-FCE082B73013}"/>
    <pc:docChg chg="delSld modSld">
      <pc:chgData name="Francisca Tan" userId="6e1eea0e-3b13-45be-8c9f-e176322eec1e" providerId="ADAL" clId="{73E46412-6BD4-468A-813B-FCE082B73013}" dt="2021-11-05T15:47:57.761" v="5" actId="1076"/>
      <pc:docMkLst>
        <pc:docMk/>
      </pc:docMkLst>
      <pc:sldChg chg="del">
        <pc:chgData name="Francisca Tan" userId="6e1eea0e-3b13-45be-8c9f-e176322eec1e" providerId="ADAL" clId="{73E46412-6BD4-468A-813B-FCE082B73013}" dt="2021-11-04T16:22:29.260" v="0" actId="47"/>
        <pc:sldMkLst>
          <pc:docMk/>
          <pc:sldMk cId="3169279332" sldId="302"/>
        </pc:sldMkLst>
      </pc:sldChg>
      <pc:sldChg chg="modSp mod">
        <pc:chgData name="Francisca Tan" userId="6e1eea0e-3b13-45be-8c9f-e176322eec1e" providerId="ADAL" clId="{73E46412-6BD4-468A-813B-FCE082B73013}" dt="2021-11-05T15:47:57.761" v="5" actId="1076"/>
        <pc:sldMkLst>
          <pc:docMk/>
          <pc:sldMk cId="1241823704" sldId="381"/>
        </pc:sldMkLst>
        <pc:spChg chg="mod">
          <ac:chgData name="Francisca Tan" userId="6e1eea0e-3b13-45be-8c9f-e176322eec1e" providerId="ADAL" clId="{73E46412-6BD4-468A-813B-FCE082B73013}" dt="2021-11-05T15:47:57.761" v="5" actId="1076"/>
          <ac:spMkLst>
            <pc:docMk/>
            <pc:sldMk cId="1241823704" sldId="381"/>
            <ac:spMk id="3" creationId="{5F186ED9-6A6D-4C5A-8BAD-31C6BEEB9CCF}"/>
          </ac:spMkLst>
        </pc:spChg>
        <pc:grpChg chg="mod">
          <ac:chgData name="Francisca Tan" userId="6e1eea0e-3b13-45be-8c9f-e176322eec1e" providerId="ADAL" clId="{73E46412-6BD4-468A-813B-FCE082B73013}" dt="2021-11-05T15:47:57.761" v="5" actId="1076"/>
          <ac:grpSpMkLst>
            <pc:docMk/>
            <pc:sldMk cId="1241823704" sldId="381"/>
            <ac:grpSpMk id="43" creationId="{3B1B609B-31C2-43CD-9AC7-78C33D00AC9F}"/>
          </ac:grpSpMkLst>
        </pc:grpChg>
      </pc:sldChg>
      <pc:sldChg chg="modSp mod">
        <pc:chgData name="Francisca Tan" userId="6e1eea0e-3b13-45be-8c9f-e176322eec1e" providerId="ADAL" clId="{73E46412-6BD4-468A-813B-FCE082B73013}" dt="2021-11-05T15:44:08.495" v="2" actId="1076"/>
        <pc:sldMkLst>
          <pc:docMk/>
          <pc:sldMk cId="1088429121" sldId="389"/>
        </pc:sldMkLst>
        <pc:spChg chg="mod">
          <ac:chgData name="Francisca Tan" userId="6e1eea0e-3b13-45be-8c9f-e176322eec1e" providerId="ADAL" clId="{73E46412-6BD4-468A-813B-FCE082B73013}" dt="2021-11-05T15:44:08.495" v="2" actId="1076"/>
          <ac:spMkLst>
            <pc:docMk/>
            <pc:sldMk cId="1088429121" sldId="389"/>
            <ac:spMk id="3" creationId="{76813487-27C9-4133-B0A9-5B6F1C83A4F8}"/>
          </ac:spMkLst>
        </pc:spChg>
      </pc:sldChg>
      <pc:sldChg chg="modSp mod">
        <pc:chgData name="Francisca Tan" userId="6e1eea0e-3b13-45be-8c9f-e176322eec1e" providerId="ADAL" clId="{73E46412-6BD4-468A-813B-FCE082B73013}" dt="2021-11-05T15:43:53.636" v="1" actId="6549"/>
        <pc:sldMkLst>
          <pc:docMk/>
          <pc:sldMk cId="1120391874" sldId="392"/>
        </pc:sldMkLst>
        <pc:spChg chg="mod">
          <ac:chgData name="Francisca Tan" userId="6e1eea0e-3b13-45be-8c9f-e176322eec1e" providerId="ADAL" clId="{73E46412-6BD4-468A-813B-FCE082B73013}" dt="2021-11-05T15:43:53.636" v="1" actId="6549"/>
          <ac:spMkLst>
            <pc:docMk/>
            <pc:sldMk cId="1120391874" sldId="392"/>
            <ac:spMk id="3" creationId="{2B3D1665-0D3C-4723-AB0F-E245B4593B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11/16/2021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ＭＳ Ｐゴシック" charset="0"/>
                <a:cs typeface="ＭＳ Ｐゴシック" charset="0"/>
              </a:rPr>
              <a:t>In the previous chapter, we have completed our SoC design and demonstrated it using an edge detection image processing application. We might also see that there are limitations when implementing image processing in sequential software.</a:t>
            </a:r>
          </a:p>
          <a:p>
            <a:r>
              <a:rPr lang="en-GB" sz="1200" kern="1200" dirty="0">
                <a:solidFill>
                  <a:schemeClr val="tx1"/>
                </a:solidFill>
                <a:effectLst/>
                <a:latin typeface="+mn-lt"/>
                <a:ea typeface="ＭＳ Ｐゴシック" charset="0"/>
                <a:cs typeface="ＭＳ Ｐゴシック" charset="0"/>
              </a:rPr>
              <a:t>To improve the performance, image data is better to be processed in parallel.</a:t>
            </a:r>
          </a:p>
          <a:p>
            <a:r>
              <a:rPr lang="en-GB" sz="1200" kern="1200" dirty="0">
                <a:solidFill>
                  <a:schemeClr val="tx1"/>
                </a:solidFill>
                <a:effectLst/>
                <a:latin typeface="+mn-lt"/>
                <a:ea typeface="ＭＳ Ｐゴシック" charset="0"/>
                <a:cs typeface="ＭＳ Ｐゴシック" charset="0"/>
              </a:rPr>
              <a:t>Today most of the image processing job is done by SIMD processor, DSP, GPU, or customized hardware circuits. </a:t>
            </a:r>
            <a:endParaRPr lang="en-US"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a:t>
            </a:fld>
            <a:endParaRPr lang="en-US" altLang="en-US" dirty="0"/>
          </a:p>
        </p:txBody>
      </p:sp>
    </p:spTree>
    <p:extLst>
      <p:ext uri="{BB962C8B-B14F-4D97-AF65-F5344CB8AC3E}">
        <p14:creationId xmlns:p14="http://schemas.microsoft.com/office/powerpoint/2010/main" val="82677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i="0" kern="1200" dirty="0">
                <a:solidFill>
                  <a:schemeClr val="tx1"/>
                </a:solidFill>
                <a:effectLst/>
                <a:latin typeface="Arial" pitchFamily="100" charset="0"/>
                <a:ea typeface="MS PGothic" pitchFamily="34" charset="-128"/>
                <a:cs typeface="ＭＳ Ｐゴシック" charset="0"/>
              </a:rPr>
              <a:t>Neon technology provides SIMD operations in</a:t>
            </a:r>
            <a:r>
              <a:rPr lang="en-US" altLang="zh-CN" sz="1200" b="0" i="0" kern="1200" baseline="0" dirty="0">
                <a:solidFill>
                  <a:schemeClr val="tx1"/>
                </a:solidFill>
                <a:effectLst/>
                <a:latin typeface="Arial" pitchFamily="100" charset="0"/>
                <a:ea typeface="MS PGothic" pitchFamily="34" charset="-128"/>
                <a:cs typeface="ＭＳ Ｐゴシック" charset="0"/>
              </a:rPr>
              <a:t> </a:t>
            </a:r>
            <a:r>
              <a:rPr lang="en-US" altLang="zh-CN" sz="1200" b="0" i="0" kern="1200" dirty="0">
                <a:solidFill>
                  <a:schemeClr val="tx1"/>
                </a:solidFill>
                <a:effectLst/>
                <a:latin typeface="Arial" pitchFamily="100" charset="0"/>
                <a:ea typeface="MS PGothic" pitchFamily="34" charset="-128"/>
                <a:cs typeface="ＭＳ Ｐゴシック" charset="0"/>
              </a:rPr>
              <a:t>Arm processors that implement the</a:t>
            </a:r>
            <a:r>
              <a:rPr lang="en-US" altLang="zh-CN" sz="1200" b="0" i="0" kern="1200" baseline="0" dirty="0">
                <a:solidFill>
                  <a:schemeClr val="tx1"/>
                </a:solidFill>
                <a:effectLst/>
                <a:latin typeface="Arial" pitchFamily="100" charset="0"/>
                <a:ea typeface="MS PGothic" pitchFamily="34" charset="-128"/>
                <a:cs typeface="ＭＳ Ｐゴシック" charset="0"/>
              </a:rPr>
              <a:t> </a:t>
            </a:r>
            <a:r>
              <a:rPr lang="en-US" altLang="zh-CN" sz="1200" b="0" i="0" kern="1200" dirty="0">
                <a:solidFill>
                  <a:schemeClr val="tx1"/>
                </a:solidFill>
                <a:effectLst/>
                <a:latin typeface="Arial" pitchFamily="100" charset="0"/>
                <a:ea typeface="MS PGothic" pitchFamily="34" charset="-128"/>
                <a:cs typeface="ＭＳ Ｐゴシック" charset="0"/>
              </a:rPr>
              <a:t>Advanced SIMD architecture extensions. These</a:t>
            </a:r>
            <a:r>
              <a:rPr lang="en-US" altLang="zh-CN" sz="1200" b="0" i="0" kern="1200" baseline="0" dirty="0">
                <a:solidFill>
                  <a:schemeClr val="tx1"/>
                </a:solidFill>
                <a:effectLst/>
                <a:latin typeface="Arial" pitchFamily="100" charset="0"/>
                <a:ea typeface="MS PGothic" pitchFamily="34" charset="-128"/>
                <a:cs typeface="ＭＳ Ｐゴシック" charset="0"/>
              </a:rPr>
              <a:t> </a:t>
            </a:r>
            <a:r>
              <a:rPr lang="en-US" altLang="zh-CN" sz="1200" b="0" i="0" kern="1200" dirty="0">
                <a:solidFill>
                  <a:schemeClr val="tx1"/>
                </a:solidFill>
                <a:effectLst/>
                <a:latin typeface="Arial" pitchFamily="100" charset="0"/>
                <a:ea typeface="MS PGothic" pitchFamily="34" charset="-128"/>
                <a:cs typeface="ＭＳ Ｐゴシック" charset="0"/>
              </a:rPr>
              <a:t>operations can significantly accelerate repetitive operations on large data sets.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pitchFamily="100"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257488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0" i="0" kern="1200" dirty="0">
                <a:solidFill>
                  <a:schemeClr val="tx1"/>
                </a:solidFill>
                <a:effectLst/>
                <a:latin typeface="Arial" pitchFamily="100" charset="0"/>
                <a:ea typeface="MS PGothic" pitchFamily="34" charset="-128"/>
                <a:cs typeface="ＭＳ Ｐゴシック" charset="0"/>
              </a:rPr>
              <a:t>Media processors, such as those used in mobile devices, often split each full data register into multiple</a:t>
            </a:r>
            <a:r>
              <a:rPr lang="en-US" altLang="zh-CN" sz="1200" b="0" i="0" kern="1200" baseline="0" dirty="0">
                <a:solidFill>
                  <a:schemeClr val="tx1"/>
                </a:solidFill>
                <a:effectLst/>
                <a:latin typeface="Arial" pitchFamily="100" charset="0"/>
                <a:ea typeface="MS PGothic" pitchFamily="34" charset="-128"/>
                <a:cs typeface="ＭＳ Ｐゴシック" charset="0"/>
              </a:rPr>
              <a:t> </a:t>
            </a:r>
            <a:r>
              <a:rPr lang="en-US" altLang="zh-CN" sz="1200" b="0" i="0" kern="1200" dirty="0">
                <a:solidFill>
                  <a:schemeClr val="tx1"/>
                </a:solidFill>
                <a:effectLst/>
                <a:latin typeface="Arial" pitchFamily="100" charset="0"/>
                <a:ea typeface="MS PGothic" pitchFamily="34" charset="-128"/>
                <a:cs typeface="ＭＳ Ｐゴシック" charset="0"/>
              </a:rPr>
              <a:t>sub-registers and perform computations on the sub-registers in parallel. If the processing for the</a:t>
            </a:r>
            <a:r>
              <a:rPr lang="en-US" altLang="zh-CN" sz="1200" b="0" i="0" kern="1200" baseline="0" dirty="0">
                <a:solidFill>
                  <a:schemeClr val="tx1"/>
                </a:solidFill>
                <a:effectLst/>
                <a:latin typeface="Arial" pitchFamily="100" charset="0"/>
                <a:ea typeface="MS PGothic" pitchFamily="34" charset="-128"/>
                <a:cs typeface="ＭＳ Ｐゴシック" charset="0"/>
              </a:rPr>
              <a:t> </a:t>
            </a:r>
            <a:r>
              <a:rPr lang="en-US" altLang="zh-CN" sz="1200" b="0" i="0" kern="1200" dirty="0">
                <a:solidFill>
                  <a:schemeClr val="tx1"/>
                </a:solidFill>
                <a:effectLst/>
                <a:latin typeface="Arial" pitchFamily="100" charset="0"/>
                <a:ea typeface="MS PGothic" pitchFamily="34" charset="-128"/>
                <a:cs typeface="ＭＳ Ｐゴシック" charset="0"/>
              </a:rPr>
              <a:t>data sets are simple and are repeated many times, SIMD can considerably improve performance. This is particularly beneficial for digital signal processing or multimedia</a:t>
            </a:r>
            <a:r>
              <a:rPr lang="en-US" altLang="zh-CN" sz="1200" b="0" i="0" kern="1200" baseline="0" dirty="0">
                <a:solidFill>
                  <a:schemeClr val="tx1"/>
                </a:solidFill>
                <a:effectLst/>
                <a:latin typeface="Arial" pitchFamily="100" charset="0"/>
                <a:ea typeface="MS PGothic" pitchFamily="34" charset="-128"/>
                <a:cs typeface="ＭＳ Ｐゴシック" charset="0"/>
              </a:rPr>
              <a:t> </a:t>
            </a:r>
            <a:r>
              <a:rPr lang="en-US" altLang="zh-CN" sz="1200" b="0" i="0" kern="1200" dirty="0">
                <a:solidFill>
                  <a:schemeClr val="tx1"/>
                </a:solidFill>
                <a:effectLst/>
                <a:latin typeface="Arial" pitchFamily="100" charset="0"/>
                <a:ea typeface="MS PGothic" pitchFamily="34" charset="-128"/>
                <a:cs typeface="ＭＳ Ｐゴシック" charset="0"/>
              </a:rPr>
              <a:t>algorithms</a:t>
            </a:r>
            <a:r>
              <a:rPr lang="en-US" altLang="zh-CN" sz="2000" b="0" i="0" kern="1200" dirty="0">
                <a:solidFill>
                  <a:schemeClr val="tx1"/>
                </a:solidFill>
                <a:effectLst/>
                <a:latin typeface="Arial" pitchFamily="100" charset="0"/>
                <a:ea typeface="MS PGothic" pitchFamily="34" charset="-128"/>
                <a:cs typeface="ＭＳ Ｐゴシック" charset="0"/>
              </a:rPr>
              <a:t>.</a:t>
            </a:r>
            <a:endParaRPr lang="en-GB" sz="200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159289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dirty="0">
              <a:solidFill>
                <a:srgbClr val="000000"/>
              </a:solidFill>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324760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99364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234017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362265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ＭＳ Ｐゴシック" charset="0"/>
                <a:cs typeface="ＭＳ Ｐゴシック" charset="0"/>
              </a:rPr>
              <a:t>The Zynq platform provides a Neon engine, which is a SIMD processor that can process data in parallel, and a number of programmable logics, where we can implement the algorithm in hardware to further improve the performance of our application.</a:t>
            </a:r>
            <a:endParaRPr lang="en-US"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3227391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833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40" r:id="rId4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sz="5400" b="1" dirty="0"/>
              <a:t>Accelerate Image Processing</a:t>
            </a:r>
            <a:br>
              <a:rPr lang="en-US" sz="5400" b="1" dirty="0"/>
            </a:br>
            <a:r>
              <a:rPr lang="en-US" sz="5400" b="1" dirty="0"/>
              <a:t>Using SIMD Engine</a:t>
            </a:r>
            <a:endParaRPr lang="en-US" dirty="0"/>
          </a:p>
        </p:txBody>
      </p:sp>
    </p:spTree>
    <p:extLst>
      <p:ext uri="{BB962C8B-B14F-4D97-AF65-F5344CB8AC3E}">
        <p14:creationId xmlns:p14="http://schemas.microsoft.com/office/powerpoint/2010/main" val="305788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altLang="zh-CN" dirty="0"/>
              <a:t>How to Use Neon</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4747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Neon optimized open-source libraries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OpenMAX DL (development layer): APIs contain a comprehensive set of audio, video, and imaging functions that can be used for a wide range of accelerated codec functionality, such as MPEG-4, H.264, MP3, AAC, and JPEG.</a:t>
            </a:r>
          </a:p>
          <a:p>
            <a:pPr lvl="1"/>
            <a:r>
              <a:rPr lang="en-IN" altLang="en-US" dirty="0">
                <a:ea typeface="ＭＳ Ｐゴシック" panose="020B0600070205080204" pitchFamily="34" charset="-128"/>
              </a:rPr>
              <a:t>Broad open-source support for Neon</a:t>
            </a:r>
            <a:endParaRPr lang="en-US" altLang="en-US" dirty="0">
              <a:ea typeface="ＭＳ Ｐゴシック" panose="020B0600070205080204" pitchFamily="34" charset="-128"/>
            </a:endParaRPr>
          </a:p>
          <a:p>
            <a:r>
              <a:rPr lang="en-IN" altLang="en-US" dirty="0">
                <a:ea typeface="ＭＳ Ｐゴシック" panose="020B0600070205080204" pitchFamily="34" charset="-128"/>
              </a:rPr>
              <a:t>Vectorizing compilers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Exploits Neon SIMD automatically with existing C source code</a:t>
            </a:r>
          </a:p>
          <a:p>
            <a:r>
              <a:rPr lang="en-IN" altLang="en-US" dirty="0">
                <a:ea typeface="ＭＳ Ｐゴシック" panose="020B0600070205080204" pitchFamily="34" charset="-128"/>
              </a:rPr>
              <a:t>Neon intrinsics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C function call interface to Neon operations</a:t>
            </a:r>
          </a:p>
          <a:p>
            <a:pPr lvl="1"/>
            <a:r>
              <a:rPr lang="en-IN" altLang="en-US" dirty="0">
                <a:ea typeface="ＭＳ Ｐゴシック" panose="020B0600070205080204" pitchFamily="34" charset="-128"/>
              </a:rPr>
              <a:t>Supports all data types and operations supported by Neon</a:t>
            </a:r>
          </a:p>
          <a:p>
            <a:r>
              <a:rPr lang="en-IN" altLang="en-US" dirty="0">
                <a:ea typeface="ＭＳ Ｐゴシック" panose="020B0600070205080204" pitchFamily="34" charset="-128"/>
              </a:rPr>
              <a:t>Assembler code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For those who want to optimize at the lowest level</a:t>
            </a:r>
          </a:p>
        </p:txBody>
      </p:sp>
    </p:spTree>
    <p:extLst>
      <p:ext uri="{BB962C8B-B14F-4D97-AF65-F5344CB8AC3E}">
        <p14:creationId xmlns:p14="http://schemas.microsoft.com/office/powerpoint/2010/main" val="349037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7E08-4E2B-40EF-BC1D-98F497E66DDC}"/>
              </a:ext>
            </a:extLst>
          </p:cNvPr>
          <p:cNvSpPr>
            <a:spLocks noGrp="1"/>
          </p:cNvSpPr>
          <p:nvPr>
            <p:ph type="title"/>
          </p:nvPr>
        </p:nvSpPr>
        <p:spPr/>
        <p:txBody>
          <a:bodyPr/>
          <a:lstStyle/>
          <a:p>
            <a:r>
              <a:rPr lang="en-US" dirty="0"/>
              <a:t>Neon Vector Data Types</a:t>
            </a:r>
          </a:p>
        </p:txBody>
      </p:sp>
      <p:sp>
        <p:nvSpPr>
          <p:cNvPr id="3" name="Content Placeholder 2">
            <a:extLst>
              <a:ext uri="{FF2B5EF4-FFF2-40B4-BE49-F238E27FC236}">
                <a16:creationId xmlns:a16="http://schemas.microsoft.com/office/drawing/2014/main" id="{F05CAA0A-1FB3-4815-9525-1244528D174A}"/>
              </a:ext>
            </a:extLst>
          </p:cNvPr>
          <p:cNvSpPr>
            <a:spLocks noGrp="1"/>
          </p:cNvSpPr>
          <p:nvPr>
            <p:ph idx="1"/>
          </p:nvPr>
        </p:nvSpPr>
        <p:spPr>
          <a:xfrm>
            <a:off x="492125" y="1479468"/>
            <a:ext cx="11180762" cy="4086225"/>
          </a:xfrm>
        </p:spPr>
        <p:txBody>
          <a:bodyPr/>
          <a:lstStyle/>
          <a:p>
            <a:r>
              <a:rPr lang="en-US" dirty="0"/>
              <a:t>Neon Support in C defines data types for vectors according to the following pattern:</a:t>
            </a:r>
            <a:br>
              <a:rPr lang="en-US" dirty="0"/>
            </a:br>
            <a:r>
              <a:rPr lang="en-US" sz="1800" dirty="0">
                <a:latin typeface="Consolas" panose="020B0609020204030204" pitchFamily="49" charset="0"/>
              </a:rPr>
              <a:t>        &lt;type&gt;&lt;size&gt;x&lt;number of lanes&gt;_t</a:t>
            </a:r>
          </a:p>
          <a:p>
            <a:pPr>
              <a:lnSpc>
                <a:spcPct val="100000"/>
              </a:lnSpc>
              <a:spcAft>
                <a:spcPts val="1200"/>
              </a:spcAft>
            </a:pPr>
            <a:r>
              <a:rPr lang="fr-FR" sz="1800" dirty="0">
                <a:latin typeface="Consolas" panose="020B0609020204030204" pitchFamily="49" charset="0"/>
              </a:rPr>
              <a:t>int8x8_t int16x4_t int32x2_t int64x1_t uint8x8_t uint16x4_t uint32x2_t uint64x1_t</a:t>
            </a:r>
            <a:br>
              <a:rPr lang="fr-FR" sz="1800" dirty="0">
                <a:latin typeface="Consolas" panose="020B0609020204030204" pitchFamily="49" charset="0"/>
              </a:rPr>
            </a:br>
            <a:r>
              <a:rPr lang="fr-FR" sz="1800" dirty="0">
                <a:latin typeface="Consolas" panose="020B0609020204030204" pitchFamily="49" charset="0"/>
              </a:rPr>
              <a:t>float16x4_t float32x2_t poly8x8_t poly16x4_t</a:t>
            </a:r>
            <a:br>
              <a:rPr lang="fr-FR" sz="1800" dirty="0">
                <a:latin typeface="Consolas" panose="020B0609020204030204" pitchFamily="49" charset="0"/>
              </a:rPr>
            </a:br>
            <a:r>
              <a:rPr lang="fr-FR" sz="1800" dirty="0">
                <a:latin typeface="Consolas" panose="020B0609020204030204" pitchFamily="49" charset="0"/>
              </a:rPr>
              <a:t>int8x16_t int16x8_t int32x4_t int64x2_t uint8x16_t uint16x8_t uint32x4_t uint64x2_t</a:t>
            </a:r>
            <a:br>
              <a:rPr lang="fr-FR" sz="1800" dirty="0">
                <a:latin typeface="Consolas" panose="020B0609020204030204" pitchFamily="49" charset="0"/>
              </a:rPr>
            </a:br>
            <a:r>
              <a:rPr lang="fr-FR" sz="1800" dirty="0">
                <a:latin typeface="Consolas" panose="020B0609020204030204" pitchFamily="49" charset="0"/>
              </a:rPr>
              <a:t>float16x8_t float32x4_t poly8x16_t poly16x8_t</a:t>
            </a:r>
            <a:endParaRPr lang="en-US" sz="1800" dirty="0">
              <a:latin typeface="Consolas" panose="020B0609020204030204" pitchFamily="49" charset="0"/>
            </a:endParaRPr>
          </a:p>
          <a:p>
            <a:r>
              <a:rPr lang="en-US" dirty="0"/>
              <a:t>For example, </a:t>
            </a:r>
            <a:r>
              <a:rPr lang="en-US" dirty="0">
                <a:latin typeface="Consolas" panose="020B0609020204030204" pitchFamily="49" charset="0"/>
              </a:rPr>
              <a:t>int16x4_t</a:t>
            </a:r>
            <a:r>
              <a:rPr lang="en-US" dirty="0"/>
              <a:t> is a vector containing four lanes each containing a 16-bit integer.</a:t>
            </a:r>
          </a:p>
          <a:p>
            <a:pPr>
              <a:lnSpc>
                <a:spcPct val="100000"/>
              </a:lnSpc>
              <a:spcAft>
                <a:spcPts val="0"/>
              </a:spcAft>
            </a:pPr>
            <a:r>
              <a:rPr lang="en-US" dirty="0"/>
              <a:t>There are array types defined for array lengths between 2 and 4:</a:t>
            </a:r>
            <a:br>
              <a:rPr lang="en-US" dirty="0"/>
            </a:br>
            <a:r>
              <a:rPr lang="en-US" sz="1800" dirty="0">
                <a:latin typeface="Consolas" panose="020B0609020204030204" pitchFamily="49" charset="0"/>
              </a:rPr>
              <a:t>        struct int16x4x2_t</a:t>
            </a:r>
          </a:p>
          <a:p>
            <a:pPr>
              <a:lnSpc>
                <a:spcPct val="100000"/>
              </a:lnSpc>
              <a:spcAft>
                <a:spcPts val="0"/>
              </a:spcAft>
            </a:pPr>
            <a:r>
              <a:rPr lang="en-US" sz="1800" dirty="0">
                <a:latin typeface="Consolas" panose="020B0609020204030204" pitchFamily="49" charset="0"/>
              </a:rPr>
              <a:t>        {</a:t>
            </a:r>
          </a:p>
          <a:p>
            <a:pPr>
              <a:lnSpc>
                <a:spcPct val="100000"/>
              </a:lnSpc>
              <a:spcAft>
                <a:spcPts val="0"/>
              </a:spcAft>
            </a:pPr>
            <a:r>
              <a:rPr lang="en-US" sz="1800" dirty="0">
                <a:latin typeface="Consolas" panose="020B0609020204030204" pitchFamily="49" charset="0"/>
              </a:rPr>
              <a:t>            int16x4_t </a:t>
            </a:r>
            <a:r>
              <a:rPr lang="en-US" sz="1800" dirty="0" err="1">
                <a:latin typeface="Consolas" panose="020B0609020204030204" pitchFamily="49" charset="0"/>
              </a:rPr>
              <a:t>val</a:t>
            </a:r>
            <a:r>
              <a:rPr lang="en-US" sz="1800" dirty="0">
                <a:latin typeface="Consolas" panose="020B0609020204030204" pitchFamily="49" charset="0"/>
              </a:rPr>
              <a:t>[2];</a:t>
            </a:r>
          </a:p>
          <a:p>
            <a:pPr>
              <a:lnSpc>
                <a:spcPct val="100000"/>
              </a:lnSpc>
              <a:spcAft>
                <a:spcPts val="0"/>
              </a:spcAft>
            </a:pPr>
            <a:r>
              <a:rPr lang="en-US" sz="1800" dirty="0">
                <a:latin typeface="Consolas" panose="020B0609020204030204" pitchFamily="49" charset="0"/>
              </a:rPr>
              <a:t>        };</a:t>
            </a:r>
          </a:p>
        </p:txBody>
      </p:sp>
    </p:spTree>
    <p:extLst>
      <p:ext uri="{BB962C8B-B14F-4D97-AF65-F5344CB8AC3E}">
        <p14:creationId xmlns:p14="http://schemas.microsoft.com/office/powerpoint/2010/main" val="301349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C60E-B50F-4D7A-9661-769B6F883B5D}"/>
              </a:ext>
            </a:extLst>
          </p:cNvPr>
          <p:cNvSpPr>
            <a:spLocks noGrp="1"/>
          </p:cNvSpPr>
          <p:nvPr>
            <p:ph type="title"/>
          </p:nvPr>
        </p:nvSpPr>
        <p:spPr/>
        <p:txBody>
          <a:bodyPr/>
          <a:lstStyle/>
          <a:p>
            <a:r>
              <a:rPr lang="en-US" dirty="0"/>
              <a:t>Neon Intrinsic</a:t>
            </a:r>
          </a:p>
        </p:txBody>
      </p:sp>
      <p:sp>
        <p:nvSpPr>
          <p:cNvPr id="3" name="Content Placeholder 2">
            <a:extLst>
              <a:ext uri="{FF2B5EF4-FFF2-40B4-BE49-F238E27FC236}">
                <a16:creationId xmlns:a16="http://schemas.microsoft.com/office/drawing/2014/main" id="{8CFBECEA-C419-4933-BBF3-C0FC4B8F8594}"/>
              </a:ext>
            </a:extLst>
          </p:cNvPr>
          <p:cNvSpPr>
            <a:spLocks noGrp="1"/>
          </p:cNvSpPr>
          <p:nvPr>
            <p:ph idx="1"/>
          </p:nvPr>
        </p:nvSpPr>
        <p:spPr>
          <a:xfrm>
            <a:off x="492125" y="1479468"/>
            <a:ext cx="11180762" cy="4086225"/>
          </a:xfrm>
        </p:spPr>
        <p:txBody>
          <a:bodyPr/>
          <a:lstStyle/>
          <a:p>
            <a:r>
              <a:rPr lang="en-US" dirty="0"/>
              <a:t>The Neon </a:t>
            </a:r>
            <a:r>
              <a:rPr lang="en-US" dirty="0" err="1"/>
              <a:t>intrinsics</a:t>
            </a:r>
            <a:r>
              <a:rPr lang="en-US" dirty="0"/>
              <a:t> Arm provided to generate Neon code for ArmV7 or later processors.</a:t>
            </a:r>
          </a:p>
          <a:p>
            <a:r>
              <a:rPr lang="en-US" dirty="0"/>
              <a:t>The Neon </a:t>
            </a:r>
            <a:r>
              <a:rPr lang="en-US" dirty="0" err="1"/>
              <a:t>intrinsics</a:t>
            </a:r>
            <a:r>
              <a:rPr lang="en-US" dirty="0"/>
              <a:t> are defined in the header file </a:t>
            </a:r>
            <a:r>
              <a:rPr lang="en-US" dirty="0" err="1"/>
              <a:t>arm_neon.h</a:t>
            </a:r>
            <a:r>
              <a:rPr lang="en-US" dirty="0"/>
              <a:t>.</a:t>
            </a:r>
          </a:p>
          <a:p>
            <a:endParaRPr lang="en-US" dirty="0"/>
          </a:p>
          <a:p>
            <a:r>
              <a:rPr lang="en-US" dirty="0"/>
              <a:t>The </a:t>
            </a:r>
            <a:r>
              <a:rPr lang="en-US" dirty="0" err="1"/>
              <a:t>intrinsics</a:t>
            </a:r>
            <a:r>
              <a:rPr lang="en-US" dirty="0"/>
              <a:t> use a naming scheme that is similar to the Neon assembler syntax:</a:t>
            </a:r>
          </a:p>
          <a:p>
            <a:r>
              <a:rPr lang="en-US" dirty="0">
                <a:latin typeface="Consolas" panose="020B0609020204030204" pitchFamily="49" charset="0"/>
              </a:rPr>
              <a:t>	</a:t>
            </a:r>
            <a:r>
              <a:rPr lang="en-US" dirty="0">
                <a:solidFill>
                  <a:schemeClr val="accent5"/>
                </a:solidFill>
                <a:latin typeface="Consolas" panose="020B0609020204030204" pitchFamily="49" charset="0"/>
              </a:rPr>
              <a:t>v</a:t>
            </a:r>
            <a:r>
              <a:rPr lang="en-US" dirty="0">
                <a:solidFill>
                  <a:schemeClr val="accent1"/>
                </a:solidFill>
                <a:latin typeface="Consolas" panose="020B0609020204030204" pitchFamily="49" charset="0"/>
              </a:rPr>
              <a:t>&lt;</a:t>
            </a:r>
            <a:r>
              <a:rPr lang="en-US" dirty="0" err="1">
                <a:solidFill>
                  <a:schemeClr val="accent1"/>
                </a:solidFill>
                <a:latin typeface="Consolas" panose="020B0609020204030204" pitchFamily="49" charset="0"/>
              </a:rPr>
              <a:t>opname</a:t>
            </a:r>
            <a:r>
              <a:rPr lang="en-US" dirty="0">
                <a:solidFill>
                  <a:schemeClr val="accent1"/>
                </a:solidFill>
                <a:latin typeface="Consolas" panose="020B0609020204030204" pitchFamily="49" charset="0"/>
              </a:rPr>
              <a:t>&gt;</a:t>
            </a:r>
            <a:r>
              <a:rPr lang="en-US" dirty="0">
                <a:solidFill>
                  <a:schemeClr val="accent3"/>
                </a:solidFill>
                <a:latin typeface="Consolas" panose="020B0609020204030204" pitchFamily="49" charset="0"/>
              </a:rPr>
              <a:t>&lt;flags&gt;</a:t>
            </a:r>
            <a:r>
              <a:rPr lang="en-US" dirty="0">
                <a:solidFill>
                  <a:schemeClr val="accent5"/>
                </a:solidFill>
                <a:latin typeface="Consolas" panose="020B0609020204030204" pitchFamily="49" charset="0"/>
              </a:rPr>
              <a:t>_</a:t>
            </a:r>
            <a:r>
              <a:rPr lang="en-US" dirty="0">
                <a:solidFill>
                  <a:schemeClr val="accent4"/>
                </a:solidFill>
                <a:latin typeface="Consolas" panose="020B0609020204030204" pitchFamily="49" charset="0"/>
              </a:rPr>
              <a:t>&lt;type&gt;</a:t>
            </a:r>
          </a:p>
          <a:p>
            <a:r>
              <a:rPr lang="en-US" dirty="0"/>
              <a:t>An additional </a:t>
            </a:r>
            <a:r>
              <a:rPr lang="en-US" dirty="0">
                <a:latin typeface="Consolas" panose="020B0609020204030204" pitchFamily="49" charset="0"/>
              </a:rPr>
              <a:t>q</a:t>
            </a:r>
            <a:r>
              <a:rPr lang="en-US" dirty="0"/>
              <a:t> flag is provided to specify that the intrinsic operates on 128-bit vectors.</a:t>
            </a:r>
          </a:p>
          <a:p>
            <a:endParaRPr lang="en-US" dirty="0"/>
          </a:p>
          <a:p>
            <a:r>
              <a:rPr lang="en-US" dirty="0"/>
              <a:t>For Example:</a:t>
            </a:r>
          </a:p>
          <a:p>
            <a:r>
              <a:rPr lang="fr-FR" dirty="0">
                <a:latin typeface="Consolas" panose="020B0609020204030204" pitchFamily="49" charset="0"/>
              </a:rPr>
              <a:t>	</a:t>
            </a:r>
            <a:r>
              <a:rPr lang="fr-FR" dirty="0">
                <a:solidFill>
                  <a:srgbClr val="7F0055"/>
                </a:solidFill>
                <a:latin typeface="Consolas" panose="020B0609020204030204" pitchFamily="49" charset="0"/>
              </a:rPr>
              <a:t>uint16x8_t</a:t>
            </a:r>
            <a:r>
              <a:rPr lang="fr-FR" dirty="0">
                <a:latin typeface="Consolas" panose="020B0609020204030204" pitchFamily="49" charset="0"/>
              </a:rPr>
              <a:t> </a:t>
            </a:r>
            <a:r>
              <a:rPr lang="fr-FR" dirty="0">
                <a:solidFill>
                  <a:schemeClr val="accent5"/>
                </a:solidFill>
                <a:latin typeface="Consolas" panose="020B0609020204030204" pitchFamily="49" charset="0"/>
              </a:rPr>
              <a:t>v</a:t>
            </a:r>
            <a:r>
              <a:rPr lang="fr-FR" dirty="0">
                <a:solidFill>
                  <a:schemeClr val="accent1"/>
                </a:solidFill>
                <a:latin typeface="Consolas" panose="020B0609020204030204" pitchFamily="49" charset="0"/>
              </a:rPr>
              <a:t>mul</a:t>
            </a:r>
            <a:r>
              <a:rPr lang="fr-FR" dirty="0">
                <a:solidFill>
                  <a:schemeClr val="accent3"/>
                </a:solidFill>
                <a:latin typeface="Consolas" panose="020B0609020204030204" pitchFamily="49" charset="0"/>
              </a:rPr>
              <a:t>l</a:t>
            </a:r>
            <a:r>
              <a:rPr lang="fr-FR" dirty="0">
                <a:solidFill>
                  <a:schemeClr val="accent5"/>
                </a:solidFill>
                <a:latin typeface="Consolas" panose="020B0609020204030204" pitchFamily="49" charset="0"/>
              </a:rPr>
              <a:t>_</a:t>
            </a:r>
            <a:r>
              <a:rPr lang="fr-FR" dirty="0">
                <a:solidFill>
                  <a:schemeClr val="accent4"/>
                </a:solidFill>
                <a:latin typeface="Consolas" panose="020B0609020204030204" pitchFamily="49" charset="0"/>
              </a:rPr>
              <a:t>u8</a:t>
            </a:r>
            <a:r>
              <a:rPr lang="fr-FR" dirty="0">
                <a:solidFill>
                  <a:schemeClr val="accent5"/>
                </a:solidFill>
                <a:latin typeface="Consolas" panose="020B0609020204030204" pitchFamily="49" charset="0"/>
              </a:rPr>
              <a:t> </a:t>
            </a:r>
            <a:r>
              <a:rPr lang="fr-FR" dirty="0">
                <a:latin typeface="Consolas" panose="020B0609020204030204" pitchFamily="49" charset="0"/>
              </a:rPr>
              <a:t>(</a:t>
            </a:r>
            <a:r>
              <a:rPr lang="fr-FR" dirty="0">
                <a:solidFill>
                  <a:srgbClr val="7F0055"/>
                </a:solidFill>
                <a:latin typeface="Consolas" panose="020B0609020204030204" pitchFamily="49" charset="0"/>
              </a:rPr>
              <a:t>uint8x8_t</a:t>
            </a:r>
            <a:r>
              <a:rPr lang="fr-FR" dirty="0">
                <a:latin typeface="Consolas" panose="020B0609020204030204" pitchFamily="49" charset="0"/>
              </a:rPr>
              <a:t> a, </a:t>
            </a:r>
            <a:r>
              <a:rPr lang="fr-FR" dirty="0">
                <a:solidFill>
                  <a:srgbClr val="7F0055"/>
                </a:solidFill>
                <a:latin typeface="Consolas" panose="020B0609020204030204" pitchFamily="49" charset="0"/>
              </a:rPr>
              <a:t>uint8x8_t</a:t>
            </a:r>
            <a:r>
              <a:rPr lang="fr-FR" dirty="0">
                <a:latin typeface="Consolas" panose="020B0609020204030204" pitchFamily="49" charset="0"/>
              </a:rPr>
              <a:t> b)</a:t>
            </a:r>
            <a:endParaRPr lang="en-US" dirty="0">
              <a:latin typeface="Consolas" panose="020B0609020204030204" pitchFamily="49" charset="0"/>
            </a:endParaRPr>
          </a:p>
        </p:txBody>
      </p:sp>
    </p:spTree>
    <p:extLst>
      <p:ext uri="{BB962C8B-B14F-4D97-AF65-F5344CB8AC3E}">
        <p14:creationId xmlns:p14="http://schemas.microsoft.com/office/powerpoint/2010/main" val="221491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4973-C88C-4DB7-A663-627E62CA3B43}"/>
              </a:ext>
            </a:extLst>
          </p:cNvPr>
          <p:cNvSpPr>
            <a:spLocks noGrp="1"/>
          </p:cNvSpPr>
          <p:nvPr>
            <p:ph type="title"/>
          </p:nvPr>
        </p:nvSpPr>
        <p:spPr/>
        <p:txBody>
          <a:bodyPr/>
          <a:lstStyle/>
          <a:p>
            <a:r>
              <a:rPr lang="en-US" dirty="0"/>
              <a:t>Neon Intrinsic Example</a:t>
            </a:r>
          </a:p>
        </p:txBody>
      </p:sp>
      <p:sp>
        <p:nvSpPr>
          <p:cNvPr id="3" name="Content Placeholder 2">
            <a:extLst>
              <a:ext uri="{FF2B5EF4-FFF2-40B4-BE49-F238E27FC236}">
                <a16:creationId xmlns:a16="http://schemas.microsoft.com/office/drawing/2014/main" id="{5F186ED9-6A6D-4C5A-8BAD-31C6BEEB9CCF}"/>
              </a:ext>
            </a:extLst>
          </p:cNvPr>
          <p:cNvSpPr>
            <a:spLocks noGrp="1"/>
          </p:cNvSpPr>
          <p:nvPr>
            <p:ph idx="1"/>
          </p:nvPr>
        </p:nvSpPr>
        <p:spPr>
          <a:xfrm>
            <a:off x="479425" y="1172700"/>
            <a:ext cx="11180762" cy="2973933"/>
          </a:xfrm>
        </p:spPr>
        <p:txBody>
          <a:bodyPr/>
          <a:lstStyle/>
          <a:p>
            <a:pPr marL="0" indent="0" algn="ctr">
              <a:buNone/>
            </a:pPr>
            <a:r>
              <a:rPr lang="en-US" dirty="0">
                <a:solidFill>
                  <a:srgbClr val="7F0055"/>
                </a:solidFill>
                <a:latin typeface="Consolas" panose="020B0609020204030204" pitchFamily="49" charset="0"/>
              </a:rPr>
              <a:t>uint16x8_t</a:t>
            </a:r>
            <a:r>
              <a:rPr lang="en-US" dirty="0">
                <a:latin typeface="Consolas" panose="020B0609020204030204" pitchFamily="49" charset="0"/>
              </a:rPr>
              <a:t> vmull_u8 (</a:t>
            </a:r>
            <a:r>
              <a:rPr lang="en-US" dirty="0">
                <a:solidFill>
                  <a:srgbClr val="7F0055"/>
                </a:solidFill>
                <a:latin typeface="Consolas" panose="020B0609020204030204" pitchFamily="49" charset="0"/>
              </a:rPr>
              <a:t>uint8x8_t</a:t>
            </a:r>
            <a:r>
              <a:rPr lang="en-US" dirty="0">
                <a:latin typeface="Consolas" panose="020B0609020204030204" pitchFamily="49" charset="0"/>
              </a:rPr>
              <a:t> a, </a:t>
            </a:r>
            <a:r>
              <a:rPr lang="en-US" dirty="0">
                <a:solidFill>
                  <a:srgbClr val="7F0055"/>
                </a:solidFill>
                <a:latin typeface="Consolas" panose="020B0609020204030204" pitchFamily="49" charset="0"/>
              </a:rPr>
              <a:t>uint8x8_t</a:t>
            </a:r>
            <a:r>
              <a:rPr lang="en-US" dirty="0">
                <a:latin typeface="Consolas" panose="020B0609020204030204" pitchFamily="49" charset="0"/>
              </a:rPr>
              <a:t> b)</a:t>
            </a:r>
          </a:p>
          <a:p>
            <a:r>
              <a:rPr lang="en-US" dirty="0"/>
              <a:t>It will be compiled to</a:t>
            </a:r>
          </a:p>
          <a:p>
            <a:pPr marL="0" indent="0">
              <a:buNone/>
            </a:pPr>
            <a:r>
              <a:rPr lang="en-US" sz="2000" dirty="0">
                <a:solidFill>
                  <a:schemeClr val="bg1">
                    <a:lumMod val="50000"/>
                  </a:schemeClr>
                </a:solidFill>
                <a:latin typeface="Consolas" panose="020B0609020204030204" pitchFamily="49" charset="0"/>
              </a:rPr>
              <a:t>				a → </a:t>
            </a:r>
            <a:r>
              <a:rPr lang="en-US" sz="2000" i="1" dirty="0">
                <a:solidFill>
                  <a:schemeClr val="bg1">
                    <a:lumMod val="50000"/>
                  </a:schemeClr>
                </a:solidFill>
                <a:latin typeface="Consolas" panose="020B0609020204030204" pitchFamily="49" charset="0"/>
              </a:rPr>
              <a:t>Vn.8B</a:t>
            </a:r>
            <a:r>
              <a:rPr lang="en-US" sz="2000" dirty="0">
                <a:solidFill>
                  <a:schemeClr val="bg1">
                    <a:lumMod val="50000"/>
                  </a:schemeClr>
                </a:solidFill>
                <a:latin typeface="Consolas" panose="020B0609020204030204" pitchFamily="49" charset="0"/>
              </a:rPr>
              <a:t>, b → </a:t>
            </a:r>
            <a:r>
              <a:rPr lang="en-US" sz="2000" i="1" dirty="0">
                <a:solidFill>
                  <a:schemeClr val="bg1">
                    <a:lumMod val="50000"/>
                  </a:schemeClr>
                </a:solidFill>
                <a:latin typeface="Consolas" panose="020B0609020204030204" pitchFamily="49" charset="0"/>
              </a:rPr>
              <a:t>Vm.8B</a:t>
            </a:r>
            <a:br>
              <a:rPr lang="en-US" sz="2000" dirty="0">
                <a:latin typeface="Consolas" panose="020B0609020204030204" pitchFamily="49" charset="0"/>
              </a:rPr>
            </a:br>
            <a:r>
              <a:rPr lang="en-US" sz="2000" dirty="0">
                <a:latin typeface="Consolas" panose="020B0609020204030204" pitchFamily="49" charset="0"/>
              </a:rPr>
              <a:t>				</a:t>
            </a:r>
            <a:r>
              <a:rPr lang="en-US" sz="2000" b="1" dirty="0">
                <a:solidFill>
                  <a:srgbClr val="7F0055"/>
                </a:solidFill>
                <a:latin typeface="Consolas" panose="020B0609020204030204" pitchFamily="49" charset="0"/>
              </a:rPr>
              <a:t>UMULL</a:t>
            </a:r>
            <a:r>
              <a:rPr lang="en-US" sz="2000" dirty="0">
                <a:latin typeface="Consolas" panose="020B0609020204030204" pitchFamily="49" charset="0"/>
              </a:rPr>
              <a:t> </a:t>
            </a:r>
            <a:r>
              <a:rPr lang="en-US" sz="2000" i="1" dirty="0">
                <a:latin typeface="Consolas" panose="020B0609020204030204" pitchFamily="49" charset="0"/>
              </a:rPr>
              <a:t>Vd.8H</a:t>
            </a:r>
            <a:r>
              <a:rPr lang="en-US" sz="2000" dirty="0">
                <a:latin typeface="Consolas" panose="020B0609020204030204" pitchFamily="49" charset="0"/>
              </a:rPr>
              <a:t>,</a:t>
            </a:r>
            <a:r>
              <a:rPr lang="en-US" sz="2000" i="1" dirty="0">
                <a:latin typeface="Consolas" panose="020B0609020204030204" pitchFamily="49" charset="0"/>
              </a:rPr>
              <a:t>Vn.8B</a:t>
            </a:r>
            <a:r>
              <a:rPr lang="en-US" sz="2000" dirty="0">
                <a:latin typeface="Consolas" panose="020B0609020204030204" pitchFamily="49" charset="0"/>
              </a:rPr>
              <a:t>,</a:t>
            </a:r>
            <a:r>
              <a:rPr lang="en-US" sz="2000" i="1" dirty="0">
                <a:latin typeface="Consolas" panose="020B0609020204030204" pitchFamily="49" charset="0"/>
              </a:rPr>
              <a:t>Vm.8B</a:t>
            </a:r>
            <a:br>
              <a:rPr lang="en-US" sz="2000" dirty="0">
                <a:latin typeface="Consolas" panose="020B0609020204030204" pitchFamily="49" charset="0"/>
              </a:rPr>
            </a:br>
            <a:r>
              <a:rPr lang="en-US" sz="2000" dirty="0">
                <a:latin typeface="Consolas" panose="020B0609020204030204" pitchFamily="49" charset="0"/>
              </a:rPr>
              <a:t>				</a:t>
            </a:r>
            <a:r>
              <a:rPr lang="en-US" sz="2000" i="1" dirty="0">
                <a:solidFill>
                  <a:schemeClr val="bg1">
                    <a:lumMod val="50000"/>
                  </a:schemeClr>
                </a:solidFill>
                <a:latin typeface="Consolas" panose="020B0609020204030204" pitchFamily="49" charset="0"/>
              </a:rPr>
              <a:t>Vd.8H</a:t>
            </a:r>
            <a:r>
              <a:rPr lang="en-US" sz="2000" dirty="0">
                <a:solidFill>
                  <a:schemeClr val="bg1">
                    <a:lumMod val="50000"/>
                  </a:schemeClr>
                </a:solidFill>
                <a:latin typeface="Consolas" panose="020B0609020204030204" pitchFamily="49" charset="0"/>
              </a:rPr>
              <a:t> → result</a:t>
            </a:r>
          </a:p>
          <a:p>
            <a:r>
              <a:rPr lang="en-US" dirty="0"/>
              <a:t>which performs multiplication of two 64-bit vectors containing unsigned 8-bit integers, resulting in a 128-bit vector of unsigned 16-bit integers.</a:t>
            </a:r>
          </a:p>
        </p:txBody>
      </p:sp>
      <p:grpSp>
        <p:nvGrpSpPr>
          <p:cNvPr id="43" name="Group 42">
            <a:extLst>
              <a:ext uri="{FF2B5EF4-FFF2-40B4-BE49-F238E27FC236}">
                <a16:creationId xmlns:a16="http://schemas.microsoft.com/office/drawing/2014/main" id="{3B1B609B-31C2-43CD-9AC7-78C33D00AC9F}"/>
              </a:ext>
            </a:extLst>
          </p:cNvPr>
          <p:cNvGrpSpPr/>
          <p:nvPr/>
        </p:nvGrpSpPr>
        <p:grpSpPr>
          <a:xfrm>
            <a:off x="871219" y="4240181"/>
            <a:ext cx="10424161" cy="1592387"/>
            <a:chOff x="813624" y="4520246"/>
            <a:chExt cx="10424161" cy="1772125"/>
          </a:xfrm>
        </p:grpSpPr>
        <p:grpSp>
          <p:nvGrpSpPr>
            <p:cNvPr id="37" name="Group 36">
              <a:extLst>
                <a:ext uri="{FF2B5EF4-FFF2-40B4-BE49-F238E27FC236}">
                  <a16:creationId xmlns:a16="http://schemas.microsoft.com/office/drawing/2014/main" id="{4E5AE3BC-6AED-4583-811B-87D3B8ECB3E9}"/>
                </a:ext>
              </a:extLst>
            </p:cNvPr>
            <p:cNvGrpSpPr/>
            <p:nvPr/>
          </p:nvGrpSpPr>
          <p:grpSpPr>
            <a:xfrm>
              <a:off x="2185225" y="4526385"/>
              <a:ext cx="7680960" cy="1765986"/>
              <a:chOff x="1746814" y="3900820"/>
              <a:chExt cx="9601200" cy="2176446"/>
            </a:xfrm>
          </p:grpSpPr>
          <p:sp>
            <p:nvSpPr>
              <p:cNvPr id="10" name="Rectangle 9">
                <a:extLst>
                  <a:ext uri="{FF2B5EF4-FFF2-40B4-BE49-F238E27FC236}">
                    <a16:creationId xmlns:a16="http://schemas.microsoft.com/office/drawing/2014/main" id="{A2597C8B-E41E-45B6-996D-58F8D11C76A4}"/>
                  </a:ext>
                </a:extLst>
              </p:cNvPr>
              <p:cNvSpPr/>
              <p:nvPr/>
            </p:nvSpPr>
            <p:spPr>
              <a:xfrm>
                <a:off x="3804213" y="3900820"/>
                <a:ext cx="1371600" cy="365760"/>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209362-DE8E-4821-9A3B-8B0FF80578BD}"/>
                  </a:ext>
                </a:extLst>
              </p:cNvPr>
              <p:cNvSpPr/>
              <p:nvPr/>
            </p:nvSpPr>
            <p:spPr>
              <a:xfrm>
                <a:off x="5175814" y="3900820"/>
                <a:ext cx="1371600" cy="365760"/>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C2078D-6E93-4ED6-BBFB-61F350F71CBD}"/>
                  </a:ext>
                </a:extLst>
              </p:cNvPr>
              <p:cNvSpPr/>
              <p:nvPr/>
            </p:nvSpPr>
            <p:spPr>
              <a:xfrm>
                <a:off x="7919014" y="3900820"/>
                <a:ext cx="1371600" cy="365760"/>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CDD29B-61FD-4BC0-A80C-9558F5DB684E}"/>
                  </a:ext>
                </a:extLst>
              </p:cNvPr>
              <p:cNvSpPr/>
              <p:nvPr/>
            </p:nvSpPr>
            <p:spPr>
              <a:xfrm>
                <a:off x="3804213" y="4266580"/>
                <a:ext cx="1371600" cy="36576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b="1" dirty="0">
                    <a:solidFill>
                      <a:schemeClr val="tx1"/>
                    </a:solidFill>
                    <a:latin typeface="Microsoft YaHei" panose="020B0503020204020204" pitchFamily="34" charset="-122"/>
                    <a:ea typeface="Microsoft YaHei" panose="020B0503020204020204" pitchFamily="34" charset="-122"/>
                  </a:rPr>
                  <a:t>╳</a:t>
                </a:r>
                <a:endParaRPr lang="en-US" b="1" dirty="0">
                  <a:solidFill>
                    <a:schemeClr val="tx1"/>
                  </a:solidFill>
                </a:endParaRPr>
              </a:p>
            </p:txBody>
          </p:sp>
          <p:sp>
            <p:nvSpPr>
              <p:cNvPr id="14" name="Rectangle 13">
                <a:extLst>
                  <a:ext uri="{FF2B5EF4-FFF2-40B4-BE49-F238E27FC236}">
                    <a16:creationId xmlns:a16="http://schemas.microsoft.com/office/drawing/2014/main" id="{A64723F3-5FF3-4D24-8AFE-A9C7B3FC07DE}"/>
                  </a:ext>
                </a:extLst>
              </p:cNvPr>
              <p:cNvSpPr/>
              <p:nvPr/>
            </p:nvSpPr>
            <p:spPr>
              <a:xfrm>
                <a:off x="3804213" y="4632340"/>
                <a:ext cx="1371600" cy="365760"/>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2307D9-EC64-4E50-84FA-3688F62AA92F}"/>
                  </a:ext>
                </a:extLst>
              </p:cNvPr>
              <p:cNvSpPr/>
              <p:nvPr/>
            </p:nvSpPr>
            <p:spPr>
              <a:xfrm>
                <a:off x="5175814" y="4632340"/>
                <a:ext cx="1371600" cy="365760"/>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773277-EC5B-4E40-89BD-AF936B394467}"/>
                  </a:ext>
                </a:extLst>
              </p:cNvPr>
              <p:cNvSpPr/>
              <p:nvPr/>
            </p:nvSpPr>
            <p:spPr>
              <a:xfrm>
                <a:off x="7919014" y="4632340"/>
                <a:ext cx="1371600" cy="365760"/>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AC55C3-B69B-43AF-9F67-FCE2D216850D}"/>
                  </a:ext>
                </a:extLst>
              </p:cNvPr>
              <p:cNvSpPr/>
              <p:nvPr/>
            </p:nvSpPr>
            <p:spPr>
              <a:xfrm>
                <a:off x="5175814" y="4266580"/>
                <a:ext cx="1371600" cy="36576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b="1" dirty="0">
                    <a:solidFill>
                      <a:schemeClr val="tx1"/>
                    </a:solidFill>
                    <a:latin typeface="Microsoft YaHei" panose="020B0503020204020204" pitchFamily="34" charset="-122"/>
                    <a:ea typeface="Microsoft YaHei" panose="020B0503020204020204" pitchFamily="34" charset="-122"/>
                  </a:rPr>
                  <a:t>╳</a:t>
                </a:r>
                <a:endParaRPr lang="en-US" b="1" dirty="0">
                  <a:solidFill>
                    <a:schemeClr val="tx1"/>
                  </a:solidFill>
                </a:endParaRPr>
              </a:p>
            </p:txBody>
          </p:sp>
          <p:sp>
            <p:nvSpPr>
              <p:cNvPr id="18" name="Rectangle 17">
                <a:extLst>
                  <a:ext uri="{FF2B5EF4-FFF2-40B4-BE49-F238E27FC236}">
                    <a16:creationId xmlns:a16="http://schemas.microsoft.com/office/drawing/2014/main" id="{2223C4CB-458B-460D-B813-23DCF4A46EA8}"/>
                  </a:ext>
                </a:extLst>
              </p:cNvPr>
              <p:cNvSpPr/>
              <p:nvPr/>
            </p:nvSpPr>
            <p:spPr>
              <a:xfrm>
                <a:off x="7919014" y="4266580"/>
                <a:ext cx="1371600" cy="36576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b="1" dirty="0">
                    <a:solidFill>
                      <a:schemeClr val="tx1"/>
                    </a:solidFill>
                    <a:latin typeface="Microsoft YaHei" panose="020B0503020204020204" pitchFamily="34" charset="-122"/>
                    <a:ea typeface="Microsoft YaHei" panose="020B0503020204020204" pitchFamily="34" charset="-122"/>
                  </a:rPr>
                  <a:t>╳</a:t>
                </a:r>
                <a:endParaRPr lang="en-US" b="1" dirty="0">
                  <a:solidFill>
                    <a:schemeClr val="tx1"/>
                  </a:solidFill>
                </a:endParaRPr>
              </a:p>
            </p:txBody>
          </p:sp>
          <p:sp>
            <p:nvSpPr>
              <p:cNvPr id="19" name="Rectangle 18">
                <a:extLst>
                  <a:ext uri="{FF2B5EF4-FFF2-40B4-BE49-F238E27FC236}">
                    <a16:creationId xmlns:a16="http://schemas.microsoft.com/office/drawing/2014/main" id="{AF455945-DCDF-4336-8F61-E9E7D4CE2F4F}"/>
                  </a:ext>
                </a:extLst>
              </p:cNvPr>
              <p:cNvSpPr/>
              <p:nvPr/>
            </p:nvSpPr>
            <p:spPr>
              <a:xfrm>
                <a:off x="1746814" y="5711506"/>
                <a:ext cx="2743200" cy="365760"/>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926E7DB-9D59-4229-99D2-8129B2595B1A}"/>
                  </a:ext>
                </a:extLst>
              </p:cNvPr>
              <p:cNvSpPr/>
              <p:nvPr/>
            </p:nvSpPr>
            <p:spPr>
              <a:xfrm>
                <a:off x="4490015" y="5711506"/>
                <a:ext cx="2743200" cy="365760"/>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805BA3D-126A-4A6E-9F8A-242F16B52D26}"/>
                  </a:ext>
                </a:extLst>
              </p:cNvPr>
              <p:cNvSpPr/>
              <p:nvPr/>
            </p:nvSpPr>
            <p:spPr>
              <a:xfrm>
                <a:off x="7233214" y="5711506"/>
                <a:ext cx="1371600" cy="36576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 •</a:t>
                </a:r>
              </a:p>
            </p:txBody>
          </p:sp>
          <p:sp>
            <p:nvSpPr>
              <p:cNvPr id="22" name="Rectangle 21">
                <a:extLst>
                  <a:ext uri="{FF2B5EF4-FFF2-40B4-BE49-F238E27FC236}">
                    <a16:creationId xmlns:a16="http://schemas.microsoft.com/office/drawing/2014/main" id="{2EAC8DF2-2AFD-4BD0-B390-6EEE91EBBB81}"/>
                  </a:ext>
                </a:extLst>
              </p:cNvPr>
              <p:cNvSpPr/>
              <p:nvPr/>
            </p:nvSpPr>
            <p:spPr>
              <a:xfrm>
                <a:off x="8604814" y="5711506"/>
                <a:ext cx="2743200" cy="365760"/>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1A68A-BE0A-4126-8E1C-2627BF1866ED}"/>
                  </a:ext>
                </a:extLst>
              </p:cNvPr>
              <p:cNvSpPr/>
              <p:nvPr/>
            </p:nvSpPr>
            <p:spPr>
              <a:xfrm>
                <a:off x="6547414" y="4632340"/>
                <a:ext cx="1371600" cy="36576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 •</a:t>
                </a:r>
              </a:p>
            </p:txBody>
          </p:sp>
          <p:sp>
            <p:nvSpPr>
              <p:cNvPr id="24" name="Rectangle 23">
                <a:extLst>
                  <a:ext uri="{FF2B5EF4-FFF2-40B4-BE49-F238E27FC236}">
                    <a16:creationId xmlns:a16="http://schemas.microsoft.com/office/drawing/2014/main" id="{C4AD2E12-A5F4-43D4-B579-1C5C7D5E83FC}"/>
                  </a:ext>
                </a:extLst>
              </p:cNvPr>
              <p:cNvSpPr/>
              <p:nvPr/>
            </p:nvSpPr>
            <p:spPr>
              <a:xfrm>
                <a:off x="6547414" y="3900820"/>
                <a:ext cx="1371600" cy="36576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 •</a:t>
                </a:r>
              </a:p>
            </p:txBody>
          </p:sp>
          <p:sp>
            <p:nvSpPr>
              <p:cNvPr id="25" name="Rectangle 24">
                <a:extLst>
                  <a:ext uri="{FF2B5EF4-FFF2-40B4-BE49-F238E27FC236}">
                    <a16:creationId xmlns:a16="http://schemas.microsoft.com/office/drawing/2014/main" id="{5521550E-648C-408E-AB42-CB587F8724AE}"/>
                  </a:ext>
                </a:extLst>
              </p:cNvPr>
              <p:cNvSpPr/>
              <p:nvPr/>
            </p:nvSpPr>
            <p:spPr>
              <a:xfrm>
                <a:off x="3804213" y="4998100"/>
                <a:ext cx="1371600" cy="1828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1D83BC-E4D9-4545-B21E-BB923956FF4D}"/>
                  </a:ext>
                </a:extLst>
              </p:cNvPr>
              <p:cNvSpPr/>
              <p:nvPr/>
            </p:nvSpPr>
            <p:spPr>
              <a:xfrm>
                <a:off x="5175814" y="4998100"/>
                <a:ext cx="1371600" cy="1828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079450A-7778-4CE5-BF79-3D5CCC0A3839}"/>
                  </a:ext>
                </a:extLst>
              </p:cNvPr>
              <p:cNvSpPr/>
              <p:nvPr/>
            </p:nvSpPr>
            <p:spPr>
              <a:xfrm>
                <a:off x="7919014" y="4998100"/>
                <a:ext cx="1371600" cy="1828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F0ECA43-F3D3-466B-A053-C4EF9FF41BF5}"/>
                  </a:ext>
                </a:extLst>
              </p:cNvPr>
              <p:cNvSpPr/>
              <p:nvPr/>
            </p:nvSpPr>
            <p:spPr>
              <a:xfrm>
                <a:off x="1746814" y="5528626"/>
                <a:ext cx="2743200" cy="1828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73487E-0622-4076-8E31-018A2AA4937D}"/>
                  </a:ext>
                </a:extLst>
              </p:cNvPr>
              <p:cNvSpPr/>
              <p:nvPr/>
            </p:nvSpPr>
            <p:spPr>
              <a:xfrm>
                <a:off x="4490015" y="5528626"/>
                <a:ext cx="2743200" cy="1828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68E59C-EE2C-465C-9759-813E8A21F585}"/>
                  </a:ext>
                </a:extLst>
              </p:cNvPr>
              <p:cNvSpPr/>
              <p:nvPr/>
            </p:nvSpPr>
            <p:spPr>
              <a:xfrm>
                <a:off x="8604814" y="5528626"/>
                <a:ext cx="2743200" cy="1828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ctor: Elbow 30">
                <a:extLst>
                  <a:ext uri="{FF2B5EF4-FFF2-40B4-BE49-F238E27FC236}">
                    <a16:creationId xmlns:a16="http://schemas.microsoft.com/office/drawing/2014/main" id="{499F5BE4-BC62-4A1F-9948-2F70EFE43ACB}"/>
                  </a:ext>
                </a:extLst>
              </p:cNvPr>
              <p:cNvCxnSpPr>
                <a:stCxn id="25" idx="2"/>
                <a:endCxn id="28" idx="0"/>
              </p:cNvCxnSpPr>
              <p:nvPr/>
            </p:nvCxnSpPr>
            <p:spPr>
              <a:xfrm rot="5400000">
                <a:off x="3630390" y="4669003"/>
                <a:ext cx="347646" cy="1371600"/>
              </a:xfrm>
              <a:prstGeom prst="bentConnector3">
                <a:avLst/>
              </a:prstGeom>
              <a:ln w="25400">
                <a:solidFill>
                  <a:schemeClr val="tx1"/>
                </a:solidFill>
                <a:headEnd w="lg" len="lg"/>
                <a:tailEnd type="arrow" w="lg" len="med"/>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18825E1A-1E31-4C8E-B866-0C9B7037DA1B}"/>
                  </a:ext>
                </a:extLst>
              </p:cNvPr>
              <p:cNvCxnSpPr>
                <a:stCxn id="26" idx="2"/>
                <a:endCxn id="29" idx="0"/>
              </p:cNvCxnSpPr>
              <p:nvPr/>
            </p:nvCxnSpPr>
            <p:spPr>
              <a:xfrm rot="16200000" flipH="1">
                <a:off x="5687791" y="5354802"/>
                <a:ext cx="347646" cy="1"/>
              </a:xfrm>
              <a:prstGeom prst="bentConnector3">
                <a:avLst/>
              </a:prstGeom>
              <a:ln w="25400">
                <a:solidFill>
                  <a:schemeClr val="tx1"/>
                </a:solidFill>
                <a:headEnd w="lg" len="lg"/>
                <a:tailEnd type="arrow" w="lg" len="med"/>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C2B6AC96-9908-4551-AB6F-558681E5981E}"/>
                  </a:ext>
                </a:extLst>
              </p:cNvPr>
              <p:cNvCxnSpPr>
                <a:stCxn id="27" idx="2"/>
                <a:endCxn id="30" idx="0"/>
              </p:cNvCxnSpPr>
              <p:nvPr/>
            </p:nvCxnSpPr>
            <p:spPr>
              <a:xfrm rot="16200000" flipH="1">
                <a:off x="9116791" y="4669003"/>
                <a:ext cx="347646" cy="1371600"/>
              </a:xfrm>
              <a:prstGeom prst="bentConnector3">
                <a:avLst/>
              </a:prstGeom>
              <a:ln w="25400">
                <a:solidFill>
                  <a:schemeClr val="tx1"/>
                </a:solidFill>
                <a:headEnd w="lg" len="lg"/>
                <a:tailEnd type="arrow" w="lg" len="med"/>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5DADBC9B-6DA2-467A-8B8A-79C05C3F23B1}"/>
                </a:ext>
              </a:extLst>
            </p:cNvPr>
            <p:cNvSpPr/>
            <p:nvPr/>
          </p:nvSpPr>
          <p:spPr>
            <a:xfrm>
              <a:off x="813624" y="5995587"/>
              <a:ext cx="1371600" cy="2967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000" dirty="0">
                  <a:solidFill>
                    <a:schemeClr val="tx1"/>
                  </a:solidFill>
                  <a:latin typeface="Consolas" panose="020B0609020204030204" pitchFamily="49" charset="0"/>
                  <a:ea typeface="Microsoft YaHei" panose="020B0503020204020204" pitchFamily="34" charset="-122"/>
                </a:rPr>
                <a:t>result</a:t>
              </a:r>
              <a:endParaRPr lang="en-US" sz="2000" dirty="0">
                <a:solidFill>
                  <a:schemeClr val="tx1"/>
                </a:solidFill>
                <a:latin typeface="Consolas" panose="020B0609020204030204" pitchFamily="49" charset="0"/>
              </a:endParaRPr>
            </a:p>
          </p:txBody>
        </p:sp>
        <p:sp>
          <p:nvSpPr>
            <p:cNvPr id="35" name="Rectangle 34">
              <a:extLst>
                <a:ext uri="{FF2B5EF4-FFF2-40B4-BE49-F238E27FC236}">
                  <a16:creationId xmlns:a16="http://schemas.microsoft.com/office/drawing/2014/main" id="{4D4A2520-AE81-4694-BA2D-8A1E7DFFD46B}"/>
                </a:ext>
              </a:extLst>
            </p:cNvPr>
            <p:cNvSpPr/>
            <p:nvPr/>
          </p:nvSpPr>
          <p:spPr>
            <a:xfrm>
              <a:off x="813624" y="5119945"/>
              <a:ext cx="1371600" cy="2967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000" dirty="0">
                  <a:solidFill>
                    <a:schemeClr val="tx1"/>
                  </a:solidFill>
                  <a:latin typeface="Consolas" panose="020B0609020204030204" pitchFamily="49" charset="0"/>
                  <a:ea typeface="Microsoft YaHei" panose="020B0503020204020204" pitchFamily="34" charset="-122"/>
                </a:rPr>
                <a:t>b</a:t>
              </a:r>
              <a:endParaRPr lang="en-US" sz="2000" dirty="0">
                <a:solidFill>
                  <a:schemeClr val="tx1"/>
                </a:solidFill>
                <a:latin typeface="Consolas" panose="020B0609020204030204" pitchFamily="49" charset="0"/>
              </a:endParaRPr>
            </a:p>
          </p:txBody>
        </p:sp>
        <p:sp>
          <p:nvSpPr>
            <p:cNvPr id="36" name="Rectangle 35">
              <a:extLst>
                <a:ext uri="{FF2B5EF4-FFF2-40B4-BE49-F238E27FC236}">
                  <a16:creationId xmlns:a16="http://schemas.microsoft.com/office/drawing/2014/main" id="{439F630D-036F-4159-9A8D-3FBF862A4331}"/>
                </a:ext>
              </a:extLst>
            </p:cNvPr>
            <p:cNvSpPr/>
            <p:nvPr/>
          </p:nvSpPr>
          <p:spPr>
            <a:xfrm>
              <a:off x="813624" y="4520246"/>
              <a:ext cx="1371600" cy="2967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000" dirty="0">
                  <a:solidFill>
                    <a:schemeClr val="tx1"/>
                  </a:solidFill>
                  <a:latin typeface="Consolas" panose="020B0609020204030204" pitchFamily="49" charset="0"/>
                  <a:ea typeface="Microsoft YaHei" panose="020B0503020204020204" pitchFamily="34" charset="-122"/>
                </a:rPr>
                <a:t>a</a:t>
              </a:r>
              <a:endParaRPr lang="en-US" sz="2000" dirty="0">
                <a:solidFill>
                  <a:schemeClr val="tx1"/>
                </a:solidFill>
                <a:latin typeface="Consolas" panose="020B0609020204030204" pitchFamily="49" charset="0"/>
              </a:endParaRPr>
            </a:p>
          </p:txBody>
        </p:sp>
        <p:sp>
          <p:nvSpPr>
            <p:cNvPr id="39" name="Rectangle 38">
              <a:extLst>
                <a:ext uri="{FF2B5EF4-FFF2-40B4-BE49-F238E27FC236}">
                  <a16:creationId xmlns:a16="http://schemas.microsoft.com/office/drawing/2014/main" id="{72F84166-501F-492D-871E-8300CFFFAE02}"/>
                </a:ext>
              </a:extLst>
            </p:cNvPr>
            <p:cNvSpPr/>
            <p:nvPr/>
          </p:nvSpPr>
          <p:spPr>
            <a:xfrm>
              <a:off x="9866185" y="5995588"/>
              <a:ext cx="1371600" cy="2967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000" dirty="0">
                  <a:solidFill>
                    <a:schemeClr val="tx1"/>
                  </a:solidFill>
                  <a:latin typeface="Consolas" panose="020B0609020204030204" pitchFamily="49" charset="0"/>
                  <a:ea typeface="Microsoft YaHei" panose="020B0503020204020204" pitchFamily="34" charset="-122"/>
                </a:rPr>
                <a:t>8×16-bit</a:t>
              </a:r>
              <a:endParaRPr lang="en-US" sz="2000" dirty="0">
                <a:solidFill>
                  <a:schemeClr val="tx1"/>
                </a:solidFill>
                <a:latin typeface="Consolas" panose="020B0609020204030204" pitchFamily="49" charset="0"/>
              </a:endParaRPr>
            </a:p>
          </p:txBody>
        </p:sp>
        <p:sp>
          <p:nvSpPr>
            <p:cNvPr id="41" name="Rectangle 40">
              <a:extLst>
                <a:ext uri="{FF2B5EF4-FFF2-40B4-BE49-F238E27FC236}">
                  <a16:creationId xmlns:a16="http://schemas.microsoft.com/office/drawing/2014/main" id="{A85C8680-1B0A-4BC1-B27A-DB38A2F90A5F}"/>
                </a:ext>
              </a:extLst>
            </p:cNvPr>
            <p:cNvSpPr/>
            <p:nvPr/>
          </p:nvSpPr>
          <p:spPr>
            <a:xfrm>
              <a:off x="9866185" y="5119945"/>
              <a:ext cx="1371600" cy="2967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000" dirty="0">
                  <a:solidFill>
                    <a:schemeClr val="tx1"/>
                  </a:solidFill>
                  <a:latin typeface="Consolas" panose="020B0609020204030204" pitchFamily="49" charset="0"/>
                  <a:ea typeface="Microsoft YaHei" panose="020B0503020204020204" pitchFamily="34" charset="-122"/>
                </a:rPr>
                <a:t>8×8-bit</a:t>
              </a:r>
              <a:endParaRPr lang="en-US" sz="2000" dirty="0">
                <a:solidFill>
                  <a:schemeClr val="tx1"/>
                </a:solidFill>
                <a:latin typeface="Consolas" panose="020B0609020204030204" pitchFamily="49" charset="0"/>
              </a:endParaRPr>
            </a:p>
          </p:txBody>
        </p:sp>
        <p:sp>
          <p:nvSpPr>
            <p:cNvPr id="42" name="Rectangle 41">
              <a:extLst>
                <a:ext uri="{FF2B5EF4-FFF2-40B4-BE49-F238E27FC236}">
                  <a16:creationId xmlns:a16="http://schemas.microsoft.com/office/drawing/2014/main" id="{355CE662-B5A2-4F3C-B127-78407929B691}"/>
                </a:ext>
              </a:extLst>
            </p:cNvPr>
            <p:cNvSpPr/>
            <p:nvPr/>
          </p:nvSpPr>
          <p:spPr>
            <a:xfrm>
              <a:off x="9866185" y="4520246"/>
              <a:ext cx="1371600" cy="2967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000" dirty="0">
                  <a:solidFill>
                    <a:schemeClr val="tx1"/>
                  </a:solidFill>
                  <a:latin typeface="Consolas" panose="020B0609020204030204" pitchFamily="49" charset="0"/>
                  <a:ea typeface="Microsoft YaHei" panose="020B0503020204020204" pitchFamily="34" charset="-122"/>
                </a:rPr>
                <a:t>8×8-bit</a:t>
              </a:r>
              <a:endParaRPr lang="en-US" sz="2000" dirty="0">
                <a:solidFill>
                  <a:schemeClr val="tx1"/>
                </a:solidFill>
                <a:latin typeface="Consolas" panose="020B0609020204030204" pitchFamily="49" charset="0"/>
              </a:endParaRPr>
            </a:p>
          </p:txBody>
        </p:sp>
      </p:grpSp>
    </p:spTree>
    <p:extLst>
      <p:ext uri="{BB962C8B-B14F-4D97-AF65-F5344CB8AC3E}">
        <p14:creationId xmlns:p14="http://schemas.microsoft.com/office/powerpoint/2010/main" val="124182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E839-E14E-4720-AAA3-A3E7BEEBD775}"/>
              </a:ext>
            </a:extLst>
          </p:cNvPr>
          <p:cNvSpPr>
            <a:spLocks noGrp="1"/>
          </p:cNvSpPr>
          <p:nvPr>
            <p:ph type="title"/>
          </p:nvPr>
        </p:nvSpPr>
        <p:spPr/>
        <p:txBody>
          <a:bodyPr/>
          <a:lstStyle/>
          <a:p>
            <a:r>
              <a:rPr lang="en-US" dirty="0"/>
              <a:t>More </a:t>
            </a:r>
            <a:r>
              <a:rPr lang="en-US" dirty="0" err="1"/>
              <a:t>Intrinsics</a:t>
            </a:r>
            <a:endParaRPr lang="en-US" dirty="0"/>
          </a:p>
        </p:txBody>
      </p:sp>
      <p:sp>
        <p:nvSpPr>
          <p:cNvPr id="3" name="Content Placeholder 2">
            <a:extLst>
              <a:ext uri="{FF2B5EF4-FFF2-40B4-BE49-F238E27FC236}">
                <a16:creationId xmlns:a16="http://schemas.microsoft.com/office/drawing/2014/main" id="{76813487-27C9-4133-B0A9-5B6F1C83A4F8}"/>
              </a:ext>
            </a:extLst>
          </p:cNvPr>
          <p:cNvSpPr>
            <a:spLocks noGrp="1"/>
          </p:cNvSpPr>
          <p:nvPr>
            <p:ph idx="1"/>
          </p:nvPr>
        </p:nvSpPr>
        <p:spPr>
          <a:xfrm>
            <a:off x="479425" y="1072412"/>
            <a:ext cx="11180762" cy="4086225"/>
          </a:xfrm>
        </p:spPr>
        <p:txBody>
          <a:bodyPr/>
          <a:lstStyle/>
          <a:p>
            <a:pPr>
              <a:lnSpc>
                <a:spcPct val="100000"/>
              </a:lnSpc>
              <a:spcAft>
                <a:spcPts val="1200"/>
              </a:spcAft>
            </a:pPr>
            <a:r>
              <a:rPr lang="en-US" dirty="0"/>
              <a:t>There are more than 1000 </a:t>
            </a:r>
            <a:r>
              <a:rPr lang="en-US" dirty="0" err="1"/>
              <a:t>intrinsics</a:t>
            </a:r>
            <a:r>
              <a:rPr lang="en-US" dirty="0"/>
              <a:t> available.</a:t>
            </a:r>
          </a:p>
          <a:p>
            <a:pPr marL="731520">
              <a:lnSpc>
                <a:spcPct val="100000"/>
              </a:lnSpc>
              <a:spcAft>
                <a:spcPts val="0"/>
              </a:spcAft>
            </a:pPr>
            <a:r>
              <a:rPr lang="en-US" sz="1600" dirty="0">
                <a:latin typeface="Consolas" panose="020B0609020204030204" pitchFamily="49" charset="0"/>
              </a:rPr>
              <a:t>int16x4_t vadd_s16    (int16x4_t a, int16x4_t b);   // 64-bit registers</a:t>
            </a:r>
          </a:p>
          <a:p>
            <a:pPr marL="731520">
              <a:lnSpc>
                <a:spcPct val="100000"/>
              </a:lnSpc>
              <a:spcAft>
                <a:spcPts val="0"/>
              </a:spcAft>
            </a:pPr>
            <a:r>
              <a:rPr lang="en-US" sz="1600" dirty="0">
                <a:latin typeface="Consolas" panose="020B0609020204030204" pitchFamily="49" charset="0"/>
              </a:rPr>
              <a:t>int16x8_t vaddq_s16   (int16x8_t a, int16x8_t b);   // 128-bit registers</a:t>
            </a:r>
          </a:p>
          <a:p>
            <a:pPr marL="731520">
              <a:lnSpc>
                <a:spcPct val="100000"/>
              </a:lnSpc>
              <a:spcAft>
                <a:spcPts val="0"/>
              </a:spcAft>
            </a:pPr>
            <a:r>
              <a:rPr lang="en-US" sz="1600" dirty="0">
                <a:latin typeface="Consolas" panose="020B0609020204030204" pitchFamily="49" charset="0"/>
              </a:rPr>
              <a:t>int32x4_t vaddl_s16   (int16x4_t a, int16x4_t b);   // long form</a:t>
            </a:r>
          </a:p>
          <a:p>
            <a:pPr marL="731520">
              <a:lnSpc>
                <a:spcPct val="100000"/>
              </a:lnSpc>
              <a:spcAft>
                <a:spcPts val="0"/>
              </a:spcAft>
            </a:pPr>
            <a:r>
              <a:rPr lang="en-US" sz="1600" dirty="0">
                <a:latin typeface="Consolas" panose="020B0609020204030204" pitchFamily="49" charset="0"/>
              </a:rPr>
              <a:t>int32x4_t vaddw_s16   (int32x4_t a, int16x4_t b);   // wide form</a:t>
            </a:r>
          </a:p>
          <a:p>
            <a:pPr marL="731520">
              <a:lnSpc>
                <a:spcPct val="100000"/>
              </a:lnSpc>
              <a:spcAft>
                <a:spcPts val="0"/>
              </a:spcAft>
            </a:pPr>
            <a:r>
              <a:rPr lang="en-US" sz="1600" dirty="0">
                <a:latin typeface="Consolas" panose="020B0609020204030204" pitchFamily="49" charset="0"/>
              </a:rPr>
              <a:t>int16x4_t vqadd_s16   (int16x4_t a, int16x4_t b);   // saturating form</a:t>
            </a:r>
          </a:p>
          <a:p>
            <a:pPr marL="731520">
              <a:lnSpc>
                <a:spcPct val="100000"/>
              </a:lnSpc>
              <a:spcAft>
                <a:spcPts val="0"/>
              </a:spcAft>
            </a:pPr>
            <a:r>
              <a:rPr lang="en-US" sz="1600" dirty="0">
                <a:latin typeface="Consolas" panose="020B0609020204030204" pitchFamily="49" charset="0"/>
              </a:rPr>
              <a:t>int16x8_t vqaddq_s16  (int16x8_t a, int16x8_t b);</a:t>
            </a:r>
          </a:p>
          <a:p>
            <a:pPr marL="731520">
              <a:lnSpc>
                <a:spcPct val="100000"/>
              </a:lnSpc>
              <a:spcAft>
                <a:spcPts val="0"/>
              </a:spcAft>
            </a:pPr>
            <a:r>
              <a:rPr lang="en-US" sz="1600" dirty="0">
                <a:latin typeface="Consolas" panose="020B0609020204030204" pitchFamily="49" charset="0"/>
              </a:rPr>
              <a:t>int8x8_t  vaddhn_s16  (int16x8_t a, int16x8_t b);   // narrow form</a:t>
            </a:r>
          </a:p>
          <a:p>
            <a:pPr marL="731520">
              <a:lnSpc>
                <a:spcPct val="100000"/>
              </a:lnSpc>
              <a:spcAft>
                <a:spcPts val="0"/>
              </a:spcAft>
            </a:pPr>
            <a:r>
              <a:rPr lang="en-US" sz="1600" dirty="0">
                <a:latin typeface="Consolas" panose="020B0609020204030204" pitchFamily="49" charset="0"/>
              </a:rPr>
              <a:t>int8x8_t  vraddhn_s16 (int16x8_t a, int16x8_t b);   //  + rounding</a:t>
            </a:r>
          </a:p>
          <a:p>
            <a:pPr marL="731520">
              <a:lnSpc>
                <a:spcPct val="100000"/>
              </a:lnSpc>
              <a:spcAft>
                <a:spcPts val="0"/>
              </a:spcAft>
            </a:pPr>
            <a:r>
              <a:rPr lang="en-US" sz="1600" dirty="0">
                <a:latin typeface="Consolas" panose="020B0609020204030204" pitchFamily="49" charset="0"/>
              </a:rPr>
              <a:t>int16x4_t vhadd_s16   (int16x4_t a, int16x4_t b);   // halving add</a:t>
            </a:r>
          </a:p>
          <a:p>
            <a:pPr marL="731520">
              <a:lnSpc>
                <a:spcPct val="100000"/>
              </a:lnSpc>
              <a:spcAft>
                <a:spcPts val="0"/>
              </a:spcAft>
            </a:pPr>
            <a:r>
              <a:rPr lang="en-US" sz="1600" dirty="0">
                <a:latin typeface="Consolas" panose="020B0609020204030204" pitchFamily="49" charset="0"/>
              </a:rPr>
              <a:t>int16x8_t vhaddq_s16  (int16x8_t a, int16x8_t b);</a:t>
            </a:r>
          </a:p>
          <a:p>
            <a:pPr marL="731520">
              <a:lnSpc>
                <a:spcPct val="100000"/>
              </a:lnSpc>
              <a:spcAft>
                <a:spcPts val="0"/>
              </a:spcAft>
            </a:pPr>
            <a:r>
              <a:rPr lang="en-US" sz="1600" dirty="0">
                <a:latin typeface="Consolas" panose="020B0609020204030204" pitchFamily="49" charset="0"/>
              </a:rPr>
              <a:t>int16x4_t vrhadd_s16  (int16x4_t a, int16x4_t b);   //  + rounding</a:t>
            </a:r>
          </a:p>
          <a:p>
            <a:pPr marL="731520">
              <a:lnSpc>
                <a:spcPct val="100000"/>
              </a:lnSpc>
              <a:spcAft>
                <a:spcPts val="0"/>
              </a:spcAft>
            </a:pPr>
            <a:r>
              <a:rPr lang="en-US" sz="1600" dirty="0">
                <a:latin typeface="Consolas" panose="020B0609020204030204" pitchFamily="49" charset="0"/>
              </a:rPr>
              <a:t>int16x8_t vrhaddq_s16 (int16x8_t a, int16x8_t b);</a:t>
            </a:r>
          </a:p>
          <a:p>
            <a:pPr marL="731520">
              <a:lnSpc>
                <a:spcPct val="100000"/>
              </a:lnSpc>
              <a:spcAft>
                <a:spcPts val="0"/>
              </a:spcAft>
            </a:pPr>
            <a:r>
              <a:rPr lang="en-US" sz="1600" dirty="0">
                <a:latin typeface="Consolas" panose="020B0609020204030204" pitchFamily="49" charset="0"/>
              </a:rPr>
              <a:t>int16x4_t vpadd_s16   (int16x4_t a, int16x4_t b);   // pairwise</a:t>
            </a:r>
          </a:p>
          <a:p>
            <a:pPr marL="731520">
              <a:lnSpc>
                <a:spcPct val="100000"/>
              </a:lnSpc>
              <a:spcAft>
                <a:spcPts val="0"/>
              </a:spcAft>
            </a:pPr>
            <a:r>
              <a:rPr lang="en-US" sz="1600" dirty="0">
                <a:latin typeface="Consolas" panose="020B0609020204030204" pitchFamily="49" charset="0"/>
              </a:rPr>
              <a:t>int32x2_t vpaddl_s16  (int16x4_t a);                // long pairwise</a:t>
            </a:r>
          </a:p>
          <a:p>
            <a:pPr marL="731520">
              <a:lnSpc>
                <a:spcPct val="100000"/>
              </a:lnSpc>
              <a:spcAft>
                <a:spcPts val="0"/>
              </a:spcAft>
            </a:pPr>
            <a:r>
              <a:rPr lang="en-US" sz="1600" dirty="0">
                <a:latin typeface="Consolas" panose="020B0609020204030204" pitchFamily="49" charset="0"/>
              </a:rPr>
              <a:t>int32x4_t vpaddlq_s16 (int16x8_t a);</a:t>
            </a:r>
          </a:p>
        </p:txBody>
      </p:sp>
    </p:spTree>
    <p:extLst>
      <p:ext uri="{BB962C8B-B14F-4D97-AF65-F5344CB8AC3E}">
        <p14:creationId xmlns:p14="http://schemas.microsoft.com/office/powerpoint/2010/main" val="108842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40F4-BE0B-4045-A813-5C2BE97D44CD}"/>
              </a:ext>
            </a:extLst>
          </p:cNvPr>
          <p:cNvSpPr>
            <a:spLocks noGrp="1"/>
          </p:cNvSpPr>
          <p:nvPr>
            <p:ph type="title"/>
          </p:nvPr>
        </p:nvSpPr>
        <p:spPr/>
        <p:txBody>
          <a:bodyPr/>
          <a:lstStyle/>
          <a:p>
            <a:r>
              <a:rPr lang="en-US" dirty="0"/>
              <a:t>Comparing between Ordinary Processor and Neon</a:t>
            </a:r>
          </a:p>
        </p:txBody>
      </p:sp>
      <p:sp>
        <p:nvSpPr>
          <p:cNvPr id="3" name="Text Placeholder 2">
            <a:extLst>
              <a:ext uri="{FF2B5EF4-FFF2-40B4-BE49-F238E27FC236}">
                <a16:creationId xmlns:a16="http://schemas.microsoft.com/office/drawing/2014/main" id="{8393B8C9-C3F8-4689-B2EB-CF6F1602136D}"/>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91FB4191-821D-4A23-ADD6-F0FD6957664E}"/>
              </a:ext>
            </a:extLst>
          </p:cNvPr>
          <p:cNvSpPr>
            <a:spLocks noGrp="1"/>
          </p:cNvSpPr>
          <p:nvPr>
            <p:ph type="body" sz="quarter" idx="16"/>
          </p:nvPr>
        </p:nvSpPr>
        <p:spPr/>
        <p:txBody>
          <a:bodyPr/>
          <a:lstStyle/>
          <a:p>
            <a:r>
              <a:rPr lang="en-US" dirty="0"/>
              <a:t>Ordinary Processor</a:t>
            </a:r>
          </a:p>
        </p:txBody>
      </p:sp>
      <p:sp>
        <p:nvSpPr>
          <p:cNvPr id="5" name="Content Placeholder 4">
            <a:extLst>
              <a:ext uri="{FF2B5EF4-FFF2-40B4-BE49-F238E27FC236}">
                <a16:creationId xmlns:a16="http://schemas.microsoft.com/office/drawing/2014/main" id="{093148A9-C8D3-44F2-86DD-8CF36F8F25DA}"/>
              </a:ext>
            </a:extLst>
          </p:cNvPr>
          <p:cNvSpPr>
            <a:spLocks noGrp="1"/>
          </p:cNvSpPr>
          <p:nvPr>
            <p:ph sz="quarter" idx="19"/>
          </p:nvPr>
        </p:nvSpPr>
        <p:spPr/>
        <p:txBody>
          <a:bodyPr/>
          <a:lstStyle/>
          <a:p>
            <a:r>
              <a:rPr lang="nn-NO" dirty="0"/>
              <a:t>Loop for 8 times:</a:t>
            </a:r>
          </a:p>
          <a:p>
            <a:r>
              <a:rPr lang="nn-NO" sz="2000" dirty="0">
                <a:solidFill>
                  <a:srgbClr val="7F0055"/>
                </a:solidFill>
                <a:latin typeface="Consolas" panose="020B0609020204030204" pitchFamily="49" charset="0"/>
              </a:rPr>
              <a:t>for</a:t>
            </a:r>
            <a:r>
              <a:rPr lang="nn-NO" sz="2000" dirty="0">
                <a:latin typeface="Consolas" panose="020B0609020204030204" pitchFamily="49" charset="0"/>
              </a:rPr>
              <a:t> (i = 0; i &lt; 8; i++)</a:t>
            </a:r>
            <a:br>
              <a:rPr lang="nn-NO" sz="2000" dirty="0">
                <a:latin typeface="Consolas" panose="020B0609020204030204" pitchFamily="49" charset="0"/>
              </a:rPr>
            </a:br>
            <a:r>
              <a:rPr lang="nn-NO" sz="2000" dirty="0">
                <a:latin typeface="Consolas" panose="020B0609020204030204" pitchFamily="49" charset="0"/>
              </a:rPr>
              <a:t>{</a:t>
            </a:r>
            <a:br>
              <a:rPr lang="nn-NO" sz="2000" dirty="0">
                <a:latin typeface="Consolas" panose="020B0609020204030204" pitchFamily="49" charset="0"/>
              </a:rPr>
            </a:br>
            <a:r>
              <a:rPr lang="nn-NO" sz="2000" dirty="0">
                <a:latin typeface="Consolas" panose="020B0609020204030204" pitchFamily="49" charset="0"/>
              </a:rPr>
              <a:t>    result[i] = a[i] * b[i];</a:t>
            </a:r>
            <a:br>
              <a:rPr lang="nn-NO" sz="2000" dirty="0">
                <a:latin typeface="Consolas" panose="020B0609020204030204" pitchFamily="49" charset="0"/>
              </a:rPr>
            </a:br>
            <a:r>
              <a:rPr lang="nn-NO" sz="2000" dirty="0">
                <a:latin typeface="Consolas" panose="020B0609020204030204" pitchFamily="49" charset="0"/>
              </a:rPr>
              <a:t>}</a:t>
            </a:r>
          </a:p>
          <a:p>
            <a:endParaRPr lang="en-US" dirty="0">
              <a:latin typeface="Consolas" panose="020B0609020204030204" pitchFamily="49" charset="0"/>
            </a:endParaRPr>
          </a:p>
        </p:txBody>
      </p:sp>
      <p:sp>
        <p:nvSpPr>
          <p:cNvPr id="6" name="Text Placeholder 5">
            <a:extLst>
              <a:ext uri="{FF2B5EF4-FFF2-40B4-BE49-F238E27FC236}">
                <a16:creationId xmlns:a16="http://schemas.microsoft.com/office/drawing/2014/main" id="{3614CA66-8CB6-4E6B-AC7D-8835E860A32A}"/>
              </a:ext>
            </a:extLst>
          </p:cNvPr>
          <p:cNvSpPr>
            <a:spLocks noGrp="1"/>
          </p:cNvSpPr>
          <p:nvPr>
            <p:ph type="body" sz="quarter" idx="18"/>
          </p:nvPr>
        </p:nvSpPr>
        <p:spPr/>
        <p:txBody>
          <a:bodyPr/>
          <a:lstStyle/>
          <a:p>
            <a:r>
              <a:rPr lang="en-US" dirty="0"/>
              <a:t>Neon Engine</a:t>
            </a:r>
          </a:p>
        </p:txBody>
      </p:sp>
      <p:sp>
        <p:nvSpPr>
          <p:cNvPr id="7" name="Content Placeholder 6">
            <a:extLst>
              <a:ext uri="{FF2B5EF4-FFF2-40B4-BE49-F238E27FC236}">
                <a16:creationId xmlns:a16="http://schemas.microsoft.com/office/drawing/2014/main" id="{D5725C5F-113F-472C-85CB-533CE3ADE3B3}"/>
              </a:ext>
            </a:extLst>
          </p:cNvPr>
          <p:cNvSpPr>
            <a:spLocks noGrp="1"/>
          </p:cNvSpPr>
          <p:nvPr>
            <p:ph sz="quarter" idx="20"/>
          </p:nvPr>
        </p:nvSpPr>
        <p:spPr/>
        <p:txBody>
          <a:bodyPr/>
          <a:lstStyle/>
          <a:p>
            <a:r>
              <a:rPr lang="fr-FR" dirty="0" err="1"/>
              <a:t>Compute</a:t>
            </a:r>
            <a:r>
              <a:rPr lang="fr-FR" dirty="0"/>
              <a:t> in one single instruction:</a:t>
            </a:r>
          </a:p>
          <a:p>
            <a:r>
              <a:rPr lang="fr-FR" sz="2000" dirty="0" err="1">
                <a:solidFill>
                  <a:schemeClr val="tx1"/>
                </a:solidFill>
                <a:latin typeface="Consolas" panose="020B0609020204030204" pitchFamily="49" charset="0"/>
              </a:rPr>
              <a:t>result</a:t>
            </a:r>
            <a:r>
              <a:rPr lang="fr-FR" sz="2000" dirty="0">
                <a:solidFill>
                  <a:schemeClr val="tx1"/>
                </a:solidFill>
                <a:latin typeface="Consolas" panose="020B0609020204030204" pitchFamily="49" charset="0"/>
              </a:rPr>
              <a:t> = vmull_u8 (a, b);</a:t>
            </a:r>
          </a:p>
          <a:p>
            <a:r>
              <a:rPr lang="fr-FR" dirty="0"/>
              <a:t>or:</a:t>
            </a:r>
          </a:p>
          <a:p>
            <a:r>
              <a:rPr lang="en-US" sz="2000" dirty="0">
                <a:solidFill>
                  <a:schemeClr val="bg1">
                    <a:lumMod val="50000"/>
                  </a:schemeClr>
                </a:solidFill>
                <a:latin typeface="Consolas" panose="020B0609020204030204" pitchFamily="49" charset="0"/>
              </a:rPr>
              <a:t>a → </a:t>
            </a:r>
            <a:r>
              <a:rPr lang="en-US" sz="2000" i="1" dirty="0">
                <a:solidFill>
                  <a:schemeClr val="bg1">
                    <a:lumMod val="50000"/>
                  </a:schemeClr>
                </a:solidFill>
                <a:latin typeface="Consolas" panose="020B0609020204030204" pitchFamily="49" charset="0"/>
              </a:rPr>
              <a:t>Vn.8B</a:t>
            </a:r>
            <a:r>
              <a:rPr lang="en-US" sz="2000" dirty="0">
                <a:solidFill>
                  <a:schemeClr val="bg1">
                    <a:lumMod val="50000"/>
                  </a:schemeClr>
                </a:solidFill>
                <a:latin typeface="Consolas" panose="020B0609020204030204" pitchFamily="49" charset="0"/>
              </a:rPr>
              <a:t>, b → </a:t>
            </a:r>
            <a:r>
              <a:rPr lang="en-US" sz="2000" i="1" dirty="0">
                <a:solidFill>
                  <a:schemeClr val="bg1">
                    <a:lumMod val="50000"/>
                  </a:schemeClr>
                </a:solidFill>
                <a:latin typeface="Consolas" panose="020B0609020204030204" pitchFamily="49" charset="0"/>
              </a:rPr>
              <a:t>Vm.8B</a:t>
            </a:r>
            <a:br>
              <a:rPr lang="en-US" sz="2000" dirty="0">
                <a:latin typeface="Consolas" panose="020B0609020204030204" pitchFamily="49" charset="0"/>
              </a:rPr>
            </a:br>
            <a:r>
              <a:rPr lang="en-US" sz="2000" b="1" dirty="0">
                <a:solidFill>
                  <a:srgbClr val="7F0055"/>
                </a:solidFill>
                <a:latin typeface="Consolas" panose="020B0609020204030204" pitchFamily="49" charset="0"/>
              </a:rPr>
              <a:t>UMULL</a:t>
            </a:r>
            <a:r>
              <a:rPr lang="en-US" sz="2000" dirty="0">
                <a:latin typeface="Consolas" panose="020B0609020204030204" pitchFamily="49" charset="0"/>
              </a:rPr>
              <a:t> </a:t>
            </a:r>
            <a:r>
              <a:rPr lang="en-US" sz="2000" i="1" dirty="0">
                <a:latin typeface="Consolas" panose="020B0609020204030204" pitchFamily="49" charset="0"/>
              </a:rPr>
              <a:t>Vd.8H</a:t>
            </a:r>
            <a:r>
              <a:rPr lang="en-US" sz="2000" dirty="0">
                <a:latin typeface="Consolas" panose="020B0609020204030204" pitchFamily="49" charset="0"/>
              </a:rPr>
              <a:t>,</a:t>
            </a:r>
            <a:r>
              <a:rPr lang="en-US" sz="2000" i="1" dirty="0">
                <a:latin typeface="Consolas" panose="020B0609020204030204" pitchFamily="49" charset="0"/>
              </a:rPr>
              <a:t>Vn.8B</a:t>
            </a:r>
            <a:r>
              <a:rPr lang="en-US" sz="2000" dirty="0">
                <a:latin typeface="Consolas" panose="020B0609020204030204" pitchFamily="49" charset="0"/>
              </a:rPr>
              <a:t>,</a:t>
            </a:r>
            <a:r>
              <a:rPr lang="en-US" sz="2000" i="1" dirty="0">
                <a:latin typeface="Consolas" panose="020B0609020204030204" pitchFamily="49" charset="0"/>
              </a:rPr>
              <a:t>Vm.8B</a:t>
            </a:r>
            <a:br>
              <a:rPr lang="en-US" sz="2000" dirty="0">
                <a:latin typeface="Consolas" panose="020B0609020204030204" pitchFamily="49" charset="0"/>
              </a:rPr>
            </a:br>
            <a:r>
              <a:rPr lang="en-US" sz="2000" i="1" dirty="0">
                <a:solidFill>
                  <a:schemeClr val="bg1">
                    <a:lumMod val="50000"/>
                  </a:schemeClr>
                </a:solidFill>
                <a:latin typeface="Consolas" panose="020B0609020204030204" pitchFamily="49" charset="0"/>
              </a:rPr>
              <a:t>Vd.8H</a:t>
            </a:r>
            <a:r>
              <a:rPr lang="en-US" sz="2000" dirty="0">
                <a:solidFill>
                  <a:schemeClr val="bg1">
                    <a:lumMod val="50000"/>
                  </a:schemeClr>
                </a:solidFill>
                <a:latin typeface="Consolas" panose="020B0609020204030204" pitchFamily="49" charset="0"/>
              </a:rPr>
              <a:t> → result</a:t>
            </a:r>
            <a:endParaRPr lang="en-US" sz="2000" dirty="0"/>
          </a:p>
        </p:txBody>
      </p:sp>
    </p:spTree>
    <p:extLst>
      <p:ext uri="{BB962C8B-B14F-4D97-AF65-F5344CB8AC3E}">
        <p14:creationId xmlns:p14="http://schemas.microsoft.com/office/powerpoint/2010/main" val="181604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42DA-3E20-4769-A21C-E7929349DC79}"/>
              </a:ext>
            </a:extLst>
          </p:cNvPr>
          <p:cNvSpPr>
            <a:spLocks noGrp="1"/>
          </p:cNvSpPr>
          <p:nvPr>
            <p:ph type="title"/>
          </p:nvPr>
        </p:nvSpPr>
        <p:spPr/>
        <p:txBody>
          <a:bodyPr/>
          <a:lstStyle/>
          <a:p>
            <a:r>
              <a:rPr lang="en-US" dirty="0"/>
              <a:t>Example: Using Neon Engine for 8-Pixel Grayscale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A3D14B-961D-4564-91D3-4AC9E84C20A0}"/>
                  </a:ext>
                </a:extLst>
              </p:cNvPr>
              <p:cNvSpPr>
                <a:spLocks noGrp="1"/>
              </p:cNvSpPr>
              <p:nvPr>
                <p:ph idx="1"/>
              </p:nvPr>
            </p:nvSpPr>
            <p:spPr>
              <a:xfrm>
                <a:off x="492125" y="1479470"/>
                <a:ext cx="11180762" cy="349330"/>
              </a:xfrm>
            </p:spPr>
            <p:txBody>
              <a:bodyPr/>
              <a:lstStyle/>
              <a:p>
                <a14:m>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f>
                      <m:fPr>
                        <m:type m:val="lin"/>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en-US" b="0" i="1" smtClean="0">
                                <a:latin typeface="Cambria Math" panose="02040503050406030204" pitchFamily="18" charset="0"/>
                              </a:rPr>
                              <m:t>77</m:t>
                            </m:r>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150</m:t>
                            </m:r>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29</m:t>
                            </m:r>
                            <m:r>
                              <a:rPr lang="en-US" i="1">
                                <a:latin typeface="Cambria Math" panose="02040503050406030204" pitchFamily="18" charset="0"/>
                              </a:rPr>
                              <m:t>𝐵</m:t>
                            </m:r>
                          </m:e>
                        </m:d>
                      </m:num>
                      <m:den>
                        <m:r>
                          <a:rPr lang="en-US" b="0" i="1" smtClean="0">
                            <a:latin typeface="Cambria Math" panose="02040503050406030204" pitchFamily="18" charset="0"/>
                          </a:rPr>
                          <m:t>256</m:t>
                        </m:r>
                      </m:den>
                    </m:f>
                  </m:oMath>
                </a14:m>
                <a:endParaRPr lang="en-US" dirty="0"/>
              </a:p>
            </p:txBody>
          </p:sp>
        </mc:Choice>
        <mc:Fallback xmlns="">
          <p:sp>
            <p:nvSpPr>
              <p:cNvPr id="3" name="Content Placeholder 2">
                <a:extLst>
                  <a:ext uri="{FF2B5EF4-FFF2-40B4-BE49-F238E27FC236}">
                    <a16:creationId xmlns:a16="http://schemas.microsoft.com/office/drawing/2014/main" id="{65A3D14B-961D-4564-91D3-4AC9E84C20A0}"/>
                  </a:ext>
                </a:extLst>
              </p:cNvPr>
              <p:cNvSpPr>
                <a:spLocks noGrp="1" noRot="1" noChangeAspect="1" noMove="1" noResize="1" noEditPoints="1" noAdjustHandles="1" noChangeArrowheads="1" noChangeShapeType="1" noTextEdit="1"/>
              </p:cNvSpPr>
              <p:nvPr>
                <p:ph idx="1"/>
              </p:nvPr>
            </p:nvSpPr>
            <p:spPr>
              <a:xfrm>
                <a:off x="492125" y="1479470"/>
                <a:ext cx="11180762" cy="349330"/>
              </a:xfrm>
              <a:blipFill>
                <a:blip r:embed="rId3"/>
                <a:stretch>
                  <a:fillRect/>
                </a:stretch>
              </a:blipFill>
            </p:spPr>
            <p:txBody>
              <a:bodyPr/>
              <a:lstStyle/>
              <a:p>
                <a:r>
                  <a:rPr lang="en-US">
                    <a:noFill/>
                  </a:rPr>
                  <a:t> </a:t>
                </a:r>
              </a:p>
            </p:txBody>
          </p:sp>
        </mc:Fallback>
      </mc:AlternateContent>
      <p:sp>
        <p:nvSpPr>
          <p:cNvPr id="4" name="Content Placeholder 4">
            <a:extLst>
              <a:ext uri="{FF2B5EF4-FFF2-40B4-BE49-F238E27FC236}">
                <a16:creationId xmlns:a16="http://schemas.microsoft.com/office/drawing/2014/main" id="{E0220ECB-D763-4EA1-9307-B5AFEC57B71A}"/>
              </a:ext>
            </a:extLst>
          </p:cNvPr>
          <p:cNvSpPr txBox="1">
            <a:spLocks/>
          </p:cNvSpPr>
          <p:nvPr/>
        </p:nvSpPr>
        <p:spPr>
          <a:xfrm>
            <a:off x="492125" y="1916482"/>
            <a:ext cx="5676547" cy="4051213"/>
          </a:xfrm>
          <a:prstGeom prst="rect">
            <a:avLst/>
          </a:prstGeom>
        </p:spPr>
        <p:txBody>
          <a:bodyPr/>
          <a:lst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a:lstStyle>
          <a:p>
            <a:r>
              <a:rPr lang="en-US" dirty="0"/>
              <a:t>Step 1: Load data and constants</a:t>
            </a:r>
          </a:p>
          <a:p>
            <a:pPr marL="231775" lvl="1" indent="0">
              <a:buNone/>
            </a:pPr>
            <a:r>
              <a:rPr lang="nl-NL" dirty="0">
                <a:latin typeface="Consolas" panose="020B0609020204030204" pitchFamily="49" charset="0"/>
              </a:rPr>
              <a:t>uint8x8x3_t </a:t>
            </a:r>
            <a:r>
              <a:rPr lang="nl-NL" dirty="0" err="1">
                <a:latin typeface="Consolas" panose="020B0609020204030204" pitchFamily="49" charset="0"/>
              </a:rPr>
              <a:t>rgb</a:t>
            </a:r>
            <a:r>
              <a:rPr lang="nl-NL" dirty="0">
                <a:latin typeface="Consolas" panose="020B0609020204030204" pitchFamily="49" charset="0"/>
              </a:rPr>
              <a:t>  = vld3_u8   (pixel);</a:t>
            </a:r>
            <a:br>
              <a:rPr lang="nl-NL" dirty="0">
                <a:latin typeface="Consolas" panose="020B0609020204030204" pitchFamily="49" charset="0"/>
              </a:rPr>
            </a:br>
            <a:r>
              <a:rPr lang="nl-NL" dirty="0">
                <a:latin typeface="Consolas" panose="020B0609020204030204" pitchFamily="49" charset="0"/>
              </a:rPr>
              <a:t>uint8x8_t   </a:t>
            </a:r>
            <a:r>
              <a:rPr lang="nl-NL" dirty="0" err="1">
                <a:latin typeface="Consolas" panose="020B0609020204030204" pitchFamily="49" charset="0"/>
              </a:rPr>
              <a:t>rfac</a:t>
            </a:r>
            <a:r>
              <a:rPr lang="nl-NL" dirty="0">
                <a:latin typeface="Consolas" panose="020B0609020204030204" pitchFamily="49" charset="0"/>
              </a:rPr>
              <a:t> = vdup_n_u8 (77);</a:t>
            </a:r>
            <a:br>
              <a:rPr lang="nl-NL" dirty="0">
                <a:latin typeface="Consolas" panose="020B0609020204030204" pitchFamily="49" charset="0"/>
              </a:rPr>
            </a:br>
            <a:r>
              <a:rPr lang="nl-NL" dirty="0">
                <a:latin typeface="Consolas" panose="020B0609020204030204" pitchFamily="49" charset="0"/>
              </a:rPr>
              <a:t>uint8x8_t   </a:t>
            </a:r>
            <a:r>
              <a:rPr lang="nl-NL" dirty="0" err="1">
                <a:latin typeface="Consolas" panose="020B0609020204030204" pitchFamily="49" charset="0"/>
              </a:rPr>
              <a:t>gfac</a:t>
            </a:r>
            <a:r>
              <a:rPr lang="nl-NL" dirty="0">
                <a:latin typeface="Consolas" panose="020B0609020204030204" pitchFamily="49" charset="0"/>
              </a:rPr>
              <a:t> = vdup_n_u8 (150);</a:t>
            </a:r>
            <a:br>
              <a:rPr lang="nl-NL" dirty="0">
                <a:latin typeface="Consolas" panose="020B0609020204030204" pitchFamily="49" charset="0"/>
              </a:rPr>
            </a:br>
            <a:r>
              <a:rPr lang="nl-NL" dirty="0">
                <a:latin typeface="Consolas" panose="020B0609020204030204" pitchFamily="49" charset="0"/>
              </a:rPr>
              <a:t>uint8x8_t   </a:t>
            </a:r>
            <a:r>
              <a:rPr lang="nl-NL" dirty="0" err="1">
                <a:latin typeface="Consolas" panose="020B0609020204030204" pitchFamily="49" charset="0"/>
              </a:rPr>
              <a:t>bfac</a:t>
            </a:r>
            <a:r>
              <a:rPr lang="nl-NL" dirty="0">
                <a:latin typeface="Consolas" panose="020B0609020204030204" pitchFamily="49" charset="0"/>
              </a:rPr>
              <a:t> = vdup_n_u8 (29);</a:t>
            </a:r>
          </a:p>
          <a:p>
            <a:pPr indent="-166688"/>
            <a:r>
              <a:rPr lang="en-US" dirty="0"/>
              <a:t>Step 2: Compute grayscale</a:t>
            </a:r>
          </a:p>
          <a:p>
            <a:pPr marL="231775" lvl="1" indent="0">
              <a:buNone/>
            </a:pPr>
            <a:r>
              <a:rPr lang="en-US" dirty="0">
                <a:latin typeface="Consolas" panose="020B0609020204030204" pitchFamily="49" charset="0"/>
              </a:rPr>
              <a:t>uint16x8_t  temp;</a:t>
            </a:r>
            <a:br>
              <a:rPr lang="en-US" dirty="0">
                <a:latin typeface="Consolas" panose="020B0609020204030204" pitchFamily="49" charset="0"/>
              </a:rPr>
            </a:br>
            <a:r>
              <a:rPr lang="en-US" dirty="0">
                <a:latin typeface="Consolas" panose="020B0609020204030204" pitchFamily="49" charset="0"/>
              </a:rPr>
              <a:t>temp = vmull_u8 (      </a:t>
            </a:r>
            <a:r>
              <a:rPr lang="en-US" dirty="0" err="1">
                <a:latin typeface="Consolas" panose="020B0609020204030204" pitchFamily="49" charset="0"/>
              </a:rPr>
              <a:t>rgb.val</a:t>
            </a:r>
            <a:r>
              <a:rPr lang="en-US" dirty="0">
                <a:latin typeface="Consolas" panose="020B0609020204030204" pitchFamily="49" charset="0"/>
              </a:rPr>
              <a:t>[0], </a:t>
            </a:r>
            <a:r>
              <a:rPr lang="en-US" dirty="0" err="1">
                <a:latin typeface="Consolas" panose="020B0609020204030204" pitchFamily="49" charset="0"/>
              </a:rPr>
              <a:t>rfac</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temp = vmlal_u8 (temp, </a:t>
            </a:r>
            <a:r>
              <a:rPr lang="en-US" dirty="0" err="1">
                <a:latin typeface="Consolas" panose="020B0609020204030204" pitchFamily="49" charset="0"/>
              </a:rPr>
              <a:t>rgb.val</a:t>
            </a:r>
            <a:r>
              <a:rPr lang="en-US" dirty="0">
                <a:latin typeface="Consolas" panose="020B0609020204030204" pitchFamily="49" charset="0"/>
              </a:rPr>
              <a:t>[1], </a:t>
            </a:r>
            <a:r>
              <a:rPr lang="en-US" dirty="0" err="1">
                <a:latin typeface="Consolas" panose="020B0609020204030204" pitchFamily="49" charset="0"/>
              </a:rPr>
              <a:t>gfac</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temp = vmlal_u8 (temp, </a:t>
            </a:r>
            <a:r>
              <a:rPr lang="en-US" dirty="0" err="1">
                <a:latin typeface="Consolas" panose="020B0609020204030204" pitchFamily="49" charset="0"/>
              </a:rPr>
              <a:t>rgb.val</a:t>
            </a:r>
            <a:r>
              <a:rPr lang="en-US" dirty="0">
                <a:latin typeface="Consolas" panose="020B0609020204030204" pitchFamily="49" charset="0"/>
              </a:rPr>
              <a:t>[2], </a:t>
            </a:r>
            <a:r>
              <a:rPr lang="en-US" dirty="0" err="1">
                <a:latin typeface="Consolas" panose="020B0609020204030204" pitchFamily="49" charset="0"/>
              </a:rPr>
              <a:t>bfac</a:t>
            </a:r>
            <a:r>
              <a:rPr lang="en-US" dirty="0">
                <a:latin typeface="Consolas" panose="020B0609020204030204" pitchFamily="49" charset="0"/>
              </a:rPr>
              <a:t>);</a:t>
            </a:r>
          </a:p>
          <a:p>
            <a:pPr indent="-166688"/>
            <a:r>
              <a:rPr lang="en-US" dirty="0"/>
              <a:t>Step 3: Normalize results</a:t>
            </a:r>
          </a:p>
          <a:p>
            <a:pPr marL="231775" lvl="1" indent="0">
              <a:buNone/>
            </a:pPr>
            <a:r>
              <a:rPr lang="pt-BR" dirty="0">
                <a:latin typeface="Consolas" panose="020B0609020204030204" pitchFamily="49" charset="0"/>
              </a:rPr>
              <a:t>result = vshrn_n_u16 (temp, 8);</a:t>
            </a:r>
            <a:endParaRPr lang="en-US" dirty="0">
              <a:latin typeface="Consolas" panose="020B0609020204030204" pitchFamily="49" charset="0"/>
            </a:endParaRPr>
          </a:p>
        </p:txBody>
      </p:sp>
      <p:grpSp>
        <p:nvGrpSpPr>
          <p:cNvPr id="53" name="Group 52">
            <a:extLst>
              <a:ext uri="{FF2B5EF4-FFF2-40B4-BE49-F238E27FC236}">
                <a16:creationId xmlns:a16="http://schemas.microsoft.com/office/drawing/2014/main" id="{6006A7D8-9B86-426B-A823-E8CD6AED8B53}"/>
              </a:ext>
            </a:extLst>
          </p:cNvPr>
          <p:cNvGrpSpPr/>
          <p:nvPr/>
        </p:nvGrpSpPr>
        <p:grpSpPr>
          <a:xfrm>
            <a:off x="7631712" y="2894885"/>
            <a:ext cx="3757860" cy="186513"/>
            <a:chOff x="6000750" y="3242487"/>
            <a:chExt cx="3757860" cy="186513"/>
          </a:xfrm>
        </p:grpSpPr>
        <p:sp>
          <p:nvSpPr>
            <p:cNvPr id="28" name="Rectangle 27">
              <a:extLst>
                <a:ext uri="{FF2B5EF4-FFF2-40B4-BE49-F238E27FC236}">
                  <a16:creationId xmlns:a16="http://schemas.microsoft.com/office/drawing/2014/main" id="{3EFDA57E-9723-419E-8D06-037EB2FDBE88}"/>
                </a:ext>
              </a:extLst>
            </p:cNvPr>
            <p:cNvSpPr/>
            <p:nvPr/>
          </p:nvSpPr>
          <p:spPr>
            <a:xfrm>
              <a:off x="6832530" y="3246120"/>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a:t>
              </a:r>
            </a:p>
          </p:txBody>
        </p:sp>
        <p:sp>
          <p:nvSpPr>
            <p:cNvPr id="29" name="Rectangle 28">
              <a:extLst>
                <a:ext uri="{FF2B5EF4-FFF2-40B4-BE49-F238E27FC236}">
                  <a16:creationId xmlns:a16="http://schemas.microsoft.com/office/drawing/2014/main" id="{2B5B3D30-7E12-4795-B4D5-4EC5AFB852F0}"/>
                </a:ext>
              </a:extLst>
            </p:cNvPr>
            <p:cNvSpPr/>
            <p:nvPr/>
          </p:nvSpPr>
          <p:spPr>
            <a:xfrm>
              <a:off x="7564050" y="3246120"/>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a:t>
              </a:r>
            </a:p>
          </p:txBody>
        </p:sp>
        <p:sp>
          <p:nvSpPr>
            <p:cNvPr id="30" name="Rectangle 29">
              <a:extLst>
                <a:ext uri="{FF2B5EF4-FFF2-40B4-BE49-F238E27FC236}">
                  <a16:creationId xmlns:a16="http://schemas.microsoft.com/office/drawing/2014/main" id="{FBA3B09F-5096-433C-A8C5-552CF8C5FA55}"/>
                </a:ext>
              </a:extLst>
            </p:cNvPr>
            <p:cNvSpPr/>
            <p:nvPr/>
          </p:nvSpPr>
          <p:spPr>
            <a:xfrm>
              <a:off x="9027090" y="3246120"/>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a:t>
              </a:r>
            </a:p>
          </p:txBody>
        </p:sp>
        <p:sp>
          <p:nvSpPr>
            <p:cNvPr id="31" name="Rectangle 30">
              <a:extLst>
                <a:ext uri="{FF2B5EF4-FFF2-40B4-BE49-F238E27FC236}">
                  <a16:creationId xmlns:a16="http://schemas.microsoft.com/office/drawing/2014/main" id="{E9E4FA8D-06DE-4ECC-88DA-E3F0E808DFB3}"/>
                </a:ext>
              </a:extLst>
            </p:cNvPr>
            <p:cNvSpPr/>
            <p:nvPr/>
          </p:nvSpPr>
          <p:spPr>
            <a:xfrm>
              <a:off x="8295570" y="3246120"/>
              <a:ext cx="73152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383838"/>
                  </a:solidFill>
                </a:rPr>
                <a:t>• • •</a:t>
              </a:r>
            </a:p>
          </p:txBody>
        </p:sp>
        <p:sp>
          <p:nvSpPr>
            <p:cNvPr id="45" name="Rectangle 44">
              <a:extLst>
                <a:ext uri="{FF2B5EF4-FFF2-40B4-BE49-F238E27FC236}">
                  <a16:creationId xmlns:a16="http://schemas.microsoft.com/office/drawing/2014/main" id="{7181C431-5CDF-4F6D-B737-F8949F6CD772}"/>
                </a:ext>
              </a:extLst>
            </p:cNvPr>
            <p:cNvSpPr/>
            <p:nvPr/>
          </p:nvSpPr>
          <p:spPr>
            <a:xfrm>
              <a:off x="6000750" y="3242487"/>
              <a:ext cx="83178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383838"/>
                  </a:solidFill>
                  <a:latin typeface="Consolas" panose="020B0609020204030204" pitchFamily="49" charset="0"/>
                </a:rPr>
                <a:t>rfac</a:t>
              </a:r>
              <a:endParaRPr lang="en-US" sz="1400" dirty="0">
                <a:solidFill>
                  <a:srgbClr val="383838"/>
                </a:solidFill>
                <a:latin typeface="Consolas" panose="020B0609020204030204" pitchFamily="49" charset="0"/>
              </a:endParaRPr>
            </a:p>
          </p:txBody>
        </p:sp>
      </p:grpSp>
      <p:grpSp>
        <p:nvGrpSpPr>
          <p:cNvPr id="54" name="Group 53">
            <a:extLst>
              <a:ext uri="{FF2B5EF4-FFF2-40B4-BE49-F238E27FC236}">
                <a16:creationId xmlns:a16="http://schemas.microsoft.com/office/drawing/2014/main" id="{C5FC70BF-43D5-4F9D-8E49-4ED724DF9547}"/>
              </a:ext>
            </a:extLst>
          </p:cNvPr>
          <p:cNvGrpSpPr/>
          <p:nvPr/>
        </p:nvGrpSpPr>
        <p:grpSpPr>
          <a:xfrm>
            <a:off x="7631712" y="3157598"/>
            <a:ext cx="3757860" cy="186867"/>
            <a:chOff x="6000750" y="3505200"/>
            <a:chExt cx="3757860" cy="186867"/>
          </a:xfrm>
        </p:grpSpPr>
        <p:sp>
          <p:nvSpPr>
            <p:cNvPr id="33" name="Rectangle 32">
              <a:extLst>
                <a:ext uri="{FF2B5EF4-FFF2-40B4-BE49-F238E27FC236}">
                  <a16:creationId xmlns:a16="http://schemas.microsoft.com/office/drawing/2014/main" id="{54740C00-5416-48AC-8C8E-A87E7CCEF9D4}"/>
                </a:ext>
              </a:extLst>
            </p:cNvPr>
            <p:cNvSpPr/>
            <p:nvPr/>
          </p:nvSpPr>
          <p:spPr>
            <a:xfrm>
              <a:off x="6832530" y="3505200"/>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150</a:t>
              </a:r>
            </a:p>
          </p:txBody>
        </p:sp>
        <p:sp>
          <p:nvSpPr>
            <p:cNvPr id="34" name="Rectangle 33">
              <a:extLst>
                <a:ext uri="{FF2B5EF4-FFF2-40B4-BE49-F238E27FC236}">
                  <a16:creationId xmlns:a16="http://schemas.microsoft.com/office/drawing/2014/main" id="{5405941E-343D-429B-A6D3-95B3A1A3A300}"/>
                </a:ext>
              </a:extLst>
            </p:cNvPr>
            <p:cNvSpPr/>
            <p:nvPr/>
          </p:nvSpPr>
          <p:spPr>
            <a:xfrm>
              <a:off x="7564050" y="3505200"/>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150</a:t>
              </a:r>
            </a:p>
          </p:txBody>
        </p:sp>
        <p:sp>
          <p:nvSpPr>
            <p:cNvPr id="35" name="Rectangle 34">
              <a:extLst>
                <a:ext uri="{FF2B5EF4-FFF2-40B4-BE49-F238E27FC236}">
                  <a16:creationId xmlns:a16="http://schemas.microsoft.com/office/drawing/2014/main" id="{29810D5E-4C80-455F-8781-2F6B7C4987E1}"/>
                </a:ext>
              </a:extLst>
            </p:cNvPr>
            <p:cNvSpPr/>
            <p:nvPr/>
          </p:nvSpPr>
          <p:spPr>
            <a:xfrm>
              <a:off x="9027090" y="3505200"/>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150</a:t>
              </a:r>
            </a:p>
          </p:txBody>
        </p:sp>
        <p:sp>
          <p:nvSpPr>
            <p:cNvPr id="36" name="Rectangle 35">
              <a:extLst>
                <a:ext uri="{FF2B5EF4-FFF2-40B4-BE49-F238E27FC236}">
                  <a16:creationId xmlns:a16="http://schemas.microsoft.com/office/drawing/2014/main" id="{D6862CDA-6867-420C-B8FE-91B114197C58}"/>
                </a:ext>
              </a:extLst>
            </p:cNvPr>
            <p:cNvSpPr/>
            <p:nvPr/>
          </p:nvSpPr>
          <p:spPr>
            <a:xfrm>
              <a:off x="8295570" y="3505200"/>
              <a:ext cx="73152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383838"/>
                  </a:solidFill>
                </a:rPr>
                <a:t>• • •</a:t>
              </a:r>
            </a:p>
          </p:txBody>
        </p:sp>
        <p:sp>
          <p:nvSpPr>
            <p:cNvPr id="47" name="Rectangle 46">
              <a:extLst>
                <a:ext uri="{FF2B5EF4-FFF2-40B4-BE49-F238E27FC236}">
                  <a16:creationId xmlns:a16="http://schemas.microsoft.com/office/drawing/2014/main" id="{5BF4B1D9-FA84-4F48-B8D4-982BAED92543}"/>
                </a:ext>
              </a:extLst>
            </p:cNvPr>
            <p:cNvSpPr/>
            <p:nvPr/>
          </p:nvSpPr>
          <p:spPr>
            <a:xfrm>
              <a:off x="6000750" y="3509187"/>
              <a:ext cx="83178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383838"/>
                  </a:solidFill>
                  <a:latin typeface="Consolas" panose="020B0609020204030204" pitchFamily="49" charset="0"/>
                </a:rPr>
                <a:t>gfac</a:t>
              </a:r>
              <a:endParaRPr lang="en-US" sz="1400" dirty="0">
                <a:solidFill>
                  <a:srgbClr val="383838"/>
                </a:solidFill>
                <a:latin typeface="Consolas" panose="020B0609020204030204" pitchFamily="49" charset="0"/>
              </a:endParaRPr>
            </a:p>
          </p:txBody>
        </p:sp>
      </p:grpSp>
      <p:grpSp>
        <p:nvGrpSpPr>
          <p:cNvPr id="55" name="Group 54">
            <a:extLst>
              <a:ext uri="{FF2B5EF4-FFF2-40B4-BE49-F238E27FC236}">
                <a16:creationId xmlns:a16="http://schemas.microsoft.com/office/drawing/2014/main" id="{F82BF1B6-686B-400E-9036-98B721EE3305}"/>
              </a:ext>
            </a:extLst>
          </p:cNvPr>
          <p:cNvGrpSpPr/>
          <p:nvPr/>
        </p:nvGrpSpPr>
        <p:grpSpPr>
          <a:xfrm>
            <a:off x="7631712" y="3412691"/>
            <a:ext cx="3757860" cy="186867"/>
            <a:chOff x="6000750" y="3760293"/>
            <a:chExt cx="3757860" cy="186867"/>
          </a:xfrm>
        </p:grpSpPr>
        <p:sp>
          <p:nvSpPr>
            <p:cNvPr id="38" name="Rectangle 37">
              <a:extLst>
                <a:ext uri="{FF2B5EF4-FFF2-40B4-BE49-F238E27FC236}">
                  <a16:creationId xmlns:a16="http://schemas.microsoft.com/office/drawing/2014/main" id="{B0E1D76C-E4BB-4F65-9E15-F12BD41E3B45}"/>
                </a:ext>
              </a:extLst>
            </p:cNvPr>
            <p:cNvSpPr/>
            <p:nvPr/>
          </p:nvSpPr>
          <p:spPr>
            <a:xfrm>
              <a:off x="6832530" y="3764280"/>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29</a:t>
              </a:r>
            </a:p>
          </p:txBody>
        </p:sp>
        <p:sp>
          <p:nvSpPr>
            <p:cNvPr id="39" name="Rectangle 38">
              <a:extLst>
                <a:ext uri="{FF2B5EF4-FFF2-40B4-BE49-F238E27FC236}">
                  <a16:creationId xmlns:a16="http://schemas.microsoft.com/office/drawing/2014/main" id="{209F9604-EAAF-4050-B623-A890B938FFE8}"/>
                </a:ext>
              </a:extLst>
            </p:cNvPr>
            <p:cNvSpPr/>
            <p:nvPr/>
          </p:nvSpPr>
          <p:spPr>
            <a:xfrm>
              <a:off x="7564050" y="3764280"/>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29</a:t>
              </a:r>
            </a:p>
          </p:txBody>
        </p:sp>
        <p:sp>
          <p:nvSpPr>
            <p:cNvPr id="40" name="Rectangle 39">
              <a:extLst>
                <a:ext uri="{FF2B5EF4-FFF2-40B4-BE49-F238E27FC236}">
                  <a16:creationId xmlns:a16="http://schemas.microsoft.com/office/drawing/2014/main" id="{9A766D22-DCD8-43BF-937F-14C4BD041326}"/>
                </a:ext>
              </a:extLst>
            </p:cNvPr>
            <p:cNvSpPr/>
            <p:nvPr/>
          </p:nvSpPr>
          <p:spPr>
            <a:xfrm>
              <a:off x="9027090" y="3764280"/>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29</a:t>
              </a:r>
            </a:p>
          </p:txBody>
        </p:sp>
        <p:sp>
          <p:nvSpPr>
            <p:cNvPr id="41" name="Rectangle 40">
              <a:extLst>
                <a:ext uri="{FF2B5EF4-FFF2-40B4-BE49-F238E27FC236}">
                  <a16:creationId xmlns:a16="http://schemas.microsoft.com/office/drawing/2014/main" id="{3BCF23ED-DC18-49EB-8654-46B06FFBF03F}"/>
                </a:ext>
              </a:extLst>
            </p:cNvPr>
            <p:cNvSpPr/>
            <p:nvPr/>
          </p:nvSpPr>
          <p:spPr>
            <a:xfrm>
              <a:off x="8295570" y="3764280"/>
              <a:ext cx="73152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383838"/>
                  </a:solidFill>
                </a:rPr>
                <a:t>• • •</a:t>
              </a:r>
            </a:p>
          </p:txBody>
        </p:sp>
        <p:sp>
          <p:nvSpPr>
            <p:cNvPr id="48" name="Rectangle 47">
              <a:extLst>
                <a:ext uri="{FF2B5EF4-FFF2-40B4-BE49-F238E27FC236}">
                  <a16:creationId xmlns:a16="http://schemas.microsoft.com/office/drawing/2014/main" id="{DD737275-B6B4-4165-8F91-ECC8E6C308D9}"/>
                </a:ext>
              </a:extLst>
            </p:cNvPr>
            <p:cNvSpPr/>
            <p:nvPr/>
          </p:nvSpPr>
          <p:spPr>
            <a:xfrm>
              <a:off x="6000750" y="3760293"/>
              <a:ext cx="83178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383838"/>
                  </a:solidFill>
                  <a:latin typeface="Consolas" panose="020B0609020204030204" pitchFamily="49" charset="0"/>
                </a:rPr>
                <a:t>bfac</a:t>
              </a:r>
              <a:endParaRPr lang="en-US" sz="1400" dirty="0">
                <a:solidFill>
                  <a:srgbClr val="383838"/>
                </a:solidFill>
                <a:latin typeface="Consolas" panose="020B0609020204030204" pitchFamily="49" charset="0"/>
              </a:endParaRPr>
            </a:p>
          </p:txBody>
        </p:sp>
      </p:grpSp>
      <p:grpSp>
        <p:nvGrpSpPr>
          <p:cNvPr id="65" name="Group 64">
            <a:extLst>
              <a:ext uri="{FF2B5EF4-FFF2-40B4-BE49-F238E27FC236}">
                <a16:creationId xmlns:a16="http://schemas.microsoft.com/office/drawing/2014/main" id="{26590849-1005-4013-9574-EFCA6FB11902}"/>
              </a:ext>
            </a:extLst>
          </p:cNvPr>
          <p:cNvGrpSpPr/>
          <p:nvPr/>
        </p:nvGrpSpPr>
        <p:grpSpPr>
          <a:xfrm>
            <a:off x="6344637" y="4940316"/>
            <a:ext cx="5631463" cy="196819"/>
            <a:chOff x="6068412" y="5543024"/>
            <a:chExt cx="5631463" cy="196819"/>
          </a:xfrm>
        </p:grpSpPr>
        <p:sp>
          <p:nvSpPr>
            <p:cNvPr id="57" name="Rectangle 56">
              <a:extLst>
                <a:ext uri="{FF2B5EF4-FFF2-40B4-BE49-F238E27FC236}">
                  <a16:creationId xmlns:a16="http://schemas.microsoft.com/office/drawing/2014/main" id="{49CC1AC4-0878-4E79-A244-98E0AC1A3686}"/>
                </a:ext>
              </a:extLst>
            </p:cNvPr>
            <p:cNvSpPr/>
            <p:nvPr/>
          </p:nvSpPr>
          <p:spPr>
            <a:xfrm>
              <a:off x="6900933" y="5556963"/>
              <a:ext cx="146304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77R0+150G0+29B0</a:t>
              </a:r>
            </a:p>
          </p:txBody>
        </p:sp>
        <p:sp>
          <p:nvSpPr>
            <p:cNvPr id="61" name="Rectangle 60">
              <a:extLst>
                <a:ext uri="{FF2B5EF4-FFF2-40B4-BE49-F238E27FC236}">
                  <a16:creationId xmlns:a16="http://schemas.microsoft.com/office/drawing/2014/main" id="{60D1C85E-AEC6-4701-A964-1875931B230D}"/>
                </a:ext>
              </a:extLst>
            </p:cNvPr>
            <p:cNvSpPr/>
            <p:nvPr/>
          </p:nvSpPr>
          <p:spPr>
            <a:xfrm>
              <a:off x="6068412" y="5543024"/>
              <a:ext cx="83178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83838"/>
                  </a:solidFill>
                  <a:latin typeface="Consolas" panose="020B0609020204030204" pitchFamily="49" charset="0"/>
                </a:rPr>
                <a:t>temp</a:t>
              </a:r>
            </a:p>
          </p:txBody>
        </p:sp>
        <p:sp>
          <p:nvSpPr>
            <p:cNvPr id="62" name="Rectangle 61">
              <a:extLst>
                <a:ext uri="{FF2B5EF4-FFF2-40B4-BE49-F238E27FC236}">
                  <a16:creationId xmlns:a16="http://schemas.microsoft.com/office/drawing/2014/main" id="{E48CF764-F148-4B7C-A130-8EE596C30A29}"/>
                </a:ext>
              </a:extLst>
            </p:cNvPr>
            <p:cNvSpPr/>
            <p:nvPr/>
          </p:nvSpPr>
          <p:spPr>
            <a:xfrm>
              <a:off x="8363973" y="5556963"/>
              <a:ext cx="146304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77R1+150G1+29B1</a:t>
              </a:r>
            </a:p>
          </p:txBody>
        </p:sp>
        <p:sp>
          <p:nvSpPr>
            <p:cNvPr id="63" name="Rectangle 62">
              <a:extLst>
                <a:ext uri="{FF2B5EF4-FFF2-40B4-BE49-F238E27FC236}">
                  <a16:creationId xmlns:a16="http://schemas.microsoft.com/office/drawing/2014/main" id="{718AF504-59E0-476E-A29B-77072B13DFC2}"/>
                </a:ext>
              </a:extLst>
            </p:cNvPr>
            <p:cNvSpPr/>
            <p:nvPr/>
          </p:nvSpPr>
          <p:spPr>
            <a:xfrm>
              <a:off x="9827754" y="5543024"/>
              <a:ext cx="409081"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383838"/>
                  </a:solidFill>
                </a:rPr>
                <a:t>• • •</a:t>
              </a:r>
            </a:p>
          </p:txBody>
        </p:sp>
        <p:sp>
          <p:nvSpPr>
            <p:cNvPr id="64" name="Rectangle 63">
              <a:extLst>
                <a:ext uri="{FF2B5EF4-FFF2-40B4-BE49-F238E27FC236}">
                  <a16:creationId xmlns:a16="http://schemas.microsoft.com/office/drawing/2014/main" id="{47A7D008-B203-4EA1-BA49-8D827C549614}"/>
                </a:ext>
              </a:extLst>
            </p:cNvPr>
            <p:cNvSpPr/>
            <p:nvPr/>
          </p:nvSpPr>
          <p:spPr>
            <a:xfrm>
              <a:off x="10236835" y="5554300"/>
              <a:ext cx="146304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77R7+150G7+29B7</a:t>
              </a:r>
            </a:p>
          </p:txBody>
        </p:sp>
      </p:grpSp>
      <p:grpSp>
        <p:nvGrpSpPr>
          <p:cNvPr id="66" name="Group 65">
            <a:extLst>
              <a:ext uri="{FF2B5EF4-FFF2-40B4-BE49-F238E27FC236}">
                <a16:creationId xmlns:a16="http://schemas.microsoft.com/office/drawing/2014/main" id="{D4159DC0-69D7-406F-A3C1-2EA1876B718C}"/>
              </a:ext>
            </a:extLst>
          </p:cNvPr>
          <p:cNvGrpSpPr/>
          <p:nvPr/>
        </p:nvGrpSpPr>
        <p:grpSpPr>
          <a:xfrm>
            <a:off x="6344637" y="4681230"/>
            <a:ext cx="5631463" cy="196819"/>
            <a:chOff x="6068412" y="5543024"/>
            <a:chExt cx="5631463" cy="196819"/>
          </a:xfrm>
        </p:grpSpPr>
        <p:sp>
          <p:nvSpPr>
            <p:cNvPr id="67" name="Rectangle 66">
              <a:extLst>
                <a:ext uri="{FF2B5EF4-FFF2-40B4-BE49-F238E27FC236}">
                  <a16:creationId xmlns:a16="http://schemas.microsoft.com/office/drawing/2014/main" id="{5851480C-20E6-4541-BBAE-2D73DD9730E7}"/>
                </a:ext>
              </a:extLst>
            </p:cNvPr>
            <p:cNvSpPr/>
            <p:nvPr/>
          </p:nvSpPr>
          <p:spPr>
            <a:xfrm>
              <a:off x="6900933" y="5556963"/>
              <a:ext cx="146304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77R0+150G0</a:t>
              </a:r>
            </a:p>
          </p:txBody>
        </p:sp>
        <p:sp>
          <p:nvSpPr>
            <p:cNvPr id="68" name="Rectangle 67">
              <a:extLst>
                <a:ext uri="{FF2B5EF4-FFF2-40B4-BE49-F238E27FC236}">
                  <a16:creationId xmlns:a16="http://schemas.microsoft.com/office/drawing/2014/main" id="{4A3810B3-B332-419F-A051-B8E4158C8BF5}"/>
                </a:ext>
              </a:extLst>
            </p:cNvPr>
            <p:cNvSpPr/>
            <p:nvPr/>
          </p:nvSpPr>
          <p:spPr>
            <a:xfrm>
              <a:off x="6068412" y="5543024"/>
              <a:ext cx="83178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83838"/>
                  </a:solidFill>
                  <a:latin typeface="Consolas" panose="020B0609020204030204" pitchFamily="49" charset="0"/>
                </a:rPr>
                <a:t>temp</a:t>
              </a:r>
            </a:p>
          </p:txBody>
        </p:sp>
        <p:sp>
          <p:nvSpPr>
            <p:cNvPr id="69" name="Rectangle 68">
              <a:extLst>
                <a:ext uri="{FF2B5EF4-FFF2-40B4-BE49-F238E27FC236}">
                  <a16:creationId xmlns:a16="http://schemas.microsoft.com/office/drawing/2014/main" id="{C8E24A51-3EA4-46B6-B3E7-207DC18DB1A1}"/>
                </a:ext>
              </a:extLst>
            </p:cNvPr>
            <p:cNvSpPr/>
            <p:nvPr/>
          </p:nvSpPr>
          <p:spPr>
            <a:xfrm>
              <a:off x="8363973" y="5556963"/>
              <a:ext cx="146304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77R1+150G1</a:t>
              </a:r>
            </a:p>
          </p:txBody>
        </p:sp>
        <p:sp>
          <p:nvSpPr>
            <p:cNvPr id="70" name="Rectangle 69">
              <a:extLst>
                <a:ext uri="{FF2B5EF4-FFF2-40B4-BE49-F238E27FC236}">
                  <a16:creationId xmlns:a16="http://schemas.microsoft.com/office/drawing/2014/main" id="{8BFD45D2-E6F4-4670-B065-93F895433FD2}"/>
                </a:ext>
              </a:extLst>
            </p:cNvPr>
            <p:cNvSpPr/>
            <p:nvPr/>
          </p:nvSpPr>
          <p:spPr>
            <a:xfrm>
              <a:off x="9827754" y="5543024"/>
              <a:ext cx="409081"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383838"/>
                  </a:solidFill>
                </a:rPr>
                <a:t>• • •</a:t>
              </a:r>
            </a:p>
          </p:txBody>
        </p:sp>
        <p:sp>
          <p:nvSpPr>
            <p:cNvPr id="71" name="Rectangle 70">
              <a:extLst>
                <a:ext uri="{FF2B5EF4-FFF2-40B4-BE49-F238E27FC236}">
                  <a16:creationId xmlns:a16="http://schemas.microsoft.com/office/drawing/2014/main" id="{555F1D0D-8F24-409C-B109-D1612B246D14}"/>
                </a:ext>
              </a:extLst>
            </p:cNvPr>
            <p:cNvSpPr/>
            <p:nvPr/>
          </p:nvSpPr>
          <p:spPr>
            <a:xfrm>
              <a:off x="10236835" y="5554300"/>
              <a:ext cx="146304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77R7+150G7</a:t>
              </a:r>
            </a:p>
          </p:txBody>
        </p:sp>
      </p:grpSp>
      <p:grpSp>
        <p:nvGrpSpPr>
          <p:cNvPr id="72" name="Group 71">
            <a:extLst>
              <a:ext uri="{FF2B5EF4-FFF2-40B4-BE49-F238E27FC236}">
                <a16:creationId xmlns:a16="http://schemas.microsoft.com/office/drawing/2014/main" id="{73BFB3B9-6BAD-4E25-90BD-3C24B23672E0}"/>
              </a:ext>
            </a:extLst>
          </p:cNvPr>
          <p:cNvGrpSpPr/>
          <p:nvPr/>
        </p:nvGrpSpPr>
        <p:grpSpPr>
          <a:xfrm>
            <a:off x="6344637" y="4416386"/>
            <a:ext cx="5631463" cy="196819"/>
            <a:chOff x="6068412" y="5543024"/>
            <a:chExt cx="5631463" cy="196819"/>
          </a:xfrm>
        </p:grpSpPr>
        <p:sp>
          <p:nvSpPr>
            <p:cNvPr id="73" name="Rectangle 72">
              <a:extLst>
                <a:ext uri="{FF2B5EF4-FFF2-40B4-BE49-F238E27FC236}">
                  <a16:creationId xmlns:a16="http://schemas.microsoft.com/office/drawing/2014/main" id="{2CC40617-3B49-4BE5-9350-A5341BDB8F78}"/>
                </a:ext>
              </a:extLst>
            </p:cNvPr>
            <p:cNvSpPr/>
            <p:nvPr/>
          </p:nvSpPr>
          <p:spPr>
            <a:xfrm>
              <a:off x="6900933" y="5556963"/>
              <a:ext cx="146304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77R0</a:t>
              </a:r>
            </a:p>
          </p:txBody>
        </p:sp>
        <p:sp>
          <p:nvSpPr>
            <p:cNvPr id="74" name="Rectangle 73">
              <a:extLst>
                <a:ext uri="{FF2B5EF4-FFF2-40B4-BE49-F238E27FC236}">
                  <a16:creationId xmlns:a16="http://schemas.microsoft.com/office/drawing/2014/main" id="{0F088B2C-312F-4B73-ACA2-0EDC7D35BEA6}"/>
                </a:ext>
              </a:extLst>
            </p:cNvPr>
            <p:cNvSpPr/>
            <p:nvPr/>
          </p:nvSpPr>
          <p:spPr>
            <a:xfrm>
              <a:off x="6068412" y="5543024"/>
              <a:ext cx="83178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83838"/>
                  </a:solidFill>
                  <a:latin typeface="Consolas" panose="020B0609020204030204" pitchFamily="49" charset="0"/>
                </a:rPr>
                <a:t>temp</a:t>
              </a:r>
            </a:p>
          </p:txBody>
        </p:sp>
        <p:sp>
          <p:nvSpPr>
            <p:cNvPr id="75" name="Rectangle 74">
              <a:extLst>
                <a:ext uri="{FF2B5EF4-FFF2-40B4-BE49-F238E27FC236}">
                  <a16:creationId xmlns:a16="http://schemas.microsoft.com/office/drawing/2014/main" id="{BED4C80E-621F-490D-A59C-042342925644}"/>
                </a:ext>
              </a:extLst>
            </p:cNvPr>
            <p:cNvSpPr/>
            <p:nvPr/>
          </p:nvSpPr>
          <p:spPr>
            <a:xfrm>
              <a:off x="8363973" y="5556963"/>
              <a:ext cx="146304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77R1</a:t>
              </a:r>
            </a:p>
          </p:txBody>
        </p:sp>
        <p:sp>
          <p:nvSpPr>
            <p:cNvPr id="76" name="Rectangle 75">
              <a:extLst>
                <a:ext uri="{FF2B5EF4-FFF2-40B4-BE49-F238E27FC236}">
                  <a16:creationId xmlns:a16="http://schemas.microsoft.com/office/drawing/2014/main" id="{894AE987-C6DA-49CD-950E-C96245D1F943}"/>
                </a:ext>
              </a:extLst>
            </p:cNvPr>
            <p:cNvSpPr/>
            <p:nvPr/>
          </p:nvSpPr>
          <p:spPr>
            <a:xfrm>
              <a:off x="9827754" y="5543024"/>
              <a:ext cx="409081"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383838"/>
                  </a:solidFill>
                </a:rPr>
                <a:t>• • •</a:t>
              </a:r>
            </a:p>
          </p:txBody>
        </p:sp>
        <p:sp>
          <p:nvSpPr>
            <p:cNvPr id="77" name="Rectangle 76">
              <a:extLst>
                <a:ext uri="{FF2B5EF4-FFF2-40B4-BE49-F238E27FC236}">
                  <a16:creationId xmlns:a16="http://schemas.microsoft.com/office/drawing/2014/main" id="{25181E04-265D-4423-91BE-45D7E0E40ECA}"/>
                </a:ext>
              </a:extLst>
            </p:cNvPr>
            <p:cNvSpPr/>
            <p:nvPr/>
          </p:nvSpPr>
          <p:spPr>
            <a:xfrm>
              <a:off x="10236835" y="5554300"/>
              <a:ext cx="146304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77R7</a:t>
              </a:r>
            </a:p>
          </p:txBody>
        </p:sp>
      </p:grpSp>
      <p:grpSp>
        <p:nvGrpSpPr>
          <p:cNvPr id="86" name="Group 85">
            <a:extLst>
              <a:ext uri="{FF2B5EF4-FFF2-40B4-BE49-F238E27FC236}">
                <a16:creationId xmlns:a16="http://schemas.microsoft.com/office/drawing/2014/main" id="{8AF3189A-F9DD-4C6B-BD7E-2A56D5F1B1A1}"/>
              </a:ext>
            </a:extLst>
          </p:cNvPr>
          <p:cNvGrpSpPr/>
          <p:nvPr/>
        </p:nvGrpSpPr>
        <p:grpSpPr>
          <a:xfrm>
            <a:off x="6344637" y="5722203"/>
            <a:ext cx="5631463" cy="425419"/>
            <a:chOff x="6344637" y="5855553"/>
            <a:chExt cx="5631463" cy="425419"/>
          </a:xfrm>
        </p:grpSpPr>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72DBE34A-5E52-4252-BD58-8F1C8DCB3E4A}"/>
                    </a:ext>
                  </a:extLst>
                </p:cNvPr>
                <p:cNvSpPr/>
                <p:nvPr/>
              </p:nvSpPr>
              <p:spPr>
                <a:xfrm>
                  <a:off x="7177158" y="5869492"/>
                  <a:ext cx="1463040" cy="4114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f>
                          <m:fPr>
                            <m:ctrlPr>
                              <a:rPr lang="en-US" sz="1200" i="1" smtClean="0">
                                <a:solidFill>
                                  <a:srgbClr val="383838"/>
                                </a:solidFill>
                                <a:latin typeface="Cambria Math" panose="02040503050406030204" pitchFamily="18" charset="0"/>
                              </a:rPr>
                            </m:ctrlPr>
                          </m:fPr>
                          <m:num>
                            <m:r>
                              <m:rPr>
                                <m:nor/>
                              </m:rPr>
                              <a:rPr lang="en-US" sz="1200" dirty="0">
                                <a:solidFill>
                                  <a:srgbClr val="383838"/>
                                </a:solidFill>
                                <a:latin typeface="Consolas" panose="020B0609020204030204" pitchFamily="49" charset="0"/>
                              </a:rPr>
                              <m:t>77</m:t>
                            </m:r>
                            <m:r>
                              <m:rPr>
                                <m:nor/>
                              </m:rPr>
                              <a:rPr lang="en-US" sz="1200" dirty="0">
                                <a:solidFill>
                                  <a:srgbClr val="383838"/>
                                </a:solidFill>
                                <a:latin typeface="Consolas" panose="020B0609020204030204" pitchFamily="49" charset="0"/>
                              </a:rPr>
                              <m:t>R</m:t>
                            </m:r>
                            <m:r>
                              <m:rPr>
                                <m:nor/>
                              </m:rPr>
                              <a:rPr lang="en-US" sz="1200" dirty="0">
                                <a:solidFill>
                                  <a:srgbClr val="383838"/>
                                </a:solidFill>
                                <a:latin typeface="Consolas" panose="020B0609020204030204" pitchFamily="49" charset="0"/>
                              </a:rPr>
                              <m:t>0</m:t>
                            </m:r>
                            <m:r>
                              <m:rPr>
                                <m:nor/>
                              </m:rPr>
                              <a:rPr lang="en-US" sz="1200" dirty="0">
                                <a:solidFill>
                                  <a:srgbClr val="383838"/>
                                </a:solidFill>
                                <a:latin typeface="Consolas" panose="020B0609020204030204" pitchFamily="49" charset="0"/>
                              </a:rPr>
                              <m:t>+</m:t>
                            </m:r>
                            <m:r>
                              <m:rPr>
                                <m:nor/>
                              </m:rPr>
                              <a:rPr lang="en-US" sz="1200" dirty="0">
                                <a:solidFill>
                                  <a:srgbClr val="383838"/>
                                </a:solidFill>
                                <a:latin typeface="Consolas" panose="020B0609020204030204" pitchFamily="49" charset="0"/>
                              </a:rPr>
                              <m:t>150</m:t>
                            </m:r>
                            <m:r>
                              <m:rPr>
                                <m:nor/>
                              </m:rPr>
                              <a:rPr lang="en-US" sz="1200" dirty="0">
                                <a:solidFill>
                                  <a:srgbClr val="383838"/>
                                </a:solidFill>
                                <a:latin typeface="Consolas" panose="020B0609020204030204" pitchFamily="49" charset="0"/>
                              </a:rPr>
                              <m:t>G</m:t>
                            </m:r>
                            <m:r>
                              <m:rPr>
                                <m:nor/>
                              </m:rPr>
                              <a:rPr lang="en-US" sz="1200" dirty="0">
                                <a:solidFill>
                                  <a:srgbClr val="383838"/>
                                </a:solidFill>
                                <a:latin typeface="Consolas" panose="020B0609020204030204" pitchFamily="49" charset="0"/>
                              </a:rPr>
                              <m:t>0</m:t>
                            </m:r>
                            <m:r>
                              <m:rPr>
                                <m:nor/>
                              </m:rPr>
                              <a:rPr lang="en-US" sz="1200" dirty="0">
                                <a:solidFill>
                                  <a:srgbClr val="383838"/>
                                </a:solidFill>
                                <a:latin typeface="Consolas" panose="020B0609020204030204" pitchFamily="49" charset="0"/>
                              </a:rPr>
                              <m:t>+</m:t>
                            </m:r>
                            <m:r>
                              <m:rPr>
                                <m:nor/>
                              </m:rPr>
                              <a:rPr lang="en-US" sz="1200" dirty="0">
                                <a:solidFill>
                                  <a:srgbClr val="383838"/>
                                </a:solidFill>
                                <a:latin typeface="Consolas" panose="020B0609020204030204" pitchFamily="49" charset="0"/>
                              </a:rPr>
                              <m:t>29</m:t>
                            </m:r>
                            <m:r>
                              <m:rPr>
                                <m:nor/>
                              </m:rPr>
                              <a:rPr lang="en-US" sz="1200" dirty="0">
                                <a:solidFill>
                                  <a:srgbClr val="383838"/>
                                </a:solidFill>
                                <a:latin typeface="Consolas" panose="020B0609020204030204" pitchFamily="49" charset="0"/>
                              </a:rPr>
                              <m:t>B</m:t>
                            </m:r>
                            <m:r>
                              <m:rPr>
                                <m:nor/>
                              </m:rPr>
                              <a:rPr lang="en-US" sz="1200" b="0" i="0" dirty="0" smtClean="0">
                                <a:solidFill>
                                  <a:srgbClr val="383838"/>
                                </a:solidFill>
                                <a:latin typeface="Consolas" panose="020B0609020204030204" pitchFamily="49" charset="0"/>
                              </a:rPr>
                              <m:t>0</m:t>
                            </m:r>
                          </m:num>
                          <m:den>
                            <m:r>
                              <m:rPr>
                                <m:nor/>
                              </m:rPr>
                              <a:rPr lang="en-US" sz="1200" dirty="0">
                                <a:solidFill>
                                  <a:srgbClr val="383838"/>
                                </a:solidFill>
                                <a:latin typeface="Consolas" panose="020B0609020204030204" pitchFamily="49" charset="0"/>
                              </a:rPr>
                              <m:t>2</m:t>
                            </m:r>
                            <m:r>
                              <m:rPr>
                                <m:nor/>
                              </m:rPr>
                              <a:rPr lang="en-US" sz="1200" b="0" i="0" dirty="0" smtClean="0">
                                <a:solidFill>
                                  <a:srgbClr val="383838"/>
                                </a:solidFill>
                                <a:latin typeface="Consolas" panose="020B0609020204030204" pitchFamily="49" charset="0"/>
                              </a:rPr>
                              <m:t>56</m:t>
                            </m:r>
                          </m:den>
                        </m:f>
                      </m:oMath>
                    </m:oMathPara>
                  </a14:m>
                  <a:endParaRPr lang="en-US" sz="1200" dirty="0">
                    <a:solidFill>
                      <a:srgbClr val="383838"/>
                    </a:solidFill>
                    <a:latin typeface="Consolas" panose="020B0609020204030204" pitchFamily="49" charset="0"/>
                  </a:endParaRPr>
                </a:p>
              </p:txBody>
            </p:sp>
          </mc:Choice>
          <mc:Fallback xmlns="">
            <p:sp>
              <p:nvSpPr>
                <p:cNvPr id="79" name="Rectangle 78">
                  <a:extLst>
                    <a:ext uri="{FF2B5EF4-FFF2-40B4-BE49-F238E27FC236}">
                      <a16:creationId xmlns:a16="http://schemas.microsoft.com/office/drawing/2014/main" id="{72DBE34A-5E52-4252-BD58-8F1C8DCB3E4A}"/>
                    </a:ext>
                  </a:extLst>
                </p:cNvPr>
                <p:cNvSpPr>
                  <a:spLocks noRot="1" noChangeAspect="1" noMove="1" noResize="1" noEditPoints="1" noAdjustHandles="1" noChangeArrowheads="1" noChangeShapeType="1" noTextEdit="1"/>
                </p:cNvSpPr>
                <p:nvPr/>
              </p:nvSpPr>
              <p:spPr>
                <a:xfrm>
                  <a:off x="7177158" y="5869492"/>
                  <a:ext cx="1463040" cy="411480"/>
                </a:xfrm>
                <a:prstGeom prst="rect">
                  <a:avLst/>
                </a:prstGeom>
                <a:blipFill>
                  <a:blip r:embed="rId4"/>
                  <a:stretch>
                    <a:fillRect b="-1429"/>
                  </a:stretch>
                </a:blipFill>
                <a:ln w="19050">
                  <a:solidFill>
                    <a:schemeClr val="tx1"/>
                  </a:solidFill>
                </a:ln>
              </p:spPr>
              <p:txBody>
                <a:bodyPr/>
                <a:lstStyle/>
                <a:p>
                  <a:r>
                    <a:rPr lang="en-US">
                      <a:noFill/>
                    </a:rPr>
                    <a:t> </a:t>
                  </a:r>
                </a:p>
              </p:txBody>
            </p:sp>
          </mc:Fallback>
        </mc:AlternateContent>
        <p:sp>
          <p:nvSpPr>
            <p:cNvPr id="80" name="Rectangle 79">
              <a:extLst>
                <a:ext uri="{FF2B5EF4-FFF2-40B4-BE49-F238E27FC236}">
                  <a16:creationId xmlns:a16="http://schemas.microsoft.com/office/drawing/2014/main" id="{3E19F3D4-1885-41CE-9724-43A855C16872}"/>
                </a:ext>
              </a:extLst>
            </p:cNvPr>
            <p:cNvSpPr/>
            <p:nvPr/>
          </p:nvSpPr>
          <p:spPr>
            <a:xfrm>
              <a:off x="6344637" y="5855553"/>
              <a:ext cx="831780" cy="4114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83838"/>
                  </a:solidFill>
                  <a:latin typeface="Consolas" panose="020B0609020204030204" pitchFamily="49" charset="0"/>
                </a:rPr>
                <a:t>result</a:t>
              </a:r>
            </a:p>
          </p:txBody>
        </p:sp>
        <p:sp>
          <p:nvSpPr>
            <p:cNvPr id="82" name="Rectangle 81">
              <a:extLst>
                <a:ext uri="{FF2B5EF4-FFF2-40B4-BE49-F238E27FC236}">
                  <a16:creationId xmlns:a16="http://schemas.microsoft.com/office/drawing/2014/main" id="{17D6F0AE-19C5-4526-8758-62573E754E48}"/>
                </a:ext>
              </a:extLst>
            </p:cNvPr>
            <p:cNvSpPr/>
            <p:nvPr/>
          </p:nvSpPr>
          <p:spPr>
            <a:xfrm>
              <a:off x="10103979" y="5855553"/>
              <a:ext cx="409081" cy="4114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383838"/>
                  </a:solidFill>
                </a:rPr>
                <a:t>• • •</a:t>
              </a:r>
            </a:p>
          </p:txBody>
        </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CD197DFD-AF44-44BB-999F-A2CA530048E7}"/>
                    </a:ext>
                  </a:extLst>
                </p:cNvPr>
                <p:cNvSpPr/>
                <p:nvPr/>
              </p:nvSpPr>
              <p:spPr>
                <a:xfrm>
                  <a:off x="8639457" y="5869492"/>
                  <a:ext cx="1463040" cy="4114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f>
                          <m:fPr>
                            <m:ctrlPr>
                              <a:rPr lang="en-US" sz="1200" i="1" smtClean="0">
                                <a:solidFill>
                                  <a:srgbClr val="383838"/>
                                </a:solidFill>
                                <a:latin typeface="Cambria Math" panose="02040503050406030204" pitchFamily="18" charset="0"/>
                              </a:rPr>
                            </m:ctrlPr>
                          </m:fPr>
                          <m:num>
                            <m:r>
                              <m:rPr>
                                <m:nor/>
                              </m:rPr>
                              <a:rPr lang="en-US" sz="1200" dirty="0">
                                <a:solidFill>
                                  <a:srgbClr val="383838"/>
                                </a:solidFill>
                                <a:latin typeface="Consolas" panose="020B0609020204030204" pitchFamily="49" charset="0"/>
                              </a:rPr>
                              <m:t>77</m:t>
                            </m:r>
                            <m:r>
                              <m:rPr>
                                <m:nor/>
                              </m:rPr>
                              <a:rPr lang="en-US" sz="1200" dirty="0">
                                <a:solidFill>
                                  <a:srgbClr val="383838"/>
                                </a:solidFill>
                                <a:latin typeface="Consolas" panose="020B0609020204030204" pitchFamily="49" charset="0"/>
                              </a:rPr>
                              <m:t>R</m:t>
                            </m:r>
                            <m:r>
                              <m:rPr>
                                <m:nor/>
                              </m:rPr>
                              <a:rPr lang="en-US" sz="1200" dirty="0">
                                <a:solidFill>
                                  <a:srgbClr val="383838"/>
                                </a:solidFill>
                                <a:latin typeface="Consolas" panose="020B0609020204030204" pitchFamily="49" charset="0"/>
                              </a:rPr>
                              <m:t>0</m:t>
                            </m:r>
                            <m:r>
                              <m:rPr>
                                <m:nor/>
                              </m:rPr>
                              <a:rPr lang="en-US" sz="1200" dirty="0">
                                <a:solidFill>
                                  <a:srgbClr val="383838"/>
                                </a:solidFill>
                                <a:latin typeface="Consolas" panose="020B0609020204030204" pitchFamily="49" charset="0"/>
                              </a:rPr>
                              <m:t>+</m:t>
                            </m:r>
                            <m:r>
                              <m:rPr>
                                <m:nor/>
                              </m:rPr>
                              <a:rPr lang="en-US" sz="1200" dirty="0">
                                <a:solidFill>
                                  <a:srgbClr val="383838"/>
                                </a:solidFill>
                                <a:latin typeface="Consolas" panose="020B0609020204030204" pitchFamily="49" charset="0"/>
                              </a:rPr>
                              <m:t>150</m:t>
                            </m:r>
                            <m:r>
                              <m:rPr>
                                <m:nor/>
                              </m:rPr>
                              <a:rPr lang="en-US" sz="1200" dirty="0">
                                <a:solidFill>
                                  <a:srgbClr val="383838"/>
                                </a:solidFill>
                                <a:latin typeface="Consolas" panose="020B0609020204030204" pitchFamily="49" charset="0"/>
                              </a:rPr>
                              <m:t>G</m:t>
                            </m:r>
                            <m:r>
                              <m:rPr>
                                <m:nor/>
                              </m:rPr>
                              <a:rPr lang="en-US" sz="1200" dirty="0">
                                <a:solidFill>
                                  <a:srgbClr val="383838"/>
                                </a:solidFill>
                                <a:latin typeface="Consolas" panose="020B0609020204030204" pitchFamily="49" charset="0"/>
                              </a:rPr>
                              <m:t>0</m:t>
                            </m:r>
                            <m:r>
                              <m:rPr>
                                <m:nor/>
                              </m:rPr>
                              <a:rPr lang="en-US" sz="1200" dirty="0">
                                <a:solidFill>
                                  <a:srgbClr val="383838"/>
                                </a:solidFill>
                                <a:latin typeface="Consolas" panose="020B0609020204030204" pitchFamily="49" charset="0"/>
                              </a:rPr>
                              <m:t>+</m:t>
                            </m:r>
                            <m:r>
                              <m:rPr>
                                <m:nor/>
                              </m:rPr>
                              <a:rPr lang="en-US" sz="1200" dirty="0">
                                <a:solidFill>
                                  <a:srgbClr val="383838"/>
                                </a:solidFill>
                                <a:latin typeface="Consolas" panose="020B0609020204030204" pitchFamily="49" charset="0"/>
                              </a:rPr>
                              <m:t>29</m:t>
                            </m:r>
                            <m:r>
                              <m:rPr>
                                <m:nor/>
                              </m:rPr>
                              <a:rPr lang="en-US" sz="1200" dirty="0">
                                <a:solidFill>
                                  <a:srgbClr val="383838"/>
                                </a:solidFill>
                                <a:latin typeface="Consolas" panose="020B0609020204030204" pitchFamily="49" charset="0"/>
                              </a:rPr>
                              <m:t>B</m:t>
                            </m:r>
                            <m:r>
                              <m:rPr>
                                <m:nor/>
                              </m:rPr>
                              <a:rPr lang="en-US" sz="1200" b="0" i="0" dirty="0" smtClean="0">
                                <a:solidFill>
                                  <a:srgbClr val="383838"/>
                                </a:solidFill>
                                <a:latin typeface="Consolas" panose="020B0609020204030204" pitchFamily="49" charset="0"/>
                              </a:rPr>
                              <m:t>0</m:t>
                            </m:r>
                          </m:num>
                          <m:den>
                            <m:r>
                              <m:rPr>
                                <m:nor/>
                              </m:rPr>
                              <a:rPr lang="en-US" sz="1200" dirty="0">
                                <a:solidFill>
                                  <a:srgbClr val="383838"/>
                                </a:solidFill>
                                <a:latin typeface="Consolas" panose="020B0609020204030204" pitchFamily="49" charset="0"/>
                              </a:rPr>
                              <m:t>2</m:t>
                            </m:r>
                            <m:r>
                              <m:rPr>
                                <m:nor/>
                              </m:rPr>
                              <a:rPr lang="en-US" sz="1200" b="0" i="0" dirty="0" smtClean="0">
                                <a:solidFill>
                                  <a:srgbClr val="383838"/>
                                </a:solidFill>
                                <a:latin typeface="Consolas" panose="020B0609020204030204" pitchFamily="49" charset="0"/>
                              </a:rPr>
                              <m:t>56</m:t>
                            </m:r>
                          </m:den>
                        </m:f>
                      </m:oMath>
                    </m:oMathPara>
                  </a14:m>
                  <a:endParaRPr lang="en-US" sz="1200" dirty="0">
                    <a:solidFill>
                      <a:srgbClr val="383838"/>
                    </a:solidFill>
                    <a:latin typeface="Consolas" panose="020B0609020204030204" pitchFamily="49" charset="0"/>
                  </a:endParaRPr>
                </a:p>
              </p:txBody>
            </p:sp>
          </mc:Choice>
          <mc:Fallback xmlns="">
            <p:sp>
              <p:nvSpPr>
                <p:cNvPr id="84" name="Rectangle 83">
                  <a:extLst>
                    <a:ext uri="{FF2B5EF4-FFF2-40B4-BE49-F238E27FC236}">
                      <a16:creationId xmlns:a16="http://schemas.microsoft.com/office/drawing/2014/main" id="{CD197DFD-AF44-44BB-999F-A2CA530048E7}"/>
                    </a:ext>
                  </a:extLst>
                </p:cNvPr>
                <p:cNvSpPr>
                  <a:spLocks noRot="1" noChangeAspect="1" noMove="1" noResize="1" noEditPoints="1" noAdjustHandles="1" noChangeArrowheads="1" noChangeShapeType="1" noTextEdit="1"/>
                </p:cNvSpPr>
                <p:nvPr/>
              </p:nvSpPr>
              <p:spPr>
                <a:xfrm>
                  <a:off x="8639457" y="5869492"/>
                  <a:ext cx="1463040" cy="411480"/>
                </a:xfrm>
                <a:prstGeom prst="rect">
                  <a:avLst/>
                </a:prstGeom>
                <a:blipFill>
                  <a:blip r:embed="rId4"/>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E013803B-6C3C-4990-8553-8885BD5AEAD2}"/>
                    </a:ext>
                  </a:extLst>
                </p:cNvPr>
                <p:cNvSpPr/>
                <p:nvPr/>
              </p:nvSpPr>
              <p:spPr>
                <a:xfrm>
                  <a:off x="10513060" y="5860267"/>
                  <a:ext cx="1463040" cy="4114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f>
                          <m:fPr>
                            <m:ctrlPr>
                              <a:rPr lang="en-US" sz="1200" i="1" smtClean="0">
                                <a:solidFill>
                                  <a:srgbClr val="383838"/>
                                </a:solidFill>
                                <a:latin typeface="Cambria Math" panose="02040503050406030204" pitchFamily="18" charset="0"/>
                              </a:rPr>
                            </m:ctrlPr>
                          </m:fPr>
                          <m:num>
                            <m:r>
                              <m:rPr>
                                <m:nor/>
                              </m:rPr>
                              <a:rPr lang="en-US" sz="1200" dirty="0">
                                <a:solidFill>
                                  <a:srgbClr val="383838"/>
                                </a:solidFill>
                                <a:latin typeface="Consolas" panose="020B0609020204030204" pitchFamily="49" charset="0"/>
                              </a:rPr>
                              <m:t>77</m:t>
                            </m:r>
                            <m:r>
                              <m:rPr>
                                <m:nor/>
                              </m:rPr>
                              <a:rPr lang="en-US" sz="1200" dirty="0">
                                <a:solidFill>
                                  <a:srgbClr val="383838"/>
                                </a:solidFill>
                                <a:latin typeface="Consolas" panose="020B0609020204030204" pitchFamily="49" charset="0"/>
                              </a:rPr>
                              <m:t>R</m:t>
                            </m:r>
                            <m:r>
                              <m:rPr>
                                <m:nor/>
                              </m:rPr>
                              <a:rPr lang="en-US" sz="1200" dirty="0">
                                <a:solidFill>
                                  <a:srgbClr val="383838"/>
                                </a:solidFill>
                                <a:latin typeface="Consolas" panose="020B0609020204030204" pitchFamily="49" charset="0"/>
                              </a:rPr>
                              <m:t>0</m:t>
                            </m:r>
                            <m:r>
                              <m:rPr>
                                <m:nor/>
                              </m:rPr>
                              <a:rPr lang="en-US" sz="1200" dirty="0">
                                <a:solidFill>
                                  <a:srgbClr val="383838"/>
                                </a:solidFill>
                                <a:latin typeface="Consolas" panose="020B0609020204030204" pitchFamily="49" charset="0"/>
                              </a:rPr>
                              <m:t>+</m:t>
                            </m:r>
                            <m:r>
                              <m:rPr>
                                <m:nor/>
                              </m:rPr>
                              <a:rPr lang="en-US" sz="1200" dirty="0">
                                <a:solidFill>
                                  <a:srgbClr val="383838"/>
                                </a:solidFill>
                                <a:latin typeface="Consolas" panose="020B0609020204030204" pitchFamily="49" charset="0"/>
                              </a:rPr>
                              <m:t>150</m:t>
                            </m:r>
                            <m:r>
                              <m:rPr>
                                <m:nor/>
                              </m:rPr>
                              <a:rPr lang="en-US" sz="1200" dirty="0">
                                <a:solidFill>
                                  <a:srgbClr val="383838"/>
                                </a:solidFill>
                                <a:latin typeface="Consolas" panose="020B0609020204030204" pitchFamily="49" charset="0"/>
                              </a:rPr>
                              <m:t>G</m:t>
                            </m:r>
                            <m:r>
                              <m:rPr>
                                <m:nor/>
                              </m:rPr>
                              <a:rPr lang="en-US" sz="1200" dirty="0">
                                <a:solidFill>
                                  <a:srgbClr val="383838"/>
                                </a:solidFill>
                                <a:latin typeface="Consolas" panose="020B0609020204030204" pitchFamily="49" charset="0"/>
                              </a:rPr>
                              <m:t>0</m:t>
                            </m:r>
                            <m:r>
                              <m:rPr>
                                <m:nor/>
                              </m:rPr>
                              <a:rPr lang="en-US" sz="1200" dirty="0">
                                <a:solidFill>
                                  <a:srgbClr val="383838"/>
                                </a:solidFill>
                                <a:latin typeface="Consolas" panose="020B0609020204030204" pitchFamily="49" charset="0"/>
                              </a:rPr>
                              <m:t>+</m:t>
                            </m:r>
                            <m:r>
                              <m:rPr>
                                <m:nor/>
                              </m:rPr>
                              <a:rPr lang="en-US" sz="1200" dirty="0">
                                <a:solidFill>
                                  <a:srgbClr val="383838"/>
                                </a:solidFill>
                                <a:latin typeface="Consolas" panose="020B0609020204030204" pitchFamily="49" charset="0"/>
                              </a:rPr>
                              <m:t>29</m:t>
                            </m:r>
                            <m:r>
                              <m:rPr>
                                <m:nor/>
                              </m:rPr>
                              <a:rPr lang="en-US" sz="1200" dirty="0">
                                <a:solidFill>
                                  <a:srgbClr val="383838"/>
                                </a:solidFill>
                                <a:latin typeface="Consolas" panose="020B0609020204030204" pitchFamily="49" charset="0"/>
                              </a:rPr>
                              <m:t>B</m:t>
                            </m:r>
                            <m:r>
                              <m:rPr>
                                <m:nor/>
                              </m:rPr>
                              <a:rPr lang="en-US" sz="1200" b="0" i="0" dirty="0" smtClean="0">
                                <a:solidFill>
                                  <a:srgbClr val="383838"/>
                                </a:solidFill>
                                <a:latin typeface="Consolas" panose="020B0609020204030204" pitchFamily="49" charset="0"/>
                              </a:rPr>
                              <m:t>0</m:t>
                            </m:r>
                          </m:num>
                          <m:den>
                            <m:r>
                              <m:rPr>
                                <m:nor/>
                              </m:rPr>
                              <a:rPr lang="en-US" sz="1200" dirty="0">
                                <a:solidFill>
                                  <a:srgbClr val="383838"/>
                                </a:solidFill>
                                <a:latin typeface="Consolas" panose="020B0609020204030204" pitchFamily="49" charset="0"/>
                              </a:rPr>
                              <m:t>2</m:t>
                            </m:r>
                            <m:r>
                              <m:rPr>
                                <m:nor/>
                              </m:rPr>
                              <a:rPr lang="en-US" sz="1200" b="0" i="0" dirty="0" smtClean="0">
                                <a:solidFill>
                                  <a:srgbClr val="383838"/>
                                </a:solidFill>
                                <a:latin typeface="Consolas" panose="020B0609020204030204" pitchFamily="49" charset="0"/>
                              </a:rPr>
                              <m:t>56</m:t>
                            </m:r>
                          </m:den>
                        </m:f>
                      </m:oMath>
                    </m:oMathPara>
                  </a14:m>
                  <a:endParaRPr lang="en-US" sz="1200" dirty="0">
                    <a:solidFill>
                      <a:srgbClr val="383838"/>
                    </a:solidFill>
                    <a:latin typeface="Consolas" panose="020B0609020204030204" pitchFamily="49" charset="0"/>
                  </a:endParaRPr>
                </a:p>
              </p:txBody>
            </p:sp>
          </mc:Choice>
          <mc:Fallback xmlns="">
            <p:sp>
              <p:nvSpPr>
                <p:cNvPr id="85" name="Rectangle 84">
                  <a:extLst>
                    <a:ext uri="{FF2B5EF4-FFF2-40B4-BE49-F238E27FC236}">
                      <a16:creationId xmlns:a16="http://schemas.microsoft.com/office/drawing/2014/main" id="{E013803B-6C3C-4990-8553-8885BD5AEAD2}"/>
                    </a:ext>
                  </a:extLst>
                </p:cNvPr>
                <p:cNvSpPr>
                  <a:spLocks noRot="1" noChangeAspect="1" noMove="1" noResize="1" noEditPoints="1" noAdjustHandles="1" noChangeArrowheads="1" noChangeShapeType="1" noTextEdit="1"/>
                </p:cNvSpPr>
                <p:nvPr/>
              </p:nvSpPr>
              <p:spPr>
                <a:xfrm>
                  <a:off x="10513060" y="5860267"/>
                  <a:ext cx="1463040" cy="411480"/>
                </a:xfrm>
                <a:prstGeom prst="rect">
                  <a:avLst/>
                </a:prstGeom>
                <a:blipFill>
                  <a:blip r:embed="rId5"/>
                  <a:stretch>
                    <a:fillRect b="-1408"/>
                  </a:stretch>
                </a:blipFill>
                <a:ln w="19050">
                  <a:solidFill>
                    <a:schemeClr val="tx1"/>
                  </a:solidFill>
                </a:ln>
              </p:spPr>
              <p:txBody>
                <a:bodyPr/>
                <a:lstStyle/>
                <a:p>
                  <a:r>
                    <a:rPr lang="en-US">
                      <a:noFill/>
                    </a:rPr>
                    <a:t> </a:t>
                  </a:r>
                </a:p>
              </p:txBody>
            </p:sp>
          </mc:Fallback>
        </mc:AlternateContent>
      </p:grpSp>
      <p:grpSp>
        <p:nvGrpSpPr>
          <p:cNvPr id="88" name="Group 87">
            <a:extLst>
              <a:ext uri="{FF2B5EF4-FFF2-40B4-BE49-F238E27FC236}">
                <a16:creationId xmlns:a16="http://schemas.microsoft.com/office/drawing/2014/main" id="{D8B9DF7B-BE5A-401E-B97B-30A09A6B1BFD}"/>
              </a:ext>
            </a:extLst>
          </p:cNvPr>
          <p:cNvGrpSpPr/>
          <p:nvPr/>
        </p:nvGrpSpPr>
        <p:grpSpPr>
          <a:xfrm>
            <a:off x="6900192" y="2163365"/>
            <a:ext cx="4489380" cy="548640"/>
            <a:chOff x="6900192" y="2163365"/>
            <a:chExt cx="4489380" cy="548640"/>
          </a:xfrm>
        </p:grpSpPr>
        <p:grpSp>
          <p:nvGrpSpPr>
            <p:cNvPr id="49" name="Group 48">
              <a:extLst>
                <a:ext uri="{FF2B5EF4-FFF2-40B4-BE49-F238E27FC236}">
                  <a16:creationId xmlns:a16="http://schemas.microsoft.com/office/drawing/2014/main" id="{2F2EC0D4-6182-4F63-8B9F-9D29BF79A6D8}"/>
                </a:ext>
              </a:extLst>
            </p:cNvPr>
            <p:cNvGrpSpPr/>
            <p:nvPr/>
          </p:nvGrpSpPr>
          <p:grpSpPr>
            <a:xfrm>
              <a:off x="7631712" y="2163365"/>
              <a:ext cx="3757860" cy="182880"/>
              <a:chOff x="6000750" y="2510967"/>
              <a:chExt cx="3757860" cy="182880"/>
            </a:xfrm>
          </p:grpSpPr>
          <p:sp>
            <p:nvSpPr>
              <p:cNvPr id="7" name="Rectangle 6">
                <a:extLst>
                  <a:ext uri="{FF2B5EF4-FFF2-40B4-BE49-F238E27FC236}">
                    <a16:creationId xmlns:a16="http://schemas.microsoft.com/office/drawing/2014/main" id="{D70C50FE-06BA-486C-9308-DF6D91D264F5}"/>
                  </a:ext>
                </a:extLst>
              </p:cNvPr>
              <p:cNvSpPr/>
              <p:nvPr/>
            </p:nvSpPr>
            <p:spPr>
              <a:xfrm>
                <a:off x="6832530" y="2510967"/>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R0</a:t>
                </a:r>
              </a:p>
            </p:txBody>
          </p:sp>
          <p:sp>
            <p:nvSpPr>
              <p:cNvPr id="8" name="Rectangle 7">
                <a:extLst>
                  <a:ext uri="{FF2B5EF4-FFF2-40B4-BE49-F238E27FC236}">
                    <a16:creationId xmlns:a16="http://schemas.microsoft.com/office/drawing/2014/main" id="{D5905456-D6CF-4B21-AE7B-C20A6315D945}"/>
                  </a:ext>
                </a:extLst>
              </p:cNvPr>
              <p:cNvSpPr/>
              <p:nvPr/>
            </p:nvSpPr>
            <p:spPr>
              <a:xfrm>
                <a:off x="7564050" y="2510967"/>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R1</a:t>
                </a:r>
              </a:p>
            </p:txBody>
          </p:sp>
          <p:sp>
            <p:nvSpPr>
              <p:cNvPr id="9" name="Rectangle 8">
                <a:extLst>
                  <a:ext uri="{FF2B5EF4-FFF2-40B4-BE49-F238E27FC236}">
                    <a16:creationId xmlns:a16="http://schemas.microsoft.com/office/drawing/2014/main" id="{6D3E2B04-E7F3-49D6-B53F-8AC567AFA752}"/>
                  </a:ext>
                </a:extLst>
              </p:cNvPr>
              <p:cNvSpPr/>
              <p:nvPr/>
            </p:nvSpPr>
            <p:spPr>
              <a:xfrm>
                <a:off x="9027090" y="2510967"/>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R7</a:t>
                </a:r>
              </a:p>
            </p:txBody>
          </p:sp>
          <p:sp>
            <p:nvSpPr>
              <p:cNvPr id="10" name="Rectangle 9">
                <a:extLst>
                  <a:ext uri="{FF2B5EF4-FFF2-40B4-BE49-F238E27FC236}">
                    <a16:creationId xmlns:a16="http://schemas.microsoft.com/office/drawing/2014/main" id="{7135DDA5-ED0D-486F-A8E8-E92FF82813B5}"/>
                  </a:ext>
                </a:extLst>
              </p:cNvPr>
              <p:cNvSpPr/>
              <p:nvPr/>
            </p:nvSpPr>
            <p:spPr>
              <a:xfrm>
                <a:off x="8295570" y="2510967"/>
                <a:ext cx="73152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383838"/>
                    </a:solidFill>
                  </a:rPr>
                  <a:t>• • •</a:t>
                </a:r>
              </a:p>
            </p:txBody>
          </p:sp>
          <p:sp>
            <p:nvSpPr>
              <p:cNvPr id="42" name="Rectangle 41">
                <a:extLst>
                  <a:ext uri="{FF2B5EF4-FFF2-40B4-BE49-F238E27FC236}">
                    <a16:creationId xmlns:a16="http://schemas.microsoft.com/office/drawing/2014/main" id="{5D632944-1FD2-48C5-A3C7-76AB24475E05}"/>
                  </a:ext>
                </a:extLst>
              </p:cNvPr>
              <p:cNvSpPr/>
              <p:nvPr/>
            </p:nvSpPr>
            <p:spPr>
              <a:xfrm>
                <a:off x="6000750" y="2510967"/>
                <a:ext cx="83178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383838"/>
                    </a:solidFill>
                    <a:latin typeface="Consolas" panose="020B0609020204030204" pitchFamily="49" charset="0"/>
                  </a:rPr>
                  <a:t>val</a:t>
                </a:r>
                <a:r>
                  <a:rPr lang="en-US" sz="1400" dirty="0">
                    <a:solidFill>
                      <a:srgbClr val="383838"/>
                    </a:solidFill>
                    <a:latin typeface="Consolas" panose="020B0609020204030204" pitchFamily="49" charset="0"/>
                  </a:rPr>
                  <a:t>[0]</a:t>
                </a:r>
              </a:p>
            </p:txBody>
          </p:sp>
        </p:grpSp>
        <p:grpSp>
          <p:nvGrpSpPr>
            <p:cNvPr id="50" name="Group 49">
              <a:extLst>
                <a:ext uri="{FF2B5EF4-FFF2-40B4-BE49-F238E27FC236}">
                  <a16:creationId xmlns:a16="http://schemas.microsoft.com/office/drawing/2014/main" id="{02BE5204-F7B7-43B4-92EA-8240FC0109AE}"/>
                </a:ext>
              </a:extLst>
            </p:cNvPr>
            <p:cNvGrpSpPr/>
            <p:nvPr/>
          </p:nvGrpSpPr>
          <p:grpSpPr>
            <a:xfrm>
              <a:off x="7631712" y="2346245"/>
              <a:ext cx="3757860" cy="182880"/>
              <a:chOff x="6000750" y="2693847"/>
              <a:chExt cx="3757860" cy="182880"/>
            </a:xfrm>
          </p:grpSpPr>
          <p:sp>
            <p:nvSpPr>
              <p:cNvPr id="13" name="Rectangle 12">
                <a:extLst>
                  <a:ext uri="{FF2B5EF4-FFF2-40B4-BE49-F238E27FC236}">
                    <a16:creationId xmlns:a16="http://schemas.microsoft.com/office/drawing/2014/main" id="{D69618E8-BFC8-444C-A66E-1E2A1EBEBF52}"/>
                  </a:ext>
                </a:extLst>
              </p:cNvPr>
              <p:cNvSpPr/>
              <p:nvPr/>
            </p:nvSpPr>
            <p:spPr>
              <a:xfrm>
                <a:off x="6832530" y="2693847"/>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G0</a:t>
                </a:r>
              </a:p>
            </p:txBody>
          </p:sp>
          <p:sp>
            <p:nvSpPr>
              <p:cNvPr id="14" name="Rectangle 13">
                <a:extLst>
                  <a:ext uri="{FF2B5EF4-FFF2-40B4-BE49-F238E27FC236}">
                    <a16:creationId xmlns:a16="http://schemas.microsoft.com/office/drawing/2014/main" id="{A71FF1EA-E884-40F7-9E94-4052E1F65919}"/>
                  </a:ext>
                </a:extLst>
              </p:cNvPr>
              <p:cNvSpPr/>
              <p:nvPr/>
            </p:nvSpPr>
            <p:spPr>
              <a:xfrm>
                <a:off x="7564050" y="2693847"/>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G1</a:t>
                </a:r>
              </a:p>
            </p:txBody>
          </p:sp>
          <p:sp>
            <p:nvSpPr>
              <p:cNvPr id="15" name="Rectangle 14">
                <a:extLst>
                  <a:ext uri="{FF2B5EF4-FFF2-40B4-BE49-F238E27FC236}">
                    <a16:creationId xmlns:a16="http://schemas.microsoft.com/office/drawing/2014/main" id="{FB909ABB-C554-4116-824B-32F155C73370}"/>
                  </a:ext>
                </a:extLst>
              </p:cNvPr>
              <p:cNvSpPr/>
              <p:nvPr/>
            </p:nvSpPr>
            <p:spPr>
              <a:xfrm>
                <a:off x="9027090" y="2693847"/>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G7</a:t>
                </a:r>
              </a:p>
            </p:txBody>
          </p:sp>
          <p:sp>
            <p:nvSpPr>
              <p:cNvPr id="16" name="Rectangle 15">
                <a:extLst>
                  <a:ext uri="{FF2B5EF4-FFF2-40B4-BE49-F238E27FC236}">
                    <a16:creationId xmlns:a16="http://schemas.microsoft.com/office/drawing/2014/main" id="{DAC9B429-5190-4AC9-B408-4A295B683E1F}"/>
                  </a:ext>
                </a:extLst>
              </p:cNvPr>
              <p:cNvSpPr/>
              <p:nvPr/>
            </p:nvSpPr>
            <p:spPr>
              <a:xfrm>
                <a:off x="8295570" y="2693847"/>
                <a:ext cx="73152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383838"/>
                    </a:solidFill>
                  </a:rPr>
                  <a:t>• • •</a:t>
                </a:r>
              </a:p>
            </p:txBody>
          </p:sp>
          <p:sp>
            <p:nvSpPr>
              <p:cNvPr id="43" name="Rectangle 42">
                <a:extLst>
                  <a:ext uri="{FF2B5EF4-FFF2-40B4-BE49-F238E27FC236}">
                    <a16:creationId xmlns:a16="http://schemas.microsoft.com/office/drawing/2014/main" id="{8CF958C5-122A-4C63-8E5F-C889DC86382D}"/>
                  </a:ext>
                </a:extLst>
              </p:cNvPr>
              <p:cNvSpPr/>
              <p:nvPr/>
            </p:nvSpPr>
            <p:spPr>
              <a:xfrm>
                <a:off x="6000750" y="2693847"/>
                <a:ext cx="83178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383838"/>
                    </a:solidFill>
                    <a:latin typeface="Consolas" panose="020B0609020204030204" pitchFamily="49" charset="0"/>
                  </a:rPr>
                  <a:t>val</a:t>
                </a:r>
                <a:r>
                  <a:rPr lang="en-US" sz="1400" dirty="0">
                    <a:solidFill>
                      <a:srgbClr val="383838"/>
                    </a:solidFill>
                    <a:latin typeface="Consolas" panose="020B0609020204030204" pitchFamily="49" charset="0"/>
                  </a:rPr>
                  <a:t>[1]</a:t>
                </a:r>
              </a:p>
            </p:txBody>
          </p:sp>
        </p:grpSp>
        <p:grpSp>
          <p:nvGrpSpPr>
            <p:cNvPr id="51" name="Group 50">
              <a:extLst>
                <a:ext uri="{FF2B5EF4-FFF2-40B4-BE49-F238E27FC236}">
                  <a16:creationId xmlns:a16="http://schemas.microsoft.com/office/drawing/2014/main" id="{3B6861AE-5B6B-4095-8934-0C7F0D8CAB1E}"/>
                </a:ext>
              </a:extLst>
            </p:cNvPr>
            <p:cNvGrpSpPr/>
            <p:nvPr/>
          </p:nvGrpSpPr>
          <p:grpSpPr>
            <a:xfrm>
              <a:off x="7631712" y="2529125"/>
              <a:ext cx="3757860" cy="182880"/>
              <a:chOff x="6000750" y="2876727"/>
              <a:chExt cx="3757860" cy="182880"/>
            </a:xfrm>
          </p:grpSpPr>
          <p:sp>
            <p:nvSpPr>
              <p:cNvPr id="18" name="Rectangle 17">
                <a:extLst>
                  <a:ext uri="{FF2B5EF4-FFF2-40B4-BE49-F238E27FC236}">
                    <a16:creationId xmlns:a16="http://schemas.microsoft.com/office/drawing/2014/main" id="{0E25236A-D818-4CC9-91F4-74DC55FB5ACE}"/>
                  </a:ext>
                </a:extLst>
              </p:cNvPr>
              <p:cNvSpPr/>
              <p:nvPr/>
            </p:nvSpPr>
            <p:spPr>
              <a:xfrm>
                <a:off x="6832530" y="2876727"/>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B0</a:t>
                </a:r>
              </a:p>
            </p:txBody>
          </p:sp>
          <p:sp>
            <p:nvSpPr>
              <p:cNvPr id="19" name="Rectangle 18">
                <a:extLst>
                  <a:ext uri="{FF2B5EF4-FFF2-40B4-BE49-F238E27FC236}">
                    <a16:creationId xmlns:a16="http://schemas.microsoft.com/office/drawing/2014/main" id="{03B238A1-BE9C-4057-BCDD-AB5469C237BF}"/>
                  </a:ext>
                </a:extLst>
              </p:cNvPr>
              <p:cNvSpPr/>
              <p:nvPr/>
            </p:nvSpPr>
            <p:spPr>
              <a:xfrm>
                <a:off x="7564050" y="2876727"/>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B1</a:t>
                </a:r>
              </a:p>
            </p:txBody>
          </p:sp>
          <p:sp>
            <p:nvSpPr>
              <p:cNvPr id="20" name="Rectangle 19">
                <a:extLst>
                  <a:ext uri="{FF2B5EF4-FFF2-40B4-BE49-F238E27FC236}">
                    <a16:creationId xmlns:a16="http://schemas.microsoft.com/office/drawing/2014/main" id="{4E88D8FD-3D11-409F-A279-6FD7A2FDB49D}"/>
                  </a:ext>
                </a:extLst>
              </p:cNvPr>
              <p:cNvSpPr/>
              <p:nvPr/>
            </p:nvSpPr>
            <p:spPr>
              <a:xfrm>
                <a:off x="9027090" y="2876727"/>
                <a:ext cx="731520" cy="182880"/>
              </a:xfrm>
              <a:prstGeom prst="rect">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83838"/>
                    </a:solidFill>
                    <a:latin typeface="Consolas" panose="020B0609020204030204" pitchFamily="49" charset="0"/>
                  </a:rPr>
                  <a:t>B7</a:t>
                </a:r>
              </a:p>
            </p:txBody>
          </p:sp>
          <p:sp>
            <p:nvSpPr>
              <p:cNvPr id="21" name="Rectangle 20">
                <a:extLst>
                  <a:ext uri="{FF2B5EF4-FFF2-40B4-BE49-F238E27FC236}">
                    <a16:creationId xmlns:a16="http://schemas.microsoft.com/office/drawing/2014/main" id="{6D7C930D-385E-4579-8A65-F098A9788AD9}"/>
                  </a:ext>
                </a:extLst>
              </p:cNvPr>
              <p:cNvSpPr/>
              <p:nvPr/>
            </p:nvSpPr>
            <p:spPr>
              <a:xfrm>
                <a:off x="8295570" y="2876727"/>
                <a:ext cx="73152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383838"/>
                    </a:solidFill>
                  </a:rPr>
                  <a:t>• • •</a:t>
                </a:r>
              </a:p>
            </p:txBody>
          </p:sp>
          <p:sp>
            <p:nvSpPr>
              <p:cNvPr id="44" name="Rectangle 43">
                <a:extLst>
                  <a:ext uri="{FF2B5EF4-FFF2-40B4-BE49-F238E27FC236}">
                    <a16:creationId xmlns:a16="http://schemas.microsoft.com/office/drawing/2014/main" id="{3B0820A3-8779-4838-BA9C-EC72D02E9BF6}"/>
                  </a:ext>
                </a:extLst>
              </p:cNvPr>
              <p:cNvSpPr/>
              <p:nvPr/>
            </p:nvSpPr>
            <p:spPr>
              <a:xfrm>
                <a:off x="6000750" y="2876727"/>
                <a:ext cx="83178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383838"/>
                    </a:solidFill>
                    <a:latin typeface="Consolas" panose="020B0609020204030204" pitchFamily="49" charset="0"/>
                  </a:rPr>
                  <a:t>val</a:t>
                </a:r>
                <a:r>
                  <a:rPr lang="en-US" sz="1400" dirty="0">
                    <a:solidFill>
                      <a:srgbClr val="383838"/>
                    </a:solidFill>
                    <a:latin typeface="Consolas" panose="020B0609020204030204" pitchFamily="49" charset="0"/>
                  </a:rPr>
                  <a:t>[2]</a:t>
                </a:r>
              </a:p>
            </p:txBody>
          </p:sp>
        </p:grpSp>
        <p:sp>
          <p:nvSpPr>
            <p:cNvPr id="87" name="Rectangle 86">
              <a:extLst>
                <a:ext uri="{FF2B5EF4-FFF2-40B4-BE49-F238E27FC236}">
                  <a16:creationId xmlns:a16="http://schemas.microsoft.com/office/drawing/2014/main" id="{AC8E313E-ECEF-4D9C-B03A-2E5564459C15}"/>
                </a:ext>
              </a:extLst>
            </p:cNvPr>
            <p:cNvSpPr/>
            <p:nvPr/>
          </p:nvSpPr>
          <p:spPr>
            <a:xfrm>
              <a:off x="6900192" y="2331600"/>
              <a:ext cx="831780"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rgbClr val="383838"/>
                  </a:solidFill>
                  <a:latin typeface="Consolas" panose="020B0609020204030204" pitchFamily="49" charset="0"/>
                </a:rPr>
                <a:t>rgb</a:t>
              </a:r>
              <a:endParaRPr lang="en-US" sz="1400" dirty="0">
                <a:solidFill>
                  <a:srgbClr val="383838"/>
                </a:solidFill>
                <a:latin typeface="Consolas" panose="020B0609020204030204" pitchFamily="49" charset="0"/>
              </a:endParaRPr>
            </a:p>
          </p:txBody>
        </p:sp>
      </p:grpSp>
      <p:sp>
        <p:nvSpPr>
          <p:cNvPr id="89" name="Left Brace 88">
            <a:extLst>
              <a:ext uri="{FF2B5EF4-FFF2-40B4-BE49-F238E27FC236}">
                <a16:creationId xmlns:a16="http://schemas.microsoft.com/office/drawing/2014/main" id="{2A038DE3-2A0E-4876-A7CF-A59D556FCF61}"/>
              </a:ext>
            </a:extLst>
          </p:cNvPr>
          <p:cNvSpPr/>
          <p:nvPr/>
        </p:nvSpPr>
        <p:spPr>
          <a:xfrm>
            <a:off x="6900192" y="2163365"/>
            <a:ext cx="100260" cy="1432206"/>
          </a:xfrm>
          <a:prstGeom prst="leftBrace">
            <a:avLst>
              <a:gd name="adj1" fmla="val 6325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6836D414-83B0-4203-B0AB-017D12443C0D}"/>
              </a:ext>
            </a:extLst>
          </p:cNvPr>
          <p:cNvCxnSpPr>
            <a:cxnSpLocks/>
          </p:cNvCxnSpPr>
          <p:nvPr/>
        </p:nvCxnSpPr>
        <p:spPr>
          <a:xfrm>
            <a:off x="6159147" y="2875835"/>
            <a:ext cx="248637" cy="0"/>
          </a:xfrm>
          <a:prstGeom prst="straightConnector1">
            <a:avLst/>
          </a:prstGeom>
          <a:ln w="19050">
            <a:tailEnd type="arrow"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1ABB861C-D4EF-42C2-9D4F-F3AC52CB9B0A}"/>
              </a:ext>
            </a:extLst>
          </p:cNvPr>
          <p:cNvCxnSpPr>
            <a:cxnSpLocks/>
          </p:cNvCxnSpPr>
          <p:nvPr/>
        </p:nvCxnSpPr>
        <p:spPr>
          <a:xfrm>
            <a:off x="6159147" y="4519673"/>
            <a:ext cx="248637" cy="0"/>
          </a:xfrm>
          <a:prstGeom prst="straightConnector1">
            <a:avLst/>
          </a:prstGeom>
          <a:ln w="19050">
            <a:tailEnd type="arrow"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4AE7F1E6-E591-400D-8F5A-0CD9F2874FF3}"/>
              </a:ext>
            </a:extLst>
          </p:cNvPr>
          <p:cNvCxnSpPr>
            <a:cxnSpLocks/>
          </p:cNvCxnSpPr>
          <p:nvPr/>
        </p:nvCxnSpPr>
        <p:spPr>
          <a:xfrm>
            <a:off x="6159147" y="4806245"/>
            <a:ext cx="248637" cy="0"/>
          </a:xfrm>
          <a:prstGeom prst="straightConnector1">
            <a:avLst/>
          </a:prstGeom>
          <a:ln w="19050">
            <a:tailEnd type="arrow"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5220C2A-9110-4975-BCFC-4D11508F8184}"/>
              </a:ext>
            </a:extLst>
          </p:cNvPr>
          <p:cNvCxnSpPr>
            <a:cxnSpLocks/>
          </p:cNvCxnSpPr>
          <p:nvPr/>
        </p:nvCxnSpPr>
        <p:spPr>
          <a:xfrm>
            <a:off x="6159147" y="5065331"/>
            <a:ext cx="248637" cy="0"/>
          </a:xfrm>
          <a:prstGeom prst="straightConnector1">
            <a:avLst/>
          </a:prstGeom>
          <a:ln w="19050">
            <a:tailEnd type="arrow"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3404F52-3883-41A0-B2D5-C2B6EAEBD0F3}"/>
              </a:ext>
            </a:extLst>
          </p:cNvPr>
          <p:cNvCxnSpPr>
            <a:cxnSpLocks/>
          </p:cNvCxnSpPr>
          <p:nvPr/>
        </p:nvCxnSpPr>
        <p:spPr>
          <a:xfrm>
            <a:off x="6159147" y="5938405"/>
            <a:ext cx="248637" cy="0"/>
          </a:xfrm>
          <a:prstGeom prst="straightConnector1">
            <a:avLst/>
          </a:prstGeom>
          <a:ln w="19050">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15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D3AF-0C9A-4CCD-A3CD-596F22603088}"/>
              </a:ext>
            </a:extLst>
          </p:cNvPr>
          <p:cNvSpPr>
            <a:spLocks noGrp="1"/>
          </p:cNvSpPr>
          <p:nvPr>
            <p:ph type="title"/>
          </p:nvPr>
        </p:nvSpPr>
        <p:spPr/>
        <p:txBody>
          <a:bodyPr/>
          <a:lstStyle/>
          <a:p>
            <a:r>
              <a:rPr lang="en-US" dirty="0"/>
              <a:t>Neon Ecosystem</a:t>
            </a:r>
          </a:p>
        </p:txBody>
      </p:sp>
      <p:sp>
        <p:nvSpPr>
          <p:cNvPr id="3" name="Content Placeholder 2">
            <a:extLst>
              <a:ext uri="{FF2B5EF4-FFF2-40B4-BE49-F238E27FC236}">
                <a16:creationId xmlns:a16="http://schemas.microsoft.com/office/drawing/2014/main" id="{895734E9-1C17-4E14-959C-B86B74D711D9}"/>
              </a:ext>
            </a:extLst>
          </p:cNvPr>
          <p:cNvSpPr>
            <a:spLocks noGrp="1"/>
          </p:cNvSpPr>
          <p:nvPr>
            <p:ph idx="1"/>
          </p:nvPr>
        </p:nvSpPr>
        <p:spPr/>
        <p:txBody>
          <a:bodyPr/>
          <a:lstStyle/>
          <a:p>
            <a:r>
              <a:rPr lang="en-US" dirty="0"/>
              <a:t>Arm Compute Library</a:t>
            </a:r>
          </a:p>
          <a:p>
            <a:pPr lvl="1"/>
            <a:r>
              <a:rPr lang="en-US" dirty="0"/>
              <a:t>The Compute Library contains a comprehensive collection of software functions, from basic mathematical operator to machine learning support like Convolutional Neural Networks, implemented for the Arm Cortex-A family of CPU processors (and the Arm Mali family of GPUs).</a:t>
            </a:r>
          </a:p>
          <a:p>
            <a:pPr lvl="1"/>
            <a:r>
              <a:rPr lang="en-US" dirty="0"/>
              <a:t>It is a convenient repository of low-level optimized functions that developers can source individually or use as part of complex pipelines in order to accelerate their algorithms and applications.</a:t>
            </a:r>
          </a:p>
          <a:p>
            <a:pPr lvl="1"/>
            <a:endParaRPr lang="en-US" dirty="0"/>
          </a:p>
          <a:p>
            <a:r>
              <a:rPr lang="en-US" dirty="0"/>
              <a:t>Partner’s Modules</a:t>
            </a:r>
          </a:p>
          <a:p>
            <a:pPr lvl="1"/>
            <a:r>
              <a:rPr lang="en-US" dirty="0"/>
              <a:t>A wide range of codecs and DSP modules are available from several partners.</a:t>
            </a:r>
          </a:p>
          <a:p>
            <a:pPr lvl="1"/>
            <a:r>
              <a:rPr lang="en-US" dirty="0"/>
              <a:t>Video codecs, audio codecs, computer vision, machine learning, etc..</a:t>
            </a:r>
          </a:p>
          <a:p>
            <a:endParaRPr lang="en-US" dirty="0"/>
          </a:p>
        </p:txBody>
      </p:sp>
    </p:spTree>
    <p:extLst>
      <p:ext uri="{BB962C8B-B14F-4D97-AF65-F5344CB8AC3E}">
        <p14:creationId xmlns:p14="http://schemas.microsoft.com/office/powerpoint/2010/main" val="35989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4B72-9725-4B32-85E5-613448F0A4A1}"/>
              </a:ext>
            </a:extLst>
          </p:cNvPr>
          <p:cNvSpPr>
            <a:spLocks noGrp="1"/>
          </p:cNvSpPr>
          <p:nvPr>
            <p:ph type="title"/>
          </p:nvPr>
        </p:nvSpPr>
        <p:spPr/>
        <p:txBody>
          <a:bodyPr/>
          <a:lstStyle/>
          <a:p>
            <a:r>
              <a:rPr lang="en-US" dirty="0"/>
              <a:t>Neon Engine on Zynq-7000 Platform</a:t>
            </a:r>
          </a:p>
        </p:txBody>
      </p:sp>
      <p:pic>
        <p:nvPicPr>
          <p:cNvPr id="7" name="Content Placeholder 6">
            <a:extLst>
              <a:ext uri="{FF2B5EF4-FFF2-40B4-BE49-F238E27FC236}">
                <a16:creationId xmlns:a16="http://schemas.microsoft.com/office/drawing/2014/main" id="{3966CF45-A053-406C-92CF-91AD770D6810}"/>
              </a:ext>
            </a:extLst>
          </p:cNvPr>
          <p:cNvPicPr>
            <a:picLocks noGrp="1" noChangeAspect="1"/>
          </p:cNvPicPr>
          <p:nvPr>
            <p:ph idx="1"/>
          </p:nvPr>
        </p:nvPicPr>
        <p:blipFill>
          <a:blip r:embed="rId3"/>
          <a:stretch>
            <a:fillRect/>
          </a:stretch>
        </p:blipFill>
        <p:spPr>
          <a:xfrm>
            <a:off x="732864" y="1219200"/>
            <a:ext cx="10201351" cy="5142271"/>
          </a:xfrm>
        </p:spPr>
      </p:pic>
      <p:sp>
        <p:nvSpPr>
          <p:cNvPr id="4" name="CustomShape 6">
            <a:extLst>
              <a:ext uri="{FF2B5EF4-FFF2-40B4-BE49-F238E27FC236}">
                <a16:creationId xmlns:a16="http://schemas.microsoft.com/office/drawing/2014/main" id="{B62AF116-7A0F-41EA-B8AE-1B087D7ED366}"/>
              </a:ext>
            </a:extLst>
          </p:cNvPr>
          <p:cNvSpPr/>
          <p:nvPr/>
        </p:nvSpPr>
        <p:spPr>
          <a:xfrm>
            <a:off x="4848606" y="2991632"/>
            <a:ext cx="4408128" cy="215031"/>
          </a:xfrm>
          <a:prstGeom prst="rect">
            <a:avLst/>
          </a:prstGeom>
          <a:noFill/>
          <a:ln w="38100">
            <a:solidFill>
              <a:srgbClr val="ED174F"/>
            </a:solidFill>
            <a:round/>
          </a:ln>
        </p:spPr>
        <p:txBody>
          <a:bodyPr anchor="ctr"/>
          <a:lstStyle/>
          <a:p>
            <a:pPr algn="ctr">
              <a:lnSpc>
                <a:spcPct val="100000"/>
              </a:lnSpc>
            </a:pPr>
            <a:endParaRPr dirty="0">
              <a:latin typeface="+mn-lt"/>
            </a:endParaRPr>
          </a:p>
        </p:txBody>
      </p:sp>
    </p:spTree>
    <p:extLst>
      <p:ext uri="{BB962C8B-B14F-4D97-AF65-F5344CB8AC3E}">
        <p14:creationId xmlns:p14="http://schemas.microsoft.com/office/powerpoint/2010/main" val="172401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F40C-B426-4EB6-9E04-4DB8486F1EED}"/>
              </a:ext>
            </a:extLst>
          </p:cNvPr>
          <p:cNvSpPr>
            <a:spLocks noGrp="1"/>
          </p:cNvSpPr>
          <p:nvPr>
            <p:ph type="title"/>
          </p:nvPr>
        </p:nvSpPr>
        <p:spPr/>
        <p:txBody>
          <a:bodyPr/>
          <a:lstStyle/>
          <a:p>
            <a:r>
              <a:rPr lang="en-US" dirty="0"/>
              <a:t>Limitations and Tips</a:t>
            </a:r>
          </a:p>
        </p:txBody>
      </p:sp>
      <p:sp>
        <p:nvSpPr>
          <p:cNvPr id="3" name="Content Placeholder 2">
            <a:extLst>
              <a:ext uri="{FF2B5EF4-FFF2-40B4-BE49-F238E27FC236}">
                <a16:creationId xmlns:a16="http://schemas.microsoft.com/office/drawing/2014/main" id="{AD0B0A51-5625-4479-B9FC-8CA6137542C6}"/>
              </a:ext>
            </a:extLst>
          </p:cNvPr>
          <p:cNvSpPr>
            <a:spLocks noGrp="1"/>
          </p:cNvSpPr>
          <p:nvPr>
            <p:ph idx="1"/>
          </p:nvPr>
        </p:nvSpPr>
        <p:spPr/>
        <p:txBody>
          <a:bodyPr/>
          <a:lstStyle/>
          <a:p>
            <a:r>
              <a:rPr lang="en-US" dirty="0"/>
              <a:t>Loading Neon registers costs delay.</a:t>
            </a:r>
          </a:p>
          <a:p>
            <a:pPr lvl="1"/>
            <a:r>
              <a:rPr lang="en-US" dirty="0"/>
              <a:t>Make Neon codes together.</a:t>
            </a:r>
          </a:p>
          <a:p>
            <a:pPr lvl="1"/>
            <a:r>
              <a:rPr lang="en-US" dirty="0"/>
              <a:t>Consider prefetch.</a:t>
            </a:r>
          </a:p>
          <a:p>
            <a:pPr lvl="1"/>
            <a:endParaRPr lang="en-US" dirty="0"/>
          </a:p>
          <a:p>
            <a:r>
              <a:rPr lang="en-US" dirty="0"/>
              <a:t>Optimize your codes using libraries or assembler.</a:t>
            </a:r>
          </a:p>
          <a:p>
            <a:pPr lvl="1"/>
            <a:r>
              <a:rPr lang="en-US" dirty="0"/>
              <a:t>You may get higher efficiency by writing assembler Neon codes by yourself, or using highly optimized libraries.</a:t>
            </a:r>
          </a:p>
        </p:txBody>
      </p:sp>
    </p:spTree>
    <p:extLst>
      <p:ext uri="{BB962C8B-B14F-4D97-AF65-F5344CB8AC3E}">
        <p14:creationId xmlns:p14="http://schemas.microsoft.com/office/powerpoint/2010/main" val="379724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2F15-F8CA-4E5E-867E-B7FA439ED6F5}"/>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B8B0078A-E087-441E-A9A2-A37FF52E6BF4}"/>
              </a:ext>
            </a:extLst>
          </p:cNvPr>
          <p:cNvSpPr>
            <a:spLocks noGrp="1"/>
          </p:cNvSpPr>
          <p:nvPr>
            <p:ph idx="1"/>
          </p:nvPr>
        </p:nvSpPr>
        <p:spPr/>
        <p:txBody>
          <a:bodyPr vert="horz" lIns="0" tIns="0" rIns="0" bIns="0" rtlCol="0" anchor="t">
            <a:noAutofit/>
          </a:bodyPr>
          <a:lstStyle/>
          <a:p>
            <a:pPr marL="0" indent="0">
              <a:buNone/>
            </a:pPr>
            <a:r>
              <a:rPr lang="en-US" dirty="0"/>
              <a:t>At the end of this module, you will be able to: </a:t>
            </a:r>
          </a:p>
          <a:p>
            <a:pPr>
              <a:buFont typeface="Arial"/>
              <a:buChar char="•"/>
            </a:pPr>
            <a:r>
              <a:rPr lang="en-US" dirty="0">
                <a:ea typeface="+mn-lt"/>
                <a:cs typeface="+mn-lt"/>
              </a:rPr>
              <a:t>Explain the purpose of SIMD and give examples of SIMD </a:t>
            </a:r>
            <a:r>
              <a:rPr lang="en-US">
                <a:ea typeface="+mn-lt"/>
                <a:cs typeface="+mn-lt"/>
              </a:rPr>
              <a:t>implementation.</a:t>
            </a:r>
            <a:endParaRPr lang="en-US" dirty="0">
              <a:ea typeface="+mn-lt"/>
              <a:cs typeface="+mn-lt"/>
            </a:endParaRPr>
          </a:p>
          <a:p>
            <a:pPr>
              <a:buFont typeface="Arial"/>
              <a:buChar char="•"/>
            </a:pPr>
            <a:r>
              <a:rPr lang="en-IN">
                <a:ea typeface="+mn-lt"/>
                <a:cs typeface="+mn-lt"/>
              </a:rPr>
              <a:t>Explain what Arm Neon technology does and how to use it. </a:t>
            </a:r>
            <a:endParaRPr lang="en-US">
              <a:ea typeface="+mn-lt"/>
              <a:cs typeface="+mn-lt"/>
            </a:endParaRPr>
          </a:p>
          <a:p>
            <a:pPr>
              <a:buFont typeface="Arial"/>
              <a:buChar char="•"/>
            </a:pPr>
            <a:r>
              <a:rPr lang="en-US" dirty="0">
                <a:ea typeface="+mn-lt"/>
                <a:cs typeface="+mn-lt"/>
              </a:rPr>
              <a:t>Outline the usage of Neon technology in C </a:t>
            </a:r>
            <a:r>
              <a:rPr lang="en-US">
                <a:ea typeface="+mn-lt"/>
                <a:cs typeface="+mn-lt"/>
              </a:rPr>
              <a:t>language.</a:t>
            </a:r>
            <a:endParaRPr lang="en-US" dirty="0">
              <a:ea typeface="+mn-lt"/>
              <a:cs typeface="+mn-lt"/>
            </a:endParaRPr>
          </a:p>
          <a:p>
            <a:pPr>
              <a:buFont typeface="Arial"/>
              <a:buChar char="•"/>
            </a:pPr>
            <a:r>
              <a:rPr lang="en-IN" dirty="0">
                <a:ea typeface="+mn-lt"/>
                <a:cs typeface="+mn-lt"/>
              </a:rPr>
              <a:t>Give an example on using Neon in C </a:t>
            </a:r>
            <a:r>
              <a:rPr lang="en-IN">
                <a:ea typeface="+mn-lt"/>
                <a:cs typeface="+mn-lt"/>
              </a:rPr>
              <a:t>language.</a:t>
            </a:r>
            <a:endParaRPr lang="en-US">
              <a:ea typeface="+mn-lt"/>
              <a:cs typeface="+mn-lt"/>
            </a:endParaRPr>
          </a:p>
          <a:p>
            <a:pPr>
              <a:buFont typeface="Arial"/>
              <a:buChar char="•"/>
            </a:pPr>
            <a:r>
              <a:rPr lang="en-IN" dirty="0">
                <a:ea typeface="+mn-lt"/>
                <a:cs typeface="+mn-lt"/>
              </a:rPr>
              <a:t>Compare and contrast the benefits and limitations of using Neon for accelerating image </a:t>
            </a:r>
            <a:r>
              <a:rPr lang="en-IN">
                <a:ea typeface="+mn-lt"/>
                <a:cs typeface="+mn-lt"/>
              </a:rPr>
              <a:t>processing.</a:t>
            </a:r>
            <a:r>
              <a:rPr lang="en-US" dirty="0">
                <a:ea typeface="+mn-lt"/>
                <a:cs typeface="+mn-lt"/>
              </a:rPr>
              <a:t> </a:t>
            </a:r>
          </a:p>
          <a:p>
            <a:pPr>
              <a:buNone/>
            </a:pPr>
            <a:br>
              <a:rPr lang="en-US" dirty="0"/>
            </a:br>
            <a:endParaRPr lang="en-US" dirty="0"/>
          </a:p>
          <a:p>
            <a:pPr marL="0" indent="0">
              <a:buNone/>
            </a:pPr>
            <a:endParaRPr lang="en-US" dirty="0"/>
          </a:p>
        </p:txBody>
      </p:sp>
    </p:spTree>
    <p:extLst>
      <p:ext uri="{BB962C8B-B14F-4D97-AF65-F5344CB8AC3E}">
        <p14:creationId xmlns:p14="http://schemas.microsoft.com/office/powerpoint/2010/main" val="221641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F5EB-3B77-45D2-A28C-498768ACAF00}"/>
              </a:ext>
            </a:extLst>
          </p:cNvPr>
          <p:cNvSpPr>
            <a:spLocks noGrp="1"/>
          </p:cNvSpPr>
          <p:nvPr>
            <p:ph type="title"/>
          </p:nvPr>
        </p:nvSpPr>
        <p:spPr/>
        <p:txBody>
          <a:bodyPr/>
          <a:lstStyle/>
          <a:p>
            <a:r>
              <a:rPr lang="en-US" dirty="0"/>
              <a:t>Parallel Image Processing</a:t>
            </a:r>
          </a:p>
        </p:txBody>
      </p:sp>
      <p:sp>
        <p:nvSpPr>
          <p:cNvPr id="61" name="CustomShape 3">
            <a:extLst>
              <a:ext uri="{FF2B5EF4-FFF2-40B4-BE49-F238E27FC236}">
                <a16:creationId xmlns:a16="http://schemas.microsoft.com/office/drawing/2014/main" id="{26841D9F-560C-420D-AC88-AC587C3B46EB}"/>
              </a:ext>
            </a:extLst>
          </p:cNvPr>
          <p:cNvSpPr/>
          <p:nvPr/>
        </p:nvSpPr>
        <p:spPr>
          <a:xfrm>
            <a:off x="1211975" y="4501739"/>
            <a:ext cx="1348920" cy="303120"/>
          </a:xfrm>
          <a:prstGeom prst="homePlate">
            <a:avLst>
              <a:gd name="adj" fmla="val 50000"/>
            </a:avLst>
          </a:prstGeom>
          <a:noFill/>
          <a:ln w="38100">
            <a:solidFill>
              <a:srgbClr val="ED174F"/>
            </a:solidFill>
            <a:round/>
          </a:ln>
        </p:spPr>
        <p:txBody>
          <a:bodyPr anchor="ctr"/>
          <a:lstStyle/>
          <a:p>
            <a:pPr algn="ctr"/>
            <a:r>
              <a:rPr lang="en-GB" sz="2000" b="1" dirty="0">
                <a:solidFill>
                  <a:srgbClr val="000000"/>
                </a:solidFill>
                <a:latin typeface="+mn-lt"/>
                <a:ea typeface="SimSun"/>
              </a:rPr>
              <a:t>Input</a:t>
            </a:r>
            <a:endParaRPr dirty="0">
              <a:latin typeface="+mn-lt"/>
            </a:endParaRPr>
          </a:p>
        </p:txBody>
      </p:sp>
      <p:sp>
        <p:nvSpPr>
          <p:cNvPr id="62" name="CustomShape 10">
            <a:extLst>
              <a:ext uri="{FF2B5EF4-FFF2-40B4-BE49-F238E27FC236}">
                <a16:creationId xmlns:a16="http://schemas.microsoft.com/office/drawing/2014/main" id="{0945E82D-0EEF-461A-97F3-20FCA94872BE}"/>
              </a:ext>
            </a:extLst>
          </p:cNvPr>
          <p:cNvSpPr/>
          <p:nvPr/>
        </p:nvSpPr>
        <p:spPr>
          <a:xfrm>
            <a:off x="5575387" y="4501739"/>
            <a:ext cx="1328400" cy="302400"/>
          </a:xfrm>
          <a:prstGeom prst="homePlate">
            <a:avLst>
              <a:gd name="adj" fmla="val 50000"/>
            </a:avLst>
          </a:prstGeom>
          <a:noFill/>
          <a:ln w="38100">
            <a:solidFill>
              <a:srgbClr val="ED174F"/>
            </a:solidFill>
            <a:round/>
          </a:ln>
        </p:spPr>
        <p:txBody>
          <a:bodyPr anchor="ctr"/>
          <a:lstStyle/>
          <a:p>
            <a:pPr algn="ctr"/>
            <a:r>
              <a:rPr lang="en-GB" sz="2000" b="1" dirty="0">
                <a:solidFill>
                  <a:srgbClr val="000000"/>
                </a:solidFill>
                <a:latin typeface="+mn-lt"/>
                <a:ea typeface="SimSun"/>
              </a:rPr>
              <a:t>Output</a:t>
            </a:r>
            <a:endParaRPr dirty="0">
              <a:latin typeface="+mn-lt"/>
            </a:endParaRPr>
          </a:p>
        </p:txBody>
      </p:sp>
      <p:cxnSp>
        <p:nvCxnSpPr>
          <p:cNvPr id="63" name="Straight Arrow Connector 62">
            <a:extLst>
              <a:ext uri="{FF2B5EF4-FFF2-40B4-BE49-F238E27FC236}">
                <a16:creationId xmlns:a16="http://schemas.microsoft.com/office/drawing/2014/main" id="{7FFED983-C03B-4A4B-86FD-E92E48F162AC}"/>
              </a:ext>
            </a:extLst>
          </p:cNvPr>
          <p:cNvCxnSpPr>
            <a:cxnSpLocks/>
            <a:stCxn id="61" idx="3"/>
          </p:cNvCxnSpPr>
          <p:nvPr/>
        </p:nvCxnSpPr>
        <p:spPr>
          <a:xfrm>
            <a:off x="2560895" y="4653299"/>
            <a:ext cx="451752" cy="0"/>
          </a:xfrm>
          <a:prstGeom prst="straightConnector1">
            <a:avLst/>
          </a:prstGeom>
          <a:ln w="38100">
            <a:solidFill>
              <a:srgbClr val="ED174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760E88B-167D-4B0F-A6E1-C42898D1A5FE}"/>
              </a:ext>
            </a:extLst>
          </p:cNvPr>
          <p:cNvCxnSpPr>
            <a:cxnSpLocks/>
            <a:endCxn id="62" idx="1"/>
          </p:cNvCxnSpPr>
          <p:nvPr/>
        </p:nvCxnSpPr>
        <p:spPr>
          <a:xfrm>
            <a:off x="5123635" y="4652579"/>
            <a:ext cx="451752" cy="360"/>
          </a:xfrm>
          <a:prstGeom prst="straightConnector1">
            <a:avLst/>
          </a:prstGeom>
          <a:ln w="38100">
            <a:solidFill>
              <a:srgbClr val="ED174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18E06E8-EA6F-4C0A-B569-50323A25EAB0}"/>
              </a:ext>
            </a:extLst>
          </p:cNvPr>
          <p:cNvGrpSpPr/>
          <p:nvPr/>
        </p:nvGrpSpPr>
        <p:grpSpPr>
          <a:xfrm>
            <a:off x="3012647" y="3585207"/>
            <a:ext cx="2110989" cy="2134744"/>
            <a:chOff x="9454821" y="11405581"/>
            <a:chExt cx="6332967" cy="6404231"/>
          </a:xfrm>
        </p:grpSpPr>
        <p:sp>
          <p:nvSpPr>
            <p:cNvPr id="66" name="CustomShape 6">
              <a:extLst>
                <a:ext uri="{FF2B5EF4-FFF2-40B4-BE49-F238E27FC236}">
                  <a16:creationId xmlns:a16="http://schemas.microsoft.com/office/drawing/2014/main" id="{8137FE40-B836-4FE1-BC86-69E67006AD54}"/>
                </a:ext>
              </a:extLst>
            </p:cNvPr>
            <p:cNvSpPr/>
            <p:nvPr/>
          </p:nvSpPr>
          <p:spPr>
            <a:xfrm>
              <a:off x="9454821" y="13190821"/>
              <a:ext cx="2954798" cy="1785240"/>
            </a:xfrm>
            <a:prstGeom prst="rect">
              <a:avLst/>
            </a:prstGeom>
            <a:noFill/>
            <a:ln w="38100">
              <a:solidFill>
                <a:srgbClr val="ED174F"/>
              </a:solidFill>
              <a:round/>
            </a:ln>
          </p:spPr>
          <p:txBody>
            <a:bodyPr anchor="ctr"/>
            <a:lstStyle/>
            <a:p>
              <a:pPr algn="ctr">
                <a:lnSpc>
                  <a:spcPct val="100000"/>
                </a:lnSpc>
              </a:pPr>
              <a:r>
                <a:rPr lang="en-GB" sz="2000" b="1" dirty="0">
                  <a:solidFill>
                    <a:srgbClr val="000000"/>
                  </a:solidFill>
                  <a:latin typeface="+mn-lt"/>
                  <a:ea typeface="SimSun"/>
                </a:rPr>
                <a:t>Pixel 2</a:t>
              </a:r>
            </a:p>
            <a:p>
              <a:pPr algn="ctr">
                <a:lnSpc>
                  <a:spcPct val="100000"/>
                </a:lnSpc>
              </a:pPr>
              <a:r>
                <a:rPr lang="en-GB" sz="2000" b="1" dirty="0">
                  <a:solidFill>
                    <a:srgbClr val="000000"/>
                  </a:solidFill>
                  <a:latin typeface="+mn-lt"/>
                  <a:ea typeface="SimSun"/>
                </a:rPr>
                <a:t>Step A</a:t>
              </a:r>
              <a:endParaRPr dirty="0">
                <a:latin typeface="+mn-lt"/>
              </a:endParaRPr>
            </a:p>
          </p:txBody>
        </p:sp>
        <p:sp>
          <p:nvSpPr>
            <p:cNvPr id="67" name="CustomShape 6">
              <a:extLst>
                <a:ext uri="{FF2B5EF4-FFF2-40B4-BE49-F238E27FC236}">
                  <a16:creationId xmlns:a16="http://schemas.microsoft.com/office/drawing/2014/main" id="{31C00B64-198C-4FD8-9051-6274E8591F4F}"/>
                </a:ext>
              </a:extLst>
            </p:cNvPr>
            <p:cNvSpPr/>
            <p:nvPr/>
          </p:nvSpPr>
          <p:spPr>
            <a:xfrm>
              <a:off x="9454821" y="11405581"/>
              <a:ext cx="2954798" cy="1785240"/>
            </a:xfrm>
            <a:prstGeom prst="rect">
              <a:avLst/>
            </a:prstGeom>
            <a:noFill/>
            <a:ln w="38100">
              <a:solidFill>
                <a:srgbClr val="ED174F"/>
              </a:solidFill>
              <a:round/>
            </a:ln>
          </p:spPr>
          <p:txBody>
            <a:bodyPr anchor="ctr"/>
            <a:lstStyle/>
            <a:p>
              <a:pPr algn="ctr">
                <a:lnSpc>
                  <a:spcPct val="100000"/>
                </a:lnSpc>
              </a:pPr>
              <a:r>
                <a:rPr lang="en-GB" sz="2000" b="1" dirty="0">
                  <a:solidFill>
                    <a:srgbClr val="000000"/>
                  </a:solidFill>
                  <a:latin typeface="+mn-lt"/>
                  <a:ea typeface="SimSun"/>
                </a:rPr>
                <a:t>Pixel 1</a:t>
              </a:r>
            </a:p>
            <a:p>
              <a:pPr algn="ctr">
                <a:lnSpc>
                  <a:spcPct val="100000"/>
                </a:lnSpc>
              </a:pPr>
              <a:r>
                <a:rPr lang="en-GB" sz="2000" b="1" dirty="0">
                  <a:solidFill>
                    <a:srgbClr val="000000"/>
                  </a:solidFill>
                  <a:latin typeface="+mn-lt"/>
                  <a:ea typeface="SimSun"/>
                </a:rPr>
                <a:t>Step A</a:t>
              </a:r>
              <a:endParaRPr dirty="0">
                <a:latin typeface="+mn-lt"/>
              </a:endParaRPr>
            </a:p>
          </p:txBody>
        </p:sp>
        <p:sp>
          <p:nvSpPr>
            <p:cNvPr id="69" name="CustomShape 6">
              <a:extLst>
                <a:ext uri="{FF2B5EF4-FFF2-40B4-BE49-F238E27FC236}">
                  <a16:creationId xmlns:a16="http://schemas.microsoft.com/office/drawing/2014/main" id="{0265704B-CCD5-45D7-922D-EB55C1D7ACF3}"/>
                </a:ext>
              </a:extLst>
            </p:cNvPr>
            <p:cNvSpPr/>
            <p:nvPr/>
          </p:nvSpPr>
          <p:spPr>
            <a:xfrm>
              <a:off x="12832990" y="13190821"/>
              <a:ext cx="2954798" cy="1785240"/>
            </a:xfrm>
            <a:prstGeom prst="rect">
              <a:avLst/>
            </a:prstGeom>
            <a:noFill/>
            <a:ln w="38100">
              <a:solidFill>
                <a:srgbClr val="ED174F"/>
              </a:solidFill>
              <a:round/>
            </a:ln>
          </p:spPr>
          <p:txBody>
            <a:bodyPr anchor="ctr"/>
            <a:lstStyle/>
            <a:p>
              <a:pPr algn="ctr">
                <a:lnSpc>
                  <a:spcPct val="100000"/>
                </a:lnSpc>
              </a:pPr>
              <a:r>
                <a:rPr lang="en-GB" sz="2000" b="1" dirty="0">
                  <a:solidFill>
                    <a:srgbClr val="000000"/>
                  </a:solidFill>
                  <a:latin typeface="+mn-lt"/>
                  <a:ea typeface="SimSun"/>
                </a:rPr>
                <a:t>Pixel 2</a:t>
              </a:r>
            </a:p>
            <a:p>
              <a:pPr algn="ctr">
                <a:lnSpc>
                  <a:spcPct val="100000"/>
                </a:lnSpc>
              </a:pPr>
              <a:r>
                <a:rPr lang="en-GB" sz="2000" b="1" dirty="0">
                  <a:solidFill>
                    <a:srgbClr val="000000"/>
                  </a:solidFill>
                  <a:latin typeface="+mn-lt"/>
                  <a:ea typeface="SimSun"/>
                </a:rPr>
                <a:t>Step B</a:t>
              </a:r>
              <a:endParaRPr dirty="0">
                <a:latin typeface="+mn-lt"/>
              </a:endParaRPr>
            </a:p>
          </p:txBody>
        </p:sp>
        <p:sp>
          <p:nvSpPr>
            <p:cNvPr id="70" name="CustomShape 6">
              <a:extLst>
                <a:ext uri="{FF2B5EF4-FFF2-40B4-BE49-F238E27FC236}">
                  <a16:creationId xmlns:a16="http://schemas.microsoft.com/office/drawing/2014/main" id="{7B8FED4D-21BD-4864-AB58-9C2696E0B64A}"/>
                </a:ext>
              </a:extLst>
            </p:cNvPr>
            <p:cNvSpPr/>
            <p:nvPr/>
          </p:nvSpPr>
          <p:spPr>
            <a:xfrm>
              <a:off x="12832990" y="11405581"/>
              <a:ext cx="2954798" cy="1785240"/>
            </a:xfrm>
            <a:prstGeom prst="rect">
              <a:avLst/>
            </a:prstGeom>
            <a:noFill/>
            <a:ln w="38100">
              <a:solidFill>
                <a:srgbClr val="ED174F"/>
              </a:solidFill>
              <a:round/>
            </a:ln>
          </p:spPr>
          <p:txBody>
            <a:bodyPr anchor="ctr"/>
            <a:lstStyle/>
            <a:p>
              <a:pPr algn="ctr">
                <a:lnSpc>
                  <a:spcPct val="100000"/>
                </a:lnSpc>
              </a:pPr>
              <a:r>
                <a:rPr lang="en-GB" sz="2000" b="1" dirty="0">
                  <a:solidFill>
                    <a:srgbClr val="000000"/>
                  </a:solidFill>
                  <a:latin typeface="+mn-lt"/>
                  <a:ea typeface="SimSun"/>
                </a:rPr>
                <a:t>Pixel 1</a:t>
              </a:r>
            </a:p>
            <a:p>
              <a:pPr algn="ctr">
                <a:lnSpc>
                  <a:spcPct val="100000"/>
                </a:lnSpc>
              </a:pPr>
              <a:r>
                <a:rPr lang="en-GB" sz="2000" b="1" dirty="0">
                  <a:solidFill>
                    <a:srgbClr val="000000"/>
                  </a:solidFill>
                  <a:latin typeface="+mn-lt"/>
                  <a:ea typeface="SimSun"/>
                </a:rPr>
                <a:t>Step B</a:t>
              </a:r>
              <a:endParaRPr dirty="0">
                <a:latin typeface="+mn-lt"/>
              </a:endParaRPr>
            </a:p>
          </p:txBody>
        </p:sp>
        <p:sp>
          <p:nvSpPr>
            <p:cNvPr id="38" name="CustomShape 6">
              <a:extLst>
                <a:ext uri="{FF2B5EF4-FFF2-40B4-BE49-F238E27FC236}">
                  <a16:creationId xmlns:a16="http://schemas.microsoft.com/office/drawing/2014/main" id="{57AF4CD7-24AE-42AB-A479-44376187C92C}"/>
                </a:ext>
              </a:extLst>
            </p:cNvPr>
            <p:cNvSpPr/>
            <p:nvPr/>
          </p:nvSpPr>
          <p:spPr>
            <a:xfrm>
              <a:off x="10538519" y="14976061"/>
              <a:ext cx="787401" cy="698414"/>
            </a:xfrm>
            <a:prstGeom prst="rect">
              <a:avLst/>
            </a:prstGeom>
            <a:noFill/>
            <a:ln w="114300">
              <a:noFill/>
              <a:round/>
            </a:ln>
          </p:spPr>
          <p:txBody>
            <a:bodyPr anchor="ctr"/>
            <a:lstStyle/>
            <a:p>
              <a:pPr algn="ctr">
                <a:lnSpc>
                  <a:spcPct val="100000"/>
                </a:lnSpc>
              </a:pPr>
              <a:r>
                <a:rPr lang="en-GB" sz="2000" b="1" dirty="0">
                  <a:solidFill>
                    <a:srgbClr val="ED174F"/>
                  </a:solidFill>
                  <a:latin typeface="Cambria Math" panose="02040503050406030204" pitchFamily="18" charset="0"/>
                  <a:ea typeface="Cambria Math" panose="02040503050406030204" pitchFamily="18" charset="0"/>
                </a:rPr>
                <a:t>…</a:t>
              </a:r>
              <a:endParaRPr dirty="0">
                <a:solidFill>
                  <a:srgbClr val="ED174F"/>
                </a:solidFill>
                <a:latin typeface="+mn-lt"/>
              </a:endParaRPr>
            </a:p>
          </p:txBody>
        </p:sp>
        <p:sp>
          <p:nvSpPr>
            <p:cNvPr id="39" name="CustomShape 6">
              <a:extLst>
                <a:ext uri="{FF2B5EF4-FFF2-40B4-BE49-F238E27FC236}">
                  <a16:creationId xmlns:a16="http://schemas.microsoft.com/office/drawing/2014/main" id="{6148EC0C-4598-4166-884C-F2B6337EDA46}"/>
                </a:ext>
              </a:extLst>
            </p:cNvPr>
            <p:cNvSpPr/>
            <p:nvPr/>
          </p:nvSpPr>
          <p:spPr>
            <a:xfrm>
              <a:off x="13916688" y="14976061"/>
              <a:ext cx="787401" cy="698414"/>
            </a:xfrm>
            <a:prstGeom prst="rect">
              <a:avLst/>
            </a:prstGeom>
            <a:noFill/>
            <a:ln w="114300">
              <a:noFill/>
              <a:round/>
            </a:ln>
          </p:spPr>
          <p:txBody>
            <a:bodyPr anchor="ctr"/>
            <a:lstStyle/>
            <a:p>
              <a:pPr algn="ctr">
                <a:lnSpc>
                  <a:spcPct val="100000"/>
                </a:lnSpc>
              </a:pPr>
              <a:r>
                <a:rPr lang="en-GB" sz="2000" b="1" dirty="0">
                  <a:solidFill>
                    <a:srgbClr val="ED174F"/>
                  </a:solidFill>
                  <a:latin typeface="Cambria Math" panose="02040503050406030204" pitchFamily="18" charset="0"/>
                  <a:ea typeface="Cambria Math" panose="02040503050406030204" pitchFamily="18" charset="0"/>
                </a:rPr>
                <a:t>…</a:t>
              </a:r>
              <a:endParaRPr dirty="0">
                <a:solidFill>
                  <a:srgbClr val="ED174F"/>
                </a:solidFill>
                <a:latin typeface="+mn-lt"/>
              </a:endParaRPr>
            </a:p>
          </p:txBody>
        </p:sp>
        <p:sp>
          <p:nvSpPr>
            <p:cNvPr id="41" name="CustomShape 6">
              <a:extLst>
                <a:ext uri="{FF2B5EF4-FFF2-40B4-BE49-F238E27FC236}">
                  <a16:creationId xmlns:a16="http://schemas.microsoft.com/office/drawing/2014/main" id="{756DC0BA-040C-4E23-809C-57868C50BA92}"/>
                </a:ext>
              </a:extLst>
            </p:cNvPr>
            <p:cNvSpPr/>
            <p:nvPr/>
          </p:nvSpPr>
          <p:spPr>
            <a:xfrm>
              <a:off x="9454821" y="16024572"/>
              <a:ext cx="2954798" cy="1785240"/>
            </a:xfrm>
            <a:prstGeom prst="rect">
              <a:avLst/>
            </a:prstGeom>
            <a:noFill/>
            <a:ln w="38100">
              <a:solidFill>
                <a:srgbClr val="ED174F"/>
              </a:solidFill>
              <a:round/>
            </a:ln>
          </p:spPr>
          <p:txBody>
            <a:bodyPr anchor="ctr"/>
            <a:lstStyle/>
            <a:p>
              <a:pPr algn="ctr">
                <a:lnSpc>
                  <a:spcPct val="100000"/>
                </a:lnSpc>
              </a:pPr>
              <a:r>
                <a:rPr lang="en-GB" sz="2000" b="1" dirty="0">
                  <a:solidFill>
                    <a:srgbClr val="000000"/>
                  </a:solidFill>
                  <a:latin typeface="+mn-lt"/>
                  <a:ea typeface="SimSun"/>
                </a:rPr>
                <a:t>Pixel N</a:t>
              </a:r>
            </a:p>
            <a:p>
              <a:pPr algn="ctr">
                <a:lnSpc>
                  <a:spcPct val="100000"/>
                </a:lnSpc>
              </a:pPr>
              <a:r>
                <a:rPr lang="en-GB" sz="2000" b="1" dirty="0">
                  <a:solidFill>
                    <a:srgbClr val="000000"/>
                  </a:solidFill>
                  <a:latin typeface="+mn-lt"/>
                  <a:ea typeface="SimSun"/>
                </a:rPr>
                <a:t>Step A</a:t>
              </a:r>
              <a:endParaRPr dirty="0">
                <a:latin typeface="+mn-lt"/>
              </a:endParaRPr>
            </a:p>
          </p:txBody>
        </p:sp>
        <p:sp>
          <p:nvSpPr>
            <p:cNvPr id="42" name="CustomShape 6">
              <a:extLst>
                <a:ext uri="{FF2B5EF4-FFF2-40B4-BE49-F238E27FC236}">
                  <a16:creationId xmlns:a16="http://schemas.microsoft.com/office/drawing/2014/main" id="{6A4E6793-5A93-4FC3-ABFE-09A70B6AD6DA}"/>
                </a:ext>
              </a:extLst>
            </p:cNvPr>
            <p:cNvSpPr/>
            <p:nvPr/>
          </p:nvSpPr>
          <p:spPr>
            <a:xfrm>
              <a:off x="12832990" y="16024572"/>
              <a:ext cx="2954798" cy="1785240"/>
            </a:xfrm>
            <a:prstGeom prst="rect">
              <a:avLst/>
            </a:prstGeom>
            <a:noFill/>
            <a:ln w="38100">
              <a:solidFill>
                <a:srgbClr val="ED174F"/>
              </a:solidFill>
              <a:round/>
            </a:ln>
          </p:spPr>
          <p:txBody>
            <a:bodyPr anchor="ctr"/>
            <a:lstStyle/>
            <a:p>
              <a:pPr algn="ctr">
                <a:lnSpc>
                  <a:spcPct val="100000"/>
                </a:lnSpc>
              </a:pPr>
              <a:r>
                <a:rPr lang="en-GB" sz="2000" b="1" dirty="0">
                  <a:solidFill>
                    <a:srgbClr val="000000"/>
                  </a:solidFill>
                  <a:latin typeface="+mn-lt"/>
                  <a:ea typeface="SimSun"/>
                </a:rPr>
                <a:t>Pixel N</a:t>
              </a:r>
            </a:p>
            <a:p>
              <a:pPr algn="ctr">
                <a:lnSpc>
                  <a:spcPct val="100000"/>
                </a:lnSpc>
              </a:pPr>
              <a:r>
                <a:rPr lang="en-GB" sz="2000" b="1" dirty="0">
                  <a:solidFill>
                    <a:srgbClr val="000000"/>
                  </a:solidFill>
                  <a:latin typeface="+mn-lt"/>
                  <a:ea typeface="SimSun"/>
                </a:rPr>
                <a:t>Step B</a:t>
              </a:r>
              <a:endParaRPr dirty="0">
                <a:latin typeface="+mn-lt"/>
              </a:endParaRPr>
            </a:p>
          </p:txBody>
        </p:sp>
      </p:grpSp>
      <p:sp>
        <p:nvSpPr>
          <p:cNvPr id="33" name="Content Placeholder 1">
            <a:extLst>
              <a:ext uri="{FF2B5EF4-FFF2-40B4-BE49-F238E27FC236}">
                <a16:creationId xmlns:a16="http://schemas.microsoft.com/office/drawing/2014/main" id="{A5205C34-FA25-413E-A066-748EB432D335}"/>
              </a:ext>
            </a:extLst>
          </p:cNvPr>
          <p:cNvSpPr>
            <a:spLocks noGrp="1"/>
          </p:cNvSpPr>
          <p:nvPr>
            <p:ph sz="half" idx="1"/>
          </p:nvPr>
        </p:nvSpPr>
        <p:spPr>
          <a:xfrm>
            <a:off x="7625850" y="3707995"/>
            <a:ext cx="4022791" cy="2134744"/>
          </a:xfrm>
        </p:spPr>
        <p:txBody>
          <a:bodyPr/>
          <a:lstStyle/>
          <a:p>
            <a:pPr marL="285721" indent="-285721">
              <a:buFont typeface="Arial" panose="020B0604020202020204" pitchFamily="34" charset="0"/>
              <a:buChar char="•"/>
            </a:pPr>
            <a:r>
              <a:rPr lang="en-GB" dirty="0"/>
              <a:t>SIMD Processor</a:t>
            </a:r>
          </a:p>
          <a:p>
            <a:pPr marL="285721" indent="-285721">
              <a:buFont typeface="Arial" panose="020B0604020202020204" pitchFamily="34" charset="0"/>
              <a:buChar char="•"/>
            </a:pPr>
            <a:r>
              <a:rPr lang="en-GB" dirty="0"/>
              <a:t>DSP</a:t>
            </a:r>
          </a:p>
          <a:p>
            <a:pPr marL="285721" indent="-285721">
              <a:buFont typeface="Arial" panose="020B0604020202020204" pitchFamily="34" charset="0"/>
              <a:buChar char="•"/>
            </a:pPr>
            <a:r>
              <a:rPr lang="en-GB" dirty="0"/>
              <a:t>GPU</a:t>
            </a:r>
          </a:p>
          <a:p>
            <a:pPr marL="285721" indent="-285721">
              <a:buFont typeface="Arial" panose="020B0604020202020204" pitchFamily="34" charset="0"/>
              <a:buChar char="•"/>
            </a:pPr>
            <a:r>
              <a:rPr lang="en-GB" dirty="0"/>
              <a:t>Customized Logic</a:t>
            </a:r>
          </a:p>
        </p:txBody>
      </p:sp>
      <p:sp>
        <p:nvSpPr>
          <p:cNvPr id="35" name="CustomShape 3">
            <a:extLst>
              <a:ext uri="{FF2B5EF4-FFF2-40B4-BE49-F238E27FC236}">
                <a16:creationId xmlns:a16="http://schemas.microsoft.com/office/drawing/2014/main" id="{6D3200B1-EE89-483F-B606-EE3295944920}"/>
              </a:ext>
            </a:extLst>
          </p:cNvPr>
          <p:cNvSpPr/>
          <p:nvPr/>
        </p:nvSpPr>
        <p:spPr>
          <a:xfrm>
            <a:off x="1211975" y="1766732"/>
            <a:ext cx="1348920" cy="303120"/>
          </a:xfrm>
          <a:prstGeom prst="homePlate">
            <a:avLst>
              <a:gd name="adj" fmla="val 50000"/>
            </a:avLst>
          </a:prstGeom>
          <a:noFill/>
          <a:ln w="38100">
            <a:solidFill>
              <a:srgbClr val="ED174F"/>
            </a:solidFill>
            <a:round/>
          </a:ln>
        </p:spPr>
        <p:txBody>
          <a:bodyPr anchor="ctr"/>
          <a:lstStyle/>
          <a:p>
            <a:pPr algn="ctr"/>
            <a:r>
              <a:rPr lang="en-GB" sz="2000" b="1" dirty="0">
                <a:solidFill>
                  <a:srgbClr val="000000"/>
                </a:solidFill>
                <a:latin typeface="+mn-lt"/>
                <a:ea typeface="SimSun"/>
              </a:rPr>
              <a:t>Input</a:t>
            </a:r>
            <a:endParaRPr dirty="0">
              <a:latin typeface="+mn-lt"/>
            </a:endParaRPr>
          </a:p>
        </p:txBody>
      </p:sp>
      <p:sp>
        <p:nvSpPr>
          <p:cNvPr id="43" name="CustomShape 10">
            <a:extLst>
              <a:ext uri="{FF2B5EF4-FFF2-40B4-BE49-F238E27FC236}">
                <a16:creationId xmlns:a16="http://schemas.microsoft.com/office/drawing/2014/main" id="{4BBACC13-B218-4986-A828-9A3BBE9C61F5}"/>
              </a:ext>
            </a:extLst>
          </p:cNvPr>
          <p:cNvSpPr/>
          <p:nvPr/>
        </p:nvSpPr>
        <p:spPr>
          <a:xfrm>
            <a:off x="9679658" y="1766732"/>
            <a:ext cx="1328400" cy="302400"/>
          </a:xfrm>
          <a:prstGeom prst="homePlate">
            <a:avLst>
              <a:gd name="adj" fmla="val 50000"/>
            </a:avLst>
          </a:prstGeom>
          <a:noFill/>
          <a:ln w="38100">
            <a:solidFill>
              <a:srgbClr val="ED174F"/>
            </a:solidFill>
            <a:round/>
          </a:ln>
        </p:spPr>
        <p:txBody>
          <a:bodyPr anchor="ctr"/>
          <a:lstStyle/>
          <a:p>
            <a:pPr algn="ctr"/>
            <a:r>
              <a:rPr lang="en-GB" sz="2000" b="1" dirty="0">
                <a:solidFill>
                  <a:srgbClr val="000000"/>
                </a:solidFill>
                <a:latin typeface="+mn-lt"/>
                <a:ea typeface="SimSun"/>
              </a:rPr>
              <a:t>Output</a:t>
            </a:r>
            <a:endParaRPr dirty="0">
              <a:latin typeface="+mn-lt"/>
            </a:endParaRPr>
          </a:p>
        </p:txBody>
      </p:sp>
      <p:cxnSp>
        <p:nvCxnSpPr>
          <p:cNvPr id="44" name="Straight Arrow Connector 43">
            <a:extLst>
              <a:ext uri="{FF2B5EF4-FFF2-40B4-BE49-F238E27FC236}">
                <a16:creationId xmlns:a16="http://schemas.microsoft.com/office/drawing/2014/main" id="{41941BD5-C61C-49F0-B7D7-890CFF62D82C}"/>
              </a:ext>
            </a:extLst>
          </p:cNvPr>
          <p:cNvCxnSpPr>
            <a:cxnSpLocks/>
            <a:stCxn id="35" idx="3"/>
          </p:cNvCxnSpPr>
          <p:nvPr/>
        </p:nvCxnSpPr>
        <p:spPr>
          <a:xfrm>
            <a:off x="2560895" y="1918292"/>
            <a:ext cx="451752" cy="0"/>
          </a:xfrm>
          <a:prstGeom prst="straightConnector1">
            <a:avLst/>
          </a:prstGeom>
          <a:ln w="38100">
            <a:solidFill>
              <a:srgbClr val="ED174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AA6E5CC-592C-444F-B383-721B649D7B97}"/>
              </a:ext>
            </a:extLst>
          </p:cNvPr>
          <p:cNvCxnSpPr>
            <a:cxnSpLocks/>
            <a:endCxn id="43" idx="1"/>
          </p:cNvCxnSpPr>
          <p:nvPr/>
        </p:nvCxnSpPr>
        <p:spPr>
          <a:xfrm>
            <a:off x="9227907" y="1917572"/>
            <a:ext cx="451752" cy="360"/>
          </a:xfrm>
          <a:prstGeom prst="straightConnector1">
            <a:avLst/>
          </a:prstGeom>
          <a:ln w="38100">
            <a:solidFill>
              <a:srgbClr val="ED174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494D4DE-6A44-4ACF-8C14-69364C58BB10}"/>
              </a:ext>
            </a:extLst>
          </p:cNvPr>
          <p:cNvGrpSpPr/>
          <p:nvPr/>
        </p:nvGrpSpPr>
        <p:grpSpPr>
          <a:xfrm>
            <a:off x="3012647" y="1518221"/>
            <a:ext cx="6215260" cy="798703"/>
            <a:chOff x="10792569" y="10303074"/>
            <a:chExt cx="15555019" cy="3574800"/>
          </a:xfrm>
        </p:grpSpPr>
        <p:sp>
          <p:nvSpPr>
            <p:cNvPr id="51" name="CustomShape 6">
              <a:extLst>
                <a:ext uri="{FF2B5EF4-FFF2-40B4-BE49-F238E27FC236}">
                  <a16:creationId xmlns:a16="http://schemas.microsoft.com/office/drawing/2014/main" id="{D30F95A6-9F0F-4B5B-AFBA-C14821091B95}"/>
                </a:ext>
              </a:extLst>
            </p:cNvPr>
            <p:cNvSpPr/>
            <p:nvPr/>
          </p:nvSpPr>
          <p:spPr>
            <a:xfrm>
              <a:off x="14130672" y="10303074"/>
              <a:ext cx="2465005" cy="3574800"/>
            </a:xfrm>
            <a:prstGeom prst="rect">
              <a:avLst/>
            </a:prstGeom>
            <a:noFill/>
            <a:ln w="38100">
              <a:solidFill>
                <a:srgbClr val="ED174F"/>
              </a:solidFill>
              <a:round/>
            </a:ln>
          </p:spPr>
          <p:txBody>
            <a:bodyPr anchor="ctr"/>
            <a:lstStyle/>
            <a:p>
              <a:pPr algn="ctr">
                <a:lnSpc>
                  <a:spcPct val="100000"/>
                </a:lnSpc>
              </a:pPr>
              <a:r>
                <a:rPr lang="en-GB" sz="2000" b="1" dirty="0">
                  <a:solidFill>
                    <a:srgbClr val="000000"/>
                  </a:solidFill>
                  <a:latin typeface="+mn-lt"/>
                  <a:ea typeface="SimSun"/>
                </a:rPr>
                <a:t>Pixel 1</a:t>
              </a:r>
            </a:p>
            <a:p>
              <a:pPr algn="ctr">
                <a:lnSpc>
                  <a:spcPct val="100000"/>
                </a:lnSpc>
              </a:pPr>
              <a:r>
                <a:rPr lang="en-GB" sz="2000" b="1" dirty="0">
                  <a:solidFill>
                    <a:srgbClr val="000000"/>
                  </a:solidFill>
                  <a:latin typeface="+mn-lt"/>
                  <a:ea typeface="SimSun"/>
                </a:rPr>
                <a:t>Step B</a:t>
              </a:r>
              <a:endParaRPr dirty="0">
                <a:latin typeface="+mn-lt"/>
              </a:endParaRPr>
            </a:p>
          </p:txBody>
        </p:sp>
        <p:sp>
          <p:nvSpPr>
            <p:cNvPr id="53" name="CustomShape 6">
              <a:extLst>
                <a:ext uri="{FF2B5EF4-FFF2-40B4-BE49-F238E27FC236}">
                  <a16:creationId xmlns:a16="http://schemas.microsoft.com/office/drawing/2014/main" id="{06BA21AA-FC5A-4D90-BF77-AFC2CAA7A84D}"/>
                </a:ext>
              </a:extLst>
            </p:cNvPr>
            <p:cNvSpPr/>
            <p:nvPr/>
          </p:nvSpPr>
          <p:spPr>
            <a:xfrm>
              <a:off x="10792569" y="10303074"/>
              <a:ext cx="2465005" cy="3574800"/>
            </a:xfrm>
            <a:prstGeom prst="rect">
              <a:avLst/>
            </a:prstGeom>
            <a:noFill/>
            <a:ln w="38100">
              <a:solidFill>
                <a:srgbClr val="ED174F"/>
              </a:solidFill>
              <a:round/>
            </a:ln>
          </p:spPr>
          <p:txBody>
            <a:bodyPr anchor="ctr"/>
            <a:lstStyle/>
            <a:p>
              <a:pPr algn="ctr">
                <a:lnSpc>
                  <a:spcPct val="100000"/>
                </a:lnSpc>
              </a:pPr>
              <a:r>
                <a:rPr lang="en-GB" sz="2000" b="1" dirty="0">
                  <a:solidFill>
                    <a:srgbClr val="000000"/>
                  </a:solidFill>
                  <a:latin typeface="+mn-lt"/>
                  <a:ea typeface="SimSun"/>
                </a:rPr>
                <a:t>Pixel 1</a:t>
              </a:r>
            </a:p>
            <a:p>
              <a:pPr algn="ctr">
                <a:lnSpc>
                  <a:spcPct val="100000"/>
                </a:lnSpc>
              </a:pPr>
              <a:r>
                <a:rPr lang="en-GB" sz="2000" b="1" dirty="0">
                  <a:solidFill>
                    <a:srgbClr val="000000"/>
                  </a:solidFill>
                  <a:latin typeface="+mn-lt"/>
                  <a:ea typeface="SimSun"/>
                </a:rPr>
                <a:t>Step A</a:t>
              </a:r>
              <a:endParaRPr dirty="0">
                <a:latin typeface="+mn-lt"/>
              </a:endParaRPr>
            </a:p>
          </p:txBody>
        </p:sp>
        <p:cxnSp>
          <p:nvCxnSpPr>
            <p:cNvPr id="57" name="Straight Arrow Connector 56">
              <a:extLst>
                <a:ext uri="{FF2B5EF4-FFF2-40B4-BE49-F238E27FC236}">
                  <a16:creationId xmlns:a16="http://schemas.microsoft.com/office/drawing/2014/main" id="{98074D07-C095-40A2-AD8C-6E7117ECFDD9}"/>
                </a:ext>
              </a:extLst>
            </p:cNvPr>
            <p:cNvCxnSpPr>
              <a:cxnSpLocks/>
              <a:stCxn id="53" idx="3"/>
              <a:endCxn id="51" idx="1"/>
            </p:cNvCxnSpPr>
            <p:nvPr/>
          </p:nvCxnSpPr>
          <p:spPr>
            <a:xfrm>
              <a:off x="13257574" y="12090474"/>
              <a:ext cx="873098" cy="0"/>
            </a:xfrm>
            <a:prstGeom prst="straightConnector1">
              <a:avLst/>
            </a:prstGeom>
            <a:ln w="38100">
              <a:solidFill>
                <a:srgbClr val="ED174F"/>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CustomShape 6">
              <a:extLst>
                <a:ext uri="{FF2B5EF4-FFF2-40B4-BE49-F238E27FC236}">
                  <a16:creationId xmlns:a16="http://schemas.microsoft.com/office/drawing/2014/main" id="{AA5CF75A-1113-41F9-A46C-FB384C722296}"/>
                </a:ext>
              </a:extLst>
            </p:cNvPr>
            <p:cNvSpPr/>
            <p:nvPr/>
          </p:nvSpPr>
          <p:spPr>
            <a:xfrm>
              <a:off x="22398785" y="10303074"/>
              <a:ext cx="2465005" cy="3574800"/>
            </a:xfrm>
            <a:prstGeom prst="rect">
              <a:avLst/>
            </a:prstGeom>
            <a:noFill/>
            <a:ln w="38100">
              <a:solidFill>
                <a:srgbClr val="ED174F"/>
              </a:solidFill>
              <a:round/>
            </a:ln>
          </p:spPr>
          <p:txBody>
            <a:bodyPr anchor="ctr"/>
            <a:lstStyle/>
            <a:p>
              <a:pPr algn="ctr">
                <a:lnSpc>
                  <a:spcPct val="100000"/>
                </a:lnSpc>
              </a:pPr>
              <a:r>
                <a:rPr lang="en-GB" sz="2000" b="1" dirty="0">
                  <a:solidFill>
                    <a:srgbClr val="000000"/>
                  </a:solidFill>
                  <a:latin typeface="+mn-lt"/>
                  <a:ea typeface="SimSun"/>
                </a:rPr>
                <a:t>Pixel 2</a:t>
              </a:r>
            </a:p>
            <a:p>
              <a:pPr algn="ctr">
                <a:lnSpc>
                  <a:spcPct val="100000"/>
                </a:lnSpc>
              </a:pPr>
              <a:r>
                <a:rPr lang="en-GB" sz="2000" b="1" dirty="0">
                  <a:solidFill>
                    <a:srgbClr val="000000"/>
                  </a:solidFill>
                  <a:latin typeface="+mn-lt"/>
                  <a:ea typeface="SimSun"/>
                </a:rPr>
                <a:t>Step B</a:t>
              </a:r>
              <a:endParaRPr dirty="0">
                <a:latin typeface="+mn-lt"/>
              </a:endParaRPr>
            </a:p>
          </p:txBody>
        </p:sp>
        <p:sp>
          <p:nvSpPr>
            <p:cNvPr id="65" name="CustomShape 6">
              <a:extLst>
                <a:ext uri="{FF2B5EF4-FFF2-40B4-BE49-F238E27FC236}">
                  <a16:creationId xmlns:a16="http://schemas.microsoft.com/office/drawing/2014/main" id="{9996C10D-38EC-408F-9E10-60B7F3E81CCF}"/>
                </a:ext>
              </a:extLst>
            </p:cNvPr>
            <p:cNvSpPr/>
            <p:nvPr/>
          </p:nvSpPr>
          <p:spPr>
            <a:xfrm>
              <a:off x="19060682" y="10303074"/>
              <a:ext cx="2465005" cy="3574800"/>
            </a:xfrm>
            <a:prstGeom prst="rect">
              <a:avLst/>
            </a:prstGeom>
            <a:noFill/>
            <a:ln w="38100">
              <a:solidFill>
                <a:srgbClr val="ED174F"/>
              </a:solidFill>
              <a:round/>
            </a:ln>
          </p:spPr>
          <p:txBody>
            <a:bodyPr anchor="ctr"/>
            <a:lstStyle/>
            <a:p>
              <a:pPr algn="ctr">
                <a:lnSpc>
                  <a:spcPct val="100000"/>
                </a:lnSpc>
              </a:pPr>
              <a:r>
                <a:rPr lang="en-GB" sz="2000" b="1" dirty="0">
                  <a:solidFill>
                    <a:srgbClr val="000000"/>
                  </a:solidFill>
                  <a:latin typeface="+mn-lt"/>
                  <a:ea typeface="SimSun"/>
                </a:rPr>
                <a:t>Pixel 2</a:t>
              </a:r>
            </a:p>
            <a:p>
              <a:pPr algn="ctr">
                <a:lnSpc>
                  <a:spcPct val="100000"/>
                </a:lnSpc>
              </a:pPr>
              <a:r>
                <a:rPr lang="en-GB" sz="2000" b="1" dirty="0">
                  <a:solidFill>
                    <a:srgbClr val="000000"/>
                  </a:solidFill>
                  <a:latin typeface="+mn-lt"/>
                  <a:ea typeface="SimSun"/>
                </a:rPr>
                <a:t>Step A</a:t>
              </a:r>
              <a:endParaRPr dirty="0">
                <a:latin typeface="+mn-lt"/>
              </a:endParaRPr>
            </a:p>
          </p:txBody>
        </p:sp>
        <p:cxnSp>
          <p:nvCxnSpPr>
            <p:cNvPr id="68" name="Straight Arrow Connector 67">
              <a:extLst>
                <a:ext uri="{FF2B5EF4-FFF2-40B4-BE49-F238E27FC236}">
                  <a16:creationId xmlns:a16="http://schemas.microsoft.com/office/drawing/2014/main" id="{B8E75FC8-3792-4405-9553-5FAD2E15B3F0}"/>
                </a:ext>
              </a:extLst>
            </p:cNvPr>
            <p:cNvCxnSpPr>
              <a:cxnSpLocks/>
              <a:stCxn id="65" idx="3"/>
              <a:endCxn id="60" idx="1"/>
            </p:cNvCxnSpPr>
            <p:nvPr/>
          </p:nvCxnSpPr>
          <p:spPr>
            <a:xfrm>
              <a:off x="21525687" y="12090474"/>
              <a:ext cx="873098" cy="0"/>
            </a:xfrm>
            <a:prstGeom prst="straightConnector1">
              <a:avLst/>
            </a:prstGeom>
            <a:ln w="38100">
              <a:solidFill>
                <a:srgbClr val="ED174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F844BAB-C658-49E5-A664-968807CEC967}"/>
                </a:ext>
              </a:extLst>
            </p:cNvPr>
            <p:cNvCxnSpPr>
              <a:cxnSpLocks/>
              <a:stCxn id="51" idx="3"/>
            </p:cNvCxnSpPr>
            <p:nvPr/>
          </p:nvCxnSpPr>
          <p:spPr>
            <a:xfrm>
              <a:off x="16595677" y="12090474"/>
              <a:ext cx="873098" cy="0"/>
            </a:xfrm>
            <a:prstGeom prst="straightConnector1">
              <a:avLst/>
            </a:prstGeom>
            <a:ln w="38100">
              <a:solidFill>
                <a:srgbClr val="ED174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0C742F0-71CF-4C4B-854B-AAABCC4DB56A}"/>
                </a:ext>
              </a:extLst>
            </p:cNvPr>
            <p:cNvCxnSpPr>
              <a:cxnSpLocks/>
              <a:endCxn id="65" idx="1"/>
            </p:cNvCxnSpPr>
            <p:nvPr/>
          </p:nvCxnSpPr>
          <p:spPr>
            <a:xfrm>
              <a:off x="18187584" y="12090474"/>
              <a:ext cx="873098" cy="0"/>
            </a:xfrm>
            <a:prstGeom prst="straightConnector1">
              <a:avLst/>
            </a:prstGeom>
            <a:ln w="38100">
              <a:solidFill>
                <a:srgbClr val="ED174F"/>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CustomShape 6">
              <a:extLst>
                <a:ext uri="{FF2B5EF4-FFF2-40B4-BE49-F238E27FC236}">
                  <a16:creationId xmlns:a16="http://schemas.microsoft.com/office/drawing/2014/main" id="{92A9949A-130F-4E65-A352-AD93EECE1138}"/>
                </a:ext>
              </a:extLst>
            </p:cNvPr>
            <p:cNvSpPr/>
            <p:nvPr/>
          </p:nvSpPr>
          <p:spPr>
            <a:xfrm>
              <a:off x="17422595" y="11541160"/>
              <a:ext cx="656880" cy="698414"/>
            </a:xfrm>
            <a:prstGeom prst="rect">
              <a:avLst/>
            </a:prstGeom>
            <a:noFill/>
            <a:ln w="114300">
              <a:noFill/>
              <a:round/>
            </a:ln>
          </p:spPr>
          <p:txBody>
            <a:bodyPr anchor="ctr"/>
            <a:lstStyle/>
            <a:p>
              <a:pPr algn="ctr">
                <a:lnSpc>
                  <a:spcPct val="100000"/>
                </a:lnSpc>
              </a:pPr>
              <a:r>
                <a:rPr lang="en-GB" sz="2000" b="1" dirty="0">
                  <a:solidFill>
                    <a:srgbClr val="ED174F"/>
                  </a:solidFill>
                  <a:latin typeface="Cambria Math" panose="02040503050406030204" pitchFamily="18" charset="0"/>
                  <a:ea typeface="Cambria Math" panose="02040503050406030204" pitchFamily="18" charset="0"/>
                </a:rPr>
                <a:t>…</a:t>
              </a:r>
              <a:endParaRPr dirty="0">
                <a:solidFill>
                  <a:srgbClr val="ED174F"/>
                </a:solidFill>
                <a:latin typeface="+mn-lt"/>
              </a:endParaRPr>
            </a:p>
          </p:txBody>
        </p:sp>
        <p:cxnSp>
          <p:nvCxnSpPr>
            <p:cNvPr id="74" name="Straight Arrow Connector 73">
              <a:extLst>
                <a:ext uri="{FF2B5EF4-FFF2-40B4-BE49-F238E27FC236}">
                  <a16:creationId xmlns:a16="http://schemas.microsoft.com/office/drawing/2014/main" id="{82EFB4E2-1B75-4536-A096-728ABF172375}"/>
                </a:ext>
              </a:extLst>
            </p:cNvPr>
            <p:cNvCxnSpPr>
              <a:cxnSpLocks/>
              <a:stCxn id="60" idx="3"/>
            </p:cNvCxnSpPr>
            <p:nvPr/>
          </p:nvCxnSpPr>
          <p:spPr>
            <a:xfrm>
              <a:off x="24863790" y="12090474"/>
              <a:ext cx="873098" cy="0"/>
            </a:xfrm>
            <a:prstGeom prst="straightConnector1">
              <a:avLst/>
            </a:prstGeom>
            <a:ln w="38100">
              <a:solidFill>
                <a:srgbClr val="ED174F"/>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CustomShape 6">
              <a:extLst>
                <a:ext uri="{FF2B5EF4-FFF2-40B4-BE49-F238E27FC236}">
                  <a16:creationId xmlns:a16="http://schemas.microsoft.com/office/drawing/2014/main" id="{05FAA34E-EC3B-48DD-AA32-97090BE41B93}"/>
                </a:ext>
              </a:extLst>
            </p:cNvPr>
            <p:cNvSpPr/>
            <p:nvPr/>
          </p:nvSpPr>
          <p:spPr>
            <a:xfrm>
              <a:off x="25690708" y="11541160"/>
              <a:ext cx="656880" cy="698414"/>
            </a:xfrm>
            <a:prstGeom prst="rect">
              <a:avLst/>
            </a:prstGeom>
            <a:noFill/>
            <a:ln w="114300">
              <a:noFill/>
              <a:round/>
            </a:ln>
          </p:spPr>
          <p:txBody>
            <a:bodyPr anchor="ctr"/>
            <a:lstStyle/>
            <a:p>
              <a:pPr algn="ctr">
                <a:lnSpc>
                  <a:spcPct val="100000"/>
                </a:lnSpc>
              </a:pPr>
              <a:r>
                <a:rPr lang="en-GB" sz="2000" b="1" dirty="0">
                  <a:solidFill>
                    <a:srgbClr val="ED174F"/>
                  </a:solidFill>
                  <a:latin typeface="Cambria Math" panose="02040503050406030204" pitchFamily="18" charset="0"/>
                  <a:ea typeface="Cambria Math" panose="02040503050406030204" pitchFamily="18" charset="0"/>
                </a:rPr>
                <a:t>…</a:t>
              </a:r>
              <a:endParaRPr dirty="0">
                <a:solidFill>
                  <a:srgbClr val="ED174F"/>
                </a:solidFill>
                <a:latin typeface="+mn-lt"/>
              </a:endParaRPr>
            </a:p>
          </p:txBody>
        </p:sp>
      </p:grpSp>
      <p:sp>
        <p:nvSpPr>
          <p:cNvPr id="76" name="Arrow: Right 75">
            <a:extLst>
              <a:ext uri="{FF2B5EF4-FFF2-40B4-BE49-F238E27FC236}">
                <a16:creationId xmlns:a16="http://schemas.microsoft.com/office/drawing/2014/main" id="{F150E6E1-4FEF-4980-BD7E-921A263573AE}"/>
              </a:ext>
            </a:extLst>
          </p:cNvPr>
          <p:cNvSpPr/>
          <p:nvPr/>
        </p:nvSpPr>
        <p:spPr>
          <a:xfrm rot="5400000">
            <a:off x="3874097" y="2733855"/>
            <a:ext cx="396001" cy="508000"/>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23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2A19-E13E-411A-9224-B29E61D5C1CE}"/>
              </a:ext>
            </a:extLst>
          </p:cNvPr>
          <p:cNvSpPr>
            <a:spLocks noGrp="1"/>
          </p:cNvSpPr>
          <p:nvPr>
            <p:ph type="title"/>
          </p:nvPr>
        </p:nvSpPr>
        <p:spPr/>
        <p:txBody>
          <a:bodyPr/>
          <a:lstStyle/>
          <a:p>
            <a:r>
              <a:rPr lang="en-US" dirty="0"/>
              <a:t>SIMD - Single Instruction, Multiple Data</a:t>
            </a:r>
          </a:p>
        </p:txBody>
      </p:sp>
      <p:sp>
        <p:nvSpPr>
          <p:cNvPr id="3" name="Content Placeholder 2">
            <a:extLst>
              <a:ext uri="{FF2B5EF4-FFF2-40B4-BE49-F238E27FC236}">
                <a16:creationId xmlns:a16="http://schemas.microsoft.com/office/drawing/2014/main" id="{224FA405-13E6-4B55-A28B-BBA1813882DB}"/>
              </a:ext>
            </a:extLst>
          </p:cNvPr>
          <p:cNvSpPr>
            <a:spLocks noGrp="1"/>
          </p:cNvSpPr>
          <p:nvPr>
            <p:ph idx="1"/>
          </p:nvPr>
        </p:nvSpPr>
        <p:spPr/>
        <p:txBody>
          <a:bodyPr/>
          <a:lstStyle/>
          <a:p>
            <a:r>
              <a:rPr lang="en-US" dirty="0"/>
              <a:t>Processors with SIMD, comparing to SISD (single-instruction-single-data, ordinary CPUs) </a:t>
            </a:r>
            <a:br>
              <a:rPr lang="en-US" dirty="0"/>
            </a:br>
            <a:r>
              <a:rPr lang="en-US" dirty="0"/>
              <a:t>can perform the same operation on multiple data simultaneously.</a:t>
            </a:r>
          </a:p>
        </p:txBody>
      </p:sp>
      <p:pic>
        <p:nvPicPr>
          <p:cNvPr id="1026" name="Picture 2" descr="https://cdn.arstechnica.net/cpu/1q00/simd/figure6.gif">
            <a:extLst>
              <a:ext uri="{FF2B5EF4-FFF2-40B4-BE49-F238E27FC236}">
                <a16:creationId xmlns:a16="http://schemas.microsoft.com/office/drawing/2014/main" id="{FA84FBE2-70F8-4A68-A4F1-C923D288A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519" y="2444749"/>
            <a:ext cx="5414962" cy="394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35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4D4F-A8C7-49BB-AF5B-832403893804}"/>
              </a:ext>
            </a:extLst>
          </p:cNvPr>
          <p:cNvSpPr>
            <a:spLocks noGrp="1"/>
          </p:cNvSpPr>
          <p:nvPr>
            <p:ph type="title"/>
          </p:nvPr>
        </p:nvSpPr>
        <p:spPr/>
        <p:txBody>
          <a:bodyPr/>
          <a:lstStyle/>
          <a:p>
            <a:r>
              <a:rPr lang="en-US" dirty="0"/>
              <a:t>SIMD - Single Instruction, Multiple Data</a:t>
            </a:r>
          </a:p>
        </p:txBody>
      </p:sp>
      <p:sp>
        <p:nvSpPr>
          <p:cNvPr id="3" name="Content Placeholder 2">
            <a:extLst>
              <a:ext uri="{FF2B5EF4-FFF2-40B4-BE49-F238E27FC236}">
                <a16:creationId xmlns:a16="http://schemas.microsoft.com/office/drawing/2014/main" id="{2B3D1665-0D3C-4723-AB0F-E245B4593BF7}"/>
              </a:ext>
            </a:extLst>
          </p:cNvPr>
          <p:cNvSpPr>
            <a:spLocks noGrp="1"/>
          </p:cNvSpPr>
          <p:nvPr>
            <p:ph idx="1"/>
          </p:nvPr>
        </p:nvSpPr>
        <p:spPr/>
        <p:txBody>
          <a:bodyPr/>
          <a:lstStyle/>
          <a:p>
            <a:r>
              <a:rPr lang="en-US" dirty="0"/>
              <a:t>Processors with SIMD, comparing to SISD (single-instruction-single-data, ordinary CPUs) </a:t>
            </a:r>
            <a:br>
              <a:rPr lang="en-US" dirty="0"/>
            </a:br>
            <a:r>
              <a:rPr lang="en-US" dirty="0"/>
              <a:t>can perform the same operation on multiple data simultaneously.</a:t>
            </a:r>
          </a:p>
          <a:p>
            <a:r>
              <a:rPr lang="en-US" dirty="0"/>
              <a:t>For example, grayscale computing for every pixel is the same: reading values of three color channels, multiplying by same coefficients, and adding together.</a:t>
            </a:r>
          </a:p>
          <a:p>
            <a:r>
              <a:rPr lang="en-US" dirty="0"/>
              <a:t>In ordinary CPUs, pixels have to be computed one-by-one.</a:t>
            </a:r>
          </a:p>
          <a:p>
            <a:r>
              <a:rPr lang="en-US" dirty="0"/>
              <a:t>SIMD processors allow to compute several pixels (multiple data) using the algorithm above (single instruction) simultaneously with less time consumption.</a:t>
            </a:r>
          </a:p>
        </p:txBody>
      </p:sp>
    </p:spTree>
    <p:extLst>
      <p:ext uri="{BB962C8B-B14F-4D97-AF65-F5344CB8AC3E}">
        <p14:creationId xmlns:p14="http://schemas.microsoft.com/office/powerpoint/2010/main" val="112039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0E28-B2FC-457E-9BB6-F60F4BAC4598}"/>
              </a:ext>
            </a:extLst>
          </p:cNvPr>
          <p:cNvSpPr>
            <a:spLocks noGrp="1"/>
          </p:cNvSpPr>
          <p:nvPr>
            <p:ph type="title"/>
          </p:nvPr>
        </p:nvSpPr>
        <p:spPr/>
        <p:txBody>
          <a:bodyPr/>
          <a:lstStyle/>
          <a:p>
            <a:r>
              <a:rPr lang="en-US" dirty="0"/>
              <a:t>SIMD Implementations</a:t>
            </a:r>
          </a:p>
        </p:txBody>
      </p:sp>
      <p:sp>
        <p:nvSpPr>
          <p:cNvPr id="3" name="Content Placeholder 2">
            <a:extLst>
              <a:ext uri="{FF2B5EF4-FFF2-40B4-BE49-F238E27FC236}">
                <a16:creationId xmlns:a16="http://schemas.microsoft.com/office/drawing/2014/main" id="{BEC7F89D-6EC1-4322-8F2D-1C022FF06775}"/>
              </a:ext>
            </a:extLst>
          </p:cNvPr>
          <p:cNvSpPr>
            <a:spLocks noGrp="1"/>
          </p:cNvSpPr>
          <p:nvPr>
            <p:ph idx="1"/>
          </p:nvPr>
        </p:nvSpPr>
        <p:spPr/>
        <p:txBody>
          <a:bodyPr/>
          <a:lstStyle/>
          <a:p>
            <a:r>
              <a:rPr lang="en-US" dirty="0">
                <a:solidFill>
                  <a:schemeClr val="accent1"/>
                </a:solidFill>
              </a:rPr>
              <a:t>Arm Neon technology</a:t>
            </a:r>
          </a:p>
          <a:p>
            <a:pPr lvl="1"/>
            <a:r>
              <a:rPr lang="en-US" dirty="0">
                <a:solidFill>
                  <a:schemeClr val="accent1"/>
                </a:solidFill>
              </a:rPr>
              <a:t>Introduced from Arm Cortex-A8/A9</a:t>
            </a:r>
          </a:p>
          <a:p>
            <a:r>
              <a:rPr lang="en-US" dirty="0"/>
              <a:t>Intel MMX/SSE and later versions</a:t>
            </a:r>
          </a:p>
          <a:p>
            <a:pPr lvl="1"/>
            <a:r>
              <a:rPr lang="en-US" dirty="0"/>
              <a:t>Widely used in modern x86 based processors</a:t>
            </a:r>
          </a:p>
          <a:p>
            <a:r>
              <a:rPr lang="en-US" dirty="0"/>
              <a:t>SPE (Signal Processing Engine) for PowerPC</a:t>
            </a:r>
          </a:p>
          <a:p>
            <a:r>
              <a:rPr lang="en-US" dirty="0"/>
              <a:t>AMD 3DNow!</a:t>
            </a:r>
          </a:p>
          <a:p>
            <a:endParaRPr lang="en-US" dirty="0"/>
          </a:p>
          <a:p>
            <a:r>
              <a:rPr lang="en-US" dirty="0"/>
              <a:t>Beyond those, modern GPUs are often SIMD implementations.</a:t>
            </a:r>
          </a:p>
        </p:txBody>
      </p:sp>
    </p:spTree>
    <p:extLst>
      <p:ext uri="{BB962C8B-B14F-4D97-AF65-F5344CB8AC3E}">
        <p14:creationId xmlns:p14="http://schemas.microsoft.com/office/powerpoint/2010/main" val="14959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9428-869A-4AAF-B848-B4380F14D83F}"/>
              </a:ext>
            </a:extLst>
          </p:cNvPr>
          <p:cNvSpPr>
            <a:spLocks noGrp="1"/>
          </p:cNvSpPr>
          <p:nvPr>
            <p:ph type="title"/>
          </p:nvPr>
        </p:nvSpPr>
        <p:spPr/>
        <p:txBody>
          <a:bodyPr/>
          <a:lstStyle/>
          <a:p>
            <a:r>
              <a:rPr lang="en-US" dirty="0"/>
              <a:t>Introduction to Neon technology</a:t>
            </a:r>
          </a:p>
        </p:txBody>
      </p:sp>
      <p:sp>
        <p:nvSpPr>
          <p:cNvPr id="3" name="Content Placeholder 2">
            <a:extLst>
              <a:ext uri="{FF2B5EF4-FFF2-40B4-BE49-F238E27FC236}">
                <a16:creationId xmlns:a16="http://schemas.microsoft.com/office/drawing/2014/main" id="{47A6E118-C4CA-4AE4-A7B3-63808CD110A3}"/>
              </a:ext>
            </a:extLst>
          </p:cNvPr>
          <p:cNvSpPr>
            <a:spLocks noGrp="1"/>
          </p:cNvSpPr>
          <p:nvPr>
            <p:ph idx="1"/>
          </p:nvPr>
        </p:nvSpPr>
        <p:spPr>
          <a:xfrm>
            <a:off x="492125" y="1479469"/>
            <a:ext cx="11180762" cy="806531"/>
          </a:xfrm>
        </p:spPr>
        <p:txBody>
          <a:bodyPr/>
          <a:lstStyle/>
          <a:p>
            <a:r>
              <a:rPr lang="en-US" dirty="0"/>
              <a:t>Arm Neon technology is an Advanced SIMD (single instruction multiple data) architecture extension for the Arm Cortex-A series and Cortex-R52 processors.</a:t>
            </a:r>
          </a:p>
          <a:p>
            <a:endParaRPr lang="en-US" dirty="0"/>
          </a:p>
        </p:txBody>
      </p:sp>
      <p:graphicFrame>
        <p:nvGraphicFramePr>
          <p:cNvPr id="4" name="Content Placeholder 3">
            <a:extLst>
              <a:ext uri="{FF2B5EF4-FFF2-40B4-BE49-F238E27FC236}">
                <a16:creationId xmlns:a16="http://schemas.microsoft.com/office/drawing/2014/main" id="{59E44D6A-7514-403A-8721-3D867C9B73F0}"/>
              </a:ext>
            </a:extLst>
          </p:cNvPr>
          <p:cNvGraphicFramePr>
            <a:graphicFrameLocks/>
          </p:cNvGraphicFramePr>
          <p:nvPr>
            <p:extLst>
              <p:ext uri="{D42A27DB-BD31-4B8C-83A1-F6EECF244321}">
                <p14:modId xmlns:p14="http://schemas.microsoft.com/office/powerpoint/2010/main" val="2196912179"/>
              </p:ext>
            </p:extLst>
          </p:nvPr>
        </p:nvGraphicFramePr>
        <p:xfrm>
          <a:off x="492125" y="2540000"/>
          <a:ext cx="11180764" cy="1889760"/>
        </p:xfrm>
        <a:graphic>
          <a:graphicData uri="http://schemas.openxmlformats.org/drawingml/2006/table">
            <a:tbl>
              <a:tblPr firstRow="1" firstCol="1" bandRow="1">
                <a:tableStyleId>{3B4B98B0-60AC-42C2-AFA5-B58CD77FA1E5}</a:tableStyleId>
              </a:tblPr>
              <a:tblGrid>
                <a:gridCol w="2795191">
                  <a:extLst>
                    <a:ext uri="{9D8B030D-6E8A-4147-A177-3AD203B41FA5}">
                      <a16:colId xmlns:a16="http://schemas.microsoft.com/office/drawing/2014/main" val="261733198"/>
                    </a:ext>
                  </a:extLst>
                </a:gridCol>
                <a:gridCol w="2795191">
                  <a:extLst>
                    <a:ext uri="{9D8B030D-6E8A-4147-A177-3AD203B41FA5}">
                      <a16:colId xmlns:a16="http://schemas.microsoft.com/office/drawing/2014/main" val="1464672415"/>
                    </a:ext>
                  </a:extLst>
                </a:gridCol>
                <a:gridCol w="2795191">
                  <a:extLst>
                    <a:ext uri="{9D8B030D-6E8A-4147-A177-3AD203B41FA5}">
                      <a16:colId xmlns:a16="http://schemas.microsoft.com/office/drawing/2014/main" val="89896866"/>
                    </a:ext>
                  </a:extLst>
                </a:gridCol>
                <a:gridCol w="2795191">
                  <a:extLst>
                    <a:ext uri="{9D8B030D-6E8A-4147-A177-3AD203B41FA5}">
                      <a16:colId xmlns:a16="http://schemas.microsoft.com/office/drawing/2014/main" val="2923141538"/>
                    </a:ext>
                  </a:extLst>
                </a:gridCol>
              </a:tblGrid>
              <a:tr h="370840">
                <a:tc>
                  <a:txBody>
                    <a:bodyPr/>
                    <a:lstStyle/>
                    <a:p>
                      <a:endParaRPr lang="en-US" sz="2000" dirty="0"/>
                    </a:p>
                  </a:txBody>
                  <a:tcPr/>
                </a:tc>
                <a:tc>
                  <a:txBody>
                    <a:bodyPr/>
                    <a:lstStyle/>
                    <a:p>
                      <a:r>
                        <a:rPr lang="en-US" sz="2000" dirty="0"/>
                        <a:t>Armv7-A/R</a:t>
                      </a:r>
                      <a:endParaRPr lang="en-US" sz="2000" b="1" dirty="0"/>
                    </a:p>
                  </a:txBody>
                  <a:tcPr/>
                </a:tc>
                <a:tc>
                  <a:txBody>
                    <a:bodyPr/>
                    <a:lstStyle/>
                    <a:p>
                      <a:r>
                        <a:rPr lang="en-US" sz="2000" dirty="0"/>
                        <a:t>Armv8-A/R</a:t>
                      </a:r>
                      <a:endParaRPr lang="en-US" sz="2000" b="1" dirty="0"/>
                    </a:p>
                  </a:txBody>
                  <a:tcPr/>
                </a:tc>
                <a:tc>
                  <a:txBody>
                    <a:bodyPr/>
                    <a:lstStyle/>
                    <a:p>
                      <a:r>
                        <a:rPr lang="en-US" sz="2000" dirty="0"/>
                        <a:t>Armv8-A</a:t>
                      </a:r>
                      <a:endParaRPr lang="en-US" sz="2000" b="1" dirty="0"/>
                    </a:p>
                  </a:txBody>
                  <a:tcPr/>
                </a:tc>
                <a:extLst>
                  <a:ext uri="{0D108BD9-81ED-4DB2-BD59-A6C34878D82A}">
                    <a16:rowId xmlns:a16="http://schemas.microsoft.com/office/drawing/2014/main" val="1239591953"/>
                  </a:ext>
                </a:extLst>
              </a:tr>
              <a:tr h="370840">
                <a:tc>
                  <a:txBody>
                    <a:bodyPr/>
                    <a:lstStyle/>
                    <a:p>
                      <a:endParaRPr lang="en-US" sz="2000" dirty="0"/>
                    </a:p>
                  </a:txBody>
                  <a:tcPr/>
                </a:tc>
                <a:tc>
                  <a:txBody>
                    <a:bodyPr/>
                    <a:lstStyle/>
                    <a:p>
                      <a:endParaRPr lang="en-US" sz="2000" dirty="0"/>
                    </a:p>
                  </a:txBody>
                  <a:tcPr/>
                </a:tc>
                <a:tc>
                  <a:txBody>
                    <a:bodyPr/>
                    <a:lstStyle/>
                    <a:p>
                      <a:r>
                        <a:rPr lang="en-US" sz="2000" dirty="0"/>
                        <a:t>AArch32</a:t>
                      </a:r>
                    </a:p>
                  </a:txBody>
                  <a:tcPr/>
                </a:tc>
                <a:tc>
                  <a:txBody>
                    <a:bodyPr/>
                    <a:lstStyle/>
                    <a:p>
                      <a:r>
                        <a:rPr lang="en-US" sz="2000" dirty="0"/>
                        <a:t>AArch64</a:t>
                      </a:r>
                    </a:p>
                  </a:txBody>
                  <a:tcPr/>
                </a:tc>
                <a:extLst>
                  <a:ext uri="{0D108BD9-81ED-4DB2-BD59-A6C34878D82A}">
                    <a16:rowId xmlns:a16="http://schemas.microsoft.com/office/drawing/2014/main" val="1321805674"/>
                  </a:ext>
                </a:extLst>
              </a:tr>
              <a:tr h="370840">
                <a:tc>
                  <a:txBody>
                    <a:bodyPr/>
                    <a:lstStyle/>
                    <a:p>
                      <a:r>
                        <a:rPr lang="en-US" sz="2000" dirty="0"/>
                        <a:t>Floating-point</a:t>
                      </a:r>
                    </a:p>
                  </a:txBody>
                  <a:tcPr/>
                </a:tc>
                <a:tc>
                  <a:txBody>
                    <a:bodyPr/>
                    <a:lstStyle/>
                    <a:p>
                      <a:r>
                        <a:rPr lang="en-US" sz="2000" dirty="0"/>
                        <a:t>32-bit</a:t>
                      </a:r>
                    </a:p>
                  </a:txBody>
                  <a:tcPr/>
                </a:tc>
                <a:tc>
                  <a:txBody>
                    <a:bodyPr/>
                    <a:lstStyle/>
                    <a:p>
                      <a:r>
                        <a:rPr lang="en-US" sz="2000" dirty="0"/>
                        <a:t>16-bit*/32-bit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16-bit*/32-bit/64-bit</a:t>
                      </a:r>
                    </a:p>
                  </a:txBody>
                  <a:tcPr/>
                </a:tc>
                <a:extLst>
                  <a:ext uri="{0D108BD9-81ED-4DB2-BD59-A6C34878D82A}">
                    <a16:rowId xmlns:a16="http://schemas.microsoft.com/office/drawing/2014/main" val="2927339418"/>
                  </a:ext>
                </a:extLst>
              </a:tr>
              <a:tr h="370840">
                <a:tc>
                  <a:txBody>
                    <a:bodyPr/>
                    <a:lstStyle/>
                    <a:p>
                      <a:r>
                        <a:rPr lang="en-US" sz="2000" dirty="0"/>
                        <a:t>Integer</a:t>
                      </a:r>
                    </a:p>
                  </a:txBody>
                  <a:tcPr/>
                </a:tc>
                <a:tc>
                  <a:txBody>
                    <a:bodyPr/>
                    <a:lstStyle/>
                    <a:p>
                      <a:r>
                        <a:rPr lang="en-US" sz="2000" dirty="0"/>
                        <a:t>8-bit/16-bit/32-bit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8-bit/16-bit/32-bit/</a:t>
                      </a:r>
                      <a:br>
                        <a:rPr lang="en-US" sz="2000" dirty="0"/>
                      </a:br>
                      <a:r>
                        <a:rPr lang="en-US" sz="2000" dirty="0"/>
                        <a:t>64-bit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8-bit/16-bit/32-bit/</a:t>
                      </a:r>
                      <a:br>
                        <a:rPr lang="en-US" sz="2000" dirty="0"/>
                      </a:br>
                      <a:r>
                        <a:rPr lang="en-US" sz="2000" dirty="0"/>
                        <a:t>64-bit</a:t>
                      </a:r>
                    </a:p>
                  </a:txBody>
                  <a:tcPr/>
                </a:tc>
                <a:extLst>
                  <a:ext uri="{0D108BD9-81ED-4DB2-BD59-A6C34878D82A}">
                    <a16:rowId xmlns:a16="http://schemas.microsoft.com/office/drawing/2014/main" val="2184190073"/>
                  </a:ext>
                </a:extLst>
              </a:tr>
            </a:tbl>
          </a:graphicData>
        </a:graphic>
      </p:graphicFrame>
      <p:sp>
        <p:nvSpPr>
          <p:cNvPr id="5" name="Content Placeholder 2">
            <a:extLst>
              <a:ext uri="{FF2B5EF4-FFF2-40B4-BE49-F238E27FC236}">
                <a16:creationId xmlns:a16="http://schemas.microsoft.com/office/drawing/2014/main" id="{DED5CE96-C686-45AD-ADB0-C704F2B77873}"/>
              </a:ext>
            </a:extLst>
          </p:cNvPr>
          <p:cNvSpPr txBox="1">
            <a:spLocks/>
          </p:cNvSpPr>
          <p:nvPr/>
        </p:nvSpPr>
        <p:spPr>
          <a:xfrm>
            <a:off x="6095999" y="4521200"/>
            <a:ext cx="5576887" cy="1044493"/>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r>
              <a:rPr lang="en-US" sz="1800" dirty="0"/>
              <a:t>*Only in Armv8.2-A</a:t>
            </a:r>
          </a:p>
        </p:txBody>
      </p:sp>
    </p:spTree>
    <p:extLst>
      <p:ext uri="{BB962C8B-B14F-4D97-AF65-F5344CB8AC3E}">
        <p14:creationId xmlns:p14="http://schemas.microsoft.com/office/powerpoint/2010/main" val="423919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US" dirty="0"/>
              <a:t>Introduction to Neon technology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826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Neon is a wide SIMD data processing architecture</a:t>
            </a:r>
          </a:p>
          <a:p>
            <a:pPr lvl="1"/>
            <a:r>
              <a:rPr lang="en-IN" altLang="en-US" dirty="0">
                <a:ea typeface="ＭＳ Ｐゴシック" panose="020B0600070205080204" pitchFamily="34" charset="-128"/>
              </a:rPr>
              <a:t>Extension of the Arm instruction set</a:t>
            </a:r>
          </a:p>
          <a:p>
            <a:pPr lvl="1"/>
            <a:r>
              <a:rPr lang="en-IN" altLang="en-US" dirty="0">
                <a:ea typeface="ＭＳ Ｐゴシック" panose="020B0600070205080204" pitchFamily="34" charset="-128"/>
              </a:rPr>
              <a:t>Thirty-two registers, 64-bits wide (dual view as sixteen registers, 128-bits wide)</a:t>
            </a:r>
          </a:p>
          <a:p>
            <a:pPr marL="342900" lvl="1" indent="-342900">
              <a:spcAft>
                <a:spcPts val="1600"/>
              </a:spcAft>
            </a:pPr>
            <a:r>
              <a:rPr lang="en-US" altLang="zh-CN" sz="2400" dirty="0">
                <a:ea typeface="ＭＳ Ｐゴシック" panose="020B0600070205080204" pitchFamily="34" charset="-128"/>
              </a:rPr>
              <a:t>Neon instructions perform “packed SIMD” processing</a:t>
            </a:r>
          </a:p>
          <a:p>
            <a:pPr lvl="1"/>
            <a:r>
              <a:rPr lang="en-IN" altLang="en-US" dirty="0">
                <a:ea typeface="ＭＳ Ｐゴシック" panose="020B0600070205080204" pitchFamily="34" charset="-128"/>
              </a:rPr>
              <a:t>Registers are considered vectors of elements of the same data type</a:t>
            </a:r>
          </a:p>
          <a:p>
            <a:pPr lvl="1"/>
            <a:r>
              <a:rPr lang="en-IN" altLang="en-US" dirty="0">
                <a:ea typeface="ＭＳ Ｐゴシック" panose="020B0600070205080204" pitchFamily="34" charset="-128"/>
              </a:rPr>
              <a:t>Data types can be signed/unsigned 8-bit, 16-bit, 32-bit, 64-bit, single-precision float</a:t>
            </a:r>
          </a:p>
          <a:p>
            <a:pPr lvl="1"/>
            <a:r>
              <a:rPr lang="en-IN" altLang="en-US" dirty="0">
                <a:ea typeface="ＭＳ Ｐゴシック" panose="020B0600070205080204" pitchFamily="34" charset="-128"/>
              </a:rPr>
              <a:t>Instructions perform the same operation in all lanes</a:t>
            </a:r>
            <a:endParaRPr lang="en-US" altLang="en-US" dirty="0">
              <a:ea typeface="ＭＳ Ｐゴシック" panose="020B0600070205080204" pitchFamily="34" charset="-128"/>
            </a:endParaRPr>
          </a:p>
        </p:txBody>
      </p:sp>
      <p:pic>
        <p:nvPicPr>
          <p:cNvPr id="5" name="图片 5">
            <a:extLst>
              <a:ext uri="{FF2B5EF4-FFF2-40B4-BE49-F238E27FC236}">
                <a16:creationId xmlns:a16="http://schemas.microsoft.com/office/drawing/2014/main" id="{F32D0628-470F-43F1-8B60-E02D8CB02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540" y="4237228"/>
            <a:ext cx="5051921" cy="1721230"/>
          </a:xfrm>
          <a:prstGeom prst="rect">
            <a:avLst/>
          </a:prstGeom>
        </p:spPr>
      </p:pic>
    </p:spTree>
    <p:extLst>
      <p:ext uri="{BB962C8B-B14F-4D97-AF65-F5344CB8AC3E}">
        <p14:creationId xmlns:p14="http://schemas.microsoft.com/office/powerpoint/2010/main" val="272206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Introduction to Neon</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General purpose SIMD processing useful for many applications</a:t>
            </a:r>
          </a:p>
          <a:p>
            <a:r>
              <a:rPr lang="en-IN" altLang="en-US" dirty="0">
                <a:ea typeface="ＭＳ Ｐゴシック" panose="020B0600070205080204" pitchFamily="34" charset="-128"/>
              </a:rPr>
              <a:t>Supports widest range of multimedia codecs used for internet applications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Many soft codec standards; e.g., MPEG-4, H.264, On2 VP6/7/8, Real, AVS</a:t>
            </a:r>
          </a:p>
          <a:p>
            <a:pPr lvl="1"/>
            <a:r>
              <a:rPr lang="en-IN" altLang="en-US" dirty="0">
                <a:ea typeface="ＭＳ Ｐゴシック" panose="020B0600070205080204" pitchFamily="34" charset="-128"/>
              </a:rPr>
              <a:t>Ideal solution for normal sized “internet streaming” decoding of various formats</a:t>
            </a:r>
            <a:endParaRPr lang="en-US" altLang="en-US" dirty="0">
              <a:ea typeface="ＭＳ Ｐゴシック" panose="020B0600070205080204" pitchFamily="34" charset="-128"/>
            </a:endParaRPr>
          </a:p>
          <a:p>
            <a:r>
              <a:rPr lang="en-US" altLang="zh-CN" dirty="0">
                <a:ea typeface="ＭＳ Ｐゴシック" panose="020B0600070205080204" pitchFamily="34" charset="-128"/>
              </a:rPr>
              <a:t>Fewer cycles needed</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Neon gives a 60-150% performance boost on complex video codecs</a:t>
            </a:r>
          </a:p>
          <a:p>
            <a:pPr lvl="1"/>
            <a:r>
              <a:rPr lang="en-IN" altLang="en-US" dirty="0">
                <a:ea typeface="ＭＳ Ｐゴシック" panose="020B0600070205080204" pitchFamily="34" charset="-128"/>
              </a:rPr>
              <a:t>Simple DSP algorithms demonstrate a larger performance boost (4x-8x)</a:t>
            </a:r>
          </a:p>
          <a:p>
            <a:pPr lvl="1"/>
            <a:r>
              <a:rPr lang="en-IN" altLang="en-US" dirty="0">
                <a:ea typeface="ＭＳ Ｐゴシック" panose="020B0600070205080204" pitchFamily="34" charset="-128"/>
              </a:rPr>
              <a:t>Balance of computation and memory access is required</a:t>
            </a:r>
          </a:p>
          <a:p>
            <a:pPr lvl="1"/>
            <a:r>
              <a:rPr lang="en-IN" altLang="en-US" dirty="0">
                <a:ea typeface="ＭＳ Ｐゴシック" panose="020B0600070205080204" pitchFamily="34" charset="-128"/>
              </a:rPr>
              <a:t>Processor can sleep sooner </a:t>
            </a:r>
            <a:r>
              <a:rPr lang="en-IN" altLang="en-US" dirty="0">
                <a:ea typeface="ＭＳ Ｐゴシック" panose="020B0600070205080204" pitchFamily="34" charset="-128"/>
                <a:sym typeface="Wingdings" panose="05000000000000000000" pitchFamily="2" charset="2"/>
              </a:rPr>
              <a:t></a:t>
            </a:r>
            <a:r>
              <a:rPr lang="en-IN" altLang="en-US" dirty="0">
                <a:ea typeface="ＭＳ Ｐゴシック" panose="020B0600070205080204" pitchFamily="34" charset="-128"/>
              </a:rPr>
              <a:t>overall dynamic power saving </a:t>
            </a:r>
          </a:p>
        </p:txBody>
      </p:sp>
    </p:spTree>
    <p:extLst>
      <p:ext uri="{BB962C8B-B14F-4D97-AF65-F5344CB8AC3E}">
        <p14:creationId xmlns:p14="http://schemas.microsoft.com/office/powerpoint/2010/main" val="2422941722"/>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CC08A84B-D72B-4379-9795-9D2AE1B21C53}" vid="{AD5FA369-C00C-4F52-961A-36F6EFFD1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D4E06-5D3F-4994-A4A7-4BA626FA722D}">
  <ds:schemaRef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c0950e01-db07-4e41-9c32-b7a8e9fccc9b"/>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14</TotalTime>
  <Words>1938</Words>
  <Application>Microsoft Office PowerPoint</Application>
  <PresentationFormat>Widescreen</PresentationFormat>
  <Paragraphs>247</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Arm_PPT_Public</vt:lpstr>
      <vt:lpstr>Accelerate Image Processing Using SIMD Engine</vt:lpstr>
      <vt:lpstr>Learning Outcomes</vt:lpstr>
      <vt:lpstr>Parallel Image Processing</vt:lpstr>
      <vt:lpstr>SIMD - Single Instruction, Multiple Data</vt:lpstr>
      <vt:lpstr>SIMD - Single Instruction, Multiple Data</vt:lpstr>
      <vt:lpstr>SIMD Implementations</vt:lpstr>
      <vt:lpstr>Introduction to Neon technology</vt:lpstr>
      <vt:lpstr>Introduction to Neon technology</vt:lpstr>
      <vt:lpstr>Introduction to Neon</vt:lpstr>
      <vt:lpstr>How to Use Neon</vt:lpstr>
      <vt:lpstr>Neon Vector Data Types</vt:lpstr>
      <vt:lpstr>Neon Intrinsic</vt:lpstr>
      <vt:lpstr>Neon Intrinsic Example</vt:lpstr>
      <vt:lpstr>More Intrinsics</vt:lpstr>
      <vt:lpstr>Comparing between Ordinary Processor and Neon</vt:lpstr>
      <vt:lpstr>Example: Using Neon Engine for 8-Pixel Grayscale</vt:lpstr>
      <vt:lpstr>Neon Ecosystem</vt:lpstr>
      <vt:lpstr>Neon Engine on Zynq-7000 Platform</vt:lpstr>
      <vt:lpstr>Limitations and Tips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Hoa Tong</dc:creator>
  <cp:keywords/>
  <dc:description/>
  <cp:lastModifiedBy>Francisca Tan</cp:lastModifiedBy>
  <cp:revision>9</cp:revision>
  <dcterms:created xsi:type="dcterms:W3CDTF">2021-01-10T04:24:14Z</dcterms:created>
  <dcterms:modified xsi:type="dcterms:W3CDTF">2021-11-16T10:59:30Z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