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19"/>
  </p:notesMasterIdLst>
  <p:handoutMasterIdLst>
    <p:handoutMasterId r:id="rId20"/>
  </p:handoutMasterIdLst>
  <p:sldIdLst>
    <p:sldId id="387" r:id="rId7"/>
    <p:sldId id="257" r:id="rId8"/>
    <p:sldId id="259" r:id="rId9"/>
    <p:sldId id="260" r:id="rId10"/>
    <p:sldId id="264" r:id="rId11"/>
    <p:sldId id="261" r:id="rId12"/>
    <p:sldId id="263" r:id="rId13"/>
    <p:sldId id="265" r:id="rId14"/>
    <p:sldId id="266" r:id="rId15"/>
    <p:sldId id="267" r:id="rId16"/>
    <p:sldId id="277" r:id="rId17"/>
    <p:sldId id="28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D8B13-41C5-4A3E-BD70-5236D536200C}" v="25" dt="2021-11-16T10:55:47.336"/>
    <p1510:client id="{CBC836A2-0C51-454D-A51E-251664AA6E1B}" v="2" dt="2021-11-16T10:53:26.91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yinkuro Benafa" userId="S::oyinkuro.benafa@arm.com::c087c519-2a3b-4f37-b839-36035052d0b9" providerId="AD" clId="Web-{32DD8B13-41C5-4A3E-BD70-5236D536200C}"/>
    <pc:docChg chg="modSld">
      <pc:chgData name="Oyinkuro Benafa" userId="S::oyinkuro.benafa@arm.com::c087c519-2a3b-4f37-b839-36035052d0b9" providerId="AD" clId="Web-{32DD8B13-41C5-4A3E-BD70-5236D536200C}" dt="2021-11-16T10:55:47.258" v="9" actId="20577"/>
      <pc:docMkLst>
        <pc:docMk/>
      </pc:docMkLst>
      <pc:sldChg chg="addSp delSp modSp">
        <pc:chgData name="Oyinkuro Benafa" userId="S::oyinkuro.benafa@arm.com::c087c519-2a3b-4f37-b839-36035052d0b9" providerId="AD" clId="Web-{32DD8B13-41C5-4A3E-BD70-5236D536200C}" dt="2021-11-16T10:55:47.258" v="9" actId="20577"/>
        <pc:sldMkLst>
          <pc:docMk/>
          <pc:sldMk cId="426076773" sldId="257"/>
        </pc:sldMkLst>
        <pc:spChg chg="add del mod">
          <ac:chgData name="Oyinkuro Benafa" userId="S::oyinkuro.benafa@arm.com::c087c519-2a3b-4f37-b839-36035052d0b9" providerId="AD" clId="Web-{32DD8B13-41C5-4A3E-BD70-5236D536200C}" dt="2021-11-16T10:55:47.258" v="9" actId="20577"/>
          <ac:spMkLst>
            <pc:docMk/>
            <pc:sldMk cId="426076773" sldId="257"/>
            <ac:spMk id="2" creationId="{00000000-0000-0000-0000-000000000000}"/>
          </ac:spMkLst>
        </pc:spChg>
        <pc:picChg chg="add del mod ord">
          <ac:chgData name="Oyinkuro Benafa" userId="S::oyinkuro.benafa@arm.com::c087c519-2a3b-4f37-b839-36035052d0b9" providerId="AD" clId="Web-{32DD8B13-41C5-4A3E-BD70-5236D536200C}" dt="2021-11-16T10:55:00.848" v="1"/>
          <ac:picMkLst>
            <pc:docMk/>
            <pc:sldMk cId="426076773" sldId="257"/>
            <ac:picMk id="4" creationId="{13A91E20-8A4A-4223-AE11-193027064CDA}"/>
          </ac:picMkLst>
        </pc:picChg>
      </pc:sldChg>
    </pc:docChg>
  </pc:docChgLst>
  <pc:docChgLst>
    <pc:chgData name="Francisca Tan" userId="6e1eea0e-3b13-45be-8c9f-e176322eec1e" providerId="ADAL" clId="{4927DF8E-9021-417D-90C0-62CE3F95F1BC}"/>
    <pc:docChg chg="custSel modSld">
      <pc:chgData name="Francisca Tan" userId="6e1eea0e-3b13-45be-8c9f-e176322eec1e" providerId="ADAL" clId="{4927DF8E-9021-417D-90C0-62CE3F95F1BC}" dt="2021-11-04T15:47:33.042" v="227"/>
      <pc:docMkLst>
        <pc:docMk/>
      </pc:docMkLst>
      <pc:sldChg chg="modSp mod">
        <pc:chgData name="Francisca Tan" userId="6e1eea0e-3b13-45be-8c9f-e176322eec1e" providerId="ADAL" clId="{4927DF8E-9021-417D-90C0-62CE3F95F1BC}" dt="2021-11-04T11:51:34.377" v="0" actId="20577"/>
        <pc:sldMkLst>
          <pc:docMk/>
          <pc:sldMk cId="426076773" sldId="257"/>
        </pc:sldMkLst>
        <pc:spChg chg="mod">
          <ac:chgData name="Francisca Tan" userId="6e1eea0e-3b13-45be-8c9f-e176322eec1e" providerId="ADAL" clId="{4927DF8E-9021-417D-90C0-62CE3F95F1BC}" dt="2021-11-04T11:51:34.377" v="0" actId="20577"/>
          <ac:spMkLst>
            <pc:docMk/>
            <pc:sldMk cId="426076773" sldId="257"/>
            <ac:spMk id="2" creationId="{00000000-0000-0000-0000-000000000000}"/>
          </ac:spMkLst>
        </pc:spChg>
      </pc:sldChg>
      <pc:sldChg chg="modSp mod">
        <pc:chgData name="Francisca Tan" userId="6e1eea0e-3b13-45be-8c9f-e176322eec1e" providerId="ADAL" clId="{4927DF8E-9021-417D-90C0-62CE3F95F1BC}" dt="2021-11-04T12:05:18.864" v="4" actId="20577"/>
        <pc:sldMkLst>
          <pc:docMk/>
          <pc:sldMk cId="1359966586" sldId="259"/>
        </pc:sldMkLst>
        <pc:spChg chg="mod">
          <ac:chgData name="Francisca Tan" userId="6e1eea0e-3b13-45be-8c9f-e176322eec1e" providerId="ADAL" clId="{4927DF8E-9021-417D-90C0-62CE3F95F1BC}" dt="2021-11-04T12:05:18.864" v="4" actId="20577"/>
          <ac:spMkLst>
            <pc:docMk/>
            <pc:sldMk cId="1359966586" sldId="259"/>
            <ac:spMk id="2" creationId="{00000000-0000-0000-0000-000000000000}"/>
          </ac:spMkLst>
        </pc:spChg>
      </pc:sldChg>
      <pc:sldChg chg="modNotesTx">
        <pc:chgData name="Francisca Tan" userId="6e1eea0e-3b13-45be-8c9f-e176322eec1e" providerId="ADAL" clId="{4927DF8E-9021-417D-90C0-62CE3F95F1BC}" dt="2021-11-04T12:11:39.232" v="70" actId="6549"/>
        <pc:sldMkLst>
          <pc:docMk/>
          <pc:sldMk cId="3563988884" sldId="261"/>
        </pc:sldMkLst>
      </pc:sldChg>
      <pc:sldChg chg="modNotesTx">
        <pc:chgData name="Francisca Tan" userId="6e1eea0e-3b13-45be-8c9f-e176322eec1e" providerId="ADAL" clId="{4927DF8E-9021-417D-90C0-62CE3F95F1BC}" dt="2021-11-04T15:31:10.347" v="133" actId="20577"/>
        <pc:sldMkLst>
          <pc:docMk/>
          <pc:sldMk cId="4259242818" sldId="263"/>
        </pc:sldMkLst>
      </pc:sldChg>
      <pc:sldChg chg="modSp mod modNotesTx">
        <pc:chgData name="Francisca Tan" userId="6e1eea0e-3b13-45be-8c9f-e176322eec1e" providerId="ADAL" clId="{4927DF8E-9021-417D-90C0-62CE3F95F1BC}" dt="2021-11-04T15:47:33.042" v="227"/>
        <pc:sldMkLst>
          <pc:docMk/>
          <pc:sldMk cId="1011340478" sldId="264"/>
        </pc:sldMkLst>
        <pc:spChg chg="mod">
          <ac:chgData name="Francisca Tan" userId="6e1eea0e-3b13-45be-8c9f-e176322eec1e" providerId="ADAL" clId="{4927DF8E-9021-417D-90C0-62CE3F95F1BC}" dt="2021-11-04T15:47:33.042" v="227"/>
          <ac:spMkLst>
            <pc:docMk/>
            <pc:sldMk cId="1011340478" sldId="264"/>
            <ac:spMk id="4" creationId="{00000000-0000-0000-0000-000000000000}"/>
          </ac:spMkLst>
        </pc:spChg>
      </pc:sldChg>
      <pc:sldChg chg="modNotesTx">
        <pc:chgData name="Francisca Tan" userId="6e1eea0e-3b13-45be-8c9f-e176322eec1e" providerId="ADAL" clId="{4927DF8E-9021-417D-90C0-62CE3F95F1BC}" dt="2021-11-04T15:34:16.687" v="189" actId="20577"/>
        <pc:sldMkLst>
          <pc:docMk/>
          <pc:sldMk cId="3563021398" sldId="265"/>
        </pc:sldMkLst>
      </pc:sldChg>
      <pc:sldChg chg="modNotesTx">
        <pc:chgData name="Francisca Tan" userId="6e1eea0e-3b13-45be-8c9f-e176322eec1e" providerId="ADAL" clId="{4927DF8E-9021-417D-90C0-62CE3F95F1BC}" dt="2021-11-04T15:36:06.496" v="198" actId="20577"/>
        <pc:sldMkLst>
          <pc:docMk/>
          <pc:sldMk cId="933678969" sldId="266"/>
        </pc:sldMkLst>
      </pc:sldChg>
      <pc:sldChg chg="modNotesTx">
        <pc:chgData name="Francisca Tan" userId="6e1eea0e-3b13-45be-8c9f-e176322eec1e" providerId="ADAL" clId="{4927DF8E-9021-417D-90C0-62CE3F95F1BC}" dt="2021-11-04T15:45:55.786" v="226" actId="20577"/>
        <pc:sldMkLst>
          <pc:docMk/>
          <pc:sldMk cId="3027995142" sldId="267"/>
        </pc:sldMkLst>
      </pc:sldChg>
      <pc:sldChg chg="modNotesTx">
        <pc:chgData name="Francisca Tan" userId="6e1eea0e-3b13-45be-8c9f-e176322eec1e" providerId="ADAL" clId="{4927DF8E-9021-417D-90C0-62CE3F95F1BC}" dt="2021-11-04T12:12:22.443" v="79" actId="20577"/>
        <pc:sldMkLst>
          <pc:docMk/>
          <pc:sldMk cId="665770761" sldId="277"/>
        </pc:sldMkLst>
      </pc:sldChg>
    </pc:docChg>
  </pc:docChgLst>
  <pc:docChgLst>
    <pc:chgData name="Oyinkuro Benafa" userId="S::oyinkuro.benafa@arm.com::c087c519-2a3b-4f37-b839-36035052d0b9" providerId="AD" clId="Web-{CBC836A2-0C51-454D-A51E-251664AA6E1B}"/>
    <pc:docChg chg="addSld delSld">
      <pc:chgData name="Oyinkuro Benafa" userId="S::oyinkuro.benafa@arm.com::c087c519-2a3b-4f37-b839-36035052d0b9" providerId="AD" clId="Web-{CBC836A2-0C51-454D-A51E-251664AA6E1B}" dt="2021-11-16T10:53:26.899" v="1"/>
      <pc:docMkLst>
        <pc:docMk/>
      </pc:docMkLst>
      <pc:sldChg chg="new del">
        <pc:chgData name="Oyinkuro Benafa" userId="S::oyinkuro.benafa@arm.com::c087c519-2a3b-4f37-b839-36035052d0b9" providerId="AD" clId="Web-{CBC836A2-0C51-454D-A51E-251664AA6E1B}" dt="2021-11-16T10:53:26.899" v="1"/>
        <pc:sldMkLst>
          <pc:docMk/>
          <pc:sldMk cId="3987099463" sldId="3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hina.xilinx.com/support/documentation/ip_documentation/axi_vdma/v6_3/pg020_axi_vdma.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8355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a:latin typeface="Arial"/>
              </a:rPr>
              <a:t>As mentioned previously, the HPD signal is used to communicate the presence of a Sink to a Source. This makes the HDMI hot-pluggable. The HPD is transmitted over pin 19 of the connector.</a:t>
            </a:r>
          </a:p>
          <a:p>
            <a:endParaRPr lang="en-GB"/>
          </a:p>
          <a:p>
            <a:r>
              <a:rPr lang="en-GB" sz="1200">
                <a:latin typeface="Arial"/>
              </a:rPr>
              <a:t>It is pulled-up to a positive voltage on sink devices, and pulled-down to ground on source devices.</a:t>
            </a:r>
            <a:r>
              <a:rPr lang="en-GB" sz="1200" baseline="0">
                <a:latin typeface="Arial"/>
              </a:rPr>
              <a:t>  However,</a:t>
            </a:r>
            <a:r>
              <a:rPr lang="en-GB" sz="1200">
                <a:latin typeface="Arial"/>
              </a:rPr>
              <a:t> </a:t>
            </a:r>
            <a:r>
              <a:rPr lang="en-GB" sz="1200">
                <a:solidFill>
                  <a:srgbClr val="000000"/>
                </a:solidFill>
                <a:latin typeface="Arial"/>
                <a:ea typeface="MS PGothic"/>
              </a:rPr>
              <a:t>a source may use a high voltage level HPD signal to initiate the reading of E-EDID data (on the other hand, an HDMI Sink can indicate any change to the contents of the E-EDID by driving a low voltage on the pin). In either</a:t>
            </a:r>
            <a:r>
              <a:rPr lang="en-GB" sz="1200" baseline="0">
                <a:solidFill>
                  <a:srgbClr val="000000"/>
                </a:solidFill>
                <a:latin typeface="Arial"/>
                <a:ea typeface="MS PGothic"/>
              </a:rPr>
              <a:t> case</a:t>
            </a:r>
            <a:r>
              <a:rPr lang="en-GB" sz="1200">
                <a:solidFill>
                  <a:srgbClr val="000000"/>
                </a:solidFill>
                <a:latin typeface="Arial"/>
                <a:ea typeface="MS PGothic"/>
              </a:rPr>
              <a:t>, the HPD pin may be asserted only when the +5V power line from the Source is detected.</a:t>
            </a:r>
            <a:endParaRPr lang="en-GB"/>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10</a:t>
            </a:fld>
            <a:endParaRPr lang="en-GB"/>
          </a:p>
        </p:txBody>
      </p:sp>
    </p:spTree>
    <p:extLst>
      <p:ext uri="{BB962C8B-B14F-4D97-AF65-F5344CB8AC3E}">
        <p14:creationId xmlns:p14="http://schemas.microsoft.com/office/powerpoint/2010/main" val="389141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a:latin typeface="Arial"/>
              </a:rPr>
              <a:t>A memory access module will be used in this implementation of a memory access module for interfacing between the video framebuffer (in the DDR memory) and the AXI-Stream bus.</a:t>
            </a:r>
          </a:p>
          <a:p>
            <a:pPr>
              <a:lnSpc>
                <a:spcPct val="100000"/>
              </a:lnSpc>
            </a:pPr>
            <a:endParaRPr lang="en-GB"/>
          </a:p>
          <a:p>
            <a:pPr>
              <a:lnSpc>
                <a:spcPct val="100000"/>
              </a:lnSpc>
            </a:pPr>
            <a:r>
              <a:rPr lang="en-GB" sz="1200">
                <a:solidFill>
                  <a:srgbClr val="000000"/>
                </a:solidFill>
                <a:latin typeface="Arial"/>
                <a:ea typeface="MS PGothic"/>
              </a:rPr>
              <a:t>The VDMA (Xilinx Video Direct Memory Access) module is an IP core integrated in Xilinx </a:t>
            </a:r>
            <a:r>
              <a:rPr lang="en-GB" sz="1200" err="1">
                <a:solidFill>
                  <a:srgbClr val="000000"/>
                </a:solidFill>
                <a:latin typeface="Arial"/>
                <a:ea typeface="MS PGothic"/>
              </a:rPr>
              <a:t>Vivado</a:t>
            </a:r>
            <a:r>
              <a:rPr lang="en-GB" sz="1200">
                <a:solidFill>
                  <a:srgbClr val="000000"/>
                </a:solidFill>
                <a:latin typeface="Arial"/>
                <a:ea typeface="MS PGothic"/>
              </a:rPr>
              <a:t>. It transfers data to/from the framebuffer, which is stored in the DDR memory. There are two buses between the VDMA core and interconnects in the </a:t>
            </a:r>
            <a:r>
              <a:rPr lang="en-GB" sz="1200" err="1">
                <a:solidFill>
                  <a:srgbClr val="000000"/>
                </a:solidFill>
                <a:latin typeface="Arial"/>
                <a:ea typeface="MS PGothic"/>
              </a:rPr>
              <a:t>SoC.</a:t>
            </a:r>
            <a:r>
              <a:rPr lang="en-GB" sz="1200">
                <a:solidFill>
                  <a:srgbClr val="000000"/>
                </a:solidFill>
                <a:latin typeface="Arial"/>
                <a:ea typeface="MS PGothic"/>
              </a:rPr>
              <a:t> </a:t>
            </a:r>
            <a:r>
              <a:rPr lang="en-GB" sz="1200" baseline="0">
                <a:solidFill>
                  <a:srgbClr val="000000"/>
                </a:solidFill>
                <a:latin typeface="Arial"/>
                <a:ea typeface="MS PGothic"/>
              </a:rPr>
              <a:t> </a:t>
            </a:r>
            <a:r>
              <a:rPr lang="en-GB" sz="1200">
                <a:solidFill>
                  <a:srgbClr val="000000"/>
                </a:solidFill>
                <a:latin typeface="Arial"/>
                <a:ea typeface="MS PGothic"/>
              </a:rPr>
              <a:t>One is an AXI-</a:t>
            </a:r>
            <a:r>
              <a:rPr lang="en-GB" sz="1200" err="1">
                <a:solidFill>
                  <a:srgbClr val="000000"/>
                </a:solidFill>
                <a:latin typeface="Arial"/>
                <a:ea typeface="MS PGothic"/>
              </a:rPr>
              <a:t>Lite</a:t>
            </a:r>
            <a:r>
              <a:rPr lang="en-GB" sz="1200">
                <a:solidFill>
                  <a:srgbClr val="000000"/>
                </a:solidFill>
                <a:latin typeface="Arial"/>
                <a:ea typeface="MS PGothic"/>
              </a:rPr>
              <a:t> bus used for Cortex-A9 processor to access control registers in the VDMA core;</a:t>
            </a:r>
            <a:r>
              <a:rPr lang="en-GB" sz="1200" baseline="0">
                <a:solidFill>
                  <a:srgbClr val="000000"/>
                </a:solidFill>
                <a:latin typeface="Arial"/>
                <a:ea typeface="MS PGothic"/>
              </a:rPr>
              <a:t> the other </a:t>
            </a:r>
            <a:r>
              <a:rPr lang="en-GB" sz="1200">
                <a:solidFill>
                  <a:srgbClr val="000000"/>
                </a:solidFill>
                <a:latin typeface="Arial"/>
                <a:ea typeface="MS PGothic"/>
              </a:rPr>
              <a:t>is an AXI bus that connected to AXI (e.g. DDR memory) subordinates for video data transmission.</a:t>
            </a:r>
          </a:p>
          <a:p>
            <a:pPr>
              <a:lnSpc>
                <a:spcPct val="100000"/>
              </a:lnSpc>
            </a:pPr>
            <a:endParaRPr lang="en-GB" sz="1200">
              <a:solidFill>
                <a:srgbClr val="000000"/>
              </a:solidFill>
              <a:latin typeface="Arial"/>
              <a:ea typeface="MS PGothic"/>
            </a:endParaRPr>
          </a:p>
          <a:p>
            <a:pPr>
              <a:lnSpc>
                <a:spcPct val="100000"/>
              </a:lnSpc>
            </a:pPr>
            <a:r>
              <a:rPr lang="en-GB" sz="1200">
                <a:solidFill>
                  <a:srgbClr val="000000"/>
                </a:solidFill>
                <a:latin typeface="Arial"/>
                <a:ea typeface="MS PGothic"/>
              </a:rPr>
              <a:t>Notes (from </a:t>
            </a:r>
            <a:r>
              <a:rPr lang="en-US">
                <a:hlinkClick r:id="rId3"/>
              </a:rPr>
              <a:t>AXI Video Direct Memory Access v6.3 </a:t>
            </a:r>
            <a:r>
              <a:rPr lang="en-US" err="1">
                <a:hlinkClick r:id="rId3"/>
              </a:rPr>
              <a:t>LogiCORE</a:t>
            </a:r>
            <a:r>
              <a:rPr lang="en-US">
                <a:hlinkClick r:id="rId3"/>
              </a:rPr>
              <a:t> IP Product Guide (PG020) (xilinx.com)</a:t>
            </a:r>
            <a:r>
              <a:rPr lang="en-US"/>
              <a:t>)</a:t>
            </a:r>
            <a:r>
              <a:rPr lang="en-GB" sz="1200">
                <a:solidFill>
                  <a:srgbClr val="000000"/>
                </a:solidFill>
                <a:latin typeface="Arial"/>
                <a:ea typeface="MS PGothic"/>
              </a:rPr>
              <a:t>: </a:t>
            </a:r>
            <a:endParaRPr lang="en-GB"/>
          </a:p>
          <a:p>
            <a:pPr lvl="1">
              <a:lnSpc>
                <a:spcPct val="100000"/>
              </a:lnSpc>
              <a:buFont typeface="Arial"/>
              <a:buChar char="•"/>
            </a:pPr>
            <a:r>
              <a:rPr lang="en-GB" sz="1200">
                <a:solidFill>
                  <a:srgbClr val="000000"/>
                </a:solidFill>
                <a:latin typeface="Arial"/>
                <a:ea typeface="MS PGothic"/>
              </a:rPr>
              <a:t> First registers must be programmed through the AXI4-Lite interface.</a:t>
            </a:r>
            <a:endParaRPr lang="en-GB"/>
          </a:p>
          <a:p>
            <a:pPr lvl="1">
              <a:lnSpc>
                <a:spcPct val="100000"/>
              </a:lnSpc>
              <a:buFont typeface="Arial"/>
              <a:buChar char="•"/>
            </a:pPr>
            <a:r>
              <a:rPr lang="en-GB" sz="1200">
                <a:solidFill>
                  <a:srgbClr val="000000"/>
                </a:solidFill>
                <a:latin typeface="Arial"/>
                <a:ea typeface="MS PGothic"/>
              </a:rPr>
              <a:t> The Control/Status block then generates commands to the data mover to initiate write and read commands on the AXI4 manager interface.</a:t>
            </a:r>
            <a:endParaRPr lang="en-GB"/>
          </a:p>
          <a:p>
            <a:pPr lvl="1">
              <a:lnSpc>
                <a:spcPct val="100000"/>
              </a:lnSpc>
              <a:buFont typeface="Arial"/>
              <a:buChar char="•"/>
            </a:pPr>
            <a:r>
              <a:rPr lang="en-GB" sz="1200">
                <a:solidFill>
                  <a:srgbClr val="000000"/>
                </a:solidFill>
                <a:latin typeface="Arial"/>
                <a:ea typeface="MS PGothic"/>
              </a:rPr>
              <a:t> A configurable asynchronous line buffer is used to temporarily hold the pixel data before writing it out to the AXI4-Memory Map interface or the AXI4-Stream interface.</a:t>
            </a:r>
            <a:endParaRPr lang="en-GB"/>
          </a:p>
          <a:p>
            <a:pPr>
              <a:lnSpc>
                <a:spcPct val="100000"/>
              </a:lnSpc>
            </a:pPr>
            <a:endParaRPr lang="en-GB"/>
          </a:p>
          <a:p>
            <a:pPr>
              <a:lnSpc>
                <a:spcPct val="100000"/>
              </a:lnSpc>
            </a:pPr>
            <a:r>
              <a:rPr lang="en-GB" sz="1200">
                <a:solidFill>
                  <a:srgbClr val="000000"/>
                </a:solidFill>
                <a:latin typeface="Arial"/>
                <a:ea typeface="MS PGothic"/>
              </a:rPr>
              <a:t>The AXI-Stream protocol signals will be used as follows:</a:t>
            </a:r>
            <a:endParaRPr lang="en-GB"/>
          </a:p>
          <a:p>
            <a:pPr lvl="1">
              <a:lnSpc>
                <a:spcPct val="100000"/>
              </a:lnSpc>
              <a:buFont typeface="Arial"/>
              <a:buChar char="•"/>
            </a:pPr>
            <a:r>
              <a:rPr lang="en-GB">
                <a:solidFill>
                  <a:srgbClr val="000000"/>
                </a:solidFill>
                <a:latin typeface="Arial"/>
                <a:ea typeface="MS PGothic"/>
              </a:rPr>
              <a:t> TDATA is used as 24-bit RGB data.</a:t>
            </a:r>
            <a:endParaRPr lang="en-GB"/>
          </a:p>
          <a:p>
            <a:pPr lvl="1">
              <a:lnSpc>
                <a:spcPct val="100000"/>
              </a:lnSpc>
              <a:buFont typeface="Arial"/>
              <a:buChar char="•"/>
            </a:pPr>
            <a:r>
              <a:rPr lang="en-GB">
                <a:solidFill>
                  <a:srgbClr val="000000"/>
                </a:solidFill>
                <a:latin typeface="Arial"/>
                <a:ea typeface="MS PGothic"/>
              </a:rPr>
              <a:t> TLAST is used to indicate the end of each line.</a:t>
            </a:r>
            <a:endParaRPr lang="en-GB"/>
          </a:p>
          <a:p>
            <a:pPr lvl="1">
              <a:lnSpc>
                <a:spcPct val="100000"/>
              </a:lnSpc>
              <a:buFont typeface="Arial"/>
              <a:buChar char="•"/>
            </a:pPr>
            <a:r>
              <a:rPr lang="en-GB">
                <a:solidFill>
                  <a:srgbClr val="000000"/>
                </a:solidFill>
                <a:latin typeface="Arial"/>
                <a:ea typeface="MS PGothic"/>
              </a:rPr>
              <a:t> TUSER is used to indicate the start of each frame.</a:t>
            </a:r>
            <a:endParaRPr lang="en-GB"/>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11</a:t>
            </a:fld>
            <a:endParaRPr lang="en-GB"/>
          </a:p>
        </p:txBody>
      </p:sp>
    </p:spTree>
    <p:extLst>
      <p:ext uri="{BB962C8B-B14F-4D97-AF65-F5344CB8AC3E}">
        <p14:creationId xmlns:p14="http://schemas.microsoft.com/office/powerpoint/2010/main" val="9264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8941427-90C0-4697-8CB2-B153E7F63888}" type="slidenum">
              <a:rPr lang="en-GB" smtClean="0"/>
              <a:pPr>
                <a:defRPr/>
              </a:pPr>
              <a:t>12</a:t>
            </a:fld>
            <a:endParaRPr lang="en-GB"/>
          </a:p>
        </p:txBody>
      </p:sp>
    </p:spTree>
    <p:extLst>
      <p:ext uri="{BB962C8B-B14F-4D97-AF65-F5344CB8AC3E}">
        <p14:creationId xmlns:p14="http://schemas.microsoft.com/office/powerpoint/2010/main" val="312783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32301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a:rPr>
              <a:t>HDMI stands for High-Definition Multimedia Interface. This normalized interface was driven by various manufacturers to be the substitute for existing analog video standards.</a:t>
            </a:r>
            <a:endParaRPr lang="en-GB"/>
          </a:p>
          <a:p>
            <a:r>
              <a:rPr lang="en-GB" sz="1200">
                <a:latin typeface="Arial"/>
              </a:rPr>
              <a:t>HDMI provides an interface between any digital video and audio source and compatible audio/video monitors. </a:t>
            </a:r>
          </a:p>
          <a:p>
            <a:endParaRPr lang="en-GB"/>
          </a:p>
          <a:p>
            <a:r>
              <a:rPr lang="en-GB" sz="1200">
                <a:latin typeface="Arial"/>
              </a:rPr>
              <a:t>Uncompressed video data and compressed or uncompressed audio data can be transferred, so high definition display is enabled.</a:t>
            </a:r>
          </a:p>
          <a:p>
            <a:endParaRPr lang="en-GB"/>
          </a:p>
          <a:p>
            <a:r>
              <a:rPr lang="en-GB" sz="1200">
                <a:latin typeface="Arial"/>
              </a:rPr>
              <a:t>Data is codified in the TMDS format (</a:t>
            </a:r>
            <a:r>
              <a:rPr lang="en-GB" sz="1200" i="1">
                <a:latin typeface="Arial"/>
              </a:rPr>
              <a:t>Transition Minimized Differential </a:t>
            </a:r>
            <a:r>
              <a:rPr lang="en-GB" sz="1200" i="1" err="1">
                <a:latin typeface="Arial"/>
              </a:rPr>
              <a:t>Signaling</a:t>
            </a:r>
            <a:r>
              <a:rPr lang="en-GB" sz="1200" i="1">
                <a:latin typeface="Arial"/>
              </a:rPr>
              <a:t>),</a:t>
            </a:r>
            <a:r>
              <a:rPr lang="en-GB" sz="1200">
                <a:latin typeface="Arial"/>
              </a:rPr>
              <a:t> a high-speed serial transmission technology that reduces electromagnetic interference problems over conduction cables.</a:t>
            </a:r>
          </a:p>
          <a:p>
            <a:endParaRPr lang="en-GB"/>
          </a:p>
          <a:p>
            <a:r>
              <a:rPr lang="en-GB" sz="1200">
                <a:latin typeface="Arial"/>
              </a:rPr>
              <a:t>HDMI 1.0 was presented in December 2002 and has a maximum transfer rate of 4.9 </a:t>
            </a:r>
            <a:r>
              <a:rPr lang="en-GB" sz="1200" err="1">
                <a:latin typeface="Arial"/>
              </a:rPr>
              <a:t>Gbit</a:t>
            </a:r>
            <a:r>
              <a:rPr lang="en-GB" sz="1200">
                <a:latin typeface="Arial"/>
              </a:rPr>
              <a:t>/s. Since September 2013, HDMI 2.0 is available, with a 18Gbit/s maximum transfer rate and two simultaneous video streams.</a:t>
            </a:r>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a:t>
            </a:fld>
            <a:endParaRPr lang="en-GB"/>
          </a:p>
        </p:txBody>
      </p:sp>
    </p:spTree>
    <p:extLst>
      <p:ext uri="{BB962C8B-B14F-4D97-AF65-F5344CB8AC3E}">
        <p14:creationId xmlns:p14="http://schemas.microsoft.com/office/powerpoint/2010/main" val="97813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a:rPr>
              <a:t>This table shows the image resolution achievable by different video standards, together with the type of signal used in the transmission. Notice that the HDMI 2.0 standard obtains a 4096x2160p resolution.</a:t>
            </a:r>
          </a:p>
          <a:p>
            <a:endParaRPr lang="en-GB"/>
          </a:p>
          <a:p>
            <a:r>
              <a:rPr lang="en-GB" sz="1200">
                <a:latin typeface="Arial"/>
              </a:rPr>
              <a:t>There are four HDMI connector types:</a:t>
            </a:r>
          </a:p>
          <a:p>
            <a:endParaRPr lang="en-GB"/>
          </a:p>
          <a:p>
            <a:r>
              <a:rPr lang="en-GB" sz="1200">
                <a:latin typeface="Arial"/>
              </a:rPr>
              <a:t>	Type A, the most commonly used, is 13.9 mm x 4.45 mm (19 pins, 3 data channels)</a:t>
            </a:r>
            <a:endParaRPr lang="en-GB"/>
          </a:p>
          <a:p>
            <a:r>
              <a:rPr lang="en-GB" sz="1200">
                <a:latin typeface="Arial"/>
              </a:rPr>
              <a:t>	Type B is 21.3 mm x 4.45 mm (dual link with 6 data channels)</a:t>
            </a:r>
            <a:endParaRPr lang="en-GB"/>
          </a:p>
          <a:p>
            <a:pPr>
              <a:lnSpc>
                <a:spcPct val="100000"/>
              </a:lnSpc>
            </a:pPr>
            <a:r>
              <a:rPr lang="en-GB" sz="1200">
                <a:latin typeface="Arial"/>
              </a:rPr>
              <a:t>	Type C is 10.42 mm x 2.42 mm (19 pins, 3 data channels). MINI</a:t>
            </a:r>
            <a:endParaRPr lang="en-GB"/>
          </a:p>
          <a:p>
            <a:pPr>
              <a:lnSpc>
                <a:spcPct val="100000"/>
              </a:lnSpc>
            </a:pPr>
            <a:r>
              <a:rPr lang="en-GB" sz="1200">
                <a:latin typeface="Arial"/>
              </a:rPr>
              <a:t>	Type D is 5.9 mm x 2.3 mm (19 pins, 3 data channels). MICRO</a:t>
            </a:r>
            <a:endParaRPr lang="en-GB"/>
          </a:p>
          <a:p>
            <a:endParaRPr lang="en-GB" baseline="0"/>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a:t>
            </a:fld>
            <a:endParaRPr lang="en-GB"/>
          </a:p>
        </p:txBody>
      </p:sp>
    </p:spTree>
    <p:extLst>
      <p:ext uri="{BB962C8B-B14F-4D97-AF65-F5344CB8AC3E}">
        <p14:creationId xmlns:p14="http://schemas.microsoft.com/office/powerpoint/2010/main" val="196570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a:latin typeface="Arial"/>
              </a:rPr>
              <a:t>Some FPGA development boards have an HDMI port that can be configured as either input or output. Depending on whether it is configured as an input or as an output port, the direction of some signals differ between Source and Sink. </a:t>
            </a:r>
          </a:p>
          <a:p>
            <a:endParaRPr lang="en-GB" sz="2000">
              <a:latin typeface="Arial"/>
            </a:endParaRPr>
          </a:p>
          <a:p>
            <a:r>
              <a:rPr lang="en-GB" sz="2000">
                <a:latin typeface="Arial"/>
              </a:rPr>
              <a:t>For a ZYBO Zynq development board, these signals are:</a:t>
            </a:r>
            <a:endParaRPr lang="en-GB"/>
          </a:p>
          <a:p>
            <a:endParaRPr lang="en-GB"/>
          </a:p>
          <a:p>
            <a:r>
              <a:rPr lang="en-GB" sz="2000">
                <a:latin typeface="Arial"/>
              </a:rPr>
              <a:t>HPD (Hot Plug Detect):  This signals the presence of a Sink to a Source. It is an input signal when </a:t>
            </a:r>
            <a:r>
              <a:rPr lang="en-GB" sz="2000" err="1">
                <a:latin typeface="Arial"/>
              </a:rPr>
              <a:t>Zynq</a:t>
            </a:r>
            <a:r>
              <a:rPr lang="en-GB" sz="2000">
                <a:latin typeface="Arial"/>
              </a:rPr>
              <a:t> is a Source and an output signal when it is a Sink.</a:t>
            </a:r>
            <a:endParaRPr lang="en-GB"/>
          </a:p>
          <a:p>
            <a:r>
              <a:rPr lang="en-GB" sz="2000">
                <a:latin typeface="Arial"/>
              </a:rPr>
              <a:t>5V0 (Auxiliary signal for Sink): This is an output signal when </a:t>
            </a:r>
            <a:r>
              <a:rPr lang="en-GB" sz="2000" err="1">
                <a:latin typeface="Arial"/>
              </a:rPr>
              <a:t>Zynq</a:t>
            </a:r>
            <a:r>
              <a:rPr lang="en-GB" sz="2000">
                <a:latin typeface="Arial"/>
              </a:rPr>
              <a:t> is a Source and an input signal when it is a Sink.</a:t>
            </a:r>
            <a:endParaRPr lang="en-GB"/>
          </a:p>
          <a:p>
            <a:endParaRPr lang="en-GB"/>
          </a:p>
          <a:p>
            <a:r>
              <a:rPr lang="en-GB" sz="2000">
                <a:latin typeface="Arial"/>
              </a:rPr>
              <a:t>HDMI has three physically separate communication channels: DDC, TMDS and the optional CEC.</a:t>
            </a:r>
          </a:p>
          <a:p>
            <a:endParaRPr lang="en-GB"/>
          </a:p>
          <a:p>
            <a:pPr lvl="1">
              <a:lnSpc>
                <a:spcPct val="100000"/>
              </a:lnSpc>
              <a:buFont typeface="Arial"/>
              <a:buChar char="•"/>
            </a:pPr>
            <a:r>
              <a:rPr lang="en-GB" sz="2000">
                <a:latin typeface="Arial"/>
              </a:rPr>
              <a:t> The CEC (Consumer Electronics Control) function is bidirectional by definition (it is used for remote control purposes).</a:t>
            </a:r>
            <a:endParaRPr lang="en-GB"/>
          </a:p>
          <a:p>
            <a:pPr lvl="1">
              <a:lnSpc>
                <a:spcPct val="100000"/>
              </a:lnSpc>
              <a:buFont typeface="Arial"/>
              <a:buChar char="•"/>
            </a:pPr>
            <a:r>
              <a:rPr lang="en-GB" sz="1200">
                <a:solidFill>
                  <a:srgbClr val="000000"/>
                </a:solidFill>
                <a:latin typeface="Arial"/>
                <a:ea typeface="MS PGothic"/>
              </a:rPr>
              <a:t> When operating as Sink, the DDC (Display Data Chanel) function is required to be implemented so that a connected Source can read out important characteristics of the device. It is a communication channel based on the I2C bus specification.</a:t>
            </a:r>
            <a:endParaRPr lang="en-GB"/>
          </a:p>
          <a:p>
            <a:pPr lvl="1">
              <a:lnSpc>
                <a:spcPct val="100000"/>
              </a:lnSpc>
              <a:buFont typeface="Arial"/>
              <a:buChar char="•"/>
            </a:pPr>
            <a:r>
              <a:rPr lang="en-GB" sz="1200">
                <a:solidFill>
                  <a:srgbClr val="000000"/>
                </a:solidFill>
                <a:latin typeface="Arial"/>
                <a:ea typeface="MS PGothic"/>
              </a:rPr>
              <a:t> TMDS (Transition-minimized differential </a:t>
            </a:r>
            <a:r>
              <a:rPr lang="en-GB" sz="1200" err="1">
                <a:solidFill>
                  <a:srgbClr val="000000"/>
                </a:solidFill>
                <a:latin typeface="Arial"/>
                <a:ea typeface="MS PGothic"/>
              </a:rPr>
              <a:t>signaling</a:t>
            </a:r>
            <a:r>
              <a:rPr lang="en-GB" sz="1200">
                <a:solidFill>
                  <a:srgbClr val="000000"/>
                </a:solidFill>
                <a:latin typeface="Arial"/>
                <a:ea typeface="MS PGothic"/>
              </a:rPr>
              <a:t>) interleaves video, audio and auxiliary data using three different packet types. It is used to send 10-bit characters that are encoded using 8b/10b encoding. It is supported on </a:t>
            </a:r>
            <a:r>
              <a:rPr lang="en-GB" sz="1200" err="1">
                <a:solidFill>
                  <a:srgbClr val="000000"/>
                </a:solidFill>
                <a:latin typeface="Arial"/>
                <a:ea typeface="MS PGothic"/>
              </a:rPr>
              <a:t>Zynq</a:t>
            </a:r>
            <a:r>
              <a:rPr lang="en-GB" sz="1200">
                <a:solidFill>
                  <a:srgbClr val="000000"/>
                </a:solidFill>
                <a:latin typeface="Arial"/>
                <a:ea typeface="MS PGothic"/>
              </a:rPr>
              <a:t> by the I/O buffers on the programmable logic side. 50 ohm external parallel termination resistors are provided on the ZYBO board.</a:t>
            </a:r>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a:t>
            </a:fld>
            <a:endParaRPr lang="en-GB"/>
          </a:p>
        </p:txBody>
      </p:sp>
    </p:spTree>
    <p:extLst>
      <p:ext uri="{BB962C8B-B14F-4D97-AF65-F5344CB8AC3E}">
        <p14:creationId xmlns:p14="http://schemas.microsoft.com/office/powerpoint/2010/main" val="115358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a:rPr>
              <a:t>TMDS uses four channels for serial data communication: Red, Green, Blue, and Clock.</a:t>
            </a:r>
          </a:p>
          <a:p>
            <a:endParaRPr lang="en-GB"/>
          </a:p>
          <a:p>
            <a:r>
              <a:rPr lang="en-GB" sz="1200">
                <a:latin typeface="Arial"/>
              </a:rPr>
              <a:t>Physically twisted pairs are used to transmit data in current logic for noise reduction. Wires are DC coupled and terminated to 3.3 V.</a:t>
            </a:r>
          </a:p>
          <a:p>
            <a:endParaRPr lang="en-GB"/>
          </a:p>
          <a:p>
            <a:r>
              <a:rPr lang="en-GB" sz="1200">
                <a:latin typeface="Arial"/>
              </a:rPr>
              <a:t>8b/10b encoding is used, which means that each 8-bit series is transformed into a 10bit-series (8-bit data plus 2 bits of control). The algorithm creates a special 10-bit sequence that minimizes the 0-to-1 and 1-to-0 transitions.  In doing so, </a:t>
            </a:r>
            <a:r>
              <a:rPr lang="en-GB" sz="1200" baseline="0">
                <a:latin typeface="Arial"/>
              </a:rPr>
              <a:t>the</a:t>
            </a:r>
            <a:r>
              <a:rPr lang="en-GB" sz="1200">
                <a:latin typeface="Arial"/>
              </a:rPr>
              <a:t> difference between the counts of ones and zeros in a string of at least 20 bits will be no more than two. Also, there will be not more than five ones or zeros in a row.  This reduces EMC issues.</a:t>
            </a:r>
            <a:r>
              <a:rPr lang="en-GB" sz="1200" baseline="0">
                <a:latin typeface="Arial"/>
              </a:rPr>
              <a:t>  A</a:t>
            </a:r>
            <a:r>
              <a:rPr lang="en-GB" sz="1200">
                <a:latin typeface="Arial"/>
              </a:rPr>
              <a:t>ctive DC-balancing also minimizes voltage swings.</a:t>
            </a:r>
            <a:endParaRPr lang="en-GB"/>
          </a:p>
          <a:p>
            <a:endParaRPr lang="en-GB"/>
          </a:p>
          <a:p>
            <a:r>
              <a:rPr lang="en-GB" sz="1200">
                <a:latin typeface="Arial"/>
              </a:rPr>
              <a:t>TDMS transmits video data (Blue, Green, Red pixels), control data (VSINC, HSYNC signals, </a:t>
            </a:r>
            <a:r>
              <a:rPr lang="en-GB" sz="1200" err="1">
                <a:latin typeface="Arial"/>
              </a:rPr>
              <a:t>CTLn</a:t>
            </a:r>
            <a:r>
              <a:rPr lang="en-GB" sz="1200">
                <a:latin typeface="Arial"/>
              </a:rPr>
              <a:t> signals) and auxiliary data (e.g. audio samples and packet headers).</a:t>
            </a:r>
            <a:endParaRPr lang="en-GB"/>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a:t>
            </a:fld>
            <a:endParaRPr lang="en-GB"/>
          </a:p>
        </p:txBody>
      </p:sp>
    </p:spTree>
    <p:extLst>
      <p:ext uri="{BB962C8B-B14F-4D97-AF65-F5344CB8AC3E}">
        <p14:creationId xmlns:p14="http://schemas.microsoft.com/office/powerpoint/2010/main" val="338550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a:latin typeface="Arial"/>
              </a:rPr>
              <a:t>Each HDMI video frame contains a vertical blanking region, a horizontal blanking region, and an active video region, in which the image is displayed.</a:t>
            </a:r>
            <a:endParaRPr lang="en-GB"/>
          </a:p>
          <a:p>
            <a:endParaRPr lang="en-GB" sz="2000">
              <a:latin typeface="Arial"/>
            </a:endParaRPr>
          </a:p>
          <a:p>
            <a:r>
              <a:rPr lang="en-GB" sz="2000">
                <a:latin typeface="Arial"/>
              </a:rPr>
              <a:t>Blanking regions contain control data (VSYNC, HSYNC), packed in control periods and additional data, e.g. audio data, packed in Data Island Periods.</a:t>
            </a:r>
            <a:endParaRPr lang="en-GB"/>
          </a:p>
          <a:p>
            <a:endParaRPr lang="en-GB" sz="2000">
              <a:latin typeface="Arial"/>
            </a:endParaRPr>
          </a:p>
          <a:p>
            <a:r>
              <a:rPr lang="en-GB" sz="2000">
                <a:latin typeface="Arial"/>
              </a:rPr>
              <a:t>Typical </a:t>
            </a:r>
            <a:r>
              <a:rPr lang="en-GB" sz="2000" err="1">
                <a:latin typeface="Arial"/>
              </a:rPr>
              <a:t>HSYNCc</a:t>
            </a:r>
            <a:r>
              <a:rPr lang="en-GB" sz="2000">
                <a:latin typeface="Arial"/>
              </a:rPr>
              <a:t> values are 25-90 KHz while typical VSYNC values are 24-120 Hz (or frames per second).</a:t>
            </a:r>
            <a:endParaRPr lang="en-GB"/>
          </a:p>
          <a:p>
            <a:pPr>
              <a:lnSpc>
                <a:spcPct val="100000"/>
              </a:lnSpc>
            </a:pPr>
            <a:endParaRPr lang="en-GB" sz="1200">
              <a:latin typeface="Arial"/>
            </a:endParaRPr>
          </a:p>
          <a:p>
            <a:pPr>
              <a:lnSpc>
                <a:spcPct val="100000"/>
              </a:lnSpc>
            </a:pPr>
            <a:r>
              <a:rPr lang="en-GB" sz="1200">
                <a:latin typeface="Arial"/>
              </a:rPr>
              <a:t>A Control Period is required between any two periods that are not Control Periods (Data Island or Video Data).</a:t>
            </a:r>
            <a:endParaRPr lang="en-GB"/>
          </a:p>
          <a:p>
            <a:pPr>
              <a:lnSpc>
                <a:spcPct val="100000"/>
              </a:lnSpc>
            </a:pPr>
            <a:endParaRPr lang="en-GB" sz="1200">
              <a:solidFill>
                <a:srgbClr val="000000"/>
              </a:solidFill>
              <a:latin typeface="Arial"/>
              <a:ea typeface="MS PGothic"/>
            </a:endParaRPr>
          </a:p>
          <a:p>
            <a:pPr>
              <a:lnSpc>
                <a:spcPct val="100000"/>
              </a:lnSpc>
            </a:pPr>
            <a:r>
              <a:rPr lang="en-GB" sz="1200">
                <a:solidFill>
                  <a:srgbClr val="000000"/>
                </a:solidFill>
                <a:latin typeface="Arial"/>
                <a:ea typeface="MS PGothic"/>
              </a:rPr>
              <a:t>Immediately preceding each Video Data Period or Data Island Period is the Preamble.</a:t>
            </a:r>
            <a:endParaRPr lang="en-GB"/>
          </a:p>
          <a:p>
            <a:pPr>
              <a:lnSpc>
                <a:spcPct val="100000"/>
              </a:lnSpc>
            </a:pPr>
            <a:endParaRPr lang="en-GB" sz="1200">
              <a:solidFill>
                <a:srgbClr val="000000"/>
              </a:solidFill>
              <a:latin typeface="Arial"/>
              <a:ea typeface="MS PGothic"/>
            </a:endParaRPr>
          </a:p>
          <a:p>
            <a:pPr>
              <a:lnSpc>
                <a:spcPct val="100000"/>
              </a:lnSpc>
            </a:pPr>
            <a:r>
              <a:rPr lang="en-GB" sz="1200">
                <a:solidFill>
                  <a:srgbClr val="000000"/>
                </a:solidFill>
                <a:latin typeface="Arial"/>
                <a:ea typeface="MS PGothic"/>
              </a:rPr>
              <a:t>The Preamble comprise a sequence of eight control characters that gives an indication on whether the upcoming data period is a Video Data Period or is a Data Island. The values of CTL0, CTL1, CTL2, and CTL3 indicate the type of data period, while the remaining Control signals, HSYNC and VSYNC, may vary.</a:t>
            </a:r>
            <a:endParaRPr lang="en-GB"/>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7</a:t>
            </a:fld>
            <a:endParaRPr lang="en-GB"/>
          </a:p>
        </p:txBody>
      </p:sp>
    </p:spTree>
    <p:extLst>
      <p:ext uri="{BB962C8B-B14F-4D97-AF65-F5344CB8AC3E}">
        <p14:creationId xmlns:p14="http://schemas.microsoft.com/office/powerpoint/2010/main" val="130494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a:rPr>
              <a:t>HDMI requires the implementation of the Enhanced Display Data Channel (E-DDC). This channel is used by the HDMI source device to read the E-DID data from the HDMI sink device so that it can know what audio/video formats it can accept. It enables, for instance, a modern PC to identify what kinds of monitors are connected to the HDMI port. </a:t>
            </a:r>
            <a:endParaRPr lang="en-GB"/>
          </a:p>
          <a:p>
            <a:endParaRPr lang="en-GB"/>
          </a:p>
          <a:p>
            <a:r>
              <a:rPr lang="en-GB" sz="900">
                <a:solidFill>
                  <a:srgbClr val="000000"/>
                </a:solidFill>
                <a:latin typeface="Arial"/>
                <a:ea typeface="MS PGothic"/>
              </a:rPr>
              <a:t>The DDC function must comply with the I2C protocol (100kHz max clock rate).  It can be implemented by emulating an I2C-capable EEPROM, for instance by using an embedded I2C peripheral or by implementing it on the FPGA programmable logic. The Source shall use I2C commands to read information from a Sink’s E-EDID with a subordinate address.</a:t>
            </a:r>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8</a:t>
            </a:fld>
            <a:endParaRPr lang="en-GB"/>
          </a:p>
        </p:txBody>
      </p:sp>
    </p:spTree>
    <p:extLst>
      <p:ext uri="{BB962C8B-B14F-4D97-AF65-F5344CB8AC3E}">
        <p14:creationId xmlns:p14="http://schemas.microsoft.com/office/powerpoint/2010/main" val="355305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a:latin typeface="Arial"/>
              </a:rPr>
              <a:t>Consumer Electronics Control (CEC) is an HDMI feature designed to allow the user to command and control up</a:t>
            </a:r>
            <a:r>
              <a:rPr lang="en-GB" sz="1200" baseline="0">
                <a:latin typeface="Arial"/>
              </a:rPr>
              <a:t> </a:t>
            </a:r>
            <a:r>
              <a:rPr lang="en-GB" sz="1200">
                <a:latin typeface="Arial"/>
              </a:rPr>
              <a:t>to 15 CEC-enabled devices connected through HDMI by using only one of their remote controls.</a:t>
            </a:r>
          </a:p>
          <a:p>
            <a:pPr>
              <a:lnSpc>
                <a:spcPct val="100000"/>
              </a:lnSpc>
            </a:pPr>
            <a:endParaRPr lang="en-GB"/>
          </a:p>
          <a:p>
            <a:pPr>
              <a:lnSpc>
                <a:spcPct val="100000"/>
              </a:lnSpc>
            </a:pPr>
            <a:r>
              <a:rPr lang="en-GB" sz="1200">
                <a:latin typeface="Arial"/>
              </a:rPr>
              <a:t>For example it allows for controlling a television set, a DVD player and a set-top box using only the remote control of the TV.</a:t>
            </a:r>
          </a:p>
          <a:p>
            <a:pPr>
              <a:lnSpc>
                <a:spcPct val="100000"/>
              </a:lnSpc>
            </a:pPr>
            <a:endParaRPr lang="en-GB"/>
          </a:p>
          <a:p>
            <a:pPr>
              <a:lnSpc>
                <a:spcPct val="100000"/>
              </a:lnSpc>
            </a:pPr>
            <a:r>
              <a:rPr lang="en-GB" sz="1200">
                <a:latin typeface="Arial"/>
              </a:rPr>
              <a:t>CEC is a one-wire bidirectional serial bus that is based on the </a:t>
            </a:r>
            <a:r>
              <a:rPr lang="en-GB" sz="1200" err="1">
                <a:latin typeface="Arial"/>
              </a:rPr>
              <a:t>AV.link</a:t>
            </a:r>
            <a:r>
              <a:rPr lang="en-GB" sz="1200">
                <a:latin typeface="Arial"/>
              </a:rPr>
              <a:t> protocol*.  CEC implementation is optional in a product, but CEC writing is mandatory.</a:t>
            </a:r>
            <a:endParaRPr lang="en-GB"/>
          </a:p>
          <a:p>
            <a:pPr>
              <a:lnSpc>
                <a:spcPct val="100000"/>
              </a:lnSpc>
            </a:pPr>
            <a:endParaRPr lang="en-GB"/>
          </a:p>
          <a:p>
            <a:pPr>
              <a:lnSpc>
                <a:spcPct val="100000"/>
              </a:lnSpc>
            </a:pPr>
            <a:r>
              <a:rPr lang="en-GB" sz="1200">
                <a:latin typeface="Arial"/>
              </a:rPr>
              <a:t>(*) </a:t>
            </a:r>
            <a:r>
              <a:rPr lang="en-GB" sz="1200" b="1" err="1">
                <a:latin typeface="Arial"/>
              </a:rPr>
              <a:t>AV.link</a:t>
            </a:r>
            <a:r>
              <a:rPr lang="en-GB" sz="1200">
                <a:latin typeface="Arial"/>
              </a:rPr>
              <a:t>  carries control information between audio-visual devices connected via the SCART. It is standardized as CENELC EN 50157-1.</a:t>
            </a:r>
            <a:endParaRPr lang="en-GB"/>
          </a:p>
          <a:p>
            <a:endParaRPr lang="en-GB"/>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9</a:t>
            </a:fld>
            <a:endParaRPr lang="en-GB"/>
          </a:p>
        </p:txBody>
      </p:sp>
    </p:spTree>
    <p:extLst>
      <p:ext uri="{BB962C8B-B14F-4D97-AF65-F5344CB8AC3E}">
        <p14:creationId xmlns:p14="http://schemas.microsoft.com/office/powerpoint/2010/main" val="2389105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tx2"/>
                </a:solidFill>
              </a:rPr>
              <a:t>© 2021 Arm</a:t>
            </a:r>
            <a:endParaRPr lang="en-US" altLang="en-US" sz="100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a:solidFill>
                  <a:schemeClr val="bg1"/>
                </a:solidFill>
              </a:rPr>
              <a:t>Thank You</a:t>
            </a:r>
          </a:p>
          <a:p>
            <a:pPr algn="r">
              <a:defRPr/>
            </a:pPr>
            <a:r>
              <a:rPr lang="en-US" altLang="en-US" sz="2800" err="1">
                <a:solidFill>
                  <a:schemeClr val="bg1"/>
                </a:solidFill>
              </a:rPr>
              <a:t>Danke</a:t>
            </a:r>
            <a:endParaRPr lang="en-US" altLang="en-US" sz="2800">
              <a:solidFill>
                <a:schemeClr val="bg1"/>
              </a:solidFill>
            </a:endParaRPr>
          </a:p>
          <a:p>
            <a:pPr algn="r">
              <a:defRPr/>
            </a:pPr>
            <a:r>
              <a:rPr lang="en-US" altLang="en-US" sz="2800">
                <a:solidFill>
                  <a:schemeClr val="bg1"/>
                </a:solidFill>
              </a:rPr>
              <a:t>Gracias</a:t>
            </a:r>
          </a:p>
          <a:p>
            <a:pPr algn="r">
              <a:defRPr/>
            </a:pPr>
            <a:r>
              <a:rPr lang="en-US" altLang="en-US" sz="2800" err="1">
                <a:solidFill>
                  <a:schemeClr val="bg1"/>
                </a:solidFill>
              </a:rPr>
              <a:t>谢谢</a:t>
            </a:r>
            <a:endParaRPr lang="en-US" altLang="en-US" sz="2800">
              <a:solidFill>
                <a:schemeClr val="bg1"/>
              </a:solidFill>
            </a:endParaRPr>
          </a:p>
          <a:p>
            <a:pPr algn="r">
              <a:defRPr/>
            </a:pPr>
            <a:r>
              <a:rPr lang="en-US" altLang="en-US" sz="2800" err="1">
                <a:solidFill>
                  <a:schemeClr val="bg1"/>
                </a:solidFill>
              </a:rPr>
              <a:t>ありがとう</a:t>
            </a:r>
            <a:endParaRPr lang="en-US" altLang="en-US" sz="2800">
              <a:solidFill>
                <a:schemeClr val="bg1"/>
              </a:solidFill>
            </a:endParaRPr>
          </a:p>
          <a:p>
            <a:pPr algn="r">
              <a:defRPr/>
            </a:pPr>
            <a:r>
              <a:rPr lang="en-US" altLang="en-US" sz="2800">
                <a:solidFill>
                  <a:schemeClr val="bg1"/>
                </a:solidFill>
              </a:rPr>
              <a:t>Asante</a:t>
            </a:r>
          </a:p>
          <a:p>
            <a:pPr algn="r">
              <a:defRPr/>
            </a:pPr>
            <a:r>
              <a:rPr lang="en-US" altLang="en-US" sz="2800">
                <a:solidFill>
                  <a:schemeClr val="bg1"/>
                </a:solidFill>
              </a:rPr>
              <a:t>Merci</a:t>
            </a:r>
          </a:p>
          <a:p>
            <a:pPr algn="r">
              <a:defRPr/>
            </a:pPr>
            <a:r>
              <a:rPr lang="en-US" altLang="en-US" sz="2800" err="1">
                <a:solidFill>
                  <a:schemeClr val="bg1"/>
                </a:solidFill>
              </a:rPr>
              <a:t>감사합니다</a:t>
            </a:r>
            <a:endParaRPr lang="en-US" altLang="en-US" sz="2800">
              <a:solidFill>
                <a:schemeClr val="bg1"/>
              </a:solidFill>
            </a:endParaRPr>
          </a:p>
          <a:p>
            <a:pPr algn="r">
              <a:defRPr/>
            </a:pPr>
            <a:r>
              <a:rPr lang="en-US" altLang="en-US" sz="2800" err="1">
                <a:solidFill>
                  <a:schemeClr val="bg1"/>
                </a:solidFill>
              </a:rPr>
              <a:t>धन्यवाद</a:t>
            </a:r>
            <a:endParaRPr lang="en-US" altLang="en-US" sz="280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a:solidFill>
                  <a:schemeClr val="bg1"/>
                </a:solidFill>
              </a:rPr>
              <a:t>Kiitos</a:t>
            </a:r>
          </a:p>
          <a:p>
            <a:pPr algn="r">
              <a:defRPr/>
            </a:pPr>
            <a:r>
              <a:rPr lang="ar-SA" sz="2800" kern="1200">
                <a:solidFill>
                  <a:schemeClr val="bg1"/>
                </a:solidFill>
                <a:latin typeface="Calibri" charset="0"/>
                <a:ea typeface="ＭＳ Ｐゴシック" charset="-128"/>
                <a:cs typeface="+mn-cs"/>
              </a:rPr>
              <a:t>شكرًا</a:t>
            </a:r>
            <a:endParaRPr lang="en-GB" sz="2800" kern="1200">
              <a:solidFill>
                <a:schemeClr val="bg1"/>
              </a:solidFill>
              <a:latin typeface="Calibri" charset="0"/>
              <a:ea typeface="ＭＳ Ｐゴシック" charset="-128"/>
              <a:cs typeface="+mn-cs"/>
            </a:endParaRPr>
          </a:p>
          <a:p>
            <a:pPr algn="r">
              <a:defRPr/>
            </a:pPr>
            <a:r>
              <a:rPr lang="as-IN" altLang="en-US" sz="2800">
                <a:solidFill>
                  <a:schemeClr val="bg1"/>
                </a:solidFill>
              </a:rPr>
              <a:t>ধন্যবাদ</a:t>
            </a:r>
            <a:br>
              <a:rPr lang="en-US" altLang="en-US" sz="2800">
                <a:solidFill>
                  <a:schemeClr val="bg1"/>
                </a:solidFill>
              </a:rPr>
            </a:br>
            <a:r>
              <a:rPr lang="he-IL" altLang="en-US" sz="2800">
                <a:solidFill>
                  <a:schemeClr val="bg1"/>
                </a:solidFill>
              </a:rPr>
              <a:t>תודה</a:t>
            </a:r>
            <a:endParaRPr lang="en-US" altLang="en-US" sz="280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a:solidFill>
                  <a:schemeClr val="bg1"/>
                </a:solidFill>
              </a:rPr>
              <a:t>Thank You</a:t>
            </a:r>
          </a:p>
          <a:p>
            <a:pPr algn="r">
              <a:defRPr/>
            </a:pPr>
            <a:r>
              <a:rPr lang="en-US" altLang="en-US" sz="2800" err="1">
                <a:solidFill>
                  <a:schemeClr val="bg1"/>
                </a:solidFill>
              </a:rPr>
              <a:t>Danke</a:t>
            </a:r>
            <a:endParaRPr lang="en-US" altLang="en-US" sz="2800">
              <a:solidFill>
                <a:schemeClr val="bg1"/>
              </a:solidFill>
            </a:endParaRPr>
          </a:p>
          <a:p>
            <a:pPr algn="r">
              <a:defRPr/>
            </a:pPr>
            <a:r>
              <a:rPr lang="en-US" altLang="en-US" sz="2800">
                <a:solidFill>
                  <a:schemeClr val="bg1"/>
                </a:solidFill>
              </a:rPr>
              <a:t>Gracias</a:t>
            </a:r>
          </a:p>
          <a:p>
            <a:pPr algn="r">
              <a:defRPr/>
            </a:pPr>
            <a:r>
              <a:rPr lang="en-US" altLang="en-US" sz="2800" err="1">
                <a:solidFill>
                  <a:schemeClr val="bg1"/>
                </a:solidFill>
              </a:rPr>
              <a:t>谢谢</a:t>
            </a:r>
            <a:endParaRPr lang="en-US" altLang="en-US" sz="2800">
              <a:solidFill>
                <a:schemeClr val="bg1"/>
              </a:solidFill>
            </a:endParaRPr>
          </a:p>
          <a:p>
            <a:pPr algn="r">
              <a:defRPr/>
            </a:pPr>
            <a:r>
              <a:rPr lang="en-US" altLang="en-US" sz="2800" err="1">
                <a:solidFill>
                  <a:schemeClr val="bg1"/>
                </a:solidFill>
              </a:rPr>
              <a:t>ありがとう</a:t>
            </a:r>
            <a:endParaRPr lang="en-US" altLang="en-US" sz="2800">
              <a:solidFill>
                <a:schemeClr val="bg1"/>
              </a:solidFill>
            </a:endParaRPr>
          </a:p>
          <a:p>
            <a:pPr algn="r">
              <a:defRPr/>
            </a:pPr>
            <a:r>
              <a:rPr lang="en-US" altLang="en-US" sz="2800">
                <a:solidFill>
                  <a:schemeClr val="bg1"/>
                </a:solidFill>
              </a:rPr>
              <a:t>Asante</a:t>
            </a:r>
          </a:p>
          <a:p>
            <a:pPr algn="r">
              <a:defRPr/>
            </a:pPr>
            <a:r>
              <a:rPr lang="en-US" altLang="en-US" sz="2800">
                <a:solidFill>
                  <a:schemeClr val="bg1"/>
                </a:solidFill>
              </a:rPr>
              <a:t>Merci</a:t>
            </a:r>
          </a:p>
          <a:p>
            <a:pPr algn="r">
              <a:defRPr/>
            </a:pPr>
            <a:r>
              <a:rPr lang="en-US" altLang="en-US" sz="2800" err="1">
                <a:solidFill>
                  <a:schemeClr val="bg1"/>
                </a:solidFill>
              </a:rPr>
              <a:t>감사합니다</a:t>
            </a:r>
            <a:endParaRPr lang="en-US" altLang="en-US" sz="2800">
              <a:solidFill>
                <a:schemeClr val="bg1"/>
              </a:solidFill>
            </a:endParaRPr>
          </a:p>
          <a:p>
            <a:pPr algn="r">
              <a:defRPr/>
            </a:pPr>
            <a:r>
              <a:rPr lang="en-US" altLang="en-US" sz="2800" err="1">
                <a:solidFill>
                  <a:schemeClr val="bg1"/>
                </a:solidFill>
              </a:rPr>
              <a:t>धन्यवाद</a:t>
            </a:r>
            <a:endParaRPr lang="en-US" altLang="en-US" sz="280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a:solidFill>
                  <a:schemeClr val="bg1"/>
                </a:solidFill>
              </a:rPr>
              <a:t>Kiitos</a:t>
            </a:r>
          </a:p>
          <a:p>
            <a:pPr algn="r">
              <a:defRPr/>
            </a:pPr>
            <a:r>
              <a:rPr lang="ar-SA" sz="2800" kern="1200">
                <a:solidFill>
                  <a:schemeClr val="bg1"/>
                </a:solidFill>
                <a:latin typeface="Calibri" charset="0"/>
                <a:ea typeface="ＭＳ Ｐゴシック" charset="-128"/>
                <a:cs typeface="+mn-cs"/>
              </a:rPr>
              <a:t>شكرًا</a:t>
            </a:r>
            <a:endParaRPr lang="en-GB" sz="2800" kern="1200">
              <a:solidFill>
                <a:schemeClr val="bg1"/>
              </a:solidFill>
              <a:latin typeface="Calibri" charset="0"/>
              <a:ea typeface="ＭＳ Ｐゴシック" charset="-128"/>
              <a:cs typeface="+mn-cs"/>
            </a:endParaRPr>
          </a:p>
          <a:p>
            <a:pPr algn="r">
              <a:defRPr/>
            </a:pPr>
            <a:r>
              <a:rPr lang="as-IN" altLang="en-US" sz="2800">
                <a:solidFill>
                  <a:schemeClr val="bg1"/>
                </a:solidFill>
              </a:rPr>
              <a:t>ধন্যবাদ</a:t>
            </a:r>
            <a:br>
              <a:rPr lang="en-US" altLang="en-US" sz="2800">
                <a:solidFill>
                  <a:schemeClr val="bg1"/>
                </a:solidFill>
              </a:rPr>
            </a:br>
            <a:r>
              <a:rPr lang="he-IL" altLang="en-US" sz="2800">
                <a:solidFill>
                  <a:schemeClr val="bg1"/>
                </a:solidFill>
              </a:rPr>
              <a:t>תודה</a:t>
            </a:r>
            <a:endParaRPr lang="en-US" altLang="en-US" sz="280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err="1">
                <a:solidFill>
                  <a:schemeClr val="bg1"/>
                </a:solidFill>
              </a:rPr>
              <a:t>www.arm.com</a:t>
            </a:r>
            <a:r>
              <a:rPr lang="en-US" altLang="x-none" sz="120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err="1">
                <a:solidFill>
                  <a:schemeClr val="bg1"/>
                </a:solidFill>
              </a:rPr>
              <a:t>www.arm.com</a:t>
            </a:r>
            <a:r>
              <a:rPr lang="en-US" altLang="x-none" sz="120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chemeClr val="bg2"/>
                </a:solidFill>
              </a:rPr>
              <a:t>© 2021 Arm</a:t>
            </a:r>
            <a:endParaRPr lang="en-US" altLang="en-US" sz="100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a:solidFill>
                  <a:srgbClr val="7F7F7F"/>
                </a:solidFill>
              </a:rPr>
              <a:t>© 2021 Arm</a:t>
            </a:r>
            <a:endParaRPr lang="en-US" altLang="en-US" sz="100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a:t>HDMI overview</a:t>
            </a:r>
          </a:p>
        </p:txBody>
      </p:sp>
    </p:spTree>
    <p:extLst>
      <p:ext uri="{BB962C8B-B14F-4D97-AF65-F5344CB8AC3E}">
        <p14:creationId xmlns:p14="http://schemas.microsoft.com/office/powerpoint/2010/main" val="11820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1800"/>
              </a:spcBef>
            </a:pPr>
            <a:r>
              <a:rPr lang="en-US" sz="2000"/>
              <a:t>Weak pulled-up to a positive voltage on sink devices.</a:t>
            </a:r>
          </a:p>
          <a:p>
            <a:pPr>
              <a:spcBef>
                <a:spcPts val="1800"/>
              </a:spcBef>
            </a:pPr>
            <a:r>
              <a:rPr lang="en-US" sz="2000"/>
              <a:t>Pulled-down to ground on source devices.</a:t>
            </a:r>
          </a:p>
          <a:p>
            <a:pPr>
              <a:spcBef>
                <a:spcPts val="1800"/>
              </a:spcBef>
            </a:pPr>
            <a:r>
              <a:rPr lang="en-US" sz="2000"/>
              <a:t>Allow sink devices to detect a plug action of sources.</a:t>
            </a:r>
            <a:endParaRPr lang="en-GB" sz="2000"/>
          </a:p>
        </p:txBody>
      </p:sp>
      <p:sp>
        <p:nvSpPr>
          <p:cNvPr id="3" name="Title 2"/>
          <p:cNvSpPr>
            <a:spLocks noGrp="1"/>
          </p:cNvSpPr>
          <p:nvPr>
            <p:ph type="title"/>
          </p:nvPr>
        </p:nvSpPr>
        <p:spPr/>
        <p:txBody>
          <a:bodyPr>
            <a:normAutofit/>
          </a:bodyPr>
          <a:lstStyle/>
          <a:p>
            <a:r>
              <a:rPr lang="en-US"/>
              <a:t>HDMI Signals: </a:t>
            </a:r>
            <a:r>
              <a:rPr lang="en-GB"/>
              <a:t>Hot Plug Detect (HPD)</a:t>
            </a:r>
          </a:p>
        </p:txBody>
      </p:sp>
    </p:spTree>
    <p:extLst>
      <p:ext uri="{BB962C8B-B14F-4D97-AF65-F5344CB8AC3E}">
        <p14:creationId xmlns:p14="http://schemas.microsoft.com/office/powerpoint/2010/main" val="302799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7962" y="1198315"/>
            <a:ext cx="11155752" cy="1941493"/>
          </a:xfrm>
        </p:spPr>
        <p:txBody>
          <a:bodyPr/>
          <a:lstStyle/>
          <a:p>
            <a:r>
              <a:rPr lang="en-US" sz="2000"/>
              <a:t>In Xilinx AXI Video DMA IP core</a:t>
            </a:r>
          </a:p>
          <a:p>
            <a:pPr lvl="1">
              <a:spcBef>
                <a:spcPts val="600"/>
              </a:spcBef>
            </a:pPr>
            <a:r>
              <a:rPr lang="en-US" sz="1800"/>
              <a:t>TDATA is used as 24-bit RGB data.</a:t>
            </a:r>
          </a:p>
          <a:p>
            <a:pPr lvl="1">
              <a:spcBef>
                <a:spcPts val="600"/>
              </a:spcBef>
            </a:pPr>
            <a:r>
              <a:rPr lang="en-US" sz="1800"/>
              <a:t>TLAST is used to indicate the end of each line.</a:t>
            </a:r>
          </a:p>
          <a:p>
            <a:pPr lvl="1">
              <a:spcBef>
                <a:spcPts val="600"/>
              </a:spcBef>
            </a:pPr>
            <a:r>
              <a:rPr lang="en-US" sz="1800"/>
              <a:t>TUSER is used to indicate the start of each frame.</a:t>
            </a:r>
          </a:p>
          <a:p>
            <a:pPr marL="0" indent="0">
              <a:buNone/>
            </a:pPr>
            <a:endParaRPr lang="en-US"/>
          </a:p>
        </p:txBody>
      </p:sp>
      <p:sp>
        <p:nvSpPr>
          <p:cNvPr id="3" name="Title 2"/>
          <p:cNvSpPr>
            <a:spLocks noGrp="1"/>
          </p:cNvSpPr>
          <p:nvPr>
            <p:ph type="title"/>
          </p:nvPr>
        </p:nvSpPr>
        <p:spPr/>
        <p:txBody>
          <a:bodyPr>
            <a:normAutofit/>
          </a:bodyPr>
          <a:lstStyle/>
          <a:p>
            <a:r>
              <a:rPr lang="en-GB" sz="4000"/>
              <a:t>Hardware Implementation</a:t>
            </a:r>
            <a:endParaRPr lang="en-US"/>
          </a:p>
        </p:txBody>
      </p:sp>
      <p:grpSp>
        <p:nvGrpSpPr>
          <p:cNvPr id="36" name="Group 35"/>
          <p:cNvGrpSpPr/>
          <p:nvPr/>
        </p:nvGrpSpPr>
        <p:grpSpPr>
          <a:xfrm>
            <a:off x="2142736" y="2966472"/>
            <a:ext cx="7321057" cy="2717054"/>
            <a:chOff x="2137268" y="3245252"/>
            <a:chExt cx="7321057" cy="2717054"/>
          </a:xfrm>
        </p:grpSpPr>
        <p:sp>
          <p:nvSpPr>
            <p:cNvPr id="10" name="TextBox 9"/>
            <p:cNvSpPr txBox="1"/>
            <p:nvPr/>
          </p:nvSpPr>
          <p:spPr>
            <a:xfrm>
              <a:off x="8181246" y="3714578"/>
              <a:ext cx="886553" cy="381000"/>
            </a:xfrm>
            <a:prstGeom prst="rect">
              <a:avLst/>
            </a:prstGeom>
          </p:spPr>
          <p:txBody>
            <a:bodyPr vert="horz" wrap="none" lIns="0" tIns="0" rIns="0" bIns="0" rtlCol="0" anchor="t">
              <a:normAutofit/>
            </a:bodyPr>
            <a:lstStyle/>
            <a:p>
              <a:r>
                <a:rPr lang="en-US" sz="1600"/>
                <a:t>AXI4-Lite</a:t>
              </a:r>
            </a:p>
          </p:txBody>
        </p:sp>
        <p:sp>
          <p:nvSpPr>
            <p:cNvPr id="16" name="Rectangle 15"/>
            <p:cNvSpPr/>
            <p:nvPr/>
          </p:nvSpPr>
          <p:spPr>
            <a:xfrm>
              <a:off x="4029074" y="3245252"/>
              <a:ext cx="3545205" cy="2717054"/>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p>
          </p:txBody>
        </p:sp>
        <p:sp>
          <p:nvSpPr>
            <p:cNvPr id="4" name="Rectangle 3"/>
            <p:cNvSpPr/>
            <p:nvPr/>
          </p:nvSpPr>
          <p:spPr>
            <a:xfrm>
              <a:off x="4350628" y="3467158"/>
              <a:ext cx="1170465" cy="8509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Control and Status</a:t>
              </a:r>
            </a:p>
          </p:txBody>
        </p:sp>
        <p:sp>
          <p:nvSpPr>
            <p:cNvPr id="13" name="Rectangle 12"/>
            <p:cNvSpPr/>
            <p:nvPr/>
          </p:nvSpPr>
          <p:spPr>
            <a:xfrm>
              <a:off x="6080507" y="3479628"/>
              <a:ext cx="1170465" cy="8509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Registers</a:t>
              </a:r>
            </a:p>
          </p:txBody>
        </p:sp>
        <p:sp>
          <p:nvSpPr>
            <p:cNvPr id="14" name="Rectangle 13"/>
            <p:cNvSpPr/>
            <p:nvPr/>
          </p:nvSpPr>
          <p:spPr>
            <a:xfrm>
              <a:off x="6080506" y="4810585"/>
              <a:ext cx="1170465" cy="8509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Line Buffer</a:t>
              </a:r>
            </a:p>
          </p:txBody>
        </p:sp>
        <p:sp>
          <p:nvSpPr>
            <p:cNvPr id="15" name="Rectangle 14"/>
            <p:cNvSpPr/>
            <p:nvPr/>
          </p:nvSpPr>
          <p:spPr>
            <a:xfrm>
              <a:off x="4350629" y="4826058"/>
              <a:ext cx="1170465" cy="8509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err="1"/>
                <a:t>DataMover</a:t>
              </a:r>
              <a:endParaRPr lang="en-US" sz="1600"/>
            </a:p>
          </p:txBody>
        </p:sp>
        <p:cxnSp>
          <p:nvCxnSpPr>
            <p:cNvPr id="9" name="Straight Arrow Connector 8"/>
            <p:cNvCxnSpPr>
              <a:endCxn id="13" idx="3"/>
            </p:cNvCxnSpPr>
            <p:nvPr/>
          </p:nvCxnSpPr>
          <p:spPr>
            <a:xfrm flipH="1">
              <a:off x="7250972" y="3892608"/>
              <a:ext cx="854075" cy="12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457575" y="5251508"/>
              <a:ext cx="893053" cy="3175"/>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250972" y="5233262"/>
              <a:ext cx="93027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242793" y="5080460"/>
              <a:ext cx="1215532" cy="381000"/>
            </a:xfrm>
            <a:prstGeom prst="rect">
              <a:avLst/>
            </a:prstGeom>
          </p:spPr>
          <p:txBody>
            <a:bodyPr vert="horz" wrap="none" lIns="0" tIns="0" rIns="0" bIns="0" rtlCol="0" anchor="t">
              <a:normAutofit/>
            </a:bodyPr>
            <a:lstStyle/>
            <a:p>
              <a:r>
                <a:rPr lang="en-US" sz="1600"/>
                <a:t>AXI4-Stream</a:t>
              </a:r>
            </a:p>
          </p:txBody>
        </p:sp>
        <p:sp>
          <p:nvSpPr>
            <p:cNvPr id="25" name="TextBox 24"/>
            <p:cNvSpPr txBox="1"/>
            <p:nvPr/>
          </p:nvSpPr>
          <p:spPr>
            <a:xfrm>
              <a:off x="2137268" y="5074914"/>
              <a:ext cx="1215532" cy="381000"/>
            </a:xfrm>
            <a:prstGeom prst="rect">
              <a:avLst/>
            </a:prstGeom>
          </p:spPr>
          <p:txBody>
            <a:bodyPr vert="horz" wrap="none" lIns="0" tIns="0" rIns="0" bIns="0" rtlCol="0" anchor="t">
              <a:normAutofit/>
            </a:bodyPr>
            <a:lstStyle/>
            <a:p>
              <a:r>
                <a:rPr lang="en-US" sz="1600"/>
                <a:t>AXI4 Memory</a:t>
              </a:r>
            </a:p>
          </p:txBody>
        </p:sp>
        <p:cxnSp>
          <p:nvCxnSpPr>
            <p:cNvPr id="27" name="Straight Arrow Connector 26"/>
            <p:cNvCxnSpPr/>
            <p:nvPr/>
          </p:nvCxnSpPr>
          <p:spPr>
            <a:xfrm>
              <a:off x="5521094" y="3892608"/>
              <a:ext cx="559412" cy="1"/>
            </a:xfrm>
            <a:prstGeom prst="straightConnector1">
              <a:avLst/>
            </a:prstGeom>
            <a:ln w="31750">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4" idx="2"/>
              <a:endCxn id="15" idx="0"/>
            </p:cNvCxnSpPr>
            <p:nvPr/>
          </p:nvCxnSpPr>
          <p:spPr>
            <a:xfrm>
              <a:off x="4935861" y="4318058"/>
              <a:ext cx="1" cy="508000"/>
            </a:xfrm>
            <a:prstGeom prst="straightConnector1">
              <a:avLst/>
            </a:prstGeom>
            <a:ln w="31750">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521093" y="5272949"/>
              <a:ext cx="559412" cy="1"/>
            </a:xfrm>
            <a:prstGeom prst="straightConnector1">
              <a:avLst/>
            </a:prstGeom>
            <a:ln w="31750">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sp>
        <p:nvSpPr>
          <p:cNvPr id="5" name="Right Arrow 4"/>
          <p:cNvSpPr/>
          <p:nvPr/>
        </p:nvSpPr>
        <p:spPr>
          <a:xfrm>
            <a:off x="2343344" y="5795039"/>
            <a:ext cx="6729922" cy="360435"/>
          </a:xfrm>
          <a:prstGeom prst="rightArrow">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READ</a:t>
            </a:r>
          </a:p>
        </p:txBody>
      </p:sp>
      <p:sp>
        <p:nvSpPr>
          <p:cNvPr id="20" name="Right Arrow 19"/>
          <p:cNvSpPr/>
          <p:nvPr/>
        </p:nvSpPr>
        <p:spPr>
          <a:xfrm flipH="1">
            <a:off x="2331941" y="6151754"/>
            <a:ext cx="6741325" cy="360435"/>
          </a:xfrm>
          <a:prstGeom prst="rightArrow">
            <a:avLst/>
          </a:prstGeom>
          <a:solidFill>
            <a:srgbClr val="FF212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WRITE</a:t>
            </a:r>
          </a:p>
        </p:txBody>
      </p:sp>
    </p:spTree>
    <p:extLst>
      <p:ext uri="{BB962C8B-B14F-4D97-AF65-F5344CB8AC3E}">
        <p14:creationId xmlns:p14="http://schemas.microsoft.com/office/powerpoint/2010/main" val="66577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1200"/>
              </a:spcBef>
            </a:pPr>
            <a:r>
              <a:rPr lang="en-US" sz="2000"/>
              <a:t>AMBA</a:t>
            </a:r>
            <a:r>
              <a:rPr lang="en-US" sz="2000" baseline="30000"/>
              <a:t>®</a:t>
            </a:r>
            <a:r>
              <a:rPr lang="en-US" sz="2000"/>
              <a:t> 4 AXI4-Stream Protocol Specification. ARM, 2010.</a:t>
            </a:r>
          </a:p>
          <a:p>
            <a:pPr>
              <a:spcBef>
                <a:spcPts val="1200"/>
              </a:spcBef>
            </a:pPr>
            <a:r>
              <a:rPr lang="en-US" sz="2000"/>
              <a:t>AXI Video Direct Memory Access v6.2.  </a:t>
            </a:r>
            <a:r>
              <a:rPr lang="en-US" sz="2000" err="1"/>
              <a:t>LogiCORE</a:t>
            </a:r>
            <a:r>
              <a:rPr lang="en-US" sz="2000"/>
              <a:t> IP Product Guide.  </a:t>
            </a:r>
            <a:r>
              <a:rPr lang="en-US" sz="2000" err="1"/>
              <a:t>Vivado</a:t>
            </a:r>
            <a:r>
              <a:rPr lang="en-US" sz="2000"/>
              <a:t> Design Suite. Xilinx, 2015.</a:t>
            </a:r>
          </a:p>
        </p:txBody>
      </p:sp>
      <p:sp>
        <p:nvSpPr>
          <p:cNvPr id="3" name="Title 2"/>
          <p:cNvSpPr>
            <a:spLocks noGrp="1"/>
          </p:cNvSpPr>
          <p:nvPr>
            <p:ph type="title"/>
          </p:nvPr>
        </p:nvSpPr>
        <p:spPr/>
        <p:txBody>
          <a:bodyPr>
            <a:normAutofit/>
          </a:bodyPr>
          <a:lstStyle/>
          <a:p>
            <a:r>
              <a:rPr lang="en-GB"/>
              <a:t>Useful Resources</a:t>
            </a:r>
            <a:endParaRPr lang="en-US"/>
          </a:p>
        </p:txBody>
      </p:sp>
    </p:spTree>
    <p:extLst>
      <p:ext uri="{BB962C8B-B14F-4D97-AF65-F5344CB8AC3E}">
        <p14:creationId xmlns:p14="http://schemas.microsoft.com/office/powerpoint/2010/main" val="166110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vert="horz" lIns="0" tIns="0" rIns="0" bIns="0" rtlCol="0" anchor="t">
            <a:noAutofit/>
          </a:bodyPr>
          <a:lstStyle/>
          <a:p>
            <a:pPr marL="0" indent="0">
              <a:spcBef>
                <a:spcPts val="1200"/>
              </a:spcBef>
              <a:buNone/>
            </a:pPr>
            <a:r>
              <a:rPr lang="en-US" sz="2000">
                <a:ea typeface="+mn-lt"/>
                <a:cs typeface="+mn-lt"/>
              </a:rPr>
              <a:t>At the end of this module, you will be able to:</a:t>
            </a:r>
            <a:endParaRPr lang="en-US" sz="2000"/>
          </a:p>
          <a:p>
            <a:pPr>
              <a:buFont typeface="Arial"/>
              <a:buChar char="•"/>
            </a:pPr>
            <a:r>
              <a:rPr lang="en-US" sz="2000">
                <a:ea typeface="+mn-lt"/>
                <a:cs typeface="+mn-lt"/>
              </a:rPr>
              <a:t>Explain what HDMI is and what it does in comparison with other video connection types.</a:t>
            </a:r>
            <a:endParaRPr lang="en-US"/>
          </a:p>
          <a:p>
            <a:pPr>
              <a:buFont typeface="Arial"/>
              <a:buChar char="•"/>
            </a:pPr>
            <a:r>
              <a:rPr lang="en-US" sz="2000">
                <a:ea typeface="+mn-lt"/>
                <a:cs typeface="+mn-lt"/>
              </a:rPr>
              <a:t>Identify the HDMI interfaces including the TDMS channels.</a:t>
            </a:r>
            <a:endParaRPr lang="en-US"/>
          </a:p>
          <a:p>
            <a:pPr>
              <a:buFont typeface="Arial"/>
              <a:buChar char="•"/>
            </a:pPr>
            <a:r>
              <a:rPr lang="en-US" sz="2000">
                <a:ea typeface="+mn-lt"/>
                <a:cs typeface="+mn-lt"/>
              </a:rPr>
              <a:t>Describe the properties of TDMS timing.</a:t>
            </a:r>
            <a:endParaRPr lang="en-US"/>
          </a:p>
          <a:p>
            <a:pPr marL="0" indent="0">
              <a:spcBef>
                <a:spcPts val="1200"/>
              </a:spcBef>
              <a:buNone/>
            </a:pPr>
            <a:endParaRPr lang="en-US" sz="2000">
              <a:cs typeface="Calibri"/>
            </a:endParaRPr>
          </a:p>
          <a:p>
            <a:pPr>
              <a:spcBef>
                <a:spcPts val="1200"/>
              </a:spcBef>
            </a:pPr>
            <a:endParaRPr lang="en-US" sz="2000"/>
          </a:p>
        </p:txBody>
      </p:sp>
      <p:sp>
        <p:nvSpPr>
          <p:cNvPr id="3" name="Title 2"/>
          <p:cNvSpPr>
            <a:spLocks noGrp="1"/>
          </p:cNvSpPr>
          <p:nvPr>
            <p:ph type="title"/>
          </p:nvPr>
        </p:nvSpPr>
        <p:spPr/>
        <p:txBody>
          <a:bodyPr>
            <a:normAutofit/>
          </a:bodyPr>
          <a:lstStyle/>
          <a:p>
            <a:r>
              <a:rPr lang="en-US"/>
              <a:t>Learning Outcomes</a:t>
            </a:r>
          </a:p>
        </p:txBody>
      </p:sp>
    </p:spTree>
    <p:extLst>
      <p:ext uri="{BB962C8B-B14F-4D97-AF65-F5344CB8AC3E}">
        <p14:creationId xmlns:p14="http://schemas.microsoft.com/office/powerpoint/2010/main" val="42607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a:t>HDMI (High-Definition Multimedia Interface)</a:t>
            </a:r>
          </a:p>
          <a:p>
            <a:pPr lvl="1">
              <a:spcBef>
                <a:spcPts val="600"/>
              </a:spcBef>
            </a:pPr>
            <a:r>
              <a:rPr lang="en-US" sz="1800"/>
              <a:t>Compact audio/video interface </a:t>
            </a:r>
          </a:p>
          <a:p>
            <a:pPr lvl="1">
              <a:spcBef>
                <a:spcPts val="600"/>
              </a:spcBef>
            </a:pPr>
            <a:r>
              <a:rPr lang="en-US" sz="1800"/>
              <a:t>Transfers uncompressed video data and compressed or uncompressed digital audio data.</a:t>
            </a:r>
          </a:p>
          <a:p>
            <a:pPr lvl="1">
              <a:spcBef>
                <a:spcPts val="600"/>
              </a:spcBef>
            </a:pPr>
            <a:r>
              <a:rPr lang="en-US" sz="1800"/>
              <a:t>A digital replacement for existing analog video standards.</a:t>
            </a:r>
          </a:p>
        </p:txBody>
      </p:sp>
      <p:sp>
        <p:nvSpPr>
          <p:cNvPr id="3" name="Title 2"/>
          <p:cNvSpPr>
            <a:spLocks noGrp="1"/>
          </p:cNvSpPr>
          <p:nvPr>
            <p:ph type="title"/>
          </p:nvPr>
        </p:nvSpPr>
        <p:spPr/>
        <p:txBody>
          <a:bodyPr>
            <a:normAutofit/>
          </a:bodyPr>
          <a:lstStyle/>
          <a:p>
            <a:r>
              <a:rPr lang="en-US"/>
              <a:t>What is HDMI?</a:t>
            </a:r>
          </a:p>
        </p:txBody>
      </p:sp>
    </p:spTree>
    <p:extLst>
      <p:ext uri="{BB962C8B-B14F-4D97-AF65-F5344CB8AC3E}">
        <p14:creationId xmlns:p14="http://schemas.microsoft.com/office/powerpoint/2010/main" val="135996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1586418090"/>
              </p:ext>
            </p:extLst>
          </p:nvPr>
        </p:nvGraphicFramePr>
        <p:xfrm>
          <a:off x="2019301" y="1439861"/>
          <a:ext cx="8167686" cy="4733274"/>
        </p:xfrm>
        <a:graphic>
          <a:graphicData uri="http://schemas.openxmlformats.org/drawingml/2006/table">
            <a:tbl>
              <a:tblPr firstRow="1" bandRow="1">
                <a:tableStyleId>{5C22544A-7EE6-4342-B048-85BDC9FD1C3A}</a:tableStyleId>
              </a:tblPr>
              <a:tblGrid>
                <a:gridCol w="1751615">
                  <a:extLst>
                    <a:ext uri="{9D8B030D-6E8A-4147-A177-3AD203B41FA5}">
                      <a16:colId xmlns:a16="http://schemas.microsoft.com/office/drawing/2014/main" val="20000"/>
                    </a:ext>
                  </a:extLst>
                </a:gridCol>
                <a:gridCol w="1465311">
                  <a:extLst>
                    <a:ext uri="{9D8B030D-6E8A-4147-A177-3AD203B41FA5}">
                      <a16:colId xmlns:a16="http://schemas.microsoft.com/office/drawing/2014/main" val="20001"/>
                    </a:ext>
                  </a:extLst>
                </a:gridCol>
                <a:gridCol w="3668061">
                  <a:extLst>
                    <a:ext uri="{9D8B030D-6E8A-4147-A177-3AD203B41FA5}">
                      <a16:colId xmlns:a16="http://schemas.microsoft.com/office/drawing/2014/main" val="20002"/>
                    </a:ext>
                  </a:extLst>
                </a:gridCol>
                <a:gridCol w="1282699">
                  <a:extLst>
                    <a:ext uri="{9D8B030D-6E8A-4147-A177-3AD203B41FA5}">
                      <a16:colId xmlns:a16="http://schemas.microsoft.com/office/drawing/2014/main" val="20003"/>
                    </a:ext>
                  </a:extLst>
                </a:gridCol>
              </a:tblGrid>
              <a:tr h="617539">
                <a:tc gridSpan="2">
                  <a:txBody>
                    <a:bodyPr/>
                    <a:lstStyle/>
                    <a:p>
                      <a:pPr algn="ctr"/>
                      <a:endParaRPr lang="en-GB" sz="2000"/>
                    </a:p>
                  </a:txBody>
                  <a:tcPr anchor="ctr"/>
                </a:tc>
                <a:tc hMerge="1">
                  <a:txBody>
                    <a:bodyPr/>
                    <a:lstStyle/>
                    <a:p>
                      <a:pPr algn="ctr"/>
                      <a:endParaRPr lang="en-GB" sz="2000"/>
                    </a:p>
                  </a:txBody>
                  <a:tcPr anchor="ctr"/>
                </a:tc>
                <a:tc>
                  <a:txBody>
                    <a:bodyPr/>
                    <a:lstStyle/>
                    <a:p>
                      <a:pPr algn="ctr"/>
                      <a:r>
                        <a:rPr lang="en-GB" sz="2000"/>
                        <a:t>Resolution</a:t>
                      </a:r>
                    </a:p>
                  </a:txBody>
                  <a:tcPr anchor="ctr"/>
                </a:tc>
                <a:tc>
                  <a:txBody>
                    <a:bodyPr/>
                    <a:lstStyle/>
                    <a:p>
                      <a:pPr algn="ctr"/>
                      <a:r>
                        <a:rPr lang="en-GB" sz="2000"/>
                        <a:t>Signals</a:t>
                      </a:r>
                    </a:p>
                  </a:txBody>
                  <a:tcPr anchor="ctr"/>
                </a:tc>
                <a:extLst>
                  <a:ext uri="{0D108BD9-81ED-4DB2-BD59-A6C34878D82A}">
                    <a16:rowId xmlns:a16="http://schemas.microsoft.com/office/drawing/2014/main" val="10000"/>
                  </a:ext>
                </a:extLst>
              </a:tr>
              <a:tr h="8231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a:t>Composite Video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a:t>625 lines</a:t>
                      </a:r>
                    </a:p>
                  </a:txBody>
                  <a:tcPr anchor="ctr"/>
                </a:tc>
                <a:tc>
                  <a:txBody>
                    <a:bodyPr/>
                    <a:lstStyle/>
                    <a:p>
                      <a:pPr algn="ctr"/>
                      <a:r>
                        <a:rPr lang="en-GB" sz="2000"/>
                        <a:t>Analog</a:t>
                      </a:r>
                    </a:p>
                    <a:p>
                      <a:pPr algn="ctr"/>
                      <a:r>
                        <a:rPr lang="en-GB" sz="2000"/>
                        <a:t>1 + shield</a:t>
                      </a:r>
                    </a:p>
                  </a:txBody>
                  <a:tcPr anchor="ctr"/>
                </a:tc>
                <a:extLst>
                  <a:ext uri="{0D108BD9-81ED-4DB2-BD59-A6C34878D82A}">
                    <a16:rowId xmlns:a16="http://schemas.microsoft.com/office/drawing/2014/main" val="10001"/>
                  </a:ext>
                </a:extLst>
              </a:tr>
              <a:tr h="823147">
                <a:tc>
                  <a:txBody>
                    <a:bodyPr/>
                    <a:lstStyle/>
                    <a:p>
                      <a:pPr algn="ctr"/>
                      <a:r>
                        <a:rPr lang="en-GB" sz="2000"/>
                        <a:t>VGA</a:t>
                      </a:r>
                    </a:p>
                  </a:txBody>
                  <a:tcPr anchor="ctr"/>
                </a:tc>
                <a:tc>
                  <a:txBody>
                    <a:bodyPr/>
                    <a:lstStyle/>
                    <a:p>
                      <a:pPr algn="ctr"/>
                      <a:endParaRPr lang="en-GB" sz="2000"/>
                    </a:p>
                  </a:txBody>
                  <a:tcPr anchor="ctr"/>
                </a:tc>
                <a:tc>
                  <a:txBody>
                    <a:bodyPr/>
                    <a:lstStyle/>
                    <a:p>
                      <a:pPr algn="ctr"/>
                      <a:r>
                        <a:rPr lang="en-GB" sz="2000"/>
                        <a:t>2048</a:t>
                      </a:r>
                      <a:r>
                        <a:rPr lang="en-US" sz="2000"/>
                        <a:t>×</a:t>
                      </a:r>
                      <a:r>
                        <a:rPr lang="en-GB" sz="2000" baseline="0"/>
                        <a:t>1536@60Hz</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baseline="0"/>
                        <a:t>(</a:t>
                      </a:r>
                      <a:r>
                        <a:rPr lang="en-GB" sz="2000"/>
                        <a:t>Device-dependent</a:t>
                      </a:r>
                      <a:r>
                        <a:rPr lang="en-GB" sz="2000" baseline="0"/>
                        <a:t>)</a:t>
                      </a:r>
                      <a:endParaRPr lang="en-GB" sz="2000"/>
                    </a:p>
                  </a:txBody>
                  <a:tcPr anchor="ctr"/>
                </a:tc>
                <a:tc>
                  <a:txBody>
                    <a:bodyPr/>
                    <a:lstStyle/>
                    <a:p>
                      <a:pPr algn="ctr"/>
                      <a:r>
                        <a:rPr lang="en-GB" sz="2000"/>
                        <a:t>Analog</a:t>
                      </a:r>
                    </a:p>
                    <a:p>
                      <a:pPr algn="ctr"/>
                      <a:r>
                        <a:rPr lang="en-GB" sz="2000"/>
                        <a:t>3 + VS/HS</a:t>
                      </a:r>
                    </a:p>
                  </a:txBody>
                  <a:tcPr anchor="ctr"/>
                </a:tc>
                <a:extLst>
                  <a:ext uri="{0D108BD9-81ED-4DB2-BD59-A6C34878D82A}">
                    <a16:rowId xmlns:a16="http://schemas.microsoft.com/office/drawing/2014/main" val="10002"/>
                  </a:ext>
                </a:extLst>
              </a:tr>
              <a:tr h="823147">
                <a:tc>
                  <a:txBody>
                    <a:bodyPr/>
                    <a:lstStyle/>
                    <a:p>
                      <a:pPr algn="ctr"/>
                      <a:r>
                        <a:rPr lang="en-GB" sz="2000"/>
                        <a:t>DVI</a:t>
                      </a:r>
                    </a:p>
                  </a:txBody>
                  <a:tcPr anchor="ctr"/>
                </a:tc>
                <a:tc>
                  <a:txBody>
                    <a:bodyPr/>
                    <a:lstStyle/>
                    <a:p>
                      <a:pPr algn="ctr"/>
                      <a:endParaRPr lang="en-GB" sz="2000"/>
                    </a:p>
                  </a:txBody>
                  <a:tcPr anchor="ctr"/>
                </a:tc>
                <a:tc>
                  <a:txBody>
                    <a:bodyPr/>
                    <a:lstStyle/>
                    <a:p>
                      <a:pPr algn="ctr"/>
                      <a:r>
                        <a:rPr lang="en-US" sz="2000"/>
                        <a:t>1920×1200@60Hz (Single</a:t>
                      </a:r>
                      <a:r>
                        <a:rPr lang="en-US" sz="2000" baseline="0"/>
                        <a:t> link</a:t>
                      </a:r>
                      <a:r>
                        <a:rPr lang="en-US" sz="200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a:t>2560×1600@60Hz (Dual</a:t>
                      </a:r>
                      <a:r>
                        <a:rPr lang="en-US" sz="2000" baseline="0"/>
                        <a:t> link</a:t>
                      </a:r>
                      <a:r>
                        <a:rPr lang="en-US" sz="2000"/>
                        <a:t>)</a:t>
                      </a:r>
                      <a:endParaRPr lang="en-GB" sz="2000"/>
                    </a:p>
                  </a:txBody>
                  <a:tcPr anchor="ctr"/>
                </a:tc>
                <a:tc>
                  <a:txBody>
                    <a:bodyPr/>
                    <a:lstStyle/>
                    <a:p>
                      <a:pPr algn="ctr"/>
                      <a:r>
                        <a:rPr lang="en-GB" sz="2000"/>
                        <a:t>Digital</a:t>
                      </a:r>
                    </a:p>
                    <a:p>
                      <a:pPr algn="ctr"/>
                      <a:r>
                        <a:rPr lang="en-GB" sz="2000"/>
                        <a:t>6 TMDS</a:t>
                      </a:r>
                    </a:p>
                  </a:txBody>
                  <a:tcPr anchor="ctr"/>
                </a:tc>
                <a:extLst>
                  <a:ext uri="{0D108BD9-81ED-4DB2-BD59-A6C34878D82A}">
                    <a16:rowId xmlns:a16="http://schemas.microsoft.com/office/drawing/2014/main" val="10003"/>
                  </a:ext>
                </a:extLst>
              </a:tr>
              <a:tr h="823147">
                <a:tc>
                  <a:txBody>
                    <a:bodyPr/>
                    <a:lstStyle/>
                    <a:p>
                      <a:pPr algn="ctr"/>
                      <a:r>
                        <a:rPr lang="en-GB" sz="2000"/>
                        <a:t>HDMI</a:t>
                      </a:r>
                    </a:p>
                  </a:txBody>
                  <a:tcPr anchor="ctr"/>
                </a:tc>
                <a:tc>
                  <a:txBody>
                    <a:bodyPr/>
                    <a:lstStyle/>
                    <a:p>
                      <a:pPr algn="ctr"/>
                      <a:endParaRPr lang="en-GB" sz="2000"/>
                    </a:p>
                  </a:txBody>
                  <a:tcPr anchor="ctr"/>
                </a:tc>
                <a:tc>
                  <a:txBody>
                    <a:bodyPr/>
                    <a:lstStyle/>
                    <a:p>
                      <a:pPr algn="ctr"/>
                      <a:r>
                        <a:rPr lang="en-US" sz="2000"/>
                        <a:t>1920×1200@60Hz (v1.0)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a:t>4096×2160@60Hz (v2.0)</a:t>
                      </a:r>
                      <a:endParaRPr lang="en-GB" sz="2000"/>
                    </a:p>
                  </a:txBody>
                  <a:tcPr anchor="ctr"/>
                </a:tc>
                <a:tc>
                  <a:txBody>
                    <a:bodyPr/>
                    <a:lstStyle/>
                    <a:p>
                      <a:pPr algn="ctr"/>
                      <a:r>
                        <a:rPr lang="en-GB" sz="2000"/>
                        <a:t>Digital</a:t>
                      </a:r>
                    </a:p>
                    <a:p>
                      <a:pPr algn="ctr"/>
                      <a:r>
                        <a:rPr lang="en-GB" sz="2000"/>
                        <a:t>3 TMDS</a:t>
                      </a:r>
                    </a:p>
                  </a:txBody>
                  <a:tcPr anchor="ctr"/>
                </a:tc>
                <a:extLst>
                  <a:ext uri="{0D108BD9-81ED-4DB2-BD59-A6C34878D82A}">
                    <a16:rowId xmlns:a16="http://schemas.microsoft.com/office/drawing/2014/main" val="10004"/>
                  </a:ext>
                </a:extLst>
              </a:tr>
              <a:tr h="823147">
                <a:tc>
                  <a:txBody>
                    <a:bodyPr/>
                    <a:lstStyle/>
                    <a:p>
                      <a:pPr algn="ctr"/>
                      <a:r>
                        <a:rPr lang="en-GB" sz="2000"/>
                        <a:t>DisplayPort</a:t>
                      </a:r>
                    </a:p>
                  </a:txBody>
                  <a:tcPr anchor="ctr"/>
                </a:tc>
                <a:tc>
                  <a:txBody>
                    <a:bodyPr/>
                    <a:lstStyle/>
                    <a:p>
                      <a:pPr algn="ctr"/>
                      <a:endParaRPr lang="en-GB" sz="20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2560×1600@60Hz (v1.1)</a:t>
                      </a:r>
                      <a:endParaRPr lang="en-GB" sz="2000"/>
                    </a:p>
                    <a:p>
                      <a:pPr marL="0" marR="0" indent="0" algn="ctr" defTabSz="914400" rtl="0" eaLnBrk="1" fontAlgn="auto" latinLnBrk="0" hangingPunct="1">
                        <a:lnSpc>
                          <a:spcPct val="100000"/>
                        </a:lnSpc>
                        <a:spcBef>
                          <a:spcPts val="0"/>
                        </a:spcBef>
                        <a:spcAft>
                          <a:spcPts val="0"/>
                        </a:spcAft>
                        <a:buClrTx/>
                        <a:buSzTx/>
                        <a:buFontTx/>
                        <a:buNone/>
                        <a:tabLst/>
                        <a:defRPr/>
                      </a:pPr>
                      <a:r>
                        <a:rPr lang="en-US" sz="2000"/>
                        <a:t>7680×4320@60Hz (v1.3)</a:t>
                      </a:r>
                      <a:endParaRPr lang="en-GB" sz="2000"/>
                    </a:p>
                  </a:txBody>
                  <a:tcPr anchor="ctr"/>
                </a:tc>
                <a:tc>
                  <a:txBody>
                    <a:bodyPr/>
                    <a:lstStyle/>
                    <a:p>
                      <a:pPr algn="ctr"/>
                      <a:r>
                        <a:rPr lang="en-GB" sz="2000"/>
                        <a:t>Digital</a:t>
                      </a:r>
                    </a:p>
                    <a:p>
                      <a:pPr algn="ctr"/>
                      <a:r>
                        <a:rPr lang="en-GB" sz="2000"/>
                        <a:t>4 LVDS</a:t>
                      </a:r>
                    </a:p>
                  </a:txBody>
                  <a:tcPr anchor="ct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GB"/>
              <a:t>Comparison among Video Connections</a:t>
            </a:r>
          </a:p>
        </p:txBody>
      </p:sp>
      <p:pic>
        <p:nvPicPr>
          <p:cNvPr id="1026" name="Picture 2" descr="http://upload.wikimedia.org/wikipedia/commons/8/81/Vga-cab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16964" y="2942456"/>
            <a:ext cx="100465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c/cd/Composite-video-cab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6964" y="2109368"/>
            <a:ext cx="1009757"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3/37/Dvi-cabl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1841" y="3763266"/>
            <a:ext cx="90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DMI-Connecto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30931" y="4580466"/>
            <a:ext cx="96000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a/a6/Displayport-cable.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3915788" y="5414766"/>
            <a:ext cx="119028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3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2000"/>
              <a:t>HDMI port on some development boards can be configured as either input or output, controlled by a HDMI_OUT_EN signal (for example).</a:t>
            </a:r>
            <a:endParaRPr lang="en-GB" sz="2000"/>
          </a:p>
        </p:txBody>
      </p:sp>
      <p:sp>
        <p:nvSpPr>
          <p:cNvPr id="3" name="Title 2"/>
          <p:cNvSpPr>
            <a:spLocks noGrp="1"/>
          </p:cNvSpPr>
          <p:nvPr>
            <p:ph type="title"/>
          </p:nvPr>
        </p:nvSpPr>
        <p:spPr/>
        <p:txBody>
          <a:bodyPr>
            <a:normAutofit/>
          </a:bodyPr>
          <a:lstStyle/>
          <a:p>
            <a:r>
              <a:rPr lang="en-US"/>
              <a:t>HDMI Interface</a:t>
            </a:r>
            <a:endParaRPr lang="en-GB"/>
          </a:p>
        </p:txBody>
      </p:sp>
      <p:sp>
        <p:nvSpPr>
          <p:cNvPr id="5" name="Rounded Rectangle 4"/>
          <p:cNvSpPr/>
          <p:nvPr/>
        </p:nvSpPr>
        <p:spPr>
          <a:xfrm>
            <a:off x="7822409" y="2570044"/>
            <a:ext cx="2655887" cy="3640257"/>
          </a:xfrm>
          <a:prstGeom prst="roundRect">
            <a:avLst>
              <a:gd name="adj" fmla="val 8060"/>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124" name="Picture 4" descr="C:\Users\brelei01\Desktop\HDMI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1683" y="3572018"/>
            <a:ext cx="1812369" cy="1106620"/>
          </a:xfrm>
          <a:prstGeom prst="rect">
            <a:avLst/>
          </a:prstGeom>
          <a:noFill/>
          <a:extLst>
            <a:ext uri="{909E8E84-426E-40DD-AFC4-6F175D3DCCD1}">
              <a14:hiddenFill xmlns:a14="http://schemas.microsoft.com/office/drawing/2010/main">
                <a:solidFill>
                  <a:srgbClr val="FFFFFF"/>
                </a:solidFill>
              </a14:hiddenFill>
            </a:ext>
          </a:extLst>
        </p:spPr>
      </p:pic>
      <p:sp>
        <p:nvSpPr>
          <p:cNvPr id="15" name="Isosceles Triangle 14"/>
          <p:cNvSpPr/>
          <p:nvPr/>
        </p:nvSpPr>
        <p:spPr>
          <a:xfrm rot="5400000">
            <a:off x="6520192" y="5175630"/>
            <a:ext cx="242232" cy="242232"/>
          </a:xfrm>
          <a:prstGeom prst="triangl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Isosceles Triangle 20"/>
          <p:cNvSpPr/>
          <p:nvPr/>
        </p:nvSpPr>
        <p:spPr>
          <a:xfrm rot="16200000">
            <a:off x="6520192" y="5366130"/>
            <a:ext cx="242232" cy="242232"/>
          </a:xfrm>
          <a:prstGeom prst="triangl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 name="Group 15"/>
          <p:cNvGrpSpPr/>
          <p:nvPr/>
        </p:nvGrpSpPr>
        <p:grpSpPr>
          <a:xfrm>
            <a:off x="3517108" y="2570045"/>
            <a:ext cx="4305300" cy="318295"/>
            <a:chOff x="3400425" y="2998788"/>
            <a:chExt cx="4305300" cy="318295"/>
          </a:xfrm>
        </p:grpSpPr>
        <p:cxnSp>
          <p:nvCxnSpPr>
            <p:cNvPr id="7" name="Straight Connector 6"/>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TMDS Channel 0</a:t>
              </a:r>
            </a:p>
          </p:txBody>
        </p:sp>
      </p:grpSp>
      <p:grpSp>
        <p:nvGrpSpPr>
          <p:cNvPr id="25" name="Group 24"/>
          <p:cNvGrpSpPr/>
          <p:nvPr/>
        </p:nvGrpSpPr>
        <p:grpSpPr>
          <a:xfrm>
            <a:off x="3517108" y="2918898"/>
            <a:ext cx="4305300" cy="318295"/>
            <a:chOff x="3400425" y="2998788"/>
            <a:chExt cx="4305300" cy="318295"/>
          </a:xfrm>
        </p:grpSpPr>
        <p:cxnSp>
          <p:nvCxnSpPr>
            <p:cNvPr id="26" name="Straight Connector 25"/>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TMDS Channel 1</a:t>
              </a:r>
            </a:p>
          </p:txBody>
        </p:sp>
      </p:grpSp>
      <p:grpSp>
        <p:nvGrpSpPr>
          <p:cNvPr id="28" name="Group 27"/>
          <p:cNvGrpSpPr/>
          <p:nvPr/>
        </p:nvGrpSpPr>
        <p:grpSpPr>
          <a:xfrm>
            <a:off x="3517108" y="3298310"/>
            <a:ext cx="4305300" cy="318295"/>
            <a:chOff x="3400425" y="2998788"/>
            <a:chExt cx="4305300" cy="318295"/>
          </a:xfrm>
        </p:grpSpPr>
        <p:cxnSp>
          <p:nvCxnSpPr>
            <p:cNvPr id="29" name="Straight Connector 28"/>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TMDS Channel 2</a:t>
              </a:r>
            </a:p>
          </p:txBody>
        </p:sp>
      </p:grpSp>
      <p:grpSp>
        <p:nvGrpSpPr>
          <p:cNvPr id="31" name="Group 30"/>
          <p:cNvGrpSpPr/>
          <p:nvPr/>
        </p:nvGrpSpPr>
        <p:grpSpPr>
          <a:xfrm>
            <a:off x="3517108" y="3685262"/>
            <a:ext cx="4305300" cy="318295"/>
            <a:chOff x="3400425" y="2998788"/>
            <a:chExt cx="4305300" cy="318295"/>
          </a:xfrm>
        </p:grpSpPr>
        <p:cxnSp>
          <p:nvCxnSpPr>
            <p:cNvPr id="32" name="Straight Connector 31"/>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TMDS Clock</a:t>
              </a:r>
            </a:p>
          </p:txBody>
        </p:sp>
      </p:grpSp>
      <p:grpSp>
        <p:nvGrpSpPr>
          <p:cNvPr id="34" name="Group 33"/>
          <p:cNvGrpSpPr/>
          <p:nvPr/>
        </p:nvGrpSpPr>
        <p:grpSpPr>
          <a:xfrm>
            <a:off x="3517108" y="4693963"/>
            <a:ext cx="4305300" cy="318295"/>
            <a:chOff x="3400425" y="2998788"/>
            <a:chExt cx="4305300" cy="318295"/>
          </a:xfrm>
        </p:grpSpPr>
        <p:cxnSp>
          <p:nvCxnSpPr>
            <p:cNvPr id="35" name="Straight Connector 34"/>
            <p:cNvCxnSpPr/>
            <p:nvPr/>
          </p:nvCxnSpPr>
          <p:spPr>
            <a:xfrm>
              <a:off x="3400425" y="3317083"/>
              <a:ext cx="4305300" cy="0"/>
            </a:xfrm>
            <a:prstGeom prst="line">
              <a:avLst/>
            </a:prstGeom>
            <a:ln w="38100" cap="flat" cmpd="sng"/>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CEC</a:t>
              </a:r>
            </a:p>
          </p:txBody>
        </p:sp>
      </p:grpSp>
      <p:grpSp>
        <p:nvGrpSpPr>
          <p:cNvPr id="37" name="Group 36"/>
          <p:cNvGrpSpPr/>
          <p:nvPr/>
        </p:nvGrpSpPr>
        <p:grpSpPr>
          <a:xfrm>
            <a:off x="3517108" y="4283077"/>
            <a:ext cx="4305300" cy="318295"/>
            <a:chOff x="3400425" y="2998788"/>
            <a:chExt cx="4305300" cy="318295"/>
          </a:xfrm>
        </p:grpSpPr>
        <p:cxnSp>
          <p:nvCxnSpPr>
            <p:cNvPr id="38" name="Straight Connector 37"/>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957383" y="2998788"/>
              <a:ext cx="1191384" cy="287337"/>
            </a:xfrm>
            <a:prstGeom prst="rect">
              <a:avLst/>
            </a:prstGeom>
          </p:spPr>
          <p:txBody>
            <a:bodyPr vert="horz" wrap="none" lIns="0" tIns="0" rIns="0" bIns="0" rtlCol="0" anchor="t">
              <a:normAutofit/>
            </a:bodyPr>
            <a:lstStyle/>
            <a:p>
              <a:pPr algn="ctr"/>
              <a:r>
                <a:rPr lang="en-GB">
                  <a:latin typeface="+mn-lt"/>
                </a:rPr>
                <a:t>DDC</a:t>
              </a:r>
            </a:p>
          </p:txBody>
        </p:sp>
      </p:grpSp>
      <p:cxnSp>
        <p:nvCxnSpPr>
          <p:cNvPr id="20" name="Straight Connector 19"/>
          <p:cNvCxnSpPr>
            <a:stCxn id="15" idx="3"/>
          </p:cNvCxnSpPr>
          <p:nvPr/>
        </p:nvCxnSpPr>
        <p:spPr>
          <a:xfrm flipH="1">
            <a:off x="6223796" y="5296746"/>
            <a:ext cx="29639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1" idx="0"/>
          </p:cNvCxnSpPr>
          <p:nvPr/>
        </p:nvCxnSpPr>
        <p:spPr>
          <a:xfrm flipH="1">
            <a:off x="6223794" y="5487246"/>
            <a:ext cx="296398"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23794" y="5296746"/>
            <a:ext cx="0" cy="19050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3517108" y="5391996"/>
            <a:ext cx="2706686" cy="1"/>
          </a:xfrm>
          <a:prstGeom prst="line">
            <a:avLst/>
          </a:prstGeom>
          <a:ln cap="flat"/>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15" idx="0"/>
          </p:cNvCxnSpPr>
          <p:nvPr/>
        </p:nvCxnSpPr>
        <p:spPr>
          <a:xfrm flipH="1">
            <a:off x="6762424" y="5296746"/>
            <a:ext cx="296398"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21" idx="3"/>
          </p:cNvCxnSpPr>
          <p:nvPr/>
        </p:nvCxnSpPr>
        <p:spPr>
          <a:xfrm flipH="1">
            <a:off x="6762424" y="5487246"/>
            <a:ext cx="296398" cy="1"/>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58822" y="5296746"/>
            <a:ext cx="0" cy="19050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058822" y="5391996"/>
            <a:ext cx="763586" cy="4864"/>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21" idx="1"/>
          </p:cNvCxnSpPr>
          <p:nvPr/>
        </p:nvCxnSpPr>
        <p:spPr>
          <a:xfrm flipV="1">
            <a:off x="6641308" y="5547804"/>
            <a:ext cx="0" cy="26562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6641308" y="5813426"/>
            <a:ext cx="1181100" cy="0"/>
          </a:xfrm>
          <a:prstGeom prst="line">
            <a:avLst/>
          </a:prstGeom>
          <a:ln cap="rnd"/>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930772" y="2742565"/>
            <a:ext cx="2344323" cy="287337"/>
          </a:xfrm>
          <a:prstGeom prst="rect">
            <a:avLst/>
          </a:prstGeom>
        </p:spPr>
        <p:txBody>
          <a:bodyPr vert="horz" wrap="none" lIns="0" tIns="0" rIns="0" bIns="0" rtlCol="0" anchor="t">
            <a:normAutofit/>
          </a:bodyPr>
          <a:lstStyle/>
          <a:p>
            <a:r>
              <a:rPr lang="en-GB">
                <a:latin typeface="+mn-lt"/>
              </a:rPr>
              <a:t>hdmi_d_p0 / hdmi_d_n0</a:t>
            </a:r>
          </a:p>
        </p:txBody>
      </p:sp>
      <p:sp>
        <p:nvSpPr>
          <p:cNvPr id="75" name="TextBox 74"/>
          <p:cNvSpPr txBox="1"/>
          <p:nvPr/>
        </p:nvSpPr>
        <p:spPr>
          <a:xfrm>
            <a:off x="7930772" y="3093524"/>
            <a:ext cx="2344323" cy="287337"/>
          </a:xfrm>
          <a:prstGeom prst="rect">
            <a:avLst/>
          </a:prstGeom>
        </p:spPr>
        <p:txBody>
          <a:bodyPr vert="horz" wrap="none" lIns="0" tIns="0" rIns="0" bIns="0" rtlCol="0" anchor="t">
            <a:normAutofit/>
          </a:bodyPr>
          <a:lstStyle/>
          <a:p>
            <a:r>
              <a:rPr lang="en-GB">
                <a:latin typeface="+mn-lt"/>
              </a:rPr>
              <a:t>hdmi_d_p1 / hdmi_d_n1</a:t>
            </a:r>
          </a:p>
        </p:txBody>
      </p:sp>
      <p:sp>
        <p:nvSpPr>
          <p:cNvPr id="76" name="TextBox 75"/>
          <p:cNvSpPr txBox="1"/>
          <p:nvPr/>
        </p:nvSpPr>
        <p:spPr>
          <a:xfrm>
            <a:off x="7930771" y="3472936"/>
            <a:ext cx="2344323" cy="287337"/>
          </a:xfrm>
          <a:prstGeom prst="rect">
            <a:avLst/>
          </a:prstGeom>
        </p:spPr>
        <p:txBody>
          <a:bodyPr vert="horz" wrap="none" lIns="0" tIns="0" rIns="0" bIns="0" rtlCol="0" anchor="t">
            <a:normAutofit/>
          </a:bodyPr>
          <a:lstStyle/>
          <a:p>
            <a:r>
              <a:rPr lang="en-GB">
                <a:latin typeface="+mn-lt"/>
              </a:rPr>
              <a:t>hdmi_d_p2 / hdmi_d_n2</a:t>
            </a:r>
          </a:p>
        </p:txBody>
      </p:sp>
      <p:sp>
        <p:nvSpPr>
          <p:cNvPr id="77" name="TextBox 76"/>
          <p:cNvSpPr txBox="1"/>
          <p:nvPr/>
        </p:nvSpPr>
        <p:spPr>
          <a:xfrm>
            <a:off x="7930770" y="3859888"/>
            <a:ext cx="2344323" cy="287337"/>
          </a:xfrm>
          <a:prstGeom prst="rect">
            <a:avLst/>
          </a:prstGeom>
        </p:spPr>
        <p:txBody>
          <a:bodyPr vert="horz" wrap="none" lIns="0" tIns="0" rIns="0" bIns="0" rtlCol="0" anchor="t">
            <a:normAutofit/>
          </a:bodyPr>
          <a:lstStyle/>
          <a:p>
            <a:r>
              <a:rPr lang="en-GB" err="1">
                <a:latin typeface="+mn-lt"/>
              </a:rPr>
              <a:t>hdmi_clk_p</a:t>
            </a:r>
            <a:r>
              <a:rPr lang="en-GB">
                <a:latin typeface="+mn-lt"/>
              </a:rPr>
              <a:t> / </a:t>
            </a:r>
            <a:r>
              <a:rPr lang="en-GB" err="1">
                <a:latin typeface="+mn-lt"/>
              </a:rPr>
              <a:t>hdmi_clk_n</a:t>
            </a:r>
            <a:endParaRPr lang="en-GB">
              <a:latin typeface="+mn-lt"/>
            </a:endParaRPr>
          </a:p>
        </p:txBody>
      </p:sp>
      <p:sp>
        <p:nvSpPr>
          <p:cNvPr id="78" name="TextBox 77"/>
          <p:cNvSpPr txBox="1"/>
          <p:nvPr/>
        </p:nvSpPr>
        <p:spPr>
          <a:xfrm>
            <a:off x="7930769" y="4457703"/>
            <a:ext cx="2344323" cy="287337"/>
          </a:xfrm>
          <a:prstGeom prst="rect">
            <a:avLst/>
          </a:prstGeom>
        </p:spPr>
        <p:txBody>
          <a:bodyPr vert="horz" wrap="none" lIns="0" tIns="0" rIns="0" bIns="0" rtlCol="0" anchor="t">
            <a:normAutofit/>
          </a:bodyPr>
          <a:lstStyle/>
          <a:p>
            <a:r>
              <a:rPr lang="en-GB" err="1">
                <a:latin typeface="+mn-lt"/>
              </a:rPr>
              <a:t>hdmi_scl</a:t>
            </a:r>
            <a:r>
              <a:rPr lang="en-GB">
                <a:latin typeface="+mn-lt"/>
              </a:rPr>
              <a:t> / </a:t>
            </a:r>
            <a:r>
              <a:rPr lang="en-GB" err="1">
                <a:latin typeface="+mn-lt"/>
              </a:rPr>
              <a:t>hdmi_sda</a:t>
            </a:r>
            <a:endParaRPr lang="en-GB">
              <a:latin typeface="+mn-lt"/>
            </a:endParaRPr>
          </a:p>
        </p:txBody>
      </p:sp>
      <p:sp>
        <p:nvSpPr>
          <p:cNvPr id="79" name="TextBox 78"/>
          <p:cNvSpPr txBox="1"/>
          <p:nvPr/>
        </p:nvSpPr>
        <p:spPr>
          <a:xfrm>
            <a:off x="7930772" y="4868589"/>
            <a:ext cx="2344323" cy="287337"/>
          </a:xfrm>
          <a:prstGeom prst="rect">
            <a:avLst/>
          </a:prstGeom>
        </p:spPr>
        <p:txBody>
          <a:bodyPr vert="horz" wrap="none" lIns="0" tIns="0" rIns="0" bIns="0" rtlCol="0" anchor="t">
            <a:normAutofit/>
          </a:bodyPr>
          <a:lstStyle/>
          <a:p>
            <a:r>
              <a:rPr lang="en-GB" err="1">
                <a:latin typeface="+mn-lt"/>
              </a:rPr>
              <a:t>hdmi_cec</a:t>
            </a:r>
            <a:endParaRPr lang="en-GB">
              <a:latin typeface="+mn-lt"/>
            </a:endParaRPr>
          </a:p>
        </p:txBody>
      </p:sp>
      <p:sp>
        <p:nvSpPr>
          <p:cNvPr id="80" name="TextBox 79"/>
          <p:cNvSpPr txBox="1"/>
          <p:nvPr/>
        </p:nvSpPr>
        <p:spPr>
          <a:xfrm>
            <a:off x="7930772" y="5248328"/>
            <a:ext cx="2344323" cy="287337"/>
          </a:xfrm>
          <a:prstGeom prst="rect">
            <a:avLst/>
          </a:prstGeom>
        </p:spPr>
        <p:txBody>
          <a:bodyPr vert="horz" wrap="none" lIns="0" tIns="0" rIns="0" bIns="0" rtlCol="0" anchor="t">
            <a:normAutofit/>
          </a:bodyPr>
          <a:lstStyle/>
          <a:p>
            <a:r>
              <a:rPr lang="en-GB" err="1">
                <a:latin typeface="+mn-lt"/>
              </a:rPr>
              <a:t>hdmi_hpd</a:t>
            </a:r>
            <a:endParaRPr lang="en-GB">
              <a:latin typeface="+mn-lt"/>
            </a:endParaRPr>
          </a:p>
        </p:txBody>
      </p:sp>
      <p:sp>
        <p:nvSpPr>
          <p:cNvPr id="81" name="TextBox 80"/>
          <p:cNvSpPr txBox="1"/>
          <p:nvPr/>
        </p:nvSpPr>
        <p:spPr>
          <a:xfrm>
            <a:off x="7930772" y="5680616"/>
            <a:ext cx="2344323" cy="287337"/>
          </a:xfrm>
          <a:prstGeom prst="rect">
            <a:avLst/>
          </a:prstGeom>
        </p:spPr>
        <p:txBody>
          <a:bodyPr vert="horz" wrap="none" lIns="0" tIns="0" rIns="0" bIns="0" rtlCol="0" anchor="t">
            <a:normAutofit/>
          </a:bodyPr>
          <a:lstStyle/>
          <a:p>
            <a:r>
              <a:rPr lang="en-GB" err="1">
                <a:latin typeface="+mn-lt"/>
              </a:rPr>
              <a:t>hdmi_out_en</a:t>
            </a:r>
            <a:endParaRPr lang="en-GB">
              <a:latin typeface="+mn-lt"/>
            </a:endParaRPr>
          </a:p>
        </p:txBody>
      </p:sp>
      <p:sp>
        <p:nvSpPr>
          <p:cNvPr id="82" name="TextBox 81"/>
          <p:cNvSpPr txBox="1"/>
          <p:nvPr/>
        </p:nvSpPr>
        <p:spPr>
          <a:xfrm>
            <a:off x="7978190" y="6292852"/>
            <a:ext cx="2344323" cy="287337"/>
          </a:xfrm>
          <a:prstGeom prst="rect">
            <a:avLst/>
          </a:prstGeom>
        </p:spPr>
        <p:txBody>
          <a:bodyPr vert="horz" wrap="none" lIns="0" tIns="0" rIns="0" bIns="0" rtlCol="0" anchor="t">
            <a:normAutofit/>
          </a:bodyPr>
          <a:lstStyle/>
          <a:p>
            <a:pPr algn="ctr"/>
            <a:r>
              <a:rPr lang="en-GB">
                <a:latin typeface="+mn-lt"/>
              </a:rPr>
              <a:t>FPGA</a:t>
            </a:r>
          </a:p>
        </p:txBody>
      </p:sp>
      <p:sp>
        <p:nvSpPr>
          <p:cNvPr id="70" name="Left Brace 69"/>
          <p:cNvSpPr/>
          <p:nvPr/>
        </p:nvSpPr>
        <p:spPr>
          <a:xfrm>
            <a:off x="3036096" y="2570044"/>
            <a:ext cx="481013" cy="3110571"/>
          </a:xfrm>
          <a:prstGeom prst="leftBrace">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6" name="TextBox 85"/>
          <p:cNvSpPr txBox="1"/>
          <p:nvPr/>
        </p:nvSpPr>
        <p:spPr>
          <a:xfrm>
            <a:off x="5074066" y="5099999"/>
            <a:ext cx="1191384" cy="287337"/>
          </a:xfrm>
          <a:prstGeom prst="rect">
            <a:avLst/>
          </a:prstGeom>
        </p:spPr>
        <p:txBody>
          <a:bodyPr vert="horz" wrap="none" lIns="0" tIns="0" rIns="0" bIns="0" rtlCol="0" anchor="t">
            <a:normAutofit/>
          </a:bodyPr>
          <a:lstStyle/>
          <a:p>
            <a:pPr algn="ctr"/>
            <a:r>
              <a:rPr lang="en-GB">
                <a:latin typeface="+mn-lt"/>
              </a:rPr>
              <a:t>HPD</a:t>
            </a:r>
          </a:p>
        </p:txBody>
      </p:sp>
    </p:spTree>
    <p:extLst>
      <p:ext uri="{BB962C8B-B14F-4D97-AF65-F5344CB8AC3E}">
        <p14:creationId xmlns:p14="http://schemas.microsoft.com/office/powerpoint/2010/main" val="101134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6534" y="1465731"/>
            <a:ext cx="3938052" cy="4680000"/>
          </a:xfrm>
        </p:spPr>
        <p:txBody>
          <a:bodyPr/>
          <a:lstStyle/>
          <a:p>
            <a:r>
              <a:rPr lang="en-US" sz="2000"/>
              <a:t>3 pairs of TMDS and 1 Clock: </a:t>
            </a:r>
          </a:p>
          <a:p>
            <a:pPr lvl="1">
              <a:spcBef>
                <a:spcPts val="600"/>
              </a:spcBef>
            </a:pPr>
            <a:r>
              <a:rPr lang="en-US" sz="1800"/>
              <a:t>3.3V level</a:t>
            </a:r>
          </a:p>
          <a:p>
            <a:pPr lvl="1">
              <a:spcBef>
                <a:spcPts val="600"/>
              </a:spcBef>
            </a:pPr>
            <a:r>
              <a:rPr lang="en-US" sz="1800"/>
              <a:t>8b/10b encoding</a:t>
            </a:r>
          </a:p>
          <a:p>
            <a:pPr lvl="1">
              <a:spcBef>
                <a:spcPts val="600"/>
              </a:spcBef>
            </a:pPr>
            <a:r>
              <a:rPr lang="en-US" sz="1800"/>
              <a:t>10 bits on PHY during I clock period</a:t>
            </a:r>
            <a:endParaRPr lang="en-GB" sz="1800"/>
          </a:p>
          <a:p>
            <a:pPr>
              <a:spcBef>
                <a:spcPts val="1800"/>
              </a:spcBef>
            </a:pPr>
            <a:r>
              <a:rPr lang="en-US" sz="2000"/>
              <a:t>Transmitting video data, control data, and audio data.</a:t>
            </a:r>
          </a:p>
        </p:txBody>
      </p:sp>
      <p:sp>
        <p:nvSpPr>
          <p:cNvPr id="3" name="Title 2"/>
          <p:cNvSpPr>
            <a:spLocks noGrp="1"/>
          </p:cNvSpPr>
          <p:nvPr>
            <p:ph type="title"/>
          </p:nvPr>
        </p:nvSpPr>
        <p:spPr/>
        <p:txBody>
          <a:bodyPr>
            <a:normAutofit fontScale="90000"/>
          </a:bodyPr>
          <a:lstStyle/>
          <a:p>
            <a:r>
              <a:rPr lang="en-GB"/>
              <a:t>HDMI Signals: </a:t>
            </a:r>
            <a:r>
              <a:rPr lang="en-US"/>
              <a:t>TMDS channels</a:t>
            </a:r>
            <a:br>
              <a:rPr lang="en-US"/>
            </a:br>
            <a:endParaRPr lang="en-GB"/>
          </a:p>
        </p:txBody>
      </p:sp>
      <p:grpSp>
        <p:nvGrpSpPr>
          <p:cNvPr id="119" name="Group 118"/>
          <p:cNvGrpSpPr/>
          <p:nvPr/>
        </p:nvGrpSpPr>
        <p:grpSpPr>
          <a:xfrm>
            <a:off x="4658256" y="1120193"/>
            <a:ext cx="6595533" cy="5027067"/>
            <a:chOff x="4656667" y="1120192"/>
            <a:chExt cx="6595533" cy="5027067"/>
          </a:xfrm>
        </p:grpSpPr>
        <p:cxnSp>
          <p:nvCxnSpPr>
            <p:cNvPr id="6" name="Straight Connector 5"/>
            <p:cNvCxnSpPr/>
            <p:nvPr/>
          </p:nvCxnSpPr>
          <p:spPr>
            <a:xfrm flipV="1">
              <a:off x="7352049" y="2243063"/>
              <a:ext cx="1205827" cy="5876"/>
            </a:xfrm>
            <a:prstGeom prst="line">
              <a:avLst/>
            </a:prstGeom>
            <a:ln w="50800" cap="flat" cmpd="dbl">
              <a:tailEnd type="arrow" w="sm" len="sm"/>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604840" y="5676341"/>
              <a:ext cx="448142" cy="235186"/>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horz" wrap="none" lIns="0" tIns="72000" rIns="0" bIns="0" rtlCol="0" anchor="ctr">
              <a:scene3d>
                <a:camera prst="orthographicFront">
                  <a:rot lat="0" lon="0" rev="5400000"/>
                </a:camera>
                <a:lightRig rig="threePt" dir="t"/>
              </a:scene3d>
            </a:bodyPr>
            <a:lstStyle/>
            <a:p>
              <a:pPr algn="ctr">
                <a:lnSpc>
                  <a:spcPts val="1200"/>
                </a:lnSpc>
              </a:pPr>
              <a:r>
                <a:rPr lang="en-GB" b="0"/>
                <a:t>PLL</a:t>
              </a:r>
            </a:p>
          </p:txBody>
        </p:sp>
        <p:grpSp>
          <p:nvGrpSpPr>
            <p:cNvPr id="16" name="Group 15"/>
            <p:cNvGrpSpPr/>
            <p:nvPr/>
          </p:nvGrpSpPr>
          <p:grpSpPr>
            <a:xfrm>
              <a:off x="6305773" y="1627872"/>
              <a:ext cx="1046276" cy="3931920"/>
              <a:chOff x="6017929" y="1617058"/>
              <a:chExt cx="1046276" cy="3931920"/>
            </a:xfrm>
          </p:grpSpPr>
          <p:grpSp>
            <p:nvGrpSpPr>
              <p:cNvPr id="15" name="Group 14"/>
              <p:cNvGrpSpPr/>
              <p:nvPr/>
            </p:nvGrpSpPr>
            <p:grpSpPr>
              <a:xfrm>
                <a:off x="6017929" y="1617058"/>
                <a:ext cx="1046276" cy="1213228"/>
                <a:chOff x="6017929" y="1617058"/>
                <a:chExt cx="1046276" cy="1213228"/>
              </a:xfrm>
            </p:grpSpPr>
            <p:sp>
              <p:nvSpPr>
                <p:cNvPr id="5" name="Rectangle 4"/>
                <p:cNvSpPr/>
                <p:nvPr/>
              </p:nvSpPr>
              <p:spPr>
                <a:xfrm>
                  <a:off x="6017929" y="1617058"/>
                  <a:ext cx="1046276"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468000" tIns="0" rIns="0" bIns="0" rtlCol="0" anchor="ctr">
                  <a:scene3d>
                    <a:camera prst="orthographicFront">
                      <a:rot lat="0" lon="0" rev="5400000"/>
                    </a:camera>
                    <a:lightRig rig="threePt" dir="t"/>
                  </a:scene3d>
                </a:bodyPr>
                <a:lstStyle/>
                <a:p>
                  <a:pPr algn="ctr">
                    <a:lnSpc>
                      <a:spcPts val="1200"/>
                    </a:lnSpc>
                  </a:pPr>
                  <a:r>
                    <a:rPr lang="en-US" b="0"/>
                    <a:t>Encoder/</a:t>
                  </a:r>
                </a:p>
                <a:p>
                  <a:pPr algn="ctr">
                    <a:lnSpc>
                      <a:spcPts val="1200"/>
                    </a:lnSpc>
                  </a:pPr>
                  <a:r>
                    <a:rPr lang="en-US" b="0"/>
                    <a:t>Serializer</a:t>
                  </a:r>
                  <a:endParaRPr lang="en-GB" b="0"/>
                </a:p>
              </p:txBody>
            </p:sp>
            <p:sp>
              <p:nvSpPr>
                <p:cNvPr id="4" name="TextBox 3"/>
                <p:cNvSpPr txBox="1"/>
                <p:nvPr/>
              </p:nvSpPr>
              <p:spPr>
                <a:xfrm>
                  <a:off x="6111705" y="1785260"/>
                  <a:ext cx="490322" cy="228600"/>
                </a:xfrm>
                <a:prstGeom prst="rect">
                  <a:avLst/>
                </a:prstGeom>
              </p:spPr>
              <p:txBody>
                <a:bodyPr vert="horz" wrap="none" lIns="0" tIns="0" rIns="0" bIns="0" rtlCol="0" anchor="t">
                  <a:normAutofit/>
                </a:bodyPr>
                <a:lstStyle/>
                <a:p>
                  <a:r>
                    <a:rPr lang="en-GB" sz="1200"/>
                    <a:t>D[7:0]</a:t>
                  </a:r>
                </a:p>
              </p:txBody>
            </p:sp>
            <p:sp>
              <p:nvSpPr>
                <p:cNvPr id="9" name="TextBox 8"/>
                <p:cNvSpPr txBox="1"/>
                <p:nvPr/>
              </p:nvSpPr>
              <p:spPr>
                <a:xfrm>
                  <a:off x="6111705" y="2126526"/>
                  <a:ext cx="490322" cy="228600"/>
                </a:xfrm>
                <a:prstGeom prst="rect">
                  <a:avLst/>
                </a:prstGeom>
              </p:spPr>
              <p:txBody>
                <a:bodyPr vert="horz" wrap="none" lIns="0" tIns="0" rIns="0" bIns="0" rtlCol="0" anchor="t">
                  <a:normAutofit/>
                </a:bodyPr>
                <a:lstStyle/>
                <a:p>
                  <a:r>
                    <a:rPr lang="en-GB" sz="1200"/>
                    <a:t>D[1:0]</a:t>
                  </a:r>
                </a:p>
              </p:txBody>
            </p:sp>
            <p:sp>
              <p:nvSpPr>
                <p:cNvPr id="10" name="TextBox 9"/>
                <p:cNvSpPr txBox="1"/>
                <p:nvPr/>
              </p:nvSpPr>
              <p:spPr>
                <a:xfrm>
                  <a:off x="6111705" y="2467792"/>
                  <a:ext cx="490322" cy="228600"/>
                </a:xfrm>
                <a:prstGeom prst="rect">
                  <a:avLst/>
                </a:prstGeom>
              </p:spPr>
              <p:txBody>
                <a:bodyPr vert="horz" wrap="none" lIns="0" tIns="0" rIns="0" bIns="0" rtlCol="0" anchor="t">
                  <a:normAutofit/>
                </a:bodyPr>
                <a:lstStyle/>
                <a:p>
                  <a:r>
                    <a:rPr lang="en-GB" sz="1200"/>
                    <a:t>D[3:0]</a:t>
                  </a:r>
                </a:p>
              </p:txBody>
            </p:sp>
          </p:grpSp>
          <p:grpSp>
            <p:nvGrpSpPr>
              <p:cNvPr id="17" name="Group 16"/>
              <p:cNvGrpSpPr/>
              <p:nvPr/>
            </p:nvGrpSpPr>
            <p:grpSpPr>
              <a:xfrm>
                <a:off x="6017929" y="2976404"/>
                <a:ext cx="1046276" cy="1213228"/>
                <a:chOff x="6017929" y="1617058"/>
                <a:chExt cx="1046276" cy="1213228"/>
              </a:xfrm>
            </p:grpSpPr>
            <p:sp>
              <p:nvSpPr>
                <p:cNvPr id="18" name="Rectangle 17"/>
                <p:cNvSpPr/>
                <p:nvPr/>
              </p:nvSpPr>
              <p:spPr>
                <a:xfrm>
                  <a:off x="6017929" y="1617058"/>
                  <a:ext cx="1046276"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468000" tIns="0" rIns="0" bIns="0" rtlCol="0" anchor="ctr">
                  <a:scene3d>
                    <a:camera prst="orthographicFront">
                      <a:rot lat="0" lon="0" rev="5400000"/>
                    </a:camera>
                    <a:lightRig rig="threePt" dir="t"/>
                  </a:scene3d>
                </a:bodyPr>
                <a:lstStyle/>
                <a:p>
                  <a:pPr algn="ctr">
                    <a:lnSpc>
                      <a:spcPts val="1200"/>
                    </a:lnSpc>
                  </a:pPr>
                  <a:r>
                    <a:rPr lang="en-US" b="0"/>
                    <a:t>Encoder/</a:t>
                  </a:r>
                </a:p>
                <a:p>
                  <a:pPr algn="ctr">
                    <a:lnSpc>
                      <a:spcPts val="1200"/>
                    </a:lnSpc>
                  </a:pPr>
                  <a:r>
                    <a:rPr lang="en-US" b="0"/>
                    <a:t>Serializer</a:t>
                  </a:r>
                  <a:endParaRPr lang="en-GB" b="0"/>
                </a:p>
              </p:txBody>
            </p:sp>
            <p:sp>
              <p:nvSpPr>
                <p:cNvPr id="19" name="TextBox 18"/>
                <p:cNvSpPr txBox="1"/>
                <p:nvPr/>
              </p:nvSpPr>
              <p:spPr>
                <a:xfrm>
                  <a:off x="6111705" y="1785260"/>
                  <a:ext cx="490322" cy="228600"/>
                </a:xfrm>
                <a:prstGeom prst="rect">
                  <a:avLst/>
                </a:prstGeom>
              </p:spPr>
              <p:txBody>
                <a:bodyPr vert="horz" wrap="none" lIns="0" tIns="0" rIns="0" bIns="0" rtlCol="0" anchor="t">
                  <a:normAutofit/>
                </a:bodyPr>
                <a:lstStyle/>
                <a:p>
                  <a:r>
                    <a:rPr lang="en-GB" sz="1200"/>
                    <a:t>D[7:0]</a:t>
                  </a:r>
                </a:p>
              </p:txBody>
            </p:sp>
            <p:sp>
              <p:nvSpPr>
                <p:cNvPr id="20" name="TextBox 19"/>
                <p:cNvSpPr txBox="1"/>
                <p:nvPr/>
              </p:nvSpPr>
              <p:spPr>
                <a:xfrm>
                  <a:off x="6111705" y="2126526"/>
                  <a:ext cx="490322" cy="228600"/>
                </a:xfrm>
                <a:prstGeom prst="rect">
                  <a:avLst/>
                </a:prstGeom>
              </p:spPr>
              <p:txBody>
                <a:bodyPr vert="horz" wrap="none" lIns="0" tIns="0" rIns="0" bIns="0" rtlCol="0" anchor="t">
                  <a:normAutofit/>
                </a:bodyPr>
                <a:lstStyle/>
                <a:p>
                  <a:r>
                    <a:rPr lang="en-GB" sz="1200"/>
                    <a:t>D[1:0]</a:t>
                  </a:r>
                </a:p>
              </p:txBody>
            </p:sp>
            <p:sp>
              <p:nvSpPr>
                <p:cNvPr id="21" name="TextBox 20"/>
                <p:cNvSpPr txBox="1"/>
                <p:nvPr/>
              </p:nvSpPr>
              <p:spPr>
                <a:xfrm>
                  <a:off x="6111705" y="2467792"/>
                  <a:ext cx="490322" cy="228600"/>
                </a:xfrm>
                <a:prstGeom prst="rect">
                  <a:avLst/>
                </a:prstGeom>
              </p:spPr>
              <p:txBody>
                <a:bodyPr vert="horz" wrap="none" lIns="0" tIns="0" rIns="0" bIns="0" rtlCol="0" anchor="t">
                  <a:normAutofit/>
                </a:bodyPr>
                <a:lstStyle/>
                <a:p>
                  <a:r>
                    <a:rPr lang="en-GB" sz="1200"/>
                    <a:t>D[3:0]</a:t>
                  </a:r>
                </a:p>
              </p:txBody>
            </p:sp>
          </p:grpSp>
          <p:grpSp>
            <p:nvGrpSpPr>
              <p:cNvPr id="22" name="Group 21"/>
              <p:cNvGrpSpPr/>
              <p:nvPr/>
            </p:nvGrpSpPr>
            <p:grpSpPr>
              <a:xfrm>
                <a:off x="6017929" y="4335750"/>
                <a:ext cx="1046276" cy="1213228"/>
                <a:chOff x="6017929" y="1617058"/>
                <a:chExt cx="1046276" cy="1213228"/>
              </a:xfrm>
            </p:grpSpPr>
            <p:sp>
              <p:nvSpPr>
                <p:cNvPr id="23" name="Rectangle 22"/>
                <p:cNvSpPr/>
                <p:nvPr/>
              </p:nvSpPr>
              <p:spPr>
                <a:xfrm>
                  <a:off x="6017929" y="1617058"/>
                  <a:ext cx="1046276"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468000" tIns="0" rIns="0" bIns="0" rtlCol="0" anchor="ctr">
                  <a:scene3d>
                    <a:camera prst="orthographicFront">
                      <a:rot lat="0" lon="0" rev="5400000"/>
                    </a:camera>
                    <a:lightRig rig="threePt" dir="t"/>
                  </a:scene3d>
                </a:bodyPr>
                <a:lstStyle/>
                <a:p>
                  <a:pPr algn="ctr">
                    <a:lnSpc>
                      <a:spcPts val="1200"/>
                    </a:lnSpc>
                  </a:pPr>
                  <a:r>
                    <a:rPr lang="en-US" b="0"/>
                    <a:t>Encoder/</a:t>
                  </a:r>
                </a:p>
                <a:p>
                  <a:pPr algn="ctr">
                    <a:lnSpc>
                      <a:spcPts val="1200"/>
                    </a:lnSpc>
                  </a:pPr>
                  <a:r>
                    <a:rPr lang="en-US" b="0"/>
                    <a:t>Serializer</a:t>
                  </a:r>
                  <a:endParaRPr lang="en-GB" b="0"/>
                </a:p>
              </p:txBody>
            </p:sp>
            <p:sp>
              <p:nvSpPr>
                <p:cNvPr id="24" name="TextBox 23"/>
                <p:cNvSpPr txBox="1"/>
                <p:nvPr/>
              </p:nvSpPr>
              <p:spPr>
                <a:xfrm>
                  <a:off x="6111705" y="1785260"/>
                  <a:ext cx="490322" cy="228600"/>
                </a:xfrm>
                <a:prstGeom prst="rect">
                  <a:avLst/>
                </a:prstGeom>
              </p:spPr>
              <p:txBody>
                <a:bodyPr vert="horz" wrap="none" lIns="0" tIns="0" rIns="0" bIns="0" rtlCol="0" anchor="t">
                  <a:normAutofit/>
                </a:bodyPr>
                <a:lstStyle/>
                <a:p>
                  <a:r>
                    <a:rPr lang="en-GB" sz="1200"/>
                    <a:t>D[7:0]</a:t>
                  </a:r>
                </a:p>
              </p:txBody>
            </p:sp>
            <p:sp>
              <p:nvSpPr>
                <p:cNvPr id="25" name="TextBox 24"/>
                <p:cNvSpPr txBox="1"/>
                <p:nvPr/>
              </p:nvSpPr>
              <p:spPr>
                <a:xfrm>
                  <a:off x="6111705" y="2126526"/>
                  <a:ext cx="490322" cy="228600"/>
                </a:xfrm>
                <a:prstGeom prst="rect">
                  <a:avLst/>
                </a:prstGeom>
              </p:spPr>
              <p:txBody>
                <a:bodyPr vert="horz" wrap="none" lIns="0" tIns="0" rIns="0" bIns="0" rtlCol="0" anchor="t">
                  <a:normAutofit/>
                </a:bodyPr>
                <a:lstStyle/>
                <a:p>
                  <a:r>
                    <a:rPr lang="en-GB" sz="1200"/>
                    <a:t>D[1:0]</a:t>
                  </a:r>
                </a:p>
              </p:txBody>
            </p:sp>
            <p:sp>
              <p:nvSpPr>
                <p:cNvPr id="26" name="TextBox 25"/>
                <p:cNvSpPr txBox="1"/>
                <p:nvPr/>
              </p:nvSpPr>
              <p:spPr>
                <a:xfrm>
                  <a:off x="6111705" y="2467792"/>
                  <a:ext cx="490322" cy="228600"/>
                </a:xfrm>
                <a:prstGeom prst="rect">
                  <a:avLst/>
                </a:prstGeom>
              </p:spPr>
              <p:txBody>
                <a:bodyPr vert="horz" wrap="none" lIns="0" tIns="0" rIns="0" bIns="0" rtlCol="0" anchor="t">
                  <a:normAutofit/>
                </a:bodyPr>
                <a:lstStyle/>
                <a:p>
                  <a:r>
                    <a:rPr lang="en-GB" sz="1200"/>
                    <a:t>D[3:0]</a:t>
                  </a:r>
                </a:p>
              </p:txBody>
            </p:sp>
          </p:grpSp>
        </p:grpSp>
        <p:grpSp>
          <p:nvGrpSpPr>
            <p:cNvPr id="38" name="Group 37"/>
            <p:cNvGrpSpPr/>
            <p:nvPr/>
          </p:nvGrpSpPr>
          <p:grpSpPr>
            <a:xfrm>
              <a:off x="8557876" y="1636449"/>
              <a:ext cx="1059645" cy="3914766"/>
              <a:chOff x="8270032" y="1651366"/>
              <a:chExt cx="1059645" cy="3914766"/>
            </a:xfrm>
          </p:grpSpPr>
          <p:grpSp>
            <p:nvGrpSpPr>
              <p:cNvPr id="7" name="Group 6"/>
              <p:cNvGrpSpPr/>
              <p:nvPr/>
            </p:nvGrpSpPr>
            <p:grpSpPr>
              <a:xfrm>
                <a:off x="8270032" y="1651366"/>
                <a:ext cx="1059645" cy="1213228"/>
                <a:chOff x="7891365" y="1634212"/>
                <a:chExt cx="1059645" cy="1213228"/>
              </a:xfrm>
            </p:grpSpPr>
            <p:sp>
              <p:nvSpPr>
                <p:cNvPr id="8" name="Rectangle 7"/>
                <p:cNvSpPr/>
                <p:nvPr/>
              </p:nvSpPr>
              <p:spPr>
                <a:xfrm>
                  <a:off x="7891365" y="1634212"/>
                  <a:ext cx="1059645"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0" tIns="0" rIns="540000" bIns="0" rtlCol="0" anchor="ctr">
                  <a:normAutofit/>
                  <a:scene3d>
                    <a:camera prst="orthographicFront">
                      <a:rot lat="0" lon="0" rev="5400000"/>
                    </a:camera>
                    <a:lightRig rig="threePt" dir="t"/>
                  </a:scene3d>
                </a:bodyPr>
                <a:lstStyle/>
                <a:p>
                  <a:pPr algn="ctr">
                    <a:lnSpc>
                      <a:spcPts val="1200"/>
                    </a:lnSpc>
                  </a:pPr>
                  <a:r>
                    <a:rPr lang="en-US" b="0"/>
                    <a:t>Recovery/</a:t>
                  </a:r>
                </a:p>
                <a:p>
                  <a:pPr algn="ctr">
                    <a:lnSpc>
                      <a:spcPts val="1200"/>
                    </a:lnSpc>
                  </a:pPr>
                  <a:r>
                    <a:rPr lang="en-US" b="0"/>
                    <a:t>Decoder</a:t>
                  </a:r>
                  <a:endParaRPr lang="en-GB" b="0"/>
                </a:p>
              </p:txBody>
            </p:sp>
            <p:sp>
              <p:nvSpPr>
                <p:cNvPr id="11" name="TextBox 10"/>
                <p:cNvSpPr txBox="1"/>
                <p:nvPr/>
              </p:nvSpPr>
              <p:spPr>
                <a:xfrm>
                  <a:off x="8421187" y="1802414"/>
                  <a:ext cx="490322" cy="228600"/>
                </a:xfrm>
                <a:prstGeom prst="rect">
                  <a:avLst/>
                </a:prstGeom>
              </p:spPr>
              <p:txBody>
                <a:bodyPr vert="horz" wrap="none" lIns="0" tIns="0" rIns="0" bIns="0" rtlCol="0" anchor="t">
                  <a:normAutofit/>
                </a:bodyPr>
                <a:lstStyle/>
                <a:p>
                  <a:r>
                    <a:rPr lang="en-GB" sz="1200"/>
                    <a:t>D[7:0]</a:t>
                  </a:r>
                </a:p>
              </p:txBody>
            </p:sp>
            <p:sp>
              <p:nvSpPr>
                <p:cNvPr id="12" name="TextBox 11"/>
                <p:cNvSpPr txBox="1"/>
                <p:nvPr/>
              </p:nvSpPr>
              <p:spPr>
                <a:xfrm>
                  <a:off x="8421187" y="2143680"/>
                  <a:ext cx="490322" cy="228600"/>
                </a:xfrm>
                <a:prstGeom prst="rect">
                  <a:avLst/>
                </a:prstGeom>
              </p:spPr>
              <p:txBody>
                <a:bodyPr vert="horz" wrap="none" lIns="0" tIns="0" rIns="0" bIns="0" rtlCol="0" anchor="t">
                  <a:normAutofit/>
                </a:bodyPr>
                <a:lstStyle/>
                <a:p>
                  <a:r>
                    <a:rPr lang="en-GB" sz="1200"/>
                    <a:t>D[1:0]</a:t>
                  </a:r>
                </a:p>
              </p:txBody>
            </p:sp>
            <p:sp>
              <p:nvSpPr>
                <p:cNvPr id="13" name="TextBox 12"/>
                <p:cNvSpPr txBox="1"/>
                <p:nvPr/>
              </p:nvSpPr>
              <p:spPr>
                <a:xfrm>
                  <a:off x="8421187" y="2484946"/>
                  <a:ext cx="490322" cy="228600"/>
                </a:xfrm>
                <a:prstGeom prst="rect">
                  <a:avLst/>
                </a:prstGeom>
              </p:spPr>
              <p:txBody>
                <a:bodyPr vert="horz" wrap="none" lIns="0" tIns="0" rIns="0" bIns="0" rtlCol="0" anchor="t">
                  <a:normAutofit/>
                </a:bodyPr>
                <a:lstStyle/>
                <a:p>
                  <a:r>
                    <a:rPr lang="en-GB" sz="1200"/>
                    <a:t>D[3:0]</a:t>
                  </a:r>
                </a:p>
              </p:txBody>
            </p:sp>
          </p:grpSp>
          <p:grpSp>
            <p:nvGrpSpPr>
              <p:cNvPr id="27" name="Group 26"/>
              <p:cNvGrpSpPr/>
              <p:nvPr/>
            </p:nvGrpSpPr>
            <p:grpSpPr>
              <a:xfrm>
                <a:off x="8270032" y="3002135"/>
                <a:ext cx="1059645" cy="1213228"/>
                <a:chOff x="7891365" y="1634212"/>
                <a:chExt cx="1059645" cy="1213228"/>
              </a:xfrm>
            </p:grpSpPr>
            <p:sp>
              <p:nvSpPr>
                <p:cNvPr id="28" name="Rectangle 27"/>
                <p:cNvSpPr/>
                <p:nvPr/>
              </p:nvSpPr>
              <p:spPr>
                <a:xfrm>
                  <a:off x="7891365" y="1634212"/>
                  <a:ext cx="1059645"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0" tIns="0" rIns="540000" bIns="0" rtlCol="0" anchor="ctr">
                  <a:normAutofit/>
                  <a:scene3d>
                    <a:camera prst="orthographicFront">
                      <a:rot lat="0" lon="0" rev="5400000"/>
                    </a:camera>
                    <a:lightRig rig="threePt" dir="t"/>
                  </a:scene3d>
                </a:bodyPr>
                <a:lstStyle/>
                <a:p>
                  <a:pPr algn="ctr">
                    <a:lnSpc>
                      <a:spcPts val="1200"/>
                    </a:lnSpc>
                  </a:pPr>
                  <a:r>
                    <a:rPr lang="en-US" b="0"/>
                    <a:t>Recovery/</a:t>
                  </a:r>
                </a:p>
                <a:p>
                  <a:pPr algn="ctr">
                    <a:lnSpc>
                      <a:spcPts val="1200"/>
                    </a:lnSpc>
                  </a:pPr>
                  <a:r>
                    <a:rPr lang="en-US" b="0"/>
                    <a:t>Decoder</a:t>
                  </a:r>
                  <a:endParaRPr lang="en-GB" b="0"/>
                </a:p>
              </p:txBody>
            </p:sp>
            <p:sp>
              <p:nvSpPr>
                <p:cNvPr id="29" name="TextBox 28"/>
                <p:cNvSpPr txBox="1"/>
                <p:nvPr/>
              </p:nvSpPr>
              <p:spPr>
                <a:xfrm>
                  <a:off x="8421187" y="1802414"/>
                  <a:ext cx="490322" cy="228600"/>
                </a:xfrm>
                <a:prstGeom prst="rect">
                  <a:avLst/>
                </a:prstGeom>
              </p:spPr>
              <p:txBody>
                <a:bodyPr vert="horz" wrap="none" lIns="0" tIns="0" rIns="0" bIns="0" rtlCol="0" anchor="t">
                  <a:normAutofit/>
                </a:bodyPr>
                <a:lstStyle/>
                <a:p>
                  <a:r>
                    <a:rPr lang="en-GB" sz="1200"/>
                    <a:t>D[7:0]</a:t>
                  </a:r>
                </a:p>
              </p:txBody>
            </p:sp>
            <p:sp>
              <p:nvSpPr>
                <p:cNvPr id="30" name="TextBox 29"/>
                <p:cNvSpPr txBox="1"/>
                <p:nvPr/>
              </p:nvSpPr>
              <p:spPr>
                <a:xfrm>
                  <a:off x="8421187" y="2143680"/>
                  <a:ext cx="490322" cy="228600"/>
                </a:xfrm>
                <a:prstGeom prst="rect">
                  <a:avLst/>
                </a:prstGeom>
              </p:spPr>
              <p:txBody>
                <a:bodyPr vert="horz" wrap="none" lIns="0" tIns="0" rIns="0" bIns="0" rtlCol="0" anchor="t">
                  <a:normAutofit/>
                </a:bodyPr>
                <a:lstStyle/>
                <a:p>
                  <a:r>
                    <a:rPr lang="en-GB" sz="1200"/>
                    <a:t>D[1:0]</a:t>
                  </a:r>
                </a:p>
              </p:txBody>
            </p:sp>
            <p:sp>
              <p:nvSpPr>
                <p:cNvPr id="31" name="TextBox 30"/>
                <p:cNvSpPr txBox="1"/>
                <p:nvPr/>
              </p:nvSpPr>
              <p:spPr>
                <a:xfrm>
                  <a:off x="8421187" y="2484946"/>
                  <a:ext cx="490322" cy="228600"/>
                </a:xfrm>
                <a:prstGeom prst="rect">
                  <a:avLst/>
                </a:prstGeom>
              </p:spPr>
              <p:txBody>
                <a:bodyPr vert="horz" wrap="none" lIns="0" tIns="0" rIns="0" bIns="0" rtlCol="0" anchor="t">
                  <a:normAutofit/>
                </a:bodyPr>
                <a:lstStyle/>
                <a:p>
                  <a:r>
                    <a:rPr lang="en-GB" sz="1200"/>
                    <a:t>D[3:0]</a:t>
                  </a:r>
                </a:p>
              </p:txBody>
            </p:sp>
          </p:grpSp>
          <p:grpSp>
            <p:nvGrpSpPr>
              <p:cNvPr id="32" name="Group 31"/>
              <p:cNvGrpSpPr/>
              <p:nvPr/>
            </p:nvGrpSpPr>
            <p:grpSpPr>
              <a:xfrm>
                <a:off x="8270032" y="4352904"/>
                <a:ext cx="1059645" cy="1213228"/>
                <a:chOff x="7891365" y="1634212"/>
                <a:chExt cx="1059645" cy="1213228"/>
              </a:xfrm>
            </p:grpSpPr>
            <p:sp>
              <p:nvSpPr>
                <p:cNvPr id="33" name="Rectangle 32"/>
                <p:cNvSpPr/>
                <p:nvPr/>
              </p:nvSpPr>
              <p:spPr>
                <a:xfrm>
                  <a:off x="7891365" y="1634212"/>
                  <a:ext cx="1059645" cy="1213228"/>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vert270" wrap="none" lIns="0" tIns="0" rIns="540000" bIns="0" rtlCol="0" anchor="ctr">
                  <a:normAutofit/>
                  <a:scene3d>
                    <a:camera prst="orthographicFront">
                      <a:rot lat="0" lon="0" rev="5400000"/>
                    </a:camera>
                    <a:lightRig rig="threePt" dir="t"/>
                  </a:scene3d>
                </a:bodyPr>
                <a:lstStyle/>
                <a:p>
                  <a:pPr algn="ctr">
                    <a:lnSpc>
                      <a:spcPts val="1200"/>
                    </a:lnSpc>
                  </a:pPr>
                  <a:r>
                    <a:rPr lang="en-US" b="0"/>
                    <a:t>Recovery/</a:t>
                  </a:r>
                </a:p>
                <a:p>
                  <a:pPr algn="ctr">
                    <a:lnSpc>
                      <a:spcPts val="1200"/>
                    </a:lnSpc>
                  </a:pPr>
                  <a:r>
                    <a:rPr lang="en-US" b="0"/>
                    <a:t>Decoder</a:t>
                  </a:r>
                  <a:endParaRPr lang="en-GB" b="0"/>
                </a:p>
              </p:txBody>
            </p:sp>
            <p:sp>
              <p:nvSpPr>
                <p:cNvPr id="34" name="TextBox 33"/>
                <p:cNvSpPr txBox="1"/>
                <p:nvPr/>
              </p:nvSpPr>
              <p:spPr>
                <a:xfrm>
                  <a:off x="8421187" y="1802414"/>
                  <a:ext cx="490322" cy="228600"/>
                </a:xfrm>
                <a:prstGeom prst="rect">
                  <a:avLst/>
                </a:prstGeom>
              </p:spPr>
              <p:txBody>
                <a:bodyPr vert="horz" wrap="none" lIns="0" tIns="0" rIns="0" bIns="0" rtlCol="0" anchor="t">
                  <a:normAutofit/>
                </a:bodyPr>
                <a:lstStyle/>
                <a:p>
                  <a:r>
                    <a:rPr lang="en-GB" sz="1200"/>
                    <a:t>D[7:0]</a:t>
                  </a:r>
                </a:p>
              </p:txBody>
            </p:sp>
            <p:sp>
              <p:nvSpPr>
                <p:cNvPr id="35" name="TextBox 34"/>
                <p:cNvSpPr txBox="1"/>
                <p:nvPr/>
              </p:nvSpPr>
              <p:spPr>
                <a:xfrm>
                  <a:off x="8421187" y="2143680"/>
                  <a:ext cx="490322" cy="228600"/>
                </a:xfrm>
                <a:prstGeom prst="rect">
                  <a:avLst/>
                </a:prstGeom>
              </p:spPr>
              <p:txBody>
                <a:bodyPr vert="horz" wrap="none" lIns="0" tIns="0" rIns="0" bIns="0" rtlCol="0" anchor="t">
                  <a:normAutofit/>
                </a:bodyPr>
                <a:lstStyle/>
                <a:p>
                  <a:r>
                    <a:rPr lang="en-GB" sz="1200"/>
                    <a:t>D[1:0]</a:t>
                  </a:r>
                </a:p>
              </p:txBody>
            </p:sp>
            <p:sp>
              <p:nvSpPr>
                <p:cNvPr id="36" name="TextBox 35"/>
                <p:cNvSpPr txBox="1"/>
                <p:nvPr/>
              </p:nvSpPr>
              <p:spPr>
                <a:xfrm>
                  <a:off x="8421187" y="2484946"/>
                  <a:ext cx="490322" cy="228600"/>
                </a:xfrm>
                <a:prstGeom prst="rect">
                  <a:avLst/>
                </a:prstGeom>
              </p:spPr>
              <p:txBody>
                <a:bodyPr vert="horz" wrap="none" lIns="0" tIns="0" rIns="0" bIns="0" rtlCol="0" anchor="t">
                  <a:normAutofit/>
                </a:bodyPr>
                <a:lstStyle/>
                <a:p>
                  <a:r>
                    <a:rPr lang="en-GB" sz="1200"/>
                    <a:t>D[3:0]</a:t>
                  </a:r>
                </a:p>
              </p:txBody>
            </p:sp>
          </p:grpSp>
        </p:grpSp>
        <p:cxnSp>
          <p:nvCxnSpPr>
            <p:cNvPr id="37" name="Straight Connector 36"/>
            <p:cNvCxnSpPr/>
            <p:nvPr/>
          </p:nvCxnSpPr>
          <p:spPr>
            <a:xfrm>
              <a:off x="5769833" y="1910374"/>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092265" y="1807473"/>
              <a:ext cx="688521" cy="217728"/>
            </a:xfrm>
            <a:prstGeom prst="rect">
              <a:avLst/>
            </a:prstGeom>
          </p:spPr>
          <p:txBody>
            <a:bodyPr vert="horz" wrap="none" lIns="0" tIns="0" rIns="0" bIns="0" rtlCol="0" anchor="t">
              <a:normAutofit fontScale="92500" lnSpcReduction="20000"/>
            </a:bodyPr>
            <a:lstStyle/>
            <a:p>
              <a:r>
                <a:rPr lang="en-GB" b="0"/>
                <a:t>Pixel B</a:t>
              </a:r>
            </a:p>
          </p:txBody>
        </p:sp>
        <p:cxnSp>
          <p:nvCxnSpPr>
            <p:cNvPr id="42" name="Straight Connector 41"/>
            <p:cNvCxnSpPr/>
            <p:nvPr/>
          </p:nvCxnSpPr>
          <p:spPr>
            <a:xfrm flipV="1">
              <a:off x="7352049" y="3583492"/>
              <a:ext cx="1205827" cy="5876"/>
            </a:xfrm>
            <a:prstGeom prst="line">
              <a:avLst/>
            </a:prstGeom>
            <a:ln w="50800" cap="flat" cmpd="db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352049" y="4933565"/>
              <a:ext cx="1205827" cy="5876"/>
            </a:xfrm>
            <a:prstGeom prst="line">
              <a:avLst/>
            </a:prstGeom>
            <a:ln w="50800" cap="flat" cmpd="db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756713" y="2260217"/>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756713" y="3279388"/>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756713" y="3610986"/>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756713" y="3953212"/>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769833" y="4634380"/>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69833" y="4970332"/>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769833" y="5303021"/>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780786" y="2601483"/>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630641" y="1909414"/>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617521" y="2259257"/>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9617521" y="3278428"/>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617521" y="3610026"/>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617521" y="3952252"/>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9630641" y="4633420"/>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630641" y="4969372"/>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630641" y="5302061"/>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9641594" y="2600523"/>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9081263" y="6063297"/>
              <a:ext cx="1096271" cy="5882"/>
            </a:xfrm>
            <a:prstGeom prst="line">
              <a:avLst/>
            </a:prstGeom>
            <a:ln w="25400" cap="flat" cmpd="sng">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5780787" y="5925151"/>
              <a:ext cx="1041181" cy="138146"/>
            </a:xfrm>
            <a:custGeom>
              <a:avLst/>
              <a:gdLst>
                <a:gd name="connsiteX0" fmla="*/ 0 w 226423"/>
                <a:gd name="connsiteY0" fmla="*/ 269966 h 278674"/>
                <a:gd name="connsiteX1" fmla="*/ 226423 w 226423"/>
                <a:gd name="connsiteY1" fmla="*/ 278674 h 278674"/>
                <a:gd name="connsiteX2" fmla="*/ 226423 w 226423"/>
                <a:gd name="connsiteY2" fmla="*/ 0 h 278674"/>
                <a:gd name="connsiteX0" fmla="*/ 0 w 226423"/>
                <a:gd name="connsiteY0" fmla="*/ 269966 h 269966"/>
                <a:gd name="connsiteX1" fmla="*/ 226423 w 226423"/>
                <a:gd name="connsiteY1" fmla="*/ 266767 h 269966"/>
                <a:gd name="connsiteX2" fmla="*/ 226423 w 226423"/>
                <a:gd name="connsiteY2" fmla="*/ 0 h 269966"/>
                <a:gd name="connsiteX0" fmla="*/ 0 w 226423"/>
                <a:gd name="connsiteY0" fmla="*/ 269966 h 276292"/>
                <a:gd name="connsiteX1" fmla="*/ 224042 w 226423"/>
                <a:gd name="connsiteY1" fmla="*/ 276292 h 276292"/>
                <a:gd name="connsiteX2" fmla="*/ 226423 w 226423"/>
                <a:gd name="connsiteY2" fmla="*/ 0 h 276292"/>
                <a:gd name="connsiteX0" fmla="*/ 0 w 226423"/>
                <a:gd name="connsiteY0" fmla="*/ 269966 h 269966"/>
                <a:gd name="connsiteX1" fmla="*/ 224042 w 226423"/>
                <a:gd name="connsiteY1" fmla="*/ 266767 h 269966"/>
                <a:gd name="connsiteX2" fmla="*/ 226423 w 226423"/>
                <a:gd name="connsiteY2" fmla="*/ 0 h 269966"/>
                <a:gd name="connsiteX0" fmla="*/ 0 w 226423"/>
                <a:gd name="connsiteY0" fmla="*/ 269966 h 271529"/>
                <a:gd name="connsiteX1" fmla="*/ 221661 w 226423"/>
                <a:gd name="connsiteY1" fmla="*/ 271529 h 271529"/>
                <a:gd name="connsiteX2" fmla="*/ 226423 w 226423"/>
                <a:gd name="connsiteY2" fmla="*/ 0 h 271529"/>
                <a:gd name="connsiteX0" fmla="*/ 0 w 219279"/>
                <a:gd name="connsiteY0" fmla="*/ 274729 h 274729"/>
                <a:gd name="connsiteX1" fmla="*/ 214517 w 219279"/>
                <a:gd name="connsiteY1" fmla="*/ 271529 h 274729"/>
                <a:gd name="connsiteX2" fmla="*/ 219279 w 219279"/>
                <a:gd name="connsiteY2" fmla="*/ 0 h 274729"/>
                <a:gd name="connsiteX0" fmla="*/ 0 w 219279"/>
                <a:gd name="connsiteY0" fmla="*/ 269966 h 271529"/>
                <a:gd name="connsiteX1" fmla="*/ 214517 w 219279"/>
                <a:gd name="connsiteY1" fmla="*/ 271529 h 271529"/>
                <a:gd name="connsiteX2" fmla="*/ 219279 w 219279"/>
                <a:gd name="connsiteY2" fmla="*/ 0 h 271529"/>
                <a:gd name="connsiteX0" fmla="*/ 0 w 216898"/>
                <a:gd name="connsiteY0" fmla="*/ 274729 h 274729"/>
                <a:gd name="connsiteX1" fmla="*/ 212136 w 216898"/>
                <a:gd name="connsiteY1" fmla="*/ 271529 h 274729"/>
                <a:gd name="connsiteX2" fmla="*/ 216898 w 216898"/>
                <a:gd name="connsiteY2" fmla="*/ 0 h 274729"/>
                <a:gd name="connsiteX0" fmla="*/ 0 w 216898"/>
                <a:gd name="connsiteY0" fmla="*/ 274729 h 278673"/>
                <a:gd name="connsiteX1" fmla="*/ 212136 w 216898"/>
                <a:gd name="connsiteY1" fmla="*/ 278673 h 278673"/>
                <a:gd name="connsiteX2" fmla="*/ 216898 w 216898"/>
                <a:gd name="connsiteY2" fmla="*/ 0 h 278673"/>
                <a:gd name="connsiteX0" fmla="*/ 0 w 216898"/>
                <a:gd name="connsiteY0" fmla="*/ 274729 h 274729"/>
                <a:gd name="connsiteX1" fmla="*/ 214518 w 216898"/>
                <a:gd name="connsiteY1" fmla="*/ 271530 h 274729"/>
                <a:gd name="connsiteX2" fmla="*/ 216898 w 216898"/>
                <a:gd name="connsiteY2" fmla="*/ 0 h 274729"/>
                <a:gd name="connsiteX0" fmla="*/ 0 w 217128"/>
                <a:gd name="connsiteY0" fmla="*/ 274729 h 276292"/>
                <a:gd name="connsiteX1" fmla="*/ 216899 w 217128"/>
                <a:gd name="connsiteY1" fmla="*/ 276292 h 276292"/>
                <a:gd name="connsiteX2" fmla="*/ 216898 w 217128"/>
                <a:gd name="connsiteY2" fmla="*/ 0 h 276292"/>
              </a:gdLst>
              <a:ahLst/>
              <a:cxnLst>
                <a:cxn ang="0">
                  <a:pos x="connsiteX0" y="connsiteY0"/>
                </a:cxn>
                <a:cxn ang="0">
                  <a:pos x="connsiteX1" y="connsiteY1"/>
                </a:cxn>
                <a:cxn ang="0">
                  <a:pos x="connsiteX2" y="connsiteY2"/>
                </a:cxn>
              </a:cxnLst>
              <a:rect l="l" t="t" r="r" b="b"/>
              <a:pathLst>
                <a:path w="217128" h="276292">
                  <a:moveTo>
                    <a:pt x="0" y="274729"/>
                  </a:moveTo>
                  <a:lnTo>
                    <a:pt x="216899" y="276292"/>
                  </a:lnTo>
                  <a:cubicBezTo>
                    <a:pt x="217693" y="184195"/>
                    <a:pt x="216104" y="92097"/>
                    <a:pt x="216898" y="0"/>
                  </a:cubicBezTo>
                </a:path>
              </a:pathLst>
            </a:custGeom>
            <a:noFill/>
            <a:ln w="25400">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Freeform 64"/>
            <p:cNvSpPr/>
            <p:nvPr/>
          </p:nvSpPr>
          <p:spPr>
            <a:xfrm>
              <a:off x="6828911" y="5925151"/>
              <a:ext cx="2255247" cy="138146"/>
            </a:xfrm>
            <a:custGeom>
              <a:avLst/>
              <a:gdLst>
                <a:gd name="connsiteX0" fmla="*/ 0 w 226423"/>
                <a:gd name="connsiteY0" fmla="*/ 269966 h 278674"/>
                <a:gd name="connsiteX1" fmla="*/ 226423 w 226423"/>
                <a:gd name="connsiteY1" fmla="*/ 278674 h 278674"/>
                <a:gd name="connsiteX2" fmla="*/ 226423 w 226423"/>
                <a:gd name="connsiteY2" fmla="*/ 0 h 278674"/>
                <a:gd name="connsiteX0" fmla="*/ 0 w 226423"/>
                <a:gd name="connsiteY0" fmla="*/ 269966 h 269966"/>
                <a:gd name="connsiteX1" fmla="*/ 226423 w 226423"/>
                <a:gd name="connsiteY1" fmla="*/ 266767 h 269966"/>
                <a:gd name="connsiteX2" fmla="*/ 226423 w 226423"/>
                <a:gd name="connsiteY2" fmla="*/ 0 h 269966"/>
                <a:gd name="connsiteX0" fmla="*/ 0 w 226423"/>
                <a:gd name="connsiteY0" fmla="*/ 269966 h 276292"/>
                <a:gd name="connsiteX1" fmla="*/ 224042 w 226423"/>
                <a:gd name="connsiteY1" fmla="*/ 276292 h 276292"/>
                <a:gd name="connsiteX2" fmla="*/ 226423 w 226423"/>
                <a:gd name="connsiteY2" fmla="*/ 0 h 276292"/>
                <a:gd name="connsiteX0" fmla="*/ 0 w 226423"/>
                <a:gd name="connsiteY0" fmla="*/ 269966 h 269966"/>
                <a:gd name="connsiteX1" fmla="*/ 224042 w 226423"/>
                <a:gd name="connsiteY1" fmla="*/ 266767 h 269966"/>
                <a:gd name="connsiteX2" fmla="*/ 226423 w 226423"/>
                <a:gd name="connsiteY2" fmla="*/ 0 h 269966"/>
                <a:gd name="connsiteX0" fmla="*/ 0 w 226423"/>
                <a:gd name="connsiteY0" fmla="*/ 269966 h 271529"/>
                <a:gd name="connsiteX1" fmla="*/ 221661 w 226423"/>
                <a:gd name="connsiteY1" fmla="*/ 271529 h 271529"/>
                <a:gd name="connsiteX2" fmla="*/ 226423 w 226423"/>
                <a:gd name="connsiteY2" fmla="*/ 0 h 271529"/>
                <a:gd name="connsiteX0" fmla="*/ 0 w 219279"/>
                <a:gd name="connsiteY0" fmla="*/ 274729 h 274729"/>
                <a:gd name="connsiteX1" fmla="*/ 214517 w 219279"/>
                <a:gd name="connsiteY1" fmla="*/ 271529 h 274729"/>
                <a:gd name="connsiteX2" fmla="*/ 219279 w 219279"/>
                <a:gd name="connsiteY2" fmla="*/ 0 h 274729"/>
                <a:gd name="connsiteX0" fmla="*/ 0 w 219279"/>
                <a:gd name="connsiteY0" fmla="*/ 269966 h 271529"/>
                <a:gd name="connsiteX1" fmla="*/ 214517 w 219279"/>
                <a:gd name="connsiteY1" fmla="*/ 271529 h 271529"/>
                <a:gd name="connsiteX2" fmla="*/ 219279 w 219279"/>
                <a:gd name="connsiteY2" fmla="*/ 0 h 271529"/>
                <a:gd name="connsiteX0" fmla="*/ 0 w 216898"/>
                <a:gd name="connsiteY0" fmla="*/ 274729 h 274729"/>
                <a:gd name="connsiteX1" fmla="*/ 212136 w 216898"/>
                <a:gd name="connsiteY1" fmla="*/ 271529 h 274729"/>
                <a:gd name="connsiteX2" fmla="*/ 216898 w 216898"/>
                <a:gd name="connsiteY2" fmla="*/ 0 h 274729"/>
                <a:gd name="connsiteX0" fmla="*/ 0 w 216898"/>
                <a:gd name="connsiteY0" fmla="*/ 274729 h 278673"/>
                <a:gd name="connsiteX1" fmla="*/ 212136 w 216898"/>
                <a:gd name="connsiteY1" fmla="*/ 278673 h 278673"/>
                <a:gd name="connsiteX2" fmla="*/ 216898 w 216898"/>
                <a:gd name="connsiteY2" fmla="*/ 0 h 278673"/>
                <a:gd name="connsiteX0" fmla="*/ 0 w 216898"/>
                <a:gd name="connsiteY0" fmla="*/ 274729 h 274729"/>
                <a:gd name="connsiteX1" fmla="*/ 214518 w 216898"/>
                <a:gd name="connsiteY1" fmla="*/ 271530 h 274729"/>
                <a:gd name="connsiteX2" fmla="*/ 216898 w 216898"/>
                <a:gd name="connsiteY2" fmla="*/ 0 h 274729"/>
                <a:gd name="connsiteX0" fmla="*/ 0 w 217128"/>
                <a:gd name="connsiteY0" fmla="*/ 274729 h 276292"/>
                <a:gd name="connsiteX1" fmla="*/ 216899 w 217128"/>
                <a:gd name="connsiteY1" fmla="*/ 276292 h 276292"/>
                <a:gd name="connsiteX2" fmla="*/ 216898 w 217128"/>
                <a:gd name="connsiteY2" fmla="*/ 0 h 276292"/>
              </a:gdLst>
              <a:ahLst/>
              <a:cxnLst>
                <a:cxn ang="0">
                  <a:pos x="connsiteX0" y="connsiteY0"/>
                </a:cxn>
                <a:cxn ang="0">
                  <a:pos x="connsiteX1" y="connsiteY1"/>
                </a:cxn>
                <a:cxn ang="0">
                  <a:pos x="connsiteX2" y="connsiteY2"/>
                </a:cxn>
              </a:cxnLst>
              <a:rect l="l" t="t" r="r" b="b"/>
              <a:pathLst>
                <a:path w="217128" h="276292">
                  <a:moveTo>
                    <a:pt x="0" y="274729"/>
                  </a:moveTo>
                  <a:lnTo>
                    <a:pt x="216899" y="276292"/>
                  </a:lnTo>
                  <a:cubicBezTo>
                    <a:pt x="217693" y="184195"/>
                    <a:pt x="216104" y="92097"/>
                    <a:pt x="216898" y="0"/>
                  </a:cubicBezTo>
                </a:path>
              </a:pathLst>
            </a:custGeom>
            <a:noFill/>
            <a:ln w="25400">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7765361" y="5851451"/>
              <a:ext cx="575854" cy="217728"/>
            </a:xfrm>
            <a:prstGeom prst="rect">
              <a:avLst/>
            </a:prstGeom>
          </p:spPr>
          <p:txBody>
            <a:bodyPr vert="horz" wrap="none" lIns="0" tIns="0" rIns="0" bIns="0" rtlCol="0" anchor="t">
              <a:normAutofit/>
            </a:bodyPr>
            <a:lstStyle/>
            <a:p>
              <a:r>
                <a:rPr lang="en-GB" sz="1200"/>
                <a:t>Clock</a:t>
              </a:r>
            </a:p>
          </p:txBody>
        </p:sp>
        <p:sp>
          <p:nvSpPr>
            <p:cNvPr id="72" name="TextBox 71"/>
            <p:cNvSpPr txBox="1"/>
            <p:nvPr/>
          </p:nvSpPr>
          <p:spPr>
            <a:xfrm>
              <a:off x="4877272" y="2154736"/>
              <a:ext cx="903514" cy="217728"/>
            </a:xfrm>
            <a:prstGeom prst="rect">
              <a:avLst/>
            </a:prstGeom>
          </p:spPr>
          <p:txBody>
            <a:bodyPr vert="horz" wrap="none" lIns="0" tIns="0" rIns="0" bIns="0" rtlCol="0" anchor="t">
              <a:normAutofit fontScale="92500" lnSpcReduction="20000"/>
            </a:bodyPr>
            <a:lstStyle/>
            <a:p>
              <a:r>
                <a:rPr lang="en-GB" b="0"/>
                <a:t>H, VSYNC</a:t>
              </a:r>
            </a:p>
          </p:txBody>
        </p:sp>
        <p:sp>
          <p:nvSpPr>
            <p:cNvPr id="73" name="TextBox 72"/>
            <p:cNvSpPr txBox="1"/>
            <p:nvPr/>
          </p:nvSpPr>
          <p:spPr>
            <a:xfrm>
              <a:off x="7545260" y="4715466"/>
              <a:ext cx="895894" cy="217728"/>
            </a:xfrm>
            <a:prstGeom prst="rect">
              <a:avLst/>
            </a:prstGeom>
          </p:spPr>
          <p:txBody>
            <a:bodyPr vert="horz" wrap="none" lIns="0" tIns="0" rIns="0" bIns="0" rtlCol="0" anchor="t">
              <a:normAutofit/>
            </a:bodyPr>
            <a:lstStyle/>
            <a:p>
              <a:r>
                <a:rPr lang="en-GB" sz="1200"/>
                <a:t>Channel 2</a:t>
              </a:r>
            </a:p>
          </p:txBody>
        </p:sp>
        <p:sp>
          <p:nvSpPr>
            <p:cNvPr id="74" name="TextBox 73"/>
            <p:cNvSpPr txBox="1"/>
            <p:nvPr/>
          </p:nvSpPr>
          <p:spPr>
            <a:xfrm>
              <a:off x="7545260" y="3339766"/>
              <a:ext cx="895894" cy="217728"/>
            </a:xfrm>
            <a:prstGeom prst="rect">
              <a:avLst/>
            </a:prstGeom>
          </p:spPr>
          <p:txBody>
            <a:bodyPr vert="horz" wrap="none" lIns="0" tIns="0" rIns="0" bIns="0" rtlCol="0" anchor="t">
              <a:normAutofit/>
            </a:bodyPr>
            <a:lstStyle/>
            <a:p>
              <a:r>
                <a:rPr lang="en-GB" sz="1200"/>
                <a:t>Channel 1</a:t>
              </a:r>
            </a:p>
          </p:txBody>
        </p:sp>
        <p:sp>
          <p:nvSpPr>
            <p:cNvPr id="75" name="TextBox 74"/>
            <p:cNvSpPr txBox="1"/>
            <p:nvPr/>
          </p:nvSpPr>
          <p:spPr>
            <a:xfrm>
              <a:off x="7545260" y="2015486"/>
              <a:ext cx="895894" cy="217728"/>
            </a:xfrm>
            <a:prstGeom prst="rect">
              <a:avLst/>
            </a:prstGeom>
          </p:spPr>
          <p:txBody>
            <a:bodyPr vert="horz" wrap="none" lIns="0" tIns="0" rIns="0" bIns="0" rtlCol="0" anchor="t">
              <a:normAutofit/>
            </a:bodyPr>
            <a:lstStyle/>
            <a:p>
              <a:r>
                <a:rPr lang="en-GB" sz="1200"/>
                <a:t>Channel 0</a:t>
              </a:r>
            </a:p>
          </p:txBody>
        </p:sp>
        <p:sp>
          <p:nvSpPr>
            <p:cNvPr id="76" name="TextBox 75"/>
            <p:cNvSpPr txBox="1"/>
            <p:nvPr/>
          </p:nvSpPr>
          <p:spPr>
            <a:xfrm>
              <a:off x="5092265" y="3145322"/>
              <a:ext cx="688521" cy="217728"/>
            </a:xfrm>
            <a:prstGeom prst="rect">
              <a:avLst/>
            </a:prstGeom>
          </p:spPr>
          <p:txBody>
            <a:bodyPr vert="horz" wrap="none" lIns="0" tIns="0" rIns="0" bIns="0" rtlCol="0" anchor="t">
              <a:normAutofit fontScale="92500" lnSpcReduction="20000"/>
            </a:bodyPr>
            <a:lstStyle/>
            <a:p>
              <a:r>
                <a:rPr lang="en-GB" b="0"/>
                <a:t>Pixel G</a:t>
              </a:r>
            </a:p>
          </p:txBody>
        </p:sp>
        <p:sp>
          <p:nvSpPr>
            <p:cNvPr id="77" name="TextBox 76"/>
            <p:cNvSpPr txBox="1"/>
            <p:nvPr/>
          </p:nvSpPr>
          <p:spPr>
            <a:xfrm>
              <a:off x="5092265" y="4498139"/>
              <a:ext cx="688521" cy="217728"/>
            </a:xfrm>
            <a:prstGeom prst="rect">
              <a:avLst/>
            </a:prstGeom>
          </p:spPr>
          <p:txBody>
            <a:bodyPr vert="horz" wrap="none" lIns="0" tIns="0" rIns="0" bIns="0" rtlCol="0" anchor="t">
              <a:normAutofit fontScale="92500" lnSpcReduction="20000"/>
            </a:bodyPr>
            <a:lstStyle/>
            <a:p>
              <a:r>
                <a:rPr lang="en-GB" b="0"/>
                <a:t>Pixel R</a:t>
              </a:r>
            </a:p>
          </p:txBody>
        </p:sp>
        <p:sp>
          <p:nvSpPr>
            <p:cNvPr id="78" name="TextBox 77"/>
            <p:cNvSpPr txBox="1"/>
            <p:nvPr/>
          </p:nvSpPr>
          <p:spPr>
            <a:xfrm>
              <a:off x="5030127" y="2470556"/>
              <a:ext cx="750660" cy="217728"/>
            </a:xfrm>
            <a:prstGeom prst="rect">
              <a:avLst/>
            </a:prstGeom>
          </p:spPr>
          <p:txBody>
            <a:bodyPr vert="horz" wrap="none" lIns="0" tIns="0" rIns="0" bIns="0" rtlCol="0" anchor="t">
              <a:normAutofit fontScale="92500" lnSpcReduction="20000"/>
            </a:bodyPr>
            <a:lstStyle/>
            <a:p>
              <a:r>
                <a:rPr lang="en-GB" b="0"/>
                <a:t>Aux data</a:t>
              </a:r>
            </a:p>
          </p:txBody>
        </p:sp>
        <p:sp>
          <p:nvSpPr>
            <p:cNvPr id="79" name="TextBox 78"/>
            <p:cNvSpPr txBox="1"/>
            <p:nvPr/>
          </p:nvSpPr>
          <p:spPr>
            <a:xfrm>
              <a:off x="4877272" y="5929531"/>
              <a:ext cx="903513" cy="217728"/>
            </a:xfrm>
            <a:prstGeom prst="rect">
              <a:avLst/>
            </a:prstGeom>
          </p:spPr>
          <p:txBody>
            <a:bodyPr vert="horz" wrap="none" lIns="0" tIns="0" rIns="0" bIns="0" rtlCol="0" anchor="t">
              <a:normAutofit fontScale="92500" lnSpcReduction="20000"/>
            </a:bodyPr>
            <a:lstStyle/>
            <a:p>
              <a:r>
                <a:rPr lang="en-GB" b="0"/>
                <a:t>Pixel clock</a:t>
              </a:r>
            </a:p>
          </p:txBody>
        </p:sp>
        <p:sp>
          <p:nvSpPr>
            <p:cNvPr id="81" name="TextBox 80"/>
            <p:cNvSpPr txBox="1"/>
            <p:nvPr/>
          </p:nvSpPr>
          <p:spPr>
            <a:xfrm>
              <a:off x="4732946" y="3494883"/>
              <a:ext cx="1047840" cy="217728"/>
            </a:xfrm>
            <a:prstGeom prst="rect">
              <a:avLst/>
            </a:prstGeom>
          </p:spPr>
          <p:txBody>
            <a:bodyPr vert="horz" wrap="none" lIns="0" tIns="0" rIns="0" bIns="0" rtlCol="0" anchor="t">
              <a:normAutofit fontScale="92500" lnSpcReduction="20000"/>
            </a:bodyPr>
            <a:lstStyle/>
            <a:p>
              <a:r>
                <a:rPr lang="en-GB" b="0"/>
                <a:t>Ctrl0, Ctrl1</a:t>
              </a:r>
            </a:p>
          </p:txBody>
        </p:sp>
        <p:sp>
          <p:nvSpPr>
            <p:cNvPr id="82" name="TextBox 81"/>
            <p:cNvSpPr txBox="1"/>
            <p:nvPr/>
          </p:nvSpPr>
          <p:spPr>
            <a:xfrm>
              <a:off x="5030127" y="3810703"/>
              <a:ext cx="750660" cy="217728"/>
            </a:xfrm>
            <a:prstGeom prst="rect">
              <a:avLst/>
            </a:prstGeom>
          </p:spPr>
          <p:txBody>
            <a:bodyPr vert="horz" wrap="none" lIns="0" tIns="0" rIns="0" bIns="0" rtlCol="0" anchor="t">
              <a:normAutofit fontScale="92500" lnSpcReduction="20000"/>
            </a:bodyPr>
            <a:lstStyle/>
            <a:p>
              <a:r>
                <a:rPr lang="en-GB" b="0"/>
                <a:t>Aux data</a:t>
              </a:r>
            </a:p>
          </p:txBody>
        </p:sp>
        <p:sp>
          <p:nvSpPr>
            <p:cNvPr id="83" name="TextBox 82"/>
            <p:cNvSpPr txBox="1"/>
            <p:nvPr/>
          </p:nvSpPr>
          <p:spPr>
            <a:xfrm>
              <a:off x="4732946" y="4843029"/>
              <a:ext cx="1047840" cy="217728"/>
            </a:xfrm>
            <a:prstGeom prst="rect">
              <a:avLst/>
            </a:prstGeom>
          </p:spPr>
          <p:txBody>
            <a:bodyPr vert="horz" wrap="none" lIns="0" tIns="0" rIns="0" bIns="0" rtlCol="0" anchor="t">
              <a:normAutofit fontScale="92500" lnSpcReduction="20000"/>
            </a:bodyPr>
            <a:lstStyle/>
            <a:p>
              <a:r>
                <a:rPr lang="en-GB" b="0"/>
                <a:t>Ctrl2, Ctrl3</a:t>
              </a:r>
            </a:p>
          </p:txBody>
        </p:sp>
        <p:sp>
          <p:nvSpPr>
            <p:cNvPr id="84" name="TextBox 83"/>
            <p:cNvSpPr txBox="1"/>
            <p:nvPr/>
          </p:nvSpPr>
          <p:spPr>
            <a:xfrm>
              <a:off x="5030127" y="5158849"/>
              <a:ext cx="750659" cy="217728"/>
            </a:xfrm>
            <a:prstGeom prst="rect">
              <a:avLst/>
            </a:prstGeom>
          </p:spPr>
          <p:txBody>
            <a:bodyPr vert="horz" wrap="none" lIns="0" tIns="0" rIns="0" bIns="0" rtlCol="0" anchor="t">
              <a:normAutofit fontScale="92500" lnSpcReduction="20000"/>
            </a:bodyPr>
            <a:lstStyle/>
            <a:p>
              <a:r>
                <a:rPr lang="en-GB" b="0"/>
                <a:t>Aux data</a:t>
              </a:r>
            </a:p>
          </p:txBody>
        </p:sp>
        <p:sp>
          <p:nvSpPr>
            <p:cNvPr id="85" name="TextBox 84"/>
            <p:cNvSpPr txBox="1"/>
            <p:nvPr/>
          </p:nvSpPr>
          <p:spPr>
            <a:xfrm>
              <a:off x="10185891" y="1815523"/>
              <a:ext cx="688521" cy="217728"/>
            </a:xfrm>
            <a:prstGeom prst="rect">
              <a:avLst/>
            </a:prstGeom>
          </p:spPr>
          <p:txBody>
            <a:bodyPr vert="horz" wrap="none" lIns="0" tIns="0" rIns="0" bIns="0" rtlCol="0" anchor="t">
              <a:normAutofit fontScale="92500" lnSpcReduction="20000"/>
            </a:bodyPr>
            <a:lstStyle/>
            <a:p>
              <a:r>
                <a:rPr lang="en-GB" b="0"/>
                <a:t>Pixel B</a:t>
              </a:r>
            </a:p>
          </p:txBody>
        </p:sp>
        <p:sp>
          <p:nvSpPr>
            <p:cNvPr id="86" name="TextBox 85"/>
            <p:cNvSpPr txBox="1"/>
            <p:nvPr/>
          </p:nvSpPr>
          <p:spPr>
            <a:xfrm>
              <a:off x="10185891" y="2162786"/>
              <a:ext cx="903514" cy="217728"/>
            </a:xfrm>
            <a:prstGeom prst="rect">
              <a:avLst/>
            </a:prstGeom>
          </p:spPr>
          <p:txBody>
            <a:bodyPr vert="horz" wrap="none" lIns="0" tIns="0" rIns="0" bIns="0" rtlCol="0" anchor="t">
              <a:normAutofit fontScale="92500" lnSpcReduction="20000"/>
            </a:bodyPr>
            <a:lstStyle/>
            <a:p>
              <a:r>
                <a:rPr lang="en-GB" b="0"/>
                <a:t>H, VSYNC</a:t>
              </a:r>
            </a:p>
          </p:txBody>
        </p:sp>
        <p:sp>
          <p:nvSpPr>
            <p:cNvPr id="87" name="TextBox 86"/>
            <p:cNvSpPr txBox="1"/>
            <p:nvPr/>
          </p:nvSpPr>
          <p:spPr>
            <a:xfrm>
              <a:off x="10185891" y="3153372"/>
              <a:ext cx="688521" cy="217728"/>
            </a:xfrm>
            <a:prstGeom prst="rect">
              <a:avLst/>
            </a:prstGeom>
          </p:spPr>
          <p:txBody>
            <a:bodyPr vert="horz" wrap="none" lIns="0" tIns="0" rIns="0" bIns="0" rtlCol="0" anchor="t">
              <a:normAutofit fontScale="92500" lnSpcReduction="20000"/>
            </a:bodyPr>
            <a:lstStyle/>
            <a:p>
              <a:r>
                <a:rPr lang="en-GB" b="0"/>
                <a:t>Pixel G</a:t>
              </a:r>
            </a:p>
          </p:txBody>
        </p:sp>
        <p:sp>
          <p:nvSpPr>
            <p:cNvPr id="88" name="TextBox 87"/>
            <p:cNvSpPr txBox="1"/>
            <p:nvPr/>
          </p:nvSpPr>
          <p:spPr>
            <a:xfrm>
              <a:off x="10185891" y="4506189"/>
              <a:ext cx="688521" cy="217728"/>
            </a:xfrm>
            <a:prstGeom prst="rect">
              <a:avLst/>
            </a:prstGeom>
          </p:spPr>
          <p:txBody>
            <a:bodyPr vert="horz" wrap="none" lIns="0" tIns="0" rIns="0" bIns="0" rtlCol="0" anchor="t">
              <a:normAutofit fontScale="92500" lnSpcReduction="20000"/>
            </a:bodyPr>
            <a:lstStyle/>
            <a:p>
              <a:r>
                <a:rPr lang="en-GB" b="0"/>
                <a:t>Pixel R</a:t>
              </a:r>
            </a:p>
          </p:txBody>
        </p:sp>
        <p:sp>
          <p:nvSpPr>
            <p:cNvPr id="89" name="TextBox 88"/>
            <p:cNvSpPr txBox="1"/>
            <p:nvPr/>
          </p:nvSpPr>
          <p:spPr>
            <a:xfrm>
              <a:off x="10185891" y="2478606"/>
              <a:ext cx="750660" cy="217728"/>
            </a:xfrm>
            <a:prstGeom prst="rect">
              <a:avLst/>
            </a:prstGeom>
          </p:spPr>
          <p:txBody>
            <a:bodyPr vert="horz" wrap="none" lIns="0" tIns="0" rIns="0" bIns="0" rtlCol="0" anchor="t">
              <a:normAutofit fontScale="92500" lnSpcReduction="20000"/>
            </a:bodyPr>
            <a:lstStyle/>
            <a:p>
              <a:r>
                <a:rPr lang="en-GB" b="0"/>
                <a:t>Aux data</a:t>
              </a:r>
            </a:p>
          </p:txBody>
        </p:sp>
        <p:sp>
          <p:nvSpPr>
            <p:cNvPr id="90" name="TextBox 89"/>
            <p:cNvSpPr txBox="1"/>
            <p:nvPr/>
          </p:nvSpPr>
          <p:spPr>
            <a:xfrm>
              <a:off x="10185890" y="3502933"/>
              <a:ext cx="985955" cy="217728"/>
            </a:xfrm>
            <a:prstGeom prst="rect">
              <a:avLst/>
            </a:prstGeom>
          </p:spPr>
          <p:txBody>
            <a:bodyPr vert="horz" wrap="none" lIns="0" tIns="0" rIns="0" bIns="0" rtlCol="0" anchor="t">
              <a:normAutofit fontScale="92500" lnSpcReduction="20000"/>
            </a:bodyPr>
            <a:lstStyle/>
            <a:p>
              <a:r>
                <a:rPr lang="en-GB" b="0"/>
                <a:t>Ctrl0, Ctrl1</a:t>
              </a:r>
            </a:p>
          </p:txBody>
        </p:sp>
        <p:sp>
          <p:nvSpPr>
            <p:cNvPr id="91" name="TextBox 90"/>
            <p:cNvSpPr txBox="1"/>
            <p:nvPr/>
          </p:nvSpPr>
          <p:spPr>
            <a:xfrm>
              <a:off x="10185891" y="3818753"/>
              <a:ext cx="750660" cy="217728"/>
            </a:xfrm>
            <a:prstGeom prst="rect">
              <a:avLst/>
            </a:prstGeom>
          </p:spPr>
          <p:txBody>
            <a:bodyPr vert="horz" wrap="none" lIns="0" tIns="0" rIns="0" bIns="0" rtlCol="0" anchor="t">
              <a:normAutofit fontScale="92500" lnSpcReduction="20000"/>
            </a:bodyPr>
            <a:lstStyle/>
            <a:p>
              <a:r>
                <a:rPr lang="en-GB" b="0"/>
                <a:t>Aux data</a:t>
              </a:r>
            </a:p>
          </p:txBody>
        </p:sp>
        <p:sp>
          <p:nvSpPr>
            <p:cNvPr id="92" name="TextBox 91"/>
            <p:cNvSpPr txBox="1"/>
            <p:nvPr/>
          </p:nvSpPr>
          <p:spPr>
            <a:xfrm>
              <a:off x="10185891" y="4851079"/>
              <a:ext cx="985954" cy="217728"/>
            </a:xfrm>
            <a:prstGeom prst="rect">
              <a:avLst/>
            </a:prstGeom>
          </p:spPr>
          <p:txBody>
            <a:bodyPr vert="horz" wrap="none" lIns="0" tIns="0" rIns="0" bIns="0" rtlCol="0" anchor="t">
              <a:normAutofit fontScale="92500" lnSpcReduction="20000"/>
            </a:bodyPr>
            <a:lstStyle/>
            <a:p>
              <a:r>
                <a:rPr lang="en-GB" b="0"/>
                <a:t>Ctrl2, Ctrl3</a:t>
              </a:r>
            </a:p>
          </p:txBody>
        </p:sp>
        <p:sp>
          <p:nvSpPr>
            <p:cNvPr id="93" name="TextBox 92"/>
            <p:cNvSpPr txBox="1"/>
            <p:nvPr/>
          </p:nvSpPr>
          <p:spPr>
            <a:xfrm>
              <a:off x="10185891" y="5166899"/>
              <a:ext cx="750659" cy="217728"/>
            </a:xfrm>
            <a:prstGeom prst="rect">
              <a:avLst/>
            </a:prstGeom>
          </p:spPr>
          <p:txBody>
            <a:bodyPr vert="horz" wrap="none" lIns="0" tIns="0" rIns="0" bIns="0" rtlCol="0" anchor="t">
              <a:normAutofit fontScale="92500" lnSpcReduction="20000"/>
            </a:bodyPr>
            <a:lstStyle/>
            <a:p>
              <a:r>
                <a:rPr lang="en-GB" b="0"/>
                <a:t>Aux data</a:t>
              </a:r>
            </a:p>
          </p:txBody>
        </p:sp>
        <p:sp>
          <p:nvSpPr>
            <p:cNvPr id="95" name="TextBox 94"/>
            <p:cNvSpPr txBox="1"/>
            <p:nvPr/>
          </p:nvSpPr>
          <p:spPr>
            <a:xfrm>
              <a:off x="4819305" y="1120192"/>
              <a:ext cx="1234440" cy="217728"/>
            </a:xfrm>
            <a:prstGeom prst="rect">
              <a:avLst/>
            </a:prstGeom>
          </p:spPr>
          <p:txBody>
            <a:bodyPr vert="horz" wrap="none" lIns="0" tIns="0" rIns="0" bIns="0" rtlCol="0" anchor="t">
              <a:normAutofit fontScale="92500" lnSpcReduction="20000"/>
            </a:bodyPr>
            <a:lstStyle/>
            <a:p>
              <a:r>
                <a:rPr lang="en-GB">
                  <a:solidFill>
                    <a:schemeClr val="tx2">
                      <a:lumMod val="60000"/>
                      <a:lumOff val="40000"/>
                    </a:schemeClr>
                  </a:solidFill>
                </a:rPr>
                <a:t>Input streams</a:t>
              </a:r>
            </a:p>
          </p:txBody>
        </p:sp>
        <p:sp>
          <p:nvSpPr>
            <p:cNvPr id="96" name="TextBox 95"/>
            <p:cNvSpPr txBox="1"/>
            <p:nvPr/>
          </p:nvSpPr>
          <p:spPr>
            <a:xfrm>
              <a:off x="9656013" y="1120192"/>
              <a:ext cx="1234440" cy="217728"/>
            </a:xfrm>
            <a:prstGeom prst="rect">
              <a:avLst/>
            </a:prstGeom>
          </p:spPr>
          <p:txBody>
            <a:bodyPr vert="horz" wrap="none" lIns="0" tIns="0" rIns="0" bIns="0" rtlCol="0" anchor="t">
              <a:normAutofit fontScale="92500" lnSpcReduction="20000"/>
            </a:bodyPr>
            <a:lstStyle/>
            <a:p>
              <a:r>
                <a:rPr lang="en-GB">
                  <a:solidFill>
                    <a:schemeClr val="tx2">
                      <a:lumMod val="60000"/>
                      <a:lumOff val="40000"/>
                    </a:schemeClr>
                  </a:solidFill>
                </a:rPr>
                <a:t>Output streams</a:t>
              </a:r>
            </a:p>
          </p:txBody>
        </p:sp>
        <p:sp>
          <p:nvSpPr>
            <p:cNvPr id="97" name="TextBox 96"/>
            <p:cNvSpPr txBox="1"/>
            <p:nvPr/>
          </p:nvSpPr>
          <p:spPr>
            <a:xfrm>
              <a:off x="7436068" y="1120192"/>
              <a:ext cx="1234440" cy="217728"/>
            </a:xfrm>
            <a:prstGeom prst="rect">
              <a:avLst/>
            </a:prstGeom>
          </p:spPr>
          <p:txBody>
            <a:bodyPr vert="horz" wrap="none" lIns="0" tIns="0" rIns="0" bIns="0" rtlCol="0" anchor="t">
              <a:normAutofit fontScale="92500" lnSpcReduction="20000"/>
            </a:bodyPr>
            <a:lstStyle/>
            <a:p>
              <a:r>
                <a:rPr lang="en-GB">
                  <a:solidFill>
                    <a:schemeClr val="tx2">
                      <a:lumMod val="60000"/>
                      <a:lumOff val="40000"/>
                    </a:schemeClr>
                  </a:solidFill>
                </a:rPr>
                <a:t>HDMI TMDS</a:t>
              </a:r>
            </a:p>
          </p:txBody>
        </p:sp>
        <p:sp>
          <p:nvSpPr>
            <p:cNvPr id="98" name="TextBox 97"/>
            <p:cNvSpPr txBox="1"/>
            <p:nvPr/>
          </p:nvSpPr>
          <p:spPr>
            <a:xfrm>
              <a:off x="6528918" y="1420113"/>
              <a:ext cx="721906" cy="217728"/>
            </a:xfrm>
            <a:prstGeom prst="rect">
              <a:avLst/>
            </a:prstGeom>
          </p:spPr>
          <p:txBody>
            <a:bodyPr vert="horz" wrap="none" lIns="0" tIns="0" rIns="0" bIns="0" rtlCol="0" anchor="t">
              <a:normAutofit/>
            </a:bodyPr>
            <a:lstStyle/>
            <a:p>
              <a:r>
                <a:rPr lang="en-GB" sz="1200">
                  <a:solidFill>
                    <a:schemeClr val="tx2">
                      <a:lumMod val="60000"/>
                      <a:lumOff val="40000"/>
                    </a:schemeClr>
                  </a:solidFill>
                </a:rPr>
                <a:t>Source</a:t>
              </a:r>
            </a:p>
          </p:txBody>
        </p:sp>
        <p:sp>
          <p:nvSpPr>
            <p:cNvPr id="100" name="Rectangle 99"/>
            <p:cNvSpPr/>
            <p:nvPr/>
          </p:nvSpPr>
          <p:spPr>
            <a:xfrm>
              <a:off x="8863627" y="5676341"/>
              <a:ext cx="448142" cy="235186"/>
            </a:xfrm>
            <a:prstGeom prst="rect">
              <a:avLst/>
            </a:prstGeom>
            <a:noFill/>
            <a:ln w="38100"/>
            <a:scene3d>
              <a:camera prst="orthographicFront">
                <a:rot lat="0" lon="0" rev="0"/>
              </a:camera>
              <a:lightRig rig="threePt" dir="t"/>
            </a:scene3d>
          </p:spPr>
          <p:style>
            <a:lnRef idx="2">
              <a:schemeClr val="accent1"/>
            </a:lnRef>
            <a:fillRef idx="1">
              <a:schemeClr val="lt1"/>
            </a:fillRef>
            <a:effectRef idx="0">
              <a:schemeClr val="accent1"/>
            </a:effectRef>
            <a:fontRef idx="minor">
              <a:schemeClr val="dk1"/>
            </a:fontRef>
          </p:style>
          <p:txBody>
            <a:bodyPr vert="horz" wrap="none" lIns="0" tIns="72000" rIns="0" bIns="0" rtlCol="0" anchor="ctr">
              <a:scene3d>
                <a:camera prst="orthographicFront">
                  <a:rot lat="0" lon="0" rev="5400000"/>
                </a:camera>
                <a:lightRig rig="threePt" dir="t"/>
              </a:scene3d>
            </a:bodyPr>
            <a:lstStyle/>
            <a:p>
              <a:pPr algn="ctr">
                <a:lnSpc>
                  <a:spcPts val="1200"/>
                </a:lnSpc>
              </a:pPr>
              <a:r>
                <a:rPr lang="en-GB" b="0"/>
                <a:t>PLL</a:t>
              </a:r>
            </a:p>
          </p:txBody>
        </p:sp>
        <p:cxnSp>
          <p:nvCxnSpPr>
            <p:cNvPr id="101" name="Straight Connector 100"/>
            <p:cNvCxnSpPr>
              <a:stCxn id="14" idx="0"/>
              <a:endCxn id="23" idx="2"/>
            </p:cNvCxnSpPr>
            <p:nvPr/>
          </p:nvCxnSpPr>
          <p:spPr>
            <a:xfrm flipV="1">
              <a:off x="6828911" y="5559792"/>
              <a:ext cx="0" cy="116549"/>
            </a:xfrm>
            <a:prstGeom prst="line">
              <a:avLst/>
            </a:prstGeom>
            <a:ln w="25400" cap="flat" cmpd="sng">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4656667" y="1390895"/>
              <a:ext cx="2850348" cy="475636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TextBox 108"/>
            <p:cNvSpPr txBox="1"/>
            <p:nvPr/>
          </p:nvSpPr>
          <p:spPr>
            <a:xfrm>
              <a:off x="8884717" y="1429732"/>
              <a:ext cx="585024" cy="217728"/>
            </a:xfrm>
            <a:prstGeom prst="rect">
              <a:avLst/>
            </a:prstGeom>
          </p:spPr>
          <p:txBody>
            <a:bodyPr vert="horz" wrap="none" lIns="0" tIns="0" rIns="0" bIns="0" rtlCol="0" anchor="t">
              <a:normAutofit/>
            </a:bodyPr>
            <a:lstStyle/>
            <a:p>
              <a:r>
                <a:rPr lang="en-GB" sz="1200">
                  <a:solidFill>
                    <a:schemeClr val="tx2">
                      <a:lumMod val="60000"/>
                      <a:lumOff val="40000"/>
                    </a:schemeClr>
                  </a:solidFill>
                </a:rPr>
                <a:t>Sink</a:t>
              </a:r>
            </a:p>
          </p:txBody>
        </p:sp>
        <p:sp>
          <p:nvSpPr>
            <p:cNvPr id="110" name="Rectangle 109"/>
            <p:cNvSpPr/>
            <p:nvPr/>
          </p:nvSpPr>
          <p:spPr>
            <a:xfrm>
              <a:off x="8396396" y="1400233"/>
              <a:ext cx="2855804" cy="474702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7" name="Straight Connector 116"/>
            <p:cNvCxnSpPr/>
            <p:nvPr/>
          </p:nvCxnSpPr>
          <p:spPr>
            <a:xfrm flipV="1">
              <a:off x="9081263" y="5549462"/>
              <a:ext cx="0" cy="116549"/>
            </a:xfrm>
            <a:prstGeom prst="line">
              <a:avLst/>
            </a:prstGeom>
            <a:ln w="25400" cap="flat" cmpd="sng">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0227110" y="5925151"/>
              <a:ext cx="903513" cy="217728"/>
            </a:xfrm>
            <a:prstGeom prst="rect">
              <a:avLst/>
            </a:prstGeom>
          </p:spPr>
          <p:txBody>
            <a:bodyPr vert="horz" wrap="none" lIns="0" tIns="0" rIns="0" bIns="0" rtlCol="0" anchor="t">
              <a:normAutofit fontScale="92500" lnSpcReduction="20000"/>
            </a:bodyPr>
            <a:lstStyle/>
            <a:p>
              <a:r>
                <a:rPr lang="en-GB" b="0"/>
                <a:t>Pixel clock</a:t>
              </a:r>
            </a:p>
          </p:txBody>
        </p:sp>
      </p:grpSp>
    </p:spTree>
    <p:extLst>
      <p:ext uri="{BB962C8B-B14F-4D97-AF65-F5344CB8AC3E}">
        <p14:creationId xmlns:p14="http://schemas.microsoft.com/office/powerpoint/2010/main" val="356398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136" y="1440000"/>
            <a:ext cx="5398553" cy="4680000"/>
          </a:xfrm>
        </p:spPr>
        <p:txBody>
          <a:bodyPr/>
          <a:lstStyle/>
          <a:p>
            <a:pPr>
              <a:spcBef>
                <a:spcPts val="1800"/>
              </a:spcBef>
            </a:pPr>
            <a:r>
              <a:rPr lang="en-US" sz="2000"/>
              <a:t>A video frame contains vertical blanking, horizontal blanking and active video.</a:t>
            </a:r>
          </a:p>
          <a:p>
            <a:pPr>
              <a:spcBef>
                <a:spcPts val="1800"/>
              </a:spcBef>
            </a:pPr>
            <a:r>
              <a:rPr lang="en-US" sz="2000"/>
              <a:t>Blanking contains Control Period and Data Island Period (e.g. audio).</a:t>
            </a:r>
          </a:p>
          <a:p>
            <a:pPr>
              <a:spcBef>
                <a:spcPts val="1800"/>
              </a:spcBef>
            </a:pPr>
            <a:r>
              <a:rPr lang="en-US" sz="2000"/>
              <a:t>A Control Period is required between any two periods that are not Control Periods.</a:t>
            </a:r>
          </a:p>
          <a:p>
            <a:pPr>
              <a:spcBef>
                <a:spcPts val="1800"/>
              </a:spcBef>
            </a:pPr>
            <a:r>
              <a:rPr lang="en-US" sz="2000">
                <a:solidFill>
                  <a:schemeClr val="tx2">
                    <a:lumMod val="60000"/>
                    <a:lumOff val="40000"/>
                  </a:schemeClr>
                </a:solidFill>
              </a:rPr>
              <a:t>The Preamble, contained in each Control Period, indicates the type of the following data period.</a:t>
            </a:r>
            <a:endParaRPr lang="en-GB" sz="2000">
              <a:solidFill>
                <a:schemeClr val="tx2">
                  <a:lumMod val="60000"/>
                  <a:lumOff val="40000"/>
                </a:schemeClr>
              </a:solidFill>
            </a:endParaRPr>
          </a:p>
        </p:txBody>
      </p:sp>
      <p:sp>
        <p:nvSpPr>
          <p:cNvPr id="3" name="Title 2"/>
          <p:cNvSpPr>
            <a:spLocks noGrp="1"/>
          </p:cNvSpPr>
          <p:nvPr>
            <p:ph type="title"/>
          </p:nvPr>
        </p:nvSpPr>
        <p:spPr/>
        <p:txBody>
          <a:bodyPr>
            <a:normAutofit/>
          </a:bodyPr>
          <a:lstStyle/>
          <a:p>
            <a:r>
              <a:rPr lang="en-GB"/>
              <a:t>HDMI Signals: </a:t>
            </a:r>
            <a:r>
              <a:rPr lang="en-US"/>
              <a:t>TMDS Timing</a:t>
            </a:r>
            <a:endParaRPr lang="en-GB"/>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1045" y="535593"/>
            <a:ext cx="5745843" cy="575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32058" y="5949041"/>
            <a:ext cx="5843816" cy="337458"/>
          </a:xfrm>
          <a:prstGeom prst="rect">
            <a:avLst/>
          </a:prstGeom>
          <a:solidFill>
            <a:schemeClr val="bg1"/>
          </a:solidFill>
        </p:spPr>
        <p:txBody>
          <a:bodyPr vert="horz" wrap="none" lIns="0" tIns="0" rIns="0" bIns="0" rtlCol="0" anchor="t">
            <a:normAutofit/>
          </a:bodyPr>
          <a:lstStyle/>
          <a:p>
            <a:r>
              <a:rPr lang="en-GB" sz="1200"/>
              <a:t>Figure source: High-Definition Multimedia Interface Specification Version 1.3a.</a:t>
            </a:r>
          </a:p>
        </p:txBody>
      </p:sp>
    </p:spTree>
    <p:extLst>
      <p:ext uri="{BB962C8B-B14F-4D97-AF65-F5344CB8AC3E}">
        <p14:creationId xmlns:p14="http://schemas.microsoft.com/office/powerpoint/2010/main" val="425924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a:t>Used by the HDMI source device to read the E-EDID data from the HDMI sink device.</a:t>
            </a:r>
          </a:p>
          <a:p>
            <a:pPr lvl="1">
              <a:spcBef>
                <a:spcPts val="600"/>
              </a:spcBef>
            </a:pPr>
            <a:r>
              <a:rPr lang="en-US" sz="1800"/>
              <a:t>Used to learn what audio/video formats it can take.</a:t>
            </a:r>
          </a:p>
          <a:p>
            <a:pPr>
              <a:spcBef>
                <a:spcPts val="1800"/>
              </a:spcBef>
            </a:pPr>
            <a:r>
              <a:rPr lang="en-US" sz="2000"/>
              <a:t>Based on the I²C bus specification.</a:t>
            </a:r>
          </a:p>
          <a:p>
            <a:pPr lvl="1">
              <a:spcBef>
                <a:spcPts val="600"/>
              </a:spcBef>
            </a:pPr>
            <a:r>
              <a:rPr lang="en-US" sz="1800"/>
              <a:t>Usually implemented by an I²C EEPROM at address 0x50.</a:t>
            </a:r>
          </a:p>
          <a:p>
            <a:pPr lvl="1">
              <a:spcBef>
                <a:spcPts val="600"/>
              </a:spcBef>
            </a:pPr>
            <a:r>
              <a:rPr lang="en-US" sz="1800"/>
              <a:t>Implemented on FPGA in our Lab.</a:t>
            </a:r>
            <a:endParaRPr lang="en-GB" sz="1800"/>
          </a:p>
        </p:txBody>
      </p:sp>
      <p:sp>
        <p:nvSpPr>
          <p:cNvPr id="3" name="Title 2"/>
          <p:cNvSpPr>
            <a:spLocks noGrp="1"/>
          </p:cNvSpPr>
          <p:nvPr>
            <p:ph type="title"/>
          </p:nvPr>
        </p:nvSpPr>
        <p:spPr/>
        <p:txBody>
          <a:bodyPr>
            <a:normAutofit/>
          </a:bodyPr>
          <a:lstStyle/>
          <a:p>
            <a:r>
              <a:rPr lang="en-US"/>
              <a:t>HDMI Signals: </a:t>
            </a:r>
            <a:r>
              <a:rPr lang="en-GB"/>
              <a:t>Display Data Channel (DDC)</a:t>
            </a:r>
          </a:p>
        </p:txBody>
      </p:sp>
    </p:spTree>
    <p:extLst>
      <p:ext uri="{BB962C8B-B14F-4D97-AF65-F5344CB8AC3E}">
        <p14:creationId xmlns:p14="http://schemas.microsoft.com/office/powerpoint/2010/main" val="356302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1800"/>
              </a:spcBef>
            </a:pPr>
            <a:r>
              <a:rPr lang="en-US" sz="2000"/>
              <a:t>Allows the command and control of up-to 15 CEC-enabled devices connected through HDMI by using only one of their remote controls.</a:t>
            </a:r>
          </a:p>
          <a:p>
            <a:pPr>
              <a:spcBef>
                <a:spcPts val="1800"/>
              </a:spcBef>
            </a:pPr>
            <a:r>
              <a:rPr lang="en-US" sz="2000"/>
              <a:t>One-wire bidirectional serial bus</a:t>
            </a:r>
          </a:p>
          <a:p>
            <a:pPr>
              <a:spcBef>
                <a:spcPts val="1800"/>
              </a:spcBef>
            </a:pPr>
            <a:r>
              <a:rPr lang="en-US" sz="2000"/>
              <a:t>Based on the CENELEC standard </a:t>
            </a:r>
            <a:r>
              <a:rPr lang="en-US" sz="2000" err="1"/>
              <a:t>AV.link</a:t>
            </a:r>
            <a:r>
              <a:rPr lang="en-US" sz="2000"/>
              <a:t> protocol.</a:t>
            </a:r>
          </a:p>
          <a:p>
            <a:pPr>
              <a:spcBef>
                <a:spcPts val="1800"/>
              </a:spcBef>
            </a:pPr>
            <a:r>
              <a:rPr lang="en-US" sz="2000"/>
              <a:t>Implementation is optional (not used in ou</a:t>
            </a:r>
            <a:r>
              <a:rPr lang="en-US" sz="2000">
                <a:solidFill>
                  <a:schemeClr val="tx2">
                    <a:lumMod val="60000"/>
                    <a:lumOff val="40000"/>
                  </a:schemeClr>
                </a:solidFill>
              </a:rPr>
              <a:t>r</a:t>
            </a:r>
            <a:r>
              <a:rPr lang="en-US" sz="2000"/>
              <a:t> Lab).</a:t>
            </a:r>
            <a:endParaRPr lang="en-GB" sz="2000"/>
          </a:p>
        </p:txBody>
      </p:sp>
      <p:sp>
        <p:nvSpPr>
          <p:cNvPr id="3" name="Title 2"/>
          <p:cNvSpPr>
            <a:spLocks noGrp="1"/>
          </p:cNvSpPr>
          <p:nvPr>
            <p:ph type="title"/>
          </p:nvPr>
        </p:nvSpPr>
        <p:spPr/>
        <p:txBody>
          <a:bodyPr>
            <a:normAutofit/>
          </a:bodyPr>
          <a:lstStyle/>
          <a:p>
            <a:r>
              <a:rPr lang="en-US"/>
              <a:t>HDMI Signals: </a:t>
            </a:r>
            <a:r>
              <a:rPr lang="en-GB"/>
              <a:t>Consumer Electronics Control (CEC)</a:t>
            </a:r>
          </a:p>
        </p:txBody>
      </p:sp>
    </p:spTree>
    <p:extLst>
      <p:ext uri="{BB962C8B-B14F-4D97-AF65-F5344CB8AC3E}">
        <p14:creationId xmlns:p14="http://schemas.microsoft.com/office/powerpoint/2010/main" val="93367896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B61D4E06-5D3F-4994-A4A7-4BA626FA722D}">
  <ds:schemaRefs>
    <ds:schemaRef ds:uri="c0950e01-db07-4e41-9c32-b7a8e9fccc9b"/>
    <ds:schemaRef ds:uri="f2ad5090-61a8-4b8c-ab70-68f4ff4d1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5675509F-A6F5-4147-861D-E4CC99F48FA5}">
  <ds:schemaRefs>
    <ds:schemaRef ds:uri="c0950e01-db07-4e41-9c32-b7a8e9fccc9b"/>
    <ds:schemaRef ds:uri="f2ad5090-61a8-4b8c-ab70-68f4ff4d1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Arm_PPT_Public</vt:lpstr>
      <vt:lpstr>HDMI overview</vt:lpstr>
      <vt:lpstr>Learning Outcomes</vt:lpstr>
      <vt:lpstr>What is HDMI?</vt:lpstr>
      <vt:lpstr>Comparison among Video Connections</vt:lpstr>
      <vt:lpstr>HDMI Interface</vt:lpstr>
      <vt:lpstr>HDMI Signals: TMDS channels </vt:lpstr>
      <vt:lpstr>HDMI Signals: TMDS Timing</vt:lpstr>
      <vt:lpstr>HDMI Signals: Display Data Channel (DDC)</vt:lpstr>
      <vt:lpstr>HDMI Signals: Consumer Electronics Control (CEC)</vt:lpstr>
      <vt:lpstr>HDMI Signals: Hot Plug Detect (HPD)</vt:lpstr>
      <vt:lpstr>Hardware Implementation</vt:lpstr>
      <vt:lpstr>Useful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revision>1</cp:revision>
  <dcterms:created xsi:type="dcterms:W3CDTF">2021-01-10T04:24:14Z</dcterms:created>
  <dcterms:modified xsi:type="dcterms:W3CDTF">2021-11-16T10:56:02Z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