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33"/>
  </p:notesMasterIdLst>
  <p:handoutMasterIdLst>
    <p:handoutMasterId r:id="rId34"/>
  </p:handoutMasterIdLst>
  <p:sldIdLst>
    <p:sldId id="396" r:id="rId7"/>
    <p:sldId id="397" r:id="rId8"/>
    <p:sldId id="338" r:id="rId9"/>
    <p:sldId id="367" r:id="rId10"/>
    <p:sldId id="385" r:id="rId11"/>
    <p:sldId id="340" r:id="rId12"/>
    <p:sldId id="342" r:id="rId13"/>
    <p:sldId id="343" r:id="rId14"/>
    <p:sldId id="345" r:id="rId15"/>
    <p:sldId id="386" r:id="rId16"/>
    <p:sldId id="387" r:id="rId17"/>
    <p:sldId id="388" r:id="rId18"/>
    <p:sldId id="389" r:id="rId19"/>
    <p:sldId id="390" r:id="rId20"/>
    <p:sldId id="391" r:id="rId21"/>
    <p:sldId id="353" r:id="rId22"/>
    <p:sldId id="392" r:id="rId23"/>
    <p:sldId id="355" r:id="rId24"/>
    <p:sldId id="393" r:id="rId25"/>
    <p:sldId id="394" r:id="rId26"/>
    <p:sldId id="395" r:id="rId27"/>
    <p:sldId id="360" r:id="rId28"/>
    <p:sldId id="362" r:id="rId29"/>
    <p:sldId id="364" r:id="rId30"/>
    <p:sldId id="365" r:id="rId31"/>
    <p:sldId id="366"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B6529-6D6A-409F-9765-B833205146E5}" v="27" dt="2021-11-05T15:27:54.010"/>
    <p1510:client id="{3E107790-2ADA-491B-AC37-7F3E7E9287F4}" v="10" dt="2021-11-16T10:50:44.562"/>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1" autoAdjust="0"/>
    <p:restoredTop sz="58165" autoAdjust="0"/>
  </p:normalViewPr>
  <p:slideViewPr>
    <p:cSldViewPr snapToGrid="0">
      <p:cViewPr varScale="1">
        <p:scale>
          <a:sx n="94" d="100"/>
          <a:sy n="94" d="100"/>
        </p:scale>
        <p:origin x="313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a Tan" userId="6e1eea0e-3b13-45be-8c9f-e176322eec1e" providerId="ADAL" clId="{251B6529-6D6A-409F-9765-B833205146E5}"/>
    <pc:docChg chg="delSld modSld">
      <pc:chgData name="Francisca Tan" userId="6e1eea0e-3b13-45be-8c9f-e176322eec1e" providerId="ADAL" clId="{251B6529-6D6A-409F-9765-B833205146E5}" dt="2021-11-05T15:27:54.010" v="27" actId="1035"/>
      <pc:docMkLst>
        <pc:docMk/>
      </pc:docMkLst>
      <pc:sldChg chg="del">
        <pc:chgData name="Francisca Tan" userId="6e1eea0e-3b13-45be-8c9f-e176322eec1e" providerId="ADAL" clId="{251B6529-6D6A-409F-9765-B833205146E5}" dt="2021-11-04T11:13:20.511" v="0" actId="47"/>
        <pc:sldMkLst>
          <pc:docMk/>
          <pc:sldMk cId="703641442" sldId="302"/>
        </pc:sldMkLst>
      </pc:sldChg>
      <pc:sldChg chg="modSp">
        <pc:chgData name="Francisca Tan" userId="6e1eea0e-3b13-45be-8c9f-e176322eec1e" providerId="ADAL" clId="{251B6529-6D6A-409F-9765-B833205146E5}" dt="2021-11-05T15:27:54.010" v="27" actId="1035"/>
        <pc:sldMkLst>
          <pc:docMk/>
          <pc:sldMk cId="2243142760" sldId="391"/>
        </pc:sldMkLst>
        <pc:spChg chg="mod">
          <ac:chgData name="Francisca Tan" userId="6e1eea0e-3b13-45be-8c9f-e176322eec1e" providerId="ADAL" clId="{251B6529-6D6A-409F-9765-B833205146E5}" dt="2021-11-05T15:27:54.010" v="27" actId="1035"/>
          <ac:spMkLst>
            <pc:docMk/>
            <pc:sldMk cId="2243142760" sldId="391"/>
            <ac:spMk id="6" creationId="{4B6BBB2F-91F0-4D97-9B66-716DC580BE00}"/>
          </ac:spMkLst>
        </pc:spChg>
        <pc:spChg chg="mod">
          <ac:chgData name="Francisca Tan" userId="6e1eea0e-3b13-45be-8c9f-e176322eec1e" providerId="ADAL" clId="{251B6529-6D6A-409F-9765-B833205146E5}" dt="2021-11-05T15:27:54.010" v="27" actId="1035"/>
          <ac:spMkLst>
            <pc:docMk/>
            <pc:sldMk cId="2243142760" sldId="391"/>
            <ac:spMk id="7" creationId="{ACEC5DEB-D7D1-422B-AF07-5E0B80472DF6}"/>
          </ac:spMkLst>
        </pc:spChg>
        <pc:spChg chg="mod">
          <ac:chgData name="Francisca Tan" userId="6e1eea0e-3b13-45be-8c9f-e176322eec1e" providerId="ADAL" clId="{251B6529-6D6A-409F-9765-B833205146E5}" dt="2021-11-05T15:27:54.010" v="27" actId="1035"/>
          <ac:spMkLst>
            <pc:docMk/>
            <pc:sldMk cId="2243142760" sldId="391"/>
            <ac:spMk id="8" creationId="{AF06DC69-FB12-451D-8FA3-5427A5FB9E8C}"/>
          </ac:spMkLst>
        </pc:spChg>
        <pc:spChg chg="mod">
          <ac:chgData name="Francisca Tan" userId="6e1eea0e-3b13-45be-8c9f-e176322eec1e" providerId="ADAL" clId="{251B6529-6D6A-409F-9765-B833205146E5}" dt="2021-11-05T15:27:54.010" v="27" actId="1035"/>
          <ac:spMkLst>
            <pc:docMk/>
            <pc:sldMk cId="2243142760" sldId="391"/>
            <ac:spMk id="13" creationId="{81DBC6C6-2CB7-4688-9A12-FC119965EB89}"/>
          </ac:spMkLst>
        </pc:spChg>
        <pc:spChg chg="mod">
          <ac:chgData name="Francisca Tan" userId="6e1eea0e-3b13-45be-8c9f-e176322eec1e" providerId="ADAL" clId="{251B6529-6D6A-409F-9765-B833205146E5}" dt="2021-11-05T15:27:54.010" v="27" actId="1035"/>
          <ac:spMkLst>
            <pc:docMk/>
            <pc:sldMk cId="2243142760" sldId="391"/>
            <ac:spMk id="14" creationId="{6E4411C9-AD31-4D36-8A2C-3DA0DE27ECD3}"/>
          </ac:spMkLst>
        </pc:spChg>
        <pc:spChg chg="mod">
          <ac:chgData name="Francisca Tan" userId="6e1eea0e-3b13-45be-8c9f-e176322eec1e" providerId="ADAL" clId="{251B6529-6D6A-409F-9765-B833205146E5}" dt="2021-11-05T15:27:54.010" v="27" actId="1035"/>
          <ac:spMkLst>
            <pc:docMk/>
            <pc:sldMk cId="2243142760" sldId="391"/>
            <ac:spMk id="15" creationId="{77CCEEFE-1469-43E8-838F-C7A1BD4B93DF}"/>
          </ac:spMkLst>
        </pc:spChg>
        <pc:spChg chg="mod">
          <ac:chgData name="Francisca Tan" userId="6e1eea0e-3b13-45be-8c9f-e176322eec1e" providerId="ADAL" clId="{251B6529-6D6A-409F-9765-B833205146E5}" dt="2021-11-05T15:27:54.010" v="27" actId="1035"/>
          <ac:spMkLst>
            <pc:docMk/>
            <pc:sldMk cId="2243142760" sldId="391"/>
            <ac:spMk id="16" creationId="{F495E639-7411-49CF-9B83-A9A529A790F5}"/>
          </ac:spMkLst>
        </pc:spChg>
        <pc:spChg chg="mod">
          <ac:chgData name="Francisca Tan" userId="6e1eea0e-3b13-45be-8c9f-e176322eec1e" providerId="ADAL" clId="{251B6529-6D6A-409F-9765-B833205146E5}" dt="2021-11-05T15:27:54.010" v="27" actId="1035"/>
          <ac:spMkLst>
            <pc:docMk/>
            <pc:sldMk cId="2243142760" sldId="391"/>
            <ac:spMk id="17" creationId="{19DBCFAB-5D93-49AA-BF20-93F5DE44156E}"/>
          </ac:spMkLst>
        </pc:spChg>
        <pc:spChg chg="mod">
          <ac:chgData name="Francisca Tan" userId="6e1eea0e-3b13-45be-8c9f-e176322eec1e" providerId="ADAL" clId="{251B6529-6D6A-409F-9765-B833205146E5}" dt="2021-11-05T15:27:54.010" v="27" actId="1035"/>
          <ac:spMkLst>
            <pc:docMk/>
            <pc:sldMk cId="2243142760" sldId="391"/>
            <ac:spMk id="18" creationId="{4ADC99E0-E3AD-4FB5-BFEF-1A21EB9B923B}"/>
          </ac:spMkLst>
        </pc:spChg>
        <pc:grpChg chg="mod">
          <ac:chgData name="Francisca Tan" userId="6e1eea0e-3b13-45be-8c9f-e176322eec1e" providerId="ADAL" clId="{251B6529-6D6A-409F-9765-B833205146E5}" dt="2021-11-05T15:27:54.010" v="27" actId="1035"/>
          <ac:grpSpMkLst>
            <pc:docMk/>
            <pc:sldMk cId="2243142760" sldId="391"/>
            <ac:grpSpMk id="5" creationId="{DF37A2E0-012F-4608-A0A7-7E3064D0C3D7}"/>
          </ac:grpSpMkLst>
        </pc:grpChg>
        <pc:cxnChg chg="mod">
          <ac:chgData name="Francisca Tan" userId="6e1eea0e-3b13-45be-8c9f-e176322eec1e" providerId="ADAL" clId="{251B6529-6D6A-409F-9765-B833205146E5}" dt="2021-11-05T15:27:54.010" v="27" actId="1035"/>
          <ac:cxnSpMkLst>
            <pc:docMk/>
            <pc:sldMk cId="2243142760" sldId="391"/>
            <ac:cxnSpMk id="9" creationId="{B7A15F0E-BBDC-4E10-9921-0594408CAE23}"/>
          </ac:cxnSpMkLst>
        </pc:cxnChg>
        <pc:cxnChg chg="mod">
          <ac:chgData name="Francisca Tan" userId="6e1eea0e-3b13-45be-8c9f-e176322eec1e" providerId="ADAL" clId="{251B6529-6D6A-409F-9765-B833205146E5}" dt="2021-11-05T15:27:54.010" v="27" actId="1035"/>
          <ac:cxnSpMkLst>
            <pc:docMk/>
            <pc:sldMk cId="2243142760" sldId="391"/>
            <ac:cxnSpMk id="10" creationId="{CF1E1606-ABD2-4106-B232-D447F674745C}"/>
          </ac:cxnSpMkLst>
        </pc:cxnChg>
        <pc:cxnChg chg="mod">
          <ac:chgData name="Francisca Tan" userId="6e1eea0e-3b13-45be-8c9f-e176322eec1e" providerId="ADAL" clId="{251B6529-6D6A-409F-9765-B833205146E5}" dt="2021-11-05T15:27:54.010" v="27" actId="1035"/>
          <ac:cxnSpMkLst>
            <pc:docMk/>
            <pc:sldMk cId="2243142760" sldId="391"/>
            <ac:cxnSpMk id="11" creationId="{92F70FFE-B24F-4377-A71A-413E7B188883}"/>
          </ac:cxnSpMkLst>
        </pc:cxnChg>
        <pc:cxnChg chg="mod">
          <ac:chgData name="Francisca Tan" userId="6e1eea0e-3b13-45be-8c9f-e176322eec1e" providerId="ADAL" clId="{251B6529-6D6A-409F-9765-B833205146E5}" dt="2021-11-05T15:27:54.010" v="27" actId="1035"/>
          <ac:cxnSpMkLst>
            <pc:docMk/>
            <pc:sldMk cId="2243142760" sldId="391"/>
            <ac:cxnSpMk id="12" creationId="{BE525058-FAA5-4C80-93A2-EBCCFF41E00A}"/>
          </ac:cxnSpMkLst>
        </pc:cxnChg>
      </pc:sldChg>
    </pc:docChg>
  </pc:docChgLst>
  <pc:docChgLst>
    <pc:chgData name="Oyinkuro Benafa" userId="S::oyinkuro.benafa@arm.com::c087c519-2a3b-4f37-b839-36035052d0b9" providerId="AD" clId="Web-{3E107790-2ADA-491B-AC37-7F3E7E9287F4}"/>
    <pc:docChg chg="modSld">
      <pc:chgData name="Oyinkuro Benafa" userId="S::oyinkuro.benafa@arm.com::c087c519-2a3b-4f37-b839-36035052d0b9" providerId="AD" clId="Web-{3E107790-2ADA-491B-AC37-7F3E7E9287F4}" dt="2021-11-16T10:50:44.093" v="9" actId="20577"/>
      <pc:docMkLst>
        <pc:docMk/>
      </pc:docMkLst>
      <pc:sldChg chg="modSp">
        <pc:chgData name="Oyinkuro Benafa" userId="S::oyinkuro.benafa@arm.com::c087c519-2a3b-4f37-b839-36035052d0b9" providerId="AD" clId="Web-{3E107790-2ADA-491B-AC37-7F3E7E9287F4}" dt="2021-11-16T10:50:44.093" v="9" actId="20577"/>
        <pc:sldMkLst>
          <pc:docMk/>
          <pc:sldMk cId="3103425292" sldId="397"/>
        </pc:sldMkLst>
        <pc:spChg chg="mod">
          <ac:chgData name="Oyinkuro Benafa" userId="S::oyinkuro.benafa@arm.com::c087c519-2a3b-4f37-b839-36035052d0b9" providerId="AD" clId="Web-{3E107790-2ADA-491B-AC37-7F3E7E9287F4}" dt="2021-11-16T10:50:44.093" v="9" actId="20577"/>
          <ac:spMkLst>
            <pc:docMk/>
            <pc:sldMk cId="3103425292" sldId="397"/>
            <ac:spMk id="3" creationId="{FF109832-404C-44BE-9A58-1977E0D8A72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11/16/2021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solidFill>
                  <a:srgbClr val="000000"/>
                </a:solidFill>
                <a:latin typeface="Arial"/>
                <a:ea typeface="MS PGothic"/>
              </a:rPr>
              <a:t>Binary</a:t>
            </a:r>
            <a:r>
              <a:rPr lang="en-GB" sz="1200" b="0" u="sng" dirty="0">
                <a:solidFill>
                  <a:srgbClr val="000000"/>
                </a:solidFill>
                <a:latin typeface="Arial"/>
                <a:ea typeface="MS PGothic"/>
              </a:rPr>
              <a:t>-</a:t>
            </a:r>
            <a:r>
              <a:rPr lang="en-GB" sz="1200" b="0" dirty="0">
                <a:solidFill>
                  <a:srgbClr val="000000"/>
                </a:solidFill>
                <a:latin typeface="Arial"/>
                <a:ea typeface="MS PGothic"/>
              </a:rPr>
              <a:t>coded digital data transmission is performed in two basic modes: serial or parallel. </a:t>
            </a:r>
          </a:p>
          <a:p>
            <a:endParaRPr lang="en-GB" sz="1200" b="0" dirty="0">
              <a:solidFill>
                <a:srgbClr val="000000"/>
              </a:solidFill>
              <a:latin typeface="Arial"/>
              <a:ea typeface="MS PGothic"/>
            </a:endParaRPr>
          </a:p>
          <a:p>
            <a:r>
              <a:rPr lang="en-GB" sz="1200" b="0" dirty="0">
                <a:solidFill>
                  <a:srgbClr val="000000"/>
                </a:solidFill>
                <a:latin typeface="Arial"/>
                <a:ea typeface="MS PGothic"/>
              </a:rPr>
              <a:t>When data within a system is transmitted to an external device on buses, with the width of the parallel bus matched to the word size, it is called a parallel transmission. Alternatively, when a single wire is used to transmit data one bit at a time in a sequential fashion, we have a serial transmission. </a:t>
            </a:r>
          </a:p>
          <a:p>
            <a:endParaRPr lang="en-GB" sz="1200" b="0" dirty="0">
              <a:solidFill>
                <a:srgbClr val="000000"/>
              </a:solidFill>
              <a:latin typeface="Arial"/>
              <a:ea typeface="MS PGothic"/>
            </a:endParaRPr>
          </a:p>
          <a:p>
            <a:r>
              <a:rPr lang="en-GB" sz="1200" b="0" dirty="0">
                <a:solidFill>
                  <a:srgbClr val="000000"/>
                </a:solidFill>
                <a:latin typeface="Arial"/>
                <a:ea typeface="MS PGothic"/>
              </a:rPr>
              <a:t>In serial communication, costs are </a:t>
            </a:r>
            <a:r>
              <a:rPr lang="en-GB" sz="1200" b="0" u="none" dirty="0">
                <a:solidFill>
                  <a:srgbClr val="000000"/>
                </a:solidFill>
                <a:latin typeface="Arial"/>
                <a:ea typeface="MS PGothic"/>
              </a:rPr>
              <a:t>reduced since </a:t>
            </a:r>
            <a:r>
              <a:rPr lang="en-GB" sz="1200" b="0" dirty="0">
                <a:solidFill>
                  <a:srgbClr val="000000"/>
                </a:solidFill>
                <a:latin typeface="Arial"/>
                <a:ea typeface="MS PGothic"/>
              </a:rPr>
              <a:t>a single data wire is enough to implement the physical interface. However, this may also slow the speed of transmission compared to a parallel implementation. The need for a parallel-to-serial and a serial-to-parallel conversion, at the transmitter and receiver systems</a:t>
            </a:r>
            <a:r>
              <a:rPr lang="en-GB" sz="1200" b="0" u="sng" dirty="0">
                <a:solidFill>
                  <a:srgbClr val="000000"/>
                </a:solidFill>
                <a:latin typeface="Arial"/>
                <a:ea typeface="MS PGothic"/>
              </a:rPr>
              <a:t>,</a:t>
            </a:r>
            <a:r>
              <a:rPr lang="en-GB" sz="1200" b="0" dirty="0">
                <a:solidFill>
                  <a:srgbClr val="000000"/>
                </a:solidFill>
                <a:latin typeface="Arial"/>
                <a:ea typeface="MS PGothic"/>
              </a:rPr>
              <a:t> respectively, implies an additional time overhead. Serial transmission is commonly used for long-haul communication, modems, and non-networked communication between devices. Examples of serial mode transmission include connections between a computer and a modem using the RS-232 connection through UART interfaces SPI and I2C for inter-chip communication, USB, Ethernet, and PCI Express.</a:t>
            </a:r>
            <a:endParaRPr lang="en-GB"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a:t>
            </a:fld>
            <a:endParaRPr lang="en-US" altLang="en-US" dirty="0"/>
          </a:p>
        </p:txBody>
      </p:sp>
    </p:spTree>
    <p:extLst>
      <p:ext uri="{BB962C8B-B14F-4D97-AF65-F5344CB8AC3E}">
        <p14:creationId xmlns:p14="http://schemas.microsoft.com/office/powerpoint/2010/main" val="4024263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solidFill>
                  <a:srgbClr val="000000"/>
                </a:solidFill>
                <a:latin typeface="Arial"/>
                <a:ea typeface="MS PGothic"/>
              </a:rPr>
              <a:t>Let us now go through the hardware modules in the UART control block, which are the transmitter module, the receiver module, and the baud rate generator.</a:t>
            </a:r>
          </a:p>
          <a:p>
            <a:pPr>
              <a:lnSpc>
                <a:spcPct val="100000"/>
              </a:lnSpc>
            </a:pPr>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The UART transmitter performs parallel-to-serial conversion on the data read from the transmitter FIFO; it then outputs the serial bit stream beginning with a start bit, data bits with the LSB first, followed by the parity bit (</a:t>
            </a:r>
            <a:r>
              <a:rPr lang="en-GB" sz="1200" b="1" dirty="0">
                <a:solidFill>
                  <a:srgbClr val="000000"/>
                </a:solidFill>
                <a:latin typeface="Arial"/>
                <a:ea typeface="MS PGothic"/>
              </a:rPr>
              <a:t>if used</a:t>
            </a:r>
            <a:r>
              <a:rPr lang="en-GB" sz="1200" dirty="0">
                <a:solidFill>
                  <a:srgbClr val="000000"/>
                </a:solidFill>
                <a:latin typeface="Arial"/>
                <a:ea typeface="MS PGothic"/>
              </a:rPr>
              <a:t>), and then the stop bits. Since transmission of a single character may take a long time relative to CPU speeds, the UART maintains a flag showing busy status so that the host system does not deposit a new character for transmission until the previous one has been completed.</a:t>
            </a:r>
            <a:endParaRPr lang="en-GB" dirty="0"/>
          </a:p>
          <a:p>
            <a:pPr>
              <a:lnSpc>
                <a:spcPct val="100000"/>
              </a:lnSpc>
            </a:pPr>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The UART receiver tests the state of the incoming signal on each clock pulse, looking for the beginning of the start bit. If the apparent start bit lasts at least one-half of the bit time, it is considered valid</a:t>
            </a:r>
            <a:r>
              <a:rPr lang="en-GB" sz="1200" u="sng" dirty="0">
                <a:solidFill>
                  <a:srgbClr val="000000"/>
                </a:solidFill>
                <a:latin typeface="Arial"/>
                <a:ea typeface="MS PGothic"/>
              </a:rPr>
              <a:t>,</a:t>
            </a:r>
            <a:r>
              <a:rPr lang="en-GB" sz="1200" dirty="0">
                <a:solidFill>
                  <a:srgbClr val="000000"/>
                </a:solidFill>
                <a:latin typeface="Arial"/>
                <a:ea typeface="MS PGothic"/>
              </a:rPr>
              <a:t> and the receiver signals the start of a new character. If not, it is considered a spurious pulse and is ignored. After waiting a further bit time, the state of the line is again sampled and the resulting level clocked into a shift register. After the required number of bit periods for the character length (which is typically eight bits) have elapsed, the contents of the shift register are made available (in parallel fashion) to the receiving system. The UART will set a flag indicating new data is available.</a:t>
            </a:r>
          </a:p>
          <a:p>
            <a:pPr>
              <a:lnSpc>
                <a:spcPct val="100000"/>
              </a:lnSpc>
            </a:pPr>
            <a:endParaRPr lang="en-GB" dirty="0"/>
          </a:p>
          <a:p>
            <a:pPr>
              <a:lnSpc>
                <a:spcPct val="100000"/>
              </a:lnSpc>
            </a:pPr>
            <a:r>
              <a:rPr lang="en-GB" sz="1200" dirty="0">
                <a:solidFill>
                  <a:srgbClr val="000000"/>
                </a:solidFill>
                <a:latin typeface="Arial"/>
                <a:ea typeface="MS PGothic"/>
              </a:rPr>
              <a:t>The role of the baud generator is to provide timing information for UART data transmit and receive control. It takes a clock signal from an on-chip clock generator as an input and divides it to produce a baud clock. The clock is divided down to generate three other clocks: baud_sample, baud_tx_rate, and baud_rx_rate. </a:t>
            </a:r>
          </a:p>
          <a:p>
            <a:pPr>
              <a:lnSpc>
                <a:spcPct val="100000"/>
              </a:lnSpc>
            </a:pPr>
            <a:r>
              <a:rPr lang="en-GB" sz="1200" dirty="0">
                <a:solidFill>
                  <a:srgbClr val="000000"/>
                </a:solidFill>
                <a:latin typeface="Arial"/>
                <a:ea typeface="MS PGothic"/>
              </a:rPr>
              <a:t>The baud_tx_rate is the target baud rate used for transmitting data. </a:t>
            </a:r>
          </a:p>
          <a:p>
            <a:pPr>
              <a:lnSpc>
                <a:spcPct val="100000"/>
              </a:lnSpc>
            </a:pPr>
            <a:r>
              <a:rPr lang="en-GB" sz="1200" dirty="0">
                <a:solidFill>
                  <a:srgbClr val="000000"/>
                </a:solidFill>
                <a:latin typeface="Arial"/>
                <a:ea typeface="MS PGothic"/>
              </a:rPr>
              <a:t>The baud_rx_rate</a:t>
            </a:r>
            <a:r>
              <a:rPr lang="en-GB" sz="1200" baseline="0" dirty="0">
                <a:solidFill>
                  <a:schemeClr val="tx1"/>
                </a:solidFill>
                <a:latin typeface="Arial" pitchFamily="100" charset="0"/>
                <a:ea typeface="MS PGothic" pitchFamily="34" charset="-128"/>
              </a:rPr>
              <a:t> </a:t>
            </a:r>
            <a:r>
              <a:rPr lang="en-GB" sz="1200" dirty="0">
                <a:solidFill>
                  <a:srgbClr val="000000"/>
                </a:solidFill>
                <a:latin typeface="Arial"/>
                <a:ea typeface="MS PGothic"/>
              </a:rPr>
              <a:t>is nominally at the same rate, but gets resynchronized to the incoming received data. </a:t>
            </a:r>
          </a:p>
          <a:p>
            <a:pPr>
              <a:lnSpc>
                <a:spcPct val="100000"/>
              </a:lnSpc>
            </a:pPr>
            <a:r>
              <a:rPr lang="en-GB" sz="1200" dirty="0">
                <a:solidFill>
                  <a:srgbClr val="000000"/>
                </a:solidFill>
                <a:latin typeface="Arial"/>
                <a:ea typeface="MS PGothic"/>
              </a:rPr>
              <a:t>The baud_sample runs at a multiple of baud_rx_rate and baud_tx_rat</a:t>
            </a:r>
            <a:r>
              <a:rPr lang="en-GB" sz="1200" u="sng" dirty="0">
                <a:solidFill>
                  <a:srgbClr val="000000"/>
                </a:solidFill>
                <a:latin typeface="Arial"/>
                <a:ea typeface="MS PGothic"/>
              </a:rPr>
              <a:t>e a</a:t>
            </a:r>
            <a:r>
              <a:rPr lang="en-GB" sz="1200" dirty="0">
                <a:solidFill>
                  <a:srgbClr val="000000"/>
                </a:solidFill>
                <a:latin typeface="Arial"/>
                <a:ea typeface="MS PGothic"/>
              </a:rPr>
              <a:t>nd is used to over-sample the received data. </a:t>
            </a:r>
          </a:p>
          <a:p>
            <a:pPr>
              <a:lnSpc>
                <a:spcPct val="100000"/>
              </a:lnSpc>
            </a:pPr>
            <a:r>
              <a:rPr lang="en-GB" sz="1200" b="1" dirty="0">
                <a:solidFill>
                  <a:srgbClr val="000000"/>
                </a:solidFill>
                <a:latin typeface="Arial"/>
                <a:ea typeface="MS PGothic"/>
              </a:rPr>
              <a:t>The frequency of the baud clock is sixteen times (16×) the baud rate; this means each received or transmitted bit lasts 16 baud clock cycles (sampling rate is 16). Standard baud rates are multiples of 9600 bps (bits per second): 19200 bps, 38400 bps, 57600 bps, 115200 bps, 230400 bps, 460800 bps, or 921600 bps.</a:t>
            </a:r>
            <a:endParaRPr lang="en-GB" b="1" dirty="0"/>
          </a:p>
          <a:p>
            <a:pPr lvl="0"/>
            <a:endParaRPr lang="en-GB" sz="1200" baseline="0" dirty="0">
              <a:solidFill>
                <a:schemeClr val="tx1"/>
              </a:solidFill>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800" baseline="0" dirty="0">
              <a:solidFill>
                <a:schemeClr val="tx2">
                  <a:lumMod val="60000"/>
                  <a:lumOff val="40000"/>
                </a:schemeClr>
              </a:solidFill>
            </a:endParaRP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374487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dirty="0">
                <a:solidFill>
                  <a:srgbClr val="666666"/>
                </a:solidFill>
                <a:latin typeface="Arial"/>
              </a:rPr>
              <a:t>The UART register block typically includes memory</a:t>
            </a:r>
            <a:r>
              <a:rPr lang="en-GB" u="sng" dirty="0">
                <a:solidFill>
                  <a:srgbClr val="666666"/>
                </a:solidFill>
                <a:latin typeface="Arial"/>
              </a:rPr>
              <a:t>-</a:t>
            </a:r>
            <a:r>
              <a:rPr lang="en-GB" dirty="0">
                <a:solidFill>
                  <a:srgbClr val="666666"/>
                </a:solidFill>
                <a:latin typeface="Arial"/>
              </a:rPr>
              <a:t>mapped registers for control, status flags, and a pair of transmit/receive FIFOs for transmission rate accommodation. The UART control register, depending on the implementation, typically will include the rest of the control bits of FIFOs, enabling bits, and some mode control bits like baud rate selection, word bit-length, etc. The UART status register, depending on the implementation, will typically contain information on the status of FIFOs and eventual error flags</a:t>
            </a:r>
            <a:r>
              <a:rPr lang="en-GB" baseline="0" dirty="0">
                <a:solidFill>
                  <a:srgbClr val="666666"/>
                </a:solidFill>
                <a:latin typeface="Arial"/>
              </a:rPr>
              <a:t> such as</a:t>
            </a:r>
            <a:r>
              <a:rPr lang="en-GB" dirty="0">
                <a:solidFill>
                  <a:srgbClr val="666666"/>
                </a:solidFill>
                <a:latin typeface="Arial"/>
              </a:rPr>
              <a:t> parity error, frame error, etc. The transmitter FIFO</a:t>
            </a:r>
            <a:r>
              <a:rPr lang="en-GB" baseline="0" dirty="0">
                <a:solidFill>
                  <a:srgbClr val="666666"/>
                </a:solidFill>
                <a:latin typeface="Arial"/>
              </a:rPr>
              <a:t> </a:t>
            </a:r>
            <a:r>
              <a:rPr lang="en-GB" dirty="0">
                <a:solidFill>
                  <a:srgbClr val="666666"/>
                </a:solidFill>
                <a:latin typeface="Arial"/>
              </a:rPr>
              <a:t>stores data written from the AXI interface until it is removed by the UART transmitter and loaded into its shift register for serialization. The receiver FIFO stores data that is received by the UART receiver serial shift register. How does </a:t>
            </a:r>
            <a:r>
              <a:rPr lang="en-GB" u="sng" dirty="0">
                <a:solidFill>
                  <a:srgbClr val="666666"/>
                </a:solidFill>
                <a:latin typeface="Arial"/>
              </a:rPr>
              <a:t>a</a:t>
            </a:r>
            <a:r>
              <a:rPr lang="en-GB" dirty="0">
                <a:solidFill>
                  <a:srgbClr val="666666"/>
                </a:solidFill>
                <a:latin typeface="Arial"/>
              </a:rPr>
              <a:t> FIFO work, exactly, and why do we need FIFOs for implementing a UART module? </a:t>
            </a:r>
            <a:r>
              <a:rPr lang="en-GB" u="sng" dirty="0">
                <a:solidFill>
                  <a:srgbClr val="666666"/>
                </a:solidFill>
                <a:latin typeface="Arial"/>
              </a:rPr>
              <a:t>In</a:t>
            </a:r>
            <a:r>
              <a:rPr lang="en-GB" dirty="0">
                <a:solidFill>
                  <a:srgbClr val="666666"/>
                </a:solidFill>
                <a:latin typeface="Arial"/>
              </a:rPr>
              <a:t> the next slides, we will take a closer look at FIFOs and data rate adaptation.</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13</a:t>
            </a:fld>
            <a:endParaRPr lang="en-US" altLang="en-US" dirty="0"/>
          </a:p>
        </p:txBody>
      </p:sp>
    </p:spTree>
    <p:extLst>
      <p:ext uri="{BB962C8B-B14F-4D97-AF65-F5344CB8AC3E}">
        <p14:creationId xmlns:p14="http://schemas.microsoft.com/office/powerpoint/2010/main" val="63823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ltLang="en-US" dirty="0">
                <a:ea typeface="ＭＳ Ｐゴシック" panose="020B0600070205080204" pitchFamily="34" charset="-128"/>
              </a:rPr>
              <a:t>First In First Out or FIFO refers to a data buffer that outputs its earliest input data, such as a data queue.</a:t>
            </a:r>
          </a:p>
          <a:p>
            <a:endParaRPr lang="en-IN" altLang="en-US" dirty="0">
              <a:ea typeface="ＭＳ Ｐゴシック" panose="020B0600070205080204" pitchFamily="34" charset="-128"/>
            </a:endParaRPr>
          </a:p>
          <a:p>
            <a:r>
              <a:rPr lang="en-IN" altLang="en-US" dirty="0">
                <a:ea typeface="ＭＳ Ｐゴシック" panose="020B0600070205080204" pitchFamily="34" charset="-128"/>
              </a:rPr>
              <a:t>This is opposite to a Last In First Out or LIFO, which is a buffer that outputs its latest input data, for example, program stack.</a:t>
            </a:r>
          </a:p>
          <a:p>
            <a:endParaRPr lang="en-IN" altLang="en-US" dirty="0">
              <a:ea typeface="ＭＳ Ｐゴシック" panose="020B0600070205080204" pitchFamily="34" charset="-128"/>
            </a:endParaRPr>
          </a:p>
          <a:p>
            <a:r>
              <a:rPr lang="en-IN" altLang="en-US" dirty="0">
                <a:ea typeface="ＭＳ Ｐゴシック" panose="020B0600070205080204" pitchFamily="34" charset="-128"/>
              </a:rPr>
              <a:t>A FIFO can be synchronous or asynchronous. </a:t>
            </a:r>
          </a:p>
          <a:p>
            <a:r>
              <a:rPr lang="en-IN" altLang="en-US" dirty="0">
                <a:ea typeface="ＭＳ Ｐゴシック" panose="020B0600070205080204" pitchFamily="34" charset="-128"/>
              </a:rPr>
              <a:t>In a synchronous FIFO, the same clock is used for reading and writing. In an asynchronous FIFO, different clocks are used for reading and writing.</a:t>
            </a:r>
          </a:p>
          <a:p>
            <a:pPr defTabSz="966612" eaLnBrk="0" fontAlgn="base" hangingPunct="0">
              <a:spcBef>
                <a:spcPct val="30000"/>
              </a:spcBef>
              <a:spcAft>
                <a:spcPct val="0"/>
              </a:spcAft>
              <a:defRPr/>
            </a:pPr>
            <a:endParaRPr lang="en-US" sz="1200" dirty="0"/>
          </a:p>
          <a:p>
            <a:pPr defTabSz="966612" eaLnBrk="0" fontAlgn="base" hangingPunct="0">
              <a:spcBef>
                <a:spcPct val="30000"/>
              </a:spcBef>
              <a:spcAft>
                <a:spcPct val="0"/>
              </a:spcAft>
              <a:defRPr/>
            </a:pPr>
            <a:r>
              <a:rPr lang="en-US" sz="1200" dirty="0"/>
              <a:t>Asynchronous FIFOs may</a:t>
            </a:r>
            <a:r>
              <a:rPr lang="en-US" sz="1200" baseline="0" dirty="0"/>
              <a:t> sometimes </a:t>
            </a:r>
            <a:r>
              <a:rPr lang="en-US" sz="1200" dirty="0"/>
              <a:t>introduce metastability issues. The</a:t>
            </a:r>
            <a:r>
              <a:rPr lang="en-US" sz="1200" baseline="0" dirty="0"/>
              <a:t> hardware architecture of the FIFO mainly includes two parts. </a:t>
            </a:r>
          </a:p>
          <a:p>
            <a:pPr defTabSz="966612" eaLnBrk="0" fontAlgn="base" hangingPunct="0">
              <a:spcBef>
                <a:spcPct val="30000"/>
              </a:spcBef>
              <a:spcAft>
                <a:spcPct val="0"/>
              </a:spcAft>
              <a:defRPr/>
            </a:pPr>
            <a:r>
              <a:rPr lang="en-US" sz="1200" baseline="0" dirty="0"/>
              <a:t>The first part is storage, which holds that data item. It can be designed using a memory block, a set of registers</a:t>
            </a:r>
            <a:r>
              <a:rPr lang="en-US" sz="1200" u="sng" baseline="0" dirty="0"/>
              <a:t>,</a:t>
            </a:r>
            <a:r>
              <a:rPr lang="en-US" sz="1200" baseline="0" dirty="0"/>
              <a:t> or any other forms of data storage devices. </a:t>
            </a:r>
          </a:p>
          <a:p>
            <a:pPr defTabSz="966612" eaLnBrk="0" fontAlgn="base" hangingPunct="0">
              <a:spcBef>
                <a:spcPct val="30000"/>
              </a:spcBef>
              <a:spcAft>
                <a:spcPct val="0"/>
              </a:spcAft>
              <a:defRPr/>
            </a:pPr>
            <a:r>
              <a:rPr lang="en-US" sz="1200" baseline="0" dirty="0"/>
              <a:t>The second part is the control logic, which manages the interface of the FIFO and interacts with other blocks in the system.</a:t>
            </a:r>
            <a:endParaRPr lang="en-GB" sz="120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3341102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GB" sz="1200" dirty="0">
                <a:latin typeface="Arial"/>
              </a:rPr>
              <a:t>FIFOs are implemented using shift registers controlled by the same clock signal.</a:t>
            </a:r>
          </a:p>
          <a:p>
            <a:pPr marL="0" indent="0">
              <a:lnSpc>
                <a:spcPct val="100000"/>
              </a:lnSpc>
              <a:buFont typeface="Arial" panose="020B0604020202020204" pitchFamily="34" charset="0"/>
              <a:buNone/>
            </a:pPr>
            <a:r>
              <a:rPr lang="en-GB" sz="1200" dirty="0">
                <a:latin typeface="Arial"/>
              </a:rPr>
              <a:t>The length of the shift register corresponds to the depth of the FIFO, so there will be as many shift registers as the word length of data to be stored. At each clock cycle, data is shifted from one flip-flop to the next one at each shift register. </a:t>
            </a:r>
          </a:p>
          <a:p>
            <a:pPr marL="0" indent="0">
              <a:lnSpc>
                <a:spcPct val="100000"/>
              </a:lnSpc>
              <a:buFont typeface="Arial" panose="020B0604020202020204" pitchFamily="34" charset="0"/>
              <a:buNone/>
            </a:pPr>
            <a:endParaRPr lang="en-GB" sz="1200" dirty="0">
              <a:latin typeface="Arial"/>
            </a:endParaRPr>
          </a:p>
          <a:p>
            <a:pPr marL="0" indent="0">
              <a:lnSpc>
                <a:spcPct val="100000"/>
              </a:lnSpc>
              <a:buFont typeface="Arial" panose="020B0604020202020204" pitchFamily="34" charset="0"/>
              <a:buNone/>
            </a:pPr>
            <a:r>
              <a:rPr lang="en-GB" sz="1200" dirty="0">
                <a:latin typeface="Arial"/>
              </a:rPr>
              <a:t>For FIFOs of non-trivial size, a dual-port SRAM is usually used, where one port is dedicated to writing and the other to reading. </a:t>
            </a:r>
          </a:p>
          <a:p>
            <a:pPr marL="0" indent="0">
              <a:lnSpc>
                <a:spcPct val="100000"/>
              </a:lnSpc>
              <a:buFont typeface="Arial" panose="020B0604020202020204" pitchFamily="34" charset="0"/>
              <a:buNone/>
            </a:pPr>
            <a:r>
              <a:rPr lang="en-GB" sz="1200" dirty="0">
                <a:latin typeface="Arial"/>
              </a:rPr>
              <a:t>In memory implementation, data is not moved from one address to the next, but memory pointers are used to control the writing and reading positions. </a:t>
            </a:r>
          </a:p>
          <a:p>
            <a:pPr marL="0" indent="0">
              <a:lnSpc>
                <a:spcPct val="100000"/>
              </a:lnSpc>
              <a:buFont typeface="Arial" panose="020B0604020202020204" pitchFamily="34" charset="0"/>
              <a:buNone/>
            </a:pPr>
            <a:endParaRPr lang="en-GB" sz="1200" dirty="0">
              <a:latin typeface="Arial"/>
            </a:endParaRPr>
          </a:p>
          <a:p>
            <a:pPr marL="0" indent="0">
              <a:lnSpc>
                <a:spcPct val="100000"/>
              </a:lnSpc>
              <a:buFont typeface="Arial" panose="020B0604020202020204" pitchFamily="34" charset="0"/>
              <a:buNone/>
            </a:pPr>
            <a:r>
              <a:rPr lang="en-GB" dirty="0"/>
              <a:t>There are flags to indicate the status of the </a:t>
            </a:r>
            <a:r>
              <a:rPr lang="en-GB" u="none" dirty="0"/>
              <a:t>FIFO as </a:t>
            </a:r>
            <a:r>
              <a:rPr lang="en-GB" dirty="0"/>
              <a:t>shown in the diagram in this slide.</a:t>
            </a:r>
          </a:p>
          <a:p>
            <a:pPr marL="0" indent="0">
              <a:lnSpc>
                <a:spcPct val="100000"/>
              </a:lnSpc>
              <a:buFont typeface="Arial" panose="020B0604020202020204" pitchFamily="34" charset="0"/>
              <a:buNone/>
            </a:pPr>
            <a:r>
              <a:rPr lang="en-GB" dirty="0"/>
              <a:t>FIFO full indicates that no more data can be written because all memory space is used up.</a:t>
            </a:r>
          </a:p>
          <a:p>
            <a:pPr marL="0" indent="0">
              <a:lnSpc>
                <a:spcPct val="100000"/>
              </a:lnSpc>
              <a:buFont typeface="Arial" panose="020B0604020202020204" pitchFamily="34" charset="0"/>
              <a:buNone/>
            </a:pPr>
            <a:r>
              <a:rPr lang="en-GB" dirty="0"/>
              <a:t>FIFO empty indicates that no more data can be read since it’s empty.</a:t>
            </a:r>
          </a:p>
          <a:p>
            <a:pPr marL="0" indent="0">
              <a:lnSpc>
                <a:spcPct val="100000"/>
              </a:lnSpc>
              <a:buFont typeface="Arial" panose="020B0604020202020204" pitchFamily="34" charset="0"/>
              <a:buNone/>
            </a:pPr>
            <a:endParaRPr lang="en-GB" dirty="0"/>
          </a:p>
          <a:p>
            <a:pPr marL="0" indent="0">
              <a:lnSpc>
                <a:spcPct val="100000"/>
              </a:lnSpc>
              <a:buFont typeface="Arial" panose="020B0604020202020204" pitchFamily="34" charset="0"/>
              <a:buNone/>
            </a:pPr>
            <a:r>
              <a:rPr lang="en-GB" dirty="0"/>
              <a:t>Some FIFOs also provide flags to indicate that the FIFO is half full or half empty.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15</a:t>
            </a:fld>
            <a:endParaRPr lang="en-US" altLang="en-US" dirty="0"/>
          </a:p>
        </p:txBody>
      </p:sp>
    </p:spTree>
    <p:extLst>
      <p:ext uri="{BB962C8B-B14F-4D97-AF65-F5344CB8AC3E}">
        <p14:creationId xmlns:p14="http://schemas.microsoft.com/office/powerpoint/2010/main" val="2800419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400" dirty="0">
                <a:latin typeface="Arial"/>
              </a:rPr>
              <a:t>In a Dual Port RAM FIFO, the address of the two ports is automatically managed as data move to or from the memory.</a:t>
            </a:r>
          </a:p>
          <a:p>
            <a:pPr>
              <a:lnSpc>
                <a:spcPct val="100000"/>
              </a:lnSpc>
            </a:pPr>
            <a:endParaRPr lang="en-GB" sz="1400" dirty="0">
              <a:latin typeface="Arial"/>
            </a:endParaRPr>
          </a:p>
          <a:p>
            <a:pPr>
              <a:lnSpc>
                <a:spcPct val="100000"/>
              </a:lnSpc>
            </a:pPr>
            <a:r>
              <a:rPr lang="en-GB" sz="1400" dirty="0">
                <a:latin typeface="Arial"/>
              </a:rPr>
              <a:t>The address can be coded in natural binary code or Gray code. </a:t>
            </a:r>
          </a:p>
          <a:p>
            <a:pPr>
              <a:lnSpc>
                <a:spcPct val="100000"/>
              </a:lnSpc>
            </a:pPr>
            <a:endParaRPr lang="en-GB" sz="1400" dirty="0">
              <a:latin typeface="Arial"/>
            </a:endParaRPr>
          </a:p>
          <a:p>
            <a:pPr>
              <a:lnSpc>
                <a:spcPct val="100000"/>
              </a:lnSpc>
            </a:pPr>
            <a:r>
              <a:rPr lang="en-GB" sz="1400" dirty="0">
                <a:latin typeface="Arial"/>
              </a:rPr>
              <a:t>Natural</a:t>
            </a:r>
            <a:r>
              <a:rPr lang="en-GB" sz="1400" baseline="0" dirty="0">
                <a:latin typeface="Arial"/>
              </a:rPr>
              <a:t> binary code </a:t>
            </a:r>
            <a:r>
              <a:rPr lang="en-GB" sz="1400" dirty="0">
                <a:latin typeface="Arial"/>
              </a:rPr>
              <a:t>is the </a:t>
            </a:r>
            <a:r>
              <a:rPr lang="en-GB" sz="1200" dirty="0">
                <a:latin typeface="Arial"/>
              </a:rPr>
              <a:t>traditional way of representing a number. In this scheme, one or multiple bits are usually changed when incrementing numbers. </a:t>
            </a:r>
          </a:p>
          <a:p>
            <a:pPr>
              <a:lnSpc>
                <a:spcPct val="100000"/>
              </a:lnSpc>
            </a:pPr>
            <a:r>
              <a:rPr lang="en-GB" sz="1200" dirty="0">
                <a:latin typeface="Arial"/>
              </a:rPr>
              <a:t>In</a:t>
            </a:r>
            <a:r>
              <a:rPr lang="en-GB" sz="1200" baseline="0" dirty="0">
                <a:latin typeface="Arial"/>
              </a:rPr>
              <a:t> </a:t>
            </a:r>
            <a:r>
              <a:rPr lang="en-GB" sz="1400" dirty="0">
                <a:latin typeface="Arial"/>
              </a:rPr>
              <a:t>Gray code, an example of which is given in this table, </a:t>
            </a:r>
            <a:r>
              <a:rPr lang="en-GB" sz="1200" dirty="0">
                <a:latin typeface="Arial"/>
              </a:rPr>
              <a:t>only one bit is changed in each increment. The</a:t>
            </a:r>
            <a:r>
              <a:rPr lang="en-GB" sz="1200" baseline="0" dirty="0">
                <a:latin typeface="Arial"/>
              </a:rPr>
              <a:t> use of</a:t>
            </a:r>
            <a:r>
              <a:rPr lang="en-GB" sz="1200" dirty="0">
                <a:latin typeface="Arial"/>
              </a:rPr>
              <a:t> Gray</a:t>
            </a:r>
            <a:r>
              <a:rPr lang="en-GB" sz="1200" baseline="0" dirty="0">
                <a:latin typeface="Arial"/>
              </a:rPr>
              <a:t> </a:t>
            </a:r>
            <a:r>
              <a:rPr lang="en-GB" sz="1200" dirty="0">
                <a:latin typeface="Arial"/>
              </a:rPr>
              <a:t>code</a:t>
            </a:r>
            <a:r>
              <a:rPr lang="en-GB" sz="1200" baseline="0" dirty="0">
                <a:latin typeface="Arial"/>
              </a:rPr>
              <a:t> </a:t>
            </a:r>
            <a:r>
              <a:rPr lang="en-GB" sz="1200" dirty="0">
                <a:latin typeface="Arial"/>
              </a:rPr>
              <a:t>reduces the switching activities on the address bus, decreasing the current drawn from the supply voltage and saving </a:t>
            </a:r>
            <a:r>
              <a:rPr lang="en-GB" sz="1200" u="none" dirty="0">
                <a:latin typeface="Arial"/>
              </a:rPr>
              <a:t>power as </a:t>
            </a:r>
            <a:r>
              <a:rPr lang="en-GB" sz="1200" dirty="0">
                <a:latin typeface="Arial"/>
              </a:rPr>
              <a:t>compared to the binary scheme.</a:t>
            </a:r>
            <a:endParaRPr lang="en-GB" sz="120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4003627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2000" dirty="0">
                <a:latin typeface="Arial"/>
              </a:rPr>
              <a:t>How and why are FIFOs used in an UART module? </a:t>
            </a:r>
          </a:p>
          <a:p>
            <a:pPr>
              <a:lnSpc>
                <a:spcPct val="100000"/>
              </a:lnSpc>
            </a:pPr>
            <a:endParaRPr lang="en-GB" sz="2000" dirty="0">
              <a:latin typeface="Arial"/>
            </a:endParaRPr>
          </a:p>
          <a:p>
            <a:pPr>
              <a:lnSpc>
                <a:spcPct val="100000"/>
              </a:lnSpc>
            </a:pPr>
            <a:r>
              <a:rPr lang="en-GB" sz="2000" dirty="0">
                <a:latin typeface="Arial"/>
              </a:rPr>
              <a:t>As</a:t>
            </a:r>
            <a:r>
              <a:rPr lang="en-GB" sz="2000" baseline="0" dirty="0">
                <a:latin typeface="Arial"/>
              </a:rPr>
              <a:t> shown </a:t>
            </a:r>
            <a:r>
              <a:rPr lang="en-GB" sz="2000" u="sng" baseline="0" dirty="0">
                <a:latin typeface="Arial"/>
              </a:rPr>
              <a:t>in</a:t>
            </a:r>
            <a:r>
              <a:rPr lang="en-GB" sz="2000" baseline="0" dirty="0">
                <a:latin typeface="Arial"/>
              </a:rPr>
              <a:t> this slide</a:t>
            </a:r>
            <a:r>
              <a:rPr lang="en-GB" sz="2000" dirty="0">
                <a:latin typeface="Arial"/>
              </a:rPr>
              <a:t>, the processor clock is 50MH</a:t>
            </a:r>
            <a:r>
              <a:rPr lang="en-GB" sz="2000" u="none" dirty="0">
                <a:latin typeface="Arial"/>
              </a:rPr>
              <a:t>z</a:t>
            </a:r>
            <a:r>
              <a:rPr lang="en-GB" sz="2000" dirty="0">
                <a:latin typeface="Arial"/>
              </a:rPr>
              <a:t>, whereas </a:t>
            </a:r>
            <a:r>
              <a:rPr lang="en-GB" dirty="0">
                <a:latin typeface="Arial"/>
              </a:rPr>
              <a:t>UART data is transmitted at a lower rate of 19,200 bps based on its baud generator. </a:t>
            </a:r>
            <a:r>
              <a:rPr lang="en-GB" baseline="0" dirty="0">
                <a:latin typeface="Arial"/>
              </a:rPr>
              <a:t>With no</a:t>
            </a:r>
            <a:r>
              <a:rPr lang="en-GB" dirty="0">
                <a:latin typeface="Arial"/>
              </a:rPr>
              <a:t> transmitter FIFO, the processor would have to wait a long time for the UART to finish the transmission of each data item before it could deposit new data. The transmitter FIFO allows the processor to deposit several data items to the FIFO memory to be transmitted later on. It can then process other tasks while the UART transmits data from the FIFO,</a:t>
            </a:r>
            <a:r>
              <a:rPr lang="en-GB" baseline="0" dirty="0">
                <a:latin typeface="Arial"/>
              </a:rPr>
              <a:t> thereby</a:t>
            </a:r>
            <a:r>
              <a:rPr lang="en-GB" dirty="0">
                <a:latin typeface="Arial"/>
              </a:rPr>
              <a:t> improving system efficiency. </a:t>
            </a:r>
          </a:p>
          <a:p>
            <a:pPr>
              <a:lnSpc>
                <a:spcPct val="100000"/>
              </a:lnSpc>
            </a:pPr>
            <a:endParaRPr lang="en-GB" dirty="0">
              <a:latin typeface="Arial"/>
            </a:endParaRPr>
          </a:p>
          <a:p>
            <a:pPr>
              <a:lnSpc>
                <a:spcPct val="100000"/>
              </a:lnSpc>
            </a:pPr>
            <a:r>
              <a:rPr lang="en-GB" dirty="0">
                <a:latin typeface="Arial"/>
              </a:rPr>
              <a:t>It is worth noting here that, in principle, we can design a UART without a receiver FIFO, but the majority of UART designs have a FIFO buffer memory between the receiver shift register and the host system interface. This allows the host processor even more time to handle an interrupt from the UART and prevents loss of received data at high rates.</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2923416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2000" dirty="0">
                <a:latin typeface="Arial"/>
              </a:rPr>
              <a:t>The internal memory space of a UART peripheral is divided into two regions, which are the data register and FIFO status register.</a:t>
            </a:r>
          </a:p>
          <a:p>
            <a:pPr>
              <a:lnSpc>
                <a:spcPct val="100000"/>
              </a:lnSpc>
            </a:pPr>
            <a:endParaRPr lang="en-GB" sz="2000" dirty="0">
              <a:latin typeface="Arial"/>
            </a:endParaRPr>
          </a:p>
          <a:p>
            <a:pPr>
              <a:lnSpc>
                <a:spcPct val="100000"/>
              </a:lnSpc>
            </a:pPr>
            <a:r>
              <a:rPr lang="en-GB" sz="2000" dirty="0">
                <a:latin typeface="Arial"/>
              </a:rPr>
              <a:t>In this example, the data register is a 32-bit word or four byte space </a:t>
            </a:r>
            <a:r>
              <a:rPr lang="en-GB" dirty="0">
                <a:latin typeface="Arial"/>
              </a:rPr>
              <a:t>used for both input and output data (</a:t>
            </a:r>
            <a:r>
              <a:rPr lang="en-GB" b="1" dirty="0">
                <a:latin typeface="Arial"/>
              </a:rPr>
              <a:t>RX and TX</a:t>
            </a:r>
            <a:r>
              <a:rPr lang="en-GB" dirty="0">
                <a:latin typeface="Arial"/>
              </a:rPr>
              <a:t>). </a:t>
            </a:r>
          </a:p>
          <a:p>
            <a:pPr>
              <a:lnSpc>
                <a:spcPct val="100000"/>
              </a:lnSpc>
            </a:pPr>
            <a:endParaRPr lang="en-GB" dirty="0">
              <a:latin typeface="Arial"/>
            </a:endParaRPr>
          </a:p>
          <a:p>
            <a:pPr>
              <a:lnSpc>
                <a:spcPct val="100000"/>
              </a:lnSpc>
            </a:pPr>
            <a:r>
              <a:rPr lang="en-GB" dirty="0">
                <a:latin typeface="Arial"/>
              </a:rPr>
              <a:t>The FIFO status register also occupies a 4-byte space in the memory. It stores two flags: Rx FIFO Empty and Tx FIFO Full. If Rx FIFO Empty is asserted, the processor cannot read from the FIFO. If Tx FIFO Full is asserted, the processor has to wait before writing to the FIFO. </a:t>
            </a:r>
          </a:p>
          <a:p>
            <a:pPr>
              <a:lnSpc>
                <a:spcPct val="100000"/>
              </a:lnSpc>
            </a:pPr>
            <a:endParaRPr lang="en-GB" dirty="0">
              <a:latin typeface="Arial"/>
            </a:endParaRPr>
          </a:p>
          <a:p>
            <a:pPr>
              <a:lnSpc>
                <a:spcPct val="100000"/>
              </a:lnSpc>
            </a:pPr>
            <a:r>
              <a:rPr lang="en-GB" dirty="0">
                <a:latin typeface="Arial"/>
              </a:rPr>
              <a:t>There is typically also a control register that is memory mapped as well.</a:t>
            </a:r>
            <a:endParaRPr lang="en-GB" dirty="0"/>
          </a:p>
          <a:p>
            <a:pPr>
              <a:lnSpc>
                <a:spcPct val="100000"/>
              </a:lnSpc>
            </a:pPr>
            <a:endParaRPr lang="en-GB" dirty="0"/>
          </a:p>
          <a:p>
            <a:pPr marL="0" marR="0" lvl="2" indent="0" algn="l" defTabSz="914400" rtl="0" eaLnBrk="0" fontAlgn="base" latinLnBrk="0" hangingPunct="0">
              <a:lnSpc>
                <a:spcPct val="100000"/>
              </a:lnSpc>
              <a:spcBef>
                <a:spcPct val="30000"/>
              </a:spcBef>
              <a:spcAft>
                <a:spcPct val="0"/>
              </a:spcAft>
              <a:buClrTx/>
              <a:buSzTx/>
              <a:buFontTx/>
              <a:buNone/>
              <a:tabLst/>
              <a:defRPr/>
            </a:pPr>
            <a:endParaRPr lang="en-GB" sz="1800" dirty="0"/>
          </a:p>
          <a:p>
            <a:pPr marL="0" marR="0" lvl="2" indent="0" algn="l" defTabSz="914400" rtl="0" eaLnBrk="0" fontAlgn="base" latinLnBrk="0" hangingPunct="0">
              <a:lnSpc>
                <a:spcPct val="100000"/>
              </a:lnSpc>
              <a:spcBef>
                <a:spcPct val="30000"/>
              </a:spcBef>
              <a:spcAft>
                <a:spcPct val="0"/>
              </a:spcAft>
              <a:buClrTx/>
              <a:buSzTx/>
              <a:buFontTx/>
              <a:buNone/>
              <a:tabLst/>
              <a:defRPr/>
            </a:pPr>
            <a:endParaRPr lang="en-GB" sz="1800" dirty="0"/>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76822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data stream is a sequence of data elements, usually sent </a:t>
            </a:r>
            <a:r>
              <a:rPr lang="en-IN" altLang="en-US" dirty="0">
                <a:ea typeface="ＭＳ Ｐゴシック" panose="020B0600070205080204" pitchFamily="34" charset="-128"/>
              </a:rPr>
              <a:t>continuously</a:t>
            </a:r>
            <a:r>
              <a:rPr lang="en-GB" dirty="0"/>
              <a:t>. Examples are audio, video, computer network traffic</a:t>
            </a:r>
            <a:r>
              <a:rPr lang="en-GB" u="sng" dirty="0"/>
              <a:t>,</a:t>
            </a:r>
            <a:r>
              <a:rPr lang="en-GB" dirty="0"/>
              <a:t> or sensor data.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2210079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Arial"/>
                <a:ea typeface="MS PGothic"/>
              </a:rPr>
              <a:t>The AXI4-Stream protocol is used as a standard interface to connect components that wish to exchange stream data. The interface can be used to connect a single Manager that generates data to a</a:t>
            </a:r>
            <a:r>
              <a:rPr lang="en-GB" sz="1200" baseline="0" dirty="0">
                <a:solidFill>
                  <a:schemeClr val="tx1"/>
                </a:solidFill>
                <a:latin typeface="Arial" pitchFamily="100" charset="0"/>
                <a:ea typeface="MS PGothic" pitchFamily="34" charset="-128"/>
              </a:rPr>
              <a:t> </a:t>
            </a:r>
            <a:r>
              <a:rPr lang="en-GB" sz="1200" dirty="0">
                <a:solidFill>
                  <a:srgbClr val="000000"/>
                </a:solidFill>
                <a:latin typeface="Arial"/>
                <a:ea typeface="MS PGothic"/>
              </a:rPr>
              <a:t>single Subordinate that receives data. The protocol can also be used when connecting larger numbers of Manager and Subordinate components. </a:t>
            </a:r>
          </a:p>
          <a:p>
            <a:r>
              <a:rPr lang="en-GB" sz="1200" dirty="0">
                <a:solidFill>
                  <a:srgbClr val="000000"/>
                </a:solidFill>
                <a:latin typeface="Arial"/>
                <a:ea typeface="MS PGothic"/>
              </a:rPr>
              <a:t>The protocol supports multiple data streams using the same set</a:t>
            </a:r>
            <a:r>
              <a:rPr lang="en-GB" sz="1200" baseline="0" dirty="0">
                <a:solidFill>
                  <a:schemeClr val="tx1"/>
                </a:solidFill>
                <a:latin typeface="Arial" pitchFamily="100" charset="0"/>
                <a:ea typeface="MS PGothic" pitchFamily="34" charset="-128"/>
              </a:rPr>
              <a:t> </a:t>
            </a:r>
            <a:r>
              <a:rPr lang="en-GB" sz="1200" dirty="0">
                <a:solidFill>
                  <a:srgbClr val="000000"/>
                </a:solidFill>
                <a:latin typeface="Arial"/>
                <a:ea typeface="MS PGothic"/>
              </a:rPr>
              <a:t>of shared wires, allowing a generic interconnect to be constructed that can perform upsizing, downsizing, and routing operations. </a:t>
            </a:r>
          </a:p>
          <a:p>
            <a:r>
              <a:rPr lang="en-GB" sz="1200" dirty="0">
                <a:solidFill>
                  <a:srgbClr val="000000"/>
                </a:solidFill>
                <a:latin typeface="Arial"/>
                <a:ea typeface="MS PGothic"/>
              </a:rPr>
              <a:t>The AXI4-Stream interface also supports a wide variety of different stream types. </a:t>
            </a:r>
          </a:p>
          <a:p>
            <a:endParaRPr lang="en-GB" sz="1200" dirty="0">
              <a:solidFill>
                <a:srgbClr val="000000"/>
              </a:solidFill>
              <a:latin typeface="Arial"/>
              <a:ea typeface="MS PGothic"/>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000000"/>
                </a:solidFill>
                <a:latin typeface="Arial"/>
                <a:ea typeface="MS PGothic"/>
              </a:rPr>
              <a:t>The stream protocol defines the association between transfers and packets.</a:t>
            </a:r>
            <a:r>
              <a:rPr lang="en-GB" sz="1200" dirty="0">
                <a:solidFill>
                  <a:schemeClr val="tx1"/>
                </a:solidFill>
                <a:latin typeface="+mn-lt"/>
                <a:ea typeface="ＭＳ Ｐゴシック" charset="0"/>
              </a:rPr>
              <a:t> </a:t>
            </a:r>
            <a:r>
              <a:rPr lang="en-GB" dirty="0"/>
              <a:t>A single transfer is defined by a single TVALID, TREADY handshake.</a:t>
            </a:r>
            <a:endParaRPr lang="en-US" altLang="en-US" dirty="0">
              <a:ea typeface="ＭＳ Ｐゴシック" panose="020B0600070205080204" pitchFamily="34" charset="-128"/>
            </a:endParaRPr>
          </a:p>
          <a:p>
            <a:r>
              <a:rPr lang="en-GB" sz="1200" dirty="0">
                <a:solidFill>
                  <a:srgbClr val="000000"/>
                </a:solidFill>
                <a:latin typeface="Arial"/>
                <a:ea typeface="MS PGothic"/>
              </a:rPr>
              <a:t>A packet is similar to an AXI4 burst. A packet may consist of a single transfer or multiple transfers. Infrastructure components can </a:t>
            </a:r>
            <a:r>
              <a:rPr lang="en-GB" sz="1200" b="0" dirty="0">
                <a:solidFill>
                  <a:srgbClr val="000000"/>
                </a:solidFill>
                <a:latin typeface="Arial"/>
                <a:ea typeface="MS PGothic"/>
              </a:rPr>
              <a:t>use packets to deal more efficiently with a stream in packet-sized groups.</a:t>
            </a:r>
            <a:endParaRPr lang="en-GB" b="0" dirty="0"/>
          </a:p>
          <a:p>
            <a:r>
              <a:rPr lang="en-GB" sz="1200" b="0" dirty="0">
                <a:solidFill>
                  <a:srgbClr val="000000"/>
                </a:solidFill>
                <a:latin typeface="Arial"/>
                <a:ea typeface="MS PGothic"/>
              </a:rPr>
              <a:t>A frame is the highest </a:t>
            </a:r>
            <a:r>
              <a:rPr lang="en-GB" sz="1200" dirty="0">
                <a:solidFill>
                  <a:srgbClr val="000000"/>
                </a:solidFill>
                <a:latin typeface="Arial"/>
                <a:ea typeface="MS PGothic"/>
              </a:rPr>
              <a:t>level of byte grouping in an AXI4-Stream. A frame can be a very large number of bytes.</a:t>
            </a:r>
            <a:r>
              <a:rPr lang="en-GB" sz="1200" baseline="0" dirty="0">
                <a:solidFill>
                  <a:srgbClr val="000000"/>
                </a:solidFill>
                <a:latin typeface="Arial"/>
                <a:ea typeface="MS PGothic"/>
              </a:rPr>
              <a:t> An </a:t>
            </a:r>
            <a:r>
              <a:rPr lang="en-GB" sz="1200" dirty="0">
                <a:solidFill>
                  <a:srgbClr val="000000"/>
                </a:solidFill>
                <a:latin typeface="Arial"/>
                <a:ea typeface="MS PGothic"/>
              </a:rPr>
              <a:t>entire video frame buffer is a good example.</a:t>
            </a:r>
            <a:endParaRPr lang="en-GB" dirty="0"/>
          </a:p>
          <a:p>
            <a:r>
              <a:rPr lang="en-GB" sz="1200" dirty="0">
                <a:solidFill>
                  <a:srgbClr val="000000"/>
                </a:solidFill>
                <a:latin typeface="Arial"/>
                <a:ea typeface="MS PGothic"/>
              </a:rPr>
              <a:t>A data stream can be</a:t>
            </a:r>
            <a:r>
              <a:rPr lang="en-GB" sz="1200" dirty="0">
                <a:solidFill>
                  <a:schemeClr val="tx1"/>
                </a:solidFill>
                <a:latin typeface="+mn-lt"/>
                <a:ea typeface="ＭＳ Ｐゴシック" charset="0"/>
              </a:rPr>
              <a:t> </a:t>
            </a:r>
            <a:r>
              <a:rPr lang="en-GB" sz="1200" dirty="0">
                <a:solidFill>
                  <a:srgbClr val="000000"/>
                </a:solidFill>
                <a:latin typeface="Arial"/>
                <a:ea typeface="MS PGothic"/>
              </a:rPr>
              <a:t>a series of individual byte </a:t>
            </a:r>
            <a:r>
              <a:rPr lang="en-GB" sz="1200" u="none" dirty="0">
                <a:solidFill>
                  <a:srgbClr val="000000"/>
                </a:solidFill>
                <a:latin typeface="Arial"/>
                <a:ea typeface="MS PGothic"/>
              </a:rPr>
              <a:t>transfers</a:t>
            </a:r>
            <a:r>
              <a:rPr lang="en-GB" sz="1200" u="none" dirty="0">
                <a:solidFill>
                  <a:schemeClr val="tx1"/>
                </a:solidFill>
                <a:latin typeface="+mn-lt"/>
                <a:ea typeface="ＭＳ Ｐゴシック" charset="0"/>
              </a:rPr>
              <a:t> or </a:t>
            </a:r>
            <a:r>
              <a:rPr lang="en-GB" sz="1200" dirty="0">
                <a:solidFill>
                  <a:srgbClr val="000000"/>
                </a:solidFill>
                <a:latin typeface="Arial"/>
                <a:ea typeface="MS PGothic"/>
              </a:rPr>
              <a:t>a series of byte transfers grouped together in packets.</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1810273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solidFill>
                  <a:srgbClr val="000000"/>
                </a:solidFill>
                <a:latin typeface="Arial"/>
                <a:ea typeface="MS PGothic"/>
              </a:rPr>
              <a:t>Data streams can be in various forms. Some examples are byte stream, continuous aligned stream, continuous unaligned stream, and sparse stream. </a:t>
            </a:r>
            <a:endParaRPr lang="en-GB" b="0" dirty="0"/>
          </a:p>
          <a:p>
            <a:endParaRPr lang="en-GB" sz="1200" b="0" dirty="0">
              <a:solidFill>
                <a:srgbClr val="000000"/>
              </a:solidFill>
              <a:latin typeface="Arial"/>
              <a:ea typeface="MS PGothic"/>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solidFill>
                  <a:srgbClr val="000000"/>
                </a:solidFill>
                <a:latin typeface="Arial"/>
                <a:ea typeface="MS PGothic"/>
              </a:rPr>
              <a:t>For byte stream, a number of data and null bytes are transmitted. On each transfer, any number of data bytes can be transferred. A data byte is a byte of data that contains valid information that is transmitted between the source and destination. Null bytes have no meaning and can be inserted or removed from the stream.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dirty="0">
              <a:solidFill>
                <a:srgbClr val="000000"/>
              </a:solidFill>
              <a:latin typeface="Arial"/>
              <a:ea typeface="MS PGothic"/>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solidFill>
                  <a:srgbClr val="000000"/>
                </a:solidFill>
                <a:latin typeface="Arial"/>
                <a:ea typeface="MS PGothic"/>
              </a:rPr>
              <a:t>For continuous aligned stream, the transmission is for a number of data bytes, where each </a:t>
            </a:r>
            <a:r>
              <a:rPr lang="en-GB" sz="1200" b="0" u="none" dirty="0">
                <a:solidFill>
                  <a:srgbClr val="000000"/>
                </a:solidFill>
                <a:latin typeface="Arial"/>
                <a:ea typeface="MS PGothic"/>
              </a:rPr>
              <a:t>and </a:t>
            </a:r>
            <a:r>
              <a:rPr lang="en-GB" sz="1200" b="0" dirty="0">
                <a:solidFill>
                  <a:srgbClr val="000000"/>
                </a:solidFill>
                <a:latin typeface="Arial"/>
                <a:ea typeface="MS PGothic"/>
              </a:rPr>
              <a:t>every packet has no position or null bytes. A position byte is a byte that indicates the relative positions of data bytes within the stream. This is a placeholder and</a:t>
            </a:r>
            <a:r>
              <a:rPr lang="en-GB" sz="1200" b="0" baseline="0" dirty="0">
                <a:solidFill>
                  <a:srgbClr val="000000"/>
                </a:solidFill>
                <a:latin typeface="Arial"/>
                <a:ea typeface="MS PGothic"/>
              </a:rPr>
              <a:t> </a:t>
            </a:r>
            <a:r>
              <a:rPr lang="en-GB" sz="1200" b="0" dirty="0">
                <a:solidFill>
                  <a:srgbClr val="000000"/>
                </a:solidFill>
                <a:latin typeface="Arial"/>
                <a:ea typeface="MS PGothic"/>
              </a:rPr>
              <a:t>does not transmit any relevant data values between source and destination.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solidFill>
                  <a:srgbClr val="000000"/>
                </a:solidFill>
                <a:latin typeface="Arial"/>
                <a:ea typeface="MS PGothic"/>
              </a:rPr>
              <a:t>Continuous unaligned stream, on the other hand, has no position bytes between the first data byte and the last data byte of each packet. A continuous unaligned stream can have any number of contiguous position bytes at the start</a:t>
            </a:r>
            <a:r>
              <a:rPr lang="en-GB" sz="1200" b="0" baseline="0" dirty="0">
                <a:solidFill>
                  <a:srgbClr val="000000"/>
                </a:solidFill>
                <a:latin typeface="Arial"/>
                <a:ea typeface="MS PGothic"/>
              </a:rPr>
              <a:t> or </a:t>
            </a:r>
            <a:r>
              <a:rPr lang="en-GB" sz="1200" b="0" dirty="0">
                <a:solidFill>
                  <a:srgbClr val="000000"/>
                </a:solidFill>
                <a:latin typeface="Arial"/>
                <a:ea typeface="MS PGothic"/>
              </a:rPr>
              <a:t>end of a packet, or both.</a:t>
            </a:r>
            <a:endParaRPr lang="en-GB"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solidFill>
                  <a:srgbClr val="000000"/>
                </a:solidFill>
                <a:latin typeface="Arial"/>
                <a:ea typeface="MS PGothic"/>
              </a:rPr>
              <a:t>For sparse stream, the transmission is for </a:t>
            </a:r>
            <a:r>
              <a:rPr lang="en-GB" sz="1200" b="0" u="none" dirty="0">
                <a:solidFill>
                  <a:srgbClr val="000000"/>
                </a:solidFill>
                <a:latin typeface="Arial"/>
                <a:ea typeface="MS PGothic"/>
              </a:rPr>
              <a:t>the</a:t>
            </a:r>
            <a:r>
              <a:rPr lang="en-GB" sz="1200" b="0" dirty="0">
                <a:solidFill>
                  <a:srgbClr val="000000"/>
                </a:solidFill>
                <a:latin typeface="Arial"/>
                <a:ea typeface="MS PGothic"/>
              </a:rPr>
              <a:t> number of data bytes and position bytes. All data and position bytes must be maintained and transmitted from source to destination. A sparse stream can contain any mix of data bytes and position bytes, but typically, the majority of the bytes are data bytes. A sparse stream does not imply that only a minority of the bytes are data bytes.</a:t>
            </a:r>
            <a:endParaRPr lang="en-GB"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60798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b="0" dirty="0">
                <a:solidFill>
                  <a:srgbClr val="000000"/>
                </a:solidFill>
                <a:latin typeface="Arial"/>
                <a:ea typeface="MS PGothic"/>
              </a:rPr>
              <a:t>In parallel communication, a bunch of bits are sent simultaneously on different wires within the same channel. As a result, there is a potential speedup in parallel transmission bit rate over serial transmission bit rate. However, this speedup is at the cost of more complex physical interfaces and connectors, and as a parallel cable gets longer, the synchronization of signals on the bus wires gets more sensitive to distance and clock-rate. Since the timing of each transmitted bit has to be precisely controlled to guarantee information integrity, parallel transmissions are implemented synchronously. One example of a parallel transmission is the connections between a processor core and the memory, as we have seen previously. Generally, on-chip communication channels are also parallel.  </a:t>
            </a:r>
            <a:endParaRPr lang="en-GB"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a:t>
            </a:fld>
            <a:endParaRPr lang="en-US" altLang="en-US" dirty="0"/>
          </a:p>
        </p:txBody>
      </p:sp>
    </p:spTree>
    <p:extLst>
      <p:ext uri="{BB962C8B-B14F-4D97-AF65-F5344CB8AC3E}">
        <p14:creationId xmlns:p14="http://schemas.microsoft.com/office/powerpoint/2010/main" val="2900626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As shown on this slide, a simple AXI4-Stream mechanism uses two global signals, four Manager/Subordinate communication signals, and the main signal-bus to transmit data (TDATA).</a:t>
            </a:r>
          </a:p>
          <a:p>
            <a:r>
              <a:rPr lang="en-GB" sz="2000" dirty="0">
                <a:latin typeface="Arial"/>
              </a:rPr>
              <a:t>The two global signals are ACLK and ARESETn.</a:t>
            </a:r>
          </a:p>
          <a:p>
            <a:endParaRPr lang="en-GB" sz="2000" dirty="0">
              <a:latin typeface="Arial"/>
            </a:endParaRPr>
          </a:p>
          <a:p>
            <a:r>
              <a:rPr lang="en-GB" sz="2000" dirty="0">
                <a:latin typeface="Arial"/>
              </a:rPr>
              <a:t>TVALID and TREADY are used for the handshaking protocol. </a:t>
            </a:r>
            <a:r>
              <a:rPr lang="en-GB" sz="1200" dirty="0">
                <a:solidFill>
                  <a:srgbClr val="000000"/>
                </a:solidFill>
                <a:latin typeface="Arial"/>
                <a:ea typeface="MS PGothic"/>
              </a:rPr>
              <a:t>A two-way flow control mechanism enables both the Manager and Subordinate to control the rate at which the data and control information is transmitted across the interface. For a transfer to occur, both the TVALID and TREADY signals must be asserted.</a:t>
            </a:r>
          </a:p>
          <a:p>
            <a:endParaRPr lang="en-GB" sz="1200" dirty="0">
              <a:solidFill>
                <a:srgbClr val="000000"/>
              </a:solidFill>
              <a:latin typeface="Arial"/>
              <a:ea typeface="MS PGothic"/>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22</a:t>
            </a:fld>
            <a:endParaRPr lang="en-US" altLang="en-US" dirty="0"/>
          </a:p>
        </p:txBody>
      </p:sp>
    </p:spTree>
    <p:extLst>
      <p:ext uri="{BB962C8B-B14F-4D97-AF65-F5344CB8AC3E}">
        <p14:creationId xmlns:p14="http://schemas.microsoft.com/office/powerpoint/2010/main" val="2795942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The description for the Manager signals and Subordinate signal for the </a:t>
            </a:r>
            <a:r>
              <a:rPr lang="en-US" dirty="0"/>
              <a:t>AXI4-Stream </a:t>
            </a:r>
            <a:r>
              <a:rPr lang="en-US" u="none" dirty="0"/>
              <a:t>is</a:t>
            </a:r>
            <a:r>
              <a:rPr lang="en-GB" b="0" dirty="0"/>
              <a:t> listed in this slide.</a:t>
            </a:r>
          </a:p>
          <a:p>
            <a:endParaRPr lang="en-GB" b="0" dirty="0"/>
          </a:p>
          <a:p>
            <a:r>
              <a:rPr lang="en-GB" b="0" dirty="0"/>
              <a:t>Note that there is a signal called TUSER that is used to transmit user-defined sideband information that can be transmitted alongside the data stream. </a:t>
            </a:r>
          </a:p>
          <a:p>
            <a:endParaRPr lang="en-GB" b="0" dirty="0"/>
          </a:p>
          <a:p>
            <a:r>
              <a:rPr lang="en-GB" b="0" dirty="0"/>
              <a:t>TREADY is a Subordinate signal to indicate that the Subordinate can accept the transfer.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23</a:t>
            </a:fld>
            <a:endParaRPr lang="en-US" altLang="en-US" dirty="0"/>
          </a:p>
        </p:txBody>
      </p:sp>
    </p:spTree>
    <p:extLst>
      <p:ext uri="{BB962C8B-B14F-4D97-AF65-F5344CB8AC3E}">
        <p14:creationId xmlns:p14="http://schemas.microsoft.com/office/powerpoint/2010/main" val="3152915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2000" dirty="0">
                <a:latin typeface="Arial"/>
              </a:rPr>
              <a:t>These are the clock and reset signal protocol rules that apply to AXI4-Stream. They</a:t>
            </a:r>
            <a:r>
              <a:rPr lang="en-GB" sz="2000" baseline="0" dirty="0">
                <a:latin typeface="Arial"/>
              </a:rPr>
              <a:t> </a:t>
            </a:r>
            <a:r>
              <a:rPr lang="en-GB" sz="2000" dirty="0">
                <a:latin typeface="Arial"/>
              </a:rPr>
              <a:t>are similar to the AXI protocol. </a:t>
            </a:r>
          </a:p>
          <a:p>
            <a:pPr marL="0" indent="0">
              <a:buFont typeface="Arial" panose="020B0604020202020204" pitchFamily="34" charset="0"/>
              <a:buNone/>
            </a:pPr>
            <a:endParaRPr lang="en-GB" sz="2000" dirty="0">
              <a:solidFill>
                <a:srgbClr val="000000"/>
              </a:solidFill>
              <a:latin typeface="Arial"/>
              <a:ea typeface="MS PGothic"/>
            </a:endParaRPr>
          </a:p>
          <a:p>
            <a:pPr marL="0" indent="0">
              <a:buFont typeface="Arial" panose="020B0604020202020204" pitchFamily="34" charset="0"/>
              <a:buNone/>
            </a:pPr>
            <a:r>
              <a:rPr lang="en-GB" sz="1200" dirty="0">
                <a:solidFill>
                  <a:srgbClr val="000000"/>
                </a:solidFill>
                <a:latin typeface="Arial"/>
                <a:ea typeface="MS PGothic"/>
              </a:rPr>
              <a:t>Input signals are sampled on the rising edge</a:t>
            </a:r>
            <a:r>
              <a:rPr lang="en-GB" sz="1200" u="sng" dirty="0">
                <a:solidFill>
                  <a:srgbClr val="000000"/>
                </a:solidFill>
                <a:latin typeface="Arial"/>
                <a:ea typeface="MS PGothic"/>
              </a:rPr>
              <a:t>,</a:t>
            </a:r>
            <a:r>
              <a:rPr lang="en-GB" sz="1200" dirty="0">
                <a:solidFill>
                  <a:srgbClr val="000000"/>
                </a:solidFill>
                <a:latin typeface="Arial"/>
                <a:ea typeface="MS PGothic"/>
              </a:rPr>
              <a:t> and output signal changes must occur after the rising edge.</a:t>
            </a:r>
          </a:p>
          <a:p>
            <a:pPr marL="0" indent="0">
              <a:buFont typeface="Arial" panose="020B0604020202020204" pitchFamily="34" charset="0"/>
              <a:buNone/>
            </a:pPr>
            <a:endParaRPr lang="en-GB" dirty="0"/>
          </a:p>
          <a:p>
            <a:pPr marL="0" indent="0">
              <a:buFont typeface="Arial" panose="020B0604020202020204" pitchFamily="34" charset="0"/>
              <a:buNone/>
            </a:pPr>
            <a:r>
              <a:rPr lang="en-GB" sz="1200" dirty="0">
                <a:solidFill>
                  <a:srgbClr val="000000"/>
                </a:solidFill>
                <a:latin typeface="Arial"/>
                <a:ea typeface="MS PGothic"/>
              </a:rPr>
              <a:t>The AXI4-Stream protocol uses a single active LOW reset signal, ARESETn. The reset signal can be asserted</a:t>
            </a:r>
            <a:r>
              <a:rPr lang="en-GB" sz="1200" baseline="0" dirty="0">
                <a:solidFill>
                  <a:schemeClr val="tx1"/>
                </a:solidFill>
                <a:latin typeface="Arial" pitchFamily="100" charset="0"/>
                <a:ea typeface="MS PGothic" pitchFamily="34" charset="-128"/>
              </a:rPr>
              <a:t> </a:t>
            </a:r>
            <a:r>
              <a:rPr lang="en-GB" sz="1200" dirty="0">
                <a:solidFill>
                  <a:srgbClr val="000000"/>
                </a:solidFill>
                <a:latin typeface="Arial"/>
                <a:ea typeface="MS PGothic"/>
              </a:rPr>
              <a:t>asynchronously, but de-assertion must be synchronous with a rising edge of ACLK.</a:t>
            </a:r>
          </a:p>
          <a:p>
            <a:pPr marL="0" indent="0">
              <a:buFont typeface="Arial" panose="020B0604020202020204" pitchFamily="34" charset="0"/>
              <a:buNone/>
            </a:pPr>
            <a:endParaRPr lang="en-GB" dirty="0"/>
          </a:p>
          <a:p>
            <a:pPr marL="0" indent="0">
              <a:buFont typeface="Arial" panose="020B0604020202020204" pitchFamily="34" charset="0"/>
              <a:buNone/>
            </a:pPr>
            <a:r>
              <a:rPr lang="en-GB" sz="1200" dirty="0">
                <a:solidFill>
                  <a:srgbClr val="000000"/>
                </a:solidFill>
                <a:latin typeface="Arial"/>
                <a:ea typeface="MS PGothic"/>
              </a:rPr>
              <a:t>During reset, a Manager interface must drive TVALID LOW, and all other signals can be driven to any value.</a:t>
            </a:r>
            <a:endParaRPr lang="en-GB" dirty="0"/>
          </a:p>
          <a:p>
            <a:pPr marL="0" indent="0">
              <a:buFont typeface="Arial" panose="020B0604020202020204" pitchFamily="34" charset="0"/>
              <a:buNone/>
            </a:pP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24</a:t>
            </a:fld>
            <a:endParaRPr lang="en-US" altLang="en-US" dirty="0"/>
          </a:p>
        </p:txBody>
      </p:sp>
    </p:spTree>
    <p:extLst>
      <p:ext uri="{BB962C8B-B14F-4D97-AF65-F5344CB8AC3E}">
        <p14:creationId xmlns:p14="http://schemas.microsoft.com/office/powerpoint/2010/main" val="1339472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solidFill>
                  <a:srgbClr val="000000"/>
                </a:solidFill>
                <a:latin typeface="Arial"/>
                <a:ea typeface="MS PGothic"/>
              </a:rPr>
              <a:t>A two-way flow control mechanism enables both the Manager and Subordinate to control the rate at which the data and control information is transmitted across the interface. </a:t>
            </a:r>
          </a:p>
          <a:p>
            <a:pPr>
              <a:lnSpc>
                <a:spcPct val="100000"/>
              </a:lnSpc>
            </a:pPr>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For a transfer to occur, </a:t>
            </a:r>
            <a:r>
              <a:rPr lang="en-GB" sz="1200" u="none" dirty="0">
                <a:solidFill>
                  <a:srgbClr val="000000"/>
                </a:solidFill>
                <a:latin typeface="Arial"/>
                <a:ea typeface="MS PGothic"/>
              </a:rPr>
              <a:t>both TVALID </a:t>
            </a:r>
            <a:r>
              <a:rPr lang="en-GB" sz="1200" dirty="0">
                <a:solidFill>
                  <a:srgbClr val="000000"/>
                </a:solidFill>
                <a:latin typeface="Arial"/>
                <a:ea typeface="MS PGothic"/>
              </a:rPr>
              <a:t>and TREADY signals must be asserted. Either TVALID or TREADY can be asserted first, or both can be asserted in the same ACLK cycle. A Manager is not permitted to wait until TREADY is asserted before asserting TVALID. Once TVALID is asserted, it must remain asserted until the handshake occurs.</a:t>
            </a:r>
          </a:p>
          <a:p>
            <a:pPr>
              <a:lnSpc>
                <a:spcPct val="100000"/>
              </a:lnSpc>
            </a:pPr>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 A Subordinate is permitted to wait for TVALID to be asserted before asserting the corresponding TREADY. If a Subordinate asserts TREADY, it is permitted to de-assert TREADY before TVALID is asserted.</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25</a:t>
            </a:fld>
            <a:endParaRPr lang="en-US" altLang="en-US" dirty="0"/>
          </a:p>
        </p:txBody>
      </p:sp>
    </p:spTree>
    <p:extLst>
      <p:ext uri="{BB962C8B-B14F-4D97-AF65-F5344CB8AC3E}">
        <p14:creationId xmlns:p14="http://schemas.microsoft.com/office/powerpoint/2010/main" val="1223642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Arial"/>
                <a:ea typeface="MS PGothic"/>
              </a:rPr>
              <a:t>A packet is a grouping of bytes that are transmitted together across the interface. Infrastructure components can typically be made more efficient by dealing with transfers that are grouped together in packets. An AXI4-Stream packet is similar to an AXI4 burst. </a:t>
            </a:r>
          </a:p>
          <a:p>
            <a:endParaRPr lang="en-GB" sz="1200" dirty="0">
              <a:solidFill>
                <a:srgbClr val="000000"/>
              </a:solidFill>
              <a:latin typeface="Arial"/>
              <a:ea typeface="MS PGothic"/>
            </a:endParaRPr>
          </a:p>
          <a:p>
            <a:r>
              <a:rPr lang="en-GB" sz="1200" dirty="0">
                <a:solidFill>
                  <a:srgbClr val="000000"/>
                </a:solidFill>
                <a:latin typeface="Arial"/>
                <a:ea typeface="MS PGothic"/>
              </a:rPr>
              <a:t>TLAST can be used to transmit information between the source and destination. The number of packets and the number of assertions of TLAST must be preserved between the Manager and Subordinate.</a:t>
            </a:r>
          </a:p>
          <a:p>
            <a:endParaRPr lang="en-GB" sz="1200" dirty="0">
              <a:solidFill>
                <a:srgbClr val="000000"/>
              </a:solidFill>
              <a:latin typeface="Arial"/>
              <a:ea typeface="MS PGothic"/>
            </a:endParaRPr>
          </a:p>
          <a:p>
            <a:r>
              <a:rPr lang="en-GB" sz="1200" dirty="0">
                <a:solidFill>
                  <a:srgbClr val="000000"/>
                </a:solidFill>
                <a:latin typeface="Arial"/>
                <a:ea typeface="MS PGothic"/>
              </a:rPr>
              <a:t>There is a process to combine bytes from two different transfers into one transfer, and this process is known as merging.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000000"/>
                </a:solidFill>
                <a:latin typeface="Arial"/>
                <a:ea typeface="MS PGothic"/>
              </a:rPr>
              <a:t>Merging can take place when a transfer has null bytes that can be removed, allowing later data or position bytes to be included. Merging can take place in association with packing.</a:t>
            </a:r>
            <a:r>
              <a:rPr lang="en-GB" sz="1200" baseline="0" dirty="0">
                <a:solidFill>
                  <a:srgbClr val="000000"/>
                </a:solidFill>
                <a:latin typeface="Arial"/>
                <a:ea typeface="MS PGothic"/>
              </a:rPr>
              <a:t> </a:t>
            </a:r>
            <a:r>
              <a:rPr lang="en-GB" sz="1200" dirty="0">
                <a:solidFill>
                  <a:srgbClr val="000000"/>
                </a:solidFill>
                <a:latin typeface="Arial"/>
                <a:ea typeface="MS PGothic"/>
              </a:rPr>
              <a:t>Packing is the process of removing null bytes from a Stream. Packing generally takes place in association with some other activity such as upsizing, downsizing, or merging. Note that the merging of transfers that belong to different packets is not permitted.</a:t>
            </a:r>
            <a:r>
              <a:rPr lang="en-GB" sz="1200" dirty="0">
                <a:solidFill>
                  <a:schemeClr val="tx1"/>
                </a:solidFill>
                <a:latin typeface="+mn-lt"/>
                <a:ea typeface="ＭＳ Ｐゴシック" charset="0"/>
              </a:rPr>
              <a:t> </a:t>
            </a:r>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26</a:t>
            </a:fld>
            <a:endParaRPr lang="en-US" altLang="en-US" dirty="0"/>
          </a:p>
        </p:txBody>
      </p:sp>
    </p:spTree>
    <p:extLst>
      <p:ext uri="{BB962C8B-B14F-4D97-AF65-F5344CB8AC3E}">
        <p14:creationId xmlns:p14="http://schemas.microsoft.com/office/powerpoint/2010/main" val="30253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Nowadays, the majority of communication interfaces between electronic systems are serial. Only on-chip communication and a few data transfer channels between devices on the same board are parallel. </a:t>
            </a:r>
          </a:p>
          <a:p>
            <a:endParaRPr lang="en-GB" sz="1200" dirty="0">
              <a:latin typeface="Arial"/>
            </a:endParaRPr>
          </a:p>
          <a:p>
            <a:r>
              <a:rPr lang="en-GB" sz="1200" dirty="0">
                <a:latin typeface="Arial"/>
              </a:rPr>
              <a:t>There are many reasons why this</a:t>
            </a:r>
            <a:r>
              <a:rPr lang="en-GB" sz="1200" baseline="0" dirty="0">
                <a:latin typeface="Arial"/>
              </a:rPr>
              <a:t> is the case</a:t>
            </a:r>
            <a:r>
              <a:rPr lang="en-GB" sz="1200" dirty="0">
                <a:latin typeface="Arial"/>
              </a:rPr>
              <a:t>. First, the physical interfaces for serial communications cost less and weigh less because they have fewer wires and smaller connection requirements. </a:t>
            </a:r>
          </a:p>
          <a:p>
            <a:endParaRPr lang="en-GB" sz="1200" dirty="0">
              <a:latin typeface="Arial"/>
            </a:endParaRPr>
          </a:p>
          <a:p>
            <a:r>
              <a:rPr lang="en-GB" sz="1200" dirty="0">
                <a:latin typeface="Arial"/>
              </a:rPr>
              <a:t>Second, transmitting parallel information at high rates is not possible due to difficulties in signal synchronization. In a parallel transmission, all signals must arrive “at the same time” to be valid, and this cannot be guaranteed at high </a:t>
            </a:r>
            <a:r>
              <a:rPr lang="en-GB" sz="1200" u="none" dirty="0">
                <a:latin typeface="Arial"/>
              </a:rPr>
              <a:t>frequencies since </a:t>
            </a:r>
            <a:r>
              <a:rPr lang="en-GB" sz="1200" dirty="0">
                <a:latin typeface="Arial"/>
              </a:rPr>
              <a:t>the timing margin becomes tiny. Furthermore, crosstalk interference in parallel lines is unavoidable, and the longer the distance and the higher the frequency, the more severe it becomes. This is why parallel communication cannot be implemented for long distances. It is true, however, that there is an extra overhead in serial interfaces due to serial-parallel conversions at each channel end.</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5</a:t>
            </a:fld>
            <a:endParaRPr lang="en-US" altLang="en-US" dirty="0"/>
          </a:p>
        </p:txBody>
      </p:sp>
    </p:spTree>
    <p:extLst>
      <p:ext uri="{BB962C8B-B14F-4D97-AF65-F5344CB8AC3E}">
        <p14:creationId xmlns:p14="http://schemas.microsoft.com/office/powerpoint/2010/main" val="262869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Serial communication can be synchronous or asynchronous. </a:t>
            </a:r>
          </a:p>
          <a:p>
            <a:endParaRPr lang="en-GB" sz="1200" dirty="0">
              <a:latin typeface="Arial"/>
            </a:endParaRPr>
          </a:p>
          <a:p>
            <a:r>
              <a:rPr lang="en-GB" sz="1200" dirty="0">
                <a:latin typeface="Arial"/>
              </a:rPr>
              <a:t>Synchronous transmission is performed using a common clock signal shared </a:t>
            </a:r>
            <a:r>
              <a:rPr lang="en-GB" sz="1200" u="none" dirty="0">
                <a:latin typeface="Arial"/>
              </a:rPr>
              <a:t>by both the sender and the transmitter, and the data transfer rate is determined by the clock rate. It is a more efficient transmission system</a:t>
            </a:r>
            <a:r>
              <a:rPr lang="en-GB" sz="1200" u="none" baseline="0" dirty="0">
                <a:latin typeface="Arial"/>
              </a:rPr>
              <a:t> due to </a:t>
            </a:r>
            <a:r>
              <a:rPr lang="en-GB" sz="1200" u="none" dirty="0">
                <a:latin typeface="Arial"/>
              </a:rPr>
              <a:t>lower overheads, and</a:t>
            </a:r>
            <a:r>
              <a:rPr lang="en-GB" sz="1200" u="none" baseline="0" dirty="0">
                <a:latin typeface="Arial"/>
              </a:rPr>
              <a:t> therefore</a:t>
            </a:r>
            <a:r>
              <a:rPr lang="en-GB" sz="1200" u="none" dirty="0">
                <a:latin typeface="Arial"/>
              </a:rPr>
              <a:t> there is more throughput. However, it is more costly since an extra clock wire is required.</a:t>
            </a:r>
          </a:p>
          <a:p>
            <a:endParaRPr lang="en-GB" sz="1200" dirty="0">
              <a:latin typeface="Arial"/>
            </a:endParaRPr>
          </a:p>
          <a:p>
            <a:r>
              <a:rPr lang="en-GB" sz="1200" dirty="0">
                <a:latin typeface="Arial"/>
              </a:rPr>
              <a:t>In asynchronous communication, the transmitter and receiver operate independently, and there is no need for a shared clock signal. However, the format and transfer rate of the data must match. In fact, the most common asynchronous signaling uses a near-constant “bit” timing, which is usually achieved by a baud generator in the transmitter. Since there is no synchronization signal, transmitted data must contain information that specifies the beginning and the end of words to synchronize the transmitter and receiver while exchanging data.</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350094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universal asynchronous receiver-transmitter (UART) is a piece of hardware that </a:t>
            </a:r>
            <a:r>
              <a:rPr lang="en-US" sz="1200" dirty="0">
                <a:latin typeface="Arial" pitchFamily="100" charset="0"/>
                <a:ea typeface="MS PGothic" pitchFamily="34" charset="-128"/>
              </a:rPr>
              <a:t>converts data from serial to parallel and vice versa. </a:t>
            </a:r>
          </a:p>
          <a:p>
            <a:endParaRPr lang="en-US" sz="1200" dirty="0">
              <a:latin typeface="Arial" pitchFamily="100" charset="0"/>
              <a:ea typeface="MS PGothic" pitchFamily="34" charset="-128"/>
            </a:endParaRPr>
          </a:p>
          <a:p>
            <a:r>
              <a:rPr lang="en-US" sz="1200" dirty="0">
                <a:latin typeface="Arial" pitchFamily="100" charset="0"/>
                <a:ea typeface="MS PGothic" pitchFamily="34" charset="-128"/>
              </a:rPr>
              <a:t>It</a:t>
            </a:r>
            <a:r>
              <a:rPr lang="en-US" sz="1200" baseline="0" dirty="0">
                <a:latin typeface="Arial" pitchFamily="100" charset="0"/>
                <a:ea typeface="MS PGothic" pitchFamily="34" charset="-128"/>
              </a:rPr>
              <a:t> uses asynchronous communication between sender and receiver with a pre-agreed baud rate, in which in the communication link has separate transmission and receiving wires. The sender converts data from parallel to serial, which is then transferred through a serial cable. The receiver reassembles data back to parallel. One of the</a:t>
            </a:r>
            <a:r>
              <a:rPr lang="en-GB" sz="1200" dirty="0">
                <a:latin typeface="Arial" pitchFamily="100" charset="0"/>
                <a:ea typeface="MS PGothic" pitchFamily="34" charset="-128"/>
              </a:rPr>
              <a:t> </a:t>
            </a:r>
            <a:r>
              <a:rPr lang="en-US" sz="1200" baseline="0" dirty="0"/>
              <a:t>typical applications of UART is the connection of a piece of hardware (e.g., modem) to a computer.</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364071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main stages of a UART transmission are summarized here.</a:t>
            </a:r>
          </a:p>
          <a:p>
            <a:endParaRPr lang="en-GB" baseline="0" dirty="0"/>
          </a:p>
          <a:p>
            <a:pPr marL="0" lvl="0" indent="0">
              <a:buFont typeface="+mj-lt"/>
              <a:buNone/>
            </a:pPr>
            <a:r>
              <a:rPr lang="en-GB" dirty="0"/>
              <a:t>A data</a:t>
            </a:r>
            <a:r>
              <a:rPr lang="en-GB" baseline="0" dirty="0"/>
              <a:t> item (typically a word) is applied </a:t>
            </a:r>
            <a:r>
              <a:rPr lang="en-GB" dirty="0"/>
              <a:t>to the UART inputs. </a:t>
            </a:r>
          </a:p>
          <a:p>
            <a:pPr marL="0" lvl="0" indent="0">
              <a:buFont typeface="+mj-lt"/>
              <a:buNone/>
            </a:pPr>
            <a:r>
              <a:rPr lang="en-GB" baseline="0" dirty="0"/>
              <a:t>A </a:t>
            </a:r>
            <a:r>
              <a:rPr lang="en-GB" dirty="0"/>
              <a:t>start bit is added</a:t>
            </a:r>
            <a:r>
              <a:rPr lang="en-GB" baseline="0" dirty="0"/>
              <a:t> </a:t>
            </a:r>
            <a:r>
              <a:rPr lang="en-GB" dirty="0"/>
              <a:t>to the beginning of each word to be transmitted. This bit</a:t>
            </a:r>
            <a:r>
              <a:rPr lang="en-GB" baseline="0" dirty="0"/>
              <a:t> will help synchronize the clock between the sender and receiver</a:t>
            </a:r>
            <a:r>
              <a:rPr lang="en-GB" dirty="0"/>
              <a:t>.</a:t>
            </a:r>
            <a:r>
              <a:rPr lang="en-GB" baseline="0" dirty="0"/>
              <a:t> It is worth noting here that the transmitter and receiver </a:t>
            </a:r>
            <a:r>
              <a:rPr lang="en-GB" dirty="0"/>
              <a:t>clocks must not have a</a:t>
            </a:r>
            <a:r>
              <a:rPr lang="en-GB" baseline="0" dirty="0"/>
              <a:t> </a:t>
            </a:r>
            <a:r>
              <a:rPr lang="en-GB" dirty="0"/>
              <a:t>frequency drift by more than 10% during the transmission of the remaining bits in the word.</a:t>
            </a:r>
          </a:p>
          <a:p>
            <a:pPr marL="0" lvl="0" indent="0">
              <a:buFont typeface="+mj-lt"/>
              <a:buNone/>
            </a:pPr>
            <a:r>
              <a:rPr lang="en-GB" dirty="0"/>
              <a:t>After the start bit, the remaining</a:t>
            </a:r>
            <a:r>
              <a:rPr lang="en-GB" baseline="0" dirty="0"/>
              <a:t> bits </a:t>
            </a:r>
            <a:r>
              <a:rPr lang="en-GB" dirty="0"/>
              <a:t>are sent, with the Least Significant Bit (LSB) being sent first. When the entire data word has been sent, the transmitter may add a parity bit that the transmitter generates,</a:t>
            </a:r>
            <a:r>
              <a:rPr lang="en-GB" baseline="0" dirty="0"/>
              <a:t> and finally, </a:t>
            </a:r>
            <a:r>
              <a:rPr lang="en-GB" dirty="0"/>
              <a:t>at least one stop bit is sent by the transmitter.</a:t>
            </a:r>
          </a:p>
          <a:p>
            <a:pPr marL="0" lvl="0" indent="0">
              <a:buFont typeface="+mj-lt"/>
              <a:buNone/>
            </a:pPr>
            <a:r>
              <a:rPr lang="en-US" dirty="0"/>
              <a:t>The receiver expects to get the stop bit at the end of the data item. If the receiver does not find the stop bit when it is supposed to,</a:t>
            </a:r>
            <a:r>
              <a:rPr lang="en-US" baseline="0" dirty="0"/>
              <a:t> i</a:t>
            </a:r>
            <a:r>
              <a:rPr lang="en-US" dirty="0"/>
              <a:t>t will discard the entire word and generate a framing error when the data word is read by the processor.</a:t>
            </a:r>
            <a:endParaRPr lang="en-GB" dirty="0"/>
          </a:p>
          <a:p>
            <a:pPr marL="0" lvl="0" indent="0">
              <a:buFont typeface="+mj-lt"/>
              <a:buNone/>
            </a:pPr>
            <a:r>
              <a:rPr lang="en-GB" dirty="0"/>
              <a:t>If the stop bits</a:t>
            </a:r>
            <a:r>
              <a:rPr lang="en-GB" baseline="0" dirty="0"/>
              <a:t> appear, the receiver </a:t>
            </a:r>
            <a:r>
              <a:rPr lang="en-GB" dirty="0"/>
              <a:t>passes</a:t>
            </a:r>
            <a:r>
              <a:rPr lang="en-GB" baseline="0" dirty="0"/>
              <a:t> the data</a:t>
            </a:r>
            <a:r>
              <a:rPr lang="en-GB" dirty="0"/>
              <a:t> to the host.</a:t>
            </a:r>
            <a:r>
              <a:rPr lang="en-GB" baseline="0" dirty="0"/>
              <a:t> </a:t>
            </a:r>
          </a:p>
          <a:p>
            <a:pPr marL="0" lvl="0" indent="0">
              <a:buFont typeface="+mj-lt"/>
              <a:buNone/>
            </a:pPr>
            <a:r>
              <a:rPr lang="en-GB" dirty="0"/>
              <a:t>If there is no data to transmit, the transmission line can be idle.</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88810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US" sz="1300" dirty="0"/>
              <a:t>If we are to transmit text information through the UART interface, the characters need</a:t>
            </a:r>
            <a:r>
              <a:rPr lang="en-US" sz="1300" baseline="0" dirty="0"/>
              <a:t> to be</a:t>
            </a:r>
            <a:r>
              <a:rPr lang="en-US" sz="1300" dirty="0"/>
              <a:t> transferred into binary data. To achieve this, we will need to use a character encoding scheme. </a:t>
            </a:r>
          </a:p>
          <a:p>
            <a:pPr defTabSz="966612" eaLnBrk="0" fontAlgn="base" hangingPunct="0">
              <a:spcBef>
                <a:spcPct val="30000"/>
              </a:spcBef>
              <a:spcAft>
                <a:spcPct val="0"/>
              </a:spcAft>
              <a:defRPr/>
            </a:pPr>
            <a:endParaRPr lang="en-US" sz="1300" dirty="0"/>
          </a:p>
          <a:p>
            <a:pPr defTabSz="966612" eaLnBrk="0" fontAlgn="base" hangingPunct="0">
              <a:spcBef>
                <a:spcPct val="30000"/>
              </a:spcBef>
              <a:spcAft>
                <a:spcPct val="0"/>
              </a:spcAft>
              <a:defRPr/>
            </a:pPr>
            <a:r>
              <a:rPr lang="en-GB" dirty="0"/>
              <a:t>One</a:t>
            </a:r>
            <a:r>
              <a:rPr lang="en-GB" baseline="0" dirty="0"/>
              <a:t> of the most widely used </a:t>
            </a:r>
            <a:r>
              <a:rPr lang="en-GB" dirty="0"/>
              <a:t>character-encoding schemes is the ASCII code</a:t>
            </a:r>
            <a:r>
              <a:rPr lang="en-GB" baseline="0" dirty="0"/>
              <a:t>. </a:t>
            </a:r>
            <a:r>
              <a:rPr lang="en-GB" dirty="0"/>
              <a:t>ASCII stands for American Standard Code for Information Interchange.</a:t>
            </a:r>
            <a:r>
              <a:rPr lang="en-GB" baseline="0" dirty="0"/>
              <a:t> It was o</a:t>
            </a:r>
            <a:r>
              <a:rPr lang="en-GB" dirty="0"/>
              <a:t>riginally based on the English alphabet and encodes 128 specified characters into 7-bit binary integers.</a:t>
            </a:r>
            <a:r>
              <a:rPr lang="en-GB" baseline="0" dirty="0"/>
              <a:t> </a:t>
            </a:r>
            <a:r>
              <a:rPr lang="en-GB" dirty="0"/>
              <a:t>It defines 95 printable characters, including the space, and 33 non-printing control characters. The first edition of th</a:t>
            </a:r>
            <a:r>
              <a:rPr lang="en-GB" baseline="0" dirty="0"/>
              <a:t>is code s</a:t>
            </a:r>
            <a:r>
              <a:rPr lang="en-GB" dirty="0"/>
              <a:t>tandard was published in</a:t>
            </a:r>
            <a:r>
              <a:rPr lang="en-GB" baseline="0" dirty="0"/>
              <a:t> </a:t>
            </a:r>
            <a:r>
              <a:rPr lang="en-GB" dirty="0"/>
              <a:t>1963, and its most recent update was in 1986. The </a:t>
            </a:r>
            <a:r>
              <a:rPr lang="en-GB" sz="1300" dirty="0">
                <a:latin typeface="Arial" pitchFamily="100" charset="0"/>
                <a:ea typeface="MS PGothic" pitchFamily="34" charset="-128"/>
              </a:rPr>
              <a:t>ASCII code can be represented using 7-bit, but</a:t>
            </a:r>
            <a:r>
              <a:rPr lang="en-GB" sz="1300" baseline="0" dirty="0">
                <a:latin typeface="Arial" pitchFamily="100" charset="0"/>
                <a:ea typeface="MS PGothic" pitchFamily="34" charset="-128"/>
              </a:rPr>
              <a:t> </a:t>
            </a:r>
            <a:r>
              <a:rPr lang="en-GB" sz="1300" dirty="0">
                <a:latin typeface="Arial" pitchFamily="100" charset="0"/>
                <a:ea typeface="MS PGothic" pitchFamily="34" charset="-128"/>
              </a:rPr>
              <a:t>it became </a:t>
            </a:r>
            <a:r>
              <a:rPr lang="en-GB" sz="1300" u="none" dirty="0">
                <a:latin typeface="Arial" pitchFamily="100" charset="0"/>
                <a:ea typeface="MS PGothic" pitchFamily="34" charset="-128"/>
              </a:rPr>
              <a:t>a </a:t>
            </a:r>
            <a:r>
              <a:rPr lang="en-GB" sz="1300" dirty="0">
                <a:latin typeface="Arial" pitchFamily="100" charset="0"/>
                <a:ea typeface="MS PGothic" pitchFamily="34" charset="-128"/>
              </a:rPr>
              <a:t>common practice to use an 8-bit byte to store each character in memory. This led</a:t>
            </a:r>
            <a:r>
              <a:rPr lang="en-GB" sz="1300" baseline="0" dirty="0">
                <a:latin typeface="Arial" pitchFamily="100" charset="0"/>
                <a:ea typeface="MS PGothic" pitchFamily="34" charset="-128"/>
              </a:rPr>
              <a:t> to a new </a:t>
            </a:r>
            <a:r>
              <a:rPr lang="en-GB" sz="1300" dirty="0">
                <a:latin typeface="Arial" pitchFamily="100" charset="0"/>
                <a:ea typeface="MS PGothic" pitchFamily="34" charset="-128"/>
              </a:rPr>
              <a:t>8-bit relative of ASCII,</a:t>
            </a:r>
            <a:r>
              <a:rPr lang="en-GB" sz="1300" baseline="0" dirty="0">
                <a:latin typeface="Arial" pitchFamily="100" charset="0"/>
                <a:ea typeface="MS PGothic" pitchFamily="34" charset="-128"/>
              </a:rPr>
              <a:t> which has the same</a:t>
            </a:r>
            <a:r>
              <a:rPr lang="en-GB" sz="1300" dirty="0">
                <a:latin typeface="Arial" pitchFamily="100" charset="0"/>
                <a:ea typeface="MS PGothic" pitchFamily="34" charset="-128"/>
              </a:rPr>
              <a:t> original </a:t>
            </a:r>
            <a:r>
              <a:rPr lang="en-GB" sz="1300" u="none" dirty="0">
                <a:latin typeface="Arial" pitchFamily="100" charset="0"/>
                <a:ea typeface="MS PGothic" pitchFamily="34" charset="-128"/>
              </a:rPr>
              <a:t>character mapping</a:t>
            </a:r>
            <a:r>
              <a:rPr lang="en-GB" sz="1300" dirty="0">
                <a:latin typeface="Arial" pitchFamily="100" charset="0"/>
                <a:ea typeface="MS PGothic" pitchFamily="34" charset="-128"/>
              </a:rPr>
              <a:t>. The extended 8-bit standar</a:t>
            </a:r>
            <a:r>
              <a:rPr lang="en-GB" sz="1300" baseline="0" dirty="0">
                <a:latin typeface="Arial" pitchFamily="100" charset="0"/>
                <a:ea typeface="MS PGothic" pitchFamily="34" charset="-128"/>
              </a:rPr>
              <a:t>d also has </a:t>
            </a:r>
            <a:r>
              <a:rPr lang="en-GB" sz="1300" dirty="0">
                <a:latin typeface="Arial" pitchFamily="100" charset="0"/>
                <a:ea typeface="MS PGothic" pitchFamily="34" charset="-128"/>
              </a:rPr>
              <a:t>additional character definitions after the first 128 (</a:t>
            </a:r>
            <a:r>
              <a:rPr lang="en-GB" sz="1300" b="1" dirty="0">
                <a:latin typeface="Arial" pitchFamily="100" charset="0"/>
                <a:ea typeface="MS PGothic" pitchFamily="34" charset="-128"/>
              </a:rPr>
              <a:t>i.e., 7-bit</a:t>
            </a:r>
            <a:r>
              <a:rPr lang="en-GB" sz="1300" dirty="0">
                <a:latin typeface="Arial" pitchFamily="100" charset="0"/>
                <a:ea typeface="MS PGothic" pitchFamily="34" charset="-128"/>
              </a:rPr>
              <a:t>) characters.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3084057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latin typeface="Arial"/>
              </a:rPr>
              <a:t>As an example, this table lists some frequently used characters coded in ASCII. The full table can be found online.</a:t>
            </a:r>
            <a:endParaRPr lang="en-GB" dirty="0"/>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10</a:t>
            </a:fld>
            <a:endParaRPr lang="en-US" altLang="en-US" dirty="0"/>
          </a:p>
        </p:txBody>
      </p:sp>
    </p:spTree>
    <p:extLst>
      <p:ext uri="{BB962C8B-B14F-4D97-AF65-F5344CB8AC3E}">
        <p14:creationId xmlns:p14="http://schemas.microsoft.com/office/powerpoint/2010/main" val="421264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2000" dirty="0">
                <a:latin typeface="Arial"/>
              </a:rPr>
              <a:t>The general block diagram of an AXI UART peripheral is given here. It mainly consists of an AXI Subordinate interface, a UART register, and a UART control </a:t>
            </a:r>
            <a:r>
              <a:rPr lang="en-GB" sz="2000" u="none" dirty="0">
                <a:latin typeface="Arial"/>
              </a:rPr>
              <a:t>block as </a:t>
            </a:r>
            <a:r>
              <a:rPr lang="en-GB" sz="2000" dirty="0">
                <a:latin typeface="Arial"/>
              </a:rPr>
              <a:t>shown in the slide.</a:t>
            </a:r>
          </a:p>
          <a:p>
            <a:pPr marL="0" indent="0">
              <a:buFont typeface="Arial" panose="020B0604020202020204" pitchFamily="34" charset="0"/>
              <a:buNone/>
            </a:pPr>
            <a:endParaRPr lang="en-GB" sz="2000" dirty="0">
              <a:latin typeface="Arial"/>
            </a:endParaRPr>
          </a:p>
          <a:p>
            <a:pPr lvl="0">
              <a:lnSpc>
                <a:spcPct val="100000"/>
              </a:lnSpc>
              <a:buFont typeface="Arial"/>
              <a:buNone/>
            </a:pPr>
            <a:r>
              <a:rPr lang="en-GB" sz="2000" dirty="0">
                <a:latin typeface="Arial"/>
              </a:rPr>
              <a:t>The AXI Subordinate interface is </a:t>
            </a:r>
            <a:r>
              <a:rPr lang="en-GB" dirty="0">
                <a:solidFill>
                  <a:srgbClr val="666666"/>
                </a:solidFill>
                <a:latin typeface="Arial"/>
              </a:rPr>
              <a:t>for register access and data transfer between the UART peripheral (internal memory space) and the AXI bus.</a:t>
            </a:r>
          </a:p>
          <a:p>
            <a:pPr lvl="0">
              <a:lnSpc>
                <a:spcPct val="100000"/>
              </a:lnSpc>
              <a:buFont typeface="Arial"/>
              <a:buNone/>
            </a:pPr>
            <a:endParaRPr lang="en-GB" dirty="0"/>
          </a:p>
          <a:p>
            <a:pPr lvl="0">
              <a:lnSpc>
                <a:spcPct val="100000"/>
              </a:lnSpc>
              <a:buFont typeface="Arial"/>
              <a:buNone/>
            </a:pPr>
            <a:r>
              <a:rPr lang="en-GB" dirty="0">
                <a:solidFill>
                  <a:srgbClr val="666666"/>
                </a:solidFill>
                <a:latin typeface="Arial"/>
              </a:rPr>
              <a:t>The UART register block includes memory</a:t>
            </a:r>
            <a:r>
              <a:rPr lang="en-GB" u="sng" dirty="0">
                <a:solidFill>
                  <a:srgbClr val="666666"/>
                </a:solidFill>
                <a:latin typeface="Arial"/>
              </a:rPr>
              <a:t>-</a:t>
            </a:r>
            <a:r>
              <a:rPr lang="en-GB" dirty="0">
                <a:solidFill>
                  <a:srgbClr val="666666"/>
                </a:solidFill>
                <a:latin typeface="Arial"/>
              </a:rPr>
              <a:t>mapped registers for control, status information, and a pair of transmitter-receiver FIFOs for transmission rate accommodation.</a:t>
            </a:r>
            <a:endParaRPr lang="en-GB" dirty="0"/>
          </a:p>
          <a:p>
            <a:pPr lvl="0">
              <a:lnSpc>
                <a:spcPct val="100000"/>
              </a:lnSpc>
              <a:buFont typeface="Arial"/>
              <a:buNone/>
            </a:pPr>
            <a:endParaRPr lang="en-GB" dirty="0">
              <a:solidFill>
                <a:srgbClr val="666666"/>
              </a:solidFill>
              <a:latin typeface="Arial"/>
            </a:endParaRPr>
          </a:p>
          <a:p>
            <a:pPr lvl="0">
              <a:lnSpc>
                <a:spcPct val="100000"/>
              </a:lnSpc>
              <a:buFont typeface="Arial"/>
              <a:buNone/>
            </a:pPr>
            <a:r>
              <a:rPr lang="en-GB" dirty="0">
                <a:solidFill>
                  <a:srgbClr val="666666"/>
                </a:solidFill>
                <a:latin typeface="Arial"/>
              </a:rPr>
              <a:t>The UART control block consists of a transmitter control module, a receiver control module, and a baud rate generator.</a:t>
            </a:r>
          </a:p>
          <a:p>
            <a:pPr lvl="1">
              <a:lnSpc>
                <a:spcPct val="100000"/>
              </a:lnSpc>
              <a:buFont typeface="Arial"/>
              <a:buNone/>
            </a:pP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2422690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6.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sz="5400" b="1" dirty="0"/>
              <a:t>AXI UART and </a:t>
            </a:r>
            <a:br>
              <a:rPr lang="en-GB" sz="5400" b="1" dirty="0"/>
            </a:br>
            <a:r>
              <a:rPr lang="en-US" sz="5400" b="1" dirty="0"/>
              <a:t>AXI4</a:t>
            </a:r>
            <a:r>
              <a:rPr lang="en-GB" sz="5400" b="1" dirty="0"/>
              <a:t>-Stream Peripherals</a:t>
            </a:r>
            <a:endParaRPr lang="en-US" dirty="0"/>
          </a:p>
        </p:txBody>
      </p:sp>
    </p:spTree>
    <p:extLst>
      <p:ext uri="{BB962C8B-B14F-4D97-AF65-F5344CB8AC3E}">
        <p14:creationId xmlns:p14="http://schemas.microsoft.com/office/powerpoint/2010/main" val="504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ASCII Encoded Characters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29590" y="1089988"/>
            <a:ext cx="11180763" cy="489537"/>
          </a:xfrm>
        </p:spPr>
        <p:txBody>
          <a:bodyPr wrap="square" numCol="1" anchor="t" anchorCtr="0" compatLnSpc="1">
            <a:prstTxWarp prst="textNoShape">
              <a:avLst/>
            </a:prstTxWarp>
          </a:bodyPr>
          <a:lstStyle/>
          <a:p>
            <a:r>
              <a:rPr lang="en-IN" altLang="en-US" dirty="0">
                <a:ea typeface="ＭＳ Ｐゴシック" panose="020B0600070205080204" pitchFamily="34" charset="-128"/>
              </a:rPr>
              <a:t>Example: Some frequently used characters coded in ASCII</a:t>
            </a:r>
            <a:endParaRPr lang="en-US" altLang="en-US" dirty="0">
              <a:ea typeface="ＭＳ Ｐゴシック" panose="020B0600070205080204" pitchFamily="34" charset="-128"/>
            </a:endParaRPr>
          </a:p>
        </p:txBody>
      </p:sp>
      <p:graphicFrame>
        <p:nvGraphicFramePr>
          <p:cNvPr id="5" name="Content Placeholder 3">
            <a:extLst>
              <a:ext uri="{FF2B5EF4-FFF2-40B4-BE49-F238E27FC236}">
                <a16:creationId xmlns:a16="http://schemas.microsoft.com/office/drawing/2014/main" id="{A7A14C88-40B7-4A68-95EE-F2024F61D58F}"/>
              </a:ext>
            </a:extLst>
          </p:cNvPr>
          <p:cNvGraphicFramePr>
            <a:graphicFrameLocks/>
          </p:cNvGraphicFramePr>
          <p:nvPr>
            <p:extLst>
              <p:ext uri="{D42A27DB-BD31-4B8C-83A1-F6EECF244321}">
                <p14:modId xmlns:p14="http://schemas.microsoft.com/office/powerpoint/2010/main" val="2622137983"/>
              </p:ext>
            </p:extLst>
          </p:nvPr>
        </p:nvGraphicFramePr>
        <p:xfrm>
          <a:off x="1147102" y="1707488"/>
          <a:ext cx="9945740" cy="4389412"/>
        </p:xfrm>
        <a:graphic>
          <a:graphicData uri="http://schemas.openxmlformats.org/drawingml/2006/table">
            <a:tbl>
              <a:tblPr firstRow="1" bandRow="1">
                <a:tableStyleId>{5C22544A-7EE6-4342-B048-85BDC9FD1C3A}</a:tableStyleId>
              </a:tblPr>
              <a:tblGrid>
                <a:gridCol w="1169895">
                  <a:extLst>
                    <a:ext uri="{9D8B030D-6E8A-4147-A177-3AD203B41FA5}">
                      <a16:colId xmlns:a16="http://schemas.microsoft.com/office/drawing/2014/main" val="20000"/>
                    </a:ext>
                  </a:extLst>
                </a:gridCol>
                <a:gridCol w="1752121">
                  <a:extLst>
                    <a:ext uri="{9D8B030D-6E8A-4147-A177-3AD203B41FA5}">
                      <a16:colId xmlns:a16="http://schemas.microsoft.com/office/drawing/2014/main" val="20001"/>
                    </a:ext>
                  </a:extLst>
                </a:gridCol>
                <a:gridCol w="587670">
                  <a:extLst>
                    <a:ext uri="{9D8B030D-6E8A-4147-A177-3AD203B41FA5}">
                      <a16:colId xmlns:a16="http://schemas.microsoft.com/office/drawing/2014/main" val="20002"/>
                    </a:ext>
                  </a:extLst>
                </a:gridCol>
                <a:gridCol w="1169895">
                  <a:extLst>
                    <a:ext uri="{9D8B030D-6E8A-4147-A177-3AD203B41FA5}">
                      <a16:colId xmlns:a16="http://schemas.microsoft.com/office/drawing/2014/main" val="20003"/>
                    </a:ext>
                  </a:extLst>
                </a:gridCol>
                <a:gridCol w="1783322">
                  <a:extLst>
                    <a:ext uri="{9D8B030D-6E8A-4147-A177-3AD203B41FA5}">
                      <a16:colId xmlns:a16="http://schemas.microsoft.com/office/drawing/2014/main" val="20004"/>
                    </a:ext>
                  </a:extLst>
                </a:gridCol>
                <a:gridCol w="556468">
                  <a:extLst>
                    <a:ext uri="{9D8B030D-6E8A-4147-A177-3AD203B41FA5}">
                      <a16:colId xmlns:a16="http://schemas.microsoft.com/office/drawing/2014/main" val="20005"/>
                    </a:ext>
                  </a:extLst>
                </a:gridCol>
                <a:gridCol w="1169895">
                  <a:extLst>
                    <a:ext uri="{9D8B030D-6E8A-4147-A177-3AD203B41FA5}">
                      <a16:colId xmlns:a16="http://schemas.microsoft.com/office/drawing/2014/main" val="20006"/>
                    </a:ext>
                  </a:extLst>
                </a:gridCol>
                <a:gridCol w="1756474">
                  <a:extLst>
                    <a:ext uri="{9D8B030D-6E8A-4147-A177-3AD203B41FA5}">
                      <a16:colId xmlns:a16="http://schemas.microsoft.com/office/drawing/2014/main" val="20007"/>
                    </a:ext>
                  </a:extLst>
                </a:gridCol>
              </a:tblGrid>
              <a:tr h="121854">
                <a:tc>
                  <a:txBody>
                    <a:bodyPr/>
                    <a:lstStyle/>
                    <a:p>
                      <a:pPr algn="ctr"/>
                      <a:r>
                        <a:rPr lang="en-GB" sz="1800" dirty="0"/>
                        <a:t>Hex </a:t>
                      </a:r>
                    </a:p>
                  </a:txBody>
                  <a:tcPr marL="121899" marR="121899" marT="45723" marB="45723"/>
                </a:tc>
                <a:tc>
                  <a:txBody>
                    <a:bodyPr/>
                    <a:lstStyle/>
                    <a:p>
                      <a:pPr algn="ctr"/>
                      <a:r>
                        <a:rPr lang="en-GB" sz="1800" dirty="0"/>
                        <a:t>Character </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Hex</a:t>
                      </a:r>
                    </a:p>
                  </a:txBody>
                  <a:tcPr marL="121899" marR="121899" marT="45723" marB="45723"/>
                </a:tc>
                <a:tc>
                  <a:txBody>
                    <a:bodyPr/>
                    <a:lstStyle/>
                    <a:p>
                      <a:pPr algn="ctr"/>
                      <a:r>
                        <a:rPr lang="en-GB" sz="1800" dirty="0"/>
                        <a:t>Character </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Hex</a:t>
                      </a:r>
                    </a:p>
                  </a:txBody>
                  <a:tcPr marL="121899" marR="121899" marT="45723" marB="45723"/>
                </a:tc>
                <a:tc>
                  <a:txBody>
                    <a:bodyPr/>
                    <a:lstStyle/>
                    <a:p>
                      <a:pPr algn="ctr"/>
                      <a:r>
                        <a:rPr lang="en-GB" sz="1800" dirty="0"/>
                        <a:t>Character </a:t>
                      </a:r>
                    </a:p>
                  </a:txBody>
                  <a:tcPr marL="121899" marR="121899" marT="45723" marB="45723"/>
                </a:tc>
                <a:extLst>
                  <a:ext uri="{0D108BD9-81ED-4DB2-BD59-A6C34878D82A}">
                    <a16:rowId xmlns:a16="http://schemas.microsoft.com/office/drawing/2014/main" val="10000"/>
                  </a:ext>
                </a:extLst>
              </a:tr>
              <a:tr h="365786">
                <a:tc>
                  <a:txBody>
                    <a:bodyPr/>
                    <a:lstStyle/>
                    <a:p>
                      <a:pPr algn="ctr"/>
                      <a:r>
                        <a:rPr lang="en-GB" sz="1800" dirty="0"/>
                        <a:t>0x30</a:t>
                      </a:r>
                    </a:p>
                  </a:txBody>
                  <a:tcPr marL="121899" marR="121899" marT="45723" marB="45723"/>
                </a:tc>
                <a:tc>
                  <a:txBody>
                    <a:bodyPr/>
                    <a:lstStyle/>
                    <a:p>
                      <a:pPr algn="ctr"/>
                      <a:r>
                        <a:rPr lang="en-GB" sz="1800" dirty="0"/>
                        <a:t>0</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0x41</a:t>
                      </a:r>
                    </a:p>
                  </a:txBody>
                  <a:tcPr marL="121899" marR="121899" marT="45723" marB="45723"/>
                </a:tc>
                <a:tc>
                  <a:txBody>
                    <a:bodyPr/>
                    <a:lstStyle/>
                    <a:p>
                      <a:pPr algn="ctr"/>
                      <a:r>
                        <a:rPr lang="en-GB" sz="1800" dirty="0"/>
                        <a:t>A</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0x61</a:t>
                      </a:r>
                    </a:p>
                  </a:txBody>
                  <a:tcPr marL="121899" marR="121899" marT="45723" marB="45723"/>
                </a:tc>
                <a:tc>
                  <a:txBody>
                    <a:bodyPr/>
                    <a:lstStyle/>
                    <a:p>
                      <a:pPr algn="ctr"/>
                      <a:r>
                        <a:rPr lang="en-GB" sz="1800" dirty="0"/>
                        <a:t>a</a:t>
                      </a:r>
                    </a:p>
                  </a:txBody>
                  <a:tcPr marL="121899" marR="121899" marT="45723" marB="45723"/>
                </a:tc>
                <a:extLst>
                  <a:ext uri="{0D108BD9-81ED-4DB2-BD59-A6C34878D82A}">
                    <a16:rowId xmlns:a16="http://schemas.microsoft.com/office/drawing/2014/main" val="10001"/>
                  </a:ext>
                </a:extLst>
              </a:tr>
              <a:tr h="365786">
                <a:tc>
                  <a:txBody>
                    <a:bodyPr/>
                    <a:lstStyle/>
                    <a:p>
                      <a:pPr algn="ctr"/>
                      <a:r>
                        <a:rPr lang="en-GB" sz="1800" dirty="0"/>
                        <a:t>0x31</a:t>
                      </a:r>
                    </a:p>
                  </a:txBody>
                  <a:tcPr marL="121899" marR="121899" marT="45723" marB="45723"/>
                </a:tc>
                <a:tc>
                  <a:txBody>
                    <a:bodyPr/>
                    <a:lstStyle/>
                    <a:p>
                      <a:pPr algn="ctr"/>
                      <a:r>
                        <a:rPr lang="en-GB" sz="1800" dirty="0"/>
                        <a:t>1</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0x42</a:t>
                      </a:r>
                    </a:p>
                  </a:txBody>
                  <a:tcPr marL="121899" marR="121899" marT="45723" marB="45723"/>
                </a:tc>
                <a:tc>
                  <a:txBody>
                    <a:bodyPr/>
                    <a:lstStyle/>
                    <a:p>
                      <a:pPr algn="ctr"/>
                      <a:r>
                        <a:rPr lang="en-GB" sz="1800" dirty="0"/>
                        <a:t>B</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0x62</a:t>
                      </a:r>
                    </a:p>
                  </a:txBody>
                  <a:tcPr marL="121899" marR="121899" marT="45723" marB="45723"/>
                </a:tc>
                <a:tc>
                  <a:txBody>
                    <a:bodyPr/>
                    <a:lstStyle/>
                    <a:p>
                      <a:pPr algn="ctr"/>
                      <a:r>
                        <a:rPr lang="en-GB" sz="1800" dirty="0"/>
                        <a:t>b</a:t>
                      </a:r>
                    </a:p>
                  </a:txBody>
                  <a:tcPr marL="121899" marR="121899" marT="45723" marB="45723"/>
                </a:tc>
                <a:extLst>
                  <a:ext uri="{0D108BD9-81ED-4DB2-BD59-A6C34878D82A}">
                    <a16:rowId xmlns:a16="http://schemas.microsoft.com/office/drawing/2014/main" val="10002"/>
                  </a:ext>
                </a:extLst>
              </a:tr>
              <a:tr h="365786">
                <a:tc>
                  <a:txBody>
                    <a:bodyPr/>
                    <a:lstStyle/>
                    <a:p>
                      <a:pPr algn="ctr"/>
                      <a:r>
                        <a:rPr lang="en-GB" sz="1800" dirty="0"/>
                        <a:t>0x32</a:t>
                      </a:r>
                    </a:p>
                  </a:txBody>
                  <a:tcPr marL="121899" marR="121899" marT="45723" marB="45723"/>
                </a:tc>
                <a:tc>
                  <a:txBody>
                    <a:bodyPr/>
                    <a:lstStyle/>
                    <a:p>
                      <a:pPr algn="ctr"/>
                      <a:r>
                        <a:rPr lang="en-GB" sz="1800" dirty="0"/>
                        <a:t>2</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0x43</a:t>
                      </a:r>
                    </a:p>
                  </a:txBody>
                  <a:tcPr marL="121899" marR="121899" marT="45723" marB="45723"/>
                </a:tc>
                <a:tc>
                  <a:txBody>
                    <a:bodyPr/>
                    <a:lstStyle/>
                    <a:p>
                      <a:pPr algn="ctr"/>
                      <a:r>
                        <a:rPr lang="en-GB" sz="1800" dirty="0"/>
                        <a:t>C</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0x63</a:t>
                      </a:r>
                    </a:p>
                  </a:txBody>
                  <a:tcPr marL="121899" marR="121899" marT="45723" marB="45723"/>
                </a:tc>
                <a:tc>
                  <a:txBody>
                    <a:bodyPr/>
                    <a:lstStyle/>
                    <a:p>
                      <a:pPr algn="ctr"/>
                      <a:r>
                        <a:rPr lang="en-GB" sz="1800" dirty="0"/>
                        <a:t>c</a:t>
                      </a:r>
                    </a:p>
                  </a:txBody>
                  <a:tcPr marL="121899" marR="121899" marT="45723" marB="45723"/>
                </a:tc>
                <a:extLst>
                  <a:ext uri="{0D108BD9-81ED-4DB2-BD59-A6C34878D82A}">
                    <a16:rowId xmlns:a16="http://schemas.microsoft.com/office/drawing/2014/main" val="10003"/>
                  </a:ext>
                </a:extLst>
              </a:tr>
              <a:tr h="365786">
                <a:tc>
                  <a:txBody>
                    <a:bodyPr/>
                    <a:lstStyle/>
                    <a:p>
                      <a:pPr algn="ctr"/>
                      <a:r>
                        <a:rPr lang="en-GB" sz="1800" dirty="0"/>
                        <a:t>0x33</a:t>
                      </a:r>
                    </a:p>
                  </a:txBody>
                  <a:tcPr marL="121899" marR="121899" marT="45723" marB="45723"/>
                </a:tc>
                <a:tc>
                  <a:txBody>
                    <a:bodyPr/>
                    <a:lstStyle/>
                    <a:p>
                      <a:pPr algn="ctr"/>
                      <a:r>
                        <a:rPr lang="en-GB" sz="1800" dirty="0"/>
                        <a:t>3</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0x44</a:t>
                      </a:r>
                    </a:p>
                  </a:txBody>
                  <a:tcPr marL="121899" marR="121899" marT="45723" marB="45723"/>
                </a:tc>
                <a:tc>
                  <a:txBody>
                    <a:bodyPr/>
                    <a:lstStyle/>
                    <a:p>
                      <a:pPr algn="ctr"/>
                      <a:r>
                        <a:rPr lang="en-GB" sz="1800" dirty="0"/>
                        <a:t>D</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0x64</a:t>
                      </a:r>
                    </a:p>
                  </a:txBody>
                  <a:tcPr marL="121899" marR="121899" marT="45723" marB="45723"/>
                </a:tc>
                <a:tc>
                  <a:txBody>
                    <a:bodyPr/>
                    <a:lstStyle/>
                    <a:p>
                      <a:pPr algn="ctr"/>
                      <a:r>
                        <a:rPr lang="en-GB" sz="1800" dirty="0"/>
                        <a:t>d</a:t>
                      </a:r>
                    </a:p>
                  </a:txBody>
                  <a:tcPr marL="121899" marR="121899" marT="45723" marB="45723"/>
                </a:tc>
                <a:extLst>
                  <a:ext uri="{0D108BD9-81ED-4DB2-BD59-A6C34878D82A}">
                    <a16:rowId xmlns:a16="http://schemas.microsoft.com/office/drawing/2014/main" val="10004"/>
                  </a:ext>
                </a:extLst>
              </a:tr>
              <a:tr h="365786">
                <a:tc>
                  <a:txBody>
                    <a:bodyPr/>
                    <a:lstStyle/>
                    <a:p>
                      <a:pPr algn="ctr"/>
                      <a:r>
                        <a:rPr lang="en-GB" sz="1800" dirty="0"/>
                        <a:t>0x34</a:t>
                      </a:r>
                    </a:p>
                  </a:txBody>
                  <a:tcPr marL="121899" marR="121899" marT="45723" marB="45723"/>
                </a:tc>
                <a:tc>
                  <a:txBody>
                    <a:bodyPr/>
                    <a:lstStyle/>
                    <a:p>
                      <a:pPr algn="ctr"/>
                      <a:r>
                        <a:rPr lang="en-GB" sz="1800" dirty="0"/>
                        <a:t>4</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0x45</a:t>
                      </a:r>
                    </a:p>
                  </a:txBody>
                  <a:tcPr marL="121899" marR="121899" marT="45723" marB="45723"/>
                </a:tc>
                <a:tc>
                  <a:txBody>
                    <a:bodyPr/>
                    <a:lstStyle/>
                    <a:p>
                      <a:pPr algn="ctr"/>
                      <a:r>
                        <a:rPr lang="en-GB" sz="1800" dirty="0"/>
                        <a:t>E</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0x65</a:t>
                      </a:r>
                    </a:p>
                  </a:txBody>
                  <a:tcPr marL="121899" marR="121899" marT="45723" marB="45723"/>
                </a:tc>
                <a:tc>
                  <a:txBody>
                    <a:bodyPr/>
                    <a:lstStyle/>
                    <a:p>
                      <a:pPr algn="ctr"/>
                      <a:r>
                        <a:rPr lang="en-GB" sz="1800" dirty="0"/>
                        <a:t>e</a:t>
                      </a:r>
                    </a:p>
                  </a:txBody>
                  <a:tcPr marL="121899" marR="121899" marT="45723" marB="45723"/>
                </a:tc>
                <a:extLst>
                  <a:ext uri="{0D108BD9-81ED-4DB2-BD59-A6C34878D82A}">
                    <a16:rowId xmlns:a16="http://schemas.microsoft.com/office/drawing/2014/main" val="10005"/>
                  </a:ext>
                </a:extLst>
              </a:tr>
              <a:tr h="365786">
                <a:tc>
                  <a:txBody>
                    <a:bodyPr/>
                    <a:lstStyle/>
                    <a:p>
                      <a:pPr algn="ctr"/>
                      <a:r>
                        <a:rPr lang="en-GB" sz="1800" dirty="0"/>
                        <a:t>0x35</a:t>
                      </a:r>
                    </a:p>
                  </a:txBody>
                  <a:tcPr marL="121899" marR="121899" marT="45723" marB="45723"/>
                </a:tc>
                <a:tc>
                  <a:txBody>
                    <a:bodyPr/>
                    <a:lstStyle/>
                    <a:p>
                      <a:pPr algn="ctr"/>
                      <a:r>
                        <a:rPr lang="en-GB" sz="1800" dirty="0"/>
                        <a:t>5</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0x46</a:t>
                      </a:r>
                    </a:p>
                  </a:txBody>
                  <a:tcPr marL="121899" marR="121899" marT="45723" marB="45723"/>
                </a:tc>
                <a:tc>
                  <a:txBody>
                    <a:bodyPr/>
                    <a:lstStyle/>
                    <a:p>
                      <a:pPr algn="ctr"/>
                      <a:r>
                        <a:rPr lang="en-GB" sz="1800" dirty="0"/>
                        <a:t>F</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0x66</a:t>
                      </a:r>
                    </a:p>
                  </a:txBody>
                  <a:tcPr marL="121899" marR="121899" marT="45723" marB="45723"/>
                </a:tc>
                <a:tc>
                  <a:txBody>
                    <a:bodyPr/>
                    <a:lstStyle/>
                    <a:p>
                      <a:pPr algn="ctr"/>
                      <a:r>
                        <a:rPr lang="en-GB" sz="1800" dirty="0"/>
                        <a:t>f</a:t>
                      </a:r>
                    </a:p>
                  </a:txBody>
                  <a:tcPr marL="121899" marR="121899" marT="45723" marB="45723"/>
                </a:tc>
                <a:extLst>
                  <a:ext uri="{0D108BD9-81ED-4DB2-BD59-A6C34878D82A}">
                    <a16:rowId xmlns:a16="http://schemas.microsoft.com/office/drawing/2014/main" val="10006"/>
                  </a:ext>
                </a:extLst>
              </a:tr>
              <a:tr h="365786">
                <a:tc>
                  <a:txBody>
                    <a:bodyPr/>
                    <a:lstStyle/>
                    <a:p>
                      <a:pPr algn="ctr"/>
                      <a:r>
                        <a:rPr lang="en-GB" sz="1800" dirty="0"/>
                        <a:t>0x36</a:t>
                      </a:r>
                    </a:p>
                  </a:txBody>
                  <a:tcPr marL="121899" marR="121899" marT="45723" marB="45723"/>
                </a:tc>
                <a:tc>
                  <a:txBody>
                    <a:bodyPr/>
                    <a:lstStyle/>
                    <a:p>
                      <a:pPr algn="ctr"/>
                      <a:r>
                        <a:rPr lang="en-GB" sz="1800" dirty="0"/>
                        <a:t>6</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0x47</a:t>
                      </a:r>
                    </a:p>
                  </a:txBody>
                  <a:tcPr marL="121899" marR="121899" marT="45723" marB="45723"/>
                </a:tc>
                <a:tc>
                  <a:txBody>
                    <a:bodyPr/>
                    <a:lstStyle/>
                    <a:p>
                      <a:pPr algn="ctr"/>
                      <a:r>
                        <a:rPr lang="en-GB" sz="1800" dirty="0"/>
                        <a:t>G</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0x67</a:t>
                      </a:r>
                    </a:p>
                  </a:txBody>
                  <a:tcPr marL="121899" marR="121899" marT="45723" marB="45723"/>
                </a:tc>
                <a:tc>
                  <a:txBody>
                    <a:bodyPr/>
                    <a:lstStyle/>
                    <a:p>
                      <a:pPr algn="ctr"/>
                      <a:r>
                        <a:rPr lang="en-GB" sz="1800" dirty="0"/>
                        <a:t>g</a:t>
                      </a:r>
                    </a:p>
                  </a:txBody>
                  <a:tcPr marL="121899" marR="121899" marT="45723" marB="45723"/>
                </a:tc>
                <a:extLst>
                  <a:ext uri="{0D108BD9-81ED-4DB2-BD59-A6C34878D82A}">
                    <a16:rowId xmlns:a16="http://schemas.microsoft.com/office/drawing/2014/main" val="10007"/>
                  </a:ext>
                </a:extLst>
              </a:tr>
              <a:tr h="365786">
                <a:tc>
                  <a:txBody>
                    <a:bodyPr/>
                    <a:lstStyle/>
                    <a:p>
                      <a:pPr algn="ctr"/>
                      <a:r>
                        <a:rPr lang="en-GB" sz="1800" dirty="0"/>
                        <a:t>0x37</a:t>
                      </a:r>
                    </a:p>
                  </a:txBody>
                  <a:tcPr marL="121899" marR="121899" marT="45723" marB="45723"/>
                </a:tc>
                <a:tc>
                  <a:txBody>
                    <a:bodyPr/>
                    <a:lstStyle/>
                    <a:p>
                      <a:pPr algn="ctr"/>
                      <a:r>
                        <a:rPr lang="en-GB" sz="1800" dirty="0"/>
                        <a:t>7</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0x48</a:t>
                      </a:r>
                    </a:p>
                  </a:txBody>
                  <a:tcPr marL="121899" marR="121899" marT="45723" marB="45723"/>
                </a:tc>
                <a:tc>
                  <a:txBody>
                    <a:bodyPr/>
                    <a:lstStyle/>
                    <a:p>
                      <a:pPr algn="ctr"/>
                      <a:r>
                        <a:rPr lang="en-GB" sz="1800" dirty="0"/>
                        <a:t>H</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0x68</a:t>
                      </a:r>
                    </a:p>
                  </a:txBody>
                  <a:tcPr marL="121899" marR="121899" marT="45723" marB="45723"/>
                </a:tc>
                <a:tc>
                  <a:txBody>
                    <a:bodyPr/>
                    <a:lstStyle/>
                    <a:p>
                      <a:pPr algn="ctr"/>
                      <a:r>
                        <a:rPr lang="en-GB" sz="1800" dirty="0"/>
                        <a:t>h</a:t>
                      </a:r>
                    </a:p>
                  </a:txBody>
                  <a:tcPr marL="121899" marR="121899" marT="45723" marB="45723"/>
                </a:tc>
                <a:extLst>
                  <a:ext uri="{0D108BD9-81ED-4DB2-BD59-A6C34878D82A}">
                    <a16:rowId xmlns:a16="http://schemas.microsoft.com/office/drawing/2014/main" val="10008"/>
                  </a:ext>
                </a:extLst>
              </a:tr>
              <a:tr h="365786">
                <a:tc>
                  <a:txBody>
                    <a:bodyPr/>
                    <a:lstStyle/>
                    <a:p>
                      <a:pPr algn="ctr"/>
                      <a:r>
                        <a:rPr lang="en-GB" sz="1800" dirty="0"/>
                        <a:t>0x38</a:t>
                      </a:r>
                    </a:p>
                  </a:txBody>
                  <a:tcPr marL="121899" marR="121899" marT="45723" marB="45723"/>
                </a:tc>
                <a:tc>
                  <a:txBody>
                    <a:bodyPr/>
                    <a:lstStyle/>
                    <a:p>
                      <a:pPr algn="ctr"/>
                      <a:r>
                        <a:rPr lang="en-GB" sz="1800" dirty="0"/>
                        <a:t>8</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0x49</a:t>
                      </a:r>
                    </a:p>
                  </a:txBody>
                  <a:tcPr marL="121899" marR="121899" marT="45723" marB="45723"/>
                </a:tc>
                <a:tc>
                  <a:txBody>
                    <a:bodyPr/>
                    <a:lstStyle/>
                    <a:p>
                      <a:pPr algn="ctr"/>
                      <a:r>
                        <a:rPr lang="en-GB" sz="1800" dirty="0"/>
                        <a:t>I</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0x69</a:t>
                      </a:r>
                    </a:p>
                  </a:txBody>
                  <a:tcPr marL="121899" marR="121899" marT="45723" marB="45723"/>
                </a:tc>
                <a:tc>
                  <a:txBody>
                    <a:bodyPr/>
                    <a:lstStyle/>
                    <a:p>
                      <a:pPr algn="ctr"/>
                      <a:r>
                        <a:rPr lang="en-GB" sz="1800" dirty="0"/>
                        <a:t>i</a:t>
                      </a:r>
                    </a:p>
                  </a:txBody>
                  <a:tcPr marL="121899" marR="121899" marT="45723" marB="45723"/>
                </a:tc>
                <a:extLst>
                  <a:ext uri="{0D108BD9-81ED-4DB2-BD59-A6C34878D82A}">
                    <a16:rowId xmlns:a16="http://schemas.microsoft.com/office/drawing/2014/main" val="10009"/>
                  </a:ext>
                </a:extLst>
              </a:tr>
              <a:tr h="365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0x39</a:t>
                      </a:r>
                    </a:p>
                  </a:txBody>
                  <a:tcPr marL="121899" marR="121899" marT="45723" marB="45723"/>
                </a:tc>
                <a:tc>
                  <a:txBody>
                    <a:bodyPr/>
                    <a:lstStyle/>
                    <a:p>
                      <a:pPr algn="ctr"/>
                      <a:r>
                        <a:rPr lang="en-GB" sz="1800" dirty="0"/>
                        <a:t>9</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0x4A</a:t>
                      </a:r>
                    </a:p>
                  </a:txBody>
                  <a:tcPr marL="121899" marR="121899" marT="45723" marB="45723"/>
                </a:tc>
                <a:tc>
                  <a:txBody>
                    <a:bodyPr/>
                    <a:lstStyle/>
                    <a:p>
                      <a:pPr algn="ctr"/>
                      <a:r>
                        <a:rPr lang="en-GB" sz="1800" dirty="0"/>
                        <a:t>J</a:t>
                      </a:r>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0x6A</a:t>
                      </a:r>
                    </a:p>
                  </a:txBody>
                  <a:tcPr marL="121899" marR="121899" marT="45723" marB="45723"/>
                </a:tc>
                <a:tc>
                  <a:txBody>
                    <a:bodyPr/>
                    <a:lstStyle/>
                    <a:p>
                      <a:pPr algn="ctr"/>
                      <a:r>
                        <a:rPr lang="en-GB" sz="1800" dirty="0"/>
                        <a:t>J</a:t>
                      </a:r>
                    </a:p>
                  </a:txBody>
                  <a:tcPr marL="121899" marR="121899" marT="45723" marB="45723"/>
                </a:tc>
                <a:extLst>
                  <a:ext uri="{0D108BD9-81ED-4DB2-BD59-A6C34878D82A}">
                    <a16:rowId xmlns:a16="http://schemas.microsoft.com/office/drawing/2014/main" val="10010"/>
                  </a:ext>
                </a:extLst>
              </a:tr>
              <a:tr h="365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a:t>
                      </a:r>
                    </a:p>
                  </a:txBody>
                  <a:tcPr marL="121899" marR="121899" marT="45723" marB="45723"/>
                </a:tc>
                <a:tc>
                  <a:txBody>
                    <a:bodyPr/>
                    <a:lstStyle/>
                    <a:p>
                      <a:pPr algn="ctr"/>
                      <a:endParaRPr lang="en-GB" sz="1800" dirty="0"/>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a:t>
                      </a:r>
                    </a:p>
                  </a:txBody>
                  <a:tcPr marL="121899" marR="121899" marT="45723" marB="45723"/>
                </a:tc>
                <a:tc>
                  <a:txBody>
                    <a:bodyPr/>
                    <a:lstStyle/>
                    <a:p>
                      <a:pPr algn="ctr"/>
                      <a:endParaRPr lang="en-GB" sz="1800" dirty="0"/>
                    </a:p>
                  </a:txBody>
                  <a:tcPr marL="121899" marR="121899" marT="45723" marB="45723"/>
                </a:tc>
                <a:tc>
                  <a:txBody>
                    <a:bodyPr/>
                    <a:lstStyle/>
                    <a:p>
                      <a:pPr algn="ctr"/>
                      <a:endParaRPr lang="en-GB" sz="1800" dirty="0"/>
                    </a:p>
                  </a:txBody>
                  <a:tcPr marL="121899" marR="121899" marT="45723" marB="45723"/>
                </a:tc>
                <a:tc>
                  <a:txBody>
                    <a:bodyPr/>
                    <a:lstStyle/>
                    <a:p>
                      <a:pPr algn="ctr"/>
                      <a:r>
                        <a:rPr lang="en-GB" sz="1800" dirty="0"/>
                        <a:t>…</a:t>
                      </a:r>
                    </a:p>
                  </a:txBody>
                  <a:tcPr marL="121899" marR="121899" marT="45723" marB="45723"/>
                </a:tc>
                <a:tc>
                  <a:txBody>
                    <a:bodyPr/>
                    <a:lstStyle/>
                    <a:p>
                      <a:pPr algn="ctr"/>
                      <a:endParaRPr lang="en-GB" sz="1800" dirty="0"/>
                    </a:p>
                  </a:txBody>
                  <a:tcPr marL="121899" marR="121899" marT="45723" marB="45723"/>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71141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AXI UART Implementation</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89831"/>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General block diagram</a:t>
            </a:r>
          </a:p>
          <a:p>
            <a:pPr lvl="1"/>
            <a:r>
              <a:rPr lang="en-IN" altLang="en-US" dirty="0">
                <a:ea typeface="ＭＳ Ｐゴシック" panose="020B0600070205080204" pitchFamily="34" charset="-128"/>
              </a:rPr>
              <a:t>AXI interface: Subordinate AXI interface for register access and data transfer</a:t>
            </a:r>
          </a:p>
          <a:p>
            <a:pPr lvl="1"/>
            <a:r>
              <a:rPr lang="en-IN" altLang="en-US" dirty="0">
                <a:ea typeface="ＭＳ Ｐゴシック" panose="020B0600070205080204" pitchFamily="34" charset="-128"/>
              </a:rPr>
              <a:t>UART registers: Memory mapped registers, including a pair of transmit/receive FIFOs, a control register, and a status register</a:t>
            </a:r>
          </a:p>
          <a:p>
            <a:pPr lvl="1"/>
            <a:r>
              <a:rPr lang="en-IN" altLang="en-US" dirty="0">
                <a:ea typeface="ＭＳ Ｐゴシック" panose="020B0600070205080204" pitchFamily="34" charset="-128"/>
              </a:rPr>
              <a:t>UART control: Includes the receiver, the transmitter, and the baud rate generator</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E07EAAB9-DEF3-4809-9C50-9BB545406A21}"/>
              </a:ext>
            </a:extLst>
          </p:cNvPr>
          <p:cNvGrpSpPr/>
          <p:nvPr/>
        </p:nvGrpSpPr>
        <p:grpSpPr>
          <a:xfrm>
            <a:off x="1276350" y="3208021"/>
            <a:ext cx="9283808" cy="2662556"/>
            <a:chOff x="1276350" y="3208021"/>
            <a:chExt cx="9283808" cy="2662556"/>
          </a:xfrm>
        </p:grpSpPr>
        <p:sp>
          <p:nvSpPr>
            <p:cNvPr id="6" name="Rectangle 5">
              <a:extLst>
                <a:ext uri="{FF2B5EF4-FFF2-40B4-BE49-F238E27FC236}">
                  <a16:creationId xmlns:a16="http://schemas.microsoft.com/office/drawing/2014/main" id="{265E1D5D-1242-4F5F-9737-DEB6D728D4B1}"/>
                </a:ext>
              </a:extLst>
            </p:cNvPr>
            <p:cNvSpPr/>
            <p:nvPr/>
          </p:nvSpPr>
          <p:spPr bwMode="auto">
            <a:xfrm>
              <a:off x="1904257" y="3208021"/>
              <a:ext cx="8012686" cy="2662556"/>
            </a:xfrm>
            <a:prstGeom prst="rect">
              <a:avLst/>
            </a:prstGeom>
            <a:solidFill>
              <a:schemeClr val="bg1">
                <a:lumMod val="95000"/>
              </a:schemeClr>
            </a:solidFill>
            <a:ln w="254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0" dirty="0"/>
            </a:p>
          </p:txBody>
        </p:sp>
        <p:sp>
          <p:nvSpPr>
            <p:cNvPr id="7" name="Rectangle 6">
              <a:extLst>
                <a:ext uri="{FF2B5EF4-FFF2-40B4-BE49-F238E27FC236}">
                  <a16:creationId xmlns:a16="http://schemas.microsoft.com/office/drawing/2014/main" id="{B1A27CAF-1D8B-48AA-9CCB-B057391F0F11}"/>
                </a:ext>
              </a:extLst>
            </p:cNvPr>
            <p:cNvSpPr/>
            <p:nvPr/>
          </p:nvSpPr>
          <p:spPr bwMode="auto">
            <a:xfrm>
              <a:off x="7301764" y="3328213"/>
              <a:ext cx="2360396" cy="2386787"/>
            </a:xfrm>
            <a:prstGeom prst="rect">
              <a:avLst/>
            </a:prstGeom>
            <a:solidFill>
              <a:schemeClr val="bg1">
                <a:lumMod val="95000"/>
              </a:schemeClr>
            </a:solidFill>
            <a:ln w="19050" cap="flat" cmpd="sng" algn="ctr">
              <a:solidFill>
                <a:schemeClr val="tx1">
                  <a:lumMod val="50000"/>
                  <a:lumOff val="50000"/>
                </a:schemeClr>
              </a:solidFill>
              <a:prstDash val="sysDash"/>
              <a:round/>
              <a:headEnd type="none" w="med" len="med"/>
              <a:tailEnd type="none" w="med" len="med"/>
            </a:ln>
            <a:effectLst/>
          </p:spPr>
          <p:txBody>
            <a:bodyPr wrap="none" anchor="ctr"/>
            <a:lstStyle/>
            <a:p>
              <a:pPr algn="ctr">
                <a:defRPr/>
              </a:pPr>
              <a:endParaRPr lang="en-GB" sz="1200" b="0" dirty="0"/>
            </a:p>
          </p:txBody>
        </p:sp>
        <p:sp>
          <p:nvSpPr>
            <p:cNvPr id="8" name="Rectangle 7">
              <a:extLst>
                <a:ext uri="{FF2B5EF4-FFF2-40B4-BE49-F238E27FC236}">
                  <a16:creationId xmlns:a16="http://schemas.microsoft.com/office/drawing/2014/main" id="{A5F20B87-672E-4E7C-8EB5-302279BDCADE}"/>
                </a:ext>
              </a:extLst>
            </p:cNvPr>
            <p:cNvSpPr/>
            <p:nvPr/>
          </p:nvSpPr>
          <p:spPr bwMode="auto">
            <a:xfrm>
              <a:off x="7507000" y="3660776"/>
              <a:ext cx="1999469"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Transmitter</a:t>
              </a:r>
            </a:p>
          </p:txBody>
        </p:sp>
        <p:sp>
          <p:nvSpPr>
            <p:cNvPr id="9" name="Rectangle 8">
              <a:extLst>
                <a:ext uri="{FF2B5EF4-FFF2-40B4-BE49-F238E27FC236}">
                  <a16:creationId xmlns:a16="http://schemas.microsoft.com/office/drawing/2014/main" id="{E944A902-7C42-48C2-A2E9-E2BDD35FDA22}"/>
                </a:ext>
              </a:extLst>
            </p:cNvPr>
            <p:cNvSpPr/>
            <p:nvPr/>
          </p:nvSpPr>
          <p:spPr bwMode="auto">
            <a:xfrm>
              <a:off x="7507000" y="5030788"/>
              <a:ext cx="1999469"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Receiver</a:t>
              </a:r>
            </a:p>
          </p:txBody>
        </p:sp>
        <p:sp>
          <p:nvSpPr>
            <p:cNvPr id="10" name="Rectangle 9">
              <a:extLst>
                <a:ext uri="{FF2B5EF4-FFF2-40B4-BE49-F238E27FC236}">
                  <a16:creationId xmlns:a16="http://schemas.microsoft.com/office/drawing/2014/main" id="{D8F06D4C-4F22-44A6-B9F0-23EA8F1A91CE}"/>
                </a:ext>
              </a:extLst>
            </p:cNvPr>
            <p:cNvSpPr/>
            <p:nvPr/>
          </p:nvSpPr>
          <p:spPr bwMode="auto">
            <a:xfrm>
              <a:off x="7507000" y="4405313"/>
              <a:ext cx="1999469" cy="38576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Baud Rate </a:t>
              </a:r>
            </a:p>
            <a:p>
              <a:pPr algn="ctr">
                <a:defRPr/>
              </a:pPr>
              <a:r>
                <a:rPr lang="en-GB" sz="1200" b="0" dirty="0"/>
                <a:t>Generator</a:t>
              </a:r>
            </a:p>
          </p:txBody>
        </p:sp>
        <p:sp>
          <p:nvSpPr>
            <p:cNvPr id="11" name="Rectangle 10">
              <a:extLst>
                <a:ext uri="{FF2B5EF4-FFF2-40B4-BE49-F238E27FC236}">
                  <a16:creationId xmlns:a16="http://schemas.microsoft.com/office/drawing/2014/main" id="{916FC390-7E4F-47E6-83F1-1EE2E863DDB9}"/>
                </a:ext>
              </a:extLst>
            </p:cNvPr>
            <p:cNvSpPr/>
            <p:nvPr/>
          </p:nvSpPr>
          <p:spPr bwMode="auto">
            <a:xfrm>
              <a:off x="4428454" y="3660776"/>
              <a:ext cx="1999468"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Transmitter</a:t>
              </a:r>
            </a:p>
            <a:p>
              <a:pPr algn="ctr">
                <a:defRPr/>
              </a:pPr>
              <a:r>
                <a:rPr lang="en-GB" sz="1200" b="0" dirty="0"/>
                <a:t>FIFO</a:t>
              </a:r>
            </a:p>
          </p:txBody>
        </p:sp>
        <p:sp>
          <p:nvSpPr>
            <p:cNvPr id="12" name="Rectangle 11">
              <a:extLst>
                <a:ext uri="{FF2B5EF4-FFF2-40B4-BE49-F238E27FC236}">
                  <a16:creationId xmlns:a16="http://schemas.microsoft.com/office/drawing/2014/main" id="{4ECBDA2D-66E3-444E-8C0A-3265CCA25B3C}"/>
                </a:ext>
              </a:extLst>
            </p:cNvPr>
            <p:cNvSpPr/>
            <p:nvPr/>
          </p:nvSpPr>
          <p:spPr bwMode="auto">
            <a:xfrm>
              <a:off x="4428454" y="5030788"/>
              <a:ext cx="1999468"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Receiver</a:t>
              </a:r>
            </a:p>
            <a:p>
              <a:pPr algn="ctr">
                <a:defRPr/>
              </a:pPr>
              <a:r>
                <a:rPr lang="en-GB" sz="1200" b="0" dirty="0"/>
                <a:t>FIFO</a:t>
              </a:r>
            </a:p>
          </p:txBody>
        </p:sp>
        <p:cxnSp>
          <p:nvCxnSpPr>
            <p:cNvPr id="13" name="Straight Arrow Connector 12">
              <a:extLst>
                <a:ext uri="{FF2B5EF4-FFF2-40B4-BE49-F238E27FC236}">
                  <a16:creationId xmlns:a16="http://schemas.microsoft.com/office/drawing/2014/main" id="{E49C9019-5208-4C9F-A6F0-663291A66C0E}"/>
                </a:ext>
              </a:extLst>
            </p:cNvPr>
            <p:cNvCxnSpPr/>
            <p:nvPr/>
          </p:nvCxnSpPr>
          <p:spPr bwMode="auto">
            <a:xfrm>
              <a:off x="9506470" y="3892550"/>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96B46965-4076-4037-A4B6-61ECAB1A4686}"/>
                </a:ext>
              </a:extLst>
            </p:cNvPr>
            <p:cNvCxnSpPr/>
            <p:nvPr/>
          </p:nvCxnSpPr>
          <p:spPr bwMode="auto">
            <a:xfrm flipH="1">
              <a:off x="9533975" y="5283200"/>
              <a:ext cx="99867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965FE43E-A006-4D3D-BAEB-DBD1AD3A54A4}"/>
                </a:ext>
              </a:extLst>
            </p:cNvPr>
            <p:cNvCxnSpPr/>
            <p:nvPr/>
          </p:nvCxnSpPr>
          <p:spPr bwMode="auto">
            <a:xfrm>
              <a:off x="6431095" y="3928269"/>
              <a:ext cx="10558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BCCA7BD3-B67E-4126-90A4-DE8EA51D0D31}"/>
                </a:ext>
              </a:extLst>
            </p:cNvPr>
            <p:cNvCxnSpPr/>
            <p:nvPr/>
          </p:nvCxnSpPr>
          <p:spPr bwMode="auto">
            <a:xfrm flipV="1">
              <a:off x="8492981" y="4167188"/>
              <a:ext cx="0" cy="2286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Arrow Connector 16">
              <a:extLst>
                <a:ext uri="{FF2B5EF4-FFF2-40B4-BE49-F238E27FC236}">
                  <a16:creationId xmlns:a16="http://schemas.microsoft.com/office/drawing/2014/main" id="{55AC8631-C0C3-42D7-8143-68288A93E830}"/>
                </a:ext>
              </a:extLst>
            </p:cNvPr>
            <p:cNvCxnSpPr/>
            <p:nvPr/>
          </p:nvCxnSpPr>
          <p:spPr bwMode="auto">
            <a:xfrm>
              <a:off x="8480286" y="4787900"/>
              <a:ext cx="0" cy="242888"/>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8" name="Straight Arrow Connector 17">
              <a:extLst>
                <a:ext uri="{FF2B5EF4-FFF2-40B4-BE49-F238E27FC236}">
                  <a16:creationId xmlns:a16="http://schemas.microsoft.com/office/drawing/2014/main" id="{D4CA5A55-5667-4561-9F29-45A4D8C99FE8}"/>
                </a:ext>
              </a:extLst>
            </p:cNvPr>
            <p:cNvCxnSpPr/>
            <p:nvPr/>
          </p:nvCxnSpPr>
          <p:spPr bwMode="auto">
            <a:xfrm flipH="1">
              <a:off x="3374766" y="4059238"/>
              <a:ext cx="1053688" cy="1588"/>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9" name="Straight Arrow Connector 18">
              <a:extLst>
                <a:ext uri="{FF2B5EF4-FFF2-40B4-BE49-F238E27FC236}">
                  <a16:creationId xmlns:a16="http://schemas.microsoft.com/office/drawing/2014/main" id="{B478A502-D57D-4310-AB40-DCE7F583664C}"/>
                </a:ext>
              </a:extLst>
            </p:cNvPr>
            <p:cNvCxnSpPr/>
            <p:nvPr/>
          </p:nvCxnSpPr>
          <p:spPr bwMode="auto">
            <a:xfrm>
              <a:off x="3374766" y="3725863"/>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7B7D4FA6-F06F-4786-AE29-EC6FE8ECA07F}"/>
                </a:ext>
              </a:extLst>
            </p:cNvPr>
            <p:cNvCxnSpPr/>
            <p:nvPr/>
          </p:nvCxnSpPr>
          <p:spPr bwMode="auto">
            <a:xfrm flipH="1">
              <a:off x="3374766" y="5305425"/>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1" name="TextBox 88">
              <a:extLst>
                <a:ext uri="{FF2B5EF4-FFF2-40B4-BE49-F238E27FC236}">
                  <a16:creationId xmlns:a16="http://schemas.microsoft.com/office/drawing/2014/main" id="{FEA048D6-D0F4-4548-AE94-4740E37302E5}"/>
                </a:ext>
              </a:extLst>
            </p:cNvPr>
            <p:cNvSpPr txBox="1">
              <a:spLocks noChangeArrowheads="1"/>
            </p:cNvSpPr>
            <p:nvPr/>
          </p:nvSpPr>
          <p:spPr bwMode="auto">
            <a:xfrm>
              <a:off x="6768824" y="3690303"/>
              <a:ext cx="9076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22" name="TextBox 91">
              <a:extLst>
                <a:ext uri="{FF2B5EF4-FFF2-40B4-BE49-F238E27FC236}">
                  <a16:creationId xmlns:a16="http://schemas.microsoft.com/office/drawing/2014/main" id="{A84AD095-D012-4A24-A83B-7E43460A338E}"/>
                </a:ext>
              </a:extLst>
            </p:cNvPr>
            <p:cNvSpPr txBox="1">
              <a:spLocks noChangeArrowheads="1"/>
            </p:cNvSpPr>
            <p:nvPr/>
          </p:nvSpPr>
          <p:spPr bwMode="auto">
            <a:xfrm>
              <a:off x="8461245" y="4148139"/>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3" name="TextBox 92">
              <a:extLst>
                <a:ext uri="{FF2B5EF4-FFF2-40B4-BE49-F238E27FC236}">
                  <a16:creationId xmlns:a16="http://schemas.microsoft.com/office/drawing/2014/main" id="{65553D88-0BDE-4FF3-BC30-69CF24006E8B}"/>
                </a:ext>
              </a:extLst>
            </p:cNvPr>
            <p:cNvSpPr txBox="1">
              <a:spLocks noChangeArrowheads="1"/>
            </p:cNvSpPr>
            <p:nvPr/>
          </p:nvSpPr>
          <p:spPr bwMode="auto">
            <a:xfrm>
              <a:off x="8461245" y="4772026"/>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4" name="TextBox 93">
              <a:extLst>
                <a:ext uri="{FF2B5EF4-FFF2-40B4-BE49-F238E27FC236}">
                  <a16:creationId xmlns:a16="http://schemas.microsoft.com/office/drawing/2014/main" id="{6D7C59B1-7DEF-4DA2-BCE4-A0DF6AEA924D}"/>
                </a:ext>
              </a:extLst>
            </p:cNvPr>
            <p:cNvSpPr txBox="1">
              <a:spLocks noChangeArrowheads="1"/>
            </p:cNvSpPr>
            <p:nvPr/>
          </p:nvSpPr>
          <p:spPr bwMode="auto">
            <a:xfrm>
              <a:off x="3491136" y="3789363"/>
              <a:ext cx="93731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sp>
          <p:nvSpPr>
            <p:cNvPr id="25" name="TextBox 94">
              <a:extLst>
                <a:ext uri="{FF2B5EF4-FFF2-40B4-BE49-F238E27FC236}">
                  <a16:creationId xmlns:a16="http://schemas.microsoft.com/office/drawing/2014/main" id="{F7C3596D-D051-486C-9840-E27E89CAF5A1}"/>
                </a:ext>
              </a:extLst>
            </p:cNvPr>
            <p:cNvSpPr txBox="1">
              <a:spLocks noChangeArrowheads="1"/>
            </p:cNvSpPr>
            <p:nvPr/>
          </p:nvSpPr>
          <p:spPr bwMode="auto">
            <a:xfrm>
              <a:off x="3446702" y="3449638"/>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cxnSp>
          <p:nvCxnSpPr>
            <p:cNvPr id="26" name="Straight Arrow Connector 25">
              <a:extLst>
                <a:ext uri="{FF2B5EF4-FFF2-40B4-BE49-F238E27FC236}">
                  <a16:creationId xmlns:a16="http://schemas.microsoft.com/office/drawing/2014/main" id="{FA886C1C-47CD-4A9B-B2DE-CD4644B627ED}"/>
                </a:ext>
              </a:extLst>
            </p:cNvPr>
            <p:cNvCxnSpPr/>
            <p:nvPr/>
          </p:nvCxnSpPr>
          <p:spPr bwMode="auto">
            <a:xfrm flipH="1">
              <a:off x="6427922" y="5280343"/>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7" name="TextBox 96">
              <a:extLst>
                <a:ext uri="{FF2B5EF4-FFF2-40B4-BE49-F238E27FC236}">
                  <a16:creationId xmlns:a16="http://schemas.microsoft.com/office/drawing/2014/main" id="{CE372594-C432-46E3-8DF9-E7F163757E2E}"/>
                </a:ext>
              </a:extLst>
            </p:cNvPr>
            <p:cNvSpPr txBox="1">
              <a:spLocks noChangeArrowheads="1"/>
            </p:cNvSpPr>
            <p:nvPr/>
          </p:nvSpPr>
          <p:spPr bwMode="auto">
            <a:xfrm>
              <a:off x="6498498" y="5017138"/>
              <a:ext cx="90769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cxnSp>
          <p:nvCxnSpPr>
            <p:cNvPr id="28" name="Straight Arrow Connector 27">
              <a:extLst>
                <a:ext uri="{FF2B5EF4-FFF2-40B4-BE49-F238E27FC236}">
                  <a16:creationId xmlns:a16="http://schemas.microsoft.com/office/drawing/2014/main" id="{0192ED9B-0418-4BBE-90C3-A92172987E49}"/>
                </a:ext>
              </a:extLst>
            </p:cNvPr>
            <p:cNvCxnSpPr/>
            <p:nvPr/>
          </p:nvCxnSpPr>
          <p:spPr bwMode="auto">
            <a:xfrm flipH="1">
              <a:off x="3374766" y="5089525"/>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9" name="TextBox 99">
              <a:extLst>
                <a:ext uri="{FF2B5EF4-FFF2-40B4-BE49-F238E27FC236}">
                  <a16:creationId xmlns:a16="http://schemas.microsoft.com/office/drawing/2014/main" id="{4F0757D8-3ED2-44F9-A9AA-889C45ECAF4E}"/>
                </a:ext>
              </a:extLst>
            </p:cNvPr>
            <p:cNvSpPr txBox="1">
              <a:spLocks noChangeArrowheads="1"/>
            </p:cNvSpPr>
            <p:nvPr/>
          </p:nvSpPr>
          <p:spPr bwMode="auto">
            <a:xfrm>
              <a:off x="3505948" y="4849814"/>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sp>
          <p:nvSpPr>
            <p:cNvPr id="30" name="TextBox 100">
              <a:extLst>
                <a:ext uri="{FF2B5EF4-FFF2-40B4-BE49-F238E27FC236}">
                  <a16:creationId xmlns:a16="http://schemas.microsoft.com/office/drawing/2014/main" id="{362E326D-0CC0-4840-9511-F868FC20D96C}"/>
                </a:ext>
              </a:extLst>
            </p:cNvPr>
            <p:cNvSpPr txBox="1">
              <a:spLocks noChangeArrowheads="1"/>
            </p:cNvSpPr>
            <p:nvPr/>
          </p:nvSpPr>
          <p:spPr bwMode="auto">
            <a:xfrm>
              <a:off x="3512295" y="5078414"/>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cxnSp>
          <p:nvCxnSpPr>
            <p:cNvPr id="31" name="Straight Arrow Connector 30">
              <a:extLst>
                <a:ext uri="{FF2B5EF4-FFF2-40B4-BE49-F238E27FC236}">
                  <a16:creationId xmlns:a16="http://schemas.microsoft.com/office/drawing/2014/main" id="{8E1EAADE-F7A1-4EE0-8897-E9B1B6A087D8}"/>
                </a:ext>
              </a:extLst>
            </p:cNvPr>
            <p:cNvCxnSpPr/>
            <p:nvPr/>
          </p:nvCxnSpPr>
          <p:spPr bwMode="auto">
            <a:xfrm flipH="1">
              <a:off x="3374766" y="5511800"/>
              <a:ext cx="1053688" cy="127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2" name="TextBox 103">
              <a:extLst>
                <a:ext uri="{FF2B5EF4-FFF2-40B4-BE49-F238E27FC236}">
                  <a16:creationId xmlns:a16="http://schemas.microsoft.com/office/drawing/2014/main" id="{EC7846AE-2E23-4F28-913B-BF5DD4C5F8E7}"/>
                </a:ext>
              </a:extLst>
            </p:cNvPr>
            <p:cNvSpPr txBox="1">
              <a:spLocks noChangeArrowheads="1"/>
            </p:cNvSpPr>
            <p:nvPr/>
          </p:nvSpPr>
          <p:spPr bwMode="auto">
            <a:xfrm>
              <a:off x="3522874" y="5292726"/>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Full</a:t>
              </a:r>
            </a:p>
          </p:txBody>
        </p:sp>
        <p:cxnSp>
          <p:nvCxnSpPr>
            <p:cNvPr id="33" name="Straight Connector 32">
              <a:extLst>
                <a:ext uri="{FF2B5EF4-FFF2-40B4-BE49-F238E27FC236}">
                  <a16:creationId xmlns:a16="http://schemas.microsoft.com/office/drawing/2014/main" id="{1DC8CEF2-E86A-4EF6-B21E-D75C58C2DF80}"/>
                </a:ext>
              </a:extLst>
            </p:cNvPr>
            <p:cNvCxnSpPr/>
            <p:nvPr/>
          </p:nvCxnSpPr>
          <p:spPr bwMode="auto">
            <a:xfrm flipV="1">
              <a:off x="6624695" y="3852069"/>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34" name="TextBox 74">
              <a:extLst>
                <a:ext uri="{FF2B5EF4-FFF2-40B4-BE49-F238E27FC236}">
                  <a16:creationId xmlns:a16="http://schemas.microsoft.com/office/drawing/2014/main" id="{031BB92D-B4D5-4E96-9745-25E501A82610}"/>
                </a:ext>
              </a:extLst>
            </p:cNvPr>
            <p:cNvSpPr txBox="1">
              <a:spLocks noChangeArrowheads="1"/>
            </p:cNvSpPr>
            <p:nvPr/>
          </p:nvSpPr>
          <p:spPr bwMode="auto">
            <a:xfrm>
              <a:off x="6511750" y="3719354"/>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35" name="Straight Connector 34">
              <a:extLst>
                <a:ext uri="{FF2B5EF4-FFF2-40B4-BE49-F238E27FC236}">
                  <a16:creationId xmlns:a16="http://schemas.microsoft.com/office/drawing/2014/main" id="{01B03309-015D-4187-88A2-15A8AC17B5C9}"/>
                </a:ext>
              </a:extLst>
            </p:cNvPr>
            <p:cNvCxnSpPr/>
            <p:nvPr/>
          </p:nvCxnSpPr>
          <p:spPr bwMode="auto">
            <a:xfrm flipV="1">
              <a:off x="7056835" y="520142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36" name="TextBox 74">
              <a:extLst>
                <a:ext uri="{FF2B5EF4-FFF2-40B4-BE49-F238E27FC236}">
                  <a16:creationId xmlns:a16="http://schemas.microsoft.com/office/drawing/2014/main" id="{F86D2EF2-8DC9-4EF3-A88D-F4154BC3AFF5}"/>
                </a:ext>
              </a:extLst>
            </p:cNvPr>
            <p:cNvSpPr txBox="1">
              <a:spLocks noChangeArrowheads="1"/>
            </p:cNvSpPr>
            <p:nvPr/>
          </p:nvSpPr>
          <p:spPr bwMode="auto">
            <a:xfrm>
              <a:off x="7011373" y="501094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37" name="Straight Connector 36">
              <a:extLst>
                <a:ext uri="{FF2B5EF4-FFF2-40B4-BE49-F238E27FC236}">
                  <a16:creationId xmlns:a16="http://schemas.microsoft.com/office/drawing/2014/main" id="{F69A7F52-653A-4AA2-B457-283DD86822E1}"/>
                </a:ext>
              </a:extLst>
            </p:cNvPr>
            <p:cNvCxnSpPr/>
            <p:nvPr/>
          </p:nvCxnSpPr>
          <p:spPr bwMode="auto">
            <a:xfrm flipV="1">
              <a:off x="4030676" y="3652838"/>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38" name="TextBox 74">
              <a:extLst>
                <a:ext uri="{FF2B5EF4-FFF2-40B4-BE49-F238E27FC236}">
                  <a16:creationId xmlns:a16="http://schemas.microsoft.com/office/drawing/2014/main" id="{9B34ECF2-060E-45BB-B77D-81DBDAE70DC2}"/>
                </a:ext>
              </a:extLst>
            </p:cNvPr>
            <p:cNvSpPr txBox="1">
              <a:spLocks noChangeArrowheads="1"/>
            </p:cNvSpPr>
            <p:nvPr/>
          </p:nvSpPr>
          <p:spPr bwMode="auto">
            <a:xfrm>
              <a:off x="3814860" y="3551239"/>
              <a:ext cx="51414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39" name="Straight Connector 38">
              <a:extLst>
                <a:ext uri="{FF2B5EF4-FFF2-40B4-BE49-F238E27FC236}">
                  <a16:creationId xmlns:a16="http://schemas.microsoft.com/office/drawing/2014/main" id="{3B0F5F55-7436-4794-B584-0675B60A96BA}"/>
                </a:ext>
              </a:extLst>
            </p:cNvPr>
            <p:cNvCxnSpPr/>
            <p:nvPr/>
          </p:nvCxnSpPr>
          <p:spPr bwMode="auto">
            <a:xfrm flipV="1">
              <a:off x="4240143" y="501967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0" name="TextBox 74">
              <a:extLst>
                <a:ext uri="{FF2B5EF4-FFF2-40B4-BE49-F238E27FC236}">
                  <a16:creationId xmlns:a16="http://schemas.microsoft.com/office/drawing/2014/main" id="{75FBEA2B-6115-4582-B3D5-9735FE26880C}"/>
                </a:ext>
              </a:extLst>
            </p:cNvPr>
            <p:cNvSpPr txBox="1">
              <a:spLocks noChangeArrowheads="1"/>
            </p:cNvSpPr>
            <p:nvPr/>
          </p:nvSpPr>
          <p:spPr bwMode="auto">
            <a:xfrm>
              <a:off x="4024328" y="4918075"/>
              <a:ext cx="51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1" name="Rectangle 40">
              <a:extLst>
                <a:ext uri="{FF2B5EF4-FFF2-40B4-BE49-F238E27FC236}">
                  <a16:creationId xmlns:a16="http://schemas.microsoft.com/office/drawing/2014/main" id="{A573B64F-12F4-40EC-872E-6086DC5DD85B}"/>
                </a:ext>
              </a:extLst>
            </p:cNvPr>
            <p:cNvSpPr/>
            <p:nvPr/>
          </p:nvSpPr>
          <p:spPr bwMode="auto">
            <a:xfrm>
              <a:off x="2445912" y="3629026"/>
              <a:ext cx="928854" cy="190817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AXI</a:t>
              </a:r>
            </a:p>
            <a:p>
              <a:pPr algn="ctr">
                <a:defRPr/>
              </a:pPr>
              <a:r>
                <a:rPr lang="en-GB" sz="1200" b="0" dirty="0"/>
                <a:t>Interface</a:t>
              </a:r>
            </a:p>
          </p:txBody>
        </p:sp>
        <p:sp>
          <p:nvSpPr>
            <p:cNvPr id="42" name="Left-Right Arrow 44">
              <a:extLst>
                <a:ext uri="{FF2B5EF4-FFF2-40B4-BE49-F238E27FC236}">
                  <a16:creationId xmlns:a16="http://schemas.microsoft.com/office/drawing/2014/main" id="{80DD1F03-283A-49E4-B506-707C554A9712}"/>
                </a:ext>
              </a:extLst>
            </p:cNvPr>
            <p:cNvSpPr/>
            <p:nvPr/>
          </p:nvSpPr>
          <p:spPr bwMode="auto">
            <a:xfrm>
              <a:off x="1276350" y="4424364"/>
              <a:ext cx="115686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AXI </a:t>
              </a:r>
            </a:p>
          </p:txBody>
        </p:sp>
        <p:sp>
          <p:nvSpPr>
            <p:cNvPr id="43" name="Rectangle 42">
              <a:extLst>
                <a:ext uri="{FF2B5EF4-FFF2-40B4-BE49-F238E27FC236}">
                  <a16:creationId xmlns:a16="http://schemas.microsoft.com/office/drawing/2014/main" id="{FD7F1E7A-901A-4A2B-84EB-DADFF9860126}"/>
                </a:ext>
              </a:extLst>
            </p:cNvPr>
            <p:cNvSpPr/>
            <p:nvPr/>
          </p:nvSpPr>
          <p:spPr bwMode="auto">
            <a:xfrm>
              <a:off x="4428454" y="4167188"/>
              <a:ext cx="1999468" cy="431005"/>
            </a:xfrm>
            <a:prstGeom prst="rect">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Status Register</a:t>
              </a:r>
            </a:p>
          </p:txBody>
        </p:sp>
        <p:sp>
          <p:nvSpPr>
            <p:cNvPr id="44" name="Rectangle 43">
              <a:extLst>
                <a:ext uri="{FF2B5EF4-FFF2-40B4-BE49-F238E27FC236}">
                  <a16:creationId xmlns:a16="http://schemas.microsoft.com/office/drawing/2014/main" id="{956035EE-21A5-4E74-9DB7-251B236BB764}"/>
                </a:ext>
              </a:extLst>
            </p:cNvPr>
            <p:cNvSpPr/>
            <p:nvPr/>
          </p:nvSpPr>
          <p:spPr bwMode="auto">
            <a:xfrm>
              <a:off x="4428454" y="4598194"/>
              <a:ext cx="1999468" cy="448470"/>
            </a:xfrm>
            <a:prstGeom prst="rect">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Control Register</a:t>
              </a:r>
            </a:p>
          </p:txBody>
        </p:sp>
        <p:sp>
          <p:nvSpPr>
            <p:cNvPr id="45" name="TextBox 90">
              <a:extLst>
                <a:ext uri="{FF2B5EF4-FFF2-40B4-BE49-F238E27FC236}">
                  <a16:creationId xmlns:a16="http://schemas.microsoft.com/office/drawing/2014/main" id="{8D765333-66D9-4B89-93CC-4C622162A788}"/>
                </a:ext>
              </a:extLst>
            </p:cNvPr>
            <p:cNvSpPr txBox="1">
              <a:spLocks noChangeArrowheads="1"/>
            </p:cNvSpPr>
            <p:nvPr/>
          </p:nvSpPr>
          <p:spPr bwMode="auto">
            <a:xfrm>
              <a:off x="10033313" y="3571875"/>
              <a:ext cx="387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TX</a:t>
              </a:r>
            </a:p>
          </p:txBody>
        </p:sp>
        <p:sp>
          <p:nvSpPr>
            <p:cNvPr id="46" name="TextBox 90">
              <a:extLst>
                <a:ext uri="{FF2B5EF4-FFF2-40B4-BE49-F238E27FC236}">
                  <a16:creationId xmlns:a16="http://schemas.microsoft.com/office/drawing/2014/main" id="{444E69B5-2DDA-4469-9296-55EF736E1B63}"/>
                </a:ext>
              </a:extLst>
            </p:cNvPr>
            <p:cNvSpPr txBox="1">
              <a:spLocks noChangeArrowheads="1"/>
            </p:cNvSpPr>
            <p:nvPr/>
          </p:nvSpPr>
          <p:spPr bwMode="auto">
            <a:xfrm>
              <a:off x="10033314" y="4924426"/>
              <a:ext cx="4505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RX</a:t>
              </a:r>
            </a:p>
          </p:txBody>
        </p:sp>
        <p:cxnSp>
          <p:nvCxnSpPr>
            <p:cNvPr id="47" name="Straight Arrow Connector 46">
              <a:extLst>
                <a:ext uri="{FF2B5EF4-FFF2-40B4-BE49-F238E27FC236}">
                  <a16:creationId xmlns:a16="http://schemas.microsoft.com/office/drawing/2014/main" id="{67097691-0A80-4350-8568-7E0039FDDEB0}"/>
                </a:ext>
              </a:extLst>
            </p:cNvPr>
            <p:cNvCxnSpPr/>
            <p:nvPr/>
          </p:nvCxnSpPr>
          <p:spPr bwMode="auto">
            <a:xfrm flipH="1">
              <a:off x="3374766" y="4391026"/>
              <a:ext cx="1053688" cy="1588"/>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48" name="Straight Arrow Connector 47">
              <a:extLst>
                <a:ext uri="{FF2B5EF4-FFF2-40B4-BE49-F238E27FC236}">
                  <a16:creationId xmlns:a16="http://schemas.microsoft.com/office/drawing/2014/main" id="{EC9F7CF4-BD61-4AD9-B716-ED56B8AF25CD}"/>
                </a:ext>
              </a:extLst>
            </p:cNvPr>
            <p:cNvCxnSpPr/>
            <p:nvPr/>
          </p:nvCxnSpPr>
          <p:spPr bwMode="auto">
            <a:xfrm>
              <a:off x="3362580" y="4786313"/>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49" name="TextBox 94">
              <a:extLst>
                <a:ext uri="{FF2B5EF4-FFF2-40B4-BE49-F238E27FC236}">
                  <a16:creationId xmlns:a16="http://schemas.microsoft.com/office/drawing/2014/main" id="{B0EE508C-19BA-4542-991B-310C6FA95BFB}"/>
                </a:ext>
              </a:extLst>
            </p:cNvPr>
            <p:cNvSpPr txBox="1">
              <a:spLocks noChangeArrowheads="1"/>
            </p:cNvSpPr>
            <p:nvPr/>
          </p:nvSpPr>
          <p:spPr bwMode="auto">
            <a:xfrm>
              <a:off x="4973282" y="3328988"/>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Registers</a:t>
              </a:r>
            </a:p>
          </p:txBody>
        </p:sp>
        <p:sp>
          <p:nvSpPr>
            <p:cNvPr id="50" name="TextBox 94">
              <a:extLst>
                <a:ext uri="{FF2B5EF4-FFF2-40B4-BE49-F238E27FC236}">
                  <a16:creationId xmlns:a16="http://schemas.microsoft.com/office/drawing/2014/main" id="{B91B55E8-1723-4EFE-B120-DCB738FCF2AF}"/>
                </a:ext>
              </a:extLst>
            </p:cNvPr>
            <p:cNvSpPr txBox="1">
              <a:spLocks noChangeArrowheads="1"/>
            </p:cNvSpPr>
            <p:nvPr/>
          </p:nvSpPr>
          <p:spPr bwMode="auto">
            <a:xfrm>
              <a:off x="7870307" y="3328214"/>
              <a:ext cx="1272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200" dirty="0"/>
                <a:t>UART Control</a:t>
              </a:r>
            </a:p>
          </p:txBody>
        </p:sp>
      </p:grpSp>
    </p:spTree>
    <p:extLst>
      <p:ext uri="{BB962C8B-B14F-4D97-AF65-F5344CB8AC3E}">
        <p14:creationId xmlns:p14="http://schemas.microsoft.com/office/powerpoint/2010/main" val="845725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UART Control</a:t>
            </a:r>
            <a:endParaRPr lang="en-US" dirty="0"/>
          </a:p>
        </p:txBody>
      </p:sp>
      <mc:AlternateContent xmlns:mc="http://schemas.openxmlformats.org/markup-compatibility/2006" xmlns:a14="http://schemas.microsoft.com/office/drawing/2010/main">
        <mc:Choice Requires="a14">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16389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Contains transmission/receiving controllers and a baud rate generator</a:t>
                </a:r>
              </a:p>
              <a:p>
                <a:r>
                  <a:rPr lang="en-IN" altLang="en-US" dirty="0">
                    <a:ea typeface="ＭＳ Ｐゴシック" panose="020B0600070205080204" pitchFamily="34" charset="-128"/>
                  </a:rPr>
                  <a:t>UART transmitter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Reads data (in byte) from the transmitter FIFO</a:t>
                </a:r>
              </a:p>
              <a:p>
                <a:pPr lvl="1"/>
                <a:r>
                  <a:rPr lang="en-IN" altLang="en-US" dirty="0">
                    <a:ea typeface="ＭＳ Ｐゴシック" panose="020B0600070205080204" pitchFamily="34" charset="-128"/>
                  </a:rPr>
                  <a:t>Converts a single byte data to sequential bits</a:t>
                </a:r>
              </a:p>
              <a:p>
                <a:pPr lvl="1"/>
                <a:r>
                  <a:rPr lang="en-IN" altLang="en-US" dirty="0">
                    <a:ea typeface="ＭＳ Ｐゴシック" panose="020B0600070205080204" pitchFamily="34" charset="-128"/>
                  </a:rPr>
                  <a:t>Sends bits to the Tx pin, clocked in a fixed rate provided from the baud generator</a:t>
                </a:r>
              </a:p>
              <a:p>
                <a:r>
                  <a:rPr lang="en-GB" dirty="0">
                    <a:solidFill>
                      <a:schemeClr val="tx1"/>
                    </a:solidFill>
                  </a:rPr>
                  <a:t>UART receiver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Receives the sequential bits from the Rx pin using the clock generated from the baud generator</a:t>
                </a:r>
              </a:p>
              <a:p>
                <a:pPr lvl="1"/>
                <a:r>
                  <a:rPr lang="en-IN" altLang="en-US" dirty="0">
                    <a:ea typeface="ＭＳ Ｐゴシック" panose="020B0600070205080204" pitchFamily="34" charset="-128"/>
                  </a:rPr>
                  <a:t>Reassembles the bits into a single byte</a:t>
                </a:r>
              </a:p>
              <a:p>
                <a:pPr lvl="1"/>
                <a:r>
                  <a:rPr lang="en-IN" altLang="en-US" dirty="0">
                    <a:ea typeface="ＭＳ Ｐゴシック" panose="020B0600070205080204" pitchFamily="34" charset="-128"/>
                  </a:rPr>
                  <a:t>Writes the received byte to the receiver FIFO</a:t>
                </a:r>
              </a:p>
              <a:p>
                <a:r>
                  <a:rPr lang="en-GB" dirty="0">
                    <a:solidFill>
                      <a:schemeClr val="tx1"/>
                    </a:solidFill>
                  </a:rPr>
                  <a:t>Baud rate generator (BRG)</a:t>
                </a:r>
                <a:endParaRPr lang="en-US" altLang="en-US" dirty="0">
                  <a:ea typeface="ＭＳ Ｐゴシック" panose="020B0600070205080204" pitchFamily="34" charset="-128"/>
                </a:endParaRPr>
              </a:p>
              <a:p>
                <a:pPr lvl="1"/>
                <a:r>
                  <a:rPr lang="en-US" dirty="0">
                    <a:solidFill>
                      <a:schemeClr val="tx1"/>
                    </a:solidFill>
                  </a:rPr>
                  <a:t>Generates system ticks for a fixed transmission baud rate, e.g., 19200 bps byte to the receiver FIFO</a:t>
                </a:r>
              </a:p>
              <a:p>
                <a:pPr lvl="1" algn="ctr"/>
                <a14:m>
                  <m:oMath xmlns:m="http://schemas.openxmlformats.org/officeDocument/2006/math">
                    <m:r>
                      <a:rPr lang="en-GB" i="1">
                        <a:solidFill>
                          <a:schemeClr val="tx1"/>
                        </a:solidFill>
                        <a:latin typeface="Cambria Math"/>
                      </a:rPr>
                      <m:t>𝐵𝑎𝑢𝑑</m:t>
                    </m:r>
                    <m:r>
                      <a:rPr lang="en-GB" i="0">
                        <a:solidFill>
                          <a:schemeClr val="tx1"/>
                        </a:solidFill>
                        <a:latin typeface="Cambria Math"/>
                      </a:rPr>
                      <m:t> </m:t>
                    </m:r>
                    <m:r>
                      <m:rPr>
                        <m:sty m:val="p"/>
                      </m:rPr>
                      <a:rPr lang="en-GB" i="0">
                        <a:solidFill>
                          <a:schemeClr val="tx1"/>
                        </a:solidFill>
                        <a:latin typeface="Cambria Math"/>
                      </a:rPr>
                      <m:t>rate</m:t>
                    </m:r>
                    <m:r>
                      <a:rPr lang="en-GB" i="1">
                        <a:solidFill>
                          <a:schemeClr val="tx1"/>
                        </a:solidFill>
                        <a:latin typeface="Cambria Math"/>
                      </a:rPr>
                      <m:t>=</m:t>
                    </m:r>
                    <m:f>
                      <m:fPr>
                        <m:ctrlPr>
                          <a:rPr lang="en-GB" i="1">
                            <a:solidFill>
                              <a:schemeClr val="tx1"/>
                            </a:solidFill>
                            <a:latin typeface="Cambria Math" panose="02040503050406030204" pitchFamily="18" charset="0"/>
                          </a:rPr>
                        </m:ctrlPr>
                      </m:fPr>
                      <m:num>
                        <m:r>
                          <a:rPr lang="en-GB" i="1">
                            <a:solidFill>
                              <a:schemeClr val="tx1"/>
                            </a:solidFill>
                            <a:latin typeface="Cambria Math"/>
                          </a:rPr>
                          <m:t>𝑜𝑛</m:t>
                        </m:r>
                        <m:r>
                          <a:rPr lang="en-GB" i="1">
                            <a:solidFill>
                              <a:schemeClr val="tx1"/>
                            </a:solidFill>
                            <a:latin typeface="Cambria Math"/>
                          </a:rPr>
                          <m:t> </m:t>
                        </m:r>
                        <m:r>
                          <a:rPr lang="en-GB" i="1">
                            <a:solidFill>
                              <a:schemeClr val="tx1"/>
                            </a:solidFill>
                            <a:latin typeface="Cambria Math"/>
                          </a:rPr>
                          <m:t>𝑐h𝑖𝑝</m:t>
                        </m:r>
                        <m:r>
                          <a:rPr lang="en-GB" i="1">
                            <a:solidFill>
                              <a:schemeClr val="tx1"/>
                            </a:solidFill>
                            <a:latin typeface="Cambria Math"/>
                          </a:rPr>
                          <m:t> </m:t>
                        </m:r>
                        <m:r>
                          <a:rPr lang="en-GB" i="1">
                            <a:solidFill>
                              <a:schemeClr val="tx1"/>
                            </a:solidFill>
                            <a:latin typeface="Cambria Math"/>
                          </a:rPr>
                          <m:t>𝑐𝑙𝑜𝑐𝑘</m:t>
                        </m:r>
                        <m:r>
                          <a:rPr lang="en-GB" i="1">
                            <a:solidFill>
                              <a:schemeClr val="tx1"/>
                            </a:solidFill>
                            <a:latin typeface="Cambria Math"/>
                          </a:rPr>
                          <m:t> </m:t>
                        </m:r>
                        <m:r>
                          <a:rPr lang="en-GB" i="1">
                            <a:solidFill>
                              <a:schemeClr val="tx1"/>
                            </a:solidFill>
                            <a:latin typeface="Cambria Math"/>
                          </a:rPr>
                          <m:t>𝑓𝑟𝑒𝑞</m:t>
                        </m:r>
                      </m:num>
                      <m:den>
                        <m:r>
                          <a:rPr lang="en-GB" i="1">
                            <a:solidFill>
                              <a:schemeClr val="tx1"/>
                            </a:solidFill>
                            <a:latin typeface="Cambria Math"/>
                          </a:rPr>
                          <m:t>𝑠𝑎𝑚𝑝𝑙𝑖𝑛𝑔</m:t>
                        </m:r>
                        <m:r>
                          <a:rPr lang="en-GB" i="1">
                            <a:solidFill>
                              <a:schemeClr val="tx1"/>
                            </a:solidFill>
                            <a:latin typeface="Cambria Math"/>
                          </a:rPr>
                          <m:t> </m:t>
                        </m:r>
                        <m:r>
                          <a:rPr lang="en-GB" i="1">
                            <a:solidFill>
                              <a:schemeClr val="tx1"/>
                            </a:solidFill>
                            <a:latin typeface="Cambria Math"/>
                          </a:rPr>
                          <m:t>𝑟𝑎𝑡𝑒</m:t>
                        </m:r>
                        <m:r>
                          <a:rPr lang="en-GB" i="1">
                            <a:solidFill>
                              <a:schemeClr val="tx1"/>
                            </a:solidFill>
                            <a:latin typeface="Cambria Math"/>
                          </a:rPr>
                          <m:t> × </m:t>
                        </m:r>
                        <m:r>
                          <a:rPr lang="en-GB" i="1">
                            <a:solidFill>
                              <a:schemeClr val="tx1"/>
                            </a:solidFill>
                            <a:latin typeface="Cambria Math"/>
                            <a:ea typeface="Cambria Math"/>
                          </a:rPr>
                          <m:t>𝑑𝑖𝑣𝑖𝑠𝑜𝑟</m:t>
                        </m:r>
                      </m:den>
                    </m:f>
                  </m:oMath>
                </a14:m>
                <a:endParaRPr lang="en-IN"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mc:Choice>
        <mc:Fallback xmlns="">
          <p:sp>
            <p:nvSpPr>
              <p:cNvPr id="29699" name="Content Placeholder 18">
                <a:extLst>
                  <a:ext uri="{FF2B5EF4-FFF2-40B4-BE49-F238E27FC236}">
                    <a16:creationId xmlns:a16="http://schemas.microsoft.com/office/drawing/2014/main" id="{52EB3C3E-30C4-4EFE-A0AE-51FDB62B17F2}"/>
                  </a:ext>
                </a:extLst>
              </p:cNvPr>
              <p:cNvSpPr>
                <a:spLocks noGrp="1" noRot="1" noChangeAspect="1" noMove="1" noResize="1" noEditPoints="1" noAdjustHandles="1" noChangeArrowheads="1" noChangeShapeType="1" noTextEdit="1"/>
              </p:cNvSpPr>
              <p:nvPr>
                <p:ph sz="quarter" idx="1"/>
              </p:nvPr>
            </p:nvSpPr>
            <p:spPr bwMode="auto">
              <a:xfrm>
                <a:off x="492124" y="1163898"/>
                <a:ext cx="11180763" cy="4086225"/>
              </a:xfrm>
              <a:blipFill>
                <a:blip r:embed="rId3"/>
                <a:stretch>
                  <a:fillRect l="-1690" t="-3284" b="-32388"/>
                </a:stretch>
              </a:blipFill>
            </p:spPr>
            <p:txBody>
              <a:bodyPr/>
              <a:lstStyle/>
              <a:p>
                <a:r>
                  <a:rPr lang="en-US">
                    <a:noFill/>
                  </a:rPr>
                  <a:t> </a:t>
                </a:r>
              </a:p>
            </p:txBody>
          </p:sp>
        </mc:Fallback>
      </mc:AlternateContent>
    </p:spTree>
    <p:extLst>
      <p:ext uri="{BB962C8B-B14F-4D97-AF65-F5344CB8AC3E}">
        <p14:creationId xmlns:p14="http://schemas.microsoft.com/office/powerpoint/2010/main" val="93433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UART Register Block</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Contains a control register, a status register, and transmit/receive FIFOs.</a:t>
            </a:r>
          </a:p>
          <a:p>
            <a:r>
              <a:rPr lang="en-IN" altLang="en-US" dirty="0">
                <a:ea typeface="ＭＳ Ｐゴシック" panose="020B0600070205080204" pitchFamily="34" charset="-128"/>
              </a:rPr>
              <a:t>Control register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Reset bits for receive/transmit FIFOs</a:t>
            </a:r>
          </a:p>
          <a:p>
            <a:pPr lvl="1"/>
            <a:r>
              <a:rPr lang="en-IN" altLang="en-US" dirty="0">
                <a:ea typeface="ＭＳ Ｐゴシック" panose="020B0600070205080204" pitchFamily="34" charset="-128"/>
              </a:rPr>
              <a:t>Enables bits</a:t>
            </a:r>
          </a:p>
          <a:p>
            <a:pPr lvl="1"/>
            <a:r>
              <a:rPr lang="en-IN" altLang="en-US" dirty="0">
                <a:ea typeface="ＭＳ Ｐゴシック" panose="020B0600070205080204" pitchFamily="34" charset="-128"/>
              </a:rPr>
              <a:t>Mode bits: baud rate, bit length, parity</a:t>
            </a:r>
          </a:p>
          <a:p>
            <a:r>
              <a:rPr lang="en-GB" dirty="0"/>
              <a:t>Status register</a:t>
            </a:r>
            <a:endParaRPr lang="en-US" altLang="en-US" dirty="0">
              <a:ea typeface="ＭＳ Ｐゴシック" panose="020B0600070205080204" pitchFamily="34" charset="-128"/>
            </a:endParaRPr>
          </a:p>
          <a:p>
            <a:pPr lvl="1">
              <a:spcBef>
                <a:spcPts val="600"/>
              </a:spcBef>
            </a:pPr>
            <a:r>
              <a:rPr lang="en-US" dirty="0"/>
              <a:t>Status of the transmit/receive FIFOs</a:t>
            </a:r>
          </a:p>
          <a:p>
            <a:pPr lvl="1">
              <a:spcBef>
                <a:spcPts val="600"/>
              </a:spcBef>
            </a:pPr>
            <a:r>
              <a:rPr lang="en-US" dirty="0"/>
              <a:t>Error bits: parity error, frame error, overrun error</a:t>
            </a:r>
            <a:endParaRPr lang="en-IN" altLang="en-US" dirty="0">
              <a:ea typeface="ＭＳ Ｐゴシック" panose="020B0600070205080204" pitchFamily="34" charset="-128"/>
            </a:endParaRPr>
          </a:p>
          <a:p>
            <a:r>
              <a:rPr lang="en-GB" dirty="0"/>
              <a:t>Transmitter/receiver FIFOs</a:t>
            </a:r>
            <a:endParaRPr lang="en-US" altLang="en-US" dirty="0">
              <a:ea typeface="ＭＳ Ｐゴシック" panose="020B0600070205080204" pitchFamily="34" charset="-128"/>
            </a:endParaRPr>
          </a:p>
          <a:p>
            <a:pPr lvl="1"/>
            <a:r>
              <a:rPr lang="en-US" dirty="0"/>
              <a:t>Temporarily stores data written from the AXI interface and the UART receiver</a:t>
            </a:r>
            <a:endParaRPr lang="en-IN" altLang="en-US" dirty="0">
              <a:ea typeface="ＭＳ Ｐゴシック" panose="020B0600070205080204" pitchFamily="34" charset="-128"/>
            </a:endParaRPr>
          </a:p>
          <a:p>
            <a:pPr lvl="1"/>
            <a:endParaRPr lang="en-IN"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01987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First In First Out (FIFO)</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171577"/>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First In First Out (FIFO) refers to a data buffer that outputs its earliest input data, like a data queue.</a:t>
            </a:r>
          </a:p>
          <a:p>
            <a:r>
              <a:rPr lang="en-IN" altLang="en-US" dirty="0">
                <a:ea typeface="ＭＳ Ｐゴシック" panose="020B0600070205080204" pitchFamily="34" charset="-128"/>
              </a:rPr>
              <a:t>In contrast, Last In First Out (LIFO) is a buffer that outputs its latest input data, e.g., program stack.</a:t>
            </a:r>
          </a:p>
          <a:p>
            <a:r>
              <a:rPr lang="en-IN" altLang="en-US" dirty="0">
                <a:ea typeface="ＭＳ Ｐゴシック" panose="020B0600070205080204" pitchFamily="34" charset="-128"/>
              </a:rPr>
              <a:t>Synchronous FIFO</a:t>
            </a:r>
          </a:p>
          <a:p>
            <a:pPr lvl="1"/>
            <a:r>
              <a:rPr lang="en-US" dirty="0"/>
              <a:t>Same clock is used for both reading and writing</a:t>
            </a:r>
          </a:p>
          <a:p>
            <a:r>
              <a:rPr lang="en-US" dirty="0"/>
              <a:t>Asynchronous FIFO</a:t>
            </a:r>
            <a:endParaRPr lang="en-IN" altLang="en-US" dirty="0">
              <a:ea typeface="ＭＳ Ｐゴシック" panose="020B0600070205080204" pitchFamily="34" charset="-128"/>
            </a:endParaRPr>
          </a:p>
          <a:p>
            <a:pPr lvl="1"/>
            <a:r>
              <a:rPr lang="en-US" dirty="0"/>
              <a:t>Different clocks are used for reading and writing</a:t>
            </a:r>
          </a:p>
          <a:p>
            <a:pPr lvl="1"/>
            <a:endParaRPr lang="en-US" altLang="en-US" dirty="0">
              <a:ea typeface="ＭＳ Ｐゴシック" panose="020B0600070205080204" pitchFamily="34" charset="-128"/>
            </a:endParaRPr>
          </a:p>
        </p:txBody>
      </p:sp>
      <p:sp>
        <p:nvSpPr>
          <p:cNvPr id="5" name="TextBox 67">
            <a:extLst>
              <a:ext uri="{FF2B5EF4-FFF2-40B4-BE49-F238E27FC236}">
                <a16:creationId xmlns:a16="http://schemas.microsoft.com/office/drawing/2014/main" id="{ED6C8E63-641D-4199-8EE9-118A4C03C7E2}"/>
              </a:ext>
            </a:extLst>
          </p:cNvPr>
          <p:cNvSpPr txBox="1">
            <a:spLocks noChangeArrowheads="1"/>
          </p:cNvSpPr>
          <p:nvPr/>
        </p:nvSpPr>
        <p:spPr bwMode="auto">
          <a:xfrm>
            <a:off x="1953219" y="5708651"/>
            <a:ext cx="3555074"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600" dirty="0"/>
              <a:t>Queue: First In First Out</a:t>
            </a:r>
          </a:p>
        </p:txBody>
      </p:sp>
      <p:grpSp>
        <p:nvGrpSpPr>
          <p:cNvPr id="6" name="Group 5">
            <a:extLst>
              <a:ext uri="{FF2B5EF4-FFF2-40B4-BE49-F238E27FC236}">
                <a16:creationId xmlns:a16="http://schemas.microsoft.com/office/drawing/2014/main" id="{8419E5A7-90FC-4B7F-89D9-2BDD401B816F}"/>
              </a:ext>
            </a:extLst>
          </p:cNvPr>
          <p:cNvGrpSpPr/>
          <p:nvPr/>
        </p:nvGrpSpPr>
        <p:grpSpPr>
          <a:xfrm>
            <a:off x="1078160" y="4932365"/>
            <a:ext cx="4972871" cy="368300"/>
            <a:chOff x="890886" y="4968875"/>
            <a:chExt cx="4972871" cy="368300"/>
          </a:xfrm>
        </p:grpSpPr>
        <p:sp>
          <p:nvSpPr>
            <p:cNvPr id="7" name="Rectangle 6">
              <a:extLst>
                <a:ext uri="{FF2B5EF4-FFF2-40B4-BE49-F238E27FC236}">
                  <a16:creationId xmlns:a16="http://schemas.microsoft.com/office/drawing/2014/main" id="{400406CA-B3B7-4501-9CA3-3334CE9FF6A0}"/>
                </a:ext>
              </a:extLst>
            </p:cNvPr>
            <p:cNvSpPr/>
            <p:nvPr/>
          </p:nvSpPr>
          <p:spPr bwMode="auto">
            <a:xfrm>
              <a:off x="1627293" y="4968875"/>
              <a:ext cx="3214379" cy="368300"/>
            </a:xfrm>
            <a:prstGeom prst="rect">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8" name="Rectangle 7">
              <a:extLst>
                <a:ext uri="{FF2B5EF4-FFF2-40B4-BE49-F238E27FC236}">
                  <a16:creationId xmlns:a16="http://schemas.microsoft.com/office/drawing/2014/main" id="{C2C11E97-D357-42F1-AAFF-FB351FBE2ADE}"/>
                </a:ext>
              </a:extLst>
            </p:cNvPr>
            <p:cNvSpPr/>
            <p:nvPr/>
          </p:nvSpPr>
          <p:spPr bwMode="auto">
            <a:xfrm>
              <a:off x="5487088" y="5027614"/>
              <a:ext cx="327997" cy="249237"/>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9" name="Rectangle 8">
              <a:extLst>
                <a:ext uri="{FF2B5EF4-FFF2-40B4-BE49-F238E27FC236}">
                  <a16:creationId xmlns:a16="http://schemas.microsoft.com/office/drawing/2014/main" id="{C7D54927-17DB-45B0-AB5D-09F33DCA6EA6}"/>
                </a:ext>
              </a:extLst>
            </p:cNvPr>
            <p:cNvSpPr/>
            <p:nvPr/>
          </p:nvSpPr>
          <p:spPr bwMode="auto">
            <a:xfrm>
              <a:off x="4223767" y="5027614"/>
              <a:ext cx="327999" cy="249237"/>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0" name="Rectangle 9">
              <a:extLst>
                <a:ext uri="{FF2B5EF4-FFF2-40B4-BE49-F238E27FC236}">
                  <a16:creationId xmlns:a16="http://schemas.microsoft.com/office/drawing/2014/main" id="{54585C1A-DD9E-44B1-A0BF-718AEC03E55A}"/>
                </a:ext>
              </a:extLst>
            </p:cNvPr>
            <p:cNvSpPr/>
            <p:nvPr/>
          </p:nvSpPr>
          <p:spPr bwMode="auto">
            <a:xfrm>
              <a:off x="3726481" y="5027614"/>
              <a:ext cx="325882" cy="249237"/>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1" name="Rectangle 10">
              <a:extLst>
                <a:ext uri="{FF2B5EF4-FFF2-40B4-BE49-F238E27FC236}">
                  <a16:creationId xmlns:a16="http://schemas.microsoft.com/office/drawing/2014/main" id="{BAE81CFE-AE36-418E-B009-5EAF3F0222E5}"/>
                </a:ext>
              </a:extLst>
            </p:cNvPr>
            <p:cNvSpPr/>
            <p:nvPr/>
          </p:nvSpPr>
          <p:spPr bwMode="auto">
            <a:xfrm>
              <a:off x="3224960" y="5027614"/>
              <a:ext cx="327999" cy="249237"/>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2" name="Rectangle 11">
              <a:extLst>
                <a:ext uri="{FF2B5EF4-FFF2-40B4-BE49-F238E27FC236}">
                  <a16:creationId xmlns:a16="http://schemas.microsoft.com/office/drawing/2014/main" id="{29A4B015-BF08-434E-8A8D-4CCC062597CB}"/>
                </a:ext>
              </a:extLst>
            </p:cNvPr>
            <p:cNvSpPr/>
            <p:nvPr/>
          </p:nvSpPr>
          <p:spPr bwMode="auto">
            <a:xfrm>
              <a:off x="2691699" y="5027614"/>
              <a:ext cx="327999" cy="249237"/>
            </a:xfrm>
            <a:prstGeom prst="rect">
              <a:avLst/>
            </a:prstGeom>
            <a:solidFill>
              <a:schemeClr val="tx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3" name="Rectangle 12">
              <a:extLst>
                <a:ext uri="{FF2B5EF4-FFF2-40B4-BE49-F238E27FC236}">
                  <a16:creationId xmlns:a16="http://schemas.microsoft.com/office/drawing/2014/main" id="{23F7F6D1-9F6B-48D2-8803-AAADD7042A05}"/>
                </a:ext>
              </a:extLst>
            </p:cNvPr>
            <p:cNvSpPr/>
            <p:nvPr/>
          </p:nvSpPr>
          <p:spPr bwMode="auto">
            <a:xfrm>
              <a:off x="916279" y="5027614"/>
              <a:ext cx="325882" cy="24923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4" name="TextBox 10">
              <a:extLst>
                <a:ext uri="{FF2B5EF4-FFF2-40B4-BE49-F238E27FC236}">
                  <a16:creationId xmlns:a16="http://schemas.microsoft.com/office/drawing/2014/main" id="{39EF112F-870E-45F2-9232-37E8C50A5D34}"/>
                </a:ext>
              </a:extLst>
            </p:cNvPr>
            <p:cNvSpPr txBox="1">
              <a:spLocks noChangeArrowheads="1"/>
            </p:cNvSpPr>
            <p:nvPr/>
          </p:nvSpPr>
          <p:spPr bwMode="auto">
            <a:xfrm>
              <a:off x="5453231" y="4999039"/>
              <a:ext cx="410526"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a:t>
              </a:r>
            </a:p>
          </p:txBody>
        </p:sp>
        <p:sp>
          <p:nvSpPr>
            <p:cNvPr id="15" name="TextBox 11">
              <a:extLst>
                <a:ext uri="{FF2B5EF4-FFF2-40B4-BE49-F238E27FC236}">
                  <a16:creationId xmlns:a16="http://schemas.microsoft.com/office/drawing/2014/main" id="{938A889F-79FE-4C25-804E-1CB44C7ACA38}"/>
                </a:ext>
              </a:extLst>
            </p:cNvPr>
            <p:cNvSpPr txBox="1">
              <a:spLocks noChangeArrowheads="1"/>
            </p:cNvSpPr>
            <p:nvPr/>
          </p:nvSpPr>
          <p:spPr bwMode="auto">
            <a:xfrm>
              <a:off x="4192026" y="4999039"/>
              <a:ext cx="40841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t>
              </a:r>
            </a:p>
          </p:txBody>
        </p:sp>
        <p:sp>
          <p:nvSpPr>
            <p:cNvPr id="16" name="TextBox 12">
              <a:extLst>
                <a:ext uri="{FF2B5EF4-FFF2-40B4-BE49-F238E27FC236}">
                  <a16:creationId xmlns:a16="http://schemas.microsoft.com/office/drawing/2014/main" id="{05AD79A8-30AD-4732-B731-C6478640F2F5}"/>
                </a:ext>
              </a:extLst>
            </p:cNvPr>
            <p:cNvSpPr txBox="1">
              <a:spLocks noChangeArrowheads="1"/>
            </p:cNvSpPr>
            <p:nvPr/>
          </p:nvSpPr>
          <p:spPr bwMode="auto">
            <a:xfrm>
              <a:off x="3692623" y="4999039"/>
              <a:ext cx="4105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a:t>
              </a:r>
            </a:p>
          </p:txBody>
        </p:sp>
        <p:sp>
          <p:nvSpPr>
            <p:cNvPr id="17" name="TextBox 13">
              <a:extLst>
                <a:ext uri="{FF2B5EF4-FFF2-40B4-BE49-F238E27FC236}">
                  <a16:creationId xmlns:a16="http://schemas.microsoft.com/office/drawing/2014/main" id="{FBB21E46-190D-47AA-A29E-07E3887997E1}"/>
                </a:ext>
              </a:extLst>
            </p:cNvPr>
            <p:cNvSpPr txBox="1">
              <a:spLocks noChangeArrowheads="1"/>
            </p:cNvSpPr>
            <p:nvPr/>
          </p:nvSpPr>
          <p:spPr bwMode="auto">
            <a:xfrm>
              <a:off x="3193219" y="4999039"/>
              <a:ext cx="40841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
              </a:r>
            </a:p>
          </p:txBody>
        </p:sp>
        <p:sp>
          <p:nvSpPr>
            <p:cNvPr id="18" name="TextBox 14">
              <a:extLst>
                <a:ext uri="{FF2B5EF4-FFF2-40B4-BE49-F238E27FC236}">
                  <a16:creationId xmlns:a16="http://schemas.microsoft.com/office/drawing/2014/main" id="{C6C41939-52D1-4AC6-97DF-B20D069B110D}"/>
                </a:ext>
              </a:extLst>
            </p:cNvPr>
            <p:cNvSpPr txBox="1">
              <a:spLocks noChangeArrowheads="1"/>
            </p:cNvSpPr>
            <p:nvPr/>
          </p:nvSpPr>
          <p:spPr bwMode="auto">
            <a:xfrm>
              <a:off x="2668423" y="4999039"/>
              <a:ext cx="40841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a:t>
              </a:r>
            </a:p>
          </p:txBody>
        </p:sp>
        <p:sp>
          <p:nvSpPr>
            <p:cNvPr id="19" name="TextBox 15">
              <a:extLst>
                <a:ext uri="{FF2B5EF4-FFF2-40B4-BE49-F238E27FC236}">
                  <a16:creationId xmlns:a16="http://schemas.microsoft.com/office/drawing/2014/main" id="{B2668CAA-1373-4C5B-B977-04CE7730FB52}"/>
                </a:ext>
              </a:extLst>
            </p:cNvPr>
            <p:cNvSpPr txBox="1">
              <a:spLocks noChangeArrowheads="1"/>
            </p:cNvSpPr>
            <p:nvPr/>
          </p:nvSpPr>
          <p:spPr bwMode="auto">
            <a:xfrm>
              <a:off x="890886" y="4999039"/>
              <a:ext cx="410526"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a:t>
              </a:r>
            </a:p>
          </p:txBody>
        </p:sp>
        <p:cxnSp>
          <p:nvCxnSpPr>
            <p:cNvPr id="20" name="Straight Arrow Connector 19">
              <a:extLst>
                <a:ext uri="{FF2B5EF4-FFF2-40B4-BE49-F238E27FC236}">
                  <a16:creationId xmlns:a16="http://schemas.microsoft.com/office/drawing/2014/main" id="{3BBAEE47-B490-4A35-B397-D63B24DD6827}"/>
                </a:ext>
              </a:extLst>
            </p:cNvPr>
            <p:cNvCxnSpPr/>
            <p:nvPr/>
          </p:nvCxnSpPr>
          <p:spPr bwMode="auto">
            <a:xfrm>
              <a:off x="1331037" y="5153025"/>
              <a:ext cx="939555"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4DE8AC31-4470-4070-BB05-914BDBB72B74}"/>
                </a:ext>
              </a:extLst>
            </p:cNvPr>
            <p:cNvCxnSpPr/>
            <p:nvPr/>
          </p:nvCxnSpPr>
          <p:spPr bwMode="auto">
            <a:xfrm>
              <a:off x="4716822" y="5153025"/>
              <a:ext cx="60944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grpSp>
      <p:sp>
        <p:nvSpPr>
          <p:cNvPr id="22" name="TextBox 67">
            <a:extLst>
              <a:ext uri="{FF2B5EF4-FFF2-40B4-BE49-F238E27FC236}">
                <a16:creationId xmlns:a16="http://schemas.microsoft.com/office/drawing/2014/main" id="{4861B8E5-6D2C-4A69-B3A1-CCA3B957C196}"/>
              </a:ext>
            </a:extLst>
          </p:cNvPr>
          <p:cNvSpPr txBox="1">
            <a:spLocks noChangeArrowheads="1"/>
          </p:cNvSpPr>
          <p:nvPr/>
        </p:nvSpPr>
        <p:spPr bwMode="auto">
          <a:xfrm>
            <a:off x="7468763" y="5806283"/>
            <a:ext cx="334981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600" dirty="0"/>
              <a:t>Stack : Last In First Out</a:t>
            </a:r>
          </a:p>
        </p:txBody>
      </p:sp>
      <p:grpSp>
        <p:nvGrpSpPr>
          <p:cNvPr id="23" name="Group 22">
            <a:extLst>
              <a:ext uri="{FF2B5EF4-FFF2-40B4-BE49-F238E27FC236}">
                <a16:creationId xmlns:a16="http://schemas.microsoft.com/office/drawing/2014/main" id="{0A35AD66-7305-4E48-9DBF-3F74F56C9A94}"/>
              </a:ext>
            </a:extLst>
          </p:cNvPr>
          <p:cNvGrpSpPr/>
          <p:nvPr/>
        </p:nvGrpSpPr>
        <p:grpSpPr>
          <a:xfrm>
            <a:off x="7925910" y="3848101"/>
            <a:ext cx="1646338" cy="1860550"/>
            <a:chOff x="8244386" y="3848101"/>
            <a:chExt cx="1646338" cy="1860550"/>
          </a:xfrm>
        </p:grpSpPr>
        <p:sp>
          <p:nvSpPr>
            <p:cNvPr id="24" name="Rectangle 23">
              <a:extLst>
                <a:ext uri="{FF2B5EF4-FFF2-40B4-BE49-F238E27FC236}">
                  <a16:creationId xmlns:a16="http://schemas.microsoft.com/office/drawing/2014/main" id="{1B6C452A-FD49-4E01-A559-C38FD6A9BB21}"/>
                </a:ext>
              </a:extLst>
            </p:cNvPr>
            <p:cNvSpPr/>
            <p:nvPr/>
          </p:nvSpPr>
          <p:spPr bwMode="auto">
            <a:xfrm rot="16200000">
              <a:off x="8352121" y="4745631"/>
              <a:ext cx="1435100" cy="490939"/>
            </a:xfrm>
            <a:prstGeom prst="rect">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25" name="Rectangle 24">
              <a:extLst>
                <a:ext uri="{FF2B5EF4-FFF2-40B4-BE49-F238E27FC236}">
                  <a16:creationId xmlns:a16="http://schemas.microsoft.com/office/drawing/2014/main" id="{B6D3937F-CCB3-488E-A09B-02897C013A9D}"/>
                </a:ext>
              </a:extLst>
            </p:cNvPr>
            <p:cNvSpPr/>
            <p:nvPr/>
          </p:nvSpPr>
          <p:spPr bwMode="auto">
            <a:xfrm>
              <a:off x="8906731" y="4995864"/>
              <a:ext cx="327997" cy="249237"/>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6" name="Rectangle 25">
              <a:extLst>
                <a:ext uri="{FF2B5EF4-FFF2-40B4-BE49-F238E27FC236}">
                  <a16:creationId xmlns:a16="http://schemas.microsoft.com/office/drawing/2014/main" id="{A16AF37F-4942-472F-AB81-192F3A4F1C8C}"/>
                </a:ext>
              </a:extLst>
            </p:cNvPr>
            <p:cNvSpPr/>
            <p:nvPr/>
          </p:nvSpPr>
          <p:spPr bwMode="auto">
            <a:xfrm>
              <a:off x="8894034" y="4659314"/>
              <a:ext cx="325882" cy="249237"/>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7" name="Rectangle 26">
              <a:extLst>
                <a:ext uri="{FF2B5EF4-FFF2-40B4-BE49-F238E27FC236}">
                  <a16:creationId xmlns:a16="http://schemas.microsoft.com/office/drawing/2014/main" id="{CCE5F44F-2474-4622-B51F-3D2A57138940}"/>
                </a:ext>
              </a:extLst>
            </p:cNvPr>
            <p:cNvSpPr/>
            <p:nvPr/>
          </p:nvSpPr>
          <p:spPr bwMode="auto">
            <a:xfrm>
              <a:off x="9514056" y="3876675"/>
              <a:ext cx="327999" cy="249238"/>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8" name="TextBox 27">
              <a:extLst>
                <a:ext uri="{FF2B5EF4-FFF2-40B4-BE49-F238E27FC236}">
                  <a16:creationId xmlns:a16="http://schemas.microsoft.com/office/drawing/2014/main" id="{18423FCA-86B6-4820-90EC-81016DEA60E7}"/>
                </a:ext>
              </a:extLst>
            </p:cNvPr>
            <p:cNvSpPr txBox="1">
              <a:spLocks noChangeArrowheads="1"/>
            </p:cNvSpPr>
            <p:nvPr/>
          </p:nvSpPr>
          <p:spPr bwMode="auto">
            <a:xfrm>
              <a:off x="8874988" y="4967289"/>
              <a:ext cx="40841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t>
              </a:r>
            </a:p>
          </p:txBody>
        </p:sp>
        <p:sp>
          <p:nvSpPr>
            <p:cNvPr id="29" name="TextBox 28">
              <a:extLst>
                <a:ext uri="{FF2B5EF4-FFF2-40B4-BE49-F238E27FC236}">
                  <a16:creationId xmlns:a16="http://schemas.microsoft.com/office/drawing/2014/main" id="{AB717990-C929-4A0B-B439-60F1EC81CE84}"/>
                </a:ext>
              </a:extLst>
            </p:cNvPr>
            <p:cNvSpPr txBox="1">
              <a:spLocks noChangeArrowheads="1"/>
            </p:cNvSpPr>
            <p:nvPr/>
          </p:nvSpPr>
          <p:spPr bwMode="auto">
            <a:xfrm>
              <a:off x="8860177" y="4630739"/>
              <a:ext cx="4105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a:t>
              </a:r>
            </a:p>
          </p:txBody>
        </p:sp>
        <p:sp>
          <p:nvSpPr>
            <p:cNvPr id="30" name="TextBox 29">
              <a:extLst>
                <a:ext uri="{FF2B5EF4-FFF2-40B4-BE49-F238E27FC236}">
                  <a16:creationId xmlns:a16="http://schemas.microsoft.com/office/drawing/2014/main" id="{D3989A2E-8428-498E-8C70-D4AEEDC6D12A}"/>
                </a:ext>
              </a:extLst>
            </p:cNvPr>
            <p:cNvSpPr txBox="1">
              <a:spLocks noChangeArrowheads="1"/>
            </p:cNvSpPr>
            <p:nvPr/>
          </p:nvSpPr>
          <p:spPr bwMode="auto">
            <a:xfrm>
              <a:off x="9482314" y="3848101"/>
              <a:ext cx="408410"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
              </a:r>
            </a:p>
          </p:txBody>
        </p:sp>
        <p:sp>
          <p:nvSpPr>
            <p:cNvPr id="31" name="Rectangle 30">
              <a:extLst>
                <a:ext uri="{FF2B5EF4-FFF2-40B4-BE49-F238E27FC236}">
                  <a16:creationId xmlns:a16="http://schemas.microsoft.com/office/drawing/2014/main" id="{895681A1-7F24-4325-9343-A1CB46330113}"/>
                </a:ext>
              </a:extLst>
            </p:cNvPr>
            <p:cNvSpPr/>
            <p:nvPr/>
          </p:nvSpPr>
          <p:spPr bwMode="auto">
            <a:xfrm>
              <a:off x="8904614" y="5357814"/>
              <a:ext cx="327999" cy="249237"/>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2" name="TextBox 32">
              <a:extLst>
                <a:ext uri="{FF2B5EF4-FFF2-40B4-BE49-F238E27FC236}">
                  <a16:creationId xmlns:a16="http://schemas.microsoft.com/office/drawing/2014/main" id="{F6991132-821A-4B10-82D9-72AFC45EE7CE}"/>
                </a:ext>
              </a:extLst>
            </p:cNvPr>
            <p:cNvSpPr txBox="1">
              <a:spLocks noChangeArrowheads="1"/>
            </p:cNvSpPr>
            <p:nvPr/>
          </p:nvSpPr>
          <p:spPr bwMode="auto">
            <a:xfrm>
              <a:off x="8870757" y="5329239"/>
              <a:ext cx="4105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a:t>
              </a:r>
            </a:p>
          </p:txBody>
        </p:sp>
        <p:sp>
          <p:nvSpPr>
            <p:cNvPr id="33" name="Rectangle 32">
              <a:extLst>
                <a:ext uri="{FF2B5EF4-FFF2-40B4-BE49-F238E27FC236}">
                  <a16:creationId xmlns:a16="http://schemas.microsoft.com/office/drawing/2014/main" id="{F6732CC5-F091-410B-B056-C565B128CF48}"/>
                </a:ext>
              </a:extLst>
            </p:cNvPr>
            <p:cNvSpPr/>
            <p:nvPr/>
          </p:nvSpPr>
          <p:spPr bwMode="auto">
            <a:xfrm>
              <a:off x="8254967" y="3898900"/>
              <a:ext cx="327997" cy="249238"/>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4" name="TextBox 34">
              <a:extLst>
                <a:ext uri="{FF2B5EF4-FFF2-40B4-BE49-F238E27FC236}">
                  <a16:creationId xmlns:a16="http://schemas.microsoft.com/office/drawing/2014/main" id="{56BA5C64-DAC0-484B-AD4A-6C0E6A079C9F}"/>
                </a:ext>
              </a:extLst>
            </p:cNvPr>
            <p:cNvSpPr txBox="1">
              <a:spLocks noChangeArrowheads="1"/>
            </p:cNvSpPr>
            <p:nvPr/>
          </p:nvSpPr>
          <p:spPr bwMode="auto">
            <a:xfrm>
              <a:off x="8244386" y="3870326"/>
              <a:ext cx="408411"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a:t>
              </a:r>
            </a:p>
          </p:txBody>
        </p:sp>
        <p:cxnSp>
          <p:nvCxnSpPr>
            <p:cNvPr id="35" name="Curved Connector 20">
              <a:extLst>
                <a:ext uri="{FF2B5EF4-FFF2-40B4-BE49-F238E27FC236}">
                  <a16:creationId xmlns:a16="http://schemas.microsoft.com/office/drawing/2014/main" id="{A4CBD5F1-E3BA-4385-94E3-64013E146FAB}"/>
                </a:ext>
              </a:extLst>
            </p:cNvPr>
            <p:cNvCxnSpPr>
              <a:stCxn id="33" idx="3"/>
            </p:cNvCxnSpPr>
            <p:nvPr/>
          </p:nvCxnSpPr>
          <p:spPr bwMode="auto">
            <a:xfrm>
              <a:off x="8582964" y="4024314"/>
              <a:ext cx="332231" cy="350837"/>
            </a:xfrm>
            <a:prstGeom prst="curvedConnector2">
              <a:avLst/>
            </a:prstGeom>
            <a:noFill/>
            <a:ln w="19050" cap="flat" cmpd="sng" algn="ctr">
              <a:solidFill>
                <a:schemeClr val="tx1">
                  <a:lumMod val="65000"/>
                  <a:lumOff val="35000"/>
                </a:schemeClr>
              </a:solidFill>
              <a:prstDash val="solid"/>
              <a:round/>
              <a:headEnd type="none" w="med" len="med"/>
              <a:tailEnd type="triangle" w="lg" len="lg"/>
            </a:ln>
            <a:effectLst/>
          </p:spPr>
        </p:cxnSp>
        <p:cxnSp>
          <p:nvCxnSpPr>
            <p:cNvPr id="36" name="Curved Connector 37">
              <a:extLst>
                <a:ext uri="{FF2B5EF4-FFF2-40B4-BE49-F238E27FC236}">
                  <a16:creationId xmlns:a16="http://schemas.microsoft.com/office/drawing/2014/main" id="{380051FB-01F9-4226-947D-CC7E5747BC8C}"/>
                </a:ext>
              </a:extLst>
            </p:cNvPr>
            <p:cNvCxnSpPr>
              <a:endCxn id="30" idx="1"/>
            </p:cNvCxnSpPr>
            <p:nvPr/>
          </p:nvCxnSpPr>
          <p:spPr bwMode="auto">
            <a:xfrm rot="5400000" flipH="1" flipV="1">
              <a:off x="9138132" y="4030968"/>
              <a:ext cx="373062" cy="315302"/>
            </a:xfrm>
            <a:prstGeom prst="curvedConnector2">
              <a:avLst/>
            </a:prstGeom>
            <a:noFill/>
            <a:ln w="19050" cap="flat" cmpd="sng" algn="ctr">
              <a:solidFill>
                <a:schemeClr val="tx1">
                  <a:lumMod val="65000"/>
                  <a:lumOff val="35000"/>
                </a:schemeClr>
              </a:solidFill>
              <a:prstDash val="solid"/>
              <a:round/>
              <a:headEnd type="none" w="med" len="med"/>
              <a:tailEnd type="triangle" w="lg" len="lg"/>
            </a:ln>
            <a:effectLst/>
          </p:spPr>
        </p:cxnSp>
      </p:grpSp>
    </p:spTree>
    <p:extLst>
      <p:ext uri="{BB962C8B-B14F-4D97-AF65-F5344CB8AC3E}">
        <p14:creationId xmlns:p14="http://schemas.microsoft.com/office/powerpoint/2010/main" val="9942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First In First Out (FIFO)</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343025"/>
            <a:ext cx="11180763" cy="4086225"/>
          </a:xfrm>
        </p:spPr>
        <p:txBody>
          <a:bodyPr wrap="square" numCol="1" anchor="t" anchorCtr="0" compatLnSpc="1">
            <a:prstTxWarp prst="textNoShape">
              <a:avLst/>
            </a:prstTxWarp>
          </a:bodyPr>
          <a:lstStyle/>
          <a:p>
            <a:r>
              <a:rPr lang="en-US" dirty="0"/>
              <a:t>FIFO implementation:</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Shift registers: as many as storable word-bits</a:t>
            </a:r>
          </a:p>
          <a:p>
            <a:pPr lvl="1"/>
            <a:r>
              <a:rPr lang="en-IN" altLang="en-US" dirty="0">
                <a:ea typeface="ＭＳ Ｐゴシック" panose="020B0600070205080204" pitchFamily="34" charset="-128"/>
              </a:rPr>
              <a:t>Dual-port memory: one port for reading and the other one for writing</a:t>
            </a:r>
          </a:p>
          <a:p>
            <a:r>
              <a:rPr lang="en-US" dirty="0"/>
              <a:t>Additional flags are used to indicate the status of the FIFO</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FIFO full: all memory space is used; hence, no more data can be written</a:t>
            </a:r>
          </a:p>
          <a:p>
            <a:pPr lvl="1"/>
            <a:r>
              <a:rPr lang="en-IN" altLang="en-US" dirty="0">
                <a:ea typeface="ＭＳ Ｐゴシック" panose="020B0600070205080204" pitchFamily="34" charset="-128"/>
              </a:rPr>
              <a:t>FIFO empty: no data in the memory; thus, no more data can be read</a:t>
            </a:r>
          </a:p>
          <a:p>
            <a:pPr lvl="1"/>
            <a:r>
              <a:rPr lang="en-IN" altLang="en-US" dirty="0">
                <a:ea typeface="ＭＳ Ｐゴシック" panose="020B0600070205080204" pitchFamily="34" charset="-128"/>
              </a:rPr>
              <a:t>Some FIFOs also provide half full/empty signal</a:t>
            </a:r>
          </a:p>
          <a:p>
            <a:pPr lvl="1"/>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DF37A2E0-012F-4608-A0A7-7E3064D0C3D7}"/>
              </a:ext>
            </a:extLst>
          </p:cNvPr>
          <p:cNvGrpSpPr/>
          <p:nvPr/>
        </p:nvGrpSpPr>
        <p:grpSpPr>
          <a:xfrm>
            <a:off x="1800720" y="4013835"/>
            <a:ext cx="7486156" cy="1654175"/>
            <a:chOff x="2162670" y="4071939"/>
            <a:chExt cx="7486156" cy="1654175"/>
          </a:xfrm>
        </p:grpSpPr>
        <p:sp>
          <p:nvSpPr>
            <p:cNvPr id="6" name="Rectangle 5">
              <a:extLst>
                <a:ext uri="{FF2B5EF4-FFF2-40B4-BE49-F238E27FC236}">
                  <a16:creationId xmlns:a16="http://schemas.microsoft.com/office/drawing/2014/main" id="{4B6BBB2F-91F0-4D97-9B66-716DC580BE00}"/>
                </a:ext>
              </a:extLst>
            </p:cNvPr>
            <p:cNvSpPr/>
            <p:nvPr/>
          </p:nvSpPr>
          <p:spPr bwMode="auto">
            <a:xfrm>
              <a:off x="4418449" y="4071939"/>
              <a:ext cx="2245199" cy="165417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FIFO</a:t>
              </a:r>
            </a:p>
            <a:p>
              <a:pPr algn="ctr">
                <a:defRPr/>
              </a:pPr>
              <a:r>
                <a:rPr lang="en-GB" dirty="0">
                  <a:cs typeface="+mn-cs"/>
                </a:rPr>
                <a:t>Dual-Port Memory</a:t>
              </a:r>
            </a:p>
          </p:txBody>
        </p:sp>
        <p:sp>
          <p:nvSpPr>
            <p:cNvPr id="7" name="Right Arrow 2">
              <a:extLst>
                <a:ext uri="{FF2B5EF4-FFF2-40B4-BE49-F238E27FC236}">
                  <a16:creationId xmlns:a16="http://schemas.microsoft.com/office/drawing/2014/main" id="{ACEC5DEB-D7D1-422B-AF07-5E0B80472DF6}"/>
                </a:ext>
              </a:extLst>
            </p:cNvPr>
            <p:cNvSpPr/>
            <p:nvPr/>
          </p:nvSpPr>
          <p:spPr bwMode="auto">
            <a:xfrm>
              <a:off x="3284211" y="4183064"/>
              <a:ext cx="1134238" cy="249237"/>
            </a:xfrm>
            <a:prstGeom prst="rightArrow">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8" name="Right Arrow 35">
              <a:extLst>
                <a:ext uri="{FF2B5EF4-FFF2-40B4-BE49-F238E27FC236}">
                  <a16:creationId xmlns:a16="http://schemas.microsoft.com/office/drawing/2014/main" id="{AF06DC69-FB12-451D-8FA3-5427A5FB9E8C}"/>
                </a:ext>
              </a:extLst>
            </p:cNvPr>
            <p:cNvSpPr/>
            <p:nvPr/>
          </p:nvSpPr>
          <p:spPr bwMode="auto">
            <a:xfrm>
              <a:off x="6663648" y="4183064"/>
              <a:ext cx="1134238" cy="249237"/>
            </a:xfrm>
            <a:prstGeom prst="rightArrow">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cxnSp>
          <p:nvCxnSpPr>
            <p:cNvPr id="9" name="Straight Arrow Connector 8">
              <a:extLst>
                <a:ext uri="{FF2B5EF4-FFF2-40B4-BE49-F238E27FC236}">
                  <a16:creationId xmlns:a16="http://schemas.microsoft.com/office/drawing/2014/main" id="{B7A15F0E-BBDC-4E10-9921-0594408CAE23}"/>
                </a:ext>
              </a:extLst>
            </p:cNvPr>
            <p:cNvCxnSpPr/>
            <p:nvPr/>
          </p:nvCxnSpPr>
          <p:spPr bwMode="auto">
            <a:xfrm>
              <a:off x="6663648" y="4675188"/>
              <a:ext cx="113423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0" name="Straight Arrow Connector 9">
              <a:extLst>
                <a:ext uri="{FF2B5EF4-FFF2-40B4-BE49-F238E27FC236}">
                  <a16:creationId xmlns:a16="http://schemas.microsoft.com/office/drawing/2014/main" id="{CF1E1606-ABD2-4106-B232-D447F674745C}"/>
                </a:ext>
              </a:extLst>
            </p:cNvPr>
            <p:cNvCxnSpPr/>
            <p:nvPr/>
          </p:nvCxnSpPr>
          <p:spPr bwMode="auto">
            <a:xfrm>
              <a:off x="6663648" y="4981575"/>
              <a:ext cx="113423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1" name="Straight Arrow Connector 10">
              <a:extLst>
                <a:ext uri="{FF2B5EF4-FFF2-40B4-BE49-F238E27FC236}">
                  <a16:creationId xmlns:a16="http://schemas.microsoft.com/office/drawing/2014/main" id="{92F70FFE-B24F-4377-A71A-413E7B188883}"/>
                </a:ext>
              </a:extLst>
            </p:cNvPr>
            <p:cNvCxnSpPr/>
            <p:nvPr/>
          </p:nvCxnSpPr>
          <p:spPr bwMode="auto">
            <a:xfrm>
              <a:off x="6663648" y="5248275"/>
              <a:ext cx="113423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2" name="Straight Arrow Connector 11">
              <a:extLst>
                <a:ext uri="{FF2B5EF4-FFF2-40B4-BE49-F238E27FC236}">
                  <a16:creationId xmlns:a16="http://schemas.microsoft.com/office/drawing/2014/main" id="{BE525058-FAA5-4C80-93A2-EBCCFF41E00A}"/>
                </a:ext>
              </a:extLst>
            </p:cNvPr>
            <p:cNvCxnSpPr/>
            <p:nvPr/>
          </p:nvCxnSpPr>
          <p:spPr bwMode="auto">
            <a:xfrm>
              <a:off x="6663648" y="5554663"/>
              <a:ext cx="113423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3" name="TextBox 36">
              <a:extLst>
                <a:ext uri="{FF2B5EF4-FFF2-40B4-BE49-F238E27FC236}">
                  <a16:creationId xmlns:a16="http://schemas.microsoft.com/office/drawing/2014/main" id="{81DBC6C6-2CB7-4688-9A12-FC119965EB89}"/>
                </a:ext>
              </a:extLst>
            </p:cNvPr>
            <p:cNvSpPr txBox="1">
              <a:spLocks noChangeArrowheads="1"/>
            </p:cNvSpPr>
            <p:nvPr/>
          </p:nvSpPr>
          <p:spPr bwMode="auto">
            <a:xfrm>
              <a:off x="2162670" y="4111626"/>
              <a:ext cx="115116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Data In</a:t>
              </a:r>
            </a:p>
          </p:txBody>
        </p:sp>
        <p:sp>
          <p:nvSpPr>
            <p:cNvPr id="14" name="TextBox 43">
              <a:extLst>
                <a:ext uri="{FF2B5EF4-FFF2-40B4-BE49-F238E27FC236}">
                  <a16:creationId xmlns:a16="http://schemas.microsoft.com/office/drawing/2014/main" id="{6E4411C9-AD31-4D36-8A2C-3DA0DE27ECD3}"/>
                </a:ext>
              </a:extLst>
            </p:cNvPr>
            <p:cNvSpPr txBox="1">
              <a:spLocks noChangeArrowheads="1"/>
            </p:cNvSpPr>
            <p:nvPr/>
          </p:nvSpPr>
          <p:spPr bwMode="auto">
            <a:xfrm>
              <a:off x="7814815" y="4129089"/>
              <a:ext cx="138817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Data Out</a:t>
              </a:r>
            </a:p>
          </p:txBody>
        </p:sp>
        <p:sp>
          <p:nvSpPr>
            <p:cNvPr id="15" name="TextBox 44">
              <a:extLst>
                <a:ext uri="{FF2B5EF4-FFF2-40B4-BE49-F238E27FC236}">
                  <a16:creationId xmlns:a16="http://schemas.microsoft.com/office/drawing/2014/main" id="{77CCEEFE-1469-43E8-838F-C7A1BD4B93DF}"/>
                </a:ext>
              </a:extLst>
            </p:cNvPr>
            <p:cNvSpPr txBox="1">
              <a:spLocks noChangeArrowheads="1"/>
            </p:cNvSpPr>
            <p:nvPr/>
          </p:nvSpPr>
          <p:spPr bwMode="auto">
            <a:xfrm>
              <a:off x="7814815" y="4521201"/>
              <a:ext cx="138817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FIFO Full</a:t>
              </a:r>
            </a:p>
          </p:txBody>
        </p:sp>
        <p:sp>
          <p:nvSpPr>
            <p:cNvPr id="16" name="TextBox 45">
              <a:extLst>
                <a:ext uri="{FF2B5EF4-FFF2-40B4-BE49-F238E27FC236}">
                  <a16:creationId xmlns:a16="http://schemas.microsoft.com/office/drawing/2014/main" id="{F495E639-7411-49CF-9B83-A9A529A790F5}"/>
                </a:ext>
              </a:extLst>
            </p:cNvPr>
            <p:cNvSpPr txBox="1">
              <a:spLocks noChangeArrowheads="1"/>
            </p:cNvSpPr>
            <p:nvPr/>
          </p:nvSpPr>
          <p:spPr bwMode="auto">
            <a:xfrm>
              <a:off x="7814815" y="4816476"/>
              <a:ext cx="165903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FIFO Empty</a:t>
              </a:r>
            </a:p>
          </p:txBody>
        </p:sp>
        <p:sp>
          <p:nvSpPr>
            <p:cNvPr id="17" name="TextBox 46">
              <a:extLst>
                <a:ext uri="{FF2B5EF4-FFF2-40B4-BE49-F238E27FC236}">
                  <a16:creationId xmlns:a16="http://schemas.microsoft.com/office/drawing/2014/main" id="{19DBCFAB-5D93-49AA-BF20-93F5DE44156E}"/>
                </a:ext>
              </a:extLst>
            </p:cNvPr>
            <p:cNvSpPr txBox="1">
              <a:spLocks noChangeArrowheads="1"/>
            </p:cNvSpPr>
            <p:nvPr/>
          </p:nvSpPr>
          <p:spPr bwMode="auto">
            <a:xfrm>
              <a:off x="7814815" y="5110164"/>
              <a:ext cx="165903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FIFO Almost Full</a:t>
              </a:r>
            </a:p>
          </p:txBody>
        </p:sp>
        <p:sp>
          <p:nvSpPr>
            <p:cNvPr id="18" name="TextBox 47">
              <a:extLst>
                <a:ext uri="{FF2B5EF4-FFF2-40B4-BE49-F238E27FC236}">
                  <a16:creationId xmlns:a16="http://schemas.microsoft.com/office/drawing/2014/main" id="{4ADC99E0-E3AD-4FB5-BFEF-1A21EB9B923B}"/>
                </a:ext>
              </a:extLst>
            </p:cNvPr>
            <p:cNvSpPr txBox="1">
              <a:spLocks noChangeArrowheads="1"/>
            </p:cNvSpPr>
            <p:nvPr/>
          </p:nvSpPr>
          <p:spPr bwMode="auto">
            <a:xfrm>
              <a:off x="7814816" y="5400675"/>
              <a:ext cx="183401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FIFO Almost Empty</a:t>
              </a:r>
            </a:p>
          </p:txBody>
        </p:sp>
      </p:grpSp>
    </p:spTree>
    <p:extLst>
      <p:ext uri="{BB962C8B-B14F-4D97-AF65-F5344CB8AC3E}">
        <p14:creationId xmlns:p14="http://schemas.microsoft.com/office/powerpoint/2010/main" val="224314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Dual Port RAM FIFO</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8200938"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address of the two ports is automatically managed as data move to/from the memory.</a:t>
            </a:r>
          </a:p>
          <a:p>
            <a:r>
              <a:rPr lang="en-IN" altLang="en-US" dirty="0">
                <a:ea typeface="ＭＳ Ｐゴシック" panose="020B0600070205080204" pitchFamily="34" charset="-128"/>
              </a:rPr>
              <a:t>The address can be coded in either natural binary code or Gray code.</a:t>
            </a:r>
          </a:p>
          <a:p>
            <a:r>
              <a:rPr lang="en-IN" altLang="en-US" dirty="0">
                <a:ea typeface="ＭＳ Ｐゴシック" panose="020B0600070205080204" pitchFamily="34" charset="-128"/>
              </a:rPr>
              <a:t>Binary code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Natural way of incrementing a number</a:t>
            </a:r>
          </a:p>
          <a:p>
            <a:pPr lvl="1"/>
            <a:r>
              <a:rPr lang="en-IN" altLang="en-US" dirty="0">
                <a:ea typeface="ＭＳ Ｐゴシック" panose="020B0600070205080204" pitchFamily="34" charset="-128"/>
              </a:rPr>
              <a:t>One or multiple bits are changed when incrementing the number</a:t>
            </a:r>
          </a:p>
          <a:p>
            <a:pPr lvl="1"/>
            <a:r>
              <a:rPr lang="en-IN" altLang="en-US" dirty="0">
                <a:ea typeface="ＭＳ Ｐゴシック" panose="020B0600070205080204" pitchFamily="34" charset="-128"/>
              </a:rPr>
              <a:t>Larger power consumption, longer switching time</a:t>
            </a:r>
            <a:endParaRPr lang="en-US" altLang="en-US" dirty="0">
              <a:ea typeface="ＭＳ Ｐゴシック" panose="020B0600070205080204" pitchFamily="34" charset="-128"/>
            </a:endParaRPr>
          </a:p>
          <a:p>
            <a:r>
              <a:rPr lang="en-GB" dirty="0"/>
              <a:t>Gray code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Only one bit is changed in each increment</a:t>
            </a:r>
          </a:p>
          <a:p>
            <a:pPr lvl="1"/>
            <a:r>
              <a:rPr lang="en-IN" altLang="en-US" dirty="0">
                <a:ea typeface="ＭＳ Ｐゴシック" panose="020B0600070205080204" pitchFamily="34" charset="-128"/>
              </a:rPr>
              <a:t>Less power consumption, shorter switching time</a:t>
            </a:r>
          </a:p>
        </p:txBody>
      </p:sp>
      <p:graphicFrame>
        <p:nvGraphicFramePr>
          <p:cNvPr id="5" name="Table 4">
            <a:extLst>
              <a:ext uri="{FF2B5EF4-FFF2-40B4-BE49-F238E27FC236}">
                <a16:creationId xmlns:a16="http://schemas.microsoft.com/office/drawing/2014/main" id="{2CECC9E6-4A74-4B4F-9674-C451A58FE3B9}"/>
              </a:ext>
            </a:extLst>
          </p:cNvPr>
          <p:cNvGraphicFramePr>
            <a:graphicFrameLocks noGrp="1"/>
          </p:cNvGraphicFramePr>
          <p:nvPr>
            <p:extLst>
              <p:ext uri="{D42A27DB-BD31-4B8C-83A1-F6EECF244321}">
                <p14:modId xmlns:p14="http://schemas.microsoft.com/office/powerpoint/2010/main" val="4046526574"/>
              </p:ext>
            </p:extLst>
          </p:nvPr>
        </p:nvGraphicFramePr>
        <p:xfrm>
          <a:off x="8511175" y="2108199"/>
          <a:ext cx="2886076" cy="3149602"/>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1000125">
                  <a:extLst>
                    <a:ext uri="{9D8B030D-6E8A-4147-A177-3AD203B41FA5}">
                      <a16:colId xmlns:a16="http://schemas.microsoft.com/office/drawing/2014/main" val="20001"/>
                    </a:ext>
                  </a:extLst>
                </a:gridCol>
                <a:gridCol w="1123951">
                  <a:extLst>
                    <a:ext uri="{9D8B030D-6E8A-4147-A177-3AD203B41FA5}">
                      <a16:colId xmlns:a16="http://schemas.microsoft.com/office/drawing/2014/main" val="20002"/>
                    </a:ext>
                  </a:extLst>
                </a:gridCol>
              </a:tblGrid>
              <a:tr h="316090">
                <a:tc>
                  <a:txBody>
                    <a:bodyPr/>
                    <a:lstStyle/>
                    <a:p>
                      <a:r>
                        <a:rPr lang="en-GB" sz="1400" dirty="0"/>
                        <a:t>Dec </a:t>
                      </a:r>
                    </a:p>
                  </a:txBody>
                  <a:tcPr marL="121851" marR="121851" marT="45733" marB="45733"/>
                </a:tc>
                <a:tc>
                  <a:txBody>
                    <a:bodyPr/>
                    <a:lstStyle/>
                    <a:p>
                      <a:r>
                        <a:rPr lang="en-GB" sz="1400" dirty="0"/>
                        <a:t>Gray </a:t>
                      </a:r>
                    </a:p>
                  </a:txBody>
                  <a:tcPr marL="121851" marR="121851" marT="45733" marB="45733"/>
                </a:tc>
                <a:tc>
                  <a:txBody>
                    <a:bodyPr/>
                    <a:lstStyle/>
                    <a:p>
                      <a:r>
                        <a:rPr lang="en-GB" sz="1400" dirty="0"/>
                        <a:t>Binary </a:t>
                      </a:r>
                    </a:p>
                  </a:txBody>
                  <a:tcPr marL="121851" marR="121851" marT="45733" marB="45733"/>
                </a:tc>
                <a:extLst>
                  <a:ext uri="{0D108BD9-81ED-4DB2-BD59-A6C34878D82A}">
                    <a16:rowId xmlns:a16="http://schemas.microsoft.com/office/drawing/2014/main" val="10000"/>
                  </a:ext>
                </a:extLst>
              </a:tr>
              <a:tr h="354189">
                <a:tc>
                  <a:txBody>
                    <a:bodyPr/>
                    <a:lstStyle/>
                    <a:p>
                      <a:r>
                        <a:rPr lang="en-GB" sz="1400" dirty="0"/>
                        <a:t>0</a:t>
                      </a:r>
                    </a:p>
                  </a:txBody>
                  <a:tcPr marL="121851" marR="121851" marT="45733" marB="45733"/>
                </a:tc>
                <a:tc>
                  <a:txBody>
                    <a:bodyPr/>
                    <a:lstStyle/>
                    <a:p>
                      <a:r>
                        <a:rPr lang="en-GB" sz="1400" dirty="0"/>
                        <a:t>000</a:t>
                      </a:r>
                    </a:p>
                  </a:txBody>
                  <a:tcPr marL="121851" marR="121851" marT="45733" marB="45733"/>
                </a:tc>
                <a:tc>
                  <a:txBody>
                    <a:bodyPr/>
                    <a:lstStyle/>
                    <a:p>
                      <a:r>
                        <a:rPr lang="en-GB" sz="1400" dirty="0"/>
                        <a:t>000</a:t>
                      </a:r>
                    </a:p>
                  </a:txBody>
                  <a:tcPr marL="121851" marR="121851" marT="45733" marB="45733"/>
                </a:tc>
                <a:extLst>
                  <a:ext uri="{0D108BD9-81ED-4DB2-BD59-A6C34878D82A}">
                    <a16:rowId xmlns:a16="http://schemas.microsoft.com/office/drawing/2014/main" val="10001"/>
                  </a:ext>
                </a:extLst>
              </a:tr>
              <a:tr h="354189">
                <a:tc>
                  <a:txBody>
                    <a:bodyPr/>
                    <a:lstStyle/>
                    <a:p>
                      <a:r>
                        <a:rPr lang="en-GB" sz="1400" dirty="0"/>
                        <a:t>1</a:t>
                      </a:r>
                    </a:p>
                  </a:txBody>
                  <a:tcPr marL="121851" marR="121851" marT="45733" marB="45733"/>
                </a:tc>
                <a:tc>
                  <a:txBody>
                    <a:bodyPr/>
                    <a:lstStyle/>
                    <a:p>
                      <a:r>
                        <a:rPr lang="en-GB" sz="1400" dirty="0"/>
                        <a:t>001</a:t>
                      </a:r>
                    </a:p>
                  </a:txBody>
                  <a:tcPr marL="121851" marR="121851" marT="45733" marB="45733"/>
                </a:tc>
                <a:tc>
                  <a:txBody>
                    <a:bodyPr/>
                    <a:lstStyle/>
                    <a:p>
                      <a:r>
                        <a:rPr lang="en-GB" sz="1400" dirty="0"/>
                        <a:t>001</a:t>
                      </a:r>
                    </a:p>
                  </a:txBody>
                  <a:tcPr marL="121851" marR="121851" marT="45733" marB="45733"/>
                </a:tc>
                <a:extLst>
                  <a:ext uri="{0D108BD9-81ED-4DB2-BD59-A6C34878D82A}">
                    <a16:rowId xmlns:a16="http://schemas.microsoft.com/office/drawing/2014/main" val="10002"/>
                  </a:ext>
                </a:extLst>
              </a:tr>
              <a:tr h="354189">
                <a:tc>
                  <a:txBody>
                    <a:bodyPr/>
                    <a:lstStyle/>
                    <a:p>
                      <a:r>
                        <a:rPr lang="en-GB" sz="1400" dirty="0"/>
                        <a:t>2</a:t>
                      </a:r>
                    </a:p>
                  </a:txBody>
                  <a:tcPr marL="121851" marR="121851" marT="45733" marB="45733"/>
                </a:tc>
                <a:tc>
                  <a:txBody>
                    <a:bodyPr/>
                    <a:lstStyle/>
                    <a:p>
                      <a:r>
                        <a:rPr lang="en-GB" sz="1400" dirty="0"/>
                        <a:t>011</a:t>
                      </a:r>
                    </a:p>
                  </a:txBody>
                  <a:tcPr marL="121851" marR="121851" marT="45733" marB="45733"/>
                </a:tc>
                <a:tc>
                  <a:txBody>
                    <a:bodyPr/>
                    <a:lstStyle/>
                    <a:p>
                      <a:r>
                        <a:rPr lang="en-GB" sz="1400" dirty="0"/>
                        <a:t>010</a:t>
                      </a:r>
                    </a:p>
                  </a:txBody>
                  <a:tcPr marL="121851" marR="121851" marT="45733" marB="45733"/>
                </a:tc>
                <a:extLst>
                  <a:ext uri="{0D108BD9-81ED-4DB2-BD59-A6C34878D82A}">
                    <a16:rowId xmlns:a16="http://schemas.microsoft.com/office/drawing/2014/main" val="10003"/>
                  </a:ext>
                </a:extLst>
              </a:tr>
              <a:tr h="354189">
                <a:tc>
                  <a:txBody>
                    <a:bodyPr/>
                    <a:lstStyle/>
                    <a:p>
                      <a:r>
                        <a:rPr lang="en-GB" sz="1400" dirty="0"/>
                        <a:t>3</a:t>
                      </a:r>
                    </a:p>
                  </a:txBody>
                  <a:tcPr marL="121851" marR="121851" marT="45733" marB="45733"/>
                </a:tc>
                <a:tc>
                  <a:txBody>
                    <a:bodyPr/>
                    <a:lstStyle/>
                    <a:p>
                      <a:r>
                        <a:rPr lang="en-GB" sz="1400" dirty="0"/>
                        <a:t>010</a:t>
                      </a:r>
                    </a:p>
                  </a:txBody>
                  <a:tcPr marL="121851" marR="121851" marT="45733" marB="45733"/>
                </a:tc>
                <a:tc>
                  <a:txBody>
                    <a:bodyPr/>
                    <a:lstStyle/>
                    <a:p>
                      <a:r>
                        <a:rPr lang="en-GB" sz="1400" dirty="0"/>
                        <a:t>011</a:t>
                      </a:r>
                    </a:p>
                  </a:txBody>
                  <a:tcPr marL="121851" marR="121851" marT="45733" marB="45733"/>
                </a:tc>
                <a:extLst>
                  <a:ext uri="{0D108BD9-81ED-4DB2-BD59-A6C34878D82A}">
                    <a16:rowId xmlns:a16="http://schemas.microsoft.com/office/drawing/2014/main" val="10004"/>
                  </a:ext>
                </a:extLst>
              </a:tr>
              <a:tr h="354189">
                <a:tc>
                  <a:txBody>
                    <a:bodyPr/>
                    <a:lstStyle/>
                    <a:p>
                      <a:r>
                        <a:rPr lang="en-GB" sz="1400" dirty="0"/>
                        <a:t>4</a:t>
                      </a:r>
                    </a:p>
                  </a:txBody>
                  <a:tcPr marL="121851" marR="121851" marT="45733" marB="45733"/>
                </a:tc>
                <a:tc>
                  <a:txBody>
                    <a:bodyPr/>
                    <a:lstStyle/>
                    <a:p>
                      <a:r>
                        <a:rPr lang="en-GB" sz="1400" dirty="0"/>
                        <a:t>110</a:t>
                      </a:r>
                    </a:p>
                  </a:txBody>
                  <a:tcPr marL="121851" marR="121851" marT="45733" marB="45733"/>
                </a:tc>
                <a:tc>
                  <a:txBody>
                    <a:bodyPr/>
                    <a:lstStyle/>
                    <a:p>
                      <a:r>
                        <a:rPr lang="en-GB" sz="1400" dirty="0"/>
                        <a:t>100</a:t>
                      </a:r>
                    </a:p>
                  </a:txBody>
                  <a:tcPr marL="121851" marR="121851" marT="45733" marB="45733"/>
                </a:tc>
                <a:extLst>
                  <a:ext uri="{0D108BD9-81ED-4DB2-BD59-A6C34878D82A}">
                    <a16:rowId xmlns:a16="http://schemas.microsoft.com/office/drawing/2014/main" val="10005"/>
                  </a:ext>
                </a:extLst>
              </a:tr>
              <a:tr h="354189">
                <a:tc>
                  <a:txBody>
                    <a:bodyPr/>
                    <a:lstStyle/>
                    <a:p>
                      <a:r>
                        <a:rPr lang="en-GB" sz="1400" dirty="0"/>
                        <a:t>5</a:t>
                      </a:r>
                    </a:p>
                  </a:txBody>
                  <a:tcPr marL="121851" marR="121851" marT="45733" marB="45733"/>
                </a:tc>
                <a:tc>
                  <a:txBody>
                    <a:bodyPr/>
                    <a:lstStyle/>
                    <a:p>
                      <a:r>
                        <a:rPr lang="en-GB" sz="1400" dirty="0"/>
                        <a:t>111</a:t>
                      </a:r>
                    </a:p>
                  </a:txBody>
                  <a:tcPr marL="121851" marR="121851" marT="45733" marB="45733"/>
                </a:tc>
                <a:tc>
                  <a:txBody>
                    <a:bodyPr/>
                    <a:lstStyle/>
                    <a:p>
                      <a:r>
                        <a:rPr lang="en-GB" sz="1400" dirty="0"/>
                        <a:t>101</a:t>
                      </a:r>
                    </a:p>
                  </a:txBody>
                  <a:tcPr marL="121851" marR="121851" marT="45733" marB="45733"/>
                </a:tc>
                <a:extLst>
                  <a:ext uri="{0D108BD9-81ED-4DB2-BD59-A6C34878D82A}">
                    <a16:rowId xmlns:a16="http://schemas.microsoft.com/office/drawing/2014/main" val="10006"/>
                  </a:ext>
                </a:extLst>
              </a:tr>
              <a:tr h="354189">
                <a:tc>
                  <a:txBody>
                    <a:bodyPr/>
                    <a:lstStyle/>
                    <a:p>
                      <a:r>
                        <a:rPr lang="en-GB" sz="1400" dirty="0"/>
                        <a:t>6</a:t>
                      </a:r>
                    </a:p>
                  </a:txBody>
                  <a:tcPr marL="121851" marR="121851" marT="45733" marB="45733"/>
                </a:tc>
                <a:tc>
                  <a:txBody>
                    <a:bodyPr/>
                    <a:lstStyle/>
                    <a:p>
                      <a:r>
                        <a:rPr lang="en-GB" sz="1400" dirty="0"/>
                        <a:t>101</a:t>
                      </a:r>
                    </a:p>
                  </a:txBody>
                  <a:tcPr marL="121851" marR="121851" marT="45733" marB="45733"/>
                </a:tc>
                <a:tc>
                  <a:txBody>
                    <a:bodyPr/>
                    <a:lstStyle/>
                    <a:p>
                      <a:r>
                        <a:rPr lang="en-GB" sz="1400" dirty="0"/>
                        <a:t>110</a:t>
                      </a:r>
                    </a:p>
                  </a:txBody>
                  <a:tcPr marL="121851" marR="121851" marT="45733" marB="45733"/>
                </a:tc>
                <a:extLst>
                  <a:ext uri="{0D108BD9-81ED-4DB2-BD59-A6C34878D82A}">
                    <a16:rowId xmlns:a16="http://schemas.microsoft.com/office/drawing/2014/main" val="10007"/>
                  </a:ext>
                </a:extLst>
              </a:tr>
              <a:tr h="354189">
                <a:tc>
                  <a:txBody>
                    <a:bodyPr/>
                    <a:lstStyle/>
                    <a:p>
                      <a:r>
                        <a:rPr lang="en-GB" sz="1400" dirty="0"/>
                        <a:t>7</a:t>
                      </a:r>
                    </a:p>
                  </a:txBody>
                  <a:tcPr marL="121851" marR="121851" marT="45733" marB="45733"/>
                </a:tc>
                <a:tc>
                  <a:txBody>
                    <a:bodyPr/>
                    <a:lstStyle/>
                    <a:p>
                      <a:r>
                        <a:rPr lang="en-GB" sz="1400" dirty="0"/>
                        <a:t>100</a:t>
                      </a:r>
                    </a:p>
                  </a:txBody>
                  <a:tcPr marL="121851" marR="121851" marT="45733" marB="45733"/>
                </a:tc>
                <a:tc>
                  <a:txBody>
                    <a:bodyPr/>
                    <a:lstStyle/>
                    <a:p>
                      <a:r>
                        <a:rPr lang="en-GB" sz="1400" dirty="0"/>
                        <a:t>111</a:t>
                      </a:r>
                    </a:p>
                  </a:txBody>
                  <a:tcPr marL="121851" marR="121851" marT="45733" marB="45733"/>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2428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UART FIFOs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22509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Improve system operation efficiency</a:t>
            </a:r>
          </a:p>
          <a:p>
            <a:pPr lvl="1"/>
            <a:r>
              <a:rPr lang="en-IN" altLang="en-US" dirty="0">
                <a:ea typeface="ＭＳ Ｐゴシック" panose="020B0600070205080204" pitchFamily="34" charset="-128"/>
              </a:rPr>
              <a:t>Processor operates at a higher clock frequency, e.g., 50,000,000Hz</a:t>
            </a:r>
          </a:p>
          <a:p>
            <a:pPr lvl="1"/>
            <a:r>
              <a:rPr lang="en-IN" altLang="en-US" dirty="0">
                <a:ea typeface="ＭＳ Ｐゴシック" panose="020B0600070205080204" pitchFamily="34" charset="-128"/>
              </a:rPr>
              <a:t>UART is transmitted at a much lower frequency, e.g., 19,200 Hz</a:t>
            </a:r>
          </a:p>
          <a:p>
            <a:pPr lvl="1"/>
            <a:r>
              <a:rPr lang="en-IN" altLang="en-US" dirty="0">
                <a:ea typeface="ＭＳ Ｐゴシック" panose="020B0600070205080204" pitchFamily="34" charset="-128"/>
              </a:rPr>
              <a:t>If the processor waits for the UART, a large amount of time is wasted.</a:t>
            </a:r>
          </a:p>
          <a:p>
            <a:pPr lvl="1"/>
            <a:r>
              <a:rPr lang="en-IN" altLang="en-US" dirty="0">
                <a:ea typeface="ＭＳ Ｐゴシック" panose="020B0600070205080204" pitchFamily="34" charset="-128"/>
              </a:rPr>
              <a:t>This is why FIFOs are used to improve system efficiency.</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C8579A92-A71A-41EE-A6BE-5CA80C9FE244}"/>
              </a:ext>
            </a:extLst>
          </p:cNvPr>
          <p:cNvSpPr/>
          <p:nvPr/>
        </p:nvSpPr>
        <p:spPr bwMode="auto">
          <a:xfrm>
            <a:off x="2145741" y="3573463"/>
            <a:ext cx="1339502" cy="368300"/>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6" name="Rectangle 5">
            <a:extLst>
              <a:ext uri="{FF2B5EF4-FFF2-40B4-BE49-F238E27FC236}">
                <a16:creationId xmlns:a16="http://schemas.microsoft.com/office/drawing/2014/main" id="{9357F845-3C06-46D3-A0FB-7D917E85E52F}"/>
              </a:ext>
            </a:extLst>
          </p:cNvPr>
          <p:cNvSpPr/>
          <p:nvPr/>
        </p:nvSpPr>
        <p:spPr bwMode="auto">
          <a:xfrm>
            <a:off x="4050245" y="3573463"/>
            <a:ext cx="3885188" cy="368300"/>
          </a:xfrm>
          <a:prstGeom prst="rect">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7" name="Rectangle 6">
            <a:extLst>
              <a:ext uri="{FF2B5EF4-FFF2-40B4-BE49-F238E27FC236}">
                <a16:creationId xmlns:a16="http://schemas.microsoft.com/office/drawing/2014/main" id="{77FF077F-E8F6-49A7-A9F5-180991D3D8BC}"/>
              </a:ext>
            </a:extLst>
          </p:cNvPr>
          <p:cNvSpPr/>
          <p:nvPr/>
        </p:nvSpPr>
        <p:spPr bwMode="auto">
          <a:xfrm>
            <a:off x="7444495" y="3632200"/>
            <a:ext cx="327999" cy="249238"/>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8" name="Rectangle 7">
            <a:extLst>
              <a:ext uri="{FF2B5EF4-FFF2-40B4-BE49-F238E27FC236}">
                <a16:creationId xmlns:a16="http://schemas.microsoft.com/office/drawing/2014/main" id="{808BDE1A-70F7-49D2-B476-70126863C15D}"/>
              </a:ext>
            </a:extLst>
          </p:cNvPr>
          <p:cNvSpPr/>
          <p:nvPr/>
        </p:nvSpPr>
        <p:spPr bwMode="auto">
          <a:xfrm>
            <a:off x="6936627" y="3632200"/>
            <a:ext cx="327999" cy="2492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9" name="Rectangle 8">
            <a:extLst>
              <a:ext uri="{FF2B5EF4-FFF2-40B4-BE49-F238E27FC236}">
                <a16:creationId xmlns:a16="http://schemas.microsoft.com/office/drawing/2014/main" id="{97BE9412-9044-4DFD-9B5E-832518C1EF0D}"/>
              </a:ext>
            </a:extLst>
          </p:cNvPr>
          <p:cNvSpPr/>
          <p:nvPr/>
        </p:nvSpPr>
        <p:spPr bwMode="auto">
          <a:xfrm>
            <a:off x="6439341" y="3632200"/>
            <a:ext cx="325882" cy="249238"/>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0" name="Rectangle 9">
            <a:extLst>
              <a:ext uri="{FF2B5EF4-FFF2-40B4-BE49-F238E27FC236}">
                <a16:creationId xmlns:a16="http://schemas.microsoft.com/office/drawing/2014/main" id="{47FFB8B2-A90B-4F12-A0E4-B4918051ADAD}"/>
              </a:ext>
            </a:extLst>
          </p:cNvPr>
          <p:cNvSpPr/>
          <p:nvPr/>
        </p:nvSpPr>
        <p:spPr bwMode="auto">
          <a:xfrm>
            <a:off x="5937820" y="3632200"/>
            <a:ext cx="327999" cy="249238"/>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1" name="Rectangle 10">
            <a:extLst>
              <a:ext uri="{FF2B5EF4-FFF2-40B4-BE49-F238E27FC236}">
                <a16:creationId xmlns:a16="http://schemas.microsoft.com/office/drawing/2014/main" id="{2E7EC892-4A3D-47C9-8D35-A1C26C29CC50}"/>
              </a:ext>
            </a:extLst>
          </p:cNvPr>
          <p:cNvSpPr/>
          <p:nvPr/>
        </p:nvSpPr>
        <p:spPr bwMode="auto">
          <a:xfrm>
            <a:off x="5404559" y="3632200"/>
            <a:ext cx="327999" cy="249238"/>
          </a:xfrm>
          <a:prstGeom prst="rect">
            <a:avLst/>
          </a:prstGeom>
          <a:solidFill>
            <a:schemeClr val="tx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2" name="Rectangle 11">
            <a:extLst>
              <a:ext uri="{FF2B5EF4-FFF2-40B4-BE49-F238E27FC236}">
                <a16:creationId xmlns:a16="http://schemas.microsoft.com/office/drawing/2014/main" id="{31D3B503-7DE3-4030-8EF5-0B73809CC10E}"/>
              </a:ext>
            </a:extLst>
          </p:cNvPr>
          <p:cNvSpPr/>
          <p:nvPr/>
        </p:nvSpPr>
        <p:spPr bwMode="auto">
          <a:xfrm>
            <a:off x="4898808" y="3632200"/>
            <a:ext cx="325882" cy="249238"/>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3" name="TextBox 10">
            <a:extLst>
              <a:ext uri="{FF2B5EF4-FFF2-40B4-BE49-F238E27FC236}">
                <a16:creationId xmlns:a16="http://schemas.microsoft.com/office/drawing/2014/main" id="{25EA6206-DF9F-43A7-B5F4-F46063A90DB0}"/>
              </a:ext>
            </a:extLst>
          </p:cNvPr>
          <p:cNvSpPr txBox="1">
            <a:spLocks noChangeArrowheads="1"/>
          </p:cNvSpPr>
          <p:nvPr/>
        </p:nvSpPr>
        <p:spPr bwMode="auto">
          <a:xfrm>
            <a:off x="7410637" y="3603626"/>
            <a:ext cx="410526"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a:t>
            </a:r>
          </a:p>
        </p:txBody>
      </p:sp>
      <p:sp>
        <p:nvSpPr>
          <p:cNvPr id="14" name="TextBox 11">
            <a:extLst>
              <a:ext uri="{FF2B5EF4-FFF2-40B4-BE49-F238E27FC236}">
                <a16:creationId xmlns:a16="http://schemas.microsoft.com/office/drawing/2014/main" id="{3212AFA3-DAED-4371-87FD-23B9777A88C1}"/>
              </a:ext>
            </a:extLst>
          </p:cNvPr>
          <p:cNvSpPr txBox="1">
            <a:spLocks noChangeArrowheads="1"/>
          </p:cNvSpPr>
          <p:nvPr/>
        </p:nvSpPr>
        <p:spPr bwMode="auto">
          <a:xfrm>
            <a:off x="6904886" y="3603626"/>
            <a:ext cx="40841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t>
            </a:r>
          </a:p>
        </p:txBody>
      </p:sp>
      <p:sp>
        <p:nvSpPr>
          <p:cNvPr id="15" name="TextBox 12">
            <a:extLst>
              <a:ext uri="{FF2B5EF4-FFF2-40B4-BE49-F238E27FC236}">
                <a16:creationId xmlns:a16="http://schemas.microsoft.com/office/drawing/2014/main" id="{AB95008F-DE8D-4A17-8EE0-7CD458C815A6}"/>
              </a:ext>
            </a:extLst>
          </p:cNvPr>
          <p:cNvSpPr txBox="1">
            <a:spLocks noChangeArrowheads="1"/>
          </p:cNvSpPr>
          <p:nvPr/>
        </p:nvSpPr>
        <p:spPr bwMode="auto">
          <a:xfrm>
            <a:off x="6405483" y="3603626"/>
            <a:ext cx="410526"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a:t>
            </a:r>
          </a:p>
        </p:txBody>
      </p:sp>
      <p:sp>
        <p:nvSpPr>
          <p:cNvPr id="16" name="TextBox 13">
            <a:extLst>
              <a:ext uri="{FF2B5EF4-FFF2-40B4-BE49-F238E27FC236}">
                <a16:creationId xmlns:a16="http://schemas.microsoft.com/office/drawing/2014/main" id="{CDFF129A-8FF2-44F2-A30F-4F583C79244C}"/>
              </a:ext>
            </a:extLst>
          </p:cNvPr>
          <p:cNvSpPr txBox="1">
            <a:spLocks noChangeArrowheads="1"/>
          </p:cNvSpPr>
          <p:nvPr/>
        </p:nvSpPr>
        <p:spPr bwMode="auto">
          <a:xfrm>
            <a:off x="5906079" y="3603626"/>
            <a:ext cx="40841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
            </a:r>
          </a:p>
        </p:txBody>
      </p:sp>
      <p:sp>
        <p:nvSpPr>
          <p:cNvPr id="17" name="TextBox 14">
            <a:extLst>
              <a:ext uri="{FF2B5EF4-FFF2-40B4-BE49-F238E27FC236}">
                <a16:creationId xmlns:a16="http://schemas.microsoft.com/office/drawing/2014/main" id="{AA31A22A-CB58-4980-9831-CD9635610CD6}"/>
              </a:ext>
            </a:extLst>
          </p:cNvPr>
          <p:cNvSpPr txBox="1">
            <a:spLocks noChangeArrowheads="1"/>
          </p:cNvSpPr>
          <p:nvPr/>
        </p:nvSpPr>
        <p:spPr bwMode="auto">
          <a:xfrm>
            <a:off x="5381283" y="3603626"/>
            <a:ext cx="40841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a:t>
            </a:r>
          </a:p>
        </p:txBody>
      </p:sp>
      <p:sp>
        <p:nvSpPr>
          <p:cNvPr id="18" name="TextBox 15">
            <a:extLst>
              <a:ext uri="{FF2B5EF4-FFF2-40B4-BE49-F238E27FC236}">
                <a16:creationId xmlns:a16="http://schemas.microsoft.com/office/drawing/2014/main" id="{B9974590-4D7F-4942-9FF0-39306FDC56C8}"/>
              </a:ext>
            </a:extLst>
          </p:cNvPr>
          <p:cNvSpPr txBox="1">
            <a:spLocks noChangeArrowheads="1"/>
          </p:cNvSpPr>
          <p:nvPr/>
        </p:nvSpPr>
        <p:spPr bwMode="auto">
          <a:xfrm>
            <a:off x="4873415" y="3603626"/>
            <a:ext cx="410526"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a:t>
            </a:r>
          </a:p>
        </p:txBody>
      </p:sp>
      <p:cxnSp>
        <p:nvCxnSpPr>
          <p:cNvPr id="19" name="Straight Arrow Connector 18">
            <a:extLst>
              <a:ext uri="{FF2B5EF4-FFF2-40B4-BE49-F238E27FC236}">
                <a16:creationId xmlns:a16="http://schemas.microsoft.com/office/drawing/2014/main" id="{BADD79BD-9536-44A0-A11F-C6D3693F524E}"/>
              </a:ext>
            </a:extLst>
          </p:cNvPr>
          <p:cNvCxnSpPr/>
          <p:nvPr/>
        </p:nvCxnSpPr>
        <p:spPr bwMode="auto">
          <a:xfrm>
            <a:off x="3540262" y="3757613"/>
            <a:ext cx="1218883"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20" name="TextBox 19">
            <a:extLst>
              <a:ext uri="{FF2B5EF4-FFF2-40B4-BE49-F238E27FC236}">
                <a16:creationId xmlns:a16="http://schemas.microsoft.com/office/drawing/2014/main" id="{BA1A43A9-4865-41D2-8B14-62E33B8301EC}"/>
              </a:ext>
            </a:extLst>
          </p:cNvPr>
          <p:cNvSpPr txBox="1">
            <a:spLocks noChangeArrowheads="1"/>
          </p:cNvSpPr>
          <p:nvPr/>
        </p:nvSpPr>
        <p:spPr bwMode="auto">
          <a:xfrm>
            <a:off x="2139393" y="3605214"/>
            <a:ext cx="150667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Processor</a:t>
            </a:r>
          </a:p>
        </p:txBody>
      </p:sp>
      <p:sp>
        <p:nvSpPr>
          <p:cNvPr id="21" name="Rectangle 20">
            <a:extLst>
              <a:ext uri="{FF2B5EF4-FFF2-40B4-BE49-F238E27FC236}">
                <a16:creationId xmlns:a16="http://schemas.microsoft.com/office/drawing/2014/main" id="{C5F190B2-CF3A-4379-A4C3-9F2E33CD3A2B}"/>
              </a:ext>
            </a:extLst>
          </p:cNvPr>
          <p:cNvSpPr/>
          <p:nvPr/>
        </p:nvSpPr>
        <p:spPr bwMode="auto">
          <a:xfrm>
            <a:off x="4050245" y="4799013"/>
            <a:ext cx="3885188" cy="366712"/>
          </a:xfrm>
          <a:prstGeom prst="rect">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22" name="Rectangle 21">
            <a:extLst>
              <a:ext uri="{FF2B5EF4-FFF2-40B4-BE49-F238E27FC236}">
                <a16:creationId xmlns:a16="http://schemas.microsoft.com/office/drawing/2014/main" id="{972E9D90-3720-4A6D-B90A-321BCD98D84D}"/>
              </a:ext>
            </a:extLst>
          </p:cNvPr>
          <p:cNvSpPr/>
          <p:nvPr/>
        </p:nvSpPr>
        <p:spPr bwMode="auto">
          <a:xfrm>
            <a:off x="8314219" y="4857750"/>
            <a:ext cx="325882" cy="249238"/>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3" name="Rectangle 22">
            <a:extLst>
              <a:ext uri="{FF2B5EF4-FFF2-40B4-BE49-F238E27FC236}">
                <a16:creationId xmlns:a16="http://schemas.microsoft.com/office/drawing/2014/main" id="{16CF7EC2-99E4-49C6-B188-A697A53AEE75}"/>
              </a:ext>
            </a:extLst>
          </p:cNvPr>
          <p:cNvSpPr/>
          <p:nvPr/>
        </p:nvSpPr>
        <p:spPr bwMode="auto">
          <a:xfrm>
            <a:off x="7444495" y="4857750"/>
            <a:ext cx="325882" cy="2492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4" name="Rectangle 23">
            <a:extLst>
              <a:ext uri="{FF2B5EF4-FFF2-40B4-BE49-F238E27FC236}">
                <a16:creationId xmlns:a16="http://schemas.microsoft.com/office/drawing/2014/main" id="{AC6826B1-FC3B-4BD8-8952-0B7212507924}"/>
              </a:ext>
            </a:extLst>
          </p:cNvPr>
          <p:cNvSpPr/>
          <p:nvPr/>
        </p:nvSpPr>
        <p:spPr bwMode="auto">
          <a:xfrm>
            <a:off x="6945091" y="4857750"/>
            <a:ext cx="327999" cy="249238"/>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5" name="Rectangle 24">
            <a:extLst>
              <a:ext uri="{FF2B5EF4-FFF2-40B4-BE49-F238E27FC236}">
                <a16:creationId xmlns:a16="http://schemas.microsoft.com/office/drawing/2014/main" id="{7A3470BF-EAED-4BCC-9590-180A21297032}"/>
              </a:ext>
            </a:extLst>
          </p:cNvPr>
          <p:cNvSpPr/>
          <p:nvPr/>
        </p:nvSpPr>
        <p:spPr bwMode="auto">
          <a:xfrm>
            <a:off x="6445688" y="4857750"/>
            <a:ext cx="325882" cy="249238"/>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6" name="Rectangle 25">
            <a:extLst>
              <a:ext uri="{FF2B5EF4-FFF2-40B4-BE49-F238E27FC236}">
                <a16:creationId xmlns:a16="http://schemas.microsoft.com/office/drawing/2014/main" id="{FAF9D572-D00C-4931-88F6-34991C2E442D}"/>
              </a:ext>
            </a:extLst>
          </p:cNvPr>
          <p:cNvSpPr/>
          <p:nvPr/>
        </p:nvSpPr>
        <p:spPr bwMode="auto">
          <a:xfrm>
            <a:off x="5912427" y="4857750"/>
            <a:ext cx="325882" cy="249238"/>
          </a:xfrm>
          <a:prstGeom prst="rect">
            <a:avLst/>
          </a:prstGeom>
          <a:solidFill>
            <a:schemeClr val="tx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7" name="Rectangle 26">
            <a:extLst>
              <a:ext uri="{FF2B5EF4-FFF2-40B4-BE49-F238E27FC236}">
                <a16:creationId xmlns:a16="http://schemas.microsoft.com/office/drawing/2014/main" id="{3C49E1A8-C9B0-46D1-91D3-FD9F7648FE00}"/>
              </a:ext>
            </a:extLst>
          </p:cNvPr>
          <p:cNvSpPr/>
          <p:nvPr/>
        </p:nvSpPr>
        <p:spPr bwMode="auto">
          <a:xfrm>
            <a:off x="5404559" y="4857750"/>
            <a:ext cx="327999" cy="249238"/>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8" name="TextBox 32">
            <a:extLst>
              <a:ext uri="{FF2B5EF4-FFF2-40B4-BE49-F238E27FC236}">
                <a16:creationId xmlns:a16="http://schemas.microsoft.com/office/drawing/2014/main" id="{B900D17F-2E96-46B8-8417-6EB45793F3AE}"/>
              </a:ext>
            </a:extLst>
          </p:cNvPr>
          <p:cNvSpPr txBox="1">
            <a:spLocks noChangeArrowheads="1"/>
          </p:cNvSpPr>
          <p:nvPr/>
        </p:nvSpPr>
        <p:spPr bwMode="auto">
          <a:xfrm>
            <a:off x="8280361" y="4827589"/>
            <a:ext cx="408410"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a:t>
            </a:r>
          </a:p>
        </p:txBody>
      </p:sp>
      <p:sp>
        <p:nvSpPr>
          <p:cNvPr id="29" name="TextBox 33">
            <a:extLst>
              <a:ext uri="{FF2B5EF4-FFF2-40B4-BE49-F238E27FC236}">
                <a16:creationId xmlns:a16="http://schemas.microsoft.com/office/drawing/2014/main" id="{0E079087-9D41-46F6-BE2B-4788C0157B2D}"/>
              </a:ext>
            </a:extLst>
          </p:cNvPr>
          <p:cNvSpPr txBox="1">
            <a:spLocks noChangeArrowheads="1"/>
          </p:cNvSpPr>
          <p:nvPr/>
        </p:nvSpPr>
        <p:spPr bwMode="auto">
          <a:xfrm>
            <a:off x="7410637" y="4827589"/>
            <a:ext cx="4105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t>
            </a:r>
          </a:p>
        </p:txBody>
      </p:sp>
      <p:sp>
        <p:nvSpPr>
          <p:cNvPr id="30" name="TextBox 34">
            <a:extLst>
              <a:ext uri="{FF2B5EF4-FFF2-40B4-BE49-F238E27FC236}">
                <a16:creationId xmlns:a16="http://schemas.microsoft.com/office/drawing/2014/main" id="{907A0617-CD20-4862-B5D0-B370BB6BB73F}"/>
              </a:ext>
            </a:extLst>
          </p:cNvPr>
          <p:cNvSpPr txBox="1">
            <a:spLocks noChangeArrowheads="1"/>
          </p:cNvSpPr>
          <p:nvPr/>
        </p:nvSpPr>
        <p:spPr bwMode="auto">
          <a:xfrm>
            <a:off x="6913350" y="4827589"/>
            <a:ext cx="40841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a:t>
            </a:r>
          </a:p>
        </p:txBody>
      </p:sp>
      <p:sp>
        <p:nvSpPr>
          <p:cNvPr id="31" name="TextBox 35">
            <a:extLst>
              <a:ext uri="{FF2B5EF4-FFF2-40B4-BE49-F238E27FC236}">
                <a16:creationId xmlns:a16="http://schemas.microsoft.com/office/drawing/2014/main" id="{724DC7D6-DA73-40D1-88DE-745E2BBB731C}"/>
              </a:ext>
            </a:extLst>
          </p:cNvPr>
          <p:cNvSpPr txBox="1">
            <a:spLocks noChangeArrowheads="1"/>
          </p:cNvSpPr>
          <p:nvPr/>
        </p:nvSpPr>
        <p:spPr bwMode="auto">
          <a:xfrm>
            <a:off x="6411831" y="4827589"/>
            <a:ext cx="4105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
            </a:r>
          </a:p>
        </p:txBody>
      </p:sp>
      <p:sp>
        <p:nvSpPr>
          <p:cNvPr id="32" name="TextBox 36">
            <a:extLst>
              <a:ext uri="{FF2B5EF4-FFF2-40B4-BE49-F238E27FC236}">
                <a16:creationId xmlns:a16="http://schemas.microsoft.com/office/drawing/2014/main" id="{CCDA02AE-8573-4F86-ACF2-A25FFD7D1B8F}"/>
              </a:ext>
            </a:extLst>
          </p:cNvPr>
          <p:cNvSpPr txBox="1">
            <a:spLocks noChangeArrowheads="1"/>
          </p:cNvSpPr>
          <p:nvPr/>
        </p:nvSpPr>
        <p:spPr bwMode="auto">
          <a:xfrm>
            <a:off x="5887034" y="4827589"/>
            <a:ext cx="4105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a:t>
            </a:r>
          </a:p>
        </p:txBody>
      </p:sp>
      <p:sp>
        <p:nvSpPr>
          <p:cNvPr id="33" name="TextBox 37">
            <a:extLst>
              <a:ext uri="{FF2B5EF4-FFF2-40B4-BE49-F238E27FC236}">
                <a16:creationId xmlns:a16="http://schemas.microsoft.com/office/drawing/2014/main" id="{D3E8B9A1-F1C8-496A-B550-259E3261BBEE}"/>
              </a:ext>
            </a:extLst>
          </p:cNvPr>
          <p:cNvSpPr txBox="1">
            <a:spLocks noChangeArrowheads="1"/>
          </p:cNvSpPr>
          <p:nvPr/>
        </p:nvSpPr>
        <p:spPr bwMode="auto">
          <a:xfrm>
            <a:off x="5381283" y="4827589"/>
            <a:ext cx="40841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a:t>
            </a:r>
          </a:p>
        </p:txBody>
      </p:sp>
      <p:cxnSp>
        <p:nvCxnSpPr>
          <p:cNvPr id="34" name="Straight Arrow Connector 33">
            <a:extLst>
              <a:ext uri="{FF2B5EF4-FFF2-40B4-BE49-F238E27FC236}">
                <a16:creationId xmlns:a16="http://schemas.microsoft.com/office/drawing/2014/main" id="{EF70000A-EFD3-433B-BF1B-C574672919A0}"/>
              </a:ext>
            </a:extLst>
          </p:cNvPr>
          <p:cNvCxnSpPr/>
          <p:nvPr/>
        </p:nvCxnSpPr>
        <p:spPr bwMode="auto">
          <a:xfrm flipV="1">
            <a:off x="7852906" y="4981575"/>
            <a:ext cx="351275"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35" name="Straight Arrow Connector 34">
            <a:extLst>
              <a:ext uri="{FF2B5EF4-FFF2-40B4-BE49-F238E27FC236}">
                <a16:creationId xmlns:a16="http://schemas.microsoft.com/office/drawing/2014/main" id="{97431512-219D-4170-9E71-A647F4D8BF1E}"/>
              </a:ext>
            </a:extLst>
          </p:cNvPr>
          <p:cNvCxnSpPr/>
          <p:nvPr/>
        </p:nvCxnSpPr>
        <p:spPr bwMode="auto">
          <a:xfrm>
            <a:off x="1741564" y="3573463"/>
            <a:ext cx="0" cy="2332037"/>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36" name="TextBox 46">
            <a:extLst>
              <a:ext uri="{FF2B5EF4-FFF2-40B4-BE49-F238E27FC236}">
                <a16:creationId xmlns:a16="http://schemas.microsoft.com/office/drawing/2014/main" id="{F5478812-9197-4049-9A5A-A9231B0A55DC}"/>
              </a:ext>
            </a:extLst>
          </p:cNvPr>
          <p:cNvSpPr txBox="1">
            <a:spLocks noChangeArrowheads="1"/>
          </p:cNvSpPr>
          <p:nvPr/>
        </p:nvSpPr>
        <p:spPr bwMode="auto">
          <a:xfrm>
            <a:off x="1225296" y="4331494"/>
            <a:ext cx="7639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Time </a:t>
            </a:r>
          </a:p>
        </p:txBody>
      </p:sp>
      <p:sp>
        <p:nvSpPr>
          <p:cNvPr id="37" name="Rectangle 36">
            <a:extLst>
              <a:ext uri="{FF2B5EF4-FFF2-40B4-BE49-F238E27FC236}">
                <a16:creationId xmlns:a16="http://schemas.microsoft.com/office/drawing/2014/main" id="{9EA3F93D-ACC7-43DB-B273-196DE055090C}"/>
              </a:ext>
            </a:extLst>
          </p:cNvPr>
          <p:cNvSpPr/>
          <p:nvPr/>
        </p:nvSpPr>
        <p:spPr bwMode="auto">
          <a:xfrm>
            <a:off x="9086600" y="4800600"/>
            <a:ext cx="2058981" cy="368300"/>
          </a:xfrm>
          <a:prstGeom prst="rect">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8" name="TextBox 50">
            <a:extLst>
              <a:ext uri="{FF2B5EF4-FFF2-40B4-BE49-F238E27FC236}">
                <a16:creationId xmlns:a16="http://schemas.microsoft.com/office/drawing/2014/main" id="{ADBDA50E-2BF7-44FC-9D93-445690F00159}"/>
              </a:ext>
            </a:extLst>
          </p:cNvPr>
          <p:cNvSpPr txBox="1">
            <a:spLocks noChangeArrowheads="1"/>
          </p:cNvSpPr>
          <p:nvPr/>
        </p:nvSpPr>
        <p:spPr bwMode="auto">
          <a:xfrm>
            <a:off x="9078135" y="4833939"/>
            <a:ext cx="225154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UART Transmitter </a:t>
            </a:r>
          </a:p>
        </p:txBody>
      </p:sp>
      <p:cxnSp>
        <p:nvCxnSpPr>
          <p:cNvPr id="39" name="Straight Arrow Connector 38">
            <a:extLst>
              <a:ext uri="{FF2B5EF4-FFF2-40B4-BE49-F238E27FC236}">
                <a16:creationId xmlns:a16="http://schemas.microsoft.com/office/drawing/2014/main" id="{0819DA43-6E11-4B66-93CC-C6FE059FCD59}"/>
              </a:ext>
            </a:extLst>
          </p:cNvPr>
          <p:cNvCxnSpPr/>
          <p:nvPr/>
        </p:nvCxnSpPr>
        <p:spPr bwMode="auto">
          <a:xfrm flipV="1">
            <a:off x="8690888" y="4981575"/>
            <a:ext cx="351275"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40" name="Rectangular Callout 38">
            <a:extLst>
              <a:ext uri="{FF2B5EF4-FFF2-40B4-BE49-F238E27FC236}">
                <a16:creationId xmlns:a16="http://schemas.microsoft.com/office/drawing/2014/main" id="{4B8C2565-0590-49B6-9B3A-B67F8047A9D4}"/>
              </a:ext>
            </a:extLst>
          </p:cNvPr>
          <p:cNvSpPr/>
          <p:nvPr/>
        </p:nvSpPr>
        <p:spPr bwMode="auto">
          <a:xfrm>
            <a:off x="2816551" y="4221163"/>
            <a:ext cx="1942594" cy="354012"/>
          </a:xfrm>
          <a:prstGeom prst="wedgeRectCallout">
            <a:avLst>
              <a:gd name="adj1" fmla="val 819"/>
              <a:gd name="adj2" fmla="val -129144"/>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41" name="TextBox 54">
            <a:extLst>
              <a:ext uri="{FF2B5EF4-FFF2-40B4-BE49-F238E27FC236}">
                <a16:creationId xmlns:a16="http://schemas.microsoft.com/office/drawing/2014/main" id="{2EEB486F-5530-4A02-BF89-3485EBCD209C}"/>
              </a:ext>
            </a:extLst>
          </p:cNvPr>
          <p:cNvSpPr txBox="1">
            <a:spLocks noChangeArrowheads="1"/>
          </p:cNvSpPr>
          <p:nvPr/>
        </p:nvSpPr>
        <p:spPr bwMode="auto">
          <a:xfrm>
            <a:off x="2835596" y="4167188"/>
            <a:ext cx="19235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Processor quickly pushes data to FIFO</a:t>
            </a:r>
          </a:p>
        </p:txBody>
      </p:sp>
      <p:sp>
        <p:nvSpPr>
          <p:cNvPr id="42" name="Rectangle 41">
            <a:extLst>
              <a:ext uri="{FF2B5EF4-FFF2-40B4-BE49-F238E27FC236}">
                <a16:creationId xmlns:a16="http://schemas.microsoft.com/office/drawing/2014/main" id="{574C3A19-8F7F-4E24-AD07-7A356E93F75D}"/>
              </a:ext>
            </a:extLst>
          </p:cNvPr>
          <p:cNvSpPr/>
          <p:nvPr/>
        </p:nvSpPr>
        <p:spPr bwMode="auto">
          <a:xfrm>
            <a:off x="2145741" y="4805363"/>
            <a:ext cx="1339502" cy="368300"/>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43" name="TextBox 60">
            <a:extLst>
              <a:ext uri="{FF2B5EF4-FFF2-40B4-BE49-F238E27FC236}">
                <a16:creationId xmlns:a16="http://schemas.microsoft.com/office/drawing/2014/main" id="{90196445-331C-40EA-831D-7DB76CFB1DE4}"/>
              </a:ext>
            </a:extLst>
          </p:cNvPr>
          <p:cNvSpPr txBox="1">
            <a:spLocks noChangeArrowheads="1"/>
          </p:cNvSpPr>
          <p:nvPr/>
        </p:nvSpPr>
        <p:spPr bwMode="auto">
          <a:xfrm>
            <a:off x="2139393" y="4838701"/>
            <a:ext cx="150667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Processor</a:t>
            </a:r>
          </a:p>
        </p:txBody>
      </p:sp>
      <p:sp>
        <p:nvSpPr>
          <p:cNvPr id="44" name="Rectangular Callout 42">
            <a:extLst>
              <a:ext uri="{FF2B5EF4-FFF2-40B4-BE49-F238E27FC236}">
                <a16:creationId xmlns:a16="http://schemas.microsoft.com/office/drawing/2014/main" id="{1EFBDA2D-BAF8-4E2A-87A2-71CE18623013}"/>
              </a:ext>
            </a:extLst>
          </p:cNvPr>
          <p:cNvSpPr/>
          <p:nvPr/>
        </p:nvSpPr>
        <p:spPr bwMode="auto">
          <a:xfrm>
            <a:off x="2816551" y="5462588"/>
            <a:ext cx="1942594" cy="354012"/>
          </a:xfrm>
          <a:prstGeom prst="wedgeRectCallout">
            <a:avLst>
              <a:gd name="adj1" fmla="val -43439"/>
              <a:gd name="adj2" fmla="val -108388"/>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45" name="TextBox 63">
            <a:extLst>
              <a:ext uri="{FF2B5EF4-FFF2-40B4-BE49-F238E27FC236}">
                <a16:creationId xmlns:a16="http://schemas.microsoft.com/office/drawing/2014/main" id="{5CBD4000-B9D0-4A6F-88DF-284AF7DB81D0}"/>
              </a:ext>
            </a:extLst>
          </p:cNvPr>
          <p:cNvSpPr txBox="1">
            <a:spLocks noChangeArrowheads="1"/>
          </p:cNvSpPr>
          <p:nvPr/>
        </p:nvSpPr>
        <p:spPr bwMode="auto">
          <a:xfrm>
            <a:off x="2835595" y="5408613"/>
            <a:ext cx="203782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Now processor can do something else</a:t>
            </a:r>
          </a:p>
        </p:txBody>
      </p:sp>
      <p:sp>
        <p:nvSpPr>
          <p:cNvPr id="46" name="Rectangular Callout 44">
            <a:extLst>
              <a:ext uri="{FF2B5EF4-FFF2-40B4-BE49-F238E27FC236}">
                <a16:creationId xmlns:a16="http://schemas.microsoft.com/office/drawing/2014/main" id="{21B3D64F-DD3D-4F95-B04E-D24685301E23}"/>
              </a:ext>
            </a:extLst>
          </p:cNvPr>
          <p:cNvSpPr/>
          <p:nvPr/>
        </p:nvSpPr>
        <p:spPr bwMode="auto">
          <a:xfrm>
            <a:off x="8502553" y="5467351"/>
            <a:ext cx="1942594" cy="354013"/>
          </a:xfrm>
          <a:prstGeom prst="wedgeRectCallout">
            <a:avLst>
              <a:gd name="adj1" fmla="val -33915"/>
              <a:gd name="adj2" fmla="val -166043"/>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47" name="TextBox 65">
            <a:extLst>
              <a:ext uri="{FF2B5EF4-FFF2-40B4-BE49-F238E27FC236}">
                <a16:creationId xmlns:a16="http://schemas.microsoft.com/office/drawing/2014/main" id="{AEBD3DB2-04F3-4150-B6CB-32CEDE18DA87}"/>
              </a:ext>
            </a:extLst>
          </p:cNvPr>
          <p:cNvSpPr txBox="1">
            <a:spLocks noChangeArrowheads="1"/>
          </p:cNvSpPr>
          <p:nvPr/>
        </p:nvSpPr>
        <p:spPr bwMode="auto">
          <a:xfrm>
            <a:off x="8466579" y="5487082"/>
            <a:ext cx="21774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UART slowly shifts data out</a:t>
            </a:r>
          </a:p>
        </p:txBody>
      </p:sp>
      <p:sp>
        <p:nvSpPr>
          <p:cNvPr id="48" name="TextBox 67">
            <a:extLst>
              <a:ext uri="{FF2B5EF4-FFF2-40B4-BE49-F238E27FC236}">
                <a16:creationId xmlns:a16="http://schemas.microsoft.com/office/drawing/2014/main" id="{457F9359-B499-47DD-8A4F-AC9B95564573}"/>
              </a:ext>
            </a:extLst>
          </p:cNvPr>
          <p:cNvSpPr txBox="1">
            <a:spLocks noChangeArrowheads="1"/>
          </p:cNvSpPr>
          <p:nvPr/>
        </p:nvSpPr>
        <p:spPr bwMode="auto">
          <a:xfrm>
            <a:off x="4943246" y="3959225"/>
            <a:ext cx="270862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UART Transmitter FIFO</a:t>
            </a:r>
          </a:p>
        </p:txBody>
      </p:sp>
      <p:sp>
        <p:nvSpPr>
          <p:cNvPr id="49" name="TextBox 67">
            <a:extLst>
              <a:ext uri="{FF2B5EF4-FFF2-40B4-BE49-F238E27FC236}">
                <a16:creationId xmlns:a16="http://schemas.microsoft.com/office/drawing/2014/main" id="{7AFF1454-BC53-4E09-B296-F1CE603CABD0}"/>
              </a:ext>
            </a:extLst>
          </p:cNvPr>
          <p:cNvSpPr txBox="1">
            <a:spLocks noChangeArrowheads="1"/>
          </p:cNvSpPr>
          <p:nvPr/>
        </p:nvSpPr>
        <p:spPr bwMode="auto">
          <a:xfrm>
            <a:off x="4943246" y="5200650"/>
            <a:ext cx="270862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UART Transmitter FIFO</a:t>
            </a:r>
          </a:p>
        </p:txBody>
      </p:sp>
    </p:spTree>
    <p:extLst>
      <p:ext uri="{BB962C8B-B14F-4D97-AF65-F5344CB8AC3E}">
        <p14:creationId xmlns:p14="http://schemas.microsoft.com/office/powerpoint/2010/main" val="349100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Memory Space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2568857"/>
          </a:xfrm>
        </p:spPr>
        <p:txBody>
          <a:bodyPr wrap="square" numCol="1" anchor="t" anchorCtr="0" compatLnSpc="1">
            <a:prstTxWarp prst="textNoShape">
              <a:avLst/>
            </a:prstTxWarp>
          </a:bodyPr>
          <a:lstStyle/>
          <a:p>
            <a:r>
              <a:rPr lang="en-IN" altLang="en-US" dirty="0">
                <a:ea typeface="ＭＳ Ｐゴシック" panose="020B0600070205080204" pitchFamily="34" charset="-128"/>
              </a:rPr>
              <a:t>UART peripheral registers are mapped to memory.</a:t>
            </a:r>
          </a:p>
          <a:p>
            <a:r>
              <a:rPr lang="en-IN" altLang="en-US" dirty="0">
                <a:ea typeface="ＭＳ Ｐゴシック" panose="020B0600070205080204" pitchFamily="34" charset="-128"/>
              </a:rPr>
              <a:t>Memory mapping depends on the implementation. For example:</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Control register</a:t>
            </a:r>
          </a:p>
          <a:p>
            <a:pPr lvl="1"/>
            <a:r>
              <a:rPr lang="en-US" altLang="en-US" dirty="0">
                <a:ea typeface="ＭＳ Ｐゴシック" panose="020B0600070205080204" pitchFamily="34" charset="-128"/>
              </a:rPr>
              <a:t>Status register</a:t>
            </a:r>
          </a:p>
          <a:p>
            <a:pPr lvl="1"/>
            <a:r>
              <a:rPr lang="en-US" altLang="en-US" dirty="0">
                <a:ea typeface="ＭＳ Ｐゴシック" panose="020B0600070205080204" pitchFamily="34" charset="-128"/>
              </a:rPr>
              <a:t>Rx FIFO</a:t>
            </a:r>
          </a:p>
          <a:p>
            <a:pPr lvl="1"/>
            <a:r>
              <a:rPr lang="en-US" altLang="en-US" dirty="0">
                <a:ea typeface="ＭＳ Ｐゴシック" panose="020B0600070205080204" pitchFamily="34" charset="-128"/>
              </a:rPr>
              <a:t>Tx FIFO</a:t>
            </a:r>
          </a:p>
        </p:txBody>
      </p:sp>
      <p:graphicFrame>
        <p:nvGraphicFramePr>
          <p:cNvPr id="5" name="Content Placeholder 5">
            <a:extLst>
              <a:ext uri="{FF2B5EF4-FFF2-40B4-BE49-F238E27FC236}">
                <a16:creationId xmlns:a16="http://schemas.microsoft.com/office/drawing/2014/main" id="{3803D6C8-E4DA-4E67-8215-6BA0C451C64B}"/>
              </a:ext>
            </a:extLst>
          </p:cNvPr>
          <p:cNvGraphicFramePr>
            <a:graphicFrameLocks/>
          </p:cNvGraphicFramePr>
          <p:nvPr>
            <p:extLst>
              <p:ext uri="{D42A27DB-BD31-4B8C-83A1-F6EECF244321}">
                <p14:modId xmlns:p14="http://schemas.microsoft.com/office/powerpoint/2010/main" val="1111672383"/>
              </p:ext>
            </p:extLst>
          </p:nvPr>
        </p:nvGraphicFramePr>
        <p:xfrm>
          <a:off x="2122713" y="4012974"/>
          <a:ext cx="7903029" cy="1854730"/>
        </p:xfrm>
        <a:graphic>
          <a:graphicData uri="http://schemas.openxmlformats.org/drawingml/2006/table">
            <a:tbl>
              <a:tblPr firstRow="1" bandRow="1">
                <a:tableStyleId>{5C22544A-7EE6-4342-B048-85BDC9FD1C3A}</a:tableStyleId>
              </a:tblPr>
              <a:tblGrid>
                <a:gridCol w="2695230">
                  <a:extLst>
                    <a:ext uri="{9D8B030D-6E8A-4147-A177-3AD203B41FA5}">
                      <a16:colId xmlns:a16="http://schemas.microsoft.com/office/drawing/2014/main" val="20000"/>
                    </a:ext>
                  </a:extLst>
                </a:gridCol>
                <a:gridCol w="2475485">
                  <a:extLst>
                    <a:ext uri="{9D8B030D-6E8A-4147-A177-3AD203B41FA5}">
                      <a16:colId xmlns:a16="http://schemas.microsoft.com/office/drawing/2014/main" val="20001"/>
                    </a:ext>
                  </a:extLst>
                </a:gridCol>
                <a:gridCol w="2732314">
                  <a:extLst>
                    <a:ext uri="{9D8B030D-6E8A-4147-A177-3AD203B41FA5}">
                      <a16:colId xmlns:a16="http://schemas.microsoft.com/office/drawing/2014/main" val="20002"/>
                    </a:ext>
                  </a:extLst>
                </a:gridCol>
              </a:tblGrid>
              <a:tr h="370946">
                <a:tc>
                  <a:txBody>
                    <a:bodyPr/>
                    <a:lstStyle/>
                    <a:p>
                      <a:r>
                        <a:rPr lang="en-GB" sz="1800" dirty="0"/>
                        <a:t>Register</a:t>
                      </a:r>
                      <a:r>
                        <a:rPr lang="en-GB" sz="1800" baseline="0" dirty="0"/>
                        <a:t> </a:t>
                      </a:r>
                      <a:endParaRPr lang="en-GB" sz="1800" dirty="0"/>
                    </a:p>
                  </a:txBody>
                  <a:tcPr marL="121895" marR="121895" marT="45733" marB="45733"/>
                </a:tc>
                <a:tc>
                  <a:txBody>
                    <a:bodyPr/>
                    <a:lstStyle/>
                    <a:p>
                      <a:r>
                        <a:rPr lang="en-GB" sz="1800" dirty="0"/>
                        <a:t>Address Offset</a:t>
                      </a:r>
                    </a:p>
                  </a:txBody>
                  <a:tcPr marL="121895" marR="121895" marT="45733" marB="45733"/>
                </a:tc>
                <a:tc>
                  <a:txBody>
                    <a:bodyPr/>
                    <a:lstStyle/>
                    <a:p>
                      <a:r>
                        <a:rPr lang="en-GB" sz="1800" dirty="0"/>
                        <a:t>Size</a:t>
                      </a:r>
                    </a:p>
                  </a:txBody>
                  <a:tcPr marL="121895" marR="121895" marT="45733" marB="45733"/>
                </a:tc>
                <a:extLst>
                  <a:ext uri="{0D108BD9-81ED-4DB2-BD59-A6C34878D82A}">
                    <a16:rowId xmlns:a16="http://schemas.microsoft.com/office/drawing/2014/main" val="10000"/>
                  </a:ext>
                </a:extLst>
              </a:tr>
              <a:tr h="370946">
                <a:tc>
                  <a:txBody>
                    <a:bodyPr/>
                    <a:lstStyle/>
                    <a:p>
                      <a:pPr algn="l"/>
                      <a:r>
                        <a:rPr lang="en-GB" sz="1800" dirty="0"/>
                        <a:t>Receive</a:t>
                      </a:r>
                      <a:r>
                        <a:rPr lang="en-GB" sz="1800" baseline="0" dirty="0"/>
                        <a:t> FIFO</a:t>
                      </a:r>
                      <a:r>
                        <a:rPr lang="en-GB" sz="1800" dirty="0"/>
                        <a:t> </a:t>
                      </a:r>
                    </a:p>
                  </a:txBody>
                  <a:tcPr marL="121895" marR="121895"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0h</a:t>
                      </a:r>
                    </a:p>
                  </a:txBody>
                  <a:tcPr marL="121895" marR="121895" marT="45733" marB="45733"/>
                </a:tc>
                <a:tc>
                  <a:txBody>
                    <a:bodyPr/>
                    <a:lstStyle/>
                    <a:p>
                      <a:r>
                        <a:rPr lang="en-GB" sz="1800" dirty="0"/>
                        <a:t>4 Byte</a:t>
                      </a:r>
                    </a:p>
                  </a:txBody>
                  <a:tcPr marL="121895" marR="121895" marT="45733" marB="45733"/>
                </a:tc>
                <a:extLst>
                  <a:ext uri="{0D108BD9-81ED-4DB2-BD59-A6C34878D82A}">
                    <a16:rowId xmlns:a16="http://schemas.microsoft.com/office/drawing/2014/main" val="10001"/>
                  </a:ext>
                </a:extLst>
              </a:tr>
              <a:tr h="370946">
                <a:tc>
                  <a:txBody>
                    <a:bodyPr/>
                    <a:lstStyle/>
                    <a:p>
                      <a:pPr algn="l"/>
                      <a:r>
                        <a:rPr lang="en-GB" sz="1800" dirty="0"/>
                        <a:t>Transmit FIFO</a:t>
                      </a:r>
                    </a:p>
                  </a:txBody>
                  <a:tcPr marL="121895" marR="121895"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04h</a:t>
                      </a:r>
                    </a:p>
                  </a:txBody>
                  <a:tcPr marL="121895" marR="121895" marT="45733" marB="45733"/>
                </a:tc>
                <a:tc>
                  <a:txBody>
                    <a:bodyPr/>
                    <a:lstStyle/>
                    <a:p>
                      <a:r>
                        <a:rPr lang="en-GB" sz="1800" baseline="0" dirty="0"/>
                        <a:t>4 </a:t>
                      </a:r>
                      <a:r>
                        <a:rPr lang="en-GB" sz="1800" dirty="0"/>
                        <a:t>Byte</a:t>
                      </a:r>
                    </a:p>
                  </a:txBody>
                  <a:tcPr marL="121895" marR="121895" marT="45733" marB="45733"/>
                </a:tc>
                <a:extLst>
                  <a:ext uri="{0D108BD9-81ED-4DB2-BD59-A6C34878D82A}">
                    <a16:rowId xmlns:a16="http://schemas.microsoft.com/office/drawing/2014/main" val="10002"/>
                  </a:ext>
                </a:extLst>
              </a:tr>
              <a:tr h="370946">
                <a:tc>
                  <a:txBody>
                    <a:bodyPr/>
                    <a:lstStyle/>
                    <a:p>
                      <a:pPr algn="l"/>
                      <a:r>
                        <a:rPr lang="en-GB" sz="1800" dirty="0"/>
                        <a:t>Status Register</a:t>
                      </a:r>
                    </a:p>
                  </a:txBody>
                  <a:tcPr marL="121895" marR="121895"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08h</a:t>
                      </a:r>
                    </a:p>
                  </a:txBody>
                  <a:tcPr marL="121895" marR="121895"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dirty="0"/>
                        <a:t>4 </a:t>
                      </a:r>
                      <a:r>
                        <a:rPr lang="en-GB" sz="1800" dirty="0"/>
                        <a:t>Byte</a:t>
                      </a:r>
                    </a:p>
                  </a:txBody>
                  <a:tcPr marL="121895" marR="121895" marT="45733" marB="45733"/>
                </a:tc>
                <a:extLst>
                  <a:ext uri="{0D108BD9-81ED-4DB2-BD59-A6C34878D82A}">
                    <a16:rowId xmlns:a16="http://schemas.microsoft.com/office/drawing/2014/main" val="10003"/>
                  </a:ext>
                </a:extLst>
              </a:tr>
              <a:tr h="370946">
                <a:tc>
                  <a:txBody>
                    <a:bodyPr/>
                    <a:lstStyle/>
                    <a:p>
                      <a:pPr algn="l"/>
                      <a:r>
                        <a:rPr lang="en-GB" sz="1800" dirty="0"/>
                        <a:t>Control Register</a:t>
                      </a:r>
                    </a:p>
                  </a:txBody>
                  <a:tcPr marL="121895" marR="121895"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0Ch</a:t>
                      </a:r>
                    </a:p>
                  </a:txBody>
                  <a:tcPr marL="121895" marR="121895" marT="45733" marB="45733"/>
                </a:tc>
                <a:tc>
                  <a:txBody>
                    <a:bodyPr/>
                    <a:lstStyle/>
                    <a:p>
                      <a:r>
                        <a:rPr lang="en-GB" sz="1800" dirty="0"/>
                        <a:t>4 Byte</a:t>
                      </a:r>
                    </a:p>
                  </a:txBody>
                  <a:tcPr marL="121895" marR="121895" marT="45733" marB="45733"/>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1C667614-5872-4F26-B495-DB5BCCF7D944}"/>
              </a:ext>
            </a:extLst>
          </p:cNvPr>
          <p:cNvSpPr txBox="1"/>
          <p:nvPr/>
        </p:nvSpPr>
        <p:spPr>
          <a:xfrm>
            <a:off x="4109156" y="5995811"/>
            <a:ext cx="3262488" cy="290689"/>
          </a:xfrm>
          <a:prstGeom prst="rect">
            <a:avLst/>
          </a:prstGeom>
        </p:spPr>
        <p:txBody>
          <a:bodyPr vert="horz" wrap="none" lIns="0" tIns="0" rIns="0" bIns="0" rtlCol="0" anchor="t">
            <a:normAutofit/>
          </a:bodyPr>
          <a:lstStyle/>
          <a:p>
            <a:r>
              <a:rPr lang="en-GB" sz="1200" dirty="0"/>
              <a:t>Example of AXI-UART memory map</a:t>
            </a:r>
          </a:p>
        </p:txBody>
      </p:sp>
    </p:spTree>
    <p:extLst>
      <p:ext uri="{BB962C8B-B14F-4D97-AF65-F5344CB8AC3E}">
        <p14:creationId xmlns:p14="http://schemas.microsoft.com/office/powerpoint/2010/main" val="109252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Stream Data Transmission</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What is stream data?</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 sequence of data elements that contain information</a:t>
            </a:r>
          </a:p>
          <a:p>
            <a:pPr lvl="1"/>
            <a:r>
              <a:rPr lang="en-IN" altLang="en-US" dirty="0">
                <a:ea typeface="ＭＳ Ｐゴシック" panose="020B0600070205080204" pitchFamily="34" charset="-128"/>
              </a:rPr>
              <a:t>Sent from a source to a sink (usually continuously)</a:t>
            </a:r>
          </a:p>
          <a:p>
            <a:r>
              <a:rPr lang="en-US" dirty="0"/>
              <a:t>Examples: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Sound</a:t>
            </a:r>
          </a:p>
          <a:p>
            <a:pPr lvl="1"/>
            <a:r>
              <a:rPr lang="en-IN" altLang="en-US" dirty="0">
                <a:ea typeface="ＭＳ Ｐゴシック" panose="020B0600070205080204" pitchFamily="34" charset="-128"/>
              </a:rPr>
              <a:t>Video</a:t>
            </a:r>
          </a:p>
          <a:p>
            <a:pPr lvl="1"/>
            <a:r>
              <a:rPr lang="en-IN" altLang="en-US" dirty="0">
                <a:ea typeface="ＭＳ Ｐゴシック" panose="020B0600070205080204" pitchFamily="34" charset="-128"/>
              </a:rPr>
              <a:t>Computer network traffic</a:t>
            </a:r>
          </a:p>
          <a:p>
            <a:pPr lvl="1"/>
            <a:r>
              <a:rPr lang="en-IN" altLang="en-US" dirty="0">
                <a:ea typeface="ＭＳ Ｐゴシック" panose="020B0600070205080204" pitchFamily="34" charset="-128"/>
              </a:rPr>
              <a:t>Sensor data</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04813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6BAF-C21B-4083-96EF-A63A80866D33}"/>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FF109832-404C-44BE-9A58-1977E0D8A72A}"/>
              </a:ext>
            </a:extLst>
          </p:cNvPr>
          <p:cNvSpPr>
            <a:spLocks noGrp="1"/>
          </p:cNvSpPr>
          <p:nvPr>
            <p:ph idx="1"/>
          </p:nvPr>
        </p:nvSpPr>
        <p:spPr/>
        <p:txBody>
          <a:bodyPr vert="horz" lIns="0" tIns="0" rIns="0" bIns="0" rtlCol="0" anchor="t">
            <a:noAutofit/>
          </a:bodyPr>
          <a:lstStyle/>
          <a:p>
            <a:pPr marL="0" indent="0">
              <a:buNone/>
            </a:pPr>
            <a:r>
              <a:rPr lang="en-US" dirty="0">
                <a:ea typeface="ＭＳ Ｐゴシック"/>
              </a:rPr>
              <a:t>At the end of this module, you will be able to:</a:t>
            </a:r>
          </a:p>
          <a:p>
            <a:pPr>
              <a:buFont typeface="Arial"/>
              <a:buChar char="•"/>
            </a:pPr>
            <a:r>
              <a:rPr lang="en-US" dirty="0">
                <a:ea typeface="+mn-lt"/>
                <a:cs typeface="+mn-lt"/>
              </a:rPr>
              <a:t>Compare and contrast the properties and operation of serial vs parallel, and synchronous vs asynchronous communication.</a:t>
            </a:r>
            <a:endParaRPr lang="en-US" dirty="0"/>
          </a:p>
          <a:p>
            <a:pPr>
              <a:buFont typeface="Arial"/>
              <a:buChar char="•"/>
            </a:pPr>
            <a:r>
              <a:rPr lang="en-US" dirty="0">
                <a:ea typeface="+mn-lt"/>
                <a:cs typeface="+mn-lt"/>
              </a:rPr>
              <a:t>Describe the purpose and operation of a UART protocol.</a:t>
            </a:r>
            <a:endParaRPr lang="en-US" dirty="0"/>
          </a:p>
          <a:p>
            <a:pPr>
              <a:buFont typeface="Arial"/>
              <a:buChar char="•"/>
            </a:pPr>
            <a:r>
              <a:rPr lang="en-US" dirty="0">
                <a:ea typeface="+mn-lt"/>
                <a:cs typeface="+mn-lt"/>
              </a:rPr>
              <a:t>Explain how AXI UART is implemented, including timing, control, and receiver and transmitter FIFOs.</a:t>
            </a:r>
            <a:endParaRPr lang="en-US" dirty="0">
              <a:cs typeface="Calibri"/>
            </a:endParaRPr>
          </a:p>
          <a:p>
            <a:pPr>
              <a:buFont typeface="Arial"/>
              <a:buChar char="•"/>
            </a:pPr>
            <a:r>
              <a:rPr lang="en-US" dirty="0">
                <a:ea typeface="+mn-lt"/>
                <a:cs typeface="+mn-lt"/>
              </a:rPr>
              <a:t>Outline the usage and purpose of the AXI4-Stream protocol and data streams.</a:t>
            </a:r>
            <a:endParaRPr lang="en-US" dirty="0">
              <a:cs typeface="+mn-lt"/>
            </a:endParaRPr>
          </a:p>
          <a:p>
            <a:pPr>
              <a:buFont typeface="Arial"/>
              <a:buChar char="•"/>
            </a:pPr>
            <a:r>
              <a:rPr lang="en-IN" dirty="0">
                <a:ea typeface="+mn-lt"/>
                <a:cs typeface="+mn-lt"/>
              </a:rPr>
              <a:t>Explain the mechanism for </a:t>
            </a:r>
            <a:r>
              <a:rPr lang="en-US" dirty="0">
                <a:ea typeface="+mn-lt"/>
                <a:cs typeface="+mn-lt"/>
              </a:rPr>
              <a:t>AXI4-Stream</a:t>
            </a:r>
            <a:r>
              <a:rPr lang="en-IN" dirty="0">
                <a:ea typeface="+mn-lt"/>
                <a:cs typeface="+mn-lt"/>
              </a:rPr>
              <a:t>, including the timing and transfer handshake mechanism.</a:t>
            </a:r>
            <a:endParaRPr lang="en-US"/>
          </a:p>
        </p:txBody>
      </p:sp>
    </p:spTree>
    <p:extLst>
      <p:ext uri="{BB962C8B-B14F-4D97-AF65-F5344CB8AC3E}">
        <p14:creationId xmlns:p14="http://schemas.microsoft.com/office/powerpoint/2010/main" val="310342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AXI4-Stream Protocol</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AXI4-Stream is an interconnect protocol used for stream data transmission.</a:t>
            </a:r>
          </a:p>
          <a:p>
            <a:r>
              <a:rPr lang="en-IN" altLang="en-US" dirty="0">
                <a:ea typeface="ＭＳ Ｐゴシック" panose="020B0600070205080204" pitchFamily="34" charset="-128"/>
              </a:rPr>
              <a:t>Supports a wide range of different stream types</a:t>
            </a:r>
          </a:p>
          <a:p>
            <a:r>
              <a:rPr lang="en-IN" altLang="en-US" dirty="0">
                <a:ea typeface="ＭＳ Ｐゴシック" panose="020B0600070205080204" pitchFamily="34" charset="-128"/>
              </a:rPr>
              <a:t>Single Manager, single Subordinate or multiple Managers, multiple Subordinate</a:t>
            </a:r>
          </a:p>
          <a:p>
            <a:r>
              <a:rPr lang="en-IN" altLang="en-US" dirty="0">
                <a:ea typeface="ＭＳ Ｐゴシック" panose="020B0600070205080204" pitchFamily="34" charset="-128"/>
              </a:rPr>
              <a:t>Easy to implement in SoC design</a:t>
            </a:r>
          </a:p>
          <a:p>
            <a:r>
              <a:rPr lang="en-IN" altLang="en-US" dirty="0">
                <a:ea typeface="ＭＳ Ｐゴシック" panose="020B0600070205080204" pitchFamily="34" charset="-128"/>
              </a:rPr>
              <a:t>Stream terminology:</a:t>
            </a:r>
            <a:endParaRPr lang="en-US" altLang="en-US" dirty="0">
              <a:ea typeface="ＭＳ Ｐゴシック" panose="020B0600070205080204" pitchFamily="34" charset="-128"/>
            </a:endParaRPr>
          </a:p>
          <a:p>
            <a:pPr lvl="1"/>
            <a:r>
              <a:rPr lang="en-US" b="1" dirty="0"/>
              <a:t>Transfer</a:t>
            </a:r>
            <a:r>
              <a:rPr lang="en-US" dirty="0"/>
              <a:t>: </a:t>
            </a:r>
            <a:r>
              <a:rPr lang="en-GB" dirty="0"/>
              <a:t>A single transfer of data across an AXI4-Stream interface. A single transfer is defined by a single TVALID, TREADY handshake.</a:t>
            </a:r>
            <a:endParaRPr lang="en-US" altLang="en-US" dirty="0">
              <a:ea typeface="ＭＳ Ｐゴシック" panose="020B0600070205080204" pitchFamily="34" charset="-128"/>
            </a:endParaRPr>
          </a:p>
          <a:p>
            <a:pPr lvl="1"/>
            <a:r>
              <a:rPr lang="en-GB" b="1" dirty="0"/>
              <a:t>Packet</a:t>
            </a:r>
            <a:r>
              <a:rPr lang="en-GB" dirty="0"/>
              <a:t>: A group of bytes that are transported together across an AXI4-Stream interface</a:t>
            </a:r>
          </a:p>
          <a:p>
            <a:pPr lvl="1"/>
            <a:r>
              <a:rPr lang="en-GB" b="1" dirty="0"/>
              <a:t>Frame</a:t>
            </a:r>
            <a:r>
              <a:rPr lang="en-GB" dirty="0"/>
              <a:t>: A frame contains an integer number of packets.</a:t>
            </a:r>
          </a:p>
          <a:p>
            <a:pPr lvl="1"/>
            <a:r>
              <a:rPr lang="en-US" b="1" dirty="0"/>
              <a:t>Data Stream</a:t>
            </a:r>
            <a:r>
              <a:rPr lang="en-US" dirty="0"/>
              <a:t>: </a:t>
            </a:r>
            <a:r>
              <a:rPr lang="en-GB" dirty="0"/>
              <a:t>The transport of data from one source to one destination</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23807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Data Streams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Data streams take many forms.</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Byte stream</a:t>
            </a:r>
          </a:p>
          <a:p>
            <a:pPr lvl="2"/>
            <a:r>
              <a:rPr lang="en-IN" altLang="en-US" dirty="0">
                <a:ea typeface="ＭＳ Ｐゴシック" panose="020B0600070205080204" pitchFamily="34" charset="-128"/>
              </a:rPr>
              <a:t>The transmission of a number of data and null bytes</a:t>
            </a:r>
          </a:p>
          <a:p>
            <a:pPr lvl="2"/>
            <a:r>
              <a:rPr lang="en-IN" altLang="en-US" dirty="0">
                <a:ea typeface="ＭＳ Ｐゴシック" panose="020B0600070205080204" pitchFamily="34" charset="-128"/>
              </a:rPr>
              <a:t>On each transfer, any number of data bytes can be transferred</a:t>
            </a:r>
          </a:p>
          <a:p>
            <a:pPr lvl="1"/>
            <a:r>
              <a:rPr lang="en-US" altLang="en-US" dirty="0">
                <a:ea typeface="ＭＳ Ｐゴシック" panose="020B0600070205080204" pitchFamily="34" charset="-128"/>
              </a:rPr>
              <a:t>Continuous aligned stream</a:t>
            </a:r>
          </a:p>
          <a:p>
            <a:pPr lvl="2"/>
            <a:r>
              <a:rPr lang="en-US" dirty="0"/>
              <a:t>The transmission of a number of data bytes, where every packet has no position or null bytes</a:t>
            </a:r>
            <a:endParaRPr lang="en-IN" altLang="en-US" dirty="0">
              <a:ea typeface="ＭＳ Ｐゴシック" panose="020B0600070205080204" pitchFamily="34" charset="-128"/>
            </a:endParaRPr>
          </a:p>
          <a:p>
            <a:pPr lvl="1"/>
            <a:r>
              <a:rPr lang="en-US" altLang="en-US" dirty="0">
                <a:ea typeface="ＭＳ Ｐゴシック" panose="020B0600070205080204" pitchFamily="34" charset="-128"/>
              </a:rPr>
              <a:t>Continuous unaligned stream</a:t>
            </a:r>
          </a:p>
          <a:p>
            <a:pPr lvl="2"/>
            <a:r>
              <a:rPr lang="en-IN" altLang="en-US" dirty="0">
                <a:ea typeface="ＭＳ Ｐゴシック" panose="020B0600070205080204" pitchFamily="34" charset="-128"/>
              </a:rPr>
              <a:t>The transmission of a number of data bytes, where there are no position bytes between the first data byte and the last data byte</a:t>
            </a:r>
          </a:p>
          <a:p>
            <a:pPr lvl="1"/>
            <a:r>
              <a:rPr lang="en-US" altLang="en-US" dirty="0">
                <a:ea typeface="ＭＳ Ｐゴシック" panose="020B0600070205080204" pitchFamily="34" charset="-128"/>
              </a:rPr>
              <a:t>Sparse stream</a:t>
            </a:r>
          </a:p>
          <a:p>
            <a:pPr lvl="2"/>
            <a:r>
              <a:rPr lang="en-IN" altLang="en-US" dirty="0">
                <a:ea typeface="ＭＳ Ｐゴシック" panose="020B0600070205080204" pitchFamily="34" charset="-128"/>
              </a:rPr>
              <a:t>The transmission of a number of data bytes and position bytes.</a:t>
            </a:r>
          </a:p>
          <a:p>
            <a:pPr lvl="2"/>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42356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A Simple AXI4-Stream Mechanism</a:t>
            </a:r>
          </a:p>
        </p:txBody>
      </p:sp>
      <p:sp>
        <p:nvSpPr>
          <p:cNvPr id="6" name="Rectangle 5">
            <a:extLst>
              <a:ext uri="{FF2B5EF4-FFF2-40B4-BE49-F238E27FC236}">
                <a16:creationId xmlns:a16="http://schemas.microsoft.com/office/drawing/2014/main" id="{A04F789D-4501-411B-97D4-08EAC23DD4A8}"/>
              </a:ext>
            </a:extLst>
          </p:cNvPr>
          <p:cNvSpPr/>
          <p:nvPr/>
        </p:nvSpPr>
        <p:spPr>
          <a:xfrm>
            <a:off x="1803400" y="1329705"/>
            <a:ext cx="2171700" cy="33655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0" dirty="0"/>
              <a:t>Manager</a:t>
            </a:r>
          </a:p>
          <a:p>
            <a:pPr algn="ctr"/>
            <a:r>
              <a:rPr lang="en-US" sz="2000" b="0" dirty="0"/>
              <a:t>(Source)</a:t>
            </a:r>
          </a:p>
        </p:txBody>
      </p:sp>
      <p:sp>
        <p:nvSpPr>
          <p:cNvPr id="7" name="Rectangle 6">
            <a:extLst>
              <a:ext uri="{FF2B5EF4-FFF2-40B4-BE49-F238E27FC236}">
                <a16:creationId xmlns:a16="http://schemas.microsoft.com/office/drawing/2014/main" id="{A71486FB-F207-4C5B-BDA0-4DBE3547AC41}"/>
              </a:ext>
            </a:extLst>
          </p:cNvPr>
          <p:cNvSpPr/>
          <p:nvPr/>
        </p:nvSpPr>
        <p:spPr>
          <a:xfrm>
            <a:off x="8204200" y="1329705"/>
            <a:ext cx="2171700" cy="33655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0" dirty="0"/>
              <a:t>Subordinate</a:t>
            </a:r>
          </a:p>
          <a:p>
            <a:pPr algn="ctr"/>
            <a:r>
              <a:rPr lang="en-US" sz="2000" b="0" dirty="0"/>
              <a:t>(Sink)</a:t>
            </a:r>
          </a:p>
        </p:txBody>
      </p:sp>
      <p:cxnSp>
        <p:nvCxnSpPr>
          <p:cNvPr id="8" name="Straight Arrow Connector 7">
            <a:extLst>
              <a:ext uri="{FF2B5EF4-FFF2-40B4-BE49-F238E27FC236}">
                <a16:creationId xmlns:a16="http://schemas.microsoft.com/office/drawing/2014/main" id="{43EE2C08-FC9B-4A97-B0B6-44B610AD825F}"/>
              </a:ext>
            </a:extLst>
          </p:cNvPr>
          <p:cNvCxnSpPr/>
          <p:nvPr/>
        </p:nvCxnSpPr>
        <p:spPr>
          <a:xfrm>
            <a:off x="3975100" y="1710705"/>
            <a:ext cx="4229100" cy="0"/>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CACAF72-1A94-4673-B35B-ACE6471AA8BE}"/>
              </a:ext>
            </a:extLst>
          </p:cNvPr>
          <p:cNvCxnSpPr/>
          <p:nvPr/>
        </p:nvCxnSpPr>
        <p:spPr>
          <a:xfrm>
            <a:off x="3975100" y="2091705"/>
            <a:ext cx="4229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0AC9A616-1672-4CF5-84C5-ED53CC148604}"/>
              </a:ext>
            </a:extLst>
          </p:cNvPr>
          <p:cNvCxnSpPr/>
          <p:nvPr/>
        </p:nvCxnSpPr>
        <p:spPr>
          <a:xfrm>
            <a:off x="3956050" y="2523505"/>
            <a:ext cx="4229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5B1FA3D-3DA5-48DA-A3D1-C12DE1F5186A}"/>
              </a:ext>
            </a:extLst>
          </p:cNvPr>
          <p:cNvCxnSpPr/>
          <p:nvPr/>
        </p:nvCxnSpPr>
        <p:spPr>
          <a:xfrm>
            <a:off x="3975100" y="2968005"/>
            <a:ext cx="4229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86FE108A-DC13-46CC-A9CF-6BA90C46871E}"/>
              </a:ext>
            </a:extLst>
          </p:cNvPr>
          <p:cNvSpPr txBox="1"/>
          <p:nvPr/>
        </p:nvSpPr>
        <p:spPr>
          <a:xfrm>
            <a:off x="5207000" y="1380505"/>
            <a:ext cx="1714500" cy="381000"/>
          </a:xfrm>
          <a:prstGeom prst="rect">
            <a:avLst/>
          </a:prstGeom>
        </p:spPr>
        <p:txBody>
          <a:bodyPr vert="horz" wrap="none" lIns="0" tIns="0" rIns="0" bIns="0" rtlCol="0" anchor="t">
            <a:normAutofit/>
          </a:bodyPr>
          <a:lstStyle/>
          <a:p>
            <a:pPr algn="ctr"/>
            <a:r>
              <a:rPr lang="en-US" sz="1800" b="0" dirty="0"/>
              <a:t>TDATA [8n-1:0]</a:t>
            </a:r>
          </a:p>
        </p:txBody>
      </p:sp>
      <p:sp>
        <p:nvSpPr>
          <p:cNvPr id="13" name="TextBox 12">
            <a:extLst>
              <a:ext uri="{FF2B5EF4-FFF2-40B4-BE49-F238E27FC236}">
                <a16:creationId xmlns:a16="http://schemas.microsoft.com/office/drawing/2014/main" id="{99DC2A26-8611-4CA5-8FB0-2B616711C31E}"/>
              </a:ext>
            </a:extLst>
          </p:cNvPr>
          <p:cNvSpPr txBox="1"/>
          <p:nvPr/>
        </p:nvSpPr>
        <p:spPr>
          <a:xfrm>
            <a:off x="5575300" y="1786905"/>
            <a:ext cx="914400" cy="381000"/>
          </a:xfrm>
          <a:prstGeom prst="rect">
            <a:avLst/>
          </a:prstGeom>
        </p:spPr>
        <p:txBody>
          <a:bodyPr vert="horz" wrap="none" lIns="0" tIns="0" rIns="0" bIns="0" rtlCol="0" anchor="t">
            <a:normAutofit/>
          </a:bodyPr>
          <a:lstStyle/>
          <a:p>
            <a:pPr algn="ctr"/>
            <a:r>
              <a:rPr lang="en-US" sz="1800" b="0" dirty="0"/>
              <a:t>TLAST</a:t>
            </a:r>
          </a:p>
        </p:txBody>
      </p:sp>
      <p:sp>
        <p:nvSpPr>
          <p:cNvPr id="14" name="TextBox 13">
            <a:extLst>
              <a:ext uri="{FF2B5EF4-FFF2-40B4-BE49-F238E27FC236}">
                <a16:creationId xmlns:a16="http://schemas.microsoft.com/office/drawing/2014/main" id="{0DF4A4C3-CF61-42D5-A78D-3E18AC9E8763}"/>
              </a:ext>
            </a:extLst>
          </p:cNvPr>
          <p:cNvSpPr txBox="1"/>
          <p:nvPr/>
        </p:nvSpPr>
        <p:spPr>
          <a:xfrm>
            <a:off x="5575300" y="2231405"/>
            <a:ext cx="914400" cy="381000"/>
          </a:xfrm>
          <a:prstGeom prst="rect">
            <a:avLst/>
          </a:prstGeom>
        </p:spPr>
        <p:txBody>
          <a:bodyPr vert="horz" wrap="none" lIns="0" tIns="0" rIns="0" bIns="0" rtlCol="0" anchor="t">
            <a:normAutofit/>
          </a:bodyPr>
          <a:lstStyle/>
          <a:p>
            <a:pPr algn="ctr"/>
            <a:r>
              <a:rPr lang="en-US" sz="1800" b="0" dirty="0"/>
              <a:t>TUSER</a:t>
            </a:r>
          </a:p>
        </p:txBody>
      </p:sp>
      <p:sp>
        <p:nvSpPr>
          <p:cNvPr id="15" name="TextBox 14">
            <a:extLst>
              <a:ext uri="{FF2B5EF4-FFF2-40B4-BE49-F238E27FC236}">
                <a16:creationId xmlns:a16="http://schemas.microsoft.com/office/drawing/2014/main" id="{0FB00127-3077-4E0E-B188-D98F9322760D}"/>
              </a:ext>
            </a:extLst>
          </p:cNvPr>
          <p:cNvSpPr txBox="1"/>
          <p:nvPr/>
        </p:nvSpPr>
        <p:spPr>
          <a:xfrm>
            <a:off x="5575300" y="2663205"/>
            <a:ext cx="914400" cy="381000"/>
          </a:xfrm>
          <a:prstGeom prst="rect">
            <a:avLst/>
          </a:prstGeom>
        </p:spPr>
        <p:txBody>
          <a:bodyPr vert="horz" wrap="none" lIns="0" tIns="0" rIns="0" bIns="0" rtlCol="0" anchor="t">
            <a:normAutofit/>
          </a:bodyPr>
          <a:lstStyle/>
          <a:p>
            <a:pPr algn="ctr"/>
            <a:r>
              <a:rPr lang="en-US" sz="1800" b="0" dirty="0"/>
              <a:t>TVALID</a:t>
            </a:r>
          </a:p>
        </p:txBody>
      </p:sp>
      <p:sp>
        <p:nvSpPr>
          <p:cNvPr id="16" name="TextBox 15">
            <a:extLst>
              <a:ext uri="{FF2B5EF4-FFF2-40B4-BE49-F238E27FC236}">
                <a16:creationId xmlns:a16="http://schemas.microsoft.com/office/drawing/2014/main" id="{17774352-6FA9-4F2D-AB8A-B09E9C553AF6}"/>
              </a:ext>
            </a:extLst>
          </p:cNvPr>
          <p:cNvSpPr txBox="1"/>
          <p:nvPr/>
        </p:nvSpPr>
        <p:spPr>
          <a:xfrm>
            <a:off x="5575300" y="3082305"/>
            <a:ext cx="914400" cy="381000"/>
          </a:xfrm>
          <a:prstGeom prst="rect">
            <a:avLst/>
          </a:prstGeom>
        </p:spPr>
        <p:txBody>
          <a:bodyPr vert="horz" wrap="none" lIns="0" tIns="0" rIns="0" bIns="0" rtlCol="0" anchor="t">
            <a:normAutofit/>
          </a:bodyPr>
          <a:lstStyle/>
          <a:p>
            <a:pPr algn="ctr"/>
            <a:r>
              <a:rPr lang="en-US" sz="1800" b="0" dirty="0"/>
              <a:t>TREADY</a:t>
            </a:r>
          </a:p>
        </p:txBody>
      </p:sp>
      <p:cxnSp>
        <p:nvCxnSpPr>
          <p:cNvPr id="17" name="Straight Arrow Connector 16">
            <a:extLst>
              <a:ext uri="{FF2B5EF4-FFF2-40B4-BE49-F238E27FC236}">
                <a16:creationId xmlns:a16="http://schemas.microsoft.com/office/drawing/2014/main" id="{B80CAEEB-55C9-4415-A3B7-083DD04191D2}"/>
              </a:ext>
            </a:extLst>
          </p:cNvPr>
          <p:cNvCxnSpPr/>
          <p:nvPr/>
        </p:nvCxnSpPr>
        <p:spPr>
          <a:xfrm flipH="1">
            <a:off x="3975100" y="3412505"/>
            <a:ext cx="4229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94FF233-B98B-4193-A592-9861E773668B}"/>
              </a:ext>
            </a:extLst>
          </p:cNvPr>
          <p:cNvSpPr txBox="1"/>
          <p:nvPr/>
        </p:nvSpPr>
        <p:spPr>
          <a:xfrm>
            <a:off x="8324850" y="3831605"/>
            <a:ext cx="914400" cy="381000"/>
          </a:xfrm>
          <a:prstGeom prst="rect">
            <a:avLst/>
          </a:prstGeom>
        </p:spPr>
        <p:txBody>
          <a:bodyPr vert="horz" wrap="none" lIns="0" tIns="0" rIns="0" bIns="0" rtlCol="0" anchor="t">
            <a:normAutofit/>
          </a:bodyPr>
          <a:lstStyle/>
          <a:p>
            <a:r>
              <a:rPr lang="en-US" sz="1800" b="0" dirty="0"/>
              <a:t>ACLK</a:t>
            </a:r>
          </a:p>
        </p:txBody>
      </p:sp>
      <p:sp>
        <p:nvSpPr>
          <p:cNvPr id="19" name="TextBox 18">
            <a:extLst>
              <a:ext uri="{FF2B5EF4-FFF2-40B4-BE49-F238E27FC236}">
                <a16:creationId xmlns:a16="http://schemas.microsoft.com/office/drawing/2014/main" id="{A73037D7-6510-4619-A5D3-730EFC76C5FC}"/>
              </a:ext>
            </a:extLst>
          </p:cNvPr>
          <p:cNvSpPr txBox="1"/>
          <p:nvPr/>
        </p:nvSpPr>
        <p:spPr>
          <a:xfrm>
            <a:off x="8324850" y="4174505"/>
            <a:ext cx="1123950" cy="381000"/>
          </a:xfrm>
          <a:prstGeom prst="rect">
            <a:avLst/>
          </a:prstGeom>
        </p:spPr>
        <p:txBody>
          <a:bodyPr vert="horz" wrap="none" lIns="0" tIns="0" rIns="0" bIns="0" rtlCol="0" anchor="t">
            <a:normAutofit/>
          </a:bodyPr>
          <a:lstStyle/>
          <a:p>
            <a:r>
              <a:rPr lang="en-US" sz="1800" b="0" dirty="0"/>
              <a:t>ARESETn</a:t>
            </a:r>
          </a:p>
        </p:txBody>
      </p:sp>
      <p:cxnSp>
        <p:nvCxnSpPr>
          <p:cNvPr id="20" name="Straight Arrow Connector 19">
            <a:extLst>
              <a:ext uri="{FF2B5EF4-FFF2-40B4-BE49-F238E27FC236}">
                <a16:creationId xmlns:a16="http://schemas.microsoft.com/office/drawing/2014/main" id="{4B9B247E-D1CF-4DCA-9796-82F850EDBAE1}"/>
              </a:ext>
            </a:extLst>
          </p:cNvPr>
          <p:cNvCxnSpPr/>
          <p:nvPr/>
        </p:nvCxnSpPr>
        <p:spPr>
          <a:xfrm>
            <a:off x="7302500" y="3971305"/>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FE03AF7D-0590-415E-BABA-4808D2F0BA04}"/>
              </a:ext>
            </a:extLst>
          </p:cNvPr>
          <p:cNvCxnSpPr/>
          <p:nvPr/>
        </p:nvCxnSpPr>
        <p:spPr>
          <a:xfrm>
            <a:off x="7302500" y="4326905"/>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8A1DD4B4-1573-4676-B0A4-A62B5058EC94}"/>
              </a:ext>
            </a:extLst>
          </p:cNvPr>
          <p:cNvSpPr txBox="1"/>
          <p:nvPr/>
        </p:nvSpPr>
        <p:spPr>
          <a:xfrm>
            <a:off x="1936750" y="3869705"/>
            <a:ext cx="914400" cy="381000"/>
          </a:xfrm>
          <a:prstGeom prst="rect">
            <a:avLst/>
          </a:prstGeom>
        </p:spPr>
        <p:txBody>
          <a:bodyPr vert="horz" wrap="none" lIns="0" tIns="0" rIns="0" bIns="0" rtlCol="0" anchor="t">
            <a:normAutofit/>
          </a:bodyPr>
          <a:lstStyle/>
          <a:p>
            <a:r>
              <a:rPr lang="en-US" sz="1800" b="0" dirty="0"/>
              <a:t>ACLK</a:t>
            </a:r>
          </a:p>
        </p:txBody>
      </p:sp>
      <p:sp>
        <p:nvSpPr>
          <p:cNvPr id="23" name="TextBox 22">
            <a:extLst>
              <a:ext uri="{FF2B5EF4-FFF2-40B4-BE49-F238E27FC236}">
                <a16:creationId xmlns:a16="http://schemas.microsoft.com/office/drawing/2014/main" id="{90B82F46-E5D6-4588-802C-217090CA21B7}"/>
              </a:ext>
            </a:extLst>
          </p:cNvPr>
          <p:cNvSpPr txBox="1"/>
          <p:nvPr/>
        </p:nvSpPr>
        <p:spPr>
          <a:xfrm>
            <a:off x="1936750" y="4212605"/>
            <a:ext cx="1123950" cy="381000"/>
          </a:xfrm>
          <a:prstGeom prst="rect">
            <a:avLst/>
          </a:prstGeom>
        </p:spPr>
        <p:txBody>
          <a:bodyPr vert="horz" wrap="none" lIns="0" tIns="0" rIns="0" bIns="0" rtlCol="0" anchor="t">
            <a:normAutofit/>
          </a:bodyPr>
          <a:lstStyle/>
          <a:p>
            <a:r>
              <a:rPr lang="en-US" sz="1800" b="0" dirty="0"/>
              <a:t>ARESETn</a:t>
            </a:r>
          </a:p>
        </p:txBody>
      </p:sp>
      <p:cxnSp>
        <p:nvCxnSpPr>
          <p:cNvPr id="24" name="Straight Arrow Connector 23">
            <a:extLst>
              <a:ext uri="{FF2B5EF4-FFF2-40B4-BE49-F238E27FC236}">
                <a16:creationId xmlns:a16="http://schemas.microsoft.com/office/drawing/2014/main" id="{97BE6D7B-BE8F-4686-B673-3BC27150A8C6}"/>
              </a:ext>
            </a:extLst>
          </p:cNvPr>
          <p:cNvCxnSpPr/>
          <p:nvPr/>
        </p:nvCxnSpPr>
        <p:spPr>
          <a:xfrm>
            <a:off x="914400" y="4009405"/>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CB445E09-E933-4A92-A568-2ABB51CABC98}"/>
              </a:ext>
            </a:extLst>
          </p:cNvPr>
          <p:cNvCxnSpPr/>
          <p:nvPr/>
        </p:nvCxnSpPr>
        <p:spPr>
          <a:xfrm>
            <a:off x="914400" y="4365005"/>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6" name="Content Placeholder 3">
            <a:extLst>
              <a:ext uri="{FF2B5EF4-FFF2-40B4-BE49-F238E27FC236}">
                <a16:creationId xmlns:a16="http://schemas.microsoft.com/office/drawing/2014/main" id="{2A654CF4-2514-4193-A81A-CB9A3DA97409}"/>
              </a:ext>
            </a:extLst>
          </p:cNvPr>
          <p:cNvGraphicFramePr>
            <a:graphicFrameLocks noGrp="1"/>
          </p:cNvGraphicFramePr>
          <p:nvPr>
            <p:ph sz="half" idx="1"/>
            <p:extLst>
              <p:ext uri="{D42A27DB-BD31-4B8C-83A1-F6EECF244321}">
                <p14:modId xmlns:p14="http://schemas.microsoft.com/office/powerpoint/2010/main" val="128747521"/>
              </p:ext>
            </p:extLst>
          </p:nvPr>
        </p:nvGraphicFramePr>
        <p:xfrm>
          <a:off x="481013" y="4933697"/>
          <a:ext cx="11156949" cy="1112520"/>
        </p:xfrm>
        <a:graphic>
          <a:graphicData uri="http://schemas.openxmlformats.org/drawingml/2006/table">
            <a:tbl>
              <a:tblPr firstRow="1" bandRow="1">
                <a:tableStyleId>{5C22544A-7EE6-4342-B048-85BDC9FD1C3A}</a:tableStyleId>
              </a:tblPr>
              <a:tblGrid>
                <a:gridCol w="1817687">
                  <a:extLst>
                    <a:ext uri="{9D8B030D-6E8A-4147-A177-3AD203B41FA5}">
                      <a16:colId xmlns:a16="http://schemas.microsoft.com/office/drawing/2014/main" val="20000"/>
                    </a:ext>
                  </a:extLst>
                </a:gridCol>
                <a:gridCol w="1765300">
                  <a:extLst>
                    <a:ext uri="{9D8B030D-6E8A-4147-A177-3AD203B41FA5}">
                      <a16:colId xmlns:a16="http://schemas.microsoft.com/office/drawing/2014/main" val="20001"/>
                    </a:ext>
                  </a:extLst>
                </a:gridCol>
                <a:gridCol w="7573962">
                  <a:extLst>
                    <a:ext uri="{9D8B030D-6E8A-4147-A177-3AD203B41FA5}">
                      <a16:colId xmlns:a16="http://schemas.microsoft.com/office/drawing/2014/main" val="20002"/>
                    </a:ext>
                  </a:extLst>
                </a:gridCol>
              </a:tblGrid>
              <a:tr h="370840">
                <a:tc>
                  <a:txBody>
                    <a:bodyPr/>
                    <a:lstStyle/>
                    <a:p>
                      <a:r>
                        <a:rPr lang="en-US" dirty="0"/>
                        <a:t>Signal</a:t>
                      </a:r>
                    </a:p>
                  </a:txBody>
                  <a:tcPr/>
                </a:tc>
                <a:tc>
                  <a:txBody>
                    <a:bodyPr/>
                    <a:lstStyle/>
                    <a:p>
                      <a:r>
                        <a:rPr lang="en-US" dirty="0"/>
                        <a:t>Source</a:t>
                      </a:r>
                    </a:p>
                  </a:txBody>
                  <a:tcPr/>
                </a:tc>
                <a:tc>
                  <a:txBody>
                    <a:bodyPr/>
                    <a:lstStyle/>
                    <a:p>
                      <a:r>
                        <a:rPr lang="en-US" dirty="0"/>
                        <a:t>Description</a:t>
                      </a:r>
                    </a:p>
                  </a:txBody>
                  <a:tcPr/>
                </a:tc>
                <a:extLst>
                  <a:ext uri="{0D108BD9-81ED-4DB2-BD59-A6C34878D82A}">
                    <a16:rowId xmlns:a16="http://schemas.microsoft.com/office/drawing/2014/main" val="10000"/>
                  </a:ext>
                </a:extLst>
              </a:tr>
              <a:tr h="370840">
                <a:tc>
                  <a:txBody>
                    <a:bodyPr/>
                    <a:lstStyle/>
                    <a:p>
                      <a:r>
                        <a:rPr lang="en-US" dirty="0"/>
                        <a:t>ACLK</a:t>
                      </a:r>
                    </a:p>
                  </a:txBody>
                  <a:tcPr/>
                </a:tc>
                <a:tc>
                  <a:txBody>
                    <a:bodyPr/>
                    <a:lstStyle/>
                    <a:p>
                      <a:r>
                        <a:rPr lang="en-US" dirty="0"/>
                        <a:t>Clock source</a:t>
                      </a:r>
                    </a:p>
                  </a:txBody>
                  <a:tcPr/>
                </a:tc>
                <a:tc>
                  <a:txBody>
                    <a:bodyPr/>
                    <a:lstStyle/>
                    <a:p>
                      <a:r>
                        <a:rPr lang="en-US" dirty="0"/>
                        <a:t>The global clock signal; all signals are sampled on the rising edge of ACLK</a:t>
                      </a:r>
                    </a:p>
                  </a:txBody>
                  <a:tcPr/>
                </a:tc>
                <a:extLst>
                  <a:ext uri="{0D108BD9-81ED-4DB2-BD59-A6C34878D82A}">
                    <a16:rowId xmlns:a16="http://schemas.microsoft.com/office/drawing/2014/main" val="10001"/>
                  </a:ext>
                </a:extLst>
              </a:tr>
              <a:tr h="370840">
                <a:tc>
                  <a:txBody>
                    <a:bodyPr/>
                    <a:lstStyle/>
                    <a:p>
                      <a:r>
                        <a:rPr lang="en-US" dirty="0"/>
                        <a:t>ARESETn</a:t>
                      </a:r>
                    </a:p>
                  </a:txBody>
                  <a:tcPr/>
                </a:tc>
                <a:tc>
                  <a:txBody>
                    <a:bodyPr/>
                    <a:lstStyle/>
                    <a:p>
                      <a:r>
                        <a:rPr lang="en-US" dirty="0"/>
                        <a:t>Reset</a:t>
                      </a:r>
                      <a:r>
                        <a:rPr lang="en-US" baseline="0" dirty="0"/>
                        <a:t> source</a:t>
                      </a:r>
                      <a:endParaRPr lang="en-US" dirty="0"/>
                    </a:p>
                  </a:txBody>
                  <a:tcPr/>
                </a:tc>
                <a:tc>
                  <a:txBody>
                    <a:bodyPr/>
                    <a:lstStyle/>
                    <a:p>
                      <a:r>
                        <a:rPr lang="en-US" dirty="0"/>
                        <a:t>The global reset signal; ARESETn is active-LOW</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87090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Manager Signals and Subordinate signal</a:t>
            </a:r>
          </a:p>
        </p:txBody>
      </p:sp>
      <p:graphicFrame>
        <p:nvGraphicFramePr>
          <p:cNvPr id="6" name="Content Placeholder 3">
            <a:extLst>
              <a:ext uri="{FF2B5EF4-FFF2-40B4-BE49-F238E27FC236}">
                <a16:creationId xmlns:a16="http://schemas.microsoft.com/office/drawing/2014/main" id="{99B52869-8656-4D95-A59C-216860864CA2}"/>
              </a:ext>
            </a:extLst>
          </p:cNvPr>
          <p:cNvGraphicFramePr>
            <a:graphicFrameLocks noGrp="1"/>
          </p:cNvGraphicFramePr>
          <p:nvPr>
            <p:ph sz="half" idx="1"/>
            <p:extLst>
              <p:ext uri="{D42A27DB-BD31-4B8C-83A1-F6EECF244321}">
                <p14:modId xmlns:p14="http://schemas.microsoft.com/office/powerpoint/2010/main" val="3731283585"/>
              </p:ext>
            </p:extLst>
          </p:nvPr>
        </p:nvGraphicFramePr>
        <p:xfrm>
          <a:off x="481013" y="1603633"/>
          <a:ext cx="11156949" cy="2936240"/>
        </p:xfrm>
        <a:graphic>
          <a:graphicData uri="http://schemas.openxmlformats.org/drawingml/2006/table">
            <a:tbl>
              <a:tblPr firstRow="1" bandRow="1">
                <a:tableStyleId>{5C22544A-7EE6-4342-B048-85BDC9FD1C3A}</a:tableStyleId>
              </a:tblPr>
              <a:tblGrid>
                <a:gridCol w="1817687">
                  <a:extLst>
                    <a:ext uri="{9D8B030D-6E8A-4147-A177-3AD203B41FA5}">
                      <a16:colId xmlns:a16="http://schemas.microsoft.com/office/drawing/2014/main" val="20000"/>
                    </a:ext>
                  </a:extLst>
                </a:gridCol>
                <a:gridCol w="1765300">
                  <a:extLst>
                    <a:ext uri="{9D8B030D-6E8A-4147-A177-3AD203B41FA5}">
                      <a16:colId xmlns:a16="http://schemas.microsoft.com/office/drawing/2014/main" val="20001"/>
                    </a:ext>
                  </a:extLst>
                </a:gridCol>
                <a:gridCol w="7573962">
                  <a:extLst>
                    <a:ext uri="{9D8B030D-6E8A-4147-A177-3AD203B41FA5}">
                      <a16:colId xmlns:a16="http://schemas.microsoft.com/office/drawing/2014/main" val="20002"/>
                    </a:ext>
                  </a:extLst>
                </a:gridCol>
              </a:tblGrid>
              <a:tr h="370840">
                <a:tc>
                  <a:txBody>
                    <a:bodyPr/>
                    <a:lstStyle/>
                    <a:p>
                      <a:r>
                        <a:rPr lang="en-US" dirty="0"/>
                        <a:t>Signal</a:t>
                      </a:r>
                    </a:p>
                  </a:txBody>
                  <a:tcPr/>
                </a:tc>
                <a:tc>
                  <a:txBody>
                    <a:bodyPr/>
                    <a:lstStyle/>
                    <a:p>
                      <a:r>
                        <a:rPr lang="en-US" dirty="0"/>
                        <a:t>Source</a:t>
                      </a:r>
                    </a:p>
                  </a:txBody>
                  <a:tcPr/>
                </a:tc>
                <a:tc>
                  <a:txBody>
                    <a:bodyPr/>
                    <a:lstStyle/>
                    <a:p>
                      <a:r>
                        <a:rPr lang="en-US" dirty="0"/>
                        <a:t>Description</a:t>
                      </a:r>
                    </a:p>
                  </a:txBody>
                  <a:tcPr/>
                </a:tc>
                <a:extLst>
                  <a:ext uri="{0D108BD9-81ED-4DB2-BD59-A6C34878D82A}">
                    <a16:rowId xmlns:a16="http://schemas.microsoft.com/office/drawing/2014/main" val="10000"/>
                  </a:ext>
                </a:extLst>
              </a:tr>
              <a:tr h="370840">
                <a:tc>
                  <a:txBody>
                    <a:bodyPr/>
                    <a:lstStyle/>
                    <a:p>
                      <a:r>
                        <a:rPr lang="en-US" dirty="0"/>
                        <a:t>TVALID</a:t>
                      </a:r>
                    </a:p>
                  </a:txBody>
                  <a:tcPr/>
                </a:tc>
                <a:tc>
                  <a:txBody>
                    <a:bodyPr/>
                    <a:lstStyle/>
                    <a:p>
                      <a:r>
                        <a:rPr lang="en-US" dirty="0"/>
                        <a:t>Manager</a:t>
                      </a:r>
                    </a:p>
                  </a:txBody>
                  <a:tcPr/>
                </a:tc>
                <a:tc>
                  <a:txBody>
                    <a:bodyPr/>
                    <a:lstStyle/>
                    <a:p>
                      <a:r>
                        <a:rPr kumimoji="0" lang="en-US" kern="1200" dirty="0">
                          <a:solidFill>
                            <a:schemeClr val="dk1"/>
                          </a:solidFill>
                          <a:effectLst/>
                          <a:latin typeface="+mn-lt"/>
                          <a:ea typeface="+mn-ea"/>
                          <a:cs typeface="+mn-cs"/>
                        </a:rPr>
                        <a:t>TVALID indicates that the Manager is driving a valid transfer.  A transfer takes place when both TVALID and TREADY are asserted.</a:t>
                      </a:r>
                    </a:p>
                  </a:txBody>
                  <a:tcPr/>
                </a:tc>
                <a:extLst>
                  <a:ext uri="{0D108BD9-81ED-4DB2-BD59-A6C34878D82A}">
                    <a16:rowId xmlns:a16="http://schemas.microsoft.com/office/drawing/2014/main" val="10001"/>
                  </a:ext>
                </a:extLst>
              </a:tr>
              <a:tr h="370840">
                <a:tc>
                  <a:txBody>
                    <a:bodyPr/>
                    <a:lstStyle/>
                    <a:p>
                      <a:r>
                        <a:rPr lang="en-US" dirty="0"/>
                        <a:t>TDATA [(8n-1):0]</a:t>
                      </a:r>
                    </a:p>
                  </a:txBody>
                  <a:tcPr/>
                </a:tc>
                <a:tc>
                  <a:txBody>
                    <a:bodyPr/>
                    <a:lstStyle/>
                    <a:p>
                      <a:r>
                        <a:rPr lang="en-US" dirty="0"/>
                        <a:t>Manager</a:t>
                      </a:r>
                    </a:p>
                  </a:txBody>
                  <a:tcPr/>
                </a:tc>
                <a:tc>
                  <a:txBody>
                    <a:bodyPr/>
                    <a:lstStyle/>
                    <a:p>
                      <a:r>
                        <a:rPr kumimoji="0" lang="en-US" kern="1200" dirty="0">
                          <a:solidFill>
                            <a:schemeClr val="dk1"/>
                          </a:solidFill>
                          <a:effectLst/>
                          <a:latin typeface="+mn-lt"/>
                          <a:ea typeface="+mn-ea"/>
                          <a:cs typeface="+mn-cs"/>
                        </a:rPr>
                        <a:t>TDATA is the primary payload that is used to provide the data that is passing across the interface. The width of the data payload is an integer number of bytes.</a:t>
                      </a:r>
                    </a:p>
                  </a:txBody>
                  <a:tcPr/>
                </a:tc>
                <a:extLst>
                  <a:ext uri="{0D108BD9-81ED-4DB2-BD59-A6C34878D82A}">
                    <a16:rowId xmlns:a16="http://schemas.microsoft.com/office/drawing/2014/main" val="10002"/>
                  </a:ext>
                </a:extLst>
              </a:tr>
              <a:tr h="370840">
                <a:tc>
                  <a:txBody>
                    <a:bodyPr/>
                    <a:lstStyle/>
                    <a:p>
                      <a:r>
                        <a:rPr lang="en-US" dirty="0"/>
                        <a:t>TLAST</a:t>
                      </a:r>
                    </a:p>
                  </a:txBody>
                  <a:tcPr/>
                </a:tc>
                <a:tc>
                  <a:txBody>
                    <a:bodyPr/>
                    <a:lstStyle/>
                    <a:p>
                      <a:r>
                        <a:rPr lang="en-US" dirty="0"/>
                        <a:t>Manager</a:t>
                      </a:r>
                    </a:p>
                  </a:txBody>
                  <a:tcPr/>
                </a:tc>
                <a:tc>
                  <a:txBody>
                    <a:bodyPr/>
                    <a:lstStyle/>
                    <a:p>
                      <a:r>
                        <a:rPr kumimoji="0" lang="en-US" kern="1200" dirty="0">
                          <a:solidFill>
                            <a:schemeClr val="dk1"/>
                          </a:solidFill>
                          <a:effectLst/>
                          <a:latin typeface="+mn-lt"/>
                          <a:ea typeface="+mn-ea"/>
                          <a:cs typeface="+mn-cs"/>
                        </a:rPr>
                        <a:t>TLAST indicates the boundary of a packet.</a:t>
                      </a:r>
                    </a:p>
                  </a:txBody>
                  <a:tcPr/>
                </a:tc>
                <a:extLst>
                  <a:ext uri="{0D108BD9-81ED-4DB2-BD59-A6C34878D82A}">
                    <a16:rowId xmlns:a16="http://schemas.microsoft.com/office/drawing/2014/main" val="10003"/>
                  </a:ext>
                </a:extLst>
              </a:tr>
              <a:tr h="370840">
                <a:tc>
                  <a:txBody>
                    <a:bodyPr/>
                    <a:lstStyle/>
                    <a:p>
                      <a:r>
                        <a:rPr lang="en-US" dirty="0"/>
                        <a:t>TUSER [(u-1):0]</a:t>
                      </a:r>
                    </a:p>
                  </a:txBody>
                  <a:tcPr/>
                </a:tc>
                <a:tc>
                  <a:txBody>
                    <a:bodyPr/>
                    <a:lstStyle/>
                    <a:p>
                      <a:r>
                        <a:rPr lang="en-US" dirty="0"/>
                        <a:t>Manager</a:t>
                      </a:r>
                    </a:p>
                  </a:txBody>
                  <a:tcPr/>
                </a:tc>
                <a:tc>
                  <a:txBody>
                    <a:bodyPr/>
                    <a:lstStyle/>
                    <a:p>
                      <a:r>
                        <a:rPr kumimoji="0" lang="en-US" kern="1200" dirty="0">
                          <a:solidFill>
                            <a:schemeClr val="dk1"/>
                          </a:solidFill>
                          <a:effectLst/>
                          <a:latin typeface="+mn-lt"/>
                          <a:ea typeface="+mn-ea"/>
                          <a:cs typeface="+mn-cs"/>
                        </a:rPr>
                        <a:t>TUSER is user defined sideband information that can be transmitted alongside the data Stream.</a:t>
                      </a:r>
                    </a:p>
                  </a:txBody>
                  <a:tcPr/>
                </a:tc>
                <a:extLst>
                  <a:ext uri="{0D108BD9-81ED-4DB2-BD59-A6C34878D82A}">
                    <a16:rowId xmlns:a16="http://schemas.microsoft.com/office/drawing/2014/main" val="10004"/>
                  </a:ext>
                </a:extLst>
              </a:tr>
            </a:tbl>
          </a:graphicData>
        </a:graphic>
      </p:graphicFrame>
      <p:sp>
        <p:nvSpPr>
          <p:cNvPr id="34" name="TextBox 33">
            <a:extLst>
              <a:ext uri="{FF2B5EF4-FFF2-40B4-BE49-F238E27FC236}">
                <a16:creationId xmlns:a16="http://schemas.microsoft.com/office/drawing/2014/main" id="{EE21C302-4AD2-4E60-8F9D-7C007CA2BFE5}"/>
              </a:ext>
            </a:extLst>
          </p:cNvPr>
          <p:cNvSpPr txBox="1"/>
          <p:nvPr/>
        </p:nvSpPr>
        <p:spPr>
          <a:xfrm>
            <a:off x="492125" y="1255589"/>
            <a:ext cx="2026837" cy="3323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kern="1200" dirty="0">
                <a:solidFill>
                  <a:schemeClr val="tx2"/>
                </a:solidFill>
                <a:latin typeface="+mn-lt"/>
                <a:ea typeface="+mn-ea"/>
                <a:cs typeface="+mn-cs"/>
              </a:rPr>
              <a:t>Manager signals</a:t>
            </a:r>
            <a:endParaRPr lang="LID4096" sz="2400" kern="1200" dirty="0" err="1">
              <a:solidFill>
                <a:schemeClr val="tx2"/>
              </a:solidFill>
              <a:latin typeface="+mn-lt"/>
              <a:ea typeface="+mn-ea"/>
              <a:cs typeface="+mn-cs"/>
            </a:endParaRPr>
          </a:p>
        </p:txBody>
      </p:sp>
      <p:graphicFrame>
        <p:nvGraphicFramePr>
          <p:cNvPr id="35" name="Content Placeholder 3">
            <a:extLst>
              <a:ext uri="{FF2B5EF4-FFF2-40B4-BE49-F238E27FC236}">
                <a16:creationId xmlns:a16="http://schemas.microsoft.com/office/drawing/2014/main" id="{9772B6BC-2973-44CE-99A7-D3207ECBB3B5}"/>
              </a:ext>
            </a:extLst>
          </p:cNvPr>
          <p:cNvGraphicFramePr>
            <a:graphicFrameLocks/>
          </p:cNvGraphicFramePr>
          <p:nvPr>
            <p:extLst>
              <p:ext uri="{D42A27DB-BD31-4B8C-83A1-F6EECF244321}">
                <p14:modId xmlns:p14="http://schemas.microsoft.com/office/powerpoint/2010/main" val="86963424"/>
              </p:ext>
            </p:extLst>
          </p:nvPr>
        </p:nvGraphicFramePr>
        <p:xfrm>
          <a:off x="481013" y="5315842"/>
          <a:ext cx="11156949" cy="1010920"/>
        </p:xfrm>
        <a:graphic>
          <a:graphicData uri="http://schemas.openxmlformats.org/drawingml/2006/table">
            <a:tbl>
              <a:tblPr firstRow="1" bandRow="1">
                <a:tableStyleId>{5C22544A-7EE6-4342-B048-85BDC9FD1C3A}</a:tableStyleId>
              </a:tblPr>
              <a:tblGrid>
                <a:gridCol w="1817687">
                  <a:extLst>
                    <a:ext uri="{9D8B030D-6E8A-4147-A177-3AD203B41FA5}">
                      <a16:colId xmlns:a16="http://schemas.microsoft.com/office/drawing/2014/main" val="20000"/>
                    </a:ext>
                  </a:extLst>
                </a:gridCol>
                <a:gridCol w="1765300">
                  <a:extLst>
                    <a:ext uri="{9D8B030D-6E8A-4147-A177-3AD203B41FA5}">
                      <a16:colId xmlns:a16="http://schemas.microsoft.com/office/drawing/2014/main" val="20001"/>
                    </a:ext>
                  </a:extLst>
                </a:gridCol>
                <a:gridCol w="7573962">
                  <a:extLst>
                    <a:ext uri="{9D8B030D-6E8A-4147-A177-3AD203B41FA5}">
                      <a16:colId xmlns:a16="http://schemas.microsoft.com/office/drawing/2014/main" val="20002"/>
                    </a:ext>
                  </a:extLst>
                </a:gridCol>
              </a:tblGrid>
              <a:tr h="370840">
                <a:tc>
                  <a:txBody>
                    <a:bodyPr/>
                    <a:lstStyle/>
                    <a:p>
                      <a:r>
                        <a:rPr lang="en-US" dirty="0"/>
                        <a:t>Signal</a:t>
                      </a:r>
                    </a:p>
                  </a:txBody>
                  <a:tcPr/>
                </a:tc>
                <a:tc>
                  <a:txBody>
                    <a:bodyPr/>
                    <a:lstStyle/>
                    <a:p>
                      <a:r>
                        <a:rPr lang="en-US" dirty="0"/>
                        <a:t>Source</a:t>
                      </a:r>
                    </a:p>
                  </a:txBody>
                  <a:tcPr/>
                </a:tc>
                <a:tc>
                  <a:txBody>
                    <a:bodyPr/>
                    <a:lstStyle/>
                    <a:p>
                      <a:r>
                        <a:rPr lang="en-US" dirty="0"/>
                        <a:t>Description</a:t>
                      </a:r>
                    </a:p>
                  </a:txBody>
                  <a:tcPr/>
                </a:tc>
                <a:extLst>
                  <a:ext uri="{0D108BD9-81ED-4DB2-BD59-A6C34878D82A}">
                    <a16:rowId xmlns:a16="http://schemas.microsoft.com/office/drawing/2014/main" val="10000"/>
                  </a:ext>
                </a:extLst>
              </a:tr>
              <a:tr h="370840">
                <a:tc>
                  <a:txBody>
                    <a:bodyPr/>
                    <a:lstStyle/>
                    <a:p>
                      <a:r>
                        <a:rPr lang="en-US" dirty="0"/>
                        <a:t>TREADY</a:t>
                      </a:r>
                    </a:p>
                  </a:txBody>
                  <a:tcPr/>
                </a:tc>
                <a:tc>
                  <a:txBody>
                    <a:bodyPr/>
                    <a:lstStyle/>
                    <a:p>
                      <a:r>
                        <a:rPr lang="en-US" dirty="0"/>
                        <a:t>Subordinate</a:t>
                      </a:r>
                    </a:p>
                  </a:txBody>
                  <a:tcPr/>
                </a:tc>
                <a:tc>
                  <a:txBody>
                    <a:bodyPr/>
                    <a:lstStyle/>
                    <a:p>
                      <a:r>
                        <a:rPr kumimoji="0" lang="en-US" kern="1200" dirty="0">
                          <a:solidFill>
                            <a:schemeClr val="dk1"/>
                          </a:solidFill>
                          <a:effectLst/>
                          <a:latin typeface="+mn-lt"/>
                          <a:ea typeface="+mn-ea"/>
                          <a:cs typeface="+mn-cs"/>
                        </a:rPr>
                        <a:t>TREADY indicates that the Subordinate can accept a transfer in the current cycle.</a:t>
                      </a:r>
                    </a:p>
                  </a:txBody>
                  <a:tcPr/>
                </a:tc>
                <a:extLst>
                  <a:ext uri="{0D108BD9-81ED-4DB2-BD59-A6C34878D82A}">
                    <a16:rowId xmlns:a16="http://schemas.microsoft.com/office/drawing/2014/main" val="10001"/>
                  </a:ext>
                </a:extLst>
              </a:tr>
            </a:tbl>
          </a:graphicData>
        </a:graphic>
      </p:graphicFrame>
      <p:sp>
        <p:nvSpPr>
          <p:cNvPr id="36" name="TextBox 35">
            <a:extLst>
              <a:ext uri="{FF2B5EF4-FFF2-40B4-BE49-F238E27FC236}">
                <a16:creationId xmlns:a16="http://schemas.microsoft.com/office/drawing/2014/main" id="{273058BB-1803-4113-8BBA-FE7629166020}"/>
              </a:ext>
            </a:extLst>
          </p:cNvPr>
          <p:cNvSpPr txBox="1"/>
          <p:nvPr/>
        </p:nvSpPr>
        <p:spPr>
          <a:xfrm>
            <a:off x="481013" y="4978983"/>
            <a:ext cx="2305888" cy="3323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kern="1200" dirty="0">
                <a:solidFill>
                  <a:schemeClr val="tx2"/>
                </a:solidFill>
                <a:latin typeface="+mn-lt"/>
                <a:ea typeface="+mn-ea"/>
                <a:cs typeface="+mn-cs"/>
              </a:rPr>
              <a:t>Subordinate signal</a:t>
            </a:r>
            <a:endParaRPr lang="LID4096" sz="2400" kern="1200" dirty="0" err="1">
              <a:solidFill>
                <a:schemeClr val="tx2"/>
              </a:solidFill>
              <a:latin typeface="+mn-lt"/>
              <a:ea typeface="+mn-ea"/>
              <a:cs typeface="+mn-cs"/>
            </a:endParaRPr>
          </a:p>
        </p:txBody>
      </p:sp>
    </p:spTree>
    <p:extLst>
      <p:ext uri="{BB962C8B-B14F-4D97-AF65-F5344CB8AC3E}">
        <p14:creationId xmlns:p14="http://schemas.microsoft.com/office/powerpoint/2010/main" val="593793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Clock and Reset</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Clock</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Every component uses a single clock signal, ACLK.</a:t>
            </a:r>
          </a:p>
          <a:p>
            <a:pPr lvl="1"/>
            <a:r>
              <a:rPr lang="en-IN" altLang="en-US" dirty="0">
                <a:ea typeface="ＭＳ Ｐゴシック" panose="020B0600070205080204" pitchFamily="34" charset="-128"/>
              </a:rPr>
              <a:t> All input signals are sampled on the rising edge of ACLK. </a:t>
            </a:r>
          </a:p>
          <a:p>
            <a:pPr lvl="1"/>
            <a:r>
              <a:rPr lang="en-IN" altLang="en-US" dirty="0">
                <a:ea typeface="ＭＳ Ｐゴシック" panose="020B0600070205080204" pitchFamily="34" charset="-128"/>
              </a:rPr>
              <a:t>All output signal changes must occur after the rising edge of ACLK.</a:t>
            </a:r>
          </a:p>
          <a:p>
            <a:r>
              <a:rPr lang="en-US" dirty="0"/>
              <a:t>Reset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 single active-LOW reset signal, ARESETn</a:t>
            </a:r>
          </a:p>
          <a:p>
            <a:pPr lvl="1"/>
            <a:r>
              <a:rPr lang="en-IN" altLang="en-US" dirty="0">
                <a:ea typeface="ＭＳ Ｐゴシック" panose="020B0600070205080204" pitchFamily="34" charset="-128"/>
              </a:rPr>
              <a:t>Can be asserted asynchronously, but de-assertion must be synchronous after the rising edge of ACLK</a:t>
            </a:r>
          </a:p>
          <a:p>
            <a:pPr lvl="1"/>
            <a:r>
              <a:rPr lang="en-IN" altLang="en-US" dirty="0">
                <a:ea typeface="ＭＳ Ｐゴシック" panose="020B0600070205080204" pitchFamily="34" charset="-128"/>
              </a:rPr>
              <a:t>During reset, TVALID must be driven LOW.</a:t>
            </a:r>
          </a:p>
          <a:p>
            <a:pPr lvl="1"/>
            <a:r>
              <a:rPr lang="en-IN" altLang="en-US" dirty="0">
                <a:ea typeface="ＭＳ Ｐゴシック" panose="020B0600070205080204" pitchFamily="34" charset="-128"/>
              </a:rPr>
              <a:t>All other signals can be driven to any value</a:t>
            </a:r>
          </a:p>
        </p:txBody>
      </p:sp>
    </p:spTree>
    <p:extLst>
      <p:ext uri="{BB962C8B-B14F-4D97-AF65-F5344CB8AC3E}">
        <p14:creationId xmlns:p14="http://schemas.microsoft.com/office/powerpoint/2010/main" val="2187448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Handshake</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51959"/>
          </a:xfrm>
        </p:spPr>
        <p:txBody>
          <a:bodyPr wrap="square" numCol="1" anchor="t" anchorCtr="0" compatLnSpc="1">
            <a:prstTxWarp prst="textNoShape">
              <a:avLst/>
            </a:prstTxWarp>
          </a:bodyPr>
          <a:lstStyle/>
          <a:p>
            <a:r>
              <a:rPr lang="en-US" dirty="0"/>
              <a:t>Transfer takes place in the cycle where TVALID and TREADY are both asserted.</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8CDC3FFE-EA5C-446C-8FA9-4D3E7B55E4A1}"/>
              </a:ext>
            </a:extLst>
          </p:cNvPr>
          <p:cNvGrpSpPr/>
          <p:nvPr/>
        </p:nvGrpSpPr>
        <p:grpSpPr>
          <a:xfrm>
            <a:off x="599397" y="3235214"/>
            <a:ext cx="10908389" cy="1901825"/>
            <a:chOff x="1031875" y="3490909"/>
            <a:chExt cx="9752011" cy="1700216"/>
          </a:xfrm>
        </p:grpSpPr>
        <p:pic>
          <p:nvPicPr>
            <p:cNvPr id="6" name="Picture 2">
              <a:extLst>
                <a:ext uri="{FF2B5EF4-FFF2-40B4-BE49-F238E27FC236}">
                  <a16:creationId xmlns:a16="http://schemas.microsoft.com/office/drawing/2014/main" id="{15A1EDDD-55B9-4B74-A253-0CC4ECB38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3505200"/>
              <a:ext cx="395287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BAD40277-F018-4262-85A2-2B434CC74C8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4098" y="3490909"/>
              <a:ext cx="300037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a:extLst>
                <a:ext uri="{FF2B5EF4-FFF2-40B4-BE49-F238E27FC236}">
                  <a16:creationId xmlns:a16="http://schemas.microsoft.com/office/drawing/2014/main" id="{D086D4A7-27AE-48A8-9C3C-6FC45072210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5886" y="3519487"/>
              <a:ext cx="30480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99846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Packet Boundaries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TLAST can be used by a destination to indicate a packet boundary.</a:t>
            </a:r>
          </a:p>
          <a:p>
            <a:r>
              <a:rPr lang="en-IN" altLang="en-US" dirty="0">
                <a:ea typeface="ＭＳ Ｐゴシック" panose="020B0600070205080204" pitchFamily="34" charset="-128"/>
              </a:rPr>
              <a:t>The uses of TLAST are: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When de-asserted, TLAST indicates that another transfer can follow and therefore it is acceptable to delay the current transfer for the purpose of upsizing, downsizing, or merging.</a:t>
            </a:r>
          </a:p>
          <a:p>
            <a:pPr lvl="1"/>
            <a:r>
              <a:rPr lang="en-IN" altLang="en-US" dirty="0">
                <a:ea typeface="ＭＳ Ｐゴシック" panose="020B0600070205080204" pitchFamily="34" charset="-128"/>
              </a:rPr>
              <a:t>When asserted, TLAST can be used by a destination to indicate a packet boundary.</a:t>
            </a:r>
          </a:p>
          <a:p>
            <a:pPr lvl="1"/>
            <a:r>
              <a:rPr lang="en-IN" altLang="en-US" dirty="0">
                <a:ea typeface="ＭＳ Ｐゴシック" panose="020B0600070205080204" pitchFamily="34" charset="-128"/>
              </a:rPr>
              <a:t>When asserted, TLAST indicates an efficient point to make an arbitration change on a shared link.</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93259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Serial Communication</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Serial communication </a:t>
            </a:r>
          </a:p>
          <a:p>
            <a:pPr lvl="1"/>
            <a:r>
              <a:rPr lang="en-IN" altLang="en-US" dirty="0">
                <a:ea typeface="ＭＳ Ｐゴシック" panose="020B0600070205080204" pitchFamily="34" charset="-128"/>
              </a:rPr>
              <a:t>Transmits data one bit at a time, in a sequential fashion.</a:t>
            </a:r>
          </a:p>
          <a:p>
            <a:pPr lvl="1"/>
            <a:r>
              <a:rPr lang="en-IN" altLang="en-US" dirty="0">
                <a:ea typeface="ＭＳ Ｐゴシック" panose="020B0600070205080204" pitchFamily="34" charset="-128"/>
              </a:rPr>
              <a:t>In contrast to parallel communication, in which multiple bits are sent as a whole.</a:t>
            </a:r>
          </a:p>
          <a:p>
            <a:pPr lvl="1"/>
            <a:r>
              <a:rPr lang="en-IN" altLang="en-US" dirty="0">
                <a:ea typeface="ＭＳ Ｐゴシック" panose="020B0600070205080204" pitchFamily="34" charset="-128"/>
              </a:rPr>
              <a:t>Commonly used for long-haul communication, modems, and non-networked communication between devices.</a:t>
            </a:r>
          </a:p>
          <a:p>
            <a:pPr lvl="1"/>
            <a:r>
              <a:rPr lang="en-IN" altLang="en-US" dirty="0">
                <a:ea typeface="ＭＳ Ｐゴシック" panose="020B0600070205080204" pitchFamily="34" charset="-128"/>
              </a:rPr>
              <a:t>Example include UART, SPI, I2C, USB, Ethernet, PCI Express.</a:t>
            </a:r>
            <a:endParaRPr lang="en-US" altLang="en-US" dirty="0">
              <a:ea typeface="ＭＳ Ｐゴシック" panose="020B0600070205080204" pitchFamily="34" charset="-128"/>
            </a:endParaRPr>
          </a:p>
        </p:txBody>
      </p:sp>
      <p:grpSp>
        <p:nvGrpSpPr>
          <p:cNvPr id="5" name="Group 44">
            <a:extLst>
              <a:ext uri="{FF2B5EF4-FFF2-40B4-BE49-F238E27FC236}">
                <a16:creationId xmlns:a16="http://schemas.microsoft.com/office/drawing/2014/main" id="{3FE6E159-5029-465B-B679-3CD3E3745CDE}"/>
              </a:ext>
            </a:extLst>
          </p:cNvPr>
          <p:cNvGrpSpPr>
            <a:grpSpLocks/>
          </p:cNvGrpSpPr>
          <p:nvPr/>
        </p:nvGrpSpPr>
        <p:grpSpPr bwMode="auto">
          <a:xfrm>
            <a:off x="4491086" y="4884738"/>
            <a:ext cx="2084374" cy="317500"/>
            <a:chOff x="644234" y="4204444"/>
            <a:chExt cx="1925320" cy="317500"/>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D6A11114-56D6-4283-B4AC-4A35BAF48CE6}"/>
                </a:ext>
              </a:extLst>
            </p:cNvPr>
            <p:cNvSpPr/>
            <p:nvPr/>
          </p:nvSpPr>
          <p:spPr bwMode="auto">
            <a:xfrm>
              <a:off x="644234" y="4204444"/>
              <a:ext cx="240421"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1</a:t>
              </a:r>
            </a:p>
          </p:txBody>
        </p:sp>
        <p:sp>
          <p:nvSpPr>
            <p:cNvPr id="7" name="Rectangle 6">
              <a:extLst>
                <a:ext uri="{FF2B5EF4-FFF2-40B4-BE49-F238E27FC236}">
                  <a16:creationId xmlns:a16="http://schemas.microsoft.com/office/drawing/2014/main" id="{C3018F05-4483-4C44-8465-11712FD272A2}"/>
                </a:ext>
              </a:extLst>
            </p:cNvPr>
            <p:cNvSpPr/>
            <p:nvPr/>
          </p:nvSpPr>
          <p:spPr bwMode="auto">
            <a:xfrm>
              <a:off x="884655" y="4204444"/>
              <a:ext cx="242375"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0</a:t>
              </a:r>
            </a:p>
          </p:txBody>
        </p:sp>
        <p:sp>
          <p:nvSpPr>
            <p:cNvPr id="8" name="Rectangle 7">
              <a:extLst>
                <a:ext uri="{FF2B5EF4-FFF2-40B4-BE49-F238E27FC236}">
                  <a16:creationId xmlns:a16="http://schemas.microsoft.com/office/drawing/2014/main" id="{A11657AE-C90D-48E3-B2AF-3DDD20AD4E9A}"/>
                </a:ext>
              </a:extLst>
            </p:cNvPr>
            <p:cNvSpPr/>
            <p:nvPr/>
          </p:nvSpPr>
          <p:spPr bwMode="auto">
            <a:xfrm>
              <a:off x="1127030" y="4204444"/>
              <a:ext cx="24042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1</a:t>
              </a:r>
            </a:p>
          </p:txBody>
        </p:sp>
        <p:sp>
          <p:nvSpPr>
            <p:cNvPr id="9" name="Rectangle 8">
              <a:extLst>
                <a:ext uri="{FF2B5EF4-FFF2-40B4-BE49-F238E27FC236}">
                  <a16:creationId xmlns:a16="http://schemas.microsoft.com/office/drawing/2014/main" id="{3BE496FD-53F8-4E4B-80A7-6CB48767FC49}"/>
                </a:ext>
              </a:extLst>
            </p:cNvPr>
            <p:cNvSpPr/>
            <p:nvPr/>
          </p:nvSpPr>
          <p:spPr bwMode="auto">
            <a:xfrm>
              <a:off x="1367450" y="4204444"/>
              <a:ext cx="242375"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1</a:t>
              </a:r>
            </a:p>
          </p:txBody>
        </p:sp>
        <p:sp>
          <p:nvSpPr>
            <p:cNvPr id="10" name="Rectangle 9">
              <a:extLst>
                <a:ext uri="{FF2B5EF4-FFF2-40B4-BE49-F238E27FC236}">
                  <a16:creationId xmlns:a16="http://schemas.microsoft.com/office/drawing/2014/main" id="{8A3E9EB9-2303-448E-AB56-C2DD737C14FF}"/>
                </a:ext>
              </a:extLst>
            </p:cNvPr>
            <p:cNvSpPr/>
            <p:nvPr/>
          </p:nvSpPr>
          <p:spPr bwMode="auto">
            <a:xfrm>
              <a:off x="1603962" y="4204444"/>
              <a:ext cx="242375"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1</a:t>
              </a:r>
            </a:p>
          </p:txBody>
        </p:sp>
        <p:sp>
          <p:nvSpPr>
            <p:cNvPr id="11" name="Rectangle 10">
              <a:extLst>
                <a:ext uri="{FF2B5EF4-FFF2-40B4-BE49-F238E27FC236}">
                  <a16:creationId xmlns:a16="http://schemas.microsoft.com/office/drawing/2014/main" id="{C8525A91-1C1E-43FD-91B0-EDAB6DAB19C1}"/>
                </a:ext>
              </a:extLst>
            </p:cNvPr>
            <p:cNvSpPr/>
            <p:nvPr/>
          </p:nvSpPr>
          <p:spPr bwMode="auto">
            <a:xfrm>
              <a:off x="1846338" y="4204444"/>
              <a:ext cx="24042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0</a:t>
              </a:r>
            </a:p>
          </p:txBody>
        </p:sp>
        <p:sp>
          <p:nvSpPr>
            <p:cNvPr id="12" name="Rectangle 11">
              <a:extLst>
                <a:ext uri="{FF2B5EF4-FFF2-40B4-BE49-F238E27FC236}">
                  <a16:creationId xmlns:a16="http://schemas.microsoft.com/office/drawing/2014/main" id="{493E93C7-409A-407D-A7AD-E703E18C3376}"/>
                </a:ext>
              </a:extLst>
            </p:cNvPr>
            <p:cNvSpPr/>
            <p:nvPr/>
          </p:nvSpPr>
          <p:spPr bwMode="auto">
            <a:xfrm>
              <a:off x="2086758" y="4204444"/>
              <a:ext cx="242375"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0</a:t>
              </a:r>
            </a:p>
          </p:txBody>
        </p:sp>
        <p:sp>
          <p:nvSpPr>
            <p:cNvPr id="13" name="Rectangle 12">
              <a:extLst>
                <a:ext uri="{FF2B5EF4-FFF2-40B4-BE49-F238E27FC236}">
                  <a16:creationId xmlns:a16="http://schemas.microsoft.com/office/drawing/2014/main" id="{320AC406-8896-4C46-9CF1-2153246CF38E}"/>
                </a:ext>
              </a:extLst>
            </p:cNvPr>
            <p:cNvSpPr/>
            <p:nvPr/>
          </p:nvSpPr>
          <p:spPr bwMode="auto">
            <a:xfrm>
              <a:off x="2329133" y="4204444"/>
              <a:ext cx="240421"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1</a:t>
              </a:r>
            </a:p>
          </p:txBody>
        </p:sp>
      </p:grpSp>
      <p:cxnSp>
        <p:nvCxnSpPr>
          <p:cNvPr id="14" name="Straight Arrow Connector 13">
            <a:extLst>
              <a:ext uri="{FF2B5EF4-FFF2-40B4-BE49-F238E27FC236}">
                <a16:creationId xmlns:a16="http://schemas.microsoft.com/office/drawing/2014/main" id="{6856D0A3-C5AB-4620-8D4C-AF944E7AA75A}"/>
              </a:ext>
            </a:extLst>
          </p:cNvPr>
          <p:cNvCxnSpPr/>
          <p:nvPr/>
        </p:nvCxnSpPr>
        <p:spPr bwMode="auto">
          <a:xfrm>
            <a:off x="6664338" y="5043488"/>
            <a:ext cx="1747911"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grpSp>
        <p:nvGrpSpPr>
          <p:cNvPr id="15" name="Group 14">
            <a:extLst>
              <a:ext uri="{FF2B5EF4-FFF2-40B4-BE49-F238E27FC236}">
                <a16:creationId xmlns:a16="http://schemas.microsoft.com/office/drawing/2014/main" id="{34AF058C-7B14-4BF1-92BE-C7F690CD0F95}"/>
              </a:ext>
            </a:extLst>
          </p:cNvPr>
          <p:cNvGrpSpPr/>
          <p:nvPr/>
        </p:nvGrpSpPr>
        <p:grpSpPr>
          <a:xfrm>
            <a:off x="6711680" y="4678935"/>
            <a:ext cx="1561588" cy="317500"/>
            <a:chOff x="644234" y="4204444"/>
            <a:chExt cx="1925320" cy="317500"/>
          </a:xfrm>
          <a:noFill/>
          <a:effectLst>
            <a:outerShdw blurRad="50800" dist="38100" dir="2700000" algn="tl" rotWithShape="0">
              <a:prstClr val="black">
                <a:alpha val="40000"/>
              </a:prstClr>
            </a:outerShdw>
          </a:effectLst>
        </p:grpSpPr>
        <p:sp>
          <p:nvSpPr>
            <p:cNvPr id="16" name="Rectangle 15">
              <a:extLst>
                <a:ext uri="{FF2B5EF4-FFF2-40B4-BE49-F238E27FC236}">
                  <a16:creationId xmlns:a16="http://schemas.microsoft.com/office/drawing/2014/main" id="{3C42C28B-5533-407F-B4F0-E34F4DC717A1}"/>
                </a:ext>
              </a:extLst>
            </p:cNvPr>
            <p:cNvSpPr/>
            <p:nvPr/>
          </p:nvSpPr>
          <p:spPr bwMode="auto">
            <a:xfrm>
              <a:off x="64423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1</a:t>
              </a:r>
            </a:p>
          </p:txBody>
        </p:sp>
        <p:sp>
          <p:nvSpPr>
            <p:cNvPr id="17" name="Rectangle 16">
              <a:extLst>
                <a:ext uri="{FF2B5EF4-FFF2-40B4-BE49-F238E27FC236}">
                  <a16:creationId xmlns:a16="http://schemas.microsoft.com/office/drawing/2014/main" id="{9F484A4D-F19B-4F70-BC86-2729C8EA6852}"/>
                </a:ext>
              </a:extLst>
            </p:cNvPr>
            <p:cNvSpPr/>
            <p:nvPr/>
          </p:nvSpPr>
          <p:spPr bwMode="auto">
            <a:xfrm>
              <a:off x="88553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0</a:t>
              </a:r>
            </a:p>
          </p:txBody>
        </p:sp>
        <p:sp>
          <p:nvSpPr>
            <p:cNvPr id="18" name="Rectangle 17">
              <a:extLst>
                <a:ext uri="{FF2B5EF4-FFF2-40B4-BE49-F238E27FC236}">
                  <a16:creationId xmlns:a16="http://schemas.microsoft.com/office/drawing/2014/main" id="{4BBC256F-FEB3-477C-977D-20B945022085}"/>
                </a:ext>
              </a:extLst>
            </p:cNvPr>
            <p:cNvSpPr/>
            <p:nvPr/>
          </p:nvSpPr>
          <p:spPr bwMode="auto">
            <a:xfrm>
              <a:off x="112683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1</a:t>
              </a:r>
            </a:p>
          </p:txBody>
        </p:sp>
        <p:sp>
          <p:nvSpPr>
            <p:cNvPr id="19" name="Rectangle 18">
              <a:extLst>
                <a:ext uri="{FF2B5EF4-FFF2-40B4-BE49-F238E27FC236}">
                  <a16:creationId xmlns:a16="http://schemas.microsoft.com/office/drawing/2014/main" id="{0C2C99A2-D794-4C32-BD11-271959D1CB28}"/>
                </a:ext>
              </a:extLst>
            </p:cNvPr>
            <p:cNvSpPr/>
            <p:nvPr/>
          </p:nvSpPr>
          <p:spPr bwMode="auto">
            <a:xfrm>
              <a:off x="136813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1</a:t>
              </a:r>
            </a:p>
          </p:txBody>
        </p:sp>
        <p:sp>
          <p:nvSpPr>
            <p:cNvPr id="20" name="Rectangle 19">
              <a:extLst>
                <a:ext uri="{FF2B5EF4-FFF2-40B4-BE49-F238E27FC236}">
                  <a16:creationId xmlns:a16="http://schemas.microsoft.com/office/drawing/2014/main" id="{B46F5011-710D-43AF-9AB7-03BA4B17212F}"/>
                </a:ext>
              </a:extLst>
            </p:cNvPr>
            <p:cNvSpPr/>
            <p:nvPr/>
          </p:nvSpPr>
          <p:spPr bwMode="auto">
            <a:xfrm>
              <a:off x="160435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1</a:t>
              </a:r>
            </a:p>
          </p:txBody>
        </p:sp>
        <p:sp>
          <p:nvSpPr>
            <p:cNvPr id="21" name="Rectangle 20">
              <a:extLst>
                <a:ext uri="{FF2B5EF4-FFF2-40B4-BE49-F238E27FC236}">
                  <a16:creationId xmlns:a16="http://schemas.microsoft.com/office/drawing/2014/main" id="{A984549D-2BFE-4B13-972F-4C8A7C0D557F}"/>
                </a:ext>
              </a:extLst>
            </p:cNvPr>
            <p:cNvSpPr/>
            <p:nvPr/>
          </p:nvSpPr>
          <p:spPr bwMode="auto">
            <a:xfrm>
              <a:off x="184565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0</a:t>
              </a:r>
            </a:p>
          </p:txBody>
        </p:sp>
        <p:sp>
          <p:nvSpPr>
            <p:cNvPr id="22" name="Rectangle 21">
              <a:extLst>
                <a:ext uri="{FF2B5EF4-FFF2-40B4-BE49-F238E27FC236}">
                  <a16:creationId xmlns:a16="http://schemas.microsoft.com/office/drawing/2014/main" id="{227CE558-21C3-447A-8D20-92A4C58C6A1D}"/>
                </a:ext>
              </a:extLst>
            </p:cNvPr>
            <p:cNvSpPr/>
            <p:nvPr/>
          </p:nvSpPr>
          <p:spPr bwMode="auto">
            <a:xfrm>
              <a:off x="208695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0</a:t>
              </a:r>
            </a:p>
          </p:txBody>
        </p:sp>
        <p:sp>
          <p:nvSpPr>
            <p:cNvPr id="23" name="Rectangle 22">
              <a:extLst>
                <a:ext uri="{FF2B5EF4-FFF2-40B4-BE49-F238E27FC236}">
                  <a16:creationId xmlns:a16="http://schemas.microsoft.com/office/drawing/2014/main" id="{AA0D3DC8-E5D8-47EC-A9ED-13AFF694B92B}"/>
                </a:ext>
              </a:extLst>
            </p:cNvPr>
            <p:cNvSpPr/>
            <p:nvPr/>
          </p:nvSpPr>
          <p:spPr bwMode="auto">
            <a:xfrm>
              <a:off x="232825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1</a:t>
              </a:r>
            </a:p>
          </p:txBody>
        </p:sp>
      </p:grpSp>
      <p:sp>
        <p:nvSpPr>
          <p:cNvPr id="51" name="TextBox 114">
            <a:extLst>
              <a:ext uri="{FF2B5EF4-FFF2-40B4-BE49-F238E27FC236}">
                <a16:creationId xmlns:a16="http://schemas.microsoft.com/office/drawing/2014/main" id="{0EFB0111-4B3D-449E-9660-6916308ABECC}"/>
              </a:ext>
            </a:extLst>
          </p:cNvPr>
          <p:cNvSpPr txBox="1">
            <a:spLocks noChangeArrowheads="1"/>
          </p:cNvSpPr>
          <p:nvPr/>
        </p:nvSpPr>
        <p:spPr bwMode="auto">
          <a:xfrm>
            <a:off x="4831781" y="5735639"/>
            <a:ext cx="287791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Serial communication </a:t>
            </a:r>
          </a:p>
        </p:txBody>
      </p:sp>
    </p:spTree>
    <p:extLst>
      <p:ext uri="{BB962C8B-B14F-4D97-AF65-F5344CB8AC3E}">
        <p14:creationId xmlns:p14="http://schemas.microsoft.com/office/powerpoint/2010/main" val="90305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Parallel Communication</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Parallel communication </a:t>
            </a:r>
          </a:p>
          <a:p>
            <a:pPr lvl="1"/>
            <a:r>
              <a:rPr lang="en-IN" altLang="en-US" dirty="0">
                <a:ea typeface="ＭＳ Ｐゴシック" panose="020B0600070205080204" pitchFamily="34" charset="-128"/>
              </a:rPr>
              <a:t>Transmits data bits simultaneously, in a parallel fashion.</a:t>
            </a:r>
          </a:p>
          <a:p>
            <a:pPr lvl="1"/>
            <a:r>
              <a:rPr lang="en-IN" altLang="en-US" dirty="0">
                <a:ea typeface="ＭＳ Ｐゴシック" panose="020B0600070205080204" pitchFamily="34" charset="-128"/>
              </a:rPr>
              <a:t>In contrast to parallel communication, in which multiple bits are sent one bit at a time.</a:t>
            </a:r>
          </a:p>
          <a:p>
            <a:pPr lvl="1"/>
            <a:r>
              <a:rPr lang="en-IN" altLang="en-US" dirty="0">
                <a:ea typeface="ＭＳ Ｐゴシック" panose="020B0600070205080204" pitchFamily="34" charset="-128"/>
              </a:rPr>
              <a:t>Fast, but more complex. Synchronization of signals essential.</a:t>
            </a:r>
          </a:p>
          <a:p>
            <a:pPr lvl="1"/>
            <a:r>
              <a:rPr lang="en-IN" altLang="en-US" dirty="0">
                <a:ea typeface="ＭＳ Ｐゴシック" panose="020B0600070205080204" pitchFamily="34" charset="-128"/>
              </a:rPr>
              <a:t>Example include on-chip communication, connections between a processor core and the memory.</a:t>
            </a:r>
            <a:endParaRPr lang="en-US" altLang="en-US" dirty="0">
              <a:ea typeface="ＭＳ Ｐゴシック" panose="020B0600070205080204" pitchFamily="34" charset="-128"/>
            </a:endParaRPr>
          </a:p>
        </p:txBody>
      </p:sp>
      <p:grpSp>
        <p:nvGrpSpPr>
          <p:cNvPr id="24" name="Group 68">
            <a:extLst>
              <a:ext uri="{FF2B5EF4-FFF2-40B4-BE49-F238E27FC236}">
                <a16:creationId xmlns:a16="http://schemas.microsoft.com/office/drawing/2014/main" id="{71DB8FD2-8631-42E1-A2B6-054082237F29}"/>
              </a:ext>
            </a:extLst>
          </p:cNvPr>
          <p:cNvGrpSpPr>
            <a:grpSpLocks/>
          </p:cNvGrpSpPr>
          <p:nvPr/>
        </p:nvGrpSpPr>
        <p:grpSpPr bwMode="auto">
          <a:xfrm rot="5400000">
            <a:off x="4384991" y="4661221"/>
            <a:ext cx="1563687" cy="423223"/>
            <a:chOff x="644234" y="4204444"/>
            <a:chExt cx="1925320" cy="317500"/>
          </a:xfrm>
          <a:effectLst>
            <a:outerShdw blurRad="50800" dist="38100" dir="2700000" algn="tl" rotWithShape="0">
              <a:prstClr val="black">
                <a:alpha val="40000"/>
              </a:prstClr>
            </a:outerShdw>
          </a:effectLst>
        </p:grpSpPr>
        <p:sp>
          <p:nvSpPr>
            <p:cNvPr id="25" name="Rectangle 24">
              <a:extLst>
                <a:ext uri="{FF2B5EF4-FFF2-40B4-BE49-F238E27FC236}">
                  <a16:creationId xmlns:a16="http://schemas.microsoft.com/office/drawing/2014/main" id="{3E09B951-C24C-415E-8A84-AE275643F285}"/>
                </a:ext>
              </a:extLst>
            </p:cNvPr>
            <p:cNvSpPr/>
            <p:nvPr/>
          </p:nvSpPr>
          <p:spPr bwMode="auto">
            <a:xfrm>
              <a:off x="64423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1</a:t>
              </a:r>
            </a:p>
          </p:txBody>
        </p:sp>
        <p:sp>
          <p:nvSpPr>
            <p:cNvPr id="26" name="Rectangle 25">
              <a:extLst>
                <a:ext uri="{FF2B5EF4-FFF2-40B4-BE49-F238E27FC236}">
                  <a16:creationId xmlns:a16="http://schemas.microsoft.com/office/drawing/2014/main" id="{0C2D045E-DFCD-4E1E-9F62-6FE250299044}"/>
                </a:ext>
              </a:extLst>
            </p:cNvPr>
            <p:cNvSpPr/>
            <p:nvPr/>
          </p:nvSpPr>
          <p:spPr bwMode="auto">
            <a:xfrm>
              <a:off x="88553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0</a:t>
              </a:r>
            </a:p>
          </p:txBody>
        </p:sp>
        <p:sp>
          <p:nvSpPr>
            <p:cNvPr id="27" name="Rectangle 26">
              <a:extLst>
                <a:ext uri="{FF2B5EF4-FFF2-40B4-BE49-F238E27FC236}">
                  <a16:creationId xmlns:a16="http://schemas.microsoft.com/office/drawing/2014/main" id="{322C3363-0871-4285-9CAF-B30C17D3E47F}"/>
                </a:ext>
              </a:extLst>
            </p:cNvPr>
            <p:cNvSpPr/>
            <p:nvPr/>
          </p:nvSpPr>
          <p:spPr bwMode="auto">
            <a:xfrm>
              <a:off x="112683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1</a:t>
              </a:r>
            </a:p>
          </p:txBody>
        </p:sp>
        <p:sp>
          <p:nvSpPr>
            <p:cNvPr id="28" name="Rectangle 27">
              <a:extLst>
                <a:ext uri="{FF2B5EF4-FFF2-40B4-BE49-F238E27FC236}">
                  <a16:creationId xmlns:a16="http://schemas.microsoft.com/office/drawing/2014/main" id="{99C2B424-DB2E-4040-B5EE-5938DA822C2B}"/>
                </a:ext>
              </a:extLst>
            </p:cNvPr>
            <p:cNvSpPr/>
            <p:nvPr/>
          </p:nvSpPr>
          <p:spPr bwMode="auto">
            <a:xfrm>
              <a:off x="136813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1</a:t>
              </a:r>
            </a:p>
          </p:txBody>
        </p:sp>
        <p:sp>
          <p:nvSpPr>
            <p:cNvPr id="29" name="Rectangle 28">
              <a:extLst>
                <a:ext uri="{FF2B5EF4-FFF2-40B4-BE49-F238E27FC236}">
                  <a16:creationId xmlns:a16="http://schemas.microsoft.com/office/drawing/2014/main" id="{CBB6BF03-28D6-49B8-9163-46C5F1D5F51F}"/>
                </a:ext>
              </a:extLst>
            </p:cNvPr>
            <p:cNvSpPr/>
            <p:nvPr/>
          </p:nvSpPr>
          <p:spPr bwMode="auto">
            <a:xfrm>
              <a:off x="160435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1</a:t>
              </a:r>
            </a:p>
          </p:txBody>
        </p:sp>
        <p:sp>
          <p:nvSpPr>
            <p:cNvPr id="30" name="Rectangle 29">
              <a:extLst>
                <a:ext uri="{FF2B5EF4-FFF2-40B4-BE49-F238E27FC236}">
                  <a16:creationId xmlns:a16="http://schemas.microsoft.com/office/drawing/2014/main" id="{6C9735C8-E611-4D57-8CE9-BE33DBF96337}"/>
                </a:ext>
              </a:extLst>
            </p:cNvPr>
            <p:cNvSpPr/>
            <p:nvPr/>
          </p:nvSpPr>
          <p:spPr bwMode="auto">
            <a:xfrm>
              <a:off x="184565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0</a:t>
              </a:r>
            </a:p>
          </p:txBody>
        </p:sp>
        <p:sp>
          <p:nvSpPr>
            <p:cNvPr id="31" name="Rectangle 30">
              <a:extLst>
                <a:ext uri="{FF2B5EF4-FFF2-40B4-BE49-F238E27FC236}">
                  <a16:creationId xmlns:a16="http://schemas.microsoft.com/office/drawing/2014/main" id="{D9DD1E21-79BC-4444-8661-ED5DCC4557D1}"/>
                </a:ext>
              </a:extLst>
            </p:cNvPr>
            <p:cNvSpPr/>
            <p:nvPr/>
          </p:nvSpPr>
          <p:spPr bwMode="auto">
            <a:xfrm>
              <a:off x="208695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0</a:t>
              </a:r>
            </a:p>
          </p:txBody>
        </p:sp>
        <p:sp>
          <p:nvSpPr>
            <p:cNvPr id="32" name="Rectangle 31">
              <a:extLst>
                <a:ext uri="{FF2B5EF4-FFF2-40B4-BE49-F238E27FC236}">
                  <a16:creationId xmlns:a16="http://schemas.microsoft.com/office/drawing/2014/main" id="{FE907A06-C863-4C53-81BF-464A7E9738F8}"/>
                </a:ext>
              </a:extLst>
            </p:cNvPr>
            <p:cNvSpPr/>
            <p:nvPr/>
          </p:nvSpPr>
          <p:spPr bwMode="auto">
            <a:xfrm>
              <a:off x="232825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1</a:t>
              </a:r>
            </a:p>
          </p:txBody>
        </p:sp>
      </p:grpSp>
      <p:grpSp>
        <p:nvGrpSpPr>
          <p:cNvPr id="33" name="Group 113">
            <a:extLst>
              <a:ext uri="{FF2B5EF4-FFF2-40B4-BE49-F238E27FC236}">
                <a16:creationId xmlns:a16="http://schemas.microsoft.com/office/drawing/2014/main" id="{2F4ECF96-38EC-4960-9C3C-F41C76CAC973}"/>
              </a:ext>
            </a:extLst>
          </p:cNvPr>
          <p:cNvGrpSpPr>
            <a:grpSpLocks/>
          </p:cNvGrpSpPr>
          <p:nvPr/>
        </p:nvGrpSpPr>
        <p:grpSpPr bwMode="auto">
          <a:xfrm>
            <a:off x="5469440" y="4184650"/>
            <a:ext cx="1915084" cy="1371600"/>
            <a:chOff x="6498529" y="4648828"/>
            <a:chExt cx="729705" cy="1370881"/>
          </a:xfrm>
          <a:effectLst>
            <a:outerShdw blurRad="50800" dist="38100" dir="2700000" algn="tl" rotWithShape="0">
              <a:prstClr val="black">
                <a:alpha val="40000"/>
              </a:prstClr>
            </a:outerShdw>
          </a:effectLst>
        </p:grpSpPr>
        <p:cxnSp>
          <p:nvCxnSpPr>
            <p:cNvPr id="34" name="Straight Arrow Connector 33">
              <a:extLst>
                <a:ext uri="{FF2B5EF4-FFF2-40B4-BE49-F238E27FC236}">
                  <a16:creationId xmlns:a16="http://schemas.microsoft.com/office/drawing/2014/main" id="{C2104090-EDC7-4751-AC6F-19761979231F}"/>
                </a:ext>
              </a:extLst>
            </p:cNvPr>
            <p:cNvCxnSpPr/>
            <p:nvPr/>
          </p:nvCxnSpPr>
          <p:spPr bwMode="auto">
            <a:xfrm>
              <a:off x="6498529" y="4648828"/>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35" name="Straight Arrow Connector 34">
              <a:extLst>
                <a:ext uri="{FF2B5EF4-FFF2-40B4-BE49-F238E27FC236}">
                  <a16:creationId xmlns:a16="http://schemas.microsoft.com/office/drawing/2014/main" id="{89472FAC-74AE-43AA-89F9-4096224C197C}"/>
                </a:ext>
              </a:extLst>
            </p:cNvPr>
            <p:cNvCxnSpPr/>
            <p:nvPr/>
          </p:nvCxnSpPr>
          <p:spPr bwMode="auto">
            <a:xfrm>
              <a:off x="6498529" y="4848748"/>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36" name="Straight Arrow Connector 35">
              <a:extLst>
                <a:ext uri="{FF2B5EF4-FFF2-40B4-BE49-F238E27FC236}">
                  <a16:creationId xmlns:a16="http://schemas.microsoft.com/office/drawing/2014/main" id="{4ED507AE-53B8-44C8-B9A2-34E24E8DA007}"/>
                </a:ext>
              </a:extLst>
            </p:cNvPr>
            <p:cNvCxnSpPr/>
            <p:nvPr/>
          </p:nvCxnSpPr>
          <p:spPr bwMode="auto">
            <a:xfrm>
              <a:off x="6498529" y="5040735"/>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37" name="Straight Arrow Connector 36">
              <a:extLst>
                <a:ext uri="{FF2B5EF4-FFF2-40B4-BE49-F238E27FC236}">
                  <a16:creationId xmlns:a16="http://schemas.microsoft.com/office/drawing/2014/main" id="{06BBF999-946E-4616-A5CF-A50009BDD3D9}"/>
                </a:ext>
              </a:extLst>
            </p:cNvPr>
            <p:cNvCxnSpPr/>
            <p:nvPr/>
          </p:nvCxnSpPr>
          <p:spPr bwMode="auto">
            <a:xfrm>
              <a:off x="6498529" y="5240656"/>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38" name="Straight Arrow Connector 37">
              <a:extLst>
                <a:ext uri="{FF2B5EF4-FFF2-40B4-BE49-F238E27FC236}">
                  <a16:creationId xmlns:a16="http://schemas.microsoft.com/office/drawing/2014/main" id="{11A3C72D-9667-46C9-B43F-772B102FAB66}"/>
                </a:ext>
              </a:extLst>
            </p:cNvPr>
            <p:cNvCxnSpPr/>
            <p:nvPr/>
          </p:nvCxnSpPr>
          <p:spPr bwMode="auto">
            <a:xfrm>
              <a:off x="6498529" y="5427882"/>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39" name="Straight Arrow Connector 38">
              <a:extLst>
                <a:ext uri="{FF2B5EF4-FFF2-40B4-BE49-F238E27FC236}">
                  <a16:creationId xmlns:a16="http://schemas.microsoft.com/office/drawing/2014/main" id="{1A9C733F-BCE2-48BF-BE21-A45CD0E9FCB9}"/>
                </a:ext>
              </a:extLst>
            </p:cNvPr>
            <p:cNvCxnSpPr/>
            <p:nvPr/>
          </p:nvCxnSpPr>
          <p:spPr bwMode="auto">
            <a:xfrm>
              <a:off x="6498529" y="5627803"/>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40" name="Straight Arrow Connector 39">
              <a:extLst>
                <a:ext uri="{FF2B5EF4-FFF2-40B4-BE49-F238E27FC236}">
                  <a16:creationId xmlns:a16="http://schemas.microsoft.com/office/drawing/2014/main" id="{A52C3EB5-79CE-446F-B03D-DB1C93D95919}"/>
                </a:ext>
              </a:extLst>
            </p:cNvPr>
            <p:cNvCxnSpPr/>
            <p:nvPr/>
          </p:nvCxnSpPr>
          <p:spPr bwMode="auto">
            <a:xfrm>
              <a:off x="6498529" y="5819789"/>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41" name="Straight Arrow Connector 40">
              <a:extLst>
                <a:ext uri="{FF2B5EF4-FFF2-40B4-BE49-F238E27FC236}">
                  <a16:creationId xmlns:a16="http://schemas.microsoft.com/office/drawing/2014/main" id="{ED19DF82-BD7D-4AF8-A479-408BF89D9505}"/>
                </a:ext>
              </a:extLst>
            </p:cNvPr>
            <p:cNvCxnSpPr/>
            <p:nvPr/>
          </p:nvCxnSpPr>
          <p:spPr bwMode="auto">
            <a:xfrm>
              <a:off x="6498529" y="6019709"/>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grpSp>
      <p:grpSp>
        <p:nvGrpSpPr>
          <p:cNvPr id="42" name="Group 41">
            <a:extLst>
              <a:ext uri="{FF2B5EF4-FFF2-40B4-BE49-F238E27FC236}">
                <a16:creationId xmlns:a16="http://schemas.microsoft.com/office/drawing/2014/main" id="{D020E071-BC50-4851-9957-6E85B251A499}"/>
              </a:ext>
            </a:extLst>
          </p:cNvPr>
          <p:cNvGrpSpPr/>
          <p:nvPr/>
        </p:nvGrpSpPr>
        <p:grpSpPr>
          <a:xfrm rot="5400000">
            <a:off x="5548942" y="4571472"/>
            <a:ext cx="1563370" cy="423223"/>
            <a:chOff x="644234" y="4204444"/>
            <a:chExt cx="1925320" cy="317500"/>
          </a:xfrm>
          <a:noFill/>
          <a:effectLst>
            <a:outerShdw blurRad="50800" dist="38100" dir="2700000" algn="tl" rotWithShape="0">
              <a:prstClr val="black">
                <a:alpha val="40000"/>
              </a:prstClr>
            </a:outerShdw>
          </a:effectLst>
        </p:grpSpPr>
        <p:sp>
          <p:nvSpPr>
            <p:cNvPr id="43" name="Rectangle 42">
              <a:extLst>
                <a:ext uri="{FF2B5EF4-FFF2-40B4-BE49-F238E27FC236}">
                  <a16:creationId xmlns:a16="http://schemas.microsoft.com/office/drawing/2014/main" id="{2C5396E8-69CB-48A2-9F59-A64CDDA8FE6A}"/>
                </a:ext>
              </a:extLst>
            </p:cNvPr>
            <p:cNvSpPr/>
            <p:nvPr/>
          </p:nvSpPr>
          <p:spPr bwMode="auto">
            <a:xfrm>
              <a:off x="64423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1</a:t>
              </a:r>
            </a:p>
          </p:txBody>
        </p:sp>
        <p:sp>
          <p:nvSpPr>
            <p:cNvPr id="44" name="Rectangle 43">
              <a:extLst>
                <a:ext uri="{FF2B5EF4-FFF2-40B4-BE49-F238E27FC236}">
                  <a16:creationId xmlns:a16="http://schemas.microsoft.com/office/drawing/2014/main" id="{CFB4420F-BAEF-4B10-98AD-C58989FD2287}"/>
                </a:ext>
              </a:extLst>
            </p:cNvPr>
            <p:cNvSpPr/>
            <p:nvPr/>
          </p:nvSpPr>
          <p:spPr bwMode="auto">
            <a:xfrm>
              <a:off x="88553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0</a:t>
              </a:r>
            </a:p>
          </p:txBody>
        </p:sp>
        <p:sp>
          <p:nvSpPr>
            <p:cNvPr id="45" name="Rectangle 44">
              <a:extLst>
                <a:ext uri="{FF2B5EF4-FFF2-40B4-BE49-F238E27FC236}">
                  <a16:creationId xmlns:a16="http://schemas.microsoft.com/office/drawing/2014/main" id="{3EE6A3F1-4DE1-4766-BC61-BAB793A0C3F1}"/>
                </a:ext>
              </a:extLst>
            </p:cNvPr>
            <p:cNvSpPr/>
            <p:nvPr/>
          </p:nvSpPr>
          <p:spPr bwMode="auto">
            <a:xfrm>
              <a:off x="112683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1</a:t>
              </a:r>
            </a:p>
          </p:txBody>
        </p:sp>
        <p:sp>
          <p:nvSpPr>
            <p:cNvPr id="46" name="Rectangle 45">
              <a:extLst>
                <a:ext uri="{FF2B5EF4-FFF2-40B4-BE49-F238E27FC236}">
                  <a16:creationId xmlns:a16="http://schemas.microsoft.com/office/drawing/2014/main" id="{4A4E3907-A4A5-4199-973B-75CC2145C24F}"/>
                </a:ext>
              </a:extLst>
            </p:cNvPr>
            <p:cNvSpPr/>
            <p:nvPr/>
          </p:nvSpPr>
          <p:spPr bwMode="auto">
            <a:xfrm>
              <a:off x="136813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1</a:t>
              </a:r>
            </a:p>
          </p:txBody>
        </p:sp>
        <p:sp>
          <p:nvSpPr>
            <p:cNvPr id="47" name="Rectangle 46">
              <a:extLst>
                <a:ext uri="{FF2B5EF4-FFF2-40B4-BE49-F238E27FC236}">
                  <a16:creationId xmlns:a16="http://schemas.microsoft.com/office/drawing/2014/main" id="{1A6896C6-A7AA-41F7-A11E-17054D430F94}"/>
                </a:ext>
              </a:extLst>
            </p:cNvPr>
            <p:cNvSpPr/>
            <p:nvPr/>
          </p:nvSpPr>
          <p:spPr bwMode="auto">
            <a:xfrm>
              <a:off x="160435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1</a:t>
              </a:r>
            </a:p>
          </p:txBody>
        </p:sp>
        <p:sp>
          <p:nvSpPr>
            <p:cNvPr id="48" name="Rectangle 47">
              <a:extLst>
                <a:ext uri="{FF2B5EF4-FFF2-40B4-BE49-F238E27FC236}">
                  <a16:creationId xmlns:a16="http://schemas.microsoft.com/office/drawing/2014/main" id="{93618680-228F-4EF1-A2D2-4F8F62A07555}"/>
                </a:ext>
              </a:extLst>
            </p:cNvPr>
            <p:cNvSpPr/>
            <p:nvPr/>
          </p:nvSpPr>
          <p:spPr bwMode="auto">
            <a:xfrm>
              <a:off x="184565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0</a:t>
              </a:r>
            </a:p>
          </p:txBody>
        </p:sp>
        <p:sp>
          <p:nvSpPr>
            <p:cNvPr id="49" name="Rectangle 48">
              <a:extLst>
                <a:ext uri="{FF2B5EF4-FFF2-40B4-BE49-F238E27FC236}">
                  <a16:creationId xmlns:a16="http://schemas.microsoft.com/office/drawing/2014/main" id="{1B5D1BB4-141E-4676-97CB-E58EC750D12A}"/>
                </a:ext>
              </a:extLst>
            </p:cNvPr>
            <p:cNvSpPr/>
            <p:nvPr/>
          </p:nvSpPr>
          <p:spPr bwMode="auto">
            <a:xfrm>
              <a:off x="208695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0</a:t>
              </a:r>
            </a:p>
          </p:txBody>
        </p:sp>
        <p:sp>
          <p:nvSpPr>
            <p:cNvPr id="50" name="Rectangle 49">
              <a:extLst>
                <a:ext uri="{FF2B5EF4-FFF2-40B4-BE49-F238E27FC236}">
                  <a16:creationId xmlns:a16="http://schemas.microsoft.com/office/drawing/2014/main" id="{03BDA38A-7EB6-423F-AF97-19A5CEBB8B53}"/>
                </a:ext>
              </a:extLst>
            </p:cNvPr>
            <p:cNvSpPr/>
            <p:nvPr/>
          </p:nvSpPr>
          <p:spPr bwMode="auto">
            <a:xfrm>
              <a:off x="232825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1</a:t>
              </a:r>
            </a:p>
          </p:txBody>
        </p:sp>
      </p:grpSp>
      <p:sp>
        <p:nvSpPr>
          <p:cNvPr id="52" name="TextBox 115">
            <a:extLst>
              <a:ext uri="{FF2B5EF4-FFF2-40B4-BE49-F238E27FC236}">
                <a16:creationId xmlns:a16="http://schemas.microsoft.com/office/drawing/2014/main" id="{A172A372-A353-4FAB-A150-2B4293737B7B}"/>
              </a:ext>
            </a:extLst>
          </p:cNvPr>
          <p:cNvSpPr txBox="1">
            <a:spLocks noChangeArrowheads="1"/>
          </p:cNvSpPr>
          <p:nvPr/>
        </p:nvSpPr>
        <p:spPr bwMode="auto">
          <a:xfrm>
            <a:off x="5120510" y="5734709"/>
            <a:ext cx="24202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Parallel communication </a:t>
            </a:r>
          </a:p>
        </p:txBody>
      </p:sp>
    </p:spTree>
    <p:extLst>
      <p:ext uri="{BB962C8B-B14F-4D97-AF65-F5344CB8AC3E}">
        <p14:creationId xmlns:p14="http://schemas.microsoft.com/office/powerpoint/2010/main" val="48229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Serial v Parallel Communication</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Cost and weight</a:t>
            </a:r>
          </a:p>
          <a:p>
            <a:pPr lvl="1"/>
            <a:r>
              <a:rPr lang="en-IN" altLang="en-US" dirty="0">
                <a:ea typeface="ＭＳ Ｐゴシック" panose="020B0600070205080204" pitchFamily="34" charset="-128"/>
              </a:rPr>
              <a:t>Less cost and weight for serial, as fewer wires and smaller connectors are needed compared to parallel communication</a:t>
            </a:r>
          </a:p>
          <a:p>
            <a:r>
              <a:rPr lang="en-GB" dirty="0"/>
              <a:t>Better reliability</a:t>
            </a:r>
            <a:endParaRPr lang="en-US" altLang="en-US" dirty="0">
              <a:ea typeface="ＭＳ Ｐゴシック" panose="020B0600070205080204" pitchFamily="34" charset="-128"/>
            </a:endParaRPr>
          </a:p>
          <a:p>
            <a:pPr lvl="1"/>
            <a:r>
              <a:rPr lang="en-GB" dirty="0"/>
              <a:t>Parallel communication may introduce more clock skews as well as crosstalk between different wires.</a:t>
            </a:r>
            <a:endParaRPr lang="en-US" altLang="en-US" dirty="0">
              <a:ea typeface="ＭＳ Ｐゴシック" panose="020B0600070205080204" pitchFamily="34" charset="-128"/>
            </a:endParaRPr>
          </a:p>
          <a:p>
            <a:r>
              <a:rPr lang="en-GB" dirty="0"/>
              <a:t>Higher clock rate</a:t>
            </a:r>
            <a:endParaRPr lang="en-US" altLang="en-US" dirty="0">
              <a:ea typeface="ＭＳ Ｐゴシック" panose="020B0600070205080204" pitchFamily="34" charset="-128"/>
            </a:endParaRPr>
          </a:p>
          <a:p>
            <a:pPr lvl="1"/>
            <a:r>
              <a:rPr lang="en-GB" dirty="0"/>
              <a:t>Due to the higher reliability, serial communication can be clocked in a much higher frequency, hence increasing transmission speed.</a:t>
            </a:r>
            <a:endParaRPr lang="en-US" altLang="en-US" dirty="0">
              <a:ea typeface="ＭＳ Ｐゴシック" panose="020B0600070205080204" pitchFamily="34" charset="-128"/>
            </a:endParaRPr>
          </a:p>
          <a:p>
            <a:r>
              <a:rPr lang="en-GB" dirty="0"/>
              <a:t>On the other hand, the conversion between serial and parallel data may produce some extra overhead.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32880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Types of Serial Communication</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Synchronous serial transmission</a:t>
            </a:r>
          </a:p>
          <a:p>
            <a:pPr lvl="1"/>
            <a:r>
              <a:rPr lang="en-IN" altLang="en-US" dirty="0">
                <a:ea typeface="ＭＳ Ｐゴシック" panose="020B0600070205080204" pitchFamily="34" charset="-128"/>
              </a:rPr>
              <a:t>A common clock is shared by both the sender and the receiver.</a:t>
            </a:r>
          </a:p>
          <a:p>
            <a:pPr lvl="1"/>
            <a:r>
              <a:rPr lang="en-IN" altLang="en-US" dirty="0">
                <a:ea typeface="ＭＳ Ｐゴシック" panose="020B0600070205080204" pitchFamily="34" charset="-128"/>
              </a:rPr>
              <a:t>More efficient transmission, since one wire is dedicated to data transfer.</a:t>
            </a:r>
          </a:p>
          <a:p>
            <a:pPr lvl="1"/>
            <a:r>
              <a:rPr lang="en-IN" altLang="en-US" dirty="0">
                <a:ea typeface="ＭＳ Ｐゴシック" panose="020B0600070205080204" pitchFamily="34" charset="-128"/>
              </a:rPr>
              <a:t>More costly, since an extra clock wire is required.</a:t>
            </a:r>
          </a:p>
          <a:p>
            <a:r>
              <a:rPr lang="en-US" altLang="en-US" dirty="0">
                <a:ea typeface="ＭＳ Ｐゴシック" panose="020B0600070205080204" pitchFamily="34" charset="-128"/>
              </a:rPr>
              <a:t>Asynchronous serial transmission</a:t>
            </a:r>
          </a:p>
          <a:p>
            <a:pPr lvl="1"/>
            <a:r>
              <a:rPr lang="en-IN" altLang="en-US" dirty="0">
                <a:ea typeface="ＭＳ Ｐゴシック" panose="020B0600070205080204" pitchFamily="34" charset="-128"/>
              </a:rPr>
              <a:t>The sender does not have to send a clock signal.</a:t>
            </a:r>
          </a:p>
          <a:p>
            <a:pPr lvl="1"/>
            <a:r>
              <a:rPr lang="en-IN" altLang="en-US" dirty="0">
                <a:ea typeface="ＭＳ Ｐゴシック" panose="020B0600070205080204" pitchFamily="34" charset="-128"/>
              </a:rPr>
              <a:t>Both the sender and receiver agree on timing parameters in advance.</a:t>
            </a:r>
          </a:p>
          <a:p>
            <a:pPr lvl="1"/>
            <a:r>
              <a:rPr lang="en-IN" altLang="en-US" dirty="0">
                <a:ea typeface="ＭＳ Ｐゴシック" panose="020B0600070205080204" pitchFamily="34" charset="-128"/>
              </a:rPr>
              <a:t>Special bits are added to synchronize transmission.</a:t>
            </a:r>
          </a:p>
        </p:txBody>
      </p:sp>
    </p:spTree>
    <p:extLst>
      <p:ext uri="{BB962C8B-B14F-4D97-AF65-F5344CB8AC3E}">
        <p14:creationId xmlns:p14="http://schemas.microsoft.com/office/powerpoint/2010/main" val="2566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UART Overview</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Universal Asynchronous Receiver/Transmitter (UART)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Asynchronous communication, no clock wire required, pre-agreed baud rate</a:t>
            </a:r>
          </a:p>
          <a:p>
            <a:pPr lvl="1"/>
            <a:r>
              <a:rPr lang="en-IN" altLang="en-US" dirty="0">
                <a:ea typeface="ＭＳ Ｐゴシック" panose="020B0600070205080204" pitchFamily="34" charset="-128"/>
              </a:rPr>
              <a:t>Separate transmission and receiving wires</a:t>
            </a:r>
          </a:p>
          <a:p>
            <a:r>
              <a:rPr lang="en-GB" dirty="0"/>
              <a:t>UART communication</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Converts data from parallel to serial</a:t>
            </a:r>
          </a:p>
          <a:p>
            <a:pPr lvl="1"/>
            <a:r>
              <a:rPr lang="en-IN" altLang="en-US" dirty="0">
                <a:ea typeface="ＭＳ Ｐゴシック" panose="020B0600070205080204" pitchFamily="34" charset="-128"/>
              </a:rPr>
              <a:t>Sequential data is transferred through serial cable.</a:t>
            </a:r>
          </a:p>
          <a:p>
            <a:pPr lvl="1"/>
            <a:r>
              <a:rPr lang="en-IN" altLang="en-US" dirty="0">
                <a:ea typeface="ＭＳ Ｐゴシック" panose="020B0600070205080204" pitchFamily="34" charset="-128"/>
              </a:rPr>
              <a:t>Receives the sequential data and reassembles it back to parallel.</a:t>
            </a:r>
          </a:p>
          <a:p>
            <a:pPr lvl="1"/>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B5368741-EA6F-4584-A093-D50813104FC5}"/>
              </a:ext>
            </a:extLst>
          </p:cNvPr>
          <p:cNvSpPr/>
          <p:nvPr/>
        </p:nvSpPr>
        <p:spPr bwMode="auto">
          <a:xfrm>
            <a:off x="1843138" y="4813300"/>
            <a:ext cx="1940477" cy="9779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Device 1</a:t>
            </a:r>
          </a:p>
        </p:txBody>
      </p:sp>
      <p:cxnSp>
        <p:nvCxnSpPr>
          <p:cNvPr id="6" name="Straight Arrow Connector 5">
            <a:extLst>
              <a:ext uri="{FF2B5EF4-FFF2-40B4-BE49-F238E27FC236}">
                <a16:creationId xmlns:a16="http://schemas.microsoft.com/office/drawing/2014/main" id="{1FED45D1-2451-4284-BBD4-02BC1C2B38C9}"/>
              </a:ext>
            </a:extLst>
          </p:cNvPr>
          <p:cNvCxnSpPr/>
          <p:nvPr/>
        </p:nvCxnSpPr>
        <p:spPr bwMode="auto">
          <a:xfrm>
            <a:off x="3783614" y="5054600"/>
            <a:ext cx="373282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7" name="Straight Arrow Connector 6">
            <a:extLst>
              <a:ext uri="{FF2B5EF4-FFF2-40B4-BE49-F238E27FC236}">
                <a16:creationId xmlns:a16="http://schemas.microsoft.com/office/drawing/2014/main" id="{989A96B1-17F1-423F-99C5-E2F724F6ED9A}"/>
              </a:ext>
            </a:extLst>
          </p:cNvPr>
          <p:cNvCxnSpPr/>
          <p:nvPr/>
        </p:nvCxnSpPr>
        <p:spPr bwMode="auto">
          <a:xfrm flipH="1">
            <a:off x="3783614" y="5562600"/>
            <a:ext cx="373282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grpSp>
        <p:nvGrpSpPr>
          <p:cNvPr id="8" name="Group 11">
            <a:extLst>
              <a:ext uri="{FF2B5EF4-FFF2-40B4-BE49-F238E27FC236}">
                <a16:creationId xmlns:a16="http://schemas.microsoft.com/office/drawing/2014/main" id="{F94D5327-0F89-4C11-9921-6E68F82BD9FF}"/>
              </a:ext>
            </a:extLst>
          </p:cNvPr>
          <p:cNvGrpSpPr>
            <a:grpSpLocks/>
          </p:cNvGrpSpPr>
          <p:nvPr/>
        </p:nvGrpSpPr>
        <p:grpSpPr bwMode="auto">
          <a:xfrm>
            <a:off x="4333805" y="4813301"/>
            <a:ext cx="2475855" cy="130175"/>
            <a:chOff x="3352800" y="4597400"/>
            <a:chExt cx="2790190" cy="257175"/>
          </a:xfrm>
          <a:effectLst>
            <a:outerShdw blurRad="50800" dist="38100" dir="2700000" algn="tl" rotWithShape="0">
              <a:prstClr val="black">
                <a:alpha val="40000"/>
              </a:prstClr>
            </a:outerShdw>
          </a:effectLst>
        </p:grpSpPr>
        <p:cxnSp>
          <p:nvCxnSpPr>
            <p:cNvPr id="9" name="Straight Connector 8">
              <a:extLst>
                <a:ext uri="{FF2B5EF4-FFF2-40B4-BE49-F238E27FC236}">
                  <a16:creationId xmlns:a16="http://schemas.microsoft.com/office/drawing/2014/main" id="{04BE117C-CB34-4A59-A903-2B21AFE7A996}"/>
                </a:ext>
              </a:extLst>
            </p:cNvPr>
            <p:cNvCxnSpPr/>
            <p:nvPr/>
          </p:nvCxnSpPr>
          <p:spPr bwMode="auto">
            <a:xfrm>
              <a:off x="3352800" y="4848302"/>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C769EE2-5CF6-4C9F-84F9-6B4822C9C14E}"/>
                </a:ext>
              </a:extLst>
            </p:cNvPr>
            <p:cNvCxnSpPr/>
            <p:nvPr/>
          </p:nvCxnSpPr>
          <p:spPr bwMode="auto">
            <a:xfrm flipV="1">
              <a:off x="3660437" y="4597400"/>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CA7AA1A9-D56F-4AB2-9DBC-A61CFE62D048}"/>
                </a:ext>
              </a:extLst>
            </p:cNvPr>
            <p:cNvCxnSpPr/>
            <p:nvPr/>
          </p:nvCxnSpPr>
          <p:spPr bwMode="auto">
            <a:xfrm>
              <a:off x="3660437" y="4600537"/>
              <a:ext cx="920524"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A3CBD381-F370-48F0-9473-CF15A76F1B5C}"/>
                </a:ext>
              </a:extLst>
            </p:cNvPr>
            <p:cNvCxnSpPr/>
            <p:nvPr/>
          </p:nvCxnSpPr>
          <p:spPr bwMode="auto">
            <a:xfrm flipV="1">
              <a:off x="4580961" y="4600537"/>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A3B5F79A-6144-42B5-B9F4-CA8ACA739EC1}"/>
                </a:ext>
              </a:extLst>
            </p:cNvPr>
            <p:cNvCxnSpPr/>
            <p:nvPr/>
          </p:nvCxnSpPr>
          <p:spPr bwMode="auto">
            <a:xfrm>
              <a:off x="4595270"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03E21C17-7B67-46CB-8B2C-2061D6EF2498}"/>
                </a:ext>
              </a:extLst>
            </p:cNvPr>
            <p:cNvCxnSpPr/>
            <p:nvPr/>
          </p:nvCxnSpPr>
          <p:spPr bwMode="auto">
            <a:xfrm flipV="1">
              <a:off x="4902906" y="4597400"/>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5EBA54AD-2E53-4018-AA9B-F9488C46D888}"/>
                </a:ext>
              </a:extLst>
            </p:cNvPr>
            <p:cNvCxnSpPr/>
            <p:nvPr/>
          </p:nvCxnSpPr>
          <p:spPr bwMode="auto">
            <a:xfrm>
              <a:off x="4902906" y="4600537"/>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2EDE5972-5AE6-4D45-A2FB-5A2F2637AD00}"/>
                </a:ext>
              </a:extLst>
            </p:cNvPr>
            <p:cNvCxnSpPr/>
            <p:nvPr/>
          </p:nvCxnSpPr>
          <p:spPr bwMode="auto">
            <a:xfrm flipV="1">
              <a:off x="5210543" y="4600537"/>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AAFA9F89-896F-4546-9FD2-9D74B58AD711}"/>
                </a:ext>
              </a:extLst>
            </p:cNvPr>
            <p:cNvCxnSpPr/>
            <p:nvPr/>
          </p:nvCxnSpPr>
          <p:spPr bwMode="auto">
            <a:xfrm>
              <a:off x="5210543"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44743CE5-3DAF-49DF-A931-C8BD837FADB3}"/>
                </a:ext>
              </a:extLst>
            </p:cNvPr>
            <p:cNvCxnSpPr/>
            <p:nvPr/>
          </p:nvCxnSpPr>
          <p:spPr bwMode="auto">
            <a:xfrm flipV="1">
              <a:off x="5527717" y="4597400"/>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BC8D4B4D-5009-4935-AB4D-A0F7C76324EA}"/>
                </a:ext>
              </a:extLst>
            </p:cNvPr>
            <p:cNvCxnSpPr/>
            <p:nvPr/>
          </p:nvCxnSpPr>
          <p:spPr bwMode="auto">
            <a:xfrm>
              <a:off x="5527717" y="4600537"/>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55FADDB-3180-4AFE-BA93-6F292358EDE7}"/>
                </a:ext>
              </a:extLst>
            </p:cNvPr>
            <p:cNvCxnSpPr/>
            <p:nvPr/>
          </p:nvCxnSpPr>
          <p:spPr bwMode="auto">
            <a:xfrm flipV="1">
              <a:off x="5835354" y="4600537"/>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85A7CDAA-DF52-4F01-A43E-2750B931CE60}"/>
                </a:ext>
              </a:extLst>
            </p:cNvPr>
            <p:cNvCxnSpPr/>
            <p:nvPr/>
          </p:nvCxnSpPr>
          <p:spPr bwMode="auto">
            <a:xfrm>
              <a:off x="5835354"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2" name="Group 59">
            <a:extLst>
              <a:ext uri="{FF2B5EF4-FFF2-40B4-BE49-F238E27FC236}">
                <a16:creationId xmlns:a16="http://schemas.microsoft.com/office/drawing/2014/main" id="{20F3DCB7-8681-4072-B100-B34AA94F4C10}"/>
              </a:ext>
            </a:extLst>
          </p:cNvPr>
          <p:cNvGrpSpPr>
            <a:grpSpLocks/>
          </p:cNvGrpSpPr>
          <p:nvPr/>
        </p:nvGrpSpPr>
        <p:grpSpPr bwMode="auto">
          <a:xfrm rot="10800000">
            <a:off x="4395173" y="5661026"/>
            <a:ext cx="2475855" cy="130175"/>
            <a:chOff x="3352800" y="4597400"/>
            <a:chExt cx="2790190" cy="257175"/>
          </a:xfrm>
          <a:effectLst>
            <a:outerShdw blurRad="50800" dist="38100" dir="2700000" algn="tl" rotWithShape="0">
              <a:prstClr val="black">
                <a:alpha val="40000"/>
              </a:prstClr>
            </a:outerShdw>
          </a:effectLst>
        </p:grpSpPr>
        <p:cxnSp>
          <p:nvCxnSpPr>
            <p:cNvPr id="23" name="Straight Connector 22">
              <a:extLst>
                <a:ext uri="{FF2B5EF4-FFF2-40B4-BE49-F238E27FC236}">
                  <a16:creationId xmlns:a16="http://schemas.microsoft.com/office/drawing/2014/main" id="{2E2AFDB1-D0DF-444D-B09D-60A63F7D4879}"/>
                </a:ext>
              </a:extLst>
            </p:cNvPr>
            <p:cNvCxnSpPr/>
            <p:nvPr/>
          </p:nvCxnSpPr>
          <p:spPr bwMode="auto">
            <a:xfrm>
              <a:off x="3410035" y="4848302"/>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B13CC2B-1E25-4C01-AFFD-D68A04A58273}"/>
                </a:ext>
              </a:extLst>
            </p:cNvPr>
            <p:cNvCxnSpPr/>
            <p:nvPr/>
          </p:nvCxnSpPr>
          <p:spPr bwMode="auto">
            <a:xfrm flipV="1">
              <a:off x="3689054" y="4635035"/>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8B792571-C3DA-4517-8AD9-B09FBE65EA57}"/>
                </a:ext>
              </a:extLst>
            </p:cNvPr>
            <p:cNvCxnSpPr/>
            <p:nvPr/>
          </p:nvCxnSpPr>
          <p:spPr bwMode="auto">
            <a:xfrm>
              <a:off x="3689054" y="4600535"/>
              <a:ext cx="920524"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72335A1B-E5DE-405D-9EC5-7D25E9B1DAAD}"/>
                </a:ext>
              </a:extLst>
            </p:cNvPr>
            <p:cNvCxnSpPr/>
            <p:nvPr/>
          </p:nvCxnSpPr>
          <p:spPr bwMode="auto">
            <a:xfrm flipV="1">
              <a:off x="4609579" y="4638171"/>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7CD6799E-1094-445E-8103-E592150C37D7}"/>
                </a:ext>
              </a:extLst>
            </p:cNvPr>
            <p:cNvCxnSpPr/>
            <p:nvPr/>
          </p:nvCxnSpPr>
          <p:spPr bwMode="auto">
            <a:xfrm>
              <a:off x="4652505"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5DA89803-8A2B-438C-A29D-8EC2FB986BCA}"/>
                </a:ext>
              </a:extLst>
            </p:cNvPr>
            <p:cNvCxnSpPr/>
            <p:nvPr/>
          </p:nvCxnSpPr>
          <p:spPr bwMode="auto">
            <a:xfrm flipV="1">
              <a:off x="4931523" y="4635035"/>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3D6FAF10-B9FA-4CC8-91C9-A54A6A40F240}"/>
                </a:ext>
              </a:extLst>
            </p:cNvPr>
            <p:cNvCxnSpPr/>
            <p:nvPr/>
          </p:nvCxnSpPr>
          <p:spPr bwMode="auto">
            <a:xfrm>
              <a:off x="4960140" y="4600535"/>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248D6CC-92D7-4ACC-BBF6-2C4F282A7F13}"/>
                </a:ext>
              </a:extLst>
            </p:cNvPr>
            <p:cNvCxnSpPr/>
            <p:nvPr/>
          </p:nvCxnSpPr>
          <p:spPr bwMode="auto">
            <a:xfrm flipV="1">
              <a:off x="5239160" y="4638171"/>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E3CA8136-ADEB-48EF-AF05-94874CBFA431}"/>
                </a:ext>
              </a:extLst>
            </p:cNvPr>
            <p:cNvCxnSpPr/>
            <p:nvPr/>
          </p:nvCxnSpPr>
          <p:spPr bwMode="auto">
            <a:xfrm>
              <a:off x="5267777"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94B119F5-7A4C-41FF-9EAB-A08E1A2A320C}"/>
                </a:ext>
              </a:extLst>
            </p:cNvPr>
            <p:cNvCxnSpPr/>
            <p:nvPr/>
          </p:nvCxnSpPr>
          <p:spPr bwMode="auto">
            <a:xfrm flipV="1">
              <a:off x="5556335" y="4635035"/>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DD8D3C17-6543-42DB-BCF7-EE81507B8E10}"/>
                </a:ext>
              </a:extLst>
            </p:cNvPr>
            <p:cNvCxnSpPr/>
            <p:nvPr/>
          </p:nvCxnSpPr>
          <p:spPr bwMode="auto">
            <a:xfrm>
              <a:off x="5584952" y="4600535"/>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F7A9C5C3-3BCF-4B8A-ACC7-BB249107BB32}"/>
                </a:ext>
              </a:extLst>
            </p:cNvPr>
            <p:cNvCxnSpPr/>
            <p:nvPr/>
          </p:nvCxnSpPr>
          <p:spPr bwMode="auto">
            <a:xfrm flipV="1">
              <a:off x="5863972" y="4638171"/>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86D8C6B3-9F0B-4379-868E-D26174B1F487}"/>
                </a:ext>
              </a:extLst>
            </p:cNvPr>
            <p:cNvCxnSpPr/>
            <p:nvPr/>
          </p:nvCxnSpPr>
          <p:spPr bwMode="auto">
            <a:xfrm>
              <a:off x="5892589"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36" name="TextBox 12">
            <a:extLst>
              <a:ext uri="{FF2B5EF4-FFF2-40B4-BE49-F238E27FC236}">
                <a16:creationId xmlns:a16="http://schemas.microsoft.com/office/drawing/2014/main" id="{21D38AFC-979A-417E-97EF-92888341F08A}"/>
              </a:ext>
            </a:extLst>
          </p:cNvPr>
          <p:cNvSpPr txBox="1">
            <a:spLocks noChangeArrowheads="1"/>
          </p:cNvSpPr>
          <p:nvPr/>
        </p:nvSpPr>
        <p:spPr bwMode="auto">
          <a:xfrm>
            <a:off x="4378244" y="5151439"/>
            <a:ext cx="681389"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tx</a:t>
            </a:r>
          </a:p>
        </p:txBody>
      </p:sp>
      <p:sp>
        <p:nvSpPr>
          <p:cNvPr id="37" name="TextBox 74">
            <a:extLst>
              <a:ext uri="{FF2B5EF4-FFF2-40B4-BE49-F238E27FC236}">
                <a16:creationId xmlns:a16="http://schemas.microsoft.com/office/drawing/2014/main" id="{0D244149-FC8D-4899-AD75-7E9EDC036774}"/>
              </a:ext>
            </a:extLst>
          </p:cNvPr>
          <p:cNvSpPr txBox="1">
            <a:spLocks noChangeArrowheads="1"/>
          </p:cNvSpPr>
          <p:nvPr/>
        </p:nvSpPr>
        <p:spPr bwMode="auto">
          <a:xfrm>
            <a:off x="3339231" y="4899026"/>
            <a:ext cx="681389"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tx</a:t>
            </a:r>
          </a:p>
        </p:txBody>
      </p:sp>
      <p:sp>
        <p:nvSpPr>
          <p:cNvPr id="38" name="TextBox 75">
            <a:extLst>
              <a:ext uri="{FF2B5EF4-FFF2-40B4-BE49-F238E27FC236}">
                <a16:creationId xmlns:a16="http://schemas.microsoft.com/office/drawing/2014/main" id="{847FE00C-1B21-4CD2-AFA7-DC040CB8A4F3}"/>
              </a:ext>
            </a:extLst>
          </p:cNvPr>
          <p:cNvSpPr txBox="1">
            <a:spLocks noChangeArrowheads="1"/>
          </p:cNvSpPr>
          <p:nvPr/>
        </p:nvSpPr>
        <p:spPr bwMode="auto">
          <a:xfrm>
            <a:off x="3324419" y="5397501"/>
            <a:ext cx="681389"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rx</a:t>
            </a:r>
          </a:p>
        </p:txBody>
      </p:sp>
      <p:sp>
        <p:nvSpPr>
          <p:cNvPr id="39" name="Rectangle 38">
            <a:extLst>
              <a:ext uri="{FF2B5EF4-FFF2-40B4-BE49-F238E27FC236}">
                <a16:creationId xmlns:a16="http://schemas.microsoft.com/office/drawing/2014/main" id="{296FC2F5-B6BF-452E-937C-695A8FE23E29}"/>
              </a:ext>
            </a:extLst>
          </p:cNvPr>
          <p:cNvSpPr/>
          <p:nvPr/>
        </p:nvSpPr>
        <p:spPr bwMode="auto">
          <a:xfrm>
            <a:off x="7516442" y="4813300"/>
            <a:ext cx="1940479" cy="9779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Device 2</a:t>
            </a:r>
          </a:p>
        </p:txBody>
      </p:sp>
      <p:sp>
        <p:nvSpPr>
          <p:cNvPr id="40" name="TextBox 78">
            <a:extLst>
              <a:ext uri="{FF2B5EF4-FFF2-40B4-BE49-F238E27FC236}">
                <a16:creationId xmlns:a16="http://schemas.microsoft.com/office/drawing/2014/main" id="{D449A493-D72C-4B2F-B468-1E2563EE74A1}"/>
              </a:ext>
            </a:extLst>
          </p:cNvPr>
          <p:cNvSpPr txBox="1">
            <a:spLocks noChangeArrowheads="1"/>
          </p:cNvSpPr>
          <p:nvPr/>
        </p:nvSpPr>
        <p:spPr bwMode="auto">
          <a:xfrm>
            <a:off x="7480470" y="4899026"/>
            <a:ext cx="681389"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rx</a:t>
            </a:r>
          </a:p>
        </p:txBody>
      </p:sp>
      <p:sp>
        <p:nvSpPr>
          <p:cNvPr id="41" name="TextBox 79">
            <a:extLst>
              <a:ext uri="{FF2B5EF4-FFF2-40B4-BE49-F238E27FC236}">
                <a16:creationId xmlns:a16="http://schemas.microsoft.com/office/drawing/2014/main" id="{F2EE7509-438F-4DA2-B42A-C98FB5019085}"/>
              </a:ext>
            </a:extLst>
          </p:cNvPr>
          <p:cNvSpPr txBox="1">
            <a:spLocks noChangeArrowheads="1"/>
          </p:cNvSpPr>
          <p:nvPr/>
        </p:nvSpPr>
        <p:spPr bwMode="auto">
          <a:xfrm>
            <a:off x="7465656" y="5397501"/>
            <a:ext cx="681389"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tx</a:t>
            </a:r>
          </a:p>
        </p:txBody>
      </p:sp>
    </p:spTree>
    <p:extLst>
      <p:ext uri="{BB962C8B-B14F-4D97-AF65-F5344CB8AC3E}">
        <p14:creationId xmlns:p14="http://schemas.microsoft.com/office/powerpoint/2010/main" val="148377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UART Protocol</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Data transfer starts with a starting bit, by driving logic to low for one clock cycle.</a:t>
            </a:r>
          </a:p>
          <a:p>
            <a:r>
              <a:rPr lang="en-IN" altLang="en-US" dirty="0">
                <a:ea typeface="ＭＳ Ｐゴシック" panose="020B0600070205080204" pitchFamily="34" charset="-128"/>
              </a:rPr>
              <a:t>In the next 8 clock cycles, 8 bits are sent sequentially from the transmitter.</a:t>
            </a:r>
          </a:p>
          <a:p>
            <a:r>
              <a:rPr lang="en-IN" altLang="en-US" dirty="0">
                <a:ea typeface="ＭＳ Ｐゴシック" panose="020B0600070205080204" pitchFamily="34" charset="-128"/>
              </a:rPr>
              <a:t>Optionally, one parity bit can be added to improve transfer reliability.</a:t>
            </a:r>
          </a:p>
          <a:p>
            <a:r>
              <a:rPr lang="en-IN" altLang="en-US" dirty="0">
                <a:ea typeface="ＭＳ Ｐゴシック" panose="020B0600070205080204" pitchFamily="34" charset="-128"/>
              </a:rPr>
              <a:t>In the end, the data wire is pull up to high to indicate finishing of the transfer.</a:t>
            </a:r>
            <a:endParaRPr lang="en-US" altLang="en-US" dirty="0">
              <a:ea typeface="ＭＳ Ｐゴシック" panose="020B0600070205080204" pitchFamily="34" charset="-128"/>
            </a:endParaRPr>
          </a:p>
        </p:txBody>
      </p:sp>
      <p:grpSp>
        <p:nvGrpSpPr>
          <p:cNvPr id="5" name="Group 100">
            <a:extLst>
              <a:ext uri="{FF2B5EF4-FFF2-40B4-BE49-F238E27FC236}">
                <a16:creationId xmlns:a16="http://schemas.microsoft.com/office/drawing/2014/main" id="{8A5CA25F-5368-42BB-957F-A605154FFBE2}"/>
              </a:ext>
            </a:extLst>
          </p:cNvPr>
          <p:cNvGrpSpPr>
            <a:grpSpLocks/>
          </p:cNvGrpSpPr>
          <p:nvPr/>
        </p:nvGrpSpPr>
        <p:grpSpPr bwMode="auto">
          <a:xfrm>
            <a:off x="1007271" y="3962403"/>
            <a:ext cx="10045201" cy="354113"/>
            <a:chOff x="865462" y="2956260"/>
            <a:chExt cx="7535588" cy="354330"/>
          </a:xfrm>
          <a:effectLst>
            <a:outerShdw blurRad="50800" dist="38100" dir="2700000" algn="tl" rotWithShape="0">
              <a:prstClr val="black">
                <a:alpha val="40000"/>
              </a:prstClr>
            </a:outerShdw>
          </a:effectLst>
        </p:grpSpPr>
        <p:grpSp>
          <p:nvGrpSpPr>
            <p:cNvPr id="6" name="Group 4">
              <a:extLst>
                <a:ext uri="{FF2B5EF4-FFF2-40B4-BE49-F238E27FC236}">
                  <a16:creationId xmlns:a16="http://schemas.microsoft.com/office/drawing/2014/main" id="{247F0C6B-C0AF-4217-8B97-3FDACE59529F}"/>
                </a:ext>
              </a:extLst>
            </p:cNvPr>
            <p:cNvGrpSpPr>
              <a:grpSpLocks/>
            </p:cNvGrpSpPr>
            <p:nvPr/>
          </p:nvGrpSpPr>
          <p:grpSpPr bwMode="auto">
            <a:xfrm>
              <a:off x="2111173" y="2956261"/>
              <a:ext cx="639233" cy="354329"/>
              <a:chOff x="1877152" y="4791247"/>
              <a:chExt cx="623208" cy="214429"/>
            </a:xfrm>
          </p:grpSpPr>
          <p:sp>
            <p:nvSpPr>
              <p:cNvPr id="92" name="Rectangle 91">
                <a:extLst>
                  <a:ext uri="{FF2B5EF4-FFF2-40B4-BE49-F238E27FC236}">
                    <a16:creationId xmlns:a16="http://schemas.microsoft.com/office/drawing/2014/main" id="{1D34113F-2FDF-4701-BA7B-B3C12684C4EF}"/>
                  </a:ext>
                </a:extLst>
              </p:cNvPr>
              <p:cNvSpPr/>
              <p:nvPr/>
            </p:nvSpPr>
            <p:spPr bwMode="auto">
              <a:xfrm>
                <a:off x="1910073" y="4791246"/>
                <a:ext cx="557153"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93" name="Isosceles Triangle 92">
                <a:extLst>
                  <a:ext uri="{FF2B5EF4-FFF2-40B4-BE49-F238E27FC236}">
                    <a16:creationId xmlns:a16="http://schemas.microsoft.com/office/drawing/2014/main" id="{4E64C68B-DA1E-42D6-A4F6-8D06DE1E3614}"/>
                  </a:ext>
                </a:extLst>
              </p:cNvPr>
              <p:cNvSpPr/>
              <p:nvPr/>
            </p:nvSpPr>
            <p:spPr bwMode="auto">
              <a:xfrm rot="16200000">
                <a:off x="1786639" y="4882181"/>
                <a:ext cx="214369" cy="32500"/>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94" name="Isosceles Triangle 93">
                <a:extLst>
                  <a:ext uri="{FF2B5EF4-FFF2-40B4-BE49-F238E27FC236}">
                    <a16:creationId xmlns:a16="http://schemas.microsoft.com/office/drawing/2014/main" id="{B528A8CE-27CD-4BFC-832B-550E45A5B86C}"/>
                  </a:ext>
                </a:extLst>
              </p:cNvPr>
              <p:cNvSpPr/>
              <p:nvPr/>
            </p:nvSpPr>
            <p:spPr bwMode="auto">
              <a:xfrm rot="5400000">
                <a:off x="2376292" y="4882181"/>
                <a:ext cx="214369" cy="3250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95" name="Straight Connector 94">
                <a:extLst>
                  <a:ext uri="{FF2B5EF4-FFF2-40B4-BE49-F238E27FC236}">
                    <a16:creationId xmlns:a16="http://schemas.microsoft.com/office/drawing/2014/main" id="{6169F782-4D65-451A-A529-380613A4910D}"/>
                  </a:ext>
                </a:extLst>
              </p:cNvPr>
              <p:cNvCxnSpPr>
                <a:stCxn id="93" idx="4"/>
              </p:cNvCxnSpPr>
              <p:nvPr/>
            </p:nvCxnSpPr>
            <p:spPr bwMode="auto">
              <a:xfrm flipH="1">
                <a:off x="1877573" y="4791246"/>
                <a:ext cx="32500"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EF73839E-DEDD-42EC-A348-747FC9799122}"/>
                  </a:ext>
                </a:extLst>
              </p:cNvPr>
              <p:cNvCxnSpPr>
                <a:stCxn id="93" idx="0"/>
                <a:endCxn id="93" idx="2"/>
              </p:cNvCxnSpPr>
              <p:nvPr/>
            </p:nvCxnSpPr>
            <p:spPr bwMode="auto">
              <a:xfrm>
                <a:off x="1877573" y="4898911"/>
                <a:ext cx="32500"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3FA7CAB8-A0BB-4EFF-99C7-71970E4A2719}"/>
                  </a:ext>
                </a:extLst>
              </p:cNvPr>
              <p:cNvCxnSpPr>
                <a:stCxn id="94" idx="2"/>
              </p:cNvCxnSpPr>
              <p:nvPr/>
            </p:nvCxnSpPr>
            <p:spPr bwMode="auto">
              <a:xfrm>
                <a:off x="2467226" y="4791246"/>
                <a:ext cx="32501"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14E7F930-2FFF-4CB7-8C4C-C1AA70462D6E}"/>
                  </a:ext>
                </a:extLst>
              </p:cNvPr>
              <p:cNvCxnSpPr>
                <a:endCxn id="94" idx="4"/>
              </p:cNvCxnSpPr>
              <p:nvPr/>
            </p:nvCxnSpPr>
            <p:spPr bwMode="auto">
              <a:xfrm flipH="1">
                <a:off x="2467226" y="4898911"/>
                <a:ext cx="32501"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E22EB5A6-126A-455C-A749-F5E0E5CB5651}"/>
                  </a:ext>
                </a:extLst>
              </p:cNvPr>
              <p:cNvCxnSpPr>
                <a:stCxn id="93" idx="4"/>
                <a:endCxn id="94" idx="2"/>
              </p:cNvCxnSpPr>
              <p:nvPr/>
            </p:nvCxnSpPr>
            <p:spPr bwMode="auto">
              <a:xfrm>
                <a:off x="1910073" y="4791246"/>
                <a:ext cx="557153"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3DC18606-A522-49BA-936A-A6AB67F05833}"/>
                  </a:ext>
                </a:extLst>
              </p:cNvPr>
              <p:cNvCxnSpPr>
                <a:stCxn id="93" idx="2"/>
              </p:cNvCxnSpPr>
              <p:nvPr/>
            </p:nvCxnSpPr>
            <p:spPr bwMode="auto">
              <a:xfrm>
                <a:off x="1910073" y="5005615"/>
                <a:ext cx="557153"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cxnSp>
          <p:nvCxnSpPr>
            <p:cNvPr id="7" name="Straight Connector 6">
              <a:extLst>
                <a:ext uri="{FF2B5EF4-FFF2-40B4-BE49-F238E27FC236}">
                  <a16:creationId xmlns:a16="http://schemas.microsoft.com/office/drawing/2014/main" id="{08ADBFD6-A3D7-433C-9FC7-69C30EAA501B}"/>
                </a:ext>
              </a:extLst>
            </p:cNvPr>
            <p:cNvCxnSpPr/>
            <p:nvPr/>
          </p:nvCxnSpPr>
          <p:spPr bwMode="auto">
            <a:xfrm flipH="1">
              <a:off x="2075093" y="3134169"/>
              <a:ext cx="33337" cy="176321"/>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sp>
          <p:nvSpPr>
            <p:cNvPr id="8" name="Rectangle 7">
              <a:extLst>
                <a:ext uri="{FF2B5EF4-FFF2-40B4-BE49-F238E27FC236}">
                  <a16:creationId xmlns:a16="http://schemas.microsoft.com/office/drawing/2014/main" id="{E7080CDE-B80B-4C13-BBAD-D068825A1904}"/>
                </a:ext>
              </a:extLst>
            </p:cNvPr>
            <p:cNvSpPr/>
            <p:nvPr/>
          </p:nvSpPr>
          <p:spPr bwMode="auto">
            <a:xfrm>
              <a:off x="6619940" y="2956260"/>
              <a:ext cx="571479" cy="354230"/>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9" name="Isosceles Triangle 8">
              <a:extLst>
                <a:ext uri="{FF2B5EF4-FFF2-40B4-BE49-F238E27FC236}">
                  <a16:creationId xmlns:a16="http://schemas.microsoft.com/office/drawing/2014/main" id="{1B291E04-02CA-481E-BDD2-22B6D39FFBF0}"/>
                </a:ext>
              </a:extLst>
            </p:cNvPr>
            <p:cNvSpPr/>
            <p:nvPr/>
          </p:nvSpPr>
          <p:spPr bwMode="auto">
            <a:xfrm rot="16200000">
              <a:off x="6425363" y="3115913"/>
              <a:ext cx="354230" cy="34924"/>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0" name="Isosceles Triangle 9">
              <a:extLst>
                <a:ext uri="{FF2B5EF4-FFF2-40B4-BE49-F238E27FC236}">
                  <a16:creationId xmlns:a16="http://schemas.microsoft.com/office/drawing/2014/main" id="{1AC62668-B6F0-494A-BA54-B0A43DCFBAB7}"/>
                </a:ext>
              </a:extLst>
            </p:cNvPr>
            <p:cNvSpPr/>
            <p:nvPr/>
          </p:nvSpPr>
          <p:spPr bwMode="auto">
            <a:xfrm rot="5400000">
              <a:off x="7030972" y="3116707"/>
              <a:ext cx="354230" cy="3333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1" name="Straight Connector 10">
              <a:extLst>
                <a:ext uri="{FF2B5EF4-FFF2-40B4-BE49-F238E27FC236}">
                  <a16:creationId xmlns:a16="http://schemas.microsoft.com/office/drawing/2014/main" id="{B7E880F2-ADF0-4552-AE32-4348A9ECC1A7}"/>
                </a:ext>
              </a:extLst>
            </p:cNvPr>
            <p:cNvCxnSpPr>
              <a:stCxn id="9" idx="4"/>
            </p:cNvCxnSpPr>
            <p:nvPr/>
          </p:nvCxnSpPr>
          <p:spPr bwMode="auto">
            <a:xfrm flipH="1">
              <a:off x="6585016" y="2956260"/>
              <a:ext cx="34924" cy="177909"/>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8CE44501-3035-43D8-AC60-E5AE554BA168}"/>
                </a:ext>
              </a:extLst>
            </p:cNvPr>
            <p:cNvCxnSpPr>
              <a:stCxn id="9" idx="0"/>
              <a:endCxn id="9" idx="2"/>
            </p:cNvCxnSpPr>
            <p:nvPr/>
          </p:nvCxnSpPr>
          <p:spPr bwMode="auto">
            <a:xfrm>
              <a:off x="6585016" y="3134169"/>
              <a:ext cx="34924" cy="176321"/>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47FA73FE-C1A0-40F8-B2E5-07D0DD715846}"/>
                </a:ext>
              </a:extLst>
            </p:cNvPr>
            <p:cNvCxnSpPr>
              <a:stCxn id="10" idx="2"/>
            </p:cNvCxnSpPr>
            <p:nvPr/>
          </p:nvCxnSpPr>
          <p:spPr bwMode="auto">
            <a:xfrm>
              <a:off x="7191419" y="2956260"/>
              <a:ext cx="33336" cy="177909"/>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408DFD64-58CB-4BDC-847C-AB119D7BE249}"/>
                </a:ext>
              </a:extLst>
            </p:cNvPr>
            <p:cNvCxnSpPr>
              <a:endCxn id="10" idx="4"/>
            </p:cNvCxnSpPr>
            <p:nvPr/>
          </p:nvCxnSpPr>
          <p:spPr bwMode="auto">
            <a:xfrm flipH="1">
              <a:off x="7191419" y="2956260"/>
              <a:ext cx="68260" cy="35423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6CB7720F-33E6-401B-81E4-1BEB9080877E}"/>
                </a:ext>
              </a:extLst>
            </p:cNvPr>
            <p:cNvCxnSpPr>
              <a:stCxn id="9" idx="4"/>
              <a:endCxn id="10" idx="2"/>
            </p:cNvCxnSpPr>
            <p:nvPr/>
          </p:nvCxnSpPr>
          <p:spPr bwMode="auto">
            <a:xfrm>
              <a:off x="6619940" y="2956260"/>
              <a:ext cx="57147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FBCC5B47-70A9-4AE7-BC24-50BB5AC2F6BF}"/>
                </a:ext>
              </a:extLst>
            </p:cNvPr>
            <p:cNvCxnSpPr>
              <a:stCxn id="9" idx="2"/>
            </p:cNvCxnSpPr>
            <p:nvPr/>
          </p:nvCxnSpPr>
          <p:spPr bwMode="auto">
            <a:xfrm>
              <a:off x="6619940" y="3310490"/>
              <a:ext cx="57147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8B06D7B-508C-4E88-BAB2-2254ACEDB91A}"/>
                </a:ext>
              </a:extLst>
            </p:cNvPr>
            <p:cNvCxnSpPr/>
            <p:nvPr/>
          </p:nvCxnSpPr>
          <p:spPr bwMode="auto">
            <a:xfrm>
              <a:off x="1503614" y="3310490"/>
              <a:ext cx="57147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2BC12DCF-BDC8-48CB-9B68-7A5727588E0A}"/>
                </a:ext>
              </a:extLst>
            </p:cNvPr>
            <p:cNvCxnSpPr/>
            <p:nvPr/>
          </p:nvCxnSpPr>
          <p:spPr bwMode="auto">
            <a:xfrm>
              <a:off x="1435354" y="2956260"/>
              <a:ext cx="68260" cy="35423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62626256-24E7-4259-BBA4-7BBCD16EA659}"/>
                </a:ext>
              </a:extLst>
            </p:cNvPr>
            <p:cNvCxnSpPr/>
            <p:nvPr/>
          </p:nvCxnSpPr>
          <p:spPr bwMode="auto">
            <a:xfrm>
              <a:off x="865462" y="2956260"/>
              <a:ext cx="57147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7100229-47CF-4871-90E8-8FED67399BA8}"/>
                </a:ext>
              </a:extLst>
            </p:cNvPr>
            <p:cNvCxnSpPr/>
            <p:nvPr/>
          </p:nvCxnSpPr>
          <p:spPr bwMode="auto">
            <a:xfrm>
              <a:off x="7259679" y="2956260"/>
              <a:ext cx="569892"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nvGrpSpPr>
            <p:cNvPr id="21" name="Group 19">
              <a:extLst>
                <a:ext uri="{FF2B5EF4-FFF2-40B4-BE49-F238E27FC236}">
                  <a16:creationId xmlns:a16="http://schemas.microsoft.com/office/drawing/2014/main" id="{2A17AFD5-A4C8-4425-9594-3AC50D1224BB}"/>
                </a:ext>
              </a:extLst>
            </p:cNvPr>
            <p:cNvGrpSpPr>
              <a:grpSpLocks/>
            </p:cNvGrpSpPr>
            <p:nvPr/>
          </p:nvGrpSpPr>
          <p:grpSpPr bwMode="auto">
            <a:xfrm>
              <a:off x="2750405" y="2956261"/>
              <a:ext cx="639233" cy="354329"/>
              <a:chOff x="1877152" y="4791247"/>
              <a:chExt cx="623208" cy="214429"/>
            </a:xfrm>
          </p:grpSpPr>
          <p:sp>
            <p:nvSpPr>
              <p:cNvPr id="83" name="Rectangle 82">
                <a:extLst>
                  <a:ext uri="{FF2B5EF4-FFF2-40B4-BE49-F238E27FC236}">
                    <a16:creationId xmlns:a16="http://schemas.microsoft.com/office/drawing/2014/main" id="{BFBA6095-E2BC-48EE-9B1F-3BCF2FA21B0E}"/>
                  </a:ext>
                </a:extLst>
              </p:cNvPr>
              <p:cNvSpPr/>
              <p:nvPr/>
            </p:nvSpPr>
            <p:spPr bwMode="auto">
              <a:xfrm>
                <a:off x="1910568" y="4791246"/>
                <a:ext cx="555605"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84" name="Isosceles Triangle 83">
                <a:extLst>
                  <a:ext uri="{FF2B5EF4-FFF2-40B4-BE49-F238E27FC236}">
                    <a16:creationId xmlns:a16="http://schemas.microsoft.com/office/drawing/2014/main" id="{09FE2063-35CF-400D-B703-B5CA99066982}"/>
                  </a:ext>
                </a:extLst>
              </p:cNvPr>
              <p:cNvSpPr/>
              <p:nvPr/>
            </p:nvSpPr>
            <p:spPr bwMode="auto">
              <a:xfrm rot="16200000">
                <a:off x="1786359"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85" name="Isosceles Triangle 84">
                <a:extLst>
                  <a:ext uri="{FF2B5EF4-FFF2-40B4-BE49-F238E27FC236}">
                    <a16:creationId xmlns:a16="http://schemas.microsoft.com/office/drawing/2014/main" id="{D5521950-01E1-4C58-A8F7-7AB8100D174A}"/>
                  </a:ext>
                </a:extLst>
              </p:cNvPr>
              <p:cNvSpPr/>
              <p:nvPr/>
            </p:nvSpPr>
            <p:spPr bwMode="auto">
              <a:xfrm rot="5400000">
                <a:off x="2376012"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86" name="Straight Connector 85">
                <a:extLst>
                  <a:ext uri="{FF2B5EF4-FFF2-40B4-BE49-F238E27FC236}">
                    <a16:creationId xmlns:a16="http://schemas.microsoft.com/office/drawing/2014/main" id="{801074EF-6827-4D26-B382-8F7E4D056A8D}"/>
                  </a:ext>
                </a:extLst>
              </p:cNvPr>
              <p:cNvCxnSpPr>
                <a:stCxn id="84" idx="4"/>
              </p:cNvCxnSpPr>
              <p:nvPr/>
            </p:nvCxnSpPr>
            <p:spPr bwMode="auto">
              <a:xfrm flipH="1">
                <a:off x="1876519"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E17EE334-7837-4697-B62F-BB561FB99D64}"/>
                  </a:ext>
                </a:extLst>
              </p:cNvPr>
              <p:cNvCxnSpPr>
                <a:stCxn id="84" idx="0"/>
                <a:endCxn id="84" idx="2"/>
              </p:cNvCxnSpPr>
              <p:nvPr/>
            </p:nvCxnSpPr>
            <p:spPr bwMode="auto">
              <a:xfrm>
                <a:off x="1876519"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8DCD9594-21B2-402F-8775-807CFDF8CED4}"/>
                  </a:ext>
                </a:extLst>
              </p:cNvPr>
              <p:cNvCxnSpPr>
                <a:stCxn id="85" idx="2"/>
              </p:cNvCxnSpPr>
              <p:nvPr/>
            </p:nvCxnSpPr>
            <p:spPr bwMode="auto">
              <a:xfrm>
                <a:off x="2466172"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18E8DCC9-F136-4886-8A95-DC2DDE41EA7D}"/>
                  </a:ext>
                </a:extLst>
              </p:cNvPr>
              <p:cNvCxnSpPr>
                <a:endCxn id="85" idx="4"/>
              </p:cNvCxnSpPr>
              <p:nvPr/>
            </p:nvCxnSpPr>
            <p:spPr bwMode="auto">
              <a:xfrm flipH="1">
                <a:off x="2466172"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A6730360-2418-4F43-BF14-5E0587F72CFA}"/>
                  </a:ext>
                </a:extLst>
              </p:cNvPr>
              <p:cNvCxnSpPr>
                <a:stCxn id="84" idx="4"/>
                <a:endCxn id="85" idx="2"/>
              </p:cNvCxnSpPr>
              <p:nvPr/>
            </p:nvCxnSpPr>
            <p:spPr bwMode="auto">
              <a:xfrm>
                <a:off x="1910568" y="4791246"/>
                <a:ext cx="55560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94BED399-A6AE-48C3-A37B-3FC13DDF510E}"/>
                  </a:ext>
                </a:extLst>
              </p:cNvPr>
              <p:cNvCxnSpPr>
                <a:stCxn id="84" idx="2"/>
              </p:cNvCxnSpPr>
              <p:nvPr/>
            </p:nvCxnSpPr>
            <p:spPr bwMode="auto">
              <a:xfrm>
                <a:off x="1910568" y="5005615"/>
                <a:ext cx="55560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22" name="Group 20">
              <a:extLst>
                <a:ext uri="{FF2B5EF4-FFF2-40B4-BE49-F238E27FC236}">
                  <a16:creationId xmlns:a16="http://schemas.microsoft.com/office/drawing/2014/main" id="{E1D697BB-DAE3-42C4-AB2D-BF6F7A0DB131}"/>
                </a:ext>
              </a:extLst>
            </p:cNvPr>
            <p:cNvGrpSpPr>
              <a:grpSpLocks/>
            </p:cNvGrpSpPr>
            <p:nvPr/>
          </p:nvGrpSpPr>
          <p:grpSpPr bwMode="auto">
            <a:xfrm>
              <a:off x="3389638" y="2956261"/>
              <a:ext cx="639233" cy="354329"/>
              <a:chOff x="1877152" y="4791247"/>
              <a:chExt cx="623208" cy="214429"/>
            </a:xfrm>
          </p:grpSpPr>
          <p:sp>
            <p:nvSpPr>
              <p:cNvPr id="74" name="Rectangle 73">
                <a:extLst>
                  <a:ext uri="{FF2B5EF4-FFF2-40B4-BE49-F238E27FC236}">
                    <a16:creationId xmlns:a16="http://schemas.microsoft.com/office/drawing/2014/main" id="{30EEBAAD-8875-4571-B8C1-66D7F720AC4C}"/>
                  </a:ext>
                </a:extLst>
              </p:cNvPr>
              <p:cNvSpPr/>
              <p:nvPr/>
            </p:nvSpPr>
            <p:spPr bwMode="auto">
              <a:xfrm>
                <a:off x="1911061" y="4791246"/>
                <a:ext cx="555606"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75" name="Isosceles Triangle 74">
                <a:extLst>
                  <a:ext uri="{FF2B5EF4-FFF2-40B4-BE49-F238E27FC236}">
                    <a16:creationId xmlns:a16="http://schemas.microsoft.com/office/drawing/2014/main" id="{F2A6B6D1-6249-403F-9012-BF3468B6A8F8}"/>
                  </a:ext>
                </a:extLst>
              </p:cNvPr>
              <p:cNvSpPr/>
              <p:nvPr/>
            </p:nvSpPr>
            <p:spPr bwMode="auto">
              <a:xfrm rot="16200000">
                <a:off x="1786852"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76" name="Isosceles Triangle 75">
                <a:extLst>
                  <a:ext uri="{FF2B5EF4-FFF2-40B4-BE49-F238E27FC236}">
                    <a16:creationId xmlns:a16="http://schemas.microsoft.com/office/drawing/2014/main" id="{A6AEDD2F-E513-48F8-B375-B01F0F82709A}"/>
                  </a:ext>
                </a:extLst>
              </p:cNvPr>
              <p:cNvSpPr/>
              <p:nvPr/>
            </p:nvSpPr>
            <p:spPr bwMode="auto">
              <a:xfrm rot="5400000">
                <a:off x="2376506"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77" name="Straight Connector 76">
                <a:extLst>
                  <a:ext uri="{FF2B5EF4-FFF2-40B4-BE49-F238E27FC236}">
                    <a16:creationId xmlns:a16="http://schemas.microsoft.com/office/drawing/2014/main" id="{2C8FDC25-2BB9-485F-B364-059B9B078262}"/>
                  </a:ext>
                </a:extLst>
              </p:cNvPr>
              <p:cNvCxnSpPr>
                <a:stCxn id="75" idx="4"/>
              </p:cNvCxnSpPr>
              <p:nvPr/>
            </p:nvCxnSpPr>
            <p:spPr bwMode="auto">
              <a:xfrm flipH="1">
                <a:off x="1877013"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2B0A5B4B-47AC-4A90-8782-BB938DB27419}"/>
                  </a:ext>
                </a:extLst>
              </p:cNvPr>
              <p:cNvCxnSpPr>
                <a:stCxn id="75" idx="0"/>
                <a:endCxn id="75" idx="2"/>
              </p:cNvCxnSpPr>
              <p:nvPr/>
            </p:nvCxnSpPr>
            <p:spPr bwMode="auto">
              <a:xfrm>
                <a:off x="1877013"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AC3E7CDC-8790-4B8B-9DBA-3121A85DB19A}"/>
                  </a:ext>
                </a:extLst>
              </p:cNvPr>
              <p:cNvCxnSpPr>
                <a:stCxn id="76" idx="2"/>
              </p:cNvCxnSpPr>
              <p:nvPr/>
            </p:nvCxnSpPr>
            <p:spPr bwMode="auto">
              <a:xfrm>
                <a:off x="2466667"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1BC36E54-5777-4623-9F40-6818E6AD2510}"/>
                  </a:ext>
                </a:extLst>
              </p:cNvPr>
              <p:cNvCxnSpPr>
                <a:endCxn id="76" idx="4"/>
              </p:cNvCxnSpPr>
              <p:nvPr/>
            </p:nvCxnSpPr>
            <p:spPr bwMode="auto">
              <a:xfrm flipH="1">
                <a:off x="2466667"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EF350C3F-1475-40F1-9F68-CB04F7FC5A43}"/>
                  </a:ext>
                </a:extLst>
              </p:cNvPr>
              <p:cNvCxnSpPr>
                <a:stCxn id="75" idx="4"/>
                <a:endCxn id="76" idx="2"/>
              </p:cNvCxnSpPr>
              <p:nvPr/>
            </p:nvCxnSpPr>
            <p:spPr bwMode="auto">
              <a:xfrm>
                <a:off x="1911061" y="4791246"/>
                <a:ext cx="55560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C0F6E294-1FB9-44CE-9B06-0DBF6C03F67B}"/>
                  </a:ext>
                </a:extLst>
              </p:cNvPr>
              <p:cNvCxnSpPr>
                <a:stCxn id="75" idx="2"/>
              </p:cNvCxnSpPr>
              <p:nvPr/>
            </p:nvCxnSpPr>
            <p:spPr bwMode="auto">
              <a:xfrm>
                <a:off x="1911061" y="5005615"/>
                <a:ext cx="55560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23" name="Group 21">
              <a:extLst>
                <a:ext uri="{FF2B5EF4-FFF2-40B4-BE49-F238E27FC236}">
                  <a16:creationId xmlns:a16="http://schemas.microsoft.com/office/drawing/2014/main" id="{87D19CA3-52FB-46C1-BAB1-15B9DD9EDE03}"/>
                </a:ext>
              </a:extLst>
            </p:cNvPr>
            <p:cNvGrpSpPr>
              <a:grpSpLocks/>
            </p:cNvGrpSpPr>
            <p:nvPr/>
          </p:nvGrpSpPr>
          <p:grpSpPr bwMode="auto">
            <a:xfrm>
              <a:off x="4028871" y="2956261"/>
              <a:ext cx="639233" cy="354329"/>
              <a:chOff x="1877152" y="4791247"/>
              <a:chExt cx="623208" cy="214429"/>
            </a:xfrm>
          </p:grpSpPr>
          <p:sp>
            <p:nvSpPr>
              <p:cNvPr id="65" name="Rectangle 64">
                <a:extLst>
                  <a:ext uri="{FF2B5EF4-FFF2-40B4-BE49-F238E27FC236}">
                    <a16:creationId xmlns:a16="http://schemas.microsoft.com/office/drawing/2014/main" id="{7C7DBDC2-28FD-4B41-B1D5-4EEDCCE5645E}"/>
                  </a:ext>
                </a:extLst>
              </p:cNvPr>
              <p:cNvSpPr/>
              <p:nvPr/>
            </p:nvSpPr>
            <p:spPr bwMode="auto">
              <a:xfrm>
                <a:off x="1910007" y="4791246"/>
                <a:ext cx="557153"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66" name="Isosceles Triangle 65">
                <a:extLst>
                  <a:ext uri="{FF2B5EF4-FFF2-40B4-BE49-F238E27FC236}">
                    <a16:creationId xmlns:a16="http://schemas.microsoft.com/office/drawing/2014/main" id="{727C1D8A-9BB0-4EDE-812E-E0B97C5E99C5}"/>
                  </a:ext>
                </a:extLst>
              </p:cNvPr>
              <p:cNvSpPr/>
              <p:nvPr/>
            </p:nvSpPr>
            <p:spPr bwMode="auto">
              <a:xfrm rot="16200000">
                <a:off x="1786572" y="4882181"/>
                <a:ext cx="214369" cy="32500"/>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67" name="Isosceles Triangle 66">
                <a:extLst>
                  <a:ext uri="{FF2B5EF4-FFF2-40B4-BE49-F238E27FC236}">
                    <a16:creationId xmlns:a16="http://schemas.microsoft.com/office/drawing/2014/main" id="{0E1A081E-1063-49DE-81DE-42BB370431D0}"/>
                  </a:ext>
                </a:extLst>
              </p:cNvPr>
              <p:cNvSpPr/>
              <p:nvPr/>
            </p:nvSpPr>
            <p:spPr bwMode="auto">
              <a:xfrm rot="5400000">
                <a:off x="2376225" y="4882181"/>
                <a:ext cx="214369" cy="3250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68" name="Straight Connector 67">
                <a:extLst>
                  <a:ext uri="{FF2B5EF4-FFF2-40B4-BE49-F238E27FC236}">
                    <a16:creationId xmlns:a16="http://schemas.microsoft.com/office/drawing/2014/main" id="{AD969EE7-E69C-4F64-BBDF-5F512919F189}"/>
                  </a:ext>
                </a:extLst>
              </p:cNvPr>
              <p:cNvCxnSpPr>
                <a:stCxn id="66" idx="4"/>
              </p:cNvCxnSpPr>
              <p:nvPr/>
            </p:nvCxnSpPr>
            <p:spPr bwMode="auto">
              <a:xfrm flipH="1">
                <a:off x="1877507" y="4791246"/>
                <a:ext cx="32500"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927316AB-A898-45A0-8000-3B1A5AD19A7A}"/>
                  </a:ext>
                </a:extLst>
              </p:cNvPr>
              <p:cNvCxnSpPr>
                <a:stCxn id="66" idx="0"/>
                <a:endCxn id="66" idx="2"/>
              </p:cNvCxnSpPr>
              <p:nvPr/>
            </p:nvCxnSpPr>
            <p:spPr bwMode="auto">
              <a:xfrm>
                <a:off x="1877507" y="4898911"/>
                <a:ext cx="32500"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A872EA07-EB17-4DF3-843C-77E2CE38D72E}"/>
                  </a:ext>
                </a:extLst>
              </p:cNvPr>
              <p:cNvCxnSpPr>
                <a:stCxn id="67" idx="2"/>
              </p:cNvCxnSpPr>
              <p:nvPr/>
            </p:nvCxnSpPr>
            <p:spPr bwMode="auto">
              <a:xfrm>
                <a:off x="2467160" y="4791246"/>
                <a:ext cx="32501"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BAEA2F49-09A6-4857-AF89-AB3D909D6500}"/>
                  </a:ext>
                </a:extLst>
              </p:cNvPr>
              <p:cNvCxnSpPr>
                <a:endCxn id="67" idx="4"/>
              </p:cNvCxnSpPr>
              <p:nvPr/>
            </p:nvCxnSpPr>
            <p:spPr bwMode="auto">
              <a:xfrm flipH="1">
                <a:off x="2467160" y="4898911"/>
                <a:ext cx="32501"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6BBD3FB8-31F7-4586-8CA9-DD5CC8F38DED}"/>
                  </a:ext>
                </a:extLst>
              </p:cNvPr>
              <p:cNvCxnSpPr>
                <a:stCxn id="66" idx="4"/>
                <a:endCxn id="67" idx="2"/>
              </p:cNvCxnSpPr>
              <p:nvPr/>
            </p:nvCxnSpPr>
            <p:spPr bwMode="auto">
              <a:xfrm>
                <a:off x="1910007" y="4791246"/>
                <a:ext cx="557153"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70A421D3-23D5-45E8-A972-1FD5DADED318}"/>
                  </a:ext>
                </a:extLst>
              </p:cNvPr>
              <p:cNvCxnSpPr>
                <a:stCxn id="66" idx="2"/>
              </p:cNvCxnSpPr>
              <p:nvPr/>
            </p:nvCxnSpPr>
            <p:spPr bwMode="auto">
              <a:xfrm>
                <a:off x="1910007" y="5005615"/>
                <a:ext cx="557153"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24" name="Group 22">
              <a:extLst>
                <a:ext uri="{FF2B5EF4-FFF2-40B4-BE49-F238E27FC236}">
                  <a16:creationId xmlns:a16="http://schemas.microsoft.com/office/drawing/2014/main" id="{D2786EBF-8D9F-4680-B9B3-2BCECB751398}"/>
                </a:ext>
              </a:extLst>
            </p:cNvPr>
            <p:cNvGrpSpPr>
              <a:grpSpLocks/>
            </p:cNvGrpSpPr>
            <p:nvPr/>
          </p:nvGrpSpPr>
          <p:grpSpPr bwMode="auto">
            <a:xfrm>
              <a:off x="4668103" y="2956261"/>
              <a:ext cx="639233" cy="354329"/>
              <a:chOff x="1877152" y="4791247"/>
              <a:chExt cx="623208" cy="214429"/>
            </a:xfrm>
          </p:grpSpPr>
          <p:sp>
            <p:nvSpPr>
              <p:cNvPr id="56" name="Rectangle 55">
                <a:extLst>
                  <a:ext uri="{FF2B5EF4-FFF2-40B4-BE49-F238E27FC236}">
                    <a16:creationId xmlns:a16="http://schemas.microsoft.com/office/drawing/2014/main" id="{339741B9-A0BB-4E42-8782-C03BFA309BF2}"/>
                  </a:ext>
                </a:extLst>
              </p:cNvPr>
              <p:cNvSpPr/>
              <p:nvPr/>
            </p:nvSpPr>
            <p:spPr bwMode="auto">
              <a:xfrm>
                <a:off x="1910501" y="4791246"/>
                <a:ext cx="555605"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57" name="Isosceles Triangle 56">
                <a:extLst>
                  <a:ext uri="{FF2B5EF4-FFF2-40B4-BE49-F238E27FC236}">
                    <a16:creationId xmlns:a16="http://schemas.microsoft.com/office/drawing/2014/main" id="{EC318D5B-9EAC-45DE-AF15-A144C36C7A8A}"/>
                  </a:ext>
                </a:extLst>
              </p:cNvPr>
              <p:cNvSpPr/>
              <p:nvPr/>
            </p:nvSpPr>
            <p:spPr bwMode="auto">
              <a:xfrm rot="16200000">
                <a:off x="1786293"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58" name="Isosceles Triangle 57">
                <a:extLst>
                  <a:ext uri="{FF2B5EF4-FFF2-40B4-BE49-F238E27FC236}">
                    <a16:creationId xmlns:a16="http://schemas.microsoft.com/office/drawing/2014/main" id="{9FEF7C1D-A728-47ED-B066-ABC20B4221B5}"/>
                  </a:ext>
                </a:extLst>
              </p:cNvPr>
              <p:cNvSpPr/>
              <p:nvPr/>
            </p:nvSpPr>
            <p:spPr bwMode="auto">
              <a:xfrm rot="5400000">
                <a:off x="2375946"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59" name="Straight Connector 58">
                <a:extLst>
                  <a:ext uri="{FF2B5EF4-FFF2-40B4-BE49-F238E27FC236}">
                    <a16:creationId xmlns:a16="http://schemas.microsoft.com/office/drawing/2014/main" id="{57C5BAE9-2F21-455A-B794-5AEB2520EAFC}"/>
                  </a:ext>
                </a:extLst>
              </p:cNvPr>
              <p:cNvCxnSpPr>
                <a:stCxn id="57" idx="4"/>
              </p:cNvCxnSpPr>
              <p:nvPr/>
            </p:nvCxnSpPr>
            <p:spPr bwMode="auto">
              <a:xfrm flipH="1">
                <a:off x="1876453"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951D6CB9-AAB6-4125-8EAC-9B5C80B1CE91}"/>
                  </a:ext>
                </a:extLst>
              </p:cNvPr>
              <p:cNvCxnSpPr>
                <a:stCxn id="57" idx="0"/>
                <a:endCxn id="57" idx="2"/>
              </p:cNvCxnSpPr>
              <p:nvPr/>
            </p:nvCxnSpPr>
            <p:spPr bwMode="auto">
              <a:xfrm>
                <a:off x="1876453"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D253676F-F9F2-46B2-B002-94AE6B823D8D}"/>
                  </a:ext>
                </a:extLst>
              </p:cNvPr>
              <p:cNvCxnSpPr>
                <a:stCxn id="58" idx="2"/>
              </p:cNvCxnSpPr>
              <p:nvPr/>
            </p:nvCxnSpPr>
            <p:spPr bwMode="auto">
              <a:xfrm>
                <a:off x="2466106"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69277831-D1E1-43B2-8DE0-49071D820CA6}"/>
                  </a:ext>
                </a:extLst>
              </p:cNvPr>
              <p:cNvCxnSpPr>
                <a:endCxn id="58" idx="4"/>
              </p:cNvCxnSpPr>
              <p:nvPr/>
            </p:nvCxnSpPr>
            <p:spPr bwMode="auto">
              <a:xfrm flipH="1">
                <a:off x="2466106"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723C66DC-9B4E-4D03-96A0-B9D7A2FA8A97}"/>
                  </a:ext>
                </a:extLst>
              </p:cNvPr>
              <p:cNvCxnSpPr>
                <a:stCxn id="57" idx="4"/>
                <a:endCxn id="58" idx="2"/>
              </p:cNvCxnSpPr>
              <p:nvPr/>
            </p:nvCxnSpPr>
            <p:spPr bwMode="auto">
              <a:xfrm>
                <a:off x="1910501" y="4791246"/>
                <a:ext cx="55560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D2766661-699B-485C-A054-AC9739053E61}"/>
                  </a:ext>
                </a:extLst>
              </p:cNvPr>
              <p:cNvCxnSpPr>
                <a:stCxn id="57" idx="2"/>
              </p:cNvCxnSpPr>
              <p:nvPr/>
            </p:nvCxnSpPr>
            <p:spPr bwMode="auto">
              <a:xfrm>
                <a:off x="1910501" y="5005615"/>
                <a:ext cx="55560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25" name="Group 23">
              <a:extLst>
                <a:ext uri="{FF2B5EF4-FFF2-40B4-BE49-F238E27FC236}">
                  <a16:creationId xmlns:a16="http://schemas.microsoft.com/office/drawing/2014/main" id="{F5FD9871-1C88-4CBC-AD6D-2F811453F1B0}"/>
                </a:ext>
              </a:extLst>
            </p:cNvPr>
            <p:cNvGrpSpPr>
              <a:grpSpLocks/>
            </p:cNvGrpSpPr>
            <p:nvPr/>
          </p:nvGrpSpPr>
          <p:grpSpPr bwMode="auto">
            <a:xfrm>
              <a:off x="5309110" y="2956261"/>
              <a:ext cx="639233" cy="354329"/>
              <a:chOff x="1877152" y="4791247"/>
              <a:chExt cx="623208" cy="214429"/>
            </a:xfrm>
          </p:grpSpPr>
          <p:sp>
            <p:nvSpPr>
              <p:cNvPr id="47" name="Rectangle 46">
                <a:extLst>
                  <a:ext uri="{FF2B5EF4-FFF2-40B4-BE49-F238E27FC236}">
                    <a16:creationId xmlns:a16="http://schemas.microsoft.com/office/drawing/2014/main" id="{7B96D9C8-F09D-4E3D-B967-2662E7A1069C}"/>
                  </a:ext>
                </a:extLst>
              </p:cNvPr>
              <p:cNvSpPr/>
              <p:nvPr/>
            </p:nvSpPr>
            <p:spPr bwMode="auto">
              <a:xfrm>
                <a:off x="1910813" y="4791246"/>
                <a:ext cx="555605"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48" name="Isosceles Triangle 47">
                <a:extLst>
                  <a:ext uri="{FF2B5EF4-FFF2-40B4-BE49-F238E27FC236}">
                    <a16:creationId xmlns:a16="http://schemas.microsoft.com/office/drawing/2014/main" id="{33F1EB16-9F36-4558-A44D-F3E7C1F0E937}"/>
                  </a:ext>
                </a:extLst>
              </p:cNvPr>
              <p:cNvSpPr/>
              <p:nvPr/>
            </p:nvSpPr>
            <p:spPr bwMode="auto">
              <a:xfrm rot="16200000">
                <a:off x="1786605"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49" name="Isosceles Triangle 48">
                <a:extLst>
                  <a:ext uri="{FF2B5EF4-FFF2-40B4-BE49-F238E27FC236}">
                    <a16:creationId xmlns:a16="http://schemas.microsoft.com/office/drawing/2014/main" id="{5597064C-6B62-449B-9595-BB526A8ACCDB}"/>
                  </a:ext>
                </a:extLst>
              </p:cNvPr>
              <p:cNvSpPr/>
              <p:nvPr/>
            </p:nvSpPr>
            <p:spPr bwMode="auto">
              <a:xfrm rot="5400000">
                <a:off x="2376258"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50" name="Straight Connector 49">
                <a:extLst>
                  <a:ext uri="{FF2B5EF4-FFF2-40B4-BE49-F238E27FC236}">
                    <a16:creationId xmlns:a16="http://schemas.microsoft.com/office/drawing/2014/main" id="{69DE7621-D6BF-44EA-AD91-5B0BD6DEF9E4}"/>
                  </a:ext>
                </a:extLst>
              </p:cNvPr>
              <p:cNvCxnSpPr>
                <a:stCxn id="48" idx="4"/>
              </p:cNvCxnSpPr>
              <p:nvPr/>
            </p:nvCxnSpPr>
            <p:spPr bwMode="auto">
              <a:xfrm flipH="1">
                <a:off x="1876765"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C772FFB2-908A-47A0-9955-2E5C7AA4FA0B}"/>
                  </a:ext>
                </a:extLst>
              </p:cNvPr>
              <p:cNvCxnSpPr>
                <a:stCxn id="48" idx="0"/>
                <a:endCxn id="48" idx="2"/>
              </p:cNvCxnSpPr>
              <p:nvPr/>
            </p:nvCxnSpPr>
            <p:spPr bwMode="auto">
              <a:xfrm>
                <a:off x="1876765"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ADCDD931-F0F2-48EA-9CFE-69E4B783800F}"/>
                  </a:ext>
                </a:extLst>
              </p:cNvPr>
              <p:cNvCxnSpPr>
                <a:stCxn id="49" idx="2"/>
              </p:cNvCxnSpPr>
              <p:nvPr/>
            </p:nvCxnSpPr>
            <p:spPr bwMode="auto">
              <a:xfrm>
                <a:off x="2466418"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17EB39EA-ED3C-4DCF-8630-5EB49F58EB35}"/>
                  </a:ext>
                </a:extLst>
              </p:cNvPr>
              <p:cNvCxnSpPr>
                <a:endCxn id="49" idx="4"/>
              </p:cNvCxnSpPr>
              <p:nvPr/>
            </p:nvCxnSpPr>
            <p:spPr bwMode="auto">
              <a:xfrm flipH="1">
                <a:off x="2466418"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EF060B6B-9E82-41D2-BC7E-15434EB16474}"/>
                  </a:ext>
                </a:extLst>
              </p:cNvPr>
              <p:cNvCxnSpPr>
                <a:stCxn id="48" idx="4"/>
                <a:endCxn id="49" idx="2"/>
              </p:cNvCxnSpPr>
              <p:nvPr/>
            </p:nvCxnSpPr>
            <p:spPr bwMode="auto">
              <a:xfrm>
                <a:off x="1910813" y="4791246"/>
                <a:ext cx="55560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B5E85975-D7F8-4B1E-9CFA-56E10F006E05}"/>
                  </a:ext>
                </a:extLst>
              </p:cNvPr>
              <p:cNvCxnSpPr>
                <a:stCxn id="48" idx="2"/>
              </p:cNvCxnSpPr>
              <p:nvPr/>
            </p:nvCxnSpPr>
            <p:spPr bwMode="auto">
              <a:xfrm>
                <a:off x="1910813" y="5005615"/>
                <a:ext cx="55560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26" name="Group 24">
              <a:extLst>
                <a:ext uri="{FF2B5EF4-FFF2-40B4-BE49-F238E27FC236}">
                  <a16:creationId xmlns:a16="http://schemas.microsoft.com/office/drawing/2014/main" id="{88A4076B-8CC8-4999-9316-A8A051997D0E}"/>
                </a:ext>
              </a:extLst>
            </p:cNvPr>
            <p:cNvGrpSpPr>
              <a:grpSpLocks/>
            </p:cNvGrpSpPr>
            <p:nvPr/>
          </p:nvGrpSpPr>
          <p:grpSpPr bwMode="auto">
            <a:xfrm>
              <a:off x="5948343" y="2956261"/>
              <a:ext cx="639233" cy="354329"/>
              <a:chOff x="1877152" y="4791247"/>
              <a:chExt cx="623208" cy="214429"/>
            </a:xfrm>
          </p:grpSpPr>
          <p:sp>
            <p:nvSpPr>
              <p:cNvPr id="38" name="Rectangle 37">
                <a:extLst>
                  <a:ext uri="{FF2B5EF4-FFF2-40B4-BE49-F238E27FC236}">
                    <a16:creationId xmlns:a16="http://schemas.microsoft.com/office/drawing/2014/main" id="{09E327E4-E9CE-49D1-9A1B-3371E03EA2CA}"/>
                  </a:ext>
                </a:extLst>
              </p:cNvPr>
              <p:cNvSpPr/>
              <p:nvPr/>
            </p:nvSpPr>
            <p:spPr bwMode="auto">
              <a:xfrm>
                <a:off x="1911307" y="4791246"/>
                <a:ext cx="555606"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39" name="Isosceles Triangle 38">
                <a:extLst>
                  <a:ext uri="{FF2B5EF4-FFF2-40B4-BE49-F238E27FC236}">
                    <a16:creationId xmlns:a16="http://schemas.microsoft.com/office/drawing/2014/main" id="{C00F7E7D-9E46-4A35-B08A-AB22EFAC4D3B}"/>
                  </a:ext>
                </a:extLst>
              </p:cNvPr>
              <p:cNvSpPr/>
              <p:nvPr/>
            </p:nvSpPr>
            <p:spPr bwMode="auto">
              <a:xfrm rot="16200000">
                <a:off x="1787098"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40" name="Isosceles Triangle 39">
                <a:extLst>
                  <a:ext uri="{FF2B5EF4-FFF2-40B4-BE49-F238E27FC236}">
                    <a16:creationId xmlns:a16="http://schemas.microsoft.com/office/drawing/2014/main" id="{A88BA3C6-44ED-484D-91B7-768061D98A16}"/>
                  </a:ext>
                </a:extLst>
              </p:cNvPr>
              <p:cNvSpPr/>
              <p:nvPr/>
            </p:nvSpPr>
            <p:spPr bwMode="auto">
              <a:xfrm rot="5400000">
                <a:off x="2376752"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41" name="Straight Connector 40">
                <a:extLst>
                  <a:ext uri="{FF2B5EF4-FFF2-40B4-BE49-F238E27FC236}">
                    <a16:creationId xmlns:a16="http://schemas.microsoft.com/office/drawing/2014/main" id="{ED4C9900-9321-4C33-BFF4-E86169180362}"/>
                  </a:ext>
                </a:extLst>
              </p:cNvPr>
              <p:cNvCxnSpPr>
                <a:stCxn id="39" idx="4"/>
              </p:cNvCxnSpPr>
              <p:nvPr/>
            </p:nvCxnSpPr>
            <p:spPr bwMode="auto">
              <a:xfrm flipH="1">
                <a:off x="1877258"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5BBBA382-3B62-41F4-91EC-F4128B65A536}"/>
                  </a:ext>
                </a:extLst>
              </p:cNvPr>
              <p:cNvCxnSpPr>
                <a:stCxn id="39" idx="0"/>
                <a:endCxn id="39" idx="2"/>
              </p:cNvCxnSpPr>
              <p:nvPr/>
            </p:nvCxnSpPr>
            <p:spPr bwMode="auto">
              <a:xfrm>
                <a:off x="1877258"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76BDE4A2-6DC9-422D-B48D-BEAB04EFD799}"/>
                  </a:ext>
                </a:extLst>
              </p:cNvPr>
              <p:cNvCxnSpPr>
                <a:stCxn id="40" idx="2"/>
              </p:cNvCxnSpPr>
              <p:nvPr/>
            </p:nvCxnSpPr>
            <p:spPr bwMode="auto">
              <a:xfrm>
                <a:off x="2466912"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F3220A0A-15D9-4AC0-AB57-72E5A811E521}"/>
                  </a:ext>
                </a:extLst>
              </p:cNvPr>
              <p:cNvCxnSpPr>
                <a:endCxn id="40" idx="4"/>
              </p:cNvCxnSpPr>
              <p:nvPr/>
            </p:nvCxnSpPr>
            <p:spPr bwMode="auto">
              <a:xfrm flipH="1">
                <a:off x="2466912"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CDDA4CA0-ABB3-4D3E-8B7D-16A828034429}"/>
                  </a:ext>
                </a:extLst>
              </p:cNvPr>
              <p:cNvCxnSpPr>
                <a:stCxn id="39" idx="4"/>
                <a:endCxn id="40" idx="2"/>
              </p:cNvCxnSpPr>
              <p:nvPr/>
            </p:nvCxnSpPr>
            <p:spPr bwMode="auto">
              <a:xfrm>
                <a:off x="1911307" y="4791246"/>
                <a:ext cx="55560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C90D8C4F-AF71-4264-BA53-602B640CA81F}"/>
                  </a:ext>
                </a:extLst>
              </p:cNvPr>
              <p:cNvCxnSpPr>
                <a:stCxn id="39" idx="2"/>
              </p:cNvCxnSpPr>
              <p:nvPr/>
            </p:nvCxnSpPr>
            <p:spPr bwMode="auto">
              <a:xfrm>
                <a:off x="1911307" y="5005615"/>
                <a:ext cx="55560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cxnSp>
          <p:nvCxnSpPr>
            <p:cNvPr id="27" name="Straight Connector 26">
              <a:extLst>
                <a:ext uri="{FF2B5EF4-FFF2-40B4-BE49-F238E27FC236}">
                  <a16:creationId xmlns:a16="http://schemas.microsoft.com/office/drawing/2014/main" id="{46DC70DE-B668-492A-97D6-1765D2A41842}"/>
                </a:ext>
              </a:extLst>
            </p:cNvPr>
            <p:cNvCxnSpPr/>
            <p:nvPr/>
          </p:nvCxnSpPr>
          <p:spPr bwMode="auto">
            <a:xfrm>
              <a:off x="7829571" y="2956260"/>
              <a:ext cx="57147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sp>
          <p:nvSpPr>
            <p:cNvPr id="28" name="TextBox 26">
              <a:extLst>
                <a:ext uri="{FF2B5EF4-FFF2-40B4-BE49-F238E27FC236}">
                  <a16:creationId xmlns:a16="http://schemas.microsoft.com/office/drawing/2014/main" id="{0D5FB4D5-FE0C-4073-960C-3A7F4029CB2E}"/>
                </a:ext>
              </a:extLst>
            </p:cNvPr>
            <p:cNvSpPr txBox="1">
              <a:spLocks noChangeArrowheads="1"/>
            </p:cNvSpPr>
            <p:nvPr/>
          </p:nvSpPr>
          <p:spPr bwMode="auto">
            <a:xfrm>
              <a:off x="1426211" y="2987568"/>
              <a:ext cx="917437"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Start bit</a:t>
              </a:r>
            </a:p>
          </p:txBody>
        </p:sp>
        <p:sp>
          <p:nvSpPr>
            <p:cNvPr id="29" name="TextBox 27">
              <a:extLst>
                <a:ext uri="{FF2B5EF4-FFF2-40B4-BE49-F238E27FC236}">
                  <a16:creationId xmlns:a16="http://schemas.microsoft.com/office/drawing/2014/main" id="{08287582-7FF1-40E2-BE28-3A1E16159C6D}"/>
                </a:ext>
              </a:extLst>
            </p:cNvPr>
            <p:cNvSpPr txBox="1">
              <a:spLocks noChangeArrowheads="1"/>
            </p:cNvSpPr>
            <p:nvPr/>
          </p:nvSpPr>
          <p:spPr bwMode="auto">
            <a:xfrm>
              <a:off x="7259173" y="2963076"/>
              <a:ext cx="917437"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Stop bit</a:t>
              </a:r>
            </a:p>
          </p:txBody>
        </p:sp>
        <p:sp>
          <p:nvSpPr>
            <p:cNvPr id="30" name="TextBox 28">
              <a:extLst>
                <a:ext uri="{FF2B5EF4-FFF2-40B4-BE49-F238E27FC236}">
                  <a16:creationId xmlns:a16="http://schemas.microsoft.com/office/drawing/2014/main" id="{9CA932B6-BA32-40E3-B9A7-052F5E6144CE}"/>
                </a:ext>
              </a:extLst>
            </p:cNvPr>
            <p:cNvSpPr txBox="1">
              <a:spLocks noChangeArrowheads="1"/>
            </p:cNvSpPr>
            <p:nvPr/>
          </p:nvSpPr>
          <p:spPr bwMode="auto">
            <a:xfrm>
              <a:off x="2181517" y="2987568"/>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0</a:t>
              </a:r>
            </a:p>
          </p:txBody>
        </p:sp>
        <p:sp>
          <p:nvSpPr>
            <p:cNvPr id="31" name="TextBox 29">
              <a:extLst>
                <a:ext uri="{FF2B5EF4-FFF2-40B4-BE49-F238E27FC236}">
                  <a16:creationId xmlns:a16="http://schemas.microsoft.com/office/drawing/2014/main" id="{FEC5CBF2-F0B2-40C7-9461-1A736865BEBE}"/>
                </a:ext>
              </a:extLst>
            </p:cNvPr>
            <p:cNvSpPr txBox="1">
              <a:spLocks noChangeArrowheads="1"/>
            </p:cNvSpPr>
            <p:nvPr/>
          </p:nvSpPr>
          <p:spPr bwMode="auto">
            <a:xfrm>
              <a:off x="2802651" y="2987568"/>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1</a:t>
              </a:r>
            </a:p>
          </p:txBody>
        </p:sp>
        <p:sp>
          <p:nvSpPr>
            <p:cNvPr id="32" name="TextBox 30">
              <a:extLst>
                <a:ext uri="{FF2B5EF4-FFF2-40B4-BE49-F238E27FC236}">
                  <a16:creationId xmlns:a16="http://schemas.microsoft.com/office/drawing/2014/main" id="{B14F5D88-ECE7-469A-96F0-A57402A92F18}"/>
                </a:ext>
              </a:extLst>
            </p:cNvPr>
            <p:cNvSpPr txBox="1">
              <a:spLocks noChangeArrowheads="1"/>
            </p:cNvSpPr>
            <p:nvPr/>
          </p:nvSpPr>
          <p:spPr bwMode="auto">
            <a:xfrm>
              <a:off x="3441884" y="2995732"/>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2</a:t>
              </a:r>
            </a:p>
          </p:txBody>
        </p:sp>
        <p:sp>
          <p:nvSpPr>
            <p:cNvPr id="33" name="TextBox 31">
              <a:extLst>
                <a:ext uri="{FF2B5EF4-FFF2-40B4-BE49-F238E27FC236}">
                  <a16:creationId xmlns:a16="http://schemas.microsoft.com/office/drawing/2014/main" id="{BE0C85F8-3121-4327-A388-33606F8CDB02}"/>
                </a:ext>
              </a:extLst>
            </p:cNvPr>
            <p:cNvSpPr txBox="1">
              <a:spLocks noChangeArrowheads="1"/>
            </p:cNvSpPr>
            <p:nvPr/>
          </p:nvSpPr>
          <p:spPr bwMode="auto">
            <a:xfrm>
              <a:off x="4099215" y="2995732"/>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3</a:t>
              </a:r>
            </a:p>
          </p:txBody>
        </p:sp>
        <p:sp>
          <p:nvSpPr>
            <p:cNvPr id="34" name="TextBox 32">
              <a:extLst>
                <a:ext uri="{FF2B5EF4-FFF2-40B4-BE49-F238E27FC236}">
                  <a16:creationId xmlns:a16="http://schemas.microsoft.com/office/drawing/2014/main" id="{6BD8F887-AABF-4865-9D8D-FF84D4191A38}"/>
                </a:ext>
              </a:extLst>
            </p:cNvPr>
            <p:cNvSpPr txBox="1">
              <a:spLocks noChangeArrowheads="1"/>
            </p:cNvSpPr>
            <p:nvPr/>
          </p:nvSpPr>
          <p:spPr bwMode="auto">
            <a:xfrm>
              <a:off x="4755521" y="2987568"/>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4</a:t>
              </a:r>
            </a:p>
          </p:txBody>
        </p:sp>
        <p:sp>
          <p:nvSpPr>
            <p:cNvPr id="35" name="TextBox 33">
              <a:extLst>
                <a:ext uri="{FF2B5EF4-FFF2-40B4-BE49-F238E27FC236}">
                  <a16:creationId xmlns:a16="http://schemas.microsoft.com/office/drawing/2014/main" id="{5B3E0258-8A19-488D-8233-E949A5B843E1}"/>
                </a:ext>
              </a:extLst>
            </p:cNvPr>
            <p:cNvSpPr txBox="1">
              <a:spLocks noChangeArrowheads="1"/>
            </p:cNvSpPr>
            <p:nvPr/>
          </p:nvSpPr>
          <p:spPr bwMode="auto">
            <a:xfrm>
              <a:off x="5396529" y="2979404"/>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5</a:t>
              </a:r>
            </a:p>
          </p:txBody>
        </p:sp>
        <p:sp>
          <p:nvSpPr>
            <p:cNvPr id="36" name="TextBox 34">
              <a:extLst>
                <a:ext uri="{FF2B5EF4-FFF2-40B4-BE49-F238E27FC236}">
                  <a16:creationId xmlns:a16="http://schemas.microsoft.com/office/drawing/2014/main" id="{95223342-E0A8-40E5-A46C-2DBD0A24D9F0}"/>
                </a:ext>
              </a:extLst>
            </p:cNvPr>
            <p:cNvSpPr txBox="1">
              <a:spLocks noChangeArrowheads="1"/>
            </p:cNvSpPr>
            <p:nvPr/>
          </p:nvSpPr>
          <p:spPr bwMode="auto">
            <a:xfrm>
              <a:off x="6027613" y="2987568"/>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6</a:t>
              </a:r>
            </a:p>
          </p:txBody>
        </p:sp>
        <p:sp>
          <p:nvSpPr>
            <p:cNvPr id="37" name="TextBox 35">
              <a:extLst>
                <a:ext uri="{FF2B5EF4-FFF2-40B4-BE49-F238E27FC236}">
                  <a16:creationId xmlns:a16="http://schemas.microsoft.com/office/drawing/2014/main" id="{9155937E-BC29-4283-A202-88DB5EB666E6}"/>
                </a:ext>
              </a:extLst>
            </p:cNvPr>
            <p:cNvSpPr txBox="1">
              <a:spLocks noChangeArrowheads="1"/>
            </p:cNvSpPr>
            <p:nvPr/>
          </p:nvSpPr>
          <p:spPr bwMode="auto">
            <a:xfrm>
              <a:off x="6666845" y="2987568"/>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7</a:t>
              </a:r>
            </a:p>
          </p:txBody>
        </p:sp>
      </p:grpSp>
      <p:grpSp>
        <p:nvGrpSpPr>
          <p:cNvPr id="101" name="Group 100">
            <a:extLst>
              <a:ext uri="{FF2B5EF4-FFF2-40B4-BE49-F238E27FC236}">
                <a16:creationId xmlns:a16="http://schemas.microsoft.com/office/drawing/2014/main" id="{19081AE6-55D1-40B2-8DB5-B0F8631F563D}"/>
              </a:ext>
            </a:extLst>
          </p:cNvPr>
          <p:cNvGrpSpPr>
            <a:grpSpLocks/>
          </p:cNvGrpSpPr>
          <p:nvPr/>
        </p:nvGrpSpPr>
        <p:grpSpPr bwMode="auto">
          <a:xfrm>
            <a:off x="2503365" y="5264151"/>
            <a:ext cx="852794" cy="354013"/>
            <a:chOff x="1877152" y="4791247"/>
            <a:chExt cx="623208" cy="214429"/>
          </a:xfrm>
          <a:effectLst>
            <a:outerShdw blurRad="50800" dist="38100" dir="2700000" algn="tl" rotWithShape="0">
              <a:prstClr val="black">
                <a:alpha val="40000"/>
              </a:prstClr>
            </a:outerShdw>
          </a:effectLst>
        </p:grpSpPr>
        <p:sp>
          <p:nvSpPr>
            <p:cNvPr id="102" name="Rectangle 101">
              <a:extLst>
                <a:ext uri="{FF2B5EF4-FFF2-40B4-BE49-F238E27FC236}">
                  <a16:creationId xmlns:a16="http://schemas.microsoft.com/office/drawing/2014/main" id="{3DB2A4B1-FC9C-4AC1-98D7-421B6FD48CF9}"/>
                </a:ext>
              </a:extLst>
            </p:cNvPr>
            <p:cNvSpPr/>
            <p:nvPr/>
          </p:nvSpPr>
          <p:spPr bwMode="auto">
            <a:xfrm>
              <a:off x="1909626" y="4791247"/>
              <a:ext cx="558259"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03" name="Isosceles Triangle 102">
              <a:extLst>
                <a:ext uri="{FF2B5EF4-FFF2-40B4-BE49-F238E27FC236}">
                  <a16:creationId xmlns:a16="http://schemas.microsoft.com/office/drawing/2014/main" id="{B44741A8-DD0F-471A-B006-ABF24BD200CB}"/>
                </a:ext>
              </a:extLst>
            </p:cNvPr>
            <p:cNvSpPr/>
            <p:nvPr/>
          </p:nvSpPr>
          <p:spPr bwMode="auto">
            <a:xfrm rot="16200000">
              <a:off x="1786175" y="4882224"/>
              <a:ext cx="214429" cy="32474"/>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04" name="Isosceles Triangle 103">
              <a:extLst>
                <a:ext uri="{FF2B5EF4-FFF2-40B4-BE49-F238E27FC236}">
                  <a16:creationId xmlns:a16="http://schemas.microsoft.com/office/drawing/2014/main" id="{662F3068-C1B4-4B43-A9DF-617C8A9E493C}"/>
                </a:ext>
              </a:extLst>
            </p:cNvPr>
            <p:cNvSpPr/>
            <p:nvPr/>
          </p:nvSpPr>
          <p:spPr bwMode="auto">
            <a:xfrm rot="5400000">
              <a:off x="2376908" y="4882224"/>
              <a:ext cx="214429" cy="32474"/>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05" name="Straight Connector 104">
              <a:extLst>
                <a:ext uri="{FF2B5EF4-FFF2-40B4-BE49-F238E27FC236}">
                  <a16:creationId xmlns:a16="http://schemas.microsoft.com/office/drawing/2014/main" id="{9DA2B5FC-7DF7-435D-BB1A-ADC6C891C389}"/>
                </a:ext>
              </a:extLst>
            </p:cNvPr>
            <p:cNvCxnSpPr>
              <a:stCxn id="103" idx="4"/>
            </p:cNvCxnSpPr>
            <p:nvPr/>
          </p:nvCxnSpPr>
          <p:spPr bwMode="auto">
            <a:xfrm flipH="1">
              <a:off x="1877152" y="4791247"/>
              <a:ext cx="32474"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86F29292-C79F-4221-AE40-659A447CF9FC}"/>
                </a:ext>
              </a:extLst>
            </p:cNvPr>
            <p:cNvCxnSpPr>
              <a:stCxn id="103" idx="0"/>
              <a:endCxn id="103" idx="2"/>
            </p:cNvCxnSpPr>
            <p:nvPr/>
          </p:nvCxnSpPr>
          <p:spPr bwMode="auto">
            <a:xfrm>
              <a:off x="1877152" y="4898942"/>
              <a:ext cx="32474"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2B44F27B-0EE9-424B-847A-427F57FC27A1}"/>
                </a:ext>
              </a:extLst>
            </p:cNvPr>
            <p:cNvCxnSpPr>
              <a:stCxn id="104" idx="2"/>
            </p:cNvCxnSpPr>
            <p:nvPr/>
          </p:nvCxnSpPr>
          <p:spPr bwMode="auto">
            <a:xfrm>
              <a:off x="2467886" y="4791247"/>
              <a:ext cx="32474"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B2D0DBE7-6189-4B24-821B-6FDB21214201}"/>
                </a:ext>
              </a:extLst>
            </p:cNvPr>
            <p:cNvCxnSpPr>
              <a:endCxn id="104" idx="4"/>
            </p:cNvCxnSpPr>
            <p:nvPr/>
          </p:nvCxnSpPr>
          <p:spPr bwMode="auto">
            <a:xfrm flipH="1">
              <a:off x="2467886" y="4898942"/>
              <a:ext cx="32474"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BBAA2CD7-6406-4160-A431-82FC6F814FC4}"/>
                </a:ext>
              </a:extLst>
            </p:cNvPr>
            <p:cNvCxnSpPr>
              <a:stCxn id="103" idx="4"/>
              <a:endCxn id="104" idx="2"/>
            </p:cNvCxnSpPr>
            <p:nvPr/>
          </p:nvCxnSpPr>
          <p:spPr bwMode="auto">
            <a:xfrm>
              <a:off x="1909626" y="4791247"/>
              <a:ext cx="55825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BD5197B5-11F5-41B6-8FA8-E7DD53DA49E6}"/>
                </a:ext>
              </a:extLst>
            </p:cNvPr>
            <p:cNvCxnSpPr>
              <a:stCxn id="103" idx="2"/>
            </p:cNvCxnSpPr>
            <p:nvPr/>
          </p:nvCxnSpPr>
          <p:spPr bwMode="auto">
            <a:xfrm>
              <a:off x="1909626" y="5005676"/>
              <a:ext cx="55825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cxnSp>
        <p:nvCxnSpPr>
          <p:cNvPr id="111" name="Straight Connector 110">
            <a:extLst>
              <a:ext uri="{FF2B5EF4-FFF2-40B4-BE49-F238E27FC236}">
                <a16:creationId xmlns:a16="http://schemas.microsoft.com/office/drawing/2014/main" id="{D99FD7FF-76EA-4939-A84F-C18C1C2EEFBB}"/>
              </a:ext>
            </a:extLst>
          </p:cNvPr>
          <p:cNvCxnSpPr/>
          <p:nvPr/>
        </p:nvCxnSpPr>
        <p:spPr bwMode="auto">
          <a:xfrm flipH="1">
            <a:off x="2456811" y="5441951"/>
            <a:ext cx="44438" cy="1762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112" name="Rectangle 111">
            <a:extLst>
              <a:ext uri="{FF2B5EF4-FFF2-40B4-BE49-F238E27FC236}">
                <a16:creationId xmlns:a16="http://schemas.microsoft.com/office/drawing/2014/main" id="{DD281E02-1D9B-4887-B093-861EDE3F89FC}"/>
              </a:ext>
            </a:extLst>
          </p:cNvPr>
          <p:cNvSpPr/>
          <p:nvPr/>
        </p:nvSpPr>
        <p:spPr bwMode="auto">
          <a:xfrm>
            <a:off x="8515248" y="5264151"/>
            <a:ext cx="761802" cy="354013"/>
          </a:xfrm>
          <a:prstGeom prst="rect">
            <a:avLst/>
          </a:prstGeom>
          <a:solidFill>
            <a:schemeClr val="accent5">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sp>
        <p:nvSpPr>
          <p:cNvPr id="113" name="Isosceles Triangle 112">
            <a:extLst>
              <a:ext uri="{FF2B5EF4-FFF2-40B4-BE49-F238E27FC236}">
                <a16:creationId xmlns:a16="http://schemas.microsoft.com/office/drawing/2014/main" id="{099B638E-3283-4652-BEFD-0874CDC1ECF9}"/>
              </a:ext>
            </a:extLst>
          </p:cNvPr>
          <p:cNvSpPr/>
          <p:nvPr/>
        </p:nvSpPr>
        <p:spPr bwMode="auto">
          <a:xfrm rot="16200000">
            <a:off x="8314965" y="5417880"/>
            <a:ext cx="354013" cy="46555"/>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sp>
        <p:nvSpPr>
          <p:cNvPr id="114" name="Isosceles Triangle 113">
            <a:extLst>
              <a:ext uri="{FF2B5EF4-FFF2-40B4-BE49-F238E27FC236}">
                <a16:creationId xmlns:a16="http://schemas.microsoft.com/office/drawing/2014/main" id="{A274CCAE-5598-49FF-B64D-1D823A84F690}"/>
              </a:ext>
            </a:extLst>
          </p:cNvPr>
          <p:cNvSpPr/>
          <p:nvPr/>
        </p:nvSpPr>
        <p:spPr bwMode="auto">
          <a:xfrm rot="5400000">
            <a:off x="9122263" y="5418938"/>
            <a:ext cx="354013" cy="44439"/>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cxnSp>
        <p:nvCxnSpPr>
          <p:cNvPr id="115" name="Straight Connector 114">
            <a:extLst>
              <a:ext uri="{FF2B5EF4-FFF2-40B4-BE49-F238E27FC236}">
                <a16:creationId xmlns:a16="http://schemas.microsoft.com/office/drawing/2014/main" id="{98A04CED-E703-4ABD-98FA-D37C27FF1A5D}"/>
              </a:ext>
            </a:extLst>
          </p:cNvPr>
          <p:cNvCxnSpPr>
            <a:stCxn id="113" idx="4"/>
          </p:cNvCxnSpPr>
          <p:nvPr/>
        </p:nvCxnSpPr>
        <p:spPr bwMode="auto">
          <a:xfrm flipH="1">
            <a:off x="8468694" y="5264150"/>
            <a:ext cx="46555" cy="17780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16" name="Straight Connector 115">
            <a:extLst>
              <a:ext uri="{FF2B5EF4-FFF2-40B4-BE49-F238E27FC236}">
                <a16:creationId xmlns:a16="http://schemas.microsoft.com/office/drawing/2014/main" id="{910A43BA-269C-48CE-826E-2DB6B2FB5269}"/>
              </a:ext>
            </a:extLst>
          </p:cNvPr>
          <p:cNvCxnSpPr>
            <a:stCxn id="113" idx="0"/>
            <a:endCxn id="113" idx="2"/>
          </p:cNvCxnSpPr>
          <p:nvPr/>
        </p:nvCxnSpPr>
        <p:spPr bwMode="auto">
          <a:xfrm>
            <a:off x="8468694" y="5441951"/>
            <a:ext cx="46555" cy="1762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17" name="Straight Connector 116">
            <a:extLst>
              <a:ext uri="{FF2B5EF4-FFF2-40B4-BE49-F238E27FC236}">
                <a16:creationId xmlns:a16="http://schemas.microsoft.com/office/drawing/2014/main" id="{78AF98B2-447F-43B0-A5EF-2EE87E903905}"/>
              </a:ext>
            </a:extLst>
          </p:cNvPr>
          <p:cNvCxnSpPr>
            <a:stCxn id="114" idx="2"/>
          </p:cNvCxnSpPr>
          <p:nvPr/>
        </p:nvCxnSpPr>
        <p:spPr bwMode="auto">
          <a:xfrm>
            <a:off x="9277050" y="5264150"/>
            <a:ext cx="44439" cy="17780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18" name="Straight Connector 117">
            <a:extLst>
              <a:ext uri="{FF2B5EF4-FFF2-40B4-BE49-F238E27FC236}">
                <a16:creationId xmlns:a16="http://schemas.microsoft.com/office/drawing/2014/main" id="{A3ECB866-196E-47D7-8094-11B723CDC5FA}"/>
              </a:ext>
            </a:extLst>
          </p:cNvPr>
          <p:cNvCxnSpPr>
            <a:stCxn id="114" idx="0"/>
            <a:endCxn id="114" idx="4"/>
          </p:cNvCxnSpPr>
          <p:nvPr/>
        </p:nvCxnSpPr>
        <p:spPr bwMode="auto">
          <a:xfrm flipH="1">
            <a:off x="9277050" y="5441951"/>
            <a:ext cx="44439" cy="1762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19" name="Straight Connector 118">
            <a:extLst>
              <a:ext uri="{FF2B5EF4-FFF2-40B4-BE49-F238E27FC236}">
                <a16:creationId xmlns:a16="http://schemas.microsoft.com/office/drawing/2014/main" id="{12202B35-BD0E-47F4-BB6E-1DC7450584A8}"/>
              </a:ext>
            </a:extLst>
          </p:cNvPr>
          <p:cNvCxnSpPr>
            <a:stCxn id="113" idx="4"/>
            <a:endCxn id="114" idx="2"/>
          </p:cNvCxnSpPr>
          <p:nvPr/>
        </p:nvCxnSpPr>
        <p:spPr bwMode="auto">
          <a:xfrm>
            <a:off x="8515248" y="5264150"/>
            <a:ext cx="7618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0" name="Straight Connector 119">
            <a:extLst>
              <a:ext uri="{FF2B5EF4-FFF2-40B4-BE49-F238E27FC236}">
                <a16:creationId xmlns:a16="http://schemas.microsoft.com/office/drawing/2014/main" id="{CB01CF6F-F8D4-4678-AF83-99EF3627DC18}"/>
              </a:ext>
            </a:extLst>
          </p:cNvPr>
          <p:cNvCxnSpPr>
            <a:stCxn id="113" idx="2"/>
          </p:cNvCxnSpPr>
          <p:nvPr/>
        </p:nvCxnSpPr>
        <p:spPr bwMode="auto">
          <a:xfrm>
            <a:off x="8515248" y="5618163"/>
            <a:ext cx="7618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1" name="Straight Connector 120">
            <a:extLst>
              <a:ext uri="{FF2B5EF4-FFF2-40B4-BE49-F238E27FC236}">
                <a16:creationId xmlns:a16="http://schemas.microsoft.com/office/drawing/2014/main" id="{8A21A180-ACCD-4C65-AA79-4C8011CF2F68}"/>
              </a:ext>
            </a:extLst>
          </p:cNvPr>
          <p:cNvCxnSpPr/>
          <p:nvPr/>
        </p:nvCxnSpPr>
        <p:spPr bwMode="auto">
          <a:xfrm>
            <a:off x="1695009" y="5618163"/>
            <a:ext cx="7618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2" name="Straight Connector 121">
            <a:extLst>
              <a:ext uri="{FF2B5EF4-FFF2-40B4-BE49-F238E27FC236}">
                <a16:creationId xmlns:a16="http://schemas.microsoft.com/office/drawing/2014/main" id="{DAEDE14B-8BFD-4AC3-9461-AAC518FC5585}"/>
              </a:ext>
            </a:extLst>
          </p:cNvPr>
          <p:cNvCxnSpPr/>
          <p:nvPr/>
        </p:nvCxnSpPr>
        <p:spPr bwMode="auto">
          <a:xfrm>
            <a:off x="1604016" y="5264151"/>
            <a:ext cx="90994" cy="3540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3" name="Straight Connector 122">
            <a:extLst>
              <a:ext uri="{FF2B5EF4-FFF2-40B4-BE49-F238E27FC236}">
                <a16:creationId xmlns:a16="http://schemas.microsoft.com/office/drawing/2014/main" id="{E4F936BE-2E61-4443-9067-3370163F3FD1}"/>
              </a:ext>
            </a:extLst>
          </p:cNvPr>
          <p:cNvCxnSpPr/>
          <p:nvPr/>
        </p:nvCxnSpPr>
        <p:spPr bwMode="auto">
          <a:xfrm>
            <a:off x="844331" y="5264150"/>
            <a:ext cx="7618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grpSp>
        <p:nvGrpSpPr>
          <p:cNvPr id="124" name="Group 115">
            <a:extLst>
              <a:ext uri="{FF2B5EF4-FFF2-40B4-BE49-F238E27FC236}">
                <a16:creationId xmlns:a16="http://schemas.microsoft.com/office/drawing/2014/main" id="{07FD0A81-64E2-4D87-BA00-B4C18981B2E6}"/>
              </a:ext>
            </a:extLst>
          </p:cNvPr>
          <p:cNvGrpSpPr>
            <a:grpSpLocks/>
          </p:cNvGrpSpPr>
          <p:nvPr/>
        </p:nvGrpSpPr>
        <p:grpSpPr bwMode="auto">
          <a:xfrm>
            <a:off x="3356160" y="5264151"/>
            <a:ext cx="852795" cy="354013"/>
            <a:chOff x="1877152" y="4791247"/>
            <a:chExt cx="623208" cy="214429"/>
          </a:xfrm>
          <a:effectLst>
            <a:outerShdw blurRad="50800" dist="38100" dir="2700000" algn="tl" rotWithShape="0">
              <a:prstClr val="black">
                <a:alpha val="40000"/>
              </a:prstClr>
            </a:outerShdw>
          </a:effectLst>
        </p:grpSpPr>
        <p:sp>
          <p:nvSpPr>
            <p:cNvPr id="125" name="Rectangle 124">
              <a:extLst>
                <a:ext uri="{FF2B5EF4-FFF2-40B4-BE49-F238E27FC236}">
                  <a16:creationId xmlns:a16="http://schemas.microsoft.com/office/drawing/2014/main" id="{A9275437-89E0-41D6-BE52-C0308B816D31}"/>
                </a:ext>
              </a:extLst>
            </p:cNvPr>
            <p:cNvSpPr/>
            <p:nvPr/>
          </p:nvSpPr>
          <p:spPr bwMode="auto">
            <a:xfrm>
              <a:off x="1911173" y="4791247"/>
              <a:ext cx="555165"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26" name="Isosceles Triangle 125">
              <a:extLst>
                <a:ext uri="{FF2B5EF4-FFF2-40B4-BE49-F238E27FC236}">
                  <a16:creationId xmlns:a16="http://schemas.microsoft.com/office/drawing/2014/main" id="{580C1721-ECC4-4F2E-B8B0-018EB229DE83}"/>
                </a:ext>
              </a:extLst>
            </p:cNvPr>
            <p:cNvSpPr/>
            <p:nvPr/>
          </p:nvSpPr>
          <p:spPr bwMode="auto">
            <a:xfrm rot="16200000">
              <a:off x="1786948" y="4881451"/>
              <a:ext cx="214429" cy="3402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27" name="Isosceles Triangle 126">
              <a:extLst>
                <a:ext uri="{FF2B5EF4-FFF2-40B4-BE49-F238E27FC236}">
                  <a16:creationId xmlns:a16="http://schemas.microsoft.com/office/drawing/2014/main" id="{744CA1F4-C6F4-424C-BE51-9533BB72AFCE}"/>
                </a:ext>
              </a:extLst>
            </p:cNvPr>
            <p:cNvSpPr/>
            <p:nvPr/>
          </p:nvSpPr>
          <p:spPr bwMode="auto">
            <a:xfrm rot="5400000">
              <a:off x="2376135" y="4881451"/>
              <a:ext cx="214429" cy="3402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28" name="Straight Connector 127">
              <a:extLst>
                <a:ext uri="{FF2B5EF4-FFF2-40B4-BE49-F238E27FC236}">
                  <a16:creationId xmlns:a16="http://schemas.microsoft.com/office/drawing/2014/main" id="{5A273C42-1525-4C29-BE77-D3253E5FF962}"/>
                </a:ext>
              </a:extLst>
            </p:cNvPr>
            <p:cNvCxnSpPr>
              <a:stCxn id="126" idx="4"/>
            </p:cNvCxnSpPr>
            <p:nvPr/>
          </p:nvCxnSpPr>
          <p:spPr bwMode="auto">
            <a:xfrm flipH="1">
              <a:off x="1877152" y="4791247"/>
              <a:ext cx="34021"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38F9C9B2-4437-4E5A-9AE8-7310572F0145}"/>
                </a:ext>
              </a:extLst>
            </p:cNvPr>
            <p:cNvCxnSpPr>
              <a:stCxn id="126" idx="0"/>
              <a:endCxn id="126" idx="2"/>
            </p:cNvCxnSpPr>
            <p:nvPr/>
          </p:nvCxnSpPr>
          <p:spPr bwMode="auto">
            <a:xfrm>
              <a:off x="1877152" y="4898942"/>
              <a:ext cx="34021"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85BDFA79-6520-4063-A5D0-9B74011F3272}"/>
                </a:ext>
              </a:extLst>
            </p:cNvPr>
            <p:cNvCxnSpPr>
              <a:stCxn id="127" idx="2"/>
            </p:cNvCxnSpPr>
            <p:nvPr/>
          </p:nvCxnSpPr>
          <p:spPr bwMode="auto">
            <a:xfrm>
              <a:off x="2466339" y="4791247"/>
              <a:ext cx="34021"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FAE71FBE-D378-4287-A674-C8EA9AA62BBA}"/>
                </a:ext>
              </a:extLst>
            </p:cNvPr>
            <p:cNvCxnSpPr>
              <a:endCxn id="127" idx="4"/>
            </p:cNvCxnSpPr>
            <p:nvPr/>
          </p:nvCxnSpPr>
          <p:spPr bwMode="auto">
            <a:xfrm flipH="1">
              <a:off x="2466339" y="4898942"/>
              <a:ext cx="34021"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F4CA8B9A-9A9D-4667-B729-B9AB2B8BF196}"/>
                </a:ext>
              </a:extLst>
            </p:cNvPr>
            <p:cNvCxnSpPr>
              <a:stCxn id="126" idx="4"/>
              <a:endCxn id="127" idx="2"/>
            </p:cNvCxnSpPr>
            <p:nvPr/>
          </p:nvCxnSpPr>
          <p:spPr bwMode="auto">
            <a:xfrm>
              <a:off x="1911173" y="4791247"/>
              <a:ext cx="55516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5B8D6858-0F21-4116-8309-142068FD903D}"/>
                </a:ext>
              </a:extLst>
            </p:cNvPr>
            <p:cNvCxnSpPr>
              <a:stCxn id="126" idx="2"/>
            </p:cNvCxnSpPr>
            <p:nvPr/>
          </p:nvCxnSpPr>
          <p:spPr bwMode="auto">
            <a:xfrm>
              <a:off x="1911173" y="5005676"/>
              <a:ext cx="55516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134" name="Group 116">
            <a:extLst>
              <a:ext uri="{FF2B5EF4-FFF2-40B4-BE49-F238E27FC236}">
                <a16:creationId xmlns:a16="http://schemas.microsoft.com/office/drawing/2014/main" id="{8C056967-C843-4759-87D4-07ACB630A8AD}"/>
              </a:ext>
            </a:extLst>
          </p:cNvPr>
          <p:cNvGrpSpPr>
            <a:grpSpLocks/>
          </p:cNvGrpSpPr>
          <p:nvPr/>
        </p:nvGrpSpPr>
        <p:grpSpPr bwMode="auto">
          <a:xfrm>
            <a:off x="4208955" y="5264151"/>
            <a:ext cx="850678" cy="354013"/>
            <a:chOff x="1877152" y="4791247"/>
            <a:chExt cx="623208" cy="214429"/>
          </a:xfrm>
          <a:effectLst>
            <a:outerShdw blurRad="50800" dist="38100" dir="2700000" algn="tl" rotWithShape="0">
              <a:prstClr val="black">
                <a:alpha val="40000"/>
              </a:prstClr>
            </a:outerShdw>
          </a:effectLst>
        </p:grpSpPr>
        <p:sp>
          <p:nvSpPr>
            <p:cNvPr id="135" name="Rectangle 134">
              <a:extLst>
                <a:ext uri="{FF2B5EF4-FFF2-40B4-BE49-F238E27FC236}">
                  <a16:creationId xmlns:a16="http://schemas.microsoft.com/office/drawing/2014/main" id="{1AB34DF1-71C9-4FBC-AA0F-A4A97E340623}"/>
                </a:ext>
              </a:extLst>
            </p:cNvPr>
            <p:cNvSpPr/>
            <p:nvPr/>
          </p:nvSpPr>
          <p:spPr bwMode="auto">
            <a:xfrm>
              <a:off x="1911258" y="4791247"/>
              <a:ext cx="554996"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36" name="Isosceles Triangle 135">
              <a:extLst>
                <a:ext uri="{FF2B5EF4-FFF2-40B4-BE49-F238E27FC236}">
                  <a16:creationId xmlns:a16="http://schemas.microsoft.com/office/drawing/2014/main" id="{1615CA4A-FA94-42AA-ACE0-AC034044D95B}"/>
                </a:ext>
              </a:extLst>
            </p:cNvPr>
            <p:cNvSpPr/>
            <p:nvPr/>
          </p:nvSpPr>
          <p:spPr bwMode="auto">
            <a:xfrm rot="16200000">
              <a:off x="1786990" y="4881409"/>
              <a:ext cx="214429" cy="3410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37" name="Isosceles Triangle 136">
              <a:extLst>
                <a:ext uri="{FF2B5EF4-FFF2-40B4-BE49-F238E27FC236}">
                  <a16:creationId xmlns:a16="http://schemas.microsoft.com/office/drawing/2014/main" id="{D0D15F16-0D43-4B25-9571-47A1B051BFE1}"/>
                </a:ext>
              </a:extLst>
            </p:cNvPr>
            <p:cNvSpPr/>
            <p:nvPr/>
          </p:nvSpPr>
          <p:spPr bwMode="auto">
            <a:xfrm rot="5400000">
              <a:off x="2376093" y="4881409"/>
              <a:ext cx="214429" cy="3410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38" name="Straight Connector 137">
              <a:extLst>
                <a:ext uri="{FF2B5EF4-FFF2-40B4-BE49-F238E27FC236}">
                  <a16:creationId xmlns:a16="http://schemas.microsoft.com/office/drawing/2014/main" id="{1BBE3380-D2A6-47D4-B09D-222FD6B4CD6B}"/>
                </a:ext>
              </a:extLst>
            </p:cNvPr>
            <p:cNvCxnSpPr>
              <a:stCxn id="136" idx="4"/>
            </p:cNvCxnSpPr>
            <p:nvPr/>
          </p:nvCxnSpPr>
          <p:spPr bwMode="auto">
            <a:xfrm flipH="1">
              <a:off x="1877152" y="4791247"/>
              <a:ext cx="34106"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ACA1D0FF-65D6-4900-A54C-9C73A066B6FA}"/>
                </a:ext>
              </a:extLst>
            </p:cNvPr>
            <p:cNvCxnSpPr>
              <a:stCxn id="136" idx="0"/>
              <a:endCxn id="136" idx="2"/>
            </p:cNvCxnSpPr>
            <p:nvPr/>
          </p:nvCxnSpPr>
          <p:spPr bwMode="auto">
            <a:xfrm>
              <a:off x="1877152" y="4898942"/>
              <a:ext cx="34106"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3CDF47CD-FC45-49F6-8385-EAF9B7677CEE}"/>
                </a:ext>
              </a:extLst>
            </p:cNvPr>
            <p:cNvCxnSpPr>
              <a:stCxn id="137" idx="2"/>
            </p:cNvCxnSpPr>
            <p:nvPr/>
          </p:nvCxnSpPr>
          <p:spPr bwMode="auto">
            <a:xfrm>
              <a:off x="2466254" y="4791247"/>
              <a:ext cx="34106"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1A14CBCD-39CD-4EEA-893F-810EC9194F97}"/>
                </a:ext>
              </a:extLst>
            </p:cNvPr>
            <p:cNvCxnSpPr>
              <a:endCxn id="137" idx="4"/>
            </p:cNvCxnSpPr>
            <p:nvPr/>
          </p:nvCxnSpPr>
          <p:spPr bwMode="auto">
            <a:xfrm flipH="1">
              <a:off x="2466254" y="4898942"/>
              <a:ext cx="34106"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A4EE1784-0B2E-47CD-B9AB-1FF0C915FD02}"/>
                </a:ext>
              </a:extLst>
            </p:cNvPr>
            <p:cNvCxnSpPr>
              <a:stCxn id="136" idx="4"/>
              <a:endCxn id="137" idx="2"/>
            </p:cNvCxnSpPr>
            <p:nvPr/>
          </p:nvCxnSpPr>
          <p:spPr bwMode="auto">
            <a:xfrm>
              <a:off x="1911258" y="4791247"/>
              <a:ext cx="55499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A2EFC20A-7110-401F-929C-2A9B78E8A919}"/>
                </a:ext>
              </a:extLst>
            </p:cNvPr>
            <p:cNvCxnSpPr>
              <a:stCxn id="136" idx="2"/>
            </p:cNvCxnSpPr>
            <p:nvPr/>
          </p:nvCxnSpPr>
          <p:spPr bwMode="auto">
            <a:xfrm>
              <a:off x="1911258" y="5005676"/>
              <a:ext cx="55499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144" name="Group 117">
            <a:extLst>
              <a:ext uri="{FF2B5EF4-FFF2-40B4-BE49-F238E27FC236}">
                <a16:creationId xmlns:a16="http://schemas.microsoft.com/office/drawing/2014/main" id="{D7044DE0-12FF-4359-AB76-DC34EB3DC76A}"/>
              </a:ext>
            </a:extLst>
          </p:cNvPr>
          <p:cNvGrpSpPr>
            <a:grpSpLocks/>
          </p:cNvGrpSpPr>
          <p:nvPr/>
        </p:nvGrpSpPr>
        <p:grpSpPr bwMode="auto">
          <a:xfrm>
            <a:off x="5059633" y="5264151"/>
            <a:ext cx="852794" cy="354013"/>
            <a:chOff x="1877152" y="4791247"/>
            <a:chExt cx="623208" cy="214429"/>
          </a:xfrm>
          <a:effectLst>
            <a:outerShdw blurRad="50800" dist="38100" dir="2700000" algn="tl" rotWithShape="0">
              <a:prstClr val="black">
                <a:alpha val="40000"/>
              </a:prstClr>
            </a:outerShdw>
          </a:effectLst>
        </p:grpSpPr>
        <p:sp>
          <p:nvSpPr>
            <p:cNvPr id="145" name="Rectangle 144">
              <a:extLst>
                <a:ext uri="{FF2B5EF4-FFF2-40B4-BE49-F238E27FC236}">
                  <a16:creationId xmlns:a16="http://schemas.microsoft.com/office/drawing/2014/main" id="{9AE9EF7C-6004-44CA-8BF6-8DBB31EA72E1}"/>
                </a:ext>
              </a:extLst>
            </p:cNvPr>
            <p:cNvSpPr/>
            <p:nvPr/>
          </p:nvSpPr>
          <p:spPr bwMode="auto">
            <a:xfrm>
              <a:off x="1909626" y="4791247"/>
              <a:ext cx="558259"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46" name="Isosceles Triangle 145">
              <a:extLst>
                <a:ext uri="{FF2B5EF4-FFF2-40B4-BE49-F238E27FC236}">
                  <a16:creationId xmlns:a16="http://schemas.microsoft.com/office/drawing/2014/main" id="{2428EBA7-F59F-4BEA-BEFA-26F120CB352C}"/>
                </a:ext>
              </a:extLst>
            </p:cNvPr>
            <p:cNvSpPr/>
            <p:nvPr/>
          </p:nvSpPr>
          <p:spPr bwMode="auto">
            <a:xfrm rot="16200000">
              <a:off x="1786175" y="4882224"/>
              <a:ext cx="214429" cy="32474"/>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47" name="Isosceles Triangle 146">
              <a:extLst>
                <a:ext uri="{FF2B5EF4-FFF2-40B4-BE49-F238E27FC236}">
                  <a16:creationId xmlns:a16="http://schemas.microsoft.com/office/drawing/2014/main" id="{AB52AD33-58A6-4F07-98E3-1128B924759D}"/>
                </a:ext>
              </a:extLst>
            </p:cNvPr>
            <p:cNvSpPr/>
            <p:nvPr/>
          </p:nvSpPr>
          <p:spPr bwMode="auto">
            <a:xfrm rot="5400000">
              <a:off x="2376908" y="4882224"/>
              <a:ext cx="214429" cy="32474"/>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48" name="Straight Connector 147">
              <a:extLst>
                <a:ext uri="{FF2B5EF4-FFF2-40B4-BE49-F238E27FC236}">
                  <a16:creationId xmlns:a16="http://schemas.microsoft.com/office/drawing/2014/main" id="{EFF9B67D-82E6-4851-97E2-79784C968518}"/>
                </a:ext>
              </a:extLst>
            </p:cNvPr>
            <p:cNvCxnSpPr>
              <a:stCxn id="146" idx="4"/>
            </p:cNvCxnSpPr>
            <p:nvPr/>
          </p:nvCxnSpPr>
          <p:spPr bwMode="auto">
            <a:xfrm flipH="1">
              <a:off x="1877152" y="4791247"/>
              <a:ext cx="32474"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D25109C2-2F3B-404E-867B-721F590F0B20}"/>
                </a:ext>
              </a:extLst>
            </p:cNvPr>
            <p:cNvCxnSpPr>
              <a:stCxn id="146" idx="0"/>
              <a:endCxn id="146" idx="2"/>
            </p:cNvCxnSpPr>
            <p:nvPr/>
          </p:nvCxnSpPr>
          <p:spPr bwMode="auto">
            <a:xfrm>
              <a:off x="1877152" y="4898942"/>
              <a:ext cx="32474"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0F2F8584-9F5E-444A-93B0-C222659FB64D}"/>
                </a:ext>
              </a:extLst>
            </p:cNvPr>
            <p:cNvCxnSpPr>
              <a:stCxn id="147" idx="2"/>
            </p:cNvCxnSpPr>
            <p:nvPr/>
          </p:nvCxnSpPr>
          <p:spPr bwMode="auto">
            <a:xfrm>
              <a:off x="2467886" y="4791247"/>
              <a:ext cx="32474"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9D284B51-4108-477A-B213-B5FEECC5331E}"/>
                </a:ext>
              </a:extLst>
            </p:cNvPr>
            <p:cNvCxnSpPr>
              <a:endCxn id="147" idx="4"/>
            </p:cNvCxnSpPr>
            <p:nvPr/>
          </p:nvCxnSpPr>
          <p:spPr bwMode="auto">
            <a:xfrm flipH="1">
              <a:off x="2467886" y="4898942"/>
              <a:ext cx="32474"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FBD8771-E6AB-4A5B-BC3C-F745CBB34D99}"/>
                </a:ext>
              </a:extLst>
            </p:cNvPr>
            <p:cNvCxnSpPr>
              <a:stCxn id="146" idx="4"/>
              <a:endCxn id="147" idx="2"/>
            </p:cNvCxnSpPr>
            <p:nvPr/>
          </p:nvCxnSpPr>
          <p:spPr bwMode="auto">
            <a:xfrm>
              <a:off x="1909626" y="4791247"/>
              <a:ext cx="55825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24759298-36E6-46FD-8E4C-9FCBD35F2348}"/>
                </a:ext>
              </a:extLst>
            </p:cNvPr>
            <p:cNvCxnSpPr>
              <a:stCxn id="146" idx="2"/>
            </p:cNvCxnSpPr>
            <p:nvPr/>
          </p:nvCxnSpPr>
          <p:spPr bwMode="auto">
            <a:xfrm>
              <a:off x="1909626" y="5005676"/>
              <a:ext cx="55825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154" name="Group 118">
            <a:extLst>
              <a:ext uri="{FF2B5EF4-FFF2-40B4-BE49-F238E27FC236}">
                <a16:creationId xmlns:a16="http://schemas.microsoft.com/office/drawing/2014/main" id="{15887C01-28D9-4869-806A-75BE5F97A863}"/>
              </a:ext>
            </a:extLst>
          </p:cNvPr>
          <p:cNvGrpSpPr>
            <a:grpSpLocks/>
          </p:cNvGrpSpPr>
          <p:nvPr/>
        </p:nvGrpSpPr>
        <p:grpSpPr bwMode="auto">
          <a:xfrm>
            <a:off x="5912427" y="5264151"/>
            <a:ext cx="852795" cy="354013"/>
            <a:chOff x="1877152" y="4791247"/>
            <a:chExt cx="623208" cy="214429"/>
          </a:xfrm>
          <a:effectLst>
            <a:outerShdw blurRad="50800" dist="38100" dir="2700000" algn="tl" rotWithShape="0">
              <a:prstClr val="black">
                <a:alpha val="40000"/>
              </a:prstClr>
            </a:outerShdw>
          </a:effectLst>
        </p:grpSpPr>
        <p:sp>
          <p:nvSpPr>
            <p:cNvPr id="155" name="Rectangle 154">
              <a:extLst>
                <a:ext uri="{FF2B5EF4-FFF2-40B4-BE49-F238E27FC236}">
                  <a16:creationId xmlns:a16="http://schemas.microsoft.com/office/drawing/2014/main" id="{17191E83-F100-49E4-BE1E-A8A3F54386E3}"/>
                </a:ext>
              </a:extLst>
            </p:cNvPr>
            <p:cNvSpPr/>
            <p:nvPr/>
          </p:nvSpPr>
          <p:spPr bwMode="auto">
            <a:xfrm>
              <a:off x="1911173" y="4791247"/>
              <a:ext cx="555165"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56" name="Isosceles Triangle 155">
              <a:extLst>
                <a:ext uri="{FF2B5EF4-FFF2-40B4-BE49-F238E27FC236}">
                  <a16:creationId xmlns:a16="http://schemas.microsoft.com/office/drawing/2014/main" id="{1850EFE0-0E9C-4B83-BA1E-CDEDAE52B603}"/>
                </a:ext>
              </a:extLst>
            </p:cNvPr>
            <p:cNvSpPr/>
            <p:nvPr/>
          </p:nvSpPr>
          <p:spPr bwMode="auto">
            <a:xfrm rot="16200000">
              <a:off x="1786948" y="4881451"/>
              <a:ext cx="214429" cy="3402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57" name="Isosceles Triangle 156">
              <a:extLst>
                <a:ext uri="{FF2B5EF4-FFF2-40B4-BE49-F238E27FC236}">
                  <a16:creationId xmlns:a16="http://schemas.microsoft.com/office/drawing/2014/main" id="{26B73FC7-435E-4E05-B6DB-9C7EA69F52E5}"/>
                </a:ext>
              </a:extLst>
            </p:cNvPr>
            <p:cNvSpPr/>
            <p:nvPr/>
          </p:nvSpPr>
          <p:spPr bwMode="auto">
            <a:xfrm rot="5400000">
              <a:off x="2376135" y="4881451"/>
              <a:ext cx="214429" cy="3402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58" name="Straight Connector 157">
              <a:extLst>
                <a:ext uri="{FF2B5EF4-FFF2-40B4-BE49-F238E27FC236}">
                  <a16:creationId xmlns:a16="http://schemas.microsoft.com/office/drawing/2014/main" id="{57EDFD7A-22AE-40F5-AB14-0B95CDAE52CA}"/>
                </a:ext>
              </a:extLst>
            </p:cNvPr>
            <p:cNvCxnSpPr>
              <a:stCxn id="156" idx="4"/>
            </p:cNvCxnSpPr>
            <p:nvPr/>
          </p:nvCxnSpPr>
          <p:spPr bwMode="auto">
            <a:xfrm flipH="1">
              <a:off x="1877152" y="4791247"/>
              <a:ext cx="34021"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7D792E0C-6441-459A-A18C-07B9B541A032}"/>
                </a:ext>
              </a:extLst>
            </p:cNvPr>
            <p:cNvCxnSpPr>
              <a:stCxn id="156" idx="0"/>
              <a:endCxn id="156" idx="2"/>
            </p:cNvCxnSpPr>
            <p:nvPr/>
          </p:nvCxnSpPr>
          <p:spPr bwMode="auto">
            <a:xfrm>
              <a:off x="1877152" y="4898942"/>
              <a:ext cx="34021"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7C03A78C-6C48-4325-ABA9-1972F4945D74}"/>
                </a:ext>
              </a:extLst>
            </p:cNvPr>
            <p:cNvCxnSpPr>
              <a:stCxn id="157" idx="2"/>
            </p:cNvCxnSpPr>
            <p:nvPr/>
          </p:nvCxnSpPr>
          <p:spPr bwMode="auto">
            <a:xfrm>
              <a:off x="2466339" y="4791247"/>
              <a:ext cx="34021"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E470863E-BADD-4B65-83F9-05D6672A6580}"/>
                </a:ext>
              </a:extLst>
            </p:cNvPr>
            <p:cNvCxnSpPr>
              <a:endCxn id="157" idx="4"/>
            </p:cNvCxnSpPr>
            <p:nvPr/>
          </p:nvCxnSpPr>
          <p:spPr bwMode="auto">
            <a:xfrm flipH="1">
              <a:off x="2466339" y="4898942"/>
              <a:ext cx="34021"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59C4BF62-3531-4176-BA17-4CE6CF98CE6D}"/>
                </a:ext>
              </a:extLst>
            </p:cNvPr>
            <p:cNvCxnSpPr>
              <a:stCxn id="156" idx="4"/>
              <a:endCxn id="157" idx="2"/>
            </p:cNvCxnSpPr>
            <p:nvPr/>
          </p:nvCxnSpPr>
          <p:spPr bwMode="auto">
            <a:xfrm>
              <a:off x="1911173" y="4791247"/>
              <a:ext cx="55516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26A90F80-08E5-4FB9-8486-B410F34E44B6}"/>
                </a:ext>
              </a:extLst>
            </p:cNvPr>
            <p:cNvCxnSpPr>
              <a:stCxn id="156" idx="2"/>
            </p:cNvCxnSpPr>
            <p:nvPr/>
          </p:nvCxnSpPr>
          <p:spPr bwMode="auto">
            <a:xfrm>
              <a:off x="1911173" y="5005676"/>
              <a:ext cx="55516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164" name="Group 119">
            <a:extLst>
              <a:ext uri="{FF2B5EF4-FFF2-40B4-BE49-F238E27FC236}">
                <a16:creationId xmlns:a16="http://schemas.microsoft.com/office/drawing/2014/main" id="{5900E9FE-7189-46FD-8830-7ED1B6176A50}"/>
              </a:ext>
            </a:extLst>
          </p:cNvPr>
          <p:cNvGrpSpPr>
            <a:grpSpLocks/>
          </p:cNvGrpSpPr>
          <p:nvPr/>
        </p:nvGrpSpPr>
        <p:grpSpPr bwMode="auto">
          <a:xfrm>
            <a:off x="6767338" y="5264151"/>
            <a:ext cx="852795" cy="354013"/>
            <a:chOff x="1877152" y="4791247"/>
            <a:chExt cx="623208" cy="214429"/>
          </a:xfrm>
          <a:effectLst>
            <a:outerShdw blurRad="50800" dist="38100" dir="2700000" algn="tl" rotWithShape="0">
              <a:prstClr val="black">
                <a:alpha val="40000"/>
              </a:prstClr>
            </a:outerShdw>
          </a:effectLst>
        </p:grpSpPr>
        <p:sp>
          <p:nvSpPr>
            <p:cNvPr id="165" name="Rectangle 164">
              <a:extLst>
                <a:ext uri="{FF2B5EF4-FFF2-40B4-BE49-F238E27FC236}">
                  <a16:creationId xmlns:a16="http://schemas.microsoft.com/office/drawing/2014/main" id="{9EE71400-3B5C-4935-9185-16CC5D6EFACE}"/>
                </a:ext>
              </a:extLst>
            </p:cNvPr>
            <p:cNvSpPr/>
            <p:nvPr/>
          </p:nvSpPr>
          <p:spPr bwMode="auto">
            <a:xfrm>
              <a:off x="1911173" y="4791247"/>
              <a:ext cx="555165"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66" name="Isosceles Triangle 165">
              <a:extLst>
                <a:ext uri="{FF2B5EF4-FFF2-40B4-BE49-F238E27FC236}">
                  <a16:creationId xmlns:a16="http://schemas.microsoft.com/office/drawing/2014/main" id="{CD8CB360-5BA2-48CE-AA83-D40C20637F2F}"/>
                </a:ext>
              </a:extLst>
            </p:cNvPr>
            <p:cNvSpPr/>
            <p:nvPr/>
          </p:nvSpPr>
          <p:spPr bwMode="auto">
            <a:xfrm rot="16200000">
              <a:off x="1786948" y="4881451"/>
              <a:ext cx="214429" cy="3402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67" name="Isosceles Triangle 166">
              <a:extLst>
                <a:ext uri="{FF2B5EF4-FFF2-40B4-BE49-F238E27FC236}">
                  <a16:creationId xmlns:a16="http://schemas.microsoft.com/office/drawing/2014/main" id="{F835C2DD-D21A-4333-9FE7-292C1756D84A}"/>
                </a:ext>
              </a:extLst>
            </p:cNvPr>
            <p:cNvSpPr/>
            <p:nvPr/>
          </p:nvSpPr>
          <p:spPr bwMode="auto">
            <a:xfrm rot="5400000">
              <a:off x="2376135" y="4881451"/>
              <a:ext cx="214429" cy="3402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68" name="Straight Connector 167">
              <a:extLst>
                <a:ext uri="{FF2B5EF4-FFF2-40B4-BE49-F238E27FC236}">
                  <a16:creationId xmlns:a16="http://schemas.microsoft.com/office/drawing/2014/main" id="{7F60C664-69C0-4A27-8DCE-29DA5A4B0017}"/>
                </a:ext>
              </a:extLst>
            </p:cNvPr>
            <p:cNvCxnSpPr>
              <a:stCxn id="166" idx="4"/>
            </p:cNvCxnSpPr>
            <p:nvPr/>
          </p:nvCxnSpPr>
          <p:spPr bwMode="auto">
            <a:xfrm flipH="1">
              <a:off x="1877152" y="4791247"/>
              <a:ext cx="34021"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842473EA-47CB-4D55-8434-876286540CF7}"/>
                </a:ext>
              </a:extLst>
            </p:cNvPr>
            <p:cNvCxnSpPr>
              <a:stCxn id="166" idx="0"/>
              <a:endCxn id="166" idx="2"/>
            </p:cNvCxnSpPr>
            <p:nvPr/>
          </p:nvCxnSpPr>
          <p:spPr bwMode="auto">
            <a:xfrm>
              <a:off x="1877152" y="4898942"/>
              <a:ext cx="34021"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D2D5CC24-0171-4E15-9B71-0B8F958BB8DB}"/>
                </a:ext>
              </a:extLst>
            </p:cNvPr>
            <p:cNvCxnSpPr>
              <a:stCxn id="167" idx="2"/>
            </p:cNvCxnSpPr>
            <p:nvPr/>
          </p:nvCxnSpPr>
          <p:spPr bwMode="auto">
            <a:xfrm>
              <a:off x="2466339" y="4791247"/>
              <a:ext cx="34021"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9D8A3BD4-B4CD-4919-8E69-EE4484C26DB3}"/>
                </a:ext>
              </a:extLst>
            </p:cNvPr>
            <p:cNvCxnSpPr>
              <a:endCxn id="167" idx="4"/>
            </p:cNvCxnSpPr>
            <p:nvPr/>
          </p:nvCxnSpPr>
          <p:spPr bwMode="auto">
            <a:xfrm flipH="1">
              <a:off x="2466339" y="4898942"/>
              <a:ext cx="34021"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838B4DE0-7846-4427-A1A5-FFBF48B30BAB}"/>
                </a:ext>
              </a:extLst>
            </p:cNvPr>
            <p:cNvCxnSpPr>
              <a:stCxn id="166" idx="4"/>
              <a:endCxn id="167" idx="2"/>
            </p:cNvCxnSpPr>
            <p:nvPr/>
          </p:nvCxnSpPr>
          <p:spPr bwMode="auto">
            <a:xfrm>
              <a:off x="1911173" y="4791247"/>
              <a:ext cx="55516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89398D75-9CD4-406C-BF80-060F61560BAC}"/>
                </a:ext>
              </a:extLst>
            </p:cNvPr>
            <p:cNvCxnSpPr>
              <a:stCxn id="166" idx="2"/>
            </p:cNvCxnSpPr>
            <p:nvPr/>
          </p:nvCxnSpPr>
          <p:spPr bwMode="auto">
            <a:xfrm>
              <a:off x="1911173" y="5005676"/>
              <a:ext cx="55516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174" name="Group 120">
            <a:extLst>
              <a:ext uri="{FF2B5EF4-FFF2-40B4-BE49-F238E27FC236}">
                <a16:creationId xmlns:a16="http://schemas.microsoft.com/office/drawing/2014/main" id="{4D714EBB-7807-4A08-87E7-73280CDF9133}"/>
              </a:ext>
            </a:extLst>
          </p:cNvPr>
          <p:cNvGrpSpPr>
            <a:grpSpLocks/>
          </p:cNvGrpSpPr>
          <p:nvPr/>
        </p:nvGrpSpPr>
        <p:grpSpPr bwMode="auto">
          <a:xfrm>
            <a:off x="7620133" y="5264151"/>
            <a:ext cx="850678" cy="354013"/>
            <a:chOff x="1877152" y="4791247"/>
            <a:chExt cx="623208" cy="214429"/>
          </a:xfrm>
          <a:effectLst>
            <a:outerShdw blurRad="50800" dist="38100" dir="2700000" algn="tl" rotWithShape="0">
              <a:prstClr val="black">
                <a:alpha val="40000"/>
              </a:prstClr>
            </a:outerShdw>
          </a:effectLst>
        </p:grpSpPr>
        <p:sp>
          <p:nvSpPr>
            <p:cNvPr id="175" name="Rectangle 174">
              <a:extLst>
                <a:ext uri="{FF2B5EF4-FFF2-40B4-BE49-F238E27FC236}">
                  <a16:creationId xmlns:a16="http://schemas.microsoft.com/office/drawing/2014/main" id="{51C484F3-FCE4-45ED-A81A-DC73E46E8358}"/>
                </a:ext>
              </a:extLst>
            </p:cNvPr>
            <p:cNvSpPr/>
            <p:nvPr/>
          </p:nvSpPr>
          <p:spPr bwMode="auto">
            <a:xfrm>
              <a:off x="1911258" y="4791247"/>
              <a:ext cx="554996"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76" name="Isosceles Triangle 175">
              <a:extLst>
                <a:ext uri="{FF2B5EF4-FFF2-40B4-BE49-F238E27FC236}">
                  <a16:creationId xmlns:a16="http://schemas.microsoft.com/office/drawing/2014/main" id="{118A8822-04AF-4AE0-A474-F544968D70CB}"/>
                </a:ext>
              </a:extLst>
            </p:cNvPr>
            <p:cNvSpPr/>
            <p:nvPr/>
          </p:nvSpPr>
          <p:spPr bwMode="auto">
            <a:xfrm rot="16200000">
              <a:off x="1786990" y="4881409"/>
              <a:ext cx="214429" cy="3410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77" name="Isosceles Triangle 176">
              <a:extLst>
                <a:ext uri="{FF2B5EF4-FFF2-40B4-BE49-F238E27FC236}">
                  <a16:creationId xmlns:a16="http://schemas.microsoft.com/office/drawing/2014/main" id="{4DC689E2-20F2-416C-BFA8-1221080E7512}"/>
                </a:ext>
              </a:extLst>
            </p:cNvPr>
            <p:cNvSpPr/>
            <p:nvPr/>
          </p:nvSpPr>
          <p:spPr bwMode="auto">
            <a:xfrm rot="5400000">
              <a:off x="2376093" y="4881409"/>
              <a:ext cx="214429" cy="3410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78" name="Straight Connector 177">
              <a:extLst>
                <a:ext uri="{FF2B5EF4-FFF2-40B4-BE49-F238E27FC236}">
                  <a16:creationId xmlns:a16="http://schemas.microsoft.com/office/drawing/2014/main" id="{2CB9E781-899B-4FE4-B4BD-CE5662CC8452}"/>
                </a:ext>
              </a:extLst>
            </p:cNvPr>
            <p:cNvCxnSpPr>
              <a:stCxn id="176" idx="4"/>
            </p:cNvCxnSpPr>
            <p:nvPr/>
          </p:nvCxnSpPr>
          <p:spPr bwMode="auto">
            <a:xfrm flipH="1">
              <a:off x="1877152" y="4791247"/>
              <a:ext cx="34106"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3EBE3CDE-91BC-4FF3-A16D-729ACBFE3469}"/>
                </a:ext>
              </a:extLst>
            </p:cNvPr>
            <p:cNvCxnSpPr>
              <a:stCxn id="176" idx="0"/>
              <a:endCxn id="176" idx="2"/>
            </p:cNvCxnSpPr>
            <p:nvPr/>
          </p:nvCxnSpPr>
          <p:spPr bwMode="auto">
            <a:xfrm>
              <a:off x="1877152" y="4898942"/>
              <a:ext cx="34106"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04DEF3BE-F5A6-417B-8F5E-24049C4F613F}"/>
                </a:ext>
              </a:extLst>
            </p:cNvPr>
            <p:cNvCxnSpPr>
              <a:stCxn id="177" idx="2"/>
            </p:cNvCxnSpPr>
            <p:nvPr/>
          </p:nvCxnSpPr>
          <p:spPr bwMode="auto">
            <a:xfrm>
              <a:off x="2466254" y="4791247"/>
              <a:ext cx="34106"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7AE36EEB-6018-4C4C-BEBC-5FB7D85F6E4E}"/>
                </a:ext>
              </a:extLst>
            </p:cNvPr>
            <p:cNvCxnSpPr>
              <a:endCxn id="177" idx="4"/>
            </p:cNvCxnSpPr>
            <p:nvPr/>
          </p:nvCxnSpPr>
          <p:spPr bwMode="auto">
            <a:xfrm flipH="1">
              <a:off x="2466254" y="4898942"/>
              <a:ext cx="34106"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9E0F7973-96E4-46AB-A95D-0AD2BB197524}"/>
                </a:ext>
              </a:extLst>
            </p:cNvPr>
            <p:cNvCxnSpPr>
              <a:stCxn id="176" idx="4"/>
              <a:endCxn id="177" idx="2"/>
            </p:cNvCxnSpPr>
            <p:nvPr/>
          </p:nvCxnSpPr>
          <p:spPr bwMode="auto">
            <a:xfrm>
              <a:off x="1911258" y="4791247"/>
              <a:ext cx="55499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FD49FD8D-B8C5-4C0B-BFD1-E2F83DD2A2FC}"/>
                </a:ext>
              </a:extLst>
            </p:cNvPr>
            <p:cNvCxnSpPr>
              <a:stCxn id="176" idx="2"/>
            </p:cNvCxnSpPr>
            <p:nvPr/>
          </p:nvCxnSpPr>
          <p:spPr bwMode="auto">
            <a:xfrm>
              <a:off x="1911258" y="5005676"/>
              <a:ext cx="55499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cxnSp>
        <p:nvCxnSpPr>
          <p:cNvPr id="184" name="Straight Connector 183">
            <a:extLst>
              <a:ext uri="{FF2B5EF4-FFF2-40B4-BE49-F238E27FC236}">
                <a16:creationId xmlns:a16="http://schemas.microsoft.com/office/drawing/2014/main" id="{EEEADB4C-4A25-4249-8CAE-3FE93BF03463}"/>
              </a:ext>
            </a:extLst>
          </p:cNvPr>
          <p:cNvCxnSpPr/>
          <p:nvPr/>
        </p:nvCxnSpPr>
        <p:spPr bwMode="auto">
          <a:xfrm>
            <a:off x="10597506" y="5264150"/>
            <a:ext cx="7618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185" name="TextBox 122">
            <a:extLst>
              <a:ext uri="{FF2B5EF4-FFF2-40B4-BE49-F238E27FC236}">
                <a16:creationId xmlns:a16="http://schemas.microsoft.com/office/drawing/2014/main" id="{68541077-CD8A-42AD-9B88-1EAF86FF05DE}"/>
              </a:ext>
            </a:extLst>
          </p:cNvPr>
          <p:cNvSpPr txBox="1">
            <a:spLocks noChangeArrowheads="1"/>
          </p:cNvSpPr>
          <p:nvPr/>
        </p:nvSpPr>
        <p:spPr bwMode="auto">
          <a:xfrm>
            <a:off x="1591319" y="5295900"/>
            <a:ext cx="1223115"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Start bit</a:t>
            </a:r>
          </a:p>
        </p:txBody>
      </p:sp>
      <p:sp>
        <p:nvSpPr>
          <p:cNvPr id="186" name="TextBox 124">
            <a:extLst>
              <a:ext uri="{FF2B5EF4-FFF2-40B4-BE49-F238E27FC236}">
                <a16:creationId xmlns:a16="http://schemas.microsoft.com/office/drawing/2014/main" id="{731C2C61-9188-4B79-ABFB-76AEF55CF36A}"/>
              </a:ext>
            </a:extLst>
          </p:cNvPr>
          <p:cNvSpPr txBox="1">
            <a:spLocks noChangeArrowheads="1"/>
          </p:cNvSpPr>
          <p:nvPr/>
        </p:nvSpPr>
        <p:spPr bwMode="auto">
          <a:xfrm>
            <a:off x="2598590" y="5295900"/>
            <a:ext cx="713132"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0</a:t>
            </a:r>
          </a:p>
        </p:txBody>
      </p:sp>
      <p:sp>
        <p:nvSpPr>
          <p:cNvPr id="187" name="TextBox 125">
            <a:extLst>
              <a:ext uri="{FF2B5EF4-FFF2-40B4-BE49-F238E27FC236}">
                <a16:creationId xmlns:a16="http://schemas.microsoft.com/office/drawing/2014/main" id="{494B7D1E-0F26-42F3-8976-2B659B60848D}"/>
              </a:ext>
            </a:extLst>
          </p:cNvPr>
          <p:cNvSpPr txBox="1">
            <a:spLocks noChangeArrowheads="1"/>
          </p:cNvSpPr>
          <p:nvPr/>
        </p:nvSpPr>
        <p:spPr bwMode="auto">
          <a:xfrm>
            <a:off x="3425992" y="5295900"/>
            <a:ext cx="713130"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1</a:t>
            </a:r>
          </a:p>
        </p:txBody>
      </p:sp>
      <p:sp>
        <p:nvSpPr>
          <p:cNvPr id="188" name="TextBox 126">
            <a:extLst>
              <a:ext uri="{FF2B5EF4-FFF2-40B4-BE49-F238E27FC236}">
                <a16:creationId xmlns:a16="http://schemas.microsoft.com/office/drawing/2014/main" id="{035E3D67-EE45-4FC2-8139-A11F6A2A9917}"/>
              </a:ext>
            </a:extLst>
          </p:cNvPr>
          <p:cNvSpPr txBox="1">
            <a:spLocks noChangeArrowheads="1"/>
          </p:cNvSpPr>
          <p:nvPr/>
        </p:nvSpPr>
        <p:spPr bwMode="auto">
          <a:xfrm>
            <a:off x="4278785" y="5303838"/>
            <a:ext cx="711015"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2</a:t>
            </a:r>
          </a:p>
        </p:txBody>
      </p:sp>
      <p:sp>
        <p:nvSpPr>
          <p:cNvPr id="189" name="TextBox 127">
            <a:extLst>
              <a:ext uri="{FF2B5EF4-FFF2-40B4-BE49-F238E27FC236}">
                <a16:creationId xmlns:a16="http://schemas.microsoft.com/office/drawing/2014/main" id="{54EEB01B-B5D2-4576-94B1-CC3F41F7F0BA}"/>
              </a:ext>
            </a:extLst>
          </p:cNvPr>
          <p:cNvSpPr txBox="1">
            <a:spLocks noChangeArrowheads="1"/>
          </p:cNvSpPr>
          <p:nvPr/>
        </p:nvSpPr>
        <p:spPr bwMode="auto">
          <a:xfrm>
            <a:off x="5154857" y="5303838"/>
            <a:ext cx="713132"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3</a:t>
            </a:r>
          </a:p>
        </p:txBody>
      </p:sp>
      <p:sp>
        <p:nvSpPr>
          <p:cNvPr id="190" name="TextBox 128">
            <a:extLst>
              <a:ext uri="{FF2B5EF4-FFF2-40B4-BE49-F238E27FC236}">
                <a16:creationId xmlns:a16="http://schemas.microsoft.com/office/drawing/2014/main" id="{E3ACB3BA-8C38-413D-91EA-859912108538}"/>
              </a:ext>
            </a:extLst>
          </p:cNvPr>
          <p:cNvSpPr txBox="1">
            <a:spLocks noChangeArrowheads="1"/>
          </p:cNvSpPr>
          <p:nvPr/>
        </p:nvSpPr>
        <p:spPr bwMode="auto">
          <a:xfrm>
            <a:off x="6028814" y="5295900"/>
            <a:ext cx="713130"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4</a:t>
            </a:r>
          </a:p>
        </p:txBody>
      </p:sp>
      <p:sp>
        <p:nvSpPr>
          <p:cNvPr id="191" name="TextBox 129">
            <a:extLst>
              <a:ext uri="{FF2B5EF4-FFF2-40B4-BE49-F238E27FC236}">
                <a16:creationId xmlns:a16="http://schemas.microsoft.com/office/drawing/2014/main" id="{C086CE32-DE5D-4B0B-A7D6-BEC00BA50A93}"/>
              </a:ext>
            </a:extLst>
          </p:cNvPr>
          <p:cNvSpPr txBox="1">
            <a:spLocks noChangeArrowheads="1"/>
          </p:cNvSpPr>
          <p:nvPr/>
        </p:nvSpPr>
        <p:spPr bwMode="auto">
          <a:xfrm>
            <a:off x="6883725" y="5287963"/>
            <a:ext cx="713130"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5</a:t>
            </a:r>
          </a:p>
        </p:txBody>
      </p:sp>
      <p:sp>
        <p:nvSpPr>
          <p:cNvPr id="192" name="TextBox 130">
            <a:extLst>
              <a:ext uri="{FF2B5EF4-FFF2-40B4-BE49-F238E27FC236}">
                <a16:creationId xmlns:a16="http://schemas.microsoft.com/office/drawing/2014/main" id="{7FCDD1CB-8089-4BDA-AFA0-6C2F2BAC058E}"/>
              </a:ext>
            </a:extLst>
          </p:cNvPr>
          <p:cNvSpPr txBox="1">
            <a:spLocks noChangeArrowheads="1"/>
          </p:cNvSpPr>
          <p:nvPr/>
        </p:nvSpPr>
        <p:spPr bwMode="auto">
          <a:xfrm>
            <a:off x="7723821" y="5295900"/>
            <a:ext cx="713132"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6</a:t>
            </a:r>
          </a:p>
        </p:txBody>
      </p:sp>
      <p:sp>
        <p:nvSpPr>
          <p:cNvPr id="193" name="TextBox 131">
            <a:extLst>
              <a:ext uri="{FF2B5EF4-FFF2-40B4-BE49-F238E27FC236}">
                <a16:creationId xmlns:a16="http://schemas.microsoft.com/office/drawing/2014/main" id="{FD8DD66E-3241-4468-9592-ADE449E49333}"/>
              </a:ext>
            </a:extLst>
          </p:cNvPr>
          <p:cNvSpPr txBox="1">
            <a:spLocks noChangeArrowheads="1"/>
          </p:cNvSpPr>
          <p:nvPr/>
        </p:nvSpPr>
        <p:spPr bwMode="auto">
          <a:xfrm>
            <a:off x="8576617" y="5295900"/>
            <a:ext cx="713130"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7</a:t>
            </a:r>
          </a:p>
        </p:txBody>
      </p:sp>
      <p:cxnSp>
        <p:nvCxnSpPr>
          <p:cNvPr id="194" name="Straight Connector 193">
            <a:extLst>
              <a:ext uri="{FF2B5EF4-FFF2-40B4-BE49-F238E27FC236}">
                <a16:creationId xmlns:a16="http://schemas.microsoft.com/office/drawing/2014/main" id="{68ACC423-B072-4622-B99C-BAB683DCCFFD}"/>
              </a:ext>
            </a:extLst>
          </p:cNvPr>
          <p:cNvCxnSpPr/>
          <p:nvPr/>
        </p:nvCxnSpPr>
        <p:spPr bwMode="auto">
          <a:xfrm flipH="1">
            <a:off x="10127729" y="5264151"/>
            <a:ext cx="90994" cy="3540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5" name="Straight Connector 194">
            <a:extLst>
              <a:ext uri="{FF2B5EF4-FFF2-40B4-BE49-F238E27FC236}">
                <a16:creationId xmlns:a16="http://schemas.microsoft.com/office/drawing/2014/main" id="{385B301D-5380-4361-9CE0-75C59CCC95F8}"/>
              </a:ext>
            </a:extLst>
          </p:cNvPr>
          <p:cNvCxnSpPr/>
          <p:nvPr/>
        </p:nvCxnSpPr>
        <p:spPr bwMode="auto">
          <a:xfrm>
            <a:off x="10449379" y="5264150"/>
            <a:ext cx="759686"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6" name="Straight Connector 195">
            <a:extLst>
              <a:ext uri="{FF2B5EF4-FFF2-40B4-BE49-F238E27FC236}">
                <a16:creationId xmlns:a16="http://schemas.microsoft.com/office/drawing/2014/main" id="{AD69D7C8-026C-4AB9-8936-9B59EE179955}"/>
              </a:ext>
            </a:extLst>
          </p:cNvPr>
          <p:cNvCxnSpPr/>
          <p:nvPr/>
        </p:nvCxnSpPr>
        <p:spPr bwMode="auto">
          <a:xfrm>
            <a:off x="10210258" y="5264150"/>
            <a:ext cx="7618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197" name="TextBox 198">
            <a:extLst>
              <a:ext uri="{FF2B5EF4-FFF2-40B4-BE49-F238E27FC236}">
                <a16:creationId xmlns:a16="http://schemas.microsoft.com/office/drawing/2014/main" id="{FC156979-C5DD-4D0A-B8B6-56D60C6B2C07}"/>
              </a:ext>
            </a:extLst>
          </p:cNvPr>
          <p:cNvSpPr txBox="1">
            <a:spLocks noChangeArrowheads="1"/>
          </p:cNvSpPr>
          <p:nvPr/>
        </p:nvSpPr>
        <p:spPr bwMode="auto">
          <a:xfrm>
            <a:off x="10218723" y="5286375"/>
            <a:ext cx="1223115"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Stop bit</a:t>
            </a:r>
          </a:p>
        </p:txBody>
      </p:sp>
      <p:sp>
        <p:nvSpPr>
          <p:cNvPr id="198" name="Rectangle 197">
            <a:extLst>
              <a:ext uri="{FF2B5EF4-FFF2-40B4-BE49-F238E27FC236}">
                <a16:creationId xmlns:a16="http://schemas.microsoft.com/office/drawing/2014/main" id="{26B2EE9B-E763-442D-9DEC-D127E412CCB7}"/>
              </a:ext>
            </a:extLst>
          </p:cNvPr>
          <p:cNvSpPr/>
          <p:nvPr/>
        </p:nvSpPr>
        <p:spPr bwMode="auto">
          <a:xfrm>
            <a:off x="9368044" y="5264151"/>
            <a:ext cx="761802" cy="354013"/>
          </a:xfrm>
          <a:prstGeom prst="rect">
            <a:avLst/>
          </a:prstGeom>
          <a:solidFill>
            <a:schemeClr val="accent5">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sp>
        <p:nvSpPr>
          <p:cNvPr id="199" name="Isosceles Triangle 198">
            <a:extLst>
              <a:ext uri="{FF2B5EF4-FFF2-40B4-BE49-F238E27FC236}">
                <a16:creationId xmlns:a16="http://schemas.microsoft.com/office/drawing/2014/main" id="{0AE47812-5BB0-4E9E-B233-3F25D488D192}"/>
              </a:ext>
            </a:extLst>
          </p:cNvPr>
          <p:cNvSpPr/>
          <p:nvPr/>
        </p:nvSpPr>
        <p:spPr bwMode="auto">
          <a:xfrm rot="16200000">
            <a:off x="9167761" y="5417880"/>
            <a:ext cx="354013" cy="46555"/>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sp>
        <p:nvSpPr>
          <p:cNvPr id="200" name="Isosceles Triangle 199">
            <a:extLst>
              <a:ext uri="{FF2B5EF4-FFF2-40B4-BE49-F238E27FC236}">
                <a16:creationId xmlns:a16="http://schemas.microsoft.com/office/drawing/2014/main" id="{7EE2AC16-F99F-4EBD-B108-EE338EB307CD}"/>
              </a:ext>
            </a:extLst>
          </p:cNvPr>
          <p:cNvSpPr/>
          <p:nvPr/>
        </p:nvSpPr>
        <p:spPr bwMode="auto">
          <a:xfrm rot="5400000">
            <a:off x="9975058" y="5418938"/>
            <a:ext cx="354013" cy="4443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cxnSp>
        <p:nvCxnSpPr>
          <p:cNvPr id="201" name="Straight Connector 200">
            <a:extLst>
              <a:ext uri="{FF2B5EF4-FFF2-40B4-BE49-F238E27FC236}">
                <a16:creationId xmlns:a16="http://schemas.microsoft.com/office/drawing/2014/main" id="{76A8ADB2-24B3-4A1B-9ED9-4FA8F296D01E}"/>
              </a:ext>
            </a:extLst>
          </p:cNvPr>
          <p:cNvCxnSpPr>
            <a:stCxn id="199" idx="4"/>
          </p:cNvCxnSpPr>
          <p:nvPr/>
        </p:nvCxnSpPr>
        <p:spPr bwMode="auto">
          <a:xfrm flipH="1">
            <a:off x="9321490" y="5264150"/>
            <a:ext cx="46555" cy="17780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2" name="Straight Connector 201">
            <a:extLst>
              <a:ext uri="{FF2B5EF4-FFF2-40B4-BE49-F238E27FC236}">
                <a16:creationId xmlns:a16="http://schemas.microsoft.com/office/drawing/2014/main" id="{059E02D7-7C8D-4C25-BA39-0A03E9F3301D}"/>
              </a:ext>
            </a:extLst>
          </p:cNvPr>
          <p:cNvCxnSpPr>
            <a:stCxn id="199" idx="0"/>
            <a:endCxn id="199" idx="2"/>
          </p:cNvCxnSpPr>
          <p:nvPr/>
        </p:nvCxnSpPr>
        <p:spPr bwMode="auto">
          <a:xfrm>
            <a:off x="9321490" y="5441951"/>
            <a:ext cx="46555" cy="1762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3" name="Straight Connector 202">
            <a:extLst>
              <a:ext uri="{FF2B5EF4-FFF2-40B4-BE49-F238E27FC236}">
                <a16:creationId xmlns:a16="http://schemas.microsoft.com/office/drawing/2014/main" id="{A9866F39-DE52-4211-8B07-B88DA3863BF2}"/>
              </a:ext>
            </a:extLst>
          </p:cNvPr>
          <p:cNvCxnSpPr>
            <a:stCxn id="200" idx="2"/>
          </p:cNvCxnSpPr>
          <p:nvPr/>
        </p:nvCxnSpPr>
        <p:spPr bwMode="auto">
          <a:xfrm>
            <a:off x="10129846" y="5264150"/>
            <a:ext cx="44438" cy="17780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4" name="Straight Connector 203">
            <a:extLst>
              <a:ext uri="{FF2B5EF4-FFF2-40B4-BE49-F238E27FC236}">
                <a16:creationId xmlns:a16="http://schemas.microsoft.com/office/drawing/2014/main" id="{373682A0-BEA8-464A-BAE8-2C3E73039395}"/>
              </a:ext>
            </a:extLst>
          </p:cNvPr>
          <p:cNvCxnSpPr>
            <a:stCxn id="200" idx="0"/>
            <a:endCxn id="200" idx="4"/>
          </p:cNvCxnSpPr>
          <p:nvPr/>
        </p:nvCxnSpPr>
        <p:spPr bwMode="auto">
          <a:xfrm flipH="1">
            <a:off x="10129846" y="5441951"/>
            <a:ext cx="44438" cy="1762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5" name="Straight Connector 204">
            <a:extLst>
              <a:ext uri="{FF2B5EF4-FFF2-40B4-BE49-F238E27FC236}">
                <a16:creationId xmlns:a16="http://schemas.microsoft.com/office/drawing/2014/main" id="{35EC5D0F-E3CA-479C-8C7C-61FB72CADA81}"/>
              </a:ext>
            </a:extLst>
          </p:cNvPr>
          <p:cNvCxnSpPr>
            <a:stCxn id="199" idx="4"/>
            <a:endCxn id="200" idx="2"/>
          </p:cNvCxnSpPr>
          <p:nvPr/>
        </p:nvCxnSpPr>
        <p:spPr bwMode="auto">
          <a:xfrm>
            <a:off x="9368044" y="5264150"/>
            <a:ext cx="7618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6" name="Straight Connector 205">
            <a:extLst>
              <a:ext uri="{FF2B5EF4-FFF2-40B4-BE49-F238E27FC236}">
                <a16:creationId xmlns:a16="http://schemas.microsoft.com/office/drawing/2014/main" id="{347AF48A-4C34-435D-B010-225D6B9A231B}"/>
              </a:ext>
            </a:extLst>
          </p:cNvPr>
          <p:cNvCxnSpPr>
            <a:stCxn id="199" idx="2"/>
          </p:cNvCxnSpPr>
          <p:nvPr/>
        </p:nvCxnSpPr>
        <p:spPr bwMode="auto">
          <a:xfrm>
            <a:off x="9368044" y="5618163"/>
            <a:ext cx="7618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207" name="TextBox 217">
            <a:extLst>
              <a:ext uri="{FF2B5EF4-FFF2-40B4-BE49-F238E27FC236}">
                <a16:creationId xmlns:a16="http://schemas.microsoft.com/office/drawing/2014/main" id="{F71DF4A4-7C3D-4601-96F5-F25F9DB87E06}"/>
              </a:ext>
            </a:extLst>
          </p:cNvPr>
          <p:cNvSpPr txBox="1">
            <a:spLocks noChangeArrowheads="1"/>
          </p:cNvSpPr>
          <p:nvPr/>
        </p:nvSpPr>
        <p:spPr bwMode="auto">
          <a:xfrm>
            <a:off x="9391321" y="5295901"/>
            <a:ext cx="867607" cy="2762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Parity </a:t>
            </a:r>
          </a:p>
        </p:txBody>
      </p:sp>
      <p:sp>
        <p:nvSpPr>
          <p:cNvPr id="208" name="TextBox 218">
            <a:extLst>
              <a:ext uri="{FF2B5EF4-FFF2-40B4-BE49-F238E27FC236}">
                <a16:creationId xmlns:a16="http://schemas.microsoft.com/office/drawing/2014/main" id="{BDF5064F-F542-4287-B394-C4D68875933E}"/>
              </a:ext>
            </a:extLst>
          </p:cNvPr>
          <p:cNvSpPr txBox="1">
            <a:spLocks noChangeArrowheads="1"/>
          </p:cNvSpPr>
          <p:nvPr/>
        </p:nvSpPr>
        <p:spPr bwMode="auto">
          <a:xfrm>
            <a:off x="3914814" y="4414839"/>
            <a:ext cx="494113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Transfer one byte without parity bit</a:t>
            </a:r>
          </a:p>
        </p:txBody>
      </p:sp>
      <p:sp>
        <p:nvSpPr>
          <p:cNvPr id="209" name="TextBox 219">
            <a:extLst>
              <a:ext uri="{FF2B5EF4-FFF2-40B4-BE49-F238E27FC236}">
                <a16:creationId xmlns:a16="http://schemas.microsoft.com/office/drawing/2014/main" id="{896EB52B-0218-471C-9F91-E9E7628D1209}"/>
              </a:ext>
            </a:extLst>
          </p:cNvPr>
          <p:cNvSpPr txBox="1">
            <a:spLocks noChangeArrowheads="1"/>
          </p:cNvSpPr>
          <p:nvPr/>
        </p:nvSpPr>
        <p:spPr bwMode="auto">
          <a:xfrm>
            <a:off x="4088335" y="5753101"/>
            <a:ext cx="3993111"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Transfer one byte with parity bit</a:t>
            </a:r>
          </a:p>
        </p:txBody>
      </p:sp>
    </p:spTree>
    <p:extLst>
      <p:ext uri="{BB962C8B-B14F-4D97-AF65-F5344CB8AC3E}">
        <p14:creationId xmlns:p14="http://schemas.microsoft.com/office/powerpoint/2010/main" val="47223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Character-Encoding Scheme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What data is sent to the UART in order to display a text?</a:t>
            </a:r>
          </a:p>
          <a:p>
            <a:r>
              <a:rPr lang="en-US" dirty="0"/>
              <a:t>ASCII (Characters are coded in American Standard Code for Information Interchange)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Encodes 128 characters</a:t>
            </a:r>
          </a:p>
          <a:p>
            <a:pPr lvl="1"/>
            <a:r>
              <a:rPr lang="en-IN" altLang="en-US" dirty="0">
                <a:ea typeface="ＭＳ Ｐゴシック" panose="020B0600070205080204" pitchFamily="34" charset="-128"/>
              </a:rPr>
              <a:t>Ninety-five printable characters, such as “a,” “b,” “1,” “2”</a:t>
            </a:r>
          </a:p>
          <a:p>
            <a:pPr lvl="1"/>
            <a:r>
              <a:rPr lang="en-IN" altLang="en-US" dirty="0">
                <a:ea typeface="ＭＳ Ｐゴシック" panose="020B0600070205080204" pitchFamily="34" charset="-128"/>
              </a:rPr>
              <a:t>Thirty-three non-printing control characters, e.g., next line, back space, escape</a:t>
            </a:r>
          </a:p>
          <a:p>
            <a:pPr lvl="1"/>
            <a:r>
              <a:rPr lang="en-IN" altLang="en-US" dirty="0">
                <a:ea typeface="ＭＳ Ｐゴシック" panose="020B0600070205080204" pitchFamily="34" charset="-128"/>
              </a:rPr>
              <a:t>Can be represented by seven bits, commonly stored as one byte for storage convenience</a:t>
            </a:r>
          </a:p>
          <a:p>
            <a:r>
              <a:rPr lang="en-US" dirty="0"/>
              <a:t>UTF-8 (UCS Transformation Format—8-bit)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Derived from ASCII in 2007</a:t>
            </a:r>
          </a:p>
          <a:p>
            <a:pPr lvl="1"/>
            <a:r>
              <a:rPr lang="en-IN" altLang="en-US" dirty="0">
                <a:ea typeface="ＭＳ Ｐゴシック" panose="020B0600070205080204" pitchFamily="34" charset="-128"/>
              </a:rPr>
              <a:t>Variable-width encoding scheme that avoids the complication of endianness and byte order marks</a:t>
            </a:r>
          </a:p>
          <a:p>
            <a:pPr lvl="1"/>
            <a:r>
              <a:rPr lang="en-IN" altLang="en-US" dirty="0">
                <a:ea typeface="ＭＳ Ｐゴシック" panose="020B0600070205080204" pitchFamily="34" charset="-128"/>
              </a:rPr>
              <a:t>Widely used for the web pages</a:t>
            </a:r>
          </a:p>
          <a:p>
            <a:pPr lvl="1"/>
            <a:r>
              <a:rPr lang="en-IN" altLang="en-US" dirty="0">
                <a:ea typeface="ＭＳ Ｐゴシック" panose="020B0600070205080204" pitchFamily="34" charset="-128"/>
              </a:rPr>
              <a:t>Compatible with the original ASCII</a:t>
            </a:r>
          </a:p>
        </p:txBody>
      </p:sp>
    </p:spTree>
    <p:extLst>
      <p:ext uri="{BB962C8B-B14F-4D97-AF65-F5344CB8AC3E}">
        <p14:creationId xmlns:p14="http://schemas.microsoft.com/office/powerpoint/2010/main" val="2310679294"/>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CC08A84B-D72B-4379-9795-9D2AE1B21C53}" vid="{AD5FA369-C00C-4F52-961A-36F6EFFD17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D4E06-5D3F-4994-A4A7-4BA626FA722D}">
  <ds:schemaRefs>
    <ds:schemaRef ds:uri="f2ad5090-61a8-4b8c-ab70-68f4ff4d1933"/>
    <ds:schemaRef ds:uri="http://schemas.microsoft.com/sharepoint/v3"/>
    <ds:schemaRef ds:uri="http://purl.org/dc/terms/"/>
    <ds:schemaRef ds:uri="http://schemas.openxmlformats.org/package/2006/metadata/core-properties"/>
    <ds:schemaRef ds:uri="http://schemas.microsoft.com/office/2006/documentManagement/types"/>
    <ds:schemaRef ds:uri="c0950e01-db07-4e41-9c32-b7a8e9fccc9b"/>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4.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26</TotalTime>
  <Words>5919</Words>
  <Application>Microsoft Office PowerPoint</Application>
  <PresentationFormat>Widescreen</PresentationFormat>
  <Paragraphs>633</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Arm_PPT_Public</vt:lpstr>
      <vt:lpstr>AXI UART and  AXI4-Stream Peripherals</vt:lpstr>
      <vt:lpstr>Learning Outcomes</vt:lpstr>
      <vt:lpstr>Serial Communication</vt:lpstr>
      <vt:lpstr>Parallel Communication</vt:lpstr>
      <vt:lpstr>Serial v Parallel Communication</vt:lpstr>
      <vt:lpstr>Types of Serial Communication</vt:lpstr>
      <vt:lpstr>UART Overview</vt:lpstr>
      <vt:lpstr>UART Protocol</vt:lpstr>
      <vt:lpstr>Character-Encoding Scheme</vt:lpstr>
      <vt:lpstr>ASCII Encoded Characters</vt:lpstr>
      <vt:lpstr>AXI UART Implementation</vt:lpstr>
      <vt:lpstr>UART Control</vt:lpstr>
      <vt:lpstr>UART Register Block</vt:lpstr>
      <vt:lpstr>First In First Out (FIFO)</vt:lpstr>
      <vt:lpstr>First In First Out (FIFO)</vt:lpstr>
      <vt:lpstr>Dual Port RAM FIFO</vt:lpstr>
      <vt:lpstr>UART FIFOs</vt:lpstr>
      <vt:lpstr>Memory Space</vt:lpstr>
      <vt:lpstr>Stream Data Transmission</vt:lpstr>
      <vt:lpstr>AXI4-Stream Protocol</vt:lpstr>
      <vt:lpstr>Data Streams</vt:lpstr>
      <vt:lpstr>A Simple AXI4-Stream Mechanism</vt:lpstr>
      <vt:lpstr>Manager Signals and Subordinate signal</vt:lpstr>
      <vt:lpstr>Clock and Reset</vt:lpstr>
      <vt:lpstr>Handshake</vt:lpstr>
      <vt:lpstr>Packet Boundaries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Hoa Tong</dc:creator>
  <cp:keywords/>
  <dc:description/>
  <cp:lastModifiedBy>Francisca Tan</cp:lastModifiedBy>
  <cp:revision>9</cp:revision>
  <dcterms:created xsi:type="dcterms:W3CDTF">2021-01-10T04:24:14Z</dcterms:created>
  <dcterms:modified xsi:type="dcterms:W3CDTF">2021-11-16T10:50:50Z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