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31" r:id="rId6"/>
  </p:sldMasterIdLst>
  <p:notesMasterIdLst>
    <p:notesMasterId r:id="rId51"/>
  </p:notesMasterIdLst>
  <p:handoutMasterIdLst>
    <p:handoutMasterId r:id="rId52"/>
  </p:handoutMasterIdLst>
  <p:sldIdLst>
    <p:sldId id="384" r:id="rId7"/>
    <p:sldId id="396" r:id="rId8"/>
    <p:sldId id="338" r:id="rId9"/>
    <p:sldId id="340" r:id="rId10"/>
    <p:sldId id="382" r:id="rId11"/>
    <p:sldId id="383" r:id="rId12"/>
    <p:sldId id="342" r:id="rId13"/>
    <p:sldId id="343" r:id="rId14"/>
    <p:sldId id="344" r:id="rId15"/>
    <p:sldId id="345" r:id="rId16"/>
    <p:sldId id="347" r:id="rId17"/>
    <p:sldId id="385" r:id="rId18"/>
    <p:sldId id="386" r:id="rId19"/>
    <p:sldId id="387" r:id="rId20"/>
    <p:sldId id="388" r:id="rId21"/>
    <p:sldId id="389" r:id="rId22"/>
    <p:sldId id="353" r:id="rId23"/>
    <p:sldId id="390" r:id="rId24"/>
    <p:sldId id="355" r:id="rId25"/>
    <p:sldId id="391" r:id="rId26"/>
    <p:sldId id="392" r:id="rId27"/>
    <p:sldId id="393" r:id="rId28"/>
    <p:sldId id="394" r:id="rId29"/>
    <p:sldId id="360" r:id="rId30"/>
    <p:sldId id="361" r:id="rId31"/>
    <p:sldId id="362" r:id="rId32"/>
    <p:sldId id="363" r:id="rId33"/>
    <p:sldId id="365" r:id="rId34"/>
    <p:sldId id="364" r:id="rId35"/>
    <p:sldId id="366" r:id="rId36"/>
    <p:sldId id="367" r:id="rId37"/>
    <p:sldId id="368" r:id="rId38"/>
    <p:sldId id="395" r:id="rId39"/>
    <p:sldId id="369" r:id="rId40"/>
    <p:sldId id="371" r:id="rId41"/>
    <p:sldId id="372" r:id="rId42"/>
    <p:sldId id="373" r:id="rId43"/>
    <p:sldId id="375" r:id="rId44"/>
    <p:sldId id="376" r:id="rId45"/>
    <p:sldId id="377" r:id="rId46"/>
    <p:sldId id="378" r:id="rId47"/>
    <p:sldId id="379" r:id="rId48"/>
    <p:sldId id="380" r:id="rId49"/>
    <p:sldId id="381" r:id="rId5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7F7F"/>
    <a:srgbClr val="333E48"/>
    <a:srgbClr val="00C1DE"/>
    <a:srgbClr val="FF6B00"/>
    <a:srgbClr val="E5ECEB"/>
    <a:srgbClr val="95D600"/>
    <a:srgbClr val="FFC600"/>
    <a:srgbClr val="FF6900"/>
    <a:srgbClr val="93E5FF"/>
    <a:srgbClr val="7B7F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DF5BBF-ABF0-4F73-8099-AE1135E81D78}" v="2" dt="2021-11-05T13:55:33.070"/>
    <p1510:client id="{EF62D400-ABE3-4FF4-AB30-8DE93F60583B}" v="12" dt="2021-11-16T10:35:21.185"/>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11" autoAdjust="0"/>
    <p:restoredTop sz="89926" autoAdjust="0"/>
  </p:normalViewPr>
  <p:slideViewPr>
    <p:cSldViewPr snapToGrid="0">
      <p:cViewPr varScale="1">
        <p:scale>
          <a:sx n="146" d="100"/>
          <a:sy n="146" d="100"/>
        </p:scale>
        <p:origin x="1140" y="1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3" d="100"/>
          <a:sy n="123"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customXml" Target="../customXml/item5.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a Tan" userId="6e1eea0e-3b13-45be-8c9f-e176322eec1e" providerId="ADAL" clId="{B1DF5BBF-ABF0-4F73-8099-AE1135E81D78}"/>
    <pc:docChg chg="custSel modSld">
      <pc:chgData name="Francisca Tan" userId="6e1eea0e-3b13-45be-8c9f-e176322eec1e" providerId="ADAL" clId="{B1DF5BBF-ABF0-4F73-8099-AE1135E81D78}" dt="2021-11-05T13:59:28.651" v="596" actId="1076"/>
      <pc:docMkLst>
        <pc:docMk/>
      </pc:docMkLst>
      <pc:sldChg chg="modSp mod">
        <pc:chgData name="Francisca Tan" userId="6e1eea0e-3b13-45be-8c9f-e176322eec1e" providerId="ADAL" clId="{B1DF5BBF-ABF0-4F73-8099-AE1135E81D78}" dt="2021-11-05T13:51:51.141" v="408" actId="20577"/>
        <pc:sldMkLst>
          <pc:docMk/>
          <pc:sldMk cId="2688653607" sldId="338"/>
        </pc:sldMkLst>
        <pc:spChg chg="mod">
          <ac:chgData name="Francisca Tan" userId="6e1eea0e-3b13-45be-8c9f-e176322eec1e" providerId="ADAL" clId="{B1DF5BBF-ABF0-4F73-8099-AE1135E81D78}" dt="2021-11-05T13:51:51.141" v="408" actId="20577"/>
          <ac:spMkLst>
            <pc:docMk/>
            <pc:sldMk cId="2688653607" sldId="338"/>
            <ac:spMk id="29699" creationId="{52EB3C3E-30C4-4EFE-A0AE-51FDB62B17F2}"/>
          </ac:spMkLst>
        </pc:spChg>
      </pc:sldChg>
      <pc:sldChg chg="modNotes">
        <pc:chgData name="Francisca Tan" userId="6e1eea0e-3b13-45be-8c9f-e176322eec1e" providerId="ADAL" clId="{B1DF5BBF-ABF0-4F73-8099-AE1135E81D78}" dt="2021-11-02T09:39:36.762" v="22" actId="20577"/>
        <pc:sldMkLst>
          <pc:docMk/>
          <pc:sldMk cId="831199070" sldId="342"/>
        </pc:sldMkLst>
      </pc:sldChg>
      <pc:sldChg chg="modSp mod">
        <pc:chgData name="Francisca Tan" userId="6e1eea0e-3b13-45be-8c9f-e176322eec1e" providerId="ADAL" clId="{B1DF5BBF-ABF0-4F73-8099-AE1135E81D78}" dt="2021-11-02T09:55:14.701" v="193" actId="20577"/>
        <pc:sldMkLst>
          <pc:docMk/>
          <pc:sldMk cId="3484355669" sldId="347"/>
        </pc:sldMkLst>
        <pc:spChg chg="mod">
          <ac:chgData name="Francisca Tan" userId="6e1eea0e-3b13-45be-8c9f-e176322eec1e" providerId="ADAL" clId="{B1DF5BBF-ABF0-4F73-8099-AE1135E81D78}" dt="2021-11-02T09:55:14.701" v="193" actId="20577"/>
          <ac:spMkLst>
            <pc:docMk/>
            <pc:sldMk cId="3484355669" sldId="347"/>
            <ac:spMk id="29699" creationId="{52EB3C3E-30C4-4EFE-A0AE-51FDB62B17F2}"/>
          </ac:spMkLst>
        </pc:spChg>
      </pc:sldChg>
      <pc:sldChg chg="modNotes">
        <pc:chgData name="Francisca Tan" userId="6e1eea0e-3b13-45be-8c9f-e176322eec1e" providerId="ADAL" clId="{B1DF5BBF-ABF0-4F73-8099-AE1135E81D78}" dt="2021-11-02T09:40:37.348" v="52" actId="20577"/>
        <pc:sldMkLst>
          <pc:docMk/>
          <pc:sldMk cId="842959659" sldId="353"/>
        </pc:sldMkLst>
      </pc:sldChg>
      <pc:sldChg chg="modNotes">
        <pc:chgData name="Francisca Tan" userId="6e1eea0e-3b13-45be-8c9f-e176322eec1e" providerId="ADAL" clId="{B1DF5BBF-ABF0-4F73-8099-AE1135E81D78}" dt="2021-11-02T09:41:41.139" v="61" actId="20577"/>
        <pc:sldMkLst>
          <pc:docMk/>
          <pc:sldMk cId="3078564853" sldId="355"/>
        </pc:sldMkLst>
      </pc:sldChg>
      <pc:sldChg chg="modSp mod modNotes">
        <pc:chgData name="Francisca Tan" userId="6e1eea0e-3b13-45be-8c9f-e176322eec1e" providerId="ADAL" clId="{B1DF5BBF-ABF0-4F73-8099-AE1135E81D78}" dt="2021-11-05T13:57:11.763" v="561" actId="14100"/>
        <pc:sldMkLst>
          <pc:docMk/>
          <pc:sldMk cId="1005890541" sldId="361"/>
        </pc:sldMkLst>
        <pc:spChg chg="mod">
          <ac:chgData name="Francisca Tan" userId="6e1eea0e-3b13-45be-8c9f-e176322eec1e" providerId="ADAL" clId="{B1DF5BBF-ABF0-4F73-8099-AE1135E81D78}" dt="2021-11-02T09:56:28.329" v="233" actId="20577"/>
          <ac:spMkLst>
            <pc:docMk/>
            <pc:sldMk cId="1005890541" sldId="361"/>
            <ac:spMk id="7" creationId="{527ECEBA-261E-4655-B6C2-5BD5EC89A96A}"/>
          </ac:spMkLst>
        </pc:spChg>
        <pc:spChg chg="mod">
          <ac:chgData name="Francisca Tan" userId="6e1eea0e-3b13-45be-8c9f-e176322eec1e" providerId="ADAL" clId="{B1DF5BBF-ABF0-4F73-8099-AE1135E81D78}" dt="2021-11-02T09:56:38.089" v="236" actId="20577"/>
          <ac:spMkLst>
            <pc:docMk/>
            <pc:sldMk cId="1005890541" sldId="361"/>
            <ac:spMk id="8" creationId="{7511DC30-C341-47AF-BCEB-9B97B8A4187A}"/>
          </ac:spMkLst>
        </pc:spChg>
        <pc:spChg chg="mod">
          <ac:chgData name="Francisca Tan" userId="6e1eea0e-3b13-45be-8c9f-e176322eec1e" providerId="ADAL" clId="{B1DF5BBF-ABF0-4F73-8099-AE1135E81D78}" dt="2021-11-02T09:56:40.411" v="239" actId="20577"/>
          <ac:spMkLst>
            <pc:docMk/>
            <pc:sldMk cId="1005890541" sldId="361"/>
            <ac:spMk id="9" creationId="{11E8C798-21A0-4E0B-BD7C-B1D645F4DFCE}"/>
          </ac:spMkLst>
        </pc:spChg>
        <pc:spChg chg="mod">
          <ac:chgData name="Francisca Tan" userId="6e1eea0e-3b13-45be-8c9f-e176322eec1e" providerId="ADAL" clId="{B1DF5BBF-ABF0-4F73-8099-AE1135E81D78}" dt="2021-11-05T13:57:11.763" v="561" actId="14100"/>
          <ac:spMkLst>
            <pc:docMk/>
            <pc:sldMk cId="1005890541" sldId="361"/>
            <ac:spMk id="29699" creationId="{52EB3C3E-30C4-4EFE-A0AE-51FDB62B17F2}"/>
          </ac:spMkLst>
        </pc:spChg>
        <pc:grpChg chg="mod">
          <ac:chgData name="Francisca Tan" userId="6e1eea0e-3b13-45be-8c9f-e176322eec1e" providerId="ADAL" clId="{B1DF5BBF-ABF0-4F73-8099-AE1135E81D78}" dt="2021-11-05T13:57:06.709" v="560" actId="1035"/>
          <ac:grpSpMkLst>
            <pc:docMk/>
            <pc:sldMk cId="1005890541" sldId="361"/>
            <ac:grpSpMk id="5" creationId="{20ED74AC-3290-4A69-9C41-6A093016F306}"/>
          </ac:grpSpMkLst>
        </pc:grpChg>
      </pc:sldChg>
      <pc:sldChg chg="modSp mod modNotes">
        <pc:chgData name="Francisca Tan" userId="6e1eea0e-3b13-45be-8c9f-e176322eec1e" providerId="ADAL" clId="{B1DF5BBF-ABF0-4F73-8099-AE1135E81D78}" dt="2021-11-05T13:57:46.987" v="565" actId="1076"/>
        <pc:sldMkLst>
          <pc:docMk/>
          <pc:sldMk cId="3606817277" sldId="363"/>
        </pc:sldMkLst>
        <pc:spChg chg="mod">
          <ac:chgData name="Francisca Tan" userId="6e1eea0e-3b13-45be-8c9f-e176322eec1e" providerId="ADAL" clId="{B1DF5BBF-ABF0-4F73-8099-AE1135E81D78}" dt="2021-11-05T13:57:46.987" v="565" actId="1076"/>
          <ac:spMkLst>
            <pc:docMk/>
            <pc:sldMk cId="3606817277" sldId="363"/>
            <ac:spMk id="5" creationId="{13AB4EF7-6B68-464F-8B92-211669FA5846}"/>
          </ac:spMkLst>
        </pc:spChg>
        <pc:spChg chg="mod">
          <ac:chgData name="Francisca Tan" userId="6e1eea0e-3b13-45be-8c9f-e176322eec1e" providerId="ADAL" clId="{B1DF5BBF-ABF0-4F73-8099-AE1135E81D78}" dt="2021-11-05T13:57:41.977" v="563" actId="20577"/>
          <ac:spMkLst>
            <pc:docMk/>
            <pc:sldMk cId="3606817277" sldId="363"/>
            <ac:spMk id="29699" creationId="{52EB3C3E-30C4-4EFE-A0AE-51FDB62B17F2}"/>
          </ac:spMkLst>
        </pc:spChg>
      </pc:sldChg>
      <pc:sldChg chg="modSp mod modNotes">
        <pc:chgData name="Francisca Tan" userId="6e1eea0e-3b13-45be-8c9f-e176322eec1e" providerId="ADAL" clId="{B1DF5BBF-ABF0-4F73-8099-AE1135E81D78}" dt="2021-11-02T09:57:15.255" v="259" actId="20577"/>
        <pc:sldMkLst>
          <pc:docMk/>
          <pc:sldMk cId="4003388424" sldId="364"/>
        </pc:sldMkLst>
        <pc:spChg chg="mod">
          <ac:chgData name="Francisca Tan" userId="6e1eea0e-3b13-45be-8c9f-e176322eec1e" providerId="ADAL" clId="{B1DF5BBF-ABF0-4F73-8099-AE1135E81D78}" dt="2021-11-02T09:57:15.255" v="259" actId="20577"/>
          <ac:spMkLst>
            <pc:docMk/>
            <pc:sldMk cId="4003388424" sldId="364"/>
            <ac:spMk id="29699" creationId="{52EB3C3E-30C4-4EFE-A0AE-51FDB62B17F2}"/>
          </ac:spMkLst>
        </pc:spChg>
      </pc:sldChg>
      <pc:sldChg chg="modSp mod modNotes">
        <pc:chgData name="Francisca Tan" userId="6e1eea0e-3b13-45be-8c9f-e176322eec1e" providerId="ADAL" clId="{B1DF5BBF-ABF0-4F73-8099-AE1135E81D78}" dt="2021-11-02T09:57:02.766" v="253" actId="20577"/>
        <pc:sldMkLst>
          <pc:docMk/>
          <pc:sldMk cId="348735370" sldId="365"/>
        </pc:sldMkLst>
        <pc:spChg chg="mod">
          <ac:chgData name="Francisca Tan" userId="6e1eea0e-3b13-45be-8c9f-e176322eec1e" providerId="ADAL" clId="{B1DF5BBF-ABF0-4F73-8099-AE1135E81D78}" dt="2021-11-02T09:57:02.766" v="253" actId="20577"/>
          <ac:spMkLst>
            <pc:docMk/>
            <pc:sldMk cId="348735370" sldId="365"/>
            <ac:spMk id="29699" creationId="{52EB3C3E-30C4-4EFE-A0AE-51FDB62B17F2}"/>
          </ac:spMkLst>
        </pc:spChg>
      </pc:sldChg>
      <pc:sldChg chg="modSp mod modNotes">
        <pc:chgData name="Francisca Tan" userId="6e1eea0e-3b13-45be-8c9f-e176322eec1e" providerId="ADAL" clId="{B1DF5BBF-ABF0-4F73-8099-AE1135E81D78}" dt="2021-11-02T09:57:29.981" v="274" actId="20577"/>
        <pc:sldMkLst>
          <pc:docMk/>
          <pc:sldMk cId="1412148971" sldId="366"/>
        </pc:sldMkLst>
        <pc:spChg chg="mod">
          <ac:chgData name="Francisca Tan" userId="6e1eea0e-3b13-45be-8c9f-e176322eec1e" providerId="ADAL" clId="{B1DF5BBF-ABF0-4F73-8099-AE1135E81D78}" dt="2021-11-02T09:57:29.981" v="274" actId="20577"/>
          <ac:spMkLst>
            <pc:docMk/>
            <pc:sldMk cId="1412148971" sldId="366"/>
            <ac:spMk id="29699" creationId="{52EB3C3E-30C4-4EFE-A0AE-51FDB62B17F2}"/>
          </ac:spMkLst>
        </pc:spChg>
      </pc:sldChg>
      <pc:sldChg chg="modSp mod modNotes">
        <pc:chgData name="Francisca Tan" userId="6e1eea0e-3b13-45be-8c9f-e176322eec1e" providerId="ADAL" clId="{B1DF5BBF-ABF0-4F73-8099-AE1135E81D78}" dt="2021-11-02T09:57:51.529" v="284" actId="20577"/>
        <pc:sldMkLst>
          <pc:docMk/>
          <pc:sldMk cId="929278568" sldId="367"/>
        </pc:sldMkLst>
        <pc:spChg chg="mod">
          <ac:chgData name="Francisca Tan" userId="6e1eea0e-3b13-45be-8c9f-e176322eec1e" providerId="ADAL" clId="{B1DF5BBF-ABF0-4F73-8099-AE1135E81D78}" dt="2021-11-02T09:57:51.529" v="284" actId="20577"/>
          <ac:spMkLst>
            <pc:docMk/>
            <pc:sldMk cId="929278568" sldId="367"/>
            <ac:spMk id="17" creationId="{0C2A9EB3-C65E-4ED1-96EF-4EFE9105F3C3}"/>
          </ac:spMkLst>
        </pc:spChg>
        <pc:spChg chg="mod">
          <ac:chgData name="Francisca Tan" userId="6e1eea0e-3b13-45be-8c9f-e176322eec1e" providerId="ADAL" clId="{B1DF5BBF-ABF0-4F73-8099-AE1135E81D78}" dt="2021-11-02T09:57:40.008" v="280" actId="20577"/>
          <ac:spMkLst>
            <pc:docMk/>
            <pc:sldMk cId="929278568" sldId="367"/>
            <ac:spMk id="29699" creationId="{52EB3C3E-30C4-4EFE-A0AE-51FDB62B17F2}"/>
          </ac:spMkLst>
        </pc:spChg>
      </pc:sldChg>
      <pc:sldChg chg="modSp mod">
        <pc:chgData name="Francisca Tan" userId="6e1eea0e-3b13-45be-8c9f-e176322eec1e" providerId="ADAL" clId="{B1DF5BBF-ABF0-4F73-8099-AE1135E81D78}" dt="2021-11-02T10:06:37.732" v="289" actId="20577"/>
        <pc:sldMkLst>
          <pc:docMk/>
          <pc:sldMk cId="70819464" sldId="368"/>
        </pc:sldMkLst>
        <pc:spChg chg="mod">
          <ac:chgData name="Francisca Tan" userId="6e1eea0e-3b13-45be-8c9f-e176322eec1e" providerId="ADAL" clId="{B1DF5BBF-ABF0-4F73-8099-AE1135E81D78}" dt="2021-11-02T10:06:37.732" v="289" actId="20577"/>
          <ac:spMkLst>
            <pc:docMk/>
            <pc:sldMk cId="70819464" sldId="368"/>
            <ac:spMk id="29699" creationId="{52EB3C3E-30C4-4EFE-A0AE-51FDB62B17F2}"/>
          </ac:spMkLst>
        </pc:spChg>
      </pc:sldChg>
      <pc:sldChg chg="modNotes">
        <pc:chgData name="Francisca Tan" userId="6e1eea0e-3b13-45be-8c9f-e176322eec1e" providerId="ADAL" clId="{B1DF5BBF-ABF0-4F73-8099-AE1135E81D78}" dt="2021-11-02T09:51:12.264" v="139" actId="20577"/>
        <pc:sldMkLst>
          <pc:docMk/>
          <pc:sldMk cId="3132905106" sldId="369"/>
        </pc:sldMkLst>
      </pc:sldChg>
      <pc:sldChg chg="modSp mod modNotes">
        <pc:chgData name="Francisca Tan" userId="6e1eea0e-3b13-45be-8c9f-e176322eec1e" providerId="ADAL" clId="{B1DF5BBF-ABF0-4F73-8099-AE1135E81D78}" dt="2021-11-02T10:07:36.077" v="298" actId="20577"/>
        <pc:sldMkLst>
          <pc:docMk/>
          <pc:sldMk cId="1697138404" sldId="372"/>
        </pc:sldMkLst>
        <pc:spChg chg="mod">
          <ac:chgData name="Francisca Tan" userId="6e1eea0e-3b13-45be-8c9f-e176322eec1e" providerId="ADAL" clId="{B1DF5BBF-ABF0-4F73-8099-AE1135E81D78}" dt="2021-11-02T10:07:36.077" v="298" actId="20577"/>
          <ac:spMkLst>
            <pc:docMk/>
            <pc:sldMk cId="1697138404" sldId="372"/>
            <ac:spMk id="29699" creationId="{52EB3C3E-30C4-4EFE-A0AE-51FDB62B17F2}"/>
          </ac:spMkLst>
        </pc:spChg>
      </pc:sldChg>
      <pc:sldChg chg="modSp mod">
        <pc:chgData name="Francisca Tan" userId="6e1eea0e-3b13-45be-8c9f-e176322eec1e" providerId="ADAL" clId="{B1DF5BBF-ABF0-4F73-8099-AE1135E81D78}" dt="2021-11-02T10:07:50.852" v="307" actId="20577"/>
        <pc:sldMkLst>
          <pc:docMk/>
          <pc:sldMk cId="2672216813" sldId="373"/>
        </pc:sldMkLst>
        <pc:graphicFrameChg chg="modGraphic">
          <ac:chgData name="Francisca Tan" userId="6e1eea0e-3b13-45be-8c9f-e176322eec1e" providerId="ADAL" clId="{B1DF5BBF-ABF0-4F73-8099-AE1135E81D78}" dt="2021-11-02T10:07:50.852" v="307" actId="20577"/>
          <ac:graphicFrameMkLst>
            <pc:docMk/>
            <pc:sldMk cId="2672216813" sldId="373"/>
            <ac:graphicFrameMk id="6" creationId="{34777E89-7211-468E-BE72-C8FFAF3F2DBE}"/>
          </ac:graphicFrameMkLst>
        </pc:graphicFrameChg>
      </pc:sldChg>
      <pc:sldChg chg="modSp mod">
        <pc:chgData name="Francisca Tan" userId="6e1eea0e-3b13-45be-8c9f-e176322eec1e" providerId="ADAL" clId="{B1DF5BBF-ABF0-4F73-8099-AE1135E81D78}" dt="2021-11-02T10:48:27.402" v="384" actId="14100"/>
        <pc:sldMkLst>
          <pc:docMk/>
          <pc:sldMk cId="2080035316" sldId="375"/>
        </pc:sldMkLst>
        <pc:spChg chg="mod">
          <ac:chgData name="Francisca Tan" userId="6e1eea0e-3b13-45be-8c9f-e176322eec1e" providerId="ADAL" clId="{B1DF5BBF-ABF0-4F73-8099-AE1135E81D78}" dt="2021-11-02T10:48:27.402" v="384" actId="14100"/>
          <ac:spMkLst>
            <pc:docMk/>
            <pc:sldMk cId="2080035316" sldId="375"/>
            <ac:spMk id="29699" creationId="{52EB3C3E-30C4-4EFE-A0AE-51FDB62B17F2}"/>
          </ac:spMkLst>
        </pc:spChg>
      </pc:sldChg>
      <pc:sldChg chg="modNotes">
        <pc:chgData name="Francisca Tan" userId="6e1eea0e-3b13-45be-8c9f-e176322eec1e" providerId="ADAL" clId="{B1DF5BBF-ABF0-4F73-8099-AE1135E81D78}" dt="2021-11-02T09:51:12.098" v="138" actId="20577"/>
        <pc:sldMkLst>
          <pc:docMk/>
          <pc:sldMk cId="707508719" sldId="376"/>
        </pc:sldMkLst>
      </pc:sldChg>
      <pc:sldChg chg="modSp mod">
        <pc:chgData name="Francisca Tan" userId="6e1eea0e-3b13-45be-8c9f-e176322eec1e" providerId="ADAL" clId="{B1DF5BBF-ABF0-4F73-8099-AE1135E81D78}" dt="2021-11-05T13:59:17.052" v="594" actId="14100"/>
        <pc:sldMkLst>
          <pc:docMk/>
          <pc:sldMk cId="3796205311" sldId="377"/>
        </pc:sldMkLst>
        <pc:spChg chg="mod">
          <ac:chgData name="Francisca Tan" userId="6e1eea0e-3b13-45be-8c9f-e176322eec1e" providerId="ADAL" clId="{B1DF5BBF-ABF0-4F73-8099-AE1135E81D78}" dt="2021-11-05T13:59:17.052" v="594" actId="14100"/>
          <ac:spMkLst>
            <pc:docMk/>
            <pc:sldMk cId="3796205311" sldId="377"/>
            <ac:spMk id="29699" creationId="{52EB3C3E-30C4-4EFE-A0AE-51FDB62B17F2}"/>
          </ac:spMkLst>
        </pc:spChg>
      </pc:sldChg>
      <pc:sldChg chg="modSp mod">
        <pc:chgData name="Francisca Tan" userId="6e1eea0e-3b13-45be-8c9f-e176322eec1e" providerId="ADAL" clId="{B1DF5BBF-ABF0-4F73-8099-AE1135E81D78}" dt="2021-11-05T13:59:28.651" v="596" actId="1076"/>
        <pc:sldMkLst>
          <pc:docMk/>
          <pc:sldMk cId="1577592966" sldId="378"/>
        </pc:sldMkLst>
        <pc:spChg chg="mod">
          <ac:chgData name="Francisca Tan" userId="6e1eea0e-3b13-45be-8c9f-e176322eec1e" providerId="ADAL" clId="{B1DF5BBF-ABF0-4F73-8099-AE1135E81D78}" dt="2021-11-05T13:59:28.651" v="596" actId="1076"/>
          <ac:spMkLst>
            <pc:docMk/>
            <pc:sldMk cId="1577592966" sldId="378"/>
            <ac:spMk id="29699" creationId="{52EB3C3E-30C4-4EFE-A0AE-51FDB62B17F2}"/>
          </ac:spMkLst>
        </pc:spChg>
        <pc:grpChg chg="mod">
          <ac:chgData name="Francisca Tan" userId="6e1eea0e-3b13-45be-8c9f-e176322eec1e" providerId="ADAL" clId="{B1DF5BBF-ABF0-4F73-8099-AE1135E81D78}" dt="2021-11-05T13:59:25.526" v="595" actId="1076"/>
          <ac:grpSpMkLst>
            <pc:docMk/>
            <pc:sldMk cId="1577592966" sldId="378"/>
            <ac:grpSpMk id="5" creationId="{596DD227-573E-4024-B593-A5643C20841C}"/>
          </ac:grpSpMkLst>
        </pc:grpChg>
      </pc:sldChg>
      <pc:sldChg chg="modSp mod modNotes">
        <pc:chgData name="Francisca Tan" userId="6e1eea0e-3b13-45be-8c9f-e176322eec1e" providerId="ADAL" clId="{B1DF5BBF-ABF0-4F73-8099-AE1135E81D78}" dt="2021-11-02T10:09:42.127" v="353" actId="20577"/>
        <pc:sldMkLst>
          <pc:docMk/>
          <pc:sldMk cId="2513639295" sldId="379"/>
        </pc:sldMkLst>
        <pc:spChg chg="mod">
          <ac:chgData name="Francisca Tan" userId="6e1eea0e-3b13-45be-8c9f-e176322eec1e" providerId="ADAL" clId="{B1DF5BBF-ABF0-4F73-8099-AE1135E81D78}" dt="2021-11-02T10:09:07.814" v="336" actId="20577"/>
          <ac:spMkLst>
            <pc:docMk/>
            <pc:sldMk cId="2513639295" sldId="379"/>
            <ac:spMk id="4" creationId="{81284387-B7BA-49E2-B7AB-B33A68B3D43D}"/>
          </ac:spMkLst>
        </pc:spChg>
        <pc:spChg chg="mod">
          <ac:chgData name="Francisca Tan" userId="6e1eea0e-3b13-45be-8c9f-e176322eec1e" providerId="ADAL" clId="{B1DF5BBF-ABF0-4F73-8099-AE1135E81D78}" dt="2021-11-02T10:09:42.127" v="353" actId="20577"/>
          <ac:spMkLst>
            <pc:docMk/>
            <pc:sldMk cId="2513639295" sldId="379"/>
            <ac:spMk id="29699" creationId="{52EB3C3E-30C4-4EFE-A0AE-51FDB62B17F2}"/>
          </ac:spMkLst>
        </pc:spChg>
      </pc:sldChg>
      <pc:sldChg chg="modSp mod modNotes">
        <pc:chgData name="Francisca Tan" userId="6e1eea0e-3b13-45be-8c9f-e176322eec1e" providerId="ADAL" clId="{B1DF5BBF-ABF0-4F73-8099-AE1135E81D78}" dt="2021-11-02T10:09:52.719" v="365" actId="20577"/>
        <pc:sldMkLst>
          <pc:docMk/>
          <pc:sldMk cId="876804699" sldId="380"/>
        </pc:sldMkLst>
        <pc:spChg chg="mod">
          <ac:chgData name="Francisca Tan" userId="6e1eea0e-3b13-45be-8c9f-e176322eec1e" providerId="ADAL" clId="{B1DF5BBF-ABF0-4F73-8099-AE1135E81D78}" dt="2021-11-02T10:09:49.933" v="359" actId="20577"/>
          <ac:spMkLst>
            <pc:docMk/>
            <pc:sldMk cId="876804699" sldId="380"/>
            <ac:spMk id="4" creationId="{81284387-B7BA-49E2-B7AB-B33A68B3D43D}"/>
          </ac:spMkLst>
        </pc:spChg>
        <pc:spChg chg="mod">
          <ac:chgData name="Francisca Tan" userId="6e1eea0e-3b13-45be-8c9f-e176322eec1e" providerId="ADAL" clId="{B1DF5BBF-ABF0-4F73-8099-AE1135E81D78}" dt="2021-11-02T10:09:52.719" v="365" actId="20577"/>
          <ac:spMkLst>
            <pc:docMk/>
            <pc:sldMk cId="876804699" sldId="380"/>
            <ac:spMk id="29699" creationId="{52EB3C3E-30C4-4EFE-A0AE-51FDB62B17F2}"/>
          </ac:spMkLst>
        </pc:spChg>
      </pc:sldChg>
      <pc:sldChg chg="modSp mod modNotes modNotesTx">
        <pc:chgData name="Francisca Tan" userId="6e1eea0e-3b13-45be-8c9f-e176322eec1e" providerId="ADAL" clId="{B1DF5BBF-ABF0-4F73-8099-AE1135E81D78}" dt="2021-11-02T10:10:42.699" v="383" actId="20577"/>
        <pc:sldMkLst>
          <pc:docMk/>
          <pc:sldMk cId="3219253572" sldId="381"/>
        </pc:sldMkLst>
        <pc:spChg chg="mod">
          <ac:chgData name="Francisca Tan" userId="6e1eea0e-3b13-45be-8c9f-e176322eec1e" providerId="ADAL" clId="{B1DF5BBF-ABF0-4F73-8099-AE1135E81D78}" dt="2021-11-02T10:10:00.921" v="371" actId="20577"/>
          <ac:spMkLst>
            <pc:docMk/>
            <pc:sldMk cId="3219253572" sldId="381"/>
            <ac:spMk id="4" creationId="{81284387-B7BA-49E2-B7AB-B33A68B3D43D}"/>
          </ac:spMkLst>
        </pc:spChg>
      </pc:sldChg>
      <pc:sldChg chg="delSp modSp mod modNotes">
        <pc:chgData name="Francisca Tan" userId="6e1eea0e-3b13-45be-8c9f-e176322eec1e" providerId="ADAL" clId="{B1DF5BBF-ABF0-4F73-8099-AE1135E81D78}" dt="2021-11-05T13:55:39.137" v="533" actId="14100"/>
        <pc:sldMkLst>
          <pc:docMk/>
          <pc:sldMk cId="262783457" sldId="382"/>
        </pc:sldMkLst>
        <pc:spChg chg="del">
          <ac:chgData name="Francisca Tan" userId="6e1eea0e-3b13-45be-8c9f-e176322eec1e" providerId="ADAL" clId="{B1DF5BBF-ABF0-4F73-8099-AE1135E81D78}" dt="2021-11-05T13:55:33.070" v="532" actId="478"/>
          <ac:spMkLst>
            <pc:docMk/>
            <pc:sldMk cId="262783457" sldId="382"/>
            <ac:spMk id="106" creationId="{2F4FAC15-2ECB-400B-B4F1-E3857B332EDD}"/>
          </ac:spMkLst>
        </pc:spChg>
        <pc:spChg chg="del">
          <ac:chgData name="Francisca Tan" userId="6e1eea0e-3b13-45be-8c9f-e176322eec1e" providerId="ADAL" clId="{B1DF5BBF-ABF0-4F73-8099-AE1135E81D78}" dt="2021-11-05T13:55:33.070" v="532" actId="478"/>
          <ac:spMkLst>
            <pc:docMk/>
            <pc:sldMk cId="262783457" sldId="382"/>
            <ac:spMk id="107" creationId="{6DA42111-C0B5-48A5-9A3F-4A7D18C6A70F}"/>
          </ac:spMkLst>
        </pc:spChg>
        <pc:spChg chg="del">
          <ac:chgData name="Francisca Tan" userId="6e1eea0e-3b13-45be-8c9f-e176322eec1e" providerId="ADAL" clId="{B1DF5BBF-ABF0-4F73-8099-AE1135E81D78}" dt="2021-11-05T13:55:33.070" v="532" actId="478"/>
          <ac:spMkLst>
            <pc:docMk/>
            <pc:sldMk cId="262783457" sldId="382"/>
            <ac:spMk id="108" creationId="{C30DBE49-1CA9-4D7A-AECD-52E3EAEA188A}"/>
          </ac:spMkLst>
        </pc:spChg>
        <pc:spChg chg="del">
          <ac:chgData name="Francisca Tan" userId="6e1eea0e-3b13-45be-8c9f-e176322eec1e" providerId="ADAL" clId="{B1DF5BBF-ABF0-4F73-8099-AE1135E81D78}" dt="2021-11-05T13:55:33.070" v="532" actId="478"/>
          <ac:spMkLst>
            <pc:docMk/>
            <pc:sldMk cId="262783457" sldId="382"/>
            <ac:spMk id="109" creationId="{015A8D53-8CBD-4D81-8C88-6358C520D8E2}"/>
          </ac:spMkLst>
        </pc:spChg>
        <pc:spChg chg="del">
          <ac:chgData name="Francisca Tan" userId="6e1eea0e-3b13-45be-8c9f-e176322eec1e" providerId="ADAL" clId="{B1DF5BBF-ABF0-4F73-8099-AE1135E81D78}" dt="2021-11-05T13:55:33.070" v="532" actId="478"/>
          <ac:spMkLst>
            <pc:docMk/>
            <pc:sldMk cId="262783457" sldId="382"/>
            <ac:spMk id="110" creationId="{9AE8B64F-C42E-4F9A-A50F-DA7182FEC210}"/>
          </ac:spMkLst>
        </pc:spChg>
        <pc:spChg chg="del">
          <ac:chgData name="Francisca Tan" userId="6e1eea0e-3b13-45be-8c9f-e176322eec1e" providerId="ADAL" clId="{B1DF5BBF-ABF0-4F73-8099-AE1135E81D78}" dt="2021-11-05T13:55:33.070" v="532" actId="478"/>
          <ac:spMkLst>
            <pc:docMk/>
            <pc:sldMk cId="262783457" sldId="382"/>
            <ac:spMk id="111" creationId="{A70825EE-89D6-4EAF-956A-9CDA62670B9A}"/>
          </ac:spMkLst>
        </pc:spChg>
        <pc:spChg chg="del">
          <ac:chgData name="Francisca Tan" userId="6e1eea0e-3b13-45be-8c9f-e176322eec1e" providerId="ADAL" clId="{B1DF5BBF-ABF0-4F73-8099-AE1135E81D78}" dt="2021-11-05T13:55:33.070" v="532" actId="478"/>
          <ac:spMkLst>
            <pc:docMk/>
            <pc:sldMk cId="262783457" sldId="382"/>
            <ac:spMk id="112" creationId="{C4C130C7-0C00-42CB-B1E7-EA447E309023}"/>
          </ac:spMkLst>
        </pc:spChg>
        <pc:spChg chg="del">
          <ac:chgData name="Francisca Tan" userId="6e1eea0e-3b13-45be-8c9f-e176322eec1e" providerId="ADAL" clId="{B1DF5BBF-ABF0-4F73-8099-AE1135E81D78}" dt="2021-11-05T13:55:33.070" v="532" actId="478"/>
          <ac:spMkLst>
            <pc:docMk/>
            <pc:sldMk cId="262783457" sldId="382"/>
            <ac:spMk id="113" creationId="{BC0E66EE-1A0F-4FD9-877A-F9C348AC18F9}"/>
          </ac:spMkLst>
        </pc:spChg>
        <pc:spChg chg="del">
          <ac:chgData name="Francisca Tan" userId="6e1eea0e-3b13-45be-8c9f-e176322eec1e" providerId="ADAL" clId="{B1DF5BBF-ABF0-4F73-8099-AE1135E81D78}" dt="2021-11-05T13:55:33.070" v="532" actId="478"/>
          <ac:spMkLst>
            <pc:docMk/>
            <pc:sldMk cId="262783457" sldId="382"/>
            <ac:spMk id="114" creationId="{160C34E5-9D5B-4C1B-A7E2-F9EAA83CD4D5}"/>
          </ac:spMkLst>
        </pc:spChg>
        <pc:spChg chg="del">
          <ac:chgData name="Francisca Tan" userId="6e1eea0e-3b13-45be-8c9f-e176322eec1e" providerId="ADAL" clId="{B1DF5BBF-ABF0-4F73-8099-AE1135E81D78}" dt="2021-11-05T13:55:33.070" v="532" actId="478"/>
          <ac:spMkLst>
            <pc:docMk/>
            <pc:sldMk cId="262783457" sldId="382"/>
            <ac:spMk id="115" creationId="{50887B8A-60DE-48FC-9AD2-E1BA8F681D50}"/>
          </ac:spMkLst>
        </pc:spChg>
        <pc:spChg chg="del">
          <ac:chgData name="Francisca Tan" userId="6e1eea0e-3b13-45be-8c9f-e176322eec1e" providerId="ADAL" clId="{B1DF5BBF-ABF0-4F73-8099-AE1135E81D78}" dt="2021-11-05T13:55:33.070" v="532" actId="478"/>
          <ac:spMkLst>
            <pc:docMk/>
            <pc:sldMk cId="262783457" sldId="382"/>
            <ac:spMk id="116" creationId="{8036FA08-3113-4AA4-84E0-7421664571A7}"/>
          </ac:spMkLst>
        </pc:spChg>
        <pc:spChg chg="del">
          <ac:chgData name="Francisca Tan" userId="6e1eea0e-3b13-45be-8c9f-e176322eec1e" providerId="ADAL" clId="{B1DF5BBF-ABF0-4F73-8099-AE1135E81D78}" dt="2021-11-05T13:55:33.070" v="532" actId="478"/>
          <ac:spMkLst>
            <pc:docMk/>
            <pc:sldMk cId="262783457" sldId="382"/>
            <ac:spMk id="117" creationId="{3A7B2EAA-3C66-4AEF-9ED8-2B6319EDF096}"/>
          </ac:spMkLst>
        </pc:spChg>
        <pc:spChg chg="del">
          <ac:chgData name="Francisca Tan" userId="6e1eea0e-3b13-45be-8c9f-e176322eec1e" providerId="ADAL" clId="{B1DF5BBF-ABF0-4F73-8099-AE1135E81D78}" dt="2021-11-05T13:55:33.070" v="532" actId="478"/>
          <ac:spMkLst>
            <pc:docMk/>
            <pc:sldMk cId="262783457" sldId="382"/>
            <ac:spMk id="118" creationId="{D32BCE53-8473-4621-96E5-54147FAD91AC}"/>
          </ac:spMkLst>
        </pc:spChg>
        <pc:spChg chg="del">
          <ac:chgData name="Francisca Tan" userId="6e1eea0e-3b13-45be-8c9f-e176322eec1e" providerId="ADAL" clId="{B1DF5BBF-ABF0-4F73-8099-AE1135E81D78}" dt="2021-11-05T13:55:33.070" v="532" actId="478"/>
          <ac:spMkLst>
            <pc:docMk/>
            <pc:sldMk cId="262783457" sldId="382"/>
            <ac:spMk id="119" creationId="{955DC8D1-E9BA-4969-BBF8-20F88CB21E78}"/>
          </ac:spMkLst>
        </pc:spChg>
        <pc:spChg chg="del">
          <ac:chgData name="Francisca Tan" userId="6e1eea0e-3b13-45be-8c9f-e176322eec1e" providerId="ADAL" clId="{B1DF5BBF-ABF0-4F73-8099-AE1135E81D78}" dt="2021-11-05T13:55:33.070" v="532" actId="478"/>
          <ac:spMkLst>
            <pc:docMk/>
            <pc:sldMk cId="262783457" sldId="382"/>
            <ac:spMk id="120" creationId="{DEFCBDB1-55C8-4443-AB75-9CCFF989AAC7}"/>
          </ac:spMkLst>
        </pc:spChg>
        <pc:spChg chg="del">
          <ac:chgData name="Francisca Tan" userId="6e1eea0e-3b13-45be-8c9f-e176322eec1e" providerId="ADAL" clId="{B1DF5BBF-ABF0-4F73-8099-AE1135E81D78}" dt="2021-11-05T13:55:33.070" v="532" actId="478"/>
          <ac:spMkLst>
            <pc:docMk/>
            <pc:sldMk cId="262783457" sldId="382"/>
            <ac:spMk id="121" creationId="{2CBFF6B2-5226-4F3B-AEE5-532CFBB3F304}"/>
          </ac:spMkLst>
        </pc:spChg>
        <pc:spChg chg="del">
          <ac:chgData name="Francisca Tan" userId="6e1eea0e-3b13-45be-8c9f-e176322eec1e" providerId="ADAL" clId="{B1DF5BBF-ABF0-4F73-8099-AE1135E81D78}" dt="2021-11-05T13:55:33.070" v="532" actId="478"/>
          <ac:spMkLst>
            <pc:docMk/>
            <pc:sldMk cId="262783457" sldId="382"/>
            <ac:spMk id="122" creationId="{63CF8929-2FDD-4587-A183-01B4F36D79B7}"/>
          </ac:spMkLst>
        </pc:spChg>
        <pc:spChg chg="del">
          <ac:chgData name="Francisca Tan" userId="6e1eea0e-3b13-45be-8c9f-e176322eec1e" providerId="ADAL" clId="{B1DF5BBF-ABF0-4F73-8099-AE1135E81D78}" dt="2021-11-05T13:55:33.070" v="532" actId="478"/>
          <ac:spMkLst>
            <pc:docMk/>
            <pc:sldMk cId="262783457" sldId="382"/>
            <ac:spMk id="123" creationId="{A06B7CEF-7501-423E-BB0D-61D2E38AC5BC}"/>
          </ac:spMkLst>
        </pc:spChg>
        <pc:spChg chg="del">
          <ac:chgData name="Francisca Tan" userId="6e1eea0e-3b13-45be-8c9f-e176322eec1e" providerId="ADAL" clId="{B1DF5BBF-ABF0-4F73-8099-AE1135E81D78}" dt="2021-11-05T13:55:33.070" v="532" actId="478"/>
          <ac:spMkLst>
            <pc:docMk/>
            <pc:sldMk cId="262783457" sldId="382"/>
            <ac:spMk id="124" creationId="{60D3227E-A921-439D-A56E-E239EC7BD176}"/>
          </ac:spMkLst>
        </pc:spChg>
        <pc:spChg chg="del">
          <ac:chgData name="Francisca Tan" userId="6e1eea0e-3b13-45be-8c9f-e176322eec1e" providerId="ADAL" clId="{B1DF5BBF-ABF0-4F73-8099-AE1135E81D78}" dt="2021-11-05T13:55:33.070" v="532" actId="478"/>
          <ac:spMkLst>
            <pc:docMk/>
            <pc:sldMk cId="262783457" sldId="382"/>
            <ac:spMk id="125" creationId="{2ADFFAC8-2E41-4256-B327-D56CA0D782A2}"/>
          </ac:spMkLst>
        </pc:spChg>
        <pc:spChg chg="del">
          <ac:chgData name="Francisca Tan" userId="6e1eea0e-3b13-45be-8c9f-e176322eec1e" providerId="ADAL" clId="{B1DF5BBF-ABF0-4F73-8099-AE1135E81D78}" dt="2021-11-05T13:55:33.070" v="532" actId="478"/>
          <ac:spMkLst>
            <pc:docMk/>
            <pc:sldMk cId="262783457" sldId="382"/>
            <ac:spMk id="126" creationId="{54BC2D3F-2DC1-41D8-B277-6C83226F64E7}"/>
          </ac:spMkLst>
        </pc:spChg>
        <pc:spChg chg="del">
          <ac:chgData name="Francisca Tan" userId="6e1eea0e-3b13-45be-8c9f-e176322eec1e" providerId="ADAL" clId="{B1DF5BBF-ABF0-4F73-8099-AE1135E81D78}" dt="2021-11-05T13:55:33.070" v="532" actId="478"/>
          <ac:spMkLst>
            <pc:docMk/>
            <pc:sldMk cId="262783457" sldId="382"/>
            <ac:spMk id="127" creationId="{32965459-222E-430C-9C16-3F74D409E6B9}"/>
          </ac:spMkLst>
        </pc:spChg>
        <pc:spChg chg="del">
          <ac:chgData name="Francisca Tan" userId="6e1eea0e-3b13-45be-8c9f-e176322eec1e" providerId="ADAL" clId="{B1DF5BBF-ABF0-4F73-8099-AE1135E81D78}" dt="2021-11-05T13:55:33.070" v="532" actId="478"/>
          <ac:spMkLst>
            <pc:docMk/>
            <pc:sldMk cId="262783457" sldId="382"/>
            <ac:spMk id="128" creationId="{5654B4CA-3946-4E3F-8AFA-EC086CD59921}"/>
          </ac:spMkLst>
        </pc:spChg>
        <pc:spChg chg="del">
          <ac:chgData name="Francisca Tan" userId="6e1eea0e-3b13-45be-8c9f-e176322eec1e" providerId="ADAL" clId="{B1DF5BBF-ABF0-4F73-8099-AE1135E81D78}" dt="2021-11-05T13:55:33.070" v="532" actId="478"/>
          <ac:spMkLst>
            <pc:docMk/>
            <pc:sldMk cId="262783457" sldId="382"/>
            <ac:spMk id="129" creationId="{977B0D46-2E0C-4C0C-B8C8-2F5D0EB9E453}"/>
          </ac:spMkLst>
        </pc:spChg>
        <pc:spChg chg="del">
          <ac:chgData name="Francisca Tan" userId="6e1eea0e-3b13-45be-8c9f-e176322eec1e" providerId="ADAL" clId="{B1DF5BBF-ABF0-4F73-8099-AE1135E81D78}" dt="2021-11-05T13:55:33.070" v="532" actId="478"/>
          <ac:spMkLst>
            <pc:docMk/>
            <pc:sldMk cId="262783457" sldId="382"/>
            <ac:spMk id="130" creationId="{46E135DD-A57D-43C2-BD92-1BEE906E4C24}"/>
          </ac:spMkLst>
        </pc:spChg>
        <pc:spChg chg="del">
          <ac:chgData name="Francisca Tan" userId="6e1eea0e-3b13-45be-8c9f-e176322eec1e" providerId="ADAL" clId="{B1DF5BBF-ABF0-4F73-8099-AE1135E81D78}" dt="2021-11-05T13:55:33.070" v="532" actId="478"/>
          <ac:spMkLst>
            <pc:docMk/>
            <pc:sldMk cId="262783457" sldId="382"/>
            <ac:spMk id="131" creationId="{4ADA0031-BDAB-4717-B39D-F16D9C795923}"/>
          </ac:spMkLst>
        </pc:spChg>
        <pc:spChg chg="del">
          <ac:chgData name="Francisca Tan" userId="6e1eea0e-3b13-45be-8c9f-e176322eec1e" providerId="ADAL" clId="{B1DF5BBF-ABF0-4F73-8099-AE1135E81D78}" dt="2021-11-05T13:55:33.070" v="532" actId="478"/>
          <ac:spMkLst>
            <pc:docMk/>
            <pc:sldMk cId="262783457" sldId="382"/>
            <ac:spMk id="132" creationId="{2F8F4FDB-FD55-4365-A841-15B299E9C582}"/>
          </ac:spMkLst>
        </pc:spChg>
        <pc:spChg chg="del">
          <ac:chgData name="Francisca Tan" userId="6e1eea0e-3b13-45be-8c9f-e176322eec1e" providerId="ADAL" clId="{B1DF5BBF-ABF0-4F73-8099-AE1135E81D78}" dt="2021-11-05T13:55:33.070" v="532" actId="478"/>
          <ac:spMkLst>
            <pc:docMk/>
            <pc:sldMk cId="262783457" sldId="382"/>
            <ac:spMk id="133" creationId="{BDD6EAF9-A2BF-4ED0-A765-BB9D68FDB42D}"/>
          </ac:spMkLst>
        </pc:spChg>
        <pc:spChg chg="del">
          <ac:chgData name="Francisca Tan" userId="6e1eea0e-3b13-45be-8c9f-e176322eec1e" providerId="ADAL" clId="{B1DF5BBF-ABF0-4F73-8099-AE1135E81D78}" dt="2021-11-05T13:55:33.070" v="532" actId="478"/>
          <ac:spMkLst>
            <pc:docMk/>
            <pc:sldMk cId="262783457" sldId="382"/>
            <ac:spMk id="134" creationId="{7CD3AA4F-7B4A-4C48-977D-5A778A0413D0}"/>
          </ac:spMkLst>
        </pc:spChg>
        <pc:spChg chg="del">
          <ac:chgData name="Francisca Tan" userId="6e1eea0e-3b13-45be-8c9f-e176322eec1e" providerId="ADAL" clId="{B1DF5BBF-ABF0-4F73-8099-AE1135E81D78}" dt="2021-11-05T13:55:33.070" v="532" actId="478"/>
          <ac:spMkLst>
            <pc:docMk/>
            <pc:sldMk cId="262783457" sldId="382"/>
            <ac:spMk id="135" creationId="{D9F3CA1F-6DDE-4E4C-A24D-791355C1C9E3}"/>
          </ac:spMkLst>
        </pc:spChg>
        <pc:spChg chg="del">
          <ac:chgData name="Francisca Tan" userId="6e1eea0e-3b13-45be-8c9f-e176322eec1e" providerId="ADAL" clId="{B1DF5BBF-ABF0-4F73-8099-AE1135E81D78}" dt="2021-11-05T13:55:33.070" v="532" actId="478"/>
          <ac:spMkLst>
            <pc:docMk/>
            <pc:sldMk cId="262783457" sldId="382"/>
            <ac:spMk id="136" creationId="{EFCD6205-E841-404E-A826-A2332C8323ED}"/>
          </ac:spMkLst>
        </pc:spChg>
        <pc:spChg chg="del">
          <ac:chgData name="Francisca Tan" userId="6e1eea0e-3b13-45be-8c9f-e176322eec1e" providerId="ADAL" clId="{B1DF5BBF-ABF0-4F73-8099-AE1135E81D78}" dt="2021-11-05T13:55:33.070" v="532" actId="478"/>
          <ac:spMkLst>
            <pc:docMk/>
            <pc:sldMk cId="262783457" sldId="382"/>
            <ac:spMk id="137" creationId="{E2AFC15E-BC93-4D32-970F-15D742E1C1E2}"/>
          </ac:spMkLst>
        </pc:spChg>
        <pc:spChg chg="del">
          <ac:chgData name="Francisca Tan" userId="6e1eea0e-3b13-45be-8c9f-e176322eec1e" providerId="ADAL" clId="{B1DF5BBF-ABF0-4F73-8099-AE1135E81D78}" dt="2021-11-05T13:55:33.070" v="532" actId="478"/>
          <ac:spMkLst>
            <pc:docMk/>
            <pc:sldMk cId="262783457" sldId="382"/>
            <ac:spMk id="138" creationId="{62E8B4B4-A0CE-4A8E-B584-D42AD42E8941}"/>
          </ac:spMkLst>
        </pc:spChg>
        <pc:spChg chg="del">
          <ac:chgData name="Francisca Tan" userId="6e1eea0e-3b13-45be-8c9f-e176322eec1e" providerId="ADAL" clId="{B1DF5BBF-ABF0-4F73-8099-AE1135E81D78}" dt="2021-11-05T13:55:33.070" v="532" actId="478"/>
          <ac:spMkLst>
            <pc:docMk/>
            <pc:sldMk cId="262783457" sldId="382"/>
            <ac:spMk id="139" creationId="{0C2BC14A-6D70-460C-B1EA-1273E9591C24}"/>
          </ac:spMkLst>
        </pc:spChg>
        <pc:spChg chg="del">
          <ac:chgData name="Francisca Tan" userId="6e1eea0e-3b13-45be-8c9f-e176322eec1e" providerId="ADAL" clId="{B1DF5BBF-ABF0-4F73-8099-AE1135E81D78}" dt="2021-11-05T13:55:33.070" v="532" actId="478"/>
          <ac:spMkLst>
            <pc:docMk/>
            <pc:sldMk cId="262783457" sldId="382"/>
            <ac:spMk id="140" creationId="{A09EF48E-E2AF-44FD-BCB6-088708F675F9}"/>
          </ac:spMkLst>
        </pc:spChg>
        <pc:spChg chg="del">
          <ac:chgData name="Francisca Tan" userId="6e1eea0e-3b13-45be-8c9f-e176322eec1e" providerId="ADAL" clId="{B1DF5BBF-ABF0-4F73-8099-AE1135E81D78}" dt="2021-11-05T13:55:33.070" v="532" actId="478"/>
          <ac:spMkLst>
            <pc:docMk/>
            <pc:sldMk cId="262783457" sldId="382"/>
            <ac:spMk id="141" creationId="{FDEAA88E-04A9-4471-86B8-BED7B92AD995}"/>
          </ac:spMkLst>
        </pc:spChg>
        <pc:spChg chg="del">
          <ac:chgData name="Francisca Tan" userId="6e1eea0e-3b13-45be-8c9f-e176322eec1e" providerId="ADAL" clId="{B1DF5BBF-ABF0-4F73-8099-AE1135E81D78}" dt="2021-11-05T13:55:33.070" v="532" actId="478"/>
          <ac:spMkLst>
            <pc:docMk/>
            <pc:sldMk cId="262783457" sldId="382"/>
            <ac:spMk id="142" creationId="{4CA4C030-36D6-400D-B778-8E01651F0437}"/>
          </ac:spMkLst>
        </pc:spChg>
        <pc:spChg chg="mod">
          <ac:chgData name="Francisca Tan" userId="6e1eea0e-3b13-45be-8c9f-e176322eec1e" providerId="ADAL" clId="{B1DF5BBF-ABF0-4F73-8099-AE1135E81D78}" dt="2021-11-05T13:55:39.137" v="533" actId="14100"/>
          <ac:spMkLst>
            <pc:docMk/>
            <pc:sldMk cId="262783457" sldId="382"/>
            <ac:spMk id="29699" creationId="{52EB3C3E-30C4-4EFE-A0AE-51FDB62B17F2}"/>
          </ac:spMkLst>
        </pc:spChg>
      </pc:sldChg>
      <pc:sldChg chg="delSp modSp mod">
        <pc:chgData name="Francisca Tan" userId="6e1eea0e-3b13-45be-8c9f-e176322eec1e" providerId="ADAL" clId="{B1DF5BBF-ABF0-4F73-8099-AE1135E81D78}" dt="2021-11-05T13:54:51.094" v="531" actId="20577"/>
        <pc:sldMkLst>
          <pc:docMk/>
          <pc:sldMk cId="249135340" sldId="383"/>
        </pc:sldMkLst>
        <pc:spChg chg="del">
          <ac:chgData name="Francisca Tan" userId="6e1eea0e-3b13-45be-8c9f-e176322eec1e" providerId="ADAL" clId="{B1DF5BBF-ABF0-4F73-8099-AE1135E81D78}" dt="2021-11-05T13:53:16.872" v="409" actId="478"/>
          <ac:spMkLst>
            <pc:docMk/>
            <pc:sldMk cId="249135340" sldId="383"/>
            <ac:spMk id="3" creationId="{0366CC10-6C4F-4C0D-90CC-5019ED093FD3}"/>
          </ac:spMkLst>
        </pc:spChg>
        <pc:spChg chg="del">
          <ac:chgData name="Francisca Tan" userId="6e1eea0e-3b13-45be-8c9f-e176322eec1e" providerId="ADAL" clId="{B1DF5BBF-ABF0-4F73-8099-AE1135E81D78}" dt="2021-11-05T13:53:16.872" v="409" actId="478"/>
          <ac:spMkLst>
            <pc:docMk/>
            <pc:sldMk cId="249135340" sldId="383"/>
            <ac:spMk id="7" creationId="{5CC53384-09F5-4374-B2BA-B3EF49AC993A}"/>
          </ac:spMkLst>
        </pc:spChg>
        <pc:spChg chg="del">
          <ac:chgData name="Francisca Tan" userId="6e1eea0e-3b13-45be-8c9f-e176322eec1e" providerId="ADAL" clId="{B1DF5BBF-ABF0-4F73-8099-AE1135E81D78}" dt="2021-11-05T13:53:16.872" v="409" actId="478"/>
          <ac:spMkLst>
            <pc:docMk/>
            <pc:sldMk cId="249135340" sldId="383"/>
            <ac:spMk id="8" creationId="{3933E7E8-4490-46C6-AEB6-7DF43D739770}"/>
          </ac:spMkLst>
        </pc:spChg>
        <pc:spChg chg="del">
          <ac:chgData name="Francisca Tan" userId="6e1eea0e-3b13-45be-8c9f-e176322eec1e" providerId="ADAL" clId="{B1DF5BBF-ABF0-4F73-8099-AE1135E81D78}" dt="2021-11-05T13:53:16.872" v="409" actId="478"/>
          <ac:spMkLst>
            <pc:docMk/>
            <pc:sldMk cId="249135340" sldId="383"/>
            <ac:spMk id="9" creationId="{542C395F-E918-44DA-816D-25A5722C8141}"/>
          </ac:spMkLst>
        </pc:spChg>
        <pc:spChg chg="del">
          <ac:chgData name="Francisca Tan" userId="6e1eea0e-3b13-45be-8c9f-e176322eec1e" providerId="ADAL" clId="{B1DF5BBF-ABF0-4F73-8099-AE1135E81D78}" dt="2021-11-05T13:53:16.872" v="409" actId="478"/>
          <ac:spMkLst>
            <pc:docMk/>
            <pc:sldMk cId="249135340" sldId="383"/>
            <ac:spMk id="10" creationId="{4E0C1364-A756-421E-AE4B-140C9FC29147}"/>
          </ac:spMkLst>
        </pc:spChg>
        <pc:spChg chg="del">
          <ac:chgData name="Francisca Tan" userId="6e1eea0e-3b13-45be-8c9f-e176322eec1e" providerId="ADAL" clId="{B1DF5BBF-ABF0-4F73-8099-AE1135E81D78}" dt="2021-11-05T13:53:16.872" v="409" actId="478"/>
          <ac:spMkLst>
            <pc:docMk/>
            <pc:sldMk cId="249135340" sldId="383"/>
            <ac:spMk id="11" creationId="{440DC4FA-E94A-47A4-A0AA-6651D022CBA6}"/>
          </ac:spMkLst>
        </pc:spChg>
        <pc:spChg chg="del">
          <ac:chgData name="Francisca Tan" userId="6e1eea0e-3b13-45be-8c9f-e176322eec1e" providerId="ADAL" clId="{B1DF5BBF-ABF0-4F73-8099-AE1135E81D78}" dt="2021-11-05T13:53:16.872" v="409" actId="478"/>
          <ac:spMkLst>
            <pc:docMk/>
            <pc:sldMk cId="249135340" sldId="383"/>
            <ac:spMk id="12" creationId="{4B5AFDC3-468F-4582-92AE-45C2DEA84565}"/>
          </ac:spMkLst>
        </pc:spChg>
        <pc:spChg chg="del">
          <ac:chgData name="Francisca Tan" userId="6e1eea0e-3b13-45be-8c9f-e176322eec1e" providerId="ADAL" clId="{B1DF5BBF-ABF0-4F73-8099-AE1135E81D78}" dt="2021-11-05T13:53:16.872" v="409" actId="478"/>
          <ac:spMkLst>
            <pc:docMk/>
            <pc:sldMk cId="249135340" sldId="383"/>
            <ac:spMk id="14" creationId="{366E6B7B-6926-44A2-816A-2110D04B2944}"/>
          </ac:spMkLst>
        </pc:spChg>
        <pc:spChg chg="del">
          <ac:chgData name="Francisca Tan" userId="6e1eea0e-3b13-45be-8c9f-e176322eec1e" providerId="ADAL" clId="{B1DF5BBF-ABF0-4F73-8099-AE1135E81D78}" dt="2021-11-05T13:53:16.872" v="409" actId="478"/>
          <ac:spMkLst>
            <pc:docMk/>
            <pc:sldMk cId="249135340" sldId="383"/>
            <ac:spMk id="15" creationId="{EAA36860-D768-4D4F-85B1-B539C7AC65C8}"/>
          </ac:spMkLst>
        </pc:spChg>
        <pc:spChg chg="del">
          <ac:chgData name="Francisca Tan" userId="6e1eea0e-3b13-45be-8c9f-e176322eec1e" providerId="ADAL" clId="{B1DF5BBF-ABF0-4F73-8099-AE1135E81D78}" dt="2021-11-05T13:53:16.872" v="409" actId="478"/>
          <ac:spMkLst>
            <pc:docMk/>
            <pc:sldMk cId="249135340" sldId="383"/>
            <ac:spMk id="16" creationId="{5F32FEC2-F4EA-4EAD-A7C5-9202A8B76BD8}"/>
          </ac:spMkLst>
        </pc:spChg>
        <pc:spChg chg="del">
          <ac:chgData name="Francisca Tan" userId="6e1eea0e-3b13-45be-8c9f-e176322eec1e" providerId="ADAL" clId="{B1DF5BBF-ABF0-4F73-8099-AE1135E81D78}" dt="2021-11-05T13:53:16.872" v="409" actId="478"/>
          <ac:spMkLst>
            <pc:docMk/>
            <pc:sldMk cId="249135340" sldId="383"/>
            <ac:spMk id="17" creationId="{DFF363B8-3C5C-43CF-9D77-28E17D23F533}"/>
          </ac:spMkLst>
        </pc:spChg>
        <pc:spChg chg="del">
          <ac:chgData name="Francisca Tan" userId="6e1eea0e-3b13-45be-8c9f-e176322eec1e" providerId="ADAL" clId="{B1DF5BBF-ABF0-4F73-8099-AE1135E81D78}" dt="2021-11-05T13:53:16.872" v="409" actId="478"/>
          <ac:spMkLst>
            <pc:docMk/>
            <pc:sldMk cId="249135340" sldId="383"/>
            <ac:spMk id="18" creationId="{CD670B40-8F95-46C3-96BD-BFD8BBE724A9}"/>
          </ac:spMkLst>
        </pc:spChg>
        <pc:spChg chg="del">
          <ac:chgData name="Francisca Tan" userId="6e1eea0e-3b13-45be-8c9f-e176322eec1e" providerId="ADAL" clId="{B1DF5BBF-ABF0-4F73-8099-AE1135E81D78}" dt="2021-11-05T13:53:16.872" v="409" actId="478"/>
          <ac:spMkLst>
            <pc:docMk/>
            <pc:sldMk cId="249135340" sldId="383"/>
            <ac:spMk id="19" creationId="{CB9C4B4A-C36E-4C92-8E9A-C2E3F0102030}"/>
          </ac:spMkLst>
        </pc:spChg>
        <pc:spChg chg="del">
          <ac:chgData name="Francisca Tan" userId="6e1eea0e-3b13-45be-8c9f-e176322eec1e" providerId="ADAL" clId="{B1DF5BBF-ABF0-4F73-8099-AE1135E81D78}" dt="2021-11-05T13:53:16.872" v="409" actId="478"/>
          <ac:spMkLst>
            <pc:docMk/>
            <pc:sldMk cId="249135340" sldId="383"/>
            <ac:spMk id="20" creationId="{7C416BCE-5B9F-4892-9B29-3032C9935C54}"/>
          </ac:spMkLst>
        </pc:spChg>
        <pc:spChg chg="del">
          <ac:chgData name="Francisca Tan" userId="6e1eea0e-3b13-45be-8c9f-e176322eec1e" providerId="ADAL" clId="{B1DF5BBF-ABF0-4F73-8099-AE1135E81D78}" dt="2021-11-05T13:53:16.872" v="409" actId="478"/>
          <ac:spMkLst>
            <pc:docMk/>
            <pc:sldMk cId="249135340" sldId="383"/>
            <ac:spMk id="21" creationId="{EA1F26B3-20BC-47BE-BF00-60907FD399AC}"/>
          </ac:spMkLst>
        </pc:spChg>
        <pc:spChg chg="del">
          <ac:chgData name="Francisca Tan" userId="6e1eea0e-3b13-45be-8c9f-e176322eec1e" providerId="ADAL" clId="{B1DF5BBF-ABF0-4F73-8099-AE1135E81D78}" dt="2021-11-05T13:53:16.872" v="409" actId="478"/>
          <ac:spMkLst>
            <pc:docMk/>
            <pc:sldMk cId="249135340" sldId="383"/>
            <ac:spMk id="22" creationId="{EAA2C5FA-787D-4AC8-87C4-CCED33997551}"/>
          </ac:spMkLst>
        </pc:spChg>
        <pc:spChg chg="del">
          <ac:chgData name="Francisca Tan" userId="6e1eea0e-3b13-45be-8c9f-e176322eec1e" providerId="ADAL" clId="{B1DF5BBF-ABF0-4F73-8099-AE1135E81D78}" dt="2021-11-05T13:53:16.872" v="409" actId="478"/>
          <ac:spMkLst>
            <pc:docMk/>
            <pc:sldMk cId="249135340" sldId="383"/>
            <ac:spMk id="23" creationId="{F8B2A4FC-8476-4A97-89E8-A0B99CB04434}"/>
          </ac:spMkLst>
        </pc:spChg>
        <pc:spChg chg="del">
          <ac:chgData name="Francisca Tan" userId="6e1eea0e-3b13-45be-8c9f-e176322eec1e" providerId="ADAL" clId="{B1DF5BBF-ABF0-4F73-8099-AE1135E81D78}" dt="2021-11-05T13:53:16.872" v="409" actId="478"/>
          <ac:spMkLst>
            <pc:docMk/>
            <pc:sldMk cId="249135340" sldId="383"/>
            <ac:spMk id="24" creationId="{54D202D1-8468-431F-8FC8-8DE81C2799F8}"/>
          </ac:spMkLst>
        </pc:spChg>
        <pc:spChg chg="del">
          <ac:chgData name="Francisca Tan" userId="6e1eea0e-3b13-45be-8c9f-e176322eec1e" providerId="ADAL" clId="{B1DF5BBF-ABF0-4F73-8099-AE1135E81D78}" dt="2021-11-05T13:53:16.872" v="409" actId="478"/>
          <ac:spMkLst>
            <pc:docMk/>
            <pc:sldMk cId="249135340" sldId="383"/>
            <ac:spMk id="25" creationId="{92EA6425-E6B4-49CB-A3B0-1F51667B8080}"/>
          </ac:spMkLst>
        </pc:spChg>
        <pc:spChg chg="del">
          <ac:chgData name="Francisca Tan" userId="6e1eea0e-3b13-45be-8c9f-e176322eec1e" providerId="ADAL" clId="{B1DF5BBF-ABF0-4F73-8099-AE1135E81D78}" dt="2021-11-05T13:53:16.872" v="409" actId="478"/>
          <ac:spMkLst>
            <pc:docMk/>
            <pc:sldMk cId="249135340" sldId="383"/>
            <ac:spMk id="26" creationId="{B955B20D-D2A6-4974-9CC3-7239EAE86BE1}"/>
          </ac:spMkLst>
        </pc:spChg>
        <pc:spChg chg="del">
          <ac:chgData name="Francisca Tan" userId="6e1eea0e-3b13-45be-8c9f-e176322eec1e" providerId="ADAL" clId="{B1DF5BBF-ABF0-4F73-8099-AE1135E81D78}" dt="2021-11-05T13:53:16.872" v="409" actId="478"/>
          <ac:spMkLst>
            <pc:docMk/>
            <pc:sldMk cId="249135340" sldId="383"/>
            <ac:spMk id="27" creationId="{9D9960A1-9262-44D7-85D4-23AB4E1B9E07}"/>
          </ac:spMkLst>
        </pc:spChg>
        <pc:spChg chg="del">
          <ac:chgData name="Francisca Tan" userId="6e1eea0e-3b13-45be-8c9f-e176322eec1e" providerId="ADAL" clId="{B1DF5BBF-ABF0-4F73-8099-AE1135E81D78}" dt="2021-11-05T13:53:16.872" v="409" actId="478"/>
          <ac:spMkLst>
            <pc:docMk/>
            <pc:sldMk cId="249135340" sldId="383"/>
            <ac:spMk id="28" creationId="{494EBB50-812A-41EF-A2C0-D869372E40DC}"/>
          </ac:spMkLst>
        </pc:spChg>
        <pc:spChg chg="del">
          <ac:chgData name="Francisca Tan" userId="6e1eea0e-3b13-45be-8c9f-e176322eec1e" providerId="ADAL" clId="{B1DF5BBF-ABF0-4F73-8099-AE1135E81D78}" dt="2021-11-05T13:53:16.872" v="409" actId="478"/>
          <ac:spMkLst>
            <pc:docMk/>
            <pc:sldMk cId="249135340" sldId="383"/>
            <ac:spMk id="29" creationId="{B748CCF7-7865-4DB5-AAA8-035AD6289191}"/>
          </ac:spMkLst>
        </pc:spChg>
        <pc:spChg chg="del">
          <ac:chgData name="Francisca Tan" userId="6e1eea0e-3b13-45be-8c9f-e176322eec1e" providerId="ADAL" clId="{B1DF5BBF-ABF0-4F73-8099-AE1135E81D78}" dt="2021-11-05T13:53:16.872" v="409" actId="478"/>
          <ac:spMkLst>
            <pc:docMk/>
            <pc:sldMk cId="249135340" sldId="383"/>
            <ac:spMk id="30" creationId="{5B437164-C80F-40D3-9E5E-82F4E9995878}"/>
          </ac:spMkLst>
        </pc:spChg>
        <pc:spChg chg="del">
          <ac:chgData name="Francisca Tan" userId="6e1eea0e-3b13-45be-8c9f-e176322eec1e" providerId="ADAL" clId="{B1DF5BBF-ABF0-4F73-8099-AE1135E81D78}" dt="2021-11-05T13:53:16.872" v="409" actId="478"/>
          <ac:spMkLst>
            <pc:docMk/>
            <pc:sldMk cId="249135340" sldId="383"/>
            <ac:spMk id="31" creationId="{F5603125-DDFB-4FF3-B77C-28A71A67658C}"/>
          </ac:spMkLst>
        </pc:spChg>
        <pc:spChg chg="del">
          <ac:chgData name="Francisca Tan" userId="6e1eea0e-3b13-45be-8c9f-e176322eec1e" providerId="ADAL" clId="{B1DF5BBF-ABF0-4F73-8099-AE1135E81D78}" dt="2021-11-05T13:53:16.872" v="409" actId="478"/>
          <ac:spMkLst>
            <pc:docMk/>
            <pc:sldMk cId="249135340" sldId="383"/>
            <ac:spMk id="32" creationId="{D8854967-4EBD-4D85-B9E1-BC730F28A8A5}"/>
          </ac:spMkLst>
        </pc:spChg>
        <pc:spChg chg="del">
          <ac:chgData name="Francisca Tan" userId="6e1eea0e-3b13-45be-8c9f-e176322eec1e" providerId="ADAL" clId="{B1DF5BBF-ABF0-4F73-8099-AE1135E81D78}" dt="2021-11-05T13:53:16.872" v="409" actId="478"/>
          <ac:spMkLst>
            <pc:docMk/>
            <pc:sldMk cId="249135340" sldId="383"/>
            <ac:spMk id="33" creationId="{121E89D8-2994-4121-BB8D-9464ECAA2B37}"/>
          </ac:spMkLst>
        </pc:spChg>
        <pc:spChg chg="del">
          <ac:chgData name="Francisca Tan" userId="6e1eea0e-3b13-45be-8c9f-e176322eec1e" providerId="ADAL" clId="{B1DF5BBF-ABF0-4F73-8099-AE1135E81D78}" dt="2021-11-05T13:53:16.872" v="409" actId="478"/>
          <ac:spMkLst>
            <pc:docMk/>
            <pc:sldMk cId="249135340" sldId="383"/>
            <ac:spMk id="34" creationId="{D5E9699F-7ECB-46D2-8A95-70B92EC66B1B}"/>
          </ac:spMkLst>
        </pc:spChg>
        <pc:spChg chg="del">
          <ac:chgData name="Francisca Tan" userId="6e1eea0e-3b13-45be-8c9f-e176322eec1e" providerId="ADAL" clId="{B1DF5BBF-ABF0-4F73-8099-AE1135E81D78}" dt="2021-11-05T13:53:16.872" v="409" actId="478"/>
          <ac:spMkLst>
            <pc:docMk/>
            <pc:sldMk cId="249135340" sldId="383"/>
            <ac:spMk id="35" creationId="{A40B456E-B733-4001-BF5A-2E56473BD05B}"/>
          </ac:spMkLst>
        </pc:spChg>
        <pc:spChg chg="del">
          <ac:chgData name="Francisca Tan" userId="6e1eea0e-3b13-45be-8c9f-e176322eec1e" providerId="ADAL" clId="{B1DF5BBF-ABF0-4F73-8099-AE1135E81D78}" dt="2021-11-05T13:53:16.872" v="409" actId="478"/>
          <ac:spMkLst>
            <pc:docMk/>
            <pc:sldMk cId="249135340" sldId="383"/>
            <ac:spMk id="36" creationId="{37218059-F35D-46DC-A4C0-9E4CB2FED588}"/>
          </ac:spMkLst>
        </pc:spChg>
        <pc:spChg chg="del">
          <ac:chgData name="Francisca Tan" userId="6e1eea0e-3b13-45be-8c9f-e176322eec1e" providerId="ADAL" clId="{B1DF5BBF-ABF0-4F73-8099-AE1135E81D78}" dt="2021-11-05T13:53:16.872" v="409" actId="478"/>
          <ac:spMkLst>
            <pc:docMk/>
            <pc:sldMk cId="249135340" sldId="383"/>
            <ac:spMk id="37" creationId="{C16AAB01-B4E8-4172-8120-F9196339662A}"/>
          </ac:spMkLst>
        </pc:spChg>
        <pc:spChg chg="del">
          <ac:chgData name="Francisca Tan" userId="6e1eea0e-3b13-45be-8c9f-e176322eec1e" providerId="ADAL" clId="{B1DF5BBF-ABF0-4F73-8099-AE1135E81D78}" dt="2021-11-05T13:53:16.872" v="409" actId="478"/>
          <ac:spMkLst>
            <pc:docMk/>
            <pc:sldMk cId="249135340" sldId="383"/>
            <ac:spMk id="38" creationId="{E58B71E2-1CAB-4909-B3AE-002F06B86347}"/>
          </ac:spMkLst>
        </pc:spChg>
        <pc:spChg chg="del">
          <ac:chgData name="Francisca Tan" userId="6e1eea0e-3b13-45be-8c9f-e176322eec1e" providerId="ADAL" clId="{B1DF5BBF-ABF0-4F73-8099-AE1135E81D78}" dt="2021-11-05T13:53:16.872" v="409" actId="478"/>
          <ac:spMkLst>
            <pc:docMk/>
            <pc:sldMk cId="249135340" sldId="383"/>
            <ac:spMk id="39" creationId="{F1FA05A2-4461-4600-8E2E-8A41105DEE6C}"/>
          </ac:spMkLst>
        </pc:spChg>
        <pc:spChg chg="del">
          <ac:chgData name="Francisca Tan" userId="6e1eea0e-3b13-45be-8c9f-e176322eec1e" providerId="ADAL" clId="{B1DF5BBF-ABF0-4F73-8099-AE1135E81D78}" dt="2021-11-05T13:53:16.872" v="409" actId="478"/>
          <ac:spMkLst>
            <pc:docMk/>
            <pc:sldMk cId="249135340" sldId="383"/>
            <ac:spMk id="40" creationId="{AF21DD4C-A90F-4DC0-B1A3-1CADAB8540CF}"/>
          </ac:spMkLst>
        </pc:spChg>
        <pc:spChg chg="del">
          <ac:chgData name="Francisca Tan" userId="6e1eea0e-3b13-45be-8c9f-e176322eec1e" providerId="ADAL" clId="{B1DF5BBF-ABF0-4F73-8099-AE1135E81D78}" dt="2021-11-05T13:53:16.872" v="409" actId="478"/>
          <ac:spMkLst>
            <pc:docMk/>
            <pc:sldMk cId="249135340" sldId="383"/>
            <ac:spMk id="41" creationId="{3B560394-0DCF-40FE-A134-4ECCE1E9BB9B}"/>
          </ac:spMkLst>
        </pc:spChg>
        <pc:spChg chg="del">
          <ac:chgData name="Francisca Tan" userId="6e1eea0e-3b13-45be-8c9f-e176322eec1e" providerId="ADAL" clId="{B1DF5BBF-ABF0-4F73-8099-AE1135E81D78}" dt="2021-11-05T13:53:16.872" v="409" actId="478"/>
          <ac:spMkLst>
            <pc:docMk/>
            <pc:sldMk cId="249135340" sldId="383"/>
            <ac:spMk id="43" creationId="{CAF8D6B8-B52A-4C11-B142-1D00415C39CF}"/>
          </ac:spMkLst>
        </pc:spChg>
        <pc:spChg chg="del">
          <ac:chgData name="Francisca Tan" userId="6e1eea0e-3b13-45be-8c9f-e176322eec1e" providerId="ADAL" clId="{B1DF5BBF-ABF0-4F73-8099-AE1135E81D78}" dt="2021-11-05T13:53:16.872" v="409" actId="478"/>
          <ac:spMkLst>
            <pc:docMk/>
            <pc:sldMk cId="249135340" sldId="383"/>
            <ac:spMk id="44" creationId="{C31A7636-A82D-4D09-875F-BFC75B09C8B4}"/>
          </ac:spMkLst>
        </pc:spChg>
        <pc:spChg chg="mod">
          <ac:chgData name="Francisca Tan" userId="6e1eea0e-3b13-45be-8c9f-e176322eec1e" providerId="ADAL" clId="{B1DF5BBF-ABF0-4F73-8099-AE1135E81D78}" dt="2021-11-05T13:54:51.094" v="531" actId="20577"/>
          <ac:spMkLst>
            <pc:docMk/>
            <pc:sldMk cId="249135340" sldId="383"/>
            <ac:spMk id="29699" creationId="{52EB3C3E-30C4-4EFE-A0AE-51FDB62B17F2}"/>
          </ac:spMkLst>
        </pc:spChg>
      </pc:sldChg>
      <pc:sldChg chg="modSp mod modNotes">
        <pc:chgData name="Francisca Tan" userId="6e1eea0e-3b13-45be-8c9f-e176322eec1e" providerId="ADAL" clId="{B1DF5BBF-ABF0-4F73-8099-AE1135E81D78}" dt="2021-11-02T09:55:54.188" v="218" actId="20577"/>
        <pc:sldMkLst>
          <pc:docMk/>
          <pc:sldMk cId="232675263" sldId="389"/>
        </pc:sldMkLst>
        <pc:spChg chg="mod">
          <ac:chgData name="Francisca Tan" userId="6e1eea0e-3b13-45be-8c9f-e176322eec1e" providerId="ADAL" clId="{B1DF5BBF-ABF0-4F73-8099-AE1135E81D78}" dt="2021-11-02T09:55:51.998" v="213" actId="20577"/>
          <ac:spMkLst>
            <pc:docMk/>
            <pc:sldMk cId="232675263" sldId="389"/>
            <ac:spMk id="16" creationId="{F091F1F6-8D21-4051-B4F6-1B7752976934}"/>
          </ac:spMkLst>
        </pc:spChg>
        <pc:spChg chg="mod">
          <ac:chgData name="Francisca Tan" userId="6e1eea0e-3b13-45be-8c9f-e176322eec1e" providerId="ADAL" clId="{B1DF5BBF-ABF0-4F73-8099-AE1135E81D78}" dt="2021-11-02T09:55:54.188" v="218" actId="20577"/>
          <ac:spMkLst>
            <pc:docMk/>
            <pc:sldMk cId="232675263" sldId="389"/>
            <ac:spMk id="17" creationId="{66BB3250-6A93-4FD0-8D66-A2D3D1CE88CE}"/>
          </ac:spMkLst>
        </pc:spChg>
        <pc:spChg chg="mod">
          <ac:chgData name="Francisca Tan" userId="6e1eea0e-3b13-45be-8c9f-e176322eec1e" providerId="ADAL" clId="{B1DF5BBF-ABF0-4F73-8099-AE1135E81D78}" dt="2021-11-02T09:55:42.653" v="210" actId="20577"/>
          <ac:spMkLst>
            <pc:docMk/>
            <pc:sldMk cId="232675263" sldId="389"/>
            <ac:spMk id="29699" creationId="{52EB3C3E-30C4-4EFE-A0AE-51FDB62B17F2}"/>
          </ac:spMkLst>
        </pc:spChg>
      </pc:sldChg>
      <pc:sldChg chg="modSp mod modNotes">
        <pc:chgData name="Francisca Tan" userId="6e1eea0e-3b13-45be-8c9f-e176322eec1e" providerId="ADAL" clId="{B1DF5BBF-ABF0-4F73-8099-AE1135E81D78}" dt="2021-11-05T13:56:51.068" v="535" actId="1076"/>
        <pc:sldMkLst>
          <pc:docMk/>
          <pc:sldMk cId="1492742131" sldId="390"/>
        </pc:sldMkLst>
        <pc:spChg chg="mod">
          <ac:chgData name="Francisca Tan" userId="6e1eea0e-3b13-45be-8c9f-e176322eec1e" providerId="ADAL" clId="{B1DF5BBF-ABF0-4F73-8099-AE1135E81D78}" dt="2021-11-05T13:56:51.068" v="535" actId="1076"/>
          <ac:spMkLst>
            <pc:docMk/>
            <pc:sldMk cId="1492742131" sldId="390"/>
            <ac:spMk id="5" creationId="{ADC8C6BA-D353-408F-A050-F2C2A8C72DDE}"/>
          </ac:spMkLst>
        </pc:spChg>
        <pc:spChg chg="mod">
          <ac:chgData name="Francisca Tan" userId="6e1eea0e-3b13-45be-8c9f-e176322eec1e" providerId="ADAL" clId="{B1DF5BBF-ABF0-4F73-8099-AE1135E81D78}" dt="2021-11-05T13:56:48.203" v="534" actId="1076"/>
          <ac:spMkLst>
            <pc:docMk/>
            <pc:sldMk cId="1492742131" sldId="390"/>
            <ac:spMk id="6" creationId="{5E728FBD-3E57-437B-A348-9D2DFF0AB9B7}"/>
          </ac:spMkLst>
        </pc:spChg>
      </pc:sldChg>
      <pc:sldChg chg="modNotes">
        <pc:chgData name="Francisca Tan" userId="6e1eea0e-3b13-45be-8c9f-e176322eec1e" providerId="ADAL" clId="{B1DF5BBF-ABF0-4F73-8099-AE1135E81D78}" dt="2021-11-02T09:42:07.318" v="67" actId="20577"/>
        <pc:sldMkLst>
          <pc:docMk/>
          <pc:sldMk cId="2983204374" sldId="391"/>
        </pc:sldMkLst>
      </pc:sldChg>
      <pc:sldChg chg="modSp mod">
        <pc:chgData name="Francisca Tan" userId="6e1eea0e-3b13-45be-8c9f-e176322eec1e" providerId="ADAL" clId="{B1DF5BBF-ABF0-4F73-8099-AE1135E81D78}" dt="2021-11-02T09:56:08.316" v="221" actId="20577"/>
        <pc:sldMkLst>
          <pc:docMk/>
          <pc:sldMk cId="1927702366" sldId="393"/>
        </pc:sldMkLst>
        <pc:spChg chg="mod">
          <ac:chgData name="Francisca Tan" userId="6e1eea0e-3b13-45be-8c9f-e176322eec1e" providerId="ADAL" clId="{B1DF5BBF-ABF0-4F73-8099-AE1135E81D78}" dt="2021-11-02T09:56:08.316" v="221" actId="20577"/>
          <ac:spMkLst>
            <pc:docMk/>
            <pc:sldMk cId="1927702366" sldId="393"/>
            <ac:spMk id="16" creationId="{4743CEF0-ABBA-4F1F-9FFE-6C6728C213D0}"/>
          </ac:spMkLst>
        </pc:spChg>
      </pc:sldChg>
      <pc:sldChg chg="modSp mod">
        <pc:chgData name="Francisca Tan" userId="6e1eea0e-3b13-45be-8c9f-e176322eec1e" providerId="ADAL" clId="{B1DF5BBF-ABF0-4F73-8099-AE1135E81D78}" dt="2021-11-02T09:56:15.028" v="222" actId="20577"/>
        <pc:sldMkLst>
          <pc:docMk/>
          <pc:sldMk cId="3083734536" sldId="394"/>
        </pc:sldMkLst>
        <pc:spChg chg="mod">
          <ac:chgData name="Francisca Tan" userId="6e1eea0e-3b13-45be-8c9f-e176322eec1e" providerId="ADAL" clId="{B1DF5BBF-ABF0-4F73-8099-AE1135E81D78}" dt="2021-11-02T09:56:15.028" v="222" actId="20577"/>
          <ac:spMkLst>
            <pc:docMk/>
            <pc:sldMk cId="3083734536" sldId="394"/>
            <ac:spMk id="14" creationId="{BF897F9A-53EF-4F3D-AB28-851FDF881604}"/>
          </ac:spMkLst>
        </pc:spChg>
      </pc:sldChg>
      <pc:sldChg chg="modNotes">
        <pc:chgData name="Francisca Tan" userId="6e1eea0e-3b13-45be-8c9f-e176322eec1e" providerId="ADAL" clId="{B1DF5BBF-ABF0-4F73-8099-AE1135E81D78}" dt="2021-11-02T09:50:48.471" v="137" actId="20577"/>
        <pc:sldMkLst>
          <pc:docMk/>
          <pc:sldMk cId="1058945507" sldId="395"/>
        </pc:sldMkLst>
      </pc:sldChg>
    </pc:docChg>
  </pc:docChgLst>
  <pc:docChgLst>
    <pc:chgData name="Oyinkuro Benafa" userId="S::oyinkuro.benafa@arm.com::c087c519-2a3b-4f37-b839-36035052d0b9" providerId="AD" clId="Web-{EF62D400-ABE3-4FF4-AB30-8DE93F60583B}"/>
    <pc:docChg chg="modSld">
      <pc:chgData name="Oyinkuro Benafa" userId="S::oyinkuro.benafa@arm.com::c087c519-2a3b-4f37-b839-36035052d0b9" providerId="AD" clId="Web-{EF62D400-ABE3-4FF4-AB30-8DE93F60583B}" dt="2021-11-16T10:35:21.185" v="12"/>
      <pc:docMkLst>
        <pc:docMk/>
      </pc:docMkLst>
      <pc:sldChg chg="modSp">
        <pc:chgData name="Oyinkuro Benafa" userId="S::oyinkuro.benafa@arm.com::c087c519-2a3b-4f37-b839-36035052d0b9" providerId="AD" clId="Web-{EF62D400-ABE3-4FF4-AB30-8DE93F60583B}" dt="2021-11-16T10:35:21.185" v="12"/>
        <pc:sldMkLst>
          <pc:docMk/>
          <pc:sldMk cId="2472503705" sldId="396"/>
        </pc:sldMkLst>
        <pc:spChg chg="mod">
          <ac:chgData name="Oyinkuro Benafa" userId="S::oyinkuro.benafa@arm.com::c087c519-2a3b-4f37-b839-36035052d0b9" providerId="AD" clId="Web-{EF62D400-ABE3-4FF4-AB30-8DE93F60583B}" dt="2021-11-16T10:35:21.185" v="12"/>
          <ac:spMkLst>
            <pc:docMk/>
            <pc:sldMk cId="2472503705" sldId="396"/>
            <ac:spMk id="3" creationId="{6D8C8F53-5ABF-4077-A059-645F42747D4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11/16/2021</a:t>
            </a:fld>
            <a:endParaRPr lang="en-US" altLang="en-US"/>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a:p>
        </p:txBody>
      </p:sp>
    </p:spTree>
    <p:extLst>
      <p:ext uri="{BB962C8B-B14F-4D97-AF65-F5344CB8AC3E}">
        <p14:creationId xmlns:p14="http://schemas.microsoft.com/office/powerpoint/2010/main" val="2876698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Each Arm processor is developed using one of the Arm architectures. </a:t>
            </a:r>
          </a:p>
          <a:p>
            <a:endParaRPr lang="en-GB" dirty="0"/>
          </a:p>
          <a:p>
            <a:r>
              <a:rPr lang="en-GB" sz="1200" dirty="0">
                <a:latin typeface="Arial"/>
              </a:rPr>
              <a:t>Arm architectures evolved from the original Arm architecture, and the introduction of the Thumb instruction set with the Armv4T architecture, to the very last Armv8 with a 64-bit instruction set.</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11</a:t>
            </a:fld>
            <a:endParaRPr lang="en-US" altLang="en-US" dirty="0"/>
          </a:p>
        </p:txBody>
      </p:sp>
    </p:spTree>
    <p:extLst>
      <p:ext uri="{BB962C8B-B14F-4D97-AF65-F5344CB8AC3E}">
        <p14:creationId xmlns:p14="http://schemas.microsoft.com/office/powerpoint/2010/main" val="120814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Each new architecture has been the consequence of recognizing the needs of new markets and application areas of electronic devices, integrating the resources required to fulfill developers’ expectations: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This diagram shows the evolvement of the Arm architectures from having DSP-focussed additional instructions and Jazelle-DBX for Java bytecode interpretation in the Armv5 architecture, right up to data-level parallelism for multimedia applications through SIMD and NEON.</a:t>
            </a: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Arial"/>
            </a:endParaRP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12</a:t>
            </a:fld>
            <a:endParaRPr lang="en-US" altLang="en-US" dirty="0"/>
          </a:p>
        </p:txBody>
      </p:sp>
    </p:spTree>
    <p:extLst>
      <p:ext uri="{BB962C8B-B14F-4D97-AF65-F5344CB8AC3E}">
        <p14:creationId xmlns:p14="http://schemas.microsoft.com/office/powerpoint/2010/main" val="3040908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The list on this slide covers the most common configurations</a:t>
            </a:r>
            <a:r>
              <a:rPr lang="en-GB" sz="1200" baseline="0" dirty="0">
                <a:latin typeface="Arial"/>
              </a:rPr>
              <a:t> of processor core and architecture.</a:t>
            </a:r>
            <a:endParaRPr lang="en-GB" sz="1200" dirty="0">
              <a:latin typeface="Arial"/>
            </a:endParaRPr>
          </a:p>
          <a:p>
            <a:endParaRPr lang="en-GB" sz="1200" dirty="0">
              <a:latin typeface="Arial"/>
            </a:endParaRPr>
          </a:p>
          <a:p>
            <a:r>
              <a:rPr lang="en-GB" sz="1200" dirty="0">
                <a:latin typeface="Arial"/>
              </a:rPr>
              <a:t>There are a couple of Arm architecture oddities that should only rarely appear in real-world designs. </a:t>
            </a:r>
            <a:r>
              <a:rPr lang="en-GB" sz="1200" baseline="0" dirty="0">
                <a:latin typeface="Arial" pitchFamily="100" charset="0"/>
              </a:rPr>
              <a:t>For example, </a:t>
            </a:r>
            <a:r>
              <a:rPr lang="en-GB" sz="1200" dirty="0">
                <a:latin typeface="Arial"/>
              </a:rPr>
              <a:t>a version of Armv6 called v6K deals</a:t>
            </a:r>
            <a:r>
              <a:rPr lang="en-GB" sz="1200" baseline="0" dirty="0">
                <a:latin typeface="Arial"/>
              </a:rPr>
              <a:t> with</a:t>
            </a:r>
            <a:r>
              <a:rPr lang="en-GB" sz="1200" dirty="0">
                <a:latin typeface="Arial"/>
              </a:rPr>
              <a:t> enhanced kernel support and some multicore issues. </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13</a:t>
            </a:fld>
            <a:endParaRPr lang="en-US" altLang="en-US" dirty="0"/>
          </a:p>
        </p:txBody>
      </p:sp>
    </p:spTree>
    <p:extLst>
      <p:ext uri="{BB962C8B-B14F-4D97-AF65-F5344CB8AC3E}">
        <p14:creationId xmlns:p14="http://schemas.microsoft.com/office/powerpoint/2010/main" val="3914431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The Thumb-1 instruction set consists of 16-bit instructions that were created as a subset of the original 32-bit Arm instructions for improving code density and power consumption.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On execution, the 16-bit Thumb-1 instructions are decompressed to full 32-bit instructions, thus producing the same effect on the processor’s model. It is possible to switch from Arm code to Thumb code and vice versa, so designers can emphasize performance at the subroutine level.</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14</a:t>
            </a:fld>
            <a:endParaRPr lang="en-US" altLang="en-US" dirty="0"/>
          </a:p>
        </p:txBody>
      </p:sp>
    </p:spTree>
    <p:extLst>
      <p:ext uri="{BB962C8B-B14F-4D97-AF65-F5344CB8AC3E}">
        <p14:creationId xmlns:p14="http://schemas.microsoft.com/office/powerpoint/2010/main" val="770011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Thumb-2 is a superset of the Thumb-1 instruction set. It introduces 32-bit instructions that are intermixed with the 16-bit instructions. </a:t>
            </a:r>
          </a:p>
          <a:p>
            <a:endParaRPr lang="en-GB" sz="1200" dirty="0">
              <a:latin typeface="Arial"/>
            </a:endParaRPr>
          </a:p>
          <a:p>
            <a:r>
              <a:rPr lang="en-GB" sz="1200" dirty="0">
                <a:latin typeface="Arial"/>
              </a:rPr>
              <a:t>The main difference from the Arm Instruction Set Architecture (ISA) is that Thumb-2 instructions are unconditional,</a:t>
            </a:r>
            <a:r>
              <a:rPr lang="en-GB" sz="1200" baseline="0" dirty="0">
                <a:latin typeface="Arial"/>
              </a:rPr>
              <a:t> although</a:t>
            </a:r>
            <a:r>
              <a:rPr lang="en-GB" sz="1200" dirty="0">
                <a:latin typeface="Arial"/>
              </a:rPr>
              <a:t> a new conditional execution instruction called IT is introduced. The performance is close to the Arm ISA, while keeping the original density of the Thumb-1 ISA. </a:t>
            </a:r>
          </a:p>
          <a:p>
            <a:endParaRPr lang="en-GB" sz="1200" dirty="0">
              <a:latin typeface="Arial"/>
            </a:endParaRPr>
          </a:p>
          <a:p>
            <a:r>
              <a:rPr lang="en-GB" sz="1200" dirty="0">
                <a:latin typeface="Arial"/>
              </a:rPr>
              <a:t>Arm-v7 defines the ThumbEE instruction set, which introduces some changes and additions to make it a better target for dynamically generated code.</a:t>
            </a:r>
            <a:endParaRPr lang="en-GB" dirty="0"/>
          </a:p>
          <a:p>
            <a:endParaRPr lang="en-GB" dirty="0"/>
          </a:p>
          <a:p>
            <a:r>
              <a:rPr lang="en-GB" sz="1200" dirty="0">
                <a:latin typeface="Arial"/>
              </a:rPr>
              <a:t>C and C++ code will normally be compiled to Thumb, since it gives </a:t>
            </a:r>
            <a:r>
              <a:rPr lang="en-GB" sz="1200" u="none" dirty="0">
                <a:latin typeface="Arial"/>
              </a:rPr>
              <a:t>the </a:t>
            </a:r>
            <a:r>
              <a:rPr lang="en-GB" sz="1200" dirty="0">
                <a:latin typeface="Arial"/>
              </a:rPr>
              <a:t>best density/performance mix for most code.</a:t>
            </a:r>
            <a:endParaRPr lang="en-GB" dirty="0"/>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15</a:t>
            </a:fld>
            <a:endParaRPr lang="en-US" altLang="en-US" dirty="0"/>
          </a:p>
        </p:txBody>
      </p:sp>
    </p:spTree>
    <p:extLst>
      <p:ext uri="{BB962C8B-B14F-4D97-AF65-F5344CB8AC3E}">
        <p14:creationId xmlns:p14="http://schemas.microsoft.com/office/powerpoint/2010/main" val="1723593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Now let’s explore the Armv7-A architecture. </a:t>
            </a:r>
          </a:p>
          <a:p>
            <a:endParaRPr lang="en-GB" sz="1200" dirty="0">
              <a:latin typeface="Arial"/>
            </a:endParaRPr>
          </a:p>
          <a:p>
            <a:r>
              <a:rPr lang="en-GB" sz="1200" dirty="0">
                <a:latin typeface="Arial"/>
              </a:rPr>
              <a:t>To begin with, let us look at the register organization in Arm state. </a:t>
            </a:r>
          </a:p>
          <a:p>
            <a:endParaRPr lang="en-GB" sz="1200" dirty="0">
              <a:latin typeface="Arial"/>
            </a:endParaRPr>
          </a:p>
          <a:p>
            <a:r>
              <a:rPr lang="en-GB" sz="1200" dirty="0">
                <a:latin typeface="Arial"/>
              </a:rPr>
              <a:t>The Arm register set consists of a sixteen general-purpose registers, where registers r13 to r15 have special significance:</a:t>
            </a:r>
            <a:endParaRPr lang="en-GB" dirty="0"/>
          </a:p>
          <a:p>
            <a:pPr>
              <a:lnSpc>
                <a:spcPct val="100000"/>
              </a:lnSpc>
            </a:pPr>
            <a:endParaRPr lang="en-GB" dirty="0"/>
          </a:p>
          <a:p>
            <a:pPr>
              <a:lnSpc>
                <a:spcPct val="100000"/>
              </a:lnSpc>
            </a:pPr>
            <a:r>
              <a:rPr lang="en-GB" sz="1200" dirty="0">
                <a:latin typeface="Arial"/>
              </a:rPr>
              <a:t>	r15 holds the Program Counter.</a:t>
            </a:r>
            <a:endParaRPr lang="en-GB" dirty="0"/>
          </a:p>
          <a:p>
            <a:pPr>
              <a:lnSpc>
                <a:spcPct val="100000"/>
              </a:lnSpc>
            </a:pPr>
            <a:r>
              <a:rPr lang="en-GB" sz="1200" dirty="0">
                <a:latin typeface="Arial"/>
              </a:rPr>
              <a:t>	r14 holds the link register. This register receives the return address when a </a:t>
            </a:r>
            <a:r>
              <a:rPr lang="en-GB" sz="1200" i="1" dirty="0">
                <a:latin typeface="Arial"/>
              </a:rPr>
              <a:t>branch with link </a:t>
            </a:r>
            <a:r>
              <a:rPr lang="en-GB" sz="1200" dirty="0">
                <a:latin typeface="Arial"/>
              </a:rPr>
              <a:t>instruction is executed. At all other times, it can be used as a general-purpose register.</a:t>
            </a:r>
            <a:endParaRPr lang="en-GB" dirty="0"/>
          </a:p>
          <a:p>
            <a:pPr>
              <a:lnSpc>
                <a:spcPct val="100000"/>
              </a:lnSpc>
            </a:pPr>
            <a:r>
              <a:rPr lang="en-GB" sz="1200" dirty="0">
                <a:latin typeface="Arial"/>
              </a:rPr>
              <a:t>	r13 holds the stack pointer.</a:t>
            </a:r>
            <a:endParaRPr lang="en-GB" dirty="0"/>
          </a:p>
          <a:p>
            <a:pPr>
              <a:lnSpc>
                <a:spcPct val="100000"/>
              </a:lnSpc>
            </a:pPr>
            <a:endParaRPr lang="en-GB" dirty="0"/>
          </a:p>
          <a:p>
            <a:pPr>
              <a:lnSpc>
                <a:spcPct val="100000"/>
              </a:lnSpc>
            </a:pPr>
            <a:r>
              <a:rPr lang="en-GB" sz="1200" dirty="0">
                <a:latin typeface="Arial"/>
              </a:rPr>
              <a:t>There are also two Program Status Registers</a:t>
            </a:r>
            <a:r>
              <a:rPr lang="en-GB" sz="1200" u="none" dirty="0">
                <a:latin typeface="Arial"/>
              </a:rPr>
              <a:t>:</a:t>
            </a:r>
          </a:p>
          <a:p>
            <a:pPr>
              <a:lnSpc>
                <a:spcPct val="100000"/>
              </a:lnSpc>
            </a:pPr>
            <a:r>
              <a:rPr lang="en-GB" sz="1200" dirty="0">
                <a:latin typeface="Arial"/>
              </a:rPr>
              <a:t>Current Program Status Register (CPSR), </a:t>
            </a:r>
          </a:p>
          <a:p>
            <a:pPr>
              <a:lnSpc>
                <a:spcPct val="100000"/>
              </a:lnSpc>
            </a:pPr>
            <a:r>
              <a:rPr lang="en-GB" sz="1200" dirty="0">
                <a:latin typeface="Arial"/>
              </a:rPr>
              <a:t>and the </a:t>
            </a:r>
          </a:p>
          <a:p>
            <a:pPr>
              <a:lnSpc>
                <a:spcPct val="100000"/>
              </a:lnSpc>
            </a:pPr>
            <a:r>
              <a:rPr lang="en-GB" sz="1200" dirty="0">
                <a:latin typeface="Arial"/>
              </a:rPr>
              <a:t>Saved Program Status Register (SPSR).</a:t>
            </a:r>
          </a:p>
          <a:p>
            <a:pPr>
              <a:lnSpc>
                <a:spcPct val="100000"/>
              </a:lnSpc>
            </a:pPr>
            <a:endParaRPr lang="en-GB" dirty="0"/>
          </a:p>
          <a:p>
            <a:pPr>
              <a:lnSpc>
                <a:spcPct val="100000"/>
              </a:lnSpc>
            </a:pPr>
            <a:r>
              <a:rPr lang="en-GB" sz="1200" dirty="0">
                <a:latin typeface="Arial"/>
              </a:rPr>
              <a:t>The CPSR stores the flags, processor mode, processor state, endianness, interrupt, and abort disable bits.</a:t>
            </a:r>
            <a:endParaRPr lang="en-GB" dirty="0"/>
          </a:p>
          <a:p>
            <a:pPr>
              <a:lnSpc>
                <a:spcPct val="100000"/>
              </a:lnSpc>
            </a:pPr>
            <a:r>
              <a:rPr lang="en-GB" sz="1200" dirty="0">
                <a:latin typeface="Arial"/>
              </a:rPr>
              <a:t>The SPSR is only present in exception modes and saves the preexception value of the CPSR.</a:t>
            </a: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i="0" baseline="0"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a:p>
          <a:p>
            <a:endParaRPr lang="en-US" baseline="0" dirty="0"/>
          </a:p>
          <a:p>
            <a:endParaRPr lang="en-US"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16</a:t>
            </a:fld>
            <a:endParaRPr lang="en-US" altLang="en-US" dirty="0"/>
          </a:p>
        </p:txBody>
      </p:sp>
    </p:spTree>
    <p:extLst>
      <p:ext uri="{BB962C8B-B14F-4D97-AF65-F5344CB8AC3E}">
        <p14:creationId xmlns:p14="http://schemas.microsoft.com/office/powerpoint/2010/main" val="3039707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0" i="0" dirty="0">
                <a:latin typeface="Arial"/>
              </a:rPr>
              <a:t>Unified Assembler Language, or </a:t>
            </a:r>
            <a:r>
              <a:rPr lang="en-GB" sz="2000" b="0" dirty="0">
                <a:latin typeface="Arial"/>
              </a:rPr>
              <a:t>UAL,</a:t>
            </a:r>
            <a:r>
              <a:rPr lang="en-GB" sz="2000" b="0" i="0" dirty="0">
                <a:latin typeface="Arial"/>
              </a:rPr>
              <a:t> </a:t>
            </a:r>
            <a:r>
              <a:rPr lang="en-GB" sz="2000" b="0" dirty="0">
                <a:latin typeface="Arial"/>
              </a:rPr>
              <a:t>provides a canonical form of the assembly language syntax for all Arm and Thumb instructions. Most earlier Arm mnemonics are still supported as synonyms, but most Thumb mnemonics are not.</a:t>
            </a:r>
          </a:p>
          <a:p>
            <a:endParaRPr lang="en-GB" sz="1200" b="0" dirty="0">
              <a:latin typeface="+mn-lt"/>
            </a:endParaRPr>
          </a:p>
          <a:p>
            <a:r>
              <a:rPr lang="en-GB" sz="2000" b="0" dirty="0">
                <a:latin typeface="Arial"/>
              </a:rPr>
              <a:t>There are, of course,</a:t>
            </a:r>
            <a:endParaRPr lang="en-GB" sz="1200" b="0" dirty="0">
              <a:latin typeface="+mn-lt"/>
            </a:endParaRPr>
          </a:p>
          <a:p>
            <a:r>
              <a:rPr lang="en-GB" sz="2000" b="0" dirty="0">
                <a:latin typeface="Arial"/>
              </a:rPr>
              <a:t>-Data processing instructions for arithmetic and logic operations</a:t>
            </a:r>
          </a:p>
          <a:p>
            <a:pPr>
              <a:lnSpc>
                <a:spcPct val="100000"/>
              </a:lnSpc>
            </a:pPr>
            <a:r>
              <a:rPr lang="en-GB" sz="2000" b="0" dirty="0">
                <a:latin typeface="Arial"/>
              </a:rPr>
              <a:t>-Status register access instructions</a:t>
            </a:r>
            <a:endParaRPr lang="en-GB" sz="1200" b="0" dirty="0">
              <a:latin typeface="+mn-lt"/>
            </a:endParaRPr>
          </a:p>
          <a:p>
            <a:pPr>
              <a:lnSpc>
                <a:spcPct val="100000"/>
              </a:lnSpc>
            </a:pPr>
            <a:r>
              <a:rPr lang="en-GB" sz="2000" b="0" dirty="0">
                <a:latin typeface="Arial"/>
              </a:rPr>
              <a:t>-Load/store instructions for memory access </a:t>
            </a:r>
          </a:p>
          <a:p>
            <a:pPr>
              <a:lnSpc>
                <a:spcPct val="100000"/>
              </a:lnSpc>
            </a:pPr>
            <a:r>
              <a:rPr lang="en-GB" sz="2000" b="0" dirty="0">
                <a:latin typeface="Arial"/>
              </a:rPr>
              <a:t>-Branch instructions for program flow</a:t>
            </a:r>
            <a:endParaRPr lang="en-GB" b="0" dirty="0"/>
          </a:p>
          <a:p>
            <a:pPr>
              <a:lnSpc>
                <a:spcPct val="100000"/>
              </a:lnSpc>
            </a:pPr>
            <a:endParaRPr lang="en-GB" sz="2000" b="0" dirty="0">
              <a:latin typeface="Arial"/>
            </a:endParaRPr>
          </a:p>
          <a:p>
            <a:pPr>
              <a:lnSpc>
                <a:spcPct val="100000"/>
              </a:lnSpc>
            </a:pPr>
            <a:r>
              <a:rPr lang="en-GB" sz="2000" b="0" dirty="0">
                <a:latin typeface="Arial"/>
              </a:rPr>
              <a:t>There are also </a:t>
            </a:r>
            <a:r>
              <a:rPr lang="en-GB" sz="2000" b="0" u="none" dirty="0">
                <a:latin typeface="Arial"/>
              </a:rPr>
              <a:t>exceptions</a:t>
            </a:r>
            <a:r>
              <a:rPr lang="en-GB" sz="2000" b="0" dirty="0">
                <a:latin typeface="Arial"/>
              </a:rPr>
              <a:t> generating and managing instructions, </a:t>
            </a:r>
            <a:r>
              <a:rPr lang="en-GB" sz="2000" b="0" u="none" dirty="0">
                <a:latin typeface="Arial"/>
              </a:rPr>
              <a:t>c</a:t>
            </a:r>
            <a:r>
              <a:rPr lang="en-GB" sz="2000" b="0" dirty="0">
                <a:latin typeface="Arial"/>
              </a:rPr>
              <a:t>oprocessor instructions, </a:t>
            </a:r>
            <a:r>
              <a:rPr lang="en-GB" sz="2000" b="0" u="none" dirty="0">
                <a:latin typeface="Arial"/>
              </a:rPr>
              <a:t>Advanced SIMD</a:t>
            </a:r>
            <a:r>
              <a:rPr lang="en-GB" sz="2000" b="0" dirty="0">
                <a:latin typeface="Arial"/>
              </a:rPr>
              <a:t> instructions, and </a:t>
            </a:r>
            <a:r>
              <a:rPr lang="en-GB" sz="2000" b="0" u="none" dirty="0">
                <a:latin typeface="Arial"/>
              </a:rPr>
              <a:t>f</a:t>
            </a:r>
            <a:r>
              <a:rPr lang="en-GB" sz="2000" b="0" dirty="0">
                <a:latin typeface="Arial"/>
              </a:rPr>
              <a:t>loating point data processing instructions.</a:t>
            </a:r>
            <a:endParaRPr lang="en-GB" b="0" dirty="0"/>
          </a:p>
          <a:p>
            <a:pPr>
              <a:lnSpc>
                <a:spcPct val="100000"/>
              </a:lnSpc>
            </a:pPr>
            <a:endParaRPr lang="es-ES"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17</a:t>
            </a:fld>
            <a:endParaRPr lang="en-US" altLang="en-US" dirty="0"/>
          </a:p>
        </p:txBody>
      </p:sp>
    </p:spTree>
    <p:extLst>
      <p:ext uri="{BB962C8B-B14F-4D97-AF65-F5344CB8AC3E}">
        <p14:creationId xmlns:p14="http://schemas.microsoft.com/office/powerpoint/2010/main" val="185336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dirty="0">
                <a:solidFill>
                  <a:srgbClr val="000000"/>
                </a:solidFill>
                <a:latin typeface="Arial"/>
                <a:ea typeface="MS PGothic"/>
              </a:rPr>
              <a:t>The Arm Architecture Procedure Call Standard (AAPCS) defines how subroutines can be separately written, compiled, and assembled to work together. </a:t>
            </a:r>
          </a:p>
          <a:p>
            <a:pPr marL="0" indent="0">
              <a:buFont typeface="Arial" panose="020B0604020202020204" pitchFamily="34" charset="0"/>
              <a:buNone/>
            </a:pPr>
            <a:r>
              <a:rPr lang="en-GB" sz="1200" b="0" dirty="0">
                <a:solidFill>
                  <a:srgbClr val="000000"/>
                </a:solidFill>
                <a:latin typeface="Arial"/>
                <a:ea typeface="MS PGothic"/>
              </a:rPr>
              <a:t>It describes a contract between a calling routine and a called routine that defines: </a:t>
            </a:r>
            <a:endParaRPr lang="en-GB" b="0" dirty="0"/>
          </a:p>
          <a:p>
            <a:pPr marL="0" indent="0">
              <a:lnSpc>
                <a:spcPct val="100000"/>
              </a:lnSpc>
              <a:buFont typeface="Arial" panose="020B0604020202020204" pitchFamily="34" charset="0"/>
              <a:buNone/>
            </a:pPr>
            <a:r>
              <a:rPr lang="en-GB" sz="1200" b="0" dirty="0">
                <a:solidFill>
                  <a:srgbClr val="000000"/>
                </a:solidFill>
                <a:latin typeface="Arial"/>
                <a:ea typeface="MS PGothic"/>
              </a:rPr>
              <a:t>-Obligations on the caller to create a program state in which the called routine may start to execute </a:t>
            </a:r>
            <a:endParaRPr lang="en-GB" b="0" dirty="0"/>
          </a:p>
          <a:p>
            <a:pPr marL="0" indent="0">
              <a:lnSpc>
                <a:spcPct val="100000"/>
              </a:lnSpc>
              <a:buFont typeface="Arial" panose="020B0604020202020204" pitchFamily="34" charset="0"/>
              <a:buNone/>
            </a:pPr>
            <a:r>
              <a:rPr lang="en-GB" sz="1200" b="0" dirty="0">
                <a:solidFill>
                  <a:srgbClr val="000000"/>
                </a:solidFill>
                <a:latin typeface="Arial"/>
                <a:ea typeface="MS PGothic"/>
              </a:rPr>
              <a:t>-Obligations on the called routine to preserve the program state of the caller across the cal</a:t>
            </a:r>
            <a:r>
              <a:rPr lang="en-GB" sz="1200" b="0" u="sng" dirty="0">
                <a:solidFill>
                  <a:srgbClr val="000000"/>
                </a:solidFill>
                <a:latin typeface="Arial"/>
                <a:ea typeface="MS PGothic"/>
              </a:rPr>
              <a:t>l </a:t>
            </a:r>
          </a:p>
          <a:p>
            <a:pPr marL="0" indent="0">
              <a:lnSpc>
                <a:spcPct val="100000"/>
              </a:lnSpc>
              <a:buFont typeface="Arial" panose="020B0604020202020204" pitchFamily="34" charset="0"/>
              <a:buNone/>
            </a:pPr>
            <a:r>
              <a:rPr lang="en-GB" sz="1200" b="0" u="none" dirty="0">
                <a:solidFill>
                  <a:srgbClr val="000000"/>
                </a:solidFill>
                <a:latin typeface="Arial"/>
                <a:ea typeface="MS PGothic"/>
              </a:rPr>
              <a:t>-The </a:t>
            </a:r>
            <a:r>
              <a:rPr lang="en-GB" sz="1200" b="0" dirty="0">
                <a:solidFill>
                  <a:srgbClr val="000000"/>
                </a:solidFill>
                <a:latin typeface="Arial"/>
                <a:ea typeface="MS PGothic"/>
              </a:rPr>
              <a:t>rights of the called routine to alter the program state of its caller</a:t>
            </a:r>
            <a:endParaRPr lang="en-GB" b="0" dirty="0"/>
          </a:p>
          <a:p>
            <a:pPr marL="0" indent="0">
              <a:lnSpc>
                <a:spcPct val="100000"/>
              </a:lnSpc>
              <a:buFont typeface="Arial" panose="020B0604020202020204" pitchFamily="34" charset="0"/>
              <a:buNone/>
            </a:pPr>
            <a:endParaRPr lang="en-GB" sz="1200" b="0" dirty="0">
              <a:solidFill>
                <a:srgbClr val="000000"/>
              </a:solidFill>
              <a:latin typeface="Arial"/>
              <a:ea typeface="MS PGothic"/>
            </a:endParaRPr>
          </a:p>
          <a:p>
            <a:pPr marL="0" indent="0">
              <a:lnSpc>
                <a:spcPct val="100000"/>
              </a:lnSpc>
              <a:buFont typeface="Arial" panose="020B0604020202020204" pitchFamily="34" charset="0"/>
              <a:buNone/>
            </a:pPr>
            <a:r>
              <a:rPr lang="en-GB" sz="1200" b="0" dirty="0">
                <a:solidFill>
                  <a:srgbClr val="000000"/>
                </a:solidFill>
                <a:latin typeface="Arial"/>
                <a:ea typeface="MS PGothic"/>
              </a:rPr>
              <a:t>This standard specifies the base for a family of </a:t>
            </a:r>
            <a:r>
              <a:rPr lang="en-GB" sz="1200" b="0" i="0" dirty="0">
                <a:solidFill>
                  <a:srgbClr val="000000"/>
                </a:solidFill>
                <a:latin typeface="Arial"/>
                <a:ea typeface="MS PGothic"/>
              </a:rPr>
              <a:t>PCS variants </a:t>
            </a:r>
            <a:r>
              <a:rPr lang="en-GB" sz="1200" b="0" dirty="0">
                <a:solidFill>
                  <a:srgbClr val="000000"/>
                </a:solidFill>
                <a:latin typeface="Arial"/>
                <a:ea typeface="MS PGothic"/>
              </a:rPr>
              <a:t>generated by choices that reflect alternative priorities among</a:t>
            </a:r>
            <a:r>
              <a:rPr lang="en-GB" sz="1200" b="0" i="1" dirty="0">
                <a:solidFill>
                  <a:srgbClr val="000000"/>
                </a:solidFill>
                <a:latin typeface="Arial"/>
                <a:ea typeface="MS PGothic"/>
              </a:rPr>
              <a:t> </a:t>
            </a:r>
            <a:r>
              <a:rPr lang="en-GB" sz="1200" b="0" dirty="0">
                <a:solidFill>
                  <a:srgbClr val="000000"/>
                </a:solidFill>
                <a:latin typeface="Arial"/>
                <a:ea typeface="MS PGothic"/>
              </a:rPr>
              <a:t>code size, performance, and functionality, such </a:t>
            </a:r>
            <a:r>
              <a:rPr lang="en-GB" sz="1200" b="0" u="none" dirty="0">
                <a:solidFill>
                  <a:srgbClr val="000000"/>
                </a:solidFill>
                <a:latin typeface="Arial"/>
                <a:ea typeface="MS PGothic"/>
              </a:rPr>
              <a:t>as ease </a:t>
            </a:r>
            <a:r>
              <a:rPr lang="en-GB" sz="1200" b="0" dirty="0">
                <a:solidFill>
                  <a:srgbClr val="000000"/>
                </a:solidFill>
                <a:latin typeface="Arial"/>
                <a:ea typeface="MS PGothic"/>
              </a:rPr>
              <a:t>of debugging, runtime checking, and support for shared libraries.</a:t>
            </a:r>
            <a:endParaRPr lang="en-GB" b="0" dirty="0"/>
          </a:p>
          <a:p>
            <a:endParaRPr lang="en-US"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18</a:t>
            </a:fld>
            <a:endParaRPr lang="en-US" altLang="en-US" dirty="0"/>
          </a:p>
        </p:txBody>
      </p:sp>
    </p:spTree>
    <p:extLst>
      <p:ext uri="{BB962C8B-B14F-4D97-AF65-F5344CB8AC3E}">
        <p14:creationId xmlns:p14="http://schemas.microsoft.com/office/powerpoint/2010/main" val="87722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solidFill>
                  <a:srgbClr val="000000"/>
                </a:solidFill>
                <a:latin typeface="CG Times"/>
              </a:rPr>
              <a:t>The programmers’ model can be split into two elements: the processor modes and the processor registers. Firstly,</a:t>
            </a:r>
            <a:r>
              <a:rPr lang="en-GB" sz="1200" u="none" baseline="0" dirty="0">
                <a:solidFill>
                  <a:srgbClr val="000000"/>
                </a:solidFill>
                <a:latin typeface="CG Times"/>
              </a:rPr>
              <a:t> we will look at the processor modes</a:t>
            </a:r>
            <a:r>
              <a:rPr lang="en-GB" sz="1200" u="none" dirty="0">
                <a:solidFill>
                  <a:srgbClr val="000000"/>
                </a:solidFill>
                <a:latin typeface="CG Times"/>
              </a:rPr>
              <a:t>. Note that this slide does not apply to the Cortex-M3 or M1 processors.</a:t>
            </a:r>
            <a:endParaRPr lang="en-GB" u="none" dirty="0"/>
          </a:p>
          <a:p>
            <a:pPr>
              <a:lnSpc>
                <a:spcPct val="100000"/>
              </a:lnSpc>
            </a:pPr>
            <a:endParaRPr lang="en-GB" sz="1200" u="none" dirty="0">
              <a:solidFill>
                <a:srgbClr val="000000"/>
              </a:solidFill>
              <a:latin typeface="CG Times"/>
            </a:endParaRPr>
          </a:p>
          <a:p>
            <a:pPr>
              <a:lnSpc>
                <a:spcPct val="100000"/>
              </a:lnSpc>
            </a:pPr>
            <a:r>
              <a:rPr lang="en-GB" sz="1200" u="none" dirty="0">
                <a:solidFill>
                  <a:srgbClr val="000000"/>
                </a:solidFill>
                <a:latin typeface="CG Times"/>
              </a:rPr>
              <a:t>A typical application will run in an unprivileged mode known as “user” mode.  The various exception types will be dealt within one of the following privileged modes: supervisor mode, fast interrupt mode, normal interrupt mode, abort mode,  and UNDEFINED mode.  We will look later on at what causes each of the exceptions.</a:t>
            </a:r>
            <a:endParaRPr lang="en-GB" u="none" dirty="0"/>
          </a:p>
          <a:p>
            <a:pPr>
              <a:lnSpc>
                <a:spcPct val="100000"/>
              </a:lnSpc>
            </a:pPr>
            <a:endParaRPr lang="en-GB" u="none" dirty="0"/>
          </a:p>
          <a:p>
            <a:pPr>
              <a:lnSpc>
                <a:spcPct val="100000"/>
              </a:lnSpc>
            </a:pPr>
            <a:r>
              <a:rPr lang="en-GB" sz="1200" u="none" dirty="0">
                <a:solidFill>
                  <a:srgbClr val="000000"/>
                </a:solidFill>
                <a:latin typeface="CG Times"/>
              </a:rPr>
              <a:t>What is the difference between the privileged and unprivileged modes? </a:t>
            </a:r>
            <a:endParaRPr lang="en-GB" u="none" dirty="0"/>
          </a:p>
          <a:p>
            <a:pPr>
              <a:lnSpc>
                <a:spcPct val="100000"/>
              </a:lnSpc>
            </a:pPr>
            <a:endParaRPr lang="en-GB" u="none" dirty="0"/>
          </a:p>
          <a:p>
            <a:pPr>
              <a:lnSpc>
                <a:spcPct val="100000"/>
              </a:lnSpc>
            </a:pPr>
            <a:r>
              <a:rPr lang="en-GB" sz="1200" u="none" dirty="0">
                <a:solidFill>
                  <a:srgbClr val="000000"/>
                </a:solidFill>
                <a:latin typeface="CG Times"/>
              </a:rPr>
              <a:t>The Arm core has an output signal that indicates whether the current mode is privileged or unprivileged, and this can be used, for instance, by a memory controller to allow IO access only in a privileged mode. </a:t>
            </a:r>
            <a:endParaRPr lang="en-GB" u="none" dirty="0"/>
          </a:p>
          <a:p>
            <a:pPr>
              <a:lnSpc>
                <a:spcPct val="100000"/>
              </a:lnSpc>
            </a:pPr>
            <a:endParaRPr lang="en-GB" u="none" dirty="0"/>
          </a:p>
          <a:p>
            <a:pPr>
              <a:lnSpc>
                <a:spcPct val="100000"/>
              </a:lnSpc>
            </a:pPr>
            <a:r>
              <a:rPr lang="en-GB" sz="1200" u="none" dirty="0">
                <a:solidFill>
                  <a:srgbClr val="000000"/>
                </a:solidFill>
                <a:latin typeface="CG Times"/>
              </a:rPr>
              <a:t>In addition, some operations are only permitted in a privileged mode, such as directly changing the mode and enabling interrupts.</a:t>
            </a:r>
            <a:endParaRPr lang="en-GB" u="none" dirty="0"/>
          </a:p>
          <a:p>
            <a:pPr>
              <a:lnSpc>
                <a:spcPct val="100000"/>
              </a:lnSpc>
            </a:pPr>
            <a:endParaRPr lang="en-GB" u="none" dirty="0"/>
          </a:p>
          <a:p>
            <a:pPr>
              <a:lnSpc>
                <a:spcPct val="100000"/>
              </a:lnSpc>
            </a:pPr>
            <a:r>
              <a:rPr lang="en-GB" sz="1200" u="none" dirty="0">
                <a:solidFill>
                  <a:srgbClr val="000000"/>
                </a:solidFill>
                <a:latin typeface="CG Times"/>
              </a:rPr>
              <a:t>All current Arm cores implement a system mode, which was introduced in the Arm v4 architecture. This is simply a privileged version of user mode.  It is important for reentrant exceptions because no exceptions can cause a system mode to be entered.</a:t>
            </a:r>
            <a:endParaRPr lang="en-GB" u="none" dirty="0"/>
          </a:p>
          <a:p>
            <a:pPr>
              <a:lnSpc>
                <a:spcPct val="100000"/>
              </a:lnSpc>
            </a:pPr>
            <a:endParaRPr lang="en-GB" u="none" dirty="0"/>
          </a:p>
          <a:p>
            <a:pPr>
              <a:lnSpc>
                <a:spcPct val="100000"/>
              </a:lnSpc>
            </a:pPr>
            <a:r>
              <a:rPr lang="en-GB" sz="1200" u="none" dirty="0">
                <a:solidFill>
                  <a:srgbClr val="000000"/>
                </a:solidFill>
                <a:latin typeface="CG Times"/>
              </a:rPr>
              <a:t>Note that a system mode is used for reentrant interrupts.</a:t>
            </a:r>
            <a:endParaRPr lang="en-GB" u="none" dirty="0"/>
          </a:p>
          <a:p>
            <a:pPr>
              <a:lnSpc>
                <a:spcPct val="100000"/>
              </a:lnSpc>
            </a:pPr>
            <a:endParaRPr lang="en-GB" u="none" dirty="0"/>
          </a:p>
          <a:p>
            <a:pPr>
              <a:lnSpc>
                <a:spcPct val="100000"/>
              </a:lnSpc>
            </a:pPr>
            <a:r>
              <a:rPr lang="en-GB" sz="1200" u="none" dirty="0">
                <a:solidFill>
                  <a:srgbClr val="000000"/>
                </a:solidFill>
                <a:latin typeface="CG Times"/>
              </a:rPr>
              <a:t>There are also two other modes, Hypervisor (PL2) and Monitor (PL1). These modes are implemented with virtualization and with Security Extensions, respectively.</a:t>
            </a:r>
            <a:endParaRPr lang="en-GB" u="none" dirty="0"/>
          </a:p>
          <a:p>
            <a:endParaRPr lang="en-US"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19</a:t>
            </a:fld>
            <a:endParaRPr lang="en-US" altLang="en-US" dirty="0"/>
          </a:p>
        </p:txBody>
      </p:sp>
    </p:spTree>
    <p:extLst>
      <p:ext uri="{BB962C8B-B14F-4D97-AF65-F5344CB8AC3E}">
        <p14:creationId xmlns:p14="http://schemas.microsoft.com/office/powerpoint/2010/main" val="2418280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GB" sz="2000" b="0" dirty="0">
                <a:solidFill>
                  <a:srgbClr val="000000"/>
                </a:solidFill>
                <a:latin typeface="CG Times"/>
              </a:rPr>
              <a:t>Only certain registers are visible in particular modes. This animated slide shows the way that the banking of registers works:</a:t>
            </a:r>
            <a:endParaRPr lang="en-GB" b="0" dirty="0"/>
          </a:p>
          <a:p>
            <a:pPr lvl="1">
              <a:lnSpc>
                <a:spcPct val="100000"/>
              </a:lnSpc>
              <a:buFont typeface="Arial"/>
              <a:buNone/>
            </a:pPr>
            <a:r>
              <a:rPr lang="en-GB" sz="2000" b="0" dirty="0">
                <a:solidFill>
                  <a:srgbClr val="000000"/>
                </a:solidFill>
                <a:latin typeface="CG Times"/>
              </a:rPr>
              <a:t> On the left, the currently visible set of registers is shown for a particular mode.</a:t>
            </a:r>
            <a:endParaRPr lang="en-GB" b="0" dirty="0"/>
          </a:p>
          <a:p>
            <a:pPr lvl="1">
              <a:lnSpc>
                <a:spcPct val="100000"/>
              </a:lnSpc>
              <a:buFont typeface="Arial"/>
              <a:buNone/>
            </a:pPr>
            <a:r>
              <a:rPr lang="en-GB" sz="2000" b="0" dirty="0">
                <a:solidFill>
                  <a:srgbClr val="000000"/>
                </a:solidFill>
                <a:latin typeface="CG Times"/>
              </a:rPr>
              <a:t> On the right are the registers that are banked out while in that particular mode.</a:t>
            </a:r>
            <a:endParaRPr lang="en-GB" b="0" dirty="0"/>
          </a:p>
          <a:p>
            <a:pPr marL="0" indent="0">
              <a:lnSpc>
                <a:spcPct val="100000"/>
              </a:lnSpc>
              <a:buFont typeface="Arial" panose="020B0604020202020204" pitchFamily="34" charset="0"/>
              <a:buNone/>
            </a:pPr>
            <a:r>
              <a:rPr lang="en-GB" b="0" i="1" dirty="0"/>
              <a:t>The animation shows the banking of registers during mode switching that follows an example sequence of </a:t>
            </a:r>
            <a:r>
              <a:rPr lang="en-GB" sz="1200" b="0" i="1" dirty="0">
                <a:solidFill>
                  <a:srgbClr val="000000"/>
                </a:solidFill>
                <a:latin typeface="CG Times"/>
              </a:rPr>
              <a:t>User -&gt; IRQ -&gt; User -&gt; FIQ -&gt; User modes.</a:t>
            </a:r>
            <a:endParaRPr lang="en-GB" b="0" i="1" dirty="0"/>
          </a:p>
          <a:p>
            <a:pPr marL="0" indent="0">
              <a:lnSpc>
                <a:spcPct val="90000"/>
              </a:lnSpc>
              <a:buFont typeface="Arial" panose="020B0604020202020204" pitchFamily="34" charset="0"/>
              <a:buNone/>
            </a:pPr>
            <a:endParaRPr lang="en-GB" b="0" dirty="0"/>
          </a:p>
          <a:p>
            <a:pPr marL="0" indent="0">
              <a:lnSpc>
                <a:spcPct val="90000"/>
              </a:lnSpc>
              <a:buFont typeface="Arial" panose="020B0604020202020204" pitchFamily="34" charset="0"/>
              <a:buNone/>
            </a:pPr>
            <a:r>
              <a:rPr lang="en-GB" sz="2000" b="0" dirty="0">
                <a:solidFill>
                  <a:srgbClr val="000000"/>
                </a:solidFill>
                <a:latin typeface="Arial"/>
                <a:ea typeface="MS PGothic"/>
              </a:rPr>
              <a:t>When an exception occurs:</a:t>
            </a:r>
            <a:endParaRPr lang="en-GB" b="0" dirty="0"/>
          </a:p>
          <a:p>
            <a:pPr lvl="2">
              <a:lnSpc>
                <a:spcPct val="90000"/>
              </a:lnSpc>
              <a:buSzPct val="125000"/>
              <a:buFont typeface="Arial"/>
              <a:buNone/>
            </a:pPr>
            <a:r>
              <a:rPr lang="en-GB" sz="1700" b="0" dirty="0">
                <a:solidFill>
                  <a:srgbClr val="000000"/>
                </a:solidFill>
                <a:latin typeface="Arial"/>
                <a:ea typeface="MS PGothic"/>
              </a:rPr>
              <a:t> T</a:t>
            </a:r>
            <a:r>
              <a:rPr lang="en-GB" sz="1800" b="0" dirty="0">
                <a:solidFill>
                  <a:srgbClr val="000000"/>
                </a:solidFill>
                <a:latin typeface="Arial"/>
                <a:ea typeface="MS PGothic"/>
              </a:rPr>
              <a:t>he processor f</a:t>
            </a:r>
            <a:r>
              <a:rPr lang="en-GB" sz="1700" b="0" dirty="0">
                <a:solidFill>
                  <a:srgbClr val="000000"/>
                </a:solidFill>
                <a:latin typeface="Arial"/>
                <a:ea typeface="MS PGothic"/>
              </a:rPr>
              <a:t>irst copies </a:t>
            </a:r>
            <a:r>
              <a:rPr lang="en-GB" sz="1700" b="0" dirty="0">
                <a:solidFill>
                  <a:srgbClr val="000000"/>
                </a:solidFill>
                <a:latin typeface="Courier New"/>
                <a:ea typeface="MS PGothic"/>
              </a:rPr>
              <a:t>CPSR</a:t>
            </a:r>
            <a:r>
              <a:rPr lang="en-GB" sz="1700" b="0" dirty="0">
                <a:solidFill>
                  <a:srgbClr val="000000"/>
                </a:solidFill>
                <a:latin typeface="Arial"/>
                <a:ea typeface="MS PGothic"/>
              </a:rPr>
              <a:t> into </a:t>
            </a:r>
            <a:r>
              <a:rPr lang="en-GB" sz="1700" b="0" dirty="0">
                <a:solidFill>
                  <a:srgbClr val="000000"/>
                </a:solidFill>
                <a:latin typeface="Courier New"/>
                <a:ea typeface="MS PGothic"/>
              </a:rPr>
              <a:t>SPSR of the exception mode.</a:t>
            </a:r>
            <a:endParaRPr lang="en-GB" b="0" dirty="0"/>
          </a:p>
          <a:p>
            <a:pPr lvl="2">
              <a:lnSpc>
                <a:spcPct val="90000"/>
              </a:lnSpc>
              <a:buSzPct val="125000"/>
              <a:buFont typeface="Arial"/>
              <a:buNone/>
            </a:pPr>
            <a:r>
              <a:rPr lang="en-GB" sz="1700" b="0" dirty="0">
                <a:solidFill>
                  <a:srgbClr val="000000"/>
                </a:solidFill>
                <a:latin typeface="Arial"/>
                <a:ea typeface="MS PGothic"/>
              </a:rPr>
              <a:t> Then, the processor sets the appropriate </a:t>
            </a:r>
            <a:r>
              <a:rPr lang="en-GB" sz="1700" b="0" dirty="0">
                <a:solidFill>
                  <a:srgbClr val="000000"/>
                </a:solidFill>
                <a:latin typeface="Courier New"/>
                <a:ea typeface="MS PGothic"/>
              </a:rPr>
              <a:t>CPSR</a:t>
            </a:r>
            <a:r>
              <a:rPr lang="en-GB" sz="1700" b="0" dirty="0">
                <a:solidFill>
                  <a:srgbClr val="000000"/>
                </a:solidFill>
                <a:latin typeface="Arial"/>
                <a:ea typeface="MS PGothic"/>
              </a:rPr>
              <a:t> bits. For example, the bits are updated to  </a:t>
            </a:r>
            <a:endParaRPr lang="en-GB" b="0" dirty="0"/>
          </a:p>
          <a:p>
            <a:pPr lvl="3">
              <a:lnSpc>
                <a:spcPct val="90000"/>
              </a:lnSpc>
              <a:buSzPct val="125000"/>
              <a:buFont typeface="Arial"/>
              <a:buNone/>
            </a:pPr>
            <a:r>
              <a:rPr lang="en-GB" sz="1600" b="0" dirty="0">
                <a:solidFill>
                  <a:srgbClr val="000000"/>
                </a:solidFill>
                <a:latin typeface="Arial"/>
                <a:ea typeface="MS PGothic"/>
              </a:rPr>
              <a:t> -Change to predefined state (Arm or Thumb)</a:t>
            </a:r>
            <a:endParaRPr lang="en-GB" b="0" dirty="0"/>
          </a:p>
          <a:p>
            <a:pPr lvl="3">
              <a:lnSpc>
                <a:spcPct val="90000"/>
              </a:lnSpc>
              <a:buSzPct val="125000"/>
              <a:buFont typeface="Arial"/>
              <a:buNone/>
            </a:pPr>
            <a:r>
              <a:rPr lang="en-GB" sz="1600" b="0" dirty="0">
                <a:solidFill>
                  <a:srgbClr val="000000"/>
                </a:solidFill>
                <a:latin typeface="Arial"/>
                <a:ea typeface="MS PGothic"/>
              </a:rPr>
              <a:t> -Change to predefined endianness</a:t>
            </a:r>
            <a:endParaRPr lang="en-GB" b="0" dirty="0"/>
          </a:p>
          <a:p>
            <a:pPr lvl="3">
              <a:lnSpc>
                <a:spcPct val="90000"/>
              </a:lnSpc>
              <a:buSzPct val="125000"/>
              <a:buFont typeface="Arial"/>
              <a:buNone/>
            </a:pPr>
            <a:r>
              <a:rPr lang="en-GB" sz="1600" b="0" dirty="0">
                <a:solidFill>
                  <a:srgbClr val="000000"/>
                </a:solidFill>
                <a:latin typeface="Arial"/>
                <a:ea typeface="MS PGothic"/>
              </a:rPr>
              <a:t> -Change to exception mode, or</a:t>
            </a:r>
            <a:endParaRPr lang="en-GB" b="0" dirty="0"/>
          </a:p>
          <a:p>
            <a:pPr lvl="3">
              <a:lnSpc>
                <a:spcPct val="90000"/>
              </a:lnSpc>
              <a:buSzPct val="125000"/>
              <a:buFont typeface="Arial"/>
              <a:buNone/>
            </a:pPr>
            <a:r>
              <a:rPr lang="en-GB" sz="1600" b="0" dirty="0">
                <a:solidFill>
                  <a:srgbClr val="000000"/>
                </a:solidFill>
                <a:latin typeface="Arial"/>
                <a:ea typeface="MS PGothic"/>
              </a:rPr>
              <a:t> -Disable interrupts</a:t>
            </a:r>
            <a:endParaRPr lang="en-GB" b="0" dirty="0"/>
          </a:p>
          <a:p>
            <a:pPr lvl="2">
              <a:lnSpc>
                <a:spcPct val="90000"/>
              </a:lnSpc>
              <a:buSzPct val="125000"/>
              <a:buFont typeface="Arial"/>
              <a:buNone/>
            </a:pPr>
            <a:r>
              <a:rPr lang="en-GB" sz="1700" b="0" dirty="0">
                <a:solidFill>
                  <a:srgbClr val="000000"/>
                </a:solidFill>
                <a:latin typeface="Arial"/>
                <a:ea typeface="MS PGothic"/>
              </a:rPr>
              <a:t> Next, the processor stores the return address in the </a:t>
            </a:r>
            <a:r>
              <a:rPr lang="en-GB" sz="1700" b="0" dirty="0">
                <a:solidFill>
                  <a:srgbClr val="000000"/>
                </a:solidFill>
                <a:latin typeface="Courier New"/>
                <a:ea typeface="MS PGothic"/>
              </a:rPr>
              <a:t>Link Register of the exception mode</a:t>
            </a:r>
            <a:endParaRPr lang="en-GB" b="0" dirty="0"/>
          </a:p>
          <a:p>
            <a:pPr lvl="2">
              <a:lnSpc>
                <a:spcPct val="90000"/>
              </a:lnSpc>
              <a:buSzPct val="125000"/>
              <a:buFont typeface="Arial"/>
              <a:buNone/>
            </a:pPr>
            <a:r>
              <a:rPr lang="en-GB" sz="1700" b="0" dirty="0">
                <a:solidFill>
                  <a:srgbClr val="000000"/>
                </a:solidFill>
                <a:latin typeface="Arial"/>
                <a:ea typeface="MS PGothic"/>
              </a:rPr>
              <a:t> Finally, the processor sets the Program Counter to the vector address</a:t>
            </a:r>
            <a:endParaRPr lang="en-GB" b="0" dirty="0"/>
          </a:p>
          <a:p>
            <a:pPr marL="0" indent="0">
              <a:lnSpc>
                <a:spcPct val="90000"/>
              </a:lnSpc>
              <a:buFont typeface="Arial" panose="020B0604020202020204" pitchFamily="34" charset="0"/>
              <a:buNone/>
            </a:pPr>
            <a:endParaRPr lang="en-GB" b="0" dirty="0"/>
          </a:p>
          <a:p>
            <a:pPr marL="0" indent="0">
              <a:lnSpc>
                <a:spcPct val="90000"/>
              </a:lnSpc>
              <a:buFont typeface="Arial" panose="020B0604020202020204" pitchFamily="34" charset="0"/>
              <a:buNone/>
            </a:pPr>
            <a:r>
              <a:rPr lang="en-GB" sz="1700" b="0" dirty="0">
                <a:solidFill>
                  <a:srgbClr val="000000"/>
                </a:solidFill>
                <a:latin typeface="Arial"/>
                <a:ea typeface="MS PGothic"/>
              </a:rPr>
              <a:t>To return from the exception mode, the exception handler needs to:</a:t>
            </a:r>
            <a:endParaRPr lang="en-GB" b="0" dirty="0"/>
          </a:p>
          <a:p>
            <a:pPr marL="457200" marR="0" lvl="1" indent="0" algn="l" defTabSz="914400" rtl="0" eaLnBrk="0" fontAlgn="base" latinLnBrk="0" hangingPunct="0">
              <a:lnSpc>
                <a:spcPct val="90000"/>
              </a:lnSpc>
              <a:spcBef>
                <a:spcPct val="30000"/>
              </a:spcBef>
              <a:spcAft>
                <a:spcPct val="0"/>
              </a:spcAft>
              <a:buClrTx/>
              <a:buSzTx/>
              <a:buFont typeface="Arial"/>
              <a:buNone/>
              <a:tabLst/>
              <a:defRPr/>
            </a:pPr>
            <a:r>
              <a:rPr lang="en-GB" sz="1700" b="0" u="none" dirty="0">
                <a:solidFill>
                  <a:srgbClr val="000000"/>
                </a:solidFill>
                <a:latin typeface="Arial"/>
                <a:ea typeface="MS PGothic"/>
              </a:rPr>
              <a:t> Restore </a:t>
            </a:r>
            <a:r>
              <a:rPr lang="en-GB" sz="1700" b="0" u="none" dirty="0">
                <a:solidFill>
                  <a:srgbClr val="000000"/>
                </a:solidFill>
                <a:latin typeface="Courier New"/>
                <a:ea typeface="MS PGothic"/>
              </a:rPr>
              <a:t>CPSR from SPSR </a:t>
            </a:r>
            <a:r>
              <a:rPr lang="en-GB" sz="1200" b="0" u="none" dirty="0">
                <a:solidFill>
                  <a:srgbClr val="000000"/>
                </a:solidFill>
                <a:latin typeface="Courier New"/>
                <a:ea typeface="MS PGothic"/>
              </a:rPr>
              <a:t>of the exception mode</a:t>
            </a:r>
          </a:p>
          <a:p>
            <a:pPr marL="457200" marR="0" lvl="1" indent="0" algn="l" defTabSz="914400" rtl="0" eaLnBrk="0" fontAlgn="base" latinLnBrk="0" hangingPunct="0">
              <a:lnSpc>
                <a:spcPct val="90000"/>
              </a:lnSpc>
              <a:spcBef>
                <a:spcPct val="30000"/>
              </a:spcBef>
              <a:spcAft>
                <a:spcPct val="0"/>
              </a:spcAft>
              <a:buClrTx/>
              <a:buSzTx/>
              <a:buFont typeface="Arial"/>
              <a:buNone/>
              <a:tabLst/>
              <a:defRPr/>
            </a:pPr>
            <a:r>
              <a:rPr lang="en-GB" sz="1200" b="0" u="none" dirty="0">
                <a:solidFill>
                  <a:srgbClr val="000000"/>
                </a:solidFill>
                <a:latin typeface="Courier New"/>
                <a:ea typeface="MS PGothic"/>
              </a:rPr>
              <a:t>and then </a:t>
            </a:r>
            <a:endParaRPr lang="en-GB" sz="1200" b="0" u="none" dirty="0">
              <a:solidFill>
                <a:schemeClr val="tx1"/>
              </a:solidFill>
              <a:latin typeface="+mn-lt"/>
              <a:ea typeface="ＭＳ Ｐゴシック" charset="0"/>
            </a:endParaRPr>
          </a:p>
          <a:p>
            <a:pPr marL="457200" marR="0" lvl="1" indent="0" algn="l" defTabSz="914400" rtl="0" eaLnBrk="0" fontAlgn="base" latinLnBrk="0" hangingPunct="0">
              <a:lnSpc>
                <a:spcPct val="90000"/>
              </a:lnSpc>
              <a:spcBef>
                <a:spcPct val="30000"/>
              </a:spcBef>
              <a:spcAft>
                <a:spcPct val="0"/>
              </a:spcAft>
              <a:buClrTx/>
              <a:buSzTx/>
              <a:buFont typeface="Arial"/>
              <a:buNone/>
              <a:tabLst/>
              <a:defRPr/>
            </a:pPr>
            <a:r>
              <a:rPr lang="en-GB" sz="1700" b="0" dirty="0">
                <a:solidFill>
                  <a:srgbClr val="000000"/>
                </a:solidFill>
                <a:latin typeface="Courier New"/>
                <a:ea typeface="MS PGothic"/>
              </a:rPr>
              <a:t>Restore the Program Counter from the Link Register of the exception mode</a:t>
            </a:r>
            <a:endParaRPr lang="en-GB" b="0" dirty="0"/>
          </a:p>
          <a:p>
            <a:pPr marL="0" indent="0">
              <a:lnSpc>
                <a:spcPct val="90000"/>
              </a:lnSpc>
              <a:buFont typeface="Arial" panose="020B0604020202020204" pitchFamily="34" charset="0"/>
              <a:buNone/>
            </a:pPr>
            <a:endParaRPr lang="en-GB" b="0" dirty="0"/>
          </a:p>
          <a:p>
            <a:pPr marL="0" indent="0">
              <a:lnSpc>
                <a:spcPct val="90000"/>
              </a:lnSpc>
              <a:buFont typeface="Arial" panose="020B0604020202020204" pitchFamily="34" charset="0"/>
              <a:buNone/>
            </a:pPr>
            <a:r>
              <a:rPr lang="en-GB" sz="1700" b="0" dirty="0">
                <a:solidFill>
                  <a:srgbClr val="000000"/>
                </a:solidFill>
                <a:latin typeface="Courier New"/>
                <a:ea typeface="MS PGothic"/>
              </a:rPr>
              <a:t>Exceptions can be handled in the Arm or Thumb state in Armv7 processors. For processors that do NOT include Thumb-2 Technology, such as the  Arm1136JF-S processor, the exception must be handled in Arm state.</a:t>
            </a:r>
            <a:endParaRPr lang="en-GB" b="0" dirty="0"/>
          </a:p>
          <a:p>
            <a:pPr marL="0" indent="0">
              <a:buFont typeface="Arial" panose="020B0604020202020204" pitchFamily="34" charset="0"/>
              <a:buNone/>
            </a:pP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solidFill>
                  <a:srgbClr val="000000"/>
                </a:solidFill>
                <a:latin typeface="CG Times"/>
              </a:rPr>
              <a:t>Note that this slide does not apply to the Cortex-M3 or M1 processors.</a:t>
            </a:r>
            <a:endParaRPr lang="en-GB" b="0" dirty="0"/>
          </a:p>
          <a:p>
            <a:endParaRPr lang="en-US"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20</a:t>
            </a:fld>
            <a:endParaRPr lang="en-US" altLang="en-US" dirty="0"/>
          </a:p>
        </p:txBody>
      </p:sp>
    </p:spTree>
    <p:extLst>
      <p:ext uri="{BB962C8B-B14F-4D97-AF65-F5344CB8AC3E}">
        <p14:creationId xmlns:p14="http://schemas.microsoft.com/office/powerpoint/2010/main" val="14612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We will begin this lecture with an overview of Arm products.</a:t>
            </a:r>
            <a:endParaRPr lang="en-GB" sz="1200" dirty="0">
              <a:latin typeface="Arial"/>
            </a:endParaRPr>
          </a:p>
          <a:p>
            <a:endParaRPr lang="en-GB" sz="1200" dirty="0">
              <a:latin typeface="Arial"/>
            </a:endParaRPr>
          </a:p>
          <a:p>
            <a:r>
              <a:rPr lang="en-GB" sz="1200" dirty="0">
                <a:latin typeface="Arial"/>
              </a:rPr>
              <a:t>Arm is well known for its processors, which include the Cortex-A, Cortex-R, and Cortex-M processors. </a:t>
            </a:r>
          </a:p>
          <a:p>
            <a:endParaRPr lang="en-GB" sz="1200" dirty="0">
              <a:latin typeface="Arial"/>
            </a:endParaRPr>
          </a:p>
          <a:p>
            <a:r>
              <a:rPr lang="en-GB" sz="1200" dirty="0">
                <a:latin typeface="Arial"/>
              </a:rPr>
              <a:t>However, Arm is not just a processor company. Arm also offers a portfolio of products that covers data engines, system IPs, multimedia IPs, and physical IPs.</a:t>
            </a:r>
          </a:p>
          <a:p>
            <a:endParaRPr lang="en-GB" dirty="0"/>
          </a:p>
          <a:p>
            <a:r>
              <a:rPr lang="en-GB" sz="1200" dirty="0">
                <a:latin typeface="Arial"/>
              </a:rPr>
              <a:t>In terms of software tools, Arm offers the Arm Development Studio, also called DS-5, Keil MDK Arm, as well as a suite of software IPs.</a:t>
            </a:r>
            <a:endParaRPr lang="en-GB" dirty="0"/>
          </a:p>
          <a:p>
            <a:endParaRPr lang="en-GB" baseline="0" dirty="0">
              <a:latin typeface="Arial" pitchFamily="34" charset="0"/>
            </a:endParaRPr>
          </a:p>
          <a:p>
            <a:endParaRPr lang="en-GB" dirty="0">
              <a:latin typeface="Arial" pitchFamily="34"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a:t>
            </a:fld>
            <a:endParaRPr lang="en-US" altLang="en-US" dirty="0"/>
          </a:p>
        </p:txBody>
      </p:sp>
    </p:spTree>
    <p:extLst>
      <p:ext uri="{BB962C8B-B14F-4D97-AF65-F5344CB8AC3E}">
        <p14:creationId xmlns:p14="http://schemas.microsoft.com/office/powerpoint/2010/main" val="3364537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An exception causes the processor to suspend program execution to handle an event, such as an externally generated interrupt or an attempt to execute an undefined instruction. Exceptions can be generated by internal and external sources.</a:t>
            </a:r>
            <a:endParaRPr lang="en-GB" dirty="0"/>
          </a:p>
          <a:p>
            <a:endParaRPr lang="en-GB" dirty="0"/>
          </a:p>
          <a:p>
            <a:r>
              <a:rPr lang="en-GB" sz="1200" dirty="0">
                <a:solidFill>
                  <a:srgbClr val="000000"/>
                </a:solidFill>
                <a:latin typeface="Arial"/>
                <a:ea typeface="MS PGothic"/>
              </a:rPr>
              <a:t>Normally, when an exception occurs, the processor state is preserved immediately, before handling the exception. This means that when the event has been handled, the original state can be restored, and program execution resumed, from the point where the exception occurred.</a:t>
            </a:r>
            <a:endParaRPr lang="en-GB" dirty="0"/>
          </a:p>
          <a:p>
            <a:endParaRPr lang="en-GB" dirty="0"/>
          </a:p>
          <a:p>
            <a:r>
              <a:rPr lang="en-GB" sz="1200" dirty="0">
                <a:solidFill>
                  <a:srgbClr val="000000"/>
                </a:solidFill>
                <a:latin typeface="Arial"/>
                <a:ea typeface="MS PGothic"/>
              </a:rPr>
              <a:t>More than one exception might be generated at the same time, and a new exception can be generated while the processor is handling an exception.</a:t>
            </a:r>
            <a:endParaRPr lang="en-GB" dirty="0"/>
          </a:p>
          <a:p>
            <a:endParaRPr lang="en-GB" dirty="0"/>
          </a:p>
          <a:p>
            <a:r>
              <a:rPr lang="en-GB" sz="1200" dirty="0">
                <a:solidFill>
                  <a:srgbClr val="000000"/>
                </a:solidFill>
                <a:latin typeface="Arial"/>
                <a:ea typeface="MS PGothic"/>
              </a:rPr>
              <a:t>Most details of exception handling are not visible to application-level software.</a:t>
            </a:r>
          </a:p>
          <a:p>
            <a:endParaRPr lang="en-GB" sz="1200" dirty="0">
              <a:solidFill>
                <a:srgbClr val="000000"/>
              </a:solidFill>
              <a:latin typeface="Arial"/>
              <a:ea typeface="MS PGothic"/>
            </a:endParaRPr>
          </a:p>
          <a:p>
            <a:endParaRPr lang="en-GB" sz="1200" dirty="0">
              <a:solidFill>
                <a:srgbClr val="000000"/>
              </a:solidFill>
              <a:latin typeface="Arial"/>
              <a:ea typeface="MS PGothic"/>
            </a:endParaRPr>
          </a:p>
          <a:p>
            <a:r>
              <a:rPr lang="en-GB" sz="1200" dirty="0">
                <a:solidFill>
                  <a:srgbClr val="000000"/>
                </a:solidFill>
                <a:latin typeface="Arial"/>
                <a:ea typeface="MS PGothic"/>
              </a:rPr>
              <a:t>What is an exception vector and vector table?</a:t>
            </a:r>
            <a:endParaRPr lang="en-GB" dirty="0"/>
          </a:p>
          <a:p>
            <a:endParaRPr lang="en-GB" dirty="0"/>
          </a:p>
          <a:p>
            <a:r>
              <a:rPr lang="en-GB" sz="1200" dirty="0">
                <a:solidFill>
                  <a:srgbClr val="000000"/>
                </a:solidFill>
                <a:latin typeface="Arial"/>
                <a:ea typeface="MS PGothic"/>
              </a:rPr>
              <a:t>When an exception occurs, the processor execution is forced to an address that corresponds to the type of exception.</a:t>
            </a:r>
            <a:endParaRPr lang="en-GB" dirty="0"/>
          </a:p>
          <a:p>
            <a:r>
              <a:rPr lang="en-GB" sz="1200" dirty="0">
                <a:solidFill>
                  <a:srgbClr val="000000"/>
                </a:solidFill>
                <a:latin typeface="Arial"/>
                <a:ea typeface="MS PGothic"/>
              </a:rPr>
              <a:t>This address is called the </a:t>
            </a:r>
            <a:r>
              <a:rPr lang="en-GB" sz="1200" i="1" dirty="0">
                <a:solidFill>
                  <a:srgbClr val="000000"/>
                </a:solidFill>
                <a:latin typeface="Arial"/>
                <a:ea typeface="MS PGothic"/>
              </a:rPr>
              <a:t>exception vector </a:t>
            </a:r>
            <a:r>
              <a:rPr lang="en-GB" sz="1200" dirty="0">
                <a:solidFill>
                  <a:srgbClr val="000000"/>
                </a:solidFill>
                <a:latin typeface="Arial"/>
                <a:ea typeface="MS PGothic"/>
              </a:rPr>
              <a:t>for that exception.</a:t>
            </a:r>
            <a:endParaRPr lang="en-GB" dirty="0"/>
          </a:p>
          <a:p>
            <a:r>
              <a:rPr lang="en-GB" sz="1200" dirty="0">
                <a:solidFill>
                  <a:srgbClr val="000000"/>
                </a:solidFill>
                <a:latin typeface="Arial"/>
                <a:ea typeface="MS PGothic"/>
              </a:rPr>
              <a:t>A set of exception vectors comprises eight consecutive word-aligned memory addresses, starting at an </a:t>
            </a:r>
            <a:r>
              <a:rPr lang="en-GB" sz="1200" i="1" dirty="0">
                <a:solidFill>
                  <a:srgbClr val="000000"/>
                </a:solidFill>
                <a:latin typeface="Arial"/>
                <a:ea typeface="MS PGothic"/>
              </a:rPr>
              <a:t>exception base address</a:t>
            </a:r>
            <a:r>
              <a:rPr lang="en-GB" sz="1200" dirty="0">
                <a:solidFill>
                  <a:srgbClr val="000000"/>
                </a:solidFill>
                <a:latin typeface="Arial"/>
                <a:ea typeface="MS PGothic"/>
              </a:rPr>
              <a:t>. These eight vectors form a </a:t>
            </a:r>
            <a:r>
              <a:rPr lang="en-GB" sz="1200" i="1" dirty="0">
                <a:solidFill>
                  <a:srgbClr val="000000"/>
                </a:solidFill>
                <a:latin typeface="Arial"/>
                <a:ea typeface="MS PGothic"/>
              </a:rPr>
              <a:t>vector table</a:t>
            </a:r>
            <a:r>
              <a:rPr lang="en-GB" sz="1200" dirty="0">
                <a:solidFill>
                  <a:srgbClr val="000000"/>
                </a:solidFill>
                <a:latin typeface="Arial"/>
                <a:ea typeface="MS PGothic"/>
              </a:rPr>
              <a:t>. </a:t>
            </a:r>
            <a:endParaRPr lang="en-GB" dirty="0"/>
          </a:p>
          <a:p>
            <a:endParaRPr lang="en-GB" dirty="0"/>
          </a:p>
          <a:p>
            <a:r>
              <a:rPr lang="en-GB" sz="1200" dirty="0">
                <a:solidFill>
                  <a:srgbClr val="000000"/>
                </a:solidFill>
                <a:latin typeface="Arial"/>
                <a:ea typeface="MS PGothic"/>
              </a:rPr>
              <a:t>The number of possible exception base addresses and therefore the number of vector tables </a:t>
            </a:r>
            <a:r>
              <a:rPr lang="en-GB" sz="1200" u="none" dirty="0">
                <a:solidFill>
                  <a:srgbClr val="000000"/>
                </a:solidFill>
                <a:latin typeface="Arial"/>
                <a:ea typeface="MS PGothic"/>
              </a:rPr>
              <a:t>depend</a:t>
            </a:r>
            <a:r>
              <a:rPr lang="en-GB" sz="1200" dirty="0">
                <a:solidFill>
                  <a:srgbClr val="000000"/>
                </a:solidFill>
                <a:latin typeface="Arial"/>
                <a:ea typeface="MS PGothic"/>
              </a:rPr>
              <a:t> on the implemented architecture profile and extensions.</a:t>
            </a:r>
            <a:endParaRPr lang="en-GB" dirty="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000000"/>
                </a:solidFill>
                <a:latin typeface="Arial"/>
                <a:ea typeface="MS PGothic"/>
              </a:rPr>
              <a:t>Note that for the IRQ and FIQ exceptions only, when the exceptions are taken to IRQ mode and FIQ mode, software can change the exception vectors from the vector table values by setting the VE bit in the SCTLR register to 1.</a:t>
            </a:r>
            <a:endParaRPr lang="en-GB" dirty="0"/>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21</a:t>
            </a:fld>
            <a:endParaRPr lang="en-US" altLang="en-US" dirty="0"/>
          </a:p>
        </p:txBody>
      </p:sp>
    </p:spTree>
    <p:extLst>
      <p:ext uri="{BB962C8B-B14F-4D97-AF65-F5344CB8AC3E}">
        <p14:creationId xmlns:p14="http://schemas.microsoft.com/office/powerpoint/2010/main" val="753692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0"/>
                <a:cs typeface="ＭＳ Ｐゴシック" charset="0"/>
              </a:rPr>
              <a:t>In summary, what does a vector table do?</a:t>
            </a:r>
          </a:p>
          <a:p>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Exception handling on the core is controlled through the use of the </a:t>
            </a:r>
            <a:r>
              <a:rPr lang="en-GB" sz="1200" b="0" i="0" u="none" strike="noStrike" kern="1200" baseline="0" dirty="0">
                <a:solidFill>
                  <a:schemeClr val="tx1"/>
                </a:solidFill>
                <a:latin typeface="+mn-lt"/>
                <a:ea typeface="ＭＳ Ｐゴシック" charset="0"/>
                <a:cs typeface="ＭＳ Ｐゴシック" charset="0"/>
              </a:rPr>
              <a:t>vector table that sits in </a:t>
            </a:r>
            <a:r>
              <a:rPr lang="en-US" sz="1200" b="0" i="0" u="none" strike="noStrike" kern="1200" baseline="0" dirty="0">
                <a:solidFill>
                  <a:schemeClr val="tx1"/>
                </a:solidFill>
                <a:latin typeface="+mn-lt"/>
                <a:ea typeface="ＭＳ Ｐゴシック" charset="0"/>
                <a:cs typeface="ＭＳ Ｐゴシック" charset="0"/>
              </a:rPr>
              <a:t>an area of memory</a:t>
            </a:r>
            <a:r>
              <a:rPr lang="en-GB" sz="1200" b="0" i="0" u="none" strike="noStrike" kern="1200" baseline="0" dirty="0">
                <a:solidFill>
                  <a:schemeClr val="tx1"/>
                </a:solidFill>
                <a:latin typeface="+mn-lt"/>
                <a:ea typeface="ＭＳ Ｐゴシック" charset="0"/>
                <a:cs typeface="ＭＳ Ｐゴシック" charset="0"/>
              </a:rPr>
              <a:t>. The vector table </a:t>
            </a:r>
            <a:r>
              <a:rPr lang="en-US" sz="1200" b="0" i="0" u="none" strike="noStrike" kern="1200" baseline="0" dirty="0">
                <a:solidFill>
                  <a:schemeClr val="tx1"/>
                </a:solidFill>
                <a:latin typeface="+mn-lt"/>
                <a:ea typeface="ＭＳ Ｐゴシック" charset="0"/>
                <a:cs typeface="ＭＳ Ｐゴシック" charset="0"/>
              </a:rPr>
              <a:t>is a table of instructions that the Arm core jumps to when an exception is raised. These instructions are located in a specific place in memory. The default vector base address is 0x00000000, but most Arm cores permit the vector base address to be moved to 0xFFFF0000.</a:t>
            </a:r>
            <a:endParaRPr lang="en-GB" sz="1200" b="0" i="0" u="none" strike="noStrike" kern="1200" baseline="0" dirty="0">
              <a:solidFill>
                <a:schemeClr val="tx1"/>
              </a:solidFill>
              <a:latin typeface="+mn-lt"/>
              <a:ea typeface="ＭＳ Ｐゴシック" charset="0"/>
            </a:endParaRPr>
          </a:p>
          <a:p>
            <a:endParaRPr lang="en-GB"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rgbClr val="000000"/>
                </a:solidFill>
                <a:latin typeface="Arial"/>
                <a:ea typeface="MS PGothic"/>
              </a:rPr>
              <a:t>Note that the vector at offset 0x14 in the vector table is used for exceptions that cause entry to Hypervisor mode, when </a:t>
            </a:r>
            <a:r>
              <a:rPr lang="en-GB" sz="1200" dirty="0">
                <a:solidFill>
                  <a:srgbClr val="000000"/>
                </a:solidFill>
                <a:latin typeface="CG Times"/>
                <a:ea typeface="MS PGothic"/>
              </a:rPr>
              <a:t>implemented with virtualization</a:t>
            </a:r>
            <a:r>
              <a:rPr lang="en-GB" sz="1200" dirty="0">
                <a:solidFill>
                  <a:srgbClr val="000000"/>
                </a:solidFill>
                <a:latin typeface="Arial"/>
                <a:ea typeface="MS PGothic"/>
              </a:rPr>
              <a:t>. </a:t>
            </a:r>
            <a:endParaRPr lang="en-GB" dirty="0"/>
          </a:p>
          <a:p>
            <a:endParaRPr lang="en-GB" sz="1200" dirty="0">
              <a:solidFill>
                <a:srgbClr val="000000"/>
              </a:solidFill>
              <a:latin typeface="Arial"/>
              <a:ea typeface="MS PGothic"/>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sz="1200" dirty="0">
                <a:solidFill>
                  <a:srgbClr val="000000"/>
                </a:solidFill>
                <a:latin typeface="Arial"/>
                <a:ea typeface="MS PGothic"/>
              </a:rPr>
              <a:t>At reset, any implemented vectored interrupt mechanism is disabled, and the IRQ and FIQ exception vectors are at fixed offsets from the exception base address that is being used. With this configuration, an FIQ or IRQ handler typically starts with an instruction sequence that determines the cause of the interrupt and then branches to an appropriate routine to handle it.</a:t>
            </a:r>
            <a:endParaRPr lang="en-GB" dirty="0"/>
          </a:p>
          <a:p>
            <a:pPr marL="0" indent="0">
              <a:buFont typeface="Arial" panose="020B0604020202020204" pitchFamily="34" charset="0"/>
              <a:buNone/>
            </a:pPr>
            <a:endParaRPr lang="en-GB" sz="1200" dirty="0">
              <a:solidFill>
                <a:srgbClr val="000000"/>
              </a:solidFill>
              <a:latin typeface="Arial"/>
              <a:ea typeface="MS PGothic"/>
            </a:endParaRPr>
          </a:p>
          <a:p>
            <a:pPr>
              <a:lnSpc>
                <a:spcPct val="100000"/>
              </a:lnSpc>
            </a:pPr>
            <a:r>
              <a:rPr lang="en-GB" sz="1200" dirty="0">
                <a:solidFill>
                  <a:srgbClr val="000000"/>
                </a:solidFill>
                <a:latin typeface="Arial"/>
                <a:ea typeface="MS PGothic"/>
              </a:rPr>
              <a:t>If an implementation supports vectored interrupts, enabling this feature means an interrupt controller can prioritize interrupts and provide the address of the required interrupt handler directly to the processor for use as the interrupt vector. </a:t>
            </a:r>
          </a:p>
          <a:p>
            <a:pPr>
              <a:lnSpc>
                <a:spcPct val="100000"/>
              </a:lnSpc>
            </a:pPr>
            <a:endParaRPr lang="en-GB" sz="1200" dirty="0">
              <a:solidFill>
                <a:srgbClr val="000000"/>
              </a:solidFill>
              <a:latin typeface="Arial"/>
              <a:ea typeface="MS PGothic"/>
            </a:endParaRPr>
          </a:p>
          <a:p>
            <a:pPr>
              <a:lnSpc>
                <a:spcPct val="100000"/>
              </a:lnSpc>
            </a:pPr>
            <a:endParaRPr lang="en-GB" dirty="0"/>
          </a:p>
          <a:p>
            <a:endParaRPr lang="en-GB" sz="1200" b="0" i="0" u="none" strike="noStrike" kern="1200" baseline="0" dirty="0">
              <a:solidFill>
                <a:schemeClr val="tx1"/>
              </a:solidFill>
              <a:latin typeface="Arial" pitchFamily="100" charset="0"/>
              <a:ea typeface="MS PGothic" pitchFamily="34" charset="-128"/>
              <a:cs typeface="ＭＳ Ｐゴシック" charset="0"/>
            </a:endParaRPr>
          </a:p>
          <a:p>
            <a:endParaRPr lang="en-GB" sz="1200" b="0" i="0" u="none" strike="noStrike" kern="1200" baseline="0" dirty="0">
              <a:solidFill>
                <a:schemeClr val="tx1"/>
              </a:solidFill>
              <a:latin typeface="Arial" pitchFamily="100" charset="0"/>
              <a:ea typeface="MS PGothic" pitchFamily="34" charset="-128"/>
              <a:cs typeface="ＭＳ Ｐゴシック" charset="0"/>
            </a:endParaRPr>
          </a:p>
          <a:p>
            <a:endParaRPr lang="en-US"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22</a:t>
            </a:fld>
            <a:endParaRPr lang="en-US" altLang="en-US" dirty="0"/>
          </a:p>
        </p:txBody>
      </p:sp>
    </p:spTree>
    <p:extLst>
      <p:ext uri="{BB962C8B-B14F-4D97-AF65-F5344CB8AC3E}">
        <p14:creationId xmlns:p14="http://schemas.microsoft.com/office/powerpoint/2010/main" val="3397622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2000" dirty="0">
                <a:latin typeface="Arial"/>
              </a:rPr>
              <a:t>Which features are typically used and required by applications and Operating Systems?</a:t>
            </a:r>
            <a:endParaRPr lang="en-GB" dirty="0"/>
          </a:p>
          <a:p>
            <a:pPr>
              <a:lnSpc>
                <a:spcPct val="100000"/>
              </a:lnSpc>
            </a:pPr>
            <a:endParaRPr lang="en-GB" dirty="0"/>
          </a:p>
          <a:p>
            <a:pPr>
              <a:lnSpc>
                <a:spcPct val="100000"/>
              </a:lnSpc>
            </a:pPr>
            <a:r>
              <a:rPr lang="en-GB" sz="2000" dirty="0">
                <a:latin typeface="Arial"/>
              </a:rPr>
              <a:t>We would logically group functional pieces of code and data together in the memory map and would like to have separate control of attributes for each of these areas. The processor needs to be told how it should access different devices through different memory areas.</a:t>
            </a:r>
            <a:endParaRPr lang="en-GB" dirty="0"/>
          </a:p>
          <a:p>
            <a:pPr eaLnBrk="1" hangingPunct="1"/>
            <a:endParaRPr lang="en-GB" sz="18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23</a:t>
            </a:fld>
            <a:endParaRPr lang="en-US" altLang="en-US" dirty="0"/>
          </a:p>
        </p:txBody>
      </p:sp>
    </p:spTree>
    <p:extLst>
      <p:ext uri="{BB962C8B-B14F-4D97-AF65-F5344CB8AC3E}">
        <p14:creationId xmlns:p14="http://schemas.microsoft.com/office/powerpoint/2010/main" val="1912720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b="0" dirty="0">
                <a:solidFill>
                  <a:srgbClr val="000000"/>
                </a:solidFill>
                <a:latin typeface="Arial"/>
                <a:ea typeface="MS PGothic"/>
              </a:rPr>
              <a:t>Memory access ordering rules are rules that control the order in a sequence of load/store instructions. </a:t>
            </a:r>
          </a:p>
          <a:p>
            <a:pPr>
              <a:lnSpc>
                <a:spcPct val="100000"/>
              </a:lnSpc>
            </a:pPr>
            <a:endParaRPr lang="en-GB" b="0" dirty="0"/>
          </a:p>
          <a:p>
            <a:pPr>
              <a:lnSpc>
                <a:spcPct val="100000"/>
              </a:lnSpc>
            </a:pPr>
            <a:r>
              <a:rPr lang="en-GB" sz="1200" b="0" dirty="0">
                <a:solidFill>
                  <a:srgbClr val="000000"/>
                </a:solidFill>
                <a:latin typeface="Arial"/>
                <a:ea typeface="MS PGothic"/>
              </a:rPr>
              <a:t>Normal and device memory regions have additional attributes for specifying the cache policy and whether the region is shared.</a:t>
            </a:r>
          </a:p>
          <a:p>
            <a:pPr>
              <a:lnSpc>
                <a:spcPct val="100000"/>
              </a:lnSpc>
            </a:pPr>
            <a:endParaRPr lang="en-GB" sz="1200" b="0" dirty="0">
              <a:solidFill>
                <a:srgbClr val="000000"/>
              </a:solidFill>
              <a:latin typeface="Arial"/>
              <a:ea typeface="MS PGothic"/>
            </a:endParaRPr>
          </a:p>
          <a:p>
            <a:pPr>
              <a:lnSpc>
                <a:spcPct val="100000"/>
              </a:lnSpc>
            </a:pPr>
            <a:r>
              <a:rPr lang="en-GB" sz="1200" b="0" dirty="0">
                <a:solidFill>
                  <a:srgbClr val="000000"/>
                </a:solidFill>
                <a:latin typeface="Arial"/>
                <a:ea typeface="MS PGothic"/>
              </a:rPr>
              <a:t>Usually, memory used for programs and for data storage is suitable for access using the normal memory attribute. Examples of memory technologies for where the normal memory attribute is appropriate are</a:t>
            </a:r>
            <a:r>
              <a:rPr lang="en-GB" sz="1200" b="0" dirty="0">
                <a:solidFill>
                  <a:schemeClr val="tx1"/>
                </a:solidFill>
                <a:latin typeface="Arial" pitchFamily="100" charset="0"/>
                <a:ea typeface="MS PGothic" pitchFamily="34" charset="-128"/>
              </a:rPr>
              <a:t> p</a:t>
            </a:r>
            <a:r>
              <a:rPr lang="en-GB" sz="1200" b="0" dirty="0">
                <a:solidFill>
                  <a:srgbClr val="000000"/>
                </a:solidFill>
                <a:latin typeface="Arial"/>
                <a:ea typeface="MS PGothic"/>
              </a:rPr>
              <a:t>rogrammed Flash ROM</a:t>
            </a:r>
            <a:r>
              <a:rPr lang="en-GB" sz="1200" b="0" dirty="0">
                <a:solidFill>
                  <a:schemeClr val="tx1"/>
                </a:solidFill>
                <a:latin typeface="Arial" pitchFamily="100" charset="0"/>
                <a:ea typeface="MS PGothic" pitchFamily="34" charset="-128"/>
              </a:rPr>
              <a:t>, </a:t>
            </a:r>
            <a:r>
              <a:rPr lang="en-GB" sz="1200" b="0" dirty="0">
                <a:solidFill>
                  <a:srgbClr val="000000"/>
                </a:solidFill>
                <a:latin typeface="Arial"/>
                <a:ea typeface="MS PGothic"/>
              </a:rPr>
              <a:t>ROM, SRAM</a:t>
            </a:r>
            <a:r>
              <a:rPr lang="en-GB" sz="1200" b="0" dirty="0">
                <a:solidFill>
                  <a:schemeClr val="tx1"/>
                </a:solidFill>
                <a:latin typeface="Arial" pitchFamily="100" charset="0"/>
                <a:ea typeface="MS PGothic" pitchFamily="34" charset="-128"/>
              </a:rPr>
              <a:t>, </a:t>
            </a:r>
            <a:r>
              <a:rPr lang="en-GB" sz="1200" b="0" dirty="0">
                <a:solidFill>
                  <a:srgbClr val="000000"/>
                </a:solidFill>
                <a:latin typeface="Arial"/>
                <a:ea typeface="MS PGothic"/>
              </a:rPr>
              <a:t>DRAM, and DDR memory.</a:t>
            </a:r>
            <a:endParaRPr lang="en-GB"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24</a:t>
            </a:fld>
            <a:endParaRPr lang="en-US" altLang="en-US" dirty="0"/>
          </a:p>
        </p:txBody>
      </p:sp>
    </p:spTree>
    <p:extLst>
      <p:ext uri="{BB962C8B-B14F-4D97-AF65-F5344CB8AC3E}">
        <p14:creationId xmlns:p14="http://schemas.microsoft.com/office/powerpoint/2010/main" val="12662924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buFont typeface="StarSymbol"/>
              <a:buNone/>
            </a:pPr>
            <a:r>
              <a:rPr lang="en-GB" sz="1200" b="0" dirty="0">
                <a:latin typeface="Arial"/>
              </a:rPr>
              <a:t>To allow memory management and memory protection, some Arm processors can include either a Memory Management Unit (MMU), or a Memory Protection Unit (MPU).</a:t>
            </a:r>
          </a:p>
          <a:p>
            <a:pPr>
              <a:lnSpc>
                <a:spcPct val="100000"/>
              </a:lnSpc>
              <a:buFont typeface="StarSymbol"/>
              <a:buNone/>
            </a:pPr>
            <a:endParaRPr lang="en-GB" sz="1200" b="0" dirty="0">
              <a:latin typeface="Arial"/>
            </a:endParaRPr>
          </a:p>
          <a:p>
            <a:pPr>
              <a:lnSpc>
                <a:spcPct val="100000"/>
              </a:lnSpc>
              <a:buFont typeface="StarSymbol"/>
              <a:buNone/>
            </a:pPr>
            <a:r>
              <a:rPr lang="en-GB" sz="1200" b="0" dirty="0">
                <a:latin typeface="Arial"/>
              </a:rPr>
              <a:t>An MMU implements a Virtual Memory System Architecture. On the other hand, the MPU implements a physical memory system architecture. MPUs are usually implemented in low-power processors that only require memory protection and does not require any virtual memory management. </a:t>
            </a:r>
          </a:p>
          <a:p>
            <a:pPr>
              <a:lnSpc>
                <a:spcPct val="100000"/>
              </a:lnSpc>
              <a:buFont typeface="StarSymbol"/>
              <a:buNone/>
            </a:pPr>
            <a:endParaRPr lang="en-GB" sz="1200" b="0" dirty="0">
              <a:latin typeface="Arial"/>
            </a:endParaRPr>
          </a:p>
          <a:p>
            <a:pPr>
              <a:lnSpc>
                <a:spcPct val="100000"/>
              </a:lnSpc>
              <a:buFont typeface="StarSymbol"/>
              <a:buNone/>
            </a:pPr>
            <a:r>
              <a:rPr lang="en-GB" sz="1200" b="0" dirty="0">
                <a:latin typeface="Arial"/>
              </a:rPr>
              <a:t>The diagram in this slide shows an example of a cached Arm Macrocell. </a:t>
            </a:r>
          </a:p>
          <a:p>
            <a:pPr>
              <a:lnSpc>
                <a:spcPct val="100000"/>
              </a:lnSpc>
              <a:buFont typeface="StarSymbol"/>
              <a:buNone/>
            </a:pPr>
            <a:r>
              <a:rPr lang="en-GB" sz="1200" b="0" dirty="0">
                <a:latin typeface="Arial"/>
              </a:rPr>
              <a:t>In this example, the write buffer and L1 data and instruction caches have close proximity to the core. The access to the L1 cache is fast. The writes to the write buffer are also fast.</a:t>
            </a:r>
            <a:endParaRPr lang="en-GB" b="0" dirty="0"/>
          </a:p>
          <a:p>
            <a:pPr>
              <a:lnSpc>
                <a:spcPct val="100000"/>
              </a:lnSpc>
              <a:buFont typeface="StarSymbol"/>
              <a:buNone/>
            </a:pPr>
            <a:r>
              <a:rPr lang="en-GB" sz="1200" b="0" dirty="0">
                <a:latin typeface="Arial"/>
              </a:rPr>
              <a:t>The L2 sits further out from the core. Access to L2 is slower than L1. </a:t>
            </a:r>
            <a:endParaRPr lang="en-GB" b="0" dirty="0"/>
          </a:p>
          <a:p>
            <a:pPr>
              <a:lnSpc>
                <a:spcPct val="100000"/>
              </a:lnSpc>
              <a:buFont typeface="StarSymbol"/>
              <a:buNone/>
            </a:pPr>
            <a:r>
              <a:rPr lang="en-GB" sz="1200" b="0" dirty="0">
                <a:latin typeface="Arial"/>
              </a:rPr>
              <a:t>The reads from external memory are slower. Every uncached access is slower.</a:t>
            </a:r>
            <a:endParaRPr lang="en-GB" b="0" dirty="0"/>
          </a:p>
          <a:p>
            <a:pPr>
              <a:lnSpc>
                <a:spcPct val="100000"/>
              </a:lnSpc>
            </a:pPr>
            <a:endParaRPr lang="en-GB"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25</a:t>
            </a:fld>
            <a:endParaRPr lang="en-US" altLang="en-US" dirty="0"/>
          </a:p>
        </p:txBody>
      </p:sp>
    </p:spTree>
    <p:extLst>
      <p:ext uri="{BB962C8B-B14F-4D97-AF65-F5344CB8AC3E}">
        <p14:creationId xmlns:p14="http://schemas.microsoft.com/office/powerpoint/2010/main" val="2344849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Arm is designed to efficiently access memory using a single memory access cycle. So word accesses must be on a word address boundary and halfword accesses must be on a halfword address boundary. This includes instruction fetches.</a:t>
            </a:r>
            <a:endParaRPr lang="en-GB" dirty="0"/>
          </a:p>
          <a:p>
            <a:endParaRPr lang="en-GB" dirty="0"/>
          </a:p>
          <a:p>
            <a:r>
              <a:rPr lang="en-GB" sz="1200" dirty="0">
                <a:latin typeface="Arial"/>
              </a:rPr>
              <a:t>The Arm architecture has been designed to interface to a fast but simple 32-bit-wide memory system. Only a single memory cycle is performed on each access, so it is not possible to have an access that is split across a 4-byte boundary. Hence, all unaligned word and unaligned halfword accesses are not allowed.</a:t>
            </a:r>
          </a:p>
          <a:p>
            <a:endParaRPr lang="en-GB" dirty="0"/>
          </a:p>
          <a:p>
            <a:r>
              <a:rPr lang="en-GB" sz="1200" dirty="0">
                <a:latin typeface="Arial"/>
              </a:rPr>
              <a:t>Detecting incorrectly aligned data accesses is important to ensure program correctness.  </a:t>
            </a:r>
            <a:endParaRPr lang="en-GB" dirty="0"/>
          </a:p>
          <a:p>
            <a:r>
              <a:rPr lang="en-GB" sz="1200" dirty="0">
                <a:latin typeface="Arial"/>
              </a:rPr>
              <a:t>Note that instruction fetches may appear to be unaligned due to the fact that bits 1 and 0 of the Program Counter are not driven with valid addresses for instruction fetches. Memory systems must ignore these bits for instruction fetches and not raise alignment errors as a result.</a:t>
            </a:r>
            <a:endParaRPr lang="en-GB" dirty="0"/>
          </a:p>
          <a:p>
            <a:endParaRPr lang="en-GB" dirty="0"/>
          </a:p>
          <a:p>
            <a:pPr>
              <a:lnSpc>
                <a:spcPct val="90000"/>
              </a:lnSpc>
            </a:pPr>
            <a:r>
              <a:rPr lang="en-GB" sz="1200" dirty="0">
                <a:latin typeface="Arial"/>
              </a:rPr>
              <a:t>Prior to Armv6 architecture, all hardware data accesses had to be size aligned, for example, words on word boundaries. Unaligned accesses could be caught by hardware too.</a:t>
            </a:r>
            <a:endParaRPr lang="en-GB" dirty="0"/>
          </a:p>
          <a:p>
            <a:pPr>
              <a:lnSpc>
                <a:spcPct val="90000"/>
              </a:lnSpc>
            </a:pPr>
            <a:r>
              <a:rPr lang="en-GB" sz="1200" dirty="0">
                <a:latin typeface="Arial"/>
              </a:rPr>
              <a:t>Unaligned data in software was accessed by a series of aligned memory accesses. </a:t>
            </a:r>
            <a:r>
              <a:rPr lang="en-GB" sz="900" dirty="0">
                <a:solidFill>
                  <a:srgbClr val="000000"/>
                </a:solidFill>
                <a:latin typeface="Arial"/>
                <a:ea typeface="MS PGothic"/>
              </a:rPr>
              <a:t>In the Armv7 architecture, some load and store instructions support unaligned data accesses.</a:t>
            </a:r>
            <a:endParaRPr lang="en-GB" dirty="0"/>
          </a:p>
          <a:p>
            <a:pPr>
              <a:lnSpc>
                <a:spcPct val="120000"/>
              </a:lnSpc>
            </a:pPr>
            <a:endParaRPr lang="en-GB"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26</a:t>
            </a:fld>
            <a:endParaRPr lang="en-US" altLang="en-US" dirty="0"/>
          </a:p>
        </p:txBody>
      </p:sp>
    </p:spTree>
    <p:extLst>
      <p:ext uri="{BB962C8B-B14F-4D97-AF65-F5344CB8AC3E}">
        <p14:creationId xmlns:p14="http://schemas.microsoft.com/office/powerpoint/2010/main" val="46719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GB" sz="1200" b="0" i="0" dirty="0">
                <a:solidFill>
                  <a:srgbClr val="000000"/>
                </a:solidFill>
                <a:latin typeface="Arial"/>
                <a:ea typeface="MS PGothic"/>
              </a:rPr>
              <a:t>Alignment does not specify completely the mappings between words, halfwords, and bytes. </a:t>
            </a:r>
            <a:r>
              <a:rPr lang="en-GB" sz="1200" b="0" i="0" baseline="0" dirty="0">
                <a:solidFill>
                  <a:srgbClr val="000000"/>
                </a:solidFill>
                <a:latin typeface="Arial"/>
                <a:ea typeface="MS PGothic"/>
              </a:rPr>
              <a:t> Different</a:t>
            </a:r>
            <a:r>
              <a:rPr lang="en-GB" sz="1200" b="0" i="0" dirty="0">
                <a:solidFill>
                  <a:srgbClr val="000000"/>
                </a:solidFill>
                <a:latin typeface="Arial"/>
                <a:ea typeface="MS PGothic"/>
              </a:rPr>
              <a:t> models of endianness show how memory contents may map to register </a:t>
            </a:r>
            <a:r>
              <a:rPr lang="en-GB" sz="1200" b="0" i="0" u="none" dirty="0">
                <a:solidFill>
                  <a:srgbClr val="000000"/>
                </a:solidFill>
                <a:latin typeface="Arial"/>
                <a:ea typeface="MS PGothic"/>
              </a:rPr>
              <a:t>contents and </a:t>
            </a:r>
            <a:r>
              <a:rPr lang="en-GB" sz="1200" b="0" i="0" dirty="0">
                <a:solidFill>
                  <a:srgbClr val="000000"/>
                </a:solidFill>
                <a:latin typeface="Arial"/>
                <a:ea typeface="MS PGothic"/>
              </a:rPr>
              <a:t>vice versa.</a:t>
            </a:r>
            <a:endParaRPr lang="en-GB" b="0" i="0" dirty="0"/>
          </a:p>
          <a:p>
            <a:pPr marL="0" indent="0">
              <a:lnSpc>
                <a:spcPct val="100000"/>
              </a:lnSpc>
              <a:buFont typeface="Arial" panose="020B0604020202020204" pitchFamily="34" charset="0"/>
              <a:buNone/>
            </a:pPr>
            <a:endParaRPr lang="en-GB" b="0" i="0" dirty="0"/>
          </a:p>
          <a:p>
            <a:pPr marL="0" indent="0">
              <a:lnSpc>
                <a:spcPct val="100000"/>
              </a:lnSpc>
              <a:buFont typeface="Arial" panose="020B0604020202020204" pitchFamily="34" charset="0"/>
              <a:buNone/>
            </a:pPr>
            <a:r>
              <a:rPr lang="en-GB" sz="1200" b="0" i="0" dirty="0">
                <a:solidFill>
                  <a:srgbClr val="000000"/>
                </a:solidFill>
                <a:latin typeface="Arial"/>
                <a:ea typeface="MS PGothic"/>
              </a:rPr>
              <a:t>A memory system uses either a little-endian scheme or a big-endian scheme. </a:t>
            </a:r>
          </a:p>
          <a:p>
            <a:pPr marL="0" indent="0">
              <a:lnSpc>
                <a:spcPct val="100000"/>
              </a:lnSpc>
              <a:buFont typeface="Arial" panose="020B0604020202020204" pitchFamily="34" charset="0"/>
              <a:buNone/>
            </a:pPr>
            <a:endParaRPr lang="en-GB" b="0" i="0" dirty="0"/>
          </a:p>
          <a:p>
            <a:pPr marL="0" indent="0">
              <a:lnSpc>
                <a:spcPct val="100000"/>
              </a:lnSpc>
              <a:buFont typeface="Arial" panose="020B0604020202020204" pitchFamily="34" charset="0"/>
              <a:buNone/>
            </a:pPr>
            <a:r>
              <a:rPr lang="en-GB" sz="1200" b="0" i="0" dirty="0">
                <a:solidFill>
                  <a:srgbClr val="000000"/>
                </a:solidFill>
                <a:latin typeface="Arial"/>
                <a:ea typeface="MS PGothic"/>
              </a:rPr>
              <a:t>In a little-endian memory system, the least significant byte, halfword, or word is stored at the lowest address. </a:t>
            </a:r>
            <a:endParaRPr lang="en-GB" b="0" i="0" dirty="0"/>
          </a:p>
          <a:p>
            <a:pPr marL="0" indent="0">
              <a:lnSpc>
                <a:spcPct val="100000"/>
              </a:lnSpc>
              <a:buFont typeface="Arial" panose="020B0604020202020204" pitchFamily="34" charset="0"/>
              <a:buNone/>
            </a:pPr>
            <a:r>
              <a:rPr lang="en-GB" sz="1200" b="0" i="0" dirty="0">
                <a:solidFill>
                  <a:srgbClr val="000000"/>
                </a:solidFill>
                <a:latin typeface="Arial"/>
                <a:ea typeface="MS PGothic"/>
              </a:rPr>
              <a:t>	</a:t>
            </a:r>
          </a:p>
          <a:p>
            <a:pPr marL="0" indent="0">
              <a:lnSpc>
                <a:spcPct val="100000"/>
              </a:lnSpc>
              <a:buFont typeface="Arial" panose="020B0604020202020204" pitchFamily="34" charset="0"/>
              <a:buNone/>
            </a:pPr>
            <a:r>
              <a:rPr lang="en-GB" sz="1200" b="0" i="0" dirty="0">
                <a:solidFill>
                  <a:srgbClr val="000000"/>
                </a:solidFill>
                <a:latin typeface="Arial"/>
                <a:ea typeface="MS PGothic"/>
              </a:rPr>
              <a:t>In a big-endian memory system, the most significant byte, halfword, or word is stored at the lowest address. </a:t>
            </a:r>
          </a:p>
          <a:p>
            <a:pPr marL="0" indent="0">
              <a:lnSpc>
                <a:spcPct val="100000"/>
              </a:lnSpc>
              <a:buFont typeface="Arial" panose="020B0604020202020204" pitchFamily="34" charset="0"/>
              <a:buNone/>
            </a:pPr>
            <a:endParaRPr lang="en-GB" b="0" i="0" dirty="0"/>
          </a:p>
          <a:p>
            <a:pPr>
              <a:lnSpc>
                <a:spcPct val="120000"/>
              </a:lnSpc>
            </a:pPr>
            <a:endParaRPr lang="en-GB" b="0" dirty="0"/>
          </a:p>
          <a:p>
            <a:pPr defTabSz="899404"/>
            <a:r>
              <a:rPr lang="en-GB" b="0" dirty="0"/>
              <a:t>Arm supports little-endian, byte-invariant big-endian, and word-invariant big-endian models. </a:t>
            </a:r>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27</a:t>
            </a:fld>
            <a:endParaRPr lang="en-US" altLang="en-US" dirty="0"/>
          </a:p>
        </p:txBody>
      </p:sp>
    </p:spTree>
    <p:extLst>
      <p:ext uri="{BB962C8B-B14F-4D97-AF65-F5344CB8AC3E}">
        <p14:creationId xmlns:p14="http://schemas.microsoft.com/office/powerpoint/2010/main" val="8761785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The Performance Monitoring Unit or PMU is a way of getting low-level information about the performance of the core, while being relatively non-invasive. </a:t>
            </a:r>
          </a:p>
          <a:p>
            <a:endParaRPr lang="en-GB" sz="2000" dirty="0">
              <a:latin typeface="Arial"/>
            </a:endParaRPr>
          </a:p>
          <a:p>
            <a:r>
              <a:rPr lang="en-GB" sz="2000" dirty="0">
                <a:latin typeface="Arial"/>
              </a:rPr>
              <a:t>The number of counters provided by the PMU, and what they can count, varies between cores. The way they are programmed also varies.</a:t>
            </a:r>
            <a:r>
              <a:rPr lang="en-GB" sz="1200" dirty="0">
                <a:solidFill>
                  <a:schemeClr val="tx1"/>
                </a:solidFill>
                <a:latin typeface="+mn-lt"/>
                <a:ea typeface="ＭＳ Ｐゴシック" charset="0"/>
              </a:rPr>
              <a:t> </a:t>
            </a:r>
          </a:p>
          <a:p>
            <a:endParaRPr lang="en-GB" sz="1200" dirty="0">
              <a:solidFill>
                <a:schemeClr val="tx1"/>
              </a:solidFill>
              <a:latin typeface="+mn-lt"/>
              <a:ea typeface="ＭＳ Ｐゴシック" charset="0"/>
            </a:endParaRPr>
          </a:p>
          <a:p>
            <a:r>
              <a:rPr lang="en-GB" sz="1200" dirty="0">
                <a:solidFill>
                  <a:srgbClr val="000000"/>
                </a:solidFill>
                <a:latin typeface="Arial"/>
                <a:ea typeface="MS PGothic"/>
              </a:rPr>
              <a:t>In the Armv7 architecture, the Performance Monitors Extension is an optional feature of an implementation, but Arm strongly recommends that Armv7-A and Armv7-R architecture implementations include the Performance Monitors Extension.</a:t>
            </a:r>
            <a:endParaRPr lang="en-GB" dirty="0"/>
          </a:p>
          <a:p>
            <a:endParaRPr lang="en-GB" dirty="0"/>
          </a:p>
          <a:p>
            <a:r>
              <a:rPr lang="en-GB" sz="1200" dirty="0">
                <a:solidFill>
                  <a:srgbClr val="000000"/>
                </a:solidFill>
                <a:latin typeface="Arial"/>
                <a:ea typeface="MS PGothic"/>
              </a:rPr>
              <a:t>The basic form of the PMU is a cycle counter, event counters, and controls for the counters, or enable interrupts and flagging. </a:t>
            </a:r>
            <a:endParaRPr lang="en-GB" dirty="0"/>
          </a:p>
          <a:p>
            <a:pPr lvl="1">
              <a:lnSpc>
                <a:spcPct val="100000"/>
              </a:lnSpc>
              <a:buFont typeface="Arial"/>
              <a:buNone/>
            </a:pPr>
            <a:r>
              <a:rPr lang="en-GB" sz="1200" dirty="0">
                <a:solidFill>
                  <a:srgbClr val="000000"/>
                </a:solidFill>
                <a:latin typeface="Arial"/>
                <a:ea typeface="MS PGothic"/>
              </a:rPr>
              <a:t>The cycle counter has the ability to count every cycle or every sixty-fourth cycle</a:t>
            </a:r>
            <a:endParaRPr lang="en-GB" dirty="0"/>
          </a:p>
          <a:p>
            <a:pPr lvl="1">
              <a:lnSpc>
                <a:spcPct val="100000"/>
              </a:lnSpc>
              <a:buFont typeface="Arial"/>
              <a:buNone/>
            </a:pPr>
            <a:r>
              <a:rPr lang="en-GB" sz="1200" dirty="0">
                <a:solidFill>
                  <a:srgbClr val="000000"/>
                </a:solidFill>
                <a:latin typeface="Arial"/>
                <a:ea typeface="MS PGothic"/>
              </a:rPr>
              <a:t>The event counted by each counter is programmable. </a:t>
            </a:r>
            <a:endParaRPr lang="en-GB" dirty="0"/>
          </a:p>
          <a:p>
            <a:endParaRPr lang="en-GB" sz="1200" dirty="0">
              <a:solidFill>
                <a:srgbClr val="000000"/>
              </a:solidFill>
              <a:latin typeface="Arial"/>
              <a:ea typeface="MS PGothic"/>
            </a:endParaRPr>
          </a:p>
          <a:p>
            <a:pPr>
              <a:lnSpc>
                <a:spcPct val="100000"/>
              </a:lnSpc>
            </a:pPr>
            <a:r>
              <a:rPr lang="en-GB" b="1" dirty="0"/>
              <a:t>Note that the </a:t>
            </a:r>
            <a:r>
              <a:rPr lang="en-GB" sz="1200" b="1" dirty="0">
                <a:solidFill>
                  <a:srgbClr val="000000"/>
                </a:solidFill>
                <a:latin typeface="Arial"/>
                <a:ea typeface="MS PGothic"/>
              </a:rPr>
              <a:t>Armv7 architecture provides space for up to thirty-one counters. The actual number of counters is IMPLEMENTATION DEFINED, and the specification includes an identification mechanism.</a:t>
            </a:r>
            <a:endParaRPr lang="en-GB" b="1" dirty="0"/>
          </a:p>
          <a:p>
            <a:pPr>
              <a:lnSpc>
                <a:spcPct val="100000"/>
              </a:lnSpc>
            </a:pPr>
            <a:endParaRPr lang="en-GB" dirty="0"/>
          </a:p>
          <a:p>
            <a:pPr>
              <a:lnSpc>
                <a:spcPct val="100000"/>
              </a:lnSpc>
            </a:pPr>
            <a:r>
              <a:rPr lang="en-GB" sz="1200" dirty="0">
                <a:solidFill>
                  <a:srgbClr val="000000"/>
                </a:solidFill>
                <a:latin typeface="Arial"/>
                <a:ea typeface="MS PGothic"/>
              </a:rPr>
              <a:t>An OS running on the processor can use the CP15 interface to access the counters. This supports a number of uses, including dynamic compilation technique and energy management. </a:t>
            </a:r>
          </a:p>
          <a:p>
            <a:pPr>
              <a:lnSpc>
                <a:spcPct val="100000"/>
              </a:lnSpc>
            </a:pPr>
            <a:r>
              <a:rPr lang="en-GB" sz="1200" dirty="0">
                <a:solidFill>
                  <a:srgbClr val="000000"/>
                </a:solidFill>
                <a:latin typeface="Arial"/>
                <a:ea typeface="MS PGothic"/>
              </a:rPr>
              <a:t>Also, if required, the OS can enable application software to access the counters. This enables an application to monitor its own performance with </a:t>
            </a:r>
            <a:r>
              <a:rPr lang="en-GB" sz="1200" u="none" dirty="0">
                <a:solidFill>
                  <a:srgbClr val="000000"/>
                </a:solidFill>
                <a:latin typeface="Arial"/>
                <a:ea typeface="MS PGothic"/>
              </a:rPr>
              <a:t>fine-grained</a:t>
            </a:r>
            <a:r>
              <a:rPr lang="en-GB" sz="1200" dirty="0">
                <a:solidFill>
                  <a:srgbClr val="000000"/>
                </a:solidFill>
                <a:latin typeface="Arial"/>
                <a:ea typeface="MS PGothic"/>
              </a:rPr>
              <a:t> control without requiring OS support. For example, an application might implement per-function performance monitoring.</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28</a:t>
            </a:fld>
            <a:endParaRPr lang="en-US" altLang="en-US" dirty="0"/>
          </a:p>
        </p:txBody>
      </p:sp>
    </p:spTree>
    <p:extLst>
      <p:ext uri="{BB962C8B-B14F-4D97-AF65-F5344CB8AC3E}">
        <p14:creationId xmlns:p14="http://schemas.microsoft.com/office/powerpoint/2010/main" val="2475844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u="sng" dirty="0">
                <a:latin typeface="Arial"/>
              </a:rPr>
              <a:t>A p</a:t>
            </a:r>
            <a:r>
              <a:rPr lang="en-GB" sz="2000" dirty="0">
                <a:latin typeface="Arial"/>
              </a:rPr>
              <a:t>art of the Arm instruction set is defined as being implemented by </a:t>
            </a:r>
            <a:r>
              <a:rPr lang="en-GB" sz="2000" u="none" dirty="0">
                <a:latin typeface="Arial"/>
              </a:rPr>
              <a:t>the </a:t>
            </a:r>
            <a:r>
              <a:rPr lang="en-GB" sz="2000" dirty="0">
                <a:latin typeface="Arial"/>
              </a:rPr>
              <a:t>external hardware known as a coprocessor. There is </a:t>
            </a:r>
            <a:r>
              <a:rPr lang="en-GB" sz="2000" u="none" dirty="0">
                <a:latin typeface="Arial"/>
              </a:rPr>
              <a:t>an </a:t>
            </a:r>
            <a:r>
              <a:rPr lang="en-GB" sz="2000" dirty="0">
                <a:latin typeface="Arial"/>
              </a:rPr>
              <a:t>instruction space for up to sixteen coprocessors though zero is defined as never present, so the maximum</a:t>
            </a:r>
            <a:r>
              <a:rPr lang="en-GB" sz="2000" baseline="0" dirty="0">
                <a:latin typeface="Arial"/>
              </a:rPr>
              <a:t> is actually </a:t>
            </a:r>
            <a:r>
              <a:rPr lang="en-GB" sz="2000" dirty="0">
                <a:latin typeface="Arial"/>
              </a:rPr>
              <a:t>fifteen. These allow the Arm instruction set to be expanded in a system-dependent way.</a:t>
            </a:r>
            <a:endParaRPr lang="en-GB" dirty="0"/>
          </a:p>
          <a:p>
            <a:endParaRPr lang="en-GB" dirty="0"/>
          </a:p>
          <a:p>
            <a:r>
              <a:rPr lang="en-GB" sz="1200" dirty="0">
                <a:solidFill>
                  <a:srgbClr val="000000"/>
                </a:solidFill>
                <a:latin typeface="Arial"/>
                <a:ea typeface="MS PGothic"/>
              </a:rPr>
              <a:t>There are several coprocessors that are reserved by Arm for specific purposes.</a:t>
            </a:r>
          </a:p>
          <a:p>
            <a:endParaRPr lang="en-GB" dirty="0"/>
          </a:p>
          <a:p>
            <a:pPr>
              <a:lnSpc>
                <a:spcPct val="100000"/>
              </a:lnSpc>
            </a:pPr>
            <a:r>
              <a:rPr lang="en-GB" sz="1200" dirty="0">
                <a:solidFill>
                  <a:srgbClr val="000000"/>
                </a:solidFill>
                <a:latin typeface="Arial"/>
                <a:ea typeface="MS PGothic"/>
              </a:rPr>
              <a:t>Coprocessor 15, also known as CP15, provides system control functionality. This includes architecture and feature identification, as well as control, status information, and configuration support. CP15 also </a:t>
            </a:r>
            <a:r>
              <a:rPr lang="en-GB" sz="1200" i="0" dirty="0">
                <a:solidFill>
                  <a:srgbClr val="000000"/>
                </a:solidFill>
                <a:latin typeface="Arial"/>
                <a:ea typeface="MS PGothic"/>
              </a:rPr>
              <a:t>provides performance monitor registers.</a:t>
            </a:r>
            <a:endParaRPr lang="en-GB" i="0" dirty="0"/>
          </a:p>
          <a:p>
            <a:pPr>
              <a:lnSpc>
                <a:spcPct val="100000"/>
              </a:lnSpc>
            </a:pPr>
            <a:r>
              <a:rPr lang="en-GB" sz="1200" i="0" dirty="0">
                <a:solidFill>
                  <a:srgbClr val="000000"/>
                </a:solidFill>
                <a:latin typeface="Arial"/>
                <a:ea typeface="MS PGothic"/>
              </a:rPr>
              <a:t>Coprocessor 14, </a:t>
            </a:r>
            <a:r>
              <a:rPr lang="en-GB" sz="1200" dirty="0">
                <a:solidFill>
                  <a:srgbClr val="000000"/>
                </a:solidFill>
                <a:latin typeface="Arial"/>
                <a:ea typeface="MS PGothic"/>
              </a:rPr>
              <a:t>also known as CP14, supports debug, the </a:t>
            </a:r>
            <a:r>
              <a:rPr lang="en-GB" sz="1200" dirty="0" err="1">
                <a:solidFill>
                  <a:srgbClr val="000000"/>
                </a:solidFill>
                <a:latin typeface="Arial"/>
                <a:ea typeface="MS PGothic"/>
              </a:rPr>
              <a:t>ThumbEE</a:t>
            </a:r>
            <a:r>
              <a:rPr lang="en-GB" sz="1200" dirty="0">
                <a:solidFill>
                  <a:srgbClr val="000000"/>
                </a:solidFill>
                <a:latin typeface="Arial"/>
                <a:ea typeface="MS PGothic"/>
              </a:rPr>
              <a:t>, and direct Java bytecode execution.</a:t>
            </a:r>
            <a:endParaRPr lang="en-GB" sz="1200" dirty="0">
              <a:solidFill>
                <a:schemeClr val="tx1"/>
              </a:solidFill>
              <a:latin typeface="+mn-lt"/>
              <a:ea typeface="ＭＳ Ｐゴシック" charset="0"/>
            </a:endParaRPr>
          </a:p>
          <a:p>
            <a:pPr>
              <a:lnSpc>
                <a:spcPct val="100000"/>
              </a:lnSpc>
            </a:pPr>
            <a:r>
              <a:rPr lang="en-GB" sz="1200" dirty="0">
                <a:solidFill>
                  <a:srgbClr val="000000"/>
                </a:solidFill>
                <a:latin typeface="Arial"/>
                <a:ea typeface="MS PGothic"/>
              </a:rPr>
              <a:t>Coprocessors 10 and 11, also known as CP10 and CP11, both support floating-point and vector operations, and the control and configuration of the Advanced SIMD and floating-point architecture extensions.</a:t>
            </a:r>
            <a:endParaRPr lang="en-GB" dirty="0"/>
          </a:p>
          <a:p>
            <a:pPr>
              <a:lnSpc>
                <a:spcPct val="100000"/>
              </a:lnSpc>
            </a:pPr>
            <a:r>
              <a:rPr lang="en-GB" sz="1200" dirty="0">
                <a:solidFill>
                  <a:srgbClr val="000000"/>
                </a:solidFill>
                <a:latin typeface="Arial"/>
                <a:ea typeface="MS PGothic"/>
              </a:rPr>
              <a:t>Coprocessors 8, 9, 12, and 13 are reserved for future use by Arm. Any coprocessor access instruction attempting to access one of these coprocessors is UNDEFINED.</a:t>
            </a:r>
            <a:endParaRPr lang="en-GB" dirty="0"/>
          </a:p>
          <a:p>
            <a:pPr>
              <a:lnSpc>
                <a:spcPct val="100000"/>
              </a:lnSpc>
            </a:pPr>
            <a:endParaRPr lang="en-GB" dirty="0"/>
          </a:p>
          <a:p>
            <a:pPr>
              <a:lnSpc>
                <a:spcPct val="100000"/>
              </a:lnSpc>
            </a:pPr>
            <a:r>
              <a:rPr lang="en-GB" sz="1200" dirty="0">
                <a:solidFill>
                  <a:srgbClr val="000000"/>
                </a:solidFill>
                <a:latin typeface="Arial"/>
                <a:ea typeface="MS PGothic"/>
              </a:rPr>
              <a:t>As the Arm core fetches each instruction, each coprocessor in the system will also read that instruction into its pipeline follower. As the coprocessor instruction space is defined, each coprocessor can determine if an instruction is the coprocessor one, and as each coprocessor has a unique number, the coprocessor will know whether a particular instruction is the one it is meant to execute. </a:t>
            </a:r>
          </a:p>
          <a:p>
            <a:pPr>
              <a:lnSpc>
                <a:spcPct val="100000"/>
              </a:lnSpc>
            </a:pPr>
            <a:r>
              <a:rPr lang="en-GB" sz="1200" b="1" dirty="0">
                <a:solidFill>
                  <a:srgbClr val="000000"/>
                </a:solidFill>
                <a:latin typeface="Arial"/>
                <a:ea typeface="MS PGothic"/>
              </a:rPr>
              <a:t>When a coprocessor instruction reaches the execute stage of the Arm pipeline, the Arm core will indicate to the system coprocessors via some handshaking signals that it wants a coprocessor to deal with the instruction. If the appropriate coprocessor exists, then it can get on with executing the instruction </a:t>
            </a:r>
            <a:r>
              <a:rPr lang="en-GB" sz="1200" b="1" u="none" dirty="0">
                <a:solidFill>
                  <a:srgbClr val="000000"/>
                </a:solidFill>
                <a:latin typeface="Arial"/>
                <a:ea typeface="MS PGothic"/>
              </a:rPr>
              <a:t>while</a:t>
            </a:r>
            <a:r>
              <a:rPr lang="en-GB" sz="1200" b="1" dirty="0">
                <a:solidFill>
                  <a:srgbClr val="000000"/>
                </a:solidFill>
                <a:latin typeface="Arial"/>
                <a:ea typeface="MS PGothic"/>
              </a:rPr>
              <a:t> the Arm core continues executing the following instructions. Otherwise, an undefined instruction exception is taken,</a:t>
            </a:r>
            <a:r>
              <a:rPr lang="en-GB" sz="1200" b="1" baseline="0" dirty="0">
                <a:solidFill>
                  <a:srgbClr val="000000"/>
                </a:solidFill>
                <a:latin typeface="Arial"/>
                <a:ea typeface="MS PGothic"/>
              </a:rPr>
              <a:t> </a:t>
            </a:r>
            <a:r>
              <a:rPr lang="en-GB" sz="1200" b="1" dirty="0">
                <a:solidFill>
                  <a:srgbClr val="000000"/>
                </a:solidFill>
                <a:latin typeface="Arial"/>
                <a:ea typeface="MS PGothic"/>
              </a:rPr>
              <a:t>which means that it is possible to emulate coprocessors in software.</a:t>
            </a:r>
            <a:endParaRPr lang="en-GB" b="1"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29</a:t>
            </a:fld>
            <a:endParaRPr lang="en-US" altLang="en-US" dirty="0"/>
          </a:p>
        </p:txBody>
      </p:sp>
    </p:spTree>
    <p:extLst>
      <p:ext uri="{BB962C8B-B14F-4D97-AF65-F5344CB8AC3E}">
        <p14:creationId xmlns:p14="http://schemas.microsoft.com/office/powerpoint/2010/main" val="2158759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latin typeface="Arial"/>
              </a:rPr>
              <a:t>There are several architecture extensions that Arm developed to meet the demands of the market. </a:t>
            </a:r>
          </a:p>
          <a:p>
            <a:pPr>
              <a:lnSpc>
                <a:spcPct val="100000"/>
              </a:lnSpc>
            </a:pPr>
            <a:endParaRPr lang="en-GB" sz="1200" dirty="0">
              <a:latin typeface="Arial"/>
            </a:endParaRPr>
          </a:p>
          <a:p>
            <a:pPr>
              <a:lnSpc>
                <a:spcPct val="100000"/>
              </a:lnSpc>
            </a:pPr>
            <a:r>
              <a:rPr lang="en-GB" sz="1200" dirty="0">
                <a:latin typeface="Arial"/>
              </a:rPr>
              <a:t>TrustZone</a:t>
            </a:r>
            <a:r>
              <a:rPr lang="en-GB" sz="1200" baseline="0" dirty="0">
                <a:latin typeface="Arial"/>
              </a:rPr>
              <a:t> was i</a:t>
            </a:r>
            <a:r>
              <a:rPr lang="en-GB" sz="1200" dirty="0">
                <a:latin typeface="Arial"/>
              </a:rPr>
              <a:t>ntroduced in the v6K architecture and is an optional extension to the Armv7-A profile. TrustZone introduces an additional operating mode</a:t>
            </a:r>
            <a:r>
              <a:rPr lang="en-GB" sz="1200" i="0" dirty="0">
                <a:latin typeface="Arial"/>
              </a:rPr>
              <a:t>, Monitor </a:t>
            </a:r>
            <a:r>
              <a:rPr lang="en-GB" sz="1200" dirty="0">
                <a:latin typeface="Arial"/>
              </a:rPr>
              <a:t>mode, with associated banked registers and an additional secure operating state.</a:t>
            </a:r>
          </a:p>
          <a:p>
            <a:pPr>
              <a:lnSpc>
                <a:spcPct val="100000"/>
              </a:lnSpc>
            </a:pPr>
            <a:endParaRPr lang="en-GB" sz="1200" dirty="0">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u="none" dirty="0">
                <a:latin typeface="Arial"/>
              </a:rPr>
              <a:t>A </a:t>
            </a:r>
            <a:r>
              <a:rPr lang="en-GB" sz="1200" dirty="0">
                <a:latin typeface="Arial"/>
              </a:rPr>
              <a:t>40-bit physical addressing Large Physical Address Extension or LPAE is an optional extension to the Armv7-A profile. This extension to the VMSAv7 virtual memory architecture enables the generation of 40-bit physical addresses from 32-bit virtual addresses. LPAE is supported by the Cortex-A7, Cortex-A12, Cortex-A15, and Cortex-A17 processors.</a:t>
            </a:r>
            <a:endParaRPr lang="en-GB" dirty="0"/>
          </a:p>
          <a:p>
            <a:pPr>
              <a:lnSpc>
                <a:spcPct val="100000"/>
              </a:lnSpc>
            </a:pPr>
            <a:endParaRPr lang="en-GB" dirty="0"/>
          </a:p>
          <a:p>
            <a:pPr>
              <a:lnSpc>
                <a:spcPct val="100000"/>
              </a:lnSpc>
            </a:pPr>
            <a:r>
              <a:rPr lang="en-GB" sz="1200" dirty="0">
                <a:latin typeface="Arial"/>
              </a:rPr>
              <a:t>Both floating point support and Advanced SIMD or NEON are optional extensions to the Armv7-A profile. They can be implemented together, in which case they share a common register bank and some common instructions. Almost all Neon implementations also include floating point support.</a:t>
            </a:r>
            <a:endParaRPr lang="en-GB" dirty="0"/>
          </a:p>
          <a:p>
            <a:pPr>
              <a:lnSpc>
                <a:spcPct val="100000"/>
              </a:lnSpc>
            </a:pPr>
            <a:endParaRPr lang="en-GB" dirty="0"/>
          </a:p>
          <a:p>
            <a:pPr>
              <a:lnSpc>
                <a:spcPct val="100000"/>
              </a:lnSpc>
            </a:pPr>
            <a:r>
              <a:rPr lang="en-GB" sz="1200" dirty="0">
                <a:latin typeface="Arial"/>
              </a:rPr>
              <a:t>The Virtualization Extension is supported by the Cortex-A7, Cortex-A12, Cortex-A15, and Cortex-A17 processors.</a:t>
            </a:r>
            <a:endParaRPr lang="en-GB" dirty="0"/>
          </a:p>
          <a:p>
            <a:pPr>
              <a:lnSpc>
                <a:spcPct val="100000"/>
              </a:lnSpc>
            </a:pPr>
            <a:endParaRPr lang="en-GB"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US" sz="1200" kern="1200" baseline="0" dirty="0">
              <a:solidFill>
                <a:schemeClr val="tx1"/>
              </a:solidFill>
              <a:latin typeface="Arial" pitchFamily="100" charset="0"/>
              <a:ea typeface="MS PGothic" pitchFamily="34" charset="-128"/>
              <a:cs typeface="ＭＳ Ｐゴシック" charset="0"/>
            </a:endParaRP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30</a:t>
            </a:fld>
            <a:endParaRPr lang="en-US" altLang="en-US" dirty="0"/>
          </a:p>
        </p:txBody>
      </p:sp>
    </p:spTree>
    <p:extLst>
      <p:ext uri="{BB962C8B-B14F-4D97-AF65-F5344CB8AC3E}">
        <p14:creationId xmlns:p14="http://schemas.microsoft.com/office/powerpoint/2010/main" val="2559532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GB" sz="1200" dirty="0">
                <a:solidFill>
                  <a:srgbClr val="000000"/>
                </a:solidFill>
                <a:latin typeface="Arial"/>
                <a:ea typeface="MS PGothic"/>
              </a:rPr>
              <a:t>These processor cores end up in various electronic devices. </a:t>
            </a:r>
          </a:p>
          <a:p>
            <a:pPr>
              <a:lnSpc>
                <a:spcPct val="80000"/>
              </a:lnSpc>
            </a:pPr>
            <a:endParaRPr lang="en-GB" sz="1200" dirty="0">
              <a:solidFill>
                <a:srgbClr val="000000"/>
              </a:solidFill>
              <a:latin typeface="Arial"/>
              <a:ea typeface="MS PGothic"/>
            </a:endParaRPr>
          </a:p>
          <a:p>
            <a:pPr marL="0" marR="0" lvl="0" indent="0" algn="l" defTabSz="914400" rtl="0" eaLnBrk="0" fontAlgn="base" latinLnBrk="0" hangingPunct="0">
              <a:lnSpc>
                <a:spcPct val="80000"/>
              </a:lnSpc>
              <a:spcBef>
                <a:spcPct val="30000"/>
              </a:spcBef>
              <a:spcAft>
                <a:spcPct val="0"/>
              </a:spcAft>
              <a:buClrTx/>
              <a:buSzTx/>
              <a:buFontTx/>
              <a:buNone/>
              <a:tabLst/>
              <a:defRPr/>
            </a:pPr>
            <a:r>
              <a:rPr lang="en-GB" sz="1200" dirty="0">
                <a:solidFill>
                  <a:srgbClr val="000000"/>
                </a:solidFill>
                <a:latin typeface="Arial"/>
                <a:ea typeface="MS PGothic"/>
              </a:rPr>
              <a:t>For example, the</a:t>
            </a:r>
            <a:r>
              <a:rPr lang="en-GB" sz="1200" baseline="0" dirty="0">
                <a:solidFill>
                  <a:srgbClr val="000000"/>
                </a:solidFill>
                <a:latin typeface="Arial"/>
                <a:ea typeface="MS PGothic"/>
              </a:rPr>
              <a:t> </a:t>
            </a:r>
            <a:r>
              <a:rPr lang="en-GB" sz="1200" dirty="0">
                <a:solidFill>
                  <a:srgbClr val="000000"/>
                </a:solidFill>
                <a:latin typeface="Arial"/>
                <a:ea typeface="MS PGothic"/>
              </a:rPr>
              <a:t>Cortex-M is used in various embedded systems ranging from utility meters to digital thermometers. </a:t>
            </a:r>
            <a:r>
              <a:rPr lang="en-GB" sz="1200" baseline="0" dirty="0">
                <a:solidFill>
                  <a:srgbClr val="000000"/>
                </a:solidFill>
                <a:latin typeface="Arial"/>
                <a:ea typeface="MS PGothic"/>
              </a:rPr>
              <a:t>Recently, they are</a:t>
            </a:r>
            <a:r>
              <a:rPr lang="en-GB" sz="1200" dirty="0">
                <a:solidFill>
                  <a:srgbClr val="000000"/>
                </a:solidFill>
                <a:latin typeface="Arial"/>
                <a:ea typeface="MS PGothic"/>
              </a:rPr>
              <a:t> being widely used in wearable technology and the Internet of Things more</a:t>
            </a:r>
            <a:r>
              <a:rPr lang="en-GB" sz="1200" baseline="0" dirty="0">
                <a:solidFill>
                  <a:srgbClr val="000000"/>
                </a:solidFill>
                <a:latin typeface="Arial"/>
                <a:ea typeface="MS PGothic"/>
              </a:rPr>
              <a:t> broadly</a:t>
            </a:r>
            <a:r>
              <a:rPr lang="en-GB" sz="1200" dirty="0">
                <a:solidFill>
                  <a:srgbClr val="000000"/>
                </a:solidFill>
                <a:latin typeface="Arial"/>
                <a:ea typeface="MS PGothic"/>
              </a:rPr>
              <a:t>. </a:t>
            </a:r>
            <a:endParaRPr lang="en-GB" sz="1200" dirty="0"/>
          </a:p>
          <a:p>
            <a:pPr>
              <a:lnSpc>
                <a:spcPct val="80000"/>
              </a:lnSpc>
            </a:pPr>
            <a:endParaRPr lang="en-GB" sz="1200" dirty="0">
              <a:solidFill>
                <a:srgbClr val="000000"/>
              </a:solidFill>
              <a:latin typeface="Arial"/>
              <a:ea typeface="MS PGothic"/>
            </a:endParaRPr>
          </a:p>
          <a:p>
            <a:pPr>
              <a:lnSpc>
                <a:spcPct val="80000"/>
              </a:lnSpc>
            </a:pPr>
            <a:r>
              <a:rPr lang="en-GB" sz="1200" dirty="0">
                <a:solidFill>
                  <a:srgbClr val="000000"/>
                </a:solidFill>
                <a:latin typeface="Arial"/>
                <a:ea typeface="MS PGothic"/>
              </a:rPr>
              <a:t>The Cortex-R is mostly used in automotive devices and wireless controllers. </a:t>
            </a:r>
            <a:endParaRPr lang="en-GB" sz="1200" dirty="0"/>
          </a:p>
          <a:p>
            <a:pPr>
              <a:lnSpc>
                <a:spcPct val="80000"/>
              </a:lnSpc>
            </a:pPr>
            <a:endParaRPr lang="en-GB" sz="1200" dirty="0">
              <a:solidFill>
                <a:srgbClr val="000000"/>
              </a:solidFill>
              <a:latin typeface="Arial"/>
              <a:ea typeface="MS PGothic"/>
            </a:endParaRPr>
          </a:p>
          <a:p>
            <a:pPr>
              <a:lnSpc>
                <a:spcPct val="80000"/>
              </a:lnSpc>
            </a:pPr>
            <a:r>
              <a:rPr lang="en-GB" sz="1200" dirty="0">
                <a:solidFill>
                  <a:srgbClr val="000000"/>
                </a:solidFill>
                <a:latin typeface="Arial"/>
                <a:ea typeface="MS PGothic"/>
              </a:rPr>
              <a:t>The Cortex-A is used in high-end devices, such as smartphones,</a:t>
            </a:r>
            <a:r>
              <a:rPr lang="en-GB" sz="1200" baseline="0" dirty="0">
                <a:solidFill>
                  <a:srgbClr val="000000"/>
                </a:solidFill>
                <a:latin typeface="Arial"/>
                <a:ea typeface="MS PGothic"/>
              </a:rPr>
              <a:t> </a:t>
            </a:r>
            <a:r>
              <a:rPr lang="en-GB" sz="1200" dirty="0">
                <a:solidFill>
                  <a:srgbClr val="000000"/>
                </a:solidFill>
                <a:latin typeface="Arial"/>
                <a:ea typeface="MS PGothic"/>
              </a:rPr>
              <a:t>digital TVs, and servers.</a:t>
            </a:r>
            <a:endParaRPr lang="en-GB" sz="1200"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a:t>
            </a:fld>
            <a:endParaRPr lang="en-US" altLang="en-US" dirty="0"/>
          </a:p>
        </p:txBody>
      </p:sp>
    </p:spTree>
    <p:extLst>
      <p:ext uri="{BB962C8B-B14F-4D97-AF65-F5344CB8AC3E}">
        <p14:creationId xmlns:p14="http://schemas.microsoft.com/office/powerpoint/2010/main" val="302244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0"/>
                <a:cs typeface="ＭＳ Ｐゴシック" charset="0"/>
              </a:rPr>
              <a:t>Let us take a further look into TrustZone. </a:t>
            </a:r>
          </a:p>
          <a:p>
            <a:endParaRPr lang="en-US" sz="1200" b="0" i="0" u="none" strike="noStrike" kern="1200" baseline="0" dirty="0">
              <a:solidFill>
                <a:schemeClr val="tx1"/>
              </a:solidFill>
              <a:latin typeface="+mn-lt"/>
              <a:ea typeface="ＭＳ Ｐゴシック" charset="0"/>
              <a:cs typeface="ＭＳ Ｐゴシック" charset="0"/>
            </a:endParaRPr>
          </a:p>
          <a:p>
            <a:r>
              <a:rPr lang="en-US" sz="1200" b="0" i="0" u="none" strike="noStrike" kern="1200" baseline="0" dirty="0">
                <a:solidFill>
                  <a:schemeClr val="tx1"/>
                </a:solidFill>
                <a:latin typeface="+mn-lt"/>
                <a:ea typeface="ＭＳ Ｐゴシック" charset="0"/>
                <a:cs typeface="ＭＳ Ｐゴシック" charset="0"/>
              </a:rPr>
              <a:t>A secure system is one that protects assets from a range of plausible attacks to prevent them from being copied or damaged or made unavailable.</a:t>
            </a:r>
            <a:endParaRPr lang="en-US" sz="1200" i="0" u="none" strike="noStrike" dirty="0">
              <a:solidFill>
                <a:srgbClr val="000000"/>
              </a:solidFill>
              <a:latin typeface="Arial"/>
              <a:ea typeface="MS PGothic"/>
            </a:endParaRPr>
          </a:p>
          <a:p>
            <a:endParaRPr lang="en-US" sz="1200" i="0" u="none" strike="noStrike" dirty="0">
              <a:solidFill>
                <a:srgbClr val="000000"/>
              </a:solidFill>
              <a:latin typeface="Arial"/>
              <a:ea typeface="MS PGothic"/>
            </a:endParaRPr>
          </a:p>
          <a:p>
            <a:r>
              <a:rPr lang="en-US" sz="1200" i="0" u="none" strike="noStrike" dirty="0">
                <a:solidFill>
                  <a:srgbClr val="000000"/>
                </a:solidFill>
                <a:latin typeface="Arial"/>
                <a:ea typeface="MS PGothic"/>
              </a:rPr>
              <a:t>The Arm TrustZone technology is a Security Extension that provides system-wide hardware isolation for trusted software. </a:t>
            </a:r>
            <a:r>
              <a:rPr lang="en-US" sz="1200" b="0" i="0" u="none" strike="noStrike" kern="1200" baseline="0" dirty="0">
                <a:solidFill>
                  <a:schemeClr val="tx1"/>
                </a:solidFill>
                <a:latin typeface="+mn-lt"/>
                <a:ea typeface="ＭＳ Ｐゴシック" charset="0"/>
                <a:cs typeface="ＭＳ Ｐゴシック" charset="0"/>
              </a:rPr>
              <a:t>The TrustZone hardware architecture aims to provide resources that enable a system designer to </a:t>
            </a:r>
            <a:r>
              <a:rPr lang="en-GB" sz="1200" b="0" i="0" u="none" strike="noStrike" kern="1200" baseline="0" dirty="0">
                <a:solidFill>
                  <a:schemeClr val="tx1"/>
                </a:solidFill>
                <a:latin typeface="+mn-lt"/>
                <a:ea typeface="ＭＳ Ｐゴシック" charset="0"/>
                <a:cs typeface="ＭＳ Ｐゴシック" charset="0"/>
              </a:rPr>
              <a:t>build secure systems.</a:t>
            </a:r>
            <a:endParaRPr lang="en-US" sz="1200" i="0" u="none" strike="noStrike" dirty="0">
              <a:solidFill>
                <a:srgbClr val="000000"/>
              </a:solidFill>
              <a:latin typeface="Arial"/>
              <a:ea typeface="MS PGothic"/>
            </a:endParaRPr>
          </a:p>
          <a:p>
            <a:endParaRPr lang="en-US" sz="1200" i="0" u="none" strike="noStrike" dirty="0">
              <a:solidFill>
                <a:srgbClr val="000000"/>
              </a:solidFill>
              <a:latin typeface="Arial"/>
              <a:ea typeface="MS PGothic"/>
            </a:endParaRPr>
          </a:p>
          <a:p>
            <a:r>
              <a:rPr lang="en-US" sz="1200" b="0" i="0" u="none" strike="noStrike" kern="1200" baseline="0" dirty="0">
                <a:solidFill>
                  <a:schemeClr val="tx1"/>
                </a:solidFill>
                <a:latin typeface="+mn-lt"/>
                <a:ea typeface="ＭＳ Ｐゴシック" charset="0"/>
                <a:cs typeface="ＭＳ Ｐゴシック" charset="0"/>
              </a:rPr>
              <a:t>In essence, system security is achieved by dividing all of the device’s hardware and software resources so that they exist in either the Secure world for the security subsystem or the Normal </a:t>
            </a:r>
            <a:r>
              <a:rPr lang="en-GB" sz="1200" b="0" i="0" u="none" strike="noStrike" kern="1200" baseline="0" dirty="0">
                <a:solidFill>
                  <a:schemeClr val="tx1"/>
                </a:solidFill>
                <a:latin typeface="+mn-lt"/>
                <a:ea typeface="ＭＳ Ｐゴシック" charset="0"/>
                <a:cs typeface="ＭＳ Ｐゴシック" charset="0"/>
              </a:rPr>
              <a:t>world for everything else. </a:t>
            </a:r>
            <a:r>
              <a:rPr lang="en-US" sz="1200" b="0" i="0" u="none" strike="noStrike" kern="1200" baseline="0" dirty="0">
                <a:solidFill>
                  <a:schemeClr val="tx1"/>
                </a:solidFill>
                <a:latin typeface="+mn-lt"/>
                <a:ea typeface="ＭＳ Ｐゴシック" charset="0"/>
                <a:cs typeface="ＭＳ Ｐゴシック" charset="0"/>
              </a:rPr>
              <a:t>System hardware ensures that no Secure world resources can be accessed from the Normal world. A secure design places all sensitive resources in the Secure world and has robust software running that can protect assets against a wide range of possible </a:t>
            </a:r>
            <a:r>
              <a:rPr lang="en-GB" sz="1200" b="0" i="0" u="none" strike="noStrike" kern="1200" baseline="0" dirty="0">
                <a:solidFill>
                  <a:schemeClr val="tx1"/>
                </a:solidFill>
                <a:latin typeface="+mn-lt"/>
                <a:ea typeface="ＭＳ Ｐゴシック" charset="0"/>
                <a:cs typeface="ＭＳ Ｐゴシック" charset="0"/>
              </a:rPr>
              <a:t>attacks.</a:t>
            </a:r>
          </a:p>
          <a:p>
            <a:endParaRPr lang="en-GB" sz="1200" b="0" i="0" u="none" strike="noStrike" kern="1200" baseline="0" dirty="0">
              <a:solidFill>
                <a:schemeClr val="tx1"/>
              </a:solidFill>
              <a:latin typeface="+mn-lt"/>
              <a:ea typeface="ＭＳ Ｐゴシック" charset="0"/>
            </a:endParaRPr>
          </a:p>
          <a:p>
            <a:endParaRPr lang="en-US" sz="1200" i="0" u="none" strike="noStrike" dirty="0">
              <a:solidFill>
                <a:srgbClr val="000000"/>
              </a:solidFill>
              <a:latin typeface="Arial"/>
              <a:ea typeface="MS PGothic"/>
            </a:endParaRPr>
          </a:p>
          <a:p>
            <a:endParaRPr lang="en-US" sz="1200" i="0" u="none" strike="noStrike" dirty="0">
              <a:solidFill>
                <a:srgbClr val="000000"/>
              </a:solidFill>
              <a:latin typeface="Arial"/>
              <a:ea typeface="MS PGothic"/>
            </a:endParaRP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31</a:t>
            </a:fld>
            <a:endParaRPr lang="en-US" altLang="en-US" dirty="0"/>
          </a:p>
        </p:txBody>
      </p:sp>
    </p:spTree>
    <p:extLst>
      <p:ext uri="{BB962C8B-B14F-4D97-AF65-F5344CB8AC3E}">
        <p14:creationId xmlns:p14="http://schemas.microsoft.com/office/powerpoint/2010/main" val="3920275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b="0" i="0" dirty="0">
                <a:latin typeface="Arial"/>
              </a:rPr>
              <a:t>Before we look at Large Physical Address Extensions, or LPAE, let us be clear on what VMSA and descriptors are. </a:t>
            </a:r>
          </a:p>
          <a:p>
            <a:endParaRPr lang="en-GB" sz="2000" b="0" i="0" dirty="0">
              <a:latin typeface="Arial"/>
            </a:endParaRPr>
          </a:p>
          <a:p>
            <a:r>
              <a:rPr lang="en-GB" sz="2000" b="0" i="0" dirty="0">
                <a:latin typeface="Arial"/>
              </a:rPr>
              <a:t>Virtual Memory System Architecture, or VMSA, provides a virtual to physical address translation system. </a:t>
            </a:r>
          </a:p>
          <a:p>
            <a:r>
              <a:rPr lang="en-GB" sz="2000" b="0" i="0" dirty="0">
                <a:latin typeface="Arial"/>
              </a:rPr>
              <a:t>It supports </a:t>
            </a:r>
            <a:r>
              <a:rPr lang="en-GB" sz="2000" b="0" dirty="0">
                <a:latin typeface="Arial"/>
              </a:rPr>
              <a:t>physical addresses of up to 40 bits at a fine grain of translation.</a:t>
            </a:r>
          </a:p>
          <a:p>
            <a:endParaRPr lang="en-GB" sz="2000" b="0" i="0" dirty="0">
              <a:latin typeface="Arial"/>
            </a:endParaRPr>
          </a:p>
          <a:p>
            <a:r>
              <a:rPr lang="en-GB" sz="2000" b="0" dirty="0">
                <a:latin typeface="Arial"/>
              </a:rPr>
              <a:t>The Arm Memory Management Unit or MMU implements VMSA. The MMU translates addresses from virtual view of memory to the physical addresses in the real system. In the MMU, the address translation is done using translation tables. A translation table is a data structure created by software in memory that the MMU hardware uses to do virtual address translation. Each entry in the translation table follows a </a:t>
            </a:r>
            <a:r>
              <a:rPr lang="en-GB" sz="2000" b="0" i="1" dirty="0">
                <a:latin typeface="Arial"/>
              </a:rPr>
              <a:t>descriptor</a:t>
            </a:r>
            <a:r>
              <a:rPr lang="en-GB" sz="2000" b="0" dirty="0">
                <a:latin typeface="Arial"/>
              </a:rPr>
              <a:t> format. This contains all information required to translate a page in virtual memory to a page in physical </a:t>
            </a:r>
            <a:r>
              <a:rPr lang="en-GB" sz="2000" b="0" u="none" dirty="0">
                <a:latin typeface="Arial"/>
              </a:rPr>
              <a:t>memory and </a:t>
            </a:r>
            <a:r>
              <a:rPr lang="en-GB" sz="2000" b="0" dirty="0">
                <a:latin typeface="Arial"/>
              </a:rPr>
              <a:t>access permissions and memory attributes necessary for that page. </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32</a:t>
            </a:fld>
            <a:endParaRPr lang="en-US" altLang="en-US" dirty="0"/>
          </a:p>
        </p:txBody>
      </p:sp>
    </p:spTree>
    <p:extLst>
      <p:ext uri="{BB962C8B-B14F-4D97-AF65-F5344CB8AC3E}">
        <p14:creationId xmlns:p14="http://schemas.microsoft.com/office/powerpoint/2010/main" val="1104346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b="0" dirty="0">
                <a:latin typeface="Arial"/>
              </a:rPr>
              <a:t>So what is </a:t>
            </a:r>
            <a:r>
              <a:rPr lang="en-GB" sz="2000" b="0" i="0" dirty="0">
                <a:latin typeface="Arial"/>
              </a:rPr>
              <a:t>Large Physical Address Extensions, or LPAE?</a:t>
            </a:r>
            <a:endParaRPr lang="en-GB" sz="2000" b="0" dirty="0">
              <a:latin typeface="Arial"/>
            </a:endParaRPr>
          </a:p>
          <a:p>
            <a:endParaRPr lang="en-GB" sz="2000" b="0" i="0" dirty="0">
              <a:latin typeface="Arial"/>
            </a:endParaRPr>
          </a:p>
          <a:p>
            <a:r>
              <a:rPr lang="en-GB" sz="2000" b="0" i="0" dirty="0">
                <a:latin typeface="Arial"/>
              </a:rPr>
              <a:t>LPAE</a:t>
            </a:r>
            <a:r>
              <a:rPr lang="en-GB" sz="2000" b="0" dirty="0">
                <a:latin typeface="Arial"/>
              </a:rPr>
              <a:t> is an extension to the </a:t>
            </a:r>
            <a:r>
              <a:rPr lang="en-GB" sz="2000" b="0" i="0" dirty="0">
                <a:latin typeface="Arial"/>
              </a:rPr>
              <a:t>VMSA of the Armv7 architecture</a:t>
            </a:r>
            <a:r>
              <a:rPr lang="en-GB" sz="2000" b="0" dirty="0">
                <a:latin typeface="Arial"/>
              </a:rPr>
              <a:t>. This allows for accessing a 1TB memory space. The LPAE requires implementation of the multiprocessing extensions.</a:t>
            </a:r>
          </a:p>
          <a:p>
            <a:endParaRPr lang="en-GB" sz="2000" b="0" dirty="0">
              <a:latin typeface="Arial"/>
            </a:endParaRPr>
          </a:p>
          <a:p>
            <a:r>
              <a:rPr lang="en-GB" b="0" dirty="0"/>
              <a:t>With LPAE, a long-descriptor </a:t>
            </a:r>
            <a:r>
              <a:rPr lang="en-GB" sz="1200" b="0" dirty="0">
                <a:solidFill>
                  <a:srgbClr val="000000"/>
                </a:solidFill>
                <a:latin typeface="Arial"/>
                <a:ea typeface="MS PGothic"/>
              </a:rPr>
              <a:t>translation table format is implemented. LPAE supports the assignment of memory attributes to memory </a:t>
            </a:r>
            <a:r>
              <a:rPr lang="en-GB" sz="1200" b="0" i="1" dirty="0">
                <a:solidFill>
                  <a:srgbClr val="000000"/>
                </a:solidFill>
                <a:latin typeface="Arial"/>
                <a:ea typeface="MS PGothic"/>
              </a:rPr>
              <a:t>pages, </a:t>
            </a:r>
            <a:r>
              <a:rPr lang="en-GB" sz="1200" b="0" dirty="0">
                <a:solidFill>
                  <a:srgbClr val="000000"/>
                </a:solidFill>
                <a:latin typeface="Arial"/>
                <a:ea typeface="MS PGothic"/>
              </a:rPr>
              <a:t>at a granularity of 4KB, across the complete input address range. LPAE also supports the assignment of memory </a:t>
            </a:r>
            <a:r>
              <a:rPr lang="en-GB" sz="1200" b="0" i="0" dirty="0">
                <a:solidFill>
                  <a:srgbClr val="000000"/>
                </a:solidFill>
                <a:latin typeface="Arial"/>
                <a:ea typeface="MS PGothic"/>
              </a:rPr>
              <a:t>attributes to blocks of memory</a:t>
            </a:r>
            <a:r>
              <a:rPr lang="en-GB" sz="1200" b="0" dirty="0">
                <a:solidFill>
                  <a:srgbClr val="000000"/>
                </a:solidFill>
                <a:latin typeface="Arial"/>
                <a:ea typeface="MS PGothic"/>
              </a:rPr>
              <a:t>, where a block can be 2MB or 1GB.</a:t>
            </a:r>
          </a:p>
          <a:p>
            <a:endParaRPr lang="en-GB" sz="1200" b="0" dirty="0">
              <a:solidFill>
                <a:srgbClr val="000000"/>
              </a:solidFill>
              <a:latin typeface="Arial"/>
              <a:ea typeface="MS PGothic"/>
            </a:endParaRPr>
          </a:p>
          <a:p>
            <a:r>
              <a:rPr lang="en-GB" sz="1200" b="0" dirty="0">
                <a:solidFill>
                  <a:srgbClr val="000000"/>
                </a:solidFill>
                <a:latin typeface="Arial"/>
                <a:ea typeface="MS PGothic"/>
              </a:rPr>
              <a:t>The short-descriptor translation table format is still supported. </a:t>
            </a:r>
          </a:p>
          <a:p>
            <a:r>
              <a:rPr lang="en-GB" sz="1200" b="0" dirty="0">
                <a:solidFill>
                  <a:srgbClr val="000000"/>
                </a:solidFill>
                <a:latin typeface="Arial"/>
                <a:ea typeface="MS PGothic"/>
              </a:rPr>
              <a:t>The short-descriptor format supports a memory map based on memory pages, sections, or even supersections.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dirty="0">
                <a:solidFill>
                  <a:srgbClr val="000000"/>
                </a:solidFill>
                <a:latin typeface="Arial"/>
                <a:ea typeface="MS PGothic"/>
              </a:rPr>
              <a:t>-A small page consist</a:t>
            </a:r>
            <a:r>
              <a:rPr lang="en-GB" sz="1200" b="0" u="sng" dirty="0">
                <a:solidFill>
                  <a:srgbClr val="000000"/>
                </a:solidFill>
                <a:latin typeface="Arial"/>
                <a:ea typeface="MS PGothic"/>
              </a:rPr>
              <a:t>s</a:t>
            </a:r>
            <a:r>
              <a:rPr lang="en-GB" sz="1200" b="0" dirty="0">
                <a:solidFill>
                  <a:srgbClr val="000000"/>
                </a:solidFill>
                <a:latin typeface="Arial"/>
                <a:ea typeface="MS PGothic"/>
              </a:rPr>
              <a:t> of 4KB blocks of memory, while a large page consist</a:t>
            </a:r>
            <a:r>
              <a:rPr lang="en-GB" sz="1200" b="0" u="none" dirty="0">
                <a:solidFill>
                  <a:srgbClr val="000000"/>
                </a:solidFill>
                <a:latin typeface="Arial"/>
                <a:ea typeface="MS PGothic"/>
              </a:rPr>
              <a:t>s</a:t>
            </a:r>
            <a:r>
              <a:rPr lang="en-GB" sz="1200" b="0" dirty="0">
                <a:solidFill>
                  <a:srgbClr val="000000"/>
                </a:solidFill>
                <a:latin typeface="Arial"/>
                <a:ea typeface="MS PGothic"/>
              </a:rPr>
              <a:t> of 64KB blocks of memory.</a:t>
            </a:r>
            <a:r>
              <a:rPr lang="en-GB" sz="1200" b="0" dirty="0">
                <a:solidFill>
                  <a:schemeClr val="tx1"/>
                </a:solidFill>
                <a:latin typeface="+mn-lt"/>
                <a:ea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a:t>
            </a:r>
            <a:r>
              <a:rPr lang="en-GB" sz="1200" b="0" dirty="0">
                <a:solidFill>
                  <a:srgbClr val="000000"/>
                </a:solidFill>
                <a:latin typeface="Arial"/>
                <a:ea typeface="MS PGothic"/>
              </a:rPr>
              <a:t>Sections consist of 1MB blocks of memory.</a:t>
            </a:r>
            <a:r>
              <a:rPr lang="en-GB" sz="1200" b="0" dirty="0">
                <a:solidFill>
                  <a:schemeClr val="tx1"/>
                </a:solidFill>
                <a:latin typeface="+mn-lt"/>
                <a:ea typeface="ＭＳ Ｐゴシック"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dirty="0"/>
              <a:t>-</a:t>
            </a:r>
            <a:r>
              <a:rPr lang="en-GB" sz="1200" b="0" dirty="0">
                <a:solidFill>
                  <a:srgbClr val="000000"/>
                </a:solidFill>
                <a:latin typeface="Arial"/>
                <a:ea typeface="MS PGothic"/>
              </a:rPr>
              <a:t>Supersections, on the other hand, consist of 16MB blocks of memory. Support for supersections is optional, although an implementation that includes the LPAE and supports more </a:t>
            </a:r>
            <a:r>
              <a:rPr lang="en-GB" sz="1200" b="0" u="none" dirty="0">
                <a:solidFill>
                  <a:srgbClr val="000000"/>
                </a:solidFill>
                <a:latin typeface="Arial"/>
                <a:ea typeface="MS PGothic"/>
              </a:rPr>
              <a:t>than </a:t>
            </a:r>
            <a:r>
              <a:rPr lang="en-GB" sz="1200" b="0" dirty="0">
                <a:solidFill>
                  <a:srgbClr val="000000"/>
                </a:solidFill>
                <a:latin typeface="Arial"/>
                <a:ea typeface="MS PGothic"/>
              </a:rPr>
              <a:t>32 bits</a:t>
            </a:r>
            <a:r>
              <a:rPr lang="en-GB" sz="1200" b="0" baseline="0" dirty="0">
                <a:solidFill>
                  <a:schemeClr val="tx1"/>
                </a:solidFill>
                <a:latin typeface="Arial" pitchFamily="100" charset="0"/>
                <a:ea typeface="MS PGothic" pitchFamily="34" charset="-128"/>
              </a:rPr>
              <a:t> </a:t>
            </a:r>
            <a:r>
              <a:rPr lang="en-GB" sz="1200" b="0" dirty="0">
                <a:solidFill>
                  <a:srgbClr val="000000"/>
                </a:solidFill>
                <a:latin typeface="Arial"/>
                <a:ea typeface="MS PGothic"/>
              </a:rPr>
              <a:t>of physical address must also support supersections to provide access to the entire physical address space.</a:t>
            </a:r>
            <a:r>
              <a:rPr lang="en-GB" sz="1200" b="0" dirty="0">
                <a:solidFill>
                  <a:schemeClr val="tx1"/>
                </a:solidFill>
                <a:latin typeface="+mn-lt"/>
                <a:ea typeface="ＭＳ Ｐゴシック" charset="0"/>
              </a:rPr>
              <a:t> </a:t>
            </a:r>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33</a:t>
            </a:fld>
            <a:endParaRPr lang="en-US" altLang="en-US" dirty="0"/>
          </a:p>
        </p:txBody>
      </p:sp>
    </p:spTree>
    <p:extLst>
      <p:ext uri="{BB962C8B-B14F-4D97-AF65-F5344CB8AC3E}">
        <p14:creationId xmlns:p14="http://schemas.microsoft.com/office/powerpoint/2010/main" val="3122626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0"/>
                <a:cs typeface="ＭＳ Ｐゴシック" charset="0"/>
              </a:rPr>
              <a:t>Virtualization is the concept where more than one Operating System is enabled to co-exist and operate on a same system.</a:t>
            </a:r>
          </a:p>
          <a:p>
            <a:endParaRPr lang="en-GB" sz="2000" dirty="0">
              <a:latin typeface="Arial"/>
            </a:endParaRPr>
          </a:p>
          <a:p>
            <a:r>
              <a:rPr lang="en-GB" sz="1200" b="0" i="0" u="none" strike="noStrike" kern="1200" baseline="0" dirty="0">
                <a:solidFill>
                  <a:schemeClr val="tx1"/>
                </a:solidFill>
                <a:latin typeface="+mn-lt"/>
                <a:ea typeface="ＭＳ Ｐゴシック" charset="0"/>
                <a:cs typeface="ＭＳ Ｐゴシック" charset="0"/>
              </a:rPr>
              <a:t>The Arm Virtualization </a:t>
            </a:r>
            <a:r>
              <a:rPr lang="en-US" sz="1200" b="0" i="0" u="none" strike="noStrike" kern="1200" baseline="0" dirty="0">
                <a:solidFill>
                  <a:schemeClr val="tx1"/>
                </a:solidFill>
                <a:latin typeface="+mn-lt"/>
                <a:ea typeface="ＭＳ Ｐゴシック" charset="0"/>
                <a:cs typeface="ＭＳ Ｐゴシック" charset="0"/>
              </a:rPr>
              <a:t>Extensions make it possible to operate multiple Operating Systems on the same system, while offering each such Operating System an illusion of sole ownership of the system by virtue of introduction of new architectural features.</a:t>
            </a:r>
            <a:endParaRPr lang="en-GB" sz="2000" dirty="0">
              <a:latin typeface="Arial"/>
            </a:endParaRPr>
          </a:p>
          <a:p>
            <a:endParaRPr lang="en-GB" sz="2000" dirty="0">
              <a:latin typeface="Arial"/>
            </a:endParaRPr>
          </a:p>
          <a:p>
            <a:r>
              <a:rPr lang="en-GB" sz="2000" u="none" dirty="0">
                <a:latin typeface="Arial"/>
              </a:rPr>
              <a:t>One of the features is the Hypervisor mode. The Hypervisor mode is an addition to the existing privileged modes that we have covered in the previous slides, such as IRQ mode, IFQ mode, Abort mode, and so on. </a:t>
            </a:r>
            <a:r>
              <a:rPr lang="en-US" sz="1200" b="0" i="0" u="none" strike="noStrike" kern="1200" baseline="0" dirty="0">
                <a:solidFill>
                  <a:schemeClr val="tx1"/>
                </a:solidFill>
                <a:latin typeface="+mn-lt"/>
                <a:ea typeface="ＭＳ Ｐゴシック" charset="0"/>
                <a:cs typeface="ＭＳ Ｐゴシック" charset="0"/>
              </a:rPr>
              <a:t>Hypervisor mode is expected to be occupied by Hypervisor software managing multiple guest operating systems. Hypervisor mode only exists in the Normal or Non-secure world and can also trap exceptions and choose which guest OS to direct them to. </a:t>
            </a:r>
            <a:endParaRPr lang="en-GB" sz="2000" u="none" dirty="0">
              <a:latin typeface="Arial"/>
            </a:endParaRPr>
          </a:p>
          <a:p>
            <a:endParaRPr lang="en-GB" sz="2000" u="none" dirty="0">
              <a:latin typeface="Arial"/>
            </a:endParaRPr>
          </a:p>
          <a:p>
            <a:r>
              <a:rPr lang="en-GB" sz="2000" u="none" dirty="0">
                <a:latin typeface="Arial"/>
              </a:rPr>
              <a:t>The other new feature as a part of the Virtualization Extension is an additional memory translation, also known as the Stage 2 translation. This includes the introduction of Intermediate Physical Address or IPA in order to get the final Physical Address corresponding to the Virtual Address. Why is IPA needed in virtualization? When there are multiple guest OSs running, each OS sets its own translation tables independently of each other. There may be situations where the OSs independently translate the virtual address to the same physical address resulting in address overlaps. By having an IPA, the hypervisor sorts out any potential overlaps so that each guest OS can access different physical address. </a:t>
            </a:r>
          </a:p>
          <a:p>
            <a:endParaRPr lang="en-GB" sz="2000" dirty="0">
              <a:latin typeface="Arial"/>
            </a:endParaRPr>
          </a:p>
          <a:p>
            <a:endParaRPr lang="en-GB"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34</a:t>
            </a:fld>
            <a:endParaRPr lang="en-US" altLang="en-US" dirty="0"/>
          </a:p>
        </p:txBody>
      </p:sp>
    </p:spTree>
    <p:extLst>
      <p:ext uri="{BB962C8B-B14F-4D97-AF65-F5344CB8AC3E}">
        <p14:creationId xmlns:p14="http://schemas.microsoft.com/office/powerpoint/2010/main" val="543519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The Cortex-A series processors include those based on the 32-bit Armv7 architecture and those based on the newest 64-bit Armv8 architecture.</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35</a:t>
            </a:fld>
            <a:endParaRPr lang="en-US" altLang="en-US" dirty="0"/>
          </a:p>
        </p:txBody>
      </p:sp>
    </p:spTree>
    <p:extLst>
      <p:ext uri="{BB962C8B-B14F-4D97-AF65-F5344CB8AC3E}">
        <p14:creationId xmlns:p14="http://schemas.microsoft.com/office/powerpoint/2010/main" val="39413873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As introduced earlier, the Cortex-A series includes high-performance multicore technology processors endowed with advanced extensions such as the Thumb-2 instruction set, the </a:t>
            </a:r>
            <a:r>
              <a:rPr lang="en-GB" sz="1200" dirty="0" err="1">
                <a:latin typeface="Arial"/>
              </a:rPr>
              <a:t>TrustZone</a:t>
            </a:r>
            <a:r>
              <a:rPr lang="en-GB" sz="1200" dirty="0">
                <a:latin typeface="Arial"/>
              </a:rPr>
              <a:t> Security Extensions, the Jazelle technology for bytecode execution acceleration, and the Neon engine for parallelized data processing. These features make the A series ideal for mobile internet.</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36</a:t>
            </a:fld>
            <a:endParaRPr lang="en-US" altLang="en-US" dirty="0"/>
          </a:p>
        </p:txBody>
      </p:sp>
    </p:spTree>
    <p:extLst>
      <p:ext uri="{BB962C8B-B14F-4D97-AF65-F5344CB8AC3E}">
        <p14:creationId xmlns:p14="http://schemas.microsoft.com/office/powerpoint/2010/main" val="165693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latin typeface="Arial"/>
              </a:rPr>
              <a:t>The Cortex-A series processors scale efficiently across a range of the highest performing consumer, embedded, and enterprise devices. These include a spectrum of smartphones, mobile computing platforms, digital TVs, set-top boxes, and rich IoT devices,</a:t>
            </a:r>
            <a:r>
              <a:rPr lang="en-GB" sz="1200" baseline="0" dirty="0">
                <a:latin typeface="Arial"/>
              </a:rPr>
              <a:t> as well as</a:t>
            </a:r>
            <a:r>
              <a:rPr lang="en-GB" sz="1200" dirty="0">
                <a:latin typeface="Arial"/>
              </a:rPr>
              <a:t> enterprise networking and server solutions. In an increasingly energy-conscious business landscape, the power efficiency of Cortex-A processors can provide significant advantages.</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37</a:t>
            </a:fld>
            <a:endParaRPr lang="en-US" altLang="en-US" dirty="0"/>
          </a:p>
        </p:txBody>
      </p:sp>
    </p:spTree>
    <p:extLst>
      <p:ext uri="{BB962C8B-B14F-4D97-AF65-F5344CB8AC3E}">
        <p14:creationId xmlns:p14="http://schemas.microsoft.com/office/powerpoint/2010/main" val="3197575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The Arm Cortex-A9 processor is a popular general-purpose choice for low-power or thermally constrained, cost-sensitive devices. Introduced in 2008, it is used in smartphones, digital TV, and both consumer and enterprise applications enabling the Internet of Things. As a single processor solution, the Cortex-A9 processor offers an overall performance enhancement of well above 50% compared to Arm Cortex-A8 solutions. </a:t>
            </a:r>
          </a:p>
          <a:p>
            <a:endParaRPr lang="en-GB" sz="2000" dirty="0">
              <a:latin typeface="Arial"/>
            </a:endParaRPr>
          </a:p>
          <a:p>
            <a:pPr>
              <a:lnSpc>
                <a:spcPct val="100000"/>
              </a:lnSpc>
            </a:pPr>
            <a:r>
              <a:rPr lang="en-GB" dirty="0"/>
              <a:t>This slide summarizes the main characteristics of the Cortex-A9 processor. </a:t>
            </a:r>
          </a:p>
          <a:p>
            <a:pPr>
              <a:lnSpc>
                <a:spcPct val="100000"/>
              </a:lnSpc>
            </a:pPr>
            <a:r>
              <a:rPr lang="en-GB" sz="2000" dirty="0">
                <a:latin typeface="Arial"/>
              </a:rPr>
              <a:t>Note that all Xilinx Zynq-7000 devices incorporate a dual-core Cortex-A9 processor. </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38</a:t>
            </a:fld>
            <a:endParaRPr lang="en-US" altLang="en-US" dirty="0"/>
          </a:p>
        </p:txBody>
      </p:sp>
    </p:spTree>
    <p:extLst>
      <p:ext uri="{BB962C8B-B14F-4D97-AF65-F5344CB8AC3E}">
        <p14:creationId xmlns:p14="http://schemas.microsoft.com/office/powerpoint/2010/main" val="26237577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rgbClr val="000000"/>
                </a:solidFill>
                <a:latin typeface="Arial" pitchFamily="100" charset="0"/>
                <a:ea typeface="MS PGothic" pitchFamily="34" charset="-128"/>
                <a:cs typeface="ＭＳ Ｐゴシック" charset="0"/>
              </a:rPr>
              <a:t>This diagram shows a block diagram of the Cortex-A9 processor.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rgbClr val="000000"/>
              </a:solidFill>
              <a:latin typeface="Arial" pitchFamily="100"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rgbClr val="000000"/>
                </a:solidFill>
                <a:latin typeface="Arial" pitchFamily="100" charset="0"/>
                <a:ea typeface="MS PGothic" pitchFamily="34" charset="-128"/>
                <a:cs typeface="ＭＳ Ｐゴシック" charset="0"/>
              </a:rPr>
              <a:t>In the instruction queue, small loop mode provides low-power operation while executing small instruction loops. </a:t>
            </a:r>
            <a:r>
              <a:rPr lang="en-GB" sz="1200" b="0" kern="1200" baseline="0" dirty="0">
                <a:solidFill>
                  <a:srgbClr val="000000"/>
                </a:solidFill>
                <a:latin typeface="Arial" pitchFamily="100" charset="0"/>
                <a:ea typeface="MS PGothic" pitchFamily="34" charset="-128"/>
                <a:cs typeface="ＭＳ Ｐゴシック" charset="0"/>
              </a:rPr>
              <a:t>In brief, </a:t>
            </a:r>
            <a:r>
              <a:rPr lang="en-GB" sz="1200" b="0" kern="1200" dirty="0">
                <a:solidFill>
                  <a:srgbClr val="000000"/>
                </a:solidFill>
                <a:latin typeface="Arial" pitchFamily="100" charset="0"/>
                <a:ea typeface="MS PGothic" pitchFamily="34" charset="-128"/>
                <a:cs typeface="ＭＳ Ｐゴシック" charset="0"/>
              </a:rPr>
              <a:t>it allows the core to stop prefetching instructions while executing a loop small enough to fit inside the instruction queue buffer,</a:t>
            </a:r>
            <a:r>
              <a:rPr lang="en-GB" sz="1200" b="0" kern="1200" baseline="0" dirty="0">
                <a:solidFill>
                  <a:srgbClr val="000000"/>
                </a:solidFill>
                <a:latin typeface="Arial" pitchFamily="100" charset="0"/>
                <a:ea typeface="MS PGothic" pitchFamily="34" charset="-128"/>
                <a:cs typeface="ＭＳ Ｐゴシック" charset="0"/>
              </a:rPr>
              <a:t> thereby</a:t>
            </a:r>
            <a:r>
              <a:rPr lang="en-GB" sz="1200" b="0" kern="1200" dirty="0">
                <a:solidFill>
                  <a:srgbClr val="000000"/>
                </a:solidFill>
                <a:latin typeface="Arial" pitchFamily="100" charset="0"/>
                <a:ea typeface="MS PGothic" pitchFamily="34" charset="-128"/>
                <a:cs typeface="ＭＳ Ｐゴシック" charset="0"/>
              </a:rPr>
              <a:t> removing cache latencies and conserving power.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rgbClr val="000000"/>
              </a:solidFill>
              <a:latin typeface="Arial" pitchFamily="100" charset="0"/>
              <a:ea typeface="MS PGothic" pitchFamily="34" charset="-128"/>
              <a:cs typeface="ＭＳ Ｐゴシック" charset="0"/>
            </a:endParaRPr>
          </a:p>
          <a:p>
            <a:r>
              <a:rPr lang="en-US" sz="1200" b="0" kern="1200" dirty="0">
                <a:solidFill>
                  <a:srgbClr val="000000"/>
                </a:solidFill>
                <a:latin typeface="Arial" pitchFamily="100" charset="0"/>
                <a:ea typeface="MS PGothic" pitchFamily="34" charset="-128"/>
                <a:cs typeface="ＭＳ Ｐゴシック" charset="0"/>
              </a:rPr>
              <a:t>The Cortex-A9 processor implements the ARMv7-A architecture and runs 32-bit Arm instructions, 16-bit and 32-bit Thumb® instructions, and 8-bit Java bytecodes in Jazelle® state. </a:t>
            </a:r>
          </a:p>
          <a:p>
            <a:endParaRPr lang="en-US" sz="1200" b="0" kern="1200" dirty="0">
              <a:solidFill>
                <a:srgbClr val="000000"/>
              </a:solidFill>
              <a:latin typeface="Arial" pitchFamily="100" charset="0"/>
              <a:ea typeface="MS PGothic" pitchFamily="34"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rgbClr val="000000"/>
                </a:solidFill>
                <a:latin typeface="Arial" pitchFamily="100" charset="0"/>
                <a:ea typeface="MS PGothic" pitchFamily="34" charset="-128"/>
                <a:cs typeface="ＭＳ Ｐゴシック" charset="0"/>
              </a:rPr>
              <a:t>Jazelle DBX technology is a combined hardware and software solution from Arm, giving platform developers the freedom to run Java applications alongside established OS, middleware, and application code on a single Arm processor.</a:t>
            </a:r>
            <a:r>
              <a:rPr lang="en-GB" sz="1200" b="0" kern="1200" baseline="0" dirty="0">
                <a:solidFill>
                  <a:schemeClr val="tx1"/>
                </a:solidFill>
                <a:latin typeface="Arial" pitchFamily="100" charset="0"/>
                <a:ea typeface="MS PGothic" pitchFamily="34" charset="-128"/>
                <a:cs typeface="ＭＳ Ｐゴシック" charset="0"/>
              </a:rPr>
              <a:t> </a:t>
            </a:r>
            <a:r>
              <a:rPr lang="en-GB" sz="1200" b="0" kern="1200" dirty="0">
                <a:solidFill>
                  <a:srgbClr val="000000"/>
                </a:solidFill>
                <a:latin typeface="Arial" pitchFamily="100" charset="0"/>
                <a:ea typeface="MS PGothic" pitchFamily="34" charset="-128"/>
                <a:cs typeface="ＭＳ Ｐゴシック" charset="0"/>
              </a:rPr>
              <a:t>Jazelle technology software is a multi-tasking Java virtual machine, optimized to take advantage of Jazelle technology architecture extensions available in many Arm processor cores.</a:t>
            </a:r>
            <a:endParaRPr lang="en-GB" b="0" dirty="0"/>
          </a:p>
          <a:p>
            <a:endParaRPr lang="en-GB" sz="1200" b="0" kern="1200" dirty="0">
              <a:solidFill>
                <a:srgbClr val="000000"/>
              </a:solidFill>
              <a:latin typeface="Arial" pitchFamily="100" charset="0"/>
              <a:ea typeface="MS PGothic" pitchFamily="34" charset="-128"/>
              <a:cs typeface="ＭＳ Ｐゴシック" charset="0"/>
            </a:endParaRPr>
          </a:p>
          <a:p>
            <a:r>
              <a:rPr lang="en-GB" sz="1200" b="0" kern="1200" dirty="0">
                <a:solidFill>
                  <a:srgbClr val="000000"/>
                </a:solidFill>
                <a:latin typeface="Arial" pitchFamily="100" charset="0"/>
                <a:ea typeface="MS PGothic" pitchFamily="34" charset="-128"/>
                <a:cs typeface="ＭＳ Ｐゴシック" charset="0"/>
              </a:rPr>
              <a:t>The Cortex-A9 also has a Program Trace Macrocell or PTM interface. PTM is a real-time trace module providing instruction tracing of a processor. A PTM is an integral part of an Arm RealView debug solution.</a:t>
            </a:r>
            <a:endParaRPr lang="en-GB" b="0" dirty="0"/>
          </a:p>
          <a:p>
            <a:endParaRPr lang="en-GB" b="0" dirty="0"/>
          </a:p>
          <a:p>
            <a:endParaRPr lang="en-GB" b="0" dirty="0"/>
          </a:p>
          <a:p>
            <a:pPr>
              <a:lnSpc>
                <a:spcPct val="100000"/>
              </a:lnSpc>
            </a:pPr>
            <a:endParaRPr lang="en-GB" b="0" dirty="0"/>
          </a:p>
          <a:p>
            <a:endParaRPr lang="en-GB" b="0" dirty="0"/>
          </a:p>
          <a:p>
            <a:endParaRPr lang="en-IN" b="0"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39</a:t>
            </a:fld>
            <a:endParaRPr lang="en-US" altLang="en-US" dirty="0"/>
          </a:p>
        </p:txBody>
      </p:sp>
    </p:spTree>
    <p:extLst>
      <p:ext uri="{BB962C8B-B14F-4D97-AF65-F5344CB8AC3E}">
        <p14:creationId xmlns:p14="http://schemas.microsoft.com/office/powerpoint/2010/main" val="439537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1200" dirty="0">
                <a:latin typeface="Arial"/>
              </a:rPr>
              <a:t>The Cortex-A9 MPCore has one up to four Cortex-A9 cores in a cluster. Each Cortex-A9 core is identical to standard single core processors described in </a:t>
            </a:r>
            <a:r>
              <a:rPr lang="en-GB" sz="1200" u="none" dirty="0">
                <a:latin typeface="Arial"/>
              </a:rPr>
              <a:t>the </a:t>
            </a:r>
            <a:r>
              <a:rPr lang="en-GB" sz="1200" dirty="0">
                <a:latin typeface="Arial"/>
              </a:rPr>
              <a:t>previous slide. Each core has a private timer and watchdog unit.</a:t>
            </a:r>
            <a:endParaRPr lang="en-GB" dirty="0"/>
          </a:p>
          <a:p>
            <a:pPr marL="0" indent="0">
              <a:lnSpc>
                <a:spcPct val="100000"/>
              </a:lnSpc>
              <a:buFont typeface="+mj-lt"/>
              <a:buNone/>
            </a:pPr>
            <a:endParaRPr lang="en-GB" dirty="0"/>
          </a:p>
          <a:p>
            <a:pPr marL="0" indent="0" rtl="0">
              <a:lnSpc>
                <a:spcPct val="100000"/>
              </a:lnSpc>
              <a:buFont typeface="+mj-lt"/>
              <a:buNone/>
            </a:pPr>
            <a:r>
              <a:rPr lang="en-GB" sz="1200" dirty="0">
                <a:latin typeface="Arial"/>
              </a:rPr>
              <a:t>The SCU connects the Cortex-A9 cores to the memory system through the AXI interfaces. It</a:t>
            </a:r>
            <a:r>
              <a:rPr lang="en-GB" sz="1200" u="none" dirty="0">
                <a:latin typeface="Arial"/>
              </a:rPr>
              <a:t>s</a:t>
            </a:r>
            <a:r>
              <a:rPr lang="en-GB" sz="1200" dirty="0">
                <a:latin typeface="Arial"/>
              </a:rPr>
              <a:t> functions are to:</a:t>
            </a:r>
            <a:endParaRPr lang="en-GB" dirty="0"/>
          </a:p>
          <a:p>
            <a:pPr marL="0" indent="0">
              <a:lnSpc>
                <a:spcPct val="100000"/>
              </a:lnSpc>
              <a:buFont typeface="+mj-lt"/>
              <a:buNone/>
            </a:pPr>
            <a:r>
              <a:rPr lang="en-GB" sz="1200" dirty="0">
                <a:latin typeface="Arial"/>
              </a:rPr>
              <a:t>-Maintain data cache coherency between the Cortex-</a:t>
            </a:r>
            <a:r>
              <a:rPr lang="en-GB" sz="1200" dirty="0" err="1">
                <a:latin typeface="Arial"/>
              </a:rPr>
              <a:t>A9</a:t>
            </a:r>
            <a:r>
              <a:rPr lang="en-GB" sz="1200" dirty="0">
                <a:latin typeface="Arial"/>
              </a:rPr>
              <a:t> cores</a:t>
            </a:r>
            <a:endParaRPr lang="en-GB" dirty="0"/>
          </a:p>
          <a:p>
            <a:pPr marL="0" indent="0">
              <a:lnSpc>
                <a:spcPct val="100000"/>
              </a:lnSpc>
              <a:buFont typeface="+mj-lt"/>
              <a:buNone/>
            </a:pPr>
            <a:r>
              <a:rPr lang="en-GB" sz="1200" dirty="0">
                <a:latin typeface="Arial"/>
              </a:rPr>
              <a:t>-Initiate L2 AXI memory accesses</a:t>
            </a:r>
            <a:endParaRPr lang="en-GB" dirty="0"/>
          </a:p>
          <a:p>
            <a:pPr marL="0" indent="0">
              <a:lnSpc>
                <a:spcPct val="100000"/>
              </a:lnSpc>
              <a:buFont typeface="+mj-lt"/>
              <a:buNone/>
            </a:pPr>
            <a:r>
              <a:rPr lang="en-GB" sz="1200" dirty="0">
                <a:latin typeface="Arial"/>
              </a:rPr>
              <a:t>-Arbitrate between Cortex-A9 cores requesting </a:t>
            </a:r>
            <a:r>
              <a:rPr lang="en-GB" sz="1200" dirty="0" err="1">
                <a:latin typeface="Arial"/>
              </a:rPr>
              <a:t>L2</a:t>
            </a:r>
            <a:r>
              <a:rPr lang="en-GB" sz="1200" dirty="0">
                <a:latin typeface="Arial"/>
              </a:rPr>
              <a:t> accesses</a:t>
            </a:r>
            <a:endParaRPr lang="en-GB" dirty="0"/>
          </a:p>
          <a:p>
            <a:pPr marL="0" indent="0">
              <a:lnSpc>
                <a:spcPct val="100000"/>
              </a:lnSpc>
              <a:buFont typeface="+mj-lt"/>
              <a:buNone/>
            </a:pPr>
            <a:r>
              <a:rPr lang="en-GB" sz="1200" dirty="0">
                <a:latin typeface="Arial"/>
              </a:rPr>
              <a:t>-Manage ACP accesses</a:t>
            </a:r>
            <a:endParaRPr lang="en-GB" dirty="0"/>
          </a:p>
          <a:p>
            <a:pPr marL="0" indent="0">
              <a:buFont typeface="+mj-lt"/>
              <a:buNone/>
            </a:pP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40</a:t>
            </a:fld>
            <a:endParaRPr lang="en-US" altLang="en-US" dirty="0"/>
          </a:p>
        </p:txBody>
      </p:sp>
    </p:spTree>
    <p:extLst>
      <p:ext uri="{BB962C8B-B14F-4D97-AF65-F5344CB8AC3E}">
        <p14:creationId xmlns:p14="http://schemas.microsoft.com/office/powerpoint/2010/main" val="1766038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Arm’s product portfolio includes a range of processor families with different performance and power characteristics suitable for various SoC applications. </a:t>
            </a:r>
          </a:p>
          <a:p>
            <a:endParaRPr lang="en-GB" baseline="0" dirty="0"/>
          </a:p>
          <a:p>
            <a:pPr>
              <a:spcBef>
                <a:spcPts val="317"/>
              </a:spcBef>
            </a:pPr>
            <a:r>
              <a:rPr lang="en-GB" sz="1800" dirty="0"/>
              <a:t>The Cortex-A series includes a number of </a:t>
            </a:r>
            <a:r>
              <a:rPr lang="en-GB" sz="1200" dirty="0"/>
              <a:t>high-performance processors that can support open Operating Systems. These processors are typically used in advanced embedded applications from smartphones, digital TV, </a:t>
            </a:r>
            <a:r>
              <a:rPr lang="en-US" sz="1200" dirty="0"/>
              <a:t>set-top boxes, and rich IoT devices through to enterprise networking, and server solutions. The power efficiency of the Cortex-A processors can provide significant advantages in an increasingly energy-conscious application landscape.</a:t>
            </a:r>
            <a:endParaRPr lang="en-GB" sz="1800" dirty="0"/>
          </a:p>
          <a:p>
            <a:pPr>
              <a:spcBef>
                <a:spcPts val="317"/>
              </a:spcBef>
            </a:pPr>
            <a:endParaRPr lang="en-GB" sz="1800" dirty="0"/>
          </a:p>
          <a:p>
            <a:pPr>
              <a:spcBef>
                <a:spcPts val="317"/>
              </a:spcBef>
            </a:pPr>
            <a:r>
              <a:rPr lang="en-GB" sz="1800" dirty="0"/>
              <a:t>The Cortex-R series includes processors with </a:t>
            </a:r>
            <a:r>
              <a:rPr lang="en-GB" sz="1200" dirty="0"/>
              <a:t>an exceptional performance for real-time applications </a:t>
            </a:r>
            <a:r>
              <a:rPr lang="en-US" sz="1200" dirty="0"/>
              <a:t>where reliability, high availability, fault tolerance, maintainability, and deterministic real-time responses are essential. Application examples include </a:t>
            </a:r>
            <a:r>
              <a:rPr lang="en-GB" sz="1200" dirty="0"/>
              <a:t>automotive braking systems and powertrains.</a:t>
            </a:r>
          </a:p>
          <a:p>
            <a:pPr>
              <a:spcBef>
                <a:spcPts val="317"/>
              </a:spcBef>
            </a:pPr>
            <a:endParaRPr lang="en-GB" sz="1800" dirty="0"/>
          </a:p>
          <a:p>
            <a:pPr>
              <a:spcBef>
                <a:spcPts val="317"/>
              </a:spcBef>
            </a:pPr>
            <a:r>
              <a:rPr lang="en-GB" sz="1800" dirty="0"/>
              <a:t>The Cortex-M series </a:t>
            </a:r>
            <a:r>
              <a:rPr lang="en-US" sz="1100" dirty="0">
                <a:latin typeface="Arial" pitchFamily="100" charset="0"/>
                <a:ea typeface="MS PGothic" pitchFamily="34" charset="-128"/>
              </a:rPr>
              <a:t>is a range of scalable and compatible, energy-efficient, easy-to-use processors designed for </a:t>
            </a:r>
            <a:r>
              <a:rPr lang="en-GB" sz="1800" dirty="0"/>
              <a:t>cost-sensitive</a:t>
            </a:r>
            <a:r>
              <a:rPr lang="en-GB" sz="1200" dirty="0"/>
              <a:t> applications such as microcontrollers, mixed signal devices, smart sensors, automotive body electronics, and airbags.</a:t>
            </a: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5</a:t>
            </a:fld>
            <a:endParaRPr lang="en-US" altLang="en-US" dirty="0"/>
          </a:p>
        </p:txBody>
      </p:sp>
    </p:spTree>
    <p:extLst>
      <p:ext uri="{BB962C8B-B14F-4D97-AF65-F5344CB8AC3E}">
        <p14:creationId xmlns:p14="http://schemas.microsoft.com/office/powerpoint/2010/main" val="3344322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This diagram shows an overview of the Cortex-A9 processor pipeline. </a:t>
            </a:r>
          </a:p>
          <a:p>
            <a:endParaRPr lang="en-GB" sz="2000" dirty="0">
              <a:latin typeface="Arial"/>
            </a:endParaRPr>
          </a:p>
          <a:p>
            <a:r>
              <a:rPr lang="en-GB" sz="2000" dirty="0">
                <a:latin typeface="Arial"/>
              </a:rPr>
              <a:t>Let us first look at the Prefetch Unit. </a:t>
            </a:r>
          </a:p>
          <a:p>
            <a:r>
              <a:rPr lang="en-GB" sz="2000" dirty="0">
                <a:latin typeface="Arial"/>
              </a:rPr>
              <a:t>In the Prefetch Unit, the instructions are fetched, indicated by FE in this diagram. However, these instructions are not really instructions unless they reach the Instruction Queue </a:t>
            </a:r>
            <a:r>
              <a:rPr lang="en-GB" sz="2000" u="none" dirty="0">
                <a:latin typeface="Arial"/>
              </a:rPr>
              <a:t>labeled</a:t>
            </a:r>
            <a:r>
              <a:rPr lang="en-GB" sz="2000" dirty="0">
                <a:latin typeface="Arial"/>
              </a:rPr>
              <a:t> as IQ in this diagram. Before they reach the Instruction Queue, they are just 64 bits of data that are simply forwarded along between stages. In the Instruction Queue, they become instructions, and only two of them can move on to decode per cycle, even if they are both 16 bits.</a:t>
            </a:r>
          </a:p>
          <a:p>
            <a:endParaRPr lang="en-GB" sz="2000" dirty="0">
              <a:latin typeface="Arial"/>
            </a:endParaRPr>
          </a:p>
          <a:p>
            <a:r>
              <a:rPr lang="en-GB" sz="2000" dirty="0">
                <a:latin typeface="Arial"/>
              </a:rPr>
              <a:t>Next, let us look at the decode stage of the pipeline. </a:t>
            </a:r>
          </a:p>
          <a:p>
            <a:r>
              <a:rPr lang="en-GB" sz="2000" dirty="0">
                <a:latin typeface="Arial"/>
              </a:rPr>
              <a:t>Instruction decode is indicated as DE in the diagram. </a:t>
            </a:r>
            <a:r>
              <a:rPr lang="en-GB" sz="2000" b="1" dirty="0">
                <a:latin typeface="Arial"/>
              </a:rPr>
              <a:t>The decode stage can decode up to two Armv7 or two </a:t>
            </a:r>
            <a:r>
              <a:rPr lang="en-GB" sz="2000" b="1" u="none" dirty="0">
                <a:latin typeface="Arial"/>
              </a:rPr>
              <a:t>Thumb-2</a:t>
            </a:r>
            <a:r>
              <a:rPr lang="en-GB" sz="2000" b="1" dirty="0">
                <a:latin typeface="Arial"/>
              </a:rPr>
              <a:t> instructions per cycle. It is connected to the IQ using two 32-bit buses.</a:t>
            </a:r>
            <a:r>
              <a:rPr lang="en-GB" sz="2000" b="1" dirty="0">
                <a:latin typeface="+mn-lt"/>
              </a:rPr>
              <a:t> </a:t>
            </a:r>
            <a:r>
              <a:rPr lang="en-GB" sz="2000" dirty="0">
                <a:latin typeface="Arial"/>
              </a:rPr>
              <a:t>This core makes use of micro-ops in some cases,</a:t>
            </a:r>
            <a:r>
              <a:rPr lang="en-GB" sz="2000" baseline="0" dirty="0">
                <a:latin typeface="Arial"/>
              </a:rPr>
              <a:t> thereby </a:t>
            </a:r>
            <a:r>
              <a:rPr lang="en-GB" sz="2000" dirty="0">
                <a:latin typeface="Arial"/>
              </a:rPr>
              <a:t>splitting instructions up into smaller pieces</a:t>
            </a:r>
            <a:r>
              <a:rPr lang="en-GB" sz="2000" baseline="0" dirty="0">
                <a:latin typeface="Arial"/>
              </a:rPr>
              <a:t> by </a:t>
            </a:r>
            <a:r>
              <a:rPr lang="en-GB" sz="2000" dirty="0">
                <a:latin typeface="Arial"/>
              </a:rPr>
              <a:t>taking extra cycles.</a:t>
            </a:r>
            <a:r>
              <a:rPr lang="en-GB" sz="2000" dirty="0">
                <a:latin typeface="+mn-l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a:latin typeface="Arial"/>
              </a:rPr>
              <a:t>Register renaming, which is indicated as RE in the diagram, facilitates out-of-order execution. </a:t>
            </a:r>
            <a:endParaRPr lang="en-GB" sz="2000" dirty="0"/>
          </a:p>
          <a:p>
            <a:r>
              <a:rPr lang="en-GB" sz="2000" dirty="0">
                <a:latin typeface="Arial"/>
              </a:rPr>
              <a:t>The branch monitor, which is indicated as BM in the diagram, provides feedback to the branch predictor in the instruction prefetch stage, based on issued branches.</a:t>
            </a:r>
            <a:r>
              <a:rPr lang="en-GB" sz="2000" dirty="0">
                <a:latin typeface="+mn-lt"/>
              </a:rPr>
              <a:t> </a:t>
            </a:r>
          </a:p>
          <a:p>
            <a:endParaRPr lang="en-GB" sz="2000" dirty="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a:latin typeface="Arial"/>
              </a:rPr>
              <a:t>Next, let us look at the issue and execution stages of the pipeline.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a:latin typeface="Arial"/>
              </a:rPr>
              <a:t>The issue stage is indicated as ISS in the diagram. </a:t>
            </a:r>
          </a:p>
          <a:p>
            <a:r>
              <a:rPr lang="en-GB" sz="2000" dirty="0">
                <a:latin typeface="Arial"/>
              </a:rPr>
              <a:t>The pipelines are clustered into three different issue group</a:t>
            </a:r>
            <a:r>
              <a:rPr lang="en-GB" sz="2000" u="sng" dirty="0">
                <a:latin typeface="Arial"/>
              </a:rPr>
              <a:t>s</a:t>
            </a:r>
            <a:r>
              <a:rPr lang="en-GB" sz="2000" b="0" u="sng" dirty="0">
                <a:latin typeface="Arial"/>
              </a:rPr>
              <a:t>:</a:t>
            </a:r>
          </a:p>
          <a:p>
            <a:pPr marL="342900" indent="-342900">
              <a:buFontTx/>
              <a:buChar char="-"/>
            </a:pPr>
            <a:r>
              <a:rPr lang="en-GB" sz="2000" b="0" dirty="0">
                <a:latin typeface="Arial"/>
              </a:rPr>
              <a:t>The main or multiple accumulate execution pipeline, indicated as P0 and M</a:t>
            </a:r>
            <a:r>
              <a:rPr lang="en-GB" sz="2000" b="0" u="sng" dirty="0">
                <a:latin typeface="Arial"/>
              </a:rPr>
              <a:t>,</a:t>
            </a:r>
            <a:r>
              <a:rPr lang="en-GB" sz="2000" b="0" dirty="0">
                <a:latin typeface="Arial"/>
              </a:rPr>
              <a:t> respectively</a:t>
            </a:r>
            <a:r>
              <a:rPr lang="en-GB" sz="2000" b="0" u="sng" dirty="0">
                <a:latin typeface="Arial"/>
              </a:rPr>
              <a:t>,</a:t>
            </a:r>
            <a:r>
              <a:rPr lang="en-GB" sz="2000" b="0" dirty="0">
                <a:latin typeface="Arial"/>
              </a:rPr>
              <a:t> in the diagra</a:t>
            </a:r>
            <a:r>
              <a:rPr lang="en-GB" sz="2000" b="0" u="none" dirty="0">
                <a:latin typeface="Arial"/>
              </a:rPr>
              <a:t>m.</a:t>
            </a:r>
          </a:p>
          <a:p>
            <a:pPr marL="342900" indent="-342900">
              <a:buFontTx/>
              <a:buChar char="-"/>
            </a:pPr>
            <a:r>
              <a:rPr lang="en-GB" sz="2000" b="0" dirty="0">
                <a:latin typeface="Arial"/>
              </a:rPr>
              <a:t>The dual execution pipeline, indicated as P1 in the diagram.</a:t>
            </a:r>
          </a:p>
          <a:p>
            <a:pPr marL="342900" marR="0" lvl="0" indent="-342900" algn="l" defTabSz="914400" rtl="0" eaLnBrk="0" fontAlgn="base" latinLnBrk="0" hangingPunct="0">
              <a:lnSpc>
                <a:spcPct val="100000"/>
              </a:lnSpc>
              <a:spcBef>
                <a:spcPct val="30000"/>
              </a:spcBef>
              <a:spcAft>
                <a:spcPct val="0"/>
              </a:spcAft>
              <a:buClrTx/>
              <a:buSzTx/>
              <a:buFontTx/>
              <a:buChar char="-"/>
              <a:tabLst/>
              <a:defRPr/>
            </a:pPr>
            <a:r>
              <a:rPr lang="en-GB" sz="2000" b="0" u="none" dirty="0">
                <a:latin typeface="Arial"/>
              </a:rPr>
              <a:t>F</a:t>
            </a:r>
            <a:r>
              <a:rPr lang="en-GB" sz="2000" b="0" dirty="0">
                <a:latin typeface="Arial"/>
              </a:rPr>
              <a:t>inally, the Load/Store or Compute Engine execution pipeline, indicated as LS or CE</a:t>
            </a:r>
            <a:r>
              <a:rPr lang="en-GB" sz="2000" b="0" u="sng" dirty="0">
                <a:latin typeface="Arial"/>
              </a:rPr>
              <a:t>,</a:t>
            </a:r>
            <a:r>
              <a:rPr lang="en-GB" sz="2000" b="0" dirty="0">
                <a:latin typeface="Arial"/>
              </a:rPr>
              <a:t> respectively</a:t>
            </a:r>
            <a:r>
              <a:rPr lang="en-GB" sz="2000" b="0" u="sng" dirty="0">
                <a:latin typeface="Arial"/>
              </a:rPr>
              <a:t>,</a:t>
            </a:r>
            <a:r>
              <a:rPr lang="en-GB" sz="2000" b="0" dirty="0">
                <a:latin typeface="Arial"/>
              </a:rPr>
              <a:t> in the diagram. The Address Generation Unit (AGU) generates addresses with offsets for the Load/Store Unit without using any of the ALU pipelines. The Load/Store Unit is indicated as LSU in the diagram.</a:t>
            </a:r>
            <a:endParaRPr lang="en-GB" sz="2000" b="0" dirty="0"/>
          </a:p>
          <a:p>
            <a:pPr marL="0" indent="0">
              <a:buFontTx/>
              <a:buNone/>
            </a:pPr>
            <a:r>
              <a:rPr lang="en-GB" sz="2000" dirty="0">
                <a:latin typeface="Arial"/>
              </a:rPr>
              <a:t>Due to these three different issue groups, the processor can therefore issue up to </a:t>
            </a:r>
            <a:r>
              <a:rPr lang="en-GB" sz="2000" u="none" dirty="0">
                <a:latin typeface="Arial"/>
              </a:rPr>
              <a:t>three</a:t>
            </a:r>
            <a:r>
              <a:rPr lang="en-GB" sz="2000" dirty="0">
                <a:latin typeface="Arial"/>
              </a:rPr>
              <a:t> instructions per cycle.</a:t>
            </a:r>
          </a:p>
          <a:p>
            <a:pPr marL="0" indent="0">
              <a:buFontTx/>
              <a:buNone/>
            </a:pPr>
            <a:endParaRPr lang="en-GB" sz="2000" dirty="0">
              <a:latin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000" dirty="0">
                <a:latin typeface="Arial"/>
              </a:rPr>
              <a:t>Executed pipelines can complete out of order, thanks to register renaming, unless actual interdependency exists.</a:t>
            </a:r>
            <a:r>
              <a:rPr lang="en-GB" sz="2000" baseline="0" dirty="0">
                <a:latin typeface="Arial" pitchFamily="100" charset="0"/>
              </a:rPr>
              <a:t> </a:t>
            </a:r>
            <a:r>
              <a:rPr lang="en-GB" sz="2000" dirty="0">
                <a:latin typeface="Arial"/>
              </a:rPr>
              <a:t>In certain situations, instructions can be issued out of order into ALU </a:t>
            </a:r>
            <a:r>
              <a:rPr lang="en-GB" sz="2000" u="none" dirty="0">
                <a:latin typeface="Arial"/>
              </a:rPr>
              <a:t>pipelines </a:t>
            </a:r>
            <a:r>
              <a:rPr lang="en-GB" sz="2000" u="none" baseline="0" dirty="0">
                <a:latin typeface="Arial"/>
              </a:rPr>
              <a:t>but </a:t>
            </a:r>
            <a:r>
              <a:rPr lang="en-GB" sz="2000" dirty="0">
                <a:latin typeface="Arial"/>
              </a:rPr>
              <a:t>never into the others.</a:t>
            </a:r>
            <a:endParaRPr lang="en-GB" sz="2000" dirty="0"/>
          </a:p>
          <a:p>
            <a:pPr marL="0" indent="0">
              <a:buFontTx/>
              <a:buNone/>
            </a:pPr>
            <a:endParaRPr lang="en-GB" sz="2000" dirty="0">
              <a:latin typeface="Arial"/>
            </a:endParaRPr>
          </a:p>
          <a:p>
            <a:pPr marL="0" indent="0">
              <a:buFontTx/>
              <a:buNone/>
            </a:pPr>
            <a:endParaRPr lang="en-GB" sz="2000" dirty="0">
              <a:latin typeface="Arial"/>
            </a:endParaRPr>
          </a:p>
          <a:p>
            <a:r>
              <a:rPr lang="en-GB" sz="2000" dirty="0">
                <a:latin typeface="Arial"/>
              </a:rPr>
              <a:t>Finally, The write-back stage, indicated by WB in the diagram, happens after the execution stage in the pipeline. In a write-back cache, data is only written to main memory when it is forced out of the cache on line replacement following a cache miss. Otherwise, writes by the processor only update the cache. This is also known as copyback.</a:t>
            </a:r>
            <a:endParaRPr lang="en-GB" sz="2000" dirty="0"/>
          </a:p>
          <a:p>
            <a:endParaRPr lang="en-GB" sz="2000" dirty="0">
              <a:latin typeface="Arial"/>
            </a:endParaRPr>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41</a:t>
            </a:fld>
            <a:endParaRPr lang="en-US" altLang="en-US" dirty="0"/>
          </a:p>
        </p:txBody>
      </p:sp>
    </p:spTree>
    <p:extLst>
      <p:ext uri="{BB962C8B-B14F-4D97-AF65-F5344CB8AC3E}">
        <p14:creationId xmlns:p14="http://schemas.microsoft.com/office/powerpoint/2010/main" val="1970925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Armv7 architecture introduced the Advanced Single Instruction Multiple Data or SIMD extension as an optional extension to the Armv7-A and Armv7-R architecture profiles. It extends the SIMD concept by defining groups of instructions operating on vectors stored in 64-bit doubleword registers and 128-bit quadword vector registers. The doubleword </a:t>
            </a:r>
            <a:r>
              <a:rPr lang="en-GB" sz="1200" u="none" dirty="0">
                <a:solidFill>
                  <a:srgbClr val="000000"/>
                </a:solidFill>
                <a:latin typeface="Arial"/>
                <a:ea typeface="MS PGothic"/>
              </a:rPr>
              <a:t>registers</a:t>
            </a:r>
            <a:r>
              <a:rPr lang="en-GB" sz="1200" dirty="0">
                <a:solidFill>
                  <a:srgbClr val="000000"/>
                </a:solidFill>
                <a:latin typeface="Arial"/>
                <a:ea typeface="MS PGothic"/>
              </a:rPr>
              <a:t> are named as D registers, and the quadword vector registers are named as Q registers. </a:t>
            </a:r>
          </a:p>
          <a:p>
            <a:endParaRPr lang="en-GB" sz="1200" dirty="0">
              <a:solidFill>
                <a:srgbClr val="000000"/>
              </a:solidFill>
              <a:latin typeface="Arial"/>
              <a:ea typeface="MS PGothic"/>
            </a:endParaRPr>
          </a:p>
          <a:p>
            <a:r>
              <a:rPr lang="en-GB" sz="1200" dirty="0">
                <a:solidFill>
                  <a:srgbClr val="000000"/>
                </a:solidFill>
                <a:latin typeface="Arial"/>
                <a:ea typeface="MS PGothic"/>
              </a:rPr>
              <a:t>The implementation of the Advanced SIMD extension used in Arm processors is called Neon, and this is the common terminology used outside architecture specifications. Neon technology is implemented on all current Arm Cortex-A series processors.</a:t>
            </a:r>
            <a:endParaRPr lang="en-GB" dirty="0"/>
          </a:p>
          <a:p>
            <a:endParaRPr lang="en-GB" dirty="0"/>
          </a:p>
          <a:p>
            <a:r>
              <a:rPr lang="en-GB" sz="1200" dirty="0">
                <a:solidFill>
                  <a:srgbClr val="000000"/>
                </a:solidFill>
                <a:latin typeface="Arial"/>
                <a:ea typeface="MS PGothic"/>
              </a:rPr>
              <a:t>Neon instructions are executed as </a:t>
            </a:r>
            <a:r>
              <a:rPr lang="en-GB" sz="1200" u="sng" dirty="0">
                <a:solidFill>
                  <a:srgbClr val="000000"/>
                </a:solidFill>
                <a:latin typeface="Arial"/>
                <a:ea typeface="MS PGothic"/>
              </a:rPr>
              <a:t>a </a:t>
            </a:r>
            <a:r>
              <a:rPr lang="en-GB" sz="1200" dirty="0">
                <a:solidFill>
                  <a:srgbClr val="000000"/>
                </a:solidFill>
                <a:latin typeface="Arial"/>
                <a:ea typeface="MS PGothic"/>
              </a:rPr>
              <a:t>part of the Arm or Thumb instruction stream. This simplifies software development, debugging, and integration compared to using an external accelerator. Traditional Arm or Thumb instructions manage all program flow and synchronization. The Neon instructions perform memory accesses</a:t>
            </a:r>
            <a:r>
              <a:rPr lang="en-GB" sz="1200" dirty="0">
                <a:solidFill>
                  <a:schemeClr val="tx1"/>
                </a:solidFill>
                <a:latin typeface="+mn-lt"/>
                <a:ea typeface="ＭＳ Ｐゴシック" charset="0"/>
              </a:rPr>
              <a:t>, </a:t>
            </a:r>
            <a:r>
              <a:rPr lang="en-GB" sz="1200" dirty="0">
                <a:solidFill>
                  <a:srgbClr val="000000"/>
                </a:solidFill>
                <a:latin typeface="Arial"/>
                <a:ea typeface="MS PGothic"/>
              </a:rPr>
              <a:t>data copying between Neon and general-purpose registers</a:t>
            </a:r>
            <a:r>
              <a:rPr lang="en-GB" sz="1200" dirty="0">
                <a:solidFill>
                  <a:schemeClr val="tx1"/>
                </a:solidFill>
                <a:latin typeface="+mn-lt"/>
                <a:ea typeface="ＭＳ Ｐゴシック" charset="0"/>
              </a:rPr>
              <a:t>, </a:t>
            </a:r>
            <a:r>
              <a:rPr lang="en-GB" sz="1200" dirty="0">
                <a:solidFill>
                  <a:srgbClr val="000000"/>
                </a:solidFill>
                <a:latin typeface="Arial"/>
                <a:ea typeface="MS PGothic"/>
              </a:rPr>
              <a:t>data type conversion</a:t>
            </a:r>
            <a:r>
              <a:rPr lang="en-GB" sz="1200" dirty="0">
                <a:solidFill>
                  <a:schemeClr val="tx1"/>
                </a:solidFill>
                <a:latin typeface="+mn-lt"/>
                <a:ea typeface="ＭＳ Ｐゴシック" charset="0"/>
              </a:rPr>
              <a:t> and </a:t>
            </a:r>
            <a:r>
              <a:rPr lang="en-GB" sz="1200" dirty="0">
                <a:solidFill>
                  <a:srgbClr val="000000"/>
                </a:solidFill>
                <a:latin typeface="Arial"/>
                <a:ea typeface="MS PGothic"/>
              </a:rPr>
              <a:t>data processing</a:t>
            </a:r>
            <a:r>
              <a:rPr lang="en-IN" sz="1200" dirty="0">
                <a:solidFill>
                  <a:srgbClr val="000000"/>
                </a:solidFill>
                <a:latin typeface="Arial"/>
                <a:ea typeface="MS PGothic"/>
              </a:rPr>
              <a:t>.</a:t>
            </a:r>
            <a:endParaRPr lang="en-GB"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42</a:t>
            </a:fld>
            <a:endParaRPr lang="en-US" altLang="en-US" dirty="0"/>
          </a:p>
        </p:txBody>
      </p:sp>
    </p:spTree>
    <p:extLst>
      <p:ext uri="{BB962C8B-B14F-4D97-AF65-F5344CB8AC3E}">
        <p14:creationId xmlns:p14="http://schemas.microsoft.com/office/powerpoint/2010/main" val="2878436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latin typeface="Arial"/>
                <a:ea typeface="MS PGothic"/>
              </a:rPr>
              <a:t>The NEON register bank consists of thirty-two 64-bit registers. If both Advanced SIMD and Vector Floating-Point Architecture, or VFP, version 3 are implemented, they share this register bank. </a:t>
            </a:r>
          </a:p>
          <a:p>
            <a:endParaRPr lang="en-GB" sz="1200" dirty="0">
              <a:solidFill>
                <a:srgbClr val="000000"/>
              </a:solidFill>
              <a:latin typeface="Arial"/>
              <a:ea typeface="MS PGothic"/>
            </a:endParaRPr>
          </a:p>
          <a:p>
            <a:r>
              <a:rPr lang="en-GB" sz="1200" dirty="0">
                <a:solidFill>
                  <a:srgbClr val="000000"/>
                </a:solidFill>
                <a:latin typeface="Arial"/>
                <a:ea typeface="MS PGothic"/>
              </a:rPr>
              <a:t>In this case, VFPv3 is implemented in the VFPv3-D32 form that supports thirty-two double-precision floating-point registers. This integration simplifies implementation of context switching </a:t>
            </a:r>
            <a:r>
              <a:rPr lang="en-GB" sz="1200" u="none" dirty="0">
                <a:solidFill>
                  <a:srgbClr val="000000"/>
                </a:solidFill>
                <a:latin typeface="Arial"/>
                <a:ea typeface="MS PGothic"/>
              </a:rPr>
              <a:t>support because</a:t>
            </a:r>
            <a:r>
              <a:rPr lang="en-GB" sz="1200" baseline="0" dirty="0">
                <a:solidFill>
                  <a:schemeClr val="tx1"/>
                </a:solidFill>
                <a:latin typeface="Arial" pitchFamily="100" charset="0"/>
                <a:ea typeface="MS PGothic" pitchFamily="34" charset="-128"/>
              </a:rPr>
              <a:t> </a:t>
            </a:r>
            <a:r>
              <a:rPr lang="en-GB" sz="1200" dirty="0">
                <a:solidFill>
                  <a:srgbClr val="000000"/>
                </a:solidFill>
                <a:latin typeface="Arial"/>
                <a:ea typeface="MS PGothic"/>
              </a:rPr>
              <a:t>the same routines that save and restore VFP context also save and restore NEON context.</a:t>
            </a:r>
            <a:endParaRPr lang="en-GB" dirty="0"/>
          </a:p>
          <a:p>
            <a:endParaRPr lang="en-GB" dirty="0"/>
          </a:p>
          <a:p>
            <a:r>
              <a:rPr lang="en-GB" sz="1200" dirty="0">
                <a:solidFill>
                  <a:srgbClr val="000000"/>
                </a:solidFill>
                <a:latin typeface="Arial"/>
                <a:ea typeface="MS PGothic"/>
              </a:rPr>
              <a:t>The NEON unit can view the same register bank as:</a:t>
            </a:r>
            <a:endParaRPr lang="en-GB" dirty="0"/>
          </a:p>
          <a:p>
            <a:r>
              <a:rPr lang="en-GB" sz="1200" dirty="0">
                <a:solidFill>
                  <a:srgbClr val="000000"/>
                </a:solidFill>
                <a:latin typeface="Arial"/>
                <a:ea typeface="MS PGothic"/>
              </a:rPr>
              <a:t>     sixteen 128-bit quadword registers, Q0–Q15</a:t>
            </a:r>
          </a:p>
          <a:p>
            <a:r>
              <a:rPr lang="en-GB" sz="1200" dirty="0">
                <a:solidFill>
                  <a:srgbClr val="000000"/>
                </a:solidFill>
                <a:latin typeface="Arial"/>
                <a:ea typeface="MS PGothic"/>
              </a:rPr>
              <a:t>	or</a:t>
            </a:r>
            <a:endParaRPr lang="en-GB" dirty="0"/>
          </a:p>
          <a:p>
            <a:r>
              <a:rPr lang="en-GB" sz="1200" dirty="0">
                <a:solidFill>
                  <a:srgbClr val="000000"/>
                </a:solidFill>
                <a:latin typeface="Arial"/>
                <a:ea typeface="MS PGothic"/>
              </a:rPr>
              <a:t>     thirty-two 64-bit doubleword registers, D0–D31</a:t>
            </a:r>
            <a:endParaRPr lang="en-GB" dirty="0"/>
          </a:p>
          <a:p>
            <a:endParaRPr lang="en-US" sz="1200" kern="1200" baseline="0" dirty="0">
              <a:solidFill>
                <a:schemeClr val="tx1"/>
              </a:solidFill>
              <a:latin typeface="Arial" pitchFamily="100" charset="0"/>
              <a:ea typeface="MS PGothic" pitchFamily="34" charset="-128"/>
              <a:cs typeface="ＭＳ Ｐゴシック" charset="0"/>
            </a:endParaRPr>
          </a:p>
          <a:p>
            <a:endParaRPr lang="es-ES"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43</a:t>
            </a:fld>
            <a:endParaRPr lang="en-US" altLang="en-US" dirty="0"/>
          </a:p>
        </p:txBody>
      </p:sp>
    </p:spTree>
    <p:extLst>
      <p:ext uri="{BB962C8B-B14F-4D97-AF65-F5344CB8AC3E}">
        <p14:creationId xmlns:p14="http://schemas.microsoft.com/office/powerpoint/2010/main" val="1982457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000" dirty="0">
                <a:latin typeface="Arial"/>
              </a:rPr>
              <a:t>Neon technology enhances user experiences with multimedia applications.</a:t>
            </a:r>
            <a:endParaRPr lang="en-GB" sz="2000" baseline="0" dirty="0">
              <a:latin typeface="Arial"/>
            </a:endParaRPr>
          </a:p>
          <a:p>
            <a:endParaRPr lang="en-GB" sz="2000" baseline="0" dirty="0">
              <a:latin typeface="Arial"/>
            </a:endParaRPr>
          </a:p>
          <a:p>
            <a:r>
              <a:rPr lang="en-GB" sz="2000" baseline="0" dirty="0">
                <a:latin typeface="Arial"/>
              </a:rPr>
              <a:t>M</a:t>
            </a:r>
            <a:r>
              <a:rPr lang="en-GB" sz="1200" dirty="0">
                <a:solidFill>
                  <a:srgbClr val="000000"/>
                </a:solidFill>
                <a:latin typeface="Arial"/>
                <a:ea typeface="MS PGothic"/>
              </a:rPr>
              <a:t>edia codecs and graphics accelerators operate on large amounts of data that are less than word-sized. </a:t>
            </a:r>
            <a:r>
              <a:rPr lang="en-GB" sz="1200" baseline="0" dirty="0">
                <a:solidFill>
                  <a:srgbClr val="000000"/>
                </a:solidFill>
                <a:latin typeface="Arial"/>
                <a:ea typeface="MS PGothic"/>
              </a:rPr>
              <a:t>16-bit</a:t>
            </a:r>
            <a:r>
              <a:rPr lang="en-GB" sz="1200" dirty="0">
                <a:solidFill>
                  <a:srgbClr val="000000"/>
                </a:solidFill>
                <a:latin typeface="Arial"/>
                <a:ea typeface="MS PGothic"/>
              </a:rPr>
              <a:t> data is common in audio applications, and 8-bit data is common in graphics and video.</a:t>
            </a:r>
            <a:r>
              <a:rPr lang="en-GB" sz="1200" baseline="0" dirty="0">
                <a:solidFill>
                  <a:schemeClr val="tx1"/>
                </a:solidFill>
                <a:latin typeface="Arial" pitchFamily="100" charset="0"/>
                <a:ea typeface="MS PGothic" pitchFamily="34" charset="-128"/>
              </a:rPr>
              <a:t> </a:t>
            </a:r>
            <a:r>
              <a:rPr lang="en-GB" sz="1200" dirty="0">
                <a:solidFill>
                  <a:srgbClr val="000000"/>
                </a:solidFill>
                <a:latin typeface="Arial"/>
                <a:ea typeface="MS PGothic"/>
              </a:rPr>
              <a:t>This</a:t>
            </a:r>
            <a:r>
              <a:rPr lang="en-GB" sz="1200" baseline="0" dirty="0">
                <a:solidFill>
                  <a:srgbClr val="000000"/>
                </a:solidFill>
                <a:latin typeface="Arial"/>
                <a:ea typeface="MS PGothic"/>
              </a:rPr>
              <a:t> means that, when</a:t>
            </a:r>
            <a:r>
              <a:rPr lang="en-GB" sz="1200" dirty="0">
                <a:solidFill>
                  <a:srgbClr val="000000"/>
                </a:solidFill>
                <a:latin typeface="Arial"/>
                <a:ea typeface="MS PGothic"/>
              </a:rPr>
              <a:t> performing these operations on a 32-bit microprocessor, parts of the computation units are </a:t>
            </a:r>
            <a:r>
              <a:rPr lang="en-GB" sz="1200" u="none" dirty="0">
                <a:solidFill>
                  <a:srgbClr val="000000"/>
                </a:solidFill>
                <a:latin typeface="Arial"/>
                <a:ea typeface="MS PGothic"/>
              </a:rPr>
              <a:t>unused but </a:t>
            </a:r>
            <a:r>
              <a:rPr lang="en-GB" sz="1200" dirty="0">
                <a:solidFill>
                  <a:srgbClr val="000000"/>
                </a:solidFill>
                <a:latin typeface="Arial"/>
                <a:ea typeface="MS PGothic"/>
              </a:rPr>
              <a:t>continue to consume power. To make better use of the available resources, Neon technology uses a single instruction to perform the same operation in parallel on multiple data elements of the same type and size. This way, the hardware that normally adds two 32-bit values instead performs four parallel additions of 8-bit values in the same amount of time.</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44</a:t>
            </a:fld>
            <a:endParaRPr lang="en-US" altLang="en-US" dirty="0"/>
          </a:p>
        </p:txBody>
      </p:sp>
    </p:spTree>
    <p:extLst>
      <p:ext uri="{BB962C8B-B14F-4D97-AF65-F5344CB8AC3E}">
        <p14:creationId xmlns:p14="http://schemas.microsoft.com/office/powerpoint/2010/main" val="1851338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7"/>
              </a:spcBef>
            </a:pPr>
            <a:r>
              <a:rPr lang="en-GB" sz="1800" dirty="0"/>
              <a:t>The SecurCore series </a:t>
            </a:r>
            <a:r>
              <a:rPr lang="en-US" sz="1100" dirty="0">
                <a:latin typeface="Arial" pitchFamily="100" charset="0"/>
                <a:ea typeface="MS PGothic" pitchFamily="34" charset="-128"/>
              </a:rPr>
              <a:t>provides powerful 32-bit security-enhanced solutions. These processors are used in a wide range of </a:t>
            </a:r>
            <a:r>
              <a:rPr lang="en-GB" sz="1200" dirty="0"/>
              <a:t>security applications such as e-Government smartcards, Pay TV, and banking.</a:t>
            </a:r>
          </a:p>
          <a:p>
            <a:pPr>
              <a:spcBef>
                <a:spcPts val="317"/>
              </a:spcBef>
            </a:pPr>
            <a:endParaRPr lang="en-GB" sz="1200" dirty="0"/>
          </a:p>
          <a:p>
            <a:pPr>
              <a:spcBef>
                <a:spcPts val="317"/>
              </a:spcBef>
            </a:pPr>
            <a:r>
              <a:rPr lang="en-GB" sz="1800" dirty="0"/>
              <a:t>Classic processors </a:t>
            </a:r>
            <a:r>
              <a:rPr lang="en-GB" sz="1200" dirty="0"/>
              <a:t>include the Arm7, Arm9, and Arm11 families. These</a:t>
            </a:r>
            <a:r>
              <a:rPr lang="en-US" sz="1100" dirty="0">
                <a:latin typeface="Arial" pitchFamily="100" charset="0"/>
                <a:ea typeface="MS PGothic" pitchFamily="34" charset="-128"/>
              </a:rPr>
              <a:t> processors have been available for over 15 years.</a:t>
            </a:r>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6</a:t>
            </a:fld>
            <a:endParaRPr lang="en-US" altLang="en-US" dirty="0"/>
          </a:p>
        </p:txBody>
      </p:sp>
    </p:spTree>
    <p:extLst>
      <p:ext uri="{BB962C8B-B14F-4D97-AF65-F5344CB8AC3E}">
        <p14:creationId xmlns:p14="http://schemas.microsoft.com/office/powerpoint/2010/main" val="406494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The Cortex-A series</a:t>
            </a:r>
            <a:r>
              <a:rPr lang="en-GB" sz="1200" baseline="0" dirty="0">
                <a:latin typeface="Arial"/>
              </a:rPr>
              <a:t> </a:t>
            </a:r>
            <a:r>
              <a:rPr lang="en-GB" sz="1200" dirty="0">
                <a:latin typeface="Arial"/>
              </a:rPr>
              <a:t>can be divided into two categories.</a:t>
            </a:r>
            <a:endParaRPr lang="en-GB" dirty="0"/>
          </a:p>
          <a:p>
            <a:endParaRPr lang="en-GB" dirty="0"/>
          </a:p>
          <a:p>
            <a:pPr>
              <a:lnSpc>
                <a:spcPct val="100000"/>
              </a:lnSpc>
              <a:buFont typeface="StarSymbol"/>
              <a:buNone/>
            </a:pPr>
            <a:r>
              <a:rPr lang="en-GB" sz="1200" dirty="0">
                <a:latin typeface="Arial"/>
              </a:rPr>
              <a:t>The first category is the high-performance processors, which include A15, A17, and A57 processors.</a:t>
            </a:r>
            <a:endParaRPr lang="en-GB" dirty="0"/>
          </a:p>
          <a:p>
            <a:pPr>
              <a:lnSpc>
                <a:spcPct val="100000"/>
              </a:lnSpc>
              <a:buFont typeface="StarSymbol"/>
              <a:buNone/>
            </a:pPr>
            <a:r>
              <a:rPr lang="en-GB" sz="1200" dirty="0">
                <a:latin typeface="Arial"/>
              </a:rPr>
              <a:t>The other category is the high-efficiency processors, which include A5, A7, and A53 processors.</a:t>
            </a:r>
            <a:endParaRPr lang="en-GB" dirty="0"/>
          </a:p>
          <a:p>
            <a:pPr>
              <a:lnSpc>
                <a:spcPct val="100000"/>
              </a:lnSpc>
            </a:pPr>
            <a:endParaRPr lang="en-GB" dirty="0"/>
          </a:p>
          <a:p>
            <a:pPr>
              <a:lnSpc>
                <a:spcPct val="100000"/>
              </a:lnSpc>
            </a:pPr>
            <a:r>
              <a:rPr lang="en-GB" sz="1200" dirty="0">
                <a:latin typeface="Arial"/>
              </a:rPr>
              <a:t>Cortex-A9 processors sit between the</a:t>
            </a:r>
            <a:r>
              <a:rPr lang="en-GB" sz="1200" baseline="0" dirty="0">
                <a:latin typeface="Arial"/>
              </a:rPr>
              <a:t> two</a:t>
            </a:r>
            <a:r>
              <a:rPr lang="en-GB" sz="1200" dirty="0">
                <a:latin typeface="Arial"/>
              </a:rPr>
              <a:t> categories, providing both high performance and restrained power consumption.</a:t>
            </a:r>
            <a:endParaRPr lang="en-GB" dirty="0"/>
          </a:p>
          <a:p>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7</a:t>
            </a:fld>
            <a:endParaRPr lang="en-US" altLang="en-US" dirty="0"/>
          </a:p>
        </p:txBody>
      </p:sp>
    </p:spTree>
    <p:extLst>
      <p:ext uri="{BB962C8B-B14F-4D97-AF65-F5344CB8AC3E}">
        <p14:creationId xmlns:p14="http://schemas.microsoft.com/office/powerpoint/2010/main" val="287877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The main difference between</a:t>
            </a:r>
            <a:r>
              <a:rPr lang="en-GB" sz="1200" baseline="0" dirty="0">
                <a:latin typeface="Arial"/>
              </a:rPr>
              <a:t> the R series and </a:t>
            </a:r>
            <a:r>
              <a:rPr lang="en-GB" sz="1200" dirty="0">
                <a:latin typeface="Arial"/>
              </a:rPr>
              <a:t>the A</a:t>
            </a:r>
            <a:r>
              <a:rPr lang="en-GB" sz="1200" baseline="0" dirty="0">
                <a:latin typeface="Arial"/>
              </a:rPr>
              <a:t> </a:t>
            </a:r>
            <a:r>
              <a:rPr lang="en-GB" sz="1200" dirty="0">
                <a:latin typeface="Arial"/>
              </a:rPr>
              <a:t>series is in the memory system architecture. The R series has no virtual memory and no address translation within the processor. Certain sections of memory that are used to store critical sections of code and data are closely coupled to the </a:t>
            </a:r>
            <a:r>
              <a:rPr lang="en-GB" sz="1200" u="none" dirty="0">
                <a:latin typeface="Arial"/>
              </a:rPr>
              <a:t>CPU so </a:t>
            </a:r>
            <a:r>
              <a:rPr lang="en-GB" sz="1200" dirty="0">
                <a:latin typeface="Arial"/>
              </a:rPr>
              <a:t>they can be quickly accessed. </a:t>
            </a:r>
          </a:p>
          <a:p>
            <a:endParaRPr lang="en-GB" sz="1200" dirty="0">
              <a:latin typeface="Arial"/>
            </a:endParaRPr>
          </a:p>
          <a:p>
            <a:r>
              <a:rPr lang="en-GB" sz="1200" dirty="0">
                <a:latin typeface="Arial"/>
              </a:rPr>
              <a:t>There are also some additional features to help meet real-time requirements (such as fast peripheral access) and for error detection and correction.</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8</a:t>
            </a:fld>
            <a:endParaRPr lang="en-US" altLang="en-US" dirty="0"/>
          </a:p>
        </p:txBody>
      </p:sp>
    </p:spTree>
    <p:extLst>
      <p:ext uri="{BB962C8B-B14F-4D97-AF65-F5344CB8AC3E}">
        <p14:creationId xmlns:p14="http://schemas.microsoft.com/office/powerpoint/2010/main" val="151055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a:rPr>
              <a:t>The Cortex-M series is designed</a:t>
            </a:r>
            <a:r>
              <a:rPr lang="en-GB" sz="1200" baseline="0" dirty="0">
                <a:latin typeface="Arial"/>
              </a:rPr>
              <a:t> for</a:t>
            </a:r>
            <a:r>
              <a:rPr lang="en-GB" sz="1200" dirty="0">
                <a:latin typeface="Arial"/>
              </a:rPr>
              <a:t> cost-effective microcontroller applications such as embedded DSP and embedded control. </a:t>
            </a:r>
          </a:p>
          <a:p>
            <a:endParaRPr lang="en-GB" sz="1200" dirty="0">
              <a:latin typeface="Arial"/>
            </a:endParaRPr>
          </a:p>
          <a:p>
            <a:r>
              <a:rPr lang="en-GB" sz="1200" dirty="0">
                <a:latin typeface="Arial"/>
              </a:rPr>
              <a:t>These are processors with restrained hardware resources but </a:t>
            </a:r>
            <a:r>
              <a:rPr lang="en-GB" sz="1200" u="none" dirty="0">
                <a:latin typeface="Arial"/>
              </a:rPr>
              <a:t>with </a:t>
            </a:r>
            <a:r>
              <a:rPr lang="en-GB" sz="1200" dirty="0">
                <a:latin typeface="Arial"/>
              </a:rPr>
              <a:t>very low power consumption and small footprints.</a:t>
            </a:r>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9</a:t>
            </a:fld>
            <a:endParaRPr lang="en-US" altLang="en-US" dirty="0"/>
          </a:p>
        </p:txBody>
      </p:sp>
    </p:spTree>
    <p:extLst>
      <p:ext uri="{BB962C8B-B14F-4D97-AF65-F5344CB8AC3E}">
        <p14:creationId xmlns:p14="http://schemas.microsoft.com/office/powerpoint/2010/main" val="3518324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GB" sz="2000" dirty="0">
                <a:latin typeface="Arial"/>
              </a:rPr>
              <a:t>Arm’s main product line</a:t>
            </a:r>
            <a:r>
              <a:rPr lang="en-GB" sz="2000" baseline="0" dirty="0">
                <a:latin typeface="Arial"/>
              </a:rPr>
              <a:t> </a:t>
            </a:r>
            <a:r>
              <a:rPr lang="en-GB" sz="2000" dirty="0">
                <a:latin typeface="Arial"/>
              </a:rPr>
              <a:t>includes over 20 processor cores. The current processor offerings are broadly classified into three </a:t>
            </a:r>
            <a:r>
              <a:rPr lang="en-GB" sz="2000" u="none" dirty="0">
                <a:latin typeface="Arial"/>
              </a:rPr>
              <a:t>families: the </a:t>
            </a:r>
            <a:r>
              <a:rPr lang="en-GB" sz="2000" dirty="0">
                <a:latin typeface="Arial"/>
              </a:rPr>
              <a:t>M, R, and A class. </a:t>
            </a:r>
            <a:endParaRPr lang="en-GB" dirty="0"/>
          </a:p>
          <a:p>
            <a:pPr>
              <a:lnSpc>
                <a:spcPct val="100000"/>
              </a:lnSpc>
            </a:pPr>
            <a:endParaRPr lang="en-GB" dirty="0"/>
          </a:p>
          <a:p>
            <a:pPr>
              <a:lnSpc>
                <a:spcPct val="100000"/>
              </a:lnSpc>
            </a:pPr>
            <a:r>
              <a:rPr lang="en-GB" sz="2000" dirty="0">
                <a:latin typeface="Arial"/>
              </a:rPr>
              <a:t>There</a:t>
            </a:r>
            <a:r>
              <a:rPr lang="en-GB" sz="2000" baseline="0" dirty="0">
                <a:latin typeface="Arial"/>
              </a:rPr>
              <a:t> are currently five </a:t>
            </a:r>
            <a:r>
              <a:rPr lang="en-GB" sz="2000" dirty="0">
                <a:latin typeface="Arial"/>
              </a:rPr>
              <a:t>Arm-developed instruction</a:t>
            </a:r>
            <a:r>
              <a:rPr lang="en-GB" sz="2000" baseline="0" dirty="0">
                <a:latin typeface="Arial"/>
              </a:rPr>
              <a:t> </a:t>
            </a:r>
            <a:r>
              <a:rPr lang="en-GB" sz="2000" dirty="0">
                <a:latin typeface="Arial"/>
              </a:rPr>
              <a:t>set </a:t>
            </a:r>
            <a:r>
              <a:rPr lang="en-GB" sz="2000" u="none" dirty="0">
                <a:latin typeface="Arial"/>
              </a:rPr>
              <a:t>architectures: the </a:t>
            </a:r>
            <a:r>
              <a:rPr lang="en-GB" sz="2000" dirty="0">
                <a:latin typeface="Arial"/>
              </a:rPr>
              <a:t>Armv4, Armv5, Armv6, Armv7, and Armv8 architectures.  </a:t>
            </a:r>
            <a:endParaRPr lang="en-GB" dirty="0"/>
          </a:p>
          <a:p>
            <a:pPr>
              <a:lnSpc>
                <a:spcPct val="100000"/>
              </a:lnSpc>
            </a:pPr>
            <a:endParaRPr lang="en-GB" sz="1200" dirty="0">
              <a:latin typeface="Arial"/>
            </a:endParaRPr>
          </a:p>
          <a:p>
            <a:pPr>
              <a:lnSpc>
                <a:spcPct val="100000"/>
              </a:lnSpc>
            </a:pPr>
            <a:r>
              <a:rPr lang="en-GB" sz="1200" dirty="0">
                <a:latin typeface="Arial"/>
              </a:rPr>
              <a:t>The release</a:t>
            </a:r>
            <a:r>
              <a:rPr lang="en-GB" sz="1200" baseline="0" dirty="0">
                <a:latin typeface="Arial"/>
              </a:rPr>
              <a:t> of </a:t>
            </a:r>
            <a:r>
              <a:rPr lang="en-GB" sz="1200" dirty="0">
                <a:latin typeface="Arial"/>
              </a:rPr>
              <a:t>Armv7 architecture coincided with the introduction of the Cortex product naming convention.</a:t>
            </a:r>
            <a:r>
              <a:rPr lang="en-GB" sz="1200" baseline="0" dirty="0">
                <a:latin typeface="Arial"/>
              </a:rPr>
              <a:t>  </a:t>
            </a:r>
          </a:p>
          <a:p>
            <a:pPr>
              <a:lnSpc>
                <a:spcPct val="100000"/>
              </a:lnSpc>
            </a:pPr>
            <a:r>
              <a:rPr lang="en-GB" sz="1200" baseline="0" dirty="0">
                <a:latin typeface="Arial"/>
              </a:rPr>
              <a:t>This naming convention </a:t>
            </a:r>
            <a:r>
              <a:rPr lang="en-GB" sz="1200" dirty="0">
                <a:latin typeface="Arial"/>
              </a:rPr>
              <a:t>is based on the Cortex class, </a:t>
            </a:r>
            <a:r>
              <a:rPr lang="en-GB" sz="1200" u="none" dirty="0">
                <a:latin typeface="Arial"/>
              </a:rPr>
              <a:t>whether it is A, R</a:t>
            </a:r>
            <a:r>
              <a:rPr lang="en-GB" sz="1200" dirty="0">
                <a:latin typeface="Arial"/>
              </a:rPr>
              <a:t>, or M, followed by a qualitative numeric indicator of performance and functionality</a:t>
            </a:r>
            <a:r>
              <a:rPr lang="en-GB" sz="1200" u="none" dirty="0">
                <a:latin typeface="Arial"/>
              </a:rPr>
              <a:t>, for example</a:t>
            </a:r>
            <a:r>
              <a:rPr lang="en-GB" sz="1200" dirty="0">
                <a:latin typeface="Arial"/>
              </a:rPr>
              <a:t>, Cortex-A57. </a:t>
            </a:r>
          </a:p>
          <a:p>
            <a:pPr>
              <a:lnSpc>
                <a:spcPct val="100000"/>
              </a:lnSpc>
            </a:pPr>
            <a:endParaRPr lang="en-GB" sz="1200" dirty="0">
              <a:latin typeface="Arial"/>
            </a:endParaRPr>
          </a:p>
          <a:p>
            <a:pPr>
              <a:lnSpc>
                <a:spcPct val="100000"/>
              </a:lnSpc>
            </a:pPr>
            <a:endParaRPr lang="en-GB" dirty="0"/>
          </a:p>
          <a:p>
            <a:pPr eaLnBrk="1" hangingPunct="1"/>
            <a:endParaRPr lang="en-GB" dirty="0"/>
          </a:p>
          <a:p>
            <a:endParaRPr lang="en-IN" dirty="0"/>
          </a:p>
        </p:txBody>
      </p:sp>
      <p:sp>
        <p:nvSpPr>
          <p:cNvPr id="4" name="Slide Number Placeholder 3"/>
          <p:cNvSpPr>
            <a:spLocks noGrp="1"/>
          </p:cNvSpPr>
          <p:nvPr>
            <p:ph type="sldNum" sz="quarter" idx="10"/>
          </p:nvPr>
        </p:nvSpPr>
        <p:spPr/>
        <p:txBody>
          <a:bodyPr/>
          <a:lstStyle/>
          <a:p>
            <a:pPr>
              <a:defRPr/>
            </a:pPr>
            <a:fld id="{4ED05C12-C9C4-4501-9C72-D2E25191FC36}" type="slidenum">
              <a:rPr lang="en-US" altLang="en-US" smtClean="0"/>
              <a:pPr>
                <a:defRPr/>
              </a:pPr>
              <a:t>10</a:t>
            </a:fld>
            <a:endParaRPr lang="en-US" altLang="en-US" dirty="0"/>
          </a:p>
        </p:txBody>
      </p:sp>
    </p:spTree>
    <p:extLst>
      <p:ext uri="{BB962C8B-B14F-4D97-AF65-F5344CB8AC3E}">
        <p14:creationId xmlns:p14="http://schemas.microsoft.com/office/powerpoint/2010/main" val="20083390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E556DF-BE24-BB47-9FD2-350D67DC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4" name="Rectangle 3">
            <a:extLst>
              <a:ext uri="{FF2B5EF4-FFF2-40B4-BE49-F238E27FC236}">
                <a16:creationId xmlns:a16="http://schemas.microsoft.com/office/drawing/2014/main" id="{47DB56EA-EFE9-874F-97FF-66B32F665BC9}"/>
              </a:ext>
            </a:extLst>
          </p:cNvPr>
          <p:cNvSpPr>
            <a:spLocks/>
          </p:cNvSpPr>
          <p:nvPr userDrawn="1"/>
        </p:nvSpPr>
        <p:spPr>
          <a:xfrm rot="5400000">
            <a:off x="2666400" y="-2667600"/>
            <a:ext cx="6858000" cy="12193200"/>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C834CFF-8E93-2347-9547-EC508DDB303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DE2A1EC-11A7-6C45-AE97-813BACFCF89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3292D234-E25F-7F41-ABB8-C75FCF5CD5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3" name="Picture 2" descr="A picture containing hydrozoan&#10;&#10;Description automatically generated">
            <a:extLst>
              <a:ext uri="{FF2B5EF4-FFF2-40B4-BE49-F238E27FC236}">
                <a16:creationId xmlns:a16="http://schemas.microsoft.com/office/drawing/2014/main" id="{74A8AC8F-8A23-E644-ABCA-8318EFE232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77"/>
            <a:ext cx="12193200" cy="6858675"/>
          </a:xfrm>
          <a:prstGeom prst="rect">
            <a:avLst/>
          </a:prstGeom>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a:solidFill>
                <a:srgbClr val="FFFFFF"/>
              </a:solidFill>
            </a:endParaRPr>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3" name="Picture 22">
            <a:extLst>
              <a:ext uri="{FF2B5EF4-FFF2-40B4-BE49-F238E27FC236}">
                <a16:creationId xmlns:a16="http://schemas.microsoft.com/office/drawing/2014/main" id="{6C9308F2-C30B-4E4F-9DA5-A1A86F5F74F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318CCECB-9B2C-4F40-93A1-3FF9264650A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7" name="TextBox 20">
            <a:extLst>
              <a:ext uri="{FF2B5EF4-FFF2-40B4-BE49-F238E27FC236}">
                <a16:creationId xmlns:a16="http://schemas.microsoft.com/office/drawing/2014/main" id="{9DE32C43-10DC-6D45-AAC5-F6B8ED9985E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4" name="Picture 3" descr="A picture containing outdoor, laser, light, scene&#10;&#10;Description automatically generated">
            <a:extLst>
              <a:ext uri="{FF2B5EF4-FFF2-40B4-BE49-F238E27FC236}">
                <a16:creationId xmlns:a16="http://schemas.microsoft.com/office/drawing/2014/main" id="{566CB7B2-10D4-7544-8B87-EFB12B4451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2" name="Rectangle 1">
            <a:extLst>
              <a:ext uri="{FF2B5EF4-FFF2-40B4-BE49-F238E27FC236}">
                <a16:creationId xmlns:a16="http://schemas.microsoft.com/office/drawing/2014/main" id="{83D297C4-855A-9540-843B-CC587D9FD8C1}"/>
              </a:ext>
            </a:extLst>
          </p:cNvPr>
          <p:cNvSpPr/>
          <p:nvPr userDrawn="1"/>
        </p:nvSpPr>
        <p:spPr>
          <a:xfrm>
            <a:off x="0" y="-1"/>
            <a:ext cx="12192000" cy="6857999"/>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15D5131B-4C51-1F44-B7F4-6CA8B239F63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sky, city, night&#10;&#10;Description automatically generated">
            <a:extLst>
              <a:ext uri="{FF2B5EF4-FFF2-40B4-BE49-F238E27FC236}">
                <a16:creationId xmlns:a16="http://schemas.microsoft.com/office/drawing/2014/main" id="{373ACAC4-F57F-F549-85F2-65FF12CC25D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5FB835CB-DD8C-F446-83CE-32ACFB0217A0}"/>
              </a:ext>
            </a:extLst>
          </p:cNvPr>
          <p:cNvSpPr/>
          <p:nvPr userDrawn="1"/>
        </p:nvSpPr>
        <p:spPr>
          <a:xfrm>
            <a:off x="-1200" y="0"/>
            <a:ext cx="12193200" cy="6857998"/>
          </a:xfrm>
          <a:prstGeom prst="rect">
            <a:avLst/>
          </a:prstGeom>
          <a:solidFill>
            <a:schemeClr val="bg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E2E6ED93-C5DD-684E-B1BE-4080D175C89C}"/>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77030262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Ref idx="1001">
        <a:schemeClr val="bg1"/>
      </p:bgRef>
    </p:bg>
    <p:spTree>
      <p:nvGrpSpPr>
        <p:cNvPr id="1" name=""/>
        <p:cNvGrpSpPr/>
        <p:nvPr/>
      </p:nvGrpSpPr>
      <p:grpSpPr>
        <a:xfrm>
          <a:off x="0" y="0"/>
          <a:ext cx="0" cy="0"/>
          <a:chOff x="0" y="0"/>
          <a:chExt cx="0" cy="0"/>
        </a:xfrm>
      </p:grpSpPr>
      <p:pic>
        <p:nvPicPr>
          <p:cNvPr id="4" name="Picture 3" descr="A picture containing sky, outdoor&#10;&#10;Description automatically generated">
            <a:extLst>
              <a:ext uri="{FF2B5EF4-FFF2-40B4-BE49-F238E27FC236}">
                <a16:creationId xmlns:a16="http://schemas.microsoft.com/office/drawing/2014/main" id="{4782D4B3-E72D-F041-ABD0-1372C0EBFB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2" name="Rectangle 1">
            <a:extLst>
              <a:ext uri="{FF2B5EF4-FFF2-40B4-BE49-F238E27FC236}">
                <a16:creationId xmlns:a16="http://schemas.microsoft.com/office/drawing/2014/main" id="{23CED656-9AD2-7747-9AF1-F75EAE25A4F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812FE35-0376-054E-A535-66C3377FC402}"/>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0256665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Ref idx="1001">
        <a:schemeClr val="bg1"/>
      </p:bgRef>
    </p:bg>
    <p:spTree>
      <p:nvGrpSpPr>
        <p:cNvPr id="1" name=""/>
        <p:cNvGrpSpPr/>
        <p:nvPr/>
      </p:nvGrpSpPr>
      <p:grpSpPr>
        <a:xfrm>
          <a:off x="0" y="0"/>
          <a:ext cx="0" cy="0"/>
          <a:chOff x="0" y="0"/>
          <a:chExt cx="0" cy="0"/>
        </a:xfrm>
      </p:grpSpPr>
      <p:pic>
        <p:nvPicPr>
          <p:cNvPr id="3" name="Picture 2" descr="A picture containing blur, light&#10;&#10;Description automatically generated">
            <a:extLst>
              <a:ext uri="{FF2B5EF4-FFF2-40B4-BE49-F238E27FC236}">
                <a16:creationId xmlns:a16="http://schemas.microsoft.com/office/drawing/2014/main" id="{2C9049B0-0B94-BD42-824D-B6D9FACBA80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9" name="Rectangle 18">
            <a:extLst>
              <a:ext uri="{FF2B5EF4-FFF2-40B4-BE49-F238E27FC236}">
                <a16:creationId xmlns:a16="http://schemas.microsoft.com/office/drawing/2014/main" id="{0C9285AD-6427-0B46-A0F2-1DCB911CA9CC}"/>
              </a:ext>
            </a:extLst>
          </p:cNvPr>
          <p:cNvSpPr/>
          <p:nvPr userDrawn="1"/>
        </p:nvSpPr>
        <p:spPr>
          <a:xfrm>
            <a:off x="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BE181728-95E0-D942-934C-22837439CA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96579429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CF1BEC-2CAF-7649-A00C-2845946E679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1"/>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39841289-60D1-7948-9778-C9FCBEABBE6A}"/>
              </a:ext>
            </a:extLst>
          </p:cNvPr>
          <p:cNvSpPr/>
          <p:nvPr userDrawn="1"/>
        </p:nvSpPr>
        <p:spPr>
          <a:xfrm>
            <a:off x="0" y="-1"/>
            <a:ext cx="12192000" cy="685799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3437A559-6F71-E24B-8877-CF29E1842AA5}"/>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217778968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BE12DA-8290-CF4B-976D-F9128AA4E4B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1"/>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B9A7D91F-FDE8-064E-A3E9-D2C0020634A8}"/>
              </a:ext>
            </a:extLst>
          </p:cNvPr>
          <p:cNvSpPr/>
          <p:nvPr userDrawn="1"/>
        </p:nvSpPr>
        <p:spPr>
          <a:xfrm>
            <a:off x="-1200" y="-2"/>
            <a:ext cx="12192600" cy="6857999"/>
          </a:xfrm>
          <a:prstGeom prst="rect">
            <a:avLst/>
          </a:prstGeom>
          <a:gradFill flip="none" rotWithShape="1">
            <a:gsLst>
              <a:gs pos="0">
                <a:schemeClr val="bg1">
                  <a:alpha val="0"/>
                </a:schemeClr>
              </a:gs>
              <a:gs pos="100000">
                <a:schemeClr val="bg1">
                  <a:alpha val="43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DB13CEFF-559B-FB4C-A2FE-263C6B46C7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509738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Ref idx="1001">
        <a:schemeClr val="bg1"/>
      </p:bgRef>
    </p:bg>
    <p:spTree>
      <p:nvGrpSpPr>
        <p:cNvPr id="1" name=""/>
        <p:cNvGrpSpPr/>
        <p:nvPr/>
      </p:nvGrpSpPr>
      <p:grpSpPr>
        <a:xfrm>
          <a:off x="0" y="0"/>
          <a:ext cx="0" cy="0"/>
          <a:chOff x="0" y="0"/>
          <a:chExt cx="0" cy="0"/>
        </a:xfrm>
      </p:grpSpPr>
      <p:pic>
        <p:nvPicPr>
          <p:cNvPr id="4" name="Picture 3" descr="A picture containing invertebrate, ctenophore&#10;&#10;Description automatically generated">
            <a:extLst>
              <a:ext uri="{FF2B5EF4-FFF2-40B4-BE49-F238E27FC236}">
                <a16:creationId xmlns:a16="http://schemas.microsoft.com/office/drawing/2014/main" id="{58C025E6-8226-464D-867E-1C3F7CD5269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BBE7B51-ECA1-FA4D-BCAA-2BAA2A4A3ED4}"/>
              </a:ext>
            </a:extLst>
          </p:cNvPr>
          <p:cNvSpPr/>
          <p:nvPr userDrawn="1"/>
        </p:nvSpPr>
        <p:spPr>
          <a:xfrm>
            <a:off x="3510116" y="1"/>
            <a:ext cx="8681883"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4023BA9-1025-B342-8C96-782CC118DCF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9947674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ED8F0C-28F2-8A42-9D40-7084C9FFD77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3" y="0"/>
            <a:ext cx="12212707"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426677CF-4019-3745-AE17-170FFE5A9470}"/>
              </a:ext>
            </a:extLst>
          </p:cNvPr>
          <p:cNvSpPr/>
          <p:nvPr userDrawn="1"/>
        </p:nvSpPr>
        <p:spPr>
          <a:xfrm>
            <a:off x="0" y="0"/>
            <a:ext cx="12202354"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97F8A816-849A-F64A-9212-F0A7C735F9D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746209821"/>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Ref idx="1001">
        <a:schemeClr val="bg1"/>
      </p:bgRef>
    </p:bg>
    <p:spTree>
      <p:nvGrpSpPr>
        <p:cNvPr id="1" name=""/>
        <p:cNvGrpSpPr/>
        <p:nvPr/>
      </p:nvGrpSpPr>
      <p:grpSpPr>
        <a:xfrm>
          <a:off x="0" y="0"/>
          <a:ext cx="0" cy="0"/>
          <a:chOff x="0" y="0"/>
          <a:chExt cx="0" cy="0"/>
        </a:xfrm>
      </p:grpSpPr>
      <p:pic>
        <p:nvPicPr>
          <p:cNvPr id="4" name="Picture 3" descr="A picture containing circuit, electronics, night&#10;&#10;Description automatically generated">
            <a:extLst>
              <a:ext uri="{FF2B5EF4-FFF2-40B4-BE49-F238E27FC236}">
                <a16:creationId xmlns:a16="http://schemas.microsoft.com/office/drawing/2014/main" id="{0CFC14C8-0981-E345-B10D-84223FB4C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8002"/>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0542CAB4-5A61-4A44-9A1E-BC9746ED65BA}"/>
              </a:ext>
            </a:extLst>
          </p:cNvPr>
          <p:cNvSpPr/>
          <p:nvPr userDrawn="1"/>
        </p:nvSpPr>
        <p:spPr>
          <a:xfrm>
            <a:off x="0" y="-1"/>
            <a:ext cx="12192000" cy="6857999"/>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8" name="TextBox 20">
            <a:extLst>
              <a:ext uri="{FF2B5EF4-FFF2-40B4-BE49-F238E27FC236}">
                <a16:creationId xmlns:a16="http://schemas.microsoft.com/office/drawing/2014/main" id="{066775FA-2E3A-3B47-AC4A-682D27F2218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56902895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60B99-6BFE-2D40-895F-0F084FEC4E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1327" cy="6858001"/>
          </a:xfrm>
          <a:prstGeom prst="rect">
            <a:avLst/>
          </a:prstGeom>
        </p:spPr>
      </p:pic>
      <p:sp>
        <p:nvSpPr>
          <p:cNvPr id="21" name="Rectangle 20">
            <a:extLst>
              <a:ext uri="{FF2B5EF4-FFF2-40B4-BE49-F238E27FC236}">
                <a16:creationId xmlns:a16="http://schemas.microsoft.com/office/drawing/2014/main" id="{05A56ACD-80AA-D441-B2FA-F252F126F050}"/>
              </a:ext>
            </a:extLst>
          </p:cNvPr>
          <p:cNvSpPr>
            <a:spLocks/>
          </p:cNvSpPr>
          <p:nvPr userDrawn="1"/>
        </p:nvSpPr>
        <p:spPr>
          <a:xfrm rot="5400000">
            <a:off x="2666400" y="-2667600"/>
            <a:ext cx="6858000" cy="121932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0" name="Picture 19">
            <a:extLst>
              <a:ext uri="{FF2B5EF4-FFF2-40B4-BE49-F238E27FC236}">
                <a16:creationId xmlns:a16="http://schemas.microsoft.com/office/drawing/2014/main" id="{EFB81D85-C6D9-464F-970F-8B449E6B3741}"/>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6CAA01D4-228A-2D47-8D6D-23BE3048C23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92CF2F3-D508-734C-A803-AEC0A192B10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Ref idx="1001">
        <a:schemeClr val="bg1"/>
      </p:bgRef>
    </p:bg>
    <p:spTree>
      <p:nvGrpSpPr>
        <p:cNvPr id="1" name=""/>
        <p:cNvGrpSpPr/>
        <p:nvPr/>
      </p:nvGrpSpPr>
      <p:grpSpPr>
        <a:xfrm>
          <a:off x="0" y="0"/>
          <a:ext cx="0" cy="0"/>
          <a:chOff x="0" y="0"/>
          <a:chExt cx="0" cy="0"/>
        </a:xfrm>
      </p:grpSpPr>
      <p:pic>
        <p:nvPicPr>
          <p:cNvPr id="3" name="Picture 2" descr="A picture containing outdoor object, blue, star, bright&#10;&#10;Description automatically generated">
            <a:extLst>
              <a:ext uri="{FF2B5EF4-FFF2-40B4-BE49-F238E27FC236}">
                <a16:creationId xmlns:a16="http://schemas.microsoft.com/office/drawing/2014/main" id="{FB37B42A-7042-E140-A580-6034CB5856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00" y="-2"/>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6A9646DD-15B4-6F44-9224-549BD8C15001}"/>
              </a:ext>
            </a:extLst>
          </p:cNvPr>
          <p:cNvSpPr/>
          <p:nvPr userDrawn="1"/>
        </p:nvSpPr>
        <p:spPr>
          <a:xfrm>
            <a:off x="-12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F9FBE488-91F7-1942-A89D-FB17FE084C3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89341157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BEC0F4-29B3-1844-A206-E9978DDC95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0"/>
            <a:ext cx="12193200" cy="6858000"/>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A6BA66D4-F829-5348-B094-D86162A17157}"/>
              </a:ext>
            </a:extLst>
          </p:cNvPr>
          <p:cNvSpPr/>
          <p:nvPr userDrawn="1"/>
        </p:nvSpPr>
        <p:spPr>
          <a:xfrm>
            <a:off x="-600" y="-3"/>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BDDBD7D5-08A7-D64A-8871-2D7A78BACF8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1396076832"/>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Ref idx="1001">
        <a:schemeClr val="bg1"/>
      </p:bgRef>
    </p:bg>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0AFABCE9-6BC8-E741-B725-757DD8CDEF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3200" cy="6861157"/>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C430656C-1B23-0749-AD6A-14502D71E9B2}"/>
              </a:ext>
            </a:extLst>
          </p:cNvPr>
          <p:cNvSpPr/>
          <p:nvPr userDrawn="1"/>
        </p:nvSpPr>
        <p:spPr>
          <a:xfrm>
            <a:off x="-600" y="1"/>
            <a:ext cx="12192600" cy="6857999"/>
          </a:xfrm>
          <a:prstGeom prst="rect">
            <a:avLst/>
          </a:prstGeom>
          <a:gradFill flip="none" rotWithShape="1">
            <a:gsLst>
              <a:gs pos="0">
                <a:schemeClr val="bg1">
                  <a:alpha val="0"/>
                </a:schemeClr>
              </a:gs>
              <a:gs pos="100000">
                <a:schemeClr val="bg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49E4F93-C5F1-8F48-A4C5-D5EFC338F8B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8117C73D-1E90-6E4B-B561-F3868D991DE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B5A3F7D-62C2-2F4F-A74E-62524C8DDF0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2021 Arm</a:t>
            </a:r>
            <a:endParaRPr lang="en-US" altLang="en-US" sz="1000" dirty="0">
              <a:solidFill>
                <a:schemeClr val="tx2"/>
              </a:solidFill>
            </a:endParaRPr>
          </a:p>
        </p:txBody>
      </p:sp>
    </p:spTree>
    <p:extLst>
      <p:ext uri="{BB962C8B-B14F-4D97-AF65-F5344CB8AC3E}">
        <p14:creationId xmlns:p14="http://schemas.microsoft.com/office/powerpoint/2010/main" val="309668783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3CC0-C7A1-BC40-9A1F-09EBC27A25E6}"/>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F51B5E8-1A64-CC4C-8297-18A3B4939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CF3F483E-C28F-8C43-8AF4-54DEBAF1D61F}"/>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6F5B06E-F6A0-3B43-AD64-568F71E24194}"/>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F366692D-059F-E843-B530-FFE3E2135C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84D08BDA-0B34-A84B-B3A0-9DE0D5EB96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353FD8-3FBF-E340-8B41-D553C61637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1" name="Picture 10" descr="A picture containing building, drawing&#10;&#10;Description automatically generated">
            <a:extLst>
              <a:ext uri="{FF2B5EF4-FFF2-40B4-BE49-F238E27FC236}">
                <a16:creationId xmlns:a16="http://schemas.microsoft.com/office/drawing/2014/main" id="{2C852A8C-3865-AA4E-82F7-750F6C6DD6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8F84B417-FBBD-D54C-B0DE-4D62AABBD4C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marL="947103">
              <a:lnSpc>
                <a:spcPct val="100000"/>
              </a:lnSpc>
              <a:spcAft>
                <a:spcPts val="0"/>
              </a:spcAft>
              <a:buClr>
                <a:schemeClr val="accent1"/>
              </a:buClr>
              <a:defRPr>
                <a:solidFill>
                  <a:srgbClr val="333E48"/>
                </a:solidFill>
              </a:defRPr>
            </a:lvl3pPr>
            <a:lvl4pPr marL="1293178" indent="-173038">
              <a:lnSpc>
                <a:spcPct val="100000"/>
              </a:lnSpc>
              <a:spcAft>
                <a:spcPts val="0"/>
              </a:spcAft>
              <a:buClr>
                <a:schemeClr val="accent1"/>
              </a:buClr>
              <a:buFont typeface="Arial" charset="0"/>
              <a:buChar char="•"/>
              <a:defRPr>
                <a:solidFill>
                  <a:srgbClr val="333E48"/>
                </a:solidFill>
              </a:defRPr>
            </a:lvl4pPr>
            <a:lvl5pPr marL="1518603">
              <a:lnSpc>
                <a:spcPct val="100000"/>
              </a:lnSpc>
              <a:spcAft>
                <a:spcPts val="0"/>
              </a:spcAft>
              <a:buClr>
                <a:schemeClr val="accent1"/>
              </a:buClr>
              <a:defRPr>
                <a:solidFill>
                  <a:srgbClr val="333E4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0F1145-3FE1-6D42-AA8B-F8E06EB9FA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21" y="0"/>
            <a:ext cx="12192442"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7000" y="693001"/>
            <a:ext cx="6858000" cy="547200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B406E79-E2B4-C342-8DB2-4D2D3C2FAA2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E921999B-E167-3C4E-A8F5-820963AA11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0BF6488-6104-D74D-BDA7-9A5F46DE19C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marL="581343">
              <a:lnSpc>
                <a:spcPct val="100000"/>
              </a:lnSpc>
              <a:spcAft>
                <a:spcPts val="0"/>
              </a:spcAft>
              <a:buClr>
                <a:schemeClr val="accent1"/>
              </a:buClr>
              <a:defRPr>
                <a:solidFill>
                  <a:srgbClr val="333E48"/>
                </a:solidFill>
              </a:defRPr>
            </a:lvl2pPr>
            <a:lvl3pPr>
              <a:lnSpc>
                <a:spcPct val="100000"/>
              </a:lnSpc>
              <a:spcAft>
                <a:spcPts val="0"/>
              </a:spcAft>
              <a:buClr>
                <a:schemeClr val="accent1"/>
              </a:buClr>
              <a:defRPr>
                <a:solidFill>
                  <a:srgbClr val="333E4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solidFill>
                  <a:srgbClr val="333E48"/>
                </a:solidFill>
              </a:defRPr>
            </a:lvl1pPr>
            <a:lvl2pPr marL="581343">
              <a:lnSpc>
                <a:spcPct val="100000"/>
              </a:lnSpc>
              <a:spcAft>
                <a:spcPts val="0"/>
              </a:spcAft>
              <a:buClr>
                <a:schemeClr val="accent1"/>
              </a:buClr>
              <a:defRPr sz="2000">
                <a:solidFill>
                  <a:srgbClr val="333E48"/>
                </a:solidFill>
              </a:defRPr>
            </a:lvl2pPr>
            <a:lvl3pPr marL="947103">
              <a:lnSpc>
                <a:spcPct val="100000"/>
              </a:lnSpc>
              <a:spcAft>
                <a:spcPts val="0"/>
              </a:spcAft>
              <a:buClr>
                <a:schemeClr val="accent1"/>
              </a:buClr>
              <a:defRPr sz="1800">
                <a:solidFill>
                  <a:srgbClr val="333E48"/>
                </a:solidFill>
              </a:defRPr>
            </a:lvl3pPr>
            <a:lvl4pPr marL="1293178" indent="-173038">
              <a:lnSpc>
                <a:spcPct val="100000"/>
              </a:lnSpc>
              <a:spcAft>
                <a:spcPts val="0"/>
              </a:spcAft>
              <a:buClr>
                <a:schemeClr val="accent1"/>
              </a:buClr>
              <a:buFont typeface="Arial" charset="0"/>
              <a:buChar char="•"/>
              <a:defRPr sz="1800">
                <a:solidFill>
                  <a:srgbClr val="333E48"/>
                </a:solidFill>
              </a:defRPr>
            </a:lvl4pPr>
            <a:lvl5pPr marL="1518603">
              <a:lnSpc>
                <a:spcPct val="100000"/>
              </a:lnSpc>
              <a:spcAft>
                <a:spcPts val="0"/>
              </a:spcAft>
              <a:buClr>
                <a:schemeClr val="accent1"/>
              </a:buClr>
              <a:defRPr sz="1800">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33E48"/>
                </a:solidFill>
              </a:defRPr>
            </a:lvl1pPr>
            <a:lvl2pPr>
              <a:lnSpc>
                <a:spcPct val="100000"/>
              </a:lnSpc>
              <a:spcBef>
                <a:spcPts val="0"/>
              </a:spcBef>
              <a:spcAft>
                <a:spcPts val="0"/>
              </a:spcAft>
              <a:buClr>
                <a:schemeClr val="accent1"/>
              </a:buClr>
              <a:defRPr>
                <a:solidFill>
                  <a:srgbClr val="333E48"/>
                </a:solidFill>
              </a:defRPr>
            </a:lvl2pPr>
            <a:lvl3pPr>
              <a:lnSpc>
                <a:spcPct val="100000"/>
              </a:lnSpc>
              <a:spcBef>
                <a:spcPts val="0"/>
              </a:spcBef>
              <a:spcAft>
                <a:spcPts val="0"/>
              </a:spcAft>
              <a:buClr>
                <a:schemeClr val="accent1"/>
              </a:buClr>
              <a:defRPr>
                <a:solidFill>
                  <a:srgbClr val="333E48"/>
                </a:solidFill>
              </a:defRPr>
            </a:lvl3pPr>
            <a:lvl4pPr marL="1201738" indent="-173038">
              <a:lnSpc>
                <a:spcPct val="100000"/>
              </a:lnSpc>
              <a:spcBef>
                <a:spcPts val="0"/>
              </a:spcBef>
              <a:spcAft>
                <a:spcPts val="0"/>
              </a:spcAft>
              <a:buClr>
                <a:schemeClr val="accent1"/>
              </a:buClr>
              <a:buFont typeface="Arial" charset="0"/>
              <a:buChar char="•"/>
              <a:defRPr>
                <a:solidFill>
                  <a:srgbClr val="333E48"/>
                </a:solidFill>
              </a:defRPr>
            </a:lvl4pPr>
            <a:lvl5pPr>
              <a:lnSpc>
                <a:spcPct val="100000"/>
              </a:lnSpc>
              <a:spcBef>
                <a:spcPts val="0"/>
              </a:spcBef>
              <a:spcAft>
                <a:spcPts val="0"/>
              </a:spcAft>
              <a:buClr>
                <a:schemeClr val="accent1"/>
              </a:buClr>
              <a:defRPr>
                <a:solidFill>
                  <a:srgbClr val="333E4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solidFill>
                  <a:srgbClr val="333E48"/>
                </a:solidFill>
              </a:defRPr>
            </a:lvl1pPr>
            <a:lvl2pPr>
              <a:lnSpc>
                <a:spcPct val="100000"/>
              </a:lnSpc>
              <a:spcBef>
                <a:spcPts val="0"/>
              </a:spcBef>
              <a:spcAft>
                <a:spcPts val="0"/>
              </a:spcAft>
              <a:buClr>
                <a:schemeClr val="accent1"/>
              </a:buClr>
              <a:defRPr sz="2000">
                <a:solidFill>
                  <a:srgbClr val="333E48"/>
                </a:solidFill>
              </a:defRPr>
            </a:lvl2pPr>
            <a:lvl3pPr>
              <a:lnSpc>
                <a:spcPct val="100000"/>
              </a:lnSpc>
              <a:spcBef>
                <a:spcPts val="0"/>
              </a:spcBef>
              <a:spcAft>
                <a:spcPts val="0"/>
              </a:spcAft>
              <a:buClr>
                <a:schemeClr val="accent1"/>
              </a:buClr>
              <a:defRPr sz="1800">
                <a:solidFill>
                  <a:srgbClr val="333E4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solidFill>
                  <a:srgbClr val="333E48"/>
                </a:solidFill>
              </a:defRPr>
            </a:lvl1pPr>
          </a:lstStyle>
          <a:p>
            <a:pPr lvl="0"/>
            <a:r>
              <a:rPr lang="en-US" noProof="0"/>
              <a:t>Click icon to add picture</a:t>
            </a:r>
            <a:endParaRPr lang="en-US" noProof="0" dirty="0"/>
          </a:p>
        </p:txBody>
      </p:sp>
    </p:spTree>
    <p:extLst>
      <p:ext uri="{BB962C8B-B14F-4D97-AF65-F5344CB8AC3E}">
        <p14:creationId xmlns:p14="http://schemas.microsoft.com/office/powerpoint/2010/main" val="158421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a:t>Click icon to add table</a:t>
            </a:r>
            <a:endParaRPr lang="en-US" noProof="0" dirty="0"/>
          </a:p>
        </p:txBody>
      </p:sp>
    </p:spTree>
    <p:extLst>
      <p:ext uri="{BB962C8B-B14F-4D97-AF65-F5344CB8AC3E}">
        <p14:creationId xmlns:p14="http://schemas.microsoft.com/office/powerpoint/2010/main" val="77512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28AC5A-7EFB-CA43-8A9B-3B442C5C9A1B}"/>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charset="0"/>
              <a:cs typeface="ＭＳ Ｐゴシック" charset="0"/>
            </a:endParaRPr>
          </a:p>
        </p:txBody>
      </p:sp>
      <p:pic>
        <p:nvPicPr>
          <p:cNvPr id="11" name="Picture 10" descr="A picture containing building, drawing&#10;&#10;Description automatically generated">
            <a:extLst>
              <a:ext uri="{FF2B5EF4-FFF2-40B4-BE49-F238E27FC236}">
                <a16:creationId xmlns:a16="http://schemas.microsoft.com/office/drawing/2014/main" id="{C1198ECC-03BB-F84C-8B27-CF6053626C9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0" name="TextBox 20">
            <a:extLst>
              <a:ext uri="{FF2B5EF4-FFF2-40B4-BE49-F238E27FC236}">
                <a16:creationId xmlns:a16="http://schemas.microsoft.com/office/drawing/2014/main" id="{2EFD6F9F-6DEB-6F4D-BE5A-D3540160B34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7" name="Rectangle 6">
            <a:extLst>
              <a:ext uri="{FF2B5EF4-FFF2-40B4-BE49-F238E27FC236}">
                <a16:creationId xmlns:a16="http://schemas.microsoft.com/office/drawing/2014/main" id="{45A82B8D-79F0-2840-A348-51E15B608C54}"/>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1E887-F2DD-9743-B321-E6625A63F4D3}"/>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0" name="Picture 9" descr="A picture containing building, drawing&#10;&#10;Description automatically generated">
            <a:extLst>
              <a:ext uri="{FF2B5EF4-FFF2-40B4-BE49-F238E27FC236}">
                <a16:creationId xmlns:a16="http://schemas.microsoft.com/office/drawing/2014/main" id="{AF5F647F-3DD2-E04B-AC85-5BB3FF0999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9" name="TextBox 20">
            <a:extLst>
              <a:ext uri="{FF2B5EF4-FFF2-40B4-BE49-F238E27FC236}">
                <a16:creationId xmlns:a16="http://schemas.microsoft.com/office/drawing/2014/main" id="{1BE84E2F-085C-6E4E-8174-736F84DE3A1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
        <p:nvSpPr>
          <p:cNvPr id="6" name="Rectangle 5">
            <a:extLst>
              <a:ext uri="{FF2B5EF4-FFF2-40B4-BE49-F238E27FC236}">
                <a16:creationId xmlns:a16="http://schemas.microsoft.com/office/drawing/2014/main" id="{8630E328-7BED-1141-A027-0EEE09BB1F0B}"/>
              </a:ext>
            </a:extLst>
          </p:cNvPr>
          <p:cNvSpPr>
            <a:spLocks noChangeArrowheads="1"/>
          </p:cNvSpPr>
          <p:nvPr userDrawn="1"/>
        </p:nvSpPr>
        <p:spPr bwMode="auto">
          <a:xfrm>
            <a:off x="6670505" y="952143"/>
            <a:ext cx="4655186"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2800" dirty="0">
                <a:solidFill>
                  <a:schemeClr val="bg1"/>
                </a:solidFill>
              </a:rPr>
              <a:t>Thank You</a:t>
            </a:r>
          </a:p>
          <a:p>
            <a:pPr algn="r">
              <a:defRPr/>
            </a:pPr>
            <a:r>
              <a:rPr lang="en-US" altLang="en-US" sz="2800" dirty="0" err="1">
                <a:solidFill>
                  <a:schemeClr val="bg1"/>
                </a:solidFill>
              </a:rPr>
              <a:t>Danke</a:t>
            </a:r>
            <a:endParaRPr lang="en-US" altLang="en-US" sz="2800" dirty="0">
              <a:solidFill>
                <a:schemeClr val="bg1"/>
              </a:solidFill>
            </a:endParaRPr>
          </a:p>
          <a:p>
            <a:pPr algn="r">
              <a:defRPr/>
            </a:pPr>
            <a:r>
              <a:rPr lang="en-US" altLang="en-US" sz="2800" dirty="0">
                <a:solidFill>
                  <a:schemeClr val="bg1"/>
                </a:solidFill>
              </a:rPr>
              <a:t>Gracias</a:t>
            </a:r>
          </a:p>
          <a:p>
            <a:pPr algn="r">
              <a:defRPr/>
            </a:pPr>
            <a:r>
              <a:rPr lang="en-US" altLang="en-US" sz="2800" dirty="0" err="1">
                <a:solidFill>
                  <a:schemeClr val="bg1"/>
                </a:solidFill>
              </a:rPr>
              <a:t>谢谢</a:t>
            </a:r>
            <a:endParaRPr lang="en-US" altLang="en-US" sz="2800" dirty="0">
              <a:solidFill>
                <a:schemeClr val="bg1"/>
              </a:solidFill>
            </a:endParaRPr>
          </a:p>
          <a:p>
            <a:pPr algn="r">
              <a:defRPr/>
            </a:pPr>
            <a:r>
              <a:rPr lang="en-US" altLang="en-US" sz="2800" dirty="0" err="1">
                <a:solidFill>
                  <a:schemeClr val="bg1"/>
                </a:solidFill>
              </a:rPr>
              <a:t>ありがとう</a:t>
            </a:r>
            <a:endParaRPr lang="en-US" altLang="en-US" sz="2800" dirty="0">
              <a:solidFill>
                <a:schemeClr val="bg1"/>
              </a:solidFill>
            </a:endParaRPr>
          </a:p>
          <a:p>
            <a:pPr algn="r">
              <a:defRPr/>
            </a:pPr>
            <a:r>
              <a:rPr lang="en-US" altLang="en-US" sz="2800" dirty="0">
                <a:solidFill>
                  <a:schemeClr val="bg1"/>
                </a:solidFill>
              </a:rPr>
              <a:t>Asante</a:t>
            </a:r>
          </a:p>
          <a:p>
            <a:pPr algn="r">
              <a:defRPr/>
            </a:pPr>
            <a:r>
              <a:rPr lang="en-US" altLang="en-US" sz="2800" dirty="0">
                <a:solidFill>
                  <a:schemeClr val="bg1"/>
                </a:solidFill>
              </a:rPr>
              <a:t>Merci</a:t>
            </a:r>
          </a:p>
          <a:p>
            <a:pPr algn="r">
              <a:defRPr/>
            </a:pPr>
            <a:r>
              <a:rPr lang="en-US" altLang="en-US" sz="2800" dirty="0" err="1">
                <a:solidFill>
                  <a:schemeClr val="bg1"/>
                </a:solidFill>
              </a:rPr>
              <a:t>감사합니다</a:t>
            </a:r>
            <a:endParaRPr lang="en-US" altLang="en-US" sz="2800" dirty="0">
              <a:solidFill>
                <a:schemeClr val="bg1"/>
              </a:solidFill>
            </a:endParaRPr>
          </a:p>
          <a:p>
            <a:pPr algn="r">
              <a:defRPr/>
            </a:pPr>
            <a:r>
              <a:rPr lang="en-US" altLang="en-US" sz="2800" dirty="0" err="1">
                <a:solidFill>
                  <a:schemeClr val="bg1"/>
                </a:solidFill>
              </a:rPr>
              <a:t>धन्यवाद</a:t>
            </a:r>
            <a:endParaRPr lang="en-US" altLang="en-US" sz="2800" dirty="0">
              <a:solidFill>
                <a:schemeClr val="bg1"/>
              </a:solidFill>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en-US" altLang="en-US" sz="2800" dirty="0">
                <a:solidFill>
                  <a:schemeClr val="bg1"/>
                </a:solidFill>
              </a:rPr>
              <a:t>Kiitos</a:t>
            </a:r>
          </a:p>
          <a:p>
            <a:pPr algn="r">
              <a:defRPr/>
            </a:pPr>
            <a:r>
              <a:rPr lang="ar-SA" sz="2800" kern="1200" dirty="0">
                <a:solidFill>
                  <a:schemeClr val="bg1"/>
                </a:solidFill>
                <a:latin typeface="Calibri" charset="0"/>
                <a:ea typeface="ＭＳ Ｐゴシック" charset="-128"/>
                <a:cs typeface="+mn-cs"/>
              </a:rPr>
              <a:t>شكرًا</a:t>
            </a:r>
            <a:endParaRPr lang="en-GB" sz="2800" kern="1200" dirty="0">
              <a:solidFill>
                <a:schemeClr val="bg1"/>
              </a:solidFill>
              <a:latin typeface="Calibri" charset="0"/>
              <a:ea typeface="ＭＳ Ｐゴシック" charset="-128"/>
              <a:cs typeface="+mn-cs"/>
            </a:endParaRPr>
          </a:p>
          <a:p>
            <a:pPr algn="r">
              <a:defRPr/>
            </a:pPr>
            <a:r>
              <a:rPr lang="as-IN" altLang="en-US" sz="2800" dirty="0">
                <a:solidFill>
                  <a:schemeClr val="bg1"/>
                </a:solidFill>
              </a:rPr>
              <a:t>ধন্যবাদ</a:t>
            </a:r>
            <a:br>
              <a:rPr lang="en-US" altLang="en-US" sz="2800" dirty="0">
                <a:solidFill>
                  <a:schemeClr val="bg1"/>
                </a:solidFill>
              </a:rPr>
            </a:br>
            <a:r>
              <a:rPr lang="he-IL" altLang="en-US" sz="2800" dirty="0">
                <a:solidFill>
                  <a:schemeClr val="bg1"/>
                </a:solidFill>
              </a:rPr>
              <a:t>תודה</a:t>
            </a:r>
            <a:endParaRPr lang="en-US" altLang="en-US" sz="2800" dirty="0">
              <a:solidFill>
                <a:schemeClr val="bg1"/>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3539DD-CEDA-3A48-A36A-6D3775392ACF}"/>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5C774FB-6A72-C34E-AAAD-07547EC963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870DFC52-AE4C-654B-A714-C2006FAE0419}"/>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925CD4-06B7-E24D-8A2A-BE1E27E8B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8000"/>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2" name="Rectangle 1">
            <a:extLst>
              <a:ext uri="{FF2B5EF4-FFF2-40B4-BE49-F238E27FC236}">
                <a16:creationId xmlns:a16="http://schemas.microsoft.com/office/drawing/2014/main" id="{D58F9D61-0E18-934E-80CB-8ABCE713AF08}"/>
              </a:ext>
            </a:extLst>
          </p:cNvPr>
          <p:cNvSpPr/>
          <p:nvPr userDrawn="1"/>
        </p:nvSpPr>
        <p:spPr>
          <a:xfrm>
            <a:off x="0" y="-1"/>
            <a:ext cx="12192000" cy="6857999"/>
          </a:xfrm>
          <a:prstGeom prst="rect">
            <a:avLst/>
          </a:prstGeom>
          <a:gradFill flip="none" rotWithShape="1">
            <a:gsLst>
              <a:gs pos="0">
                <a:schemeClr val="tx1">
                  <a:alpha val="0"/>
                </a:schemeClr>
              </a:gs>
              <a:gs pos="99000">
                <a:schemeClr val="tx1">
                  <a:alpha val="20000"/>
                </a:schemeClr>
              </a:gs>
            </a:gsLst>
            <a:lin ang="27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B5F76A5-92C3-DF4A-993D-C79C93E5316F}"/>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267C7E9E-E74C-0547-868F-423E4E2194C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1652C07E-440A-CE41-9DBD-125723A40F1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720845-44B5-8345-A55E-DF3DBAF7C289}"/>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err="1">
                <a:solidFill>
                  <a:schemeClr val="bg1"/>
                </a:solidFill>
              </a:rPr>
              <a:t>www.arm.com</a:t>
            </a:r>
            <a:r>
              <a:rPr lang="en-US" altLang="x-none" sz="1200" dirty="0">
                <a:solidFill>
                  <a:schemeClr val="bg1"/>
                </a:solidFill>
              </a:rPr>
              <a:t>/company/policies/trademarks</a:t>
            </a:r>
          </a:p>
        </p:txBody>
      </p:sp>
      <p:pic>
        <p:nvPicPr>
          <p:cNvPr id="9" name="Picture 8" descr="A picture containing building, drawing&#10;&#10;Description automatically generated">
            <a:extLst>
              <a:ext uri="{FF2B5EF4-FFF2-40B4-BE49-F238E27FC236}">
                <a16:creationId xmlns:a16="http://schemas.microsoft.com/office/drawing/2014/main" id="{0A3F307A-54EB-9747-ABE8-8A816CDDD8D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8" name="TextBox 20">
            <a:extLst>
              <a:ext uri="{FF2B5EF4-FFF2-40B4-BE49-F238E27FC236}">
                <a16:creationId xmlns:a16="http://schemas.microsoft.com/office/drawing/2014/main" id="{EA133D04-5236-D641-B03F-0BE645CEB92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4321-DD87-0D4B-AEA1-CB80E368084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C68F4AA8-7F9E-7D41-BF94-4D811F55AC26}"/>
              </a:ext>
            </a:extLst>
          </p:cNvPr>
          <p:cNvSpPr/>
          <p:nvPr userDrawn="1"/>
        </p:nvSpPr>
        <p:spPr>
          <a:xfrm>
            <a:off x="0" y="1"/>
            <a:ext cx="12192000"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73210143-1056-7048-ADC6-41884B602F87}"/>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8C8B782A-A9C9-CA41-A2FF-1BC8DE0346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FCEEB435-8B36-4144-8E92-92682FE106A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D0AF51-EEA2-DE46-8B7D-7878323488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760" r="1770"/>
          <a:stretch/>
        </p:blipFill>
        <p:spPr>
          <a:xfrm>
            <a:off x="-600" y="0"/>
            <a:ext cx="12192000" cy="6857999"/>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7061" y="463062"/>
            <a:ext cx="6858000"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C9E646E-904B-FE40-95AC-5DBD9EA1E95D}"/>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4" name="Picture 13" descr="A picture containing building, drawing&#10;&#10;Description automatically generated">
            <a:extLst>
              <a:ext uri="{FF2B5EF4-FFF2-40B4-BE49-F238E27FC236}">
                <a16:creationId xmlns:a16="http://schemas.microsoft.com/office/drawing/2014/main" id="{B0F255FF-9877-7447-84E8-B54342514A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AEE727D9-9D95-154F-8EEF-D353686DEB9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6984C-0C60-D246-AE94-A2AE6368F1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3200" cy="6857998"/>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3" name="Rectangle 12">
            <a:extLst>
              <a:ext uri="{FF2B5EF4-FFF2-40B4-BE49-F238E27FC236}">
                <a16:creationId xmlns:a16="http://schemas.microsoft.com/office/drawing/2014/main" id="{FF9BECDB-CC38-DF4D-907D-B3DFBF61DA05}"/>
              </a:ext>
            </a:extLst>
          </p:cNvPr>
          <p:cNvSpPr/>
          <p:nvPr userDrawn="1"/>
        </p:nvSpPr>
        <p:spPr>
          <a:xfrm>
            <a:off x="4498259" y="1"/>
            <a:ext cx="7693741" cy="6857999"/>
          </a:xfrm>
          <a:prstGeom prst="rect">
            <a:avLst/>
          </a:prstGeom>
          <a:gradFill flip="none" rotWithShape="1">
            <a:gsLst>
              <a:gs pos="0">
                <a:schemeClr val="tx1">
                  <a:alpha val="0"/>
                </a:schemeClr>
              </a:gs>
              <a:gs pos="100000">
                <a:schemeClr val="tx1">
                  <a:alpha val="4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2AEACEA-CC36-0E44-8844-76898F890A76}"/>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317F1C36-0131-3143-8A0C-5B53D484B0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22" name="TextBox 20">
            <a:extLst>
              <a:ext uri="{FF2B5EF4-FFF2-40B4-BE49-F238E27FC236}">
                <a16:creationId xmlns:a16="http://schemas.microsoft.com/office/drawing/2014/main" id="{97C82C88-5520-304D-9044-627C10A67F0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indoor, person&#10;&#10;Description automatically generated">
            <a:extLst>
              <a:ext uri="{FF2B5EF4-FFF2-40B4-BE49-F238E27FC236}">
                <a16:creationId xmlns:a16="http://schemas.microsoft.com/office/drawing/2014/main" id="{B1347F1D-5F69-BB4F-AE1F-4C4F13186A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8"/>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pic>
        <p:nvPicPr>
          <p:cNvPr id="22" name="Picture 21">
            <a:extLst>
              <a:ext uri="{FF2B5EF4-FFF2-40B4-BE49-F238E27FC236}">
                <a16:creationId xmlns:a16="http://schemas.microsoft.com/office/drawing/2014/main" id="{9FCF4363-5E90-D047-9431-0DB690B3B27A}"/>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5" name="Picture 14" descr="A picture containing building, drawing&#10;&#10;Description automatically generated">
            <a:extLst>
              <a:ext uri="{FF2B5EF4-FFF2-40B4-BE49-F238E27FC236}">
                <a16:creationId xmlns:a16="http://schemas.microsoft.com/office/drawing/2014/main" id="{AF64EEF4-B1ED-2544-B548-9FFD93EA665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3" name="TextBox 20">
            <a:extLst>
              <a:ext uri="{FF2B5EF4-FFF2-40B4-BE49-F238E27FC236}">
                <a16:creationId xmlns:a16="http://schemas.microsoft.com/office/drawing/2014/main" id="{73FB50C7-839A-F84D-ADC0-26A88F1AF62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041E3-D124-8440-B6B0-06A51A3090B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00" y="1"/>
            <a:ext cx="121932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a:solidFill>
                <a:schemeClr val="bg1"/>
              </a:solidFill>
              <a:cs typeface="ＭＳ Ｐゴシック" charset="0"/>
            </a:endParaRPr>
          </a:p>
        </p:txBody>
      </p:sp>
      <p:sp>
        <p:nvSpPr>
          <p:cNvPr id="18" name="Rectangle 17">
            <a:extLst>
              <a:ext uri="{FF2B5EF4-FFF2-40B4-BE49-F238E27FC236}">
                <a16:creationId xmlns:a16="http://schemas.microsoft.com/office/drawing/2014/main" id="{5BFF0996-2F0F-5B4A-AE7F-01949B340BCF}"/>
              </a:ext>
            </a:extLst>
          </p:cNvPr>
          <p:cNvSpPr/>
          <p:nvPr userDrawn="1"/>
        </p:nvSpPr>
        <p:spPr>
          <a:xfrm>
            <a:off x="3849329" y="1"/>
            <a:ext cx="8342671" cy="6857999"/>
          </a:xfrm>
          <a:prstGeom prst="rect">
            <a:avLst/>
          </a:prstGeom>
          <a:gradFill flip="none" rotWithShape="1">
            <a:gsLst>
              <a:gs pos="0">
                <a:schemeClr val="tx1">
                  <a:alpha val="0"/>
                </a:schemeClr>
              </a:gs>
              <a:gs pos="45000">
                <a:srgbClr val="000000">
                  <a:alpha val="25000"/>
                </a:srgbClr>
              </a:gs>
              <a:gs pos="100000">
                <a:schemeClr val="tx1">
                  <a:alpha val="50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BE3C52-00EF-C04D-93F3-7480251F2708}"/>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pic>
        <p:nvPicPr>
          <p:cNvPr id="16" name="Picture 15" descr="A picture containing building, drawing&#10;&#10;Description automatically generated">
            <a:extLst>
              <a:ext uri="{FF2B5EF4-FFF2-40B4-BE49-F238E27FC236}">
                <a16:creationId xmlns:a16="http://schemas.microsoft.com/office/drawing/2014/main" id="{0A33934D-C896-5B4A-B1D6-BDDDB11E039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6311" y="1167639"/>
            <a:ext cx="1700213" cy="530640"/>
          </a:xfrm>
          <a:prstGeom prst="rect">
            <a:avLst/>
          </a:prstGeom>
        </p:spPr>
      </p:pic>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a:solidFill>
                <a:schemeClr val="tx2"/>
              </a:solidFill>
            </a:endParaRPr>
          </a:p>
        </p:txBody>
      </p:sp>
      <p:sp>
        <p:nvSpPr>
          <p:cNvPr id="19" name="TextBox 20">
            <a:extLst>
              <a:ext uri="{FF2B5EF4-FFF2-40B4-BE49-F238E27FC236}">
                <a16:creationId xmlns:a16="http://schemas.microsoft.com/office/drawing/2014/main" id="{605CEBE1-EDEA-1145-9184-E339DB2CD8E3}"/>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descr="A picture containing clock, meter&#10;&#10;Description automatically generated">
            <a:extLst>
              <a:ext uri="{FF2B5EF4-FFF2-40B4-BE49-F238E27FC236}">
                <a16:creationId xmlns:a16="http://schemas.microsoft.com/office/drawing/2014/main" id="{C88DC1F2-A377-A943-9ABE-BD7E2F2C1811}"/>
              </a:ext>
            </a:extLst>
          </p:cNvPr>
          <p:cNvPicPr>
            <a:picLocks noChangeAspect="1"/>
          </p:cNvPicPr>
          <p:nvPr userDrawn="1"/>
        </p:nvPicPr>
        <p:blipFill>
          <a:blip r:embed="rId42" cstate="screen">
            <a:extLst>
              <a:ext uri="{28A0092B-C50C-407E-A947-70E740481C1C}">
                <a14:useLocalDpi xmlns:a14="http://schemas.microsoft.com/office/drawing/2010/main"/>
              </a:ext>
            </a:extLst>
          </a:blip>
          <a:stretch>
            <a:fillRect/>
          </a:stretch>
        </p:blipFill>
        <p:spPr>
          <a:xfrm>
            <a:off x="10835847" y="6384924"/>
            <a:ext cx="879904" cy="274619"/>
          </a:xfrm>
          <a:prstGeom prst="rect">
            <a:avLst/>
          </a:prstGeom>
        </p:spPr>
      </p:pic>
      <p:sp>
        <p:nvSpPr>
          <p:cNvPr id="9" name="TextBox 20">
            <a:extLst>
              <a:ext uri="{FF2B5EF4-FFF2-40B4-BE49-F238E27FC236}">
                <a16:creationId xmlns:a16="http://schemas.microsoft.com/office/drawing/2014/main" id="{27B344F3-4498-5A4F-9DA2-CB9437A25367}"/>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a:t>
            </a:r>
            <a:endParaRPr lang="en-US" altLang="en-US" sz="1000" dirty="0">
              <a:solidFill>
                <a:srgbClr val="7F7F7F"/>
              </a:solidFill>
            </a:endParaRPr>
          </a:p>
        </p:txBody>
      </p:sp>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28" r:id="rId12"/>
    <p:sldLayoutId id="2147485529" r:id="rId13"/>
    <p:sldLayoutId id="2147485530" r:id="rId14"/>
    <p:sldLayoutId id="2147485531" r:id="rId15"/>
    <p:sldLayoutId id="2147485532" r:id="rId16"/>
    <p:sldLayoutId id="2147485533" r:id="rId17"/>
    <p:sldLayoutId id="2147485534" r:id="rId18"/>
    <p:sldLayoutId id="2147485535" r:id="rId19"/>
    <p:sldLayoutId id="2147485536" r:id="rId20"/>
    <p:sldLayoutId id="2147485537" r:id="rId21"/>
    <p:sldLayoutId id="2147485538" r:id="rId22"/>
    <p:sldLayoutId id="2147485510" r:id="rId23"/>
    <p:sldLayoutId id="2147485436" r:id="rId24"/>
    <p:sldLayoutId id="2147485438" r:id="rId25"/>
    <p:sldLayoutId id="2147485440" r:id="rId26"/>
    <p:sldLayoutId id="2147485441" r:id="rId27"/>
    <p:sldLayoutId id="2147485442" r:id="rId28"/>
    <p:sldLayoutId id="2147485443" r:id="rId29"/>
    <p:sldLayoutId id="2147485444" r:id="rId30"/>
    <p:sldLayoutId id="2147485445" r:id="rId31"/>
    <p:sldLayoutId id="2147485446" r:id="rId32"/>
    <p:sldLayoutId id="2147485447" r:id="rId33"/>
    <p:sldLayoutId id="2147485448" r:id="rId34"/>
    <p:sldLayoutId id="2147485449" r:id="rId35"/>
    <p:sldLayoutId id="2147485450" r:id="rId36"/>
    <p:sldLayoutId id="2147485452" r:id="rId37"/>
    <p:sldLayoutId id="2147485512" r:id="rId38"/>
    <p:sldLayoutId id="2147485453" r:id="rId39"/>
    <p:sldLayoutId id="2147485513" r:id="rId40"/>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rgbClr val="333E48"/>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33E4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33E4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33E4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jpeg"/><Relationship Id="rId20"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jpeg"/><Relationship Id="rId19" Type="http://schemas.openxmlformats.org/officeDocument/2006/relationships/image" Target="../media/image42.jpe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GB" sz="5400" b="1" dirty="0"/>
              <a:t>Arm and Arm Processors</a:t>
            </a:r>
            <a:endParaRPr lang="en-US" dirty="0"/>
          </a:p>
        </p:txBody>
      </p:sp>
    </p:spTree>
    <p:extLst>
      <p:ext uri="{BB962C8B-B14F-4D97-AF65-F5344CB8AC3E}">
        <p14:creationId xmlns:p14="http://schemas.microsoft.com/office/powerpoint/2010/main" val="221189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Sample Arm Processors</a:t>
            </a:r>
            <a:endParaRPr lang="en-US" dirty="0"/>
          </a:p>
        </p:txBody>
      </p:sp>
      <p:grpSp>
        <p:nvGrpSpPr>
          <p:cNvPr id="6" name="Group 5">
            <a:extLst>
              <a:ext uri="{FF2B5EF4-FFF2-40B4-BE49-F238E27FC236}">
                <a16:creationId xmlns:a16="http://schemas.microsoft.com/office/drawing/2014/main" id="{0DD96A75-5B9A-4D4E-A627-D7134DEAC51F}"/>
              </a:ext>
            </a:extLst>
          </p:cNvPr>
          <p:cNvGrpSpPr/>
          <p:nvPr/>
        </p:nvGrpSpPr>
        <p:grpSpPr>
          <a:xfrm>
            <a:off x="791013" y="939395"/>
            <a:ext cx="10402365" cy="5404086"/>
            <a:chOff x="429490" y="950028"/>
            <a:chExt cx="10402365" cy="5404086"/>
          </a:xfrm>
        </p:grpSpPr>
        <p:pic>
          <p:nvPicPr>
            <p:cNvPr id="7" name="Picture 3">
              <a:extLst>
                <a:ext uri="{FF2B5EF4-FFF2-40B4-BE49-F238E27FC236}">
                  <a16:creationId xmlns:a16="http://schemas.microsoft.com/office/drawing/2014/main" id="{7E4A9941-19AB-473F-8F97-92FF0DDFE4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65"/>
            <a:stretch/>
          </p:blipFill>
          <p:spPr bwMode="auto">
            <a:xfrm>
              <a:off x="1543792" y="950028"/>
              <a:ext cx="9288063" cy="5404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3">
              <a:extLst>
                <a:ext uri="{FF2B5EF4-FFF2-40B4-BE49-F238E27FC236}">
                  <a16:creationId xmlns:a16="http://schemas.microsoft.com/office/drawing/2014/main" id="{327DA6C9-569C-42D4-BAA9-3E741A8DC763}"/>
                </a:ext>
              </a:extLst>
            </p:cNvPr>
            <p:cNvSpPr/>
            <p:nvPr/>
          </p:nvSpPr>
          <p:spPr>
            <a:xfrm>
              <a:off x="429490" y="2125683"/>
              <a:ext cx="1223158" cy="1306286"/>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Arm7</a:t>
              </a:r>
            </a:p>
            <a:p>
              <a:pPr algn="ctr"/>
              <a:r>
                <a:rPr lang="en-GB" b="1" dirty="0"/>
                <a:t>Arm9</a:t>
              </a:r>
            </a:p>
            <a:p>
              <a:pPr algn="ctr"/>
              <a:r>
                <a:rPr lang="en-GB" b="1" dirty="0"/>
                <a:t>Arm11</a:t>
              </a:r>
            </a:p>
          </p:txBody>
        </p:sp>
        <p:sp>
          <p:nvSpPr>
            <p:cNvPr id="9" name="Rounded Rectangle 7">
              <a:extLst>
                <a:ext uri="{FF2B5EF4-FFF2-40B4-BE49-F238E27FC236}">
                  <a16:creationId xmlns:a16="http://schemas.microsoft.com/office/drawing/2014/main" id="{467B6B70-8827-43DF-A449-06EB9E3C0977}"/>
                </a:ext>
              </a:extLst>
            </p:cNvPr>
            <p:cNvSpPr/>
            <p:nvPr/>
          </p:nvSpPr>
          <p:spPr>
            <a:xfrm>
              <a:off x="429490" y="3431970"/>
              <a:ext cx="1223158" cy="878774"/>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5400" b="1" dirty="0"/>
                <a:t>M</a:t>
              </a:r>
            </a:p>
          </p:txBody>
        </p:sp>
        <p:sp>
          <p:nvSpPr>
            <p:cNvPr id="10" name="Rounded Rectangle 8">
              <a:extLst>
                <a:ext uri="{FF2B5EF4-FFF2-40B4-BE49-F238E27FC236}">
                  <a16:creationId xmlns:a16="http://schemas.microsoft.com/office/drawing/2014/main" id="{2C61066E-0F48-4E24-B72B-33B0D4C9DA21}"/>
                </a:ext>
              </a:extLst>
            </p:cNvPr>
            <p:cNvSpPr/>
            <p:nvPr/>
          </p:nvSpPr>
          <p:spPr>
            <a:xfrm>
              <a:off x="429490" y="4310744"/>
              <a:ext cx="1223158" cy="878774"/>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6000" b="1" dirty="0"/>
                <a:t>R</a:t>
              </a:r>
            </a:p>
          </p:txBody>
        </p:sp>
        <p:sp>
          <p:nvSpPr>
            <p:cNvPr id="11" name="Rounded Rectangle 9">
              <a:extLst>
                <a:ext uri="{FF2B5EF4-FFF2-40B4-BE49-F238E27FC236}">
                  <a16:creationId xmlns:a16="http://schemas.microsoft.com/office/drawing/2014/main" id="{666E901A-2D8B-4327-8BE2-1A9142630652}"/>
                </a:ext>
              </a:extLst>
            </p:cNvPr>
            <p:cNvSpPr/>
            <p:nvPr/>
          </p:nvSpPr>
          <p:spPr>
            <a:xfrm>
              <a:off x="429490" y="5189517"/>
              <a:ext cx="1223158" cy="985651"/>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6000" b="1" dirty="0"/>
                <a:t>A</a:t>
              </a:r>
            </a:p>
          </p:txBody>
        </p:sp>
        <p:sp>
          <p:nvSpPr>
            <p:cNvPr id="12" name="Rounded Rectangle 10">
              <a:extLst>
                <a:ext uri="{FF2B5EF4-FFF2-40B4-BE49-F238E27FC236}">
                  <a16:creationId xmlns:a16="http://schemas.microsoft.com/office/drawing/2014/main" id="{940CD561-A2E0-48B3-97FB-3A1D2552FB36}"/>
                </a:ext>
              </a:extLst>
            </p:cNvPr>
            <p:cNvSpPr/>
            <p:nvPr/>
          </p:nvSpPr>
          <p:spPr>
            <a:xfrm>
              <a:off x="429490" y="950028"/>
              <a:ext cx="1223158" cy="1175655"/>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Processor Class</a:t>
              </a:r>
            </a:p>
          </p:txBody>
        </p:sp>
      </p:grpSp>
    </p:spTree>
    <p:extLst>
      <p:ext uri="{BB962C8B-B14F-4D97-AF65-F5344CB8AC3E}">
        <p14:creationId xmlns:p14="http://schemas.microsoft.com/office/powerpoint/2010/main" val="2254137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Processors v Arm Architectures </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47041" y="1132471"/>
            <a:ext cx="11180763" cy="4086225"/>
          </a:xfrm>
        </p:spPr>
        <p:txBody>
          <a:bodyPr wrap="square" numCol="1" anchor="t" anchorCtr="0" compatLnSpc="1">
            <a:prstTxWarp prst="textNoShape">
              <a:avLst/>
            </a:prstTxWarp>
          </a:bodyPr>
          <a:lstStyle/>
          <a:p>
            <a:r>
              <a:rPr lang="en-GB" sz="2000" dirty="0"/>
              <a:t>Arm architecture:</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Describes the details of instruction set, programmer’s model, Exception model, and memory map</a:t>
            </a:r>
          </a:p>
          <a:p>
            <a:pPr lvl="1"/>
            <a:r>
              <a:rPr lang="en-IN" altLang="en-US" sz="1600" dirty="0">
                <a:ea typeface="ＭＳ Ｐゴシック" panose="020B0600070205080204" pitchFamily="34" charset="-128"/>
              </a:rPr>
              <a:t>Documented in the Architecture Reference Manual</a:t>
            </a:r>
            <a:endParaRPr lang="en-US" altLang="en-US" sz="1600" dirty="0">
              <a:ea typeface="ＭＳ Ｐゴシック" panose="020B0600070205080204" pitchFamily="34" charset="-128"/>
            </a:endParaRPr>
          </a:p>
          <a:p>
            <a:r>
              <a:rPr lang="en-GB" sz="2000" dirty="0"/>
              <a:t>Arm processor:</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Developed using one of the Arm architectures</a:t>
            </a:r>
          </a:p>
          <a:p>
            <a:pPr lvl="1"/>
            <a:r>
              <a:rPr lang="en-IN" altLang="en-US" sz="1600" dirty="0">
                <a:ea typeface="ＭＳ Ｐゴシック" panose="020B0600070205080204" pitchFamily="34" charset="-128"/>
              </a:rPr>
              <a:t>More implementing details, such as timing information and implementation-related information</a:t>
            </a:r>
          </a:p>
          <a:p>
            <a:pPr lvl="1"/>
            <a:r>
              <a:rPr lang="en-IN" altLang="en-US" sz="1600" dirty="0">
                <a:ea typeface="ＭＳ Ｐゴシック" panose="020B0600070205080204" pitchFamily="34" charset="-128"/>
              </a:rPr>
              <a:t>Documented in the processor’s Technical Reference Manual</a:t>
            </a:r>
          </a:p>
        </p:txBody>
      </p:sp>
      <p:grpSp>
        <p:nvGrpSpPr>
          <p:cNvPr id="5" name="42 Grupo">
            <a:extLst>
              <a:ext uri="{FF2B5EF4-FFF2-40B4-BE49-F238E27FC236}">
                <a16:creationId xmlns:a16="http://schemas.microsoft.com/office/drawing/2014/main" id="{47D3C1A4-AF2F-4887-AC49-2C918907A85C}"/>
              </a:ext>
            </a:extLst>
          </p:cNvPr>
          <p:cNvGrpSpPr/>
          <p:nvPr/>
        </p:nvGrpSpPr>
        <p:grpSpPr>
          <a:xfrm>
            <a:off x="447041" y="3931920"/>
            <a:ext cx="11253528" cy="2153825"/>
            <a:chOff x="300720" y="3988755"/>
            <a:chExt cx="11561971" cy="2159002"/>
          </a:xfrm>
        </p:grpSpPr>
        <p:sp>
          <p:nvSpPr>
            <p:cNvPr id="6" name="Rectangle 5">
              <a:extLst>
                <a:ext uri="{FF2B5EF4-FFF2-40B4-BE49-F238E27FC236}">
                  <a16:creationId xmlns:a16="http://schemas.microsoft.com/office/drawing/2014/main" id="{63DEE8F9-0971-4CAC-9BCF-8BAE016C88F9}"/>
                </a:ext>
              </a:extLst>
            </p:cNvPr>
            <p:cNvSpPr/>
            <p:nvPr/>
          </p:nvSpPr>
          <p:spPr bwMode="auto">
            <a:xfrm>
              <a:off x="4039897" y="3988755"/>
              <a:ext cx="1836788" cy="2139950"/>
            </a:xfrm>
            <a:prstGeom prst="rect">
              <a:avLst/>
            </a:prstGeom>
            <a:solidFill>
              <a:schemeClr val="accent5">
                <a:lumMod val="60000"/>
                <a:lumOff val="40000"/>
              </a:schemeClr>
            </a:solidFill>
            <a:ln w="19050" cap="flat" cmpd="sng" algn="ctr">
              <a:noFill/>
              <a:prstDash val="sysDot"/>
              <a:round/>
              <a:headEnd type="none" w="med" len="med"/>
              <a:tailEnd type="none" w="med" len="med"/>
            </a:ln>
            <a:effectLst/>
          </p:spPr>
          <p:txBody>
            <a:bodyPr wrap="none" anchor="ctr"/>
            <a:lstStyle/>
            <a:p>
              <a:pPr algn="ctr">
                <a:defRPr/>
              </a:pPr>
              <a:endParaRPr lang="en-GB" dirty="0"/>
            </a:p>
          </p:txBody>
        </p:sp>
        <p:sp>
          <p:nvSpPr>
            <p:cNvPr id="7" name="Rectangle 6">
              <a:extLst>
                <a:ext uri="{FF2B5EF4-FFF2-40B4-BE49-F238E27FC236}">
                  <a16:creationId xmlns:a16="http://schemas.microsoft.com/office/drawing/2014/main" id="{04B75F54-267A-4765-AFB3-A442426B7A48}"/>
                </a:ext>
              </a:extLst>
            </p:cNvPr>
            <p:cNvSpPr/>
            <p:nvPr/>
          </p:nvSpPr>
          <p:spPr bwMode="auto">
            <a:xfrm>
              <a:off x="374784" y="3988755"/>
              <a:ext cx="1836788" cy="2139950"/>
            </a:xfrm>
            <a:prstGeom prst="rect">
              <a:avLst/>
            </a:prstGeom>
            <a:solidFill>
              <a:schemeClr val="accent5">
                <a:lumMod val="20000"/>
                <a:lumOff val="80000"/>
              </a:schemeClr>
            </a:solidFill>
            <a:ln w="19050" cap="flat" cmpd="sng" algn="ctr">
              <a:noFill/>
              <a:prstDash val="sysDot"/>
              <a:round/>
              <a:headEnd type="none" w="med" len="med"/>
              <a:tailEnd type="none" w="med" len="med"/>
            </a:ln>
            <a:effectLst/>
          </p:spPr>
          <p:txBody>
            <a:bodyPr wrap="none" anchor="ctr"/>
            <a:lstStyle/>
            <a:p>
              <a:pPr algn="ctr">
                <a:defRPr/>
              </a:pPr>
              <a:endParaRPr lang="en-GB" dirty="0"/>
            </a:p>
          </p:txBody>
        </p:sp>
        <p:sp>
          <p:nvSpPr>
            <p:cNvPr id="8" name="Rectangle 7">
              <a:extLst>
                <a:ext uri="{FF2B5EF4-FFF2-40B4-BE49-F238E27FC236}">
                  <a16:creationId xmlns:a16="http://schemas.microsoft.com/office/drawing/2014/main" id="{DA1C8650-E1CD-45B2-9F8F-D618615CE751}"/>
                </a:ext>
              </a:extLst>
            </p:cNvPr>
            <p:cNvSpPr/>
            <p:nvPr/>
          </p:nvSpPr>
          <p:spPr bwMode="auto">
            <a:xfrm>
              <a:off x="2211573" y="3988755"/>
              <a:ext cx="1836788" cy="2139950"/>
            </a:xfrm>
            <a:prstGeom prst="rect">
              <a:avLst/>
            </a:prstGeom>
            <a:solidFill>
              <a:schemeClr val="accent5">
                <a:lumMod val="40000"/>
                <a:lumOff val="60000"/>
              </a:schemeClr>
            </a:solidFill>
            <a:ln w="19050" cap="flat" cmpd="sng" algn="ctr">
              <a:noFill/>
              <a:prstDash val="sysDot"/>
              <a:round/>
              <a:headEnd type="none" w="med" len="med"/>
              <a:tailEnd type="none" w="med" len="med"/>
            </a:ln>
            <a:effectLst/>
          </p:spPr>
          <p:txBody>
            <a:bodyPr wrap="none" anchor="ctr"/>
            <a:lstStyle/>
            <a:p>
              <a:pPr algn="ctr">
                <a:defRPr/>
              </a:pPr>
              <a:endParaRPr lang="en-GB" dirty="0"/>
            </a:p>
          </p:txBody>
        </p:sp>
        <p:sp>
          <p:nvSpPr>
            <p:cNvPr id="9" name="Rectangle 32">
              <a:extLst>
                <a:ext uri="{FF2B5EF4-FFF2-40B4-BE49-F238E27FC236}">
                  <a16:creationId xmlns:a16="http://schemas.microsoft.com/office/drawing/2014/main" id="{FCD619D2-A4BA-4A34-AA23-3D63E5D7BD9F}"/>
                </a:ext>
              </a:extLst>
            </p:cNvPr>
            <p:cNvSpPr>
              <a:spLocks noChangeArrowheads="1"/>
            </p:cNvSpPr>
            <p:nvPr/>
          </p:nvSpPr>
          <p:spPr bwMode="auto">
            <a:xfrm>
              <a:off x="5876685" y="3988755"/>
              <a:ext cx="2996419" cy="2139950"/>
            </a:xfrm>
            <a:prstGeom prst="rect">
              <a:avLst/>
            </a:prstGeom>
            <a:solidFill>
              <a:srgbClr val="B8CFDA"/>
            </a:solidFill>
            <a:ln>
              <a:noFill/>
            </a:ln>
            <a:extLst>
              <a:ext uri="{91240B29-F687-4F45-9708-019B960494DF}">
                <a14:hiddenLine xmlns:a14="http://schemas.microsoft.com/office/drawing/2010/main" w="19050" algn="ctr">
                  <a:solidFill>
                    <a:srgbClr val="000000"/>
                  </a:solidFill>
                  <a:prstDash val="sysDot"/>
                  <a:round/>
                  <a:headEnd/>
                  <a:tailEnd/>
                </a14:hiddenLine>
              </a:ext>
            </a:extLst>
          </p:spPr>
          <p:txBody>
            <a:bodyPr wrap="none" anchor="ctr"/>
            <a:lstStyle/>
            <a:p>
              <a:pPr algn="ctr"/>
              <a:endParaRPr lang="en-US" dirty="0"/>
            </a:p>
          </p:txBody>
        </p:sp>
        <p:sp>
          <p:nvSpPr>
            <p:cNvPr id="10" name="TextBox 3">
              <a:extLst>
                <a:ext uri="{FF2B5EF4-FFF2-40B4-BE49-F238E27FC236}">
                  <a16:creationId xmlns:a16="http://schemas.microsoft.com/office/drawing/2014/main" id="{506353C5-3B2F-49B5-8774-0036DB94BB78}"/>
                </a:ext>
              </a:extLst>
            </p:cNvPr>
            <p:cNvSpPr txBox="1">
              <a:spLocks noChangeArrowheads="1"/>
            </p:cNvSpPr>
            <p:nvPr/>
          </p:nvSpPr>
          <p:spPr bwMode="auto">
            <a:xfrm>
              <a:off x="376900" y="4025268"/>
              <a:ext cx="18791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Armv4/V4t Architecture</a:t>
              </a:r>
            </a:p>
          </p:txBody>
        </p:sp>
        <p:sp>
          <p:nvSpPr>
            <p:cNvPr id="11" name="TextBox 4">
              <a:extLst>
                <a:ext uri="{FF2B5EF4-FFF2-40B4-BE49-F238E27FC236}">
                  <a16:creationId xmlns:a16="http://schemas.microsoft.com/office/drawing/2014/main" id="{0120D468-5057-44EA-8999-87D5FF9F82D4}"/>
                </a:ext>
              </a:extLst>
            </p:cNvPr>
            <p:cNvSpPr txBox="1">
              <a:spLocks noChangeArrowheads="1"/>
            </p:cNvSpPr>
            <p:nvPr/>
          </p:nvSpPr>
          <p:spPr bwMode="auto">
            <a:xfrm>
              <a:off x="2241198" y="4025268"/>
              <a:ext cx="18918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Armv5/v4E Architecture</a:t>
              </a:r>
            </a:p>
          </p:txBody>
        </p:sp>
        <p:sp>
          <p:nvSpPr>
            <p:cNvPr id="12" name="TextBox 5">
              <a:extLst>
                <a:ext uri="{FF2B5EF4-FFF2-40B4-BE49-F238E27FC236}">
                  <a16:creationId xmlns:a16="http://schemas.microsoft.com/office/drawing/2014/main" id="{AF51D22A-00B1-4CCF-8A43-89B66BCB969A}"/>
                </a:ext>
              </a:extLst>
            </p:cNvPr>
            <p:cNvSpPr txBox="1">
              <a:spLocks noChangeArrowheads="1"/>
            </p:cNvSpPr>
            <p:nvPr/>
          </p:nvSpPr>
          <p:spPr bwMode="auto">
            <a:xfrm>
              <a:off x="4077986" y="4025268"/>
              <a:ext cx="170347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Armv6 Architecture</a:t>
              </a:r>
            </a:p>
          </p:txBody>
        </p:sp>
        <p:sp>
          <p:nvSpPr>
            <p:cNvPr id="13" name="TextBox 6">
              <a:extLst>
                <a:ext uri="{FF2B5EF4-FFF2-40B4-BE49-F238E27FC236}">
                  <a16:creationId xmlns:a16="http://schemas.microsoft.com/office/drawing/2014/main" id="{52516E46-1046-4D18-9A58-BD3B75835B8C}"/>
                </a:ext>
              </a:extLst>
            </p:cNvPr>
            <p:cNvSpPr txBox="1">
              <a:spLocks noChangeArrowheads="1"/>
            </p:cNvSpPr>
            <p:nvPr/>
          </p:nvSpPr>
          <p:spPr bwMode="auto">
            <a:xfrm>
              <a:off x="6077715" y="4025268"/>
              <a:ext cx="150455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Armv7</a:t>
              </a:r>
            </a:p>
            <a:p>
              <a:pPr algn="ctr" eaLnBrk="1" hangingPunct="1"/>
              <a:r>
                <a:rPr lang="en-GB" sz="1100" b="0" dirty="0"/>
                <a:t>Architecture</a:t>
              </a:r>
            </a:p>
          </p:txBody>
        </p:sp>
        <p:sp>
          <p:nvSpPr>
            <p:cNvPr id="14" name="TextBox 37">
              <a:extLst>
                <a:ext uri="{FF2B5EF4-FFF2-40B4-BE49-F238E27FC236}">
                  <a16:creationId xmlns:a16="http://schemas.microsoft.com/office/drawing/2014/main" id="{7DC306FB-49B3-458A-819A-73B12DDAD044}"/>
                </a:ext>
              </a:extLst>
            </p:cNvPr>
            <p:cNvSpPr txBox="1">
              <a:spLocks noChangeArrowheads="1"/>
            </p:cNvSpPr>
            <p:nvPr/>
          </p:nvSpPr>
          <p:spPr bwMode="auto">
            <a:xfrm>
              <a:off x="3938062" y="5311143"/>
              <a:ext cx="2080141"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 v6-M</a:t>
              </a:r>
            </a:p>
            <a:p>
              <a:pPr algn="ctr" eaLnBrk="1" hangingPunct="1"/>
              <a:r>
                <a:rPr lang="en-GB" sz="1100" b="0" dirty="0"/>
                <a:t>e.g., Cortex-M0, M1</a:t>
              </a:r>
            </a:p>
          </p:txBody>
        </p:sp>
        <p:sp>
          <p:nvSpPr>
            <p:cNvPr id="15" name="TextBox 3">
              <a:extLst>
                <a:ext uri="{FF2B5EF4-FFF2-40B4-BE49-F238E27FC236}">
                  <a16:creationId xmlns:a16="http://schemas.microsoft.com/office/drawing/2014/main" id="{DF0E5523-DE94-4A47-ADF8-2EB861B9DED7}"/>
                </a:ext>
              </a:extLst>
            </p:cNvPr>
            <p:cNvSpPr txBox="1">
              <a:spLocks noChangeArrowheads="1"/>
            </p:cNvSpPr>
            <p:nvPr/>
          </p:nvSpPr>
          <p:spPr bwMode="auto">
            <a:xfrm>
              <a:off x="300720" y="5885820"/>
              <a:ext cx="1879111"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e.g., Arm7TDMI</a:t>
              </a:r>
            </a:p>
          </p:txBody>
        </p:sp>
        <p:sp>
          <p:nvSpPr>
            <p:cNvPr id="16" name="TextBox 4">
              <a:extLst>
                <a:ext uri="{FF2B5EF4-FFF2-40B4-BE49-F238E27FC236}">
                  <a16:creationId xmlns:a16="http://schemas.microsoft.com/office/drawing/2014/main" id="{A7601844-6C28-486A-9DC8-37662C599C63}"/>
                </a:ext>
              </a:extLst>
            </p:cNvPr>
            <p:cNvSpPr txBox="1">
              <a:spLocks noChangeArrowheads="1"/>
            </p:cNvSpPr>
            <p:nvPr/>
          </p:nvSpPr>
          <p:spPr bwMode="auto">
            <a:xfrm>
              <a:off x="2203109" y="5866768"/>
              <a:ext cx="189180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e.g., Arm9926EJ-S</a:t>
              </a:r>
            </a:p>
          </p:txBody>
        </p:sp>
        <p:sp>
          <p:nvSpPr>
            <p:cNvPr id="17" name="TextBox 5">
              <a:extLst>
                <a:ext uri="{FF2B5EF4-FFF2-40B4-BE49-F238E27FC236}">
                  <a16:creationId xmlns:a16="http://schemas.microsoft.com/office/drawing/2014/main" id="{A778EF22-7DFF-4855-9C83-2BC8627B2AF2}"/>
                </a:ext>
              </a:extLst>
            </p:cNvPr>
            <p:cNvSpPr txBox="1">
              <a:spLocks noChangeArrowheads="1"/>
            </p:cNvSpPr>
            <p:nvPr/>
          </p:nvSpPr>
          <p:spPr bwMode="auto">
            <a:xfrm>
              <a:off x="4065289" y="5857245"/>
              <a:ext cx="1703474"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e.g., Arm1136</a:t>
              </a:r>
            </a:p>
          </p:txBody>
        </p:sp>
        <p:cxnSp>
          <p:nvCxnSpPr>
            <p:cNvPr id="18" name="Straight Arrow Connector 17">
              <a:extLst>
                <a:ext uri="{FF2B5EF4-FFF2-40B4-BE49-F238E27FC236}">
                  <a16:creationId xmlns:a16="http://schemas.microsoft.com/office/drawing/2014/main" id="{728BD950-59D1-4DA1-976D-99B8ED8B9129}"/>
                </a:ext>
              </a:extLst>
            </p:cNvPr>
            <p:cNvCxnSpPr/>
            <p:nvPr/>
          </p:nvCxnSpPr>
          <p:spPr bwMode="auto">
            <a:xfrm>
              <a:off x="632949" y="4950780"/>
              <a:ext cx="1320456"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19" name="Straight Arrow Connector 18">
              <a:extLst>
                <a:ext uri="{FF2B5EF4-FFF2-40B4-BE49-F238E27FC236}">
                  <a16:creationId xmlns:a16="http://schemas.microsoft.com/office/drawing/2014/main" id="{05E6C1EB-8F82-4C90-9D79-CC3965692945}"/>
                </a:ext>
              </a:extLst>
            </p:cNvPr>
            <p:cNvCxnSpPr/>
            <p:nvPr/>
          </p:nvCxnSpPr>
          <p:spPr bwMode="auto">
            <a:xfrm>
              <a:off x="2469739" y="4950780"/>
              <a:ext cx="1320456"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0" name="Straight Arrow Connector 19">
              <a:extLst>
                <a:ext uri="{FF2B5EF4-FFF2-40B4-BE49-F238E27FC236}">
                  <a16:creationId xmlns:a16="http://schemas.microsoft.com/office/drawing/2014/main" id="{AB7B7284-0BDE-42EC-8B56-6034159E2D5D}"/>
                </a:ext>
              </a:extLst>
            </p:cNvPr>
            <p:cNvCxnSpPr/>
            <p:nvPr/>
          </p:nvCxnSpPr>
          <p:spPr bwMode="auto">
            <a:xfrm>
              <a:off x="4268436" y="4950780"/>
              <a:ext cx="1320456"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1" name="Straight Arrow Connector 20">
              <a:extLst>
                <a:ext uri="{FF2B5EF4-FFF2-40B4-BE49-F238E27FC236}">
                  <a16:creationId xmlns:a16="http://schemas.microsoft.com/office/drawing/2014/main" id="{EB101FAA-F87A-4858-8697-3B0BCB189B2C}"/>
                </a:ext>
              </a:extLst>
            </p:cNvPr>
            <p:cNvCxnSpPr/>
            <p:nvPr/>
          </p:nvCxnSpPr>
          <p:spPr bwMode="auto">
            <a:xfrm>
              <a:off x="6081948" y="4950780"/>
              <a:ext cx="1320456"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2" name="Straight Arrow Connector 21">
              <a:extLst>
                <a:ext uri="{FF2B5EF4-FFF2-40B4-BE49-F238E27FC236}">
                  <a16:creationId xmlns:a16="http://schemas.microsoft.com/office/drawing/2014/main" id="{2C2B4D98-3210-4407-840B-0A67AC6CA8F4}"/>
                </a:ext>
              </a:extLst>
            </p:cNvPr>
            <p:cNvCxnSpPr/>
            <p:nvPr/>
          </p:nvCxnSpPr>
          <p:spPr bwMode="auto">
            <a:xfrm flipV="1">
              <a:off x="6081949" y="4506280"/>
              <a:ext cx="1316223" cy="29845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3" name="Straight Arrow Connector 22">
              <a:extLst>
                <a:ext uri="{FF2B5EF4-FFF2-40B4-BE49-F238E27FC236}">
                  <a16:creationId xmlns:a16="http://schemas.microsoft.com/office/drawing/2014/main" id="{EE9352C2-5DC6-4167-B81A-FFD1A9A42EEF}"/>
                </a:ext>
              </a:extLst>
            </p:cNvPr>
            <p:cNvCxnSpPr/>
            <p:nvPr/>
          </p:nvCxnSpPr>
          <p:spPr bwMode="auto">
            <a:xfrm>
              <a:off x="6081949" y="5068257"/>
              <a:ext cx="1316223" cy="339725"/>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4" name="Straight Arrow Connector 23">
              <a:extLst>
                <a:ext uri="{FF2B5EF4-FFF2-40B4-BE49-F238E27FC236}">
                  <a16:creationId xmlns:a16="http://schemas.microsoft.com/office/drawing/2014/main" id="{85BFF821-A274-42F2-B8CC-A8962783A01C}"/>
                </a:ext>
              </a:extLst>
            </p:cNvPr>
            <p:cNvCxnSpPr/>
            <p:nvPr/>
          </p:nvCxnSpPr>
          <p:spPr bwMode="auto">
            <a:xfrm flipH="1">
              <a:off x="5976142" y="5561968"/>
              <a:ext cx="1303527"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25" name="Straight Arrow Connector 24">
              <a:extLst>
                <a:ext uri="{FF2B5EF4-FFF2-40B4-BE49-F238E27FC236}">
                  <a16:creationId xmlns:a16="http://schemas.microsoft.com/office/drawing/2014/main" id="{7A834B7A-E220-4837-A25F-A949F71946E1}"/>
                </a:ext>
              </a:extLst>
            </p:cNvPr>
            <p:cNvCxnSpPr/>
            <p:nvPr/>
          </p:nvCxnSpPr>
          <p:spPr bwMode="auto">
            <a:xfrm>
              <a:off x="4693776" y="4995230"/>
              <a:ext cx="234889" cy="319088"/>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sp>
          <p:nvSpPr>
            <p:cNvPr id="26" name="Rectangle 49">
              <a:extLst>
                <a:ext uri="{FF2B5EF4-FFF2-40B4-BE49-F238E27FC236}">
                  <a16:creationId xmlns:a16="http://schemas.microsoft.com/office/drawing/2014/main" id="{EA1E120A-7C43-4536-92C3-FC027B44D2F5}"/>
                </a:ext>
              </a:extLst>
            </p:cNvPr>
            <p:cNvSpPr>
              <a:spLocks noChangeArrowheads="1"/>
            </p:cNvSpPr>
            <p:nvPr/>
          </p:nvSpPr>
          <p:spPr bwMode="auto">
            <a:xfrm>
              <a:off x="8873104" y="3988755"/>
              <a:ext cx="2974901" cy="2139950"/>
            </a:xfrm>
            <a:prstGeom prst="rect">
              <a:avLst/>
            </a:prstGeom>
            <a:solidFill>
              <a:srgbClr val="A2C0CE"/>
            </a:solidFill>
            <a:ln>
              <a:noFill/>
            </a:ln>
            <a:extLst>
              <a:ext uri="{91240B29-F687-4F45-9708-019B960494DF}">
                <a14:hiddenLine xmlns:a14="http://schemas.microsoft.com/office/drawing/2010/main" w="19050" algn="ctr">
                  <a:solidFill>
                    <a:srgbClr val="000000"/>
                  </a:solidFill>
                  <a:prstDash val="sysDot"/>
                  <a:round/>
                  <a:headEnd/>
                  <a:tailEnd/>
                </a14:hiddenLine>
              </a:ext>
            </a:extLst>
          </p:spPr>
          <p:txBody>
            <a:bodyPr wrap="none" anchor="ctr"/>
            <a:lstStyle/>
            <a:p>
              <a:pPr algn="ctr"/>
              <a:endParaRPr lang="en-US" dirty="0"/>
            </a:p>
          </p:txBody>
        </p:sp>
        <p:sp>
          <p:nvSpPr>
            <p:cNvPr id="27" name="TextBox 3">
              <a:extLst>
                <a:ext uri="{FF2B5EF4-FFF2-40B4-BE49-F238E27FC236}">
                  <a16:creationId xmlns:a16="http://schemas.microsoft.com/office/drawing/2014/main" id="{872353D1-B9D5-4AEB-95CC-5D36C68D3097}"/>
                </a:ext>
              </a:extLst>
            </p:cNvPr>
            <p:cNvSpPr txBox="1">
              <a:spLocks noChangeArrowheads="1"/>
            </p:cNvSpPr>
            <p:nvPr/>
          </p:nvSpPr>
          <p:spPr bwMode="auto">
            <a:xfrm>
              <a:off x="8747028" y="4025268"/>
              <a:ext cx="187911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Armv8 Architecture</a:t>
              </a:r>
            </a:p>
          </p:txBody>
        </p:sp>
        <p:sp>
          <p:nvSpPr>
            <p:cNvPr id="28" name="TextBox 33">
              <a:extLst>
                <a:ext uri="{FF2B5EF4-FFF2-40B4-BE49-F238E27FC236}">
                  <a16:creationId xmlns:a16="http://schemas.microsoft.com/office/drawing/2014/main" id="{C898B774-1556-4C44-8A89-58896AFB83FE}"/>
                </a:ext>
              </a:extLst>
            </p:cNvPr>
            <p:cNvSpPr txBox="1">
              <a:spLocks noChangeArrowheads="1"/>
            </p:cNvSpPr>
            <p:nvPr/>
          </p:nvSpPr>
          <p:spPr bwMode="auto">
            <a:xfrm>
              <a:off x="7321993" y="4206243"/>
              <a:ext cx="155957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Armv7-A</a:t>
              </a:r>
            </a:p>
            <a:p>
              <a:pPr algn="ctr" eaLnBrk="1" hangingPunct="1"/>
              <a:r>
                <a:rPr lang="en-GB" sz="1100" b="0" dirty="0"/>
                <a:t>e.g., Cortex-A9</a:t>
              </a:r>
            </a:p>
          </p:txBody>
        </p:sp>
        <p:sp>
          <p:nvSpPr>
            <p:cNvPr id="29" name="TextBox 34">
              <a:extLst>
                <a:ext uri="{FF2B5EF4-FFF2-40B4-BE49-F238E27FC236}">
                  <a16:creationId xmlns:a16="http://schemas.microsoft.com/office/drawing/2014/main" id="{DE244B9A-611D-4189-A63C-3985454AD1E6}"/>
                </a:ext>
              </a:extLst>
            </p:cNvPr>
            <p:cNvSpPr txBox="1">
              <a:spLocks noChangeArrowheads="1"/>
            </p:cNvSpPr>
            <p:nvPr/>
          </p:nvSpPr>
          <p:spPr bwMode="auto">
            <a:xfrm>
              <a:off x="7321993" y="4723768"/>
              <a:ext cx="155957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Armv7-R</a:t>
              </a:r>
            </a:p>
            <a:p>
              <a:pPr algn="ctr" eaLnBrk="1" hangingPunct="1"/>
              <a:r>
                <a:rPr lang="en-GB" sz="1100" b="0" dirty="0"/>
                <a:t>e.g., Cortex-R4</a:t>
              </a:r>
            </a:p>
          </p:txBody>
        </p:sp>
        <p:sp>
          <p:nvSpPr>
            <p:cNvPr id="30" name="TextBox 35">
              <a:extLst>
                <a:ext uri="{FF2B5EF4-FFF2-40B4-BE49-F238E27FC236}">
                  <a16:creationId xmlns:a16="http://schemas.microsoft.com/office/drawing/2014/main" id="{637114E6-776E-4719-9B7B-27F5B3CB55B8}"/>
                </a:ext>
              </a:extLst>
            </p:cNvPr>
            <p:cNvSpPr txBox="1">
              <a:spLocks noChangeArrowheads="1"/>
            </p:cNvSpPr>
            <p:nvPr/>
          </p:nvSpPr>
          <p:spPr bwMode="auto">
            <a:xfrm>
              <a:off x="7321993" y="5311143"/>
              <a:ext cx="1559576"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Armv7-M</a:t>
              </a:r>
            </a:p>
            <a:p>
              <a:pPr algn="ctr" eaLnBrk="1" hangingPunct="1"/>
              <a:r>
                <a:rPr lang="en-GB" sz="1100" b="0" dirty="0"/>
                <a:t>e.g., Cortex-M3</a:t>
              </a:r>
            </a:p>
          </p:txBody>
        </p:sp>
        <p:cxnSp>
          <p:nvCxnSpPr>
            <p:cNvPr id="31" name="Straight Arrow Connector 30">
              <a:extLst>
                <a:ext uri="{FF2B5EF4-FFF2-40B4-BE49-F238E27FC236}">
                  <a16:creationId xmlns:a16="http://schemas.microsoft.com/office/drawing/2014/main" id="{B3CB7FBE-35E7-4082-89FE-E479395C77A5}"/>
                </a:ext>
              </a:extLst>
            </p:cNvPr>
            <p:cNvCxnSpPr/>
            <p:nvPr/>
          </p:nvCxnSpPr>
          <p:spPr bwMode="auto">
            <a:xfrm>
              <a:off x="9077756" y="4950780"/>
              <a:ext cx="1320456"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cxnSp>
          <p:nvCxnSpPr>
            <p:cNvPr id="32" name="Straight Arrow Connector 31">
              <a:extLst>
                <a:ext uri="{FF2B5EF4-FFF2-40B4-BE49-F238E27FC236}">
                  <a16:creationId xmlns:a16="http://schemas.microsoft.com/office/drawing/2014/main" id="{40B58F42-FCBD-416B-906A-B9CEF36D0084}"/>
                </a:ext>
              </a:extLst>
            </p:cNvPr>
            <p:cNvCxnSpPr/>
            <p:nvPr/>
          </p:nvCxnSpPr>
          <p:spPr bwMode="auto">
            <a:xfrm flipV="1">
              <a:off x="9077756" y="4506280"/>
              <a:ext cx="1316223" cy="29845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sp>
          <p:nvSpPr>
            <p:cNvPr id="33" name="TextBox 33">
              <a:extLst>
                <a:ext uri="{FF2B5EF4-FFF2-40B4-BE49-F238E27FC236}">
                  <a16:creationId xmlns:a16="http://schemas.microsoft.com/office/drawing/2014/main" id="{E1C9EF97-C445-4068-A88F-30D966F3B53D}"/>
                </a:ext>
              </a:extLst>
            </p:cNvPr>
            <p:cNvSpPr txBox="1">
              <a:spLocks noChangeArrowheads="1"/>
            </p:cNvSpPr>
            <p:nvPr/>
          </p:nvSpPr>
          <p:spPr bwMode="auto">
            <a:xfrm>
              <a:off x="10303115" y="4206243"/>
              <a:ext cx="155957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Armv8-A</a:t>
              </a:r>
            </a:p>
            <a:p>
              <a:pPr algn="ctr" eaLnBrk="1" hangingPunct="1"/>
              <a:r>
                <a:rPr lang="en-GB" sz="1100" b="0" dirty="0"/>
                <a:t>e.g., Cortex-A75</a:t>
              </a:r>
            </a:p>
            <a:p>
              <a:pPr algn="ctr" eaLnBrk="1" hangingPunct="1"/>
              <a:r>
                <a:rPr lang="en-GB" sz="1100" b="0" dirty="0"/>
                <a:t>Cortex-A57</a:t>
              </a:r>
            </a:p>
          </p:txBody>
        </p:sp>
        <p:sp>
          <p:nvSpPr>
            <p:cNvPr id="34" name="TextBox 34">
              <a:extLst>
                <a:ext uri="{FF2B5EF4-FFF2-40B4-BE49-F238E27FC236}">
                  <a16:creationId xmlns:a16="http://schemas.microsoft.com/office/drawing/2014/main" id="{30D7FAC0-61A6-4B3C-8527-D27338906533}"/>
                </a:ext>
              </a:extLst>
            </p:cNvPr>
            <p:cNvSpPr txBox="1">
              <a:spLocks noChangeArrowheads="1"/>
            </p:cNvSpPr>
            <p:nvPr/>
          </p:nvSpPr>
          <p:spPr bwMode="auto">
            <a:xfrm>
              <a:off x="10288429" y="4841120"/>
              <a:ext cx="1559576" cy="43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Armv8-R</a:t>
              </a:r>
            </a:p>
            <a:p>
              <a:pPr algn="ctr" eaLnBrk="1" hangingPunct="1"/>
              <a:r>
                <a:rPr lang="en-GB" sz="1100" b="0" dirty="0"/>
                <a:t>e.g., Cortex-R52</a:t>
              </a:r>
            </a:p>
          </p:txBody>
        </p:sp>
      </p:grpSp>
      <p:cxnSp>
        <p:nvCxnSpPr>
          <p:cNvPr id="36" name="Straight Arrow Connector 35">
            <a:extLst>
              <a:ext uri="{FF2B5EF4-FFF2-40B4-BE49-F238E27FC236}">
                <a16:creationId xmlns:a16="http://schemas.microsoft.com/office/drawing/2014/main" id="{0187D6E5-F5AE-4054-804F-C78753615B73}"/>
              </a:ext>
            </a:extLst>
          </p:cNvPr>
          <p:cNvCxnSpPr/>
          <p:nvPr/>
        </p:nvCxnSpPr>
        <p:spPr bwMode="auto">
          <a:xfrm>
            <a:off x="8989929" y="5347743"/>
            <a:ext cx="1285230" cy="0"/>
          </a:xfrm>
          <a:prstGeom prst="straightConnector1">
            <a:avLst/>
          </a:prstGeom>
          <a:noFill/>
          <a:ln w="22225" cap="flat" cmpd="sng" algn="ctr">
            <a:solidFill>
              <a:schemeClr val="tx1">
                <a:lumMod val="75000"/>
                <a:lumOff val="25000"/>
              </a:schemeClr>
            </a:solidFill>
            <a:prstDash val="solid"/>
            <a:round/>
            <a:headEnd type="none" w="med" len="med"/>
            <a:tailEnd type="triangle" w="lg" len="lg"/>
          </a:ln>
          <a:effectLst/>
        </p:spPr>
      </p:cxnSp>
      <p:sp>
        <p:nvSpPr>
          <p:cNvPr id="37" name="TextBox 34">
            <a:extLst>
              <a:ext uri="{FF2B5EF4-FFF2-40B4-BE49-F238E27FC236}">
                <a16:creationId xmlns:a16="http://schemas.microsoft.com/office/drawing/2014/main" id="{500E78FB-8416-4276-B849-5A54CD0AB8ED}"/>
              </a:ext>
            </a:extLst>
          </p:cNvPr>
          <p:cNvSpPr txBox="1">
            <a:spLocks noChangeArrowheads="1"/>
          </p:cNvSpPr>
          <p:nvPr/>
        </p:nvSpPr>
        <p:spPr bwMode="auto">
          <a:xfrm>
            <a:off x="10158235" y="5214484"/>
            <a:ext cx="15179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100" b="0" dirty="0"/>
              <a:t>Armv8-M</a:t>
            </a:r>
          </a:p>
          <a:p>
            <a:pPr algn="ctr" eaLnBrk="1" hangingPunct="1"/>
            <a:r>
              <a:rPr lang="en-GB" sz="1100" b="0" dirty="0"/>
              <a:t>e.g., Cortex-M33</a:t>
            </a:r>
          </a:p>
        </p:txBody>
      </p:sp>
    </p:spTree>
    <p:extLst>
      <p:ext uri="{BB962C8B-B14F-4D97-AF65-F5344CB8AC3E}">
        <p14:creationId xmlns:p14="http://schemas.microsoft.com/office/powerpoint/2010/main" val="3484355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Architectures </a:t>
            </a:r>
            <a:endParaRPr lang="en-US" dirty="0"/>
          </a:p>
        </p:txBody>
      </p:sp>
      <p:pic>
        <p:nvPicPr>
          <p:cNvPr id="2" name="Picture 1">
            <a:extLst>
              <a:ext uri="{FF2B5EF4-FFF2-40B4-BE49-F238E27FC236}">
                <a16:creationId xmlns:a16="http://schemas.microsoft.com/office/drawing/2014/main" id="{9EF7D162-5816-4F98-91E8-E955687EF40D}"/>
              </a:ext>
            </a:extLst>
          </p:cNvPr>
          <p:cNvPicPr>
            <a:picLocks noChangeAspect="1"/>
          </p:cNvPicPr>
          <p:nvPr/>
        </p:nvPicPr>
        <p:blipFill>
          <a:blip r:embed="rId3"/>
          <a:stretch>
            <a:fillRect/>
          </a:stretch>
        </p:blipFill>
        <p:spPr>
          <a:xfrm>
            <a:off x="2263217" y="1333500"/>
            <a:ext cx="6998815" cy="4487045"/>
          </a:xfrm>
          <a:prstGeom prst="rect">
            <a:avLst/>
          </a:prstGeom>
        </p:spPr>
      </p:pic>
    </p:spTree>
    <p:extLst>
      <p:ext uri="{BB962C8B-B14F-4D97-AF65-F5344CB8AC3E}">
        <p14:creationId xmlns:p14="http://schemas.microsoft.com/office/powerpoint/2010/main" val="78882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IN" dirty="0"/>
              <a:t>Which Architecture Is My Processor?</a:t>
            </a:r>
            <a:endParaRPr lang="en-US" dirty="0"/>
          </a:p>
        </p:txBody>
      </p:sp>
      <p:sp>
        <p:nvSpPr>
          <p:cNvPr id="9" name="Rectangle 3">
            <a:extLst>
              <a:ext uri="{FF2B5EF4-FFF2-40B4-BE49-F238E27FC236}">
                <a16:creationId xmlns:a16="http://schemas.microsoft.com/office/drawing/2014/main" id="{7DF453BF-7799-40F0-AC95-260F43EFDC12}"/>
              </a:ext>
            </a:extLst>
          </p:cNvPr>
          <p:cNvSpPr txBox="1">
            <a:spLocks noChangeArrowheads="1"/>
          </p:cNvSpPr>
          <p:nvPr/>
        </p:nvSpPr>
        <p:spPr>
          <a:xfrm>
            <a:off x="609175" y="962025"/>
            <a:ext cx="11376237" cy="5369442"/>
          </a:xfrm>
          <a:prstGeom prst="rect">
            <a:avLst/>
          </a:prstGeom>
        </p:spPr>
        <p:txBody>
          <a:bodyPr vert="horz" lIns="0" tIns="0" rIns="0" bIns="0">
            <a:noAutofit/>
          </a:bodyPr>
          <a:lstStyle>
            <a:lvl1pPr marL="265113" indent="-265113" algn="l" rtl="0" eaLnBrk="1" latinLnBrk="0" hangingPunct="1">
              <a:spcBef>
                <a:spcPts val="1200"/>
              </a:spcBef>
              <a:buClr>
                <a:schemeClr val="accent5"/>
              </a:buClr>
              <a:buSzPct val="95000"/>
              <a:buFont typeface="Wingdings" charset="2"/>
              <a:buChar char="§"/>
              <a:defRPr kumimoji="0" sz="2400" b="0" i="0" kern="1200">
                <a:solidFill>
                  <a:schemeClr val="tx1"/>
                </a:solidFill>
                <a:effectLst/>
                <a:latin typeface="Gill Sans MT"/>
                <a:ea typeface="+mn-ea"/>
                <a:cs typeface="Gill Sans MT"/>
              </a:defRPr>
            </a:lvl1pPr>
            <a:lvl2pPr marL="803275" indent="-265113" algn="l" rtl="0" eaLnBrk="1" latinLnBrk="0" hangingPunct="1">
              <a:spcBef>
                <a:spcPts val="1200"/>
              </a:spcBef>
              <a:buClr>
                <a:schemeClr val="accent5"/>
              </a:buClr>
              <a:buSzPct val="95000"/>
              <a:buFont typeface="Wingdings" charset="2"/>
              <a:buChar char="§"/>
              <a:defRPr kumimoji="0" sz="2000" b="0" i="0" kern="1200">
                <a:solidFill>
                  <a:schemeClr val="tx1"/>
                </a:solidFill>
                <a:latin typeface="Gill Sans MT"/>
                <a:ea typeface="+mn-ea"/>
                <a:cs typeface="Gill Sans MT"/>
              </a:defRPr>
            </a:lvl2pPr>
            <a:lvl3pPr marL="803275" indent="-265113" algn="l" rtl="0" eaLnBrk="1" latinLnBrk="0" hangingPunct="1">
              <a:spcBef>
                <a:spcPts val="1200"/>
              </a:spcBef>
              <a:buClr>
                <a:schemeClr val="accent5"/>
              </a:buClr>
              <a:buSzPct val="95000"/>
              <a:buFont typeface="Wingdings" charset="2"/>
              <a:buChar char="§"/>
              <a:defRPr kumimoji="0" sz="2000" b="0" i="0" kern="1200">
                <a:solidFill>
                  <a:schemeClr val="tx1"/>
                </a:solidFill>
                <a:latin typeface="Gill Sans MT"/>
                <a:ea typeface="+mn-ea"/>
                <a:cs typeface="Gill Sans MT"/>
              </a:defRPr>
            </a:lvl3pPr>
            <a:lvl4pPr marL="803275" indent="-265113" algn="l" rtl="0" eaLnBrk="1" latinLnBrk="0" hangingPunct="1">
              <a:spcBef>
                <a:spcPts val="1200"/>
              </a:spcBef>
              <a:buClr>
                <a:schemeClr val="accent5"/>
              </a:buClr>
              <a:buSzPct val="95000"/>
              <a:buFont typeface="Wingdings" charset="2"/>
              <a:buChar char="§"/>
              <a:defRPr kumimoji="0" sz="2000" b="0" i="0" kern="1200">
                <a:solidFill>
                  <a:schemeClr val="tx1"/>
                </a:solidFill>
                <a:latin typeface="Gill Sans MT"/>
                <a:ea typeface="+mn-ea"/>
                <a:cs typeface="Gill Sans MT"/>
              </a:defRPr>
            </a:lvl4pPr>
            <a:lvl5pPr marL="803275" indent="-265113" algn="l" rtl="0" eaLnBrk="1" latinLnBrk="0" hangingPunct="1">
              <a:spcBef>
                <a:spcPts val="1200"/>
              </a:spcBef>
              <a:buClr>
                <a:schemeClr val="accent5"/>
              </a:buClr>
              <a:buSzPct val="95000"/>
              <a:buFont typeface="Wingdings" charset="2"/>
              <a:buChar char="§"/>
              <a:defRPr kumimoji="0" sz="2000" b="0" i="0" kern="1200">
                <a:solidFill>
                  <a:schemeClr val="tx1"/>
                </a:solidFill>
                <a:latin typeface="Gill Sans MT"/>
                <a:ea typeface="+mn-ea"/>
                <a:cs typeface="Gill Sans MT"/>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lstStyle>
          <a:p>
            <a:pPr marL="265113" marR="0" lvl="0" indent="-265113" algn="l" defTabSz="914400" rtl="0" eaLnBrk="1" fontAlgn="auto" latinLnBrk="0" hangingPunct="1">
              <a:spcBef>
                <a:spcPts val="0"/>
              </a:spcBef>
              <a:spcAft>
                <a:spcPts val="0"/>
              </a:spcAft>
              <a:buClr>
                <a:srgbClr val="00B1DB"/>
              </a:buClr>
              <a:buSzPct val="95000"/>
              <a:buFont typeface="Wingdings" pitchFamily="2" charset="2"/>
              <a:buNone/>
              <a:tabLst/>
              <a:defRPr/>
            </a:pPr>
            <a:r>
              <a:rPr kumimoji="0" lang="en-US" sz="1400" b="1" i="0" u="none" strike="noStrike" kern="1200" cap="none" normalizeH="0" baseline="0" noProof="0" dirty="0">
                <a:ln>
                  <a:noFill/>
                </a:ln>
                <a:solidFill>
                  <a:srgbClr val="000000"/>
                </a:solidFill>
                <a:effectLst/>
                <a:uLnTx/>
                <a:uFillTx/>
                <a:latin typeface="Gill Sans MT"/>
                <a:ea typeface="+mn-ea"/>
              </a:rPr>
              <a:t>	</a:t>
            </a:r>
            <a:r>
              <a:rPr kumimoji="0" lang="en-US" sz="1400" b="1" i="0" u="none" strike="noStrike" kern="1200" cap="none" normalizeH="0" baseline="0" noProof="0" dirty="0">
                <a:ln>
                  <a:noFill/>
                </a:ln>
                <a:solidFill>
                  <a:srgbClr val="000000"/>
                </a:solidFill>
                <a:effectLst/>
                <a:uLnTx/>
                <a:uFillTx/>
                <a:latin typeface="+mn-lt"/>
                <a:ea typeface="+mn-ea"/>
              </a:rPr>
              <a:t>Processor core			Architecture</a:t>
            </a:r>
          </a:p>
          <a:p>
            <a:pPr marL="265113" marR="0" lvl="0" indent="-265113" algn="l" defTabSz="914400" rtl="0" eaLnBrk="1" fontAlgn="auto" latinLnBrk="0" hangingPunct="1">
              <a:spcBef>
                <a:spcPts val="0"/>
              </a:spcBef>
              <a:spcAft>
                <a:spcPts val="0"/>
              </a:spcAft>
              <a:buClr>
                <a:srgbClr val="00B1DB"/>
              </a:buClr>
              <a:buSzPct val="95000"/>
              <a:buFont typeface="Wingdings" charset="2"/>
              <a:buChar char="§"/>
              <a:tabLst/>
              <a:defRPr/>
            </a:pPr>
            <a:endParaRPr kumimoji="0" lang="en-US" sz="1400" b="0" i="0" u="none" strike="noStrike" kern="1200" cap="none" normalizeH="0" baseline="0" noProof="0" dirty="0">
              <a:ln>
                <a:noFill/>
              </a:ln>
              <a:solidFill>
                <a:srgbClr val="000000"/>
              </a:solidFill>
              <a:effectLst/>
              <a:uLnTx/>
              <a:uFillTx/>
              <a:latin typeface="Gill Sans MT"/>
              <a:ea typeface="+mn-ea"/>
            </a:endParaRPr>
          </a:p>
          <a:p>
            <a:pPr marL="0" marR="0" lvl="0" indent="0" defTabSz="914400" latinLnBrk="0">
              <a:spcBef>
                <a:spcPts val="0"/>
              </a:spcBef>
              <a:spcAft>
                <a:spcPts val="0"/>
              </a:spcAft>
              <a:buClr>
                <a:srgbClr val="00B1DB"/>
              </a:buClr>
              <a:buSzPct val="95000"/>
              <a:buNone/>
              <a:tabLst/>
              <a:defRPr/>
            </a:pPr>
            <a:r>
              <a:rPr lang="en-US" sz="1400" dirty="0">
                <a:solidFill>
                  <a:schemeClr val="tx2"/>
                </a:solidFill>
                <a:latin typeface="+mn-lt"/>
                <a:ea typeface="ＭＳ Ｐゴシック" panose="020B0600070205080204" pitchFamily="34" charset="-128"/>
              </a:rPr>
              <a:t>Arm7TDMI family			v4T</a:t>
            </a:r>
          </a:p>
          <a:p>
            <a:pPr marL="0" marR="0" lvl="0" indent="0" defTabSz="914400" latinLnBrk="0">
              <a:spcBef>
                <a:spcPts val="0"/>
              </a:spcBef>
              <a:spcAft>
                <a:spcPts val="0"/>
              </a:spcAft>
              <a:buClr>
                <a:srgbClr val="00B1DB"/>
              </a:buClr>
              <a:buSzPct val="95000"/>
              <a:buNone/>
              <a:tabLst/>
              <a:defRPr/>
            </a:pPr>
            <a:r>
              <a:rPr lang="en-GB" sz="1400" dirty="0">
                <a:solidFill>
                  <a:schemeClr val="tx2"/>
                </a:solidFill>
                <a:latin typeface="+mn-lt"/>
                <a:ea typeface="ＭＳ Ｐゴシック" panose="020B0600070205080204" pitchFamily="34" charset="-128"/>
              </a:rPr>
              <a:t>Arm9TDMI family			v4T</a:t>
            </a:r>
          </a:p>
          <a:p>
            <a:pPr marL="0" marR="0" lvl="0" indent="0" defTabSz="914400" latinLnBrk="0">
              <a:spcBef>
                <a:spcPts val="0"/>
              </a:spcBef>
              <a:spcAft>
                <a:spcPts val="0"/>
              </a:spcAft>
              <a:buClr>
                <a:srgbClr val="00B1DB"/>
              </a:buClr>
              <a:buSzPct val="95000"/>
              <a:buNone/>
              <a:tabLst/>
              <a:defRPr/>
            </a:pPr>
            <a:r>
              <a:rPr lang="en-US" sz="1400" dirty="0">
                <a:solidFill>
                  <a:schemeClr val="tx2"/>
                </a:solidFill>
                <a:latin typeface="+mn-lt"/>
                <a:ea typeface="ＭＳ Ｐゴシック" panose="020B0600070205080204" pitchFamily="34" charset="-128"/>
              </a:rPr>
              <a:t>Arm9E family				v5TE, v5TEJ</a:t>
            </a:r>
          </a:p>
          <a:p>
            <a:pPr marL="0" marR="0" lvl="0" indent="0" defTabSz="914400" latinLnBrk="0">
              <a:spcBef>
                <a:spcPts val="0"/>
              </a:spcBef>
              <a:spcAft>
                <a:spcPts val="0"/>
              </a:spcAft>
              <a:buClr>
                <a:srgbClr val="00B1DB"/>
              </a:buClr>
              <a:buSzPct val="95000"/>
              <a:buNone/>
              <a:tabLst/>
              <a:defRPr/>
            </a:pPr>
            <a:r>
              <a:rPr lang="en-US" sz="1400" dirty="0">
                <a:solidFill>
                  <a:schemeClr val="tx2"/>
                </a:solidFill>
                <a:latin typeface="+mn-lt"/>
                <a:ea typeface="ＭＳ Ｐゴシック" panose="020B0600070205080204" pitchFamily="34" charset="-128"/>
              </a:rPr>
              <a:t>Arm10E family				v5TE, v5TEJ</a:t>
            </a:r>
          </a:p>
          <a:p>
            <a:pPr marL="0" marR="0" lvl="0" indent="0" defTabSz="914400" latinLnBrk="0">
              <a:spcBef>
                <a:spcPts val="0"/>
              </a:spcBef>
              <a:spcAft>
                <a:spcPts val="0"/>
              </a:spcAft>
              <a:buClr>
                <a:srgbClr val="00B1DB"/>
              </a:buClr>
              <a:buSzPct val="95000"/>
              <a:buNone/>
              <a:tabLst/>
              <a:defRPr/>
            </a:pPr>
            <a:r>
              <a:rPr lang="en-US" sz="1400" dirty="0">
                <a:solidFill>
                  <a:schemeClr val="tx2"/>
                </a:solidFill>
                <a:latin typeface="+mn-lt"/>
                <a:ea typeface="ＭＳ Ｐゴシック" panose="020B0600070205080204" pitchFamily="34" charset="-128"/>
              </a:rPr>
              <a:t>Arm11 family				v6</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Arm1136J(F)-S			v6			</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Arm1156T2(F)-S			v6T2</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Arm1176JZ(F)-S			v6Z</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Arm11 MPCore			v6k</a:t>
            </a:r>
          </a:p>
          <a:p>
            <a:pPr marL="0" marR="0" lvl="0" indent="0" defTabSz="914400" latinLnBrk="0">
              <a:spcBef>
                <a:spcPts val="0"/>
              </a:spcBef>
              <a:spcAft>
                <a:spcPts val="0"/>
              </a:spcAft>
              <a:buClr>
                <a:srgbClr val="00B1DB"/>
              </a:buClr>
              <a:buSzPct val="95000"/>
              <a:buNone/>
              <a:tabLst/>
              <a:defRPr/>
            </a:pPr>
            <a:r>
              <a:rPr lang="en-GB" sz="1400" dirty="0">
                <a:solidFill>
                  <a:schemeClr val="tx2"/>
                </a:solidFill>
                <a:latin typeface="+mn-lt"/>
                <a:ea typeface="ＭＳ Ｐゴシック" panose="020B0600070205080204" pitchFamily="34" charset="-128"/>
              </a:rPr>
              <a:t>Cortex family</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Cortex-A57			v8-A (64-bit, highest performance)</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Cortex-A53			v8-A (64-bit)</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Cortex-A15			v7-A (with security and virtualization extensions)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Cortex-A9			v7-A (with security extensions)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Cortex-A8			v7-A (with security extensions)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Cortex-A7			v7-A (with security and virtualization extensions)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Cortex-A5			v7-A (with security extensions)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Cortex-R5			v7-R</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Cortex-R4			v7-R</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Cortex-M4			v7-M</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Cortex-M3			v7-M</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Cortex-M1			v6-M (16-bit Thumb, except for system instructions)</a:t>
            </a:r>
          </a:p>
          <a:p>
            <a:pPr marL="398463" marR="0" lvl="1" indent="-166688" defTabSz="914400" latinLnBrk="0">
              <a:spcBef>
                <a:spcPts val="0"/>
              </a:spcBef>
              <a:spcAft>
                <a:spcPts val="0"/>
              </a:spcAft>
              <a:buClr>
                <a:schemeClr val="accent1"/>
              </a:buClr>
              <a:buSzPct val="80000"/>
              <a:buFont typeface="Arial" panose="020B0604020202020204" pitchFamily="34" charset="0"/>
              <a:buChar char="•"/>
              <a:tabLst/>
              <a:defRPr/>
            </a:pPr>
            <a:r>
              <a:rPr lang="en-GB" sz="1400" dirty="0">
                <a:solidFill>
                  <a:schemeClr val="tx2"/>
                </a:solidFill>
                <a:latin typeface="+mn-lt"/>
                <a:ea typeface="ＭＳ Ｐゴシック" panose="020B0600070205080204" pitchFamily="34" charset="-128"/>
                <a:cs typeface="+mn-cs"/>
              </a:rPr>
              <a:t>Arm Cortex-M0			v6-M (16-bit Thumb, except for system instructions)</a:t>
            </a:r>
            <a:endParaRPr lang="en-US" sz="1400" dirty="0">
              <a:solidFill>
                <a:schemeClr val="tx2"/>
              </a:solidFill>
              <a:latin typeface="+mn-lt"/>
              <a:ea typeface="ＭＳ Ｐゴシック" panose="020B0600070205080204" pitchFamily="34" charset="-128"/>
              <a:cs typeface="+mn-cs"/>
            </a:endParaRPr>
          </a:p>
        </p:txBody>
      </p:sp>
      <p:sp>
        <p:nvSpPr>
          <p:cNvPr id="10" name="Line 4">
            <a:extLst>
              <a:ext uri="{FF2B5EF4-FFF2-40B4-BE49-F238E27FC236}">
                <a16:creationId xmlns:a16="http://schemas.microsoft.com/office/drawing/2014/main" id="{26017F1C-9E09-4D34-AF9A-6690BE9F19B0}"/>
              </a:ext>
            </a:extLst>
          </p:cNvPr>
          <p:cNvSpPr>
            <a:spLocks noChangeShapeType="1"/>
          </p:cNvSpPr>
          <p:nvPr/>
        </p:nvSpPr>
        <p:spPr bwMode="auto">
          <a:xfrm>
            <a:off x="1422029" y="4673600"/>
            <a:ext cx="5383398" cy="0"/>
          </a:xfrm>
          <a:prstGeom prst="line">
            <a:avLst/>
          </a:prstGeom>
          <a:noFill/>
          <a:ln w="9525">
            <a:noFill/>
            <a:round/>
            <a:headEnd/>
            <a:tailEnd/>
          </a:ln>
          <a:effectLst/>
        </p:spPr>
        <p:txBody>
          <a:bodyPr wrap="none" lIns="92075" tIns="46038" rIns="92075" bIns="46038" anchor="ctr"/>
          <a:lstStyle/>
          <a:p>
            <a:pPr eaLnBrk="1" hangingPunct="1"/>
            <a:endParaRPr lang="en-GB" sz="1400" b="1" dirty="0">
              <a:solidFill>
                <a:srgbClr val="000000"/>
              </a:solidFill>
              <a:latin typeface="Arial" charset="0"/>
              <a:ea typeface="MS PGothic" pitchFamily="34" charset="-128"/>
            </a:endParaRPr>
          </a:p>
        </p:txBody>
      </p:sp>
      <p:sp>
        <p:nvSpPr>
          <p:cNvPr id="11" name="Line 5">
            <a:extLst>
              <a:ext uri="{FF2B5EF4-FFF2-40B4-BE49-F238E27FC236}">
                <a16:creationId xmlns:a16="http://schemas.microsoft.com/office/drawing/2014/main" id="{E92B0B00-9EF5-408D-AB34-08200E8ED886}"/>
              </a:ext>
            </a:extLst>
          </p:cNvPr>
          <p:cNvSpPr>
            <a:spLocks noChangeShapeType="1"/>
          </p:cNvSpPr>
          <p:nvPr/>
        </p:nvSpPr>
        <p:spPr bwMode="auto">
          <a:xfrm flipV="1">
            <a:off x="492125" y="1261222"/>
            <a:ext cx="7338688" cy="9525"/>
          </a:xfrm>
          <a:prstGeom prst="line">
            <a:avLst/>
          </a:prstGeom>
          <a:noFill/>
          <a:ln w="38100">
            <a:solidFill>
              <a:srgbClr val="F68A33"/>
            </a:solidFill>
            <a:round/>
            <a:headEnd/>
            <a:tailEnd/>
          </a:ln>
          <a:effectLst/>
        </p:spPr>
        <p:txBody>
          <a:bodyPr wrap="none" lIns="92075" tIns="46038" rIns="92075" bIns="46038"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1" i="0" u="none" strike="noStrike" kern="0" cap="none" spc="0" normalizeH="0" baseline="0" noProof="0" dirty="0">
              <a:ln>
                <a:noFill/>
              </a:ln>
              <a:solidFill>
                <a:srgbClr val="000000"/>
              </a:solidFill>
              <a:effectLst/>
              <a:uLnTx/>
              <a:uFillTx/>
              <a:latin typeface="Arial" charset="0"/>
              <a:ea typeface="MS PGothic" pitchFamily="34" charset="-128"/>
            </a:endParaRPr>
          </a:p>
        </p:txBody>
      </p:sp>
    </p:spTree>
    <p:extLst>
      <p:ext uri="{BB962C8B-B14F-4D97-AF65-F5344CB8AC3E}">
        <p14:creationId xmlns:p14="http://schemas.microsoft.com/office/powerpoint/2010/main" val="278660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and Thumb Instruction Sets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95033"/>
            <a:ext cx="11180763" cy="4086225"/>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Early Arm processors</a:t>
            </a:r>
          </a:p>
          <a:p>
            <a:pPr lvl="1"/>
            <a:r>
              <a:rPr lang="en-IN" altLang="en-US" sz="1600" dirty="0">
                <a:ea typeface="ＭＳ Ｐゴシック" panose="020B0600070205080204" pitchFamily="34" charset="-128"/>
              </a:rPr>
              <a:t>32-bit instruction set, called the Arm instruction set</a:t>
            </a:r>
          </a:p>
          <a:p>
            <a:pPr lvl="1"/>
            <a:r>
              <a:rPr lang="en-IN" altLang="en-US" sz="1600" dirty="0">
                <a:ea typeface="ＭＳ Ｐゴシック" panose="020B0600070205080204" pitchFamily="34" charset="-128"/>
              </a:rPr>
              <a:t>Powerful and good performance</a:t>
            </a:r>
          </a:p>
          <a:p>
            <a:pPr lvl="1"/>
            <a:r>
              <a:rPr lang="en-IN" altLang="en-US" sz="1600" dirty="0">
                <a:ea typeface="ＭＳ Ｐゴシック" panose="020B0600070205080204" pitchFamily="34" charset="-128"/>
              </a:rPr>
              <a:t>Larger program memory compared to 8-bit and 16-bit processors</a:t>
            </a:r>
          </a:p>
          <a:p>
            <a:pPr lvl="1"/>
            <a:r>
              <a:rPr lang="en-IN" altLang="en-US" sz="1600" dirty="0">
                <a:ea typeface="ＭＳ Ｐゴシック" panose="020B0600070205080204" pitchFamily="34" charset="-128"/>
              </a:rPr>
              <a:t>Larger power consumption</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Thumb-1 instruction set</a:t>
            </a:r>
          </a:p>
          <a:p>
            <a:pPr lvl="1"/>
            <a:r>
              <a:rPr lang="en-IN" altLang="en-US" sz="1600" dirty="0">
                <a:ea typeface="ＭＳ Ｐゴシック" panose="020B0600070205080204" pitchFamily="34" charset="-128"/>
              </a:rPr>
              <a:t>16-bit instruction set, first used in the Arm7TDMI processor in 1995</a:t>
            </a:r>
          </a:p>
          <a:p>
            <a:pPr lvl="1"/>
            <a:r>
              <a:rPr lang="en-IN" altLang="en-US" sz="1600" dirty="0">
                <a:ea typeface="ＭＳ Ｐゴシック" panose="020B0600070205080204" pitchFamily="34" charset="-128"/>
              </a:rPr>
              <a:t>Provides a subset of the Arm instructions, giving better code density compared to 32-bit RISC architecture</a:t>
            </a:r>
          </a:p>
          <a:p>
            <a:pPr lvl="1"/>
            <a:r>
              <a:rPr lang="en-IN" altLang="en-US" sz="1600" dirty="0">
                <a:ea typeface="ＭＳ Ｐゴシック" panose="020B0600070205080204" pitchFamily="34" charset="-128"/>
              </a:rPr>
              <a:t>Code size is reduced by ~30%, but performance is also reduced by ~20%.</a:t>
            </a:r>
          </a:p>
          <a:p>
            <a:pPr lvl="1"/>
            <a:r>
              <a:rPr lang="en-IN" altLang="en-US" sz="1600" dirty="0">
                <a:ea typeface="ＭＳ Ｐゴシック" panose="020B0600070205080204" pitchFamily="34" charset="-128"/>
              </a:rPr>
              <a:t>Can be used together with Arm instructions using a multiplexer</a:t>
            </a:r>
          </a:p>
        </p:txBody>
      </p:sp>
      <p:grpSp>
        <p:nvGrpSpPr>
          <p:cNvPr id="5" name="Group 15">
            <a:extLst>
              <a:ext uri="{FF2B5EF4-FFF2-40B4-BE49-F238E27FC236}">
                <a16:creationId xmlns:a16="http://schemas.microsoft.com/office/drawing/2014/main" id="{B3B3694C-2FB9-48C8-AE83-A9E296355BFC}"/>
              </a:ext>
            </a:extLst>
          </p:cNvPr>
          <p:cNvGrpSpPr>
            <a:grpSpLocks/>
          </p:cNvGrpSpPr>
          <p:nvPr/>
        </p:nvGrpSpPr>
        <p:grpSpPr bwMode="auto">
          <a:xfrm>
            <a:off x="1567594" y="4979936"/>
            <a:ext cx="8173474" cy="1734844"/>
            <a:chOff x="1038225" y="4733924"/>
            <a:chExt cx="7219950" cy="1622951"/>
          </a:xfrm>
        </p:grpSpPr>
        <p:sp>
          <p:nvSpPr>
            <p:cNvPr id="6" name="Rectangle 5">
              <a:extLst>
                <a:ext uri="{FF2B5EF4-FFF2-40B4-BE49-F238E27FC236}">
                  <a16:creationId xmlns:a16="http://schemas.microsoft.com/office/drawing/2014/main" id="{38BB6DEC-88C0-4FE4-8619-E2F8437BE581}"/>
                </a:ext>
              </a:extLst>
            </p:cNvPr>
            <p:cNvSpPr/>
            <p:nvPr/>
          </p:nvSpPr>
          <p:spPr bwMode="auto">
            <a:xfrm>
              <a:off x="1038225" y="4744193"/>
              <a:ext cx="1047560" cy="1085107"/>
            </a:xfrm>
            <a:prstGeom prst="rect">
              <a:avLst/>
            </a:prstGeom>
            <a:solidFill>
              <a:srgbClr val="AAC5D2">
                <a:lumMod val="40000"/>
                <a:lumOff val="60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Incoming</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Instructions</a:t>
              </a:r>
            </a:p>
          </p:txBody>
        </p:sp>
        <p:sp>
          <p:nvSpPr>
            <p:cNvPr id="7" name="Rectangle 6">
              <a:extLst>
                <a:ext uri="{FF2B5EF4-FFF2-40B4-BE49-F238E27FC236}">
                  <a16:creationId xmlns:a16="http://schemas.microsoft.com/office/drawing/2014/main" id="{BCFCE778-66EA-4566-9028-096B0C95B81B}"/>
                </a:ext>
              </a:extLst>
            </p:cNvPr>
            <p:cNvSpPr/>
            <p:nvPr/>
          </p:nvSpPr>
          <p:spPr bwMode="auto">
            <a:xfrm>
              <a:off x="2796141" y="5428803"/>
              <a:ext cx="1047560" cy="400497"/>
            </a:xfrm>
            <a:prstGeom prst="rect">
              <a:avLst/>
            </a:prstGeom>
            <a:solidFill>
              <a:srgbClr val="AAC5D2">
                <a:lumMod val="40000"/>
                <a:lumOff val="60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Thumb Remap</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to Arm</a:t>
              </a:r>
            </a:p>
          </p:txBody>
        </p:sp>
        <p:sp>
          <p:nvSpPr>
            <p:cNvPr id="8" name="Trapezoid 7">
              <a:extLst>
                <a:ext uri="{FF2B5EF4-FFF2-40B4-BE49-F238E27FC236}">
                  <a16:creationId xmlns:a16="http://schemas.microsoft.com/office/drawing/2014/main" id="{7370355C-6B2F-4CD9-A81B-65E10EB2AC1C}"/>
                </a:ext>
              </a:extLst>
            </p:cNvPr>
            <p:cNvSpPr/>
            <p:nvPr/>
          </p:nvSpPr>
          <p:spPr bwMode="auto">
            <a:xfrm rot="5400000">
              <a:off x="4071414" y="5129270"/>
              <a:ext cx="1095376" cy="304683"/>
            </a:xfrm>
            <a:prstGeom prst="trapezoid">
              <a:avLst>
                <a:gd name="adj" fmla="val 75000"/>
              </a:avLst>
            </a:prstGeom>
            <a:solidFill>
              <a:srgbClr val="AAC5D2">
                <a:lumMod val="40000"/>
                <a:lumOff val="60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9" name="Right Arrow 39">
              <a:extLst>
                <a:ext uri="{FF2B5EF4-FFF2-40B4-BE49-F238E27FC236}">
                  <a16:creationId xmlns:a16="http://schemas.microsoft.com/office/drawing/2014/main" id="{A4ECADFC-3ED1-4958-8D87-B955FDED740D}"/>
                </a:ext>
              </a:extLst>
            </p:cNvPr>
            <p:cNvSpPr/>
            <p:nvPr/>
          </p:nvSpPr>
          <p:spPr bwMode="auto">
            <a:xfrm>
              <a:off x="2205604" y="4857154"/>
              <a:ext cx="2185841" cy="172863"/>
            </a:xfrm>
            <a:prstGeom prst="rightArrow">
              <a:avLst/>
            </a:prstGeom>
            <a:solidFill>
              <a:srgbClr val="FFFFFF">
                <a:lumMod val="95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10" name="Right Arrow 40">
              <a:extLst>
                <a:ext uri="{FF2B5EF4-FFF2-40B4-BE49-F238E27FC236}">
                  <a16:creationId xmlns:a16="http://schemas.microsoft.com/office/drawing/2014/main" id="{F647B340-FE0D-4389-9551-53A77118BEB4}"/>
                </a:ext>
              </a:extLst>
            </p:cNvPr>
            <p:cNvSpPr/>
            <p:nvPr/>
          </p:nvSpPr>
          <p:spPr bwMode="auto">
            <a:xfrm>
              <a:off x="2205604" y="5543475"/>
              <a:ext cx="518646" cy="171152"/>
            </a:xfrm>
            <a:prstGeom prst="rightArrow">
              <a:avLst/>
            </a:prstGeom>
            <a:solidFill>
              <a:srgbClr val="FFFFFF">
                <a:lumMod val="95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11" name="Right Arrow 41">
              <a:extLst>
                <a:ext uri="{FF2B5EF4-FFF2-40B4-BE49-F238E27FC236}">
                  <a16:creationId xmlns:a16="http://schemas.microsoft.com/office/drawing/2014/main" id="{150ECE73-C0E2-41C8-A783-05AD151E3230}"/>
                </a:ext>
              </a:extLst>
            </p:cNvPr>
            <p:cNvSpPr/>
            <p:nvPr/>
          </p:nvSpPr>
          <p:spPr bwMode="auto">
            <a:xfrm>
              <a:off x="3891629" y="5543475"/>
              <a:ext cx="518645" cy="171152"/>
            </a:xfrm>
            <a:prstGeom prst="rightArrow">
              <a:avLst/>
            </a:prstGeom>
            <a:solidFill>
              <a:srgbClr val="FFFFFF">
                <a:lumMod val="95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12" name="Rectangle 11">
              <a:extLst>
                <a:ext uri="{FF2B5EF4-FFF2-40B4-BE49-F238E27FC236}">
                  <a16:creationId xmlns:a16="http://schemas.microsoft.com/office/drawing/2014/main" id="{E0BC0BDE-B333-418E-8BD4-EC76A7C446D1}"/>
                </a:ext>
              </a:extLst>
            </p:cNvPr>
            <p:cNvSpPr/>
            <p:nvPr/>
          </p:nvSpPr>
          <p:spPr bwMode="auto">
            <a:xfrm>
              <a:off x="5505762" y="4942730"/>
              <a:ext cx="1047560" cy="686321"/>
            </a:xfrm>
            <a:prstGeom prst="rect">
              <a:avLst/>
            </a:prstGeom>
            <a:solidFill>
              <a:srgbClr val="AAC5D2">
                <a:lumMod val="40000"/>
                <a:lumOff val="60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Arm</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Instruction</a:t>
              </a:r>
            </a:p>
            <a:p>
              <a:pPr marL="0" marR="0" lvl="0" indent="0" algn="ctr" defTabSz="914400" eaLnBrk="1" fontAlgn="base" latinLnBrk="0" hangingPunct="1">
                <a:lnSpc>
                  <a:spcPct val="100000"/>
                </a:lnSpc>
                <a:spcBef>
                  <a:spcPct val="0"/>
                </a:spcBef>
                <a:spcAft>
                  <a:spcPct val="0"/>
                </a:spcAft>
                <a:buClrTx/>
                <a:buSzTx/>
                <a:buFontTx/>
                <a:buNone/>
                <a:tabLst/>
                <a:defRPr/>
              </a:pPr>
              <a:r>
                <a:rPr lang="en-GB" sz="1400" kern="0" dirty="0">
                  <a:solidFill>
                    <a:srgbClr val="000000"/>
                  </a:solidFill>
                  <a:latin typeface="Arial" charset="0"/>
                  <a:ea typeface="MS PGothic" pitchFamily="34" charset="-128"/>
                  <a:cs typeface="Arial" charset="0"/>
                </a:rPr>
                <a:t>D</a:t>
              </a: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ecoder</a:t>
              </a:r>
            </a:p>
          </p:txBody>
        </p:sp>
        <p:sp>
          <p:nvSpPr>
            <p:cNvPr id="13" name="Rectangle 12">
              <a:extLst>
                <a:ext uri="{FF2B5EF4-FFF2-40B4-BE49-F238E27FC236}">
                  <a16:creationId xmlns:a16="http://schemas.microsoft.com/office/drawing/2014/main" id="{A407417A-AA10-42F7-989E-4A1A0A412F8E}"/>
                </a:ext>
              </a:extLst>
            </p:cNvPr>
            <p:cNvSpPr/>
            <p:nvPr/>
          </p:nvSpPr>
          <p:spPr bwMode="auto">
            <a:xfrm>
              <a:off x="7210615" y="4942730"/>
              <a:ext cx="1047560" cy="686321"/>
            </a:xfrm>
            <a:prstGeom prst="rect">
              <a:avLst/>
            </a:prstGeom>
            <a:solidFill>
              <a:srgbClr val="AAC5D2">
                <a:lumMod val="40000"/>
                <a:lumOff val="60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Instructions</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Arial" charset="0"/>
                  <a:ea typeface="MS PGothic" pitchFamily="34" charset="-128"/>
                  <a:cs typeface="Arial" charset="0"/>
                </a:rPr>
                <a:t>Executing</a:t>
              </a:r>
            </a:p>
          </p:txBody>
        </p:sp>
        <p:sp>
          <p:nvSpPr>
            <p:cNvPr id="14" name="Right Arrow 44">
              <a:extLst>
                <a:ext uri="{FF2B5EF4-FFF2-40B4-BE49-F238E27FC236}">
                  <a16:creationId xmlns:a16="http://schemas.microsoft.com/office/drawing/2014/main" id="{46865694-E119-4AA2-9521-D5E2BFEF1B8F}"/>
                </a:ext>
              </a:extLst>
            </p:cNvPr>
            <p:cNvSpPr/>
            <p:nvPr/>
          </p:nvSpPr>
          <p:spPr bwMode="auto">
            <a:xfrm>
              <a:off x="4853605" y="5201170"/>
              <a:ext cx="518645" cy="171152"/>
            </a:xfrm>
            <a:prstGeom prst="rightArrow">
              <a:avLst/>
            </a:prstGeom>
            <a:solidFill>
              <a:srgbClr val="FFFFFF">
                <a:lumMod val="95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sp>
          <p:nvSpPr>
            <p:cNvPr id="15" name="Right Arrow 45">
              <a:extLst>
                <a:ext uri="{FF2B5EF4-FFF2-40B4-BE49-F238E27FC236}">
                  <a16:creationId xmlns:a16="http://schemas.microsoft.com/office/drawing/2014/main" id="{94BCB966-F074-4C63-98D2-41B3228DF9CB}"/>
                </a:ext>
              </a:extLst>
            </p:cNvPr>
            <p:cNvSpPr/>
            <p:nvPr/>
          </p:nvSpPr>
          <p:spPr bwMode="auto">
            <a:xfrm>
              <a:off x="6625213" y="5201170"/>
              <a:ext cx="518646" cy="171152"/>
            </a:xfrm>
            <a:prstGeom prst="rightArrow">
              <a:avLst/>
            </a:prstGeom>
            <a:solidFill>
              <a:srgbClr val="FFFFFF">
                <a:lumMod val="95000"/>
              </a:srgbClr>
            </a:solidFill>
            <a:ln w="19050" cap="flat" cmpd="sng" algn="ctr">
              <a:solidFill>
                <a:srgbClr val="000000">
                  <a:lumMod val="75000"/>
                  <a:lumOff val="25000"/>
                </a:srgbClr>
              </a:solidFill>
              <a:prstDash val="solid"/>
              <a:round/>
              <a:headEnd type="none" w="med" len="med"/>
              <a:tailEnd type="none" w="med" len="med"/>
            </a:ln>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600" b="1" i="0" u="none" strike="noStrike" kern="0" cap="none" spc="0" normalizeH="0" baseline="0" noProof="0" dirty="0">
                <a:ln>
                  <a:noFill/>
                </a:ln>
                <a:solidFill>
                  <a:srgbClr val="000000"/>
                </a:solidFill>
                <a:effectLst/>
                <a:uLnTx/>
                <a:uFillTx/>
                <a:latin typeface="Arial" charset="0"/>
                <a:ea typeface="MS PGothic" pitchFamily="34" charset="-128"/>
                <a:cs typeface="Arial" charset="0"/>
              </a:endParaRPr>
            </a:p>
          </p:txBody>
        </p:sp>
        <p:cxnSp>
          <p:nvCxnSpPr>
            <p:cNvPr id="16" name="Straight Arrow Connector 15">
              <a:extLst>
                <a:ext uri="{FF2B5EF4-FFF2-40B4-BE49-F238E27FC236}">
                  <a16:creationId xmlns:a16="http://schemas.microsoft.com/office/drawing/2014/main" id="{CEDB7361-6BFC-49D8-AAE4-CD746AA06A39}"/>
                </a:ext>
              </a:extLst>
            </p:cNvPr>
            <p:cNvCxnSpPr/>
            <p:nvPr/>
          </p:nvCxnSpPr>
          <p:spPr bwMode="auto">
            <a:xfrm flipV="1">
              <a:off x="4648201" y="5706070"/>
              <a:ext cx="0" cy="285824"/>
            </a:xfrm>
            <a:prstGeom prst="straightConnector1">
              <a:avLst/>
            </a:prstGeom>
            <a:noFill/>
            <a:ln w="19050" cap="flat" cmpd="sng" algn="ctr">
              <a:solidFill>
                <a:srgbClr val="000000">
                  <a:lumMod val="75000"/>
                  <a:lumOff val="25000"/>
                </a:srgbClr>
              </a:solidFill>
              <a:prstDash val="solid"/>
              <a:round/>
              <a:headEnd type="none" w="med" len="med"/>
              <a:tailEnd type="triangle" w="lg" len="lg"/>
            </a:ln>
            <a:effectLst/>
          </p:spPr>
        </p:cxnSp>
        <p:sp>
          <p:nvSpPr>
            <p:cNvPr id="17" name="TextBox 14">
              <a:extLst>
                <a:ext uri="{FF2B5EF4-FFF2-40B4-BE49-F238E27FC236}">
                  <a16:creationId xmlns:a16="http://schemas.microsoft.com/office/drawing/2014/main" id="{745D5886-B852-4566-99AA-969E77E563DD}"/>
                </a:ext>
              </a:extLst>
            </p:cNvPr>
            <p:cNvSpPr txBox="1">
              <a:spLocks noChangeArrowheads="1"/>
            </p:cNvSpPr>
            <p:nvPr/>
          </p:nvSpPr>
          <p:spPr bwMode="auto">
            <a:xfrm>
              <a:off x="4619624" y="5867401"/>
              <a:ext cx="1933576" cy="48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ial" charset="0"/>
                  <a:ea typeface="MS PGothic" pitchFamily="34" charset="-128"/>
                </a:rPr>
                <a:t>T bit, 0: select Arm,</a:t>
              </a:r>
            </a:p>
            <a:p>
              <a:pPr marL="0" marR="0" lvl="0" indent="0" defTabSz="914400" eaLnBrk="1" fontAlgn="base" latinLnBrk="0" hangingPunct="1">
                <a:lnSpc>
                  <a:spcPct val="100000"/>
                </a:lnSpc>
                <a:spcBef>
                  <a:spcPct val="0"/>
                </a:spcBef>
                <a:spcAft>
                  <a:spcPct val="0"/>
                </a:spcAft>
                <a:buClrTx/>
                <a:buSzTx/>
                <a:buFontTx/>
                <a:buNone/>
                <a:tabLst/>
                <a:defRPr/>
              </a:pPr>
              <a:r>
                <a:rPr kumimoji="0" lang="en-GB" b="0" i="0" u="none" strike="noStrike" kern="0" cap="none" spc="0" normalizeH="0" baseline="0" noProof="0" dirty="0">
                  <a:ln>
                    <a:noFill/>
                  </a:ln>
                  <a:solidFill>
                    <a:srgbClr val="000000"/>
                  </a:solidFill>
                  <a:effectLst/>
                  <a:uLnTx/>
                  <a:uFillTx/>
                  <a:latin typeface="Arial" charset="0"/>
                  <a:ea typeface="MS PGothic" pitchFamily="34" charset="-128"/>
                </a:rPr>
                <a:t>1: select Thumb</a:t>
              </a:r>
            </a:p>
          </p:txBody>
        </p:sp>
        <p:sp>
          <p:nvSpPr>
            <p:cNvPr id="18" name="TextBox 17">
              <a:extLst>
                <a:ext uri="{FF2B5EF4-FFF2-40B4-BE49-F238E27FC236}">
                  <a16:creationId xmlns:a16="http://schemas.microsoft.com/office/drawing/2014/main" id="{222D7F75-248B-490F-9BAF-D3AF6BADE28C}"/>
                </a:ext>
              </a:extLst>
            </p:cNvPr>
            <p:cNvSpPr txBox="1">
              <a:spLocks noChangeArrowheads="1"/>
            </p:cNvSpPr>
            <p:nvPr/>
          </p:nvSpPr>
          <p:spPr bwMode="auto">
            <a:xfrm>
              <a:off x="4391023" y="4770536"/>
              <a:ext cx="304801" cy="28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charset="0"/>
                  <a:ea typeface="MS PGothic" pitchFamily="34" charset="-128"/>
                </a:rPr>
                <a:t>0</a:t>
              </a:r>
            </a:p>
          </p:txBody>
        </p:sp>
        <p:sp>
          <p:nvSpPr>
            <p:cNvPr id="19" name="TextBox 18">
              <a:extLst>
                <a:ext uri="{FF2B5EF4-FFF2-40B4-BE49-F238E27FC236}">
                  <a16:creationId xmlns:a16="http://schemas.microsoft.com/office/drawing/2014/main" id="{01BE65F8-5BCC-4E0D-929A-0C932E2C3164}"/>
                </a:ext>
              </a:extLst>
            </p:cNvPr>
            <p:cNvSpPr txBox="1">
              <a:spLocks noChangeArrowheads="1"/>
            </p:cNvSpPr>
            <p:nvPr/>
          </p:nvSpPr>
          <p:spPr bwMode="auto">
            <a:xfrm>
              <a:off x="4381498" y="5457825"/>
              <a:ext cx="304801" cy="28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sz="1600" b="0" i="0" u="none" strike="noStrike" kern="0" cap="none" spc="0" normalizeH="0" baseline="0" noProof="0" dirty="0">
                  <a:ln>
                    <a:noFill/>
                  </a:ln>
                  <a:solidFill>
                    <a:srgbClr val="000000"/>
                  </a:solidFill>
                  <a:effectLst/>
                  <a:uLnTx/>
                  <a:uFillTx/>
                  <a:latin typeface="Arial" charset="0"/>
                  <a:ea typeface="MS PGothic" pitchFamily="34" charset="-128"/>
                </a:rPr>
                <a:t>1</a:t>
              </a:r>
            </a:p>
          </p:txBody>
        </p:sp>
      </p:grpSp>
    </p:spTree>
    <p:extLst>
      <p:ext uri="{BB962C8B-B14F-4D97-AF65-F5344CB8AC3E}">
        <p14:creationId xmlns:p14="http://schemas.microsoft.com/office/powerpoint/2010/main" val="393299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and Thumb Instruction Sets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Thumb-2 instruction set</a:t>
            </a:r>
          </a:p>
          <a:p>
            <a:pPr lvl="1"/>
            <a:r>
              <a:rPr lang="en-IN" altLang="en-US" dirty="0">
                <a:ea typeface="ＭＳ Ｐゴシック" panose="020B0600070205080204" pitchFamily="34" charset="-128"/>
              </a:rPr>
              <a:t>Consists of both 32-bit Thumb and original 16-bit Thumb-1 instruction sets</a:t>
            </a:r>
          </a:p>
          <a:p>
            <a:pPr lvl="1"/>
            <a:r>
              <a:rPr lang="en-IN" altLang="en-US" dirty="0">
                <a:ea typeface="ＭＳ Ｐゴシック" panose="020B0600070205080204" pitchFamily="34" charset="-128"/>
              </a:rPr>
              <a:t>Compared to the 32-bit Arm instruction set, code size is reduced by ~26%, while maintaining similar performance</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Thumb Execution Environment  (ThumbEE) instruction set</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Based on Thumb</a:t>
            </a:r>
          </a:p>
          <a:p>
            <a:pPr lvl="1"/>
            <a:r>
              <a:rPr lang="en-IN" altLang="en-US" dirty="0">
                <a:ea typeface="ＭＳ Ｐゴシック" panose="020B0600070205080204" pitchFamily="34" charset="-128"/>
              </a:rPr>
              <a:t>With some changes and additions to make it a better target for dynamically generated code, i.e., code compiled on the device either shortly before or during execution</a:t>
            </a:r>
          </a:p>
          <a:p>
            <a:r>
              <a:rPr lang="en-US" altLang="en-US" dirty="0">
                <a:ea typeface="ＭＳ Ｐゴシック" panose="020B0600070205080204" pitchFamily="34" charset="-128"/>
              </a:rPr>
              <a:t>Armv7-A architecture</a:t>
            </a:r>
          </a:p>
          <a:p>
            <a:pPr lvl="1"/>
            <a:r>
              <a:rPr lang="en-IN" altLang="en-US" dirty="0">
                <a:ea typeface="ＭＳ Ｐゴシック" panose="020B0600070205080204" pitchFamily="34" charset="-128"/>
              </a:rPr>
              <a:t>Based on Thumb-2 and ThumbEE</a:t>
            </a:r>
          </a:p>
          <a:p>
            <a:pPr lvl="1"/>
            <a:endParaRPr lang="en-IN" altLang="en-US" dirty="0">
              <a:ea typeface="ＭＳ Ｐゴシック" panose="020B0600070205080204" pitchFamily="34" charset="-128"/>
            </a:endParaRPr>
          </a:p>
        </p:txBody>
      </p:sp>
    </p:spTree>
    <p:extLst>
      <p:ext uri="{BB962C8B-B14F-4D97-AF65-F5344CB8AC3E}">
        <p14:creationId xmlns:p14="http://schemas.microsoft.com/office/powerpoint/2010/main" val="45948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The Arm Register Set</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941112" y="1639888"/>
            <a:ext cx="5731775"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Sixteen general-purpose registers</a:t>
            </a:r>
          </a:p>
          <a:p>
            <a:r>
              <a:rPr lang="en-IN" altLang="en-US" dirty="0">
                <a:ea typeface="ＭＳ Ｐゴシック" panose="020B0600070205080204" pitchFamily="34" charset="-128"/>
              </a:rPr>
              <a:t>Some of the registers have special significance.</a:t>
            </a:r>
            <a:endParaRPr lang="en-US" altLang="en-US" dirty="0">
              <a:ea typeface="ＭＳ Ｐゴシック" panose="020B0600070205080204" pitchFamily="34" charset="-128"/>
            </a:endParaRPr>
          </a:p>
          <a:p>
            <a:pPr lvl="1"/>
            <a:r>
              <a:rPr lang="en-US" kern="0" dirty="0">
                <a:latin typeface="Courier New" pitchFamily="49" charset="0"/>
                <a:cs typeface="Courier New" pitchFamily="49" charset="0"/>
              </a:rPr>
              <a:t>R15:</a:t>
            </a:r>
            <a:r>
              <a:rPr lang="en-US" dirty="0">
                <a:ea typeface="ＭＳ Ｐゴシック" panose="020B0600070205080204" pitchFamily="34" charset="-128"/>
              </a:rPr>
              <a:t> Program Counter (</a:t>
            </a:r>
            <a:r>
              <a:rPr lang="en-US" kern="0" dirty="0">
                <a:solidFill>
                  <a:schemeClr val="tx1"/>
                </a:solidFill>
                <a:latin typeface="Courier New" pitchFamily="49" charset="0"/>
                <a:cs typeface="Courier New" pitchFamily="49" charset="0"/>
              </a:rPr>
              <a:t>pc</a:t>
            </a:r>
            <a:r>
              <a:rPr lang="en-US" dirty="0">
                <a:ea typeface="ＭＳ Ｐゴシック" panose="020B0600070205080204" pitchFamily="34" charset="-128"/>
              </a:rPr>
              <a:t>)</a:t>
            </a:r>
          </a:p>
          <a:p>
            <a:pPr lvl="1"/>
            <a:r>
              <a:rPr lang="en-US" kern="0" dirty="0">
                <a:solidFill>
                  <a:schemeClr val="tx1"/>
                </a:solidFill>
                <a:latin typeface="Courier New" pitchFamily="49" charset="0"/>
                <a:cs typeface="Courier New" pitchFamily="49" charset="0"/>
              </a:rPr>
              <a:t>R14:</a:t>
            </a:r>
            <a:r>
              <a:rPr lang="en-US" dirty="0">
                <a:ea typeface="ＭＳ Ｐゴシック" panose="020B0600070205080204" pitchFamily="34" charset="-128"/>
              </a:rPr>
              <a:t> Link register (</a:t>
            </a:r>
            <a:r>
              <a:rPr lang="en-US" kern="0" dirty="0">
                <a:solidFill>
                  <a:schemeClr val="tx1"/>
                </a:solidFill>
                <a:latin typeface="Courier New" pitchFamily="49" charset="0"/>
                <a:cs typeface="Courier New" pitchFamily="49" charset="0"/>
              </a:rPr>
              <a:t>lr</a:t>
            </a:r>
            <a:r>
              <a:rPr lang="en-US" dirty="0">
                <a:ea typeface="ＭＳ Ｐゴシック" panose="020B0600070205080204" pitchFamily="34" charset="-128"/>
              </a:rPr>
              <a:t>)</a:t>
            </a:r>
          </a:p>
          <a:p>
            <a:pPr lvl="1"/>
            <a:r>
              <a:rPr lang="en-US" kern="0" dirty="0">
                <a:solidFill>
                  <a:schemeClr val="tx1"/>
                </a:solidFill>
                <a:latin typeface="Courier New" pitchFamily="49" charset="0"/>
                <a:cs typeface="Courier New" pitchFamily="49" charset="0"/>
              </a:rPr>
              <a:t>R13:</a:t>
            </a:r>
            <a:r>
              <a:rPr lang="en-US" dirty="0">
                <a:ea typeface="ＭＳ Ｐゴシック" panose="020B0600070205080204" pitchFamily="34" charset="-128"/>
              </a:rPr>
              <a:t> Stack pointer (</a:t>
            </a:r>
            <a:r>
              <a:rPr lang="en-US" kern="0" dirty="0">
                <a:solidFill>
                  <a:schemeClr val="tx1"/>
                </a:solidFill>
                <a:latin typeface="Courier New" pitchFamily="49" charset="0"/>
                <a:cs typeface="Courier New" pitchFamily="49" charset="0"/>
              </a:rPr>
              <a:t>sp</a:t>
            </a:r>
            <a:r>
              <a:rPr lang="en-US" dirty="0">
                <a:ea typeface="ＭＳ Ｐゴシック" panose="020B0600070205080204" pitchFamily="34" charset="-128"/>
              </a:rPr>
              <a:t>)</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There are also two status registers.</a:t>
            </a:r>
            <a:endParaRPr lang="en-US" altLang="en-US" dirty="0">
              <a:ea typeface="ＭＳ Ｐゴシック" panose="020B0600070205080204" pitchFamily="34" charset="-128"/>
            </a:endParaRPr>
          </a:p>
          <a:p>
            <a:pPr lvl="1"/>
            <a:r>
              <a:rPr lang="en-US" dirty="0">
                <a:ea typeface="ＭＳ Ｐゴシック" panose="020B0600070205080204" pitchFamily="34" charset="-128"/>
              </a:rPr>
              <a:t>Current Program Status Register (</a:t>
            </a:r>
            <a:r>
              <a:rPr lang="en-US" kern="0" dirty="0">
                <a:solidFill>
                  <a:schemeClr val="tx1"/>
                </a:solidFill>
                <a:latin typeface="Courier New" pitchFamily="49" charset="0"/>
                <a:cs typeface="Courier New" pitchFamily="49" charset="0"/>
              </a:rPr>
              <a:t>CPSR</a:t>
            </a:r>
            <a:r>
              <a:rPr lang="en-US" dirty="0">
                <a:ea typeface="ＭＳ Ｐゴシック" panose="020B0600070205080204" pitchFamily="34" charset="-128"/>
              </a:rPr>
              <a:t>)</a:t>
            </a:r>
          </a:p>
          <a:p>
            <a:pPr lvl="1"/>
            <a:r>
              <a:rPr lang="en-US" dirty="0">
                <a:ea typeface="ＭＳ Ｐゴシック" panose="020B0600070205080204" pitchFamily="34" charset="-128"/>
              </a:rPr>
              <a:t>Saved Program Status Register (</a:t>
            </a:r>
            <a:r>
              <a:rPr lang="en-US" kern="0" dirty="0">
                <a:solidFill>
                  <a:schemeClr val="tx1"/>
                </a:solidFill>
                <a:latin typeface="Courier New" pitchFamily="49" charset="0"/>
                <a:cs typeface="Courier New" pitchFamily="49" charset="0"/>
              </a:rPr>
              <a:t>SPSR</a:t>
            </a:r>
            <a:r>
              <a:rPr lang="en-US" dirty="0">
                <a:ea typeface="ＭＳ Ｐゴシック" panose="020B0600070205080204" pitchFamily="34" charset="-128"/>
              </a:rPr>
              <a:t>)</a:t>
            </a:r>
            <a:endParaRPr lang="en-US" altLang="en-US" dirty="0">
              <a:ea typeface="ＭＳ Ｐゴシック" panose="020B0600070205080204" pitchFamily="34" charset="-128"/>
            </a:endParaRPr>
          </a:p>
          <a:p>
            <a:pPr lvl="2"/>
            <a:r>
              <a:rPr lang="en-US" dirty="0">
                <a:ea typeface="ＭＳ Ｐゴシック" panose="020B0600070205080204" pitchFamily="34" charset="-128"/>
              </a:rPr>
              <a:t>Only present in exception modes</a:t>
            </a:r>
          </a:p>
          <a:p>
            <a:pPr lvl="2"/>
            <a:r>
              <a:rPr lang="en-US" dirty="0">
                <a:ea typeface="ＭＳ Ｐゴシック" panose="020B0600070205080204" pitchFamily="34" charset="-128"/>
              </a:rPr>
              <a:t>Only accessible by some instructions</a:t>
            </a:r>
            <a:endParaRPr lang="en-US" altLang="en-US" dirty="0">
              <a:ea typeface="ＭＳ Ｐゴシック" panose="020B0600070205080204" pitchFamily="34" charset="-128"/>
            </a:endParaRPr>
          </a:p>
        </p:txBody>
      </p:sp>
      <p:grpSp>
        <p:nvGrpSpPr>
          <p:cNvPr id="5" name="31 Grupo">
            <a:extLst>
              <a:ext uri="{FF2B5EF4-FFF2-40B4-BE49-F238E27FC236}">
                <a16:creationId xmlns:a16="http://schemas.microsoft.com/office/drawing/2014/main" id="{AA46FDCB-0BF5-4E86-B35F-84398EB3589E}"/>
              </a:ext>
            </a:extLst>
          </p:cNvPr>
          <p:cNvGrpSpPr/>
          <p:nvPr/>
        </p:nvGrpSpPr>
        <p:grpSpPr>
          <a:xfrm>
            <a:off x="1006544" y="1239056"/>
            <a:ext cx="4619502" cy="4900539"/>
            <a:chOff x="1155400" y="1100833"/>
            <a:chExt cx="4619502" cy="4900539"/>
          </a:xfrm>
        </p:grpSpPr>
        <p:grpSp>
          <p:nvGrpSpPr>
            <p:cNvPr id="6" name="Group 3">
              <a:extLst>
                <a:ext uri="{FF2B5EF4-FFF2-40B4-BE49-F238E27FC236}">
                  <a16:creationId xmlns:a16="http://schemas.microsoft.com/office/drawing/2014/main" id="{0D7641A1-8D4F-494D-8F6B-C664FFE9F2CC}"/>
                </a:ext>
              </a:extLst>
            </p:cNvPr>
            <p:cNvGrpSpPr>
              <a:grpSpLocks/>
            </p:cNvGrpSpPr>
            <p:nvPr/>
          </p:nvGrpSpPr>
          <p:grpSpPr bwMode="auto">
            <a:xfrm>
              <a:off x="1155400" y="1102672"/>
              <a:ext cx="1165980" cy="1905000"/>
              <a:chOff x="693" y="840"/>
              <a:chExt cx="551" cy="1200"/>
            </a:xfrm>
          </p:grpSpPr>
          <p:sp>
            <p:nvSpPr>
              <p:cNvPr id="25" name="Rectangle 4">
                <a:extLst>
                  <a:ext uri="{FF2B5EF4-FFF2-40B4-BE49-F238E27FC236}">
                    <a16:creationId xmlns:a16="http://schemas.microsoft.com/office/drawing/2014/main" id="{0A83174D-154B-42F1-BC90-133B115F2F96}"/>
                  </a:ext>
                </a:extLst>
              </p:cNvPr>
              <p:cNvSpPr>
                <a:spLocks noChangeArrowheads="1"/>
              </p:cNvSpPr>
              <p:nvPr/>
            </p:nvSpPr>
            <p:spPr bwMode="auto">
              <a:xfrm>
                <a:off x="693" y="8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r0</a:t>
                </a:r>
              </a:p>
            </p:txBody>
          </p:sp>
          <p:sp>
            <p:nvSpPr>
              <p:cNvPr id="26" name="Rectangle 5">
                <a:extLst>
                  <a:ext uri="{FF2B5EF4-FFF2-40B4-BE49-F238E27FC236}">
                    <a16:creationId xmlns:a16="http://schemas.microsoft.com/office/drawing/2014/main" id="{3D659824-4580-4F2E-AE42-ED9B1AEE71C2}"/>
                  </a:ext>
                </a:extLst>
              </p:cNvPr>
              <p:cNvSpPr>
                <a:spLocks noChangeArrowheads="1"/>
              </p:cNvSpPr>
              <p:nvPr/>
            </p:nvSpPr>
            <p:spPr bwMode="auto">
              <a:xfrm>
                <a:off x="693" y="9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a:t>
                </a:r>
              </a:p>
            </p:txBody>
          </p:sp>
          <p:sp>
            <p:nvSpPr>
              <p:cNvPr id="27" name="Rectangle 6">
                <a:extLst>
                  <a:ext uri="{FF2B5EF4-FFF2-40B4-BE49-F238E27FC236}">
                    <a16:creationId xmlns:a16="http://schemas.microsoft.com/office/drawing/2014/main" id="{659B7500-22B2-409C-827A-2A9508855619}"/>
                  </a:ext>
                </a:extLst>
              </p:cNvPr>
              <p:cNvSpPr>
                <a:spLocks noChangeArrowheads="1"/>
              </p:cNvSpPr>
              <p:nvPr/>
            </p:nvSpPr>
            <p:spPr bwMode="auto">
              <a:xfrm>
                <a:off x="693" y="11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r2</a:t>
                </a:r>
              </a:p>
            </p:txBody>
          </p:sp>
          <p:sp>
            <p:nvSpPr>
              <p:cNvPr id="28" name="Rectangle 7">
                <a:extLst>
                  <a:ext uri="{FF2B5EF4-FFF2-40B4-BE49-F238E27FC236}">
                    <a16:creationId xmlns:a16="http://schemas.microsoft.com/office/drawing/2014/main" id="{98DA8BA1-1195-484A-B0E2-6CEB74FC3E6D}"/>
                  </a:ext>
                </a:extLst>
              </p:cNvPr>
              <p:cNvSpPr>
                <a:spLocks noChangeArrowheads="1"/>
              </p:cNvSpPr>
              <p:nvPr/>
            </p:nvSpPr>
            <p:spPr bwMode="auto">
              <a:xfrm>
                <a:off x="693" y="12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r3</a:t>
                </a:r>
              </a:p>
            </p:txBody>
          </p:sp>
          <p:sp>
            <p:nvSpPr>
              <p:cNvPr id="29" name="Rectangle 8">
                <a:extLst>
                  <a:ext uri="{FF2B5EF4-FFF2-40B4-BE49-F238E27FC236}">
                    <a16:creationId xmlns:a16="http://schemas.microsoft.com/office/drawing/2014/main" id="{7C09F1DA-31D7-43C6-882A-FA01654F6A38}"/>
                  </a:ext>
                </a:extLst>
              </p:cNvPr>
              <p:cNvSpPr>
                <a:spLocks noChangeArrowheads="1"/>
              </p:cNvSpPr>
              <p:nvPr/>
            </p:nvSpPr>
            <p:spPr bwMode="auto">
              <a:xfrm>
                <a:off x="693" y="14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r4</a:t>
                </a:r>
              </a:p>
            </p:txBody>
          </p:sp>
          <p:sp>
            <p:nvSpPr>
              <p:cNvPr id="30" name="Rectangle 9">
                <a:extLst>
                  <a:ext uri="{FF2B5EF4-FFF2-40B4-BE49-F238E27FC236}">
                    <a16:creationId xmlns:a16="http://schemas.microsoft.com/office/drawing/2014/main" id="{6815D71E-A098-433F-B78C-FF6D4707B6F8}"/>
                  </a:ext>
                </a:extLst>
              </p:cNvPr>
              <p:cNvSpPr>
                <a:spLocks noChangeArrowheads="1"/>
              </p:cNvSpPr>
              <p:nvPr/>
            </p:nvSpPr>
            <p:spPr bwMode="auto">
              <a:xfrm>
                <a:off x="693" y="15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r5</a:t>
                </a:r>
              </a:p>
            </p:txBody>
          </p:sp>
          <p:sp>
            <p:nvSpPr>
              <p:cNvPr id="31" name="Rectangle 10">
                <a:extLst>
                  <a:ext uri="{FF2B5EF4-FFF2-40B4-BE49-F238E27FC236}">
                    <a16:creationId xmlns:a16="http://schemas.microsoft.com/office/drawing/2014/main" id="{39C96706-7E64-4207-A40C-CA40C8A214C3}"/>
                  </a:ext>
                </a:extLst>
              </p:cNvPr>
              <p:cNvSpPr>
                <a:spLocks noChangeArrowheads="1"/>
              </p:cNvSpPr>
              <p:nvPr/>
            </p:nvSpPr>
            <p:spPr bwMode="auto">
              <a:xfrm>
                <a:off x="693" y="17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r6</a:t>
                </a:r>
              </a:p>
            </p:txBody>
          </p:sp>
          <p:sp>
            <p:nvSpPr>
              <p:cNvPr id="32" name="Rectangle 11">
                <a:extLst>
                  <a:ext uri="{FF2B5EF4-FFF2-40B4-BE49-F238E27FC236}">
                    <a16:creationId xmlns:a16="http://schemas.microsoft.com/office/drawing/2014/main" id="{B8DD0CE5-FCAE-40C1-8528-2CCFDF4D8689}"/>
                  </a:ext>
                </a:extLst>
              </p:cNvPr>
              <p:cNvSpPr>
                <a:spLocks noChangeArrowheads="1"/>
              </p:cNvSpPr>
              <p:nvPr/>
            </p:nvSpPr>
            <p:spPr bwMode="auto">
              <a:xfrm>
                <a:off x="693" y="18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r7</a:t>
                </a:r>
              </a:p>
            </p:txBody>
          </p:sp>
        </p:grpSp>
        <p:grpSp>
          <p:nvGrpSpPr>
            <p:cNvPr id="7" name="Group 12">
              <a:extLst>
                <a:ext uri="{FF2B5EF4-FFF2-40B4-BE49-F238E27FC236}">
                  <a16:creationId xmlns:a16="http://schemas.microsoft.com/office/drawing/2014/main" id="{8F3FFCAB-5AEB-49ED-B43F-1C5531B026E8}"/>
                </a:ext>
              </a:extLst>
            </p:cNvPr>
            <p:cNvGrpSpPr>
              <a:grpSpLocks/>
            </p:cNvGrpSpPr>
            <p:nvPr/>
          </p:nvGrpSpPr>
          <p:grpSpPr bwMode="auto">
            <a:xfrm>
              <a:off x="1155400" y="3007672"/>
              <a:ext cx="1165980" cy="1190625"/>
              <a:chOff x="693" y="2040"/>
              <a:chExt cx="551" cy="750"/>
            </a:xfrm>
          </p:grpSpPr>
          <p:sp>
            <p:nvSpPr>
              <p:cNvPr id="20" name="Rectangle 13">
                <a:extLst>
                  <a:ext uri="{FF2B5EF4-FFF2-40B4-BE49-F238E27FC236}">
                    <a16:creationId xmlns:a16="http://schemas.microsoft.com/office/drawing/2014/main" id="{29741836-D88D-4530-A5D3-598144C6A1CB}"/>
                  </a:ext>
                </a:extLst>
              </p:cNvPr>
              <p:cNvSpPr>
                <a:spLocks noChangeArrowheads="1"/>
              </p:cNvSpPr>
              <p:nvPr/>
            </p:nvSpPr>
            <p:spPr bwMode="auto">
              <a:xfrm>
                <a:off x="693" y="20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r8</a:t>
                </a:r>
              </a:p>
            </p:txBody>
          </p:sp>
          <p:sp>
            <p:nvSpPr>
              <p:cNvPr id="21" name="Rectangle 14">
                <a:extLst>
                  <a:ext uri="{FF2B5EF4-FFF2-40B4-BE49-F238E27FC236}">
                    <a16:creationId xmlns:a16="http://schemas.microsoft.com/office/drawing/2014/main" id="{BA668C32-A7C2-49CA-B4A0-4C7CA4292749}"/>
                  </a:ext>
                </a:extLst>
              </p:cNvPr>
              <p:cNvSpPr>
                <a:spLocks noChangeArrowheads="1"/>
              </p:cNvSpPr>
              <p:nvPr/>
            </p:nvSpPr>
            <p:spPr bwMode="auto">
              <a:xfrm>
                <a:off x="693" y="21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r9</a:t>
                </a:r>
              </a:p>
            </p:txBody>
          </p:sp>
          <p:sp>
            <p:nvSpPr>
              <p:cNvPr id="22" name="Rectangle 15">
                <a:extLst>
                  <a:ext uri="{FF2B5EF4-FFF2-40B4-BE49-F238E27FC236}">
                    <a16:creationId xmlns:a16="http://schemas.microsoft.com/office/drawing/2014/main" id="{B2DA9162-5226-4EE3-8015-6EB76AF2D958}"/>
                  </a:ext>
                </a:extLst>
              </p:cNvPr>
              <p:cNvSpPr>
                <a:spLocks noChangeArrowheads="1"/>
              </p:cNvSpPr>
              <p:nvPr/>
            </p:nvSpPr>
            <p:spPr bwMode="auto">
              <a:xfrm>
                <a:off x="693" y="23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r10</a:t>
                </a:r>
              </a:p>
            </p:txBody>
          </p:sp>
          <p:sp>
            <p:nvSpPr>
              <p:cNvPr id="23" name="Rectangle 16">
                <a:extLst>
                  <a:ext uri="{FF2B5EF4-FFF2-40B4-BE49-F238E27FC236}">
                    <a16:creationId xmlns:a16="http://schemas.microsoft.com/office/drawing/2014/main" id="{A0BB93C7-4CEE-4B32-B41B-EED5D3A58C2A}"/>
                  </a:ext>
                </a:extLst>
              </p:cNvPr>
              <p:cNvSpPr>
                <a:spLocks noChangeArrowheads="1"/>
              </p:cNvSpPr>
              <p:nvPr/>
            </p:nvSpPr>
            <p:spPr bwMode="auto">
              <a:xfrm>
                <a:off x="693" y="24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r11</a:t>
                </a:r>
              </a:p>
            </p:txBody>
          </p:sp>
          <p:sp>
            <p:nvSpPr>
              <p:cNvPr id="24" name="Rectangle 17">
                <a:extLst>
                  <a:ext uri="{FF2B5EF4-FFF2-40B4-BE49-F238E27FC236}">
                    <a16:creationId xmlns:a16="http://schemas.microsoft.com/office/drawing/2014/main" id="{C3E1EFA3-92FC-4A49-B492-567290217927}"/>
                  </a:ext>
                </a:extLst>
              </p:cNvPr>
              <p:cNvSpPr>
                <a:spLocks noChangeArrowheads="1"/>
              </p:cNvSpPr>
              <p:nvPr/>
            </p:nvSpPr>
            <p:spPr bwMode="auto">
              <a:xfrm>
                <a:off x="693" y="26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r12</a:t>
                </a:r>
              </a:p>
            </p:txBody>
          </p:sp>
        </p:grpSp>
        <p:sp>
          <p:nvSpPr>
            <p:cNvPr id="8" name="Rectangle 18">
              <a:extLst>
                <a:ext uri="{FF2B5EF4-FFF2-40B4-BE49-F238E27FC236}">
                  <a16:creationId xmlns:a16="http://schemas.microsoft.com/office/drawing/2014/main" id="{304546B3-906B-42A7-A9BA-431CC0E36EE3}"/>
                </a:ext>
              </a:extLst>
            </p:cNvPr>
            <p:cNvSpPr>
              <a:spLocks noChangeArrowheads="1"/>
            </p:cNvSpPr>
            <p:nvPr/>
          </p:nvSpPr>
          <p:spPr bwMode="auto">
            <a:xfrm>
              <a:off x="1155400" y="4878743"/>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r15 (pc)</a:t>
              </a:r>
            </a:p>
          </p:txBody>
        </p:sp>
        <p:sp>
          <p:nvSpPr>
            <p:cNvPr id="9" name="Rectangle 19">
              <a:extLst>
                <a:ext uri="{FF2B5EF4-FFF2-40B4-BE49-F238E27FC236}">
                  <a16:creationId xmlns:a16="http://schemas.microsoft.com/office/drawing/2014/main" id="{BA89AB2E-1D2A-4E28-A4CD-C67D17ED2003}"/>
                </a:ext>
              </a:extLst>
            </p:cNvPr>
            <p:cNvSpPr>
              <a:spLocks noChangeArrowheads="1"/>
            </p:cNvSpPr>
            <p:nvPr/>
          </p:nvSpPr>
          <p:spPr bwMode="auto">
            <a:xfrm>
              <a:off x="1155400" y="5307428"/>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cpsr</a:t>
              </a:r>
            </a:p>
          </p:txBody>
        </p:sp>
        <p:grpSp>
          <p:nvGrpSpPr>
            <p:cNvPr id="10" name="Group 21">
              <a:extLst>
                <a:ext uri="{FF2B5EF4-FFF2-40B4-BE49-F238E27FC236}">
                  <a16:creationId xmlns:a16="http://schemas.microsoft.com/office/drawing/2014/main" id="{BCBE867A-5617-48E0-9525-AA0D0D07F726}"/>
                </a:ext>
              </a:extLst>
            </p:cNvPr>
            <p:cNvGrpSpPr>
              <a:grpSpLocks/>
            </p:cNvGrpSpPr>
            <p:nvPr/>
          </p:nvGrpSpPr>
          <p:grpSpPr bwMode="auto">
            <a:xfrm>
              <a:off x="1155400" y="4402491"/>
              <a:ext cx="1165979" cy="476250"/>
              <a:chOff x="693" y="2790"/>
              <a:chExt cx="551" cy="300"/>
            </a:xfrm>
          </p:grpSpPr>
          <p:sp>
            <p:nvSpPr>
              <p:cNvPr id="18" name="Rectangle 22">
                <a:extLst>
                  <a:ext uri="{FF2B5EF4-FFF2-40B4-BE49-F238E27FC236}">
                    <a16:creationId xmlns:a16="http://schemas.microsoft.com/office/drawing/2014/main" id="{00EBC9CB-F61B-4859-A144-723EE76E544C}"/>
                  </a:ext>
                </a:extLst>
              </p:cNvPr>
              <p:cNvSpPr>
                <a:spLocks noChangeArrowheads="1"/>
              </p:cNvSpPr>
              <p:nvPr/>
            </p:nvSpPr>
            <p:spPr bwMode="auto">
              <a:xfrm>
                <a:off x="693" y="27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19" name="Rectangle 23">
                <a:extLst>
                  <a:ext uri="{FF2B5EF4-FFF2-40B4-BE49-F238E27FC236}">
                    <a16:creationId xmlns:a16="http://schemas.microsoft.com/office/drawing/2014/main" id="{749828DE-2E33-4773-8FD4-7F166A1833E4}"/>
                  </a:ext>
                </a:extLst>
              </p:cNvPr>
              <p:cNvSpPr>
                <a:spLocks noChangeArrowheads="1"/>
              </p:cNvSpPr>
              <p:nvPr/>
            </p:nvSpPr>
            <p:spPr bwMode="auto">
              <a:xfrm>
                <a:off x="693" y="29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sp>
          <p:nvSpPr>
            <p:cNvPr id="11" name="Rectangle 69">
              <a:extLst>
                <a:ext uri="{FF2B5EF4-FFF2-40B4-BE49-F238E27FC236}">
                  <a16:creationId xmlns:a16="http://schemas.microsoft.com/office/drawing/2014/main" id="{A5766EF7-932B-4CC0-B7F0-E68CC84060CB}"/>
                </a:ext>
              </a:extLst>
            </p:cNvPr>
            <p:cNvSpPr>
              <a:spLocks noChangeArrowheads="1"/>
            </p:cNvSpPr>
            <p:nvPr/>
          </p:nvSpPr>
          <p:spPr bwMode="auto">
            <a:xfrm>
              <a:off x="2764670" y="2414719"/>
              <a:ext cx="2312039" cy="479402"/>
            </a:xfrm>
            <a:prstGeom prst="rect">
              <a:avLst/>
            </a:prstGeom>
            <a:noFill/>
            <a:ln w="25400">
              <a:noFill/>
              <a:miter lim="800000"/>
              <a:headEnd/>
              <a:tailEnd/>
            </a:ln>
            <a:effectLst/>
          </p:spPr>
          <p:txBody>
            <a:bodyPr anchor="t"/>
            <a:lstStyle/>
            <a:p>
              <a:pPr algn="l" defTabSz="801688"/>
              <a:r>
                <a:rPr lang="en-GB" sz="1600" dirty="0"/>
                <a:t>General-purpose registers</a:t>
              </a:r>
            </a:p>
          </p:txBody>
        </p:sp>
        <p:sp>
          <p:nvSpPr>
            <p:cNvPr id="12" name="Rectangle 19">
              <a:extLst>
                <a:ext uri="{FF2B5EF4-FFF2-40B4-BE49-F238E27FC236}">
                  <a16:creationId xmlns:a16="http://schemas.microsoft.com/office/drawing/2014/main" id="{E02DEED7-0E1E-40F6-ABC5-7AF18C1E2BBD}"/>
                </a:ext>
              </a:extLst>
            </p:cNvPr>
            <p:cNvSpPr>
              <a:spLocks noChangeArrowheads="1"/>
            </p:cNvSpPr>
            <p:nvPr/>
          </p:nvSpPr>
          <p:spPr bwMode="auto">
            <a:xfrm>
              <a:off x="1155400" y="570692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spsr</a:t>
              </a:r>
            </a:p>
          </p:txBody>
        </p:sp>
        <p:sp>
          <p:nvSpPr>
            <p:cNvPr id="13" name="Right Brace 12">
              <a:extLst>
                <a:ext uri="{FF2B5EF4-FFF2-40B4-BE49-F238E27FC236}">
                  <a16:creationId xmlns:a16="http://schemas.microsoft.com/office/drawing/2014/main" id="{5CA15A1E-F374-4297-9F5A-D9AEB6C53A2A}"/>
                </a:ext>
              </a:extLst>
            </p:cNvPr>
            <p:cNvSpPr/>
            <p:nvPr/>
          </p:nvSpPr>
          <p:spPr bwMode="auto">
            <a:xfrm>
              <a:off x="2425932" y="5308880"/>
              <a:ext cx="378682" cy="692492"/>
            </a:xfrm>
            <a:prstGeom prst="rightBrace">
              <a:avLst/>
            </a:prstGeom>
            <a:noFill/>
            <a:ln w="31750" cap="flat" cmpd="sng" algn="ctr">
              <a:solidFill>
                <a:schemeClr val="tx1"/>
              </a:solidFill>
              <a:prstDash val="solid"/>
              <a:round/>
              <a:headEnd type="none" w="med" len="med"/>
              <a:tailEnd type="none" w="med" len="med"/>
            </a:ln>
            <a:effectLst/>
          </p:spPr>
          <p:txBody>
            <a:bodyPr vert="horz" wrap="none" lIns="80167" tIns="40084" rIns="80167" bIns="40084" numCol="1" rtlCol="0" anchor="ctr" anchorCtr="0" compatLnSpc="1">
              <a:prstTxWarp prst="textNoShape">
                <a:avLst/>
              </a:prstTxWarp>
              <a:noAutofit/>
            </a:bodyPr>
            <a:lstStyle/>
            <a:p>
              <a: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pPr>
              <a:endParaRPr kumimoji="0" lang="en-GB" sz="1800" b="0" i="0" u="none" strike="noStrike" cap="none" normalizeH="0" baseline="0" dirty="0">
                <a:ln>
                  <a:noFill/>
                </a:ln>
                <a:solidFill>
                  <a:schemeClr val="tx1"/>
                </a:solidFill>
                <a:effectLst/>
                <a:latin typeface="Arial" charset="0"/>
              </a:endParaRPr>
            </a:p>
          </p:txBody>
        </p:sp>
        <p:sp>
          <p:nvSpPr>
            <p:cNvPr id="14" name="Right Brace 13">
              <a:extLst>
                <a:ext uri="{FF2B5EF4-FFF2-40B4-BE49-F238E27FC236}">
                  <a16:creationId xmlns:a16="http://schemas.microsoft.com/office/drawing/2014/main" id="{119F92AC-831E-4112-A651-0C37E8406C6F}"/>
                </a:ext>
              </a:extLst>
            </p:cNvPr>
            <p:cNvSpPr/>
            <p:nvPr/>
          </p:nvSpPr>
          <p:spPr bwMode="auto">
            <a:xfrm>
              <a:off x="2437765" y="1100833"/>
              <a:ext cx="366849" cy="3089429"/>
            </a:xfrm>
            <a:prstGeom prst="rightBrace">
              <a:avLst/>
            </a:prstGeom>
            <a:noFill/>
            <a:ln w="31750" cap="flat" cmpd="sng" algn="ctr">
              <a:solidFill>
                <a:schemeClr val="tx1"/>
              </a:solidFill>
              <a:prstDash val="solid"/>
              <a:round/>
              <a:headEnd type="none" w="med" len="med"/>
              <a:tailEnd type="none" w="med" len="med"/>
            </a:ln>
            <a:effectLst/>
          </p:spPr>
          <p:txBody>
            <a:bodyPr vert="horz" wrap="none" lIns="80167" tIns="40084" rIns="80167" bIns="40084" numCol="1" rtlCol="0" anchor="ctr" anchorCtr="0" compatLnSpc="1">
              <a:prstTxWarp prst="textNoShape">
                <a:avLst/>
              </a:prstTxWarp>
              <a:noAutofit/>
            </a:bodyPr>
            <a:lstStyle/>
            <a:p>
              <a: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pPr>
              <a:endParaRPr kumimoji="0" lang="en-GB" sz="1800" b="0" i="0" u="none" strike="noStrike" cap="none" normalizeH="0" baseline="0" dirty="0">
                <a:ln>
                  <a:noFill/>
                </a:ln>
                <a:solidFill>
                  <a:schemeClr val="tx1"/>
                </a:solidFill>
                <a:effectLst/>
                <a:latin typeface="Arial" charset="0"/>
              </a:endParaRPr>
            </a:p>
          </p:txBody>
        </p:sp>
        <p:sp>
          <p:nvSpPr>
            <p:cNvPr id="15" name="Right Brace 14">
              <a:extLst>
                <a:ext uri="{FF2B5EF4-FFF2-40B4-BE49-F238E27FC236}">
                  <a16:creationId xmlns:a16="http://schemas.microsoft.com/office/drawing/2014/main" id="{74A1EF0F-7799-40DC-AD33-8582BE651799}"/>
                </a:ext>
              </a:extLst>
            </p:cNvPr>
            <p:cNvSpPr/>
            <p:nvPr/>
          </p:nvSpPr>
          <p:spPr bwMode="auto">
            <a:xfrm>
              <a:off x="2425932" y="4403324"/>
              <a:ext cx="378682" cy="692492"/>
            </a:xfrm>
            <a:prstGeom prst="rightBrace">
              <a:avLst/>
            </a:prstGeom>
            <a:noFill/>
            <a:ln w="31750" cap="flat" cmpd="sng" algn="ctr">
              <a:solidFill>
                <a:schemeClr val="tx1"/>
              </a:solidFill>
              <a:prstDash val="solid"/>
              <a:round/>
              <a:headEnd type="none" w="med" len="med"/>
              <a:tailEnd type="none" w="med" len="med"/>
            </a:ln>
            <a:effectLst/>
          </p:spPr>
          <p:txBody>
            <a:bodyPr vert="horz" wrap="none" lIns="80167" tIns="40084" rIns="80167" bIns="40084" numCol="1" rtlCol="0" anchor="ctr" anchorCtr="0" compatLnSpc="1">
              <a:prstTxWarp prst="textNoShape">
                <a:avLst/>
              </a:prstTxWarp>
              <a:noAutofit/>
            </a:bodyPr>
            <a:lstStyle/>
            <a:p>
              <a:pPr marL="0" marR="0" indent="0" algn="ctr" defTabSz="801688" rtl="0" eaLnBrk="0" fontAlgn="ctr" latinLnBrk="0" hangingPunct="0">
                <a:lnSpc>
                  <a:spcPct val="80000"/>
                </a:lnSpc>
                <a:spcBef>
                  <a:spcPct val="50000"/>
                </a:spcBef>
                <a:spcAft>
                  <a:spcPct val="0"/>
                </a:spcAft>
                <a:buClr>
                  <a:schemeClr val="bg2"/>
                </a:buClr>
                <a:buSzPct val="125000"/>
                <a:buFont typeface="Wingdings" pitchFamily="2" charset="2"/>
                <a:buNone/>
                <a:tabLst/>
              </a:pPr>
              <a:endParaRPr kumimoji="0" lang="en-GB" sz="1800" b="0" i="0" u="none" strike="noStrike" cap="none" normalizeH="0" baseline="0" dirty="0">
                <a:ln>
                  <a:noFill/>
                </a:ln>
                <a:solidFill>
                  <a:schemeClr val="tx1"/>
                </a:solidFill>
                <a:effectLst/>
                <a:latin typeface="Arial" charset="0"/>
              </a:endParaRPr>
            </a:p>
          </p:txBody>
        </p:sp>
        <p:sp>
          <p:nvSpPr>
            <p:cNvPr id="16" name="Rectangle 69">
              <a:extLst>
                <a:ext uri="{FF2B5EF4-FFF2-40B4-BE49-F238E27FC236}">
                  <a16:creationId xmlns:a16="http://schemas.microsoft.com/office/drawing/2014/main" id="{F091F1F6-8D21-4051-B4F6-1B7752976934}"/>
                </a:ext>
              </a:extLst>
            </p:cNvPr>
            <p:cNvSpPr>
              <a:spLocks noChangeArrowheads="1"/>
            </p:cNvSpPr>
            <p:nvPr/>
          </p:nvSpPr>
          <p:spPr bwMode="auto">
            <a:xfrm>
              <a:off x="2740999" y="4305661"/>
              <a:ext cx="3033903" cy="852264"/>
            </a:xfrm>
            <a:prstGeom prst="rect">
              <a:avLst/>
            </a:prstGeom>
            <a:noFill/>
            <a:ln w="25400">
              <a:noFill/>
              <a:miter lim="800000"/>
              <a:headEnd/>
              <a:tailEnd/>
            </a:ln>
            <a:effectLst/>
          </p:spPr>
          <p:txBody>
            <a:bodyPr anchor="t"/>
            <a:lstStyle/>
            <a:p>
              <a:pPr algn="l" defTabSz="801688"/>
              <a:r>
                <a:rPr lang="en-GB" sz="1600" dirty="0">
                  <a:latin typeface="Courier New" pitchFamily="49" charset="0"/>
                  <a:cs typeface="Courier New" pitchFamily="49" charset="0"/>
                </a:rPr>
                <a:t>R13:</a:t>
              </a:r>
              <a:r>
                <a:rPr lang="en-GB" sz="1600" dirty="0"/>
                <a:t> stack pointer</a:t>
              </a:r>
            </a:p>
            <a:p>
              <a:pPr algn="l" defTabSz="801688"/>
              <a:r>
                <a:rPr lang="en-GB" sz="1600" dirty="0">
                  <a:latin typeface="Courier New" pitchFamily="49" charset="0"/>
                  <a:cs typeface="Courier New" pitchFamily="49" charset="0"/>
                </a:rPr>
                <a:t>R14:</a:t>
              </a:r>
              <a:r>
                <a:rPr lang="en-GB" sz="1600" dirty="0"/>
                <a:t> link registers</a:t>
              </a:r>
            </a:p>
            <a:p>
              <a:pPr algn="l" defTabSz="801688"/>
              <a:r>
                <a:rPr lang="en-GB" sz="1600" dirty="0">
                  <a:latin typeface="Courier New" pitchFamily="49" charset="0"/>
                  <a:cs typeface="Courier New" pitchFamily="49" charset="0"/>
                </a:rPr>
                <a:t>R15:</a:t>
              </a:r>
              <a:r>
                <a:rPr lang="en-GB" sz="1600" dirty="0"/>
                <a:t> Program Counter</a:t>
              </a:r>
            </a:p>
          </p:txBody>
        </p:sp>
        <p:sp>
          <p:nvSpPr>
            <p:cNvPr id="17" name="Rectangle 69">
              <a:extLst>
                <a:ext uri="{FF2B5EF4-FFF2-40B4-BE49-F238E27FC236}">
                  <a16:creationId xmlns:a16="http://schemas.microsoft.com/office/drawing/2014/main" id="{66BB3250-6A93-4FD0-8D66-A2D3D1CE88CE}"/>
                </a:ext>
              </a:extLst>
            </p:cNvPr>
            <p:cNvSpPr>
              <a:spLocks noChangeArrowheads="1"/>
            </p:cNvSpPr>
            <p:nvPr/>
          </p:nvSpPr>
          <p:spPr bwMode="auto">
            <a:xfrm>
              <a:off x="2740999" y="5397619"/>
              <a:ext cx="3033903" cy="541542"/>
            </a:xfrm>
            <a:prstGeom prst="rect">
              <a:avLst/>
            </a:prstGeom>
            <a:noFill/>
            <a:ln w="25400">
              <a:noFill/>
              <a:miter lim="800000"/>
              <a:headEnd/>
              <a:tailEnd/>
            </a:ln>
            <a:effectLst/>
          </p:spPr>
          <p:txBody>
            <a:bodyPr anchor="t"/>
            <a:lstStyle/>
            <a:p>
              <a:pPr algn="l" defTabSz="801688"/>
              <a:r>
                <a:rPr lang="en-GB" sz="1600" dirty="0"/>
                <a:t>Program Status Registers</a:t>
              </a:r>
            </a:p>
          </p:txBody>
        </p:sp>
      </p:grpSp>
    </p:spTree>
    <p:extLst>
      <p:ext uri="{BB962C8B-B14F-4D97-AF65-F5344CB8AC3E}">
        <p14:creationId xmlns:p14="http://schemas.microsoft.com/office/powerpoint/2010/main" val="232675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Assembler Syntax</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962025"/>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Data processing instructions</a:t>
            </a:r>
          </a:p>
          <a:p>
            <a:pPr marL="265113" lvl="0" indent="-265113" fontAlgn="auto">
              <a:lnSpc>
                <a:spcPct val="100000"/>
              </a:lnSpc>
              <a:spcBef>
                <a:spcPts val="300"/>
              </a:spcBef>
              <a:spcAft>
                <a:spcPts val="0"/>
              </a:spcAft>
              <a:buClr>
                <a:srgbClr val="00B1DB"/>
              </a:buClr>
              <a:buSzPct val="95000"/>
            </a:pPr>
            <a:r>
              <a:rPr lang="en-GB" sz="1600" b="1" dirty="0">
                <a:solidFill>
                  <a:srgbClr val="000000"/>
                </a:solidFill>
                <a:latin typeface="Courier New" pitchFamily="49" charset="0"/>
                <a:ea typeface="+mn-ea"/>
                <a:cs typeface="Courier New" pitchFamily="49" charset="0"/>
              </a:rPr>
              <a:t>&lt;operation&gt;&lt;condition&gt;  Rd, Rm, &lt;op2&gt;</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ADDEQ 	r4, r5, r6</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SUB		r5, r7, #4</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MOV  		r4, #7</a:t>
            </a:r>
            <a:endParaRPr lang="en-US" altLang="en-US" dirty="0">
              <a:ea typeface="ＭＳ Ｐゴシック" panose="020B0600070205080204" pitchFamily="34" charset="-128"/>
            </a:endParaRPr>
          </a:p>
          <a:p>
            <a:r>
              <a:rPr lang="en-GB" dirty="0"/>
              <a:t>Memory access instructions</a:t>
            </a:r>
          </a:p>
          <a:p>
            <a:pPr marL="265113" lvl="0" indent="-265113" fontAlgn="auto">
              <a:lnSpc>
                <a:spcPct val="100000"/>
              </a:lnSpc>
              <a:spcBef>
                <a:spcPts val="300"/>
              </a:spcBef>
              <a:spcAft>
                <a:spcPts val="0"/>
              </a:spcAft>
              <a:buClr>
                <a:srgbClr val="00B1DB"/>
              </a:buClr>
              <a:buSzPct val="95000"/>
            </a:pPr>
            <a:r>
              <a:rPr lang="en-GB" sz="1600" b="1" dirty="0">
                <a:solidFill>
                  <a:srgbClr val="000000"/>
                </a:solidFill>
                <a:latin typeface="Courier New" pitchFamily="49" charset="0"/>
                <a:ea typeface="+mn-ea"/>
                <a:cs typeface="Courier New" pitchFamily="49" charset="0"/>
              </a:rPr>
              <a:t>&lt;operation&gt;&lt;size&gt; Rd, [&lt;address&gt;]</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LDR 		r0, [r6, #4]</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STRB 		r4, [r7], #8</a:t>
            </a:r>
          </a:p>
          <a:p>
            <a:pPr marL="265113" lvl="0" indent="-265113" fontAlgn="auto">
              <a:lnSpc>
                <a:spcPct val="100000"/>
              </a:lnSpc>
              <a:spcBef>
                <a:spcPts val="300"/>
              </a:spcBef>
              <a:spcAft>
                <a:spcPts val="0"/>
              </a:spcAft>
              <a:buClr>
                <a:srgbClr val="00B1DB"/>
              </a:buClr>
              <a:buSzPct val="95000"/>
            </a:pPr>
            <a:r>
              <a:rPr lang="en-GB" sz="800" dirty="0">
                <a:solidFill>
                  <a:srgbClr val="000000"/>
                </a:solidFill>
                <a:latin typeface="Courier New" pitchFamily="49" charset="0"/>
                <a:ea typeface="+mn-ea"/>
                <a:cs typeface="Courier New" pitchFamily="49" charset="0"/>
              </a:rPr>
              <a:t>	</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a:t>
            </a:r>
            <a:r>
              <a:rPr lang="en-GB" sz="1600" b="1" dirty="0">
                <a:solidFill>
                  <a:srgbClr val="000000"/>
                </a:solidFill>
                <a:latin typeface="Courier New" pitchFamily="49" charset="0"/>
                <a:ea typeface="+mn-ea"/>
                <a:cs typeface="Courier New" pitchFamily="49" charset="0"/>
              </a:rPr>
              <a:t>&lt;operation&gt;&lt;addressing mode&gt; &lt;Rn&gt;!, &lt;registers list&gt;</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LDMIA		r0, {r1, r2, r7}</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STMFD		sp!, {r4-r11, lr}</a:t>
            </a:r>
          </a:p>
          <a:p>
            <a:r>
              <a:rPr lang="en-US" altLang="en-US" dirty="0">
                <a:ea typeface="ＭＳ Ｐゴシック" panose="020B0600070205080204" pitchFamily="34" charset="-128"/>
              </a:rPr>
              <a:t>Program flow instructions</a:t>
            </a:r>
          </a:p>
          <a:p>
            <a:pPr marL="265113" lvl="0" indent="-265113" fontAlgn="auto">
              <a:lnSpc>
                <a:spcPct val="100000"/>
              </a:lnSpc>
              <a:spcBef>
                <a:spcPts val="300"/>
              </a:spcBef>
              <a:spcAft>
                <a:spcPts val="0"/>
              </a:spcAft>
              <a:buClr>
                <a:srgbClr val="00B1DB"/>
              </a:buClr>
              <a:buSzPct val="95000"/>
            </a:pPr>
            <a:r>
              <a:rPr lang="en-GB" sz="1600" b="1" dirty="0">
                <a:solidFill>
                  <a:srgbClr val="000000"/>
                </a:solidFill>
                <a:latin typeface="Courier New" pitchFamily="49" charset="0"/>
                <a:ea typeface="+mn-ea"/>
                <a:cs typeface="Courier New" pitchFamily="49" charset="0"/>
              </a:rPr>
              <a:t>&lt;branch&gt; &lt;label&gt;</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BL 		foo</a:t>
            </a:r>
          </a:p>
          <a:p>
            <a:pPr marL="265113" lvl="0" indent="-265113" fontAlgn="auto">
              <a:lnSpc>
                <a:spcPct val="100000"/>
              </a:lnSpc>
              <a:spcBef>
                <a:spcPts val="300"/>
              </a:spcBef>
              <a:spcAft>
                <a:spcPts val="0"/>
              </a:spcAft>
              <a:buClr>
                <a:srgbClr val="00B1DB"/>
              </a:buClr>
              <a:buSzPct val="95000"/>
            </a:pPr>
            <a:r>
              <a:rPr lang="en-GB" sz="1600" dirty="0">
                <a:solidFill>
                  <a:srgbClr val="000000"/>
                </a:solidFill>
                <a:latin typeface="Courier New" pitchFamily="49" charset="0"/>
                <a:ea typeface="+mn-ea"/>
                <a:cs typeface="Courier New" pitchFamily="49" charset="0"/>
              </a:rPr>
              <a:t>	B 		bar</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42959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AAPCS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699760" y="1373514"/>
            <a:ext cx="5973128"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The compiler has a set of rules known as a Procedure Call Standard that determines how to pass parameters to a function (see AAPCS).</a:t>
            </a:r>
          </a:p>
          <a:p>
            <a:r>
              <a:rPr lang="en-IN" altLang="en-US" dirty="0">
                <a:ea typeface="ＭＳ Ｐゴシック" panose="020B0600070205080204" pitchFamily="34" charset="-128"/>
              </a:rPr>
              <a:t>CPSR flags may be corrupted by function call.</a:t>
            </a:r>
          </a:p>
          <a:p>
            <a:r>
              <a:rPr lang="en-IN" altLang="en-US" dirty="0">
                <a:ea typeface="ＭＳ Ｐゴシック" panose="020B0600070205080204" pitchFamily="34" charset="-128"/>
              </a:rPr>
              <a:t>Assembler code that links with compiled code must follow the AAPCS at external interfaces.</a:t>
            </a:r>
          </a:p>
          <a:p>
            <a:r>
              <a:rPr lang="en-IN" altLang="en-US" dirty="0">
                <a:ea typeface="ＭＳ Ｐゴシック" panose="020B0600070205080204" pitchFamily="34" charset="-128"/>
              </a:rPr>
              <a:t>The AAPCS is part of the ABI for the Arm architecture.</a:t>
            </a:r>
          </a:p>
          <a:p>
            <a:r>
              <a:rPr lang="en-IN" altLang="en-US" dirty="0">
                <a:ea typeface="ＭＳ Ｐゴシック" panose="020B0600070205080204" pitchFamily="34" charset="-128"/>
              </a:rPr>
              <a:t>r9 is used as the static base if the RWPI option selected.</a:t>
            </a:r>
            <a:endParaRPr lang="en-US" altLang="en-US" dirty="0">
              <a:ea typeface="ＭＳ Ｐゴシック" panose="020B0600070205080204" pitchFamily="34" charset="-128"/>
            </a:endParaRPr>
          </a:p>
        </p:txBody>
      </p:sp>
      <p:sp>
        <p:nvSpPr>
          <p:cNvPr id="5" name="Rectangle 91">
            <a:extLst>
              <a:ext uri="{FF2B5EF4-FFF2-40B4-BE49-F238E27FC236}">
                <a16:creationId xmlns:a16="http://schemas.microsoft.com/office/drawing/2014/main" id="{ADC8C6BA-D353-408F-A050-F2C2A8C72DDE}"/>
              </a:ext>
            </a:extLst>
          </p:cNvPr>
          <p:cNvSpPr>
            <a:spLocks noChangeArrowheads="1"/>
          </p:cNvSpPr>
          <p:nvPr/>
        </p:nvSpPr>
        <p:spPr bwMode="auto">
          <a:xfrm>
            <a:off x="5357249" y="6291155"/>
            <a:ext cx="5789692" cy="228600"/>
          </a:xfrm>
          <a:prstGeom prst="rect">
            <a:avLst/>
          </a:prstGeom>
          <a:noFill/>
          <a:ln w="12700">
            <a:noFill/>
            <a:miter lim="800000"/>
            <a:headEnd/>
            <a:tailEnd/>
          </a:ln>
          <a:effectLst/>
        </p:spPr>
        <p:txBody>
          <a:bodyPr wrap="none" anchor="ctr"/>
          <a:lstStyle/>
          <a:p>
            <a:pPr algn="l" fontAlgn="base">
              <a:lnSpc>
                <a:spcPct val="100000"/>
              </a:lnSpc>
              <a:spcBef>
                <a:spcPct val="0"/>
              </a:spcBef>
              <a:buClrTx/>
              <a:buSzTx/>
              <a:buFontTx/>
              <a:buNone/>
            </a:pPr>
            <a:r>
              <a:rPr lang="en-US" sz="1400" b="1" dirty="0">
                <a:solidFill>
                  <a:schemeClr val="accent5">
                    <a:lumMod val="60000"/>
                    <a:lumOff val="40000"/>
                  </a:schemeClr>
                </a:solidFill>
              </a:rPr>
              <a:t>- r14 can be used as a temporary register once value stacked.</a:t>
            </a:r>
          </a:p>
        </p:txBody>
      </p:sp>
      <p:sp>
        <p:nvSpPr>
          <p:cNvPr id="6" name="Rectangle 92">
            <a:extLst>
              <a:ext uri="{FF2B5EF4-FFF2-40B4-BE49-F238E27FC236}">
                <a16:creationId xmlns:a16="http://schemas.microsoft.com/office/drawing/2014/main" id="{5E728FBD-3E57-437B-A348-9D2DFF0AB9B7}"/>
              </a:ext>
            </a:extLst>
          </p:cNvPr>
          <p:cNvSpPr>
            <a:spLocks noChangeArrowheads="1"/>
          </p:cNvSpPr>
          <p:nvPr/>
        </p:nvSpPr>
        <p:spPr bwMode="auto">
          <a:xfrm>
            <a:off x="5377050" y="6114116"/>
            <a:ext cx="5789692" cy="228600"/>
          </a:xfrm>
          <a:prstGeom prst="rect">
            <a:avLst/>
          </a:prstGeom>
          <a:noFill/>
          <a:ln w="12700">
            <a:noFill/>
            <a:miter lim="800000"/>
            <a:headEnd/>
            <a:tailEnd/>
          </a:ln>
          <a:effectLst/>
        </p:spPr>
        <p:txBody>
          <a:bodyPr wrap="none" anchor="ctr"/>
          <a:lstStyle/>
          <a:p>
            <a:pPr algn="l" fontAlgn="base">
              <a:lnSpc>
                <a:spcPct val="100000"/>
              </a:lnSpc>
              <a:spcBef>
                <a:spcPct val="0"/>
              </a:spcBef>
              <a:buClrTx/>
              <a:buSzTx/>
              <a:buFontTx/>
              <a:buNone/>
            </a:pPr>
            <a:r>
              <a:rPr lang="en-US" sz="1400" b="1" dirty="0">
                <a:solidFill>
                  <a:schemeClr val="accent5">
                    <a:lumMod val="60000"/>
                    <a:lumOff val="40000"/>
                  </a:schemeClr>
                </a:solidFill>
              </a:rPr>
              <a:t>- sp should always be 8-byte (2 words) aligned.</a:t>
            </a:r>
          </a:p>
        </p:txBody>
      </p:sp>
      <p:grpSp>
        <p:nvGrpSpPr>
          <p:cNvPr id="7" name="40 Grupo">
            <a:extLst>
              <a:ext uri="{FF2B5EF4-FFF2-40B4-BE49-F238E27FC236}">
                <a16:creationId xmlns:a16="http://schemas.microsoft.com/office/drawing/2014/main" id="{35FA3F87-1FE9-4E1A-ADB1-27DFE3D4F734}"/>
              </a:ext>
            </a:extLst>
          </p:cNvPr>
          <p:cNvGrpSpPr/>
          <p:nvPr/>
        </p:nvGrpSpPr>
        <p:grpSpPr>
          <a:xfrm>
            <a:off x="357834" y="1177102"/>
            <a:ext cx="4567092" cy="5228353"/>
            <a:chOff x="389365" y="1008936"/>
            <a:chExt cx="4567092" cy="5228353"/>
          </a:xfrm>
        </p:grpSpPr>
        <p:sp>
          <p:nvSpPr>
            <p:cNvPr id="8" name="Rectangle 85">
              <a:extLst>
                <a:ext uri="{FF2B5EF4-FFF2-40B4-BE49-F238E27FC236}">
                  <a16:creationId xmlns:a16="http://schemas.microsoft.com/office/drawing/2014/main" id="{8F6F50CD-07F4-49D4-A1C6-F2DF6240892B}"/>
                </a:ext>
              </a:extLst>
            </p:cNvPr>
            <p:cNvSpPr>
              <a:spLocks noChangeArrowheads="1"/>
            </p:cNvSpPr>
            <p:nvPr/>
          </p:nvSpPr>
          <p:spPr bwMode="black">
            <a:xfrm>
              <a:off x="389365" y="3254375"/>
              <a:ext cx="3047206" cy="584200"/>
            </a:xfrm>
            <a:prstGeom prst="rect">
              <a:avLst/>
            </a:prstGeom>
            <a:noFill/>
            <a:ln w="12700">
              <a:noFill/>
              <a:miter lim="800000"/>
              <a:headEnd/>
              <a:tailEnd/>
            </a:ln>
            <a:effectLst/>
          </p:spPr>
          <p:txBody>
            <a:bodyPr lIns="96838" tIns="47625" rIns="96838" bIns="47625" anchor="ctr">
              <a:spAutoFit/>
            </a:bodyPr>
            <a:lstStyle/>
            <a:p>
              <a:pPr algn="r" fontAlgn="base">
                <a:lnSpc>
                  <a:spcPct val="100000"/>
                </a:lnSpc>
                <a:spcBef>
                  <a:spcPct val="0"/>
                </a:spcBef>
                <a:buClrTx/>
                <a:buSzTx/>
                <a:buFontTx/>
                <a:buNone/>
              </a:pPr>
              <a:r>
                <a:rPr lang="en-US" sz="1600" b="1" dirty="0"/>
                <a:t>Register variables</a:t>
              </a:r>
            </a:p>
            <a:p>
              <a:pPr algn="r" fontAlgn="base">
                <a:lnSpc>
                  <a:spcPct val="100000"/>
                </a:lnSpc>
                <a:spcBef>
                  <a:spcPct val="0"/>
                </a:spcBef>
                <a:buClrTx/>
                <a:buSzTx/>
                <a:buFontTx/>
                <a:buNone/>
              </a:pPr>
              <a:r>
                <a:rPr lang="en-US" sz="1600" b="1" dirty="0"/>
                <a:t>Must be preserved</a:t>
              </a:r>
            </a:p>
          </p:txBody>
        </p:sp>
        <p:sp>
          <p:nvSpPr>
            <p:cNvPr id="9" name="Rectangle 86">
              <a:extLst>
                <a:ext uri="{FF2B5EF4-FFF2-40B4-BE49-F238E27FC236}">
                  <a16:creationId xmlns:a16="http://schemas.microsoft.com/office/drawing/2014/main" id="{E5BE4C9C-4CA4-41CB-B53F-6B1D7C37F8F8}"/>
                </a:ext>
              </a:extLst>
            </p:cNvPr>
            <p:cNvSpPr>
              <a:spLocks noChangeArrowheads="1"/>
            </p:cNvSpPr>
            <p:nvPr/>
          </p:nvSpPr>
          <p:spPr bwMode="auto">
            <a:xfrm>
              <a:off x="1050674" y="1008936"/>
              <a:ext cx="2555187" cy="1262526"/>
            </a:xfrm>
            <a:prstGeom prst="rect">
              <a:avLst/>
            </a:prstGeom>
            <a:noFill/>
            <a:ln w="9525">
              <a:noFill/>
              <a:miter lim="800000"/>
              <a:headEnd/>
              <a:tailEnd/>
            </a:ln>
            <a:effectLst/>
          </p:spPr>
          <p:txBody>
            <a:bodyPr wrap="none" lIns="92075" tIns="46038" rIns="92075" bIns="46038" anchor="ctr" anchorCtr="1">
              <a:spAutoFit/>
            </a:bodyPr>
            <a:lstStyle/>
            <a:p>
              <a:pPr algn="r" fontAlgn="base">
                <a:lnSpc>
                  <a:spcPct val="100000"/>
                </a:lnSpc>
                <a:spcBef>
                  <a:spcPct val="0"/>
                </a:spcBef>
                <a:buClrTx/>
                <a:buSzTx/>
                <a:buFontTx/>
                <a:buNone/>
              </a:pPr>
              <a:r>
                <a:rPr lang="en-US" sz="1600" b="1" dirty="0"/>
                <a:t>Arguments into function</a:t>
              </a:r>
            </a:p>
            <a:p>
              <a:pPr algn="r" fontAlgn="base">
                <a:lnSpc>
                  <a:spcPct val="100000"/>
                </a:lnSpc>
                <a:spcBef>
                  <a:spcPct val="0"/>
                </a:spcBef>
                <a:buClrTx/>
                <a:buSzTx/>
                <a:buFontTx/>
                <a:buNone/>
              </a:pPr>
              <a:r>
                <a:rPr lang="en-US" sz="1600" b="1" dirty="0"/>
                <a:t>Result(s) from function</a:t>
              </a:r>
            </a:p>
            <a:p>
              <a:pPr algn="r" fontAlgn="base">
                <a:lnSpc>
                  <a:spcPct val="100000"/>
                </a:lnSpc>
                <a:spcBef>
                  <a:spcPct val="0"/>
                </a:spcBef>
                <a:buClrTx/>
                <a:buSzTx/>
                <a:buFontTx/>
                <a:buNone/>
              </a:pPr>
              <a:r>
                <a:rPr lang="en-US" sz="1600" b="1" dirty="0"/>
                <a:t>otherwise corruptible</a:t>
              </a:r>
            </a:p>
            <a:p>
              <a:pPr algn="r" fontAlgn="base">
                <a:lnSpc>
                  <a:spcPct val="100000"/>
                </a:lnSpc>
                <a:spcBef>
                  <a:spcPct val="0"/>
                </a:spcBef>
                <a:buClrTx/>
                <a:buSzTx/>
                <a:buFontTx/>
                <a:buNone/>
              </a:pPr>
              <a:r>
                <a:rPr lang="en-US" sz="1400" b="1" dirty="0"/>
                <a:t>(</a:t>
              </a:r>
              <a:r>
                <a:rPr lang="en-GB" sz="1400" b="1" dirty="0"/>
                <a:t>Additional parameters </a:t>
              </a:r>
            </a:p>
            <a:p>
              <a:pPr algn="r" fontAlgn="base">
                <a:lnSpc>
                  <a:spcPct val="100000"/>
                </a:lnSpc>
                <a:spcBef>
                  <a:spcPct val="0"/>
                </a:spcBef>
                <a:buClrTx/>
                <a:buSzTx/>
                <a:buFontTx/>
                <a:buNone/>
              </a:pPr>
              <a:r>
                <a:rPr lang="en-GB" sz="1400" b="1" dirty="0"/>
                <a:t>passed on stack)</a:t>
              </a:r>
              <a:endParaRPr lang="en-US" sz="1400" b="1" dirty="0"/>
            </a:p>
          </p:txBody>
        </p:sp>
        <p:sp>
          <p:nvSpPr>
            <p:cNvPr id="10" name="Rectangle 87">
              <a:extLst>
                <a:ext uri="{FF2B5EF4-FFF2-40B4-BE49-F238E27FC236}">
                  <a16:creationId xmlns:a16="http://schemas.microsoft.com/office/drawing/2014/main" id="{273ABFBB-3A1C-4488-A01C-D4AA58BF1F78}"/>
                </a:ext>
              </a:extLst>
            </p:cNvPr>
            <p:cNvSpPr>
              <a:spLocks noChangeArrowheads="1"/>
            </p:cNvSpPr>
            <p:nvPr/>
          </p:nvSpPr>
          <p:spPr bwMode="black">
            <a:xfrm>
              <a:off x="795659" y="4606376"/>
              <a:ext cx="2539339" cy="584200"/>
            </a:xfrm>
            <a:prstGeom prst="rect">
              <a:avLst/>
            </a:prstGeom>
            <a:noFill/>
            <a:ln w="12700">
              <a:noFill/>
              <a:miter lim="800000"/>
              <a:headEnd/>
              <a:tailEnd/>
            </a:ln>
            <a:effectLst/>
          </p:spPr>
          <p:txBody>
            <a:bodyPr lIns="96838" tIns="47625" rIns="96838" bIns="47625" anchor="ctr">
              <a:spAutoFit/>
            </a:bodyPr>
            <a:lstStyle/>
            <a:p>
              <a:pPr algn="r" fontAlgn="base">
                <a:lnSpc>
                  <a:spcPct val="100000"/>
                </a:lnSpc>
                <a:spcBef>
                  <a:spcPct val="0"/>
                </a:spcBef>
                <a:buClrTx/>
                <a:buSzTx/>
                <a:buFontTx/>
                <a:buNone/>
              </a:pPr>
              <a:r>
                <a:rPr lang="en-US" sz="1600" b="1" dirty="0"/>
                <a:t>Scratch register</a:t>
              </a:r>
            </a:p>
            <a:p>
              <a:pPr algn="r" fontAlgn="base">
                <a:lnSpc>
                  <a:spcPct val="100000"/>
                </a:lnSpc>
                <a:spcBef>
                  <a:spcPct val="0"/>
                </a:spcBef>
                <a:buClrTx/>
                <a:buSzTx/>
                <a:buFontTx/>
                <a:buNone/>
              </a:pPr>
              <a:r>
                <a:rPr lang="en-US" sz="1600" b="1" dirty="0"/>
                <a:t>(corruptible)</a:t>
              </a:r>
            </a:p>
          </p:txBody>
        </p:sp>
        <p:sp>
          <p:nvSpPr>
            <p:cNvPr id="11" name="Rectangle 88">
              <a:extLst>
                <a:ext uri="{FF2B5EF4-FFF2-40B4-BE49-F238E27FC236}">
                  <a16:creationId xmlns:a16="http://schemas.microsoft.com/office/drawing/2014/main" id="{4BDF0241-CE22-4998-9956-EBBDA7EFC916}"/>
                </a:ext>
              </a:extLst>
            </p:cNvPr>
            <p:cNvSpPr>
              <a:spLocks noChangeArrowheads="1"/>
            </p:cNvSpPr>
            <p:nvPr/>
          </p:nvSpPr>
          <p:spPr bwMode="black">
            <a:xfrm>
              <a:off x="795659" y="5408614"/>
              <a:ext cx="2539339" cy="828675"/>
            </a:xfrm>
            <a:prstGeom prst="rect">
              <a:avLst/>
            </a:prstGeom>
            <a:noFill/>
            <a:ln w="12700">
              <a:noFill/>
              <a:miter lim="800000"/>
              <a:headEnd/>
              <a:tailEnd/>
            </a:ln>
            <a:effectLst/>
          </p:spPr>
          <p:txBody>
            <a:bodyPr lIns="96838" tIns="47625" rIns="96838" bIns="47625" anchor="ctr">
              <a:spAutoFit/>
            </a:bodyPr>
            <a:lstStyle/>
            <a:p>
              <a:pPr algn="r" fontAlgn="base">
                <a:lnSpc>
                  <a:spcPct val="100000"/>
                </a:lnSpc>
                <a:spcBef>
                  <a:spcPct val="0"/>
                </a:spcBef>
                <a:buClrTx/>
                <a:buSzTx/>
                <a:buFontTx/>
                <a:buNone/>
              </a:pPr>
              <a:r>
                <a:rPr lang="en-US" sz="1600" b="1" dirty="0"/>
                <a:t>Stack Pointer</a:t>
              </a:r>
              <a:br>
                <a:rPr lang="en-US" sz="1600" b="1" dirty="0"/>
              </a:br>
              <a:r>
                <a:rPr lang="en-US" sz="1600" b="1" dirty="0"/>
                <a:t>Link Register</a:t>
              </a:r>
            </a:p>
            <a:p>
              <a:pPr algn="r" fontAlgn="base">
                <a:lnSpc>
                  <a:spcPct val="100000"/>
                </a:lnSpc>
                <a:spcBef>
                  <a:spcPct val="0"/>
                </a:spcBef>
                <a:buClrTx/>
                <a:buSzTx/>
                <a:buFontTx/>
                <a:buNone/>
              </a:pPr>
              <a:r>
                <a:rPr lang="en-US" sz="1600" b="1" dirty="0"/>
                <a:t>Program Counter</a:t>
              </a:r>
            </a:p>
          </p:txBody>
        </p:sp>
        <p:sp>
          <p:nvSpPr>
            <p:cNvPr id="12" name="Rectangle 11">
              <a:extLst>
                <a:ext uri="{FF2B5EF4-FFF2-40B4-BE49-F238E27FC236}">
                  <a16:creationId xmlns:a16="http://schemas.microsoft.com/office/drawing/2014/main" id="{F93DACF4-6B2E-47AE-8ED9-811AD0D89DD4}"/>
                </a:ext>
              </a:extLst>
            </p:cNvPr>
            <p:cNvSpPr>
              <a:spLocks noChangeArrowheads="1"/>
            </p:cNvSpPr>
            <p:nvPr/>
          </p:nvSpPr>
          <p:spPr bwMode="auto">
            <a:xfrm>
              <a:off x="3790475" y="120718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r0</a:t>
              </a:r>
              <a:r>
                <a:rPr lang="en-US" sz="1300" dirty="0">
                  <a:latin typeface="Courier New" pitchFamily="49" charset="0"/>
                </a:rPr>
                <a:t>    (a1)</a:t>
              </a:r>
              <a:endParaRPr lang="en-US" sz="1300" b="1" dirty="0">
                <a:latin typeface="Courier New" pitchFamily="49" charset="0"/>
              </a:endParaRPr>
            </a:p>
          </p:txBody>
        </p:sp>
        <p:sp>
          <p:nvSpPr>
            <p:cNvPr id="13" name="Rectangle 12">
              <a:extLst>
                <a:ext uri="{FF2B5EF4-FFF2-40B4-BE49-F238E27FC236}">
                  <a16:creationId xmlns:a16="http://schemas.microsoft.com/office/drawing/2014/main" id="{5AB027D9-464B-4763-B3EF-4D6400BF9BBA}"/>
                </a:ext>
              </a:extLst>
            </p:cNvPr>
            <p:cNvSpPr>
              <a:spLocks noChangeArrowheads="1"/>
            </p:cNvSpPr>
            <p:nvPr/>
          </p:nvSpPr>
          <p:spPr bwMode="auto">
            <a:xfrm>
              <a:off x="3790475" y="144530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a:t>
              </a:r>
              <a:r>
                <a:rPr lang="en-US" sz="1300" dirty="0">
                  <a:latin typeface="Courier New" pitchFamily="49" charset="0"/>
                </a:rPr>
                <a:t>    (a2)</a:t>
              </a:r>
              <a:endParaRPr lang="en-US" sz="1300" b="1" dirty="0">
                <a:latin typeface="Courier New" pitchFamily="49" charset="0"/>
              </a:endParaRPr>
            </a:p>
          </p:txBody>
        </p:sp>
        <p:sp>
          <p:nvSpPr>
            <p:cNvPr id="14" name="Rectangle 13">
              <a:extLst>
                <a:ext uri="{FF2B5EF4-FFF2-40B4-BE49-F238E27FC236}">
                  <a16:creationId xmlns:a16="http://schemas.microsoft.com/office/drawing/2014/main" id="{E2CA65D4-881D-4BF6-BC25-1EDC62603C6A}"/>
                </a:ext>
              </a:extLst>
            </p:cNvPr>
            <p:cNvSpPr>
              <a:spLocks noChangeArrowheads="1"/>
            </p:cNvSpPr>
            <p:nvPr/>
          </p:nvSpPr>
          <p:spPr bwMode="auto">
            <a:xfrm>
              <a:off x="3790475" y="168343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a:t>
              </a:r>
              <a:r>
                <a:rPr lang="en-US" sz="1300" b="1" dirty="0">
                  <a:latin typeface="Courier New" pitchFamily="49" charset="0"/>
                </a:rPr>
                <a:t>2    </a:t>
              </a:r>
              <a:r>
                <a:rPr lang="en-US" sz="1300" dirty="0">
                  <a:latin typeface="Courier New" pitchFamily="49" charset="0"/>
                </a:rPr>
                <a:t>(a3)</a:t>
              </a:r>
              <a:endParaRPr lang="en-US" sz="1300" b="1" dirty="0">
                <a:latin typeface="Courier New" pitchFamily="49" charset="0"/>
              </a:endParaRPr>
            </a:p>
          </p:txBody>
        </p:sp>
        <p:sp>
          <p:nvSpPr>
            <p:cNvPr id="15" name="Rectangle 14">
              <a:extLst>
                <a:ext uri="{FF2B5EF4-FFF2-40B4-BE49-F238E27FC236}">
                  <a16:creationId xmlns:a16="http://schemas.microsoft.com/office/drawing/2014/main" id="{EEB40365-1E8B-43C9-A1E6-4F62565142A7}"/>
                </a:ext>
              </a:extLst>
            </p:cNvPr>
            <p:cNvSpPr>
              <a:spLocks noChangeArrowheads="1"/>
            </p:cNvSpPr>
            <p:nvPr/>
          </p:nvSpPr>
          <p:spPr bwMode="auto">
            <a:xfrm>
              <a:off x="3790475" y="192155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r3</a:t>
              </a:r>
              <a:r>
                <a:rPr lang="en-US" sz="1300" dirty="0">
                  <a:latin typeface="Courier New" pitchFamily="49" charset="0"/>
                </a:rPr>
                <a:t>    (a4)</a:t>
              </a:r>
              <a:endParaRPr lang="en-US" sz="1300" b="1" dirty="0">
                <a:latin typeface="Courier New" pitchFamily="49" charset="0"/>
              </a:endParaRPr>
            </a:p>
          </p:txBody>
        </p:sp>
        <p:sp>
          <p:nvSpPr>
            <p:cNvPr id="16" name="Rectangle 15">
              <a:extLst>
                <a:ext uri="{FF2B5EF4-FFF2-40B4-BE49-F238E27FC236}">
                  <a16:creationId xmlns:a16="http://schemas.microsoft.com/office/drawing/2014/main" id="{526346C1-C105-488D-AA63-914530F34C29}"/>
                </a:ext>
              </a:extLst>
            </p:cNvPr>
            <p:cNvSpPr>
              <a:spLocks noChangeArrowheads="1"/>
            </p:cNvSpPr>
            <p:nvPr/>
          </p:nvSpPr>
          <p:spPr bwMode="auto">
            <a:xfrm>
              <a:off x="3790477" y="242095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r4    (v1)</a:t>
              </a:r>
              <a:endParaRPr lang="en-US" sz="1300" b="1" dirty="0">
                <a:latin typeface="Courier New" pitchFamily="49" charset="0"/>
              </a:endParaRPr>
            </a:p>
          </p:txBody>
        </p:sp>
        <p:sp>
          <p:nvSpPr>
            <p:cNvPr id="17" name="Rectangle 16">
              <a:extLst>
                <a:ext uri="{FF2B5EF4-FFF2-40B4-BE49-F238E27FC236}">
                  <a16:creationId xmlns:a16="http://schemas.microsoft.com/office/drawing/2014/main" id="{656AE11F-C136-4829-A775-C2D44EA9BB6B}"/>
                </a:ext>
              </a:extLst>
            </p:cNvPr>
            <p:cNvSpPr>
              <a:spLocks noChangeArrowheads="1"/>
            </p:cNvSpPr>
            <p:nvPr/>
          </p:nvSpPr>
          <p:spPr bwMode="auto">
            <a:xfrm>
              <a:off x="3790477" y="265907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r5    (v2)</a:t>
              </a:r>
              <a:endParaRPr lang="en-US" sz="1300" b="1" dirty="0">
                <a:latin typeface="Courier New" pitchFamily="49" charset="0"/>
              </a:endParaRPr>
            </a:p>
          </p:txBody>
        </p:sp>
        <p:sp>
          <p:nvSpPr>
            <p:cNvPr id="18" name="Rectangle 17">
              <a:extLst>
                <a:ext uri="{FF2B5EF4-FFF2-40B4-BE49-F238E27FC236}">
                  <a16:creationId xmlns:a16="http://schemas.microsoft.com/office/drawing/2014/main" id="{5F17BCDC-7C04-4CEA-8825-427CEDB9E164}"/>
                </a:ext>
              </a:extLst>
            </p:cNvPr>
            <p:cNvSpPr>
              <a:spLocks noChangeArrowheads="1"/>
            </p:cNvSpPr>
            <p:nvPr/>
          </p:nvSpPr>
          <p:spPr bwMode="auto">
            <a:xfrm>
              <a:off x="3790477" y="289720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r6    (v3)</a:t>
              </a:r>
              <a:endParaRPr lang="en-US" sz="1300" b="1" dirty="0">
                <a:latin typeface="Courier New" pitchFamily="49" charset="0"/>
              </a:endParaRPr>
            </a:p>
          </p:txBody>
        </p:sp>
        <p:sp>
          <p:nvSpPr>
            <p:cNvPr id="19" name="Rectangle 18">
              <a:extLst>
                <a:ext uri="{FF2B5EF4-FFF2-40B4-BE49-F238E27FC236}">
                  <a16:creationId xmlns:a16="http://schemas.microsoft.com/office/drawing/2014/main" id="{76B77550-E694-409D-942D-840B598B36A3}"/>
                </a:ext>
              </a:extLst>
            </p:cNvPr>
            <p:cNvSpPr>
              <a:spLocks noChangeArrowheads="1"/>
            </p:cNvSpPr>
            <p:nvPr/>
          </p:nvSpPr>
          <p:spPr bwMode="auto">
            <a:xfrm>
              <a:off x="3790477" y="313532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r7    (v4)</a:t>
              </a:r>
              <a:endParaRPr lang="en-US" sz="1300" b="1" dirty="0">
                <a:latin typeface="Courier New" pitchFamily="49" charset="0"/>
              </a:endParaRPr>
            </a:p>
          </p:txBody>
        </p:sp>
        <p:sp>
          <p:nvSpPr>
            <p:cNvPr id="20" name="Rectangle 19">
              <a:extLst>
                <a:ext uri="{FF2B5EF4-FFF2-40B4-BE49-F238E27FC236}">
                  <a16:creationId xmlns:a16="http://schemas.microsoft.com/office/drawing/2014/main" id="{33D23CF7-AA20-424B-BA4B-D831CDA70929}"/>
                </a:ext>
              </a:extLst>
            </p:cNvPr>
            <p:cNvSpPr>
              <a:spLocks noChangeArrowheads="1"/>
            </p:cNvSpPr>
            <p:nvPr/>
          </p:nvSpPr>
          <p:spPr bwMode="auto">
            <a:xfrm>
              <a:off x="3790477" y="337345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r8    (v5)</a:t>
              </a:r>
              <a:endParaRPr lang="en-US" sz="1300" b="1" dirty="0">
                <a:latin typeface="Courier New" pitchFamily="49" charset="0"/>
              </a:endParaRPr>
            </a:p>
          </p:txBody>
        </p:sp>
        <p:sp>
          <p:nvSpPr>
            <p:cNvPr id="21" name="Rectangle 20">
              <a:extLst>
                <a:ext uri="{FF2B5EF4-FFF2-40B4-BE49-F238E27FC236}">
                  <a16:creationId xmlns:a16="http://schemas.microsoft.com/office/drawing/2014/main" id="{B4264F71-FD8F-4B22-A51A-EBD611638E13}"/>
                </a:ext>
              </a:extLst>
            </p:cNvPr>
            <p:cNvSpPr>
              <a:spLocks noChangeArrowheads="1"/>
            </p:cNvSpPr>
            <p:nvPr/>
          </p:nvSpPr>
          <p:spPr bwMode="auto">
            <a:xfrm>
              <a:off x="3790477" y="361157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r9 (v6/SB)</a:t>
              </a:r>
              <a:endParaRPr lang="en-US" sz="1300" b="1" dirty="0">
                <a:latin typeface="Courier New" pitchFamily="49" charset="0"/>
              </a:endParaRPr>
            </a:p>
          </p:txBody>
        </p:sp>
        <p:sp>
          <p:nvSpPr>
            <p:cNvPr id="22" name="Rectangle 21">
              <a:extLst>
                <a:ext uri="{FF2B5EF4-FFF2-40B4-BE49-F238E27FC236}">
                  <a16:creationId xmlns:a16="http://schemas.microsoft.com/office/drawing/2014/main" id="{748BFC10-A90D-496C-BB47-07D73D559253}"/>
                </a:ext>
              </a:extLst>
            </p:cNvPr>
            <p:cNvSpPr>
              <a:spLocks noChangeArrowheads="1"/>
            </p:cNvSpPr>
            <p:nvPr/>
          </p:nvSpPr>
          <p:spPr bwMode="auto">
            <a:xfrm>
              <a:off x="3790477" y="384970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a:t>
              </a:r>
              <a:r>
                <a:rPr lang="en-US" sz="1300" b="1" dirty="0">
                  <a:latin typeface="Courier New" pitchFamily="49" charset="0"/>
                </a:rPr>
                <a:t>10   (v7)</a:t>
              </a:r>
            </a:p>
          </p:txBody>
        </p:sp>
        <p:sp>
          <p:nvSpPr>
            <p:cNvPr id="23" name="Rectangle 22">
              <a:extLst>
                <a:ext uri="{FF2B5EF4-FFF2-40B4-BE49-F238E27FC236}">
                  <a16:creationId xmlns:a16="http://schemas.microsoft.com/office/drawing/2014/main" id="{BC8616EC-AD3F-4A2D-A0DD-5308EA6F5359}"/>
                </a:ext>
              </a:extLst>
            </p:cNvPr>
            <p:cNvSpPr>
              <a:spLocks noChangeArrowheads="1"/>
            </p:cNvSpPr>
            <p:nvPr/>
          </p:nvSpPr>
          <p:spPr bwMode="auto">
            <a:xfrm>
              <a:off x="3790477" y="408782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dirty="0">
                  <a:latin typeface="Courier New" pitchFamily="49" charset="0"/>
                </a:rPr>
                <a:t>r</a:t>
              </a:r>
              <a:r>
                <a:rPr lang="en-US" sz="1300" b="1" dirty="0">
                  <a:latin typeface="Courier New" pitchFamily="49" charset="0"/>
                </a:rPr>
                <a:t>11   (v8)</a:t>
              </a:r>
            </a:p>
          </p:txBody>
        </p:sp>
        <p:sp>
          <p:nvSpPr>
            <p:cNvPr id="24" name="Rectangle 23">
              <a:extLst>
                <a:ext uri="{FF2B5EF4-FFF2-40B4-BE49-F238E27FC236}">
                  <a16:creationId xmlns:a16="http://schemas.microsoft.com/office/drawing/2014/main" id="{9755FD62-831C-46D5-982F-1FDA81D8BDC3}"/>
                </a:ext>
              </a:extLst>
            </p:cNvPr>
            <p:cNvSpPr>
              <a:spLocks noChangeArrowheads="1"/>
            </p:cNvSpPr>
            <p:nvPr/>
          </p:nvSpPr>
          <p:spPr bwMode="auto">
            <a:xfrm>
              <a:off x="3778866" y="4770110"/>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r12</a:t>
              </a:r>
            </a:p>
          </p:txBody>
        </p:sp>
        <p:sp>
          <p:nvSpPr>
            <p:cNvPr id="25" name="Rectangle 18">
              <a:extLst>
                <a:ext uri="{FF2B5EF4-FFF2-40B4-BE49-F238E27FC236}">
                  <a16:creationId xmlns:a16="http://schemas.microsoft.com/office/drawing/2014/main" id="{CC6A836D-6C4E-4C8B-8291-A0C51DD55F70}"/>
                </a:ext>
              </a:extLst>
            </p:cNvPr>
            <p:cNvSpPr>
              <a:spLocks noChangeArrowheads="1"/>
            </p:cNvSpPr>
            <p:nvPr/>
          </p:nvSpPr>
          <p:spPr bwMode="auto">
            <a:xfrm>
              <a:off x="3778899" y="5941188"/>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r15 (pc)</a:t>
              </a:r>
            </a:p>
          </p:txBody>
        </p:sp>
        <p:grpSp>
          <p:nvGrpSpPr>
            <p:cNvPr id="26" name="Group 21">
              <a:extLst>
                <a:ext uri="{FF2B5EF4-FFF2-40B4-BE49-F238E27FC236}">
                  <a16:creationId xmlns:a16="http://schemas.microsoft.com/office/drawing/2014/main" id="{68846ED5-0E3D-4DC9-8FCC-CC7AE21BB772}"/>
                </a:ext>
              </a:extLst>
            </p:cNvPr>
            <p:cNvGrpSpPr>
              <a:grpSpLocks/>
            </p:cNvGrpSpPr>
            <p:nvPr/>
          </p:nvGrpSpPr>
          <p:grpSpPr bwMode="auto">
            <a:xfrm>
              <a:off x="3778898" y="5464937"/>
              <a:ext cx="1165979" cy="476250"/>
              <a:chOff x="693" y="2790"/>
              <a:chExt cx="551" cy="300"/>
            </a:xfrm>
          </p:grpSpPr>
          <p:sp>
            <p:nvSpPr>
              <p:cNvPr id="27" name="Rectangle 22">
                <a:extLst>
                  <a:ext uri="{FF2B5EF4-FFF2-40B4-BE49-F238E27FC236}">
                    <a16:creationId xmlns:a16="http://schemas.microsoft.com/office/drawing/2014/main" id="{1DBE5F68-E63C-4107-948F-D96EF289DA5E}"/>
                  </a:ext>
                </a:extLst>
              </p:cNvPr>
              <p:cNvSpPr>
                <a:spLocks noChangeArrowheads="1"/>
              </p:cNvSpPr>
              <p:nvPr/>
            </p:nvSpPr>
            <p:spPr bwMode="auto">
              <a:xfrm>
                <a:off x="693" y="27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28" name="Rectangle 23">
                <a:extLst>
                  <a:ext uri="{FF2B5EF4-FFF2-40B4-BE49-F238E27FC236}">
                    <a16:creationId xmlns:a16="http://schemas.microsoft.com/office/drawing/2014/main" id="{8CA35A56-A1DD-4395-A38A-F7A8BC6142E4}"/>
                  </a:ext>
                </a:extLst>
              </p:cNvPr>
              <p:cNvSpPr>
                <a:spLocks noChangeArrowheads="1"/>
              </p:cNvSpPr>
              <p:nvPr/>
            </p:nvSpPr>
            <p:spPr bwMode="auto">
              <a:xfrm>
                <a:off x="693" y="29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grpSp>
    </p:spTree>
    <p:extLst>
      <p:ext uri="{BB962C8B-B14F-4D97-AF65-F5344CB8AC3E}">
        <p14:creationId xmlns:p14="http://schemas.microsoft.com/office/powerpoint/2010/main" val="1492742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Processor Modes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5220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The Arm processor has seven basic operating modes: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Each mode has access to its own stack space and a different subset of registers.</a:t>
            </a:r>
          </a:p>
          <a:p>
            <a:pPr lvl="1"/>
            <a:r>
              <a:rPr lang="en-IN" altLang="en-US" dirty="0">
                <a:ea typeface="ＭＳ Ｐゴシック" panose="020B0600070205080204" pitchFamily="34" charset="-128"/>
              </a:rPr>
              <a:t>Some operations can only be carried out in a privileged mode.</a:t>
            </a:r>
            <a:endParaRPr lang="en-US" altLang="en-US" dirty="0">
              <a:ea typeface="ＭＳ Ｐゴシック" panose="020B0600070205080204" pitchFamily="34" charset="-128"/>
            </a:endParaRPr>
          </a:p>
        </p:txBody>
      </p:sp>
      <p:graphicFrame>
        <p:nvGraphicFramePr>
          <p:cNvPr id="5" name="Group 160">
            <a:extLst>
              <a:ext uri="{FF2B5EF4-FFF2-40B4-BE49-F238E27FC236}">
                <a16:creationId xmlns:a16="http://schemas.microsoft.com/office/drawing/2014/main" id="{C9FF4EC7-EC32-4180-BE45-599054C83E09}"/>
              </a:ext>
            </a:extLst>
          </p:cNvPr>
          <p:cNvGraphicFramePr>
            <a:graphicFrameLocks noGrp="1"/>
          </p:cNvGraphicFramePr>
          <p:nvPr>
            <p:extLst>
              <p:ext uri="{D42A27DB-BD31-4B8C-83A1-F6EECF244321}">
                <p14:modId xmlns:p14="http://schemas.microsoft.com/office/powerpoint/2010/main" val="2354676925"/>
              </p:ext>
            </p:extLst>
          </p:nvPr>
        </p:nvGraphicFramePr>
        <p:xfrm>
          <a:off x="1758493" y="2502129"/>
          <a:ext cx="9296095" cy="3812417"/>
        </p:xfrm>
        <a:graphic>
          <a:graphicData uri="http://schemas.openxmlformats.org/drawingml/2006/table">
            <a:tbl>
              <a:tblPr/>
              <a:tblGrid>
                <a:gridCol w="1306825">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gridCol w="1413164">
                  <a:extLst>
                    <a:ext uri="{9D8B030D-6E8A-4147-A177-3AD203B41FA5}">
                      <a16:colId xmlns:a16="http://schemas.microsoft.com/office/drawing/2014/main" val="20002"/>
                    </a:ext>
                  </a:extLst>
                </a:gridCol>
                <a:gridCol w="1318306">
                  <a:extLst>
                    <a:ext uri="{9D8B030D-6E8A-4147-A177-3AD203B41FA5}">
                      <a16:colId xmlns:a16="http://schemas.microsoft.com/office/drawing/2014/main" val="20003"/>
                    </a:ext>
                  </a:extLst>
                </a:gridCol>
              </a:tblGrid>
              <a:tr h="24923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bg1"/>
                          </a:solidFill>
                          <a:effectLst/>
                          <a:latin typeface="Arial" charset="0"/>
                        </a:rPr>
                        <a:t>Mode</a:t>
                      </a:r>
                      <a:endParaRPr kumimoji="0" lang="en-US" sz="1400" b="1" i="0" u="none" strike="noStrike" cap="none" normalizeH="0" baseline="0" dirty="0">
                        <a:ln>
                          <a:noFill/>
                        </a:ln>
                        <a:solidFill>
                          <a:schemeClr val="bg1"/>
                        </a:solidFill>
                        <a:effectLst/>
                        <a:latin typeface="Arial" charset="0"/>
                      </a:endParaRPr>
                    </a:p>
                  </a:txBody>
                  <a:tcPr marL="121888" marR="1218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18C"/>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bg1"/>
                          </a:solidFill>
                          <a:effectLst/>
                          <a:latin typeface="Arial" charset="0"/>
                        </a:rPr>
                        <a:t>Description</a:t>
                      </a:r>
                      <a:endParaRPr kumimoji="0" lang="en-US" sz="1400" b="1" i="0" u="none" strike="noStrike" cap="none" normalizeH="0" baseline="0" dirty="0">
                        <a:ln>
                          <a:noFill/>
                        </a:ln>
                        <a:solidFill>
                          <a:schemeClr val="bg1"/>
                        </a:solidFill>
                        <a:effectLst/>
                        <a:latin typeface="Arial" charset="0"/>
                      </a:endParaRPr>
                    </a:p>
                  </a:txBody>
                  <a:tcPr marL="121888" marR="1218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18C"/>
                    </a:solidFill>
                  </a:tcPr>
                </a:tc>
                <a:tc gridSpan="2">
                  <a:txBody>
                    <a:bodyPr/>
                    <a:lstStyle/>
                    <a:p>
                      <a:r>
                        <a:rPr lang="es-ES" sz="1400" b="1" dirty="0">
                          <a:solidFill>
                            <a:schemeClr val="bg1"/>
                          </a:solidFill>
                          <a:latin typeface="Arial" pitchFamily="34" charset="0"/>
                          <a:cs typeface="Arial" pitchFamily="34" charset="0"/>
                        </a:rPr>
                        <a:t>Privilege level</a:t>
                      </a:r>
                    </a:p>
                  </a:txBody>
                  <a:tcPr marL="121888" marR="12188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618C"/>
                    </a:solidFill>
                  </a:tcPr>
                </a:tc>
                <a:tc hMerge="1">
                  <a:txBody>
                    <a:bodyPr/>
                    <a:lstStyle/>
                    <a:p>
                      <a:endParaRPr lang="en-GB"/>
                    </a:p>
                  </a:txBody>
                  <a:tcPr/>
                </a:tc>
                <a:extLst>
                  <a:ext uri="{0D108BD9-81ED-4DB2-BD59-A6C34878D82A}">
                    <a16:rowId xmlns:a16="http://schemas.microsoft.com/office/drawing/2014/main" val="10000"/>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Supervisor</a:t>
                      </a: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Entered on reset and when a supervisor call instruction (SVC) is executed</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6">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Privileged</a:t>
                      </a:r>
                      <a:br>
                        <a:rPr kumimoji="0" lang="en-GB" sz="1400" b="1" i="0" u="none" strike="noStrike" cap="none" normalizeH="0" baseline="0" dirty="0">
                          <a:ln>
                            <a:noFill/>
                          </a:ln>
                          <a:solidFill>
                            <a:schemeClr val="tx1"/>
                          </a:solidFill>
                          <a:effectLst/>
                          <a:latin typeface="Arial" charset="0"/>
                        </a:rPr>
                      </a:br>
                      <a:r>
                        <a:rPr kumimoji="0" lang="en-GB" sz="1400" b="1" i="0" u="none" strike="noStrike" cap="none" normalizeH="0" baseline="0" dirty="0">
                          <a:ln>
                            <a:noFill/>
                          </a:ln>
                          <a:solidFill>
                            <a:schemeClr val="tx1"/>
                          </a:solidFill>
                          <a:effectLst/>
                          <a:latin typeface="Arial" charset="0"/>
                        </a:rPr>
                        <a:t>modes</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FIQ</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Entered when a high-priority (fast) interrupt is raised</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2"/>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IRQ</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Entered when a normal-priority interrupt is raised</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3"/>
                  </a:ext>
                </a:extLst>
              </a:tr>
              <a:tr h="488950">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Abort</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Used to handle memory access violations</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4"/>
                  </a:ext>
                </a:extLst>
              </a:tr>
              <a:tr h="487363">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Undef</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Used to handle undefined instructions</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GB"/>
                    </a:p>
                  </a:txBody>
                  <a:tcPr/>
                </a:tc>
                <a:extLst>
                  <a:ext uri="{0D108BD9-81ED-4DB2-BD59-A6C34878D82A}">
                    <a16:rowId xmlns:a16="http://schemas.microsoft.com/office/drawing/2014/main" val="10005"/>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System</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Privileged mode using the same registers as user mode</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PL1</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5D0E3"/>
                    </a:solidFill>
                  </a:tcPr>
                </a:tc>
                <a:tc vMerge="1">
                  <a:txBody>
                    <a:bodyPr/>
                    <a:lstStyle/>
                    <a:p>
                      <a:endParaRPr lang="en-GB"/>
                    </a:p>
                  </a:txBody>
                  <a:tcPr/>
                </a:tc>
                <a:extLst>
                  <a:ext uri="{0D108BD9-81ED-4DB2-BD59-A6C34878D82A}">
                    <a16:rowId xmlns:a16="http://schemas.microsoft.com/office/drawing/2014/main" val="10006"/>
                  </a:ext>
                </a:extLst>
              </a:tr>
              <a:tr h="496888">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tx1"/>
                          </a:solidFill>
                          <a:effectLst/>
                          <a:latin typeface="Arial" charset="0"/>
                        </a:rPr>
                        <a:t>User</a:t>
                      </a:r>
                      <a:endParaRPr kumimoji="0" lang="en-US" sz="1400" b="1" i="0" u="none" strike="noStrike" cap="none" normalizeH="0" baseline="0" dirty="0">
                        <a:ln>
                          <a:noFill/>
                        </a:ln>
                        <a:solidFill>
                          <a:schemeClr val="tx1"/>
                        </a:solidFill>
                        <a:effectLst/>
                        <a:latin typeface="Arial" charset="0"/>
                      </a:endParaRPr>
                    </a:p>
                  </a:txBody>
                  <a:tcPr marL="119969" marR="119969"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Mode under which most applications/OS tasks run</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US" sz="1400" b="0" i="0" u="none" strike="noStrike" cap="none" normalizeH="0" baseline="0" dirty="0">
                          <a:ln>
                            <a:noFill/>
                          </a:ln>
                          <a:solidFill>
                            <a:schemeClr val="tx1"/>
                          </a:solidFill>
                          <a:effectLst/>
                          <a:latin typeface="Arial" charset="0"/>
                        </a:rPr>
                        <a:t>PL0</a:t>
                      </a:r>
                    </a:p>
                  </a:txBody>
                  <a:tcPr marL="119969" marR="119969"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5D0E3"/>
                    </a:solidFill>
                  </a:tcPr>
                </a:tc>
                <a:tc>
                  <a:txBody>
                    <a:bodyPr/>
                    <a:lstStyle/>
                    <a:p>
                      <a:pPr marL="0" marR="0" lvl="0" indent="0" algn="l" defTabSz="801688" rtl="0" eaLnBrk="0" fontAlgn="ctr" latinLnBrk="0" hangingPunct="0">
                        <a:lnSpc>
                          <a:spcPct val="100000"/>
                        </a:lnSpc>
                        <a:spcBef>
                          <a:spcPct val="25000"/>
                        </a:spcBef>
                        <a:spcAft>
                          <a:spcPct val="0"/>
                        </a:spcAft>
                        <a:buClr>
                          <a:schemeClr val="bg2"/>
                        </a:buClr>
                        <a:buSzPct val="125000"/>
                        <a:buFont typeface="Wingdings" pitchFamily="2" charset="2"/>
                        <a:buNone/>
                        <a:tabLst/>
                      </a:pPr>
                      <a:r>
                        <a:rPr kumimoji="0" lang="en-GB" sz="1400" b="1" i="0" u="none" strike="noStrike" cap="none" normalizeH="0" baseline="0" dirty="0">
                          <a:ln>
                            <a:noFill/>
                          </a:ln>
                          <a:solidFill>
                            <a:schemeClr val="bg1"/>
                          </a:solidFill>
                          <a:effectLst/>
                          <a:latin typeface="Arial" charset="0"/>
                        </a:rPr>
                        <a:t>Unprivileged mode</a:t>
                      </a:r>
                      <a:endParaRPr kumimoji="0" lang="en-US" sz="1400" b="1" i="0" u="none" strike="noStrike" cap="none" normalizeH="0" baseline="0" dirty="0">
                        <a:ln>
                          <a:noFill/>
                        </a:ln>
                        <a:solidFill>
                          <a:schemeClr val="bg1"/>
                        </a:solidFill>
                        <a:effectLst/>
                        <a:latin typeface="Arial" charset="0"/>
                      </a:endParaRPr>
                    </a:p>
                  </a:txBody>
                  <a:tcPr marL="119969" marR="119969"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folHlink"/>
                    </a:solidFill>
                  </a:tcPr>
                </a:tc>
                <a:extLst>
                  <a:ext uri="{0D108BD9-81ED-4DB2-BD59-A6C34878D82A}">
                    <a16:rowId xmlns:a16="http://schemas.microsoft.com/office/drawing/2014/main" val="10007"/>
                  </a:ext>
                </a:extLst>
              </a:tr>
            </a:tbl>
          </a:graphicData>
        </a:graphic>
      </p:graphicFrame>
      <p:grpSp>
        <p:nvGrpSpPr>
          <p:cNvPr id="6" name="Group 107">
            <a:extLst>
              <a:ext uri="{FF2B5EF4-FFF2-40B4-BE49-F238E27FC236}">
                <a16:creationId xmlns:a16="http://schemas.microsoft.com/office/drawing/2014/main" id="{3D409A69-789B-4F85-AC92-C3FCB588C812}"/>
              </a:ext>
            </a:extLst>
          </p:cNvPr>
          <p:cNvGrpSpPr>
            <a:grpSpLocks/>
          </p:cNvGrpSpPr>
          <p:nvPr/>
        </p:nvGrpSpPr>
        <p:grpSpPr bwMode="auto">
          <a:xfrm flipH="1">
            <a:off x="755454" y="2930754"/>
            <a:ext cx="897233" cy="2295525"/>
            <a:chOff x="4756" y="1494"/>
            <a:chExt cx="424" cy="1554"/>
          </a:xfrm>
        </p:grpSpPr>
        <p:sp>
          <p:nvSpPr>
            <p:cNvPr id="7" name="Line 96">
              <a:extLst>
                <a:ext uri="{FF2B5EF4-FFF2-40B4-BE49-F238E27FC236}">
                  <a16:creationId xmlns:a16="http://schemas.microsoft.com/office/drawing/2014/main" id="{8C72F92B-877B-46AD-A6A9-AC2F75DFA8FF}"/>
                </a:ext>
              </a:extLst>
            </p:cNvPr>
            <p:cNvSpPr>
              <a:spLocks noChangeShapeType="1"/>
            </p:cNvSpPr>
            <p:nvPr/>
          </p:nvSpPr>
          <p:spPr bwMode="auto">
            <a:xfrm>
              <a:off x="4770" y="1500"/>
              <a:ext cx="204" cy="0"/>
            </a:xfrm>
            <a:prstGeom prst="line">
              <a:avLst/>
            </a:prstGeom>
            <a:noFill/>
            <a:ln w="25400">
              <a:solidFill>
                <a:schemeClr val="tx1"/>
              </a:solidFill>
              <a:round/>
              <a:headEnd/>
              <a:tailEnd/>
            </a:ln>
            <a:effectLst/>
          </p:spPr>
          <p:txBody>
            <a:bodyPr anchor="ctr"/>
            <a:lstStyle/>
            <a:p>
              <a:endParaRPr lang="en-GB" dirty="0"/>
            </a:p>
          </p:txBody>
        </p:sp>
        <p:sp>
          <p:nvSpPr>
            <p:cNvPr id="8" name="Line 97">
              <a:extLst>
                <a:ext uri="{FF2B5EF4-FFF2-40B4-BE49-F238E27FC236}">
                  <a16:creationId xmlns:a16="http://schemas.microsoft.com/office/drawing/2014/main" id="{5D621B1E-F421-4C2C-8597-CD054F7C3995}"/>
                </a:ext>
              </a:extLst>
            </p:cNvPr>
            <p:cNvSpPr>
              <a:spLocks noChangeShapeType="1"/>
            </p:cNvSpPr>
            <p:nvPr/>
          </p:nvSpPr>
          <p:spPr bwMode="auto">
            <a:xfrm>
              <a:off x="4968" y="1494"/>
              <a:ext cx="0" cy="1554"/>
            </a:xfrm>
            <a:prstGeom prst="line">
              <a:avLst/>
            </a:prstGeom>
            <a:noFill/>
            <a:ln w="25400">
              <a:solidFill>
                <a:schemeClr val="tx1"/>
              </a:solidFill>
              <a:round/>
              <a:headEnd/>
              <a:tailEnd/>
            </a:ln>
            <a:effectLst/>
          </p:spPr>
          <p:txBody>
            <a:bodyPr anchor="ctr"/>
            <a:lstStyle/>
            <a:p>
              <a:endParaRPr lang="en-GB" dirty="0"/>
            </a:p>
          </p:txBody>
        </p:sp>
        <p:sp>
          <p:nvSpPr>
            <p:cNvPr id="9" name="Line 98">
              <a:extLst>
                <a:ext uri="{FF2B5EF4-FFF2-40B4-BE49-F238E27FC236}">
                  <a16:creationId xmlns:a16="http://schemas.microsoft.com/office/drawing/2014/main" id="{A56DE679-6854-4DB1-9DA5-471739890F82}"/>
                </a:ext>
              </a:extLst>
            </p:cNvPr>
            <p:cNvSpPr>
              <a:spLocks noChangeShapeType="1"/>
            </p:cNvSpPr>
            <p:nvPr/>
          </p:nvSpPr>
          <p:spPr bwMode="auto">
            <a:xfrm>
              <a:off x="4756" y="3034"/>
              <a:ext cx="204" cy="0"/>
            </a:xfrm>
            <a:prstGeom prst="line">
              <a:avLst/>
            </a:prstGeom>
            <a:noFill/>
            <a:ln w="25400">
              <a:solidFill>
                <a:schemeClr val="tx1"/>
              </a:solidFill>
              <a:round/>
              <a:headEnd/>
              <a:tailEnd/>
            </a:ln>
            <a:effectLst/>
          </p:spPr>
          <p:txBody>
            <a:bodyPr anchor="ctr"/>
            <a:lstStyle/>
            <a:p>
              <a:endParaRPr lang="en-GB" dirty="0"/>
            </a:p>
          </p:txBody>
        </p:sp>
        <p:sp>
          <p:nvSpPr>
            <p:cNvPr id="10" name="Line 106">
              <a:extLst>
                <a:ext uri="{FF2B5EF4-FFF2-40B4-BE49-F238E27FC236}">
                  <a16:creationId xmlns:a16="http://schemas.microsoft.com/office/drawing/2014/main" id="{8E48E407-D37C-4EB0-948D-009DE9948BFB}"/>
                </a:ext>
              </a:extLst>
            </p:cNvPr>
            <p:cNvSpPr>
              <a:spLocks noChangeShapeType="1"/>
            </p:cNvSpPr>
            <p:nvPr/>
          </p:nvSpPr>
          <p:spPr bwMode="auto">
            <a:xfrm>
              <a:off x="4976" y="2258"/>
              <a:ext cx="204" cy="0"/>
            </a:xfrm>
            <a:prstGeom prst="line">
              <a:avLst/>
            </a:prstGeom>
            <a:noFill/>
            <a:ln w="25400">
              <a:solidFill>
                <a:schemeClr val="tx1"/>
              </a:solidFill>
              <a:round/>
              <a:headEnd/>
              <a:tailEnd/>
            </a:ln>
            <a:effectLst/>
          </p:spPr>
          <p:txBody>
            <a:bodyPr anchor="ctr"/>
            <a:lstStyle/>
            <a:p>
              <a:endParaRPr lang="en-GB" dirty="0"/>
            </a:p>
          </p:txBody>
        </p:sp>
      </p:grpSp>
      <p:sp>
        <p:nvSpPr>
          <p:cNvPr id="11" name="Text Box 109">
            <a:extLst>
              <a:ext uri="{FF2B5EF4-FFF2-40B4-BE49-F238E27FC236}">
                <a16:creationId xmlns:a16="http://schemas.microsoft.com/office/drawing/2014/main" id="{640597E1-6C5F-45A3-893E-EBA930FFADB1}"/>
              </a:ext>
            </a:extLst>
          </p:cNvPr>
          <p:cNvSpPr txBox="1">
            <a:spLocks noChangeArrowheads="1"/>
          </p:cNvSpPr>
          <p:nvPr/>
        </p:nvSpPr>
        <p:spPr bwMode="auto">
          <a:xfrm rot="16200000">
            <a:off x="-441990" y="3722993"/>
            <a:ext cx="1933575" cy="307817"/>
          </a:xfrm>
          <a:prstGeom prst="rect">
            <a:avLst/>
          </a:prstGeom>
          <a:noFill/>
          <a:ln w="38100">
            <a:noFill/>
            <a:miter lim="800000"/>
            <a:headEnd/>
            <a:tailEnd/>
          </a:ln>
          <a:effectLst/>
        </p:spPr>
        <p:txBody>
          <a:bodyPr>
            <a:spAutoFit/>
          </a:bodyPr>
          <a:lstStyle/>
          <a:p>
            <a:pPr algn="l" fontAlgn="base">
              <a:lnSpc>
                <a:spcPct val="100000"/>
              </a:lnSpc>
              <a:buClrTx/>
              <a:buSzTx/>
              <a:buFontTx/>
              <a:buNone/>
            </a:pPr>
            <a:r>
              <a:rPr lang="en-GB" sz="1400" b="1" dirty="0"/>
              <a:t>Exception modes</a:t>
            </a:r>
            <a:endParaRPr lang="en-US" sz="1400" b="1" dirty="0"/>
          </a:p>
        </p:txBody>
      </p:sp>
    </p:spTree>
    <p:extLst>
      <p:ext uri="{BB962C8B-B14F-4D97-AF65-F5344CB8AC3E}">
        <p14:creationId xmlns:p14="http://schemas.microsoft.com/office/powerpoint/2010/main" val="307856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CCF6-63AD-4562-BB6E-D1463229D5D0}"/>
              </a:ext>
            </a:extLst>
          </p:cNvPr>
          <p:cNvSpPr>
            <a:spLocks noGrp="1"/>
          </p:cNvSpPr>
          <p:nvPr>
            <p:ph type="title"/>
          </p:nvPr>
        </p:nvSpPr>
        <p:spPr/>
        <p:txBody>
          <a:bodyPr/>
          <a:lstStyle/>
          <a:p>
            <a:r>
              <a:rPr lang="en-US" dirty="0"/>
              <a:t>Learning Outcomes</a:t>
            </a:r>
          </a:p>
        </p:txBody>
      </p:sp>
      <p:sp>
        <p:nvSpPr>
          <p:cNvPr id="3" name="Content Placeholder 2">
            <a:extLst>
              <a:ext uri="{FF2B5EF4-FFF2-40B4-BE49-F238E27FC236}">
                <a16:creationId xmlns:a16="http://schemas.microsoft.com/office/drawing/2014/main" id="{6D8C8F53-5ABF-4077-A059-645F42747D41}"/>
              </a:ext>
            </a:extLst>
          </p:cNvPr>
          <p:cNvSpPr>
            <a:spLocks noGrp="1"/>
          </p:cNvSpPr>
          <p:nvPr>
            <p:ph idx="1"/>
          </p:nvPr>
        </p:nvSpPr>
        <p:spPr/>
        <p:txBody>
          <a:bodyPr vert="horz" lIns="0" tIns="0" rIns="0" bIns="0" rtlCol="0" anchor="t">
            <a:noAutofit/>
          </a:bodyPr>
          <a:lstStyle/>
          <a:p>
            <a:pPr marL="0" indent="0">
              <a:buNone/>
            </a:pPr>
            <a:r>
              <a:rPr lang="en-US" dirty="0"/>
              <a:t>At the end of this module, you will be able to:</a:t>
            </a:r>
          </a:p>
          <a:p>
            <a:pPr>
              <a:buFont typeface="Arial"/>
              <a:buChar char="•"/>
            </a:pPr>
            <a:r>
              <a:rPr lang="en-US" dirty="0"/>
              <a:t>Identify the characteristics of Arm processor classes and their corresponding instruction set architecture.</a:t>
            </a:r>
          </a:p>
          <a:p>
            <a:pPr>
              <a:buFont typeface="Arial"/>
              <a:buChar char="•"/>
            </a:pPr>
            <a:r>
              <a:rPr lang="en-IN" dirty="0"/>
              <a:t>Describe the properties of the Armv7-A architecture, including the AAPCS, operating modes, registers, memory model, and Virtualization Extensions. </a:t>
            </a:r>
            <a:endParaRPr lang="en-US" dirty="0"/>
          </a:p>
          <a:p>
            <a:pPr>
              <a:buFont typeface="Arial"/>
              <a:buChar char="•"/>
            </a:pPr>
            <a:r>
              <a:rPr lang="en-IN" dirty="0"/>
              <a:t>Outline the properties of the Arm Cortex-A9 Processor.</a:t>
            </a:r>
            <a:endParaRPr lang="en-US" dirty="0"/>
          </a:p>
          <a:p>
            <a:pPr>
              <a:buFont typeface="Arial"/>
              <a:buChar char="•"/>
            </a:pPr>
            <a:r>
              <a:rPr lang="en-US" dirty="0"/>
              <a:t>Identify what Arm Neon technology is and its usage. </a:t>
            </a:r>
          </a:p>
          <a:p>
            <a:pPr marL="0" indent="0">
              <a:buNone/>
            </a:pPr>
            <a:endParaRPr lang="en-US" dirty="0"/>
          </a:p>
        </p:txBody>
      </p:sp>
    </p:spTree>
    <p:extLst>
      <p:ext uri="{BB962C8B-B14F-4D97-AF65-F5344CB8AC3E}">
        <p14:creationId xmlns:p14="http://schemas.microsoft.com/office/powerpoint/2010/main" val="247250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Banking of Registers</a:t>
            </a:r>
          </a:p>
        </p:txBody>
      </p:sp>
      <p:grpSp>
        <p:nvGrpSpPr>
          <p:cNvPr id="6" name="Group 3">
            <a:extLst>
              <a:ext uri="{FF2B5EF4-FFF2-40B4-BE49-F238E27FC236}">
                <a16:creationId xmlns:a16="http://schemas.microsoft.com/office/drawing/2014/main" id="{F1D76CDA-D291-47F3-BF50-D031057D0957}"/>
              </a:ext>
            </a:extLst>
          </p:cNvPr>
          <p:cNvGrpSpPr>
            <a:grpSpLocks/>
          </p:cNvGrpSpPr>
          <p:nvPr/>
        </p:nvGrpSpPr>
        <p:grpSpPr bwMode="auto">
          <a:xfrm>
            <a:off x="1155400" y="1333500"/>
            <a:ext cx="1165980" cy="1905000"/>
            <a:chOff x="693" y="840"/>
            <a:chExt cx="551" cy="1200"/>
          </a:xfrm>
        </p:grpSpPr>
        <p:sp>
          <p:nvSpPr>
            <p:cNvPr id="7" name="Rectangle 4">
              <a:extLst>
                <a:ext uri="{FF2B5EF4-FFF2-40B4-BE49-F238E27FC236}">
                  <a16:creationId xmlns:a16="http://schemas.microsoft.com/office/drawing/2014/main" id="{B6CD33A0-0F77-499C-B4D6-813F440D2FEB}"/>
                </a:ext>
              </a:extLst>
            </p:cNvPr>
            <p:cNvSpPr>
              <a:spLocks noChangeArrowheads="1"/>
            </p:cNvSpPr>
            <p:nvPr/>
          </p:nvSpPr>
          <p:spPr bwMode="auto">
            <a:xfrm>
              <a:off x="693" y="8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r0</a:t>
              </a:r>
            </a:p>
          </p:txBody>
        </p:sp>
        <p:sp>
          <p:nvSpPr>
            <p:cNvPr id="8" name="Rectangle 5">
              <a:extLst>
                <a:ext uri="{FF2B5EF4-FFF2-40B4-BE49-F238E27FC236}">
                  <a16:creationId xmlns:a16="http://schemas.microsoft.com/office/drawing/2014/main" id="{691263E8-EAFA-4B6D-92ED-1EB8E31569E4}"/>
                </a:ext>
              </a:extLst>
            </p:cNvPr>
            <p:cNvSpPr>
              <a:spLocks noChangeArrowheads="1"/>
            </p:cNvSpPr>
            <p:nvPr/>
          </p:nvSpPr>
          <p:spPr bwMode="auto">
            <a:xfrm>
              <a:off x="693" y="9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a:t>
              </a:r>
            </a:p>
          </p:txBody>
        </p:sp>
        <p:sp>
          <p:nvSpPr>
            <p:cNvPr id="9" name="Rectangle 6">
              <a:extLst>
                <a:ext uri="{FF2B5EF4-FFF2-40B4-BE49-F238E27FC236}">
                  <a16:creationId xmlns:a16="http://schemas.microsoft.com/office/drawing/2014/main" id="{3AD09EDE-E2A6-4434-BEE8-AB06821056A9}"/>
                </a:ext>
              </a:extLst>
            </p:cNvPr>
            <p:cNvSpPr>
              <a:spLocks noChangeArrowheads="1"/>
            </p:cNvSpPr>
            <p:nvPr/>
          </p:nvSpPr>
          <p:spPr bwMode="auto">
            <a:xfrm>
              <a:off x="693" y="11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r2</a:t>
              </a:r>
            </a:p>
          </p:txBody>
        </p:sp>
        <p:sp>
          <p:nvSpPr>
            <p:cNvPr id="10" name="Rectangle 7">
              <a:extLst>
                <a:ext uri="{FF2B5EF4-FFF2-40B4-BE49-F238E27FC236}">
                  <a16:creationId xmlns:a16="http://schemas.microsoft.com/office/drawing/2014/main" id="{FE73F799-00BE-41D3-A96D-EF7BABE11FE2}"/>
                </a:ext>
              </a:extLst>
            </p:cNvPr>
            <p:cNvSpPr>
              <a:spLocks noChangeArrowheads="1"/>
            </p:cNvSpPr>
            <p:nvPr/>
          </p:nvSpPr>
          <p:spPr bwMode="auto">
            <a:xfrm>
              <a:off x="693" y="12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r3</a:t>
              </a:r>
            </a:p>
          </p:txBody>
        </p:sp>
        <p:sp>
          <p:nvSpPr>
            <p:cNvPr id="11" name="Rectangle 8">
              <a:extLst>
                <a:ext uri="{FF2B5EF4-FFF2-40B4-BE49-F238E27FC236}">
                  <a16:creationId xmlns:a16="http://schemas.microsoft.com/office/drawing/2014/main" id="{2006B24A-5BAE-49E6-97A0-FCFE39D221F6}"/>
                </a:ext>
              </a:extLst>
            </p:cNvPr>
            <p:cNvSpPr>
              <a:spLocks noChangeArrowheads="1"/>
            </p:cNvSpPr>
            <p:nvPr/>
          </p:nvSpPr>
          <p:spPr bwMode="auto">
            <a:xfrm>
              <a:off x="693" y="14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r4</a:t>
              </a:r>
            </a:p>
          </p:txBody>
        </p:sp>
        <p:sp>
          <p:nvSpPr>
            <p:cNvPr id="12" name="Rectangle 9">
              <a:extLst>
                <a:ext uri="{FF2B5EF4-FFF2-40B4-BE49-F238E27FC236}">
                  <a16:creationId xmlns:a16="http://schemas.microsoft.com/office/drawing/2014/main" id="{1577251B-6F22-4D2A-B475-F26734E95625}"/>
                </a:ext>
              </a:extLst>
            </p:cNvPr>
            <p:cNvSpPr>
              <a:spLocks noChangeArrowheads="1"/>
            </p:cNvSpPr>
            <p:nvPr/>
          </p:nvSpPr>
          <p:spPr bwMode="auto">
            <a:xfrm>
              <a:off x="693" y="15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r5</a:t>
              </a:r>
            </a:p>
          </p:txBody>
        </p:sp>
        <p:sp>
          <p:nvSpPr>
            <p:cNvPr id="13" name="Rectangle 10">
              <a:extLst>
                <a:ext uri="{FF2B5EF4-FFF2-40B4-BE49-F238E27FC236}">
                  <a16:creationId xmlns:a16="http://schemas.microsoft.com/office/drawing/2014/main" id="{B2E46B6A-FF74-4396-BCA4-EBB5189A3EE3}"/>
                </a:ext>
              </a:extLst>
            </p:cNvPr>
            <p:cNvSpPr>
              <a:spLocks noChangeArrowheads="1"/>
            </p:cNvSpPr>
            <p:nvPr/>
          </p:nvSpPr>
          <p:spPr bwMode="auto">
            <a:xfrm>
              <a:off x="693" y="17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r6</a:t>
              </a:r>
            </a:p>
          </p:txBody>
        </p:sp>
        <p:sp>
          <p:nvSpPr>
            <p:cNvPr id="14" name="Rectangle 11">
              <a:extLst>
                <a:ext uri="{FF2B5EF4-FFF2-40B4-BE49-F238E27FC236}">
                  <a16:creationId xmlns:a16="http://schemas.microsoft.com/office/drawing/2014/main" id="{1ACCE437-8686-4F8F-A87C-2C5CE476CB92}"/>
                </a:ext>
              </a:extLst>
            </p:cNvPr>
            <p:cNvSpPr>
              <a:spLocks noChangeArrowheads="1"/>
            </p:cNvSpPr>
            <p:nvPr/>
          </p:nvSpPr>
          <p:spPr bwMode="auto">
            <a:xfrm>
              <a:off x="693" y="18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r7</a:t>
              </a:r>
            </a:p>
          </p:txBody>
        </p:sp>
      </p:grpSp>
      <p:grpSp>
        <p:nvGrpSpPr>
          <p:cNvPr id="15" name="Group 12">
            <a:extLst>
              <a:ext uri="{FF2B5EF4-FFF2-40B4-BE49-F238E27FC236}">
                <a16:creationId xmlns:a16="http://schemas.microsoft.com/office/drawing/2014/main" id="{ADC39618-B5A8-462C-A3CC-86F5FE5D82D0}"/>
              </a:ext>
            </a:extLst>
          </p:cNvPr>
          <p:cNvGrpSpPr>
            <a:grpSpLocks/>
          </p:cNvGrpSpPr>
          <p:nvPr/>
        </p:nvGrpSpPr>
        <p:grpSpPr bwMode="auto">
          <a:xfrm>
            <a:off x="1155400" y="3238501"/>
            <a:ext cx="1165980" cy="1190625"/>
            <a:chOff x="693" y="2040"/>
            <a:chExt cx="551" cy="750"/>
          </a:xfrm>
        </p:grpSpPr>
        <p:sp>
          <p:nvSpPr>
            <p:cNvPr id="16" name="Rectangle 13">
              <a:extLst>
                <a:ext uri="{FF2B5EF4-FFF2-40B4-BE49-F238E27FC236}">
                  <a16:creationId xmlns:a16="http://schemas.microsoft.com/office/drawing/2014/main" id="{05E2B313-BEE4-4B5D-A524-EB1691256995}"/>
                </a:ext>
              </a:extLst>
            </p:cNvPr>
            <p:cNvSpPr>
              <a:spLocks noChangeArrowheads="1"/>
            </p:cNvSpPr>
            <p:nvPr/>
          </p:nvSpPr>
          <p:spPr bwMode="auto">
            <a:xfrm>
              <a:off x="693" y="20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r8</a:t>
              </a:r>
            </a:p>
          </p:txBody>
        </p:sp>
        <p:sp>
          <p:nvSpPr>
            <p:cNvPr id="17" name="Rectangle 14">
              <a:extLst>
                <a:ext uri="{FF2B5EF4-FFF2-40B4-BE49-F238E27FC236}">
                  <a16:creationId xmlns:a16="http://schemas.microsoft.com/office/drawing/2014/main" id="{0CCE48B4-FE22-428D-B345-72A325C16FB0}"/>
                </a:ext>
              </a:extLst>
            </p:cNvPr>
            <p:cNvSpPr>
              <a:spLocks noChangeArrowheads="1"/>
            </p:cNvSpPr>
            <p:nvPr/>
          </p:nvSpPr>
          <p:spPr bwMode="auto">
            <a:xfrm>
              <a:off x="693" y="21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r9</a:t>
              </a:r>
            </a:p>
          </p:txBody>
        </p:sp>
        <p:sp>
          <p:nvSpPr>
            <p:cNvPr id="18" name="Rectangle 15">
              <a:extLst>
                <a:ext uri="{FF2B5EF4-FFF2-40B4-BE49-F238E27FC236}">
                  <a16:creationId xmlns:a16="http://schemas.microsoft.com/office/drawing/2014/main" id="{94CCA429-80A0-4571-B4D2-F8A7ECC77905}"/>
                </a:ext>
              </a:extLst>
            </p:cNvPr>
            <p:cNvSpPr>
              <a:spLocks noChangeArrowheads="1"/>
            </p:cNvSpPr>
            <p:nvPr/>
          </p:nvSpPr>
          <p:spPr bwMode="auto">
            <a:xfrm>
              <a:off x="693" y="23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r10</a:t>
              </a:r>
            </a:p>
          </p:txBody>
        </p:sp>
        <p:sp>
          <p:nvSpPr>
            <p:cNvPr id="19" name="Rectangle 16">
              <a:extLst>
                <a:ext uri="{FF2B5EF4-FFF2-40B4-BE49-F238E27FC236}">
                  <a16:creationId xmlns:a16="http://schemas.microsoft.com/office/drawing/2014/main" id="{ABE5F52F-3F78-4B68-8277-3D18636ED68B}"/>
                </a:ext>
              </a:extLst>
            </p:cNvPr>
            <p:cNvSpPr>
              <a:spLocks noChangeArrowheads="1"/>
            </p:cNvSpPr>
            <p:nvPr/>
          </p:nvSpPr>
          <p:spPr bwMode="auto">
            <a:xfrm>
              <a:off x="693" y="24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r11</a:t>
              </a:r>
            </a:p>
          </p:txBody>
        </p:sp>
        <p:sp>
          <p:nvSpPr>
            <p:cNvPr id="20" name="Rectangle 17">
              <a:extLst>
                <a:ext uri="{FF2B5EF4-FFF2-40B4-BE49-F238E27FC236}">
                  <a16:creationId xmlns:a16="http://schemas.microsoft.com/office/drawing/2014/main" id="{0B84B6EF-C9F6-4818-B7C3-124D247B0451}"/>
                </a:ext>
              </a:extLst>
            </p:cNvPr>
            <p:cNvSpPr>
              <a:spLocks noChangeArrowheads="1"/>
            </p:cNvSpPr>
            <p:nvPr/>
          </p:nvSpPr>
          <p:spPr bwMode="auto">
            <a:xfrm>
              <a:off x="693" y="26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r12</a:t>
              </a:r>
            </a:p>
          </p:txBody>
        </p:sp>
      </p:grpSp>
      <p:sp>
        <p:nvSpPr>
          <p:cNvPr id="21" name="Rectangle 18">
            <a:extLst>
              <a:ext uri="{FF2B5EF4-FFF2-40B4-BE49-F238E27FC236}">
                <a16:creationId xmlns:a16="http://schemas.microsoft.com/office/drawing/2014/main" id="{4B2721E3-BF2A-4EA1-9BE7-6AD454EB9D94}"/>
              </a:ext>
            </a:extLst>
          </p:cNvPr>
          <p:cNvSpPr>
            <a:spLocks noChangeArrowheads="1"/>
          </p:cNvSpPr>
          <p:nvPr/>
        </p:nvSpPr>
        <p:spPr bwMode="auto">
          <a:xfrm>
            <a:off x="1155400" y="4905376"/>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r15 (pc)</a:t>
            </a:r>
          </a:p>
        </p:txBody>
      </p:sp>
      <p:sp>
        <p:nvSpPr>
          <p:cNvPr id="22" name="Rectangle 19">
            <a:extLst>
              <a:ext uri="{FF2B5EF4-FFF2-40B4-BE49-F238E27FC236}">
                <a16:creationId xmlns:a16="http://schemas.microsoft.com/office/drawing/2014/main" id="{9405BB45-D887-4095-A79C-E3EA1B126632}"/>
              </a:ext>
            </a:extLst>
          </p:cNvPr>
          <p:cNvSpPr>
            <a:spLocks noChangeArrowheads="1"/>
          </p:cNvSpPr>
          <p:nvPr/>
        </p:nvSpPr>
        <p:spPr bwMode="auto">
          <a:xfrm>
            <a:off x="1155400" y="5378451"/>
            <a:ext cx="1165980" cy="238125"/>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cpsr</a:t>
            </a:r>
          </a:p>
        </p:txBody>
      </p:sp>
      <p:grpSp>
        <p:nvGrpSpPr>
          <p:cNvPr id="23" name="Group 20">
            <a:extLst>
              <a:ext uri="{FF2B5EF4-FFF2-40B4-BE49-F238E27FC236}">
                <a16:creationId xmlns:a16="http://schemas.microsoft.com/office/drawing/2014/main" id="{D278FB46-3948-48BB-A6F8-41FF82A5A04D}"/>
              </a:ext>
            </a:extLst>
          </p:cNvPr>
          <p:cNvGrpSpPr>
            <a:grpSpLocks/>
          </p:cNvGrpSpPr>
          <p:nvPr/>
        </p:nvGrpSpPr>
        <p:grpSpPr bwMode="auto">
          <a:xfrm>
            <a:off x="948021" y="830263"/>
            <a:ext cx="1498209" cy="4075112"/>
            <a:chOff x="448" y="523"/>
            <a:chExt cx="708" cy="2567"/>
          </a:xfrm>
        </p:grpSpPr>
        <p:grpSp>
          <p:nvGrpSpPr>
            <p:cNvPr id="24" name="Group 21">
              <a:extLst>
                <a:ext uri="{FF2B5EF4-FFF2-40B4-BE49-F238E27FC236}">
                  <a16:creationId xmlns:a16="http://schemas.microsoft.com/office/drawing/2014/main" id="{E3B117B9-24AC-4BBF-9160-285146FA5AC2}"/>
                </a:ext>
              </a:extLst>
            </p:cNvPr>
            <p:cNvGrpSpPr>
              <a:grpSpLocks/>
            </p:cNvGrpSpPr>
            <p:nvPr/>
          </p:nvGrpSpPr>
          <p:grpSpPr bwMode="auto">
            <a:xfrm>
              <a:off x="546" y="2790"/>
              <a:ext cx="551" cy="300"/>
              <a:chOff x="693" y="2790"/>
              <a:chExt cx="551" cy="300"/>
            </a:xfrm>
          </p:grpSpPr>
          <p:sp>
            <p:nvSpPr>
              <p:cNvPr id="26" name="Rectangle 22">
                <a:extLst>
                  <a:ext uri="{FF2B5EF4-FFF2-40B4-BE49-F238E27FC236}">
                    <a16:creationId xmlns:a16="http://schemas.microsoft.com/office/drawing/2014/main" id="{417811B1-0B0D-4A79-8293-3A34EC45CDB0}"/>
                  </a:ext>
                </a:extLst>
              </p:cNvPr>
              <p:cNvSpPr>
                <a:spLocks noChangeArrowheads="1"/>
              </p:cNvSpPr>
              <p:nvPr/>
            </p:nvSpPr>
            <p:spPr bwMode="auto">
              <a:xfrm>
                <a:off x="693" y="279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27" name="Rectangle 23">
                <a:extLst>
                  <a:ext uri="{FF2B5EF4-FFF2-40B4-BE49-F238E27FC236}">
                    <a16:creationId xmlns:a16="http://schemas.microsoft.com/office/drawing/2014/main" id="{1AA51ED1-1E14-4BC2-AB33-59786EFF009C}"/>
                  </a:ext>
                </a:extLst>
              </p:cNvPr>
              <p:cNvSpPr>
                <a:spLocks noChangeArrowheads="1"/>
              </p:cNvSpPr>
              <p:nvPr/>
            </p:nvSpPr>
            <p:spPr bwMode="auto">
              <a:xfrm>
                <a:off x="693" y="2940"/>
                <a:ext cx="551" cy="150"/>
              </a:xfrm>
              <a:prstGeom prst="rect">
                <a:avLst/>
              </a:prstGeom>
              <a:solidFill>
                <a:srgbClr val="D6E4EE"/>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sp>
          <p:nvSpPr>
            <p:cNvPr id="25" name="Text Box 24">
              <a:extLst>
                <a:ext uri="{FF2B5EF4-FFF2-40B4-BE49-F238E27FC236}">
                  <a16:creationId xmlns:a16="http://schemas.microsoft.com/office/drawing/2014/main" id="{8A11C820-5C7F-4D99-A62D-A8463F4D7A05}"/>
                </a:ext>
              </a:extLst>
            </p:cNvPr>
            <p:cNvSpPr txBox="1">
              <a:spLocks noChangeArrowheads="1"/>
            </p:cNvSpPr>
            <p:nvPr/>
          </p:nvSpPr>
          <p:spPr bwMode="auto">
            <a:xfrm>
              <a:off x="448" y="523"/>
              <a:ext cx="708"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User mode</a:t>
              </a:r>
            </a:p>
          </p:txBody>
        </p:sp>
      </p:grpSp>
      <p:grpSp>
        <p:nvGrpSpPr>
          <p:cNvPr id="28" name="Group 25">
            <a:extLst>
              <a:ext uri="{FF2B5EF4-FFF2-40B4-BE49-F238E27FC236}">
                <a16:creationId xmlns:a16="http://schemas.microsoft.com/office/drawing/2014/main" id="{CAD92C6B-8D1C-4350-8C00-EB360506BD3F}"/>
              </a:ext>
            </a:extLst>
          </p:cNvPr>
          <p:cNvGrpSpPr>
            <a:grpSpLocks/>
          </p:cNvGrpSpPr>
          <p:nvPr/>
        </p:nvGrpSpPr>
        <p:grpSpPr bwMode="auto">
          <a:xfrm>
            <a:off x="3510636" y="852488"/>
            <a:ext cx="1165979" cy="4997450"/>
            <a:chOff x="1659" y="537"/>
            <a:chExt cx="551" cy="3148"/>
          </a:xfrm>
        </p:grpSpPr>
        <p:grpSp>
          <p:nvGrpSpPr>
            <p:cNvPr id="29" name="Group 26">
              <a:extLst>
                <a:ext uri="{FF2B5EF4-FFF2-40B4-BE49-F238E27FC236}">
                  <a16:creationId xmlns:a16="http://schemas.microsoft.com/office/drawing/2014/main" id="{E59E511C-0BCF-4F8F-9171-35AF8B13643D}"/>
                </a:ext>
              </a:extLst>
            </p:cNvPr>
            <p:cNvGrpSpPr>
              <a:grpSpLocks/>
            </p:cNvGrpSpPr>
            <p:nvPr/>
          </p:nvGrpSpPr>
          <p:grpSpPr bwMode="auto">
            <a:xfrm>
              <a:off x="1659" y="2790"/>
              <a:ext cx="551" cy="895"/>
              <a:chOff x="1659" y="2790"/>
              <a:chExt cx="551" cy="895"/>
            </a:xfrm>
          </p:grpSpPr>
          <p:sp>
            <p:nvSpPr>
              <p:cNvPr id="31" name="Rectangle 27">
                <a:extLst>
                  <a:ext uri="{FF2B5EF4-FFF2-40B4-BE49-F238E27FC236}">
                    <a16:creationId xmlns:a16="http://schemas.microsoft.com/office/drawing/2014/main" id="{2FCDD30C-295C-45E2-9AAD-EE3AFFF518B3}"/>
                  </a:ext>
                </a:extLst>
              </p:cNvPr>
              <p:cNvSpPr>
                <a:spLocks noChangeArrowheads="1"/>
              </p:cNvSpPr>
              <p:nvPr/>
            </p:nvSpPr>
            <p:spPr bwMode="auto">
              <a:xfrm>
                <a:off x="1659" y="3535"/>
                <a:ext cx="551" cy="150"/>
              </a:xfrm>
              <a:prstGeom prst="rect">
                <a:avLst/>
              </a:prstGeom>
              <a:solidFill>
                <a:schemeClr val="bg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spsr</a:t>
                </a:r>
              </a:p>
            </p:txBody>
          </p:sp>
          <p:grpSp>
            <p:nvGrpSpPr>
              <p:cNvPr id="32" name="Group 28">
                <a:extLst>
                  <a:ext uri="{FF2B5EF4-FFF2-40B4-BE49-F238E27FC236}">
                    <a16:creationId xmlns:a16="http://schemas.microsoft.com/office/drawing/2014/main" id="{08FF8A5C-6F7A-4968-A0AA-581D7172B9E9}"/>
                  </a:ext>
                </a:extLst>
              </p:cNvPr>
              <p:cNvGrpSpPr>
                <a:grpSpLocks/>
              </p:cNvGrpSpPr>
              <p:nvPr/>
            </p:nvGrpSpPr>
            <p:grpSpPr bwMode="auto">
              <a:xfrm>
                <a:off x="1659" y="2790"/>
                <a:ext cx="551" cy="300"/>
                <a:chOff x="693" y="2790"/>
                <a:chExt cx="551" cy="300"/>
              </a:xfrm>
            </p:grpSpPr>
            <p:sp>
              <p:nvSpPr>
                <p:cNvPr id="33" name="Rectangle 29">
                  <a:extLst>
                    <a:ext uri="{FF2B5EF4-FFF2-40B4-BE49-F238E27FC236}">
                      <a16:creationId xmlns:a16="http://schemas.microsoft.com/office/drawing/2014/main" id="{FB7EC0A9-E78D-45FD-80BA-AA53F190B91A}"/>
                    </a:ext>
                  </a:extLst>
                </p:cNvPr>
                <p:cNvSpPr>
                  <a:spLocks noChangeArrowheads="1"/>
                </p:cNvSpPr>
                <p:nvPr/>
              </p:nvSpPr>
              <p:spPr bwMode="auto">
                <a:xfrm>
                  <a:off x="693" y="2790"/>
                  <a:ext cx="551" cy="150"/>
                </a:xfrm>
                <a:prstGeom prst="rect">
                  <a:avLst/>
                </a:prstGeom>
                <a:solidFill>
                  <a:schemeClr val="bg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34" name="Rectangle 30">
                  <a:extLst>
                    <a:ext uri="{FF2B5EF4-FFF2-40B4-BE49-F238E27FC236}">
                      <a16:creationId xmlns:a16="http://schemas.microsoft.com/office/drawing/2014/main" id="{32DCFAD6-1416-4343-B655-316C6C8E4ED6}"/>
                    </a:ext>
                  </a:extLst>
                </p:cNvPr>
                <p:cNvSpPr>
                  <a:spLocks noChangeArrowheads="1"/>
                </p:cNvSpPr>
                <p:nvPr/>
              </p:nvSpPr>
              <p:spPr bwMode="auto">
                <a:xfrm>
                  <a:off x="693" y="2940"/>
                  <a:ext cx="551" cy="150"/>
                </a:xfrm>
                <a:prstGeom prst="rect">
                  <a:avLst/>
                </a:prstGeom>
                <a:solidFill>
                  <a:schemeClr val="bg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grpSp>
        <p:sp>
          <p:nvSpPr>
            <p:cNvPr id="30" name="Text Box 31">
              <a:extLst>
                <a:ext uri="{FF2B5EF4-FFF2-40B4-BE49-F238E27FC236}">
                  <a16:creationId xmlns:a16="http://schemas.microsoft.com/office/drawing/2014/main" id="{11DB5924-F432-4DB6-9D21-1A0B324F4235}"/>
                </a:ext>
              </a:extLst>
            </p:cNvPr>
            <p:cNvSpPr txBox="1">
              <a:spLocks noChangeArrowheads="1"/>
            </p:cNvSpPr>
            <p:nvPr/>
          </p:nvSpPr>
          <p:spPr bwMode="auto">
            <a:xfrm>
              <a:off x="1782" y="537"/>
              <a:ext cx="305"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IRQ</a:t>
              </a:r>
            </a:p>
          </p:txBody>
        </p:sp>
      </p:grpSp>
      <p:grpSp>
        <p:nvGrpSpPr>
          <p:cNvPr id="35" name="Group 32">
            <a:extLst>
              <a:ext uri="{FF2B5EF4-FFF2-40B4-BE49-F238E27FC236}">
                <a16:creationId xmlns:a16="http://schemas.microsoft.com/office/drawing/2014/main" id="{EC9DAEED-608C-4D91-AB24-35864F3E9DCD}"/>
              </a:ext>
            </a:extLst>
          </p:cNvPr>
          <p:cNvGrpSpPr>
            <a:grpSpLocks/>
          </p:cNvGrpSpPr>
          <p:nvPr/>
        </p:nvGrpSpPr>
        <p:grpSpPr bwMode="auto">
          <a:xfrm>
            <a:off x="5201413" y="852488"/>
            <a:ext cx="1165980" cy="5003800"/>
            <a:chOff x="2458" y="537"/>
            <a:chExt cx="551" cy="3152"/>
          </a:xfrm>
        </p:grpSpPr>
        <p:sp>
          <p:nvSpPr>
            <p:cNvPr id="36" name="Text Box 33">
              <a:extLst>
                <a:ext uri="{FF2B5EF4-FFF2-40B4-BE49-F238E27FC236}">
                  <a16:creationId xmlns:a16="http://schemas.microsoft.com/office/drawing/2014/main" id="{114E9E68-749A-44B4-A8BB-C604301EBD10}"/>
                </a:ext>
              </a:extLst>
            </p:cNvPr>
            <p:cNvSpPr txBox="1">
              <a:spLocks noChangeArrowheads="1"/>
            </p:cNvSpPr>
            <p:nvPr/>
          </p:nvSpPr>
          <p:spPr bwMode="auto">
            <a:xfrm>
              <a:off x="2557" y="537"/>
              <a:ext cx="296"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FIQ</a:t>
              </a:r>
            </a:p>
          </p:txBody>
        </p:sp>
        <p:grpSp>
          <p:nvGrpSpPr>
            <p:cNvPr id="37" name="Group 34">
              <a:extLst>
                <a:ext uri="{FF2B5EF4-FFF2-40B4-BE49-F238E27FC236}">
                  <a16:creationId xmlns:a16="http://schemas.microsoft.com/office/drawing/2014/main" id="{3FA3D3AC-1ACF-4DC3-89FE-4ED916EFAB67}"/>
                </a:ext>
              </a:extLst>
            </p:cNvPr>
            <p:cNvGrpSpPr>
              <a:grpSpLocks/>
            </p:cNvGrpSpPr>
            <p:nvPr/>
          </p:nvGrpSpPr>
          <p:grpSpPr bwMode="auto">
            <a:xfrm>
              <a:off x="2458" y="2040"/>
              <a:ext cx="551" cy="750"/>
              <a:chOff x="693" y="2040"/>
              <a:chExt cx="551" cy="750"/>
            </a:xfrm>
          </p:grpSpPr>
          <p:sp>
            <p:nvSpPr>
              <p:cNvPr id="42" name="Rectangle 35">
                <a:extLst>
                  <a:ext uri="{FF2B5EF4-FFF2-40B4-BE49-F238E27FC236}">
                    <a16:creationId xmlns:a16="http://schemas.microsoft.com/office/drawing/2014/main" id="{14F31064-86FB-4562-A58A-82FBE33D28B2}"/>
                  </a:ext>
                </a:extLst>
              </p:cNvPr>
              <p:cNvSpPr>
                <a:spLocks noChangeArrowheads="1"/>
              </p:cNvSpPr>
              <p:nvPr/>
            </p:nvSpPr>
            <p:spPr bwMode="auto">
              <a:xfrm>
                <a:off x="693" y="204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r8</a:t>
                </a:r>
              </a:p>
            </p:txBody>
          </p:sp>
          <p:sp>
            <p:nvSpPr>
              <p:cNvPr id="43" name="Rectangle 36">
                <a:extLst>
                  <a:ext uri="{FF2B5EF4-FFF2-40B4-BE49-F238E27FC236}">
                    <a16:creationId xmlns:a16="http://schemas.microsoft.com/office/drawing/2014/main" id="{61E68387-776D-4254-A072-08DC9459FA34}"/>
                  </a:ext>
                </a:extLst>
              </p:cNvPr>
              <p:cNvSpPr>
                <a:spLocks noChangeArrowheads="1"/>
              </p:cNvSpPr>
              <p:nvPr/>
            </p:nvSpPr>
            <p:spPr bwMode="auto">
              <a:xfrm>
                <a:off x="693" y="219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r9</a:t>
                </a:r>
              </a:p>
            </p:txBody>
          </p:sp>
          <p:sp>
            <p:nvSpPr>
              <p:cNvPr id="44" name="Rectangle 37">
                <a:extLst>
                  <a:ext uri="{FF2B5EF4-FFF2-40B4-BE49-F238E27FC236}">
                    <a16:creationId xmlns:a16="http://schemas.microsoft.com/office/drawing/2014/main" id="{E62520E8-B60A-4651-8F95-865149AA1AB4}"/>
                  </a:ext>
                </a:extLst>
              </p:cNvPr>
              <p:cNvSpPr>
                <a:spLocks noChangeArrowheads="1"/>
              </p:cNvSpPr>
              <p:nvPr/>
            </p:nvSpPr>
            <p:spPr bwMode="auto">
              <a:xfrm>
                <a:off x="693" y="234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r10</a:t>
                </a:r>
              </a:p>
            </p:txBody>
          </p:sp>
          <p:sp>
            <p:nvSpPr>
              <p:cNvPr id="45" name="Rectangle 38">
                <a:extLst>
                  <a:ext uri="{FF2B5EF4-FFF2-40B4-BE49-F238E27FC236}">
                    <a16:creationId xmlns:a16="http://schemas.microsoft.com/office/drawing/2014/main" id="{AD1D67AE-3EEC-4C3E-974A-04B7933BD742}"/>
                  </a:ext>
                </a:extLst>
              </p:cNvPr>
              <p:cNvSpPr>
                <a:spLocks noChangeArrowheads="1"/>
              </p:cNvSpPr>
              <p:nvPr/>
            </p:nvSpPr>
            <p:spPr bwMode="auto">
              <a:xfrm>
                <a:off x="693" y="249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r11</a:t>
                </a:r>
              </a:p>
            </p:txBody>
          </p:sp>
          <p:sp>
            <p:nvSpPr>
              <p:cNvPr id="46" name="Rectangle 39">
                <a:extLst>
                  <a:ext uri="{FF2B5EF4-FFF2-40B4-BE49-F238E27FC236}">
                    <a16:creationId xmlns:a16="http://schemas.microsoft.com/office/drawing/2014/main" id="{22DC7045-F01C-4238-9AC5-ED82F6D71FD0}"/>
                  </a:ext>
                </a:extLst>
              </p:cNvPr>
              <p:cNvSpPr>
                <a:spLocks noChangeArrowheads="1"/>
              </p:cNvSpPr>
              <p:nvPr/>
            </p:nvSpPr>
            <p:spPr bwMode="auto">
              <a:xfrm>
                <a:off x="693" y="264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r12</a:t>
                </a:r>
              </a:p>
            </p:txBody>
          </p:sp>
        </p:grpSp>
        <p:grpSp>
          <p:nvGrpSpPr>
            <p:cNvPr id="38" name="Group 40">
              <a:extLst>
                <a:ext uri="{FF2B5EF4-FFF2-40B4-BE49-F238E27FC236}">
                  <a16:creationId xmlns:a16="http://schemas.microsoft.com/office/drawing/2014/main" id="{F43EF194-17EE-41C5-8E81-EAC988944EA1}"/>
                </a:ext>
              </a:extLst>
            </p:cNvPr>
            <p:cNvGrpSpPr>
              <a:grpSpLocks/>
            </p:cNvGrpSpPr>
            <p:nvPr/>
          </p:nvGrpSpPr>
          <p:grpSpPr bwMode="auto">
            <a:xfrm>
              <a:off x="2458" y="2790"/>
              <a:ext cx="551" cy="300"/>
              <a:chOff x="693" y="2790"/>
              <a:chExt cx="551" cy="300"/>
            </a:xfrm>
          </p:grpSpPr>
          <p:sp>
            <p:nvSpPr>
              <p:cNvPr id="40" name="Rectangle 41">
                <a:extLst>
                  <a:ext uri="{FF2B5EF4-FFF2-40B4-BE49-F238E27FC236}">
                    <a16:creationId xmlns:a16="http://schemas.microsoft.com/office/drawing/2014/main" id="{5B624FD3-0047-4143-BC0B-E0FAE86C7552}"/>
                  </a:ext>
                </a:extLst>
              </p:cNvPr>
              <p:cNvSpPr>
                <a:spLocks noChangeArrowheads="1"/>
              </p:cNvSpPr>
              <p:nvPr/>
            </p:nvSpPr>
            <p:spPr bwMode="auto">
              <a:xfrm>
                <a:off x="693" y="279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41" name="Rectangle 42">
                <a:extLst>
                  <a:ext uri="{FF2B5EF4-FFF2-40B4-BE49-F238E27FC236}">
                    <a16:creationId xmlns:a16="http://schemas.microsoft.com/office/drawing/2014/main" id="{5D14151C-B8D0-44BC-B013-A22094E2E169}"/>
                  </a:ext>
                </a:extLst>
              </p:cNvPr>
              <p:cNvSpPr>
                <a:spLocks noChangeArrowheads="1"/>
              </p:cNvSpPr>
              <p:nvPr/>
            </p:nvSpPr>
            <p:spPr bwMode="auto">
              <a:xfrm>
                <a:off x="693" y="2940"/>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sp>
          <p:nvSpPr>
            <p:cNvPr id="39" name="Rectangle 43">
              <a:extLst>
                <a:ext uri="{FF2B5EF4-FFF2-40B4-BE49-F238E27FC236}">
                  <a16:creationId xmlns:a16="http://schemas.microsoft.com/office/drawing/2014/main" id="{7FB3979F-167C-4EA1-92F1-8E075312BE16}"/>
                </a:ext>
              </a:extLst>
            </p:cNvPr>
            <p:cNvSpPr>
              <a:spLocks noChangeArrowheads="1"/>
            </p:cNvSpPr>
            <p:nvPr/>
          </p:nvSpPr>
          <p:spPr bwMode="auto">
            <a:xfrm>
              <a:off x="2458" y="3539"/>
              <a:ext cx="551" cy="150"/>
            </a:xfrm>
            <a:prstGeom prst="rect">
              <a:avLst/>
            </a:prstGeom>
            <a:solidFill>
              <a:schemeClr val="fo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spsr</a:t>
              </a:r>
            </a:p>
          </p:txBody>
        </p:sp>
      </p:grpSp>
      <p:grpSp>
        <p:nvGrpSpPr>
          <p:cNvPr id="47" name="Group 44">
            <a:extLst>
              <a:ext uri="{FF2B5EF4-FFF2-40B4-BE49-F238E27FC236}">
                <a16:creationId xmlns:a16="http://schemas.microsoft.com/office/drawing/2014/main" id="{5993187D-4E50-45E2-A004-6B2606B0F177}"/>
              </a:ext>
            </a:extLst>
          </p:cNvPr>
          <p:cNvGrpSpPr>
            <a:grpSpLocks/>
          </p:cNvGrpSpPr>
          <p:nvPr/>
        </p:nvGrpSpPr>
        <p:grpSpPr bwMode="auto">
          <a:xfrm>
            <a:off x="6959903" y="852488"/>
            <a:ext cx="1165979" cy="4997450"/>
            <a:chOff x="3289" y="537"/>
            <a:chExt cx="551" cy="3148"/>
          </a:xfrm>
        </p:grpSpPr>
        <p:grpSp>
          <p:nvGrpSpPr>
            <p:cNvPr id="48" name="Group 45">
              <a:extLst>
                <a:ext uri="{FF2B5EF4-FFF2-40B4-BE49-F238E27FC236}">
                  <a16:creationId xmlns:a16="http://schemas.microsoft.com/office/drawing/2014/main" id="{98975B6F-1AE3-4F13-AF3E-ED6EAA9CBFCE}"/>
                </a:ext>
              </a:extLst>
            </p:cNvPr>
            <p:cNvGrpSpPr>
              <a:grpSpLocks/>
            </p:cNvGrpSpPr>
            <p:nvPr/>
          </p:nvGrpSpPr>
          <p:grpSpPr bwMode="auto">
            <a:xfrm>
              <a:off x="3289" y="2790"/>
              <a:ext cx="551" cy="895"/>
              <a:chOff x="3289" y="2790"/>
              <a:chExt cx="551" cy="895"/>
            </a:xfrm>
          </p:grpSpPr>
          <p:sp>
            <p:nvSpPr>
              <p:cNvPr id="50" name="Rectangle 46">
                <a:extLst>
                  <a:ext uri="{FF2B5EF4-FFF2-40B4-BE49-F238E27FC236}">
                    <a16:creationId xmlns:a16="http://schemas.microsoft.com/office/drawing/2014/main" id="{D6F3EE8C-7080-4F8C-8F82-5E4388AF67BE}"/>
                  </a:ext>
                </a:extLst>
              </p:cNvPr>
              <p:cNvSpPr>
                <a:spLocks noChangeArrowheads="1"/>
              </p:cNvSpPr>
              <p:nvPr/>
            </p:nvSpPr>
            <p:spPr bwMode="auto">
              <a:xfrm>
                <a:off x="3289" y="3535"/>
                <a:ext cx="551" cy="150"/>
              </a:xfrm>
              <a:prstGeom prst="rect">
                <a:avLst/>
              </a:prstGeom>
              <a:solidFill>
                <a:schemeClr val="accent1"/>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spsr</a:t>
                </a:r>
              </a:p>
            </p:txBody>
          </p:sp>
          <p:grpSp>
            <p:nvGrpSpPr>
              <p:cNvPr id="51" name="Group 47">
                <a:extLst>
                  <a:ext uri="{FF2B5EF4-FFF2-40B4-BE49-F238E27FC236}">
                    <a16:creationId xmlns:a16="http://schemas.microsoft.com/office/drawing/2014/main" id="{7653D0FC-35E2-47D4-89D1-A51F3A151A2B}"/>
                  </a:ext>
                </a:extLst>
              </p:cNvPr>
              <p:cNvGrpSpPr>
                <a:grpSpLocks/>
              </p:cNvGrpSpPr>
              <p:nvPr/>
            </p:nvGrpSpPr>
            <p:grpSpPr bwMode="auto">
              <a:xfrm>
                <a:off x="3289" y="2790"/>
                <a:ext cx="551" cy="300"/>
                <a:chOff x="693" y="2790"/>
                <a:chExt cx="551" cy="300"/>
              </a:xfrm>
            </p:grpSpPr>
            <p:sp>
              <p:nvSpPr>
                <p:cNvPr id="52" name="Rectangle 48">
                  <a:extLst>
                    <a:ext uri="{FF2B5EF4-FFF2-40B4-BE49-F238E27FC236}">
                      <a16:creationId xmlns:a16="http://schemas.microsoft.com/office/drawing/2014/main" id="{13641073-646A-4683-9E90-74DE84616F33}"/>
                    </a:ext>
                  </a:extLst>
                </p:cNvPr>
                <p:cNvSpPr>
                  <a:spLocks noChangeArrowheads="1"/>
                </p:cNvSpPr>
                <p:nvPr/>
              </p:nvSpPr>
              <p:spPr bwMode="auto">
                <a:xfrm>
                  <a:off x="693" y="2790"/>
                  <a:ext cx="551" cy="150"/>
                </a:xfrm>
                <a:prstGeom prst="rect">
                  <a:avLst/>
                </a:prstGeom>
                <a:solidFill>
                  <a:schemeClr val="accent1"/>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r13 (sp)</a:t>
                  </a:r>
                </a:p>
              </p:txBody>
            </p:sp>
            <p:sp>
              <p:nvSpPr>
                <p:cNvPr id="53" name="Rectangle 49">
                  <a:extLst>
                    <a:ext uri="{FF2B5EF4-FFF2-40B4-BE49-F238E27FC236}">
                      <a16:creationId xmlns:a16="http://schemas.microsoft.com/office/drawing/2014/main" id="{074BF82E-2BB8-4885-95D7-275F048C1C88}"/>
                    </a:ext>
                  </a:extLst>
                </p:cNvPr>
                <p:cNvSpPr>
                  <a:spLocks noChangeArrowheads="1"/>
                </p:cNvSpPr>
                <p:nvPr/>
              </p:nvSpPr>
              <p:spPr bwMode="auto">
                <a:xfrm>
                  <a:off x="693" y="2940"/>
                  <a:ext cx="551" cy="150"/>
                </a:xfrm>
                <a:prstGeom prst="rect">
                  <a:avLst/>
                </a:prstGeom>
                <a:solidFill>
                  <a:schemeClr val="accent1"/>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latin typeface="Courier New" pitchFamily="49" charset="0"/>
                    </a:rPr>
                    <a:t>r14 (lr)</a:t>
                  </a:r>
                </a:p>
              </p:txBody>
            </p:sp>
          </p:grpSp>
        </p:grpSp>
        <p:sp>
          <p:nvSpPr>
            <p:cNvPr id="49" name="Text Box 50">
              <a:extLst>
                <a:ext uri="{FF2B5EF4-FFF2-40B4-BE49-F238E27FC236}">
                  <a16:creationId xmlns:a16="http://schemas.microsoft.com/office/drawing/2014/main" id="{318E52D4-7D9E-4766-87A8-0B637D8E9CD8}"/>
                </a:ext>
              </a:extLst>
            </p:cNvPr>
            <p:cNvSpPr txBox="1">
              <a:spLocks noChangeArrowheads="1"/>
            </p:cNvSpPr>
            <p:nvPr/>
          </p:nvSpPr>
          <p:spPr bwMode="auto">
            <a:xfrm>
              <a:off x="3354" y="537"/>
              <a:ext cx="420"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Undef</a:t>
              </a:r>
            </a:p>
          </p:txBody>
        </p:sp>
      </p:grpSp>
      <p:grpSp>
        <p:nvGrpSpPr>
          <p:cNvPr id="54" name="Group 51">
            <a:extLst>
              <a:ext uri="{FF2B5EF4-FFF2-40B4-BE49-F238E27FC236}">
                <a16:creationId xmlns:a16="http://schemas.microsoft.com/office/drawing/2014/main" id="{84B05366-2B6D-46D0-9D72-C2E7480B35B8}"/>
              </a:ext>
            </a:extLst>
          </p:cNvPr>
          <p:cNvGrpSpPr>
            <a:grpSpLocks/>
          </p:cNvGrpSpPr>
          <p:nvPr/>
        </p:nvGrpSpPr>
        <p:grpSpPr bwMode="auto">
          <a:xfrm>
            <a:off x="8720513" y="852488"/>
            <a:ext cx="1165980" cy="4997450"/>
            <a:chOff x="4121" y="537"/>
            <a:chExt cx="551" cy="3148"/>
          </a:xfrm>
        </p:grpSpPr>
        <p:grpSp>
          <p:nvGrpSpPr>
            <p:cNvPr id="55" name="Group 52">
              <a:extLst>
                <a:ext uri="{FF2B5EF4-FFF2-40B4-BE49-F238E27FC236}">
                  <a16:creationId xmlns:a16="http://schemas.microsoft.com/office/drawing/2014/main" id="{31CA7271-E421-400F-B5C6-62B1531AA1A5}"/>
                </a:ext>
              </a:extLst>
            </p:cNvPr>
            <p:cNvGrpSpPr>
              <a:grpSpLocks/>
            </p:cNvGrpSpPr>
            <p:nvPr/>
          </p:nvGrpSpPr>
          <p:grpSpPr bwMode="auto">
            <a:xfrm>
              <a:off x="4121" y="2790"/>
              <a:ext cx="551" cy="895"/>
              <a:chOff x="4121" y="2790"/>
              <a:chExt cx="551" cy="895"/>
            </a:xfrm>
          </p:grpSpPr>
          <p:sp>
            <p:nvSpPr>
              <p:cNvPr id="57" name="Rectangle 53">
                <a:extLst>
                  <a:ext uri="{FF2B5EF4-FFF2-40B4-BE49-F238E27FC236}">
                    <a16:creationId xmlns:a16="http://schemas.microsoft.com/office/drawing/2014/main" id="{02A84D45-25A8-4018-A16F-73FF59A2ED43}"/>
                  </a:ext>
                </a:extLst>
              </p:cNvPr>
              <p:cNvSpPr>
                <a:spLocks noChangeArrowheads="1"/>
              </p:cNvSpPr>
              <p:nvPr/>
            </p:nvSpPr>
            <p:spPr bwMode="auto">
              <a:xfrm>
                <a:off x="4121" y="3535"/>
                <a:ext cx="551" cy="150"/>
              </a:xfrm>
              <a:prstGeom prst="rect">
                <a:avLst/>
              </a:prstGeom>
              <a:solidFill>
                <a:schemeClr va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spsr</a:t>
                </a:r>
              </a:p>
            </p:txBody>
          </p:sp>
          <p:grpSp>
            <p:nvGrpSpPr>
              <p:cNvPr id="58" name="Group 54">
                <a:extLst>
                  <a:ext uri="{FF2B5EF4-FFF2-40B4-BE49-F238E27FC236}">
                    <a16:creationId xmlns:a16="http://schemas.microsoft.com/office/drawing/2014/main" id="{5B70F1B9-86A6-4D55-A78B-CC6DF9C1490D}"/>
                  </a:ext>
                </a:extLst>
              </p:cNvPr>
              <p:cNvGrpSpPr>
                <a:grpSpLocks/>
              </p:cNvGrpSpPr>
              <p:nvPr/>
            </p:nvGrpSpPr>
            <p:grpSpPr bwMode="auto">
              <a:xfrm>
                <a:off x="4121" y="2790"/>
                <a:ext cx="551" cy="300"/>
                <a:chOff x="693" y="2790"/>
                <a:chExt cx="551" cy="300"/>
              </a:xfrm>
            </p:grpSpPr>
            <p:sp>
              <p:nvSpPr>
                <p:cNvPr id="59" name="Rectangle 55">
                  <a:extLst>
                    <a:ext uri="{FF2B5EF4-FFF2-40B4-BE49-F238E27FC236}">
                      <a16:creationId xmlns:a16="http://schemas.microsoft.com/office/drawing/2014/main" id="{04920BD1-E627-487E-BE45-010B1B860BE0}"/>
                    </a:ext>
                  </a:extLst>
                </p:cNvPr>
                <p:cNvSpPr>
                  <a:spLocks noChangeArrowheads="1"/>
                </p:cNvSpPr>
                <p:nvPr/>
              </p:nvSpPr>
              <p:spPr bwMode="auto">
                <a:xfrm>
                  <a:off x="693" y="2790"/>
                  <a:ext cx="551" cy="150"/>
                </a:xfrm>
                <a:prstGeom prst="rect">
                  <a:avLst/>
                </a:prstGeom>
                <a:solidFill>
                  <a:schemeClr va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r13 (sp)</a:t>
                  </a:r>
                </a:p>
              </p:txBody>
            </p:sp>
            <p:sp>
              <p:nvSpPr>
                <p:cNvPr id="60" name="Rectangle 56">
                  <a:extLst>
                    <a:ext uri="{FF2B5EF4-FFF2-40B4-BE49-F238E27FC236}">
                      <a16:creationId xmlns:a16="http://schemas.microsoft.com/office/drawing/2014/main" id="{1AAA829F-FAFB-45F0-BD76-EA5861358F9E}"/>
                    </a:ext>
                  </a:extLst>
                </p:cNvPr>
                <p:cNvSpPr>
                  <a:spLocks noChangeArrowheads="1"/>
                </p:cNvSpPr>
                <p:nvPr/>
              </p:nvSpPr>
              <p:spPr bwMode="auto">
                <a:xfrm>
                  <a:off x="693" y="2940"/>
                  <a:ext cx="551" cy="150"/>
                </a:xfrm>
                <a:prstGeom prst="rect">
                  <a:avLst/>
                </a:prstGeom>
                <a:solidFill>
                  <a:schemeClr val="hlink"/>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r14 (lr)</a:t>
                  </a:r>
                </a:p>
              </p:txBody>
            </p:sp>
          </p:grpSp>
        </p:grpSp>
        <p:sp>
          <p:nvSpPr>
            <p:cNvPr id="56" name="Text Box 57">
              <a:extLst>
                <a:ext uri="{FF2B5EF4-FFF2-40B4-BE49-F238E27FC236}">
                  <a16:creationId xmlns:a16="http://schemas.microsoft.com/office/drawing/2014/main" id="{5979CAAD-963B-4A59-9995-FBBB1042AC79}"/>
                </a:ext>
              </a:extLst>
            </p:cNvPr>
            <p:cNvSpPr txBox="1">
              <a:spLocks noChangeArrowheads="1"/>
            </p:cNvSpPr>
            <p:nvPr/>
          </p:nvSpPr>
          <p:spPr bwMode="auto">
            <a:xfrm>
              <a:off x="4186" y="537"/>
              <a:ext cx="420"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Abort</a:t>
              </a:r>
            </a:p>
          </p:txBody>
        </p:sp>
      </p:grpSp>
      <p:grpSp>
        <p:nvGrpSpPr>
          <p:cNvPr id="61" name="Group 58">
            <a:extLst>
              <a:ext uri="{FF2B5EF4-FFF2-40B4-BE49-F238E27FC236}">
                <a16:creationId xmlns:a16="http://schemas.microsoft.com/office/drawing/2014/main" id="{EC418209-AE5A-4940-B64F-1E1E87824AA3}"/>
              </a:ext>
            </a:extLst>
          </p:cNvPr>
          <p:cNvGrpSpPr>
            <a:grpSpLocks/>
          </p:cNvGrpSpPr>
          <p:nvPr/>
        </p:nvGrpSpPr>
        <p:grpSpPr bwMode="auto">
          <a:xfrm>
            <a:off x="10479005" y="852488"/>
            <a:ext cx="1165980" cy="4997450"/>
            <a:chOff x="4952" y="537"/>
            <a:chExt cx="551" cy="3148"/>
          </a:xfrm>
        </p:grpSpPr>
        <p:grpSp>
          <p:nvGrpSpPr>
            <p:cNvPr id="62" name="Group 59">
              <a:extLst>
                <a:ext uri="{FF2B5EF4-FFF2-40B4-BE49-F238E27FC236}">
                  <a16:creationId xmlns:a16="http://schemas.microsoft.com/office/drawing/2014/main" id="{93E5594C-3EFF-4A13-B4FD-6E354B788122}"/>
                </a:ext>
              </a:extLst>
            </p:cNvPr>
            <p:cNvGrpSpPr>
              <a:grpSpLocks/>
            </p:cNvGrpSpPr>
            <p:nvPr/>
          </p:nvGrpSpPr>
          <p:grpSpPr bwMode="auto">
            <a:xfrm>
              <a:off x="4952" y="2790"/>
              <a:ext cx="551" cy="895"/>
              <a:chOff x="4952" y="2790"/>
              <a:chExt cx="551" cy="895"/>
            </a:xfrm>
          </p:grpSpPr>
          <p:sp>
            <p:nvSpPr>
              <p:cNvPr id="64" name="Rectangle 60">
                <a:extLst>
                  <a:ext uri="{FF2B5EF4-FFF2-40B4-BE49-F238E27FC236}">
                    <a16:creationId xmlns:a16="http://schemas.microsoft.com/office/drawing/2014/main" id="{F49BF1C9-250B-40F5-8267-41D78DCEA331}"/>
                  </a:ext>
                </a:extLst>
              </p:cNvPr>
              <p:cNvSpPr>
                <a:spLocks noChangeArrowheads="1"/>
              </p:cNvSpPr>
              <p:nvPr/>
            </p:nvSpPr>
            <p:spPr bwMode="auto">
              <a:xfrm>
                <a:off x="4952" y="3535"/>
                <a:ext cx="551" cy="150"/>
              </a:xfrm>
              <a:prstGeom prst="rect">
                <a:avLst/>
              </a:prstGeom>
              <a:solidFill>
                <a:schemeClr val="accent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spsr</a:t>
                </a:r>
              </a:p>
            </p:txBody>
          </p:sp>
          <p:grpSp>
            <p:nvGrpSpPr>
              <p:cNvPr id="65" name="Group 61">
                <a:extLst>
                  <a:ext uri="{FF2B5EF4-FFF2-40B4-BE49-F238E27FC236}">
                    <a16:creationId xmlns:a16="http://schemas.microsoft.com/office/drawing/2014/main" id="{504C6658-FFA9-47F5-A4EA-2C244065535B}"/>
                  </a:ext>
                </a:extLst>
              </p:cNvPr>
              <p:cNvGrpSpPr>
                <a:grpSpLocks/>
              </p:cNvGrpSpPr>
              <p:nvPr/>
            </p:nvGrpSpPr>
            <p:grpSpPr bwMode="auto">
              <a:xfrm>
                <a:off x="4952" y="2790"/>
                <a:ext cx="551" cy="300"/>
                <a:chOff x="693" y="2790"/>
                <a:chExt cx="551" cy="300"/>
              </a:xfrm>
            </p:grpSpPr>
            <p:sp>
              <p:nvSpPr>
                <p:cNvPr id="66" name="Rectangle 62">
                  <a:extLst>
                    <a:ext uri="{FF2B5EF4-FFF2-40B4-BE49-F238E27FC236}">
                      <a16:creationId xmlns:a16="http://schemas.microsoft.com/office/drawing/2014/main" id="{E927AB17-0120-444A-B084-2757D9C40D9A}"/>
                    </a:ext>
                  </a:extLst>
                </p:cNvPr>
                <p:cNvSpPr>
                  <a:spLocks noChangeArrowheads="1"/>
                </p:cNvSpPr>
                <p:nvPr/>
              </p:nvSpPr>
              <p:spPr bwMode="auto">
                <a:xfrm>
                  <a:off x="693" y="2790"/>
                  <a:ext cx="551" cy="150"/>
                </a:xfrm>
                <a:prstGeom prst="rect">
                  <a:avLst/>
                </a:prstGeom>
                <a:solidFill>
                  <a:schemeClr val="accent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r13 (sp)</a:t>
                  </a:r>
                </a:p>
              </p:txBody>
            </p:sp>
            <p:sp>
              <p:nvSpPr>
                <p:cNvPr id="67" name="Rectangle 63">
                  <a:extLst>
                    <a:ext uri="{FF2B5EF4-FFF2-40B4-BE49-F238E27FC236}">
                      <a16:creationId xmlns:a16="http://schemas.microsoft.com/office/drawing/2014/main" id="{26C4148E-19A0-4856-BBE6-92DC6502600E}"/>
                    </a:ext>
                  </a:extLst>
                </p:cNvPr>
                <p:cNvSpPr>
                  <a:spLocks noChangeArrowheads="1"/>
                </p:cNvSpPr>
                <p:nvPr/>
              </p:nvSpPr>
              <p:spPr bwMode="auto">
                <a:xfrm>
                  <a:off x="693" y="2940"/>
                  <a:ext cx="551" cy="150"/>
                </a:xfrm>
                <a:prstGeom prst="rect">
                  <a:avLst/>
                </a:prstGeom>
                <a:solidFill>
                  <a:schemeClr val="accent2"/>
                </a:solidFill>
                <a:ln w="12700" algn="ctr">
                  <a:solidFill>
                    <a:schemeClr val="tx1"/>
                  </a:solidFill>
                  <a:miter lim="800000"/>
                  <a:headEnd/>
                  <a:tailEnd/>
                </a:ln>
                <a:effectLst/>
              </p:spPr>
              <p:txBody>
                <a:bodyPr wrap="none" lIns="80167" tIns="40084" rIns="80167" bIns="40084" anchor="ctr" anchorCtr="1"/>
                <a:lstStyle/>
                <a:p>
                  <a:pPr defTabSz="801688"/>
                  <a:r>
                    <a:rPr lang="en-US" sz="1300" b="1" dirty="0">
                      <a:solidFill>
                        <a:schemeClr val="bg1"/>
                      </a:solidFill>
                      <a:latin typeface="Courier New" pitchFamily="49" charset="0"/>
                    </a:rPr>
                    <a:t>r14 (lr)</a:t>
                  </a:r>
                </a:p>
              </p:txBody>
            </p:sp>
          </p:grpSp>
        </p:grpSp>
        <p:sp>
          <p:nvSpPr>
            <p:cNvPr id="63" name="Text Box 64">
              <a:extLst>
                <a:ext uri="{FF2B5EF4-FFF2-40B4-BE49-F238E27FC236}">
                  <a16:creationId xmlns:a16="http://schemas.microsoft.com/office/drawing/2014/main" id="{349CE183-9D14-496A-9371-10D8A8478F50}"/>
                </a:ext>
              </a:extLst>
            </p:cNvPr>
            <p:cNvSpPr txBox="1">
              <a:spLocks noChangeArrowheads="1"/>
            </p:cNvSpPr>
            <p:nvPr/>
          </p:nvSpPr>
          <p:spPr bwMode="auto">
            <a:xfrm>
              <a:off x="5063" y="537"/>
              <a:ext cx="330" cy="245"/>
            </a:xfrm>
            <a:prstGeom prst="rect">
              <a:avLst/>
            </a:prstGeom>
            <a:noFill/>
            <a:ln w="12700" algn="ctr">
              <a:noFill/>
              <a:miter lim="800000"/>
              <a:headEnd/>
              <a:tailEnd/>
            </a:ln>
            <a:effectLst/>
          </p:spPr>
          <p:txBody>
            <a:bodyPr wrap="none" lIns="80167" tIns="40084" rIns="80167" bIns="40084">
              <a:spAutoFit/>
            </a:bodyPr>
            <a:lstStyle/>
            <a:p>
              <a:pPr defTabSz="801688"/>
              <a:r>
                <a:rPr lang="en-US" sz="2000" b="1" dirty="0">
                  <a:solidFill>
                    <a:schemeClr val="accent2"/>
                  </a:solidFill>
                </a:rPr>
                <a:t>SVC</a:t>
              </a:r>
            </a:p>
          </p:txBody>
        </p:sp>
      </p:grpSp>
      <p:sp>
        <p:nvSpPr>
          <p:cNvPr id="68" name="Rectangle 65">
            <a:extLst>
              <a:ext uri="{FF2B5EF4-FFF2-40B4-BE49-F238E27FC236}">
                <a16:creationId xmlns:a16="http://schemas.microsoft.com/office/drawing/2014/main" id="{B2F79574-55C0-443E-9FB5-C9B53E845962}"/>
              </a:ext>
            </a:extLst>
          </p:cNvPr>
          <p:cNvSpPr>
            <a:spLocks noChangeArrowheads="1"/>
          </p:cNvSpPr>
          <p:nvPr/>
        </p:nvSpPr>
        <p:spPr bwMode="auto">
          <a:xfrm>
            <a:off x="727943" y="1277026"/>
            <a:ext cx="1939057" cy="4745947"/>
          </a:xfrm>
          <a:prstGeom prst="rect">
            <a:avLst/>
          </a:prstGeom>
          <a:noFill/>
          <a:ln w="28575" algn="ctr">
            <a:solidFill>
              <a:schemeClr val="tx1"/>
            </a:solidFill>
            <a:prstDash val="sysDot"/>
            <a:miter lim="800000"/>
            <a:headEnd/>
            <a:tailEnd/>
          </a:ln>
          <a:effectLst/>
        </p:spPr>
        <p:txBody>
          <a:bodyPr wrap="square" lIns="80167" tIns="40084" rIns="80167" bIns="40084" anchor="ctr">
            <a:spAutoFit/>
          </a:bodyPr>
          <a:lstStyle/>
          <a:p>
            <a:endParaRPr lang="en-GB" dirty="0"/>
          </a:p>
        </p:txBody>
      </p:sp>
      <p:sp>
        <p:nvSpPr>
          <p:cNvPr id="69" name="Text Box 66">
            <a:extLst>
              <a:ext uri="{FF2B5EF4-FFF2-40B4-BE49-F238E27FC236}">
                <a16:creationId xmlns:a16="http://schemas.microsoft.com/office/drawing/2014/main" id="{8F22F6E6-2BC6-47B4-967A-7BF2C7458C0C}"/>
              </a:ext>
            </a:extLst>
          </p:cNvPr>
          <p:cNvSpPr txBox="1">
            <a:spLocks noChangeArrowheads="1"/>
          </p:cNvSpPr>
          <p:nvPr/>
        </p:nvSpPr>
        <p:spPr bwMode="auto">
          <a:xfrm>
            <a:off x="1014048" y="6127841"/>
            <a:ext cx="1366845" cy="296394"/>
          </a:xfrm>
          <a:prstGeom prst="rect">
            <a:avLst/>
          </a:prstGeom>
          <a:solidFill>
            <a:schemeClr val="bg1"/>
          </a:solidFill>
          <a:ln w="12700" algn="ctr">
            <a:solidFill>
              <a:schemeClr val="bg1"/>
            </a:solidFill>
            <a:miter lim="800000"/>
            <a:headEnd/>
            <a:tailEnd/>
          </a:ln>
          <a:effectLst/>
        </p:spPr>
        <p:txBody>
          <a:bodyPr wrap="none" lIns="80167" tIns="40084" rIns="80167" bIns="40084">
            <a:spAutoFit/>
          </a:bodyPr>
          <a:lstStyle/>
          <a:p>
            <a:pPr defTabSz="801688"/>
            <a:r>
              <a:rPr lang="en-US" sz="1400" b="1" dirty="0"/>
              <a:t>Current mode</a:t>
            </a:r>
          </a:p>
        </p:txBody>
      </p:sp>
      <p:sp>
        <p:nvSpPr>
          <p:cNvPr id="70" name="Rectangle 67">
            <a:extLst>
              <a:ext uri="{FF2B5EF4-FFF2-40B4-BE49-F238E27FC236}">
                <a16:creationId xmlns:a16="http://schemas.microsoft.com/office/drawing/2014/main" id="{0E40670E-5A27-4A59-8277-3074E47BBEF4}"/>
              </a:ext>
            </a:extLst>
          </p:cNvPr>
          <p:cNvSpPr>
            <a:spLocks noChangeArrowheads="1"/>
          </p:cNvSpPr>
          <p:nvPr/>
        </p:nvSpPr>
        <p:spPr bwMode="auto">
          <a:xfrm>
            <a:off x="2898375" y="1277027"/>
            <a:ext cx="9017400" cy="4745947"/>
          </a:xfrm>
          <a:prstGeom prst="rect">
            <a:avLst/>
          </a:prstGeom>
          <a:noFill/>
          <a:ln w="28575" algn="ctr">
            <a:solidFill>
              <a:schemeClr val="tx1"/>
            </a:solidFill>
            <a:prstDash val="sysDot"/>
            <a:miter lim="800000"/>
            <a:headEnd/>
            <a:tailEnd/>
          </a:ln>
          <a:effectLst/>
        </p:spPr>
        <p:txBody>
          <a:bodyPr wrap="square" lIns="80167" tIns="40084" rIns="80167" bIns="40084" anchor="ctr">
            <a:spAutoFit/>
          </a:bodyPr>
          <a:lstStyle/>
          <a:p>
            <a:endParaRPr lang="en-GB" dirty="0"/>
          </a:p>
        </p:txBody>
      </p:sp>
      <p:sp>
        <p:nvSpPr>
          <p:cNvPr id="71" name="Text Box 68">
            <a:extLst>
              <a:ext uri="{FF2B5EF4-FFF2-40B4-BE49-F238E27FC236}">
                <a16:creationId xmlns:a16="http://schemas.microsoft.com/office/drawing/2014/main" id="{14B131A8-A33C-44F3-A4B9-AB18CC2D5374}"/>
              </a:ext>
            </a:extLst>
          </p:cNvPr>
          <p:cNvSpPr txBox="1">
            <a:spLocks noChangeArrowheads="1"/>
          </p:cNvSpPr>
          <p:nvPr/>
        </p:nvSpPr>
        <p:spPr bwMode="auto">
          <a:xfrm>
            <a:off x="6595967" y="6127841"/>
            <a:ext cx="1893849" cy="296394"/>
          </a:xfrm>
          <a:prstGeom prst="rect">
            <a:avLst/>
          </a:prstGeom>
          <a:solidFill>
            <a:schemeClr val="bg1"/>
          </a:solidFill>
          <a:ln w="12700" algn="ctr">
            <a:solidFill>
              <a:schemeClr val="bg1"/>
            </a:solidFill>
            <a:miter lim="800000"/>
            <a:headEnd/>
            <a:tailEnd/>
          </a:ln>
          <a:effectLst/>
        </p:spPr>
        <p:txBody>
          <a:bodyPr wrap="none" lIns="80167" tIns="40084" rIns="80167" bIns="40084">
            <a:spAutoFit/>
          </a:bodyPr>
          <a:lstStyle/>
          <a:p>
            <a:pPr defTabSz="801688"/>
            <a:r>
              <a:rPr lang="en-US" sz="1400" b="1" dirty="0"/>
              <a:t>Banked out registers</a:t>
            </a:r>
          </a:p>
        </p:txBody>
      </p:sp>
      <p:sp>
        <p:nvSpPr>
          <p:cNvPr id="72" name="Rectangle 69">
            <a:extLst>
              <a:ext uri="{FF2B5EF4-FFF2-40B4-BE49-F238E27FC236}">
                <a16:creationId xmlns:a16="http://schemas.microsoft.com/office/drawing/2014/main" id="{85957030-8263-495A-B3C9-F2F34BC9D944}"/>
              </a:ext>
            </a:extLst>
          </p:cNvPr>
          <p:cNvSpPr>
            <a:spLocks noChangeArrowheads="1"/>
          </p:cNvSpPr>
          <p:nvPr/>
        </p:nvSpPr>
        <p:spPr bwMode="auto">
          <a:xfrm>
            <a:off x="6037984" y="1304396"/>
            <a:ext cx="5707869" cy="1760538"/>
          </a:xfrm>
          <a:prstGeom prst="rect">
            <a:avLst/>
          </a:prstGeom>
          <a:noFill/>
          <a:ln w="25400">
            <a:noFill/>
            <a:miter lim="800000"/>
            <a:headEnd/>
            <a:tailEnd/>
          </a:ln>
          <a:effectLst/>
        </p:spPr>
        <p:txBody>
          <a:bodyPr anchor="ctr"/>
          <a:lstStyle/>
          <a:p>
            <a:pPr algn="l" defTabSz="801688"/>
            <a:r>
              <a:rPr lang="en-US" sz="1600" b="1" dirty="0"/>
              <a:t>General-purpose registers are 32 bits long.</a:t>
            </a:r>
            <a:br>
              <a:rPr lang="en-US" sz="1600" b="1" dirty="0"/>
            </a:br>
            <a:br>
              <a:rPr lang="en-US" sz="1600" b="1" dirty="0"/>
            </a:br>
            <a:r>
              <a:rPr lang="en-GB" sz="1600" dirty="0"/>
              <a:t>A subset of these registers is accessible in each mode.</a:t>
            </a:r>
          </a:p>
          <a:p>
            <a:pPr algn="l" defTabSz="801688"/>
            <a:r>
              <a:rPr lang="en-GB" sz="1600" dirty="0"/>
              <a:t>Note: System mode uses the user mode register set.</a:t>
            </a:r>
          </a:p>
        </p:txBody>
      </p:sp>
    </p:spTree>
    <p:extLst>
      <p:ext uri="{BB962C8B-B14F-4D97-AF65-F5344CB8AC3E}">
        <p14:creationId xmlns:p14="http://schemas.microsoft.com/office/powerpoint/2010/main" val="298320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4.44444E-6 L 0.19236 4.44444E-6 " pathEditMode="relative" rAng="0" ptsTypes="AA">
                                      <p:cBhvr>
                                        <p:cTn id="6" dur="2000" fill="hold"/>
                                        <p:tgtEl>
                                          <p:spTgt spid="23"/>
                                        </p:tgtEl>
                                        <p:attrNameLst>
                                          <p:attrName>ppt_x</p:attrName>
                                          <p:attrName>ppt_y</p:attrName>
                                        </p:attrNameLst>
                                      </p:cBhvr>
                                      <p:rCtr x="96" y="0"/>
                                    </p:animMotion>
                                  </p:childTnLst>
                                </p:cTn>
                              </p:par>
                              <p:par>
                                <p:cTn id="7" presetID="35" presetClass="path" presetSubtype="0" accel="50000" decel="50000" fill="hold" nodeType="withEffect">
                                  <p:stCondLst>
                                    <p:cond delay="0"/>
                                  </p:stCondLst>
                                  <p:childTnLst>
                                    <p:animMotion origin="layout" path="M -3.88889E-6 2.59259E-6 L -0.19236 2.59259E-6 " pathEditMode="relative" rAng="0" ptsTypes="AA">
                                      <p:cBhvr>
                                        <p:cTn id="8" dur="2000" fill="hold"/>
                                        <p:tgtEl>
                                          <p:spTgt spid="28"/>
                                        </p:tgtEl>
                                        <p:attrNameLst>
                                          <p:attrName>ppt_x</p:attrName>
                                          <p:attrName>ppt_y</p:attrName>
                                        </p:attrNameLst>
                                      </p:cBhvr>
                                      <p:rCtr x="-96" y="0"/>
                                    </p:animMotion>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nodeType="clickEffect">
                                  <p:stCondLst>
                                    <p:cond delay="0"/>
                                  </p:stCondLst>
                                  <p:childTnLst>
                                    <p:animMotion origin="layout" path="M 0.19236 4.44444E-6 L -2.77778E-6 4.44444E-6 " pathEditMode="relative" rAng="0" ptsTypes="AA">
                                      <p:cBhvr>
                                        <p:cTn id="12" dur="2000" fill="hold"/>
                                        <p:tgtEl>
                                          <p:spTgt spid="23"/>
                                        </p:tgtEl>
                                        <p:attrNameLst>
                                          <p:attrName>ppt_x</p:attrName>
                                          <p:attrName>ppt_y</p:attrName>
                                        </p:attrNameLst>
                                      </p:cBhvr>
                                      <p:rCtr x="-96" y="0"/>
                                    </p:animMotion>
                                  </p:childTnLst>
                                </p:cTn>
                              </p:par>
                              <p:par>
                                <p:cTn id="13" presetID="63" presetClass="path" presetSubtype="0" accel="50000" decel="50000" fill="hold" nodeType="withEffect">
                                  <p:stCondLst>
                                    <p:cond delay="0"/>
                                  </p:stCondLst>
                                  <p:childTnLst>
                                    <p:animMotion origin="layout" path="M -0.19236 2.59259E-6 L -3.88889E-6 2.59259E-6 " pathEditMode="relative" rAng="0" ptsTypes="AA">
                                      <p:cBhvr>
                                        <p:cTn id="14" dur="2000" fill="hold"/>
                                        <p:tgtEl>
                                          <p:spTgt spid="28"/>
                                        </p:tgtEl>
                                        <p:attrNameLst>
                                          <p:attrName>ppt_x</p:attrName>
                                          <p:attrName>ppt_y</p:attrName>
                                        </p:attrNameLst>
                                      </p:cBhvr>
                                      <p:rCtr x="96" y="0"/>
                                    </p:animMotion>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2.77778E-6 4.44444E-6 L 0.33056 4.44444E-6 " pathEditMode="relative" rAng="0" ptsTypes="AA">
                                      <p:cBhvr>
                                        <p:cTn id="18" dur="2000" fill="hold"/>
                                        <p:tgtEl>
                                          <p:spTgt spid="23"/>
                                        </p:tgtEl>
                                        <p:attrNameLst>
                                          <p:attrName>ppt_x</p:attrName>
                                          <p:attrName>ppt_y</p:attrName>
                                        </p:attrNameLst>
                                      </p:cBhvr>
                                      <p:rCtr x="165" y="0"/>
                                    </p:animMotion>
                                  </p:childTnLst>
                                </p:cTn>
                              </p:par>
                              <p:par>
                                <p:cTn id="19" presetID="63" presetClass="path" presetSubtype="0" accel="50000" decel="50000" fill="hold" nodeType="withEffect">
                                  <p:stCondLst>
                                    <p:cond delay="0"/>
                                  </p:stCondLst>
                                  <p:childTnLst>
                                    <p:animMotion origin="layout" path="M -4.72222E-6 2.22222E-6 L 0.33143 2.22222E-6 " pathEditMode="relative" rAng="0" ptsTypes="AA">
                                      <p:cBhvr>
                                        <p:cTn id="20" dur="2000" fill="hold"/>
                                        <p:tgtEl>
                                          <p:spTgt spid="15"/>
                                        </p:tgtEl>
                                        <p:attrNameLst>
                                          <p:attrName>ppt_x</p:attrName>
                                          <p:attrName>ppt_y</p:attrName>
                                        </p:attrNameLst>
                                      </p:cBhvr>
                                      <p:rCtr x="166" y="0"/>
                                    </p:animMotion>
                                  </p:childTnLst>
                                </p:cTn>
                              </p:par>
                              <p:par>
                                <p:cTn id="21" presetID="35" presetClass="path" presetSubtype="0" accel="50000" decel="50000" fill="hold" nodeType="withEffect">
                                  <p:stCondLst>
                                    <p:cond delay="0"/>
                                  </p:stCondLst>
                                  <p:childTnLst>
                                    <p:animMotion origin="layout" path="M 0.00087 -3.7037E-7 L -0.33108 -0.00046 " pathEditMode="relative" rAng="0" ptsTypes="AA">
                                      <p:cBhvr>
                                        <p:cTn id="22" dur="2000" fill="hold"/>
                                        <p:tgtEl>
                                          <p:spTgt spid="35"/>
                                        </p:tgtEl>
                                        <p:attrNameLst>
                                          <p:attrName>ppt_x</p:attrName>
                                          <p:attrName>ppt_y</p:attrName>
                                        </p:attrNameLst>
                                      </p:cBhvr>
                                      <p:rCtr x="-166" y="0"/>
                                    </p:animMotion>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33143 2.22222E-6 L -4.72222E-6 2.22222E-6 " pathEditMode="relative" rAng="0" ptsTypes="AA">
                                      <p:cBhvr>
                                        <p:cTn id="26" dur="2000" fill="hold"/>
                                        <p:tgtEl>
                                          <p:spTgt spid="15"/>
                                        </p:tgtEl>
                                        <p:attrNameLst>
                                          <p:attrName>ppt_x</p:attrName>
                                          <p:attrName>ppt_y</p:attrName>
                                        </p:attrNameLst>
                                      </p:cBhvr>
                                      <p:rCtr x="-166" y="0"/>
                                    </p:animMotion>
                                  </p:childTnLst>
                                </p:cTn>
                              </p:par>
                              <p:par>
                                <p:cTn id="27" presetID="35" presetClass="path" presetSubtype="0" accel="50000" decel="50000" fill="hold" nodeType="withEffect">
                                  <p:stCondLst>
                                    <p:cond delay="0"/>
                                  </p:stCondLst>
                                  <p:childTnLst>
                                    <p:animMotion origin="layout" path="M 0.33056 4.44444E-6 L -2.77778E-6 4.44444E-6 " pathEditMode="relative" rAng="0" ptsTypes="AA">
                                      <p:cBhvr>
                                        <p:cTn id="28" dur="2000" fill="hold"/>
                                        <p:tgtEl>
                                          <p:spTgt spid="23"/>
                                        </p:tgtEl>
                                        <p:attrNameLst>
                                          <p:attrName>ppt_x</p:attrName>
                                          <p:attrName>ppt_y</p:attrName>
                                        </p:attrNameLst>
                                      </p:cBhvr>
                                      <p:rCtr x="-165" y="0"/>
                                    </p:animMotion>
                                  </p:childTnLst>
                                </p:cTn>
                              </p:par>
                              <p:par>
                                <p:cTn id="29" presetID="63" presetClass="path" presetSubtype="0" accel="50000" decel="50000" fill="hold" nodeType="withEffect">
                                  <p:stCondLst>
                                    <p:cond delay="0"/>
                                  </p:stCondLst>
                                  <p:childTnLst>
                                    <p:animMotion origin="layout" path="M -0.33108 -0.00046 L 0.00069 -3.7037E-7 " pathEditMode="relative" rAng="0" ptsTypes="AA">
                                      <p:cBhvr>
                                        <p:cTn id="30" dur="2000" fill="hold"/>
                                        <p:tgtEl>
                                          <p:spTgt spid="35"/>
                                        </p:tgtEl>
                                        <p:attrNameLst>
                                          <p:attrName>ppt_x</p:attrName>
                                          <p:attrName>ppt_y</p:attrName>
                                        </p:attrNameLst>
                                      </p:cBhvr>
                                      <p:rCtr x="16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Exceptions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67448"/>
            <a:ext cx="11180763" cy="4086225"/>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When an exception</a:t>
            </a:r>
            <a:r>
              <a:rPr lang="en-US" altLang="en-US" sz="2000" b="1" dirty="0">
                <a:ea typeface="ＭＳ Ｐゴシック" panose="020B0600070205080204" pitchFamily="34" charset="-128"/>
              </a:rPr>
              <a:t> </a:t>
            </a:r>
            <a:r>
              <a:rPr lang="en-US" altLang="en-US" sz="2000" dirty="0">
                <a:ea typeface="ＭＳ Ｐゴシック" panose="020B0600070205080204" pitchFamily="34" charset="-128"/>
              </a:rPr>
              <a:t>occurs: </a:t>
            </a:r>
          </a:p>
          <a:p>
            <a:pPr lvl="1"/>
            <a:r>
              <a:rPr lang="en-IN" altLang="en-US" sz="1600" dirty="0">
                <a:ea typeface="ＭＳ Ｐゴシック" panose="020B0600070205080204" pitchFamily="34" charset="-128"/>
              </a:rPr>
              <a:t>It causes entry into a processor mode that executes software at PL1 or PL2.</a:t>
            </a:r>
          </a:p>
          <a:p>
            <a:pPr lvl="1"/>
            <a:r>
              <a:rPr lang="en-IN" altLang="en-US" sz="1600" dirty="0">
                <a:ea typeface="ＭＳ Ｐゴシック" panose="020B0600070205080204" pitchFamily="34" charset="-128"/>
              </a:rPr>
              <a:t>It causes the execution of a software handler for the exception.</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Exception includes:</a:t>
            </a:r>
          </a:p>
          <a:p>
            <a:pPr lvl="1"/>
            <a:r>
              <a:rPr lang="en-IN" altLang="en-US" sz="1600" dirty="0">
                <a:ea typeface="ＭＳ Ｐゴシック" panose="020B0600070205080204" pitchFamily="34" charset="-128"/>
              </a:rPr>
              <a:t>Resets</a:t>
            </a:r>
          </a:p>
          <a:p>
            <a:pPr lvl="1"/>
            <a:r>
              <a:rPr lang="en-IN" altLang="en-US" sz="1600" dirty="0">
                <a:ea typeface="ＭＳ Ｐゴシック" panose="020B0600070205080204" pitchFamily="34" charset="-128"/>
              </a:rPr>
              <a:t>Interrupts</a:t>
            </a:r>
          </a:p>
          <a:p>
            <a:pPr lvl="1"/>
            <a:r>
              <a:rPr lang="en-IN" altLang="en-US" sz="1600" dirty="0">
                <a:ea typeface="ＭＳ Ｐゴシック" panose="020B0600070205080204" pitchFamily="34" charset="-128"/>
              </a:rPr>
              <a:t>Memory system aborts</a:t>
            </a:r>
          </a:p>
          <a:p>
            <a:pPr lvl="1"/>
            <a:r>
              <a:rPr lang="en-IN" altLang="en-US" sz="1600" dirty="0">
                <a:ea typeface="ＭＳ Ｐゴシック" panose="020B0600070205080204" pitchFamily="34" charset="-128"/>
              </a:rPr>
              <a:t>Undefined instructions</a:t>
            </a:r>
          </a:p>
          <a:p>
            <a:pPr lvl="1"/>
            <a:r>
              <a:rPr lang="en-IN" altLang="en-US" sz="1600" dirty="0">
                <a:ea typeface="ＭＳ Ｐゴシック" panose="020B0600070205080204" pitchFamily="34" charset="-128"/>
              </a:rPr>
              <a:t>SVCs, secure monitor calls (SMCs), and hypervisor calls (HVCs)</a:t>
            </a:r>
          </a:p>
          <a:p>
            <a:r>
              <a:rPr lang="en-IN" altLang="en-US" sz="2000" dirty="0">
                <a:ea typeface="ＭＳ Ｐゴシック" panose="020B0600070205080204" pitchFamily="34" charset="-128"/>
              </a:rPr>
              <a:t>Processor execution is forced to the exception vector (an address) corresponding to that type of exception.</a:t>
            </a:r>
            <a:endParaRPr lang="en-US" altLang="en-US" sz="2000" dirty="0">
              <a:ea typeface="ＭＳ Ｐゴシック" panose="020B0600070205080204" pitchFamily="34" charset="-128"/>
            </a:endParaRPr>
          </a:p>
          <a:p>
            <a:r>
              <a:rPr lang="en-US" altLang="en-US" sz="2000" dirty="0">
                <a:ea typeface="ＭＳ Ｐゴシック" panose="020B0600070205080204" pitchFamily="34" charset="-128"/>
              </a:rPr>
              <a:t>Vector table:</a:t>
            </a:r>
          </a:p>
          <a:p>
            <a:pPr lvl="1"/>
            <a:r>
              <a:rPr lang="en-IN" altLang="en-US" sz="1600" dirty="0">
                <a:ea typeface="ＭＳ Ｐゴシック" panose="020B0600070205080204" pitchFamily="34" charset="-128"/>
              </a:rPr>
              <a:t>A set of eight consecutive vectors</a:t>
            </a:r>
          </a:p>
          <a:p>
            <a:pPr lvl="1"/>
            <a:r>
              <a:rPr lang="en-IN" altLang="en-US" sz="1600" dirty="0">
                <a:ea typeface="ＭＳ Ｐゴシック" panose="020B0600070205080204" pitchFamily="34" charset="-128"/>
              </a:rPr>
              <a:t>World aligned memory addresses starting at an exception base address</a:t>
            </a:r>
          </a:p>
          <a:p>
            <a:pPr lvl="1"/>
            <a:endParaRPr lang="en-IN" altLang="en-US" sz="1600" dirty="0">
              <a:ea typeface="ＭＳ Ｐゴシック" panose="020B0600070205080204" pitchFamily="34" charset="-128"/>
            </a:endParaRPr>
          </a:p>
        </p:txBody>
      </p:sp>
    </p:spTree>
    <p:extLst>
      <p:ext uri="{BB962C8B-B14F-4D97-AF65-F5344CB8AC3E}">
        <p14:creationId xmlns:p14="http://schemas.microsoft.com/office/powerpoint/2010/main" val="2413452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Vector Table</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56528" y="1223782"/>
            <a:ext cx="6746875"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A vector table has one entry per exception type.</a:t>
            </a:r>
          </a:p>
          <a:p>
            <a:r>
              <a:rPr lang="en-IN" altLang="en-US" dirty="0">
                <a:solidFill>
                  <a:schemeClr val="tx1"/>
                </a:solidFill>
                <a:ea typeface="ＭＳ Ｐゴシック" panose="020B0600070205080204" pitchFamily="34" charset="-128"/>
              </a:rPr>
              <a:t>Table entries contain instructions, not addresses.</a:t>
            </a:r>
            <a:endParaRPr lang="en-US" altLang="en-US" dirty="0">
              <a:solidFill>
                <a:schemeClr val="tx1"/>
              </a:solidFill>
              <a:ea typeface="ＭＳ Ｐゴシック" panose="020B0600070205080204" pitchFamily="34" charset="-128"/>
            </a:endParaRPr>
          </a:p>
          <a:p>
            <a:pPr lvl="1"/>
            <a:r>
              <a:rPr lang="en-IN" altLang="en-US" dirty="0">
                <a:ea typeface="ＭＳ Ｐゴシック" panose="020B0600070205080204" pitchFamily="34" charset="-128"/>
              </a:rPr>
              <a:t>1 × Arm instruction</a:t>
            </a:r>
          </a:p>
          <a:p>
            <a:pPr lvl="1"/>
            <a:r>
              <a:rPr lang="en-IN" altLang="en-US" dirty="0">
                <a:ea typeface="ＭＳ Ｐゴシック" panose="020B0600070205080204" pitchFamily="34" charset="-128"/>
              </a:rPr>
              <a:t>2 × 16-bit Thumb instructions</a:t>
            </a:r>
          </a:p>
          <a:p>
            <a:pPr lvl="1"/>
            <a:r>
              <a:rPr lang="en-IN" altLang="en-US" dirty="0">
                <a:ea typeface="ＭＳ Ｐゴシック" panose="020B0600070205080204" pitchFamily="34" charset="-128"/>
              </a:rPr>
              <a:t>1 × 32-bit Thumb instruction</a:t>
            </a:r>
          </a:p>
          <a:p>
            <a:pPr lvl="1"/>
            <a:r>
              <a:rPr lang="en-IN" altLang="en-US" dirty="0">
                <a:ea typeface="ＭＳ Ｐゴシック" panose="020B0600070205080204" pitchFamily="34" charset="-128"/>
              </a:rPr>
              <a:t>Arm/Thumb controlled by </a:t>
            </a:r>
            <a:r>
              <a:rPr lang="en-IN" altLang="en-US" dirty="0">
                <a:solidFill>
                  <a:schemeClr val="tx1"/>
                </a:solidFill>
                <a:latin typeface="Courier New" pitchFamily="49" charset="0"/>
                <a:ea typeface="+mn-ea"/>
                <a:cs typeface="Courier New" pitchFamily="49" charset="0"/>
              </a:rPr>
              <a:t>SCTLR.TE </a:t>
            </a:r>
            <a:r>
              <a:rPr lang="en-IN" altLang="en-US" dirty="0">
                <a:ea typeface="ＭＳ Ｐゴシック" panose="020B0600070205080204" pitchFamily="34" charset="-128"/>
              </a:rPr>
              <a:t>bit</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The vector table address is configurable.</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0x0 or 0xFFFF0000</a:t>
            </a:r>
          </a:p>
          <a:p>
            <a:pPr lvl="1"/>
            <a:r>
              <a:rPr lang="en-IN" altLang="en-US" dirty="0">
                <a:latin typeface="Courier New" panose="02070309020205020404" pitchFamily="49" charset="0"/>
                <a:ea typeface="ＭＳ Ｐゴシック" panose="020B0600070205080204" pitchFamily="34" charset="-128"/>
                <a:cs typeface="Courier New" panose="02070309020205020404" pitchFamily="49" charset="0"/>
              </a:rPr>
              <a:t>SCTLR.V</a:t>
            </a:r>
            <a:r>
              <a:rPr lang="en-IN" altLang="en-US" dirty="0">
                <a:ea typeface="ＭＳ Ｐゴシック" panose="020B0600070205080204" pitchFamily="34" charset="-128"/>
              </a:rPr>
              <a:t> bit / VINITHI signal</a:t>
            </a:r>
          </a:p>
          <a:p>
            <a:pPr lvl="1"/>
            <a:r>
              <a:rPr lang="en-IN" altLang="en-US" dirty="0">
                <a:ea typeface="ＭＳ Ｐゴシック" panose="020B0600070205080204" pitchFamily="34" charset="-128"/>
              </a:rPr>
              <a:t>The security extensions add support for other addresses.</a:t>
            </a:r>
          </a:p>
          <a:p>
            <a:pPr lvl="1"/>
            <a:r>
              <a:rPr lang="en-IN" altLang="en-US" dirty="0">
                <a:ea typeface="ＭＳ Ｐゴシック" panose="020B0600070205080204" pitchFamily="34" charset="-128"/>
              </a:rPr>
              <a:t>Vector base address registers</a:t>
            </a:r>
          </a:p>
          <a:p>
            <a:pPr lvl="1"/>
            <a:endParaRPr lang="en-IN" altLang="en-US" dirty="0">
              <a:ea typeface="ＭＳ Ｐゴシック" panose="020B0600070205080204" pitchFamily="34" charset="-128"/>
            </a:endParaRPr>
          </a:p>
        </p:txBody>
      </p:sp>
      <p:grpSp>
        <p:nvGrpSpPr>
          <p:cNvPr id="5" name="Group 4">
            <a:extLst>
              <a:ext uri="{FF2B5EF4-FFF2-40B4-BE49-F238E27FC236}">
                <a16:creationId xmlns:a16="http://schemas.microsoft.com/office/drawing/2014/main" id="{D46AB982-5720-45C7-BFE4-9DCF893F211E}"/>
              </a:ext>
            </a:extLst>
          </p:cNvPr>
          <p:cNvGrpSpPr/>
          <p:nvPr/>
        </p:nvGrpSpPr>
        <p:grpSpPr>
          <a:xfrm>
            <a:off x="6898683" y="1133295"/>
            <a:ext cx="4570810" cy="4473585"/>
            <a:chOff x="6898683" y="1133295"/>
            <a:chExt cx="4570810" cy="4473585"/>
          </a:xfrm>
        </p:grpSpPr>
        <p:sp>
          <p:nvSpPr>
            <p:cNvPr id="6" name="Rectangle 2">
              <a:extLst>
                <a:ext uri="{FF2B5EF4-FFF2-40B4-BE49-F238E27FC236}">
                  <a16:creationId xmlns:a16="http://schemas.microsoft.com/office/drawing/2014/main" id="{CD9E2F92-0AD4-4FE9-8A2F-2625DC2F4AC7}"/>
                </a:ext>
              </a:extLst>
            </p:cNvPr>
            <p:cNvSpPr>
              <a:spLocks noChangeArrowheads="1"/>
            </p:cNvSpPr>
            <p:nvPr/>
          </p:nvSpPr>
          <p:spPr bwMode="gray">
            <a:xfrm>
              <a:off x="8638688" y="4477511"/>
              <a:ext cx="2435650" cy="400050"/>
            </a:xfrm>
            <a:prstGeom prst="rect">
              <a:avLst/>
            </a:prstGeom>
            <a:noFill/>
            <a:ln w="12700">
              <a:noFill/>
              <a:miter lim="800000"/>
              <a:headEnd/>
              <a:tailEnd/>
            </a:ln>
            <a:effectLst/>
          </p:spPr>
          <p:txBody>
            <a:bodyPr lIns="96838" tIns="47625" rIns="96838" bIns="47625" anchor="ctr">
              <a:spAutoFit/>
            </a:bodyPr>
            <a:lstStyle/>
            <a:p>
              <a:pPr fontAlgn="base">
                <a:lnSpc>
                  <a:spcPct val="100000"/>
                </a:lnSpc>
                <a:spcBef>
                  <a:spcPct val="0"/>
                </a:spcBef>
                <a:buClrTx/>
                <a:buSzTx/>
                <a:buFontTx/>
                <a:buNone/>
              </a:pPr>
              <a:r>
                <a:rPr lang="en-US" sz="2000" b="1" dirty="0"/>
                <a:t>Vector Table</a:t>
              </a:r>
            </a:p>
          </p:txBody>
        </p:sp>
        <p:sp>
          <p:nvSpPr>
            <p:cNvPr id="7" name="Rectangle 5">
              <a:extLst>
                <a:ext uri="{FF2B5EF4-FFF2-40B4-BE49-F238E27FC236}">
                  <a16:creationId xmlns:a16="http://schemas.microsoft.com/office/drawing/2014/main" id="{DBACE479-6721-448C-A2EB-4E5BDC577AD7}"/>
                </a:ext>
              </a:extLst>
            </p:cNvPr>
            <p:cNvSpPr>
              <a:spLocks noChangeArrowheads="1"/>
            </p:cNvSpPr>
            <p:nvPr/>
          </p:nvSpPr>
          <p:spPr bwMode="black">
            <a:xfrm>
              <a:off x="7812845" y="5079813"/>
              <a:ext cx="3656648" cy="527067"/>
            </a:xfrm>
            <a:prstGeom prst="rect">
              <a:avLst/>
            </a:prstGeom>
            <a:noFill/>
            <a:ln w="12700">
              <a:noFill/>
              <a:miter lim="800000"/>
              <a:headEnd/>
              <a:tailEnd/>
            </a:ln>
            <a:effectLst/>
          </p:spPr>
          <p:txBody>
            <a:bodyPr lIns="96838" tIns="47625" rIns="96838" bIns="47625" anchor="ctr">
              <a:spAutoFit/>
            </a:bodyPr>
            <a:lstStyle/>
            <a:p>
              <a:pPr fontAlgn="base">
                <a:lnSpc>
                  <a:spcPct val="100000"/>
                </a:lnSpc>
                <a:spcBef>
                  <a:spcPct val="0"/>
                </a:spcBef>
                <a:buClrTx/>
                <a:buSzTx/>
                <a:buFontTx/>
                <a:buNone/>
              </a:pPr>
              <a:r>
                <a:rPr lang="en-US" sz="1400" dirty="0"/>
                <a:t>At reset, the vector table can be at </a:t>
              </a:r>
              <a:r>
                <a:rPr lang="en-US" sz="1400" b="1" dirty="0">
                  <a:latin typeface="Courier New" pitchFamily="49" charset="0"/>
                  <a:cs typeface="Courier New" pitchFamily="49" charset="0"/>
                </a:rPr>
                <a:t>0x0</a:t>
              </a:r>
              <a:r>
                <a:rPr lang="en-US" sz="1400" dirty="0"/>
                <a:t> or </a:t>
              </a:r>
              <a:r>
                <a:rPr lang="en-US" sz="1400" b="1" dirty="0">
                  <a:latin typeface="Courier New" pitchFamily="49" charset="0"/>
                </a:rPr>
                <a:t>0xFFFF0000.</a:t>
              </a:r>
              <a:endParaRPr lang="en-US" sz="1200" dirty="0"/>
            </a:p>
          </p:txBody>
        </p:sp>
        <p:sp>
          <p:nvSpPr>
            <p:cNvPr id="8" name="Line 6">
              <a:extLst>
                <a:ext uri="{FF2B5EF4-FFF2-40B4-BE49-F238E27FC236}">
                  <a16:creationId xmlns:a16="http://schemas.microsoft.com/office/drawing/2014/main" id="{513B7C74-0AD8-4650-8482-C5DE4CADB5B6}"/>
                </a:ext>
              </a:extLst>
            </p:cNvPr>
            <p:cNvSpPr>
              <a:spLocks noChangeShapeType="1"/>
            </p:cNvSpPr>
            <p:nvPr/>
          </p:nvSpPr>
          <p:spPr bwMode="auto">
            <a:xfrm flipH="1">
              <a:off x="7914418" y="1133295"/>
              <a:ext cx="0" cy="914400"/>
            </a:xfrm>
            <a:prstGeom prst="line">
              <a:avLst/>
            </a:prstGeom>
            <a:noFill/>
            <a:ln w="12700">
              <a:solidFill>
                <a:srgbClr val="000000"/>
              </a:solidFill>
              <a:prstDash val="dash"/>
              <a:round/>
              <a:headEnd type="none" w="sm" len="sm"/>
              <a:tailEnd type="none" w="sm" len="sm"/>
            </a:ln>
            <a:effectLst/>
          </p:spPr>
          <p:txBody>
            <a:bodyPr wrap="none" anchor="ctr"/>
            <a:lstStyle/>
            <a:p>
              <a:endParaRPr lang="en-GB" dirty="0"/>
            </a:p>
          </p:txBody>
        </p:sp>
        <p:sp>
          <p:nvSpPr>
            <p:cNvPr id="9" name="Line 7">
              <a:extLst>
                <a:ext uri="{FF2B5EF4-FFF2-40B4-BE49-F238E27FC236}">
                  <a16:creationId xmlns:a16="http://schemas.microsoft.com/office/drawing/2014/main" id="{E5F8DEDF-3C33-4E3E-8A08-86C64D514BE7}"/>
                </a:ext>
              </a:extLst>
            </p:cNvPr>
            <p:cNvSpPr>
              <a:spLocks noChangeShapeType="1"/>
            </p:cNvSpPr>
            <p:nvPr/>
          </p:nvSpPr>
          <p:spPr bwMode="gray">
            <a:xfrm>
              <a:off x="9336448" y="1285695"/>
              <a:ext cx="0" cy="533400"/>
            </a:xfrm>
            <a:prstGeom prst="line">
              <a:avLst/>
            </a:prstGeom>
            <a:noFill/>
            <a:ln w="50800" cap="rnd">
              <a:solidFill>
                <a:srgbClr val="000000"/>
              </a:solidFill>
              <a:prstDash val="sysDot"/>
              <a:round/>
              <a:headEnd type="none" w="sm" len="sm"/>
              <a:tailEnd type="none" w="sm" len="sm"/>
            </a:ln>
            <a:effectLst/>
          </p:spPr>
          <p:txBody>
            <a:bodyPr wrap="none" anchor="ctr"/>
            <a:lstStyle/>
            <a:p>
              <a:endParaRPr lang="en-GB" dirty="0"/>
            </a:p>
          </p:txBody>
        </p:sp>
        <p:sp>
          <p:nvSpPr>
            <p:cNvPr id="10" name="Rectangle 8">
              <a:extLst>
                <a:ext uri="{FF2B5EF4-FFF2-40B4-BE49-F238E27FC236}">
                  <a16:creationId xmlns:a16="http://schemas.microsoft.com/office/drawing/2014/main" id="{0098FCF7-9EA3-46E4-802B-5DE3F6F1EA0C}"/>
                </a:ext>
              </a:extLst>
            </p:cNvPr>
            <p:cNvSpPr>
              <a:spLocks noChangeArrowheads="1"/>
            </p:cNvSpPr>
            <p:nvPr/>
          </p:nvSpPr>
          <p:spPr bwMode="gray">
            <a:xfrm>
              <a:off x="7914418" y="20476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solidFill>
                    <a:schemeClr val="bg1"/>
                  </a:solidFill>
                </a:rPr>
                <a:t>FIQ</a:t>
              </a:r>
              <a:endParaRPr lang="en-US" sz="2400" dirty="0">
                <a:solidFill>
                  <a:schemeClr val="bg1"/>
                </a:solidFill>
                <a:latin typeface="Times New Roman" pitchFamily="18" charset="0"/>
              </a:endParaRPr>
            </a:p>
          </p:txBody>
        </p:sp>
        <p:sp>
          <p:nvSpPr>
            <p:cNvPr id="11" name="Rectangle 9">
              <a:extLst>
                <a:ext uri="{FF2B5EF4-FFF2-40B4-BE49-F238E27FC236}">
                  <a16:creationId xmlns:a16="http://schemas.microsoft.com/office/drawing/2014/main" id="{1A9DAB99-6794-41DA-A981-28452AD8E8BC}"/>
                </a:ext>
              </a:extLst>
            </p:cNvPr>
            <p:cNvSpPr>
              <a:spLocks noChangeArrowheads="1"/>
            </p:cNvSpPr>
            <p:nvPr/>
          </p:nvSpPr>
          <p:spPr bwMode="gray">
            <a:xfrm>
              <a:off x="7914418" y="23524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solidFill>
                    <a:schemeClr val="bg1"/>
                  </a:solidFill>
                </a:rPr>
                <a:t>IRQ</a:t>
              </a:r>
              <a:endParaRPr lang="en-US" sz="1600" b="1" dirty="0">
                <a:solidFill>
                  <a:schemeClr val="bg1"/>
                </a:solidFill>
                <a:latin typeface="Courier New" pitchFamily="49" charset="0"/>
              </a:endParaRPr>
            </a:p>
          </p:txBody>
        </p:sp>
        <p:sp>
          <p:nvSpPr>
            <p:cNvPr id="12" name="Rectangle 10">
              <a:extLst>
                <a:ext uri="{FF2B5EF4-FFF2-40B4-BE49-F238E27FC236}">
                  <a16:creationId xmlns:a16="http://schemas.microsoft.com/office/drawing/2014/main" id="{4A4C5E1A-AB47-4431-AE7E-0C32513A0AFC}"/>
                </a:ext>
              </a:extLst>
            </p:cNvPr>
            <p:cNvSpPr>
              <a:spLocks noChangeArrowheads="1"/>
            </p:cNvSpPr>
            <p:nvPr/>
          </p:nvSpPr>
          <p:spPr bwMode="gray">
            <a:xfrm>
              <a:off x="7914418" y="2657295"/>
              <a:ext cx="2945633" cy="304800"/>
            </a:xfrm>
            <a:prstGeom prst="rect">
              <a:avLst/>
            </a:prstGeom>
            <a:solidFill>
              <a:schemeClr val="bg2"/>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t>(Reserved)</a:t>
              </a:r>
              <a:endParaRPr lang="en-US" sz="2400" dirty="0">
                <a:latin typeface="Times New Roman" pitchFamily="18" charset="0"/>
              </a:endParaRPr>
            </a:p>
          </p:txBody>
        </p:sp>
        <p:sp>
          <p:nvSpPr>
            <p:cNvPr id="13" name="Rectangle 11">
              <a:extLst>
                <a:ext uri="{FF2B5EF4-FFF2-40B4-BE49-F238E27FC236}">
                  <a16:creationId xmlns:a16="http://schemas.microsoft.com/office/drawing/2014/main" id="{BEDF1970-A36F-4836-94B2-70F7D7C0C144}"/>
                </a:ext>
              </a:extLst>
            </p:cNvPr>
            <p:cNvSpPr>
              <a:spLocks noChangeArrowheads="1"/>
            </p:cNvSpPr>
            <p:nvPr/>
          </p:nvSpPr>
          <p:spPr bwMode="gray">
            <a:xfrm>
              <a:off x="7914418" y="29620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solidFill>
                    <a:schemeClr val="bg1"/>
                  </a:solidFill>
                </a:rPr>
                <a:t>Data Abort</a:t>
              </a:r>
              <a:endParaRPr lang="en-US" sz="1600" b="1" dirty="0">
                <a:solidFill>
                  <a:schemeClr val="bg1"/>
                </a:solidFill>
                <a:latin typeface="Courier New" pitchFamily="49" charset="0"/>
              </a:endParaRPr>
            </a:p>
          </p:txBody>
        </p:sp>
        <p:sp>
          <p:nvSpPr>
            <p:cNvPr id="14" name="Rectangle 12">
              <a:extLst>
                <a:ext uri="{FF2B5EF4-FFF2-40B4-BE49-F238E27FC236}">
                  <a16:creationId xmlns:a16="http://schemas.microsoft.com/office/drawing/2014/main" id="{AFA7D72A-171A-485C-9A62-ACBA29771E56}"/>
                </a:ext>
              </a:extLst>
            </p:cNvPr>
            <p:cNvSpPr>
              <a:spLocks noChangeArrowheads="1"/>
            </p:cNvSpPr>
            <p:nvPr/>
          </p:nvSpPr>
          <p:spPr bwMode="gray">
            <a:xfrm>
              <a:off x="7914418" y="32668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solidFill>
                    <a:schemeClr val="bg1"/>
                  </a:solidFill>
                </a:rPr>
                <a:t>Prefetch Abort</a:t>
              </a:r>
              <a:endParaRPr lang="en-US" sz="1600" b="1" dirty="0">
                <a:solidFill>
                  <a:schemeClr val="bg1"/>
                </a:solidFill>
                <a:latin typeface="Courier New" pitchFamily="49" charset="0"/>
              </a:endParaRPr>
            </a:p>
          </p:txBody>
        </p:sp>
        <p:sp>
          <p:nvSpPr>
            <p:cNvPr id="15" name="Rectangle 13">
              <a:extLst>
                <a:ext uri="{FF2B5EF4-FFF2-40B4-BE49-F238E27FC236}">
                  <a16:creationId xmlns:a16="http://schemas.microsoft.com/office/drawing/2014/main" id="{AB6C9BC9-483D-4D50-A671-A6897293D9C9}"/>
                </a:ext>
              </a:extLst>
            </p:cNvPr>
            <p:cNvSpPr>
              <a:spLocks noChangeArrowheads="1"/>
            </p:cNvSpPr>
            <p:nvPr/>
          </p:nvSpPr>
          <p:spPr bwMode="gray">
            <a:xfrm>
              <a:off x="7914418" y="35716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300" b="1" dirty="0">
                  <a:solidFill>
                    <a:schemeClr val="bg1"/>
                  </a:solidFill>
                </a:rPr>
                <a:t>SVC</a:t>
              </a:r>
              <a:endParaRPr lang="en-US" sz="1300" b="1" dirty="0">
                <a:solidFill>
                  <a:schemeClr val="bg1"/>
                </a:solidFill>
                <a:latin typeface="Courier New" pitchFamily="49" charset="0"/>
              </a:endParaRPr>
            </a:p>
          </p:txBody>
        </p:sp>
        <p:sp>
          <p:nvSpPr>
            <p:cNvPr id="16" name="Rectangle 14">
              <a:extLst>
                <a:ext uri="{FF2B5EF4-FFF2-40B4-BE49-F238E27FC236}">
                  <a16:creationId xmlns:a16="http://schemas.microsoft.com/office/drawing/2014/main" id="{4743CEF0-ABBA-4F1F-9FFE-6C6728C213D0}"/>
                </a:ext>
              </a:extLst>
            </p:cNvPr>
            <p:cNvSpPr>
              <a:spLocks noChangeArrowheads="1"/>
            </p:cNvSpPr>
            <p:nvPr/>
          </p:nvSpPr>
          <p:spPr bwMode="gray">
            <a:xfrm>
              <a:off x="7914418" y="38764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300" b="1" dirty="0">
                  <a:solidFill>
                    <a:schemeClr val="bg1"/>
                  </a:solidFill>
                </a:rPr>
                <a:t>UNDEFINED instruction</a:t>
              </a:r>
              <a:endParaRPr lang="en-US" sz="1600" b="1" dirty="0">
                <a:solidFill>
                  <a:schemeClr val="bg1"/>
                </a:solidFill>
                <a:latin typeface="Courier New" pitchFamily="49" charset="0"/>
              </a:endParaRPr>
            </a:p>
          </p:txBody>
        </p:sp>
        <p:sp>
          <p:nvSpPr>
            <p:cNvPr id="17" name="Rectangle 15">
              <a:extLst>
                <a:ext uri="{FF2B5EF4-FFF2-40B4-BE49-F238E27FC236}">
                  <a16:creationId xmlns:a16="http://schemas.microsoft.com/office/drawing/2014/main" id="{2018BA90-0652-46A3-A0CA-F894C7485402}"/>
                </a:ext>
              </a:extLst>
            </p:cNvPr>
            <p:cNvSpPr>
              <a:spLocks noChangeArrowheads="1"/>
            </p:cNvSpPr>
            <p:nvPr/>
          </p:nvSpPr>
          <p:spPr bwMode="gray">
            <a:xfrm>
              <a:off x="7914418" y="4181295"/>
              <a:ext cx="2945633" cy="304800"/>
            </a:xfrm>
            <a:prstGeom prst="rect">
              <a:avLst/>
            </a:prstGeom>
            <a:solidFill>
              <a:schemeClr val="folHlink"/>
            </a:solidFill>
            <a:ln w="12700">
              <a:solidFill>
                <a:schemeClr val="tx1"/>
              </a:solidFill>
              <a:miter lim="800000"/>
              <a:headEnd/>
              <a:tailEnd/>
            </a:ln>
            <a:effectLst/>
          </p:spPr>
          <p:txBody>
            <a:bodyPr wrap="none" anchor="ctr"/>
            <a:lstStyle/>
            <a:p>
              <a:pPr fontAlgn="base">
                <a:lnSpc>
                  <a:spcPct val="100000"/>
                </a:lnSpc>
                <a:spcBef>
                  <a:spcPct val="0"/>
                </a:spcBef>
                <a:buClrTx/>
                <a:buSzTx/>
                <a:buFontTx/>
                <a:buNone/>
              </a:pPr>
              <a:r>
                <a:rPr lang="en-US" sz="1600" b="1" dirty="0">
                  <a:solidFill>
                    <a:schemeClr val="bg1"/>
                  </a:solidFill>
                </a:rPr>
                <a:t>Reset</a:t>
              </a:r>
              <a:endParaRPr lang="en-US" sz="1600" b="1" dirty="0">
                <a:solidFill>
                  <a:schemeClr val="bg1"/>
                </a:solidFill>
                <a:latin typeface="Courier New" pitchFamily="49" charset="0"/>
              </a:endParaRPr>
            </a:p>
          </p:txBody>
        </p:sp>
        <p:grpSp>
          <p:nvGrpSpPr>
            <p:cNvPr id="18" name="Group 16">
              <a:extLst>
                <a:ext uri="{FF2B5EF4-FFF2-40B4-BE49-F238E27FC236}">
                  <a16:creationId xmlns:a16="http://schemas.microsoft.com/office/drawing/2014/main" id="{F26DC4D3-0953-42D0-8785-D576276AC78A}"/>
                </a:ext>
              </a:extLst>
            </p:cNvPr>
            <p:cNvGrpSpPr>
              <a:grpSpLocks/>
            </p:cNvGrpSpPr>
            <p:nvPr/>
          </p:nvGrpSpPr>
          <p:grpSpPr bwMode="auto">
            <a:xfrm>
              <a:off x="6898683" y="2047695"/>
              <a:ext cx="795659" cy="2438400"/>
              <a:chOff x="3888" y="1296"/>
              <a:chExt cx="1384" cy="1536"/>
            </a:xfrm>
          </p:grpSpPr>
          <p:sp>
            <p:nvSpPr>
              <p:cNvPr id="20" name="Rectangle 17">
                <a:extLst>
                  <a:ext uri="{FF2B5EF4-FFF2-40B4-BE49-F238E27FC236}">
                    <a16:creationId xmlns:a16="http://schemas.microsoft.com/office/drawing/2014/main" id="{DC9044F2-2955-4C2D-91F8-0BF294F851B7}"/>
                  </a:ext>
                </a:extLst>
              </p:cNvPr>
              <p:cNvSpPr>
                <a:spLocks noChangeArrowheads="1"/>
              </p:cNvSpPr>
              <p:nvPr/>
            </p:nvSpPr>
            <p:spPr bwMode="gray">
              <a:xfrm>
                <a:off x="3888" y="1296"/>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0x1C</a:t>
                </a:r>
                <a:endParaRPr lang="en-US" sz="2400" dirty="0">
                  <a:latin typeface="Times New Roman" pitchFamily="18" charset="0"/>
                </a:endParaRPr>
              </a:p>
            </p:txBody>
          </p:sp>
          <p:sp>
            <p:nvSpPr>
              <p:cNvPr id="21" name="Rectangle 18">
                <a:extLst>
                  <a:ext uri="{FF2B5EF4-FFF2-40B4-BE49-F238E27FC236}">
                    <a16:creationId xmlns:a16="http://schemas.microsoft.com/office/drawing/2014/main" id="{40C7485C-D9F2-458B-9E41-6416BB1CFD26}"/>
                  </a:ext>
                </a:extLst>
              </p:cNvPr>
              <p:cNvSpPr>
                <a:spLocks noChangeArrowheads="1"/>
              </p:cNvSpPr>
              <p:nvPr/>
            </p:nvSpPr>
            <p:spPr bwMode="gray">
              <a:xfrm>
                <a:off x="3888" y="1488"/>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0x18</a:t>
                </a:r>
                <a:endParaRPr lang="en-US" sz="1600" b="1" dirty="0">
                  <a:latin typeface="Courier New" pitchFamily="49" charset="0"/>
                </a:endParaRPr>
              </a:p>
            </p:txBody>
          </p:sp>
          <p:sp>
            <p:nvSpPr>
              <p:cNvPr id="22" name="Rectangle 19">
                <a:extLst>
                  <a:ext uri="{FF2B5EF4-FFF2-40B4-BE49-F238E27FC236}">
                    <a16:creationId xmlns:a16="http://schemas.microsoft.com/office/drawing/2014/main" id="{4CA7EBF1-808C-48DA-8A8A-854323FAF822}"/>
                  </a:ext>
                </a:extLst>
              </p:cNvPr>
              <p:cNvSpPr>
                <a:spLocks noChangeArrowheads="1"/>
              </p:cNvSpPr>
              <p:nvPr/>
            </p:nvSpPr>
            <p:spPr bwMode="gray">
              <a:xfrm>
                <a:off x="3888" y="1680"/>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0x14</a:t>
                </a:r>
                <a:endParaRPr lang="en-US" sz="2400" dirty="0">
                  <a:latin typeface="Times New Roman" pitchFamily="18" charset="0"/>
                </a:endParaRPr>
              </a:p>
            </p:txBody>
          </p:sp>
          <p:sp>
            <p:nvSpPr>
              <p:cNvPr id="23" name="Rectangle 20">
                <a:extLst>
                  <a:ext uri="{FF2B5EF4-FFF2-40B4-BE49-F238E27FC236}">
                    <a16:creationId xmlns:a16="http://schemas.microsoft.com/office/drawing/2014/main" id="{9FC95CBF-6950-4989-AE3A-113A837BB1F8}"/>
                  </a:ext>
                </a:extLst>
              </p:cNvPr>
              <p:cNvSpPr>
                <a:spLocks noChangeArrowheads="1"/>
              </p:cNvSpPr>
              <p:nvPr/>
            </p:nvSpPr>
            <p:spPr bwMode="gray">
              <a:xfrm>
                <a:off x="3888" y="1872"/>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0x10</a:t>
                </a:r>
              </a:p>
            </p:txBody>
          </p:sp>
          <p:sp>
            <p:nvSpPr>
              <p:cNvPr id="24" name="Rectangle 21">
                <a:extLst>
                  <a:ext uri="{FF2B5EF4-FFF2-40B4-BE49-F238E27FC236}">
                    <a16:creationId xmlns:a16="http://schemas.microsoft.com/office/drawing/2014/main" id="{BF38616A-848D-4865-A13A-F0582FB85E4B}"/>
                  </a:ext>
                </a:extLst>
              </p:cNvPr>
              <p:cNvSpPr>
                <a:spLocks noChangeArrowheads="1"/>
              </p:cNvSpPr>
              <p:nvPr/>
            </p:nvSpPr>
            <p:spPr bwMode="gray">
              <a:xfrm>
                <a:off x="3888" y="2064"/>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0x0C</a:t>
                </a:r>
                <a:endParaRPr lang="en-US" sz="1600" b="1" dirty="0">
                  <a:latin typeface="Courier New" pitchFamily="49" charset="0"/>
                </a:endParaRPr>
              </a:p>
            </p:txBody>
          </p:sp>
          <p:sp>
            <p:nvSpPr>
              <p:cNvPr id="25" name="Rectangle 22">
                <a:extLst>
                  <a:ext uri="{FF2B5EF4-FFF2-40B4-BE49-F238E27FC236}">
                    <a16:creationId xmlns:a16="http://schemas.microsoft.com/office/drawing/2014/main" id="{723BF80C-576E-4B45-8227-43E61761A292}"/>
                  </a:ext>
                </a:extLst>
              </p:cNvPr>
              <p:cNvSpPr>
                <a:spLocks noChangeArrowheads="1"/>
              </p:cNvSpPr>
              <p:nvPr/>
            </p:nvSpPr>
            <p:spPr bwMode="gray">
              <a:xfrm>
                <a:off x="3888" y="2256"/>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0x08</a:t>
                </a:r>
                <a:endParaRPr lang="en-US" sz="1300" b="1" dirty="0">
                  <a:latin typeface="Courier New" pitchFamily="49" charset="0"/>
                </a:endParaRPr>
              </a:p>
            </p:txBody>
          </p:sp>
          <p:sp>
            <p:nvSpPr>
              <p:cNvPr id="26" name="Rectangle 23">
                <a:extLst>
                  <a:ext uri="{FF2B5EF4-FFF2-40B4-BE49-F238E27FC236}">
                    <a16:creationId xmlns:a16="http://schemas.microsoft.com/office/drawing/2014/main" id="{E7488B7D-FF61-426E-8A60-1008D6BBA663}"/>
                  </a:ext>
                </a:extLst>
              </p:cNvPr>
              <p:cNvSpPr>
                <a:spLocks noChangeArrowheads="1"/>
              </p:cNvSpPr>
              <p:nvPr/>
            </p:nvSpPr>
            <p:spPr bwMode="gray">
              <a:xfrm>
                <a:off x="3888" y="2448"/>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0x04</a:t>
                </a:r>
              </a:p>
            </p:txBody>
          </p:sp>
          <p:sp>
            <p:nvSpPr>
              <p:cNvPr id="27" name="Rectangle 24">
                <a:extLst>
                  <a:ext uri="{FF2B5EF4-FFF2-40B4-BE49-F238E27FC236}">
                    <a16:creationId xmlns:a16="http://schemas.microsoft.com/office/drawing/2014/main" id="{AF85721B-0AC1-45D6-B31E-4523A309CE43}"/>
                  </a:ext>
                </a:extLst>
              </p:cNvPr>
              <p:cNvSpPr>
                <a:spLocks noChangeArrowheads="1"/>
              </p:cNvSpPr>
              <p:nvPr/>
            </p:nvSpPr>
            <p:spPr bwMode="gray">
              <a:xfrm>
                <a:off x="3888" y="2640"/>
                <a:ext cx="1384" cy="192"/>
              </a:xfrm>
              <a:prstGeom prst="rect">
                <a:avLst/>
              </a:prstGeom>
              <a:noFill/>
              <a:ln w="12700">
                <a:noFill/>
                <a:miter lim="800000"/>
                <a:headEnd/>
                <a:tailEnd/>
              </a:ln>
              <a:effectLst/>
            </p:spPr>
            <p:txBody>
              <a:bodyPr wrap="none" anchor="ctr"/>
              <a:lstStyle/>
              <a:p>
                <a:pPr fontAlgn="base">
                  <a:lnSpc>
                    <a:spcPct val="100000"/>
                  </a:lnSpc>
                  <a:spcBef>
                    <a:spcPct val="0"/>
                  </a:spcBef>
                  <a:buClrTx/>
                  <a:buSzTx/>
                  <a:buFontTx/>
                  <a:buNone/>
                </a:pPr>
                <a:r>
                  <a:rPr lang="en-US" sz="1400" dirty="0"/>
                  <a:t>0x00</a:t>
                </a:r>
              </a:p>
            </p:txBody>
          </p:sp>
        </p:grpSp>
        <p:sp>
          <p:nvSpPr>
            <p:cNvPr id="19" name="Line 25">
              <a:extLst>
                <a:ext uri="{FF2B5EF4-FFF2-40B4-BE49-F238E27FC236}">
                  <a16:creationId xmlns:a16="http://schemas.microsoft.com/office/drawing/2014/main" id="{1F161BC5-B559-4A21-8924-D75B7883AE68}"/>
                </a:ext>
              </a:extLst>
            </p:cNvPr>
            <p:cNvSpPr>
              <a:spLocks noChangeShapeType="1"/>
            </p:cNvSpPr>
            <p:nvPr/>
          </p:nvSpPr>
          <p:spPr bwMode="auto">
            <a:xfrm flipH="1">
              <a:off x="10860051" y="1133295"/>
              <a:ext cx="0" cy="914400"/>
            </a:xfrm>
            <a:prstGeom prst="line">
              <a:avLst/>
            </a:prstGeom>
            <a:noFill/>
            <a:ln w="12700">
              <a:solidFill>
                <a:srgbClr val="000000"/>
              </a:solidFill>
              <a:prstDash val="dash"/>
              <a:round/>
              <a:headEnd type="none" w="sm" len="sm"/>
              <a:tailEnd type="none" w="sm" len="sm"/>
            </a:ln>
            <a:effectLst/>
          </p:spPr>
          <p:txBody>
            <a:bodyPr wrap="none" anchor="ctr"/>
            <a:lstStyle/>
            <a:p>
              <a:endParaRPr lang="en-GB" dirty="0"/>
            </a:p>
          </p:txBody>
        </p:sp>
      </p:grpSp>
    </p:spTree>
    <p:extLst>
      <p:ext uri="{BB962C8B-B14F-4D97-AF65-F5344CB8AC3E}">
        <p14:creationId xmlns:p14="http://schemas.microsoft.com/office/powerpoint/2010/main" val="192770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Memory Model</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3720223"/>
            <a:ext cx="11180763" cy="2005890"/>
          </a:xfrm>
        </p:spPr>
        <p:txBody>
          <a:bodyPr wrap="square" numCol="1" anchor="t" anchorCtr="0" compatLnSpc="1">
            <a:prstTxWarp prst="textNoShape">
              <a:avLst/>
            </a:prstTxWarp>
          </a:bodyPr>
          <a:lstStyle/>
          <a:p>
            <a:r>
              <a:rPr lang="en-IN" altLang="en-US" sz="2000" dirty="0">
                <a:ea typeface="ＭＳ Ｐゴシック" panose="020B0600070205080204" pitchFamily="34" charset="-128"/>
              </a:rPr>
              <a:t>A system includes different memories and peripherals.</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The processor needs to be told how it should access different devices.</a:t>
            </a:r>
            <a:endParaRPr lang="en-US" altLang="en-US" sz="1600" dirty="0">
              <a:ea typeface="ＭＳ Ｐゴシック" panose="020B0600070205080204" pitchFamily="34" charset="-128"/>
            </a:endParaRPr>
          </a:p>
          <a:p>
            <a:r>
              <a:rPr lang="en-IN" altLang="en-US" sz="2000" dirty="0">
                <a:ea typeface="ＭＳ Ｐゴシック" panose="020B0600070205080204" pitchFamily="34" charset="-128"/>
              </a:rPr>
              <a:t>For each address region:</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Access permissions</a:t>
            </a:r>
          </a:p>
          <a:p>
            <a:pPr lvl="1"/>
            <a:r>
              <a:rPr lang="en-IN" altLang="en-US" sz="1600" dirty="0">
                <a:ea typeface="ＭＳ Ｐゴシック" panose="020B0600070205080204" pitchFamily="34" charset="-128"/>
              </a:rPr>
              <a:t>Read/write permissions for user/privileged modes</a:t>
            </a:r>
          </a:p>
          <a:p>
            <a:pPr lvl="1"/>
            <a:r>
              <a:rPr lang="en-IN" altLang="en-US" sz="1600" dirty="0">
                <a:ea typeface="ＭＳ Ｐゴシック" panose="020B0600070205080204" pitchFamily="34" charset="-128"/>
              </a:rPr>
              <a:t>Memory types</a:t>
            </a:r>
          </a:p>
          <a:p>
            <a:pPr lvl="1"/>
            <a:r>
              <a:rPr lang="en-IN" altLang="en-US" sz="1600" dirty="0">
                <a:ea typeface="ＭＳ Ｐゴシック" panose="020B0600070205080204" pitchFamily="34" charset="-128"/>
              </a:rPr>
              <a:t>Caching/buffering and access ordering rules for memory accesses</a:t>
            </a:r>
            <a:endParaRPr lang="en-US" altLang="en-US" sz="1600" dirty="0">
              <a:ea typeface="ＭＳ Ｐゴシック" panose="020B0600070205080204" pitchFamily="34" charset="-128"/>
            </a:endParaRPr>
          </a:p>
        </p:txBody>
      </p:sp>
      <p:grpSp>
        <p:nvGrpSpPr>
          <p:cNvPr id="5" name="18 Grupo">
            <a:extLst>
              <a:ext uri="{FF2B5EF4-FFF2-40B4-BE49-F238E27FC236}">
                <a16:creationId xmlns:a16="http://schemas.microsoft.com/office/drawing/2014/main" id="{ECC2AD6C-C97F-4710-8571-8FAE8DBC0FF2}"/>
              </a:ext>
            </a:extLst>
          </p:cNvPr>
          <p:cNvGrpSpPr/>
          <p:nvPr/>
        </p:nvGrpSpPr>
        <p:grpSpPr>
          <a:xfrm>
            <a:off x="3297923" y="810228"/>
            <a:ext cx="5722802" cy="2844952"/>
            <a:chOff x="3297923" y="810228"/>
            <a:chExt cx="5722802" cy="2844952"/>
          </a:xfrm>
        </p:grpSpPr>
        <p:sp>
          <p:nvSpPr>
            <p:cNvPr id="6" name="Text Box 31">
              <a:extLst>
                <a:ext uri="{FF2B5EF4-FFF2-40B4-BE49-F238E27FC236}">
                  <a16:creationId xmlns:a16="http://schemas.microsoft.com/office/drawing/2014/main" id="{9E35AF8F-E447-4E3F-BD85-F748AE567D3C}"/>
                </a:ext>
              </a:extLst>
            </p:cNvPr>
            <p:cNvSpPr txBox="1">
              <a:spLocks noChangeArrowheads="1"/>
            </p:cNvSpPr>
            <p:nvPr/>
          </p:nvSpPr>
          <p:spPr bwMode="gray">
            <a:xfrm>
              <a:off x="6415581" y="810228"/>
              <a:ext cx="2605144" cy="338554"/>
            </a:xfrm>
            <a:prstGeom prst="rect">
              <a:avLst/>
            </a:prstGeom>
            <a:noFill/>
            <a:ln w="12700" algn="ctr">
              <a:noFill/>
              <a:miter lim="800000"/>
              <a:headEnd/>
              <a:tailEnd/>
            </a:ln>
          </p:spPr>
          <p:txBody>
            <a:bodyPr>
              <a:spAutoFit/>
            </a:bodyPr>
            <a:lstStyle/>
            <a:p>
              <a:r>
                <a:rPr lang="en-GB" sz="1600" b="1" dirty="0">
                  <a:solidFill>
                    <a:schemeClr val="tx1"/>
                  </a:solidFill>
                </a:rPr>
                <a:t>Memory Map</a:t>
              </a:r>
            </a:p>
          </p:txBody>
        </p:sp>
        <p:sp>
          <p:nvSpPr>
            <p:cNvPr id="7" name="Rectangle 32">
              <a:extLst>
                <a:ext uri="{FF2B5EF4-FFF2-40B4-BE49-F238E27FC236}">
                  <a16:creationId xmlns:a16="http://schemas.microsoft.com/office/drawing/2014/main" id="{EFA9B49E-50EC-48C2-915F-46A104DFE253}"/>
                </a:ext>
              </a:extLst>
            </p:cNvPr>
            <p:cNvSpPr>
              <a:spLocks noChangeArrowheads="1"/>
            </p:cNvSpPr>
            <p:nvPr/>
          </p:nvSpPr>
          <p:spPr bwMode="gray">
            <a:xfrm>
              <a:off x="6303069" y="1173680"/>
              <a:ext cx="2139500" cy="2264114"/>
            </a:xfrm>
            <a:prstGeom prst="rect">
              <a:avLst/>
            </a:prstGeom>
            <a:solidFill>
              <a:schemeClr val="bg2">
                <a:alpha val="10196"/>
              </a:schemeClr>
            </a:solidFill>
            <a:ln w="12700" algn="ctr">
              <a:solidFill>
                <a:schemeClr val="tx1"/>
              </a:solidFill>
              <a:prstDash val="dash"/>
              <a:miter lim="800000"/>
              <a:headEnd/>
              <a:tailEnd/>
            </a:ln>
          </p:spPr>
          <p:txBody>
            <a:bodyPr wrap="none" anchor="ctr"/>
            <a:lstStyle/>
            <a:p>
              <a:endParaRPr lang="en-GB" dirty="0"/>
            </a:p>
          </p:txBody>
        </p:sp>
        <p:sp>
          <p:nvSpPr>
            <p:cNvPr id="8" name="Rectangle 33">
              <a:extLst>
                <a:ext uri="{FF2B5EF4-FFF2-40B4-BE49-F238E27FC236}">
                  <a16:creationId xmlns:a16="http://schemas.microsoft.com/office/drawing/2014/main" id="{73A9589C-AB92-4D2A-82DE-DCC02EA9164A}"/>
                </a:ext>
              </a:extLst>
            </p:cNvPr>
            <p:cNvSpPr>
              <a:spLocks noChangeArrowheads="1"/>
            </p:cNvSpPr>
            <p:nvPr/>
          </p:nvSpPr>
          <p:spPr bwMode="blackWhite">
            <a:xfrm>
              <a:off x="6395378" y="1952310"/>
              <a:ext cx="1954882" cy="282430"/>
            </a:xfrm>
            <a:prstGeom prst="rect">
              <a:avLst/>
            </a:prstGeom>
            <a:solidFill>
              <a:schemeClr val="bg1"/>
            </a:solidFill>
            <a:ln w="12700" algn="ctr">
              <a:solidFill>
                <a:schemeClr val="tx1"/>
              </a:solidFill>
              <a:miter lim="800000"/>
              <a:headEnd/>
              <a:tailEnd/>
            </a:ln>
          </p:spPr>
          <p:txBody>
            <a:bodyPr wrap="none" anchor="ctr"/>
            <a:lstStyle/>
            <a:p>
              <a:r>
                <a:rPr lang="en-GB" sz="1200" b="1" dirty="0"/>
                <a:t>OS</a:t>
              </a:r>
            </a:p>
          </p:txBody>
        </p:sp>
        <p:sp>
          <p:nvSpPr>
            <p:cNvPr id="9" name="Rectangle 34">
              <a:extLst>
                <a:ext uri="{FF2B5EF4-FFF2-40B4-BE49-F238E27FC236}">
                  <a16:creationId xmlns:a16="http://schemas.microsoft.com/office/drawing/2014/main" id="{EF44FE07-2712-407E-9E2F-6D2DCA3F0998}"/>
                </a:ext>
              </a:extLst>
            </p:cNvPr>
            <p:cNvSpPr>
              <a:spLocks noChangeArrowheads="1"/>
            </p:cNvSpPr>
            <p:nvPr/>
          </p:nvSpPr>
          <p:spPr bwMode="blackWhite">
            <a:xfrm>
              <a:off x="6395378" y="2304957"/>
              <a:ext cx="1956934" cy="496202"/>
            </a:xfrm>
            <a:prstGeom prst="rect">
              <a:avLst/>
            </a:prstGeom>
            <a:solidFill>
              <a:schemeClr val="bg1"/>
            </a:solidFill>
            <a:ln w="12700" algn="ctr">
              <a:solidFill>
                <a:schemeClr val="tx1"/>
              </a:solidFill>
              <a:miter lim="800000"/>
              <a:headEnd/>
              <a:tailEnd/>
            </a:ln>
          </p:spPr>
          <p:txBody>
            <a:bodyPr wrap="none" anchor="ctr"/>
            <a:lstStyle/>
            <a:p>
              <a:r>
                <a:rPr lang="en-GB" sz="1200" b="1" dirty="0"/>
                <a:t>Application Space</a:t>
              </a:r>
            </a:p>
          </p:txBody>
        </p:sp>
        <p:sp>
          <p:nvSpPr>
            <p:cNvPr id="10" name="Rectangle 35">
              <a:extLst>
                <a:ext uri="{FF2B5EF4-FFF2-40B4-BE49-F238E27FC236}">
                  <a16:creationId xmlns:a16="http://schemas.microsoft.com/office/drawing/2014/main" id="{8C24BCD5-EC68-4DC3-A8A4-361B67121696}"/>
                </a:ext>
              </a:extLst>
            </p:cNvPr>
            <p:cNvSpPr>
              <a:spLocks noChangeArrowheads="1"/>
            </p:cNvSpPr>
            <p:nvPr/>
          </p:nvSpPr>
          <p:spPr bwMode="blackWhite">
            <a:xfrm>
              <a:off x="6395378" y="3155366"/>
              <a:ext cx="1956934" cy="213772"/>
            </a:xfrm>
            <a:prstGeom prst="rect">
              <a:avLst/>
            </a:prstGeom>
            <a:solidFill>
              <a:schemeClr val="bg1"/>
            </a:solidFill>
            <a:ln w="12700" algn="ctr">
              <a:solidFill>
                <a:schemeClr val="tx1"/>
              </a:solidFill>
              <a:miter lim="800000"/>
              <a:headEnd/>
              <a:tailEnd/>
            </a:ln>
          </p:spPr>
          <p:txBody>
            <a:bodyPr wrap="none" anchor="ctr"/>
            <a:lstStyle/>
            <a:p>
              <a:r>
                <a:rPr lang="en-GB" sz="1200" b="1" dirty="0"/>
                <a:t>Vectors</a:t>
              </a:r>
            </a:p>
          </p:txBody>
        </p:sp>
        <p:sp>
          <p:nvSpPr>
            <p:cNvPr id="11" name="Rectangle 36">
              <a:extLst>
                <a:ext uri="{FF2B5EF4-FFF2-40B4-BE49-F238E27FC236}">
                  <a16:creationId xmlns:a16="http://schemas.microsoft.com/office/drawing/2014/main" id="{04E42D74-0D37-4B3E-BBD4-EFE499BA0144}"/>
                </a:ext>
              </a:extLst>
            </p:cNvPr>
            <p:cNvSpPr>
              <a:spLocks noChangeArrowheads="1"/>
            </p:cNvSpPr>
            <p:nvPr/>
          </p:nvSpPr>
          <p:spPr bwMode="blackWhite">
            <a:xfrm>
              <a:off x="6395378" y="1243897"/>
              <a:ext cx="1934369" cy="354207"/>
            </a:xfrm>
            <a:prstGeom prst="rect">
              <a:avLst/>
            </a:prstGeom>
            <a:solidFill>
              <a:schemeClr val="bg1"/>
            </a:solidFill>
            <a:ln w="12700" algn="ctr">
              <a:solidFill>
                <a:schemeClr val="tx1"/>
              </a:solidFill>
              <a:miter lim="800000"/>
              <a:headEnd/>
              <a:tailEnd/>
            </a:ln>
          </p:spPr>
          <p:txBody>
            <a:bodyPr wrap="none" anchor="ctr"/>
            <a:lstStyle/>
            <a:p>
              <a:r>
                <a:rPr lang="en-GB" sz="1200" b="1" dirty="0"/>
                <a:t>Peripherals</a:t>
              </a:r>
            </a:p>
          </p:txBody>
        </p:sp>
        <p:sp>
          <p:nvSpPr>
            <p:cNvPr id="12" name="Text Box 38">
              <a:extLst>
                <a:ext uri="{FF2B5EF4-FFF2-40B4-BE49-F238E27FC236}">
                  <a16:creationId xmlns:a16="http://schemas.microsoft.com/office/drawing/2014/main" id="{7F075635-8D33-463F-B4F9-6CC21AB528F9}"/>
                </a:ext>
              </a:extLst>
            </p:cNvPr>
            <p:cNvSpPr txBox="1">
              <a:spLocks noChangeArrowheads="1"/>
            </p:cNvSpPr>
            <p:nvPr/>
          </p:nvSpPr>
          <p:spPr bwMode="gray">
            <a:xfrm>
              <a:off x="3297923" y="2378295"/>
              <a:ext cx="1887190" cy="302520"/>
            </a:xfrm>
            <a:prstGeom prst="rect">
              <a:avLst/>
            </a:prstGeom>
            <a:noFill/>
            <a:ln w="12700" algn="ctr">
              <a:noFill/>
              <a:miter lim="800000"/>
              <a:headEnd/>
              <a:tailEnd/>
            </a:ln>
          </p:spPr>
          <p:txBody>
            <a:bodyPr>
              <a:spAutoFit/>
            </a:bodyPr>
            <a:lstStyle/>
            <a:p>
              <a:r>
                <a:rPr lang="en-GB" sz="1400" dirty="0">
                  <a:solidFill>
                    <a:schemeClr val="tx1"/>
                  </a:solidFill>
                </a:rPr>
                <a:t>User Access</a:t>
              </a:r>
            </a:p>
          </p:txBody>
        </p:sp>
        <p:sp>
          <p:nvSpPr>
            <p:cNvPr id="13" name="Text Box 39">
              <a:extLst>
                <a:ext uri="{FF2B5EF4-FFF2-40B4-BE49-F238E27FC236}">
                  <a16:creationId xmlns:a16="http://schemas.microsoft.com/office/drawing/2014/main" id="{6BDFA203-84CC-48CC-8A82-57AD779C1927}"/>
                </a:ext>
              </a:extLst>
            </p:cNvPr>
            <p:cNvSpPr txBox="1">
              <a:spLocks noChangeArrowheads="1"/>
            </p:cNvSpPr>
            <p:nvPr/>
          </p:nvSpPr>
          <p:spPr bwMode="gray">
            <a:xfrm>
              <a:off x="3603566" y="1245457"/>
              <a:ext cx="1489240" cy="302520"/>
            </a:xfrm>
            <a:prstGeom prst="rect">
              <a:avLst/>
            </a:prstGeom>
            <a:noFill/>
            <a:ln w="12700" algn="ctr">
              <a:noFill/>
              <a:miter lim="800000"/>
              <a:headEnd/>
              <a:tailEnd/>
            </a:ln>
          </p:spPr>
          <p:txBody>
            <a:bodyPr>
              <a:spAutoFit/>
            </a:bodyPr>
            <a:lstStyle/>
            <a:p>
              <a:r>
                <a:rPr lang="en-GB" sz="1400" dirty="0">
                  <a:solidFill>
                    <a:schemeClr val="tx1"/>
                  </a:solidFill>
                </a:rPr>
                <a:t>Uncached</a:t>
              </a:r>
            </a:p>
          </p:txBody>
        </p:sp>
        <p:sp>
          <p:nvSpPr>
            <p:cNvPr id="14" name="Text Box 40">
              <a:extLst>
                <a:ext uri="{FF2B5EF4-FFF2-40B4-BE49-F238E27FC236}">
                  <a16:creationId xmlns:a16="http://schemas.microsoft.com/office/drawing/2014/main" id="{BF897F9A-53EF-4F3D-AB28-851FDF881604}"/>
                </a:ext>
              </a:extLst>
            </p:cNvPr>
            <p:cNvSpPr txBox="1">
              <a:spLocks noChangeArrowheads="1"/>
            </p:cNvSpPr>
            <p:nvPr/>
          </p:nvSpPr>
          <p:spPr bwMode="gray">
            <a:xfrm>
              <a:off x="3603566" y="3131960"/>
              <a:ext cx="1489240" cy="523220"/>
            </a:xfrm>
            <a:prstGeom prst="rect">
              <a:avLst/>
            </a:prstGeom>
            <a:noFill/>
            <a:ln w="12700" algn="ctr">
              <a:noFill/>
              <a:miter lim="800000"/>
              <a:headEnd/>
              <a:tailEnd/>
            </a:ln>
          </p:spPr>
          <p:txBody>
            <a:bodyPr>
              <a:spAutoFit/>
            </a:bodyPr>
            <a:lstStyle/>
            <a:p>
              <a:r>
                <a:rPr lang="en-GB" sz="1400" dirty="0"/>
                <a:t>Cached, </a:t>
              </a:r>
              <a:r>
                <a:rPr lang="en-GB" sz="1400" dirty="0">
                  <a:solidFill>
                    <a:schemeClr val="tx1"/>
                  </a:solidFill>
                </a:rPr>
                <a:t>read-only</a:t>
              </a:r>
            </a:p>
          </p:txBody>
        </p:sp>
        <p:sp>
          <p:nvSpPr>
            <p:cNvPr id="15" name="Line 41">
              <a:extLst>
                <a:ext uri="{FF2B5EF4-FFF2-40B4-BE49-F238E27FC236}">
                  <a16:creationId xmlns:a16="http://schemas.microsoft.com/office/drawing/2014/main" id="{2AB42241-10FF-494D-BE46-6F478F3FBDEA}"/>
                </a:ext>
              </a:extLst>
            </p:cNvPr>
            <p:cNvSpPr>
              <a:spLocks noChangeShapeType="1"/>
            </p:cNvSpPr>
            <p:nvPr/>
          </p:nvSpPr>
          <p:spPr bwMode="gray">
            <a:xfrm>
              <a:off x="5092805" y="3259910"/>
              <a:ext cx="1023596" cy="0"/>
            </a:xfrm>
            <a:prstGeom prst="line">
              <a:avLst/>
            </a:prstGeom>
            <a:noFill/>
            <a:ln w="12700">
              <a:solidFill>
                <a:schemeClr val="tx1"/>
              </a:solidFill>
              <a:round/>
              <a:headEnd/>
              <a:tailEnd type="triangle" w="med" len="med"/>
            </a:ln>
          </p:spPr>
          <p:txBody>
            <a:bodyPr wrap="none" anchor="ctr"/>
            <a:lstStyle/>
            <a:p>
              <a:endParaRPr lang="en-GB" dirty="0"/>
            </a:p>
          </p:txBody>
        </p:sp>
        <p:sp>
          <p:nvSpPr>
            <p:cNvPr id="16" name="Line 42">
              <a:extLst>
                <a:ext uri="{FF2B5EF4-FFF2-40B4-BE49-F238E27FC236}">
                  <a16:creationId xmlns:a16="http://schemas.microsoft.com/office/drawing/2014/main" id="{F0386644-D66E-49D8-A1D1-FF3BD8B40E00}"/>
                </a:ext>
              </a:extLst>
            </p:cNvPr>
            <p:cNvSpPr>
              <a:spLocks noChangeShapeType="1"/>
            </p:cNvSpPr>
            <p:nvPr/>
          </p:nvSpPr>
          <p:spPr bwMode="gray">
            <a:xfrm>
              <a:off x="5092805" y="2520289"/>
              <a:ext cx="1023596" cy="0"/>
            </a:xfrm>
            <a:prstGeom prst="line">
              <a:avLst/>
            </a:prstGeom>
            <a:noFill/>
            <a:ln w="12700">
              <a:solidFill>
                <a:schemeClr val="tx1"/>
              </a:solidFill>
              <a:round/>
              <a:headEnd/>
              <a:tailEnd type="triangle" w="med" len="med"/>
            </a:ln>
          </p:spPr>
          <p:txBody>
            <a:bodyPr wrap="none" anchor="ctr"/>
            <a:lstStyle/>
            <a:p>
              <a:endParaRPr lang="en-GB" dirty="0"/>
            </a:p>
          </p:txBody>
        </p:sp>
        <p:sp>
          <p:nvSpPr>
            <p:cNvPr id="17" name="Line 43">
              <a:extLst>
                <a:ext uri="{FF2B5EF4-FFF2-40B4-BE49-F238E27FC236}">
                  <a16:creationId xmlns:a16="http://schemas.microsoft.com/office/drawing/2014/main" id="{6B0746E3-8C2B-4267-A0E7-F3B3E39BA971}"/>
                </a:ext>
              </a:extLst>
            </p:cNvPr>
            <p:cNvSpPr>
              <a:spLocks noChangeShapeType="1"/>
            </p:cNvSpPr>
            <p:nvPr/>
          </p:nvSpPr>
          <p:spPr bwMode="gray">
            <a:xfrm>
              <a:off x="5092805" y="2095865"/>
              <a:ext cx="1023596" cy="0"/>
            </a:xfrm>
            <a:prstGeom prst="line">
              <a:avLst/>
            </a:prstGeom>
            <a:noFill/>
            <a:ln w="12700">
              <a:solidFill>
                <a:schemeClr val="tx1"/>
              </a:solidFill>
              <a:round/>
              <a:headEnd/>
              <a:tailEnd type="triangle" w="med" len="med"/>
            </a:ln>
          </p:spPr>
          <p:txBody>
            <a:bodyPr wrap="none" anchor="ctr"/>
            <a:lstStyle/>
            <a:p>
              <a:endParaRPr lang="en-GB" dirty="0"/>
            </a:p>
          </p:txBody>
        </p:sp>
        <p:sp>
          <p:nvSpPr>
            <p:cNvPr id="18" name="Line 44">
              <a:extLst>
                <a:ext uri="{FF2B5EF4-FFF2-40B4-BE49-F238E27FC236}">
                  <a16:creationId xmlns:a16="http://schemas.microsoft.com/office/drawing/2014/main" id="{00A8E5C1-C3B2-4407-9AC3-7956BFF2B280}"/>
                </a:ext>
              </a:extLst>
            </p:cNvPr>
            <p:cNvSpPr>
              <a:spLocks noChangeShapeType="1"/>
            </p:cNvSpPr>
            <p:nvPr/>
          </p:nvSpPr>
          <p:spPr bwMode="gray">
            <a:xfrm>
              <a:off x="5092805" y="1387452"/>
              <a:ext cx="1023596" cy="0"/>
            </a:xfrm>
            <a:prstGeom prst="line">
              <a:avLst/>
            </a:prstGeom>
            <a:noFill/>
            <a:ln w="12700">
              <a:solidFill>
                <a:schemeClr val="tx1"/>
              </a:solidFill>
              <a:round/>
              <a:headEnd/>
              <a:tailEnd type="triangle" w="med" len="med"/>
            </a:ln>
          </p:spPr>
          <p:txBody>
            <a:bodyPr wrap="none" anchor="ctr"/>
            <a:lstStyle/>
            <a:p>
              <a:endParaRPr lang="en-GB" dirty="0"/>
            </a:p>
          </p:txBody>
        </p:sp>
      </p:grpSp>
    </p:spTree>
    <p:extLst>
      <p:ext uri="{BB962C8B-B14F-4D97-AF65-F5344CB8AC3E}">
        <p14:creationId xmlns:p14="http://schemas.microsoft.com/office/powerpoint/2010/main" val="308373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Memory Types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9792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In Armv6/Armv7, address locations must be described in terms of a type.</a:t>
            </a:r>
          </a:p>
          <a:p>
            <a:r>
              <a:rPr lang="en-IN" altLang="en-US" dirty="0">
                <a:ea typeface="ＭＳ Ｐゴシック" panose="020B0600070205080204" pitchFamily="34" charset="-128"/>
              </a:rPr>
              <a:t>The type tells the processor how it can access that location:</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Memory access ordering rules</a:t>
            </a:r>
          </a:p>
          <a:p>
            <a:pPr lvl="1"/>
            <a:r>
              <a:rPr lang="en-IN" altLang="en-US" dirty="0">
                <a:ea typeface="ＭＳ Ｐゴシック" panose="020B0600070205080204" pitchFamily="34" charset="-128"/>
              </a:rPr>
              <a:t>Caching and buffering behavior</a:t>
            </a:r>
          </a:p>
          <a:p>
            <a:pPr lvl="1"/>
            <a:r>
              <a:rPr lang="en-IN" altLang="en-US" dirty="0">
                <a:ea typeface="ＭＳ Ｐゴシック" panose="020B0600070205080204" pitchFamily="34" charset="-128"/>
              </a:rPr>
              <a:t>Speculation</a:t>
            </a:r>
          </a:p>
          <a:p>
            <a:r>
              <a:rPr lang="en-IN" altLang="en-US" dirty="0">
                <a:ea typeface="ＭＳ Ｐゴシック" panose="020B0600070205080204" pitchFamily="34" charset="-128"/>
              </a:rPr>
              <a:t>There are three mutually exclusive memory type attributes: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Normal:		Data and instructions</a:t>
            </a:r>
          </a:p>
          <a:p>
            <a:pPr lvl="1"/>
            <a:r>
              <a:rPr lang="en-IN" altLang="en-US" dirty="0">
                <a:ea typeface="ＭＳ Ｐゴシック" panose="020B0600070205080204" pitchFamily="34" charset="-128"/>
              </a:rPr>
              <a:t>Device:		Devices/peripherals</a:t>
            </a:r>
          </a:p>
          <a:p>
            <a:pPr lvl="1"/>
            <a:r>
              <a:rPr lang="en-IN" altLang="en-US" dirty="0">
                <a:ea typeface="ＭＳ Ｐゴシック" panose="020B0600070205080204" pitchFamily="34" charset="-128"/>
              </a:rPr>
              <a:t>Strongly ordered: 	Device/peripherals, or data used by legacy code</a:t>
            </a:r>
          </a:p>
          <a:p>
            <a:r>
              <a:rPr lang="en-IN" altLang="en-US" dirty="0">
                <a:ea typeface="ＭＳ Ｐゴシック" panose="020B0600070205080204" pitchFamily="34" charset="-128"/>
              </a:rPr>
              <a:t>Normal and device memory allow additional attributes for specifying the cache policy and whether the region is shared.</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For example, normal memory can be cached or non-cached.</a:t>
            </a:r>
          </a:p>
          <a:p>
            <a:pPr marL="231775" lvl="1" indent="0">
              <a:buNone/>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23193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Example: Cached Arm Macrocell</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527437" y="1063476"/>
            <a:ext cx="11180763" cy="1920471"/>
          </a:xfrm>
        </p:spPr>
        <p:txBody>
          <a:bodyPr wrap="square" numCol="1" anchor="t" anchorCtr="0" compatLnSpc="1">
            <a:prstTxWarp prst="textNoShape">
              <a:avLst/>
            </a:prstTxWarp>
          </a:bodyPr>
          <a:lstStyle/>
          <a:p>
            <a:r>
              <a:rPr lang="en-IN" altLang="en-US" dirty="0">
                <a:ea typeface="ＭＳ Ｐゴシック" panose="020B0600070205080204" pitchFamily="34" charset="-128"/>
              </a:rPr>
              <a:t>For memory management, an Arm core can include either an MMU or MPU.</a:t>
            </a:r>
          </a:p>
          <a:p>
            <a:r>
              <a:rPr lang="en-IN" altLang="en-US" dirty="0">
                <a:ea typeface="ＭＳ Ｐゴシック" panose="020B0600070205080204" pitchFamily="34" charset="-128"/>
              </a:rPr>
              <a:t>Memory Management Unit (MMU)</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Implements Virtual Memory System Architecture (VMSA)</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Memory Protection Unit (MPU)</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Implements physical memory system architecture (PMSA)</a:t>
            </a:r>
            <a:endParaRPr lang="en-US" altLang="en-US" dirty="0">
              <a:ea typeface="ＭＳ Ｐゴシック" panose="020B0600070205080204" pitchFamily="34" charset="-128"/>
            </a:endParaRPr>
          </a:p>
        </p:txBody>
      </p:sp>
      <p:grpSp>
        <p:nvGrpSpPr>
          <p:cNvPr id="5" name="97 Grupo">
            <a:extLst>
              <a:ext uri="{FF2B5EF4-FFF2-40B4-BE49-F238E27FC236}">
                <a16:creationId xmlns:a16="http://schemas.microsoft.com/office/drawing/2014/main" id="{20ED74AC-3290-4A69-9C41-6A093016F306}"/>
              </a:ext>
            </a:extLst>
          </p:cNvPr>
          <p:cNvGrpSpPr/>
          <p:nvPr/>
        </p:nvGrpSpPr>
        <p:grpSpPr>
          <a:xfrm>
            <a:off x="694215" y="3203817"/>
            <a:ext cx="10559417" cy="2916237"/>
            <a:chOff x="717364" y="3249614"/>
            <a:chExt cx="10559417" cy="2916237"/>
          </a:xfrm>
        </p:grpSpPr>
        <p:sp>
          <p:nvSpPr>
            <p:cNvPr id="6" name="Rectangle 5">
              <a:extLst>
                <a:ext uri="{FF2B5EF4-FFF2-40B4-BE49-F238E27FC236}">
                  <a16:creationId xmlns:a16="http://schemas.microsoft.com/office/drawing/2014/main" id="{CEC2AC48-9F01-4BAB-9190-18D97A9CF3B9}"/>
                </a:ext>
              </a:extLst>
            </p:cNvPr>
            <p:cNvSpPr>
              <a:spLocks noChangeArrowheads="1"/>
            </p:cNvSpPr>
            <p:nvPr/>
          </p:nvSpPr>
          <p:spPr bwMode="gray">
            <a:xfrm>
              <a:off x="717364" y="3249614"/>
              <a:ext cx="4943246" cy="2916237"/>
            </a:xfrm>
            <a:prstGeom prst="rect">
              <a:avLst/>
            </a:prstGeom>
            <a:solidFill>
              <a:schemeClr val="bg2">
                <a:alpha val="10196"/>
              </a:schemeClr>
            </a:solidFill>
            <a:ln w="12700" algn="ctr">
              <a:solidFill>
                <a:schemeClr val="tx1"/>
              </a:solidFill>
              <a:prstDash val="dash"/>
              <a:miter lim="800000"/>
              <a:headEnd/>
              <a:tailEnd/>
            </a:ln>
          </p:spPr>
          <p:txBody>
            <a:bodyPr wrap="none" anchor="ctr"/>
            <a:lstStyle/>
            <a:p>
              <a:endParaRPr lang="en-GB" dirty="0"/>
            </a:p>
          </p:txBody>
        </p:sp>
        <p:sp>
          <p:nvSpPr>
            <p:cNvPr id="7" name="Rectangle 6">
              <a:extLst>
                <a:ext uri="{FF2B5EF4-FFF2-40B4-BE49-F238E27FC236}">
                  <a16:creationId xmlns:a16="http://schemas.microsoft.com/office/drawing/2014/main" id="{527ECEBA-261E-4655-B6C2-5BD5EC89A96A}"/>
                </a:ext>
              </a:extLst>
            </p:cNvPr>
            <p:cNvSpPr>
              <a:spLocks noChangeArrowheads="1"/>
            </p:cNvSpPr>
            <p:nvPr/>
          </p:nvSpPr>
          <p:spPr bwMode="blackWhite">
            <a:xfrm>
              <a:off x="2204993" y="4184650"/>
              <a:ext cx="1824092" cy="647700"/>
            </a:xfrm>
            <a:prstGeom prst="rect">
              <a:avLst/>
            </a:prstGeom>
            <a:solidFill>
              <a:schemeClr val="bg1"/>
            </a:solidFill>
            <a:ln w="19050" algn="ctr">
              <a:solidFill>
                <a:schemeClr val="tx1"/>
              </a:solidFill>
              <a:miter lim="800000"/>
              <a:headEnd/>
              <a:tailEnd/>
            </a:ln>
          </p:spPr>
          <p:txBody>
            <a:bodyPr wrap="none" anchor="ctr"/>
            <a:lstStyle/>
            <a:p>
              <a:r>
                <a:rPr lang="en-US" dirty="0"/>
                <a:t>Arm core</a:t>
              </a:r>
              <a:endParaRPr lang="en-GB" dirty="0"/>
            </a:p>
          </p:txBody>
        </p:sp>
        <p:sp>
          <p:nvSpPr>
            <p:cNvPr id="8" name="Rectangle 7">
              <a:extLst>
                <a:ext uri="{FF2B5EF4-FFF2-40B4-BE49-F238E27FC236}">
                  <a16:creationId xmlns:a16="http://schemas.microsoft.com/office/drawing/2014/main" id="{7511DC30-C341-47AF-BCEB-9B97B8A4187A}"/>
                </a:ext>
              </a:extLst>
            </p:cNvPr>
            <p:cNvSpPr>
              <a:spLocks noChangeArrowheads="1"/>
            </p:cNvSpPr>
            <p:nvPr/>
          </p:nvSpPr>
          <p:spPr bwMode="blackWhite">
            <a:xfrm>
              <a:off x="2204993" y="3392488"/>
              <a:ext cx="1824092" cy="360362"/>
            </a:xfrm>
            <a:prstGeom prst="rect">
              <a:avLst/>
            </a:prstGeom>
            <a:solidFill>
              <a:schemeClr val="bg1"/>
            </a:solidFill>
            <a:ln w="19050" algn="ctr">
              <a:solidFill>
                <a:schemeClr val="tx1"/>
              </a:solidFill>
              <a:miter lim="800000"/>
              <a:headEnd/>
              <a:tailEnd/>
            </a:ln>
          </p:spPr>
          <p:txBody>
            <a:bodyPr wrap="none" anchor="ctr"/>
            <a:lstStyle/>
            <a:p>
              <a:r>
                <a:rPr lang="en-US" sz="1400" dirty="0"/>
                <a:t>Instruction cache</a:t>
              </a:r>
              <a:endParaRPr lang="en-GB" sz="1400" dirty="0"/>
            </a:p>
          </p:txBody>
        </p:sp>
        <p:sp>
          <p:nvSpPr>
            <p:cNvPr id="9" name="Rectangle 8">
              <a:extLst>
                <a:ext uri="{FF2B5EF4-FFF2-40B4-BE49-F238E27FC236}">
                  <a16:creationId xmlns:a16="http://schemas.microsoft.com/office/drawing/2014/main" id="{11E8C798-21A0-4E0B-BD7C-B1D645F4DFCE}"/>
                </a:ext>
              </a:extLst>
            </p:cNvPr>
            <p:cNvSpPr>
              <a:spLocks noChangeArrowheads="1"/>
            </p:cNvSpPr>
            <p:nvPr/>
          </p:nvSpPr>
          <p:spPr bwMode="blackWhite">
            <a:xfrm>
              <a:off x="2158438" y="5697538"/>
              <a:ext cx="1824092" cy="360362"/>
            </a:xfrm>
            <a:prstGeom prst="rect">
              <a:avLst/>
            </a:prstGeom>
            <a:solidFill>
              <a:schemeClr val="bg1"/>
            </a:solidFill>
            <a:ln w="19050" algn="ctr">
              <a:solidFill>
                <a:schemeClr val="tx1"/>
              </a:solidFill>
              <a:miter lim="800000"/>
              <a:headEnd/>
              <a:tailEnd/>
            </a:ln>
          </p:spPr>
          <p:txBody>
            <a:bodyPr wrap="none" anchor="ctr"/>
            <a:lstStyle/>
            <a:p>
              <a:r>
                <a:rPr lang="en-US" sz="1400" dirty="0"/>
                <a:t>Data cache </a:t>
              </a:r>
              <a:endParaRPr lang="en-GB" sz="1400" dirty="0"/>
            </a:p>
          </p:txBody>
        </p:sp>
        <p:sp>
          <p:nvSpPr>
            <p:cNvPr id="10" name="Rectangle 9">
              <a:extLst>
                <a:ext uri="{FF2B5EF4-FFF2-40B4-BE49-F238E27FC236}">
                  <a16:creationId xmlns:a16="http://schemas.microsoft.com/office/drawing/2014/main" id="{D82A1DEB-32B7-415A-BA4B-A566F1CE874F}"/>
                </a:ext>
              </a:extLst>
            </p:cNvPr>
            <p:cNvSpPr>
              <a:spLocks noChangeArrowheads="1"/>
            </p:cNvSpPr>
            <p:nvPr/>
          </p:nvSpPr>
          <p:spPr bwMode="blackWhite">
            <a:xfrm rot="-5400000">
              <a:off x="538129" y="4269115"/>
              <a:ext cx="1223962" cy="480359"/>
            </a:xfrm>
            <a:prstGeom prst="rect">
              <a:avLst/>
            </a:prstGeom>
            <a:solidFill>
              <a:schemeClr val="bg1"/>
            </a:solidFill>
            <a:ln w="19050" algn="ctr">
              <a:solidFill>
                <a:schemeClr val="tx1"/>
              </a:solidFill>
              <a:miter lim="800000"/>
              <a:headEnd/>
              <a:tailEnd/>
            </a:ln>
          </p:spPr>
          <p:txBody>
            <a:bodyPr wrap="none" anchor="ctr"/>
            <a:lstStyle/>
            <a:p>
              <a:r>
                <a:rPr lang="en-US" sz="1400" dirty="0"/>
                <a:t>MMU/MPU</a:t>
              </a:r>
              <a:endParaRPr lang="en-GB" sz="1400" dirty="0"/>
            </a:p>
          </p:txBody>
        </p:sp>
        <p:cxnSp>
          <p:nvCxnSpPr>
            <p:cNvPr id="11" name="AutoShape 10">
              <a:extLst>
                <a:ext uri="{FF2B5EF4-FFF2-40B4-BE49-F238E27FC236}">
                  <a16:creationId xmlns:a16="http://schemas.microsoft.com/office/drawing/2014/main" id="{9F445405-34FC-41BB-849D-1929DE71AEDE}"/>
                </a:ext>
              </a:extLst>
            </p:cNvPr>
            <p:cNvCxnSpPr>
              <a:cxnSpLocks noChangeShapeType="1"/>
              <a:stCxn id="21" idx="2"/>
              <a:endCxn id="7" idx="1"/>
            </p:cNvCxnSpPr>
            <p:nvPr/>
          </p:nvCxnSpPr>
          <p:spPr bwMode="gray">
            <a:xfrm flipV="1">
              <a:off x="1741564" y="4508501"/>
              <a:ext cx="450732" cy="3175"/>
            </a:xfrm>
            <a:prstGeom prst="straightConnector1">
              <a:avLst/>
            </a:prstGeom>
            <a:noFill/>
            <a:ln w="19050">
              <a:solidFill>
                <a:schemeClr val="tx1"/>
              </a:solidFill>
              <a:round/>
              <a:headEnd type="triangle" w="med" len="med"/>
              <a:tailEnd type="triangle" w="med" len="med"/>
            </a:ln>
          </p:spPr>
        </p:cxnSp>
        <p:cxnSp>
          <p:nvCxnSpPr>
            <p:cNvPr id="12" name="AutoShape 11">
              <a:extLst>
                <a:ext uri="{FF2B5EF4-FFF2-40B4-BE49-F238E27FC236}">
                  <a16:creationId xmlns:a16="http://schemas.microsoft.com/office/drawing/2014/main" id="{9F1E55A4-670E-47D3-80DA-937985A1BC17}"/>
                </a:ext>
              </a:extLst>
            </p:cNvPr>
            <p:cNvCxnSpPr>
              <a:cxnSpLocks noChangeShapeType="1"/>
              <a:stCxn id="10" idx="3"/>
              <a:endCxn id="8" idx="1"/>
            </p:cNvCxnSpPr>
            <p:nvPr/>
          </p:nvCxnSpPr>
          <p:spPr bwMode="gray">
            <a:xfrm rot="-5400000">
              <a:off x="1512981" y="3211649"/>
              <a:ext cx="317500" cy="1041129"/>
            </a:xfrm>
            <a:prstGeom prst="bentConnector2">
              <a:avLst/>
            </a:prstGeom>
            <a:noFill/>
            <a:ln w="19050">
              <a:solidFill>
                <a:schemeClr val="tx1"/>
              </a:solidFill>
              <a:miter lim="800000"/>
              <a:headEnd type="triangle" w="med" len="med"/>
              <a:tailEnd type="triangle" w="med" len="med"/>
            </a:ln>
          </p:spPr>
        </p:cxnSp>
        <p:cxnSp>
          <p:nvCxnSpPr>
            <p:cNvPr id="13" name="AutoShape 12">
              <a:extLst>
                <a:ext uri="{FF2B5EF4-FFF2-40B4-BE49-F238E27FC236}">
                  <a16:creationId xmlns:a16="http://schemas.microsoft.com/office/drawing/2014/main" id="{80A6F433-C570-4E76-90DF-3C74CF847F6D}"/>
                </a:ext>
              </a:extLst>
            </p:cNvPr>
            <p:cNvCxnSpPr>
              <a:cxnSpLocks noChangeShapeType="1"/>
              <a:stCxn id="10" idx="1"/>
              <a:endCxn id="9" idx="1"/>
            </p:cNvCxnSpPr>
            <p:nvPr/>
          </p:nvCxnSpPr>
          <p:spPr bwMode="gray">
            <a:xfrm rot="16200000" flipH="1">
              <a:off x="1276186" y="5008957"/>
              <a:ext cx="744538" cy="994574"/>
            </a:xfrm>
            <a:prstGeom prst="bentConnector2">
              <a:avLst/>
            </a:prstGeom>
            <a:noFill/>
            <a:ln w="19050">
              <a:solidFill>
                <a:schemeClr val="tx1"/>
              </a:solidFill>
              <a:miter lim="800000"/>
              <a:headEnd type="triangle" w="med" len="med"/>
              <a:tailEnd type="triangle" w="med" len="med"/>
            </a:ln>
          </p:spPr>
        </p:cxnSp>
        <p:grpSp>
          <p:nvGrpSpPr>
            <p:cNvPr id="14" name="Group 13">
              <a:extLst>
                <a:ext uri="{FF2B5EF4-FFF2-40B4-BE49-F238E27FC236}">
                  <a16:creationId xmlns:a16="http://schemas.microsoft.com/office/drawing/2014/main" id="{6C66E65F-DAB7-4466-9ED7-C0E02E599A9C}"/>
                </a:ext>
              </a:extLst>
            </p:cNvPr>
            <p:cNvGrpSpPr>
              <a:grpSpLocks/>
            </p:cNvGrpSpPr>
            <p:nvPr/>
          </p:nvGrpSpPr>
          <p:grpSpPr bwMode="auto">
            <a:xfrm>
              <a:off x="2951983" y="3752850"/>
              <a:ext cx="383016" cy="431800"/>
              <a:chOff x="1373" y="1661"/>
              <a:chExt cx="181" cy="272"/>
            </a:xfrm>
          </p:grpSpPr>
          <p:sp>
            <p:nvSpPr>
              <p:cNvPr id="91" name="AutoShape 14">
                <a:extLst>
                  <a:ext uri="{FF2B5EF4-FFF2-40B4-BE49-F238E27FC236}">
                    <a16:creationId xmlns:a16="http://schemas.microsoft.com/office/drawing/2014/main" id="{E689F0A2-8BBE-4D2A-878F-CFCFB3F7F03E}"/>
                  </a:ext>
                </a:extLst>
              </p:cNvPr>
              <p:cNvSpPr>
                <a:spLocks noChangeArrowheads="1"/>
              </p:cNvSpPr>
              <p:nvPr/>
            </p:nvSpPr>
            <p:spPr bwMode="gray">
              <a:xfrm rot="10800000">
                <a:off x="1373" y="1661"/>
                <a:ext cx="181" cy="272"/>
              </a:xfrm>
              <a:prstGeom prst="upArrow">
                <a:avLst>
                  <a:gd name="adj1" fmla="val 50000"/>
                  <a:gd name="adj2" fmla="val 37569"/>
                </a:avLst>
              </a:prstGeom>
              <a:solidFill>
                <a:schemeClr val="folHlink"/>
              </a:solidFill>
              <a:ln w="12700" algn="ctr">
                <a:solidFill>
                  <a:schemeClr val="tx1"/>
                </a:solidFill>
                <a:miter lim="800000"/>
                <a:headEnd/>
                <a:tailEnd/>
              </a:ln>
            </p:spPr>
            <p:txBody>
              <a:bodyPr wrap="none" anchor="ctr"/>
              <a:lstStyle/>
              <a:p>
                <a:endParaRPr lang="en-GB" dirty="0"/>
              </a:p>
            </p:txBody>
          </p:sp>
          <p:grpSp>
            <p:nvGrpSpPr>
              <p:cNvPr id="92" name="Group 15">
                <a:extLst>
                  <a:ext uri="{FF2B5EF4-FFF2-40B4-BE49-F238E27FC236}">
                    <a16:creationId xmlns:a16="http://schemas.microsoft.com/office/drawing/2014/main" id="{6B801E4E-819B-4028-B921-519A9A99EBFB}"/>
                  </a:ext>
                </a:extLst>
              </p:cNvPr>
              <p:cNvGrpSpPr>
                <a:grpSpLocks/>
              </p:cNvGrpSpPr>
              <p:nvPr/>
            </p:nvGrpSpPr>
            <p:grpSpPr bwMode="auto">
              <a:xfrm>
                <a:off x="1439" y="1661"/>
                <a:ext cx="46" cy="227"/>
                <a:chOff x="1701" y="3339"/>
                <a:chExt cx="46" cy="227"/>
              </a:xfrm>
            </p:grpSpPr>
            <p:sp>
              <p:nvSpPr>
                <p:cNvPr id="93" name="Line 16">
                  <a:extLst>
                    <a:ext uri="{FF2B5EF4-FFF2-40B4-BE49-F238E27FC236}">
                      <a16:creationId xmlns:a16="http://schemas.microsoft.com/office/drawing/2014/main" id="{578C850C-38BE-4819-B69E-C5313AE222C5}"/>
                    </a:ext>
                  </a:extLst>
                </p:cNvPr>
                <p:cNvSpPr>
                  <a:spLocks noChangeShapeType="1"/>
                </p:cNvSpPr>
                <p:nvPr/>
              </p:nvSpPr>
              <p:spPr bwMode="gray">
                <a:xfrm rot="16200000" flipV="1">
                  <a:off x="1724" y="3486"/>
                  <a:ext cx="0" cy="46"/>
                </a:xfrm>
                <a:prstGeom prst="line">
                  <a:avLst/>
                </a:prstGeom>
                <a:noFill/>
                <a:ln w="19050">
                  <a:solidFill>
                    <a:schemeClr val="bg2"/>
                  </a:solidFill>
                  <a:round/>
                  <a:headEnd/>
                  <a:tailEnd/>
                </a:ln>
              </p:spPr>
              <p:txBody>
                <a:bodyPr wrap="none" anchor="ctr"/>
                <a:lstStyle/>
                <a:p>
                  <a:endParaRPr lang="en-GB" dirty="0"/>
                </a:p>
              </p:txBody>
            </p:sp>
            <p:sp>
              <p:nvSpPr>
                <p:cNvPr id="94" name="Line 17">
                  <a:extLst>
                    <a:ext uri="{FF2B5EF4-FFF2-40B4-BE49-F238E27FC236}">
                      <a16:creationId xmlns:a16="http://schemas.microsoft.com/office/drawing/2014/main" id="{87D7D29C-BA81-4E60-AF65-22DD62183DAE}"/>
                    </a:ext>
                  </a:extLst>
                </p:cNvPr>
                <p:cNvSpPr>
                  <a:spLocks noChangeShapeType="1"/>
                </p:cNvSpPr>
                <p:nvPr/>
              </p:nvSpPr>
              <p:spPr bwMode="gray">
                <a:xfrm rot="-5400000">
                  <a:off x="1672" y="3480"/>
                  <a:ext cx="57" cy="0"/>
                </a:xfrm>
                <a:prstGeom prst="line">
                  <a:avLst/>
                </a:prstGeom>
                <a:noFill/>
                <a:ln w="19050">
                  <a:solidFill>
                    <a:schemeClr val="bg2"/>
                  </a:solidFill>
                  <a:round/>
                  <a:headEnd/>
                  <a:tailEnd/>
                </a:ln>
              </p:spPr>
              <p:txBody>
                <a:bodyPr wrap="none" anchor="ctr"/>
                <a:lstStyle/>
                <a:p>
                  <a:endParaRPr lang="en-GB" dirty="0"/>
                </a:p>
              </p:txBody>
            </p:sp>
            <p:sp>
              <p:nvSpPr>
                <p:cNvPr id="95" name="Line 18">
                  <a:extLst>
                    <a:ext uri="{FF2B5EF4-FFF2-40B4-BE49-F238E27FC236}">
                      <a16:creationId xmlns:a16="http://schemas.microsoft.com/office/drawing/2014/main" id="{68699181-A68D-4E8D-8F9C-CF567992D916}"/>
                    </a:ext>
                  </a:extLst>
                </p:cNvPr>
                <p:cNvSpPr>
                  <a:spLocks noChangeShapeType="1"/>
                </p:cNvSpPr>
                <p:nvPr/>
              </p:nvSpPr>
              <p:spPr bwMode="gray">
                <a:xfrm rot="-5400000">
                  <a:off x="1724" y="3429"/>
                  <a:ext cx="0" cy="46"/>
                </a:xfrm>
                <a:prstGeom prst="line">
                  <a:avLst/>
                </a:prstGeom>
                <a:noFill/>
                <a:ln w="19050">
                  <a:solidFill>
                    <a:schemeClr val="bg2"/>
                  </a:solidFill>
                  <a:round/>
                  <a:headEnd/>
                  <a:tailEnd/>
                </a:ln>
              </p:spPr>
              <p:txBody>
                <a:bodyPr wrap="none" anchor="ctr"/>
                <a:lstStyle/>
                <a:p>
                  <a:endParaRPr lang="en-GB" dirty="0"/>
                </a:p>
              </p:txBody>
            </p:sp>
            <p:sp>
              <p:nvSpPr>
                <p:cNvPr id="96" name="Line 19">
                  <a:extLst>
                    <a:ext uri="{FF2B5EF4-FFF2-40B4-BE49-F238E27FC236}">
                      <a16:creationId xmlns:a16="http://schemas.microsoft.com/office/drawing/2014/main" id="{4F2F97AC-DA5C-45D0-87D0-76084B13FF97}"/>
                    </a:ext>
                  </a:extLst>
                </p:cNvPr>
                <p:cNvSpPr>
                  <a:spLocks noChangeShapeType="1"/>
                </p:cNvSpPr>
                <p:nvPr/>
              </p:nvSpPr>
              <p:spPr bwMode="gray">
                <a:xfrm rot="-5400000">
                  <a:off x="1718" y="3423"/>
                  <a:ext cx="57" cy="0"/>
                </a:xfrm>
                <a:prstGeom prst="line">
                  <a:avLst/>
                </a:prstGeom>
                <a:noFill/>
                <a:ln w="19050">
                  <a:solidFill>
                    <a:schemeClr val="bg2"/>
                  </a:solidFill>
                  <a:round/>
                  <a:headEnd/>
                  <a:tailEnd/>
                </a:ln>
              </p:spPr>
              <p:txBody>
                <a:bodyPr wrap="none" anchor="ctr"/>
                <a:lstStyle/>
                <a:p>
                  <a:endParaRPr lang="en-GB" dirty="0"/>
                </a:p>
              </p:txBody>
            </p:sp>
            <p:sp>
              <p:nvSpPr>
                <p:cNvPr id="97" name="Line 20">
                  <a:extLst>
                    <a:ext uri="{FF2B5EF4-FFF2-40B4-BE49-F238E27FC236}">
                      <a16:creationId xmlns:a16="http://schemas.microsoft.com/office/drawing/2014/main" id="{EDB57AAE-8722-4E2F-B8DF-5625325034F4}"/>
                    </a:ext>
                  </a:extLst>
                </p:cNvPr>
                <p:cNvSpPr>
                  <a:spLocks noChangeShapeType="1"/>
                </p:cNvSpPr>
                <p:nvPr/>
              </p:nvSpPr>
              <p:spPr bwMode="gray">
                <a:xfrm rot="16200000" flipV="1">
                  <a:off x="1724" y="3372"/>
                  <a:ext cx="0" cy="46"/>
                </a:xfrm>
                <a:prstGeom prst="line">
                  <a:avLst/>
                </a:prstGeom>
                <a:noFill/>
                <a:ln w="19050">
                  <a:solidFill>
                    <a:schemeClr val="bg2"/>
                  </a:solidFill>
                  <a:round/>
                  <a:headEnd/>
                  <a:tailEnd/>
                </a:ln>
              </p:spPr>
              <p:txBody>
                <a:bodyPr wrap="none" anchor="ctr"/>
                <a:lstStyle/>
                <a:p>
                  <a:endParaRPr lang="en-GB" dirty="0"/>
                </a:p>
              </p:txBody>
            </p:sp>
            <p:sp>
              <p:nvSpPr>
                <p:cNvPr id="98" name="Line 21">
                  <a:extLst>
                    <a:ext uri="{FF2B5EF4-FFF2-40B4-BE49-F238E27FC236}">
                      <a16:creationId xmlns:a16="http://schemas.microsoft.com/office/drawing/2014/main" id="{30218399-D1D9-412F-9C42-5044502FB894}"/>
                    </a:ext>
                  </a:extLst>
                </p:cNvPr>
                <p:cNvSpPr>
                  <a:spLocks noChangeShapeType="1"/>
                </p:cNvSpPr>
                <p:nvPr/>
              </p:nvSpPr>
              <p:spPr bwMode="gray">
                <a:xfrm rot="-5400000">
                  <a:off x="1717" y="3538"/>
                  <a:ext cx="57" cy="0"/>
                </a:xfrm>
                <a:prstGeom prst="line">
                  <a:avLst/>
                </a:prstGeom>
                <a:noFill/>
                <a:ln w="19050">
                  <a:solidFill>
                    <a:schemeClr val="bg2"/>
                  </a:solidFill>
                  <a:round/>
                  <a:headEnd/>
                  <a:tailEnd/>
                </a:ln>
              </p:spPr>
              <p:txBody>
                <a:bodyPr wrap="none" anchor="ctr"/>
                <a:lstStyle/>
                <a:p>
                  <a:endParaRPr lang="en-GB" dirty="0"/>
                </a:p>
              </p:txBody>
            </p:sp>
            <p:sp>
              <p:nvSpPr>
                <p:cNvPr id="99" name="Line 22">
                  <a:extLst>
                    <a:ext uri="{FF2B5EF4-FFF2-40B4-BE49-F238E27FC236}">
                      <a16:creationId xmlns:a16="http://schemas.microsoft.com/office/drawing/2014/main" id="{921593A3-42FA-4672-8408-1A184B62A69A}"/>
                    </a:ext>
                  </a:extLst>
                </p:cNvPr>
                <p:cNvSpPr>
                  <a:spLocks noChangeShapeType="1"/>
                </p:cNvSpPr>
                <p:nvPr/>
              </p:nvSpPr>
              <p:spPr bwMode="gray">
                <a:xfrm rot="-5400000">
                  <a:off x="1672" y="3368"/>
                  <a:ext cx="57" cy="0"/>
                </a:xfrm>
                <a:prstGeom prst="line">
                  <a:avLst/>
                </a:prstGeom>
                <a:noFill/>
                <a:ln w="19050">
                  <a:solidFill>
                    <a:schemeClr val="bg2"/>
                  </a:solidFill>
                  <a:round/>
                  <a:headEnd/>
                  <a:tailEnd/>
                </a:ln>
              </p:spPr>
              <p:txBody>
                <a:bodyPr wrap="none" anchor="ctr"/>
                <a:lstStyle/>
                <a:p>
                  <a:endParaRPr lang="en-GB" dirty="0"/>
                </a:p>
              </p:txBody>
            </p:sp>
          </p:grpSp>
        </p:grpSp>
        <p:sp>
          <p:nvSpPr>
            <p:cNvPr id="15" name="Rectangle 23">
              <a:extLst>
                <a:ext uri="{FF2B5EF4-FFF2-40B4-BE49-F238E27FC236}">
                  <a16:creationId xmlns:a16="http://schemas.microsoft.com/office/drawing/2014/main" id="{E876D08C-2178-4557-840C-3341C83CF5B8}"/>
                </a:ext>
              </a:extLst>
            </p:cNvPr>
            <p:cNvSpPr>
              <a:spLocks noChangeArrowheads="1"/>
            </p:cNvSpPr>
            <p:nvPr/>
          </p:nvSpPr>
          <p:spPr bwMode="blackWhite">
            <a:xfrm rot="-5400000">
              <a:off x="3656037" y="4485015"/>
              <a:ext cx="2665412" cy="480359"/>
            </a:xfrm>
            <a:prstGeom prst="rect">
              <a:avLst/>
            </a:prstGeom>
            <a:solidFill>
              <a:schemeClr val="bg1"/>
            </a:solidFill>
            <a:ln w="19050" algn="ctr">
              <a:solidFill>
                <a:schemeClr val="tx1"/>
              </a:solidFill>
              <a:miter lim="800000"/>
              <a:headEnd/>
              <a:tailEnd/>
            </a:ln>
          </p:spPr>
          <p:txBody>
            <a:bodyPr wrap="none" anchor="ctr"/>
            <a:lstStyle/>
            <a:p>
              <a:r>
                <a:rPr lang="en-US" sz="1400" dirty="0"/>
                <a:t>Bus Interface Unit</a:t>
              </a:r>
              <a:endParaRPr lang="en-GB" sz="1400" dirty="0"/>
            </a:p>
          </p:txBody>
        </p:sp>
        <p:sp>
          <p:nvSpPr>
            <p:cNvPr id="16" name="AutoShape 24">
              <a:extLst>
                <a:ext uri="{FF2B5EF4-FFF2-40B4-BE49-F238E27FC236}">
                  <a16:creationId xmlns:a16="http://schemas.microsoft.com/office/drawing/2014/main" id="{5C234556-7D51-4AFE-B02A-266C71BEA192}"/>
                </a:ext>
              </a:extLst>
            </p:cNvPr>
            <p:cNvSpPr>
              <a:spLocks noChangeArrowheads="1"/>
            </p:cNvSpPr>
            <p:nvPr/>
          </p:nvSpPr>
          <p:spPr bwMode="gray">
            <a:xfrm rot="-5400000">
              <a:off x="4221878" y="3231444"/>
              <a:ext cx="287337" cy="672925"/>
            </a:xfrm>
            <a:prstGeom prst="upArrow">
              <a:avLst>
                <a:gd name="adj1" fmla="val 50000"/>
                <a:gd name="adj2" fmla="val 43923"/>
              </a:avLst>
            </a:prstGeom>
            <a:solidFill>
              <a:schemeClr val="folHlink"/>
            </a:solidFill>
            <a:ln w="12700" algn="ctr">
              <a:solidFill>
                <a:schemeClr val="tx1"/>
              </a:solidFill>
              <a:miter lim="800000"/>
              <a:headEnd/>
              <a:tailEnd/>
            </a:ln>
          </p:spPr>
          <p:txBody>
            <a:bodyPr wrap="none" anchor="ctr"/>
            <a:lstStyle/>
            <a:p>
              <a:endParaRPr lang="en-GB" dirty="0"/>
            </a:p>
          </p:txBody>
        </p:sp>
        <p:sp>
          <p:nvSpPr>
            <p:cNvPr id="17" name="Rectangle 25">
              <a:extLst>
                <a:ext uri="{FF2B5EF4-FFF2-40B4-BE49-F238E27FC236}">
                  <a16:creationId xmlns:a16="http://schemas.microsoft.com/office/drawing/2014/main" id="{12F3786D-699E-449C-93D1-B478F0501C6A}"/>
                </a:ext>
              </a:extLst>
            </p:cNvPr>
            <p:cNvSpPr>
              <a:spLocks noChangeArrowheads="1"/>
            </p:cNvSpPr>
            <p:nvPr/>
          </p:nvSpPr>
          <p:spPr bwMode="blackWhite">
            <a:xfrm>
              <a:off x="2926588" y="5337176"/>
              <a:ext cx="1055941" cy="360363"/>
            </a:xfrm>
            <a:prstGeom prst="rect">
              <a:avLst/>
            </a:prstGeom>
            <a:solidFill>
              <a:schemeClr val="bg1"/>
            </a:solidFill>
            <a:ln w="19050" algn="ctr">
              <a:solidFill>
                <a:schemeClr val="tx1"/>
              </a:solidFill>
              <a:miter lim="800000"/>
              <a:headEnd/>
              <a:tailEnd/>
            </a:ln>
          </p:spPr>
          <p:txBody>
            <a:bodyPr wrap="none" anchor="ctr"/>
            <a:lstStyle/>
            <a:p>
              <a:r>
                <a:rPr lang="en-US" sz="1400" dirty="0"/>
                <a:t>WB</a:t>
              </a:r>
              <a:endParaRPr lang="en-GB" sz="1400" dirty="0"/>
            </a:p>
          </p:txBody>
        </p:sp>
        <p:sp>
          <p:nvSpPr>
            <p:cNvPr id="18" name="AutoShape 26">
              <a:extLst>
                <a:ext uri="{FF2B5EF4-FFF2-40B4-BE49-F238E27FC236}">
                  <a16:creationId xmlns:a16="http://schemas.microsoft.com/office/drawing/2014/main" id="{109C2E41-D833-42B2-B2F0-005F60A44F6D}"/>
                </a:ext>
              </a:extLst>
            </p:cNvPr>
            <p:cNvSpPr>
              <a:spLocks noChangeArrowheads="1"/>
            </p:cNvSpPr>
            <p:nvPr/>
          </p:nvSpPr>
          <p:spPr bwMode="gray">
            <a:xfrm>
              <a:off x="4029084" y="5734050"/>
              <a:ext cx="672925" cy="287338"/>
            </a:xfrm>
            <a:prstGeom prst="leftRightArrow">
              <a:avLst>
                <a:gd name="adj1" fmla="val 50000"/>
                <a:gd name="adj2" fmla="val 35138"/>
              </a:avLst>
            </a:prstGeom>
            <a:solidFill>
              <a:schemeClr val="folHlink"/>
            </a:solidFill>
            <a:ln w="12700" algn="ctr">
              <a:solidFill>
                <a:schemeClr val="tx1"/>
              </a:solidFill>
              <a:miter lim="800000"/>
              <a:headEnd/>
              <a:tailEnd/>
            </a:ln>
          </p:spPr>
          <p:txBody>
            <a:bodyPr wrap="none" anchor="ctr"/>
            <a:lstStyle/>
            <a:p>
              <a:endParaRPr lang="en-GB" dirty="0"/>
            </a:p>
          </p:txBody>
        </p:sp>
        <p:sp>
          <p:nvSpPr>
            <p:cNvPr id="19" name="AutoShape 27">
              <a:extLst>
                <a:ext uri="{FF2B5EF4-FFF2-40B4-BE49-F238E27FC236}">
                  <a16:creationId xmlns:a16="http://schemas.microsoft.com/office/drawing/2014/main" id="{4EF8D1F9-D7CD-4707-BD81-BA0EFBD69A42}"/>
                </a:ext>
              </a:extLst>
            </p:cNvPr>
            <p:cNvSpPr>
              <a:spLocks noChangeArrowheads="1"/>
            </p:cNvSpPr>
            <p:nvPr/>
          </p:nvSpPr>
          <p:spPr bwMode="gray">
            <a:xfrm rot="5400000">
              <a:off x="4221878" y="5180895"/>
              <a:ext cx="287337" cy="672925"/>
            </a:xfrm>
            <a:prstGeom prst="upArrow">
              <a:avLst>
                <a:gd name="adj1" fmla="val 50000"/>
                <a:gd name="adj2" fmla="val 43923"/>
              </a:avLst>
            </a:prstGeom>
            <a:solidFill>
              <a:schemeClr val="folHlink"/>
            </a:solidFill>
            <a:ln w="12700" algn="ctr">
              <a:solidFill>
                <a:schemeClr val="tx1"/>
              </a:solidFill>
              <a:miter lim="800000"/>
              <a:headEnd/>
              <a:tailEnd/>
            </a:ln>
          </p:spPr>
          <p:txBody>
            <a:bodyPr wrap="none" anchor="ctr"/>
            <a:lstStyle/>
            <a:p>
              <a:endParaRPr lang="en-GB" dirty="0"/>
            </a:p>
          </p:txBody>
        </p:sp>
        <p:grpSp>
          <p:nvGrpSpPr>
            <p:cNvPr id="20" name="Group 28">
              <a:extLst>
                <a:ext uri="{FF2B5EF4-FFF2-40B4-BE49-F238E27FC236}">
                  <a16:creationId xmlns:a16="http://schemas.microsoft.com/office/drawing/2014/main" id="{C24D8016-1110-416D-80E8-B8594E881D61}"/>
                </a:ext>
              </a:extLst>
            </p:cNvPr>
            <p:cNvGrpSpPr>
              <a:grpSpLocks/>
            </p:cNvGrpSpPr>
            <p:nvPr/>
          </p:nvGrpSpPr>
          <p:grpSpPr bwMode="auto">
            <a:xfrm>
              <a:off x="3263050" y="4833939"/>
              <a:ext cx="383018" cy="503237"/>
              <a:chOff x="1724" y="3113"/>
              <a:chExt cx="181" cy="317"/>
            </a:xfrm>
          </p:grpSpPr>
          <p:sp>
            <p:nvSpPr>
              <p:cNvPr id="82" name="AutoShape 29">
                <a:extLst>
                  <a:ext uri="{FF2B5EF4-FFF2-40B4-BE49-F238E27FC236}">
                    <a16:creationId xmlns:a16="http://schemas.microsoft.com/office/drawing/2014/main" id="{4C092100-F4A7-4225-B234-85327B529A18}"/>
                  </a:ext>
                </a:extLst>
              </p:cNvPr>
              <p:cNvSpPr>
                <a:spLocks noChangeArrowheads="1"/>
              </p:cNvSpPr>
              <p:nvPr/>
            </p:nvSpPr>
            <p:spPr bwMode="gray">
              <a:xfrm rot="10800000">
                <a:off x="1724" y="3113"/>
                <a:ext cx="181" cy="317"/>
              </a:xfrm>
              <a:prstGeom prst="upArrow">
                <a:avLst>
                  <a:gd name="adj1" fmla="val 50000"/>
                  <a:gd name="adj2" fmla="val 43785"/>
                </a:avLst>
              </a:prstGeom>
              <a:solidFill>
                <a:schemeClr val="folHlink"/>
              </a:solidFill>
              <a:ln w="12700" algn="ctr">
                <a:solidFill>
                  <a:schemeClr val="tx1"/>
                </a:solidFill>
                <a:miter lim="800000"/>
                <a:headEnd/>
                <a:tailEnd/>
              </a:ln>
            </p:spPr>
            <p:txBody>
              <a:bodyPr wrap="none" anchor="ctr"/>
              <a:lstStyle/>
              <a:p>
                <a:endParaRPr lang="en-GB" dirty="0"/>
              </a:p>
            </p:txBody>
          </p:sp>
          <p:grpSp>
            <p:nvGrpSpPr>
              <p:cNvPr id="83" name="Group 30">
                <a:extLst>
                  <a:ext uri="{FF2B5EF4-FFF2-40B4-BE49-F238E27FC236}">
                    <a16:creationId xmlns:a16="http://schemas.microsoft.com/office/drawing/2014/main" id="{D7DF4B83-8D73-4AE5-BA43-89538836C0BB}"/>
                  </a:ext>
                </a:extLst>
              </p:cNvPr>
              <p:cNvGrpSpPr>
                <a:grpSpLocks/>
              </p:cNvGrpSpPr>
              <p:nvPr/>
            </p:nvGrpSpPr>
            <p:grpSpPr bwMode="auto">
              <a:xfrm>
                <a:off x="1790" y="3135"/>
                <a:ext cx="46" cy="227"/>
                <a:chOff x="1701" y="3339"/>
                <a:chExt cx="46" cy="227"/>
              </a:xfrm>
            </p:grpSpPr>
            <p:sp>
              <p:nvSpPr>
                <p:cNvPr id="84" name="Line 31">
                  <a:extLst>
                    <a:ext uri="{FF2B5EF4-FFF2-40B4-BE49-F238E27FC236}">
                      <a16:creationId xmlns:a16="http://schemas.microsoft.com/office/drawing/2014/main" id="{A0BC32F7-C2F3-42C5-9C79-4A25D1F85A59}"/>
                    </a:ext>
                  </a:extLst>
                </p:cNvPr>
                <p:cNvSpPr>
                  <a:spLocks noChangeShapeType="1"/>
                </p:cNvSpPr>
                <p:nvPr/>
              </p:nvSpPr>
              <p:spPr bwMode="gray">
                <a:xfrm rot="16200000" flipV="1">
                  <a:off x="1724" y="3486"/>
                  <a:ext cx="0" cy="46"/>
                </a:xfrm>
                <a:prstGeom prst="line">
                  <a:avLst/>
                </a:prstGeom>
                <a:noFill/>
                <a:ln w="19050">
                  <a:solidFill>
                    <a:schemeClr val="bg2"/>
                  </a:solidFill>
                  <a:round/>
                  <a:headEnd/>
                  <a:tailEnd/>
                </a:ln>
              </p:spPr>
              <p:txBody>
                <a:bodyPr wrap="none" anchor="ctr"/>
                <a:lstStyle/>
                <a:p>
                  <a:endParaRPr lang="en-GB" dirty="0"/>
                </a:p>
              </p:txBody>
            </p:sp>
            <p:sp>
              <p:nvSpPr>
                <p:cNvPr id="85" name="Line 32">
                  <a:extLst>
                    <a:ext uri="{FF2B5EF4-FFF2-40B4-BE49-F238E27FC236}">
                      <a16:creationId xmlns:a16="http://schemas.microsoft.com/office/drawing/2014/main" id="{7C10E0ED-DD70-425E-8056-3858D3AECE01}"/>
                    </a:ext>
                  </a:extLst>
                </p:cNvPr>
                <p:cNvSpPr>
                  <a:spLocks noChangeShapeType="1"/>
                </p:cNvSpPr>
                <p:nvPr/>
              </p:nvSpPr>
              <p:spPr bwMode="gray">
                <a:xfrm rot="-5400000">
                  <a:off x="1672" y="3480"/>
                  <a:ext cx="57" cy="0"/>
                </a:xfrm>
                <a:prstGeom prst="line">
                  <a:avLst/>
                </a:prstGeom>
                <a:noFill/>
                <a:ln w="19050">
                  <a:solidFill>
                    <a:schemeClr val="bg2"/>
                  </a:solidFill>
                  <a:round/>
                  <a:headEnd/>
                  <a:tailEnd/>
                </a:ln>
              </p:spPr>
              <p:txBody>
                <a:bodyPr wrap="none" anchor="ctr"/>
                <a:lstStyle/>
                <a:p>
                  <a:endParaRPr lang="en-GB" dirty="0"/>
                </a:p>
              </p:txBody>
            </p:sp>
            <p:sp>
              <p:nvSpPr>
                <p:cNvPr id="86" name="Line 33">
                  <a:extLst>
                    <a:ext uri="{FF2B5EF4-FFF2-40B4-BE49-F238E27FC236}">
                      <a16:creationId xmlns:a16="http://schemas.microsoft.com/office/drawing/2014/main" id="{1EE076F9-AE4B-40EF-A995-B0AA8EE66184}"/>
                    </a:ext>
                  </a:extLst>
                </p:cNvPr>
                <p:cNvSpPr>
                  <a:spLocks noChangeShapeType="1"/>
                </p:cNvSpPr>
                <p:nvPr/>
              </p:nvSpPr>
              <p:spPr bwMode="gray">
                <a:xfrm rot="-5400000">
                  <a:off x="1724" y="3429"/>
                  <a:ext cx="0" cy="46"/>
                </a:xfrm>
                <a:prstGeom prst="line">
                  <a:avLst/>
                </a:prstGeom>
                <a:noFill/>
                <a:ln w="19050">
                  <a:solidFill>
                    <a:schemeClr val="bg2"/>
                  </a:solidFill>
                  <a:round/>
                  <a:headEnd/>
                  <a:tailEnd/>
                </a:ln>
              </p:spPr>
              <p:txBody>
                <a:bodyPr wrap="none" anchor="ctr"/>
                <a:lstStyle/>
                <a:p>
                  <a:endParaRPr lang="en-GB" dirty="0"/>
                </a:p>
              </p:txBody>
            </p:sp>
            <p:sp>
              <p:nvSpPr>
                <p:cNvPr id="87" name="Line 34">
                  <a:extLst>
                    <a:ext uri="{FF2B5EF4-FFF2-40B4-BE49-F238E27FC236}">
                      <a16:creationId xmlns:a16="http://schemas.microsoft.com/office/drawing/2014/main" id="{86E34281-9708-4B4E-A7EE-4DE0B8881642}"/>
                    </a:ext>
                  </a:extLst>
                </p:cNvPr>
                <p:cNvSpPr>
                  <a:spLocks noChangeShapeType="1"/>
                </p:cNvSpPr>
                <p:nvPr/>
              </p:nvSpPr>
              <p:spPr bwMode="gray">
                <a:xfrm rot="-5400000">
                  <a:off x="1718" y="3423"/>
                  <a:ext cx="57" cy="0"/>
                </a:xfrm>
                <a:prstGeom prst="line">
                  <a:avLst/>
                </a:prstGeom>
                <a:noFill/>
                <a:ln w="19050">
                  <a:solidFill>
                    <a:schemeClr val="bg2"/>
                  </a:solidFill>
                  <a:round/>
                  <a:headEnd/>
                  <a:tailEnd/>
                </a:ln>
              </p:spPr>
              <p:txBody>
                <a:bodyPr wrap="none" anchor="ctr"/>
                <a:lstStyle/>
                <a:p>
                  <a:endParaRPr lang="en-GB" dirty="0"/>
                </a:p>
              </p:txBody>
            </p:sp>
            <p:sp>
              <p:nvSpPr>
                <p:cNvPr id="88" name="Line 35">
                  <a:extLst>
                    <a:ext uri="{FF2B5EF4-FFF2-40B4-BE49-F238E27FC236}">
                      <a16:creationId xmlns:a16="http://schemas.microsoft.com/office/drawing/2014/main" id="{BD51EA11-EF3E-4362-92BD-A869A412E489}"/>
                    </a:ext>
                  </a:extLst>
                </p:cNvPr>
                <p:cNvSpPr>
                  <a:spLocks noChangeShapeType="1"/>
                </p:cNvSpPr>
                <p:nvPr/>
              </p:nvSpPr>
              <p:spPr bwMode="gray">
                <a:xfrm rot="16200000" flipV="1">
                  <a:off x="1724" y="3372"/>
                  <a:ext cx="0" cy="46"/>
                </a:xfrm>
                <a:prstGeom prst="line">
                  <a:avLst/>
                </a:prstGeom>
                <a:noFill/>
                <a:ln w="19050">
                  <a:solidFill>
                    <a:schemeClr val="bg2"/>
                  </a:solidFill>
                  <a:round/>
                  <a:headEnd/>
                  <a:tailEnd/>
                </a:ln>
              </p:spPr>
              <p:txBody>
                <a:bodyPr wrap="none" anchor="ctr"/>
                <a:lstStyle/>
                <a:p>
                  <a:endParaRPr lang="en-GB" dirty="0"/>
                </a:p>
              </p:txBody>
            </p:sp>
            <p:sp>
              <p:nvSpPr>
                <p:cNvPr id="89" name="Line 36">
                  <a:extLst>
                    <a:ext uri="{FF2B5EF4-FFF2-40B4-BE49-F238E27FC236}">
                      <a16:creationId xmlns:a16="http://schemas.microsoft.com/office/drawing/2014/main" id="{2A18EA80-8B67-4EFD-BD30-3746EBD8B5A6}"/>
                    </a:ext>
                  </a:extLst>
                </p:cNvPr>
                <p:cNvSpPr>
                  <a:spLocks noChangeShapeType="1"/>
                </p:cNvSpPr>
                <p:nvPr/>
              </p:nvSpPr>
              <p:spPr bwMode="gray">
                <a:xfrm rot="-5400000">
                  <a:off x="1717" y="3538"/>
                  <a:ext cx="57" cy="0"/>
                </a:xfrm>
                <a:prstGeom prst="line">
                  <a:avLst/>
                </a:prstGeom>
                <a:noFill/>
                <a:ln w="19050">
                  <a:solidFill>
                    <a:schemeClr val="bg2"/>
                  </a:solidFill>
                  <a:round/>
                  <a:headEnd/>
                  <a:tailEnd/>
                </a:ln>
              </p:spPr>
              <p:txBody>
                <a:bodyPr wrap="none" anchor="ctr"/>
                <a:lstStyle/>
                <a:p>
                  <a:endParaRPr lang="en-GB" dirty="0"/>
                </a:p>
              </p:txBody>
            </p:sp>
            <p:sp>
              <p:nvSpPr>
                <p:cNvPr id="90" name="Line 37">
                  <a:extLst>
                    <a:ext uri="{FF2B5EF4-FFF2-40B4-BE49-F238E27FC236}">
                      <a16:creationId xmlns:a16="http://schemas.microsoft.com/office/drawing/2014/main" id="{14900CB8-DF9F-4A9C-B4DB-16FAA9ED5772}"/>
                    </a:ext>
                  </a:extLst>
                </p:cNvPr>
                <p:cNvSpPr>
                  <a:spLocks noChangeShapeType="1"/>
                </p:cNvSpPr>
                <p:nvPr/>
              </p:nvSpPr>
              <p:spPr bwMode="gray">
                <a:xfrm rot="-5400000">
                  <a:off x="1672" y="3368"/>
                  <a:ext cx="57" cy="0"/>
                </a:xfrm>
                <a:prstGeom prst="line">
                  <a:avLst/>
                </a:prstGeom>
                <a:noFill/>
                <a:ln w="19050">
                  <a:solidFill>
                    <a:schemeClr val="bg2"/>
                  </a:solidFill>
                  <a:round/>
                  <a:headEnd/>
                  <a:tailEnd/>
                </a:ln>
              </p:spPr>
              <p:txBody>
                <a:bodyPr wrap="none" anchor="ctr"/>
                <a:lstStyle/>
                <a:p>
                  <a:endParaRPr lang="en-GB" dirty="0"/>
                </a:p>
              </p:txBody>
            </p:sp>
          </p:grpSp>
        </p:grpSp>
        <p:sp>
          <p:nvSpPr>
            <p:cNvPr id="21" name="Rectangle 38">
              <a:extLst>
                <a:ext uri="{FF2B5EF4-FFF2-40B4-BE49-F238E27FC236}">
                  <a16:creationId xmlns:a16="http://schemas.microsoft.com/office/drawing/2014/main" id="{6BADA940-7CEC-4359-98AB-64E67B8E5EC6}"/>
                </a:ext>
              </a:extLst>
            </p:cNvPr>
            <p:cNvSpPr>
              <a:spLocks noChangeArrowheads="1"/>
            </p:cNvSpPr>
            <p:nvPr/>
          </p:nvSpPr>
          <p:spPr bwMode="blackWhite">
            <a:xfrm rot="-5400000">
              <a:off x="946538" y="4341063"/>
              <a:ext cx="1223962" cy="336462"/>
            </a:xfrm>
            <a:prstGeom prst="rect">
              <a:avLst/>
            </a:prstGeom>
            <a:solidFill>
              <a:schemeClr val="bg1"/>
            </a:solidFill>
            <a:ln w="19050" algn="ctr">
              <a:solidFill>
                <a:schemeClr val="tx1"/>
              </a:solidFill>
              <a:miter lim="800000"/>
              <a:headEnd/>
              <a:tailEnd/>
            </a:ln>
          </p:spPr>
          <p:txBody>
            <a:bodyPr wrap="none" anchor="ctr"/>
            <a:lstStyle/>
            <a:p>
              <a:r>
                <a:rPr lang="en-US" sz="1400" dirty="0"/>
                <a:t>CP15</a:t>
              </a:r>
              <a:endParaRPr lang="en-GB" sz="1400" dirty="0"/>
            </a:p>
          </p:txBody>
        </p:sp>
        <p:sp>
          <p:nvSpPr>
            <p:cNvPr id="22" name="Rectangle 39">
              <a:extLst>
                <a:ext uri="{FF2B5EF4-FFF2-40B4-BE49-F238E27FC236}">
                  <a16:creationId xmlns:a16="http://schemas.microsoft.com/office/drawing/2014/main" id="{7EC6D309-DC87-4A91-A334-1A11BAA809D2}"/>
                </a:ext>
              </a:extLst>
            </p:cNvPr>
            <p:cNvSpPr>
              <a:spLocks noChangeArrowheads="1"/>
            </p:cNvSpPr>
            <p:nvPr/>
          </p:nvSpPr>
          <p:spPr bwMode="blackWhite">
            <a:xfrm rot="-5400000">
              <a:off x="6057656" y="4485809"/>
              <a:ext cx="1946275" cy="480358"/>
            </a:xfrm>
            <a:prstGeom prst="rect">
              <a:avLst/>
            </a:prstGeom>
            <a:noFill/>
            <a:ln w="19050" algn="ctr">
              <a:solidFill>
                <a:schemeClr val="tx1"/>
              </a:solidFill>
              <a:miter lim="800000"/>
              <a:headEnd/>
              <a:tailEnd/>
            </a:ln>
          </p:spPr>
          <p:txBody>
            <a:bodyPr wrap="none" anchor="ctr"/>
            <a:lstStyle/>
            <a:p>
              <a:r>
                <a:rPr lang="en-US" sz="1400" dirty="0"/>
                <a:t>L2 Cache</a:t>
              </a:r>
              <a:endParaRPr lang="en-GB" sz="1400" dirty="0"/>
            </a:p>
          </p:txBody>
        </p:sp>
        <p:sp>
          <p:nvSpPr>
            <p:cNvPr id="23" name="Rectangle 40">
              <a:extLst>
                <a:ext uri="{FF2B5EF4-FFF2-40B4-BE49-F238E27FC236}">
                  <a16:creationId xmlns:a16="http://schemas.microsoft.com/office/drawing/2014/main" id="{F3B1C0CF-4E5B-4639-BC48-802476C727E4}"/>
                </a:ext>
              </a:extLst>
            </p:cNvPr>
            <p:cNvSpPr>
              <a:spLocks noChangeArrowheads="1"/>
            </p:cNvSpPr>
            <p:nvPr/>
          </p:nvSpPr>
          <p:spPr bwMode="blackWhite">
            <a:xfrm>
              <a:off x="9740481" y="4221163"/>
              <a:ext cx="1536300" cy="1008062"/>
            </a:xfrm>
            <a:prstGeom prst="rect">
              <a:avLst/>
            </a:prstGeom>
            <a:noFill/>
            <a:ln w="19050" algn="ctr">
              <a:solidFill>
                <a:schemeClr val="tx1"/>
              </a:solidFill>
              <a:miter lim="800000"/>
              <a:headEnd/>
              <a:tailEnd/>
            </a:ln>
          </p:spPr>
          <p:txBody>
            <a:bodyPr wrap="none" anchor="ctr"/>
            <a:lstStyle/>
            <a:p>
              <a:r>
                <a:rPr lang="en-US" sz="1400" dirty="0"/>
                <a:t>AMBA</a:t>
              </a:r>
              <a:br>
                <a:rPr lang="en-US" sz="1400" dirty="0"/>
              </a:br>
              <a:r>
                <a:rPr lang="en-US" sz="1400" dirty="0"/>
                <a:t>Interconnect</a:t>
              </a:r>
              <a:endParaRPr lang="en-GB" sz="1400" dirty="0"/>
            </a:p>
          </p:txBody>
        </p:sp>
        <p:grpSp>
          <p:nvGrpSpPr>
            <p:cNvPr id="24" name="Group 41">
              <a:extLst>
                <a:ext uri="{FF2B5EF4-FFF2-40B4-BE49-F238E27FC236}">
                  <a16:creationId xmlns:a16="http://schemas.microsoft.com/office/drawing/2014/main" id="{B52D3FC6-C773-4F58-8DF9-3EE2D89405DF}"/>
                </a:ext>
              </a:extLst>
            </p:cNvPr>
            <p:cNvGrpSpPr>
              <a:grpSpLocks/>
            </p:cNvGrpSpPr>
            <p:nvPr/>
          </p:nvGrpSpPr>
          <p:grpSpPr bwMode="auto">
            <a:xfrm>
              <a:off x="2348888" y="4833938"/>
              <a:ext cx="383018" cy="863600"/>
              <a:chOff x="1292" y="3113"/>
              <a:chExt cx="181" cy="544"/>
            </a:xfrm>
          </p:grpSpPr>
          <p:sp>
            <p:nvSpPr>
              <p:cNvPr id="64" name="AutoShape 42">
                <a:extLst>
                  <a:ext uri="{FF2B5EF4-FFF2-40B4-BE49-F238E27FC236}">
                    <a16:creationId xmlns:a16="http://schemas.microsoft.com/office/drawing/2014/main" id="{40BCF4F5-B850-406B-8DD5-460643D8B085}"/>
                  </a:ext>
                </a:extLst>
              </p:cNvPr>
              <p:cNvSpPr>
                <a:spLocks noChangeArrowheads="1"/>
              </p:cNvSpPr>
              <p:nvPr/>
            </p:nvSpPr>
            <p:spPr bwMode="gray">
              <a:xfrm rot="5400000">
                <a:off x="1111" y="3294"/>
                <a:ext cx="544" cy="181"/>
              </a:xfrm>
              <a:prstGeom prst="leftRightArrow">
                <a:avLst>
                  <a:gd name="adj1" fmla="val 50000"/>
                  <a:gd name="adj2" fmla="val 60110"/>
                </a:avLst>
              </a:prstGeom>
              <a:solidFill>
                <a:schemeClr val="folHlink"/>
              </a:solidFill>
              <a:ln w="12700" algn="ctr">
                <a:solidFill>
                  <a:schemeClr val="tx1"/>
                </a:solidFill>
                <a:miter lim="800000"/>
                <a:headEnd/>
                <a:tailEnd/>
              </a:ln>
            </p:spPr>
            <p:txBody>
              <a:bodyPr wrap="none" anchor="ctr"/>
              <a:lstStyle/>
              <a:p>
                <a:endParaRPr lang="en-GB" dirty="0"/>
              </a:p>
            </p:txBody>
          </p:sp>
          <p:grpSp>
            <p:nvGrpSpPr>
              <p:cNvPr id="65" name="Group 43">
                <a:extLst>
                  <a:ext uri="{FF2B5EF4-FFF2-40B4-BE49-F238E27FC236}">
                    <a16:creationId xmlns:a16="http://schemas.microsoft.com/office/drawing/2014/main" id="{7FCFA6CF-183F-43CE-A844-61931EF29267}"/>
                  </a:ext>
                </a:extLst>
              </p:cNvPr>
              <p:cNvGrpSpPr>
                <a:grpSpLocks/>
              </p:cNvGrpSpPr>
              <p:nvPr/>
            </p:nvGrpSpPr>
            <p:grpSpPr bwMode="auto">
              <a:xfrm rot="10800000">
                <a:off x="1360" y="3158"/>
                <a:ext cx="46" cy="227"/>
                <a:chOff x="1701" y="3339"/>
                <a:chExt cx="46" cy="227"/>
              </a:xfrm>
            </p:grpSpPr>
            <p:sp>
              <p:nvSpPr>
                <p:cNvPr id="75" name="Line 44">
                  <a:extLst>
                    <a:ext uri="{FF2B5EF4-FFF2-40B4-BE49-F238E27FC236}">
                      <a16:creationId xmlns:a16="http://schemas.microsoft.com/office/drawing/2014/main" id="{9EDB4296-CC64-48F3-B4CE-000069DA5800}"/>
                    </a:ext>
                  </a:extLst>
                </p:cNvPr>
                <p:cNvSpPr>
                  <a:spLocks noChangeShapeType="1"/>
                </p:cNvSpPr>
                <p:nvPr/>
              </p:nvSpPr>
              <p:spPr bwMode="gray">
                <a:xfrm rot="16200000" flipV="1">
                  <a:off x="1724" y="3486"/>
                  <a:ext cx="0" cy="46"/>
                </a:xfrm>
                <a:prstGeom prst="line">
                  <a:avLst/>
                </a:prstGeom>
                <a:noFill/>
                <a:ln w="19050">
                  <a:solidFill>
                    <a:schemeClr val="bg2"/>
                  </a:solidFill>
                  <a:round/>
                  <a:headEnd/>
                  <a:tailEnd/>
                </a:ln>
              </p:spPr>
              <p:txBody>
                <a:bodyPr wrap="none" anchor="ctr"/>
                <a:lstStyle/>
                <a:p>
                  <a:endParaRPr lang="en-GB" dirty="0"/>
                </a:p>
              </p:txBody>
            </p:sp>
            <p:sp>
              <p:nvSpPr>
                <p:cNvPr id="76" name="Line 45">
                  <a:extLst>
                    <a:ext uri="{FF2B5EF4-FFF2-40B4-BE49-F238E27FC236}">
                      <a16:creationId xmlns:a16="http://schemas.microsoft.com/office/drawing/2014/main" id="{AA3DBBFC-EF63-4CDA-A52D-5CA706419139}"/>
                    </a:ext>
                  </a:extLst>
                </p:cNvPr>
                <p:cNvSpPr>
                  <a:spLocks noChangeShapeType="1"/>
                </p:cNvSpPr>
                <p:nvPr/>
              </p:nvSpPr>
              <p:spPr bwMode="gray">
                <a:xfrm rot="-5400000">
                  <a:off x="1672" y="3480"/>
                  <a:ext cx="57" cy="0"/>
                </a:xfrm>
                <a:prstGeom prst="line">
                  <a:avLst/>
                </a:prstGeom>
                <a:noFill/>
                <a:ln w="19050">
                  <a:solidFill>
                    <a:schemeClr val="bg2"/>
                  </a:solidFill>
                  <a:round/>
                  <a:headEnd/>
                  <a:tailEnd/>
                </a:ln>
              </p:spPr>
              <p:txBody>
                <a:bodyPr wrap="none" anchor="ctr"/>
                <a:lstStyle/>
                <a:p>
                  <a:endParaRPr lang="en-GB" dirty="0"/>
                </a:p>
              </p:txBody>
            </p:sp>
            <p:sp>
              <p:nvSpPr>
                <p:cNvPr id="77" name="Line 46">
                  <a:extLst>
                    <a:ext uri="{FF2B5EF4-FFF2-40B4-BE49-F238E27FC236}">
                      <a16:creationId xmlns:a16="http://schemas.microsoft.com/office/drawing/2014/main" id="{9462981A-BE26-4526-B68F-2C74AD4DD4C6}"/>
                    </a:ext>
                  </a:extLst>
                </p:cNvPr>
                <p:cNvSpPr>
                  <a:spLocks noChangeShapeType="1"/>
                </p:cNvSpPr>
                <p:nvPr/>
              </p:nvSpPr>
              <p:spPr bwMode="gray">
                <a:xfrm rot="-5400000">
                  <a:off x="1724" y="3429"/>
                  <a:ext cx="0" cy="46"/>
                </a:xfrm>
                <a:prstGeom prst="line">
                  <a:avLst/>
                </a:prstGeom>
                <a:noFill/>
                <a:ln w="19050">
                  <a:solidFill>
                    <a:schemeClr val="bg2"/>
                  </a:solidFill>
                  <a:round/>
                  <a:headEnd/>
                  <a:tailEnd/>
                </a:ln>
              </p:spPr>
              <p:txBody>
                <a:bodyPr wrap="none" anchor="ctr"/>
                <a:lstStyle/>
                <a:p>
                  <a:endParaRPr lang="en-GB" dirty="0"/>
                </a:p>
              </p:txBody>
            </p:sp>
            <p:sp>
              <p:nvSpPr>
                <p:cNvPr id="78" name="Line 47">
                  <a:extLst>
                    <a:ext uri="{FF2B5EF4-FFF2-40B4-BE49-F238E27FC236}">
                      <a16:creationId xmlns:a16="http://schemas.microsoft.com/office/drawing/2014/main" id="{2184D61E-33BE-4636-A0EB-9B902FD5D330}"/>
                    </a:ext>
                  </a:extLst>
                </p:cNvPr>
                <p:cNvSpPr>
                  <a:spLocks noChangeShapeType="1"/>
                </p:cNvSpPr>
                <p:nvPr/>
              </p:nvSpPr>
              <p:spPr bwMode="gray">
                <a:xfrm rot="-5400000">
                  <a:off x="1718" y="3423"/>
                  <a:ext cx="57" cy="0"/>
                </a:xfrm>
                <a:prstGeom prst="line">
                  <a:avLst/>
                </a:prstGeom>
                <a:noFill/>
                <a:ln w="19050">
                  <a:solidFill>
                    <a:schemeClr val="bg2"/>
                  </a:solidFill>
                  <a:round/>
                  <a:headEnd/>
                  <a:tailEnd/>
                </a:ln>
              </p:spPr>
              <p:txBody>
                <a:bodyPr wrap="none" anchor="ctr"/>
                <a:lstStyle/>
                <a:p>
                  <a:endParaRPr lang="en-GB" dirty="0"/>
                </a:p>
              </p:txBody>
            </p:sp>
            <p:sp>
              <p:nvSpPr>
                <p:cNvPr id="79" name="Line 48">
                  <a:extLst>
                    <a:ext uri="{FF2B5EF4-FFF2-40B4-BE49-F238E27FC236}">
                      <a16:creationId xmlns:a16="http://schemas.microsoft.com/office/drawing/2014/main" id="{236ACCD5-1330-4755-B68F-25B14D35C054}"/>
                    </a:ext>
                  </a:extLst>
                </p:cNvPr>
                <p:cNvSpPr>
                  <a:spLocks noChangeShapeType="1"/>
                </p:cNvSpPr>
                <p:nvPr/>
              </p:nvSpPr>
              <p:spPr bwMode="gray">
                <a:xfrm rot="16200000" flipV="1">
                  <a:off x="1724" y="3372"/>
                  <a:ext cx="0" cy="46"/>
                </a:xfrm>
                <a:prstGeom prst="line">
                  <a:avLst/>
                </a:prstGeom>
                <a:noFill/>
                <a:ln w="19050">
                  <a:solidFill>
                    <a:schemeClr val="bg2"/>
                  </a:solidFill>
                  <a:round/>
                  <a:headEnd/>
                  <a:tailEnd/>
                </a:ln>
              </p:spPr>
              <p:txBody>
                <a:bodyPr wrap="none" anchor="ctr"/>
                <a:lstStyle/>
                <a:p>
                  <a:endParaRPr lang="en-GB" dirty="0"/>
                </a:p>
              </p:txBody>
            </p:sp>
            <p:sp>
              <p:nvSpPr>
                <p:cNvPr id="80" name="Line 49">
                  <a:extLst>
                    <a:ext uri="{FF2B5EF4-FFF2-40B4-BE49-F238E27FC236}">
                      <a16:creationId xmlns:a16="http://schemas.microsoft.com/office/drawing/2014/main" id="{9FFB7F4F-7861-4B30-B4F7-61DCEBA6D730}"/>
                    </a:ext>
                  </a:extLst>
                </p:cNvPr>
                <p:cNvSpPr>
                  <a:spLocks noChangeShapeType="1"/>
                </p:cNvSpPr>
                <p:nvPr/>
              </p:nvSpPr>
              <p:spPr bwMode="gray">
                <a:xfrm rot="-5400000">
                  <a:off x="1717" y="3538"/>
                  <a:ext cx="57" cy="0"/>
                </a:xfrm>
                <a:prstGeom prst="line">
                  <a:avLst/>
                </a:prstGeom>
                <a:noFill/>
                <a:ln w="19050">
                  <a:solidFill>
                    <a:schemeClr val="bg2"/>
                  </a:solidFill>
                  <a:round/>
                  <a:headEnd/>
                  <a:tailEnd/>
                </a:ln>
              </p:spPr>
              <p:txBody>
                <a:bodyPr wrap="none" anchor="ctr"/>
                <a:lstStyle/>
                <a:p>
                  <a:endParaRPr lang="en-GB" dirty="0"/>
                </a:p>
              </p:txBody>
            </p:sp>
            <p:sp>
              <p:nvSpPr>
                <p:cNvPr id="81" name="Line 50">
                  <a:extLst>
                    <a:ext uri="{FF2B5EF4-FFF2-40B4-BE49-F238E27FC236}">
                      <a16:creationId xmlns:a16="http://schemas.microsoft.com/office/drawing/2014/main" id="{48E70817-4C6B-4FAA-B5CA-D01B1346E6C3}"/>
                    </a:ext>
                  </a:extLst>
                </p:cNvPr>
                <p:cNvSpPr>
                  <a:spLocks noChangeShapeType="1"/>
                </p:cNvSpPr>
                <p:nvPr/>
              </p:nvSpPr>
              <p:spPr bwMode="gray">
                <a:xfrm rot="-5400000">
                  <a:off x="1672" y="3368"/>
                  <a:ext cx="57" cy="0"/>
                </a:xfrm>
                <a:prstGeom prst="line">
                  <a:avLst/>
                </a:prstGeom>
                <a:noFill/>
                <a:ln w="19050">
                  <a:solidFill>
                    <a:schemeClr val="bg2"/>
                  </a:solidFill>
                  <a:round/>
                  <a:headEnd/>
                  <a:tailEnd/>
                </a:ln>
              </p:spPr>
              <p:txBody>
                <a:bodyPr wrap="none" anchor="ctr"/>
                <a:lstStyle/>
                <a:p>
                  <a:endParaRPr lang="en-GB" dirty="0"/>
                </a:p>
              </p:txBody>
            </p:sp>
          </p:grpSp>
          <p:grpSp>
            <p:nvGrpSpPr>
              <p:cNvPr id="66" name="Group 51">
                <a:extLst>
                  <a:ext uri="{FF2B5EF4-FFF2-40B4-BE49-F238E27FC236}">
                    <a16:creationId xmlns:a16="http://schemas.microsoft.com/office/drawing/2014/main" id="{BEEBE3CF-1A18-43C1-A667-202E80B2ECAB}"/>
                  </a:ext>
                </a:extLst>
              </p:cNvPr>
              <p:cNvGrpSpPr>
                <a:grpSpLocks/>
              </p:cNvGrpSpPr>
              <p:nvPr/>
            </p:nvGrpSpPr>
            <p:grpSpPr bwMode="auto">
              <a:xfrm>
                <a:off x="1360" y="3385"/>
                <a:ext cx="46" cy="227"/>
                <a:chOff x="884" y="3317"/>
                <a:chExt cx="46" cy="227"/>
              </a:xfrm>
            </p:grpSpPr>
            <p:sp>
              <p:nvSpPr>
                <p:cNvPr id="67" name="Line 52">
                  <a:extLst>
                    <a:ext uri="{FF2B5EF4-FFF2-40B4-BE49-F238E27FC236}">
                      <a16:creationId xmlns:a16="http://schemas.microsoft.com/office/drawing/2014/main" id="{0770DA3D-B6B4-4C40-8237-7E11F2050303}"/>
                    </a:ext>
                  </a:extLst>
                </p:cNvPr>
                <p:cNvSpPr>
                  <a:spLocks noChangeShapeType="1"/>
                </p:cNvSpPr>
                <p:nvPr/>
              </p:nvSpPr>
              <p:spPr bwMode="gray">
                <a:xfrm rot="5400000" flipV="1">
                  <a:off x="907" y="3352"/>
                  <a:ext cx="0" cy="46"/>
                </a:xfrm>
                <a:prstGeom prst="line">
                  <a:avLst/>
                </a:prstGeom>
                <a:noFill/>
                <a:ln w="19050">
                  <a:solidFill>
                    <a:schemeClr val="bg2"/>
                  </a:solidFill>
                  <a:round/>
                  <a:headEnd/>
                  <a:tailEnd/>
                </a:ln>
              </p:spPr>
              <p:txBody>
                <a:bodyPr wrap="none" anchor="ctr"/>
                <a:lstStyle/>
                <a:p>
                  <a:endParaRPr lang="en-GB" dirty="0"/>
                </a:p>
              </p:txBody>
            </p:sp>
            <p:sp>
              <p:nvSpPr>
                <p:cNvPr id="68" name="Line 53">
                  <a:extLst>
                    <a:ext uri="{FF2B5EF4-FFF2-40B4-BE49-F238E27FC236}">
                      <a16:creationId xmlns:a16="http://schemas.microsoft.com/office/drawing/2014/main" id="{31BAAC7C-88C3-49D8-AC71-6623A68C6F9C}"/>
                    </a:ext>
                  </a:extLst>
                </p:cNvPr>
                <p:cNvSpPr>
                  <a:spLocks noChangeShapeType="1"/>
                </p:cNvSpPr>
                <p:nvPr/>
              </p:nvSpPr>
              <p:spPr bwMode="gray">
                <a:xfrm rot="5400000">
                  <a:off x="901" y="3404"/>
                  <a:ext cx="57" cy="0"/>
                </a:xfrm>
                <a:prstGeom prst="line">
                  <a:avLst/>
                </a:prstGeom>
                <a:noFill/>
                <a:ln w="19050">
                  <a:solidFill>
                    <a:schemeClr val="bg2"/>
                  </a:solidFill>
                  <a:round/>
                  <a:headEnd/>
                  <a:tailEnd/>
                </a:ln>
              </p:spPr>
              <p:txBody>
                <a:bodyPr wrap="none" anchor="ctr"/>
                <a:lstStyle/>
                <a:p>
                  <a:endParaRPr lang="en-GB" dirty="0"/>
                </a:p>
              </p:txBody>
            </p:sp>
            <p:sp>
              <p:nvSpPr>
                <p:cNvPr id="69" name="Line 54">
                  <a:extLst>
                    <a:ext uri="{FF2B5EF4-FFF2-40B4-BE49-F238E27FC236}">
                      <a16:creationId xmlns:a16="http://schemas.microsoft.com/office/drawing/2014/main" id="{664E424A-A452-4150-AACF-B9A0B63C3B6C}"/>
                    </a:ext>
                  </a:extLst>
                </p:cNvPr>
                <p:cNvSpPr>
                  <a:spLocks noChangeShapeType="1"/>
                </p:cNvSpPr>
                <p:nvPr/>
              </p:nvSpPr>
              <p:spPr bwMode="gray">
                <a:xfrm rot="5400000">
                  <a:off x="907" y="3409"/>
                  <a:ext cx="0" cy="46"/>
                </a:xfrm>
                <a:prstGeom prst="line">
                  <a:avLst/>
                </a:prstGeom>
                <a:noFill/>
                <a:ln w="19050">
                  <a:solidFill>
                    <a:schemeClr val="bg2"/>
                  </a:solidFill>
                  <a:round/>
                  <a:headEnd/>
                  <a:tailEnd/>
                </a:ln>
              </p:spPr>
              <p:txBody>
                <a:bodyPr wrap="none" anchor="ctr"/>
                <a:lstStyle/>
                <a:p>
                  <a:endParaRPr lang="en-GB" dirty="0"/>
                </a:p>
              </p:txBody>
            </p:sp>
            <p:sp>
              <p:nvSpPr>
                <p:cNvPr id="70" name="Line 55">
                  <a:extLst>
                    <a:ext uri="{FF2B5EF4-FFF2-40B4-BE49-F238E27FC236}">
                      <a16:creationId xmlns:a16="http://schemas.microsoft.com/office/drawing/2014/main" id="{60C37D7E-702B-44F3-BA50-C69E11B6238D}"/>
                    </a:ext>
                  </a:extLst>
                </p:cNvPr>
                <p:cNvSpPr>
                  <a:spLocks noChangeShapeType="1"/>
                </p:cNvSpPr>
                <p:nvPr/>
              </p:nvSpPr>
              <p:spPr bwMode="gray">
                <a:xfrm rot="5400000">
                  <a:off x="855" y="3461"/>
                  <a:ext cx="57" cy="0"/>
                </a:xfrm>
                <a:prstGeom prst="line">
                  <a:avLst/>
                </a:prstGeom>
                <a:noFill/>
                <a:ln w="19050">
                  <a:solidFill>
                    <a:schemeClr val="bg2"/>
                  </a:solidFill>
                  <a:round/>
                  <a:headEnd/>
                  <a:tailEnd/>
                </a:ln>
              </p:spPr>
              <p:txBody>
                <a:bodyPr wrap="none" anchor="ctr"/>
                <a:lstStyle/>
                <a:p>
                  <a:endParaRPr lang="en-GB" dirty="0"/>
                </a:p>
              </p:txBody>
            </p:sp>
            <p:sp>
              <p:nvSpPr>
                <p:cNvPr id="71" name="Line 56">
                  <a:extLst>
                    <a:ext uri="{FF2B5EF4-FFF2-40B4-BE49-F238E27FC236}">
                      <a16:creationId xmlns:a16="http://schemas.microsoft.com/office/drawing/2014/main" id="{4E35A9FF-1A5D-4893-9EAA-55579DD4F6E0}"/>
                    </a:ext>
                  </a:extLst>
                </p:cNvPr>
                <p:cNvSpPr>
                  <a:spLocks noChangeShapeType="1"/>
                </p:cNvSpPr>
                <p:nvPr/>
              </p:nvSpPr>
              <p:spPr bwMode="gray">
                <a:xfrm rot="5400000" flipV="1">
                  <a:off x="907" y="3466"/>
                  <a:ext cx="0" cy="46"/>
                </a:xfrm>
                <a:prstGeom prst="line">
                  <a:avLst/>
                </a:prstGeom>
                <a:noFill/>
                <a:ln w="19050">
                  <a:solidFill>
                    <a:schemeClr val="bg2"/>
                  </a:solidFill>
                  <a:round/>
                  <a:headEnd/>
                  <a:tailEnd/>
                </a:ln>
              </p:spPr>
              <p:txBody>
                <a:bodyPr wrap="none" anchor="ctr"/>
                <a:lstStyle/>
                <a:p>
                  <a:endParaRPr lang="en-GB" dirty="0"/>
                </a:p>
              </p:txBody>
            </p:sp>
            <p:sp>
              <p:nvSpPr>
                <p:cNvPr id="72" name="Line 57">
                  <a:extLst>
                    <a:ext uri="{FF2B5EF4-FFF2-40B4-BE49-F238E27FC236}">
                      <a16:creationId xmlns:a16="http://schemas.microsoft.com/office/drawing/2014/main" id="{CAD4568D-4D57-4CDA-9346-E99BEA834682}"/>
                    </a:ext>
                  </a:extLst>
                </p:cNvPr>
                <p:cNvSpPr>
                  <a:spLocks noChangeShapeType="1"/>
                </p:cNvSpPr>
                <p:nvPr/>
              </p:nvSpPr>
              <p:spPr bwMode="gray">
                <a:xfrm rot="5400000">
                  <a:off x="856" y="3346"/>
                  <a:ext cx="57" cy="0"/>
                </a:xfrm>
                <a:prstGeom prst="line">
                  <a:avLst/>
                </a:prstGeom>
                <a:noFill/>
                <a:ln w="19050">
                  <a:solidFill>
                    <a:schemeClr val="bg2"/>
                  </a:solidFill>
                  <a:round/>
                  <a:headEnd/>
                  <a:tailEnd/>
                </a:ln>
              </p:spPr>
              <p:txBody>
                <a:bodyPr wrap="none" anchor="ctr"/>
                <a:lstStyle/>
                <a:p>
                  <a:endParaRPr lang="en-GB" dirty="0"/>
                </a:p>
              </p:txBody>
            </p:sp>
            <p:sp>
              <p:nvSpPr>
                <p:cNvPr id="73" name="Line 58">
                  <a:extLst>
                    <a:ext uri="{FF2B5EF4-FFF2-40B4-BE49-F238E27FC236}">
                      <a16:creationId xmlns:a16="http://schemas.microsoft.com/office/drawing/2014/main" id="{C2E72108-20F1-4C80-8DE3-89FEF972B0A4}"/>
                    </a:ext>
                  </a:extLst>
                </p:cNvPr>
                <p:cNvSpPr>
                  <a:spLocks noChangeShapeType="1"/>
                </p:cNvSpPr>
                <p:nvPr/>
              </p:nvSpPr>
              <p:spPr bwMode="gray">
                <a:xfrm rot="5400000">
                  <a:off x="901" y="3516"/>
                  <a:ext cx="57" cy="0"/>
                </a:xfrm>
                <a:prstGeom prst="line">
                  <a:avLst/>
                </a:prstGeom>
                <a:noFill/>
                <a:ln w="19050">
                  <a:solidFill>
                    <a:schemeClr val="bg2"/>
                  </a:solidFill>
                  <a:round/>
                  <a:headEnd/>
                  <a:tailEnd/>
                </a:ln>
              </p:spPr>
              <p:txBody>
                <a:bodyPr wrap="none" anchor="ctr"/>
                <a:lstStyle/>
                <a:p>
                  <a:endParaRPr lang="en-GB" dirty="0"/>
                </a:p>
              </p:txBody>
            </p:sp>
            <p:sp>
              <p:nvSpPr>
                <p:cNvPr id="74" name="Line 59">
                  <a:extLst>
                    <a:ext uri="{FF2B5EF4-FFF2-40B4-BE49-F238E27FC236}">
                      <a16:creationId xmlns:a16="http://schemas.microsoft.com/office/drawing/2014/main" id="{3EF7394C-2FB0-4B4C-9DC7-124E72E9B5A7}"/>
                    </a:ext>
                  </a:extLst>
                </p:cNvPr>
                <p:cNvSpPr>
                  <a:spLocks noChangeShapeType="1"/>
                </p:cNvSpPr>
                <p:nvPr/>
              </p:nvSpPr>
              <p:spPr bwMode="gray">
                <a:xfrm rot="5400000" flipV="1">
                  <a:off x="907" y="3294"/>
                  <a:ext cx="0" cy="46"/>
                </a:xfrm>
                <a:prstGeom prst="line">
                  <a:avLst/>
                </a:prstGeom>
                <a:noFill/>
                <a:ln w="19050">
                  <a:solidFill>
                    <a:schemeClr val="bg2"/>
                  </a:solidFill>
                  <a:round/>
                  <a:headEnd/>
                  <a:tailEnd/>
                </a:ln>
              </p:spPr>
              <p:txBody>
                <a:bodyPr wrap="none" anchor="ctr"/>
                <a:lstStyle/>
                <a:p>
                  <a:endParaRPr lang="en-GB" dirty="0"/>
                </a:p>
              </p:txBody>
            </p:sp>
          </p:grpSp>
        </p:grpSp>
        <p:sp>
          <p:nvSpPr>
            <p:cNvPr id="25" name="AutoShape 60">
              <a:extLst>
                <a:ext uri="{FF2B5EF4-FFF2-40B4-BE49-F238E27FC236}">
                  <a16:creationId xmlns:a16="http://schemas.microsoft.com/office/drawing/2014/main" id="{AD130AAF-60B0-4E7A-A9F8-84533B2E9EE0}"/>
                </a:ext>
              </a:extLst>
            </p:cNvPr>
            <p:cNvSpPr>
              <a:spLocks noChangeArrowheads="1"/>
            </p:cNvSpPr>
            <p:nvPr/>
          </p:nvSpPr>
          <p:spPr bwMode="gray">
            <a:xfrm>
              <a:off x="5228923" y="4581525"/>
              <a:ext cx="1536300" cy="287338"/>
            </a:xfrm>
            <a:prstGeom prst="leftRightArrow">
              <a:avLst>
                <a:gd name="adj1" fmla="val 50000"/>
                <a:gd name="adj2" fmla="val 80221"/>
              </a:avLst>
            </a:prstGeom>
            <a:solidFill>
              <a:schemeClr val="folHlink"/>
            </a:solidFill>
            <a:ln w="12700" algn="ctr">
              <a:solidFill>
                <a:schemeClr val="tx1"/>
              </a:solidFill>
              <a:miter lim="800000"/>
              <a:headEnd/>
              <a:tailEnd/>
            </a:ln>
          </p:spPr>
          <p:txBody>
            <a:bodyPr wrap="none" anchor="ctr"/>
            <a:lstStyle/>
            <a:p>
              <a:endParaRPr lang="en-GB" dirty="0"/>
            </a:p>
          </p:txBody>
        </p:sp>
        <p:sp>
          <p:nvSpPr>
            <p:cNvPr id="26" name="AutoShape 61">
              <a:extLst>
                <a:ext uri="{FF2B5EF4-FFF2-40B4-BE49-F238E27FC236}">
                  <a16:creationId xmlns:a16="http://schemas.microsoft.com/office/drawing/2014/main" id="{C3ADB475-BEEA-490C-B833-44C6097FFC4C}"/>
                </a:ext>
              </a:extLst>
            </p:cNvPr>
            <p:cNvSpPr>
              <a:spLocks noChangeArrowheads="1"/>
            </p:cNvSpPr>
            <p:nvPr/>
          </p:nvSpPr>
          <p:spPr bwMode="gray">
            <a:xfrm>
              <a:off x="7294251" y="4581525"/>
              <a:ext cx="2446229" cy="287338"/>
            </a:xfrm>
            <a:prstGeom prst="leftRightArrow">
              <a:avLst>
                <a:gd name="adj1" fmla="val 45852"/>
                <a:gd name="adj2" fmla="val 94470"/>
              </a:avLst>
            </a:prstGeom>
            <a:solidFill>
              <a:schemeClr val="folHlink"/>
            </a:solidFill>
            <a:ln w="12700" algn="ctr">
              <a:solidFill>
                <a:schemeClr val="tx1"/>
              </a:solidFill>
              <a:miter lim="800000"/>
              <a:headEnd/>
              <a:tailEnd/>
            </a:ln>
          </p:spPr>
          <p:txBody>
            <a:bodyPr wrap="none" anchor="ctr"/>
            <a:lstStyle/>
            <a:p>
              <a:endParaRPr lang="en-GB" dirty="0"/>
            </a:p>
          </p:txBody>
        </p:sp>
        <p:grpSp>
          <p:nvGrpSpPr>
            <p:cNvPr id="27" name="Group 62">
              <a:extLst>
                <a:ext uri="{FF2B5EF4-FFF2-40B4-BE49-F238E27FC236}">
                  <a16:creationId xmlns:a16="http://schemas.microsoft.com/office/drawing/2014/main" id="{0A9406FC-8F64-4AFD-82E5-CEE07185C636}"/>
                </a:ext>
              </a:extLst>
            </p:cNvPr>
            <p:cNvGrpSpPr>
              <a:grpSpLocks/>
            </p:cNvGrpSpPr>
            <p:nvPr/>
          </p:nvGrpSpPr>
          <p:grpSpPr bwMode="auto">
            <a:xfrm>
              <a:off x="7630712" y="4689475"/>
              <a:ext cx="1726750" cy="71438"/>
              <a:chOff x="3402" y="3385"/>
              <a:chExt cx="816" cy="45"/>
            </a:xfrm>
          </p:grpSpPr>
          <p:sp>
            <p:nvSpPr>
              <p:cNvPr id="57" name="Line 63">
                <a:extLst>
                  <a:ext uri="{FF2B5EF4-FFF2-40B4-BE49-F238E27FC236}">
                    <a16:creationId xmlns:a16="http://schemas.microsoft.com/office/drawing/2014/main" id="{AE070BBC-2F48-4F1D-89B7-5381502BCA3A}"/>
                  </a:ext>
                </a:extLst>
              </p:cNvPr>
              <p:cNvSpPr>
                <a:spLocks noChangeShapeType="1"/>
              </p:cNvSpPr>
              <p:nvPr/>
            </p:nvSpPr>
            <p:spPr bwMode="gray">
              <a:xfrm>
                <a:off x="3402" y="3430"/>
                <a:ext cx="204" cy="0"/>
              </a:xfrm>
              <a:prstGeom prst="line">
                <a:avLst/>
              </a:prstGeom>
              <a:noFill/>
              <a:ln w="19050">
                <a:solidFill>
                  <a:schemeClr val="bg2"/>
                </a:solidFill>
                <a:round/>
                <a:headEnd/>
                <a:tailEnd/>
              </a:ln>
            </p:spPr>
            <p:txBody>
              <a:bodyPr wrap="none" anchor="ctr"/>
              <a:lstStyle/>
              <a:p>
                <a:endParaRPr lang="en-GB" dirty="0"/>
              </a:p>
            </p:txBody>
          </p:sp>
          <p:sp>
            <p:nvSpPr>
              <p:cNvPr id="58" name="Line 64">
                <a:extLst>
                  <a:ext uri="{FF2B5EF4-FFF2-40B4-BE49-F238E27FC236}">
                    <a16:creationId xmlns:a16="http://schemas.microsoft.com/office/drawing/2014/main" id="{00E90263-88FC-4451-9A88-46DE7BD5C0F2}"/>
                  </a:ext>
                </a:extLst>
              </p:cNvPr>
              <p:cNvSpPr>
                <a:spLocks noChangeShapeType="1"/>
              </p:cNvSpPr>
              <p:nvPr/>
            </p:nvSpPr>
            <p:spPr bwMode="gray">
              <a:xfrm flipV="1">
                <a:off x="3606" y="3385"/>
                <a:ext cx="0" cy="45"/>
              </a:xfrm>
              <a:prstGeom prst="line">
                <a:avLst/>
              </a:prstGeom>
              <a:noFill/>
              <a:ln w="19050">
                <a:solidFill>
                  <a:schemeClr val="bg2"/>
                </a:solidFill>
                <a:round/>
                <a:headEnd/>
                <a:tailEnd/>
              </a:ln>
            </p:spPr>
            <p:txBody>
              <a:bodyPr wrap="none" anchor="ctr"/>
              <a:lstStyle/>
              <a:p>
                <a:endParaRPr lang="en-GB" dirty="0"/>
              </a:p>
            </p:txBody>
          </p:sp>
          <p:sp>
            <p:nvSpPr>
              <p:cNvPr id="59" name="Line 65">
                <a:extLst>
                  <a:ext uri="{FF2B5EF4-FFF2-40B4-BE49-F238E27FC236}">
                    <a16:creationId xmlns:a16="http://schemas.microsoft.com/office/drawing/2014/main" id="{7F220A7A-36F4-4C32-A3B2-466171073DE0}"/>
                  </a:ext>
                </a:extLst>
              </p:cNvPr>
              <p:cNvSpPr>
                <a:spLocks noChangeShapeType="1"/>
              </p:cNvSpPr>
              <p:nvPr/>
            </p:nvSpPr>
            <p:spPr bwMode="gray">
              <a:xfrm>
                <a:off x="3606" y="3385"/>
                <a:ext cx="204" cy="0"/>
              </a:xfrm>
              <a:prstGeom prst="line">
                <a:avLst/>
              </a:prstGeom>
              <a:noFill/>
              <a:ln w="19050">
                <a:solidFill>
                  <a:schemeClr val="bg2"/>
                </a:solidFill>
                <a:round/>
                <a:headEnd/>
                <a:tailEnd/>
              </a:ln>
            </p:spPr>
            <p:txBody>
              <a:bodyPr wrap="none" anchor="ctr"/>
              <a:lstStyle/>
              <a:p>
                <a:endParaRPr lang="en-GB" dirty="0"/>
              </a:p>
            </p:txBody>
          </p:sp>
          <p:sp>
            <p:nvSpPr>
              <p:cNvPr id="60" name="Line 66">
                <a:extLst>
                  <a:ext uri="{FF2B5EF4-FFF2-40B4-BE49-F238E27FC236}">
                    <a16:creationId xmlns:a16="http://schemas.microsoft.com/office/drawing/2014/main" id="{781B464C-A592-42D9-86AD-FB92D3366D1B}"/>
                  </a:ext>
                </a:extLst>
              </p:cNvPr>
              <p:cNvSpPr>
                <a:spLocks noChangeShapeType="1"/>
              </p:cNvSpPr>
              <p:nvPr/>
            </p:nvSpPr>
            <p:spPr bwMode="gray">
              <a:xfrm flipV="1">
                <a:off x="3810" y="3385"/>
                <a:ext cx="0" cy="45"/>
              </a:xfrm>
              <a:prstGeom prst="line">
                <a:avLst/>
              </a:prstGeom>
              <a:noFill/>
              <a:ln w="19050">
                <a:solidFill>
                  <a:schemeClr val="bg2"/>
                </a:solidFill>
                <a:round/>
                <a:headEnd/>
                <a:tailEnd/>
              </a:ln>
            </p:spPr>
            <p:txBody>
              <a:bodyPr wrap="none" anchor="ctr"/>
              <a:lstStyle/>
              <a:p>
                <a:endParaRPr lang="en-GB" dirty="0"/>
              </a:p>
            </p:txBody>
          </p:sp>
          <p:sp>
            <p:nvSpPr>
              <p:cNvPr id="61" name="Line 67">
                <a:extLst>
                  <a:ext uri="{FF2B5EF4-FFF2-40B4-BE49-F238E27FC236}">
                    <a16:creationId xmlns:a16="http://schemas.microsoft.com/office/drawing/2014/main" id="{A4D12CD1-9027-4584-B830-C1E26AEEB38B}"/>
                  </a:ext>
                </a:extLst>
              </p:cNvPr>
              <p:cNvSpPr>
                <a:spLocks noChangeShapeType="1"/>
              </p:cNvSpPr>
              <p:nvPr/>
            </p:nvSpPr>
            <p:spPr bwMode="gray">
              <a:xfrm>
                <a:off x="3810" y="3430"/>
                <a:ext cx="204" cy="0"/>
              </a:xfrm>
              <a:prstGeom prst="line">
                <a:avLst/>
              </a:prstGeom>
              <a:noFill/>
              <a:ln w="19050">
                <a:solidFill>
                  <a:schemeClr val="bg2"/>
                </a:solidFill>
                <a:round/>
                <a:headEnd/>
                <a:tailEnd/>
              </a:ln>
            </p:spPr>
            <p:txBody>
              <a:bodyPr wrap="none" anchor="ctr"/>
              <a:lstStyle/>
              <a:p>
                <a:endParaRPr lang="en-GB" dirty="0"/>
              </a:p>
            </p:txBody>
          </p:sp>
          <p:sp>
            <p:nvSpPr>
              <p:cNvPr id="62" name="Line 68">
                <a:extLst>
                  <a:ext uri="{FF2B5EF4-FFF2-40B4-BE49-F238E27FC236}">
                    <a16:creationId xmlns:a16="http://schemas.microsoft.com/office/drawing/2014/main" id="{B6D5B093-CE49-40C5-9F25-A471BBB41B5F}"/>
                  </a:ext>
                </a:extLst>
              </p:cNvPr>
              <p:cNvSpPr>
                <a:spLocks noChangeShapeType="1"/>
              </p:cNvSpPr>
              <p:nvPr/>
            </p:nvSpPr>
            <p:spPr bwMode="gray">
              <a:xfrm flipV="1">
                <a:off x="4014" y="3385"/>
                <a:ext cx="0" cy="45"/>
              </a:xfrm>
              <a:prstGeom prst="line">
                <a:avLst/>
              </a:prstGeom>
              <a:noFill/>
              <a:ln w="19050">
                <a:solidFill>
                  <a:schemeClr val="bg2"/>
                </a:solidFill>
                <a:round/>
                <a:headEnd/>
                <a:tailEnd/>
              </a:ln>
            </p:spPr>
            <p:txBody>
              <a:bodyPr wrap="none" anchor="ctr"/>
              <a:lstStyle/>
              <a:p>
                <a:endParaRPr lang="en-GB" dirty="0"/>
              </a:p>
            </p:txBody>
          </p:sp>
          <p:sp>
            <p:nvSpPr>
              <p:cNvPr id="63" name="Line 69">
                <a:extLst>
                  <a:ext uri="{FF2B5EF4-FFF2-40B4-BE49-F238E27FC236}">
                    <a16:creationId xmlns:a16="http://schemas.microsoft.com/office/drawing/2014/main" id="{659F8C02-7D3B-4590-A3D4-EC5B6CA6096C}"/>
                  </a:ext>
                </a:extLst>
              </p:cNvPr>
              <p:cNvSpPr>
                <a:spLocks noChangeShapeType="1"/>
              </p:cNvSpPr>
              <p:nvPr/>
            </p:nvSpPr>
            <p:spPr bwMode="gray">
              <a:xfrm>
                <a:off x="4014" y="3385"/>
                <a:ext cx="204" cy="0"/>
              </a:xfrm>
              <a:prstGeom prst="line">
                <a:avLst/>
              </a:prstGeom>
              <a:noFill/>
              <a:ln w="19050">
                <a:solidFill>
                  <a:schemeClr val="bg2"/>
                </a:solidFill>
                <a:round/>
                <a:headEnd/>
                <a:tailEnd/>
              </a:ln>
            </p:spPr>
            <p:txBody>
              <a:bodyPr wrap="none" anchor="ctr"/>
              <a:lstStyle/>
              <a:p>
                <a:endParaRPr lang="en-GB" dirty="0"/>
              </a:p>
            </p:txBody>
          </p:sp>
        </p:grpSp>
        <p:grpSp>
          <p:nvGrpSpPr>
            <p:cNvPr id="28" name="Group 70">
              <a:extLst>
                <a:ext uri="{FF2B5EF4-FFF2-40B4-BE49-F238E27FC236}">
                  <a16:creationId xmlns:a16="http://schemas.microsoft.com/office/drawing/2014/main" id="{960F28CF-EC80-4C63-A640-297228C13F55}"/>
                </a:ext>
              </a:extLst>
            </p:cNvPr>
            <p:cNvGrpSpPr>
              <a:grpSpLocks/>
            </p:cNvGrpSpPr>
            <p:nvPr/>
          </p:nvGrpSpPr>
          <p:grpSpPr bwMode="auto">
            <a:xfrm>
              <a:off x="5421488" y="4689476"/>
              <a:ext cx="1201954" cy="73025"/>
              <a:chOff x="2675" y="3702"/>
              <a:chExt cx="568" cy="46"/>
            </a:xfrm>
          </p:grpSpPr>
          <p:sp>
            <p:nvSpPr>
              <p:cNvPr id="47" name="Line 71">
                <a:extLst>
                  <a:ext uri="{FF2B5EF4-FFF2-40B4-BE49-F238E27FC236}">
                    <a16:creationId xmlns:a16="http://schemas.microsoft.com/office/drawing/2014/main" id="{05177233-A22B-494D-8347-A5B96415FD09}"/>
                  </a:ext>
                </a:extLst>
              </p:cNvPr>
              <p:cNvSpPr>
                <a:spLocks noChangeShapeType="1"/>
              </p:cNvSpPr>
              <p:nvPr/>
            </p:nvSpPr>
            <p:spPr bwMode="gray">
              <a:xfrm>
                <a:off x="2675" y="3748"/>
                <a:ext cx="114" cy="0"/>
              </a:xfrm>
              <a:prstGeom prst="line">
                <a:avLst/>
              </a:prstGeom>
              <a:noFill/>
              <a:ln w="19050">
                <a:solidFill>
                  <a:schemeClr val="bg2"/>
                </a:solidFill>
                <a:round/>
                <a:headEnd/>
                <a:tailEnd/>
              </a:ln>
            </p:spPr>
            <p:txBody>
              <a:bodyPr wrap="none" anchor="ctr"/>
              <a:lstStyle/>
              <a:p>
                <a:endParaRPr lang="en-GB" dirty="0"/>
              </a:p>
            </p:txBody>
          </p:sp>
          <p:sp>
            <p:nvSpPr>
              <p:cNvPr id="48" name="Line 72">
                <a:extLst>
                  <a:ext uri="{FF2B5EF4-FFF2-40B4-BE49-F238E27FC236}">
                    <a16:creationId xmlns:a16="http://schemas.microsoft.com/office/drawing/2014/main" id="{FA48C6EC-3692-4330-B073-BD214EFE24ED}"/>
                  </a:ext>
                </a:extLst>
              </p:cNvPr>
              <p:cNvSpPr>
                <a:spLocks noChangeShapeType="1"/>
              </p:cNvSpPr>
              <p:nvPr/>
            </p:nvSpPr>
            <p:spPr bwMode="gray">
              <a:xfrm flipV="1">
                <a:off x="2789" y="3703"/>
                <a:ext cx="0" cy="45"/>
              </a:xfrm>
              <a:prstGeom prst="line">
                <a:avLst/>
              </a:prstGeom>
              <a:noFill/>
              <a:ln w="19050">
                <a:solidFill>
                  <a:schemeClr val="bg2"/>
                </a:solidFill>
                <a:round/>
                <a:headEnd/>
                <a:tailEnd/>
              </a:ln>
            </p:spPr>
            <p:txBody>
              <a:bodyPr wrap="none" anchor="ctr"/>
              <a:lstStyle/>
              <a:p>
                <a:endParaRPr lang="en-GB" dirty="0"/>
              </a:p>
            </p:txBody>
          </p:sp>
          <p:sp>
            <p:nvSpPr>
              <p:cNvPr id="49" name="Line 73">
                <a:extLst>
                  <a:ext uri="{FF2B5EF4-FFF2-40B4-BE49-F238E27FC236}">
                    <a16:creationId xmlns:a16="http://schemas.microsoft.com/office/drawing/2014/main" id="{8CE0DF68-4B82-48E9-B2AD-516F10DDB1DF}"/>
                  </a:ext>
                </a:extLst>
              </p:cNvPr>
              <p:cNvSpPr>
                <a:spLocks noChangeShapeType="1"/>
              </p:cNvSpPr>
              <p:nvPr/>
            </p:nvSpPr>
            <p:spPr bwMode="gray">
              <a:xfrm>
                <a:off x="2788" y="3702"/>
                <a:ext cx="114" cy="0"/>
              </a:xfrm>
              <a:prstGeom prst="line">
                <a:avLst/>
              </a:prstGeom>
              <a:noFill/>
              <a:ln w="19050">
                <a:solidFill>
                  <a:schemeClr val="bg2"/>
                </a:solidFill>
                <a:round/>
                <a:headEnd/>
                <a:tailEnd/>
              </a:ln>
            </p:spPr>
            <p:txBody>
              <a:bodyPr wrap="none" anchor="ctr"/>
              <a:lstStyle/>
              <a:p>
                <a:endParaRPr lang="en-GB" dirty="0"/>
              </a:p>
            </p:txBody>
          </p:sp>
          <p:sp>
            <p:nvSpPr>
              <p:cNvPr id="50" name="Line 74">
                <a:extLst>
                  <a:ext uri="{FF2B5EF4-FFF2-40B4-BE49-F238E27FC236}">
                    <a16:creationId xmlns:a16="http://schemas.microsoft.com/office/drawing/2014/main" id="{8BF0D422-7CFB-4041-8068-A92081E35282}"/>
                  </a:ext>
                </a:extLst>
              </p:cNvPr>
              <p:cNvSpPr>
                <a:spLocks noChangeShapeType="1"/>
              </p:cNvSpPr>
              <p:nvPr/>
            </p:nvSpPr>
            <p:spPr bwMode="gray">
              <a:xfrm flipV="1">
                <a:off x="2902" y="3702"/>
                <a:ext cx="0" cy="45"/>
              </a:xfrm>
              <a:prstGeom prst="line">
                <a:avLst/>
              </a:prstGeom>
              <a:noFill/>
              <a:ln w="19050">
                <a:solidFill>
                  <a:schemeClr val="bg2"/>
                </a:solidFill>
                <a:round/>
                <a:headEnd/>
                <a:tailEnd/>
              </a:ln>
            </p:spPr>
            <p:txBody>
              <a:bodyPr wrap="none" anchor="ctr"/>
              <a:lstStyle/>
              <a:p>
                <a:endParaRPr lang="en-GB" dirty="0"/>
              </a:p>
            </p:txBody>
          </p:sp>
          <p:sp>
            <p:nvSpPr>
              <p:cNvPr id="51" name="Line 75">
                <a:extLst>
                  <a:ext uri="{FF2B5EF4-FFF2-40B4-BE49-F238E27FC236}">
                    <a16:creationId xmlns:a16="http://schemas.microsoft.com/office/drawing/2014/main" id="{C830A53B-5853-4201-B99C-EA6C7CE15CF0}"/>
                  </a:ext>
                </a:extLst>
              </p:cNvPr>
              <p:cNvSpPr>
                <a:spLocks noChangeShapeType="1"/>
              </p:cNvSpPr>
              <p:nvPr/>
            </p:nvSpPr>
            <p:spPr bwMode="gray">
              <a:xfrm>
                <a:off x="2902" y="3748"/>
                <a:ext cx="114" cy="0"/>
              </a:xfrm>
              <a:prstGeom prst="line">
                <a:avLst/>
              </a:prstGeom>
              <a:noFill/>
              <a:ln w="19050">
                <a:solidFill>
                  <a:schemeClr val="bg2"/>
                </a:solidFill>
                <a:round/>
                <a:headEnd/>
                <a:tailEnd/>
              </a:ln>
            </p:spPr>
            <p:txBody>
              <a:bodyPr wrap="none" anchor="ctr"/>
              <a:lstStyle/>
              <a:p>
                <a:endParaRPr lang="en-GB" dirty="0"/>
              </a:p>
            </p:txBody>
          </p:sp>
          <p:sp>
            <p:nvSpPr>
              <p:cNvPr id="52" name="Line 76">
                <a:extLst>
                  <a:ext uri="{FF2B5EF4-FFF2-40B4-BE49-F238E27FC236}">
                    <a16:creationId xmlns:a16="http://schemas.microsoft.com/office/drawing/2014/main" id="{B0A3DBD7-E2A4-4873-8901-E8C335854DF2}"/>
                  </a:ext>
                </a:extLst>
              </p:cNvPr>
              <p:cNvSpPr>
                <a:spLocks noChangeShapeType="1"/>
              </p:cNvSpPr>
              <p:nvPr/>
            </p:nvSpPr>
            <p:spPr bwMode="gray">
              <a:xfrm flipV="1">
                <a:off x="3016" y="3703"/>
                <a:ext cx="0" cy="45"/>
              </a:xfrm>
              <a:prstGeom prst="line">
                <a:avLst/>
              </a:prstGeom>
              <a:noFill/>
              <a:ln w="19050">
                <a:solidFill>
                  <a:schemeClr val="bg2"/>
                </a:solidFill>
                <a:round/>
                <a:headEnd/>
                <a:tailEnd/>
              </a:ln>
            </p:spPr>
            <p:txBody>
              <a:bodyPr wrap="none" anchor="ctr"/>
              <a:lstStyle/>
              <a:p>
                <a:endParaRPr lang="en-GB" dirty="0"/>
              </a:p>
            </p:txBody>
          </p:sp>
          <p:sp>
            <p:nvSpPr>
              <p:cNvPr id="53" name="Line 77">
                <a:extLst>
                  <a:ext uri="{FF2B5EF4-FFF2-40B4-BE49-F238E27FC236}">
                    <a16:creationId xmlns:a16="http://schemas.microsoft.com/office/drawing/2014/main" id="{C470DDAB-3C29-4792-9F10-CB7BC62F3A51}"/>
                  </a:ext>
                </a:extLst>
              </p:cNvPr>
              <p:cNvSpPr>
                <a:spLocks noChangeShapeType="1"/>
              </p:cNvSpPr>
              <p:nvPr/>
            </p:nvSpPr>
            <p:spPr bwMode="gray">
              <a:xfrm>
                <a:off x="3015" y="3702"/>
                <a:ext cx="114" cy="0"/>
              </a:xfrm>
              <a:prstGeom prst="line">
                <a:avLst/>
              </a:prstGeom>
              <a:noFill/>
              <a:ln w="19050">
                <a:solidFill>
                  <a:schemeClr val="bg2"/>
                </a:solidFill>
                <a:round/>
                <a:headEnd/>
                <a:tailEnd/>
              </a:ln>
            </p:spPr>
            <p:txBody>
              <a:bodyPr wrap="none" anchor="ctr"/>
              <a:lstStyle/>
              <a:p>
                <a:endParaRPr lang="en-GB" dirty="0"/>
              </a:p>
            </p:txBody>
          </p:sp>
          <p:sp>
            <p:nvSpPr>
              <p:cNvPr id="54" name="Line 78">
                <a:extLst>
                  <a:ext uri="{FF2B5EF4-FFF2-40B4-BE49-F238E27FC236}">
                    <a16:creationId xmlns:a16="http://schemas.microsoft.com/office/drawing/2014/main" id="{86582945-66B9-488A-8AAC-D4FAF5475D87}"/>
                  </a:ext>
                </a:extLst>
              </p:cNvPr>
              <p:cNvSpPr>
                <a:spLocks noChangeShapeType="1"/>
              </p:cNvSpPr>
              <p:nvPr/>
            </p:nvSpPr>
            <p:spPr bwMode="gray">
              <a:xfrm flipV="1">
                <a:off x="3129" y="3702"/>
                <a:ext cx="0" cy="45"/>
              </a:xfrm>
              <a:prstGeom prst="line">
                <a:avLst/>
              </a:prstGeom>
              <a:noFill/>
              <a:ln w="19050">
                <a:solidFill>
                  <a:schemeClr val="bg2"/>
                </a:solidFill>
                <a:round/>
                <a:headEnd/>
                <a:tailEnd/>
              </a:ln>
            </p:spPr>
            <p:txBody>
              <a:bodyPr wrap="none" anchor="ctr"/>
              <a:lstStyle/>
              <a:p>
                <a:endParaRPr lang="en-GB" dirty="0"/>
              </a:p>
            </p:txBody>
          </p:sp>
          <p:sp>
            <p:nvSpPr>
              <p:cNvPr id="55" name="Line 79">
                <a:extLst>
                  <a:ext uri="{FF2B5EF4-FFF2-40B4-BE49-F238E27FC236}">
                    <a16:creationId xmlns:a16="http://schemas.microsoft.com/office/drawing/2014/main" id="{9D81EF67-019B-487B-93A6-C8A4D02B0A06}"/>
                  </a:ext>
                </a:extLst>
              </p:cNvPr>
              <p:cNvSpPr>
                <a:spLocks noChangeShapeType="1"/>
              </p:cNvSpPr>
              <p:nvPr/>
            </p:nvSpPr>
            <p:spPr bwMode="gray">
              <a:xfrm>
                <a:off x="3129" y="3748"/>
                <a:ext cx="114" cy="0"/>
              </a:xfrm>
              <a:prstGeom prst="line">
                <a:avLst/>
              </a:prstGeom>
              <a:noFill/>
              <a:ln w="19050">
                <a:solidFill>
                  <a:schemeClr val="bg2"/>
                </a:solidFill>
                <a:round/>
                <a:headEnd/>
                <a:tailEnd/>
              </a:ln>
            </p:spPr>
            <p:txBody>
              <a:bodyPr wrap="none" anchor="ctr"/>
              <a:lstStyle/>
              <a:p>
                <a:endParaRPr lang="en-GB" dirty="0"/>
              </a:p>
            </p:txBody>
          </p:sp>
          <p:sp>
            <p:nvSpPr>
              <p:cNvPr id="56" name="Line 80">
                <a:extLst>
                  <a:ext uri="{FF2B5EF4-FFF2-40B4-BE49-F238E27FC236}">
                    <a16:creationId xmlns:a16="http://schemas.microsoft.com/office/drawing/2014/main" id="{4478FE9C-23DF-49C9-9B04-FE45BA0E7699}"/>
                  </a:ext>
                </a:extLst>
              </p:cNvPr>
              <p:cNvSpPr>
                <a:spLocks noChangeShapeType="1"/>
              </p:cNvSpPr>
              <p:nvPr/>
            </p:nvSpPr>
            <p:spPr bwMode="gray">
              <a:xfrm flipV="1">
                <a:off x="3243" y="3703"/>
                <a:ext cx="0" cy="45"/>
              </a:xfrm>
              <a:prstGeom prst="line">
                <a:avLst/>
              </a:prstGeom>
              <a:noFill/>
              <a:ln w="19050">
                <a:solidFill>
                  <a:schemeClr val="bg2"/>
                </a:solidFill>
                <a:round/>
                <a:headEnd/>
                <a:tailEnd/>
              </a:ln>
            </p:spPr>
            <p:txBody>
              <a:bodyPr wrap="none" anchor="ctr"/>
              <a:lstStyle/>
              <a:p>
                <a:endParaRPr lang="en-GB" dirty="0"/>
              </a:p>
            </p:txBody>
          </p:sp>
        </p:grpSp>
        <p:grpSp>
          <p:nvGrpSpPr>
            <p:cNvPr id="29" name="Group 81">
              <a:extLst>
                <a:ext uri="{FF2B5EF4-FFF2-40B4-BE49-F238E27FC236}">
                  <a16:creationId xmlns:a16="http://schemas.microsoft.com/office/drawing/2014/main" id="{76A991D4-D031-4DF0-AAE2-7A310A91D38F}"/>
                </a:ext>
              </a:extLst>
            </p:cNvPr>
            <p:cNvGrpSpPr>
              <a:grpSpLocks/>
            </p:cNvGrpSpPr>
            <p:nvPr/>
          </p:nvGrpSpPr>
          <p:grpSpPr bwMode="auto">
            <a:xfrm>
              <a:off x="4126426" y="3536951"/>
              <a:ext cx="480359" cy="73025"/>
              <a:chOff x="1837" y="2228"/>
              <a:chExt cx="227" cy="46"/>
            </a:xfrm>
          </p:grpSpPr>
          <p:sp>
            <p:nvSpPr>
              <p:cNvPr id="42" name="Line 82">
                <a:extLst>
                  <a:ext uri="{FF2B5EF4-FFF2-40B4-BE49-F238E27FC236}">
                    <a16:creationId xmlns:a16="http://schemas.microsoft.com/office/drawing/2014/main" id="{F856A866-0830-4512-8157-A8B71C84F271}"/>
                  </a:ext>
                </a:extLst>
              </p:cNvPr>
              <p:cNvSpPr>
                <a:spLocks noChangeShapeType="1"/>
              </p:cNvSpPr>
              <p:nvPr/>
            </p:nvSpPr>
            <p:spPr bwMode="gray">
              <a:xfrm flipV="1">
                <a:off x="1951" y="2229"/>
                <a:ext cx="0" cy="45"/>
              </a:xfrm>
              <a:prstGeom prst="line">
                <a:avLst/>
              </a:prstGeom>
              <a:noFill/>
              <a:ln w="19050">
                <a:solidFill>
                  <a:schemeClr val="bg2"/>
                </a:solidFill>
                <a:round/>
                <a:headEnd/>
                <a:tailEnd/>
              </a:ln>
            </p:spPr>
            <p:txBody>
              <a:bodyPr wrap="none" anchor="ctr"/>
              <a:lstStyle/>
              <a:p>
                <a:endParaRPr lang="en-GB" dirty="0"/>
              </a:p>
            </p:txBody>
          </p:sp>
          <p:sp>
            <p:nvSpPr>
              <p:cNvPr id="43" name="Line 83">
                <a:extLst>
                  <a:ext uri="{FF2B5EF4-FFF2-40B4-BE49-F238E27FC236}">
                    <a16:creationId xmlns:a16="http://schemas.microsoft.com/office/drawing/2014/main" id="{D3205D31-8F7E-4AA7-AF5D-33B284375F15}"/>
                  </a:ext>
                </a:extLst>
              </p:cNvPr>
              <p:cNvSpPr>
                <a:spLocks noChangeShapeType="1"/>
              </p:cNvSpPr>
              <p:nvPr/>
            </p:nvSpPr>
            <p:spPr bwMode="gray">
              <a:xfrm>
                <a:off x="1837" y="2274"/>
                <a:ext cx="114" cy="0"/>
              </a:xfrm>
              <a:prstGeom prst="line">
                <a:avLst/>
              </a:prstGeom>
              <a:noFill/>
              <a:ln w="19050">
                <a:solidFill>
                  <a:schemeClr val="bg2"/>
                </a:solidFill>
                <a:round/>
                <a:headEnd/>
                <a:tailEnd/>
              </a:ln>
            </p:spPr>
            <p:txBody>
              <a:bodyPr wrap="none" anchor="ctr"/>
              <a:lstStyle/>
              <a:p>
                <a:endParaRPr lang="en-GB" dirty="0"/>
              </a:p>
            </p:txBody>
          </p:sp>
          <p:sp>
            <p:nvSpPr>
              <p:cNvPr id="44" name="Line 84">
                <a:extLst>
                  <a:ext uri="{FF2B5EF4-FFF2-40B4-BE49-F238E27FC236}">
                    <a16:creationId xmlns:a16="http://schemas.microsoft.com/office/drawing/2014/main" id="{8629A10F-B377-4B8C-A085-AD1C9A843AC9}"/>
                  </a:ext>
                </a:extLst>
              </p:cNvPr>
              <p:cNvSpPr>
                <a:spLocks noChangeShapeType="1"/>
              </p:cNvSpPr>
              <p:nvPr/>
            </p:nvSpPr>
            <p:spPr bwMode="gray">
              <a:xfrm>
                <a:off x="1950" y="2228"/>
                <a:ext cx="114" cy="0"/>
              </a:xfrm>
              <a:prstGeom prst="line">
                <a:avLst/>
              </a:prstGeom>
              <a:noFill/>
              <a:ln w="19050">
                <a:solidFill>
                  <a:schemeClr val="bg2"/>
                </a:solidFill>
                <a:round/>
                <a:headEnd/>
                <a:tailEnd/>
              </a:ln>
            </p:spPr>
            <p:txBody>
              <a:bodyPr wrap="none" anchor="ctr"/>
              <a:lstStyle/>
              <a:p>
                <a:endParaRPr lang="en-GB" dirty="0"/>
              </a:p>
            </p:txBody>
          </p:sp>
          <p:sp>
            <p:nvSpPr>
              <p:cNvPr id="45" name="Line 85">
                <a:extLst>
                  <a:ext uri="{FF2B5EF4-FFF2-40B4-BE49-F238E27FC236}">
                    <a16:creationId xmlns:a16="http://schemas.microsoft.com/office/drawing/2014/main" id="{45BE8F72-CDA7-44F1-A59E-D6F9BD241A83}"/>
                  </a:ext>
                </a:extLst>
              </p:cNvPr>
              <p:cNvSpPr>
                <a:spLocks noChangeShapeType="1"/>
              </p:cNvSpPr>
              <p:nvPr/>
            </p:nvSpPr>
            <p:spPr bwMode="gray">
              <a:xfrm flipV="1">
                <a:off x="2064" y="2228"/>
                <a:ext cx="0" cy="45"/>
              </a:xfrm>
              <a:prstGeom prst="line">
                <a:avLst/>
              </a:prstGeom>
              <a:noFill/>
              <a:ln w="19050">
                <a:solidFill>
                  <a:schemeClr val="bg2"/>
                </a:solidFill>
                <a:round/>
                <a:headEnd/>
                <a:tailEnd/>
              </a:ln>
            </p:spPr>
            <p:txBody>
              <a:bodyPr wrap="none" anchor="ctr"/>
              <a:lstStyle/>
              <a:p>
                <a:endParaRPr lang="en-GB" dirty="0"/>
              </a:p>
            </p:txBody>
          </p:sp>
          <p:sp>
            <p:nvSpPr>
              <p:cNvPr id="46" name="Line 86">
                <a:extLst>
                  <a:ext uri="{FF2B5EF4-FFF2-40B4-BE49-F238E27FC236}">
                    <a16:creationId xmlns:a16="http://schemas.microsoft.com/office/drawing/2014/main" id="{18D96787-664C-4341-BE7A-974E2A684209}"/>
                  </a:ext>
                </a:extLst>
              </p:cNvPr>
              <p:cNvSpPr>
                <a:spLocks noChangeShapeType="1"/>
              </p:cNvSpPr>
              <p:nvPr/>
            </p:nvSpPr>
            <p:spPr bwMode="gray">
              <a:xfrm flipV="1">
                <a:off x="1837" y="2228"/>
                <a:ext cx="0" cy="45"/>
              </a:xfrm>
              <a:prstGeom prst="line">
                <a:avLst/>
              </a:prstGeom>
              <a:noFill/>
              <a:ln w="19050">
                <a:solidFill>
                  <a:schemeClr val="bg2"/>
                </a:solidFill>
                <a:round/>
                <a:headEnd/>
                <a:tailEnd/>
              </a:ln>
            </p:spPr>
            <p:txBody>
              <a:bodyPr wrap="none" anchor="ctr"/>
              <a:lstStyle/>
              <a:p>
                <a:endParaRPr lang="en-GB" dirty="0"/>
              </a:p>
            </p:txBody>
          </p:sp>
        </p:grpSp>
        <p:grpSp>
          <p:nvGrpSpPr>
            <p:cNvPr id="30" name="Group 87">
              <a:extLst>
                <a:ext uri="{FF2B5EF4-FFF2-40B4-BE49-F238E27FC236}">
                  <a16:creationId xmlns:a16="http://schemas.microsoft.com/office/drawing/2014/main" id="{F7E0BE06-5740-4D05-94AB-468E42FB4001}"/>
                </a:ext>
              </a:extLst>
            </p:cNvPr>
            <p:cNvGrpSpPr>
              <a:grpSpLocks/>
            </p:cNvGrpSpPr>
            <p:nvPr/>
          </p:nvGrpSpPr>
          <p:grpSpPr bwMode="auto">
            <a:xfrm>
              <a:off x="4077755" y="5480051"/>
              <a:ext cx="480358" cy="73025"/>
              <a:chOff x="1837" y="2228"/>
              <a:chExt cx="227" cy="46"/>
            </a:xfrm>
          </p:grpSpPr>
          <p:sp>
            <p:nvSpPr>
              <p:cNvPr id="37" name="Line 88">
                <a:extLst>
                  <a:ext uri="{FF2B5EF4-FFF2-40B4-BE49-F238E27FC236}">
                    <a16:creationId xmlns:a16="http://schemas.microsoft.com/office/drawing/2014/main" id="{6698BC0F-BD29-4A4B-8408-8D8EE9053FB5}"/>
                  </a:ext>
                </a:extLst>
              </p:cNvPr>
              <p:cNvSpPr>
                <a:spLocks noChangeShapeType="1"/>
              </p:cNvSpPr>
              <p:nvPr/>
            </p:nvSpPr>
            <p:spPr bwMode="gray">
              <a:xfrm flipV="1">
                <a:off x="1951" y="2229"/>
                <a:ext cx="0" cy="45"/>
              </a:xfrm>
              <a:prstGeom prst="line">
                <a:avLst/>
              </a:prstGeom>
              <a:noFill/>
              <a:ln w="19050">
                <a:solidFill>
                  <a:schemeClr val="bg2"/>
                </a:solidFill>
                <a:round/>
                <a:headEnd/>
                <a:tailEnd/>
              </a:ln>
            </p:spPr>
            <p:txBody>
              <a:bodyPr wrap="none" anchor="ctr"/>
              <a:lstStyle/>
              <a:p>
                <a:endParaRPr lang="en-GB" dirty="0"/>
              </a:p>
            </p:txBody>
          </p:sp>
          <p:sp>
            <p:nvSpPr>
              <p:cNvPr id="38" name="Line 89">
                <a:extLst>
                  <a:ext uri="{FF2B5EF4-FFF2-40B4-BE49-F238E27FC236}">
                    <a16:creationId xmlns:a16="http://schemas.microsoft.com/office/drawing/2014/main" id="{81D5D6BA-917C-4DD1-AF14-85B0FABE6B92}"/>
                  </a:ext>
                </a:extLst>
              </p:cNvPr>
              <p:cNvSpPr>
                <a:spLocks noChangeShapeType="1"/>
              </p:cNvSpPr>
              <p:nvPr/>
            </p:nvSpPr>
            <p:spPr bwMode="gray">
              <a:xfrm>
                <a:off x="1837" y="2274"/>
                <a:ext cx="114" cy="0"/>
              </a:xfrm>
              <a:prstGeom prst="line">
                <a:avLst/>
              </a:prstGeom>
              <a:noFill/>
              <a:ln w="19050">
                <a:solidFill>
                  <a:schemeClr val="bg2"/>
                </a:solidFill>
                <a:round/>
                <a:headEnd/>
                <a:tailEnd/>
              </a:ln>
            </p:spPr>
            <p:txBody>
              <a:bodyPr wrap="none" anchor="ctr"/>
              <a:lstStyle/>
              <a:p>
                <a:endParaRPr lang="en-GB" dirty="0"/>
              </a:p>
            </p:txBody>
          </p:sp>
          <p:sp>
            <p:nvSpPr>
              <p:cNvPr id="39" name="Line 90">
                <a:extLst>
                  <a:ext uri="{FF2B5EF4-FFF2-40B4-BE49-F238E27FC236}">
                    <a16:creationId xmlns:a16="http://schemas.microsoft.com/office/drawing/2014/main" id="{35C5020E-76F2-4CEB-8E35-59A1E226568E}"/>
                  </a:ext>
                </a:extLst>
              </p:cNvPr>
              <p:cNvSpPr>
                <a:spLocks noChangeShapeType="1"/>
              </p:cNvSpPr>
              <p:nvPr/>
            </p:nvSpPr>
            <p:spPr bwMode="gray">
              <a:xfrm>
                <a:off x="1950" y="2228"/>
                <a:ext cx="114" cy="0"/>
              </a:xfrm>
              <a:prstGeom prst="line">
                <a:avLst/>
              </a:prstGeom>
              <a:noFill/>
              <a:ln w="19050">
                <a:solidFill>
                  <a:schemeClr val="bg2"/>
                </a:solidFill>
                <a:round/>
                <a:headEnd/>
                <a:tailEnd/>
              </a:ln>
            </p:spPr>
            <p:txBody>
              <a:bodyPr wrap="none" anchor="ctr"/>
              <a:lstStyle/>
              <a:p>
                <a:endParaRPr lang="en-GB" dirty="0"/>
              </a:p>
            </p:txBody>
          </p:sp>
          <p:sp>
            <p:nvSpPr>
              <p:cNvPr id="40" name="Line 91">
                <a:extLst>
                  <a:ext uri="{FF2B5EF4-FFF2-40B4-BE49-F238E27FC236}">
                    <a16:creationId xmlns:a16="http://schemas.microsoft.com/office/drawing/2014/main" id="{48AD4E20-A723-4C5F-A65A-AA45BC6D293B}"/>
                  </a:ext>
                </a:extLst>
              </p:cNvPr>
              <p:cNvSpPr>
                <a:spLocks noChangeShapeType="1"/>
              </p:cNvSpPr>
              <p:nvPr/>
            </p:nvSpPr>
            <p:spPr bwMode="gray">
              <a:xfrm flipV="1">
                <a:off x="2064" y="2228"/>
                <a:ext cx="0" cy="45"/>
              </a:xfrm>
              <a:prstGeom prst="line">
                <a:avLst/>
              </a:prstGeom>
              <a:noFill/>
              <a:ln w="19050">
                <a:solidFill>
                  <a:schemeClr val="bg2"/>
                </a:solidFill>
                <a:round/>
                <a:headEnd/>
                <a:tailEnd/>
              </a:ln>
            </p:spPr>
            <p:txBody>
              <a:bodyPr wrap="none" anchor="ctr"/>
              <a:lstStyle/>
              <a:p>
                <a:endParaRPr lang="en-GB" dirty="0"/>
              </a:p>
            </p:txBody>
          </p:sp>
          <p:sp>
            <p:nvSpPr>
              <p:cNvPr id="41" name="Line 92">
                <a:extLst>
                  <a:ext uri="{FF2B5EF4-FFF2-40B4-BE49-F238E27FC236}">
                    <a16:creationId xmlns:a16="http://schemas.microsoft.com/office/drawing/2014/main" id="{A2372C94-2BA7-4E37-9803-A25C0C95109F}"/>
                  </a:ext>
                </a:extLst>
              </p:cNvPr>
              <p:cNvSpPr>
                <a:spLocks noChangeShapeType="1"/>
              </p:cNvSpPr>
              <p:nvPr/>
            </p:nvSpPr>
            <p:spPr bwMode="gray">
              <a:xfrm flipV="1">
                <a:off x="1837" y="2228"/>
                <a:ext cx="0" cy="45"/>
              </a:xfrm>
              <a:prstGeom prst="line">
                <a:avLst/>
              </a:prstGeom>
              <a:noFill/>
              <a:ln w="19050">
                <a:solidFill>
                  <a:schemeClr val="bg2"/>
                </a:solidFill>
                <a:round/>
                <a:headEnd/>
                <a:tailEnd/>
              </a:ln>
            </p:spPr>
            <p:txBody>
              <a:bodyPr wrap="none" anchor="ctr"/>
              <a:lstStyle/>
              <a:p>
                <a:endParaRPr lang="en-GB" dirty="0"/>
              </a:p>
            </p:txBody>
          </p:sp>
        </p:grpSp>
        <p:grpSp>
          <p:nvGrpSpPr>
            <p:cNvPr id="31" name="Group 93">
              <a:extLst>
                <a:ext uri="{FF2B5EF4-FFF2-40B4-BE49-F238E27FC236}">
                  <a16:creationId xmlns:a16="http://schemas.microsoft.com/office/drawing/2014/main" id="{BB964D07-0B10-4CD9-A1DB-EF1213AF29BF}"/>
                </a:ext>
              </a:extLst>
            </p:cNvPr>
            <p:cNvGrpSpPr>
              <a:grpSpLocks/>
            </p:cNvGrpSpPr>
            <p:nvPr/>
          </p:nvGrpSpPr>
          <p:grpSpPr bwMode="auto">
            <a:xfrm>
              <a:off x="4126426" y="5840414"/>
              <a:ext cx="480359" cy="73025"/>
              <a:chOff x="1837" y="2228"/>
              <a:chExt cx="227" cy="46"/>
            </a:xfrm>
          </p:grpSpPr>
          <p:sp>
            <p:nvSpPr>
              <p:cNvPr id="32" name="Line 94">
                <a:extLst>
                  <a:ext uri="{FF2B5EF4-FFF2-40B4-BE49-F238E27FC236}">
                    <a16:creationId xmlns:a16="http://schemas.microsoft.com/office/drawing/2014/main" id="{3CCC239C-FAB0-4C20-B962-44486DBC7AE1}"/>
                  </a:ext>
                </a:extLst>
              </p:cNvPr>
              <p:cNvSpPr>
                <a:spLocks noChangeShapeType="1"/>
              </p:cNvSpPr>
              <p:nvPr/>
            </p:nvSpPr>
            <p:spPr bwMode="gray">
              <a:xfrm flipV="1">
                <a:off x="1951" y="2229"/>
                <a:ext cx="0" cy="45"/>
              </a:xfrm>
              <a:prstGeom prst="line">
                <a:avLst/>
              </a:prstGeom>
              <a:noFill/>
              <a:ln w="19050">
                <a:solidFill>
                  <a:schemeClr val="bg2"/>
                </a:solidFill>
                <a:round/>
                <a:headEnd/>
                <a:tailEnd/>
              </a:ln>
            </p:spPr>
            <p:txBody>
              <a:bodyPr wrap="none" anchor="ctr"/>
              <a:lstStyle/>
              <a:p>
                <a:endParaRPr lang="en-GB" dirty="0"/>
              </a:p>
            </p:txBody>
          </p:sp>
          <p:sp>
            <p:nvSpPr>
              <p:cNvPr id="33" name="Line 95">
                <a:extLst>
                  <a:ext uri="{FF2B5EF4-FFF2-40B4-BE49-F238E27FC236}">
                    <a16:creationId xmlns:a16="http://schemas.microsoft.com/office/drawing/2014/main" id="{30CE78F4-95C9-4DC3-8D50-1192A53E9DEA}"/>
                  </a:ext>
                </a:extLst>
              </p:cNvPr>
              <p:cNvSpPr>
                <a:spLocks noChangeShapeType="1"/>
              </p:cNvSpPr>
              <p:nvPr/>
            </p:nvSpPr>
            <p:spPr bwMode="gray">
              <a:xfrm>
                <a:off x="1837" y="2274"/>
                <a:ext cx="114" cy="0"/>
              </a:xfrm>
              <a:prstGeom prst="line">
                <a:avLst/>
              </a:prstGeom>
              <a:noFill/>
              <a:ln w="19050">
                <a:solidFill>
                  <a:schemeClr val="bg2"/>
                </a:solidFill>
                <a:round/>
                <a:headEnd/>
                <a:tailEnd/>
              </a:ln>
            </p:spPr>
            <p:txBody>
              <a:bodyPr wrap="none" anchor="ctr"/>
              <a:lstStyle/>
              <a:p>
                <a:endParaRPr lang="en-GB" dirty="0"/>
              </a:p>
            </p:txBody>
          </p:sp>
          <p:sp>
            <p:nvSpPr>
              <p:cNvPr id="34" name="Line 96">
                <a:extLst>
                  <a:ext uri="{FF2B5EF4-FFF2-40B4-BE49-F238E27FC236}">
                    <a16:creationId xmlns:a16="http://schemas.microsoft.com/office/drawing/2014/main" id="{D65C1EC0-C551-445F-934E-755E49C0E415}"/>
                  </a:ext>
                </a:extLst>
              </p:cNvPr>
              <p:cNvSpPr>
                <a:spLocks noChangeShapeType="1"/>
              </p:cNvSpPr>
              <p:nvPr/>
            </p:nvSpPr>
            <p:spPr bwMode="gray">
              <a:xfrm>
                <a:off x="1950" y="2228"/>
                <a:ext cx="114" cy="0"/>
              </a:xfrm>
              <a:prstGeom prst="line">
                <a:avLst/>
              </a:prstGeom>
              <a:noFill/>
              <a:ln w="19050">
                <a:solidFill>
                  <a:schemeClr val="bg2"/>
                </a:solidFill>
                <a:round/>
                <a:headEnd/>
                <a:tailEnd/>
              </a:ln>
            </p:spPr>
            <p:txBody>
              <a:bodyPr wrap="none" anchor="ctr"/>
              <a:lstStyle/>
              <a:p>
                <a:endParaRPr lang="en-GB" dirty="0"/>
              </a:p>
            </p:txBody>
          </p:sp>
          <p:sp>
            <p:nvSpPr>
              <p:cNvPr id="35" name="Line 97">
                <a:extLst>
                  <a:ext uri="{FF2B5EF4-FFF2-40B4-BE49-F238E27FC236}">
                    <a16:creationId xmlns:a16="http://schemas.microsoft.com/office/drawing/2014/main" id="{12A1800D-220B-4BC0-B20D-F605740D469B}"/>
                  </a:ext>
                </a:extLst>
              </p:cNvPr>
              <p:cNvSpPr>
                <a:spLocks noChangeShapeType="1"/>
              </p:cNvSpPr>
              <p:nvPr/>
            </p:nvSpPr>
            <p:spPr bwMode="gray">
              <a:xfrm flipV="1">
                <a:off x="2064" y="2228"/>
                <a:ext cx="0" cy="45"/>
              </a:xfrm>
              <a:prstGeom prst="line">
                <a:avLst/>
              </a:prstGeom>
              <a:noFill/>
              <a:ln w="19050">
                <a:solidFill>
                  <a:schemeClr val="bg2"/>
                </a:solidFill>
                <a:round/>
                <a:headEnd/>
                <a:tailEnd/>
              </a:ln>
            </p:spPr>
            <p:txBody>
              <a:bodyPr wrap="none" anchor="ctr"/>
              <a:lstStyle/>
              <a:p>
                <a:endParaRPr lang="en-GB" dirty="0"/>
              </a:p>
            </p:txBody>
          </p:sp>
          <p:sp>
            <p:nvSpPr>
              <p:cNvPr id="36" name="Line 98">
                <a:extLst>
                  <a:ext uri="{FF2B5EF4-FFF2-40B4-BE49-F238E27FC236}">
                    <a16:creationId xmlns:a16="http://schemas.microsoft.com/office/drawing/2014/main" id="{2489633B-FA69-4ADC-8E32-022ED228660C}"/>
                  </a:ext>
                </a:extLst>
              </p:cNvPr>
              <p:cNvSpPr>
                <a:spLocks noChangeShapeType="1"/>
              </p:cNvSpPr>
              <p:nvPr/>
            </p:nvSpPr>
            <p:spPr bwMode="gray">
              <a:xfrm flipV="1">
                <a:off x="1837" y="2228"/>
                <a:ext cx="0" cy="45"/>
              </a:xfrm>
              <a:prstGeom prst="line">
                <a:avLst/>
              </a:prstGeom>
              <a:noFill/>
              <a:ln w="19050">
                <a:solidFill>
                  <a:schemeClr val="bg2"/>
                </a:solidFill>
                <a:round/>
                <a:headEnd/>
                <a:tailEnd/>
              </a:ln>
            </p:spPr>
            <p:txBody>
              <a:bodyPr wrap="none" anchor="ctr"/>
              <a:lstStyle/>
              <a:p>
                <a:endParaRPr lang="en-GB" dirty="0"/>
              </a:p>
            </p:txBody>
          </p:sp>
        </p:grpSp>
      </p:grpSp>
    </p:spTree>
    <p:extLst>
      <p:ext uri="{BB962C8B-B14F-4D97-AF65-F5344CB8AC3E}">
        <p14:creationId xmlns:p14="http://schemas.microsoft.com/office/powerpoint/2010/main" val="1005890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Data Alignment</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Armv6/v7 data alignment:</a:t>
            </a:r>
          </a:p>
          <a:p>
            <a:pPr lvl="1"/>
            <a:r>
              <a:rPr lang="en-IN" altLang="en-US" dirty="0">
                <a:ea typeface="ＭＳ Ｐゴシック" panose="020B0600070205080204" pitchFamily="34" charset="-128"/>
              </a:rPr>
              <a:t>Data accesses can be unaligned.</a:t>
            </a:r>
          </a:p>
          <a:p>
            <a:pPr lvl="1"/>
            <a:r>
              <a:rPr lang="en-IN" altLang="en-US" dirty="0">
                <a:ea typeface="ＭＳ Ｐゴシック" panose="020B0600070205080204" pitchFamily="34" charset="-128"/>
              </a:rPr>
              <a:t>Only a subset of load/store instructions support unaligned accesses.</a:t>
            </a:r>
          </a:p>
          <a:p>
            <a:pPr lvl="1"/>
            <a:r>
              <a:rPr lang="en-IN" altLang="en-US" dirty="0">
                <a:ea typeface="ＭＳ Ｐゴシック" panose="020B0600070205080204" pitchFamily="34" charset="-128"/>
              </a:rPr>
              <a:t>Unaligned accesses are only allowed to addresses marked as normal.</a:t>
            </a:r>
          </a:p>
          <a:p>
            <a:pPr lvl="1"/>
            <a:r>
              <a:rPr lang="en-IN" altLang="en-US" dirty="0">
                <a:ea typeface="ＭＳ Ｐゴシック" panose="020B0600070205080204" pitchFamily="34" charset="-128"/>
              </a:rPr>
              <a:t>The load/store unit will access memory with aligned memory accesses and make the data available to the CPU.</a:t>
            </a:r>
          </a:p>
          <a:p>
            <a:r>
              <a:rPr lang="en-IN" altLang="en-US" dirty="0">
                <a:ea typeface="ＭＳ Ｐゴシック" panose="020B0600070205080204" pitchFamily="34" charset="-128"/>
              </a:rPr>
              <a:t>Instructions are aligned as follows: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Arm instructions are word aligned.</a:t>
            </a:r>
          </a:p>
          <a:p>
            <a:pPr lvl="1"/>
            <a:r>
              <a:rPr lang="en-IN" altLang="en-US" dirty="0">
                <a:ea typeface="ＭＳ Ｐゴシック" panose="020B0600070205080204" pitchFamily="34" charset="-128"/>
              </a:rPr>
              <a:t>Thumb and ThumbEE instructions are halfword-aligned.</a:t>
            </a:r>
          </a:p>
          <a:p>
            <a:pPr lvl="1"/>
            <a:r>
              <a:rPr lang="en-IN" altLang="en-US" dirty="0">
                <a:ea typeface="ＭＳ Ｐゴシック" panose="020B0600070205080204" pitchFamily="34" charset="-128"/>
              </a:rPr>
              <a:t>Java bytecodes are byte-aligned.</a:t>
            </a:r>
          </a:p>
          <a:p>
            <a:r>
              <a:rPr lang="en-US" altLang="en-US" dirty="0">
                <a:ea typeface="ＭＳ Ｐゴシック" panose="020B0600070205080204" pitchFamily="34" charset="-128"/>
              </a:rPr>
              <a:t>Arm processors are little-endian.</a:t>
            </a:r>
          </a:p>
          <a:p>
            <a:pPr lvl="1"/>
            <a:r>
              <a:rPr lang="en-IN" altLang="en-US" dirty="0">
                <a:ea typeface="ＭＳ Ｐゴシック" panose="020B0600070205080204" pitchFamily="34" charset="-128"/>
              </a:rPr>
              <a:t>But can be configured to access big-endian memory systems</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324393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a:xfrm>
            <a:off x="492125" y="295275"/>
            <a:ext cx="11180763" cy="666750"/>
          </a:xfrm>
        </p:spPr>
        <p:txBody>
          <a:bodyPr/>
          <a:lstStyle/>
          <a:p>
            <a:pPr>
              <a:defRPr/>
            </a:pPr>
            <a:r>
              <a:rPr lang="en-US" dirty="0"/>
              <a:t>Endianness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962025"/>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Endianness determines how contents of registers relate to the contents of memory.</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Arm registers are word (4 bytes) width.</a:t>
            </a:r>
          </a:p>
          <a:p>
            <a:pPr lvl="1"/>
            <a:r>
              <a:rPr lang="en-IN" altLang="en-US" dirty="0">
                <a:ea typeface="ＭＳ Ｐゴシック" panose="020B0600070205080204" pitchFamily="34" charset="-128"/>
              </a:rPr>
              <a:t>Arm addresses memory as a sequence of bytes.</a:t>
            </a:r>
          </a:p>
          <a:p>
            <a:r>
              <a:rPr lang="en-IN" altLang="en-US" dirty="0">
                <a:ea typeface="ＭＳ Ｐゴシック" panose="020B0600070205080204" pitchFamily="34" charset="-128"/>
              </a:rPr>
              <a:t>Arm processors are little-endian.</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But can be configured to access big-endian memory systems.</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IN" altLang="en-US" dirty="0">
              <a:ea typeface="ＭＳ Ｐゴシック" panose="020B0600070205080204" pitchFamily="34" charset="-128"/>
            </a:endParaRPr>
          </a:p>
          <a:p>
            <a:endParaRPr lang="en-IN" altLang="en-US" dirty="0">
              <a:ea typeface="ＭＳ Ｐゴシック" panose="020B0600070205080204" pitchFamily="34" charset="-128"/>
            </a:endParaRPr>
          </a:p>
          <a:p>
            <a:r>
              <a:rPr lang="en-IN" altLang="en-US" dirty="0">
                <a:ea typeface="ＭＳ Ｐゴシック" panose="020B0600070205080204" pitchFamily="34" charset="-128"/>
              </a:rPr>
              <a:t>Arm supports three models of endianness.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LE	little-endian</a:t>
            </a:r>
          </a:p>
          <a:p>
            <a:pPr lvl="1"/>
            <a:r>
              <a:rPr lang="en-IN" altLang="en-US" dirty="0">
                <a:ea typeface="ＭＳ Ｐゴシック" panose="020B0600070205080204" pitchFamily="34" charset="-128"/>
              </a:rPr>
              <a:t>BE-32 	word-invariant big-endian (dropped in architecture v7)</a:t>
            </a:r>
          </a:p>
          <a:p>
            <a:pPr lvl="1"/>
            <a:r>
              <a:rPr lang="en-IN" altLang="en-US" dirty="0">
                <a:ea typeface="ＭＳ Ｐゴシック" panose="020B0600070205080204" pitchFamily="34" charset="-128"/>
              </a:rPr>
              <a:t>BE-8 	byte-invariant big-endian (introduced in architecture v6)</a:t>
            </a:r>
          </a:p>
          <a:p>
            <a:pPr lvl="1"/>
            <a:endParaRPr lang="en-US" altLang="en-US" dirty="0">
              <a:ea typeface="ＭＳ Ｐゴシック" panose="020B0600070205080204" pitchFamily="34" charset="-128"/>
            </a:endParaRPr>
          </a:p>
        </p:txBody>
      </p:sp>
      <p:sp>
        <p:nvSpPr>
          <p:cNvPr id="5" name="Rectangle 2">
            <a:extLst>
              <a:ext uri="{FF2B5EF4-FFF2-40B4-BE49-F238E27FC236}">
                <a16:creationId xmlns:a16="http://schemas.microsoft.com/office/drawing/2014/main" id="{13AB4EF7-6B68-464F-8B92-211669FA5846}"/>
              </a:ext>
            </a:extLst>
          </p:cNvPr>
          <p:cNvSpPr>
            <a:spLocks noChangeArrowheads="1"/>
          </p:cNvSpPr>
          <p:nvPr/>
        </p:nvSpPr>
        <p:spPr bwMode="auto">
          <a:xfrm>
            <a:off x="884446" y="2858860"/>
            <a:ext cx="6576887" cy="1466850"/>
          </a:xfrm>
          <a:prstGeom prst="rect">
            <a:avLst/>
          </a:prstGeom>
          <a:solidFill>
            <a:srgbClr val="A5D0E3"/>
          </a:solidFill>
          <a:ln w="25400">
            <a:solidFill>
              <a:schemeClr val="tx1"/>
            </a:solidFill>
            <a:miter lim="800000"/>
            <a:headEnd/>
            <a:tailEnd/>
          </a:ln>
          <a:effectLst/>
        </p:spPr>
        <p:txBody>
          <a:bodyPr wrap="none" anchor="ctr"/>
          <a:lstStyle/>
          <a:p>
            <a:pPr marL="0" lvl="1" defTabSz="801688" eaLnBrk="1" hangingPunct="1">
              <a:spcAft>
                <a:spcPts val="0"/>
              </a:spcAft>
              <a:buClr>
                <a:schemeClr val="tx2">
                  <a:lumMod val="40000"/>
                  <a:lumOff val="60000"/>
                </a:schemeClr>
              </a:buClr>
              <a:buSzPct val="95000"/>
            </a:pPr>
            <a:r>
              <a:rPr lang="en-GB" sz="2000" dirty="0">
                <a:solidFill>
                  <a:schemeClr val="tx2"/>
                </a:solidFill>
                <a:latin typeface="+mn-lt"/>
              </a:rPr>
              <a:t>Little-endian memory system</a:t>
            </a:r>
          </a:p>
          <a:p>
            <a:pPr marL="398463" lvl="1" indent="-166688" defTabSz="801688" eaLnBrk="1" hangingPunct="1">
              <a:spcAft>
                <a:spcPts val="0"/>
              </a:spcAft>
              <a:buClr>
                <a:schemeClr val="accent1"/>
              </a:buClr>
              <a:buSzPct val="80000"/>
              <a:buFont typeface="Arial" panose="020B0604020202020204" pitchFamily="34" charset="0"/>
              <a:buChar char="•"/>
            </a:pPr>
            <a:r>
              <a:rPr lang="en-GB" sz="1600" dirty="0">
                <a:solidFill>
                  <a:schemeClr val="tx2"/>
                </a:solidFill>
                <a:latin typeface="+mn-lt"/>
              </a:rPr>
              <a:t>Least significant byte is at lowest address.</a:t>
            </a:r>
          </a:p>
          <a:p>
            <a:pPr marL="0" lvl="1" defTabSz="801688" eaLnBrk="1" hangingPunct="1">
              <a:spcAft>
                <a:spcPts val="0"/>
              </a:spcAft>
              <a:buClr>
                <a:schemeClr val="tx2">
                  <a:lumMod val="40000"/>
                  <a:lumOff val="60000"/>
                </a:schemeClr>
              </a:buClr>
              <a:buSzPct val="95000"/>
            </a:pPr>
            <a:r>
              <a:rPr lang="en-GB" sz="2000" dirty="0">
                <a:solidFill>
                  <a:schemeClr val="tx2"/>
                </a:solidFill>
                <a:latin typeface="+mn-lt"/>
              </a:rPr>
              <a:t>Big-endian memory system</a:t>
            </a:r>
          </a:p>
          <a:p>
            <a:pPr marL="398463" lvl="1" indent="-166688" defTabSz="801688" eaLnBrk="1" hangingPunct="1">
              <a:spcAft>
                <a:spcPts val="0"/>
              </a:spcAft>
              <a:buClr>
                <a:schemeClr val="accent1"/>
              </a:buClr>
              <a:buSzPct val="80000"/>
              <a:buFont typeface="Arial" panose="020B0604020202020204" pitchFamily="34" charset="0"/>
              <a:buChar char="•"/>
            </a:pPr>
            <a:r>
              <a:rPr lang="en-GB" sz="1600" dirty="0">
                <a:solidFill>
                  <a:schemeClr val="tx2"/>
                </a:solidFill>
                <a:latin typeface="+mn-lt"/>
              </a:rPr>
              <a:t>Most significant byte is at lowest address.</a:t>
            </a:r>
          </a:p>
          <a:p>
            <a:endParaRPr lang="en-GB" dirty="0"/>
          </a:p>
        </p:txBody>
      </p:sp>
    </p:spTree>
    <p:extLst>
      <p:ext uri="{BB962C8B-B14F-4D97-AF65-F5344CB8AC3E}">
        <p14:creationId xmlns:p14="http://schemas.microsoft.com/office/powerpoint/2010/main" val="3606817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PMU</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962025"/>
            <a:ext cx="11180763" cy="4086225"/>
          </a:xfrm>
        </p:spPr>
        <p:txBody>
          <a:bodyPr wrap="square" numCol="1" anchor="t" anchorCtr="0" compatLnSpc="1">
            <a:prstTxWarp prst="textNoShape">
              <a:avLst/>
            </a:prstTxWarp>
          </a:bodyPr>
          <a:lstStyle/>
          <a:p>
            <a:r>
              <a:rPr lang="en-IN" altLang="en-US" sz="2000" dirty="0">
                <a:ea typeface="ＭＳ Ｐゴシック" panose="020B0600070205080204" pitchFamily="34" charset="-128"/>
              </a:rPr>
              <a:t>Armv6 &amp; Armv7-A/R processors include a Performance Monitoring Unit (PMU).</a:t>
            </a:r>
          </a:p>
          <a:p>
            <a:r>
              <a:rPr lang="en-IN" altLang="en-US" sz="2000" dirty="0">
                <a:ea typeface="ＭＳ Ｐゴシック" panose="020B0600070205080204" pitchFamily="34" charset="-128"/>
              </a:rPr>
              <a:t>The PMU provides a non-intrusive method of collecting execution information from the core.</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Enabling the PMU does not change the timing of the core.</a:t>
            </a:r>
            <a:endParaRPr lang="en-US" altLang="en-US" sz="1600" dirty="0">
              <a:ea typeface="ＭＳ Ｐゴシック" panose="020B0600070205080204" pitchFamily="34" charset="-128"/>
            </a:endParaRPr>
          </a:p>
          <a:p>
            <a:r>
              <a:rPr lang="en-IN" altLang="en-US" sz="2000" dirty="0">
                <a:ea typeface="ＭＳ Ｐゴシック" panose="020B0600070205080204" pitchFamily="34" charset="-128"/>
              </a:rPr>
              <a:t>PMU accessed through</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CP15 (mandatory)</a:t>
            </a:r>
          </a:p>
          <a:p>
            <a:pPr lvl="1"/>
            <a:r>
              <a:rPr lang="en-IN" altLang="en-US" sz="1600" dirty="0">
                <a:ea typeface="ＭＳ Ｐゴシック" panose="020B0600070205080204" pitchFamily="34" charset="-128"/>
              </a:rPr>
              <a:t>A memory-mapped interface (optional)</a:t>
            </a:r>
          </a:p>
          <a:p>
            <a:pPr lvl="1"/>
            <a:r>
              <a:rPr lang="en-IN" altLang="en-US" sz="1600" dirty="0">
                <a:ea typeface="ＭＳ Ｐゴシック" panose="020B0600070205080204" pitchFamily="34" charset="-128"/>
              </a:rPr>
              <a:t>An external debug interface (optional)</a:t>
            </a:r>
          </a:p>
          <a:p>
            <a:r>
              <a:rPr lang="en-IN" altLang="en-US" sz="2000" dirty="0">
                <a:ea typeface="ＭＳ Ｐゴシック" panose="020B0600070205080204" pitchFamily="34" charset="-128"/>
              </a:rPr>
              <a:t>The PMU provides:</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Cycle counter: counts execution cycles (optional 1/64 divider)</a:t>
            </a:r>
          </a:p>
          <a:p>
            <a:pPr lvl="1"/>
            <a:r>
              <a:rPr lang="en-IN" altLang="en-US" sz="1600" dirty="0">
                <a:ea typeface="ＭＳ Ｐゴシック" panose="020B0600070205080204" pitchFamily="34" charset="-128"/>
              </a:rPr>
              <a:t>Programmable event counters</a:t>
            </a:r>
          </a:p>
          <a:p>
            <a:pPr lvl="1"/>
            <a:r>
              <a:rPr lang="en-IN" altLang="en-US" sz="1600" dirty="0">
                <a:ea typeface="ＭＳ Ｐゴシック" panose="020B0600070205080204" pitchFamily="34" charset="-128"/>
              </a:rPr>
              <a:t>The number of counters and available events vary between cores.</a:t>
            </a:r>
          </a:p>
          <a:p>
            <a:pPr lvl="1"/>
            <a:r>
              <a:rPr lang="en-IN" altLang="en-US" sz="1600" dirty="0">
                <a:ea typeface="ＭＳ Ｐゴシック" panose="020B0600070205080204" pitchFamily="34" charset="-128"/>
              </a:rPr>
              <a:t>The PMU can be configured to generate interrupts if a counter overflows.</a:t>
            </a:r>
          </a:p>
          <a:p>
            <a:pPr lvl="1"/>
            <a:r>
              <a:rPr lang="en-IN" altLang="en-US" sz="1600" dirty="0">
                <a:ea typeface="ＭＳ Ｐゴシック" panose="020B0600070205080204" pitchFamily="34" charset="-128"/>
              </a:rPr>
              <a:t>Interrupt signals are an output from the core.</a:t>
            </a:r>
          </a:p>
          <a:p>
            <a:pPr lvl="1"/>
            <a:r>
              <a:rPr lang="en-IN" altLang="en-US" sz="1600" dirty="0">
                <a:ea typeface="ＭＳ Ｐゴシック" panose="020B0600070205080204" pitchFamily="34" charset="-128"/>
              </a:rPr>
              <a:t>Need to be connected to the system’s interrupt controller.</a:t>
            </a:r>
            <a:endParaRPr lang="en-US" altLang="en-US" sz="1600" dirty="0">
              <a:ea typeface="ＭＳ Ｐゴシック" panose="020B0600070205080204" pitchFamily="34" charset="-128"/>
            </a:endParaRPr>
          </a:p>
          <a:p>
            <a:pPr lvl="1"/>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348735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Coprocessors</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39604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On earlier Arm processors, additional coprocessors could be added to expand the Arm instruction set.</a:t>
            </a:r>
          </a:p>
          <a:p>
            <a:r>
              <a:rPr lang="en-IN" altLang="en-US" dirty="0">
                <a:ea typeface="ＭＳ Ｐゴシック" panose="020B0600070205080204" pitchFamily="34" charset="-128"/>
              </a:rPr>
              <a:t>Newer processors do not allow user-defined coprocessors: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Usually better for system designers to use memory-mapped peripherals</a:t>
            </a:r>
          </a:p>
          <a:p>
            <a:pPr lvl="1"/>
            <a:r>
              <a:rPr lang="en-IN" altLang="en-US" dirty="0">
                <a:ea typeface="ＭＳ Ｐゴシック" panose="020B0600070205080204" pitchFamily="34" charset="-128"/>
              </a:rPr>
              <a:t>Easier to implement, since coprocessors have to be tied in to the core pipeline</a:t>
            </a:r>
          </a:p>
          <a:p>
            <a:r>
              <a:rPr lang="en-IN" altLang="en-US" dirty="0">
                <a:ea typeface="ＭＳ Ｐゴシック" panose="020B0600070205080204" pitchFamily="34" charset="-128"/>
              </a:rPr>
              <a:t>Arm uses coprocessors for internal functions so as not to enforce a particular memory map:</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System control coprocessor: cp15</a:t>
            </a:r>
          </a:p>
          <a:p>
            <a:pPr lvl="1"/>
            <a:r>
              <a:rPr lang="en-IN" altLang="en-US" dirty="0">
                <a:ea typeface="ＭＳ Ｐゴシック" panose="020B0600070205080204" pitchFamily="34" charset="-128"/>
              </a:rPr>
              <a:t>Used for processor configuration: System ID, caches, MMU, TCMs, etc.</a:t>
            </a:r>
          </a:p>
          <a:p>
            <a:pPr lvl="1"/>
            <a:r>
              <a:rPr lang="en-IN" altLang="en-US" dirty="0">
                <a:ea typeface="ＭＳ Ｐゴシック" panose="020B0600070205080204" pitchFamily="34" charset="-128"/>
              </a:rPr>
              <a:t>Debug coprocessor: cp14</a:t>
            </a:r>
          </a:p>
          <a:p>
            <a:pPr lvl="1"/>
            <a:r>
              <a:rPr lang="en-IN" altLang="en-US" dirty="0">
                <a:ea typeface="ＭＳ Ｐゴシック" panose="020B0600070205080204" pitchFamily="34" charset="-128"/>
              </a:rPr>
              <a:t>Can be used to access debug control registers </a:t>
            </a:r>
          </a:p>
          <a:p>
            <a:pPr lvl="1"/>
            <a:r>
              <a:rPr lang="en-IN" altLang="en-US" dirty="0">
                <a:ea typeface="ＭＳ Ｐゴシック" panose="020B0600070205080204" pitchFamily="34" charset="-128"/>
              </a:rPr>
              <a:t>VFP and Neon: cp10 and cp11</a:t>
            </a:r>
          </a:p>
          <a:p>
            <a:pPr lvl="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400338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Products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4" y="1175657"/>
            <a:ext cx="11180763" cy="4086225"/>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Processors</a:t>
            </a:r>
          </a:p>
          <a:p>
            <a:pPr lvl="1"/>
            <a:r>
              <a:rPr lang="en-US" altLang="en-US" sz="1600" dirty="0">
                <a:ea typeface="ＭＳ Ｐゴシック" panose="020B0600070205080204" pitchFamily="34" charset="-128"/>
              </a:rPr>
              <a:t>Cortex-A, R, M, SecurCore</a:t>
            </a:r>
          </a:p>
          <a:p>
            <a:r>
              <a:rPr lang="en-US" altLang="en-US" sz="2000" dirty="0">
                <a:ea typeface="ＭＳ Ｐゴシック" panose="020B0600070205080204" pitchFamily="34" charset="-128"/>
              </a:rPr>
              <a:t>System IP</a:t>
            </a:r>
          </a:p>
          <a:p>
            <a:pPr lvl="1"/>
            <a:r>
              <a:rPr lang="en-IN" altLang="en-US" sz="1600" dirty="0">
                <a:ea typeface="ＭＳ Ｐゴシック" panose="020B0600070205080204" pitchFamily="34" charset="-128"/>
              </a:rPr>
              <a:t>CoreLink, CoreSight, AMBA Design Tools</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Multimedia</a:t>
            </a:r>
          </a:p>
          <a:p>
            <a:pPr lvl="1"/>
            <a:r>
              <a:rPr lang="en-US" altLang="en-US" sz="1600" dirty="0">
                <a:ea typeface="ＭＳ Ｐゴシック" panose="020B0600070205080204" pitchFamily="34" charset="-128"/>
              </a:rPr>
              <a:t>Mali graphics, video, display</a:t>
            </a:r>
          </a:p>
          <a:p>
            <a:r>
              <a:rPr lang="en-GB" sz="2000" dirty="0"/>
              <a:t>Physical IP</a:t>
            </a:r>
            <a:endParaRPr lang="en-US" altLang="en-US" sz="2000" dirty="0">
              <a:ea typeface="ＭＳ Ｐゴシック" panose="020B0600070205080204" pitchFamily="34" charset="-128"/>
            </a:endParaRPr>
          </a:p>
          <a:p>
            <a:pPr lvl="1"/>
            <a:r>
              <a:rPr lang="en-GB" sz="1600" dirty="0"/>
              <a:t>Artisan Logic IP, Interface IP, Memory IP, DesignStart</a:t>
            </a:r>
            <a:endParaRPr lang="en-US" altLang="en-US" sz="1600" dirty="0">
              <a:ea typeface="ＭＳ Ｐゴシック" panose="020B0600070205080204" pitchFamily="34" charset="-128"/>
            </a:endParaRPr>
          </a:p>
          <a:p>
            <a:r>
              <a:rPr lang="en-GB" sz="2000" dirty="0"/>
              <a:t>Tools</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Software tools (Development Studio, Keil MDK), debug adapters, models, boards</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Support</a:t>
            </a:r>
          </a:p>
          <a:p>
            <a:pPr lvl="1"/>
            <a:r>
              <a:rPr lang="en-GB" sz="1600" dirty="0"/>
              <a:t>Training, documentation, Arm Connected Community</a:t>
            </a:r>
            <a:endParaRPr lang="en-US" altLang="en-US" sz="1600" dirty="0">
              <a:ea typeface="ＭＳ Ｐゴシック" panose="020B0600070205080204" pitchFamily="34" charset="-128"/>
            </a:endParaRPr>
          </a:p>
          <a:p>
            <a:pPr lvl="1"/>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2688653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Architecture Extensions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335088"/>
            <a:ext cx="11180763" cy="4086225"/>
          </a:xfrm>
        </p:spPr>
        <p:txBody>
          <a:bodyPr wrap="square" numCol="1" anchor="t" anchorCtr="0" compatLnSpc="1">
            <a:prstTxWarp prst="textNoShape">
              <a:avLst/>
            </a:prstTxWarp>
          </a:bodyPr>
          <a:lstStyle/>
          <a:p>
            <a:r>
              <a:rPr lang="en-IN" altLang="en-US" sz="2000" dirty="0">
                <a:ea typeface="ＭＳ Ｐゴシック" panose="020B0600070205080204" pitchFamily="34" charset="-128"/>
              </a:rPr>
              <a:t>Architecture extensions to meet the changing needs of applications in new markets</a:t>
            </a:r>
          </a:p>
          <a:p>
            <a:r>
              <a:rPr lang="en-IN" altLang="en-US" sz="2000" dirty="0">
                <a:ea typeface="ＭＳ Ｐゴシック" panose="020B0600070205080204" pitchFamily="34" charset="-128"/>
              </a:rPr>
              <a:t>Security</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The TrustZone</a:t>
            </a:r>
          </a:p>
          <a:p>
            <a:pPr lvl="1"/>
            <a:r>
              <a:rPr lang="en-IN" altLang="en-US" sz="1600" dirty="0">
                <a:ea typeface="ＭＳ Ｐゴシック" panose="020B0600070205080204" pitchFamily="34" charset="-128"/>
              </a:rPr>
              <a:t>Additional operating mode, Monitor (Mon) mode, with associated banked registers and an additional secure operating state</a:t>
            </a:r>
          </a:p>
          <a:p>
            <a:r>
              <a:rPr lang="en-IN" altLang="en-US" sz="2000" dirty="0">
                <a:ea typeface="ＭＳ Ｐゴシック" panose="020B0600070205080204" pitchFamily="34" charset="-128"/>
              </a:rPr>
              <a:t>40-bit physical addressing (LPAE)</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Extension to the VMSAv7 virtual memory architecture</a:t>
            </a:r>
          </a:p>
          <a:p>
            <a:pPr lvl="1"/>
            <a:r>
              <a:rPr lang="en-IN" altLang="en-US" sz="1600" dirty="0">
                <a:ea typeface="ＭＳ Ｐゴシック" panose="020B0600070205080204" pitchFamily="34" charset="-128"/>
              </a:rPr>
              <a:t>Enables the generation of 40-bit physical addresses from 32-bit virtual addresses </a:t>
            </a:r>
          </a:p>
          <a:p>
            <a:r>
              <a:rPr lang="en-IN" altLang="en-US" sz="2000" dirty="0">
                <a:ea typeface="ＭＳ Ｐゴシック" panose="020B0600070205080204" pitchFamily="34" charset="-128"/>
              </a:rPr>
              <a:t>Virtualization</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Extra mode: Hypervisor mode, with associated banked registers </a:t>
            </a:r>
          </a:p>
          <a:p>
            <a:pPr lvl="1"/>
            <a:r>
              <a:rPr lang="en-IN" altLang="en-US" sz="1600" dirty="0">
                <a:ea typeface="ＭＳ Ｐゴシック" panose="020B0600070205080204" pitchFamily="34" charset="-128"/>
              </a:rPr>
              <a:t>New Hyp exception to trap software accesses to hardware and configuration registers </a:t>
            </a:r>
          </a:p>
          <a:p>
            <a:r>
              <a:rPr lang="en-IN" altLang="en-US" sz="2000" dirty="0">
                <a:ea typeface="ＭＳ Ｐゴシック" panose="020B0600070205080204" pitchFamily="34" charset="-128"/>
              </a:rPr>
              <a:t>Advanced SIMD and floating-point: Both floating point (VFP) support and Advanced SIMD (Neon) </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Can be implemented together, in which case they share a common register bank and some common instructions </a:t>
            </a:r>
          </a:p>
          <a:p>
            <a:pPr marL="231775" lvl="1" indent="0">
              <a:buNone/>
            </a:pPr>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14121489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TrustZone</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66469"/>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Processor provides two worlds: secure and normal.</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Each world has its own vector table and page tables.</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“Monitor” mode acts as a gatekeeper for moving between worlds.</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Two physical address spaces, controlled by NS attribute</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Secure (S) and Non-secure (NS)</a:t>
            </a:r>
          </a:p>
          <a:p>
            <a:pPr lvl="1"/>
            <a:r>
              <a:rPr lang="en-IN" altLang="en-US" dirty="0">
                <a:ea typeface="ＭＳ Ｐゴシック" panose="020B0600070205080204" pitchFamily="34" charset="-128"/>
              </a:rPr>
              <a:t>S:0x8000 treated as different physical location from NS:0x8000</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Debug for Secure world code and data can be restricted.</a:t>
            </a:r>
            <a:endParaRPr lang="en-US" altLang="en-US" dirty="0">
              <a:ea typeface="ＭＳ Ｐゴシック" panose="020B0600070205080204" pitchFamily="34" charset="-128"/>
            </a:endParaRPr>
          </a:p>
          <a:p>
            <a:pPr lvl="1"/>
            <a:endParaRPr lang="en-US" altLang="en-US" dirty="0">
              <a:ea typeface="ＭＳ Ｐゴシック" panose="020B0600070205080204" pitchFamily="34" charset="-128"/>
            </a:endParaRPr>
          </a:p>
        </p:txBody>
      </p:sp>
      <p:grpSp>
        <p:nvGrpSpPr>
          <p:cNvPr id="5" name="Group 4">
            <a:extLst>
              <a:ext uri="{FF2B5EF4-FFF2-40B4-BE49-F238E27FC236}">
                <a16:creationId xmlns:a16="http://schemas.microsoft.com/office/drawing/2014/main" id="{59F3A36D-1E66-4E2B-BC9F-7E5AC8D76E94}"/>
              </a:ext>
            </a:extLst>
          </p:cNvPr>
          <p:cNvGrpSpPr/>
          <p:nvPr/>
        </p:nvGrpSpPr>
        <p:grpSpPr>
          <a:xfrm>
            <a:off x="2105039" y="4339800"/>
            <a:ext cx="7211939" cy="1750604"/>
            <a:chOff x="1754261" y="3857907"/>
            <a:chExt cx="9181763" cy="2153175"/>
          </a:xfrm>
        </p:grpSpPr>
        <p:cxnSp>
          <p:nvCxnSpPr>
            <p:cNvPr id="6" name="Straight Connector 9">
              <a:extLst>
                <a:ext uri="{FF2B5EF4-FFF2-40B4-BE49-F238E27FC236}">
                  <a16:creationId xmlns:a16="http://schemas.microsoft.com/office/drawing/2014/main" id="{8F4BA313-3B8A-4C9E-9329-258B7D64ED55}"/>
                </a:ext>
              </a:extLst>
            </p:cNvPr>
            <p:cNvCxnSpPr>
              <a:cxnSpLocks noChangeShapeType="1"/>
            </p:cNvCxnSpPr>
            <p:nvPr/>
          </p:nvCxnSpPr>
          <p:spPr bwMode="auto">
            <a:xfrm rot="5400000">
              <a:off x="6252136" y="4612232"/>
              <a:ext cx="1508649" cy="0"/>
            </a:xfrm>
            <a:prstGeom prst="line">
              <a:avLst/>
            </a:prstGeom>
            <a:noFill/>
            <a:ln w="38100" algn="ctr">
              <a:solidFill>
                <a:schemeClr val="tx1"/>
              </a:solidFill>
              <a:prstDash val="dash"/>
              <a:round/>
              <a:headEnd/>
              <a:tailEnd/>
            </a:ln>
          </p:spPr>
        </p:cxnSp>
        <p:grpSp>
          <p:nvGrpSpPr>
            <p:cNvPr id="7" name="Group 8">
              <a:extLst>
                <a:ext uri="{FF2B5EF4-FFF2-40B4-BE49-F238E27FC236}">
                  <a16:creationId xmlns:a16="http://schemas.microsoft.com/office/drawing/2014/main" id="{6D2AF140-6672-4921-9CB2-B00DCDA7743C}"/>
                </a:ext>
              </a:extLst>
            </p:cNvPr>
            <p:cNvGrpSpPr>
              <a:grpSpLocks/>
            </p:cNvGrpSpPr>
            <p:nvPr/>
          </p:nvGrpSpPr>
          <p:grpSpPr bwMode="auto">
            <a:xfrm>
              <a:off x="1789087" y="4549751"/>
              <a:ext cx="4615247" cy="844550"/>
              <a:chOff x="4902386" y="5178749"/>
              <a:chExt cx="2222500" cy="844550"/>
            </a:xfrm>
          </p:grpSpPr>
          <p:sp>
            <p:nvSpPr>
              <p:cNvPr id="20" name="Rounded Rectangle 26">
                <a:extLst>
                  <a:ext uri="{FF2B5EF4-FFF2-40B4-BE49-F238E27FC236}">
                    <a16:creationId xmlns:a16="http://schemas.microsoft.com/office/drawing/2014/main" id="{F405337C-C2AA-4D3B-9679-AE5DD20BDA96}"/>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1" name="TextBox 49">
                <a:extLst>
                  <a:ext uri="{FF2B5EF4-FFF2-40B4-BE49-F238E27FC236}">
                    <a16:creationId xmlns:a16="http://schemas.microsoft.com/office/drawing/2014/main" id="{06C114FF-BC4C-419A-A100-DF6B4183373B}"/>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OS</a:t>
                </a:r>
              </a:p>
            </p:txBody>
          </p:sp>
        </p:grpSp>
        <p:grpSp>
          <p:nvGrpSpPr>
            <p:cNvPr id="8" name="Group 24">
              <a:extLst>
                <a:ext uri="{FF2B5EF4-FFF2-40B4-BE49-F238E27FC236}">
                  <a16:creationId xmlns:a16="http://schemas.microsoft.com/office/drawing/2014/main" id="{8A9084B5-1169-4964-82DB-B554FEE6DE54}"/>
                </a:ext>
              </a:extLst>
            </p:cNvPr>
            <p:cNvGrpSpPr>
              <a:grpSpLocks/>
            </p:cNvGrpSpPr>
            <p:nvPr/>
          </p:nvGrpSpPr>
          <p:grpSpPr bwMode="auto">
            <a:xfrm>
              <a:off x="1765873" y="3962408"/>
              <a:ext cx="4615247" cy="435428"/>
              <a:chOff x="4902386" y="5178749"/>
              <a:chExt cx="2222500" cy="844550"/>
            </a:xfrm>
          </p:grpSpPr>
          <p:sp>
            <p:nvSpPr>
              <p:cNvPr id="18" name="Rounded Rectangle 26">
                <a:extLst>
                  <a:ext uri="{FF2B5EF4-FFF2-40B4-BE49-F238E27FC236}">
                    <a16:creationId xmlns:a16="http://schemas.microsoft.com/office/drawing/2014/main" id="{011C1E64-B1A6-4477-8FB1-2557611D6DB3}"/>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19" name="TextBox 49">
                <a:extLst>
                  <a:ext uri="{FF2B5EF4-FFF2-40B4-BE49-F238E27FC236}">
                    <a16:creationId xmlns:a16="http://schemas.microsoft.com/office/drawing/2014/main" id="{9F0C1EC4-A917-421D-9DDE-DF06FE059B44}"/>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Application(s)</a:t>
                </a:r>
              </a:p>
            </p:txBody>
          </p:sp>
        </p:grpSp>
        <p:grpSp>
          <p:nvGrpSpPr>
            <p:cNvPr id="9" name="Group 27">
              <a:extLst>
                <a:ext uri="{FF2B5EF4-FFF2-40B4-BE49-F238E27FC236}">
                  <a16:creationId xmlns:a16="http://schemas.microsoft.com/office/drawing/2014/main" id="{35A45F0F-81E9-4802-9CC4-F0F711A9E798}"/>
                </a:ext>
              </a:extLst>
            </p:cNvPr>
            <p:cNvGrpSpPr>
              <a:grpSpLocks/>
            </p:cNvGrpSpPr>
            <p:nvPr/>
          </p:nvGrpSpPr>
          <p:grpSpPr bwMode="auto">
            <a:xfrm>
              <a:off x="7645464" y="4545883"/>
              <a:ext cx="3290560" cy="844487"/>
              <a:chOff x="4902386" y="5178749"/>
              <a:chExt cx="2222500" cy="844550"/>
            </a:xfrm>
          </p:grpSpPr>
          <p:sp>
            <p:nvSpPr>
              <p:cNvPr id="16" name="Rounded Rectangle 26">
                <a:extLst>
                  <a:ext uri="{FF2B5EF4-FFF2-40B4-BE49-F238E27FC236}">
                    <a16:creationId xmlns:a16="http://schemas.microsoft.com/office/drawing/2014/main" id="{8AC0610C-352F-48B3-84AB-59625BD387D4}"/>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17" name="TextBox 49">
                <a:extLst>
                  <a:ext uri="{FF2B5EF4-FFF2-40B4-BE49-F238E27FC236}">
                    <a16:creationId xmlns:a16="http://schemas.microsoft.com/office/drawing/2014/main" id="{0C2A9EB3-C65E-4ED1-96EF-4EFE9105F3C3}"/>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Trusted OS</a:t>
                </a:r>
              </a:p>
            </p:txBody>
          </p:sp>
        </p:grpSp>
        <p:grpSp>
          <p:nvGrpSpPr>
            <p:cNvPr id="10" name="Group 30">
              <a:extLst>
                <a:ext uri="{FF2B5EF4-FFF2-40B4-BE49-F238E27FC236}">
                  <a16:creationId xmlns:a16="http://schemas.microsoft.com/office/drawing/2014/main" id="{47238168-D4B2-4662-B52E-138B4F7FA432}"/>
                </a:ext>
              </a:extLst>
            </p:cNvPr>
            <p:cNvGrpSpPr>
              <a:grpSpLocks/>
            </p:cNvGrpSpPr>
            <p:nvPr/>
          </p:nvGrpSpPr>
          <p:grpSpPr bwMode="auto">
            <a:xfrm>
              <a:off x="7652904" y="3953557"/>
              <a:ext cx="3254586" cy="460375"/>
              <a:chOff x="4902386" y="5178749"/>
              <a:chExt cx="2222500" cy="844550"/>
            </a:xfrm>
          </p:grpSpPr>
          <p:sp>
            <p:nvSpPr>
              <p:cNvPr id="14" name="Rounded Rectangle 26">
                <a:extLst>
                  <a:ext uri="{FF2B5EF4-FFF2-40B4-BE49-F238E27FC236}">
                    <a16:creationId xmlns:a16="http://schemas.microsoft.com/office/drawing/2014/main" id="{514673B3-CDCC-4C1E-BFE4-3242A51CBDF8}"/>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15" name="TextBox 49">
                <a:extLst>
                  <a:ext uri="{FF2B5EF4-FFF2-40B4-BE49-F238E27FC236}">
                    <a16:creationId xmlns:a16="http://schemas.microsoft.com/office/drawing/2014/main" id="{E227A2E9-E9C3-4B89-ADA8-67A645FF1971}"/>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1600" dirty="0"/>
                  <a:t>Trusted Service(s)</a:t>
                </a:r>
              </a:p>
            </p:txBody>
          </p:sp>
        </p:grpSp>
        <p:grpSp>
          <p:nvGrpSpPr>
            <p:cNvPr id="11" name="Group 33">
              <a:extLst>
                <a:ext uri="{FF2B5EF4-FFF2-40B4-BE49-F238E27FC236}">
                  <a16:creationId xmlns:a16="http://schemas.microsoft.com/office/drawing/2014/main" id="{E91FB7CC-02CC-42B5-9A18-B7E7D3C77E4C}"/>
                </a:ext>
              </a:extLst>
            </p:cNvPr>
            <p:cNvGrpSpPr>
              <a:grpSpLocks/>
            </p:cNvGrpSpPr>
            <p:nvPr/>
          </p:nvGrpSpPr>
          <p:grpSpPr bwMode="auto">
            <a:xfrm>
              <a:off x="1754261" y="5547532"/>
              <a:ext cx="9177592" cy="463550"/>
              <a:chOff x="4902386" y="5178749"/>
              <a:chExt cx="2222500" cy="844550"/>
            </a:xfrm>
          </p:grpSpPr>
          <p:sp>
            <p:nvSpPr>
              <p:cNvPr id="12" name="Rounded Rectangle 26">
                <a:extLst>
                  <a:ext uri="{FF2B5EF4-FFF2-40B4-BE49-F238E27FC236}">
                    <a16:creationId xmlns:a16="http://schemas.microsoft.com/office/drawing/2014/main" id="{00E5F636-3966-4D85-872B-447BECCEA957}"/>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13" name="TextBox 49">
                <a:extLst>
                  <a:ext uri="{FF2B5EF4-FFF2-40B4-BE49-F238E27FC236}">
                    <a16:creationId xmlns:a16="http://schemas.microsoft.com/office/drawing/2014/main" id="{83C6C4E9-EEA4-4FA9-BE32-CBC77D01CCB4}"/>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Secure Monitor</a:t>
                </a:r>
              </a:p>
            </p:txBody>
          </p:sp>
        </p:grpSp>
      </p:grpSp>
    </p:spTree>
    <p:extLst>
      <p:ext uri="{BB962C8B-B14F-4D97-AF65-F5344CB8AC3E}">
        <p14:creationId xmlns:p14="http://schemas.microsoft.com/office/powerpoint/2010/main" val="929278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Virtual Memory System Architecture (VMSA)</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GB" altLang="en-US" dirty="0">
                <a:ea typeface="ＭＳ Ｐゴシック" panose="020B0600070205080204" pitchFamily="34" charset="-128"/>
              </a:rPr>
              <a:t>Provides virtual address to physical address translation system</a:t>
            </a:r>
          </a:p>
          <a:p>
            <a:pPr lvl="1"/>
            <a:r>
              <a:rPr lang="en-GB" altLang="en-US" dirty="0">
                <a:ea typeface="ＭＳ Ｐゴシック" panose="020B0600070205080204" pitchFamily="34" charset="-128"/>
              </a:rPr>
              <a:t>Up to 40 bits fine grain translation</a:t>
            </a:r>
          </a:p>
          <a:p>
            <a:pPr marL="231775" lvl="1" indent="0">
              <a:buNone/>
            </a:pPr>
            <a:endParaRPr lang="en-GB" altLang="en-US" dirty="0">
              <a:ea typeface="ＭＳ Ｐゴシック" panose="020B0600070205080204" pitchFamily="34" charset="-128"/>
            </a:endParaRPr>
          </a:p>
          <a:p>
            <a:r>
              <a:rPr lang="en-GB" altLang="en-US" dirty="0">
                <a:ea typeface="ＭＳ Ｐゴシック" panose="020B0600070205080204" pitchFamily="34" charset="-128"/>
              </a:rPr>
              <a:t>Arm Memory Management Unit (MMU) implements VMSA</a:t>
            </a:r>
          </a:p>
          <a:p>
            <a:pPr lvl="1"/>
            <a:r>
              <a:rPr lang="en-GB" altLang="en-US" dirty="0">
                <a:ea typeface="ＭＳ Ｐゴシック" panose="020B0600070205080204" pitchFamily="34" charset="-128"/>
              </a:rPr>
              <a:t>Translation tables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Descriptor</a:t>
            </a:r>
          </a:p>
        </p:txBody>
      </p:sp>
    </p:spTree>
    <p:extLst>
      <p:ext uri="{BB962C8B-B14F-4D97-AF65-F5344CB8AC3E}">
        <p14:creationId xmlns:p14="http://schemas.microsoft.com/office/powerpoint/2010/main" val="70819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Large Physical Address Extensions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Long-descriptor format for page tables added</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32-bit virtual address mapped onto 40-bit physical address space</a:t>
            </a:r>
          </a:p>
          <a:p>
            <a:pPr lvl="1"/>
            <a:r>
              <a:rPr lang="en-IN" altLang="en-US" dirty="0">
                <a:ea typeface="ＭＳ Ｐゴシック" panose="020B0600070205080204" pitchFamily="34" charset="-128"/>
              </a:rPr>
              <a:t>New translation table format using 64-bit translation table descriptors</a:t>
            </a:r>
          </a:p>
          <a:p>
            <a:pPr lvl="1"/>
            <a:r>
              <a:rPr lang="en-IN" altLang="en-US" dirty="0">
                <a:ea typeface="ＭＳ Ｐゴシック" panose="020B0600070205080204" pitchFamily="34" charset="-128"/>
              </a:rPr>
              <a:t>1TB of memory space accessible</a:t>
            </a:r>
            <a:endParaRPr lang="en-US" altLang="en-US" dirty="0">
              <a:ea typeface="ＭＳ Ｐゴシック" panose="020B0600070205080204" pitchFamily="34" charset="-128"/>
            </a:endParaRPr>
          </a:p>
          <a:p>
            <a:r>
              <a:rPr lang="en-IN" altLang="en-US" dirty="0">
                <a:ea typeface="ＭＳ Ｐゴシック" panose="020B0600070205080204" pitchFamily="34" charset="-128"/>
              </a:rPr>
              <a:t>32-bit short-descriptor format still supported</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Configurable in the translation table base control register EAE bit (bit 31)</a:t>
            </a:r>
          </a:p>
          <a:p>
            <a:pPr lvl="1"/>
            <a:r>
              <a:rPr lang="en-IN" altLang="en-US" dirty="0">
                <a:ea typeface="ＭＳ Ｐゴシック" panose="020B0600070205080204" pitchFamily="34" charset="-128"/>
              </a:rPr>
              <a:t>Can use 16MB memory supersections to map onto 40-bit address space</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1058945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Virtualization</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459012"/>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Support for running multiple guest OSs in the normal world</a:t>
            </a:r>
          </a:p>
          <a:p>
            <a:r>
              <a:rPr lang="en-IN" altLang="en-US" dirty="0">
                <a:ea typeface="ＭＳ Ｐゴシック" panose="020B0600070205080204" pitchFamily="34" charset="-128"/>
              </a:rPr>
              <a:t>Hypervisor mode to control switching between guest OSs</a:t>
            </a:r>
          </a:p>
          <a:p>
            <a:r>
              <a:rPr lang="en-IN" altLang="en-US" dirty="0">
                <a:ea typeface="ＭＳ Ｐゴシック" panose="020B0600070205080204" pitchFamily="34" charset="-128"/>
              </a:rPr>
              <a:t>Two-stage address translation: OS and hypervisor levels</a:t>
            </a:r>
          </a:p>
          <a:p>
            <a:r>
              <a:rPr lang="en-IN" altLang="en-US" dirty="0">
                <a:ea typeface="ＭＳ Ｐゴシック" panose="020B0600070205080204" pitchFamily="34" charset="-128"/>
              </a:rPr>
              <a:t>Hypervisor mode can trap exceptions and choose which guest to direct them to.</a:t>
            </a:r>
            <a:endParaRPr lang="en-US" altLang="en-US" dirty="0">
              <a:ea typeface="ＭＳ Ｐゴシック" panose="020B0600070205080204" pitchFamily="34" charset="-128"/>
            </a:endParaRPr>
          </a:p>
        </p:txBody>
      </p:sp>
      <p:grpSp>
        <p:nvGrpSpPr>
          <p:cNvPr id="5" name="Group 4">
            <a:extLst>
              <a:ext uri="{FF2B5EF4-FFF2-40B4-BE49-F238E27FC236}">
                <a16:creationId xmlns:a16="http://schemas.microsoft.com/office/drawing/2014/main" id="{F53B7B05-161B-476F-A08F-B9A042C8E8D9}"/>
              </a:ext>
            </a:extLst>
          </p:cNvPr>
          <p:cNvGrpSpPr/>
          <p:nvPr/>
        </p:nvGrpSpPr>
        <p:grpSpPr>
          <a:xfrm>
            <a:off x="1717376" y="3334540"/>
            <a:ext cx="8321336" cy="2750845"/>
            <a:chOff x="1754261" y="3037203"/>
            <a:chExt cx="9181763" cy="2982620"/>
          </a:xfrm>
        </p:grpSpPr>
        <p:cxnSp>
          <p:nvCxnSpPr>
            <p:cNvPr id="6" name="Straight Connector 9">
              <a:extLst>
                <a:ext uri="{FF2B5EF4-FFF2-40B4-BE49-F238E27FC236}">
                  <a16:creationId xmlns:a16="http://schemas.microsoft.com/office/drawing/2014/main" id="{86328314-2388-474A-BFD2-1E8C71581641}"/>
                </a:ext>
              </a:extLst>
            </p:cNvPr>
            <p:cNvCxnSpPr>
              <a:cxnSpLocks noChangeShapeType="1"/>
            </p:cNvCxnSpPr>
            <p:nvPr/>
          </p:nvCxnSpPr>
          <p:spPr bwMode="auto">
            <a:xfrm rot="5400000">
              <a:off x="5926598" y="4345615"/>
              <a:ext cx="2159729" cy="0"/>
            </a:xfrm>
            <a:prstGeom prst="line">
              <a:avLst/>
            </a:prstGeom>
            <a:noFill/>
            <a:ln w="38100" algn="ctr">
              <a:solidFill>
                <a:schemeClr val="tx1"/>
              </a:solidFill>
              <a:prstDash val="dash"/>
              <a:round/>
              <a:headEnd/>
              <a:tailEnd/>
            </a:ln>
          </p:spPr>
        </p:cxnSp>
        <p:grpSp>
          <p:nvGrpSpPr>
            <p:cNvPr id="7" name="Group 8">
              <a:extLst>
                <a:ext uri="{FF2B5EF4-FFF2-40B4-BE49-F238E27FC236}">
                  <a16:creationId xmlns:a16="http://schemas.microsoft.com/office/drawing/2014/main" id="{7C37A383-AE88-43B1-810A-F13C2B13BB7A}"/>
                </a:ext>
              </a:extLst>
            </p:cNvPr>
            <p:cNvGrpSpPr>
              <a:grpSpLocks/>
            </p:cNvGrpSpPr>
            <p:nvPr/>
          </p:nvGrpSpPr>
          <p:grpSpPr bwMode="auto">
            <a:xfrm>
              <a:off x="1789087" y="4070788"/>
              <a:ext cx="2215813" cy="844550"/>
              <a:chOff x="4902386" y="5178749"/>
              <a:chExt cx="2222500" cy="844550"/>
            </a:xfrm>
          </p:grpSpPr>
          <p:sp>
            <p:nvSpPr>
              <p:cNvPr id="31" name="Rounded Rectangle 26">
                <a:extLst>
                  <a:ext uri="{FF2B5EF4-FFF2-40B4-BE49-F238E27FC236}">
                    <a16:creationId xmlns:a16="http://schemas.microsoft.com/office/drawing/2014/main" id="{12F98571-62F1-4565-B7E9-4C66D8FB16ED}"/>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32" name="TextBox 49">
                <a:extLst>
                  <a:ext uri="{FF2B5EF4-FFF2-40B4-BE49-F238E27FC236}">
                    <a16:creationId xmlns:a16="http://schemas.microsoft.com/office/drawing/2014/main" id="{E015A651-B1FC-45FE-BECC-C45E769D096C}"/>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Guest OS</a:t>
                </a:r>
              </a:p>
            </p:txBody>
          </p:sp>
        </p:grpSp>
        <p:grpSp>
          <p:nvGrpSpPr>
            <p:cNvPr id="8" name="Group 24">
              <a:extLst>
                <a:ext uri="{FF2B5EF4-FFF2-40B4-BE49-F238E27FC236}">
                  <a16:creationId xmlns:a16="http://schemas.microsoft.com/office/drawing/2014/main" id="{1A5495FB-A335-4E67-919B-D3BDF78A8EC5}"/>
                </a:ext>
              </a:extLst>
            </p:cNvPr>
            <p:cNvGrpSpPr>
              <a:grpSpLocks/>
            </p:cNvGrpSpPr>
            <p:nvPr/>
          </p:nvGrpSpPr>
          <p:grpSpPr bwMode="auto">
            <a:xfrm>
              <a:off x="1765873" y="4998736"/>
              <a:ext cx="4615247" cy="435428"/>
              <a:chOff x="4902386" y="5178749"/>
              <a:chExt cx="2222500" cy="844550"/>
            </a:xfrm>
          </p:grpSpPr>
          <p:sp>
            <p:nvSpPr>
              <p:cNvPr id="29" name="Rounded Rectangle 26">
                <a:extLst>
                  <a:ext uri="{FF2B5EF4-FFF2-40B4-BE49-F238E27FC236}">
                    <a16:creationId xmlns:a16="http://schemas.microsoft.com/office/drawing/2014/main" id="{1A1FAFC9-15AF-4584-BC78-0331E98C4E64}"/>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30" name="TextBox 49">
                <a:extLst>
                  <a:ext uri="{FF2B5EF4-FFF2-40B4-BE49-F238E27FC236}">
                    <a16:creationId xmlns:a16="http://schemas.microsoft.com/office/drawing/2014/main" id="{5FF80E3D-D050-4F1A-8231-29CA420477F4}"/>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Hypervisor</a:t>
                </a:r>
              </a:p>
            </p:txBody>
          </p:sp>
        </p:grpSp>
        <p:grpSp>
          <p:nvGrpSpPr>
            <p:cNvPr id="9" name="Group 27">
              <a:extLst>
                <a:ext uri="{FF2B5EF4-FFF2-40B4-BE49-F238E27FC236}">
                  <a16:creationId xmlns:a16="http://schemas.microsoft.com/office/drawing/2014/main" id="{BB23E46A-6C4B-468F-A513-4575E90C691D}"/>
                </a:ext>
              </a:extLst>
            </p:cNvPr>
            <p:cNvGrpSpPr>
              <a:grpSpLocks/>
            </p:cNvGrpSpPr>
            <p:nvPr/>
          </p:nvGrpSpPr>
          <p:grpSpPr bwMode="auto">
            <a:xfrm>
              <a:off x="7645464" y="4066919"/>
              <a:ext cx="3290560" cy="1349850"/>
              <a:chOff x="4902386" y="5178749"/>
              <a:chExt cx="2222500" cy="844550"/>
            </a:xfrm>
          </p:grpSpPr>
          <p:sp>
            <p:nvSpPr>
              <p:cNvPr id="27" name="Rounded Rectangle 26">
                <a:extLst>
                  <a:ext uri="{FF2B5EF4-FFF2-40B4-BE49-F238E27FC236}">
                    <a16:creationId xmlns:a16="http://schemas.microsoft.com/office/drawing/2014/main" id="{18658149-01C4-4A18-8A2F-7857DA87B289}"/>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8" name="TextBox 49">
                <a:extLst>
                  <a:ext uri="{FF2B5EF4-FFF2-40B4-BE49-F238E27FC236}">
                    <a16:creationId xmlns:a16="http://schemas.microsoft.com/office/drawing/2014/main" id="{E7EA02C3-F956-41F9-94AD-1A6F5CBECBCD}"/>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Trusted  OS</a:t>
                </a:r>
              </a:p>
            </p:txBody>
          </p:sp>
        </p:grpSp>
        <p:grpSp>
          <p:nvGrpSpPr>
            <p:cNvPr id="10" name="Group 30">
              <a:extLst>
                <a:ext uri="{FF2B5EF4-FFF2-40B4-BE49-F238E27FC236}">
                  <a16:creationId xmlns:a16="http://schemas.microsoft.com/office/drawing/2014/main" id="{8DDD4776-97FF-4BBB-A6CC-8EE671E17C0D}"/>
                </a:ext>
              </a:extLst>
            </p:cNvPr>
            <p:cNvGrpSpPr>
              <a:grpSpLocks/>
            </p:cNvGrpSpPr>
            <p:nvPr/>
          </p:nvGrpSpPr>
          <p:grpSpPr bwMode="auto">
            <a:xfrm>
              <a:off x="7652904" y="3483303"/>
              <a:ext cx="3254586" cy="460375"/>
              <a:chOff x="4902386" y="5178749"/>
              <a:chExt cx="2222500" cy="844550"/>
            </a:xfrm>
          </p:grpSpPr>
          <p:sp>
            <p:nvSpPr>
              <p:cNvPr id="25" name="Rounded Rectangle 26">
                <a:extLst>
                  <a:ext uri="{FF2B5EF4-FFF2-40B4-BE49-F238E27FC236}">
                    <a16:creationId xmlns:a16="http://schemas.microsoft.com/office/drawing/2014/main" id="{8F9E0897-13D2-4C72-8A55-3ACD336BD2A9}"/>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6" name="TextBox 49">
                <a:extLst>
                  <a:ext uri="{FF2B5EF4-FFF2-40B4-BE49-F238E27FC236}">
                    <a16:creationId xmlns:a16="http://schemas.microsoft.com/office/drawing/2014/main" id="{57B17B9C-810A-4BD1-B63E-226A930FF418}"/>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1400" dirty="0"/>
                  <a:t>Trusted Service(s)</a:t>
                </a:r>
              </a:p>
            </p:txBody>
          </p:sp>
        </p:grpSp>
        <p:grpSp>
          <p:nvGrpSpPr>
            <p:cNvPr id="11" name="Group 33">
              <a:extLst>
                <a:ext uri="{FF2B5EF4-FFF2-40B4-BE49-F238E27FC236}">
                  <a16:creationId xmlns:a16="http://schemas.microsoft.com/office/drawing/2014/main" id="{59384C93-4F1F-49AF-BAA2-09B6CD306D51}"/>
                </a:ext>
              </a:extLst>
            </p:cNvPr>
            <p:cNvGrpSpPr>
              <a:grpSpLocks/>
            </p:cNvGrpSpPr>
            <p:nvPr/>
          </p:nvGrpSpPr>
          <p:grpSpPr bwMode="auto">
            <a:xfrm>
              <a:off x="1754261" y="5556273"/>
              <a:ext cx="9177592" cy="463550"/>
              <a:chOff x="4902386" y="5178749"/>
              <a:chExt cx="2222500" cy="844550"/>
            </a:xfrm>
          </p:grpSpPr>
          <p:sp>
            <p:nvSpPr>
              <p:cNvPr id="23" name="Rounded Rectangle 26">
                <a:extLst>
                  <a:ext uri="{FF2B5EF4-FFF2-40B4-BE49-F238E27FC236}">
                    <a16:creationId xmlns:a16="http://schemas.microsoft.com/office/drawing/2014/main" id="{E355AB4D-883A-4574-9A77-990F1AA0F1FD}"/>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4" name="TextBox 49">
                <a:extLst>
                  <a:ext uri="{FF2B5EF4-FFF2-40B4-BE49-F238E27FC236}">
                    <a16:creationId xmlns:a16="http://schemas.microsoft.com/office/drawing/2014/main" id="{79A4B054-B05B-459A-B7ED-E5AB6C1FE353}"/>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Secure Monitor</a:t>
                </a:r>
              </a:p>
            </p:txBody>
          </p:sp>
        </p:grpSp>
        <p:grpSp>
          <p:nvGrpSpPr>
            <p:cNvPr id="12" name="Group 24">
              <a:extLst>
                <a:ext uri="{FF2B5EF4-FFF2-40B4-BE49-F238E27FC236}">
                  <a16:creationId xmlns:a16="http://schemas.microsoft.com/office/drawing/2014/main" id="{70034E57-9014-4711-A9EF-1695407F426C}"/>
                </a:ext>
              </a:extLst>
            </p:cNvPr>
            <p:cNvGrpSpPr>
              <a:grpSpLocks/>
            </p:cNvGrpSpPr>
            <p:nvPr/>
          </p:nvGrpSpPr>
          <p:grpSpPr bwMode="auto">
            <a:xfrm>
              <a:off x="1789091" y="3509575"/>
              <a:ext cx="2227420" cy="435428"/>
              <a:chOff x="4902386" y="5178749"/>
              <a:chExt cx="2222500" cy="844550"/>
            </a:xfrm>
          </p:grpSpPr>
          <p:sp>
            <p:nvSpPr>
              <p:cNvPr id="21" name="Rounded Rectangle 26">
                <a:extLst>
                  <a:ext uri="{FF2B5EF4-FFF2-40B4-BE49-F238E27FC236}">
                    <a16:creationId xmlns:a16="http://schemas.microsoft.com/office/drawing/2014/main" id="{707F5E61-E199-4A2C-88F6-EA540C313CF1}"/>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2" name="TextBox 49">
                <a:extLst>
                  <a:ext uri="{FF2B5EF4-FFF2-40B4-BE49-F238E27FC236}">
                    <a16:creationId xmlns:a16="http://schemas.microsoft.com/office/drawing/2014/main" id="{791D6A56-6FFC-4726-9F87-AA7F269AEB02}"/>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1400" dirty="0"/>
                  <a:t>Application(s)</a:t>
                </a:r>
              </a:p>
            </p:txBody>
          </p:sp>
        </p:grpSp>
        <p:grpSp>
          <p:nvGrpSpPr>
            <p:cNvPr id="13" name="Group 8">
              <a:extLst>
                <a:ext uri="{FF2B5EF4-FFF2-40B4-BE49-F238E27FC236}">
                  <a16:creationId xmlns:a16="http://schemas.microsoft.com/office/drawing/2014/main" id="{4FC11192-3A89-4F10-BABF-FE51E3C97F87}"/>
                </a:ext>
              </a:extLst>
            </p:cNvPr>
            <p:cNvGrpSpPr>
              <a:grpSpLocks/>
            </p:cNvGrpSpPr>
            <p:nvPr/>
          </p:nvGrpSpPr>
          <p:grpSpPr bwMode="auto">
            <a:xfrm>
              <a:off x="4168810" y="4070788"/>
              <a:ext cx="2215813" cy="844550"/>
              <a:chOff x="4902386" y="5178749"/>
              <a:chExt cx="2222500" cy="844550"/>
            </a:xfrm>
          </p:grpSpPr>
          <p:sp>
            <p:nvSpPr>
              <p:cNvPr id="19" name="Rounded Rectangle 26">
                <a:extLst>
                  <a:ext uri="{FF2B5EF4-FFF2-40B4-BE49-F238E27FC236}">
                    <a16:creationId xmlns:a16="http://schemas.microsoft.com/office/drawing/2014/main" id="{1C06B9E7-19E3-4779-9A0D-F3F33614B919}"/>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20" name="TextBox 49">
                <a:extLst>
                  <a:ext uri="{FF2B5EF4-FFF2-40B4-BE49-F238E27FC236}">
                    <a16:creationId xmlns:a16="http://schemas.microsoft.com/office/drawing/2014/main" id="{ADB28708-3254-4508-815B-F3FA13000604}"/>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2000" dirty="0"/>
                  <a:t>Guest OS</a:t>
                </a:r>
              </a:p>
            </p:txBody>
          </p:sp>
        </p:grpSp>
        <p:grpSp>
          <p:nvGrpSpPr>
            <p:cNvPr id="14" name="Group 24">
              <a:extLst>
                <a:ext uri="{FF2B5EF4-FFF2-40B4-BE49-F238E27FC236}">
                  <a16:creationId xmlns:a16="http://schemas.microsoft.com/office/drawing/2014/main" id="{F0ED2E83-0835-47A3-ACC9-30ADA385510E}"/>
                </a:ext>
              </a:extLst>
            </p:cNvPr>
            <p:cNvGrpSpPr>
              <a:grpSpLocks/>
            </p:cNvGrpSpPr>
            <p:nvPr/>
          </p:nvGrpSpPr>
          <p:grpSpPr bwMode="auto">
            <a:xfrm>
              <a:off x="4168814" y="3509575"/>
              <a:ext cx="2227420" cy="435428"/>
              <a:chOff x="4902386" y="5178749"/>
              <a:chExt cx="2222500" cy="844550"/>
            </a:xfrm>
          </p:grpSpPr>
          <p:sp>
            <p:nvSpPr>
              <p:cNvPr id="17" name="Rounded Rectangle 26">
                <a:extLst>
                  <a:ext uri="{FF2B5EF4-FFF2-40B4-BE49-F238E27FC236}">
                    <a16:creationId xmlns:a16="http://schemas.microsoft.com/office/drawing/2014/main" id="{A2D0A4BA-18F8-4F00-B5D7-BEC62517DBB6}"/>
                  </a:ext>
                </a:extLst>
              </p:cNvPr>
              <p:cNvSpPr>
                <a:spLocks noChangeArrowheads="1"/>
              </p:cNvSpPr>
              <p:nvPr/>
            </p:nvSpPr>
            <p:spPr bwMode="auto">
              <a:xfrm>
                <a:off x="4902386" y="5178749"/>
                <a:ext cx="2222500" cy="844550"/>
              </a:xfrm>
              <a:prstGeom prst="roundRect">
                <a:avLst>
                  <a:gd name="adj" fmla="val 16667"/>
                </a:avLst>
              </a:prstGeom>
              <a:noFill/>
              <a:ln w="63500" algn="ctr">
                <a:solidFill>
                  <a:srgbClr val="0998B5"/>
                </a:solidFill>
                <a:round/>
                <a:headEnd/>
                <a:tailEnd type="triangle" w="med" len="med"/>
              </a:ln>
            </p:spPr>
            <p:txBody>
              <a:bodyPr lIns="80167" tIns="40084" rIns="80167" bIns="40084" anchor="ctr"/>
              <a:lstStyle/>
              <a:p>
                <a:pPr algn="ctr" defTabSz="801688"/>
                <a:endParaRPr lang="en-US" dirty="0"/>
              </a:p>
            </p:txBody>
          </p:sp>
          <p:sp>
            <p:nvSpPr>
              <p:cNvPr id="18" name="TextBox 49">
                <a:extLst>
                  <a:ext uri="{FF2B5EF4-FFF2-40B4-BE49-F238E27FC236}">
                    <a16:creationId xmlns:a16="http://schemas.microsoft.com/office/drawing/2014/main" id="{DAEE39A1-D6A1-4590-BF7D-647843726385}"/>
                  </a:ext>
                </a:extLst>
              </p:cNvPr>
              <p:cNvSpPr txBox="1">
                <a:spLocks noChangeArrowheads="1"/>
              </p:cNvSpPr>
              <p:nvPr/>
            </p:nvSpPr>
            <p:spPr bwMode="auto">
              <a:xfrm>
                <a:off x="5095080" y="5289848"/>
                <a:ext cx="1822450" cy="615296"/>
              </a:xfrm>
              <a:prstGeom prst="rect">
                <a:avLst/>
              </a:prstGeom>
              <a:noFill/>
              <a:ln w="9525">
                <a:noFill/>
                <a:miter lim="800000"/>
                <a:headEnd/>
                <a:tailEnd/>
              </a:ln>
            </p:spPr>
            <p:txBody>
              <a:bodyPr anchor="ctr"/>
              <a:lstStyle/>
              <a:p>
                <a:pPr algn="ctr"/>
                <a:r>
                  <a:rPr lang="en-GB" sz="1400" dirty="0"/>
                  <a:t>Application(s)</a:t>
                </a:r>
              </a:p>
            </p:txBody>
          </p:sp>
        </p:grpSp>
        <p:sp>
          <p:nvSpPr>
            <p:cNvPr id="15" name="Text Box 11">
              <a:extLst>
                <a:ext uri="{FF2B5EF4-FFF2-40B4-BE49-F238E27FC236}">
                  <a16:creationId xmlns:a16="http://schemas.microsoft.com/office/drawing/2014/main" id="{0CA436CB-719F-4DD9-A7AD-68F145F559CD}"/>
                </a:ext>
              </a:extLst>
            </p:cNvPr>
            <p:cNvSpPr txBox="1">
              <a:spLocks noChangeArrowheads="1"/>
            </p:cNvSpPr>
            <p:nvPr/>
          </p:nvSpPr>
          <p:spPr bwMode="auto">
            <a:xfrm>
              <a:off x="8320871" y="3037203"/>
              <a:ext cx="1449243" cy="338554"/>
            </a:xfrm>
            <a:prstGeom prst="rect">
              <a:avLst/>
            </a:prstGeom>
            <a:noFill/>
            <a:ln w="9525">
              <a:noFill/>
              <a:miter lim="800000"/>
              <a:headEnd/>
              <a:tailEnd/>
            </a:ln>
            <a:effectLst/>
          </p:spPr>
          <p:txBody>
            <a:bodyPr wrap="none">
              <a:spAutoFit/>
            </a:bodyPr>
            <a:lstStyle/>
            <a:p>
              <a:pPr algn="l" fontAlgn="base">
                <a:lnSpc>
                  <a:spcPct val="100000"/>
                </a:lnSpc>
                <a:buSzPct val="80000"/>
              </a:pPr>
              <a:r>
                <a:rPr lang="en-GB" sz="1600" b="1" dirty="0"/>
                <a:t>Secure world</a:t>
              </a:r>
              <a:endParaRPr lang="en-US" sz="1600" b="1" dirty="0"/>
            </a:p>
          </p:txBody>
        </p:sp>
        <p:sp>
          <p:nvSpPr>
            <p:cNvPr id="16" name="Text Box 11">
              <a:extLst>
                <a:ext uri="{FF2B5EF4-FFF2-40B4-BE49-F238E27FC236}">
                  <a16:creationId xmlns:a16="http://schemas.microsoft.com/office/drawing/2014/main" id="{3CFED7AA-CBEC-422B-9A7B-D0452D22B793}"/>
                </a:ext>
              </a:extLst>
            </p:cNvPr>
            <p:cNvSpPr txBox="1">
              <a:spLocks noChangeArrowheads="1"/>
            </p:cNvSpPr>
            <p:nvPr/>
          </p:nvSpPr>
          <p:spPr bwMode="auto">
            <a:xfrm>
              <a:off x="3108700" y="3037203"/>
              <a:ext cx="1536703" cy="338554"/>
            </a:xfrm>
            <a:prstGeom prst="rect">
              <a:avLst/>
            </a:prstGeom>
            <a:noFill/>
            <a:ln w="9525">
              <a:noFill/>
              <a:miter lim="800000"/>
              <a:headEnd/>
              <a:tailEnd/>
            </a:ln>
            <a:effectLst/>
          </p:spPr>
          <p:txBody>
            <a:bodyPr wrap="none">
              <a:spAutoFit/>
            </a:bodyPr>
            <a:lstStyle/>
            <a:p>
              <a:pPr algn="l" fontAlgn="base">
                <a:lnSpc>
                  <a:spcPct val="100000"/>
                </a:lnSpc>
                <a:buSzPct val="80000"/>
              </a:pPr>
              <a:r>
                <a:rPr lang="en-GB" sz="1600" b="1" dirty="0"/>
                <a:t>Normal world</a:t>
              </a:r>
              <a:endParaRPr lang="en-US" sz="1600" b="1" dirty="0"/>
            </a:p>
          </p:txBody>
        </p:sp>
      </p:grpSp>
    </p:spTree>
    <p:extLst>
      <p:ext uri="{BB962C8B-B14F-4D97-AF65-F5344CB8AC3E}">
        <p14:creationId xmlns:p14="http://schemas.microsoft.com/office/powerpoint/2010/main" val="3132905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Cortex-A Series Processors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Armv8 architecture: 64-bit</a:t>
            </a:r>
          </a:p>
          <a:p>
            <a:pPr lvl="1"/>
            <a:r>
              <a:rPr lang="en-US" altLang="en-US" dirty="0">
                <a:ea typeface="ＭＳ Ｐゴシック" panose="020B0600070205080204" pitchFamily="34" charset="-128"/>
              </a:rPr>
              <a:t>Cortex-A57</a:t>
            </a:r>
          </a:p>
          <a:p>
            <a:pPr lvl="1"/>
            <a:r>
              <a:rPr lang="en-US" altLang="en-US" dirty="0">
                <a:ea typeface="ＭＳ Ｐゴシック" panose="020B0600070205080204" pitchFamily="34" charset="-128"/>
              </a:rPr>
              <a:t>Cortex-A53</a:t>
            </a:r>
          </a:p>
          <a:p>
            <a:r>
              <a:rPr lang="en-US" altLang="en-US" dirty="0">
                <a:ea typeface="ＭＳ Ｐゴシック" panose="020B0600070205080204" pitchFamily="34" charset="-128"/>
              </a:rPr>
              <a:t>Armv7 architecture: 32-bit</a:t>
            </a:r>
          </a:p>
          <a:p>
            <a:pPr lvl="1"/>
            <a:r>
              <a:rPr lang="pt-BR" altLang="en-US" dirty="0">
                <a:ea typeface="ＭＳ Ｐゴシック" panose="020B0600070205080204" pitchFamily="34" charset="-128"/>
              </a:rPr>
              <a:t>Cortex-A15</a:t>
            </a:r>
          </a:p>
          <a:p>
            <a:pPr lvl="1"/>
            <a:r>
              <a:rPr lang="pt-BR" altLang="en-US" dirty="0">
                <a:ea typeface="ＭＳ Ｐゴシック" panose="020B0600070205080204" pitchFamily="34" charset="-128"/>
              </a:rPr>
              <a:t>Cortex-A9</a:t>
            </a:r>
          </a:p>
          <a:p>
            <a:pPr lvl="1"/>
            <a:r>
              <a:rPr lang="pt-BR" altLang="en-US" dirty="0">
                <a:ea typeface="ＭＳ Ｐゴシック" panose="020B0600070205080204" pitchFamily="34" charset="-128"/>
              </a:rPr>
              <a:t>Cortex-A8</a:t>
            </a:r>
          </a:p>
          <a:p>
            <a:pPr lvl="1"/>
            <a:r>
              <a:rPr lang="pt-BR" altLang="en-US" dirty="0">
                <a:ea typeface="ＭＳ Ｐゴシック" panose="020B0600070205080204" pitchFamily="34" charset="-128"/>
              </a:rPr>
              <a:t>Cortex-A7</a:t>
            </a:r>
          </a:p>
          <a:p>
            <a:pPr lvl="1"/>
            <a:r>
              <a:rPr lang="pt-BR" altLang="en-US" dirty="0">
                <a:ea typeface="ＭＳ Ｐゴシック" panose="020B0600070205080204" pitchFamily="34" charset="-128"/>
              </a:rPr>
              <a:t>Cortex-A5</a:t>
            </a:r>
            <a:endParaRPr lang="en-US" altLang="en-US" dirty="0">
              <a:ea typeface="ＭＳ Ｐゴシック" panose="020B0600070205080204" pitchFamily="34" charset="-128"/>
            </a:endParaRPr>
          </a:p>
        </p:txBody>
      </p:sp>
      <p:grpSp>
        <p:nvGrpSpPr>
          <p:cNvPr id="5" name="23 Grupo">
            <a:extLst>
              <a:ext uri="{FF2B5EF4-FFF2-40B4-BE49-F238E27FC236}">
                <a16:creationId xmlns:a16="http://schemas.microsoft.com/office/drawing/2014/main" id="{CE11BD13-12B7-46B4-A3BD-B55E9173464B}"/>
              </a:ext>
            </a:extLst>
          </p:cNvPr>
          <p:cNvGrpSpPr/>
          <p:nvPr/>
        </p:nvGrpSpPr>
        <p:grpSpPr>
          <a:xfrm>
            <a:off x="7370869" y="1378159"/>
            <a:ext cx="3705840" cy="4035505"/>
            <a:chOff x="7142269" y="1326204"/>
            <a:chExt cx="4046212" cy="4343400"/>
          </a:xfrm>
        </p:grpSpPr>
        <p:sp>
          <p:nvSpPr>
            <p:cNvPr id="6" name="Rectangle 30">
              <a:extLst>
                <a:ext uri="{FF2B5EF4-FFF2-40B4-BE49-F238E27FC236}">
                  <a16:creationId xmlns:a16="http://schemas.microsoft.com/office/drawing/2014/main" id="{297E7665-0CE8-498D-88C5-8228E4EC73F9}"/>
                </a:ext>
              </a:extLst>
            </p:cNvPr>
            <p:cNvSpPr>
              <a:spLocks noChangeArrowheads="1"/>
            </p:cNvSpPr>
            <p:nvPr/>
          </p:nvSpPr>
          <p:spPr bwMode="auto">
            <a:xfrm>
              <a:off x="7142269" y="2616666"/>
              <a:ext cx="4046211" cy="3052938"/>
            </a:xfrm>
            <a:prstGeom prst="rect">
              <a:avLst/>
            </a:prstGeom>
            <a:solidFill>
              <a:srgbClr val="00B0F0"/>
            </a:solidFill>
            <a:ln>
              <a:noFill/>
            </a:ln>
          </p:spPr>
          <p:txBody>
            <a:bodyPr wrap="none" anchor="ctr"/>
            <a:lstStyle/>
            <a:p>
              <a:pPr algn="ctr"/>
              <a:endParaRPr lang="en-US" sz="1800" dirty="0"/>
            </a:p>
          </p:txBody>
        </p:sp>
        <p:sp>
          <p:nvSpPr>
            <p:cNvPr id="7" name="Rectangle 32">
              <a:extLst>
                <a:ext uri="{FF2B5EF4-FFF2-40B4-BE49-F238E27FC236}">
                  <a16:creationId xmlns:a16="http://schemas.microsoft.com/office/drawing/2014/main" id="{CD8FA9F8-C1DD-4EA7-88EC-089F1347E20E}"/>
                </a:ext>
              </a:extLst>
            </p:cNvPr>
            <p:cNvSpPr>
              <a:spLocks noChangeArrowheads="1"/>
            </p:cNvSpPr>
            <p:nvPr/>
          </p:nvSpPr>
          <p:spPr bwMode="auto">
            <a:xfrm>
              <a:off x="7142270" y="1326204"/>
              <a:ext cx="4046211" cy="1290462"/>
            </a:xfrm>
            <a:prstGeom prst="rect">
              <a:avLst/>
            </a:prstGeom>
            <a:solidFill>
              <a:schemeClr val="accent2">
                <a:lumMod val="60000"/>
                <a:lumOff val="40000"/>
              </a:schemeClr>
            </a:solidFill>
            <a:ln>
              <a:noFill/>
            </a:ln>
          </p:spPr>
          <p:txBody>
            <a:bodyPr wrap="none" anchor="ctr"/>
            <a:lstStyle/>
            <a:p>
              <a:pPr algn="ctr"/>
              <a:endParaRPr lang="en-US" sz="1800" dirty="0"/>
            </a:p>
          </p:txBody>
        </p:sp>
        <p:sp>
          <p:nvSpPr>
            <p:cNvPr id="8" name="TextBox 3">
              <a:extLst>
                <a:ext uri="{FF2B5EF4-FFF2-40B4-BE49-F238E27FC236}">
                  <a16:creationId xmlns:a16="http://schemas.microsoft.com/office/drawing/2014/main" id="{1D3B4CC1-D223-4F14-90A4-E5E17B40A450}"/>
                </a:ext>
              </a:extLst>
            </p:cNvPr>
            <p:cNvSpPr txBox="1">
              <a:spLocks noChangeArrowheads="1"/>
            </p:cNvSpPr>
            <p:nvPr/>
          </p:nvSpPr>
          <p:spPr bwMode="auto">
            <a:xfrm>
              <a:off x="7828160" y="1483329"/>
              <a:ext cx="1805046" cy="3977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eaLnBrk="1" hangingPunct="1">
                <a:spcBef>
                  <a:spcPts val="2400"/>
                </a:spcBef>
              </a:pPr>
              <a:r>
                <a:rPr lang="en-GB" sz="1800" b="0" dirty="0"/>
                <a:t>Cortex-A57</a:t>
              </a:r>
            </a:p>
            <a:p>
              <a:pPr eaLnBrk="1" hangingPunct="1">
                <a:spcBef>
                  <a:spcPts val="2400"/>
                </a:spcBef>
                <a:spcAft>
                  <a:spcPts val="600"/>
                </a:spcAft>
              </a:pPr>
              <a:r>
                <a:rPr lang="en-GB" sz="1800" b="0" dirty="0"/>
                <a:t>Cortex-A53</a:t>
              </a:r>
            </a:p>
            <a:p>
              <a:pPr eaLnBrk="1" hangingPunct="1">
                <a:spcBef>
                  <a:spcPts val="2400"/>
                </a:spcBef>
              </a:pPr>
              <a:r>
                <a:rPr lang="en-GB" sz="1800" b="0" dirty="0"/>
                <a:t>Cortex-A15</a:t>
              </a:r>
            </a:p>
            <a:p>
              <a:pPr eaLnBrk="1" hangingPunct="1">
                <a:spcBef>
                  <a:spcPts val="2400"/>
                </a:spcBef>
              </a:pPr>
              <a:r>
                <a:rPr lang="en-GB" sz="1800" b="0" dirty="0"/>
                <a:t>Cortex-A9</a:t>
              </a:r>
            </a:p>
            <a:p>
              <a:pPr eaLnBrk="1" hangingPunct="1">
                <a:spcBef>
                  <a:spcPts val="2400"/>
                </a:spcBef>
              </a:pPr>
              <a:r>
                <a:rPr lang="en-GB" sz="1800" b="0" dirty="0"/>
                <a:t>Cortex-A8</a:t>
              </a:r>
            </a:p>
            <a:p>
              <a:pPr eaLnBrk="1" hangingPunct="1">
                <a:spcBef>
                  <a:spcPts val="2400"/>
                </a:spcBef>
              </a:pPr>
              <a:r>
                <a:rPr lang="en-GB" sz="1800" b="0" dirty="0"/>
                <a:t>Cortex-A7</a:t>
              </a:r>
            </a:p>
            <a:p>
              <a:pPr eaLnBrk="1" hangingPunct="1">
                <a:spcBef>
                  <a:spcPts val="2400"/>
                </a:spcBef>
                <a:spcAft>
                  <a:spcPts val="600"/>
                </a:spcAft>
              </a:pPr>
              <a:r>
                <a:rPr lang="en-GB" sz="1800" b="0" dirty="0"/>
                <a:t>Cortex-A5</a:t>
              </a:r>
            </a:p>
          </p:txBody>
        </p:sp>
        <p:sp>
          <p:nvSpPr>
            <p:cNvPr id="9" name="Rectangle 6">
              <a:extLst>
                <a:ext uri="{FF2B5EF4-FFF2-40B4-BE49-F238E27FC236}">
                  <a16:creationId xmlns:a16="http://schemas.microsoft.com/office/drawing/2014/main" id="{0263067B-7E85-4264-99AA-10C2470E644E}"/>
                </a:ext>
              </a:extLst>
            </p:cNvPr>
            <p:cNvSpPr>
              <a:spLocks noChangeArrowheads="1"/>
            </p:cNvSpPr>
            <p:nvPr/>
          </p:nvSpPr>
          <p:spPr bwMode="auto">
            <a:xfrm>
              <a:off x="7254424" y="1495089"/>
              <a:ext cx="339470" cy="307460"/>
            </a:xfrm>
            <a:prstGeom prst="rect">
              <a:avLst/>
            </a:prstGeom>
            <a:solidFill>
              <a:srgbClr val="FF0000"/>
            </a:solidFill>
            <a:ln w="12700" algn="ctr">
              <a:solidFill>
                <a:schemeClr val="bg1"/>
              </a:solidFill>
              <a:round/>
              <a:headEnd/>
              <a:tailEnd/>
            </a:ln>
          </p:spPr>
          <p:txBody>
            <a:bodyPr wrap="none" anchor="ctr"/>
            <a:lstStyle/>
            <a:p>
              <a:pPr algn="ctr"/>
              <a:endParaRPr lang="en-US" sz="1800" dirty="0"/>
            </a:p>
          </p:txBody>
        </p:sp>
        <p:sp>
          <p:nvSpPr>
            <p:cNvPr id="10" name="Rectangle 37">
              <a:extLst>
                <a:ext uri="{FF2B5EF4-FFF2-40B4-BE49-F238E27FC236}">
                  <a16:creationId xmlns:a16="http://schemas.microsoft.com/office/drawing/2014/main" id="{1AA02A03-E5E0-461F-A048-63D82EA1A40F}"/>
                </a:ext>
              </a:extLst>
            </p:cNvPr>
            <p:cNvSpPr>
              <a:spLocks noChangeArrowheads="1"/>
            </p:cNvSpPr>
            <p:nvPr/>
          </p:nvSpPr>
          <p:spPr bwMode="auto">
            <a:xfrm>
              <a:off x="7254424" y="2062371"/>
              <a:ext cx="339470" cy="307458"/>
            </a:xfrm>
            <a:prstGeom prst="rect">
              <a:avLst/>
            </a:prstGeom>
            <a:solidFill>
              <a:srgbClr val="FF0000"/>
            </a:solidFill>
            <a:ln w="12700" algn="ctr">
              <a:solidFill>
                <a:schemeClr val="bg1"/>
              </a:solidFill>
              <a:round/>
              <a:headEnd/>
              <a:tailEnd/>
            </a:ln>
          </p:spPr>
          <p:txBody>
            <a:bodyPr wrap="none" anchor="ctr"/>
            <a:lstStyle/>
            <a:p>
              <a:pPr algn="ctr"/>
              <a:endParaRPr lang="en-US" sz="1800" dirty="0"/>
            </a:p>
          </p:txBody>
        </p:sp>
        <p:sp>
          <p:nvSpPr>
            <p:cNvPr id="11" name="Rectangle 38">
              <a:extLst>
                <a:ext uri="{FF2B5EF4-FFF2-40B4-BE49-F238E27FC236}">
                  <a16:creationId xmlns:a16="http://schemas.microsoft.com/office/drawing/2014/main" id="{ADDDB6A4-C0B0-4DB0-84A0-E1582FF97615}"/>
                </a:ext>
              </a:extLst>
            </p:cNvPr>
            <p:cNvSpPr>
              <a:spLocks noChangeArrowheads="1"/>
            </p:cNvSpPr>
            <p:nvPr/>
          </p:nvSpPr>
          <p:spPr bwMode="auto">
            <a:xfrm>
              <a:off x="7254424" y="2798541"/>
              <a:ext cx="339470" cy="307458"/>
            </a:xfrm>
            <a:prstGeom prst="rect">
              <a:avLst/>
            </a:prstGeom>
            <a:solidFill>
              <a:srgbClr val="0070C0"/>
            </a:solidFill>
            <a:ln w="12700" algn="ctr">
              <a:solidFill>
                <a:schemeClr val="bg1"/>
              </a:solidFill>
              <a:round/>
              <a:headEnd/>
              <a:tailEnd/>
            </a:ln>
          </p:spPr>
          <p:txBody>
            <a:bodyPr wrap="none" anchor="ctr"/>
            <a:lstStyle/>
            <a:p>
              <a:pPr algn="ctr"/>
              <a:endParaRPr lang="en-US" sz="1800" dirty="0"/>
            </a:p>
          </p:txBody>
        </p:sp>
        <p:sp>
          <p:nvSpPr>
            <p:cNvPr id="12" name="Rectangle 39">
              <a:extLst>
                <a:ext uri="{FF2B5EF4-FFF2-40B4-BE49-F238E27FC236}">
                  <a16:creationId xmlns:a16="http://schemas.microsoft.com/office/drawing/2014/main" id="{43628573-354D-4172-91B5-7A96712D32BD}"/>
                </a:ext>
              </a:extLst>
            </p:cNvPr>
            <p:cNvSpPr>
              <a:spLocks noChangeArrowheads="1"/>
            </p:cNvSpPr>
            <p:nvPr/>
          </p:nvSpPr>
          <p:spPr bwMode="auto">
            <a:xfrm>
              <a:off x="7254424" y="3387476"/>
              <a:ext cx="339470" cy="307458"/>
            </a:xfrm>
            <a:prstGeom prst="rect">
              <a:avLst/>
            </a:prstGeom>
            <a:solidFill>
              <a:srgbClr val="0070C0"/>
            </a:solidFill>
            <a:ln w="12700" algn="ctr">
              <a:solidFill>
                <a:schemeClr val="bg1"/>
              </a:solidFill>
              <a:round/>
              <a:headEnd/>
              <a:tailEnd/>
            </a:ln>
          </p:spPr>
          <p:txBody>
            <a:bodyPr wrap="none" anchor="ctr"/>
            <a:lstStyle/>
            <a:p>
              <a:pPr algn="ctr"/>
              <a:endParaRPr lang="en-US" sz="1800" dirty="0"/>
            </a:p>
          </p:txBody>
        </p:sp>
        <p:sp>
          <p:nvSpPr>
            <p:cNvPr id="13" name="Rectangle 40">
              <a:extLst>
                <a:ext uri="{FF2B5EF4-FFF2-40B4-BE49-F238E27FC236}">
                  <a16:creationId xmlns:a16="http://schemas.microsoft.com/office/drawing/2014/main" id="{C8E9C4EC-5D01-4640-98CA-8D87F453685A}"/>
                </a:ext>
              </a:extLst>
            </p:cNvPr>
            <p:cNvSpPr>
              <a:spLocks noChangeArrowheads="1"/>
            </p:cNvSpPr>
            <p:nvPr/>
          </p:nvSpPr>
          <p:spPr bwMode="auto">
            <a:xfrm>
              <a:off x="7254424" y="3941769"/>
              <a:ext cx="339470" cy="307458"/>
            </a:xfrm>
            <a:prstGeom prst="rect">
              <a:avLst/>
            </a:prstGeom>
            <a:solidFill>
              <a:srgbClr val="0070C0"/>
            </a:solidFill>
            <a:ln w="12700" algn="ctr">
              <a:solidFill>
                <a:schemeClr val="bg1"/>
              </a:solidFill>
              <a:round/>
              <a:headEnd/>
              <a:tailEnd/>
            </a:ln>
          </p:spPr>
          <p:txBody>
            <a:bodyPr wrap="none" anchor="ctr"/>
            <a:lstStyle/>
            <a:p>
              <a:pPr algn="ctr"/>
              <a:endParaRPr lang="en-US" sz="1800" dirty="0"/>
            </a:p>
          </p:txBody>
        </p:sp>
        <p:sp>
          <p:nvSpPr>
            <p:cNvPr id="14" name="Rectangle 41">
              <a:extLst>
                <a:ext uri="{FF2B5EF4-FFF2-40B4-BE49-F238E27FC236}">
                  <a16:creationId xmlns:a16="http://schemas.microsoft.com/office/drawing/2014/main" id="{25872DB0-6E27-44A5-9B39-62D38CB2E173}"/>
                </a:ext>
              </a:extLst>
            </p:cNvPr>
            <p:cNvSpPr>
              <a:spLocks noChangeArrowheads="1"/>
            </p:cNvSpPr>
            <p:nvPr/>
          </p:nvSpPr>
          <p:spPr bwMode="auto">
            <a:xfrm>
              <a:off x="7254424" y="4522044"/>
              <a:ext cx="339470" cy="307458"/>
            </a:xfrm>
            <a:prstGeom prst="rect">
              <a:avLst/>
            </a:prstGeom>
            <a:solidFill>
              <a:srgbClr val="0070C0"/>
            </a:solidFill>
            <a:ln w="12700" algn="ctr">
              <a:solidFill>
                <a:schemeClr val="bg1"/>
              </a:solidFill>
              <a:round/>
              <a:headEnd/>
              <a:tailEnd/>
            </a:ln>
          </p:spPr>
          <p:txBody>
            <a:bodyPr wrap="none" anchor="ctr"/>
            <a:lstStyle/>
            <a:p>
              <a:pPr algn="ctr"/>
              <a:endParaRPr lang="en-US" sz="1800" dirty="0"/>
            </a:p>
          </p:txBody>
        </p:sp>
        <p:sp>
          <p:nvSpPr>
            <p:cNvPr id="15" name="Rectangle 42">
              <a:extLst>
                <a:ext uri="{FF2B5EF4-FFF2-40B4-BE49-F238E27FC236}">
                  <a16:creationId xmlns:a16="http://schemas.microsoft.com/office/drawing/2014/main" id="{4881D8C5-FCC3-439C-8500-40DECF5767E6}"/>
                </a:ext>
              </a:extLst>
            </p:cNvPr>
            <p:cNvSpPr>
              <a:spLocks noChangeArrowheads="1"/>
            </p:cNvSpPr>
            <p:nvPr/>
          </p:nvSpPr>
          <p:spPr bwMode="auto">
            <a:xfrm>
              <a:off x="7254424" y="5076336"/>
              <a:ext cx="339470" cy="307458"/>
            </a:xfrm>
            <a:prstGeom prst="rect">
              <a:avLst/>
            </a:prstGeom>
            <a:solidFill>
              <a:srgbClr val="0070C0"/>
            </a:solidFill>
            <a:ln w="12700" algn="ctr">
              <a:solidFill>
                <a:schemeClr val="bg1"/>
              </a:solidFill>
              <a:round/>
              <a:headEnd/>
              <a:tailEnd/>
            </a:ln>
          </p:spPr>
          <p:txBody>
            <a:bodyPr wrap="none" anchor="ctr"/>
            <a:lstStyle/>
            <a:p>
              <a:pPr algn="ctr"/>
              <a:endParaRPr lang="en-US" sz="1800" dirty="0"/>
            </a:p>
          </p:txBody>
        </p:sp>
        <p:sp>
          <p:nvSpPr>
            <p:cNvPr id="16" name="TextBox 5">
              <a:extLst>
                <a:ext uri="{FF2B5EF4-FFF2-40B4-BE49-F238E27FC236}">
                  <a16:creationId xmlns:a16="http://schemas.microsoft.com/office/drawing/2014/main" id="{5D943FA8-8169-4B0D-BC9A-BC07F72B6E4A}"/>
                </a:ext>
              </a:extLst>
            </p:cNvPr>
            <p:cNvSpPr txBox="1">
              <a:spLocks noChangeArrowheads="1"/>
            </p:cNvSpPr>
            <p:nvPr/>
          </p:nvSpPr>
          <p:spPr bwMode="auto">
            <a:xfrm>
              <a:off x="9306531" y="1600201"/>
              <a:ext cx="1568558" cy="69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800" dirty="0">
                  <a:solidFill>
                    <a:schemeClr val="bg1"/>
                  </a:solidFill>
                </a:rPr>
                <a:t>Armv8</a:t>
              </a:r>
            </a:p>
            <a:p>
              <a:pPr algn="ctr" eaLnBrk="1" hangingPunct="1"/>
              <a:r>
                <a:rPr lang="en-GB" sz="1800" dirty="0">
                  <a:solidFill>
                    <a:schemeClr val="bg1"/>
                  </a:solidFill>
                </a:rPr>
                <a:t>64-bit</a:t>
              </a:r>
            </a:p>
          </p:txBody>
        </p:sp>
        <p:sp>
          <p:nvSpPr>
            <p:cNvPr id="17" name="TextBox 5">
              <a:extLst>
                <a:ext uri="{FF2B5EF4-FFF2-40B4-BE49-F238E27FC236}">
                  <a16:creationId xmlns:a16="http://schemas.microsoft.com/office/drawing/2014/main" id="{BFF2EE7E-6D2E-4460-B6F6-05CA280903F2}"/>
                </a:ext>
              </a:extLst>
            </p:cNvPr>
            <p:cNvSpPr txBox="1">
              <a:spLocks noChangeArrowheads="1"/>
            </p:cNvSpPr>
            <p:nvPr/>
          </p:nvSpPr>
          <p:spPr bwMode="auto">
            <a:xfrm>
              <a:off x="9306531" y="3727637"/>
              <a:ext cx="1568558" cy="69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b="1">
                  <a:solidFill>
                    <a:srgbClr val="000000"/>
                  </a:solidFill>
                  <a:latin typeface="Arial" charset="0"/>
                  <a:ea typeface="MS PGothic" pitchFamily="34" charset="-128"/>
                </a:defRPr>
              </a:lvl1pPr>
              <a:lvl2pPr marL="742950" indent="-285750" eaLnBrk="0" hangingPunct="0">
                <a:defRPr sz="1400" b="1">
                  <a:solidFill>
                    <a:srgbClr val="000000"/>
                  </a:solidFill>
                  <a:latin typeface="Arial" charset="0"/>
                  <a:ea typeface="MS PGothic" pitchFamily="34" charset="-128"/>
                </a:defRPr>
              </a:lvl2pPr>
              <a:lvl3pPr marL="1143000" indent="-228600" eaLnBrk="0" hangingPunct="0">
                <a:defRPr sz="1400" b="1">
                  <a:solidFill>
                    <a:srgbClr val="000000"/>
                  </a:solidFill>
                  <a:latin typeface="Arial" charset="0"/>
                  <a:ea typeface="MS PGothic" pitchFamily="34" charset="-128"/>
                </a:defRPr>
              </a:lvl3pPr>
              <a:lvl4pPr marL="1600200" indent="-228600" eaLnBrk="0" hangingPunct="0">
                <a:defRPr sz="1400" b="1">
                  <a:solidFill>
                    <a:srgbClr val="000000"/>
                  </a:solidFill>
                  <a:latin typeface="Arial" charset="0"/>
                  <a:ea typeface="MS PGothic" pitchFamily="34" charset="-128"/>
                </a:defRPr>
              </a:lvl4pPr>
              <a:lvl5pPr marL="2057400" indent="-228600" eaLnBrk="0" hangingPunct="0">
                <a:defRPr sz="1400" b="1">
                  <a:solidFill>
                    <a:srgbClr val="000000"/>
                  </a:solidFill>
                  <a:latin typeface="Arial" charset="0"/>
                  <a:ea typeface="MS PGothic" pitchFamily="34" charset="-128"/>
                </a:defRPr>
              </a:lvl5pPr>
              <a:lvl6pPr marL="2514600" indent="-228600" eaLnBrk="0" fontAlgn="base" hangingPunct="0">
                <a:spcBef>
                  <a:spcPct val="0"/>
                </a:spcBef>
                <a:spcAft>
                  <a:spcPct val="0"/>
                </a:spcAft>
                <a:defRPr sz="1400" b="1">
                  <a:solidFill>
                    <a:srgbClr val="000000"/>
                  </a:solidFill>
                  <a:latin typeface="Arial" charset="0"/>
                  <a:ea typeface="MS PGothic" pitchFamily="34" charset="-128"/>
                </a:defRPr>
              </a:lvl6pPr>
              <a:lvl7pPr marL="2971800" indent="-228600" eaLnBrk="0" fontAlgn="base" hangingPunct="0">
                <a:spcBef>
                  <a:spcPct val="0"/>
                </a:spcBef>
                <a:spcAft>
                  <a:spcPct val="0"/>
                </a:spcAft>
                <a:defRPr sz="1400" b="1">
                  <a:solidFill>
                    <a:srgbClr val="000000"/>
                  </a:solidFill>
                  <a:latin typeface="Arial" charset="0"/>
                  <a:ea typeface="MS PGothic" pitchFamily="34" charset="-128"/>
                </a:defRPr>
              </a:lvl7pPr>
              <a:lvl8pPr marL="3429000" indent="-228600" eaLnBrk="0" fontAlgn="base" hangingPunct="0">
                <a:spcBef>
                  <a:spcPct val="0"/>
                </a:spcBef>
                <a:spcAft>
                  <a:spcPct val="0"/>
                </a:spcAft>
                <a:defRPr sz="1400" b="1">
                  <a:solidFill>
                    <a:srgbClr val="000000"/>
                  </a:solidFill>
                  <a:latin typeface="Arial" charset="0"/>
                  <a:ea typeface="MS PGothic" pitchFamily="34" charset="-128"/>
                </a:defRPr>
              </a:lvl8pPr>
              <a:lvl9pPr marL="3886200" indent="-228600" eaLnBrk="0" fontAlgn="base" hangingPunct="0">
                <a:spcBef>
                  <a:spcPct val="0"/>
                </a:spcBef>
                <a:spcAft>
                  <a:spcPct val="0"/>
                </a:spcAft>
                <a:defRPr sz="1400" b="1">
                  <a:solidFill>
                    <a:srgbClr val="000000"/>
                  </a:solidFill>
                  <a:latin typeface="Arial" charset="0"/>
                  <a:ea typeface="MS PGothic" pitchFamily="34" charset="-128"/>
                </a:defRPr>
              </a:lvl9pPr>
            </a:lstStyle>
            <a:p>
              <a:pPr algn="ctr" eaLnBrk="1" hangingPunct="1"/>
              <a:r>
                <a:rPr lang="en-GB" sz="1800" dirty="0">
                  <a:solidFill>
                    <a:schemeClr val="bg1"/>
                  </a:solidFill>
                </a:rPr>
                <a:t>Armv7-A</a:t>
              </a:r>
            </a:p>
            <a:p>
              <a:pPr algn="ctr" eaLnBrk="1" hangingPunct="1"/>
              <a:r>
                <a:rPr lang="en-GB" sz="1800" dirty="0">
                  <a:solidFill>
                    <a:schemeClr val="bg1"/>
                  </a:solidFill>
                </a:rPr>
                <a:t>32-bit</a:t>
              </a:r>
            </a:p>
          </p:txBody>
        </p:sp>
      </p:grpSp>
    </p:spTree>
    <p:extLst>
      <p:ext uri="{BB962C8B-B14F-4D97-AF65-F5344CB8AC3E}">
        <p14:creationId xmlns:p14="http://schemas.microsoft.com/office/powerpoint/2010/main" val="2302887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US" dirty="0"/>
              <a:t>Arm Cortex-A Series Overview</a:t>
            </a:r>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962025"/>
            <a:ext cx="11180763" cy="4086225"/>
          </a:xfrm>
        </p:spPr>
        <p:txBody>
          <a:bodyPr wrap="square" numCol="1" anchor="t" anchorCtr="0" compatLnSpc="1">
            <a:prstTxWarp prst="textNoShape">
              <a:avLst/>
            </a:prstTxWarp>
          </a:bodyPr>
          <a:lstStyle/>
          <a:p>
            <a:r>
              <a:rPr lang="en-US" altLang="en-US" sz="2000" dirty="0">
                <a:ea typeface="ＭＳ Ｐゴシック" panose="020B0600070205080204" pitchFamily="34" charset="-128"/>
              </a:rPr>
              <a:t>High-performance</a:t>
            </a:r>
          </a:p>
          <a:p>
            <a:pPr lvl="1"/>
            <a:r>
              <a:rPr lang="en-IN" altLang="en-US" sz="1600" dirty="0">
                <a:ea typeface="ＭＳ Ｐゴシック" panose="020B0600070205080204" pitchFamily="34" charset="-128"/>
              </a:rPr>
              <a:t>Used in applications that have high-compute requirements</a:t>
            </a:r>
          </a:p>
          <a:p>
            <a:pPr lvl="1"/>
            <a:r>
              <a:rPr lang="en-IN" altLang="en-US" sz="1600" dirty="0">
                <a:ea typeface="ＭＳ Ｐゴシック" panose="020B0600070205080204" pitchFamily="34" charset="-128"/>
              </a:rPr>
              <a:t>Run rich OSs and deliver interactive media and graphics on the latest must-have devices.</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Multicore technology</a:t>
            </a:r>
          </a:p>
          <a:p>
            <a:pPr lvl="1"/>
            <a:r>
              <a:rPr lang="en-IN" altLang="en-US" sz="1600" dirty="0">
                <a:ea typeface="ＭＳ Ｐゴシック" panose="020B0600070205080204" pitchFamily="34" charset="-128"/>
              </a:rPr>
              <a:t>Single to quad-core implementation for performance orientated applications</a:t>
            </a:r>
          </a:p>
          <a:p>
            <a:pPr lvl="1"/>
            <a:r>
              <a:rPr lang="en-IN" altLang="en-US" sz="1600" dirty="0">
                <a:ea typeface="ＭＳ Ｐゴシック" panose="020B0600070205080204" pitchFamily="34" charset="-128"/>
              </a:rPr>
              <a:t>Supports symmetric and asymmetric OS implementations</a:t>
            </a:r>
          </a:p>
          <a:p>
            <a:pPr lvl="1"/>
            <a:r>
              <a:rPr lang="en-IN" altLang="en-US" sz="1600" dirty="0">
                <a:ea typeface="ＭＳ Ｐゴシック" panose="020B0600070205080204" pitchFamily="34" charset="-128"/>
              </a:rPr>
              <a:t>Arm big.LITTLE compatible </a:t>
            </a:r>
            <a:endParaRPr lang="en-US" altLang="en-US" sz="1600" dirty="0">
              <a:ea typeface="ＭＳ Ｐゴシック" panose="020B0600070205080204" pitchFamily="34" charset="-128"/>
            </a:endParaRPr>
          </a:p>
          <a:p>
            <a:r>
              <a:rPr lang="en-US" altLang="en-US" sz="2000" dirty="0">
                <a:ea typeface="ＭＳ Ｐゴシック" panose="020B0600070205080204" pitchFamily="34" charset="-128"/>
              </a:rPr>
              <a:t>Advanced extensions</a:t>
            </a:r>
          </a:p>
          <a:p>
            <a:pPr lvl="1"/>
            <a:r>
              <a:rPr lang="en-US" altLang="en-US" sz="1600" dirty="0">
                <a:ea typeface="ＭＳ Ｐゴシック" panose="020B0600070205080204" pitchFamily="34" charset="-128"/>
              </a:rPr>
              <a:t>Thumb-2 for optimal code size and performance</a:t>
            </a:r>
          </a:p>
          <a:p>
            <a:pPr lvl="1"/>
            <a:r>
              <a:rPr lang="en-US" altLang="en-US" sz="1600" dirty="0" err="1">
                <a:ea typeface="ＭＳ Ｐゴシック" panose="020B0600070205080204" pitchFamily="34" charset="-128"/>
              </a:rPr>
              <a:t>TrustZone</a:t>
            </a:r>
            <a:r>
              <a:rPr lang="en-US" altLang="en-US" sz="1600" dirty="0">
                <a:ea typeface="ＭＳ Ｐゴシック" panose="020B0600070205080204" pitchFamily="34" charset="-128"/>
              </a:rPr>
              <a:t> Security Extensions for trusted computing</a:t>
            </a:r>
          </a:p>
          <a:p>
            <a:pPr lvl="1"/>
            <a:r>
              <a:rPr lang="en-US" altLang="en-US" sz="1600" dirty="0">
                <a:ea typeface="ＭＳ Ｐゴシック" panose="020B0600070205080204" pitchFamily="34" charset="-128"/>
              </a:rPr>
              <a:t>Jazelle technology for accelerating execution environments such as Java, .Net, MSIL, Python, and Perl</a:t>
            </a:r>
          </a:p>
          <a:p>
            <a:r>
              <a:rPr lang="en-US" altLang="en-US" sz="2000" dirty="0">
                <a:ea typeface="ＭＳ Ｐゴシック" panose="020B0600070205080204" pitchFamily="34" charset="-128"/>
              </a:rPr>
              <a:t>Ideal for mobile Internet</a:t>
            </a:r>
          </a:p>
          <a:p>
            <a:pPr lvl="1"/>
            <a:r>
              <a:rPr lang="en-IN" altLang="en-US" sz="1600" dirty="0">
                <a:ea typeface="ＭＳ Ｐゴシック" panose="020B0600070205080204" pitchFamily="34" charset="-128"/>
              </a:rPr>
              <a:t>Native support for technologies like Adobe Flash</a:t>
            </a:r>
          </a:p>
          <a:p>
            <a:pPr lvl="1"/>
            <a:r>
              <a:rPr lang="en-IN" altLang="en-US" sz="1600" dirty="0">
                <a:ea typeface="ＭＳ Ｐゴシック" panose="020B0600070205080204" pitchFamily="34" charset="-128"/>
              </a:rPr>
              <a:t>High-performance Neon engine for broad support of media codecs</a:t>
            </a:r>
            <a:endParaRPr lang="en-US" altLang="en-US" sz="1600" dirty="0">
              <a:ea typeface="ＭＳ Ｐゴシック" panose="020B0600070205080204" pitchFamily="34" charset="-128"/>
            </a:endParaRPr>
          </a:p>
          <a:p>
            <a:pPr lvl="1"/>
            <a:endParaRPr lang="en-US" altLang="en-US" sz="1600" dirty="0">
              <a:ea typeface="ＭＳ Ｐゴシック" panose="020B0600070205080204" pitchFamily="34" charset="-128"/>
            </a:endParaRPr>
          </a:p>
        </p:txBody>
      </p:sp>
    </p:spTree>
    <p:extLst>
      <p:ext uri="{BB962C8B-B14F-4D97-AF65-F5344CB8AC3E}">
        <p14:creationId xmlns:p14="http://schemas.microsoft.com/office/powerpoint/2010/main" val="16971384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Cortex-A Series Processors</a:t>
            </a:r>
            <a:endParaRPr lang="en-US" dirty="0"/>
          </a:p>
        </p:txBody>
      </p:sp>
      <p:graphicFrame>
        <p:nvGraphicFramePr>
          <p:cNvPr id="6" name="Content Placeholder 2">
            <a:extLst>
              <a:ext uri="{FF2B5EF4-FFF2-40B4-BE49-F238E27FC236}">
                <a16:creationId xmlns:a16="http://schemas.microsoft.com/office/drawing/2014/main" id="{34777E89-7211-468E-BE72-C8FFAF3F2DBE}"/>
              </a:ext>
            </a:extLst>
          </p:cNvPr>
          <p:cNvGraphicFramePr>
            <a:graphicFrameLocks noGrp="1"/>
          </p:cNvGraphicFramePr>
          <p:nvPr>
            <p:ph idx="1"/>
            <p:extLst>
              <p:ext uri="{D42A27DB-BD31-4B8C-83A1-F6EECF244321}">
                <p14:modId xmlns:p14="http://schemas.microsoft.com/office/powerpoint/2010/main" val="3420401557"/>
              </p:ext>
            </p:extLst>
          </p:nvPr>
        </p:nvGraphicFramePr>
        <p:xfrm>
          <a:off x="302459" y="990600"/>
          <a:ext cx="11501614" cy="5196405"/>
        </p:xfrm>
        <a:graphic>
          <a:graphicData uri="http://schemas.openxmlformats.org/drawingml/2006/table">
            <a:tbl>
              <a:tblPr firstRow="1" bandRow="1">
                <a:tableStyleId>{5C22544A-7EE6-4342-B048-85BDC9FD1C3A}</a:tableStyleId>
              </a:tblPr>
              <a:tblGrid>
                <a:gridCol w="1304441">
                  <a:extLst>
                    <a:ext uri="{9D8B030D-6E8A-4147-A177-3AD203B41FA5}">
                      <a16:colId xmlns:a16="http://schemas.microsoft.com/office/drawing/2014/main" val="20000"/>
                    </a:ext>
                  </a:extLst>
                </a:gridCol>
                <a:gridCol w="2081873">
                  <a:extLst>
                    <a:ext uri="{9D8B030D-6E8A-4147-A177-3AD203B41FA5}">
                      <a16:colId xmlns:a16="http://schemas.microsoft.com/office/drawing/2014/main" val="20001"/>
                    </a:ext>
                  </a:extLst>
                </a:gridCol>
                <a:gridCol w="1735282">
                  <a:extLst>
                    <a:ext uri="{9D8B030D-6E8A-4147-A177-3AD203B41FA5}">
                      <a16:colId xmlns:a16="http://schemas.microsoft.com/office/drawing/2014/main" val="20002"/>
                    </a:ext>
                  </a:extLst>
                </a:gridCol>
                <a:gridCol w="1444336">
                  <a:extLst>
                    <a:ext uri="{9D8B030D-6E8A-4147-A177-3AD203B41FA5}">
                      <a16:colId xmlns:a16="http://schemas.microsoft.com/office/drawing/2014/main" val="20003"/>
                    </a:ext>
                  </a:extLst>
                </a:gridCol>
                <a:gridCol w="976745">
                  <a:extLst>
                    <a:ext uri="{9D8B030D-6E8A-4147-A177-3AD203B41FA5}">
                      <a16:colId xmlns:a16="http://schemas.microsoft.com/office/drawing/2014/main" val="20004"/>
                    </a:ext>
                  </a:extLst>
                </a:gridCol>
                <a:gridCol w="3958937">
                  <a:extLst>
                    <a:ext uri="{9D8B030D-6E8A-4147-A177-3AD203B41FA5}">
                      <a16:colId xmlns:a16="http://schemas.microsoft.com/office/drawing/2014/main" val="20005"/>
                    </a:ext>
                  </a:extLst>
                </a:gridCol>
              </a:tblGrid>
              <a:tr h="283493">
                <a:tc>
                  <a:txBody>
                    <a:bodyPr/>
                    <a:lstStyle/>
                    <a:p>
                      <a:r>
                        <a:rPr lang="en-GB" sz="1400" dirty="0"/>
                        <a:t>Processor </a:t>
                      </a:r>
                    </a:p>
                  </a:txBody>
                  <a:tcPr marL="91452" marR="91452"/>
                </a:tc>
                <a:tc>
                  <a:txBody>
                    <a:bodyPr/>
                    <a:lstStyle/>
                    <a:p>
                      <a:r>
                        <a:rPr lang="en-GB" sz="1400" dirty="0"/>
                        <a:t>Performance </a:t>
                      </a:r>
                    </a:p>
                  </a:txBody>
                  <a:tcPr marL="91452" marR="91452"/>
                </a:tc>
                <a:tc>
                  <a:txBody>
                    <a:bodyPr/>
                    <a:lstStyle/>
                    <a:p>
                      <a:r>
                        <a:rPr lang="en-GB" sz="1400" dirty="0"/>
                        <a:t>Typical Frequency </a:t>
                      </a:r>
                    </a:p>
                  </a:txBody>
                  <a:tcPr marL="91452" marR="91452"/>
                </a:tc>
                <a:tc>
                  <a:txBody>
                    <a:bodyPr/>
                    <a:lstStyle/>
                    <a:p>
                      <a:r>
                        <a:rPr lang="en-GB" sz="1400" dirty="0"/>
                        <a:t>Architecture </a:t>
                      </a:r>
                    </a:p>
                  </a:txBody>
                  <a:tcPr marL="91452" marR="91452"/>
                </a:tc>
                <a:tc>
                  <a:txBody>
                    <a:bodyPr/>
                    <a:lstStyle/>
                    <a:p>
                      <a:r>
                        <a:rPr lang="en-GB" sz="1400" dirty="0"/>
                        <a:t>Year </a:t>
                      </a:r>
                    </a:p>
                  </a:txBody>
                  <a:tcPr marL="91452" marR="91452"/>
                </a:tc>
                <a:tc>
                  <a:txBody>
                    <a:bodyPr/>
                    <a:lstStyle/>
                    <a:p>
                      <a:r>
                        <a:rPr lang="en-GB" sz="1400" dirty="0"/>
                        <a:t>Comments</a:t>
                      </a:r>
                      <a:r>
                        <a:rPr lang="en-GB" sz="1400" baseline="0" dirty="0"/>
                        <a:t> </a:t>
                      </a:r>
                      <a:endParaRPr lang="en-GB" sz="1400" dirty="0"/>
                    </a:p>
                  </a:txBody>
                  <a:tcPr marL="91452" marR="91452"/>
                </a:tc>
                <a:extLst>
                  <a:ext uri="{0D108BD9-81ED-4DB2-BD59-A6C34878D82A}">
                    <a16:rowId xmlns:a16="http://schemas.microsoft.com/office/drawing/2014/main" val="10000"/>
                  </a:ext>
                </a:extLst>
              </a:tr>
              <a:tr h="495403">
                <a:tc>
                  <a:txBody>
                    <a:bodyPr/>
                    <a:lstStyle/>
                    <a:p>
                      <a:r>
                        <a:rPr lang="en-GB" sz="1400" dirty="0"/>
                        <a:t>Cortex-A5</a:t>
                      </a:r>
                    </a:p>
                  </a:txBody>
                  <a:tcPr marL="91452" marR="91452"/>
                </a:tc>
                <a:tc>
                  <a:txBody>
                    <a:bodyPr/>
                    <a:lstStyle/>
                    <a:p>
                      <a:r>
                        <a:rPr lang="en-GB" sz="1400" dirty="0"/>
                        <a:t>1.57 DMIPS/MHz /core</a:t>
                      </a:r>
                    </a:p>
                  </a:txBody>
                  <a:tcPr marL="91452" marR="91452"/>
                </a:tc>
                <a:tc>
                  <a:txBody>
                    <a:bodyPr/>
                    <a:lstStyle/>
                    <a:p>
                      <a:r>
                        <a:rPr lang="en-GB" sz="1400" dirty="0"/>
                        <a:t>400-800 MHz </a:t>
                      </a:r>
                    </a:p>
                  </a:txBody>
                  <a:tcPr marL="91452" marR="91452"/>
                </a:tc>
                <a:tc>
                  <a:txBody>
                    <a:bodyPr/>
                    <a:lstStyle/>
                    <a:p>
                      <a:r>
                        <a:rPr lang="en-GB" sz="1400" dirty="0"/>
                        <a:t>Armv7-A</a:t>
                      </a:r>
                    </a:p>
                  </a:txBody>
                  <a:tcPr marL="91452" marR="91452"/>
                </a:tc>
                <a:tc>
                  <a:txBody>
                    <a:bodyPr/>
                    <a:lstStyle/>
                    <a:p>
                      <a:r>
                        <a:rPr lang="en-GB" sz="1400" dirty="0"/>
                        <a:t>2009</a:t>
                      </a:r>
                    </a:p>
                  </a:txBody>
                  <a:tcPr marL="91452" marR="91452"/>
                </a:tc>
                <a:tc>
                  <a:txBody>
                    <a:bodyPr/>
                    <a:lstStyle/>
                    <a:p>
                      <a:r>
                        <a:rPr lang="en-GB" sz="1400" dirty="0"/>
                        <a:t>Cost-effective processor core </a:t>
                      </a:r>
                    </a:p>
                    <a:p>
                      <a:endParaRPr lang="en-GB" sz="1400" dirty="0"/>
                    </a:p>
                  </a:txBody>
                  <a:tcPr marL="91452" marR="91452"/>
                </a:tc>
                <a:extLst>
                  <a:ext uri="{0D108BD9-81ED-4DB2-BD59-A6C34878D82A}">
                    <a16:rowId xmlns:a16="http://schemas.microsoft.com/office/drawing/2014/main" val="10001"/>
                  </a:ext>
                </a:extLst>
              </a:tr>
              <a:tr h="481938">
                <a:tc>
                  <a:txBody>
                    <a:bodyPr/>
                    <a:lstStyle/>
                    <a:p>
                      <a:r>
                        <a:rPr lang="en-GB" sz="1400" dirty="0"/>
                        <a:t>Cortex-A7</a:t>
                      </a:r>
                    </a:p>
                  </a:txBody>
                  <a:tcPr marL="91452" marR="91452"/>
                </a:tc>
                <a:tc>
                  <a:txBody>
                    <a:bodyPr/>
                    <a:lstStyle/>
                    <a:p>
                      <a:r>
                        <a:rPr lang="en-GB" sz="1400" dirty="0"/>
                        <a:t>1.9 DMIPS/MHz /core</a:t>
                      </a:r>
                    </a:p>
                  </a:txBody>
                  <a:tcPr marL="91452" marR="91452"/>
                </a:tc>
                <a:tc>
                  <a:txBody>
                    <a:bodyPr/>
                    <a:lstStyle/>
                    <a:p>
                      <a:r>
                        <a:rPr lang="en-GB" sz="1400" dirty="0"/>
                        <a:t>800 MHz-1.2 GHz </a:t>
                      </a:r>
                    </a:p>
                  </a:txBody>
                  <a:tcPr marL="91452" marR="91452"/>
                </a:tc>
                <a:tc>
                  <a:txBody>
                    <a:bodyPr/>
                    <a:lstStyle/>
                    <a:p>
                      <a:r>
                        <a:rPr lang="en-GB" sz="1400" dirty="0"/>
                        <a:t>Armv7-A</a:t>
                      </a:r>
                    </a:p>
                  </a:txBody>
                  <a:tcPr marL="91452" marR="91452"/>
                </a:tc>
                <a:tc>
                  <a:txBody>
                    <a:bodyPr/>
                    <a:lstStyle/>
                    <a:p>
                      <a:r>
                        <a:rPr lang="en-GB" sz="1400" dirty="0"/>
                        <a:t>2011</a:t>
                      </a:r>
                    </a:p>
                  </a:txBody>
                  <a:tcPr marL="91452" marR="91452"/>
                </a:tc>
                <a:tc>
                  <a:txBody>
                    <a:bodyPr/>
                    <a:lstStyle/>
                    <a:p>
                      <a:r>
                        <a:rPr lang="en-GB" sz="1400" dirty="0"/>
                        <a:t>High-energy and area-efficient core </a:t>
                      </a:r>
                    </a:p>
                    <a:p>
                      <a:endParaRPr lang="en-GB" sz="1400" dirty="0"/>
                    </a:p>
                  </a:txBody>
                  <a:tcPr marL="91452" marR="91452"/>
                </a:tc>
                <a:extLst>
                  <a:ext uri="{0D108BD9-81ED-4DB2-BD59-A6C34878D82A}">
                    <a16:rowId xmlns:a16="http://schemas.microsoft.com/office/drawing/2014/main" val="10002"/>
                  </a:ext>
                </a:extLst>
              </a:tr>
              <a:tr h="495403">
                <a:tc>
                  <a:txBody>
                    <a:bodyPr/>
                    <a:lstStyle/>
                    <a:p>
                      <a:r>
                        <a:rPr lang="en-GB" sz="1400" dirty="0"/>
                        <a:t>Cortex-A8</a:t>
                      </a:r>
                    </a:p>
                  </a:txBody>
                  <a:tcPr marL="91452" marR="91452"/>
                </a:tc>
                <a:tc>
                  <a:txBody>
                    <a:bodyPr/>
                    <a:lstStyle/>
                    <a:p>
                      <a:r>
                        <a:rPr lang="en-GB" sz="1400" dirty="0"/>
                        <a:t>2.0 DMIPS/MHz/core</a:t>
                      </a:r>
                    </a:p>
                  </a:txBody>
                  <a:tcPr marL="91452" marR="9145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600 MHz-1 GHz </a:t>
                      </a:r>
                    </a:p>
                  </a:txBody>
                  <a:tcPr marL="91452" marR="91452"/>
                </a:tc>
                <a:tc>
                  <a:txBody>
                    <a:bodyPr/>
                    <a:lstStyle/>
                    <a:p>
                      <a:r>
                        <a:rPr lang="en-GB" sz="1400" dirty="0"/>
                        <a:t>Armv7-A</a:t>
                      </a:r>
                    </a:p>
                  </a:txBody>
                  <a:tcPr marL="91452" marR="91452"/>
                </a:tc>
                <a:tc>
                  <a:txBody>
                    <a:bodyPr/>
                    <a:lstStyle/>
                    <a:p>
                      <a:r>
                        <a:rPr lang="en-GB" sz="1400" dirty="0"/>
                        <a:t>2005</a:t>
                      </a:r>
                    </a:p>
                  </a:txBody>
                  <a:tcPr marL="91452" marR="91452"/>
                </a:tc>
                <a:tc>
                  <a:txBody>
                    <a:bodyPr/>
                    <a:lstStyle/>
                    <a:p>
                      <a:r>
                        <a:rPr lang="en-GB" sz="1400" dirty="0">
                          <a:solidFill>
                            <a:schemeClr val="tx1"/>
                          </a:solidFill>
                        </a:rPr>
                        <a:t>First one supporting Armv7-A</a:t>
                      </a:r>
                      <a:r>
                        <a:rPr lang="en-GB" sz="1400" baseline="0" dirty="0">
                          <a:solidFill>
                            <a:schemeClr val="tx1"/>
                          </a:solidFill>
                        </a:rPr>
                        <a:t> architecture</a:t>
                      </a:r>
                      <a:endParaRPr lang="en-GB" sz="1400" dirty="0">
                        <a:solidFill>
                          <a:schemeClr val="tx1"/>
                        </a:solidFill>
                      </a:endParaRPr>
                    </a:p>
                  </a:txBody>
                  <a:tcPr marL="91452" marR="91452"/>
                </a:tc>
                <a:extLst>
                  <a:ext uri="{0D108BD9-81ED-4DB2-BD59-A6C34878D82A}">
                    <a16:rowId xmlns:a16="http://schemas.microsoft.com/office/drawing/2014/main" val="10003"/>
                  </a:ext>
                </a:extLst>
              </a:tr>
              <a:tr h="5526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t>Cortex-A9 </a:t>
                      </a:r>
                    </a:p>
                  </a:txBody>
                  <a:tcPr marL="91452" marR="91452"/>
                </a:tc>
                <a:tc>
                  <a:txBody>
                    <a:bodyPr/>
                    <a:lstStyle/>
                    <a:p>
                      <a:r>
                        <a:rPr lang="en-GB" sz="1400" b="0" dirty="0"/>
                        <a:t>2.5 DMIPS/MHz /core</a:t>
                      </a:r>
                    </a:p>
                  </a:txBody>
                  <a:tcPr marL="91452" marR="91452"/>
                </a:tc>
                <a:tc>
                  <a:txBody>
                    <a:bodyPr/>
                    <a:lstStyle/>
                    <a:p>
                      <a:r>
                        <a:rPr lang="en-GB" sz="1400" b="0" dirty="0"/>
                        <a:t>800 MHz-2 GHz</a:t>
                      </a:r>
                    </a:p>
                  </a:txBody>
                  <a:tcPr marL="91452" marR="91452"/>
                </a:tc>
                <a:tc>
                  <a:txBody>
                    <a:bodyPr/>
                    <a:lstStyle/>
                    <a:p>
                      <a:r>
                        <a:rPr lang="en-GB" sz="1400" b="0" dirty="0"/>
                        <a:t>Armv7-A</a:t>
                      </a:r>
                    </a:p>
                  </a:txBody>
                  <a:tcPr marL="91452" marR="91452"/>
                </a:tc>
                <a:tc>
                  <a:txBody>
                    <a:bodyPr/>
                    <a:lstStyle/>
                    <a:p>
                      <a:r>
                        <a:rPr lang="en-GB" sz="1400" b="0" dirty="0"/>
                        <a:t>2007</a:t>
                      </a:r>
                    </a:p>
                  </a:txBody>
                  <a:tcPr marL="91452" marR="91452"/>
                </a:tc>
                <a:tc>
                  <a:txBody>
                    <a:bodyPr/>
                    <a:lstStyle/>
                    <a:p>
                      <a:r>
                        <a:rPr lang="en-GB" sz="1400" b="0" dirty="0"/>
                        <a:t>Widely deployed Armv7-A-based processor</a:t>
                      </a:r>
                    </a:p>
                  </a:txBody>
                  <a:tcPr marL="91452" marR="91452"/>
                </a:tc>
                <a:extLst>
                  <a:ext uri="{0D108BD9-81ED-4DB2-BD59-A6C34878D82A}">
                    <a16:rowId xmlns:a16="http://schemas.microsoft.com/office/drawing/2014/main" val="10004"/>
                  </a:ext>
                </a:extLst>
              </a:tr>
              <a:tr h="429782">
                <a:tc>
                  <a:txBody>
                    <a:bodyPr/>
                    <a:lstStyle/>
                    <a:p>
                      <a:r>
                        <a:rPr lang="en-GB" sz="1400" b="0" dirty="0">
                          <a:solidFill>
                            <a:schemeClr val="tx1"/>
                          </a:solidFill>
                        </a:rPr>
                        <a:t>Cortex-A12</a:t>
                      </a:r>
                    </a:p>
                  </a:txBody>
                  <a:tcPr marL="91452" marR="91452"/>
                </a:tc>
                <a:tc>
                  <a:txBody>
                    <a:bodyPr/>
                    <a:lstStyle/>
                    <a:p>
                      <a:r>
                        <a:rPr lang="en-GB" sz="1400" b="0" dirty="0">
                          <a:solidFill>
                            <a:schemeClr val="tx1"/>
                          </a:solidFill>
                        </a:rPr>
                        <a:t>3.0 DMIPS/MHz /core</a:t>
                      </a:r>
                    </a:p>
                  </a:txBody>
                  <a:tcPr marL="91452" marR="91452"/>
                </a:tc>
                <a:tc>
                  <a:txBody>
                    <a:bodyPr/>
                    <a:lstStyle/>
                    <a:p>
                      <a:endParaRPr lang="en-GB" sz="1400" b="0" dirty="0">
                        <a:solidFill>
                          <a:schemeClr val="tx1"/>
                        </a:solidFill>
                      </a:endParaRPr>
                    </a:p>
                  </a:txBody>
                  <a:tcPr marL="91452" marR="91452"/>
                </a:tc>
                <a:tc>
                  <a:txBody>
                    <a:bodyPr/>
                    <a:lstStyle/>
                    <a:p>
                      <a:r>
                        <a:rPr lang="en-GB" sz="1400" b="0" dirty="0">
                          <a:solidFill>
                            <a:schemeClr val="tx1"/>
                          </a:solidFill>
                        </a:rPr>
                        <a:t>Armv7-A</a:t>
                      </a:r>
                    </a:p>
                  </a:txBody>
                  <a:tcPr marL="91452" marR="91452"/>
                </a:tc>
                <a:tc>
                  <a:txBody>
                    <a:bodyPr/>
                    <a:lstStyle/>
                    <a:p>
                      <a:r>
                        <a:rPr lang="en-GB" sz="1400" b="0" dirty="0">
                          <a:solidFill>
                            <a:schemeClr val="tx1"/>
                          </a:solidFill>
                        </a:rPr>
                        <a:t>2013</a:t>
                      </a:r>
                    </a:p>
                  </a:txBody>
                  <a:tcPr marL="91452" marR="91452"/>
                </a:tc>
                <a:tc>
                  <a:txBody>
                    <a:bodyPr/>
                    <a:lstStyle/>
                    <a:p>
                      <a:endParaRPr lang="en-GB" sz="1400" b="0" dirty="0"/>
                    </a:p>
                  </a:txBody>
                  <a:tcPr marL="91452" marR="91452"/>
                </a:tc>
                <a:extLst>
                  <a:ext uri="{0D108BD9-81ED-4DB2-BD59-A6C34878D82A}">
                    <a16:rowId xmlns:a16="http://schemas.microsoft.com/office/drawing/2014/main" val="10005"/>
                  </a:ext>
                </a:extLst>
              </a:tr>
              <a:tr h="4954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Cortex-A15 </a:t>
                      </a:r>
                    </a:p>
                  </a:txBody>
                  <a:tcPr marL="91452" marR="91452"/>
                </a:tc>
                <a:tc>
                  <a:txBody>
                    <a:bodyPr/>
                    <a:lstStyle/>
                    <a:p>
                      <a:r>
                        <a:rPr lang="en-GB" sz="1400" dirty="0"/>
                        <a:t>&gt;3.5 DMIPS/MHz /core</a:t>
                      </a:r>
                    </a:p>
                  </a:txBody>
                  <a:tcPr marL="91452" marR="91452"/>
                </a:tc>
                <a:tc>
                  <a:txBody>
                    <a:bodyPr/>
                    <a:lstStyle/>
                    <a:p>
                      <a:r>
                        <a:rPr lang="en-GB" sz="1400" dirty="0">
                          <a:solidFill>
                            <a:schemeClr val="tx1"/>
                          </a:solidFill>
                        </a:rPr>
                        <a:t>Up to 2.5GHz</a:t>
                      </a:r>
                    </a:p>
                  </a:txBody>
                  <a:tcPr marL="91452" marR="91452"/>
                </a:tc>
                <a:tc>
                  <a:txBody>
                    <a:bodyPr/>
                    <a:lstStyle/>
                    <a:p>
                      <a:r>
                        <a:rPr lang="en-GB" sz="1400" dirty="0"/>
                        <a:t>Armv7-A</a:t>
                      </a:r>
                    </a:p>
                  </a:txBody>
                  <a:tcPr marL="91452" marR="91452"/>
                </a:tc>
                <a:tc>
                  <a:txBody>
                    <a:bodyPr/>
                    <a:lstStyle/>
                    <a:p>
                      <a:r>
                        <a:rPr lang="en-GB" sz="1400" dirty="0"/>
                        <a:t>2010</a:t>
                      </a:r>
                    </a:p>
                  </a:txBody>
                  <a:tcPr marL="91452" marR="91452"/>
                </a:tc>
                <a:tc>
                  <a:txBody>
                    <a:bodyPr/>
                    <a:lstStyle/>
                    <a:p>
                      <a:r>
                        <a:rPr lang="en-GB" sz="1400" dirty="0"/>
                        <a:t>High-performance core </a:t>
                      </a:r>
                    </a:p>
                    <a:p>
                      <a:endParaRPr lang="en-GB" sz="1400" dirty="0"/>
                    </a:p>
                  </a:txBody>
                  <a:tcPr marL="91452" marR="91452"/>
                </a:tc>
                <a:extLst>
                  <a:ext uri="{0D108BD9-81ED-4DB2-BD59-A6C34878D82A}">
                    <a16:rowId xmlns:a16="http://schemas.microsoft.com/office/drawing/2014/main" val="10006"/>
                  </a:ext>
                </a:extLst>
              </a:tr>
              <a:tr h="481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Cortex-A17 </a:t>
                      </a:r>
                    </a:p>
                  </a:txBody>
                  <a:tcPr marL="91452" marR="91452"/>
                </a:tc>
                <a:tc>
                  <a:txBody>
                    <a:bodyPr/>
                    <a:lstStyle/>
                    <a:p>
                      <a:endParaRPr lang="en-GB" sz="1400" dirty="0"/>
                    </a:p>
                  </a:txBody>
                  <a:tcPr marL="91452" marR="9145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Up to 2.5GHz</a:t>
                      </a:r>
                    </a:p>
                    <a:p>
                      <a:endParaRPr lang="en-GB" sz="1400" dirty="0">
                        <a:solidFill>
                          <a:schemeClr val="tx1"/>
                        </a:solidFill>
                      </a:endParaRPr>
                    </a:p>
                  </a:txBody>
                  <a:tcPr marL="91452" marR="91452"/>
                </a:tc>
                <a:tc>
                  <a:txBody>
                    <a:bodyPr/>
                    <a:lstStyle/>
                    <a:p>
                      <a:r>
                        <a:rPr lang="en-GB" sz="1400" dirty="0"/>
                        <a:t>Armv7-A</a:t>
                      </a:r>
                    </a:p>
                  </a:txBody>
                  <a:tcPr marL="91452" marR="91452"/>
                </a:tc>
                <a:tc>
                  <a:txBody>
                    <a:bodyPr/>
                    <a:lstStyle/>
                    <a:p>
                      <a:r>
                        <a:rPr lang="en-GB" sz="1400" dirty="0"/>
                        <a:t>2014</a:t>
                      </a:r>
                    </a:p>
                  </a:txBody>
                  <a:tcPr marL="91452" marR="91452"/>
                </a:tc>
                <a:tc>
                  <a:txBody>
                    <a:bodyPr/>
                    <a:lstStyle/>
                    <a:p>
                      <a:r>
                        <a:rPr lang="en-GB" sz="1400" dirty="0"/>
                        <a:t>The most efficient Armv7-A-based processor</a:t>
                      </a:r>
                    </a:p>
                  </a:txBody>
                  <a:tcPr marL="91452" marR="91452"/>
                </a:tc>
                <a:extLst>
                  <a:ext uri="{0D108BD9-81ED-4DB2-BD59-A6C34878D82A}">
                    <a16:rowId xmlns:a16="http://schemas.microsoft.com/office/drawing/2014/main" val="10007"/>
                  </a:ext>
                </a:extLst>
              </a:tr>
              <a:tr h="283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Cortex-A53</a:t>
                      </a:r>
                    </a:p>
                  </a:txBody>
                  <a:tcPr marL="91452" marR="91452"/>
                </a:tc>
                <a:tc>
                  <a:txBody>
                    <a:bodyPr/>
                    <a:lstStyle/>
                    <a:p>
                      <a:r>
                        <a:rPr lang="en-GB" sz="1400" dirty="0"/>
                        <a:t>2.3 DMIPS/MHz</a:t>
                      </a:r>
                    </a:p>
                  </a:txBody>
                  <a:tcPr marL="91452" marR="91452"/>
                </a:tc>
                <a:tc>
                  <a:txBody>
                    <a:bodyPr/>
                    <a:lstStyle/>
                    <a:p>
                      <a:endParaRPr lang="en-GB" sz="1400" dirty="0">
                        <a:solidFill>
                          <a:schemeClr val="tx1"/>
                        </a:solidFill>
                      </a:endParaRPr>
                    </a:p>
                  </a:txBody>
                  <a:tcPr marL="91452" marR="9145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Armv8-A</a:t>
                      </a:r>
                    </a:p>
                  </a:txBody>
                  <a:tcPr marL="91452" marR="91452"/>
                </a:tc>
                <a:tc>
                  <a:txBody>
                    <a:bodyPr/>
                    <a:lstStyle/>
                    <a:p>
                      <a:r>
                        <a:rPr lang="en-GB" sz="1400" dirty="0"/>
                        <a:t>2013</a:t>
                      </a:r>
                    </a:p>
                  </a:txBody>
                  <a:tcPr marL="91452" marR="91452"/>
                </a:tc>
                <a:tc>
                  <a:txBody>
                    <a:bodyPr/>
                    <a:lstStyle/>
                    <a:p>
                      <a:r>
                        <a:rPr lang="en-GB" sz="1400" dirty="0"/>
                        <a:t>Most efficient 32/64-bit processor </a:t>
                      </a:r>
                    </a:p>
                  </a:txBody>
                  <a:tcPr marL="91452" marR="91452"/>
                </a:tc>
                <a:extLst>
                  <a:ext uri="{0D108BD9-81ED-4DB2-BD59-A6C34878D82A}">
                    <a16:rowId xmlns:a16="http://schemas.microsoft.com/office/drawing/2014/main" val="10008"/>
                  </a:ext>
                </a:extLst>
              </a:tr>
              <a:tr h="481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t>Cortex-A57</a:t>
                      </a:r>
                    </a:p>
                  </a:txBody>
                  <a:tcPr marL="91452" marR="91452"/>
                </a:tc>
                <a:tc>
                  <a:txBody>
                    <a:bodyPr/>
                    <a:lstStyle/>
                    <a:p>
                      <a:r>
                        <a:rPr lang="en-GB" sz="1400" dirty="0"/>
                        <a:t>&gt;4.1 DMIPS/MHz</a:t>
                      </a:r>
                    </a:p>
                  </a:txBody>
                  <a:tcPr marL="91452" marR="91452"/>
                </a:tc>
                <a:tc>
                  <a:txBody>
                    <a:bodyPr/>
                    <a:lstStyle/>
                    <a:p>
                      <a:endParaRPr lang="en-GB" sz="1400" dirty="0">
                        <a:solidFill>
                          <a:schemeClr val="tx1"/>
                        </a:solidFill>
                      </a:endParaRPr>
                    </a:p>
                  </a:txBody>
                  <a:tcPr marL="91452" marR="91452"/>
                </a:tc>
                <a:tc>
                  <a:txBody>
                    <a:bodyPr/>
                    <a:lstStyle/>
                    <a:p>
                      <a:r>
                        <a:rPr lang="en-GB" sz="1400" dirty="0"/>
                        <a:t>Armv8-A</a:t>
                      </a:r>
                    </a:p>
                  </a:txBody>
                  <a:tcPr marL="91452" marR="91452"/>
                </a:tc>
                <a:tc>
                  <a:txBody>
                    <a:bodyPr/>
                    <a:lstStyle/>
                    <a:p>
                      <a:r>
                        <a:rPr lang="en-GB" sz="1400" dirty="0"/>
                        <a:t>2013</a:t>
                      </a:r>
                    </a:p>
                  </a:txBody>
                  <a:tcPr marL="91452" marR="91452"/>
                </a:tc>
                <a:tc>
                  <a:txBody>
                    <a:bodyPr/>
                    <a:lstStyle/>
                    <a:p>
                      <a:r>
                        <a:rPr lang="en-GB" sz="1400" dirty="0">
                          <a:solidFill>
                            <a:schemeClr val="tx1"/>
                          </a:solidFill>
                        </a:rPr>
                        <a:t>Proven high-performance 32/64-bit core for</a:t>
                      </a:r>
                      <a:r>
                        <a:rPr lang="en-GB" sz="1400" baseline="0" dirty="0">
                          <a:solidFill>
                            <a:schemeClr val="tx1"/>
                          </a:solidFill>
                        </a:rPr>
                        <a:t> </a:t>
                      </a:r>
                      <a:r>
                        <a:rPr lang="en-GB" sz="1400" dirty="0">
                          <a:solidFill>
                            <a:schemeClr val="tx1"/>
                          </a:solidFill>
                        </a:rPr>
                        <a:t>mobile and enterprise</a:t>
                      </a:r>
                      <a:r>
                        <a:rPr lang="en-GB" sz="1400" baseline="0" dirty="0">
                          <a:solidFill>
                            <a:schemeClr val="tx1"/>
                          </a:solidFill>
                        </a:rPr>
                        <a:t> computing</a:t>
                      </a:r>
                      <a:endParaRPr lang="en-GB" sz="1400" dirty="0">
                        <a:solidFill>
                          <a:schemeClr val="tx1"/>
                        </a:solidFill>
                      </a:endParaRPr>
                    </a:p>
                  </a:txBody>
                  <a:tcPr marL="91452" marR="91452"/>
                </a:tc>
                <a:extLst>
                  <a:ext uri="{0D108BD9-81ED-4DB2-BD59-A6C34878D82A}">
                    <a16:rowId xmlns:a16="http://schemas.microsoft.com/office/drawing/2014/main" val="10009"/>
                  </a:ext>
                </a:extLst>
              </a:tr>
              <a:tr h="4819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Cortex-A72</a:t>
                      </a:r>
                    </a:p>
                  </a:txBody>
                  <a:tcPr marL="91452" marR="91452"/>
                </a:tc>
                <a:tc>
                  <a:txBody>
                    <a:bodyPr/>
                    <a:lstStyle/>
                    <a:p>
                      <a:endParaRPr lang="en-GB" sz="1400" dirty="0">
                        <a:solidFill>
                          <a:schemeClr val="tx2">
                            <a:lumMod val="60000"/>
                            <a:lumOff val="40000"/>
                          </a:schemeClr>
                        </a:solidFill>
                      </a:endParaRPr>
                    </a:p>
                  </a:txBody>
                  <a:tcPr marL="91452" marR="9145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rPr>
                        <a:t>Up to 2.5GHz</a:t>
                      </a:r>
                    </a:p>
                    <a:p>
                      <a:endParaRPr lang="en-GB" sz="1400" dirty="0">
                        <a:solidFill>
                          <a:schemeClr val="tx1"/>
                        </a:solidFill>
                      </a:endParaRPr>
                    </a:p>
                  </a:txBody>
                  <a:tcPr marL="91452" marR="91452"/>
                </a:tc>
                <a:tc>
                  <a:txBody>
                    <a:bodyPr/>
                    <a:lstStyle/>
                    <a:p>
                      <a:r>
                        <a:rPr lang="en-GB" sz="1400" dirty="0">
                          <a:solidFill>
                            <a:schemeClr val="tx1"/>
                          </a:solidFill>
                        </a:rPr>
                        <a:t>Armv8-A</a:t>
                      </a:r>
                    </a:p>
                  </a:txBody>
                  <a:tcPr marL="91452" marR="91452"/>
                </a:tc>
                <a:tc>
                  <a:txBody>
                    <a:bodyPr/>
                    <a:lstStyle/>
                    <a:p>
                      <a:r>
                        <a:rPr lang="en-GB" sz="1400" dirty="0">
                          <a:solidFill>
                            <a:schemeClr val="tx1"/>
                          </a:solidFill>
                        </a:rPr>
                        <a:t>2015</a:t>
                      </a:r>
                    </a:p>
                  </a:txBody>
                  <a:tcPr marL="91452" marR="91452"/>
                </a:tc>
                <a:tc>
                  <a:txBody>
                    <a:bodyPr/>
                    <a:lstStyle/>
                    <a:p>
                      <a:r>
                        <a:rPr lang="en-GB" sz="1400" dirty="0">
                          <a:solidFill>
                            <a:schemeClr val="tx1"/>
                          </a:solidFill>
                        </a:rPr>
                        <a:t>Arm’s highest-performance processor</a:t>
                      </a:r>
                    </a:p>
                  </a:txBody>
                  <a:tcPr marL="91452" marR="91452"/>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72216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Cortex-A9 Processor</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6198235"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Arm Cortex-A9 features</a:t>
            </a:r>
          </a:p>
          <a:p>
            <a:pPr lvl="1"/>
            <a:r>
              <a:rPr lang="en-US" altLang="en-US" dirty="0">
                <a:ea typeface="ＭＳ Ｐゴシック" panose="020B0600070205080204" pitchFamily="34" charset="-128"/>
              </a:rPr>
              <a:t>Armv7 architecture: Thumb-2, ThumbEE</a:t>
            </a:r>
          </a:p>
          <a:p>
            <a:pPr lvl="1"/>
            <a:r>
              <a:rPr lang="en-US" altLang="en-US" dirty="0">
                <a:ea typeface="ＭＳ Ｐゴシック" panose="020B0600070205080204" pitchFamily="34" charset="-128"/>
              </a:rPr>
              <a:t>0.8GHz  to 2GHz</a:t>
            </a:r>
          </a:p>
          <a:p>
            <a:pPr lvl="1"/>
            <a:r>
              <a:rPr lang="en-US" altLang="en-US" dirty="0">
                <a:ea typeface="ＭＳ Ｐゴシック" panose="020B0600070205080204" pitchFamily="34" charset="-128"/>
              </a:rPr>
              <a:t>2.5 DMIPS/MHz/core</a:t>
            </a:r>
          </a:p>
          <a:p>
            <a:pPr lvl="1"/>
            <a:r>
              <a:rPr lang="en-US" altLang="en-US" dirty="0">
                <a:ea typeface="ＭＳ Ｐゴシック" panose="020B0600070205080204" pitchFamily="34" charset="-128"/>
              </a:rPr>
              <a:t>Single core or 4x MPCore solution</a:t>
            </a:r>
          </a:p>
          <a:p>
            <a:pPr lvl="1"/>
            <a:r>
              <a:rPr lang="en-US" altLang="en-US" dirty="0">
                <a:ea typeface="ＭＳ Ｐゴシック" panose="020B0600070205080204" pitchFamily="34" charset="-128"/>
              </a:rPr>
              <a:t>Up to 20k DMIPS (2GHz, quad-core) </a:t>
            </a:r>
          </a:p>
          <a:p>
            <a:pPr lvl="1"/>
            <a:r>
              <a:rPr lang="en-US" altLang="en-US" dirty="0">
                <a:ea typeface="ＭＳ Ｐゴシック" panose="020B0600070205080204" pitchFamily="34" charset="-128"/>
              </a:rPr>
              <a:t>Power-efficient and high-performance processor</a:t>
            </a:r>
          </a:p>
          <a:p>
            <a:pPr lvl="1"/>
            <a:r>
              <a:rPr lang="en-US" altLang="en-US" dirty="0">
                <a:ea typeface="ＭＳ Ｐゴシック" panose="020B0600070205080204" pitchFamily="34" charset="-128"/>
              </a:rPr>
              <a:t>Dynamic length pipeline (8–11 stages)</a:t>
            </a:r>
          </a:p>
          <a:p>
            <a:pPr lvl="1"/>
            <a:r>
              <a:rPr lang="en-US" altLang="en-US" dirty="0">
                <a:ea typeface="ＭＳ Ｐゴシック" panose="020B0600070205080204" pitchFamily="34" charset="-128"/>
              </a:rPr>
              <a:t>Up to 64KB L1 I/D cache</a:t>
            </a:r>
          </a:p>
          <a:p>
            <a:pPr lvl="1"/>
            <a:r>
              <a:rPr lang="en-US" altLang="en-US" dirty="0">
                <a:ea typeface="ＭＳ Ｐゴシック" panose="020B0600070205080204" pitchFamily="34" charset="-128"/>
              </a:rPr>
              <a:t>Up to 8MB of L2 cache</a:t>
            </a:r>
          </a:p>
          <a:p>
            <a:pPr lvl="1"/>
            <a:r>
              <a:rPr lang="en-US" altLang="en-US" dirty="0">
                <a:ea typeface="ＭＳ Ｐゴシック" panose="020B0600070205080204" pitchFamily="34" charset="-128"/>
              </a:rPr>
              <a:t>Optional Neon media and/or floating point processing engine</a:t>
            </a:r>
          </a:p>
        </p:txBody>
      </p:sp>
      <p:pic>
        <p:nvPicPr>
          <p:cNvPr id="5" name="Picture 4">
            <a:extLst>
              <a:ext uri="{FF2B5EF4-FFF2-40B4-BE49-F238E27FC236}">
                <a16:creationId xmlns:a16="http://schemas.microsoft.com/office/drawing/2014/main" id="{17AFED06-3485-4CCF-B73C-F77127DC1C2A}"/>
              </a:ext>
            </a:extLst>
          </p:cNvPr>
          <p:cNvPicPr>
            <a:picLocks noChangeAspect="1"/>
          </p:cNvPicPr>
          <p:nvPr/>
        </p:nvPicPr>
        <p:blipFill>
          <a:blip r:embed="rId3"/>
          <a:stretch>
            <a:fillRect/>
          </a:stretch>
        </p:blipFill>
        <p:spPr>
          <a:xfrm>
            <a:off x="6927636" y="940898"/>
            <a:ext cx="4366050" cy="4684105"/>
          </a:xfrm>
          <a:prstGeom prst="rect">
            <a:avLst/>
          </a:prstGeom>
        </p:spPr>
      </p:pic>
    </p:spTree>
    <p:extLst>
      <p:ext uri="{BB962C8B-B14F-4D97-AF65-F5344CB8AC3E}">
        <p14:creationId xmlns:p14="http://schemas.microsoft.com/office/powerpoint/2010/main" val="2080035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Cortex-A9 Diagram</a:t>
            </a:r>
            <a:endParaRPr lang="en-US" dirty="0"/>
          </a:p>
        </p:txBody>
      </p:sp>
      <p:pic>
        <p:nvPicPr>
          <p:cNvPr id="6" name="Picture 5" descr="18624">
            <a:extLst>
              <a:ext uri="{FF2B5EF4-FFF2-40B4-BE49-F238E27FC236}">
                <a16:creationId xmlns:a16="http://schemas.microsoft.com/office/drawing/2014/main" id="{BF677536-A808-4B55-9BFB-16F69D63BE51}"/>
              </a:ext>
            </a:extLst>
          </p:cNvPr>
          <p:cNvPicPr>
            <a:picLocks noChangeAspect="1" noChangeArrowheads="1"/>
          </p:cNvPicPr>
          <p:nvPr/>
        </p:nvPicPr>
        <p:blipFill>
          <a:blip r:embed="rId3" cstate="print"/>
          <a:srcRect/>
          <a:stretch>
            <a:fillRect/>
          </a:stretch>
        </p:blipFill>
        <p:spPr bwMode="auto">
          <a:xfrm>
            <a:off x="492125" y="1099185"/>
            <a:ext cx="10182672" cy="5107775"/>
          </a:xfrm>
          <a:prstGeom prst="rect">
            <a:avLst/>
          </a:prstGeom>
          <a:noFill/>
          <a:ln w="9525">
            <a:noFill/>
            <a:miter lim="800000"/>
            <a:headEnd/>
            <a:tailEnd/>
          </a:ln>
        </p:spPr>
      </p:pic>
    </p:spTree>
    <p:extLst>
      <p:ext uri="{BB962C8B-B14F-4D97-AF65-F5344CB8AC3E}">
        <p14:creationId xmlns:p14="http://schemas.microsoft.com/office/powerpoint/2010/main" val="70750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Processors and Applications</a:t>
            </a:r>
            <a:endParaRPr lang="en-US" dirty="0"/>
          </a:p>
        </p:txBody>
      </p:sp>
      <p:grpSp>
        <p:nvGrpSpPr>
          <p:cNvPr id="6" name="Group 5">
            <a:extLst>
              <a:ext uri="{FF2B5EF4-FFF2-40B4-BE49-F238E27FC236}">
                <a16:creationId xmlns:a16="http://schemas.microsoft.com/office/drawing/2014/main" id="{8240B779-641E-4B73-93E0-D356C6C47CA2}"/>
              </a:ext>
            </a:extLst>
          </p:cNvPr>
          <p:cNvGrpSpPr/>
          <p:nvPr/>
        </p:nvGrpSpPr>
        <p:grpSpPr>
          <a:xfrm>
            <a:off x="163778" y="985473"/>
            <a:ext cx="11961562" cy="1852613"/>
            <a:chOff x="163777" y="985471"/>
            <a:chExt cx="11961562" cy="1852613"/>
          </a:xfrm>
        </p:grpSpPr>
        <p:grpSp>
          <p:nvGrpSpPr>
            <p:cNvPr id="7" name="Group 6">
              <a:extLst>
                <a:ext uri="{FF2B5EF4-FFF2-40B4-BE49-F238E27FC236}">
                  <a16:creationId xmlns:a16="http://schemas.microsoft.com/office/drawing/2014/main" id="{F9C46D6A-49AF-424D-BCBB-0B20926BD7FB}"/>
                </a:ext>
              </a:extLst>
            </p:cNvPr>
            <p:cNvGrpSpPr/>
            <p:nvPr/>
          </p:nvGrpSpPr>
          <p:grpSpPr>
            <a:xfrm>
              <a:off x="1713235" y="985471"/>
              <a:ext cx="10412104" cy="1852613"/>
              <a:chOff x="12697" y="985471"/>
              <a:chExt cx="12112642" cy="1852613"/>
            </a:xfrm>
          </p:grpSpPr>
          <p:pic>
            <p:nvPicPr>
              <p:cNvPr id="9" name="Picture 2">
                <a:extLst>
                  <a:ext uri="{FF2B5EF4-FFF2-40B4-BE49-F238E27FC236}">
                    <a16:creationId xmlns:a16="http://schemas.microsoft.com/office/drawing/2014/main" id="{5D8B5334-106E-44FA-9EEB-B9B07FF11EA4}"/>
                  </a:ext>
                </a:extLst>
              </p:cNvPr>
              <p:cNvPicPr>
                <a:picLocks noChangeAspect="1" noChangeArrowheads="1"/>
              </p:cNvPicPr>
              <p:nvPr/>
            </p:nvPicPr>
            <p:blipFill>
              <a:blip r:embed="rId3"/>
              <a:srcRect r="68773" b="52895"/>
              <a:stretch>
                <a:fillRect/>
              </a:stretch>
            </p:blipFill>
            <p:spPr bwMode="auto">
              <a:xfrm>
                <a:off x="793545" y="985471"/>
                <a:ext cx="2069561" cy="1465263"/>
              </a:xfrm>
              <a:prstGeom prst="rect">
                <a:avLst/>
              </a:prstGeom>
              <a:noFill/>
              <a:ln w="9525">
                <a:noFill/>
                <a:miter lim="800000"/>
                <a:headEnd/>
                <a:tailEnd/>
              </a:ln>
            </p:spPr>
          </p:pic>
          <p:grpSp>
            <p:nvGrpSpPr>
              <p:cNvPr id="10" name="Group 14">
                <a:extLst>
                  <a:ext uri="{FF2B5EF4-FFF2-40B4-BE49-F238E27FC236}">
                    <a16:creationId xmlns:a16="http://schemas.microsoft.com/office/drawing/2014/main" id="{6C546E77-757B-48DA-AD91-52C23C889298}"/>
                  </a:ext>
                </a:extLst>
              </p:cNvPr>
              <p:cNvGrpSpPr>
                <a:grpSpLocks/>
              </p:cNvGrpSpPr>
              <p:nvPr/>
            </p:nvGrpSpPr>
            <p:grpSpPr bwMode="auto">
              <a:xfrm>
                <a:off x="6915467" y="1014048"/>
                <a:ext cx="2268476" cy="1379538"/>
                <a:chOff x="3839" y="2951"/>
                <a:chExt cx="1072" cy="869"/>
              </a:xfrm>
            </p:grpSpPr>
            <p:pic>
              <p:nvPicPr>
                <p:cNvPr id="30" name="Picture 15" descr="MIELE K8967 SED-1">
                  <a:extLst>
                    <a:ext uri="{FF2B5EF4-FFF2-40B4-BE49-F238E27FC236}">
                      <a16:creationId xmlns:a16="http://schemas.microsoft.com/office/drawing/2014/main" id="{F186571C-A3DF-4A4E-9753-6085F71F0267}"/>
                    </a:ext>
                  </a:extLst>
                </p:cNvPr>
                <p:cNvPicPr>
                  <a:picLocks noChangeAspect="1" noChangeArrowheads="1"/>
                </p:cNvPicPr>
                <p:nvPr/>
              </p:nvPicPr>
              <p:blipFill>
                <a:blip r:embed="rId4"/>
                <a:srcRect/>
                <a:stretch>
                  <a:fillRect/>
                </a:stretch>
              </p:blipFill>
              <p:spPr bwMode="auto">
                <a:xfrm>
                  <a:off x="3839" y="2951"/>
                  <a:ext cx="844" cy="869"/>
                </a:xfrm>
                <a:prstGeom prst="rect">
                  <a:avLst/>
                </a:prstGeom>
                <a:noFill/>
                <a:ln w="9525">
                  <a:noFill/>
                  <a:miter lim="800000"/>
                  <a:headEnd/>
                  <a:tailEnd/>
                </a:ln>
              </p:spPr>
            </p:pic>
            <p:pic>
              <p:nvPicPr>
                <p:cNvPr id="31" name="Picture 16">
                  <a:extLst>
                    <a:ext uri="{FF2B5EF4-FFF2-40B4-BE49-F238E27FC236}">
                      <a16:creationId xmlns:a16="http://schemas.microsoft.com/office/drawing/2014/main" id="{9BB53017-CA47-407A-A745-264EDB4101F3}"/>
                    </a:ext>
                  </a:extLst>
                </p:cNvPr>
                <p:cNvPicPr>
                  <a:picLocks noChangeAspect="1" noChangeArrowheads="1"/>
                </p:cNvPicPr>
                <p:nvPr/>
              </p:nvPicPr>
              <p:blipFill>
                <a:blip r:embed="rId5"/>
                <a:srcRect/>
                <a:stretch>
                  <a:fillRect/>
                </a:stretch>
              </p:blipFill>
              <p:spPr bwMode="auto">
                <a:xfrm>
                  <a:off x="4455" y="3167"/>
                  <a:ext cx="456" cy="627"/>
                </a:xfrm>
                <a:prstGeom prst="rect">
                  <a:avLst/>
                </a:prstGeom>
                <a:noFill/>
                <a:ln w="9525">
                  <a:noFill/>
                  <a:miter lim="800000"/>
                  <a:headEnd/>
                  <a:tailEnd/>
                </a:ln>
              </p:spPr>
            </p:pic>
          </p:grpSp>
          <p:pic>
            <p:nvPicPr>
              <p:cNvPr id="11" name="Picture 6" descr="meter">
                <a:extLst>
                  <a:ext uri="{FF2B5EF4-FFF2-40B4-BE49-F238E27FC236}">
                    <a16:creationId xmlns:a16="http://schemas.microsoft.com/office/drawing/2014/main" id="{053A5D73-12D1-4630-86E7-F9636252308C}"/>
                  </a:ext>
                </a:extLst>
              </p:cNvPr>
              <p:cNvPicPr>
                <a:picLocks noChangeAspect="1" noChangeArrowheads="1"/>
              </p:cNvPicPr>
              <p:nvPr/>
            </p:nvPicPr>
            <p:blipFill>
              <a:blip r:embed="rId6"/>
              <a:srcRect/>
              <a:stretch>
                <a:fillRect/>
              </a:stretch>
            </p:blipFill>
            <p:spPr bwMode="auto">
              <a:xfrm>
                <a:off x="9656831" y="1526793"/>
                <a:ext cx="770266" cy="855662"/>
              </a:xfrm>
              <a:prstGeom prst="rect">
                <a:avLst/>
              </a:prstGeom>
              <a:noFill/>
              <a:ln w="9525">
                <a:noFill/>
                <a:miter lim="800000"/>
                <a:headEnd/>
                <a:tailEnd/>
              </a:ln>
            </p:spPr>
          </p:pic>
          <p:pic>
            <p:nvPicPr>
              <p:cNvPr id="28" name="Picture 6" descr="XP95 Flame Detector">
                <a:extLst>
                  <a:ext uri="{FF2B5EF4-FFF2-40B4-BE49-F238E27FC236}">
                    <a16:creationId xmlns:a16="http://schemas.microsoft.com/office/drawing/2014/main" id="{9D1B6470-1B4D-416A-A131-4379144EEAE2}"/>
                  </a:ext>
                </a:extLst>
              </p:cNvPr>
              <p:cNvPicPr>
                <a:picLocks noChangeAspect="1" noChangeArrowheads="1"/>
              </p:cNvPicPr>
              <p:nvPr/>
            </p:nvPicPr>
            <p:blipFill>
              <a:blip r:embed="rId7"/>
              <a:srcRect/>
              <a:stretch>
                <a:fillRect/>
              </a:stretch>
            </p:blipFill>
            <p:spPr bwMode="auto">
              <a:xfrm>
                <a:off x="3709554" y="1156921"/>
                <a:ext cx="831634" cy="881063"/>
              </a:xfrm>
              <a:prstGeom prst="rect">
                <a:avLst/>
              </a:prstGeom>
              <a:noFill/>
              <a:ln w="9525">
                <a:noFill/>
                <a:miter lim="800000"/>
                <a:headEnd/>
                <a:tailEnd/>
              </a:ln>
            </p:spPr>
          </p:pic>
          <p:pic>
            <p:nvPicPr>
              <p:cNvPr id="26" name="Picture 9" descr="vending">
                <a:extLst>
                  <a:ext uri="{FF2B5EF4-FFF2-40B4-BE49-F238E27FC236}">
                    <a16:creationId xmlns:a16="http://schemas.microsoft.com/office/drawing/2014/main" id="{39DEDDA3-12C3-4EFD-9351-67B19CF17FA2}"/>
                  </a:ext>
                </a:extLst>
              </p:cNvPr>
              <p:cNvPicPr>
                <a:picLocks noChangeAspect="1" noChangeArrowheads="1"/>
              </p:cNvPicPr>
              <p:nvPr/>
            </p:nvPicPr>
            <p:blipFill>
              <a:blip r:embed="rId8"/>
              <a:srcRect/>
              <a:stretch>
                <a:fillRect/>
              </a:stretch>
            </p:blipFill>
            <p:spPr bwMode="auto">
              <a:xfrm>
                <a:off x="11001682" y="1261693"/>
                <a:ext cx="1123657" cy="1203325"/>
              </a:xfrm>
              <a:prstGeom prst="rect">
                <a:avLst/>
              </a:prstGeom>
              <a:noFill/>
              <a:ln w="9525">
                <a:noFill/>
                <a:miter lim="800000"/>
                <a:headEnd/>
                <a:tailEnd/>
              </a:ln>
            </p:spPr>
          </p:pic>
          <p:grpSp>
            <p:nvGrpSpPr>
              <p:cNvPr id="15" name="Group 11">
                <a:extLst>
                  <a:ext uri="{FF2B5EF4-FFF2-40B4-BE49-F238E27FC236}">
                    <a16:creationId xmlns:a16="http://schemas.microsoft.com/office/drawing/2014/main" id="{4BE8F795-0A1E-4D07-8506-7F5493929391}"/>
                  </a:ext>
                </a:extLst>
              </p:cNvPr>
              <p:cNvGrpSpPr>
                <a:grpSpLocks/>
              </p:cNvGrpSpPr>
              <p:nvPr/>
            </p:nvGrpSpPr>
            <p:grpSpPr bwMode="auto">
              <a:xfrm>
                <a:off x="12697" y="1106121"/>
                <a:ext cx="1350082" cy="1731963"/>
                <a:chOff x="217" y="2942"/>
                <a:chExt cx="638" cy="1091"/>
              </a:xfrm>
            </p:grpSpPr>
            <p:pic>
              <p:nvPicPr>
                <p:cNvPr id="24" name="Picture 12" descr="parking_meter2">
                  <a:extLst>
                    <a:ext uri="{FF2B5EF4-FFF2-40B4-BE49-F238E27FC236}">
                      <a16:creationId xmlns:a16="http://schemas.microsoft.com/office/drawing/2014/main" id="{4129881F-F0CA-4546-92E2-EE99A61F18CB}"/>
                    </a:ext>
                  </a:extLst>
                </p:cNvPr>
                <p:cNvPicPr>
                  <a:picLocks noChangeAspect="1" noChangeArrowheads="1"/>
                </p:cNvPicPr>
                <p:nvPr/>
              </p:nvPicPr>
              <p:blipFill>
                <a:blip r:embed="rId9"/>
                <a:srcRect/>
                <a:stretch>
                  <a:fillRect/>
                </a:stretch>
              </p:blipFill>
              <p:spPr bwMode="auto">
                <a:xfrm>
                  <a:off x="297" y="2942"/>
                  <a:ext cx="343" cy="958"/>
                </a:xfrm>
                <a:prstGeom prst="rect">
                  <a:avLst/>
                </a:prstGeom>
                <a:noFill/>
                <a:ln w="9525">
                  <a:noFill/>
                  <a:miter lim="800000"/>
                  <a:headEnd/>
                  <a:tailEnd/>
                </a:ln>
              </p:spPr>
            </p:pic>
            <p:sp>
              <p:nvSpPr>
                <p:cNvPr id="25" name="Text Box 13">
                  <a:extLst>
                    <a:ext uri="{FF2B5EF4-FFF2-40B4-BE49-F238E27FC236}">
                      <a16:creationId xmlns:a16="http://schemas.microsoft.com/office/drawing/2014/main" id="{302F64DB-DE5C-44B8-BCCC-A5FB2467C1C4}"/>
                    </a:ext>
                  </a:extLst>
                </p:cNvPr>
                <p:cNvSpPr txBox="1">
                  <a:spLocks noChangeArrowheads="1"/>
                </p:cNvSpPr>
                <p:nvPr/>
              </p:nvSpPr>
              <p:spPr bwMode="auto">
                <a:xfrm>
                  <a:off x="217" y="3889"/>
                  <a:ext cx="638" cy="144"/>
                </a:xfrm>
                <a:prstGeom prst="rect">
                  <a:avLst/>
                </a:prstGeom>
                <a:noFill/>
                <a:ln w="38100" algn="ctr">
                  <a:noFill/>
                  <a:miter lim="800000"/>
                  <a:headEnd/>
                  <a:tailEnd/>
                </a:ln>
              </p:spPr>
              <p:txBody>
                <a:bodyPr>
                  <a:spAutoFit/>
                </a:bodyPr>
                <a:lstStyle/>
                <a:p>
                  <a:pPr algn="ctr">
                    <a:spcBef>
                      <a:spcPct val="25000"/>
                    </a:spcBef>
                    <a:buSzPct val="125000"/>
                    <a:buFont typeface="Wingdings" pitchFamily="2" charset="2"/>
                    <a:buNone/>
                  </a:pPr>
                  <a:r>
                    <a:rPr lang="en-GB" sz="900" dirty="0">
                      <a:cs typeface="Arial" pitchFamily="34" charset="0"/>
                    </a:rPr>
                    <a:t> </a:t>
                  </a:r>
                </a:p>
              </p:txBody>
            </p:sp>
          </p:grpSp>
          <p:pic>
            <p:nvPicPr>
              <p:cNvPr id="22" name="Picture 19" descr="automatic meter reading">
                <a:extLst>
                  <a:ext uri="{FF2B5EF4-FFF2-40B4-BE49-F238E27FC236}">
                    <a16:creationId xmlns:a16="http://schemas.microsoft.com/office/drawing/2014/main" id="{27454FE8-3667-4B82-8580-130588FD6187}"/>
                  </a:ext>
                </a:extLst>
              </p:cNvPr>
              <p:cNvPicPr>
                <a:picLocks noChangeAspect="1" noChangeArrowheads="1"/>
              </p:cNvPicPr>
              <p:nvPr/>
            </p:nvPicPr>
            <p:blipFill>
              <a:blip r:embed="rId10"/>
              <a:srcRect/>
              <a:stretch>
                <a:fillRect/>
              </a:stretch>
            </p:blipFill>
            <p:spPr bwMode="auto">
              <a:xfrm>
                <a:off x="2664188" y="1587135"/>
                <a:ext cx="700435" cy="698500"/>
              </a:xfrm>
              <a:prstGeom prst="rect">
                <a:avLst/>
              </a:prstGeom>
              <a:noFill/>
              <a:ln w="9525">
                <a:noFill/>
                <a:miter lim="800000"/>
                <a:headEnd/>
                <a:tailEnd/>
              </a:ln>
            </p:spPr>
          </p:pic>
          <p:pic>
            <p:nvPicPr>
              <p:cNvPr id="20" name="Picture 22" descr="217">
                <a:extLst>
                  <a:ext uri="{FF2B5EF4-FFF2-40B4-BE49-F238E27FC236}">
                    <a16:creationId xmlns:a16="http://schemas.microsoft.com/office/drawing/2014/main" id="{9CCF7D0A-B048-450E-A66C-6169325FE042}"/>
                  </a:ext>
                </a:extLst>
              </p:cNvPr>
              <p:cNvPicPr>
                <a:picLocks noChangeAspect="1" noChangeArrowheads="1"/>
              </p:cNvPicPr>
              <p:nvPr/>
            </p:nvPicPr>
            <p:blipFill>
              <a:blip r:embed="rId11"/>
              <a:srcRect/>
              <a:stretch>
                <a:fillRect/>
              </a:stretch>
            </p:blipFill>
            <p:spPr bwMode="auto">
              <a:xfrm>
                <a:off x="5167554" y="1156920"/>
                <a:ext cx="1745796" cy="1268413"/>
              </a:xfrm>
              <a:prstGeom prst="rect">
                <a:avLst/>
              </a:prstGeom>
              <a:noFill/>
              <a:ln w="9525">
                <a:noFill/>
                <a:miter lim="800000"/>
                <a:headEnd/>
                <a:tailEnd/>
              </a:ln>
            </p:spPr>
          </p:pic>
          <p:pic>
            <p:nvPicPr>
              <p:cNvPr id="19" name="Picture 27" descr="Smartmetre.png">
                <a:extLst>
                  <a:ext uri="{FF2B5EF4-FFF2-40B4-BE49-F238E27FC236}">
                    <a16:creationId xmlns:a16="http://schemas.microsoft.com/office/drawing/2014/main" id="{B1C1B6D6-1C83-4E29-AD53-E6D48180BF22}"/>
                  </a:ext>
                </a:extLst>
              </p:cNvPr>
              <p:cNvPicPr>
                <a:picLocks noChangeAspect="1"/>
              </p:cNvPicPr>
              <p:nvPr/>
            </p:nvPicPr>
            <p:blipFill>
              <a:blip r:embed="rId12"/>
              <a:srcRect/>
              <a:stretch>
                <a:fillRect/>
              </a:stretch>
            </p:blipFill>
            <p:spPr bwMode="auto">
              <a:xfrm>
                <a:off x="4390941" y="1026745"/>
                <a:ext cx="1536300" cy="865188"/>
              </a:xfrm>
              <a:prstGeom prst="rect">
                <a:avLst/>
              </a:prstGeom>
              <a:noFill/>
              <a:ln w="9525">
                <a:noFill/>
                <a:miter lim="800000"/>
                <a:headEnd/>
                <a:tailEnd/>
              </a:ln>
            </p:spPr>
          </p:pic>
        </p:grpSp>
        <p:sp>
          <p:nvSpPr>
            <p:cNvPr id="8" name="Rounded Rectangle 50">
              <a:extLst>
                <a:ext uri="{FF2B5EF4-FFF2-40B4-BE49-F238E27FC236}">
                  <a16:creationId xmlns:a16="http://schemas.microsoft.com/office/drawing/2014/main" id="{B04B437C-8EC8-43D7-8964-5DA10DA38EB1}"/>
                </a:ext>
              </a:extLst>
            </p:cNvPr>
            <p:cNvSpPr/>
            <p:nvPr/>
          </p:nvSpPr>
          <p:spPr>
            <a:xfrm>
              <a:off x="163777" y="1175971"/>
              <a:ext cx="1223158" cy="1576284"/>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5400" b="1" dirty="0"/>
                <a:t>M</a:t>
              </a:r>
            </a:p>
          </p:txBody>
        </p:sp>
      </p:grpSp>
      <p:grpSp>
        <p:nvGrpSpPr>
          <p:cNvPr id="33" name="Group 32">
            <a:extLst>
              <a:ext uri="{FF2B5EF4-FFF2-40B4-BE49-F238E27FC236}">
                <a16:creationId xmlns:a16="http://schemas.microsoft.com/office/drawing/2014/main" id="{296DB836-E66E-40C2-B378-9F915B9B02D1}"/>
              </a:ext>
            </a:extLst>
          </p:cNvPr>
          <p:cNvGrpSpPr/>
          <p:nvPr/>
        </p:nvGrpSpPr>
        <p:grpSpPr>
          <a:xfrm>
            <a:off x="163777" y="2662239"/>
            <a:ext cx="11394446" cy="2173287"/>
            <a:chOff x="163777" y="2662239"/>
            <a:chExt cx="11394446" cy="2173287"/>
          </a:xfrm>
        </p:grpSpPr>
        <p:grpSp>
          <p:nvGrpSpPr>
            <p:cNvPr id="34" name="Group 83">
              <a:extLst>
                <a:ext uri="{FF2B5EF4-FFF2-40B4-BE49-F238E27FC236}">
                  <a16:creationId xmlns:a16="http://schemas.microsoft.com/office/drawing/2014/main" id="{5E61AE84-BFC2-4770-AF9D-6B613EE8D8EC}"/>
                </a:ext>
              </a:extLst>
            </p:cNvPr>
            <p:cNvGrpSpPr>
              <a:grpSpLocks/>
            </p:cNvGrpSpPr>
            <p:nvPr/>
          </p:nvGrpSpPr>
          <p:grpSpPr bwMode="auto">
            <a:xfrm>
              <a:off x="1531917" y="2662239"/>
              <a:ext cx="10026306" cy="2173287"/>
              <a:chOff x="340944" y="2450848"/>
              <a:chExt cx="8329911" cy="2384970"/>
            </a:xfrm>
          </p:grpSpPr>
          <p:grpSp>
            <p:nvGrpSpPr>
              <p:cNvPr id="36" name="Group 72">
                <a:extLst>
                  <a:ext uri="{FF2B5EF4-FFF2-40B4-BE49-F238E27FC236}">
                    <a16:creationId xmlns:a16="http://schemas.microsoft.com/office/drawing/2014/main" id="{E9C99996-7A16-4495-A9DC-7E6ABA368AA0}"/>
                  </a:ext>
                </a:extLst>
              </p:cNvPr>
              <p:cNvGrpSpPr>
                <a:grpSpLocks/>
              </p:cNvGrpSpPr>
              <p:nvPr/>
            </p:nvGrpSpPr>
            <p:grpSpPr bwMode="auto">
              <a:xfrm>
                <a:off x="445316" y="2450848"/>
                <a:ext cx="8225539" cy="2025069"/>
                <a:chOff x="445316" y="2450848"/>
                <a:chExt cx="8225539" cy="2025069"/>
              </a:xfrm>
            </p:grpSpPr>
            <p:pic>
              <p:nvPicPr>
                <p:cNvPr id="46" name="Picture 71" descr="Device.jpg">
                  <a:extLst>
                    <a:ext uri="{FF2B5EF4-FFF2-40B4-BE49-F238E27FC236}">
                      <a16:creationId xmlns:a16="http://schemas.microsoft.com/office/drawing/2014/main" id="{8BC74DB1-078E-4280-9215-A02A58C61AE9}"/>
                    </a:ext>
                  </a:extLst>
                </p:cNvPr>
                <p:cNvPicPr>
                  <a:picLocks noChangeAspect="1"/>
                </p:cNvPicPr>
                <p:nvPr/>
              </p:nvPicPr>
              <p:blipFill>
                <a:blip r:embed="rId13"/>
                <a:srcRect/>
                <a:stretch>
                  <a:fillRect/>
                </a:stretch>
              </p:blipFill>
              <p:spPr bwMode="auto">
                <a:xfrm rot="-882969">
                  <a:off x="5692187" y="3487616"/>
                  <a:ext cx="1786351" cy="924169"/>
                </a:xfrm>
                <a:prstGeom prst="rect">
                  <a:avLst/>
                </a:prstGeom>
                <a:noFill/>
                <a:ln w="9525">
                  <a:noFill/>
                  <a:miter lim="800000"/>
                  <a:headEnd/>
                  <a:tailEnd/>
                </a:ln>
              </p:spPr>
            </p:pic>
            <p:grpSp>
              <p:nvGrpSpPr>
                <p:cNvPr id="47" name="Group 27">
                  <a:extLst>
                    <a:ext uri="{FF2B5EF4-FFF2-40B4-BE49-F238E27FC236}">
                      <a16:creationId xmlns:a16="http://schemas.microsoft.com/office/drawing/2014/main" id="{73C4C4C1-8458-4DE4-A319-B379F42ECA22}"/>
                    </a:ext>
                  </a:extLst>
                </p:cNvPr>
                <p:cNvGrpSpPr>
                  <a:grpSpLocks/>
                </p:cNvGrpSpPr>
                <p:nvPr/>
              </p:nvGrpSpPr>
              <p:grpSpPr bwMode="auto">
                <a:xfrm>
                  <a:off x="445316" y="2450848"/>
                  <a:ext cx="8225539" cy="2025069"/>
                  <a:chOff x="399" y="2462"/>
                  <a:chExt cx="5298" cy="1558"/>
                </a:xfrm>
              </p:grpSpPr>
              <p:grpSp>
                <p:nvGrpSpPr>
                  <p:cNvPr id="48" name="Group 29">
                    <a:extLst>
                      <a:ext uri="{FF2B5EF4-FFF2-40B4-BE49-F238E27FC236}">
                        <a16:creationId xmlns:a16="http://schemas.microsoft.com/office/drawing/2014/main" id="{6DA42B95-0E72-491E-935F-8276F310A92D}"/>
                      </a:ext>
                    </a:extLst>
                  </p:cNvPr>
                  <p:cNvGrpSpPr>
                    <a:grpSpLocks/>
                  </p:cNvGrpSpPr>
                  <p:nvPr/>
                </p:nvGrpSpPr>
                <p:grpSpPr bwMode="auto">
                  <a:xfrm>
                    <a:off x="399" y="2462"/>
                    <a:ext cx="5298" cy="1558"/>
                    <a:chOff x="399" y="2462"/>
                    <a:chExt cx="5298" cy="1558"/>
                  </a:xfrm>
                </p:grpSpPr>
                <p:pic>
                  <p:nvPicPr>
                    <p:cNvPr id="50" name="Picture 5">
                      <a:extLst>
                        <a:ext uri="{FF2B5EF4-FFF2-40B4-BE49-F238E27FC236}">
                          <a16:creationId xmlns:a16="http://schemas.microsoft.com/office/drawing/2014/main" id="{DF17932C-0BB1-41C3-B654-A5942972512D}"/>
                        </a:ext>
                      </a:extLst>
                    </p:cNvPr>
                    <p:cNvPicPr>
                      <a:picLocks noChangeAspect="1" noChangeArrowheads="1"/>
                    </p:cNvPicPr>
                    <p:nvPr/>
                  </p:nvPicPr>
                  <p:blipFill>
                    <a:blip r:embed="rId14"/>
                    <a:srcRect/>
                    <a:stretch>
                      <a:fillRect/>
                    </a:stretch>
                  </p:blipFill>
                  <p:spPr bwMode="auto">
                    <a:xfrm>
                      <a:off x="3538" y="2462"/>
                      <a:ext cx="923" cy="806"/>
                    </a:xfrm>
                    <a:prstGeom prst="rect">
                      <a:avLst/>
                    </a:prstGeom>
                    <a:noFill/>
                    <a:ln w="9525">
                      <a:noFill/>
                      <a:miter lim="800000"/>
                      <a:headEnd/>
                      <a:tailEnd/>
                    </a:ln>
                  </p:spPr>
                </p:pic>
                <p:pic>
                  <p:nvPicPr>
                    <p:cNvPr id="51" name="Picture 15">
                      <a:extLst>
                        <a:ext uri="{FF2B5EF4-FFF2-40B4-BE49-F238E27FC236}">
                          <a16:creationId xmlns:a16="http://schemas.microsoft.com/office/drawing/2014/main" id="{6D3790BF-28E5-4287-93BD-39DCA7D3A353}"/>
                        </a:ext>
                      </a:extLst>
                    </p:cNvPr>
                    <p:cNvPicPr>
                      <a:picLocks noChangeAspect="1" noChangeArrowheads="1"/>
                    </p:cNvPicPr>
                    <p:nvPr/>
                  </p:nvPicPr>
                  <p:blipFill>
                    <a:blip r:embed="rId15"/>
                    <a:srcRect/>
                    <a:stretch>
                      <a:fillRect/>
                    </a:stretch>
                  </p:blipFill>
                  <p:spPr bwMode="auto">
                    <a:xfrm>
                      <a:off x="399" y="3424"/>
                      <a:ext cx="742" cy="596"/>
                    </a:xfrm>
                    <a:prstGeom prst="rect">
                      <a:avLst/>
                    </a:prstGeom>
                    <a:noFill/>
                    <a:ln w="9525">
                      <a:noFill/>
                      <a:miter lim="800000"/>
                      <a:headEnd/>
                      <a:tailEnd/>
                    </a:ln>
                  </p:spPr>
                </p:pic>
                <p:pic>
                  <p:nvPicPr>
                    <p:cNvPr id="52" name="Picture 18" descr="http://www.tomsnetworking.com/Reviews/images/linksys_nslu2.jpg">
                      <a:extLst>
                        <a:ext uri="{FF2B5EF4-FFF2-40B4-BE49-F238E27FC236}">
                          <a16:creationId xmlns:a16="http://schemas.microsoft.com/office/drawing/2014/main" id="{67C132CD-87AE-442A-B15B-8FBEBAC38847}"/>
                        </a:ext>
                      </a:extLst>
                    </p:cNvPr>
                    <p:cNvPicPr>
                      <a:picLocks noChangeAspect="1" noChangeArrowheads="1"/>
                    </p:cNvPicPr>
                    <p:nvPr/>
                  </p:nvPicPr>
                  <p:blipFill>
                    <a:blip r:embed="rId16"/>
                    <a:srcRect/>
                    <a:stretch>
                      <a:fillRect/>
                    </a:stretch>
                  </p:blipFill>
                  <p:spPr bwMode="auto">
                    <a:xfrm>
                      <a:off x="5303" y="3393"/>
                      <a:ext cx="394" cy="627"/>
                    </a:xfrm>
                    <a:prstGeom prst="rect">
                      <a:avLst/>
                    </a:prstGeom>
                    <a:noFill/>
                    <a:ln w="9525">
                      <a:noFill/>
                      <a:miter lim="800000"/>
                      <a:headEnd/>
                      <a:tailEnd/>
                    </a:ln>
                  </p:spPr>
                </p:pic>
                <p:pic>
                  <p:nvPicPr>
                    <p:cNvPr id="53" name="Picture 8" descr="nokia-n95">
                      <a:extLst>
                        <a:ext uri="{FF2B5EF4-FFF2-40B4-BE49-F238E27FC236}">
                          <a16:creationId xmlns:a16="http://schemas.microsoft.com/office/drawing/2014/main" id="{FF804361-9AA9-4B2A-B15C-37C0C6B4A820}"/>
                        </a:ext>
                      </a:extLst>
                    </p:cNvPr>
                    <p:cNvPicPr>
                      <a:picLocks noChangeAspect="1" noChangeArrowheads="1"/>
                    </p:cNvPicPr>
                    <p:nvPr/>
                  </p:nvPicPr>
                  <p:blipFill>
                    <a:blip r:embed="rId17"/>
                    <a:srcRect/>
                    <a:stretch>
                      <a:fillRect/>
                    </a:stretch>
                  </p:blipFill>
                  <p:spPr bwMode="auto">
                    <a:xfrm>
                      <a:off x="1610" y="3461"/>
                      <a:ext cx="857" cy="444"/>
                    </a:xfrm>
                    <a:prstGeom prst="rect">
                      <a:avLst/>
                    </a:prstGeom>
                    <a:noFill/>
                    <a:ln w="9525">
                      <a:noFill/>
                      <a:miter lim="800000"/>
                      <a:headEnd/>
                      <a:tailEnd/>
                    </a:ln>
                  </p:spPr>
                </p:pic>
                <p:pic>
                  <p:nvPicPr>
                    <p:cNvPr id="54" name="Picture 32" descr="G1_black">
                      <a:extLst>
                        <a:ext uri="{FF2B5EF4-FFF2-40B4-BE49-F238E27FC236}">
                          <a16:creationId xmlns:a16="http://schemas.microsoft.com/office/drawing/2014/main" id="{4DB69374-658D-40D5-9DFF-C570EB2DD6DB}"/>
                        </a:ext>
                      </a:extLst>
                    </p:cNvPr>
                    <p:cNvPicPr>
                      <a:picLocks noChangeAspect="1" noChangeArrowheads="1"/>
                    </p:cNvPicPr>
                    <p:nvPr/>
                  </p:nvPicPr>
                  <p:blipFill>
                    <a:blip r:embed="rId18">
                      <a:clrChange>
                        <a:clrFrom>
                          <a:srgbClr val="FFFFFF"/>
                        </a:clrFrom>
                        <a:clrTo>
                          <a:srgbClr val="FFFFFF">
                            <a:alpha val="0"/>
                          </a:srgbClr>
                        </a:clrTo>
                      </a:clrChange>
                    </a:blip>
                    <a:srcRect/>
                    <a:stretch>
                      <a:fillRect/>
                    </a:stretch>
                  </p:blipFill>
                  <p:spPr bwMode="auto">
                    <a:xfrm>
                      <a:off x="695" y="2639"/>
                      <a:ext cx="745" cy="745"/>
                    </a:xfrm>
                    <a:prstGeom prst="rect">
                      <a:avLst/>
                    </a:prstGeom>
                    <a:noFill/>
                    <a:ln w="9525">
                      <a:noFill/>
                      <a:miter lim="800000"/>
                      <a:headEnd/>
                      <a:tailEnd/>
                    </a:ln>
                  </p:spPr>
                </p:pic>
                <p:pic>
                  <p:nvPicPr>
                    <p:cNvPr id="55" name="Picture 18" descr="piccy.jpg">
                      <a:extLst>
                        <a:ext uri="{FF2B5EF4-FFF2-40B4-BE49-F238E27FC236}">
                          <a16:creationId xmlns:a16="http://schemas.microsoft.com/office/drawing/2014/main" id="{FFA07901-71AE-4C44-A036-6B5CA01A4C3A}"/>
                        </a:ext>
                      </a:extLst>
                    </p:cNvPr>
                    <p:cNvPicPr>
                      <a:picLocks noChangeAspect="1"/>
                    </p:cNvPicPr>
                    <p:nvPr/>
                  </p:nvPicPr>
                  <p:blipFill>
                    <a:blip r:embed="rId19">
                      <a:clrChange>
                        <a:clrFrom>
                          <a:srgbClr val="FFFFFF"/>
                        </a:clrFrom>
                        <a:clrTo>
                          <a:srgbClr val="FFFFFF">
                            <a:alpha val="0"/>
                          </a:srgbClr>
                        </a:clrTo>
                      </a:clrChange>
                    </a:blip>
                    <a:srcRect/>
                    <a:stretch>
                      <a:fillRect/>
                    </a:stretch>
                  </p:blipFill>
                  <p:spPr bwMode="auto">
                    <a:xfrm>
                      <a:off x="4624" y="2638"/>
                      <a:ext cx="1071" cy="806"/>
                    </a:xfrm>
                    <a:prstGeom prst="rect">
                      <a:avLst/>
                    </a:prstGeom>
                    <a:noFill/>
                    <a:ln w="9525">
                      <a:noFill/>
                      <a:miter lim="800000"/>
                      <a:headEnd/>
                      <a:tailEnd/>
                    </a:ln>
                  </p:spPr>
                </p:pic>
                <p:pic>
                  <p:nvPicPr>
                    <p:cNvPr id="56" name="Picture 46">
                      <a:extLst>
                        <a:ext uri="{FF2B5EF4-FFF2-40B4-BE49-F238E27FC236}">
                          <a16:creationId xmlns:a16="http://schemas.microsoft.com/office/drawing/2014/main" id="{53BAA614-72F7-4711-A503-24A51DCA51E2}"/>
                        </a:ext>
                      </a:extLst>
                    </p:cNvPr>
                    <p:cNvPicPr>
                      <a:picLocks noChangeAspect="1" noChangeArrowheads="1"/>
                    </p:cNvPicPr>
                    <p:nvPr/>
                  </p:nvPicPr>
                  <p:blipFill>
                    <a:blip r:embed="rId20">
                      <a:clrChange>
                        <a:clrFrom>
                          <a:srgbClr val="FEFEFE"/>
                        </a:clrFrom>
                        <a:clrTo>
                          <a:srgbClr val="FEFEFE">
                            <a:alpha val="0"/>
                          </a:srgbClr>
                        </a:clrTo>
                      </a:clrChange>
                    </a:blip>
                    <a:srcRect/>
                    <a:stretch>
                      <a:fillRect/>
                    </a:stretch>
                  </p:blipFill>
                  <p:spPr bwMode="auto">
                    <a:xfrm>
                      <a:off x="1576" y="2538"/>
                      <a:ext cx="1374" cy="897"/>
                    </a:xfrm>
                    <a:prstGeom prst="rect">
                      <a:avLst/>
                    </a:prstGeom>
                    <a:noFill/>
                    <a:ln w="12700" algn="ctr">
                      <a:noFill/>
                      <a:miter lim="800000"/>
                      <a:headEnd/>
                      <a:tailEnd/>
                    </a:ln>
                  </p:spPr>
                </p:pic>
              </p:grpSp>
              <p:pic>
                <p:nvPicPr>
                  <p:cNvPr id="49" name="Picture 49">
                    <a:extLst>
                      <a:ext uri="{FF2B5EF4-FFF2-40B4-BE49-F238E27FC236}">
                        <a16:creationId xmlns:a16="http://schemas.microsoft.com/office/drawing/2014/main" id="{E285BC94-980B-4181-BF1E-1C2E42238F8E}"/>
                      </a:ext>
                    </a:extLst>
                  </p:cNvPr>
                  <p:cNvPicPr>
                    <a:picLocks noChangeAspect="1" noChangeArrowheads="1"/>
                  </p:cNvPicPr>
                  <p:nvPr/>
                </p:nvPicPr>
                <p:blipFill>
                  <a:blip r:embed="rId21">
                    <a:clrChange>
                      <a:clrFrom>
                        <a:srgbClr val="FEFEFE"/>
                      </a:clrFrom>
                      <a:clrTo>
                        <a:srgbClr val="FEFEFE">
                          <a:alpha val="0"/>
                        </a:srgbClr>
                      </a:clrTo>
                    </a:clrChange>
                  </a:blip>
                  <a:srcRect/>
                  <a:stretch>
                    <a:fillRect/>
                  </a:stretch>
                </p:blipFill>
                <p:spPr bwMode="auto">
                  <a:xfrm rot="590921">
                    <a:off x="2745" y="2913"/>
                    <a:ext cx="1107" cy="1107"/>
                  </a:xfrm>
                  <a:prstGeom prst="rect">
                    <a:avLst/>
                  </a:prstGeom>
                  <a:noFill/>
                  <a:ln w="12700" algn="ctr">
                    <a:noFill/>
                    <a:miter lim="800000"/>
                    <a:headEnd/>
                    <a:tailEnd/>
                  </a:ln>
                </p:spPr>
              </p:pic>
            </p:grpSp>
          </p:grpSp>
          <p:pic>
            <p:nvPicPr>
              <p:cNvPr id="37" name="Picture 73" descr="Radiate.png">
                <a:extLst>
                  <a:ext uri="{FF2B5EF4-FFF2-40B4-BE49-F238E27FC236}">
                    <a16:creationId xmlns:a16="http://schemas.microsoft.com/office/drawing/2014/main" id="{DEB16D17-0F8C-4269-82F6-B6E262195B7D}"/>
                  </a:ext>
                </a:extLst>
              </p:cNvPr>
              <p:cNvPicPr>
                <a:picLocks noChangeAspect="1"/>
              </p:cNvPicPr>
              <p:nvPr/>
            </p:nvPicPr>
            <p:blipFill>
              <a:blip r:embed="rId22"/>
              <a:srcRect/>
              <a:stretch>
                <a:fillRect/>
              </a:stretch>
            </p:blipFill>
            <p:spPr bwMode="auto">
              <a:xfrm rot="5400000">
                <a:off x="1433144" y="4303611"/>
                <a:ext cx="532207" cy="532207"/>
              </a:xfrm>
              <a:prstGeom prst="rect">
                <a:avLst/>
              </a:prstGeom>
              <a:noFill/>
              <a:ln w="9525">
                <a:noFill/>
                <a:miter lim="800000"/>
                <a:headEnd/>
                <a:tailEnd/>
              </a:ln>
            </p:spPr>
          </p:pic>
          <p:pic>
            <p:nvPicPr>
              <p:cNvPr id="38" name="Picture 74" descr="Radiate.png">
                <a:extLst>
                  <a:ext uri="{FF2B5EF4-FFF2-40B4-BE49-F238E27FC236}">
                    <a16:creationId xmlns:a16="http://schemas.microsoft.com/office/drawing/2014/main" id="{5C4281EC-0C9A-4454-9DA2-71C9DB623747}"/>
                  </a:ext>
                </a:extLst>
              </p:cNvPr>
              <p:cNvPicPr>
                <a:picLocks noChangeAspect="1"/>
              </p:cNvPicPr>
              <p:nvPr/>
            </p:nvPicPr>
            <p:blipFill>
              <a:blip r:embed="rId22"/>
              <a:srcRect/>
              <a:stretch>
                <a:fillRect/>
              </a:stretch>
            </p:blipFill>
            <p:spPr bwMode="auto">
              <a:xfrm rot="-8210724">
                <a:off x="1790698" y="3684242"/>
                <a:ext cx="532207" cy="532207"/>
              </a:xfrm>
              <a:prstGeom prst="rect">
                <a:avLst/>
              </a:prstGeom>
              <a:noFill/>
              <a:ln w="9525">
                <a:noFill/>
                <a:miter lim="800000"/>
                <a:headEnd/>
                <a:tailEnd/>
              </a:ln>
            </p:spPr>
          </p:pic>
          <p:pic>
            <p:nvPicPr>
              <p:cNvPr id="39" name="Picture 75" descr="Radiate.png">
                <a:extLst>
                  <a:ext uri="{FF2B5EF4-FFF2-40B4-BE49-F238E27FC236}">
                    <a16:creationId xmlns:a16="http://schemas.microsoft.com/office/drawing/2014/main" id="{0DCF4786-69FB-4C19-855C-31EF5CE4DF03}"/>
                  </a:ext>
                </a:extLst>
              </p:cNvPr>
              <p:cNvPicPr>
                <a:picLocks noChangeAspect="1"/>
              </p:cNvPicPr>
              <p:nvPr/>
            </p:nvPicPr>
            <p:blipFill>
              <a:blip r:embed="rId22"/>
              <a:srcRect/>
              <a:stretch>
                <a:fillRect/>
              </a:stretch>
            </p:blipFill>
            <p:spPr bwMode="auto">
              <a:xfrm rot="-8234787">
                <a:off x="340944" y="2898797"/>
                <a:ext cx="532207" cy="532207"/>
              </a:xfrm>
              <a:prstGeom prst="rect">
                <a:avLst/>
              </a:prstGeom>
              <a:noFill/>
              <a:ln w="9525">
                <a:noFill/>
                <a:miter lim="800000"/>
                <a:headEnd/>
                <a:tailEnd/>
              </a:ln>
            </p:spPr>
          </p:pic>
          <p:pic>
            <p:nvPicPr>
              <p:cNvPr id="40" name="Picture 76" descr="Radiate.png">
                <a:extLst>
                  <a:ext uri="{FF2B5EF4-FFF2-40B4-BE49-F238E27FC236}">
                    <a16:creationId xmlns:a16="http://schemas.microsoft.com/office/drawing/2014/main" id="{C990F962-F708-4CC1-8D6D-C8C9ED3E4A14}"/>
                  </a:ext>
                </a:extLst>
              </p:cNvPr>
              <p:cNvPicPr>
                <a:picLocks noChangeAspect="1"/>
              </p:cNvPicPr>
              <p:nvPr/>
            </p:nvPicPr>
            <p:blipFill>
              <a:blip r:embed="rId22"/>
              <a:srcRect/>
              <a:stretch>
                <a:fillRect/>
              </a:stretch>
            </p:blipFill>
            <p:spPr bwMode="auto">
              <a:xfrm rot="1384765">
                <a:off x="4154853" y="2472857"/>
                <a:ext cx="532207" cy="532207"/>
              </a:xfrm>
              <a:prstGeom prst="rect">
                <a:avLst/>
              </a:prstGeom>
              <a:noFill/>
              <a:ln w="9525">
                <a:noFill/>
                <a:miter lim="800000"/>
                <a:headEnd/>
                <a:tailEnd/>
              </a:ln>
            </p:spPr>
          </p:pic>
          <p:pic>
            <p:nvPicPr>
              <p:cNvPr id="41" name="Picture 77" descr="Radiate.png">
                <a:extLst>
                  <a:ext uri="{FF2B5EF4-FFF2-40B4-BE49-F238E27FC236}">
                    <a16:creationId xmlns:a16="http://schemas.microsoft.com/office/drawing/2014/main" id="{C150EB8E-1658-4645-A69D-4C4F35BF6B26}"/>
                  </a:ext>
                </a:extLst>
              </p:cNvPr>
              <p:cNvPicPr>
                <a:picLocks noChangeAspect="1"/>
              </p:cNvPicPr>
              <p:nvPr/>
            </p:nvPicPr>
            <p:blipFill>
              <a:blip r:embed="rId22"/>
              <a:srcRect/>
              <a:stretch>
                <a:fillRect/>
              </a:stretch>
            </p:blipFill>
            <p:spPr bwMode="auto">
              <a:xfrm rot="1800000">
                <a:off x="8111390" y="2736627"/>
                <a:ext cx="532207" cy="532207"/>
              </a:xfrm>
              <a:prstGeom prst="rect">
                <a:avLst/>
              </a:prstGeom>
              <a:noFill/>
              <a:ln w="9525">
                <a:noFill/>
                <a:miter lim="800000"/>
                <a:headEnd/>
                <a:tailEnd/>
              </a:ln>
            </p:spPr>
          </p:pic>
          <p:pic>
            <p:nvPicPr>
              <p:cNvPr id="42" name="Picture 78" descr="Radiate.png">
                <a:extLst>
                  <a:ext uri="{FF2B5EF4-FFF2-40B4-BE49-F238E27FC236}">
                    <a16:creationId xmlns:a16="http://schemas.microsoft.com/office/drawing/2014/main" id="{6F3024D2-DB5A-4628-87C4-487FED3FED35}"/>
                  </a:ext>
                </a:extLst>
              </p:cNvPr>
              <p:cNvPicPr>
                <a:picLocks noChangeAspect="1"/>
              </p:cNvPicPr>
              <p:nvPr/>
            </p:nvPicPr>
            <p:blipFill>
              <a:blip r:embed="rId22"/>
              <a:srcRect/>
              <a:stretch>
                <a:fillRect/>
              </a:stretch>
            </p:blipFill>
            <p:spPr bwMode="auto">
              <a:xfrm rot="-8100000">
                <a:off x="7554544" y="3791703"/>
                <a:ext cx="532207" cy="532207"/>
              </a:xfrm>
              <a:prstGeom prst="rect">
                <a:avLst/>
              </a:prstGeom>
              <a:noFill/>
              <a:ln w="9525">
                <a:noFill/>
                <a:miter lim="800000"/>
                <a:headEnd/>
                <a:tailEnd/>
              </a:ln>
            </p:spPr>
          </p:pic>
          <p:pic>
            <p:nvPicPr>
              <p:cNvPr id="43" name="Picture 79" descr="Radiate.png">
                <a:extLst>
                  <a:ext uri="{FF2B5EF4-FFF2-40B4-BE49-F238E27FC236}">
                    <a16:creationId xmlns:a16="http://schemas.microsoft.com/office/drawing/2014/main" id="{3435BD33-A1A3-4E39-987B-0C2F46CE2314}"/>
                  </a:ext>
                </a:extLst>
              </p:cNvPr>
              <p:cNvPicPr>
                <a:picLocks noChangeAspect="1"/>
              </p:cNvPicPr>
              <p:nvPr/>
            </p:nvPicPr>
            <p:blipFill>
              <a:blip r:embed="rId22"/>
              <a:srcRect/>
              <a:stretch>
                <a:fillRect/>
              </a:stretch>
            </p:blipFill>
            <p:spPr bwMode="auto">
              <a:xfrm rot="7216701">
                <a:off x="5786314" y="3361856"/>
                <a:ext cx="532207" cy="532207"/>
              </a:xfrm>
              <a:prstGeom prst="rect">
                <a:avLst/>
              </a:prstGeom>
              <a:noFill/>
              <a:ln w="9525">
                <a:noFill/>
                <a:miter lim="800000"/>
                <a:headEnd/>
                <a:tailEnd/>
              </a:ln>
            </p:spPr>
          </p:pic>
          <p:pic>
            <p:nvPicPr>
              <p:cNvPr id="44" name="Picture 80" descr="Radiate.png">
                <a:extLst>
                  <a:ext uri="{FF2B5EF4-FFF2-40B4-BE49-F238E27FC236}">
                    <a16:creationId xmlns:a16="http://schemas.microsoft.com/office/drawing/2014/main" id="{DF81FB96-6CC1-4753-8AF5-51AC807E9CAA}"/>
                  </a:ext>
                </a:extLst>
              </p:cNvPr>
              <p:cNvPicPr>
                <a:picLocks noChangeAspect="1"/>
              </p:cNvPicPr>
              <p:nvPr/>
            </p:nvPicPr>
            <p:blipFill>
              <a:blip r:embed="rId22"/>
              <a:srcRect/>
              <a:stretch>
                <a:fillRect/>
              </a:stretch>
            </p:blipFill>
            <p:spPr bwMode="auto">
              <a:xfrm rot="6031808">
                <a:off x="6851159" y="4065241"/>
                <a:ext cx="532207" cy="532207"/>
              </a:xfrm>
              <a:prstGeom prst="rect">
                <a:avLst/>
              </a:prstGeom>
              <a:noFill/>
              <a:ln w="9525">
                <a:noFill/>
                <a:miter lim="800000"/>
                <a:headEnd/>
                <a:tailEnd/>
              </a:ln>
            </p:spPr>
          </p:pic>
          <p:pic>
            <p:nvPicPr>
              <p:cNvPr id="45" name="Picture 82" descr="Radiate.png">
                <a:extLst>
                  <a:ext uri="{FF2B5EF4-FFF2-40B4-BE49-F238E27FC236}">
                    <a16:creationId xmlns:a16="http://schemas.microsoft.com/office/drawing/2014/main" id="{424819CB-2AC5-4BC7-812C-E6F4BDAB4AE1}"/>
                  </a:ext>
                </a:extLst>
              </p:cNvPr>
              <p:cNvPicPr>
                <a:picLocks noChangeAspect="1"/>
              </p:cNvPicPr>
              <p:nvPr/>
            </p:nvPicPr>
            <p:blipFill>
              <a:blip r:embed="rId22"/>
              <a:srcRect/>
              <a:stretch>
                <a:fillRect/>
              </a:stretch>
            </p:blipFill>
            <p:spPr bwMode="auto">
              <a:xfrm rot="-9640121">
                <a:off x="3809021" y="3641257"/>
                <a:ext cx="532207" cy="532207"/>
              </a:xfrm>
              <a:prstGeom prst="rect">
                <a:avLst/>
              </a:prstGeom>
              <a:noFill/>
              <a:ln w="9525">
                <a:noFill/>
                <a:miter lim="800000"/>
                <a:headEnd/>
                <a:tailEnd/>
              </a:ln>
            </p:spPr>
          </p:pic>
        </p:grpSp>
        <p:sp>
          <p:nvSpPr>
            <p:cNvPr id="35" name="Rounded Rectangle 51">
              <a:extLst>
                <a:ext uri="{FF2B5EF4-FFF2-40B4-BE49-F238E27FC236}">
                  <a16:creationId xmlns:a16="http://schemas.microsoft.com/office/drawing/2014/main" id="{90B96016-A681-43BA-8073-2647A1BDEF00}"/>
                </a:ext>
              </a:extLst>
            </p:cNvPr>
            <p:cNvSpPr/>
            <p:nvPr/>
          </p:nvSpPr>
          <p:spPr>
            <a:xfrm>
              <a:off x="163777" y="2766359"/>
              <a:ext cx="1223158" cy="1572321"/>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6000" b="1" dirty="0"/>
                <a:t>R</a:t>
              </a:r>
            </a:p>
          </p:txBody>
        </p:sp>
      </p:grpSp>
      <p:grpSp>
        <p:nvGrpSpPr>
          <p:cNvPr id="57" name="Group 56">
            <a:extLst>
              <a:ext uri="{FF2B5EF4-FFF2-40B4-BE49-F238E27FC236}">
                <a16:creationId xmlns:a16="http://schemas.microsoft.com/office/drawing/2014/main" id="{B5FAC1B7-82DF-4071-8B89-1807FCC53643}"/>
              </a:ext>
            </a:extLst>
          </p:cNvPr>
          <p:cNvGrpSpPr/>
          <p:nvPr/>
        </p:nvGrpSpPr>
        <p:grpSpPr>
          <a:xfrm>
            <a:off x="163777" y="4342700"/>
            <a:ext cx="12084316" cy="1939364"/>
            <a:chOff x="163777" y="4342700"/>
            <a:chExt cx="12084316" cy="1939364"/>
          </a:xfrm>
        </p:grpSpPr>
        <p:pic>
          <p:nvPicPr>
            <p:cNvPr id="58" name="Picture 57" descr="Various screens.png">
              <a:extLst>
                <a:ext uri="{FF2B5EF4-FFF2-40B4-BE49-F238E27FC236}">
                  <a16:creationId xmlns:a16="http://schemas.microsoft.com/office/drawing/2014/main" id="{8A00F979-C21F-404E-B541-51233788931C}"/>
                </a:ext>
              </a:extLst>
            </p:cNvPr>
            <p:cNvPicPr>
              <a:picLocks noChangeAspect="1"/>
            </p:cNvPicPr>
            <p:nvPr/>
          </p:nvPicPr>
          <p:blipFill rotWithShape="1">
            <a:blip r:embed="rId23"/>
            <a:srcRect t="29696"/>
            <a:stretch/>
          </p:blipFill>
          <p:spPr bwMode="auto">
            <a:xfrm>
              <a:off x="1543793" y="4593364"/>
              <a:ext cx="10704300" cy="1688700"/>
            </a:xfrm>
            <a:prstGeom prst="rect">
              <a:avLst/>
            </a:prstGeom>
            <a:noFill/>
            <a:ln w="9525">
              <a:noFill/>
              <a:miter lim="800000"/>
              <a:headEnd/>
              <a:tailEnd/>
            </a:ln>
          </p:spPr>
        </p:pic>
        <p:sp>
          <p:nvSpPr>
            <p:cNvPr id="59" name="Rounded Rectangle 52">
              <a:extLst>
                <a:ext uri="{FF2B5EF4-FFF2-40B4-BE49-F238E27FC236}">
                  <a16:creationId xmlns:a16="http://schemas.microsoft.com/office/drawing/2014/main" id="{F61C90F0-B371-49F2-9C59-74A9A8E15555}"/>
                </a:ext>
              </a:extLst>
            </p:cNvPr>
            <p:cNvSpPr/>
            <p:nvPr/>
          </p:nvSpPr>
          <p:spPr>
            <a:xfrm>
              <a:off x="163777" y="4342700"/>
              <a:ext cx="1223158" cy="1939364"/>
            </a:xfrm>
            <a:prstGeom prst="roundRect">
              <a:avLst>
                <a:gd name="adj" fmla="val 4046"/>
              </a:avLst>
            </a:prstGeom>
            <a:solidFill>
              <a:schemeClr val="accent1">
                <a:lumMod val="40000"/>
                <a:lumOff val="6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6000" b="1" dirty="0"/>
                <a:t>A</a:t>
              </a:r>
            </a:p>
          </p:txBody>
        </p:sp>
      </p:grpSp>
    </p:spTree>
    <p:extLst>
      <p:ext uri="{BB962C8B-B14F-4D97-AF65-F5344CB8AC3E}">
        <p14:creationId xmlns:p14="http://schemas.microsoft.com/office/powerpoint/2010/main" val="90453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Cortex-A9 MPCore</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63097"/>
            <a:ext cx="4903947" cy="4956851"/>
          </a:xfrm>
        </p:spPr>
        <p:txBody>
          <a:bodyPr wrap="square" numCol="1" anchor="t" anchorCtr="0" compatLnSpc="1">
            <a:prstTxWarp prst="textNoShape">
              <a:avLst/>
            </a:prstTxWarp>
          </a:bodyPr>
          <a:lstStyle/>
          <a:p>
            <a:r>
              <a:rPr lang="en-IN" altLang="en-US" dirty="0">
                <a:ea typeface="ＭＳ Ｐゴシック" panose="020B0600070205080204" pitchFamily="34" charset="-128"/>
              </a:rPr>
              <a:t>Contains up to four Cortex-A9 processors</a:t>
            </a:r>
          </a:p>
          <a:p>
            <a:r>
              <a:rPr lang="en-IN" altLang="en-US" dirty="0">
                <a:ea typeface="ＭＳ Ｐゴシック" panose="020B0600070205080204" pitchFamily="34" charset="-128"/>
              </a:rPr>
              <a:t>SCU</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Maintains L1 data cache coherency between processors</a:t>
            </a:r>
          </a:p>
          <a:p>
            <a:pPr lvl="1"/>
            <a:r>
              <a:rPr lang="en-IN" altLang="en-US" dirty="0">
                <a:ea typeface="ＭＳ Ｐゴシック" panose="020B0600070205080204" pitchFamily="34" charset="-128"/>
              </a:rPr>
              <a:t>Arbitrates accesses to the L2 memory system, through one or two external 64-bit AXI Manager interfaces</a:t>
            </a:r>
          </a:p>
          <a:p>
            <a:pPr lvl="1"/>
            <a:r>
              <a:rPr lang="en-IN" altLang="en-US" dirty="0">
                <a:ea typeface="ＭＳ Ｐゴシック" panose="020B0600070205080204" pitchFamily="34" charset="-128"/>
              </a:rPr>
              <a:t>Optional ACP for maintaining coherency with DMA controller, graphics processor, or similar</a:t>
            </a:r>
          </a:p>
          <a:p>
            <a:pPr defTabSz="801688">
              <a:buClr>
                <a:schemeClr val="tx2">
                  <a:lumMod val="40000"/>
                  <a:lumOff val="60000"/>
                </a:schemeClr>
              </a:buClr>
            </a:pPr>
            <a:r>
              <a:rPr lang="en-GB" dirty="0">
                <a:ea typeface="ＭＳ Ｐゴシック" panose="020B0600070205080204" pitchFamily="34" charset="-128"/>
              </a:rPr>
              <a:t>Integrated interrupt controller</a:t>
            </a:r>
          </a:p>
          <a:p>
            <a:pPr lvl="1" defTabSz="801688"/>
            <a:r>
              <a:rPr lang="en-GB" sz="1800" dirty="0">
                <a:ea typeface="ＭＳ Ｐゴシック" panose="020B0600070205080204" pitchFamily="34" charset="-128"/>
              </a:rPr>
              <a:t>Same programmer’s model as Arm Generic Interrupt Controller (GIC): the PL390 PrimeCell</a:t>
            </a:r>
            <a:endParaRPr lang="en-IN" altLang="en-US" sz="1800" dirty="0">
              <a:ea typeface="ＭＳ Ｐゴシック" panose="020B0600070205080204" pitchFamily="34" charset="-128"/>
            </a:endParaRPr>
          </a:p>
        </p:txBody>
      </p:sp>
      <p:pic>
        <p:nvPicPr>
          <p:cNvPr id="5" name="Picture 4" descr="18622">
            <a:extLst>
              <a:ext uri="{FF2B5EF4-FFF2-40B4-BE49-F238E27FC236}">
                <a16:creationId xmlns:a16="http://schemas.microsoft.com/office/drawing/2014/main" id="{4D0A9195-308D-4756-8458-10F21202DF82}"/>
              </a:ext>
            </a:extLst>
          </p:cNvPr>
          <p:cNvPicPr>
            <a:picLocks noChangeAspect="1" noChangeArrowheads="1"/>
          </p:cNvPicPr>
          <p:nvPr/>
        </p:nvPicPr>
        <p:blipFill>
          <a:blip r:embed="rId3" cstate="print"/>
          <a:srcRect/>
          <a:stretch>
            <a:fillRect/>
          </a:stretch>
        </p:blipFill>
        <p:spPr bwMode="auto">
          <a:xfrm>
            <a:off x="5396072" y="1131335"/>
            <a:ext cx="6568795" cy="3943586"/>
          </a:xfrm>
          <a:prstGeom prst="rect">
            <a:avLst/>
          </a:prstGeom>
          <a:noFill/>
          <a:ln w="9525">
            <a:noFill/>
            <a:miter lim="800000"/>
            <a:headEnd/>
            <a:tailEnd/>
          </a:ln>
        </p:spPr>
      </p:pic>
    </p:spTree>
    <p:extLst>
      <p:ext uri="{BB962C8B-B14F-4D97-AF65-F5344CB8AC3E}">
        <p14:creationId xmlns:p14="http://schemas.microsoft.com/office/powerpoint/2010/main" val="37962053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Cortex-A9 Pipeline</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346631" y="4182690"/>
            <a:ext cx="11180763" cy="2120883"/>
          </a:xfrm>
        </p:spPr>
        <p:txBody>
          <a:bodyPr wrap="square" numCol="1" anchor="t" anchorCtr="0" compatLnSpc="1">
            <a:prstTxWarp prst="textNoShape">
              <a:avLst/>
            </a:prstTxWarp>
          </a:bodyPr>
          <a:lstStyle/>
          <a:p>
            <a:r>
              <a:rPr lang="en-IN" altLang="en-US" sz="2000" dirty="0">
                <a:ea typeface="ＭＳ Ｐゴシック" panose="020B0600070205080204" pitchFamily="34" charset="-128"/>
              </a:rPr>
              <a:t>Five backend execution pipelines</a:t>
            </a:r>
          </a:p>
          <a:p>
            <a:r>
              <a:rPr lang="en-IN" altLang="en-US" sz="2000" dirty="0">
                <a:ea typeface="ＭＳ Ｐゴシック" panose="020B0600070205080204" pitchFamily="34" charset="-128"/>
              </a:rPr>
              <a:t>Pipelines are clustered into three different issue groups.</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Main, or multiply accumulate (Mac)</a:t>
            </a:r>
          </a:p>
          <a:p>
            <a:pPr lvl="1"/>
            <a:r>
              <a:rPr lang="en-IN" altLang="en-US" sz="1600" dirty="0">
                <a:ea typeface="ＭＳ Ｐゴシック" panose="020B0600070205080204" pitchFamily="34" charset="-128"/>
              </a:rPr>
              <a:t>Dual execution (also known as secondary)</a:t>
            </a:r>
          </a:p>
          <a:p>
            <a:pPr lvl="1"/>
            <a:r>
              <a:rPr lang="en-IN" altLang="en-US" sz="1600" dirty="0">
                <a:ea typeface="ＭＳ Ｐゴシック" panose="020B0600070205080204" pitchFamily="34" charset="-128"/>
              </a:rPr>
              <a:t>Load/store, or compute engine (Neon or floating point)</a:t>
            </a:r>
          </a:p>
          <a:p>
            <a:pPr marL="0" lvl="1" indent="0">
              <a:spcAft>
                <a:spcPts val="1600"/>
              </a:spcAft>
              <a:buNone/>
            </a:pPr>
            <a:r>
              <a:rPr lang="en-GB" sz="2000" dirty="0">
                <a:ea typeface="ＭＳ Ｐゴシック" panose="020B0600070205080204" pitchFamily="34" charset="-128"/>
              </a:rPr>
              <a:t>Core can issue up to 3 instructions per cycle.</a:t>
            </a:r>
            <a:endParaRPr lang="en-US" altLang="en-US" sz="2000" dirty="0">
              <a:ea typeface="ＭＳ Ｐゴシック" panose="020B0600070205080204" pitchFamily="34" charset="-128"/>
            </a:endParaRPr>
          </a:p>
        </p:txBody>
      </p:sp>
      <p:grpSp>
        <p:nvGrpSpPr>
          <p:cNvPr id="5" name="63 Grupo">
            <a:extLst>
              <a:ext uri="{FF2B5EF4-FFF2-40B4-BE49-F238E27FC236}">
                <a16:creationId xmlns:a16="http://schemas.microsoft.com/office/drawing/2014/main" id="{596DD227-573E-4024-B593-A5643C20841C}"/>
              </a:ext>
            </a:extLst>
          </p:cNvPr>
          <p:cNvGrpSpPr/>
          <p:nvPr/>
        </p:nvGrpSpPr>
        <p:grpSpPr>
          <a:xfrm>
            <a:off x="479425" y="951383"/>
            <a:ext cx="11658116" cy="3305072"/>
            <a:chOff x="323590" y="998538"/>
            <a:chExt cx="11854480" cy="3511550"/>
          </a:xfrm>
        </p:grpSpPr>
        <p:sp>
          <p:nvSpPr>
            <p:cNvPr id="6" name="Rectangle 2">
              <a:extLst>
                <a:ext uri="{FF2B5EF4-FFF2-40B4-BE49-F238E27FC236}">
                  <a16:creationId xmlns:a16="http://schemas.microsoft.com/office/drawing/2014/main" id="{BAE1DE42-4AD9-477E-8D4A-D3B7737BA4CC}"/>
                </a:ext>
              </a:extLst>
            </p:cNvPr>
            <p:cNvSpPr>
              <a:spLocks noChangeArrowheads="1"/>
            </p:cNvSpPr>
            <p:nvPr/>
          </p:nvSpPr>
          <p:spPr bwMode="auto">
            <a:xfrm>
              <a:off x="7583983" y="4111314"/>
              <a:ext cx="2877917" cy="282211"/>
            </a:xfrm>
            <a:prstGeom prst="rect">
              <a:avLst/>
            </a:prstGeom>
            <a:solidFill>
              <a:srgbClr val="C0C0C0"/>
            </a:solidFill>
            <a:ln w="12700" algn="ctr">
              <a:solidFill>
                <a:schemeClr val="tx1"/>
              </a:solidFill>
              <a:miter lim="800000"/>
              <a:headEnd/>
              <a:tailEnd/>
            </a:ln>
          </p:spPr>
          <p:txBody>
            <a:bodyPr wrap="square" lIns="80167" tIns="40084" rIns="80167" bIns="40084" anchor="ctr">
              <a:spAutoFit/>
            </a:bodyPr>
            <a:lstStyle/>
            <a:p>
              <a:endParaRPr lang="en-US" sz="1200" dirty="0"/>
            </a:p>
          </p:txBody>
        </p:sp>
        <p:sp>
          <p:nvSpPr>
            <p:cNvPr id="7" name="Rectangle 3">
              <a:extLst>
                <a:ext uri="{FF2B5EF4-FFF2-40B4-BE49-F238E27FC236}">
                  <a16:creationId xmlns:a16="http://schemas.microsoft.com/office/drawing/2014/main" id="{1766C24D-B3C8-4159-82F5-239BA7D79215}"/>
                </a:ext>
              </a:extLst>
            </p:cNvPr>
            <p:cNvSpPr>
              <a:spLocks noChangeArrowheads="1"/>
            </p:cNvSpPr>
            <p:nvPr/>
          </p:nvSpPr>
          <p:spPr bwMode="auto">
            <a:xfrm>
              <a:off x="7586100" y="2569551"/>
              <a:ext cx="2877916" cy="282211"/>
            </a:xfrm>
            <a:prstGeom prst="rect">
              <a:avLst/>
            </a:prstGeom>
            <a:solidFill>
              <a:srgbClr val="C0C0C0"/>
            </a:solidFill>
            <a:ln w="12700" algn="ctr">
              <a:solidFill>
                <a:schemeClr val="tx1"/>
              </a:solidFill>
              <a:miter lim="800000"/>
              <a:headEnd/>
              <a:tailEnd/>
            </a:ln>
          </p:spPr>
          <p:txBody>
            <a:bodyPr wrap="square" lIns="80167" tIns="40084" rIns="80167" bIns="40084" anchor="ctr">
              <a:spAutoFit/>
            </a:bodyPr>
            <a:lstStyle/>
            <a:p>
              <a:endParaRPr lang="en-US" sz="1200" dirty="0"/>
            </a:p>
          </p:txBody>
        </p:sp>
        <p:sp>
          <p:nvSpPr>
            <p:cNvPr id="8" name="Rectangle 4">
              <a:extLst>
                <a:ext uri="{FF2B5EF4-FFF2-40B4-BE49-F238E27FC236}">
                  <a16:creationId xmlns:a16="http://schemas.microsoft.com/office/drawing/2014/main" id="{F2D22491-8B8C-4F6D-87D6-3FF549AEA68E}"/>
                </a:ext>
              </a:extLst>
            </p:cNvPr>
            <p:cNvSpPr>
              <a:spLocks noChangeArrowheads="1"/>
            </p:cNvSpPr>
            <p:nvPr/>
          </p:nvSpPr>
          <p:spPr bwMode="auto">
            <a:xfrm>
              <a:off x="7583984" y="3334348"/>
              <a:ext cx="2877916" cy="282211"/>
            </a:xfrm>
            <a:prstGeom prst="rect">
              <a:avLst/>
            </a:prstGeom>
            <a:solidFill>
              <a:srgbClr val="C0C0C0"/>
            </a:solidFill>
            <a:ln w="12700" algn="ctr">
              <a:solidFill>
                <a:schemeClr val="tx1"/>
              </a:solidFill>
              <a:miter lim="800000"/>
              <a:headEnd/>
              <a:tailEnd/>
            </a:ln>
          </p:spPr>
          <p:txBody>
            <a:bodyPr wrap="square" lIns="80167" tIns="40084" rIns="80167" bIns="40084" anchor="ctr">
              <a:spAutoFit/>
            </a:bodyPr>
            <a:lstStyle/>
            <a:p>
              <a:endParaRPr lang="en-US" sz="1200" dirty="0"/>
            </a:p>
          </p:txBody>
        </p:sp>
        <p:sp>
          <p:nvSpPr>
            <p:cNvPr id="9" name="Rectangle 5">
              <a:extLst>
                <a:ext uri="{FF2B5EF4-FFF2-40B4-BE49-F238E27FC236}">
                  <a16:creationId xmlns:a16="http://schemas.microsoft.com/office/drawing/2014/main" id="{A7365A98-67F0-430C-B2D9-687462C9B9AC}"/>
                </a:ext>
              </a:extLst>
            </p:cNvPr>
            <p:cNvSpPr>
              <a:spLocks noChangeArrowheads="1"/>
            </p:cNvSpPr>
            <p:nvPr/>
          </p:nvSpPr>
          <p:spPr bwMode="auto">
            <a:xfrm>
              <a:off x="7583983" y="1443219"/>
              <a:ext cx="2877917" cy="282211"/>
            </a:xfrm>
            <a:prstGeom prst="rect">
              <a:avLst/>
            </a:prstGeom>
            <a:solidFill>
              <a:srgbClr val="C0C0C0"/>
            </a:solidFill>
            <a:ln w="12700" algn="ctr">
              <a:solidFill>
                <a:schemeClr val="tx1"/>
              </a:solidFill>
              <a:miter lim="800000"/>
              <a:headEnd/>
              <a:tailEnd/>
            </a:ln>
          </p:spPr>
          <p:txBody>
            <a:bodyPr wrap="square" lIns="80167" tIns="40084" rIns="80167" bIns="40084" anchor="ctr">
              <a:spAutoFit/>
            </a:bodyPr>
            <a:lstStyle/>
            <a:p>
              <a:endParaRPr lang="en-US" sz="1200" dirty="0"/>
            </a:p>
          </p:txBody>
        </p:sp>
        <p:sp>
          <p:nvSpPr>
            <p:cNvPr id="10" name="Rectangle 8">
              <a:extLst>
                <a:ext uri="{FF2B5EF4-FFF2-40B4-BE49-F238E27FC236}">
                  <a16:creationId xmlns:a16="http://schemas.microsoft.com/office/drawing/2014/main" id="{BD776ED3-11F4-47D7-8BFD-ACF74E45575C}"/>
                </a:ext>
              </a:extLst>
            </p:cNvPr>
            <p:cNvSpPr>
              <a:spLocks noChangeArrowheads="1"/>
            </p:cNvSpPr>
            <p:nvPr/>
          </p:nvSpPr>
          <p:spPr bwMode="auto">
            <a:xfrm>
              <a:off x="323590" y="1403350"/>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Fe1</a:t>
              </a:r>
              <a:endParaRPr lang="en-US" sz="1200" dirty="0"/>
            </a:p>
          </p:txBody>
        </p:sp>
        <p:sp>
          <p:nvSpPr>
            <p:cNvPr id="11" name="Rectangle 9">
              <a:extLst>
                <a:ext uri="{FF2B5EF4-FFF2-40B4-BE49-F238E27FC236}">
                  <a16:creationId xmlns:a16="http://schemas.microsoft.com/office/drawing/2014/main" id="{6903BFF8-58F8-4D0F-A9FA-C2704DCCAE1D}"/>
                </a:ext>
              </a:extLst>
            </p:cNvPr>
            <p:cNvSpPr>
              <a:spLocks noChangeArrowheads="1"/>
            </p:cNvSpPr>
            <p:nvPr/>
          </p:nvSpPr>
          <p:spPr bwMode="auto">
            <a:xfrm>
              <a:off x="1284307" y="1403350"/>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Fe2</a:t>
              </a:r>
              <a:endParaRPr lang="en-US" sz="1200" dirty="0"/>
            </a:p>
          </p:txBody>
        </p:sp>
        <p:sp>
          <p:nvSpPr>
            <p:cNvPr id="12" name="Rectangle 10">
              <a:extLst>
                <a:ext uri="{FF2B5EF4-FFF2-40B4-BE49-F238E27FC236}">
                  <a16:creationId xmlns:a16="http://schemas.microsoft.com/office/drawing/2014/main" id="{53C8CB71-C5FD-438E-AF4A-814D14C4F913}"/>
                </a:ext>
              </a:extLst>
            </p:cNvPr>
            <p:cNvSpPr>
              <a:spLocks noChangeArrowheads="1"/>
            </p:cNvSpPr>
            <p:nvPr/>
          </p:nvSpPr>
          <p:spPr bwMode="auto">
            <a:xfrm>
              <a:off x="2242908" y="1403350"/>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Fe3</a:t>
              </a:r>
              <a:endParaRPr lang="en-US" sz="1200" dirty="0"/>
            </a:p>
          </p:txBody>
        </p:sp>
        <p:sp>
          <p:nvSpPr>
            <p:cNvPr id="13" name="Rectangle 11">
              <a:extLst>
                <a:ext uri="{FF2B5EF4-FFF2-40B4-BE49-F238E27FC236}">
                  <a16:creationId xmlns:a16="http://schemas.microsoft.com/office/drawing/2014/main" id="{E43AAB62-56E6-4913-B073-FEE281C79543}"/>
                </a:ext>
              </a:extLst>
            </p:cNvPr>
            <p:cNvSpPr>
              <a:spLocks noChangeArrowheads="1"/>
            </p:cNvSpPr>
            <p:nvPr/>
          </p:nvSpPr>
          <p:spPr bwMode="auto">
            <a:xfrm>
              <a:off x="6502648" y="998538"/>
              <a:ext cx="780847" cy="3509962"/>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ISS</a:t>
              </a:r>
              <a:endParaRPr lang="en-US" sz="1200" dirty="0"/>
            </a:p>
          </p:txBody>
        </p:sp>
        <p:sp>
          <p:nvSpPr>
            <p:cNvPr id="14" name="Rectangle 12">
              <a:extLst>
                <a:ext uri="{FF2B5EF4-FFF2-40B4-BE49-F238E27FC236}">
                  <a16:creationId xmlns:a16="http://schemas.microsoft.com/office/drawing/2014/main" id="{6F37DD6B-A81E-48FA-89AB-0AA53031DCB5}"/>
                </a:ext>
              </a:extLst>
            </p:cNvPr>
            <p:cNvSpPr>
              <a:spLocks noChangeArrowheads="1"/>
            </p:cNvSpPr>
            <p:nvPr/>
          </p:nvSpPr>
          <p:spPr bwMode="auto">
            <a:xfrm>
              <a:off x="7583983" y="998538"/>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Ex1</a:t>
              </a:r>
              <a:endParaRPr lang="en-US" sz="1200" dirty="0"/>
            </a:p>
          </p:txBody>
        </p:sp>
        <p:sp>
          <p:nvSpPr>
            <p:cNvPr id="15" name="Rectangle 13">
              <a:extLst>
                <a:ext uri="{FF2B5EF4-FFF2-40B4-BE49-F238E27FC236}">
                  <a16:creationId xmlns:a16="http://schemas.microsoft.com/office/drawing/2014/main" id="{9BE0B71D-ACF2-4701-B0B3-BBC590606D4E}"/>
                </a:ext>
              </a:extLst>
            </p:cNvPr>
            <p:cNvSpPr>
              <a:spLocks noChangeArrowheads="1"/>
            </p:cNvSpPr>
            <p:nvPr/>
          </p:nvSpPr>
          <p:spPr bwMode="auto">
            <a:xfrm>
              <a:off x="7583983" y="2438400"/>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Ex1</a:t>
              </a:r>
              <a:endParaRPr lang="en-US" sz="1200" dirty="0"/>
            </a:p>
          </p:txBody>
        </p:sp>
        <p:sp>
          <p:nvSpPr>
            <p:cNvPr id="16" name="Rectangle 14">
              <a:extLst>
                <a:ext uri="{FF2B5EF4-FFF2-40B4-BE49-F238E27FC236}">
                  <a16:creationId xmlns:a16="http://schemas.microsoft.com/office/drawing/2014/main" id="{8F8D81B0-8967-44DD-BBCF-2B337B72F74C}"/>
                </a:ext>
              </a:extLst>
            </p:cNvPr>
            <p:cNvSpPr>
              <a:spLocks noChangeArrowheads="1"/>
            </p:cNvSpPr>
            <p:nvPr/>
          </p:nvSpPr>
          <p:spPr bwMode="auto">
            <a:xfrm>
              <a:off x="7583983" y="3203575"/>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AGU</a:t>
              </a:r>
              <a:endParaRPr lang="en-US" sz="1200" dirty="0"/>
            </a:p>
          </p:txBody>
        </p:sp>
        <p:sp>
          <p:nvSpPr>
            <p:cNvPr id="17" name="Rectangle 15">
              <a:extLst>
                <a:ext uri="{FF2B5EF4-FFF2-40B4-BE49-F238E27FC236}">
                  <a16:creationId xmlns:a16="http://schemas.microsoft.com/office/drawing/2014/main" id="{7F942CD0-88D2-4C47-A3A3-1C2CED4380BF}"/>
                </a:ext>
              </a:extLst>
            </p:cNvPr>
            <p:cNvSpPr>
              <a:spLocks noChangeArrowheads="1"/>
            </p:cNvSpPr>
            <p:nvPr/>
          </p:nvSpPr>
          <p:spPr bwMode="auto">
            <a:xfrm>
              <a:off x="9683170" y="998541"/>
              <a:ext cx="778730" cy="1214437"/>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WB</a:t>
              </a:r>
              <a:endParaRPr lang="en-US" sz="1200" dirty="0"/>
            </a:p>
          </p:txBody>
        </p:sp>
        <p:sp>
          <p:nvSpPr>
            <p:cNvPr id="18" name="Rectangle 16">
              <a:extLst>
                <a:ext uri="{FF2B5EF4-FFF2-40B4-BE49-F238E27FC236}">
                  <a16:creationId xmlns:a16="http://schemas.microsoft.com/office/drawing/2014/main" id="{E4BA4AB4-6437-4D56-8784-A09E36C079DA}"/>
                </a:ext>
              </a:extLst>
            </p:cNvPr>
            <p:cNvSpPr>
              <a:spLocks noChangeArrowheads="1"/>
            </p:cNvSpPr>
            <p:nvPr/>
          </p:nvSpPr>
          <p:spPr bwMode="auto">
            <a:xfrm>
              <a:off x="9683170" y="2439991"/>
              <a:ext cx="778730" cy="541337"/>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WB</a:t>
              </a:r>
              <a:endParaRPr lang="en-US" sz="1200" dirty="0"/>
            </a:p>
          </p:txBody>
        </p:sp>
        <p:sp>
          <p:nvSpPr>
            <p:cNvPr id="19" name="Rectangle 17">
              <a:extLst>
                <a:ext uri="{FF2B5EF4-FFF2-40B4-BE49-F238E27FC236}">
                  <a16:creationId xmlns:a16="http://schemas.microsoft.com/office/drawing/2014/main" id="{AA2FEE2B-6396-4154-B572-94590CB83367}"/>
                </a:ext>
              </a:extLst>
            </p:cNvPr>
            <p:cNvSpPr>
              <a:spLocks noChangeArrowheads="1"/>
            </p:cNvSpPr>
            <p:nvPr/>
          </p:nvSpPr>
          <p:spPr bwMode="auto">
            <a:xfrm>
              <a:off x="9683170" y="3203575"/>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WB</a:t>
              </a:r>
              <a:endParaRPr lang="en-US" sz="1200" dirty="0"/>
            </a:p>
          </p:txBody>
        </p:sp>
        <p:sp>
          <p:nvSpPr>
            <p:cNvPr id="20" name="Rectangle 18">
              <a:extLst>
                <a:ext uri="{FF2B5EF4-FFF2-40B4-BE49-F238E27FC236}">
                  <a16:creationId xmlns:a16="http://schemas.microsoft.com/office/drawing/2014/main" id="{04A68C69-5AEA-4AA0-9F36-5B8D0109E77D}"/>
                </a:ext>
              </a:extLst>
            </p:cNvPr>
            <p:cNvSpPr>
              <a:spLocks noChangeArrowheads="1"/>
            </p:cNvSpPr>
            <p:nvPr/>
          </p:nvSpPr>
          <p:spPr bwMode="invGray">
            <a:xfrm>
              <a:off x="7583984" y="3968750"/>
              <a:ext cx="1798698" cy="541338"/>
            </a:xfrm>
            <a:prstGeom prst="rect">
              <a:avLst/>
            </a:prstGeom>
            <a:solidFill>
              <a:srgbClr val="FFCDCD"/>
            </a:solidFill>
            <a:ln w="12700" algn="ctr">
              <a:solidFill>
                <a:schemeClr val="tx1"/>
              </a:solidFill>
              <a:miter lim="800000"/>
              <a:headEnd/>
              <a:tailEnd/>
            </a:ln>
          </p:spPr>
          <p:txBody>
            <a:bodyPr wrap="none" lIns="80167" tIns="40084" rIns="80167" bIns="40084" anchor="ctr"/>
            <a:lstStyle/>
            <a:p>
              <a:pPr defTabSz="801688"/>
              <a:r>
                <a:rPr lang="en-GB" sz="1200" dirty="0"/>
                <a:t>CE</a:t>
              </a:r>
              <a:endParaRPr lang="en-US" sz="1200" dirty="0"/>
            </a:p>
          </p:txBody>
        </p:sp>
        <p:sp>
          <p:nvSpPr>
            <p:cNvPr id="21" name="Rectangle 19">
              <a:extLst>
                <a:ext uri="{FF2B5EF4-FFF2-40B4-BE49-F238E27FC236}">
                  <a16:creationId xmlns:a16="http://schemas.microsoft.com/office/drawing/2014/main" id="{3ABE14F3-DBF1-41DF-AC39-FC42DBB8186D}"/>
                </a:ext>
              </a:extLst>
            </p:cNvPr>
            <p:cNvSpPr>
              <a:spLocks noChangeArrowheads="1"/>
            </p:cNvSpPr>
            <p:nvPr/>
          </p:nvSpPr>
          <p:spPr bwMode="invGray">
            <a:xfrm>
              <a:off x="8603951" y="3203575"/>
              <a:ext cx="778730" cy="539750"/>
            </a:xfrm>
            <a:prstGeom prst="rect">
              <a:avLst/>
            </a:prstGeom>
            <a:solidFill>
              <a:srgbClr val="FFCDCD"/>
            </a:solidFill>
            <a:ln w="12700" algn="ctr">
              <a:solidFill>
                <a:schemeClr val="tx1"/>
              </a:solidFill>
              <a:miter lim="800000"/>
              <a:headEnd/>
              <a:tailEnd/>
            </a:ln>
          </p:spPr>
          <p:txBody>
            <a:bodyPr wrap="none" lIns="80167" tIns="40084" rIns="80167" bIns="40084" anchor="ctr"/>
            <a:lstStyle/>
            <a:p>
              <a:pPr defTabSz="801688"/>
              <a:r>
                <a:rPr lang="en-GB" sz="1200" dirty="0"/>
                <a:t>LSU</a:t>
              </a:r>
              <a:endParaRPr lang="en-US" sz="1200" dirty="0"/>
            </a:p>
          </p:txBody>
        </p:sp>
        <p:sp>
          <p:nvSpPr>
            <p:cNvPr id="22" name="Line 20">
              <a:extLst>
                <a:ext uri="{FF2B5EF4-FFF2-40B4-BE49-F238E27FC236}">
                  <a16:creationId xmlns:a16="http://schemas.microsoft.com/office/drawing/2014/main" id="{6B0978D3-798F-44B2-9E97-372A30BA884B}"/>
                </a:ext>
              </a:extLst>
            </p:cNvPr>
            <p:cNvSpPr>
              <a:spLocks noChangeShapeType="1"/>
            </p:cNvSpPr>
            <p:nvPr/>
          </p:nvSpPr>
          <p:spPr bwMode="auto">
            <a:xfrm flipV="1">
              <a:off x="3984472" y="1584325"/>
              <a:ext cx="480359"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3" name="Line 21">
              <a:extLst>
                <a:ext uri="{FF2B5EF4-FFF2-40B4-BE49-F238E27FC236}">
                  <a16:creationId xmlns:a16="http://schemas.microsoft.com/office/drawing/2014/main" id="{BD6AF00D-F0B8-4600-BAB4-46CC45665AFA}"/>
                </a:ext>
              </a:extLst>
            </p:cNvPr>
            <p:cNvSpPr>
              <a:spLocks noChangeShapeType="1"/>
            </p:cNvSpPr>
            <p:nvPr/>
          </p:nvSpPr>
          <p:spPr bwMode="auto">
            <a:xfrm>
              <a:off x="3984472" y="1763713"/>
              <a:ext cx="480359"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4" name="Line 22">
              <a:extLst>
                <a:ext uri="{FF2B5EF4-FFF2-40B4-BE49-F238E27FC236}">
                  <a16:creationId xmlns:a16="http://schemas.microsoft.com/office/drawing/2014/main" id="{1FBFE387-C7A3-47DA-AC8A-DB2FAD0AE4F4}"/>
                </a:ext>
              </a:extLst>
            </p:cNvPr>
            <p:cNvSpPr>
              <a:spLocks noChangeShapeType="1"/>
            </p:cNvSpPr>
            <p:nvPr/>
          </p:nvSpPr>
          <p:spPr bwMode="auto">
            <a:xfrm flipV="1">
              <a:off x="5243560" y="1582738"/>
              <a:ext cx="241237"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5" name="Line 23">
              <a:extLst>
                <a:ext uri="{FF2B5EF4-FFF2-40B4-BE49-F238E27FC236}">
                  <a16:creationId xmlns:a16="http://schemas.microsoft.com/office/drawing/2014/main" id="{25FC97EE-F9A7-4FE1-BC09-6179176D26B9}"/>
                </a:ext>
              </a:extLst>
            </p:cNvPr>
            <p:cNvSpPr>
              <a:spLocks noChangeShapeType="1"/>
            </p:cNvSpPr>
            <p:nvPr/>
          </p:nvSpPr>
          <p:spPr bwMode="auto">
            <a:xfrm flipV="1">
              <a:off x="5243560" y="1763713"/>
              <a:ext cx="241237"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6" name="Line 24">
              <a:extLst>
                <a:ext uri="{FF2B5EF4-FFF2-40B4-BE49-F238E27FC236}">
                  <a16:creationId xmlns:a16="http://schemas.microsoft.com/office/drawing/2014/main" id="{8CF63AB0-6065-4F80-BA6D-F0E9B5E9C28E}"/>
                </a:ext>
              </a:extLst>
            </p:cNvPr>
            <p:cNvSpPr>
              <a:spLocks noChangeShapeType="1"/>
            </p:cNvSpPr>
            <p:nvPr/>
          </p:nvSpPr>
          <p:spPr bwMode="auto">
            <a:xfrm>
              <a:off x="6142908" y="1582738"/>
              <a:ext cx="353392"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7" name="Line 25">
              <a:extLst>
                <a:ext uri="{FF2B5EF4-FFF2-40B4-BE49-F238E27FC236}">
                  <a16:creationId xmlns:a16="http://schemas.microsoft.com/office/drawing/2014/main" id="{6BA37963-0473-4BC4-81EB-A0721959D593}"/>
                </a:ext>
              </a:extLst>
            </p:cNvPr>
            <p:cNvSpPr>
              <a:spLocks noChangeShapeType="1"/>
            </p:cNvSpPr>
            <p:nvPr/>
          </p:nvSpPr>
          <p:spPr bwMode="auto">
            <a:xfrm>
              <a:off x="6142908" y="1763713"/>
              <a:ext cx="359740"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28" name="Rectangle 26">
              <a:extLst>
                <a:ext uri="{FF2B5EF4-FFF2-40B4-BE49-F238E27FC236}">
                  <a16:creationId xmlns:a16="http://schemas.microsoft.com/office/drawing/2014/main" id="{5C1B9F56-C4CE-49EF-98D5-2A37BF4CA7CE}"/>
                </a:ext>
              </a:extLst>
            </p:cNvPr>
            <p:cNvSpPr>
              <a:spLocks noChangeArrowheads="1"/>
            </p:cNvSpPr>
            <p:nvPr/>
          </p:nvSpPr>
          <p:spPr bwMode="auto">
            <a:xfrm>
              <a:off x="4462712" y="1403350"/>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De</a:t>
              </a:r>
              <a:endParaRPr lang="en-US" sz="1200" dirty="0"/>
            </a:p>
          </p:txBody>
        </p:sp>
        <p:sp>
          <p:nvSpPr>
            <p:cNvPr id="29" name="Rectangle 27">
              <a:extLst>
                <a:ext uri="{FF2B5EF4-FFF2-40B4-BE49-F238E27FC236}">
                  <a16:creationId xmlns:a16="http://schemas.microsoft.com/office/drawing/2014/main" id="{186F12C9-6279-482F-9E1F-72D00A8EE7ED}"/>
                </a:ext>
              </a:extLst>
            </p:cNvPr>
            <p:cNvSpPr>
              <a:spLocks noChangeArrowheads="1"/>
            </p:cNvSpPr>
            <p:nvPr/>
          </p:nvSpPr>
          <p:spPr bwMode="auto">
            <a:xfrm>
              <a:off x="5482680" y="1403350"/>
              <a:ext cx="780847"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Re</a:t>
              </a:r>
              <a:endParaRPr lang="en-US" sz="1200" dirty="0"/>
            </a:p>
          </p:txBody>
        </p:sp>
        <p:sp>
          <p:nvSpPr>
            <p:cNvPr id="30" name="Line 28">
              <a:extLst>
                <a:ext uri="{FF2B5EF4-FFF2-40B4-BE49-F238E27FC236}">
                  <a16:creationId xmlns:a16="http://schemas.microsoft.com/office/drawing/2014/main" id="{BC576A5C-E258-4F7B-81A2-565BD4407350}"/>
                </a:ext>
              </a:extLst>
            </p:cNvPr>
            <p:cNvSpPr>
              <a:spLocks noChangeShapeType="1"/>
            </p:cNvSpPr>
            <p:nvPr/>
          </p:nvSpPr>
          <p:spPr bwMode="auto">
            <a:xfrm>
              <a:off x="7283495" y="2709863"/>
              <a:ext cx="300488"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31" name="Rectangle 29">
              <a:extLst>
                <a:ext uri="{FF2B5EF4-FFF2-40B4-BE49-F238E27FC236}">
                  <a16:creationId xmlns:a16="http://schemas.microsoft.com/office/drawing/2014/main" id="{BDBA7172-692E-4C7F-9A00-F14FE8C2F43F}"/>
                </a:ext>
              </a:extLst>
            </p:cNvPr>
            <p:cNvSpPr>
              <a:spLocks noChangeArrowheads="1"/>
            </p:cNvSpPr>
            <p:nvPr/>
          </p:nvSpPr>
          <p:spPr bwMode="auto">
            <a:xfrm>
              <a:off x="5482680" y="2168525"/>
              <a:ext cx="782963"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BM</a:t>
              </a:r>
              <a:endParaRPr lang="en-US" sz="1200" dirty="0"/>
            </a:p>
          </p:txBody>
        </p:sp>
        <p:sp>
          <p:nvSpPr>
            <p:cNvPr id="32" name="Text Box 30">
              <a:extLst>
                <a:ext uri="{FF2B5EF4-FFF2-40B4-BE49-F238E27FC236}">
                  <a16:creationId xmlns:a16="http://schemas.microsoft.com/office/drawing/2014/main" id="{92BC03D1-537A-4DE9-8496-2F36E01046A6}"/>
                </a:ext>
              </a:extLst>
            </p:cNvPr>
            <p:cNvSpPr txBox="1">
              <a:spLocks noChangeArrowheads="1"/>
            </p:cNvSpPr>
            <p:nvPr/>
          </p:nvSpPr>
          <p:spPr bwMode="auto">
            <a:xfrm>
              <a:off x="10464015" y="998539"/>
              <a:ext cx="664460" cy="543814"/>
            </a:xfrm>
            <a:prstGeom prst="rect">
              <a:avLst/>
            </a:prstGeom>
            <a:noFill/>
            <a:ln w="12700" algn="ctr">
              <a:noFill/>
              <a:miter lim="800000"/>
              <a:headEnd/>
              <a:tailEnd/>
            </a:ln>
          </p:spPr>
          <p:txBody>
            <a:bodyPr wrap="square" lIns="80167" tIns="40084" rIns="80167" bIns="40084">
              <a:spAutoFit/>
            </a:bodyPr>
            <a:lstStyle/>
            <a:p>
              <a:pPr algn="l" defTabSz="801688"/>
              <a:r>
                <a:rPr lang="en-GB" dirty="0"/>
                <a:t>Main          (P0)</a:t>
              </a:r>
              <a:endParaRPr lang="en-US" dirty="0"/>
            </a:p>
          </p:txBody>
        </p:sp>
        <p:sp>
          <p:nvSpPr>
            <p:cNvPr id="33" name="Text Box 31">
              <a:extLst>
                <a:ext uri="{FF2B5EF4-FFF2-40B4-BE49-F238E27FC236}">
                  <a16:creationId xmlns:a16="http://schemas.microsoft.com/office/drawing/2014/main" id="{ECDDF7D4-2BCF-41C5-B1E2-C8CAF608CD42}"/>
                </a:ext>
              </a:extLst>
            </p:cNvPr>
            <p:cNvSpPr txBox="1">
              <a:spLocks noChangeArrowheads="1"/>
            </p:cNvSpPr>
            <p:nvPr/>
          </p:nvSpPr>
          <p:spPr bwMode="auto">
            <a:xfrm>
              <a:off x="10464015" y="2438402"/>
              <a:ext cx="1072186" cy="543814"/>
            </a:xfrm>
            <a:prstGeom prst="rect">
              <a:avLst/>
            </a:prstGeom>
            <a:noFill/>
            <a:ln w="12700" algn="ctr">
              <a:noFill/>
              <a:miter lim="800000"/>
              <a:headEnd/>
              <a:tailEnd/>
            </a:ln>
          </p:spPr>
          <p:txBody>
            <a:bodyPr wrap="square" lIns="80167" tIns="40084" rIns="80167" bIns="40084">
              <a:spAutoFit/>
            </a:bodyPr>
            <a:lstStyle/>
            <a:p>
              <a:pPr algn="l" defTabSz="801688"/>
              <a:r>
                <a:rPr lang="en-GB" dirty="0"/>
                <a:t>Dual              (P1)</a:t>
              </a:r>
              <a:endParaRPr lang="en-US" dirty="0"/>
            </a:p>
          </p:txBody>
        </p:sp>
        <p:sp>
          <p:nvSpPr>
            <p:cNvPr id="34" name="Text Box 32">
              <a:extLst>
                <a:ext uri="{FF2B5EF4-FFF2-40B4-BE49-F238E27FC236}">
                  <a16:creationId xmlns:a16="http://schemas.microsoft.com/office/drawing/2014/main" id="{E44A484E-1548-4803-AFA0-D065DC925EE8}"/>
                </a:ext>
              </a:extLst>
            </p:cNvPr>
            <p:cNvSpPr txBox="1">
              <a:spLocks noChangeArrowheads="1"/>
            </p:cNvSpPr>
            <p:nvPr/>
          </p:nvSpPr>
          <p:spPr bwMode="auto">
            <a:xfrm>
              <a:off x="336288" y="2495550"/>
              <a:ext cx="2700163" cy="282211"/>
            </a:xfrm>
            <a:prstGeom prst="rect">
              <a:avLst/>
            </a:prstGeom>
            <a:noFill/>
            <a:ln w="12700" algn="ctr">
              <a:noFill/>
              <a:miter lim="800000"/>
              <a:headEnd/>
              <a:tailEnd/>
            </a:ln>
          </p:spPr>
          <p:txBody>
            <a:bodyPr lIns="80167" tIns="40084" rIns="80167" bIns="40084">
              <a:spAutoFit/>
            </a:bodyPr>
            <a:lstStyle/>
            <a:p>
              <a:pPr defTabSz="801688"/>
              <a:r>
                <a:rPr lang="en-GB" sz="1200" dirty="0"/>
                <a:t>Prefetch Unit</a:t>
              </a:r>
              <a:endParaRPr lang="en-US" sz="1200" dirty="0"/>
            </a:p>
          </p:txBody>
        </p:sp>
        <p:sp>
          <p:nvSpPr>
            <p:cNvPr id="35" name="Line 33">
              <a:extLst>
                <a:ext uri="{FF2B5EF4-FFF2-40B4-BE49-F238E27FC236}">
                  <a16:creationId xmlns:a16="http://schemas.microsoft.com/office/drawing/2014/main" id="{E490F5BB-C278-455C-92FC-E80933B5490F}"/>
                </a:ext>
              </a:extLst>
            </p:cNvPr>
            <p:cNvSpPr>
              <a:spLocks noChangeShapeType="1"/>
            </p:cNvSpPr>
            <p:nvPr/>
          </p:nvSpPr>
          <p:spPr bwMode="auto">
            <a:xfrm>
              <a:off x="5842419" y="1944688"/>
              <a:ext cx="0" cy="225425"/>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36" name="Line 34">
              <a:extLst>
                <a:ext uri="{FF2B5EF4-FFF2-40B4-BE49-F238E27FC236}">
                  <a16:creationId xmlns:a16="http://schemas.microsoft.com/office/drawing/2014/main" id="{4C2984D3-44EF-4AA0-8BEF-2C7AFEB4F519}"/>
                </a:ext>
              </a:extLst>
            </p:cNvPr>
            <p:cNvSpPr>
              <a:spLocks noChangeShapeType="1"/>
            </p:cNvSpPr>
            <p:nvPr/>
          </p:nvSpPr>
          <p:spPr bwMode="auto">
            <a:xfrm flipH="1">
              <a:off x="3622615" y="2438400"/>
              <a:ext cx="1860065"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37" name="Line 35">
              <a:extLst>
                <a:ext uri="{FF2B5EF4-FFF2-40B4-BE49-F238E27FC236}">
                  <a16:creationId xmlns:a16="http://schemas.microsoft.com/office/drawing/2014/main" id="{08E6F1AF-0727-4A59-B2FC-66C87C597EE6}"/>
                </a:ext>
              </a:extLst>
            </p:cNvPr>
            <p:cNvSpPr>
              <a:spLocks noChangeShapeType="1"/>
            </p:cNvSpPr>
            <p:nvPr/>
          </p:nvSpPr>
          <p:spPr bwMode="auto">
            <a:xfrm>
              <a:off x="9382682" y="2709863"/>
              <a:ext cx="300488"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38" name="Rectangle 36">
              <a:extLst>
                <a:ext uri="{FF2B5EF4-FFF2-40B4-BE49-F238E27FC236}">
                  <a16:creationId xmlns:a16="http://schemas.microsoft.com/office/drawing/2014/main" id="{D73248BC-B1C3-4A54-973E-44F448160A61}"/>
                </a:ext>
              </a:extLst>
            </p:cNvPr>
            <p:cNvSpPr>
              <a:spLocks noChangeArrowheads="1"/>
            </p:cNvSpPr>
            <p:nvPr/>
          </p:nvSpPr>
          <p:spPr bwMode="auto">
            <a:xfrm>
              <a:off x="7583983" y="1673225"/>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M1</a:t>
              </a:r>
              <a:endParaRPr lang="en-US" sz="1200" dirty="0"/>
            </a:p>
          </p:txBody>
        </p:sp>
        <p:sp>
          <p:nvSpPr>
            <p:cNvPr id="39" name="Text Box 37">
              <a:extLst>
                <a:ext uri="{FF2B5EF4-FFF2-40B4-BE49-F238E27FC236}">
                  <a16:creationId xmlns:a16="http://schemas.microsoft.com/office/drawing/2014/main" id="{5F64D53C-014F-4115-80BA-93A7C616F252}"/>
                </a:ext>
              </a:extLst>
            </p:cNvPr>
            <p:cNvSpPr txBox="1">
              <a:spLocks noChangeArrowheads="1"/>
            </p:cNvSpPr>
            <p:nvPr/>
          </p:nvSpPr>
          <p:spPr bwMode="auto">
            <a:xfrm>
              <a:off x="10464015" y="1673228"/>
              <a:ext cx="1328921" cy="314911"/>
            </a:xfrm>
            <a:prstGeom prst="rect">
              <a:avLst/>
            </a:prstGeom>
            <a:noFill/>
            <a:ln w="12700" algn="ctr">
              <a:noFill/>
              <a:miter lim="800000"/>
              <a:headEnd/>
              <a:tailEnd/>
            </a:ln>
          </p:spPr>
          <p:txBody>
            <a:bodyPr lIns="80167" tIns="40084" rIns="80167" bIns="40084">
              <a:spAutoFit/>
            </a:bodyPr>
            <a:lstStyle/>
            <a:p>
              <a:pPr algn="l" defTabSz="801688"/>
              <a:r>
                <a:rPr lang="en-GB" dirty="0"/>
                <a:t>Mac  (M)</a:t>
              </a:r>
              <a:endParaRPr lang="en-US" dirty="0"/>
            </a:p>
          </p:txBody>
        </p:sp>
        <p:sp>
          <p:nvSpPr>
            <p:cNvPr id="40" name="Rectangle 38">
              <a:extLst>
                <a:ext uri="{FF2B5EF4-FFF2-40B4-BE49-F238E27FC236}">
                  <a16:creationId xmlns:a16="http://schemas.microsoft.com/office/drawing/2014/main" id="{279E7139-3B20-4298-BD61-E5114B2901B3}"/>
                </a:ext>
              </a:extLst>
            </p:cNvPr>
            <p:cNvSpPr>
              <a:spLocks noChangeArrowheads="1"/>
            </p:cNvSpPr>
            <p:nvPr/>
          </p:nvSpPr>
          <p:spPr bwMode="auto">
            <a:xfrm>
              <a:off x="8603951" y="998538"/>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Ex2</a:t>
              </a:r>
              <a:endParaRPr lang="en-US" sz="1200" dirty="0"/>
            </a:p>
          </p:txBody>
        </p:sp>
        <p:sp>
          <p:nvSpPr>
            <p:cNvPr id="41" name="Rectangle 39">
              <a:extLst>
                <a:ext uri="{FF2B5EF4-FFF2-40B4-BE49-F238E27FC236}">
                  <a16:creationId xmlns:a16="http://schemas.microsoft.com/office/drawing/2014/main" id="{BD824CA0-41B5-447B-83AE-A657061A215E}"/>
                </a:ext>
              </a:extLst>
            </p:cNvPr>
            <p:cNvSpPr>
              <a:spLocks noChangeArrowheads="1"/>
            </p:cNvSpPr>
            <p:nvPr/>
          </p:nvSpPr>
          <p:spPr bwMode="auto">
            <a:xfrm>
              <a:off x="8603951" y="2438400"/>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Ex2</a:t>
              </a:r>
              <a:endParaRPr lang="en-US" sz="1200" dirty="0"/>
            </a:p>
          </p:txBody>
        </p:sp>
        <p:sp>
          <p:nvSpPr>
            <p:cNvPr id="42" name="Rectangle 40">
              <a:extLst>
                <a:ext uri="{FF2B5EF4-FFF2-40B4-BE49-F238E27FC236}">
                  <a16:creationId xmlns:a16="http://schemas.microsoft.com/office/drawing/2014/main" id="{318414E7-E74B-4C12-8DC0-D895C14E6B1A}"/>
                </a:ext>
              </a:extLst>
            </p:cNvPr>
            <p:cNvSpPr>
              <a:spLocks noChangeArrowheads="1"/>
            </p:cNvSpPr>
            <p:nvPr/>
          </p:nvSpPr>
          <p:spPr bwMode="auto">
            <a:xfrm>
              <a:off x="8603951" y="1673225"/>
              <a:ext cx="778730" cy="541338"/>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M2</a:t>
              </a:r>
              <a:endParaRPr lang="en-US" sz="1200" dirty="0"/>
            </a:p>
          </p:txBody>
        </p:sp>
        <p:sp>
          <p:nvSpPr>
            <p:cNvPr id="43" name="Line 41">
              <a:extLst>
                <a:ext uri="{FF2B5EF4-FFF2-40B4-BE49-F238E27FC236}">
                  <a16:creationId xmlns:a16="http://schemas.microsoft.com/office/drawing/2014/main" id="{90A5F37B-9E08-460E-983B-7B67425A7239}"/>
                </a:ext>
              </a:extLst>
            </p:cNvPr>
            <p:cNvSpPr>
              <a:spLocks noChangeShapeType="1"/>
            </p:cNvSpPr>
            <p:nvPr/>
          </p:nvSpPr>
          <p:spPr bwMode="auto">
            <a:xfrm flipH="1" flipV="1">
              <a:off x="6261410" y="2439988"/>
              <a:ext cx="239122"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44" name="Line 42">
              <a:extLst>
                <a:ext uri="{FF2B5EF4-FFF2-40B4-BE49-F238E27FC236}">
                  <a16:creationId xmlns:a16="http://schemas.microsoft.com/office/drawing/2014/main" id="{4EEDCA43-CD0D-46DF-A4CB-4303E4D87C5D}"/>
                </a:ext>
              </a:extLst>
            </p:cNvPr>
            <p:cNvSpPr>
              <a:spLocks noChangeShapeType="1"/>
            </p:cNvSpPr>
            <p:nvPr/>
          </p:nvSpPr>
          <p:spPr bwMode="auto">
            <a:xfrm>
              <a:off x="8362714" y="1268413"/>
              <a:ext cx="239120"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45" name="Line 43">
              <a:extLst>
                <a:ext uri="{FF2B5EF4-FFF2-40B4-BE49-F238E27FC236}">
                  <a16:creationId xmlns:a16="http://schemas.microsoft.com/office/drawing/2014/main" id="{AEBAA2B4-C62F-49A9-93F0-6CFCA6EAF55D}"/>
                </a:ext>
              </a:extLst>
            </p:cNvPr>
            <p:cNvSpPr>
              <a:spLocks noChangeShapeType="1"/>
            </p:cNvSpPr>
            <p:nvPr/>
          </p:nvSpPr>
          <p:spPr bwMode="auto">
            <a:xfrm flipV="1">
              <a:off x="8364829" y="1943100"/>
              <a:ext cx="239122"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46" name="Line 44">
              <a:extLst>
                <a:ext uri="{FF2B5EF4-FFF2-40B4-BE49-F238E27FC236}">
                  <a16:creationId xmlns:a16="http://schemas.microsoft.com/office/drawing/2014/main" id="{1525C48C-7B8F-4411-AA1F-393E8C67DC06}"/>
                </a:ext>
              </a:extLst>
            </p:cNvPr>
            <p:cNvSpPr>
              <a:spLocks noChangeShapeType="1"/>
            </p:cNvSpPr>
            <p:nvPr/>
          </p:nvSpPr>
          <p:spPr bwMode="auto">
            <a:xfrm>
              <a:off x="8362714" y="2709863"/>
              <a:ext cx="239120"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47" name="Rectangle 45">
              <a:extLst>
                <a:ext uri="{FF2B5EF4-FFF2-40B4-BE49-F238E27FC236}">
                  <a16:creationId xmlns:a16="http://schemas.microsoft.com/office/drawing/2014/main" id="{24BCBD62-B315-46E8-AB28-7EAD215F908D}"/>
                </a:ext>
              </a:extLst>
            </p:cNvPr>
            <p:cNvSpPr>
              <a:spLocks noChangeArrowheads="1"/>
            </p:cNvSpPr>
            <p:nvPr/>
          </p:nvSpPr>
          <p:spPr bwMode="auto">
            <a:xfrm>
              <a:off x="3203625" y="1403350"/>
              <a:ext cx="780846"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IQ</a:t>
              </a:r>
              <a:endParaRPr lang="en-US" sz="1200" dirty="0"/>
            </a:p>
          </p:txBody>
        </p:sp>
        <p:sp>
          <p:nvSpPr>
            <p:cNvPr id="48" name="Line 46">
              <a:extLst>
                <a:ext uri="{FF2B5EF4-FFF2-40B4-BE49-F238E27FC236}">
                  <a16:creationId xmlns:a16="http://schemas.microsoft.com/office/drawing/2014/main" id="{68F28346-0B82-459C-A190-A4FC848EF5C2}"/>
                </a:ext>
              </a:extLst>
            </p:cNvPr>
            <p:cNvSpPr>
              <a:spLocks noChangeShapeType="1"/>
            </p:cNvSpPr>
            <p:nvPr/>
          </p:nvSpPr>
          <p:spPr bwMode="auto">
            <a:xfrm>
              <a:off x="7404112" y="1449388"/>
              <a:ext cx="1199838" cy="0"/>
            </a:xfrm>
            <a:prstGeom prst="line">
              <a:avLst/>
            </a:prstGeom>
            <a:noFill/>
            <a:ln w="12700">
              <a:solidFill>
                <a:schemeClr val="tx1"/>
              </a:solidFill>
              <a:prstDash val="dash"/>
              <a:round/>
              <a:headEnd/>
              <a:tailEnd type="triangle" w="med" len="med"/>
            </a:ln>
          </p:spPr>
          <p:txBody>
            <a:bodyPr lIns="80167" tIns="40084" rIns="80167" bIns="40084" anchor="ctr">
              <a:spAutoFit/>
            </a:bodyPr>
            <a:lstStyle/>
            <a:p>
              <a:endParaRPr lang="en-US" sz="1200" dirty="0"/>
            </a:p>
          </p:txBody>
        </p:sp>
        <p:sp>
          <p:nvSpPr>
            <p:cNvPr id="49" name="Line 47">
              <a:extLst>
                <a:ext uri="{FF2B5EF4-FFF2-40B4-BE49-F238E27FC236}">
                  <a16:creationId xmlns:a16="http://schemas.microsoft.com/office/drawing/2014/main" id="{C8A071AE-5894-48CC-9B62-30B08CDD4C14}"/>
                </a:ext>
              </a:extLst>
            </p:cNvPr>
            <p:cNvSpPr>
              <a:spLocks noChangeShapeType="1"/>
            </p:cNvSpPr>
            <p:nvPr/>
          </p:nvSpPr>
          <p:spPr bwMode="auto">
            <a:xfrm>
              <a:off x="7283494" y="2889250"/>
              <a:ext cx="1320456" cy="0"/>
            </a:xfrm>
            <a:prstGeom prst="line">
              <a:avLst/>
            </a:prstGeom>
            <a:noFill/>
            <a:ln w="12700">
              <a:solidFill>
                <a:schemeClr val="tx1"/>
              </a:solidFill>
              <a:prstDash val="dash"/>
              <a:round/>
              <a:headEnd/>
              <a:tailEnd type="triangle" w="med" len="med"/>
            </a:ln>
          </p:spPr>
          <p:txBody>
            <a:bodyPr lIns="80167" tIns="40084" rIns="80167" bIns="40084" anchor="ctr">
              <a:spAutoFit/>
            </a:bodyPr>
            <a:lstStyle/>
            <a:p>
              <a:endParaRPr lang="en-US" sz="1200" dirty="0"/>
            </a:p>
          </p:txBody>
        </p:sp>
        <p:sp>
          <p:nvSpPr>
            <p:cNvPr id="50" name="Line 48">
              <a:extLst>
                <a:ext uri="{FF2B5EF4-FFF2-40B4-BE49-F238E27FC236}">
                  <a16:creationId xmlns:a16="http://schemas.microsoft.com/office/drawing/2014/main" id="{B598BE62-2E76-42DA-9305-B40965AA22AC}"/>
                </a:ext>
              </a:extLst>
            </p:cNvPr>
            <p:cNvSpPr>
              <a:spLocks noChangeShapeType="1"/>
            </p:cNvSpPr>
            <p:nvPr/>
          </p:nvSpPr>
          <p:spPr bwMode="auto">
            <a:xfrm>
              <a:off x="4164339" y="998538"/>
              <a:ext cx="0" cy="1636712"/>
            </a:xfrm>
            <a:prstGeom prst="line">
              <a:avLst/>
            </a:prstGeom>
            <a:noFill/>
            <a:ln w="28575">
              <a:solidFill>
                <a:schemeClr val="tx1"/>
              </a:solidFill>
              <a:round/>
              <a:headEnd/>
              <a:tailEnd/>
            </a:ln>
          </p:spPr>
          <p:txBody>
            <a:bodyPr wrap="none" lIns="80167" tIns="40084" rIns="80167" bIns="40084" anchor="ctr">
              <a:spAutoFit/>
            </a:bodyPr>
            <a:lstStyle/>
            <a:p>
              <a:endParaRPr lang="en-US" sz="1200" dirty="0"/>
            </a:p>
          </p:txBody>
        </p:sp>
        <p:sp>
          <p:nvSpPr>
            <p:cNvPr id="51" name="Text Box 49">
              <a:extLst>
                <a:ext uri="{FF2B5EF4-FFF2-40B4-BE49-F238E27FC236}">
                  <a16:creationId xmlns:a16="http://schemas.microsoft.com/office/drawing/2014/main" id="{BD4227D9-1597-44E7-91EE-1EE56D9D0C7D}"/>
                </a:ext>
              </a:extLst>
            </p:cNvPr>
            <p:cNvSpPr txBox="1">
              <a:spLocks noChangeArrowheads="1"/>
            </p:cNvSpPr>
            <p:nvPr/>
          </p:nvSpPr>
          <p:spPr bwMode="auto">
            <a:xfrm>
              <a:off x="10464016" y="3159128"/>
              <a:ext cx="1210409" cy="543814"/>
            </a:xfrm>
            <a:prstGeom prst="rect">
              <a:avLst/>
            </a:prstGeom>
            <a:noFill/>
            <a:ln w="12700" algn="ctr">
              <a:noFill/>
              <a:miter lim="800000"/>
              <a:headEnd/>
              <a:tailEnd/>
            </a:ln>
          </p:spPr>
          <p:txBody>
            <a:bodyPr wrap="square" lIns="80167" tIns="40084" rIns="80167" bIns="40084">
              <a:spAutoFit/>
            </a:bodyPr>
            <a:lstStyle/>
            <a:p>
              <a:pPr algn="l" defTabSz="801688"/>
              <a:r>
                <a:rPr lang="en-GB" dirty="0"/>
                <a:t>Load/store   (LS)</a:t>
              </a:r>
              <a:endParaRPr lang="en-US" dirty="0"/>
            </a:p>
          </p:txBody>
        </p:sp>
        <p:cxnSp>
          <p:nvCxnSpPr>
            <p:cNvPr id="52" name="AutoShape 50">
              <a:extLst>
                <a:ext uri="{FF2B5EF4-FFF2-40B4-BE49-F238E27FC236}">
                  <a16:creationId xmlns:a16="http://schemas.microsoft.com/office/drawing/2014/main" id="{819C797D-CF3E-4E1D-AECB-13511972B5E1}"/>
                </a:ext>
              </a:extLst>
            </p:cNvPr>
            <p:cNvCxnSpPr>
              <a:cxnSpLocks noChangeShapeType="1"/>
              <a:stCxn id="16" idx="1"/>
              <a:endCxn id="20" idx="1"/>
            </p:cNvCxnSpPr>
            <p:nvPr/>
          </p:nvCxnSpPr>
          <p:spPr bwMode="auto">
            <a:xfrm rot="10800000" flipH="1" flipV="1">
              <a:off x="7583985" y="3473450"/>
              <a:ext cx="2115" cy="766763"/>
            </a:xfrm>
            <a:prstGeom prst="bentConnector3">
              <a:avLst>
                <a:gd name="adj1" fmla="val -8500005"/>
              </a:avLst>
            </a:prstGeom>
            <a:noFill/>
            <a:ln w="12700">
              <a:solidFill>
                <a:schemeClr val="tx1"/>
              </a:solidFill>
              <a:miter lim="800000"/>
              <a:headEnd type="triangle" w="med" len="med"/>
              <a:tailEnd type="triangle" w="med" len="med"/>
            </a:ln>
          </p:spPr>
        </p:cxnSp>
        <p:sp>
          <p:nvSpPr>
            <p:cNvPr id="53" name="Line 51">
              <a:extLst>
                <a:ext uri="{FF2B5EF4-FFF2-40B4-BE49-F238E27FC236}">
                  <a16:creationId xmlns:a16="http://schemas.microsoft.com/office/drawing/2014/main" id="{EE05FD9A-B2F6-48C8-82EC-7239C8157918}"/>
                </a:ext>
              </a:extLst>
            </p:cNvPr>
            <p:cNvSpPr>
              <a:spLocks noChangeShapeType="1"/>
            </p:cNvSpPr>
            <p:nvPr/>
          </p:nvSpPr>
          <p:spPr bwMode="auto">
            <a:xfrm flipH="1">
              <a:off x="7283494" y="3878263"/>
              <a:ext cx="120618" cy="0"/>
            </a:xfrm>
            <a:prstGeom prst="line">
              <a:avLst/>
            </a:prstGeom>
            <a:noFill/>
            <a:ln w="12700">
              <a:solidFill>
                <a:schemeClr val="tx1"/>
              </a:solidFill>
              <a:round/>
              <a:headEnd/>
              <a:tailEnd/>
            </a:ln>
          </p:spPr>
          <p:txBody>
            <a:bodyPr lIns="80167" tIns="40084" rIns="80167" bIns="40084" anchor="ctr">
              <a:spAutoFit/>
            </a:bodyPr>
            <a:lstStyle/>
            <a:p>
              <a:endParaRPr lang="en-US" sz="1200" dirty="0"/>
            </a:p>
          </p:txBody>
        </p:sp>
        <p:cxnSp>
          <p:nvCxnSpPr>
            <p:cNvPr id="54" name="AutoShape 52">
              <a:extLst>
                <a:ext uri="{FF2B5EF4-FFF2-40B4-BE49-F238E27FC236}">
                  <a16:creationId xmlns:a16="http://schemas.microsoft.com/office/drawing/2014/main" id="{780DAE0D-39D5-4C02-B46F-EA83E12AB1CA}"/>
                </a:ext>
              </a:extLst>
            </p:cNvPr>
            <p:cNvCxnSpPr>
              <a:cxnSpLocks noChangeShapeType="1"/>
              <a:stCxn id="14" idx="1"/>
              <a:endCxn id="38" idx="1"/>
            </p:cNvCxnSpPr>
            <p:nvPr/>
          </p:nvCxnSpPr>
          <p:spPr bwMode="auto">
            <a:xfrm rot="10800000" flipH="1" flipV="1">
              <a:off x="7583985" y="1268416"/>
              <a:ext cx="2115" cy="674687"/>
            </a:xfrm>
            <a:prstGeom prst="bentConnector3">
              <a:avLst>
                <a:gd name="adj1" fmla="val -8500005"/>
              </a:avLst>
            </a:prstGeom>
            <a:noFill/>
            <a:ln w="12700">
              <a:solidFill>
                <a:schemeClr val="tx1"/>
              </a:solidFill>
              <a:miter lim="800000"/>
              <a:headEnd type="triangle" w="med" len="med"/>
              <a:tailEnd type="triangle" w="med" len="med"/>
            </a:ln>
          </p:spPr>
        </p:cxnSp>
        <p:sp>
          <p:nvSpPr>
            <p:cNvPr id="55" name="Line 53">
              <a:extLst>
                <a:ext uri="{FF2B5EF4-FFF2-40B4-BE49-F238E27FC236}">
                  <a16:creationId xmlns:a16="http://schemas.microsoft.com/office/drawing/2014/main" id="{D280BB43-F065-4996-A575-A4D5926817C0}"/>
                </a:ext>
              </a:extLst>
            </p:cNvPr>
            <p:cNvSpPr>
              <a:spLocks noChangeShapeType="1"/>
            </p:cNvSpPr>
            <p:nvPr/>
          </p:nvSpPr>
          <p:spPr bwMode="auto">
            <a:xfrm>
              <a:off x="7283494" y="1584325"/>
              <a:ext cx="120618" cy="0"/>
            </a:xfrm>
            <a:prstGeom prst="line">
              <a:avLst/>
            </a:prstGeom>
            <a:noFill/>
            <a:ln w="12700">
              <a:solidFill>
                <a:schemeClr val="tx1"/>
              </a:solidFill>
              <a:round/>
              <a:headEnd/>
              <a:tailEnd/>
            </a:ln>
          </p:spPr>
          <p:txBody>
            <a:bodyPr lIns="80167" tIns="40084" rIns="80167" bIns="40084" anchor="ctr">
              <a:spAutoFit/>
            </a:bodyPr>
            <a:lstStyle/>
            <a:p>
              <a:endParaRPr lang="en-US" sz="1200" dirty="0"/>
            </a:p>
          </p:txBody>
        </p:sp>
        <p:cxnSp>
          <p:nvCxnSpPr>
            <p:cNvPr id="56" name="AutoShape 54">
              <a:extLst>
                <a:ext uri="{FF2B5EF4-FFF2-40B4-BE49-F238E27FC236}">
                  <a16:creationId xmlns:a16="http://schemas.microsoft.com/office/drawing/2014/main" id="{2A1B59A4-890D-4AB1-A65C-FC53DA9EC05D}"/>
                </a:ext>
              </a:extLst>
            </p:cNvPr>
            <p:cNvCxnSpPr>
              <a:cxnSpLocks noChangeShapeType="1"/>
              <a:stCxn id="40" idx="3"/>
              <a:endCxn id="42" idx="3"/>
            </p:cNvCxnSpPr>
            <p:nvPr/>
          </p:nvCxnSpPr>
          <p:spPr bwMode="auto">
            <a:xfrm>
              <a:off x="9382682" y="1268416"/>
              <a:ext cx="2115" cy="676275"/>
            </a:xfrm>
            <a:prstGeom prst="bentConnector3">
              <a:avLst>
                <a:gd name="adj1" fmla="val 5200000"/>
              </a:avLst>
            </a:prstGeom>
            <a:noFill/>
            <a:ln w="12700">
              <a:solidFill>
                <a:schemeClr val="tx1"/>
              </a:solidFill>
              <a:miter lim="800000"/>
              <a:headEnd/>
              <a:tailEnd/>
            </a:ln>
          </p:spPr>
        </p:cxnSp>
        <p:sp>
          <p:nvSpPr>
            <p:cNvPr id="57" name="Line 55">
              <a:extLst>
                <a:ext uri="{FF2B5EF4-FFF2-40B4-BE49-F238E27FC236}">
                  <a16:creationId xmlns:a16="http://schemas.microsoft.com/office/drawing/2014/main" id="{26EA237D-EDCA-4AC3-B5F6-B07441537D8A}"/>
                </a:ext>
              </a:extLst>
            </p:cNvPr>
            <p:cNvSpPr>
              <a:spLocks noChangeShapeType="1"/>
            </p:cNvSpPr>
            <p:nvPr/>
          </p:nvSpPr>
          <p:spPr bwMode="auto">
            <a:xfrm>
              <a:off x="9503299" y="1584325"/>
              <a:ext cx="179870"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58" name="Line 56">
              <a:extLst>
                <a:ext uri="{FF2B5EF4-FFF2-40B4-BE49-F238E27FC236}">
                  <a16:creationId xmlns:a16="http://schemas.microsoft.com/office/drawing/2014/main" id="{B95422E9-A0EE-45AA-99E5-C2BFC8356911}"/>
                </a:ext>
              </a:extLst>
            </p:cNvPr>
            <p:cNvSpPr>
              <a:spLocks noChangeShapeType="1"/>
            </p:cNvSpPr>
            <p:nvPr/>
          </p:nvSpPr>
          <p:spPr bwMode="auto">
            <a:xfrm>
              <a:off x="8362714" y="3473450"/>
              <a:ext cx="239120"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59" name="Line 57">
              <a:extLst>
                <a:ext uri="{FF2B5EF4-FFF2-40B4-BE49-F238E27FC236}">
                  <a16:creationId xmlns:a16="http://schemas.microsoft.com/office/drawing/2014/main" id="{188AD5FB-2BFE-4D3F-926F-FB8D6429634A}"/>
                </a:ext>
              </a:extLst>
            </p:cNvPr>
            <p:cNvSpPr>
              <a:spLocks noChangeShapeType="1"/>
            </p:cNvSpPr>
            <p:nvPr/>
          </p:nvSpPr>
          <p:spPr bwMode="auto">
            <a:xfrm>
              <a:off x="9382682" y="3473450"/>
              <a:ext cx="300488"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60" name="Rectangle 58">
              <a:extLst>
                <a:ext uri="{FF2B5EF4-FFF2-40B4-BE49-F238E27FC236}">
                  <a16:creationId xmlns:a16="http://schemas.microsoft.com/office/drawing/2014/main" id="{22709E50-8364-4B94-BCA0-CEE898013952}"/>
                </a:ext>
              </a:extLst>
            </p:cNvPr>
            <p:cNvSpPr>
              <a:spLocks noChangeArrowheads="1"/>
            </p:cNvSpPr>
            <p:nvPr/>
          </p:nvSpPr>
          <p:spPr bwMode="auto">
            <a:xfrm>
              <a:off x="9683170" y="3968750"/>
              <a:ext cx="778730" cy="539750"/>
            </a:xfrm>
            <a:prstGeom prst="rect">
              <a:avLst/>
            </a:prstGeom>
            <a:solidFill>
              <a:srgbClr val="D6E4EE"/>
            </a:solidFill>
            <a:ln w="12700" algn="ctr">
              <a:solidFill>
                <a:schemeClr val="tx1"/>
              </a:solidFill>
              <a:miter lim="800000"/>
              <a:headEnd/>
              <a:tailEnd/>
            </a:ln>
          </p:spPr>
          <p:txBody>
            <a:bodyPr wrap="none" lIns="80167" tIns="40084" rIns="80167" bIns="40084" anchor="ctr"/>
            <a:lstStyle/>
            <a:p>
              <a:pPr defTabSz="801688"/>
              <a:r>
                <a:rPr lang="en-GB" sz="1200" dirty="0"/>
                <a:t>WB</a:t>
              </a:r>
              <a:endParaRPr lang="en-US" sz="1200" dirty="0"/>
            </a:p>
          </p:txBody>
        </p:sp>
        <p:sp>
          <p:nvSpPr>
            <p:cNvPr id="61" name="Line 59">
              <a:extLst>
                <a:ext uri="{FF2B5EF4-FFF2-40B4-BE49-F238E27FC236}">
                  <a16:creationId xmlns:a16="http://schemas.microsoft.com/office/drawing/2014/main" id="{D795E5EF-D7DF-43BF-86AD-C84875C29008}"/>
                </a:ext>
              </a:extLst>
            </p:cNvPr>
            <p:cNvSpPr>
              <a:spLocks noChangeShapeType="1"/>
            </p:cNvSpPr>
            <p:nvPr/>
          </p:nvSpPr>
          <p:spPr bwMode="auto">
            <a:xfrm>
              <a:off x="9382682" y="4238625"/>
              <a:ext cx="300488" cy="0"/>
            </a:xfrm>
            <a:prstGeom prst="line">
              <a:avLst/>
            </a:prstGeom>
            <a:noFill/>
            <a:ln w="12700">
              <a:solidFill>
                <a:schemeClr val="tx1"/>
              </a:solidFill>
              <a:round/>
              <a:headEnd/>
              <a:tailEnd type="triangle" w="med" len="med"/>
            </a:ln>
          </p:spPr>
          <p:txBody>
            <a:bodyPr lIns="80167" tIns="40084" rIns="80167" bIns="40084" anchor="ctr">
              <a:spAutoFit/>
            </a:bodyPr>
            <a:lstStyle/>
            <a:p>
              <a:endParaRPr lang="en-US" sz="1200" dirty="0"/>
            </a:p>
          </p:txBody>
        </p:sp>
        <p:sp>
          <p:nvSpPr>
            <p:cNvPr id="62" name="Text Box 60">
              <a:extLst>
                <a:ext uri="{FF2B5EF4-FFF2-40B4-BE49-F238E27FC236}">
                  <a16:creationId xmlns:a16="http://schemas.microsoft.com/office/drawing/2014/main" id="{CA030E2C-F100-4000-8B58-51B1BFB752DD}"/>
                </a:ext>
              </a:extLst>
            </p:cNvPr>
            <p:cNvSpPr txBox="1">
              <a:spLocks noChangeArrowheads="1"/>
            </p:cNvSpPr>
            <p:nvPr/>
          </p:nvSpPr>
          <p:spPr bwMode="auto">
            <a:xfrm>
              <a:off x="10464016" y="3924303"/>
              <a:ext cx="1714054" cy="543814"/>
            </a:xfrm>
            <a:prstGeom prst="rect">
              <a:avLst/>
            </a:prstGeom>
            <a:noFill/>
            <a:ln w="12700" algn="ctr">
              <a:noFill/>
              <a:miter lim="800000"/>
              <a:headEnd/>
              <a:tailEnd/>
            </a:ln>
          </p:spPr>
          <p:txBody>
            <a:bodyPr lIns="80167" tIns="40084" rIns="80167" bIns="40084">
              <a:spAutoFit/>
            </a:bodyPr>
            <a:lstStyle/>
            <a:p>
              <a:pPr algn="l" defTabSz="801688"/>
              <a:r>
                <a:rPr lang="en-GB" dirty="0"/>
                <a:t>Compute Engine (CE)</a:t>
              </a:r>
              <a:endParaRPr lang="en-US" dirty="0"/>
            </a:p>
          </p:txBody>
        </p:sp>
        <p:sp>
          <p:nvSpPr>
            <p:cNvPr id="63" name="Text Box 61">
              <a:extLst>
                <a:ext uri="{FF2B5EF4-FFF2-40B4-BE49-F238E27FC236}">
                  <a16:creationId xmlns:a16="http://schemas.microsoft.com/office/drawing/2014/main" id="{91A8460E-1C46-4E86-8AE9-9B844536848F}"/>
                </a:ext>
              </a:extLst>
            </p:cNvPr>
            <p:cNvSpPr txBox="1">
              <a:spLocks noChangeArrowheads="1"/>
            </p:cNvSpPr>
            <p:nvPr/>
          </p:nvSpPr>
          <p:spPr bwMode="auto">
            <a:xfrm>
              <a:off x="2173077" y="3251200"/>
              <a:ext cx="4018504" cy="282211"/>
            </a:xfrm>
            <a:prstGeom prst="rect">
              <a:avLst/>
            </a:prstGeom>
            <a:noFill/>
            <a:ln w="12700" algn="ctr">
              <a:noFill/>
              <a:miter lim="800000"/>
              <a:headEnd/>
              <a:tailEnd/>
            </a:ln>
          </p:spPr>
          <p:txBody>
            <a:bodyPr lIns="80167" tIns="40084" rIns="80167" bIns="40084">
              <a:spAutoFit/>
            </a:bodyPr>
            <a:lstStyle/>
            <a:p>
              <a:pPr algn="r" defTabSz="801688"/>
              <a:r>
                <a:rPr lang="en-GB" sz="1200" dirty="0"/>
                <a:t>Decode and issue stages</a:t>
              </a:r>
              <a:endParaRPr lang="en-US" sz="1200" dirty="0"/>
            </a:p>
          </p:txBody>
        </p:sp>
        <p:cxnSp>
          <p:nvCxnSpPr>
            <p:cNvPr id="64" name="Straight Arrow Connector 62">
              <a:extLst>
                <a:ext uri="{FF2B5EF4-FFF2-40B4-BE49-F238E27FC236}">
                  <a16:creationId xmlns:a16="http://schemas.microsoft.com/office/drawing/2014/main" id="{6216F1B3-AC7F-4E69-A0EA-E33413CDF2AA}"/>
                </a:ext>
              </a:extLst>
            </p:cNvPr>
            <p:cNvCxnSpPr>
              <a:cxnSpLocks noChangeShapeType="1"/>
              <a:stCxn id="34" idx="0"/>
            </p:cNvCxnSpPr>
            <p:nvPr/>
          </p:nvCxnSpPr>
          <p:spPr bwMode="auto">
            <a:xfrm flipV="1">
              <a:off x="1686370" y="2006600"/>
              <a:ext cx="249701" cy="488950"/>
            </a:xfrm>
            <a:prstGeom prst="straightConnector1">
              <a:avLst/>
            </a:prstGeom>
            <a:noFill/>
            <a:ln w="12700" algn="ctr">
              <a:solidFill>
                <a:schemeClr val="tx1"/>
              </a:solidFill>
              <a:round/>
              <a:headEnd/>
              <a:tailEnd type="arrow" w="med" len="med"/>
            </a:ln>
          </p:spPr>
        </p:cxnSp>
        <p:cxnSp>
          <p:nvCxnSpPr>
            <p:cNvPr id="65" name="Straight Arrow Connector 64">
              <a:extLst>
                <a:ext uri="{FF2B5EF4-FFF2-40B4-BE49-F238E27FC236}">
                  <a16:creationId xmlns:a16="http://schemas.microsoft.com/office/drawing/2014/main" id="{CF5912DC-9900-4220-8965-197681DEE896}"/>
                </a:ext>
              </a:extLst>
            </p:cNvPr>
            <p:cNvCxnSpPr>
              <a:cxnSpLocks noChangeShapeType="1"/>
            </p:cNvCxnSpPr>
            <p:nvPr/>
          </p:nvCxnSpPr>
          <p:spPr bwMode="auto">
            <a:xfrm rot="16200000" flipV="1">
              <a:off x="4891138" y="2784499"/>
              <a:ext cx="666750" cy="177754"/>
            </a:xfrm>
            <a:prstGeom prst="straightConnector1">
              <a:avLst/>
            </a:prstGeom>
            <a:noFill/>
            <a:ln w="12700" algn="ctr">
              <a:solidFill>
                <a:schemeClr val="tx1"/>
              </a:solidFill>
              <a:round/>
              <a:headEnd/>
              <a:tailEnd type="arrow" w="med" len="med"/>
            </a:ln>
          </p:spPr>
        </p:cxnSp>
      </p:grpSp>
    </p:spTree>
    <p:extLst>
      <p:ext uri="{BB962C8B-B14F-4D97-AF65-F5344CB8AC3E}">
        <p14:creationId xmlns:p14="http://schemas.microsoft.com/office/powerpoint/2010/main" val="1577592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What Is Neon?</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174284"/>
            <a:ext cx="11180763" cy="4086225"/>
          </a:xfrm>
        </p:spPr>
        <p:txBody>
          <a:bodyPr wrap="square" numCol="1" anchor="t" anchorCtr="0" compatLnSpc="1">
            <a:prstTxWarp prst="textNoShape">
              <a:avLst/>
            </a:prstTxWarp>
          </a:bodyPr>
          <a:lstStyle/>
          <a:p>
            <a:r>
              <a:rPr lang="en-IN" altLang="en-US" sz="2000" dirty="0">
                <a:ea typeface="ＭＳ Ｐゴシック" panose="020B0600070205080204" pitchFamily="34" charset="-128"/>
              </a:rPr>
              <a:t>Neon</a:t>
            </a:r>
            <a:r>
              <a:rPr lang="en-IN" altLang="en-US" sz="2000" b="1" dirty="0">
                <a:ea typeface="ＭＳ Ｐゴシック" panose="020B0600070205080204" pitchFamily="34" charset="-128"/>
              </a:rPr>
              <a:t> </a:t>
            </a:r>
            <a:r>
              <a:rPr lang="en-IN" altLang="en-US" sz="2000" dirty="0">
                <a:ea typeface="ＭＳ Ｐゴシック" panose="020B0600070205080204" pitchFamily="34" charset="-128"/>
              </a:rPr>
              <a:t>is a wide SIMD data processing architecture.</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Extension of the Arm instruction set</a:t>
            </a:r>
          </a:p>
          <a:p>
            <a:pPr lvl="1"/>
            <a:r>
              <a:rPr lang="en-IN" altLang="en-US" sz="1600" dirty="0">
                <a:ea typeface="ＭＳ Ｐゴシック" panose="020B0600070205080204" pitchFamily="34" charset="-128"/>
              </a:rPr>
              <a:t>Thirty-two registers, 64 bits wide (dual view as sixteen registers, 128 bits wide)</a:t>
            </a:r>
            <a:endParaRPr lang="en-US" altLang="en-US" sz="1600" dirty="0">
              <a:ea typeface="ＭＳ Ｐゴシック" panose="020B0600070205080204" pitchFamily="34" charset="-128"/>
            </a:endParaRPr>
          </a:p>
          <a:p>
            <a:r>
              <a:rPr lang="en-IN" altLang="en-US" sz="2000" dirty="0">
                <a:ea typeface="ＭＳ Ｐゴシック" panose="020B0600070205080204" pitchFamily="34" charset="-128"/>
              </a:rPr>
              <a:t>Neon instructions perform packed SIMD processing.</a:t>
            </a:r>
            <a:endParaRPr lang="en-US" altLang="en-US" sz="2000" dirty="0">
              <a:ea typeface="ＭＳ Ｐゴシック" panose="020B0600070205080204" pitchFamily="34" charset="-128"/>
            </a:endParaRPr>
          </a:p>
          <a:p>
            <a:pPr lvl="1"/>
            <a:r>
              <a:rPr lang="en-IN" altLang="en-US" sz="1600" dirty="0">
                <a:ea typeface="ＭＳ Ｐゴシック" panose="020B0600070205080204" pitchFamily="34" charset="-128"/>
              </a:rPr>
              <a:t>Registers are considered vectors of elements of the same data type.</a:t>
            </a:r>
          </a:p>
          <a:p>
            <a:pPr lvl="1"/>
            <a:r>
              <a:rPr lang="en-IN" altLang="en-US" sz="1600" dirty="0">
                <a:ea typeface="ＭＳ Ｐゴシック" panose="020B0600070205080204" pitchFamily="34" charset="-128"/>
              </a:rPr>
              <a:t>Data types can be signed/unsigned 8-bit, 16-bit, 32-bit, 64-bit, single precision, and float.</a:t>
            </a:r>
          </a:p>
          <a:p>
            <a:pPr lvl="1"/>
            <a:r>
              <a:rPr lang="en-IN" altLang="en-US" sz="1600" dirty="0">
                <a:ea typeface="ＭＳ Ｐゴシック" panose="020B0600070205080204" pitchFamily="34" charset="-128"/>
              </a:rPr>
              <a:t>Instructions perform the same operation in all lanes.</a:t>
            </a:r>
          </a:p>
          <a:p>
            <a:pPr lvl="1"/>
            <a:endParaRPr lang="en-US" altLang="en-US" sz="1600" dirty="0">
              <a:ea typeface="ＭＳ Ｐゴシック" panose="020B0600070205080204" pitchFamily="34" charset="-128"/>
            </a:endParaRPr>
          </a:p>
        </p:txBody>
      </p:sp>
      <p:pic>
        <p:nvPicPr>
          <p:cNvPr id="5" name="Picture 4">
            <a:extLst>
              <a:ext uri="{FF2B5EF4-FFF2-40B4-BE49-F238E27FC236}">
                <a16:creationId xmlns:a16="http://schemas.microsoft.com/office/drawing/2014/main" id="{12C77CAB-428E-4998-97FB-837AEFEB1304}"/>
              </a:ext>
            </a:extLst>
          </p:cNvPr>
          <p:cNvPicPr>
            <a:picLocks noChangeAspect="1"/>
          </p:cNvPicPr>
          <p:nvPr/>
        </p:nvPicPr>
        <p:blipFill>
          <a:blip r:embed="rId3"/>
          <a:stretch>
            <a:fillRect/>
          </a:stretch>
        </p:blipFill>
        <p:spPr>
          <a:xfrm>
            <a:off x="7831734" y="3552223"/>
            <a:ext cx="2710973" cy="2908460"/>
          </a:xfrm>
          <a:prstGeom prst="rect">
            <a:avLst/>
          </a:prstGeom>
        </p:spPr>
      </p:pic>
      <p:pic>
        <p:nvPicPr>
          <p:cNvPr id="6" name="Picture 2">
            <a:extLst>
              <a:ext uri="{FF2B5EF4-FFF2-40B4-BE49-F238E27FC236}">
                <a16:creationId xmlns:a16="http://schemas.microsoft.com/office/drawing/2014/main" id="{4DB85AFC-700C-4FB4-9247-F82B32EF23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58" y="4136873"/>
            <a:ext cx="6205156" cy="224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3">
            <a:extLst>
              <a:ext uri="{FF2B5EF4-FFF2-40B4-BE49-F238E27FC236}">
                <a16:creationId xmlns:a16="http://schemas.microsoft.com/office/drawing/2014/main" id="{C4A31ECD-EAE1-479A-AE32-AE6096C98585}"/>
              </a:ext>
            </a:extLst>
          </p:cNvPr>
          <p:cNvSpPr/>
          <p:nvPr/>
        </p:nvSpPr>
        <p:spPr>
          <a:xfrm>
            <a:off x="9266579" y="4619063"/>
            <a:ext cx="755801" cy="312274"/>
          </a:xfrm>
          <a:prstGeom prst="roundRect">
            <a:avLst/>
          </a:prstGeom>
          <a:noFill/>
          <a:ln w="28575">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8" name="Straight Arrow Connector 7">
            <a:extLst>
              <a:ext uri="{FF2B5EF4-FFF2-40B4-BE49-F238E27FC236}">
                <a16:creationId xmlns:a16="http://schemas.microsoft.com/office/drawing/2014/main" id="{C8887C5B-1442-45C0-9B29-6BA87BDF362B}"/>
              </a:ext>
            </a:extLst>
          </p:cNvPr>
          <p:cNvCxnSpPr>
            <a:cxnSpLocks/>
            <a:stCxn id="7" idx="1"/>
          </p:cNvCxnSpPr>
          <p:nvPr/>
        </p:nvCxnSpPr>
        <p:spPr>
          <a:xfrm flipH="1">
            <a:off x="6246835" y="4775200"/>
            <a:ext cx="3019744" cy="25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513639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Neon Registers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Neon provides a 256-byte register file.</a:t>
            </a:r>
          </a:p>
          <a:p>
            <a:pPr lvl="1"/>
            <a:r>
              <a:rPr lang="en-IN" altLang="en-US" dirty="0">
                <a:ea typeface="ＭＳ Ｐゴシック" panose="020B0600070205080204" pitchFamily="34" charset="-128"/>
              </a:rPr>
              <a:t>Distinct from the core registers</a:t>
            </a:r>
          </a:p>
          <a:p>
            <a:pPr lvl="1"/>
            <a:r>
              <a:rPr lang="en-IN" altLang="en-US" dirty="0">
                <a:ea typeface="ＭＳ Ｐゴシック" panose="020B0600070205080204" pitchFamily="34" charset="-128"/>
              </a:rPr>
              <a:t>Extension to the VFPv2 register file (VFPv3)</a:t>
            </a:r>
          </a:p>
          <a:p>
            <a:r>
              <a:rPr lang="en-US" altLang="en-US" dirty="0">
                <a:ea typeface="ＭＳ Ｐゴシック" panose="020B0600070205080204" pitchFamily="34" charset="-128"/>
              </a:rPr>
              <a:t>Two explicitly aliased views</a:t>
            </a:r>
          </a:p>
          <a:p>
            <a:pPr lvl="1"/>
            <a:r>
              <a:rPr lang="en-IN" altLang="en-US" dirty="0">
                <a:ea typeface="ＭＳ Ｐゴシック" panose="020B0600070205080204" pitchFamily="34" charset="-128"/>
              </a:rPr>
              <a:t>32 × 64-bit registers (D0</a:t>
            </a:r>
            <a:r>
              <a:rPr lang="en-GB" dirty="0">
                <a:solidFill>
                  <a:srgbClr val="000000"/>
                </a:solidFill>
                <a:latin typeface="Arial"/>
                <a:ea typeface="MS PGothic"/>
              </a:rPr>
              <a:t>–</a:t>
            </a:r>
            <a:r>
              <a:rPr lang="en-IN" altLang="en-US" dirty="0">
                <a:ea typeface="ＭＳ Ｐゴシック" panose="020B0600070205080204" pitchFamily="34" charset="-128"/>
              </a:rPr>
              <a:t>D31)</a:t>
            </a:r>
          </a:p>
          <a:p>
            <a:pPr lvl="1"/>
            <a:r>
              <a:rPr lang="en-IN" altLang="en-US" dirty="0">
                <a:ea typeface="ＭＳ Ｐゴシック" panose="020B0600070205080204" pitchFamily="34" charset="-128"/>
              </a:rPr>
              <a:t>16 × 128-bit registers (Q0</a:t>
            </a:r>
            <a:r>
              <a:rPr lang="en-GB" dirty="0">
                <a:solidFill>
                  <a:srgbClr val="000000"/>
                </a:solidFill>
                <a:latin typeface="Arial"/>
                <a:ea typeface="MS PGothic"/>
              </a:rPr>
              <a:t>–</a:t>
            </a:r>
            <a:r>
              <a:rPr lang="en-IN" altLang="en-US" dirty="0">
                <a:ea typeface="ＭＳ Ｐゴシック" panose="020B0600070205080204" pitchFamily="34" charset="-128"/>
              </a:rPr>
              <a:t>Q15)</a:t>
            </a:r>
          </a:p>
          <a:p>
            <a:r>
              <a:rPr lang="en-US" altLang="en-US" dirty="0">
                <a:ea typeface="ＭＳ Ｐゴシック" panose="020B0600070205080204" pitchFamily="34" charset="-128"/>
              </a:rPr>
              <a:t>Enables register trade-off</a:t>
            </a:r>
          </a:p>
          <a:p>
            <a:pPr lvl="1"/>
            <a:r>
              <a:rPr lang="en-IN" altLang="en-US" dirty="0">
                <a:ea typeface="ＭＳ Ｐゴシック" panose="020B0600070205080204" pitchFamily="34" charset="-128"/>
              </a:rPr>
              <a:t>Vector length</a:t>
            </a:r>
          </a:p>
          <a:p>
            <a:pPr lvl="1"/>
            <a:r>
              <a:rPr lang="en-IN" altLang="en-US" dirty="0">
                <a:ea typeface="ＭＳ Ｐゴシック" panose="020B0600070205080204" pitchFamily="34" charset="-128"/>
              </a:rPr>
              <a:t>Available registers</a:t>
            </a:r>
          </a:p>
          <a:p>
            <a:pPr lvl="1"/>
            <a:endParaRPr lang="en-US" altLang="en-US" dirty="0">
              <a:ea typeface="ＭＳ Ｐゴシック" panose="020B0600070205080204" pitchFamily="34" charset="-128"/>
            </a:endParaRPr>
          </a:p>
        </p:txBody>
      </p:sp>
      <p:pic>
        <p:nvPicPr>
          <p:cNvPr id="5" name="Picture 2">
            <a:extLst>
              <a:ext uri="{FF2B5EF4-FFF2-40B4-BE49-F238E27FC236}">
                <a16:creationId xmlns:a16="http://schemas.microsoft.com/office/drawing/2014/main" id="{24A098E5-2361-4782-B2BF-59F8FB5DFA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6314" y="1785258"/>
            <a:ext cx="3581866" cy="29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804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Neon: Enhancing User Experiences</a:t>
            </a:r>
            <a:endParaRPr lang="en-US" dirty="0"/>
          </a:p>
        </p:txBody>
      </p:sp>
      <p:pic>
        <p:nvPicPr>
          <p:cNvPr id="6" name="Picture 2">
            <a:extLst>
              <a:ext uri="{FF2B5EF4-FFF2-40B4-BE49-F238E27FC236}">
                <a16:creationId xmlns:a16="http://schemas.microsoft.com/office/drawing/2014/main" id="{F29635AE-659D-4E54-A264-5E737EC30F2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339486" y="1439863"/>
            <a:ext cx="7439994" cy="467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9253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Processor Families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962025"/>
            <a:ext cx="11220450" cy="5100638"/>
          </a:xfrm>
        </p:spPr>
        <p:txBody>
          <a:bodyPr wrap="square" numCol="1" anchor="t" anchorCtr="0" compatLnSpc="1">
            <a:prstTxWarp prst="textNoShape">
              <a:avLst/>
            </a:prstTxWarp>
          </a:bodyPr>
          <a:lstStyle/>
          <a:p>
            <a:endParaRPr lang="en-GB" dirty="0"/>
          </a:p>
          <a:p>
            <a:r>
              <a:rPr lang="en-GB" dirty="0"/>
              <a:t>Cortex-A series (advanced application)</a:t>
            </a:r>
            <a:endParaRPr lang="en-US" altLang="en-US" dirty="0">
              <a:ea typeface="ＭＳ Ｐゴシック" panose="020B0600070205080204" pitchFamily="34" charset="-128"/>
            </a:endParaRPr>
          </a:p>
          <a:p>
            <a:pPr lvl="1">
              <a:spcBef>
                <a:spcPts val="300"/>
              </a:spcBef>
            </a:pPr>
            <a:r>
              <a:rPr lang="en-GB" dirty="0"/>
              <a:t>High-performance processors for open OSs</a:t>
            </a:r>
          </a:p>
          <a:p>
            <a:pPr lvl="1">
              <a:spcBef>
                <a:spcPts val="300"/>
              </a:spcBef>
            </a:pPr>
            <a:r>
              <a:rPr lang="en-GB" dirty="0"/>
              <a:t>Applications include  smartphones, digital TV, </a:t>
            </a:r>
            <a:r>
              <a:rPr lang="en-US" dirty="0"/>
              <a:t>server solutions, and </a:t>
            </a:r>
            <a:r>
              <a:rPr lang="en-GB" dirty="0"/>
              <a:t>home gateways.</a:t>
            </a:r>
          </a:p>
          <a:p>
            <a:r>
              <a:rPr lang="en-GB" dirty="0"/>
              <a:t>Cortex-R series (real-time)</a:t>
            </a:r>
            <a:endParaRPr lang="en-US" altLang="en-US" dirty="0"/>
          </a:p>
          <a:p>
            <a:pPr lvl="1">
              <a:spcBef>
                <a:spcPts val="300"/>
              </a:spcBef>
            </a:pPr>
            <a:r>
              <a:rPr lang="en-GB" dirty="0"/>
              <a:t>Exceptional performance for real-time applications</a:t>
            </a:r>
          </a:p>
          <a:p>
            <a:pPr lvl="1">
              <a:spcBef>
                <a:spcPts val="300"/>
              </a:spcBef>
            </a:pPr>
            <a:r>
              <a:rPr lang="en-GB" dirty="0"/>
              <a:t>Applications include automotive braking systems and powertrains.</a:t>
            </a:r>
            <a:endParaRPr lang="en-US" altLang="en-US" dirty="0"/>
          </a:p>
          <a:p>
            <a:r>
              <a:rPr lang="en-GB" dirty="0"/>
              <a:t>Cortex-M series (microcontroller)</a:t>
            </a:r>
            <a:endParaRPr lang="en-US" altLang="en-US" dirty="0"/>
          </a:p>
          <a:p>
            <a:pPr lvl="1">
              <a:spcBef>
                <a:spcPts val="300"/>
              </a:spcBef>
            </a:pPr>
            <a:r>
              <a:rPr lang="en-GB" dirty="0"/>
              <a:t>Cost-sensitive solutions for deterministic microcontroller applications</a:t>
            </a:r>
          </a:p>
          <a:p>
            <a:pPr lvl="1">
              <a:spcBef>
                <a:spcPts val="300"/>
              </a:spcBef>
            </a:pPr>
            <a:r>
              <a:rPr lang="en-GB" dirty="0"/>
              <a:t>Applications include microcontrollers, mixed signal devices, smart sensors, automotive body electronics, and airbags.</a:t>
            </a:r>
            <a:endParaRPr lang="en-US" altLang="en-US" dirty="0"/>
          </a:p>
          <a:p>
            <a:endParaRPr lang="en-GB" sz="2000" dirty="0"/>
          </a:p>
          <a:p>
            <a:pPr lvl="1">
              <a:spcBef>
                <a:spcPts val="30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62783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a:xfrm>
            <a:off x="492125" y="295275"/>
            <a:ext cx="11180763" cy="666750"/>
          </a:xfrm>
        </p:spPr>
        <p:txBody>
          <a:bodyPr/>
          <a:lstStyle/>
          <a:p>
            <a:pPr>
              <a:defRPr/>
            </a:pPr>
            <a:r>
              <a:rPr lang="en-GB" dirty="0"/>
              <a:t>Arm Processor Families</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962025"/>
            <a:ext cx="6499225" cy="5100638"/>
          </a:xfrm>
        </p:spPr>
        <p:txBody>
          <a:bodyPr wrap="square" numCol="1" anchor="t" anchorCtr="0" compatLnSpc="1">
            <a:prstTxWarp prst="textNoShape">
              <a:avLst/>
            </a:prstTxWarp>
          </a:bodyPr>
          <a:lstStyle/>
          <a:p>
            <a:endParaRPr lang="en-GB" dirty="0"/>
          </a:p>
          <a:p>
            <a:r>
              <a:rPr lang="en-US" dirty="0"/>
              <a:t>SecurCore</a:t>
            </a:r>
            <a:r>
              <a:rPr lang="en-GB" dirty="0"/>
              <a:t> series</a:t>
            </a:r>
            <a:endParaRPr lang="en-US" altLang="en-US" dirty="0">
              <a:ea typeface="ＭＳ Ｐゴシック" panose="020B0600070205080204" pitchFamily="34" charset="-128"/>
            </a:endParaRPr>
          </a:p>
          <a:p>
            <a:pPr lvl="1">
              <a:spcBef>
                <a:spcPts val="300"/>
              </a:spcBef>
            </a:pPr>
            <a:r>
              <a:rPr lang="en-GB" dirty="0"/>
              <a:t>High-security applications such as smartcards and e-government</a:t>
            </a:r>
            <a:endParaRPr lang="en-US" altLang="en-US" dirty="0">
              <a:ea typeface="ＭＳ Ｐゴシック" panose="020B0600070205080204" pitchFamily="34" charset="-128"/>
            </a:endParaRPr>
          </a:p>
          <a:p>
            <a:r>
              <a:rPr lang="en-GB" dirty="0"/>
              <a:t>Neoverse</a:t>
            </a:r>
          </a:p>
          <a:p>
            <a:pPr lvl="1"/>
            <a:r>
              <a:rPr lang="en-GB" dirty="0"/>
              <a:t>High performance efficiency for cloud, infrastructure, and AI/ML-accelerated applications</a:t>
            </a:r>
          </a:p>
          <a:p>
            <a:r>
              <a:rPr lang="en-GB" dirty="0"/>
              <a:t>Classic processors</a:t>
            </a:r>
            <a:endParaRPr lang="en-US" altLang="en-US" dirty="0"/>
          </a:p>
          <a:p>
            <a:pPr lvl="1">
              <a:spcBef>
                <a:spcPts val="300"/>
              </a:spcBef>
            </a:pPr>
            <a:r>
              <a:rPr lang="en-GB" dirty="0"/>
              <a:t>Include Arm7, Arm9, and Arm11 families</a:t>
            </a:r>
            <a:endParaRPr lang="en-US" altLang="en-US" dirty="0"/>
          </a:p>
          <a:p>
            <a:pPr lvl="1">
              <a:spcBef>
                <a:spcPts val="300"/>
              </a:spcBef>
            </a:pP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49135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Cortex-A Series Family</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US" altLang="en-US" dirty="0">
                <a:ea typeface="ＭＳ Ｐゴシック" panose="020B0600070205080204" pitchFamily="34" charset="-128"/>
              </a:rPr>
              <a:t>Cortex-A series: Cortex-A5, A7, A8, A9, A12, A15, A17, A53, A57 </a:t>
            </a:r>
          </a:p>
          <a:p>
            <a:r>
              <a:rPr lang="en-US" altLang="en-US" dirty="0">
                <a:ea typeface="ＭＳ Ｐゴシック" panose="020B0600070205080204" pitchFamily="34" charset="-128"/>
              </a:rPr>
              <a:t>High-performance application processors</a:t>
            </a:r>
          </a:p>
          <a:p>
            <a:pPr lvl="1"/>
            <a:r>
              <a:rPr lang="en-IN" altLang="en-US" dirty="0">
                <a:ea typeface="ＭＳ Ｐゴシック" panose="020B0600070205080204" pitchFamily="34" charset="-128"/>
              </a:rPr>
              <a:t>Run rich OSs, multicore technology, 32-bit and 64-bit supports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Applications</a:t>
            </a:r>
          </a:p>
          <a:p>
            <a:pPr lvl="1"/>
            <a:r>
              <a:rPr lang="en-IN" altLang="en-US" dirty="0">
                <a:ea typeface="ＭＳ Ｐゴシック" panose="020B0600070205080204" pitchFamily="34" charset="-128"/>
              </a:rPr>
              <a:t>Mobile computing	Netbook, tablet, eReader</a:t>
            </a:r>
          </a:p>
          <a:p>
            <a:pPr lvl="1"/>
            <a:r>
              <a:rPr lang="en-IN" altLang="en-US" dirty="0">
                <a:ea typeface="ＭＳ Ｐゴシック" panose="020B0600070205080204" pitchFamily="34" charset="-128"/>
              </a:rPr>
              <a:t>Mobile handset 	Smartphones, feature phones, wearables</a:t>
            </a:r>
          </a:p>
          <a:p>
            <a:pPr lvl="1"/>
            <a:r>
              <a:rPr lang="en-IN" altLang="en-US" dirty="0">
                <a:ea typeface="ＭＳ Ｐゴシック" panose="020B0600070205080204" pitchFamily="34" charset="-128"/>
              </a:rPr>
              <a:t>Digital home	Set-top box, digital TV, Blu-Ray player, gaming consoles</a:t>
            </a:r>
          </a:p>
          <a:p>
            <a:pPr lvl="1"/>
            <a:r>
              <a:rPr lang="en-IN" altLang="en-US" dirty="0">
                <a:ea typeface="ＭＳ Ｐゴシック" panose="020B0600070205080204" pitchFamily="34" charset="-128"/>
              </a:rPr>
              <a:t>Automotive	Infotainment, navigation</a:t>
            </a:r>
          </a:p>
          <a:p>
            <a:pPr lvl="1"/>
            <a:r>
              <a:rPr lang="en-IN" altLang="en-US" dirty="0">
                <a:ea typeface="ＭＳ Ｐゴシック" panose="020B0600070205080204" pitchFamily="34" charset="-128"/>
              </a:rPr>
              <a:t>Enterprise industrial printers, routers, wireless base-stations, VOIP phones and equipment</a:t>
            </a:r>
          </a:p>
          <a:p>
            <a:pPr lvl="1"/>
            <a:r>
              <a:rPr lang="en-IN" altLang="en-US" dirty="0">
                <a:ea typeface="ＭＳ Ｐゴシック" panose="020B0600070205080204" pitchFamily="34" charset="-128"/>
              </a:rPr>
              <a:t>Wireless infrastructure</a:t>
            </a:r>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31199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Cortex-R Series Family</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451629"/>
            <a:ext cx="11180763" cy="4086225"/>
          </a:xfrm>
        </p:spPr>
        <p:txBody>
          <a:bodyPr wrap="square" numCol="1" anchor="t" anchorCtr="0" compatLnSpc="1">
            <a:prstTxWarp prst="textNoShape">
              <a:avLst/>
            </a:prstTxWarp>
          </a:bodyPr>
          <a:lstStyle/>
          <a:p>
            <a:r>
              <a:rPr lang="pt-BR" altLang="en-US" dirty="0">
                <a:ea typeface="ＭＳ Ｐゴシック" panose="020B0600070205080204" pitchFamily="34" charset="-128"/>
              </a:rPr>
              <a:t>Cortex-R series: Cortex-R4, R5, R7</a:t>
            </a:r>
          </a:p>
          <a:p>
            <a:r>
              <a:rPr lang="pt-BR" altLang="en-US" dirty="0">
                <a:ea typeface="ＭＳ Ｐゴシック" panose="020B0600070205080204" pitchFamily="34" charset="-128"/>
              </a:rPr>
              <a:t>Real-time processor</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High-performance: Fast processing combined with a high clock frequency</a:t>
            </a:r>
          </a:p>
          <a:p>
            <a:pPr lvl="1"/>
            <a:r>
              <a:rPr lang="en-IN" altLang="en-US" dirty="0">
                <a:ea typeface="ＭＳ Ｐゴシック" panose="020B0600070205080204" pitchFamily="34" charset="-128"/>
              </a:rPr>
              <a:t>Real-time: Processing meets hard real-time constraints on all occasions.</a:t>
            </a:r>
          </a:p>
          <a:p>
            <a:pPr lvl="1"/>
            <a:r>
              <a:rPr lang="en-IN" altLang="en-US" dirty="0">
                <a:ea typeface="ＭＳ Ｐゴシック" panose="020B0600070205080204" pitchFamily="34" charset="-128"/>
              </a:rPr>
              <a:t>Safe: Dependable, reliable systems with high error resistance</a:t>
            </a:r>
          </a:p>
          <a:p>
            <a:pPr lvl="1"/>
            <a:r>
              <a:rPr lang="en-IN" altLang="en-US" dirty="0">
                <a:ea typeface="ＭＳ Ｐゴシック" panose="020B0600070205080204" pitchFamily="34" charset="-128"/>
              </a:rPr>
              <a:t>Cost-effective: Features for optimal performance, power, and area</a:t>
            </a:r>
            <a:endParaRPr lang="en-US" altLang="en-US" dirty="0">
              <a:ea typeface="ＭＳ Ｐゴシック" panose="020B0600070205080204" pitchFamily="34" charset="-128"/>
            </a:endParaRPr>
          </a:p>
          <a:p>
            <a:r>
              <a:rPr lang="en-GB" dirty="0"/>
              <a:t>Applications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Automotive		Airbag, braking, stability, dashboard, engine management  </a:t>
            </a:r>
          </a:p>
          <a:p>
            <a:pPr lvl="1"/>
            <a:r>
              <a:rPr lang="en-IN" altLang="en-US" dirty="0">
                <a:ea typeface="ＭＳ Ｐゴシック" panose="020B0600070205080204" pitchFamily="34" charset="-128"/>
              </a:rPr>
              <a:t>Storage		Hard disk drive controllers, solid state drive controllers</a:t>
            </a:r>
          </a:p>
          <a:p>
            <a:pPr lvl="1"/>
            <a:r>
              <a:rPr lang="en-IN" altLang="en-US" dirty="0">
                <a:ea typeface="ＭＳ Ｐゴシック" panose="020B0600070205080204" pitchFamily="34" charset="-128"/>
              </a:rPr>
              <a:t>Mobile handsets	3G, 4G, LTE, WiMax smartphones and baseband modems</a:t>
            </a:r>
          </a:p>
          <a:p>
            <a:pPr lvl="1"/>
            <a:r>
              <a:rPr lang="en-IN" altLang="en-US" dirty="0">
                <a:ea typeface="ＭＳ Ｐゴシック" panose="020B0600070205080204" pitchFamily="34" charset="-128"/>
              </a:rPr>
              <a:t>Embedded, enterprise, home, cameras</a:t>
            </a:r>
          </a:p>
        </p:txBody>
      </p:sp>
    </p:spTree>
    <p:extLst>
      <p:ext uri="{BB962C8B-B14F-4D97-AF65-F5344CB8AC3E}">
        <p14:creationId xmlns:p14="http://schemas.microsoft.com/office/powerpoint/2010/main" val="326895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284387-B7BA-49E2-B7AB-B33A68B3D43D}"/>
              </a:ext>
            </a:extLst>
          </p:cNvPr>
          <p:cNvSpPr>
            <a:spLocks noGrp="1"/>
          </p:cNvSpPr>
          <p:nvPr>
            <p:ph type="title"/>
          </p:nvPr>
        </p:nvSpPr>
        <p:spPr/>
        <p:txBody>
          <a:bodyPr/>
          <a:lstStyle/>
          <a:p>
            <a:pPr>
              <a:defRPr/>
            </a:pPr>
            <a:r>
              <a:rPr lang="en-GB" dirty="0"/>
              <a:t>Arm Cortex-M Series Family</a:t>
            </a:r>
            <a:endParaRPr lang="en-US" dirty="0"/>
          </a:p>
        </p:txBody>
      </p:sp>
      <p:sp>
        <p:nvSpPr>
          <p:cNvPr id="29699" name="Content Placeholder 18">
            <a:extLst>
              <a:ext uri="{FF2B5EF4-FFF2-40B4-BE49-F238E27FC236}">
                <a16:creationId xmlns:a16="http://schemas.microsoft.com/office/drawing/2014/main" id="{52EB3C3E-30C4-4EFE-A0AE-51FDB62B17F2}"/>
              </a:ext>
            </a:extLst>
          </p:cNvPr>
          <p:cNvSpPr>
            <a:spLocks noGrp="1" noChangeArrowheads="1"/>
          </p:cNvSpPr>
          <p:nvPr>
            <p:ph sz="quarter" idx="1"/>
          </p:nvPr>
        </p:nvSpPr>
        <p:spPr bwMode="auto">
          <a:xfrm>
            <a:off x="492125" y="1639888"/>
            <a:ext cx="11180763" cy="4086225"/>
          </a:xfrm>
        </p:spPr>
        <p:txBody>
          <a:bodyPr wrap="square" numCol="1" anchor="t" anchorCtr="0" compatLnSpc="1">
            <a:prstTxWarp prst="textNoShape">
              <a:avLst/>
            </a:prstTxWarp>
          </a:bodyPr>
          <a:lstStyle/>
          <a:p>
            <a:r>
              <a:rPr lang="en-IN" altLang="en-US" dirty="0">
                <a:ea typeface="ＭＳ Ｐゴシック" panose="020B0600070205080204" pitchFamily="34" charset="-128"/>
              </a:rPr>
              <a:t>Cortex-M series: Cortex-M0, M0+, M1, M3, M4, M7</a:t>
            </a:r>
          </a:p>
          <a:p>
            <a:r>
              <a:rPr lang="en-IN" altLang="en-US" dirty="0">
                <a:ea typeface="ＭＳ Ｐゴシック" panose="020B0600070205080204" pitchFamily="34" charset="-128"/>
              </a:rPr>
              <a:t>Low-power processor for embedded microcontrollers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Energy-efficiency</a:t>
            </a:r>
          </a:p>
          <a:p>
            <a:pPr lvl="1"/>
            <a:r>
              <a:rPr lang="en-IN" altLang="en-US" dirty="0">
                <a:ea typeface="ＭＳ Ｐゴシック" panose="020B0600070205080204" pitchFamily="34" charset="-128"/>
              </a:rPr>
              <a:t>Smaller code</a:t>
            </a:r>
          </a:p>
          <a:p>
            <a:pPr lvl="1"/>
            <a:r>
              <a:rPr lang="en-IN" altLang="en-US" dirty="0">
                <a:ea typeface="ＭＳ Ｐゴシック" panose="020B0600070205080204" pitchFamily="34" charset="-128"/>
              </a:rPr>
              <a:t>Ease of use</a:t>
            </a:r>
            <a:endParaRPr lang="en-US" altLang="en-US" dirty="0">
              <a:ea typeface="ＭＳ Ｐゴシック" panose="020B0600070205080204" pitchFamily="34" charset="-128"/>
            </a:endParaRPr>
          </a:p>
          <a:p>
            <a:r>
              <a:rPr lang="en-GB" dirty="0"/>
              <a:t>Applications</a:t>
            </a:r>
            <a:endParaRPr lang="en-US" altLang="en-US" dirty="0">
              <a:ea typeface="ＭＳ Ｐゴシック" panose="020B0600070205080204" pitchFamily="34" charset="-128"/>
            </a:endParaRPr>
          </a:p>
          <a:p>
            <a:pPr lvl="1"/>
            <a:r>
              <a:rPr lang="en-IN" altLang="en-US" dirty="0">
                <a:ea typeface="ＭＳ Ｐゴシック" panose="020B0600070205080204" pitchFamily="34" charset="-128"/>
              </a:rPr>
              <a:t>Internet of Things, connectivity, smart metering, human interface devices, automotive and industrial control systems, domestic household appliances, consumer products, and medical instrumentation</a:t>
            </a:r>
          </a:p>
        </p:txBody>
      </p:sp>
    </p:spTree>
    <p:extLst>
      <p:ext uri="{BB962C8B-B14F-4D97-AF65-F5344CB8AC3E}">
        <p14:creationId xmlns:p14="http://schemas.microsoft.com/office/powerpoint/2010/main" val="1559066313"/>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2021  -  Read-Only" id="{CC08A84B-D72B-4379-9795-9D2AE1B21C53}" vid="{AD5FA369-C00C-4F52-961A-36F6EFFD17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ARM Document" ma:contentTypeID="0x0101005C6975769EB1684CAB07571CAE07A11B0100BC81FA0C64ACC243A77959D9266C7751" ma:contentTypeVersion="27" ma:contentTypeDescription="" ma:contentTypeScope="" ma:versionID="c3d44a507a30e34bb56df6cb41b0e970">
  <xsd:schema xmlns:xsd="http://www.w3.org/2001/XMLSchema" xmlns:xs="http://www.w3.org/2001/XMLSchema" xmlns:p="http://schemas.microsoft.com/office/2006/metadata/properties" xmlns:ns1="http://schemas.microsoft.com/sharepoint/v3" xmlns:ns2="f2ad5090-61a8-4b8c-ab70-68f4ff4d1933" xmlns:ns3="http://schemas.microsoft.com/sharepoint/v3/fields" xmlns:ns4="c0950e01-db07-4e41-9c32-b7a8e9fccc9b" targetNamespace="http://schemas.microsoft.com/office/2006/metadata/properties" ma:root="true" ma:fieldsID="d6365f768a9cf65e3d0aaa644537f94f" ns1:_="" ns2:_="" ns3:_="" ns4:_="">
    <xsd:import namespace="http://schemas.microsoft.com/sharepoint/v3"/>
    <xsd:import namespace="f2ad5090-61a8-4b8c-ab70-68f4ff4d1933"/>
    <xsd:import namespace="http://schemas.microsoft.com/sharepoint/v3/fields"/>
    <xsd:import namespace="c0950e01-db07-4e41-9c32-b7a8e9fccc9b"/>
    <xsd:element name="properties">
      <xsd:complexType>
        <xsd:sequence>
          <xsd:element name="documentManagement">
            <xsd:complexType>
              <xsd:all>
                <xsd:element ref="ns1:RoutingRuleDescription" minOccurs="0"/>
                <xsd:element ref="ns2:Document_x0020_Author" minOccurs="0"/>
                <xsd:element ref="ns3:_Status"/>
                <xsd:element ref="ns2:Document_x0020_Confidentiality"/>
                <xsd:element ref="ns2:_dlc_DocId" minOccurs="0"/>
                <xsd:element ref="ns2:_dlc_DocIdUrl" minOccurs="0"/>
                <xsd:element ref="ns2:_dlc_DocIdPersistId" minOccurs="0"/>
                <xsd:element ref="ns2:ARM_x0020_Legacy_x0020_ID" minOccurs="0"/>
                <xsd:element ref="ns2:Current_x0020_Version" minOccurs="0"/>
                <xsd:element ref="ns2:j60c3ced31bb40378c6254d49035d966" minOccurs="0"/>
                <xsd:element ref="ns2:TaxCatchAll" minOccurs="0"/>
                <xsd:element ref="ns2:TaxCatchAllLabel" minOccurs="0"/>
                <xsd:element ref="ns4: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internalName="RoutingRuleDescription"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ad5090-61a8-4b8c-ab70-68f4ff4d1933" elementFormDefault="qualified">
    <xsd:import namespace="http://schemas.microsoft.com/office/2006/documentManagement/types"/>
    <xsd:import namespace="http://schemas.microsoft.com/office/infopath/2007/PartnerControls"/>
    <xsd:element name="Document_x0020_Author" ma:index="3" nillable="true" ma:displayName="Document Author" ma:list="UserInfo" ma:SharePointGroup="0" ma:internalName="Document_x0020_Autho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Confidentiality" ma:index="5" ma:displayName="Document Confidentiality" ma:default="Confidential" ma:format="Dropdown" ma:internalName="Document_x0020_Confidentiality">
      <xsd:simpleType>
        <xsd:restriction base="dms:Choice">
          <xsd:enumeration value="Secret"/>
          <xsd:enumeration value="Confidential-Restricted"/>
          <xsd:enumeration value="Confidential"/>
          <xsd:enumeration value="Non-Confidential"/>
          <xsd:enumeration value="Personal"/>
        </xsd:restriction>
      </xsd:simpleType>
    </xsd:element>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ARM_x0020_Legacy_x0020_ID" ma:index="16" nillable="true" ma:displayName="ARM Legacy ID" ma:internalName="ARM_x0020_Legacy_x0020_ID">
      <xsd:simpleType>
        <xsd:restriction base="dms:Text">
          <xsd:maxLength value="255"/>
        </xsd:restriction>
      </xsd:simpleType>
    </xsd:element>
    <xsd:element name="Current_x0020_Version" ma:index="17" nillable="true" ma:displayName="Current Version" ma:description="The current version number of the file in SharePoint." ma:internalName="Current_x0020_Version" ma:readOnly="false">
      <xsd:simpleType>
        <xsd:restriction base="dms:Text">
          <xsd:maxLength value="255"/>
        </xsd:restriction>
      </xsd:simpleType>
    </xsd:element>
    <xsd:element name="j60c3ced31bb40378c6254d49035d966" ma:index="18" nillable="true" ma:taxonomy="true" ma:internalName="j60c3ced31bb40378c6254d49035d966" ma:taxonomyFieldName="Calendar_x0020_Year" ma:displayName="Calendar Year" ma:readOnly="false" ma:default="7;#2017|58467e81-5d99-44a5-abb5-12a016b65e9e" ma:fieldId="{360c3ced-31bb-4037-8c62-54d49035d966}" ma:sspId="982c6e79-63e2-4d63-9b21-99d1544b0b75" ma:termSetId="c604d99f-773e-49a6-a2c0-6d4bc7541120"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a9424fa9-fdb0-43c3-9a79-ae027323b92a}" ma:internalName="TaxCatchAll" ma:showField="CatchAllData" ma:web="f2ad5090-61a8-4b8c-ab70-68f4ff4d1933">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a9424fa9-fdb0-43c3-9a79-ae027323b92a}" ma:internalName="TaxCatchAllLabel" ma:readOnly="true" ma:showField="CatchAllDataLabel" ma:web="f2ad5090-61a8-4b8c-ab70-68f4ff4d19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4" ma:displayName="Status" ma:default="Not Started" ma:internalName="_Status" ma:readOnly="false">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950e01-db07-4e41-9c32-b7a8e9fccc9b" elementFormDefault="qualified">
    <xsd:import namespace="http://schemas.microsoft.com/office/2006/documentManagement/types"/>
    <xsd:import namespace="http://schemas.microsoft.com/office/infopath/2007/PartnerControls"/>
    <xsd:element name="Category" ma:index="22" nillable="true" ma:displayName="Category" ma:format="Dropdown" ma:internalName="Category">
      <xsd:simpleType>
        <xsd:restriction base="dms:Choice">
          <xsd:enumeration value="Word Documents - UK"/>
          <xsd:enumeration value="Word Documents - US"/>
          <xsd:enumeration value="Board Presentation Templates"/>
          <xsd:enumeration value="Public Presentation Templates"/>
          <xsd:enumeration value="Private Presentation 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ma:index="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axOccurs="1" ma:displayName="Status">
          <xsd:simpleType xmlns:xs="http://www.w3.org/2001/XMLSchema">
            <xsd:restriction base="xsd:string">
              <xsd:minLength value="1"/>
            </xsd:restriction>
          </xsd:simpleType>
        </xsd:element>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Current_x0020_Version xmlns="f2ad5090-61a8-4b8c-ab70-68f4ff4d1933">9.0</Current_x0020_Version>
    <Document_x0020_Author xmlns="f2ad5090-61a8-4b8c-ab70-68f4ff4d1933">
      <UserInfo>
        <DisplayName/>
        <AccountId xsi:nil="true"/>
        <AccountType/>
      </UserInfo>
    </Document_x0020_Author>
    <_dlc_DocId xmlns="f2ad5090-61a8-4b8c-ab70-68f4ff4d1933">ARM-ECM-0633231</_dlc_DocId>
    <Document_x0020_Confidentiality xmlns="f2ad5090-61a8-4b8c-ab70-68f4ff4d1933">Confidential-Restricted</Document_x0020_Confidentiality>
    <_dlc_DocIdUrl xmlns="f2ad5090-61a8-4b8c-ab70-68f4ff4d1933">
      <Url>http://teamsites.arm.com/sites/cthub/_layouts/DocIdRedir.aspx?ID=ARM-ECM-0633231</Url>
      <Description>ARM-ECM-0633231</Description>
    </_dlc_DocIdUrl>
    <Category xmlns="c0950e01-db07-4e41-9c32-b7a8e9fccc9b">Private Presentation Templates</Category>
    <ARM_x0020_Legacy_x0020_ID xmlns="f2ad5090-61a8-4b8c-ab70-68f4ff4d1933" xsi:nil="true"/>
    <TaxCatchAll xmlns="f2ad5090-61a8-4b8c-ab70-68f4ff4d1933">
      <Value>7</Value>
      <Value>1</Value>
    </TaxCatchAll>
    <j60c3ced31bb40378c6254d49035d966 xmlns="f2ad5090-61a8-4b8c-ab70-68f4ff4d1933">
      <Terms xmlns="http://schemas.microsoft.com/office/infopath/2007/PartnerControls">
        <TermInfo xmlns="http://schemas.microsoft.com/office/infopath/2007/PartnerControls">
          <TermName xmlns="http://schemas.microsoft.com/office/infopath/2007/PartnerControls">2017</TermName>
          <TermId xmlns="http://schemas.microsoft.com/office/infopath/2007/PartnerControls">58467e81-5d99-44a5-abb5-12a016b65e9e</TermId>
        </TermInfo>
      </Terms>
    </j60c3ced31bb40378c6254d49035d966>
    <RoutingRuleDescription xmlns="http://schemas.microsoft.com/sharepoint/v3" xsi:nil="true"/>
    <_Status xmlns="http://schemas.microsoft.com/sharepoint/v3/fields">Not Started</_Status>
  </documentManagement>
</p:properties>
</file>

<file path=customXml/item5.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5675509F-A6F5-4147-861D-E4CC99F48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2ad5090-61a8-4b8c-ab70-68f4ff4d1933"/>
    <ds:schemaRef ds:uri="http://schemas.microsoft.com/sharepoint/v3/fields"/>
    <ds:schemaRef ds:uri="c0950e01-db07-4e41-9c32-b7a8e9fccc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3.xml><?xml version="1.0" encoding="utf-8"?>
<ds:datastoreItem xmlns:ds="http://schemas.openxmlformats.org/officeDocument/2006/customXml" ds:itemID="{1E7F2E56-8924-419D-99E9-79DB71144EB2}">
  <ds:schemaRefs>
    <ds:schemaRef ds:uri="http://schemas.microsoft.com/sharepoint/events"/>
  </ds:schemaRefs>
</ds:datastoreItem>
</file>

<file path=customXml/itemProps4.xml><?xml version="1.0" encoding="utf-8"?>
<ds:datastoreItem xmlns:ds="http://schemas.openxmlformats.org/officeDocument/2006/customXml" ds:itemID="{B61D4E06-5D3F-4994-A4A7-4BA626FA722D}">
  <ds:schemaRefs>
    <ds:schemaRef ds:uri="f2ad5090-61a8-4b8c-ab70-68f4ff4d1933"/>
    <ds:schemaRef ds:uri="http://schemas.microsoft.com/sharepoint/v3"/>
    <ds:schemaRef ds:uri="http://purl.org/dc/terms/"/>
    <ds:schemaRef ds:uri="http://schemas.openxmlformats.org/package/2006/metadata/core-properties"/>
    <ds:schemaRef ds:uri="http://schemas.microsoft.com/office/2006/documentManagement/types"/>
    <ds:schemaRef ds:uri="c0950e01-db07-4e41-9c32-b7a8e9fccc9b"/>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 ds:uri="http://purl.org/dc/dcmitype/"/>
  </ds:schemaRefs>
</ds:datastoreItem>
</file>

<file path=customXml/itemProps5.xml><?xml version="1.0" encoding="utf-8"?>
<ds:datastoreItem xmlns:ds="http://schemas.openxmlformats.org/officeDocument/2006/customXml" ds:itemID="{C959113B-7FA4-40AB-AF85-5C5588D4771C}">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
  <TotalTime>103</TotalTime>
  <Words>9672</Words>
  <Application>Microsoft Office PowerPoint</Application>
  <PresentationFormat>Widescreen</PresentationFormat>
  <Paragraphs>1089</Paragraphs>
  <Slides>44</Slides>
  <Notes>43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Arm_PPT_Public</vt:lpstr>
      <vt:lpstr>Arm and Arm Processors</vt:lpstr>
      <vt:lpstr>Learning Outcomes</vt:lpstr>
      <vt:lpstr>Arm Products</vt:lpstr>
      <vt:lpstr>Arm Processors and Applications</vt:lpstr>
      <vt:lpstr>Arm Processor Families</vt:lpstr>
      <vt:lpstr>Arm Processor Families</vt:lpstr>
      <vt:lpstr>Arm Cortex-A Series Family</vt:lpstr>
      <vt:lpstr>Arm Cortex-R Series Family</vt:lpstr>
      <vt:lpstr>Arm Cortex-M Series Family</vt:lpstr>
      <vt:lpstr>Sample Arm Processors</vt:lpstr>
      <vt:lpstr>Arm Processors v Arm Architectures </vt:lpstr>
      <vt:lpstr>Arm Architectures </vt:lpstr>
      <vt:lpstr>Which Architecture Is My Processor?</vt:lpstr>
      <vt:lpstr>Arm and Thumb Instruction Sets</vt:lpstr>
      <vt:lpstr>Arm and Thumb Instruction Sets</vt:lpstr>
      <vt:lpstr>The Arm Register Set</vt:lpstr>
      <vt:lpstr>Assembler Syntax</vt:lpstr>
      <vt:lpstr>AAPCS</vt:lpstr>
      <vt:lpstr>Processor Modes</vt:lpstr>
      <vt:lpstr>Banking of Registers</vt:lpstr>
      <vt:lpstr>Exceptions</vt:lpstr>
      <vt:lpstr>Vector Table</vt:lpstr>
      <vt:lpstr>Memory Model</vt:lpstr>
      <vt:lpstr>Memory Types</vt:lpstr>
      <vt:lpstr>Example: Cached Arm Macrocell</vt:lpstr>
      <vt:lpstr>Data Alignment</vt:lpstr>
      <vt:lpstr>Endianness</vt:lpstr>
      <vt:lpstr>PMU</vt:lpstr>
      <vt:lpstr>Coprocessors</vt:lpstr>
      <vt:lpstr>Architecture Extensions</vt:lpstr>
      <vt:lpstr>TrustZone</vt:lpstr>
      <vt:lpstr>Virtual Memory System Architecture (VMSA)</vt:lpstr>
      <vt:lpstr>Large Physical Address Extensions</vt:lpstr>
      <vt:lpstr>Virtualization</vt:lpstr>
      <vt:lpstr>Arm Cortex-A Series Processors</vt:lpstr>
      <vt:lpstr>Arm Cortex-A Series Overview</vt:lpstr>
      <vt:lpstr>Arm Cortex-A Series Processors</vt:lpstr>
      <vt:lpstr>Arm Cortex-A9 Processor</vt:lpstr>
      <vt:lpstr>Cortex-A9 Diagram</vt:lpstr>
      <vt:lpstr>Cortex-A9 MPCore</vt:lpstr>
      <vt:lpstr>Cortex-A9 Pipeline</vt:lpstr>
      <vt:lpstr>What Is Neon?</vt:lpstr>
      <vt:lpstr>Neon Registers</vt:lpstr>
      <vt:lpstr>Neon: Enhancing User Experiences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Hoa Tong</dc:creator>
  <cp:keywords/>
  <dc:description/>
  <cp:lastModifiedBy>Francisca Tan</cp:lastModifiedBy>
  <cp:revision>12</cp:revision>
  <dcterms:created xsi:type="dcterms:W3CDTF">2021-01-10T04:24:14Z</dcterms:created>
  <dcterms:modified xsi:type="dcterms:W3CDTF">2021-11-16T10:35:29Z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0x0101005C6975769EB1684CAB07571CAE07A11B0100BC81FA0C64ACC243A77959D9266C7751</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