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5431" r:id="rId6"/>
  </p:sldMasterIdLst>
  <p:notesMasterIdLst>
    <p:notesMasterId r:id="rId37"/>
  </p:notesMasterIdLst>
  <p:handoutMasterIdLst>
    <p:handoutMasterId r:id="rId38"/>
  </p:handoutMasterIdLst>
  <p:sldIdLst>
    <p:sldId id="395" r:id="rId7"/>
    <p:sldId id="396" r:id="rId8"/>
    <p:sldId id="338" r:id="rId9"/>
    <p:sldId id="385" r:id="rId10"/>
    <p:sldId id="340" r:id="rId11"/>
    <p:sldId id="341" r:id="rId12"/>
    <p:sldId id="342" r:id="rId13"/>
    <p:sldId id="343" r:id="rId14"/>
    <p:sldId id="344" r:id="rId15"/>
    <p:sldId id="345" r:id="rId16"/>
    <p:sldId id="347" r:id="rId17"/>
    <p:sldId id="386" r:id="rId18"/>
    <p:sldId id="387" r:id="rId19"/>
    <p:sldId id="388" r:id="rId20"/>
    <p:sldId id="389" r:id="rId21"/>
    <p:sldId id="390" r:id="rId22"/>
    <p:sldId id="353" r:id="rId23"/>
    <p:sldId id="391" r:id="rId24"/>
    <p:sldId id="392" r:id="rId25"/>
    <p:sldId id="393" r:id="rId26"/>
    <p:sldId id="394" r:id="rId27"/>
    <p:sldId id="360" r:id="rId28"/>
    <p:sldId id="361" r:id="rId29"/>
    <p:sldId id="362" r:id="rId30"/>
    <p:sldId id="363" r:id="rId31"/>
    <p:sldId id="365" r:id="rId32"/>
    <p:sldId id="366" r:id="rId33"/>
    <p:sldId id="367" r:id="rId34"/>
    <p:sldId id="370" r:id="rId35"/>
    <p:sldId id="368" r:id="rId3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F7F7F"/>
    <a:srgbClr val="333E48"/>
    <a:srgbClr val="00C1DE"/>
    <a:srgbClr val="FF6B00"/>
    <a:srgbClr val="E5ECEB"/>
    <a:srgbClr val="95D6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1D204E-CC0A-41D0-AB5C-9499780C1299}" v="15" dt="2021-11-16T10:46:56.708"/>
    <p1510:client id="{8ACB1DBA-522F-4451-AFD5-E43112293829}" v="17" dt="2021-11-05T15:03:59.689"/>
  </p1510:revLst>
</p1510:revInfo>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11" autoAdjust="0"/>
    <p:restoredTop sz="93466" autoAdjust="0"/>
  </p:normalViewPr>
  <p:slideViewPr>
    <p:cSldViewPr snapToGrid="0">
      <p:cViewPr varScale="1">
        <p:scale>
          <a:sx n="150" d="100"/>
          <a:sy n="150" d="100"/>
        </p:scale>
        <p:origin x="978"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123" d="100"/>
          <a:sy n="123" d="100"/>
        </p:scale>
        <p:origin x="18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cisca Tan" userId="6e1eea0e-3b13-45be-8c9f-e176322eec1e" providerId="ADAL" clId="{8ACB1DBA-522F-4451-AFD5-E43112293829}"/>
    <pc:docChg chg="custSel modSld">
      <pc:chgData name="Francisca Tan" userId="6e1eea0e-3b13-45be-8c9f-e176322eec1e" providerId="ADAL" clId="{8ACB1DBA-522F-4451-AFD5-E43112293829}" dt="2021-11-05T15:04:05.249" v="151" actId="404"/>
      <pc:docMkLst>
        <pc:docMk/>
      </pc:docMkLst>
      <pc:sldChg chg="modSp mod">
        <pc:chgData name="Francisca Tan" userId="6e1eea0e-3b13-45be-8c9f-e176322eec1e" providerId="ADAL" clId="{8ACB1DBA-522F-4451-AFD5-E43112293829}" dt="2021-11-05T15:04:05.249" v="151" actId="404"/>
        <pc:sldMkLst>
          <pc:docMk/>
          <pc:sldMk cId="3675719222" sldId="340"/>
        </pc:sldMkLst>
        <pc:spChg chg="mod">
          <ac:chgData name="Francisca Tan" userId="6e1eea0e-3b13-45be-8c9f-e176322eec1e" providerId="ADAL" clId="{8ACB1DBA-522F-4451-AFD5-E43112293829}" dt="2021-11-05T15:03:59.688" v="150" actId="14100"/>
          <ac:spMkLst>
            <pc:docMk/>
            <pc:sldMk cId="3675719222" sldId="340"/>
            <ac:spMk id="7" creationId="{3DB648E3-8632-4B73-B8F5-F3A32F849C48}"/>
          </ac:spMkLst>
        </pc:spChg>
        <pc:spChg chg="mod">
          <ac:chgData name="Francisca Tan" userId="6e1eea0e-3b13-45be-8c9f-e176322eec1e" providerId="ADAL" clId="{8ACB1DBA-522F-4451-AFD5-E43112293829}" dt="2021-11-05T15:03:59.688" v="150" actId="14100"/>
          <ac:spMkLst>
            <pc:docMk/>
            <pc:sldMk cId="3675719222" sldId="340"/>
            <ac:spMk id="8" creationId="{1C43FFC8-0A16-41CD-A7D9-9764CD11ADC1}"/>
          </ac:spMkLst>
        </pc:spChg>
        <pc:spChg chg="mod">
          <ac:chgData name="Francisca Tan" userId="6e1eea0e-3b13-45be-8c9f-e176322eec1e" providerId="ADAL" clId="{8ACB1DBA-522F-4451-AFD5-E43112293829}" dt="2021-11-05T15:04:05.249" v="151" actId="404"/>
          <ac:spMkLst>
            <pc:docMk/>
            <pc:sldMk cId="3675719222" sldId="340"/>
            <ac:spMk id="23" creationId="{7D563582-F238-4C1C-9811-79F421F0C080}"/>
          </ac:spMkLst>
        </pc:spChg>
        <pc:spChg chg="mod">
          <ac:chgData name="Francisca Tan" userId="6e1eea0e-3b13-45be-8c9f-e176322eec1e" providerId="ADAL" clId="{8ACB1DBA-522F-4451-AFD5-E43112293829}" dt="2021-11-05T15:03:59.688" v="150" actId="14100"/>
          <ac:spMkLst>
            <pc:docMk/>
            <pc:sldMk cId="3675719222" sldId="340"/>
            <ac:spMk id="25" creationId="{D37B46BD-538A-4BB1-811A-73816A714C38}"/>
          </ac:spMkLst>
        </pc:spChg>
        <pc:spChg chg="mod">
          <ac:chgData name="Francisca Tan" userId="6e1eea0e-3b13-45be-8c9f-e176322eec1e" providerId="ADAL" clId="{8ACB1DBA-522F-4451-AFD5-E43112293829}" dt="2021-11-05T15:03:59.688" v="150" actId="14100"/>
          <ac:spMkLst>
            <pc:docMk/>
            <pc:sldMk cId="3675719222" sldId="340"/>
            <ac:spMk id="26" creationId="{2BC8C886-F450-4D40-BF95-C5B4805599A9}"/>
          </ac:spMkLst>
        </pc:spChg>
        <pc:spChg chg="mod">
          <ac:chgData name="Francisca Tan" userId="6e1eea0e-3b13-45be-8c9f-e176322eec1e" providerId="ADAL" clId="{8ACB1DBA-522F-4451-AFD5-E43112293829}" dt="2021-11-05T15:03:59.688" v="150" actId="14100"/>
          <ac:spMkLst>
            <pc:docMk/>
            <pc:sldMk cId="3675719222" sldId="340"/>
            <ac:spMk id="27" creationId="{C0778F90-8B8C-4FAE-AC12-6ADA4882162D}"/>
          </ac:spMkLst>
        </pc:spChg>
        <pc:spChg chg="mod">
          <ac:chgData name="Francisca Tan" userId="6e1eea0e-3b13-45be-8c9f-e176322eec1e" providerId="ADAL" clId="{8ACB1DBA-522F-4451-AFD5-E43112293829}" dt="2021-11-05T15:03:59.688" v="150" actId="14100"/>
          <ac:spMkLst>
            <pc:docMk/>
            <pc:sldMk cId="3675719222" sldId="340"/>
            <ac:spMk id="28" creationId="{BB9AC152-4DA1-46F1-9614-D05C81E36BDC}"/>
          </ac:spMkLst>
        </pc:spChg>
        <pc:spChg chg="mod">
          <ac:chgData name="Francisca Tan" userId="6e1eea0e-3b13-45be-8c9f-e176322eec1e" providerId="ADAL" clId="{8ACB1DBA-522F-4451-AFD5-E43112293829}" dt="2021-11-05T15:03:59.688" v="150" actId="14100"/>
          <ac:spMkLst>
            <pc:docMk/>
            <pc:sldMk cId="3675719222" sldId="340"/>
            <ac:spMk id="33" creationId="{41FCF6B5-91A3-44C1-8D48-9C9ED9DC59F7}"/>
          </ac:spMkLst>
        </pc:spChg>
        <pc:spChg chg="mod">
          <ac:chgData name="Francisca Tan" userId="6e1eea0e-3b13-45be-8c9f-e176322eec1e" providerId="ADAL" clId="{8ACB1DBA-522F-4451-AFD5-E43112293829}" dt="2021-11-05T15:03:59.688" v="150" actId="14100"/>
          <ac:spMkLst>
            <pc:docMk/>
            <pc:sldMk cId="3675719222" sldId="340"/>
            <ac:spMk id="34" creationId="{B9E6E6BE-13B9-46A2-B65E-DC8E314729E4}"/>
          </ac:spMkLst>
        </pc:spChg>
        <pc:spChg chg="mod">
          <ac:chgData name="Francisca Tan" userId="6e1eea0e-3b13-45be-8c9f-e176322eec1e" providerId="ADAL" clId="{8ACB1DBA-522F-4451-AFD5-E43112293829}" dt="2021-11-05T15:03:59.688" v="150" actId="14100"/>
          <ac:spMkLst>
            <pc:docMk/>
            <pc:sldMk cId="3675719222" sldId="340"/>
            <ac:spMk id="36" creationId="{8F934AFA-8D79-48F9-B65D-EF1C119DCC41}"/>
          </ac:spMkLst>
        </pc:spChg>
        <pc:spChg chg="mod">
          <ac:chgData name="Francisca Tan" userId="6e1eea0e-3b13-45be-8c9f-e176322eec1e" providerId="ADAL" clId="{8ACB1DBA-522F-4451-AFD5-E43112293829}" dt="2021-11-05T15:03:59.688" v="150" actId="14100"/>
          <ac:spMkLst>
            <pc:docMk/>
            <pc:sldMk cId="3675719222" sldId="340"/>
            <ac:spMk id="39" creationId="{06D25F38-E387-429E-9E37-63E201F6FA0F}"/>
          </ac:spMkLst>
        </pc:spChg>
        <pc:spChg chg="mod">
          <ac:chgData name="Francisca Tan" userId="6e1eea0e-3b13-45be-8c9f-e176322eec1e" providerId="ADAL" clId="{8ACB1DBA-522F-4451-AFD5-E43112293829}" dt="2021-11-05T15:03:59.688" v="150" actId="14100"/>
          <ac:spMkLst>
            <pc:docMk/>
            <pc:sldMk cId="3675719222" sldId="340"/>
            <ac:spMk id="40" creationId="{0350A115-94AD-45DC-8DC7-33B56C8376AC}"/>
          </ac:spMkLst>
        </pc:spChg>
        <pc:spChg chg="mod">
          <ac:chgData name="Francisca Tan" userId="6e1eea0e-3b13-45be-8c9f-e176322eec1e" providerId="ADAL" clId="{8ACB1DBA-522F-4451-AFD5-E43112293829}" dt="2021-11-05T15:03:59.688" v="150" actId="14100"/>
          <ac:spMkLst>
            <pc:docMk/>
            <pc:sldMk cId="3675719222" sldId="340"/>
            <ac:spMk id="44" creationId="{CDDA1CB8-657C-4F54-8951-F102BB3978D8}"/>
          </ac:spMkLst>
        </pc:spChg>
        <pc:spChg chg="mod">
          <ac:chgData name="Francisca Tan" userId="6e1eea0e-3b13-45be-8c9f-e176322eec1e" providerId="ADAL" clId="{8ACB1DBA-522F-4451-AFD5-E43112293829}" dt="2021-11-05T15:03:59.688" v="150" actId="14100"/>
          <ac:spMkLst>
            <pc:docMk/>
            <pc:sldMk cId="3675719222" sldId="340"/>
            <ac:spMk id="45" creationId="{E197C4AB-FB01-4A8C-A887-D0C429499D56}"/>
          </ac:spMkLst>
        </pc:spChg>
        <pc:spChg chg="mod">
          <ac:chgData name="Francisca Tan" userId="6e1eea0e-3b13-45be-8c9f-e176322eec1e" providerId="ADAL" clId="{8ACB1DBA-522F-4451-AFD5-E43112293829}" dt="2021-11-05T15:03:59.688" v="150" actId="14100"/>
          <ac:spMkLst>
            <pc:docMk/>
            <pc:sldMk cId="3675719222" sldId="340"/>
            <ac:spMk id="46" creationId="{DB6F2146-4563-4E7A-9CDB-66CB37D5EFA1}"/>
          </ac:spMkLst>
        </pc:spChg>
        <pc:grpChg chg="mod">
          <ac:chgData name="Francisca Tan" userId="6e1eea0e-3b13-45be-8c9f-e176322eec1e" providerId="ADAL" clId="{8ACB1DBA-522F-4451-AFD5-E43112293829}" dt="2021-11-05T15:03:59.688" v="150" actId="14100"/>
          <ac:grpSpMkLst>
            <pc:docMk/>
            <pc:sldMk cId="3675719222" sldId="340"/>
            <ac:grpSpMk id="6" creationId="{9DD1B19C-0BA3-42DD-8948-A283F51D4B6C}"/>
          </ac:grpSpMkLst>
        </pc:grpChg>
        <pc:cxnChg chg="mod">
          <ac:chgData name="Francisca Tan" userId="6e1eea0e-3b13-45be-8c9f-e176322eec1e" providerId="ADAL" clId="{8ACB1DBA-522F-4451-AFD5-E43112293829}" dt="2021-11-05T15:03:59.688" v="150" actId="14100"/>
          <ac:cxnSpMkLst>
            <pc:docMk/>
            <pc:sldMk cId="3675719222" sldId="340"/>
            <ac:cxnSpMk id="9" creationId="{62618A3B-683C-476C-8342-9917FEB7D837}"/>
          </ac:cxnSpMkLst>
        </pc:cxnChg>
        <pc:cxnChg chg="mod">
          <ac:chgData name="Francisca Tan" userId="6e1eea0e-3b13-45be-8c9f-e176322eec1e" providerId="ADAL" clId="{8ACB1DBA-522F-4451-AFD5-E43112293829}" dt="2021-11-05T15:03:59.688" v="150" actId="14100"/>
          <ac:cxnSpMkLst>
            <pc:docMk/>
            <pc:sldMk cId="3675719222" sldId="340"/>
            <ac:cxnSpMk id="10" creationId="{EBC9CA1F-BD0B-4721-944D-00B453285699}"/>
          </ac:cxnSpMkLst>
        </pc:cxnChg>
        <pc:cxnChg chg="mod">
          <ac:chgData name="Francisca Tan" userId="6e1eea0e-3b13-45be-8c9f-e176322eec1e" providerId="ADAL" clId="{8ACB1DBA-522F-4451-AFD5-E43112293829}" dt="2021-11-05T15:03:59.688" v="150" actId="14100"/>
          <ac:cxnSpMkLst>
            <pc:docMk/>
            <pc:sldMk cId="3675719222" sldId="340"/>
            <ac:cxnSpMk id="11" creationId="{C7C72079-D067-494F-95B5-C9805994F9C2}"/>
          </ac:cxnSpMkLst>
        </pc:cxnChg>
        <pc:cxnChg chg="mod">
          <ac:chgData name="Francisca Tan" userId="6e1eea0e-3b13-45be-8c9f-e176322eec1e" providerId="ADAL" clId="{8ACB1DBA-522F-4451-AFD5-E43112293829}" dt="2021-11-05T15:03:59.688" v="150" actId="14100"/>
          <ac:cxnSpMkLst>
            <pc:docMk/>
            <pc:sldMk cId="3675719222" sldId="340"/>
            <ac:cxnSpMk id="12" creationId="{AD7E9D2D-9E83-4698-B015-44635A244113}"/>
          </ac:cxnSpMkLst>
        </pc:cxnChg>
        <pc:cxnChg chg="mod">
          <ac:chgData name="Francisca Tan" userId="6e1eea0e-3b13-45be-8c9f-e176322eec1e" providerId="ADAL" clId="{8ACB1DBA-522F-4451-AFD5-E43112293829}" dt="2021-11-05T15:03:59.688" v="150" actId="14100"/>
          <ac:cxnSpMkLst>
            <pc:docMk/>
            <pc:sldMk cId="3675719222" sldId="340"/>
            <ac:cxnSpMk id="13" creationId="{B6344B46-219E-4767-B4F8-83787FFF24B4}"/>
          </ac:cxnSpMkLst>
        </pc:cxnChg>
        <pc:cxnChg chg="mod">
          <ac:chgData name="Francisca Tan" userId="6e1eea0e-3b13-45be-8c9f-e176322eec1e" providerId="ADAL" clId="{8ACB1DBA-522F-4451-AFD5-E43112293829}" dt="2021-11-05T15:03:59.688" v="150" actId="14100"/>
          <ac:cxnSpMkLst>
            <pc:docMk/>
            <pc:sldMk cId="3675719222" sldId="340"/>
            <ac:cxnSpMk id="14" creationId="{1F920CDD-F2D5-487A-865B-1FF714B04771}"/>
          </ac:cxnSpMkLst>
        </pc:cxnChg>
        <pc:cxnChg chg="mod">
          <ac:chgData name="Francisca Tan" userId="6e1eea0e-3b13-45be-8c9f-e176322eec1e" providerId="ADAL" clId="{8ACB1DBA-522F-4451-AFD5-E43112293829}" dt="2021-11-05T15:03:59.688" v="150" actId="14100"/>
          <ac:cxnSpMkLst>
            <pc:docMk/>
            <pc:sldMk cId="3675719222" sldId="340"/>
            <ac:cxnSpMk id="15" creationId="{2B7B01A5-8AD9-4CFF-86AC-E0E9CBE50517}"/>
          </ac:cxnSpMkLst>
        </pc:cxnChg>
        <pc:cxnChg chg="mod">
          <ac:chgData name="Francisca Tan" userId="6e1eea0e-3b13-45be-8c9f-e176322eec1e" providerId="ADAL" clId="{8ACB1DBA-522F-4451-AFD5-E43112293829}" dt="2021-11-05T15:03:59.688" v="150" actId="14100"/>
          <ac:cxnSpMkLst>
            <pc:docMk/>
            <pc:sldMk cId="3675719222" sldId="340"/>
            <ac:cxnSpMk id="16" creationId="{CD18FFB7-F273-4EA1-9917-013B03B32A25}"/>
          </ac:cxnSpMkLst>
        </pc:cxnChg>
        <pc:cxnChg chg="mod">
          <ac:chgData name="Francisca Tan" userId="6e1eea0e-3b13-45be-8c9f-e176322eec1e" providerId="ADAL" clId="{8ACB1DBA-522F-4451-AFD5-E43112293829}" dt="2021-11-05T15:03:59.688" v="150" actId="14100"/>
          <ac:cxnSpMkLst>
            <pc:docMk/>
            <pc:sldMk cId="3675719222" sldId="340"/>
            <ac:cxnSpMk id="17" creationId="{5C9DC855-8BED-4B06-8B02-32F5118F40BA}"/>
          </ac:cxnSpMkLst>
        </pc:cxnChg>
        <pc:cxnChg chg="mod">
          <ac:chgData name="Francisca Tan" userId="6e1eea0e-3b13-45be-8c9f-e176322eec1e" providerId="ADAL" clId="{8ACB1DBA-522F-4451-AFD5-E43112293829}" dt="2021-11-05T15:03:59.688" v="150" actId="14100"/>
          <ac:cxnSpMkLst>
            <pc:docMk/>
            <pc:sldMk cId="3675719222" sldId="340"/>
            <ac:cxnSpMk id="18" creationId="{6840E4E0-525C-4D9E-9C38-9EDA626E74CC}"/>
          </ac:cxnSpMkLst>
        </pc:cxnChg>
        <pc:cxnChg chg="mod">
          <ac:chgData name="Francisca Tan" userId="6e1eea0e-3b13-45be-8c9f-e176322eec1e" providerId="ADAL" clId="{8ACB1DBA-522F-4451-AFD5-E43112293829}" dt="2021-11-05T15:03:59.688" v="150" actId="14100"/>
          <ac:cxnSpMkLst>
            <pc:docMk/>
            <pc:sldMk cId="3675719222" sldId="340"/>
            <ac:cxnSpMk id="19" creationId="{F22AEFE7-F7BB-42FD-A1B8-7702417626CE}"/>
          </ac:cxnSpMkLst>
        </pc:cxnChg>
        <pc:cxnChg chg="mod">
          <ac:chgData name="Francisca Tan" userId="6e1eea0e-3b13-45be-8c9f-e176322eec1e" providerId="ADAL" clId="{8ACB1DBA-522F-4451-AFD5-E43112293829}" dt="2021-11-05T15:03:59.688" v="150" actId="14100"/>
          <ac:cxnSpMkLst>
            <pc:docMk/>
            <pc:sldMk cId="3675719222" sldId="340"/>
            <ac:cxnSpMk id="20" creationId="{F994D7A2-9026-49A4-BEAC-9B0792EAC221}"/>
          </ac:cxnSpMkLst>
        </pc:cxnChg>
        <pc:cxnChg chg="mod">
          <ac:chgData name="Francisca Tan" userId="6e1eea0e-3b13-45be-8c9f-e176322eec1e" providerId="ADAL" clId="{8ACB1DBA-522F-4451-AFD5-E43112293829}" dt="2021-11-05T15:03:59.688" v="150" actId="14100"/>
          <ac:cxnSpMkLst>
            <pc:docMk/>
            <pc:sldMk cId="3675719222" sldId="340"/>
            <ac:cxnSpMk id="21" creationId="{55496647-1986-4AB0-B743-63A10857D873}"/>
          </ac:cxnSpMkLst>
        </pc:cxnChg>
        <pc:cxnChg chg="mod">
          <ac:chgData name="Francisca Tan" userId="6e1eea0e-3b13-45be-8c9f-e176322eec1e" providerId="ADAL" clId="{8ACB1DBA-522F-4451-AFD5-E43112293829}" dt="2021-11-05T15:03:59.688" v="150" actId="14100"/>
          <ac:cxnSpMkLst>
            <pc:docMk/>
            <pc:sldMk cId="3675719222" sldId="340"/>
            <ac:cxnSpMk id="22" creationId="{8C8C03E1-4734-4F17-8496-26C7DD194DF5}"/>
          </ac:cxnSpMkLst>
        </pc:cxnChg>
        <pc:cxnChg chg="mod">
          <ac:chgData name="Francisca Tan" userId="6e1eea0e-3b13-45be-8c9f-e176322eec1e" providerId="ADAL" clId="{8ACB1DBA-522F-4451-AFD5-E43112293829}" dt="2021-11-05T15:03:59.688" v="150" actId="14100"/>
          <ac:cxnSpMkLst>
            <pc:docMk/>
            <pc:sldMk cId="3675719222" sldId="340"/>
            <ac:cxnSpMk id="24" creationId="{C7577600-B6D5-48EC-88C8-DDDA24779B08}"/>
          </ac:cxnSpMkLst>
        </pc:cxnChg>
        <pc:cxnChg chg="mod">
          <ac:chgData name="Francisca Tan" userId="6e1eea0e-3b13-45be-8c9f-e176322eec1e" providerId="ADAL" clId="{8ACB1DBA-522F-4451-AFD5-E43112293829}" dt="2021-11-05T15:03:59.688" v="150" actId="14100"/>
          <ac:cxnSpMkLst>
            <pc:docMk/>
            <pc:sldMk cId="3675719222" sldId="340"/>
            <ac:cxnSpMk id="29" creationId="{8CFF0C4C-E6F8-4D3D-9969-7D4C728295AB}"/>
          </ac:cxnSpMkLst>
        </pc:cxnChg>
        <pc:cxnChg chg="mod">
          <ac:chgData name="Francisca Tan" userId="6e1eea0e-3b13-45be-8c9f-e176322eec1e" providerId="ADAL" clId="{8ACB1DBA-522F-4451-AFD5-E43112293829}" dt="2021-11-05T15:03:59.688" v="150" actId="14100"/>
          <ac:cxnSpMkLst>
            <pc:docMk/>
            <pc:sldMk cId="3675719222" sldId="340"/>
            <ac:cxnSpMk id="30" creationId="{B5783C65-1045-41E6-A506-12BB5BAB277A}"/>
          </ac:cxnSpMkLst>
        </pc:cxnChg>
        <pc:cxnChg chg="mod">
          <ac:chgData name="Francisca Tan" userId="6e1eea0e-3b13-45be-8c9f-e176322eec1e" providerId="ADAL" clId="{8ACB1DBA-522F-4451-AFD5-E43112293829}" dt="2021-11-05T15:03:59.688" v="150" actId="14100"/>
          <ac:cxnSpMkLst>
            <pc:docMk/>
            <pc:sldMk cId="3675719222" sldId="340"/>
            <ac:cxnSpMk id="31" creationId="{E189B4DA-1CDC-4935-9A70-7995B3BFC4C7}"/>
          </ac:cxnSpMkLst>
        </pc:cxnChg>
        <pc:cxnChg chg="mod">
          <ac:chgData name="Francisca Tan" userId="6e1eea0e-3b13-45be-8c9f-e176322eec1e" providerId="ADAL" clId="{8ACB1DBA-522F-4451-AFD5-E43112293829}" dt="2021-11-05T15:03:59.688" v="150" actId="14100"/>
          <ac:cxnSpMkLst>
            <pc:docMk/>
            <pc:sldMk cId="3675719222" sldId="340"/>
            <ac:cxnSpMk id="32" creationId="{6636828D-4A4B-4FCB-A6D6-7A73FF4D7FA4}"/>
          </ac:cxnSpMkLst>
        </pc:cxnChg>
        <pc:cxnChg chg="mod">
          <ac:chgData name="Francisca Tan" userId="6e1eea0e-3b13-45be-8c9f-e176322eec1e" providerId="ADAL" clId="{8ACB1DBA-522F-4451-AFD5-E43112293829}" dt="2021-11-05T15:03:59.688" v="150" actId="14100"/>
          <ac:cxnSpMkLst>
            <pc:docMk/>
            <pc:sldMk cId="3675719222" sldId="340"/>
            <ac:cxnSpMk id="35" creationId="{D5D3B5F3-8188-4EAD-82B8-203986641287}"/>
          </ac:cxnSpMkLst>
        </pc:cxnChg>
        <pc:cxnChg chg="mod">
          <ac:chgData name="Francisca Tan" userId="6e1eea0e-3b13-45be-8c9f-e176322eec1e" providerId="ADAL" clId="{8ACB1DBA-522F-4451-AFD5-E43112293829}" dt="2021-11-05T15:03:59.688" v="150" actId="14100"/>
          <ac:cxnSpMkLst>
            <pc:docMk/>
            <pc:sldMk cId="3675719222" sldId="340"/>
            <ac:cxnSpMk id="37" creationId="{A18536B6-67CF-470A-BCC8-064FBC47CF30}"/>
          </ac:cxnSpMkLst>
        </pc:cxnChg>
        <pc:cxnChg chg="mod">
          <ac:chgData name="Francisca Tan" userId="6e1eea0e-3b13-45be-8c9f-e176322eec1e" providerId="ADAL" clId="{8ACB1DBA-522F-4451-AFD5-E43112293829}" dt="2021-11-05T15:03:59.688" v="150" actId="14100"/>
          <ac:cxnSpMkLst>
            <pc:docMk/>
            <pc:sldMk cId="3675719222" sldId="340"/>
            <ac:cxnSpMk id="38" creationId="{E805EAEC-8C59-4C1B-8067-8515AF3ABAA9}"/>
          </ac:cxnSpMkLst>
        </pc:cxnChg>
        <pc:cxnChg chg="mod">
          <ac:chgData name="Francisca Tan" userId="6e1eea0e-3b13-45be-8c9f-e176322eec1e" providerId="ADAL" clId="{8ACB1DBA-522F-4451-AFD5-E43112293829}" dt="2021-11-05T15:03:59.688" v="150" actId="14100"/>
          <ac:cxnSpMkLst>
            <pc:docMk/>
            <pc:sldMk cId="3675719222" sldId="340"/>
            <ac:cxnSpMk id="41" creationId="{3B7F53E0-86D0-4E6C-B634-85BD018F2C5C}"/>
          </ac:cxnSpMkLst>
        </pc:cxnChg>
        <pc:cxnChg chg="mod">
          <ac:chgData name="Francisca Tan" userId="6e1eea0e-3b13-45be-8c9f-e176322eec1e" providerId="ADAL" clId="{8ACB1DBA-522F-4451-AFD5-E43112293829}" dt="2021-11-05T15:03:59.688" v="150" actId="14100"/>
          <ac:cxnSpMkLst>
            <pc:docMk/>
            <pc:sldMk cId="3675719222" sldId="340"/>
            <ac:cxnSpMk id="42" creationId="{91E81F01-DA3C-4041-AAF2-14C0FA429C56}"/>
          </ac:cxnSpMkLst>
        </pc:cxnChg>
        <pc:cxnChg chg="mod">
          <ac:chgData name="Francisca Tan" userId="6e1eea0e-3b13-45be-8c9f-e176322eec1e" providerId="ADAL" clId="{8ACB1DBA-522F-4451-AFD5-E43112293829}" dt="2021-11-05T15:03:59.688" v="150" actId="14100"/>
          <ac:cxnSpMkLst>
            <pc:docMk/>
            <pc:sldMk cId="3675719222" sldId="340"/>
            <ac:cxnSpMk id="43" creationId="{817DE6C0-81CD-4764-8E9B-53FA7E70469E}"/>
          </ac:cxnSpMkLst>
        </pc:cxnChg>
        <pc:cxnChg chg="mod">
          <ac:chgData name="Francisca Tan" userId="6e1eea0e-3b13-45be-8c9f-e176322eec1e" providerId="ADAL" clId="{8ACB1DBA-522F-4451-AFD5-E43112293829}" dt="2021-11-05T15:03:59.688" v="150" actId="14100"/>
          <ac:cxnSpMkLst>
            <pc:docMk/>
            <pc:sldMk cId="3675719222" sldId="340"/>
            <ac:cxnSpMk id="47" creationId="{58ACBDFE-A764-4850-95DD-3BD8784C97D7}"/>
          </ac:cxnSpMkLst>
        </pc:cxnChg>
        <pc:cxnChg chg="mod">
          <ac:chgData name="Francisca Tan" userId="6e1eea0e-3b13-45be-8c9f-e176322eec1e" providerId="ADAL" clId="{8ACB1DBA-522F-4451-AFD5-E43112293829}" dt="2021-11-05T15:03:59.688" v="150" actId="14100"/>
          <ac:cxnSpMkLst>
            <pc:docMk/>
            <pc:sldMk cId="3675719222" sldId="340"/>
            <ac:cxnSpMk id="48" creationId="{2F497D3E-3246-49AD-AE03-EC5D6F6321AB}"/>
          </ac:cxnSpMkLst>
        </pc:cxnChg>
        <pc:cxnChg chg="mod">
          <ac:chgData name="Francisca Tan" userId="6e1eea0e-3b13-45be-8c9f-e176322eec1e" providerId="ADAL" clId="{8ACB1DBA-522F-4451-AFD5-E43112293829}" dt="2021-11-05T15:03:59.688" v="150" actId="14100"/>
          <ac:cxnSpMkLst>
            <pc:docMk/>
            <pc:sldMk cId="3675719222" sldId="340"/>
            <ac:cxnSpMk id="49" creationId="{941A9186-7B0D-472F-99E6-E1EE16A63DA8}"/>
          </ac:cxnSpMkLst>
        </pc:cxnChg>
        <pc:cxnChg chg="mod">
          <ac:chgData name="Francisca Tan" userId="6e1eea0e-3b13-45be-8c9f-e176322eec1e" providerId="ADAL" clId="{8ACB1DBA-522F-4451-AFD5-E43112293829}" dt="2021-11-05T15:03:59.688" v="150" actId="14100"/>
          <ac:cxnSpMkLst>
            <pc:docMk/>
            <pc:sldMk cId="3675719222" sldId="340"/>
            <ac:cxnSpMk id="50" creationId="{D7898165-6F02-43D9-B6C7-59D434C3C008}"/>
          </ac:cxnSpMkLst>
        </pc:cxnChg>
        <pc:cxnChg chg="mod">
          <ac:chgData name="Francisca Tan" userId="6e1eea0e-3b13-45be-8c9f-e176322eec1e" providerId="ADAL" clId="{8ACB1DBA-522F-4451-AFD5-E43112293829}" dt="2021-11-05T15:03:59.688" v="150" actId="14100"/>
          <ac:cxnSpMkLst>
            <pc:docMk/>
            <pc:sldMk cId="3675719222" sldId="340"/>
            <ac:cxnSpMk id="51" creationId="{F888508F-A9AA-4E39-B7FA-BCE6FF513311}"/>
          </ac:cxnSpMkLst>
        </pc:cxnChg>
        <pc:cxnChg chg="mod">
          <ac:chgData name="Francisca Tan" userId="6e1eea0e-3b13-45be-8c9f-e176322eec1e" providerId="ADAL" clId="{8ACB1DBA-522F-4451-AFD5-E43112293829}" dt="2021-11-05T15:03:59.688" v="150" actId="14100"/>
          <ac:cxnSpMkLst>
            <pc:docMk/>
            <pc:sldMk cId="3675719222" sldId="340"/>
            <ac:cxnSpMk id="52" creationId="{82EB1164-F2F0-4C28-A081-525D2C5B070D}"/>
          </ac:cxnSpMkLst>
        </pc:cxnChg>
        <pc:cxnChg chg="mod">
          <ac:chgData name="Francisca Tan" userId="6e1eea0e-3b13-45be-8c9f-e176322eec1e" providerId="ADAL" clId="{8ACB1DBA-522F-4451-AFD5-E43112293829}" dt="2021-11-05T15:03:59.688" v="150" actId="14100"/>
          <ac:cxnSpMkLst>
            <pc:docMk/>
            <pc:sldMk cId="3675719222" sldId="340"/>
            <ac:cxnSpMk id="53" creationId="{877294C7-671C-4491-92EA-EF50FE4EDD47}"/>
          </ac:cxnSpMkLst>
        </pc:cxnChg>
      </pc:sldChg>
      <pc:sldChg chg="modSp">
        <pc:chgData name="Francisca Tan" userId="6e1eea0e-3b13-45be-8c9f-e176322eec1e" providerId="ADAL" clId="{8ACB1DBA-522F-4451-AFD5-E43112293829}" dt="2021-11-02T17:16:04.216" v="31"/>
        <pc:sldMkLst>
          <pc:docMk/>
          <pc:sldMk cId="3132392318" sldId="341"/>
        </pc:sldMkLst>
        <pc:spChg chg="mod">
          <ac:chgData name="Francisca Tan" userId="6e1eea0e-3b13-45be-8c9f-e176322eec1e" providerId="ADAL" clId="{8ACB1DBA-522F-4451-AFD5-E43112293829}" dt="2021-11-02T17:16:04.195" v="29"/>
          <ac:spMkLst>
            <pc:docMk/>
            <pc:sldMk cId="3132392318" sldId="341"/>
            <ac:spMk id="6" creationId="{0868ACE5-5310-43ED-A572-885EAFC255E4}"/>
          </ac:spMkLst>
        </pc:spChg>
        <pc:spChg chg="mod">
          <ac:chgData name="Francisca Tan" userId="6e1eea0e-3b13-45be-8c9f-e176322eec1e" providerId="ADAL" clId="{8ACB1DBA-522F-4451-AFD5-E43112293829}" dt="2021-11-02T17:16:04.195" v="29"/>
          <ac:spMkLst>
            <pc:docMk/>
            <pc:sldMk cId="3132392318" sldId="341"/>
            <ac:spMk id="7" creationId="{E5603CBD-8376-46B8-B473-8CB41C51073F}"/>
          </ac:spMkLst>
        </pc:spChg>
        <pc:spChg chg="mod">
          <ac:chgData name="Francisca Tan" userId="6e1eea0e-3b13-45be-8c9f-e176322eec1e" providerId="ADAL" clId="{8ACB1DBA-522F-4451-AFD5-E43112293829}" dt="2021-11-02T17:16:04.195" v="29"/>
          <ac:spMkLst>
            <pc:docMk/>
            <pc:sldMk cId="3132392318" sldId="341"/>
            <ac:spMk id="8" creationId="{034BDE32-E91F-49E1-A063-91D393E562CE}"/>
          </ac:spMkLst>
        </pc:spChg>
        <pc:spChg chg="mod">
          <ac:chgData name="Francisca Tan" userId="6e1eea0e-3b13-45be-8c9f-e176322eec1e" providerId="ADAL" clId="{8ACB1DBA-522F-4451-AFD5-E43112293829}" dt="2021-11-02T17:16:04.195" v="29"/>
          <ac:spMkLst>
            <pc:docMk/>
            <pc:sldMk cId="3132392318" sldId="341"/>
            <ac:spMk id="9" creationId="{B9AE2C33-BE1A-4892-9811-A564498C7F9D}"/>
          </ac:spMkLst>
        </pc:spChg>
        <pc:spChg chg="mod">
          <ac:chgData name="Francisca Tan" userId="6e1eea0e-3b13-45be-8c9f-e176322eec1e" providerId="ADAL" clId="{8ACB1DBA-522F-4451-AFD5-E43112293829}" dt="2021-11-02T17:16:04.195" v="29"/>
          <ac:spMkLst>
            <pc:docMk/>
            <pc:sldMk cId="3132392318" sldId="341"/>
            <ac:spMk id="10" creationId="{A53B2998-F7FD-476E-865E-7FBDB23AC124}"/>
          </ac:spMkLst>
        </pc:spChg>
        <pc:spChg chg="mod">
          <ac:chgData name="Francisca Tan" userId="6e1eea0e-3b13-45be-8c9f-e176322eec1e" providerId="ADAL" clId="{8ACB1DBA-522F-4451-AFD5-E43112293829}" dt="2021-11-02T17:16:04.195" v="29"/>
          <ac:spMkLst>
            <pc:docMk/>
            <pc:sldMk cId="3132392318" sldId="341"/>
            <ac:spMk id="11" creationId="{A442660B-788C-4ADB-BA20-24F5A6343E0A}"/>
          </ac:spMkLst>
        </pc:spChg>
        <pc:spChg chg="mod">
          <ac:chgData name="Francisca Tan" userId="6e1eea0e-3b13-45be-8c9f-e176322eec1e" providerId="ADAL" clId="{8ACB1DBA-522F-4451-AFD5-E43112293829}" dt="2021-11-02T17:16:04.195" v="29"/>
          <ac:spMkLst>
            <pc:docMk/>
            <pc:sldMk cId="3132392318" sldId="341"/>
            <ac:spMk id="12" creationId="{ACE11E97-C296-4A42-B73D-1D045C3C63B3}"/>
          </ac:spMkLst>
        </pc:spChg>
        <pc:spChg chg="mod">
          <ac:chgData name="Francisca Tan" userId="6e1eea0e-3b13-45be-8c9f-e176322eec1e" providerId="ADAL" clId="{8ACB1DBA-522F-4451-AFD5-E43112293829}" dt="2021-11-02T17:16:04.195" v="29"/>
          <ac:spMkLst>
            <pc:docMk/>
            <pc:sldMk cId="3132392318" sldId="341"/>
            <ac:spMk id="13" creationId="{CDDA4EDC-06E0-4B90-B845-23EB4DC4A571}"/>
          </ac:spMkLst>
        </pc:spChg>
        <pc:spChg chg="mod">
          <ac:chgData name="Francisca Tan" userId="6e1eea0e-3b13-45be-8c9f-e176322eec1e" providerId="ADAL" clId="{8ACB1DBA-522F-4451-AFD5-E43112293829}" dt="2021-11-02T17:16:04.195" v="29"/>
          <ac:spMkLst>
            <pc:docMk/>
            <pc:sldMk cId="3132392318" sldId="341"/>
            <ac:spMk id="14" creationId="{866C04C7-BA5F-4393-BA21-07E2A8D261FC}"/>
          </ac:spMkLst>
        </pc:spChg>
        <pc:spChg chg="mod">
          <ac:chgData name="Francisca Tan" userId="6e1eea0e-3b13-45be-8c9f-e176322eec1e" providerId="ADAL" clId="{8ACB1DBA-522F-4451-AFD5-E43112293829}" dt="2021-11-02T17:16:04.195" v="29"/>
          <ac:spMkLst>
            <pc:docMk/>
            <pc:sldMk cId="3132392318" sldId="341"/>
            <ac:spMk id="15" creationId="{FE85BCCA-FDE4-4F36-9471-EDEAB0E337EF}"/>
          </ac:spMkLst>
        </pc:spChg>
        <pc:spChg chg="mod">
          <ac:chgData name="Francisca Tan" userId="6e1eea0e-3b13-45be-8c9f-e176322eec1e" providerId="ADAL" clId="{8ACB1DBA-522F-4451-AFD5-E43112293829}" dt="2021-11-02T17:16:04.195" v="29"/>
          <ac:spMkLst>
            <pc:docMk/>
            <pc:sldMk cId="3132392318" sldId="341"/>
            <ac:spMk id="16" creationId="{054B54A4-5765-4830-AF35-186A6B18E568}"/>
          </ac:spMkLst>
        </pc:spChg>
        <pc:spChg chg="mod">
          <ac:chgData name="Francisca Tan" userId="6e1eea0e-3b13-45be-8c9f-e176322eec1e" providerId="ADAL" clId="{8ACB1DBA-522F-4451-AFD5-E43112293829}" dt="2021-11-02T17:16:04.195" v="29"/>
          <ac:spMkLst>
            <pc:docMk/>
            <pc:sldMk cId="3132392318" sldId="341"/>
            <ac:spMk id="17" creationId="{5FA23955-7818-4F8E-AFA1-612973847F09}"/>
          </ac:spMkLst>
        </pc:spChg>
        <pc:spChg chg="mod">
          <ac:chgData name="Francisca Tan" userId="6e1eea0e-3b13-45be-8c9f-e176322eec1e" providerId="ADAL" clId="{8ACB1DBA-522F-4451-AFD5-E43112293829}" dt="2021-11-02T17:16:04.195" v="29"/>
          <ac:spMkLst>
            <pc:docMk/>
            <pc:sldMk cId="3132392318" sldId="341"/>
            <ac:spMk id="18" creationId="{EBAF2C0F-4A2F-4100-9FD0-49819F5F7F8F}"/>
          </ac:spMkLst>
        </pc:spChg>
        <pc:spChg chg="mod">
          <ac:chgData name="Francisca Tan" userId="6e1eea0e-3b13-45be-8c9f-e176322eec1e" providerId="ADAL" clId="{8ACB1DBA-522F-4451-AFD5-E43112293829}" dt="2021-11-02T17:16:04.195" v="29"/>
          <ac:spMkLst>
            <pc:docMk/>
            <pc:sldMk cId="3132392318" sldId="341"/>
            <ac:spMk id="19" creationId="{5AE1823D-24B8-483B-BC08-789EE01E06F1}"/>
          </ac:spMkLst>
        </pc:spChg>
        <pc:spChg chg="mod">
          <ac:chgData name="Francisca Tan" userId="6e1eea0e-3b13-45be-8c9f-e176322eec1e" providerId="ADAL" clId="{8ACB1DBA-522F-4451-AFD5-E43112293829}" dt="2021-11-02T17:16:04.195" v="29"/>
          <ac:spMkLst>
            <pc:docMk/>
            <pc:sldMk cId="3132392318" sldId="341"/>
            <ac:spMk id="20" creationId="{BC2B8E9A-1B66-405F-8E06-BDEAE3AA130D}"/>
          </ac:spMkLst>
        </pc:spChg>
        <pc:spChg chg="mod">
          <ac:chgData name="Francisca Tan" userId="6e1eea0e-3b13-45be-8c9f-e176322eec1e" providerId="ADAL" clId="{8ACB1DBA-522F-4451-AFD5-E43112293829}" dt="2021-11-02T17:16:04.195" v="29"/>
          <ac:spMkLst>
            <pc:docMk/>
            <pc:sldMk cId="3132392318" sldId="341"/>
            <ac:spMk id="21" creationId="{C4C9DB94-7331-4E2C-8D6F-CF5DD6A1EB1D}"/>
          </ac:spMkLst>
        </pc:spChg>
        <pc:spChg chg="mod">
          <ac:chgData name="Francisca Tan" userId="6e1eea0e-3b13-45be-8c9f-e176322eec1e" providerId="ADAL" clId="{8ACB1DBA-522F-4451-AFD5-E43112293829}" dt="2021-11-02T17:16:04.195" v="29"/>
          <ac:spMkLst>
            <pc:docMk/>
            <pc:sldMk cId="3132392318" sldId="341"/>
            <ac:spMk id="22" creationId="{C3D2ECDC-427A-4498-91B5-56B53C0533DE}"/>
          </ac:spMkLst>
        </pc:spChg>
        <pc:spChg chg="mod">
          <ac:chgData name="Francisca Tan" userId="6e1eea0e-3b13-45be-8c9f-e176322eec1e" providerId="ADAL" clId="{8ACB1DBA-522F-4451-AFD5-E43112293829}" dt="2021-11-02T17:16:04.195" v="29"/>
          <ac:spMkLst>
            <pc:docMk/>
            <pc:sldMk cId="3132392318" sldId="341"/>
            <ac:spMk id="23" creationId="{A9A22C6B-B918-4187-A9A3-BE4EB0F120AB}"/>
          </ac:spMkLst>
        </pc:spChg>
        <pc:spChg chg="mod">
          <ac:chgData name="Francisca Tan" userId="6e1eea0e-3b13-45be-8c9f-e176322eec1e" providerId="ADAL" clId="{8ACB1DBA-522F-4451-AFD5-E43112293829}" dt="2021-11-02T17:16:04.195" v="29"/>
          <ac:spMkLst>
            <pc:docMk/>
            <pc:sldMk cId="3132392318" sldId="341"/>
            <ac:spMk id="24" creationId="{AA6C130E-53B5-4442-8195-411BD2781F1A}"/>
          </ac:spMkLst>
        </pc:spChg>
        <pc:spChg chg="mod">
          <ac:chgData name="Francisca Tan" userId="6e1eea0e-3b13-45be-8c9f-e176322eec1e" providerId="ADAL" clId="{8ACB1DBA-522F-4451-AFD5-E43112293829}" dt="2021-11-02T17:16:04.195" v="29"/>
          <ac:spMkLst>
            <pc:docMk/>
            <pc:sldMk cId="3132392318" sldId="341"/>
            <ac:spMk id="25" creationId="{8B61E5F1-2F43-46E3-9205-3D191825FD6D}"/>
          </ac:spMkLst>
        </pc:spChg>
        <pc:spChg chg="mod">
          <ac:chgData name="Francisca Tan" userId="6e1eea0e-3b13-45be-8c9f-e176322eec1e" providerId="ADAL" clId="{8ACB1DBA-522F-4451-AFD5-E43112293829}" dt="2021-11-02T17:16:04.195" v="29"/>
          <ac:spMkLst>
            <pc:docMk/>
            <pc:sldMk cId="3132392318" sldId="341"/>
            <ac:spMk id="26" creationId="{E0901744-FE08-42B2-B552-7C09450C0E0F}"/>
          </ac:spMkLst>
        </pc:spChg>
        <pc:spChg chg="mod">
          <ac:chgData name="Francisca Tan" userId="6e1eea0e-3b13-45be-8c9f-e176322eec1e" providerId="ADAL" clId="{8ACB1DBA-522F-4451-AFD5-E43112293829}" dt="2021-11-02T17:16:04.195" v="29"/>
          <ac:spMkLst>
            <pc:docMk/>
            <pc:sldMk cId="3132392318" sldId="341"/>
            <ac:spMk id="27" creationId="{701F1986-22CE-443F-8841-56CCEEFED148}"/>
          </ac:spMkLst>
        </pc:spChg>
        <pc:spChg chg="mod">
          <ac:chgData name="Francisca Tan" userId="6e1eea0e-3b13-45be-8c9f-e176322eec1e" providerId="ADAL" clId="{8ACB1DBA-522F-4451-AFD5-E43112293829}" dt="2021-11-02T17:16:04.195" v="29"/>
          <ac:spMkLst>
            <pc:docMk/>
            <pc:sldMk cId="3132392318" sldId="341"/>
            <ac:spMk id="28" creationId="{F799ADF1-457F-45DF-952F-8704F1982D2F}"/>
          </ac:spMkLst>
        </pc:spChg>
        <pc:spChg chg="mod">
          <ac:chgData name="Francisca Tan" userId="6e1eea0e-3b13-45be-8c9f-e176322eec1e" providerId="ADAL" clId="{8ACB1DBA-522F-4451-AFD5-E43112293829}" dt="2021-11-02T17:16:04.216" v="31"/>
          <ac:spMkLst>
            <pc:docMk/>
            <pc:sldMk cId="3132392318" sldId="341"/>
            <ac:spMk id="29" creationId="{35143CFE-D246-442C-892D-F272BBBE7922}"/>
          </ac:spMkLst>
        </pc:spChg>
        <pc:spChg chg="mod">
          <ac:chgData name="Francisca Tan" userId="6e1eea0e-3b13-45be-8c9f-e176322eec1e" providerId="ADAL" clId="{8ACB1DBA-522F-4451-AFD5-E43112293829}" dt="2021-11-02T17:16:04.195" v="29"/>
          <ac:spMkLst>
            <pc:docMk/>
            <pc:sldMk cId="3132392318" sldId="341"/>
            <ac:spMk id="30" creationId="{01BE3852-04FC-4752-9A24-565E4E854693}"/>
          </ac:spMkLst>
        </pc:spChg>
        <pc:spChg chg="mod">
          <ac:chgData name="Francisca Tan" userId="6e1eea0e-3b13-45be-8c9f-e176322eec1e" providerId="ADAL" clId="{8ACB1DBA-522F-4451-AFD5-E43112293829}" dt="2021-11-02T17:16:04.195" v="29"/>
          <ac:spMkLst>
            <pc:docMk/>
            <pc:sldMk cId="3132392318" sldId="341"/>
            <ac:spMk id="31" creationId="{C62561FE-DBAB-44F8-9BE9-9E627F33C2B4}"/>
          </ac:spMkLst>
        </pc:spChg>
        <pc:spChg chg="mod">
          <ac:chgData name="Francisca Tan" userId="6e1eea0e-3b13-45be-8c9f-e176322eec1e" providerId="ADAL" clId="{8ACB1DBA-522F-4451-AFD5-E43112293829}" dt="2021-11-02T17:16:04.195" v="29"/>
          <ac:spMkLst>
            <pc:docMk/>
            <pc:sldMk cId="3132392318" sldId="341"/>
            <ac:spMk id="32" creationId="{E9270415-FA1C-4E1B-90BC-6E6317B51671}"/>
          </ac:spMkLst>
        </pc:spChg>
        <pc:spChg chg="mod">
          <ac:chgData name="Francisca Tan" userId="6e1eea0e-3b13-45be-8c9f-e176322eec1e" providerId="ADAL" clId="{8ACB1DBA-522F-4451-AFD5-E43112293829}" dt="2021-11-02T17:16:04.195" v="29"/>
          <ac:spMkLst>
            <pc:docMk/>
            <pc:sldMk cId="3132392318" sldId="341"/>
            <ac:spMk id="33" creationId="{00E09EC1-CB2C-4B25-9454-6A21A75266AF}"/>
          </ac:spMkLst>
        </pc:spChg>
        <pc:spChg chg="mod">
          <ac:chgData name="Francisca Tan" userId="6e1eea0e-3b13-45be-8c9f-e176322eec1e" providerId="ADAL" clId="{8ACB1DBA-522F-4451-AFD5-E43112293829}" dt="2021-11-02T17:16:04.195" v="29"/>
          <ac:spMkLst>
            <pc:docMk/>
            <pc:sldMk cId="3132392318" sldId="341"/>
            <ac:spMk id="34" creationId="{FB043C07-7E02-47F2-A22D-2EDEEB348703}"/>
          </ac:spMkLst>
        </pc:spChg>
        <pc:spChg chg="mod">
          <ac:chgData name="Francisca Tan" userId="6e1eea0e-3b13-45be-8c9f-e176322eec1e" providerId="ADAL" clId="{8ACB1DBA-522F-4451-AFD5-E43112293829}" dt="2021-11-02T17:16:04.195" v="29"/>
          <ac:spMkLst>
            <pc:docMk/>
            <pc:sldMk cId="3132392318" sldId="341"/>
            <ac:spMk id="35" creationId="{85147E73-AA2E-42C8-AA63-5C4202A654EA}"/>
          </ac:spMkLst>
        </pc:spChg>
        <pc:spChg chg="mod">
          <ac:chgData name="Francisca Tan" userId="6e1eea0e-3b13-45be-8c9f-e176322eec1e" providerId="ADAL" clId="{8ACB1DBA-522F-4451-AFD5-E43112293829}" dt="2021-11-02T17:16:04.195" v="29"/>
          <ac:spMkLst>
            <pc:docMk/>
            <pc:sldMk cId="3132392318" sldId="341"/>
            <ac:spMk id="36" creationId="{21093139-8592-4AEB-9249-3F51DFCC4F35}"/>
          </ac:spMkLst>
        </pc:spChg>
        <pc:spChg chg="mod">
          <ac:chgData name="Francisca Tan" userId="6e1eea0e-3b13-45be-8c9f-e176322eec1e" providerId="ADAL" clId="{8ACB1DBA-522F-4451-AFD5-E43112293829}" dt="2021-11-02T17:16:04.195" v="29"/>
          <ac:spMkLst>
            <pc:docMk/>
            <pc:sldMk cId="3132392318" sldId="341"/>
            <ac:spMk id="37" creationId="{018438C5-DF1A-45C9-90CB-D1A1F7D838EE}"/>
          </ac:spMkLst>
        </pc:spChg>
        <pc:spChg chg="mod">
          <ac:chgData name="Francisca Tan" userId="6e1eea0e-3b13-45be-8c9f-e176322eec1e" providerId="ADAL" clId="{8ACB1DBA-522F-4451-AFD5-E43112293829}" dt="2021-11-02T17:16:04.195" v="29"/>
          <ac:spMkLst>
            <pc:docMk/>
            <pc:sldMk cId="3132392318" sldId="341"/>
            <ac:spMk id="38" creationId="{144AD391-4706-49E0-8110-607D595A17B8}"/>
          </ac:spMkLst>
        </pc:spChg>
        <pc:spChg chg="mod">
          <ac:chgData name="Francisca Tan" userId="6e1eea0e-3b13-45be-8c9f-e176322eec1e" providerId="ADAL" clId="{8ACB1DBA-522F-4451-AFD5-E43112293829}" dt="2021-11-02T17:16:04.195" v="29"/>
          <ac:spMkLst>
            <pc:docMk/>
            <pc:sldMk cId="3132392318" sldId="341"/>
            <ac:spMk id="39" creationId="{FE3832EE-5FF9-4E43-8F69-A3B528E80952}"/>
          </ac:spMkLst>
        </pc:spChg>
        <pc:spChg chg="mod">
          <ac:chgData name="Francisca Tan" userId="6e1eea0e-3b13-45be-8c9f-e176322eec1e" providerId="ADAL" clId="{8ACB1DBA-522F-4451-AFD5-E43112293829}" dt="2021-11-02T17:16:04.195" v="29"/>
          <ac:spMkLst>
            <pc:docMk/>
            <pc:sldMk cId="3132392318" sldId="341"/>
            <ac:spMk id="40" creationId="{E764F6E6-1635-4F9D-9BD0-E01B74EE85F6}"/>
          </ac:spMkLst>
        </pc:spChg>
        <pc:spChg chg="mod">
          <ac:chgData name="Francisca Tan" userId="6e1eea0e-3b13-45be-8c9f-e176322eec1e" providerId="ADAL" clId="{8ACB1DBA-522F-4451-AFD5-E43112293829}" dt="2021-11-02T17:16:04.195" v="29"/>
          <ac:spMkLst>
            <pc:docMk/>
            <pc:sldMk cId="3132392318" sldId="341"/>
            <ac:spMk id="41" creationId="{1C2D23EE-3A68-4E4E-A050-87ACD7449C1D}"/>
          </ac:spMkLst>
        </pc:spChg>
        <pc:grpChg chg="mod">
          <ac:chgData name="Francisca Tan" userId="6e1eea0e-3b13-45be-8c9f-e176322eec1e" providerId="ADAL" clId="{8ACB1DBA-522F-4451-AFD5-E43112293829}" dt="2021-11-02T17:16:04.195" v="29"/>
          <ac:grpSpMkLst>
            <pc:docMk/>
            <pc:sldMk cId="3132392318" sldId="341"/>
            <ac:grpSpMk id="5" creationId="{42BDE7E2-4DFB-4171-AF04-EF20A0D9C1D1}"/>
          </ac:grpSpMkLst>
        </pc:grpChg>
      </pc:sldChg>
      <pc:sldChg chg="modSp mod modNotes">
        <pc:chgData name="Francisca Tan" userId="6e1eea0e-3b13-45be-8c9f-e176322eec1e" providerId="ADAL" clId="{8ACB1DBA-522F-4451-AFD5-E43112293829}" dt="2021-11-02T17:17:35.839" v="61" actId="20577"/>
        <pc:sldMkLst>
          <pc:docMk/>
          <pc:sldMk cId="2536531245" sldId="353"/>
        </pc:sldMkLst>
        <pc:spChg chg="mod">
          <ac:chgData name="Francisca Tan" userId="6e1eea0e-3b13-45be-8c9f-e176322eec1e" providerId="ADAL" clId="{8ACB1DBA-522F-4451-AFD5-E43112293829}" dt="2021-11-02T17:17:35.839" v="61" actId="20577"/>
          <ac:spMkLst>
            <pc:docMk/>
            <pc:sldMk cId="2536531245" sldId="353"/>
            <ac:spMk id="29699" creationId="{52EB3C3E-30C4-4EFE-A0AE-51FDB62B17F2}"/>
          </ac:spMkLst>
        </pc:spChg>
      </pc:sldChg>
      <pc:sldChg chg="addSp modSp mod">
        <pc:chgData name="Francisca Tan" userId="6e1eea0e-3b13-45be-8c9f-e176322eec1e" providerId="ADAL" clId="{8ACB1DBA-522F-4451-AFD5-E43112293829}" dt="2021-11-03T10:35:09.412" v="108" actId="403"/>
        <pc:sldMkLst>
          <pc:docMk/>
          <pc:sldMk cId="3431455252" sldId="360"/>
        </pc:sldMkLst>
        <pc:spChg chg="add mod">
          <ac:chgData name="Francisca Tan" userId="6e1eea0e-3b13-45be-8c9f-e176322eec1e" providerId="ADAL" clId="{8ACB1DBA-522F-4451-AFD5-E43112293829}" dt="2021-11-03T10:34:31.559" v="81" actId="1076"/>
          <ac:spMkLst>
            <pc:docMk/>
            <pc:sldMk cId="3431455252" sldId="360"/>
            <ac:spMk id="2" creationId="{A3A00DC9-8E8B-4D58-95C4-1EC8E6F2BDFE}"/>
          </ac:spMkLst>
        </pc:spChg>
        <pc:spChg chg="add mod">
          <ac:chgData name="Francisca Tan" userId="6e1eea0e-3b13-45be-8c9f-e176322eec1e" providerId="ADAL" clId="{8ACB1DBA-522F-4451-AFD5-E43112293829}" dt="2021-11-03T10:35:09.412" v="108" actId="403"/>
          <ac:spMkLst>
            <pc:docMk/>
            <pc:sldMk cId="3431455252" sldId="360"/>
            <ac:spMk id="5" creationId="{93070A4A-4D7E-41F0-BB47-82351CF74DE7}"/>
          </ac:spMkLst>
        </pc:spChg>
      </pc:sldChg>
      <pc:sldChg chg="addSp modSp mod">
        <pc:chgData name="Francisca Tan" userId="6e1eea0e-3b13-45be-8c9f-e176322eec1e" providerId="ADAL" clId="{8ACB1DBA-522F-4451-AFD5-E43112293829}" dt="2021-11-03T10:36:08.997" v="118" actId="122"/>
        <pc:sldMkLst>
          <pc:docMk/>
          <pc:sldMk cId="401321778" sldId="361"/>
        </pc:sldMkLst>
        <pc:spChg chg="add mod">
          <ac:chgData name="Francisca Tan" userId="6e1eea0e-3b13-45be-8c9f-e176322eec1e" providerId="ADAL" clId="{8ACB1DBA-522F-4451-AFD5-E43112293829}" dt="2021-11-03T10:35:46.898" v="110" actId="1076"/>
          <ac:spMkLst>
            <pc:docMk/>
            <pc:sldMk cId="401321778" sldId="361"/>
            <ac:spMk id="5" creationId="{BED86755-056E-4925-8A5B-0D82D2AEBB3E}"/>
          </ac:spMkLst>
        </pc:spChg>
        <pc:spChg chg="add mod">
          <ac:chgData name="Francisca Tan" userId="6e1eea0e-3b13-45be-8c9f-e176322eec1e" providerId="ADAL" clId="{8ACB1DBA-522F-4451-AFD5-E43112293829}" dt="2021-11-03T10:36:08.997" v="118" actId="122"/>
          <ac:spMkLst>
            <pc:docMk/>
            <pc:sldMk cId="401321778" sldId="361"/>
            <ac:spMk id="7" creationId="{6A01B6BB-AF66-49EE-A155-403DDB8359DF}"/>
          </ac:spMkLst>
        </pc:spChg>
      </pc:sldChg>
      <pc:sldChg chg="modSp mod modNotes">
        <pc:chgData name="Francisca Tan" userId="6e1eea0e-3b13-45be-8c9f-e176322eec1e" providerId="ADAL" clId="{8ACB1DBA-522F-4451-AFD5-E43112293829}" dt="2021-11-02T17:18:38.542" v="64" actId="20577"/>
        <pc:sldMkLst>
          <pc:docMk/>
          <pc:sldMk cId="2617297933" sldId="363"/>
        </pc:sldMkLst>
        <pc:spChg chg="mod">
          <ac:chgData name="Francisca Tan" userId="6e1eea0e-3b13-45be-8c9f-e176322eec1e" providerId="ADAL" clId="{8ACB1DBA-522F-4451-AFD5-E43112293829}" dt="2021-11-02T17:18:38.542" v="64" actId="20577"/>
          <ac:spMkLst>
            <pc:docMk/>
            <pc:sldMk cId="2617297933" sldId="363"/>
            <ac:spMk id="29699" creationId="{52EB3C3E-30C4-4EFE-A0AE-51FDB62B17F2}"/>
          </ac:spMkLst>
        </pc:spChg>
      </pc:sldChg>
      <pc:sldChg chg="modNotes">
        <pc:chgData name="Francisca Tan" userId="6e1eea0e-3b13-45be-8c9f-e176322eec1e" providerId="ADAL" clId="{8ACB1DBA-522F-4451-AFD5-E43112293829}" dt="2021-11-02T17:15:46.478" v="26" actId="20577"/>
        <pc:sldMkLst>
          <pc:docMk/>
          <pc:sldMk cId="1839645574" sldId="367"/>
        </pc:sldMkLst>
      </pc:sldChg>
      <pc:sldChg chg="modSp mod modNotes">
        <pc:chgData name="Francisca Tan" userId="6e1eea0e-3b13-45be-8c9f-e176322eec1e" providerId="ADAL" clId="{8ACB1DBA-522F-4451-AFD5-E43112293829}" dt="2021-11-02T17:16:43.984" v="37" actId="20577"/>
        <pc:sldMkLst>
          <pc:docMk/>
          <pc:sldMk cId="1786060330" sldId="386"/>
        </pc:sldMkLst>
        <pc:spChg chg="mod">
          <ac:chgData name="Francisca Tan" userId="6e1eea0e-3b13-45be-8c9f-e176322eec1e" providerId="ADAL" clId="{8ACB1DBA-522F-4451-AFD5-E43112293829}" dt="2021-11-02T17:16:43.984" v="37" actId="20577"/>
          <ac:spMkLst>
            <pc:docMk/>
            <pc:sldMk cId="1786060330" sldId="386"/>
            <ac:spMk id="29699" creationId="{52EB3C3E-30C4-4EFE-A0AE-51FDB62B17F2}"/>
          </ac:spMkLst>
        </pc:spChg>
      </pc:sldChg>
      <pc:sldChg chg="modSp mod modNotes">
        <pc:chgData name="Francisca Tan" userId="6e1eea0e-3b13-45be-8c9f-e176322eec1e" providerId="ADAL" clId="{8ACB1DBA-522F-4451-AFD5-E43112293829}" dt="2021-11-02T17:17:10.064" v="49" actId="20577"/>
        <pc:sldMkLst>
          <pc:docMk/>
          <pc:sldMk cId="544588246" sldId="387"/>
        </pc:sldMkLst>
        <pc:graphicFrameChg chg="modGraphic">
          <ac:chgData name="Francisca Tan" userId="6e1eea0e-3b13-45be-8c9f-e176322eec1e" providerId="ADAL" clId="{8ACB1DBA-522F-4451-AFD5-E43112293829}" dt="2021-11-02T17:17:10.064" v="49" actId="20577"/>
          <ac:graphicFrameMkLst>
            <pc:docMk/>
            <pc:sldMk cId="544588246" sldId="387"/>
            <ac:graphicFrameMk id="6" creationId="{52D9F7D9-1ED2-41A5-9AE5-B241E84BB264}"/>
          </ac:graphicFrameMkLst>
        </pc:graphicFrameChg>
      </pc:sldChg>
      <pc:sldChg chg="modSp mod">
        <pc:chgData name="Francisca Tan" userId="6e1eea0e-3b13-45be-8c9f-e176322eec1e" providerId="ADAL" clId="{8ACB1DBA-522F-4451-AFD5-E43112293829}" dt="2021-11-02T17:17:26.681" v="57" actId="20577"/>
        <pc:sldMkLst>
          <pc:docMk/>
          <pc:sldMk cId="2203880940" sldId="388"/>
        </pc:sldMkLst>
        <pc:spChg chg="mod">
          <ac:chgData name="Francisca Tan" userId="6e1eea0e-3b13-45be-8c9f-e176322eec1e" providerId="ADAL" clId="{8ACB1DBA-522F-4451-AFD5-E43112293829}" dt="2021-11-02T17:17:26.681" v="57" actId="20577"/>
          <ac:spMkLst>
            <pc:docMk/>
            <pc:sldMk cId="2203880940" sldId="388"/>
            <ac:spMk id="29699" creationId="{52EB3C3E-30C4-4EFE-A0AE-51FDB62B17F2}"/>
          </ac:spMkLst>
        </pc:spChg>
      </pc:sldChg>
      <pc:sldChg chg="modSp mod modNotes">
        <pc:chgData name="Francisca Tan" userId="6e1eea0e-3b13-45be-8c9f-e176322eec1e" providerId="ADAL" clId="{8ACB1DBA-522F-4451-AFD5-E43112293829}" dt="2021-11-02T17:17:28.514" v="60" actId="20577"/>
        <pc:sldMkLst>
          <pc:docMk/>
          <pc:sldMk cId="1888070109" sldId="389"/>
        </pc:sldMkLst>
        <pc:spChg chg="mod">
          <ac:chgData name="Francisca Tan" userId="6e1eea0e-3b13-45be-8c9f-e176322eec1e" providerId="ADAL" clId="{8ACB1DBA-522F-4451-AFD5-E43112293829}" dt="2021-11-02T17:17:28.514" v="60" actId="20577"/>
          <ac:spMkLst>
            <pc:docMk/>
            <pc:sldMk cId="1888070109" sldId="389"/>
            <ac:spMk id="29699" creationId="{52EB3C3E-30C4-4EFE-A0AE-51FDB62B17F2}"/>
          </ac:spMkLst>
        </pc:spChg>
      </pc:sldChg>
      <pc:sldChg chg="modNotes">
        <pc:chgData name="Francisca Tan" userId="6e1eea0e-3b13-45be-8c9f-e176322eec1e" providerId="ADAL" clId="{8ACB1DBA-522F-4451-AFD5-E43112293829}" dt="2021-11-02T17:14:46.213" v="15" actId="20577"/>
        <pc:sldMkLst>
          <pc:docMk/>
          <pc:sldMk cId="3363788002" sldId="390"/>
        </pc:sldMkLst>
      </pc:sldChg>
      <pc:sldChg chg="addSp modSp mod">
        <pc:chgData name="Francisca Tan" userId="6e1eea0e-3b13-45be-8c9f-e176322eec1e" providerId="ADAL" clId="{8ACB1DBA-522F-4451-AFD5-E43112293829}" dt="2021-11-03T10:38:07.606" v="149" actId="164"/>
        <pc:sldMkLst>
          <pc:docMk/>
          <pc:sldMk cId="1417182197" sldId="393"/>
        </pc:sldMkLst>
        <pc:spChg chg="add mod">
          <ac:chgData name="Francisca Tan" userId="6e1eea0e-3b13-45be-8c9f-e176322eec1e" providerId="ADAL" clId="{8ACB1DBA-522F-4451-AFD5-E43112293829}" dt="2021-11-03T10:38:07.606" v="149" actId="164"/>
          <ac:spMkLst>
            <pc:docMk/>
            <pc:sldMk cId="1417182197" sldId="393"/>
            <ac:spMk id="6" creationId="{9229309D-CDFE-4556-989B-3FDD7C6B060A}"/>
          </ac:spMkLst>
        </pc:spChg>
        <pc:spChg chg="add mod">
          <ac:chgData name="Francisca Tan" userId="6e1eea0e-3b13-45be-8c9f-e176322eec1e" providerId="ADAL" clId="{8ACB1DBA-522F-4451-AFD5-E43112293829}" dt="2021-11-03T10:38:07.606" v="149" actId="164"/>
          <ac:spMkLst>
            <pc:docMk/>
            <pc:sldMk cId="1417182197" sldId="393"/>
            <ac:spMk id="7" creationId="{C717C2B9-F3DA-4FB5-B998-FE411BB4AE7A}"/>
          </ac:spMkLst>
        </pc:spChg>
        <pc:spChg chg="add mod">
          <ac:chgData name="Francisca Tan" userId="6e1eea0e-3b13-45be-8c9f-e176322eec1e" providerId="ADAL" clId="{8ACB1DBA-522F-4451-AFD5-E43112293829}" dt="2021-11-03T10:38:07.606" v="149" actId="164"/>
          <ac:spMkLst>
            <pc:docMk/>
            <pc:sldMk cId="1417182197" sldId="393"/>
            <ac:spMk id="8" creationId="{1018E8E6-6E02-4029-91A5-A86886020AC7}"/>
          </ac:spMkLst>
        </pc:spChg>
        <pc:spChg chg="add mod">
          <ac:chgData name="Francisca Tan" userId="6e1eea0e-3b13-45be-8c9f-e176322eec1e" providerId="ADAL" clId="{8ACB1DBA-522F-4451-AFD5-E43112293829}" dt="2021-11-03T10:38:07.606" v="149" actId="164"/>
          <ac:spMkLst>
            <pc:docMk/>
            <pc:sldMk cId="1417182197" sldId="393"/>
            <ac:spMk id="9" creationId="{2E21B76F-BEA8-4652-8E4A-771195E233C4}"/>
          </ac:spMkLst>
        </pc:spChg>
        <pc:spChg chg="add mod">
          <ac:chgData name="Francisca Tan" userId="6e1eea0e-3b13-45be-8c9f-e176322eec1e" providerId="ADAL" clId="{8ACB1DBA-522F-4451-AFD5-E43112293829}" dt="2021-11-03T10:38:07.606" v="149" actId="164"/>
          <ac:spMkLst>
            <pc:docMk/>
            <pc:sldMk cId="1417182197" sldId="393"/>
            <ac:spMk id="10" creationId="{49AFCFA7-7A8A-46E7-8D28-FD3BC3066E84}"/>
          </ac:spMkLst>
        </pc:spChg>
        <pc:spChg chg="add mod">
          <ac:chgData name="Francisca Tan" userId="6e1eea0e-3b13-45be-8c9f-e176322eec1e" providerId="ADAL" clId="{8ACB1DBA-522F-4451-AFD5-E43112293829}" dt="2021-11-03T10:38:07.606" v="149" actId="164"/>
          <ac:spMkLst>
            <pc:docMk/>
            <pc:sldMk cId="1417182197" sldId="393"/>
            <ac:spMk id="11" creationId="{745E241F-5BE8-44AE-93D5-57BB3471440C}"/>
          </ac:spMkLst>
        </pc:spChg>
        <pc:spChg chg="add mod">
          <ac:chgData name="Francisca Tan" userId="6e1eea0e-3b13-45be-8c9f-e176322eec1e" providerId="ADAL" clId="{8ACB1DBA-522F-4451-AFD5-E43112293829}" dt="2021-11-03T10:38:07.606" v="149" actId="164"/>
          <ac:spMkLst>
            <pc:docMk/>
            <pc:sldMk cId="1417182197" sldId="393"/>
            <ac:spMk id="12" creationId="{192BA829-D741-45D0-BAA1-F927848FEE40}"/>
          </ac:spMkLst>
        </pc:spChg>
        <pc:grpChg chg="add mod">
          <ac:chgData name="Francisca Tan" userId="6e1eea0e-3b13-45be-8c9f-e176322eec1e" providerId="ADAL" clId="{8ACB1DBA-522F-4451-AFD5-E43112293829}" dt="2021-11-03T10:38:07.606" v="149" actId="164"/>
          <ac:grpSpMkLst>
            <pc:docMk/>
            <pc:sldMk cId="1417182197" sldId="393"/>
            <ac:grpSpMk id="2" creationId="{F1EACABC-234D-460D-80BD-92284C50379E}"/>
          </ac:grpSpMkLst>
        </pc:grpChg>
        <pc:picChg chg="mod">
          <ac:chgData name="Francisca Tan" userId="6e1eea0e-3b13-45be-8c9f-e176322eec1e" providerId="ADAL" clId="{8ACB1DBA-522F-4451-AFD5-E43112293829}" dt="2021-11-03T10:38:07.606" v="149" actId="164"/>
          <ac:picMkLst>
            <pc:docMk/>
            <pc:sldMk cId="1417182197" sldId="393"/>
            <ac:picMk id="5" creationId="{B4DEECDF-F471-4051-BC99-5A3BD7306420}"/>
          </ac:picMkLst>
        </pc:picChg>
      </pc:sldChg>
    </pc:docChg>
  </pc:docChgLst>
  <pc:docChgLst>
    <pc:chgData name="Oyinkuro Benafa" userId="S::oyinkuro.benafa@arm.com::c087c519-2a3b-4f37-b839-36035052d0b9" providerId="AD" clId="Web-{331D204E-CC0A-41D0-AB5C-9499780C1299}"/>
    <pc:docChg chg="modSld">
      <pc:chgData name="Oyinkuro Benafa" userId="S::oyinkuro.benafa@arm.com::c087c519-2a3b-4f37-b839-36035052d0b9" providerId="AD" clId="Web-{331D204E-CC0A-41D0-AB5C-9499780C1299}" dt="2021-11-16T10:46:56.708" v="15" actId="20577"/>
      <pc:docMkLst>
        <pc:docMk/>
      </pc:docMkLst>
      <pc:sldChg chg="modSp">
        <pc:chgData name="Oyinkuro Benafa" userId="S::oyinkuro.benafa@arm.com::c087c519-2a3b-4f37-b839-36035052d0b9" providerId="AD" clId="Web-{331D204E-CC0A-41D0-AB5C-9499780C1299}" dt="2021-11-16T10:46:56.708" v="15" actId="20577"/>
        <pc:sldMkLst>
          <pc:docMk/>
          <pc:sldMk cId="628958679" sldId="396"/>
        </pc:sldMkLst>
        <pc:spChg chg="mod">
          <ac:chgData name="Oyinkuro Benafa" userId="S::oyinkuro.benafa@arm.com::c087c519-2a3b-4f37-b839-36035052d0b9" providerId="AD" clId="Web-{331D204E-CC0A-41D0-AB5C-9499780C1299}" dt="2021-11-16T10:46:56.708" v="15" actId="20577"/>
          <ac:spMkLst>
            <pc:docMk/>
            <pc:sldMk cId="628958679" sldId="396"/>
            <ac:spMk id="3" creationId="{1D17BB84-D4FD-40D5-8CB1-13B0255E57D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11/17/2021</a:t>
            </a:fld>
            <a:endParaRPr lang="en-US" altLang="en-US"/>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216130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2000" dirty="0"/>
              <a:t>Why do we need communication standards?</a:t>
            </a:r>
            <a:endParaRPr lang="en-US" altLang="en-US" sz="2000" dirty="0">
              <a:ea typeface="ＭＳ Ｐゴシック" panose="020B0600070205080204" pitchFamily="34" charset="-128"/>
            </a:endParaRPr>
          </a:p>
          <a:p>
            <a:pPr>
              <a:lnSpc>
                <a:spcPct val="100000"/>
              </a:lnSpc>
            </a:pPr>
            <a:endParaRPr lang="en-GB" sz="2000" dirty="0">
              <a:latin typeface="Arial"/>
            </a:endParaRPr>
          </a:p>
          <a:p>
            <a:pPr>
              <a:lnSpc>
                <a:spcPct val="100000"/>
              </a:lnSpc>
            </a:pPr>
            <a:r>
              <a:rPr lang="en-GB" sz="2000" dirty="0">
                <a:latin typeface="Arial"/>
              </a:rPr>
              <a:t>Modern SoCs need to handle incompatible IP interfaces, and assembling heterogeneous IPs for SoC design can take months. Interface and communication standards define a specific data transfer protocol and</a:t>
            </a:r>
            <a:r>
              <a:rPr lang="en-GB" sz="2000" baseline="0" dirty="0">
                <a:latin typeface="Arial"/>
              </a:rPr>
              <a:t> </a:t>
            </a:r>
            <a:r>
              <a:rPr lang="en-GB" sz="2000" dirty="0">
                <a:latin typeface="Arial"/>
              </a:rPr>
              <a:t>decide the number and functionality of pins at IP interfaces.</a:t>
            </a:r>
            <a:r>
              <a:rPr lang="en-GB" sz="2000" baseline="0" dirty="0">
                <a:latin typeface="Arial"/>
              </a:rPr>
              <a:t> This </a:t>
            </a:r>
            <a:r>
              <a:rPr lang="en-GB" sz="2000" dirty="0">
                <a:latin typeface="Arial"/>
              </a:rPr>
              <a:t>makes it easy to connect diverse IPs quickly. In summary, communication standards can encourage modular system design and IP reuse, make the design of IP cores independent of the system design, and facilitate the integration of IP cores from different vendors.</a:t>
            </a:r>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11</a:t>
            </a:fld>
            <a:endParaRPr lang="en-US" altLang="en-US" dirty="0"/>
          </a:p>
        </p:txBody>
      </p:sp>
    </p:spTree>
    <p:extLst>
      <p:ext uri="{BB962C8B-B14F-4D97-AF65-F5344CB8AC3E}">
        <p14:creationId xmlns:p14="http://schemas.microsoft.com/office/powerpoint/2010/main" val="3263307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a:t>What is AMBA?</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a:t>AMBA stands for Advanced Microcontroller Bus Architecture.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ＭＳ Ｐゴシック" charset="0"/>
                <a:cs typeface="+mn-cs"/>
              </a:rPr>
              <a:t>The Arm AMBA protocols are an open standard, on-chip interconnect specification for the connection</a:t>
            </a:r>
            <a:r>
              <a:rPr lang="en-US" sz="1200" b="0" i="0" u="sng" kern="1200" dirty="0">
                <a:solidFill>
                  <a:schemeClr val="tx1"/>
                </a:solidFill>
                <a:effectLst/>
                <a:latin typeface="+mn-lt"/>
                <a:ea typeface="ＭＳ Ｐゴシック" charset="0"/>
                <a:cs typeface="+mn-cs"/>
              </a:rPr>
              <a:t>,</a:t>
            </a:r>
            <a:r>
              <a:rPr lang="en-US" sz="1200" b="0" i="0" kern="1200" dirty="0">
                <a:solidFill>
                  <a:schemeClr val="tx1"/>
                </a:solidFill>
                <a:effectLst/>
                <a:latin typeface="+mn-lt"/>
                <a:ea typeface="ＭＳ Ｐゴシック" charset="0"/>
                <a:cs typeface="+mn-cs"/>
              </a:rPr>
              <a:t> and management of functional blocks in a SoC. It facilitates right-first-time development of multi-processor designs with large numbers of controllers and peripherals. </a:t>
            </a:r>
            <a:endParaRPr lang="en-US" b="0" dirty="0"/>
          </a:p>
          <a:p>
            <a:pPr marL="0" marR="0" lvl="1"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0" dirty="0"/>
              <a:t>AMBA </a:t>
            </a:r>
            <a:r>
              <a:rPr lang="en-GB" sz="1800" b="0" dirty="0"/>
              <a:t>provides the interface standard that enables IP reuse. It is widely used in modern devices, such as tablets and smartphones.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GB" sz="1800" b="0"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12</a:t>
            </a:fld>
            <a:endParaRPr lang="en-US" altLang="en-US" dirty="0"/>
          </a:p>
        </p:txBody>
      </p:sp>
    </p:spTree>
    <p:extLst>
      <p:ext uri="{BB962C8B-B14F-4D97-AF65-F5344CB8AC3E}">
        <p14:creationId xmlns:p14="http://schemas.microsoft.com/office/powerpoint/2010/main" val="421786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Arial" pitchFamily="100" charset="0"/>
                <a:ea typeface="MS PGothic" pitchFamily="34" charset="-128"/>
              </a:rPr>
              <a:t>This table shows the different AMBA family versions and its corresponding bus protocol. </a:t>
            </a:r>
          </a:p>
          <a:p>
            <a:endParaRPr lang="en-US" sz="1400" dirty="0">
              <a:latin typeface="Arial" pitchFamily="100" charset="0"/>
              <a:ea typeface="MS PGothic" pitchFamily="34" charset="-128"/>
            </a:endParaRPr>
          </a:p>
          <a:p>
            <a:r>
              <a:rPr lang="en-US" sz="1400" u="none" dirty="0">
                <a:latin typeface="Arial" pitchFamily="100" charset="0"/>
                <a:ea typeface="MS PGothic" pitchFamily="34" charset="-128"/>
              </a:rPr>
              <a:t>AMBA 1 defines two buses: the Advanced System Bus (ASB) and Advanced Peripheral Bus (APB). </a:t>
            </a:r>
          </a:p>
          <a:p>
            <a:endParaRPr lang="en-US" sz="1400" u="none" dirty="0">
              <a:latin typeface="Arial" pitchFamily="100" charset="0"/>
              <a:ea typeface="MS PGothic" pitchFamily="34" charset="-128"/>
            </a:endParaRPr>
          </a:p>
          <a:p>
            <a:r>
              <a:rPr lang="en-US" sz="1400" u="none" dirty="0">
                <a:latin typeface="Arial" pitchFamily="100" charset="0"/>
                <a:ea typeface="MS PGothic" pitchFamily="34" charset="-128"/>
              </a:rPr>
              <a:t>AMBA 2 </a:t>
            </a:r>
            <a:r>
              <a:rPr lang="en-US" sz="1400" u="none" baseline="0" dirty="0">
                <a:latin typeface="Arial" pitchFamily="100" charset="0"/>
                <a:ea typeface="MS PGothic" pitchFamily="34" charset="-128"/>
              </a:rPr>
              <a:t>introduced the </a:t>
            </a:r>
            <a:r>
              <a:rPr lang="en-US" sz="1200" b="0" i="0" u="none" kern="1200" dirty="0">
                <a:solidFill>
                  <a:schemeClr val="tx1"/>
                </a:solidFill>
                <a:effectLst/>
                <a:latin typeface="Arial" pitchFamily="100" charset="0"/>
                <a:ea typeface="MS PGothic" pitchFamily="34" charset="-128"/>
                <a:cs typeface="ＭＳ Ｐゴシック" charset="0"/>
              </a:rPr>
              <a:t>AHB (Advanced High-performance Bus) and the APB (Advanced Peripheral Bus).</a:t>
            </a:r>
            <a:r>
              <a:rPr lang="en-US" sz="1200" b="0" i="0" u="none" kern="1200" baseline="0" dirty="0">
                <a:solidFill>
                  <a:schemeClr val="tx1"/>
                </a:solidFill>
                <a:effectLst/>
                <a:latin typeface="Arial" pitchFamily="100" charset="0"/>
                <a:ea typeface="MS PGothic" pitchFamily="34" charset="-128"/>
                <a:cs typeface="ＭＳ Ｐゴシック" charset="0"/>
              </a:rPr>
              <a:t> The AHB was intended to be the </a:t>
            </a:r>
            <a:r>
              <a:rPr lang="en-US" sz="1200" b="0" i="0" u="none" kern="1200" dirty="0">
                <a:solidFill>
                  <a:schemeClr val="tx1"/>
                </a:solidFill>
                <a:effectLst/>
                <a:latin typeface="Arial" pitchFamily="100" charset="0"/>
                <a:ea typeface="MS PGothic" pitchFamily="34" charset="-128"/>
                <a:cs typeface="ＭＳ Ｐゴシック" charset="0"/>
              </a:rPr>
              <a:t>main system bus in microcontroller usage</a:t>
            </a:r>
            <a:r>
              <a:rPr lang="en-US" sz="1400" b="0" i="0" u="none" kern="1200" dirty="0">
                <a:solidFill>
                  <a:schemeClr val="tx1"/>
                </a:solidFill>
                <a:effectLst/>
                <a:latin typeface="Arial" pitchFamily="100" charset="0"/>
                <a:ea typeface="MS PGothic" pitchFamily="34" charset="-128"/>
                <a:cs typeface="ＭＳ Ｐゴシック" charset="0"/>
              </a:rPr>
              <a:t>,</a:t>
            </a:r>
            <a:r>
              <a:rPr lang="en-US" sz="1400" b="0" i="0" u="none" kern="1200" baseline="0" dirty="0">
                <a:solidFill>
                  <a:schemeClr val="tx1"/>
                </a:solidFill>
                <a:effectLst/>
                <a:latin typeface="Arial" pitchFamily="100" charset="0"/>
                <a:ea typeface="MS PGothic" pitchFamily="34" charset="-128"/>
                <a:cs typeface="ＭＳ Ｐゴシック" charset="0"/>
              </a:rPr>
              <a:t> and the </a:t>
            </a:r>
            <a:r>
              <a:rPr lang="en-US" sz="1200" b="0" i="0" u="none" kern="1200" dirty="0">
                <a:solidFill>
                  <a:schemeClr val="tx1"/>
                </a:solidFill>
                <a:effectLst/>
                <a:latin typeface="Arial" pitchFamily="100" charset="0"/>
                <a:ea typeface="MS PGothic" pitchFamily="34" charset="-128"/>
                <a:cs typeface="ＭＳ Ｐゴシック" charset="0"/>
              </a:rPr>
              <a:t>APB is</a:t>
            </a:r>
            <a:r>
              <a:rPr lang="en-US" sz="1200" b="0" i="0" u="none" kern="1200" baseline="0" dirty="0">
                <a:solidFill>
                  <a:schemeClr val="tx1"/>
                </a:solidFill>
                <a:effectLst/>
                <a:latin typeface="Arial" pitchFamily="100" charset="0"/>
                <a:ea typeface="MS PGothic" pitchFamily="34" charset="-128"/>
                <a:cs typeface="ＭＳ Ｐゴシック" charset="0"/>
              </a:rPr>
              <a:t> developed </a:t>
            </a:r>
            <a:r>
              <a:rPr lang="en-US" sz="1200" b="0" i="0" u="none" kern="1200" dirty="0">
                <a:solidFill>
                  <a:schemeClr val="tx1"/>
                </a:solidFill>
                <a:effectLst/>
                <a:latin typeface="Arial" pitchFamily="100" charset="0"/>
                <a:ea typeface="MS PGothic" pitchFamily="34" charset="-128"/>
                <a:cs typeface="ＭＳ Ｐゴシック" charset="0"/>
              </a:rPr>
              <a:t>for peripherals connection and designed to</a:t>
            </a:r>
            <a:r>
              <a:rPr lang="en-US" sz="1200" b="0" i="0" u="none" kern="1200" baseline="0" dirty="0">
                <a:solidFill>
                  <a:schemeClr val="tx1"/>
                </a:solidFill>
                <a:effectLst/>
                <a:latin typeface="Arial" pitchFamily="100" charset="0"/>
                <a:ea typeface="MS PGothic" pitchFamily="34" charset="-128"/>
                <a:cs typeface="ＭＳ Ｐゴシック" charset="0"/>
              </a:rPr>
              <a:t> take up a</a:t>
            </a:r>
            <a:r>
              <a:rPr lang="en-US" sz="1200" b="0" i="0" u="none" kern="1200" dirty="0">
                <a:solidFill>
                  <a:schemeClr val="tx1"/>
                </a:solidFill>
                <a:effectLst/>
                <a:latin typeface="Arial" pitchFamily="100" charset="0"/>
                <a:ea typeface="MS PGothic" pitchFamily="34" charset="-128"/>
                <a:cs typeface="ＭＳ Ｐゴシック" charset="0"/>
              </a:rPr>
              <a:t> minimal area.</a:t>
            </a:r>
            <a:r>
              <a:rPr lang="en-US" sz="1200" b="0" i="0" u="none" kern="1200" baseline="0" dirty="0">
                <a:solidFill>
                  <a:schemeClr val="tx1"/>
                </a:solidFill>
                <a:effectLst/>
                <a:latin typeface="Arial" pitchFamily="100" charset="0"/>
                <a:ea typeface="MS PGothic" pitchFamily="34" charset="-128"/>
                <a:cs typeface="ＭＳ Ｐゴシック" charset="0"/>
              </a:rPr>
              <a:t> </a:t>
            </a:r>
          </a:p>
          <a:p>
            <a:endParaRPr lang="en-US" sz="1200" b="0" i="0" u="none" kern="1200" baseline="0" dirty="0">
              <a:solidFill>
                <a:schemeClr val="tx1"/>
              </a:solidFill>
              <a:effectLst/>
              <a:latin typeface="Arial" pitchFamily="100" charset="0"/>
              <a:ea typeface="MS PGothic" pitchFamily="34" charset="-128"/>
              <a:cs typeface="ＭＳ Ｐゴシック" charset="0"/>
            </a:endParaRPr>
          </a:p>
          <a:p>
            <a:r>
              <a:rPr lang="en-US" sz="1200" b="0" i="0" u="none" kern="1200" baseline="0" dirty="0">
                <a:solidFill>
                  <a:schemeClr val="tx1"/>
                </a:solidFill>
                <a:effectLst/>
                <a:latin typeface="Arial" pitchFamily="100" charset="0"/>
                <a:ea typeface="MS PGothic" pitchFamily="34" charset="-128"/>
                <a:cs typeface="ＭＳ Ｐゴシック" charset="0"/>
              </a:rPr>
              <a:t>AMBA 3 defines four buses (AXI, AHB-Lite, APB, and ATB). AMBA 3 AHB and APB specifications have the same usage as in the previous version. AMBA 3 AXI is developed to support high data throughput. AMBA 3 ATB facilitates moving trace data around the chip.</a:t>
            </a:r>
            <a:r>
              <a:rPr lang="en-US" sz="1400" b="0" i="0" u="none" kern="1200" baseline="0" dirty="0">
                <a:solidFill>
                  <a:schemeClr val="tx1"/>
                </a:solidFill>
                <a:effectLst/>
                <a:latin typeface="Arial" pitchFamily="100" charset="0"/>
                <a:ea typeface="MS PGothic" pitchFamily="34" charset="-128"/>
                <a:cs typeface="ＭＳ Ｐゴシック" charset="0"/>
              </a:rPr>
              <a:t> </a:t>
            </a:r>
          </a:p>
          <a:p>
            <a:endParaRPr lang="en-US" sz="1400" u="none" dirty="0">
              <a:latin typeface="Arial" pitchFamily="100" charset="0"/>
              <a:ea typeface="MS PGothic" pitchFamily="34" charset="-128"/>
            </a:endParaRPr>
          </a:p>
          <a:p>
            <a:r>
              <a:rPr lang="en-US" sz="1400" u="none" dirty="0">
                <a:latin typeface="Arial" pitchFamily="100" charset="0"/>
                <a:ea typeface="MS PGothic" pitchFamily="34" charset="-128"/>
              </a:rPr>
              <a:t>The AMBA 4 specification adds another five bus protocols</a:t>
            </a:r>
            <a:r>
              <a:rPr lang="en-US" sz="1400" u="none" baseline="0" dirty="0">
                <a:latin typeface="Arial" pitchFamily="100" charset="0"/>
                <a:ea typeface="MS PGothic" pitchFamily="34" charset="-128"/>
              </a:rPr>
              <a:t> as shown </a:t>
            </a:r>
            <a:r>
              <a:rPr lang="en-US" sz="1400" baseline="0" dirty="0">
                <a:latin typeface="Arial" pitchFamily="100" charset="0"/>
                <a:ea typeface="MS PGothic" pitchFamily="34" charset="-128"/>
              </a:rPr>
              <a:t>in the table. </a:t>
            </a:r>
            <a:r>
              <a:rPr lang="en-US" sz="1400" dirty="0">
                <a:latin typeface="Arial" pitchFamily="100" charset="0"/>
                <a:ea typeface="MS PGothic" pitchFamily="34" charset="-128"/>
              </a:rPr>
              <a:t>AXI4 is an update for AXI3, to enhance the performance and utilization of the interconnect when used by multiple Managers.</a:t>
            </a:r>
            <a:r>
              <a:rPr lang="en-GB" sz="1400" dirty="0">
                <a:latin typeface="Arial" pitchFamily="100" charset="0"/>
                <a:ea typeface="MS PGothic" pitchFamily="34" charset="-128"/>
              </a:rPr>
              <a:t> ACE, which stands for AXI Coherency Extensions, is </a:t>
            </a:r>
            <a:r>
              <a:rPr lang="en-US" sz="1400" dirty="0">
                <a:latin typeface="Arial" pitchFamily="100" charset="0"/>
                <a:ea typeface="MS PGothic" pitchFamily="34" charset="-128"/>
              </a:rPr>
              <a:t>widely used on the latest Arm Cortex-A processors, including Cortex-A7 and Cortex-A15.</a:t>
            </a:r>
          </a:p>
          <a:p>
            <a:endParaRPr lang="en-US" sz="1400" dirty="0">
              <a:latin typeface="Arial" pitchFamily="100" charset="0"/>
              <a:ea typeface="MS PGothic"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400" dirty="0">
                <a:latin typeface="Arial" pitchFamily="100" charset="0"/>
                <a:ea typeface="MS PGothic" pitchFamily="34" charset="-128"/>
              </a:rPr>
              <a:t>AMBA 5 is the latest version</a:t>
            </a:r>
            <a:r>
              <a:rPr lang="en-US" sz="1400" u="sng" dirty="0">
                <a:latin typeface="Arial" pitchFamily="100" charset="0"/>
                <a:ea typeface="MS PGothic" pitchFamily="34" charset="-128"/>
              </a:rPr>
              <a:t>,</a:t>
            </a:r>
            <a:r>
              <a:rPr lang="en-US" sz="1400" dirty="0">
                <a:latin typeface="Arial" pitchFamily="100" charset="0"/>
                <a:ea typeface="MS PGothic" pitchFamily="34" charset="-128"/>
              </a:rPr>
              <a:t> and it uses the Coherent Hub Interfaces (CHI) bus protocol. </a:t>
            </a:r>
            <a:r>
              <a:rPr lang="en-GB" sz="900" dirty="0">
                <a:solidFill>
                  <a:srgbClr val="000000"/>
                </a:solidFill>
                <a:latin typeface="Arial"/>
                <a:ea typeface="MS PGothic"/>
              </a:rPr>
              <a:t>The AMBA 5 CHI architecture specification defines the interfaces for connection of fully coherent processors</a:t>
            </a:r>
            <a:r>
              <a:rPr lang="en-GB" sz="900" b="1" dirty="0">
                <a:solidFill>
                  <a:srgbClr val="000000"/>
                </a:solidFill>
                <a:latin typeface="Arial"/>
                <a:ea typeface="MS PGothic"/>
              </a:rPr>
              <a:t>, such as the Cortex-A57 and Cortex-A53, </a:t>
            </a:r>
            <a:r>
              <a:rPr lang="en-GB" sz="900" dirty="0">
                <a:solidFill>
                  <a:srgbClr val="000000"/>
                </a:solidFill>
                <a:latin typeface="Arial"/>
                <a:ea typeface="MS PGothic"/>
              </a:rPr>
              <a:t>and dynamic memory controllers</a:t>
            </a:r>
            <a:r>
              <a:rPr lang="en-GB" sz="900" b="1" dirty="0">
                <a:solidFill>
                  <a:srgbClr val="000000"/>
                </a:solidFill>
                <a:latin typeface="Arial"/>
                <a:ea typeface="MS PGothic"/>
              </a:rPr>
              <a:t>, such as the CoreLink DMC-520,</a:t>
            </a:r>
            <a:r>
              <a:rPr lang="en-GB" sz="900" dirty="0">
                <a:solidFill>
                  <a:srgbClr val="000000"/>
                </a:solidFill>
                <a:latin typeface="Arial"/>
                <a:ea typeface="MS PGothic"/>
              </a:rPr>
              <a:t> to high performance, non-blocking interconnects</a:t>
            </a:r>
            <a:r>
              <a:rPr lang="en-GB" sz="900" u="sng" dirty="0">
                <a:solidFill>
                  <a:srgbClr val="000000"/>
                </a:solidFill>
                <a:latin typeface="Arial"/>
                <a:ea typeface="MS PGothic"/>
              </a:rPr>
              <a:t>,</a:t>
            </a:r>
            <a:r>
              <a:rPr lang="en-GB" sz="900" dirty="0">
                <a:solidFill>
                  <a:srgbClr val="000000"/>
                </a:solidFill>
                <a:latin typeface="Arial"/>
                <a:ea typeface="MS PGothic"/>
              </a:rPr>
              <a:t> such as the CoreLink CCN-504.</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13</a:t>
            </a:fld>
            <a:endParaRPr lang="en-US" altLang="en-US" dirty="0"/>
          </a:p>
        </p:txBody>
      </p:sp>
    </p:spTree>
    <p:extLst>
      <p:ext uri="{BB962C8B-B14F-4D97-AF65-F5344CB8AC3E}">
        <p14:creationId xmlns:p14="http://schemas.microsoft.com/office/powerpoint/2010/main" val="15875315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2000" dirty="0">
                <a:solidFill>
                  <a:srgbClr val="666666"/>
                </a:solidFill>
                <a:latin typeface="Arial"/>
              </a:rPr>
              <a:t>AXI, which stands for Advanced eXtensible Interface, is t</a:t>
            </a:r>
            <a:r>
              <a:rPr lang="en-GB" dirty="0">
                <a:solidFill>
                  <a:srgbClr val="666666"/>
                </a:solidFill>
                <a:latin typeface="Arial"/>
              </a:rPr>
              <a:t>he most widely used AMBA interface. It can provide connectivity for up to hundreds of Managers and Subordinates in complex SoCs. </a:t>
            </a:r>
            <a:r>
              <a:rPr lang="en-GB" dirty="0">
                <a:solidFill>
                  <a:srgbClr val="000000"/>
                </a:solidFill>
                <a:latin typeface="Arial"/>
                <a:ea typeface="MS PGothic"/>
              </a:rPr>
              <a:t>This protocol supports high-performance, high-frequency system designs.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14</a:t>
            </a:fld>
            <a:endParaRPr lang="en-US" altLang="en-US" dirty="0"/>
          </a:p>
        </p:txBody>
      </p:sp>
    </p:spTree>
    <p:extLst>
      <p:ext uri="{BB962C8B-B14F-4D97-AF65-F5344CB8AC3E}">
        <p14:creationId xmlns:p14="http://schemas.microsoft.com/office/powerpoint/2010/main" val="2757709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solidFill>
                  <a:srgbClr val="000000"/>
                </a:solidFill>
                <a:latin typeface="Arial"/>
                <a:ea typeface="MS PGothic"/>
              </a:rPr>
              <a:t>The AMBA 3 AXI protocol supports highly effective data traffic throughput. </a:t>
            </a:r>
          </a:p>
          <a:p>
            <a:pPr marL="0" indent="0">
              <a:buFont typeface="Arial" panose="020B0604020202020204" pitchFamily="34" charset="0"/>
              <a:buNone/>
            </a:pPr>
            <a:endParaRPr lang="en-GB" sz="1200" dirty="0">
              <a:solidFill>
                <a:srgbClr val="000000"/>
              </a:solidFill>
              <a:latin typeface="Arial"/>
              <a:ea typeface="MS PGothic"/>
            </a:endParaRPr>
          </a:p>
          <a:p>
            <a:pPr marL="0" indent="0">
              <a:buFont typeface="Arial" panose="020B0604020202020204" pitchFamily="34" charset="0"/>
              <a:buNone/>
            </a:pPr>
            <a:r>
              <a:rPr lang="en-GB" sz="1200" dirty="0">
                <a:solidFill>
                  <a:srgbClr val="000000"/>
                </a:solidFill>
                <a:latin typeface="Arial"/>
                <a:ea typeface="MS PGothic"/>
              </a:rPr>
              <a:t>The AXI features has five unilateral channels, supports multiple outstanding addresses and out-of-order transaction completion. These features enable pipelined interconnect for high-speed operation</a:t>
            </a:r>
            <a:r>
              <a:rPr lang="en-GB" sz="1200" u="sng" dirty="0">
                <a:solidFill>
                  <a:srgbClr val="000000"/>
                </a:solidFill>
                <a:latin typeface="Arial"/>
                <a:ea typeface="MS PGothic"/>
              </a:rPr>
              <a:t>s a</a:t>
            </a:r>
            <a:r>
              <a:rPr lang="en-GB" sz="1200" dirty="0">
                <a:solidFill>
                  <a:srgbClr val="000000"/>
                </a:solidFill>
                <a:latin typeface="Arial"/>
                <a:ea typeface="MS PGothic"/>
              </a:rPr>
              <a:t>nd efficiency for power management. It also can do simultaneous read and write transactions, with support of high initial latency peripherals. </a:t>
            </a:r>
          </a:p>
          <a:p>
            <a:pPr marL="0" indent="0">
              <a:buFont typeface="Arial" panose="020B0604020202020204" pitchFamily="34" charset="0"/>
              <a:buNone/>
            </a:pPr>
            <a:endParaRPr lang="en-GB" sz="1200" dirty="0">
              <a:solidFill>
                <a:srgbClr val="000000"/>
              </a:solidFill>
              <a:latin typeface="Arial"/>
              <a:ea typeface="MS PGothic"/>
            </a:endParaRPr>
          </a:p>
          <a:p>
            <a:pPr marL="0" indent="0">
              <a:buFont typeface="Arial" panose="020B0604020202020204" pitchFamily="34" charset="0"/>
              <a:buNone/>
            </a:pPr>
            <a:r>
              <a:rPr lang="en-GB" sz="1200" b="1" dirty="0">
                <a:solidFill>
                  <a:srgbClr val="000000"/>
                </a:solidFill>
                <a:latin typeface="Arial"/>
                <a:ea typeface="MS PGothic"/>
              </a:rPr>
              <a:t>There are five unilateral channels, and they are for write address, write data, write response, read address, and read data. These channels have flexible relative timing between them. </a:t>
            </a:r>
          </a:p>
          <a:p>
            <a:pPr marL="0" indent="0">
              <a:buFont typeface="Arial" panose="020B0604020202020204" pitchFamily="34" charset="0"/>
              <a:buNone/>
            </a:pPr>
            <a:endParaRPr lang="en-GB" sz="1200" b="1" dirty="0">
              <a:solidFill>
                <a:srgbClr val="000000"/>
              </a:solidFill>
              <a:latin typeface="Arial"/>
              <a:ea typeface="MS PGothic"/>
            </a:endParaRPr>
          </a:p>
          <a:p>
            <a:pPr marL="0" indent="0">
              <a:buFont typeface="Arial" panose="020B0604020202020204" pitchFamily="34" charset="0"/>
              <a:buNone/>
            </a:pPr>
            <a:r>
              <a:rPr lang="en-GB" sz="1200" b="1" dirty="0">
                <a:solidFill>
                  <a:srgbClr val="000000"/>
                </a:solidFill>
                <a:latin typeface="Arial"/>
                <a:ea typeface="MS PGothic"/>
              </a:rPr>
              <a:t>The AMBA 3 AXI protocol:</a:t>
            </a:r>
            <a:endParaRPr lang="en-GB" b="1" dirty="0"/>
          </a:p>
          <a:p>
            <a:pPr lvl="1">
              <a:lnSpc>
                <a:spcPct val="100000"/>
              </a:lnSpc>
              <a:buFont typeface="Arial"/>
              <a:buNone/>
            </a:pPr>
            <a:r>
              <a:rPr lang="en-GB" sz="1200" b="1" dirty="0">
                <a:solidFill>
                  <a:srgbClr val="000000"/>
                </a:solidFill>
                <a:latin typeface="Arial"/>
                <a:ea typeface="MS PGothic"/>
              </a:rPr>
              <a:t> is suitable for high-bandwidth and low-latency designs</a:t>
            </a:r>
            <a:endParaRPr lang="en-GB" b="1" dirty="0"/>
          </a:p>
          <a:p>
            <a:pPr lvl="1">
              <a:lnSpc>
                <a:spcPct val="100000"/>
              </a:lnSpc>
              <a:buFont typeface="Arial"/>
              <a:buNone/>
            </a:pPr>
            <a:r>
              <a:rPr lang="en-GB" sz="1200" b="1" dirty="0">
                <a:solidFill>
                  <a:srgbClr val="000000"/>
                </a:solidFill>
                <a:latin typeface="Arial"/>
                <a:ea typeface="MS PGothic"/>
              </a:rPr>
              <a:t> provides high-frequency operation without using complex bridges</a:t>
            </a:r>
            <a:endParaRPr lang="en-GB" b="1" dirty="0"/>
          </a:p>
          <a:p>
            <a:pPr lvl="1">
              <a:lnSpc>
                <a:spcPct val="100000"/>
              </a:lnSpc>
              <a:buFont typeface="Arial"/>
              <a:buNone/>
            </a:pPr>
            <a:r>
              <a:rPr lang="en-GB" sz="1200" b="1" dirty="0">
                <a:solidFill>
                  <a:srgbClr val="000000"/>
                </a:solidFill>
                <a:latin typeface="Arial"/>
                <a:ea typeface="MS PGothic"/>
              </a:rPr>
              <a:t> meets the interface requirements of a wide range of components</a:t>
            </a:r>
            <a:endParaRPr lang="en-GB" b="1" dirty="0"/>
          </a:p>
          <a:p>
            <a:pPr lvl="1">
              <a:lnSpc>
                <a:spcPct val="100000"/>
              </a:lnSpc>
              <a:buFont typeface="Arial"/>
              <a:buNone/>
            </a:pPr>
            <a:r>
              <a:rPr lang="en-GB" sz="1200" b="1" dirty="0">
                <a:solidFill>
                  <a:srgbClr val="000000"/>
                </a:solidFill>
                <a:latin typeface="Arial"/>
                <a:ea typeface="MS PGothic"/>
              </a:rPr>
              <a:t> is suitable for memory controllers with high initial access latency</a:t>
            </a:r>
            <a:endParaRPr lang="en-GB" b="1" dirty="0"/>
          </a:p>
          <a:p>
            <a:pPr lvl="1">
              <a:lnSpc>
                <a:spcPct val="100000"/>
              </a:lnSpc>
              <a:buFont typeface="Arial"/>
              <a:buNone/>
            </a:pPr>
            <a:r>
              <a:rPr lang="en-GB" sz="1200" b="1" dirty="0">
                <a:solidFill>
                  <a:srgbClr val="000000"/>
                </a:solidFill>
                <a:latin typeface="Arial"/>
                <a:ea typeface="MS PGothic"/>
              </a:rPr>
              <a:t> provides flexibility in the implementation of interconnect architectures</a:t>
            </a:r>
            <a:endParaRPr lang="en-GB" b="1" dirty="0"/>
          </a:p>
          <a:p>
            <a:pPr lvl="1">
              <a:lnSpc>
                <a:spcPct val="100000"/>
              </a:lnSpc>
              <a:buFont typeface="Arial"/>
              <a:buNone/>
            </a:pPr>
            <a:r>
              <a:rPr lang="en-GB" sz="1200" b="1" dirty="0">
                <a:solidFill>
                  <a:srgbClr val="000000"/>
                </a:solidFill>
                <a:latin typeface="Arial"/>
                <a:ea typeface="MS PGothic"/>
              </a:rPr>
              <a:t> is backward-compatible with existing AHB and APB interfaces</a:t>
            </a:r>
            <a:endParaRPr lang="en-GB" b="1" dirty="0"/>
          </a:p>
          <a:p>
            <a:pPr marL="0" indent="0">
              <a:lnSpc>
                <a:spcPct val="100000"/>
              </a:lnSpc>
              <a:buFont typeface="Arial" panose="020B0604020202020204" pitchFamily="34" charset="0"/>
              <a:buNone/>
            </a:pPr>
            <a:endParaRPr lang="en-GB" b="1" dirty="0"/>
          </a:p>
          <a:p>
            <a:pPr marL="0" indent="0">
              <a:lnSpc>
                <a:spcPct val="100000"/>
              </a:lnSpc>
              <a:buFont typeface="Arial" panose="020B0604020202020204" pitchFamily="34" charset="0"/>
              <a:buNone/>
            </a:pPr>
            <a:r>
              <a:rPr lang="en-GB" sz="1200" b="1" dirty="0">
                <a:solidFill>
                  <a:srgbClr val="000000"/>
                </a:solidFill>
                <a:latin typeface="Arial"/>
                <a:ea typeface="MS PGothic"/>
              </a:rPr>
              <a:t>The key features of the AXI protocol are:</a:t>
            </a:r>
            <a:endParaRPr lang="en-GB" b="1" dirty="0"/>
          </a:p>
          <a:p>
            <a:pPr lvl="1">
              <a:lnSpc>
                <a:spcPct val="100000"/>
              </a:lnSpc>
              <a:buFont typeface="Arial"/>
              <a:buNone/>
            </a:pPr>
            <a:r>
              <a:rPr lang="en-GB" sz="1200" b="1" dirty="0">
                <a:solidFill>
                  <a:srgbClr val="000000"/>
                </a:solidFill>
                <a:latin typeface="Arial"/>
                <a:ea typeface="MS PGothic"/>
              </a:rPr>
              <a:t> separate address/control and data phases</a:t>
            </a:r>
            <a:endParaRPr lang="en-GB" b="1" dirty="0"/>
          </a:p>
          <a:p>
            <a:pPr lvl="1">
              <a:lnSpc>
                <a:spcPct val="100000"/>
              </a:lnSpc>
              <a:buFont typeface="Arial"/>
              <a:buNone/>
            </a:pPr>
            <a:r>
              <a:rPr lang="en-GB" sz="1200" b="1" dirty="0">
                <a:solidFill>
                  <a:srgbClr val="000000"/>
                </a:solidFill>
                <a:latin typeface="Arial"/>
                <a:ea typeface="MS PGothic"/>
              </a:rPr>
              <a:t> support for unaligned data transfers using byte strobes</a:t>
            </a:r>
            <a:endParaRPr lang="en-GB" b="1" dirty="0"/>
          </a:p>
          <a:p>
            <a:pPr lvl="1">
              <a:lnSpc>
                <a:spcPct val="100000"/>
              </a:lnSpc>
              <a:buFont typeface="Arial"/>
              <a:buNone/>
            </a:pPr>
            <a:r>
              <a:rPr lang="en-GB" sz="1200" b="1" dirty="0">
                <a:solidFill>
                  <a:srgbClr val="000000"/>
                </a:solidFill>
                <a:latin typeface="Arial"/>
                <a:ea typeface="MS PGothic"/>
              </a:rPr>
              <a:t> burst-based transactions with only the start address issued</a:t>
            </a:r>
            <a:endParaRPr lang="en-GB" b="1" dirty="0"/>
          </a:p>
          <a:p>
            <a:pPr lvl="1">
              <a:lnSpc>
                <a:spcPct val="100000"/>
              </a:lnSpc>
              <a:buFont typeface="Arial"/>
              <a:buNone/>
            </a:pPr>
            <a:r>
              <a:rPr lang="en-GB" sz="1200" b="1" dirty="0">
                <a:solidFill>
                  <a:srgbClr val="000000"/>
                </a:solidFill>
                <a:latin typeface="Arial"/>
                <a:ea typeface="MS PGothic"/>
              </a:rPr>
              <a:t> separate read and write data channels that can provide low-cost </a:t>
            </a:r>
            <a:r>
              <a:rPr lang="en-GB" sz="1200" b="1" i="1" dirty="0">
                <a:solidFill>
                  <a:srgbClr val="000000"/>
                </a:solidFill>
                <a:latin typeface="Arial"/>
                <a:ea typeface="MS PGothic"/>
              </a:rPr>
              <a:t>direct memory access </a:t>
            </a:r>
            <a:r>
              <a:rPr lang="en-GB" sz="1200" b="1" dirty="0">
                <a:solidFill>
                  <a:srgbClr val="000000"/>
                </a:solidFill>
                <a:latin typeface="Arial"/>
                <a:ea typeface="MS PGothic"/>
              </a:rPr>
              <a:t>(DMA)</a:t>
            </a:r>
            <a:endParaRPr lang="en-GB" b="1" dirty="0"/>
          </a:p>
          <a:p>
            <a:pPr lvl="1">
              <a:lnSpc>
                <a:spcPct val="100000"/>
              </a:lnSpc>
              <a:buFont typeface="Arial"/>
              <a:buNone/>
            </a:pPr>
            <a:r>
              <a:rPr lang="en-GB" sz="1200" b="1" dirty="0">
                <a:solidFill>
                  <a:srgbClr val="000000"/>
                </a:solidFill>
                <a:latin typeface="Arial"/>
                <a:ea typeface="MS PGothic"/>
              </a:rPr>
              <a:t> support for issuing multiple outstanding addresses</a:t>
            </a:r>
            <a:endParaRPr lang="en-GB" b="1" dirty="0"/>
          </a:p>
          <a:p>
            <a:pPr lvl="1">
              <a:lnSpc>
                <a:spcPct val="100000"/>
              </a:lnSpc>
              <a:buFont typeface="Arial"/>
              <a:buNone/>
            </a:pPr>
            <a:r>
              <a:rPr lang="en-GB" sz="1200" b="1" dirty="0">
                <a:solidFill>
                  <a:srgbClr val="000000"/>
                </a:solidFill>
                <a:latin typeface="Arial"/>
                <a:ea typeface="MS PGothic"/>
              </a:rPr>
              <a:t> support for out-of-order transaction completion</a:t>
            </a:r>
            <a:endParaRPr lang="en-GB" b="1" dirty="0"/>
          </a:p>
          <a:p>
            <a:pPr lvl="1">
              <a:lnSpc>
                <a:spcPct val="100000"/>
              </a:lnSpc>
              <a:buFont typeface="Arial"/>
              <a:buNone/>
            </a:pPr>
            <a:r>
              <a:rPr lang="en-GB" sz="1200" b="1" dirty="0">
                <a:solidFill>
                  <a:srgbClr val="000000"/>
                </a:solidFill>
                <a:latin typeface="Arial"/>
                <a:ea typeface="MS PGothic"/>
              </a:rPr>
              <a:t> easy addition of register stages to provide timing closure</a:t>
            </a:r>
            <a:endParaRPr lang="en-GB" b="1" dirty="0"/>
          </a:p>
          <a:p>
            <a:pPr marL="0" indent="0">
              <a:lnSpc>
                <a:spcPct val="100000"/>
              </a:lnSpc>
              <a:buFont typeface="Arial" panose="020B0604020202020204" pitchFamily="34" charset="0"/>
              <a:buNone/>
            </a:pPr>
            <a:endParaRPr lang="en-GB" b="1" dirty="0"/>
          </a:p>
          <a:p>
            <a:pPr marL="0" indent="0">
              <a:lnSpc>
                <a:spcPct val="100000"/>
              </a:lnSpc>
              <a:buFont typeface="Arial" panose="020B0604020202020204" pitchFamily="34" charset="0"/>
              <a:buNone/>
            </a:pPr>
            <a:r>
              <a:rPr lang="en-GB" sz="1200" b="1" dirty="0">
                <a:solidFill>
                  <a:srgbClr val="000000"/>
                </a:solidFill>
                <a:latin typeface="Arial"/>
                <a:ea typeface="MS PGothic"/>
              </a:rPr>
              <a:t>The AXI protocol includes the optional extensions that cover signaling for low-power operation.</a:t>
            </a:r>
            <a:endParaRPr lang="en-GB"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15</a:t>
            </a:fld>
            <a:endParaRPr lang="en-US" altLang="en-US" dirty="0"/>
          </a:p>
        </p:txBody>
      </p:sp>
    </p:spTree>
    <p:extLst>
      <p:ext uri="{BB962C8B-B14F-4D97-AF65-F5344CB8AC3E}">
        <p14:creationId xmlns:p14="http://schemas.microsoft.com/office/powerpoint/2010/main" val="7464473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buFont typeface="Arial" panose="020B0604020202020204" pitchFamily="34" charset="0"/>
              <a:buNone/>
            </a:pPr>
            <a:r>
              <a:rPr lang="en-GB" sz="1200" dirty="0">
                <a:solidFill>
                  <a:srgbClr val="000000"/>
                </a:solidFill>
                <a:latin typeface="Arial"/>
                <a:ea typeface="MS PGothic"/>
              </a:rPr>
              <a:t>AMBA 4.0, released in 2010, adds another five interface protocols to the AMBA 3 specifications, which are ACE, ACE-Lite, AXI4, AXI4-Lite, and AXI4-Stream. The protocol specifications Issue E, released February 2013, adds new optional properties for AXI ordering, ACE cache behavior, and Armv8 Distributed Virtual Memory (DVM) messaging. </a:t>
            </a:r>
          </a:p>
          <a:p>
            <a:pPr marL="0" indent="0">
              <a:lnSpc>
                <a:spcPct val="100000"/>
              </a:lnSpc>
              <a:buFont typeface="Arial" panose="020B0604020202020204" pitchFamily="34" charset="0"/>
              <a:buNone/>
            </a:pPr>
            <a:endParaRPr lang="en-GB" sz="1200" dirty="0">
              <a:solidFill>
                <a:srgbClr val="000000"/>
              </a:solidFill>
              <a:latin typeface="Arial"/>
              <a:ea typeface="MS PGothic"/>
            </a:endParaRPr>
          </a:p>
          <a:p>
            <a:pPr marL="0" indent="0">
              <a:lnSpc>
                <a:spcPct val="100000"/>
              </a:lnSpc>
              <a:buFont typeface="Arial" panose="020B0604020202020204" pitchFamily="34" charset="0"/>
              <a:buNone/>
            </a:pPr>
            <a:endParaRPr lang="en-GB" sz="1200" dirty="0">
              <a:solidFill>
                <a:srgbClr val="000000"/>
              </a:solidFill>
              <a:latin typeface="Arial"/>
              <a:ea typeface="MS PGothic"/>
            </a:endParaRPr>
          </a:p>
          <a:p>
            <a:pPr marL="0" indent="0">
              <a:lnSpc>
                <a:spcPct val="100000"/>
              </a:lnSpc>
              <a:buFont typeface="Arial" panose="020B0604020202020204" pitchFamily="34" charset="0"/>
              <a:buNone/>
            </a:pPr>
            <a:r>
              <a:rPr lang="en-GB" sz="1200" b="1" dirty="0">
                <a:solidFill>
                  <a:srgbClr val="000000"/>
                </a:solidFill>
                <a:latin typeface="Arial"/>
                <a:ea typeface="MS PGothic"/>
              </a:rPr>
              <a:t>The AXI4 protocol supports an ordering model based on the use of the AXI ID transaction identifier. For transactions with the same ID:</a:t>
            </a:r>
          </a:p>
          <a:p>
            <a:pPr lvl="1">
              <a:lnSpc>
                <a:spcPct val="100000"/>
              </a:lnSpc>
              <a:buFont typeface="Arial"/>
              <a:buNone/>
            </a:pPr>
            <a:r>
              <a:rPr lang="en-GB" sz="1200" b="1" dirty="0">
                <a:solidFill>
                  <a:srgbClr val="000000"/>
                </a:solidFill>
                <a:latin typeface="Arial"/>
                <a:ea typeface="MS PGothic"/>
              </a:rPr>
              <a:t> Transactions to any single peripheral device must arrive at the peripheral in the order in which they are issued, regardless of the addresses of the transactions</a:t>
            </a:r>
          </a:p>
          <a:p>
            <a:pPr lvl="1">
              <a:lnSpc>
                <a:spcPct val="100000"/>
              </a:lnSpc>
              <a:buFont typeface="Arial"/>
              <a:buNone/>
            </a:pPr>
            <a:r>
              <a:rPr lang="en-GB" sz="1200" b="1" dirty="0">
                <a:solidFill>
                  <a:srgbClr val="000000"/>
                </a:solidFill>
                <a:latin typeface="Arial"/>
                <a:ea typeface="MS PGothic"/>
              </a:rPr>
              <a:t> Memory transactions that use the same, or overlapping, addresses must arrive at the memory in the order in which they are issued</a:t>
            </a:r>
            <a:endParaRPr lang="en-GB" b="1" dirty="0"/>
          </a:p>
          <a:p>
            <a:pPr marL="0" indent="0">
              <a:lnSpc>
                <a:spcPct val="100000"/>
              </a:lnSpc>
              <a:buFont typeface="Arial" panose="020B0604020202020204" pitchFamily="34" charset="0"/>
              <a:buNone/>
            </a:pPr>
            <a:r>
              <a:rPr lang="en-GB" sz="1200" b="1" dirty="0">
                <a:solidFill>
                  <a:srgbClr val="000000"/>
                </a:solidFill>
                <a:latin typeface="Arial"/>
                <a:ea typeface="MS PGothic"/>
              </a:rPr>
              <a:t>In an AXI system with multiple Managers, the AXI IDs used for the ordering model include the infrastructure IDs that identify each Manager uniquely. This means that the ordering model applies independently to each Manager in the system. The AXI4 also specifies additional signaling in the protocol to support </a:t>
            </a:r>
            <a:r>
              <a:rPr lang="en-GB" sz="1200" b="1" i="1" dirty="0">
                <a:solidFill>
                  <a:srgbClr val="000000"/>
                </a:solidFill>
                <a:latin typeface="Arial"/>
                <a:ea typeface="MS PGothic"/>
              </a:rPr>
              <a:t>quality of service </a:t>
            </a:r>
            <a:r>
              <a:rPr lang="en-GB" sz="1200" b="1" dirty="0">
                <a:solidFill>
                  <a:srgbClr val="000000"/>
                </a:solidFill>
                <a:latin typeface="Arial"/>
                <a:ea typeface="MS PGothic"/>
              </a:rPr>
              <a:t>(QoS). This addresses the challenges imposed by bandwidth and latency requirements of various IPs in an SoC. ACE, defined as </a:t>
            </a:r>
            <a:r>
              <a:rPr lang="en-GB" sz="1200" b="1" u="sng" dirty="0">
                <a:solidFill>
                  <a:srgbClr val="000000"/>
                </a:solidFill>
                <a:latin typeface="Arial"/>
                <a:ea typeface="MS PGothic"/>
              </a:rPr>
              <a:t>a </a:t>
            </a:r>
            <a:r>
              <a:rPr lang="en-GB" sz="1200" b="1" dirty="0">
                <a:solidFill>
                  <a:srgbClr val="000000"/>
                </a:solidFill>
                <a:latin typeface="Arial"/>
                <a:ea typeface="MS PGothic"/>
              </a:rPr>
              <a:t>part of the AMBA 4 specification, extends AXI with additional signaling introducing system-wide coherency. This coherency allows multiple processors to share memory and enables technology like Arm’s big LITTLE processing. The ACE-Lite protocol enables one-way aka I/O coherency,</a:t>
            </a:r>
            <a:r>
              <a:rPr lang="en-GB" sz="1200" b="1" baseline="0" dirty="0">
                <a:solidFill>
                  <a:srgbClr val="000000"/>
                </a:solidFill>
                <a:latin typeface="Arial"/>
                <a:ea typeface="MS PGothic"/>
              </a:rPr>
              <a:t> such as</a:t>
            </a:r>
            <a:r>
              <a:rPr lang="en-GB" sz="1200" b="1" dirty="0">
                <a:solidFill>
                  <a:srgbClr val="000000"/>
                </a:solidFill>
                <a:latin typeface="Arial"/>
                <a:ea typeface="MS PGothic"/>
              </a:rPr>
              <a:t> a network interface that can read from the caches of a fully coherent ACE processor.</a:t>
            </a:r>
            <a:endParaRPr lang="en-GB"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16</a:t>
            </a:fld>
            <a:endParaRPr lang="en-US" altLang="en-US" dirty="0"/>
          </a:p>
        </p:txBody>
      </p:sp>
    </p:spTree>
    <p:extLst>
      <p:ext uri="{BB962C8B-B14F-4D97-AF65-F5344CB8AC3E}">
        <p14:creationId xmlns:p14="http://schemas.microsoft.com/office/powerpoint/2010/main" val="21753580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a:ea typeface="MS PGothic"/>
              </a:rPr>
              <a:t>AXI4 is a high-performance interface suited for memory</a:t>
            </a:r>
            <a:r>
              <a:rPr lang="en-GB" sz="1200" u="none" dirty="0">
                <a:solidFill>
                  <a:srgbClr val="000000"/>
                </a:solidFill>
                <a:latin typeface="Arial"/>
                <a:ea typeface="MS PGothic"/>
              </a:rPr>
              <a:t>-</a:t>
            </a:r>
            <a:r>
              <a:rPr lang="en-GB" sz="1200" dirty="0">
                <a:solidFill>
                  <a:srgbClr val="000000"/>
                </a:solidFill>
                <a:latin typeface="Arial"/>
                <a:ea typeface="MS PGothic"/>
              </a:rPr>
              <a:t>mapped communication, allowing bursts of up to 256 data transfer cycles per address phase and quality-of-service signaling.</a:t>
            </a:r>
          </a:p>
          <a:p>
            <a:endParaRPr lang="en-GB" dirty="0"/>
          </a:p>
          <a:p>
            <a:r>
              <a:rPr lang="en-GB" sz="1200" dirty="0">
                <a:solidFill>
                  <a:srgbClr val="000000"/>
                </a:solidFill>
                <a:latin typeface="Arial"/>
                <a:ea typeface="MS PGothic"/>
              </a:rPr>
              <a:t>AXI4-Lite is light-weight variant of the interface, used for memory</a:t>
            </a:r>
            <a:r>
              <a:rPr lang="en-GB" sz="1200" u="sng" dirty="0">
                <a:solidFill>
                  <a:srgbClr val="000000"/>
                </a:solidFill>
                <a:latin typeface="Arial"/>
                <a:ea typeface="MS PGothic"/>
              </a:rPr>
              <a:t>-</a:t>
            </a:r>
            <a:r>
              <a:rPr lang="en-GB" sz="1200" dirty="0">
                <a:solidFill>
                  <a:srgbClr val="000000"/>
                </a:solidFill>
                <a:latin typeface="Arial"/>
                <a:ea typeface="MS PGothic"/>
              </a:rPr>
              <a:t>mapped single transactions. This variant has the benefit of a smaller logic footprint with a simplified interface. This variation does not support burst data and so only provides a single data transfer per transaction.</a:t>
            </a:r>
            <a:r>
              <a:rPr lang="en-GB" sz="1200" baseline="0" dirty="0">
                <a:solidFill>
                  <a:schemeClr val="tx1"/>
                </a:solidFill>
                <a:latin typeface="Arial" pitchFamily="100" charset="0"/>
                <a:ea typeface="MS PGothic" pitchFamily="34" charset="-128"/>
              </a:rPr>
              <a:t> </a:t>
            </a:r>
            <a:r>
              <a:rPr lang="en-GB" sz="1200" dirty="0">
                <a:solidFill>
                  <a:srgbClr val="000000"/>
                </a:solidFill>
                <a:latin typeface="Arial"/>
                <a:ea typeface="MS PGothic"/>
              </a:rPr>
              <a:t>AXI4-Lite does not support AXI IDs. This means all transactions must be in order, and all accesses use a single fixed ID value.</a:t>
            </a:r>
            <a:endParaRPr lang="en-GB" dirty="0"/>
          </a:p>
          <a:p>
            <a:endParaRPr lang="en-GB" dirty="0"/>
          </a:p>
          <a:p>
            <a:r>
              <a:rPr lang="en-GB" sz="1200" dirty="0">
                <a:solidFill>
                  <a:srgbClr val="000000"/>
                </a:solidFill>
                <a:latin typeface="Arial"/>
                <a:ea typeface="MS PGothic"/>
              </a:rPr>
              <a:t>Exclusive accesses are not supported.</a:t>
            </a:r>
            <a:r>
              <a:rPr lang="en-GB" sz="1200" baseline="0" dirty="0">
                <a:solidFill>
                  <a:schemeClr val="tx1"/>
                </a:solidFill>
                <a:latin typeface="Arial" pitchFamily="100" charset="0"/>
                <a:ea typeface="MS PGothic" pitchFamily="34" charset="-128"/>
              </a:rPr>
              <a:t> </a:t>
            </a:r>
            <a:r>
              <a:rPr lang="en-GB" sz="1200" dirty="0">
                <a:solidFill>
                  <a:srgbClr val="000000"/>
                </a:solidFill>
                <a:latin typeface="Arial"/>
                <a:ea typeface="MS PGothic"/>
              </a:rPr>
              <a:t>Exclusive access instructions are special memory access instructions for implementing semaphores or mutual exclusive operations. They are normally used when a resource has been shared between multiple application tasks or even between multiple processors. Special hardware resources inside the processor and in the system bus interconnect are needed to monitor exclusive access.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17</a:t>
            </a:fld>
            <a:endParaRPr lang="en-US" altLang="en-US" dirty="0"/>
          </a:p>
        </p:txBody>
      </p:sp>
    </p:spTree>
    <p:extLst>
      <p:ext uri="{BB962C8B-B14F-4D97-AF65-F5344CB8AC3E}">
        <p14:creationId xmlns:p14="http://schemas.microsoft.com/office/powerpoint/2010/main" val="3493411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dirty="0">
                <a:solidFill>
                  <a:srgbClr val="000000"/>
                </a:solidFill>
                <a:latin typeface="Arial"/>
                <a:ea typeface="MS PGothic"/>
              </a:rPr>
              <a:t>The AXI4-stream is designed for unidirectional data transfers from Manager to Subordinate with greatly reduced signal routing. It supports single and multiple data streams using the same set of shared wires. There is also support for multiple data widths within the same interconnect. </a:t>
            </a:r>
          </a:p>
          <a:p>
            <a:pPr marL="0" indent="0">
              <a:buFont typeface="Arial" panose="020B0604020202020204" pitchFamily="34" charset="0"/>
              <a:buNone/>
            </a:pPr>
            <a:endParaRPr lang="en-GB" sz="1200" dirty="0">
              <a:solidFill>
                <a:srgbClr val="000000"/>
              </a:solidFill>
              <a:latin typeface="Arial"/>
              <a:ea typeface="MS PGothic"/>
            </a:endParaRPr>
          </a:p>
          <a:p>
            <a:pPr marL="0" indent="0">
              <a:buFont typeface="Arial" panose="020B0604020202020204" pitchFamily="34" charset="0"/>
              <a:buNone/>
            </a:pPr>
            <a:r>
              <a:rPr lang="en-GB" sz="1200" dirty="0">
                <a:solidFill>
                  <a:srgbClr val="000000"/>
                </a:solidFill>
                <a:latin typeface="Arial"/>
                <a:ea typeface="MS PGothic"/>
              </a:rPr>
              <a:t>The AXI4-stream is not memory mapped</a:t>
            </a:r>
            <a:r>
              <a:rPr lang="en-GB" sz="1200" u="sng" dirty="0">
                <a:solidFill>
                  <a:srgbClr val="000000"/>
                </a:solidFill>
                <a:latin typeface="Arial"/>
                <a:ea typeface="MS PGothic"/>
              </a:rPr>
              <a:t>,</a:t>
            </a:r>
            <a:r>
              <a:rPr lang="en-GB" sz="1200" dirty="0">
                <a:solidFill>
                  <a:srgbClr val="000000"/>
                </a:solidFill>
                <a:latin typeface="Arial"/>
                <a:ea typeface="MS PGothic"/>
              </a:rPr>
              <a:t> and it allows for an unlimited data burst size.</a:t>
            </a:r>
            <a:r>
              <a:rPr lang="en-GB" sz="1200" baseline="0" dirty="0">
                <a:solidFill>
                  <a:schemeClr val="tx1"/>
                </a:solidFill>
                <a:latin typeface="Arial" pitchFamily="100" charset="0"/>
                <a:ea typeface="MS PGothic" pitchFamily="34" charset="-128"/>
              </a:rPr>
              <a:t> </a:t>
            </a:r>
            <a:r>
              <a:rPr lang="en-GB" sz="1200" dirty="0">
                <a:solidFill>
                  <a:srgbClr val="000000"/>
                </a:solidFill>
                <a:latin typeface="Arial"/>
                <a:ea typeface="MS PGothic"/>
              </a:rPr>
              <a:t>A single channel is defined for the transmission of streaming </a:t>
            </a:r>
            <a:r>
              <a:rPr lang="en-GB" sz="1200" u="none" dirty="0">
                <a:solidFill>
                  <a:srgbClr val="000000"/>
                </a:solidFill>
                <a:latin typeface="Arial"/>
                <a:ea typeface="MS PGothic"/>
              </a:rPr>
              <a:t>data but </a:t>
            </a:r>
            <a:r>
              <a:rPr lang="en-GB" sz="1200" dirty="0">
                <a:solidFill>
                  <a:srgbClr val="000000"/>
                </a:solidFill>
                <a:latin typeface="Arial"/>
                <a:ea typeface="MS PGothic"/>
              </a:rPr>
              <a:t>allows bursts of an unlimited amount of data.</a:t>
            </a:r>
            <a:r>
              <a:rPr lang="en-GB" sz="1200" baseline="0" dirty="0">
                <a:solidFill>
                  <a:schemeClr val="tx1"/>
                </a:solidFill>
                <a:latin typeface="Arial" pitchFamily="100" charset="0"/>
                <a:ea typeface="MS PGothic" pitchFamily="34" charset="-128"/>
              </a:rPr>
              <a:t> The c</a:t>
            </a:r>
            <a:r>
              <a:rPr lang="en-GB" sz="1200" dirty="0">
                <a:solidFill>
                  <a:srgbClr val="000000"/>
                </a:solidFill>
                <a:latin typeface="Arial"/>
                <a:ea typeface="MS PGothic"/>
              </a:rPr>
              <a:t>onnection is from Manager to Subordinate only, so if bidirectional transfers are required, both peripherals must be of type Manager/Subordinate. </a:t>
            </a:r>
          </a:p>
          <a:p>
            <a:pPr marL="0" indent="0">
              <a:buFont typeface="Arial" panose="020B0604020202020204" pitchFamily="34" charset="0"/>
              <a:buNone/>
            </a:pPr>
            <a:endParaRPr lang="en-GB" sz="1200" dirty="0">
              <a:solidFill>
                <a:srgbClr val="000000"/>
              </a:solidFill>
              <a:latin typeface="Arial"/>
              <a:ea typeface="MS PGothic"/>
            </a:endParaRPr>
          </a:p>
          <a:p>
            <a:pPr marL="0" indent="0">
              <a:buFont typeface="Arial" panose="020B0604020202020204" pitchFamily="34" charset="0"/>
              <a:buNone/>
            </a:pPr>
            <a:r>
              <a:rPr lang="en-GB" sz="1200" b="1" dirty="0">
                <a:solidFill>
                  <a:srgbClr val="000000"/>
                </a:solidFill>
                <a:latin typeface="Arial"/>
                <a:ea typeface="MS PGothic"/>
              </a:rPr>
              <a:t>The AXI4-stream interface has many similarities to an AXI4 write data channel. However, there are some key differences:</a:t>
            </a:r>
          </a:p>
          <a:p>
            <a:pPr marL="457200" lvl="1" indent="0">
              <a:buFont typeface="Arial" panose="020B0604020202020204" pitchFamily="34" charset="0"/>
              <a:buNone/>
            </a:pPr>
            <a:r>
              <a:rPr lang="en-GB" sz="1200" b="1" dirty="0">
                <a:solidFill>
                  <a:srgbClr val="000000"/>
                </a:solidFill>
                <a:latin typeface="Arial"/>
                <a:ea typeface="MS PGothic"/>
              </a:rPr>
              <a:t>The AXI4 write data channel does not permit interleaving.</a:t>
            </a:r>
            <a:endParaRPr lang="en-GB" sz="1200" b="1" dirty="0">
              <a:solidFill>
                <a:schemeClr val="tx1"/>
              </a:solidFill>
              <a:latin typeface="+mn-lt"/>
              <a:ea typeface="ＭＳ Ｐゴシック" charset="0"/>
            </a:endParaRPr>
          </a:p>
          <a:p>
            <a:pPr marL="457200" lvl="1" indent="0">
              <a:buFont typeface="Arial" panose="020B0604020202020204" pitchFamily="34" charset="0"/>
              <a:buNone/>
            </a:pPr>
            <a:r>
              <a:rPr lang="en-GB" sz="1200" b="1" dirty="0">
                <a:solidFill>
                  <a:srgbClr val="000000"/>
                </a:solidFill>
                <a:latin typeface="Arial"/>
                <a:ea typeface="MS PGothic"/>
              </a:rPr>
              <a:t>The AXI4-stream interface does not have a defined or maximum burst or packet length, allows the data width to be any integer number of data bytes, includes TID and TDEST signals to indicate the source and destination</a:t>
            </a:r>
            <a:r>
              <a:rPr lang="en-GB" sz="1200" b="1" u="sng" dirty="0">
                <a:solidFill>
                  <a:srgbClr val="000000"/>
                </a:solidFill>
                <a:latin typeface="Arial"/>
                <a:ea typeface="MS PGothic"/>
              </a:rPr>
              <a:t>,</a:t>
            </a:r>
            <a:r>
              <a:rPr lang="en-GB" sz="1200" b="1" dirty="0">
                <a:solidFill>
                  <a:srgbClr val="000000"/>
                </a:solidFill>
                <a:latin typeface="Arial"/>
                <a:ea typeface="MS PGothic"/>
              </a:rPr>
              <a:t> respectively, defines more precisely the manipulation of the TUSER sideband signals, and includes TKEEP signals to allow the insertion and removal of null bytes.</a:t>
            </a:r>
            <a:endParaRPr lang="en-GB" b="1"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18</a:t>
            </a:fld>
            <a:endParaRPr lang="en-US" altLang="en-US" dirty="0"/>
          </a:p>
        </p:txBody>
      </p:sp>
    </p:spTree>
    <p:extLst>
      <p:ext uri="{BB962C8B-B14F-4D97-AF65-F5344CB8AC3E}">
        <p14:creationId xmlns:p14="http://schemas.microsoft.com/office/powerpoint/2010/main" val="1923881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dirty="0">
                <a:solidFill>
                  <a:srgbClr val="000000"/>
                </a:solidFill>
                <a:latin typeface="Arial"/>
                <a:ea typeface="MS PGothic"/>
              </a:rPr>
              <a:t>We shall now focus on the AXI protocol.</a:t>
            </a:r>
          </a:p>
          <a:p>
            <a:endParaRPr lang="en-GB" sz="1200" b="0" i="0" dirty="0">
              <a:solidFill>
                <a:srgbClr val="000000"/>
              </a:solidFill>
              <a:latin typeface="Arial"/>
              <a:ea typeface="MS PGothic"/>
            </a:endParaRPr>
          </a:p>
          <a:p>
            <a:r>
              <a:rPr lang="en-GB" sz="1200" b="0" i="0" dirty="0">
                <a:solidFill>
                  <a:srgbClr val="000000"/>
                </a:solidFill>
                <a:latin typeface="Arial"/>
                <a:ea typeface="MS PGothic"/>
              </a:rPr>
              <a:t>Before we begin, let us first go through an overview of the AXI components.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dirty="0">
                <a:solidFill>
                  <a:srgbClr val="000000"/>
                </a:solidFill>
                <a:latin typeface="Arial"/>
                <a:ea typeface="MS PGothic"/>
              </a:rPr>
              <a:t>A component is a distinct functional unit that has at least one AMBA interface. A component can be used as a general term for Manager, Subordinate, peripheral, and interconnect components.</a:t>
            </a:r>
          </a:p>
          <a:p>
            <a:endParaRPr lang="en-GB" sz="1200" b="0" i="0" dirty="0">
              <a:solidFill>
                <a:srgbClr val="000000"/>
              </a:solidFill>
              <a:latin typeface="Arial"/>
              <a:ea typeface="MS PGothic"/>
            </a:endParaRPr>
          </a:p>
          <a:p>
            <a:r>
              <a:rPr lang="en-GB" sz="1200" b="0" i="0" dirty="0">
                <a:solidFill>
                  <a:srgbClr val="000000"/>
                </a:solidFill>
                <a:latin typeface="Arial"/>
                <a:ea typeface="MS PGothic"/>
              </a:rPr>
              <a:t>A Manager is a component that initiates transactions. </a:t>
            </a:r>
          </a:p>
          <a:p>
            <a:endParaRPr lang="en-GB" sz="1200" b="0" i="0" dirty="0">
              <a:solidFill>
                <a:srgbClr val="000000"/>
              </a:solidFill>
              <a:latin typeface="Arial"/>
              <a:ea typeface="MS PGothic"/>
            </a:endParaRPr>
          </a:p>
          <a:p>
            <a:r>
              <a:rPr lang="en-GB" sz="1200" b="0" i="0" dirty="0">
                <a:solidFill>
                  <a:srgbClr val="000000"/>
                </a:solidFill>
                <a:latin typeface="Arial"/>
                <a:ea typeface="MS PGothic"/>
              </a:rPr>
              <a:t>A Subordinate is a component that receives transactions and responds to them. </a:t>
            </a:r>
          </a:p>
          <a:p>
            <a:endParaRPr lang="en-GB" sz="1200" b="0" i="0" dirty="0">
              <a:solidFill>
                <a:srgbClr val="000000"/>
              </a:solidFill>
              <a:latin typeface="Arial"/>
              <a:ea typeface="MS PGothic"/>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b="0" i="0" dirty="0">
                <a:solidFill>
                  <a:srgbClr val="000000"/>
                </a:solidFill>
                <a:latin typeface="Arial"/>
                <a:ea typeface="MS PGothic"/>
              </a:rPr>
              <a:t>An interconnect component is a </a:t>
            </a:r>
            <a:r>
              <a:rPr lang="en-US" dirty="0"/>
              <a:t>component with more than one AMBA interface that connects one or more Manager components to one or more Subordinate components. The interconnect components can be grouped together as a single interface. For example, a set of Managers can appear as a single Manager interface, and a set of Subordinates can appear as a single Subordinate interface. </a:t>
            </a:r>
          </a:p>
          <a:p>
            <a:endParaRPr lang="en-GB" sz="1200" b="0" i="0" dirty="0">
              <a:solidFill>
                <a:srgbClr val="000000"/>
              </a:solidFill>
              <a:latin typeface="Arial"/>
              <a:ea typeface="MS PGothic"/>
            </a:endParaRPr>
          </a:p>
          <a:p>
            <a:pPr>
              <a:lnSpc>
                <a:spcPct val="100000"/>
              </a:lnSpc>
            </a:pPr>
            <a:r>
              <a:rPr lang="en-GB" sz="1200" b="0" i="0" dirty="0">
                <a:solidFill>
                  <a:srgbClr val="000000"/>
                </a:solidFill>
                <a:latin typeface="Arial"/>
                <a:ea typeface="MS PGothic"/>
              </a:rPr>
              <a:t>It is possible that a single component can act as both a Manager component and as a Subordinate component. For example, a Direct Memory Access (DMA) component can be a Manager component when it is initiating transactions to move data and a Subordinate component when it is being programmed.</a:t>
            </a:r>
          </a:p>
          <a:p>
            <a:pPr>
              <a:lnSpc>
                <a:spcPct val="100000"/>
              </a:lnSpc>
            </a:pPr>
            <a:endParaRPr lang="en-GB" sz="1200" b="0" i="0" dirty="0">
              <a:solidFill>
                <a:srgbClr val="000000"/>
              </a:solidFill>
              <a:latin typeface="Arial"/>
              <a:ea typeface="MS PGothic"/>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19</a:t>
            </a:fld>
            <a:endParaRPr lang="en-US" altLang="en-US" dirty="0"/>
          </a:p>
        </p:txBody>
      </p:sp>
    </p:spTree>
    <p:extLst>
      <p:ext uri="{BB962C8B-B14F-4D97-AF65-F5344CB8AC3E}">
        <p14:creationId xmlns:p14="http://schemas.microsoft.com/office/powerpoint/2010/main" val="2593617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solidFill>
                  <a:srgbClr val="000000"/>
                </a:solidFill>
                <a:latin typeface="Arial"/>
                <a:ea typeface="MS PGothic"/>
              </a:rPr>
              <a:t>As this slide shows, a typical system consists of a number of Manager and Subordinate devices connected together through some form of interconnect. The AXI protocol provides a single interface definition for the interfaces:</a:t>
            </a:r>
            <a:endParaRPr lang="en-GB" dirty="0"/>
          </a:p>
          <a:p>
            <a:pPr lvl="1">
              <a:lnSpc>
                <a:spcPct val="100000"/>
              </a:lnSpc>
              <a:buFont typeface="Arial"/>
              <a:buNone/>
            </a:pPr>
            <a:r>
              <a:rPr lang="en-GB" sz="1200" dirty="0">
                <a:solidFill>
                  <a:srgbClr val="000000"/>
                </a:solidFill>
                <a:latin typeface="Arial"/>
                <a:ea typeface="MS PGothic"/>
              </a:rPr>
              <a:t> between a Manager and the interconnect,</a:t>
            </a:r>
            <a:endParaRPr lang="en-GB" dirty="0"/>
          </a:p>
          <a:p>
            <a:pPr lvl="1">
              <a:lnSpc>
                <a:spcPct val="100000"/>
              </a:lnSpc>
              <a:buFont typeface="Arial"/>
              <a:buNone/>
            </a:pPr>
            <a:r>
              <a:rPr lang="en-GB" sz="1200" dirty="0">
                <a:solidFill>
                  <a:srgbClr val="000000"/>
                </a:solidFill>
                <a:latin typeface="Arial"/>
                <a:ea typeface="MS PGothic"/>
              </a:rPr>
              <a:t> between a Subordinate and the interconnect, and</a:t>
            </a:r>
            <a:endParaRPr lang="en-GB" dirty="0"/>
          </a:p>
          <a:p>
            <a:pPr lvl="1">
              <a:lnSpc>
                <a:spcPct val="100000"/>
              </a:lnSpc>
              <a:buFont typeface="Arial"/>
              <a:buNone/>
            </a:pPr>
            <a:r>
              <a:rPr lang="en-GB" sz="1200" dirty="0">
                <a:solidFill>
                  <a:srgbClr val="000000"/>
                </a:solidFill>
                <a:latin typeface="Arial"/>
                <a:ea typeface="MS PGothic"/>
              </a:rPr>
              <a:t> between a Manager and a Subordinate.</a:t>
            </a:r>
            <a:endParaRPr lang="en-GB" dirty="0"/>
          </a:p>
          <a:p>
            <a:pPr marL="0" indent="0">
              <a:lnSpc>
                <a:spcPct val="100000"/>
              </a:lnSpc>
              <a:buFont typeface="Arial" panose="020B0604020202020204" pitchFamily="34" charset="0"/>
              <a:buNone/>
            </a:pPr>
            <a:endParaRPr lang="en-GB" sz="1200" dirty="0">
              <a:solidFill>
                <a:srgbClr val="000000"/>
              </a:solidFill>
              <a:latin typeface="Arial"/>
              <a:ea typeface="MS PGothic"/>
            </a:endParaRPr>
          </a:p>
          <a:p>
            <a:pPr marL="0" indent="0">
              <a:lnSpc>
                <a:spcPct val="100000"/>
              </a:lnSpc>
              <a:buFont typeface="Arial" panose="020B0604020202020204" pitchFamily="34" charset="0"/>
              <a:buNone/>
            </a:pPr>
            <a:r>
              <a:rPr lang="en-GB" sz="1200" dirty="0">
                <a:solidFill>
                  <a:srgbClr val="000000"/>
                </a:solidFill>
                <a:latin typeface="Arial"/>
                <a:ea typeface="MS PGothic"/>
              </a:rPr>
              <a:t>This interface definition supports a variety of different interconnect implementations. Most systems use one of three interconnect topologies. The three topologies are: </a:t>
            </a:r>
            <a:endParaRPr lang="en-GB" dirty="0"/>
          </a:p>
          <a:p>
            <a:pPr lvl="1">
              <a:lnSpc>
                <a:spcPct val="100000"/>
              </a:lnSpc>
              <a:buFont typeface="Arial"/>
              <a:buNone/>
            </a:pPr>
            <a:r>
              <a:rPr lang="en-GB" sz="1200" dirty="0">
                <a:solidFill>
                  <a:srgbClr val="000000"/>
                </a:solidFill>
                <a:latin typeface="Arial"/>
                <a:ea typeface="MS PGothic"/>
              </a:rPr>
              <a:t> shared address and data buses,</a:t>
            </a:r>
            <a:endParaRPr lang="en-GB" dirty="0"/>
          </a:p>
          <a:p>
            <a:pPr lvl="1">
              <a:lnSpc>
                <a:spcPct val="100000"/>
              </a:lnSpc>
              <a:buFont typeface="Arial"/>
              <a:buNone/>
            </a:pPr>
            <a:r>
              <a:rPr lang="en-GB" sz="1200" dirty="0">
                <a:solidFill>
                  <a:srgbClr val="000000"/>
                </a:solidFill>
                <a:latin typeface="Arial"/>
                <a:ea typeface="MS PGothic"/>
              </a:rPr>
              <a:t> shared address buses and multiple data buses, and</a:t>
            </a:r>
            <a:endParaRPr lang="en-GB" dirty="0"/>
          </a:p>
          <a:p>
            <a:pPr lvl="1">
              <a:lnSpc>
                <a:spcPct val="100000"/>
              </a:lnSpc>
              <a:buFont typeface="Arial"/>
              <a:buNone/>
            </a:pPr>
            <a:r>
              <a:rPr lang="en-GB" sz="1200" dirty="0">
                <a:solidFill>
                  <a:srgbClr val="000000"/>
                </a:solidFill>
                <a:latin typeface="Arial"/>
                <a:ea typeface="MS PGothic"/>
              </a:rPr>
              <a:t> multilayer, with multiple address and data buses.</a:t>
            </a:r>
            <a:endParaRPr lang="en-GB" dirty="0"/>
          </a:p>
          <a:p>
            <a:pPr marL="0" indent="0">
              <a:lnSpc>
                <a:spcPct val="100000"/>
              </a:lnSpc>
              <a:buFont typeface="Arial" panose="020B0604020202020204" pitchFamily="34" charset="0"/>
              <a:buNone/>
            </a:pPr>
            <a:endParaRPr lang="en-GB" sz="1200" dirty="0">
              <a:solidFill>
                <a:srgbClr val="000000"/>
              </a:solidFill>
              <a:latin typeface="Arial"/>
              <a:ea typeface="MS PGothic"/>
            </a:endParaRPr>
          </a:p>
          <a:p>
            <a:pPr marL="0" indent="0">
              <a:lnSpc>
                <a:spcPct val="100000"/>
              </a:lnSpc>
              <a:buFont typeface="Arial" panose="020B0604020202020204" pitchFamily="34" charset="0"/>
              <a:buNone/>
            </a:pPr>
            <a:r>
              <a:rPr lang="en-GB" sz="1200" dirty="0">
                <a:solidFill>
                  <a:srgbClr val="000000"/>
                </a:solidFill>
                <a:latin typeface="Arial"/>
                <a:ea typeface="MS PGothic"/>
              </a:rPr>
              <a:t>In most systems, the address channel bandwidth requirement is significantly less than the data channel bandwidth requirement. Such systems can achieve a good balance between system performance and interconnect complexity by using a shared address bus with multiple data buses to enable parallel data transfers.</a:t>
            </a:r>
          </a:p>
          <a:p>
            <a:pPr marL="0" indent="0">
              <a:lnSpc>
                <a:spcPct val="100000"/>
              </a:lnSpc>
              <a:buFont typeface="Arial" panose="020B0604020202020204" pitchFamily="34" charset="0"/>
              <a:buNone/>
            </a:pPr>
            <a:endParaRPr lang="en-GB" sz="1200" dirty="0">
              <a:solidFill>
                <a:srgbClr val="000000"/>
              </a:solidFill>
              <a:latin typeface="Arial"/>
              <a:ea typeface="MS PGothic"/>
            </a:endParaRP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GB" sz="1200" b="0" i="0" dirty="0">
                <a:solidFill>
                  <a:srgbClr val="000000"/>
                </a:solidFill>
                <a:latin typeface="Arial"/>
                <a:ea typeface="MS PGothic"/>
              </a:rPr>
              <a:t>For a particular AXI transaction, upstream and downstream refer </a:t>
            </a:r>
            <a:r>
              <a:rPr lang="en-GB" sz="1200" dirty="0">
                <a:solidFill>
                  <a:srgbClr val="000000"/>
                </a:solidFill>
                <a:latin typeface="Arial"/>
                <a:ea typeface="MS PGothic"/>
              </a:rPr>
              <a:t>to the relative positions of AXI components within the AXI topology.</a:t>
            </a:r>
          </a:p>
          <a:p>
            <a:pPr marL="0" indent="0">
              <a:lnSpc>
                <a:spcPct val="100000"/>
              </a:lnSpc>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20</a:t>
            </a:fld>
            <a:endParaRPr lang="en-US" altLang="en-US" dirty="0"/>
          </a:p>
        </p:txBody>
      </p:sp>
    </p:spTree>
    <p:extLst>
      <p:ext uri="{BB962C8B-B14F-4D97-AF65-F5344CB8AC3E}">
        <p14:creationId xmlns:p14="http://schemas.microsoft.com/office/powerpoint/2010/main" val="9621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solidFill>
                  <a:srgbClr val="000000"/>
                </a:solidFill>
                <a:latin typeface="Arial"/>
                <a:ea typeface="MS PGothic"/>
              </a:rPr>
              <a:t>What is a bus?</a:t>
            </a:r>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A bus is a communication system that allows data to be transferred between different components in a computer. </a:t>
            </a:r>
          </a:p>
          <a:p>
            <a:pPr>
              <a:lnSpc>
                <a:spcPct val="100000"/>
              </a:lnSpc>
            </a:pPr>
            <a:endParaRPr lang="en-GB" sz="1200" dirty="0">
              <a:solidFill>
                <a:srgbClr val="000000"/>
              </a:solidFill>
              <a:latin typeface="Arial"/>
              <a:ea typeface="MS PGothic"/>
            </a:endParaRPr>
          </a:p>
          <a:p>
            <a:pPr>
              <a:lnSpc>
                <a:spcPct val="100000"/>
              </a:lnSpc>
            </a:pPr>
            <a:r>
              <a:rPr lang="en-GB" sz="1200" b="1" dirty="0">
                <a:solidFill>
                  <a:srgbClr val="000000"/>
                </a:solidFill>
                <a:latin typeface="Arial"/>
                <a:ea typeface="MS PGothic"/>
              </a:rPr>
              <a:t>An important aspect of an SoC is not only which components or blocks it houses, but also how they interconnect. A bus is a very important part of SoC </a:t>
            </a:r>
            <a:r>
              <a:rPr lang="en-GB" sz="1200" b="1" u="none" dirty="0">
                <a:solidFill>
                  <a:srgbClr val="000000"/>
                </a:solidFill>
                <a:latin typeface="Arial"/>
                <a:ea typeface="MS PGothic"/>
              </a:rPr>
              <a:t>design as </a:t>
            </a:r>
            <a:r>
              <a:rPr lang="en-GB" sz="1200" b="1" dirty="0">
                <a:solidFill>
                  <a:srgbClr val="000000"/>
                </a:solidFill>
                <a:latin typeface="Arial"/>
                <a:ea typeface="MS PGothic"/>
              </a:rPr>
              <a:t>it allows the processor to communicate with other parts of the system such as memory blocks, peripherals, application</a:t>
            </a:r>
            <a:r>
              <a:rPr lang="en-GB" sz="1200" b="1" u="sng" dirty="0">
                <a:solidFill>
                  <a:srgbClr val="000000"/>
                </a:solidFill>
                <a:latin typeface="Arial"/>
                <a:ea typeface="MS PGothic"/>
              </a:rPr>
              <a:t>-</a:t>
            </a:r>
            <a:r>
              <a:rPr lang="en-GB" sz="1200" b="1" dirty="0">
                <a:solidFill>
                  <a:srgbClr val="000000"/>
                </a:solidFill>
                <a:latin typeface="Arial"/>
                <a:ea typeface="MS PGothic"/>
              </a:rPr>
              <a:t>specific logic, and so on. A basic building block of most on-chip communication architectures in SoC designs is the single shared bus. The simplest bus design consists of a set of shared, parallel wires to which various components are connected.</a:t>
            </a:r>
            <a:r>
              <a:rPr lang="en-GB" sz="1200" b="1" baseline="0" dirty="0">
                <a:solidFill>
                  <a:srgbClr val="000000"/>
                </a:solidFill>
                <a:latin typeface="Arial"/>
                <a:ea typeface="MS PGothic"/>
              </a:rPr>
              <a:t> O</a:t>
            </a:r>
            <a:r>
              <a:rPr lang="en-GB" sz="1200" b="1" dirty="0">
                <a:solidFill>
                  <a:srgbClr val="000000"/>
                </a:solidFill>
                <a:latin typeface="Arial"/>
                <a:ea typeface="MS PGothic"/>
              </a:rPr>
              <a:t>nly one component on the bus can have control of the shared wires at any given time to perform data transfers.</a:t>
            </a:r>
            <a:r>
              <a:rPr lang="en-GB" sz="1200" b="1" baseline="0" dirty="0">
                <a:solidFill>
                  <a:srgbClr val="000000"/>
                </a:solidFill>
                <a:latin typeface="Arial"/>
                <a:ea typeface="MS PGothic"/>
              </a:rPr>
              <a:t> This</a:t>
            </a:r>
            <a:r>
              <a:rPr lang="en-GB" sz="1200" b="1" dirty="0">
                <a:solidFill>
                  <a:srgbClr val="000000"/>
                </a:solidFill>
                <a:latin typeface="Arial"/>
                <a:ea typeface="MS PGothic"/>
              </a:rPr>
              <a:t> simple bus design limits the parallelism and achievable performance in the system, which makes it unsuitable for most SoC applications. Therefore, more advanced solutions are usually employed in such systems. One of these is the AMBA bus, which we will discuss in this video.</a:t>
            </a:r>
          </a:p>
          <a:p>
            <a:pPr>
              <a:lnSpc>
                <a:spcPct val="100000"/>
              </a:lnSpc>
            </a:pPr>
            <a:endParaRPr lang="en-GB" dirty="0"/>
          </a:p>
          <a:p>
            <a:pPr>
              <a:lnSpc>
                <a:spcPct val="100000"/>
              </a:lnSpc>
            </a:pPr>
            <a:r>
              <a:rPr lang="en-GB" sz="2000" dirty="0">
                <a:solidFill>
                  <a:srgbClr val="000000"/>
                </a:solidFill>
                <a:latin typeface="Arial"/>
                <a:ea typeface="MS PGothic"/>
              </a:rPr>
              <a:t>The bus design specification includes both hardware and software infrastructures. The h</a:t>
            </a:r>
            <a:r>
              <a:rPr lang="en-GB" dirty="0">
                <a:solidFill>
                  <a:srgbClr val="000000"/>
                </a:solidFill>
                <a:latin typeface="Arial"/>
                <a:ea typeface="MS PGothic"/>
              </a:rPr>
              <a:t>ardware infrastructure includes the physical implementation, such as cables or wires. For example, the PCI uses the PCI cable to connect components inside a desktop. Software infrastructure includes the bus protocol, for example, PCI bus protocol.</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a:t>
            </a:fld>
            <a:endParaRPr lang="en-US" altLang="en-US" dirty="0"/>
          </a:p>
        </p:txBody>
      </p:sp>
    </p:spTree>
    <p:extLst>
      <p:ext uri="{BB962C8B-B14F-4D97-AF65-F5344CB8AC3E}">
        <p14:creationId xmlns:p14="http://schemas.microsoft.com/office/powerpoint/2010/main" val="2738555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b="0" i="0" dirty="0">
                <a:solidFill>
                  <a:srgbClr val="000000"/>
                </a:solidFill>
                <a:latin typeface="Arial"/>
                <a:ea typeface="MS PGothic"/>
              </a:rPr>
              <a:t>Let us now look at the transaction channels in AXI. </a:t>
            </a:r>
          </a:p>
          <a:p>
            <a:pPr>
              <a:lnSpc>
                <a:spcPct val="100000"/>
              </a:lnSpc>
            </a:pPr>
            <a:endParaRPr lang="en-GB" sz="1200" b="0" i="0" dirty="0">
              <a:solidFill>
                <a:srgbClr val="000000"/>
              </a:solidFill>
              <a:latin typeface="Arial"/>
              <a:ea typeface="MS PGothic"/>
            </a:endParaRPr>
          </a:p>
          <a:p>
            <a:pPr>
              <a:lnSpc>
                <a:spcPct val="100000"/>
              </a:lnSpc>
            </a:pPr>
            <a:r>
              <a:rPr lang="en-GB" sz="1200" b="0" i="0" dirty="0">
                <a:solidFill>
                  <a:srgbClr val="000000"/>
                </a:solidFill>
                <a:latin typeface="Arial"/>
                <a:ea typeface="MS PGothic"/>
              </a:rPr>
              <a:t>An AXI </a:t>
            </a:r>
            <a:r>
              <a:rPr lang="en-GB" sz="1200" b="0" dirty="0">
                <a:solidFill>
                  <a:srgbClr val="000000"/>
                </a:solidFill>
                <a:latin typeface="Arial"/>
                <a:ea typeface="MS PGothic"/>
              </a:rPr>
              <a:t>Manager initiates an AXI transaction to communicate with an AXI Subordinate. Typically, the transaction requires information to be exchanged between the Manager and Subordinate on multiple channels. The complete set of required information exchanges form the AXI transaction.</a:t>
            </a:r>
          </a:p>
          <a:p>
            <a:pPr>
              <a:lnSpc>
                <a:spcPct val="100000"/>
              </a:lnSpc>
            </a:pPr>
            <a:endParaRPr lang="en-GB" b="0" dirty="0"/>
          </a:p>
          <a:p>
            <a:pPr>
              <a:lnSpc>
                <a:spcPct val="100000"/>
              </a:lnSpc>
            </a:pPr>
            <a:r>
              <a:rPr lang="en-GB" sz="1200" b="0" dirty="0">
                <a:solidFill>
                  <a:srgbClr val="000000"/>
                </a:solidFill>
                <a:latin typeface="Arial"/>
                <a:ea typeface="MS PGothic"/>
              </a:rPr>
              <a:t>In an AXI transaction, the payload data is transferred in a single burst that can comprise multiple beats or individual data transfers.</a:t>
            </a:r>
          </a:p>
          <a:p>
            <a:pPr>
              <a:lnSpc>
                <a:spcPct val="100000"/>
              </a:lnSpc>
            </a:pPr>
            <a:r>
              <a:rPr lang="en-GB" sz="1200" b="0" i="0" dirty="0">
                <a:solidFill>
                  <a:srgbClr val="000000"/>
                </a:solidFill>
                <a:latin typeface="Arial"/>
                <a:ea typeface="MS PGothic"/>
              </a:rPr>
              <a:t>A beat is basically a</a:t>
            </a:r>
            <a:r>
              <a:rPr lang="en-GB" sz="1200" b="0" dirty="0">
                <a:solidFill>
                  <a:srgbClr val="000000"/>
                </a:solidFill>
                <a:latin typeface="Arial"/>
                <a:ea typeface="MS PGothic"/>
              </a:rPr>
              <a:t>n individual data transfer within an AXI burst.</a:t>
            </a:r>
          </a:p>
          <a:p>
            <a:pPr>
              <a:lnSpc>
                <a:spcPct val="100000"/>
              </a:lnSpc>
            </a:pPr>
            <a:endParaRPr lang="en-GB" sz="1200" b="0" dirty="0">
              <a:solidFill>
                <a:srgbClr val="000000"/>
              </a:solidFill>
              <a:latin typeface="Arial"/>
              <a:ea typeface="MS PGothic"/>
            </a:endParaRPr>
          </a:p>
          <a:p>
            <a:pPr>
              <a:lnSpc>
                <a:spcPct val="100000"/>
              </a:lnSpc>
            </a:pPr>
            <a:r>
              <a:rPr lang="en-GB" b="0" dirty="0"/>
              <a:t>The AXI protocol is </a:t>
            </a:r>
            <a:r>
              <a:rPr lang="en-GB" b="0" u="none" dirty="0"/>
              <a:t>burst-based and </a:t>
            </a:r>
            <a:r>
              <a:rPr lang="en-GB" b="0" dirty="0"/>
              <a:t>has five transaction </a:t>
            </a:r>
            <a:r>
              <a:rPr lang="en-GB" b="0" u="none" dirty="0"/>
              <a:t>channels as shown in the </a:t>
            </a:r>
            <a:r>
              <a:rPr lang="en-GB" b="0" dirty="0"/>
              <a:t>slide.</a:t>
            </a:r>
          </a:p>
          <a:p>
            <a:pPr marL="0" indent="0">
              <a:lnSpc>
                <a:spcPct val="100000"/>
              </a:lnSpc>
              <a:buFont typeface="Arial" panose="020B0604020202020204" pitchFamily="34" charset="0"/>
              <a:buNone/>
            </a:pPr>
            <a:endParaRPr lang="en-GB" b="0" dirty="0"/>
          </a:p>
          <a:p>
            <a:pPr marL="0" indent="0">
              <a:lnSpc>
                <a:spcPct val="100000"/>
              </a:lnSpc>
              <a:buFont typeface="Arial" panose="020B0604020202020204" pitchFamily="34" charset="0"/>
              <a:buNone/>
            </a:pPr>
            <a:r>
              <a:rPr lang="en-GB" sz="1200" b="0" dirty="0">
                <a:solidFill>
                  <a:srgbClr val="000000"/>
                </a:solidFill>
                <a:latin typeface="Arial"/>
                <a:ea typeface="MS PGothic"/>
              </a:rPr>
              <a:t>The read and write transactions each have their own address channel. The appropriate address channel carries all of the required address and control information for a transaction. The read data channel carries both the read data and the read response information from the Subordinate to the Manager. The write data channel carries the write data from the Manager to the Subordinate. A Subordinate uses the write response channel to respond to write transactions. All write transactions require completion signaling on the write response channel.</a:t>
            </a:r>
            <a:endParaRPr lang="en-GB" b="0" dirty="0"/>
          </a:p>
          <a:p>
            <a:pPr marL="0" indent="0">
              <a:lnSpc>
                <a:spcPct val="100000"/>
              </a:lnSpc>
              <a:buFont typeface="Arial" panose="020B0604020202020204" pitchFamily="34" charset="0"/>
              <a:buNone/>
            </a:pPr>
            <a:endParaRPr lang="en-GB" b="0" dirty="0"/>
          </a:p>
          <a:p>
            <a:pPr marL="0" indent="0">
              <a:lnSpc>
                <a:spcPct val="100000"/>
              </a:lnSpc>
              <a:buFont typeface="Arial" panose="020B0604020202020204" pitchFamily="34" charset="0"/>
              <a:buNone/>
            </a:pPr>
            <a:r>
              <a:rPr lang="en-GB" sz="1200" b="1" dirty="0">
                <a:solidFill>
                  <a:srgbClr val="000000"/>
                </a:solidFill>
                <a:latin typeface="Arial"/>
                <a:ea typeface="MS PGothic"/>
              </a:rPr>
              <a:t>The AXI protocol:</a:t>
            </a:r>
            <a:endParaRPr lang="en-GB" b="1" dirty="0"/>
          </a:p>
          <a:p>
            <a:pPr lvl="1">
              <a:lnSpc>
                <a:spcPct val="100000"/>
              </a:lnSpc>
              <a:buFont typeface="Arial"/>
              <a:buNone/>
            </a:pPr>
            <a:r>
              <a:rPr lang="en-GB" sz="1200" b="1" dirty="0">
                <a:solidFill>
                  <a:srgbClr val="000000"/>
                </a:solidFill>
                <a:latin typeface="Arial"/>
                <a:ea typeface="MS PGothic"/>
              </a:rPr>
              <a:t> permits address information to be issued ahead of the actual data transfer</a:t>
            </a:r>
            <a:endParaRPr lang="en-GB" b="1" dirty="0"/>
          </a:p>
          <a:p>
            <a:pPr lvl="1">
              <a:lnSpc>
                <a:spcPct val="100000"/>
              </a:lnSpc>
              <a:buFont typeface="Arial"/>
              <a:buNone/>
            </a:pPr>
            <a:r>
              <a:rPr lang="en-GB" sz="1200" b="1" dirty="0">
                <a:solidFill>
                  <a:srgbClr val="000000"/>
                </a:solidFill>
                <a:latin typeface="Arial"/>
                <a:ea typeface="MS PGothic"/>
              </a:rPr>
              <a:t> supports multiple outstanding transactions</a:t>
            </a:r>
            <a:endParaRPr lang="en-GB" b="1" dirty="0"/>
          </a:p>
          <a:p>
            <a:pPr lvl="1">
              <a:lnSpc>
                <a:spcPct val="100000"/>
              </a:lnSpc>
              <a:buFont typeface="Arial"/>
              <a:buNone/>
            </a:pPr>
            <a:r>
              <a:rPr lang="en-GB" sz="1200" b="1" dirty="0">
                <a:solidFill>
                  <a:srgbClr val="000000"/>
                </a:solidFill>
                <a:latin typeface="Arial"/>
                <a:ea typeface="MS PGothic"/>
              </a:rPr>
              <a:t> supports out-of-order completion of transactions.</a:t>
            </a:r>
            <a:endParaRPr lang="en-GB" b="1" dirty="0"/>
          </a:p>
          <a:p>
            <a:pPr marL="0" indent="0">
              <a:lnSpc>
                <a:spcPct val="100000"/>
              </a:lnSpc>
              <a:buFont typeface="Arial" panose="020B0604020202020204" pitchFamily="34" charset="0"/>
              <a:buNone/>
            </a:pPr>
            <a:r>
              <a:rPr lang="en-GB" sz="1200" b="1" dirty="0">
                <a:solidFill>
                  <a:srgbClr val="000000"/>
                </a:solidFill>
                <a:latin typeface="Arial"/>
                <a:ea typeface="MS PGothic"/>
              </a:rPr>
              <a:t>Each AXI channel transfers information in only one direction</a:t>
            </a:r>
            <a:r>
              <a:rPr lang="en-GB" sz="1200" b="1" u="sng" dirty="0">
                <a:solidFill>
                  <a:srgbClr val="000000"/>
                </a:solidFill>
                <a:latin typeface="Arial"/>
                <a:ea typeface="MS PGothic"/>
              </a:rPr>
              <a:t>,</a:t>
            </a:r>
            <a:r>
              <a:rPr lang="en-GB" sz="1200" b="1" dirty="0">
                <a:solidFill>
                  <a:srgbClr val="000000"/>
                </a:solidFill>
                <a:latin typeface="Arial"/>
                <a:ea typeface="MS PGothic"/>
              </a:rPr>
              <a:t> and the architecture does not require any fixed relationship between the channels. This means a register slice can be inserted at almost any point in any channel at the cost of an additional cycle of latency.</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21</a:t>
            </a:fld>
            <a:endParaRPr lang="en-US" altLang="en-US" dirty="0"/>
          </a:p>
        </p:txBody>
      </p:sp>
    </p:spTree>
    <p:extLst>
      <p:ext uri="{BB962C8B-B14F-4D97-AF65-F5344CB8AC3E}">
        <p14:creationId xmlns:p14="http://schemas.microsoft.com/office/powerpoint/2010/main" val="15859424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u="none" strike="noStrike" kern="1200" baseline="0" dirty="0">
                <a:solidFill>
                  <a:schemeClr val="tx1"/>
                </a:solidFill>
                <a:latin typeface="Arial" pitchFamily="100" charset="0"/>
                <a:ea typeface="MS PGothic" pitchFamily="34" charset="-128"/>
                <a:cs typeface="ＭＳ Ｐゴシック" charset="0"/>
              </a:rPr>
              <a:t>This diagram shows how a read transaction uses the read address and read data channels. The read data channel carries both the read data and the read response information from the Subordinate to the Manager and includes the data bus and a read response signal.</a:t>
            </a:r>
          </a:p>
          <a:p>
            <a:pPr marL="0" indent="0">
              <a:buFont typeface="Arial" panose="020B0604020202020204" pitchFamily="34" charset="0"/>
              <a:buNone/>
            </a:pPr>
            <a:endParaRPr lang="en-GB" sz="1200" b="0" i="0" u="none" strike="noStrike" kern="1200" baseline="0" dirty="0">
              <a:solidFill>
                <a:schemeClr val="tx1"/>
              </a:solidFill>
              <a:latin typeface="Arial" pitchFamily="100" charset="0"/>
              <a:ea typeface="MS PGothic" pitchFamily="34" charset="-128"/>
              <a:cs typeface="ＭＳ Ｐゴシック" charset="0"/>
            </a:endParaRPr>
          </a:p>
          <a:p>
            <a:pPr marL="0" indent="0">
              <a:buFont typeface="Arial" panose="020B0604020202020204" pitchFamily="34" charset="0"/>
              <a:buNone/>
            </a:pPr>
            <a:r>
              <a:rPr lang="en-GB" sz="1200" b="0" i="0" u="none" strike="noStrike" kern="1200" baseline="0" dirty="0">
                <a:solidFill>
                  <a:schemeClr val="tx1"/>
                </a:solidFill>
                <a:latin typeface="Arial" pitchFamily="100" charset="0"/>
                <a:ea typeface="MS PGothic" pitchFamily="34" charset="-128"/>
                <a:cs typeface="ＭＳ Ｐゴシック" charset="0"/>
              </a:rPr>
              <a:t>The data bus can be </a:t>
            </a:r>
            <a:r>
              <a:rPr lang="en-GB" sz="1200" b="0" i="0" u="none" strike="noStrike" kern="1200" baseline="0" dirty="0">
                <a:solidFill>
                  <a:schemeClr val="tx1"/>
                </a:solidFill>
                <a:latin typeface="Arial" pitchFamily="100" charset="0"/>
                <a:ea typeface="MS PGothic" pitchFamily="34" charset="-128"/>
                <a:cs typeface="+mn-cs"/>
              </a:rPr>
              <a:t>8, 16, 32, 64, 128, 256, 512, or 1024 bits wide.</a:t>
            </a:r>
          </a:p>
          <a:p>
            <a:pPr marL="0" indent="0">
              <a:buFont typeface="Arial" panose="020B0604020202020204" pitchFamily="34" charset="0"/>
              <a:buNone/>
            </a:pPr>
            <a:r>
              <a:rPr lang="en-GB" sz="1200" b="0" i="0" u="none" strike="noStrike" kern="1200" baseline="0" dirty="0">
                <a:solidFill>
                  <a:schemeClr val="tx1"/>
                </a:solidFill>
                <a:latin typeface="Arial" pitchFamily="100" charset="0"/>
                <a:ea typeface="MS PGothic" pitchFamily="34" charset="-128"/>
                <a:cs typeface="+mn-cs"/>
              </a:rPr>
              <a:t>The read response signal indicates the completion status of the read transaction.</a:t>
            </a:r>
          </a:p>
          <a:p>
            <a:endParaRPr lang="en-GB" dirty="0"/>
          </a:p>
          <a:p>
            <a:endParaRPr lang="en-IN"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22</a:t>
            </a:fld>
            <a:endParaRPr lang="en-US" altLang="en-US" dirty="0"/>
          </a:p>
        </p:txBody>
      </p:sp>
    </p:spTree>
    <p:extLst>
      <p:ext uri="{BB962C8B-B14F-4D97-AF65-F5344CB8AC3E}">
        <p14:creationId xmlns:p14="http://schemas.microsoft.com/office/powerpoint/2010/main" val="12170374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b="0" i="0" u="none" strike="noStrike" kern="1200" baseline="0" dirty="0">
                <a:solidFill>
                  <a:schemeClr val="tx1"/>
                </a:solidFill>
                <a:latin typeface="Arial" pitchFamily="100" charset="0"/>
                <a:ea typeface="MS PGothic" pitchFamily="34" charset="-128"/>
                <a:cs typeface="ＭＳ Ｐゴシック" charset="0"/>
              </a:rPr>
              <a:t>This diagram shows how a write transaction uses the write address, write data, and write response channels. The write data channel carries the write data from the Manager to the Subordinate and includes the data bus and a byte lane write strobe signal. </a:t>
            </a:r>
          </a:p>
          <a:p>
            <a:pPr marL="0" indent="0">
              <a:buFont typeface="Arial" panose="020B0604020202020204" pitchFamily="34" charset="0"/>
              <a:buNone/>
            </a:pPr>
            <a:endParaRPr lang="en-GB" sz="1200" b="0" i="0" u="none" strike="noStrike" kern="1200" baseline="0" dirty="0">
              <a:solidFill>
                <a:schemeClr val="tx1"/>
              </a:solidFill>
              <a:latin typeface="Arial" pitchFamily="100" charset="0"/>
              <a:ea typeface="MS PGothic" pitchFamily="34" charset="-128"/>
              <a:cs typeface="ＭＳ Ｐゴシック" charset="0"/>
            </a:endParaRPr>
          </a:p>
          <a:p>
            <a:pPr marL="0" indent="0">
              <a:buFont typeface="Arial" panose="020B0604020202020204" pitchFamily="34" charset="0"/>
              <a:buNone/>
            </a:pPr>
            <a:r>
              <a:rPr lang="en-GB" sz="1200" b="0" i="0" u="none" strike="noStrike" kern="1200" baseline="0" dirty="0">
                <a:solidFill>
                  <a:schemeClr val="tx1"/>
                </a:solidFill>
                <a:latin typeface="Arial" pitchFamily="100" charset="0"/>
                <a:ea typeface="MS PGothic" pitchFamily="34" charset="-128"/>
                <a:cs typeface="ＭＳ Ｐゴシック" charset="0"/>
              </a:rPr>
              <a:t>The data </a:t>
            </a:r>
            <a:r>
              <a:rPr lang="en-GB" sz="1200" b="0" i="0" u="none" strike="noStrike" kern="1200" baseline="0" dirty="0">
                <a:solidFill>
                  <a:schemeClr val="tx1"/>
                </a:solidFill>
                <a:latin typeface="Arial" pitchFamily="100" charset="0"/>
                <a:ea typeface="MS PGothic" pitchFamily="34" charset="-128"/>
                <a:cs typeface="+mn-cs"/>
              </a:rPr>
              <a:t>bus can be 8, 16, 32, 64, 128, 256, 512, or 1024 bits wide.</a:t>
            </a:r>
          </a:p>
          <a:p>
            <a:pPr marL="0" indent="0">
              <a:buFont typeface="Arial" panose="020B0604020202020204" pitchFamily="34" charset="0"/>
              <a:buNone/>
            </a:pPr>
            <a:endParaRPr lang="en-GB" sz="1200" b="0" i="0" u="none" strike="noStrike" kern="1200" baseline="0" dirty="0">
              <a:solidFill>
                <a:schemeClr val="tx1"/>
              </a:solidFill>
              <a:latin typeface="Arial" pitchFamily="100" charset="0"/>
              <a:ea typeface="MS PGothic" pitchFamily="34" charset="-128"/>
              <a:cs typeface="+mn-cs"/>
            </a:endParaRPr>
          </a:p>
          <a:p>
            <a:pPr marL="0" indent="0">
              <a:buFont typeface="Arial" panose="020B0604020202020204" pitchFamily="34" charset="0"/>
              <a:buNone/>
            </a:pPr>
            <a:r>
              <a:rPr lang="en-GB" sz="1200" b="0" i="0" u="none" strike="noStrike" kern="1200" baseline="0" dirty="0">
                <a:solidFill>
                  <a:schemeClr val="tx1"/>
                </a:solidFill>
                <a:latin typeface="Arial" pitchFamily="100" charset="0"/>
                <a:ea typeface="MS PGothic" pitchFamily="34" charset="-128"/>
                <a:cs typeface="+mn-cs"/>
              </a:rPr>
              <a:t>The write strobe signal enables sparse data transfer on the write data bus. Each write strobe signal corresponds to a byte of the write data bus. When asserted, a write strobe indicates that the corresponding byte lane of the data contains valid information to be updated in the memory. </a:t>
            </a:r>
          </a:p>
          <a:p>
            <a:pPr marL="0" indent="0">
              <a:buFont typeface="Arial" panose="020B0604020202020204" pitchFamily="34" charset="0"/>
              <a:buNone/>
            </a:pPr>
            <a:endParaRPr lang="en-GB" sz="1200" b="0" i="0" u="none" strike="noStrike" kern="1200" baseline="0" dirty="0">
              <a:solidFill>
                <a:schemeClr val="tx1"/>
              </a:solidFill>
              <a:latin typeface="Arial" pitchFamily="100" charset="0"/>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23</a:t>
            </a:fld>
            <a:endParaRPr lang="en-US" altLang="en-US" dirty="0"/>
          </a:p>
        </p:txBody>
      </p:sp>
    </p:spTree>
    <p:extLst>
      <p:ext uri="{BB962C8B-B14F-4D97-AF65-F5344CB8AC3E}">
        <p14:creationId xmlns:p14="http://schemas.microsoft.com/office/powerpoint/2010/main" val="1247457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latin typeface="Arial"/>
                <a:ea typeface="MS PGothic"/>
              </a:rPr>
              <a:t>Each of the independent channels consists of a set of information signals and VALID and READY signals that provide a two-way handshake mechanism. </a:t>
            </a:r>
          </a:p>
          <a:p>
            <a:r>
              <a:rPr lang="en-GB" sz="1200" dirty="0">
                <a:solidFill>
                  <a:srgbClr val="000000"/>
                </a:solidFill>
                <a:latin typeface="Arial"/>
                <a:ea typeface="MS PGothic"/>
              </a:rPr>
              <a:t>The information source uses the VALID signal to show when valid address, data, or control information is available on the channel. </a:t>
            </a:r>
          </a:p>
          <a:p>
            <a:r>
              <a:rPr lang="en-GB" sz="1200" dirty="0">
                <a:solidFill>
                  <a:srgbClr val="000000"/>
                </a:solidFill>
                <a:latin typeface="Arial"/>
                <a:ea typeface="MS PGothic"/>
              </a:rPr>
              <a:t>The destination uses the READY signal to show when it can accept the information. </a:t>
            </a:r>
          </a:p>
          <a:p>
            <a:endParaRPr lang="en-GB" sz="1200" dirty="0">
              <a:solidFill>
                <a:srgbClr val="000000"/>
              </a:solidFill>
              <a:latin typeface="Arial"/>
              <a:ea typeface="MS PGothic"/>
            </a:endParaRPr>
          </a:p>
          <a:p>
            <a:r>
              <a:rPr lang="en-GB" sz="1200" dirty="0">
                <a:solidFill>
                  <a:srgbClr val="000000"/>
                </a:solidFill>
                <a:latin typeface="Arial"/>
                <a:ea typeface="MS PGothic"/>
              </a:rPr>
              <a:t>Both the read data channel and the write data channel also include a LAST</a:t>
            </a:r>
            <a:r>
              <a:rPr lang="en-GB" sz="1200" b="1" dirty="0">
                <a:solidFill>
                  <a:srgbClr val="000000"/>
                </a:solidFill>
                <a:latin typeface="Arial"/>
                <a:ea typeface="MS PGothic"/>
              </a:rPr>
              <a:t> </a:t>
            </a:r>
            <a:r>
              <a:rPr lang="en-GB" sz="1200" dirty="0">
                <a:solidFill>
                  <a:srgbClr val="000000"/>
                </a:solidFill>
                <a:latin typeface="Arial"/>
                <a:ea typeface="MS PGothic"/>
              </a:rPr>
              <a:t>signal to indicate the transfer of the final data item in a transaction.</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24</a:t>
            </a:fld>
            <a:endParaRPr lang="en-US" altLang="en-US" dirty="0"/>
          </a:p>
        </p:txBody>
      </p:sp>
    </p:spTree>
    <p:extLst>
      <p:ext uri="{BB962C8B-B14F-4D97-AF65-F5344CB8AC3E}">
        <p14:creationId xmlns:p14="http://schemas.microsoft.com/office/powerpoint/2010/main" val="9514911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sz="1200" dirty="0">
                <a:solidFill>
                  <a:srgbClr val="000000"/>
                </a:solidFill>
                <a:latin typeface="Arial"/>
                <a:ea typeface="MS PGothic"/>
              </a:rPr>
              <a:t>Clock and Reset are the two global signals of the AXI protocol. Input signals are sampled on the rising edge and output signals changes must occur after the rising edge. On Manager and Subordinate interfaces, there must be no combinatorial paths between input and output signals.</a:t>
            </a:r>
          </a:p>
          <a:p>
            <a:pPr marL="0" indent="0">
              <a:buFont typeface="Arial" panose="020B0604020202020204" pitchFamily="34" charset="0"/>
              <a:buNone/>
            </a:pPr>
            <a:endParaRPr lang="en-GB" dirty="0"/>
          </a:p>
          <a:p>
            <a:pPr marL="0" indent="0">
              <a:buFont typeface="Arial" panose="020B0604020202020204" pitchFamily="34" charset="0"/>
              <a:buNone/>
            </a:pPr>
            <a:r>
              <a:rPr lang="en-GB" sz="1200" dirty="0">
                <a:solidFill>
                  <a:srgbClr val="000000"/>
                </a:solidFill>
                <a:latin typeface="Arial"/>
                <a:ea typeface="MS PGothic"/>
              </a:rPr>
              <a:t>The AXI protocol uses a single active-LOW reset signal CALLED ARESETn. The reset signal can be asserted asynchronously, but de-assertion must be synchronous with a rising edge of ACLK. </a:t>
            </a:r>
          </a:p>
          <a:p>
            <a:pPr marL="0" indent="0">
              <a:buFont typeface="Arial" panose="020B0604020202020204" pitchFamily="34" charset="0"/>
              <a:buNone/>
            </a:pPr>
            <a:r>
              <a:rPr lang="en-GB" sz="1200" dirty="0">
                <a:solidFill>
                  <a:srgbClr val="000000"/>
                </a:solidFill>
                <a:latin typeface="Arial"/>
                <a:ea typeface="MS PGothic"/>
              </a:rPr>
              <a:t>During reset:</a:t>
            </a:r>
            <a:endParaRPr lang="en-GB" dirty="0"/>
          </a:p>
          <a:p>
            <a:pPr lvl="1">
              <a:lnSpc>
                <a:spcPct val="100000"/>
              </a:lnSpc>
              <a:buFont typeface="Arial"/>
              <a:buNone/>
            </a:pPr>
            <a:r>
              <a:rPr lang="en-GB" sz="1200" dirty="0">
                <a:solidFill>
                  <a:srgbClr val="000000"/>
                </a:solidFill>
                <a:latin typeface="Arial"/>
                <a:ea typeface="MS PGothic"/>
              </a:rPr>
              <a:t> A Manager interface must drive ARVALID, AWVALID, and WVALID LOW.</a:t>
            </a:r>
            <a:endParaRPr lang="en-GB" dirty="0"/>
          </a:p>
          <a:p>
            <a:pPr lvl="1">
              <a:lnSpc>
                <a:spcPct val="100000"/>
              </a:lnSpc>
              <a:buFont typeface="Arial"/>
              <a:buNone/>
            </a:pPr>
            <a:r>
              <a:rPr lang="en-GB" sz="1200" dirty="0">
                <a:solidFill>
                  <a:srgbClr val="000000"/>
                </a:solidFill>
                <a:latin typeface="Arial"/>
                <a:ea typeface="MS PGothic"/>
              </a:rPr>
              <a:t> A Subordinate interface must drive RVALID and BVALID LOW.</a:t>
            </a:r>
            <a:endParaRPr lang="en-GB" sz="1200" dirty="0">
              <a:solidFill>
                <a:schemeClr val="tx1"/>
              </a:solidFill>
              <a:latin typeface="+mn-lt"/>
              <a:ea typeface="ＭＳ Ｐゴシック" charset="0"/>
            </a:endParaRPr>
          </a:p>
          <a:p>
            <a:pPr lvl="1">
              <a:lnSpc>
                <a:spcPct val="100000"/>
              </a:lnSpc>
              <a:buFont typeface="Arial"/>
              <a:buNone/>
            </a:pPr>
            <a:r>
              <a:rPr lang="en-GB" sz="1200" dirty="0">
                <a:solidFill>
                  <a:srgbClr val="000000"/>
                </a:solidFill>
                <a:latin typeface="Arial"/>
                <a:ea typeface="MS PGothic"/>
              </a:rPr>
              <a:t> All other signals can be driven to any value.</a:t>
            </a:r>
          </a:p>
          <a:p>
            <a:pPr lvl="1">
              <a:lnSpc>
                <a:spcPct val="100000"/>
              </a:lnSpc>
              <a:buFont typeface="Arial"/>
              <a:buNone/>
            </a:pPr>
            <a:endParaRPr lang="en-GB" sz="1200" dirty="0">
              <a:solidFill>
                <a:srgbClr val="000000"/>
              </a:solidFill>
              <a:latin typeface="Arial"/>
              <a:ea typeface="MS PGothic"/>
            </a:endParaRPr>
          </a:p>
          <a:p>
            <a:pPr lvl="0">
              <a:lnSpc>
                <a:spcPct val="100000"/>
              </a:lnSpc>
              <a:buFont typeface="Arial"/>
              <a:buNone/>
            </a:pPr>
            <a:r>
              <a:rPr lang="en-GB" sz="1200" dirty="0">
                <a:solidFill>
                  <a:srgbClr val="000000"/>
                </a:solidFill>
                <a:latin typeface="Arial"/>
                <a:ea typeface="MS PGothic"/>
              </a:rPr>
              <a:t>A Manager interface must begin driving ARVALID, AWVALID, or WVALID HIGH only at a rising ACLK edge after ARESETn is </a:t>
            </a:r>
            <a:r>
              <a:rPr lang="en-GB" sz="1200" u="none" dirty="0">
                <a:solidFill>
                  <a:srgbClr val="000000"/>
                </a:solidFill>
                <a:latin typeface="Arial"/>
                <a:ea typeface="MS PGothic"/>
              </a:rPr>
              <a:t>HIGH as </a:t>
            </a:r>
            <a:r>
              <a:rPr lang="en-GB" sz="1200" dirty="0">
                <a:solidFill>
                  <a:srgbClr val="000000"/>
                </a:solidFill>
                <a:latin typeface="Arial"/>
                <a:ea typeface="MS PGothic"/>
              </a:rPr>
              <a:t>shown in the diagram in this slide.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25</a:t>
            </a:fld>
            <a:endParaRPr lang="en-US" altLang="en-US" dirty="0"/>
          </a:p>
        </p:txBody>
      </p:sp>
    </p:spTree>
    <p:extLst>
      <p:ext uri="{BB962C8B-B14F-4D97-AF65-F5344CB8AC3E}">
        <p14:creationId xmlns:p14="http://schemas.microsoft.com/office/powerpoint/2010/main" val="20219128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000000"/>
                </a:solidFill>
                <a:latin typeface="Arial"/>
                <a:ea typeface="MS PGothic"/>
              </a:rPr>
              <a:t>All five transaction channels use the same VALID/READY handshake process to transfer address, data, and control information. This two-way flow control mechanism means that both the Manager and Subordinate can control the rate at which the information moves between Manager and Subordinate. The </a:t>
            </a:r>
            <a:r>
              <a:rPr lang="en-GB" sz="1200" i="1" dirty="0">
                <a:solidFill>
                  <a:srgbClr val="000000"/>
                </a:solidFill>
                <a:latin typeface="Arial"/>
                <a:ea typeface="MS PGothic"/>
              </a:rPr>
              <a:t>source </a:t>
            </a:r>
            <a:r>
              <a:rPr lang="en-GB" sz="1200" dirty="0">
                <a:solidFill>
                  <a:srgbClr val="000000"/>
                </a:solidFill>
                <a:latin typeface="Arial"/>
                <a:ea typeface="MS PGothic"/>
              </a:rPr>
              <a:t>generates the VALID signal to indicate when the address, data, or control information is available. The </a:t>
            </a:r>
            <a:r>
              <a:rPr lang="en-GB" sz="1200" i="1" dirty="0">
                <a:solidFill>
                  <a:srgbClr val="000000"/>
                </a:solidFill>
                <a:latin typeface="Arial"/>
                <a:ea typeface="MS PGothic"/>
              </a:rPr>
              <a:t>destination </a:t>
            </a:r>
            <a:r>
              <a:rPr lang="en-GB" sz="1200" dirty="0">
                <a:solidFill>
                  <a:srgbClr val="000000"/>
                </a:solidFill>
                <a:latin typeface="Arial"/>
                <a:ea typeface="MS PGothic"/>
              </a:rPr>
              <a:t>generates the READY signal to indicate that it can accept the information. Transfer occurs only when </a:t>
            </a:r>
            <a:r>
              <a:rPr lang="en-GB" sz="1200" i="1" dirty="0">
                <a:solidFill>
                  <a:srgbClr val="000000"/>
                </a:solidFill>
                <a:latin typeface="Arial"/>
                <a:ea typeface="MS PGothic"/>
              </a:rPr>
              <a:t>both </a:t>
            </a:r>
            <a:r>
              <a:rPr lang="en-GB" sz="1200" dirty="0">
                <a:solidFill>
                  <a:srgbClr val="000000"/>
                </a:solidFill>
                <a:latin typeface="Arial"/>
                <a:ea typeface="MS PGothic"/>
              </a:rPr>
              <a:t>the VALID and READY signals are HIGH. </a:t>
            </a:r>
            <a:endParaRPr lang="en-GB" dirty="0"/>
          </a:p>
          <a:p>
            <a:endParaRPr lang="en-GB" sz="1200" dirty="0">
              <a:solidFill>
                <a:srgbClr val="000000"/>
              </a:solidFill>
              <a:latin typeface="Arial"/>
              <a:ea typeface="MS PGothic"/>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u="none" dirty="0">
                <a:solidFill>
                  <a:srgbClr val="000000"/>
                </a:solidFill>
                <a:latin typeface="Arial"/>
                <a:ea typeface="MS PGothic"/>
              </a:rPr>
              <a:t>As shown in this example</a:t>
            </a:r>
            <a:r>
              <a:rPr lang="en-GB" sz="1200" dirty="0">
                <a:solidFill>
                  <a:srgbClr val="000000"/>
                </a:solidFill>
                <a:latin typeface="Arial"/>
                <a:ea typeface="MS PGothic"/>
              </a:rPr>
              <a:t>, both the source and destination happen to indicate, after T1, that they can transfer the address, data, or control information. In this case, the transfer occurs at the rising clock edge when the assertion of both VALID and READY can be recognized. This means the transfer occurs at T2.</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26</a:t>
            </a:fld>
            <a:endParaRPr lang="en-US" altLang="en-US" dirty="0"/>
          </a:p>
        </p:txBody>
      </p:sp>
    </p:spTree>
    <p:extLst>
      <p:ext uri="{BB962C8B-B14F-4D97-AF65-F5344CB8AC3E}">
        <p14:creationId xmlns:p14="http://schemas.microsoft.com/office/powerpoint/2010/main" val="39803162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solidFill>
                  <a:srgbClr val="000000"/>
                </a:solidFill>
                <a:latin typeface="Arial"/>
                <a:ea typeface="MS PGothic"/>
              </a:rPr>
              <a:t>What happens if the VALID signal is asserted </a:t>
            </a:r>
            <a:r>
              <a:rPr lang="en-GB" sz="1200" i="1" dirty="0">
                <a:solidFill>
                  <a:srgbClr val="000000"/>
                </a:solidFill>
                <a:latin typeface="Arial"/>
                <a:ea typeface="MS PGothic"/>
              </a:rPr>
              <a:t>before</a:t>
            </a:r>
            <a:r>
              <a:rPr lang="en-GB" sz="1200" dirty="0">
                <a:solidFill>
                  <a:srgbClr val="000000"/>
                </a:solidFill>
                <a:latin typeface="Arial"/>
                <a:ea typeface="MS PGothic"/>
              </a:rPr>
              <a:t> the READY signal?</a:t>
            </a:r>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A source is not permitted to wait until READY is asserted before asserting VALID.</a:t>
            </a:r>
            <a:endParaRPr lang="en-GB" dirty="0"/>
          </a:p>
          <a:p>
            <a:pPr>
              <a:lnSpc>
                <a:spcPct val="100000"/>
              </a:lnSpc>
            </a:pPr>
            <a:r>
              <a:rPr lang="en-GB" sz="1200" dirty="0">
                <a:solidFill>
                  <a:srgbClr val="000000"/>
                </a:solidFill>
                <a:latin typeface="Arial"/>
                <a:ea typeface="MS PGothic"/>
              </a:rPr>
              <a:t>Once VALID is asserted, it must remain asserted until the handshake occurs at a rising clock edge at which VALID and READY are both asserted.</a:t>
            </a:r>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In this example, after T1, the source presents the address, data</a:t>
            </a:r>
            <a:r>
              <a:rPr lang="en-GB" sz="1200" u="sng" dirty="0">
                <a:solidFill>
                  <a:srgbClr val="000000"/>
                </a:solidFill>
                <a:latin typeface="Arial"/>
                <a:ea typeface="MS PGothic"/>
              </a:rPr>
              <a:t>,</a:t>
            </a:r>
            <a:r>
              <a:rPr lang="en-GB" sz="1200" dirty="0">
                <a:solidFill>
                  <a:srgbClr val="000000"/>
                </a:solidFill>
                <a:latin typeface="Arial"/>
                <a:ea typeface="MS PGothic"/>
              </a:rPr>
              <a:t> and control </a:t>
            </a:r>
            <a:r>
              <a:rPr lang="en-GB" sz="1200" u="none" dirty="0">
                <a:solidFill>
                  <a:srgbClr val="000000"/>
                </a:solidFill>
                <a:latin typeface="Arial"/>
                <a:ea typeface="MS PGothic"/>
              </a:rPr>
              <a:t>information and </a:t>
            </a:r>
            <a:r>
              <a:rPr lang="en-GB" sz="1200" dirty="0">
                <a:solidFill>
                  <a:srgbClr val="000000"/>
                </a:solidFill>
                <a:latin typeface="Arial"/>
                <a:ea typeface="MS PGothic"/>
              </a:rPr>
              <a:t>asserts the VALID signal. The destination asserts the READY signal after T2. The source has to keep its information stable until the transfer occurs at T3. </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27</a:t>
            </a:fld>
            <a:endParaRPr lang="en-US" altLang="en-US" dirty="0"/>
          </a:p>
        </p:txBody>
      </p:sp>
    </p:spTree>
    <p:extLst>
      <p:ext uri="{BB962C8B-B14F-4D97-AF65-F5344CB8AC3E}">
        <p14:creationId xmlns:p14="http://schemas.microsoft.com/office/powerpoint/2010/main" val="2343300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000000"/>
                </a:solidFill>
                <a:latin typeface="Arial"/>
                <a:ea typeface="MS PGothic"/>
              </a:rPr>
              <a:t>What if the VALID signal is asserted </a:t>
            </a:r>
            <a:r>
              <a:rPr lang="en-GB" sz="1200" i="1" dirty="0">
                <a:solidFill>
                  <a:srgbClr val="000000"/>
                </a:solidFill>
                <a:latin typeface="Arial"/>
                <a:ea typeface="MS PGothic"/>
              </a:rPr>
              <a:t>after</a:t>
            </a:r>
            <a:r>
              <a:rPr lang="en-GB" sz="1200" dirty="0">
                <a:solidFill>
                  <a:srgbClr val="000000"/>
                </a:solidFill>
                <a:latin typeface="Arial"/>
                <a:ea typeface="MS PGothic"/>
              </a:rPr>
              <a:t> the READY signal?</a:t>
            </a:r>
          </a:p>
          <a:p>
            <a:endParaRPr lang="en-GB" sz="1200" dirty="0">
              <a:solidFill>
                <a:srgbClr val="000000"/>
              </a:solidFill>
              <a:latin typeface="Arial"/>
              <a:ea typeface="MS PGothic"/>
            </a:endParaRPr>
          </a:p>
          <a:p>
            <a:r>
              <a:rPr lang="en-GB" sz="1200" dirty="0">
                <a:solidFill>
                  <a:srgbClr val="000000"/>
                </a:solidFill>
                <a:latin typeface="Arial"/>
                <a:ea typeface="MS PGothic"/>
              </a:rPr>
              <a:t>In this case, the transfer occurs in a single cycle.</a:t>
            </a:r>
          </a:p>
          <a:p>
            <a:pPr>
              <a:lnSpc>
                <a:spcPct val="100000"/>
              </a:lnSpc>
            </a:pPr>
            <a:endParaRPr lang="en-GB" dirty="0"/>
          </a:p>
          <a:p>
            <a:pPr>
              <a:lnSpc>
                <a:spcPct val="100000"/>
              </a:lnSpc>
            </a:pPr>
            <a:r>
              <a:rPr lang="en-GB" sz="1200" dirty="0">
                <a:solidFill>
                  <a:srgbClr val="000000"/>
                </a:solidFill>
                <a:latin typeface="Arial"/>
                <a:ea typeface="MS PGothic"/>
              </a:rPr>
              <a:t>Note that a destination is permitted to wait for VALID to be asserted before asserting the corresponding READY. If READY is asserted, it is permitted to </a:t>
            </a:r>
            <a:r>
              <a:rPr lang="en-GB" sz="1200" dirty="0" err="1">
                <a:solidFill>
                  <a:srgbClr val="000000"/>
                </a:solidFill>
                <a:latin typeface="Arial"/>
                <a:ea typeface="MS PGothic"/>
              </a:rPr>
              <a:t>deassert</a:t>
            </a:r>
            <a:r>
              <a:rPr lang="en-GB" sz="1200" dirty="0">
                <a:solidFill>
                  <a:srgbClr val="000000"/>
                </a:solidFill>
                <a:latin typeface="Arial"/>
                <a:ea typeface="MS PGothic"/>
              </a:rPr>
              <a:t> READY before VALID is asserted.</a:t>
            </a:r>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In this example, the transfer occurs at T3, since this is the rising clock edge </a:t>
            </a:r>
            <a:r>
              <a:rPr lang="en-GB" sz="1200" u="none" dirty="0">
                <a:solidFill>
                  <a:srgbClr val="000000"/>
                </a:solidFill>
                <a:latin typeface="Arial"/>
                <a:ea typeface="MS PGothic"/>
              </a:rPr>
              <a:t>that </a:t>
            </a:r>
            <a:r>
              <a:rPr lang="en-GB" sz="1200" dirty="0">
                <a:solidFill>
                  <a:srgbClr val="000000"/>
                </a:solidFill>
                <a:latin typeface="Arial"/>
                <a:ea typeface="MS PGothic"/>
              </a:rPr>
              <a:t>occurs when the assertion of both VALID and READY can be recognized.</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28</a:t>
            </a:fld>
            <a:endParaRPr lang="en-US" altLang="en-US" dirty="0"/>
          </a:p>
        </p:txBody>
      </p:sp>
    </p:spTree>
    <p:extLst>
      <p:ext uri="{BB962C8B-B14F-4D97-AF65-F5344CB8AC3E}">
        <p14:creationId xmlns:p14="http://schemas.microsoft.com/office/powerpoint/2010/main" val="1024072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GB" sz="1200" dirty="0">
                <a:solidFill>
                  <a:srgbClr val="000000"/>
                </a:solidFill>
                <a:latin typeface="Arial"/>
                <a:ea typeface="MS PGothic"/>
              </a:rPr>
              <a:t>The relationship between address, read, write</a:t>
            </a:r>
            <a:r>
              <a:rPr lang="en-GB" sz="1200" u="sng" dirty="0">
                <a:solidFill>
                  <a:srgbClr val="000000"/>
                </a:solidFill>
                <a:latin typeface="Arial"/>
                <a:ea typeface="MS PGothic"/>
              </a:rPr>
              <a:t>,</a:t>
            </a:r>
            <a:r>
              <a:rPr lang="en-GB" sz="1200" dirty="0">
                <a:solidFill>
                  <a:srgbClr val="000000"/>
                </a:solidFill>
                <a:latin typeface="Arial"/>
                <a:ea typeface="MS PGothic"/>
              </a:rPr>
              <a:t> and write response channels is flexible. This means, for example, that the write data can appear at an interface before the write address for the transaction. This can occur if the write address channel contains more register stages than the write data channel. Similarly, the write data might appear in the same cycle as the address.</a:t>
            </a:r>
          </a:p>
          <a:p>
            <a:pPr>
              <a:lnSpc>
                <a:spcPct val="100000"/>
              </a:lnSpc>
            </a:pPr>
            <a:endParaRPr lang="en-GB" sz="1200" dirty="0">
              <a:solidFill>
                <a:srgbClr val="000000"/>
              </a:solidFill>
              <a:latin typeface="Arial"/>
              <a:ea typeface="MS PGothic"/>
            </a:endParaRPr>
          </a:p>
          <a:p>
            <a:pPr>
              <a:lnSpc>
                <a:spcPct val="100000"/>
              </a:lnSpc>
            </a:pPr>
            <a:r>
              <a:rPr lang="en-GB" sz="1200" dirty="0">
                <a:solidFill>
                  <a:srgbClr val="000000"/>
                </a:solidFill>
                <a:latin typeface="Arial"/>
                <a:ea typeface="MS PGothic"/>
              </a:rPr>
              <a:t>However, there are certain relationships that must be maintained:</a:t>
            </a:r>
          </a:p>
          <a:p>
            <a:pPr>
              <a:lnSpc>
                <a:spcPct val="100000"/>
              </a:lnSpc>
            </a:pPr>
            <a:r>
              <a:rPr lang="en-GB" sz="1200" dirty="0">
                <a:solidFill>
                  <a:srgbClr val="000000"/>
                </a:solidFill>
                <a:latin typeface="Arial"/>
                <a:ea typeface="MS PGothic"/>
              </a:rPr>
              <a:t>	A write response must always follow the last write transfer in the write transaction to which the write response relates to.</a:t>
            </a:r>
          </a:p>
          <a:p>
            <a:pPr>
              <a:lnSpc>
                <a:spcPct val="100000"/>
              </a:lnSpc>
            </a:pPr>
            <a:r>
              <a:rPr lang="en-GB" sz="1200" dirty="0">
                <a:solidFill>
                  <a:srgbClr val="000000"/>
                </a:solidFill>
                <a:latin typeface="Arial"/>
                <a:ea typeface="MS PGothic"/>
              </a:rPr>
              <a:t>	Read data must always follow the address to which the data relates.</a:t>
            </a:r>
          </a:p>
          <a:p>
            <a:pPr>
              <a:lnSpc>
                <a:spcPct val="100000"/>
              </a:lnSpc>
            </a:pPr>
            <a:r>
              <a:rPr lang="en-GB" sz="1200" dirty="0">
                <a:solidFill>
                  <a:srgbClr val="000000"/>
                </a:solidFill>
                <a:latin typeface="Arial"/>
                <a:ea typeface="MS PGothic"/>
              </a:rPr>
              <a:t>	Channel handshakes must conform to the dependencies defined for the handshake signals. </a:t>
            </a:r>
          </a:p>
          <a:p>
            <a:pPr>
              <a:lnSpc>
                <a:spcPct val="100000"/>
              </a:lnSpc>
            </a:pPr>
            <a:endParaRPr lang="en-GB" sz="1200" dirty="0">
              <a:solidFill>
                <a:srgbClr val="000000"/>
              </a:solidFill>
              <a:latin typeface="Arial"/>
              <a:ea typeface="MS PGothic"/>
            </a:endParaRPr>
          </a:p>
          <a:p>
            <a:pPr>
              <a:lnSpc>
                <a:spcPct val="100000"/>
              </a:lnSpc>
            </a:pPr>
            <a:endParaRPr lang="en-GB" sz="1200" dirty="0">
              <a:solidFill>
                <a:srgbClr val="000000"/>
              </a:solidFill>
              <a:latin typeface="Arial"/>
              <a:ea typeface="MS PGothic"/>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29</a:t>
            </a:fld>
            <a:endParaRPr lang="en-US" altLang="en-US" dirty="0"/>
          </a:p>
        </p:txBody>
      </p:sp>
    </p:spTree>
    <p:extLst>
      <p:ext uri="{BB962C8B-B14F-4D97-AF65-F5344CB8AC3E}">
        <p14:creationId xmlns:p14="http://schemas.microsoft.com/office/powerpoint/2010/main" val="35905591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solidFill>
                  <a:srgbClr val="000000"/>
                </a:solidFill>
                <a:latin typeface="Arial"/>
                <a:ea typeface="MS PGothic"/>
              </a:rPr>
              <a:t>What are the dependencies for the handshake signals?</a:t>
            </a:r>
          </a:p>
          <a:p>
            <a:pPr lvl="0"/>
            <a:endParaRPr lang="en-US" sz="1200" b="0" i="0" u="none" strike="noStrike" kern="1200" baseline="0" dirty="0">
              <a:solidFill>
                <a:schemeClr val="tx1"/>
              </a:solidFill>
              <a:latin typeface="+mn-lt"/>
              <a:ea typeface="ＭＳ Ｐゴシック" charset="0"/>
              <a:cs typeface="ＭＳ Ｐゴシック" charset="0"/>
            </a:endParaRPr>
          </a:p>
          <a:p>
            <a:pPr lvl="0"/>
            <a:r>
              <a:rPr lang="en-US" sz="1200" b="0" i="0" u="none" strike="noStrike" kern="1200" baseline="0" dirty="0">
                <a:solidFill>
                  <a:schemeClr val="tx1"/>
                </a:solidFill>
                <a:latin typeface="+mn-lt"/>
                <a:ea typeface="ＭＳ Ｐゴシック" charset="0"/>
                <a:cs typeface="ＭＳ Ｐゴシック" charset="0"/>
              </a:rPr>
              <a:t>To prevent a deadlock situation, you must observe the dependencies that exist between </a:t>
            </a:r>
            <a:r>
              <a:rPr lang="en-GB" sz="1200" b="0" i="0" u="none" strike="noStrike" kern="1200" baseline="0" dirty="0">
                <a:solidFill>
                  <a:schemeClr val="tx1"/>
                </a:solidFill>
                <a:latin typeface="+mn-lt"/>
                <a:ea typeface="ＭＳ Ｐゴシック" charset="0"/>
                <a:cs typeface="ＭＳ Ｐゴシック" charset="0"/>
              </a:rPr>
              <a:t>the handshake signals.</a:t>
            </a:r>
          </a:p>
          <a:p>
            <a:pPr lvl="0"/>
            <a:r>
              <a:rPr lang="en-GB" sz="1200" b="0" i="0" u="none" strike="noStrike" kern="1200" baseline="0" dirty="0">
                <a:solidFill>
                  <a:schemeClr val="tx1"/>
                </a:solidFill>
                <a:latin typeface="+mn-lt"/>
                <a:ea typeface="ＭＳ Ｐゴシック" charset="0"/>
                <a:cs typeface="ＭＳ Ｐゴシック" charset="0"/>
              </a:rPr>
              <a:t>In any transaction:</a:t>
            </a:r>
          </a:p>
          <a:p>
            <a:pPr lvl="0"/>
            <a:r>
              <a:rPr lang="en-US" sz="1200" b="0" i="0" u="none" strike="noStrike" kern="1200" baseline="0" dirty="0">
                <a:solidFill>
                  <a:schemeClr val="tx1"/>
                </a:solidFill>
                <a:latin typeface="+mn-lt"/>
                <a:ea typeface="ＭＳ Ｐゴシック" charset="0"/>
                <a:cs typeface="ＭＳ Ｐゴシック" charset="0"/>
              </a:rPr>
              <a:t>	The VALID signal of one AXI component must not be dependent on the READY signal of the other component in the transaction.</a:t>
            </a:r>
          </a:p>
          <a:p>
            <a:pPr lvl="0"/>
            <a:r>
              <a:rPr lang="en-US" sz="1200" b="0" i="0" u="none" strike="noStrike" kern="1200" baseline="0" dirty="0">
                <a:solidFill>
                  <a:schemeClr val="tx1"/>
                </a:solidFill>
                <a:latin typeface="+mn-lt"/>
                <a:ea typeface="ＭＳ Ｐゴシック" charset="0"/>
                <a:cs typeface="ＭＳ Ｐゴシック" charset="0"/>
              </a:rPr>
              <a:t>	The READY signal can wait for assertion of the VALID signal.</a:t>
            </a:r>
          </a:p>
          <a:p>
            <a:pPr lvl="0"/>
            <a:endParaRPr lang="en-US" sz="1200" b="0" i="0" u="none" strike="noStrike" kern="1200" baseline="0" dirty="0">
              <a:solidFill>
                <a:schemeClr val="tx1"/>
              </a:solidFill>
              <a:latin typeface="+mn-lt"/>
              <a:ea typeface="ＭＳ Ｐゴシック" charset="0"/>
              <a:cs typeface="ＭＳ Ｐゴシック" charset="0"/>
            </a:endParaRPr>
          </a:p>
          <a:p>
            <a:pPr lvl="0"/>
            <a:r>
              <a:rPr lang="en-US" sz="1200" b="0" i="0" u="none" strike="noStrike" kern="1200" baseline="0" dirty="0">
                <a:solidFill>
                  <a:schemeClr val="tx1"/>
                </a:solidFill>
                <a:latin typeface="+mn-lt"/>
                <a:ea typeface="ＭＳ Ｐゴシック" charset="0"/>
                <a:cs typeface="ＭＳ Ｐゴシック" charset="0"/>
              </a:rPr>
              <a:t>In the diagrams in this slide, the single-headed arrows point to signals that can be asserted before or after the previous signal is asserted. Double-headed arrows point to signals that must be asserted only after assertion of the previous signal.</a:t>
            </a:r>
          </a:p>
          <a:p>
            <a:pPr lvl="0"/>
            <a:endParaRPr lang="en-US" sz="1200" b="0" i="0" u="none" strike="noStrike" kern="1200" baseline="0" dirty="0">
              <a:solidFill>
                <a:schemeClr val="tx1"/>
              </a:solidFill>
              <a:latin typeface="+mn-lt"/>
              <a:ea typeface="ＭＳ Ｐゴシック" charset="0"/>
            </a:endParaRPr>
          </a:p>
          <a:p>
            <a:pPr lvl="0"/>
            <a:r>
              <a:rPr lang="en-GB" sz="1200" b="0" dirty="0">
                <a:solidFill>
                  <a:srgbClr val="000000"/>
                </a:solidFill>
                <a:latin typeface="Arial"/>
                <a:ea typeface="MS PGothic"/>
              </a:rPr>
              <a:t>The diagram on the left shows that, in a read transaction, </a:t>
            </a:r>
            <a:r>
              <a:rPr lang="en-US" sz="1200" b="0" i="0" u="none" strike="noStrike" kern="1200" baseline="0" dirty="0">
                <a:solidFill>
                  <a:schemeClr val="tx1"/>
                </a:solidFill>
                <a:latin typeface="+mn-lt"/>
                <a:ea typeface="ＭＳ Ｐゴシック" charset="0"/>
                <a:cs typeface="ＭＳ Ｐゴシック" charset="0"/>
              </a:rPr>
              <a:t>the Subordinate can wait for ARVALID to be asserted before it asserts ARREADY. The Subordinate must wait for both ARVALID and ARREADY to be asserted before it starts to return read data by asserting RVALID.</a:t>
            </a:r>
          </a:p>
          <a:p>
            <a:pPr lvl="0"/>
            <a:endParaRPr lang="en-US" sz="1200" b="0" i="0" u="none" strike="noStrike" kern="1200" baseline="0" dirty="0">
              <a:solidFill>
                <a:schemeClr val="tx1"/>
              </a:solidFill>
              <a:latin typeface="+mn-lt"/>
              <a:ea typeface="ＭＳ Ｐゴシック" charset="0"/>
            </a:endParaRPr>
          </a:p>
          <a:p>
            <a:pPr lvl="0"/>
            <a:r>
              <a:rPr lang="en-US" sz="1200" b="0" i="0" u="none" strike="noStrike" kern="1200" baseline="0" dirty="0">
                <a:solidFill>
                  <a:schemeClr val="tx1"/>
                </a:solidFill>
                <a:latin typeface="+mn-lt"/>
                <a:ea typeface="ＭＳ Ｐゴシック" charset="0"/>
                <a:cs typeface="ＭＳ Ｐゴシック" charset="0"/>
              </a:rPr>
              <a:t>The diagram on the right shows that, in a write transaction, the Manager must not wait for the Subordinate to assert AWREADY or WREADY before </a:t>
            </a:r>
            <a:r>
              <a:rPr lang="en-GB" sz="1200" b="0" i="0" u="none" strike="noStrike" kern="1200" baseline="0" dirty="0">
                <a:solidFill>
                  <a:schemeClr val="tx1"/>
                </a:solidFill>
                <a:latin typeface="+mn-lt"/>
                <a:ea typeface="ＭＳ Ｐゴシック" charset="0"/>
                <a:cs typeface="ＭＳ Ｐゴシック" charset="0"/>
              </a:rPr>
              <a:t>asserting AWVALID or WVALID. </a:t>
            </a:r>
            <a:r>
              <a:rPr lang="en-US" sz="1200" b="0" i="0" u="none" strike="noStrike" kern="1200" baseline="0" dirty="0">
                <a:solidFill>
                  <a:schemeClr val="tx1"/>
                </a:solidFill>
                <a:latin typeface="+mn-lt"/>
                <a:ea typeface="ＭＳ Ｐゴシック" charset="0"/>
                <a:cs typeface="ＭＳ Ｐゴシック" charset="0"/>
              </a:rPr>
              <a:t>The Subordinate can wait for AWVALID or WVALID, or both, before asserting </a:t>
            </a:r>
            <a:r>
              <a:rPr lang="en-GB" sz="1200" b="0" i="0" u="none" strike="noStrike" kern="1200" baseline="0" dirty="0">
                <a:solidFill>
                  <a:schemeClr val="tx1"/>
                </a:solidFill>
                <a:latin typeface="+mn-lt"/>
                <a:ea typeface="ＭＳ Ｐゴシック" charset="0"/>
                <a:cs typeface="ＭＳ Ｐゴシック" charset="0"/>
              </a:rPr>
              <a:t>AWREADY. </a:t>
            </a:r>
            <a:r>
              <a:rPr lang="en-US" sz="1200" b="0" i="0" u="none" strike="noStrike" kern="1200" baseline="0" dirty="0">
                <a:solidFill>
                  <a:schemeClr val="tx1"/>
                </a:solidFill>
                <a:latin typeface="+mn-lt"/>
                <a:ea typeface="ＭＳ Ｐゴシック" charset="0"/>
                <a:cs typeface="ＭＳ Ｐゴシック" charset="0"/>
              </a:rPr>
              <a:t>The Subordinate must wait for both WVALID and WREADY to be asserted before </a:t>
            </a:r>
            <a:r>
              <a:rPr lang="en-GB" sz="1200" b="0" i="0" u="none" strike="noStrike" kern="1200" baseline="0" dirty="0">
                <a:solidFill>
                  <a:schemeClr val="tx1"/>
                </a:solidFill>
                <a:latin typeface="+mn-lt"/>
                <a:ea typeface="ＭＳ Ｐゴシック" charset="0"/>
                <a:cs typeface="ＭＳ Ｐゴシック" charset="0"/>
              </a:rPr>
              <a:t>asserting BVALID (</a:t>
            </a:r>
            <a:r>
              <a:rPr lang="en-GB" sz="1200" b="1" i="0" u="none" strike="noStrike" kern="1200" baseline="0" dirty="0">
                <a:solidFill>
                  <a:schemeClr val="tx1"/>
                </a:solidFill>
                <a:latin typeface="+mn-lt"/>
                <a:ea typeface="ＭＳ Ｐゴシック" charset="0"/>
                <a:cs typeface="ＭＳ Ｐゴシック" charset="0"/>
              </a:rPr>
              <a:t>VALID write response signal</a:t>
            </a:r>
            <a:r>
              <a:rPr lang="en-GB" sz="1200" b="0" i="0" u="none" strike="noStrike" kern="1200" baseline="0" dirty="0">
                <a:solidFill>
                  <a:schemeClr val="tx1"/>
                </a:solidFill>
                <a:latin typeface="+mn-lt"/>
                <a:ea typeface="ＭＳ Ｐゴシック" charset="0"/>
                <a:cs typeface="ＭＳ Ｐゴシック" charset="0"/>
              </a:rPr>
              <a:t>).  </a:t>
            </a:r>
          </a:p>
          <a:p>
            <a:pPr lvl="1"/>
            <a:endParaRPr lang="en-GB" sz="1200" b="0" dirty="0">
              <a:solidFill>
                <a:srgbClr val="000000"/>
              </a:solidFill>
              <a:latin typeface="Arial"/>
              <a:ea typeface="MS PGothic"/>
            </a:endParaRP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30</a:t>
            </a:fld>
            <a:endParaRPr lang="en-US" altLang="en-US" dirty="0"/>
          </a:p>
        </p:txBody>
      </p:sp>
    </p:spTree>
    <p:extLst>
      <p:ext uri="{BB962C8B-B14F-4D97-AF65-F5344CB8AC3E}">
        <p14:creationId xmlns:p14="http://schemas.microsoft.com/office/powerpoint/2010/main" val="29913508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latin typeface="Arial"/>
              </a:rPr>
              <a:t>Generally speaking, there are two main types of </a:t>
            </a:r>
            <a:r>
              <a:rPr lang="en-GB" sz="1200" u="none" dirty="0">
                <a:latin typeface="Arial"/>
              </a:rPr>
              <a:t>buses: external </a:t>
            </a:r>
            <a:r>
              <a:rPr lang="en-GB" sz="1200" dirty="0">
                <a:latin typeface="Arial"/>
              </a:rPr>
              <a:t>bus and internal bus. </a:t>
            </a:r>
          </a:p>
          <a:p>
            <a:endParaRPr lang="en-GB" dirty="0"/>
          </a:p>
          <a:p>
            <a:pPr>
              <a:lnSpc>
                <a:spcPct val="100000"/>
              </a:lnSpc>
              <a:buFont typeface="StarSymbol"/>
              <a:buNone/>
            </a:pPr>
            <a:r>
              <a:rPr lang="en-GB" sz="1200" dirty="0">
                <a:latin typeface="Arial"/>
              </a:rPr>
              <a:t>External buses are also called expansion buses. They are used to connect external devices, such as a printer, to a computer.</a:t>
            </a:r>
          </a:p>
          <a:p>
            <a:pPr>
              <a:lnSpc>
                <a:spcPct val="100000"/>
              </a:lnSpc>
              <a:buFont typeface="StarSymbol"/>
              <a:buNone/>
            </a:pPr>
            <a:endParaRPr lang="en-GB" dirty="0"/>
          </a:p>
          <a:p>
            <a:pPr>
              <a:lnSpc>
                <a:spcPct val="100000"/>
              </a:lnSpc>
              <a:buFont typeface="StarSymbol"/>
              <a:buNone/>
            </a:pPr>
            <a:r>
              <a:rPr lang="en-GB" sz="1200" dirty="0">
                <a:latin typeface="Arial"/>
              </a:rPr>
              <a:t>Internal buses are also called system buses. They are used to connect internal components in a computer board. They typically run faster than external </a:t>
            </a:r>
            <a:r>
              <a:rPr lang="en-GB" sz="1200" u="none" dirty="0">
                <a:latin typeface="Arial"/>
              </a:rPr>
              <a:t>buses since </a:t>
            </a:r>
            <a:r>
              <a:rPr lang="en-GB" sz="1200" dirty="0">
                <a:latin typeface="Arial"/>
              </a:rPr>
              <a:t>there is no </a:t>
            </a:r>
            <a:r>
              <a:rPr lang="en-GB" dirty="0">
                <a:latin typeface="Arial"/>
              </a:rPr>
              <a:t>need for electrical characteristics handling and configuration detection.</a:t>
            </a:r>
            <a:endParaRPr lang="en-GB" dirty="0"/>
          </a:p>
          <a:p>
            <a:pPr>
              <a:lnSpc>
                <a:spcPct val="100000"/>
              </a:lnSpc>
            </a:pPr>
            <a:r>
              <a:rPr lang="en-GB" dirty="0">
                <a:latin typeface="Arial"/>
              </a:rPr>
              <a:t>In an SoC design, however, internal buses are not wires or signal metal traces printed on a board, but metal paths integrated into the chip itself. These are also referred to as on-chip system buses.</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4</a:t>
            </a:fld>
            <a:endParaRPr lang="en-US" altLang="en-US" dirty="0"/>
          </a:p>
        </p:txBody>
      </p:sp>
    </p:spTree>
    <p:extLst>
      <p:ext uri="{BB962C8B-B14F-4D97-AF65-F5344CB8AC3E}">
        <p14:creationId xmlns:p14="http://schemas.microsoft.com/office/powerpoint/2010/main" val="4062782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dirty="0">
                <a:latin typeface="Arial"/>
              </a:rPr>
              <a:t>In this diagram, we can see an example of a bus design. It is important to be familiar</a:t>
            </a:r>
            <a:r>
              <a:rPr lang="en-GB" sz="1100" baseline="0" dirty="0">
                <a:latin typeface="Arial"/>
              </a:rPr>
              <a:t> with the </a:t>
            </a:r>
            <a:r>
              <a:rPr lang="en-GB" sz="1100" dirty="0">
                <a:latin typeface="Arial"/>
              </a:rPr>
              <a:t>terms that are typically used in the specifications of on-chip buses.</a:t>
            </a:r>
          </a:p>
          <a:p>
            <a:endParaRPr lang="en-GB" dirty="0"/>
          </a:p>
          <a:p>
            <a:pPr>
              <a:lnSpc>
                <a:spcPct val="90000"/>
              </a:lnSpc>
            </a:pPr>
            <a:r>
              <a:rPr lang="en-GB" sz="1200" dirty="0">
                <a:latin typeface="Arial"/>
              </a:rPr>
              <a:t>Manager refers to IP components that initiate a read or write data transfer, for example, a processor or a DSP.</a:t>
            </a:r>
            <a:endParaRPr lang="en-GB" dirty="0"/>
          </a:p>
          <a:p>
            <a:pPr>
              <a:lnSpc>
                <a:spcPct val="90000"/>
              </a:lnSpc>
            </a:pPr>
            <a:r>
              <a:rPr lang="en-GB" sz="1200" dirty="0">
                <a:latin typeface="Arial"/>
              </a:rPr>
              <a:t>Subordinate refers to IP components that do not initiate transfers and only respond to incoming transfer requests, for example, a memory block.</a:t>
            </a:r>
          </a:p>
          <a:p>
            <a:pPr>
              <a:lnSpc>
                <a:spcPct val="90000"/>
              </a:lnSpc>
            </a:pPr>
            <a:endParaRPr lang="en-GB" dirty="0"/>
          </a:p>
          <a:p>
            <a:pPr>
              <a:lnSpc>
                <a:spcPct val="90000"/>
              </a:lnSpc>
            </a:pPr>
            <a:r>
              <a:rPr lang="en-GB" sz="1200" dirty="0">
                <a:latin typeface="Arial"/>
              </a:rPr>
              <a:t>Decoder</a:t>
            </a:r>
            <a:r>
              <a:rPr lang="en-GB" sz="1200" baseline="0" dirty="0">
                <a:latin typeface="Arial"/>
              </a:rPr>
              <a:t> </a:t>
            </a:r>
            <a:r>
              <a:rPr lang="en-GB" sz="1200" dirty="0">
                <a:latin typeface="Arial"/>
              </a:rPr>
              <a:t>refers to a logic block that decodes the destination address of a data transfer initiated by a Manager and selects the appropriate Subordinate to receive the data.</a:t>
            </a:r>
            <a:endParaRPr lang="en-GB" dirty="0"/>
          </a:p>
          <a:p>
            <a:pPr>
              <a:lnSpc>
                <a:spcPct val="90000"/>
              </a:lnSpc>
            </a:pPr>
            <a:r>
              <a:rPr lang="en-GB" sz="800" dirty="0">
                <a:solidFill>
                  <a:srgbClr val="000000"/>
                </a:solidFill>
                <a:latin typeface="Arial"/>
                <a:ea typeface="MS PGothic"/>
              </a:rPr>
              <a:t>A multiplexor is used to multiplex the read data bus and response signals from the Subordinates to the Manager. The decoder provides control for the multiplexor.</a:t>
            </a:r>
            <a:endParaRPr lang="en-GB" dirty="0"/>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5</a:t>
            </a:fld>
            <a:endParaRPr lang="en-US" altLang="en-US" dirty="0"/>
          </a:p>
        </p:txBody>
      </p:sp>
    </p:spTree>
    <p:extLst>
      <p:ext uri="{BB962C8B-B14F-4D97-AF65-F5344CB8AC3E}">
        <p14:creationId xmlns:p14="http://schemas.microsoft.com/office/powerpoint/2010/main" val="2037503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bus typically consists of three types of signal </a:t>
            </a:r>
            <a:r>
              <a:rPr lang="en-GB" u="none" dirty="0"/>
              <a:t>lines: the </a:t>
            </a:r>
            <a:r>
              <a:rPr lang="en-GB" dirty="0"/>
              <a:t>data bus, the address bus, and the control signals. </a:t>
            </a:r>
          </a:p>
          <a:p>
            <a:endParaRPr lang="en-GB" dirty="0"/>
          </a:p>
          <a:p>
            <a:r>
              <a:rPr lang="en-GB" dirty="0"/>
              <a:t>The data bus is for data exchange.</a:t>
            </a:r>
          </a:p>
          <a:p>
            <a:endParaRPr lang="en-GB" dirty="0"/>
          </a:p>
          <a:p>
            <a:r>
              <a:rPr lang="en-GB" dirty="0"/>
              <a:t>The address bus is used to select peripheral, or one register or a peripheral.</a:t>
            </a:r>
          </a:p>
          <a:p>
            <a:endParaRPr lang="en-GB" dirty="0"/>
          </a:p>
          <a:p>
            <a:r>
              <a:rPr lang="en-GB" dirty="0"/>
              <a:t>The control signals are used to synchronize and identify transactions. Examples are the ready signal, read/write signal</a:t>
            </a:r>
            <a:r>
              <a:rPr lang="en-GB" u="sng" dirty="0"/>
              <a:t>,</a:t>
            </a:r>
            <a:r>
              <a:rPr lang="en-GB" dirty="0"/>
              <a:t> and transfer mode signal. </a:t>
            </a:r>
          </a:p>
          <a:p>
            <a:endParaRPr lang="en-GB" dirty="0"/>
          </a:p>
          <a:p>
            <a:endParaRPr lang="LID4096"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6</a:t>
            </a:fld>
            <a:endParaRPr lang="en-US" altLang="en-US" dirty="0"/>
          </a:p>
        </p:txBody>
      </p:sp>
    </p:spTree>
    <p:extLst>
      <p:ext uri="{BB962C8B-B14F-4D97-AF65-F5344CB8AC3E}">
        <p14:creationId xmlns:p14="http://schemas.microsoft.com/office/powerpoint/2010/main" val="466796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Let us now look at an example of a typical bus operation.</a:t>
            </a:r>
          </a:p>
          <a:p>
            <a:endParaRPr lang="en-GB" dirty="0"/>
          </a:p>
          <a:p>
            <a:r>
              <a:rPr lang="en-GB" dirty="0"/>
              <a:t>The Manager, in this case, a processor, selects one peripheral by giving the address to the address bus. </a:t>
            </a:r>
          </a:p>
          <a:p>
            <a:endParaRPr lang="en-GB" dirty="0"/>
          </a:p>
          <a:p>
            <a:r>
              <a:rPr lang="en-GB" dirty="0"/>
              <a:t>At the same time, it sets the control signals, such as the read or write signals, transfer size, etc.</a:t>
            </a:r>
            <a:endParaRPr lang="LID4096"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7</a:t>
            </a:fld>
            <a:endParaRPr lang="en-US" altLang="en-US" dirty="0"/>
          </a:p>
        </p:txBody>
      </p:sp>
    </p:spTree>
    <p:extLst>
      <p:ext uri="{BB962C8B-B14F-4D97-AF65-F5344CB8AC3E}">
        <p14:creationId xmlns:p14="http://schemas.microsoft.com/office/powerpoint/2010/main" val="337000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Manager now waits for the Subordinate (in this case, the peripheral) to respond.</a:t>
            </a:r>
            <a:endParaRPr lang="LID4096"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8</a:t>
            </a:fld>
            <a:endParaRPr lang="en-US" altLang="en-US" dirty="0"/>
          </a:p>
        </p:txBody>
      </p:sp>
    </p:spTree>
    <p:extLst>
      <p:ext uri="{BB962C8B-B14F-4D97-AF65-F5344CB8AC3E}">
        <p14:creationId xmlns:p14="http://schemas.microsoft.com/office/powerpoint/2010/main" val="328469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Subordinate sends back the requested data to the </a:t>
            </a:r>
            <a:r>
              <a:rPr lang="en-GB" u="none" dirty="0"/>
              <a:t>Manager and </a:t>
            </a:r>
            <a:r>
              <a:rPr lang="en-GB" dirty="0"/>
              <a:t>sets the ready signal on the control bus. </a:t>
            </a:r>
            <a:endParaRPr lang="LID4096" dirty="0"/>
          </a:p>
        </p:txBody>
      </p:sp>
      <p:sp>
        <p:nvSpPr>
          <p:cNvPr id="4" name="Slide Number Placeholder 3"/>
          <p:cNvSpPr>
            <a:spLocks noGrp="1"/>
          </p:cNvSpPr>
          <p:nvPr>
            <p:ph type="sldNum" sz="quarter" idx="5"/>
          </p:nvPr>
        </p:nvSpPr>
        <p:spPr/>
        <p:txBody>
          <a:bodyPr/>
          <a:lstStyle/>
          <a:p>
            <a:pPr>
              <a:defRPr/>
            </a:pPr>
            <a:fld id="{4ED05C12-C9C4-4501-9C72-D2E25191FC36}" type="slidenum">
              <a:rPr lang="en-US" altLang="en-US" smtClean="0"/>
              <a:pPr>
                <a:defRPr/>
              </a:pPr>
              <a:t>9</a:t>
            </a:fld>
            <a:endParaRPr lang="en-US" altLang="en-US" dirty="0"/>
          </a:p>
        </p:txBody>
      </p:sp>
    </p:spTree>
    <p:extLst>
      <p:ext uri="{BB962C8B-B14F-4D97-AF65-F5344CB8AC3E}">
        <p14:creationId xmlns:p14="http://schemas.microsoft.com/office/powerpoint/2010/main" val="17867768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t>Finally, the Manager reads the data and starts another communication cycle. </a:t>
            </a:r>
          </a:p>
        </p:txBody>
      </p:sp>
      <p:sp>
        <p:nvSpPr>
          <p:cNvPr id="4" name="Slide Number Placeholder 3"/>
          <p:cNvSpPr>
            <a:spLocks noGrp="1"/>
          </p:cNvSpPr>
          <p:nvPr>
            <p:ph type="sldNum" sz="quarter" idx="10"/>
          </p:nvPr>
        </p:nvSpPr>
        <p:spPr/>
        <p:txBody>
          <a:bodyPr/>
          <a:lstStyle/>
          <a:p>
            <a:pPr>
              <a:defRPr/>
            </a:pPr>
            <a:fld id="{4ED05C12-C9C4-4501-9C72-D2E25191FC36}" type="slidenum">
              <a:rPr lang="en-US" altLang="en-US" smtClean="0"/>
              <a:pPr>
                <a:defRPr/>
              </a:pPr>
              <a:t>10</a:t>
            </a:fld>
            <a:endParaRPr lang="en-US" altLang="en-US" dirty="0"/>
          </a:p>
        </p:txBody>
      </p:sp>
    </p:spTree>
    <p:extLst>
      <p:ext uri="{BB962C8B-B14F-4D97-AF65-F5344CB8AC3E}">
        <p14:creationId xmlns:p14="http://schemas.microsoft.com/office/powerpoint/2010/main" val="225585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4.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5.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56DF-BE24-BB47-9FD2-350D67DC1C4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4" name="Rectangle 3">
            <a:extLst>
              <a:ext uri="{FF2B5EF4-FFF2-40B4-BE49-F238E27FC236}">
                <a16:creationId xmlns:a16="http://schemas.microsoft.com/office/drawing/2014/main" id="{47DB56EA-EFE9-874F-97FF-66B32F665BC9}"/>
              </a:ext>
            </a:extLst>
          </p:cNvPr>
          <p:cNvSpPr>
            <a:spLocks/>
          </p:cNvSpPr>
          <p:nvPr userDrawn="1"/>
        </p:nvSpPr>
        <p:spPr>
          <a:xfrm rot="5400000">
            <a:off x="2666400" y="-2667600"/>
            <a:ext cx="6858000" cy="121932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C834CFF-8E93-2347-9547-EC508DDB303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DE2A1EC-11A7-6C45-AE97-813BACFCF89C}"/>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3292D234-E25F-7F41-ABB8-C75FCF5CD5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3" name="Picture 2" descr="A picture containing hydrozoan&#10;&#10;Description automatically generated">
            <a:extLst>
              <a:ext uri="{FF2B5EF4-FFF2-40B4-BE49-F238E27FC236}">
                <a16:creationId xmlns:a16="http://schemas.microsoft.com/office/drawing/2014/main" id="{74A8AC8F-8A23-E644-ABCA-8318EFE232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677"/>
            <a:ext cx="12193200" cy="6858675"/>
          </a:xfrm>
          <a:prstGeom prst="rect">
            <a:avLst/>
          </a:prstGeom>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a:solidFill>
                <a:srgbClr val="FFFFFF"/>
              </a:solidFill>
            </a:endParaRPr>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3" name="Picture 22">
            <a:extLst>
              <a:ext uri="{FF2B5EF4-FFF2-40B4-BE49-F238E27FC236}">
                <a16:creationId xmlns:a16="http://schemas.microsoft.com/office/drawing/2014/main" id="{6C9308F2-C30B-4E4F-9DA5-A1A86F5F74F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318CCECB-9B2C-4F40-93A1-3FF9264650A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7" name="TextBox 20">
            <a:extLst>
              <a:ext uri="{FF2B5EF4-FFF2-40B4-BE49-F238E27FC236}">
                <a16:creationId xmlns:a16="http://schemas.microsoft.com/office/drawing/2014/main" id="{9DE32C43-10DC-6D45-AAC5-F6B8ED9985E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4" name="Picture 3" descr="A picture containing outdoor, laser, light, scene&#10;&#10;Description automatically generated">
            <a:extLst>
              <a:ext uri="{FF2B5EF4-FFF2-40B4-BE49-F238E27FC236}">
                <a16:creationId xmlns:a16="http://schemas.microsoft.com/office/drawing/2014/main" id="{566CB7B2-10D4-7544-8B87-EFB12B44516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2" name="Rectangle 1">
            <a:extLst>
              <a:ext uri="{FF2B5EF4-FFF2-40B4-BE49-F238E27FC236}">
                <a16:creationId xmlns:a16="http://schemas.microsoft.com/office/drawing/2014/main" id="{83D297C4-855A-9540-843B-CC587D9FD8C1}"/>
              </a:ext>
            </a:extLst>
          </p:cNvPr>
          <p:cNvSpPr/>
          <p:nvPr userDrawn="1"/>
        </p:nvSpPr>
        <p:spPr>
          <a:xfrm>
            <a:off x="0" y="-1"/>
            <a:ext cx="12192000" cy="6857999"/>
          </a:xfrm>
          <a:prstGeom prst="rect">
            <a:avLst/>
          </a:pr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15D5131B-4C51-1F44-B7F4-6CA8B239F63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7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sky, city, night&#10;&#10;Description automatically generated">
            <a:extLst>
              <a:ext uri="{FF2B5EF4-FFF2-40B4-BE49-F238E27FC236}">
                <a16:creationId xmlns:a16="http://schemas.microsoft.com/office/drawing/2014/main" id="{373ACAC4-F57F-F549-85F2-65FF12CC25D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5FB835CB-DD8C-F446-83CE-32ACFB0217A0}"/>
              </a:ext>
            </a:extLst>
          </p:cNvPr>
          <p:cNvSpPr/>
          <p:nvPr userDrawn="1"/>
        </p:nvSpPr>
        <p:spPr>
          <a:xfrm>
            <a:off x="-1200" y="0"/>
            <a:ext cx="12193200" cy="6857998"/>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E2E6ED93-C5DD-684E-B1BE-4080D175C89C}"/>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77030262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8_Title Slide">
    <p:bg>
      <p:bgRef idx="1001">
        <a:schemeClr val="bg1"/>
      </p:bgRef>
    </p:bg>
    <p:spTree>
      <p:nvGrpSpPr>
        <p:cNvPr id="1" name=""/>
        <p:cNvGrpSpPr/>
        <p:nvPr/>
      </p:nvGrpSpPr>
      <p:grpSpPr>
        <a:xfrm>
          <a:off x="0" y="0"/>
          <a:ext cx="0" cy="0"/>
          <a:chOff x="0" y="0"/>
          <a:chExt cx="0" cy="0"/>
        </a:xfrm>
      </p:grpSpPr>
      <p:pic>
        <p:nvPicPr>
          <p:cNvPr id="4" name="Picture 3" descr="A picture containing sky, outdoor&#10;&#10;Description automatically generated">
            <a:extLst>
              <a:ext uri="{FF2B5EF4-FFF2-40B4-BE49-F238E27FC236}">
                <a16:creationId xmlns:a16="http://schemas.microsoft.com/office/drawing/2014/main" id="{4782D4B3-E72D-F041-ABD0-1372C0EBFBE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2" name="Rectangle 1">
            <a:extLst>
              <a:ext uri="{FF2B5EF4-FFF2-40B4-BE49-F238E27FC236}">
                <a16:creationId xmlns:a16="http://schemas.microsoft.com/office/drawing/2014/main" id="{23CED656-9AD2-7747-9AF1-F75EAE25A4F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812FE35-0376-054E-A535-66C3377FC402}"/>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0256665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9_Title Slide">
    <p:bg>
      <p:bgRef idx="1001">
        <a:schemeClr val="bg1"/>
      </p:bgRef>
    </p:bg>
    <p:spTree>
      <p:nvGrpSpPr>
        <p:cNvPr id="1" name=""/>
        <p:cNvGrpSpPr/>
        <p:nvPr/>
      </p:nvGrpSpPr>
      <p:grpSpPr>
        <a:xfrm>
          <a:off x="0" y="0"/>
          <a:ext cx="0" cy="0"/>
          <a:chOff x="0" y="0"/>
          <a:chExt cx="0" cy="0"/>
        </a:xfrm>
      </p:grpSpPr>
      <p:pic>
        <p:nvPicPr>
          <p:cNvPr id="3" name="Picture 2" descr="A picture containing blur, light&#10;&#10;Description automatically generated">
            <a:extLst>
              <a:ext uri="{FF2B5EF4-FFF2-40B4-BE49-F238E27FC236}">
                <a16:creationId xmlns:a16="http://schemas.microsoft.com/office/drawing/2014/main" id="{2C9049B0-0B94-BD42-824D-B6D9FACBA80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9" name="Rectangle 18">
            <a:extLst>
              <a:ext uri="{FF2B5EF4-FFF2-40B4-BE49-F238E27FC236}">
                <a16:creationId xmlns:a16="http://schemas.microsoft.com/office/drawing/2014/main" id="{0C9285AD-6427-0B46-A0F2-1DCB911CA9CC}"/>
              </a:ext>
            </a:extLst>
          </p:cNvPr>
          <p:cNvSpPr/>
          <p:nvPr userDrawn="1"/>
        </p:nvSpPr>
        <p:spPr>
          <a:xfrm>
            <a:off x="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BE181728-95E0-D942-934C-22837439CA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96579429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0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6CF1BEC-2CAF-7649-A00C-2845946E679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1"/>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39841289-60D1-7948-9778-C9FCBEABBE6A}"/>
              </a:ext>
            </a:extLst>
          </p:cNvPr>
          <p:cNvSpPr/>
          <p:nvPr userDrawn="1"/>
        </p:nvSpPr>
        <p:spPr>
          <a:xfrm>
            <a:off x="0" y="-1"/>
            <a:ext cx="12192000" cy="6857999"/>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3437A559-6F71-E24B-8877-CF29E1842AA5}"/>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2177789686"/>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1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DBE12DA-8290-CF4B-976D-F9128AA4E4B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1"/>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B9A7D91F-FDE8-064E-A3E9-D2C0020634A8}"/>
              </a:ext>
            </a:extLst>
          </p:cNvPr>
          <p:cNvSpPr/>
          <p:nvPr userDrawn="1"/>
        </p:nvSpPr>
        <p:spPr>
          <a:xfrm>
            <a:off x="-1200" y="-2"/>
            <a:ext cx="12192600" cy="6857999"/>
          </a:xfrm>
          <a:prstGeom prst="rect">
            <a:avLst/>
          </a:prstGeom>
          <a:gradFill flip="none" rotWithShape="1">
            <a:gsLst>
              <a:gs pos="0">
                <a:schemeClr val="bg1">
                  <a:alpha val="0"/>
                </a:schemeClr>
              </a:gs>
              <a:gs pos="100000">
                <a:schemeClr val="bg1">
                  <a:alpha val="43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DB13CEFF-559B-FB4C-A2FE-263C6B46C7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5097387"/>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22_Title Slide">
    <p:bg>
      <p:bgRef idx="1001">
        <a:schemeClr val="bg1"/>
      </p:bgRef>
    </p:bg>
    <p:spTree>
      <p:nvGrpSpPr>
        <p:cNvPr id="1" name=""/>
        <p:cNvGrpSpPr/>
        <p:nvPr/>
      </p:nvGrpSpPr>
      <p:grpSpPr>
        <a:xfrm>
          <a:off x="0" y="0"/>
          <a:ext cx="0" cy="0"/>
          <a:chOff x="0" y="0"/>
          <a:chExt cx="0" cy="0"/>
        </a:xfrm>
      </p:grpSpPr>
      <p:pic>
        <p:nvPicPr>
          <p:cNvPr id="4" name="Picture 3" descr="A picture containing invertebrate, ctenophore&#10;&#10;Description automatically generated">
            <a:extLst>
              <a:ext uri="{FF2B5EF4-FFF2-40B4-BE49-F238E27FC236}">
                <a16:creationId xmlns:a16="http://schemas.microsoft.com/office/drawing/2014/main" id="{58C025E6-8226-464D-867E-1C3F7CD5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BBE7B51-ECA1-FA4D-BCAA-2BAA2A4A3ED4}"/>
              </a:ext>
            </a:extLst>
          </p:cNvPr>
          <p:cNvSpPr/>
          <p:nvPr userDrawn="1"/>
        </p:nvSpPr>
        <p:spPr>
          <a:xfrm>
            <a:off x="3510116" y="1"/>
            <a:ext cx="8681883"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4023BA9-1025-B342-8C96-782CC118DCF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9947674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3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9ED8F0C-28F2-8A42-9D40-7084C9FFD77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53" y="0"/>
            <a:ext cx="12212707"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426677CF-4019-3745-AE17-170FFE5A9470}"/>
              </a:ext>
            </a:extLst>
          </p:cNvPr>
          <p:cNvSpPr/>
          <p:nvPr userDrawn="1"/>
        </p:nvSpPr>
        <p:spPr>
          <a:xfrm>
            <a:off x="0" y="0"/>
            <a:ext cx="12202354"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97F8A816-849A-F64A-9212-F0A7C735F9D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746209821"/>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Ref idx="1001">
        <a:schemeClr val="bg1"/>
      </p:bgRef>
    </p:bg>
    <p:spTree>
      <p:nvGrpSpPr>
        <p:cNvPr id="1" name=""/>
        <p:cNvGrpSpPr/>
        <p:nvPr/>
      </p:nvGrpSpPr>
      <p:grpSpPr>
        <a:xfrm>
          <a:off x="0" y="0"/>
          <a:ext cx="0" cy="0"/>
          <a:chOff x="0" y="0"/>
          <a:chExt cx="0" cy="0"/>
        </a:xfrm>
      </p:grpSpPr>
      <p:pic>
        <p:nvPicPr>
          <p:cNvPr id="4" name="Picture 3" descr="A picture containing circuit, electronics, night&#10;&#10;Description automatically generated">
            <a:extLst>
              <a:ext uri="{FF2B5EF4-FFF2-40B4-BE49-F238E27FC236}">
                <a16:creationId xmlns:a16="http://schemas.microsoft.com/office/drawing/2014/main" id="{0CFC14C8-0981-E345-B10D-84223FB4CE7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8002"/>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0542CAB4-5A61-4A44-9A1E-BC9746ED65BA}"/>
              </a:ext>
            </a:extLst>
          </p:cNvPr>
          <p:cNvSpPr/>
          <p:nvPr userDrawn="1"/>
        </p:nvSpPr>
        <p:spPr>
          <a:xfrm>
            <a:off x="0" y="-1"/>
            <a:ext cx="12192000" cy="6857999"/>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8" name="TextBox 20">
            <a:extLst>
              <a:ext uri="{FF2B5EF4-FFF2-40B4-BE49-F238E27FC236}">
                <a16:creationId xmlns:a16="http://schemas.microsoft.com/office/drawing/2014/main" id="{066775FA-2E3A-3B47-AC4A-682D27F2218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56902895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7F60B99-6BFE-2D40-895F-0F084FEC4E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
            <a:ext cx="12191327" cy="6858001"/>
          </a:xfrm>
          <a:prstGeom prst="rect">
            <a:avLst/>
          </a:prstGeom>
        </p:spPr>
      </p:pic>
      <p:sp>
        <p:nvSpPr>
          <p:cNvPr id="21" name="Rectangle 20">
            <a:extLst>
              <a:ext uri="{FF2B5EF4-FFF2-40B4-BE49-F238E27FC236}">
                <a16:creationId xmlns:a16="http://schemas.microsoft.com/office/drawing/2014/main" id="{05A56ACD-80AA-D441-B2FA-F252F126F050}"/>
              </a:ext>
            </a:extLst>
          </p:cNvPr>
          <p:cNvSpPr>
            <a:spLocks/>
          </p:cNvSpPr>
          <p:nvPr userDrawn="1"/>
        </p:nvSpPr>
        <p:spPr>
          <a:xfrm rot="5400000">
            <a:off x="2666400" y="-2667600"/>
            <a:ext cx="6858000" cy="12193200"/>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0" name="Picture 19">
            <a:extLst>
              <a:ext uri="{FF2B5EF4-FFF2-40B4-BE49-F238E27FC236}">
                <a16:creationId xmlns:a16="http://schemas.microsoft.com/office/drawing/2014/main" id="{EFB81D85-C6D9-464F-970F-8B449E6B3741}"/>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6CAA01D4-228A-2D47-8D6D-23BE3048C23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92CF2F3-D508-734C-A803-AEC0A192B10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5_Title Slide">
    <p:bg>
      <p:bgRef idx="1001">
        <a:schemeClr val="bg1"/>
      </p:bgRef>
    </p:bg>
    <p:spTree>
      <p:nvGrpSpPr>
        <p:cNvPr id="1" name=""/>
        <p:cNvGrpSpPr/>
        <p:nvPr/>
      </p:nvGrpSpPr>
      <p:grpSpPr>
        <a:xfrm>
          <a:off x="0" y="0"/>
          <a:ext cx="0" cy="0"/>
          <a:chOff x="0" y="0"/>
          <a:chExt cx="0" cy="0"/>
        </a:xfrm>
      </p:grpSpPr>
      <p:pic>
        <p:nvPicPr>
          <p:cNvPr id="3" name="Picture 2" descr="A picture containing outdoor object, blue, star, bright&#10;&#10;Description automatically generated">
            <a:extLst>
              <a:ext uri="{FF2B5EF4-FFF2-40B4-BE49-F238E27FC236}">
                <a16:creationId xmlns:a16="http://schemas.microsoft.com/office/drawing/2014/main" id="{FB37B42A-7042-E140-A580-6034CB5856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200" y="-2"/>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6A9646DD-15B4-6F44-9224-549BD8C15001}"/>
              </a:ext>
            </a:extLst>
          </p:cNvPr>
          <p:cNvSpPr/>
          <p:nvPr userDrawn="1"/>
        </p:nvSpPr>
        <p:spPr>
          <a:xfrm>
            <a:off x="-12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F9FBE488-91F7-1942-A89D-FB17FE084C3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893411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6_Title Slide">
    <p:bg>
      <p:bgRef idx="1001">
        <a:schemeClr val="bg1"/>
      </p:bgRef>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BEC0F4-29B3-1844-A206-E9978DDC95C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0"/>
            <a:ext cx="12193200" cy="6858000"/>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A6BA66D4-F829-5348-B094-D86162A17157}"/>
              </a:ext>
            </a:extLst>
          </p:cNvPr>
          <p:cNvSpPr/>
          <p:nvPr userDrawn="1"/>
        </p:nvSpPr>
        <p:spPr>
          <a:xfrm>
            <a:off x="-600" y="-3"/>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BDDBD7D5-08A7-D64A-8871-2D7A78BACF8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139607683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7_Title Slide">
    <p:bg>
      <p:bgRef idx="1001">
        <a:schemeClr val="bg1"/>
      </p:bgRef>
    </p:bg>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0AFABCE9-6BC8-E741-B725-757DD8CDEF0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3200" cy="6861157"/>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C430656C-1B23-0749-AD6A-14502D71E9B2}"/>
              </a:ext>
            </a:extLst>
          </p:cNvPr>
          <p:cNvSpPr/>
          <p:nvPr userDrawn="1"/>
        </p:nvSpPr>
        <p:spPr>
          <a:xfrm>
            <a:off x="-600" y="1"/>
            <a:ext cx="12192600" cy="6857999"/>
          </a:xfrm>
          <a:prstGeom prst="rect">
            <a:avLst/>
          </a:prstGeom>
          <a:gradFill flip="none" rotWithShape="1">
            <a:gsLst>
              <a:gs pos="0">
                <a:schemeClr val="bg1">
                  <a:alpha val="0"/>
                </a:schemeClr>
              </a:gs>
              <a:gs pos="100000">
                <a:schemeClr val="bg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449E4F93-C5F1-8F48-A4C5-D5EFC338F8B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8117C73D-1E90-6E4B-B561-F3868D991D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B5A3F7D-62C2-2F4F-A74E-62524C8DDF0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2021 Arm</a:t>
            </a:r>
            <a:endParaRPr lang="en-US" altLang="en-US" sz="1000" dirty="0">
              <a:solidFill>
                <a:schemeClr val="tx2"/>
              </a:solidFill>
            </a:endParaRPr>
          </a:p>
        </p:txBody>
      </p:sp>
    </p:spTree>
    <p:extLst>
      <p:ext uri="{BB962C8B-B14F-4D97-AF65-F5344CB8AC3E}">
        <p14:creationId xmlns:p14="http://schemas.microsoft.com/office/powerpoint/2010/main" val="3096687837"/>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223CC0-C7A1-BC40-9A1F-09EBC27A25E6}"/>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F51B5E8-1A64-CC4C-8297-18A3B49396C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CF3F483E-C28F-8C43-8AF4-54DEBAF1D61F}"/>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26F5B06E-F6A0-3B43-AD64-568F71E24194}"/>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F366692D-059F-E843-B530-FFE3E2135C8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84D08BDA-0B34-A84B-B3A0-9DE0D5EB96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3353FD8-3FBF-E340-8B41-D553C61637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1" name="Picture 10" descr="A picture containing building, drawing&#10;&#10;Description automatically generated">
            <a:extLst>
              <a:ext uri="{FF2B5EF4-FFF2-40B4-BE49-F238E27FC236}">
                <a16:creationId xmlns:a16="http://schemas.microsoft.com/office/drawing/2014/main" id="{2C852A8C-3865-AA4E-82F7-750F6C6DD68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8F84B417-FBBD-D54C-B0DE-4D62AABBD4C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marL="947103">
              <a:lnSpc>
                <a:spcPct val="100000"/>
              </a:lnSpc>
              <a:spcAft>
                <a:spcPts val="0"/>
              </a:spcAft>
              <a:buClr>
                <a:schemeClr val="accent1"/>
              </a:buClr>
              <a:defRPr>
                <a:solidFill>
                  <a:srgbClr val="333E48"/>
                </a:solidFill>
              </a:defRPr>
            </a:lvl3pPr>
            <a:lvl4pPr marL="1293178" indent="-173038">
              <a:lnSpc>
                <a:spcPct val="100000"/>
              </a:lnSpc>
              <a:spcAft>
                <a:spcPts val="0"/>
              </a:spcAft>
              <a:buClr>
                <a:schemeClr val="accent1"/>
              </a:buClr>
              <a:buFont typeface="Arial" charset="0"/>
              <a:buChar char="•"/>
              <a:defRPr>
                <a:solidFill>
                  <a:srgbClr val="333E48"/>
                </a:solidFill>
              </a:defRPr>
            </a:lvl4pPr>
            <a:lvl5pPr marL="1518603">
              <a:lnSpc>
                <a:spcPct val="100000"/>
              </a:lnSpc>
              <a:spcAft>
                <a:spcPts val="0"/>
              </a:spcAft>
              <a:buClr>
                <a:schemeClr val="accent1"/>
              </a:buClr>
              <a:defRPr>
                <a:solidFill>
                  <a:srgbClr val="333E4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0F1145-3FE1-6D42-AA8B-F8E06EB9FA7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21" y="0"/>
            <a:ext cx="12192442"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7000" y="693001"/>
            <a:ext cx="6858000" cy="547200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8B406E79-E2B4-C342-8DB2-4D2D3C2FAA2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E921999B-E167-3C4E-A8F5-820963AA112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0BF6488-6104-D74D-BDA7-9A5F46DE19C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marL="581343">
              <a:lnSpc>
                <a:spcPct val="100000"/>
              </a:lnSpc>
              <a:spcAft>
                <a:spcPts val="0"/>
              </a:spcAft>
              <a:buClr>
                <a:schemeClr val="accent1"/>
              </a:buClr>
              <a:defRPr>
                <a:solidFill>
                  <a:srgbClr val="333E48"/>
                </a:solidFill>
              </a:defRPr>
            </a:lvl2pPr>
            <a:lvl3pPr>
              <a:lnSpc>
                <a:spcPct val="100000"/>
              </a:lnSpc>
              <a:spcAft>
                <a:spcPts val="0"/>
              </a:spcAft>
              <a:buClr>
                <a:schemeClr val="accent1"/>
              </a:buClr>
              <a:defRPr>
                <a:solidFill>
                  <a:srgbClr val="333E4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solidFill>
                  <a:srgbClr val="333E48"/>
                </a:solidFill>
              </a:defRPr>
            </a:lvl1pPr>
            <a:lvl2pPr marL="581343">
              <a:lnSpc>
                <a:spcPct val="100000"/>
              </a:lnSpc>
              <a:spcAft>
                <a:spcPts val="0"/>
              </a:spcAft>
              <a:buClr>
                <a:schemeClr val="accent1"/>
              </a:buClr>
              <a:defRPr sz="2000">
                <a:solidFill>
                  <a:srgbClr val="333E48"/>
                </a:solidFill>
              </a:defRPr>
            </a:lvl2pPr>
            <a:lvl3pPr marL="947103">
              <a:lnSpc>
                <a:spcPct val="100000"/>
              </a:lnSpc>
              <a:spcAft>
                <a:spcPts val="0"/>
              </a:spcAft>
              <a:buClr>
                <a:schemeClr val="accent1"/>
              </a:buClr>
              <a:defRPr sz="1800">
                <a:solidFill>
                  <a:srgbClr val="333E48"/>
                </a:solidFill>
              </a:defRPr>
            </a:lvl3pPr>
            <a:lvl4pPr marL="1293178" indent="-173038">
              <a:lnSpc>
                <a:spcPct val="100000"/>
              </a:lnSpc>
              <a:spcAft>
                <a:spcPts val="0"/>
              </a:spcAft>
              <a:buClr>
                <a:schemeClr val="accent1"/>
              </a:buClr>
              <a:buFont typeface="Arial" charset="0"/>
              <a:buChar char="•"/>
              <a:defRPr sz="1800">
                <a:solidFill>
                  <a:srgbClr val="333E48"/>
                </a:solidFill>
              </a:defRPr>
            </a:lvl4pPr>
            <a:lvl5pPr marL="1518603">
              <a:lnSpc>
                <a:spcPct val="100000"/>
              </a:lnSpc>
              <a:spcAft>
                <a:spcPts val="0"/>
              </a:spcAft>
              <a:buClr>
                <a:schemeClr val="accent1"/>
              </a:buClr>
              <a:defRPr sz="1800">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33E48"/>
                </a:solidFill>
              </a:defRPr>
            </a:lvl1pPr>
            <a:lvl2pPr>
              <a:lnSpc>
                <a:spcPct val="100000"/>
              </a:lnSpc>
              <a:spcBef>
                <a:spcPts val="0"/>
              </a:spcBef>
              <a:spcAft>
                <a:spcPts val="0"/>
              </a:spcAft>
              <a:buClr>
                <a:schemeClr val="accent1"/>
              </a:buClr>
              <a:defRPr>
                <a:solidFill>
                  <a:srgbClr val="333E48"/>
                </a:solidFill>
              </a:defRPr>
            </a:lvl2pPr>
            <a:lvl3pPr>
              <a:lnSpc>
                <a:spcPct val="100000"/>
              </a:lnSpc>
              <a:spcBef>
                <a:spcPts val="0"/>
              </a:spcBef>
              <a:spcAft>
                <a:spcPts val="0"/>
              </a:spcAft>
              <a:buClr>
                <a:schemeClr val="accent1"/>
              </a:buClr>
              <a:defRPr>
                <a:solidFill>
                  <a:srgbClr val="333E48"/>
                </a:solidFill>
              </a:defRPr>
            </a:lvl3pPr>
            <a:lvl4pPr marL="1201738" indent="-173038">
              <a:lnSpc>
                <a:spcPct val="100000"/>
              </a:lnSpc>
              <a:spcBef>
                <a:spcPts val="0"/>
              </a:spcBef>
              <a:spcAft>
                <a:spcPts val="0"/>
              </a:spcAft>
              <a:buClr>
                <a:schemeClr val="accent1"/>
              </a:buClr>
              <a:buFont typeface="Arial" charset="0"/>
              <a:buChar char="•"/>
              <a:defRPr>
                <a:solidFill>
                  <a:srgbClr val="333E48"/>
                </a:solidFill>
              </a:defRPr>
            </a:lvl4pPr>
            <a:lvl5pPr>
              <a:lnSpc>
                <a:spcPct val="100000"/>
              </a:lnSpc>
              <a:spcBef>
                <a:spcPts val="0"/>
              </a:spcBef>
              <a:spcAft>
                <a:spcPts val="0"/>
              </a:spcAft>
              <a:buClr>
                <a:schemeClr val="accent1"/>
              </a:buClr>
              <a:defRPr>
                <a:solidFill>
                  <a:srgbClr val="333E4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solidFill>
                  <a:srgbClr val="333E48"/>
                </a:solidFill>
              </a:defRPr>
            </a:lvl1pPr>
            <a:lvl2pPr>
              <a:lnSpc>
                <a:spcPct val="100000"/>
              </a:lnSpc>
              <a:spcBef>
                <a:spcPts val="0"/>
              </a:spcBef>
              <a:spcAft>
                <a:spcPts val="0"/>
              </a:spcAft>
              <a:buClr>
                <a:schemeClr val="accent1"/>
              </a:buClr>
              <a:defRPr sz="2000">
                <a:solidFill>
                  <a:srgbClr val="333E48"/>
                </a:solidFill>
              </a:defRPr>
            </a:lvl2pPr>
            <a:lvl3pPr>
              <a:lnSpc>
                <a:spcPct val="100000"/>
              </a:lnSpc>
              <a:spcBef>
                <a:spcPts val="0"/>
              </a:spcBef>
              <a:spcAft>
                <a:spcPts val="0"/>
              </a:spcAft>
              <a:buClr>
                <a:schemeClr val="accent1"/>
              </a:buClr>
              <a:defRPr sz="1800">
                <a:solidFill>
                  <a:srgbClr val="333E4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solidFill>
                  <a:srgbClr val="333E48"/>
                </a:solidFill>
              </a:defRPr>
            </a:lvl1pPr>
          </a:lstStyle>
          <a:p>
            <a:pPr lvl="0"/>
            <a:r>
              <a:rPr lang="en-US" noProof="0"/>
              <a:t>Click icon to add picture</a:t>
            </a:r>
            <a:endParaRPr lang="en-US" noProof="0" dirty="0"/>
          </a:p>
        </p:txBody>
      </p:sp>
    </p:spTree>
    <p:extLst>
      <p:ext uri="{BB962C8B-B14F-4D97-AF65-F5344CB8AC3E}">
        <p14:creationId xmlns:p14="http://schemas.microsoft.com/office/powerpoint/2010/main" val="15842164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a:t>Click icon to add table</a:t>
            </a:r>
            <a:endParaRPr lang="en-US" noProof="0" dirty="0"/>
          </a:p>
        </p:txBody>
      </p:sp>
    </p:spTree>
    <p:extLst>
      <p:ext uri="{BB962C8B-B14F-4D97-AF65-F5344CB8AC3E}">
        <p14:creationId xmlns:p14="http://schemas.microsoft.com/office/powerpoint/2010/main" val="775123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828AC5A-7EFB-CA43-8A9B-3B442C5C9A1B}"/>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1" name="Picture 10" descr="A picture containing building, drawing&#10;&#10;Description automatically generated">
            <a:extLst>
              <a:ext uri="{FF2B5EF4-FFF2-40B4-BE49-F238E27FC236}">
                <a16:creationId xmlns:a16="http://schemas.microsoft.com/office/drawing/2014/main" id="{C1198ECC-03BB-F84C-8B27-CF6053626C9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0" name="TextBox 20">
            <a:extLst>
              <a:ext uri="{FF2B5EF4-FFF2-40B4-BE49-F238E27FC236}">
                <a16:creationId xmlns:a16="http://schemas.microsoft.com/office/drawing/2014/main" id="{2EFD6F9F-6DEB-6F4D-BE5A-D3540160B34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7" name="Rectangle 6">
            <a:extLst>
              <a:ext uri="{FF2B5EF4-FFF2-40B4-BE49-F238E27FC236}">
                <a16:creationId xmlns:a16="http://schemas.microsoft.com/office/drawing/2014/main" id="{45A82B8D-79F0-2840-A348-51E15B608C54}"/>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511E887-F2DD-9743-B321-E6625A63F4D3}"/>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0" name="Picture 9" descr="A picture containing building, drawing&#10;&#10;Description automatically generated">
            <a:extLst>
              <a:ext uri="{FF2B5EF4-FFF2-40B4-BE49-F238E27FC236}">
                <a16:creationId xmlns:a16="http://schemas.microsoft.com/office/drawing/2014/main" id="{AF5F647F-3DD2-E04B-AC85-5BB3FF09994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9" name="TextBox 20">
            <a:extLst>
              <a:ext uri="{FF2B5EF4-FFF2-40B4-BE49-F238E27FC236}">
                <a16:creationId xmlns:a16="http://schemas.microsoft.com/office/drawing/2014/main" id="{1BE84E2F-085C-6E4E-8174-736F84DE3A1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
        <p:nvSpPr>
          <p:cNvPr id="6" name="Rectangle 5">
            <a:extLst>
              <a:ext uri="{FF2B5EF4-FFF2-40B4-BE49-F238E27FC236}">
                <a16:creationId xmlns:a16="http://schemas.microsoft.com/office/drawing/2014/main" id="{8630E328-7BED-1141-A027-0EEE09BB1F0B}"/>
              </a:ext>
            </a:extLst>
          </p:cNvPr>
          <p:cNvSpPr>
            <a:spLocks noChangeArrowheads="1"/>
          </p:cNvSpPr>
          <p:nvPr userDrawn="1"/>
        </p:nvSpPr>
        <p:spPr bwMode="auto">
          <a:xfrm>
            <a:off x="6670505" y="952143"/>
            <a:ext cx="4655186"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Asante</a:t>
            </a:r>
          </a:p>
          <a:p>
            <a:pPr algn="r">
              <a:defRPr/>
            </a:pPr>
            <a:r>
              <a:rPr lang="en-US" altLang="en-US" sz="2800" dirty="0">
                <a:solidFill>
                  <a:schemeClr val="bg1"/>
                </a:solidFill>
              </a:rPr>
              <a:t>Merci</a:t>
            </a: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marL="0" marR="0" lvl="0" indent="0" algn="r" defTabSz="914400" rtl="0" eaLnBrk="0" fontAlgn="base" latinLnBrk="0" hangingPunct="0">
              <a:lnSpc>
                <a:spcPct val="100000"/>
              </a:lnSpc>
              <a:spcBef>
                <a:spcPct val="0"/>
              </a:spcBef>
              <a:spcAft>
                <a:spcPct val="0"/>
              </a:spcAft>
              <a:buClrTx/>
              <a:buSzTx/>
              <a:buFontTx/>
              <a:buNone/>
              <a:tabLst/>
              <a:defRPr/>
            </a:pPr>
            <a:r>
              <a:rPr lang="en-US" altLang="en-US" sz="2800" dirty="0">
                <a:solidFill>
                  <a:schemeClr val="bg1"/>
                </a:solidFill>
              </a:rPr>
              <a:t>Kiitos</a:t>
            </a: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br>
              <a:rPr lang="en-US" altLang="en-US" sz="2800" dirty="0">
                <a:solidFill>
                  <a:schemeClr val="bg1"/>
                </a:solidFill>
              </a:rPr>
            </a:b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3539DD-CEDA-3A48-A36A-6D3775392ACF}"/>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5C774FB-6A72-C34E-AAAD-07547EC9639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870DFC52-AE4C-654B-A714-C2006FAE0419}"/>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925CD4-06B7-E24D-8A2A-BE1E27E8BC7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8000"/>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2" name="Rectangle 1">
            <a:extLst>
              <a:ext uri="{FF2B5EF4-FFF2-40B4-BE49-F238E27FC236}">
                <a16:creationId xmlns:a16="http://schemas.microsoft.com/office/drawing/2014/main" id="{D58F9D61-0E18-934E-80CB-8ABCE713AF08}"/>
              </a:ext>
            </a:extLst>
          </p:cNvPr>
          <p:cNvSpPr/>
          <p:nvPr userDrawn="1"/>
        </p:nvSpPr>
        <p:spPr>
          <a:xfrm>
            <a:off x="0" y="-1"/>
            <a:ext cx="12192000" cy="6857999"/>
          </a:xfrm>
          <a:prstGeom prst="rect">
            <a:avLst/>
          </a:prstGeom>
          <a:gradFill flip="none" rotWithShape="1">
            <a:gsLst>
              <a:gs pos="0">
                <a:schemeClr val="tx1">
                  <a:alpha val="0"/>
                </a:schemeClr>
              </a:gs>
              <a:gs pos="99000">
                <a:schemeClr val="tx1">
                  <a:alpha val="2000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8B5F76A5-92C3-DF4A-993D-C79C93E5316F}"/>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267C7E9E-E74C-0547-868F-423E4E2194CA}"/>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1652C07E-440A-CE41-9DBD-125723A40F1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720845-44B5-8345-A55E-DF3DBAF7C289}"/>
              </a:ext>
            </a:extLst>
          </p:cNvPr>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err="1">
                <a:solidFill>
                  <a:schemeClr val="bg1"/>
                </a:solidFill>
              </a:rPr>
              <a:t>www.arm.com</a:t>
            </a:r>
            <a:r>
              <a:rPr lang="en-US" altLang="x-none" sz="1200" dirty="0">
                <a:solidFill>
                  <a:schemeClr val="bg1"/>
                </a:solidFill>
              </a:rPr>
              <a:t>/company/policies/trademarks</a:t>
            </a:r>
          </a:p>
        </p:txBody>
      </p:sp>
      <p:pic>
        <p:nvPicPr>
          <p:cNvPr id="9" name="Picture 8" descr="A picture containing building, drawing&#10;&#10;Description automatically generated">
            <a:extLst>
              <a:ext uri="{FF2B5EF4-FFF2-40B4-BE49-F238E27FC236}">
                <a16:creationId xmlns:a16="http://schemas.microsoft.com/office/drawing/2014/main" id="{0A3F307A-54EB-9747-ABE8-8A816CDDD8D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8" name="TextBox 20">
            <a:extLst>
              <a:ext uri="{FF2B5EF4-FFF2-40B4-BE49-F238E27FC236}">
                <a16:creationId xmlns:a16="http://schemas.microsoft.com/office/drawing/2014/main" id="{EA133D04-5236-D641-B03F-0BE645CEB92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494321-DD87-0D4B-AEA1-CB80E36808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C68F4AA8-7F9E-7D41-BF94-4D811F55AC26}"/>
              </a:ext>
            </a:extLst>
          </p:cNvPr>
          <p:cNvSpPr/>
          <p:nvPr userDrawn="1"/>
        </p:nvSpPr>
        <p:spPr>
          <a:xfrm>
            <a:off x="0" y="1"/>
            <a:ext cx="12192000"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73210143-1056-7048-ADC6-41884B602F87}"/>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8C8B782A-A9C9-CA41-A2FF-1BC8DE03468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FCEEB435-8B36-4144-8E92-92682FE106A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CD0AF51-EEA2-DE46-8B7D-78783234884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760" r="1770"/>
          <a:stretch/>
        </p:blipFill>
        <p:spPr>
          <a:xfrm>
            <a:off x="-600" y="0"/>
            <a:ext cx="12192000" cy="6857999"/>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7061" y="463062"/>
            <a:ext cx="6858000"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4C9E646E-904B-FE40-95AC-5DBD9EA1E95D}"/>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4" name="Picture 13" descr="A picture containing building, drawing&#10;&#10;Description automatically generated">
            <a:extLst>
              <a:ext uri="{FF2B5EF4-FFF2-40B4-BE49-F238E27FC236}">
                <a16:creationId xmlns:a16="http://schemas.microsoft.com/office/drawing/2014/main" id="{B0F255FF-9877-7447-84E8-B54342514AA9}"/>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AEE727D9-9D95-154F-8EEF-D353686DEB9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BD6984C-0C60-D246-AE94-A2AE6368F1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0" y="0"/>
            <a:ext cx="12193200" cy="6857998"/>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3" name="Rectangle 12">
            <a:extLst>
              <a:ext uri="{FF2B5EF4-FFF2-40B4-BE49-F238E27FC236}">
                <a16:creationId xmlns:a16="http://schemas.microsoft.com/office/drawing/2014/main" id="{FF9BECDB-CC38-DF4D-907D-B3DFBF61DA05}"/>
              </a:ext>
            </a:extLst>
          </p:cNvPr>
          <p:cNvSpPr/>
          <p:nvPr userDrawn="1"/>
        </p:nvSpPr>
        <p:spPr>
          <a:xfrm>
            <a:off x="4498259" y="1"/>
            <a:ext cx="7693741" cy="6857999"/>
          </a:xfrm>
          <a:prstGeom prst="rect">
            <a:avLst/>
          </a:prstGeom>
          <a:gradFill flip="none" rotWithShape="1">
            <a:gsLst>
              <a:gs pos="0">
                <a:schemeClr val="tx1">
                  <a:alpha val="0"/>
                </a:schemeClr>
              </a:gs>
              <a:gs pos="100000">
                <a:schemeClr val="tx1">
                  <a:alpha val="4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32AEACEA-CC36-0E44-8844-76898F890A76}"/>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317F1C36-0131-3143-8A0C-5B53D484B0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22" name="TextBox 20">
            <a:extLst>
              <a:ext uri="{FF2B5EF4-FFF2-40B4-BE49-F238E27FC236}">
                <a16:creationId xmlns:a16="http://schemas.microsoft.com/office/drawing/2014/main" id="{97C82C88-5520-304D-9044-627C10A67F0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3" name="Picture 2" descr="A picture containing indoor, person&#10;&#10;Description automatically generated">
            <a:extLst>
              <a:ext uri="{FF2B5EF4-FFF2-40B4-BE49-F238E27FC236}">
                <a16:creationId xmlns:a16="http://schemas.microsoft.com/office/drawing/2014/main" id="{B1347F1D-5F69-BB4F-AE1F-4C4F13186A2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8"/>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pic>
        <p:nvPicPr>
          <p:cNvPr id="22" name="Picture 21">
            <a:extLst>
              <a:ext uri="{FF2B5EF4-FFF2-40B4-BE49-F238E27FC236}">
                <a16:creationId xmlns:a16="http://schemas.microsoft.com/office/drawing/2014/main" id="{9FCF4363-5E90-D047-9431-0DB690B3B27A}"/>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5" name="Picture 14" descr="A picture containing building, drawing&#10;&#10;Description automatically generated">
            <a:extLst>
              <a:ext uri="{FF2B5EF4-FFF2-40B4-BE49-F238E27FC236}">
                <a16:creationId xmlns:a16="http://schemas.microsoft.com/office/drawing/2014/main" id="{AF64EEF4-B1ED-2544-B548-9FFD93EA665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3" name="TextBox 20">
            <a:extLst>
              <a:ext uri="{FF2B5EF4-FFF2-40B4-BE49-F238E27FC236}">
                <a16:creationId xmlns:a16="http://schemas.microsoft.com/office/drawing/2014/main" id="{73FB50C7-839A-F84D-ADC0-26A88F1AF62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AB041E3-D124-8440-B6B0-06A51A3090B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00" y="1"/>
            <a:ext cx="121932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a:solidFill>
                <a:schemeClr val="bg1"/>
              </a:solidFill>
              <a:cs typeface="ＭＳ Ｐゴシック" charset="0"/>
            </a:endParaRPr>
          </a:p>
        </p:txBody>
      </p:sp>
      <p:sp>
        <p:nvSpPr>
          <p:cNvPr id="18" name="Rectangle 17">
            <a:extLst>
              <a:ext uri="{FF2B5EF4-FFF2-40B4-BE49-F238E27FC236}">
                <a16:creationId xmlns:a16="http://schemas.microsoft.com/office/drawing/2014/main" id="{5BFF0996-2F0F-5B4A-AE7F-01949B340BCF}"/>
              </a:ext>
            </a:extLst>
          </p:cNvPr>
          <p:cNvSpPr/>
          <p:nvPr userDrawn="1"/>
        </p:nvSpPr>
        <p:spPr>
          <a:xfrm>
            <a:off x="3849329" y="1"/>
            <a:ext cx="8342671" cy="6857999"/>
          </a:xfrm>
          <a:prstGeom prst="rect">
            <a:avLst/>
          </a:prstGeom>
          <a:gradFill flip="none" rotWithShape="1">
            <a:gsLst>
              <a:gs pos="0">
                <a:schemeClr val="tx1">
                  <a:alpha val="0"/>
                </a:schemeClr>
              </a:gs>
              <a:gs pos="45000">
                <a:srgbClr val="000000">
                  <a:alpha val="25000"/>
                </a:srgbClr>
              </a:gs>
              <a:gs pos="100000">
                <a:schemeClr val="tx1">
                  <a:alpha val="5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86BE3C52-00EF-C04D-93F3-7480251F2708}"/>
              </a:ext>
            </a:extLst>
          </p:cNvPr>
          <p:cNvPicPr>
            <a:picLocks noChangeAspect="1"/>
          </p:cNvPicPr>
          <p:nvPr userDrawn="1"/>
        </p:nvPicPr>
        <p:blipFill rotWithShape="1">
          <a:blip r:embed="rId3" cstate="screen">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16" name="Picture 15" descr="A picture containing building, drawing&#10;&#10;Description automatically generated">
            <a:extLst>
              <a:ext uri="{FF2B5EF4-FFF2-40B4-BE49-F238E27FC236}">
                <a16:creationId xmlns:a16="http://schemas.microsoft.com/office/drawing/2014/main" id="{0A33934D-C896-5B4A-B1D6-BDDDB11E039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76311" y="1167639"/>
            <a:ext cx="1700213" cy="530640"/>
          </a:xfrm>
          <a:prstGeom prst="rect">
            <a:avLst/>
          </a:prstGeom>
        </p:spPr>
      </p:pic>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a:solidFill>
                <a:schemeClr val="tx2"/>
              </a:solidFill>
            </a:endParaRPr>
          </a:p>
        </p:txBody>
      </p:sp>
      <p:sp>
        <p:nvSpPr>
          <p:cNvPr id="19" name="TextBox 20">
            <a:extLst>
              <a:ext uri="{FF2B5EF4-FFF2-40B4-BE49-F238E27FC236}">
                <a16:creationId xmlns:a16="http://schemas.microsoft.com/office/drawing/2014/main" id="{605CEBE1-EDEA-1145-9184-E339DB2CD8E3}"/>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2021 Arm</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descr="A picture containing clock, meter&#10;&#10;Description automatically generated">
            <a:extLst>
              <a:ext uri="{FF2B5EF4-FFF2-40B4-BE49-F238E27FC236}">
                <a16:creationId xmlns:a16="http://schemas.microsoft.com/office/drawing/2014/main" id="{C88DC1F2-A377-A943-9ABE-BD7E2F2C1811}"/>
              </a:ext>
            </a:extLst>
          </p:cNvPr>
          <p:cNvPicPr>
            <a:picLocks noChangeAspect="1"/>
          </p:cNvPicPr>
          <p:nvPr userDrawn="1"/>
        </p:nvPicPr>
        <p:blipFill>
          <a:blip r:embed="rId42" cstate="screen">
            <a:extLst>
              <a:ext uri="{28A0092B-C50C-407E-A947-70E740481C1C}">
                <a14:useLocalDpi xmlns:a14="http://schemas.microsoft.com/office/drawing/2010/main"/>
              </a:ext>
            </a:extLst>
          </a:blip>
          <a:stretch>
            <a:fillRect/>
          </a:stretch>
        </p:blipFill>
        <p:spPr>
          <a:xfrm>
            <a:off x="10835847" y="6384924"/>
            <a:ext cx="879904" cy="274619"/>
          </a:xfrm>
          <a:prstGeom prst="rect">
            <a:avLst/>
          </a:prstGeom>
        </p:spPr>
      </p:pic>
      <p:sp>
        <p:nvSpPr>
          <p:cNvPr id="9" name="TextBox 20">
            <a:extLst>
              <a:ext uri="{FF2B5EF4-FFF2-40B4-BE49-F238E27FC236}">
                <a16:creationId xmlns:a16="http://schemas.microsoft.com/office/drawing/2014/main" id="{27B344F3-4498-5A4F-9DA2-CB9437A25367}"/>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2021 Arm</a:t>
            </a:r>
            <a:endParaRPr lang="en-US" altLang="en-US" sz="1000" dirty="0">
              <a:solidFill>
                <a:srgbClr val="7F7F7F"/>
              </a:solidFill>
            </a:endParaRPr>
          </a:p>
        </p:txBody>
      </p:sp>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28" r:id="rId12"/>
    <p:sldLayoutId id="2147485529" r:id="rId13"/>
    <p:sldLayoutId id="2147485530" r:id="rId14"/>
    <p:sldLayoutId id="2147485531" r:id="rId15"/>
    <p:sldLayoutId id="2147485532" r:id="rId16"/>
    <p:sldLayoutId id="2147485533" r:id="rId17"/>
    <p:sldLayoutId id="2147485534" r:id="rId18"/>
    <p:sldLayoutId id="2147485535" r:id="rId19"/>
    <p:sldLayoutId id="2147485536" r:id="rId20"/>
    <p:sldLayoutId id="2147485537" r:id="rId21"/>
    <p:sldLayoutId id="2147485538" r:id="rId22"/>
    <p:sldLayoutId id="2147485510" r:id="rId23"/>
    <p:sldLayoutId id="2147485436" r:id="rId24"/>
    <p:sldLayoutId id="2147485438" r:id="rId25"/>
    <p:sldLayoutId id="2147485440" r:id="rId26"/>
    <p:sldLayoutId id="2147485441" r:id="rId27"/>
    <p:sldLayoutId id="2147485442" r:id="rId28"/>
    <p:sldLayoutId id="2147485443" r:id="rId29"/>
    <p:sldLayoutId id="2147485444" r:id="rId30"/>
    <p:sldLayoutId id="2147485445" r:id="rId31"/>
    <p:sldLayoutId id="2147485446" r:id="rId32"/>
    <p:sldLayoutId id="2147485447" r:id="rId33"/>
    <p:sldLayoutId id="2147485448" r:id="rId34"/>
    <p:sldLayoutId id="2147485449" r:id="rId35"/>
    <p:sldLayoutId id="2147485450" r:id="rId36"/>
    <p:sldLayoutId id="2147485452" r:id="rId37"/>
    <p:sldLayoutId id="2147485512" r:id="rId38"/>
    <p:sldLayoutId id="2147485453" r:id="rId39"/>
    <p:sldLayoutId id="2147485513" r:id="rId40"/>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rgbClr val="333E48"/>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33E4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33E4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33E4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6.xml"/><Relationship Id="rId4" Type="http://schemas.openxmlformats.org/officeDocument/2006/relationships/hyperlink" Target="http://www.ecs.soton.ac.u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26.xml"/><Relationship Id="rId4" Type="http://schemas.openxmlformats.org/officeDocument/2006/relationships/image" Target="../media/image27.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6.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p:txBody>
          <a:bodyPr/>
          <a:lstStyle/>
          <a:p>
            <a:r>
              <a:rPr lang="en-US" sz="5400" b="1" dirty="0"/>
              <a:t>AMBA AXI4 Bus Architecture</a:t>
            </a:r>
            <a:endParaRPr lang="en-US" dirty="0"/>
          </a:p>
        </p:txBody>
      </p:sp>
    </p:spTree>
    <p:extLst>
      <p:ext uri="{BB962C8B-B14F-4D97-AF65-F5344CB8AC3E}">
        <p14:creationId xmlns:p14="http://schemas.microsoft.com/office/powerpoint/2010/main" val="188866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 Typical Bus Operation Example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6094413" cy="4086225"/>
          </a:xfrm>
        </p:spPr>
        <p:txBody>
          <a:bodyPr wrap="square" numCol="1" anchor="t" anchorCtr="0" compatLnSpc="1">
            <a:prstTxWarp prst="textNoShape">
              <a:avLst/>
            </a:prstTxWarp>
          </a:bodyPr>
          <a:lstStyle/>
          <a:p>
            <a:r>
              <a:rPr lang="en-GB" dirty="0"/>
              <a:t>A typical operation to access a peripheral mainly consists of the following:</a:t>
            </a:r>
            <a:endParaRPr lang="en-US" altLang="en-US" dirty="0">
              <a:ea typeface="ＭＳ Ｐゴシック" panose="020B0600070205080204" pitchFamily="34" charset="-128"/>
            </a:endParaRPr>
          </a:p>
          <a:p>
            <a:pPr lvl="1"/>
            <a:r>
              <a:rPr lang="en-GB" dirty="0"/>
              <a:t>The Manager (e.g., a processor) selects one peripheral (or one register) by giving the address to the address bus. At the same time, it sets control signals, such as read or write, transfer size, and so forth.</a:t>
            </a:r>
            <a:endParaRPr lang="en-US" altLang="en-US" dirty="0">
              <a:ea typeface="ＭＳ Ｐゴシック" panose="020B0600070205080204" pitchFamily="34" charset="-128"/>
            </a:endParaRPr>
          </a:p>
          <a:p>
            <a:pPr lvl="1"/>
            <a:r>
              <a:rPr lang="en-GB" dirty="0"/>
              <a:t>The Manager waits for the Subordinate (e.g., peripheral) to respond.</a:t>
            </a:r>
          </a:p>
          <a:p>
            <a:pPr lvl="1"/>
            <a:r>
              <a:rPr lang="en-GB" dirty="0"/>
              <a:t>Once the Subordinate is ready, it sends back the requested data to the processor. At the same time, it sets the ready signal on the control bus.</a:t>
            </a:r>
          </a:p>
          <a:p>
            <a:pPr lvl="1"/>
            <a:r>
              <a:rPr lang="en-GB" dirty="0"/>
              <a:t>Finally, the Manager reads the transmitted data and starts another communication cycle.</a:t>
            </a:r>
          </a:p>
        </p:txBody>
      </p:sp>
      <p:sp>
        <p:nvSpPr>
          <p:cNvPr id="5" name="Rectangle 4">
            <a:extLst>
              <a:ext uri="{FF2B5EF4-FFF2-40B4-BE49-F238E27FC236}">
                <a16:creationId xmlns:a16="http://schemas.microsoft.com/office/drawing/2014/main" id="{100DA68F-31B9-4034-B6D7-7BAA294E8D0B}"/>
              </a:ext>
            </a:extLst>
          </p:cNvPr>
          <p:cNvSpPr/>
          <p:nvPr/>
        </p:nvSpPr>
        <p:spPr bwMode="auto">
          <a:xfrm>
            <a:off x="7787305" y="1419225"/>
            <a:ext cx="558655" cy="4619625"/>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6" name="Rectangle 5">
            <a:extLst>
              <a:ext uri="{FF2B5EF4-FFF2-40B4-BE49-F238E27FC236}">
                <a16:creationId xmlns:a16="http://schemas.microsoft.com/office/drawing/2014/main" id="{B36D1C91-7C81-4A8D-98E2-FBB64036BDBE}"/>
              </a:ext>
            </a:extLst>
          </p:cNvPr>
          <p:cNvSpPr/>
          <p:nvPr/>
        </p:nvSpPr>
        <p:spPr bwMode="auto">
          <a:xfrm>
            <a:off x="11164625" y="1419225"/>
            <a:ext cx="558655" cy="461962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cxnSp>
        <p:nvCxnSpPr>
          <p:cNvPr id="7" name="Straight Arrow Connector 6">
            <a:extLst>
              <a:ext uri="{FF2B5EF4-FFF2-40B4-BE49-F238E27FC236}">
                <a16:creationId xmlns:a16="http://schemas.microsoft.com/office/drawing/2014/main" id="{737540BA-B982-40D4-AE5D-245140B1F451}"/>
              </a:ext>
            </a:extLst>
          </p:cNvPr>
          <p:cNvCxnSpPr/>
          <p:nvPr/>
        </p:nvCxnSpPr>
        <p:spPr bwMode="auto">
          <a:xfrm>
            <a:off x="8345960" y="1552577"/>
            <a:ext cx="2818666" cy="142875"/>
          </a:xfrm>
          <a:prstGeom prst="straightConnector1">
            <a:avLst/>
          </a:prstGeom>
          <a:noFill/>
          <a:ln w="38100" cap="flat" cmpd="sng" algn="ctr">
            <a:solidFill>
              <a:schemeClr val="accent3">
                <a:lumMod val="75000"/>
              </a:schemeClr>
            </a:solidFill>
            <a:prstDash val="solid"/>
            <a:round/>
            <a:headEnd type="none" w="med" len="med"/>
            <a:tailEnd type="triangle" w="lg" len="lg"/>
          </a:ln>
          <a:effectLst/>
        </p:spPr>
      </p:cxnSp>
      <p:sp>
        <p:nvSpPr>
          <p:cNvPr id="8" name="TextBox 7">
            <a:extLst>
              <a:ext uri="{FF2B5EF4-FFF2-40B4-BE49-F238E27FC236}">
                <a16:creationId xmlns:a16="http://schemas.microsoft.com/office/drawing/2014/main" id="{3FF4AD63-B4A5-4A6B-99EC-E1804313F3E7}"/>
              </a:ext>
            </a:extLst>
          </p:cNvPr>
          <p:cNvSpPr txBox="1">
            <a:spLocks noChangeArrowheads="1"/>
          </p:cNvSpPr>
          <p:nvPr/>
        </p:nvSpPr>
        <p:spPr bwMode="auto">
          <a:xfrm>
            <a:off x="8555456" y="1624013"/>
            <a:ext cx="2399674"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 bus </a:t>
            </a:r>
          </a:p>
          <a:p>
            <a:pPr eaLnBrk="1" hangingPunct="1"/>
            <a:r>
              <a:rPr lang="en-GB" sz="1100" b="0" dirty="0"/>
              <a:t>Select a peripheral</a:t>
            </a:r>
          </a:p>
        </p:txBody>
      </p:sp>
      <p:sp>
        <p:nvSpPr>
          <p:cNvPr id="9" name="TextBox 8">
            <a:extLst>
              <a:ext uri="{FF2B5EF4-FFF2-40B4-BE49-F238E27FC236}">
                <a16:creationId xmlns:a16="http://schemas.microsoft.com/office/drawing/2014/main" id="{349410A6-29E3-4B21-91B8-6E87D9A0AB55}"/>
              </a:ext>
            </a:extLst>
          </p:cNvPr>
          <p:cNvSpPr txBox="1">
            <a:spLocks noChangeArrowheads="1"/>
          </p:cNvSpPr>
          <p:nvPr/>
        </p:nvSpPr>
        <p:spPr bwMode="auto">
          <a:xfrm>
            <a:off x="7431798" y="1119190"/>
            <a:ext cx="1396636"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Processor</a:t>
            </a:r>
          </a:p>
        </p:txBody>
      </p:sp>
      <p:sp>
        <p:nvSpPr>
          <p:cNvPr id="10" name="TextBox 9">
            <a:extLst>
              <a:ext uri="{FF2B5EF4-FFF2-40B4-BE49-F238E27FC236}">
                <a16:creationId xmlns:a16="http://schemas.microsoft.com/office/drawing/2014/main" id="{16637E9A-304B-47FB-8820-34ADECF1D160}"/>
              </a:ext>
            </a:extLst>
          </p:cNvPr>
          <p:cNvSpPr txBox="1">
            <a:spLocks noChangeArrowheads="1"/>
          </p:cNvSpPr>
          <p:nvPr/>
        </p:nvSpPr>
        <p:spPr bwMode="auto">
          <a:xfrm>
            <a:off x="10859905" y="1119190"/>
            <a:ext cx="1396636"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Peripheral</a:t>
            </a:r>
          </a:p>
        </p:txBody>
      </p:sp>
      <p:cxnSp>
        <p:nvCxnSpPr>
          <p:cNvPr id="11" name="Straight Arrow Connector 10">
            <a:extLst>
              <a:ext uri="{FF2B5EF4-FFF2-40B4-BE49-F238E27FC236}">
                <a16:creationId xmlns:a16="http://schemas.microsoft.com/office/drawing/2014/main" id="{4F777E28-3887-429E-8751-A3CEF23B1E3B}"/>
              </a:ext>
            </a:extLst>
          </p:cNvPr>
          <p:cNvCxnSpPr/>
          <p:nvPr/>
        </p:nvCxnSpPr>
        <p:spPr bwMode="auto">
          <a:xfrm>
            <a:off x="8345960" y="2257427"/>
            <a:ext cx="2818666" cy="142875"/>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2" name="TextBox 11">
            <a:extLst>
              <a:ext uri="{FF2B5EF4-FFF2-40B4-BE49-F238E27FC236}">
                <a16:creationId xmlns:a16="http://schemas.microsoft.com/office/drawing/2014/main" id="{37FDA6CB-A4D6-441B-9B77-8DFDE05C5BF0}"/>
              </a:ext>
            </a:extLst>
          </p:cNvPr>
          <p:cNvSpPr txBox="1">
            <a:spLocks noChangeArrowheads="1"/>
          </p:cNvSpPr>
          <p:nvPr/>
        </p:nvSpPr>
        <p:spPr bwMode="auto">
          <a:xfrm>
            <a:off x="8555456" y="2303465"/>
            <a:ext cx="250548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Read operation, transfer size at the same time</a:t>
            </a:r>
          </a:p>
        </p:txBody>
      </p:sp>
      <p:cxnSp>
        <p:nvCxnSpPr>
          <p:cNvPr id="13" name="Straight Arrow Connector 12">
            <a:extLst>
              <a:ext uri="{FF2B5EF4-FFF2-40B4-BE49-F238E27FC236}">
                <a16:creationId xmlns:a16="http://schemas.microsoft.com/office/drawing/2014/main" id="{3903FAA3-3C11-400B-80CE-C7106224D498}"/>
              </a:ext>
            </a:extLst>
          </p:cNvPr>
          <p:cNvCxnSpPr/>
          <p:nvPr/>
        </p:nvCxnSpPr>
        <p:spPr bwMode="auto">
          <a:xfrm flipH="1">
            <a:off x="8345960" y="2892425"/>
            <a:ext cx="2818666" cy="209550"/>
          </a:xfrm>
          <a:prstGeom prst="straightConnector1">
            <a:avLst/>
          </a:prstGeom>
          <a:noFill/>
          <a:ln w="38100" cap="flat" cmpd="sng" algn="ctr">
            <a:solidFill>
              <a:schemeClr val="accent2">
                <a:lumMod val="60000"/>
                <a:lumOff val="40000"/>
              </a:schemeClr>
            </a:solidFill>
            <a:prstDash val="solid"/>
            <a:round/>
            <a:headEnd type="none" w="med" len="med"/>
            <a:tailEnd type="triangle" w="lg" len="lg"/>
          </a:ln>
          <a:effectLst/>
        </p:spPr>
      </p:cxnSp>
      <p:sp>
        <p:nvSpPr>
          <p:cNvPr id="14" name="TextBox 16">
            <a:extLst>
              <a:ext uri="{FF2B5EF4-FFF2-40B4-BE49-F238E27FC236}">
                <a16:creationId xmlns:a16="http://schemas.microsoft.com/office/drawing/2014/main" id="{12862274-4AE6-45E1-AE06-FBC2E05CBD70}"/>
              </a:ext>
            </a:extLst>
          </p:cNvPr>
          <p:cNvSpPr txBox="1">
            <a:spLocks noChangeArrowheads="1"/>
          </p:cNvSpPr>
          <p:nvPr/>
        </p:nvSpPr>
        <p:spPr bwMode="auto">
          <a:xfrm>
            <a:off x="8555456" y="3073402"/>
            <a:ext cx="288849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Data bus</a:t>
            </a:r>
          </a:p>
          <a:p>
            <a:pPr eaLnBrk="1" hangingPunct="1"/>
            <a:r>
              <a:rPr lang="en-GB" sz="1100" b="0" dirty="0"/>
              <a:t>Send data back to processor</a:t>
            </a:r>
          </a:p>
        </p:txBody>
      </p:sp>
      <p:cxnSp>
        <p:nvCxnSpPr>
          <p:cNvPr id="15" name="Straight Arrow Connector 14">
            <a:extLst>
              <a:ext uri="{FF2B5EF4-FFF2-40B4-BE49-F238E27FC236}">
                <a16:creationId xmlns:a16="http://schemas.microsoft.com/office/drawing/2014/main" id="{468B83F4-681A-4C29-AAD0-F03CA7813879}"/>
              </a:ext>
            </a:extLst>
          </p:cNvPr>
          <p:cNvCxnSpPr/>
          <p:nvPr/>
        </p:nvCxnSpPr>
        <p:spPr bwMode="auto">
          <a:xfrm flipH="1">
            <a:off x="8345960" y="3624263"/>
            <a:ext cx="2818666" cy="2095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6" name="TextBox 18">
            <a:extLst>
              <a:ext uri="{FF2B5EF4-FFF2-40B4-BE49-F238E27FC236}">
                <a16:creationId xmlns:a16="http://schemas.microsoft.com/office/drawing/2014/main" id="{A4B78048-6091-4754-AFD3-444B46336789}"/>
              </a:ext>
            </a:extLst>
          </p:cNvPr>
          <p:cNvSpPr txBox="1">
            <a:spLocks noChangeArrowheads="1"/>
          </p:cNvSpPr>
          <p:nvPr/>
        </p:nvSpPr>
        <p:spPr bwMode="auto">
          <a:xfrm>
            <a:off x="8606243" y="3787776"/>
            <a:ext cx="24398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Set ready signal at the same time</a:t>
            </a:r>
          </a:p>
        </p:txBody>
      </p:sp>
      <p:cxnSp>
        <p:nvCxnSpPr>
          <p:cNvPr id="17" name="Straight Arrow Connector 16">
            <a:extLst>
              <a:ext uri="{FF2B5EF4-FFF2-40B4-BE49-F238E27FC236}">
                <a16:creationId xmlns:a16="http://schemas.microsoft.com/office/drawing/2014/main" id="{E2CA5380-CCF4-4DFF-87D2-0E02C5F4A7B1}"/>
              </a:ext>
            </a:extLst>
          </p:cNvPr>
          <p:cNvCxnSpPr/>
          <p:nvPr/>
        </p:nvCxnSpPr>
        <p:spPr bwMode="auto">
          <a:xfrm>
            <a:off x="8345960" y="5191127"/>
            <a:ext cx="2818666" cy="142875"/>
          </a:xfrm>
          <a:prstGeom prst="straightConnector1">
            <a:avLst/>
          </a:prstGeom>
          <a:noFill/>
          <a:ln w="38100" cap="flat" cmpd="sng" algn="ctr">
            <a:solidFill>
              <a:schemeClr val="accent3">
                <a:lumMod val="75000"/>
              </a:schemeClr>
            </a:solidFill>
            <a:prstDash val="solid"/>
            <a:round/>
            <a:headEnd type="none" w="med" len="med"/>
            <a:tailEnd type="triangle" w="lg" len="lg"/>
          </a:ln>
          <a:effectLst/>
        </p:spPr>
      </p:cxnSp>
      <p:cxnSp>
        <p:nvCxnSpPr>
          <p:cNvPr id="18" name="Straight Connector 17">
            <a:extLst>
              <a:ext uri="{FF2B5EF4-FFF2-40B4-BE49-F238E27FC236}">
                <a16:creationId xmlns:a16="http://schemas.microsoft.com/office/drawing/2014/main" id="{5D10DF98-A3E5-4FBF-A312-C50A27C39149}"/>
              </a:ext>
            </a:extLst>
          </p:cNvPr>
          <p:cNvCxnSpPr/>
          <p:nvPr/>
        </p:nvCxnSpPr>
        <p:spPr bwMode="auto">
          <a:xfrm>
            <a:off x="8345960" y="4673600"/>
            <a:ext cx="2818666"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sp>
        <p:nvSpPr>
          <p:cNvPr id="19" name="TextBox 23">
            <a:extLst>
              <a:ext uri="{FF2B5EF4-FFF2-40B4-BE49-F238E27FC236}">
                <a16:creationId xmlns:a16="http://schemas.microsoft.com/office/drawing/2014/main" id="{6865460B-78CF-4A10-AC89-B36D477FBE9C}"/>
              </a:ext>
            </a:extLst>
          </p:cNvPr>
          <p:cNvSpPr txBox="1">
            <a:spLocks noChangeArrowheads="1"/>
          </p:cNvSpPr>
          <p:nvPr/>
        </p:nvSpPr>
        <p:spPr bwMode="auto">
          <a:xfrm>
            <a:off x="8451766" y="4673600"/>
            <a:ext cx="2609171"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Processor reads the data and starts the next operation</a:t>
            </a:r>
          </a:p>
        </p:txBody>
      </p:sp>
      <p:cxnSp>
        <p:nvCxnSpPr>
          <p:cNvPr id="20" name="Straight Connector 19">
            <a:extLst>
              <a:ext uri="{FF2B5EF4-FFF2-40B4-BE49-F238E27FC236}">
                <a16:creationId xmlns:a16="http://schemas.microsoft.com/office/drawing/2014/main" id="{65F49D01-0338-45EB-AA28-79021844F250}"/>
              </a:ext>
            </a:extLst>
          </p:cNvPr>
          <p:cNvCxnSpPr/>
          <p:nvPr/>
        </p:nvCxnSpPr>
        <p:spPr bwMode="auto">
          <a:xfrm flipV="1">
            <a:off x="9755292" y="5757863"/>
            <a:ext cx="0" cy="195262"/>
          </a:xfrm>
          <a:prstGeom prst="line">
            <a:avLst/>
          </a:prstGeom>
          <a:noFill/>
          <a:ln w="38100" cap="flat" cmpd="sng" algn="ctr">
            <a:solidFill>
              <a:schemeClr val="tx1">
                <a:lumMod val="50000"/>
                <a:lumOff val="50000"/>
              </a:schemeClr>
            </a:solidFill>
            <a:prstDash val="sysDot"/>
            <a:round/>
            <a:headEnd type="none" w="med" len="med"/>
            <a:tailEnd type="none" w="med" len="med"/>
          </a:ln>
          <a:effectLst/>
        </p:spPr>
      </p:cxnSp>
      <p:sp>
        <p:nvSpPr>
          <p:cNvPr id="21" name="TextBox 7">
            <a:extLst>
              <a:ext uri="{FF2B5EF4-FFF2-40B4-BE49-F238E27FC236}">
                <a16:creationId xmlns:a16="http://schemas.microsoft.com/office/drawing/2014/main" id="{1E121F8E-4897-473B-8E4C-964F2E67E7BC}"/>
              </a:ext>
            </a:extLst>
          </p:cNvPr>
          <p:cNvSpPr txBox="1">
            <a:spLocks noChangeArrowheads="1"/>
          </p:cNvSpPr>
          <p:nvPr/>
        </p:nvSpPr>
        <p:spPr bwMode="auto">
          <a:xfrm>
            <a:off x="8555456" y="5246688"/>
            <a:ext cx="2399674"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 bus </a:t>
            </a:r>
          </a:p>
          <a:p>
            <a:pPr eaLnBrk="1" hangingPunct="1"/>
            <a:r>
              <a:rPr lang="en-GB" sz="1100" b="0" dirty="0"/>
              <a:t>Select a peripheral</a:t>
            </a:r>
          </a:p>
        </p:txBody>
      </p:sp>
    </p:spTree>
    <p:extLst>
      <p:ext uri="{BB962C8B-B14F-4D97-AF65-F5344CB8AC3E}">
        <p14:creationId xmlns:p14="http://schemas.microsoft.com/office/powerpoint/2010/main" val="3904359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Communication Architecture Standards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54126"/>
            <a:ext cx="11180763" cy="4086225"/>
          </a:xfrm>
        </p:spPr>
        <p:txBody>
          <a:bodyPr wrap="square" numCol="1" anchor="t" anchorCtr="0" compatLnSpc="1">
            <a:prstTxWarp prst="textNoShape">
              <a:avLst/>
            </a:prstTxWarp>
          </a:bodyPr>
          <a:lstStyle/>
          <a:p>
            <a:r>
              <a:rPr lang="en-US" dirty="0"/>
              <a:t>Why do we need communication standards?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Modular design approach</a:t>
            </a:r>
          </a:p>
          <a:p>
            <a:pPr lvl="1"/>
            <a:r>
              <a:rPr lang="en-IN" altLang="en-US" dirty="0">
                <a:ea typeface="ＭＳ Ｐゴシック" panose="020B0600070205080204" pitchFamily="34" charset="-128"/>
              </a:rPr>
              <a:t>Allows design reuse</a:t>
            </a:r>
          </a:p>
          <a:p>
            <a:pPr lvl="1"/>
            <a:r>
              <a:rPr lang="en-IN" altLang="en-US" dirty="0">
                <a:ea typeface="ＭＳ Ｐゴシック" panose="020B0600070205080204" pitchFamily="34" charset="-128"/>
              </a:rPr>
              <a:t>Facilitates IPs integration into an SoC design</a:t>
            </a:r>
            <a:endParaRPr lang="en-US" altLang="en-US" dirty="0">
              <a:ea typeface="ＭＳ Ｐゴシック" panose="020B0600070205080204" pitchFamily="34" charset="-128"/>
            </a:endParaRPr>
          </a:p>
        </p:txBody>
      </p:sp>
      <p:pic>
        <p:nvPicPr>
          <p:cNvPr id="5" name="Picture 2">
            <a:extLst>
              <a:ext uri="{FF2B5EF4-FFF2-40B4-BE49-F238E27FC236}">
                <a16:creationId xmlns:a16="http://schemas.microsoft.com/office/drawing/2014/main" id="{522F252C-AD14-4FFD-AAE7-FF7A7E08F4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1796" y="3032854"/>
            <a:ext cx="6320755" cy="317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21">
            <a:extLst>
              <a:ext uri="{FF2B5EF4-FFF2-40B4-BE49-F238E27FC236}">
                <a16:creationId xmlns:a16="http://schemas.microsoft.com/office/drawing/2014/main" id="{30EF5185-ADB1-4DAE-BCAB-A45BA740F590}"/>
              </a:ext>
            </a:extLst>
          </p:cNvPr>
          <p:cNvSpPr txBox="1">
            <a:spLocks noChangeArrowheads="1"/>
          </p:cNvSpPr>
          <p:nvPr/>
        </p:nvSpPr>
        <p:spPr bwMode="auto">
          <a:xfrm>
            <a:off x="3459590" y="6203921"/>
            <a:ext cx="477001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r" eaLnBrk="1" hangingPunct="1"/>
            <a:r>
              <a:rPr lang="en-GB" sz="1000" b="0" dirty="0"/>
              <a:t>Picture source: </a:t>
            </a:r>
            <a:r>
              <a:rPr lang="en-GB" sz="1000" b="0" dirty="0">
                <a:hlinkClick r:id="rId4"/>
              </a:rPr>
              <a:t>http://www.ecs.soton.ac.uk/</a:t>
            </a:r>
            <a:r>
              <a:rPr lang="en-GB" sz="1000" b="0" dirty="0"/>
              <a:t>  (SoC Advance design Technique)</a:t>
            </a:r>
          </a:p>
        </p:txBody>
      </p:sp>
    </p:spTree>
    <p:extLst>
      <p:ext uri="{BB962C8B-B14F-4D97-AF65-F5344CB8AC3E}">
        <p14:creationId xmlns:p14="http://schemas.microsoft.com/office/powerpoint/2010/main" val="293277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Arm AMBA System Bus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AMBA: Advanced Microcontroller Bus Architecture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AMBA protocol is an open standard (except AMBA 5), on-chip interconnect specification.</a:t>
            </a:r>
          </a:p>
          <a:p>
            <a:pPr lvl="1"/>
            <a:r>
              <a:rPr lang="en-IN" altLang="en-US" dirty="0">
                <a:ea typeface="ＭＳ Ｐゴシック" panose="020B0600070205080204" pitchFamily="34" charset="-128"/>
              </a:rPr>
              <a:t>Used as the on-chip bus in Arm-based SoC designs</a:t>
            </a:r>
          </a:p>
          <a:p>
            <a:pPr lvl="1"/>
            <a:r>
              <a:rPr lang="en-IN" altLang="en-US" dirty="0">
                <a:ea typeface="ＭＳ Ｐゴシック" panose="020B0600070205080204" pitchFamily="34" charset="-128"/>
              </a:rPr>
              <a:t>Provides the interface standard that enables IP reuse</a:t>
            </a:r>
          </a:p>
          <a:p>
            <a:pPr lvl="1"/>
            <a:r>
              <a:rPr lang="en-IN" altLang="en-US" dirty="0">
                <a:ea typeface="ＭＳ Ｐゴシック" panose="020B0600070205080204" pitchFamily="34" charset="-128"/>
              </a:rPr>
              <a:t>Facilitates right-first-time development of multi-processor designs with large numbers of controllers and peripherals</a:t>
            </a:r>
          </a:p>
          <a:p>
            <a:pPr lvl="1"/>
            <a:r>
              <a:rPr lang="en-IN" altLang="en-US" dirty="0">
                <a:ea typeface="ＭＳ Ｐゴシック" panose="020B0600070205080204" pitchFamily="34" charset="-128"/>
              </a:rPr>
              <a:t>Widely used in modern portable mobile devices, such as tablets and smartphones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786060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Arm AMBA Bus Families</a:t>
            </a:r>
            <a:endParaRPr lang="en-US" dirty="0"/>
          </a:p>
        </p:txBody>
      </p:sp>
      <p:graphicFrame>
        <p:nvGraphicFramePr>
          <p:cNvPr id="6" name="Content Placeholder 3">
            <a:extLst>
              <a:ext uri="{FF2B5EF4-FFF2-40B4-BE49-F238E27FC236}">
                <a16:creationId xmlns:a16="http://schemas.microsoft.com/office/drawing/2014/main" id="{52D9F7D9-1ED2-41A5-9AE5-B241E84BB264}"/>
              </a:ext>
            </a:extLst>
          </p:cNvPr>
          <p:cNvGraphicFramePr>
            <a:graphicFrameLocks noGrp="1"/>
          </p:cNvGraphicFramePr>
          <p:nvPr>
            <p:ph sz="half" idx="1"/>
            <p:extLst>
              <p:ext uri="{D42A27DB-BD31-4B8C-83A1-F6EECF244321}">
                <p14:modId xmlns:p14="http://schemas.microsoft.com/office/powerpoint/2010/main" val="2213741991"/>
              </p:ext>
            </p:extLst>
          </p:nvPr>
        </p:nvGraphicFramePr>
        <p:xfrm>
          <a:off x="481013" y="1439863"/>
          <a:ext cx="11156949" cy="3708400"/>
        </p:xfrm>
        <a:graphic>
          <a:graphicData uri="http://schemas.openxmlformats.org/drawingml/2006/table">
            <a:tbl>
              <a:tblPr firstRow="1" bandRow="1">
                <a:tableStyleId>{5C22544A-7EE6-4342-B048-85BDC9FD1C3A}</a:tableStyleId>
              </a:tblPr>
              <a:tblGrid>
                <a:gridCol w="3718983">
                  <a:extLst>
                    <a:ext uri="{9D8B030D-6E8A-4147-A177-3AD203B41FA5}">
                      <a16:colId xmlns:a16="http://schemas.microsoft.com/office/drawing/2014/main" val="20000"/>
                    </a:ext>
                  </a:extLst>
                </a:gridCol>
                <a:gridCol w="3718983">
                  <a:extLst>
                    <a:ext uri="{9D8B030D-6E8A-4147-A177-3AD203B41FA5}">
                      <a16:colId xmlns:a16="http://schemas.microsoft.com/office/drawing/2014/main" val="20001"/>
                    </a:ext>
                  </a:extLst>
                </a:gridCol>
                <a:gridCol w="3718983">
                  <a:extLst>
                    <a:ext uri="{9D8B030D-6E8A-4147-A177-3AD203B41FA5}">
                      <a16:colId xmlns:a16="http://schemas.microsoft.com/office/drawing/2014/main" val="20002"/>
                    </a:ext>
                  </a:extLst>
                </a:gridCol>
              </a:tblGrid>
              <a:tr h="370840">
                <a:tc>
                  <a:txBody>
                    <a:bodyPr/>
                    <a:lstStyle/>
                    <a:p>
                      <a:r>
                        <a:rPr lang="en-GB" sz="1800" dirty="0"/>
                        <a:t>AMBA</a:t>
                      </a:r>
                      <a:r>
                        <a:rPr lang="en-GB" sz="1800" baseline="0" dirty="0"/>
                        <a:t> Family</a:t>
                      </a:r>
                      <a:endParaRPr lang="en-GB" sz="1800" dirty="0"/>
                    </a:p>
                  </a:txBody>
                  <a:tcPr marT="45717" marB="45717" anchor="ctr"/>
                </a:tc>
                <a:tc>
                  <a:txBody>
                    <a:bodyPr/>
                    <a:lstStyle/>
                    <a:p>
                      <a:r>
                        <a:rPr lang="en-GB" sz="1800" dirty="0"/>
                        <a:t>Bus</a:t>
                      </a:r>
                      <a:r>
                        <a:rPr lang="en-GB" sz="1800" baseline="0" dirty="0"/>
                        <a:t> Protocol</a:t>
                      </a:r>
                      <a:endParaRPr lang="en-GB" sz="1800" dirty="0"/>
                    </a:p>
                  </a:txBody>
                  <a:tcPr marT="45717" marB="45717" anchor="ctr"/>
                </a:tc>
                <a:tc>
                  <a:txBody>
                    <a:bodyPr/>
                    <a:lstStyle/>
                    <a:p>
                      <a:r>
                        <a:rPr lang="en-GB" sz="1800" dirty="0"/>
                        <a:t>Processor</a:t>
                      </a:r>
                    </a:p>
                  </a:txBody>
                  <a:tcPr marT="45717" marB="45717" anchor="ctr"/>
                </a:tc>
                <a:extLst>
                  <a:ext uri="{0D108BD9-81ED-4DB2-BD59-A6C34878D82A}">
                    <a16:rowId xmlns:a16="http://schemas.microsoft.com/office/drawing/2014/main" val="10000"/>
                  </a:ext>
                </a:extLst>
              </a:tr>
              <a:tr h="370840">
                <a:tc>
                  <a:txBody>
                    <a:bodyPr/>
                    <a:lstStyle/>
                    <a:p>
                      <a:r>
                        <a:rPr lang="en-GB" sz="1800" dirty="0"/>
                        <a:t>AMBA 5</a:t>
                      </a:r>
                    </a:p>
                  </a:txBody>
                  <a:tcPr marT="45717" marB="45717" anchor="ctr"/>
                </a:tc>
                <a:tc>
                  <a:txBody>
                    <a:bodyPr/>
                    <a:lstStyle/>
                    <a:p>
                      <a:r>
                        <a:rPr lang="en-GB" sz="1800" dirty="0"/>
                        <a:t>CHI</a:t>
                      </a:r>
                    </a:p>
                  </a:txBody>
                  <a:tcPr marT="45717" marB="4571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Cortex-A57, A53</a:t>
                      </a:r>
                    </a:p>
                  </a:txBody>
                  <a:tcPr marT="45717" marB="45717" anchor="ctr"/>
                </a:tc>
                <a:extLst>
                  <a:ext uri="{0D108BD9-81ED-4DB2-BD59-A6C34878D82A}">
                    <a16:rowId xmlns:a16="http://schemas.microsoft.com/office/drawing/2014/main" val="10001"/>
                  </a:ext>
                </a:extLst>
              </a:tr>
              <a:tr h="370840">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AMBA 4</a:t>
                      </a:r>
                    </a:p>
                  </a:txBody>
                  <a:tcPr marT="45717" marB="4571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ACE,  ACE-Lite</a:t>
                      </a:r>
                    </a:p>
                  </a:txBody>
                  <a:tcPr marT="45717" marB="45717" anchor="ctr"/>
                </a:tc>
                <a:tc>
                  <a:txBody>
                    <a:bodyPr/>
                    <a:lstStyle/>
                    <a:p>
                      <a:r>
                        <a:rPr lang="en-GB" sz="1800" dirty="0"/>
                        <a:t>Cortex-A7,</a:t>
                      </a:r>
                      <a:r>
                        <a:rPr lang="en-GB" sz="1800" baseline="0" dirty="0"/>
                        <a:t> A15</a:t>
                      </a:r>
                      <a:endParaRPr lang="en-GB" sz="1800" dirty="0"/>
                    </a:p>
                  </a:txBody>
                  <a:tcPr marT="45717" marB="45717" anchor="ctr"/>
                </a:tc>
                <a:extLst>
                  <a:ext uri="{0D108BD9-81ED-4DB2-BD59-A6C34878D82A}">
                    <a16:rowId xmlns:a16="http://schemas.microsoft.com/office/drawing/2014/main" val="10002"/>
                  </a:ext>
                </a:extLst>
              </a:tr>
              <a:tr h="370840">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AXI4, AXI4-Lite, AXI4-Stream</a:t>
                      </a:r>
                    </a:p>
                  </a:txBody>
                  <a:tcPr marT="45717" marB="45717" anchor="ctr"/>
                </a:tc>
                <a:tc>
                  <a:txBody>
                    <a:bodyPr/>
                    <a:lstStyle/>
                    <a:p>
                      <a:endParaRPr lang="en-GB" sz="1800" dirty="0"/>
                    </a:p>
                  </a:txBody>
                  <a:tcPr marT="45717" marB="45717" anchor="ctr"/>
                </a:tc>
                <a:extLst>
                  <a:ext uri="{0D108BD9-81ED-4DB2-BD59-A6C34878D82A}">
                    <a16:rowId xmlns:a16="http://schemas.microsoft.com/office/drawing/2014/main" val="10003"/>
                  </a:ext>
                </a:extLst>
              </a:tr>
              <a:tr h="370840">
                <a:tc rowSpan="4">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b="0" dirty="0"/>
                        <a:t>AMBA 3</a:t>
                      </a:r>
                    </a:p>
                  </a:txBody>
                  <a:tcPr marT="45717" marB="45717" anchor="ctr"/>
                </a:tc>
                <a:tc>
                  <a:txBody>
                    <a:bodyPr/>
                    <a:lstStyle/>
                    <a:p>
                      <a:r>
                        <a:rPr lang="en-GB" sz="1800" b="0" dirty="0">
                          <a:solidFill>
                            <a:schemeClr val="tx1"/>
                          </a:solidFill>
                        </a:rPr>
                        <a:t>AXI</a:t>
                      </a:r>
                    </a:p>
                  </a:txBody>
                  <a:tcPr marT="45717" marB="45717" anchor="ctr"/>
                </a:tc>
                <a:tc>
                  <a:txBody>
                    <a:bodyPr/>
                    <a:lstStyle/>
                    <a:p>
                      <a:r>
                        <a:rPr lang="en-GB" sz="1800" b="0" dirty="0">
                          <a:solidFill>
                            <a:schemeClr val="tx1"/>
                          </a:solidFill>
                        </a:rPr>
                        <a:t>Cortex-A9,</a:t>
                      </a:r>
                      <a:r>
                        <a:rPr lang="en-GB" sz="1800" b="0" dirty="0"/>
                        <a:t> A8, R4, R5</a:t>
                      </a:r>
                    </a:p>
                  </a:txBody>
                  <a:tcPr marT="45717" marB="45717" anchor="ctr"/>
                </a:tc>
                <a:extLst>
                  <a:ext uri="{0D108BD9-81ED-4DB2-BD59-A6C34878D82A}">
                    <a16:rowId xmlns:a16="http://schemas.microsoft.com/office/drawing/2014/main" val="10004"/>
                  </a:ext>
                </a:extLst>
              </a:tr>
              <a:tr h="370840">
                <a:tc vMerge="1">
                  <a:txBody>
                    <a:bodyPr/>
                    <a:lstStyle/>
                    <a:p>
                      <a:endParaRPr lang="en-GB" dirty="0"/>
                    </a:p>
                  </a:txBody>
                  <a:tcPr anchor="ctr"/>
                </a:tc>
                <a:tc>
                  <a:txBody>
                    <a:bodyPr/>
                    <a:lstStyle/>
                    <a:p>
                      <a:r>
                        <a:rPr lang="en-GB" sz="1800" b="0" dirty="0"/>
                        <a:t>AHB (AHB-Lite)</a:t>
                      </a:r>
                    </a:p>
                  </a:txBody>
                  <a:tcPr marT="45717" marB="45717" anchor="ctr"/>
                </a:tc>
                <a:tc>
                  <a:txBody>
                    <a:bodyPr/>
                    <a:lstStyle/>
                    <a:p>
                      <a:r>
                        <a:rPr lang="en-GB" sz="1800" b="0" dirty="0"/>
                        <a:t>Cortex-M0, M3,</a:t>
                      </a:r>
                      <a:r>
                        <a:rPr lang="en-GB" sz="1800" b="0" baseline="0" dirty="0"/>
                        <a:t> M4</a:t>
                      </a:r>
                      <a:endParaRPr lang="en-GB" sz="1800" b="0" dirty="0"/>
                    </a:p>
                  </a:txBody>
                  <a:tcPr marT="45717" marB="45717" anchor="ctr"/>
                </a:tc>
                <a:extLst>
                  <a:ext uri="{0D108BD9-81ED-4DB2-BD59-A6C34878D82A}">
                    <a16:rowId xmlns:a16="http://schemas.microsoft.com/office/drawing/2014/main" val="10005"/>
                  </a:ext>
                </a:extLst>
              </a:tr>
              <a:tr h="370840">
                <a:tc vMerge="1">
                  <a:txBody>
                    <a:bodyPr/>
                    <a:lstStyle/>
                    <a:p>
                      <a:endParaRPr lang="en-GB" dirty="0"/>
                    </a:p>
                  </a:txBody>
                  <a:tcPr anchor="ctr"/>
                </a:tc>
                <a:tc>
                  <a:txBody>
                    <a:bodyPr/>
                    <a:lstStyle/>
                    <a:p>
                      <a:r>
                        <a:rPr lang="en-GB" sz="1800" dirty="0"/>
                        <a:t>APB</a:t>
                      </a:r>
                    </a:p>
                  </a:txBody>
                  <a:tcPr marT="45717" marB="45717" anchor="ctr"/>
                </a:tc>
                <a:tc>
                  <a:txBody>
                    <a:bodyPr/>
                    <a:lstStyle/>
                    <a:p>
                      <a:r>
                        <a:rPr lang="en-GB" sz="1800" dirty="0"/>
                        <a:t>Cortex-M0,</a:t>
                      </a:r>
                      <a:r>
                        <a:rPr lang="en-GB" sz="1800" baseline="0" dirty="0"/>
                        <a:t> </a:t>
                      </a:r>
                      <a:r>
                        <a:rPr lang="en-GB" sz="1800" dirty="0"/>
                        <a:t>M3, M4</a:t>
                      </a:r>
                    </a:p>
                  </a:txBody>
                  <a:tcPr marT="45717" marB="45717" anchor="ctr"/>
                </a:tc>
                <a:extLst>
                  <a:ext uri="{0D108BD9-81ED-4DB2-BD59-A6C34878D82A}">
                    <a16:rowId xmlns:a16="http://schemas.microsoft.com/office/drawing/2014/main" val="10006"/>
                  </a:ext>
                </a:extLst>
              </a:tr>
              <a:tr h="370840">
                <a:tc vMerge="1">
                  <a:txBody>
                    <a:bodyPr/>
                    <a:lstStyle/>
                    <a:p>
                      <a:endParaRPr lang="en-GB"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ATB</a:t>
                      </a:r>
                    </a:p>
                  </a:txBody>
                  <a:tcPr marT="45717" marB="45717" anchor="ctr"/>
                </a:tc>
                <a:tc>
                  <a:txBody>
                    <a:bodyPr/>
                    <a:lstStyle/>
                    <a:p>
                      <a:endParaRPr lang="en-GB" sz="1800" dirty="0"/>
                    </a:p>
                  </a:txBody>
                  <a:tcPr marT="45717" marB="45717" anchor="ctr"/>
                </a:tc>
                <a:extLst>
                  <a:ext uri="{0D108BD9-81ED-4DB2-BD59-A6C34878D82A}">
                    <a16:rowId xmlns:a16="http://schemas.microsoft.com/office/drawing/2014/main" val="10007"/>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AMBA 2</a:t>
                      </a:r>
                    </a:p>
                  </a:txBody>
                  <a:tcPr marT="45717" marB="4571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AHB,  APB</a:t>
                      </a:r>
                    </a:p>
                  </a:txBody>
                  <a:tcPr marT="45717" marB="45717" anchor="ctr"/>
                </a:tc>
                <a:tc>
                  <a:txBody>
                    <a:bodyPr/>
                    <a:lstStyle/>
                    <a:p>
                      <a:r>
                        <a:rPr lang="en-GB" sz="1800" dirty="0"/>
                        <a:t> Arm7, Arm9</a:t>
                      </a:r>
                    </a:p>
                  </a:txBody>
                  <a:tcPr marT="45717" marB="45717" anchor="ctr"/>
                </a:tc>
                <a:extLst>
                  <a:ext uri="{0D108BD9-81ED-4DB2-BD59-A6C34878D82A}">
                    <a16:rowId xmlns:a16="http://schemas.microsoft.com/office/drawing/2014/main" val="10008"/>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AMBA 1</a:t>
                      </a:r>
                    </a:p>
                  </a:txBody>
                  <a:tcPr marT="45717" marB="45717"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a:t>ASB,  APB</a:t>
                      </a:r>
                    </a:p>
                  </a:txBody>
                  <a:tcPr marT="45717" marB="45717" anchor="ctr"/>
                </a:tc>
                <a:tc>
                  <a:txBody>
                    <a:bodyPr/>
                    <a:lstStyle/>
                    <a:p>
                      <a:endParaRPr lang="en-GB" sz="1800" dirty="0"/>
                    </a:p>
                  </a:txBody>
                  <a:tcPr marT="45717" marB="45717"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5445882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AMBA 3 Specifications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962025"/>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AXI: Advanced </a:t>
            </a:r>
            <a:r>
              <a:rPr lang="en-US" altLang="en-US" dirty="0" err="1">
                <a:ea typeface="ＭＳ Ｐゴシック" panose="020B0600070205080204" pitchFamily="34" charset="-128"/>
              </a:rPr>
              <a:t>eXtensible</a:t>
            </a:r>
            <a:r>
              <a:rPr lang="en-US" altLang="en-US" dirty="0">
                <a:ea typeface="ＭＳ Ｐゴシック" panose="020B0600070205080204" pitchFamily="34" charset="-128"/>
              </a:rPr>
              <a:t> Interface</a:t>
            </a:r>
          </a:p>
          <a:p>
            <a:pPr lvl="1"/>
            <a:r>
              <a:rPr lang="en-IN" altLang="en-US" dirty="0">
                <a:ea typeface="ＭＳ Ｐゴシック" panose="020B0600070205080204" pitchFamily="34" charset="-128"/>
              </a:rPr>
              <a:t>The most widely used AMBA interface</a:t>
            </a:r>
          </a:p>
          <a:p>
            <a:pPr lvl="1"/>
            <a:r>
              <a:rPr lang="en-IN" altLang="en-US" dirty="0">
                <a:ea typeface="ＭＳ Ｐゴシック" panose="020B0600070205080204" pitchFamily="34" charset="-128"/>
              </a:rPr>
              <a:t>Connectivity with up to hundreds of Managers and Subordinates in complex SoCs</a:t>
            </a:r>
            <a:endParaRPr lang="en-US" altLang="en-US" dirty="0">
              <a:ea typeface="ＭＳ Ｐゴシック" panose="020B0600070205080204" pitchFamily="34" charset="-128"/>
            </a:endParaRPr>
          </a:p>
          <a:p>
            <a:r>
              <a:rPr lang="en-GB" dirty="0"/>
              <a:t>AMBA 3 defines a set of four interface protocols:</a:t>
            </a:r>
            <a:endParaRPr lang="en-US" altLang="en-US" dirty="0">
              <a:ea typeface="ＭＳ Ｐゴシック" panose="020B0600070205080204" pitchFamily="34" charset="-128"/>
            </a:endParaRPr>
          </a:p>
          <a:p>
            <a:pPr lvl="1"/>
            <a:r>
              <a:rPr lang="en-GB" dirty="0"/>
              <a:t>AMBA 3 AXI Interface</a:t>
            </a:r>
          </a:p>
          <a:p>
            <a:pPr lvl="1"/>
            <a:r>
              <a:rPr lang="en-GB" dirty="0"/>
              <a:t>AMBA 3 AHB Interface</a:t>
            </a:r>
          </a:p>
          <a:p>
            <a:pPr lvl="1"/>
            <a:r>
              <a:rPr lang="en-GB" dirty="0"/>
              <a:t>AMBA 3 APB Interface</a:t>
            </a:r>
          </a:p>
          <a:p>
            <a:pPr lvl="1"/>
            <a:r>
              <a:rPr lang="en-GB" dirty="0"/>
              <a:t>AMBA 3 ATB Interface</a:t>
            </a:r>
          </a:p>
          <a:p>
            <a:r>
              <a:rPr lang="en-GB" dirty="0"/>
              <a:t>Between these, they cover the on-chip data traffic requirements from data intensive processing components requiring:</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High data throughput</a:t>
            </a:r>
          </a:p>
          <a:p>
            <a:pPr lvl="1"/>
            <a:r>
              <a:rPr lang="en-IN" altLang="en-US" dirty="0">
                <a:ea typeface="ＭＳ Ｐゴシック" panose="020B0600070205080204" pitchFamily="34" charset="-128"/>
              </a:rPr>
              <a:t>Low-bandwidth communication requiring low gate count and power</a:t>
            </a:r>
          </a:p>
          <a:p>
            <a:pPr lvl="1"/>
            <a:r>
              <a:rPr lang="en-IN" altLang="en-US" dirty="0">
                <a:ea typeface="ＭＳ Ｐゴシック" panose="020B0600070205080204" pitchFamily="34" charset="-128"/>
              </a:rPr>
              <a:t>On-chip test and debug access </a:t>
            </a:r>
          </a:p>
          <a:p>
            <a:pPr lvl="1"/>
            <a:endParaRPr lang="en-IN" altLang="en-US" b="1" dirty="0">
              <a:ea typeface="ＭＳ Ｐゴシック" panose="020B0600070205080204" pitchFamily="34" charset="-128"/>
            </a:endParaRPr>
          </a:p>
        </p:txBody>
      </p:sp>
    </p:spTree>
    <p:extLst>
      <p:ext uri="{BB962C8B-B14F-4D97-AF65-F5344CB8AC3E}">
        <p14:creationId xmlns:p14="http://schemas.microsoft.com/office/powerpoint/2010/main" val="2203880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AMBA 3 AXI Interface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The AMBA 3 AXI interface specification has the characteristics to support highly effective data traffic throughput. </a:t>
            </a:r>
          </a:p>
          <a:p>
            <a:r>
              <a:rPr lang="en-IN" altLang="en-US" dirty="0">
                <a:ea typeface="ＭＳ Ｐゴシック" panose="020B0600070205080204" pitchFamily="34" charset="-128"/>
              </a:rPr>
              <a:t>The five unidirectional channels with flexible relative timing between them and multiple outstanding transactions with out-of-order data capability enable: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Pipelined interconnect for high-speed operations</a:t>
            </a:r>
          </a:p>
          <a:p>
            <a:pPr lvl="1"/>
            <a:r>
              <a:rPr lang="en-IN" altLang="en-US" dirty="0">
                <a:ea typeface="ＭＳ Ｐゴシック" panose="020B0600070205080204" pitchFamily="34" charset="-128"/>
              </a:rPr>
              <a:t>Efficient bridging between frequencies for power management</a:t>
            </a:r>
          </a:p>
          <a:p>
            <a:pPr lvl="1"/>
            <a:r>
              <a:rPr lang="en-IN" altLang="en-US" dirty="0">
                <a:ea typeface="ＭＳ Ｐゴシック" panose="020B0600070205080204" pitchFamily="34" charset="-128"/>
              </a:rPr>
              <a:t>Simultaneous read and write transactions</a:t>
            </a:r>
          </a:p>
          <a:p>
            <a:pPr lvl="1"/>
            <a:r>
              <a:rPr lang="en-IN" altLang="en-US" dirty="0">
                <a:ea typeface="ＭＳ Ｐゴシック" panose="020B0600070205080204" pitchFamily="34" charset="-128"/>
              </a:rPr>
              <a:t>Efficient support of high initial latency peripherals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888070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AMBA 4 Specifications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t>The AMBA 4 specifications add another five interface protocols to the AMBA 3 specifications: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ACE</a:t>
            </a:r>
          </a:p>
          <a:p>
            <a:pPr lvl="1"/>
            <a:r>
              <a:rPr lang="en-IN" altLang="en-US" dirty="0">
                <a:ea typeface="ＭＳ Ｐゴシック" panose="020B0600070205080204" pitchFamily="34" charset="-128"/>
              </a:rPr>
              <a:t>ACE-Lite</a:t>
            </a:r>
          </a:p>
          <a:p>
            <a:pPr lvl="1"/>
            <a:r>
              <a:rPr lang="en-IN" altLang="en-US" dirty="0">
                <a:ea typeface="ＭＳ Ｐゴシック" panose="020B0600070205080204" pitchFamily="34" charset="-128"/>
              </a:rPr>
              <a:t>AXI4</a:t>
            </a:r>
          </a:p>
          <a:p>
            <a:pPr lvl="1"/>
            <a:r>
              <a:rPr lang="en-IN" altLang="en-US" dirty="0">
                <a:ea typeface="ＭＳ Ｐゴシック" panose="020B0600070205080204" pitchFamily="34" charset="-128"/>
              </a:rPr>
              <a:t>AXI4-Lite</a:t>
            </a:r>
          </a:p>
          <a:p>
            <a:pPr lvl="1"/>
            <a:r>
              <a:rPr lang="en-IN" altLang="en-US" dirty="0">
                <a:ea typeface="ＭＳ Ｐゴシック" panose="020B0600070205080204" pitchFamily="34" charset="-128"/>
              </a:rPr>
              <a:t>AXI4-Stream</a:t>
            </a:r>
          </a:p>
          <a:p>
            <a:r>
              <a:rPr lang="en-GB" dirty="0"/>
              <a:t>The AXI and ACE protocol specifications Issue E, released February 2013, adds new optional properties for AXI ordering, ACE cache behavior, and Armv8 DVM messaging.</a:t>
            </a:r>
            <a:endParaRPr lang="en-IN" altLang="en-US" dirty="0">
              <a:ea typeface="ＭＳ Ｐゴシック" panose="020B0600070205080204" pitchFamily="34" charset="-128"/>
            </a:endParaRPr>
          </a:p>
          <a:p>
            <a:pPr lvl="1"/>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363788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AMBA 4 Specifications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497013"/>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AXI4</a:t>
            </a:r>
          </a:p>
          <a:p>
            <a:pPr lvl="1"/>
            <a:r>
              <a:rPr lang="en-IN" altLang="en-US" dirty="0">
                <a:ea typeface="ＭＳ Ｐゴシック" panose="020B0600070205080204" pitchFamily="34" charset="-128"/>
              </a:rPr>
              <a:t>Update for AXI3 to enhance the performance and utilization of the interconnect when used by multiple Managers</a:t>
            </a:r>
          </a:p>
          <a:p>
            <a:pPr lvl="1"/>
            <a:r>
              <a:rPr lang="en-IN" altLang="en-US" dirty="0">
                <a:ea typeface="ＭＳ Ｐゴシック" panose="020B0600070205080204" pitchFamily="34" charset="-128"/>
              </a:rPr>
              <a:t>Support for burst lengths up to 256 beats</a:t>
            </a:r>
          </a:p>
          <a:p>
            <a:pPr lvl="1"/>
            <a:r>
              <a:rPr lang="en-IN" altLang="en-US" dirty="0">
                <a:ea typeface="ＭＳ Ｐゴシック" panose="020B0600070205080204" pitchFamily="34" charset="-128"/>
              </a:rPr>
              <a:t>Quality of service </a:t>
            </a:r>
            <a:r>
              <a:rPr lang="en-IN" altLang="en-US" dirty="0" err="1">
                <a:ea typeface="ＭＳ Ｐゴシック" panose="020B0600070205080204" pitchFamily="34" charset="-128"/>
              </a:rPr>
              <a:t>signaling</a:t>
            </a:r>
            <a:endParaRPr lang="en-IN" altLang="en-US" dirty="0">
              <a:ea typeface="ＭＳ Ｐゴシック" panose="020B0600070205080204" pitchFamily="34" charset="-128"/>
            </a:endParaRPr>
          </a:p>
          <a:p>
            <a:pPr lvl="1"/>
            <a:r>
              <a:rPr lang="en-IN" altLang="en-US" dirty="0">
                <a:ea typeface="ＭＳ Ｐゴシック" panose="020B0600070205080204" pitchFamily="34" charset="-128"/>
              </a:rPr>
              <a:t>Support for multiple region interfaces</a:t>
            </a:r>
          </a:p>
          <a:p>
            <a:r>
              <a:rPr lang="en-US" altLang="en-US" dirty="0">
                <a:ea typeface="ＭＳ Ｐゴシック" panose="020B0600070205080204" pitchFamily="34" charset="-128"/>
              </a:rPr>
              <a:t>AXI4-Lite</a:t>
            </a:r>
          </a:p>
          <a:p>
            <a:pPr lvl="1"/>
            <a:r>
              <a:rPr lang="en-IN" altLang="en-US" dirty="0">
                <a:ea typeface="ＭＳ Ｐゴシック" panose="020B0600070205080204" pitchFamily="34" charset="-128"/>
              </a:rPr>
              <a:t>Subset of the AXI4 protocol intended for communication with simpler, smaller control register-style interfaces in components </a:t>
            </a:r>
          </a:p>
          <a:p>
            <a:pPr lvl="1"/>
            <a:r>
              <a:rPr lang="en-IN" altLang="en-US" dirty="0">
                <a:ea typeface="ＭＳ Ｐゴシック" panose="020B0600070205080204" pitchFamily="34" charset="-128"/>
              </a:rPr>
              <a:t>All transactions are a burst length of one</a:t>
            </a:r>
          </a:p>
          <a:p>
            <a:pPr lvl="1"/>
            <a:r>
              <a:rPr lang="en-IN" altLang="en-US" dirty="0">
                <a:ea typeface="ＭＳ Ｐゴシック" panose="020B0600070205080204" pitchFamily="34" charset="-128"/>
              </a:rPr>
              <a:t>All data accesses are the same size as the width of the data bus</a:t>
            </a:r>
          </a:p>
          <a:p>
            <a:pPr lvl="1"/>
            <a:r>
              <a:rPr lang="en-IN" altLang="en-US" dirty="0">
                <a:ea typeface="ＭＳ Ｐゴシック" panose="020B0600070205080204" pitchFamily="34" charset="-128"/>
              </a:rPr>
              <a:t>Exclusive accesses are not supported</a:t>
            </a:r>
          </a:p>
          <a:p>
            <a:pPr lvl="1"/>
            <a:r>
              <a:rPr lang="en-IN" altLang="en-US" dirty="0">
                <a:ea typeface="ＭＳ Ｐゴシック" panose="020B0600070205080204" pitchFamily="34" charset="-128"/>
              </a:rPr>
              <a:t>Does not support AXI IDs</a:t>
            </a:r>
          </a:p>
        </p:txBody>
      </p:sp>
    </p:spTree>
    <p:extLst>
      <p:ext uri="{BB962C8B-B14F-4D97-AF65-F5344CB8AC3E}">
        <p14:creationId xmlns:p14="http://schemas.microsoft.com/office/powerpoint/2010/main" val="2536531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AMBA 4 Specifications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AXI4-stream</a:t>
            </a:r>
          </a:p>
          <a:p>
            <a:pPr lvl="1"/>
            <a:r>
              <a:rPr lang="en-IN" altLang="en-US" dirty="0">
                <a:ea typeface="ＭＳ Ｐゴシック" panose="020B0600070205080204" pitchFamily="34" charset="-128"/>
              </a:rPr>
              <a:t>Designed for unidirectional data transfers from Manager to Subordinate with greatly reduced signal routing </a:t>
            </a:r>
          </a:p>
          <a:p>
            <a:pPr lvl="1"/>
            <a:r>
              <a:rPr lang="en-IN" altLang="en-US" dirty="0">
                <a:ea typeface="ＭＳ Ｐゴシック" panose="020B0600070205080204" pitchFamily="34" charset="-128"/>
              </a:rPr>
              <a:t>Supports single and multiple data streams using the same set of shared wires</a:t>
            </a:r>
          </a:p>
          <a:p>
            <a:pPr lvl="1"/>
            <a:r>
              <a:rPr lang="en-IN" altLang="en-US" dirty="0">
                <a:ea typeface="ＭＳ Ｐゴシック" panose="020B0600070205080204" pitchFamily="34" charset="-128"/>
              </a:rPr>
              <a:t>Support for multiple data widths within the same interconnect</a:t>
            </a:r>
          </a:p>
          <a:p>
            <a:pPr lvl="1"/>
            <a:r>
              <a:rPr lang="en-IN" altLang="en-US" dirty="0">
                <a:ea typeface="ＭＳ Ｐゴシック" panose="020B0600070205080204" pitchFamily="34" charset="-128"/>
              </a:rPr>
              <a:t>Ideal for implementation in FPGA</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933461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AXI Components and Topology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altLang="en-US" dirty="0">
                <a:ea typeface="ＭＳ Ｐゴシック" panose="020B0600070205080204" pitchFamily="34" charset="-128"/>
              </a:rPr>
              <a:t>Manager component</a:t>
            </a:r>
          </a:p>
          <a:p>
            <a:pPr lvl="1"/>
            <a:r>
              <a:rPr lang="en-US" altLang="en-US" dirty="0">
                <a:ea typeface="ＭＳ Ｐゴシック" panose="020B0600070205080204" pitchFamily="34" charset="-128"/>
              </a:rPr>
              <a:t>A component that initiates transactions</a:t>
            </a:r>
          </a:p>
          <a:p>
            <a:r>
              <a:rPr lang="en-US" altLang="en-US" dirty="0">
                <a:ea typeface="ＭＳ Ｐゴシック" panose="020B0600070205080204" pitchFamily="34" charset="-128"/>
              </a:rPr>
              <a:t>Subordinate component</a:t>
            </a:r>
          </a:p>
          <a:p>
            <a:pPr lvl="1"/>
            <a:r>
              <a:rPr lang="en-US" dirty="0"/>
              <a:t>A component that receives transactions and responds to them</a:t>
            </a:r>
          </a:p>
          <a:p>
            <a:pPr lvl="1"/>
            <a:r>
              <a:rPr lang="en-US" dirty="0"/>
              <a:t>Subordinate components include memory Subordinate components and peripheral Subordinate components</a:t>
            </a:r>
            <a:endParaRPr lang="en-US" altLang="en-US" dirty="0">
              <a:ea typeface="ＭＳ Ｐゴシック" panose="020B0600070205080204" pitchFamily="34" charset="-128"/>
            </a:endParaRPr>
          </a:p>
          <a:p>
            <a:r>
              <a:rPr lang="en-US" altLang="en-US" dirty="0">
                <a:ea typeface="ＭＳ Ｐゴシック" panose="020B0600070205080204" pitchFamily="34" charset="-128"/>
              </a:rPr>
              <a:t>Interconnect component</a:t>
            </a:r>
          </a:p>
          <a:p>
            <a:pPr lvl="1"/>
            <a:r>
              <a:rPr lang="en-US" dirty="0"/>
              <a:t>A component with more than one AMBA interface that connects one or more Manager components to one or more Subordinate components</a:t>
            </a:r>
          </a:p>
          <a:p>
            <a:pPr lvl="1"/>
            <a:r>
              <a:rPr lang="en-US" dirty="0"/>
              <a:t>An interconnect component can be used to group together either:</a:t>
            </a:r>
            <a:endParaRPr lang="en-US" altLang="en-US" dirty="0">
              <a:ea typeface="ＭＳ Ｐゴシック" panose="020B0600070205080204" pitchFamily="34" charset="-128"/>
            </a:endParaRPr>
          </a:p>
          <a:p>
            <a:pPr lvl="2"/>
            <a:r>
              <a:rPr lang="en-US" dirty="0"/>
              <a:t>a set of Managers so that they appear as a single Manager interface</a:t>
            </a:r>
          </a:p>
          <a:p>
            <a:pPr lvl="2"/>
            <a:r>
              <a:rPr lang="en-US" dirty="0"/>
              <a:t>a set of Subordinates so that they appear as a single Subordinate interface</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424413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A1BA5-8484-4E0C-8B03-EE8D701CBDD3}"/>
              </a:ext>
            </a:extLst>
          </p:cNvPr>
          <p:cNvSpPr>
            <a:spLocks noGrp="1"/>
          </p:cNvSpPr>
          <p:nvPr>
            <p:ph type="title"/>
          </p:nvPr>
        </p:nvSpPr>
        <p:spPr/>
        <p:txBody>
          <a:bodyPr/>
          <a:lstStyle/>
          <a:p>
            <a:r>
              <a:rPr lang="en-US" dirty="0"/>
              <a:t>Learning Outcomes</a:t>
            </a:r>
          </a:p>
        </p:txBody>
      </p:sp>
      <p:sp>
        <p:nvSpPr>
          <p:cNvPr id="3" name="Content Placeholder 2">
            <a:extLst>
              <a:ext uri="{FF2B5EF4-FFF2-40B4-BE49-F238E27FC236}">
                <a16:creationId xmlns:a16="http://schemas.microsoft.com/office/drawing/2014/main" id="{1D17BB84-D4FD-40D5-8CB1-13B0255E57DD}"/>
              </a:ext>
            </a:extLst>
          </p:cNvPr>
          <p:cNvSpPr>
            <a:spLocks noGrp="1"/>
          </p:cNvSpPr>
          <p:nvPr>
            <p:ph idx="1"/>
          </p:nvPr>
        </p:nvSpPr>
        <p:spPr/>
        <p:txBody>
          <a:bodyPr vert="horz" lIns="0" tIns="0" rIns="0" bIns="0" rtlCol="0" anchor="t">
            <a:noAutofit/>
          </a:bodyPr>
          <a:lstStyle/>
          <a:p>
            <a:pPr marL="0" indent="0">
              <a:buNone/>
            </a:pPr>
            <a:r>
              <a:rPr lang="en-US" dirty="0">
                <a:ea typeface="ＭＳ Ｐゴシック"/>
              </a:rPr>
              <a:t>At the end of this module, you will be able to:</a:t>
            </a:r>
          </a:p>
          <a:p>
            <a:pPr>
              <a:buFont typeface="Arial"/>
              <a:buChar char="•"/>
            </a:pPr>
            <a:r>
              <a:rPr lang="en-US" dirty="0">
                <a:ea typeface="+mn-lt"/>
                <a:cs typeface="+mn-lt"/>
              </a:rPr>
              <a:t>Describe the purpose and operation of a bus and communication protocol in an </a:t>
            </a:r>
            <a:r>
              <a:rPr lang="en-US" dirty="0" err="1">
                <a:ea typeface="+mn-lt"/>
                <a:cs typeface="+mn-lt"/>
              </a:rPr>
              <a:t>SoC.</a:t>
            </a:r>
            <a:endParaRPr lang="en-US" dirty="0">
              <a:cs typeface="Calibri"/>
            </a:endParaRPr>
          </a:p>
          <a:p>
            <a:pPr>
              <a:buFont typeface="Arial"/>
              <a:buChar char="•"/>
            </a:pPr>
            <a:r>
              <a:rPr lang="en-IN" dirty="0">
                <a:ea typeface="+mn-lt"/>
                <a:cs typeface="+mn-lt"/>
              </a:rPr>
              <a:t>Identify the characteristics of various Arm AMBA System Buses including AMBA 3 and AMBA 4, AXI4-Lite, and AXI4-stream.</a:t>
            </a:r>
            <a:endParaRPr lang="en-US" dirty="0"/>
          </a:p>
          <a:p>
            <a:pPr>
              <a:buFont typeface="Arial"/>
              <a:buChar char="•"/>
            </a:pPr>
            <a:r>
              <a:rPr lang="en-IN" dirty="0">
                <a:ea typeface="+mn-lt"/>
                <a:cs typeface="+mn-lt"/>
              </a:rPr>
              <a:t>Outline the functionality and characteristics of the Arm AMBA AXI4-Lite and AXI4-stream.</a:t>
            </a:r>
            <a:endParaRPr lang="en-US" dirty="0"/>
          </a:p>
          <a:p>
            <a:pPr>
              <a:buFont typeface="Arial"/>
              <a:buChar char="•"/>
            </a:pPr>
            <a:r>
              <a:rPr lang="en-IN" dirty="0">
                <a:ea typeface="+mn-lt"/>
                <a:cs typeface="+mn-lt"/>
              </a:rPr>
              <a:t>Describe the transaction channels read and write operations for the AMBA AXI protocol.</a:t>
            </a:r>
            <a:endParaRPr lang="en-US" dirty="0">
              <a:cs typeface="+mn-lt"/>
            </a:endParaRPr>
          </a:p>
          <a:p>
            <a:pPr>
              <a:buFont typeface="Arial"/>
              <a:buChar char="•"/>
            </a:pPr>
            <a:r>
              <a:rPr lang="en-IN" dirty="0">
                <a:ea typeface="+mn-lt"/>
                <a:cs typeface="+mn-lt"/>
              </a:rPr>
              <a:t>Explain the channel timing mechanism for AXI, including the clock, reset, and VALID and READY handshake mechanism.</a:t>
            </a:r>
            <a:endParaRPr lang="en-US" dirty="0"/>
          </a:p>
        </p:txBody>
      </p:sp>
    </p:spTree>
    <p:extLst>
      <p:ext uri="{BB962C8B-B14F-4D97-AF65-F5344CB8AC3E}">
        <p14:creationId xmlns:p14="http://schemas.microsoft.com/office/powerpoint/2010/main" val="6289586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AXI Components and Topology</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GB" dirty="0">
                <a:solidFill>
                  <a:schemeClr val="tx1"/>
                </a:solidFill>
              </a:rPr>
              <a:t>Most systems use one of three topologies:</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shared address and data buses</a:t>
            </a:r>
          </a:p>
          <a:p>
            <a:pPr lvl="1"/>
            <a:r>
              <a:rPr lang="en-IN" altLang="en-US" dirty="0">
                <a:ea typeface="ＭＳ Ｐゴシック" panose="020B0600070205080204" pitchFamily="34" charset="-128"/>
              </a:rPr>
              <a:t>shared address buses and multiple data buses</a:t>
            </a:r>
          </a:p>
          <a:p>
            <a:pPr lvl="1"/>
            <a:r>
              <a:rPr lang="en-IN" altLang="en-US" dirty="0">
                <a:ea typeface="ＭＳ Ｐゴシック" panose="020B0600070205080204" pitchFamily="34" charset="-128"/>
              </a:rPr>
              <a:t>multilayer, with multiple address and data buses</a:t>
            </a:r>
            <a:endParaRPr lang="en-US" altLang="en-US" dirty="0">
              <a:ea typeface="ＭＳ Ｐゴシック" panose="020B0600070205080204" pitchFamily="34" charset="-128"/>
            </a:endParaRPr>
          </a:p>
        </p:txBody>
      </p:sp>
      <p:grpSp>
        <p:nvGrpSpPr>
          <p:cNvPr id="2" name="Group 1">
            <a:extLst>
              <a:ext uri="{FF2B5EF4-FFF2-40B4-BE49-F238E27FC236}">
                <a16:creationId xmlns:a16="http://schemas.microsoft.com/office/drawing/2014/main" id="{F1EACABC-234D-460D-80BD-92284C50379E}"/>
              </a:ext>
            </a:extLst>
          </p:cNvPr>
          <p:cNvGrpSpPr/>
          <p:nvPr/>
        </p:nvGrpSpPr>
        <p:grpSpPr>
          <a:xfrm>
            <a:off x="1808342" y="3547432"/>
            <a:ext cx="8007687" cy="2316092"/>
            <a:chOff x="1808342" y="3547432"/>
            <a:chExt cx="8007687" cy="2316092"/>
          </a:xfrm>
        </p:grpSpPr>
        <p:pic>
          <p:nvPicPr>
            <p:cNvPr id="5" name="Picture 2">
              <a:extLst>
                <a:ext uri="{FF2B5EF4-FFF2-40B4-BE49-F238E27FC236}">
                  <a16:creationId xmlns:a16="http://schemas.microsoft.com/office/drawing/2014/main" id="{B4DEECDF-F471-4051-BC99-5A3BD73064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342" y="3547432"/>
              <a:ext cx="8007687" cy="23160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a:extLst>
                <a:ext uri="{FF2B5EF4-FFF2-40B4-BE49-F238E27FC236}">
                  <a16:creationId xmlns:a16="http://schemas.microsoft.com/office/drawing/2014/main" id="{9229309D-CDFE-4556-989B-3FDD7C6B060A}"/>
                </a:ext>
              </a:extLst>
            </p:cNvPr>
            <p:cNvSpPr txBox="1"/>
            <p:nvPr/>
          </p:nvSpPr>
          <p:spPr>
            <a:xfrm>
              <a:off x="3105150" y="3632200"/>
              <a:ext cx="1257300" cy="249299"/>
            </a:xfrm>
            <a:prstGeom prst="rect">
              <a:avLst/>
            </a:prstGeom>
            <a:solidFill>
              <a:schemeClr val="bg1"/>
            </a:solid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Manager 1</a:t>
              </a:r>
            </a:p>
          </p:txBody>
        </p:sp>
        <p:sp>
          <p:nvSpPr>
            <p:cNvPr id="7" name="TextBox 6">
              <a:extLst>
                <a:ext uri="{FF2B5EF4-FFF2-40B4-BE49-F238E27FC236}">
                  <a16:creationId xmlns:a16="http://schemas.microsoft.com/office/drawing/2014/main" id="{C717C2B9-F3DA-4FB5-B998-FE411BB4AE7A}"/>
                </a:ext>
              </a:extLst>
            </p:cNvPr>
            <p:cNvSpPr txBox="1"/>
            <p:nvPr/>
          </p:nvSpPr>
          <p:spPr>
            <a:xfrm>
              <a:off x="8312150" y="5545519"/>
              <a:ext cx="1346200" cy="249299"/>
            </a:xfrm>
            <a:prstGeom prst="rect">
              <a:avLst/>
            </a:prstGeom>
            <a:solidFill>
              <a:schemeClr val="bg1"/>
            </a:solid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Subordinate 4</a:t>
              </a:r>
            </a:p>
          </p:txBody>
        </p:sp>
        <p:sp>
          <p:nvSpPr>
            <p:cNvPr id="8" name="TextBox 7">
              <a:extLst>
                <a:ext uri="{FF2B5EF4-FFF2-40B4-BE49-F238E27FC236}">
                  <a16:creationId xmlns:a16="http://schemas.microsoft.com/office/drawing/2014/main" id="{1018E8E6-6E02-4029-91A5-A86886020AC7}"/>
                </a:ext>
              </a:extLst>
            </p:cNvPr>
            <p:cNvSpPr txBox="1"/>
            <p:nvPr/>
          </p:nvSpPr>
          <p:spPr>
            <a:xfrm>
              <a:off x="6197600" y="5545519"/>
              <a:ext cx="1346200" cy="249299"/>
            </a:xfrm>
            <a:prstGeom prst="rect">
              <a:avLst/>
            </a:prstGeom>
            <a:solidFill>
              <a:schemeClr val="bg1"/>
            </a:solid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Subordinate 3</a:t>
              </a:r>
            </a:p>
          </p:txBody>
        </p:sp>
        <p:sp>
          <p:nvSpPr>
            <p:cNvPr id="9" name="TextBox 8">
              <a:extLst>
                <a:ext uri="{FF2B5EF4-FFF2-40B4-BE49-F238E27FC236}">
                  <a16:creationId xmlns:a16="http://schemas.microsoft.com/office/drawing/2014/main" id="{2E21B76F-BEA8-4652-8E4A-771195E233C4}"/>
                </a:ext>
              </a:extLst>
            </p:cNvPr>
            <p:cNvSpPr txBox="1"/>
            <p:nvPr/>
          </p:nvSpPr>
          <p:spPr>
            <a:xfrm>
              <a:off x="4193292" y="5511166"/>
              <a:ext cx="1346200" cy="249299"/>
            </a:xfrm>
            <a:prstGeom prst="rect">
              <a:avLst/>
            </a:prstGeom>
            <a:solidFill>
              <a:schemeClr val="bg1"/>
            </a:solid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Subordinate 2</a:t>
              </a:r>
            </a:p>
          </p:txBody>
        </p:sp>
        <p:sp>
          <p:nvSpPr>
            <p:cNvPr id="10" name="TextBox 9">
              <a:extLst>
                <a:ext uri="{FF2B5EF4-FFF2-40B4-BE49-F238E27FC236}">
                  <a16:creationId xmlns:a16="http://schemas.microsoft.com/office/drawing/2014/main" id="{49AFCFA7-7A8A-46E7-8D28-FD3BC3066E84}"/>
                </a:ext>
              </a:extLst>
            </p:cNvPr>
            <p:cNvSpPr txBox="1"/>
            <p:nvPr/>
          </p:nvSpPr>
          <p:spPr>
            <a:xfrm>
              <a:off x="1983671" y="5511166"/>
              <a:ext cx="1346200" cy="249299"/>
            </a:xfrm>
            <a:prstGeom prst="rect">
              <a:avLst/>
            </a:prstGeom>
            <a:solidFill>
              <a:schemeClr val="bg1"/>
            </a:solid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Subordinate 1</a:t>
              </a:r>
            </a:p>
          </p:txBody>
        </p:sp>
        <p:sp>
          <p:nvSpPr>
            <p:cNvPr id="11" name="TextBox 10">
              <a:extLst>
                <a:ext uri="{FF2B5EF4-FFF2-40B4-BE49-F238E27FC236}">
                  <a16:creationId xmlns:a16="http://schemas.microsoft.com/office/drawing/2014/main" id="{745E241F-5BE8-44AE-93D5-57BB3471440C}"/>
                </a:ext>
              </a:extLst>
            </p:cNvPr>
            <p:cNvSpPr txBox="1"/>
            <p:nvPr/>
          </p:nvSpPr>
          <p:spPr>
            <a:xfrm>
              <a:off x="5203289" y="3632200"/>
              <a:ext cx="1257300" cy="249299"/>
            </a:xfrm>
            <a:prstGeom prst="rect">
              <a:avLst/>
            </a:prstGeom>
            <a:solidFill>
              <a:schemeClr val="bg1"/>
            </a:solid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Manager 2</a:t>
              </a:r>
            </a:p>
          </p:txBody>
        </p:sp>
        <p:sp>
          <p:nvSpPr>
            <p:cNvPr id="12" name="TextBox 11">
              <a:extLst>
                <a:ext uri="{FF2B5EF4-FFF2-40B4-BE49-F238E27FC236}">
                  <a16:creationId xmlns:a16="http://schemas.microsoft.com/office/drawing/2014/main" id="{192BA829-D741-45D0-BAA1-F927848FEE40}"/>
                </a:ext>
              </a:extLst>
            </p:cNvPr>
            <p:cNvSpPr txBox="1"/>
            <p:nvPr/>
          </p:nvSpPr>
          <p:spPr>
            <a:xfrm>
              <a:off x="7251700" y="3632200"/>
              <a:ext cx="1257300" cy="249299"/>
            </a:xfrm>
            <a:prstGeom prst="rect">
              <a:avLst/>
            </a:prstGeom>
            <a:solidFill>
              <a:schemeClr val="bg1"/>
            </a:solid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Manager 3</a:t>
              </a:r>
            </a:p>
          </p:txBody>
        </p:sp>
      </p:grpSp>
    </p:spTree>
    <p:extLst>
      <p:ext uri="{BB962C8B-B14F-4D97-AF65-F5344CB8AC3E}">
        <p14:creationId xmlns:p14="http://schemas.microsoft.com/office/powerpoint/2010/main" val="14171821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Transaction Channels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When an AXI Manager initiates an AXI operation targeting an AXI Subordinate,</a:t>
            </a:r>
            <a:endParaRPr lang="en-US" altLang="en-US" dirty="0">
              <a:ea typeface="ＭＳ Ｐゴシック" panose="020B0600070205080204" pitchFamily="34" charset="-128"/>
            </a:endParaRPr>
          </a:p>
          <a:p>
            <a:pPr lvl="1"/>
            <a:r>
              <a:rPr lang="en-GB" dirty="0">
                <a:ea typeface="MS PGothic" pitchFamily="34" charset="-128"/>
              </a:rPr>
              <a:t>the complete set of required operations on the AXI bus form the AXI transaction</a:t>
            </a:r>
          </a:p>
          <a:p>
            <a:pPr lvl="1"/>
            <a:r>
              <a:rPr lang="en-GB" dirty="0">
                <a:ea typeface="MS PGothic" pitchFamily="34" charset="-128"/>
              </a:rPr>
              <a:t>any required payload data is transferred as an AXI burst</a:t>
            </a:r>
            <a:endParaRPr lang="en-US" altLang="en-US" dirty="0">
              <a:ea typeface="ＭＳ Ｐゴシック" panose="020B0600070205080204" pitchFamily="34" charset="-128"/>
            </a:endParaRPr>
          </a:p>
          <a:p>
            <a:pPr lvl="1"/>
            <a:r>
              <a:rPr lang="en-GB" dirty="0">
                <a:ea typeface="MS PGothic" pitchFamily="34" charset="-128"/>
              </a:rPr>
              <a:t>a burst can comprise multiple data transfers, or AXI beats </a:t>
            </a:r>
          </a:p>
          <a:p>
            <a:r>
              <a:rPr lang="en-US" dirty="0"/>
              <a:t>The AXI protocol is burst-based and defines the following independent transaction channels:</a:t>
            </a:r>
            <a:endParaRPr lang="en-US" altLang="en-US" dirty="0">
              <a:ea typeface="ＭＳ Ｐゴシック" panose="020B0600070205080204" pitchFamily="34" charset="-128"/>
            </a:endParaRPr>
          </a:p>
          <a:p>
            <a:pPr lvl="1"/>
            <a:r>
              <a:rPr lang="en-IN" dirty="0">
                <a:ea typeface="MS PGothic" pitchFamily="34" charset="-128"/>
              </a:rPr>
              <a:t>read address (AR)</a:t>
            </a:r>
          </a:p>
          <a:p>
            <a:pPr lvl="1"/>
            <a:r>
              <a:rPr lang="en-IN" dirty="0">
                <a:ea typeface="MS PGothic" pitchFamily="34" charset="-128"/>
              </a:rPr>
              <a:t>read data (R)</a:t>
            </a:r>
          </a:p>
          <a:p>
            <a:pPr lvl="1"/>
            <a:r>
              <a:rPr lang="en-IN" dirty="0">
                <a:ea typeface="MS PGothic" pitchFamily="34" charset="-128"/>
              </a:rPr>
              <a:t>write address (AW)</a:t>
            </a:r>
          </a:p>
          <a:p>
            <a:pPr lvl="1"/>
            <a:r>
              <a:rPr lang="en-IN" dirty="0">
                <a:ea typeface="MS PGothic" pitchFamily="34" charset="-128"/>
              </a:rPr>
              <a:t>write data (W)</a:t>
            </a:r>
          </a:p>
          <a:p>
            <a:pPr lvl="1"/>
            <a:r>
              <a:rPr lang="en-IN" dirty="0">
                <a:ea typeface="MS PGothic" pitchFamily="34" charset="-128"/>
              </a:rPr>
              <a:t>write response (B)</a:t>
            </a:r>
            <a:endParaRPr lang="en-GB" b="1" dirty="0">
              <a:ea typeface="MS PGothic" pitchFamily="34" charset="-128"/>
            </a:endParaRPr>
          </a:p>
        </p:txBody>
      </p:sp>
    </p:spTree>
    <p:extLst>
      <p:ext uri="{BB962C8B-B14F-4D97-AF65-F5344CB8AC3E}">
        <p14:creationId xmlns:p14="http://schemas.microsoft.com/office/powerpoint/2010/main" val="3553556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Channel Architecture of Reads</a:t>
            </a:r>
            <a:endParaRPr lang="en-US" dirty="0"/>
          </a:p>
        </p:txBody>
      </p:sp>
      <p:pic>
        <p:nvPicPr>
          <p:cNvPr id="6" name="Picture 2">
            <a:extLst>
              <a:ext uri="{FF2B5EF4-FFF2-40B4-BE49-F238E27FC236}">
                <a16:creationId xmlns:a16="http://schemas.microsoft.com/office/drawing/2014/main" id="{259D7798-228B-42E4-8F8F-358C33893735}"/>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686982" y="1999369"/>
            <a:ext cx="8607055" cy="3343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A3A00DC9-8E8B-4D58-95C4-1EC8E6F2BDFE}"/>
              </a:ext>
            </a:extLst>
          </p:cNvPr>
          <p:cNvSpPr txBox="1"/>
          <p:nvPr/>
        </p:nvSpPr>
        <p:spPr>
          <a:xfrm>
            <a:off x="1816100" y="3429000"/>
            <a:ext cx="881963" cy="249299"/>
          </a:xfrm>
          <a:prstGeom prst="rect">
            <a:avLst/>
          </a:prstGeom>
          <a:solidFill>
            <a:schemeClr val="bg1"/>
          </a:solid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Manager</a:t>
            </a:r>
          </a:p>
        </p:txBody>
      </p:sp>
      <p:sp>
        <p:nvSpPr>
          <p:cNvPr id="5" name="TextBox 4">
            <a:extLst>
              <a:ext uri="{FF2B5EF4-FFF2-40B4-BE49-F238E27FC236}">
                <a16:creationId xmlns:a16="http://schemas.microsoft.com/office/drawing/2014/main" id="{93070A4A-4D7E-41F0-BB47-82351CF74DE7}"/>
              </a:ext>
            </a:extLst>
          </p:cNvPr>
          <p:cNvSpPr txBox="1"/>
          <p:nvPr/>
        </p:nvSpPr>
        <p:spPr>
          <a:xfrm>
            <a:off x="9239250" y="3429000"/>
            <a:ext cx="1023037" cy="221599"/>
          </a:xfrm>
          <a:prstGeom prst="rect">
            <a:avLst/>
          </a:prstGeom>
          <a:solidFill>
            <a:schemeClr val="bg1"/>
          </a:solid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sz="1600" kern="1200" dirty="0">
                <a:solidFill>
                  <a:schemeClr val="tx2"/>
                </a:solidFill>
                <a:latin typeface="+mn-lt"/>
                <a:ea typeface="+mn-ea"/>
                <a:cs typeface="+mn-cs"/>
              </a:rPr>
              <a:t>Subordinate</a:t>
            </a:r>
          </a:p>
        </p:txBody>
      </p:sp>
    </p:spTree>
    <p:extLst>
      <p:ext uri="{BB962C8B-B14F-4D97-AF65-F5344CB8AC3E}">
        <p14:creationId xmlns:p14="http://schemas.microsoft.com/office/powerpoint/2010/main" val="34314552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Channel Architecture of Writes</a:t>
            </a:r>
            <a:endParaRPr lang="en-US" dirty="0"/>
          </a:p>
        </p:txBody>
      </p:sp>
      <p:pic>
        <p:nvPicPr>
          <p:cNvPr id="6" name="Picture 2">
            <a:extLst>
              <a:ext uri="{FF2B5EF4-FFF2-40B4-BE49-F238E27FC236}">
                <a16:creationId xmlns:a16="http://schemas.microsoft.com/office/drawing/2014/main" id="{39FD77C7-9AD7-4237-BB13-AC21E0BD5E54}"/>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2346593" y="1419301"/>
            <a:ext cx="7634392" cy="4568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BED86755-056E-4925-8A5B-0D82D2AEBB3E}"/>
              </a:ext>
            </a:extLst>
          </p:cNvPr>
          <p:cNvSpPr txBox="1"/>
          <p:nvPr/>
        </p:nvSpPr>
        <p:spPr>
          <a:xfrm>
            <a:off x="2400300" y="3429000"/>
            <a:ext cx="881963" cy="249299"/>
          </a:xfrm>
          <a:prstGeom prst="rect">
            <a:avLst/>
          </a:prstGeom>
          <a:solidFill>
            <a:schemeClr val="bg1"/>
          </a:solidFill>
        </p:spPr>
        <p:txBody>
          <a:bodyPr wrap="squar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US" kern="1200" dirty="0">
                <a:solidFill>
                  <a:schemeClr val="tx2"/>
                </a:solidFill>
                <a:latin typeface="+mn-lt"/>
                <a:ea typeface="+mn-ea"/>
                <a:cs typeface="+mn-cs"/>
              </a:rPr>
              <a:t>Manager</a:t>
            </a:r>
          </a:p>
        </p:txBody>
      </p:sp>
      <p:sp>
        <p:nvSpPr>
          <p:cNvPr id="7" name="TextBox 6">
            <a:extLst>
              <a:ext uri="{FF2B5EF4-FFF2-40B4-BE49-F238E27FC236}">
                <a16:creationId xmlns:a16="http://schemas.microsoft.com/office/drawing/2014/main" id="{6A01B6BB-AF66-49EE-A155-403DDB8359DF}"/>
              </a:ext>
            </a:extLst>
          </p:cNvPr>
          <p:cNvSpPr txBox="1"/>
          <p:nvPr/>
        </p:nvSpPr>
        <p:spPr>
          <a:xfrm>
            <a:off x="9045634" y="3484400"/>
            <a:ext cx="881963" cy="166199"/>
          </a:xfrm>
          <a:prstGeom prst="rect">
            <a:avLst/>
          </a:prstGeom>
          <a:solidFill>
            <a:schemeClr val="bg1"/>
          </a:solidFill>
        </p:spPr>
        <p:txBody>
          <a:bodyPr wrap="square" lIns="0" tIns="0" rIns="0" bIns="0" rtlCol="0">
            <a:spAutoFit/>
          </a:bodyPr>
          <a:lstStyle/>
          <a:p>
            <a:pPr marL="0" indent="0" algn="ctr" defTabSz="914400" rtl="0" eaLnBrk="1" latinLnBrk="0" hangingPunct="1">
              <a:lnSpc>
                <a:spcPct val="90000"/>
              </a:lnSpc>
              <a:spcBef>
                <a:spcPts val="0"/>
              </a:spcBef>
              <a:spcAft>
                <a:spcPts val="600"/>
              </a:spcAft>
              <a:buFont typeface="Arial" panose="020B0604020202020204" pitchFamily="34" charset="0"/>
              <a:buNone/>
            </a:pPr>
            <a:r>
              <a:rPr lang="en-US" sz="1200" kern="1200" dirty="0">
                <a:solidFill>
                  <a:schemeClr val="tx2"/>
                </a:solidFill>
                <a:latin typeface="+mn-lt"/>
                <a:ea typeface="+mn-ea"/>
                <a:cs typeface="+mn-cs"/>
              </a:rPr>
              <a:t>Subordinate</a:t>
            </a:r>
          </a:p>
        </p:txBody>
      </p:sp>
    </p:spTree>
    <p:extLst>
      <p:ext uri="{BB962C8B-B14F-4D97-AF65-F5344CB8AC3E}">
        <p14:creationId xmlns:p14="http://schemas.microsoft.com/office/powerpoint/2010/main" val="401321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Basic Signals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3729037"/>
            <a:ext cx="11180763" cy="199707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 VALID signal is asserted when valid information is driven by the information transmitter.</a:t>
            </a:r>
          </a:p>
          <a:p>
            <a:r>
              <a:rPr lang="en-IN" altLang="en-US" dirty="0">
                <a:ea typeface="ＭＳ Ｐゴシック" panose="020B0600070205080204" pitchFamily="34" charset="-128"/>
              </a:rPr>
              <a:t>A READY signal is asserted when the information receiver is ready to receive.</a:t>
            </a:r>
          </a:p>
          <a:p>
            <a:r>
              <a:rPr lang="en-IN" altLang="en-US" dirty="0">
                <a:ea typeface="ＭＳ Ｐゴシック" panose="020B0600070205080204" pitchFamily="34" charset="-128"/>
              </a:rPr>
              <a:t>A LAST signal is to indicate the transfer of the final data item in a transaction (data channels).</a:t>
            </a:r>
            <a:endParaRPr lang="en-US" altLang="en-US" dirty="0">
              <a:ea typeface="ＭＳ Ｐゴシック" panose="020B0600070205080204" pitchFamily="34" charset="-128"/>
            </a:endParaRPr>
          </a:p>
        </p:txBody>
      </p:sp>
      <p:graphicFrame>
        <p:nvGraphicFramePr>
          <p:cNvPr id="5" name="Content Placeholder 3">
            <a:extLst>
              <a:ext uri="{FF2B5EF4-FFF2-40B4-BE49-F238E27FC236}">
                <a16:creationId xmlns:a16="http://schemas.microsoft.com/office/drawing/2014/main" id="{2A77829D-271A-4BF8-B6B5-5B63546013CC}"/>
              </a:ext>
            </a:extLst>
          </p:cNvPr>
          <p:cNvGraphicFramePr>
            <a:graphicFrameLocks/>
          </p:cNvGraphicFramePr>
          <p:nvPr>
            <p:extLst>
              <p:ext uri="{D42A27DB-BD31-4B8C-83A1-F6EECF244321}">
                <p14:modId xmlns:p14="http://schemas.microsoft.com/office/powerpoint/2010/main" val="2980928336"/>
              </p:ext>
            </p:extLst>
          </p:nvPr>
        </p:nvGraphicFramePr>
        <p:xfrm>
          <a:off x="481013" y="1439863"/>
          <a:ext cx="11156952" cy="2021840"/>
        </p:xfrm>
        <a:graphic>
          <a:graphicData uri="http://schemas.openxmlformats.org/drawingml/2006/table">
            <a:tbl>
              <a:tblPr firstRow="1" bandRow="1">
                <a:tableStyleId>{5C22544A-7EE6-4342-B048-85BDC9FD1C3A}</a:tableStyleId>
              </a:tblPr>
              <a:tblGrid>
                <a:gridCol w="1754187">
                  <a:extLst>
                    <a:ext uri="{9D8B030D-6E8A-4147-A177-3AD203B41FA5}">
                      <a16:colId xmlns:a16="http://schemas.microsoft.com/office/drawing/2014/main" val="20000"/>
                    </a:ext>
                  </a:extLst>
                </a:gridCol>
                <a:gridCol w="1880553">
                  <a:extLst>
                    <a:ext uri="{9D8B030D-6E8A-4147-A177-3AD203B41FA5}">
                      <a16:colId xmlns:a16="http://schemas.microsoft.com/office/drawing/2014/main" val="20001"/>
                    </a:ext>
                  </a:extLst>
                </a:gridCol>
                <a:gridCol w="1880553">
                  <a:extLst>
                    <a:ext uri="{9D8B030D-6E8A-4147-A177-3AD203B41FA5}">
                      <a16:colId xmlns:a16="http://schemas.microsoft.com/office/drawing/2014/main" val="20002"/>
                    </a:ext>
                  </a:extLst>
                </a:gridCol>
                <a:gridCol w="1880553">
                  <a:extLst>
                    <a:ext uri="{9D8B030D-6E8A-4147-A177-3AD203B41FA5}">
                      <a16:colId xmlns:a16="http://schemas.microsoft.com/office/drawing/2014/main" val="20003"/>
                    </a:ext>
                  </a:extLst>
                </a:gridCol>
                <a:gridCol w="1880553">
                  <a:extLst>
                    <a:ext uri="{9D8B030D-6E8A-4147-A177-3AD203B41FA5}">
                      <a16:colId xmlns:a16="http://schemas.microsoft.com/office/drawing/2014/main" val="20004"/>
                    </a:ext>
                  </a:extLst>
                </a:gridCol>
                <a:gridCol w="1880553">
                  <a:extLst>
                    <a:ext uri="{9D8B030D-6E8A-4147-A177-3AD203B41FA5}">
                      <a16:colId xmlns:a16="http://schemas.microsoft.com/office/drawing/2014/main" val="20005"/>
                    </a:ext>
                  </a:extLst>
                </a:gridCol>
              </a:tblGrid>
              <a:tr h="370840">
                <a:tc>
                  <a:txBody>
                    <a:bodyPr/>
                    <a:lstStyle/>
                    <a:p>
                      <a:r>
                        <a:rPr lang="en-GB" dirty="0"/>
                        <a:t>Signals</a:t>
                      </a:r>
                    </a:p>
                  </a:txBody>
                  <a:tcPr/>
                </a:tc>
                <a:tc>
                  <a:txBody>
                    <a:bodyPr/>
                    <a:lstStyle/>
                    <a:p>
                      <a:r>
                        <a:rPr lang="en-US" dirty="0"/>
                        <a:t>Read Address</a:t>
                      </a:r>
                      <a:endParaRPr lang="en-GB" dirty="0"/>
                    </a:p>
                  </a:txBody>
                  <a:tcPr/>
                </a:tc>
                <a:tc>
                  <a:txBody>
                    <a:bodyPr/>
                    <a:lstStyle/>
                    <a:p>
                      <a:r>
                        <a:rPr lang="en-US" dirty="0"/>
                        <a:t>Read Data</a:t>
                      </a:r>
                      <a:endParaRPr lang="en-GB" dirty="0"/>
                    </a:p>
                  </a:txBody>
                  <a:tcPr/>
                </a:tc>
                <a:tc>
                  <a:txBody>
                    <a:bodyPr/>
                    <a:lstStyle/>
                    <a:p>
                      <a:r>
                        <a:rPr lang="en-US" dirty="0"/>
                        <a:t>Write Address</a:t>
                      </a:r>
                      <a:endParaRPr lang="en-GB" dirty="0"/>
                    </a:p>
                  </a:txBody>
                  <a:tcPr/>
                </a:tc>
                <a:tc>
                  <a:txBody>
                    <a:bodyPr/>
                    <a:lstStyle/>
                    <a:p>
                      <a:r>
                        <a:rPr lang="en-US" dirty="0"/>
                        <a:t>Write Data</a:t>
                      </a:r>
                      <a:endParaRPr lang="en-GB" dirty="0"/>
                    </a:p>
                  </a:txBody>
                  <a:tcPr/>
                </a:tc>
                <a:tc>
                  <a:txBody>
                    <a:bodyPr/>
                    <a:lstStyle/>
                    <a:p>
                      <a:r>
                        <a:rPr lang="en-US" dirty="0"/>
                        <a:t>Write Response</a:t>
                      </a:r>
                      <a:endParaRPr lang="en-GB" dirty="0"/>
                    </a:p>
                  </a:txBody>
                  <a:tcPr/>
                </a:tc>
                <a:extLst>
                  <a:ext uri="{0D108BD9-81ED-4DB2-BD59-A6C34878D82A}">
                    <a16:rowId xmlns:a16="http://schemas.microsoft.com/office/drawing/2014/main" val="10000"/>
                  </a:ext>
                </a:extLst>
              </a:tr>
              <a:tr h="370840">
                <a:tc>
                  <a:txBody>
                    <a:bodyPr/>
                    <a:lstStyle/>
                    <a:p>
                      <a:r>
                        <a:rPr lang="en-GB" dirty="0"/>
                        <a:t>HANDSHAKE</a:t>
                      </a:r>
                    </a:p>
                  </a:txBody>
                  <a:tcPr/>
                </a:tc>
                <a:tc>
                  <a:txBody>
                    <a:bodyPr/>
                    <a:lstStyle/>
                    <a:p>
                      <a:r>
                        <a:rPr lang="en-GB" dirty="0"/>
                        <a:t>ARVALID</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ARREADY</a:t>
                      </a:r>
                    </a:p>
                  </a:txBody>
                  <a:tcPr/>
                </a:tc>
                <a:tc>
                  <a:txBody>
                    <a:bodyPr/>
                    <a:lstStyle/>
                    <a:p>
                      <a:r>
                        <a:rPr lang="en-GB" dirty="0"/>
                        <a:t>RVALID</a:t>
                      </a:r>
                    </a:p>
                    <a:p>
                      <a:r>
                        <a:rPr lang="en-GB" dirty="0"/>
                        <a:t>RREADY</a:t>
                      </a:r>
                    </a:p>
                  </a:txBody>
                  <a:tcPr/>
                </a:tc>
                <a:tc>
                  <a:txBody>
                    <a:bodyPr/>
                    <a:lstStyle/>
                    <a:p>
                      <a:r>
                        <a:rPr lang="en-GB" dirty="0"/>
                        <a:t>AWVALID</a:t>
                      </a:r>
                    </a:p>
                    <a:p>
                      <a:r>
                        <a:rPr lang="en-GB" dirty="0"/>
                        <a:t>AWREADY</a:t>
                      </a:r>
                    </a:p>
                  </a:txBody>
                  <a:tcPr/>
                </a:tc>
                <a:tc>
                  <a:txBody>
                    <a:bodyPr/>
                    <a:lstStyle/>
                    <a:p>
                      <a:r>
                        <a:rPr lang="en-GB" dirty="0"/>
                        <a:t>WVALID</a:t>
                      </a:r>
                    </a:p>
                    <a:p>
                      <a:r>
                        <a:rPr lang="en-GB" dirty="0"/>
                        <a:t>WREADY</a:t>
                      </a:r>
                    </a:p>
                  </a:txBody>
                  <a:tcPr/>
                </a:tc>
                <a:tc>
                  <a:txBody>
                    <a:bodyPr/>
                    <a:lstStyle/>
                    <a:p>
                      <a:r>
                        <a:rPr lang="en-GB" dirty="0"/>
                        <a:t>BVALID</a:t>
                      </a:r>
                    </a:p>
                    <a:p>
                      <a:r>
                        <a:rPr lang="en-GB" dirty="0"/>
                        <a:t>BREADY</a:t>
                      </a:r>
                    </a:p>
                  </a:txBody>
                  <a:tcPr/>
                </a:tc>
                <a:extLst>
                  <a:ext uri="{0D108BD9-81ED-4DB2-BD59-A6C34878D82A}">
                    <a16:rowId xmlns:a16="http://schemas.microsoft.com/office/drawing/2014/main" val="10001"/>
                  </a:ext>
                </a:extLst>
              </a:tr>
              <a:tr h="370840">
                <a:tc>
                  <a:txBody>
                    <a:bodyPr/>
                    <a:lstStyle/>
                    <a:p>
                      <a:r>
                        <a:rPr lang="en-GB" dirty="0"/>
                        <a:t>INFORMATION</a:t>
                      </a:r>
                    </a:p>
                  </a:txBody>
                  <a:tcPr/>
                </a:tc>
                <a:tc>
                  <a:txBody>
                    <a:bodyPr/>
                    <a:lstStyle/>
                    <a:p>
                      <a:r>
                        <a:rPr lang="en-GB" dirty="0"/>
                        <a:t>ARADDR</a:t>
                      </a:r>
                    </a:p>
                  </a:txBody>
                  <a:tcPr/>
                </a:tc>
                <a:tc>
                  <a:txBody>
                    <a:bodyPr/>
                    <a:lstStyle/>
                    <a:p>
                      <a:r>
                        <a:rPr lang="en-GB" dirty="0"/>
                        <a:t>RDATA</a:t>
                      </a:r>
                    </a:p>
                    <a:p>
                      <a:r>
                        <a:rPr lang="en-GB" dirty="0"/>
                        <a:t>RLAST</a:t>
                      </a:r>
                    </a:p>
                  </a:txBody>
                  <a:tcPr/>
                </a:tc>
                <a:tc>
                  <a:txBody>
                    <a:bodyPr/>
                    <a:lstStyle/>
                    <a:p>
                      <a:r>
                        <a:rPr lang="en-GB" dirty="0"/>
                        <a:t>AWADDR</a:t>
                      </a:r>
                    </a:p>
                  </a:txBody>
                  <a:tcPr/>
                </a:tc>
                <a:tc>
                  <a:txBody>
                    <a:bodyPr/>
                    <a:lstStyle/>
                    <a:p>
                      <a:r>
                        <a:rPr lang="en-GB" dirty="0"/>
                        <a:t>WDATA</a:t>
                      </a:r>
                    </a:p>
                    <a:p>
                      <a:r>
                        <a:rPr lang="en-GB" dirty="0"/>
                        <a:t>WLAST</a:t>
                      </a:r>
                    </a:p>
                  </a:txBody>
                  <a:tcPr/>
                </a:tc>
                <a:tc>
                  <a:txBody>
                    <a:bodyPr/>
                    <a:lstStyle/>
                    <a:p>
                      <a:r>
                        <a:rPr lang="en-GB" dirty="0"/>
                        <a:t>BRESP</a:t>
                      </a:r>
                    </a:p>
                  </a:txBody>
                  <a:tcPr/>
                </a:tc>
                <a:extLst>
                  <a:ext uri="{0D108BD9-81ED-4DB2-BD59-A6C34878D82A}">
                    <a16:rowId xmlns:a16="http://schemas.microsoft.com/office/drawing/2014/main" val="10002"/>
                  </a:ext>
                </a:extLst>
              </a:tr>
              <a:tr h="370840">
                <a:tc>
                  <a:txBody>
                    <a:bodyPr/>
                    <a:lstStyle/>
                    <a:p>
                      <a:r>
                        <a:rPr lang="en-GB" dirty="0"/>
                        <a:t>GLOBAL</a:t>
                      </a:r>
                    </a:p>
                  </a:txBody>
                  <a:tcPr/>
                </a:tc>
                <a:tc gridSpan="5">
                  <a:txBody>
                    <a:bodyPr/>
                    <a:lstStyle/>
                    <a:p>
                      <a:r>
                        <a:rPr lang="en-GB" dirty="0"/>
                        <a:t>ACLK,  ARESETn</a:t>
                      </a:r>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00066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Clock and Reset</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104075"/>
            <a:ext cx="11180763" cy="4086225"/>
          </a:xfrm>
        </p:spPr>
        <p:txBody>
          <a:bodyPr wrap="square" numCol="1" anchor="t" anchorCtr="0" compatLnSpc="1">
            <a:prstTxWarp prst="textNoShape">
              <a:avLst/>
            </a:prstTxWarp>
          </a:bodyPr>
          <a:lstStyle/>
          <a:p>
            <a:r>
              <a:rPr lang="en-GB" dirty="0"/>
              <a:t>Clock</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Each AXI component uses a single clock signal, ACLK.</a:t>
            </a:r>
          </a:p>
          <a:p>
            <a:pPr lvl="1"/>
            <a:r>
              <a:rPr lang="en-IN" altLang="en-US" dirty="0">
                <a:ea typeface="ＭＳ Ｐゴシック" panose="020B0600070205080204" pitchFamily="34" charset="-128"/>
              </a:rPr>
              <a:t>All input signals are sampled on the rising edge of ACLK.</a:t>
            </a:r>
          </a:p>
          <a:p>
            <a:pPr lvl="1"/>
            <a:r>
              <a:rPr lang="en-IN" altLang="en-US" dirty="0">
                <a:ea typeface="ＭＳ Ｐゴシック" panose="020B0600070205080204" pitchFamily="34" charset="-128"/>
              </a:rPr>
              <a:t>All output signal changes must occur after the rising edge of ACLK.</a:t>
            </a:r>
          </a:p>
          <a:p>
            <a:r>
              <a:rPr lang="en-GB" dirty="0"/>
              <a:t>Reset</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 single active-LOW reset signal, ARESETn</a:t>
            </a:r>
          </a:p>
          <a:p>
            <a:pPr lvl="1"/>
            <a:r>
              <a:rPr lang="en-IN" altLang="en-US" dirty="0">
                <a:ea typeface="ＭＳ Ｐゴシック" panose="020B0600070205080204" pitchFamily="34" charset="-128"/>
              </a:rPr>
              <a:t>Can be asserted asynchronously, but de-assertion must be synchronous with a rising edge of ACLK</a:t>
            </a:r>
          </a:p>
          <a:p>
            <a:pPr lvl="1"/>
            <a:endParaRPr lang="en-US" altLang="en-US" dirty="0">
              <a:ea typeface="ＭＳ Ｐゴシック" panose="020B0600070205080204" pitchFamily="34" charset="-128"/>
            </a:endParaRPr>
          </a:p>
        </p:txBody>
      </p:sp>
      <p:pic>
        <p:nvPicPr>
          <p:cNvPr id="5" name="Picture 2">
            <a:extLst>
              <a:ext uri="{FF2B5EF4-FFF2-40B4-BE49-F238E27FC236}">
                <a16:creationId xmlns:a16="http://schemas.microsoft.com/office/drawing/2014/main" id="{CE9B1193-F8EC-4A66-B4FF-BF6C83066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331" y="4260601"/>
            <a:ext cx="4947890" cy="1859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459ECA69-F792-46A2-B23B-227DE9F949A3}"/>
              </a:ext>
            </a:extLst>
          </p:cNvPr>
          <p:cNvSpPr txBox="1"/>
          <p:nvPr/>
        </p:nvSpPr>
        <p:spPr>
          <a:xfrm>
            <a:off x="3657606" y="4633783"/>
            <a:ext cx="430374" cy="221599"/>
          </a:xfrm>
          <a:prstGeom prst="rect">
            <a:avLst/>
          </a:prstGeom>
          <a:noFill/>
        </p:spPr>
        <p:txBody>
          <a:bodyPr wrap="none" lIns="0" tIns="0" rIns="0" bIns="0" rtlCol="0">
            <a:spAutoFit/>
          </a:bodyPr>
          <a:lstStyle/>
          <a:p>
            <a:pPr marL="0" indent="0" algn="l" defTabSz="914400" rtl="0" eaLnBrk="1" latinLnBrk="0" hangingPunct="1">
              <a:lnSpc>
                <a:spcPct val="90000"/>
              </a:lnSpc>
              <a:spcBef>
                <a:spcPts val="0"/>
              </a:spcBef>
              <a:spcAft>
                <a:spcPts val="600"/>
              </a:spcAft>
              <a:buFont typeface="Arial" panose="020B0604020202020204" pitchFamily="34" charset="0"/>
              <a:buNone/>
            </a:pPr>
            <a:r>
              <a:rPr lang="en-GB" sz="1600" b="1" kern="1200" dirty="0">
                <a:solidFill>
                  <a:schemeClr val="tx2"/>
                </a:solidFill>
                <a:latin typeface="+mn-lt"/>
                <a:ea typeface="+mn-ea"/>
                <a:cs typeface="+mn-cs"/>
              </a:rPr>
              <a:t>ACLK</a:t>
            </a:r>
            <a:endParaRPr lang="LID4096" sz="1600" b="1" kern="1200" dirty="0" err="1">
              <a:solidFill>
                <a:schemeClr val="tx2"/>
              </a:solidFill>
              <a:latin typeface="+mn-lt"/>
              <a:ea typeface="+mn-ea"/>
              <a:cs typeface="+mn-cs"/>
            </a:endParaRPr>
          </a:p>
        </p:txBody>
      </p:sp>
    </p:spTree>
    <p:extLst>
      <p:ext uri="{BB962C8B-B14F-4D97-AF65-F5344CB8AC3E}">
        <p14:creationId xmlns:p14="http://schemas.microsoft.com/office/powerpoint/2010/main" val="26172979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Channel Timing Example: VALID with READY Handshake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4" y="1482725"/>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After T1, both the source and destination indicate a data transfer. </a:t>
            </a:r>
          </a:p>
          <a:p>
            <a:r>
              <a:rPr lang="en-IN" altLang="en-US" dirty="0">
                <a:ea typeface="ＭＳ Ｐゴシック" panose="020B0600070205080204" pitchFamily="34" charset="-128"/>
              </a:rPr>
              <a:t>The transfer occurs at the rising clock edge (after both VALID and READY signals are asserted). </a:t>
            </a:r>
          </a:p>
          <a:p>
            <a:r>
              <a:rPr lang="en-IN" altLang="en-US" dirty="0">
                <a:ea typeface="ＭＳ Ｐゴシック" panose="020B0600070205080204" pitchFamily="34" charset="-128"/>
              </a:rPr>
              <a:t>The transfer occurs at T2.</a:t>
            </a:r>
            <a:endParaRPr lang="en-US" altLang="en-US" dirty="0">
              <a:ea typeface="ＭＳ Ｐゴシック" panose="020B0600070205080204" pitchFamily="34" charset="-128"/>
            </a:endParaRPr>
          </a:p>
        </p:txBody>
      </p:sp>
      <p:pic>
        <p:nvPicPr>
          <p:cNvPr id="5" name="Picture 2">
            <a:extLst>
              <a:ext uri="{FF2B5EF4-FFF2-40B4-BE49-F238E27FC236}">
                <a16:creationId xmlns:a16="http://schemas.microsoft.com/office/drawing/2014/main" id="{20EC2650-4209-4636-92E1-9F72BD5F878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758945" y="3290770"/>
            <a:ext cx="5958215" cy="2625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8401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Channel Timing Example: VALID before READY Handshake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61947"/>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After T1, the source presents the address, data, or control information and asserts the VALID signal. </a:t>
            </a:r>
          </a:p>
          <a:p>
            <a:r>
              <a:rPr lang="en-IN" altLang="en-US" dirty="0">
                <a:ea typeface="ＭＳ Ｐゴシック" panose="020B0600070205080204" pitchFamily="34" charset="-128"/>
              </a:rPr>
              <a:t>The destination asserts the READY signal after T2.</a:t>
            </a:r>
          </a:p>
          <a:p>
            <a:r>
              <a:rPr lang="en-IN" altLang="en-US" dirty="0">
                <a:ea typeface="ＭＳ Ｐゴシック" panose="020B0600070205080204" pitchFamily="34" charset="-128"/>
              </a:rPr>
              <a:t>The source has to keep its information stable until the transfer occurs at T3.</a:t>
            </a:r>
          </a:p>
        </p:txBody>
      </p:sp>
      <p:pic>
        <p:nvPicPr>
          <p:cNvPr id="5" name="Picture 2">
            <a:extLst>
              <a:ext uri="{FF2B5EF4-FFF2-40B4-BE49-F238E27FC236}">
                <a16:creationId xmlns:a16="http://schemas.microsoft.com/office/drawing/2014/main" id="{19A87B5F-572E-4C0D-BFE7-8FB56DD9DB7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65338" y="3305060"/>
            <a:ext cx="6002923" cy="258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479751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Channel Timing Example: READY before VALID Handshake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After T1, the destination asserts the READY signal (before the address, data, or control information is valid) to indicate that it can accept the information. </a:t>
            </a:r>
          </a:p>
          <a:p>
            <a:r>
              <a:rPr lang="en-IN" altLang="en-US" dirty="0">
                <a:ea typeface="ＭＳ Ｐゴシック" panose="020B0600070205080204" pitchFamily="34" charset="-128"/>
              </a:rPr>
              <a:t>After T2, the source presents the information and asserts VALID.</a:t>
            </a:r>
          </a:p>
          <a:p>
            <a:r>
              <a:rPr lang="en-IN" altLang="en-US" dirty="0">
                <a:ea typeface="ＭＳ Ｐゴシック" panose="020B0600070205080204" pitchFamily="34" charset="-128"/>
              </a:rPr>
              <a:t>The transfer occurs at T3 (when this assertion is recognized).</a:t>
            </a:r>
          </a:p>
        </p:txBody>
      </p:sp>
      <p:pic>
        <p:nvPicPr>
          <p:cNvPr id="5" name="Picture 2">
            <a:extLst>
              <a:ext uri="{FF2B5EF4-FFF2-40B4-BE49-F238E27FC236}">
                <a16:creationId xmlns:a16="http://schemas.microsoft.com/office/drawing/2014/main" id="{CE2FA80F-45B9-49ED-9759-26884F9FE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9113" y="3745735"/>
            <a:ext cx="5953004" cy="2588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9645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Relationships Between the Channels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505618" y="1758688"/>
            <a:ext cx="11180763" cy="4086225"/>
          </a:xfrm>
        </p:spPr>
        <p:txBody>
          <a:bodyPr wrap="square" numCol="1" anchor="t" anchorCtr="0" compatLnSpc="1">
            <a:prstTxWarp prst="textNoShape">
              <a:avLst/>
            </a:prstTxWarp>
          </a:bodyPr>
          <a:lstStyle/>
          <a:p>
            <a:r>
              <a:rPr lang="en-GB" dirty="0"/>
              <a:t>The AXI protocol requires the following relationships to be maintained:</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A write response must always follow the last write transfer in the write transaction of which it is a part.</a:t>
            </a:r>
          </a:p>
          <a:p>
            <a:pPr lvl="1"/>
            <a:r>
              <a:rPr lang="en-IN" altLang="en-US" dirty="0">
                <a:ea typeface="ＭＳ Ｐゴシック" panose="020B0600070205080204" pitchFamily="34" charset="-128"/>
              </a:rPr>
              <a:t>Read data must always follow the address to which the data relates.</a:t>
            </a:r>
          </a:p>
          <a:p>
            <a:pPr lvl="1"/>
            <a:r>
              <a:rPr lang="en-IN" altLang="en-US" dirty="0">
                <a:ea typeface="ＭＳ Ｐゴシック" panose="020B0600070205080204" pitchFamily="34" charset="-128"/>
              </a:rPr>
              <a:t>Channel handshakes must conform to the dependencies defined for the handshake signals.</a:t>
            </a:r>
          </a:p>
          <a:p>
            <a:pPr marL="231775" lvl="1" indent="0">
              <a:buNone/>
            </a:pPr>
            <a:endParaRPr lang="en-IN" altLang="en-US" dirty="0">
              <a:ea typeface="ＭＳ Ｐゴシック" panose="020B0600070205080204" pitchFamily="34" charset="-128"/>
            </a:endParaRPr>
          </a:p>
          <a:p>
            <a:pPr indent="-166688"/>
            <a:r>
              <a:rPr lang="en-IN" altLang="en-US" dirty="0"/>
              <a:t>Dependencies are shown in the next slide.</a:t>
            </a:r>
          </a:p>
          <a:p>
            <a:endParaRPr lang="en-GB" dirty="0">
              <a:ea typeface="MS PGothic" pitchFamily="34" charset="-128"/>
            </a:endParaRPr>
          </a:p>
        </p:txBody>
      </p:sp>
    </p:spTree>
    <p:extLst>
      <p:ext uri="{BB962C8B-B14F-4D97-AF65-F5344CB8AC3E}">
        <p14:creationId xmlns:p14="http://schemas.microsoft.com/office/powerpoint/2010/main" val="53474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What Is a Bus?</a:t>
            </a:r>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Traditionally, a bus is a communication system that allows data to be transferred between different components in a computer.</a:t>
            </a:r>
          </a:p>
          <a:p>
            <a:r>
              <a:rPr lang="en-IN" altLang="en-US" dirty="0">
                <a:ea typeface="ＭＳ Ｐゴシック" panose="020B0600070205080204" pitchFamily="34" charset="-128"/>
              </a:rPr>
              <a:t>The infrastructures is defined in both hardware and software:</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Hardware infrastructure includes the physical implementation, such as cables or wires. For example, the PCI uses the PCI cable to connect components inside a desktop.</a:t>
            </a:r>
          </a:p>
          <a:p>
            <a:pPr lvl="1"/>
            <a:r>
              <a:rPr lang="en-IN" altLang="en-US" dirty="0">
                <a:ea typeface="ＭＳ Ｐゴシック" panose="020B0600070205080204" pitchFamily="34" charset="-128"/>
              </a:rPr>
              <a:t>Software infrastructure includes the bus protocol, e.g., PCI bus protocol.</a:t>
            </a:r>
            <a:endParaRPr lang="en-US" altLang="en-US" dirty="0">
              <a:ea typeface="ＭＳ Ｐゴシック" panose="020B0600070205080204" pitchFamily="34" charset="-128"/>
            </a:endParaRPr>
          </a:p>
        </p:txBody>
      </p:sp>
      <p:pic>
        <p:nvPicPr>
          <p:cNvPr id="5" name="Picture 4">
            <a:extLst>
              <a:ext uri="{FF2B5EF4-FFF2-40B4-BE49-F238E27FC236}">
                <a16:creationId xmlns:a16="http://schemas.microsoft.com/office/drawing/2014/main" id="{9A3EE504-3DA8-4E40-9229-97387FB8EB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508" r="23570"/>
          <a:stretch/>
        </p:blipFill>
        <p:spPr bwMode="auto">
          <a:xfrm>
            <a:off x="2443162" y="4012160"/>
            <a:ext cx="3144837" cy="147519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8A9CD9B2-7227-4137-8EE1-280FF9A199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35801" y="4144625"/>
            <a:ext cx="2209800" cy="105587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1">
            <a:extLst>
              <a:ext uri="{FF2B5EF4-FFF2-40B4-BE49-F238E27FC236}">
                <a16:creationId xmlns:a16="http://schemas.microsoft.com/office/drawing/2014/main" id="{14738D3F-09BB-4E7B-BDFD-7000FA79F4B1}"/>
              </a:ext>
            </a:extLst>
          </p:cNvPr>
          <p:cNvSpPr txBox="1">
            <a:spLocks noChangeArrowheads="1"/>
          </p:cNvSpPr>
          <p:nvPr/>
        </p:nvSpPr>
        <p:spPr bwMode="auto">
          <a:xfrm>
            <a:off x="2565400" y="5486702"/>
            <a:ext cx="3022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PCI socket on a mother board</a:t>
            </a:r>
          </a:p>
        </p:txBody>
      </p:sp>
      <p:sp>
        <p:nvSpPr>
          <p:cNvPr id="8" name="TextBox 7">
            <a:extLst>
              <a:ext uri="{FF2B5EF4-FFF2-40B4-BE49-F238E27FC236}">
                <a16:creationId xmlns:a16="http://schemas.microsoft.com/office/drawing/2014/main" id="{B79FEF7E-74ED-4F20-BE3F-BECE34CCA9A3}"/>
              </a:ext>
            </a:extLst>
          </p:cNvPr>
          <p:cNvSpPr txBox="1">
            <a:spLocks noChangeArrowheads="1"/>
          </p:cNvSpPr>
          <p:nvPr/>
        </p:nvSpPr>
        <p:spPr bwMode="auto">
          <a:xfrm>
            <a:off x="7512050" y="5486702"/>
            <a:ext cx="1511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dirty="0"/>
              <a:t>PCI bus cable</a:t>
            </a:r>
          </a:p>
        </p:txBody>
      </p:sp>
    </p:spTree>
    <p:extLst>
      <p:ext uri="{BB962C8B-B14F-4D97-AF65-F5344CB8AC3E}">
        <p14:creationId xmlns:p14="http://schemas.microsoft.com/office/powerpoint/2010/main" val="1613323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Relationships Between the Channels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227348"/>
            <a:ext cx="11180763" cy="4086225"/>
          </a:xfrm>
        </p:spPr>
        <p:txBody>
          <a:bodyPr wrap="square" numCol="1" anchor="t" anchorCtr="0" compatLnSpc="1">
            <a:prstTxWarp prst="textNoShape">
              <a:avLst/>
            </a:prstTxWarp>
          </a:bodyPr>
          <a:lstStyle/>
          <a:p>
            <a:r>
              <a:rPr lang="en-GB" dirty="0">
                <a:ea typeface="MS PGothic" pitchFamily="34" charset="-128"/>
              </a:rPr>
              <a:t>Dependency rules between the handshake signals that must be observed:</a:t>
            </a:r>
            <a:endParaRPr lang="en-US" altLang="en-US" dirty="0">
              <a:ea typeface="ＭＳ Ｐゴシック" panose="020B0600070205080204" pitchFamily="34" charset="-128"/>
            </a:endParaRPr>
          </a:p>
          <a:p>
            <a:pPr lvl="1"/>
            <a:r>
              <a:rPr lang="en-IN" altLang="en-US" dirty="0">
                <a:ea typeface="ＭＳ Ｐゴシック" panose="020B0600070205080204" pitchFamily="34" charset="-128"/>
              </a:rPr>
              <a:t>The VALID signal of the AXI interface sending information must not depend on the READY signal of the AXI interface receiving that information.</a:t>
            </a:r>
          </a:p>
          <a:p>
            <a:pPr lvl="1"/>
            <a:r>
              <a:rPr lang="en-IN" altLang="en-US" dirty="0">
                <a:ea typeface="ＭＳ Ｐゴシック" panose="020B0600070205080204" pitchFamily="34" charset="-128"/>
              </a:rPr>
              <a:t>An AXI interface that is receiving information can wait until it detects a VALID signal before it asserts its corresponding READY signal.</a:t>
            </a:r>
          </a:p>
        </p:txBody>
      </p:sp>
      <p:pic>
        <p:nvPicPr>
          <p:cNvPr id="5" name="Picture 2">
            <a:extLst>
              <a:ext uri="{FF2B5EF4-FFF2-40B4-BE49-F238E27FC236}">
                <a16:creationId xmlns:a16="http://schemas.microsoft.com/office/drawing/2014/main" id="{77F605E7-FB57-4EBE-B556-D4DF87C86C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533" y="3953978"/>
            <a:ext cx="4641408" cy="171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a:extLst>
              <a:ext uri="{FF2B5EF4-FFF2-40B4-BE49-F238E27FC236}">
                <a16:creationId xmlns:a16="http://schemas.microsoft.com/office/drawing/2014/main" id="{4D8E8853-F6A7-41A6-92E0-FCA512312E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790" y="3928591"/>
            <a:ext cx="6641004" cy="171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a:extLst>
              <a:ext uri="{FF2B5EF4-FFF2-40B4-BE49-F238E27FC236}">
                <a16:creationId xmlns:a16="http://schemas.microsoft.com/office/drawing/2014/main" id="{EF89F9F3-BF4C-4C87-8227-325D1863A013}"/>
              </a:ext>
            </a:extLst>
          </p:cNvPr>
          <p:cNvSpPr txBox="1"/>
          <p:nvPr/>
        </p:nvSpPr>
        <p:spPr>
          <a:xfrm>
            <a:off x="1852440" y="3341271"/>
            <a:ext cx="1681589" cy="407624"/>
          </a:xfrm>
          <a:prstGeom prst="rect">
            <a:avLst/>
          </a:prstGeom>
        </p:spPr>
        <p:txBody>
          <a:bodyPr vert="horz" wrap="none" lIns="0" tIns="0" rIns="0" bIns="0" rtlCol="0" anchor="t">
            <a:normAutofit/>
          </a:bodyPr>
          <a:lstStyle/>
          <a:p>
            <a:r>
              <a:rPr lang="en-GB" u="sng" dirty="0"/>
              <a:t>Read transaction</a:t>
            </a:r>
          </a:p>
        </p:txBody>
      </p:sp>
      <p:sp>
        <p:nvSpPr>
          <p:cNvPr id="8" name="TextBox 7">
            <a:extLst>
              <a:ext uri="{FF2B5EF4-FFF2-40B4-BE49-F238E27FC236}">
                <a16:creationId xmlns:a16="http://schemas.microsoft.com/office/drawing/2014/main" id="{F07589B5-2413-4B6E-A1FB-8AFDA03BDC03}"/>
              </a:ext>
            </a:extLst>
          </p:cNvPr>
          <p:cNvSpPr txBox="1"/>
          <p:nvPr/>
        </p:nvSpPr>
        <p:spPr>
          <a:xfrm>
            <a:off x="7626260" y="3317302"/>
            <a:ext cx="1964721" cy="407624"/>
          </a:xfrm>
          <a:prstGeom prst="rect">
            <a:avLst/>
          </a:prstGeom>
        </p:spPr>
        <p:txBody>
          <a:bodyPr vert="horz" wrap="none" lIns="0" tIns="0" rIns="0" bIns="0" rtlCol="0" anchor="t">
            <a:normAutofit/>
          </a:bodyPr>
          <a:lstStyle/>
          <a:p>
            <a:r>
              <a:rPr lang="en-GB" u="sng" dirty="0"/>
              <a:t>Write transaction</a:t>
            </a:r>
          </a:p>
        </p:txBody>
      </p:sp>
      <p:cxnSp>
        <p:nvCxnSpPr>
          <p:cNvPr id="3" name="Straight Connector 2">
            <a:extLst>
              <a:ext uri="{FF2B5EF4-FFF2-40B4-BE49-F238E27FC236}">
                <a16:creationId xmlns:a16="http://schemas.microsoft.com/office/drawing/2014/main" id="{730D6E3F-8079-437F-9B26-CCE427E0A72C}"/>
              </a:ext>
            </a:extLst>
          </p:cNvPr>
          <p:cNvCxnSpPr/>
          <p:nvPr/>
        </p:nvCxnSpPr>
        <p:spPr>
          <a:xfrm>
            <a:off x="5041557" y="3101550"/>
            <a:ext cx="0" cy="3369387"/>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4211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Bus Types</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77135" y="1639888"/>
            <a:ext cx="11180763" cy="4086225"/>
          </a:xfrm>
        </p:spPr>
        <p:txBody>
          <a:bodyPr wrap="square" numCol="1" anchor="t" anchorCtr="0" compatLnSpc="1">
            <a:prstTxWarp prst="textNoShape">
              <a:avLst/>
            </a:prstTxWarp>
          </a:bodyPr>
          <a:lstStyle/>
          <a:p>
            <a:r>
              <a:rPr lang="en-US" dirty="0"/>
              <a:t>External bus</a:t>
            </a:r>
            <a:endParaRPr lang="en-US" altLang="en-US" dirty="0">
              <a:ea typeface="ＭＳ Ｐゴシック" panose="020B0600070205080204" pitchFamily="34" charset="-128"/>
            </a:endParaRPr>
          </a:p>
          <a:p>
            <a:pPr lvl="1"/>
            <a:r>
              <a:rPr lang="en-US" dirty="0"/>
              <a:t>Used to connect external devices, such as a printer, to a computer</a:t>
            </a:r>
            <a:endParaRPr lang="en-US" altLang="en-US" dirty="0">
              <a:ea typeface="ＭＳ Ｐゴシック" panose="020B0600070205080204" pitchFamily="34" charset="-128"/>
            </a:endParaRPr>
          </a:p>
          <a:p>
            <a:r>
              <a:rPr lang="en-US" dirty="0"/>
              <a:t>Internal bus</a:t>
            </a:r>
            <a:endParaRPr lang="en-US" altLang="en-US" dirty="0">
              <a:ea typeface="ＭＳ Ｐゴシック" panose="020B0600070205080204" pitchFamily="34" charset="-128"/>
            </a:endParaRPr>
          </a:p>
          <a:p>
            <a:pPr lvl="1"/>
            <a:r>
              <a:rPr lang="en-IN" dirty="0"/>
              <a:t>Used to connect internal components inside a computer, such as a CPU to memory</a:t>
            </a:r>
          </a:p>
          <a:p>
            <a:pPr lvl="1"/>
            <a:r>
              <a:rPr lang="en-IN" dirty="0"/>
              <a:t>Also known as system bus</a:t>
            </a:r>
          </a:p>
          <a:p>
            <a:pPr lvl="1"/>
            <a:r>
              <a:rPr lang="en-IN" dirty="0"/>
              <a:t>Less overhead, e.g., no need for electrical characteristics handling and configuration detection</a:t>
            </a:r>
          </a:p>
          <a:p>
            <a:pPr lvl="1"/>
            <a:r>
              <a:rPr lang="en-IN" dirty="0"/>
              <a:t>Thus, typically runs faster than the external bus</a:t>
            </a:r>
          </a:p>
          <a:p>
            <a:pPr lvl="1"/>
            <a:r>
              <a:rPr lang="en-IN" dirty="0"/>
              <a:t>In an SoC design, the internal bus is integrated onto a single chip; thus, it can also be referred to as an on-chip system bus.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31769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US" dirty="0"/>
              <a:t>Bus Terminology</a:t>
            </a:r>
          </a:p>
        </p:txBody>
      </p:sp>
      <p:sp>
        <p:nvSpPr>
          <p:cNvPr id="5" name="Rectangle 3">
            <a:extLst>
              <a:ext uri="{FF2B5EF4-FFF2-40B4-BE49-F238E27FC236}">
                <a16:creationId xmlns:a16="http://schemas.microsoft.com/office/drawing/2014/main" id="{8C73EBC4-18D9-4607-A395-B3EC405820A9}"/>
              </a:ext>
            </a:extLst>
          </p:cNvPr>
          <p:cNvSpPr txBox="1">
            <a:spLocks noChangeArrowheads="1"/>
          </p:cNvSpPr>
          <p:nvPr/>
        </p:nvSpPr>
        <p:spPr bwMode="auto">
          <a:xfrm>
            <a:off x="-169289" y="1018382"/>
            <a:ext cx="10868369"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39750" indent="-457200" eaLnBrk="0" hangingPunct="0">
              <a:defRPr sz="2400">
                <a:solidFill>
                  <a:schemeClr val="tx1"/>
                </a:solidFill>
                <a:latin typeface="Times New Roman" pitchFamily="18" charset="0"/>
                <a:cs typeface="Arial" pitchFamily="34" charset="0"/>
              </a:defRPr>
            </a:lvl1pPr>
            <a:lvl2pPr marL="746125" indent="-342900" eaLnBrk="0" hangingPunct="0">
              <a:defRPr sz="2400">
                <a:solidFill>
                  <a:schemeClr val="tx1"/>
                </a:solidFill>
                <a:latin typeface="Times New Roman" pitchFamily="18" charset="0"/>
                <a:cs typeface="Arial" pitchFamily="34" charset="0"/>
              </a:defRPr>
            </a:lvl2pPr>
            <a:lvl3pPr marL="1143000" indent="-228600" eaLnBrk="0" hangingPunct="0">
              <a:defRPr sz="2400">
                <a:solidFill>
                  <a:schemeClr val="tx1"/>
                </a:solidFill>
                <a:latin typeface="Times New Roman" pitchFamily="18" charset="0"/>
                <a:cs typeface="Arial" pitchFamily="34" charset="0"/>
              </a:defRPr>
            </a:lvl3pPr>
            <a:lvl4pPr marL="1600200" indent="-228600" eaLnBrk="0" hangingPunct="0">
              <a:defRPr sz="2400">
                <a:solidFill>
                  <a:schemeClr val="tx1"/>
                </a:solidFill>
                <a:latin typeface="Times New Roman" pitchFamily="18" charset="0"/>
                <a:cs typeface="Arial" pitchFamily="34" charset="0"/>
              </a:defRPr>
            </a:lvl4pPr>
            <a:lvl5pPr marL="2057400" indent="-228600" eaLnBrk="0" hangingPunct="0">
              <a:defRPr sz="2400">
                <a:solidFill>
                  <a:schemeClr val="tx1"/>
                </a:solidFill>
                <a:latin typeface="Times New Roman" pitchFamily="18" charset="0"/>
                <a:cs typeface="Arial" pitchFamily="34" charset="0"/>
              </a:defRPr>
            </a:lvl5pPr>
            <a:lvl6pPr marL="2514600" indent="-228600" eaLnBrk="0" fontAlgn="base" hangingPunct="0">
              <a:spcBef>
                <a:spcPct val="0"/>
              </a:spcBef>
              <a:spcAft>
                <a:spcPct val="0"/>
              </a:spcAft>
              <a:defRPr sz="2400">
                <a:solidFill>
                  <a:schemeClr val="tx1"/>
                </a:solidFill>
                <a:latin typeface="Times New Roman" pitchFamily="18" charset="0"/>
                <a:cs typeface="Arial" pitchFamily="34" charset="0"/>
              </a:defRPr>
            </a:lvl6pPr>
            <a:lvl7pPr marL="2971800" indent="-228600" eaLnBrk="0" fontAlgn="base" hangingPunct="0">
              <a:spcBef>
                <a:spcPct val="0"/>
              </a:spcBef>
              <a:spcAft>
                <a:spcPct val="0"/>
              </a:spcAft>
              <a:defRPr sz="2400">
                <a:solidFill>
                  <a:schemeClr val="tx1"/>
                </a:solidFill>
                <a:latin typeface="Times New Roman" pitchFamily="18" charset="0"/>
                <a:cs typeface="Arial" pitchFamily="34" charset="0"/>
              </a:defRPr>
            </a:lvl7pPr>
            <a:lvl8pPr marL="3429000" indent="-228600" eaLnBrk="0" fontAlgn="base" hangingPunct="0">
              <a:spcBef>
                <a:spcPct val="0"/>
              </a:spcBef>
              <a:spcAft>
                <a:spcPct val="0"/>
              </a:spcAft>
              <a:defRPr sz="2400">
                <a:solidFill>
                  <a:schemeClr val="tx1"/>
                </a:solidFill>
                <a:latin typeface="Times New Roman" pitchFamily="18" charset="0"/>
                <a:cs typeface="Arial" pitchFamily="34" charset="0"/>
              </a:defRPr>
            </a:lvl8pPr>
            <a:lvl9pPr marL="3886200" indent="-228600" eaLnBrk="0" fontAlgn="base" hangingPunct="0">
              <a:spcBef>
                <a:spcPct val="0"/>
              </a:spcBef>
              <a:spcAft>
                <a:spcPct val="0"/>
              </a:spcAft>
              <a:defRPr sz="2400">
                <a:solidFill>
                  <a:schemeClr val="tx1"/>
                </a:solidFill>
                <a:latin typeface="Times New Roman" pitchFamily="18" charset="0"/>
                <a:cs typeface="Arial" pitchFamily="34" charset="0"/>
              </a:defRPr>
            </a:lvl9pPr>
          </a:lstStyle>
          <a:p>
            <a:pPr eaLnBrk="1" hangingPunct="1">
              <a:lnSpc>
                <a:spcPct val="90000"/>
              </a:lnSpc>
              <a:spcBef>
                <a:spcPts val="600"/>
              </a:spcBef>
              <a:buClr>
                <a:schemeClr val="tx2"/>
              </a:buClr>
              <a:buSzPct val="80000"/>
              <a:buFont typeface="Wingdings" pitchFamily="2" charset="2"/>
              <a:buChar char="§"/>
            </a:pPr>
            <a:endParaRPr lang="en-US" sz="2200" dirty="0">
              <a:cs typeface="Times New Roman" pitchFamily="18" charset="0"/>
            </a:endParaRPr>
          </a:p>
        </p:txBody>
      </p:sp>
      <p:grpSp>
        <p:nvGrpSpPr>
          <p:cNvPr id="6" name="Group 5">
            <a:extLst>
              <a:ext uri="{FF2B5EF4-FFF2-40B4-BE49-F238E27FC236}">
                <a16:creationId xmlns:a16="http://schemas.microsoft.com/office/drawing/2014/main" id="{9DD1B19C-0BA3-42DD-8948-A283F51D4B6C}"/>
              </a:ext>
            </a:extLst>
          </p:cNvPr>
          <p:cNvGrpSpPr/>
          <p:nvPr/>
        </p:nvGrpSpPr>
        <p:grpSpPr>
          <a:xfrm>
            <a:off x="1298491" y="1290104"/>
            <a:ext cx="8253133" cy="4557089"/>
            <a:chOff x="1130005" y="1092200"/>
            <a:chExt cx="9164898" cy="5072065"/>
          </a:xfrm>
        </p:grpSpPr>
        <p:sp>
          <p:nvSpPr>
            <p:cNvPr id="7" name="Rectangle 6">
              <a:extLst>
                <a:ext uri="{FF2B5EF4-FFF2-40B4-BE49-F238E27FC236}">
                  <a16:creationId xmlns:a16="http://schemas.microsoft.com/office/drawing/2014/main" id="{3DB648E3-8632-4B73-B8F5-F3A32F849C48}"/>
                </a:ext>
              </a:extLst>
            </p:cNvPr>
            <p:cNvSpPr/>
            <p:nvPr/>
          </p:nvSpPr>
          <p:spPr bwMode="auto">
            <a:xfrm>
              <a:off x="1130005" y="1092200"/>
              <a:ext cx="1168096" cy="5072063"/>
            </a:xfrm>
            <a:prstGeom prst="rect">
              <a:avLst/>
            </a:prstGeom>
            <a:solidFill>
              <a:srgbClr val="EC700A"/>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Manager</a:t>
              </a:r>
            </a:p>
          </p:txBody>
        </p:sp>
        <p:sp>
          <p:nvSpPr>
            <p:cNvPr id="8" name="Flowchart: Manual Operation 7">
              <a:extLst>
                <a:ext uri="{FF2B5EF4-FFF2-40B4-BE49-F238E27FC236}">
                  <a16:creationId xmlns:a16="http://schemas.microsoft.com/office/drawing/2014/main" id="{1C43FFC8-0A16-41CD-A7D9-9764CD11ADC1}"/>
                </a:ext>
              </a:extLst>
            </p:cNvPr>
            <p:cNvSpPr/>
            <p:nvPr/>
          </p:nvSpPr>
          <p:spPr bwMode="auto">
            <a:xfrm rot="5400000">
              <a:off x="3446395" y="4762638"/>
              <a:ext cx="1762125" cy="1041129"/>
            </a:xfrm>
            <a:prstGeom prst="flowChartManualOperation">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9" name="Straight Connector 8">
              <a:extLst>
                <a:ext uri="{FF2B5EF4-FFF2-40B4-BE49-F238E27FC236}">
                  <a16:creationId xmlns:a16="http://schemas.microsoft.com/office/drawing/2014/main" id="{62618A3B-683C-476C-8342-9917FEB7D837}"/>
                </a:ext>
              </a:extLst>
            </p:cNvPr>
            <p:cNvCxnSpPr/>
            <p:nvPr/>
          </p:nvCxnSpPr>
          <p:spPr bwMode="auto">
            <a:xfrm>
              <a:off x="2298102" y="1512888"/>
              <a:ext cx="5034239" cy="4762"/>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0" name="Straight Connector 9">
              <a:extLst>
                <a:ext uri="{FF2B5EF4-FFF2-40B4-BE49-F238E27FC236}">
                  <a16:creationId xmlns:a16="http://schemas.microsoft.com/office/drawing/2014/main" id="{EBC9CA1F-BD0B-4721-944D-00B453285699}"/>
                </a:ext>
              </a:extLst>
            </p:cNvPr>
            <p:cNvCxnSpPr/>
            <p:nvPr/>
          </p:nvCxnSpPr>
          <p:spPr bwMode="auto">
            <a:xfrm>
              <a:off x="6921814" y="1822450"/>
              <a:ext cx="0" cy="2349500"/>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1" name="Straight Arrow Connector 10">
              <a:extLst>
                <a:ext uri="{FF2B5EF4-FFF2-40B4-BE49-F238E27FC236}">
                  <a16:creationId xmlns:a16="http://schemas.microsoft.com/office/drawing/2014/main" id="{C7C72079-D067-494F-95B5-C9805994F9C2}"/>
                </a:ext>
              </a:extLst>
            </p:cNvPr>
            <p:cNvCxnSpPr/>
            <p:nvPr/>
          </p:nvCxnSpPr>
          <p:spPr bwMode="auto">
            <a:xfrm>
              <a:off x="6921815" y="2039938"/>
              <a:ext cx="1460120"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12" name="Straight Connector 11">
              <a:extLst>
                <a:ext uri="{FF2B5EF4-FFF2-40B4-BE49-F238E27FC236}">
                  <a16:creationId xmlns:a16="http://schemas.microsoft.com/office/drawing/2014/main" id="{AD7E9D2D-9E83-4698-B015-44635A244113}"/>
                </a:ext>
              </a:extLst>
            </p:cNvPr>
            <p:cNvCxnSpPr/>
            <p:nvPr/>
          </p:nvCxnSpPr>
          <p:spPr bwMode="auto">
            <a:xfrm>
              <a:off x="2298102" y="1806575"/>
              <a:ext cx="4623713" cy="1588"/>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B6344B46-219E-4767-B4F8-83787FFF24B4}"/>
                </a:ext>
              </a:extLst>
            </p:cNvPr>
            <p:cNvCxnSpPr/>
            <p:nvPr/>
          </p:nvCxnSpPr>
          <p:spPr bwMode="auto">
            <a:xfrm>
              <a:off x="7319645" y="1508125"/>
              <a:ext cx="12697" cy="2393950"/>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14" name="Straight Arrow Connector 13">
              <a:extLst>
                <a:ext uri="{FF2B5EF4-FFF2-40B4-BE49-F238E27FC236}">
                  <a16:creationId xmlns:a16="http://schemas.microsoft.com/office/drawing/2014/main" id="{1F920CDD-F2D5-487A-865B-1FF714B04771}"/>
                </a:ext>
              </a:extLst>
            </p:cNvPr>
            <p:cNvCxnSpPr/>
            <p:nvPr/>
          </p:nvCxnSpPr>
          <p:spPr bwMode="auto">
            <a:xfrm>
              <a:off x="5167555" y="2274888"/>
              <a:ext cx="3214381"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5" name="Straight Arrow Connector 14">
              <a:extLst>
                <a:ext uri="{FF2B5EF4-FFF2-40B4-BE49-F238E27FC236}">
                  <a16:creationId xmlns:a16="http://schemas.microsoft.com/office/drawing/2014/main" id="{2B7B01A5-8AD9-4CFF-86AC-E0E9CBE50517}"/>
                </a:ext>
              </a:extLst>
            </p:cNvPr>
            <p:cNvCxnSpPr/>
            <p:nvPr/>
          </p:nvCxnSpPr>
          <p:spPr bwMode="auto">
            <a:xfrm>
              <a:off x="6549379" y="3341688"/>
              <a:ext cx="1832556"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6" name="Straight Arrow Connector 15">
              <a:extLst>
                <a:ext uri="{FF2B5EF4-FFF2-40B4-BE49-F238E27FC236}">
                  <a16:creationId xmlns:a16="http://schemas.microsoft.com/office/drawing/2014/main" id="{CD18FFB7-F273-4EA1-9917-013B03B32A25}"/>
                </a:ext>
              </a:extLst>
            </p:cNvPr>
            <p:cNvCxnSpPr/>
            <p:nvPr/>
          </p:nvCxnSpPr>
          <p:spPr bwMode="auto">
            <a:xfrm>
              <a:off x="6193871" y="4402138"/>
              <a:ext cx="2188063" cy="0"/>
            </a:xfrm>
            <a:prstGeom prst="straightConnector1">
              <a:avLst/>
            </a:prstGeom>
            <a:noFill/>
            <a:ln w="19050" cap="flat" cmpd="sng" algn="ctr">
              <a:solidFill>
                <a:schemeClr val="tx1">
                  <a:lumMod val="50000"/>
                  <a:lumOff val="50000"/>
                </a:schemeClr>
              </a:solidFill>
              <a:prstDash val="solid"/>
              <a:round/>
              <a:headEnd type="none" w="med" len="med"/>
              <a:tailEnd type="triangle" w="lg" len="lg"/>
            </a:ln>
            <a:effectLst/>
          </p:spPr>
        </p:cxnSp>
        <p:cxnSp>
          <p:nvCxnSpPr>
            <p:cNvPr id="17" name="Straight Connector 16">
              <a:extLst>
                <a:ext uri="{FF2B5EF4-FFF2-40B4-BE49-F238E27FC236}">
                  <a16:creationId xmlns:a16="http://schemas.microsoft.com/office/drawing/2014/main" id="{5C9DC855-8BED-4B06-8B02-32F5118F40BA}"/>
                </a:ext>
              </a:extLst>
            </p:cNvPr>
            <p:cNvCxnSpPr/>
            <p:nvPr/>
          </p:nvCxnSpPr>
          <p:spPr bwMode="auto">
            <a:xfrm>
              <a:off x="6545146" y="2632077"/>
              <a:ext cx="4233" cy="709613"/>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18" name="Straight Connector 17">
              <a:extLst>
                <a:ext uri="{FF2B5EF4-FFF2-40B4-BE49-F238E27FC236}">
                  <a16:creationId xmlns:a16="http://schemas.microsoft.com/office/drawing/2014/main" id="{6840E4E0-525C-4D9E-9C38-9EDA626E74CC}"/>
                </a:ext>
              </a:extLst>
            </p:cNvPr>
            <p:cNvCxnSpPr/>
            <p:nvPr/>
          </p:nvCxnSpPr>
          <p:spPr bwMode="auto">
            <a:xfrm>
              <a:off x="6193870" y="3013075"/>
              <a:ext cx="0" cy="1389063"/>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F22AEFE7-F7BB-42FD-A1B8-7702417626CE}"/>
                </a:ext>
              </a:extLst>
            </p:cNvPr>
            <p:cNvCxnSpPr/>
            <p:nvPr/>
          </p:nvCxnSpPr>
          <p:spPr bwMode="auto">
            <a:xfrm>
              <a:off x="5167554" y="2632075"/>
              <a:ext cx="1381824"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F994D7A2-9026-49A4-BEAC-9B0792EAC221}"/>
                </a:ext>
              </a:extLst>
            </p:cNvPr>
            <p:cNvCxnSpPr/>
            <p:nvPr/>
          </p:nvCxnSpPr>
          <p:spPr bwMode="auto">
            <a:xfrm>
              <a:off x="5065981" y="3013075"/>
              <a:ext cx="1127890" cy="0"/>
            </a:xfrm>
            <a:prstGeom prst="line">
              <a:avLst/>
            </a:prstGeom>
            <a:noFill/>
            <a:ln w="19050" cap="flat" cmpd="sng" algn="ctr">
              <a:solidFill>
                <a:schemeClr val="tx1">
                  <a:lumMod val="50000"/>
                  <a:lumOff val="50000"/>
                </a:schemeClr>
              </a:solidFill>
              <a:prstDash val="solid"/>
              <a:round/>
              <a:headEnd type="none" w="med" len="med"/>
              <a:tailEnd type="none" w="med" len="med"/>
            </a:ln>
            <a:effectLst/>
          </p:spPr>
        </p:cxnSp>
        <p:cxnSp>
          <p:nvCxnSpPr>
            <p:cNvPr id="21" name="Straight Arrow Connector 20">
              <a:extLst>
                <a:ext uri="{FF2B5EF4-FFF2-40B4-BE49-F238E27FC236}">
                  <a16:creationId xmlns:a16="http://schemas.microsoft.com/office/drawing/2014/main" id="{55496647-1986-4AB0-B743-63A10857D873}"/>
                </a:ext>
              </a:extLst>
            </p:cNvPr>
            <p:cNvCxnSpPr/>
            <p:nvPr/>
          </p:nvCxnSpPr>
          <p:spPr bwMode="auto">
            <a:xfrm flipH="1">
              <a:off x="2298102" y="5019675"/>
              <a:ext cx="1508791" cy="63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22" name="Straight Arrow Connector 21">
              <a:extLst>
                <a:ext uri="{FF2B5EF4-FFF2-40B4-BE49-F238E27FC236}">
                  <a16:creationId xmlns:a16="http://schemas.microsoft.com/office/drawing/2014/main" id="{8C8C03E1-4734-4F17-8496-26C7DD194DF5}"/>
                </a:ext>
              </a:extLst>
            </p:cNvPr>
            <p:cNvCxnSpPr/>
            <p:nvPr/>
          </p:nvCxnSpPr>
          <p:spPr bwMode="auto">
            <a:xfrm>
              <a:off x="4285135" y="3063875"/>
              <a:ext cx="0" cy="1525588"/>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23" name="TextBox 74">
              <a:extLst>
                <a:ext uri="{FF2B5EF4-FFF2-40B4-BE49-F238E27FC236}">
                  <a16:creationId xmlns:a16="http://schemas.microsoft.com/office/drawing/2014/main" id="{7D563582-F238-4C1C-9811-79F421F0C080}"/>
                </a:ext>
              </a:extLst>
            </p:cNvPr>
            <p:cNvSpPr txBox="1">
              <a:spLocks noChangeArrowheads="1"/>
            </p:cNvSpPr>
            <p:nvPr/>
          </p:nvSpPr>
          <p:spPr bwMode="auto">
            <a:xfrm rot="16200000">
              <a:off x="3672621" y="5037185"/>
              <a:ext cx="1252539" cy="512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Subordinate</a:t>
              </a:r>
            </a:p>
            <a:p>
              <a:pPr algn="ctr" eaLnBrk="1" hangingPunct="1"/>
              <a:r>
                <a:rPr lang="en-GB" sz="1200" dirty="0"/>
                <a:t>Multiplexor</a:t>
              </a:r>
            </a:p>
          </p:txBody>
        </p:sp>
        <p:cxnSp>
          <p:nvCxnSpPr>
            <p:cNvPr id="24" name="Straight Arrow Connector 23">
              <a:extLst>
                <a:ext uri="{FF2B5EF4-FFF2-40B4-BE49-F238E27FC236}">
                  <a16:creationId xmlns:a16="http://schemas.microsoft.com/office/drawing/2014/main" id="{C7577600-B6D5-48EC-88C8-DDDA24779B08}"/>
                </a:ext>
              </a:extLst>
            </p:cNvPr>
            <p:cNvCxnSpPr/>
            <p:nvPr/>
          </p:nvCxnSpPr>
          <p:spPr bwMode="auto">
            <a:xfrm>
              <a:off x="4342269" y="1806575"/>
              <a:ext cx="0" cy="3238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25" name="TextBox 86">
              <a:extLst>
                <a:ext uri="{FF2B5EF4-FFF2-40B4-BE49-F238E27FC236}">
                  <a16:creationId xmlns:a16="http://schemas.microsoft.com/office/drawing/2014/main" id="{D37B46BD-538A-4BB1-811A-73816A714C38}"/>
                </a:ext>
              </a:extLst>
            </p:cNvPr>
            <p:cNvSpPr txBox="1">
              <a:spLocks noChangeArrowheads="1"/>
            </p:cNvSpPr>
            <p:nvPr/>
          </p:nvSpPr>
          <p:spPr bwMode="auto">
            <a:xfrm>
              <a:off x="3646068" y="3576640"/>
              <a:ext cx="1392404" cy="41106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Multiplexor</a:t>
              </a:r>
            </a:p>
            <a:p>
              <a:pPr algn="ctr" eaLnBrk="1" hangingPunct="1"/>
              <a:r>
                <a:rPr lang="en-GB" sz="1200" dirty="0"/>
                <a:t>Select</a:t>
              </a:r>
            </a:p>
          </p:txBody>
        </p:sp>
        <p:sp>
          <p:nvSpPr>
            <p:cNvPr id="26" name="Oval 25">
              <a:extLst>
                <a:ext uri="{FF2B5EF4-FFF2-40B4-BE49-F238E27FC236}">
                  <a16:creationId xmlns:a16="http://schemas.microsoft.com/office/drawing/2014/main" id="{2BC8C886-F450-4D40-BF95-C5B4805599A9}"/>
                </a:ext>
              </a:extLst>
            </p:cNvPr>
            <p:cNvSpPr/>
            <p:nvPr/>
          </p:nvSpPr>
          <p:spPr bwMode="auto">
            <a:xfrm>
              <a:off x="7630713" y="1444627"/>
              <a:ext cx="165057" cy="125413"/>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7" name="Oval 26">
              <a:extLst>
                <a:ext uri="{FF2B5EF4-FFF2-40B4-BE49-F238E27FC236}">
                  <a16:creationId xmlns:a16="http://schemas.microsoft.com/office/drawing/2014/main" id="{C0778F90-8B8C-4FAE-AC12-6ADA4882162D}"/>
                </a:ext>
              </a:extLst>
            </p:cNvPr>
            <p:cNvSpPr/>
            <p:nvPr/>
          </p:nvSpPr>
          <p:spPr bwMode="auto">
            <a:xfrm>
              <a:off x="4259742" y="1744663"/>
              <a:ext cx="165057" cy="125412"/>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28" name="Rectangle 27">
              <a:extLst>
                <a:ext uri="{FF2B5EF4-FFF2-40B4-BE49-F238E27FC236}">
                  <a16:creationId xmlns:a16="http://schemas.microsoft.com/office/drawing/2014/main" id="{BB9AC152-4DA1-46F1-9614-D05C81E36BDC}"/>
                </a:ext>
              </a:extLst>
            </p:cNvPr>
            <p:cNvSpPr/>
            <p:nvPr/>
          </p:nvSpPr>
          <p:spPr bwMode="auto">
            <a:xfrm>
              <a:off x="3485243" y="2143125"/>
              <a:ext cx="1682311" cy="9779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Address</a:t>
              </a:r>
            </a:p>
            <a:p>
              <a:pPr algn="ctr">
                <a:defRPr/>
              </a:pPr>
              <a:r>
                <a:rPr lang="en-GB" dirty="0">
                  <a:cs typeface="+mn-cs"/>
                </a:rPr>
                <a:t>Decoder</a:t>
              </a:r>
            </a:p>
          </p:txBody>
        </p:sp>
        <p:cxnSp>
          <p:nvCxnSpPr>
            <p:cNvPr id="29" name="Straight Connector 28">
              <a:extLst>
                <a:ext uri="{FF2B5EF4-FFF2-40B4-BE49-F238E27FC236}">
                  <a16:creationId xmlns:a16="http://schemas.microsoft.com/office/drawing/2014/main" id="{8CFF0C4C-E6F8-4D3D-9969-7D4C728295AB}"/>
                </a:ext>
              </a:extLst>
            </p:cNvPr>
            <p:cNvCxnSpPr/>
            <p:nvPr/>
          </p:nvCxnSpPr>
          <p:spPr bwMode="auto">
            <a:xfrm flipV="1">
              <a:off x="2298103" y="1227140"/>
              <a:ext cx="5415140" cy="3175"/>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30" name="Straight Connector 29">
              <a:extLst>
                <a:ext uri="{FF2B5EF4-FFF2-40B4-BE49-F238E27FC236}">
                  <a16:creationId xmlns:a16="http://schemas.microsoft.com/office/drawing/2014/main" id="{B5783C65-1045-41E6-A506-12BB5BAB277A}"/>
                </a:ext>
              </a:extLst>
            </p:cNvPr>
            <p:cNvCxnSpPr/>
            <p:nvPr/>
          </p:nvCxnSpPr>
          <p:spPr bwMode="auto">
            <a:xfrm>
              <a:off x="7700545" y="1239839"/>
              <a:ext cx="0" cy="2389187"/>
            </a:xfrm>
            <a:prstGeom prst="line">
              <a:avLst/>
            </a:prstGeom>
            <a:noFill/>
            <a:ln w="38100" cap="flat" cmpd="sng" algn="ctr">
              <a:solidFill>
                <a:schemeClr val="tx1">
                  <a:lumMod val="50000"/>
                  <a:lumOff val="50000"/>
                </a:schemeClr>
              </a:solidFill>
              <a:prstDash val="solid"/>
              <a:round/>
              <a:headEnd type="none" w="med" len="med"/>
              <a:tailEnd type="none" w="med" len="med"/>
            </a:ln>
            <a:effectLst/>
          </p:spPr>
        </p:cxnSp>
        <p:cxnSp>
          <p:nvCxnSpPr>
            <p:cNvPr id="31" name="Straight Arrow Connector 30">
              <a:extLst>
                <a:ext uri="{FF2B5EF4-FFF2-40B4-BE49-F238E27FC236}">
                  <a16:creationId xmlns:a16="http://schemas.microsoft.com/office/drawing/2014/main" id="{E189B4DA-1CDC-4935-9A70-7995B3BFC4C7}"/>
                </a:ext>
              </a:extLst>
            </p:cNvPr>
            <p:cNvCxnSpPr/>
            <p:nvPr/>
          </p:nvCxnSpPr>
          <p:spPr bwMode="auto">
            <a:xfrm>
              <a:off x="7713242" y="1497013"/>
              <a:ext cx="668692"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32" name="Straight Arrow Connector 31">
              <a:extLst>
                <a:ext uri="{FF2B5EF4-FFF2-40B4-BE49-F238E27FC236}">
                  <a16:creationId xmlns:a16="http://schemas.microsoft.com/office/drawing/2014/main" id="{6636828D-4A4B-4FCB-A6D6-7A73FF4D7FA4}"/>
                </a:ext>
              </a:extLst>
            </p:cNvPr>
            <p:cNvCxnSpPr/>
            <p:nvPr/>
          </p:nvCxnSpPr>
          <p:spPr bwMode="auto">
            <a:xfrm>
              <a:off x="7304832" y="1770063"/>
              <a:ext cx="107710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33" name="Oval 32">
              <a:extLst>
                <a:ext uri="{FF2B5EF4-FFF2-40B4-BE49-F238E27FC236}">
                  <a16:creationId xmlns:a16="http://schemas.microsoft.com/office/drawing/2014/main" id="{41FCF6B5-91A3-44C1-8D48-9C9ED9DC59F7}"/>
                </a:ext>
              </a:extLst>
            </p:cNvPr>
            <p:cNvSpPr/>
            <p:nvPr/>
          </p:nvSpPr>
          <p:spPr bwMode="auto">
            <a:xfrm>
              <a:off x="7239232" y="1692276"/>
              <a:ext cx="167173" cy="123825"/>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34" name="Oval 33">
              <a:extLst>
                <a:ext uri="{FF2B5EF4-FFF2-40B4-BE49-F238E27FC236}">
                  <a16:creationId xmlns:a16="http://schemas.microsoft.com/office/drawing/2014/main" id="{B9E6E6BE-13B9-46A2-B65E-DC8E314729E4}"/>
                </a:ext>
              </a:extLst>
            </p:cNvPr>
            <p:cNvSpPr/>
            <p:nvPr/>
          </p:nvSpPr>
          <p:spPr bwMode="auto">
            <a:xfrm>
              <a:off x="6839286" y="1962150"/>
              <a:ext cx="165057" cy="125413"/>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35" name="Straight Arrow Connector 34">
              <a:extLst>
                <a:ext uri="{FF2B5EF4-FFF2-40B4-BE49-F238E27FC236}">
                  <a16:creationId xmlns:a16="http://schemas.microsoft.com/office/drawing/2014/main" id="{D5D3B5F3-8188-4EAD-82B8-203986641287}"/>
                </a:ext>
              </a:extLst>
            </p:cNvPr>
            <p:cNvCxnSpPr/>
            <p:nvPr/>
          </p:nvCxnSpPr>
          <p:spPr bwMode="auto">
            <a:xfrm>
              <a:off x="6921815" y="3095625"/>
              <a:ext cx="1460120"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36" name="Oval 35">
              <a:extLst>
                <a:ext uri="{FF2B5EF4-FFF2-40B4-BE49-F238E27FC236}">
                  <a16:creationId xmlns:a16="http://schemas.microsoft.com/office/drawing/2014/main" id="{8F934AFA-8D79-48F9-B65D-EF1C119DCC41}"/>
                </a:ext>
              </a:extLst>
            </p:cNvPr>
            <p:cNvSpPr/>
            <p:nvPr/>
          </p:nvSpPr>
          <p:spPr bwMode="auto">
            <a:xfrm>
              <a:off x="7630713" y="2501902"/>
              <a:ext cx="165057" cy="123825"/>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37" name="Straight Arrow Connector 36">
              <a:extLst>
                <a:ext uri="{FF2B5EF4-FFF2-40B4-BE49-F238E27FC236}">
                  <a16:creationId xmlns:a16="http://schemas.microsoft.com/office/drawing/2014/main" id="{A18536B6-67CF-470A-BCC8-064FBC47CF30}"/>
                </a:ext>
              </a:extLst>
            </p:cNvPr>
            <p:cNvCxnSpPr/>
            <p:nvPr/>
          </p:nvCxnSpPr>
          <p:spPr bwMode="auto">
            <a:xfrm>
              <a:off x="7713242" y="2554288"/>
              <a:ext cx="668692"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38" name="Straight Arrow Connector 37">
              <a:extLst>
                <a:ext uri="{FF2B5EF4-FFF2-40B4-BE49-F238E27FC236}">
                  <a16:creationId xmlns:a16="http://schemas.microsoft.com/office/drawing/2014/main" id="{E805EAEC-8C59-4C1B-8067-8515AF3ABAA9}"/>
                </a:ext>
              </a:extLst>
            </p:cNvPr>
            <p:cNvCxnSpPr/>
            <p:nvPr/>
          </p:nvCxnSpPr>
          <p:spPr bwMode="auto">
            <a:xfrm>
              <a:off x="7304832" y="2825750"/>
              <a:ext cx="107710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39" name="Oval 38">
              <a:extLst>
                <a:ext uri="{FF2B5EF4-FFF2-40B4-BE49-F238E27FC236}">
                  <a16:creationId xmlns:a16="http://schemas.microsoft.com/office/drawing/2014/main" id="{06D25F38-E387-429E-9E37-63E201F6FA0F}"/>
                </a:ext>
              </a:extLst>
            </p:cNvPr>
            <p:cNvSpPr/>
            <p:nvPr/>
          </p:nvSpPr>
          <p:spPr bwMode="auto">
            <a:xfrm>
              <a:off x="7239232" y="2747963"/>
              <a:ext cx="167173" cy="125412"/>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sp>
          <p:nvSpPr>
            <p:cNvPr id="40" name="Oval 39">
              <a:extLst>
                <a:ext uri="{FF2B5EF4-FFF2-40B4-BE49-F238E27FC236}">
                  <a16:creationId xmlns:a16="http://schemas.microsoft.com/office/drawing/2014/main" id="{0350A115-94AD-45DC-8DC7-33B56C8376AC}"/>
                </a:ext>
              </a:extLst>
            </p:cNvPr>
            <p:cNvSpPr/>
            <p:nvPr/>
          </p:nvSpPr>
          <p:spPr bwMode="auto">
            <a:xfrm>
              <a:off x="6839286" y="3019427"/>
              <a:ext cx="165057" cy="123825"/>
            </a:xfrm>
            <a:prstGeom prst="ellipse">
              <a:avLst/>
            </a:prstGeom>
            <a:solidFill>
              <a:schemeClr val="tx1">
                <a:lumMod val="50000"/>
                <a:lumOff val="5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cs typeface="+mn-cs"/>
              </a:endParaRPr>
            </a:p>
          </p:txBody>
        </p:sp>
        <p:cxnSp>
          <p:nvCxnSpPr>
            <p:cNvPr id="41" name="Straight Arrow Connector 40">
              <a:extLst>
                <a:ext uri="{FF2B5EF4-FFF2-40B4-BE49-F238E27FC236}">
                  <a16:creationId xmlns:a16="http://schemas.microsoft.com/office/drawing/2014/main" id="{3B7F53E0-86D0-4E6C-B634-85BD018F2C5C}"/>
                </a:ext>
              </a:extLst>
            </p:cNvPr>
            <p:cNvCxnSpPr/>
            <p:nvPr/>
          </p:nvCxnSpPr>
          <p:spPr bwMode="auto">
            <a:xfrm>
              <a:off x="6921815" y="4171950"/>
              <a:ext cx="1460120"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2" name="Straight Arrow Connector 41">
              <a:extLst>
                <a:ext uri="{FF2B5EF4-FFF2-40B4-BE49-F238E27FC236}">
                  <a16:creationId xmlns:a16="http://schemas.microsoft.com/office/drawing/2014/main" id="{91E81F01-DA3C-4041-AAF2-14C0FA429C56}"/>
                </a:ext>
              </a:extLst>
            </p:cNvPr>
            <p:cNvCxnSpPr/>
            <p:nvPr/>
          </p:nvCxnSpPr>
          <p:spPr bwMode="auto">
            <a:xfrm>
              <a:off x="7713242" y="3629025"/>
              <a:ext cx="668692"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3" name="Straight Arrow Connector 42">
              <a:extLst>
                <a:ext uri="{FF2B5EF4-FFF2-40B4-BE49-F238E27FC236}">
                  <a16:creationId xmlns:a16="http://schemas.microsoft.com/office/drawing/2014/main" id="{817DE6C0-81CD-4764-8E9B-53FA7E70469E}"/>
                </a:ext>
              </a:extLst>
            </p:cNvPr>
            <p:cNvCxnSpPr/>
            <p:nvPr/>
          </p:nvCxnSpPr>
          <p:spPr bwMode="auto">
            <a:xfrm>
              <a:off x="7304832" y="3902075"/>
              <a:ext cx="1077103" cy="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44" name="Rectangle 43">
              <a:extLst>
                <a:ext uri="{FF2B5EF4-FFF2-40B4-BE49-F238E27FC236}">
                  <a16:creationId xmlns:a16="http://schemas.microsoft.com/office/drawing/2014/main" id="{CDDA1CB8-657C-4F54-8951-F102BB3978D8}"/>
                </a:ext>
              </a:extLst>
            </p:cNvPr>
            <p:cNvSpPr/>
            <p:nvPr/>
          </p:nvSpPr>
          <p:spPr bwMode="auto">
            <a:xfrm>
              <a:off x="8381935" y="1395415"/>
              <a:ext cx="1912968" cy="962025"/>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Subordinate 1</a:t>
              </a:r>
            </a:p>
          </p:txBody>
        </p:sp>
        <p:sp>
          <p:nvSpPr>
            <p:cNvPr id="45" name="Rectangle 44">
              <a:extLst>
                <a:ext uri="{FF2B5EF4-FFF2-40B4-BE49-F238E27FC236}">
                  <a16:creationId xmlns:a16="http://schemas.microsoft.com/office/drawing/2014/main" id="{E197C4AB-FB01-4A8C-A887-D0C429499D56}"/>
                </a:ext>
              </a:extLst>
            </p:cNvPr>
            <p:cNvSpPr/>
            <p:nvPr/>
          </p:nvSpPr>
          <p:spPr bwMode="auto">
            <a:xfrm>
              <a:off x="8381935" y="2459040"/>
              <a:ext cx="1912968" cy="962025"/>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Subordinate 2</a:t>
              </a:r>
            </a:p>
          </p:txBody>
        </p:sp>
        <p:sp>
          <p:nvSpPr>
            <p:cNvPr id="46" name="Rectangle 45">
              <a:extLst>
                <a:ext uri="{FF2B5EF4-FFF2-40B4-BE49-F238E27FC236}">
                  <a16:creationId xmlns:a16="http://schemas.microsoft.com/office/drawing/2014/main" id="{DB6F2146-4563-4E7A-9CDB-66CB37D5EFA1}"/>
                </a:ext>
              </a:extLst>
            </p:cNvPr>
            <p:cNvSpPr/>
            <p:nvPr/>
          </p:nvSpPr>
          <p:spPr bwMode="auto">
            <a:xfrm>
              <a:off x="8381935" y="3543302"/>
              <a:ext cx="1912968" cy="962025"/>
            </a:xfrm>
            <a:prstGeom prst="rect">
              <a:avLst/>
            </a:prstGeom>
            <a:solidFill>
              <a:schemeClr val="accent3">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dirty="0">
                  <a:cs typeface="+mn-cs"/>
                </a:rPr>
                <a:t>Subordinate 3</a:t>
              </a:r>
            </a:p>
          </p:txBody>
        </p:sp>
        <p:cxnSp>
          <p:nvCxnSpPr>
            <p:cNvPr id="47" name="Elbow Connector 51">
              <a:extLst>
                <a:ext uri="{FF2B5EF4-FFF2-40B4-BE49-F238E27FC236}">
                  <a16:creationId xmlns:a16="http://schemas.microsoft.com/office/drawing/2014/main" id="{58ACBDFE-A764-4850-95DD-3BD8784C97D7}"/>
                </a:ext>
              </a:extLst>
            </p:cNvPr>
            <p:cNvCxnSpPr/>
            <p:nvPr/>
          </p:nvCxnSpPr>
          <p:spPr bwMode="auto">
            <a:xfrm rot="10800000" flipV="1">
              <a:off x="4848022" y="3863977"/>
              <a:ext cx="5446881" cy="803275"/>
            </a:xfrm>
            <a:prstGeom prst="bentConnector3">
              <a:avLst>
                <a:gd name="adj1" fmla="val -3371"/>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8" name="Elbow Connector 52">
              <a:extLst>
                <a:ext uri="{FF2B5EF4-FFF2-40B4-BE49-F238E27FC236}">
                  <a16:creationId xmlns:a16="http://schemas.microsoft.com/office/drawing/2014/main" id="{2F497D3E-3246-49AD-AE03-EC5D6F6321AB}"/>
                </a:ext>
              </a:extLst>
            </p:cNvPr>
            <p:cNvCxnSpPr/>
            <p:nvPr/>
          </p:nvCxnSpPr>
          <p:spPr bwMode="auto">
            <a:xfrm rot="10800000" flipV="1">
              <a:off x="4848022" y="4171952"/>
              <a:ext cx="5446881" cy="676275"/>
            </a:xfrm>
            <a:prstGeom prst="bentConnector3">
              <a:avLst>
                <a:gd name="adj1" fmla="val -6634"/>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49" name="Elbow Connector 53">
              <a:extLst>
                <a:ext uri="{FF2B5EF4-FFF2-40B4-BE49-F238E27FC236}">
                  <a16:creationId xmlns:a16="http://schemas.microsoft.com/office/drawing/2014/main" id="{941A9186-7B0D-472F-99E6-E1EE16A63DA8}"/>
                </a:ext>
              </a:extLst>
            </p:cNvPr>
            <p:cNvCxnSpPr/>
            <p:nvPr/>
          </p:nvCxnSpPr>
          <p:spPr bwMode="auto">
            <a:xfrm rot="10800000" flipV="1">
              <a:off x="4848022" y="2825750"/>
              <a:ext cx="5446881" cy="2413000"/>
            </a:xfrm>
            <a:prstGeom prst="bentConnector3">
              <a:avLst>
                <a:gd name="adj1" fmla="val -12460"/>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0" name="Elbow Connector 54">
              <a:extLst>
                <a:ext uri="{FF2B5EF4-FFF2-40B4-BE49-F238E27FC236}">
                  <a16:creationId xmlns:a16="http://schemas.microsoft.com/office/drawing/2014/main" id="{D7898165-6F02-43D9-B6C7-59D434C3C008}"/>
                </a:ext>
              </a:extLst>
            </p:cNvPr>
            <p:cNvCxnSpPr/>
            <p:nvPr/>
          </p:nvCxnSpPr>
          <p:spPr bwMode="auto">
            <a:xfrm rot="10800000" flipV="1">
              <a:off x="4848022" y="3063875"/>
              <a:ext cx="5446881" cy="2355850"/>
            </a:xfrm>
            <a:prstGeom prst="bentConnector3">
              <a:avLst>
                <a:gd name="adj1" fmla="val -15957"/>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1" name="Elbow Connector 55">
              <a:extLst>
                <a:ext uri="{FF2B5EF4-FFF2-40B4-BE49-F238E27FC236}">
                  <a16:creationId xmlns:a16="http://schemas.microsoft.com/office/drawing/2014/main" id="{F888508F-A9AA-4E39-B7FA-BCE6FF513311}"/>
                </a:ext>
              </a:extLst>
            </p:cNvPr>
            <p:cNvCxnSpPr/>
            <p:nvPr/>
          </p:nvCxnSpPr>
          <p:spPr bwMode="auto">
            <a:xfrm rot="10800000" flipV="1">
              <a:off x="4848022" y="1770064"/>
              <a:ext cx="5446881" cy="4040187"/>
            </a:xfrm>
            <a:prstGeom prst="bentConnector3">
              <a:avLst>
                <a:gd name="adj1" fmla="val -23647"/>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2" name="Elbow Connector 56">
              <a:extLst>
                <a:ext uri="{FF2B5EF4-FFF2-40B4-BE49-F238E27FC236}">
                  <a16:creationId xmlns:a16="http://schemas.microsoft.com/office/drawing/2014/main" id="{82EB1164-F2F0-4C28-A081-525D2C5B070D}"/>
                </a:ext>
              </a:extLst>
            </p:cNvPr>
            <p:cNvCxnSpPr/>
            <p:nvPr/>
          </p:nvCxnSpPr>
          <p:spPr bwMode="auto">
            <a:xfrm rot="10800000" flipV="1">
              <a:off x="4848022" y="2025650"/>
              <a:ext cx="5446881" cy="3965575"/>
            </a:xfrm>
            <a:prstGeom prst="bentConnector3">
              <a:avLst>
                <a:gd name="adj1" fmla="val -27376"/>
              </a:avLst>
            </a:prstGeom>
            <a:noFill/>
            <a:ln w="38100" cap="flat" cmpd="sng" algn="ctr">
              <a:solidFill>
                <a:schemeClr val="tx1">
                  <a:lumMod val="50000"/>
                  <a:lumOff val="50000"/>
                </a:schemeClr>
              </a:solidFill>
              <a:prstDash val="solid"/>
              <a:round/>
              <a:headEnd type="none" w="med" len="med"/>
              <a:tailEnd type="triangle" w="lg" len="lg"/>
            </a:ln>
            <a:effectLst/>
          </p:spPr>
        </p:cxnSp>
        <p:cxnSp>
          <p:nvCxnSpPr>
            <p:cNvPr id="53" name="Straight Arrow Connector 52">
              <a:extLst>
                <a:ext uri="{FF2B5EF4-FFF2-40B4-BE49-F238E27FC236}">
                  <a16:creationId xmlns:a16="http://schemas.microsoft.com/office/drawing/2014/main" id="{877294C7-671C-4491-92EA-EF50FE4EDD47}"/>
                </a:ext>
              </a:extLst>
            </p:cNvPr>
            <p:cNvCxnSpPr/>
            <p:nvPr/>
          </p:nvCxnSpPr>
          <p:spPr bwMode="auto">
            <a:xfrm flipH="1">
              <a:off x="2298102" y="5343525"/>
              <a:ext cx="1508791" cy="63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grpSp>
    </p:spTree>
    <p:extLst>
      <p:ext uri="{BB962C8B-B14F-4D97-AF65-F5344CB8AC3E}">
        <p14:creationId xmlns:p14="http://schemas.microsoft.com/office/powerpoint/2010/main" val="3675719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Bus Operation in General</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5" y="1639888"/>
            <a:ext cx="11180763" cy="4086225"/>
          </a:xfrm>
        </p:spPr>
        <p:txBody>
          <a:bodyPr wrap="square" numCol="1" anchor="t" anchorCtr="0" compatLnSpc="1">
            <a:prstTxWarp prst="textNoShape">
              <a:avLst/>
            </a:prstTxWarp>
          </a:bodyPr>
          <a:lstStyle/>
          <a:p>
            <a:r>
              <a:rPr lang="en-US" dirty="0">
                <a:cs typeface="Times New Roman" pitchFamily="18" charset="0"/>
              </a:rPr>
              <a:t>A bus typically consists of three types of signal lines:</a:t>
            </a:r>
            <a:endParaRPr lang="en-US" altLang="en-US" dirty="0">
              <a:ea typeface="ＭＳ Ｐゴシック" panose="020B0600070205080204" pitchFamily="34" charset="-128"/>
            </a:endParaRPr>
          </a:p>
          <a:p>
            <a:pPr lvl="1"/>
            <a:r>
              <a:rPr lang="en-GB" b="1" dirty="0"/>
              <a:t>Data bus </a:t>
            </a:r>
            <a:r>
              <a:rPr lang="en-GB" dirty="0"/>
              <a:t>is used to exchange data information</a:t>
            </a:r>
            <a:endParaRPr lang="en-US" altLang="en-US" dirty="0">
              <a:ea typeface="ＭＳ Ｐゴシック" panose="020B0600070205080204" pitchFamily="34" charset="-128"/>
            </a:endParaRPr>
          </a:p>
          <a:p>
            <a:pPr lvl="1"/>
            <a:r>
              <a:rPr lang="en-GB" b="1" dirty="0"/>
              <a:t>Address bus </a:t>
            </a:r>
            <a:r>
              <a:rPr lang="en-GB" dirty="0"/>
              <a:t>is used to select one of the peripherals (or one register of a peripheral)</a:t>
            </a:r>
          </a:p>
          <a:p>
            <a:pPr lvl="1"/>
            <a:r>
              <a:rPr lang="en-GB" b="1" dirty="0"/>
              <a:t>Control signals </a:t>
            </a:r>
            <a:r>
              <a:rPr lang="en-GB" dirty="0"/>
              <a:t>are used to synchronize and identify transactions, such as ready, write/read, transfer mode signals</a:t>
            </a:r>
            <a:endParaRPr lang="en-US" altLang="en-US" dirty="0">
              <a:ea typeface="ＭＳ Ｐゴシック" panose="020B0600070205080204" pitchFamily="34" charset="-128"/>
            </a:endParaRPr>
          </a:p>
        </p:txBody>
      </p:sp>
      <p:grpSp>
        <p:nvGrpSpPr>
          <p:cNvPr id="5" name="Group 4">
            <a:extLst>
              <a:ext uri="{FF2B5EF4-FFF2-40B4-BE49-F238E27FC236}">
                <a16:creationId xmlns:a16="http://schemas.microsoft.com/office/drawing/2014/main" id="{42BDE7E2-4DFB-4171-AF04-EF20A0D9C1D1}"/>
              </a:ext>
            </a:extLst>
          </p:cNvPr>
          <p:cNvGrpSpPr/>
          <p:nvPr/>
        </p:nvGrpSpPr>
        <p:grpSpPr>
          <a:xfrm>
            <a:off x="812588" y="3494883"/>
            <a:ext cx="10641946" cy="2408238"/>
            <a:chOff x="812588" y="3803650"/>
            <a:chExt cx="10641946" cy="2408238"/>
          </a:xfrm>
        </p:grpSpPr>
        <p:sp>
          <p:nvSpPr>
            <p:cNvPr id="6" name="Rectangle 5">
              <a:extLst>
                <a:ext uri="{FF2B5EF4-FFF2-40B4-BE49-F238E27FC236}">
                  <a16:creationId xmlns:a16="http://schemas.microsoft.com/office/drawing/2014/main" id="{0868ACE5-5310-43ED-A572-885EAFC255E4}"/>
                </a:ext>
              </a:extLst>
            </p:cNvPr>
            <p:cNvSpPr/>
            <p:nvPr/>
          </p:nvSpPr>
          <p:spPr bwMode="auto">
            <a:xfrm>
              <a:off x="812588" y="3803650"/>
              <a:ext cx="10641946" cy="2408238"/>
            </a:xfrm>
            <a:prstGeom prst="rect">
              <a:avLst/>
            </a:prstGeom>
            <a:solidFill>
              <a:schemeClr val="bg1">
                <a:lumMod val="95000"/>
              </a:schemeClr>
            </a:solidFill>
            <a:ln w="19050" cap="flat" cmpd="sng" algn="ctr">
              <a:noFill/>
              <a:prstDash val="solid"/>
              <a:round/>
              <a:headEnd type="none" w="med" len="med"/>
              <a:tailEnd type="none" w="med" len="med"/>
            </a:ln>
            <a:effectLst/>
          </p:spPr>
          <p:txBody>
            <a:bodyPr wrap="none" anchor="ctr"/>
            <a:lstStyle/>
            <a:p>
              <a:pPr algn="ctr">
                <a:defRPr/>
              </a:pPr>
              <a:endParaRPr lang="en-GB" sz="1200" dirty="0"/>
            </a:p>
          </p:txBody>
        </p:sp>
        <p:sp>
          <p:nvSpPr>
            <p:cNvPr id="7" name="Rectangle 6">
              <a:extLst>
                <a:ext uri="{FF2B5EF4-FFF2-40B4-BE49-F238E27FC236}">
                  <a16:creationId xmlns:a16="http://schemas.microsoft.com/office/drawing/2014/main" id="{E5603CBD-8376-46B8-B473-8CB41C51073F}"/>
                </a:ext>
              </a:extLst>
            </p:cNvPr>
            <p:cNvSpPr/>
            <p:nvPr/>
          </p:nvSpPr>
          <p:spPr bwMode="auto">
            <a:xfrm>
              <a:off x="1225232" y="4699002"/>
              <a:ext cx="10038852" cy="161925"/>
            </a:xfrm>
            <a:prstGeom prst="rect">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8" name="Down Arrow 109">
              <a:extLst>
                <a:ext uri="{FF2B5EF4-FFF2-40B4-BE49-F238E27FC236}">
                  <a16:creationId xmlns:a16="http://schemas.microsoft.com/office/drawing/2014/main" id="{034BDE32-E91F-49E1-A063-91D393E562CE}"/>
                </a:ext>
              </a:extLst>
            </p:cNvPr>
            <p:cNvSpPr/>
            <p:nvPr/>
          </p:nvSpPr>
          <p:spPr bwMode="auto">
            <a:xfrm>
              <a:off x="2143626" y="4733925"/>
              <a:ext cx="279327" cy="782638"/>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9" name="Down Arrow 110">
              <a:extLst>
                <a:ext uri="{FF2B5EF4-FFF2-40B4-BE49-F238E27FC236}">
                  <a16:creationId xmlns:a16="http://schemas.microsoft.com/office/drawing/2014/main" id="{B9AE2C33-BE1A-4892-9811-A564498C7F9D}"/>
                </a:ext>
              </a:extLst>
            </p:cNvPr>
            <p:cNvSpPr/>
            <p:nvPr/>
          </p:nvSpPr>
          <p:spPr bwMode="auto">
            <a:xfrm>
              <a:off x="3984646" y="4733925"/>
              <a:ext cx="279327" cy="782638"/>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0" name="Down Arrow 111">
              <a:extLst>
                <a:ext uri="{FF2B5EF4-FFF2-40B4-BE49-F238E27FC236}">
                  <a16:creationId xmlns:a16="http://schemas.microsoft.com/office/drawing/2014/main" id="{A53B2998-F7FD-476E-865E-7FBDB23AC124}"/>
                </a:ext>
              </a:extLst>
            </p:cNvPr>
            <p:cNvSpPr/>
            <p:nvPr/>
          </p:nvSpPr>
          <p:spPr bwMode="auto">
            <a:xfrm>
              <a:off x="5647913" y="4733925"/>
              <a:ext cx="279327" cy="782638"/>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1" name="Down Arrow 112">
              <a:extLst>
                <a:ext uri="{FF2B5EF4-FFF2-40B4-BE49-F238E27FC236}">
                  <a16:creationId xmlns:a16="http://schemas.microsoft.com/office/drawing/2014/main" id="{A442660B-788C-4ADB-BA20-24F5A6343E0A}"/>
                </a:ext>
              </a:extLst>
            </p:cNvPr>
            <p:cNvSpPr/>
            <p:nvPr/>
          </p:nvSpPr>
          <p:spPr bwMode="auto">
            <a:xfrm>
              <a:off x="7452959" y="4733925"/>
              <a:ext cx="279327" cy="782638"/>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2" name="Down Arrow 113">
              <a:extLst>
                <a:ext uri="{FF2B5EF4-FFF2-40B4-BE49-F238E27FC236}">
                  <a16:creationId xmlns:a16="http://schemas.microsoft.com/office/drawing/2014/main" id="{ACE11E97-C296-4A42-B73D-1D045C3C63B3}"/>
                </a:ext>
              </a:extLst>
            </p:cNvPr>
            <p:cNvSpPr/>
            <p:nvPr/>
          </p:nvSpPr>
          <p:spPr bwMode="auto">
            <a:xfrm>
              <a:off x="9205103" y="4733925"/>
              <a:ext cx="279327" cy="782638"/>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3" name="Down Arrow 114">
              <a:extLst>
                <a:ext uri="{FF2B5EF4-FFF2-40B4-BE49-F238E27FC236}">
                  <a16:creationId xmlns:a16="http://schemas.microsoft.com/office/drawing/2014/main" id="{CDDA4EDC-06E0-4B90-B845-23EB4DC4A571}"/>
                </a:ext>
              </a:extLst>
            </p:cNvPr>
            <p:cNvSpPr/>
            <p:nvPr/>
          </p:nvSpPr>
          <p:spPr bwMode="auto">
            <a:xfrm>
              <a:off x="10912809" y="4733925"/>
              <a:ext cx="279327" cy="782638"/>
            </a:xfrm>
            <a:prstGeom prst="downArrow">
              <a:avLst/>
            </a:prstGeom>
            <a:solidFill>
              <a:schemeClr val="bg1">
                <a:lumMod val="7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4" name="Rectangle 13">
              <a:extLst>
                <a:ext uri="{FF2B5EF4-FFF2-40B4-BE49-F238E27FC236}">
                  <a16:creationId xmlns:a16="http://schemas.microsoft.com/office/drawing/2014/main" id="{866C04C7-BA5F-4393-BA21-07E2A8D261FC}"/>
                </a:ext>
              </a:extLst>
            </p:cNvPr>
            <p:cNvSpPr/>
            <p:nvPr/>
          </p:nvSpPr>
          <p:spPr bwMode="auto">
            <a:xfrm>
              <a:off x="1225232" y="4940302"/>
              <a:ext cx="10038852" cy="161925"/>
            </a:xfrm>
            <a:prstGeom prst="rect">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15" name="Down Arrow 101">
              <a:extLst>
                <a:ext uri="{FF2B5EF4-FFF2-40B4-BE49-F238E27FC236}">
                  <a16:creationId xmlns:a16="http://schemas.microsoft.com/office/drawing/2014/main" id="{FE85BCCA-FDE4-4F36-9471-EDEAB0E337EF}"/>
                </a:ext>
              </a:extLst>
            </p:cNvPr>
            <p:cNvSpPr/>
            <p:nvPr/>
          </p:nvSpPr>
          <p:spPr bwMode="auto">
            <a:xfrm>
              <a:off x="1675964" y="4973640"/>
              <a:ext cx="277212"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6" name="Down Arrow 102">
              <a:extLst>
                <a:ext uri="{FF2B5EF4-FFF2-40B4-BE49-F238E27FC236}">
                  <a16:creationId xmlns:a16="http://schemas.microsoft.com/office/drawing/2014/main" id="{054B54A4-5765-4830-AF35-186A6B18E568}"/>
                </a:ext>
              </a:extLst>
            </p:cNvPr>
            <p:cNvSpPr/>
            <p:nvPr/>
          </p:nvSpPr>
          <p:spPr bwMode="auto">
            <a:xfrm>
              <a:off x="3497939" y="4973640"/>
              <a:ext cx="277210"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7" name="Down Arrow 103">
              <a:extLst>
                <a:ext uri="{FF2B5EF4-FFF2-40B4-BE49-F238E27FC236}">
                  <a16:creationId xmlns:a16="http://schemas.microsoft.com/office/drawing/2014/main" id="{5FA23955-7818-4F8E-AFA1-612973847F09}"/>
                </a:ext>
              </a:extLst>
            </p:cNvPr>
            <p:cNvSpPr/>
            <p:nvPr/>
          </p:nvSpPr>
          <p:spPr bwMode="auto">
            <a:xfrm>
              <a:off x="5199297" y="4973640"/>
              <a:ext cx="277210"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8" name="Down Arrow 104">
              <a:extLst>
                <a:ext uri="{FF2B5EF4-FFF2-40B4-BE49-F238E27FC236}">
                  <a16:creationId xmlns:a16="http://schemas.microsoft.com/office/drawing/2014/main" id="{EBAF2C0F-4A2F-4100-9FD0-49819F5F7F8F}"/>
                </a:ext>
              </a:extLst>
            </p:cNvPr>
            <p:cNvSpPr/>
            <p:nvPr/>
          </p:nvSpPr>
          <p:spPr bwMode="auto">
            <a:xfrm>
              <a:off x="7010691" y="4973640"/>
              <a:ext cx="279327"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19" name="Down Arrow 105">
              <a:extLst>
                <a:ext uri="{FF2B5EF4-FFF2-40B4-BE49-F238E27FC236}">
                  <a16:creationId xmlns:a16="http://schemas.microsoft.com/office/drawing/2014/main" id="{5AE1823D-24B8-483B-BC08-789EE01E06F1}"/>
                </a:ext>
              </a:extLst>
            </p:cNvPr>
            <p:cNvSpPr/>
            <p:nvPr/>
          </p:nvSpPr>
          <p:spPr bwMode="auto">
            <a:xfrm>
              <a:off x="8756487" y="4973640"/>
              <a:ext cx="279327"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20" name="Down Arrow 106">
              <a:extLst>
                <a:ext uri="{FF2B5EF4-FFF2-40B4-BE49-F238E27FC236}">
                  <a16:creationId xmlns:a16="http://schemas.microsoft.com/office/drawing/2014/main" id="{BC2B8E9A-1B66-405F-8E06-BDEAE3AA130D}"/>
                </a:ext>
              </a:extLst>
            </p:cNvPr>
            <p:cNvSpPr/>
            <p:nvPr/>
          </p:nvSpPr>
          <p:spPr bwMode="auto">
            <a:xfrm>
              <a:off x="10502282" y="4973640"/>
              <a:ext cx="279327" cy="542925"/>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21" name="Rectangle 20">
              <a:extLst>
                <a:ext uri="{FF2B5EF4-FFF2-40B4-BE49-F238E27FC236}">
                  <a16:creationId xmlns:a16="http://schemas.microsoft.com/office/drawing/2014/main" id="{C4C9DB94-7331-4E2C-8D6F-CF5DD6A1EB1D}"/>
                </a:ext>
              </a:extLst>
            </p:cNvPr>
            <p:cNvSpPr/>
            <p:nvPr/>
          </p:nvSpPr>
          <p:spPr bwMode="auto">
            <a:xfrm>
              <a:off x="5101955" y="4003677"/>
              <a:ext cx="2185947" cy="411163"/>
            </a:xfrm>
            <a:prstGeom prst="rect">
              <a:avLst/>
            </a:prstGeom>
            <a:solidFill>
              <a:schemeClr val="bg2">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200" dirty="0"/>
                <a:t>Manager</a:t>
              </a:r>
            </a:p>
            <a:p>
              <a:pPr algn="ctr">
                <a:defRPr/>
              </a:pPr>
              <a:r>
                <a:rPr lang="en-GB" sz="1200" dirty="0"/>
                <a:t>(Microprocessor)</a:t>
              </a:r>
            </a:p>
          </p:txBody>
        </p:sp>
        <p:sp>
          <p:nvSpPr>
            <p:cNvPr id="22" name="Rectangle 21">
              <a:extLst>
                <a:ext uri="{FF2B5EF4-FFF2-40B4-BE49-F238E27FC236}">
                  <a16:creationId xmlns:a16="http://schemas.microsoft.com/office/drawing/2014/main" id="{C3D2ECDC-427A-4498-91B5-56B53C0533DE}"/>
                </a:ext>
              </a:extLst>
            </p:cNvPr>
            <p:cNvSpPr/>
            <p:nvPr/>
          </p:nvSpPr>
          <p:spPr bwMode="auto">
            <a:xfrm>
              <a:off x="2956215" y="5519738"/>
              <a:ext cx="1350082" cy="4318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2</a:t>
              </a:r>
            </a:p>
          </p:txBody>
        </p:sp>
        <p:sp>
          <p:nvSpPr>
            <p:cNvPr id="23" name="Rectangle 22">
              <a:extLst>
                <a:ext uri="{FF2B5EF4-FFF2-40B4-BE49-F238E27FC236}">
                  <a16:creationId xmlns:a16="http://schemas.microsoft.com/office/drawing/2014/main" id="{A9A22C6B-B918-4187-A9A3-BE4EB0F120AB}"/>
                </a:ext>
              </a:extLst>
            </p:cNvPr>
            <p:cNvSpPr/>
            <p:nvPr/>
          </p:nvSpPr>
          <p:spPr bwMode="auto">
            <a:xfrm>
              <a:off x="4674501" y="5519738"/>
              <a:ext cx="1350082" cy="4318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3</a:t>
              </a:r>
            </a:p>
          </p:txBody>
        </p:sp>
        <p:sp>
          <p:nvSpPr>
            <p:cNvPr id="24" name="Rectangle 23">
              <a:extLst>
                <a:ext uri="{FF2B5EF4-FFF2-40B4-BE49-F238E27FC236}">
                  <a16:creationId xmlns:a16="http://schemas.microsoft.com/office/drawing/2014/main" id="{AA6C130E-53B5-4442-8195-411BD2781F1A}"/>
                </a:ext>
              </a:extLst>
            </p:cNvPr>
            <p:cNvSpPr/>
            <p:nvPr/>
          </p:nvSpPr>
          <p:spPr bwMode="auto">
            <a:xfrm>
              <a:off x="6452038" y="5519738"/>
              <a:ext cx="1352197" cy="4318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4</a:t>
              </a:r>
            </a:p>
          </p:txBody>
        </p:sp>
        <p:sp>
          <p:nvSpPr>
            <p:cNvPr id="25" name="Rectangle 24">
              <a:extLst>
                <a:ext uri="{FF2B5EF4-FFF2-40B4-BE49-F238E27FC236}">
                  <a16:creationId xmlns:a16="http://schemas.microsoft.com/office/drawing/2014/main" id="{8B61E5F1-2F43-46E3-9205-3D191825FD6D}"/>
                </a:ext>
              </a:extLst>
            </p:cNvPr>
            <p:cNvSpPr/>
            <p:nvPr/>
          </p:nvSpPr>
          <p:spPr bwMode="auto">
            <a:xfrm>
              <a:off x="8216878" y="5519738"/>
              <a:ext cx="1350082" cy="4318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5</a:t>
              </a:r>
            </a:p>
          </p:txBody>
        </p:sp>
        <p:sp>
          <p:nvSpPr>
            <p:cNvPr id="26" name="Rectangle 25">
              <a:extLst>
                <a:ext uri="{FF2B5EF4-FFF2-40B4-BE49-F238E27FC236}">
                  <a16:creationId xmlns:a16="http://schemas.microsoft.com/office/drawing/2014/main" id="{E0901744-FE08-42B2-B552-7C09450C0E0F}"/>
                </a:ext>
              </a:extLst>
            </p:cNvPr>
            <p:cNvSpPr/>
            <p:nvPr/>
          </p:nvSpPr>
          <p:spPr bwMode="auto">
            <a:xfrm>
              <a:off x="1223115" y="5516563"/>
              <a:ext cx="1350082" cy="430212"/>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1</a:t>
              </a:r>
            </a:p>
          </p:txBody>
        </p:sp>
        <p:sp>
          <p:nvSpPr>
            <p:cNvPr id="27" name="Rectangle 26">
              <a:extLst>
                <a:ext uri="{FF2B5EF4-FFF2-40B4-BE49-F238E27FC236}">
                  <a16:creationId xmlns:a16="http://schemas.microsoft.com/office/drawing/2014/main" id="{701F1986-22CE-443F-8841-56CCEEFED148}"/>
                </a:ext>
              </a:extLst>
            </p:cNvPr>
            <p:cNvSpPr/>
            <p:nvPr/>
          </p:nvSpPr>
          <p:spPr bwMode="auto">
            <a:xfrm>
              <a:off x="9911886" y="5519738"/>
              <a:ext cx="1352198" cy="431800"/>
            </a:xfrm>
            <a:prstGeom prst="rect">
              <a:avLst/>
            </a:prstGeom>
            <a:solidFill>
              <a:schemeClr val="accent5">
                <a:lumMod val="60000"/>
                <a:lumOff val="4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r>
                <a:rPr lang="en-GB" sz="1000" dirty="0"/>
                <a:t>Subordinate 6</a:t>
              </a:r>
            </a:p>
          </p:txBody>
        </p:sp>
        <p:sp>
          <p:nvSpPr>
            <p:cNvPr id="28" name="Rectangle 27">
              <a:extLst>
                <a:ext uri="{FF2B5EF4-FFF2-40B4-BE49-F238E27FC236}">
                  <a16:creationId xmlns:a16="http://schemas.microsoft.com/office/drawing/2014/main" id="{F799ADF1-457F-45DF-952F-8704F1982D2F}"/>
                </a:ext>
              </a:extLst>
            </p:cNvPr>
            <p:cNvSpPr/>
            <p:nvPr/>
          </p:nvSpPr>
          <p:spPr bwMode="auto">
            <a:xfrm>
              <a:off x="1223116" y="5183190"/>
              <a:ext cx="10040968" cy="161925"/>
            </a:xfrm>
            <a:prstGeom prst="rect">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sz="1000" dirty="0"/>
            </a:p>
          </p:txBody>
        </p:sp>
        <p:sp>
          <p:nvSpPr>
            <p:cNvPr id="29" name="TextBox 30">
              <a:extLst>
                <a:ext uri="{FF2B5EF4-FFF2-40B4-BE49-F238E27FC236}">
                  <a16:creationId xmlns:a16="http://schemas.microsoft.com/office/drawing/2014/main" id="{35143CFE-D246-442C-892D-F272BBBE7922}"/>
                </a:ext>
              </a:extLst>
            </p:cNvPr>
            <p:cNvSpPr txBox="1">
              <a:spLocks noChangeArrowheads="1"/>
            </p:cNvSpPr>
            <p:nvPr/>
          </p:nvSpPr>
          <p:spPr bwMode="auto">
            <a:xfrm>
              <a:off x="869724" y="3886202"/>
              <a:ext cx="18177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algn="ctr" eaLnBrk="1" hangingPunct="1"/>
              <a:r>
                <a:rPr lang="en-GB" sz="1200" dirty="0"/>
                <a:t>System on Chip</a:t>
              </a:r>
            </a:p>
          </p:txBody>
        </p:sp>
        <p:sp>
          <p:nvSpPr>
            <p:cNvPr id="30" name="Down Arrow 80">
              <a:extLst>
                <a:ext uri="{FF2B5EF4-FFF2-40B4-BE49-F238E27FC236}">
                  <a16:creationId xmlns:a16="http://schemas.microsoft.com/office/drawing/2014/main" id="{01BE3852-04FC-4752-9A24-565E4E854693}"/>
                </a:ext>
              </a:extLst>
            </p:cNvPr>
            <p:cNvSpPr/>
            <p:nvPr/>
          </p:nvSpPr>
          <p:spPr bwMode="auto">
            <a:xfrm>
              <a:off x="1225232" y="5216525"/>
              <a:ext cx="279327"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1" name="Down Arrow 88">
              <a:extLst>
                <a:ext uri="{FF2B5EF4-FFF2-40B4-BE49-F238E27FC236}">
                  <a16:creationId xmlns:a16="http://schemas.microsoft.com/office/drawing/2014/main" id="{C62561FE-DBAB-44F8-9BE9-9E627F33C2B4}"/>
                </a:ext>
              </a:extLst>
            </p:cNvPr>
            <p:cNvSpPr/>
            <p:nvPr/>
          </p:nvSpPr>
          <p:spPr bwMode="auto">
            <a:xfrm>
              <a:off x="3072601" y="5216525"/>
              <a:ext cx="279327"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2" name="Down Arrow 89">
              <a:extLst>
                <a:ext uri="{FF2B5EF4-FFF2-40B4-BE49-F238E27FC236}">
                  <a16:creationId xmlns:a16="http://schemas.microsoft.com/office/drawing/2014/main" id="{E9270415-FA1C-4E1B-90BC-6E6317B51671}"/>
                </a:ext>
              </a:extLst>
            </p:cNvPr>
            <p:cNvSpPr/>
            <p:nvPr/>
          </p:nvSpPr>
          <p:spPr bwMode="auto">
            <a:xfrm>
              <a:off x="4735867" y="5216525"/>
              <a:ext cx="279327"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3" name="Down Arrow 90">
              <a:extLst>
                <a:ext uri="{FF2B5EF4-FFF2-40B4-BE49-F238E27FC236}">
                  <a16:creationId xmlns:a16="http://schemas.microsoft.com/office/drawing/2014/main" id="{00E09EC1-CB2C-4B25-9454-6A21A75266AF}"/>
                </a:ext>
              </a:extLst>
            </p:cNvPr>
            <p:cNvSpPr/>
            <p:nvPr/>
          </p:nvSpPr>
          <p:spPr bwMode="auto">
            <a:xfrm>
              <a:off x="6547262" y="5216525"/>
              <a:ext cx="279327"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4" name="Down Arrow 91">
              <a:extLst>
                <a:ext uri="{FF2B5EF4-FFF2-40B4-BE49-F238E27FC236}">
                  <a16:creationId xmlns:a16="http://schemas.microsoft.com/office/drawing/2014/main" id="{FB043C07-7E02-47F2-A22D-2EDEEB348703}"/>
                </a:ext>
              </a:extLst>
            </p:cNvPr>
            <p:cNvSpPr/>
            <p:nvPr/>
          </p:nvSpPr>
          <p:spPr bwMode="auto">
            <a:xfrm>
              <a:off x="8293057" y="5216525"/>
              <a:ext cx="279327"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5" name="Down Arrow 92">
              <a:extLst>
                <a:ext uri="{FF2B5EF4-FFF2-40B4-BE49-F238E27FC236}">
                  <a16:creationId xmlns:a16="http://schemas.microsoft.com/office/drawing/2014/main" id="{85147E73-AA2E-42C8-AA63-5C4202A654EA}"/>
                </a:ext>
              </a:extLst>
            </p:cNvPr>
            <p:cNvSpPr/>
            <p:nvPr/>
          </p:nvSpPr>
          <p:spPr bwMode="auto">
            <a:xfrm>
              <a:off x="10051549" y="5216525"/>
              <a:ext cx="279327" cy="300038"/>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6" name="Down Arrow 115">
              <a:extLst>
                <a:ext uri="{FF2B5EF4-FFF2-40B4-BE49-F238E27FC236}">
                  <a16:creationId xmlns:a16="http://schemas.microsoft.com/office/drawing/2014/main" id="{21093139-8592-4AEB-9249-3F51DFCC4F35}"/>
                </a:ext>
              </a:extLst>
            </p:cNvPr>
            <p:cNvSpPr/>
            <p:nvPr/>
          </p:nvSpPr>
          <p:spPr bwMode="auto">
            <a:xfrm rot="10800000">
              <a:off x="5419373" y="4429127"/>
              <a:ext cx="279327" cy="754063"/>
            </a:xfrm>
            <a:prstGeom prst="downArrow">
              <a:avLst/>
            </a:prstGeom>
            <a:solidFill>
              <a:schemeClr val="accent2">
                <a:lumMod val="40000"/>
                <a:lumOff val="6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7" name="Down Arrow 116">
              <a:extLst>
                <a:ext uri="{FF2B5EF4-FFF2-40B4-BE49-F238E27FC236}">
                  <a16:creationId xmlns:a16="http://schemas.microsoft.com/office/drawing/2014/main" id="{018438C5-DF1A-45C9-90CB-D1A1F7D838EE}"/>
                </a:ext>
              </a:extLst>
            </p:cNvPr>
            <p:cNvSpPr/>
            <p:nvPr/>
          </p:nvSpPr>
          <p:spPr bwMode="auto">
            <a:xfrm rot="10800000">
              <a:off x="6056323" y="4429127"/>
              <a:ext cx="277212" cy="544513"/>
            </a:xfrm>
            <a:prstGeom prst="downArrow">
              <a:avLst/>
            </a:prstGeom>
            <a:solidFill>
              <a:schemeClr val="accent3">
                <a:lumMod val="60000"/>
                <a:lumOff val="40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8" name="Down Arrow 117">
              <a:extLst>
                <a:ext uri="{FF2B5EF4-FFF2-40B4-BE49-F238E27FC236}">
                  <a16:creationId xmlns:a16="http://schemas.microsoft.com/office/drawing/2014/main" id="{144AD391-4706-49E0-8110-607D595A17B8}"/>
                </a:ext>
              </a:extLst>
            </p:cNvPr>
            <p:cNvSpPr/>
            <p:nvPr/>
          </p:nvSpPr>
          <p:spPr bwMode="auto">
            <a:xfrm rot="10800000">
              <a:off x="6686925" y="4429127"/>
              <a:ext cx="279327" cy="328613"/>
            </a:xfrm>
            <a:prstGeom prst="downArrow">
              <a:avLst/>
            </a:prstGeom>
            <a:solidFill>
              <a:schemeClr val="bg1">
                <a:lumMod val="65000"/>
              </a:schemeClr>
            </a:solidFill>
            <a:ln w="19050" cap="flat" cmpd="sng" algn="ctr">
              <a:noFill/>
              <a:prstDash val="solid"/>
              <a:round/>
              <a:headEnd type="none" w="med" len="med"/>
              <a:tailEnd type="none" w="med" len="med"/>
            </a:ln>
            <a:effectLst/>
          </p:spPr>
          <p:txBody>
            <a:bodyPr wrap="none" anchor="ctr"/>
            <a:lstStyle/>
            <a:p>
              <a:pPr algn="ctr">
                <a:defRPr/>
              </a:pPr>
              <a:endParaRPr lang="en-GB" dirty="0"/>
            </a:p>
          </p:txBody>
        </p:sp>
        <p:sp>
          <p:nvSpPr>
            <p:cNvPr id="39" name="TextBox 29">
              <a:extLst>
                <a:ext uri="{FF2B5EF4-FFF2-40B4-BE49-F238E27FC236}">
                  <a16:creationId xmlns:a16="http://schemas.microsoft.com/office/drawing/2014/main" id="{FE3832EE-5FF9-4E43-8F69-A3B528E80952}"/>
                </a:ext>
              </a:extLst>
            </p:cNvPr>
            <p:cNvSpPr txBox="1">
              <a:spLocks noChangeArrowheads="1"/>
            </p:cNvSpPr>
            <p:nvPr/>
          </p:nvSpPr>
          <p:spPr bwMode="auto">
            <a:xfrm>
              <a:off x="5597127" y="4879977"/>
              <a:ext cx="217959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Address Bus</a:t>
              </a:r>
            </a:p>
          </p:txBody>
        </p:sp>
        <p:sp>
          <p:nvSpPr>
            <p:cNvPr id="40" name="TextBox 28">
              <a:extLst>
                <a:ext uri="{FF2B5EF4-FFF2-40B4-BE49-F238E27FC236}">
                  <a16:creationId xmlns:a16="http://schemas.microsoft.com/office/drawing/2014/main" id="{E764F6E6-1635-4F9D-9BD0-E01B74EE85F6}"/>
                </a:ext>
              </a:extLst>
            </p:cNvPr>
            <p:cNvSpPr txBox="1">
              <a:spLocks noChangeArrowheads="1"/>
            </p:cNvSpPr>
            <p:nvPr/>
          </p:nvSpPr>
          <p:spPr bwMode="auto">
            <a:xfrm>
              <a:off x="4788770" y="5122865"/>
              <a:ext cx="1819859"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32-bit Data Bus</a:t>
              </a:r>
            </a:p>
          </p:txBody>
        </p:sp>
        <p:sp>
          <p:nvSpPr>
            <p:cNvPr id="41" name="TextBox 29">
              <a:extLst>
                <a:ext uri="{FF2B5EF4-FFF2-40B4-BE49-F238E27FC236}">
                  <a16:creationId xmlns:a16="http://schemas.microsoft.com/office/drawing/2014/main" id="{1C2D23EE-3A68-4E4E-A050-87ACD7449C1D}"/>
                </a:ext>
              </a:extLst>
            </p:cNvPr>
            <p:cNvSpPr txBox="1">
              <a:spLocks noChangeArrowheads="1"/>
            </p:cNvSpPr>
            <p:nvPr/>
          </p:nvSpPr>
          <p:spPr bwMode="auto">
            <a:xfrm>
              <a:off x="6236193" y="4635502"/>
              <a:ext cx="183467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200" dirty="0"/>
                <a:t>Control Signals</a:t>
              </a:r>
            </a:p>
          </p:txBody>
        </p:sp>
      </p:grpSp>
    </p:spTree>
    <p:extLst>
      <p:ext uri="{BB962C8B-B14F-4D97-AF65-F5344CB8AC3E}">
        <p14:creationId xmlns:p14="http://schemas.microsoft.com/office/powerpoint/2010/main" val="313239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 Typical Bus Operation Example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6065838" cy="4086225"/>
          </a:xfrm>
        </p:spPr>
        <p:txBody>
          <a:bodyPr wrap="square" numCol="1" anchor="t" anchorCtr="0" compatLnSpc="1">
            <a:prstTxWarp prst="textNoShape">
              <a:avLst/>
            </a:prstTxWarp>
          </a:bodyPr>
          <a:lstStyle/>
          <a:p>
            <a:r>
              <a:rPr lang="en-GB" dirty="0"/>
              <a:t>A typical operation to access a peripheral mainly consists of the following:</a:t>
            </a:r>
            <a:endParaRPr lang="en-US" altLang="en-US" dirty="0">
              <a:ea typeface="ＭＳ Ｐゴシック" panose="020B0600070205080204" pitchFamily="34" charset="-128"/>
            </a:endParaRPr>
          </a:p>
          <a:p>
            <a:pPr lvl="1"/>
            <a:r>
              <a:rPr lang="en-GB" dirty="0"/>
              <a:t>The Manager (e.g., a processor) selects one peripheral (or one register) by giving the address to the address bus. At the same time, it sets control signals, such as read or write, transfer size, and so forth.</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F47D9B3B-6D36-49A5-AE3B-1BD4A434119E}"/>
              </a:ext>
            </a:extLst>
          </p:cNvPr>
          <p:cNvSpPr/>
          <p:nvPr/>
        </p:nvSpPr>
        <p:spPr bwMode="auto">
          <a:xfrm>
            <a:off x="7787305" y="1419225"/>
            <a:ext cx="558655" cy="4619625"/>
          </a:xfrm>
          <a:prstGeom prst="rect">
            <a:avLst/>
          </a:prstGeom>
          <a:solidFill>
            <a:srgbClr val="E2E2E2"/>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solidFill>
                <a:srgbClr val="FF6600"/>
              </a:solidFill>
            </a:endParaRPr>
          </a:p>
        </p:txBody>
      </p:sp>
      <p:sp>
        <p:nvSpPr>
          <p:cNvPr id="6" name="Rectangle 5">
            <a:extLst>
              <a:ext uri="{FF2B5EF4-FFF2-40B4-BE49-F238E27FC236}">
                <a16:creationId xmlns:a16="http://schemas.microsoft.com/office/drawing/2014/main" id="{21575114-74B4-4A87-83D6-11EC083B163C}"/>
              </a:ext>
            </a:extLst>
          </p:cNvPr>
          <p:cNvSpPr/>
          <p:nvPr/>
        </p:nvSpPr>
        <p:spPr bwMode="auto">
          <a:xfrm>
            <a:off x="11164625" y="1419225"/>
            <a:ext cx="558655" cy="461962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cxnSp>
        <p:nvCxnSpPr>
          <p:cNvPr id="7" name="Straight Arrow Connector 6">
            <a:extLst>
              <a:ext uri="{FF2B5EF4-FFF2-40B4-BE49-F238E27FC236}">
                <a16:creationId xmlns:a16="http://schemas.microsoft.com/office/drawing/2014/main" id="{7F1A573A-BE37-43C8-9F92-A4055FC960A9}"/>
              </a:ext>
            </a:extLst>
          </p:cNvPr>
          <p:cNvCxnSpPr/>
          <p:nvPr/>
        </p:nvCxnSpPr>
        <p:spPr bwMode="auto">
          <a:xfrm>
            <a:off x="8345960" y="1552577"/>
            <a:ext cx="2818666" cy="142875"/>
          </a:xfrm>
          <a:prstGeom prst="straightConnector1">
            <a:avLst/>
          </a:prstGeom>
          <a:noFill/>
          <a:ln w="38100" cap="flat" cmpd="sng" algn="ctr">
            <a:solidFill>
              <a:schemeClr val="accent3">
                <a:lumMod val="75000"/>
              </a:schemeClr>
            </a:solidFill>
            <a:prstDash val="solid"/>
            <a:round/>
            <a:headEnd type="none" w="med" len="med"/>
            <a:tailEnd type="triangle" w="lg" len="lg"/>
          </a:ln>
          <a:effectLst/>
        </p:spPr>
      </p:cxnSp>
      <p:sp>
        <p:nvSpPr>
          <p:cNvPr id="8" name="TextBox 7">
            <a:extLst>
              <a:ext uri="{FF2B5EF4-FFF2-40B4-BE49-F238E27FC236}">
                <a16:creationId xmlns:a16="http://schemas.microsoft.com/office/drawing/2014/main" id="{982547CE-F2D5-4FF6-836F-1C540907552B}"/>
              </a:ext>
            </a:extLst>
          </p:cNvPr>
          <p:cNvSpPr txBox="1">
            <a:spLocks noChangeArrowheads="1"/>
          </p:cNvSpPr>
          <p:nvPr/>
        </p:nvSpPr>
        <p:spPr bwMode="auto">
          <a:xfrm>
            <a:off x="8555456" y="1624013"/>
            <a:ext cx="2399674"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 bus </a:t>
            </a:r>
          </a:p>
          <a:p>
            <a:pPr eaLnBrk="1" hangingPunct="1"/>
            <a:r>
              <a:rPr lang="en-GB" sz="1100" b="0" dirty="0"/>
              <a:t>Select a peripheral</a:t>
            </a:r>
          </a:p>
        </p:txBody>
      </p:sp>
      <p:sp>
        <p:nvSpPr>
          <p:cNvPr id="9" name="TextBox 8">
            <a:extLst>
              <a:ext uri="{FF2B5EF4-FFF2-40B4-BE49-F238E27FC236}">
                <a16:creationId xmlns:a16="http://schemas.microsoft.com/office/drawing/2014/main" id="{D7D04786-3322-465B-80FF-DF5B20EFFCC8}"/>
              </a:ext>
            </a:extLst>
          </p:cNvPr>
          <p:cNvSpPr txBox="1">
            <a:spLocks noChangeArrowheads="1"/>
          </p:cNvSpPr>
          <p:nvPr/>
        </p:nvSpPr>
        <p:spPr bwMode="auto">
          <a:xfrm>
            <a:off x="7431798" y="1119190"/>
            <a:ext cx="1396636"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Processor</a:t>
            </a:r>
          </a:p>
        </p:txBody>
      </p:sp>
      <p:sp>
        <p:nvSpPr>
          <p:cNvPr id="10" name="TextBox 9">
            <a:extLst>
              <a:ext uri="{FF2B5EF4-FFF2-40B4-BE49-F238E27FC236}">
                <a16:creationId xmlns:a16="http://schemas.microsoft.com/office/drawing/2014/main" id="{54E44560-E140-46BD-A570-B273DB1FAFCE}"/>
              </a:ext>
            </a:extLst>
          </p:cNvPr>
          <p:cNvSpPr txBox="1">
            <a:spLocks noChangeArrowheads="1"/>
          </p:cNvSpPr>
          <p:nvPr/>
        </p:nvSpPr>
        <p:spPr bwMode="auto">
          <a:xfrm>
            <a:off x="10859905" y="1119190"/>
            <a:ext cx="1396636"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Peripheral</a:t>
            </a:r>
          </a:p>
        </p:txBody>
      </p:sp>
      <p:cxnSp>
        <p:nvCxnSpPr>
          <p:cNvPr id="11" name="Straight Arrow Connector 10">
            <a:extLst>
              <a:ext uri="{FF2B5EF4-FFF2-40B4-BE49-F238E27FC236}">
                <a16:creationId xmlns:a16="http://schemas.microsoft.com/office/drawing/2014/main" id="{21C3ABBE-D88E-47CA-A7D7-CEB45A0E87DB}"/>
              </a:ext>
            </a:extLst>
          </p:cNvPr>
          <p:cNvCxnSpPr/>
          <p:nvPr/>
        </p:nvCxnSpPr>
        <p:spPr bwMode="auto">
          <a:xfrm>
            <a:off x="8345960" y="2257427"/>
            <a:ext cx="2818666" cy="142875"/>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2" name="TextBox 11">
            <a:extLst>
              <a:ext uri="{FF2B5EF4-FFF2-40B4-BE49-F238E27FC236}">
                <a16:creationId xmlns:a16="http://schemas.microsoft.com/office/drawing/2014/main" id="{C2ED7453-5FE9-4A7A-BF30-51B4262DFBE7}"/>
              </a:ext>
            </a:extLst>
          </p:cNvPr>
          <p:cNvSpPr txBox="1">
            <a:spLocks noChangeArrowheads="1"/>
          </p:cNvSpPr>
          <p:nvPr/>
        </p:nvSpPr>
        <p:spPr bwMode="auto">
          <a:xfrm>
            <a:off x="8555456" y="2303465"/>
            <a:ext cx="250548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Read operation, transfer size at the same time</a:t>
            </a:r>
          </a:p>
        </p:txBody>
      </p:sp>
      <p:cxnSp>
        <p:nvCxnSpPr>
          <p:cNvPr id="13" name="Straight Connector 12">
            <a:extLst>
              <a:ext uri="{FF2B5EF4-FFF2-40B4-BE49-F238E27FC236}">
                <a16:creationId xmlns:a16="http://schemas.microsoft.com/office/drawing/2014/main" id="{7B0482A8-0A53-4555-84B6-FD78BEC8276E}"/>
              </a:ext>
            </a:extLst>
          </p:cNvPr>
          <p:cNvCxnSpPr/>
          <p:nvPr/>
        </p:nvCxnSpPr>
        <p:spPr bwMode="auto">
          <a:xfrm>
            <a:off x="8345960" y="4673600"/>
            <a:ext cx="2818666"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cxnSp>
        <p:nvCxnSpPr>
          <p:cNvPr id="14" name="Straight Connector 13">
            <a:extLst>
              <a:ext uri="{FF2B5EF4-FFF2-40B4-BE49-F238E27FC236}">
                <a16:creationId xmlns:a16="http://schemas.microsoft.com/office/drawing/2014/main" id="{022F828D-4FB0-45A3-845C-A811E5D14DB6}"/>
              </a:ext>
            </a:extLst>
          </p:cNvPr>
          <p:cNvCxnSpPr/>
          <p:nvPr/>
        </p:nvCxnSpPr>
        <p:spPr bwMode="auto">
          <a:xfrm flipV="1">
            <a:off x="9755292" y="5757863"/>
            <a:ext cx="0" cy="195262"/>
          </a:xfrm>
          <a:prstGeom prst="line">
            <a:avLst/>
          </a:prstGeom>
          <a:noFill/>
          <a:ln w="38100" cap="flat" cmpd="sng" algn="ctr">
            <a:solidFill>
              <a:schemeClr val="tx1">
                <a:lumMod val="50000"/>
                <a:lumOff val="50000"/>
              </a:schemeClr>
            </a:solidFill>
            <a:prstDash val="sysDot"/>
            <a:round/>
            <a:headEnd type="none" w="med" len="med"/>
            <a:tailEnd type="none" w="med" len="med"/>
          </a:ln>
          <a:effectLst/>
        </p:spPr>
      </p:cxnSp>
    </p:spTree>
    <p:extLst>
      <p:ext uri="{BB962C8B-B14F-4D97-AF65-F5344CB8AC3E}">
        <p14:creationId xmlns:p14="http://schemas.microsoft.com/office/powerpoint/2010/main" val="35213511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 Typical Bus Operation Example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6108700" cy="4086225"/>
          </a:xfrm>
        </p:spPr>
        <p:txBody>
          <a:bodyPr wrap="square" numCol="1" anchor="t" anchorCtr="0" compatLnSpc="1">
            <a:prstTxWarp prst="textNoShape">
              <a:avLst/>
            </a:prstTxWarp>
          </a:bodyPr>
          <a:lstStyle/>
          <a:p>
            <a:r>
              <a:rPr lang="en-IN" altLang="en-US" dirty="0">
                <a:ea typeface="ＭＳ Ｐゴシック" panose="020B0600070205080204" pitchFamily="34" charset="-128"/>
              </a:rPr>
              <a:t>A typical operation to access a peripheral mainly consists of the following:</a:t>
            </a:r>
            <a:endParaRPr lang="en-US" altLang="en-US" dirty="0">
              <a:ea typeface="ＭＳ Ｐゴシック" panose="020B0600070205080204" pitchFamily="34" charset="-128"/>
            </a:endParaRPr>
          </a:p>
          <a:p>
            <a:pPr lvl="1"/>
            <a:r>
              <a:rPr lang="en-GB" dirty="0"/>
              <a:t>The Manager (e.g., a processor) selects one peripheral (or one register) by giving the address to the address bus. At the same time, it sets control signals, such as read or write, transfer size, and so forth.</a:t>
            </a:r>
            <a:endParaRPr lang="en-US" altLang="en-US" dirty="0">
              <a:ea typeface="ＭＳ Ｐゴシック" panose="020B0600070205080204" pitchFamily="34" charset="-128"/>
            </a:endParaRPr>
          </a:p>
          <a:p>
            <a:pPr lvl="1"/>
            <a:r>
              <a:rPr lang="en-GB" dirty="0"/>
              <a:t>The Manager waits for the Subordinate (e.g., peripheral) to respond.</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CD3C99C6-DBC8-43C0-B0BC-3411D9EF3524}"/>
              </a:ext>
            </a:extLst>
          </p:cNvPr>
          <p:cNvSpPr/>
          <p:nvPr/>
        </p:nvSpPr>
        <p:spPr bwMode="auto">
          <a:xfrm>
            <a:off x="7787305" y="1419225"/>
            <a:ext cx="558655" cy="4619625"/>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6" name="Rectangle 5">
            <a:extLst>
              <a:ext uri="{FF2B5EF4-FFF2-40B4-BE49-F238E27FC236}">
                <a16:creationId xmlns:a16="http://schemas.microsoft.com/office/drawing/2014/main" id="{A4C05D5D-2383-4CF2-AE63-B1DD45B3C3D6}"/>
              </a:ext>
            </a:extLst>
          </p:cNvPr>
          <p:cNvSpPr/>
          <p:nvPr/>
        </p:nvSpPr>
        <p:spPr bwMode="auto">
          <a:xfrm>
            <a:off x="11164625" y="1419225"/>
            <a:ext cx="558655" cy="461962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cxnSp>
        <p:nvCxnSpPr>
          <p:cNvPr id="7" name="Straight Arrow Connector 6">
            <a:extLst>
              <a:ext uri="{FF2B5EF4-FFF2-40B4-BE49-F238E27FC236}">
                <a16:creationId xmlns:a16="http://schemas.microsoft.com/office/drawing/2014/main" id="{E6A0D545-5AEE-4D5C-97F0-8833AF1CB2CD}"/>
              </a:ext>
            </a:extLst>
          </p:cNvPr>
          <p:cNvCxnSpPr/>
          <p:nvPr/>
        </p:nvCxnSpPr>
        <p:spPr bwMode="auto">
          <a:xfrm>
            <a:off x="8345960" y="1552577"/>
            <a:ext cx="2818666" cy="142875"/>
          </a:xfrm>
          <a:prstGeom prst="straightConnector1">
            <a:avLst/>
          </a:prstGeom>
          <a:noFill/>
          <a:ln w="38100" cap="flat" cmpd="sng" algn="ctr">
            <a:solidFill>
              <a:schemeClr val="accent3">
                <a:lumMod val="75000"/>
              </a:schemeClr>
            </a:solidFill>
            <a:prstDash val="solid"/>
            <a:round/>
            <a:headEnd type="none" w="med" len="med"/>
            <a:tailEnd type="triangle" w="lg" len="lg"/>
          </a:ln>
          <a:effectLst/>
        </p:spPr>
      </p:cxnSp>
      <p:sp>
        <p:nvSpPr>
          <p:cNvPr id="8" name="TextBox 7">
            <a:extLst>
              <a:ext uri="{FF2B5EF4-FFF2-40B4-BE49-F238E27FC236}">
                <a16:creationId xmlns:a16="http://schemas.microsoft.com/office/drawing/2014/main" id="{1A4CF7CB-22E6-4916-8533-E670A4560FF3}"/>
              </a:ext>
            </a:extLst>
          </p:cNvPr>
          <p:cNvSpPr txBox="1">
            <a:spLocks noChangeArrowheads="1"/>
          </p:cNvSpPr>
          <p:nvPr/>
        </p:nvSpPr>
        <p:spPr bwMode="auto">
          <a:xfrm>
            <a:off x="8555456" y="1624013"/>
            <a:ext cx="2399674"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 bus </a:t>
            </a:r>
          </a:p>
          <a:p>
            <a:pPr eaLnBrk="1" hangingPunct="1"/>
            <a:r>
              <a:rPr lang="en-GB" sz="1100" b="0" dirty="0"/>
              <a:t>Select a peripheral</a:t>
            </a:r>
          </a:p>
        </p:txBody>
      </p:sp>
      <p:sp>
        <p:nvSpPr>
          <p:cNvPr id="9" name="TextBox 8">
            <a:extLst>
              <a:ext uri="{FF2B5EF4-FFF2-40B4-BE49-F238E27FC236}">
                <a16:creationId xmlns:a16="http://schemas.microsoft.com/office/drawing/2014/main" id="{7C6B7FCB-0907-4581-B5E5-0F992C22EABB}"/>
              </a:ext>
            </a:extLst>
          </p:cNvPr>
          <p:cNvSpPr txBox="1">
            <a:spLocks noChangeArrowheads="1"/>
          </p:cNvSpPr>
          <p:nvPr/>
        </p:nvSpPr>
        <p:spPr bwMode="auto">
          <a:xfrm>
            <a:off x="7431798" y="1119190"/>
            <a:ext cx="1396636"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Processor</a:t>
            </a:r>
          </a:p>
        </p:txBody>
      </p:sp>
      <p:sp>
        <p:nvSpPr>
          <p:cNvPr id="10" name="TextBox 9">
            <a:extLst>
              <a:ext uri="{FF2B5EF4-FFF2-40B4-BE49-F238E27FC236}">
                <a16:creationId xmlns:a16="http://schemas.microsoft.com/office/drawing/2014/main" id="{5604C5F8-EC37-47B5-85BF-DA16CD133C31}"/>
              </a:ext>
            </a:extLst>
          </p:cNvPr>
          <p:cNvSpPr txBox="1">
            <a:spLocks noChangeArrowheads="1"/>
          </p:cNvSpPr>
          <p:nvPr/>
        </p:nvSpPr>
        <p:spPr bwMode="auto">
          <a:xfrm>
            <a:off x="10859905" y="1119190"/>
            <a:ext cx="1396636"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Peripheral</a:t>
            </a:r>
          </a:p>
        </p:txBody>
      </p:sp>
      <p:cxnSp>
        <p:nvCxnSpPr>
          <p:cNvPr id="11" name="Straight Arrow Connector 10">
            <a:extLst>
              <a:ext uri="{FF2B5EF4-FFF2-40B4-BE49-F238E27FC236}">
                <a16:creationId xmlns:a16="http://schemas.microsoft.com/office/drawing/2014/main" id="{A98186C0-36FD-41A4-8F29-0BD359616F49}"/>
              </a:ext>
            </a:extLst>
          </p:cNvPr>
          <p:cNvCxnSpPr/>
          <p:nvPr/>
        </p:nvCxnSpPr>
        <p:spPr bwMode="auto">
          <a:xfrm>
            <a:off x="8345960" y="2257427"/>
            <a:ext cx="2818666" cy="142875"/>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2" name="TextBox 11">
            <a:extLst>
              <a:ext uri="{FF2B5EF4-FFF2-40B4-BE49-F238E27FC236}">
                <a16:creationId xmlns:a16="http://schemas.microsoft.com/office/drawing/2014/main" id="{6F9A8089-DA84-423E-A6F9-1382C0394C87}"/>
              </a:ext>
            </a:extLst>
          </p:cNvPr>
          <p:cNvSpPr txBox="1">
            <a:spLocks noChangeArrowheads="1"/>
          </p:cNvSpPr>
          <p:nvPr/>
        </p:nvSpPr>
        <p:spPr bwMode="auto">
          <a:xfrm>
            <a:off x="8555456" y="2303465"/>
            <a:ext cx="250548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Read operation, transfer size at the same time</a:t>
            </a:r>
          </a:p>
        </p:txBody>
      </p:sp>
      <p:cxnSp>
        <p:nvCxnSpPr>
          <p:cNvPr id="13" name="Straight Connector 12">
            <a:extLst>
              <a:ext uri="{FF2B5EF4-FFF2-40B4-BE49-F238E27FC236}">
                <a16:creationId xmlns:a16="http://schemas.microsoft.com/office/drawing/2014/main" id="{214FF7E5-7B9B-4A22-A2B7-545B8DD39F52}"/>
              </a:ext>
            </a:extLst>
          </p:cNvPr>
          <p:cNvCxnSpPr/>
          <p:nvPr/>
        </p:nvCxnSpPr>
        <p:spPr bwMode="auto">
          <a:xfrm>
            <a:off x="8345960" y="4673600"/>
            <a:ext cx="2818666"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spTree>
    <p:extLst>
      <p:ext uri="{BB962C8B-B14F-4D97-AF65-F5344CB8AC3E}">
        <p14:creationId xmlns:p14="http://schemas.microsoft.com/office/powerpoint/2010/main" val="25559470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284387-B7BA-49E2-B7AB-B33A68B3D43D}"/>
              </a:ext>
            </a:extLst>
          </p:cNvPr>
          <p:cNvSpPr>
            <a:spLocks noGrp="1"/>
          </p:cNvSpPr>
          <p:nvPr>
            <p:ph type="title"/>
          </p:nvPr>
        </p:nvSpPr>
        <p:spPr/>
        <p:txBody>
          <a:bodyPr/>
          <a:lstStyle/>
          <a:p>
            <a:pPr>
              <a:defRPr/>
            </a:pPr>
            <a:r>
              <a:rPr lang="en-GB" dirty="0"/>
              <a:t>A Typical Bus Operation Example</a:t>
            </a:r>
            <a:endParaRPr lang="en-US" dirty="0"/>
          </a:p>
        </p:txBody>
      </p:sp>
      <p:sp>
        <p:nvSpPr>
          <p:cNvPr id="29699" name="Content Placeholder 18">
            <a:extLst>
              <a:ext uri="{FF2B5EF4-FFF2-40B4-BE49-F238E27FC236}">
                <a16:creationId xmlns:a16="http://schemas.microsoft.com/office/drawing/2014/main" id="{52EB3C3E-30C4-4EFE-A0AE-51FDB62B17F2}"/>
              </a:ext>
            </a:extLst>
          </p:cNvPr>
          <p:cNvSpPr>
            <a:spLocks noGrp="1" noChangeArrowheads="1"/>
          </p:cNvSpPr>
          <p:nvPr>
            <p:ph sz="quarter" idx="1"/>
          </p:nvPr>
        </p:nvSpPr>
        <p:spPr bwMode="auto">
          <a:xfrm>
            <a:off x="492126" y="1639888"/>
            <a:ext cx="6108700" cy="4086225"/>
          </a:xfrm>
        </p:spPr>
        <p:txBody>
          <a:bodyPr wrap="square" numCol="1" anchor="t" anchorCtr="0" compatLnSpc="1">
            <a:prstTxWarp prst="textNoShape">
              <a:avLst/>
            </a:prstTxWarp>
          </a:bodyPr>
          <a:lstStyle/>
          <a:p>
            <a:r>
              <a:rPr lang="en-GB" dirty="0"/>
              <a:t>A typical operation to access a peripheral mainly consists of the following:</a:t>
            </a:r>
            <a:endParaRPr lang="en-US" altLang="en-US" dirty="0">
              <a:ea typeface="ＭＳ Ｐゴシック" panose="020B0600070205080204" pitchFamily="34" charset="-128"/>
            </a:endParaRPr>
          </a:p>
          <a:p>
            <a:pPr lvl="1"/>
            <a:r>
              <a:rPr lang="en-GB" dirty="0"/>
              <a:t>The Manager (e.g., a processor) selects one peripheral (or one register) by giving the address to the address bus. At the same time, it sets control signals, such as read or write, transfer size, and so forth.</a:t>
            </a:r>
            <a:endParaRPr lang="en-US" altLang="en-US" dirty="0">
              <a:ea typeface="ＭＳ Ｐゴシック" panose="020B0600070205080204" pitchFamily="34" charset="-128"/>
            </a:endParaRPr>
          </a:p>
          <a:p>
            <a:pPr lvl="1"/>
            <a:r>
              <a:rPr lang="en-GB" dirty="0"/>
              <a:t>The Manager waits for the Subordinate (e.g., peripheral) to respond.</a:t>
            </a:r>
          </a:p>
          <a:p>
            <a:pPr lvl="1"/>
            <a:r>
              <a:rPr lang="en-GB" dirty="0"/>
              <a:t>Once the Subordinate is ready, it sends back the requested data to the processor. At the same time, it sets the ready signal on the control bus.</a:t>
            </a:r>
            <a:endParaRPr lang="en-US" altLang="en-US" dirty="0">
              <a:ea typeface="ＭＳ Ｐゴシック" panose="020B0600070205080204" pitchFamily="34" charset="-128"/>
            </a:endParaRPr>
          </a:p>
        </p:txBody>
      </p:sp>
      <p:sp>
        <p:nvSpPr>
          <p:cNvPr id="5" name="Rectangle 4">
            <a:extLst>
              <a:ext uri="{FF2B5EF4-FFF2-40B4-BE49-F238E27FC236}">
                <a16:creationId xmlns:a16="http://schemas.microsoft.com/office/drawing/2014/main" id="{2DC32045-0994-49D6-B756-2C5832C078C8}"/>
              </a:ext>
            </a:extLst>
          </p:cNvPr>
          <p:cNvSpPr/>
          <p:nvPr/>
        </p:nvSpPr>
        <p:spPr bwMode="auto">
          <a:xfrm>
            <a:off x="7787305" y="1419225"/>
            <a:ext cx="558655" cy="4619625"/>
          </a:xfrm>
          <a:prstGeom prst="rect">
            <a:avLst/>
          </a:prstGeom>
          <a:solidFill>
            <a:schemeClr val="accent2">
              <a:lumMod val="20000"/>
              <a:lumOff val="8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sp>
        <p:nvSpPr>
          <p:cNvPr id="6" name="Rectangle 5">
            <a:extLst>
              <a:ext uri="{FF2B5EF4-FFF2-40B4-BE49-F238E27FC236}">
                <a16:creationId xmlns:a16="http://schemas.microsoft.com/office/drawing/2014/main" id="{72FA53CB-5AD9-4DC8-B617-8D19563B4568}"/>
              </a:ext>
            </a:extLst>
          </p:cNvPr>
          <p:cNvSpPr/>
          <p:nvPr/>
        </p:nvSpPr>
        <p:spPr bwMode="auto">
          <a:xfrm>
            <a:off x="11164625" y="1419225"/>
            <a:ext cx="558655" cy="4619625"/>
          </a:xfrm>
          <a:prstGeom prst="rect">
            <a:avLst/>
          </a:prstGeom>
          <a:solidFill>
            <a:schemeClr val="accent5">
              <a:lumMod val="40000"/>
              <a:lumOff val="60000"/>
            </a:schemeClr>
          </a:solidFill>
          <a:ln w="19050" cap="flat" cmpd="sng" algn="ctr">
            <a:solidFill>
              <a:schemeClr val="tx1">
                <a:lumMod val="50000"/>
                <a:lumOff val="50000"/>
              </a:schemeClr>
            </a:solidFill>
            <a:prstDash val="solid"/>
            <a:round/>
            <a:headEnd type="none" w="med" len="med"/>
            <a:tailEnd type="none" w="med" len="med"/>
          </a:ln>
          <a:effectLst/>
        </p:spPr>
        <p:txBody>
          <a:bodyPr wrap="none" anchor="ctr"/>
          <a:lstStyle/>
          <a:p>
            <a:pPr algn="ctr">
              <a:defRPr/>
            </a:pPr>
            <a:endParaRPr lang="en-GB" dirty="0"/>
          </a:p>
        </p:txBody>
      </p:sp>
      <p:cxnSp>
        <p:nvCxnSpPr>
          <p:cNvPr id="7" name="Straight Arrow Connector 6">
            <a:extLst>
              <a:ext uri="{FF2B5EF4-FFF2-40B4-BE49-F238E27FC236}">
                <a16:creationId xmlns:a16="http://schemas.microsoft.com/office/drawing/2014/main" id="{9626791C-ABB6-4816-ABFA-AA3503B24C62}"/>
              </a:ext>
            </a:extLst>
          </p:cNvPr>
          <p:cNvCxnSpPr/>
          <p:nvPr/>
        </p:nvCxnSpPr>
        <p:spPr bwMode="auto">
          <a:xfrm>
            <a:off x="8345960" y="1552577"/>
            <a:ext cx="2818666" cy="142875"/>
          </a:xfrm>
          <a:prstGeom prst="straightConnector1">
            <a:avLst/>
          </a:prstGeom>
          <a:noFill/>
          <a:ln w="38100" cap="flat" cmpd="sng" algn="ctr">
            <a:solidFill>
              <a:schemeClr val="accent3">
                <a:lumMod val="75000"/>
              </a:schemeClr>
            </a:solidFill>
            <a:prstDash val="solid"/>
            <a:round/>
            <a:headEnd type="none" w="med" len="med"/>
            <a:tailEnd type="triangle" w="lg" len="lg"/>
          </a:ln>
          <a:effectLst/>
        </p:spPr>
      </p:cxnSp>
      <p:sp>
        <p:nvSpPr>
          <p:cNvPr id="8" name="TextBox 7">
            <a:extLst>
              <a:ext uri="{FF2B5EF4-FFF2-40B4-BE49-F238E27FC236}">
                <a16:creationId xmlns:a16="http://schemas.microsoft.com/office/drawing/2014/main" id="{F6077884-CB21-4147-8080-BA93D82CBD4C}"/>
              </a:ext>
            </a:extLst>
          </p:cNvPr>
          <p:cNvSpPr txBox="1">
            <a:spLocks noChangeArrowheads="1"/>
          </p:cNvSpPr>
          <p:nvPr/>
        </p:nvSpPr>
        <p:spPr bwMode="auto">
          <a:xfrm>
            <a:off x="8555456" y="1624013"/>
            <a:ext cx="2399674"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Address bus </a:t>
            </a:r>
          </a:p>
          <a:p>
            <a:pPr eaLnBrk="1" hangingPunct="1"/>
            <a:r>
              <a:rPr lang="en-GB" sz="1100" b="0" dirty="0"/>
              <a:t>Select a peripheral</a:t>
            </a:r>
          </a:p>
        </p:txBody>
      </p:sp>
      <p:sp>
        <p:nvSpPr>
          <p:cNvPr id="9" name="TextBox 8">
            <a:extLst>
              <a:ext uri="{FF2B5EF4-FFF2-40B4-BE49-F238E27FC236}">
                <a16:creationId xmlns:a16="http://schemas.microsoft.com/office/drawing/2014/main" id="{73DC02B8-1CE6-4064-96B3-1151BD4FFCFD}"/>
              </a:ext>
            </a:extLst>
          </p:cNvPr>
          <p:cNvSpPr txBox="1">
            <a:spLocks noChangeArrowheads="1"/>
          </p:cNvSpPr>
          <p:nvPr/>
        </p:nvSpPr>
        <p:spPr bwMode="auto">
          <a:xfrm>
            <a:off x="7431798" y="1119190"/>
            <a:ext cx="1396636"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Processor</a:t>
            </a:r>
          </a:p>
        </p:txBody>
      </p:sp>
      <p:cxnSp>
        <p:nvCxnSpPr>
          <p:cNvPr id="10" name="Straight Arrow Connector 9">
            <a:extLst>
              <a:ext uri="{FF2B5EF4-FFF2-40B4-BE49-F238E27FC236}">
                <a16:creationId xmlns:a16="http://schemas.microsoft.com/office/drawing/2014/main" id="{3A4D6CA0-32FD-47A5-B3BF-000068EA5BA4}"/>
              </a:ext>
            </a:extLst>
          </p:cNvPr>
          <p:cNvCxnSpPr/>
          <p:nvPr/>
        </p:nvCxnSpPr>
        <p:spPr bwMode="auto">
          <a:xfrm>
            <a:off x="8345960" y="2257427"/>
            <a:ext cx="2818666" cy="142875"/>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1" name="TextBox 11">
            <a:extLst>
              <a:ext uri="{FF2B5EF4-FFF2-40B4-BE49-F238E27FC236}">
                <a16:creationId xmlns:a16="http://schemas.microsoft.com/office/drawing/2014/main" id="{252CA2C8-C414-48A8-8C74-0EFE6CF3C608}"/>
              </a:ext>
            </a:extLst>
          </p:cNvPr>
          <p:cNvSpPr txBox="1">
            <a:spLocks noChangeArrowheads="1"/>
          </p:cNvSpPr>
          <p:nvPr/>
        </p:nvSpPr>
        <p:spPr bwMode="auto">
          <a:xfrm>
            <a:off x="8555456" y="2303465"/>
            <a:ext cx="250548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Read operation, transfer size at the same time</a:t>
            </a:r>
          </a:p>
        </p:txBody>
      </p:sp>
      <p:cxnSp>
        <p:nvCxnSpPr>
          <p:cNvPr id="12" name="Straight Arrow Connector 11">
            <a:extLst>
              <a:ext uri="{FF2B5EF4-FFF2-40B4-BE49-F238E27FC236}">
                <a16:creationId xmlns:a16="http://schemas.microsoft.com/office/drawing/2014/main" id="{F8ED174B-0AAC-4882-BDE8-030494202913}"/>
              </a:ext>
            </a:extLst>
          </p:cNvPr>
          <p:cNvCxnSpPr/>
          <p:nvPr/>
        </p:nvCxnSpPr>
        <p:spPr bwMode="auto">
          <a:xfrm flipH="1">
            <a:off x="8345960" y="2892425"/>
            <a:ext cx="2818666" cy="209550"/>
          </a:xfrm>
          <a:prstGeom prst="straightConnector1">
            <a:avLst/>
          </a:prstGeom>
          <a:noFill/>
          <a:ln w="38100" cap="flat" cmpd="sng" algn="ctr">
            <a:solidFill>
              <a:schemeClr val="accent2">
                <a:lumMod val="60000"/>
                <a:lumOff val="40000"/>
              </a:schemeClr>
            </a:solidFill>
            <a:prstDash val="solid"/>
            <a:round/>
            <a:headEnd type="none" w="med" len="med"/>
            <a:tailEnd type="triangle" w="lg" len="lg"/>
          </a:ln>
          <a:effectLst/>
        </p:spPr>
      </p:cxnSp>
      <p:sp>
        <p:nvSpPr>
          <p:cNvPr id="13" name="TextBox 16">
            <a:extLst>
              <a:ext uri="{FF2B5EF4-FFF2-40B4-BE49-F238E27FC236}">
                <a16:creationId xmlns:a16="http://schemas.microsoft.com/office/drawing/2014/main" id="{EB775066-CC75-414B-B56A-80CE084FDAC5}"/>
              </a:ext>
            </a:extLst>
          </p:cNvPr>
          <p:cNvSpPr txBox="1">
            <a:spLocks noChangeArrowheads="1"/>
          </p:cNvSpPr>
          <p:nvPr/>
        </p:nvSpPr>
        <p:spPr bwMode="auto">
          <a:xfrm>
            <a:off x="8555456" y="3073402"/>
            <a:ext cx="2888497"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Data bus</a:t>
            </a:r>
          </a:p>
          <a:p>
            <a:pPr eaLnBrk="1" hangingPunct="1"/>
            <a:r>
              <a:rPr lang="en-GB" sz="1100" b="0" dirty="0"/>
              <a:t>Send data back to processor</a:t>
            </a:r>
          </a:p>
        </p:txBody>
      </p:sp>
      <p:cxnSp>
        <p:nvCxnSpPr>
          <p:cNvPr id="14" name="Straight Arrow Connector 13">
            <a:extLst>
              <a:ext uri="{FF2B5EF4-FFF2-40B4-BE49-F238E27FC236}">
                <a16:creationId xmlns:a16="http://schemas.microsoft.com/office/drawing/2014/main" id="{C59E9F98-2611-4A0A-8DE2-1EB89D9F127A}"/>
              </a:ext>
            </a:extLst>
          </p:cNvPr>
          <p:cNvCxnSpPr/>
          <p:nvPr/>
        </p:nvCxnSpPr>
        <p:spPr bwMode="auto">
          <a:xfrm flipH="1">
            <a:off x="8345960" y="3624263"/>
            <a:ext cx="2818666" cy="209550"/>
          </a:xfrm>
          <a:prstGeom prst="straightConnector1">
            <a:avLst/>
          </a:prstGeom>
          <a:noFill/>
          <a:ln w="38100" cap="flat" cmpd="sng" algn="ctr">
            <a:solidFill>
              <a:schemeClr val="tx1">
                <a:lumMod val="50000"/>
                <a:lumOff val="50000"/>
              </a:schemeClr>
            </a:solidFill>
            <a:prstDash val="solid"/>
            <a:round/>
            <a:headEnd type="none" w="med" len="med"/>
            <a:tailEnd type="triangle" w="lg" len="lg"/>
          </a:ln>
          <a:effectLst/>
        </p:spPr>
      </p:cxnSp>
      <p:sp>
        <p:nvSpPr>
          <p:cNvPr id="15" name="TextBox 18">
            <a:extLst>
              <a:ext uri="{FF2B5EF4-FFF2-40B4-BE49-F238E27FC236}">
                <a16:creationId xmlns:a16="http://schemas.microsoft.com/office/drawing/2014/main" id="{E54629DF-C15E-48C2-B4AB-4B0FA1D1DC5E}"/>
              </a:ext>
            </a:extLst>
          </p:cNvPr>
          <p:cNvSpPr txBox="1">
            <a:spLocks noChangeArrowheads="1"/>
          </p:cNvSpPr>
          <p:nvPr/>
        </p:nvSpPr>
        <p:spPr bwMode="auto">
          <a:xfrm>
            <a:off x="8606243" y="3787776"/>
            <a:ext cx="243988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b="0" dirty="0"/>
              <a:t>Control bus</a:t>
            </a:r>
          </a:p>
          <a:p>
            <a:pPr eaLnBrk="1" hangingPunct="1"/>
            <a:r>
              <a:rPr lang="en-GB" sz="1100" b="0" dirty="0"/>
              <a:t>Set ready signal at the same time</a:t>
            </a:r>
          </a:p>
        </p:txBody>
      </p:sp>
      <p:cxnSp>
        <p:nvCxnSpPr>
          <p:cNvPr id="16" name="Straight Connector 15">
            <a:extLst>
              <a:ext uri="{FF2B5EF4-FFF2-40B4-BE49-F238E27FC236}">
                <a16:creationId xmlns:a16="http://schemas.microsoft.com/office/drawing/2014/main" id="{8A74053A-F920-430A-903D-C7CE7BB08D26}"/>
              </a:ext>
            </a:extLst>
          </p:cNvPr>
          <p:cNvCxnSpPr/>
          <p:nvPr/>
        </p:nvCxnSpPr>
        <p:spPr bwMode="auto">
          <a:xfrm>
            <a:off x="8345960" y="4673600"/>
            <a:ext cx="2818666" cy="0"/>
          </a:xfrm>
          <a:prstGeom prst="line">
            <a:avLst/>
          </a:prstGeom>
          <a:noFill/>
          <a:ln w="19050" cap="flat" cmpd="sng" algn="ctr">
            <a:solidFill>
              <a:schemeClr val="tx1">
                <a:lumMod val="50000"/>
                <a:lumOff val="50000"/>
              </a:schemeClr>
            </a:solidFill>
            <a:prstDash val="sysDot"/>
            <a:round/>
            <a:headEnd type="none" w="med" len="med"/>
            <a:tailEnd type="none" w="med" len="med"/>
          </a:ln>
          <a:effectLst/>
        </p:spPr>
      </p:cxnSp>
      <p:sp>
        <p:nvSpPr>
          <p:cNvPr id="17" name="TextBox 9">
            <a:extLst>
              <a:ext uri="{FF2B5EF4-FFF2-40B4-BE49-F238E27FC236}">
                <a16:creationId xmlns:a16="http://schemas.microsoft.com/office/drawing/2014/main" id="{2C27793A-9460-43D5-B838-481D011FB254}"/>
              </a:ext>
            </a:extLst>
          </p:cNvPr>
          <p:cNvSpPr txBox="1">
            <a:spLocks noChangeArrowheads="1"/>
          </p:cNvSpPr>
          <p:nvPr/>
        </p:nvSpPr>
        <p:spPr bwMode="auto">
          <a:xfrm>
            <a:off x="10859905" y="1119190"/>
            <a:ext cx="1396636"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b="1">
                <a:solidFill>
                  <a:srgbClr val="000000"/>
                </a:solidFill>
                <a:latin typeface="Arial" charset="0"/>
                <a:ea typeface="MS PGothic" pitchFamily="34" charset="-128"/>
              </a:defRPr>
            </a:lvl1pPr>
            <a:lvl2pPr marL="742950" indent="-285750" eaLnBrk="0" hangingPunct="0">
              <a:defRPr sz="1400" b="1">
                <a:solidFill>
                  <a:srgbClr val="000000"/>
                </a:solidFill>
                <a:latin typeface="Arial" charset="0"/>
                <a:ea typeface="MS PGothic" pitchFamily="34" charset="-128"/>
              </a:defRPr>
            </a:lvl2pPr>
            <a:lvl3pPr marL="1143000" indent="-228600" eaLnBrk="0" hangingPunct="0">
              <a:defRPr sz="1400" b="1">
                <a:solidFill>
                  <a:srgbClr val="000000"/>
                </a:solidFill>
                <a:latin typeface="Arial" charset="0"/>
                <a:ea typeface="MS PGothic" pitchFamily="34" charset="-128"/>
              </a:defRPr>
            </a:lvl3pPr>
            <a:lvl4pPr marL="1600200" indent="-228600" eaLnBrk="0" hangingPunct="0">
              <a:defRPr sz="1400" b="1">
                <a:solidFill>
                  <a:srgbClr val="000000"/>
                </a:solidFill>
                <a:latin typeface="Arial" charset="0"/>
                <a:ea typeface="MS PGothic" pitchFamily="34" charset="-128"/>
              </a:defRPr>
            </a:lvl4pPr>
            <a:lvl5pPr marL="2057400" indent="-228600" eaLnBrk="0" hangingPunct="0">
              <a:defRPr sz="1400" b="1">
                <a:solidFill>
                  <a:srgbClr val="000000"/>
                </a:solidFill>
                <a:latin typeface="Arial" charset="0"/>
                <a:ea typeface="MS PGothic" pitchFamily="34" charset="-128"/>
              </a:defRPr>
            </a:lvl5pPr>
            <a:lvl6pPr marL="2514600" indent="-228600" eaLnBrk="0" fontAlgn="base" hangingPunct="0">
              <a:spcBef>
                <a:spcPct val="0"/>
              </a:spcBef>
              <a:spcAft>
                <a:spcPct val="0"/>
              </a:spcAft>
              <a:defRPr sz="1400" b="1">
                <a:solidFill>
                  <a:srgbClr val="000000"/>
                </a:solidFill>
                <a:latin typeface="Arial" charset="0"/>
                <a:ea typeface="MS PGothic" pitchFamily="34" charset="-128"/>
              </a:defRPr>
            </a:lvl6pPr>
            <a:lvl7pPr marL="2971800" indent="-228600" eaLnBrk="0" fontAlgn="base" hangingPunct="0">
              <a:spcBef>
                <a:spcPct val="0"/>
              </a:spcBef>
              <a:spcAft>
                <a:spcPct val="0"/>
              </a:spcAft>
              <a:defRPr sz="1400" b="1">
                <a:solidFill>
                  <a:srgbClr val="000000"/>
                </a:solidFill>
                <a:latin typeface="Arial" charset="0"/>
                <a:ea typeface="MS PGothic" pitchFamily="34" charset="-128"/>
              </a:defRPr>
            </a:lvl7pPr>
            <a:lvl8pPr marL="3429000" indent="-228600" eaLnBrk="0" fontAlgn="base" hangingPunct="0">
              <a:spcBef>
                <a:spcPct val="0"/>
              </a:spcBef>
              <a:spcAft>
                <a:spcPct val="0"/>
              </a:spcAft>
              <a:defRPr sz="1400" b="1">
                <a:solidFill>
                  <a:srgbClr val="000000"/>
                </a:solidFill>
                <a:latin typeface="Arial" charset="0"/>
                <a:ea typeface="MS PGothic" pitchFamily="34" charset="-128"/>
              </a:defRPr>
            </a:lvl8pPr>
            <a:lvl9pPr marL="3886200" indent="-228600" eaLnBrk="0" fontAlgn="base" hangingPunct="0">
              <a:spcBef>
                <a:spcPct val="0"/>
              </a:spcBef>
              <a:spcAft>
                <a:spcPct val="0"/>
              </a:spcAft>
              <a:defRPr sz="1400" b="1">
                <a:solidFill>
                  <a:srgbClr val="000000"/>
                </a:solidFill>
                <a:latin typeface="Arial" charset="0"/>
                <a:ea typeface="MS PGothic" pitchFamily="34" charset="-128"/>
              </a:defRPr>
            </a:lvl9pPr>
          </a:lstStyle>
          <a:p>
            <a:pPr eaLnBrk="1" hangingPunct="1"/>
            <a:r>
              <a:rPr lang="en-GB" sz="1100" dirty="0"/>
              <a:t>Peripheral</a:t>
            </a:r>
          </a:p>
        </p:txBody>
      </p:sp>
    </p:spTree>
    <p:extLst>
      <p:ext uri="{BB962C8B-B14F-4D97-AF65-F5344CB8AC3E}">
        <p14:creationId xmlns:p14="http://schemas.microsoft.com/office/powerpoint/2010/main" val="1525132709"/>
      </p:ext>
    </p:extLst>
  </p:cSld>
  <p:clrMapOvr>
    <a:masterClrMapping/>
  </p:clrMapOvr>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2021  -  Read-Only" id="{CC08A84B-D72B-4379-9795-9D2AE1B21C53}" vid="{AD5FA369-C00C-4F52-961A-36F6EFFD1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ARM Document" ma:contentTypeID="0x0101005C6975769EB1684CAB07571CAE07A11B0100BC81FA0C64ACC243A77959D9266C7751" ma:contentTypeVersion="27" ma:contentTypeDescription="" ma:contentTypeScope="" ma:versionID="c3d44a507a30e34bb56df6cb41b0e970">
  <xsd:schema xmlns:xsd="http://www.w3.org/2001/XMLSchema" xmlns:xs="http://www.w3.org/2001/XMLSchema" xmlns:p="http://schemas.microsoft.com/office/2006/metadata/properties" xmlns:ns1="http://schemas.microsoft.com/sharepoint/v3" xmlns:ns2="f2ad5090-61a8-4b8c-ab70-68f4ff4d1933" xmlns:ns3="http://schemas.microsoft.com/sharepoint/v3/fields" xmlns:ns4="c0950e01-db07-4e41-9c32-b7a8e9fccc9b" targetNamespace="http://schemas.microsoft.com/office/2006/metadata/properties" ma:root="true" ma:fieldsID="d6365f768a9cf65e3d0aaa644537f94f" ns1:_="" ns2:_="" ns3:_="" ns4:_="">
    <xsd:import namespace="http://schemas.microsoft.com/sharepoint/v3"/>
    <xsd:import namespace="f2ad5090-61a8-4b8c-ab70-68f4ff4d1933"/>
    <xsd:import namespace="http://schemas.microsoft.com/sharepoint/v3/fields"/>
    <xsd:import namespace="c0950e01-db07-4e41-9c32-b7a8e9fccc9b"/>
    <xsd:element name="properties">
      <xsd:complexType>
        <xsd:sequence>
          <xsd:element name="documentManagement">
            <xsd:complexType>
              <xsd:all>
                <xsd:element ref="ns1:RoutingRuleDescription" minOccurs="0"/>
                <xsd:element ref="ns2:Document_x0020_Author" minOccurs="0"/>
                <xsd:element ref="ns3:_Status"/>
                <xsd:element ref="ns2:Document_x0020_Confidentiality"/>
                <xsd:element ref="ns2:_dlc_DocId" minOccurs="0"/>
                <xsd:element ref="ns2:_dlc_DocIdUrl" minOccurs="0"/>
                <xsd:element ref="ns2:_dlc_DocIdPersistId" minOccurs="0"/>
                <xsd:element ref="ns2:ARM_x0020_Legacy_x0020_ID" minOccurs="0"/>
                <xsd:element ref="ns2:Current_x0020_Version" minOccurs="0"/>
                <xsd:element ref="ns2:j60c3ced31bb40378c6254d49035d966" minOccurs="0"/>
                <xsd:element ref="ns2:TaxCatchAll" minOccurs="0"/>
                <xsd:element ref="ns2:TaxCatchAllLabel" minOccurs="0"/>
                <xsd:element ref="ns4: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2" nillable="true" ma:displayName="Description" ma:internalName="RoutingRuleDescriptio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2ad5090-61a8-4b8c-ab70-68f4ff4d1933" elementFormDefault="qualified">
    <xsd:import namespace="http://schemas.microsoft.com/office/2006/documentManagement/types"/>
    <xsd:import namespace="http://schemas.microsoft.com/office/infopath/2007/PartnerControls"/>
    <xsd:element name="Document_x0020_Author" ma:index="3" nillable="true" ma:displayName="Document Author" ma:list="UserInfo" ma:SharePointGroup="0" ma:internalName="Document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ocument_x0020_Confidentiality" ma:index="5" ma:displayName="Document Confidentiality" ma:default="Confidential" ma:format="Dropdown" ma:internalName="Document_x0020_Confidentiality">
      <xsd:simpleType>
        <xsd:restriction base="dms:Choice">
          <xsd:enumeration value="Secret"/>
          <xsd:enumeration value="Confidential-Restricted"/>
          <xsd:enumeration value="Confidential"/>
          <xsd:enumeration value="Non-Confidential"/>
          <xsd:enumeration value="Personal"/>
        </xsd:restriction>
      </xsd:simpleType>
    </xsd:element>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RM_x0020_Legacy_x0020_ID" ma:index="16" nillable="true" ma:displayName="ARM Legacy ID" ma:internalName="ARM_x0020_Legacy_x0020_ID">
      <xsd:simpleType>
        <xsd:restriction base="dms:Text">
          <xsd:maxLength value="255"/>
        </xsd:restriction>
      </xsd:simpleType>
    </xsd:element>
    <xsd:element name="Current_x0020_Version" ma:index="17" nillable="true" ma:displayName="Current Version" ma:description="The current version number of the file in SharePoint." ma:internalName="Current_x0020_Version" ma:readOnly="false">
      <xsd:simpleType>
        <xsd:restriction base="dms:Text">
          <xsd:maxLength value="255"/>
        </xsd:restriction>
      </xsd:simpleType>
    </xsd:element>
    <xsd:element name="j60c3ced31bb40378c6254d49035d966" ma:index="18" nillable="true" ma:taxonomy="true" ma:internalName="j60c3ced31bb40378c6254d49035d966" ma:taxonomyFieldName="Calendar_x0020_Year" ma:displayName="Calendar Year" ma:readOnly="false" ma:default="7;#2017|58467e81-5d99-44a5-abb5-12a016b65e9e" ma:fieldId="{360c3ced-31bb-4037-8c62-54d49035d966}" ma:sspId="982c6e79-63e2-4d63-9b21-99d1544b0b75" ma:termSetId="c604d99f-773e-49a6-a2c0-6d4bc7541120" ma:anchorId="00000000-0000-0000-0000-000000000000" ma:open="false" ma:isKeyword="false">
      <xsd:complexType>
        <xsd:sequence>
          <xsd:element ref="pc:Terms" minOccurs="0" maxOccurs="1"/>
        </xsd:sequence>
      </xsd:complexType>
    </xsd:element>
    <xsd:element name="TaxCatchAll" ma:index="19" nillable="true" ma:displayName="Taxonomy Catch All Column" ma:hidden="true" ma:list="{a9424fa9-fdb0-43c3-9a79-ae027323b92a}" ma:internalName="TaxCatchAll" ma:showField="CatchAllData" ma:web="f2ad5090-61a8-4b8c-ab70-68f4ff4d1933">
      <xsd:complexType>
        <xsd:complexContent>
          <xsd:extension base="dms:MultiChoiceLookup">
            <xsd:sequence>
              <xsd:element name="Value" type="dms:Lookup" maxOccurs="unbounded" minOccurs="0" nillable="true"/>
            </xsd:sequence>
          </xsd:extension>
        </xsd:complexContent>
      </xsd:complexType>
    </xsd:element>
    <xsd:element name="TaxCatchAllLabel" ma:index="20" nillable="true" ma:displayName="Taxonomy Catch All Column1" ma:hidden="true" ma:list="{a9424fa9-fdb0-43c3-9a79-ae027323b92a}" ma:internalName="TaxCatchAllLabel" ma:readOnly="true" ma:showField="CatchAllDataLabel" ma:web="f2ad5090-61a8-4b8c-ab70-68f4ff4d193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4" ma:displayName="Status" ma:default="Not Started" ma:internalName="_Status" ma:readOnly="false">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c0950e01-db07-4e41-9c32-b7a8e9fccc9b" elementFormDefault="qualified">
    <xsd:import namespace="http://schemas.microsoft.com/office/2006/documentManagement/types"/>
    <xsd:import namespace="http://schemas.microsoft.com/office/infopath/2007/PartnerControls"/>
    <xsd:element name="Category" ma:index="22" nillable="true" ma:displayName="Category" ma:format="Dropdown" ma:internalName="Category">
      <xsd:simpleType>
        <xsd:restriction base="dms:Choice">
          <xsd:enumeration value="Word Documents - UK"/>
          <xsd:enumeration value="Word Documents - US"/>
          <xsd:enumeration value="Board Presentation Templates"/>
          <xsd:enumeration value="Public Presentation Templates"/>
          <xsd:enumeration value="Private Presentation Templates"/>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1" ma:displayName="Content Type"/>
        <xsd:element ref="dc:title" minOccurs="0" maxOccurs="1" ma:index="1" ma:displayName="Title"/>
        <xsd:element ref="dc:subject" minOccurs="0" maxOccurs="1"/>
        <xsd:element ref="dc:description" minOccurs="0" maxOccurs="1"/>
        <xsd:element name="keywords" minOccurs="0" maxOccurs="1" type="xsd:string" ma:index="6"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axOccurs="1" ma:displayName="Status">
          <xsd:simpleType xmlns:xs="http://www.w3.org/2001/XMLSchema">
            <xsd:restriction base="xsd:string">
              <xsd:minLength value="1"/>
            </xsd:restriction>
          </xsd:simpleType>
        </xsd:element>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5.xml><?xml version="1.0" encoding="utf-8"?>
<p:properties xmlns:p="http://schemas.microsoft.com/office/2006/metadata/properties" xmlns:xsi="http://www.w3.org/2001/XMLSchema-instance" xmlns:pc="http://schemas.microsoft.com/office/infopath/2007/PartnerControls">
  <documentManagement>
    <Current_x0020_Version xmlns="f2ad5090-61a8-4b8c-ab70-68f4ff4d1933">9.0</Current_x0020_Version>
    <Document_x0020_Author xmlns="f2ad5090-61a8-4b8c-ab70-68f4ff4d1933">
      <UserInfo>
        <DisplayName/>
        <AccountId xsi:nil="true"/>
        <AccountType/>
      </UserInfo>
    </Document_x0020_Author>
    <_dlc_DocId xmlns="f2ad5090-61a8-4b8c-ab70-68f4ff4d1933">ARM-ECM-0633231</_dlc_DocId>
    <Document_x0020_Confidentiality xmlns="f2ad5090-61a8-4b8c-ab70-68f4ff4d1933">Confidential-Restricted</Document_x0020_Confidentiality>
    <_dlc_DocIdUrl xmlns="f2ad5090-61a8-4b8c-ab70-68f4ff4d1933">
      <Url>http://teamsites.arm.com/sites/cthub/_layouts/DocIdRedir.aspx?ID=ARM-ECM-0633231</Url>
      <Description>ARM-ECM-0633231</Description>
    </_dlc_DocIdUrl>
    <Category xmlns="c0950e01-db07-4e41-9c32-b7a8e9fccc9b">Private Presentation Templates</Category>
    <ARM_x0020_Legacy_x0020_ID xmlns="f2ad5090-61a8-4b8c-ab70-68f4ff4d1933" xsi:nil="true"/>
    <TaxCatchAll xmlns="f2ad5090-61a8-4b8c-ab70-68f4ff4d1933">
      <Value>7</Value>
      <Value>1</Value>
    </TaxCatchAll>
    <j60c3ced31bb40378c6254d49035d966 xmlns="f2ad5090-61a8-4b8c-ab70-68f4ff4d1933">
      <Terms xmlns="http://schemas.microsoft.com/office/infopath/2007/PartnerControls">
        <TermInfo xmlns="http://schemas.microsoft.com/office/infopath/2007/PartnerControls">
          <TermName xmlns="http://schemas.microsoft.com/office/infopath/2007/PartnerControls">2017</TermName>
          <TermId xmlns="http://schemas.microsoft.com/office/infopath/2007/PartnerControls">58467e81-5d99-44a5-abb5-12a016b65e9e</TermId>
        </TermInfo>
      </Terms>
    </j60c3ced31bb40378c6254d49035d966>
    <RoutingRuleDescription xmlns="http://schemas.microsoft.com/sharepoint/v3" xsi:nil="true"/>
    <_Status xmlns="http://schemas.microsoft.com/sharepoint/v3/fields">Not Started</_Status>
  </documentManagement>
</p:properties>
</file>

<file path=customXml/itemProps1.xml><?xml version="1.0" encoding="utf-8"?>
<ds:datastoreItem xmlns:ds="http://schemas.openxmlformats.org/officeDocument/2006/customXml" ds:itemID="{5675509F-A6F5-4147-861D-E4CC99F48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2ad5090-61a8-4b8c-ab70-68f4ff4d1933"/>
    <ds:schemaRef ds:uri="http://schemas.microsoft.com/sharepoint/v3/fields"/>
    <ds:schemaRef ds:uri="c0950e01-db07-4e41-9c32-b7a8e9fccc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59113B-7FA4-40AB-AF85-5C5588D4771C}">
  <ds:schemaRefs>
    <ds:schemaRef ds:uri="http://schemas.microsoft.com/office/2006/metadata/customXsn"/>
  </ds:schemaRefs>
</ds:datastoreItem>
</file>

<file path=customXml/itemProps3.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4.xml><?xml version="1.0" encoding="utf-8"?>
<ds:datastoreItem xmlns:ds="http://schemas.openxmlformats.org/officeDocument/2006/customXml" ds:itemID="{1E7F2E56-8924-419D-99E9-79DB71144EB2}">
  <ds:schemaRefs>
    <ds:schemaRef ds:uri="http://schemas.microsoft.com/sharepoint/events"/>
  </ds:schemaRefs>
</ds:datastoreItem>
</file>

<file path=customXml/itemProps5.xml><?xml version="1.0" encoding="utf-8"?>
<ds:datastoreItem xmlns:ds="http://schemas.openxmlformats.org/officeDocument/2006/customXml" ds:itemID="{B61D4E06-5D3F-4994-A4A7-4BA626FA722D}">
  <ds:schemaRefs>
    <ds:schemaRef ds:uri="f2ad5090-61a8-4b8c-ab70-68f4ff4d1933"/>
    <ds:schemaRef ds:uri="http://schemas.microsoft.com/sharepoint/v3"/>
    <ds:schemaRef ds:uri="http://purl.org/dc/terms/"/>
    <ds:schemaRef ds:uri="http://schemas.openxmlformats.org/package/2006/metadata/core-properties"/>
    <ds:schemaRef ds:uri="http://schemas.microsoft.com/office/2006/documentManagement/types"/>
    <ds:schemaRef ds:uri="c0950e01-db07-4e41-9c32-b7a8e9fccc9b"/>
    <ds:schemaRef ds:uri="http://schemas.microsoft.com/office/infopath/2007/PartnerControls"/>
    <ds:schemaRef ds:uri="http://purl.org/dc/elements/1.1/"/>
    <ds:schemaRef ds:uri="http://schemas.microsoft.com/office/2006/metadata/properties"/>
    <ds:schemaRef ds:uri="http://schemas.microsoft.com/sharepoint/v3/field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1062</TotalTime>
  <Words>6033</Words>
  <Application>Microsoft Office PowerPoint</Application>
  <PresentationFormat>Widescreen</PresentationFormat>
  <Paragraphs>520</Paragraphs>
  <Slides>30</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StarSymbol</vt:lpstr>
      <vt:lpstr>Times New Roman</vt:lpstr>
      <vt:lpstr>Wingdings</vt:lpstr>
      <vt:lpstr>Arm_PPT_Public</vt:lpstr>
      <vt:lpstr>AMBA AXI4 Bus Architecture</vt:lpstr>
      <vt:lpstr>Learning Outcomes</vt:lpstr>
      <vt:lpstr>What Is a Bus?</vt:lpstr>
      <vt:lpstr>Bus Types</vt:lpstr>
      <vt:lpstr>Bus Terminology</vt:lpstr>
      <vt:lpstr>Bus Operation in General</vt:lpstr>
      <vt:lpstr>A Typical Bus Operation Example</vt:lpstr>
      <vt:lpstr>A Typical Bus Operation Example</vt:lpstr>
      <vt:lpstr>A Typical Bus Operation Example</vt:lpstr>
      <vt:lpstr>A Typical Bus Operation Example</vt:lpstr>
      <vt:lpstr>Communication Architecture Standards</vt:lpstr>
      <vt:lpstr>Arm AMBA System Bus</vt:lpstr>
      <vt:lpstr>Arm AMBA Bus Families</vt:lpstr>
      <vt:lpstr>AMBA 3 Specifications</vt:lpstr>
      <vt:lpstr>AMBA 3 AXI Interface</vt:lpstr>
      <vt:lpstr>AMBA 4 Specifications</vt:lpstr>
      <vt:lpstr>AMBA 4 Specifications</vt:lpstr>
      <vt:lpstr>AMBA 4 Specifications</vt:lpstr>
      <vt:lpstr>AXI Components and Topology</vt:lpstr>
      <vt:lpstr>AXI Components and Topology</vt:lpstr>
      <vt:lpstr>Transaction Channels</vt:lpstr>
      <vt:lpstr>Channel Architecture of Reads</vt:lpstr>
      <vt:lpstr>Channel Architecture of Writes</vt:lpstr>
      <vt:lpstr>Basic Signals</vt:lpstr>
      <vt:lpstr>Clock and Reset</vt:lpstr>
      <vt:lpstr>Channel Timing Example: VALID with READY Handshake</vt:lpstr>
      <vt:lpstr>Channel Timing Example: VALID before READY Handshake</vt:lpstr>
      <vt:lpstr>Channel Timing Example: READY before VALID Handshake</vt:lpstr>
      <vt:lpstr>Relationships Between the Channels</vt:lpstr>
      <vt:lpstr>Relationships Between the Channels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Hoa Tong</dc:creator>
  <cp:keywords/>
  <dc:description/>
  <cp:lastModifiedBy>Francisca Tan</cp:lastModifiedBy>
  <cp:revision>13</cp:revision>
  <dcterms:created xsi:type="dcterms:W3CDTF">2021-01-10T04:24:14Z</dcterms:created>
  <dcterms:modified xsi:type="dcterms:W3CDTF">2021-11-17T10:15:02Z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0x0101005C6975769EB1684CAB07571CAE07A11B0100BC81FA0C64ACC243A77959D9266C7751</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