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31" r:id="rId6"/>
  </p:sldMasterIdLst>
  <p:notesMasterIdLst>
    <p:notesMasterId r:id="rId26"/>
  </p:notesMasterIdLst>
  <p:handoutMasterIdLst>
    <p:handoutMasterId r:id="rId27"/>
  </p:handoutMasterIdLst>
  <p:sldIdLst>
    <p:sldId id="397" r:id="rId7"/>
    <p:sldId id="396" r:id="rId8"/>
    <p:sldId id="355" r:id="rId9"/>
    <p:sldId id="391" r:id="rId10"/>
    <p:sldId id="392" r:id="rId11"/>
    <p:sldId id="393" r:id="rId12"/>
    <p:sldId id="394" r:id="rId13"/>
    <p:sldId id="360" r:id="rId14"/>
    <p:sldId id="361" r:id="rId15"/>
    <p:sldId id="362" r:id="rId16"/>
    <p:sldId id="363" r:id="rId17"/>
    <p:sldId id="365" r:id="rId18"/>
    <p:sldId id="367" r:id="rId19"/>
    <p:sldId id="368" r:id="rId20"/>
    <p:sldId id="370" r:id="rId21"/>
    <p:sldId id="371" r:id="rId22"/>
    <p:sldId id="372" r:id="rId23"/>
    <p:sldId id="373" r:id="rId24"/>
    <p:sldId id="374" r:id="rId2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33E48"/>
    <a:srgbClr val="00C1DE"/>
    <a:srgbClr val="FF6B00"/>
    <a:srgbClr val="E5ECEB"/>
    <a:srgbClr val="95D6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53F0A9-8083-4851-BD2B-39E1A16475F7}" v="12" dt="2021-11-16T10:40:21.257"/>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1" autoAdjust="0"/>
    <p:restoredTop sz="93466"/>
  </p:normalViewPr>
  <p:slideViewPr>
    <p:cSldViewPr snapToGrid="0">
      <p:cViewPr varScale="1">
        <p:scale>
          <a:sx n="152" d="100"/>
          <a:sy n="152" d="100"/>
        </p:scale>
        <p:origin x="942" y="1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23" d="100"/>
          <a:sy n="123" d="100"/>
        </p:scale>
        <p:origin x="402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a Tan" userId="6e1eea0e-3b13-45be-8c9f-e176322eec1e" providerId="ADAL" clId="{B9B194DC-B422-4BAB-BE5D-5C077D401572}"/>
    <pc:docChg chg="delSld modSld">
      <pc:chgData name="Francisca Tan" userId="6e1eea0e-3b13-45be-8c9f-e176322eec1e" providerId="ADAL" clId="{B9B194DC-B422-4BAB-BE5D-5C077D401572}" dt="2021-11-05T14:03:07.594" v="15" actId="20577"/>
      <pc:docMkLst>
        <pc:docMk/>
      </pc:docMkLst>
      <pc:sldChg chg="del">
        <pc:chgData name="Francisca Tan" userId="6e1eea0e-3b13-45be-8c9f-e176322eec1e" providerId="ADAL" clId="{B9B194DC-B422-4BAB-BE5D-5C077D401572}" dt="2021-11-02T12:32:59.771" v="1" actId="47"/>
        <pc:sldMkLst>
          <pc:docMk/>
          <pc:sldMk cId="3107447761" sldId="302"/>
        </pc:sldMkLst>
      </pc:sldChg>
      <pc:sldChg chg="del">
        <pc:chgData name="Francisca Tan" userId="6e1eea0e-3b13-45be-8c9f-e176322eec1e" providerId="ADAL" clId="{B9B194DC-B422-4BAB-BE5D-5C077D401572}" dt="2021-11-02T16:31:04.250" v="11" actId="47"/>
        <pc:sldMkLst>
          <pc:docMk/>
          <pc:sldMk cId="3650760951" sldId="337"/>
        </pc:sldMkLst>
      </pc:sldChg>
      <pc:sldChg chg="del">
        <pc:chgData name="Francisca Tan" userId="6e1eea0e-3b13-45be-8c9f-e176322eec1e" providerId="ADAL" clId="{B9B194DC-B422-4BAB-BE5D-5C077D401572}" dt="2021-11-02T16:31:04.250" v="11" actId="47"/>
        <pc:sldMkLst>
          <pc:docMk/>
          <pc:sldMk cId="2545816715" sldId="338"/>
        </pc:sldMkLst>
      </pc:sldChg>
      <pc:sldChg chg="del">
        <pc:chgData name="Francisca Tan" userId="6e1eea0e-3b13-45be-8c9f-e176322eec1e" providerId="ADAL" clId="{B9B194DC-B422-4BAB-BE5D-5C077D401572}" dt="2021-11-02T16:31:04.250" v="11" actId="47"/>
        <pc:sldMkLst>
          <pc:docMk/>
          <pc:sldMk cId="2262355764" sldId="341"/>
        </pc:sldMkLst>
      </pc:sldChg>
      <pc:sldChg chg="del">
        <pc:chgData name="Francisca Tan" userId="6e1eea0e-3b13-45be-8c9f-e176322eec1e" providerId="ADAL" clId="{B9B194DC-B422-4BAB-BE5D-5C077D401572}" dt="2021-11-02T16:31:04.250" v="11" actId="47"/>
        <pc:sldMkLst>
          <pc:docMk/>
          <pc:sldMk cId="3909394113" sldId="342"/>
        </pc:sldMkLst>
      </pc:sldChg>
      <pc:sldChg chg="del">
        <pc:chgData name="Francisca Tan" userId="6e1eea0e-3b13-45be-8c9f-e176322eec1e" providerId="ADAL" clId="{B9B194DC-B422-4BAB-BE5D-5C077D401572}" dt="2021-11-02T16:31:04.250" v="11" actId="47"/>
        <pc:sldMkLst>
          <pc:docMk/>
          <pc:sldMk cId="1963480247" sldId="343"/>
        </pc:sldMkLst>
      </pc:sldChg>
      <pc:sldChg chg="del">
        <pc:chgData name="Francisca Tan" userId="6e1eea0e-3b13-45be-8c9f-e176322eec1e" providerId="ADAL" clId="{B9B194DC-B422-4BAB-BE5D-5C077D401572}" dt="2021-11-02T16:31:04.250" v="11" actId="47"/>
        <pc:sldMkLst>
          <pc:docMk/>
          <pc:sldMk cId="2216545944" sldId="344"/>
        </pc:sldMkLst>
      </pc:sldChg>
      <pc:sldChg chg="del">
        <pc:chgData name="Francisca Tan" userId="6e1eea0e-3b13-45be-8c9f-e176322eec1e" providerId="ADAL" clId="{B9B194DC-B422-4BAB-BE5D-5C077D401572}" dt="2021-11-02T16:31:04.250" v="11" actId="47"/>
        <pc:sldMkLst>
          <pc:docMk/>
          <pc:sldMk cId="1773744619" sldId="347"/>
        </pc:sldMkLst>
      </pc:sldChg>
      <pc:sldChg chg="del">
        <pc:chgData name="Francisca Tan" userId="6e1eea0e-3b13-45be-8c9f-e176322eec1e" providerId="ADAL" clId="{B9B194DC-B422-4BAB-BE5D-5C077D401572}" dt="2021-11-02T16:31:04.250" v="11" actId="47"/>
        <pc:sldMkLst>
          <pc:docMk/>
          <pc:sldMk cId="3719817465" sldId="378"/>
        </pc:sldMkLst>
      </pc:sldChg>
      <pc:sldChg chg="del">
        <pc:chgData name="Francisca Tan" userId="6e1eea0e-3b13-45be-8c9f-e176322eec1e" providerId="ADAL" clId="{B9B194DC-B422-4BAB-BE5D-5C077D401572}" dt="2021-11-02T16:31:04.250" v="11" actId="47"/>
        <pc:sldMkLst>
          <pc:docMk/>
          <pc:sldMk cId="3838516622" sldId="379"/>
        </pc:sldMkLst>
      </pc:sldChg>
      <pc:sldChg chg="del">
        <pc:chgData name="Francisca Tan" userId="6e1eea0e-3b13-45be-8c9f-e176322eec1e" providerId="ADAL" clId="{B9B194DC-B422-4BAB-BE5D-5C077D401572}" dt="2021-11-02T12:30:57.196" v="0" actId="47"/>
        <pc:sldMkLst>
          <pc:docMk/>
          <pc:sldMk cId="208018736" sldId="381"/>
        </pc:sldMkLst>
      </pc:sldChg>
      <pc:sldChg chg="del">
        <pc:chgData name="Francisca Tan" userId="6e1eea0e-3b13-45be-8c9f-e176322eec1e" providerId="ADAL" clId="{B9B194DC-B422-4BAB-BE5D-5C077D401572}" dt="2021-11-02T16:31:04.250" v="11" actId="47"/>
        <pc:sldMkLst>
          <pc:docMk/>
          <pc:sldMk cId="2289474429" sldId="382"/>
        </pc:sldMkLst>
      </pc:sldChg>
      <pc:sldChg chg="del">
        <pc:chgData name="Francisca Tan" userId="6e1eea0e-3b13-45be-8c9f-e176322eec1e" providerId="ADAL" clId="{B9B194DC-B422-4BAB-BE5D-5C077D401572}" dt="2021-11-02T16:31:04.250" v="11" actId="47"/>
        <pc:sldMkLst>
          <pc:docMk/>
          <pc:sldMk cId="501855781" sldId="385"/>
        </pc:sldMkLst>
      </pc:sldChg>
      <pc:sldChg chg="del">
        <pc:chgData name="Francisca Tan" userId="6e1eea0e-3b13-45be-8c9f-e176322eec1e" providerId="ADAL" clId="{B9B194DC-B422-4BAB-BE5D-5C077D401572}" dt="2021-11-02T16:31:04.250" v="11" actId="47"/>
        <pc:sldMkLst>
          <pc:docMk/>
          <pc:sldMk cId="2978019387" sldId="386"/>
        </pc:sldMkLst>
      </pc:sldChg>
      <pc:sldChg chg="del">
        <pc:chgData name="Francisca Tan" userId="6e1eea0e-3b13-45be-8c9f-e176322eec1e" providerId="ADAL" clId="{B9B194DC-B422-4BAB-BE5D-5C077D401572}" dt="2021-11-02T16:31:04.250" v="11" actId="47"/>
        <pc:sldMkLst>
          <pc:docMk/>
          <pc:sldMk cId="53016480" sldId="387"/>
        </pc:sldMkLst>
      </pc:sldChg>
      <pc:sldChg chg="del">
        <pc:chgData name="Francisca Tan" userId="6e1eea0e-3b13-45be-8c9f-e176322eec1e" providerId="ADAL" clId="{B9B194DC-B422-4BAB-BE5D-5C077D401572}" dt="2021-11-02T16:31:04.250" v="11" actId="47"/>
        <pc:sldMkLst>
          <pc:docMk/>
          <pc:sldMk cId="3920822902" sldId="388"/>
        </pc:sldMkLst>
      </pc:sldChg>
      <pc:sldChg chg="del">
        <pc:chgData name="Francisca Tan" userId="6e1eea0e-3b13-45be-8c9f-e176322eec1e" providerId="ADAL" clId="{B9B194DC-B422-4BAB-BE5D-5C077D401572}" dt="2021-11-02T16:31:04.250" v="11" actId="47"/>
        <pc:sldMkLst>
          <pc:docMk/>
          <pc:sldMk cId="590814543" sldId="389"/>
        </pc:sldMkLst>
      </pc:sldChg>
      <pc:sldChg chg="del">
        <pc:chgData name="Francisca Tan" userId="6e1eea0e-3b13-45be-8c9f-e176322eec1e" providerId="ADAL" clId="{B9B194DC-B422-4BAB-BE5D-5C077D401572}" dt="2021-11-02T16:31:04.250" v="11" actId="47"/>
        <pc:sldMkLst>
          <pc:docMk/>
          <pc:sldMk cId="585218081" sldId="390"/>
        </pc:sldMkLst>
      </pc:sldChg>
      <pc:sldChg chg="modSp mod">
        <pc:chgData name="Francisca Tan" userId="6e1eea0e-3b13-45be-8c9f-e176322eec1e" providerId="ADAL" clId="{B9B194DC-B422-4BAB-BE5D-5C077D401572}" dt="2021-11-05T14:03:07.594" v="15" actId="20577"/>
        <pc:sldMkLst>
          <pc:docMk/>
          <pc:sldMk cId="1451635266" sldId="392"/>
        </pc:sldMkLst>
        <pc:spChg chg="mod">
          <ac:chgData name="Francisca Tan" userId="6e1eea0e-3b13-45be-8c9f-e176322eec1e" providerId="ADAL" clId="{B9B194DC-B422-4BAB-BE5D-5C077D401572}" dt="2021-11-05T14:03:07.594" v="15" actId="20577"/>
          <ac:spMkLst>
            <pc:docMk/>
            <pc:sldMk cId="1451635266" sldId="392"/>
            <ac:spMk id="29699" creationId="{52EB3C3E-30C4-4EFE-A0AE-51FDB62B17F2}"/>
          </ac:spMkLst>
        </pc:spChg>
      </pc:sldChg>
      <pc:sldChg chg="modSp mod">
        <pc:chgData name="Francisca Tan" userId="6e1eea0e-3b13-45be-8c9f-e176322eec1e" providerId="ADAL" clId="{B9B194DC-B422-4BAB-BE5D-5C077D401572}" dt="2021-11-02T16:30:56.842" v="10" actId="20577"/>
        <pc:sldMkLst>
          <pc:docMk/>
          <pc:sldMk cId="1066428183" sldId="397"/>
        </pc:sldMkLst>
        <pc:spChg chg="mod">
          <ac:chgData name="Francisca Tan" userId="6e1eea0e-3b13-45be-8c9f-e176322eec1e" providerId="ADAL" clId="{B9B194DC-B422-4BAB-BE5D-5C077D401572}" dt="2021-11-02T16:30:56.842" v="10" actId="20577"/>
          <ac:spMkLst>
            <pc:docMk/>
            <pc:sldMk cId="1066428183" sldId="397"/>
            <ac:spMk id="2" creationId="{3CF0B2B5-4683-EA47-85B4-5F8C42063374}"/>
          </ac:spMkLst>
        </pc:spChg>
      </pc:sldChg>
      <pc:sldMasterChg chg="delSldLayout">
        <pc:chgData name="Francisca Tan" userId="6e1eea0e-3b13-45be-8c9f-e176322eec1e" providerId="ADAL" clId="{B9B194DC-B422-4BAB-BE5D-5C077D401572}" dt="2021-11-02T16:31:04.250" v="11" actId="47"/>
        <pc:sldMasterMkLst>
          <pc:docMk/>
          <pc:sldMasterMk cId="1077791022" sldId="2147485431"/>
        </pc:sldMasterMkLst>
        <pc:sldLayoutChg chg="del">
          <pc:chgData name="Francisca Tan" userId="6e1eea0e-3b13-45be-8c9f-e176322eec1e" providerId="ADAL" clId="{B9B194DC-B422-4BAB-BE5D-5C077D401572}" dt="2021-11-02T16:31:04.250" v="11" actId="47"/>
          <pc:sldLayoutMkLst>
            <pc:docMk/>
            <pc:sldMasterMk cId="1077791022" sldId="2147485431"/>
            <pc:sldLayoutMk cId="1905373423" sldId="2147485540"/>
          </pc:sldLayoutMkLst>
        </pc:sldLayoutChg>
      </pc:sldMasterChg>
    </pc:docChg>
  </pc:docChgLst>
  <pc:docChgLst>
    <pc:chgData name="Oyinkuro Benafa" userId="S::oyinkuro.benafa@arm.com::c087c519-2a3b-4f37-b839-36035052d0b9" providerId="AD" clId="Web-{2453F0A9-8083-4851-BD2B-39E1A16475F7}"/>
    <pc:docChg chg="modSld">
      <pc:chgData name="Oyinkuro Benafa" userId="S::oyinkuro.benafa@arm.com::c087c519-2a3b-4f37-b839-36035052d0b9" providerId="AD" clId="Web-{2453F0A9-8083-4851-BD2B-39E1A16475F7}" dt="2021-11-16T10:40:21.257" v="10"/>
      <pc:docMkLst>
        <pc:docMk/>
      </pc:docMkLst>
      <pc:sldChg chg="modSp">
        <pc:chgData name="Oyinkuro Benafa" userId="S::oyinkuro.benafa@arm.com::c087c519-2a3b-4f37-b839-36035052d0b9" providerId="AD" clId="Web-{2453F0A9-8083-4851-BD2B-39E1A16475F7}" dt="2021-11-16T10:40:21.257" v="10"/>
        <pc:sldMkLst>
          <pc:docMk/>
          <pc:sldMk cId="2472503705" sldId="396"/>
        </pc:sldMkLst>
        <pc:spChg chg="mod">
          <ac:chgData name="Oyinkuro Benafa" userId="S::oyinkuro.benafa@arm.com::c087c519-2a3b-4f37-b839-36035052d0b9" providerId="AD" clId="Web-{2453F0A9-8083-4851-BD2B-39E1A16475F7}" dt="2021-11-16T10:40:21.257" v="10"/>
          <ac:spMkLst>
            <pc:docMk/>
            <pc:sldMk cId="2472503705" sldId="396"/>
            <ac:spMk id="3" creationId="{6D8C8F53-5ABF-4077-A059-645F42747D4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11/16/2021</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u="none" kern="1200" dirty="0">
                <a:solidFill>
                  <a:srgbClr val="000000"/>
                </a:solidFill>
                <a:latin typeface="+mn-lt"/>
                <a:ea typeface="ＭＳ Ｐゴシック" charset="0"/>
                <a:cs typeface="ＭＳ Ｐゴシック" charset="0"/>
              </a:rPr>
              <a:t>To execute Arm instructions conditionally, you can either append a two-letter suffix to the mnemonic or use a conditional branch instruction. Almost all Arm instructions can be executed conditionally on the value of the condition flags in the APSR. You can either add a condition code suffix to the instruction or conditionally skip the instruction using a conditional branch instruction.</a:t>
            </a:r>
            <a:r>
              <a:rPr lang="en-GB" sz="1200" b="0" u="none" kern="1200" baseline="0" dirty="0">
                <a:solidFill>
                  <a:schemeClr val="tx1"/>
                </a:solidFill>
                <a:latin typeface="+mn-lt"/>
                <a:ea typeface="ＭＳ Ｐゴシック" charset="0"/>
                <a:cs typeface="ＭＳ Ｐゴシック" charset="0"/>
              </a:rPr>
              <a:t> </a:t>
            </a:r>
            <a:r>
              <a:rPr lang="en-GB" sz="1200" b="0" u="none" kern="1200" dirty="0">
                <a:solidFill>
                  <a:srgbClr val="000000"/>
                </a:solidFill>
                <a:latin typeface="+mn-lt"/>
                <a:ea typeface="ＭＳ Ｐゴシック" charset="0"/>
                <a:cs typeface="ＭＳ Ｐゴシック" charset="0"/>
              </a:rPr>
              <a:t>Using conditional branch instructions to control the flow of execution can be more efficient, when a series of instructions depends on the same condition.</a:t>
            </a:r>
            <a:endParaRPr lang="en-GB" b="0" u="none" dirty="0"/>
          </a:p>
          <a:p>
            <a:endParaRPr lang="en-GB" b="0" u="none" dirty="0"/>
          </a:p>
          <a:p>
            <a:r>
              <a:rPr lang="en-GB" sz="1200" b="0" u="none" kern="1200" dirty="0">
                <a:solidFill>
                  <a:srgbClr val="000000"/>
                </a:solidFill>
                <a:latin typeface="+mn-lt"/>
                <a:ea typeface="ＭＳ Ｐゴシック" charset="0"/>
                <a:cs typeface="ＭＳ Ｐゴシック" charset="0"/>
              </a:rPr>
              <a:t>To execute Thumb instructions conditionally, you can use either an IT instruction or a conditional branch instruction.</a:t>
            </a:r>
            <a:r>
              <a:rPr lang="en-GB" sz="1200" b="0" u="none" kern="1200" baseline="0" dirty="0">
                <a:solidFill>
                  <a:schemeClr val="tx1"/>
                </a:solidFill>
                <a:latin typeface="+mn-lt"/>
                <a:ea typeface="ＭＳ Ｐゴシック" charset="0"/>
                <a:cs typeface="ＭＳ Ｐゴシック" charset="0"/>
              </a:rPr>
              <a:t> </a:t>
            </a:r>
            <a:r>
              <a:rPr lang="en-GB" sz="1200" b="0" u="none" kern="1200" dirty="0">
                <a:solidFill>
                  <a:srgbClr val="000000"/>
                </a:solidFill>
                <a:latin typeface="+mn-lt"/>
                <a:ea typeface="ＭＳ Ｐゴシック" charset="0"/>
                <a:cs typeface="ＭＳ Ｐゴシック" charset="0"/>
              </a:rPr>
              <a:t>In Thumb state on processors before Armv6T2, the only mechanism for conditional execution is a conditional branch. You can conditionally skip the instruction using a conditional branch instruction.</a:t>
            </a:r>
            <a:endParaRPr lang="en-GB" b="0" u="none" dirty="0"/>
          </a:p>
          <a:p>
            <a:endParaRPr lang="en-GB" b="0" dirty="0"/>
          </a:p>
          <a:p>
            <a:r>
              <a:rPr lang="en-GB" sz="1200" b="0" kern="1200" dirty="0">
                <a:solidFill>
                  <a:srgbClr val="000000"/>
                </a:solidFill>
                <a:latin typeface="+mn-lt"/>
                <a:ea typeface="ＭＳ Ｐゴシック" charset="0"/>
                <a:cs typeface="ＭＳ Ｐゴシック" charset="0"/>
              </a:rPr>
              <a:t>In Thumb state on Armv6T2 or later processors, instructions can also be conditionally executed by using </a:t>
            </a:r>
            <a:r>
              <a:rPr lang="en-GB" sz="1200" b="0" kern="1200" dirty="0">
                <a:solidFill>
                  <a:srgbClr val="000000"/>
                </a:solidFill>
                <a:latin typeface="+mn-lt"/>
                <a:ea typeface="ＭＳ Ｐゴシック" charset="0"/>
                <a:cs typeface="+mn-cs"/>
              </a:rPr>
              <a:t>CBZ and CBNZ instructions. You can also use the IT or “if-then” instruction.</a:t>
            </a:r>
            <a:endParaRPr lang="en-GB" b="0" dirty="0"/>
          </a:p>
          <a:p>
            <a:endParaRPr lang="en-IN" b="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3</a:t>
            </a:fld>
            <a:endParaRPr lang="en-US" altLang="en-US" dirty="0"/>
          </a:p>
        </p:txBody>
      </p:sp>
    </p:spTree>
    <p:extLst>
      <p:ext uri="{BB962C8B-B14F-4D97-AF65-F5344CB8AC3E}">
        <p14:creationId xmlns:p14="http://schemas.microsoft.com/office/powerpoint/2010/main" val="2265526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kern="1200" dirty="0">
                <a:solidFill>
                  <a:srgbClr val="000000"/>
                </a:solidFill>
                <a:latin typeface="+mn-lt"/>
                <a:ea typeface="ＭＳ Ｐゴシック" charset="0"/>
                <a:cs typeface="ＭＳ Ｐゴシック" charset="0"/>
              </a:rPr>
              <a:t>The instruction set distinguishes up to sixteen coprocessors with a 4-bit field in each coprocessor instruction, so each coprocessor is assigned a particular number. The encoding for each coprocessor instruction</a:t>
            </a:r>
            <a:r>
              <a:rPr lang="en-GB" sz="1200" kern="1200" baseline="0" dirty="0">
                <a:solidFill>
                  <a:srgbClr val="000000"/>
                </a:solidFill>
                <a:latin typeface="+mn-lt"/>
                <a:ea typeface="ＭＳ Ｐゴシック" charset="0"/>
                <a:cs typeface="ＭＳ Ｐゴシック" charset="0"/>
              </a:rPr>
              <a:t> </a:t>
            </a:r>
            <a:r>
              <a:rPr lang="en-GB" sz="1200" kern="1200" dirty="0">
                <a:solidFill>
                  <a:srgbClr val="000000"/>
                </a:solidFill>
                <a:latin typeface="+mn-lt"/>
                <a:ea typeface="ＭＳ Ｐゴシック" charset="0"/>
                <a:cs typeface="ＭＳ Ｐゴシック" charset="0"/>
              </a:rPr>
              <a:t>includes</a:t>
            </a:r>
            <a:r>
              <a:rPr lang="en-GB" sz="1200" kern="1200" baseline="0" dirty="0">
                <a:solidFill>
                  <a:srgbClr val="000000"/>
                </a:solidFill>
                <a:latin typeface="+mn-lt"/>
                <a:ea typeface="ＭＳ Ｐゴシック" charset="0"/>
                <a:cs typeface="ＭＳ Ｐゴシック" charset="0"/>
              </a:rPr>
              <a:t> </a:t>
            </a:r>
            <a:r>
              <a:rPr lang="en-GB" sz="1200" kern="1200" dirty="0">
                <a:solidFill>
                  <a:srgbClr val="000000"/>
                </a:solidFill>
                <a:latin typeface="+mn-lt"/>
                <a:ea typeface="ＭＳ Ｐゴシック" charset="0"/>
                <a:cs typeface="ＭＳ Ｐゴシック" charset="0"/>
              </a:rPr>
              <a:t>the number of the coprocessor in the system that should execute that particular instruction.</a:t>
            </a:r>
            <a:endParaRPr lang="en-GB" dirty="0"/>
          </a:p>
          <a:p>
            <a:pPr>
              <a:lnSpc>
                <a:spcPct val="100000"/>
              </a:lnSpc>
            </a:pPr>
            <a:endParaRPr lang="en-GB" dirty="0"/>
          </a:p>
          <a:p>
            <a:pPr>
              <a:lnSpc>
                <a:spcPct val="100000"/>
              </a:lnSpc>
            </a:pPr>
            <a:r>
              <a:rPr lang="en-GB" dirty="0"/>
              <a:t>There are three types of coprocessor instruction, and there are for data processing, register transfer, and memory transfers. </a:t>
            </a:r>
          </a:p>
          <a:p>
            <a:pPr>
              <a:lnSpc>
                <a:spcPct val="100000"/>
              </a:lnSpc>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u="none" dirty="0"/>
              <a:t>The CPD instruction initiates a coprocessor data processing operation. This means that the </a:t>
            </a:r>
            <a:r>
              <a:rPr lang="en-GB" sz="1200" u="none" kern="1200" dirty="0">
                <a:solidFill>
                  <a:srgbClr val="000000"/>
                </a:solidFill>
                <a:latin typeface="+mn-lt"/>
                <a:ea typeface="ＭＳ Ｐゴシック" charset="0"/>
                <a:cs typeface="ＭＳ Ｐゴシック" charset="0"/>
              </a:rPr>
              <a:t>coprocessor performs some processing on its own (e.g., read from coprocessor registers, perform calculation, and write back to coprocessor registers). Arm does not have to stall to wait for this operation to complete,</a:t>
            </a:r>
            <a:r>
              <a:rPr lang="en-GB" sz="1200" u="none" kern="1200" baseline="0" dirty="0">
                <a:solidFill>
                  <a:srgbClr val="000000"/>
                </a:solidFill>
                <a:latin typeface="+mn-lt"/>
                <a:ea typeface="ＭＳ Ｐゴシック" charset="0"/>
                <a:cs typeface="ＭＳ Ｐゴシック" charset="0"/>
              </a:rPr>
              <a:t> </a:t>
            </a:r>
            <a:r>
              <a:rPr lang="en-GB" sz="1200" u="none" kern="1200" dirty="0">
                <a:solidFill>
                  <a:srgbClr val="000000"/>
                </a:solidFill>
                <a:latin typeface="+mn-lt"/>
                <a:ea typeface="ＭＳ Ｐゴシック" charset="0"/>
                <a:cs typeface="ＭＳ Ｐゴシック" charset="0"/>
              </a:rPr>
              <a:t>which allows parallel processing. Coprocessor needs to interlock or stall any further operations.</a:t>
            </a:r>
          </a:p>
          <a:p>
            <a:pPr>
              <a:lnSpc>
                <a:spcPct val="100000"/>
              </a:lnSpc>
            </a:pPr>
            <a:endParaRPr lang="en-GB" u="none" dirty="0"/>
          </a:p>
          <a:p>
            <a:pPr>
              <a:lnSpc>
                <a:spcPct val="100000"/>
              </a:lnSpc>
            </a:pPr>
            <a:r>
              <a:rPr lang="en-GB" u="none" dirty="0"/>
              <a:t>The coprocessor instructions for register transfers include the MRC and MCR instructions. These instructions tr</a:t>
            </a:r>
            <a:r>
              <a:rPr lang="en-GB" sz="1200" u="none" kern="1200" dirty="0">
                <a:solidFill>
                  <a:srgbClr val="000000"/>
                </a:solidFill>
                <a:latin typeface="+mn-lt"/>
                <a:ea typeface="ＭＳ Ｐゴシック" charset="0"/>
                <a:cs typeface="ＭＳ Ｐゴシック" charset="0"/>
              </a:rPr>
              <a:t>ansfer register value between coprocessor and Arm registers. Arm does not perform any processing, but the coprocessor can (e.g., convert floating point reg to integer during the transfer). Arm partially decodes the instruction and sends or receives a 32-bit register value over the coprocessor interface.</a:t>
            </a:r>
          </a:p>
          <a:p>
            <a:pPr>
              <a:lnSpc>
                <a:spcPct val="100000"/>
              </a:lnSpc>
            </a:pPr>
            <a:endParaRPr lang="en-GB" u="none" dirty="0"/>
          </a:p>
          <a:p>
            <a:pPr>
              <a:lnSpc>
                <a:spcPct val="100000"/>
              </a:lnSpc>
            </a:pPr>
            <a:r>
              <a:rPr lang="en-GB" u="none" dirty="0"/>
              <a:t>The coprocessor instructions for memory transfers include LDC and STC. These instructions </a:t>
            </a:r>
            <a:r>
              <a:rPr lang="en-GB" sz="1200" u="none" kern="1200" dirty="0">
                <a:solidFill>
                  <a:srgbClr val="000000"/>
                </a:solidFill>
                <a:latin typeface="+mn-lt"/>
                <a:ea typeface="ＭＳ Ｐゴシック" charset="0"/>
                <a:cs typeface="ＭＳ Ｐゴシック" charset="0"/>
              </a:rPr>
              <a:t>load or store between memory and coprocessor registers. Arm performs the addressing </a:t>
            </a:r>
            <a:r>
              <a:rPr lang="en-GB" sz="1200" b="1" u="none" kern="1200" dirty="0">
                <a:solidFill>
                  <a:srgbClr val="000000"/>
                </a:solidFill>
                <a:latin typeface="+mn-lt"/>
                <a:ea typeface="ＭＳ Ｐゴシック" charset="0"/>
                <a:cs typeface="ＭＳ Ｐゴシック" charset="0"/>
              </a:rPr>
              <a:t>(Arm register + offset</a:t>
            </a:r>
            <a:r>
              <a:rPr lang="en-GB" sz="1200" u="none" kern="1200" dirty="0">
                <a:solidFill>
                  <a:srgbClr val="000000"/>
                </a:solidFill>
                <a:latin typeface="+mn-lt"/>
                <a:ea typeface="ＭＳ Ｐゴシック" charset="0"/>
                <a:cs typeface="ＭＳ Ｐゴシック" charset="0"/>
              </a:rPr>
              <a:t>), and the data is transferred to or from the coprocessor. It is possible to load multiple words into coprocessors as the coprocessors would signal when to stop. Coprocessor could also perform an operation while words are loaded.</a:t>
            </a:r>
            <a:endParaRPr lang="en-GB" u="none" dirty="0"/>
          </a:p>
          <a:p>
            <a:pPr>
              <a:lnSpc>
                <a:spcPct val="100000"/>
              </a:lnSpc>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There are other variants of these instructions too. For more information, </a:t>
            </a:r>
            <a:r>
              <a:rPr lang="en-IN" altLang="en-US" dirty="0">
                <a:ea typeface="ＭＳ Ｐゴシック" panose="020B0600070205080204" pitchFamily="34" charset="-128"/>
              </a:rPr>
              <a:t>see the Arm Compiler armasm User Guide and the Armv7 Architecture Reference Manual. </a:t>
            </a:r>
          </a:p>
          <a:p>
            <a:pPr>
              <a:lnSpc>
                <a:spcPct val="100000"/>
              </a:lnSpc>
            </a:pPr>
            <a:endParaRPr lang="en-GB" sz="1200" kern="1200" dirty="0">
              <a:solidFill>
                <a:srgbClr val="000000"/>
              </a:solidFill>
              <a:latin typeface="+mn-lt"/>
              <a:ea typeface="ＭＳ Ｐゴシック" charset="0"/>
              <a:cs typeface="ＭＳ Ｐゴシック" charset="0"/>
            </a:endParaRPr>
          </a:p>
          <a:p>
            <a:pPr>
              <a:lnSpc>
                <a:spcPct val="100000"/>
              </a:lnSpc>
            </a:pPr>
            <a:r>
              <a:rPr lang="en-GB" sz="1200" b="1" kern="1200" dirty="0">
                <a:solidFill>
                  <a:srgbClr val="000000"/>
                </a:solidFill>
                <a:latin typeface="+mn-lt"/>
                <a:ea typeface="ＭＳ Ｐゴシック" charset="0"/>
                <a:cs typeface="ＭＳ Ｐゴシック" charset="0"/>
              </a:rPr>
              <a:t>Examples are MOVE coprocessor and VFP coprocessor. MOVE is loaded with an 8</a:t>
            </a:r>
            <a:r>
              <a:rPr lang="en-GB" sz="1200" b="1" u="sng" kern="1200" dirty="0">
                <a:solidFill>
                  <a:srgbClr val="000000"/>
                </a:solidFill>
                <a:latin typeface="+mn-lt"/>
                <a:ea typeface="ＭＳ Ｐゴシック" charset="0"/>
                <a:cs typeface="ＭＳ Ｐゴシック" charset="0"/>
              </a:rPr>
              <a:t>×</a:t>
            </a:r>
            <a:r>
              <a:rPr lang="en-GB" sz="1200" b="1" kern="1200" dirty="0">
                <a:solidFill>
                  <a:srgbClr val="000000"/>
                </a:solidFill>
                <a:latin typeface="+mn-lt"/>
                <a:ea typeface="ＭＳ Ｐゴシック" charset="0"/>
                <a:cs typeface="ＭＳ Ｐゴシック" charset="0"/>
              </a:rPr>
              <a:t>8 pixel block from one fram</a:t>
            </a:r>
            <a:r>
              <a:rPr lang="en-GB" sz="1200" b="1" u="sng" kern="1200" dirty="0">
                <a:solidFill>
                  <a:srgbClr val="000000"/>
                </a:solidFill>
                <a:latin typeface="+mn-lt"/>
                <a:ea typeface="ＭＳ Ｐゴシック" charset="0"/>
                <a:cs typeface="ＭＳ Ｐゴシック" charset="0"/>
              </a:rPr>
              <a:t>e a</a:t>
            </a:r>
            <a:r>
              <a:rPr lang="en-GB" sz="1200" b="1" kern="1200" dirty="0">
                <a:solidFill>
                  <a:srgbClr val="000000"/>
                </a:solidFill>
                <a:latin typeface="+mn-lt"/>
                <a:ea typeface="ＭＳ Ｐゴシック" charset="0"/>
                <a:cs typeface="ＭＳ Ｐゴシック" charset="0"/>
              </a:rPr>
              <a:t>nd then performs sum of absolute differences</a:t>
            </a:r>
            <a:r>
              <a:rPr lang="en-GB" sz="1200" b="1" u="sng" kern="1200" dirty="0">
                <a:solidFill>
                  <a:srgbClr val="000000"/>
                </a:solidFill>
                <a:latin typeface="+mn-lt"/>
                <a:ea typeface="ＭＳ Ｐゴシック" charset="0"/>
                <a:cs typeface="ＭＳ Ｐゴシック" charset="0"/>
              </a:rPr>
              <a:t>,</a:t>
            </a:r>
            <a:r>
              <a:rPr lang="en-GB" sz="1200" b="1" kern="1200" dirty="0">
                <a:solidFill>
                  <a:srgbClr val="000000"/>
                </a:solidFill>
                <a:latin typeface="+mn-lt"/>
                <a:ea typeface="ＭＳ Ｐゴシック" charset="0"/>
                <a:cs typeface="ＭＳ Ｐゴシック" charset="0"/>
              </a:rPr>
              <a:t> while an 8</a:t>
            </a:r>
            <a:r>
              <a:rPr lang="en-GB" sz="1200" b="1" u="sng" kern="1200" dirty="0">
                <a:solidFill>
                  <a:srgbClr val="000000"/>
                </a:solidFill>
                <a:latin typeface="+mn-lt"/>
                <a:ea typeface="ＭＳ Ｐゴシック" charset="0"/>
                <a:cs typeface="ＭＳ Ｐゴシック" charset="0"/>
              </a:rPr>
              <a:t>×</a:t>
            </a:r>
            <a:r>
              <a:rPr lang="en-GB" sz="1200" b="1" kern="1200" dirty="0">
                <a:solidFill>
                  <a:srgbClr val="000000"/>
                </a:solidFill>
                <a:latin typeface="+mn-lt"/>
                <a:ea typeface="ＭＳ Ｐゴシック" charset="0"/>
                <a:cs typeface="ＭＳ Ｐゴシック" charset="0"/>
              </a:rPr>
              <a:t>8 pixel block is loaded in from various positions in the second frame.</a:t>
            </a:r>
            <a:endParaRPr lang="en-IN" b="1"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12</a:t>
            </a:fld>
            <a:endParaRPr lang="en-US" altLang="en-US" dirty="0"/>
          </a:p>
        </p:txBody>
      </p:sp>
    </p:spTree>
    <p:extLst>
      <p:ext uri="{BB962C8B-B14F-4D97-AF65-F5344CB8AC3E}">
        <p14:creationId xmlns:p14="http://schemas.microsoft.com/office/powerpoint/2010/main" val="2932049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rgbClr val="000000"/>
                </a:solidFill>
                <a:latin typeface="+mn-lt"/>
                <a:ea typeface="ＭＳ Ｐゴシック" charset="0"/>
                <a:cs typeface="ＭＳ Ｐゴシック" charset="0"/>
              </a:rPr>
              <a:t>In this slide, we will look at accessing Program Status Registers.</a:t>
            </a:r>
          </a:p>
          <a:p>
            <a:endParaRPr lang="en-GB" sz="1200" b="0" kern="1200" dirty="0">
              <a:solidFill>
                <a:srgbClr val="000000"/>
              </a:solidFill>
              <a:latin typeface="+mn-lt"/>
              <a:ea typeface="ＭＳ Ｐゴシック" charset="0"/>
              <a:cs typeface="ＭＳ Ｐゴシック" charset="0"/>
            </a:endParaRPr>
          </a:p>
          <a:p>
            <a:r>
              <a:rPr lang="en-GB" sz="1200" b="0" u="none" kern="1200" dirty="0">
                <a:solidFill>
                  <a:srgbClr val="000000"/>
                </a:solidFill>
                <a:latin typeface="+mn-lt"/>
                <a:ea typeface="ＭＳ Ｐゴシック" charset="0"/>
                <a:cs typeface="ＭＳ Ｐゴシック" charset="0"/>
              </a:rPr>
              <a:t>The MRS and MSR instructions move the contents of the Current Program Status Register (</a:t>
            </a:r>
            <a:r>
              <a:rPr lang="en-GB" sz="1200" b="1" u="none" kern="1200" dirty="0">
                <a:solidFill>
                  <a:srgbClr val="000000"/>
                </a:solidFill>
                <a:latin typeface="+mn-lt"/>
                <a:ea typeface="ＭＳ Ｐゴシック" charset="0"/>
                <a:cs typeface="ＭＳ Ｐゴシック" charset="0"/>
              </a:rPr>
              <a:t>also known as CPSR</a:t>
            </a:r>
            <a:r>
              <a:rPr lang="en-GB" sz="1200" b="0" u="none" kern="1200" dirty="0">
                <a:solidFill>
                  <a:srgbClr val="000000"/>
                </a:solidFill>
                <a:latin typeface="+mn-lt"/>
                <a:ea typeface="ＭＳ Ｐゴシック" charset="0"/>
                <a:cs typeface="ＭＳ Ｐゴシック" charset="0"/>
              </a:rPr>
              <a:t>) to or from an Arm core register. For example, MSR allows the whole status register or a part of it to be updated. See the example code shown in the slide, where MRS, BIC, and MSR are used to modify the control bits of the CPSR </a:t>
            </a:r>
            <a:r>
              <a:rPr lang="en-GB" sz="1200" b="1" u="none" kern="1200" dirty="0">
                <a:solidFill>
                  <a:srgbClr val="000000"/>
                </a:solidFill>
                <a:latin typeface="+mn-lt"/>
                <a:ea typeface="ＭＳ Ｐゴシック" charset="0"/>
                <a:cs typeface="ＭＳ Ｐゴシック" charset="0"/>
              </a:rPr>
              <a:t>(bit A, I, F, T, and mode bits of the CPSR, bottom eight bits of CPSR). </a:t>
            </a:r>
          </a:p>
          <a:p>
            <a:endParaRPr lang="en-GB" sz="1200" b="0" u="none" kern="1200" dirty="0">
              <a:solidFill>
                <a:srgbClr val="000000"/>
              </a:solidFill>
              <a:latin typeface="+mn-lt"/>
              <a:ea typeface="ＭＳ Ｐゴシック" charset="0"/>
              <a:cs typeface="ＭＳ Ｐゴシック" charset="0"/>
            </a:endParaRPr>
          </a:p>
          <a:p>
            <a:r>
              <a:rPr lang="en-GB" sz="1200" b="0" u="none" kern="1200" dirty="0">
                <a:solidFill>
                  <a:srgbClr val="000000"/>
                </a:solidFill>
                <a:latin typeface="+mn-lt"/>
                <a:ea typeface="ＭＳ Ｐゴシック" charset="0"/>
                <a:cs typeface="ＭＳ Ｐゴシック" charset="0"/>
              </a:rPr>
              <a:t>To directly modify the bits in the CPSR, use the CPS instruction.</a:t>
            </a:r>
          </a:p>
          <a:p>
            <a:r>
              <a:rPr lang="en-GB" sz="1200" b="0" u="none" kern="1200" dirty="0">
                <a:solidFill>
                  <a:srgbClr val="000000"/>
                </a:solidFill>
                <a:latin typeface="+mn-lt"/>
                <a:ea typeface="ＭＳ Ｐゴシック" charset="0"/>
                <a:cs typeface="ＭＳ Ｐゴシック" charset="0"/>
              </a:rPr>
              <a:t>You can also set the endianness bit in the CPSR, without affecting any other bits in the CPSR by using the SETEND instruction. </a:t>
            </a:r>
          </a:p>
          <a:p>
            <a:endParaRPr lang="en-GB" b="0" u="none" dirty="0"/>
          </a:p>
          <a:p>
            <a:pPr lvl="1">
              <a:lnSpc>
                <a:spcPct val="100000"/>
              </a:lnSpc>
            </a:pPr>
            <a:r>
              <a:rPr lang="en-GB" sz="1200" b="1" i="1" u="none" kern="1200" dirty="0">
                <a:solidFill>
                  <a:srgbClr val="000000"/>
                </a:solidFill>
                <a:latin typeface="+mn-lt"/>
                <a:ea typeface="ＭＳ Ｐゴシック" charset="0"/>
                <a:cs typeface="+mn-cs"/>
              </a:rPr>
              <a:t>MRS: </a:t>
            </a:r>
            <a:r>
              <a:rPr lang="en-GB" sz="1200" b="1" u="none" kern="1200" dirty="0">
                <a:solidFill>
                  <a:srgbClr val="000000"/>
                </a:solidFill>
                <a:latin typeface="+mn-lt"/>
                <a:ea typeface="ＭＳ Ｐゴシック" charset="0"/>
                <a:cs typeface="+mn-cs"/>
              </a:rPr>
              <a:t>Moves the contents of a program status register (PSR) to a general-purpose register</a:t>
            </a:r>
            <a:endParaRPr lang="en-GB" b="1" u="none" dirty="0"/>
          </a:p>
          <a:p>
            <a:pPr lvl="1">
              <a:lnSpc>
                <a:spcPct val="100000"/>
              </a:lnSpc>
            </a:pPr>
            <a:r>
              <a:rPr lang="en-GB" sz="1200" b="1" i="1" u="none" kern="1200" dirty="0">
                <a:solidFill>
                  <a:srgbClr val="000000"/>
                </a:solidFill>
                <a:latin typeface="+mn-lt"/>
                <a:ea typeface="ＭＳ Ｐゴシック" charset="0"/>
                <a:cs typeface="+mn-cs"/>
              </a:rPr>
              <a:t>MSR: </a:t>
            </a:r>
            <a:r>
              <a:rPr lang="en-GB" sz="1200" b="1" u="none" kern="1200" dirty="0">
                <a:solidFill>
                  <a:srgbClr val="000000"/>
                </a:solidFill>
                <a:latin typeface="+mn-lt"/>
                <a:ea typeface="ＭＳ Ｐゴシック" charset="0"/>
                <a:cs typeface="+mn-cs"/>
              </a:rPr>
              <a:t>Loads an immediate value, or the contents of a general-purpose register, into the specified fields of a PSR</a:t>
            </a:r>
            <a:endParaRPr lang="en-GB" b="1" u="none" dirty="0"/>
          </a:p>
          <a:p>
            <a:pPr lvl="1">
              <a:lnSpc>
                <a:spcPct val="100000"/>
              </a:lnSpc>
            </a:pPr>
            <a:r>
              <a:rPr lang="en-GB" sz="1200" b="1" i="1" u="none" kern="1200" dirty="0">
                <a:solidFill>
                  <a:srgbClr val="000000"/>
                </a:solidFill>
                <a:latin typeface="+mn-lt"/>
                <a:ea typeface="ＭＳ Ｐゴシック" charset="0"/>
                <a:cs typeface="+mn-cs"/>
              </a:rPr>
              <a:t>CPS (change processor state): </a:t>
            </a:r>
            <a:r>
              <a:rPr lang="en-GB" sz="1200" b="1" i="0" u="none" kern="1200" baseline="0" dirty="0">
                <a:solidFill>
                  <a:srgbClr val="000000"/>
                </a:solidFill>
                <a:latin typeface="+mn-lt"/>
                <a:ea typeface="ＭＳ Ｐゴシック" charset="0"/>
                <a:cs typeface="+mn-cs"/>
              </a:rPr>
              <a:t> </a:t>
            </a:r>
            <a:r>
              <a:rPr lang="en-GB" sz="1200" b="1" u="none" kern="1200" dirty="0">
                <a:solidFill>
                  <a:srgbClr val="000000"/>
                </a:solidFill>
                <a:latin typeface="+mn-lt"/>
                <a:ea typeface="ＭＳ Ｐゴシック" charset="0"/>
                <a:cs typeface="+mn-cs"/>
              </a:rPr>
              <a:t>Changes one or more of the modes, A, I, and F bits in the CPSR, without changing the other CPSR bits. </a:t>
            </a:r>
            <a:r>
              <a:rPr lang="en-GB" sz="1100" b="1" u="none" kern="1200" dirty="0">
                <a:solidFill>
                  <a:srgbClr val="000000"/>
                </a:solidFill>
                <a:latin typeface="+mn-lt"/>
                <a:ea typeface="ＭＳ Ｐゴシック" charset="0"/>
                <a:cs typeface="+mn-cs"/>
              </a:rPr>
              <a:t>CPS </a:t>
            </a:r>
            <a:r>
              <a:rPr lang="en-GB" sz="1200" b="1" u="none" kern="1200" dirty="0">
                <a:solidFill>
                  <a:srgbClr val="000000"/>
                </a:solidFill>
                <a:latin typeface="+mn-lt"/>
                <a:ea typeface="ＭＳ Ｐゴシック" charset="0"/>
                <a:cs typeface="+mn-cs"/>
              </a:rPr>
              <a:t>is only permitted in privileged software execution and has no effect in user mode.</a:t>
            </a:r>
            <a:endParaRPr lang="en-GB" b="1" u="none" dirty="0"/>
          </a:p>
          <a:p>
            <a:pPr lvl="1">
              <a:lnSpc>
                <a:spcPct val="100000"/>
              </a:lnSpc>
            </a:pPr>
            <a:r>
              <a:rPr lang="en-GB" sz="1200" b="1" i="1" u="none" kern="1200" dirty="0">
                <a:solidFill>
                  <a:srgbClr val="000000"/>
                </a:solidFill>
                <a:latin typeface="+mn-lt"/>
                <a:ea typeface="ＭＳ Ｐゴシック" charset="0"/>
                <a:cs typeface="+mn-cs"/>
              </a:rPr>
              <a:t>SETEND: </a:t>
            </a:r>
            <a:r>
              <a:rPr lang="en-GB" sz="1200" b="1" u="none" kern="1200" dirty="0">
                <a:solidFill>
                  <a:srgbClr val="000000"/>
                </a:solidFill>
                <a:latin typeface="+mn-lt"/>
                <a:ea typeface="ＭＳ Ｐゴシック" charset="0"/>
                <a:cs typeface="+mn-cs"/>
              </a:rPr>
              <a:t>Sets the endianness bit in the CPSR, without affecting any other bits in the CPSR</a:t>
            </a:r>
            <a:endParaRPr lang="en-GB" b="1" u="none" dirty="0"/>
          </a:p>
          <a:p>
            <a:pPr>
              <a:lnSpc>
                <a:spcPct val="100000"/>
              </a:lnSpc>
            </a:pPr>
            <a:endParaRPr lang="en-GB" b="1" u="none" dirty="0"/>
          </a:p>
          <a:p>
            <a:pPr>
              <a:lnSpc>
                <a:spcPct val="100000"/>
              </a:lnSpc>
            </a:pPr>
            <a:r>
              <a:rPr lang="en-GB" sz="1200" b="1" u="none" kern="1200" dirty="0">
                <a:solidFill>
                  <a:srgbClr val="000000"/>
                </a:solidFill>
                <a:latin typeface="+mn-lt"/>
                <a:ea typeface="ＭＳ Ｐゴシック" charset="0"/>
                <a:cs typeface="ＭＳ Ｐゴシック" charset="0"/>
              </a:rPr>
              <a:t>The condition flags in the APSR are normally set by executing data-processing instructions and normally control the execution of conditional instructions. However, software can set the condition flags explicitly using the MSR instruction and can read the current state of the condition flags explicitly using the MRS instruction.</a:t>
            </a:r>
          </a:p>
          <a:p>
            <a:pPr>
              <a:lnSpc>
                <a:spcPct val="100000"/>
              </a:lnSpc>
            </a:pPr>
            <a:endParaRPr lang="en-GB" b="1" u="none" dirty="0"/>
          </a:p>
          <a:p>
            <a:pPr>
              <a:lnSpc>
                <a:spcPct val="100000"/>
              </a:lnSpc>
            </a:pPr>
            <a:r>
              <a:rPr lang="en-GB" sz="1200" b="1" u="none" kern="1200" dirty="0">
                <a:solidFill>
                  <a:srgbClr val="000000"/>
                </a:solidFill>
                <a:latin typeface="+mn-lt"/>
                <a:ea typeface="ＭＳ Ｐゴシック" charset="0"/>
                <a:cs typeface="ＭＳ Ｐゴシック" charset="0"/>
              </a:rPr>
              <a:t>At the system level, software can also </a:t>
            </a:r>
            <a:r>
              <a:rPr lang="en-GB" sz="1200" b="1" u="none" kern="1200" dirty="0">
                <a:solidFill>
                  <a:srgbClr val="000000"/>
                </a:solidFill>
                <a:latin typeface="+mn-lt"/>
                <a:ea typeface="ＭＳ Ｐゴシック" charset="0"/>
                <a:cs typeface="+mn-cs"/>
              </a:rPr>
              <a:t>use these instructions to access the SPSR of the current mode or use the CPS instruction to change the CPSR.M field and the CPSR.{A, I, F} interrupt mask bits.</a:t>
            </a:r>
            <a:endParaRPr lang="en-GB" b="1" u="none" dirty="0"/>
          </a:p>
          <a:p>
            <a:endParaRPr lang="en-IN" b="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13</a:t>
            </a:fld>
            <a:endParaRPr lang="en-US" altLang="en-US" dirty="0"/>
          </a:p>
        </p:txBody>
      </p:sp>
    </p:spTree>
    <p:extLst>
      <p:ext uri="{BB962C8B-B14F-4D97-AF65-F5344CB8AC3E}">
        <p14:creationId xmlns:p14="http://schemas.microsoft.com/office/powerpoint/2010/main" val="2803513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rgbClr val="000000"/>
                </a:solidFill>
                <a:latin typeface="+mn-lt"/>
                <a:ea typeface="ＭＳ Ｐゴシック" charset="0"/>
                <a:cs typeface="ＭＳ Ｐゴシック" charset="0"/>
              </a:rPr>
              <a:t>There are several miscellaneous instructions that you might find useful, for example, the breakpoint instruction, the WFI instruction, the No operation instruction, WFE instruction, and set event instruction.</a:t>
            </a:r>
          </a:p>
          <a:p>
            <a:endParaRPr lang="en-GB" sz="1200" kern="1200" dirty="0">
              <a:solidFill>
                <a:srgbClr val="000000"/>
              </a:solidFill>
              <a:latin typeface="+mn-lt"/>
              <a:ea typeface="ＭＳ Ｐゴシック" charset="0"/>
              <a:cs typeface="ＭＳ Ｐゴシック" charset="0"/>
            </a:endParaRPr>
          </a:p>
          <a:p>
            <a:r>
              <a:rPr lang="en-GB" sz="1200" kern="1200" dirty="0">
                <a:solidFill>
                  <a:srgbClr val="000000"/>
                </a:solidFill>
                <a:latin typeface="+mn-lt"/>
                <a:ea typeface="ＭＳ Ｐゴシック" charset="0"/>
                <a:cs typeface="ＭＳ Ｐゴシック" charset="0"/>
              </a:rPr>
              <a:t>The Breakpoint (BKPT) instruction causes the processor to enter Debug state. Debug tools can use this to investigate system state when the instruction at a particular address is reached. With a similarity to the SVC instruction, the breakpoint is fully user (debugger) defined and allows a debugger interface to allow information to be carried with every breakpoint.</a:t>
            </a:r>
            <a:endParaRPr lang="en-GB" dirty="0"/>
          </a:p>
          <a:p>
            <a:pPr>
              <a:lnSpc>
                <a:spcPct val="100000"/>
              </a:lnSpc>
            </a:pPr>
            <a:r>
              <a:rPr lang="en-GB" sz="1200" kern="1200" dirty="0">
                <a:solidFill>
                  <a:srgbClr val="000000"/>
                </a:solidFill>
                <a:latin typeface="+mn-lt"/>
                <a:ea typeface="ＭＳ Ｐゴシック" charset="0"/>
                <a:cs typeface="ＭＳ Ｐゴシック" charset="0"/>
              </a:rPr>
              <a:t>The architecture allows the instruction to either force a Prefetch Abort (for Real-Time debugging) or to pass directly into Debug state.</a:t>
            </a:r>
            <a:endParaRPr lang="en-GB" dirty="0"/>
          </a:p>
          <a:p>
            <a:pPr>
              <a:lnSpc>
                <a:spcPct val="100000"/>
              </a:lnSpc>
            </a:pPr>
            <a:r>
              <a:rPr lang="en-GB" sz="1200" kern="1200" dirty="0">
                <a:solidFill>
                  <a:srgbClr val="000000"/>
                </a:solidFill>
                <a:latin typeface="+mn-lt"/>
                <a:ea typeface="ＭＳ Ｐゴシック" charset="0"/>
                <a:cs typeface="ＭＳ Ｐゴシック" charset="0"/>
              </a:rPr>
              <a:t>BKPT instructions are unconditional.</a:t>
            </a:r>
            <a:endParaRPr lang="en-GB" dirty="0"/>
          </a:p>
          <a:p>
            <a:pPr>
              <a:lnSpc>
                <a:spcPct val="100000"/>
              </a:lnSpc>
            </a:pPr>
            <a:r>
              <a:rPr lang="en-GB" sz="1200" b="1" kern="1200" dirty="0">
                <a:solidFill>
                  <a:srgbClr val="000000"/>
                </a:solidFill>
                <a:latin typeface="+mn-lt"/>
                <a:ea typeface="ＭＳ Ｐゴシック" charset="0"/>
                <a:cs typeface="ＭＳ Ｐゴシック" charset="0"/>
              </a:rPr>
              <a:t>RVI allows you to choose whether to use BKPT or a magic number (0xEEEEEEEE/0xEEEE) for software interrupts.</a:t>
            </a:r>
            <a:endParaRPr lang="en-GB" b="1" dirty="0"/>
          </a:p>
          <a:p>
            <a:pPr>
              <a:lnSpc>
                <a:spcPct val="100000"/>
              </a:lnSpc>
            </a:pPr>
            <a:endParaRPr lang="en-GB" dirty="0"/>
          </a:p>
          <a:p>
            <a:pPr>
              <a:lnSpc>
                <a:spcPct val="100000"/>
              </a:lnSpc>
            </a:pPr>
            <a:r>
              <a:rPr lang="en-GB" sz="1200" kern="1200" dirty="0">
                <a:solidFill>
                  <a:srgbClr val="000000"/>
                </a:solidFill>
                <a:latin typeface="+mn-lt"/>
                <a:ea typeface="ＭＳ Ｐゴシック" charset="0"/>
                <a:cs typeface="ＭＳ Ｐゴシック" charset="0"/>
              </a:rPr>
              <a:t>WFI is a hint instruction. It puts the processor into a Standby mode. The processor can be woken up from Standby mode by an interrupt or debug event. It is optional whether this instruction is implemented or not. If this instruction is not implemented, it executes as an NOP. The assembler produces a diagnostic message if the instruction executes as an NOP on the target. </a:t>
            </a:r>
            <a:r>
              <a:rPr lang="en-GB" sz="1200" b="1" kern="1200" dirty="0">
                <a:solidFill>
                  <a:srgbClr val="000000"/>
                </a:solidFill>
                <a:latin typeface="+mn-lt"/>
                <a:ea typeface="ＭＳ Ｐゴシック" charset="0"/>
                <a:cs typeface="ＭＳ Ｐゴシック" charset="0"/>
              </a:rPr>
              <a:t>WFI suspends execution until one of the following events </a:t>
            </a:r>
            <a:r>
              <a:rPr lang="en-GB" sz="1200" b="1" u="sng" kern="1200" dirty="0">
                <a:solidFill>
                  <a:srgbClr val="000000"/>
                </a:solidFill>
                <a:latin typeface="+mn-lt"/>
                <a:ea typeface="ＭＳ Ｐゴシック" charset="0"/>
                <a:cs typeface="ＭＳ Ｐゴシック" charset="0"/>
              </a:rPr>
              <a:t>occur</a:t>
            </a:r>
            <a:r>
              <a:rPr lang="en-GB" sz="1200" b="1" kern="1200" dirty="0">
                <a:solidFill>
                  <a:srgbClr val="000000"/>
                </a:solidFill>
                <a:latin typeface="+mn-lt"/>
                <a:ea typeface="ＭＳ Ｐゴシック" charset="0"/>
                <a:cs typeface="ＭＳ Ｐゴシック" charset="0"/>
              </a:rPr>
              <a:t>:</a:t>
            </a:r>
            <a:endParaRPr lang="en-GB" b="1" dirty="0"/>
          </a:p>
          <a:p>
            <a:pPr lvl="1">
              <a:lnSpc>
                <a:spcPct val="100000"/>
              </a:lnSpc>
            </a:pPr>
            <a:r>
              <a:rPr lang="en-GB" sz="1200" b="1" kern="1200" dirty="0">
                <a:solidFill>
                  <a:srgbClr val="000000"/>
                </a:solidFill>
                <a:latin typeface="+mn-lt"/>
                <a:ea typeface="ＭＳ Ｐゴシック" charset="0"/>
                <a:cs typeface="+mn-cs"/>
              </a:rPr>
              <a:t>An IRQ interrupt, regardless of the CPSR I-bit</a:t>
            </a:r>
            <a:endParaRPr lang="en-GB" b="1" dirty="0"/>
          </a:p>
          <a:p>
            <a:pPr lvl="1">
              <a:lnSpc>
                <a:spcPct val="100000"/>
              </a:lnSpc>
            </a:pPr>
            <a:r>
              <a:rPr lang="en-GB" sz="1200" b="1" kern="1200" dirty="0">
                <a:solidFill>
                  <a:srgbClr val="000000"/>
                </a:solidFill>
                <a:latin typeface="+mn-lt"/>
                <a:ea typeface="ＭＳ Ｐゴシック" charset="0"/>
                <a:cs typeface="+mn-cs"/>
              </a:rPr>
              <a:t>An FIQ interrupt, regardless of the CPSR F-bit</a:t>
            </a:r>
            <a:endParaRPr lang="en-GB" b="1" dirty="0"/>
          </a:p>
          <a:p>
            <a:pPr lvl="1">
              <a:lnSpc>
                <a:spcPct val="100000"/>
              </a:lnSpc>
            </a:pPr>
            <a:r>
              <a:rPr lang="en-GB" sz="1200" b="1" kern="1200" dirty="0">
                <a:solidFill>
                  <a:srgbClr val="000000"/>
                </a:solidFill>
                <a:latin typeface="+mn-lt"/>
                <a:ea typeface="ＭＳ Ｐゴシック" charset="0"/>
                <a:cs typeface="+mn-cs"/>
              </a:rPr>
              <a:t>An imprecise Data Abort, unless masked by the CPSR A-bit</a:t>
            </a:r>
            <a:endParaRPr lang="en-GB" b="1" dirty="0"/>
          </a:p>
          <a:p>
            <a:pPr lvl="1">
              <a:lnSpc>
                <a:spcPct val="100000"/>
              </a:lnSpc>
            </a:pPr>
            <a:r>
              <a:rPr lang="en-GB" sz="1200" b="1" kern="1200" dirty="0">
                <a:solidFill>
                  <a:srgbClr val="000000"/>
                </a:solidFill>
                <a:latin typeface="+mn-lt"/>
                <a:ea typeface="ＭＳ Ｐゴシック" charset="0"/>
                <a:cs typeface="+mn-cs"/>
              </a:rPr>
              <a:t>A debug entry request, regardless of whether debug is enabled</a:t>
            </a:r>
            <a:endParaRPr lang="en-GB" b="1" dirty="0"/>
          </a:p>
          <a:p>
            <a:pPr>
              <a:lnSpc>
                <a:spcPct val="100000"/>
              </a:lnSpc>
            </a:pPr>
            <a:endParaRPr lang="en-GB" dirty="0"/>
          </a:p>
          <a:p>
            <a:pPr>
              <a:lnSpc>
                <a:spcPct val="100000"/>
              </a:lnSpc>
            </a:pPr>
            <a:r>
              <a:rPr lang="en-GB" sz="1200" kern="1200" dirty="0">
                <a:solidFill>
                  <a:srgbClr val="000000"/>
                </a:solidFill>
                <a:latin typeface="+mn-lt"/>
                <a:ea typeface="ＭＳ Ｐゴシック" charset="0"/>
                <a:cs typeface="ＭＳ Ｐゴシック" charset="0"/>
              </a:rPr>
              <a:t>NOP instruction does nothing. It can be used as padding to align instructions. </a:t>
            </a:r>
            <a:r>
              <a:rPr lang="en-GB" sz="1200" b="1" kern="1200" dirty="0">
                <a:solidFill>
                  <a:srgbClr val="000000"/>
                </a:solidFill>
                <a:latin typeface="+mn-lt"/>
                <a:ea typeface="ＭＳ Ｐゴシック" charset="0"/>
                <a:cs typeface="ＭＳ Ｐゴシック" charset="0"/>
              </a:rPr>
              <a:t>If NOP is not implemented as a specific instruction on your target architecture, the assembler treats it as a pseudo-instruction and generates an alternative instruction that does nothing, such as MOV r0, r0 (Arm) or MOV r8, r8 (Thumb).</a:t>
            </a:r>
            <a:endParaRPr lang="en-GB" b="1" dirty="0"/>
          </a:p>
          <a:p>
            <a:pPr>
              <a:lnSpc>
                <a:spcPct val="100000"/>
              </a:lnSpc>
            </a:pPr>
            <a:r>
              <a:rPr lang="en-GB" sz="1200" kern="1200" dirty="0">
                <a:solidFill>
                  <a:srgbClr val="000000"/>
                </a:solidFill>
                <a:latin typeface="+mn-lt"/>
                <a:ea typeface="ＭＳ Ｐゴシック" charset="0"/>
                <a:cs typeface="ＭＳ Ｐゴシック" charset="0"/>
              </a:rPr>
              <a:t>NOP is not necessarily a time-consuming NOP. The processor might remove it from the pipeline before it reaches the execution stage.</a:t>
            </a:r>
            <a:endParaRPr lang="en-GB" dirty="0"/>
          </a:p>
          <a:p>
            <a:pPr>
              <a:lnSpc>
                <a:spcPct val="100000"/>
              </a:lnSpc>
            </a:pPr>
            <a:endParaRPr lang="en-GB" dirty="0"/>
          </a:p>
          <a:p>
            <a:pPr>
              <a:lnSpc>
                <a:spcPct val="100000"/>
              </a:lnSpc>
            </a:pPr>
            <a:r>
              <a:rPr lang="en-GB" sz="1200" b="1" kern="1200" dirty="0">
                <a:solidFill>
                  <a:srgbClr val="000000"/>
                </a:solidFill>
                <a:latin typeface="+mn-lt"/>
                <a:ea typeface="ＭＳ Ｐゴシック" charset="0"/>
                <a:cs typeface="ＭＳ Ｐゴシック" charset="0"/>
              </a:rPr>
              <a:t>WFE instruction is a hint instruction that permits the processor to enter a low-power state until one of a number of events occurs, including events signaled by executing the SEV instruction on any processor in the multiprocessor system.</a:t>
            </a:r>
            <a:endParaRPr lang="en-GB" b="1" dirty="0"/>
          </a:p>
          <a:p>
            <a:pPr>
              <a:lnSpc>
                <a:spcPct val="100000"/>
              </a:lnSpc>
            </a:pP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SEV is a hint instruction. It causes an event to be signaled to all processors in the multiprocessor system.</a:t>
            </a:r>
            <a:endParaRPr lang="en-GB" b="1"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14</a:t>
            </a:fld>
            <a:endParaRPr lang="en-US" altLang="en-US" dirty="0"/>
          </a:p>
        </p:txBody>
      </p:sp>
    </p:spTree>
    <p:extLst>
      <p:ext uri="{BB962C8B-B14F-4D97-AF65-F5344CB8AC3E}">
        <p14:creationId xmlns:p14="http://schemas.microsoft.com/office/powerpoint/2010/main" val="2297749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rgbClr val="000000"/>
                </a:solidFill>
                <a:latin typeface="+mn-lt"/>
                <a:ea typeface="ＭＳ Ｐゴシック" charset="0"/>
                <a:cs typeface="ＭＳ Ｐゴシック" charset="0"/>
              </a:rPr>
              <a:t>The DSP instructions are Single Instruction Multiple Data, or SIMD, instructions. SIMD technology uses a single instruction to perform the same operation in parallel on multiple data elements of the same type and size. In this way, the hardware that normally adds two 32-bit values instead performs four parallel additions of 8-bit values in the same amount of time.</a:t>
            </a:r>
            <a:endParaRPr lang="en-GB" dirty="0"/>
          </a:p>
          <a:p>
            <a:r>
              <a:rPr lang="en-GB" sz="1200" kern="1200" dirty="0">
                <a:solidFill>
                  <a:srgbClr val="000000"/>
                </a:solidFill>
                <a:latin typeface="+mn-lt"/>
                <a:ea typeface="ＭＳ Ｐゴシック" charset="0"/>
                <a:cs typeface="ＭＳ Ｐゴシック"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u="none" kern="1200" dirty="0">
                <a:solidFill>
                  <a:srgbClr val="000000"/>
                </a:solidFill>
                <a:latin typeface="+mn-lt"/>
                <a:ea typeface="ＭＳ Ｐゴシック" charset="0"/>
                <a:cs typeface="ＭＳ Ｐゴシック" charset="0"/>
              </a:rPr>
              <a:t>The DSP instructions </a:t>
            </a:r>
            <a:r>
              <a:rPr lang="en-IN" altLang="en-US" u="none" dirty="0">
                <a:ea typeface="ＭＳ Ｐゴシック" panose="020B0600070205080204" pitchFamily="34" charset="-128"/>
              </a:rPr>
              <a:t>operate on 8- or 16-bit quantities packed into words and </a:t>
            </a:r>
            <a:r>
              <a:rPr lang="en-GB" sz="1200" u="none" kern="1200" dirty="0">
                <a:solidFill>
                  <a:srgbClr val="000000"/>
                </a:solidFill>
                <a:latin typeface="+mn-lt"/>
                <a:ea typeface="ＭＳ Ｐゴシック" charset="0"/>
                <a:cs typeface="ＭＳ Ｐゴシック" charset="0"/>
              </a:rPr>
              <a:t>allow more efficient access to packed structure types. </a:t>
            </a:r>
          </a:p>
          <a:p>
            <a:endParaRPr lang="en-GB" sz="1200" u="none" kern="1200" dirty="0">
              <a:solidFill>
                <a:srgbClr val="000000"/>
              </a:solidFill>
              <a:latin typeface="+mn-lt"/>
              <a:ea typeface="ＭＳ Ｐゴシック" charset="0"/>
              <a:cs typeface="ＭＳ Ｐゴシック" charset="0"/>
            </a:endParaRPr>
          </a:p>
          <a:p>
            <a:r>
              <a:rPr lang="en-GB" sz="1200" u="none" kern="1200" dirty="0">
                <a:solidFill>
                  <a:srgbClr val="000000"/>
                </a:solidFill>
                <a:latin typeface="+mn-lt"/>
                <a:ea typeface="ＭＳ Ｐゴシック" charset="0"/>
                <a:cs typeface="ＭＳ Ｐゴシック" charset="0"/>
              </a:rPr>
              <a:t>The DSP instructions consist of instructions for data packing and processing, saturated maths, addition, subtraction, multiplication, and sum of absolute differences. </a:t>
            </a:r>
            <a:endParaRPr lang="en-GB" sz="1200" u="none" baseline="0" dirty="0"/>
          </a:p>
          <a:p>
            <a:endParaRPr lang="en-GB" sz="1200" i="0" kern="1200" baseline="0" dirty="0">
              <a:solidFill>
                <a:schemeClr val="tx1"/>
              </a:solidFill>
              <a:latin typeface="+mn-lt"/>
              <a:ea typeface="ＭＳ Ｐゴシック" charset="0"/>
              <a:cs typeface="Arial" charset="0"/>
            </a:endParaRPr>
          </a:p>
          <a:p>
            <a:pPr lvl="1"/>
            <a:endParaRPr lang="en-GB" sz="1200" i="0" kern="1200" baseline="0" dirty="0">
              <a:solidFill>
                <a:schemeClr val="tx1"/>
              </a:solidFill>
              <a:latin typeface="+mn-lt"/>
              <a:ea typeface="ＭＳ Ｐゴシック" charset="0"/>
              <a:cs typeface="+mn-cs"/>
            </a:endParaRPr>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15</a:t>
            </a:fld>
            <a:endParaRPr lang="en-US" altLang="en-US" dirty="0"/>
          </a:p>
        </p:txBody>
      </p:sp>
    </p:spTree>
    <p:extLst>
      <p:ext uri="{BB962C8B-B14F-4D97-AF65-F5344CB8AC3E}">
        <p14:creationId xmlns:p14="http://schemas.microsoft.com/office/powerpoint/2010/main" val="1795828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b="0" dirty="0">
                <a:latin typeface="Arial"/>
              </a:rPr>
              <a:t>What is saturated maths?</a:t>
            </a:r>
          </a:p>
          <a:p>
            <a:pPr>
              <a:lnSpc>
                <a:spcPct val="100000"/>
              </a:lnSpc>
            </a:pPr>
            <a:endParaRPr lang="en-GB" sz="1200" b="0" dirty="0">
              <a:latin typeface="Arial"/>
            </a:endParaRPr>
          </a:p>
          <a:p>
            <a:pPr>
              <a:lnSpc>
                <a:spcPct val="100000"/>
              </a:lnSpc>
            </a:pPr>
            <a:r>
              <a:rPr lang="en-GB" sz="1200" b="0" dirty="0">
                <a:latin typeface="Arial"/>
              </a:rPr>
              <a:t>Saturated maths</a:t>
            </a:r>
            <a:r>
              <a:rPr lang="en-GB" sz="1200" b="0" baseline="0" dirty="0">
                <a:latin typeface="Arial"/>
              </a:rPr>
              <a:t> is i</a:t>
            </a:r>
            <a:r>
              <a:rPr lang="en-GB" sz="2000" b="0" kern="1200" dirty="0">
                <a:solidFill>
                  <a:srgbClr val="000000"/>
                </a:solidFill>
                <a:latin typeface="+mn-lt"/>
                <a:ea typeface="ＭＳ Ｐゴシック" charset="0"/>
                <a:cs typeface="ＭＳ Ｐゴシック" charset="0"/>
              </a:rPr>
              <a:t>nteger arithmetic in which a result that would be greater than the largest representable number is set to the largest representable number, and a result that would be less than the smallest representable number is set to the smallest representable number. Signed saturated arithmetic is often used in DSP algorithms. </a:t>
            </a:r>
            <a:r>
              <a:rPr lang="en-GB" sz="2000" b="1" kern="1200" dirty="0">
                <a:solidFill>
                  <a:srgbClr val="000000"/>
                </a:solidFill>
                <a:latin typeface="+mn-lt"/>
                <a:ea typeface="ＭＳ Ｐゴシック" charset="0"/>
                <a:cs typeface="ＭＳ Ｐゴシック" charset="0"/>
              </a:rPr>
              <a:t>It contrasts with the normal signed integer arithmetic used in Arm processors, in which overflowing results wrap around from +2^31–1 to –2^31 or vice versa.</a:t>
            </a:r>
            <a:endParaRPr lang="en-GB" sz="1200" b="1" dirty="0"/>
          </a:p>
          <a:p>
            <a:pPr>
              <a:lnSpc>
                <a:spcPct val="100000"/>
              </a:lnSpc>
            </a:pPr>
            <a:r>
              <a:rPr lang="en-GB" sz="1200" b="0" kern="1200" dirty="0">
                <a:solidFill>
                  <a:srgbClr val="000000"/>
                </a:solidFill>
                <a:latin typeface="+mn-lt"/>
                <a:ea typeface="ＭＳ Ｐゴシック" charset="0"/>
                <a:cs typeface="ＭＳ Ｐゴシック" charset="0"/>
              </a:rPr>
              <a:t>Saturating instructions recognize this type of event and saturate the result at either the most negative value for </a:t>
            </a:r>
            <a:r>
              <a:rPr lang="en-GB" sz="1200" b="0" u="none" kern="1200" dirty="0">
                <a:solidFill>
                  <a:srgbClr val="000000"/>
                </a:solidFill>
                <a:latin typeface="+mn-lt"/>
                <a:ea typeface="ＭＳ Ｐゴシック" charset="0"/>
                <a:cs typeface="ＭＳ Ｐゴシック" charset="0"/>
              </a:rPr>
              <a:t>subtract or </a:t>
            </a:r>
            <a:r>
              <a:rPr lang="en-GB" sz="1200" b="0" kern="1200" dirty="0">
                <a:solidFill>
                  <a:srgbClr val="000000"/>
                </a:solidFill>
                <a:latin typeface="+mn-lt"/>
                <a:ea typeface="ＭＳ Ｐゴシック" charset="0"/>
                <a:cs typeface="ＭＳ Ｐゴシック" charset="0"/>
              </a:rPr>
              <a:t>the most positive value for addition.</a:t>
            </a:r>
          </a:p>
          <a:p>
            <a:pPr>
              <a:lnSpc>
                <a:spcPct val="100000"/>
              </a:lnSpc>
            </a:pPr>
            <a:r>
              <a:rPr lang="en-GB" sz="1200" b="0" u="none" kern="1200" dirty="0">
                <a:solidFill>
                  <a:srgbClr val="000000"/>
                </a:solidFill>
                <a:latin typeface="+mn-lt"/>
                <a:ea typeface="ＭＳ Ｐゴシック" charset="0"/>
              </a:rPr>
              <a:t>Note that the overflow sets the Q flag and not the V flag. </a:t>
            </a:r>
            <a:endParaRPr lang="en-GB" sz="1200" b="0" u="none" dirty="0"/>
          </a:p>
          <a:p>
            <a:pPr>
              <a:lnSpc>
                <a:spcPct val="100000"/>
              </a:lnSpc>
            </a:pPr>
            <a:endParaRPr lang="en-GB" sz="1200" b="0"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u="none" kern="1200" dirty="0">
                <a:solidFill>
                  <a:srgbClr val="000000"/>
                </a:solidFill>
                <a:latin typeface="+mn-lt"/>
                <a:ea typeface="ＭＳ Ｐゴシック" charset="0"/>
                <a:cs typeface="ＭＳ Ｐゴシック" charset="0"/>
              </a:rPr>
              <a:t>The QADD/QDADD/QSUB/QDSUB instructions, which are also shown in this slide, do not affect the N, Z, C, or V flags. These instructions all saturate their results. </a:t>
            </a:r>
          </a:p>
          <a:p>
            <a:pPr>
              <a:lnSpc>
                <a:spcPct val="100000"/>
              </a:lnSpc>
            </a:pPr>
            <a:r>
              <a:rPr lang="en-GB" sz="1200" b="0" u="none" kern="1200" dirty="0">
                <a:solidFill>
                  <a:srgbClr val="000000"/>
                </a:solidFill>
                <a:latin typeface="+mn-lt"/>
                <a:ea typeface="ＭＳ Ｐゴシック" charset="0"/>
                <a:cs typeface="ＭＳ Ｐゴシック" charset="0"/>
              </a:rPr>
              <a:t>For the QDSUB instruction, </a:t>
            </a:r>
            <a:r>
              <a:rPr lang="en-US" sz="1200" b="0" i="0" u="none" kern="1200" dirty="0">
                <a:solidFill>
                  <a:schemeClr val="tx1"/>
                </a:solidFill>
                <a:effectLst/>
                <a:latin typeface="+mn-lt"/>
                <a:ea typeface="ＭＳ Ｐゴシック" charset="0"/>
                <a:cs typeface="ＭＳ Ｐゴシック" charset="0"/>
              </a:rPr>
              <a:t>s</a:t>
            </a:r>
            <a:r>
              <a:rPr lang="en-US" sz="1200" b="0" i="0" kern="1200" dirty="0">
                <a:solidFill>
                  <a:schemeClr val="tx1"/>
                </a:solidFill>
                <a:effectLst/>
                <a:latin typeface="+mn-lt"/>
                <a:ea typeface="ＭＳ Ｐゴシック" charset="0"/>
                <a:cs typeface="ＭＳ Ｐゴシック" charset="0"/>
              </a:rPr>
              <a:t>aturation can occur on the doubling operation, on the subtraction, or on both. If saturation occurs on the doubling but not on the subtraction, the Q flag is set but the final result is unsaturated.</a:t>
            </a:r>
            <a:endParaRPr lang="en-GB" sz="1200" b="0" u="none" kern="1200" dirty="0">
              <a:solidFill>
                <a:srgbClr val="000000"/>
              </a:solidFill>
              <a:latin typeface="+mn-lt"/>
              <a:ea typeface="ＭＳ Ｐゴシック" charset="0"/>
              <a:cs typeface="ＭＳ Ｐゴシック" charset="0"/>
            </a:endParaRPr>
          </a:p>
          <a:p>
            <a:pPr>
              <a:lnSpc>
                <a:spcPct val="100000"/>
              </a:lnSpc>
            </a:pPr>
            <a:endParaRPr lang="en-GB" sz="1200" b="1" kern="1200" dirty="0">
              <a:solidFill>
                <a:srgbClr val="000000"/>
              </a:solidFill>
              <a:latin typeface="+mn-lt"/>
              <a:ea typeface="ＭＳ Ｐゴシック" charset="0"/>
            </a:endParaRPr>
          </a:p>
          <a:p>
            <a:pPr>
              <a:lnSpc>
                <a:spcPct val="100000"/>
              </a:lnSpc>
            </a:pPr>
            <a:r>
              <a:rPr lang="en-GB" sz="1200" b="0" kern="1200" dirty="0">
                <a:solidFill>
                  <a:srgbClr val="000000"/>
                </a:solidFill>
                <a:latin typeface="+mn-lt"/>
                <a:ea typeface="ＭＳ Ｐゴシック" charset="0"/>
              </a:rPr>
              <a:t>The Count Leading Zeros, or CLZ</a:t>
            </a:r>
            <a:r>
              <a:rPr lang="en-GB" sz="1200" b="0" u="sng" kern="1200" dirty="0">
                <a:solidFill>
                  <a:srgbClr val="000000"/>
                </a:solidFill>
                <a:latin typeface="+mn-lt"/>
                <a:ea typeface="ＭＳ Ｐゴシック" charset="0"/>
              </a:rPr>
              <a:t>,</a:t>
            </a:r>
            <a:r>
              <a:rPr lang="en-GB" sz="1200" b="0" kern="1200" dirty="0">
                <a:solidFill>
                  <a:srgbClr val="000000"/>
                </a:solidFill>
                <a:latin typeface="+mn-lt"/>
                <a:ea typeface="ＭＳ Ｐゴシック" charset="0"/>
              </a:rPr>
              <a:t> instruction counts the number of leading zeros and returns the result. In other words, it returns the number of unset bits before the most significant set bit. So</a:t>
            </a:r>
            <a:r>
              <a:rPr lang="en-GB" sz="1200" b="0" u="sng" kern="1200" dirty="0">
                <a:solidFill>
                  <a:srgbClr val="000000"/>
                </a:solidFill>
                <a:latin typeface="+mn-lt"/>
                <a:ea typeface="ＭＳ Ｐゴシック" charset="0"/>
              </a:rPr>
              <a:t>,</a:t>
            </a:r>
            <a:r>
              <a:rPr lang="en-GB" sz="1200" b="0" kern="1200" dirty="0">
                <a:solidFill>
                  <a:srgbClr val="000000"/>
                </a:solidFill>
                <a:latin typeface="+mn-lt"/>
                <a:ea typeface="ＭＳ Ｐゴシック" charset="0"/>
              </a:rPr>
              <a:t> if bit 31 is set in a 32-bit register, the result is zero. </a:t>
            </a:r>
            <a:endParaRPr lang="en-GB" sz="1200" b="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16</a:t>
            </a:fld>
            <a:endParaRPr lang="en-US" altLang="en-US" dirty="0"/>
          </a:p>
        </p:txBody>
      </p:sp>
    </p:spTree>
    <p:extLst>
      <p:ext uri="{BB962C8B-B14F-4D97-AF65-F5344CB8AC3E}">
        <p14:creationId xmlns:p14="http://schemas.microsoft.com/office/powerpoint/2010/main" val="1479791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2000" u="none" dirty="0">
                <a:latin typeface="Arial"/>
              </a:rPr>
              <a:t>There are also instructions you can use to saturate a value to a specified bit position, effectively saturating to any power of 2. </a:t>
            </a:r>
          </a:p>
          <a:p>
            <a:pPr>
              <a:lnSpc>
                <a:spcPct val="100000"/>
              </a:lnSpc>
            </a:pPr>
            <a:endParaRPr lang="en-GB" sz="2000" u="none" dirty="0">
              <a:latin typeface="Arial"/>
            </a:endParaRPr>
          </a:p>
          <a:p>
            <a:pPr>
              <a:lnSpc>
                <a:spcPct val="100000"/>
              </a:lnSpc>
            </a:pPr>
            <a:r>
              <a:rPr lang="en-GB" sz="1200" u="none" kern="1200" dirty="0">
                <a:solidFill>
                  <a:srgbClr val="000000"/>
                </a:solidFill>
                <a:latin typeface="+mn-lt"/>
                <a:ea typeface="ＭＳ Ｐゴシック" charset="0"/>
                <a:cs typeface="ＭＳ Ｐゴシック" charset="0"/>
              </a:rPr>
              <a:t>The USAT instruction applies a specified shift to a signed value and then saturates to an unsigned range (</a:t>
            </a:r>
            <a:r>
              <a:rPr lang="en-GB" sz="1200" b="1" u="none" kern="1200" dirty="0">
                <a:solidFill>
                  <a:srgbClr val="000000"/>
                </a:solidFill>
                <a:latin typeface="+mn-lt"/>
                <a:ea typeface="ＭＳ Ｐゴシック" charset="0"/>
                <a:cs typeface="ＭＳ Ｐゴシック" charset="0"/>
              </a:rPr>
              <a:t>0 ≤ </a:t>
            </a:r>
            <a:r>
              <a:rPr lang="en-GB" sz="1200" b="1" i="1" u="none" kern="1200" dirty="0">
                <a:solidFill>
                  <a:srgbClr val="000000"/>
                </a:solidFill>
                <a:latin typeface="+mn-lt"/>
                <a:ea typeface="ＭＳ Ｐゴシック" charset="0"/>
                <a:cs typeface="ＭＳ Ｐゴシック" charset="0"/>
              </a:rPr>
              <a:t>x ≤ 2^sat – 1</a:t>
            </a:r>
            <a:r>
              <a:rPr lang="en-GB" sz="1200" i="1" u="none" kern="1200" dirty="0">
                <a:solidFill>
                  <a:srgbClr val="000000"/>
                </a:solidFill>
                <a:latin typeface="+mn-lt"/>
                <a:ea typeface="ＭＳ Ｐゴシック" charset="0"/>
                <a:cs typeface="ＭＳ Ｐゴシック" charset="0"/>
              </a:rPr>
              <a:t>).</a:t>
            </a:r>
          </a:p>
          <a:p>
            <a:pPr>
              <a:lnSpc>
                <a:spcPct val="100000"/>
              </a:lnSpc>
            </a:pPr>
            <a:r>
              <a:rPr lang="en-GB" sz="1200" i="0" u="none" kern="1200" dirty="0">
                <a:solidFill>
                  <a:srgbClr val="000000"/>
                </a:solidFill>
                <a:latin typeface="+mn-lt"/>
                <a:ea typeface="ＭＳ Ｐゴシック" charset="0"/>
              </a:rPr>
              <a:t>The syntax for the USAT instruction is shown in the slide: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IN" altLang="en-US" sz="1200" u="none" kern="1200" dirty="0">
                <a:solidFill>
                  <a:schemeClr val="tx1"/>
                </a:solidFill>
                <a:latin typeface="Courier New" pitchFamily="49" charset="0"/>
                <a:ea typeface="ＭＳ Ｐゴシック" charset="0"/>
                <a:cs typeface="ＭＳ Ｐゴシック" charset="0"/>
              </a:rPr>
              <a:t>The #sat field </a:t>
            </a:r>
            <a:r>
              <a:rPr lang="en-IN" altLang="en-US" sz="1200" u="none" dirty="0">
                <a:ea typeface="ＭＳ Ｐゴシック" panose="020B0600070205080204" pitchFamily="34" charset="-128"/>
              </a:rPr>
              <a:t>is specified as an immediate value in the range 0 to 31.</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IN" altLang="en-US" sz="1200" u="none" kern="1200" dirty="0">
                <a:solidFill>
                  <a:schemeClr val="tx1"/>
                </a:solidFill>
                <a:latin typeface="Courier New" pitchFamily="49" charset="0"/>
                <a:ea typeface="ＭＳ Ｐゴシック" charset="0"/>
                <a:cs typeface="ＭＳ Ｐゴシック" charset="0"/>
              </a:rPr>
              <a:t>The {shift} field </a:t>
            </a:r>
            <a:r>
              <a:rPr lang="en-IN" altLang="en-US" sz="1200" u="none" dirty="0">
                <a:ea typeface="ＭＳ Ｐゴシック" panose="020B0600070205080204" pitchFamily="34" charset="-128"/>
              </a:rPr>
              <a:t>is optional and is limited to </a:t>
            </a:r>
            <a:r>
              <a:rPr lang="en-IN" altLang="en-US" sz="1200" u="none" kern="1200" dirty="0">
                <a:solidFill>
                  <a:schemeClr val="tx1"/>
                </a:solidFill>
                <a:latin typeface="Courier New" pitchFamily="49" charset="0"/>
                <a:ea typeface="ＭＳ Ｐゴシック" charset="0"/>
                <a:cs typeface="ＭＳ Ｐゴシック" charset="0"/>
              </a:rPr>
              <a:t>LSL </a:t>
            </a:r>
            <a:r>
              <a:rPr lang="en-IN" altLang="en-US" sz="1200" u="none" dirty="0">
                <a:ea typeface="ＭＳ Ｐゴシック" panose="020B0600070205080204" pitchFamily="34" charset="-128"/>
              </a:rPr>
              <a:t>or </a:t>
            </a:r>
            <a:r>
              <a:rPr lang="en-IN" altLang="en-US" sz="1200" u="none" kern="1200" dirty="0">
                <a:solidFill>
                  <a:schemeClr val="tx1"/>
                </a:solidFill>
                <a:latin typeface="Courier New" pitchFamily="49" charset="0"/>
                <a:ea typeface="ＭＳ Ｐゴシック" charset="0"/>
                <a:cs typeface="ＭＳ Ｐゴシック" charset="0"/>
              </a:rPr>
              <a:t>ASR operations</a:t>
            </a:r>
            <a:r>
              <a:rPr lang="en-IN" altLang="en-US" u="none" dirty="0">
                <a:ea typeface="ＭＳ Ｐゴシック" panose="020B0600070205080204" pitchFamily="34" charset="-128"/>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IN" altLang="en-US" sz="1200" u="none" dirty="0">
                <a:ea typeface="ＭＳ Ｐゴシック" panose="020B0600070205080204" pitchFamily="34" charset="-128"/>
              </a:rPr>
              <a:t>Rm is the register containing the operand and Rd is the destination register. </a:t>
            </a:r>
          </a:p>
          <a:p>
            <a:pPr>
              <a:lnSpc>
                <a:spcPct val="100000"/>
              </a:lnSpc>
            </a:pPr>
            <a:endParaRPr lang="en-GB" i="0"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u="none" dirty="0"/>
              <a:t>The Q flag is set if saturation happens.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u="none" dirty="0"/>
              <a:t>There are also other variations such as SSA, USAT16, and SSAT16. For more information, </a:t>
            </a:r>
            <a:r>
              <a:rPr lang="en-IN" altLang="en-US" u="none" dirty="0">
                <a:ea typeface="ＭＳ Ｐゴシック" panose="020B0600070205080204" pitchFamily="34" charset="-128"/>
              </a:rPr>
              <a:t>see the Arm Compiler armasm User Guide and the Armv7 Architecture Reference Manual. </a:t>
            </a:r>
          </a:p>
          <a:p>
            <a:pPr>
              <a:lnSpc>
                <a:spcPct val="100000"/>
              </a:lnSpc>
            </a:pPr>
            <a:endParaRPr lang="en-GB" dirty="0"/>
          </a:p>
          <a:p>
            <a:pPr>
              <a:lnSpc>
                <a:spcPct val="100000"/>
              </a:lnSpc>
            </a:pPr>
            <a:r>
              <a:rPr lang="en-GB" sz="1200" b="1" kern="1200" dirty="0">
                <a:solidFill>
                  <a:srgbClr val="000000"/>
                </a:solidFill>
                <a:latin typeface="+mn-lt"/>
                <a:ea typeface="ＭＳ Ｐゴシック" charset="0"/>
                <a:cs typeface="ＭＳ Ｐゴシック" charset="0"/>
              </a:rPr>
              <a:t>SSAT: Signed saturate to any bit position, with optional shift before saturating</a:t>
            </a: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The SSAT instruction applies the specified </a:t>
            </a:r>
            <a:r>
              <a:rPr lang="en-GB" sz="1200" b="1" u="none" kern="1200" dirty="0">
                <a:solidFill>
                  <a:srgbClr val="000000"/>
                </a:solidFill>
                <a:latin typeface="+mn-lt"/>
                <a:ea typeface="ＭＳ Ｐゴシック" charset="0"/>
                <a:cs typeface="ＭＳ Ｐゴシック" charset="0"/>
              </a:rPr>
              <a:t>shift and </a:t>
            </a:r>
            <a:r>
              <a:rPr lang="en-GB" sz="1200" b="1" kern="1200" dirty="0">
                <a:solidFill>
                  <a:srgbClr val="000000"/>
                </a:solidFill>
                <a:latin typeface="+mn-lt"/>
                <a:ea typeface="ＭＳ Ｐゴシック" charset="0"/>
                <a:cs typeface="ＭＳ Ｐゴシック" charset="0"/>
              </a:rPr>
              <a:t>then saturates a signed value to the signed range –2sat–1 ≤ </a:t>
            </a:r>
            <a:r>
              <a:rPr lang="en-GB" sz="1200" b="1" i="1" kern="1200" dirty="0">
                <a:solidFill>
                  <a:srgbClr val="000000"/>
                </a:solidFill>
                <a:latin typeface="+mn-lt"/>
                <a:ea typeface="ＭＳ Ｐゴシック" charset="0"/>
                <a:cs typeface="ＭＳ Ｐゴシック" charset="0"/>
              </a:rPr>
              <a:t>x ≤ 2^(sat–1) –1.</a:t>
            </a:r>
            <a:endParaRPr lang="en-GB" b="1" dirty="0"/>
          </a:p>
          <a:p>
            <a:pPr>
              <a:lnSpc>
                <a:spcPct val="100000"/>
              </a:lnSpc>
            </a:pP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So</a:t>
            </a:r>
            <a:r>
              <a:rPr lang="en-GB" sz="1200" b="1" u="sng" kern="1200" dirty="0">
                <a:solidFill>
                  <a:srgbClr val="000000"/>
                </a:solidFill>
                <a:latin typeface="+mn-lt"/>
                <a:ea typeface="ＭＳ Ｐゴシック" charset="0"/>
                <a:cs typeface="ＭＳ Ｐゴシック" charset="0"/>
              </a:rPr>
              <a:t>,</a:t>
            </a:r>
            <a:r>
              <a:rPr lang="en-GB" sz="1200" b="1" kern="1200" dirty="0">
                <a:solidFill>
                  <a:srgbClr val="000000"/>
                </a:solidFill>
                <a:latin typeface="+mn-lt"/>
                <a:ea typeface="ＭＳ Ｐゴシック" charset="0"/>
                <a:cs typeface="ＭＳ Ｐゴシック" charset="0"/>
              </a:rPr>
              <a:t> the effect of this operation would be</a:t>
            </a:r>
            <a:endParaRPr lang="en-GB" b="1" dirty="0"/>
          </a:p>
          <a:p>
            <a:pPr>
              <a:lnSpc>
                <a:spcPct val="100000"/>
              </a:lnSpc>
            </a:pPr>
            <a:r>
              <a:rPr lang="en-GB" sz="1200" b="1" i="1" kern="1200" dirty="0">
                <a:solidFill>
                  <a:srgbClr val="000000"/>
                </a:solidFill>
                <a:latin typeface="+mn-lt"/>
                <a:ea typeface="ＭＳ Ｐゴシック" charset="0"/>
                <a:cs typeface="ＭＳ Ｐゴシック" charset="0"/>
              </a:rPr>
              <a:t>Rm</a:t>
            </a:r>
            <a:r>
              <a:rPr lang="en-GB" sz="1200" b="1" kern="1200" dirty="0">
                <a:solidFill>
                  <a:srgbClr val="000000"/>
                </a:solidFill>
                <a:latin typeface="+mn-lt"/>
                <a:ea typeface="ＭＳ Ｐゴシック" charset="0"/>
                <a:cs typeface="ＭＳ Ｐゴシック" charset="0"/>
              </a:rPr>
              <a:t> = 0x00450FFF</a:t>
            </a:r>
            <a:endParaRPr lang="en-GB" b="1" dirty="0"/>
          </a:p>
          <a:p>
            <a:pPr>
              <a:lnSpc>
                <a:spcPct val="100000"/>
              </a:lnSpc>
            </a:pP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Using </a:t>
            </a:r>
            <a:r>
              <a:rPr lang="en-GB" sz="1200" b="1" i="1" kern="1200" dirty="0">
                <a:solidFill>
                  <a:srgbClr val="000000"/>
                </a:solidFill>
                <a:latin typeface="+mn-lt"/>
                <a:ea typeface="ＭＳ Ｐゴシック" charset="0"/>
                <a:cs typeface="ＭＳ Ｐゴシック" charset="0"/>
              </a:rPr>
              <a:t>SSAT Rd, #23, Rm </a:t>
            </a:r>
            <a:r>
              <a:rPr lang="en-GB" sz="1200" b="1" kern="1200" dirty="0">
                <a:solidFill>
                  <a:srgbClr val="000000"/>
                </a:solidFill>
                <a:latin typeface="+mn-lt"/>
                <a:ea typeface="ＭＳ Ｐゴシック" charset="0"/>
                <a:cs typeface="ＭＳ Ｐゴシック" charset="0"/>
              </a:rPr>
              <a:t>would return Rd as 0x003FFFFF with the Q flag set.</a:t>
            </a:r>
            <a:endParaRPr lang="en-GB" b="1" dirty="0"/>
          </a:p>
          <a:p>
            <a:pPr>
              <a:lnSpc>
                <a:spcPct val="100000"/>
              </a:lnSpc>
            </a:pPr>
            <a:endParaRPr lang="en-GB" b="1" dirty="0"/>
          </a:p>
          <a:p>
            <a:pPr>
              <a:lnSpc>
                <a:spcPct val="100000"/>
              </a:lnSpc>
            </a:pPr>
            <a:r>
              <a:rPr lang="en-GB" sz="1200" b="1" i="0" kern="1200" dirty="0">
                <a:solidFill>
                  <a:srgbClr val="000000"/>
                </a:solidFill>
                <a:latin typeface="+mn-lt"/>
                <a:ea typeface="ＭＳ Ｐゴシック" charset="0"/>
                <a:cs typeface="ＭＳ Ｐゴシック" charset="0"/>
              </a:rPr>
              <a:t>Using</a:t>
            </a:r>
            <a:r>
              <a:rPr lang="en-GB" sz="1200" b="1" i="1" kern="1200" dirty="0">
                <a:solidFill>
                  <a:srgbClr val="000000"/>
                </a:solidFill>
                <a:latin typeface="+mn-lt"/>
                <a:ea typeface="ＭＳ Ｐゴシック" charset="0"/>
                <a:cs typeface="ＭＳ Ｐゴシック" charset="0"/>
              </a:rPr>
              <a:t> USAT16 Rd, #10, Rm </a:t>
            </a:r>
            <a:r>
              <a:rPr lang="en-GB" sz="1200" b="1" kern="1200" dirty="0">
                <a:solidFill>
                  <a:srgbClr val="000000"/>
                </a:solidFill>
                <a:latin typeface="+mn-lt"/>
                <a:ea typeface="ＭＳ Ｐゴシック" charset="0"/>
                <a:cs typeface="ＭＳ Ｐゴシック" charset="0"/>
              </a:rPr>
              <a:t>would return Rd as 0x004507FF with the Q flag set (will be set by either halfword saturating).</a:t>
            </a:r>
            <a:endParaRPr lang="en-IN" b="1"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17</a:t>
            </a:fld>
            <a:endParaRPr lang="en-US" altLang="en-US" dirty="0"/>
          </a:p>
        </p:txBody>
      </p:sp>
    </p:spTree>
    <p:extLst>
      <p:ext uri="{BB962C8B-B14F-4D97-AF65-F5344CB8AC3E}">
        <p14:creationId xmlns:p14="http://schemas.microsoft.com/office/powerpoint/2010/main" val="510647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rgbClr val="000000"/>
                </a:solidFill>
                <a:latin typeface="+mn-lt"/>
                <a:ea typeface="ＭＳ Ｐゴシック" charset="0"/>
                <a:cs typeface="ＭＳ Ｐゴシック" charset="0"/>
              </a:rPr>
              <a:t>The Armv6 architecture introduced a small set of SIMD instructions, operating on multiple 16-bit or 8-bit values packed into standard 32-bit general-purpose registers. This permits certain operations to execute twice or four times as quickly, without implementing additional computation units. The mnemonics for these instructions are recognized by having 8 or 16 appended to the base form, indicating the size of data</a:t>
            </a:r>
            <a:r>
              <a:rPr lang="en-GB" sz="1200" kern="1200" baseline="0" dirty="0">
                <a:solidFill>
                  <a:schemeClr val="tx1"/>
                </a:solidFill>
                <a:latin typeface="+mn-lt"/>
                <a:ea typeface="ＭＳ Ｐゴシック" charset="0"/>
                <a:cs typeface="ＭＳ Ｐゴシック" charset="0"/>
              </a:rPr>
              <a:t> </a:t>
            </a:r>
            <a:r>
              <a:rPr lang="en-GB" sz="1200" kern="1200" dirty="0">
                <a:solidFill>
                  <a:srgbClr val="000000"/>
                </a:solidFill>
                <a:latin typeface="+mn-lt"/>
                <a:ea typeface="ＭＳ Ｐゴシック" charset="0"/>
                <a:cs typeface="ＭＳ Ｐゴシック" charset="0"/>
              </a:rPr>
              <a:t>values operated on.</a:t>
            </a:r>
            <a:endParaRPr lang="en-GB" dirty="0"/>
          </a:p>
          <a:p>
            <a:endParaRPr lang="en-GB" dirty="0"/>
          </a:p>
          <a:p>
            <a:r>
              <a:rPr lang="en-GB" dirty="0"/>
              <a:t>For the SIMD instruction, the CPSR GE bits are used instead of the normal ALU flags. </a:t>
            </a:r>
          </a:p>
          <a:p>
            <a:endParaRPr lang="en-GB" dirty="0"/>
          </a:p>
          <a:p>
            <a:r>
              <a:rPr lang="en-GB" sz="1200" kern="1200" dirty="0">
                <a:solidFill>
                  <a:srgbClr val="000000"/>
                </a:solidFill>
                <a:latin typeface="+mn-lt"/>
                <a:ea typeface="ＭＳ Ｐゴシック" charset="0"/>
                <a:cs typeface="+mn-cs"/>
              </a:rPr>
              <a:t>The UADD16 instruction is a SIMD instruction that does unsigned parallel halfword-wise addition. In other words, this instruction performs two unsigned integer additions on the corresponding halfwords of the operands and writes the results into the corresponding halfwords of the </a:t>
            </a:r>
            <a:r>
              <a:rPr lang="en-GB" sz="1200" u="none" kern="1200" dirty="0">
                <a:solidFill>
                  <a:srgbClr val="000000"/>
                </a:solidFill>
                <a:latin typeface="+mn-lt"/>
                <a:ea typeface="ＭＳ Ｐゴシック" charset="0"/>
                <a:cs typeface="+mn-cs"/>
              </a:rPr>
              <a:t>destination as shown </a:t>
            </a:r>
            <a:r>
              <a:rPr lang="en-GB" sz="1200" kern="1200" dirty="0">
                <a:solidFill>
                  <a:srgbClr val="000000"/>
                </a:solidFill>
                <a:latin typeface="+mn-lt"/>
                <a:ea typeface="ＭＳ Ｐゴシック" charset="0"/>
                <a:cs typeface="+mn-cs"/>
              </a:rPr>
              <a:t>in the slide. </a:t>
            </a:r>
            <a:r>
              <a:rPr lang="en-GB" sz="1200" b="1" kern="1200" dirty="0">
                <a:solidFill>
                  <a:srgbClr val="000000"/>
                </a:solidFill>
                <a:latin typeface="+mn-lt"/>
                <a:ea typeface="ＭＳ Ｐゴシック" charset="0"/>
                <a:cs typeface="+mn-cs"/>
              </a:rPr>
              <a:t>The results are modulo of 2^16. </a:t>
            </a:r>
            <a:r>
              <a:rPr lang="en-GB" sz="1200" kern="1200" dirty="0">
                <a:solidFill>
                  <a:srgbClr val="000000"/>
                </a:solidFill>
                <a:latin typeface="+mn-lt"/>
                <a:ea typeface="ＭＳ Ｐゴシック" charset="0"/>
                <a:cs typeface="+mn-cs"/>
              </a:rPr>
              <a:t>It sets the CPSR GE flags.</a:t>
            </a:r>
          </a:p>
          <a:p>
            <a:endParaRPr lang="en-GB" sz="1200" kern="1200" dirty="0">
              <a:solidFill>
                <a:srgbClr val="000000"/>
              </a:solidFill>
              <a:latin typeface="+mn-lt"/>
              <a:ea typeface="ＭＳ Ｐゴシック"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Some examples of the SIMD instructions are UADD16, </a:t>
            </a:r>
            <a:r>
              <a:rPr lang="en-GB" sz="1200" kern="1200" dirty="0">
                <a:solidFill>
                  <a:srgbClr val="000000"/>
                </a:solidFill>
                <a:latin typeface="+mn-lt"/>
                <a:ea typeface="ＭＳ Ｐゴシック" charset="0"/>
                <a:cs typeface="ＭＳ Ｐゴシック" charset="0"/>
              </a:rPr>
              <a:t>UQADD8</a:t>
            </a:r>
            <a:r>
              <a:rPr lang="en-GB" sz="1200" u="sng" kern="1200" dirty="0">
                <a:solidFill>
                  <a:srgbClr val="000000"/>
                </a:solidFill>
                <a:latin typeface="+mn-lt"/>
                <a:ea typeface="ＭＳ Ｐゴシック" charset="0"/>
                <a:cs typeface="ＭＳ Ｐゴシック" charset="0"/>
              </a:rPr>
              <a:t>,</a:t>
            </a:r>
            <a:r>
              <a:rPr lang="en-GB" sz="1200" kern="1200" dirty="0">
                <a:solidFill>
                  <a:srgbClr val="000000"/>
                </a:solidFill>
                <a:latin typeface="+mn-lt"/>
                <a:ea typeface="ＭＳ Ｐゴシック" charset="0"/>
                <a:cs typeface="ＭＳ Ｐゴシック" charset="0"/>
              </a:rPr>
              <a:t> and QSUB16. There are also instructions for packing and unpacking registers. </a:t>
            </a:r>
            <a:endParaRPr lang="en-GB" dirty="0"/>
          </a:p>
          <a:p>
            <a:endParaRPr lang="en-GB" sz="1200" kern="1200" dirty="0">
              <a:solidFill>
                <a:schemeClr val="tx1"/>
              </a:solidFill>
              <a:latin typeface="+mn-lt"/>
              <a:ea typeface="ＭＳ Ｐゴシック" charset="0"/>
              <a:cs typeface="+mn-cs"/>
            </a:endParaRPr>
          </a:p>
          <a:p>
            <a:r>
              <a:rPr lang="en-GB" sz="1200" b="1" kern="1200" dirty="0">
                <a:solidFill>
                  <a:srgbClr val="000000"/>
                </a:solidFill>
                <a:latin typeface="+mn-lt"/>
                <a:ea typeface="ＭＳ Ｐゴシック" charset="0"/>
                <a:cs typeface="+mn-cs"/>
              </a:rPr>
              <a:t>UQADD8: Unsigned saturating parallel byte-wise addition. This instruction performs four unsigned integer additions on the corresponding bytes of the operands and writes the results into the corresponding bytes of the destination. It saturates the results to the unsigned range 0 ≤ </a:t>
            </a:r>
            <a:r>
              <a:rPr lang="en-GB" sz="1100" b="1" i="1" kern="1200" dirty="0">
                <a:solidFill>
                  <a:srgbClr val="000000"/>
                </a:solidFill>
                <a:latin typeface="+mn-lt"/>
                <a:ea typeface="ＭＳ Ｐゴシック" charset="0"/>
                <a:cs typeface="+mn-cs"/>
              </a:rPr>
              <a:t>x </a:t>
            </a:r>
            <a:r>
              <a:rPr lang="en-GB" sz="1200" b="1" i="1" kern="1200" dirty="0">
                <a:solidFill>
                  <a:srgbClr val="000000"/>
                </a:solidFill>
                <a:latin typeface="+mn-lt"/>
                <a:ea typeface="ＭＳ Ｐゴシック" charset="0"/>
                <a:cs typeface="+mn-cs"/>
              </a:rPr>
              <a:t>≤ 2^</a:t>
            </a:r>
            <a:r>
              <a:rPr lang="en-GB" sz="800" b="1" i="1" kern="1200" dirty="0">
                <a:solidFill>
                  <a:srgbClr val="000000"/>
                </a:solidFill>
                <a:latin typeface="+mn-lt"/>
                <a:ea typeface="ＭＳ Ｐゴシック" charset="0"/>
                <a:cs typeface="+mn-cs"/>
              </a:rPr>
              <a:t>8 </a:t>
            </a:r>
            <a:r>
              <a:rPr lang="en-GB" sz="1200" b="1" i="1" kern="1200" dirty="0">
                <a:solidFill>
                  <a:srgbClr val="000000"/>
                </a:solidFill>
                <a:latin typeface="+mn-lt"/>
                <a:ea typeface="ＭＳ Ｐゴシック" charset="0"/>
                <a:cs typeface="+mn-cs"/>
              </a:rPr>
              <a:t>–1. </a:t>
            </a:r>
            <a:r>
              <a:rPr lang="en-GB" sz="1200" b="1" kern="1200" dirty="0">
                <a:solidFill>
                  <a:srgbClr val="000000"/>
                </a:solidFill>
                <a:latin typeface="+mn-lt"/>
                <a:ea typeface="ＭＳ Ｐゴシック" charset="0"/>
                <a:cs typeface="+mn-cs"/>
              </a:rPr>
              <a:t>The Q flag is not affected even if this operation saturates.</a:t>
            </a:r>
            <a:endParaRPr lang="en-GB" sz="1200" b="1" kern="1200" dirty="0">
              <a:solidFill>
                <a:schemeClr val="tx1"/>
              </a:solidFill>
              <a:latin typeface="+mn-lt"/>
              <a:ea typeface="ＭＳ Ｐゴシック" charset="0"/>
              <a:cs typeface="+mn-cs"/>
            </a:endParaRPr>
          </a:p>
          <a:p>
            <a:endParaRPr lang="en-GB" sz="1200" b="1" kern="1200" dirty="0">
              <a:solidFill>
                <a:schemeClr val="tx1"/>
              </a:solidFill>
              <a:latin typeface="+mn-lt"/>
              <a:ea typeface="ＭＳ Ｐゴシック" charset="0"/>
              <a:cs typeface="+mn-cs"/>
            </a:endParaRPr>
          </a:p>
          <a:p>
            <a:r>
              <a:rPr lang="en-GB" sz="1200" b="1" kern="1200" dirty="0">
                <a:solidFill>
                  <a:srgbClr val="000000"/>
                </a:solidFill>
                <a:latin typeface="+mn-lt"/>
                <a:ea typeface="ＭＳ Ｐゴシック" charset="0"/>
                <a:cs typeface="+mn-cs"/>
              </a:rPr>
              <a:t>QSUB16: Signed saturating parallel halfword-wise subtraction. This instruction subtracts each halfword of the second operand from the corresponding halfword of the first operan</a:t>
            </a:r>
            <a:r>
              <a:rPr lang="en-GB" sz="1200" b="1" u="sng" kern="1200" dirty="0">
                <a:solidFill>
                  <a:srgbClr val="000000"/>
                </a:solidFill>
                <a:latin typeface="+mn-lt"/>
                <a:ea typeface="ＭＳ Ｐゴシック" charset="0"/>
                <a:cs typeface="+mn-cs"/>
              </a:rPr>
              <a:t>d a</a:t>
            </a:r>
            <a:r>
              <a:rPr lang="en-GB" sz="1200" b="1" kern="1200" dirty="0">
                <a:solidFill>
                  <a:srgbClr val="000000"/>
                </a:solidFill>
                <a:latin typeface="+mn-lt"/>
                <a:ea typeface="ＭＳ Ｐゴシック" charset="0"/>
                <a:cs typeface="+mn-cs"/>
              </a:rPr>
              <a:t>nd writes the results into the corresponding halfwords of the destination. It saturates the results to the signed range –2^</a:t>
            </a:r>
            <a:r>
              <a:rPr lang="en-GB" sz="800" b="1" kern="1200" dirty="0">
                <a:solidFill>
                  <a:srgbClr val="000000"/>
                </a:solidFill>
                <a:latin typeface="+mn-lt"/>
                <a:ea typeface="ＭＳ Ｐゴシック" charset="0"/>
                <a:cs typeface="+mn-cs"/>
              </a:rPr>
              <a:t>15 </a:t>
            </a:r>
            <a:r>
              <a:rPr lang="en-GB" sz="1200" b="1" kern="1200" dirty="0">
                <a:solidFill>
                  <a:srgbClr val="000000"/>
                </a:solidFill>
                <a:latin typeface="+mn-lt"/>
                <a:ea typeface="ＭＳ Ｐゴシック" charset="0"/>
                <a:cs typeface="+mn-cs"/>
              </a:rPr>
              <a:t>≤ </a:t>
            </a:r>
            <a:r>
              <a:rPr lang="en-GB" sz="1100" b="1" i="1" kern="1200" dirty="0">
                <a:solidFill>
                  <a:srgbClr val="000000"/>
                </a:solidFill>
                <a:latin typeface="+mn-lt"/>
                <a:ea typeface="ＭＳ Ｐゴシック" charset="0"/>
                <a:cs typeface="+mn-cs"/>
              </a:rPr>
              <a:t>x </a:t>
            </a:r>
            <a:r>
              <a:rPr lang="en-GB" sz="1200" b="1" i="1" kern="1200" dirty="0">
                <a:solidFill>
                  <a:srgbClr val="000000"/>
                </a:solidFill>
                <a:latin typeface="+mn-lt"/>
                <a:ea typeface="ＭＳ Ｐゴシック" charset="0"/>
                <a:cs typeface="+mn-cs"/>
              </a:rPr>
              <a:t>≤ 2^</a:t>
            </a:r>
            <a:r>
              <a:rPr lang="en-GB" sz="800" b="1" i="1" kern="1200" dirty="0">
                <a:solidFill>
                  <a:srgbClr val="000000"/>
                </a:solidFill>
                <a:latin typeface="+mn-lt"/>
                <a:ea typeface="ＭＳ Ｐゴシック" charset="0"/>
                <a:cs typeface="+mn-cs"/>
              </a:rPr>
              <a:t>15 </a:t>
            </a:r>
            <a:r>
              <a:rPr lang="en-GB" sz="1200" b="1" i="1" kern="1200" dirty="0">
                <a:solidFill>
                  <a:srgbClr val="000000"/>
                </a:solidFill>
                <a:latin typeface="+mn-lt"/>
                <a:ea typeface="ＭＳ Ｐゴシック" charset="0"/>
                <a:cs typeface="+mn-cs"/>
              </a:rPr>
              <a:t>–1. </a:t>
            </a:r>
            <a:r>
              <a:rPr lang="en-GB" sz="1200" b="1" kern="1200" dirty="0">
                <a:solidFill>
                  <a:srgbClr val="000000"/>
                </a:solidFill>
                <a:latin typeface="+mn-lt"/>
                <a:ea typeface="ＭＳ Ｐゴシック" charset="0"/>
                <a:cs typeface="+mn-cs"/>
              </a:rPr>
              <a:t>The Q flag is not affected even if this operation saturates.</a:t>
            </a:r>
            <a:endParaRPr lang="en-IN" b="1"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18</a:t>
            </a:fld>
            <a:endParaRPr lang="en-US" altLang="en-US" dirty="0"/>
          </a:p>
        </p:txBody>
      </p:sp>
    </p:spTree>
    <p:extLst>
      <p:ext uri="{BB962C8B-B14F-4D97-AF65-F5344CB8AC3E}">
        <p14:creationId xmlns:p14="http://schemas.microsoft.com/office/powerpoint/2010/main" val="2177967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b="1" dirty="0">
                <a:latin typeface="Arial"/>
              </a:rPr>
              <a:t>Disassembly sometimes will not match what you wrote in the first plac</a:t>
            </a:r>
            <a:r>
              <a:rPr lang="en-GB" sz="1200" b="1" u="sng" dirty="0">
                <a:latin typeface="Arial"/>
              </a:rPr>
              <a:t>e b</a:t>
            </a:r>
            <a:r>
              <a:rPr lang="en-GB" sz="1200" b="1" dirty="0">
                <a:latin typeface="Arial"/>
              </a:rPr>
              <a:t>ecause the rules for disassembly force the choice of one of </a:t>
            </a:r>
            <a:r>
              <a:rPr lang="en-GB" sz="1200" b="1" u="sng" dirty="0">
                <a:latin typeface="Arial"/>
              </a:rPr>
              <a:t>the</a:t>
            </a:r>
            <a:r>
              <a:rPr lang="en-GB" sz="1200" b="1" dirty="0">
                <a:latin typeface="Arial"/>
              </a:rPr>
              <a:t> number of options.</a:t>
            </a:r>
            <a:r>
              <a:rPr lang="en-GB" sz="1200" b="1" dirty="0">
                <a:latin typeface="+mn-lt"/>
              </a:rPr>
              <a:t> </a:t>
            </a:r>
            <a:r>
              <a:rPr lang="en-GB" sz="1200" b="1" dirty="0">
                <a:latin typeface="Arial"/>
              </a:rPr>
              <a:t>The disassembler will append .W or .N to an instruction that does not follow the normal assembly rules to ensure that reassembly will produce the same result as the original.</a:t>
            </a:r>
            <a:r>
              <a:rPr lang="en-GB" sz="1200" b="1" baseline="0" dirty="0">
                <a:latin typeface="+mn-lt"/>
              </a:rPr>
              <a:t>  </a:t>
            </a:r>
            <a:r>
              <a:rPr lang="en-GB" sz="1200" b="1" dirty="0">
                <a:latin typeface="Arial"/>
              </a:rPr>
              <a:t>2-operand Thumb ADD is disassembled using the 2-operand form (rather than the default 3-operand form) to ensure that it will reassemble to the same bit pattern.</a:t>
            </a:r>
            <a:endParaRPr lang="en-GB" b="1" dirty="0"/>
          </a:p>
          <a:p>
            <a:pPr>
              <a:lnSpc>
                <a:spcPct val="100000"/>
              </a:lnSpc>
            </a:pPr>
            <a:endParaRPr lang="en-GB" b="1" dirty="0"/>
          </a:p>
          <a:p>
            <a:pPr>
              <a:lnSpc>
                <a:spcPct val="100000"/>
              </a:lnSpc>
            </a:pPr>
            <a:r>
              <a:rPr lang="en-GB" sz="1200" b="1" dirty="0">
                <a:latin typeface="Arial"/>
              </a:rPr>
              <a:t>The assembler is not 100% WYSIWYG. Some warnings exist, which are suppressed by default:</a:t>
            </a:r>
          </a:p>
          <a:p>
            <a:pPr>
              <a:lnSpc>
                <a:spcPct val="100000"/>
              </a:lnSpc>
            </a:pPr>
            <a:endParaRPr lang="en-GB" b="1" dirty="0"/>
          </a:p>
          <a:p>
            <a:pPr lvl="1">
              <a:lnSpc>
                <a:spcPct val="100000"/>
              </a:lnSpc>
            </a:pPr>
            <a:r>
              <a:rPr lang="en-GB" sz="1200" b="1" dirty="0">
                <a:latin typeface="Arial"/>
              </a:rPr>
              <a:t>“—diag_warning 1645” will warn when armasm has changed one instruction to another (e.g., ADD to equivalent SUB).</a:t>
            </a:r>
            <a:endParaRPr lang="en-GB" b="1" dirty="0"/>
          </a:p>
          <a:p>
            <a:pPr lvl="1">
              <a:lnSpc>
                <a:spcPct val="100000"/>
              </a:lnSpc>
            </a:pPr>
            <a:r>
              <a:rPr lang="en-GB" sz="1200" b="1" dirty="0">
                <a:latin typeface="Arial"/>
              </a:rPr>
              <a:t>“—diag_warning 1763” warns when armasm generates an IT block (SP1 only).</a:t>
            </a:r>
            <a:endParaRPr lang="en-GB" b="1" dirty="0"/>
          </a:p>
          <a:p>
            <a:pPr>
              <a:lnSpc>
                <a:spcPct val="100000"/>
              </a:lnSpc>
            </a:pPr>
            <a:endParaRPr lang="en-GB" b="1" dirty="0"/>
          </a:p>
          <a:p>
            <a:pPr>
              <a:lnSpc>
                <a:spcPct val="100000"/>
              </a:lnSpc>
            </a:pPr>
            <a:r>
              <a:rPr lang="en-GB" sz="1200" b="1" dirty="0">
                <a:latin typeface="Arial"/>
              </a:rPr>
              <a:t>sp/lr/pc should be used in preference to register names to reflect the fact that the syntax attaches special significance to these particular registers.</a:t>
            </a:r>
            <a:endParaRPr lang="en-GB" b="1"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19</a:t>
            </a:fld>
            <a:endParaRPr lang="en-US" altLang="en-US" dirty="0"/>
          </a:p>
        </p:txBody>
      </p:sp>
    </p:spTree>
    <p:extLst>
      <p:ext uri="{BB962C8B-B14F-4D97-AF65-F5344CB8AC3E}">
        <p14:creationId xmlns:p14="http://schemas.microsoft.com/office/powerpoint/2010/main" val="1661504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latin typeface="Arial"/>
              </a:rPr>
              <a:t>There are branch instructions that you can use as well, such as B and BL.</a:t>
            </a:r>
          </a:p>
          <a:p>
            <a:endParaRPr lang="en-GB" sz="2000" dirty="0">
              <a:latin typeface="Arial"/>
            </a:endParaRPr>
          </a:p>
          <a:p>
            <a:r>
              <a:rPr lang="en-GB" sz="2000" dirty="0">
                <a:latin typeface="Arial"/>
              </a:rPr>
              <a:t>The B instruction causes a branch to a </a:t>
            </a:r>
            <a:r>
              <a:rPr lang="en-GB" sz="2000" i="1" dirty="0">
                <a:latin typeface="Arial"/>
              </a:rPr>
              <a:t>label</a:t>
            </a:r>
            <a:r>
              <a:rPr lang="en-GB" sz="2000" dirty="0">
                <a:latin typeface="Arial"/>
              </a:rPr>
              <a:t> specified. The branch range depends on the instruction set and the width.</a:t>
            </a:r>
          </a:p>
          <a:p>
            <a:endParaRPr lang="en-GB" sz="2000" dirty="0">
              <a:latin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2000" dirty="0">
                <a:latin typeface="Arial"/>
              </a:rPr>
              <a:t>The BL instruction causes </a:t>
            </a:r>
            <a:r>
              <a:rPr lang="en-GB" sz="2000" kern="1200" dirty="0">
                <a:solidFill>
                  <a:srgbClr val="000000"/>
                </a:solidFill>
                <a:latin typeface="+mn-lt"/>
                <a:ea typeface="ＭＳ Ｐゴシック" charset="0"/>
                <a:cs typeface="ＭＳ Ｐゴシック" charset="0"/>
              </a:rPr>
              <a:t>a branch to </a:t>
            </a:r>
            <a:r>
              <a:rPr lang="en-GB" sz="2000" i="1" kern="1200" dirty="0">
                <a:solidFill>
                  <a:srgbClr val="000000"/>
                </a:solidFill>
                <a:latin typeface="+mn-lt"/>
                <a:ea typeface="ＭＳ Ｐゴシック" charset="0"/>
                <a:cs typeface="ＭＳ Ｐゴシック" charset="0"/>
              </a:rPr>
              <a:t>label</a:t>
            </a:r>
            <a:r>
              <a:rPr lang="en-GB" sz="2000" i="0" kern="1200" dirty="0">
                <a:solidFill>
                  <a:srgbClr val="000000"/>
                </a:solidFill>
                <a:latin typeface="+mn-lt"/>
                <a:ea typeface="ＭＳ Ｐゴシック" charset="0"/>
                <a:cs typeface="ＭＳ Ｐゴシック" charset="0"/>
              </a:rPr>
              <a:t> </a:t>
            </a:r>
            <a:r>
              <a:rPr lang="en-GB" sz="2000" i="0" u="none" kern="1200" dirty="0">
                <a:solidFill>
                  <a:srgbClr val="000000"/>
                </a:solidFill>
                <a:latin typeface="+mn-lt"/>
                <a:ea typeface="ＭＳ Ｐゴシック" charset="0"/>
                <a:cs typeface="ＭＳ Ｐゴシック" charset="0"/>
              </a:rPr>
              <a:t>specified</a:t>
            </a:r>
            <a:r>
              <a:rPr lang="en-GB" sz="2000" i="1" u="none" kern="1200" dirty="0">
                <a:solidFill>
                  <a:srgbClr val="000000"/>
                </a:solidFill>
                <a:latin typeface="+mn-lt"/>
                <a:ea typeface="ＭＳ Ｐゴシック" charset="0"/>
                <a:cs typeface="ＭＳ Ｐゴシック" charset="0"/>
              </a:rPr>
              <a:t> </a:t>
            </a:r>
            <a:r>
              <a:rPr lang="en-GB" sz="2000" u="none" kern="1200" dirty="0">
                <a:solidFill>
                  <a:srgbClr val="000000"/>
                </a:solidFill>
                <a:latin typeface="+mn-lt"/>
                <a:ea typeface="ＭＳ Ｐゴシック" charset="0"/>
                <a:cs typeface="ＭＳ Ｐゴシック" charset="0"/>
              </a:rPr>
              <a:t>and </a:t>
            </a:r>
            <a:r>
              <a:rPr lang="en-GB" sz="2000" kern="1200" dirty="0">
                <a:solidFill>
                  <a:srgbClr val="000000"/>
                </a:solidFill>
                <a:latin typeface="+mn-lt"/>
                <a:ea typeface="ＭＳ Ｐゴシック" charset="0"/>
                <a:cs typeface="ＭＳ Ｐゴシック" charset="0"/>
              </a:rPr>
              <a:t>copies the address of the next instruction into Link Register </a:t>
            </a:r>
            <a:r>
              <a:rPr lang="en-GB" sz="2000" b="1" kern="1200" dirty="0">
                <a:solidFill>
                  <a:srgbClr val="000000"/>
                </a:solidFill>
                <a:latin typeface="+mn-lt"/>
                <a:ea typeface="ＭＳ Ｐゴシック" charset="0"/>
                <a:cs typeface="ＭＳ Ｐゴシック" charset="0"/>
              </a:rPr>
              <a:t>(R14)</a:t>
            </a:r>
            <a:r>
              <a:rPr lang="en-GB" sz="2000" kern="1200" dirty="0">
                <a:solidFill>
                  <a:srgbClr val="000000"/>
                </a:solidFill>
                <a:latin typeface="+mn-lt"/>
                <a:ea typeface="ＭＳ Ｐゴシック" charset="0"/>
                <a:cs typeface="ＭＳ Ｐゴシック" charset="0"/>
              </a:rPr>
              <a:t>.</a:t>
            </a:r>
            <a:endParaRPr lang="en-GB" sz="2000" dirty="0"/>
          </a:p>
          <a:p>
            <a:endParaRPr lang="en-GB" sz="2000" dirty="0">
              <a:latin typeface="Arial"/>
            </a:endParaRPr>
          </a:p>
          <a:p>
            <a:r>
              <a:rPr lang="en-GB" sz="1200" b="1" kern="1200" dirty="0">
                <a:solidFill>
                  <a:srgbClr val="000000"/>
                </a:solidFill>
                <a:latin typeface="+mn-lt"/>
                <a:ea typeface="ＭＳ Ｐゴシック" charset="0"/>
                <a:cs typeface="ＭＳ Ｐゴシック" charset="0"/>
              </a:rPr>
              <a:t>Ranges: Machine-level B instructions have restricted ranges from the address of the current instruction. However, you can use these instructions even if</a:t>
            </a:r>
            <a:r>
              <a:rPr lang="en-GB" sz="1200" b="1" i="1" kern="1200" dirty="0">
                <a:solidFill>
                  <a:srgbClr val="000000"/>
                </a:solidFill>
                <a:latin typeface="+mn-lt"/>
                <a:ea typeface="ＭＳ Ｐゴシック" charset="0"/>
                <a:cs typeface="ＭＳ Ｐゴシック" charset="0"/>
              </a:rPr>
              <a:t> </a:t>
            </a:r>
            <a:r>
              <a:rPr lang="en-GB" sz="1200" b="1" i="0" kern="1200" dirty="0">
                <a:solidFill>
                  <a:srgbClr val="000000"/>
                </a:solidFill>
                <a:latin typeface="+mn-lt"/>
                <a:ea typeface="ＭＳ Ｐゴシック" charset="0"/>
                <a:cs typeface="ＭＳ Ｐゴシック" charset="0"/>
              </a:rPr>
              <a:t>the </a:t>
            </a:r>
            <a:r>
              <a:rPr lang="en-GB" sz="1200" b="1" kern="1200" dirty="0">
                <a:solidFill>
                  <a:srgbClr val="000000"/>
                </a:solidFill>
                <a:latin typeface="+mn-lt"/>
                <a:ea typeface="ＭＳ Ｐゴシック" charset="0"/>
                <a:cs typeface="ＭＳ Ｐゴシック" charset="0"/>
              </a:rPr>
              <a:t>label is out of range. Often, you do not know where the linker places the label. When necessary, the linker adds code to enable longer branches. The added code is called a </a:t>
            </a:r>
            <a:r>
              <a:rPr lang="en-GB" sz="1200" b="1" i="1" kern="1200" dirty="0">
                <a:solidFill>
                  <a:srgbClr val="000000"/>
                </a:solidFill>
                <a:latin typeface="+mn-lt"/>
                <a:ea typeface="ＭＳ Ｐゴシック" charset="0"/>
                <a:cs typeface="ＭＳ Ｐゴシック" charset="0"/>
              </a:rPr>
              <a:t>veneer</a:t>
            </a:r>
            <a:r>
              <a:rPr lang="en-GB" sz="1200" b="1" kern="1200" dirty="0">
                <a:solidFill>
                  <a:srgbClr val="000000"/>
                </a:solidFill>
                <a:latin typeface="+mn-lt"/>
                <a:ea typeface="ＭＳ Ｐゴシック" charset="0"/>
                <a:cs typeface="ＭＳ Ｐゴシック" charset="0"/>
              </a:rPr>
              <a:t>.</a:t>
            </a:r>
            <a:endParaRPr lang="en-GB" b="1"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4</a:t>
            </a:fld>
            <a:endParaRPr lang="en-US" altLang="en-US" dirty="0"/>
          </a:p>
        </p:txBody>
      </p:sp>
    </p:spTree>
    <p:extLst>
      <p:ext uri="{BB962C8B-B14F-4D97-AF65-F5344CB8AC3E}">
        <p14:creationId xmlns:p14="http://schemas.microsoft.com/office/powerpoint/2010/main" val="3311067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u="none" dirty="0">
                <a:latin typeface="Arial"/>
              </a:rPr>
              <a:t>Interworking enables you to mix Arm and Thumb code</a:t>
            </a:r>
            <a:r>
              <a:rPr lang="en-GB" sz="2000" u="none" baseline="0" dirty="0">
                <a:latin typeface="Arial"/>
              </a:rPr>
              <a:t> so that </a:t>
            </a:r>
            <a:r>
              <a:rPr lang="en-GB" sz="2000" u="none" dirty="0">
                <a:latin typeface="Arial"/>
              </a:rPr>
              <a:t>Arm routines can return to a Thumb state caller and Thumb routines can return to an Arm state caller.</a:t>
            </a:r>
          </a:p>
          <a:p>
            <a:pPr lvl="1">
              <a:lnSpc>
                <a:spcPct val="100000"/>
              </a:lnSpc>
            </a:pPr>
            <a:endParaRPr lang="en-GB" u="none" dirty="0"/>
          </a:p>
          <a:p>
            <a:pPr>
              <a:lnSpc>
                <a:spcPct val="100000"/>
              </a:lnSpc>
            </a:pPr>
            <a:r>
              <a:rPr lang="en-GB" sz="2000" u="none" dirty="0">
                <a:latin typeface="Arial"/>
              </a:rPr>
              <a:t>This can</a:t>
            </a:r>
            <a:r>
              <a:rPr lang="en-GB" sz="2000" u="none" baseline="0" dirty="0">
                <a:latin typeface="Arial"/>
              </a:rPr>
              <a:t> be beneficial </a:t>
            </a:r>
            <a:r>
              <a:rPr lang="en-GB" sz="2000" u="none" dirty="0">
                <a:latin typeface="Arial"/>
              </a:rPr>
              <a:t>if you compile or assemble code for interworking because your code can call a routine in a different module without considering which instruction set it uses. </a:t>
            </a:r>
            <a:r>
              <a:rPr lang="en-GB" sz="2000" b="1" u="none" dirty="0">
                <a:latin typeface="Arial"/>
              </a:rPr>
              <a:t>The compiler and assembler both use the --apcs=/interwork command-line option to enable interworking.</a:t>
            </a:r>
            <a:r>
              <a:rPr lang="en-GB" sz="1200" u="none" baseline="0" dirty="0">
                <a:latin typeface="+mn-lt"/>
              </a:rPr>
              <a:t> </a:t>
            </a:r>
            <a:r>
              <a:rPr lang="en-GB" sz="2000" u="none" dirty="0">
                <a:latin typeface="Arial"/>
              </a:rPr>
              <a:t>You can freely mix code compiled or assembled for Arm and Thumb, provided that the code conforms to the Arm Architecture Procedure Call Standard (AAPCS).</a:t>
            </a:r>
          </a:p>
          <a:p>
            <a:pPr>
              <a:lnSpc>
                <a:spcPct val="100000"/>
              </a:lnSpc>
            </a:pPr>
            <a:endParaRPr lang="en-GB" sz="2000" u="none" dirty="0">
              <a:latin typeface="Arial"/>
            </a:endParaRPr>
          </a:p>
          <a:p>
            <a:pPr>
              <a:lnSpc>
                <a:spcPct val="100000"/>
              </a:lnSpc>
            </a:pPr>
            <a:r>
              <a:rPr lang="en-GB" sz="2000" u="none" dirty="0">
                <a:latin typeface="Arial"/>
              </a:rPr>
              <a:t>There are two instructions that allow you to perform interworking: BX and BLX.</a:t>
            </a:r>
          </a:p>
          <a:p>
            <a:pPr>
              <a:lnSpc>
                <a:spcPct val="100000"/>
              </a:lnSpc>
            </a:pPr>
            <a:endParaRPr lang="en-GB" sz="2000" dirty="0">
              <a:latin typeface="Arial"/>
            </a:endParaRPr>
          </a:p>
          <a:p>
            <a:pPr>
              <a:lnSpc>
                <a:spcPct val="100000"/>
              </a:lnSpc>
            </a:pPr>
            <a:r>
              <a:rPr lang="en-GB" sz="2000" dirty="0">
                <a:latin typeface="Arial"/>
              </a:rPr>
              <a:t>BX stands for Branch and Exchange instruction set. If bit 0 of the register Rn is 0, then the processor changes or remains in Arm state. If bit 0 is set to 1, then the processor changes or remains in Thumb state.</a:t>
            </a:r>
          </a:p>
          <a:p>
            <a:pPr>
              <a:lnSpc>
                <a:spcPct val="100000"/>
              </a:lnSpc>
            </a:pPr>
            <a:endParaRPr lang="en-GB" sz="2000" dirty="0">
              <a:latin typeface="Arial"/>
            </a:endParaRPr>
          </a:p>
          <a:p>
            <a:pPr>
              <a:lnSpc>
                <a:spcPct val="100000"/>
              </a:lnSpc>
            </a:pPr>
            <a:r>
              <a:rPr lang="en-GB" sz="2000" dirty="0">
                <a:latin typeface="Arial"/>
              </a:rPr>
              <a:t>BLX stands for Branch with Link and Exchange instruction set. It is used to branch to a subroutine, which is known to be in the opposite instruction set. </a:t>
            </a:r>
            <a:r>
              <a:rPr lang="en-GB" sz="2000" b="1" dirty="0">
                <a:latin typeface="Arial"/>
              </a:rPr>
              <a:t>Specifically, it c</a:t>
            </a:r>
            <a:r>
              <a:rPr lang="en-GB" sz="2000" b="1" kern="1200" dirty="0">
                <a:solidFill>
                  <a:srgbClr val="000000"/>
                </a:solidFill>
                <a:latin typeface="+mn-lt"/>
                <a:ea typeface="ＭＳ Ｐゴシック" charset="0"/>
                <a:cs typeface="ＭＳ Ｐゴシック" charset="0"/>
              </a:rPr>
              <a:t>auses a branch to labe</a:t>
            </a:r>
            <a:r>
              <a:rPr lang="en-GB" sz="2000" b="1" u="none" kern="1200" dirty="0">
                <a:solidFill>
                  <a:srgbClr val="000000"/>
                </a:solidFill>
                <a:latin typeface="+mn-lt"/>
                <a:ea typeface="ＭＳ Ｐゴシック" charset="0"/>
                <a:cs typeface="ＭＳ Ｐゴシック" charset="0"/>
              </a:rPr>
              <a:t>l, or </a:t>
            </a:r>
            <a:r>
              <a:rPr lang="en-GB" sz="2000" b="1" kern="1200" dirty="0">
                <a:solidFill>
                  <a:srgbClr val="000000"/>
                </a:solidFill>
                <a:latin typeface="+mn-lt"/>
                <a:ea typeface="ＭＳ Ｐゴシック" charset="0"/>
                <a:cs typeface="ＭＳ Ｐゴシック" charset="0"/>
              </a:rPr>
              <a:t>to the address contained in register Rn. In addition, the BLX instruction copies the address of the next instruction into the Link Register (R14, the link register), and the BLX instruction can change the instruction set.</a:t>
            </a:r>
          </a:p>
          <a:p>
            <a:pPr>
              <a:lnSpc>
                <a:spcPct val="100000"/>
              </a:lnSpc>
            </a:pPr>
            <a:endParaRPr lang="en-GB" sz="2000" b="1" dirty="0"/>
          </a:p>
          <a:p>
            <a:pPr>
              <a:lnSpc>
                <a:spcPct val="100000"/>
              </a:lnSpc>
            </a:pPr>
            <a:r>
              <a:rPr lang="en-GB" sz="2000" b="1" kern="1200" dirty="0">
                <a:solidFill>
                  <a:srgbClr val="000000"/>
                </a:solidFill>
                <a:latin typeface="+mn-lt"/>
                <a:ea typeface="ＭＳ Ｐゴシック" charset="0"/>
                <a:cs typeface="ＭＳ Ｐゴシック" charset="0"/>
              </a:rPr>
              <a:t>    BLX </a:t>
            </a:r>
            <a:r>
              <a:rPr lang="en-GB" sz="2000" b="1" i="1" kern="1200" dirty="0">
                <a:solidFill>
                  <a:srgbClr val="000000"/>
                </a:solidFill>
                <a:latin typeface="+mn-lt"/>
                <a:ea typeface="ＭＳ Ｐゴシック" charset="0"/>
                <a:cs typeface="ＭＳ Ｐゴシック" charset="0"/>
              </a:rPr>
              <a:t>offset </a:t>
            </a:r>
            <a:r>
              <a:rPr lang="en-GB" sz="2000" b="1" kern="1200" dirty="0">
                <a:solidFill>
                  <a:srgbClr val="000000"/>
                </a:solidFill>
                <a:latin typeface="+mn-lt"/>
                <a:ea typeface="ＭＳ Ｐゴシック" charset="0"/>
                <a:cs typeface="ＭＳ Ｐゴシック" charset="0"/>
              </a:rPr>
              <a:t>always changes the instruction set. </a:t>
            </a:r>
            <a:endParaRPr lang="en-GB" sz="2000" b="1" dirty="0"/>
          </a:p>
          <a:p>
            <a:pPr>
              <a:lnSpc>
                <a:spcPct val="100000"/>
              </a:lnSpc>
            </a:pPr>
            <a:r>
              <a:rPr lang="en-GB" sz="2000" b="1" kern="1200" dirty="0">
                <a:solidFill>
                  <a:srgbClr val="000000"/>
                </a:solidFill>
                <a:latin typeface="+mn-lt"/>
                <a:ea typeface="ＭＳ Ｐゴシック" charset="0"/>
                <a:cs typeface="ＭＳ Ｐゴシック" charset="0"/>
              </a:rPr>
              <a:t>    BLX </a:t>
            </a:r>
            <a:r>
              <a:rPr lang="en-GB" sz="2000" b="1" i="1" kern="1200" dirty="0">
                <a:solidFill>
                  <a:srgbClr val="000000"/>
                </a:solidFill>
                <a:latin typeface="+mn-lt"/>
                <a:ea typeface="ＭＳ Ｐゴシック" charset="0"/>
                <a:cs typeface="ＭＳ Ｐゴシック" charset="0"/>
              </a:rPr>
              <a:t>Rm </a:t>
            </a:r>
            <a:r>
              <a:rPr lang="en-GB" sz="2000" b="1" kern="1200" dirty="0">
                <a:solidFill>
                  <a:srgbClr val="000000"/>
                </a:solidFill>
                <a:latin typeface="+mn-lt"/>
                <a:ea typeface="ＭＳ Ｐゴシック" charset="0"/>
                <a:cs typeface="ＭＳ Ｐゴシック" charset="0"/>
              </a:rPr>
              <a:t>derives the target instruction set from bit[0] of Rm.</a:t>
            </a:r>
            <a:endParaRPr lang="en-GB" sz="2000" b="1" dirty="0"/>
          </a:p>
          <a:p>
            <a:pPr>
              <a:lnSpc>
                <a:spcPct val="100000"/>
              </a:lnSpc>
            </a:pPr>
            <a:endParaRPr lang="en-GB" sz="2000" dirty="0">
              <a:latin typeface="Arial"/>
            </a:endParaRPr>
          </a:p>
          <a:p>
            <a:pPr>
              <a:lnSpc>
                <a:spcPct val="100000"/>
              </a:lnSpc>
            </a:pPr>
            <a:r>
              <a:rPr lang="en-GB" sz="2000" b="1" dirty="0">
                <a:latin typeface="Arial"/>
              </a:rPr>
              <a:t>You can use the linker to fix up calls to routines that use a different instruction set from the caller,</a:t>
            </a:r>
            <a:r>
              <a:rPr lang="en-GB" sz="2000" b="1" baseline="0" dirty="0">
                <a:latin typeface="Arial"/>
              </a:rPr>
              <a:t> by using</a:t>
            </a:r>
            <a:r>
              <a:rPr lang="en-GB" sz="2000" b="1" dirty="0">
                <a:latin typeface="Arial"/>
              </a:rPr>
              <a:t> BL to call the routine,</a:t>
            </a:r>
            <a:r>
              <a:rPr lang="en-GB" sz="2000" b="1" baseline="0" dirty="0">
                <a:latin typeface="Arial"/>
              </a:rPr>
              <a:t> or </a:t>
            </a:r>
            <a:r>
              <a:rPr lang="en-GB" sz="2000" b="1" dirty="0">
                <a:latin typeface="Arial"/>
              </a:rPr>
              <a:t>you can write your code to make the instruction set changes explicitly. In some circumstances, you can write smaller or faster code by doing this. You can use BX, BLX, LDR, LDM, and POP instructions to perform the instruction set state changes. </a:t>
            </a:r>
            <a:endParaRPr lang="en-GB" b="1" dirty="0"/>
          </a:p>
          <a:p>
            <a:pPr>
              <a:lnSpc>
                <a:spcPct val="100000"/>
              </a:lnSpc>
            </a:pPr>
            <a:endParaRPr lang="en-GB" dirty="0"/>
          </a:p>
          <a:p>
            <a:pPr>
              <a:lnSpc>
                <a:spcPct val="100000"/>
              </a:lnSpc>
            </a:pPr>
            <a:r>
              <a:rPr lang="en-GB" sz="1200" kern="1200" dirty="0">
                <a:solidFill>
                  <a:srgbClr val="000000"/>
                </a:solidFill>
                <a:latin typeface="+mn-lt"/>
                <a:ea typeface="ＭＳ Ｐゴシック" charset="0"/>
                <a:cs typeface="ＭＳ Ｐゴシック" charset="0"/>
              </a:rPr>
              <a:t>BX: Causes a branch to the address contained in </a:t>
            </a:r>
            <a:r>
              <a:rPr lang="en-GB" sz="1200" i="1" kern="1200" dirty="0">
                <a:solidFill>
                  <a:srgbClr val="000000"/>
                </a:solidFill>
                <a:latin typeface="+mn-lt"/>
                <a:ea typeface="ＭＳ Ｐゴシック" charset="0"/>
                <a:cs typeface="ＭＳ Ｐゴシック" charset="0"/>
              </a:rPr>
              <a:t>Rn </a:t>
            </a:r>
            <a:r>
              <a:rPr lang="en-GB" sz="1200" kern="1200" dirty="0">
                <a:solidFill>
                  <a:srgbClr val="000000"/>
                </a:solidFill>
                <a:latin typeface="+mn-lt"/>
                <a:ea typeface="ＭＳ Ｐゴシック" charset="0"/>
                <a:cs typeface="ＭＳ Ｐゴシック" charset="0"/>
              </a:rPr>
              <a:t>and exchanges the instruction set, if required.</a:t>
            </a:r>
            <a:endParaRPr lang="en-GB" dirty="0"/>
          </a:p>
          <a:p>
            <a:pPr>
              <a:lnSpc>
                <a:spcPct val="100000"/>
              </a:lnSpc>
            </a:pPr>
            <a:r>
              <a:rPr lang="en-GB" sz="1200" kern="1200" dirty="0">
                <a:solidFill>
                  <a:srgbClr val="000000"/>
                </a:solidFill>
                <a:latin typeface="+mn-lt"/>
                <a:ea typeface="ＭＳ Ｐゴシック" charset="0"/>
                <a:cs typeface="ＭＳ Ｐゴシック" charset="0"/>
              </a:rPr>
              <a:t>BLX: Causes a branch to label, or to the address contained in Rn. In addition, t</a:t>
            </a:r>
            <a:r>
              <a:rPr lang="en-GB" sz="1200" kern="1200" dirty="0">
                <a:solidFill>
                  <a:srgbClr val="000000"/>
                </a:solidFill>
                <a:latin typeface="+mn-lt"/>
                <a:ea typeface="ＭＳ Ｐゴシック" charset="0"/>
                <a:cs typeface="+mn-cs"/>
              </a:rPr>
              <a:t>he BLX instruction copies the address of the next instruction into LR (R14, the link register), and the BLX instruction can change the instruction set.</a:t>
            </a:r>
            <a:endParaRPr lang="en-GB" dirty="0"/>
          </a:p>
          <a:p>
            <a:pPr>
              <a:lnSpc>
                <a:spcPct val="100000"/>
              </a:lnSpc>
            </a:pPr>
            <a:r>
              <a:rPr lang="en-GB" sz="1200" kern="1200" dirty="0">
                <a:solidFill>
                  <a:srgbClr val="000000"/>
                </a:solidFill>
                <a:latin typeface="+mn-lt"/>
                <a:ea typeface="ＭＳ Ｐゴシック" charset="0"/>
                <a:cs typeface="ＭＳ Ｐゴシック" charset="0"/>
              </a:rPr>
              <a:t>    BLX </a:t>
            </a:r>
            <a:r>
              <a:rPr lang="en-GB" sz="1200" i="1" kern="1200" dirty="0">
                <a:solidFill>
                  <a:srgbClr val="000000"/>
                </a:solidFill>
                <a:latin typeface="+mn-lt"/>
                <a:ea typeface="ＭＳ Ｐゴシック" charset="0"/>
                <a:cs typeface="ＭＳ Ｐゴシック" charset="0"/>
              </a:rPr>
              <a:t>offset </a:t>
            </a:r>
            <a:r>
              <a:rPr lang="en-GB" sz="1200" kern="1200" dirty="0">
                <a:solidFill>
                  <a:srgbClr val="000000"/>
                </a:solidFill>
                <a:latin typeface="+mn-lt"/>
                <a:ea typeface="ＭＳ Ｐゴシック" charset="0"/>
                <a:cs typeface="ＭＳ Ｐゴシック" charset="0"/>
              </a:rPr>
              <a:t>always changes the instruction set. </a:t>
            </a:r>
            <a:endParaRPr lang="en-GB" dirty="0"/>
          </a:p>
          <a:p>
            <a:pPr>
              <a:lnSpc>
                <a:spcPct val="100000"/>
              </a:lnSpc>
            </a:pPr>
            <a:r>
              <a:rPr lang="en-GB" sz="1200" kern="1200" dirty="0">
                <a:solidFill>
                  <a:srgbClr val="000000"/>
                </a:solidFill>
                <a:latin typeface="+mn-lt"/>
                <a:ea typeface="ＭＳ Ｐゴシック" charset="0"/>
                <a:cs typeface="ＭＳ Ｐゴシック" charset="0"/>
              </a:rPr>
              <a:t>    BLX </a:t>
            </a:r>
            <a:r>
              <a:rPr lang="en-GB" sz="1200" i="1" kern="1200" dirty="0">
                <a:solidFill>
                  <a:srgbClr val="000000"/>
                </a:solidFill>
                <a:latin typeface="+mn-lt"/>
                <a:ea typeface="ＭＳ Ｐゴシック" charset="0"/>
                <a:cs typeface="ＭＳ Ｐゴシック" charset="0"/>
              </a:rPr>
              <a:t>Rm </a:t>
            </a:r>
            <a:r>
              <a:rPr lang="en-GB" sz="1200" kern="1200" dirty="0">
                <a:solidFill>
                  <a:srgbClr val="000000"/>
                </a:solidFill>
                <a:latin typeface="+mn-lt"/>
                <a:ea typeface="ＭＳ Ｐゴシック" charset="0"/>
                <a:cs typeface="ＭＳ Ｐゴシック" charset="0"/>
              </a:rPr>
              <a:t>derives the target instruction set from bit[0] of Rm.</a:t>
            </a:r>
            <a:endParaRPr lang="en-GB" dirty="0"/>
          </a:p>
          <a:p>
            <a:endParaRPr lang="en-US"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5</a:t>
            </a:fld>
            <a:endParaRPr lang="en-US" altLang="en-US" dirty="0"/>
          </a:p>
        </p:txBody>
      </p:sp>
    </p:spTree>
    <p:extLst>
      <p:ext uri="{BB962C8B-B14F-4D97-AF65-F5344CB8AC3E}">
        <p14:creationId xmlns:p14="http://schemas.microsoft.com/office/powerpoint/2010/main" val="781240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u="none" dirty="0">
                <a:latin typeface="Arial"/>
              </a:rPr>
              <a:t>The </a:t>
            </a:r>
            <a:r>
              <a:rPr lang="en-GB" sz="1200" u="none" kern="1200" dirty="0">
                <a:solidFill>
                  <a:srgbClr val="000000"/>
                </a:solidFill>
                <a:latin typeface="+mn-lt"/>
                <a:ea typeface="ＭＳ Ｐゴシック" charset="0"/>
                <a:cs typeface="ＭＳ Ｐゴシック" charset="0"/>
              </a:rPr>
              <a:t>Compare (</a:t>
            </a:r>
            <a:r>
              <a:rPr lang="en-GB" sz="1200" b="1" u="none" kern="1200" dirty="0">
                <a:solidFill>
                  <a:srgbClr val="000000"/>
                </a:solidFill>
                <a:latin typeface="+mn-lt"/>
                <a:ea typeface="ＭＳ Ｐゴシック" charset="0"/>
                <a:cs typeface="ＭＳ Ｐゴシック" charset="0"/>
              </a:rPr>
              <a:t>CMP</a:t>
            </a:r>
            <a:r>
              <a:rPr lang="en-GB" sz="1200" u="none" kern="1200" dirty="0">
                <a:solidFill>
                  <a:srgbClr val="000000"/>
                </a:solidFill>
                <a:latin typeface="+mn-lt"/>
                <a:ea typeface="ＭＳ Ｐゴシック" charset="0"/>
                <a:cs typeface="ＭＳ Ｐゴシック" charset="0"/>
              </a:rPr>
              <a:t>) and Compare Negative (</a:t>
            </a:r>
            <a:r>
              <a:rPr lang="en-GB" sz="1200" b="1" u="none" kern="1200" dirty="0">
                <a:solidFill>
                  <a:srgbClr val="000000"/>
                </a:solidFill>
                <a:latin typeface="+mn-lt"/>
                <a:ea typeface="ＭＳ Ｐゴシック" charset="0"/>
                <a:cs typeface="ＭＳ Ｐゴシック" charset="0"/>
              </a:rPr>
              <a:t>CMN</a:t>
            </a:r>
            <a:r>
              <a:rPr lang="en-GB" sz="1200" u="none" kern="1200" dirty="0">
                <a:solidFill>
                  <a:srgbClr val="000000"/>
                </a:solidFill>
                <a:latin typeface="+mn-lt"/>
                <a:ea typeface="ＭＳ Ｐゴシック" charset="0"/>
                <a:cs typeface="ＭＳ Ｐゴシック" charset="0"/>
              </a:rPr>
              <a:t>) are instructions that compare the value in a register with </a:t>
            </a:r>
            <a:r>
              <a:rPr lang="en-GB" sz="1200" i="1" u="none" kern="1200" dirty="0">
                <a:solidFill>
                  <a:srgbClr val="000000"/>
                </a:solidFill>
                <a:latin typeface="+mn-lt"/>
                <a:ea typeface="ＭＳ Ｐゴシック" charset="0"/>
                <a:cs typeface="ＭＳ Ｐゴシック" charset="0"/>
              </a:rPr>
              <a:t>Operand 2. </a:t>
            </a:r>
            <a:r>
              <a:rPr lang="en-GB" sz="1200" u="none" kern="1200" dirty="0">
                <a:solidFill>
                  <a:srgbClr val="000000"/>
                </a:solidFill>
                <a:latin typeface="+mn-lt"/>
                <a:ea typeface="ＭＳ Ｐゴシック" charset="0"/>
                <a:cs typeface="ＭＳ Ｐゴシック" charset="0"/>
              </a:rPr>
              <a:t>They update the condition flags on the result but do not place the result in any register.</a:t>
            </a:r>
          </a:p>
          <a:p>
            <a:endParaRPr lang="en-GB" u="none" dirty="0"/>
          </a:p>
          <a:p>
            <a:pPr>
              <a:lnSpc>
                <a:spcPct val="100000"/>
              </a:lnSpc>
            </a:pPr>
            <a:r>
              <a:rPr lang="en-GB" sz="1200" u="none" kern="1200" dirty="0">
                <a:solidFill>
                  <a:srgbClr val="000000"/>
                </a:solidFill>
                <a:latin typeface="+mn-lt"/>
                <a:ea typeface="ＭＳ Ｐゴシック" charset="0"/>
              </a:rPr>
              <a:t>On the other hand, the compare and branch if zero instructions, which are CBZ and CBNZ, basically replaces a CMP followed by BEQ instruction as shown in the diagram in this slide. However, the condition code flags are not affected. </a:t>
            </a:r>
          </a:p>
          <a:p>
            <a:pPr>
              <a:lnSpc>
                <a:spcPct val="100000"/>
              </a:lnSpc>
            </a:pPr>
            <a:endParaRPr lang="en-GB" sz="1200" kern="1200" dirty="0">
              <a:solidFill>
                <a:srgbClr val="000000"/>
              </a:solidFill>
              <a:latin typeface="+mn-lt"/>
              <a:ea typeface="ＭＳ Ｐゴシック" charset="0"/>
            </a:endParaRPr>
          </a:p>
          <a:p>
            <a:pPr>
              <a:lnSpc>
                <a:spcPct val="100000"/>
              </a:lnSpc>
            </a:pPr>
            <a:r>
              <a:rPr lang="en-GB" sz="1200" kern="1200" dirty="0">
                <a:solidFill>
                  <a:srgbClr val="000000"/>
                </a:solidFill>
                <a:latin typeface="+mn-lt"/>
                <a:ea typeface="ＭＳ Ｐゴシック" charset="0"/>
                <a:cs typeface="ＭＳ Ｐゴシック" charset="0"/>
              </a:rPr>
              <a:t>The Compare and Branch on Zero (CBZ) instruction compare</a:t>
            </a:r>
            <a:r>
              <a:rPr lang="en-GB" sz="1200" u="sng" kern="1200" dirty="0">
                <a:solidFill>
                  <a:srgbClr val="000000"/>
                </a:solidFill>
                <a:latin typeface="+mn-lt"/>
                <a:ea typeface="ＭＳ Ｐゴシック" charset="0"/>
                <a:cs typeface="ＭＳ Ｐゴシック" charset="0"/>
              </a:rPr>
              <a:t>s</a:t>
            </a:r>
            <a:r>
              <a:rPr lang="en-GB" sz="1200" kern="1200" dirty="0">
                <a:solidFill>
                  <a:srgbClr val="000000"/>
                </a:solidFill>
                <a:latin typeface="+mn-lt"/>
                <a:ea typeface="ＭＳ Ｐゴシック" charset="0"/>
                <a:cs typeface="ＭＳ Ｐゴシック" charset="0"/>
              </a:rPr>
              <a:t> and branch on zero, </a:t>
            </a:r>
          </a:p>
          <a:p>
            <a:pPr>
              <a:lnSpc>
                <a:spcPct val="100000"/>
              </a:lnSpc>
            </a:pPr>
            <a:r>
              <a:rPr lang="en-GB" sz="1200" kern="1200" dirty="0">
                <a:solidFill>
                  <a:srgbClr val="000000"/>
                </a:solidFill>
                <a:latin typeface="+mn-lt"/>
                <a:ea typeface="ＭＳ Ｐゴシック" charset="0"/>
                <a:cs typeface="ＭＳ Ｐゴシック" charset="0"/>
              </a:rPr>
              <a:t>The Compare and Branch Not Zero (CBNZ) instructions compare and branch on nonzero.</a:t>
            </a:r>
          </a:p>
          <a:p>
            <a:pPr>
              <a:lnSpc>
                <a:spcPct val="100000"/>
              </a:lnSpc>
            </a:pPr>
            <a:endParaRPr lang="en-GB" dirty="0"/>
          </a:p>
          <a:p>
            <a:pPr>
              <a:lnSpc>
                <a:spcPct val="100000"/>
              </a:lnSpc>
            </a:pPr>
            <a:r>
              <a:rPr lang="en-GB" sz="1200" kern="1200" dirty="0">
                <a:solidFill>
                  <a:srgbClr val="000000"/>
                </a:solidFill>
                <a:latin typeface="+mn-lt"/>
                <a:ea typeface="ＭＳ Ｐゴシック" charset="0"/>
                <a:cs typeface="ＭＳ Ｐゴシック" charset="0"/>
              </a:rPr>
              <a:t>Therefore, you can use the CBZ or CBNZ instructions to avoid changing the condition flags and to reduce the number of instructions,</a:t>
            </a:r>
            <a:r>
              <a:rPr lang="en-GB" sz="1200" kern="1200" baseline="0" dirty="0">
                <a:solidFill>
                  <a:srgbClr val="000000"/>
                </a:solidFill>
                <a:latin typeface="+mn-lt"/>
                <a:ea typeface="ＭＳ Ｐゴシック" charset="0"/>
                <a:cs typeface="ＭＳ Ｐゴシック" charset="0"/>
              </a:rPr>
              <a:t> which can be u</a:t>
            </a:r>
            <a:r>
              <a:rPr lang="en-GB" sz="1200" kern="1200" dirty="0">
                <a:solidFill>
                  <a:srgbClr val="000000"/>
                </a:solidFill>
                <a:latin typeface="+mn-lt"/>
                <a:ea typeface="ＭＳ Ｐゴシック" charset="0"/>
                <a:cs typeface="ＭＳ Ｐゴシック" charset="0"/>
              </a:rPr>
              <a:t>seful for jumping out of a loop.</a:t>
            </a:r>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6</a:t>
            </a:fld>
            <a:endParaRPr lang="en-US" altLang="en-US" dirty="0"/>
          </a:p>
        </p:txBody>
      </p:sp>
    </p:spTree>
    <p:extLst>
      <p:ext uri="{BB962C8B-B14F-4D97-AF65-F5344CB8AC3E}">
        <p14:creationId xmlns:p14="http://schemas.microsoft.com/office/powerpoint/2010/main" val="2770012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a:rPr>
              <a:t>Conditional instructions are instructions that can execute if the condition flags are set by a previous instruction. </a:t>
            </a:r>
          </a:p>
          <a:p>
            <a:r>
              <a:rPr lang="en-GB" sz="1200" dirty="0">
                <a:latin typeface="Arial"/>
              </a:rPr>
              <a:t>The conditional instruction can either be executed immediately after the condition flag is </a:t>
            </a:r>
            <a:r>
              <a:rPr lang="en-GB" sz="1200" u="none" dirty="0">
                <a:latin typeface="Arial"/>
              </a:rPr>
              <a:t>updated or </a:t>
            </a:r>
            <a:r>
              <a:rPr lang="en-GB" sz="1200" dirty="0">
                <a:latin typeface="Arial"/>
              </a:rPr>
              <a:t>after any number of intervening instructions that have not updated the flags.</a:t>
            </a:r>
          </a:p>
          <a:p>
            <a:endParaRPr lang="en-GB" sz="1200" dirty="0">
              <a:latin typeface="Arial"/>
            </a:endParaRPr>
          </a:p>
          <a:p>
            <a:r>
              <a:rPr lang="en-GB" sz="1200" dirty="0">
                <a:latin typeface="Arial"/>
              </a:rPr>
              <a:t>Note that instructions that you can make conditional depends on which state you are in, whether you are in Arm state or Thumb state.</a:t>
            </a:r>
          </a:p>
          <a:p>
            <a:endParaRPr lang="en-GB" sz="1200" dirty="0">
              <a:latin typeface="Arial"/>
            </a:endParaRPr>
          </a:p>
          <a:p>
            <a:r>
              <a:rPr lang="en-GB" sz="1200" dirty="0">
                <a:latin typeface="Arial"/>
              </a:rPr>
              <a:t>You can make an instruction conditional by adding a code suffix to the instruction mnemonic. </a:t>
            </a:r>
            <a:r>
              <a:rPr lang="en-GB" sz="1200" b="1" dirty="0">
                <a:latin typeface="Arial"/>
              </a:rPr>
              <a:t>For example, {cond} in </a:t>
            </a:r>
            <a:r>
              <a:rPr lang="en-GB" sz="1200" b="1" i="0" u="none" strike="noStrike" kern="1200" baseline="0" dirty="0">
                <a:solidFill>
                  <a:schemeClr val="tx1"/>
                </a:solidFill>
                <a:latin typeface="+mn-lt"/>
                <a:ea typeface="ＭＳ Ｐゴシック" charset="0"/>
                <a:cs typeface="ＭＳ Ｐゴシック" charset="0"/>
              </a:rPr>
              <a:t>BLX{</a:t>
            </a:r>
            <a:r>
              <a:rPr lang="en-GB" sz="1200" b="1" i="1" u="none" strike="noStrike" kern="1200" baseline="0" dirty="0">
                <a:solidFill>
                  <a:schemeClr val="tx1"/>
                </a:solidFill>
                <a:latin typeface="+mn-lt"/>
                <a:ea typeface="ＭＳ Ｐゴシック" charset="0"/>
                <a:cs typeface="ＭＳ Ｐゴシック" charset="0"/>
              </a:rPr>
              <a:t>cond</a:t>
            </a:r>
            <a:r>
              <a:rPr lang="en-GB" sz="1200" b="1" i="0" u="none" strike="noStrike" kern="1200" baseline="0" dirty="0">
                <a:solidFill>
                  <a:schemeClr val="tx1"/>
                </a:solidFill>
                <a:latin typeface="+mn-lt"/>
                <a:ea typeface="ＭＳ Ｐゴシック" charset="0"/>
                <a:cs typeface="ＭＳ Ｐゴシック" charset="0"/>
              </a:rPr>
              <a:t>}{</a:t>
            </a:r>
            <a:r>
              <a:rPr lang="en-GB" sz="1200" b="1" i="1" u="none" strike="noStrike" kern="1200" baseline="0" dirty="0">
                <a:solidFill>
                  <a:schemeClr val="tx1"/>
                </a:solidFill>
                <a:latin typeface="+mn-lt"/>
                <a:ea typeface="ＭＳ Ｐゴシック" charset="0"/>
                <a:cs typeface="ＭＳ Ｐゴシック" charset="0"/>
              </a:rPr>
              <a:t>q</a:t>
            </a:r>
            <a:r>
              <a:rPr lang="en-GB" sz="1200" b="1" i="0" u="none" strike="noStrike" kern="1200" baseline="0" dirty="0">
                <a:solidFill>
                  <a:schemeClr val="tx1"/>
                </a:solidFill>
                <a:latin typeface="+mn-lt"/>
                <a:ea typeface="ＭＳ Ｐゴシック" charset="0"/>
                <a:cs typeface="ＭＳ Ｐゴシック" charset="0"/>
              </a:rPr>
              <a:t>} </a:t>
            </a:r>
            <a:r>
              <a:rPr lang="en-GB" sz="1200" b="1" i="1" u="none" strike="noStrike" kern="1200" baseline="0" dirty="0">
                <a:solidFill>
                  <a:schemeClr val="tx1"/>
                </a:solidFill>
                <a:latin typeface="+mn-lt"/>
                <a:ea typeface="ＭＳ Ｐゴシック" charset="0"/>
                <a:cs typeface="ＭＳ Ｐゴシック" charset="0"/>
              </a:rPr>
              <a:t>label. </a:t>
            </a:r>
            <a:r>
              <a:rPr lang="en-IN" altLang="en-US" sz="1600" dirty="0">
                <a:ea typeface="ＭＳ Ｐゴシック" panose="020B0600070205080204" pitchFamily="34" charset="-128"/>
              </a:rPr>
              <a:t>The condition code suffix enables the processor to test a condition based on the flags.</a:t>
            </a:r>
          </a:p>
          <a:p>
            <a:r>
              <a:rPr lang="en-IN" altLang="en-US" sz="1600" dirty="0">
                <a:ea typeface="ＭＳ Ｐゴシック" panose="020B0600070205080204" pitchFamily="34" charset="-128"/>
              </a:rPr>
              <a:t>If the condition test of a conditional instruction fails, the instruction does not execute, does not write any value to its destination register, does not affect any of the flags</a:t>
            </a:r>
            <a:r>
              <a:rPr lang="en-IN" altLang="en-US" sz="1600" u="sng" dirty="0">
                <a:ea typeface="ＭＳ Ｐゴシック" panose="020B0600070205080204" pitchFamily="34" charset="-128"/>
              </a:rPr>
              <a:t>,</a:t>
            </a:r>
            <a:r>
              <a:rPr lang="en-IN" altLang="en-US" sz="1600" dirty="0">
                <a:ea typeface="ＭＳ Ｐゴシック" panose="020B0600070205080204" pitchFamily="34" charset="-128"/>
              </a:rPr>
              <a:t> and does not generate any exception. </a:t>
            </a:r>
            <a:endParaRPr lang="en-US" altLang="en-US" sz="1600" dirty="0">
              <a:ea typeface="ＭＳ Ｐゴシック" panose="020B0600070205080204" pitchFamily="34" charset="-128"/>
            </a:endParaRPr>
          </a:p>
          <a:p>
            <a:endParaRPr lang="en-GB" sz="1200" dirty="0">
              <a:latin typeface="Arial"/>
            </a:endParaRPr>
          </a:p>
          <a:p>
            <a:r>
              <a:rPr lang="en-GB" sz="1200" dirty="0">
                <a:latin typeface="Arial"/>
              </a:rPr>
              <a:t>At this point, you may wonder why use conditional instructions instead of conditional branches.</a:t>
            </a:r>
          </a:p>
          <a:p>
            <a:endParaRPr lang="en-GB" sz="1200" dirty="0">
              <a:latin typeface="Arial"/>
            </a:endParaRPr>
          </a:p>
          <a:p>
            <a:r>
              <a:rPr lang="en-GB" sz="1200" dirty="0">
                <a:latin typeface="Arial"/>
              </a:rPr>
              <a:t>It can be more efficient to use conditional instructions rather than conditional branches.</a:t>
            </a:r>
            <a:r>
              <a:rPr lang="en-GB" sz="1200" baseline="0" dirty="0">
                <a:latin typeface="+mn-lt"/>
              </a:rPr>
              <a:t>  </a:t>
            </a:r>
            <a:r>
              <a:rPr lang="en-GB" sz="1200" baseline="0" dirty="0">
                <a:latin typeface="Arial"/>
              </a:rPr>
              <a:t>C</a:t>
            </a:r>
            <a:r>
              <a:rPr lang="en-GB" sz="1200" dirty="0">
                <a:latin typeface="Arial"/>
              </a:rPr>
              <a:t>onditional execution of Arm instructions reduces the number of branch instructions in your code,</a:t>
            </a:r>
            <a:r>
              <a:rPr lang="en-GB" sz="1200" baseline="0" dirty="0">
                <a:latin typeface="Arial"/>
              </a:rPr>
              <a:t> and therefore</a:t>
            </a:r>
            <a:r>
              <a:rPr lang="en-GB" sz="1200" dirty="0">
                <a:latin typeface="Arial"/>
              </a:rPr>
              <a:t> improves code density.</a:t>
            </a:r>
            <a:r>
              <a:rPr lang="en-GB" sz="1200" dirty="0">
                <a:latin typeface="+mn-lt"/>
              </a:rPr>
              <a:t> </a:t>
            </a:r>
            <a:r>
              <a:rPr lang="en-GB" sz="1200" dirty="0">
                <a:latin typeface="Arial"/>
              </a:rPr>
              <a:t>As explained later,</a:t>
            </a:r>
            <a:r>
              <a:rPr lang="en-GB" sz="1200" baseline="0" dirty="0">
                <a:latin typeface="Arial"/>
              </a:rPr>
              <a:t> t</a:t>
            </a:r>
            <a:r>
              <a:rPr lang="en-GB" sz="1200" dirty="0">
                <a:latin typeface="Arial"/>
              </a:rPr>
              <a:t>he IT instruction in Thumb achieves a similar improvement.</a:t>
            </a:r>
          </a:p>
          <a:p>
            <a:endParaRPr lang="en-GB" dirty="0"/>
          </a:p>
          <a:p>
            <a:r>
              <a:rPr lang="en-GB" sz="1200" dirty="0">
                <a:latin typeface="Arial"/>
              </a:rPr>
              <a:t>Branch instructions are also expensive in processor cycles. On Arm processors without branch prediction hardware, it typically takes three processor cycles to refill the processor pipeline each time a branch is taken.</a:t>
            </a:r>
            <a:r>
              <a:rPr lang="en-GB" sz="1200" dirty="0">
                <a:latin typeface="+mn-lt"/>
              </a:rPr>
              <a:t> </a:t>
            </a:r>
            <a:r>
              <a:rPr lang="en-GB" sz="1200" dirty="0">
                <a:latin typeface="Arial"/>
              </a:rPr>
              <a:t>Some Arm processors, for example, the Arm Cortex-R7 processor, have branch prediction hardware. In systems using these processors, the pipeline only has to be flushed and refilled when there is a misprediction.</a:t>
            </a:r>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7</a:t>
            </a:fld>
            <a:endParaRPr lang="en-US" altLang="en-US" dirty="0"/>
          </a:p>
        </p:txBody>
      </p:sp>
    </p:spTree>
    <p:extLst>
      <p:ext uri="{BB962C8B-B14F-4D97-AF65-F5344CB8AC3E}">
        <p14:creationId xmlns:p14="http://schemas.microsoft.com/office/powerpoint/2010/main" val="3705218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rgbClr val="000000"/>
                </a:solidFill>
                <a:latin typeface="+mn-lt"/>
                <a:ea typeface="ＭＳ Ｐゴシック" charset="0"/>
                <a:cs typeface="ＭＳ Ｐゴシック" charset="0"/>
              </a:rPr>
              <a:t>The optional condition code is shown in syntax descriptions as {</a:t>
            </a:r>
            <a:r>
              <a:rPr lang="en-GB" sz="1200" b="1" i="1" kern="1200" dirty="0">
                <a:solidFill>
                  <a:srgbClr val="000000"/>
                </a:solidFill>
                <a:latin typeface="+mn-lt"/>
                <a:ea typeface="ＭＳ Ｐゴシック" charset="0"/>
                <a:cs typeface="ＭＳ Ｐゴシック" charset="0"/>
              </a:rPr>
              <a:t>cond}. </a:t>
            </a:r>
            <a:r>
              <a:rPr lang="en-GB" sz="1200" b="0" kern="1200" dirty="0">
                <a:solidFill>
                  <a:srgbClr val="000000"/>
                </a:solidFill>
                <a:latin typeface="+mn-lt"/>
                <a:ea typeface="ＭＳ Ｐゴシック" charset="0"/>
                <a:cs typeface="ＭＳ Ｐゴシック" charset="0"/>
              </a:rPr>
              <a:t>The optional condition is encoded in Arm </a:t>
            </a:r>
            <a:r>
              <a:rPr lang="en-GB" sz="1200" b="0" u="none" kern="1200" dirty="0">
                <a:solidFill>
                  <a:srgbClr val="000000"/>
                </a:solidFill>
                <a:latin typeface="+mn-lt"/>
                <a:ea typeface="ＭＳ Ｐゴシック" charset="0"/>
                <a:cs typeface="ＭＳ Ｐゴシック" charset="0"/>
              </a:rPr>
              <a:t>instructions and </a:t>
            </a:r>
            <a:r>
              <a:rPr lang="en-GB" sz="1200" b="0" kern="1200" dirty="0">
                <a:solidFill>
                  <a:srgbClr val="000000"/>
                </a:solidFill>
                <a:latin typeface="+mn-lt"/>
                <a:ea typeface="ＭＳ Ｐゴシック" charset="0"/>
                <a:cs typeface="ＭＳ Ｐゴシック" charset="0"/>
              </a:rPr>
              <a:t>encoded in a preceding IT instruction for Thumb instructions. An instruction with</a:t>
            </a:r>
            <a:r>
              <a:rPr lang="en-GB" sz="1200" b="0" kern="1200" baseline="0" dirty="0">
                <a:solidFill>
                  <a:schemeClr val="tx1"/>
                </a:solidFill>
                <a:latin typeface="+mn-lt"/>
                <a:ea typeface="ＭＳ Ｐゴシック" charset="0"/>
                <a:cs typeface="ＭＳ Ｐゴシック" charset="0"/>
              </a:rPr>
              <a:t> </a:t>
            </a:r>
            <a:r>
              <a:rPr lang="en-GB" sz="1200" b="0" kern="1200" dirty="0">
                <a:solidFill>
                  <a:srgbClr val="000000"/>
                </a:solidFill>
                <a:latin typeface="+mn-lt"/>
                <a:ea typeface="ＭＳ Ｐゴシック" charset="0"/>
                <a:cs typeface="ＭＳ Ｐゴシック" charset="0"/>
              </a:rPr>
              <a:t>a condition code is only executed if the condition flags in the Application Program Status Register meet the specified condition.</a:t>
            </a:r>
          </a:p>
          <a:p>
            <a:endParaRPr lang="en-GB" sz="1200" b="0" kern="1200" dirty="0">
              <a:solidFill>
                <a:srgbClr val="000000"/>
              </a:solidFill>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kern="1200" dirty="0">
                <a:solidFill>
                  <a:srgbClr val="000000"/>
                </a:solidFill>
                <a:latin typeface="+mn-lt"/>
                <a:ea typeface="ＭＳ Ｐゴシック" charset="0"/>
                <a:cs typeface="ＭＳ Ｐゴシック" charset="0"/>
              </a:rPr>
              <a:t>The possible condition codes and the corresponding flags tested are listed </a:t>
            </a:r>
            <a:r>
              <a:rPr lang="en-GB" sz="1200" b="0" u="none" kern="1200" dirty="0">
                <a:solidFill>
                  <a:srgbClr val="000000"/>
                </a:solidFill>
                <a:latin typeface="+mn-lt"/>
                <a:ea typeface="ＭＳ Ｐゴシック" charset="0"/>
                <a:cs typeface="ＭＳ Ｐゴシック" charset="0"/>
              </a:rPr>
              <a:t>in this </a:t>
            </a:r>
            <a:r>
              <a:rPr lang="en-GB" sz="1200" b="0" kern="1200" dirty="0">
                <a:solidFill>
                  <a:srgbClr val="000000"/>
                </a:solidFill>
                <a:latin typeface="+mn-lt"/>
                <a:ea typeface="ＭＳ Ｐゴシック" charset="0"/>
                <a:cs typeface="ＭＳ Ｐゴシック" charset="0"/>
              </a:rPr>
              <a:t>slide. Note that AL is the default and does not need to be specified. </a:t>
            </a:r>
          </a:p>
          <a:p>
            <a:endParaRPr lang="en-GB" sz="1200" b="0" kern="1200" dirty="0">
              <a:solidFill>
                <a:srgbClr val="000000"/>
              </a:solidFill>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dirty="0">
                <a:solidFill>
                  <a:srgbClr val="000000"/>
                </a:solidFill>
                <a:latin typeface="Gill Sans MT"/>
                <a:ea typeface="ＭＳ Ｐゴシック" charset="0"/>
                <a:cs typeface="ＭＳ Ｐゴシック" charset="0"/>
              </a:rPr>
              <a:t>By default, data processing instructions do not affect the condition flags</a:t>
            </a:r>
            <a:r>
              <a:rPr lang="en-US" sz="1000" u="sng" kern="1200" dirty="0">
                <a:solidFill>
                  <a:srgbClr val="000000"/>
                </a:solidFill>
                <a:latin typeface="Gill Sans MT"/>
                <a:ea typeface="ＭＳ Ｐゴシック" charset="0"/>
                <a:cs typeface="ＭＳ Ｐゴシック" charset="0"/>
              </a:rPr>
              <a:t>,</a:t>
            </a:r>
            <a:r>
              <a:rPr lang="en-US" sz="1000" kern="1200" dirty="0">
                <a:solidFill>
                  <a:srgbClr val="000000"/>
                </a:solidFill>
                <a:latin typeface="Gill Sans MT"/>
                <a:ea typeface="ＭＳ Ｐゴシック" charset="0"/>
                <a:cs typeface="ＭＳ Ｐゴシック" charset="0"/>
              </a:rPr>
              <a:t> but this can be achieved by placing an “</a:t>
            </a:r>
            <a:r>
              <a:rPr lang="en-US" sz="1000" b="0" kern="1200" dirty="0">
                <a:solidFill>
                  <a:srgbClr val="000000"/>
                </a:solidFill>
                <a:latin typeface="Courier New" pitchFamily="49" charset="0"/>
                <a:ea typeface="ＭＳ Ｐゴシック" charset="0"/>
                <a:cs typeface="ＭＳ Ｐゴシック" charset="0"/>
              </a:rPr>
              <a:t>S</a:t>
            </a:r>
            <a:r>
              <a:rPr lang="en-US" sz="1000" kern="1200" dirty="0">
                <a:solidFill>
                  <a:srgbClr val="000000"/>
                </a:solidFill>
                <a:latin typeface="Gill Sans MT"/>
                <a:ea typeface="ＭＳ Ｐゴシック" charset="0"/>
                <a:cs typeface="ＭＳ Ｐゴシック" charset="0"/>
              </a:rPr>
              <a:t>” between the instruction and any condition code.</a:t>
            </a:r>
          </a:p>
          <a:p>
            <a:endParaRPr lang="en-GB" sz="1200" b="0" kern="1200" dirty="0">
              <a:solidFill>
                <a:srgbClr val="000000"/>
              </a:solidFill>
              <a:latin typeface="+mn-lt"/>
              <a:ea typeface="ＭＳ Ｐゴシック" charset="0"/>
              <a:cs typeface="ＭＳ Ｐゴシック" charset="0"/>
            </a:endParaRPr>
          </a:p>
          <a:p>
            <a:r>
              <a:rPr lang="en-GB" sz="1200" b="0" kern="1200" dirty="0">
                <a:solidFill>
                  <a:srgbClr val="000000"/>
                </a:solidFill>
                <a:latin typeface="+mn-lt"/>
                <a:ea typeface="ＭＳ Ｐゴシック" charset="0"/>
                <a:cs typeface="ＭＳ Ｐゴシック" charset="0"/>
              </a:rPr>
              <a:t>In Thumb state on processors before Armv6T2, the {</a:t>
            </a:r>
            <a:r>
              <a:rPr lang="en-GB" sz="1200" b="0" i="1" kern="1200" dirty="0">
                <a:solidFill>
                  <a:srgbClr val="000000"/>
                </a:solidFill>
                <a:latin typeface="+mn-lt"/>
                <a:ea typeface="ＭＳ Ｐゴシック" charset="0"/>
                <a:cs typeface="ＭＳ Ｐゴシック" charset="0"/>
              </a:rPr>
              <a:t>cond} </a:t>
            </a:r>
            <a:r>
              <a:rPr lang="en-GB" sz="1200" b="0" kern="1200" dirty="0">
                <a:solidFill>
                  <a:srgbClr val="000000"/>
                </a:solidFill>
                <a:latin typeface="+mn-lt"/>
                <a:ea typeface="ＭＳ Ｐゴシック" charset="0"/>
                <a:cs typeface="ＭＳ Ｐゴシック" charset="0"/>
              </a:rPr>
              <a:t>field is only permitted on certain branch instructions because there is no IT instruction on these processors.</a:t>
            </a:r>
            <a:endParaRPr lang="en-GB" b="0" dirty="0"/>
          </a:p>
          <a:p>
            <a:endParaRPr lang="en-GB" b="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8</a:t>
            </a:fld>
            <a:endParaRPr lang="en-US" altLang="en-US" dirty="0"/>
          </a:p>
        </p:txBody>
      </p:sp>
    </p:spTree>
    <p:extLst>
      <p:ext uri="{BB962C8B-B14F-4D97-AF65-F5344CB8AC3E}">
        <p14:creationId xmlns:p14="http://schemas.microsoft.com/office/powerpoint/2010/main" val="904522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kern="1200" dirty="0">
                <a:solidFill>
                  <a:srgbClr val="000000"/>
                </a:solidFill>
                <a:latin typeface="+mn-lt"/>
                <a:ea typeface="ＭＳ Ｐゴシック" charset="0"/>
                <a:cs typeface="ＭＳ Ｐゴシック" charset="0"/>
              </a:rPr>
              <a:t>The IT or “If Then” instruction makes up to four following instructions </a:t>
            </a:r>
            <a:r>
              <a:rPr lang="en-GB" sz="1200" b="1" u="none" kern="1200" dirty="0">
                <a:solidFill>
                  <a:srgbClr val="000000"/>
                </a:solidFill>
                <a:latin typeface="+mn-lt"/>
                <a:ea typeface="ＭＳ Ｐゴシック" charset="0"/>
                <a:cs typeface="ＭＳ Ｐゴシック" charset="0"/>
              </a:rPr>
              <a:t>(the </a:t>
            </a:r>
            <a:r>
              <a:rPr lang="en-GB" sz="1200" b="1" i="1" u="none" kern="1200" dirty="0">
                <a:solidFill>
                  <a:srgbClr val="000000"/>
                </a:solidFill>
                <a:latin typeface="+mn-lt"/>
                <a:ea typeface="ＭＳ Ｐゴシック" charset="0"/>
                <a:cs typeface="ＭＳ Ｐゴシック" charset="0"/>
              </a:rPr>
              <a:t>IT block) </a:t>
            </a:r>
            <a:r>
              <a:rPr lang="en-GB" sz="1200" u="none" kern="1200" dirty="0">
                <a:solidFill>
                  <a:srgbClr val="000000"/>
                </a:solidFill>
                <a:latin typeface="+mn-lt"/>
                <a:ea typeface="ＭＳ Ｐゴシック" charset="0"/>
                <a:cs typeface="ＭＳ Ｐゴシック" charset="0"/>
              </a:rPr>
              <a:t>conditional. The conditions can be all the same, or some of them can be the logical inverse of the others.</a:t>
            </a:r>
          </a:p>
          <a:p>
            <a:endParaRPr lang="en-GB" sz="1200" u="none" kern="1200" dirty="0">
              <a:solidFill>
                <a:srgbClr val="000000"/>
              </a:solidFill>
              <a:latin typeface="+mn-lt"/>
              <a:ea typeface="ＭＳ Ｐゴシック" charset="0"/>
              <a:cs typeface="ＭＳ Ｐゴシック" charset="0"/>
            </a:endParaRPr>
          </a:p>
          <a:p>
            <a:r>
              <a:rPr lang="en-GB" sz="1200" u="none" kern="1200" dirty="0">
                <a:solidFill>
                  <a:srgbClr val="000000"/>
                </a:solidFill>
                <a:latin typeface="+mn-lt"/>
                <a:ea typeface="ＭＳ Ｐゴシック" charset="0"/>
                <a:cs typeface="ＭＳ Ｐゴシック" charset="0"/>
              </a:rPr>
              <a:t>The syntax of the IT instruction is shown in this slide. It has three “fields” </a:t>
            </a:r>
            <a:r>
              <a:rPr lang="en-US" sz="1200" b="1" u="none" kern="1200" dirty="0">
                <a:solidFill>
                  <a:srgbClr val="F68A33"/>
                </a:solidFill>
                <a:latin typeface="Courier New" pitchFamily="49" charset="0"/>
                <a:ea typeface="ＭＳ Ｐゴシック" charset="0"/>
                <a:cs typeface="ＭＳ Ｐゴシック" charset="0"/>
              </a:rPr>
              <a:t>{T|E}</a:t>
            </a:r>
            <a:r>
              <a:rPr lang="en-GB" sz="1200" u="none" kern="1200" dirty="0">
                <a:solidFill>
                  <a:srgbClr val="000000"/>
                </a:solidFill>
                <a:latin typeface="+mn-lt"/>
                <a:ea typeface="ＭＳ Ｐゴシック" charset="0"/>
                <a:cs typeface="ＭＳ Ｐゴシック" charset="0"/>
              </a:rPr>
              <a:t> and a condition. In each field, T stands for “Then”, and E stands for “Else”. The first field specifies the condition switch for the second instruction in the IT block, the second field is for the third instruction, and the third field is for the fourth instruction. The condition in the syntax specifies the condition for the first instruction in the IT block.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rgbClr val="000000"/>
                </a:solidFill>
                <a:latin typeface="+mn-lt"/>
                <a:ea typeface="ＭＳ Ｐゴシック" charset="0"/>
                <a:cs typeface="ＭＳ Ｐゴシック" charset="0"/>
              </a:rPr>
              <a:t>The instructions, including branches, in the IT block, except the BKPT instruction, must specify the condition in the {</a:t>
            </a:r>
            <a:r>
              <a:rPr lang="en-GB" sz="1200" i="1" kern="1200" dirty="0">
                <a:solidFill>
                  <a:srgbClr val="000000"/>
                </a:solidFill>
                <a:latin typeface="+mn-lt"/>
                <a:ea typeface="ＭＳ Ｐゴシック" charset="0"/>
                <a:cs typeface="ＭＳ Ｐゴシック" charset="0"/>
              </a:rPr>
              <a:t>cond} </a:t>
            </a:r>
            <a:r>
              <a:rPr lang="en-GB" sz="1200" kern="1200" dirty="0">
                <a:solidFill>
                  <a:srgbClr val="000000"/>
                </a:solidFill>
                <a:latin typeface="+mn-lt"/>
                <a:ea typeface="ＭＳ Ｐゴシック" charset="0"/>
                <a:cs typeface="ＭＳ Ｐゴシック" charset="0"/>
              </a:rPr>
              <a:t>part of their syntax. </a:t>
            </a:r>
            <a:r>
              <a:rPr lang="en-IN" altLang="en-US" sz="1200" dirty="0">
                <a:ea typeface="ＭＳ Ｐゴシック" panose="020B0600070205080204" pitchFamily="34" charset="-128"/>
              </a:rPr>
              <a:t>Any condition code may be used.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rgbClr val="000000"/>
                </a:solidFill>
                <a:latin typeface="+mn-lt"/>
                <a:ea typeface="ＭＳ Ｐゴシック" charset="0"/>
                <a:cs typeface="ＭＳ Ｐゴシック" charset="0"/>
              </a:rPr>
              <a:t>With the exception of CMP, CMN, and TST, the 16-bit instructions that normally affect the condition flags do not affect them when used inside an IT block. </a:t>
            </a:r>
            <a:r>
              <a:rPr lang="en-IN" altLang="en-US" sz="1600" dirty="0">
                <a:ea typeface="ＭＳ Ｐゴシック" panose="020B0600070205080204" pitchFamily="34" charset="-128"/>
              </a:rPr>
              <a:t>32-bit instructions do affect condition flags, normal rules apply.</a:t>
            </a:r>
          </a:p>
          <a:p>
            <a:endParaRPr lang="en-GB" sz="1200" kern="1200" dirty="0">
              <a:solidFill>
                <a:srgbClr val="000000"/>
              </a:solidFill>
              <a:latin typeface="+mn-lt"/>
              <a:ea typeface="ＭＳ Ｐゴシック" charset="0"/>
              <a:cs typeface="ＭＳ Ｐゴシック" charset="0"/>
            </a:endParaRPr>
          </a:p>
          <a:p>
            <a:r>
              <a:rPr lang="en-GB" sz="1200" kern="1200" dirty="0">
                <a:solidFill>
                  <a:srgbClr val="000000"/>
                </a:solidFill>
                <a:latin typeface="+mn-lt"/>
                <a:ea typeface="ＭＳ Ｐゴシック" charset="0"/>
                <a:cs typeface="ＭＳ Ｐゴシック" charset="0"/>
              </a:rPr>
              <a:t>You are not required to write IT instructions in your </a:t>
            </a:r>
            <a:r>
              <a:rPr lang="en-GB" sz="1200" u="none" kern="1200" dirty="0">
                <a:solidFill>
                  <a:srgbClr val="000000"/>
                </a:solidFill>
                <a:latin typeface="+mn-lt"/>
                <a:ea typeface="ＭＳ Ｐゴシック" charset="0"/>
                <a:cs typeface="ＭＳ Ｐゴシック" charset="0"/>
              </a:rPr>
              <a:t>code because </a:t>
            </a:r>
            <a:r>
              <a:rPr lang="en-GB" sz="1200" kern="1200" dirty="0">
                <a:solidFill>
                  <a:srgbClr val="000000"/>
                </a:solidFill>
                <a:latin typeface="+mn-lt"/>
                <a:ea typeface="ＭＳ Ｐゴシック" charset="0"/>
                <a:cs typeface="ＭＳ Ｐゴシック" charset="0"/>
              </a:rPr>
              <a:t>the assembler generates them for you automatically according to the conditions specified </a:t>
            </a:r>
            <a:r>
              <a:rPr lang="en-GB" sz="1200" u="none" kern="1200" dirty="0">
                <a:solidFill>
                  <a:srgbClr val="000000"/>
                </a:solidFill>
                <a:latin typeface="+mn-lt"/>
                <a:ea typeface="ＭＳ Ｐゴシック" charset="0"/>
                <a:cs typeface="ＭＳ Ｐゴシック" charset="0"/>
              </a:rPr>
              <a:t>in</a:t>
            </a:r>
            <a:r>
              <a:rPr lang="en-GB" sz="1200" kern="1200" dirty="0">
                <a:solidFill>
                  <a:srgbClr val="000000"/>
                </a:solidFill>
                <a:latin typeface="+mn-lt"/>
                <a:ea typeface="ＭＳ Ｐゴシック" charset="0"/>
                <a:cs typeface="ＭＳ Ｐゴシック" charset="0"/>
              </a:rPr>
              <a:t> the following instructions. However, if you do</a:t>
            </a:r>
            <a:r>
              <a:rPr lang="en-GB" sz="1200" kern="1200" baseline="0" dirty="0">
                <a:solidFill>
                  <a:schemeClr val="tx1"/>
                </a:solidFill>
                <a:latin typeface="+mn-lt"/>
                <a:ea typeface="ＭＳ Ｐゴシック" charset="0"/>
                <a:cs typeface="ＭＳ Ｐゴシック" charset="0"/>
              </a:rPr>
              <a:t> </a:t>
            </a:r>
            <a:r>
              <a:rPr lang="en-GB" sz="1200" kern="1200" dirty="0">
                <a:solidFill>
                  <a:srgbClr val="000000"/>
                </a:solidFill>
                <a:latin typeface="+mn-lt"/>
                <a:ea typeface="ＭＳ Ｐゴシック" charset="0"/>
                <a:cs typeface="ＭＳ Ｐゴシック" charset="0"/>
              </a:rPr>
              <a:t>write IT instructions, the assembler validates the conditions specified in the IT instructions against the conditions specified in the following instructions.</a:t>
            </a:r>
          </a:p>
          <a:p>
            <a:endParaRPr lang="en-GB" sz="1200" kern="1200" dirty="0">
              <a:solidFill>
                <a:srgbClr val="000000"/>
              </a:solidFill>
              <a:latin typeface="+mn-lt"/>
              <a:ea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rgbClr val="000000"/>
                </a:solidFill>
                <a:latin typeface="+mn-lt"/>
                <a:ea typeface="ＭＳ Ｐゴシック" charset="0"/>
              </a:rPr>
              <a:t>The current </a:t>
            </a:r>
            <a:r>
              <a:rPr lang="en-GB" sz="1200" u="none" kern="1200" dirty="0">
                <a:solidFill>
                  <a:srgbClr val="000000"/>
                </a:solidFill>
                <a:latin typeface="+mn-lt"/>
                <a:ea typeface="ＭＳ Ｐゴシック" charset="0"/>
              </a:rPr>
              <a:t>“if-then” status is stored </a:t>
            </a:r>
            <a:r>
              <a:rPr lang="en-GB" sz="1200" kern="1200" dirty="0">
                <a:solidFill>
                  <a:srgbClr val="000000"/>
                </a:solidFill>
                <a:latin typeface="+mn-lt"/>
                <a:ea typeface="ＭＳ Ｐゴシック" charset="0"/>
              </a:rPr>
              <a:t>in the CPSR. </a:t>
            </a:r>
            <a:r>
              <a:rPr lang="en-IN" altLang="en-US" sz="1200" dirty="0">
                <a:ea typeface="ＭＳ Ｐゴシック" panose="020B0600070205080204" pitchFamily="34" charset="-128"/>
              </a:rPr>
              <a:t>Conditional block may be safely interrupted and returned to, but it is not recommended to branch into or out of the if-then block.</a:t>
            </a:r>
            <a:endParaRPr lang="en-US" altLang="en-US" sz="1200" dirty="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IN" altLang="en-US" sz="1200" dirty="0">
              <a:ea typeface="ＭＳ Ｐゴシック" panose="020B0600070205080204" pitchFamily="34" charset="-128"/>
            </a:endParaRPr>
          </a:p>
          <a:p>
            <a:pPr>
              <a:lnSpc>
                <a:spcPct val="90000"/>
              </a:lnSpc>
            </a:pPr>
            <a:r>
              <a:rPr lang="en-GB" sz="1200" b="1" u="none" kern="1200" dirty="0">
                <a:solidFill>
                  <a:srgbClr val="000000"/>
                </a:solidFill>
                <a:latin typeface="+mn-lt"/>
                <a:ea typeface="ＭＳ Ｐゴシック" charset="0"/>
                <a:cs typeface="ＭＳ Ｐゴシック" charset="0"/>
              </a:rPr>
              <a:t>That is</a:t>
            </a:r>
            <a:r>
              <a:rPr lang="en-GB" sz="1200" b="1" kern="1200" dirty="0">
                <a:solidFill>
                  <a:srgbClr val="000000"/>
                </a:solidFill>
                <a:latin typeface="+mn-lt"/>
                <a:ea typeface="ＭＳ Ｐゴシック" charset="0"/>
                <a:cs typeface="ＭＳ Ｐゴシック" charset="0"/>
              </a:rPr>
              <a:t>, if you write:</a:t>
            </a:r>
            <a:endParaRPr lang="en-GB" b="1" dirty="0"/>
          </a:p>
          <a:p>
            <a:pPr>
              <a:lnSpc>
                <a:spcPct val="90000"/>
              </a:lnSpc>
            </a:pPr>
            <a:r>
              <a:rPr lang="en-GB" sz="1200" b="1" kern="1200" dirty="0">
                <a:solidFill>
                  <a:srgbClr val="000000"/>
                </a:solidFill>
                <a:latin typeface="+mn-lt"/>
                <a:ea typeface="ＭＳ Ｐゴシック" charset="0"/>
                <a:cs typeface="ＭＳ Ｐゴシック" charset="0"/>
              </a:rPr>
              <a:t>	MOVNE r0, r1</a:t>
            </a:r>
            <a:endParaRPr lang="en-GB" b="1" dirty="0"/>
          </a:p>
          <a:p>
            <a:pPr>
              <a:lnSpc>
                <a:spcPct val="90000"/>
              </a:lnSpc>
            </a:pPr>
            <a:r>
              <a:rPr lang="en-GB" sz="1200" b="1" kern="1200" dirty="0">
                <a:solidFill>
                  <a:srgbClr val="000000"/>
                </a:solidFill>
                <a:latin typeface="+mn-lt"/>
                <a:ea typeface="ＭＳ Ｐゴシック" charset="0"/>
                <a:cs typeface="ＭＳ Ｐゴシック" charset="0"/>
              </a:rPr>
              <a:t>the assembler will generate</a:t>
            </a:r>
            <a:endParaRPr lang="en-GB" b="1" dirty="0"/>
          </a:p>
          <a:p>
            <a:pPr>
              <a:lnSpc>
                <a:spcPct val="90000"/>
              </a:lnSpc>
            </a:pPr>
            <a:r>
              <a:rPr lang="en-GB" sz="1200" b="1" kern="1200" dirty="0">
                <a:solidFill>
                  <a:srgbClr val="000000"/>
                </a:solidFill>
                <a:latin typeface="+mn-lt"/>
                <a:ea typeface="ＭＳ Ｐゴシック" charset="0"/>
                <a:cs typeface="ＭＳ Ｐゴシック" charset="0"/>
              </a:rPr>
              <a:t>	IT NE</a:t>
            </a:r>
            <a:endParaRPr lang="en-GB" b="1" dirty="0"/>
          </a:p>
          <a:p>
            <a:pPr>
              <a:lnSpc>
                <a:spcPct val="90000"/>
              </a:lnSpc>
            </a:pPr>
            <a:r>
              <a:rPr lang="en-GB" sz="1200" b="1" kern="1200" dirty="0">
                <a:solidFill>
                  <a:srgbClr val="000000"/>
                </a:solidFill>
                <a:latin typeface="+mn-lt"/>
                <a:ea typeface="ＭＳ Ｐゴシック" charset="0"/>
                <a:cs typeface="ＭＳ Ｐゴシック" charset="0"/>
              </a:rPr>
              <a:t>	MOVNE r0, r1</a:t>
            </a:r>
            <a:endParaRPr lang="en-GB" b="1" dirty="0"/>
          </a:p>
          <a:p>
            <a:pPr>
              <a:lnSpc>
                <a:spcPct val="90000"/>
              </a:lnSpc>
            </a:pPr>
            <a:endParaRPr lang="en-GB" dirty="0"/>
          </a:p>
          <a:p>
            <a:pPr>
              <a:lnSpc>
                <a:spcPct val="90000"/>
              </a:lnSpc>
            </a:pPr>
            <a:r>
              <a:rPr lang="en-GB" sz="1200" kern="1200" dirty="0">
                <a:solidFill>
                  <a:srgbClr val="000000"/>
                </a:solidFill>
                <a:latin typeface="+mn-lt"/>
                <a:ea typeface="ＭＳ Ｐゴシック" charset="0"/>
                <a:cs typeface="ＭＳ Ｐゴシック" charset="0"/>
              </a:rPr>
              <a:t>Note that writing the IT instructions ensures that you consider the placing of conditional instructions, and the choice of conditions, in the design of your code. When assembling to Arm code, the assembler performs the same </a:t>
            </a:r>
            <a:r>
              <a:rPr lang="en-GB" sz="1200" u="none" kern="1200" dirty="0">
                <a:solidFill>
                  <a:srgbClr val="000000"/>
                </a:solidFill>
                <a:latin typeface="+mn-lt"/>
                <a:ea typeface="ＭＳ Ｐゴシック" charset="0"/>
                <a:cs typeface="ＭＳ Ｐゴシック" charset="0"/>
              </a:rPr>
              <a:t>checks but </a:t>
            </a:r>
            <a:r>
              <a:rPr lang="en-GB" sz="1200" kern="1200" dirty="0">
                <a:solidFill>
                  <a:srgbClr val="000000"/>
                </a:solidFill>
                <a:latin typeface="+mn-lt"/>
                <a:ea typeface="ＭＳ Ｐゴシック" charset="0"/>
                <a:cs typeface="ＭＳ Ｐゴシック" charset="0"/>
              </a:rPr>
              <a:t>does not generate any IT instructions.</a:t>
            </a:r>
          </a:p>
          <a:p>
            <a:pPr>
              <a:lnSpc>
                <a:spcPct val="90000"/>
              </a:lnSpc>
            </a:pPr>
            <a:endParaRPr lang="en-GB" sz="1200" kern="1200" dirty="0">
              <a:solidFill>
                <a:srgbClr val="000000"/>
              </a:solidFill>
              <a:latin typeface="+mn-lt"/>
              <a:ea typeface="ＭＳ Ｐゴシック" charset="0"/>
              <a:cs typeface="ＭＳ Ｐゴシック" charset="0"/>
            </a:endParaRPr>
          </a:p>
          <a:p>
            <a:pPr>
              <a:lnSpc>
                <a:spcPct val="90000"/>
              </a:lnSpc>
            </a:pPr>
            <a:endParaRPr lang="en-GB" dirty="0"/>
          </a:p>
          <a:p>
            <a:pPr>
              <a:lnSpc>
                <a:spcPct val="90000"/>
              </a:lnSpc>
            </a:pPr>
            <a:r>
              <a:rPr lang="en-GB" sz="1200" b="1" kern="1200" dirty="0">
                <a:solidFill>
                  <a:srgbClr val="000000"/>
                </a:solidFill>
                <a:latin typeface="+mn-lt"/>
                <a:ea typeface="ＭＳ Ｐゴシック" charset="0"/>
                <a:cs typeface="ＭＳ Ｐゴシック" charset="0"/>
              </a:rPr>
              <a:t>A BKPT instruction in an IT block is always executed, so it does not require a condition in the {</a:t>
            </a:r>
            <a:r>
              <a:rPr lang="en-GB" sz="1200" b="1" i="1" kern="1200" dirty="0">
                <a:solidFill>
                  <a:srgbClr val="000000"/>
                </a:solidFill>
                <a:latin typeface="+mn-lt"/>
                <a:ea typeface="ＭＳ Ｐゴシック" charset="0"/>
                <a:cs typeface="ＭＳ Ｐゴシック" charset="0"/>
              </a:rPr>
              <a:t>cond} </a:t>
            </a:r>
            <a:r>
              <a:rPr lang="en-GB" sz="1200" b="1" kern="1200" dirty="0">
                <a:solidFill>
                  <a:srgbClr val="000000"/>
                </a:solidFill>
                <a:latin typeface="+mn-lt"/>
                <a:ea typeface="ＭＳ Ｐゴシック" charset="0"/>
                <a:cs typeface="ＭＳ Ｐゴシック" charset="0"/>
              </a:rPr>
              <a:t>part</a:t>
            </a:r>
            <a:r>
              <a:rPr lang="en-GB" sz="1200" b="1" i="1" kern="1200" dirty="0">
                <a:solidFill>
                  <a:srgbClr val="000000"/>
                </a:solidFill>
                <a:latin typeface="+mn-lt"/>
                <a:ea typeface="ＭＳ Ｐゴシック" charset="0"/>
                <a:cs typeface="ＭＳ Ｐゴシック" charset="0"/>
              </a:rPr>
              <a:t> </a:t>
            </a:r>
            <a:r>
              <a:rPr lang="en-GB" sz="1200" b="1" kern="1200" dirty="0">
                <a:solidFill>
                  <a:srgbClr val="000000"/>
                </a:solidFill>
                <a:latin typeface="+mn-lt"/>
                <a:ea typeface="ＭＳ Ｐゴシック" charset="0"/>
                <a:cs typeface="ＭＳ Ｐゴシック" charset="0"/>
              </a:rPr>
              <a:t>of its syntax. The IT block continues from the next instruction.</a:t>
            </a:r>
            <a:endParaRPr lang="en-GB" b="1"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9</a:t>
            </a:fld>
            <a:endParaRPr lang="en-US" altLang="en-US" dirty="0"/>
          </a:p>
        </p:txBody>
      </p:sp>
    </p:spTree>
    <p:extLst>
      <p:ext uri="{BB962C8B-B14F-4D97-AF65-F5344CB8AC3E}">
        <p14:creationId xmlns:p14="http://schemas.microsoft.com/office/powerpoint/2010/main" val="3327314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cs typeface="Arial" charset="0"/>
              </a:rPr>
              <a:t>This slide shows an example of conditional code execution. </a:t>
            </a:r>
          </a:p>
          <a:p>
            <a:pPr eaLnBrk="1" hangingPunct="1"/>
            <a:endParaRPr lang="en-GB" dirty="0">
              <a:cs typeface="Arial" charset="0"/>
            </a:endParaRPr>
          </a:p>
          <a:p>
            <a:pPr eaLnBrk="1" hangingPunct="1"/>
            <a:r>
              <a:rPr lang="en-GB" dirty="0">
                <a:cs typeface="Arial" charset="0"/>
              </a:rPr>
              <a:t>The code on the left is a C code with an if-else condition.</a:t>
            </a:r>
          </a:p>
          <a:p>
            <a:pPr eaLnBrk="1" hangingPunct="1"/>
            <a:r>
              <a:rPr lang="en-GB" dirty="0">
                <a:cs typeface="Arial" charset="0"/>
              </a:rPr>
              <a:t>The code in the middle is the assembler instructions corresponding to the C code. It uses inefficient branching. </a:t>
            </a:r>
          </a:p>
          <a:p>
            <a:pPr eaLnBrk="1" hangingPunct="1"/>
            <a:r>
              <a:rPr lang="en-GB" dirty="0">
                <a:cs typeface="Arial" charset="0"/>
              </a:rPr>
              <a:t>The code on the right is the assembler instructions</a:t>
            </a:r>
            <a:r>
              <a:rPr lang="en-GB" u="none" dirty="0">
                <a:cs typeface="Arial" charset="0"/>
              </a:rPr>
              <a:t>, and it </a:t>
            </a:r>
            <a:r>
              <a:rPr lang="en-GB" dirty="0">
                <a:cs typeface="Arial" charset="0"/>
              </a:rPr>
              <a:t>uses no branching. Notice that the assembly code for this is shorter. </a:t>
            </a:r>
          </a:p>
          <a:p>
            <a:pPr eaLnBrk="1" hangingPunct="1"/>
            <a:endParaRPr lang="en-GB" dirty="0">
              <a:cs typeface="Arial" charset="0"/>
            </a:endParaRPr>
          </a:p>
          <a:p>
            <a:pPr eaLnBrk="1" hangingPunct="1"/>
            <a:endParaRPr lang="en-GB" dirty="0">
              <a:cs typeface="Arial" charset="0"/>
            </a:endParaRPr>
          </a:p>
          <a:p>
            <a:pPr eaLnBrk="1" hangingPunct="1"/>
            <a:r>
              <a:rPr lang="en-GB" b="1" dirty="0">
                <a:cs typeface="Arial" charset="0"/>
              </a:rPr>
              <a:t>Some other examples:</a:t>
            </a:r>
          </a:p>
          <a:p>
            <a:pPr eaLnBrk="1" hangingPunct="1"/>
            <a:endParaRPr lang="en-GB" b="1" dirty="0">
              <a:cs typeface="Arial" charset="0"/>
            </a:endParaRPr>
          </a:p>
          <a:p>
            <a:pPr eaLnBrk="1" hangingPunct="1"/>
            <a:r>
              <a:rPr lang="en-GB" b="1" dirty="0">
                <a:cs typeface="Arial" charset="0"/>
              </a:rPr>
              <a:t>if (a==0) func(1);                    if (a==0) x=0;                        if (a==4 || a==10) x=0;</a:t>
            </a:r>
          </a:p>
          <a:p>
            <a:pPr eaLnBrk="1" hangingPunct="1"/>
            <a:r>
              <a:rPr lang="en-GB" b="1" dirty="0">
                <a:cs typeface="Arial" charset="0"/>
              </a:rPr>
              <a:t>  CMP        r0,#0                      if (a&gt;0)   x=1;                            CMP         r0,#4</a:t>
            </a:r>
          </a:p>
          <a:p>
            <a:pPr eaLnBrk="1" hangingPunct="1"/>
            <a:r>
              <a:rPr lang="en-GB" b="1" dirty="0">
                <a:cs typeface="Arial" charset="0"/>
              </a:rPr>
              <a:t>  MOVEQ   r0,#1                          CMP       r0,#0                        CMPNE     r0,#10</a:t>
            </a:r>
          </a:p>
          <a:p>
            <a:pPr eaLnBrk="1" hangingPunct="1"/>
            <a:r>
              <a:rPr lang="en-GB" b="1" dirty="0">
                <a:cs typeface="Arial" charset="0"/>
              </a:rPr>
              <a:t>  BLEQ      func                             MOVEQ  r1,#0                        MOVEQ    r1,#0</a:t>
            </a:r>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10</a:t>
            </a:fld>
            <a:endParaRPr lang="en-US" altLang="en-US" dirty="0"/>
          </a:p>
        </p:txBody>
      </p:sp>
    </p:spTree>
    <p:extLst>
      <p:ext uri="{BB962C8B-B14F-4D97-AF65-F5344CB8AC3E}">
        <p14:creationId xmlns:p14="http://schemas.microsoft.com/office/powerpoint/2010/main" val="2335048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rgbClr val="000000"/>
                </a:solidFill>
                <a:latin typeface="+mn-lt"/>
                <a:ea typeface="ＭＳ Ｐゴシック" charset="0"/>
                <a:cs typeface="ＭＳ Ｐゴシック" charset="0"/>
              </a:rPr>
              <a:t>The Supervisor Call or SVC instruction causes an exception. This means that the processor mode changes to supervisor, the CPSR is saved to the supervisor mode SPSR, and execution branches to the SVC vector.</a:t>
            </a:r>
            <a:r>
              <a:rPr lang="en-GB" sz="1200" kern="1200" baseline="0" dirty="0">
                <a:solidFill>
                  <a:schemeClr val="tx1"/>
                </a:solidFill>
                <a:latin typeface="+mn-lt"/>
                <a:ea typeface="ＭＳ Ｐゴシック" charset="0"/>
                <a:cs typeface="ＭＳ Ｐゴシック" charset="0"/>
              </a:rPr>
              <a:t> </a:t>
            </a:r>
            <a:r>
              <a:rPr lang="en-GB" sz="1200" kern="1200" dirty="0">
                <a:solidFill>
                  <a:srgbClr val="000000"/>
                </a:solidFill>
                <a:latin typeface="+mn-lt"/>
                <a:ea typeface="ＭＳ Ｐゴシック" charset="0"/>
                <a:cs typeface="ＭＳ Ｐゴシック" charset="0"/>
              </a:rPr>
              <a:t>In effect, an SVC is a user-defined instruction.</a:t>
            </a:r>
            <a:r>
              <a:rPr lang="en-GB" sz="1200" kern="1200" baseline="0" dirty="0">
                <a:solidFill>
                  <a:schemeClr val="tx1"/>
                </a:solidFill>
                <a:latin typeface="+mn-lt"/>
                <a:ea typeface="ＭＳ Ｐゴシック" charset="0"/>
                <a:cs typeface="ＭＳ Ｐゴシック" charset="0"/>
              </a:rPr>
              <a:t> </a:t>
            </a:r>
            <a:r>
              <a:rPr lang="en-GB" sz="1200" kern="1200" dirty="0">
                <a:solidFill>
                  <a:srgbClr val="000000"/>
                </a:solidFill>
                <a:latin typeface="+mn-lt"/>
                <a:ea typeface="ＭＳ Ｐゴシック" charset="0"/>
                <a:cs typeface="ＭＳ Ｐゴシック" charset="0"/>
              </a:rPr>
              <a:t>This is used for calling the OS</a:t>
            </a:r>
            <a:r>
              <a:rPr lang="en-GB" sz="1200" b="1" kern="1200" dirty="0">
                <a:solidFill>
                  <a:srgbClr val="000000"/>
                </a:solidFill>
                <a:latin typeface="+mn-lt"/>
                <a:ea typeface="ＭＳ Ｐゴシック" charset="0"/>
                <a:cs typeface="ＭＳ Ｐゴシック" charset="0"/>
              </a:rPr>
              <a:t> (switches to privileged mode)</a:t>
            </a:r>
            <a:r>
              <a:rPr lang="en-GB" sz="1200" kern="1200" dirty="0">
                <a:solidFill>
                  <a:srgbClr val="000000"/>
                </a:solidFill>
                <a:latin typeface="+mn-lt"/>
                <a:ea typeface="ＭＳ Ｐゴシック" charset="0"/>
                <a:cs typeface="ＭＳ Ｐゴシック" charset="0"/>
              </a:rPr>
              <a:t>.</a:t>
            </a:r>
            <a:endParaRPr lang="en-GB" dirty="0"/>
          </a:p>
          <a:p>
            <a:pPr>
              <a:lnSpc>
                <a:spcPct val="100000"/>
              </a:lnSpc>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 this slide, the syntax for the SVC instruction is shown. </a:t>
            </a:r>
            <a:r>
              <a:rPr lang="en-GB" sz="1200" kern="1200" dirty="0">
                <a:solidFill>
                  <a:srgbClr val="000000"/>
                </a:solidFill>
                <a:latin typeface="+mn-lt"/>
                <a:ea typeface="ＭＳ Ｐゴシック" charset="0"/>
                <a:cs typeface="ＭＳ Ｐゴシック" charset="0"/>
              </a:rPr>
              <a:t>The SVC number field can be used to specify the operation code. For example, SVC 1 starts a new task, SVC 2 allocates memory, and so on. The </a:t>
            </a:r>
            <a:r>
              <a:rPr lang="en-IN" altLang="en-US" dirty="0">
                <a:ea typeface="ＭＳ Ｐゴシック" panose="020B0600070205080204" pitchFamily="34" charset="-128"/>
              </a:rPr>
              <a:t>SVC handler can examine the SVC number to decide what operation has been requested. However, the SVC number is ignored by the processor. </a:t>
            </a:r>
            <a:endParaRPr lang="en-GB" sz="1200" kern="1200" dirty="0">
              <a:solidFill>
                <a:srgbClr val="000000"/>
              </a:solidFill>
              <a:latin typeface="+mn-lt"/>
              <a:ea typeface="ＭＳ Ｐゴシック" charset="0"/>
              <a:cs typeface="ＭＳ Ｐゴシック" charset="0"/>
            </a:endParaRPr>
          </a:p>
          <a:p>
            <a:pPr>
              <a:lnSpc>
                <a:spcPct val="100000"/>
              </a:lnSpc>
            </a:pPr>
            <a:endParaRPr lang="en-GB" sz="1200" kern="1200" dirty="0">
              <a:solidFill>
                <a:srgbClr val="000000"/>
              </a:solidFill>
              <a:latin typeface="+mn-lt"/>
              <a:ea typeface="ＭＳ Ｐゴシック" charset="0"/>
              <a:cs typeface="ＭＳ Ｐゴシック" charset="0"/>
            </a:endParaRPr>
          </a:p>
          <a:p>
            <a:pPr>
              <a:lnSpc>
                <a:spcPct val="100000"/>
              </a:lnSpc>
            </a:pPr>
            <a:r>
              <a:rPr lang="en-GB" sz="1200" kern="1200" dirty="0">
                <a:solidFill>
                  <a:srgbClr val="000000"/>
                </a:solidFill>
                <a:latin typeface="+mn-lt"/>
                <a:ea typeface="ＭＳ Ｐゴシック" charset="0"/>
                <a:cs typeface="ＭＳ Ｐゴシック" charset="0"/>
              </a:rPr>
              <a:t>The advantage of using a number is that the OS can have different revisions, and the same application code will work on each OS revision.</a:t>
            </a:r>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11</a:t>
            </a:fld>
            <a:endParaRPr lang="en-US" altLang="en-US" dirty="0"/>
          </a:p>
        </p:txBody>
      </p:sp>
    </p:spTree>
    <p:extLst>
      <p:ext uri="{BB962C8B-B14F-4D97-AF65-F5344CB8AC3E}">
        <p14:creationId xmlns:p14="http://schemas.microsoft.com/office/powerpoint/2010/main" val="3922807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userDrawn="1"/>
        </p:nvSpPr>
        <p:spPr>
          <a:xfrm rot="5400000">
            <a:off x="2666400" y="-2667600"/>
            <a:ext cx="6858000" cy="121932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7"/>
            <a:ext cx="12193200"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userDrawn="1"/>
        </p:nvSpPr>
        <p:spPr>
          <a:xfrm>
            <a:off x="0" y="-1"/>
            <a:ext cx="12192000"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userDrawn="1"/>
        </p:nvSpPr>
        <p:spPr>
          <a:xfrm>
            <a:off x="-1200" y="0"/>
            <a:ext cx="12193200"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7703026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025666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657942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userDrawn="1"/>
        </p:nvSpPr>
        <p:spPr>
          <a:xfrm>
            <a:off x="0" y="-1"/>
            <a:ext cx="12192000"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1777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userDrawn="1"/>
        </p:nvSpPr>
        <p:spPr>
          <a:xfrm>
            <a:off x="-1200" y="-2"/>
            <a:ext cx="12192600"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50973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userDrawn="1"/>
        </p:nvSpPr>
        <p:spPr>
          <a:xfrm>
            <a:off x="3510116" y="1"/>
            <a:ext cx="8681883"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9947674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 y="0"/>
            <a:ext cx="1221270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userDrawn="1"/>
        </p:nvSpPr>
        <p:spPr>
          <a:xfrm>
            <a:off x="0" y="0"/>
            <a:ext cx="12202354"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620982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userDrawn="1"/>
        </p:nvSpPr>
        <p:spPr>
          <a:xfrm>
            <a:off x="0" y="-1"/>
            <a:ext cx="12192000"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690289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327"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userDrawn="1"/>
        </p:nvSpPr>
        <p:spPr>
          <a:xfrm rot="5400000">
            <a:off x="2666400" y="-2667600"/>
            <a:ext cx="6858000" cy="121932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2"/>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userDrawn="1"/>
        </p:nvSpPr>
        <p:spPr>
          <a:xfrm>
            <a:off x="-12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8934115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userDrawn="1"/>
        </p:nvSpPr>
        <p:spPr>
          <a:xfrm>
            <a:off x="-6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3960768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200"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userDrawn="1"/>
        </p:nvSpPr>
        <p:spPr>
          <a:xfrm>
            <a:off x="-600" y="1"/>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09668783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 y="0"/>
            <a:ext cx="12192442"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7000" y="693001"/>
            <a:ext cx="6858000" cy="547200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solidFill>
                  <a:srgbClr val="333E48"/>
                </a:solidFill>
              </a:defRPr>
            </a:lvl1pPr>
            <a:lvl2pPr>
              <a:lnSpc>
                <a:spcPct val="100000"/>
              </a:lnSpc>
              <a:spcBef>
                <a:spcPts val="0"/>
              </a:spcBef>
              <a:spcAft>
                <a:spcPts val="0"/>
              </a:spcAft>
              <a:buClr>
                <a:schemeClr val="accent1"/>
              </a:buClr>
              <a:defRPr sz="2000">
                <a:solidFill>
                  <a:srgbClr val="333E48"/>
                </a:solidFill>
              </a:defRPr>
            </a:lvl2pPr>
            <a:lvl3pPr>
              <a:lnSpc>
                <a:spcPct val="100000"/>
              </a:lnSpc>
              <a:spcBef>
                <a:spcPts val="0"/>
              </a:spcBef>
              <a:spcAft>
                <a:spcPts val="0"/>
              </a:spcAft>
              <a:buClr>
                <a:schemeClr val="accent1"/>
              </a:buClr>
              <a:defRPr sz="1800">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userDrawn="1"/>
        </p:nvSpPr>
        <p:spPr>
          <a:xfrm>
            <a:off x="0" y="-1"/>
            <a:ext cx="12192000"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userDrawn="1"/>
        </p:nvSpPr>
        <p:spPr>
          <a:xfrm>
            <a:off x="0" y="1"/>
            <a:ext cx="12192000"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0" r="1770"/>
          <a:stretch/>
        </p:blipFill>
        <p:spPr>
          <a:xfrm>
            <a:off x="-600" y="0"/>
            <a:ext cx="121920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7061" y="463062"/>
            <a:ext cx="6858000"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userDrawn="1"/>
        </p:nvSpPr>
        <p:spPr>
          <a:xfrm>
            <a:off x="4498259" y="1"/>
            <a:ext cx="7693741"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userDrawn="1"/>
        </p:nvSpPr>
        <p:spPr>
          <a:xfrm>
            <a:off x="3849329" y="1"/>
            <a:ext cx="8342671"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userDrawn="1"/>
        </p:nvPicPr>
        <p:blipFill>
          <a:blip r:embed="rId42" cstate="screen">
            <a:extLst>
              <a:ext uri="{28A0092B-C50C-407E-A947-70E740481C1C}">
                <a14:useLocalDpi xmlns:a14="http://schemas.microsoft.com/office/drawing/2010/main"/>
              </a:ext>
            </a:extLst>
          </a:blip>
          <a:stretch>
            <a:fillRect/>
          </a:stretch>
        </p:blipFill>
        <p:spPr>
          <a:xfrm>
            <a:off x="10835847" y="6384924"/>
            <a:ext cx="879904"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28" r:id="rId12"/>
    <p:sldLayoutId id="2147485529" r:id="rId13"/>
    <p:sldLayoutId id="2147485530" r:id="rId14"/>
    <p:sldLayoutId id="2147485531" r:id="rId15"/>
    <p:sldLayoutId id="2147485532" r:id="rId16"/>
    <p:sldLayoutId id="2147485533" r:id="rId17"/>
    <p:sldLayoutId id="2147485534" r:id="rId18"/>
    <p:sldLayoutId id="2147485535" r:id="rId19"/>
    <p:sldLayoutId id="2147485536" r:id="rId20"/>
    <p:sldLayoutId id="2147485537" r:id="rId21"/>
    <p:sldLayoutId id="2147485538" r:id="rId22"/>
    <p:sldLayoutId id="2147485510" r:id="rId23"/>
    <p:sldLayoutId id="2147485436" r:id="rId24"/>
    <p:sldLayoutId id="2147485438" r:id="rId25"/>
    <p:sldLayoutId id="2147485440" r:id="rId26"/>
    <p:sldLayoutId id="2147485441" r:id="rId27"/>
    <p:sldLayoutId id="2147485442" r:id="rId28"/>
    <p:sldLayoutId id="2147485443" r:id="rId29"/>
    <p:sldLayoutId id="2147485444" r:id="rId30"/>
    <p:sldLayoutId id="2147485445" r:id="rId31"/>
    <p:sldLayoutId id="2147485446" r:id="rId32"/>
    <p:sldLayoutId id="2147485447" r:id="rId33"/>
    <p:sldLayoutId id="2147485448" r:id="rId34"/>
    <p:sldLayoutId id="2147485449" r:id="rId35"/>
    <p:sldLayoutId id="2147485450" r:id="rId36"/>
    <p:sldLayoutId id="2147485452" r:id="rId37"/>
    <p:sldLayoutId id="2147485512" r:id="rId38"/>
    <p:sldLayoutId id="2147485453" r:id="rId39"/>
    <p:sldLayoutId id="2147485513" r:id="rId40"/>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GB" sz="5400" b="1" dirty="0"/>
              <a:t>Armv7-A/R ISA Overview (Part 2)</a:t>
            </a:r>
            <a:endParaRPr lang="en-US" dirty="0"/>
          </a:p>
        </p:txBody>
      </p:sp>
    </p:spTree>
    <p:extLst>
      <p:ext uri="{BB962C8B-B14F-4D97-AF65-F5344CB8AC3E}">
        <p14:creationId xmlns:p14="http://schemas.microsoft.com/office/powerpoint/2010/main" val="1066428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Example: Conditional Execution</a:t>
            </a:r>
          </a:p>
        </p:txBody>
      </p:sp>
      <p:sp>
        <p:nvSpPr>
          <p:cNvPr id="13" name="Text Box 4">
            <a:extLst>
              <a:ext uri="{FF2B5EF4-FFF2-40B4-BE49-F238E27FC236}">
                <a16:creationId xmlns:a16="http://schemas.microsoft.com/office/drawing/2014/main" id="{D6222C5A-0864-49CC-B643-3F89A482B8CA}"/>
              </a:ext>
            </a:extLst>
          </p:cNvPr>
          <p:cNvSpPr txBox="1">
            <a:spLocks noChangeArrowheads="1"/>
          </p:cNvSpPr>
          <p:nvPr/>
        </p:nvSpPr>
        <p:spPr bwMode="auto">
          <a:xfrm>
            <a:off x="526845" y="2349502"/>
            <a:ext cx="3097590" cy="2722563"/>
          </a:xfrm>
          <a:prstGeom prst="rect">
            <a:avLst/>
          </a:prstGeom>
          <a:noFill/>
          <a:ln w="15875">
            <a:solidFill>
              <a:srgbClr val="000000"/>
            </a:solidFill>
            <a:miter lim="800000"/>
            <a:headEnd/>
            <a:tailEnd/>
          </a:ln>
        </p:spPr>
        <p:txBody>
          <a:bodyPr lIns="90000" tIns="46800" rIns="90000" bIns="4680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ourier New" pitchFamily="49" charset="0"/>
                <a:ea typeface="+mn-ea"/>
              </a:rPr>
              <a:t>if (r0 == 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ourier New" pitchFamily="49" charset="0"/>
                <a:ea typeface="+mn-ea"/>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ourier New" pitchFamily="49" charset="0"/>
                <a:ea typeface="+mn-ea"/>
              </a:rPr>
              <a:t>  r1 = r1 + 1;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ourier New" pitchFamily="49" charset="0"/>
                <a:ea typeface="+mn-ea"/>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ourier New" pitchFamily="49" charset="0"/>
                <a:ea typeface="+mn-ea"/>
              </a:rPr>
              <a:t>else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ourier New" pitchFamily="49" charset="0"/>
                <a:ea typeface="+mn-ea"/>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ourier New" pitchFamily="49" charset="0"/>
                <a:ea typeface="+mn-ea"/>
              </a:rPr>
              <a:t>  r2 = r2 + 1;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ourier New" pitchFamily="49" charset="0"/>
                <a:ea typeface="+mn-ea"/>
              </a:rPr>
              <a:t>}</a:t>
            </a:r>
          </a:p>
        </p:txBody>
      </p:sp>
      <p:sp>
        <p:nvSpPr>
          <p:cNvPr id="14" name="Text Box 5">
            <a:extLst>
              <a:ext uri="{FF2B5EF4-FFF2-40B4-BE49-F238E27FC236}">
                <a16:creationId xmlns:a16="http://schemas.microsoft.com/office/drawing/2014/main" id="{8A7BEFB4-B1B2-4E3F-A93C-26574E96F78D}"/>
              </a:ext>
            </a:extLst>
          </p:cNvPr>
          <p:cNvSpPr txBox="1">
            <a:spLocks noChangeArrowheads="1"/>
          </p:cNvSpPr>
          <p:nvPr/>
        </p:nvSpPr>
        <p:spPr bwMode="auto">
          <a:xfrm>
            <a:off x="1051574" y="1700214"/>
            <a:ext cx="1462368" cy="371513"/>
          </a:xfrm>
          <a:prstGeom prst="rect">
            <a:avLst/>
          </a:prstGeom>
          <a:noFill/>
          <a:ln w="15875">
            <a:noFill/>
            <a:miter lim="800000"/>
            <a:headEnd/>
            <a:tailEnd/>
          </a:ln>
        </p:spPr>
        <p:txBody>
          <a:bodyPr wrap="none" lIns="90000" tIns="46800" rIns="90000" bIns="46800">
            <a:spAutoFit/>
          </a:bodyPr>
          <a:lstStyle/>
          <a:p>
            <a:pPr eaLnBrk="1" hangingPunct="1">
              <a:spcAft>
                <a:spcPts val="0"/>
              </a:spcAft>
            </a:pPr>
            <a:r>
              <a:rPr lang="en-US" b="1" dirty="0">
                <a:solidFill>
                  <a:srgbClr val="000000"/>
                </a:solidFill>
                <a:latin typeface="Gill Sans MT"/>
                <a:ea typeface="+mn-ea"/>
              </a:rPr>
              <a:t>pseudocode</a:t>
            </a:r>
          </a:p>
        </p:txBody>
      </p:sp>
      <p:sp>
        <p:nvSpPr>
          <p:cNvPr id="15" name="Text Box 11">
            <a:extLst>
              <a:ext uri="{FF2B5EF4-FFF2-40B4-BE49-F238E27FC236}">
                <a16:creationId xmlns:a16="http://schemas.microsoft.com/office/drawing/2014/main" id="{B1726727-30D7-4E24-8F68-FF594D548992}"/>
              </a:ext>
            </a:extLst>
          </p:cNvPr>
          <p:cNvSpPr txBox="1">
            <a:spLocks noChangeArrowheads="1"/>
          </p:cNvSpPr>
          <p:nvPr/>
        </p:nvSpPr>
        <p:spPr bwMode="auto">
          <a:xfrm>
            <a:off x="4125889" y="2339977"/>
            <a:ext cx="3550380" cy="2722563"/>
          </a:xfrm>
          <a:prstGeom prst="rect">
            <a:avLst/>
          </a:prstGeom>
          <a:noFill/>
          <a:ln w="15875">
            <a:solidFill>
              <a:srgbClr val="000000"/>
            </a:solidFill>
            <a:miter lim="800000"/>
            <a:headEnd/>
            <a:tailEnd/>
          </a:ln>
        </p:spPr>
        <p:txBody>
          <a:bodyPr lIns="90000" tIns="46800" rIns="90000" bIns="4680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  CMP r0, #0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  </a:t>
            </a:r>
            <a:r>
              <a:rPr kumimoji="0" lang="en-US" sz="1800" b="1" i="0" u="none" strike="noStrike" kern="0" cap="none" spc="0" normalizeH="0" baseline="0" noProof="0" dirty="0">
                <a:ln>
                  <a:noFill/>
                </a:ln>
                <a:solidFill>
                  <a:srgbClr val="B2B2B2"/>
                </a:solidFill>
                <a:effectLst/>
                <a:uLnTx/>
                <a:uFillTx/>
                <a:latin typeface="Courier New" pitchFamily="49" charset="0"/>
                <a:ea typeface="+mn-ea"/>
              </a:rPr>
              <a:t>IT NE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  BNE else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  ADD r1, r1, #1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  B end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else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  ADD r2, r2, #1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end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128CAB"/>
                </a:solidFill>
                <a:effectLst/>
                <a:uLnTx/>
                <a:uFillTx/>
                <a:latin typeface="Courier New" pitchFamily="49" charset="0"/>
                <a:ea typeface="+mn-ea"/>
              </a:rPr>
              <a:t>  </a:t>
            </a:r>
            <a:r>
              <a:rPr kumimoji="0" lang="en-US" sz="1800" b="1" i="0" u="none" strike="noStrike" kern="0" cap="none" spc="0" normalizeH="0" baseline="0" noProof="0" dirty="0">
                <a:ln>
                  <a:noFill/>
                </a:ln>
                <a:solidFill>
                  <a:srgbClr val="F68A33"/>
                </a:solidFill>
                <a:effectLst/>
                <a:uLnTx/>
                <a:uFillTx/>
                <a:latin typeface="Courier New" pitchFamily="49" charset="0"/>
                <a:ea typeface="+mn-ea"/>
              </a:rPr>
              <a:t>...</a:t>
            </a:r>
          </a:p>
        </p:txBody>
      </p:sp>
      <p:sp>
        <p:nvSpPr>
          <p:cNvPr id="16" name="Text Box 12">
            <a:extLst>
              <a:ext uri="{FF2B5EF4-FFF2-40B4-BE49-F238E27FC236}">
                <a16:creationId xmlns:a16="http://schemas.microsoft.com/office/drawing/2014/main" id="{48975ABE-15C0-4D03-9AA0-010CFAD4127B}"/>
              </a:ext>
            </a:extLst>
          </p:cNvPr>
          <p:cNvSpPr txBox="1">
            <a:spLocks noChangeArrowheads="1"/>
          </p:cNvSpPr>
          <p:nvPr/>
        </p:nvSpPr>
        <p:spPr bwMode="auto">
          <a:xfrm>
            <a:off x="6463893" y="1690689"/>
            <a:ext cx="2604518" cy="371513"/>
          </a:xfrm>
          <a:prstGeom prst="rect">
            <a:avLst/>
          </a:prstGeom>
          <a:noFill/>
          <a:ln w="15875">
            <a:noFill/>
            <a:miter lim="800000"/>
            <a:headEnd/>
            <a:tailEnd/>
          </a:ln>
        </p:spPr>
        <p:txBody>
          <a:bodyPr wrap="none" lIns="90000" tIns="46800" rIns="90000" bIns="46800">
            <a:spAutoFit/>
          </a:bodyPr>
          <a:lstStyle/>
          <a:p>
            <a:pPr eaLnBrk="1" hangingPunct="1">
              <a:spcAft>
                <a:spcPts val="0"/>
              </a:spcAft>
            </a:pPr>
            <a:r>
              <a:rPr lang="en-US" b="1" dirty="0">
                <a:solidFill>
                  <a:srgbClr val="000000"/>
                </a:solidFill>
                <a:latin typeface="Gill Sans MT"/>
                <a:ea typeface="+mn-ea"/>
              </a:rPr>
              <a:t>assembler instructions</a:t>
            </a:r>
          </a:p>
        </p:txBody>
      </p:sp>
      <p:sp>
        <p:nvSpPr>
          <p:cNvPr id="17" name="Text Box 13">
            <a:extLst>
              <a:ext uri="{FF2B5EF4-FFF2-40B4-BE49-F238E27FC236}">
                <a16:creationId xmlns:a16="http://schemas.microsoft.com/office/drawing/2014/main" id="{BCA252D2-CA4D-4268-8C63-D6F97D689372}"/>
              </a:ext>
            </a:extLst>
          </p:cNvPr>
          <p:cNvSpPr txBox="1">
            <a:spLocks noChangeArrowheads="1"/>
          </p:cNvSpPr>
          <p:nvPr/>
        </p:nvSpPr>
        <p:spPr bwMode="auto">
          <a:xfrm>
            <a:off x="4125889" y="2014539"/>
            <a:ext cx="3550380" cy="371513"/>
          </a:xfrm>
          <a:prstGeom prst="rect">
            <a:avLst/>
          </a:prstGeom>
          <a:noFill/>
          <a:ln w="15875">
            <a:noFill/>
            <a:miter lim="800000"/>
            <a:headEnd/>
            <a:tailEnd/>
          </a:ln>
        </p:spPr>
        <p:txBody>
          <a:bodyPr lIns="90000" tIns="46800" rIns="90000" bIns="46800">
            <a:spAutoFit/>
          </a:bodyPr>
          <a:lstStyle/>
          <a:p>
            <a:pPr algn="ctr" eaLnBrk="1" hangingPunct="1">
              <a:spcAft>
                <a:spcPts val="0"/>
              </a:spcAft>
            </a:pPr>
            <a:r>
              <a:rPr lang="en-US" dirty="0">
                <a:solidFill>
                  <a:srgbClr val="000000"/>
                </a:solidFill>
                <a:latin typeface="Gill Sans MT"/>
                <a:ea typeface="+mn-ea"/>
              </a:rPr>
              <a:t>inefficient branching</a:t>
            </a:r>
          </a:p>
        </p:txBody>
      </p:sp>
      <p:sp>
        <p:nvSpPr>
          <p:cNvPr id="18" name="Text Box 15">
            <a:extLst>
              <a:ext uri="{FF2B5EF4-FFF2-40B4-BE49-F238E27FC236}">
                <a16:creationId xmlns:a16="http://schemas.microsoft.com/office/drawing/2014/main" id="{DCCD56E8-9515-4E5F-BD74-D1B8010E205C}"/>
              </a:ext>
            </a:extLst>
          </p:cNvPr>
          <p:cNvSpPr txBox="1">
            <a:spLocks noChangeArrowheads="1"/>
          </p:cNvSpPr>
          <p:nvPr/>
        </p:nvSpPr>
        <p:spPr bwMode="auto">
          <a:xfrm>
            <a:off x="8205227" y="2349502"/>
            <a:ext cx="3550380" cy="2722563"/>
          </a:xfrm>
          <a:prstGeom prst="rect">
            <a:avLst/>
          </a:prstGeom>
          <a:noFill/>
          <a:ln w="15875">
            <a:solidFill>
              <a:srgbClr val="000000"/>
            </a:solidFill>
            <a:miter lim="800000"/>
            <a:headEnd/>
            <a:tailEnd/>
          </a:ln>
        </p:spPr>
        <p:txBody>
          <a:bodyPr lIns="90000" tIns="46800" rIns="90000" bIns="4680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  CMP r0, #0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  </a:t>
            </a:r>
            <a:r>
              <a:rPr kumimoji="0" lang="en-US" sz="1800" b="1" i="0" u="none" strike="noStrike" kern="0" cap="none" spc="0" normalizeH="0" baseline="0" noProof="0" dirty="0">
                <a:ln>
                  <a:noFill/>
                </a:ln>
                <a:solidFill>
                  <a:srgbClr val="B2B2B2"/>
                </a:solidFill>
                <a:effectLst/>
                <a:uLnTx/>
                <a:uFillTx/>
                <a:latin typeface="Courier New" pitchFamily="49" charset="0"/>
                <a:ea typeface="+mn-ea"/>
              </a:rPr>
              <a:t>ITE EQ</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  ADDEQ r1, r1, #1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  ADDNE r2, r2, #1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  ...</a:t>
            </a:r>
          </a:p>
        </p:txBody>
      </p:sp>
      <p:sp>
        <p:nvSpPr>
          <p:cNvPr id="19" name="Text Box 23">
            <a:extLst>
              <a:ext uri="{FF2B5EF4-FFF2-40B4-BE49-F238E27FC236}">
                <a16:creationId xmlns:a16="http://schemas.microsoft.com/office/drawing/2014/main" id="{18BE95CB-AE10-4A8B-8D60-8489BBA226A9}"/>
              </a:ext>
            </a:extLst>
          </p:cNvPr>
          <p:cNvSpPr txBox="1">
            <a:spLocks noChangeArrowheads="1"/>
          </p:cNvSpPr>
          <p:nvPr/>
        </p:nvSpPr>
        <p:spPr bwMode="auto">
          <a:xfrm>
            <a:off x="8205227" y="2014539"/>
            <a:ext cx="3550380" cy="371513"/>
          </a:xfrm>
          <a:prstGeom prst="rect">
            <a:avLst/>
          </a:prstGeom>
          <a:noFill/>
          <a:ln w="15875">
            <a:noFill/>
            <a:miter lim="800000"/>
            <a:headEnd/>
            <a:tailEnd/>
          </a:ln>
        </p:spPr>
        <p:txBody>
          <a:bodyPr lIns="90000" tIns="46800" rIns="90000" bIns="46800">
            <a:spAutoFit/>
          </a:bodyPr>
          <a:lstStyle/>
          <a:p>
            <a:pPr algn="ctr" eaLnBrk="1" hangingPunct="1">
              <a:spcAft>
                <a:spcPts val="0"/>
              </a:spcAft>
            </a:pPr>
            <a:r>
              <a:rPr lang="en-US" dirty="0">
                <a:solidFill>
                  <a:srgbClr val="000000"/>
                </a:solidFill>
                <a:latin typeface="Gill Sans MT"/>
                <a:ea typeface="+mn-ea"/>
              </a:rPr>
              <a:t>no branching</a:t>
            </a:r>
          </a:p>
        </p:txBody>
      </p:sp>
    </p:spTree>
    <p:extLst>
      <p:ext uri="{BB962C8B-B14F-4D97-AF65-F5344CB8AC3E}">
        <p14:creationId xmlns:p14="http://schemas.microsoft.com/office/powerpoint/2010/main" val="3496866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Supervisor Call (SVC)</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Syntax</a:t>
            </a:r>
          </a:p>
          <a:p>
            <a:r>
              <a:rPr lang="en-US" sz="1800" b="1" dirty="0">
                <a:solidFill>
                  <a:srgbClr val="F68A33"/>
                </a:solidFill>
                <a:latin typeface="Courier New" pitchFamily="49" charset="0"/>
                <a:ea typeface="+mn-ea"/>
                <a:cs typeface="+mn-cs"/>
              </a:rPr>
              <a:t>SVC{&lt;cond&gt;} &lt;SVC number&gt;</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Causes an SVC exception</a:t>
            </a:r>
          </a:p>
          <a:p>
            <a:pPr lvl="1"/>
            <a:r>
              <a:rPr lang="en-IN" altLang="en-US" dirty="0">
                <a:ea typeface="ＭＳ Ｐゴシック" panose="020B0600070205080204" pitchFamily="34" charset="-128"/>
              </a:rPr>
              <a:t>The SVC handler can examine the SVC number to decide what operation has been requested.</a:t>
            </a:r>
            <a:endParaRPr lang="en-US" altLang="en-US" dirty="0">
              <a:ea typeface="ＭＳ Ｐゴシック" panose="020B0600070205080204" pitchFamily="34" charset="-128"/>
            </a:endParaRPr>
          </a:p>
          <a:p>
            <a:pPr lvl="2"/>
            <a:r>
              <a:rPr lang="en-IN" altLang="en-US" dirty="0">
                <a:ea typeface="ＭＳ Ｐゴシック" panose="020B0600070205080204" pitchFamily="34" charset="-128"/>
              </a:rPr>
              <a:t>But the core ignores the SVC number.</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By using the SVC mechanism, an OS can implement a set of privileged operations, which applications running in user mode can request.</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128097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Coprocessor Instructions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515197"/>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The instructions for each coprocessor occupy a fixed part of the Arm instruction set.</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If the appropriate coprocessor is not present in the system, an Undefined Instruction exception occurs.</a:t>
            </a:r>
            <a:endParaRPr lang="en-US" altLang="en-US" dirty="0">
              <a:ea typeface="ＭＳ Ｐゴシック" panose="020B0600070205080204" pitchFamily="34" charset="-128"/>
            </a:endParaRPr>
          </a:p>
          <a:p>
            <a:r>
              <a:rPr lang="en-IN" altLang="en-US" dirty="0">
                <a:ea typeface="ＭＳ Ｐゴシック" panose="020B0600070205080204" pitchFamily="34" charset="-128"/>
              </a:rPr>
              <a:t>There are three types of coprocessor instruction:</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Data processing</a:t>
            </a:r>
          </a:p>
          <a:p>
            <a:pPr marL="803275" lvl="2" indent="-265113" fontAlgn="auto">
              <a:lnSpc>
                <a:spcPct val="100000"/>
              </a:lnSpc>
              <a:spcBef>
                <a:spcPts val="600"/>
              </a:spcBef>
              <a:spcAft>
                <a:spcPts val="0"/>
              </a:spcAft>
              <a:buClr>
                <a:srgbClr val="00B1DB"/>
              </a:buClr>
              <a:buSzPct val="95000"/>
              <a:buNone/>
            </a:pPr>
            <a:r>
              <a:rPr lang="en-US" b="1" dirty="0">
                <a:solidFill>
                  <a:srgbClr val="F68A33"/>
                </a:solidFill>
                <a:latin typeface="Courier New" pitchFamily="49" charset="0"/>
                <a:ea typeface="+mn-ea"/>
              </a:rPr>
              <a:t>CDP</a:t>
            </a:r>
            <a:r>
              <a:rPr lang="en-US" dirty="0">
                <a:ea typeface="ＭＳ Ｐゴシック" panose="020B0600070205080204" pitchFamily="34" charset="-128"/>
              </a:rPr>
              <a:t>:</a:t>
            </a:r>
            <a:r>
              <a:rPr lang="en-US" dirty="0">
                <a:solidFill>
                  <a:srgbClr val="61116A"/>
                </a:solidFill>
                <a:latin typeface="Gill Sans MT"/>
                <a:ea typeface="+mn-ea"/>
              </a:rPr>
              <a:t> </a:t>
            </a:r>
            <a:r>
              <a:rPr lang="en-US" dirty="0">
                <a:solidFill>
                  <a:srgbClr val="000000"/>
                </a:solidFill>
                <a:latin typeface="Gill Sans MT"/>
                <a:ea typeface="+mn-ea"/>
              </a:rPr>
              <a:t>	</a:t>
            </a:r>
            <a:r>
              <a:rPr lang="en-US" dirty="0">
                <a:ea typeface="ＭＳ Ｐゴシック" panose="020B0600070205080204" pitchFamily="34" charset="-128"/>
              </a:rPr>
              <a:t>Initiate a coprocessor data processing operation.</a:t>
            </a:r>
          </a:p>
          <a:p>
            <a:pPr lvl="1"/>
            <a:r>
              <a:rPr lang="en-IN" altLang="en-US" dirty="0">
                <a:ea typeface="ＭＳ Ｐゴシック" panose="020B0600070205080204" pitchFamily="34" charset="-128"/>
              </a:rPr>
              <a:t>Register transfer</a:t>
            </a:r>
            <a:endParaRPr lang="en-US" altLang="en-US" dirty="0">
              <a:ea typeface="ＭＳ Ｐゴシック" panose="020B0600070205080204" pitchFamily="34" charset="-128"/>
            </a:endParaRPr>
          </a:p>
          <a:p>
            <a:pPr marL="803275" lvl="2" indent="-265113" fontAlgn="auto">
              <a:lnSpc>
                <a:spcPct val="100000"/>
              </a:lnSpc>
              <a:spcBef>
                <a:spcPts val="600"/>
              </a:spcBef>
              <a:spcAft>
                <a:spcPts val="0"/>
              </a:spcAft>
              <a:buClr>
                <a:srgbClr val="00B1DB"/>
              </a:buClr>
              <a:buSzPct val="95000"/>
              <a:buNone/>
            </a:pPr>
            <a:r>
              <a:rPr lang="en-US" b="1" dirty="0">
                <a:solidFill>
                  <a:srgbClr val="F68A33"/>
                </a:solidFill>
                <a:latin typeface="Courier New" pitchFamily="49" charset="0"/>
                <a:ea typeface="+mn-ea"/>
              </a:rPr>
              <a:t>MRC</a:t>
            </a:r>
            <a:r>
              <a:rPr lang="en-US" dirty="0">
                <a:ea typeface="ＭＳ Ｐゴシック" panose="020B0600070205080204" pitchFamily="34" charset="-128"/>
              </a:rPr>
              <a:t>:</a:t>
            </a:r>
            <a:r>
              <a:rPr lang="en-US" dirty="0">
                <a:solidFill>
                  <a:srgbClr val="000000"/>
                </a:solidFill>
                <a:latin typeface="Gill Sans MT"/>
                <a:ea typeface="+mn-ea"/>
              </a:rPr>
              <a:t>	</a:t>
            </a:r>
            <a:r>
              <a:rPr lang="en-US" dirty="0">
                <a:ea typeface="ＭＳ Ｐゴシック" panose="020B0600070205080204" pitchFamily="34" charset="-128"/>
              </a:rPr>
              <a:t>Move to Arm register from coprocessor register.</a:t>
            </a:r>
          </a:p>
          <a:p>
            <a:pPr marL="803275" lvl="2" indent="-265113" fontAlgn="auto">
              <a:lnSpc>
                <a:spcPct val="100000"/>
              </a:lnSpc>
              <a:spcBef>
                <a:spcPts val="600"/>
              </a:spcBef>
              <a:spcAft>
                <a:spcPts val="0"/>
              </a:spcAft>
              <a:buClr>
                <a:srgbClr val="00B1DB"/>
              </a:buClr>
              <a:buSzPct val="95000"/>
              <a:buNone/>
            </a:pPr>
            <a:r>
              <a:rPr lang="en-US" b="1" dirty="0">
                <a:solidFill>
                  <a:srgbClr val="F68A33"/>
                </a:solidFill>
                <a:latin typeface="Courier New" pitchFamily="49" charset="0"/>
                <a:ea typeface="+mn-ea"/>
              </a:rPr>
              <a:t>MCR</a:t>
            </a:r>
            <a:r>
              <a:rPr lang="en-US" dirty="0">
                <a:solidFill>
                  <a:srgbClr val="000000"/>
                </a:solidFill>
                <a:latin typeface="Gill Sans MT"/>
                <a:ea typeface="+mn-ea"/>
              </a:rPr>
              <a:t> </a:t>
            </a:r>
            <a:r>
              <a:rPr lang="en-US" dirty="0">
                <a:ea typeface="ＭＳ Ｐゴシック" panose="020B0600070205080204" pitchFamily="34" charset="-128"/>
              </a:rPr>
              <a:t>:</a:t>
            </a:r>
            <a:r>
              <a:rPr lang="en-US" dirty="0">
                <a:solidFill>
                  <a:srgbClr val="000000"/>
                </a:solidFill>
                <a:latin typeface="Gill Sans MT"/>
                <a:ea typeface="+mn-ea"/>
              </a:rPr>
              <a:t>	</a:t>
            </a:r>
            <a:r>
              <a:rPr lang="en-US" dirty="0">
                <a:ea typeface="ＭＳ Ｐゴシック" panose="020B0600070205080204" pitchFamily="34" charset="-128"/>
              </a:rPr>
              <a:t>Move to coprocessor register from Arm register.</a:t>
            </a:r>
          </a:p>
          <a:p>
            <a:pPr lvl="1"/>
            <a:r>
              <a:rPr lang="en-US" dirty="0"/>
              <a:t>Memory transfers</a:t>
            </a:r>
          </a:p>
          <a:p>
            <a:pPr marL="803275" lvl="2" indent="-265113" fontAlgn="auto">
              <a:lnSpc>
                <a:spcPct val="100000"/>
              </a:lnSpc>
              <a:spcBef>
                <a:spcPts val="600"/>
              </a:spcBef>
              <a:spcAft>
                <a:spcPts val="0"/>
              </a:spcAft>
              <a:buClr>
                <a:srgbClr val="00B1DB"/>
              </a:buClr>
              <a:buSzPct val="95000"/>
              <a:buNone/>
            </a:pPr>
            <a:r>
              <a:rPr lang="en-US" b="1" dirty="0">
                <a:solidFill>
                  <a:srgbClr val="F68A33"/>
                </a:solidFill>
                <a:latin typeface="Courier New" pitchFamily="49" charset="0"/>
                <a:ea typeface="+mn-ea"/>
              </a:rPr>
              <a:t>LDC</a:t>
            </a:r>
            <a:r>
              <a:rPr lang="en-US" dirty="0">
                <a:ea typeface="ＭＳ Ｐゴシック" panose="020B0600070205080204" pitchFamily="34" charset="-128"/>
              </a:rPr>
              <a:t>:</a:t>
            </a:r>
            <a:r>
              <a:rPr lang="en-US" dirty="0">
                <a:solidFill>
                  <a:srgbClr val="000000"/>
                </a:solidFill>
                <a:latin typeface="Gill Sans MT"/>
                <a:ea typeface="+mn-ea"/>
              </a:rPr>
              <a:t>	</a:t>
            </a:r>
            <a:r>
              <a:rPr lang="en-US" dirty="0"/>
              <a:t>Load coprocessor register from memory.</a:t>
            </a:r>
          </a:p>
          <a:p>
            <a:pPr marL="803275" lvl="2" indent="-265113" fontAlgn="auto">
              <a:lnSpc>
                <a:spcPct val="100000"/>
              </a:lnSpc>
              <a:spcBef>
                <a:spcPts val="600"/>
              </a:spcBef>
              <a:spcAft>
                <a:spcPts val="0"/>
              </a:spcAft>
              <a:buClr>
                <a:srgbClr val="00B1DB"/>
              </a:buClr>
              <a:buSzPct val="95000"/>
              <a:buNone/>
            </a:pPr>
            <a:r>
              <a:rPr lang="en-US" b="1" dirty="0">
                <a:solidFill>
                  <a:srgbClr val="F68A33"/>
                </a:solidFill>
                <a:latin typeface="Courier New" pitchFamily="49" charset="0"/>
                <a:ea typeface="+mn-ea"/>
              </a:rPr>
              <a:t>STC</a:t>
            </a:r>
            <a:r>
              <a:rPr lang="en-US" dirty="0">
                <a:ea typeface="ＭＳ Ｐゴシック" panose="020B0600070205080204" pitchFamily="34" charset="-128"/>
              </a:rPr>
              <a:t>:</a:t>
            </a:r>
            <a:r>
              <a:rPr lang="en-US" dirty="0">
                <a:solidFill>
                  <a:srgbClr val="000000"/>
                </a:solidFill>
                <a:latin typeface="Gill Sans MT"/>
                <a:ea typeface="+mn-ea"/>
              </a:rPr>
              <a:t> 	</a:t>
            </a:r>
            <a:r>
              <a:rPr lang="en-US" dirty="0"/>
              <a:t>Store from coprocessor register to memory.</a:t>
            </a:r>
            <a:endParaRPr lang="en-IN" altLang="en-US" dirty="0"/>
          </a:p>
          <a:p>
            <a:r>
              <a:rPr lang="en-IN" altLang="en-US" dirty="0">
                <a:ea typeface="ＭＳ Ｐゴシック" panose="020B0600070205080204" pitchFamily="34" charset="-128"/>
              </a:rPr>
              <a:t>Multiple register and other variants of these instructions are also available.</a:t>
            </a:r>
            <a:endParaRPr lang="en-US" altLang="en-US" dirty="0">
              <a:ea typeface="ＭＳ Ｐゴシック" panose="020B0600070205080204" pitchFamily="34" charset="-128"/>
            </a:endParaRPr>
          </a:p>
          <a:p>
            <a:pPr marL="803275" lvl="2" indent="-265113" fontAlgn="auto">
              <a:lnSpc>
                <a:spcPct val="100000"/>
              </a:lnSpc>
              <a:spcBef>
                <a:spcPts val="600"/>
              </a:spcBef>
              <a:spcAft>
                <a:spcPts val="0"/>
              </a:spcAft>
              <a:buClr>
                <a:srgbClr val="00B1DB"/>
              </a:buClr>
              <a:buSzPct val="95000"/>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495078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PSR Access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473633"/>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MRS and MSR allow contents of CPSR to be transferred to/from a general-purpose register or take an immediate value.</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MSR allows the whole status register, or just parts of it, to be updated.</a:t>
            </a:r>
          </a:p>
          <a:p>
            <a:pPr marL="704850" lvl="1" indent="-303213" defTabSz="938213" fontAlgn="auto">
              <a:lnSpc>
                <a:spcPct val="100000"/>
              </a:lnSpc>
              <a:spcBef>
                <a:spcPts val="400"/>
              </a:spcBef>
              <a:spcAft>
                <a:spcPts val="0"/>
              </a:spcAft>
              <a:buClr>
                <a:srgbClr val="00B1DB"/>
              </a:buClr>
              <a:buSzPct val="95000"/>
              <a:buNone/>
            </a:pPr>
            <a:r>
              <a:rPr lang="en-US" b="1" dirty="0">
                <a:solidFill>
                  <a:srgbClr val="F68A33"/>
                </a:solidFill>
                <a:latin typeface="Courier New" pitchFamily="49" charset="0"/>
                <a:ea typeface="+mn-ea"/>
              </a:rPr>
              <a:t>MRS r0,CPSR	; read CPSR into r0</a:t>
            </a:r>
          </a:p>
          <a:p>
            <a:pPr marL="704850" lvl="1" indent="-303213" defTabSz="938213" fontAlgn="auto">
              <a:lnSpc>
                <a:spcPct val="100000"/>
              </a:lnSpc>
              <a:spcBef>
                <a:spcPts val="400"/>
              </a:spcBef>
              <a:spcAft>
                <a:spcPts val="0"/>
              </a:spcAft>
              <a:buClr>
                <a:srgbClr val="00B1DB"/>
              </a:buClr>
              <a:buSzPct val="95000"/>
              <a:buNone/>
            </a:pPr>
            <a:r>
              <a:rPr lang="en-US" b="1" dirty="0">
                <a:solidFill>
                  <a:srgbClr val="F68A33"/>
                </a:solidFill>
                <a:latin typeface="Courier New" pitchFamily="49" charset="0"/>
                <a:ea typeface="+mn-ea"/>
              </a:rPr>
              <a:t>BIC r0,r0,#0x80	; clear bit 7 to enable IRQ</a:t>
            </a:r>
            <a:endParaRPr lang="en-US" dirty="0">
              <a:solidFill>
                <a:srgbClr val="F68A33"/>
              </a:solidFill>
              <a:latin typeface="Courier New" pitchFamily="49" charset="0"/>
              <a:ea typeface="+mn-ea"/>
            </a:endParaRPr>
          </a:p>
          <a:p>
            <a:pPr marL="704850" lvl="1" indent="-303213" defTabSz="938213" fontAlgn="auto">
              <a:lnSpc>
                <a:spcPct val="100000"/>
              </a:lnSpc>
              <a:spcBef>
                <a:spcPts val="400"/>
              </a:spcBef>
              <a:spcAft>
                <a:spcPts val="0"/>
              </a:spcAft>
              <a:buClr>
                <a:srgbClr val="00B1DB"/>
              </a:buClr>
              <a:buSzPct val="95000"/>
              <a:buNone/>
            </a:pPr>
            <a:r>
              <a:rPr lang="en-US" b="1" dirty="0">
                <a:solidFill>
                  <a:srgbClr val="F68A33"/>
                </a:solidFill>
                <a:latin typeface="Courier New" pitchFamily="49" charset="0"/>
                <a:ea typeface="+mn-ea"/>
              </a:rPr>
              <a:t>MSR CPSR_c,r0	; write modified value to ‘c’ byte only</a:t>
            </a:r>
            <a:endParaRPr lang="en-US" altLang="en-US" dirty="0">
              <a:ea typeface="ＭＳ Ｐゴシック" panose="020B0600070205080204" pitchFamily="34" charset="-128"/>
            </a:endParaRPr>
          </a:p>
          <a:p>
            <a:pPr defTabSz="938213"/>
            <a:r>
              <a:rPr lang="en-US" b="1" dirty="0">
                <a:solidFill>
                  <a:srgbClr val="F68A33"/>
                </a:solidFill>
                <a:latin typeface="Courier New" pitchFamily="49" charset="0"/>
                <a:ea typeface="+mn-ea"/>
                <a:cs typeface="+mn-cs"/>
              </a:rPr>
              <a:t>CPS</a:t>
            </a:r>
            <a:r>
              <a:rPr lang="en-US" dirty="0">
                <a:ea typeface="ＭＳ Ｐゴシック" panose="020B0600070205080204" pitchFamily="34" charset="-128"/>
              </a:rPr>
              <a:t> can be used to directly modify some bits in the CPSR.</a:t>
            </a:r>
          </a:p>
          <a:p>
            <a:r>
              <a:rPr lang="en-GB" b="1" dirty="0">
                <a:solidFill>
                  <a:srgbClr val="F68A33"/>
                </a:solidFill>
                <a:latin typeface="Courier New" pitchFamily="49" charset="0"/>
                <a:ea typeface="+mn-ea"/>
                <a:cs typeface="+mn-cs"/>
              </a:rPr>
              <a:t>SETEND</a:t>
            </a:r>
            <a:r>
              <a:rPr lang="en-GB" dirty="0">
                <a:ea typeface="ＭＳ Ｐゴシック" panose="020B0600070205080204" pitchFamily="34" charset="-128"/>
              </a:rPr>
              <a:t> instruction selects the endianness of data accesses (BE8 or LE).</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For use in systems with mixed-endian data (e.g., peripherals)</a:t>
            </a:r>
            <a:endParaRPr lang="en-US" altLang="en-US" dirty="0">
              <a:ea typeface="ＭＳ Ｐゴシック" panose="020B0600070205080204" pitchFamily="34" charset="-128"/>
            </a:endParaRPr>
          </a:p>
        </p:txBody>
      </p:sp>
      <p:sp>
        <p:nvSpPr>
          <p:cNvPr id="6" name="Text Box 9">
            <a:extLst>
              <a:ext uri="{FF2B5EF4-FFF2-40B4-BE49-F238E27FC236}">
                <a16:creationId xmlns:a16="http://schemas.microsoft.com/office/drawing/2014/main" id="{D57BE2CE-1C41-497B-8D1E-23305A273F67}"/>
              </a:ext>
            </a:extLst>
          </p:cNvPr>
          <p:cNvSpPr txBox="1">
            <a:spLocks noChangeArrowheads="1"/>
          </p:cNvSpPr>
          <p:nvPr/>
        </p:nvSpPr>
        <p:spPr bwMode="auto">
          <a:xfrm>
            <a:off x="2283619" y="5199063"/>
            <a:ext cx="6313667" cy="1054100"/>
          </a:xfrm>
          <a:prstGeom prst="rect">
            <a:avLst/>
          </a:prstGeom>
          <a:noFill/>
          <a:ln w="12700">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68A33"/>
                </a:solidFill>
                <a:effectLst/>
                <a:uLnTx/>
                <a:uFillTx/>
                <a:latin typeface="Courier New" pitchFamily="49" charset="0"/>
                <a:ea typeface="+mn-ea"/>
              </a:rPr>
              <a:t>SETEND BE</a:t>
            </a:r>
            <a:br>
              <a:rPr kumimoji="0" lang="en-US" sz="1600" b="1" i="0" u="none" strike="noStrike" kern="0" cap="none" spc="0" normalizeH="0" baseline="0" noProof="0" dirty="0">
                <a:ln>
                  <a:noFill/>
                </a:ln>
                <a:solidFill>
                  <a:srgbClr val="F68A33"/>
                </a:solidFill>
                <a:effectLst/>
                <a:uLnTx/>
                <a:uFillTx/>
                <a:latin typeface="Courier New" pitchFamily="49" charset="0"/>
                <a:ea typeface="+mn-ea"/>
              </a:rPr>
            </a:br>
            <a:r>
              <a:rPr kumimoji="0" lang="en-US" sz="1600" b="1" i="0" u="none" strike="noStrike" kern="0" cap="none" spc="0" normalizeH="0" baseline="0" noProof="0" dirty="0">
                <a:ln>
                  <a:noFill/>
                </a:ln>
                <a:solidFill>
                  <a:srgbClr val="F68A33"/>
                </a:solidFill>
                <a:effectLst/>
                <a:uLnTx/>
                <a:uFillTx/>
                <a:latin typeface="Courier New" pitchFamily="49" charset="0"/>
                <a:ea typeface="+mn-ea"/>
              </a:rPr>
              <a:t>LDR r0, [r7], #4    ; big-endian</a:t>
            </a:r>
            <a:br>
              <a:rPr kumimoji="0" lang="en-US" sz="1600" b="1" i="0" u="none" strike="noStrike" kern="0" cap="none" spc="0" normalizeH="0" baseline="0" noProof="0" dirty="0">
                <a:ln>
                  <a:noFill/>
                </a:ln>
                <a:solidFill>
                  <a:srgbClr val="F68A33"/>
                </a:solidFill>
                <a:effectLst/>
                <a:uLnTx/>
                <a:uFillTx/>
                <a:latin typeface="Courier New" pitchFamily="49" charset="0"/>
                <a:ea typeface="+mn-ea"/>
              </a:rPr>
            </a:br>
            <a:r>
              <a:rPr kumimoji="0" lang="en-US" sz="1600" b="1" i="0" u="none" strike="noStrike" kern="0" cap="none" spc="0" normalizeH="0" baseline="0" noProof="0" dirty="0">
                <a:ln>
                  <a:noFill/>
                </a:ln>
                <a:solidFill>
                  <a:srgbClr val="F68A33"/>
                </a:solidFill>
                <a:effectLst/>
                <a:uLnTx/>
                <a:uFillTx/>
                <a:latin typeface="Courier New" pitchFamily="49" charset="0"/>
                <a:ea typeface="+mn-ea"/>
              </a:rPr>
              <a:t>SETEND LE           </a:t>
            </a:r>
            <a:br>
              <a:rPr kumimoji="0" lang="en-US" sz="1600" b="1" i="0" u="none" strike="noStrike" kern="0" cap="none" spc="0" normalizeH="0" baseline="0" noProof="0" dirty="0">
                <a:ln>
                  <a:noFill/>
                </a:ln>
                <a:solidFill>
                  <a:srgbClr val="F68A33"/>
                </a:solidFill>
                <a:effectLst/>
                <a:uLnTx/>
                <a:uFillTx/>
                <a:latin typeface="Courier New" pitchFamily="49" charset="0"/>
                <a:ea typeface="+mn-ea"/>
              </a:rPr>
            </a:br>
            <a:r>
              <a:rPr kumimoji="0" lang="en-US" sz="1600" b="1" i="0" u="none" strike="noStrike" kern="0" cap="none" spc="0" normalizeH="0" baseline="0" noProof="0" dirty="0">
                <a:ln>
                  <a:noFill/>
                </a:ln>
                <a:solidFill>
                  <a:srgbClr val="F68A33"/>
                </a:solidFill>
                <a:effectLst/>
                <a:uLnTx/>
                <a:uFillTx/>
                <a:latin typeface="Courier New" pitchFamily="49" charset="0"/>
                <a:ea typeface="+mn-ea"/>
              </a:rPr>
              <a:t>LDR r1, [r7], #4    ; little-endian</a:t>
            </a:r>
            <a:br>
              <a:rPr kumimoji="0" lang="en-US" sz="1600" b="0" i="0" u="none" strike="noStrike" kern="0" cap="none" spc="0" normalizeH="0" baseline="0" noProof="0" dirty="0">
                <a:ln>
                  <a:noFill/>
                </a:ln>
                <a:solidFill>
                  <a:srgbClr val="128CAB"/>
                </a:solidFill>
                <a:effectLst/>
                <a:uLnTx/>
                <a:uFillTx/>
                <a:latin typeface="Courier New" pitchFamily="49" charset="0"/>
                <a:ea typeface="+mn-ea"/>
              </a:rPr>
            </a:br>
            <a:endParaRPr kumimoji="0" lang="en-US" sz="1600" b="0" i="0" u="none" strike="noStrike" kern="0" cap="none" spc="0" normalizeH="0" baseline="0" noProof="0" dirty="0">
              <a:ln>
                <a:noFill/>
              </a:ln>
              <a:solidFill>
                <a:srgbClr val="128CAB"/>
              </a:solidFill>
              <a:effectLst/>
              <a:uLnTx/>
              <a:uFillTx/>
              <a:latin typeface="Courier New" pitchFamily="49" charset="0"/>
              <a:ea typeface="+mn-ea"/>
            </a:endParaRPr>
          </a:p>
        </p:txBody>
      </p:sp>
    </p:spTree>
    <p:extLst>
      <p:ext uri="{BB962C8B-B14F-4D97-AF65-F5344CB8AC3E}">
        <p14:creationId xmlns:p14="http://schemas.microsoft.com/office/powerpoint/2010/main" val="2299727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Miscellaneous Instructions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085706"/>
            <a:ext cx="11180763" cy="4086225"/>
          </a:xfrm>
        </p:spPr>
        <p:txBody>
          <a:bodyPr wrap="square" numCol="1" anchor="t" anchorCtr="0" compatLnSpc="1">
            <a:prstTxWarp prst="textNoShape">
              <a:avLst/>
            </a:prstTxWarp>
          </a:bodyPr>
          <a:lstStyle/>
          <a:p>
            <a:r>
              <a:rPr lang="en-IN" altLang="en-US" sz="2000" dirty="0">
                <a:ea typeface="ＭＳ Ｐゴシック" panose="020B0600070205080204" pitchFamily="34" charset="-128"/>
              </a:rPr>
              <a:t>Breakpoint instruction - </a:t>
            </a:r>
            <a:r>
              <a:rPr lang="en-IN" altLang="en-US" sz="2000" b="1" dirty="0">
                <a:solidFill>
                  <a:srgbClr val="F68A33"/>
                </a:solidFill>
                <a:latin typeface="Courier New" pitchFamily="49" charset="0"/>
                <a:ea typeface="+mn-ea"/>
                <a:cs typeface="+mn-cs"/>
              </a:rPr>
              <a:t>BKPT &lt;bkpt number&gt;</a:t>
            </a:r>
            <a:endParaRPr lang="en-US" altLang="en-US" sz="2000" b="1" dirty="0">
              <a:solidFill>
                <a:srgbClr val="F68A33"/>
              </a:solidFill>
              <a:latin typeface="Courier New" pitchFamily="49" charset="0"/>
              <a:ea typeface="+mn-ea"/>
              <a:cs typeface="+mn-cs"/>
            </a:endParaRPr>
          </a:p>
          <a:p>
            <a:pPr lvl="1"/>
            <a:r>
              <a:rPr lang="en-IN" altLang="en-US" sz="1600" dirty="0">
                <a:ea typeface="ＭＳ Ｐゴシック" panose="020B0600070205080204" pitchFamily="34" charset="-128"/>
              </a:rPr>
              <a:t>Immediate value is ignored by the processor.</a:t>
            </a:r>
          </a:p>
          <a:p>
            <a:pPr lvl="1"/>
            <a:r>
              <a:rPr lang="en-IN" altLang="en-US" sz="1600" dirty="0">
                <a:ea typeface="ＭＳ Ｐゴシック" panose="020B0600070205080204" pitchFamily="34" charset="-128"/>
              </a:rPr>
              <a:t>Execution of this instruction will either cause a Prefetch Abort or cause the processor to enter Debug state (depends on the core design and configuration).</a:t>
            </a:r>
          </a:p>
          <a:p>
            <a:pPr lvl="1"/>
            <a:r>
              <a:rPr lang="en-IN" altLang="en-US" sz="1600" dirty="0">
                <a:ea typeface="ＭＳ Ｐゴシック" panose="020B0600070205080204" pitchFamily="34" charset="-128"/>
              </a:rPr>
              <a:t>Used by debug agents</a:t>
            </a:r>
          </a:p>
          <a:p>
            <a:r>
              <a:rPr lang="en-IN" altLang="en-US" sz="2000" dirty="0">
                <a:ea typeface="ＭＳ Ｐゴシック" panose="020B0600070205080204" pitchFamily="34" charset="-128"/>
              </a:rPr>
              <a:t>Wait for interrupt: </a:t>
            </a:r>
            <a:r>
              <a:rPr lang="en-IN" altLang="en-US" sz="2000" b="1" dirty="0">
                <a:solidFill>
                  <a:srgbClr val="F68A33"/>
                </a:solidFill>
                <a:latin typeface="Courier New" pitchFamily="49" charset="0"/>
                <a:ea typeface="+mn-ea"/>
                <a:cs typeface="+mn-cs"/>
              </a:rPr>
              <a:t>WFI </a:t>
            </a:r>
            <a:endParaRPr lang="en-US" altLang="en-US" sz="2000" b="1" dirty="0">
              <a:solidFill>
                <a:srgbClr val="F68A33"/>
              </a:solidFill>
              <a:latin typeface="Courier New" pitchFamily="49" charset="0"/>
              <a:ea typeface="+mn-ea"/>
              <a:cs typeface="+mn-cs"/>
            </a:endParaRPr>
          </a:p>
          <a:p>
            <a:pPr lvl="1"/>
            <a:r>
              <a:rPr lang="en-IN" altLang="en-US" sz="1600" dirty="0">
                <a:ea typeface="ＭＳ Ｐゴシック" panose="020B0600070205080204" pitchFamily="34" charset="-128"/>
              </a:rPr>
              <a:t>Puts the core into Standby mode</a:t>
            </a:r>
          </a:p>
          <a:p>
            <a:pPr lvl="1"/>
            <a:r>
              <a:rPr lang="en-IN" altLang="en-US" sz="1600" dirty="0">
                <a:ea typeface="ＭＳ Ｐゴシック" panose="020B0600070205080204" pitchFamily="34" charset="-128"/>
              </a:rPr>
              <a:t>Woken by an interrupt or debug event</a:t>
            </a:r>
          </a:p>
          <a:p>
            <a:pPr lvl="1"/>
            <a:r>
              <a:rPr lang="en-IN" altLang="en-US" sz="1600" dirty="0">
                <a:ea typeface="ＭＳ Ｐゴシック" panose="020B0600070205080204" pitchFamily="34" charset="-128"/>
              </a:rPr>
              <a:t>Previously implemented as a CP15 operation</a:t>
            </a:r>
          </a:p>
          <a:p>
            <a:r>
              <a:rPr lang="en-IN" altLang="en-US" sz="2000" dirty="0">
                <a:ea typeface="ＭＳ Ｐゴシック" panose="020B0600070205080204" pitchFamily="34" charset="-128"/>
              </a:rPr>
              <a:t>No operation: </a:t>
            </a:r>
            <a:r>
              <a:rPr lang="en-IN" altLang="en-US" sz="2000" b="1" dirty="0">
                <a:solidFill>
                  <a:srgbClr val="F68A33"/>
                </a:solidFill>
                <a:latin typeface="Courier New" pitchFamily="49" charset="0"/>
                <a:ea typeface="+mn-ea"/>
                <a:cs typeface="+mn-cs"/>
              </a:rPr>
              <a:t>NOP </a:t>
            </a:r>
            <a:endParaRPr lang="en-US" altLang="en-US" sz="2000" b="1" dirty="0">
              <a:solidFill>
                <a:srgbClr val="F68A33"/>
              </a:solidFill>
              <a:latin typeface="Courier New" pitchFamily="49" charset="0"/>
              <a:ea typeface="+mn-ea"/>
              <a:cs typeface="+mn-cs"/>
            </a:endParaRPr>
          </a:p>
          <a:p>
            <a:pPr lvl="1"/>
            <a:r>
              <a:rPr lang="en-IN" altLang="en-US" sz="1600" dirty="0">
                <a:ea typeface="ＭＳ Ｐゴシック" panose="020B0600070205080204" pitchFamily="34" charset="-128"/>
              </a:rPr>
              <a:t>Can be used as padding to align following instructions</a:t>
            </a:r>
          </a:p>
          <a:p>
            <a:pPr lvl="1"/>
            <a:r>
              <a:rPr lang="en-IN" altLang="en-US" sz="1600" dirty="0">
                <a:ea typeface="ＭＳ Ｐゴシック" panose="020B0600070205080204" pitchFamily="34" charset="-128"/>
              </a:rPr>
              <a:t>May or may not take time to execute</a:t>
            </a:r>
          </a:p>
          <a:p>
            <a:r>
              <a:rPr lang="en-IN" altLang="en-US" sz="2000" dirty="0">
                <a:ea typeface="ＭＳ Ｐゴシック" panose="020B0600070205080204" pitchFamily="34" charset="-128"/>
              </a:rPr>
              <a:t>Wait for event (</a:t>
            </a:r>
            <a:r>
              <a:rPr lang="en-IN" altLang="en-US" sz="2000" b="1" dirty="0">
                <a:solidFill>
                  <a:srgbClr val="F68A33"/>
                </a:solidFill>
                <a:latin typeface="Courier New" pitchFamily="49" charset="0"/>
                <a:ea typeface="+mn-ea"/>
                <a:cs typeface="+mn-cs"/>
              </a:rPr>
              <a:t>WFE</a:t>
            </a:r>
            <a:r>
              <a:rPr lang="en-IN" altLang="en-US" sz="2000" dirty="0">
                <a:ea typeface="ＭＳ Ｐゴシック" panose="020B0600070205080204" pitchFamily="34" charset="-128"/>
              </a:rPr>
              <a:t>) and send event (</a:t>
            </a:r>
            <a:r>
              <a:rPr lang="en-IN" altLang="en-US" sz="2000" b="1" dirty="0">
                <a:solidFill>
                  <a:srgbClr val="F68A33"/>
                </a:solidFill>
                <a:latin typeface="Courier New" pitchFamily="49" charset="0"/>
                <a:ea typeface="+mn-ea"/>
                <a:cs typeface="+mn-cs"/>
              </a:rPr>
              <a:t>SEV</a:t>
            </a:r>
            <a:r>
              <a:rPr lang="en-IN" altLang="en-US" sz="2000" dirty="0">
                <a:ea typeface="ＭＳ Ｐゴシック" panose="020B0600070205080204" pitchFamily="34" charset="-128"/>
              </a:rPr>
              <a:t>)</a:t>
            </a:r>
            <a:endParaRPr lang="en-US" altLang="en-US" sz="2000" b="1" dirty="0">
              <a:solidFill>
                <a:srgbClr val="F68A33"/>
              </a:solidFill>
              <a:latin typeface="Courier New" pitchFamily="49" charset="0"/>
            </a:endParaRPr>
          </a:p>
          <a:p>
            <a:pPr lvl="1"/>
            <a:r>
              <a:rPr lang="en-IN" altLang="en-US" sz="1600" dirty="0">
                <a:ea typeface="ＭＳ Ｐゴシック" panose="020B0600070205080204" pitchFamily="34" charset="-128"/>
              </a:rPr>
              <a:t>Covered elsewhere in the course</a:t>
            </a:r>
          </a:p>
        </p:txBody>
      </p:sp>
    </p:spTree>
    <p:extLst>
      <p:ext uri="{BB962C8B-B14F-4D97-AF65-F5344CB8AC3E}">
        <p14:creationId xmlns:p14="http://schemas.microsoft.com/office/powerpoint/2010/main" val="548099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DSP Instructions Overview</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These DSP instructions are single instruction multiple data (SIMD).</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They operate on 8- or 16-bit quantities packed into words.</a:t>
            </a:r>
          </a:p>
          <a:p>
            <a:pPr lvl="1"/>
            <a:r>
              <a:rPr lang="en-IN" altLang="en-US" dirty="0">
                <a:ea typeface="ＭＳ Ｐゴシック" panose="020B0600070205080204" pitchFamily="34" charset="-128"/>
              </a:rPr>
              <a:t>They allow more efficient access to packed structure types.</a:t>
            </a:r>
            <a:endParaRPr lang="en-US" altLang="en-US" dirty="0">
              <a:ea typeface="ＭＳ Ｐゴシック" panose="020B0600070205080204" pitchFamily="34" charset="-128"/>
            </a:endParaRPr>
          </a:p>
          <a:p>
            <a:r>
              <a:rPr lang="en-IN" altLang="en-US" dirty="0">
                <a:ea typeface="ＭＳ Ｐゴシック" panose="020B0600070205080204" pitchFamily="34" charset="-128"/>
              </a:rPr>
              <a:t>Instruction groups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Data packing/unpacking</a:t>
            </a:r>
          </a:p>
          <a:p>
            <a:pPr lvl="1"/>
            <a:r>
              <a:rPr lang="en-IN" altLang="en-US" dirty="0">
                <a:ea typeface="ＭＳ Ｐゴシック" panose="020B0600070205080204" pitchFamily="34" charset="-128"/>
              </a:rPr>
              <a:t>Data processing</a:t>
            </a:r>
          </a:p>
          <a:p>
            <a:pPr lvl="1"/>
            <a:r>
              <a:rPr lang="en-IN" altLang="en-US" dirty="0">
                <a:ea typeface="ＭＳ Ｐゴシック" panose="020B0600070205080204" pitchFamily="34" charset="-128"/>
              </a:rPr>
              <a:t>Saturated maths</a:t>
            </a:r>
          </a:p>
          <a:p>
            <a:pPr lvl="1"/>
            <a:r>
              <a:rPr lang="en-IN" altLang="en-US" dirty="0">
                <a:ea typeface="ＭＳ Ｐゴシック" panose="020B0600070205080204" pitchFamily="34" charset="-128"/>
              </a:rPr>
              <a:t>Addition/subtraction</a:t>
            </a:r>
          </a:p>
          <a:p>
            <a:pPr lvl="1"/>
            <a:r>
              <a:rPr lang="en-IN" altLang="en-US" dirty="0">
                <a:ea typeface="ＭＳ Ｐゴシック" panose="020B0600070205080204" pitchFamily="34" charset="-128"/>
              </a:rPr>
              <a:t>Multiplication</a:t>
            </a:r>
          </a:p>
          <a:p>
            <a:pPr lvl="1"/>
            <a:r>
              <a:rPr lang="en-IN" altLang="en-US" dirty="0">
                <a:ea typeface="ＭＳ Ｐゴシック" panose="020B0600070205080204" pitchFamily="34" charset="-128"/>
              </a:rPr>
              <a:t>Sum of absolute differences</a:t>
            </a:r>
          </a:p>
        </p:txBody>
      </p:sp>
    </p:spTree>
    <p:extLst>
      <p:ext uri="{BB962C8B-B14F-4D97-AF65-F5344CB8AC3E}">
        <p14:creationId xmlns:p14="http://schemas.microsoft.com/office/powerpoint/2010/main" val="4145414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Saturated Maths and CLZ</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Support for saturated mathematics</a:t>
            </a:r>
          </a:p>
          <a:p>
            <a:pPr lvl="1"/>
            <a:r>
              <a:rPr lang="en-IN" altLang="en-US" dirty="0">
                <a:ea typeface="ＭＳ Ｐゴシック" panose="020B0600070205080204" pitchFamily="34" charset="-128"/>
              </a:rPr>
              <a:t>Targeted at DSP and control applications</a:t>
            </a:r>
          </a:p>
          <a:p>
            <a:pPr lvl="1"/>
            <a:r>
              <a:rPr lang="en-IN" altLang="en-US" dirty="0">
                <a:ea typeface="ＭＳ Ｐゴシック" panose="020B0600070205080204" pitchFamily="34" charset="-128"/>
              </a:rPr>
              <a:t>Overflow sets Q flag (sticky) not V, and sets result to +/- max value.</a:t>
            </a:r>
          </a:p>
          <a:p>
            <a:pPr marL="803275" lvl="1" indent="-265113" fontAlgn="auto">
              <a:lnSpc>
                <a:spcPct val="100000"/>
              </a:lnSpc>
              <a:spcBef>
                <a:spcPts val="400"/>
              </a:spcBef>
              <a:spcAft>
                <a:spcPts val="0"/>
              </a:spcAft>
              <a:buClr>
                <a:srgbClr val="00B1DB"/>
              </a:buClr>
              <a:buSzPct val="95000"/>
              <a:buNone/>
            </a:pPr>
            <a:r>
              <a:rPr lang="en-US" b="1" dirty="0">
                <a:solidFill>
                  <a:srgbClr val="F68A33"/>
                </a:solidFill>
                <a:latin typeface="Courier New" pitchFamily="49" charset="0"/>
                <a:ea typeface="+mn-ea"/>
              </a:rPr>
              <a:t>QSUB</a:t>
            </a:r>
            <a:r>
              <a:rPr lang="en-GB" b="1" dirty="0">
                <a:solidFill>
                  <a:srgbClr val="F68A33"/>
                </a:solidFill>
                <a:latin typeface="Courier New" pitchFamily="49" charset="0"/>
                <a:ea typeface="+mn-ea"/>
              </a:rPr>
              <a:t>{cond}</a:t>
            </a:r>
            <a:r>
              <a:rPr lang="en-US" b="1" dirty="0">
                <a:solidFill>
                  <a:srgbClr val="F68A33"/>
                </a:solidFill>
                <a:latin typeface="Courier New" pitchFamily="49" charset="0"/>
                <a:ea typeface="+mn-ea"/>
              </a:rPr>
              <a:t> Rd, Rm, Rn</a:t>
            </a:r>
            <a:r>
              <a:rPr lang="en-US" dirty="0">
                <a:solidFill>
                  <a:srgbClr val="F68A33"/>
                </a:solidFill>
                <a:latin typeface="Courier New" pitchFamily="49" charset="0"/>
                <a:ea typeface="+mn-ea"/>
              </a:rPr>
              <a:t>	; </a:t>
            </a:r>
            <a:r>
              <a:rPr lang="en-US" b="1" dirty="0">
                <a:solidFill>
                  <a:srgbClr val="F68A33"/>
                </a:solidFill>
                <a:latin typeface="Courier New" pitchFamily="49" charset="0"/>
                <a:ea typeface="+mn-ea"/>
              </a:rPr>
              <a:t>Rd = saturate(Rm - Rn)</a:t>
            </a:r>
          </a:p>
          <a:p>
            <a:pPr marL="803275" lvl="1" indent="-265113" fontAlgn="auto">
              <a:lnSpc>
                <a:spcPct val="100000"/>
              </a:lnSpc>
              <a:spcBef>
                <a:spcPts val="400"/>
              </a:spcBef>
              <a:spcAft>
                <a:spcPts val="0"/>
              </a:spcAft>
              <a:buClr>
                <a:srgbClr val="00B1DB"/>
              </a:buClr>
              <a:buSzPct val="95000"/>
              <a:buNone/>
            </a:pPr>
            <a:r>
              <a:rPr lang="en-US" b="1" dirty="0">
                <a:solidFill>
                  <a:srgbClr val="F68A33"/>
                </a:solidFill>
                <a:latin typeface="Courier New" pitchFamily="49" charset="0"/>
                <a:ea typeface="+mn-ea"/>
              </a:rPr>
              <a:t>	QADD</a:t>
            </a:r>
            <a:r>
              <a:rPr lang="en-GB" b="1" dirty="0">
                <a:solidFill>
                  <a:srgbClr val="F68A33"/>
                </a:solidFill>
                <a:latin typeface="Courier New" pitchFamily="49" charset="0"/>
                <a:ea typeface="+mn-ea"/>
              </a:rPr>
              <a:t>{cond}</a:t>
            </a:r>
            <a:r>
              <a:rPr lang="en-US" b="1" dirty="0">
                <a:solidFill>
                  <a:srgbClr val="F68A33"/>
                </a:solidFill>
                <a:latin typeface="Courier New" pitchFamily="49" charset="0"/>
                <a:ea typeface="+mn-ea"/>
              </a:rPr>
              <a:t> Rd, Rm, Rn</a:t>
            </a:r>
            <a:r>
              <a:rPr lang="en-US" dirty="0">
                <a:solidFill>
                  <a:srgbClr val="F68A33"/>
                </a:solidFill>
                <a:latin typeface="Courier New" pitchFamily="49" charset="0"/>
                <a:ea typeface="+mn-ea"/>
              </a:rPr>
              <a:t>	</a:t>
            </a:r>
            <a:r>
              <a:rPr lang="en-US" b="1" dirty="0">
                <a:solidFill>
                  <a:srgbClr val="F68A33"/>
                </a:solidFill>
                <a:latin typeface="Courier New" pitchFamily="49" charset="0"/>
                <a:ea typeface="+mn-ea"/>
              </a:rPr>
              <a:t>; Rd = saturate(Rm + Rn)</a:t>
            </a:r>
          </a:p>
          <a:p>
            <a:pPr marL="803275" lvl="1" indent="-265113" fontAlgn="auto">
              <a:lnSpc>
                <a:spcPct val="100000"/>
              </a:lnSpc>
              <a:spcBef>
                <a:spcPts val="400"/>
              </a:spcBef>
              <a:spcAft>
                <a:spcPts val="0"/>
              </a:spcAft>
              <a:buClr>
                <a:srgbClr val="00B1DB"/>
              </a:buClr>
              <a:buSzPct val="95000"/>
              <a:buNone/>
            </a:pPr>
            <a:endParaRPr lang="en-US" b="1" dirty="0">
              <a:solidFill>
                <a:srgbClr val="F68A33"/>
              </a:solidFill>
              <a:latin typeface="Courier New" pitchFamily="49" charset="0"/>
              <a:ea typeface="+mn-ea"/>
            </a:endParaRPr>
          </a:p>
          <a:p>
            <a:pPr marL="803275" lvl="1" indent="-265113" fontAlgn="auto">
              <a:lnSpc>
                <a:spcPct val="100000"/>
              </a:lnSpc>
              <a:spcBef>
                <a:spcPts val="400"/>
              </a:spcBef>
              <a:spcAft>
                <a:spcPts val="0"/>
              </a:spcAft>
              <a:buClr>
                <a:srgbClr val="00B1DB"/>
              </a:buClr>
              <a:buSzPct val="95000"/>
              <a:buNone/>
            </a:pPr>
            <a:r>
              <a:rPr lang="en-GB" b="1" dirty="0">
                <a:solidFill>
                  <a:srgbClr val="F68A33"/>
                </a:solidFill>
                <a:latin typeface="Courier New" pitchFamily="49" charset="0"/>
                <a:ea typeface="+mn-ea"/>
              </a:rPr>
              <a:t>	QDSUB{cond} Rd, Rm, Rn</a:t>
            </a:r>
            <a:r>
              <a:rPr lang="en-GB" dirty="0">
                <a:solidFill>
                  <a:srgbClr val="F68A33"/>
                </a:solidFill>
                <a:latin typeface="Courier New" pitchFamily="49" charset="0"/>
                <a:ea typeface="+mn-ea"/>
              </a:rPr>
              <a:t>	</a:t>
            </a:r>
            <a:r>
              <a:rPr lang="en-GB" b="1" dirty="0">
                <a:solidFill>
                  <a:srgbClr val="F68A33"/>
                </a:solidFill>
                <a:latin typeface="Courier New" pitchFamily="49" charset="0"/>
                <a:ea typeface="+mn-ea"/>
              </a:rPr>
              <a:t>; Rd = saturate(Rm - saturate(Rn</a:t>
            </a:r>
            <a:r>
              <a:rPr lang="en-GB" b="1" dirty="0">
                <a:solidFill>
                  <a:srgbClr val="F68A33"/>
                </a:solidFill>
                <a:latin typeface="Courier New" pitchFamily="49" charset="0"/>
                <a:ea typeface="+mn-ea"/>
                <a:sym typeface="Symbol" pitchFamily="18" charset="2"/>
              </a:rPr>
              <a:t></a:t>
            </a:r>
            <a:r>
              <a:rPr lang="en-GB" b="1" dirty="0">
                <a:solidFill>
                  <a:srgbClr val="F68A33"/>
                </a:solidFill>
                <a:latin typeface="Courier New" pitchFamily="49" charset="0"/>
                <a:ea typeface="+mn-ea"/>
              </a:rPr>
              <a:t>2))</a:t>
            </a:r>
          </a:p>
          <a:p>
            <a:pPr marL="803275" lvl="1" indent="-265113" fontAlgn="auto">
              <a:lnSpc>
                <a:spcPct val="100000"/>
              </a:lnSpc>
              <a:spcBef>
                <a:spcPts val="400"/>
              </a:spcBef>
              <a:spcAft>
                <a:spcPts val="0"/>
              </a:spcAft>
              <a:buClr>
                <a:srgbClr val="00B1DB"/>
              </a:buClr>
              <a:buSzPct val="95000"/>
              <a:buNone/>
            </a:pPr>
            <a:r>
              <a:rPr lang="en-GB" b="1" dirty="0">
                <a:solidFill>
                  <a:srgbClr val="F68A33"/>
                </a:solidFill>
                <a:latin typeface="Courier New" pitchFamily="49" charset="0"/>
                <a:ea typeface="+mn-ea"/>
              </a:rPr>
              <a:t>	QDADD{cond} Rd, Rm, Rn</a:t>
            </a:r>
            <a:r>
              <a:rPr lang="en-US" dirty="0">
                <a:solidFill>
                  <a:srgbClr val="F68A33"/>
                </a:solidFill>
                <a:latin typeface="Courier New" pitchFamily="49" charset="0"/>
                <a:ea typeface="+mn-ea"/>
              </a:rPr>
              <a:t>	</a:t>
            </a:r>
            <a:r>
              <a:rPr lang="en-US" b="1" dirty="0">
                <a:solidFill>
                  <a:srgbClr val="F68A33"/>
                </a:solidFill>
                <a:latin typeface="Courier New" pitchFamily="49" charset="0"/>
                <a:ea typeface="+mn-ea"/>
              </a:rPr>
              <a:t>; </a:t>
            </a:r>
            <a:r>
              <a:rPr lang="en-GB" b="1" dirty="0">
                <a:solidFill>
                  <a:srgbClr val="F68A33"/>
                </a:solidFill>
                <a:latin typeface="Courier New" pitchFamily="49" charset="0"/>
                <a:ea typeface="+mn-ea"/>
              </a:rPr>
              <a:t>Rd = saturate(Rm + saturate(Rn</a:t>
            </a:r>
            <a:r>
              <a:rPr lang="en-GB" b="1" dirty="0">
                <a:solidFill>
                  <a:srgbClr val="F68A33"/>
                </a:solidFill>
                <a:latin typeface="Courier New" pitchFamily="49" charset="0"/>
                <a:ea typeface="+mn-ea"/>
                <a:sym typeface="Symbol" pitchFamily="18" charset="2"/>
              </a:rPr>
              <a:t></a:t>
            </a:r>
            <a:r>
              <a:rPr lang="en-GB" b="1" dirty="0">
                <a:solidFill>
                  <a:srgbClr val="F68A33"/>
                </a:solidFill>
                <a:latin typeface="Courier New" pitchFamily="49" charset="0"/>
                <a:ea typeface="+mn-ea"/>
              </a:rPr>
              <a:t>2))</a:t>
            </a:r>
          </a:p>
          <a:p>
            <a:pPr marL="0" lvl="1" indent="0">
              <a:spcAft>
                <a:spcPts val="1600"/>
              </a:spcAft>
              <a:buNone/>
            </a:pPr>
            <a:r>
              <a:rPr lang="en-GB" sz="2400" dirty="0">
                <a:ea typeface="ＭＳ Ｐゴシック" panose="020B0600070205080204" pitchFamily="34" charset="-128"/>
              </a:rPr>
              <a:t>Count leading zeros</a:t>
            </a:r>
          </a:p>
          <a:p>
            <a:pPr marL="231775" lvl="1" indent="0">
              <a:buNone/>
            </a:pPr>
            <a:r>
              <a:rPr lang="en-GB" b="1" dirty="0">
                <a:solidFill>
                  <a:srgbClr val="F68A33"/>
                </a:solidFill>
                <a:latin typeface="Courier New" pitchFamily="49" charset="0"/>
                <a:ea typeface="+mn-ea"/>
              </a:rPr>
              <a:t>CLZ{cond} Rd, Rm</a:t>
            </a:r>
            <a:endParaRPr lang="en-US" altLang="en-US" dirty="0">
              <a:ea typeface="ＭＳ Ｐゴシック" panose="020B0600070205080204" pitchFamily="34" charset="-128"/>
            </a:endParaRPr>
          </a:p>
          <a:p>
            <a:pPr lvl="1"/>
            <a:endParaRPr lang="en-IN" altLang="en-US" dirty="0">
              <a:ea typeface="ＭＳ Ｐゴシック" panose="020B0600070205080204" pitchFamily="34" charset="-128"/>
            </a:endParaRPr>
          </a:p>
          <a:p>
            <a:pPr lvl="1"/>
            <a:r>
              <a:rPr lang="en-IN" altLang="en-US" dirty="0">
                <a:ea typeface="ＭＳ Ｐゴシック" panose="020B0600070205080204" pitchFamily="34" charset="-128"/>
              </a:rPr>
              <a:t>Returns number of unset bits before the most significant set bit</a:t>
            </a:r>
            <a:endParaRPr lang="en-US" altLang="en-US" dirty="0">
              <a:ea typeface="ＭＳ Ｐゴシック" panose="020B0600070205080204" pitchFamily="34" charset="-128"/>
            </a:endParaRPr>
          </a:p>
        </p:txBody>
      </p:sp>
      <p:grpSp>
        <p:nvGrpSpPr>
          <p:cNvPr id="5" name="Group 4">
            <a:extLst>
              <a:ext uri="{FF2B5EF4-FFF2-40B4-BE49-F238E27FC236}">
                <a16:creationId xmlns:a16="http://schemas.microsoft.com/office/drawing/2014/main" id="{42117CF8-E540-4E14-9DA4-216310D4901D}"/>
              </a:ext>
            </a:extLst>
          </p:cNvPr>
          <p:cNvGrpSpPr>
            <a:grpSpLocks/>
          </p:cNvGrpSpPr>
          <p:nvPr/>
        </p:nvGrpSpPr>
        <p:grpSpPr bwMode="auto">
          <a:xfrm>
            <a:off x="9719967" y="1325563"/>
            <a:ext cx="1565721" cy="2471738"/>
            <a:chOff x="4708" y="623"/>
            <a:chExt cx="740" cy="1557"/>
          </a:xfrm>
        </p:grpSpPr>
        <p:sp>
          <p:nvSpPr>
            <p:cNvPr id="6" name="AutoShape 5">
              <a:extLst>
                <a:ext uri="{FF2B5EF4-FFF2-40B4-BE49-F238E27FC236}">
                  <a16:creationId xmlns:a16="http://schemas.microsoft.com/office/drawing/2014/main" id="{D303ABB3-452D-489B-9F15-D2FA02D71266}"/>
                </a:ext>
              </a:extLst>
            </p:cNvPr>
            <p:cNvSpPr>
              <a:spLocks noChangeArrowheads="1"/>
            </p:cNvSpPr>
            <p:nvPr/>
          </p:nvSpPr>
          <p:spPr bwMode="ltGray">
            <a:xfrm>
              <a:off x="4800" y="915"/>
              <a:ext cx="336" cy="282"/>
            </a:xfrm>
            <a:prstGeom prst="upArrow">
              <a:avLst>
                <a:gd name="adj1" fmla="val 50000"/>
                <a:gd name="adj2" fmla="val 35714"/>
              </a:avLst>
            </a:prstGeom>
            <a:solidFill>
              <a:srgbClr val="A5D0E3"/>
            </a:solidFill>
            <a:ln w="12700">
              <a:solidFill>
                <a:schemeClr val="tx1"/>
              </a:solidFill>
              <a:miter lim="800000"/>
              <a:headEnd/>
              <a:tailEnd/>
            </a:ln>
          </p:spPr>
          <p:txBody>
            <a:bodyPr anchor="ctr">
              <a:spAutoFit/>
            </a:bodyPr>
            <a:lstStyle/>
            <a:p>
              <a:endParaRPr lang="en-GB" dirty="0"/>
            </a:p>
          </p:txBody>
        </p:sp>
        <p:sp>
          <p:nvSpPr>
            <p:cNvPr id="7" name="Text Box 6">
              <a:extLst>
                <a:ext uri="{FF2B5EF4-FFF2-40B4-BE49-F238E27FC236}">
                  <a16:creationId xmlns:a16="http://schemas.microsoft.com/office/drawing/2014/main" id="{9C98C1CD-7F4B-4232-84C3-BF27594A1C85}"/>
                </a:ext>
              </a:extLst>
            </p:cNvPr>
            <p:cNvSpPr txBox="1">
              <a:spLocks noChangeArrowheads="1"/>
            </p:cNvSpPr>
            <p:nvPr/>
          </p:nvSpPr>
          <p:spPr bwMode="auto">
            <a:xfrm>
              <a:off x="4840" y="1295"/>
              <a:ext cx="249" cy="213"/>
            </a:xfrm>
            <a:prstGeom prst="rect">
              <a:avLst/>
            </a:prstGeom>
            <a:noFill/>
            <a:ln w="12700">
              <a:noFill/>
              <a:miter lim="800000"/>
              <a:headEnd/>
              <a:tailEnd/>
            </a:ln>
          </p:spPr>
          <p:txBody>
            <a:bodyPr wrap="none" anchor="ctr">
              <a:spAutoFit/>
            </a:bodyPr>
            <a:lstStyle/>
            <a:p>
              <a:pPr algn="ctr" fontAlgn="base">
                <a:lnSpc>
                  <a:spcPct val="100000"/>
                </a:lnSpc>
                <a:spcBef>
                  <a:spcPct val="0"/>
                </a:spcBef>
                <a:buClrTx/>
                <a:buSzTx/>
                <a:buFontTx/>
                <a:buNone/>
              </a:pPr>
              <a:r>
                <a:rPr lang="en-US" sz="1600" b="1" dirty="0"/>
                <a:t>0x0</a:t>
              </a:r>
            </a:p>
          </p:txBody>
        </p:sp>
        <p:sp>
          <p:nvSpPr>
            <p:cNvPr id="8" name="Text Box 7">
              <a:extLst>
                <a:ext uri="{FF2B5EF4-FFF2-40B4-BE49-F238E27FC236}">
                  <a16:creationId xmlns:a16="http://schemas.microsoft.com/office/drawing/2014/main" id="{5A72AC33-9654-4F33-9443-FBD80BFD2CAC}"/>
                </a:ext>
              </a:extLst>
            </p:cNvPr>
            <p:cNvSpPr txBox="1">
              <a:spLocks noChangeArrowheads="1"/>
            </p:cNvSpPr>
            <p:nvPr/>
          </p:nvSpPr>
          <p:spPr bwMode="auto">
            <a:xfrm>
              <a:off x="4717" y="623"/>
              <a:ext cx="657" cy="213"/>
            </a:xfrm>
            <a:prstGeom prst="rect">
              <a:avLst/>
            </a:prstGeom>
            <a:noFill/>
            <a:ln w="12700">
              <a:noFill/>
              <a:miter lim="800000"/>
              <a:headEnd/>
              <a:tailEnd/>
            </a:ln>
          </p:spPr>
          <p:txBody>
            <a:bodyPr wrap="none" anchor="ctr">
              <a:spAutoFit/>
            </a:bodyPr>
            <a:lstStyle/>
            <a:p>
              <a:pPr algn="ctr" fontAlgn="base">
                <a:lnSpc>
                  <a:spcPct val="100000"/>
                </a:lnSpc>
                <a:spcBef>
                  <a:spcPct val="0"/>
                </a:spcBef>
                <a:buClrTx/>
                <a:buSzTx/>
                <a:buFontTx/>
                <a:buNone/>
              </a:pPr>
              <a:r>
                <a:rPr lang="en-US" sz="1600" b="1" dirty="0"/>
                <a:t>0x7FFFFFFF</a:t>
              </a:r>
            </a:p>
          </p:txBody>
        </p:sp>
        <p:sp>
          <p:nvSpPr>
            <p:cNvPr id="9" name="Text Box 8">
              <a:extLst>
                <a:ext uri="{FF2B5EF4-FFF2-40B4-BE49-F238E27FC236}">
                  <a16:creationId xmlns:a16="http://schemas.microsoft.com/office/drawing/2014/main" id="{EFE064D3-3DCF-400D-B972-8171AE5D5D86}"/>
                </a:ext>
              </a:extLst>
            </p:cNvPr>
            <p:cNvSpPr txBox="1">
              <a:spLocks noChangeArrowheads="1"/>
            </p:cNvSpPr>
            <p:nvPr/>
          </p:nvSpPr>
          <p:spPr bwMode="auto">
            <a:xfrm>
              <a:off x="4708" y="1967"/>
              <a:ext cx="625" cy="213"/>
            </a:xfrm>
            <a:prstGeom prst="rect">
              <a:avLst/>
            </a:prstGeom>
            <a:noFill/>
            <a:ln w="12700">
              <a:noFill/>
              <a:miter lim="800000"/>
              <a:headEnd/>
              <a:tailEnd/>
            </a:ln>
          </p:spPr>
          <p:txBody>
            <a:bodyPr wrap="none" anchor="ctr">
              <a:spAutoFit/>
            </a:bodyPr>
            <a:lstStyle/>
            <a:p>
              <a:pPr algn="ctr" fontAlgn="base">
                <a:lnSpc>
                  <a:spcPct val="100000"/>
                </a:lnSpc>
                <a:spcBef>
                  <a:spcPct val="0"/>
                </a:spcBef>
                <a:buClrTx/>
                <a:buSzTx/>
                <a:buFontTx/>
                <a:buNone/>
              </a:pPr>
              <a:r>
                <a:rPr lang="en-US" sz="1600" b="1" dirty="0"/>
                <a:t>0x80000000</a:t>
              </a:r>
            </a:p>
          </p:txBody>
        </p:sp>
        <p:sp>
          <p:nvSpPr>
            <p:cNvPr id="10" name="Text Box 9">
              <a:extLst>
                <a:ext uri="{FF2B5EF4-FFF2-40B4-BE49-F238E27FC236}">
                  <a16:creationId xmlns:a16="http://schemas.microsoft.com/office/drawing/2014/main" id="{3229B6DE-CCBB-40CD-BE85-9658A5B68C21}"/>
                </a:ext>
              </a:extLst>
            </p:cNvPr>
            <p:cNvSpPr txBox="1">
              <a:spLocks noChangeArrowheads="1"/>
            </p:cNvSpPr>
            <p:nvPr/>
          </p:nvSpPr>
          <p:spPr bwMode="auto">
            <a:xfrm>
              <a:off x="5180" y="1583"/>
              <a:ext cx="237" cy="233"/>
            </a:xfrm>
            <a:prstGeom prst="rect">
              <a:avLst/>
            </a:prstGeom>
            <a:noFill/>
            <a:ln w="12700">
              <a:noFill/>
              <a:miter lim="800000"/>
              <a:headEnd/>
              <a:tailEnd/>
            </a:ln>
          </p:spPr>
          <p:txBody>
            <a:bodyPr wrap="none" anchor="ctr">
              <a:spAutoFit/>
            </a:bodyPr>
            <a:lstStyle/>
            <a:p>
              <a:pPr algn="ctr" fontAlgn="base">
                <a:lnSpc>
                  <a:spcPct val="100000"/>
                </a:lnSpc>
                <a:spcBef>
                  <a:spcPct val="0"/>
                </a:spcBef>
                <a:buClrTx/>
                <a:buSzTx/>
                <a:buFontTx/>
                <a:buNone/>
              </a:pPr>
              <a:r>
                <a:rPr lang="en-US" b="1" dirty="0"/>
                <a:t>-ve</a:t>
              </a:r>
            </a:p>
          </p:txBody>
        </p:sp>
        <p:sp>
          <p:nvSpPr>
            <p:cNvPr id="11" name="Text Box 10">
              <a:extLst>
                <a:ext uri="{FF2B5EF4-FFF2-40B4-BE49-F238E27FC236}">
                  <a16:creationId xmlns:a16="http://schemas.microsoft.com/office/drawing/2014/main" id="{67F75C97-A38F-4449-918C-8CC5BE559EF6}"/>
                </a:ext>
              </a:extLst>
            </p:cNvPr>
            <p:cNvSpPr txBox="1">
              <a:spLocks noChangeArrowheads="1"/>
            </p:cNvSpPr>
            <p:nvPr/>
          </p:nvSpPr>
          <p:spPr bwMode="auto">
            <a:xfrm>
              <a:off x="5184" y="1007"/>
              <a:ext cx="264" cy="233"/>
            </a:xfrm>
            <a:prstGeom prst="rect">
              <a:avLst/>
            </a:prstGeom>
            <a:noFill/>
            <a:ln w="12700">
              <a:noFill/>
              <a:miter lim="800000"/>
              <a:headEnd/>
              <a:tailEnd/>
            </a:ln>
          </p:spPr>
          <p:txBody>
            <a:bodyPr wrap="none" anchor="ctr">
              <a:spAutoFit/>
            </a:bodyPr>
            <a:lstStyle/>
            <a:p>
              <a:pPr algn="ctr" fontAlgn="base">
                <a:lnSpc>
                  <a:spcPct val="100000"/>
                </a:lnSpc>
                <a:spcBef>
                  <a:spcPct val="0"/>
                </a:spcBef>
                <a:buClrTx/>
                <a:buSzTx/>
                <a:buFontTx/>
                <a:buNone/>
              </a:pPr>
              <a:r>
                <a:rPr lang="en-US" b="1" dirty="0"/>
                <a:t>+ve</a:t>
              </a:r>
            </a:p>
          </p:txBody>
        </p:sp>
        <p:sp>
          <p:nvSpPr>
            <p:cNvPr id="12" name="Text Box 11">
              <a:extLst>
                <a:ext uri="{FF2B5EF4-FFF2-40B4-BE49-F238E27FC236}">
                  <a16:creationId xmlns:a16="http://schemas.microsoft.com/office/drawing/2014/main" id="{5DF666D9-2D67-4A5A-9802-D0E5D78388BB}"/>
                </a:ext>
              </a:extLst>
            </p:cNvPr>
            <p:cNvSpPr txBox="1">
              <a:spLocks noChangeArrowheads="1"/>
            </p:cNvSpPr>
            <p:nvPr/>
          </p:nvSpPr>
          <p:spPr bwMode="auto">
            <a:xfrm>
              <a:off x="5133" y="672"/>
              <a:ext cx="87" cy="155"/>
            </a:xfrm>
            <a:prstGeom prst="rect">
              <a:avLst/>
            </a:prstGeom>
            <a:noFill/>
            <a:ln w="12700">
              <a:noFill/>
              <a:miter lim="800000"/>
              <a:headEnd/>
              <a:tailEnd/>
            </a:ln>
          </p:spPr>
          <p:txBody>
            <a:bodyPr wrap="none" anchor="ctr">
              <a:spAutoFit/>
            </a:bodyPr>
            <a:lstStyle/>
            <a:p>
              <a:pPr algn="ctr" fontAlgn="base">
                <a:lnSpc>
                  <a:spcPct val="100000"/>
                </a:lnSpc>
                <a:spcBef>
                  <a:spcPct val="0"/>
                </a:spcBef>
                <a:buClrTx/>
                <a:buSzTx/>
                <a:buFontTx/>
                <a:buNone/>
              </a:pPr>
              <a:endParaRPr lang="en-GB" sz="1000" dirty="0"/>
            </a:p>
          </p:txBody>
        </p:sp>
        <p:sp>
          <p:nvSpPr>
            <p:cNvPr id="13" name="AutoShape 12">
              <a:extLst>
                <a:ext uri="{FF2B5EF4-FFF2-40B4-BE49-F238E27FC236}">
                  <a16:creationId xmlns:a16="http://schemas.microsoft.com/office/drawing/2014/main" id="{4F0D0C1C-A1AE-47E1-BFCC-FBAB27EA74C1}"/>
                </a:ext>
              </a:extLst>
            </p:cNvPr>
            <p:cNvSpPr>
              <a:spLocks noChangeArrowheads="1"/>
            </p:cNvSpPr>
            <p:nvPr/>
          </p:nvSpPr>
          <p:spPr bwMode="ltGray">
            <a:xfrm rot="10800000">
              <a:off x="4800" y="1579"/>
              <a:ext cx="336" cy="264"/>
            </a:xfrm>
            <a:prstGeom prst="upArrow">
              <a:avLst>
                <a:gd name="adj1" fmla="val 50000"/>
                <a:gd name="adj2" fmla="val 25000"/>
              </a:avLst>
            </a:prstGeom>
            <a:solidFill>
              <a:srgbClr val="A5D0E3"/>
            </a:solidFill>
            <a:ln w="12700">
              <a:solidFill>
                <a:schemeClr val="tx1"/>
              </a:solidFill>
              <a:miter lim="800000"/>
              <a:headEnd/>
              <a:tailEnd/>
            </a:ln>
          </p:spPr>
          <p:txBody>
            <a:bodyPr rot="10800000" anchor="ctr">
              <a:spAutoFit/>
            </a:bodyPr>
            <a:lstStyle/>
            <a:p>
              <a:pPr algn="ctr" defTabSz="801688"/>
              <a:endParaRPr lang="en-GB" dirty="0"/>
            </a:p>
          </p:txBody>
        </p:sp>
      </p:grpSp>
      <p:grpSp>
        <p:nvGrpSpPr>
          <p:cNvPr id="14" name="Group 13">
            <a:extLst>
              <a:ext uri="{FF2B5EF4-FFF2-40B4-BE49-F238E27FC236}">
                <a16:creationId xmlns:a16="http://schemas.microsoft.com/office/drawing/2014/main" id="{F5ED5CAB-C1B4-4746-BB07-B9BD9E0ECFCB}"/>
              </a:ext>
            </a:extLst>
          </p:cNvPr>
          <p:cNvGrpSpPr>
            <a:grpSpLocks/>
          </p:cNvGrpSpPr>
          <p:nvPr/>
        </p:nvGrpSpPr>
        <p:grpSpPr bwMode="auto">
          <a:xfrm>
            <a:off x="5018572" y="4583907"/>
            <a:ext cx="6654316" cy="909637"/>
            <a:chOff x="2472" y="3067"/>
            <a:chExt cx="3145" cy="573"/>
          </a:xfrm>
        </p:grpSpPr>
        <p:sp>
          <p:nvSpPr>
            <p:cNvPr id="15" name="Rectangle 14">
              <a:extLst>
                <a:ext uri="{FF2B5EF4-FFF2-40B4-BE49-F238E27FC236}">
                  <a16:creationId xmlns:a16="http://schemas.microsoft.com/office/drawing/2014/main" id="{DB91BCC4-82C8-43A2-80EC-3E3174973A23}"/>
                </a:ext>
              </a:extLst>
            </p:cNvPr>
            <p:cNvSpPr>
              <a:spLocks noChangeArrowheads="1"/>
            </p:cNvSpPr>
            <p:nvPr/>
          </p:nvSpPr>
          <p:spPr bwMode="auto">
            <a:xfrm>
              <a:off x="2520" y="3483"/>
              <a:ext cx="3072" cy="144"/>
            </a:xfrm>
            <a:prstGeom prst="rect">
              <a:avLst/>
            </a:prstGeom>
            <a:solidFill>
              <a:srgbClr val="A0D0E3"/>
            </a:solidFill>
            <a:ln w="12700" algn="ctr">
              <a:solidFill>
                <a:schemeClr val="tx1"/>
              </a:solidFill>
              <a:miter lim="800000"/>
              <a:headEnd/>
              <a:tailEnd/>
            </a:ln>
          </p:spPr>
          <p:txBody>
            <a:bodyPr wrap="none" lIns="79200" tIns="39600" rIns="79200" bIns="39600" anchor="ctr"/>
            <a:lstStyle/>
            <a:p>
              <a:endParaRPr lang="en-GB" dirty="0"/>
            </a:p>
          </p:txBody>
        </p:sp>
        <p:sp>
          <p:nvSpPr>
            <p:cNvPr id="16" name="Rectangle 15">
              <a:extLst>
                <a:ext uri="{FF2B5EF4-FFF2-40B4-BE49-F238E27FC236}">
                  <a16:creationId xmlns:a16="http://schemas.microsoft.com/office/drawing/2014/main" id="{6B2706D9-033D-419A-BB92-F15B8DEEF84B}"/>
                </a:ext>
              </a:extLst>
            </p:cNvPr>
            <p:cNvSpPr>
              <a:spLocks noChangeArrowheads="1"/>
            </p:cNvSpPr>
            <p:nvPr/>
          </p:nvSpPr>
          <p:spPr bwMode="auto">
            <a:xfrm>
              <a:off x="5496" y="3338"/>
              <a:ext cx="121" cy="155"/>
            </a:xfrm>
            <a:prstGeom prst="rect">
              <a:avLst/>
            </a:prstGeom>
            <a:noFill/>
            <a:ln w="12700">
              <a:noFill/>
              <a:miter lim="800000"/>
              <a:headEnd/>
              <a:tailEnd/>
            </a:ln>
          </p:spPr>
          <p:txBody>
            <a:bodyPr wrap="none" anchor="ctr">
              <a:spAutoFit/>
            </a:bodyPr>
            <a:lstStyle/>
            <a:p>
              <a:pPr algn="l" fontAlgn="base">
                <a:lnSpc>
                  <a:spcPct val="100000"/>
                </a:lnSpc>
                <a:spcBef>
                  <a:spcPct val="0"/>
                </a:spcBef>
                <a:buClrTx/>
                <a:buSzTx/>
                <a:buFontTx/>
                <a:buNone/>
              </a:pPr>
              <a:r>
                <a:rPr lang="en-US" sz="1000" b="1" dirty="0"/>
                <a:t>0</a:t>
              </a:r>
            </a:p>
          </p:txBody>
        </p:sp>
        <p:sp>
          <p:nvSpPr>
            <p:cNvPr id="17" name="Rectangle 16">
              <a:extLst>
                <a:ext uri="{FF2B5EF4-FFF2-40B4-BE49-F238E27FC236}">
                  <a16:creationId xmlns:a16="http://schemas.microsoft.com/office/drawing/2014/main" id="{5F4A24DF-E5A0-4A55-8C41-9C0CABA351BE}"/>
                </a:ext>
              </a:extLst>
            </p:cNvPr>
            <p:cNvSpPr>
              <a:spLocks noChangeArrowheads="1"/>
            </p:cNvSpPr>
            <p:nvPr/>
          </p:nvSpPr>
          <p:spPr bwMode="auto">
            <a:xfrm>
              <a:off x="2472" y="3338"/>
              <a:ext cx="154" cy="155"/>
            </a:xfrm>
            <a:prstGeom prst="rect">
              <a:avLst/>
            </a:prstGeom>
            <a:noFill/>
            <a:ln w="12700">
              <a:noFill/>
              <a:miter lim="800000"/>
              <a:headEnd/>
              <a:tailEnd/>
            </a:ln>
          </p:spPr>
          <p:txBody>
            <a:bodyPr wrap="none" anchor="ctr">
              <a:spAutoFit/>
            </a:bodyPr>
            <a:lstStyle/>
            <a:p>
              <a:pPr algn="l" fontAlgn="base">
                <a:lnSpc>
                  <a:spcPct val="100000"/>
                </a:lnSpc>
                <a:spcBef>
                  <a:spcPct val="0"/>
                </a:spcBef>
                <a:buClrTx/>
                <a:buSzTx/>
                <a:buFontTx/>
                <a:buNone/>
              </a:pPr>
              <a:r>
                <a:rPr lang="en-US" sz="1000" b="1" dirty="0"/>
                <a:t>31</a:t>
              </a:r>
            </a:p>
          </p:txBody>
        </p:sp>
        <p:sp>
          <p:nvSpPr>
            <p:cNvPr id="18" name="Line 17">
              <a:extLst>
                <a:ext uri="{FF2B5EF4-FFF2-40B4-BE49-F238E27FC236}">
                  <a16:creationId xmlns:a16="http://schemas.microsoft.com/office/drawing/2014/main" id="{C8B0D5E2-CDEF-4617-9117-9BBB16EF6160}"/>
                </a:ext>
              </a:extLst>
            </p:cNvPr>
            <p:cNvSpPr>
              <a:spLocks noChangeShapeType="1"/>
            </p:cNvSpPr>
            <p:nvPr/>
          </p:nvSpPr>
          <p:spPr bwMode="auto">
            <a:xfrm>
              <a:off x="2520" y="3483"/>
              <a:ext cx="0" cy="144"/>
            </a:xfrm>
            <a:prstGeom prst="line">
              <a:avLst/>
            </a:prstGeom>
            <a:noFill/>
            <a:ln w="19050">
              <a:solidFill>
                <a:schemeClr val="tx1"/>
              </a:solidFill>
              <a:round/>
              <a:headEnd/>
              <a:tailEnd/>
            </a:ln>
          </p:spPr>
          <p:txBody>
            <a:bodyPr wrap="none" anchor="ctr"/>
            <a:lstStyle/>
            <a:p>
              <a:endParaRPr lang="en-GB" dirty="0"/>
            </a:p>
          </p:txBody>
        </p:sp>
        <p:sp>
          <p:nvSpPr>
            <p:cNvPr id="19" name="Line 18">
              <a:extLst>
                <a:ext uri="{FF2B5EF4-FFF2-40B4-BE49-F238E27FC236}">
                  <a16:creationId xmlns:a16="http://schemas.microsoft.com/office/drawing/2014/main" id="{49951A59-5FBF-417C-A491-20F449E514ED}"/>
                </a:ext>
              </a:extLst>
            </p:cNvPr>
            <p:cNvSpPr>
              <a:spLocks noChangeShapeType="1"/>
            </p:cNvSpPr>
            <p:nvPr/>
          </p:nvSpPr>
          <p:spPr bwMode="auto">
            <a:xfrm>
              <a:off x="2520" y="3483"/>
              <a:ext cx="3072" cy="0"/>
            </a:xfrm>
            <a:prstGeom prst="line">
              <a:avLst/>
            </a:prstGeom>
            <a:noFill/>
            <a:ln w="9525">
              <a:solidFill>
                <a:schemeClr val="tx1"/>
              </a:solidFill>
              <a:round/>
              <a:headEnd/>
              <a:tailEnd/>
            </a:ln>
          </p:spPr>
          <p:txBody>
            <a:bodyPr wrap="none" anchor="ctr"/>
            <a:lstStyle/>
            <a:p>
              <a:endParaRPr lang="en-GB" dirty="0"/>
            </a:p>
          </p:txBody>
        </p:sp>
        <p:sp>
          <p:nvSpPr>
            <p:cNvPr id="20" name="Line 19">
              <a:extLst>
                <a:ext uri="{FF2B5EF4-FFF2-40B4-BE49-F238E27FC236}">
                  <a16:creationId xmlns:a16="http://schemas.microsoft.com/office/drawing/2014/main" id="{23C72888-4109-4A67-9D9B-ED5CC28BCE6F}"/>
                </a:ext>
              </a:extLst>
            </p:cNvPr>
            <p:cNvSpPr>
              <a:spLocks noChangeShapeType="1"/>
            </p:cNvSpPr>
            <p:nvPr/>
          </p:nvSpPr>
          <p:spPr bwMode="auto">
            <a:xfrm>
              <a:off x="2520" y="3627"/>
              <a:ext cx="3072" cy="0"/>
            </a:xfrm>
            <a:prstGeom prst="line">
              <a:avLst/>
            </a:prstGeom>
            <a:noFill/>
            <a:ln w="9525">
              <a:solidFill>
                <a:schemeClr val="tx1"/>
              </a:solidFill>
              <a:round/>
              <a:headEnd/>
              <a:tailEnd/>
            </a:ln>
          </p:spPr>
          <p:txBody>
            <a:bodyPr wrap="none" anchor="ctr"/>
            <a:lstStyle/>
            <a:p>
              <a:endParaRPr lang="en-GB" dirty="0"/>
            </a:p>
          </p:txBody>
        </p:sp>
        <p:sp>
          <p:nvSpPr>
            <p:cNvPr id="21" name="Line 20">
              <a:extLst>
                <a:ext uri="{FF2B5EF4-FFF2-40B4-BE49-F238E27FC236}">
                  <a16:creationId xmlns:a16="http://schemas.microsoft.com/office/drawing/2014/main" id="{116EE0D0-AF20-459B-B9CA-7700F2304155}"/>
                </a:ext>
              </a:extLst>
            </p:cNvPr>
            <p:cNvSpPr>
              <a:spLocks noChangeShapeType="1"/>
            </p:cNvSpPr>
            <p:nvPr/>
          </p:nvSpPr>
          <p:spPr bwMode="auto">
            <a:xfrm>
              <a:off x="2616" y="3483"/>
              <a:ext cx="0" cy="144"/>
            </a:xfrm>
            <a:prstGeom prst="line">
              <a:avLst/>
            </a:prstGeom>
            <a:noFill/>
            <a:ln w="9525">
              <a:solidFill>
                <a:schemeClr val="tx1"/>
              </a:solidFill>
              <a:round/>
              <a:headEnd/>
              <a:tailEnd/>
            </a:ln>
          </p:spPr>
          <p:txBody>
            <a:bodyPr wrap="none" anchor="ctr"/>
            <a:lstStyle/>
            <a:p>
              <a:endParaRPr lang="en-GB" dirty="0"/>
            </a:p>
          </p:txBody>
        </p:sp>
        <p:sp>
          <p:nvSpPr>
            <p:cNvPr id="22" name="Line 21">
              <a:extLst>
                <a:ext uri="{FF2B5EF4-FFF2-40B4-BE49-F238E27FC236}">
                  <a16:creationId xmlns:a16="http://schemas.microsoft.com/office/drawing/2014/main" id="{3367D168-6659-44B0-B641-279E874303D6}"/>
                </a:ext>
              </a:extLst>
            </p:cNvPr>
            <p:cNvSpPr>
              <a:spLocks noChangeShapeType="1"/>
            </p:cNvSpPr>
            <p:nvPr/>
          </p:nvSpPr>
          <p:spPr bwMode="auto">
            <a:xfrm>
              <a:off x="2712" y="3483"/>
              <a:ext cx="0" cy="144"/>
            </a:xfrm>
            <a:prstGeom prst="line">
              <a:avLst/>
            </a:prstGeom>
            <a:noFill/>
            <a:ln w="9525">
              <a:solidFill>
                <a:schemeClr val="tx1"/>
              </a:solidFill>
              <a:round/>
              <a:headEnd/>
              <a:tailEnd/>
            </a:ln>
          </p:spPr>
          <p:txBody>
            <a:bodyPr wrap="none" anchor="ctr"/>
            <a:lstStyle/>
            <a:p>
              <a:endParaRPr lang="en-GB" dirty="0"/>
            </a:p>
          </p:txBody>
        </p:sp>
        <p:sp>
          <p:nvSpPr>
            <p:cNvPr id="23" name="Line 22">
              <a:extLst>
                <a:ext uri="{FF2B5EF4-FFF2-40B4-BE49-F238E27FC236}">
                  <a16:creationId xmlns:a16="http://schemas.microsoft.com/office/drawing/2014/main" id="{2F02C1C9-E0BF-42C9-8D14-8F32324E29DA}"/>
                </a:ext>
              </a:extLst>
            </p:cNvPr>
            <p:cNvSpPr>
              <a:spLocks noChangeShapeType="1"/>
            </p:cNvSpPr>
            <p:nvPr/>
          </p:nvSpPr>
          <p:spPr bwMode="auto">
            <a:xfrm>
              <a:off x="2808" y="3483"/>
              <a:ext cx="0" cy="144"/>
            </a:xfrm>
            <a:prstGeom prst="line">
              <a:avLst/>
            </a:prstGeom>
            <a:noFill/>
            <a:ln w="9525">
              <a:solidFill>
                <a:schemeClr val="tx1"/>
              </a:solidFill>
              <a:round/>
              <a:headEnd/>
              <a:tailEnd/>
            </a:ln>
          </p:spPr>
          <p:txBody>
            <a:bodyPr wrap="none" anchor="ctr"/>
            <a:lstStyle/>
            <a:p>
              <a:endParaRPr lang="en-GB" dirty="0"/>
            </a:p>
          </p:txBody>
        </p:sp>
        <p:sp>
          <p:nvSpPr>
            <p:cNvPr id="24" name="Line 23">
              <a:extLst>
                <a:ext uri="{FF2B5EF4-FFF2-40B4-BE49-F238E27FC236}">
                  <a16:creationId xmlns:a16="http://schemas.microsoft.com/office/drawing/2014/main" id="{D6F20312-48A2-4C5E-8DE5-DF62C228AC8E}"/>
                </a:ext>
              </a:extLst>
            </p:cNvPr>
            <p:cNvSpPr>
              <a:spLocks noChangeShapeType="1"/>
            </p:cNvSpPr>
            <p:nvPr/>
          </p:nvSpPr>
          <p:spPr bwMode="auto">
            <a:xfrm>
              <a:off x="2904" y="3483"/>
              <a:ext cx="0" cy="144"/>
            </a:xfrm>
            <a:prstGeom prst="line">
              <a:avLst/>
            </a:prstGeom>
            <a:noFill/>
            <a:ln w="9525">
              <a:solidFill>
                <a:schemeClr val="tx1"/>
              </a:solidFill>
              <a:round/>
              <a:headEnd/>
              <a:tailEnd/>
            </a:ln>
          </p:spPr>
          <p:txBody>
            <a:bodyPr wrap="none" anchor="ctr"/>
            <a:lstStyle/>
            <a:p>
              <a:endParaRPr lang="en-GB" dirty="0"/>
            </a:p>
          </p:txBody>
        </p:sp>
        <p:sp>
          <p:nvSpPr>
            <p:cNvPr id="25" name="Line 24">
              <a:extLst>
                <a:ext uri="{FF2B5EF4-FFF2-40B4-BE49-F238E27FC236}">
                  <a16:creationId xmlns:a16="http://schemas.microsoft.com/office/drawing/2014/main" id="{301C8AD1-656D-42CA-992A-B3F79BB9963B}"/>
                </a:ext>
              </a:extLst>
            </p:cNvPr>
            <p:cNvSpPr>
              <a:spLocks noChangeShapeType="1"/>
            </p:cNvSpPr>
            <p:nvPr/>
          </p:nvSpPr>
          <p:spPr bwMode="auto">
            <a:xfrm>
              <a:off x="3000" y="3483"/>
              <a:ext cx="0" cy="144"/>
            </a:xfrm>
            <a:prstGeom prst="line">
              <a:avLst/>
            </a:prstGeom>
            <a:noFill/>
            <a:ln w="9525">
              <a:solidFill>
                <a:schemeClr val="tx1"/>
              </a:solidFill>
              <a:round/>
              <a:headEnd/>
              <a:tailEnd/>
            </a:ln>
          </p:spPr>
          <p:txBody>
            <a:bodyPr wrap="none" anchor="ctr"/>
            <a:lstStyle/>
            <a:p>
              <a:endParaRPr lang="en-GB" dirty="0"/>
            </a:p>
          </p:txBody>
        </p:sp>
        <p:sp>
          <p:nvSpPr>
            <p:cNvPr id="26" name="Line 25">
              <a:extLst>
                <a:ext uri="{FF2B5EF4-FFF2-40B4-BE49-F238E27FC236}">
                  <a16:creationId xmlns:a16="http://schemas.microsoft.com/office/drawing/2014/main" id="{9CB6570D-E65D-4D87-82AC-4263FE0061A7}"/>
                </a:ext>
              </a:extLst>
            </p:cNvPr>
            <p:cNvSpPr>
              <a:spLocks noChangeShapeType="1"/>
            </p:cNvSpPr>
            <p:nvPr/>
          </p:nvSpPr>
          <p:spPr bwMode="auto">
            <a:xfrm>
              <a:off x="3096" y="3483"/>
              <a:ext cx="0" cy="144"/>
            </a:xfrm>
            <a:prstGeom prst="line">
              <a:avLst/>
            </a:prstGeom>
            <a:noFill/>
            <a:ln w="9525">
              <a:solidFill>
                <a:schemeClr val="tx1"/>
              </a:solidFill>
              <a:round/>
              <a:headEnd/>
              <a:tailEnd/>
            </a:ln>
          </p:spPr>
          <p:txBody>
            <a:bodyPr wrap="none" anchor="ctr"/>
            <a:lstStyle/>
            <a:p>
              <a:endParaRPr lang="en-GB" dirty="0"/>
            </a:p>
          </p:txBody>
        </p:sp>
        <p:sp>
          <p:nvSpPr>
            <p:cNvPr id="27" name="Line 26">
              <a:extLst>
                <a:ext uri="{FF2B5EF4-FFF2-40B4-BE49-F238E27FC236}">
                  <a16:creationId xmlns:a16="http://schemas.microsoft.com/office/drawing/2014/main" id="{25832E5E-3B17-406A-877C-19C2D72598FB}"/>
                </a:ext>
              </a:extLst>
            </p:cNvPr>
            <p:cNvSpPr>
              <a:spLocks noChangeShapeType="1"/>
            </p:cNvSpPr>
            <p:nvPr/>
          </p:nvSpPr>
          <p:spPr bwMode="auto">
            <a:xfrm>
              <a:off x="3192" y="3483"/>
              <a:ext cx="0" cy="144"/>
            </a:xfrm>
            <a:prstGeom prst="line">
              <a:avLst/>
            </a:prstGeom>
            <a:noFill/>
            <a:ln w="9525">
              <a:solidFill>
                <a:schemeClr val="tx1"/>
              </a:solidFill>
              <a:round/>
              <a:headEnd/>
              <a:tailEnd/>
            </a:ln>
          </p:spPr>
          <p:txBody>
            <a:bodyPr wrap="none" anchor="ctr"/>
            <a:lstStyle/>
            <a:p>
              <a:endParaRPr lang="en-GB" dirty="0"/>
            </a:p>
          </p:txBody>
        </p:sp>
        <p:sp>
          <p:nvSpPr>
            <p:cNvPr id="28" name="Line 27">
              <a:extLst>
                <a:ext uri="{FF2B5EF4-FFF2-40B4-BE49-F238E27FC236}">
                  <a16:creationId xmlns:a16="http://schemas.microsoft.com/office/drawing/2014/main" id="{DD967BD8-C3F7-4FC9-93CD-CF1CE0AE9A65}"/>
                </a:ext>
              </a:extLst>
            </p:cNvPr>
            <p:cNvSpPr>
              <a:spLocks noChangeShapeType="1"/>
            </p:cNvSpPr>
            <p:nvPr/>
          </p:nvSpPr>
          <p:spPr bwMode="auto">
            <a:xfrm>
              <a:off x="3288" y="3384"/>
              <a:ext cx="0" cy="243"/>
            </a:xfrm>
            <a:prstGeom prst="line">
              <a:avLst/>
            </a:prstGeom>
            <a:noFill/>
            <a:ln w="9525">
              <a:solidFill>
                <a:schemeClr val="tx1"/>
              </a:solidFill>
              <a:round/>
              <a:headEnd/>
              <a:tailEnd/>
            </a:ln>
          </p:spPr>
          <p:txBody>
            <a:bodyPr wrap="none" anchor="ctr"/>
            <a:lstStyle/>
            <a:p>
              <a:endParaRPr lang="en-GB" dirty="0"/>
            </a:p>
          </p:txBody>
        </p:sp>
        <p:sp>
          <p:nvSpPr>
            <p:cNvPr id="29" name="Line 28">
              <a:extLst>
                <a:ext uri="{FF2B5EF4-FFF2-40B4-BE49-F238E27FC236}">
                  <a16:creationId xmlns:a16="http://schemas.microsoft.com/office/drawing/2014/main" id="{C84C19A2-62BF-4362-BC4C-1887452BB10F}"/>
                </a:ext>
              </a:extLst>
            </p:cNvPr>
            <p:cNvSpPr>
              <a:spLocks noChangeShapeType="1"/>
            </p:cNvSpPr>
            <p:nvPr/>
          </p:nvSpPr>
          <p:spPr bwMode="auto">
            <a:xfrm>
              <a:off x="3384" y="3483"/>
              <a:ext cx="0" cy="144"/>
            </a:xfrm>
            <a:prstGeom prst="line">
              <a:avLst/>
            </a:prstGeom>
            <a:noFill/>
            <a:ln w="9525">
              <a:solidFill>
                <a:schemeClr val="tx1"/>
              </a:solidFill>
              <a:round/>
              <a:headEnd/>
              <a:tailEnd/>
            </a:ln>
          </p:spPr>
          <p:txBody>
            <a:bodyPr wrap="none" anchor="ctr"/>
            <a:lstStyle/>
            <a:p>
              <a:endParaRPr lang="en-GB" dirty="0"/>
            </a:p>
          </p:txBody>
        </p:sp>
        <p:sp>
          <p:nvSpPr>
            <p:cNvPr id="30" name="Line 29">
              <a:extLst>
                <a:ext uri="{FF2B5EF4-FFF2-40B4-BE49-F238E27FC236}">
                  <a16:creationId xmlns:a16="http://schemas.microsoft.com/office/drawing/2014/main" id="{3223396C-65DB-4C76-8376-78839293E4CD}"/>
                </a:ext>
              </a:extLst>
            </p:cNvPr>
            <p:cNvSpPr>
              <a:spLocks noChangeShapeType="1"/>
            </p:cNvSpPr>
            <p:nvPr/>
          </p:nvSpPr>
          <p:spPr bwMode="auto">
            <a:xfrm>
              <a:off x="3480" y="3483"/>
              <a:ext cx="0" cy="144"/>
            </a:xfrm>
            <a:prstGeom prst="line">
              <a:avLst/>
            </a:prstGeom>
            <a:noFill/>
            <a:ln w="9525">
              <a:solidFill>
                <a:schemeClr val="tx1"/>
              </a:solidFill>
              <a:round/>
              <a:headEnd/>
              <a:tailEnd/>
            </a:ln>
          </p:spPr>
          <p:txBody>
            <a:bodyPr wrap="none" anchor="ctr"/>
            <a:lstStyle/>
            <a:p>
              <a:endParaRPr lang="en-GB" dirty="0"/>
            </a:p>
          </p:txBody>
        </p:sp>
        <p:sp>
          <p:nvSpPr>
            <p:cNvPr id="31" name="Line 30">
              <a:extLst>
                <a:ext uri="{FF2B5EF4-FFF2-40B4-BE49-F238E27FC236}">
                  <a16:creationId xmlns:a16="http://schemas.microsoft.com/office/drawing/2014/main" id="{F8949F91-B267-4221-BEEA-0F5E26D8DE9D}"/>
                </a:ext>
              </a:extLst>
            </p:cNvPr>
            <p:cNvSpPr>
              <a:spLocks noChangeShapeType="1"/>
            </p:cNvSpPr>
            <p:nvPr/>
          </p:nvSpPr>
          <p:spPr bwMode="auto">
            <a:xfrm>
              <a:off x="3576" y="3483"/>
              <a:ext cx="0" cy="144"/>
            </a:xfrm>
            <a:prstGeom prst="line">
              <a:avLst/>
            </a:prstGeom>
            <a:noFill/>
            <a:ln w="9525">
              <a:solidFill>
                <a:schemeClr val="tx1"/>
              </a:solidFill>
              <a:round/>
              <a:headEnd/>
              <a:tailEnd/>
            </a:ln>
          </p:spPr>
          <p:txBody>
            <a:bodyPr wrap="none" anchor="ctr"/>
            <a:lstStyle/>
            <a:p>
              <a:endParaRPr lang="en-GB" dirty="0"/>
            </a:p>
          </p:txBody>
        </p:sp>
        <p:sp>
          <p:nvSpPr>
            <p:cNvPr id="32" name="Line 31">
              <a:extLst>
                <a:ext uri="{FF2B5EF4-FFF2-40B4-BE49-F238E27FC236}">
                  <a16:creationId xmlns:a16="http://schemas.microsoft.com/office/drawing/2014/main" id="{DA0F5787-37DF-45CF-AF16-41717A4677DB}"/>
                </a:ext>
              </a:extLst>
            </p:cNvPr>
            <p:cNvSpPr>
              <a:spLocks noChangeShapeType="1"/>
            </p:cNvSpPr>
            <p:nvPr/>
          </p:nvSpPr>
          <p:spPr bwMode="auto">
            <a:xfrm>
              <a:off x="3672" y="3483"/>
              <a:ext cx="0" cy="144"/>
            </a:xfrm>
            <a:prstGeom prst="line">
              <a:avLst/>
            </a:prstGeom>
            <a:noFill/>
            <a:ln w="9525">
              <a:solidFill>
                <a:schemeClr val="tx1"/>
              </a:solidFill>
              <a:round/>
              <a:headEnd/>
              <a:tailEnd/>
            </a:ln>
          </p:spPr>
          <p:txBody>
            <a:bodyPr wrap="none" anchor="ctr"/>
            <a:lstStyle/>
            <a:p>
              <a:endParaRPr lang="en-GB" dirty="0"/>
            </a:p>
          </p:txBody>
        </p:sp>
        <p:sp>
          <p:nvSpPr>
            <p:cNvPr id="33" name="Line 32">
              <a:extLst>
                <a:ext uri="{FF2B5EF4-FFF2-40B4-BE49-F238E27FC236}">
                  <a16:creationId xmlns:a16="http://schemas.microsoft.com/office/drawing/2014/main" id="{F79798E8-7892-4648-8BDA-C5505C39AEEC}"/>
                </a:ext>
              </a:extLst>
            </p:cNvPr>
            <p:cNvSpPr>
              <a:spLocks noChangeShapeType="1"/>
            </p:cNvSpPr>
            <p:nvPr/>
          </p:nvSpPr>
          <p:spPr bwMode="auto">
            <a:xfrm>
              <a:off x="3768" y="3483"/>
              <a:ext cx="0" cy="144"/>
            </a:xfrm>
            <a:prstGeom prst="line">
              <a:avLst/>
            </a:prstGeom>
            <a:noFill/>
            <a:ln w="9525">
              <a:solidFill>
                <a:schemeClr val="tx1"/>
              </a:solidFill>
              <a:round/>
              <a:headEnd/>
              <a:tailEnd/>
            </a:ln>
          </p:spPr>
          <p:txBody>
            <a:bodyPr wrap="none" anchor="ctr"/>
            <a:lstStyle/>
            <a:p>
              <a:endParaRPr lang="en-GB" dirty="0"/>
            </a:p>
          </p:txBody>
        </p:sp>
        <p:sp>
          <p:nvSpPr>
            <p:cNvPr id="34" name="Line 33">
              <a:extLst>
                <a:ext uri="{FF2B5EF4-FFF2-40B4-BE49-F238E27FC236}">
                  <a16:creationId xmlns:a16="http://schemas.microsoft.com/office/drawing/2014/main" id="{E1A046A6-1F1D-45EA-9C6B-C0D40259BC2A}"/>
                </a:ext>
              </a:extLst>
            </p:cNvPr>
            <p:cNvSpPr>
              <a:spLocks noChangeShapeType="1"/>
            </p:cNvSpPr>
            <p:nvPr/>
          </p:nvSpPr>
          <p:spPr bwMode="auto">
            <a:xfrm>
              <a:off x="3864" y="3483"/>
              <a:ext cx="0" cy="144"/>
            </a:xfrm>
            <a:prstGeom prst="line">
              <a:avLst/>
            </a:prstGeom>
            <a:noFill/>
            <a:ln w="9525">
              <a:solidFill>
                <a:schemeClr val="tx1"/>
              </a:solidFill>
              <a:round/>
              <a:headEnd/>
              <a:tailEnd/>
            </a:ln>
          </p:spPr>
          <p:txBody>
            <a:bodyPr wrap="none" anchor="ctr"/>
            <a:lstStyle/>
            <a:p>
              <a:endParaRPr lang="en-GB" dirty="0"/>
            </a:p>
          </p:txBody>
        </p:sp>
        <p:sp>
          <p:nvSpPr>
            <p:cNvPr id="35" name="Line 34">
              <a:extLst>
                <a:ext uri="{FF2B5EF4-FFF2-40B4-BE49-F238E27FC236}">
                  <a16:creationId xmlns:a16="http://schemas.microsoft.com/office/drawing/2014/main" id="{4FE9964A-8E2D-4153-8203-767A2FED442E}"/>
                </a:ext>
              </a:extLst>
            </p:cNvPr>
            <p:cNvSpPr>
              <a:spLocks noChangeShapeType="1"/>
            </p:cNvSpPr>
            <p:nvPr/>
          </p:nvSpPr>
          <p:spPr bwMode="auto">
            <a:xfrm>
              <a:off x="3960" y="3483"/>
              <a:ext cx="0" cy="144"/>
            </a:xfrm>
            <a:prstGeom prst="line">
              <a:avLst/>
            </a:prstGeom>
            <a:noFill/>
            <a:ln w="9525">
              <a:solidFill>
                <a:schemeClr val="tx1"/>
              </a:solidFill>
              <a:round/>
              <a:headEnd/>
              <a:tailEnd/>
            </a:ln>
          </p:spPr>
          <p:txBody>
            <a:bodyPr wrap="none" anchor="ctr"/>
            <a:lstStyle/>
            <a:p>
              <a:endParaRPr lang="en-GB" dirty="0"/>
            </a:p>
          </p:txBody>
        </p:sp>
        <p:sp>
          <p:nvSpPr>
            <p:cNvPr id="36" name="Line 35">
              <a:extLst>
                <a:ext uri="{FF2B5EF4-FFF2-40B4-BE49-F238E27FC236}">
                  <a16:creationId xmlns:a16="http://schemas.microsoft.com/office/drawing/2014/main" id="{18F668CA-347F-473B-8A35-D38D1F461B66}"/>
                </a:ext>
              </a:extLst>
            </p:cNvPr>
            <p:cNvSpPr>
              <a:spLocks noChangeShapeType="1"/>
            </p:cNvSpPr>
            <p:nvPr/>
          </p:nvSpPr>
          <p:spPr bwMode="auto">
            <a:xfrm>
              <a:off x="4056" y="3384"/>
              <a:ext cx="0" cy="243"/>
            </a:xfrm>
            <a:prstGeom prst="line">
              <a:avLst/>
            </a:prstGeom>
            <a:noFill/>
            <a:ln w="9525">
              <a:solidFill>
                <a:schemeClr val="tx1"/>
              </a:solidFill>
              <a:round/>
              <a:headEnd/>
              <a:tailEnd/>
            </a:ln>
          </p:spPr>
          <p:txBody>
            <a:bodyPr wrap="none" anchor="ctr"/>
            <a:lstStyle/>
            <a:p>
              <a:endParaRPr lang="en-GB" dirty="0"/>
            </a:p>
          </p:txBody>
        </p:sp>
        <p:sp>
          <p:nvSpPr>
            <p:cNvPr id="37" name="Line 36">
              <a:extLst>
                <a:ext uri="{FF2B5EF4-FFF2-40B4-BE49-F238E27FC236}">
                  <a16:creationId xmlns:a16="http://schemas.microsoft.com/office/drawing/2014/main" id="{14AC0F77-02C7-4BD4-80FA-C06723A889C6}"/>
                </a:ext>
              </a:extLst>
            </p:cNvPr>
            <p:cNvSpPr>
              <a:spLocks noChangeShapeType="1"/>
            </p:cNvSpPr>
            <p:nvPr/>
          </p:nvSpPr>
          <p:spPr bwMode="auto">
            <a:xfrm>
              <a:off x="4152" y="3483"/>
              <a:ext cx="0" cy="144"/>
            </a:xfrm>
            <a:prstGeom prst="line">
              <a:avLst/>
            </a:prstGeom>
            <a:noFill/>
            <a:ln w="9525">
              <a:solidFill>
                <a:schemeClr val="tx1"/>
              </a:solidFill>
              <a:round/>
              <a:headEnd/>
              <a:tailEnd/>
            </a:ln>
          </p:spPr>
          <p:txBody>
            <a:bodyPr wrap="none" anchor="ctr"/>
            <a:lstStyle/>
            <a:p>
              <a:endParaRPr lang="en-GB" dirty="0"/>
            </a:p>
          </p:txBody>
        </p:sp>
        <p:sp>
          <p:nvSpPr>
            <p:cNvPr id="38" name="Line 37">
              <a:extLst>
                <a:ext uri="{FF2B5EF4-FFF2-40B4-BE49-F238E27FC236}">
                  <a16:creationId xmlns:a16="http://schemas.microsoft.com/office/drawing/2014/main" id="{B1C45749-F599-44E4-A117-131EC4A5E292}"/>
                </a:ext>
              </a:extLst>
            </p:cNvPr>
            <p:cNvSpPr>
              <a:spLocks noChangeShapeType="1"/>
            </p:cNvSpPr>
            <p:nvPr/>
          </p:nvSpPr>
          <p:spPr bwMode="auto">
            <a:xfrm>
              <a:off x="4248" y="3483"/>
              <a:ext cx="0" cy="144"/>
            </a:xfrm>
            <a:prstGeom prst="line">
              <a:avLst/>
            </a:prstGeom>
            <a:noFill/>
            <a:ln w="9525">
              <a:solidFill>
                <a:schemeClr val="tx1"/>
              </a:solidFill>
              <a:round/>
              <a:headEnd/>
              <a:tailEnd/>
            </a:ln>
          </p:spPr>
          <p:txBody>
            <a:bodyPr wrap="none" anchor="ctr"/>
            <a:lstStyle/>
            <a:p>
              <a:endParaRPr lang="en-GB" dirty="0"/>
            </a:p>
          </p:txBody>
        </p:sp>
        <p:sp>
          <p:nvSpPr>
            <p:cNvPr id="39" name="Line 38">
              <a:extLst>
                <a:ext uri="{FF2B5EF4-FFF2-40B4-BE49-F238E27FC236}">
                  <a16:creationId xmlns:a16="http://schemas.microsoft.com/office/drawing/2014/main" id="{957BBC34-C0C8-453A-BD97-A045E2963E02}"/>
                </a:ext>
              </a:extLst>
            </p:cNvPr>
            <p:cNvSpPr>
              <a:spLocks noChangeShapeType="1"/>
            </p:cNvSpPr>
            <p:nvPr/>
          </p:nvSpPr>
          <p:spPr bwMode="auto">
            <a:xfrm>
              <a:off x="4344" y="3483"/>
              <a:ext cx="0" cy="144"/>
            </a:xfrm>
            <a:prstGeom prst="line">
              <a:avLst/>
            </a:prstGeom>
            <a:noFill/>
            <a:ln w="9525">
              <a:solidFill>
                <a:schemeClr val="tx1"/>
              </a:solidFill>
              <a:round/>
              <a:headEnd/>
              <a:tailEnd/>
            </a:ln>
          </p:spPr>
          <p:txBody>
            <a:bodyPr wrap="none" anchor="ctr"/>
            <a:lstStyle/>
            <a:p>
              <a:endParaRPr lang="en-GB" dirty="0"/>
            </a:p>
          </p:txBody>
        </p:sp>
        <p:sp>
          <p:nvSpPr>
            <p:cNvPr id="40" name="Line 39">
              <a:extLst>
                <a:ext uri="{FF2B5EF4-FFF2-40B4-BE49-F238E27FC236}">
                  <a16:creationId xmlns:a16="http://schemas.microsoft.com/office/drawing/2014/main" id="{AC63352E-9AE2-4546-823E-28F1AAE1C3E5}"/>
                </a:ext>
              </a:extLst>
            </p:cNvPr>
            <p:cNvSpPr>
              <a:spLocks noChangeShapeType="1"/>
            </p:cNvSpPr>
            <p:nvPr/>
          </p:nvSpPr>
          <p:spPr bwMode="auto">
            <a:xfrm>
              <a:off x="4440" y="3483"/>
              <a:ext cx="0" cy="144"/>
            </a:xfrm>
            <a:prstGeom prst="line">
              <a:avLst/>
            </a:prstGeom>
            <a:noFill/>
            <a:ln w="9525">
              <a:solidFill>
                <a:schemeClr val="tx1"/>
              </a:solidFill>
              <a:round/>
              <a:headEnd/>
              <a:tailEnd/>
            </a:ln>
          </p:spPr>
          <p:txBody>
            <a:bodyPr wrap="none" anchor="ctr"/>
            <a:lstStyle/>
            <a:p>
              <a:endParaRPr lang="en-GB" dirty="0"/>
            </a:p>
          </p:txBody>
        </p:sp>
        <p:sp>
          <p:nvSpPr>
            <p:cNvPr id="41" name="Line 40">
              <a:extLst>
                <a:ext uri="{FF2B5EF4-FFF2-40B4-BE49-F238E27FC236}">
                  <a16:creationId xmlns:a16="http://schemas.microsoft.com/office/drawing/2014/main" id="{A7B6179E-8367-47CF-B7E8-DBF9AEE94887}"/>
                </a:ext>
              </a:extLst>
            </p:cNvPr>
            <p:cNvSpPr>
              <a:spLocks noChangeShapeType="1"/>
            </p:cNvSpPr>
            <p:nvPr/>
          </p:nvSpPr>
          <p:spPr bwMode="auto">
            <a:xfrm>
              <a:off x="4536" y="3483"/>
              <a:ext cx="0" cy="144"/>
            </a:xfrm>
            <a:prstGeom prst="line">
              <a:avLst/>
            </a:prstGeom>
            <a:noFill/>
            <a:ln w="9525">
              <a:solidFill>
                <a:schemeClr val="tx1"/>
              </a:solidFill>
              <a:round/>
              <a:headEnd/>
              <a:tailEnd/>
            </a:ln>
          </p:spPr>
          <p:txBody>
            <a:bodyPr wrap="none" anchor="ctr"/>
            <a:lstStyle/>
            <a:p>
              <a:endParaRPr lang="en-GB" dirty="0"/>
            </a:p>
          </p:txBody>
        </p:sp>
        <p:sp>
          <p:nvSpPr>
            <p:cNvPr id="42" name="Line 41">
              <a:extLst>
                <a:ext uri="{FF2B5EF4-FFF2-40B4-BE49-F238E27FC236}">
                  <a16:creationId xmlns:a16="http://schemas.microsoft.com/office/drawing/2014/main" id="{638CBC0B-5D4F-46C4-9BBB-2425F4546F52}"/>
                </a:ext>
              </a:extLst>
            </p:cNvPr>
            <p:cNvSpPr>
              <a:spLocks noChangeShapeType="1"/>
            </p:cNvSpPr>
            <p:nvPr/>
          </p:nvSpPr>
          <p:spPr bwMode="auto">
            <a:xfrm>
              <a:off x="4632" y="3483"/>
              <a:ext cx="0" cy="144"/>
            </a:xfrm>
            <a:prstGeom prst="line">
              <a:avLst/>
            </a:prstGeom>
            <a:noFill/>
            <a:ln w="9525">
              <a:solidFill>
                <a:schemeClr val="tx1"/>
              </a:solidFill>
              <a:round/>
              <a:headEnd/>
              <a:tailEnd/>
            </a:ln>
          </p:spPr>
          <p:txBody>
            <a:bodyPr wrap="none" anchor="ctr"/>
            <a:lstStyle/>
            <a:p>
              <a:endParaRPr lang="en-GB" dirty="0"/>
            </a:p>
          </p:txBody>
        </p:sp>
        <p:sp>
          <p:nvSpPr>
            <p:cNvPr id="43" name="Line 42">
              <a:extLst>
                <a:ext uri="{FF2B5EF4-FFF2-40B4-BE49-F238E27FC236}">
                  <a16:creationId xmlns:a16="http://schemas.microsoft.com/office/drawing/2014/main" id="{869A1324-37A4-4BA4-AC97-623782FC1CA3}"/>
                </a:ext>
              </a:extLst>
            </p:cNvPr>
            <p:cNvSpPr>
              <a:spLocks noChangeShapeType="1"/>
            </p:cNvSpPr>
            <p:nvPr/>
          </p:nvSpPr>
          <p:spPr bwMode="auto">
            <a:xfrm>
              <a:off x="4728" y="3483"/>
              <a:ext cx="0" cy="144"/>
            </a:xfrm>
            <a:prstGeom prst="line">
              <a:avLst/>
            </a:prstGeom>
            <a:noFill/>
            <a:ln w="9525">
              <a:solidFill>
                <a:schemeClr val="tx1"/>
              </a:solidFill>
              <a:round/>
              <a:headEnd/>
              <a:tailEnd/>
            </a:ln>
          </p:spPr>
          <p:txBody>
            <a:bodyPr wrap="none" anchor="ctr"/>
            <a:lstStyle/>
            <a:p>
              <a:endParaRPr lang="en-GB" dirty="0"/>
            </a:p>
          </p:txBody>
        </p:sp>
        <p:sp>
          <p:nvSpPr>
            <p:cNvPr id="44" name="Line 43">
              <a:extLst>
                <a:ext uri="{FF2B5EF4-FFF2-40B4-BE49-F238E27FC236}">
                  <a16:creationId xmlns:a16="http://schemas.microsoft.com/office/drawing/2014/main" id="{91AE6640-3831-4167-84A3-ED78F4F64E1C}"/>
                </a:ext>
              </a:extLst>
            </p:cNvPr>
            <p:cNvSpPr>
              <a:spLocks noChangeShapeType="1"/>
            </p:cNvSpPr>
            <p:nvPr/>
          </p:nvSpPr>
          <p:spPr bwMode="auto">
            <a:xfrm>
              <a:off x="4824" y="3384"/>
              <a:ext cx="0" cy="243"/>
            </a:xfrm>
            <a:prstGeom prst="line">
              <a:avLst/>
            </a:prstGeom>
            <a:noFill/>
            <a:ln w="9525">
              <a:solidFill>
                <a:schemeClr val="tx1"/>
              </a:solidFill>
              <a:round/>
              <a:headEnd/>
              <a:tailEnd/>
            </a:ln>
          </p:spPr>
          <p:txBody>
            <a:bodyPr wrap="none" anchor="ctr"/>
            <a:lstStyle/>
            <a:p>
              <a:endParaRPr lang="en-GB" dirty="0"/>
            </a:p>
          </p:txBody>
        </p:sp>
        <p:sp>
          <p:nvSpPr>
            <p:cNvPr id="45" name="Line 44">
              <a:extLst>
                <a:ext uri="{FF2B5EF4-FFF2-40B4-BE49-F238E27FC236}">
                  <a16:creationId xmlns:a16="http://schemas.microsoft.com/office/drawing/2014/main" id="{CF5FF320-FA78-4CF3-9077-D1FCF4E3FA91}"/>
                </a:ext>
              </a:extLst>
            </p:cNvPr>
            <p:cNvSpPr>
              <a:spLocks noChangeShapeType="1"/>
            </p:cNvSpPr>
            <p:nvPr/>
          </p:nvSpPr>
          <p:spPr bwMode="auto">
            <a:xfrm>
              <a:off x="4920" y="3483"/>
              <a:ext cx="0" cy="144"/>
            </a:xfrm>
            <a:prstGeom prst="line">
              <a:avLst/>
            </a:prstGeom>
            <a:noFill/>
            <a:ln w="9525">
              <a:solidFill>
                <a:schemeClr val="tx1"/>
              </a:solidFill>
              <a:round/>
              <a:headEnd/>
              <a:tailEnd/>
            </a:ln>
          </p:spPr>
          <p:txBody>
            <a:bodyPr wrap="none" anchor="ctr"/>
            <a:lstStyle/>
            <a:p>
              <a:endParaRPr lang="en-GB" dirty="0"/>
            </a:p>
          </p:txBody>
        </p:sp>
        <p:sp>
          <p:nvSpPr>
            <p:cNvPr id="46" name="Rectangle 45">
              <a:extLst>
                <a:ext uri="{FF2B5EF4-FFF2-40B4-BE49-F238E27FC236}">
                  <a16:creationId xmlns:a16="http://schemas.microsoft.com/office/drawing/2014/main" id="{0FB16DF9-66E2-499E-99D2-866DB8DC3E9E}"/>
                </a:ext>
              </a:extLst>
            </p:cNvPr>
            <p:cNvSpPr>
              <a:spLocks noChangeArrowheads="1"/>
            </p:cNvSpPr>
            <p:nvPr/>
          </p:nvSpPr>
          <p:spPr bwMode="auto">
            <a:xfrm>
              <a:off x="2472"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0</a:t>
              </a:r>
            </a:p>
          </p:txBody>
        </p:sp>
        <p:sp>
          <p:nvSpPr>
            <p:cNvPr id="47" name="Rectangle 46">
              <a:extLst>
                <a:ext uri="{FF2B5EF4-FFF2-40B4-BE49-F238E27FC236}">
                  <a16:creationId xmlns:a16="http://schemas.microsoft.com/office/drawing/2014/main" id="{622DE2DE-8967-492A-A533-C3EA555C3922}"/>
                </a:ext>
              </a:extLst>
            </p:cNvPr>
            <p:cNvSpPr>
              <a:spLocks noChangeArrowheads="1"/>
            </p:cNvSpPr>
            <p:nvPr/>
          </p:nvSpPr>
          <p:spPr bwMode="auto">
            <a:xfrm>
              <a:off x="2568"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0</a:t>
              </a:r>
            </a:p>
          </p:txBody>
        </p:sp>
        <p:sp>
          <p:nvSpPr>
            <p:cNvPr id="48" name="Rectangle 47">
              <a:extLst>
                <a:ext uri="{FF2B5EF4-FFF2-40B4-BE49-F238E27FC236}">
                  <a16:creationId xmlns:a16="http://schemas.microsoft.com/office/drawing/2014/main" id="{483995BA-A19D-4E57-A806-C55AB134358C}"/>
                </a:ext>
              </a:extLst>
            </p:cNvPr>
            <p:cNvSpPr>
              <a:spLocks noChangeArrowheads="1"/>
            </p:cNvSpPr>
            <p:nvPr/>
          </p:nvSpPr>
          <p:spPr bwMode="auto">
            <a:xfrm>
              <a:off x="2664"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0</a:t>
              </a:r>
            </a:p>
          </p:txBody>
        </p:sp>
        <p:sp>
          <p:nvSpPr>
            <p:cNvPr id="49" name="Rectangle 48">
              <a:extLst>
                <a:ext uri="{FF2B5EF4-FFF2-40B4-BE49-F238E27FC236}">
                  <a16:creationId xmlns:a16="http://schemas.microsoft.com/office/drawing/2014/main" id="{BF509A11-6037-4081-8352-BF83C24E4ACE}"/>
                </a:ext>
              </a:extLst>
            </p:cNvPr>
            <p:cNvSpPr>
              <a:spLocks noChangeArrowheads="1"/>
            </p:cNvSpPr>
            <p:nvPr/>
          </p:nvSpPr>
          <p:spPr bwMode="auto">
            <a:xfrm>
              <a:off x="2760"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0</a:t>
              </a:r>
            </a:p>
          </p:txBody>
        </p:sp>
        <p:sp>
          <p:nvSpPr>
            <p:cNvPr id="50" name="Rectangle 49">
              <a:extLst>
                <a:ext uri="{FF2B5EF4-FFF2-40B4-BE49-F238E27FC236}">
                  <a16:creationId xmlns:a16="http://schemas.microsoft.com/office/drawing/2014/main" id="{5BD0DFF2-1449-4713-B1BF-CF39AC1B84A0}"/>
                </a:ext>
              </a:extLst>
            </p:cNvPr>
            <p:cNvSpPr>
              <a:spLocks noChangeArrowheads="1"/>
            </p:cNvSpPr>
            <p:nvPr/>
          </p:nvSpPr>
          <p:spPr bwMode="auto">
            <a:xfrm>
              <a:off x="2856"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0</a:t>
              </a:r>
            </a:p>
          </p:txBody>
        </p:sp>
        <p:sp>
          <p:nvSpPr>
            <p:cNvPr id="51" name="Rectangle 50">
              <a:extLst>
                <a:ext uri="{FF2B5EF4-FFF2-40B4-BE49-F238E27FC236}">
                  <a16:creationId xmlns:a16="http://schemas.microsoft.com/office/drawing/2014/main" id="{B6F377B7-956A-4EB8-BD3D-3D872FBCB649}"/>
                </a:ext>
              </a:extLst>
            </p:cNvPr>
            <p:cNvSpPr>
              <a:spLocks noChangeArrowheads="1"/>
            </p:cNvSpPr>
            <p:nvPr/>
          </p:nvSpPr>
          <p:spPr bwMode="auto">
            <a:xfrm>
              <a:off x="2952"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0</a:t>
              </a:r>
            </a:p>
          </p:txBody>
        </p:sp>
        <p:sp>
          <p:nvSpPr>
            <p:cNvPr id="52" name="Rectangle 51">
              <a:extLst>
                <a:ext uri="{FF2B5EF4-FFF2-40B4-BE49-F238E27FC236}">
                  <a16:creationId xmlns:a16="http://schemas.microsoft.com/office/drawing/2014/main" id="{21FB0BF5-0621-40EF-8BE8-0E6F67C65541}"/>
                </a:ext>
              </a:extLst>
            </p:cNvPr>
            <p:cNvSpPr>
              <a:spLocks noChangeArrowheads="1"/>
            </p:cNvSpPr>
            <p:nvPr/>
          </p:nvSpPr>
          <p:spPr bwMode="auto">
            <a:xfrm>
              <a:off x="3048"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0</a:t>
              </a:r>
            </a:p>
          </p:txBody>
        </p:sp>
        <p:sp>
          <p:nvSpPr>
            <p:cNvPr id="53" name="Rectangle 52">
              <a:extLst>
                <a:ext uri="{FF2B5EF4-FFF2-40B4-BE49-F238E27FC236}">
                  <a16:creationId xmlns:a16="http://schemas.microsoft.com/office/drawing/2014/main" id="{75D40C41-9E52-465B-9018-E49A0F30F1A0}"/>
                </a:ext>
              </a:extLst>
            </p:cNvPr>
            <p:cNvSpPr>
              <a:spLocks noChangeArrowheads="1"/>
            </p:cNvSpPr>
            <p:nvPr/>
          </p:nvSpPr>
          <p:spPr bwMode="auto">
            <a:xfrm>
              <a:off x="3144"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0</a:t>
              </a:r>
            </a:p>
          </p:txBody>
        </p:sp>
        <p:sp>
          <p:nvSpPr>
            <p:cNvPr id="54" name="Rectangle 53">
              <a:extLst>
                <a:ext uri="{FF2B5EF4-FFF2-40B4-BE49-F238E27FC236}">
                  <a16:creationId xmlns:a16="http://schemas.microsoft.com/office/drawing/2014/main" id="{DD626E98-BB62-4345-8CC1-2E8B265538C1}"/>
                </a:ext>
              </a:extLst>
            </p:cNvPr>
            <p:cNvSpPr>
              <a:spLocks noChangeArrowheads="1"/>
            </p:cNvSpPr>
            <p:nvPr/>
          </p:nvSpPr>
          <p:spPr bwMode="auto">
            <a:xfrm>
              <a:off x="3240"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0</a:t>
              </a:r>
            </a:p>
          </p:txBody>
        </p:sp>
        <p:sp>
          <p:nvSpPr>
            <p:cNvPr id="55" name="Rectangle 54">
              <a:extLst>
                <a:ext uri="{FF2B5EF4-FFF2-40B4-BE49-F238E27FC236}">
                  <a16:creationId xmlns:a16="http://schemas.microsoft.com/office/drawing/2014/main" id="{B3467742-BCA0-4DC0-BA8C-A3C1F308A5B2}"/>
                </a:ext>
              </a:extLst>
            </p:cNvPr>
            <p:cNvSpPr>
              <a:spLocks noChangeArrowheads="1"/>
            </p:cNvSpPr>
            <p:nvPr/>
          </p:nvSpPr>
          <p:spPr bwMode="auto">
            <a:xfrm>
              <a:off x="3336"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0</a:t>
              </a:r>
            </a:p>
          </p:txBody>
        </p:sp>
        <p:sp>
          <p:nvSpPr>
            <p:cNvPr id="56" name="Rectangle 55">
              <a:extLst>
                <a:ext uri="{FF2B5EF4-FFF2-40B4-BE49-F238E27FC236}">
                  <a16:creationId xmlns:a16="http://schemas.microsoft.com/office/drawing/2014/main" id="{429372D5-A9BC-464F-888A-3F76F78A0C46}"/>
                </a:ext>
              </a:extLst>
            </p:cNvPr>
            <p:cNvSpPr>
              <a:spLocks noChangeArrowheads="1"/>
            </p:cNvSpPr>
            <p:nvPr/>
          </p:nvSpPr>
          <p:spPr bwMode="auto">
            <a:xfrm>
              <a:off x="3432"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1</a:t>
              </a:r>
            </a:p>
          </p:txBody>
        </p:sp>
        <p:sp>
          <p:nvSpPr>
            <p:cNvPr id="57" name="Rectangle 56">
              <a:extLst>
                <a:ext uri="{FF2B5EF4-FFF2-40B4-BE49-F238E27FC236}">
                  <a16:creationId xmlns:a16="http://schemas.microsoft.com/office/drawing/2014/main" id="{EF5E59CD-9244-4B0C-95DD-1BEA7FF4FDE2}"/>
                </a:ext>
              </a:extLst>
            </p:cNvPr>
            <p:cNvSpPr>
              <a:spLocks noChangeArrowheads="1"/>
            </p:cNvSpPr>
            <p:nvPr/>
          </p:nvSpPr>
          <p:spPr bwMode="auto">
            <a:xfrm>
              <a:off x="3528"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0</a:t>
              </a:r>
            </a:p>
          </p:txBody>
        </p:sp>
        <p:sp>
          <p:nvSpPr>
            <p:cNvPr id="58" name="Rectangle 57">
              <a:extLst>
                <a:ext uri="{FF2B5EF4-FFF2-40B4-BE49-F238E27FC236}">
                  <a16:creationId xmlns:a16="http://schemas.microsoft.com/office/drawing/2014/main" id="{2F0D44CD-FBDA-4109-94FA-4898735840D8}"/>
                </a:ext>
              </a:extLst>
            </p:cNvPr>
            <p:cNvSpPr>
              <a:spLocks noChangeArrowheads="1"/>
            </p:cNvSpPr>
            <p:nvPr/>
          </p:nvSpPr>
          <p:spPr bwMode="auto">
            <a:xfrm>
              <a:off x="3624"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1</a:t>
              </a:r>
            </a:p>
          </p:txBody>
        </p:sp>
        <p:sp>
          <p:nvSpPr>
            <p:cNvPr id="59" name="Rectangle 58">
              <a:extLst>
                <a:ext uri="{FF2B5EF4-FFF2-40B4-BE49-F238E27FC236}">
                  <a16:creationId xmlns:a16="http://schemas.microsoft.com/office/drawing/2014/main" id="{EE2CDFE5-7DFF-4E87-A5C8-48F8088237FF}"/>
                </a:ext>
              </a:extLst>
            </p:cNvPr>
            <p:cNvSpPr>
              <a:spLocks noChangeArrowheads="1"/>
            </p:cNvSpPr>
            <p:nvPr/>
          </p:nvSpPr>
          <p:spPr bwMode="auto">
            <a:xfrm>
              <a:off x="3720"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1</a:t>
              </a:r>
            </a:p>
          </p:txBody>
        </p:sp>
        <p:sp>
          <p:nvSpPr>
            <p:cNvPr id="60" name="Rectangle 59">
              <a:extLst>
                <a:ext uri="{FF2B5EF4-FFF2-40B4-BE49-F238E27FC236}">
                  <a16:creationId xmlns:a16="http://schemas.microsoft.com/office/drawing/2014/main" id="{F4C89B25-829B-451B-A90C-2CE65C28F467}"/>
                </a:ext>
              </a:extLst>
            </p:cNvPr>
            <p:cNvSpPr>
              <a:spLocks noChangeArrowheads="1"/>
            </p:cNvSpPr>
            <p:nvPr/>
          </p:nvSpPr>
          <p:spPr bwMode="auto">
            <a:xfrm>
              <a:off x="3816"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0</a:t>
              </a:r>
            </a:p>
          </p:txBody>
        </p:sp>
        <p:sp>
          <p:nvSpPr>
            <p:cNvPr id="61" name="Rectangle 60">
              <a:extLst>
                <a:ext uri="{FF2B5EF4-FFF2-40B4-BE49-F238E27FC236}">
                  <a16:creationId xmlns:a16="http://schemas.microsoft.com/office/drawing/2014/main" id="{D0EF4E07-9305-4936-A061-9ED4B108BAF3}"/>
                </a:ext>
              </a:extLst>
            </p:cNvPr>
            <p:cNvSpPr>
              <a:spLocks noChangeArrowheads="1"/>
            </p:cNvSpPr>
            <p:nvPr/>
          </p:nvSpPr>
          <p:spPr bwMode="auto">
            <a:xfrm>
              <a:off x="3912"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0</a:t>
              </a:r>
            </a:p>
          </p:txBody>
        </p:sp>
        <p:sp>
          <p:nvSpPr>
            <p:cNvPr id="62" name="Rectangle 61">
              <a:extLst>
                <a:ext uri="{FF2B5EF4-FFF2-40B4-BE49-F238E27FC236}">
                  <a16:creationId xmlns:a16="http://schemas.microsoft.com/office/drawing/2014/main" id="{FCC663DD-36E7-4763-B2E1-D8745CF40701}"/>
                </a:ext>
              </a:extLst>
            </p:cNvPr>
            <p:cNvSpPr>
              <a:spLocks noChangeArrowheads="1"/>
            </p:cNvSpPr>
            <p:nvPr/>
          </p:nvSpPr>
          <p:spPr bwMode="auto">
            <a:xfrm>
              <a:off x="4008"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0</a:t>
              </a:r>
            </a:p>
          </p:txBody>
        </p:sp>
        <p:sp>
          <p:nvSpPr>
            <p:cNvPr id="63" name="Rectangle 62">
              <a:extLst>
                <a:ext uri="{FF2B5EF4-FFF2-40B4-BE49-F238E27FC236}">
                  <a16:creationId xmlns:a16="http://schemas.microsoft.com/office/drawing/2014/main" id="{460BFFE8-DF18-4B97-881D-5E33B159FAFB}"/>
                </a:ext>
              </a:extLst>
            </p:cNvPr>
            <p:cNvSpPr>
              <a:spLocks noChangeArrowheads="1"/>
            </p:cNvSpPr>
            <p:nvPr/>
          </p:nvSpPr>
          <p:spPr bwMode="auto">
            <a:xfrm>
              <a:off x="4104"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1</a:t>
              </a:r>
            </a:p>
          </p:txBody>
        </p:sp>
        <p:sp>
          <p:nvSpPr>
            <p:cNvPr id="64" name="Rectangle 63">
              <a:extLst>
                <a:ext uri="{FF2B5EF4-FFF2-40B4-BE49-F238E27FC236}">
                  <a16:creationId xmlns:a16="http://schemas.microsoft.com/office/drawing/2014/main" id="{2B9C38F9-54B6-4579-9B3E-686B576CDB26}"/>
                </a:ext>
              </a:extLst>
            </p:cNvPr>
            <p:cNvSpPr>
              <a:spLocks noChangeArrowheads="1"/>
            </p:cNvSpPr>
            <p:nvPr/>
          </p:nvSpPr>
          <p:spPr bwMode="auto">
            <a:xfrm>
              <a:off x="4200"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0</a:t>
              </a:r>
            </a:p>
          </p:txBody>
        </p:sp>
        <p:sp>
          <p:nvSpPr>
            <p:cNvPr id="65" name="Rectangle 64">
              <a:extLst>
                <a:ext uri="{FF2B5EF4-FFF2-40B4-BE49-F238E27FC236}">
                  <a16:creationId xmlns:a16="http://schemas.microsoft.com/office/drawing/2014/main" id="{4E658E1D-05B0-4954-93FB-8C691F8D30A9}"/>
                </a:ext>
              </a:extLst>
            </p:cNvPr>
            <p:cNvSpPr>
              <a:spLocks noChangeArrowheads="1"/>
            </p:cNvSpPr>
            <p:nvPr/>
          </p:nvSpPr>
          <p:spPr bwMode="auto">
            <a:xfrm>
              <a:off x="4296"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0</a:t>
              </a:r>
            </a:p>
          </p:txBody>
        </p:sp>
        <p:sp>
          <p:nvSpPr>
            <p:cNvPr id="66" name="Rectangle 65">
              <a:extLst>
                <a:ext uri="{FF2B5EF4-FFF2-40B4-BE49-F238E27FC236}">
                  <a16:creationId xmlns:a16="http://schemas.microsoft.com/office/drawing/2014/main" id="{E230EBB5-559D-47E3-967E-F3CC8B995226}"/>
                </a:ext>
              </a:extLst>
            </p:cNvPr>
            <p:cNvSpPr>
              <a:spLocks noChangeArrowheads="1"/>
            </p:cNvSpPr>
            <p:nvPr/>
          </p:nvSpPr>
          <p:spPr bwMode="auto">
            <a:xfrm>
              <a:off x="4392"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1</a:t>
              </a:r>
            </a:p>
          </p:txBody>
        </p:sp>
        <p:sp>
          <p:nvSpPr>
            <p:cNvPr id="67" name="Rectangle 66">
              <a:extLst>
                <a:ext uri="{FF2B5EF4-FFF2-40B4-BE49-F238E27FC236}">
                  <a16:creationId xmlns:a16="http://schemas.microsoft.com/office/drawing/2014/main" id="{D98A397F-FE8B-4845-8DFD-5D01663A0E76}"/>
                </a:ext>
              </a:extLst>
            </p:cNvPr>
            <p:cNvSpPr>
              <a:spLocks noChangeArrowheads="1"/>
            </p:cNvSpPr>
            <p:nvPr/>
          </p:nvSpPr>
          <p:spPr bwMode="auto">
            <a:xfrm>
              <a:off x="4488"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1</a:t>
              </a:r>
            </a:p>
          </p:txBody>
        </p:sp>
        <p:sp>
          <p:nvSpPr>
            <p:cNvPr id="68" name="Rectangle 67">
              <a:extLst>
                <a:ext uri="{FF2B5EF4-FFF2-40B4-BE49-F238E27FC236}">
                  <a16:creationId xmlns:a16="http://schemas.microsoft.com/office/drawing/2014/main" id="{BCB7306C-D8A8-4DC3-AA1B-D382D71F02D3}"/>
                </a:ext>
              </a:extLst>
            </p:cNvPr>
            <p:cNvSpPr>
              <a:spLocks noChangeArrowheads="1"/>
            </p:cNvSpPr>
            <p:nvPr/>
          </p:nvSpPr>
          <p:spPr bwMode="auto">
            <a:xfrm>
              <a:off x="4584"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1</a:t>
              </a:r>
            </a:p>
          </p:txBody>
        </p:sp>
        <p:sp>
          <p:nvSpPr>
            <p:cNvPr id="69" name="Rectangle 68">
              <a:extLst>
                <a:ext uri="{FF2B5EF4-FFF2-40B4-BE49-F238E27FC236}">
                  <a16:creationId xmlns:a16="http://schemas.microsoft.com/office/drawing/2014/main" id="{1A73304D-56CD-4FBC-A213-0E0360422EFE}"/>
                </a:ext>
              </a:extLst>
            </p:cNvPr>
            <p:cNvSpPr>
              <a:spLocks noChangeArrowheads="1"/>
            </p:cNvSpPr>
            <p:nvPr/>
          </p:nvSpPr>
          <p:spPr bwMode="auto">
            <a:xfrm>
              <a:off x="4680"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0</a:t>
              </a:r>
            </a:p>
          </p:txBody>
        </p:sp>
        <p:sp>
          <p:nvSpPr>
            <p:cNvPr id="70" name="Rectangle 69">
              <a:extLst>
                <a:ext uri="{FF2B5EF4-FFF2-40B4-BE49-F238E27FC236}">
                  <a16:creationId xmlns:a16="http://schemas.microsoft.com/office/drawing/2014/main" id="{7E8A27AF-6DDE-4448-AA91-BC431A4277FB}"/>
                </a:ext>
              </a:extLst>
            </p:cNvPr>
            <p:cNvSpPr>
              <a:spLocks noChangeArrowheads="1"/>
            </p:cNvSpPr>
            <p:nvPr/>
          </p:nvSpPr>
          <p:spPr bwMode="auto">
            <a:xfrm>
              <a:off x="4776"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0</a:t>
              </a:r>
            </a:p>
          </p:txBody>
        </p:sp>
        <p:sp>
          <p:nvSpPr>
            <p:cNvPr id="71" name="Rectangle 70">
              <a:extLst>
                <a:ext uri="{FF2B5EF4-FFF2-40B4-BE49-F238E27FC236}">
                  <a16:creationId xmlns:a16="http://schemas.microsoft.com/office/drawing/2014/main" id="{856DAD0B-6720-48F7-8C1E-2200C6F304E5}"/>
                </a:ext>
              </a:extLst>
            </p:cNvPr>
            <p:cNvSpPr>
              <a:spLocks noChangeArrowheads="1"/>
            </p:cNvSpPr>
            <p:nvPr/>
          </p:nvSpPr>
          <p:spPr bwMode="auto">
            <a:xfrm>
              <a:off x="4872" y="3485"/>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1</a:t>
              </a:r>
            </a:p>
          </p:txBody>
        </p:sp>
        <p:sp>
          <p:nvSpPr>
            <p:cNvPr id="72" name="Line 71">
              <a:extLst>
                <a:ext uri="{FF2B5EF4-FFF2-40B4-BE49-F238E27FC236}">
                  <a16:creationId xmlns:a16="http://schemas.microsoft.com/office/drawing/2014/main" id="{1A96C94B-C54D-456A-9A17-7C4B0E7D2314}"/>
                </a:ext>
              </a:extLst>
            </p:cNvPr>
            <p:cNvSpPr>
              <a:spLocks noChangeShapeType="1"/>
            </p:cNvSpPr>
            <p:nvPr/>
          </p:nvSpPr>
          <p:spPr bwMode="auto">
            <a:xfrm flipH="1">
              <a:off x="5592" y="3483"/>
              <a:ext cx="0" cy="144"/>
            </a:xfrm>
            <a:prstGeom prst="line">
              <a:avLst/>
            </a:prstGeom>
            <a:noFill/>
            <a:ln w="19050">
              <a:solidFill>
                <a:schemeClr val="tx1"/>
              </a:solidFill>
              <a:round/>
              <a:headEnd/>
              <a:tailEnd/>
            </a:ln>
          </p:spPr>
          <p:txBody>
            <a:bodyPr wrap="none" anchor="ctr"/>
            <a:lstStyle/>
            <a:p>
              <a:endParaRPr lang="en-GB" dirty="0"/>
            </a:p>
          </p:txBody>
        </p:sp>
        <p:sp>
          <p:nvSpPr>
            <p:cNvPr id="73" name="Line 72">
              <a:extLst>
                <a:ext uri="{FF2B5EF4-FFF2-40B4-BE49-F238E27FC236}">
                  <a16:creationId xmlns:a16="http://schemas.microsoft.com/office/drawing/2014/main" id="{DF49D392-105D-49C1-B63B-378C062EB12E}"/>
                </a:ext>
              </a:extLst>
            </p:cNvPr>
            <p:cNvSpPr>
              <a:spLocks noChangeShapeType="1"/>
            </p:cNvSpPr>
            <p:nvPr/>
          </p:nvSpPr>
          <p:spPr bwMode="auto">
            <a:xfrm>
              <a:off x="5016" y="3483"/>
              <a:ext cx="0" cy="144"/>
            </a:xfrm>
            <a:prstGeom prst="line">
              <a:avLst/>
            </a:prstGeom>
            <a:noFill/>
            <a:ln w="9525">
              <a:solidFill>
                <a:schemeClr val="tx1"/>
              </a:solidFill>
              <a:round/>
              <a:headEnd/>
              <a:tailEnd/>
            </a:ln>
          </p:spPr>
          <p:txBody>
            <a:bodyPr wrap="none" anchor="ctr"/>
            <a:lstStyle/>
            <a:p>
              <a:endParaRPr lang="en-GB" dirty="0"/>
            </a:p>
          </p:txBody>
        </p:sp>
        <p:sp>
          <p:nvSpPr>
            <p:cNvPr id="74" name="Line 73">
              <a:extLst>
                <a:ext uri="{FF2B5EF4-FFF2-40B4-BE49-F238E27FC236}">
                  <a16:creationId xmlns:a16="http://schemas.microsoft.com/office/drawing/2014/main" id="{2EE723F5-85E2-4ACE-B293-B328149A95B1}"/>
                </a:ext>
              </a:extLst>
            </p:cNvPr>
            <p:cNvSpPr>
              <a:spLocks noChangeShapeType="1"/>
            </p:cNvSpPr>
            <p:nvPr/>
          </p:nvSpPr>
          <p:spPr bwMode="auto">
            <a:xfrm>
              <a:off x="5112" y="3483"/>
              <a:ext cx="0" cy="144"/>
            </a:xfrm>
            <a:prstGeom prst="line">
              <a:avLst/>
            </a:prstGeom>
            <a:noFill/>
            <a:ln w="9525">
              <a:solidFill>
                <a:schemeClr val="tx1"/>
              </a:solidFill>
              <a:round/>
              <a:headEnd/>
              <a:tailEnd/>
            </a:ln>
          </p:spPr>
          <p:txBody>
            <a:bodyPr wrap="none" anchor="ctr"/>
            <a:lstStyle/>
            <a:p>
              <a:endParaRPr lang="en-GB" dirty="0"/>
            </a:p>
          </p:txBody>
        </p:sp>
        <p:sp>
          <p:nvSpPr>
            <p:cNvPr id="75" name="Line 74">
              <a:extLst>
                <a:ext uri="{FF2B5EF4-FFF2-40B4-BE49-F238E27FC236}">
                  <a16:creationId xmlns:a16="http://schemas.microsoft.com/office/drawing/2014/main" id="{7B268584-FE1C-4990-8FEF-0212878B7B59}"/>
                </a:ext>
              </a:extLst>
            </p:cNvPr>
            <p:cNvSpPr>
              <a:spLocks noChangeShapeType="1"/>
            </p:cNvSpPr>
            <p:nvPr/>
          </p:nvSpPr>
          <p:spPr bwMode="auto">
            <a:xfrm>
              <a:off x="5208" y="3483"/>
              <a:ext cx="0" cy="144"/>
            </a:xfrm>
            <a:prstGeom prst="line">
              <a:avLst/>
            </a:prstGeom>
            <a:noFill/>
            <a:ln w="9525">
              <a:solidFill>
                <a:schemeClr val="tx1"/>
              </a:solidFill>
              <a:round/>
              <a:headEnd/>
              <a:tailEnd/>
            </a:ln>
          </p:spPr>
          <p:txBody>
            <a:bodyPr wrap="none" anchor="ctr"/>
            <a:lstStyle/>
            <a:p>
              <a:endParaRPr lang="en-GB" dirty="0"/>
            </a:p>
          </p:txBody>
        </p:sp>
        <p:sp>
          <p:nvSpPr>
            <p:cNvPr id="76" name="Line 75">
              <a:extLst>
                <a:ext uri="{FF2B5EF4-FFF2-40B4-BE49-F238E27FC236}">
                  <a16:creationId xmlns:a16="http://schemas.microsoft.com/office/drawing/2014/main" id="{3B1EAD0F-7462-448F-A99B-660FB35EE2BF}"/>
                </a:ext>
              </a:extLst>
            </p:cNvPr>
            <p:cNvSpPr>
              <a:spLocks noChangeShapeType="1"/>
            </p:cNvSpPr>
            <p:nvPr/>
          </p:nvSpPr>
          <p:spPr bwMode="auto">
            <a:xfrm>
              <a:off x="5304" y="3483"/>
              <a:ext cx="0" cy="144"/>
            </a:xfrm>
            <a:prstGeom prst="line">
              <a:avLst/>
            </a:prstGeom>
            <a:noFill/>
            <a:ln w="9525">
              <a:solidFill>
                <a:schemeClr val="tx1"/>
              </a:solidFill>
              <a:round/>
              <a:headEnd/>
              <a:tailEnd/>
            </a:ln>
          </p:spPr>
          <p:txBody>
            <a:bodyPr wrap="none" anchor="ctr"/>
            <a:lstStyle/>
            <a:p>
              <a:endParaRPr lang="en-GB" dirty="0"/>
            </a:p>
          </p:txBody>
        </p:sp>
        <p:sp>
          <p:nvSpPr>
            <p:cNvPr id="77" name="Line 76">
              <a:extLst>
                <a:ext uri="{FF2B5EF4-FFF2-40B4-BE49-F238E27FC236}">
                  <a16:creationId xmlns:a16="http://schemas.microsoft.com/office/drawing/2014/main" id="{CAFEF61B-E665-491D-BF55-E889574FFB01}"/>
                </a:ext>
              </a:extLst>
            </p:cNvPr>
            <p:cNvSpPr>
              <a:spLocks noChangeShapeType="1"/>
            </p:cNvSpPr>
            <p:nvPr/>
          </p:nvSpPr>
          <p:spPr bwMode="auto">
            <a:xfrm>
              <a:off x="5400" y="3483"/>
              <a:ext cx="0" cy="144"/>
            </a:xfrm>
            <a:prstGeom prst="line">
              <a:avLst/>
            </a:prstGeom>
            <a:noFill/>
            <a:ln w="9525">
              <a:solidFill>
                <a:schemeClr val="tx1"/>
              </a:solidFill>
              <a:round/>
              <a:headEnd/>
              <a:tailEnd/>
            </a:ln>
          </p:spPr>
          <p:txBody>
            <a:bodyPr wrap="none" anchor="ctr"/>
            <a:lstStyle/>
            <a:p>
              <a:endParaRPr lang="en-GB" dirty="0"/>
            </a:p>
          </p:txBody>
        </p:sp>
        <p:sp>
          <p:nvSpPr>
            <p:cNvPr id="78" name="Line 77">
              <a:extLst>
                <a:ext uri="{FF2B5EF4-FFF2-40B4-BE49-F238E27FC236}">
                  <a16:creationId xmlns:a16="http://schemas.microsoft.com/office/drawing/2014/main" id="{A4024018-F45B-4230-A8B9-F262BAFB6629}"/>
                </a:ext>
              </a:extLst>
            </p:cNvPr>
            <p:cNvSpPr>
              <a:spLocks noChangeShapeType="1"/>
            </p:cNvSpPr>
            <p:nvPr/>
          </p:nvSpPr>
          <p:spPr bwMode="auto">
            <a:xfrm>
              <a:off x="5496" y="3483"/>
              <a:ext cx="0" cy="144"/>
            </a:xfrm>
            <a:prstGeom prst="line">
              <a:avLst/>
            </a:prstGeom>
            <a:noFill/>
            <a:ln w="9525">
              <a:solidFill>
                <a:schemeClr val="tx1"/>
              </a:solidFill>
              <a:round/>
              <a:headEnd/>
              <a:tailEnd/>
            </a:ln>
          </p:spPr>
          <p:txBody>
            <a:bodyPr wrap="none" anchor="ctr"/>
            <a:lstStyle/>
            <a:p>
              <a:endParaRPr lang="en-GB" dirty="0"/>
            </a:p>
          </p:txBody>
        </p:sp>
        <p:sp>
          <p:nvSpPr>
            <p:cNvPr id="79" name="Rectangle 78">
              <a:extLst>
                <a:ext uri="{FF2B5EF4-FFF2-40B4-BE49-F238E27FC236}">
                  <a16:creationId xmlns:a16="http://schemas.microsoft.com/office/drawing/2014/main" id="{24B9D2FD-0268-498A-8D5A-7804F703AF0C}"/>
                </a:ext>
              </a:extLst>
            </p:cNvPr>
            <p:cNvSpPr>
              <a:spLocks noChangeArrowheads="1"/>
            </p:cNvSpPr>
            <p:nvPr/>
          </p:nvSpPr>
          <p:spPr bwMode="auto">
            <a:xfrm>
              <a:off x="4988" y="3485"/>
              <a:ext cx="144"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1</a:t>
              </a:r>
            </a:p>
          </p:txBody>
        </p:sp>
        <p:sp>
          <p:nvSpPr>
            <p:cNvPr id="80" name="Rectangle 79">
              <a:extLst>
                <a:ext uri="{FF2B5EF4-FFF2-40B4-BE49-F238E27FC236}">
                  <a16:creationId xmlns:a16="http://schemas.microsoft.com/office/drawing/2014/main" id="{C18F175F-5E8B-4ED4-80F4-66CC5CC7F16F}"/>
                </a:ext>
              </a:extLst>
            </p:cNvPr>
            <p:cNvSpPr>
              <a:spLocks noChangeArrowheads="1"/>
            </p:cNvSpPr>
            <p:nvPr/>
          </p:nvSpPr>
          <p:spPr bwMode="auto">
            <a:xfrm>
              <a:off x="5064" y="3486"/>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1</a:t>
              </a:r>
            </a:p>
          </p:txBody>
        </p:sp>
        <p:sp>
          <p:nvSpPr>
            <p:cNvPr id="81" name="Rectangle 80">
              <a:extLst>
                <a:ext uri="{FF2B5EF4-FFF2-40B4-BE49-F238E27FC236}">
                  <a16:creationId xmlns:a16="http://schemas.microsoft.com/office/drawing/2014/main" id="{21E6ECDA-F293-4A40-AB62-05F6F2FAD961}"/>
                </a:ext>
              </a:extLst>
            </p:cNvPr>
            <p:cNvSpPr>
              <a:spLocks noChangeArrowheads="1"/>
            </p:cNvSpPr>
            <p:nvPr/>
          </p:nvSpPr>
          <p:spPr bwMode="auto">
            <a:xfrm>
              <a:off x="5176" y="3483"/>
              <a:ext cx="144"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0</a:t>
              </a:r>
            </a:p>
          </p:txBody>
        </p:sp>
        <p:sp>
          <p:nvSpPr>
            <p:cNvPr id="82" name="Rectangle 81">
              <a:extLst>
                <a:ext uri="{FF2B5EF4-FFF2-40B4-BE49-F238E27FC236}">
                  <a16:creationId xmlns:a16="http://schemas.microsoft.com/office/drawing/2014/main" id="{12567F1B-8D1C-4498-A2B7-76FEBCC9AC91}"/>
                </a:ext>
              </a:extLst>
            </p:cNvPr>
            <p:cNvSpPr>
              <a:spLocks noChangeArrowheads="1"/>
            </p:cNvSpPr>
            <p:nvPr/>
          </p:nvSpPr>
          <p:spPr bwMode="auto">
            <a:xfrm>
              <a:off x="5256" y="3483"/>
              <a:ext cx="192"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1</a:t>
              </a:r>
            </a:p>
          </p:txBody>
        </p:sp>
        <p:sp>
          <p:nvSpPr>
            <p:cNvPr id="83" name="Rectangle 82">
              <a:extLst>
                <a:ext uri="{FF2B5EF4-FFF2-40B4-BE49-F238E27FC236}">
                  <a16:creationId xmlns:a16="http://schemas.microsoft.com/office/drawing/2014/main" id="{70A921CD-D7E3-4591-81B8-8DF76703B88E}"/>
                </a:ext>
              </a:extLst>
            </p:cNvPr>
            <p:cNvSpPr>
              <a:spLocks noChangeArrowheads="1"/>
            </p:cNvSpPr>
            <p:nvPr/>
          </p:nvSpPr>
          <p:spPr bwMode="auto">
            <a:xfrm>
              <a:off x="5368" y="3483"/>
              <a:ext cx="144"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0</a:t>
              </a:r>
            </a:p>
          </p:txBody>
        </p:sp>
        <p:sp>
          <p:nvSpPr>
            <p:cNvPr id="84" name="Rectangle 83">
              <a:extLst>
                <a:ext uri="{FF2B5EF4-FFF2-40B4-BE49-F238E27FC236}">
                  <a16:creationId xmlns:a16="http://schemas.microsoft.com/office/drawing/2014/main" id="{5184C293-D829-4DB5-B009-5360DBFA585B}"/>
                </a:ext>
              </a:extLst>
            </p:cNvPr>
            <p:cNvSpPr>
              <a:spLocks noChangeArrowheads="1"/>
            </p:cNvSpPr>
            <p:nvPr/>
          </p:nvSpPr>
          <p:spPr bwMode="auto">
            <a:xfrm>
              <a:off x="5460" y="3483"/>
              <a:ext cx="144" cy="154"/>
            </a:xfrm>
            <a:prstGeom prst="rect">
              <a:avLst/>
            </a:prstGeom>
            <a:noFill/>
            <a:ln w="12700">
              <a:noFill/>
              <a:miter lim="800000"/>
              <a:headEnd/>
              <a:tailEnd/>
            </a:ln>
          </p:spPr>
          <p:txBody>
            <a:bodyPr anchor="ctr">
              <a:spAutoFit/>
            </a:bodyPr>
            <a:lstStyle/>
            <a:p>
              <a:pPr algn="ctr" fontAlgn="base">
                <a:lnSpc>
                  <a:spcPct val="100000"/>
                </a:lnSpc>
                <a:spcBef>
                  <a:spcPct val="0"/>
                </a:spcBef>
                <a:buClrTx/>
                <a:buSzTx/>
                <a:buFontTx/>
                <a:buNone/>
              </a:pPr>
              <a:r>
                <a:rPr lang="en-US" sz="1000" b="1" dirty="0"/>
                <a:t>0</a:t>
              </a:r>
            </a:p>
          </p:txBody>
        </p:sp>
        <p:sp>
          <p:nvSpPr>
            <p:cNvPr id="85" name="AutoShape 84">
              <a:extLst>
                <a:ext uri="{FF2B5EF4-FFF2-40B4-BE49-F238E27FC236}">
                  <a16:creationId xmlns:a16="http://schemas.microsoft.com/office/drawing/2014/main" id="{B23B9B4A-4B95-487B-91E1-AD8646CCDF09}"/>
                </a:ext>
              </a:extLst>
            </p:cNvPr>
            <p:cNvSpPr>
              <a:spLocks/>
            </p:cNvSpPr>
            <p:nvPr/>
          </p:nvSpPr>
          <p:spPr bwMode="auto">
            <a:xfrm rot="16200000">
              <a:off x="2932" y="3218"/>
              <a:ext cx="136" cy="197"/>
            </a:xfrm>
            <a:prstGeom prst="rightBrace">
              <a:avLst>
                <a:gd name="adj1" fmla="val 87271"/>
                <a:gd name="adj2" fmla="val 50000"/>
              </a:avLst>
            </a:prstGeom>
            <a:noFill/>
            <a:ln w="12700">
              <a:solidFill>
                <a:schemeClr val="tx1"/>
              </a:solidFill>
              <a:round/>
              <a:headEnd/>
              <a:tailEnd/>
            </a:ln>
          </p:spPr>
          <p:txBody>
            <a:bodyPr wrap="square" lIns="80167" tIns="40084" rIns="80167" bIns="40084" anchor="ctr">
              <a:spAutoFit/>
            </a:bodyPr>
            <a:lstStyle/>
            <a:p>
              <a:endParaRPr lang="en-GB" dirty="0"/>
            </a:p>
          </p:txBody>
        </p:sp>
        <p:sp>
          <p:nvSpPr>
            <p:cNvPr id="86" name="Text Box 85">
              <a:extLst>
                <a:ext uri="{FF2B5EF4-FFF2-40B4-BE49-F238E27FC236}">
                  <a16:creationId xmlns:a16="http://schemas.microsoft.com/office/drawing/2014/main" id="{29752540-651D-40D6-92BA-32B8C8CF303D}"/>
                </a:ext>
              </a:extLst>
            </p:cNvPr>
            <p:cNvSpPr txBox="1">
              <a:spLocks noChangeArrowheads="1"/>
            </p:cNvSpPr>
            <p:nvPr/>
          </p:nvSpPr>
          <p:spPr bwMode="auto">
            <a:xfrm>
              <a:off x="2682" y="3067"/>
              <a:ext cx="1139" cy="187"/>
            </a:xfrm>
            <a:prstGeom prst="rect">
              <a:avLst/>
            </a:prstGeom>
            <a:noFill/>
            <a:ln w="12700" algn="ctr">
              <a:noFill/>
              <a:miter lim="800000"/>
              <a:headEnd/>
              <a:tailEnd/>
            </a:ln>
          </p:spPr>
          <p:txBody>
            <a:bodyPr wrap="none" lIns="80167" tIns="40084" rIns="80167" bIns="40084">
              <a:spAutoFit/>
            </a:bodyPr>
            <a:lstStyle/>
            <a:p>
              <a:pPr defTabSz="801688"/>
              <a:r>
                <a:rPr lang="en-GB" sz="1400" b="1" dirty="0"/>
                <a:t>CLZ returns 10 in this case</a:t>
              </a:r>
            </a:p>
          </p:txBody>
        </p:sp>
      </p:grpSp>
    </p:spTree>
    <p:extLst>
      <p:ext uri="{BB962C8B-B14F-4D97-AF65-F5344CB8AC3E}">
        <p14:creationId xmlns:p14="http://schemas.microsoft.com/office/powerpoint/2010/main" val="2529625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Saturation</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962025"/>
            <a:ext cx="5839092" cy="4086225"/>
          </a:xfrm>
        </p:spPr>
        <p:txBody>
          <a:bodyPr wrap="square" numCol="1" anchor="t" anchorCtr="0" compatLnSpc="1">
            <a:prstTxWarp prst="textNoShape">
              <a:avLst/>
            </a:prstTxWarp>
          </a:bodyPr>
          <a:lstStyle/>
          <a:p>
            <a:r>
              <a:rPr lang="en-IN" altLang="en-US" sz="2000" dirty="0">
                <a:ea typeface="ＭＳ Ｐゴシック" panose="020B0600070205080204" pitchFamily="34" charset="-128"/>
              </a:rPr>
              <a:t>Saturate a value to a specified bit position (effectively saturating to any power of 2).</a:t>
            </a:r>
            <a:endParaRPr lang="en-US" altLang="en-US" sz="2000" dirty="0">
              <a:ea typeface="ＭＳ Ｐゴシック" panose="020B0600070205080204" pitchFamily="34" charset="-128"/>
            </a:endParaRPr>
          </a:p>
          <a:p>
            <a:pPr lvl="1"/>
            <a:r>
              <a:rPr lang="en-IN" altLang="en-US" sz="1600" dirty="0">
                <a:ea typeface="ＭＳ Ｐゴシック" panose="020B0600070205080204" pitchFamily="34" charset="-128"/>
              </a:rPr>
              <a:t>USAT: Unsigned saturate 32-bit</a:t>
            </a:r>
          </a:p>
          <a:p>
            <a:pPr lvl="1"/>
            <a:r>
              <a:rPr lang="en-IN" altLang="en-US" sz="1600" dirty="0">
                <a:ea typeface="ＭＳ Ｐゴシック" panose="020B0600070205080204" pitchFamily="34" charset="-128"/>
              </a:rPr>
              <a:t>Syntax:	</a:t>
            </a:r>
            <a:r>
              <a:rPr lang="en-IN" altLang="en-US" sz="1600" b="1" dirty="0">
                <a:solidFill>
                  <a:srgbClr val="F68A33"/>
                </a:solidFill>
                <a:latin typeface="Courier New" pitchFamily="49" charset="0"/>
                <a:ea typeface="+mn-ea"/>
              </a:rPr>
              <a:t>USAT Rd, #sat, Rm {shift}</a:t>
            </a:r>
          </a:p>
          <a:p>
            <a:pPr lvl="1"/>
            <a:r>
              <a:rPr lang="en-IN" altLang="en-US" sz="1600" dirty="0">
                <a:ea typeface="ＭＳ Ｐゴシック" panose="020B0600070205080204" pitchFamily="34" charset="-128"/>
              </a:rPr>
              <a:t>Operation:	</a:t>
            </a:r>
            <a:r>
              <a:rPr lang="en-IN" altLang="en-US" sz="1600" b="1" dirty="0">
                <a:solidFill>
                  <a:schemeClr val="tx1"/>
                </a:solidFill>
                <a:latin typeface="Courier New" pitchFamily="49" charset="0"/>
                <a:ea typeface="+mn-ea"/>
              </a:rPr>
              <a:t>Rd = Saturate(Shift(Rm), #sat)</a:t>
            </a:r>
            <a:br>
              <a:rPr lang="en-IN" altLang="en-US" sz="1600" b="1" dirty="0">
                <a:solidFill>
                  <a:schemeClr val="tx1"/>
                </a:solidFill>
                <a:latin typeface="Courier New" pitchFamily="49" charset="0"/>
                <a:ea typeface="+mn-ea"/>
              </a:rPr>
            </a:br>
            <a:endParaRPr lang="en-IN" altLang="en-US" sz="1600" b="1" dirty="0">
              <a:solidFill>
                <a:schemeClr val="tx1"/>
              </a:solidFill>
              <a:latin typeface="Courier New" pitchFamily="49" charset="0"/>
              <a:ea typeface="+mn-ea"/>
            </a:endParaRPr>
          </a:p>
          <a:p>
            <a:pPr lvl="1"/>
            <a:r>
              <a:rPr lang="en-IN" altLang="en-US" sz="1600" dirty="0">
                <a:ea typeface="ＭＳ Ｐゴシック" panose="020B0600070205080204" pitchFamily="34" charset="-128"/>
              </a:rPr>
              <a:t>Variants</a:t>
            </a:r>
          </a:p>
          <a:p>
            <a:pPr lvl="1"/>
            <a:r>
              <a:rPr lang="en-IN" altLang="en-US" sz="1600" b="1" dirty="0">
                <a:solidFill>
                  <a:srgbClr val="F68A33"/>
                </a:solidFill>
                <a:latin typeface="Courier New" pitchFamily="49" charset="0"/>
                <a:ea typeface="+mn-ea"/>
              </a:rPr>
              <a:t>SSAT</a:t>
            </a:r>
          </a:p>
          <a:p>
            <a:pPr lvl="1"/>
            <a:r>
              <a:rPr lang="en-IN" altLang="en-US" sz="1600" dirty="0">
                <a:ea typeface="ＭＳ Ｐゴシック" panose="020B0600070205080204" pitchFamily="34" charset="-128"/>
              </a:rPr>
              <a:t>signed saturation</a:t>
            </a:r>
          </a:p>
          <a:p>
            <a:pPr lvl="1"/>
            <a:r>
              <a:rPr lang="en-IN" altLang="en-US" sz="1600" b="1" dirty="0">
                <a:solidFill>
                  <a:srgbClr val="F68A33"/>
                </a:solidFill>
                <a:latin typeface="Courier New" pitchFamily="49" charset="0"/>
                <a:ea typeface="+mn-ea"/>
              </a:rPr>
              <a:t>USAT16</a:t>
            </a:r>
          </a:p>
          <a:p>
            <a:pPr lvl="1"/>
            <a:r>
              <a:rPr lang="en-IN" altLang="en-US" sz="1600" dirty="0">
                <a:ea typeface="ＭＳ Ｐゴシック" panose="020B0600070205080204" pitchFamily="34" charset="-128"/>
              </a:rPr>
              <a:t>saturates two 16-bit unsigned halfwords (no rotation allowed)</a:t>
            </a:r>
          </a:p>
          <a:p>
            <a:pPr lvl="1"/>
            <a:r>
              <a:rPr lang="en-IN" altLang="en-US" sz="1600" b="1" dirty="0">
                <a:solidFill>
                  <a:srgbClr val="F68A33"/>
                </a:solidFill>
                <a:latin typeface="Courier New" pitchFamily="49" charset="0"/>
                <a:ea typeface="+mn-ea"/>
              </a:rPr>
              <a:t>SSAT16</a:t>
            </a:r>
          </a:p>
          <a:p>
            <a:pPr lvl="1"/>
            <a:r>
              <a:rPr lang="en-IN" altLang="en-US" sz="1600" dirty="0">
                <a:ea typeface="ＭＳ Ｐゴシック" panose="020B0600070205080204" pitchFamily="34" charset="-128"/>
              </a:rPr>
              <a:t>signed saturation of two 16-bit halfwords (no rotation allowed)</a:t>
            </a:r>
          </a:p>
          <a:p>
            <a:pPr lvl="1"/>
            <a:r>
              <a:rPr lang="en-IN" altLang="en-US" sz="1600" dirty="0">
                <a:solidFill>
                  <a:schemeClr val="tx1"/>
                </a:solidFill>
                <a:latin typeface="Courier New" pitchFamily="49" charset="0"/>
                <a:ea typeface="+mn-ea"/>
              </a:rPr>
              <a:t>#sat </a:t>
            </a:r>
            <a:r>
              <a:rPr lang="en-IN" altLang="en-US" sz="1600" dirty="0">
                <a:ea typeface="ＭＳ Ｐゴシック" panose="020B0600070205080204" pitchFamily="34" charset="-128"/>
              </a:rPr>
              <a:t>is specified as an immediate value in the range 0 to 31.</a:t>
            </a:r>
          </a:p>
          <a:p>
            <a:pPr lvl="1"/>
            <a:r>
              <a:rPr lang="en-IN" altLang="en-US" sz="1600" dirty="0">
                <a:solidFill>
                  <a:schemeClr val="tx1"/>
                </a:solidFill>
                <a:latin typeface="Courier New" pitchFamily="49" charset="0"/>
                <a:ea typeface="+mn-ea"/>
              </a:rPr>
              <a:t>{shift} </a:t>
            </a:r>
            <a:r>
              <a:rPr lang="en-IN" altLang="en-US" sz="1600" dirty="0">
                <a:ea typeface="ＭＳ Ｐゴシック" panose="020B0600070205080204" pitchFamily="34" charset="-128"/>
              </a:rPr>
              <a:t>is optional and is limited to </a:t>
            </a:r>
            <a:r>
              <a:rPr lang="en-IN" altLang="en-US" sz="1600" dirty="0">
                <a:solidFill>
                  <a:schemeClr val="tx1"/>
                </a:solidFill>
                <a:latin typeface="Courier New" pitchFamily="49" charset="0"/>
                <a:ea typeface="+mn-ea"/>
              </a:rPr>
              <a:t>LSL </a:t>
            </a:r>
            <a:r>
              <a:rPr lang="en-IN" altLang="en-US" sz="1600" dirty="0">
                <a:ea typeface="ＭＳ Ｐゴシック" panose="020B0600070205080204" pitchFamily="34" charset="-128"/>
              </a:rPr>
              <a:t>or </a:t>
            </a:r>
            <a:r>
              <a:rPr lang="en-IN" altLang="en-US" sz="1600" dirty="0">
                <a:solidFill>
                  <a:schemeClr val="tx1"/>
                </a:solidFill>
                <a:latin typeface="Courier New" pitchFamily="49" charset="0"/>
                <a:ea typeface="+mn-ea"/>
              </a:rPr>
              <a:t>ASR</a:t>
            </a:r>
            <a:r>
              <a:rPr lang="en-IN" altLang="en-US" dirty="0">
                <a:ea typeface="ＭＳ Ｐゴシック" panose="020B0600070205080204" pitchFamily="34" charset="-128"/>
              </a:rPr>
              <a:t>.</a:t>
            </a:r>
          </a:p>
          <a:p>
            <a:pPr lvl="1"/>
            <a:r>
              <a:rPr lang="en-IN" altLang="en-US" sz="1600" dirty="0">
                <a:ea typeface="ＭＳ Ｐゴシック" panose="020B0600070205080204" pitchFamily="34" charset="-128"/>
              </a:rPr>
              <a:t>Q flag is set if saturation occurs.</a:t>
            </a:r>
          </a:p>
        </p:txBody>
      </p:sp>
      <p:grpSp>
        <p:nvGrpSpPr>
          <p:cNvPr id="5" name="Group 15">
            <a:extLst>
              <a:ext uri="{FF2B5EF4-FFF2-40B4-BE49-F238E27FC236}">
                <a16:creationId xmlns:a16="http://schemas.microsoft.com/office/drawing/2014/main" id="{7C7BC705-4D4B-4C84-96E1-5D3387AAEEB7}"/>
              </a:ext>
            </a:extLst>
          </p:cNvPr>
          <p:cNvGrpSpPr>
            <a:grpSpLocks/>
          </p:cNvGrpSpPr>
          <p:nvPr/>
        </p:nvGrpSpPr>
        <p:grpSpPr bwMode="auto">
          <a:xfrm>
            <a:off x="5896896" y="4031692"/>
            <a:ext cx="2467069" cy="360363"/>
            <a:chOff x="2290" y="2069"/>
            <a:chExt cx="1166" cy="227"/>
          </a:xfrm>
        </p:grpSpPr>
        <p:sp>
          <p:nvSpPr>
            <p:cNvPr id="6" name="Freeform 16">
              <a:extLst>
                <a:ext uri="{FF2B5EF4-FFF2-40B4-BE49-F238E27FC236}">
                  <a16:creationId xmlns:a16="http://schemas.microsoft.com/office/drawing/2014/main" id="{83F533F2-DB13-4648-B89F-49A91F01ACED}"/>
                </a:ext>
              </a:extLst>
            </p:cNvPr>
            <p:cNvSpPr>
              <a:spLocks/>
            </p:cNvSpPr>
            <p:nvPr/>
          </p:nvSpPr>
          <p:spPr bwMode="auto">
            <a:xfrm>
              <a:off x="3379" y="2070"/>
              <a:ext cx="77" cy="225"/>
            </a:xfrm>
            <a:custGeom>
              <a:avLst/>
              <a:gdLst>
                <a:gd name="T0" fmla="*/ 0 w 272"/>
                <a:gd name="T1" fmla="*/ 0 h 182"/>
                <a:gd name="T2" fmla="*/ 272 w 272"/>
                <a:gd name="T3" fmla="*/ 0 h 182"/>
                <a:gd name="T4" fmla="*/ 90 w 272"/>
                <a:gd name="T5" fmla="*/ 276 h 182"/>
                <a:gd name="T6" fmla="*/ 226 w 272"/>
                <a:gd name="T7" fmla="*/ 549 h 182"/>
                <a:gd name="T8" fmla="*/ 0 w 272"/>
                <a:gd name="T9" fmla="*/ 549 h 182"/>
                <a:gd name="T10" fmla="*/ 0 60000 65536"/>
                <a:gd name="T11" fmla="*/ 0 60000 65536"/>
                <a:gd name="T12" fmla="*/ 0 60000 65536"/>
                <a:gd name="T13" fmla="*/ 0 60000 65536"/>
                <a:gd name="T14" fmla="*/ 0 60000 65536"/>
                <a:gd name="T15" fmla="*/ 0 w 272"/>
                <a:gd name="T16" fmla="*/ 0 h 182"/>
                <a:gd name="T17" fmla="*/ 272 w 272"/>
                <a:gd name="T18" fmla="*/ 182 h 182"/>
              </a:gdLst>
              <a:ahLst/>
              <a:cxnLst>
                <a:cxn ang="T10">
                  <a:pos x="T0" y="T1"/>
                </a:cxn>
                <a:cxn ang="T11">
                  <a:pos x="T2" y="T3"/>
                </a:cxn>
                <a:cxn ang="T12">
                  <a:pos x="T4" y="T5"/>
                </a:cxn>
                <a:cxn ang="T13">
                  <a:pos x="T6" y="T7"/>
                </a:cxn>
                <a:cxn ang="T14">
                  <a:pos x="T8" y="T9"/>
                </a:cxn>
              </a:cxnLst>
              <a:rect l="T15" t="T16" r="T17" b="T18"/>
              <a:pathLst>
                <a:path w="272" h="182">
                  <a:moveTo>
                    <a:pt x="0" y="0"/>
                  </a:moveTo>
                  <a:lnTo>
                    <a:pt x="272" y="0"/>
                  </a:lnTo>
                  <a:lnTo>
                    <a:pt x="90" y="91"/>
                  </a:lnTo>
                  <a:lnTo>
                    <a:pt x="226" y="182"/>
                  </a:lnTo>
                  <a:lnTo>
                    <a:pt x="0" y="182"/>
                  </a:lnTo>
                </a:path>
              </a:pathLst>
            </a:custGeom>
            <a:solidFill>
              <a:srgbClr val="A5D0E3"/>
            </a:solidFill>
            <a:ln w="12700" cap="flat" cmpd="sng">
              <a:solidFill>
                <a:schemeClr val="tx1"/>
              </a:solidFill>
              <a:prstDash val="solid"/>
              <a:round/>
              <a:headEnd/>
              <a:tailEnd/>
            </a:ln>
          </p:spPr>
          <p:txBody>
            <a:bodyPr wrap="none" lIns="80167" tIns="40084" rIns="80167" bIns="40084" anchor="ctr">
              <a:spAutoFit/>
            </a:bodyPr>
            <a:lstStyle/>
            <a:p>
              <a:endParaRPr lang="en-GB" dirty="0"/>
            </a:p>
          </p:txBody>
        </p:sp>
        <p:sp>
          <p:nvSpPr>
            <p:cNvPr id="7" name="Freeform 17">
              <a:extLst>
                <a:ext uri="{FF2B5EF4-FFF2-40B4-BE49-F238E27FC236}">
                  <a16:creationId xmlns:a16="http://schemas.microsoft.com/office/drawing/2014/main" id="{0B5949A9-08A4-4453-A19E-218D65E3A4FE}"/>
                </a:ext>
              </a:extLst>
            </p:cNvPr>
            <p:cNvSpPr>
              <a:spLocks/>
            </p:cNvSpPr>
            <p:nvPr/>
          </p:nvSpPr>
          <p:spPr bwMode="auto">
            <a:xfrm>
              <a:off x="2290" y="2070"/>
              <a:ext cx="181" cy="225"/>
            </a:xfrm>
            <a:custGeom>
              <a:avLst/>
              <a:gdLst>
                <a:gd name="T0" fmla="*/ 181 w 181"/>
                <a:gd name="T1" fmla="*/ 0 h 182"/>
                <a:gd name="T2" fmla="*/ 45 w 181"/>
                <a:gd name="T3" fmla="*/ 0 h 182"/>
                <a:gd name="T4" fmla="*/ 91 w 181"/>
                <a:gd name="T5" fmla="*/ 276 h 182"/>
                <a:gd name="T6" fmla="*/ 0 w 181"/>
                <a:gd name="T7" fmla="*/ 549 h 182"/>
                <a:gd name="T8" fmla="*/ 181 w 181"/>
                <a:gd name="T9" fmla="*/ 549 h 182"/>
                <a:gd name="T10" fmla="*/ 0 60000 65536"/>
                <a:gd name="T11" fmla="*/ 0 60000 65536"/>
                <a:gd name="T12" fmla="*/ 0 60000 65536"/>
                <a:gd name="T13" fmla="*/ 0 60000 65536"/>
                <a:gd name="T14" fmla="*/ 0 60000 65536"/>
                <a:gd name="T15" fmla="*/ 0 w 181"/>
                <a:gd name="T16" fmla="*/ 0 h 182"/>
                <a:gd name="T17" fmla="*/ 181 w 181"/>
                <a:gd name="T18" fmla="*/ 182 h 182"/>
              </a:gdLst>
              <a:ahLst/>
              <a:cxnLst>
                <a:cxn ang="T10">
                  <a:pos x="T0" y="T1"/>
                </a:cxn>
                <a:cxn ang="T11">
                  <a:pos x="T2" y="T3"/>
                </a:cxn>
                <a:cxn ang="T12">
                  <a:pos x="T4" y="T5"/>
                </a:cxn>
                <a:cxn ang="T13">
                  <a:pos x="T6" y="T7"/>
                </a:cxn>
                <a:cxn ang="T14">
                  <a:pos x="T8" y="T9"/>
                </a:cxn>
              </a:cxnLst>
              <a:rect l="T15" t="T16" r="T17" b="T18"/>
              <a:pathLst>
                <a:path w="181" h="182">
                  <a:moveTo>
                    <a:pt x="181" y="0"/>
                  </a:moveTo>
                  <a:lnTo>
                    <a:pt x="45" y="0"/>
                  </a:lnTo>
                  <a:lnTo>
                    <a:pt x="91" y="91"/>
                  </a:lnTo>
                  <a:lnTo>
                    <a:pt x="0" y="182"/>
                  </a:lnTo>
                  <a:lnTo>
                    <a:pt x="181" y="182"/>
                  </a:lnTo>
                </a:path>
              </a:pathLst>
            </a:custGeom>
            <a:solidFill>
              <a:srgbClr val="A5D0E3"/>
            </a:solidFill>
            <a:ln w="12700" cap="flat" cmpd="sng">
              <a:solidFill>
                <a:schemeClr val="tx1"/>
              </a:solidFill>
              <a:prstDash val="solid"/>
              <a:round/>
              <a:headEnd/>
              <a:tailEnd/>
            </a:ln>
          </p:spPr>
          <p:txBody>
            <a:bodyPr wrap="square" lIns="80167" tIns="40084" rIns="80167" bIns="40084" anchor="ctr">
              <a:spAutoFit/>
            </a:bodyPr>
            <a:lstStyle/>
            <a:p>
              <a:endParaRPr lang="en-GB" dirty="0"/>
            </a:p>
          </p:txBody>
        </p:sp>
        <p:sp>
          <p:nvSpPr>
            <p:cNvPr id="8" name="Rectangle 18">
              <a:extLst>
                <a:ext uri="{FF2B5EF4-FFF2-40B4-BE49-F238E27FC236}">
                  <a16:creationId xmlns:a16="http://schemas.microsoft.com/office/drawing/2014/main" id="{4243D19A-CBE8-490F-83F6-44E537A9005B}"/>
                </a:ext>
              </a:extLst>
            </p:cNvPr>
            <p:cNvSpPr>
              <a:spLocks noChangeArrowheads="1"/>
            </p:cNvSpPr>
            <p:nvPr/>
          </p:nvSpPr>
          <p:spPr bwMode="auto">
            <a:xfrm>
              <a:off x="2471" y="2069"/>
              <a:ext cx="188" cy="227"/>
            </a:xfrm>
            <a:prstGeom prst="rect">
              <a:avLst/>
            </a:prstGeom>
            <a:solidFill>
              <a:srgbClr val="A5D0E3"/>
            </a:solidFill>
            <a:ln w="12700" algn="ctr">
              <a:solidFill>
                <a:schemeClr val="tx1"/>
              </a:solidFill>
              <a:miter lim="800000"/>
              <a:headEnd/>
              <a:tailEnd/>
            </a:ln>
          </p:spPr>
          <p:txBody>
            <a:bodyPr wrap="none" lIns="80167" tIns="40084" rIns="80167" bIns="40084" anchor="ctr"/>
            <a:lstStyle/>
            <a:p>
              <a:pPr algn="ctr" defTabSz="801688"/>
              <a:r>
                <a:rPr lang="en-GB" dirty="0"/>
                <a:t>0</a:t>
              </a:r>
            </a:p>
          </p:txBody>
        </p:sp>
        <p:sp>
          <p:nvSpPr>
            <p:cNvPr id="9" name="Rectangle 19">
              <a:extLst>
                <a:ext uri="{FF2B5EF4-FFF2-40B4-BE49-F238E27FC236}">
                  <a16:creationId xmlns:a16="http://schemas.microsoft.com/office/drawing/2014/main" id="{C22919B2-F5D5-4466-B6EC-C30855B95231}"/>
                </a:ext>
              </a:extLst>
            </p:cNvPr>
            <p:cNvSpPr>
              <a:spLocks noChangeArrowheads="1"/>
            </p:cNvSpPr>
            <p:nvPr/>
          </p:nvSpPr>
          <p:spPr bwMode="auto">
            <a:xfrm>
              <a:off x="2653" y="2069"/>
              <a:ext cx="188" cy="227"/>
            </a:xfrm>
            <a:prstGeom prst="rect">
              <a:avLst/>
            </a:prstGeom>
            <a:solidFill>
              <a:srgbClr val="A5D0E3"/>
            </a:solidFill>
            <a:ln w="12700" algn="ctr">
              <a:solidFill>
                <a:schemeClr val="tx1"/>
              </a:solidFill>
              <a:miter lim="800000"/>
              <a:headEnd/>
              <a:tailEnd/>
            </a:ln>
          </p:spPr>
          <p:txBody>
            <a:bodyPr wrap="none" lIns="80167" tIns="40084" rIns="80167" bIns="40084" anchor="ctr"/>
            <a:lstStyle/>
            <a:p>
              <a:pPr algn="ctr" defTabSz="801688"/>
              <a:r>
                <a:rPr lang="en-GB" dirty="0"/>
                <a:t>0</a:t>
              </a:r>
            </a:p>
          </p:txBody>
        </p:sp>
        <p:sp>
          <p:nvSpPr>
            <p:cNvPr id="10" name="Rectangle 20">
              <a:extLst>
                <a:ext uri="{FF2B5EF4-FFF2-40B4-BE49-F238E27FC236}">
                  <a16:creationId xmlns:a16="http://schemas.microsoft.com/office/drawing/2014/main" id="{B414E517-9D10-469A-93DF-E39165A6CDAA}"/>
                </a:ext>
              </a:extLst>
            </p:cNvPr>
            <p:cNvSpPr>
              <a:spLocks noChangeArrowheads="1"/>
            </p:cNvSpPr>
            <p:nvPr/>
          </p:nvSpPr>
          <p:spPr bwMode="auto">
            <a:xfrm>
              <a:off x="2834" y="2069"/>
              <a:ext cx="188" cy="227"/>
            </a:xfrm>
            <a:prstGeom prst="rect">
              <a:avLst/>
            </a:prstGeom>
            <a:solidFill>
              <a:srgbClr val="A5D0E3"/>
            </a:solidFill>
            <a:ln w="12700" algn="ctr">
              <a:solidFill>
                <a:schemeClr val="tx1"/>
              </a:solidFill>
              <a:miter lim="800000"/>
              <a:headEnd/>
              <a:tailEnd/>
            </a:ln>
          </p:spPr>
          <p:txBody>
            <a:bodyPr wrap="none" lIns="80167" tIns="40084" rIns="80167" bIns="40084" anchor="ctr"/>
            <a:lstStyle/>
            <a:p>
              <a:pPr algn="ctr" defTabSz="801688"/>
              <a:r>
                <a:rPr lang="en-GB" b="1" dirty="0"/>
                <a:t>0</a:t>
              </a:r>
            </a:p>
          </p:txBody>
        </p:sp>
        <p:sp>
          <p:nvSpPr>
            <p:cNvPr id="11" name="Rectangle 21">
              <a:extLst>
                <a:ext uri="{FF2B5EF4-FFF2-40B4-BE49-F238E27FC236}">
                  <a16:creationId xmlns:a16="http://schemas.microsoft.com/office/drawing/2014/main" id="{F4C8DE4F-80AA-407F-9FDC-806609994F09}"/>
                </a:ext>
              </a:extLst>
            </p:cNvPr>
            <p:cNvSpPr>
              <a:spLocks noChangeArrowheads="1"/>
            </p:cNvSpPr>
            <p:nvPr/>
          </p:nvSpPr>
          <p:spPr bwMode="auto">
            <a:xfrm>
              <a:off x="3016" y="2069"/>
              <a:ext cx="188" cy="227"/>
            </a:xfrm>
            <a:prstGeom prst="rect">
              <a:avLst/>
            </a:prstGeom>
            <a:solidFill>
              <a:srgbClr val="A5D0E3"/>
            </a:solidFill>
            <a:ln w="12700" algn="ctr">
              <a:solidFill>
                <a:schemeClr val="tx1"/>
              </a:solidFill>
              <a:miter lim="800000"/>
              <a:headEnd/>
              <a:tailEnd/>
            </a:ln>
          </p:spPr>
          <p:txBody>
            <a:bodyPr wrap="none" lIns="80167" tIns="40084" rIns="80167" bIns="40084" anchor="ctr"/>
            <a:lstStyle/>
            <a:p>
              <a:pPr algn="ctr" defTabSz="801688"/>
              <a:r>
                <a:rPr lang="en-GB" b="1" dirty="0"/>
                <a:t>1</a:t>
              </a:r>
            </a:p>
          </p:txBody>
        </p:sp>
        <p:sp>
          <p:nvSpPr>
            <p:cNvPr id="12" name="Rectangle 22">
              <a:extLst>
                <a:ext uri="{FF2B5EF4-FFF2-40B4-BE49-F238E27FC236}">
                  <a16:creationId xmlns:a16="http://schemas.microsoft.com/office/drawing/2014/main" id="{4D2C6DD9-3AF9-423A-9AF8-C1AF4B5FC32D}"/>
                </a:ext>
              </a:extLst>
            </p:cNvPr>
            <p:cNvSpPr>
              <a:spLocks noChangeArrowheads="1"/>
            </p:cNvSpPr>
            <p:nvPr/>
          </p:nvSpPr>
          <p:spPr bwMode="auto">
            <a:xfrm>
              <a:off x="3197" y="2069"/>
              <a:ext cx="188" cy="227"/>
            </a:xfrm>
            <a:prstGeom prst="rect">
              <a:avLst/>
            </a:prstGeom>
            <a:solidFill>
              <a:srgbClr val="A5D0E3"/>
            </a:solidFill>
            <a:ln w="12700" algn="ctr">
              <a:solidFill>
                <a:schemeClr val="tx1"/>
              </a:solidFill>
              <a:miter lim="800000"/>
              <a:headEnd/>
              <a:tailEnd/>
            </a:ln>
          </p:spPr>
          <p:txBody>
            <a:bodyPr wrap="none" lIns="80167" tIns="40084" rIns="80167" bIns="40084" anchor="ctr"/>
            <a:lstStyle/>
            <a:p>
              <a:pPr algn="ctr" defTabSz="801688"/>
              <a:r>
                <a:rPr lang="en-GB" b="1" dirty="0"/>
                <a:t>1</a:t>
              </a:r>
            </a:p>
          </p:txBody>
        </p:sp>
      </p:grpSp>
      <p:sp>
        <p:nvSpPr>
          <p:cNvPr id="13" name="Text Box 23">
            <a:extLst>
              <a:ext uri="{FF2B5EF4-FFF2-40B4-BE49-F238E27FC236}">
                <a16:creationId xmlns:a16="http://schemas.microsoft.com/office/drawing/2014/main" id="{701D52C6-6544-4F71-9609-2AF86405757F}"/>
              </a:ext>
            </a:extLst>
          </p:cNvPr>
          <p:cNvSpPr txBox="1">
            <a:spLocks noChangeArrowheads="1"/>
          </p:cNvSpPr>
          <p:nvPr/>
        </p:nvSpPr>
        <p:spPr bwMode="auto">
          <a:xfrm>
            <a:off x="5994225" y="3734829"/>
            <a:ext cx="526844" cy="296863"/>
          </a:xfrm>
          <a:prstGeom prst="rect">
            <a:avLst/>
          </a:prstGeom>
          <a:noFill/>
          <a:ln w="12700" algn="ctr">
            <a:noFill/>
            <a:miter lim="800000"/>
            <a:headEnd/>
            <a:tailEnd/>
          </a:ln>
        </p:spPr>
        <p:txBody>
          <a:bodyPr wrap="none" lIns="80167" tIns="40084" rIns="80167" bIns="40084">
            <a:spAutoFit/>
          </a:bodyPr>
          <a:lstStyle/>
          <a:p>
            <a:pPr defTabSz="801688"/>
            <a:r>
              <a:rPr lang="en-GB" sz="1400" b="1" dirty="0"/>
              <a:t>max</a:t>
            </a:r>
          </a:p>
        </p:txBody>
      </p:sp>
      <p:sp>
        <p:nvSpPr>
          <p:cNvPr id="14" name="Line 24">
            <a:extLst>
              <a:ext uri="{FF2B5EF4-FFF2-40B4-BE49-F238E27FC236}">
                <a16:creationId xmlns:a16="http://schemas.microsoft.com/office/drawing/2014/main" id="{ED0DAA20-0056-4129-B1D9-C99CD9B5EB75}"/>
              </a:ext>
            </a:extLst>
          </p:cNvPr>
          <p:cNvSpPr>
            <a:spLocks noChangeShapeType="1"/>
          </p:cNvSpPr>
          <p:nvPr/>
        </p:nvSpPr>
        <p:spPr bwMode="auto">
          <a:xfrm>
            <a:off x="7219296" y="3744353"/>
            <a:ext cx="0" cy="215900"/>
          </a:xfrm>
          <a:prstGeom prst="line">
            <a:avLst/>
          </a:prstGeom>
          <a:noFill/>
          <a:ln w="12700">
            <a:solidFill>
              <a:schemeClr val="tx1"/>
            </a:solidFill>
            <a:round/>
            <a:headEnd/>
            <a:tailEnd type="triangle" w="med" len="med"/>
          </a:ln>
        </p:spPr>
        <p:txBody>
          <a:bodyPr lIns="80167" tIns="40084" rIns="80167" bIns="40084" anchor="ctr">
            <a:spAutoFit/>
          </a:bodyPr>
          <a:lstStyle/>
          <a:p>
            <a:endParaRPr lang="en-GB" dirty="0"/>
          </a:p>
        </p:txBody>
      </p:sp>
      <p:grpSp>
        <p:nvGrpSpPr>
          <p:cNvPr id="15" name="Group 38">
            <a:extLst>
              <a:ext uri="{FF2B5EF4-FFF2-40B4-BE49-F238E27FC236}">
                <a16:creationId xmlns:a16="http://schemas.microsoft.com/office/drawing/2014/main" id="{A744C50A-856E-490E-B5C6-25436D0BA589}"/>
              </a:ext>
            </a:extLst>
          </p:cNvPr>
          <p:cNvGrpSpPr>
            <a:grpSpLocks/>
          </p:cNvGrpSpPr>
          <p:nvPr/>
        </p:nvGrpSpPr>
        <p:grpSpPr bwMode="auto">
          <a:xfrm>
            <a:off x="9449388" y="3744353"/>
            <a:ext cx="2467070" cy="647700"/>
            <a:chOff x="4150" y="1888"/>
            <a:chExt cx="1166" cy="408"/>
          </a:xfrm>
        </p:grpSpPr>
        <p:grpSp>
          <p:nvGrpSpPr>
            <p:cNvPr id="16" name="Group 26">
              <a:extLst>
                <a:ext uri="{FF2B5EF4-FFF2-40B4-BE49-F238E27FC236}">
                  <a16:creationId xmlns:a16="http://schemas.microsoft.com/office/drawing/2014/main" id="{5B539C23-A43F-4212-A424-2ED3128BAD55}"/>
                </a:ext>
              </a:extLst>
            </p:cNvPr>
            <p:cNvGrpSpPr>
              <a:grpSpLocks/>
            </p:cNvGrpSpPr>
            <p:nvPr/>
          </p:nvGrpSpPr>
          <p:grpSpPr bwMode="auto">
            <a:xfrm>
              <a:off x="4150" y="2069"/>
              <a:ext cx="1166" cy="227"/>
              <a:chOff x="2290" y="2069"/>
              <a:chExt cx="1166" cy="227"/>
            </a:xfrm>
          </p:grpSpPr>
          <p:sp>
            <p:nvSpPr>
              <p:cNvPr id="19" name="Freeform 27">
                <a:extLst>
                  <a:ext uri="{FF2B5EF4-FFF2-40B4-BE49-F238E27FC236}">
                    <a16:creationId xmlns:a16="http://schemas.microsoft.com/office/drawing/2014/main" id="{23108FB0-BAA7-4D76-96BB-2359A41A61DC}"/>
                  </a:ext>
                </a:extLst>
              </p:cNvPr>
              <p:cNvSpPr>
                <a:spLocks/>
              </p:cNvSpPr>
              <p:nvPr/>
            </p:nvSpPr>
            <p:spPr bwMode="auto">
              <a:xfrm>
                <a:off x="3379" y="2070"/>
                <a:ext cx="77" cy="225"/>
              </a:xfrm>
              <a:custGeom>
                <a:avLst/>
                <a:gdLst>
                  <a:gd name="T0" fmla="*/ 0 w 272"/>
                  <a:gd name="T1" fmla="*/ 0 h 182"/>
                  <a:gd name="T2" fmla="*/ 272 w 272"/>
                  <a:gd name="T3" fmla="*/ 0 h 182"/>
                  <a:gd name="T4" fmla="*/ 90 w 272"/>
                  <a:gd name="T5" fmla="*/ 276 h 182"/>
                  <a:gd name="T6" fmla="*/ 226 w 272"/>
                  <a:gd name="T7" fmla="*/ 549 h 182"/>
                  <a:gd name="T8" fmla="*/ 0 w 272"/>
                  <a:gd name="T9" fmla="*/ 549 h 182"/>
                  <a:gd name="T10" fmla="*/ 0 60000 65536"/>
                  <a:gd name="T11" fmla="*/ 0 60000 65536"/>
                  <a:gd name="T12" fmla="*/ 0 60000 65536"/>
                  <a:gd name="T13" fmla="*/ 0 60000 65536"/>
                  <a:gd name="T14" fmla="*/ 0 60000 65536"/>
                  <a:gd name="T15" fmla="*/ 0 w 272"/>
                  <a:gd name="T16" fmla="*/ 0 h 182"/>
                  <a:gd name="T17" fmla="*/ 272 w 272"/>
                  <a:gd name="T18" fmla="*/ 182 h 182"/>
                </a:gdLst>
                <a:ahLst/>
                <a:cxnLst>
                  <a:cxn ang="T10">
                    <a:pos x="T0" y="T1"/>
                  </a:cxn>
                  <a:cxn ang="T11">
                    <a:pos x="T2" y="T3"/>
                  </a:cxn>
                  <a:cxn ang="T12">
                    <a:pos x="T4" y="T5"/>
                  </a:cxn>
                  <a:cxn ang="T13">
                    <a:pos x="T6" y="T7"/>
                  </a:cxn>
                  <a:cxn ang="T14">
                    <a:pos x="T8" y="T9"/>
                  </a:cxn>
                </a:cxnLst>
                <a:rect l="T15" t="T16" r="T17" b="T18"/>
                <a:pathLst>
                  <a:path w="272" h="182">
                    <a:moveTo>
                      <a:pt x="0" y="0"/>
                    </a:moveTo>
                    <a:lnTo>
                      <a:pt x="272" y="0"/>
                    </a:lnTo>
                    <a:lnTo>
                      <a:pt x="90" y="91"/>
                    </a:lnTo>
                    <a:lnTo>
                      <a:pt x="226" y="182"/>
                    </a:lnTo>
                    <a:lnTo>
                      <a:pt x="0" y="182"/>
                    </a:lnTo>
                  </a:path>
                </a:pathLst>
              </a:custGeom>
              <a:solidFill>
                <a:srgbClr val="A5D0E3"/>
              </a:solidFill>
              <a:ln w="12700" cap="flat" cmpd="sng">
                <a:solidFill>
                  <a:schemeClr val="tx1"/>
                </a:solidFill>
                <a:prstDash val="solid"/>
                <a:round/>
                <a:headEnd/>
                <a:tailEnd/>
              </a:ln>
            </p:spPr>
            <p:txBody>
              <a:bodyPr wrap="none" lIns="80167" tIns="40084" rIns="80167" bIns="40084" anchor="ctr">
                <a:spAutoFit/>
              </a:bodyPr>
              <a:lstStyle/>
              <a:p>
                <a:endParaRPr lang="en-GB" dirty="0"/>
              </a:p>
            </p:txBody>
          </p:sp>
          <p:sp>
            <p:nvSpPr>
              <p:cNvPr id="20" name="Freeform 28">
                <a:extLst>
                  <a:ext uri="{FF2B5EF4-FFF2-40B4-BE49-F238E27FC236}">
                    <a16:creationId xmlns:a16="http://schemas.microsoft.com/office/drawing/2014/main" id="{29E81A18-EC18-4BCA-9ACD-BC00669CCCEE}"/>
                  </a:ext>
                </a:extLst>
              </p:cNvPr>
              <p:cNvSpPr>
                <a:spLocks/>
              </p:cNvSpPr>
              <p:nvPr/>
            </p:nvSpPr>
            <p:spPr bwMode="auto">
              <a:xfrm>
                <a:off x="2290" y="2070"/>
                <a:ext cx="178" cy="225"/>
              </a:xfrm>
              <a:custGeom>
                <a:avLst/>
                <a:gdLst>
                  <a:gd name="T0" fmla="*/ 181 w 181"/>
                  <a:gd name="T1" fmla="*/ 0 h 182"/>
                  <a:gd name="T2" fmla="*/ 45 w 181"/>
                  <a:gd name="T3" fmla="*/ 0 h 182"/>
                  <a:gd name="T4" fmla="*/ 91 w 181"/>
                  <a:gd name="T5" fmla="*/ 276 h 182"/>
                  <a:gd name="T6" fmla="*/ 0 w 181"/>
                  <a:gd name="T7" fmla="*/ 549 h 182"/>
                  <a:gd name="T8" fmla="*/ 181 w 181"/>
                  <a:gd name="T9" fmla="*/ 549 h 182"/>
                  <a:gd name="T10" fmla="*/ 0 60000 65536"/>
                  <a:gd name="T11" fmla="*/ 0 60000 65536"/>
                  <a:gd name="T12" fmla="*/ 0 60000 65536"/>
                  <a:gd name="T13" fmla="*/ 0 60000 65536"/>
                  <a:gd name="T14" fmla="*/ 0 60000 65536"/>
                  <a:gd name="T15" fmla="*/ 0 w 181"/>
                  <a:gd name="T16" fmla="*/ 0 h 182"/>
                  <a:gd name="T17" fmla="*/ 181 w 181"/>
                  <a:gd name="T18" fmla="*/ 182 h 182"/>
                </a:gdLst>
                <a:ahLst/>
                <a:cxnLst>
                  <a:cxn ang="T10">
                    <a:pos x="T0" y="T1"/>
                  </a:cxn>
                  <a:cxn ang="T11">
                    <a:pos x="T2" y="T3"/>
                  </a:cxn>
                  <a:cxn ang="T12">
                    <a:pos x="T4" y="T5"/>
                  </a:cxn>
                  <a:cxn ang="T13">
                    <a:pos x="T6" y="T7"/>
                  </a:cxn>
                  <a:cxn ang="T14">
                    <a:pos x="T8" y="T9"/>
                  </a:cxn>
                </a:cxnLst>
                <a:rect l="T15" t="T16" r="T17" b="T18"/>
                <a:pathLst>
                  <a:path w="181" h="182">
                    <a:moveTo>
                      <a:pt x="181" y="0"/>
                    </a:moveTo>
                    <a:lnTo>
                      <a:pt x="45" y="0"/>
                    </a:lnTo>
                    <a:lnTo>
                      <a:pt x="91" y="91"/>
                    </a:lnTo>
                    <a:lnTo>
                      <a:pt x="0" y="182"/>
                    </a:lnTo>
                    <a:lnTo>
                      <a:pt x="181" y="182"/>
                    </a:lnTo>
                  </a:path>
                </a:pathLst>
              </a:custGeom>
              <a:solidFill>
                <a:srgbClr val="A5D0E3"/>
              </a:solidFill>
              <a:ln w="12700" cap="flat" cmpd="sng">
                <a:solidFill>
                  <a:schemeClr val="tx1"/>
                </a:solidFill>
                <a:prstDash val="solid"/>
                <a:round/>
                <a:headEnd/>
                <a:tailEnd/>
              </a:ln>
            </p:spPr>
            <p:txBody>
              <a:bodyPr wrap="square" lIns="80167" tIns="40084" rIns="80167" bIns="40084" anchor="ctr">
                <a:spAutoFit/>
              </a:bodyPr>
              <a:lstStyle/>
              <a:p>
                <a:endParaRPr lang="en-GB" dirty="0"/>
              </a:p>
            </p:txBody>
          </p:sp>
          <p:sp>
            <p:nvSpPr>
              <p:cNvPr id="21" name="Rectangle 29">
                <a:extLst>
                  <a:ext uri="{FF2B5EF4-FFF2-40B4-BE49-F238E27FC236}">
                    <a16:creationId xmlns:a16="http://schemas.microsoft.com/office/drawing/2014/main" id="{587E68C8-1E07-407F-A4BC-758C267F3BD6}"/>
                  </a:ext>
                </a:extLst>
              </p:cNvPr>
              <p:cNvSpPr>
                <a:spLocks noChangeArrowheads="1"/>
              </p:cNvSpPr>
              <p:nvPr/>
            </p:nvSpPr>
            <p:spPr bwMode="auto">
              <a:xfrm>
                <a:off x="2471" y="2069"/>
                <a:ext cx="188" cy="227"/>
              </a:xfrm>
              <a:prstGeom prst="rect">
                <a:avLst/>
              </a:prstGeom>
              <a:solidFill>
                <a:srgbClr val="A5D0E3"/>
              </a:solidFill>
              <a:ln w="12700" algn="ctr">
                <a:solidFill>
                  <a:schemeClr val="tx1"/>
                </a:solidFill>
                <a:miter lim="800000"/>
                <a:headEnd/>
                <a:tailEnd/>
              </a:ln>
            </p:spPr>
            <p:txBody>
              <a:bodyPr wrap="none" lIns="80167" tIns="40084" rIns="80167" bIns="40084" anchor="ctr"/>
              <a:lstStyle/>
              <a:p>
                <a:pPr algn="ctr" defTabSz="801688"/>
                <a:r>
                  <a:rPr lang="en-GB" dirty="0"/>
                  <a:t>1</a:t>
                </a:r>
              </a:p>
            </p:txBody>
          </p:sp>
          <p:sp>
            <p:nvSpPr>
              <p:cNvPr id="22" name="Rectangle 30">
                <a:extLst>
                  <a:ext uri="{FF2B5EF4-FFF2-40B4-BE49-F238E27FC236}">
                    <a16:creationId xmlns:a16="http://schemas.microsoft.com/office/drawing/2014/main" id="{2BD53235-B9EB-42C2-9B64-5EACE71911DB}"/>
                  </a:ext>
                </a:extLst>
              </p:cNvPr>
              <p:cNvSpPr>
                <a:spLocks noChangeArrowheads="1"/>
              </p:cNvSpPr>
              <p:nvPr/>
            </p:nvSpPr>
            <p:spPr bwMode="auto">
              <a:xfrm>
                <a:off x="2653" y="2069"/>
                <a:ext cx="188" cy="227"/>
              </a:xfrm>
              <a:prstGeom prst="rect">
                <a:avLst/>
              </a:prstGeom>
              <a:solidFill>
                <a:srgbClr val="A5D0E3"/>
              </a:solidFill>
              <a:ln w="12700" algn="ctr">
                <a:solidFill>
                  <a:schemeClr val="tx1"/>
                </a:solidFill>
                <a:miter lim="800000"/>
                <a:headEnd/>
                <a:tailEnd/>
              </a:ln>
            </p:spPr>
            <p:txBody>
              <a:bodyPr wrap="none" lIns="80167" tIns="40084" rIns="80167" bIns="40084" anchor="ctr"/>
              <a:lstStyle/>
              <a:p>
                <a:pPr algn="ctr" defTabSz="801688"/>
                <a:r>
                  <a:rPr lang="en-GB" dirty="0"/>
                  <a:t>1</a:t>
                </a:r>
              </a:p>
            </p:txBody>
          </p:sp>
          <p:sp>
            <p:nvSpPr>
              <p:cNvPr id="23" name="Rectangle 31">
                <a:extLst>
                  <a:ext uri="{FF2B5EF4-FFF2-40B4-BE49-F238E27FC236}">
                    <a16:creationId xmlns:a16="http://schemas.microsoft.com/office/drawing/2014/main" id="{C64EDD64-B6BE-462E-9349-F4846357D365}"/>
                  </a:ext>
                </a:extLst>
              </p:cNvPr>
              <p:cNvSpPr>
                <a:spLocks noChangeArrowheads="1"/>
              </p:cNvSpPr>
              <p:nvPr/>
            </p:nvSpPr>
            <p:spPr bwMode="auto">
              <a:xfrm>
                <a:off x="2834" y="2069"/>
                <a:ext cx="188" cy="227"/>
              </a:xfrm>
              <a:prstGeom prst="rect">
                <a:avLst/>
              </a:prstGeom>
              <a:solidFill>
                <a:srgbClr val="A5D0E3"/>
              </a:solidFill>
              <a:ln w="12700" algn="ctr">
                <a:solidFill>
                  <a:schemeClr val="tx1"/>
                </a:solidFill>
                <a:miter lim="800000"/>
                <a:headEnd/>
                <a:tailEnd/>
              </a:ln>
            </p:spPr>
            <p:txBody>
              <a:bodyPr wrap="none" lIns="80167" tIns="40084" rIns="80167" bIns="40084" anchor="ctr"/>
              <a:lstStyle/>
              <a:p>
                <a:pPr algn="ctr" defTabSz="801688"/>
                <a:r>
                  <a:rPr lang="en-GB" b="1" dirty="0"/>
                  <a:t>1</a:t>
                </a:r>
              </a:p>
            </p:txBody>
          </p:sp>
          <p:sp>
            <p:nvSpPr>
              <p:cNvPr id="24" name="Rectangle 32">
                <a:extLst>
                  <a:ext uri="{FF2B5EF4-FFF2-40B4-BE49-F238E27FC236}">
                    <a16:creationId xmlns:a16="http://schemas.microsoft.com/office/drawing/2014/main" id="{0441E0DE-BBB4-47FA-9F88-77B3A4E17D1E}"/>
                  </a:ext>
                </a:extLst>
              </p:cNvPr>
              <p:cNvSpPr>
                <a:spLocks noChangeArrowheads="1"/>
              </p:cNvSpPr>
              <p:nvPr/>
            </p:nvSpPr>
            <p:spPr bwMode="auto">
              <a:xfrm>
                <a:off x="3016" y="2069"/>
                <a:ext cx="188" cy="227"/>
              </a:xfrm>
              <a:prstGeom prst="rect">
                <a:avLst/>
              </a:prstGeom>
              <a:solidFill>
                <a:srgbClr val="A5D0E3"/>
              </a:solidFill>
              <a:ln w="12700" algn="ctr">
                <a:solidFill>
                  <a:schemeClr val="tx1"/>
                </a:solidFill>
                <a:miter lim="800000"/>
                <a:headEnd/>
                <a:tailEnd/>
              </a:ln>
            </p:spPr>
            <p:txBody>
              <a:bodyPr wrap="none" lIns="80167" tIns="40084" rIns="80167" bIns="40084" anchor="ctr"/>
              <a:lstStyle/>
              <a:p>
                <a:pPr algn="ctr" defTabSz="801688"/>
                <a:r>
                  <a:rPr lang="en-GB" b="1" dirty="0"/>
                  <a:t>0</a:t>
                </a:r>
              </a:p>
            </p:txBody>
          </p:sp>
          <p:sp>
            <p:nvSpPr>
              <p:cNvPr id="25" name="Rectangle 33">
                <a:extLst>
                  <a:ext uri="{FF2B5EF4-FFF2-40B4-BE49-F238E27FC236}">
                    <a16:creationId xmlns:a16="http://schemas.microsoft.com/office/drawing/2014/main" id="{E641FD02-D8FC-41B0-9443-8A6619037047}"/>
                  </a:ext>
                </a:extLst>
              </p:cNvPr>
              <p:cNvSpPr>
                <a:spLocks noChangeArrowheads="1"/>
              </p:cNvSpPr>
              <p:nvPr/>
            </p:nvSpPr>
            <p:spPr bwMode="auto">
              <a:xfrm>
                <a:off x="3197" y="2069"/>
                <a:ext cx="188" cy="227"/>
              </a:xfrm>
              <a:prstGeom prst="rect">
                <a:avLst/>
              </a:prstGeom>
              <a:solidFill>
                <a:srgbClr val="A5D0E3"/>
              </a:solidFill>
              <a:ln w="12700" algn="ctr">
                <a:solidFill>
                  <a:schemeClr val="tx1"/>
                </a:solidFill>
                <a:miter lim="800000"/>
                <a:headEnd/>
                <a:tailEnd/>
              </a:ln>
            </p:spPr>
            <p:txBody>
              <a:bodyPr wrap="none" lIns="80167" tIns="40084" rIns="80167" bIns="40084" anchor="ctr"/>
              <a:lstStyle/>
              <a:p>
                <a:pPr algn="ctr" defTabSz="801688"/>
                <a:r>
                  <a:rPr lang="en-GB" b="1" dirty="0"/>
                  <a:t>0</a:t>
                </a:r>
              </a:p>
            </p:txBody>
          </p:sp>
        </p:grpSp>
        <p:sp>
          <p:nvSpPr>
            <p:cNvPr id="17" name="Text Box 34">
              <a:extLst>
                <a:ext uri="{FF2B5EF4-FFF2-40B4-BE49-F238E27FC236}">
                  <a16:creationId xmlns:a16="http://schemas.microsoft.com/office/drawing/2014/main" id="{0E600986-5017-44BC-9A80-64C3DB8E88F2}"/>
                </a:ext>
              </a:extLst>
            </p:cNvPr>
            <p:cNvSpPr txBox="1">
              <a:spLocks noChangeArrowheads="1"/>
            </p:cNvSpPr>
            <p:nvPr/>
          </p:nvSpPr>
          <p:spPr bwMode="auto">
            <a:xfrm>
              <a:off x="4220" y="1933"/>
              <a:ext cx="230" cy="187"/>
            </a:xfrm>
            <a:prstGeom prst="rect">
              <a:avLst/>
            </a:prstGeom>
            <a:noFill/>
            <a:ln w="12700" algn="ctr">
              <a:noFill/>
              <a:miter lim="800000"/>
              <a:headEnd/>
              <a:tailEnd/>
            </a:ln>
          </p:spPr>
          <p:txBody>
            <a:bodyPr wrap="none" lIns="80167" tIns="40084" rIns="80167" bIns="40084">
              <a:spAutoFit/>
            </a:bodyPr>
            <a:lstStyle/>
            <a:p>
              <a:pPr defTabSz="801688"/>
              <a:r>
                <a:rPr lang="en-GB" sz="1400" b="1" dirty="0"/>
                <a:t>min</a:t>
              </a:r>
            </a:p>
          </p:txBody>
        </p:sp>
        <p:sp>
          <p:nvSpPr>
            <p:cNvPr id="18" name="Line 35">
              <a:extLst>
                <a:ext uri="{FF2B5EF4-FFF2-40B4-BE49-F238E27FC236}">
                  <a16:creationId xmlns:a16="http://schemas.microsoft.com/office/drawing/2014/main" id="{01840794-44AC-49B1-9F66-FF5E98FE2F5C}"/>
                </a:ext>
              </a:extLst>
            </p:cNvPr>
            <p:cNvSpPr>
              <a:spLocks noChangeShapeType="1"/>
            </p:cNvSpPr>
            <p:nvPr/>
          </p:nvSpPr>
          <p:spPr bwMode="auto">
            <a:xfrm>
              <a:off x="4782" y="1888"/>
              <a:ext cx="0" cy="136"/>
            </a:xfrm>
            <a:prstGeom prst="line">
              <a:avLst/>
            </a:prstGeom>
            <a:noFill/>
            <a:ln w="12700">
              <a:solidFill>
                <a:schemeClr val="tx1"/>
              </a:solidFill>
              <a:round/>
              <a:headEnd/>
              <a:tailEnd type="triangle" w="med" len="med"/>
            </a:ln>
          </p:spPr>
          <p:txBody>
            <a:bodyPr lIns="80167" tIns="40084" rIns="80167" bIns="40084" anchor="ctr">
              <a:spAutoFit/>
            </a:bodyPr>
            <a:lstStyle/>
            <a:p>
              <a:endParaRPr lang="en-GB" dirty="0"/>
            </a:p>
          </p:txBody>
        </p:sp>
      </p:grpSp>
      <p:grpSp>
        <p:nvGrpSpPr>
          <p:cNvPr id="26" name="Group 37">
            <a:extLst>
              <a:ext uri="{FF2B5EF4-FFF2-40B4-BE49-F238E27FC236}">
                <a16:creationId xmlns:a16="http://schemas.microsoft.com/office/drawing/2014/main" id="{96756002-83E2-400A-A4B6-0302AF302836}"/>
              </a:ext>
            </a:extLst>
          </p:cNvPr>
          <p:cNvGrpSpPr>
            <a:grpSpLocks/>
          </p:cNvGrpSpPr>
          <p:nvPr/>
        </p:nvGrpSpPr>
        <p:grpSpPr bwMode="auto">
          <a:xfrm>
            <a:off x="9466315" y="2261628"/>
            <a:ext cx="2467070" cy="863600"/>
            <a:chOff x="4150" y="1026"/>
            <a:chExt cx="1166" cy="544"/>
          </a:xfrm>
        </p:grpSpPr>
        <p:sp>
          <p:nvSpPr>
            <p:cNvPr id="27" name="Freeform 5">
              <a:extLst>
                <a:ext uri="{FF2B5EF4-FFF2-40B4-BE49-F238E27FC236}">
                  <a16:creationId xmlns:a16="http://schemas.microsoft.com/office/drawing/2014/main" id="{CCBD2B6F-7ED1-4867-B726-2844F32B1EF2}"/>
                </a:ext>
              </a:extLst>
            </p:cNvPr>
            <p:cNvSpPr>
              <a:spLocks/>
            </p:cNvSpPr>
            <p:nvPr/>
          </p:nvSpPr>
          <p:spPr bwMode="auto">
            <a:xfrm>
              <a:off x="5239" y="1344"/>
              <a:ext cx="77" cy="225"/>
            </a:xfrm>
            <a:custGeom>
              <a:avLst/>
              <a:gdLst>
                <a:gd name="T0" fmla="*/ 0 w 272"/>
                <a:gd name="T1" fmla="*/ 0 h 182"/>
                <a:gd name="T2" fmla="*/ 272 w 272"/>
                <a:gd name="T3" fmla="*/ 0 h 182"/>
                <a:gd name="T4" fmla="*/ 90 w 272"/>
                <a:gd name="T5" fmla="*/ 276 h 182"/>
                <a:gd name="T6" fmla="*/ 226 w 272"/>
                <a:gd name="T7" fmla="*/ 549 h 182"/>
                <a:gd name="T8" fmla="*/ 0 w 272"/>
                <a:gd name="T9" fmla="*/ 549 h 182"/>
                <a:gd name="T10" fmla="*/ 0 60000 65536"/>
                <a:gd name="T11" fmla="*/ 0 60000 65536"/>
                <a:gd name="T12" fmla="*/ 0 60000 65536"/>
                <a:gd name="T13" fmla="*/ 0 60000 65536"/>
                <a:gd name="T14" fmla="*/ 0 60000 65536"/>
                <a:gd name="T15" fmla="*/ 0 w 272"/>
                <a:gd name="T16" fmla="*/ 0 h 182"/>
                <a:gd name="T17" fmla="*/ 272 w 272"/>
                <a:gd name="T18" fmla="*/ 182 h 182"/>
              </a:gdLst>
              <a:ahLst/>
              <a:cxnLst>
                <a:cxn ang="T10">
                  <a:pos x="T0" y="T1"/>
                </a:cxn>
                <a:cxn ang="T11">
                  <a:pos x="T2" y="T3"/>
                </a:cxn>
                <a:cxn ang="T12">
                  <a:pos x="T4" y="T5"/>
                </a:cxn>
                <a:cxn ang="T13">
                  <a:pos x="T6" y="T7"/>
                </a:cxn>
                <a:cxn ang="T14">
                  <a:pos x="T8" y="T9"/>
                </a:cxn>
              </a:cxnLst>
              <a:rect l="T15" t="T16" r="T17" b="T18"/>
              <a:pathLst>
                <a:path w="272" h="182">
                  <a:moveTo>
                    <a:pt x="0" y="0"/>
                  </a:moveTo>
                  <a:lnTo>
                    <a:pt x="272" y="0"/>
                  </a:lnTo>
                  <a:lnTo>
                    <a:pt x="90" y="91"/>
                  </a:lnTo>
                  <a:lnTo>
                    <a:pt x="226" y="182"/>
                  </a:lnTo>
                  <a:lnTo>
                    <a:pt x="0" y="182"/>
                  </a:lnTo>
                </a:path>
              </a:pathLst>
            </a:custGeom>
            <a:solidFill>
              <a:srgbClr val="A5D0E3"/>
            </a:solidFill>
            <a:ln w="12700" cap="flat" cmpd="sng">
              <a:solidFill>
                <a:schemeClr val="tx1"/>
              </a:solidFill>
              <a:prstDash val="solid"/>
              <a:round/>
              <a:headEnd/>
              <a:tailEnd/>
            </a:ln>
          </p:spPr>
          <p:txBody>
            <a:bodyPr wrap="none" lIns="80167" tIns="40084" rIns="80167" bIns="40084" anchor="ctr">
              <a:spAutoFit/>
            </a:bodyPr>
            <a:lstStyle/>
            <a:p>
              <a:endParaRPr lang="en-GB" dirty="0"/>
            </a:p>
          </p:txBody>
        </p:sp>
        <p:sp>
          <p:nvSpPr>
            <p:cNvPr id="28" name="Freeform 6">
              <a:extLst>
                <a:ext uri="{FF2B5EF4-FFF2-40B4-BE49-F238E27FC236}">
                  <a16:creationId xmlns:a16="http://schemas.microsoft.com/office/drawing/2014/main" id="{614189D9-2DC4-46BE-8880-32343784A07C}"/>
                </a:ext>
              </a:extLst>
            </p:cNvPr>
            <p:cNvSpPr>
              <a:spLocks/>
            </p:cNvSpPr>
            <p:nvPr/>
          </p:nvSpPr>
          <p:spPr bwMode="auto">
            <a:xfrm>
              <a:off x="4150" y="1344"/>
              <a:ext cx="181" cy="225"/>
            </a:xfrm>
            <a:custGeom>
              <a:avLst/>
              <a:gdLst>
                <a:gd name="T0" fmla="*/ 181 w 181"/>
                <a:gd name="T1" fmla="*/ 0 h 182"/>
                <a:gd name="T2" fmla="*/ 45 w 181"/>
                <a:gd name="T3" fmla="*/ 0 h 182"/>
                <a:gd name="T4" fmla="*/ 91 w 181"/>
                <a:gd name="T5" fmla="*/ 276 h 182"/>
                <a:gd name="T6" fmla="*/ 0 w 181"/>
                <a:gd name="T7" fmla="*/ 549 h 182"/>
                <a:gd name="T8" fmla="*/ 181 w 181"/>
                <a:gd name="T9" fmla="*/ 549 h 182"/>
                <a:gd name="T10" fmla="*/ 0 60000 65536"/>
                <a:gd name="T11" fmla="*/ 0 60000 65536"/>
                <a:gd name="T12" fmla="*/ 0 60000 65536"/>
                <a:gd name="T13" fmla="*/ 0 60000 65536"/>
                <a:gd name="T14" fmla="*/ 0 60000 65536"/>
                <a:gd name="T15" fmla="*/ 0 w 181"/>
                <a:gd name="T16" fmla="*/ 0 h 182"/>
                <a:gd name="T17" fmla="*/ 181 w 181"/>
                <a:gd name="T18" fmla="*/ 182 h 182"/>
              </a:gdLst>
              <a:ahLst/>
              <a:cxnLst>
                <a:cxn ang="T10">
                  <a:pos x="T0" y="T1"/>
                </a:cxn>
                <a:cxn ang="T11">
                  <a:pos x="T2" y="T3"/>
                </a:cxn>
                <a:cxn ang="T12">
                  <a:pos x="T4" y="T5"/>
                </a:cxn>
                <a:cxn ang="T13">
                  <a:pos x="T6" y="T7"/>
                </a:cxn>
                <a:cxn ang="T14">
                  <a:pos x="T8" y="T9"/>
                </a:cxn>
              </a:cxnLst>
              <a:rect l="T15" t="T16" r="T17" b="T18"/>
              <a:pathLst>
                <a:path w="181" h="182">
                  <a:moveTo>
                    <a:pt x="181" y="0"/>
                  </a:moveTo>
                  <a:lnTo>
                    <a:pt x="45" y="0"/>
                  </a:lnTo>
                  <a:lnTo>
                    <a:pt x="91" y="91"/>
                  </a:lnTo>
                  <a:lnTo>
                    <a:pt x="0" y="182"/>
                  </a:lnTo>
                  <a:lnTo>
                    <a:pt x="181" y="182"/>
                  </a:lnTo>
                </a:path>
              </a:pathLst>
            </a:custGeom>
            <a:solidFill>
              <a:srgbClr val="A5D0E3"/>
            </a:solidFill>
            <a:ln w="12700" cap="flat" cmpd="sng">
              <a:solidFill>
                <a:schemeClr val="tx1"/>
              </a:solidFill>
              <a:prstDash val="solid"/>
              <a:round/>
              <a:headEnd/>
              <a:tailEnd/>
            </a:ln>
          </p:spPr>
          <p:txBody>
            <a:bodyPr wrap="square" lIns="80167" tIns="40084" rIns="80167" bIns="40084" anchor="ctr">
              <a:spAutoFit/>
            </a:bodyPr>
            <a:lstStyle/>
            <a:p>
              <a:endParaRPr lang="en-GB" dirty="0"/>
            </a:p>
          </p:txBody>
        </p:sp>
        <p:sp>
          <p:nvSpPr>
            <p:cNvPr id="29" name="Rectangle 7">
              <a:extLst>
                <a:ext uri="{FF2B5EF4-FFF2-40B4-BE49-F238E27FC236}">
                  <a16:creationId xmlns:a16="http://schemas.microsoft.com/office/drawing/2014/main" id="{5895F81D-FA94-4D84-AA17-2BD68ED08D9C}"/>
                </a:ext>
              </a:extLst>
            </p:cNvPr>
            <p:cNvSpPr>
              <a:spLocks noChangeArrowheads="1"/>
            </p:cNvSpPr>
            <p:nvPr/>
          </p:nvSpPr>
          <p:spPr bwMode="auto">
            <a:xfrm>
              <a:off x="4331" y="1343"/>
              <a:ext cx="188" cy="227"/>
            </a:xfrm>
            <a:prstGeom prst="rect">
              <a:avLst/>
            </a:prstGeom>
            <a:solidFill>
              <a:srgbClr val="A5D0E3"/>
            </a:solidFill>
            <a:ln w="12700" algn="ctr">
              <a:solidFill>
                <a:schemeClr val="tx1"/>
              </a:solidFill>
              <a:miter lim="800000"/>
              <a:headEnd/>
              <a:tailEnd/>
            </a:ln>
          </p:spPr>
          <p:txBody>
            <a:bodyPr wrap="none" lIns="80167" tIns="40084" rIns="80167" bIns="40084" anchor="ctr"/>
            <a:lstStyle/>
            <a:p>
              <a:pPr algn="ctr" defTabSz="801688"/>
              <a:r>
                <a:rPr lang="en-GB" dirty="0"/>
                <a:t>0</a:t>
              </a:r>
            </a:p>
          </p:txBody>
        </p:sp>
        <p:sp>
          <p:nvSpPr>
            <p:cNvPr id="30" name="Rectangle 8">
              <a:extLst>
                <a:ext uri="{FF2B5EF4-FFF2-40B4-BE49-F238E27FC236}">
                  <a16:creationId xmlns:a16="http://schemas.microsoft.com/office/drawing/2014/main" id="{CA012010-6D78-4543-A38B-F836370259EF}"/>
                </a:ext>
              </a:extLst>
            </p:cNvPr>
            <p:cNvSpPr>
              <a:spLocks noChangeArrowheads="1"/>
            </p:cNvSpPr>
            <p:nvPr/>
          </p:nvSpPr>
          <p:spPr bwMode="auto">
            <a:xfrm>
              <a:off x="4513" y="1343"/>
              <a:ext cx="188" cy="227"/>
            </a:xfrm>
            <a:prstGeom prst="rect">
              <a:avLst/>
            </a:prstGeom>
            <a:solidFill>
              <a:srgbClr val="A5D0E3"/>
            </a:solidFill>
            <a:ln w="12700" algn="ctr">
              <a:solidFill>
                <a:schemeClr val="tx1"/>
              </a:solidFill>
              <a:miter lim="800000"/>
              <a:headEnd/>
              <a:tailEnd/>
            </a:ln>
          </p:spPr>
          <p:txBody>
            <a:bodyPr wrap="none" lIns="80167" tIns="40084" rIns="80167" bIns="40084" anchor="ctr"/>
            <a:lstStyle/>
            <a:p>
              <a:pPr algn="ctr" defTabSz="801688"/>
              <a:r>
                <a:rPr lang="en-GB" dirty="0"/>
                <a:t>0</a:t>
              </a:r>
            </a:p>
          </p:txBody>
        </p:sp>
        <p:sp>
          <p:nvSpPr>
            <p:cNvPr id="31" name="Rectangle 9">
              <a:extLst>
                <a:ext uri="{FF2B5EF4-FFF2-40B4-BE49-F238E27FC236}">
                  <a16:creationId xmlns:a16="http://schemas.microsoft.com/office/drawing/2014/main" id="{62E91E86-B78D-4840-95A0-A7A575707E5D}"/>
                </a:ext>
              </a:extLst>
            </p:cNvPr>
            <p:cNvSpPr>
              <a:spLocks noChangeArrowheads="1"/>
            </p:cNvSpPr>
            <p:nvPr/>
          </p:nvSpPr>
          <p:spPr bwMode="auto">
            <a:xfrm>
              <a:off x="4694" y="1343"/>
              <a:ext cx="188" cy="227"/>
            </a:xfrm>
            <a:prstGeom prst="rect">
              <a:avLst/>
            </a:prstGeom>
            <a:solidFill>
              <a:srgbClr val="A5D0E3"/>
            </a:solidFill>
            <a:ln w="12700" algn="ctr">
              <a:solidFill>
                <a:schemeClr val="tx1"/>
              </a:solidFill>
              <a:miter lim="800000"/>
              <a:headEnd/>
              <a:tailEnd/>
            </a:ln>
          </p:spPr>
          <p:txBody>
            <a:bodyPr wrap="none" lIns="80167" tIns="40084" rIns="80167" bIns="40084" anchor="ctr"/>
            <a:lstStyle/>
            <a:p>
              <a:pPr algn="ctr" defTabSz="801688"/>
              <a:r>
                <a:rPr lang="en-GB" b="1" dirty="0"/>
                <a:t>1</a:t>
              </a:r>
            </a:p>
          </p:txBody>
        </p:sp>
        <p:sp>
          <p:nvSpPr>
            <p:cNvPr id="32" name="Rectangle 10">
              <a:extLst>
                <a:ext uri="{FF2B5EF4-FFF2-40B4-BE49-F238E27FC236}">
                  <a16:creationId xmlns:a16="http://schemas.microsoft.com/office/drawing/2014/main" id="{A19EEF64-8ECB-41E5-84C0-495887DD9E19}"/>
                </a:ext>
              </a:extLst>
            </p:cNvPr>
            <p:cNvSpPr>
              <a:spLocks noChangeArrowheads="1"/>
            </p:cNvSpPr>
            <p:nvPr/>
          </p:nvSpPr>
          <p:spPr bwMode="auto">
            <a:xfrm>
              <a:off x="4876" y="1343"/>
              <a:ext cx="188" cy="227"/>
            </a:xfrm>
            <a:prstGeom prst="rect">
              <a:avLst/>
            </a:prstGeom>
            <a:solidFill>
              <a:srgbClr val="A5D0E3"/>
            </a:solidFill>
            <a:ln w="12700" algn="ctr">
              <a:solidFill>
                <a:schemeClr val="tx1"/>
              </a:solidFill>
              <a:miter lim="800000"/>
              <a:headEnd/>
              <a:tailEnd/>
            </a:ln>
          </p:spPr>
          <p:txBody>
            <a:bodyPr wrap="none" lIns="80167" tIns="40084" rIns="80167" bIns="40084" anchor="ctr"/>
            <a:lstStyle/>
            <a:p>
              <a:pPr algn="ctr" defTabSz="801688"/>
              <a:r>
                <a:rPr lang="en-GB" b="1" dirty="0"/>
                <a:t>1</a:t>
              </a:r>
            </a:p>
          </p:txBody>
        </p:sp>
        <p:sp>
          <p:nvSpPr>
            <p:cNvPr id="33" name="Rectangle 11">
              <a:extLst>
                <a:ext uri="{FF2B5EF4-FFF2-40B4-BE49-F238E27FC236}">
                  <a16:creationId xmlns:a16="http://schemas.microsoft.com/office/drawing/2014/main" id="{8EFF783D-D729-42E6-BAAA-0C84DC4576E4}"/>
                </a:ext>
              </a:extLst>
            </p:cNvPr>
            <p:cNvSpPr>
              <a:spLocks noChangeArrowheads="1"/>
            </p:cNvSpPr>
            <p:nvPr/>
          </p:nvSpPr>
          <p:spPr bwMode="auto">
            <a:xfrm>
              <a:off x="5057" y="1343"/>
              <a:ext cx="188" cy="227"/>
            </a:xfrm>
            <a:prstGeom prst="rect">
              <a:avLst/>
            </a:prstGeom>
            <a:solidFill>
              <a:srgbClr val="A5D0E3"/>
            </a:solidFill>
            <a:ln w="12700" algn="ctr">
              <a:solidFill>
                <a:schemeClr val="tx1"/>
              </a:solidFill>
              <a:miter lim="800000"/>
              <a:headEnd/>
              <a:tailEnd/>
            </a:ln>
          </p:spPr>
          <p:txBody>
            <a:bodyPr wrap="none" lIns="80167" tIns="40084" rIns="80167" bIns="40084" anchor="ctr"/>
            <a:lstStyle/>
            <a:p>
              <a:pPr algn="ctr" defTabSz="801688"/>
              <a:r>
                <a:rPr lang="en-GB" b="1" dirty="0"/>
                <a:t>1</a:t>
              </a:r>
            </a:p>
          </p:txBody>
        </p:sp>
        <p:sp>
          <p:nvSpPr>
            <p:cNvPr id="34" name="Line 12">
              <a:extLst>
                <a:ext uri="{FF2B5EF4-FFF2-40B4-BE49-F238E27FC236}">
                  <a16:creationId xmlns:a16="http://schemas.microsoft.com/office/drawing/2014/main" id="{40DD1834-1BFD-484C-A782-812BAB430E21}"/>
                </a:ext>
              </a:extLst>
            </p:cNvPr>
            <p:cNvSpPr>
              <a:spLocks noChangeShapeType="1"/>
            </p:cNvSpPr>
            <p:nvPr/>
          </p:nvSpPr>
          <p:spPr bwMode="auto">
            <a:xfrm>
              <a:off x="4782" y="1162"/>
              <a:ext cx="0" cy="136"/>
            </a:xfrm>
            <a:prstGeom prst="line">
              <a:avLst/>
            </a:prstGeom>
            <a:noFill/>
            <a:ln w="12700">
              <a:solidFill>
                <a:schemeClr val="tx1"/>
              </a:solidFill>
              <a:round/>
              <a:headEnd/>
              <a:tailEnd type="triangle" w="med" len="med"/>
            </a:ln>
          </p:spPr>
          <p:txBody>
            <a:bodyPr lIns="80167" tIns="40084" rIns="80167" bIns="40084" anchor="ctr">
              <a:spAutoFit/>
            </a:bodyPr>
            <a:lstStyle/>
            <a:p>
              <a:endParaRPr lang="en-GB" dirty="0"/>
            </a:p>
          </p:txBody>
        </p:sp>
        <p:sp>
          <p:nvSpPr>
            <p:cNvPr id="35" name="Text Box 13">
              <a:extLst>
                <a:ext uri="{FF2B5EF4-FFF2-40B4-BE49-F238E27FC236}">
                  <a16:creationId xmlns:a16="http://schemas.microsoft.com/office/drawing/2014/main" id="{33FCC56F-AC0D-4661-9D97-F6EFD419CBA4}"/>
                </a:ext>
              </a:extLst>
            </p:cNvPr>
            <p:cNvSpPr txBox="1">
              <a:spLocks noChangeArrowheads="1"/>
            </p:cNvSpPr>
            <p:nvPr/>
          </p:nvSpPr>
          <p:spPr bwMode="auto">
            <a:xfrm>
              <a:off x="4198" y="1026"/>
              <a:ext cx="820" cy="187"/>
            </a:xfrm>
            <a:prstGeom prst="rect">
              <a:avLst/>
            </a:prstGeom>
            <a:noFill/>
            <a:ln w="12700" algn="ctr">
              <a:noFill/>
              <a:miter lim="800000"/>
              <a:headEnd/>
              <a:tailEnd/>
            </a:ln>
          </p:spPr>
          <p:txBody>
            <a:bodyPr wrap="none" lIns="80167" tIns="40084" rIns="80167" bIns="40084">
              <a:spAutoFit/>
            </a:bodyPr>
            <a:lstStyle/>
            <a:p>
              <a:pPr defTabSz="801688"/>
              <a:r>
                <a:rPr lang="en-GB" sz="1400" b="1" dirty="0"/>
                <a:t>saturation position</a:t>
              </a:r>
            </a:p>
          </p:txBody>
        </p:sp>
      </p:grpSp>
      <p:sp>
        <p:nvSpPr>
          <p:cNvPr id="36" name="Text Box 36">
            <a:extLst>
              <a:ext uri="{FF2B5EF4-FFF2-40B4-BE49-F238E27FC236}">
                <a16:creationId xmlns:a16="http://schemas.microsoft.com/office/drawing/2014/main" id="{4BD50B12-4AD9-4A66-B4EF-B0B1A3DBB846}"/>
              </a:ext>
            </a:extLst>
          </p:cNvPr>
          <p:cNvSpPr txBox="1">
            <a:spLocks noChangeArrowheads="1"/>
          </p:cNvSpPr>
          <p:nvPr/>
        </p:nvSpPr>
        <p:spPr bwMode="auto">
          <a:xfrm>
            <a:off x="9568697" y="2491595"/>
            <a:ext cx="527315" cy="296394"/>
          </a:xfrm>
          <a:prstGeom prst="rect">
            <a:avLst/>
          </a:prstGeom>
          <a:noFill/>
          <a:ln w="12700" algn="ctr">
            <a:noFill/>
            <a:miter lim="800000"/>
            <a:headEnd/>
            <a:tailEnd/>
          </a:ln>
        </p:spPr>
        <p:txBody>
          <a:bodyPr wrap="none" lIns="80167" tIns="40084" rIns="80167" bIns="40084">
            <a:spAutoFit/>
          </a:bodyPr>
          <a:lstStyle/>
          <a:p>
            <a:pPr defTabSz="801688"/>
            <a:r>
              <a:rPr lang="en-GB" sz="1400" b="1" dirty="0"/>
              <a:t>max</a:t>
            </a:r>
          </a:p>
        </p:txBody>
      </p:sp>
      <p:sp>
        <p:nvSpPr>
          <p:cNvPr id="37" name="Text Box 41">
            <a:extLst>
              <a:ext uri="{FF2B5EF4-FFF2-40B4-BE49-F238E27FC236}">
                <a16:creationId xmlns:a16="http://schemas.microsoft.com/office/drawing/2014/main" id="{D1A2616D-1273-4C38-AAD8-5EDAA3FF0E42}"/>
              </a:ext>
            </a:extLst>
          </p:cNvPr>
          <p:cNvSpPr txBox="1">
            <a:spLocks noChangeArrowheads="1"/>
          </p:cNvSpPr>
          <p:nvPr/>
        </p:nvSpPr>
        <p:spPr bwMode="auto">
          <a:xfrm>
            <a:off x="9449390" y="3163328"/>
            <a:ext cx="2864847" cy="296394"/>
          </a:xfrm>
          <a:prstGeom prst="rect">
            <a:avLst/>
          </a:prstGeom>
          <a:noFill/>
          <a:ln w="12700" algn="ctr">
            <a:noFill/>
            <a:miter lim="800000"/>
            <a:headEnd/>
            <a:tailEnd/>
          </a:ln>
        </p:spPr>
        <p:txBody>
          <a:bodyPr lIns="80167" tIns="40084" rIns="80167" bIns="40084">
            <a:spAutoFit/>
          </a:bodyPr>
          <a:lstStyle/>
          <a:p>
            <a:pPr algn="ctr" defTabSz="801688"/>
            <a:r>
              <a:rPr lang="en-GB" sz="1400" dirty="0"/>
              <a:t>(unsigned saturation)</a:t>
            </a:r>
          </a:p>
        </p:txBody>
      </p:sp>
      <p:sp>
        <p:nvSpPr>
          <p:cNvPr id="38" name="Text Box 42">
            <a:extLst>
              <a:ext uri="{FF2B5EF4-FFF2-40B4-BE49-F238E27FC236}">
                <a16:creationId xmlns:a16="http://schemas.microsoft.com/office/drawing/2014/main" id="{55CD0EB9-567E-4206-8032-C0100EFE5C30}"/>
              </a:ext>
            </a:extLst>
          </p:cNvPr>
          <p:cNvSpPr txBox="1">
            <a:spLocks noChangeArrowheads="1"/>
          </p:cNvSpPr>
          <p:nvPr/>
        </p:nvSpPr>
        <p:spPr bwMode="auto">
          <a:xfrm>
            <a:off x="5896896" y="4392053"/>
            <a:ext cx="6417341" cy="296394"/>
          </a:xfrm>
          <a:prstGeom prst="rect">
            <a:avLst/>
          </a:prstGeom>
          <a:noFill/>
          <a:ln w="12700" algn="ctr">
            <a:noFill/>
            <a:miter lim="800000"/>
            <a:headEnd/>
            <a:tailEnd/>
          </a:ln>
        </p:spPr>
        <p:txBody>
          <a:bodyPr lIns="80167" tIns="40084" rIns="80167" bIns="40084">
            <a:spAutoFit/>
          </a:bodyPr>
          <a:lstStyle/>
          <a:p>
            <a:pPr algn="ctr" defTabSz="801688"/>
            <a:r>
              <a:rPr lang="en-GB" sz="1400" dirty="0"/>
              <a:t>(signed  saturation)</a:t>
            </a:r>
          </a:p>
        </p:txBody>
      </p:sp>
    </p:spTree>
    <p:extLst>
      <p:ext uri="{BB962C8B-B14F-4D97-AF65-F5344CB8AC3E}">
        <p14:creationId xmlns:p14="http://schemas.microsoft.com/office/powerpoint/2010/main" val="2011192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SIMD</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518958" y="1038331"/>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Armv6 added a number of instructions that perform SIMD operations using Arm registers.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Includes instructions for addition, subtraction, multiplication, and sum of absolute differences</a:t>
            </a:r>
          </a:p>
          <a:p>
            <a:pPr lvl="1"/>
            <a:r>
              <a:rPr lang="en-IN" altLang="en-US" dirty="0">
                <a:ea typeface="ＭＳ Ｐゴシック" panose="020B0600070205080204" pitchFamily="34" charset="-128"/>
              </a:rPr>
              <a:t>Instructions can work on four 8-bit quantities or two 16-bit quantities.</a:t>
            </a:r>
          </a:p>
          <a:p>
            <a:pPr lvl="1"/>
            <a:r>
              <a:rPr lang="en-IN" altLang="en-US" dirty="0">
                <a:ea typeface="ＭＳ Ｐゴシック" panose="020B0600070205080204" pitchFamily="34" charset="-128"/>
              </a:rPr>
              <a:t>Signed/unsigned and saturating versions of many instructions available</a:t>
            </a:r>
          </a:p>
          <a:p>
            <a:pPr lvl="1"/>
            <a:r>
              <a:rPr lang="en-IN" altLang="en-US" dirty="0">
                <a:ea typeface="ＭＳ Ｐゴシック" panose="020B0600070205080204" pitchFamily="34" charset="-128"/>
              </a:rPr>
              <a:t>CPSR GE bits used instead of normal ALU flags</a:t>
            </a: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lvl="1"/>
            <a:endParaRPr lang="en-GB" dirty="0"/>
          </a:p>
          <a:p>
            <a:pPr lvl="1"/>
            <a:endParaRPr lang="en-GB" dirty="0"/>
          </a:p>
          <a:p>
            <a:pPr lvl="1"/>
            <a:r>
              <a:rPr lang="en-GB" dirty="0"/>
              <a:t>There are instructions for packing (</a:t>
            </a:r>
            <a:r>
              <a:rPr lang="en-US" sz="1600" b="1" dirty="0">
                <a:solidFill>
                  <a:srgbClr val="F68A33"/>
                </a:solidFill>
                <a:latin typeface="Courier New" pitchFamily="49" charset="0"/>
                <a:ea typeface="+mn-ea"/>
              </a:rPr>
              <a:t>PKHBT </a:t>
            </a:r>
            <a:r>
              <a:rPr lang="en-US" dirty="0">
                <a:ea typeface="ＭＳ Ｐゴシック" panose="020B0600070205080204" pitchFamily="34" charset="-128"/>
              </a:rPr>
              <a:t>and</a:t>
            </a:r>
            <a:r>
              <a:rPr lang="en-US" sz="1600" b="1" dirty="0">
                <a:solidFill>
                  <a:srgbClr val="F68A33"/>
                </a:solidFill>
                <a:latin typeface="Courier New" pitchFamily="49" charset="0"/>
                <a:ea typeface="+mn-ea"/>
              </a:rPr>
              <a:t> PKHTB</a:t>
            </a:r>
            <a:r>
              <a:rPr lang="en-GB" dirty="0"/>
              <a:t>) and unpacking (</a:t>
            </a:r>
            <a:r>
              <a:rPr lang="en-GB" sz="1600" b="1" dirty="0">
                <a:solidFill>
                  <a:srgbClr val="F68A33"/>
                </a:solidFill>
                <a:latin typeface="Courier New" pitchFamily="49" charset="0"/>
                <a:ea typeface="+mn-ea"/>
              </a:rPr>
              <a:t>UXTH</a:t>
            </a:r>
            <a:r>
              <a:rPr lang="en-GB" dirty="0">
                <a:solidFill>
                  <a:schemeClr val="bg2"/>
                </a:solidFill>
                <a:latin typeface="Courier New" pitchFamily="49" charset="0"/>
              </a:rPr>
              <a:t> </a:t>
            </a:r>
            <a:r>
              <a:rPr lang="en-GB" dirty="0"/>
              <a:t>&amp;</a:t>
            </a:r>
            <a:r>
              <a:rPr lang="en-GB" dirty="0">
                <a:solidFill>
                  <a:schemeClr val="bg2"/>
                </a:solidFill>
                <a:latin typeface="Courier New" pitchFamily="49" charset="0"/>
              </a:rPr>
              <a:t> </a:t>
            </a:r>
            <a:r>
              <a:rPr lang="en-GB" sz="1600" b="1" dirty="0">
                <a:solidFill>
                  <a:srgbClr val="F68A33"/>
                </a:solidFill>
                <a:latin typeface="Courier New" pitchFamily="49" charset="0"/>
                <a:ea typeface="+mn-ea"/>
              </a:rPr>
              <a:t>UXTB</a:t>
            </a:r>
            <a:r>
              <a:rPr lang="en-GB" dirty="0"/>
              <a:t>)  registers.</a:t>
            </a:r>
            <a:endParaRPr lang="en-GB" dirty="0">
              <a:solidFill>
                <a:schemeClr val="bg2"/>
              </a:solidFill>
              <a:latin typeface="Courier New" pitchFamily="49" charset="0"/>
            </a:endParaRPr>
          </a:p>
          <a:p>
            <a:pPr lvl="1"/>
            <a:endParaRPr lang="en-US" altLang="en-US" dirty="0">
              <a:ea typeface="ＭＳ Ｐゴシック" panose="020B0600070205080204" pitchFamily="34" charset="-128"/>
            </a:endParaRPr>
          </a:p>
        </p:txBody>
      </p:sp>
      <p:grpSp>
        <p:nvGrpSpPr>
          <p:cNvPr id="57" name="Group 44">
            <a:extLst>
              <a:ext uri="{FF2B5EF4-FFF2-40B4-BE49-F238E27FC236}">
                <a16:creationId xmlns:a16="http://schemas.microsoft.com/office/drawing/2014/main" id="{794FDB1A-4882-4CC3-831B-FD06B70132FA}"/>
              </a:ext>
            </a:extLst>
          </p:cNvPr>
          <p:cNvGrpSpPr>
            <a:grpSpLocks/>
          </p:cNvGrpSpPr>
          <p:nvPr/>
        </p:nvGrpSpPr>
        <p:grpSpPr bwMode="auto">
          <a:xfrm>
            <a:off x="3285321" y="3185497"/>
            <a:ext cx="5365770" cy="2254251"/>
            <a:chOff x="492" y="2242"/>
            <a:chExt cx="2536" cy="1420"/>
          </a:xfrm>
        </p:grpSpPr>
        <p:sp>
          <p:nvSpPr>
            <p:cNvPr id="58" name="Oval 6">
              <a:extLst>
                <a:ext uri="{FF2B5EF4-FFF2-40B4-BE49-F238E27FC236}">
                  <a16:creationId xmlns:a16="http://schemas.microsoft.com/office/drawing/2014/main" id="{AEC52A02-9D1E-486D-8716-120934EF3DCB}"/>
                </a:ext>
              </a:extLst>
            </p:cNvPr>
            <p:cNvSpPr>
              <a:spLocks noChangeArrowheads="1"/>
            </p:cNvSpPr>
            <p:nvPr/>
          </p:nvSpPr>
          <p:spPr bwMode="auto">
            <a:xfrm>
              <a:off x="1538" y="2922"/>
              <a:ext cx="276" cy="244"/>
            </a:xfrm>
            <a:prstGeom prst="ellipse">
              <a:avLst/>
            </a:prstGeom>
            <a:solidFill>
              <a:srgbClr val="F68A33"/>
            </a:solidFill>
            <a:ln w="12700">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Gill Sans MT"/>
                  <a:ea typeface="+mn-ea"/>
                </a:rPr>
                <a:t>+</a:t>
              </a:r>
              <a:endParaRPr kumimoji="0" lang="en-US" sz="20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59" name="Text Box 9">
              <a:extLst>
                <a:ext uri="{FF2B5EF4-FFF2-40B4-BE49-F238E27FC236}">
                  <a16:creationId xmlns:a16="http://schemas.microsoft.com/office/drawing/2014/main" id="{9EAC28EE-C69F-4F45-BD82-9F6D2161EC63}"/>
                </a:ext>
              </a:extLst>
            </p:cNvPr>
            <p:cNvSpPr txBox="1">
              <a:spLocks noChangeArrowheads="1"/>
            </p:cNvSpPr>
            <p:nvPr/>
          </p:nvSpPr>
          <p:spPr bwMode="auto">
            <a:xfrm>
              <a:off x="1895" y="2437"/>
              <a:ext cx="204" cy="213"/>
            </a:xfrm>
            <a:prstGeom prst="rect">
              <a:avLst/>
            </a:prstGeom>
            <a:noFill/>
            <a:ln w="12700">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ourier New" pitchFamily="49" charset="0"/>
                  <a:ea typeface="+mn-ea"/>
                </a:rPr>
                <a:t>Rs</a:t>
              </a:r>
              <a:endParaRPr kumimoji="0" lang="en-US" sz="1600" b="0" i="0" u="none" strike="noStrike" kern="0" cap="none" spc="0" normalizeH="0" baseline="0" noProof="0" dirty="0">
                <a:ln>
                  <a:noFill/>
                </a:ln>
                <a:solidFill>
                  <a:srgbClr val="000000"/>
                </a:solidFill>
                <a:effectLst/>
                <a:uLnTx/>
                <a:uFillTx/>
                <a:latin typeface="Courier New" pitchFamily="49" charset="0"/>
                <a:ea typeface="+mn-ea"/>
              </a:endParaRPr>
            </a:p>
          </p:txBody>
        </p:sp>
        <p:sp>
          <p:nvSpPr>
            <p:cNvPr id="60" name="Oval 10">
              <a:extLst>
                <a:ext uri="{FF2B5EF4-FFF2-40B4-BE49-F238E27FC236}">
                  <a16:creationId xmlns:a16="http://schemas.microsoft.com/office/drawing/2014/main" id="{19900E1A-707F-4F05-8045-C9391AF58C66}"/>
                </a:ext>
              </a:extLst>
            </p:cNvPr>
            <p:cNvSpPr>
              <a:spLocks noChangeArrowheads="1"/>
            </p:cNvSpPr>
            <p:nvPr/>
          </p:nvSpPr>
          <p:spPr bwMode="auto">
            <a:xfrm>
              <a:off x="1983" y="2927"/>
              <a:ext cx="276" cy="244"/>
            </a:xfrm>
            <a:prstGeom prst="ellipse">
              <a:avLst/>
            </a:prstGeom>
            <a:solidFill>
              <a:srgbClr val="F68A33"/>
            </a:solidFill>
            <a:ln w="12700">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Gill Sans MT"/>
                  <a:ea typeface="+mn-ea"/>
                </a:rPr>
                <a:t>+</a:t>
              </a:r>
              <a:endParaRPr kumimoji="0" lang="en-US" sz="2000" b="0" i="0" u="none" strike="noStrike" kern="0" cap="none" spc="0" normalizeH="0" baseline="0" noProof="0" dirty="0">
                <a:ln>
                  <a:noFill/>
                </a:ln>
                <a:solidFill>
                  <a:srgbClr val="000000"/>
                </a:solidFill>
                <a:effectLst/>
                <a:uLnTx/>
                <a:uFillTx/>
                <a:latin typeface="Times New Roman" pitchFamily="18" charset="0"/>
                <a:ea typeface="+mn-ea"/>
              </a:endParaRPr>
            </a:p>
          </p:txBody>
        </p:sp>
        <p:cxnSp>
          <p:nvCxnSpPr>
            <p:cNvPr id="61" name="AutoShape 11">
              <a:extLst>
                <a:ext uri="{FF2B5EF4-FFF2-40B4-BE49-F238E27FC236}">
                  <a16:creationId xmlns:a16="http://schemas.microsoft.com/office/drawing/2014/main" id="{3161FE11-FB6F-4D51-9C9D-83FF0AB0F23F}"/>
                </a:ext>
              </a:extLst>
            </p:cNvPr>
            <p:cNvCxnSpPr>
              <a:cxnSpLocks noChangeShapeType="1"/>
              <a:stCxn id="81" idx="2"/>
              <a:endCxn id="58" idx="1"/>
            </p:cNvCxnSpPr>
            <p:nvPr/>
          </p:nvCxnSpPr>
          <p:spPr bwMode="auto">
            <a:xfrm>
              <a:off x="986" y="2616"/>
              <a:ext cx="592" cy="342"/>
            </a:xfrm>
            <a:prstGeom prst="straightConnector1">
              <a:avLst/>
            </a:prstGeom>
            <a:noFill/>
            <a:ln w="12700">
              <a:solidFill>
                <a:srgbClr val="000000"/>
              </a:solidFill>
              <a:round/>
              <a:headEnd/>
              <a:tailEnd type="triangle" w="med" len="med"/>
            </a:ln>
          </p:spPr>
        </p:cxnSp>
        <p:sp>
          <p:nvSpPr>
            <p:cNvPr id="62" name="Text Box 12">
              <a:extLst>
                <a:ext uri="{FF2B5EF4-FFF2-40B4-BE49-F238E27FC236}">
                  <a16:creationId xmlns:a16="http://schemas.microsoft.com/office/drawing/2014/main" id="{96DB38A2-4490-4438-B4BF-9F87519A936C}"/>
                </a:ext>
              </a:extLst>
            </p:cNvPr>
            <p:cNvSpPr txBox="1">
              <a:spLocks noChangeArrowheads="1"/>
            </p:cNvSpPr>
            <p:nvPr/>
          </p:nvSpPr>
          <p:spPr bwMode="auto">
            <a:xfrm>
              <a:off x="492" y="2439"/>
              <a:ext cx="204" cy="213"/>
            </a:xfrm>
            <a:prstGeom prst="rect">
              <a:avLst/>
            </a:prstGeom>
            <a:noFill/>
            <a:ln w="12700">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ourier New" pitchFamily="49" charset="0"/>
                  <a:ea typeface="+mn-ea"/>
                </a:rPr>
                <a:t>Rm</a:t>
              </a:r>
              <a:endParaRPr kumimoji="0" lang="en-US" sz="1600" b="0" i="0" u="none" strike="noStrike" kern="0" cap="none" spc="0" normalizeH="0" baseline="0" noProof="0" dirty="0">
                <a:ln>
                  <a:noFill/>
                </a:ln>
                <a:solidFill>
                  <a:srgbClr val="000000"/>
                </a:solidFill>
                <a:effectLst/>
                <a:uLnTx/>
                <a:uFillTx/>
                <a:latin typeface="Courier New" pitchFamily="49" charset="0"/>
                <a:ea typeface="+mn-ea"/>
              </a:endParaRPr>
            </a:p>
          </p:txBody>
        </p:sp>
        <p:sp>
          <p:nvSpPr>
            <p:cNvPr id="63" name="Rectangle 13">
              <a:extLst>
                <a:ext uri="{FF2B5EF4-FFF2-40B4-BE49-F238E27FC236}">
                  <a16:creationId xmlns:a16="http://schemas.microsoft.com/office/drawing/2014/main" id="{846A450B-DC6D-417F-B28C-809898A5A19A}"/>
                </a:ext>
              </a:extLst>
            </p:cNvPr>
            <p:cNvSpPr>
              <a:spLocks noChangeArrowheads="1"/>
            </p:cNvSpPr>
            <p:nvPr/>
          </p:nvSpPr>
          <p:spPr bwMode="auto">
            <a:xfrm>
              <a:off x="762" y="2242"/>
              <a:ext cx="2128" cy="186"/>
            </a:xfrm>
            <a:prstGeom prst="rect">
              <a:avLst/>
            </a:prstGeom>
            <a:noFill/>
            <a:ln w="9525">
              <a:noFill/>
              <a:miter lim="800000"/>
              <a:headEnd/>
              <a:tailEnd/>
            </a:ln>
          </p:spPr>
          <p:txBody>
            <a:bodyPr/>
            <a:lstStyle/>
            <a:p>
              <a:pPr marL="301625" marR="0" lvl="0" indent="-301625" algn="ctr" defTabSz="801688" eaLnBrk="1" fontAlgn="auto" latinLnBrk="0" hangingPunct="1">
                <a:lnSpc>
                  <a:spcPct val="100000"/>
                </a:lnSpc>
                <a:spcBef>
                  <a:spcPct val="2500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UADD16  Rd, Rm, Rs</a:t>
              </a:r>
            </a:p>
          </p:txBody>
        </p:sp>
        <p:cxnSp>
          <p:nvCxnSpPr>
            <p:cNvPr id="64" name="AutoShape 15">
              <a:extLst>
                <a:ext uri="{FF2B5EF4-FFF2-40B4-BE49-F238E27FC236}">
                  <a16:creationId xmlns:a16="http://schemas.microsoft.com/office/drawing/2014/main" id="{72F53D4E-B538-4D24-AF06-EAC1CA00E4E5}"/>
                </a:ext>
              </a:extLst>
            </p:cNvPr>
            <p:cNvCxnSpPr>
              <a:cxnSpLocks noChangeShapeType="1"/>
              <a:stCxn id="80" idx="2"/>
              <a:endCxn id="60" idx="7"/>
            </p:cNvCxnSpPr>
            <p:nvPr/>
          </p:nvCxnSpPr>
          <p:spPr bwMode="auto">
            <a:xfrm flipH="1">
              <a:off x="2219" y="2608"/>
              <a:ext cx="581" cy="355"/>
            </a:xfrm>
            <a:prstGeom prst="straightConnector1">
              <a:avLst/>
            </a:prstGeom>
            <a:noFill/>
            <a:ln w="12700">
              <a:solidFill>
                <a:srgbClr val="000000"/>
              </a:solidFill>
              <a:round/>
              <a:headEnd/>
              <a:tailEnd type="triangle" w="med" len="med"/>
            </a:ln>
          </p:spPr>
        </p:cxnSp>
        <p:cxnSp>
          <p:nvCxnSpPr>
            <p:cNvPr id="65" name="AutoShape 16">
              <a:extLst>
                <a:ext uri="{FF2B5EF4-FFF2-40B4-BE49-F238E27FC236}">
                  <a16:creationId xmlns:a16="http://schemas.microsoft.com/office/drawing/2014/main" id="{04010AC5-0C9F-4122-B7C5-4598360D64B5}"/>
                </a:ext>
              </a:extLst>
            </p:cNvPr>
            <p:cNvCxnSpPr>
              <a:cxnSpLocks noChangeShapeType="1"/>
              <a:stCxn id="82" idx="2"/>
              <a:endCxn id="60" idx="1"/>
            </p:cNvCxnSpPr>
            <p:nvPr/>
          </p:nvCxnSpPr>
          <p:spPr bwMode="auto">
            <a:xfrm>
              <a:off x="1437" y="2616"/>
              <a:ext cx="586" cy="347"/>
            </a:xfrm>
            <a:prstGeom prst="straightConnector1">
              <a:avLst/>
            </a:prstGeom>
            <a:noFill/>
            <a:ln w="12700">
              <a:solidFill>
                <a:srgbClr val="000000"/>
              </a:solidFill>
              <a:round/>
              <a:headEnd/>
              <a:tailEnd type="triangle" w="med" len="med"/>
            </a:ln>
          </p:spPr>
        </p:cxnSp>
        <p:grpSp>
          <p:nvGrpSpPr>
            <p:cNvPr id="66" name="Group 18">
              <a:extLst>
                <a:ext uri="{FF2B5EF4-FFF2-40B4-BE49-F238E27FC236}">
                  <a16:creationId xmlns:a16="http://schemas.microsoft.com/office/drawing/2014/main" id="{8FCEEA3E-4BA8-4680-9CB6-2D9981224F39}"/>
                </a:ext>
              </a:extLst>
            </p:cNvPr>
            <p:cNvGrpSpPr>
              <a:grpSpLocks/>
            </p:cNvGrpSpPr>
            <p:nvPr/>
          </p:nvGrpSpPr>
          <p:grpSpPr bwMode="auto">
            <a:xfrm>
              <a:off x="758" y="2472"/>
              <a:ext cx="907" cy="144"/>
              <a:chOff x="2878" y="797"/>
              <a:chExt cx="907" cy="144"/>
            </a:xfrm>
          </p:grpSpPr>
          <p:sp>
            <p:nvSpPr>
              <p:cNvPr id="81" name="Rectangle 19">
                <a:extLst>
                  <a:ext uri="{FF2B5EF4-FFF2-40B4-BE49-F238E27FC236}">
                    <a16:creationId xmlns:a16="http://schemas.microsoft.com/office/drawing/2014/main" id="{5BB89A27-DCBA-48FE-A0B6-893173AF300F}"/>
                  </a:ext>
                </a:extLst>
              </p:cNvPr>
              <p:cNvSpPr>
                <a:spLocks noChangeArrowheads="1"/>
              </p:cNvSpPr>
              <p:nvPr/>
            </p:nvSpPr>
            <p:spPr bwMode="auto">
              <a:xfrm>
                <a:off x="2878" y="797"/>
                <a:ext cx="456" cy="144"/>
              </a:xfrm>
              <a:prstGeom prst="rect">
                <a:avLst/>
              </a:prstGeom>
              <a:solidFill>
                <a:srgbClr val="A5D0E3"/>
              </a:solid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82" name="Rectangle 20">
                <a:extLst>
                  <a:ext uri="{FF2B5EF4-FFF2-40B4-BE49-F238E27FC236}">
                    <a16:creationId xmlns:a16="http://schemas.microsoft.com/office/drawing/2014/main" id="{23AB2393-2257-4868-A361-31CEB0A21139}"/>
                  </a:ext>
                </a:extLst>
              </p:cNvPr>
              <p:cNvSpPr>
                <a:spLocks noChangeArrowheads="1"/>
              </p:cNvSpPr>
              <p:nvPr/>
            </p:nvSpPr>
            <p:spPr bwMode="auto">
              <a:xfrm>
                <a:off x="3329" y="797"/>
                <a:ext cx="456" cy="144"/>
              </a:xfrm>
              <a:prstGeom prst="rect">
                <a:avLst/>
              </a:prstGeom>
              <a:solidFill>
                <a:srgbClr val="A5D0E3"/>
              </a:solid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grpSp>
        <p:grpSp>
          <p:nvGrpSpPr>
            <p:cNvPr id="67" name="Group 21">
              <a:extLst>
                <a:ext uri="{FF2B5EF4-FFF2-40B4-BE49-F238E27FC236}">
                  <a16:creationId xmlns:a16="http://schemas.microsoft.com/office/drawing/2014/main" id="{27D6181C-10DA-4434-A3DD-05B5BC287630}"/>
                </a:ext>
              </a:extLst>
            </p:cNvPr>
            <p:cNvGrpSpPr>
              <a:grpSpLocks/>
            </p:cNvGrpSpPr>
            <p:nvPr/>
          </p:nvGrpSpPr>
          <p:grpSpPr bwMode="auto">
            <a:xfrm>
              <a:off x="2121" y="2464"/>
              <a:ext cx="907" cy="144"/>
              <a:chOff x="2878" y="797"/>
              <a:chExt cx="907" cy="144"/>
            </a:xfrm>
          </p:grpSpPr>
          <p:sp>
            <p:nvSpPr>
              <p:cNvPr id="79" name="Rectangle 22">
                <a:extLst>
                  <a:ext uri="{FF2B5EF4-FFF2-40B4-BE49-F238E27FC236}">
                    <a16:creationId xmlns:a16="http://schemas.microsoft.com/office/drawing/2014/main" id="{DD6C2AD3-4964-4099-8BD2-D9E4D1116500}"/>
                  </a:ext>
                </a:extLst>
              </p:cNvPr>
              <p:cNvSpPr>
                <a:spLocks noChangeArrowheads="1"/>
              </p:cNvSpPr>
              <p:nvPr/>
            </p:nvSpPr>
            <p:spPr bwMode="auto">
              <a:xfrm>
                <a:off x="2878" y="797"/>
                <a:ext cx="456" cy="144"/>
              </a:xfrm>
              <a:prstGeom prst="rect">
                <a:avLst/>
              </a:prstGeom>
              <a:solidFill>
                <a:srgbClr val="A5D0E3"/>
              </a:solid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80" name="Rectangle 23">
                <a:extLst>
                  <a:ext uri="{FF2B5EF4-FFF2-40B4-BE49-F238E27FC236}">
                    <a16:creationId xmlns:a16="http://schemas.microsoft.com/office/drawing/2014/main" id="{ECD28952-789E-43C8-ABEB-EE1785EA0BC2}"/>
                  </a:ext>
                </a:extLst>
              </p:cNvPr>
              <p:cNvSpPr>
                <a:spLocks noChangeArrowheads="1"/>
              </p:cNvSpPr>
              <p:nvPr/>
            </p:nvSpPr>
            <p:spPr bwMode="auto">
              <a:xfrm>
                <a:off x="3329" y="797"/>
                <a:ext cx="456" cy="144"/>
              </a:xfrm>
              <a:prstGeom prst="rect">
                <a:avLst/>
              </a:prstGeom>
              <a:solidFill>
                <a:srgbClr val="A5D0E3"/>
              </a:solid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grpSp>
        <p:cxnSp>
          <p:nvCxnSpPr>
            <p:cNvPr id="68" name="AutoShape 24">
              <a:extLst>
                <a:ext uri="{FF2B5EF4-FFF2-40B4-BE49-F238E27FC236}">
                  <a16:creationId xmlns:a16="http://schemas.microsoft.com/office/drawing/2014/main" id="{FAB2754D-6717-4BD4-9180-7CB8B4308C9F}"/>
                </a:ext>
              </a:extLst>
            </p:cNvPr>
            <p:cNvCxnSpPr>
              <a:cxnSpLocks noChangeShapeType="1"/>
              <a:stCxn id="79" idx="2"/>
              <a:endCxn id="58" idx="7"/>
            </p:cNvCxnSpPr>
            <p:nvPr/>
          </p:nvCxnSpPr>
          <p:spPr bwMode="auto">
            <a:xfrm flipH="1">
              <a:off x="1774" y="2608"/>
              <a:ext cx="575" cy="350"/>
            </a:xfrm>
            <a:prstGeom prst="straightConnector1">
              <a:avLst/>
            </a:prstGeom>
            <a:noFill/>
            <a:ln w="12700">
              <a:solidFill>
                <a:srgbClr val="000000"/>
              </a:solidFill>
              <a:round/>
              <a:headEnd/>
              <a:tailEnd type="triangle" w="med" len="med"/>
            </a:ln>
          </p:spPr>
        </p:cxnSp>
        <p:sp>
          <p:nvSpPr>
            <p:cNvPr id="69" name="Text Box 27">
              <a:extLst>
                <a:ext uri="{FF2B5EF4-FFF2-40B4-BE49-F238E27FC236}">
                  <a16:creationId xmlns:a16="http://schemas.microsoft.com/office/drawing/2014/main" id="{CA2392E6-A190-4ABB-8492-5A7884FA7B03}"/>
                </a:ext>
              </a:extLst>
            </p:cNvPr>
            <p:cNvSpPr txBox="1">
              <a:spLocks noChangeArrowheads="1"/>
            </p:cNvSpPr>
            <p:nvPr/>
          </p:nvSpPr>
          <p:spPr bwMode="auto">
            <a:xfrm>
              <a:off x="1178" y="3449"/>
              <a:ext cx="204" cy="213"/>
            </a:xfrm>
            <a:prstGeom prst="rect">
              <a:avLst/>
            </a:prstGeom>
            <a:noFill/>
            <a:ln w="12700">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ourier New" pitchFamily="49" charset="0"/>
                  <a:ea typeface="+mn-ea"/>
                </a:rPr>
                <a:t>Rd</a:t>
              </a:r>
              <a:endParaRPr kumimoji="0" lang="en-US" sz="1600" b="0" i="0" u="none" strike="noStrike" kern="0" cap="none" spc="0" normalizeH="0" baseline="0" noProof="0" dirty="0">
                <a:ln>
                  <a:noFill/>
                </a:ln>
                <a:solidFill>
                  <a:srgbClr val="000000"/>
                </a:solidFill>
                <a:effectLst/>
                <a:uLnTx/>
                <a:uFillTx/>
                <a:latin typeface="Courier New" pitchFamily="49" charset="0"/>
                <a:ea typeface="+mn-ea"/>
              </a:endParaRPr>
            </a:p>
          </p:txBody>
        </p:sp>
        <p:grpSp>
          <p:nvGrpSpPr>
            <p:cNvPr id="70" name="Group 28">
              <a:extLst>
                <a:ext uri="{FF2B5EF4-FFF2-40B4-BE49-F238E27FC236}">
                  <a16:creationId xmlns:a16="http://schemas.microsoft.com/office/drawing/2014/main" id="{2F860346-8BC2-4096-B6FB-F12A2F8BE5D5}"/>
                </a:ext>
              </a:extLst>
            </p:cNvPr>
            <p:cNvGrpSpPr>
              <a:grpSpLocks/>
            </p:cNvGrpSpPr>
            <p:nvPr/>
          </p:nvGrpSpPr>
          <p:grpSpPr bwMode="auto">
            <a:xfrm>
              <a:off x="1442" y="3482"/>
              <a:ext cx="907" cy="144"/>
              <a:chOff x="2878" y="797"/>
              <a:chExt cx="907" cy="144"/>
            </a:xfrm>
          </p:grpSpPr>
          <p:sp>
            <p:nvSpPr>
              <p:cNvPr id="77" name="Rectangle 29">
                <a:extLst>
                  <a:ext uri="{FF2B5EF4-FFF2-40B4-BE49-F238E27FC236}">
                    <a16:creationId xmlns:a16="http://schemas.microsoft.com/office/drawing/2014/main" id="{4FB5B14F-5CFE-4EE5-B2AD-E361306D93F6}"/>
                  </a:ext>
                </a:extLst>
              </p:cNvPr>
              <p:cNvSpPr>
                <a:spLocks noChangeArrowheads="1"/>
              </p:cNvSpPr>
              <p:nvPr/>
            </p:nvSpPr>
            <p:spPr bwMode="auto">
              <a:xfrm>
                <a:off x="2878" y="797"/>
                <a:ext cx="456" cy="144"/>
              </a:xfrm>
              <a:prstGeom prst="rect">
                <a:avLst/>
              </a:prstGeom>
              <a:solidFill>
                <a:srgbClr val="A5D0E3"/>
              </a:solid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8" name="Rectangle 30">
                <a:extLst>
                  <a:ext uri="{FF2B5EF4-FFF2-40B4-BE49-F238E27FC236}">
                    <a16:creationId xmlns:a16="http://schemas.microsoft.com/office/drawing/2014/main" id="{85EB2A09-A4AC-49F9-8898-66A078F94785}"/>
                  </a:ext>
                </a:extLst>
              </p:cNvPr>
              <p:cNvSpPr>
                <a:spLocks noChangeArrowheads="1"/>
              </p:cNvSpPr>
              <p:nvPr/>
            </p:nvSpPr>
            <p:spPr bwMode="auto">
              <a:xfrm>
                <a:off x="3329" y="797"/>
                <a:ext cx="456" cy="144"/>
              </a:xfrm>
              <a:prstGeom prst="rect">
                <a:avLst/>
              </a:prstGeom>
              <a:solidFill>
                <a:srgbClr val="A5D0E3"/>
              </a:solid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grpSp>
        <p:cxnSp>
          <p:nvCxnSpPr>
            <p:cNvPr id="71" name="AutoShape 31">
              <a:extLst>
                <a:ext uri="{FF2B5EF4-FFF2-40B4-BE49-F238E27FC236}">
                  <a16:creationId xmlns:a16="http://schemas.microsoft.com/office/drawing/2014/main" id="{C2A76FC1-47C1-40FD-AFC0-62FA00475681}"/>
                </a:ext>
              </a:extLst>
            </p:cNvPr>
            <p:cNvCxnSpPr>
              <a:cxnSpLocks noChangeShapeType="1"/>
              <a:stCxn id="58" idx="4"/>
              <a:endCxn id="77" idx="0"/>
            </p:cNvCxnSpPr>
            <p:nvPr/>
          </p:nvCxnSpPr>
          <p:spPr bwMode="auto">
            <a:xfrm flipH="1">
              <a:off x="1670" y="3166"/>
              <a:ext cx="6" cy="316"/>
            </a:xfrm>
            <a:prstGeom prst="straightConnector1">
              <a:avLst/>
            </a:prstGeom>
            <a:noFill/>
            <a:ln w="12700">
              <a:solidFill>
                <a:srgbClr val="000000"/>
              </a:solidFill>
              <a:round/>
              <a:headEnd/>
              <a:tailEnd type="triangle" w="med" len="med"/>
            </a:ln>
          </p:spPr>
        </p:cxnSp>
        <p:cxnSp>
          <p:nvCxnSpPr>
            <p:cNvPr id="72" name="AutoShape 32">
              <a:extLst>
                <a:ext uri="{FF2B5EF4-FFF2-40B4-BE49-F238E27FC236}">
                  <a16:creationId xmlns:a16="http://schemas.microsoft.com/office/drawing/2014/main" id="{F3631615-7E53-498E-9F10-F1ADE50E7486}"/>
                </a:ext>
              </a:extLst>
            </p:cNvPr>
            <p:cNvCxnSpPr>
              <a:cxnSpLocks noChangeShapeType="1"/>
              <a:stCxn id="60" idx="4"/>
              <a:endCxn id="78" idx="0"/>
            </p:cNvCxnSpPr>
            <p:nvPr/>
          </p:nvCxnSpPr>
          <p:spPr bwMode="auto">
            <a:xfrm>
              <a:off x="2121" y="3171"/>
              <a:ext cx="0" cy="311"/>
            </a:xfrm>
            <a:prstGeom prst="straightConnector1">
              <a:avLst/>
            </a:prstGeom>
            <a:noFill/>
            <a:ln w="12700">
              <a:solidFill>
                <a:srgbClr val="000000"/>
              </a:solidFill>
              <a:round/>
              <a:headEnd/>
              <a:tailEnd type="triangle" w="med" len="med"/>
            </a:ln>
          </p:spPr>
        </p:cxnSp>
        <p:sp>
          <p:nvSpPr>
            <p:cNvPr id="73" name="Text Box 33">
              <a:extLst>
                <a:ext uri="{FF2B5EF4-FFF2-40B4-BE49-F238E27FC236}">
                  <a16:creationId xmlns:a16="http://schemas.microsoft.com/office/drawing/2014/main" id="{F95A1A41-6F3F-49D7-8F17-0769DABA3F13}"/>
                </a:ext>
              </a:extLst>
            </p:cNvPr>
            <p:cNvSpPr txBox="1">
              <a:spLocks noChangeArrowheads="1"/>
            </p:cNvSpPr>
            <p:nvPr/>
          </p:nvSpPr>
          <p:spPr bwMode="auto">
            <a:xfrm>
              <a:off x="1030" y="3171"/>
              <a:ext cx="401" cy="194"/>
            </a:xfrm>
            <a:prstGeom prst="rect">
              <a:avLst/>
            </a:prstGeom>
            <a:noFill/>
            <a:ln w="12700">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Gill Sans MT"/>
                  <a:ea typeface="+mn-ea"/>
                </a:rPr>
                <a:t>GE[3:2]</a:t>
              </a:r>
              <a:endParaRPr kumimoji="0" lang="en-US" sz="24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74" name="Line 34">
              <a:extLst>
                <a:ext uri="{FF2B5EF4-FFF2-40B4-BE49-F238E27FC236}">
                  <a16:creationId xmlns:a16="http://schemas.microsoft.com/office/drawing/2014/main" id="{5E042DA5-77AC-4D47-9D7F-A13AC7A99A4E}"/>
                </a:ext>
              </a:extLst>
            </p:cNvPr>
            <p:cNvSpPr>
              <a:spLocks noChangeShapeType="1"/>
            </p:cNvSpPr>
            <p:nvPr/>
          </p:nvSpPr>
          <p:spPr bwMode="auto">
            <a:xfrm flipH="1">
              <a:off x="1494" y="3267"/>
              <a:ext cx="178" cy="1"/>
            </a:xfrm>
            <a:prstGeom prst="line">
              <a:avLst/>
            </a:prstGeom>
            <a:noFill/>
            <a:ln w="12700">
              <a:solidFill>
                <a:srgbClr val="0000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5" name="Text Box 39">
              <a:extLst>
                <a:ext uri="{FF2B5EF4-FFF2-40B4-BE49-F238E27FC236}">
                  <a16:creationId xmlns:a16="http://schemas.microsoft.com/office/drawing/2014/main" id="{0B942889-296B-46A2-A28A-4A3F6551D472}"/>
                </a:ext>
              </a:extLst>
            </p:cNvPr>
            <p:cNvSpPr txBox="1">
              <a:spLocks noChangeArrowheads="1"/>
            </p:cNvSpPr>
            <p:nvPr/>
          </p:nvSpPr>
          <p:spPr bwMode="auto">
            <a:xfrm>
              <a:off x="2287" y="3171"/>
              <a:ext cx="401" cy="194"/>
            </a:xfrm>
            <a:prstGeom prst="rect">
              <a:avLst/>
            </a:prstGeom>
            <a:noFill/>
            <a:ln w="12700">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Gill Sans MT"/>
                  <a:ea typeface="+mn-ea"/>
                </a:rPr>
                <a:t>GE[1:0]</a:t>
              </a:r>
              <a:endParaRPr kumimoji="0" lang="en-US" sz="24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76" name="Line 40">
              <a:extLst>
                <a:ext uri="{FF2B5EF4-FFF2-40B4-BE49-F238E27FC236}">
                  <a16:creationId xmlns:a16="http://schemas.microsoft.com/office/drawing/2014/main" id="{5A4706AA-D0B4-40D1-A225-3D73B04C349D}"/>
                </a:ext>
              </a:extLst>
            </p:cNvPr>
            <p:cNvSpPr>
              <a:spLocks noChangeShapeType="1"/>
            </p:cNvSpPr>
            <p:nvPr/>
          </p:nvSpPr>
          <p:spPr bwMode="auto">
            <a:xfrm>
              <a:off x="2130" y="3267"/>
              <a:ext cx="178" cy="1"/>
            </a:xfrm>
            <a:prstGeom prst="line">
              <a:avLst/>
            </a:prstGeom>
            <a:noFill/>
            <a:ln w="12700">
              <a:solidFill>
                <a:srgbClr val="0000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grpSp>
    </p:spTree>
    <p:extLst>
      <p:ext uri="{BB962C8B-B14F-4D97-AF65-F5344CB8AC3E}">
        <p14:creationId xmlns:p14="http://schemas.microsoft.com/office/powerpoint/2010/main" val="1519592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Appendix: Encoding Choice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196542"/>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When assembling for a Thumb-2 processor, there is often a choice of 16-bit and 32-bit instruction encodings.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The assembler will normally generate 16-bit instructions.</a:t>
            </a:r>
          </a:p>
          <a:p>
            <a:r>
              <a:rPr lang="en-IN" altLang="en-US" dirty="0">
                <a:ea typeface="ＭＳ Ｐゴシック" panose="020B0600070205080204" pitchFamily="34" charset="-128"/>
              </a:rPr>
              <a:t>Thumb-2 instruction width specifiers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Allow you to determine which instruction width the assembler will use</a:t>
            </a:r>
          </a:p>
          <a:p>
            <a:pPr lvl="1"/>
            <a:r>
              <a:rPr lang="en-IN" altLang="en-US" dirty="0">
                <a:ea typeface="ＭＳ Ｐゴシック" panose="020B0600070205080204" pitchFamily="34" charset="-128"/>
              </a:rPr>
              <a:t>Can be placed immediately after instruction mnemonics</a:t>
            </a:r>
          </a:p>
          <a:p>
            <a:pPr lvl="1"/>
            <a:r>
              <a:rPr lang="en-IN" altLang="en-US" dirty="0">
                <a:solidFill>
                  <a:schemeClr val="tx1"/>
                </a:solidFill>
                <a:latin typeface="Courier New" pitchFamily="49" charset="0"/>
                <a:ea typeface="+mn-ea"/>
              </a:rPr>
              <a:t>.W</a:t>
            </a:r>
            <a:r>
              <a:rPr lang="en-IN" altLang="en-US" dirty="0">
                <a:ea typeface="ＭＳ Ｐゴシック" panose="020B0600070205080204" pitchFamily="34" charset="-128"/>
              </a:rPr>
              <a:t>:	Forces a 32-bit instruction encoding</a:t>
            </a:r>
          </a:p>
          <a:p>
            <a:pPr lvl="1"/>
            <a:r>
              <a:rPr lang="en-IN" altLang="en-US" dirty="0">
                <a:solidFill>
                  <a:schemeClr val="tx1"/>
                </a:solidFill>
                <a:latin typeface="Courier New" pitchFamily="49" charset="0"/>
                <a:ea typeface="+mn-ea"/>
              </a:rPr>
              <a:t>.N</a:t>
            </a:r>
            <a:r>
              <a:rPr lang="en-IN" altLang="en-US" dirty="0">
                <a:ea typeface="ＭＳ Ｐゴシック" panose="020B0600070205080204" pitchFamily="34" charset="-128"/>
              </a:rPr>
              <a:t>:	Forces a 16-bit instruction encoding</a:t>
            </a:r>
          </a:p>
          <a:p>
            <a:pPr lvl="1"/>
            <a:r>
              <a:rPr lang="en-IN" altLang="en-US" dirty="0">
                <a:ea typeface="ＭＳ Ｐゴシック" panose="020B0600070205080204" pitchFamily="34" charset="-128"/>
              </a:rPr>
              <a:t>Assembler will raise an error if the selected encoding is not possible.</a:t>
            </a:r>
            <a:endParaRPr lang="en-US" altLang="en-US" dirty="0">
              <a:ea typeface="ＭＳ Ｐゴシック" panose="020B0600070205080204" pitchFamily="34" charset="-128"/>
            </a:endParaRPr>
          </a:p>
          <a:p>
            <a:r>
              <a:rPr lang="en-IN" altLang="en-US" dirty="0">
                <a:ea typeface="ＭＳ Ｐゴシック" panose="020B0600070205080204" pitchFamily="34" charset="-128"/>
              </a:rPr>
              <a:t>Disassembly rules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One-to-one mapping is defined to ensure correct reassembly.</a:t>
            </a:r>
          </a:p>
          <a:p>
            <a:pPr lvl="1"/>
            <a:r>
              <a:rPr lang="en-IN" altLang="en-US" dirty="0">
                <a:solidFill>
                  <a:schemeClr val="tx1"/>
                </a:solidFill>
                <a:latin typeface="Courier New" pitchFamily="49" charset="0"/>
                <a:ea typeface="+mn-ea"/>
              </a:rPr>
              <a:t>.W</a:t>
            </a:r>
            <a:r>
              <a:rPr lang="en-IN" altLang="en-US" dirty="0">
                <a:ea typeface="ＭＳ Ｐゴシック" panose="020B0600070205080204" pitchFamily="34" charset="-128"/>
              </a:rPr>
              <a:t> or </a:t>
            </a:r>
            <a:r>
              <a:rPr lang="en-IN" altLang="en-US" dirty="0">
                <a:solidFill>
                  <a:schemeClr val="tx1"/>
                </a:solidFill>
                <a:latin typeface="Courier New" pitchFamily="49" charset="0"/>
                <a:ea typeface="+mn-ea"/>
              </a:rPr>
              <a:t>.N</a:t>
            </a:r>
            <a:r>
              <a:rPr lang="en-IN" altLang="en-US" dirty="0">
                <a:ea typeface="ＭＳ Ｐゴシック" panose="020B0600070205080204" pitchFamily="34" charset="-128"/>
              </a:rPr>
              <a:t> suffix used for cases when a bit pattern that doesn’t follow the above rules is disassembled.</a:t>
            </a: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028464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CCF6-63AD-4562-BB6E-D1463229D5D0}"/>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6D8C8F53-5ABF-4077-A059-645F42747D41}"/>
              </a:ext>
            </a:extLst>
          </p:cNvPr>
          <p:cNvSpPr>
            <a:spLocks noGrp="1"/>
          </p:cNvSpPr>
          <p:nvPr>
            <p:ph idx="1"/>
          </p:nvPr>
        </p:nvSpPr>
        <p:spPr/>
        <p:txBody>
          <a:bodyPr vert="horz" lIns="0" tIns="0" rIns="0" bIns="0" rtlCol="0" anchor="t">
            <a:noAutofit/>
          </a:bodyPr>
          <a:lstStyle/>
          <a:p>
            <a:pPr marL="0" indent="0">
              <a:buNone/>
            </a:pPr>
            <a:r>
              <a:rPr lang="en-US" dirty="0"/>
              <a:t>At the end of this module, you will be able to:</a:t>
            </a:r>
          </a:p>
          <a:p>
            <a:pPr>
              <a:buFont typeface="Arial"/>
              <a:buChar char="•"/>
            </a:pPr>
            <a:r>
              <a:rPr lang="en-US" dirty="0">
                <a:ea typeface="ＭＳ Ｐゴシック" panose="020B0600070205080204" pitchFamily="34" charset="-128"/>
              </a:rPr>
              <a:t>Outline behaviors of conditional and branch instructions.</a:t>
            </a:r>
          </a:p>
          <a:p>
            <a:pPr>
              <a:buFont typeface="Arial"/>
              <a:buChar char="•"/>
            </a:pPr>
            <a:r>
              <a:rPr lang="en-US" dirty="0">
                <a:ea typeface="ＭＳ Ｐゴシック" panose="020B0600070205080204" pitchFamily="34" charset="-128"/>
              </a:rPr>
              <a:t>Identify operations of coprocessor instructions.</a:t>
            </a:r>
          </a:p>
          <a:p>
            <a:pPr>
              <a:buFont typeface="Arial"/>
              <a:buChar char="•"/>
            </a:pPr>
            <a:r>
              <a:rPr lang="en-US" dirty="0">
                <a:ea typeface="ＭＳ Ｐゴシック" panose="020B0600070205080204" pitchFamily="34" charset="-128"/>
              </a:rPr>
              <a:t>Compute the results of DSP instructions when executed, including saturated math and count lead zero.</a:t>
            </a:r>
            <a:endParaRPr lang="en-US">
              <a:ea typeface="ＭＳ Ｐゴシック" panose="020B0600070205080204" pitchFamily="34" charset="-128"/>
            </a:endParaRPr>
          </a:p>
          <a:p>
            <a:pPr marL="0" indent="0">
              <a:buNone/>
            </a:pPr>
            <a:endParaRPr lang="en-US" dirty="0"/>
          </a:p>
        </p:txBody>
      </p:sp>
    </p:spTree>
    <p:extLst>
      <p:ext uri="{BB962C8B-B14F-4D97-AF65-F5344CB8AC3E}">
        <p14:creationId xmlns:p14="http://schemas.microsoft.com/office/powerpoint/2010/main" val="2472503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Flow Control</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258888"/>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Arm state</a:t>
            </a:r>
          </a:p>
          <a:p>
            <a:pPr lvl="1"/>
            <a:r>
              <a:rPr lang="en-IN" altLang="en-US" dirty="0">
                <a:ea typeface="ＭＳ Ｐゴシック" panose="020B0600070205080204" pitchFamily="34" charset="-128"/>
              </a:rPr>
              <a:t>Append a two-letter suffix to the mnemonic (conditional instruction), or</a:t>
            </a:r>
          </a:p>
          <a:p>
            <a:pPr lvl="1"/>
            <a:r>
              <a:rPr lang="en-IN" altLang="en-US" dirty="0">
                <a:ea typeface="ＭＳ Ｐゴシック" panose="020B0600070205080204" pitchFamily="34" charset="-128"/>
              </a:rPr>
              <a:t>use a conditional branch instruction.</a:t>
            </a:r>
            <a:endParaRPr lang="en-US" altLang="en-US" dirty="0">
              <a:ea typeface="ＭＳ Ｐゴシック" panose="020B0600070205080204" pitchFamily="34" charset="-128"/>
            </a:endParaRPr>
          </a:p>
          <a:p>
            <a:pPr lvl="2"/>
            <a:r>
              <a:rPr lang="en-IN" altLang="en-US" dirty="0">
                <a:ea typeface="ＭＳ Ｐゴシック" panose="020B0600070205080204" pitchFamily="34" charset="-128"/>
              </a:rPr>
              <a:t>Almost all Arm instructions can be executed conditionally on the value of the condition flags in the Application Program Status Register (APSR).</a:t>
            </a:r>
          </a:p>
          <a:p>
            <a:pPr lvl="2"/>
            <a:r>
              <a:rPr lang="en-IN" altLang="en-US" dirty="0">
                <a:ea typeface="ＭＳ Ｐゴシック" panose="020B0600070205080204" pitchFamily="34" charset="-128"/>
              </a:rPr>
              <a:t>Using conditional branch instructions can be more efficient when a series of instructions depends on the same condition.</a:t>
            </a:r>
          </a:p>
          <a:p>
            <a:r>
              <a:rPr lang="en-US" altLang="en-US" dirty="0">
                <a:ea typeface="ＭＳ Ｐゴシック" panose="020B0600070205080204" pitchFamily="34" charset="-128"/>
              </a:rPr>
              <a:t>Thumb state</a:t>
            </a:r>
          </a:p>
          <a:p>
            <a:pPr lvl="1"/>
            <a:r>
              <a:rPr lang="en-IN" altLang="en-US" dirty="0">
                <a:ea typeface="ＭＳ Ｐゴシック" panose="020B0600070205080204" pitchFamily="34" charset="-128"/>
              </a:rPr>
              <a:t>Use an IT (If-Then) instruction, or</a:t>
            </a:r>
          </a:p>
          <a:p>
            <a:pPr lvl="1"/>
            <a:r>
              <a:rPr lang="en-IN" altLang="en-US" dirty="0">
                <a:ea typeface="ＭＳ Ｐゴシック" panose="020B0600070205080204" pitchFamily="34" charset="-128"/>
              </a:rPr>
              <a:t>use a conditional branch instruction.</a:t>
            </a:r>
            <a:endParaRPr lang="en-US" altLang="en-US" dirty="0">
              <a:ea typeface="ＭＳ Ｐゴシック" panose="020B0600070205080204" pitchFamily="34" charset="-128"/>
            </a:endParaRPr>
          </a:p>
          <a:p>
            <a:pPr lvl="2"/>
            <a:r>
              <a:rPr lang="en-IN" altLang="en-US" dirty="0">
                <a:ea typeface="ＭＳ Ｐゴシック" panose="020B0600070205080204" pitchFamily="34" charset="-128"/>
              </a:rPr>
              <a:t>IT is a 16-bit instruction that enables almost all Thumb instructions to be conditionally executed, based on the value of the condition flags and the condition code suffix specified.</a:t>
            </a:r>
          </a:p>
          <a:p>
            <a:pPr lvl="2"/>
            <a:r>
              <a:rPr lang="en-IN" altLang="en-US" dirty="0">
                <a:ea typeface="ＭＳ Ｐゴシック" panose="020B0600070205080204" pitchFamily="34" charset="-128"/>
              </a:rPr>
              <a:t>Armv6T2 or later processors: instructions can also be conditionally executed by using CBZ and CBNZ.</a:t>
            </a:r>
          </a:p>
          <a:p>
            <a:pPr lvl="2"/>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81140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Branch Instructions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4" y="1265816"/>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Branch instructions have the following format:</a:t>
            </a:r>
          </a:p>
          <a:p>
            <a:r>
              <a:rPr lang="en-GB" sz="2000" b="1" dirty="0">
                <a:solidFill>
                  <a:srgbClr val="F68A33"/>
                </a:solidFill>
                <a:latin typeface="Courier New" pitchFamily="49" charset="0"/>
                <a:ea typeface="+mn-ea"/>
                <a:cs typeface="Courier New" pitchFamily="49" charset="0"/>
              </a:rPr>
              <a:t>B{&lt;cond&gt;} label</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Might not cause a pipeline flush (branch prediction)</a:t>
            </a:r>
          </a:p>
          <a:p>
            <a:pPr lvl="1"/>
            <a:r>
              <a:rPr lang="en-IN" altLang="en-US" dirty="0">
                <a:ea typeface="ＭＳ Ｐゴシック" panose="020B0600070205080204" pitchFamily="34" charset="-128"/>
              </a:rPr>
              <a:t>Branch range depends on instruction set and width.</a:t>
            </a:r>
          </a:p>
          <a:p>
            <a:pPr marL="0" lvl="1" indent="0">
              <a:spcAft>
                <a:spcPts val="1600"/>
              </a:spcAft>
              <a:buNone/>
            </a:pPr>
            <a:r>
              <a:rPr lang="en-GB" sz="2400" dirty="0">
                <a:ea typeface="ＭＳ Ｐゴシック" panose="020B0600070205080204" pitchFamily="34" charset="-128"/>
              </a:rPr>
              <a:t>A </a:t>
            </a:r>
            <a:r>
              <a:rPr lang="en-GB" sz="2000" b="1" dirty="0">
                <a:solidFill>
                  <a:srgbClr val="F68A33"/>
                </a:solidFill>
                <a:latin typeface="Courier New" pitchFamily="49" charset="0"/>
                <a:ea typeface="+mn-ea"/>
                <a:cs typeface="Courier New" pitchFamily="49" charset="0"/>
              </a:rPr>
              <a:t>BL </a:t>
            </a:r>
            <a:r>
              <a:rPr lang="en-GB" sz="2400" dirty="0">
                <a:ea typeface="ＭＳ Ｐゴシック" panose="020B0600070205080204" pitchFamily="34" charset="-128"/>
              </a:rPr>
              <a:t>instruction additionally generates a return address in r14 (lr).</a:t>
            </a:r>
            <a:endParaRPr lang="en-IN" altLang="en-US" sz="2400" dirty="0">
              <a:ea typeface="ＭＳ Ｐゴシック" panose="020B0600070205080204" pitchFamily="34" charset="-128"/>
            </a:endParaRPr>
          </a:p>
          <a:p>
            <a:pPr lvl="1"/>
            <a:r>
              <a:rPr lang="en-IN" altLang="en-US" dirty="0">
                <a:ea typeface="ＭＳ Ｐゴシック" panose="020B0600070205080204" pitchFamily="34" charset="-128"/>
              </a:rPr>
              <a:t>Returning is performed by restoring the program counter (</a:t>
            </a:r>
            <a:r>
              <a:rPr lang="en-IN" altLang="en-US" sz="2000" dirty="0">
                <a:solidFill>
                  <a:schemeClr val="tx1"/>
                </a:solidFill>
                <a:latin typeface="Courier New" pitchFamily="49" charset="0"/>
                <a:ea typeface="+mn-ea"/>
              </a:rPr>
              <a:t>pc</a:t>
            </a:r>
            <a:r>
              <a:rPr lang="en-IN" altLang="en-US" dirty="0">
                <a:ea typeface="ＭＳ Ｐゴシック" panose="020B0600070205080204" pitchFamily="34" charset="-128"/>
              </a:rPr>
              <a:t>) from </a:t>
            </a:r>
            <a:r>
              <a:rPr lang="en-IN" altLang="en-US" sz="2000" dirty="0">
                <a:solidFill>
                  <a:schemeClr val="tx1"/>
                </a:solidFill>
                <a:latin typeface="Courier New" pitchFamily="49" charset="0"/>
                <a:ea typeface="+mn-ea"/>
              </a:rPr>
              <a:t>lr</a:t>
            </a:r>
            <a:r>
              <a:rPr lang="en-IN" altLang="en-US" dirty="0">
                <a:solidFill>
                  <a:srgbClr val="383838"/>
                </a:solidFill>
                <a:ea typeface="ＭＳ Ｐゴシック" panose="020B0600070205080204" pitchFamily="34" charset="-128"/>
              </a:rPr>
              <a:t>.</a:t>
            </a:r>
            <a:endParaRPr lang="en-US" altLang="en-US" dirty="0">
              <a:solidFill>
                <a:srgbClr val="383838"/>
              </a:solidFill>
              <a:ea typeface="ＭＳ Ｐゴシック" panose="020B0600070205080204" pitchFamily="34" charset="-128"/>
            </a:endParaRPr>
          </a:p>
        </p:txBody>
      </p:sp>
      <p:grpSp>
        <p:nvGrpSpPr>
          <p:cNvPr id="13" name="Group 12">
            <a:extLst>
              <a:ext uri="{FF2B5EF4-FFF2-40B4-BE49-F238E27FC236}">
                <a16:creationId xmlns:a16="http://schemas.microsoft.com/office/drawing/2014/main" id="{E65EB58C-0F99-4ED7-9071-22BB20C714C9}"/>
              </a:ext>
            </a:extLst>
          </p:cNvPr>
          <p:cNvGrpSpPr>
            <a:grpSpLocks/>
          </p:cNvGrpSpPr>
          <p:nvPr/>
        </p:nvGrpSpPr>
        <p:grpSpPr bwMode="auto">
          <a:xfrm>
            <a:off x="988130" y="3810000"/>
            <a:ext cx="9726517" cy="2335213"/>
            <a:chOff x="492" y="2482"/>
            <a:chExt cx="4597" cy="1471"/>
          </a:xfrm>
        </p:grpSpPr>
        <p:sp>
          <p:nvSpPr>
            <p:cNvPr id="14" name="Rectangle 2">
              <a:extLst>
                <a:ext uri="{FF2B5EF4-FFF2-40B4-BE49-F238E27FC236}">
                  <a16:creationId xmlns:a16="http://schemas.microsoft.com/office/drawing/2014/main" id="{38E3F698-BEBD-437F-8092-B5B4C97DC4FD}"/>
                </a:ext>
              </a:extLst>
            </p:cNvPr>
            <p:cNvSpPr>
              <a:spLocks noChangeArrowheads="1"/>
            </p:cNvSpPr>
            <p:nvPr/>
          </p:nvSpPr>
          <p:spPr bwMode="ltGray">
            <a:xfrm>
              <a:off x="2544" y="2770"/>
              <a:ext cx="768" cy="904"/>
            </a:xfrm>
            <a:prstGeom prst="rect">
              <a:avLst/>
            </a:prstGeom>
            <a:solidFill>
              <a:srgbClr val="B2B2B2"/>
            </a:solidFill>
            <a:ln w="12700">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ourier New" pitchFamily="49" charset="0"/>
                  <a:ea typeface="+mn-ea"/>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ourier New" pitchFamily="49" charset="0"/>
                  <a:ea typeface="+mn-ea"/>
                </a:rPr>
                <a:t>BL func2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ourier New" pitchFamily="49" charset="0"/>
                  <a:ea typeface="+mn-ea"/>
                </a:rPr>
                <a:t>:</a:t>
              </a:r>
            </a:p>
          </p:txBody>
        </p:sp>
        <p:sp>
          <p:nvSpPr>
            <p:cNvPr id="15" name="Freeform 3">
              <a:extLst>
                <a:ext uri="{FF2B5EF4-FFF2-40B4-BE49-F238E27FC236}">
                  <a16:creationId xmlns:a16="http://schemas.microsoft.com/office/drawing/2014/main" id="{F847963E-4973-462A-8CA2-1B8841317CAB}"/>
                </a:ext>
              </a:extLst>
            </p:cNvPr>
            <p:cNvSpPr>
              <a:spLocks/>
            </p:cNvSpPr>
            <p:nvPr/>
          </p:nvSpPr>
          <p:spPr bwMode="auto">
            <a:xfrm>
              <a:off x="2274" y="3387"/>
              <a:ext cx="2815" cy="566"/>
            </a:xfrm>
            <a:custGeom>
              <a:avLst/>
              <a:gdLst>
                <a:gd name="T0" fmla="*/ 2649 w 2815"/>
                <a:gd name="T1" fmla="*/ 99 h 566"/>
                <a:gd name="T2" fmla="*/ 2815 w 2815"/>
                <a:gd name="T3" fmla="*/ 99 h 566"/>
                <a:gd name="T4" fmla="*/ 2813 w 2815"/>
                <a:gd name="T5" fmla="*/ 566 h 566"/>
                <a:gd name="T6" fmla="*/ 12 w 2815"/>
                <a:gd name="T7" fmla="*/ 566 h 566"/>
                <a:gd name="T8" fmla="*/ 0 w 2815"/>
                <a:gd name="T9" fmla="*/ 48 h 566"/>
                <a:gd name="T10" fmla="*/ 0 w 2815"/>
                <a:gd name="T11" fmla="*/ 2 h 566"/>
                <a:gd name="T12" fmla="*/ 231 w 2815"/>
                <a:gd name="T13" fmla="*/ 0 h 566"/>
                <a:gd name="T14" fmla="*/ 0 60000 65536"/>
                <a:gd name="T15" fmla="*/ 0 60000 65536"/>
                <a:gd name="T16" fmla="*/ 0 60000 65536"/>
                <a:gd name="T17" fmla="*/ 0 60000 65536"/>
                <a:gd name="T18" fmla="*/ 0 60000 65536"/>
                <a:gd name="T19" fmla="*/ 0 60000 65536"/>
                <a:gd name="T20" fmla="*/ 0 60000 65536"/>
                <a:gd name="T21" fmla="*/ 0 w 2815"/>
                <a:gd name="T22" fmla="*/ 0 h 566"/>
                <a:gd name="T23" fmla="*/ 2815 w 2815"/>
                <a:gd name="T24" fmla="*/ 566 h 5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15" h="566">
                  <a:moveTo>
                    <a:pt x="2649" y="99"/>
                  </a:moveTo>
                  <a:lnTo>
                    <a:pt x="2815" y="99"/>
                  </a:lnTo>
                  <a:lnTo>
                    <a:pt x="2813" y="566"/>
                  </a:lnTo>
                  <a:lnTo>
                    <a:pt x="12" y="566"/>
                  </a:lnTo>
                  <a:lnTo>
                    <a:pt x="0" y="48"/>
                  </a:lnTo>
                  <a:lnTo>
                    <a:pt x="0" y="2"/>
                  </a:lnTo>
                  <a:lnTo>
                    <a:pt x="231" y="0"/>
                  </a:lnTo>
                </a:path>
              </a:pathLst>
            </a:custGeom>
            <a:noFill/>
            <a:ln w="25400" cap="rnd" cmpd="sng">
              <a:solidFill>
                <a:srgbClr val="000000"/>
              </a:solidFill>
              <a:prstDash val="solid"/>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6" name="Rectangle 4">
              <a:extLst>
                <a:ext uri="{FF2B5EF4-FFF2-40B4-BE49-F238E27FC236}">
                  <a16:creationId xmlns:a16="http://schemas.microsoft.com/office/drawing/2014/main" id="{4C4C24C3-7AD8-43B7-BAAB-CD8B999F3316}"/>
                </a:ext>
              </a:extLst>
            </p:cNvPr>
            <p:cNvSpPr>
              <a:spLocks noChangeArrowheads="1"/>
            </p:cNvSpPr>
            <p:nvPr/>
          </p:nvSpPr>
          <p:spPr bwMode="auto">
            <a:xfrm>
              <a:off x="4128" y="2770"/>
              <a:ext cx="768" cy="906"/>
            </a:xfrm>
            <a:prstGeom prst="rect">
              <a:avLst/>
            </a:prstGeom>
            <a:solidFill>
              <a:srgbClr val="A5D0E3"/>
            </a:solidFill>
            <a:ln w="12700">
              <a:solidFill>
                <a:srgbClr val="000000"/>
              </a:solidFill>
              <a:miter lim="800000"/>
              <a:headEnd/>
              <a:tailEnd/>
            </a:ln>
          </p:spPr>
          <p:txBody>
            <a:bodyPr wrap="none"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Courier New" pitchFamily="49" charset="0"/>
                <a:ea typeface="+mn-ea"/>
              </a:endParaRPr>
            </a:p>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Courier New" pitchFamily="49" charset="0"/>
                <a:ea typeface="+mn-ea"/>
              </a:endParaRP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ourier New" pitchFamily="49" charset="0"/>
                  <a:ea typeface="+mn-ea"/>
                </a:rPr>
                <a:t>:</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ourier New" pitchFamily="49" charset="0"/>
                  <a:ea typeface="+mn-ea"/>
                </a:rPr>
                <a:t>BX lr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srgbClr val="FFFFFF"/>
                </a:solidFill>
                <a:effectLst/>
                <a:uLnTx/>
                <a:uFillTx/>
                <a:latin typeface="Times New Roman" pitchFamily="18" charset="0"/>
                <a:ea typeface="+mn-ea"/>
              </a:endParaRPr>
            </a:p>
          </p:txBody>
        </p:sp>
        <p:sp>
          <p:nvSpPr>
            <p:cNvPr id="17" name="Rectangle 5">
              <a:extLst>
                <a:ext uri="{FF2B5EF4-FFF2-40B4-BE49-F238E27FC236}">
                  <a16:creationId xmlns:a16="http://schemas.microsoft.com/office/drawing/2014/main" id="{41D23458-A826-439A-B415-1584DBBBA50A}"/>
                </a:ext>
              </a:extLst>
            </p:cNvPr>
            <p:cNvSpPr>
              <a:spLocks noChangeArrowheads="1"/>
            </p:cNvSpPr>
            <p:nvPr/>
          </p:nvSpPr>
          <p:spPr bwMode="auto">
            <a:xfrm>
              <a:off x="2592" y="2482"/>
              <a:ext cx="720" cy="231"/>
            </a:xfrm>
            <a:prstGeom prst="rect">
              <a:avLst/>
            </a:prstGeom>
            <a:noFill/>
            <a:ln w="9525">
              <a:noFill/>
              <a:miter lim="800000"/>
              <a:headEnd/>
              <a:tailEnd/>
            </a:ln>
          </p:spPr>
          <p:txBody>
            <a:bodyPr lIns="92075" tIns="46038" rIns="92075" bIns="46038">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68A33"/>
                  </a:solidFill>
                  <a:effectLst/>
                  <a:uLnTx/>
                  <a:uFillTx/>
                  <a:latin typeface="Courier New" pitchFamily="49" charset="0"/>
                  <a:ea typeface="+mn-ea"/>
                </a:rPr>
                <a:t>func1</a:t>
              </a:r>
              <a:endParaRPr kumimoji="0" lang="en-US" sz="2000" b="1" i="0" u="none" strike="noStrike" kern="0" cap="none" spc="0" normalizeH="0" baseline="0" noProof="0" dirty="0">
                <a:ln>
                  <a:noFill/>
                </a:ln>
                <a:solidFill>
                  <a:srgbClr val="128CAB"/>
                </a:solidFill>
                <a:effectLst/>
                <a:uLnTx/>
                <a:uFillTx/>
                <a:latin typeface="Courier New" pitchFamily="49" charset="0"/>
                <a:ea typeface="+mn-ea"/>
              </a:endParaRPr>
            </a:p>
          </p:txBody>
        </p:sp>
        <p:sp>
          <p:nvSpPr>
            <p:cNvPr id="18" name="Rectangle 6">
              <a:extLst>
                <a:ext uri="{FF2B5EF4-FFF2-40B4-BE49-F238E27FC236}">
                  <a16:creationId xmlns:a16="http://schemas.microsoft.com/office/drawing/2014/main" id="{7BAE8378-52D5-4144-AC5A-9A62632DB3BB}"/>
                </a:ext>
              </a:extLst>
            </p:cNvPr>
            <p:cNvSpPr>
              <a:spLocks noChangeArrowheads="1"/>
            </p:cNvSpPr>
            <p:nvPr/>
          </p:nvSpPr>
          <p:spPr bwMode="auto">
            <a:xfrm>
              <a:off x="4128" y="2482"/>
              <a:ext cx="720" cy="231"/>
            </a:xfrm>
            <a:prstGeom prst="rect">
              <a:avLst/>
            </a:prstGeom>
            <a:noFill/>
            <a:ln w="9525">
              <a:noFill/>
              <a:miter lim="800000"/>
              <a:headEnd/>
              <a:tailEnd/>
            </a:ln>
          </p:spPr>
          <p:txBody>
            <a:bodyPr lIns="92075" tIns="46038" rIns="92075" bIns="46038">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68A33"/>
                  </a:solidFill>
                  <a:effectLst/>
                  <a:uLnTx/>
                  <a:uFillTx/>
                  <a:latin typeface="Courier New" pitchFamily="49" charset="0"/>
                  <a:ea typeface="+mn-ea"/>
                </a:rPr>
                <a:t>func2</a:t>
              </a:r>
            </a:p>
          </p:txBody>
        </p:sp>
        <p:sp>
          <p:nvSpPr>
            <p:cNvPr id="19" name="Line 7">
              <a:extLst>
                <a:ext uri="{FF2B5EF4-FFF2-40B4-BE49-F238E27FC236}">
                  <a16:creationId xmlns:a16="http://schemas.microsoft.com/office/drawing/2014/main" id="{8DB476DA-8DEC-4CAC-B65F-FB17EA58456C}"/>
                </a:ext>
              </a:extLst>
            </p:cNvPr>
            <p:cNvSpPr>
              <a:spLocks noChangeShapeType="1"/>
            </p:cNvSpPr>
            <p:nvPr/>
          </p:nvSpPr>
          <p:spPr bwMode="auto">
            <a:xfrm flipV="1">
              <a:off x="3360" y="2866"/>
              <a:ext cx="720" cy="288"/>
            </a:xfrm>
            <a:prstGeom prst="line">
              <a:avLst/>
            </a:prstGeom>
            <a:noFill/>
            <a:ln w="25400">
              <a:solidFill>
                <a:srgbClr val="000000"/>
              </a:solidFill>
              <a:round/>
              <a:headEnd type="none" w="sm" len="sm"/>
              <a:tailEnd type="stealth" w="med" len="lg"/>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20" name="Rectangle 8">
              <a:extLst>
                <a:ext uri="{FF2B5EF4-FFF2-40B4-BE49-F238E27FC236}">
                  <a16:creationId xmlns:a16="http://schemas.microsoft.com/office/drawing/2014/main" id="{6117EEA7-309C-413B-A9B3-123A56BB948F}"/>
                </a:ext>
              </a:extLst>
            </p:cNvPr>
            <p:cNvSpPr>
              <a:spLocks noChangeArrowheads="1"/>
            </p:cNvSpPr>
            <p:nvPr/>
          </p:nvSpPr>
          <p:spPr bwMode="auto">
            <a:xfrm>
              <a:off x="492" y="2626"/>
              <a:ext cx="1195" cy="1105"/>
            </a:xfrm>
            <a:prstGeom prst="rect">
              <a:avLst/>
            </a:prstGeom>
            <a:noFill/>
            <a:ln w="12700">
              <a:noFill/>
              <a:miter lim="800000"/>
              <a:headEnd type="none" w="sm" len="sm"/>
              <a:tailEnd type="none" w="sm" len="sm"/>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void func1 (void)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	</a:t>
              </a:r>
              <a:br>
                <a:rPr kumimoji="0" lang="en-US" sz="1800" b="1" i="0" u="none" strike="noStrike" kern="0" cap="none" spc="0" normalizeH="0" baseline="0" noProof="0" dirty="0">
                  <a:ln>
                    <a:noFill/>
                  </a:ln>
                  <a:solidFill>
                    <a:srgbClr val="F68A33"/>
                  </a:solidFill>
                  <a:effectLst/>
                  <a:uLnTx/>
                  <a:uFillTx/>
                  <a:latin typeface="Courier New" pitchFamily="49" charset="0"/>
                  <a:ea typeface="+mn-ea"/>
                </a:rPr>
              </a:br>
              <a:r>
                <a:rPr kumimoji="0" lang="en-US" sz="1800" b="1" i="0" u="none" strike="noStrike" kern="0" cap="none" spc="0" normalizeH="0" baseline="0" noProof="0" dirty="0">
                  <a:ln>
                    <a:noFill/>
                  </a:ln>
                  <a:solidFill>
                    <a:srgbClr val="F68A33"/>
                  </a:solidFill>
                  <a:effectLst/>
                  <a:uLnTx/>
                  <a:uFillTx/>
                  <a:latin typeface="Courier New" pitchFamily="49" charset="0"/>
                  <a:ea typeface="+mn-ea"/>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	func2();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a:t>
              </a:r>
            </a:p>
          </p:txBody>
        </p:sp>
      </p:grpSp>
    </p:spTree>
    <p:extLst>
      <p:ext uri="{BB962C8B-B14F-4D97-AF65-F5344CB8AC3E}">
        <p14:creationId xmlns:p14="http://schemas.microsoft.com/office/powerpoint/2010/main" val="1848467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Interworking</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4" y="962025"/>
            <a:ext cx="11180763" cy="4086225"/>
          </a:xfrm>
        </p:spPr>
        <p:txBody>
          <a:bodyPr wrap="square" numCol="1" anchor="t" anchorCtr="0" compatLnSpc="1">
            <a:prstTxWarp prst="textNoShape">
              <a:avLst/>
            </a:prstTxWarp>
          </a:bodyPr>
          <a:lstStyle/>
          <a:p>
            <a:r>
              <a:rPr lang="en-IN" altLang="en-US" sz="2000" dirty="0">
                <a:ea typeface="ＭＳ Ｐゴシック" panose="020B0600070205080204" pitchFamily="34" charset="-128"/>
              </a:rPr>
              <a:t>Interworking can be carried out using the branch exchange instruction. </a:t>
            </a:r>
          </a:p>
          <a:p>
            <a:pPr marL="704850" lvl="1" indent="-228600" fontAlgn="auto">
              <a:lnSpc>
                <a:spcPct val="100000"/>
              </a:lnSpc>
              <a:spcBef>
                <a:spcPts val="400"/>
              </a:spcBef>
              <a:spcAft>
                <a:spcPts val="0"/>
              </a:spcAft>
              <a:buClr>
                <a:srgbClr val="00B1DB"/>
              </a:buClr>
              <a:buSzPct val="95000"/>
              <a:buNone/>
            </a:pPr>
            <a:r>
              <a:rPr lang="en-US" b="1" dirty="0">
                <a:solidFill>
                  <a:srgbClr val="F68A33"/>
                </a:solidFill>
                <a:latin typeface="Courier New" pitchFamily="49" charset="0"/>
                <a:ea typeface="+mn-ea"/>
              </a:rPr>
              <a:t>BX   Rn</a:t>
            </a:r>
          </a:p>
          <a:p>
            <a:pPr marL="704850" lvl="1" indent="-228600" fontAlgn="auto">
              <a:lnSpc>
                <a:spcPct val="100000"/>
              </a:lnSpc>
              <a:spcBef>
                <a:spcPts val="400"/>
              </a:spcBef>
              <a:spcAft>
                <a:spcPts val="0"/>
              </a:spcAft>
              <a:buClr>
                <a:srgbClr val="00B1DB"/>
              </a:buClr>
              <a:buSzPct val="95000"/>
              <a:buNone/>
            </a:pPr>
            <a:r>
              <a:rPr lang="en-US" b="1" dirty="0">
                <a:solidFill>
                  <a:srgbClr val="F68A33"/>
                </a:solidFill>
                <a:latin typeface="Courier New" pitchFamily="49" charset="0"/>
                <a:ea typeface="+mn-ea"/>
              </a:rPr>
              <a:t>BLX  Rn</a:t>
            </a:r>
            <a:endParaRPr lang="en-US" altLang="en-US" sz="1600" dirty="0">
              <a:ea typeface="ＭＳ Ｐゴシック" panose="020B0600070205080204" pitchFamily="34" charset="-128"/>
            </a:endParaRPr>
          </a:p>
          <a:p>
            <a:r>
              <a:rPr lang="en-US" sz="2000" dirty="0"/>
              <a:t>Bit 0 of </a:t>
            </a:r>
            <a:r>
              <a:rPr lang="en-US" sz="2000" dirty="0">
                <a:latin typeface="Courier New" pitchFamily="49" charset="0"/>
              </a:rPr>
              <a:t>Rn</a:t>
            </a:r>
            <a:r>
              <a:rPr lang="en-US" sz="2000" dirty="0"/>
              <a:t> determines the exchange behavior.</a:t>
            </a:r>
            <a:endParaRPr lang="en-US" altLang="en-US" sz="2000" dirty="0">
              <a:ea typeface="ＭＳ Ｐゴシック" panose="020B0600070205080204" pitchFamily="34" charset="-128"/>
            </a:endParaRPr>
          </a:p>
          <a:p>
            <a:pPr lvl="1"/>
            <a:r>
              <a:rPr lang="en-IN" altLang="en-US" sz="1600" dirty="0">
                <a:ea typeface="ＭＳ Ｐゴシック" panose="020B0600070205080204" pitchFamily="34" charset="-128"/>
              </a:rPr>
              <a:t>Unset	:	change to (or remain in) Arm state.</a:t>
            </a:r>
          </a:p>
          <a:p>
            <a:pPr lvl="1"/>
            <a:r>
              <a:rPr lang="en-IN" altLang="en-US" sz="1600" dirty="0">
                <a:ea typeface="ＭＳ Ｐゴシック" panose="020B0600070205080204" pitchFamily="34" charset="-128"/>
              </a:rPr>
              <a:t>Set:		change to (or remain in) Thumb state.</a:t>
            </a:r>
            <a:endParaRPr lang="en-US" altLang="en-US" sz="1600" dirty="0">
              <a:ea typeface="ＭＳ Ｐゴシック" panose="020B0600070205080204" pitchFamily="34" charset="-128"/>
            </a:endParaRPr>
          </a:p>
          <a:p>
            <a:pPr marL="0" lvl="1" indent="0">
              <a:spcAft>
                <a:spcPts val="1600"/>
              </a:spcAft>
              <a:buNone/>
            </a:pPr>
            <a:r>
              <a:rPr lang="en-US" sz="2000" dirty="0">
                <a:ea typeface="ＭＳ Ｐゴシック" panose="020B0600070205080204" pitchFamily="34" charset="-128"/>
              </a:rPr>
              <a:t>Branch and link with exchange</a:t>
            </a:r>
            <a:endParaRPr lang="en-US" altLang="en-US" sz="2000" dirty="0">
              <a:ea typeface="ＭＳ Ｐゴシック" panose="020B0600070205080204" pitchFamily="34" charset="-128"/>
            </a:endParaRPr>
          </a:p>
          <a:p>
            <a:pPr lvl="1">
              <a:spcBef>
                <a:spcPts val="600"/>
              </a:spcBef>
            </a:pPr>
            <a:r>
              <a:rPr lang="en-US" sz="1600" dirty="0"/>
              <a:t>Used to branch to a subroutine, which is known to be in the opposite instruction set</a:t>
            </a:r>
          </a:p>
          <a:p>
            <a:pPr lvl="1"/>
            <a:r>
              <a:rPr lang="en-US" sz="1600" dirty="0"/>
              <a:t>When branching to imported labels, use </a:t>
            </a:r>
            <a:r>
              <a:rPr lang="en-US" sz="1600" dirty="0">
                <a:latin typeface="Courier New" pitchFamily="49" charset="0"/>
              </a:rPr>
              <a:t>BL</a:t>
            </a:r>
            <a:r>
              <a:rPr lang="en-US" sz="1600" dirty="0"/>
              <a:t>; the linker will substitute </a:t>
            </a:r>
            <a:r>
              <a:rPr lang="en-US" sz="1600" dirty="0">
                <a:latin typeface="Courier New" pitchFamily="49" charset="0"/>
              </a:rPr>
              <a:t>BLX</a:t>
            </a:r>
            <a:r>
              <a:rPr lang="en-US" sz="1600" dirty="0"/>
              <a:t> if necessary.</a:t>
            </a:r>
          </a:p>
          <a:p>
            <a:pPr lvl="1"/>
            <a:r>
              <a:rPr lang="en-US" sz="1600" b="1" dirty="0">
                <a:solidFill>
                  <a:srgbClr val="F68A33"/>
                </a:solidFill>
                <a:latin typeface="Courier New" pitchFamily="49" charset="0"/>
                <a:ea typeface="+mn-ea"/>
              </a:rPr>
              <a:t>BLX offset</a:t>
            </a:r>
            <a:r>
              <a:rPr lang="en-US" sz="1600" dirty="0">
                <a:solidFill>
                  <a:srgbClr val="000000"/>
                </a:solidFill>
                <a:latin typeface="Courier New" pitchFamily="49" charset="0"/>
                <a:ea typeface="+mn-ea"/>
              </a:rPr>
              <a:t>		</a:t>
            </a:r>
            <a:r>
              <a:rPr lang="en-US" sz="1600" b="1" dirty="0">
                <a:solidFill>
                  <a:srgbClr val="000000"/>
                </a:solidFill>
                <a:latin typeface="Courier New" pitchFamily="49" charset="0"/>
                <a:ea typeface="+mn-ea"/>
              </a:rPr>
              <a:t>; Arm/Thumb instruction which always</a:t>
            </a:r>
            <a:br>
              <a:rPr lang="en-US" sz="1600" b="1" dirty="0">
                <a:solidFill>
                  <a:srgbClr val="000000"/>
                </a:solidFill>
                <a:latin typeface="Courier New" pitchFamily="49" charset="0"/>
                <a:ea typeface="+mn-ea"/>
              </a:rPr>
            </a:br>
            <a:r>
              <a:rPr lang="en-US" sz="1600" b="1" dirty="0">
                <a:solidFill>
                  <a:srgbClr val="000000"/>
                </a:solidFill>
                <a:latin typeface="Courier New" pitchFamily="49" charset="0"/>
                <a:ea typeface="+mn-ea"/>
              </a:rPr>
              <a:t>				; changes state (and sets LR)</a:t>
            </a:r>
          </a:p>
          <a:p>
            <a:pPr marL="0" lvl="1" indent="0">
              <a:spcAft>
                <a:spcPts val="1600"/>
              </a:spcAft>
              <a:buNone/>
            </a:pPr>
            <a:r>
              <a:rPr lang="en-US" sz="2000" dirty="0"/>
              <a:t>All instructions that modify the </a:t>
            </a:r>
            <a:r>
              <a:rPr lang="en-US" sz="2000" dirty="0">
                <a:latin typeface="Courier New" pitchFamily="49" charset="0"/>
              </a:rPr>
              <a:t>PC</a:t>
            </a:r>
            <a:r>
              <a:rPr lang="en-US" sz="2000" dirty="0"/>
              <a:t> can cause a state change.</a:t>
            </a:r>
            <a:endParaRPr lang="en-US" altLang="en-US" sz="2000" dirty="0">
              <a:ea typeface="ＭＳ Ｐゴシック" panose="020B0600070205080204" pitchFamily="34" charset="-128"/>
            </a:endParaRPr>
          </a:p>
          <a:p>
            <a:pPr lvl="1">
              <a:spcBef>
                <a:spcPts val="600"/>
              </a:spcBef>
            </a:pPr>
            <a:r>
              <a:rPr lang="en-IN" sz="1600" dirty="0"/>
              <a:t>Depending on bit 0 of the result</a:t>
            </a:r>
          </a:p>
          <a:p>
            <a:pPr lvl="1">
              <a:spcBef>
                <a:spcPts val="600"/>
              </a:spcBef>
            </a:pPr>
            <a:r>
              <a:rPr lang="en-IN" sz="1600" dirty="0"/>
              <a:t>For data processing instructions, state changes only if S variant is snot used.</a:t>
            </a:r>
            <a:endParaRPr lang="en-US" sz="1600" dirty="0"/>
          </a:p>
          <a:p>
            <a:pPr lvl="1"/>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1451635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Compare and Branch if Zero</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523816" y="1003300"/>
            <a:ext cx="11180763" cy="4086225"/>
          </a:xfrm>
        </p:spPr>
        <p:txBody>
          <a:bodyPr wrap="square" numCol="1" anchor="t" anchorCtr="0" compatLnSpc="1">
            <a:prstTxWarp prst="textNoShape">
              <a:avLst/>
            </a:prstTxWarp>
          </a:bodyPr>
          <a:lstStyle/>
          <a:p>
            <a:r>
              <a:rPr lang="en-IN" altLang="en-US" sz="2000" dirty="0">
                <a:ea typeface="ＭＳ Ｐゴシック" panose="020B0600070205080204" pitchFamily="34" charset="-128"/>
              </a:rPr>
              <a:t>Replaces a CMP followed by a branch</a:t>
            </a:r>
            <a:endParaRPr lang="en-US" altLang="en-US" sz="2000" dirty="0">
              <a:ea typeface="ＭＳ Ｐゴシック" panose="020B0600070205080204" pitchFamily="34" charset="-128"/>
            </a:endParaRPr>
          </a:p>
          <a:p>
            <a:pPr lvl="1"/>
            <a:r>
              <a:rPr lang="en-IN" altLang="en-US" sz="1600" dirty="0">
                <a:ea typeface="ＭＳ Ｐゴシック" panose="020B0600070205080204" pitchFamily="34" charset="-128"/>
              </a:rPr>
              <a:t>BUT does not affect condition code flags</a:t>
            </a:r>
            <a:endParaRPr lang="en-US" altLang="en-US" sz="1600" dirty="0">
              <a:ea typeface="ＭＳ Ｐゴシック" panose="020B0600070205080204" pitchFamily="34" charset="-128"/>
            </a:endParaRPr>
          </a:p>
          <a:p>
            <a:r>
              <a:rPr lang="en-IN" altLang="en-US" sz="2000" dirty="0">
                <a:ea typeface="ＭＳ Ｐゴシック" panose="020B0600070205080204" pitchFamily="34" charset="-128"/>
              </a:rPr>
              <a:t>Syntax</a:t>
            </a:r>
            <a:endParaRPr lang="en-US" altLang="en-US" sz="2000" dirty="0">
              <a:ea typeface="ＭＳ Ｐゴシック" panose="020B0600070205080204" pitchFamily="34" charset="-128"/>
            </a:endParaRPr>
          </a:p>
          <a:p>
            <a:pPr marL="650875" lvl="1" indent="-249238" defTabSz="801688" fontAlgn="auto">
              <a:lnSpc>
                <a:spcPct val="120000"/>
              </a:lnSpc>
              <a:spcBef>
                <a:spcPct val="25000"/>
              </a:spcBef>
              <a:spcAft>
                <a:spcPts val="0"/>
              </a:spcAft>
              <a:buClrTx/>
              <a:buSzTx/>
              <a:buNone/>
            </a:pPr>
            <a:r>
              <a:rPr lang="en-US" sz="1600" b="1" dirty="0">
                <a:solidFill>
                  <a:srgbClr val="000000"/>
                </a:solidFill>
                <a:latin typeface="Courier New" pitchFamily="49" charset="0"/>
                <a:ea typeface="+mn-ea"/>
              </a:rPr>
              <a:t>	</a:t>
            </a:r>
            <a:r>
              <a:rPr lang="en-US" sz="1600" b="1" dirty="0">
                <a:solidFill>
                  <a:srgbClr val="F68A33"/>
                </a:solidFill>
                <a:latin typeface="Courier New" pitchFamily="49" charset="0"/>
                <a:ea typeface="+mn-ea"/>
              </a:rPr>
              <a:t>CB{N}Z &lt;Rn&gt;, &lt;label&gt;</a:t>
            </a:r>
          </a:p>
          <a:p>
            <a:pPr marL="1001713" lvl="2" indent="-200025" defTabSz="801688" fontAlgn="auto">
              <a:lnSpc>
                <a:spcPct val="120000"/>
              </a:lnSpc>
              <a:spcBef>
                <a:spcPct val="25000"/>
              </a:spcBef>
              <a:spcAft>
                <a:spcPts val="0"/>
              </a:spcAft>
              <a:buClrTx/>
              <a:buSzTx/>
              <a:buFont typeface="Wingdings" pitchFamily="2" charset="2"/>
              <a:buChar char="§"/>
            </a:pPr>
            <a:r>
              <a:rPr lang="en-US" sz="1600" b="1" dirty="0">
                <a:solidFill>
                  <a:srgbClr val="F68A33"/>
                </a:solidFill>
                <a:latin typeface="Courier New" pitchFamily="49" charset="0"/>
                <a:ea typeface="+mn-ea"/>
              </a:rPr>
              <a:t>CBZ</a:t>
            </a:r>
            <a:r>
              <a:rPr lang="en-US" sz="1600" dirty="0">
                <a:solidFill>
                  <a:srgbClr val="000000"/>
                </a:solidFill>
                <a:latin typeface="Gill Sans MT"/>
                <a:ea typeface="+mn-ea"/>
              </a:rPr>
              <a:t>: If Rn is equal to zero, branch to label</a:t>
            </a:r>
          </a:p>
          <a:p>
            <a:pPr marL="1001713" lvl="2" indent="-200025" defTabSz="801688" fontAlgn="auto">
              <a:lnSpc>
                <a:spcPct val="120000"/>
              </a:lnSpc>
              <a:spcBef>
                <a:spcPct val="25000"/>
              </a:spcBef>
              <a:spcAft>
                <a:spcPts val="0"/>
              </a:spcAft>
              <a:buClrTx/>
              <a:buSzTx/>
              <a:buFont typeface="Wingdings" pitchFamily="2" charset="2"/>
              <a:buChar char="§"/>
            </a:pPr>
            <a:r>
              <a:rPr lang="en-US" sz="1600" b="1" dirty="0">
                <a:solidFill>
                  <a:srgbClr val="F68A33"/>
                </a:solidFill>
                <a:latin typeface="Courier New" pitchFamily="49" charset="0"/>
                <a:ea typeface="+mn-ea"/>
              </a:rPr>
              <a:t>CBNZ</a:t>
            </a:r>
            <a:r>
              <a:rPr lang="en-US" sz="1600" dirty="0">
                <a:solidFill>
                  <a:srgbClr val="000000"/>
                </a:solidFill>
                <a:latin typeface="Gill Sans MT"/>
                <a:ea typeface="+mn-ea"/>
              </a:rPr>
              <a:t>: If Rn is not equal to zero, branch to label</a:t>
            </a:r>
          </a:p>
          <a:p>
            <a:pPr lvl="1"/>
            <a:endParaRPr lang="en-US" altLang="en-US" sz="1600" dirty="0">
              <a:ea typeface="ＭＳ Ｐゴシック" panose="020B0600070205080204" pitchFamily="34" charset="-128"/>
            </a:endParaRPr>
          </a:p>
          <a:p>
            <a:r>
              <a:rPr lang="en-IN" altLang="en-US" sz="2000" dirty="0">
                <a:ea typeface="ＭＳ Ｐゴシック" panose="020B0600070205080204" pitchFamily="34" charset="-128"/>
              </a:rPr>
              <a:t>Can only branch forward between 4 and 130 bytes</a:t>
            </a:r>
            <a:endParaRPr lang="en-US" altLang="en-US" sz="2000" dirty="0">
              <a:ea typeface="ＭＳ Ｐゴシック" panose="020B0600070205080204" pitchFamily="34" charset="-128"/>
            </a:endParaRPr>
          </a:p>
          <a:p>
            <a:pPr lvl="1"/>
            <a:endParaRPr lang="en-US" altLang="en-US" sz="1600" dirty="0">
              <a:ea typeface="ＭＳ Ｐゴシック" panose="020B0600070205080204" pitchFamily="34" charset="-128"/>
            </a:endParaRPr>
          </a:p>
        </p:txBody>
      </p:sp>
      <p:grpSp>
        <p:nvGrpSpPr>
          <p:cNvPr id="5" name="Group 14">
            <a:extLst>
              <a:ext uri="{FF2B5EF4-FFF2-40B4-BE49-F238E27FC236}">
                <a16:creationId xmlns:a16="http://schemas.microsoft.com/office/drawing/2014/main" id="{A65ABCF6-AC03-4ABC-BEF5-E3D311AFF4FB}"/>
              </a:ext>
            </a:extLst>
          </p:cNvPr>
          <p:cNvGrpSpPr>
            <a:grpSpLocks/>
          </p:cNvGrpSpPr>
          <p:nvPr/>
        </p:nvGrpSpPr>
        <p:grpSpPr bwMode="auto">
          <a:xfrm>
            <a:off x="1902619" y="4114800"/>
            <a:ext cx="8425275" cy="2162175"/>
            <a:chOff x="904" y="2259"/>
            <a:chExt cx="3982" cy="1362"/>
          </a:xfrm>
        </p:grpSpPr>
        <p:sp>
          <p:nvSpPr>
            <p:cNvPr id="6" name="Text Box 11">
              <a:extLst>
                <a:ext uri="{FF2B5EF4-FFF2-40B4-BE49-F238E27FC236}">
                  <a16:creationId xmlns:a16="http://schemas.microsoft.com/office/drawing/2014/main" id="{BE304775-647A-4342-898C-EB380C1E4A25}"/>
                </a:ext>
              </a:extLst>
            </p:cNvPr>
            <p:cNvSpPr txBox="1">
              <a:spLocks noChangeArrowheads="1"/>
            </p:cNvSpPr>
            <p:nvPr/>
          </p:nvSpPr>
          <p:spPr bwMode="auto">
            <a:xfrm>
              <a:off x="904" y="2259"/>
              <a:ext cx="1387" cy="1362"/>
            </a:xfrm>
            <a:prstGeom prst="rect">
              <a:avLst/>
            </a:prstGeom>
            <a:solidFill>
              <a:srgbClr val="A0D0E3"/>
            </a:solidFill>
            <a:ln w="12700" algn="ctr">
              <a:solidFill>
                <a:schemeClr val="tx1"/>
              </a:solidFill>
              <a:miter lim="800000"/>
              <a:headEnd/>
              <a:tailEnd/>
            </a:ln>
          </p:spPr>
          <p:txBody>
            <a:bodyPr wrap="none" lIns="80167" tIns="40084" rIns="80167" bIns="40084"/>
            <a:lstStyle/>
            <a:p>
              <a:pPr algn="l" defTabSz="801688"/>
              <a:r>
                <a:rPr lang="en-US" b="1" dirty="0">
                  <a:latin typeface="Courier New" pitchFamily="49" charset="0"/>
                </a:rPr>
                <a:t> </a:t>
              </a:r>
              <a:br>
                <a:rPr lang="en-US" b="1" dirty="0">
                  <a:latin typeface="Courier New" pitchFamily="49" charset="0"/>
                </a:rPr>
              </a:br>
              <a:r>
                <a:rPr lang="en-US" b="1" dirty="0">
                  <a:latin typeface="Courier New" pitchFamily="49" charset="0"/>
                </a:rPr>
                <a:t>  .</a:t>
              </a:r>
            </a:p>
            <a:p>
              <a:pPr algn="l" defTabSz="801688"/>
              <a:r>
                <a:rPr lang="en-US" b="1" dirty="0">
                  <a:latin typeface="Courier New" pitchFamily="49" charset="0"/>
                </a:rPr>
                <a:t>  CMP r0, #0</a:t>
              </a:r>
            </a:p>
            <a:p>
              <a:pPr algn="l" defTabSz="801688"/>
              <a:r>
                <a:rPr lang="en-US" b="1" dirty="0">
                  <a:latin typeface="Courier New" pitchFamily="49" charset="0"/>
                </a:rPr>
                <a:t>  BEQ exit</a:t>
              </a:r>
            </a:p>
            <a:p>
              <a:pPr algn="l" defTabSz="801688"/>
              <a:r>
                <a:rPr lang="en-US" b="1" dirty="0">
                  <a:latin typeface="Courier New" pitchFamily="49" charset="0"/>
                </a:rPr>
                <a:t>  .	</a:t>
              </a:r>
            </a:p>
            <a:p>
              <a:pPr algn="l" defTabSz="801688"/>
              <a:r>
                <a:rPr lang="en-US" b="1" dirty="0">
                  <a:latin typeface="Courier New" pitchFamily="49" charset="0"/>
                </a:rPr>
                <a:t>exit</a:t>
              </a:r>
              <a:endParaRPr lang="en-GB" dirty="0">
                <a:latin typeface="Courier New" pitchFamily="49" charset="0"/>
              </a:endParaRPr>
            </a:p>
          </p:txBody>
        </p:sp>
        <p:sp>
          <p:nvSpPr>
            <p:cNvPr id="7" name="AutoShape 12">
              <a:extLst>
                <a:ext uri="{FF2B5EF4-FFF2-40B4-BE49-F238E27FC236}">
                  <a16:creationId xmlns:a16="http://schemas.microsoft.com/office/drawing/2014/main" id="{ECD68548-82BC-436A-9811-9543D721A896}"/>
                </a:ext>
              </a:extLst>
            </p:cNvPr>
            <p:cNvSpPr>
              <a:spLocks noChangeArrowheads="1"/>
            </p:cNvSpPr>
            <p:nvPr/>
          </p:nvSpPr>
          <p:spPr bwMode="auto">
            <a:xfrm>
              <a:off x="2684" y="2873"/>
              <a:ext cx="421" cy="343"/>
            </a:xfrm>
            <a:prstGeom prst="rightArrow">
              <a:avLst>
                <a:gd name="adj1" fmla="val 50000"/>
                <a:gd name="adj2" fmla="val 30685"/>
              </a:avLst>
            </a:prstGeom>
            <a:solidFill>
              <a:schemeClr val="bg2"/>
            </a:solidFill>
            <a:ln w="12700" algn="ctr">
              <a:solidFill>
                <a:schemeClr val="tx1"/>
              </a:solidFill>
              <a:miter lim="800000"/>
              <a:headEnd/>
              <a:tailEnd/>
            </a:ln>
          </p:spPr>
          <p:txBody>
            <a:bodyPr wrap="none" lIns="79200" tIns="39600" rIns="79200" bIns="39600" anchor="ctr"/>
            <a:lstStyle/>
            <a:p>
              <a:endParaRPr lang="en-GB" dirty="0"/>
            </a:p>
          </p:txBody>
        </p:sp>
        <p:sp>
          <p:nvSpPr>
            <p:cNvPr id="8" name="Text Box 13">
              <a:extLst>
                <a:ext uri="{FF2B5EF4-FFF2-40B4-BE49-F238E27FC236}">
                  <a16:creationId xmlns:a16="http://schemas.microsoft.com/office/drawing/2014/main" id="{078267DA-FB7F-4F0F-86F9-F00947AB71D7}"/>
                </a:ext>
              </a:extLst>
            </p:cNvPr>
            <p:cNvSpPr txBox="1">
              <a:spLocks noChangeArrowheads="1"/>
            </p:cNvSpPr>
            <p:nvPr/>
          </p:nvSpPr>
          <p:spPr bwMode="auto">
            <a:xfrm>
              <a:off x="3499" y="2259"/>
              <a:ext cx="1387" cy="1362"/>
            </a:xfrm>
            <a:prstGeom prst="rect">
              <a:avLst/>
            </a:prstGeom>
            <a:solidFill>
              <a:srgbClr val="A0D0E3"/>
            </a:solidFill>
            <a:ln w="12700" algn="ctr">
              <a:solidFill>
                <a:schemeClr val="tx1"/>
              </a:solidFill>
              <a:miter lim="800000"/>
              <a:headEnd/>
              <a:tailEnd/>
            </a:ln>
          </p:spPr>
          <p:txBody>
            <a:bodyPr wrap="none" lIns="80167" tIns="40084" rIns="80167" bIns="40084"/>
            <a:lstStyle/>
            <a:p>
              <a:pPr algn="l" defTabSz="801688"/>
              <a:r>
                <a:rPr lang="en-US" b="1" dirty="0">
                  <a:latin typeface="Courier New" pitchFamily="49" charset="0"/>
                </a:rPr>
                <a:t> </a:t>
              </a:r>
              <a:br>
                <a:rPr lang="en-US" b="1" dirty="0">
                  <a:latin typeface="Courier New" pitchFamily="49" charset="0"/>
                </a:rPr>
              </a:br>
              <a:r>
                <a:rPr lang="en-US" b="1" dirty="0">
                  <a:latin typeface="Courier New" pitchFamily="49" charset="0"/>
                </a:rPr>
                <a:t>  .</a:t>
              </a:r>
            </a:p>
            <a:p>
              <a:pPr algn="l" defTabSz="801688"/>
              <a:r>
                <a:rPr lang="en-US" b="1" dirty="0">
                  <a:latin typeface="Courier New" pitchFamily="49" charset="0"/>
                </a:rPr>
                <a:t>  CBZ r0, exit</a:t>
              </a:r>
            </a:p>
            <a:p>
              <a:pPr algn="l" defTabSz="801688"/>
              <a:r>
                <a:rPr lang="en-US" b="1" dirty="0">
                  <a:latin typeface="Courier New" pitchFamily="49" charset="0"/>
                </a:rPr>
                <a:t>  .</a:t>
              </a:r>
            </a:p>
            <a:p>
              <a:pPr algn="l" defTabSz="801688"/>
              <a:r>
                <a:rPr lang="en-US" b="1" dirty="0">
                  <a:latin typeface="Courier New" pitchFamily="49" charset="0"/>
                </a:rPr>
                <a:t>  .		</a:t>
              </a:r>
            </a:p>
            <a:p>
              <a:pPr algn="l" defTabSz="801688"/>
              <a:r>
                <a:rPr lang="en-US" b="1" dirty="0">
                  <a:latin typeface="Courier New" pitchFamily="49" charset="0"/>
                </a:rPr>
                <a:t>exit</a:t>
              </a:r>
              <a:endParaRPr lang="en-GB" dirty="0">
                <a:latin typeface="Courier New" pitchFamily="49" charset="0"/>
              </a:endParaRPr>
            </a:p>
          </p:txBody>
        </p:sp>
      </p:grpSp>
    </p:spTree>
    <p:extLst>
      <p:ext uri="{BB962C8B-B14F-4D97-AF65-F5344CB8AC3E}">
        <p14:creationId xmlns:p14="http://schemas.microsoft.com/office/powerpoint/2010/main" val="113603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Conditional Instructions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183697"/>
            <a:ext cx="11180763" cy="4086225"/>
          </a:xfrm>
        </p:spPr>
        <p:txBody>
          <a:bodyPr wrap="square" numCol="1" anchor="t" anchorCtr="0" compatLnSpc="1">
            <a:prstTxWarp prst="textNoShape">
              <a:avLst/>
            </a:prstTxWarp>
          </a:bodyPr>
          <a:lstStyle/>
          <a:p>
            <a:r>
              <a:rPr lang="en-IN" altLang="en-US" sz="2000" dirty="0">
                <a:ea typeface="ＭＳ Ｐゴシック" panose="020B0600070205080204" pitchFamily="34" charset="-128"/>
              </a:rPr>
              <a:t>Arm and Thumb instructions can execute conditionally on the condition flags set by a previous instruction.</a:t>
            </a:r>
          </a:p>
          <a:p>
            <a:r>
              <a:rPr lang="en-IN" altLang="en-US" sz="2000" dirty="0">
                <a:ea typeface="ＭＳ Ｐゴシック" panose="020B0600070205080204" pitchFamily="34" charset="-128"/>
              </a:rPr>
              <a:t>The conditional instruction can occur either:</a:t>
            </a:r>
            <a:endParaRPr lang="en-US" altLang="en-US" sz="2000" dirty="0">
              <a:ea typeface="ＭＳ Ｐゴシック" panose="020B0600070205080204" pitchFamily="34" charset="-128"/>
            </a:endParaRPr>
          </a:p>
          <a:p>
            <a:pPr lvl="1"/>
            <a:r>
              <a:rPr lang="en-IN" altLang="en-US" sz="1600" dirty="0">
                <a:ea typeface="ＭＳ Ｐゴシック" panose="020B0600070205080204" pitchFamily="34" charset="-128"/>
              </a:rPr>
              <a:t>Immediately after the instruction that updated the flags</a:t>
            </a:r>
          </a:p>
          <a:p>
            <a:pPr lvl="1"/>
            <a:r>
              <a:rPr lang="en-IN" altLang="en-US" sz="1600" dirty="0">
                <a:ea typeface="ＭＳ Ｐゴシック" panose="020B0600070205080204" pitchFamily="34" charset="-128"/>
              </a:rPr>
              <a:t>After any number of intervening instructions that have not updated the flags</a:t>
            </a:r>
            <a:endParaRPr lang="en-US" altLang="en-US" sz="1600" dirty="0">
              <a:ea typeface="ＭＳ Ｐゴシック" panose="020B0600070205080204" pitchFamily="34" charset="-128"/>
            </a:endParaRPr>
          </a:p>
          <a:p>
            <a:r>
              <a:rPr lang="en-IN" altLang="en-US" sz="2000" dirty="0">
                <a:ea typeface="ＭＳ Ｐゴシック" panose="020B0600070205080204" pitchFamily="34" charset="-128"/>
              </a:rPr>
              <a:t>The instructions that you can make conditional depends on whether the processor is in Arm state or Thumb state.</a:t>
            </a:r>
            <a:endParaRPr lang="en-US" altLang="en-US" sz="2000" dirty="0">
              <a:ea typeface="ＭＳ Ｐゴシック" panose="020B0600070205080204" pitchFamily="34" charset="-128"/>
            </a:endParaRPr>
          </a:p>
          <a:p>
            <a:r>
              <a:rPr lang="en-IN" altLang="en-US" sz="2000" dirty="0">
                <a:ea typeface="ＭＳ Ｐゴシック" panose="020B0600070205080204" pitchFamily="34" charset="-128"/>
              </a:rPr>
              <a:t>To make an instruction conditional, you must add a condition code suffix to the instruction mnemonic.</a:t>
            </a:r>
            <a:endParaRPr lang="en-US" altLang="en-US" sz="2000" dirty="0">
              <a:ea typeface="ＭＳ Ｐゴシック" panose="020B0600070205080204" pitchFamily="34" charset="-128"/>
            </a:endParaRPr>
          </a:p>
          <a:p>
            <a:pPr lvl="1"/>
            <a:r>
              <a:rPr lang="en-IN" altLang="en-US" sz="1600" dirty="0">
                <a:ea typeface="ＭＳ Ｐゴシック" panose="020B0600070205080204" pitchFamily="34" charset="-128"/>
              </a:rPr>
              <a:t>The condition code suffix enables the processor to test a condition based on the flags.</a:t>
            </a:r>
          </a:p>
          <a:p>
            <a:pPr lvl="1"/>
            <a:r>
              <a:rPr lang="en-IN" altLang="en-US" sz="1600" dirty="0">
                <a:ea typeface="ＭＳ Ｐゴシック" panose="020B0600070205080204" pitchFamily="34" charset="-128"/>
              </a:rPr>
              <a:t>If the condition test of a conditional instruction fails, the instruction:</a:t>
            </a:r>
            <a:endParaRPr lang="en-US" altLang="en-US" sz="1600" dirty="0">
              <a:ea typeface="ＭＳ Ｐゴシック" panose="020B0600070205080204" pitchFamily="34" charset="-128"/>
            </a:endParaRPr>
          </a:p>
          <a:p>
            <a:pPr lvl="2"/>
            <a:r>
              <a:rPr lang="en-IN" altLang="en-US" sz="1600" dirty="0">
                <a:ea typeface="ＭＳ Ｐゴシック" panose="020B0600070205080204" pitchFamily="34" charset="-128"/>
              </a:rPr>
              <a:t>Does not execute</a:t>
            </a:r>
          </a:p>
          <a:p>
            <a:pPr lvl="2"/>
            <a:r>
              <a:rPr lang="en-IN" altLang="en-US" sz="1600" dirty="0">
                <a:ea typeface="ＭＳ Ｐゴシック" panose="020B0600070205080204" pitchFamily="34" charset="-128"/>
              </a:rPr>
              <a:t>Does not write any value to its destination register</a:t>
            </a:r>
          </a:p>
          <a:p>
            <a:pPr lvl="2"/>
            <a:r>
              <a:rPr lang="en-IN" altLang="en-US" sz="1600" dirty="0">
                <a:ea typeface="ＭＳ Ｐゴシック" panose="020B0600070205080204" pitchFamily="34" charset="-128"/>
              </a:rPr>
              <a:t>Does not affect any of the flags</a:t>
            </a:r>
          </a:p>
          <a:p>
            <a:pPr lvl="2"/>
            <a:r>
              <a:rPr lang="en-IN" altLang="en-US" sz="1600" dirty="0">
                <a:ea typeface="ＭＳ Ｐゴシック" panose="020B0600070205080204" pitchFamily="34" charset="-128"/>
              </a:rPr>
              <a:t>Does not generate any exception </a:t>
            </a:r>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189740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Reference: Condition Codes and Flags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560180" y="1119391"/>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The possible condition codes are listed below.</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Note </a:t>
            </a:r>
            <a:r>
              <a:rPr lang="en-IN" altLang="en-US" b="1" dirty="0">
                <a:solidFill>
                  <a:srgbClr val="F68A33"/>
                </a:solidFill>
                <a:latin typeface="Courier New" pitchFamily="49" charset="0"/>
                <a:ea typeface="+mn-ea"/>
              </a:rPr>
              <a:t>AL</a:t>
            </a:r>
            <a:r>
              <a:rPr lang="en-IN" altLang="en-US" dirty="0">
                <a:ea typeface="ＭＳ Ｐゴシック" panose="020B0600070205080204" pitchFamily="34" charset="-128"/>
              </a:rPr>
              <a:t> is the default and does not need to be specified. </a:t>
            </a: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grpSp>
        <p:nvGrpSpPr>
          <p:cNvPr id="107" name="Group 4">
            <a:extLst>
              <a:ext uri="{FF2B5EF4-FFF2-40B4-BE49-F238E27FC236}">
                <a16:creationId xmlns:a16="http://schemas.microsoft.com/office/drawing/2014/main" id="{FA945D81-EBB7-4F43-B0B7-B4E92B76228D}"/>
              </a:ext>
            </a:extLst>
          </p:cNvPr>
          <p:cNvGrpSpPr>
            <a:grpSpLocks/>
          </p:cNvGrpSpPr>
          <p:nvPr/>
        </p:nvGrpSpPr>
        <p:grpSpPr bwMode="auto">
          <a:xfrm>
            <a:off x="560180" y="1992126"/>
            <a:ext cx="6233141" cy="4219390"/>
            <a:chOff x="1488" y="1584"/>
            <a:chExt cx="2784" cy="2304"/>
          </a:xfrm>
        </p:grpSpPr>
        <p:sp>
          <p:nvSpPr>
            <p:cNvPr id="108" name="Rectangle 5">
              <a:extLst>
                <a:ext uri="{FF2B5EF4-FFF2-40B4-BE49-F238E27FC236}">
                  <a16:creationId xmlns:a16="http://schemas.microsoft.com/office/drawing/2014/main" id="{5F8DB794-AA29-4403-B208-7A8E7051C6FE}"/>
                </a:ext>
              </a:extLst>
            </p:cNvPr>
            <p:cNvSpPr>
              <a:spLocks noChangeArrowheads="1"/>
            </p:cNvSpPr>
            <p:nvPr/>
          </p:nvSpPr>
          <p:spPr bwMode="auto">
            <a:xfrm>
              <a:off x="2045" y="1872"/>
              <a:ext cx="1503"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MT"/>
                  <a:ea typeface="+mn-ea"/>
                </a:rPr>
                <a:t>Not equal</a:t>
              </a:r>
            </a:p>
          </p:txBody>
        </p:sp>
        <p:sp>
          <p:nvSpPr>
            <p:cNvPr id="109" name="Rectangle 6">
              <a:extLst>
                <a:ext uri="{FF2B5EF4-FFF2-40B4-BE49-F238E27FC236}">
                  <a16:creationId xmlns:a16="http://schemas.microsoft.com/office/drawing/2014/main" id="{349B7081-2048-41DF-B4AF-778E797F045F}"/>
                </a:ext>
              </a:extLst>
            </p:cNvPr>
            <p:cNvSpPr>
              <a:spLocks noChangeArrowheads="1"/>
            </p:cNvSpPr>
            <p:nvPr/>
          </p:nvSpPr>
          <p:spPr bwMode="auto">
            <a:xfrm>
              <a:off x="2045" y="2016"/>
              <a:ext cx="1503"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MT"/>
                  <a:ea typeface="+mn-ea"/>
                </a:rPr>
                <a:t>Unsigned higher or same</a:t>
              </a:r>
            </a:p>
          </p:txBody>
        </p:sp>
        <p:sp>
          <p:nvSpPr>
            <p:cNvPr id="110" name="Rectangle 7">
              <a:extLst>
                <a:ext uri="{FF2B5EF4-FFF2-40B4-BE49-F238E27FC236}">
                  <a16:creationId xmlns:a16="http://schemas.microsoft.com/office/drawing/2014/main" id="{46102AFF-D25F-450E-A95C-546C7AE3D84B}"/>
                </a:ext>
              </a:extLst>
            </p:cNvPr>
            <p:cNvSpPr>
              <a:spLocks noChangeArrowheads="1"/>
            </p:cNvSpPr>
            <p:nvPr/>
          </p:nvSpPr>
          <p:spPr bwMode="auto">
            <a:xfrm>
              <a:off x="2045" y="2160"/>
              <a:ext cx="1503"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MT"/>
                  <a:ea typeface="+mn-ea"/>
                </a:rPr>
                <a:t>Unsigned lower</a:t>
              </a:r>
            </a:p>
          </p:txBody>
        </p:sp>
        <p:sp>
          <p:nvSpPr>
            <p:cNvPr id="111" name="Rectangle 8">
              <a:extLst>
                <a:ext uri="{FF2B5EF4-FFF2-40B4-BE49-F238E27FC236}">
                  <a16:creationId xmlns:a16="http://schemas.microsoft.com/office/drawing/2014/main" id="{A56EA8F6-32F3-4C19-819D-911BDEFD2C87}"/>
                </a:ext>
              </a:extLst>
            </p:cNvPr>
            <p:cNvSpPr>
              <a:spLocks noChangeArrowheads="1"/>
            </p:cNvSpPr>
            <p:nvPr/>
          </p:nvSpPr>
          <p:spPr bwMode="auto">
            <a:xfrm>
              <a:off x="2045" y="2304"/>
              <a:ext cx="1503"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MT"/>
                  <a:ea typeface="+mn-ea"/>
                </a:rPr>
                <a:t>Minus</a:t>
              </a:r>
            </a:p>
          </p:txBody>
        </p:sp>
        <p:sp>
          <p:nvSpPr>
            <p:cNvPr id="112" name="Rectangle 9">
              <a:extLst>
                <a:ext uri="{FF2B5EF4-FFF2-40B4-BE49-F238E27FC236}">
                  <a16:creationId xmlns:a16="http://schemas.microsoft.com/office/drawing/2014/main" id="{EC58EEBD-AE64-4896-B975-0802084C7741}"/>
                </a:ext>
              </a:extLst>
            </p:cNvPr>
            <p:cNvSpPr>
              <a:spLocks noChangeArrowheads="1"/>
            </p:cNvSpPr>
            <p:nvPr/>
          </p:nvSpPr>
          <p:spPr bwMode="auto">
            <a:xfrm>
              <a:off x="2045" y="1728"/>
              <a:ext cx="1503"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MT"/>
                  <a:ea typeface="+mn-ea"/>
                </a:rPr>
                <a:t>Equal</a:t>
              </a:r>
            </a:p>
          </p:txBody>
        </p:sp>
        <p:sp>
          <p:nvSpPr>
            <p:cNvPr id="113" name="Rectangle 10">
              <a:extLst>
                <a:ext uri="{FF2B5EF4-FFF2-40B4-BE49-F238E27FC236}">
                  <a16:creationId xmlns:a16="http://schemas.microsoft.com/office/drawing/2014/main" id="{B01886B2-94EB-4FA3-ACFF-D2D387803E1E}"/>
                </a:ext>
              </a:extLst>
            </p:cNvPr>
            <p:cNvSpPr>
              <a:spLocks noChangeArrowheads="1"/>
            </p:cNvSpPr>
            <p:nvPr/>
          </p:nvSpPr>
          <p:spPr bwMode="auto">
            <a:xfrm>
              <a:off x="2045" y="2592"/>
              <a:ext cx="1503"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MT"/>
                  <a:ea typeface="+mn-ea"/>
                </a:rPr>
                <a:t>Overflow</a:t>
              </a:r>
            </a:p>
          </p:txBody>
        </p:sp>
        <p:sp>
          <p:nvSpPr>
            <p:cNvPr id="114" name="Rectangle 11">
              <a:extLst>
                <a:ext uri="{FF2B5EF4-FFF2-40B4-BE49-F238E27FC236}">
                  <a16:creationId xmlns:a16="http://schemas.microsoft.com/office/drawing/2014/main" id="{25E7D18C-8011-4A43-BDEB-DA973CF6A4EF}"/>
                </a:ext>
              </a:extLst>
            </p:cNvPr>
            <p:cNvSpPr>
              <a:spLocks noChangeArrowheads="1"/>
            </p:cNvSpPr>
            <p:nvPr/>
          </p:nvSpPr>
          <p:spPr bwMode="auto">
            <a:xfrm>
              <a:off x="2045" y="2736"/>
              <a:ext cx="1503"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MT"/>
                  <a:ea typeface="+mn-ea"/>
                </a:rPr>
                <a:t>No overflow</a:t>
              </a:r>
            </a:p>
          </p:txBody>
        </p:sp>
        <p:sp>
          <p:nvSpPr>
            <p:cNvPr id="115" name="Rectangle 12">
              <a:extLst>
                <a:ext uri="{FF2B5EF4-FFF2-40B4-BE49-F238E27FC236}">
                  <a16:creationId xmlns:a16="http://schemas.microsoft.com/office/drawing/2014/main" id="{B6F7A6AF-57B2-440B-90DA-A47F6CA3D32F}"/>
                </a:ext>
              </a:extLst>
            </p:cNvPr>
            <p:cNvSpPr>
              <a:spLocks noChangeArrowheads="1"/>
            </p:cNvSpPr>
            <p:nvPr/>
          </p:nvSpPr>
          <p:spPr bwMode="auto">
            <a:xfrm>
              <a:off x="2045" y="2880"/>
              <a:ext cx="1503"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MT"/>
                  <a:ea typeface="+mn-ea"/>
                </a:rPr>
                <a:t>Unsigned higher</a:t>
              </a:r>
            </a:p>
          </p:txBody>
        </p:sp>
        <p:sp>
          <p:nvSpPr>
            <p:cNvPr id="116" name="Rectangle 13">
              <a:extLst>
                <a:ext uri="{FF2B5EF4-FFF2-40B4-BE49-F238E27FC236}">
                  <a16:creationId xmlns:a16="http://schemas.microsoft.com/office/drawing/2014/main" id="{3B54C5AA-0D21-43B3-B21D-2D2CB2138F3C}"/>
                </a:ext>
              </a:extLst>
            </p:cNvPr>
            <p:cNvSpPr>
              <a:spLocks noChangeArrowheads="1"/>
            </p:cNvSpPr>
            <p:nvPr/>
          </p:nvSpPr>
          <p:spPr bwMode="auto">
            <a:xfrm>
              <a:off x="2045" y="3024"/>
              <a:ext cx="1503"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MT"/>
                  <a:ea typeface="+mn-ea"/>
                </a:rPr>
                <a:t>Unsigned lower or same</a:t>
              </a:r>
            </a:p>
          </p:txBody>
        </p:sp>
        <p:sp>
          <p:nvSpPr>
            <p:cNvPr id="117" name="Rectangle 14">
              <a:extLst>
                <a:ext uri="{FF2B5EF4-FFF2-40B4-BE49-F238E27FC236}">
                  <a16:creationId xmlns:a16="http://schemas.microsoft.com/office/drawing/2014/main" id="{C2638045-A0F8-4130-88A2-6BABC5B8E2AA}"/>
                </a:ext>
              </a:extLst>
            </p:cNvPr>
            <p:cNvSpPr>
              <a:spLocks noChangeArrowheads="1"/>
            </p:cNvSpPr>
            <p:nvPr/>
          </p:nvSpPr>
          <p:spPr bwMode="auto">
            <a:xfrm>
              <a:off x="2045" y="2448"/>
              <a:ext cx="1503"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MT"/>
                  <a:ea typeface="+mn-ea"/>
                </a:rPr>
                <a:t>Positive or Zero</a:t>
              </a:r>
            </a:p>
          </p:txBody>
        </p:sp>
        <p:sp>
          <p:nvSpPr>
            <p:cNvPr id="118" name="Rectangle 15">
              <a:extLst>
                <a:ext uri="{FF2B5EF4-FFF2-40B4-BE49-F238E27FC236}">
                  <a16:creationId xmlns:a16="http://schemas.microsoft.com/office/drawing/2014/main" id="{0B2227ED-F6C4-433B-B6B3-042EE601E926}"/>
                </a:ext>
              </a:extLst>
            </p:cNvPr>
            <p:cNvSpPr>
              <a:spLocks noChangeArrowheads="1"/>
            </p:cNvSpPr>
            <p:nvPr/>
          </p:nvSpPr>
          <p:spPr bwMode="auto">
            <a:xfrm>
              <a:off x="2045" y="3312"/>
              <a:ext cx="1503"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MT"/>
                  <a:ea typeface="+mn-ea"/>
                </a:rPr>
                <a:t>Less than</a:t>
              </a:r>
            </a:p>
          </p:txBody>
        </p:sp>
        <p:sp>
          <p:nvSpPr>
            <p:cNvPr id="119" name="Rectangle 16">
              <a:extLst>
                <a:ext uri="{FF2B5EF4-FFF2-40B4-BE49-F238E27FC236}">
                  <a16:creationId xmlns:a16="http://schemas.microsoft.com/office/drawing/2014/main" id="{7E1D1471-ED18-49BF-ABE6-8776F17C148A}"/>
                </a:ext>
              </a:extLst>
            </p:cNvPr>
            <p:cNvSpPr>
              <a:spLocks noChangeArrowheads="1"/>
            </p:cNvSpPr>
            <p:nvPr/>
          </p:nvSpPr>
          <p:spPr bwMode="auto">
            <a:xfrm>
              <a:off x="2045" y="3456"/>
              <a:ext cx="1503"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MT"/>
                  <a:ea typeface="+mn-ea"/>
                </a:rPr>
                <a:t>Greater than</a:t>
              </a:r>
            </a:p>
          </p:txBody>
        </p:sp>
        <p:sp>
          <p:nvSpPr>
            <p:cNvPr id="120" name="Rectangle 17">
              <a:extLst>
                <a:ext uri="{FF2B5EF4-FFF2-40B4-BE49-F238E27FC236}">
                  <a16:creationId xmlns:a16="http://schemas.microsoft.com/office/drawing/2014/main" id="{C30367FA-CE6A-47C4-898F-39D6B3B4A9F6}"/>
                </a:ext>
              </a:extLst>
            </p:cNvPr>
            <p:cNvSpPr>
              <a:spLocks noChangeArrowheads="1"/>
            </p:cNvSpPr>
            <p:nvPr/>
          </p:nvSpPr>
          <p:spPr bwMode="auto">
            <a:xfrm>
              <a:off x="2045" y="3600"/>
              <a:ext cx="1503"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MT"/>
                  <a:ea typeface="+mn-ea"/>
                </a:rPr>
                <a:t>Less than or equal</a:t>
              </a:r>
            </a:p>
          </p:txBody>
        </p:sp>
        <p:sp>
          <p:nvSpPr>
            <p:cNvPr id="121" name="Rectangle 18">
              <a:extLst>
                <a:ext uri="{FF2B5EF4-FFF2-40B4-BE49-F238E27FC236}">
                  <a16:creationId xmlns:a16="http://schemas.microsoft.com/office/drawing/2014/main" id="{E99EC636-500A-426D-BC6B-5F953AFE196A}"/>
                </a:ext>
              </a:extLst>
            </p:cNvPr>
            <p:cNvSpPr>
              <a:spLocks noChangeArrowheads="1"/>
            </p:cNvSpPr>
            <p:nvPr/>
          </p:nvSpPr>
          <p:spPr bwMode="auto">
            <a:xfrm>
              <a:off x="2045" y="3744"/>
              <a:ext cx="1503"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MT"/>
                  <a:ea typeface="+mn-ea"/>
                </a:rPr>
                <a:t>Always</a:t>
              </a:r>
            </a:p>
          </p:txBody>
        </p:sp>
        <p:sp>
          <p:nvSpPr>
            <p:cNvPr id="122" name="Rectangle 19">
              <a:extLst>
                <a:ext uri="{FF2B5EF4-FFF2-40B4-BE49-F238E27FC236}">
                  <a16:creationId xmlns:a16="http://schemas.microsoft.com/office/drawing/2014/main" id="{207BEFFF-A206-4671-ACE6-5C581782201E}"/>
                </a:ext>
              </a:extLst>
            </p:cNvPr>
            <p:cNvSpPr>
              <a:spLocks noChangeArrowheads="1"/>
            </p:cNvSpPr>
            <p:nvPr/>
          </p:nvSpPr>
          <p:spPr bwMode="auto">
            <a:xfrm>
              <a:off x="2045" y="3168"/>
              <a:ext cx="1503"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MT"/>
                  <a:ea typeface="+mn-ea"/>
                </a:rPr>
                <a:t>Greater or equal</a:t>
              </a:r>
            </a:p>
          </p:txBody>
        </p:sp>
        <p:sp>
          <p:nvSpPr>
            <p:cNvPr id="123" name="Rectangle 20">
              <a:extLst>
                <a:ext uri="{FF2B5EF4-FFF2-40B4-BE49-F238E27FC236}">
                  <a16:creationId xmlns:a16="http://schemas.microsoft.com/office/drawing/2014/main" id="{92255BEB-DC4B-438E-9834-2C7FDA017E8A}"/>
                </a:ext>
              </a:extLst>
            </p:cNvPr>
            <p:cNvSpPr>
              <a:spLocks noChangeArrowheads="1"/>
            </p:cNvSpPr>
            <p:nvPr/>
          </p:nvSpPr>
          <p:spPr bwMode="auto">
            <a:xfrm>
              <a:off x="1488" y="1728"/>
              <a:ext cx="557"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68A33"/>
                  </a:solidFill>
                  <a:effectLst/>
                  <a:uLnTx/>
                  <a:uFillTx/>
                  <a:latin typeface="Courier New" pitchFamily="49" charset="0"/>
                  <a:ea typeface="+mn-ea"/>
                </a:rPr>
                <a:t>EQ</a:t>
              </a:r>
            </a:p>
          </p:txBody>
        </p:sp>
        <p:sp>
          <p:nvSpPr>
            <p:cNvPr id="124" name="Rectangle 21">
              <a:extLst>
                <a:ext uri="{FF2B5EF4-FFF2-40B4-BE49-F238E27FC236}">
                  <a16:creationId xmlns:a16="http://schemas.microsoft.com/office/drawing/2014/main" id="{A703DD7B-231C-4079-8337-FD51488BFB8E}"/>
                </a:ext>
              </a:extLst>
            </p:cNvPr>
            <p:cNvSpPr>
              <a:spLocks noChangeArrowheads="1"/>
            </p:cNvSpPr>
            <p:nvPr/>
          </p:nvSpPr>
          <p:spPr bwMode="auto">
            <a:xfrm>
              <a:off x="1488" y="1872"/>
              <a:ext cx="557"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68A33"/>
                  </a:solidFill>
                  <a:effectLst/>
                  <a:uLnTx/>
                  <a:uFillTx/>
                  <a:latin typeface="Courier New" pitchFamily="49" charset="0"/>
                  <a:ea typeface="+mn-ea"/>
                </a:rPr>
                <a:t>NE</a:t>
              </a:r>
            </a:p>
          </p:txBody>
        </p:sp>
        <p:sp>
          <p:nvSpPr>
            <p:cNvPr id="125" name="Rectangle 22">
              <a:extLst>
                <a:ext uri="{FF2B5EF4-FFF2-40B4-BE49-F238E27FC236}">
                  <a16:creationId xmlns:a16="http://schemas.microsoft.com/office/drawing/2014/main" id="{290CADFB-071B-49AC-9616-64EB290037A2}"/>
                </a:ext>
              </a:extLst>
            </p:cNvPr>
            <p:cNvSpPr>
              <a:spLocks noChangeArrowheads="1"/>
            </p:cNvSpPr>
            <p:nvPr/>
          </p:nvSpPr>
          <p:spPr bwMode="auto">
            <a:xfrm>
              <a:off x="1488" y="2016"/>
              <a:ext cx="557"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68A33"/>
                  </a:solidFill>
                  <a:effectLst/>
                  <a:uLnTx/>
                  <a:uFillTx/>
                  <a:latin typeface="Courier New" pitchFamily="49" charset="0"/>
                  <a:ea typeface="+mn-ea"/>
                </a:rPr>
                <a:t>CS/HS</a:t>
              </a:r>
            </a:p>
          </p:txBody>
        </p:sp>
        <p:sp>
          <p:nvSpPr>
            <p:cNvPr id="126" name="Rectangle 23">
              <a:extLst>
                <a:ext uri="{FF2B5EF4-FFF2-40B4-BE49-F238E27FC236}">
                  <a16:creationId xmlns:a16="http://schemas.microsoft.com/office/drawing/2014/main" id="{B9D890B2-9C07-4725-84BB-036C451921DB}"/>
                </a:ext>
              </a:extLst>
            </p:cNvPr>
            <p:cNvSpPr>
              <a:spLocks noChangeArrowheads="1"/>
            </p:cNvSpPr>
            <p:nvPr/>
          </p:nvSpPr>
          <p:spPr bwMode="auto">
            <a:xfrm>
              <a:off x="1488" y="2160"/>
              <a:ext cx="557"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68A33"/>
                  </a:solidFill>
                  <a:effectLst/>
                  <a:uLnTx/>
                  <a:uFillTx/>
                  <a:latin typeface="Courier New" pitchFamily="49" charset="0"/>
                  <a:ea typeface="+mn-ea"/>
                </a:rPr>
                <a:t>CC/LO</a:t>
              </a:r>
            </a:p>
          </p:txBody>
        </p:sp>
        <p:sp>
          <p:nvSpPr>
            <p:cNvPr id="127" name="Rectangle 24">
              <a:extLst>
                <a:ext uri="{FF2B5EF4-FFF2-40B4-BE49-F238E27FC236}">
                  <a16:creationId xmlns:a16="http://schemas.microsoft.com/office/drawing/2014/main" id="{4619EE61-A165-40FB-8ECD-113F561D04E1}"/>
                </a:ext>
              </a:extLst>
            </p:cNvPr>
            <p:cNvSpPr>
              <a:spLocks noChangeArrowheads="1"/>
            </p:cNvSpPr>
            <p:nvPr/>
          </p:nvSpPr>
          <p:spPr bwMode="auto">
            <a:xfrm>
              <a:off x="1488" y="2448"/>
              <a:ext cx="557"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68A33"/>
                  </a:solidFill>
                  <a:effectLst/>
                  <a:uLnTx/>
                  <a:uFillTx/>
                  <a:latin typeface="Courier New" pitchFamily="49" charset="0"/>
                  <a:ea typeface="+mn-ea"/>
                </a:rPr>
                <a:t>PL</a:t>
              </a:r>
            </a:p>
          </p:txBody>
        </p:sp>
        <p:sp>
          <p:nvSpPr>
            <p:cNvPr id="128" name="Rectangle 25">
              <a:extLst>
                <a:ext uri="{FF2B5EF4-FFF2-40B4-BE49-F238E27FC236}">
                  <a16:creationId xmlns:a16="http://schemas.microsoft.com/office/drawing/2014/main" id="{40F7FA6C-8949-45BD-88D6-69109518E65B}"/>
                </a:ext>
              </a:extLst>
            </p:cNvPr>
            <p:cNvSpPr>
              <a:spLocks noChangeArrowheads="1"/>
            </p:cNvSpPr>
            <p:nvPr/>
          </p:nvSpPr>
          <p:spPr bwMode="auto">
            <a:xfrm>
              <a:off x="1488" y="2592"/>
              <a:ext cx="557"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68A33"/>
                  </a:solidFill>
                  <a:effectLst/>
                  <a:uLnTx/>
                  <a:uFillTx/>
                  <a:latin typeface="Courier New" pitchFamily="49" charset="0"/>
                  <a:ea typeface="+mn-ea"/>
                </a:rPr>
                <a:t>VS</a:t>
              </a:r>
            </a:p>
          </p:txBody>
        </p:sp>
        <p:sp>
          <p:nvSpPr>
            <p:cNvPr id="129" name="Rectangle 26">
              <a:extLst>
                <a:ext uri="{FF2B5EF4-FFF2-40B4-BE49-F238E27FC236}">
                  <a16:creationId xmlns:a16="http://schemas.microsoft.com/office/drawing/2014/main" id="{5FB81080-032B-4F7A-B1F7-B16183778859}"/>
                </a:ext>
              </a:extLst>
            </p:cNvPr>
            <p:cNvSpPr>
              <a:spLocks noChangeArrowheads="1"/>
            </p:cNvSpPr>
            <p:nvPr/>
          </p:nvSpPr>
          <p:spPr bwMode="auto">
            <a:xfrm>
              <a:off x="1488" y="2880"/>
              <a:ext cx="557"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68A33"/>
                  </a:solidFill>
                  <a:effectLst/>
                  <a:uLnTx/>
                  <a:uFillTx/>
                  <a:latin typeface="Courier New" pitchFamily="49" charset="0"/>
                  <a:ea typeface="+mn-ea"/>
                </a:rPr>
                <a:t>HI</a:t>
              </a:r>
            </a:p>
          </p:txBody>
        </p:sp>
        <p:sp>
          <p:nvSpPr>
            <p:cNvPr id="130" name="Rectangle 27">
              <a:extLst>
                <a:ext uri="{FF2B5EF4-FFF2-40B4-BE49-F238E27FC236}">
                  <a16:creationId xmlns:a16="http://schemas.microsoft.com/office/drawing/2014/main" id="{6105DE45-6C30-4563-9F24-47798899D180}"/>
                </a:ext>
              </a:extLst>
            </p:cNvPr>
            <p:cNvSpPr>
              <a:spLocks noChangeArrowheads="1"/>
            </p:cNvSpPr>
            <p:nvPr/>
          </p:nvSpPr>
          <p:spPr bwMode="auto">
            <a:xfrm>
              <a:off x="1488" y="3024"/>
              <a:ext cx="557"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68A33"/>
                  </a:solidFill>
                  <a:effectLst/>
                  <a:uLnTx/>
                  <a:uFillTx/>
                  <a:latin typeface="Courier New" pitchFamily="49" charset="0"/>
                  <a:ea typeface="+mn-ea"/>
                </a:rPr>
                <a:t>LS</a:t>
              </a:r>
            </a:p>
          </p:txBody>
        </p:sp>
        <p:sp>
          <p:nvSpPr>
            <p:cNvPr id="131" name="Rectangle 28">
              <a:extLst>
                <a:ext uri="{FF2B5EF4-FFF2-40B4-BE49-F238E27FC236}">
                  <a16:creationId xmlns:a16="http://schemas.microsoft.com/office/drawing/2014/main" id="{A865FAAE-DD25-4A51-A557-4285B16AB4B3}"/>
                </a:ext>
              </a:extLst>
            </p:cNvPr>
            <p:cNvSpPr>
              <a:spLocks noChangeArrowheads="1"/>
            </p:cNvSpPr>
            <p:nvPr/>
          </p:nvSpPr>
          <p:spPr bwMode="auto">
            <a:xfrm>
              <a:off x="1488" y="3168"/>
              <a:ext cx="557"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68A33"/>
                  </a:solidFill>
                  <a:effectLst/>
                  <a:uLnTx/>
                  <a:uFillTx/>
                  <a:latin typeface="Courier New" pitchFamily="49" charset="0"/>
                  <a:ea typeface="+mn-ea"/>
                </a:rPr>
                <a:t>GE</a:t>
              </a:r>
            </a:p>
          </p:txBody>
        </p:sp>
        <p:sp>
          <p:nvSpPr>
            <p:cNvPr id="132" name="Rectangle 29">
              <a:extLst>
                <a:ext uri="{FF2B5EF4-FFF2-40B4-BE49-F238E27FC236}">
                  <a16:creationId xmlns:a16="http://schemas.microsoft.com/office/drawing/2014/main" id="{9B617873-DAC1-423A-81A4-52D229C1A2CC}"/>
                </a:ext>
              </a:extLst>
            </p:cNvPr>
            <p:cNvSpPr>
              <a:spLocks noChangeArrowheads="1"/>
            </p:cNvSpPr>
            <p:nvPr/>
          </p:nvSpPr>
          <p:spPr bwMode="auto">
            <a:xfrm>
              <a:off x="1488" y="3312"/>
              <a:ext cx="557"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68A33"/>
                  </a:solidFill>
                  <a:effectLst/>
                  <a:uLnTx/>
                  <a:uFillTx/>
                  <a:latin typeface="Courier New" pitchFamily="49" charset="0"/>
                  <a:ea typeface="+mn-ea"/>
                </a:rPr>
                <a:t>LT</a:t>
              </a:r>
            </a:p>
          </p:txBody>
        </p:sp>
        <p:sp>
          <p:nvSpPr>
            <p:cNvPr id="133" name="Rectangle 30">
              <a:extLst>
                <a:ext uri="{FF2B5EF4-FFF2-40B4-BE49-F238E27FC236}">
                  <a16:creationId xmlns:a16="http://schemas.microsoft.com/office/drawing/2014/main" id="{2C4BAFD7-DE52-44CF-B59E-30C57392412B}"/>
                </a:ext>
              </a:extLst>
            </p:cNvPr>
            <p:cNvSpPr>
              <a:spLocks noChangeArrowheads="1"/>
            </p:cNvSpPr>
            <p:nvPr/>
          </p:nvSpPr>
          <p:spPr bwMode="auto">
            <a:xfrm>
              <a:off x="1488" y="3456"/>
              <a:ext cx="557"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68A33"/>
                  </a:solidFill>
                  <a:effectLst/>
                  <a:uLnTx/>
                  <a:uFillTx/>
                  <a:latin typeface="Courier New" pitchFamily="49" charset="0"/>
                  <a:ea typeface="+mn-ea"/>
                </a:rPr>
                <a:t>GT</a:t>
              </a:r>
            </a:p>
          </p:txBody>
        </p:sp>
        <p:sp>
          <p:nvSpPr>
            <p:cNvPr id="134" name="Rectangle 31">
              <a:extLst>
                <a:ext uri="{FF2B5EF4-FFF2-40B4-BE49-F238E27FC236}">
                  <a16:creationId xmlns:a16="http://schemas.microsoft.com/office/drawing/2014/main" id="{CAA9A151-052F-41CC-8FD2-3E54EE518F68}"/>
                </a:ext>
              </a:extLst>
            </p:cNvPr>
            <p:cNvSpPr>
              <a:spLocks noChangeArrowheads="1"/>
            </p:cNvSpPr>
            <p:nvPr/>
          </p:nvSpPr>
          <p:spPr bwMode="auto">
            <a:xfrm>
              <a:off x="1488" y="3600"/>
              <a:ext cx="557"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68A33"/>
                  </a:solidFill>
                  <a:effectLst/>
                  <a:uLnTx/>
                  <a:uFillTx/>
                  <a:latin typeface="Courier New" pitchFamily="49" charset="0"/>
                  <a:ea typeface="+mn-ea"/>
                </a:rPr>
                <a:t>LE</a:t>
              </a:r>
            </a:p>
          </p:txBody>
        </p:sp>
        <p:sp>
          <p:nvSpPr>
            <p:cNvPr id="135" name="Rectangle 32">
              <a:extLst>
                <a:ext uri="{FF2B5EF4-FFF2-40B4-BE49-F238E27FC236}">
                  <a16:creationId xmlns:a16="http://schemas.microsoft.com/office/drawing/2014/main" id="{158F8DB9-BAC6-4519-A020-B87B7807E839}"/>
                </a:ext>
              </a:extLst>
            </p:cNvPr>
            <p:cNvSpPr>
              <a:spLocks noChangeArrowheads="1"/>
            </p:cNvSpPr>
            <p:nvPr/>
          </p:nvSpPr>
          <p:spPr bwMode="auto">
            <a:xfrm>
              <a:off x="1488" y="3744"/>
              <a:ext cx="557"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68A33"/>
                  </a:solidFill>
                  <a:effectLst/>
                  <a:uLnTx/>
                  <a:uFillTx/>
                  <a:latin typeface="Courier New" pitchFamily="49" charset="0"/>
                  <a:ea typeface="+mn-ea"/>
                </a:rPr>
                <a:t>AL</a:t>
              </a:r>
            </a:p>
          </p:txBody>
        </p:sp>
        <p:sp>
          <p:nvSpPr>
            <p:cNvPr id="136" name="Rectangle 33">
              <a:extLst>
                <a:ext uri="{FF2B5EF4-FFF2-40B4-BE49-F238E27FC236}">
                  <a16:creationId xmlns:a16="http://schemas.microsoft.com/office/drawing/2014/main" id="{90394AA7-5299-4D54-BC7B-CC54B07F69E7}"/>
                </a:ext>
              </a:extLst>
            </p:cNvPr>
            <p:cNvSpPr>
              <a:spLocks noChangeArrowheads="1"/>
            </p:cNvSpPr>
            <p:nvPr/>
          </p:nvSpPr>
          <p:spPr bwMode="auto">
            <a:xfrm>
              <a:off x="1488" y="2304"/>
              <a:ext cx="557"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68A33"/>
                  </a:solidFill>
                  <a:effectLst/>
                  <a:uLnTx/>
                  <a:uFillTx/>
                  <a:latin typeface="Courier New" pitchFamily="49" charset="0"/>
                  <a:ea typeface="+mn-ea"/>
                </a:rPr>
                <a:t>MI</a:t>
              </a:r>
            </a:p>
          </p:txBody>
        </p:sp>
        <p:sp>
          <p:nvSpPr>
            <p:cNvPr id="137" name="Rectangle 34">
              <a:extLst>
                <a:ext uri="{FF2B5EF4-FFF2-40B4-BE49-F238E27FC236}">
                  <a16:creationId xmlns:a16="http://schemas.microsoft.com/office/drawing/2014/main" id="{6B6C6AF3-4279-4F54-899A-544A86BDFE6B}"/>
                </a:ext>
              </a:extLst>
            </p:cNvPr>
            <p:cNvSpPr>
              <a:spLocks noChangeArrowheads="1"/>
            </p:cNvSpPr>
            <p:nvPr/>
          </p:nvSpPr>
          <p:spPr bwMode="auto">
            <a:xfrm>
              <a:off x="1488" y="2736"/>
              <a:ext cx="557"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68A33"/>
                  </a:solidFill>
                  <a:effectLst/>
                  <a:uLnTx/>
                  <a:uFillTx/>
                  <a:latin typeface="Courier New" pitchFamily="49" charset="0"/>
                  <a:ea typeface="+mn-ea"/>
                </a:rPr>
                <a:t>VC</a:t>
              </a:r>
            </a:p>
          </p:txBody>
        </p:sp>
        <p:sp>
          <p:nvSpPr>
            <p:cNvPr id="138" name="Rectangle 35">
              <a:extLst>
                <a:ext uri="{FF2B5EF4-FFF2-40B4-BE49-F238E27FC236}">
                  <a16:creationId xmlns:a16="http://schemas.microsoft.com/office/drawing/2014/main" id="{8B6D047A-1855-4447-9592-88700B7E1B80}"/>
                </a:ext>
              </a:extLst>
            </p:cNvPr>
            <p:cNvSpPr>
              <a:spLocks noChangeArrowheads="1"/>
            </p:cNvSpPr>
            <p:nvPr/>
          </p:nvSpPr>
          <p:spPr bwMode="auto">
            <a:xfrm>
              <a:off x="1488" y="1584"/>
              <a:ext cx="557"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Gill Sans MT"/>
                  <a:ea typeface="+mn-ea"/>
                </a:rPr>
                <a:t>Suffix</a:t>
              </a:r>
            </a:p>
          </p:txBody>
        </p:sp>
        <p:sp>
          <p:nvSpPr>
            <p:cNvPr id="139" name="Rectangle 36">
              <a:extLst>
                <a:ext uri="{FF2B5EF4-FFF2-40B4-BE49-F238E27FC236}">
                  <a16:creationId xmlns:a16="http://schemas.microsoft.com/office/drawing/2014/main" id="{AF4A48AF-4C80-4F42-824C-1D55550D8746}"/>
                </a:ext>
              </a:extLst>
            </p:cNvPr>
            <p:cNvSpPr>
              <a:spLocks noChangeArrowheads="1"/>
            </p:cNvSpPr>
            <p:nvPr/>
          </p:nvSpPr>
          <p:spPr bwMode="auto">
            <a:xfrm>
              <a:off x="2045" y="1584"/>
              <a:ext cx="1503"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Gill Sans MT"/>
                  <a:ea typeface="+mn-ea"/>
                </a:rPr>
                <a:t>Description</a:t>
              </a:r>
            </a:p>
          </p:txBody>
        </p:sp>
        <p:sp>
          <p:nvSpPr>
            <p:cNvPr id="140" name="Rectangle 37">
              <a:extLst>
                <a:ext uri="{FF2B5EF4-FFF2-40B4-BE49-F238E27FC236}">
                  <a16:creationId xmlns:a16="http://schemas.microsoft.com/office/drawing/2014/main" id="{1FEE9C3C-3703-4A8C-A5FF-F066EC26DFE1}"/>
                </a:ext>
              </a:extLst>
            </p:cNvPr>
            <p:cNvSpPr>
              <a:spLocks noChangeArrowheads="1"/>
            </p:cNvSpPr>
            <p:nvPr/>
          </p:nvSpPr>
          <p:spPr bwMode="auto">
            <a:xfrm>
              <a:off x="3548" y="1872"/>
              <a:ext cx="724"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Gill Sans MT"/>
                  <a:ea typeface="+mn-ea"/>
                </a:rPr>
                <a:t>Z=0</a:t>
              </a:r>
            </a:p>
          </p:txBody>
        </p:sp>
        <p:sp>
          <p:nvSpPr>
            <p:cNvPr id="141" name="Rectangle 38">
              <a:extLst>
                <a:ext uri="{FF2B5EF4-FFF2-40B4-BE49-F238E27FC236}">
                  <a16:creationId xmlns:a16="http://schemas.microsoft.com/office/drawing/2014/main" id="{C47FCEB1-290A-4BFE-8ABD-04F8B72184CD}"/>
                </a:ext>
              </a:extLst>
            </p:cNvPr>
            <p:cNvSpPr>
              <a:spLocks noChangeArrowheads="1"/>
            </p:cNvSpPr>
            <p:nvPr/>
          </p:nvSpPr>
          <p:spPr bwMode="auto">
            <a:xfrm>
              <a:off x="3548" y="2016"/>
              <a:ext cx="724"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Gill Sans MT"/>
                  <a:ea typeface="+mn-ea"/>
                </a:rPr>
                <a:t>C=1</a:t>
              </a:r>
            </a:p>
          </p:txBody>
        </p:sp>
        <p:sp>
          <p:nvSpPr>
            <p:cNvPr id="142" name="Rectangle 39">
              <a:extLst>
                <a:ext uri="{FF2B5EF4-FFF2-40B4-BE49-F238E27FC236}">
                  <a16:creationId xmlns:a16="http://schemas.microsoft.com/office/drawing/2014/main" id="{BDDA2667-596A-4496-8FE9-6906AA94E115}"/>
                </a:ext>
              </a:extLst>
            </p:cNvPr>
            <p:cNvSpPr>
              <a:spLocks noChangeArrowheads="1"/>
            </p:cNvSpPr>
            <p:nvPr/>
          </p:nvSpPr>
          <p:spPr bwMode="auto">
            <a:xfrm>
              <a:off x="3548" y="2160"/>
              <a:ext cx="724"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Gill Sans MT"/>
                  <a:ea typeface="+mn-ea"/>
                </a:rPr>
                <a:t>C=0</a:t>
              </a:r>
            </a:p>
          </p:txBody>
        </p:sp>
        <p:sp>
          <p:nvSpPr>
            <p:cNvPr id="143" name="Rectangle 40">
              <a:extLst>
                <a:ext uri="{FF2B5EF4-FFF2-40B4-BE49-F238E27FC236}">
                  <a16:creationId xmlns:a16="http://schemas.microsoft.com/office/drawing/2014/main" id="{08F234F9-ED99-43BC-AF3E-7AF7153FE6B6}"/>
                </a:ext>
              </a:extLst>
            </p:cNvPr>
            <p:cNvSpPr>
              <a:spLocks noChangeArrowheads="1"/>
            </p:cNvSpPr>
            <p:nvPr/>
          </p:nvSpPr>
          <p:spPr bwMode="auto">
            <a:xfrm>
              <a:off x="3548" y="1728"/>
              <a:ext cx="724"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Gill Sans MT"/>
                  <a:ea typeface="+mn-ea"/>
                </a:rPr>
                <a:t>Z=1</a:t>
              </a:r>
            </a:p>
          </p:txBody>
        </p:sp>
        <p:sp>
          <p:nvSpPr>
            <p:cNvPr id="144" name="Rectangle 41">
              <a:extLst>
                <a:ext uri="{FF2B5EF4-FFF2-40B4-BE49-F238E27FC236}">
                  <a16:creationId xmlns:a16="http://schemas.microsoft.com/office/drawing/2014/main" id="{2D4FD6C3-7E9F-416F-8EBF-CE6D36AF7AF1}"/>
                </a:ext>
              </a:extLst>
            </p:cNvPr>
            <p:cNvSpPr>
              <a:spLocks noChangeArrowheads="1"/>
            </p:cNvSpPr>
            <p:nvPr/>
          </p:nvSpPr>
          <p:spPr bwMode="auto">
            <a:xfrm>
              <a:off x="3548" y="1584"/>
              <a:ext cx="724"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Gill Sans MT"/>
                  <a:ea typeface="+mn-ea"/>
                </a:rPr>
                <a:t>Flags tested</a:t>
              </a:r>
            </a:p>
          </p:txBody>
        </p:sp>
        <p:sp>
          <p:nvSpPr>
            <p:cNvPr id="145" name="Rectangle 42">
              <a:extLst>
                <a:ext uri="{FF2B5EF4-FFF2-40B4-BE49-F238E27FC236}">
                  <a16:creationId xmlns:a16="http://schemas.microsoft.com/office/drawing/2014/main" id="{217687E8-896E-46C6-8E6B-474985621AF3}"/>
                </a:ext>
              </a:extLst>
            </p:cNvPr>
            <p:cNvSpPr>
              <a:spLocks noChangeArrowheads="1"/>
            </p:cNvSpPr>
            <p:nvPr/>
          </p:nvSpPr>
          <p:spPr bwMode="auto">
            <a:xfrm>
              <a:off x="3548" y="2304"/>
              <a:ext cx="724"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Gill Sans MT"/>
                  <a:ea typeface="+mn-ea"/>
                </a:rPr>
                <a:t>N=1</a:t>
              </a:r>
            </a:p>
          </p:txBody>
        </p:sp>
        <p:sp>
          <p:nvSpPr>
            <p:cNvPr id="146" name="Rectangle 43">
              <a:extLst>
                <a:ext uri="{FF2B5EF4-FFF2-40B4-BE49-F238E27FC236}">
                  <a16:creationId xmlns:a16="http://schemas.microsoft.com/office/drawing/2014/main" id="{C3DDB3AF-C039-493D-85F1-D3F56011ADAC}"/>
                </a:ext>
              </a:extLst>
            </p:cNvPr>
            <p:cNvSpPr>
              <a:spLocks noChangeArrowheads="1"/>
            </p:cNvSpPr>
            <p:nvPr/>
          </p:nvSpPr>
          <p:spPr bwMode="auto">
            <a:xfrm>
              <a:off x="3548" y="2448"/>
              <a:ext cx="724"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Gill Sans MT"/>
                  <a:ea typeface="+mn-ea"/>
                </a:rPr>
                <a:t>N=0</a:t>
              </a:r>
            </a:p>
          </p:txBody>
        </p:sp>
        <p:sp>
          <p:nvSpPr>
            <p:cNvPr id="147" name="Rectangle 44">
              <a:extLst>
                <a:ext uri="{FF2B5EF4-FFF2-40B4-BE49-F238E27FC236}">
                  <a16:creationId xmlns:a16="http://schemas.microsoft.com/office/drawing/2014/main" id="{A8E41440-27E4-4E84-93A6-5C068A101B9D}"/>
                </a:ext>
              </a:extLst>
            </p:cNvPr>
            <p:cNvSpPr>
              <a:spLocks noChangeArrowheads="1"/>
            </p:cNvSpPr>
            <p:nvPr/>
          </p:nvSpPr>
          <p:spPr bwMode="auto">
            <a:xfrm>
              <a:off x="3548" y="2592"/>
              <a:ext cx="724"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Gill Sans MT"/>
                  <a:ea typeface="+mn-ea"/>
                </a:rPr>
                <a:t>V=1</a:t>
              </a:r>
            </a:p>
          </p:txBody>
        </p:sp>
        <p:sp>
          <p:nvSpPr>
            <p:cNvPr id="148" name="Rectangle 45">
              <a:extLst>
                <a:ext uri="{FF2B5EF4-FFF2-40B4-BE49-F238E27FC236}">
                  <a16:creationId xmlns:a16="http://schemas.microsoft.com/office/drawing/2014/main" id="{4D0095F1-6744-4876-8FB8-459F743EB068}"/>
                </a:ext>
              </a:extLst>
            </p:cNvPr>
            <p:cNvSpPr>
              <a:spLocks noChangeArrowheads="1"/>
            </p:cNvSpPr>
            <p:nvPr/>
          </p:nvSpPr>
          <p:spPr bwMode="auto">
            <a:xfrm>
              <a:off x="3548" y="2736"/>
              <a:ext cx="724"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Gill Sans MT"/>
                  <a:ea typeface="+mn-ea"/>
                </a:rPr>
                <a:t>V=0</a:t>
              </a:r>
            </a:p>
          </p:txBody>
        </p:sp>
        <p:sp>
          <p:nvSpPr>
            <p:cNvPr id="149" name="Rectangle 46">
              <a:extLst>
                <a:ext uri="{FF2B5EF4-FFF2-40B4-BE49-F238E27FC236}">
                  <a16:creationId xmlns:a16="http://schemas.microsoft.com/office/drawing/2014/main" id="{CB4FC14A-C2EC-47CD-90B6-6D17EF7DA0A7}"/>
                </a:ext>
              </a:extLst>
            </p:cNvPr>
            <p:cNvSpPr>
              <a:spLocks noChangeArrowheads="1"/>
            </p:cNvSpPr>
            <p:nvPr/>
          </p:nvSpPr>
          <p:spPr bwMode="auto">
            <a:xfrm>
              <a:off x="3548" y="2880"/>
              <a:ext cx="724"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Gill Sans MT"/>
                  <a:ea typeface="+mn-ea"/>
                </a:rPr>
                <a:t>C=1 &amp; Z=0</a:t>
              </a:r>
            </a:p>
          </p:txBody>
        </p:sp>
        <p:sp>
          <p:nvSpPr>
            <p:cNvPr id="150" name="Rectangle 47">
              <a:extLst>
                <a:ext uri="{FF2B5EF4-FFF2-40B4-BE49-F238E27FC236}">
                  <a16:creationId xmlns:a16="http://schemas.microsoft.com/office/drawing/2014/main" id="{E7882376-FC70-4050-B1BF-15EE94F9E3CE}"/>
                </a:ext>
              </a:extLst>
            </p:cNvPr>
            <p:cNvSpPr>
              <a:spLocks noChangeArrowheads="1"/>
            </p:cNvSpPr>
            <p:nvPr/>
          </p:nvSpPr>
          <p:spPr bwMode="auto">
            <a:xfrm>
              <a:off x="3548" y="3024"/>
              <a:ext cx="724"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Gill Sans MT"/>
                  <a:ea typeface="+mn-ea"/>
                </a:rPr>
                <a:t>C=0 or Z=1</a:t>
              </a:r>
            </a:p>
          </p:txBody>
        </p:sp>
        <p:sp>
          <p:nvSpPr>
            <p:cNvPr id="151" name="Rectangle 48">
              <a:extLst>
                <a:ext uri="{FF2B5EF4-FFF2-40B4-BE49-F238E27FC236}">
                  <a16:creationId xmlns:a16="http://schemas.microsoft.com/office/drawing/2014/main" id="{24112C60-EE29-458D-BCA6-2BBD6B1CF159}"/>
                </a:ext>
              </a:extLst>
            </p:cNvPr>
            <p:cNvSpPr>
              <a:spLocks noChangeArrowheads="1"/>
            </p:cNvSpPr>
            <p:nvPr/>
          </p:nvSpPr>
          <p:spPr bwMode="auto">
            <a:xfrm>
              <a:off x="3548" y="3168"/>
              <a:ext cx="724"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Gill Sans MT"/>
                  <a:ea typeface="+mn-ea"/>
                </a:rPr>
                <a:t>N=V</a:t>
              </a:r>
            </a:p>
          </p:txBody>
        </p:sp>
        <p:sp>
          <p:nvSpPr>
            <p:cNvPr id="152" name="Rectangle 49">
              <a:extLst>
                <a:ext uri="{FF2B5EF4-FFF2-40B4-BE49-F238E27FC236}">
                  <a16:creationId xmlns:a16="http://schemas.microsoft.com/office/drawing/2014/main" id="{D9C5B224-B00F-489F-9B46-DFA1A696AA5F}"/>
                </a:ext>
              </a:extLst>
            </p:cNvPr>
            <p:cNvSpPr>
              <a:spLocks noChangeArrowheads="1"/>
            </p:cNvSpPr>
            <p:nvPr/>
          </p:nvSpPr>
          <p:spPr bwMode="auto">
            <a:xfrm>
              <a:off x="3548" y="3312"/>
              <a:ext cx="724"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Gill Sans MT"/>
                  <a:ea typeface="+mn-ea"/>
                </a:rPr>
                <a:t>N!=V</a:t>
              </a:r>
            </a:p>
          </p:txBody>
        </p:sp>
        <p:sp>
          <p:nvSpPr>
            <p:cNvPr id="153" name="Rectangle 50">
              <a:extLst>
                <a:ext uri="{FF2B5EF4-FFF2-40B4-BE49-F238E27FC236}">
                  <a16:creationId xmlns:a16="http://schemas.microsoft.com/office/drawing/2014/main" id="{90630C5E-8F3A-42C6-8636-C6CE741B2B53}"/>
                </a:ext>
              </a:extLst>
            </p:cNvPr>
            <p:cNvSpPr>
              <a:spLocks noChangeArrowheads="1"/>
            </p:cNvSpPr>
            <p:nvPr/>
          </p:nvSpPr>
          <p:spPr bwMode="auto">
            <a:xfrm>
              <a:off x="3548" y="3456"/>
              <a:ext cx="724"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Gill Sans MT"/>
                  <a:ea typeface="+mn-ea"/>
                </a:rPr>
                <a:t>Z=0 &amp; N=V</a:t>
              </a:r>
            </a:p>
          </p:txBody>
        </p:sp>
        <p:sp>
          <p:nvSpPr>
            <p:cNvPr id="154" name="Rectangle 51">
              <a:extLst>
                <a:ext uri="{FF2B5EF4-FFF2-40B4-BE49-F238E27FC236}">
                  <a16:creationId xmlns:a16="http://schemas.microsoft.com/office/drawing/2014/main" id="{329C6164-8C99-4B12-8F43-632FE20C1AF2}"/>
                </a:ext>
              </a:extLst>
            </p:cNvPr>
            <p:cNvSpPr>
              <a:spLocks noChangeArrowheads="1"/>
            </p:cNvSpPr>
            <p:nvPr/>
          </p:nvSpPr>
          <p:spPr bwMode="auto">
            <a:xfrm>
              <a:off x="3548" y="3600"/>
              <a:ext cx="724"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Gill Sans MT"/>
                  <a:ea typeface="+mn-ea"/>
                </a:rPr>
                <a:t>Z=1 or N=!V</a:t>
              </a:r>
            </a:p>
          </p:txBody>
        </p:sp>
        <p:sp>
          <p:nvSpPr>
            <p:cNvPr id="155" name="Rectangle 52">
              <a:extLst>
                <a:ext uri="{FF2B5EF4-FFF2-40B4-BE49-F238E27FC236}">
                  <a16:creationId xmlns:a16="http://schemas.microsoft.com/office/drawing/2014/main" id="{AFDA6AD1-77DC-4BFA-8744-6B6F9E5E11A2}"/>
                </a:ext>
              </a:extLst>
            </p:cNvPr>
            <p:cNvSpPr>
              <a:spLocks noChangeArrowheads="1"/>
            </p:cNvSpPr>
            <p:nvPr/>
          </p:nvSpPr>
          <p:spPr bwMode="auto">
            <a:xfrm>
              <a:off x="3548" y="3744"/>
              <a:ext cx="724" cy="144"/>
            </a:xfrm>
            <a:prstGeom prst="rect">
              <a:avLst/>
            </a:prstGeom>
            <a:no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128CAB"/>
                </a:solidFill>
                <a:effectLst/>
                <a:uLnTx/>
                <a:uFillTx/>
                <a:latin typeface="Gill Sans MT"/>
                <a:ea typeface="+mn-ea"/>
              </a:endParaRPr>
            </a:p>
          </p:txBody>
        </p:sp>
      </p:grpSp>
      <p:graphicFrame>
        <p:nvGraphicFramePr>
          <p:cNvPr id="156" name="Group 86">
            <a:extLst>
              <a:ext uri="{FF2B5EF4-FFF2-40B4-BE49-F238E27FC236}">
                <a16:creationId xmlns:a16="http://schemas.microsoft.com/office/drawing/2014/main" id="{BCFCE577-D2F8-4660-9A7B-BAFA7A0A9FBC}"/>
              </a:ext>
            </a:extLst>
          </p:cNvPr>
          <p:cNvGraphicFramePr>
            <a:graphicFrameLocks/>
          </p:cNvGraphicFramePr>
          <p:nvPr/>
        </p:nvGraphicFramePr>
        <p:xfrm>
          <a:off x="7542971" y="3983038"/>
          <a:ext cx="4081454" cy="1951038"/>
        </p:xfrm>
        <a:graphic>
          <a:graphicData uri="http://schemas.openxmlformats.org/drawingml/2006/table">
            <a:tbl>
              <a:tblPr/>
              <a:tblGrid>
                <a:gridCol w="2041785">
                  <a:extLst>
                    <a:ext uri="{9D8B030D-6E8A-4147-A177-3AD203B41FA5}">
                      <a16:colId xmlns:a16="http://schemas.microsoft.com/office/drawing/2014/main" val="20000"/>
                    </a:ext>
                  </a:extLst>
                </a:gridCol>
                <a:gridCol w="2039669">
                  <a:extLst>
                    <a:ext uri="{9D8B030D-6E8A-4147-A177-3AD203B41FA5}">
                      <a16:colId xmlns:a16="http://schemas.microsoft.com/office/drawing/2014/main" val="20001"/>
                    </a:ext>
                  </a:extLst>
                </a:gridCol>
              </a:tblGrid>
              <a:tr h="390525">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kumimoji="0" lang="en-GB" sz="1600" b="1" i="0" u="none" strike="noStrike" cap="none" normalizeH="0" baseline="0" dirty="0">
                          <a:ln>
                            <a:noFill/>
                          </a:ln>
                          <a:solidFill>
                            <a:schemeClr val="tx1"/>
                          </a:solidFill>
                          <a:effectLst/>
                          <a:latin typeface="Arial" pitchFamily="34" charset="0"/>
                        </a:rPr>
                        <a:t>Status Flag</a:t>
                      </a:r>
                    </a:p>
                  </a:txBody>
                  <a:tcPr marL="106847" marR="106847" marT="40084" marB="40084"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kumimoji="0" lang="en-GB" sz="1600" b="1" i="0" u="none" strike="noStrike" cap="none" normalizeH="0" baseline="0" dirty="0">
                          <a:ln>
                            <a:noFill/>
                          </a:ln>
                          <a:solidFill>
                            <a:schemeClr val="tx1"/>
                          </a:solidFill>
                          <a:effectLst/>
                          <a:latin typeface="Arial" pitchFamily="34" charset="0"/>
                        </a:rPr>
                        <a:t>Meaning</a:t>
                      </a:r>
                    </a:p>
                  </a:txBody>
                  <a:tcPr marL="106847" marR="106847" marT="40084" marB="40084"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0525">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kumimoji="0" lang="en-GB" sz="1600" b="1" i="0" u="none" strike="noStrike" cap="none" normalizeH="0" baseline="0" dirty="0">
                          <a:ln>
                            <a:noFill/>
                          </a:ln>
                          <a:solidFill>
                            <a:schemeClr val="tx1"/>
                          </a:solidFill>
                          <a:effectLst/>
                          <a:latin typeface="Arial" pitchFamily="34" charset="0"/>
                        </a:rPr>
                        <a:t>N</a:t>
                      </a:r>
                    </a:p>
                  </a:txBody>
                  <a:tcPr marL="106847" marR="106847" marT="40084" marB="40084"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kumimoji="0" lang="en-GB" sz="1600" b="0" i="0" u="none" strike="noStrike" cap="none" normalizeH="0" baseline="0" dirty="0">
                          <a:ln>
                            <a:noFill/>
                          </a:ln>
                          <a:solidFill>
                            <a:schemeClr val="tx1"/>
                          </a:solidFill>
                          <a:effectLst/>
                          <a:latin typeface="Arial" pitchFamily="34" charset="0"/>
                        </a:rPr>
                        <a:t>Negative</a:t>
                      </a:r>
                    </a:p>
                  </a:txBody>
                  <a:tcPr marL="106847" marR="106847" marT="40084" marB="40084"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938">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kumimoji="0" lang="en-GB" sz="1600" b="1" i="0" u="none" strike="noStrike" cap="none" normalizeH="0" baseline="0" dirty="0">
                          <a:ln>
                            <a:noFill/>
                          </a:ln>
                          <a:solidFill>
                            <a:schemeClr val="tx1"/>
                          </a:solidFill>
                          <a:effectLst/>
                          <a:latin typeface="Arial" pitchFamily="34" charset="0"/>
                        </a:rPr>
                        <a:t>Z</a:t>
                      </a:r>
                    </a:p>
                  </a:txBody>
                  <a:tcPr marL="106847" marR="106847" marT="40084" marB="40084"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kumimoji="0" lang="en-GB" sz="1600" b="0" i="0" u="none" strike="noStrike" cap="none" normalizeH="0" baseline="0" dirty="0">
                          <a:ln>
                            <a:noFill/>
                          </a:ln>
                          <a:solidFill>
                            <a:schemeClr val="tx1"/>
                          </a:solidFill>
                          <a:effectLst/>
                          <a:latin typeface="Arial" pitchFamily="34" charset="0"/>
                        </a:rPr>
                        <a:t>Zero</a:t>
                      </a:r>
                    </a:p>
                  </a:txBody>
                  <a:tcPr marL="106847" marR="106847" marT="40084" marB="40084"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0525">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kumimoji="0" lang="en-GB" sz="1600" b="1" i="0" u="none" strike="noStrike" cap="none" normalizeH="0" baseline="0" dirty="0">
                          <a:ln>
                            <a:noFill/>
                          </a:ln>
                          <a:solidFill>
                            <a:schemeClr val="tx1"/>
                          </a:solidFill>
                          <a:effectLst/>
                          <a:latin typeface="Arial" pitchFamily="34" charset="0"/>
                        </a:rPr>
                        <a:t>C</a:t>
                      </a:r>
                    </a:p>
                  </a:txBody>
                  <a:tcPr marL="106847" marR="106847" marT="40084" marB="40084"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kumimoji="0" lang="en-GB" sz="1600" b="0" i="0" u="none" strike="noStrike" cap="none" normalizeH="0" baseline="0" dirty="0">
                          <a:ln>
                            <a:noFill/>
                          </a:ln>
                          <a:solidFill>
                            <a:schemeClr val="tx1"/>
                          </a:solidFill>
                          <a:effectLst/>
                          <a:latin typeface="Arial" pitchFamily="34" charset="0"/>
                        </a:rPr>
                        <a:t>Carry</a:t>
                      </a:r>
                    </a:p>
                  </a:txBody>
                  <a:tcPr marL="106847" marR="106847" marT="40084" marB="40084"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0525">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kumimoji="0" lang="en-GB" sz="1600" b="1" i="0" u="none" strike="noStrike" cap="none" normalizeH="0" baseline="0" dirty="0">
                          <a:ln>
                            <a:noFill/>
                          </a:ln>
                          <a:solidFill>
                            <a:schemeClr val="tx1"/>
                          </a:solidFill>
                          <a:effectLst/>
                          <a:latin typeface="Arial" pitchFamily="34" charset="0"/>
                        </a:rPr>
                        <a:t>V</a:t>
                      </a:r>
                    </a:p>
                  </a:txBody>
                  <a:tcPr marL="106847" marR="106847" marT="40084" marB="40084"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kumimoji="0" lang="en-GB" sz="1600" b="0" i="0" u="none" strike="noStrike" cap="none" normalizeH="0" baseline="0" dirty="0">
                          <a:ln>
                            <a:noFill/>
                          </a:ln>
                          <a:solidFill>
                            <a:schemeClr val="tx1"/>
                          </a:solidFill>
                          <a:effectLst/>
                          <a:latin typeface="Arial" pitchFamily="34" charset="0"/>
                        </a:rPr>
                        <a:t>Overflow</a:t>
                      </a:r>
                    </a:p>
                  </a:txBody>
                  <a:tcPr marL="106847" marR="106847" marT="40084" marB="40084"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57" name="Text Box 89">
            <a:extLst>
              <a:ext uri="{FF2B5EF4-FFF2-40B4-BE49-F238E27FC236}">
                <a16:creationId xmlns:a16="http://schemas.microsoft.com/office/drawing/2014/main" id="{55681571-9C39-470C-B863-9829ACE69661}"/>
              </a:ext>
            </a:extLst>
          </p:cNvPr>
          <p:cNvSpPr txBox="1">
            <a:spLocks noChangeArrowheads="1"/>
          </p:cNvSpPr>
          <p:nvPr/>
        </p:nvSpPr>
        <p:spPr bwMode="auto">
          <a:xfrm>
            <a:off x="7458336" y="2087565"/>
            <a:ext cx="4299387" cy="1465945"/>
          </a:xfrm>
          <a:prstGeom prst="rect">
            <a:avLst/>
          </a:prstGeom>
          <a:noFill/>
          <a:ln w="12700" algn="ctr">
            <a:noFill/>
            <a:miter lim="800000"/>
            <a:headEnd/>
            <a:tailEnd/>
          </a:ln>
        </p:spPr>
        <p:txBody>
          <a:bodyPr lIns="80167" tIns="40084" rIns="80167" bIns="40084">
            <a:spAutoFit/>
          </a:bodyPr>
          <a:lstStyle/>
          <a:p>
            <a:pPr defTabSz="801688" eaLnBrk="1" fontAlgn="auto" hangingPunct="1">
              <a:spcBef>
                <a:spcPct val="25000"/>
              </a:spcBef>
              <a:spcAft>
                <a:spcPts val="0"/>
              </a:spcAft>
            </a:pPr>
            <a:r>
              <a:rPr lang="en-US" dirty="0">
                <a:solidFill>
                  <a:srgbClr val="000000"/>
                </a:solidFill>
                <a:latin typeface="Gill Sans MT"/>
                <a:ea typeface="+mn-ea"/>
              </a:rPr>
              <a:t>By default, data processing instructions do not affect the condition flags but this can be achieved by placing an “</a:t>
            </a:r>
            <a:r>
              <a:rPr lang="en-US" b="1" dirty="0">
                <a:solidFill>
                  <a:srgbClr val="000000"/>
                </a:solidFill>
                <a:latin typeface="Courier New" pitchFamily="49" charset="0"/>
                <a:ea typeface="+mn-ea"/>
              </a:rPr>
              <a:t>S</a:t>
            </a:r>
            <a:r>
              <a:rPr lang="en-US" dirty="0">
                <a:solidFill>
                  <a:srgbClr val="000000"/>
                </a:solidFill>
                <a:latin typeface="Gill Sans MT"/>
                <a:ea typeface="+mn-ea"/>
              </a:rPr>
              <a:t>” between the instruction and any condition code.</a:t>
            </a:r>
          </a:p>
          <a:p>
            <a:pPr defTabSz="801688" eaLnBrk="1" fontAlgn="auto" hangingPunct="1">
              <a:spcBef>
                <a:spcPts val="0"/>
              </a:spcBef>
              <a:spcAft>
                <a:spcPts val="0"/>
              </a:spcAft>
            </a:pPr>
            <a:endParaRPr lang="en-GB" dirty="0">
              <a:solidFill>
                <a:srgbClr val="000000"/>
              </a:solidFill>
              <a:latin typeface="Gill Sans MT"/>
              <a:ea typeface="+mn-ea"/>
            </a:endParaRPr>
          </a:p>
        </p:txBody>
      </p:sp>
    </p:spTree>
    <p:extLst>
      <p:ext uri="{BB962C8B-B14F-4D97-AF65-F5344CB8AC3E}">
        <p14:creationId xmlns:p14="http://schemas.microsoft.com/office/powerpoint/2010/main" val="1984202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If-Then</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299892"/>
            <a:ext cx="7377257" cy="4086225"/>
          </a:xfrm>
        </p:spPr>
        <p:txBody>
          <a:bodyPr wrap="square" numCol="1" anchor="t" anchorCtr="0" compatLnSpc="1">
            <a:prstTxWarp prst="textNoShape">
              <a:avLst/>
            </a:prstTxWarp>
          </a:bodyPr>
          <a:lstStyle/>
          <a:p>
            <a:r>
              <a:rPr lang="en-IN" altLang="en-US" sz="2000" dirty="0">
                <a:ea typeface="ＭＳ Ｐゴシック" panose="020B0600070205080204" pitchFamily="34" charset="-128"/>
              </a:rPr>
              <a:t>Thumb only, makes the next one to four instructions conditional</a:t>
            </a:r>
          </a:p>
          <a:p>
            <a:r>
              <a:rPr lang="en-US" sz="2000" dirty="0"/>
              <a:t>Syntax</a:t>
            </a:r>
          </a:p>
          <a:p>
            <a:r>
              <a:rPr lang="en-US" sz="1600" b="1" dirty="0">
                <a:solidFill>
                  <a:srgbClr val="F68A33"/>
                </a:solidFill>
                <a:latin typeface="Courier New" pitchFamily="49" charset="0"/>
                <a:ea typeface="+mn-ea"/>
              </a:rPr>
              <a:t>IT{T|E}{T|E}{T|E} &lt;cond&gt;</a:t>
            </a:r>
            <a:endParaRPr lang="en-US" altLang="en-US" sz="2000" dirty="0">
              <a:ea typeface="ＭＳ Ｐゴシック" panose="020B0600070205080204" pitchFamily="34" charset="-128"/>
            </a:endParaRPr>
          </a:p>
          <a:p>
            <a:pPr lvl="1"/>
            <a:r>
              <a:rPr lang="en-IN" altLang="en-US" sz="1600" dirty="0">
                <a:ea typeface="ＭＳ Ｐゴシック" panose="020B0600070205080204" pitchFamily="34" charset="-128"/>
              </a:rPr>
              <a:t>Any condition code may be used.</a:t>
            </a:r>
          </a:p>
          <a:p>
            <a:pPr lvl="1"/>
            <a:r>
              <a:rPr lang="en-IN" altLang="en-US" sz="1600" dirty="0">
                <a:ea typeface="ＭＳ Ｐゴシック" panose="020B0600070205080204" pitchFamily="34" charset="-128"/>
              </a:rPr>
              <a:t>Doesn’t affect condition flags</a:t>
            </a:r>
          </a:p>
          <a:p>
            <a:pPr lvl="1"/>
            <a:r>
              <a:rPr lang="en-US" sz="1600" dirty="0"/>
              <a:t>16-bit instructions in the IT block do not affect condition flags (except </a:t>
            </a:r>
            <a:r>
              <a:rPr lang="en-US" sz="1600" b="1" dirty="0">
                <a:latin typeface="Courier New" pitchFamily="49" charset="0"/>
              </a:rPr>
              <a:t>CMP</a:t>
            </a:r>
            <a:r>
              <a:rPr lang="en-US" sz="1600" dirty="0"/>
              <a:t>, </a:t>
            </a:r>
            <a:r>
              <a:rPr lang="en-US" sz="1600" b="1" dirty="0">
                <a:latin typeface="Courier New" pitchFamily="49" charset="0"/>
              </a:rPr>
              <a:t>CMN,</a:t>
            </a:r>
            <a:r>
              <a:rPr lang="en-US" sz="1600" dirty="0"/>
              <a:t> &amp; </a:t>
            </a:r>
            <a:r>
              <a:rPr lang="en-US" sz="1600" b="1" dirty="0">
                <a:latin typeface="Courier New" pitchFamily="49" charset="0"/>
              </a:rPr>
              <a:t>TST</a:t>
            </a:r>
            <a:r>
              <a:rPr lang="en-US" sz="1600" dirty="0"/>
              <a:t>).</a:t>
            </a:r>
          </a:p>
          <a:p>
            <a:pPr lvl="1"/>
            <a:r>
              <a:rPr lang="en-IN" altLang="en-US" sz="1600" dirty="0">
                <a:ea typeface="ＭＳ Ｐゴシック" panose="020B0600070205080204" pitchFamily="34" charset="-128"/>
              </a:rPr>
              <a:t>32-bit instructions do affect condition flags (normal rules apply).</a:t>
            </a:r>
          </a:p>
          <a:p>
            <a:pPr lvl="1"/>
            <a:r>
              <a:rPr lang="en-IN" altLang="en-US" sz="1600" dirty="0">
                <a:ea typeface="ＭＳ Ｐゴシック" panose="020B0600070205080204" pitchFamily="34" charset="-128"/>
              </a:rPr>
              <a:t>No need to write this instruction: the assembler will insert it for you where necessary.</a:t>
            </a:r>
            <a:endParaRPr lang="en-US" altLang="en-US" sz="1600" dirty="0">
              <a:ea typeface="ＭＳ Ｐゴシック" panose="020B0600070205080204" pitchFamily="34" charset="-128"/>
            </a:endParaRPr>
          </a:p>
          <a:p>
            <a:r>
              <a:rPr lang="en-IN" sz="2000" dirty="0"/>
              <a:t>Current if-then status stored in CPSR</a:t>
            </a:r>
            <a:endParaRPr lang="en-US" altLang="en-US" sz="2000" dirty="0">
              <a:ea typeface="ＭＳ Ｐゴシック" panose="020B0600070205080204" pitchFamily="34" charset="-128"/>
            </a:endParaRPr>
          </a:p>
          <a:p>
            <a:pPr lvl="1"/>
            <a:r>
              <a:rPr lang="en-IN" altLang="en-US" sz="1600" dirty="0">
                <a:ea typeface="ＭＳ Ｐゴシック" panose="020B0600070205080204" pitchFamily="34" charset="-128"/>
              </a:rPr>
              <a:t>Conditional block may be safely interrupted and returned to.</a:t>
            </a:r>
          </a:p>
          <a:p>
            <a:pPr lvl="1"/>
            <a:r>
              <a:rPr lang="en-IN" altLang="en-US" sz="1600" dirty="0">
                <a:ea typeface="ＭＳ Ｐゴシック" panose="020B0600070205080204" pitchFamily="34" charset="-128"/>
              </a:rPr>
              <a:t>Not recommended to branch into or out of if-then block</a:t>
            </a:r>
            <a:endParaRPr lang="en-US" altLang="en-US" sz="1600" dirty="0">
              <a:ea typeface="ＭＳ Ｐゴシック" panose="020B0600070205080204" pitchFamily="34" charset="-128"/>
            </a:endParaRPr>
          </a:p>
        </p:txBody>
      </p:sp>
      <p:sp>
        <p:nvSpPr>
          <p:cNvPr id="6" name="Text Box 7">
            <a:extLst>
              <a:ext uri="{FF2B5EF4-FFF2-40B4-BE49-F238E27FC236}">
                <a16:creationId xmlns:a16="http://schemas.microsoft.com/office/drawing/2014/main" id="{845E5EC4-B391-4532-92CC-BC16B6150F94}"/>
              </a:ext>
            </a:extLst>
          </p:cNvPr>
          <p:cNvSpPr txBox="1">
            <a:spLocks noChangeArrowheads="1"/>
          </p:cNvSpPr>
          <p:nvPr/>
        </p:nvSpPr>
        <p:spPr bwMode="auto">
          <a:xfrm>
            <a:off x="8178404" y="1357745"/>
            <a:ext cx="3753500" cy="4028372"/>
          </a:xfrm>
          <a:prstGeom prst="rect">
            <a:avLst/>
          </a:prstGeom>
          <a:noFill/>
          <a:ln w="12700" algn="ctr">
            <a:solidFill>
              <a:srgbClr val="000000"/>
            </a:solidFill>
            <a:miter lim="800000"/>
            <a:headEnd/>
            <a:tailEnd/>
          </a:ln>
        </p:spPr>
        <p:txBody>
          <a:bodyPr wrap="none" lIns="80167" tIns="40084" rIns="80167" bIns="40084"/>
          <a:lstStyle/>
          <a:p>
            <a:pPr marL="0" marR="0" lvl="0" indent="0" defTabSz="801688"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ourier New" pitchFamily="49" charset="0"/>
                <a:ea typeface="+mn-ea"/>
              </a:rPr>
              <a:t>; if (r0 == 0)</a:t>
            </a:r>
            <a:br>
              <a:rPr kumimoji="0" lang="en-US" sz="1800" b="1" i="0" u="none" strike="noStrike" kern="0" cap="none" spc="0" normalizeH="0" baseline="0" noProof="0" dirty="0">
                <a:ln>
                  <a:noFill/>
                </a:ln>
                <a:solidFill>
                  <a:srgbClr val="000000"/>
                </a:solidFill>
                <a:effectLst/>
                <a:uLnTx/>
                <a:uFillTx/>
                <a:latin typeface="Courier New" pitchFamily="49" charset="0"/>
                <a:ea typeface="+mn-ea"/>
              </a:rPr>
            </a:br>
            <a:r>
              <a:rPr kumimoji="0" lang="en-US" sz="1800" b="1" i="0" u="none" strike="noStrike" kern="0" cap="none" spc="0" normalizeH="0" baseline="0" noProof="0" dirty="0">
                <a:ln>
                  <a:noFill/>
                </a:ln>
                <a:solidFill>
                  <a:srgbClr val="000000"/>
                </a:solidFill>
                <a:effectLst/>
                <a:uLnTx/>
                <a:uFillTx/>
                <a:latin typeface="Courier New" pitchFamily="49" charset="0"/>
                <a:ea typeface="+mn-ea"/>
              </a:rPr>
              <a:t>;   r0 = *r1 + 2;</a:t>
            </a:r>
            <a:br>
              <a:rPr kumimoji="0" lang="en-US" sz="1800" b="1" i="0" u="none" strike="noStrike" kern="0" cap="none" spc="0" normalizeH="0" baseline="0" noProof="0" dirty="0">
                <a:ln>
                  <a:noFill/>
                </a:ln>
                <a:solidFill>
                  <a:srgbClr val="000000"/>
                </a:solidFill>
                <a:effectLst/>
                <a:uLnTx/>
                <a:uFillTx/>
                <a:latin typeface="Courier New" pitchFamily="49" charset="0"/>
                <a:ea typeface="+mn-ea"/>
              </a:rPr>
            </a:br>
            <a:r>
              <a:rPr kumimoji="0" lang="en-US" sz="1800" b="1" i="0" u="none" strike="noStrike" kern="0" cap="none" spc="0" normalizeH="0" baseline="0" noProof="0" dirty="0">
                <a:ln>
                  <a:noFill/>
                </a:ln>
                <a:solidFill>
                  <a:srgbClr val="000000"/>
                </a:solidFill>
                <a:effectLst/>
                <a:uLnTx/>
                <a:uFillTx/>
                <a:latin typeface="Courier New" pitchFamily="49" charset="0"/>
                <a:ea typeface="+mn-ea"/>
              </a:rPr>
              <a:t>; else</a:t>
            </a:r>
            <a:br>
              <a:rPr kumimoji="0" lang="en-US" sz="1800" b="1" i="0" u="none" strike="noStrike" kern="0" cap="none" spc="0" normalizeH="0" baseline="0" noProof="0" dirty="0">
                <a:ln>
                  <a:noFill/>
                </a:ln>
                <a:solidFill>
                  <a:srgbClr val="000000"/>
                </a:solidFill>
                <a:effectLst/>
                <a:uLnTx/>
                <a:uFillTx/>
                <a:latin typeface="Courier New" pitchFamily="49" charset="0"/>
                <a:ea typeface="+mn-ea"/>
              </a:rPr>
            </a:br>
            <a:r>
              <a:rPr kumimoji="0" lang="en-US" sz="1800" b="1" i="0" u="none" strike="noStrike" kern="0" cap="none" spc="0" normalizeH="0" baseline="0" noProof="0" dirty="0">
                <a:ln>
                  <a:noFill/>
                </a:ln>
                <a:solidFill>
                  <a:srgbClr val="000000"/>
                </a:solidFill>
                <a:effectLst/>
                <a:uLnTx/>
                <a:uFillTx/>
                <a:latin typeface="Courier New" pitchFamily="49" charset="0"/>
                <a:ea typeface="+mn-ea"/>
              </a:rPr>
              <a:t>;   r0 = *r2 + 4;</a:t>
            </a:r>
          </a:p>
          <a:p>
            <a:pPr marL="0" marR="0" lvl="0" indent="0" defTabSz="801688" eaLnBrk="1" fontAlgn="auto" latinLnBrk="0" hangingPunct="1">
              <a:lnSpc>
                <a:spcPct val="100000"/>
              </a:lnSpc>
              <a:spcBef>
                <a:spcPts val="0"/>
              </a:spcBef>
              <a:spcAft>
                <a:spcPts val="0"/>
              </a:spcAft>
              <a:buClrTx/>
              <a:buSzTx/>
              <a:buFontTx/>
              <a:buNone/>
              <a:tabLst/>
              <a:defRPr/>
            </a:pPr>
            <a:br>
              <a:rPr kumimoji="0" lang="en-US" sz="1800" b="1" i="0" u="none" strike="noStrike" kern="0" cap="none" spc="0" normalizeH="0" baseline="0" noProof="0" dirty="0">
                <a:ln>
                  <a:noFill/>
                </a:ln>
                <a:solidFill>
                  <a:srgbClr val="000000"/>
                </a:solidFill>
                <a:effectLst/>
                <a:uLnTx/>
                <a:uFillTx/>
                <a:latin typeface="Courier New" pitchFamily="49" charset="0"/>
                <a:ea typeface="+mn-ea"/>
              </a:rPr>
            </a:br>
            <a:r>
              <a:rPr kumimoji="0" lang="en-US" sz="1800" b="1" i="0" u="none" strike="noStrike" kern="0" cap="none" spc="0" normalizeH="0" baseline="0" noProof="0" dirty="0">
                <a:ln>
                  <a:noFill/>
                </a:ln>
                <a:solidFill>
                  <a:srgbClr val="000000"/>
                </a:solidFill>
                <a:effectLst/>
                <a:uLnTx/>
                <a:uFillTx/>
                <a:latin typeface="Courier New" pitchFamily="49" charset="0"/>
                <a:ea typeface="+mn-ea"/>
              </a:rPr>
              <a:t>; if</a:t>
            </a:r>
            <a:br>
              <a:rPr kumimoji="0" lang="en-US" sz="1800" b="1" i="0" u="none" strike="noStrike" kern="0" cap="none" spc="0" normalizeH="0" baseline="0" noProof="0" dirty="0">
                <a:ln>
                  <a:noFill/>
                </a:ln>
                <a:solidFill>
                  <a:srgbClr val="F68A33"/>
                </a:solidFill>
                <a:effectLst/>
                <a:uLnTx/>
                <a:uFillTx/>
                <a:latin typeface="Courier New" pitchFamily="49" charset="0"/>
                <a:ea typeface="+mn-ea"/>
              </a:rPr>
            </a:br>
            <a:r>
              <a:rPr kumimoji="0" lang="en-US" sz="1800" b="1" i="0" u="none" strike="noStrike" kern="0" cap="none" spc="0" normalizeH="0" baseline="0" noProof="0" dirty="0">
                <a:ln>
                  <a:noFill/>
                </a:ln>
                <a:solidFill>
                  <a:srgbClr val="F68A33"/>
                </a:solidFill>
                <a:effectLst/>
                <a:uLnTx/>
                <a:uFillTx/>
                <a:latin typeface="Courier New" pitchFamily="49" charset="0"/>
                <a:ea typeface="+mn-ea"/>
              </a:rPr>
              <a:t>  CMP r0, #0</a:t>
            </a:r>
            <a:br>
              <a:rPr kumimoji="0" lang="en-US" sz="1800" b="1" i="0" u="none" strike="noStrike" kern="0" cap="none" spc="0" normalizeH="0" baseline="0" noProof="0" dirty="0">
                <a:ln>
                  <a:noFill/>
                </a:ln>
                <a:solidFill>
                  <a:srgbClr val="F68A33"/>
                </a:solidFill>
                <a:effectLst/>
                <a:uLnTx/>
                <a:uFillTx/>
                <a:latin typeface="Courier New" pitchFamily="49" charset="0"/>
                <a:ea typeface="+mn-ea"/>
              </a:rPr>
            </a:br>
            <a:r>
              <a:rPr kumimoji="0" lang="en-US" sz="1800" b="1" i="0" u="none" strike="noStrike" kern="0" cap="none" spc="0" normalizeH="0" baseline="0" noProof="0" dirty="0">
                <a:ln>
                  <a:noFill/>
                </a:ln>
                <a:solidFill>
                  <a:srgbClr val="F68A33"/>
                </a:solidFill>
                <a:effectLst/>
                <a:uLnTx/>
                <a:uFillTx/>
                <a:latin typeface="Courier New" pitchFamily="49" charset="0"/>
                <a:ea typeface="+mn-ea"/>
              </a:rPr>
              <a:t>  ITTEE EQ</a:t>
            </a:r>
          </a:p>
          <a:p>
            <a:pPr marL="0" marR="0" lvl="0" indent="0" defTabSz="801688"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ourier New" pitchFamily="49" charset="0"/>
                <a:ea typeface="+mn-ea"/>
              </a:rPr>
              <a:t>; then</a:t>
            </a:r>
            <a:br>
              <a:rPr kumimoji="0" lang="en-US" sz="1800" b="1" i="0" u="none" strike="noStrike" kern="0" cap="none" spc="0" normalizeH="0" baseline="0" noProof="0" dirty="0">
                <a:ln>
                  <a:noFill/>
                </a:ln>
                <a:solidFill>
                  <a:srgbClr val="F68A33"/>
                </a:solidFill>
                <a:effectLst/>
                <a:uLnTx/>
                <a:uFillTx/>
                <a:latin typeface="Courier New" pitchFamily="49" charset="0"/>
                <a:ea typeface="+mn-ea"/>
              </a:rPr>
            </a:br>
            <a:r>
              <a:rPr kumimoji="0" lang="en-US" sz="1800" b="1" i="0" u="none" strike="noStrike" kern="0" cap="none" spc="0" normalizeH="0" baseline="0" noProof="0" dirty="0">
                <a:ln>
                  <a:noFill/>
                </a:ln>
                <a:solidFill>
                  <a:srgbClr val="F68A33"/>
                </a:solidFill>
                <a:effectLst/>
                <a:uLnTx/>
                <a:uFillTx/>
                <a:latin typeface="Courier New" pitchFamily="49" charset="0"/>
                <a:ea typeface="+mn-ea"/>
              </a:rPr>
              <a:t>  LDREQ r0, [r1]</a:t>
            </a:r>
            <a:br>
              <a:rPr kumimoji="0" lang="en-US" sz="1800" b="1" i="0" u="none" strike="noStrike" kern="0" cap="none" spc="0" normalizeH="0" baseline="0" noProof="0" dirty="0">
                <a:ln>
                  <a:noFill/>
                </a:ln>
                <a:solidFill>
                  <a:srgbClr val="F68A33"/>
                </a:solidFill>
                <a:effectLst/>
                <a:uLnTx/>
                <a:uFillTx/>
                <a:latin typeface="Courier New" pitchFamily="49" charset="0"/>
                <a:ea typeface="+mn-ea"/>
              </a:rPr>
            </a:br>
            <a:r>
              <a:rPr kumimoji="0" lang="en-US" sz="1800" b="1" i="0" u="none" strike="noStrike" kern="0" cap="none" spc="0" normalizeH="0" baseline="0" noProof="0" dirty="0">
                <a:ln>
                  <a:noFill/>
                </a:ln>
                <a:solidFill>
                  <a:srgbClr val="F68A33"/>
                </a:solidFill>
                <a:effectLst/>
                <a:uLnTx/>
                <a:uFillTx/>
                <a:latin typeface="Courier New" pitchFamily="49" charset="0"/>
                <a:ea typeface="+mn-ea"/>
              </a:rPr>
              <a:t>  ADDEQ r0, #2</a:t>
            </a:r>
          </a:p>
          <a:p>
            <a:pPr marL="0" marR="0" lvl="0" indent="0" defTabSz="801688"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ourier New" pitchFamily="49" charset="0"/>
                <a:ea typeface="+mn-ea"/>
              </a:rPr>
              <a:t>; else</a:t>
            </a:r>
            <a:br>
              <a:rPr kumimoji="0" lang="en-US" sz="1800" b="1" i="0" u="none" strike="noStrike" kern="0" cap="none" spc="0" normalizeH="0" baseline="0" noProof="0" dirty="0">
                <a:ln>
                  <a:noFill/>
                </a:ln>
                <a:solidFill>
                  <a:srgbClr val="F68A33"/>
                </a:solidFill>
                <a:effectLst/>
                <a:uLnTx/>
                <a:uFillTx/>
                <a:latin typeface="Courier New" pitchFamily="49" charset="0"/>
                <a:ea typeface="+mn-ea"/>
              </a:rPr>
            </a:br>
            <a:r>
              <a:rPr kumimoji="0" lang="en-US" sz="1800" b="1" i="0" u="none" strike="noStrike" kern="0" cap="none" spc="0" normalizeH="0" baseline="0" noProof="0" dirty="0">
                <a:ln>
                  <a:noFill/>
                </a:ln>
                <a:solidFill>
                  <a:srgbClr val="F68A33"/>
                </a:solidFill>
                <a:effectLst/>
                <a:uLnTx/>
                <a:uFillTx/>
                <a:latin typeface="Courier New" pitchFamily="49" charset="0"/>
                <a:ea typeface="+mn-ea"/>
              </a:rPr>
              <a:t>  LDRNE r0, [r2]</a:t>
            </a:r>
            <a:br>
              <a:rPr kumimoji="0" lang="en-US" sz="1800" b="1" i="0" u="none" strike="noStrike" kern="0" cap="none" spc="0" normalizeH="0" baseline="0" noProof="0" dirty="0">
                <a:ln>
                  <a:noFill/>
                </a:ln>
                <a:solidFill>
                  <a:srgbClr val="F68A33"/>
                </a:solidFill>
                <a:effectLst/>
                <a:uLnTx/>
                <a:uFillTx/>
                <a:latin typeface="Courier New" pitchFamily="49" charset="0"/>
                <a:ea typeface="+mn-ea"/>
              </a:rPr>
            </a:br>
            <a:r>
              <a:rPr kumimoji="0" lang="en-US" sz="1800" b="1" i="0" u="none" strike="noStrike" kern="0" cap="none" spc="0" normalizeH="0" baseline="0" noProof="0" dirty="0">
                <a:ln>
                  <a:noFill/>
                </a:ln>
                <a:solidFill>
                  <a:srgbClr val="F68A33"/>
                </a:solidFill>
                <a:effectLst/>
                <a:uLnTx/>
                <a:uFillTx/>
                <a:latin typeface="Courier New" pitchFamily="49" charset="0"/>
                <a:ea typeface="+mn-ea"/>
              </a:rPr>
              <a:t>  ADDNE r0, #4</a:t>
            </a:r>
          </a:p>
        </p:txBody>
      </p:sp>
    </p:spTree>
    <p:extLst>
      <p:ext uri="{BB962C8B-B14F-4D97-AF65-F5344CB8AC3E}">
        <p14:creationId xmlns:p14="http://schemas.microsoft.com/office/powerpoint/2010/main" val="2649192976"/>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2021  -  Read-Only" id="{CC08A84B-D72B-4379-9795-9D2AE1B21C53}" vid="{AD5FA369-C00C-4F52-961A-36F6EFFD17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4.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3.xml><?xml version="1.0" encoding="utf-8"?>
<ds:datastoreItem xmlns:ds="http://schemas.openxmlformats.org/officeDocument/2006/customXml" ds:itemID="{B61D4E06-5D3F-4994-A4A7-4BA626FA722D}">
  <ds:schemaRefs>
    <ds:schemaRef ds:uri="f2ad5090-61a8-4b8c-ab70-68f4ff4d1933"/>
    <ds:schemaRef ds:uri="http://schemas.microsoft.com/sharepoint/v3"/>
    <ds:schemaRef ds:uri="http://purl.org/dc/terms/"/>
    <ds:schemaRef ds:uri="http://schemas.openxmlformats.org/package/2006/metadata/core-properties"/>
    <ds:schemaRef ds:uri="http://schemas.microsoft.com/office/2006/documentManagement/types"/>
    <ds:schemaRef ds:uri="c0950e01-db07-4e41-9c32-b7a8e9fccc9b"/>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customXml/itemProps4.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C959113B-7FA4-40AB-AF85-5C5588D4771C}">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62</TotalTime>
  <Words>6480</Words>
  <Application>Microsoft Office PowerPoint</Application>
  <PresentationFormat>Widescreen</PresentationFormat>
  <Paragraphs>581</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Arm_PPT_Public</vt:lpstr>
      <vt:lpstr>Armv7-A/R ISA Overview (Part 2)</vt:lpstr>
      <vt:lpstr>Learning Outcomes</vt:lpstr>
      <vt:lpstr>Flow Control</vt:lpstr>
      <vt:lpstr>Branch Instructions</vt:lpstr>
      <vt:lpstr>Interworking</vt:lpstr>
      <vt:lpstr>Compare and Branch if Zero</vt:lpstr>
      <vt:lpstr>Conditional Instructions</vt:lpstr>
      <vt:lpstr>Reference: Condition Codes and Flags</vt:lpstr>
      <vt:lpstr>If-Then</vt:lpstr>
      <vt:lpstr>Example: Conditional Execution</vt:lpstr>
      <vt:lpstr>Supervisor Call (SVC)</vt:lpstr>
      <vt:lpstr>Coprocessor Instructions</vt:lpstr>
      <vt:lpstr>PSR Access</vt:lpstr>
      <vt:lpstr>Miscellaneous Instructions</vt:lpstr>
      <vt:lpstr>DSP Instructions Overview</vt:lpstr>
      <vt:lpstr>Saturated Maths and CLZ</vt:lpstr>
      <vt:lpstr>Saturation</vt:lpstr>
      <vt:lpstr>SIMD</vt:lpstr>
      <vt:lpstr>Appendix: Encoding Choice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Hoa Tong</dc:creator>
  <cp:keywords/>
  <dc:description/>
  <cp:lastModifiedBy>Francisca Tan</cp:lastModifiedBy>
  <cp:revision>13</cp:revision>
  <dcterms:created xsi:type="dcterms:W3CDTF">2021-01-10T04:24:14Z</dcterms:created>
  <dcterms:modified xsi:type="dcterms:W3CDTF">2021-11-16T10:40:23Z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