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431" r:id="rId6"/>
  </p:sldMasterIdLst>
  <p:notesMasterIdLst>
    <p:notesMasterId r:id="rId35"/>
  </p:notesMasterIdLst>
  <p:handoutMasterIdLst>
    <p:handoutMasterId r:id="rId36"/>
  </p:handoutMasterIdLst>
  <p:sldIdLst>
    <p:sldId id="392" r:id="rId7"/>
    <p:sldId id="393" r:id="rId8"/>
    <p:sldId id="394" r:id="rId9"/>
    <p:sldId id="302" r:id="rId10"/>
    <p:sldId id="257" r:id="rId11"/>
    <p:sldId id="274" r:id="rId12"/>
    <p:sldId id="259" r:id="rId13"/>
    <p:sldId id="278" r:id="rId14"/>
    <p:sldId id="260" r:id="rId15"/>
    <p:sldId id="279" r:id="rId16"/>
    <p:sldId id="258" r:id="rId17"/>
    <p:sldId id="280" r:id="rId18"/>
    <p:sldId id="262" r:id="rId19"/>
    <p:sldId id="281" r:id="rId20"/>
    <p:sldId id="282" r:id="rId21"/>
    <p:sldId id="264" r:id="rId22"/>
    <p:sldId id="265" r:id="rId23"/>
    <p:sldId id="275" r:id="rId24"/>
    <p:sldId id="276" r:id="rId25"/>
    <p:sldId id="277" r:id="rId26"/>
    <p:sldId id="267" r:id="rId27"/>
    <p:sldId id="268" r:id="rId28"/>
    <p:sldId id="270" r:id="rId29"/>
    <p:sldId id="271" r:id="rId30"/>
    <p:sldId id="283" r:id="rId31"/>
    <p:sldId id="272" r:id="rId32"/>
    <p:sldId id="273" r:id="rId33"/>
    <p:sldId id="284" r:id="rId3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333E48"/>
    <a:srgbClr val="00C1DE"/>
    <a:srgbClr val="FF6B00"/>
    <a:srgbClr val="E5ECEB"/>
    <a:srgbClr val="95D6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BC8E2F-EC67-438C-BA4C-E8FE67102C86}" v="14" dt="2021-11-08T13:17:48.649"/>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8874" autoAdjust="0"/>
  </p:normalViewPr>
  <p:slideViewPr>
    <p:cSldViewPr snapToGrid="0">
      <p:cViewPr varScale="1">
        <p:scale>
          <a:sx n="77" d="100"/>
          <a:sy n="77" d="100"/>
        </p:scale>
        <p:origin x="1854"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23" d="100"/>
          <a:sy n="123" d="100"/>
        </p:scale>
        <p:origin x="402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isca Tan" userId="6e1eea0e-3b13-45be-8c9f-e176322eec1e" providerId="ADAL" clId="{15BC8E2F-EC67-438C-BA4C-E8FE67102C86}"/>
    <pc:docChg chg="custSel modSld">
      <pc:chgData name="Francisca Tan" userId="6e1eea0e-3b13-45be-8c9f-e176322eec1e" providerId="ADAL" clId="{15BC8E2F-EC67-438C-BA4C-E8FE67102C86}" dt="2021-11-08T13:18:52.144" v="107" actId="20577"/>
      <pc:docMkLst>
        <pc:docMk/>
      </pc:docMkLst>
      <pc:sldChg chg="modSp mod">
        <pc:chgData name="Francisca Tan" userId="6e1eea0e-3b13-45be-8c9f-e176322eec1e" providerId="ADAL" clId="{15BC8E2F-EC67-438C-BA4C-E8FE67102C86}" dt="2021-11-08T13:17:33.707" v="89" actId="20577"/>
        <pc:sldMkLst>
          <pc:docMk/>
          <pc:sldMk cId="1306452395" sldId="260"/>
        </pc:sldMkLst>
        <pc:spChg chg="mod">
          <ac:chgData name="Francisca Tan" userId="6e1eea0e-3b13-45be-8c9f-e176322eec1e" providerId="ADAL" clId="{15BC8E2F-EC67-438C-BA4C-E8FE67102C86}" dt="2021-11-08T13:17:33.707" v="89" actId="20577"/>
          <ac:spMkLst>
            <pc:docMk/>
            <pc:sldMk cId="1306452395" sldId="260"/>
            <ac:spMk id="23555" creationId="{00000000-0000-0000-0000-000000000000}"/>
          </ac:spMkLst>
        </pc:spChg>
      </pc:sldChg>
      <pc:sldChg chg="modNotes">
        <pc:chgData name="Francisca Tan" userId="6e1eea0e-3b13-45be-8c9f-e176322eec1e" providerId="ADAL" clId="{15BC8E2F-EC67-438C-BA4C-E8FE67102C86}" dt="2021-11-08T13:13:23.521" v="23" actId="20577"/>
        <pc:sldMkLst>
          <pc:docMk/>
          <pc:sldMk cId="1214067237" sldId="262"/>
        </pc:sldMkLst>
      </pc:sldChg>
      <pc:sldChg chg="modSp">
        <pc:chgData name="Francisca Tan" userId="6e1eea0e-3b13-45be-8c9f-e176322eec1e" providerId="ADAL" clId="{15BC8E2F-EC67-438C-BA4C-E8FE67102C86}" dt="2021-11-08T12:28:21.454" v="0" actId="20577"/>
        <pc:sldMkLst>
          <pc:docMk/>
          <pc:sldMk cId="4263324835" sldId="264"/>
        </pc:sldMkLst>
        <pc:graphicFrameChg chg="mod">
          <ac:chgData name="Francisca Tan" userId="6e1eea0e-3b13-45be-8c9f-e176322eec1e" providerId="ADAL" clId="{15BC8E2F-EC67-438C-BA4C-E8FE67102C86}" dt="2021-11-08T12:28:21.454" v="0" actId="20577"/>
          <ac:graphicFrameMkLst>
            <pc:docMk/>
            <pc:sldMk cId="4263324835" sldId="264"/>
            <ac:graphicFrameMk id="62" creationId="{00000000-0000-0000-0000-000000000000}"/>
          </ac:graphicFrameMkLst>
        </pc:graphicFrameChg>
      </pc:sldChg>
      <pc:sldChg chg="modNotes">
        <pc:chgData name="Francisca Tan" userId="6e1eea0e-3b13-45be-8c9f-e176322eec1e" providerId="ADAL" clId="{15BC8E2F-EC67-438C-BA4C-E8FE67102C86}" dt="2021-11-08T13:16:32.531" v="57" actId="20577"/>
        <pc:sldMkLst>
          <pc:docMk/>
          <pc:sldMk cId="216756025" sldId="271"/>
        </pc:sldMkLst>
      </pc:sldChg>
      <pc:sldChg chg="modNotes">
        <pc:chgData name="Francisca Tan" userId="6e1eea0e-3b13-45be-8c9f-e176322eec1e" providerId="ADAL" clId="{15BC8E2F-EC67-438C-BA4C-E8FE67102C86}" dt="2021-11-08T13:12:32.774" v="5" actId="20577"/>
        <pc:sldMkLst>
          <pc:docMk/>
          <pc:sldMk cId="1633242249" sldId="274"/>
        </pc:sldMkLst>
      </pc:sldChg>
      <pc:sldChg chg="modSp mod modNotes">
        <pc:chgData name="Francisca Tan" userId="6e1eea0e-3b13-45be-8c9f-e176322eec1e" providerId="ADAL" clId="{15BC8E2F-EC67-438C-BA4C-E8FE67102C86}" dt="2021-11-08T13:18:34.970" v="105" actId="20577"/>
        <pc:sldMkLst>
          <pc:docMk/>
          <pc:sldMk cId="1890149554" sldId="275"/>
        </pc:sldMkLst>
        <pc:spChg chg="mod">
          <ac:chgData name="Francisca Tan" userId="6e1eea0e-3b13-45be-8c9f-e176322eec1e" providerId="ADAL" clId="{15BC8E2F-EC67-438C-BA4C-E8FE67102C86}" dt="2021-11-08T13:18:34.970" v="105" actId="20577"/>
          <ac:spMkLst>
            <pc:docMk/>
            <pc:sldMk cId="1890149554" sldId="275"/>
            <ac:spMk id="8195" creationId="{00000000-0000-0000-0000-000000000000}"/>
          </ac:spMkLst>
        </pc:spChg>
      </pc:sldChg>
      <pc:sldChg chg="modSp mod">
        <pc:chgData name="Francisca Tan" userId="6e1eea0e-3b13-45be-8c9f-e176322eec1e" providerId="ADAL" clId="{15BC8E2F-EC67-438C-BA4C-E8FE67102C86}" dt="2021-11-08T13:18:52.144" v="107" actId="20577"/>
        <pc:sldMkLst>
          <pc:docMk/>
          <pc:sldMk cId="4101051021" sldId="276"/>
        </pc:sldMkLst>
        <pc:spChg chg="mod">
          <ac:chgData name="Francisca Tan" userId="6e1eea0e-3b13-45be-8c9f-e176322eec1e" providerId="ADAL" clId="{15BC8E2F-EC67-438C-BA4C-E8FE67102C86}" dt="2021-11-08T13:18:52.098" v="106" actId="20577"/>
          <ac:spMkLst>
            <pc:docMk/>
            <pc:sldMk cId="4101051021" sldId="276"/>
            <ac:spMk id="8" creationId="{00000000-0000-0000-0000-000000000000}"/>
          </ac:spMkLst>
        </pc:spChg>
        <pc:spChg chg="mod">
          <ac:chgData name="Francisca Tan" userId="6e1eea0e-3b13-45be-8c9f-e176322eec1e" providerId="ADAL" clId="{15BC8E2F-EC67-438C-BA4C-E8FE67102C86}" dt="2021-11-08T13:18:52.144" v="107" actId="20577"/>
          <ac:spMkLst>
            <pc:docMk/>
            <pc:sldMk cId="4101051021" sldId="276"/>
            <ac:spMk id="12" creationId="{00000000-0000-0000-0000-000000000000}"/>
          </ac:spMkLst>
        </pc:spChg>
      </pc:sldChg>
      <pc:sldChg chg="modNotes">
        <pc:chgData name="Francisca Tan" userId="6e1eea0e-3b13-45be-8c9f-e176322eec1e" providerId="ADAL" clId="{15BC8E2F-EC67-438C-BA4C-E8FE67102C86}" dt="2021-11-08T13:15:31.557" v="46" actId="20577"/>
        <pc:sldMkLst>
          <pc:docMk/>
          <pc:sldMk cId="504367007" sldId="277"/>
        </pc:sldMkLst>
      </pc:sldChg>
      <pc:sldChg chg="modNotes">
        <pc:chgData name="Francisca Tan" userId="6e1eea0e-3b13-45be-8c9f-e176322eec1e" providerId="ADAL" clId="{15BC8E2F-EC67-438C-BA4C-E8FE67102C86}" dt="2021-11-08T13:12:53.014" v="8" actId="20577"/>
        <pc:sldMkLst>
          <pc:docMk/>
          <pc:sldMk cId="3596076895" sldId="278"/>
        </pc:sldMkLst>
      </pc:sldChg>
      <pc:sldChg chg="modSp modNotes">
        <pc:chgData name="Francisca Tan" userId="6e1eea0e-3b13-45be-8c9f-e176322eec1e" providerId="ADAL" clId="{15BC8E2F-EC67-438C-BA4C-E8FE67102C86}" dt="2021-11-08T13:17:48.649" v="102"/>
        <pc:sldMkLst>
          <pc:docMk/>
          <pc:sldMk cId="3921021913" sldId="279"/>
        </pc:sldMkLst>
        <pc:spChg chg="mod">
          <ac:chgData name="Francisca Tan" userId="6e1eea0e-3b13-45be-8c9f-e176322eec1e" providerId="ADAL" clId="{15BC8E2F-EC67-438C-BA4C-E8FE67102C86}" dt="2021-11-08T13:17:48.649" v="102"/>
          <ac:spMkLst>
            <pc:docMk/>
            <pc:sldMk cId="3921021913" sldId="279"/>
            <ac:spMk id="6" creationId="{00000000-0000-0000-0000-000000000000}"/>
          </ac:spMkLst>
        </pc:spChg>
      </pc:sldChg>
      <pc:sldChg chg="modNotes">
        <pc:chgData name="Francisca Tan" userId="6e1eea0e-3b13-45be-8c9f-e176322eec1e" providerId="ADAL" clId="{15BC8E2F-EC67-438C-BA4C-E8FE67102C86}" dt="2021-11-08T13:13:19.273" v="20" actId="20577"/>
        <pc:sldMkLst>
          <pc:docMk/>
          <pc:sldMk cId="3584954753" sldId="280"/>
        </pc:sldMkLst>
      </pc:sldChg>
      <pc:sldChg chg="modNotes">
        <pc:chgData name="Francisca Tan" userId="6e1eea0e-3b13-45be-8c9f-e176322eec1e" providerId="ADAL" clId="{15BC8E2F-EC67-438C-BA4C-E8FE67102C86}" dt="2021-11-08T13:14:48.717" v="32" actId="20577"/>
        <pc:sldMkLst>
          <pc:docMk/>
          <pc:sldMk cId="798212918" sldId="282"/>
        </pc:sldMkLst>
      </pc:sldChg>
      <pc:sldChg chg="modNotes">
        <pc:chgData name="Francisca Tan" userId="6e1eea0e-3b13-45be-8c9f-e176322eec1e" providerId="ADAL" clId="{15BC8E2F-EC67-438C-BA4C-E8FE67102C86}" dt="2021-11-08T13:17:04.386" v="80" actId="20577"/>
        <pc:sldMkLst>
          <pc:docMk/>
          <pc:sldMk cId="3714964327" sldId="283"/>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Typical Absolute </a:t>
            </a:r>
            <a:r>
              <a:rPr lang="en-US" baseline="0" dirty="0"/>
              <a:t>Pressure vs. Output</a:t>
            </a:r>
            <a:endParaRPr lang="en-US" dirty="0"/>
          </a:p>
        </c:rich>
      </c:tx>
      <c:overlay val="0"/>
    </c:title>
    <c:autoTitleDeleted val="0"/>
    <c:plotArea>
      <c:layout/>
      <c:scatterChart>
        <c:scatterStyle val="lineMarker"/>
        <c:varyColors val="0"/>
        <c:ser>
          <c:idx val="0"/>
          <c:order val="0"/>
          <c:tx>
            <c:strRef>
              <c:f>Sheet1!$D$2</c:f>
              <c:strCache>
                <c:ptCount val="1"/>
                <c:pt idx="0">
                  <c:v>Output [V]</c:v>
                </c:pt>
              </c:strCache>
            </c:strRef>
          </c:tx>
          <c:marker>
            <c:symbol val="none"/>
          </c:marker>
          <c:xVal>
            <c:numRef>
              <c:f>Sheet1!$C$3:$C$6</c:f>
              <c:numCache>
                <c:formatCode>General</c:formatCode>
                <c:ptCount val="4"/>
                <c:pt idx="0">
                  <c:v>0</c:v>
                </c:pt>
                <c:pt idx="1">
                  <c:v>20</c:v>
                </c:pt>
                <c:pt idx="2">
                  <c:v>250</c:v>
                </c:pt>
                <c:pt idx="3">
                  <c:v>260</c:v>
                </c:pt>
              </c:numCache>
            </c:numRef>
          </c:xVal>
          <c:yVal>
            <c:numRef>
              <c:f>Sheet1!$D$3:$D$6</c:f>
              <c:numCache>
                <c:formatCode>General</c:formatCode>
                <c:ptCount val="4"/>
                <c:pt idx="0">
                  <c:v>0.25</c:v>
                </c:pt>
                <c:pt idx="1">
                  <c:v>0.25</c:v>
                </c:pt>
                <c:pt idx="2">
                  <c:v>4.75</c:v>
                </c:pt>
                <c:pt idx="3">
                  <c:v>4.75</c:v>
                </c:pt>
              </c:numCache>
            </c:numRef>
          </c:yVal>
          <c:smooth val="0"/>
          <c:extLst>
            <c:ext xmlns:c16="http://schemas.microsoft.com/office/drawing/2014/chart" uri="{C3380CC4-5D6E-409C-BE32-E72D297353CC}">
              <c16:uniqueId val="{00000000-9EC5-4F85-92CD-378EC29399AB}"/>
            </c:ext>
          </c:extLst>
        </c:ser>
        <c:dLbls>
          <c:showLegendKey val="0"/>
          <c:showVal val="0"/>
          <c:showCatName val="0"/>
          <c:showSerName val="0"/>
          <c:showPercent val="0"/>
          <c:showBubbleSize val="0"/>
        </c:dLbls>
        <c:axId val="47785472"/>
        <c:axId val="47787392"/>
      </c:scatterChart>
      <c:valAx>
        <c:axId val="47785472"/>
        <c:scaling>
          <c:orientation val="minMax"/>
          <c:max val="260"/>
          <c:min val="0"/>
        </c:scaling>
        <c:delete val="0"/>
        <c:axPos val="b"/>
        <c:majorGridlines/>
        <c:title>
          <c:tx>
            <c:rich>
              <a:bodyPr/>
              <a:lstStyle/>
              <a:p>
                <a:pPr>
                  <a:defRPr/>
                </a:pPr>
                <a:r>
                  <a:rPr lang="en-GB"/>
                  <a:t>Pressure [kPa]</a:t>
                </a:r>
              </a:p>
            </c:rich>
          </c:tx>
          <c:overlay val="0"/>
        </c:title>
        <c:numFmt formatCode="General" sourceLinked="1"/>
        <c:majorTickMark val="out"/>
        <c:minorTickMark val="none"/>
        <c:tickLblPos val="nextTo"/>
        <c:crossAx val="47787392"/>
        <c:crosses val="autoZero"/>
        <c:crossBetween val="midCat"/>
        <c:majorUnit val="20"/>
        <c:minorUnit val="10"/>
      </c:valAx>
      <c:valAx>
        <c:axId val="47787392"/>
        <c:scaling>
          <c:orientation val="minMax"/>
        </c:scaling>
        <c:delete val="0"/>
        <c:axPos val="l"/>
        <c:majorGridlines/>
        <c:title>
          <c:tx>
            <c:rich>
              <a:bodyPr rot="-5400000" vert="horz"/>
              <a:lstStyle/>
              <a:p>
                <a:pPr>
                  <a:defRPr/>
                </a:pPr>
                <a:r>
                  <a:rPr lang="en-GB"/>
                  <a:t>Output [V]</a:t>
                </a:r>
              </a:p>
            </c:rich>
          </c:tx>
          <c:overlay val="0"/>
        </c:title>
        <c:numFmt formatCode="#,##0.0" sourceLinked="0"/>
        <c:majorTickMark val="out"/>
        <c:minorTickMark val="none"/>
        <c:tickLblPos val="nextTo"/>
        <c:crossAx val="47785472"/>
        <c:crosses val="autoZero"/>
        <c:crossBetween val="midCat"/>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11/18/2021</a:t>
            </a:fld>
            <a:endParaRPr lang="en-US" altLang="en-US"/>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516C1422-85A1-564D-A764-8011C09BC23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473C604-78E2-8746-95AF-3A1BD13D1B85}" type="slidenum">
              <a:rPr lang="en-US" altLang="en-US" sz="1300"/>
              <a:pPr>
                <a:spcBef>
                  <a:spcPct val="0"/>
                </a:spcBef>
              </a:pPr>
              <a:t>1</a:t>
            </a:fld>
            <a:endParaRPr lang="en-US" altLang="en-US" sz="1300" dirty="0"/>
          </a:p>
        </p:txBody>
      </p:sp>
      <p:sp>
        <p:nvSpPr>
          <p:cNvPr id="19458" name="Rectangle 2">
            <a:extLst>
              <a:ext uri="{FF2B5EF4-FFF2-40B4-BE49-F238E27FC236}">
                <a16:creationId xmlns:a16="http://schemas.microsoft.com/office/drawing/2014/main" id="{CFA283B3-98F9-354A-AC44-B554D6E4A5BB}"/>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CD10E155-59CB-5842-BAA2-1B9C8ED780C2}"/>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851045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C08C5A6-CE0F-4F81-B07A-C90EFADEBDA6}" type="slidenum">
              <a:rPr lang="en-US" sz="1200" smtClean="0"/>
              <a:pPr/>
              <a:t>11</a:t>
            </a:fld>
            <a:endParaRPr 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There are many possible ways to embed processing</a:t>
            </a:r>
            <a:r>
              <a:rPr lang="en-US" baseline="0" dirty="0"/>
              <a:t> within a device. We can design custom, dedicated hardware using individual logic chips, custom chips (ASICs) or programmable logic chips. Alternatively we can customize our program and try to use a standard computer processor, greatly reducing the hardware development needed. There are various tradeoffs to each approach.</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It</a:t>
            </a:r>
            <a:r>
              <a:rPr lang="en-GB" baseline="0" noProof="0" dirty="0"/>
              <a:t> is obvious that a microcontroller-based ES has numerous advantages. </a:t>
            </a:r>
          </a:p>
          <a:p>
            <a:r>
              <a:rPr lang="en-GB" baseline="0" noProof="0" dirty="0"/>
              <a:t>For instance, software-based applications provide better flexibility than pure hardware, and are more easily adapted to the needs of system changes. </a:t>
            </a:r>
          </a:p>
          <a:p>
            <a:r>
              <a:rPr lang="en-GB" baseline="0" noProof="0" dirty="0"/>
              <a:t>With an intelligent partition of the system into hard- and software components, the total system cost can be minimized.  </a:t>
            </a:r>
          </a:p>
          <a:p>
            <a:r>
              <a:rPr lang="en-GB" baseline="0" noProof="0" dirty="0"/>
              <a:t>The feature extension of the system is usually only possible with a microcontroller based system. However, the more effort is spent on system optimization, the less redundancy such as memory, clock cycles, on chip-components, is left for later features.</a:t>
            </a:r>
          </a:p>
          <a:p>
            <a:r>
              <a:rPr lang="en-GB" baseline="0" noProof="0" dirty="0"/>
              <a:t>Failures can be detected, debugged, and compensated with a microcontroller-based ES.</a:t>
            </a:r>
          </a:p>
          <a:p>
            <a:pPr marL="171450" indent="-171450">
              <a:buFontTx/>
              <a:buChar char="-"/>
            </a:pPr>
            <a:endParaRPr lang="en-GB" noProof="0" dirty="0"/>
          </a:p>
          <a:p>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12</a:t>
            </a:fld>
            <a:endParaRPr lang="en-GB"/>
          </a:p>
        </p:txBody>
      </p:sp>
    </p:spTree>
    <p:extLst>
      <p:ext uri="{BB962C8B-B14F-4D97-AF65-F5344CB8AC3E}">
        <p14:creationId xmlns:p14="http://schemas.microsoft.com/office/powerpoint/2010/main" val="906780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The range of</a:t>
            </a:r>
            <a:r>
              <a:rPr lang="en-GB" baseline="0" noProof="0" dirty="0"/>
              <a:t> applications is infinitely large, and only examples can be given. For instance, monitoring and pre-processing tasks of closed loop control systems are a very common task for embedded systems as they are very small and cheap, and can be applied discretely nearly everywhere. Digital signal processing is another common use of embedded systems, in which the signals can be processed or transferred according to the application. </a:t>
            </a:r>
          </a:p>
          <a:p>
            <a:endParaRPr lang="en-GB" baseline="0" noProof="0" dirty="0"/>
          </a:p>
          <a:p>
            <a:r>
              <a:rPr lang="en-GB" baseline="0" noProof="0" dirty="0"/>
              <a:t>When setting up and managing small local networks, slim and reduced protocols are usually used to reduce memory consumption and the need for power. Examples include Bluetooth Smart (= Bluetooth low energy) and WLAN with limited functionality.</a:t>
            </a:r>
          </a:p>
        </p:txBody>
      </p:sp>
      <p:sp>
        <p:nvSpPr>
          <p:cNvPr id="4" name="Slide Number Placeholder 3"/>
          <p:cNvSpPr>
            <a:spLocks noGrp="1"/>
          </p:cNvSpPr>
          <p:nvPr>
            <p:ph type="sldNum" sz="quarter" idx="10"/>
          </p:nvPr>
        </p:nvSpPr>
        <p:spPr/>
        <p:txBody>
          <a:bodyPr/>
          <a:lstStyle/>
          <a:p>
            <a:pPr>
              <a:defRPr/>
            </a:pPr>
            <a:fld id="{65C91D82-99B5-4E52-9503-784ADD2F01C6}" type="slidenum">
              <a:rPr lang="en-US" smtClean="0"/>
              <a:pPr>
                <a:defRPr/>
              </a:pPr>
              <a:t>13</a:t>
            </a:fld>
            <a:endParaRPr lang="en-US"/>
          </a:p>
        </p:txBody>
      </p:sp>
    </p:spTree>
    <p:extLst>
      <p:ext uri="{BB962C8B-B14F-4D97-AF65-F5344CB8AC3E}">
        <p14:creationId xmlns:p14="http://schemas.microsoft.com/office/powerpoint/2010/main" val="2839122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Many attributes</a:t>
            </a:r>
            <a:r>
              <a:rPr lang="en-GB" baseline="0" noProof="0" dirty="0"/>
              <a:t> define an embedded system. </a:t>
            </a:r>
          </a:p>
          <a:p>
            <a:r>
              <a:rPr lang="en-GB" baseline="0" noProof="0" dirty="0"/>
              <a:t>Because it is a system that interacts with its environment, the most important selection criteria is the nature of that interface.  For instance, a criterion might be whether signals to be read are </a:t>
            </a:r>
            <a:r>
              <a:rPr lang="en-GB" baseline="0" noProof="0" dirty="0" err="1"/>
              <a:t>analog</a:t>
            </a:r>
            <a:r>
              <a:rPr lang="en-GB" baseline="0" noProof="0" dirty="0"/>
              <a:t> or digital.  The voltage range of system inputs and outputs is also important, as well as the amount of power needed by the system itself and by its peripherals. </a:t>
            </a:r>
          </a:p>
          <a:p>
            <a:r>
              <a:rPr lang="en-GB" baseline="0" noProof="0" dirty="0"/>
              <a:t>Interfacing with other digital devices and users is also very important. </a:t>
            </a:r>
          </a:p>
          <a:p>
            <a:r>
              <a:rPr lang="en-GB" baseline="0" noProof="0" dirty="0"/>
              <a:t>Finally timing and multitasking/multithreading behavior is one of the main attributes of embedded systems trying to execute multiple tasks concurrently, usually within a specific time period.</a:t>
            </a:r>
          </a:p>
          <a:p>
            <a:pPr marL="171450" indent="-171450">
              <a:buFontTx/>
              <a:buChar char="-"/>
            </a:pPr>
            <a:endParaRPr lang="en-GB" baseline="0" noProof="0" dirty="0"/>
          </a:p>
          <a:p>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14</a:t>
            </a:fld>
            <a:endParaRPr lang="en-GB"/>
          </a:p>
        </p:txBody>
      </p:sp>
    </p:spTree>
    <p:extLst>
      <p:ext uri="{BB962C8B-B14F-4D97-AF65-F5344CB8AC3E}">
        <p14:creationId xmlns:p14="http://schemas.microsoft.com/office/powerpoint/2010/main" val="2028631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baseline="0" noProof="0" dirty="0"/>
              <a:t>It is important to know whether the system is allowed to crash, or whether fail-safe modes are required, especially for systems that run independently for a long period. Usually, fault-handling code is complex compared to normal-case code. Additionally, there should be diagnostic mechanisms detecting system defects and handling them to prevent system crashes. Diagnostics help to determine and localize problems quickly, making the fault handling more efficient. </a:t>
            </a:r>
            <a:endParaRPr lang="en-GB" noProof="0" dirty="0"/>
          </a:p>
          <a:p>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15</a:t>
            </a:fld>
            <a:endParaRPr lang="en-GB"/>
          </a:p>
        </p:txBody>
      </p:sp>
    </p:spTree>
    <p:extLst>
      <p:ext uri="{BB962C8B-B14F-4D97-AF65-F5344CB8AC3E}">
        <p14:creationId xmlns:p14="http://schemas.microsoft.com/office/powerpoint/2010/main" val="3652741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fld id="{31099B84-9EB5-40E4-A6F9-E6E9737B0ED3}" type="slidenum">
              <a:rPr lang="en-US" sz="1200" baseline="0" smtClean="0"/>
              <a:pPr/>
              <a:t>16</a:t>
            </a:fld>
            <a:endParaRPr lang="en-US" sz="1200" baseline="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Here’s an example of how we can calculate how deep underwater </a:t>
            </a:r>
            <a:r>
              <a:rPr lang="en-US" baseline="0" dirty="0"/>
              <a:t>an object is by using the fact that the water pressure is proportional to depth. We start by measuring the water pressure.</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EA65F2F-8105-44AB-B823-0D665C1E1D8B}" type="slidenum">
              <a:rPr lang="en-US" sz="1200" smtClean="0"/>
              <a:pPr/>
              <a:t>17</a:t>
            </a:fld>
            <a:endParaRPr 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What is the difference between an</a:t>
            </a:r>
            <a:r>
              <a:rPr lang="en-US" baseline="0" dirty="0"/>
              <a:t> MCU and an MPU? The MCU has extra hardware to allow it to interface with the outside world more easily, and to simplify processing multiple tasks concurrently.</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The microprocessor is the</a:t>
            </a:r>
            <a:r>
              <a:rPr lang="en-GB" baseline="0" noProof="0" dirty="0"/>
              <a:t> central core of an embedded system. It is a multipurpose, clock driven, programmable electronic device designed for performing arithmetic and logic operations. It usually performs at least the instruction cycle of fetching, decoding, and executing. The microprocessor also communicates with the external periphery, consisting of, at least, a memory interface. For an ES, there are many more components that communicate, such as timers, interrupt handlers, </a:t>
            </a:r>
            <a:r>
              <a:rPr lang="en-GB" baseline="0" noProof="0" dirty="0" err="1"/>
              <a:t>analog</a:t>
            </a:r>
            <a:r>
              <a:rPr lang="en-GB" baseline="0" noProof="0" dirty="0"/>
              <a:t>-digital-converters, etc.</a:t>
            </a:r>
          </a:p>
          <a:p>
            <a:pPr marL="171450" indent="-171450">
              <a:buFontTx/>
              <a:buChar char="-"/>
            </a:pPr>
            <a:endParaRPr lang="de-DE" dirty="0"/>
          </a:p>
          <a:p>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18</a:t>
            </a:fld>
            <a:endParaRPr lang="en-GB"/>
          </a:p>
        </p:txBody>
      </p:sp>
    </p:spTree>
    <p:extLst>
      <p:ext uri="{BB962C8B-B14F-4D97-AF65-F5344CB8AC3E}">
        <p14:creationId xmlns:p14="http://schemas.microsoft.com/office/powerpoint/2010/main" val="3228658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noProof="0" dirty="0"/>
              <a:t>Microcontrollers consist of a CPU plus additional peripheral components.  </a:t>
            </a:r>
          </a:p>
          <a:p>
            <a:endParaRPr lang="en-GB" baseline="0" noProof="0" dirty="0"/>
          </a:p>
          <a:p>
            <a:r>
              <a:rPr lang="en-GB" baseline="0" noProof="0" dirty="0"/>
              <a:t>This means that the microprocessor is usually optimized for its task with regards to power and cost efficiency, so is usually a single core CPU. On chip memory components are designed and selected for the need of the target application.  This ranges from low-cost standard RAM and ROM to systems optimized for speed, cost, durability, energy efficiency. Additional hardware components for a controller architecture are selected according to its final purpose.  They can include a variety of input and output components, timers, interrupt structure, external buses, etc., of varying quality.</a:t>
            </a:r>
          </a:p>
          <a:p>
            <a:pPr marL="0" lvl="0" indent="0">
              <a:buFont typeface="Arial"/>
              <a:buNone/>
            </a:pPr>
            <a:endParaRPr lang="en-GB" baseline="0" noProof="0" dirty="0"/>
          </a:p>
          <a:p>
            <a:pPr marL="0" lvl="0" indent="0">
              <a:buFont typeface="Arial"/>
              <a:buNone/>
            </a:pPr>
            <a:r>
              <a:rPr lang="en-GB" baseline="0" noProof="0" dirty="0"/>
              <a:t>All components within a microcontroller communicate via an internal system bus.</a:t>
            </a:r>
            <a:endParaRPr lang="en-GB" noProof="0" dirty="0"/>
          </a:p>
          <a:p>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19</a:t>
            </a:fld>
            <a:endParaRPr lang="en-GB"/>
          </a:p>
        </p:txBody>
      </p:sp>
    </p:spTree>
    <p:extLst>
      <p:ext uri="{BB962C8B-B14F-4D97-AF65-F5344CB8AC3E}">
        <p14:creationId xmlns:p14="http://schemas.microsoft.com/office/powerpoint/2010/main" val="218156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An embedded</a:t>
            </a:r>
            <a:r>
              <a:rPr lang="en-GB" baseline="0" noProof="0" dirty="0"/>
              <a:t> system usually contains one or more MCUs connected physically or virtually. Within this context, “virtually” means a generally intended but not explicitly planned interaction.</a:t>
            </a:r>
          </a:p>
          <a:p>
            <a:endParaRPr lang="en-GB" baseline="0" noProof="0" dirty="0"/>
          </a:p>
          <a:p>
            <a:r>
              <a:rPr lang="en-GB" baseline="0" noProof="0" dirty="0"/>
              <a:t>For example, an up-to-date mobile phone integrates the capability for wireless connections. It can principally work without it, but its systems can be virtually extended by an application using headphones, printers, etc. This is a virtual system establishing on-the-fly connections to other components depending on the software, context, and peripherals.</a:t>
            </a:r>
          </a:p>
          <a:p>
            <a:endParaRPr lang="en-GB" baseline="0" noProof="0" dirty="0"/>
          </a:p>
          <a:p>
            <a:r>
              <a:rPr lang="en-GB" baseline="0" noProof="0" dirty="0"/>
              <a:t>Most parts of an embedded system are electrical components. An elementary part of an ES can also be the mechanical structure or the housing of the sensor, providing a key functionality of the ES.</a:t>
            </a:r>
          </a:p>
          <a:p>
            <a:endParaRPr lang="en-GB" baseline="0" noProof="0" dirty="0"/>
          </a:p>
          <a:p>
            <a:r>
              <a:rPr lang="en-GB" baseline="0" noProof="0" dirty="0"/>
              <a:t>Real-time constraints (= guaranteed response times) may be an important part of an ES.</a:t>
            </a:r>
          </a:p>
          <a:p>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20</a:t>
            </a:fld>
            <a:endParaRPr lang="en-GB"/>
          </a:p>
        </p:txBody>
      </p:sp>
    </p:spTree>
    <p:extLst>
      <p:ext uri="{BB962C8B-B14F-4D97-AF65-F5344CB8AC3E}">
        <p14:creationId xmlns:p14="http://schemas.microsoft.com/office/powerpoint/2010/main" val="2385803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516C1422-85A1-564D-A764-8011C09BC23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473C604-78E2-8746-95AF-3A1BD13D1B85}" type="slidenum">
              <a:rPr lang="en-US" altLang="en-US" sz="1300"/>
              <a:pPr>
                <a:spcBef>
                  <a:spcPct val="0"/>
                </a:spcBef>
              </a:pPr>
              <a:t>3</a:t>
            </a:fld>
            <a:endParaRPr lang="en-US" altLang="en-US" sz="1300" dirty="0"/>
          </a:p>
        </p:txBody>
      </p:sp>
      <p:sp>
        <p:nvSpPr>
          <p:cNvPr id="19458" name="Rectangle 2">
            <a:extLst>
              <a:ext uri="{FF2B5EF4-FFF2-40B4-BE49-F238E27FC236}">
                <a16:creationId xmlns:a16="http://schemas.microsoft.com/office/drawing/2014/main" id="{CFA283B3-98F9-354A-AC44-B554D6E4A5BB}"/>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CD10E155-59CB-5842-BAA2-1B9C8ED780C2}"/>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348095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6F2880-0C92-4D07-A2D6-893540E23221}" type="slidenum">
              <a:rPr lang="en-US" smtClean="0"/>
              <a:pPr>
                <a:defRPr/>
              </a:pPr>
              <a:t>21</a:t>
            </a:fld>
            <a:endParaRPr lang="en-US"/>
          </a:p>
        </p:txBody>
      </p:sp>
    </p:spTree>
    <p:extLst>
      <p:ext uri="{BB962C8B-B14F-4D97-AF65-F5344CB8AC3E}">
        <p14:creationId xmlns:p14="http://schemas.microsoft.com/office/powerpoint/2010/main" val="397866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use a sequence diagram to show how the different components in the system</a:t>
            </a:r>
            <a:r>
              <a:rPr lang="en-US" baseline="0" dirty="0"/>
              <a:t> interact with each other as time progresses. </a:t>
            </a:r>
          </a:p>
          <a:p>
            <a:r>
              <a:rPr lang="en-US" baseline="0" dirty="0"/>
              <a:t>Here we see that main function starts a hardware timer running, which in turn generates an interrupt, which is serviced by another software function (timer ISR), which starts another hardware component running (ADC), which results in several additional interrupts, each of which is handled by yet another software function (ADC ISR).</a:t>
            </a:r>
            <a:endParaRPr lang="en-US" dirty="0"/>
          </a:p>
        </p:txBody>
      </p:sp>
      <p:sp>
        <p:nvSpPr>
          <p:cNvPr id="4" name="Slide Number Placeholder 3"/>
          <p:cNvSpPr>
            <a:spLocks noGrp="1"/>
          </p:cNvSpPr>
          <p:nvPr>
            <p:ph type="sldNum" sz="quarter" idx="10"/>
          </p:nvPr>
        </p:nvSpPr>
        <p:spPr/>
        <p:txBody>
          <a:bodyPr/>
          <a:lstStyle/>
          <a:p>
            <a:pPr>
              <a:defRPr/>
            </a:pPr>
            <a:fld id="{466F2880-0C92-4D07-A2D6-893540E23221}" type="slidenum">
              <a:rPr lang="en-US" smtClean="0"/>
              <a:pPr>
                <a:defRPr/>
              </a:pPr>
              <a:t>22</a:t>
            </a:fld>
            <a:endParaRPr lang="en-US"/>
          </a:p>
        </p:txBody>
      </p:sp>
    </p:spTree>
    <p:extLst>
      <p:ext uri="{BB962C8B-B14F-4D97-AF65-F5344CB8AC3E}">
        <p14:creationId xmlns:p14="http://schemas.microsoft.com/office/powerpoint/2010/main" val="4110060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Alongside </a:t>
            </a:r>
            <a:r>
              <a:rPr lang="en-GB" baseline="0" dirty="0"/>
              <a:t>embedded systems’ benefits, there are also constraints.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Cost is very important in high volume productions, especially in such a competitive market.  There is a balance to be struck, in embedded system production, between design and production cost. Application size and weight can also be a constraint.  Power consumption is also an important factor, since battery capacity cannot offer lifetime energy, as are the effects of any heating issues that may arise within the system or from the external environment. </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65C91D82-99B5-4E52-9503-784ADD2F01C6}" type="slidenum">
              <a:rPr lang="en-US" smtClean="0"/>
              <a:pPr>
                <a:defRPr/>
              </a:pPr>
              <a:t>23</a:t>
            </a:fld>
            <a:endParaRPr lang="en-US"/>
          </a:p>
        </p:txBody>
      </p:sp>
    </p:spTree>
    <p:extLst>
      <p:ext uri="{BB962C8B-B14F-4D97-AF65-F5344CB8AC3E}">
        <p14:creationId xmlns:p14="http://schemas.microsoft.com/office/powerpoint/2010/main" val="1551901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Alongside the benefits</a:t>
            </a:r>
            <a:r>
              <a:rPr lang="en-GB" baseline="0" noProof="0" dirty="0"/>
              <a:t> of microcontroller-based ES, there are difficulties in handling them such as peripherals. As peripherals are already integrated on the chip, they are usually operated in a way that is unique to every controller type. Although this reduces manufacturing costs, it increases the engineering costs for design, development, and debugging. In other words, the board and design complexity is reduced, but the chip-and-coding complexity is increased.</a:t>
            </a:r>
          </a:p>
          <a:p>
            <a:endParaRPr lang="en-GB" baseline="0" noProof="0" dirty="0"/>
          </a:p>
          <a:p>
            <a:pPr marL="0" indent="0">
              <a:buFontTx/>
              <a:buNone/>
            </a:pPr>
            <a:r>
              <a:rPr lang="en-GB" baseline="0" noProof="0" dirty="0"/>
              <a:t>Programming is mostly done in C or assembly language. This is the most efficient use of code and programming overhead. C++, with all benefits of object-oriented programming, is sometimes used in larger ES with a major focus on algorithm </a:t>
            </a:r>
            <a:r>
              <a:rPr lang="en-GB" baseline="0" noProof="0" dirty="0" err="1"/>
              <a:t>centered</a:t>
            </a:r>
            <a:r>
              <a:rPr lang="en-GB" baseline="0" noProof="0" dirty="0"/>
              <a:t> applications.  However, task, interrupt, and time-slice-based applications are still best in C and assembly as they make it easier to control the required clock cycles per operation. Although some systems are also programmed in interpreting languages such as Basic or Java, this is the exception because code optimization is nearly impossible.</a:t>
            </a:r>
          </a:p>
          <a:p>
            <a:pPr marL="171450" indent="-171450">
              <a:buFontTx/>
              <a:buChar char="-"/>
            </a:pPr>
            <a:endParaRPr lang="en-GB" baseline="0" noProof="0" dirty="0"/>
          </a:p>
          <a:p>
            <a:pPr marL="0" indent="0">
              <a:buFontTx/>
              <a:buNone/>
            </a:pPr>
            <a:r>
              <a:rPr lang="en-GB" baseline="0" noProof="0" dirty="0"/>
              <a:t>Even operating systems are very uncommon for ES. Although they make things much easier, their overhead extends code size and reduces transparency around what is really happening inside the controller.</a:t>
            </a:r>
            <a:endParaRPr lang="en-GB" noProof="0" dirty="0"/>
          </a:p>
        </p:txBody>
      </p:sp>
      <p:sp>
        <p:nvSpPr>
          <p:cNvPr id="4" name="Slide Number Placeholder 3"/>
          <p:cNvSpPr>
            <a:spLocks noGrp="1"/>
          </p:cNvSpPr>
          <p:nvPr>
            <p:ph type="sldNum" sz="quarter" idx="10"/>
          </p:nvPr>
        </p:nvSpPr>
        <p:spPr/>
        <p:txBody>
          <a:bodyPr/>
          <a:lstStyle/>
          <a:p>
            <a:pPr>
              <a:defRPr/>
            </a:pPr>
            <a:fld id="{65C91D82-99B5-4E52-9503-784ADD2F01C6}" type="slidenum">
              <a:rPr lang="en-US" smtClean="0"/>
              <a:pPr>
                <a:defRPr/>
              </a:pPr>
              <a:t>24</a:t>
            </a:fld>
            <a:endParaRPr lang="en-US"/>
          </a:p>
        </p:txBody>
      </p:sp>
    </p:spTree>
    <p:extLst>
      <p:ext uri="{BB962C8B-B14F-4D97-AF65-F5344CB8AC3E}">
        <p14:creationId xmlns:p14="http://schemas.microsoft.com/office/powerpoint/2010/main" val="1607551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Microcontroller units</a:t>
            </a:r>
            <a:r>
              <a:rPr lang="en-GB" baseline="0" noProof="0" dirty="0"/>
              <a:t> (MCUs) are the best choice for the development of embedded systems, because they are cheap, flexible, available in multiple configurations and relatively low power </a:t>
            </a:r>
            <a:r>
              <a:rPr lang="en-GB" baseline="0" noProof="0" dirty="0" err="1"/>
              <a:t>consump</a:t>
            </a:r>
            <a:r>
              <a:rPr lang="en-GB" dirty="0" err="1"/>
              <a:t>tion</a:t>
            </a:r>
            <a:r>
              <a:rPr lang="en-GB" baseline="0" noProof="0" dirty="0"/>
              <a:t>. Usually there are special development environments required, supporting each single processor type for uploading code and debugging. </a:t>
            </a:r>
          </a:p>
        </p:txBody>
      </p:sp>
      <p:sp>
        <p:nvSpPr>
          <p:cNvPr id="4" name="Slide Number Placeholder 3"/>
          <p:cNvSpPr>
            <a:spLocks noGrp="1"/>
          </p:cNvSpPr>
          <p:nvPr>
            <p:ph type="sldNum" sz="quarter" idx="10"/>
          </p:nvPr>
        </p:nvSpPr>
        <p:spPr/>
        <p:txBody>
          <a:bodyPr/>
          <a:lstStyle/>
          <a:p>
            <a:fld id="{7E30B4F9-F56B-4B1F-A7F6-68D0E6BDFCA5}" type="slidenum">
              <a:rPr lang="en-GB" smtClean="0"/>
              <a:t>25</a:t>
            </a:fld>
            <a:endParaRPr lang="en-GB"/>
          </a:p>
        </p:txBody>
      </p:sp>
    </p:spTree>
    <p:extLst>
      <p:ext uri="{BB962C8B-B14F-4D97-AF65-F5344CB8AC3E}">
        <p14:creationId xmlns:p14="http://schemas.microsoft.com/office/powerpoint/2010/main" val="3417440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C91D82-99B5-4E52-9503-784ADD2F01C6}" type="slidenum">
              <a:rPr lang="en-US" smtClean="0"/>
              <a:pPr>
                <a:defRPr/>
              </a:pPr>
              <a:t>26</a:t>
            </a:fld>
            <a:endParaRPr lang="en-US"/>
          </a:p>
        </p:txBody>
      </p:sp>
    </p:spTree>
    <p:extLst>
      <p:ext uri="{BB962C8B-B14F-4D97-AF65-F5344CB8AC3E}">
        <p14:creationId xmlns:p14="http://schemas.microsoft.com/office/powerpoint/2010/main" val="2285590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a:p>
        </p:txBody>
      </p:sp>
    </p:spTree>
    <p:extLst>
      <p:ext uri="{BB962C8B-B14F-4D97-AF65-F5344CB8AC3E}">
        <p14:creationId xmlns:p14="http://schemas.microsoft.com/office/powerpoint/2010/main" val="2792153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a:p>
        </p:txBody>
      </p:sp>
    </p:spTree>
    <p:extLst>
      <p:ext uri="{BB962C8B-B14F-4D97-AF65-F5344CB8AC3E}">
        <p14:creationId xmlns:p14="http://schemas.microsoft.com/office/powerpoint/2010/main" val="626453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a:t>An embedded system</a:t>
            </a:r>
            <a:r>
              <a:rPr lang="en-GB" baseline="0" noProof="0" dirty="0"/>
              <a:t> (ES) is a specialized computer system with chip embedded hardware. There is no standard definitions for an ES, but principally it can be defined as a hybrid (pre-) processing and computing system, with a task specialized (internal) design which interacts with its environment and usually has timing constraints.</a:t>
            </a:r>
          </a:p>
          <a:p>
            <a:pPr marL="0" indent="0">
              <a:buFontTx/>
              <a:buNone/>
            </a:pPr>
            <a:endParaRPr lang="en-GB" baseline="0" noProof="0" dirty="0"/>
          </a:p>
          <a:p>
            <a:pPr marL="0" indent="0">
              <a:buFontTx/>
              <a:buNone/>
            </a:pPr>
            <a:r>
              <a:rPr lang="en-GB" baseline="0" noProof="0" dirty="0"/>
              <a:t>Usually ESs are designed because a repeating task has to be performed, either periodically or spontaneously, with low cost and power, higher performance, etc.</a:t>
            </a:r>
          </a:p>
          <a:p>
            <a:pPr marL="0" indent="0">
              <a:buFontTx/>
              <a:buNone/>
            </a:pPr>
            <a:endParaRPr lang="en-GB" baseline="0" noProof="0" dirty="0"/>
          </a:p>
          <a:p>
            <a:pPr marL="0" indent="0">
              <a:buFontTx/>
              <a:buNone/>
            </a:pPr>
            <a:r>
              <a:rPr lang="en-GB" baseline="0" noProof="0" dirty="0"/>
              <a:t>A real-time system </a:t>
            </a:r>
            <a:r>
              <a:rPr lang="en-GB" i="0" baseline="0" noProof="0" dirty="0"/>
              <a:t>is the system that guarantees output within a defined period of time or interval.</a:t>
            </a: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6</a:t>
            </a:fld>
            <a:endParaRPr lang="en-GB"/>
          </a:p>
        </p:txBody>
      </p:sp>
    </p:spTree>
    <p:extLst>
      <p:ext uri="{BB962C8B-B14F-4D97-AF65-F5344CB8AC3E}">
        <p14:creationId xmlns:p14="http://schemas.microsoft.com/office/powerpoint/2010/main" val="1550657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New Roman" pitchFamily="18" charset="0"/>
              </a:defRPr>
            </a:lvl1pPr>
            <a:lvl2pPr marL="724782" indent="-278762">
              <a:defRPr sz="2300">
                <a:solidFill>
                  <a:schemeClr val="tx1"/>
                </a:solidFill>
                <a:latin typeface="Times New Roman" pitchFamily="18" charset="0"/>
              </a:defRPr>
            </a:lvl2pPr>
            <a:lvl3pPr marL="1115048" indent="-223010">
              <a:defRPr sz="2300">
                <a:solidFill>
                  <a:schemeClr val="tx1"/>
                </a:solidFill>
                <a:latin typeface="Times New Roman" pitchFamily="18" charset="0"/>
              </a:defRPr>
            </a:lvl3pPr>
            <a:lvl4pPr marL="1561068" indent="-223010">
              <a:defRPr sz="2300">
                <a:solidFill>
                  <a:schemeClr val="tx1"/>
                </a:solidFill>
                <a:latin typeface="Times New Roman" pitchFamily="18" charset="0"/>
              </a:defRPr>
            </a:lvl4pPr>
            <a:lvl5pPr marL="2007087" indent="-223010">
              <a:defRPr sz="2300">
                <a:solidFill>
                  <a:schemeClr val="tx1"/>
                </a:solidFill>
                <a:latin typeface="Times New Roman" pitchFamily="18" charset="0"/>
              </a:defRPr>
            </a:lvl5pPr>
            <a:lvl6pPr marL="2453106" indent="-223010" eaLnBrk="0" fontAlgn="base" hangingPunct="0">
              <a:spcBef>
                <a:spcPct val="0"/>
              </a:spcBef>
              <a:spcAft>
                <a:spcPct val="0"/>
              </a:spcAft>
              <a:defRPr sz="2300">
                <a:solidFill>
                  <a:schemeClr val="tx1"/>
                </a:solidFill>
                <a:latin typeface="Times New Roman" pitchFamily="18" charset="0"/>
              </a:defRPr>
            </a:lvl6pPr>
            <a:lvl7pPr marL="2899126" indent="-223010" eaLnBrk="0" fontAlgn="base" hangingPunct="0">
              <a:spcBef>
                <a:spcPct val="0"/>
              </a:spcBef>
              <a:spcAft>
                <a:spcPct val="0"/>
              </a:spcAft>
              <a:defRPr sz="2300">
                <a:solidFill>
                  <a:schemeClr val="tx1"/>
                </a:solidFill>
                <a:latin typeface="Times New Roman" pitchFamily="18" charset="0"/>
              </a:defRPr>
            </a:lvl7pPr>
            <a:lvl8pPr marL="3345145" indent="-223010" eaLnBrk="0" fontAlgn="base" hangingPunct="0">
              <a:spcBef>
                <a:spcPct val="0"/>
              </a:spcBef>
              <a:spcAft>
                <a:spcPct val="0"/>
              </a:spcAft>
              <a:defRPr sz="2300">
                <a:solidFill>
                  <a:schemeClr val="tx1"/>
                </a:solidFill>
                <a:latin typeface="Times New Roman" pitchFamily="18" charset="0"/>
              </a:defRPr>
            </a:lvl8pPr>
            <a:lvl9pPr marL="3791165" indent="-223010" eaLnBrk="0" fontAlgn="base" hangingPunct="0">
              <a:spcBef>
                <a:spcPct val="0"/>
              </a:spcBef>
              <a:spcAft>
                <a:spcPct val="0"/>
              </a:spcAft>
              <a:defRPr sz="2300">
                <a:solidFill>
                  <a:schemeClr val="tx1"/>
                </a:solidFill>
                <a:latin typeface="Times New Roman" pitchFamily="18" charset="0"/>
              </a:defRPr>
            </a:lvl9pPr>
          </a:lstStyle>
          <a:p>
            <a:fld id="{D1F35520-C71E-4F5F-86B1-8F441D6ECC80}" type="slidenum">
              <a:rPr lang="en-US" sz="1300"/>
              <a:pPr/>
              <a:t>7</a:t>
            </a:fld>
            <a:endParaRPr lang="en-US" sz="13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a simple embedded system which has tight</a:t>
            </a:r>
            <a:r>
              <a:rPr lang="en-US" baseline="0" dirty="0"/>
              <a:t> cost and power/energy constraints. Most of the time it is not doing anything and in a sleep mode to save power.</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A bike computer is one example</a:t>
            </a:r>
            <a:r>
              <a:rPr lang="en-GB" baseline="0" noProof="0" dirty="0"/>
              <a:t> of a small embedded system.</a:t>
            </a:r>
          </a:p>
          <a:p>
            <a:endParaRPr lang="en-GB" baseline="0" noProof="0" dirty="0"/>
          </a:p>
          <a:p>
            <a:r>
              <a:rPr lang="en-GB" baseline="0" noProof="0" dirty="0"/>
              <a:t>The bike computer senses wheel rotation, mostly magnetically, and outputs the calculated values such as speed, distance, and time to the user.</a:t>
            </a:r>
          </a:p>
          <a:p>
            <a:endParaRPr lang="en-GB" baseline="0" noProof="0" dirty="0"/>
          </a:p>
          <a:p>
            <a:r>
              <a:rPr lang="en-GB" baseline="0" noProof="0" dirty="0"/>
              <a:t>The constraints defined by the user are primarily size/weight and cost, as well as battery life time as compared </a:t>
            </a:r>
            <a:r>
              <a:rPr lang="en-US" baseline="0" noProof="0" dirty="0">
                <a:sym typeface="Wingdings"/>
              </a:rPr>
              <a:t>to</a:t>
            </a:r>
            <a:r>
              <a:rPr lang="en-GB" baseline="0" noProof="0" dirty="0">
                <a:sym typeface="Wingdings"/>
              </a:rPr>
              <a:t> power consumption. This means that the total system must be very cost and power efficient.  Fortunately, size, weight and cost usually coincide, and the only counteracting variable may be the processor performance.</a:t>
            </a:r>
          </a:p>
          <a:p>
            <a:endParaRPr lang="en-GB" baseline="0" noProof="0" dirty="0">
              <a:sym typeface="Wingdings"/>
            </a:endParaRPr>
          </a:p>
          <a:p>
            <a:r>
              <a:rPr lang="en-GB" baseline="0" noProof="0" dirty="0">
                <a:sym typeface="Wingdings"/>
              </a:rPr>
              <a:t>The bike computer, as a weak real-time system, should begin between two sensor impulses. </a:t>
            </a:r>
          </a:p>
          <a:p>
            <a:endParaRPr lang="en-GB" baseline="0" noProof="0" dirty="0">
              <a:sym typeface="Wingdings"/>
            </a:endParaRPr>
          </a:p>
          <a:p>
            <a:r>
              <a:rPr lang="en-GB" baseline="0" noProof="0" dirty="0">
                <a:sym typeface="Wingdings"/>
              </a:rPr>
              <a:t>This means that, if the computer is designed for a non-professional biker, it should at least be able to measure a range of up to 60km/h = 16.7 m/s for a racing bike. The circumference of a wheel of a racing bike is about 2m which means 8…9 rotations/s.</a:t>
            </a:r>
          </a:p>
          <a:p>
            <a:endParaRPr lang="en-GB" baseline="0" noProof="0" dirty="0">
              <a:sym typeface="Wingdings"/>
            </a:endParaRPr>
          </a:p>
          <a:p>
            <a:r>
              <a:rPr lang="en-GB" baseline="0" noProof="0" dirty="0">
                <a:sym typeface="Wingdings"/>
              </a:rPr>
              <a:t>Consequently, the system should be able to measure a frequency of 10Hz without any complicated processing algorithms (time-difference-measurement, division, display).  Therefore, it should not be a complicated task for the controller.  </a:t>
            </a:r>
          </a:p>
          <a:p>
            <a:endParaRPr lang="en-GB" baseline="0" noProof="0" dirty="0">
              <a:sym typeface="Wingdings"/>
            </a:endParaRPr>
          </a:p>
          <a:p>
            <a:r>
              <a:rPr lang="en-GB" baseline="0" noProof="0" dirty="0">
                <a:sym typeface="Wingdings"/>
              </a:rPr>
              <a:t>This means that a very simple, low cost, low efficiency microcontroller can be selected.</a:t>
            </a:r>
          </a:p>
          <a:p>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8</a:t>
            </a:fld>
            <a:endParaRPr lang="en-GB"/>
          </a:p>
        </p:txBody>
      </p:sp>
    </p:spTree>
    <p:extLst>
      <p:ext uri="{BB962C8B-B14F-4D97-AF65-F5344CB8AC3E}">
        <p14:creationId xmlns:p14="http://schemas.microsoft.com/office/powerpoint/2010/main" val="237697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New Roman" pitchFamily="18" charset="0"/>
              </a:defRPr>
            </a:lvl1pPr>
            <a:lvl2pPr marL="724782" indent="-278762">
              <a:defRPr sz="2300">
                <a:solidFill>
                  <a:schemeClr val="tx1"/>
                </a:solidFill>
                <a:latin typeface="Times New Roman" pitchFamily="18" charset="0"/>
              </a:defRPr>
            </a:lvl2pPr>
            <a:lvl3pPr marL="1115048" indent="-223010">
              <a:defRPr sz="2300">
                <a:solidFill>
                  <a:schemeClr val="tx1"/>
                </a:solidFill>
                <a:latin typeface="Times New Roman" pitchFamily="18" charset="0"/>
              </a:defRPr>
            </a:lvl3pPr>
            <a:lvl4pPr marL="1561068" indent="-223010">
              <a:defRPr sz="2300">
                <a:solidFill>
                  <a:schemeClr val="tx1"/>
                </a:solidFill>
                <a:latin typeface="Times New Roman" pitchFamily="18" charset="0"/>
              </a:defRPr>
            </a:lvl4pPr>
            <a:lvl5pPr marL="2007087" indent="-223010">
              <a:defRPr sz="2300">
                <a:solidFill>
                  <a:schemeClr val="tx1"/>
                </a:solidFill>
                <a:latin typeface="Times New Roman" pitchFamily="18" charset="0"/>
              </a:defRPr>
            </a:lvl5pPr>
            <a:lvl6pPr marL="2453106" indent="-223010" eaLnBrk="0" fontAlgn="base" hangingPunct="0">
              <a:spcBef>
                <a:spcPct val="0"/>
              </a:spcBef>
              <a:spcAft>
                <a:spcPct val="0"/>
              </a:spcAft>
              <a:defRPr sz="2300">
                <a:solidFill>
                  <a:schemeClr val="tx1"/>
                </a:solidFill>
                <a:latin typeface="Times New Roman" pitchFamily="18" charset="0"/>
              </a:defRPr>
            </a:lvl6pPr>
            <a:lvl7pPr marL="2899126" indent="-223010" eaLnBrk="0" fontAlgn="base" hangingPunct="0">
              <a:spcBef>
                <a:spcPct val="0"/>
              </a:spcBef>
              <a:spcAft>
                <a:spcPct val="0"/>
              </a:spcAft>
              <a:defRPr sz="2300">
                <a:solidFill>
                  <a:schemeClr val="tx1"/>
                </a:solidFill>
                <a:latin typeface="Times New Roman" pitchFamily="18" charset="0"/>
              </a:defRPr>
            </a:lvl7pPr>
            <a:lvl8pPr marL="3345145" indent="-223010" eaLnBrk="0" fontAlgn="base" hangingPunct="0">
              <a:spcBef>
                <a:spcPct val="0"/>
              </a:spcBef>
              <a:spcAft>
                <a:spcPct val="0"/>
              </a:spcAft>
              <a:defRPr sz="2300">
                <a:solidFill>
                  <a:schemeClr val="tx1"/>
                </a:solidFill>
                <a:latin typeface="Times New Roman" pitchFamily="18" charset="0"/>
              </a:defRPr>
            </a:lvl8pPr>
            <a:lvl9pPr marL="3791165" indent="-223010" eaLnBrk="0" fontAlgn="base" hangingPunct="0">
              <a:spcBef>
                <a:spcPct val="0"/>
              </a:spcBef>
              <a:spcAft>
                <a:spcPct val="0"/>
              </a:spcAft>
              <a:defRPr sz="2300">
                <a:solidFill>
                  <a:schemeClr val="tx1"/>
                </a:solidFill>
                <a:latin typeface="Times New Roman" pitchFamily="18" charset="0"/>
              </a:defRPr>
            </a:lvl9pPr>
          </a:lstStyle>
          <a:p>
            <a:fld id="{D1F35520-C71E-4F5F-86B1-8F441D6ECC80}" type="slidenum">
              <a:rPr lang="en-US" sz="1300"/>
              <a:pPr/>
              <a:t>9</a:t>
            </a:fld>
            <a:endParaRPr lang="en-US" sz="13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Another example</a:t>
            </a:r>
            <a:r>
              <a:rPr lang="en-GB" baseline="0" noProof="0" dirty="0"/>
              <a:t> of an embedded system is an engine control unit for a car:</a:t>
            </a:r>
          </a:p>
          <a:p>
            <a:endParaRPr lang="en-GB" baseline="0" noProof="0" dirty="0"/>
          </a:p>
          <a:p>
            <a:r>
              <a:rPr lang="en-GB" baseline="0" noProof="0" dirty="0"/>
              <a:t>In this example, the functional requirements and the constraints are much greater than for the bike computer. Requirements such as spark timing and fuel injection need real time calculations, because every spark and injection is needed for proper operation of the motor. This means that every calculation must be finished at a defined point in time; otherwise, the engine is running rough.</a:t>
            </a:r>
          </a:p>
          <a:p>
            <a:endParaRPr lang="en-GB" baseline="0" noProof="0" dirty="0"/>
          </a:p>
          <a:p>
            <a:r>
              <a:rPr lang="en-GB" baseline="0" noProof="0" dirty="0"/>
              <a:t>Additional constraints are a high reliability in a harsh environment, for relatively low cost. Furthermore, limited installation space requires a small device.</a:t>
            </a:r>
          </a:p>
          <a:p>
            <a:endParaRPr lang="en-GB" baseline="0" noProof="0" dirty="0"/>
          </a:p>
          <a:p>
            <a:r>
              <a:rPr lang="en-GB" baseline="0" noProof="0" dirty="0"/>
              <a:t>Many sensors and actuators have to be operated and networked to the rest of the car by the microcontroller. </a:t>
            </a:r>
          </a:p>
          <a:p>
            <a:endParaRPr lang="en-GB" baseline="0" noProof="0" dirty="0"/>
          </a:p>
          <a:p>
            <a:r>
              <a:rPr lang="en-GB" baseline="0" noProof="0" dirty="0"/>
              <a:t>Consequently, a powerful, reliable and high-performance microcontroller is needed.</a:t>
            </a:r>
            <a:endParaRPr lang="en-GB" noProof="0" dirty="0"/>
          </a:p>
          <a:p>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10</a:t>
            </a:fld>
            <a:endParaRPr lang="en-GB"/>
          </a:p>
        </p:txBody>
      </p:sp>
    </p:spTree>
    <p:extLst>
      <p:ext uri="{BB962C8B-B14F-4D97-AF65-F5344CB8AC3E}">
        <p14:creationId xmlns:p14="http://schemas.microsoft.com/office/powerpoint/2010/main" val="11791157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E556DF-BE24-BB47-9FD2-350D67DC1C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4" name="Rectangle 3">
            <a:extLst>
              <a:ext uri="{FF2B5EF4-FFF2-40B4-BE49-F238E27FC236}">
                <a16:creationId xmlns:a16="http://schemas.microsoft.com/office/drawing/2014/main" id="{47DB56EA-EFE9-874F-97FF-66B32F665BC9}"/>
              </a:ext>
            </a:extLst>
          </p:cNvPr>
          <p:cNvSpPr>
            <a:spLocks/>
          </p:cNvSpPr>
          <p:nvPr userDrawn="1"/>
        </p:nvSpPr>
        <p:spPr>
          <a:xfrm rot="5400000">
            <a:off x="2666400" y="-2667600"/>
            <a:ext cx="6858000" cy="121932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C834CFF-8E93-2347-9547-EC508DDB303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DE2A1EC-11A7-6C45-AE97-813BACFCF8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3292D234-E25F-7F41-ABB8-C75FCF5CD5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3" name="Picture 2" descr="A picture containing hydrozoan&#10;&#10;Description automatically generated">
            <a:extLst>
              <a:ext uri="{FF2B5EF4-FFF2-40B4-BE49-F238E27FC236}">
                <a16:creationId xmlns:a16="http://schemas.microsoft.com/office/drawing/2014/main" id="{74A8AC8F-8A23-E644-ABCA-8318EFE232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77"/>
            <a:ext cx="12193200" cy="6858675"/>
          </a:xfrm>
          <a:prstGeom prst="rect">
            <a:avLst/>
          </a:prstGeom>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a:solidFill>
                <a:srgbClr val="FFFFFF"/>
              </a:solidFill>
            </a:endParaRPr>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3" name="Picture 22">
            <a:extLst>
              <a:ext uri="{FF2B5EF4-FFF2-40B4-BE49-F238E27FC236}">
                <a16:creationId xmlns:a16="http://schemas.microsoft.com/office/drawing/2014/main" id="{6C9308F2-C30B-4E4F-9DA5-A1A86F5F74F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318CCECB-9B2C-4F40-93A1-3FF9264650A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7" name="TextBox 20">
            <a:extLst>
              <a:ext uri="{FF2B5EF4-FFF2-40B4-BE49-F238E27FC236}">
                <a16:creationId xmlns:a16="http://schemas.microsoft.com/office/drawing/2014/main" id="{9DE32C43-10DC-6D45-AAC5-F6B8ED9985E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4" name="Picture 3" descr="A picture containing outdoor, laser, light, scene&#10;&#10;Description automatically generated">
            <a:extLst>
              <a:ext uri="{FF2B5EF4-FFF2-40B4-BE49-F238E27FC236}">
                <a16:creationId xmlns:a16="http://schemas.microsoft.com/office/drawing/2014/main" id="{566CB7B2-10D4-7544-8B87-EFB12B4451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2" name="Rectangle 1">
            <a:extLst>
              <a:ext uri="{FF2B5EF4-FFF2-40B4-BE49-F238E27FC236}">
                <a16:creationId xmlns:a16="http://schemas.microsoft.com/office/drawing/2014/main" id="{83D297C4-855A-9540-843B-CC587D9FD8C1}"/>
              </a:ext>
            </a:extLst>
          </p:cNvPr>
          <p:cNvSpPr/>
          <p:nvPr userDrawn="1"/>
        </p:nvSpPr>
        <p:spPr>
          <a:xfrm>
            <a:off x="0" y="-1"/>
            <a:ext cx="12192000" cy="6857999"/>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15D5131B-4C51-1F44-B7F4-6CA8B239F63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7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sky, city, night&#10;&#10;Description automatically generated">
            <a:extLst>
              <a:ext uri="{FF2B5EF4-FFF2-40B4-BE49-F238E27FC236}">
                <a16:creationId xmlns:a16="http://schemas.microsoft.com/office/drawing/2014/main" id="{373ACAC4-F57F-F549-85F2-65FF12CC25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5FB835CB-DD8C-F446-83CE-32ACFB0217A0}"/>
              </a:ext>
            </a:extLst>
          </p:cNvPr>
          <p:cNvSpPr/>
          <p:nvPr userDrawn="1"/>
        </p:nvSpPr>
        <p:spPr>
          <a:xfrm>
            <a:off x="-1200" y="0"/>
            <a:ext cx="12193200" cy="685799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E2E6ED93-C5DD-684E-B1BE-4080D175C89C}"/>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7703026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8_Title Slide">
    <p:bg>
      <p:bgRef idx="1001">
        <a:schemeClr val="bg1"/>
      </p:bgRef>
    </p:bg>
    <p:spTree>
      <p:nvGrpSpPr>
        <p:cNvPr id="1" name=""/>
        <p:cNvGrpSpPr/>
        <p:nvPr/>
      </p:nvGrpSpPr>
      <p:grpSpPr>
        <a:xfrm>
          <a:off x="0" y="0"/>
          <a:ext cx="0" cy="0"/>
          <a:chOff x="0" y="0"/>
          <a:chExt cx="0" cy="0"/>
        </a:xfrm>
      </p:grpSpPr>
      <p:pic>
        <p:nvPicPr>
          <p:cNvPr id="4" name="Picture 3" descr="A picture containing sky, outdoor&#10;&#10;Description automatically generated">
            <a:extLst>
              <a:ext uri="{FF2B5EF4-FFF2-40B4-BE49-F238E27FC236}">
                <a16:creationId xmlns:a16="http://schemas.microsoft.com/office/drawing/2014/main" id="{4782D4B3-E72D-F041-ABD0-1372C0EBFB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2" name="Rectangle 1">
            <a:extLst>
              <a:ext uri="{FF2B5EF4-FFF2-40B4-BE49-F238E27FC236}">
                <a16:creationId xmlns:a16="http://schemas.microsoft.com/office/drawing/2014/main" id="{23CED656-9AD2-7747-9AF1-F75EAE25A4F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3812FE35-0376-054E-A535-66C3377FC402}"/>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0256665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9_Title Slide">
    <p:bg>
      <p:bgRef idx="1001">
        <a:schemeClr val="bg1"/>
      </p:bgRef>
    </p:bg>
    <p:spTree>
      <p:nvGrpSpPr>
        <p:cNvPr id="1" name=""/>
        <p:cNvGrpSpPr/>
        <p:nvPr/>
      </p:nvGrpSpPr>
      <p:grpSpPr>
        <a:xfrm>
          <a:off x="0" y="0"/>
          <a:ext cx="0" cy="0"/>
          <a:chOff x="0" y="0"/>
          <a:chExt cx="0" cy="0"/>
        </a:xfrm>
      </p:grpSpPr>
      <p:pic>
        <p:nvPicPr>
          <p:cNvPr id="3" name="Picture 2" descr="A picture containing blur, light&#10;&#10;Description automatically generated">
            <a:extLst>
              <a:ext uri="{FF2B5EF4-FFF2-40B4-BE49-F238E27FC236}">
                <a16:creationId xmlns:a16="http://schemas.microsoft.com/office/drawing/2014/main" id="{2C9049B0-0B94-BD42-824D-B6D9FACBA8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9" name="Rectangle 18">
            <a:extLst>
              <a:ext uri="{FF2B5EF4-FFF2-40B4-BE49-F238E27FC236}">
                <a16:creationId xmlns:a16="http://schemas.microsoft.com/office/drawing/2014/main" id="{0C9285AD-6427-0B46-A0F2-1DCB911CA9C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BE181728-95E0-D942-934C-22837439CA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6579429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0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CF1BEC-2CAF-7649-A00C-2845946E67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1"/>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39841289-60D1-7948-9778-C9FCBEABBE6A}"/>
              </a:ext>
            </a:extLst>
          </p:cNvPr>
          <p:cNvSpPr/>
          <p:nvPr userDrawn="1"/>
        </p:nvSpPr>
        <p:spPr>
          <a:xfrm>
            <a:off x="0" y="-1"/>
            <a:ext cx="12192000" cy="685799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3437A559-6F71-E24B-8877-CF29E1842AA5}"/>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17778968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1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BE12DA-8290-CF4B-976D-F9128AA4E4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B9A7D91F-FDE8-064E-A3E9-D2C0020634A8}"/>
              </a:ext>
            </a:extLst>
          </p:cNvPr>
          <p:cNvSpPr/>
          <p:nvPr userDrawn="1"/>
        </p:nvSpPr>
        <p:spPr>
          <a:xfrm>
            <a:off x="-1200" y="-2"/>
            <a:ext cx="12192600" cy="6857999"/>
          </a:xfrm>
          <a:prstGeom prst="rect">
            <a:avLst/>
          </a:prstGeom>
          <a:gradFill flip="none" rotWithShape="1">
            <a:gsLst>
              <a:gs pos="0">
                <a:schemeClr val="bg1">
                  <a:alpha val="0"/>
                </a:schemeClr>
              </a:gs>
              <a:gs pos="100000">
                <a:schemeClr val="bg1">
                  <a:alpha val="43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DB13CEFF-559B-FB4C-A2FE-263C6B46C7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45097387"/>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2_Title Slide">
    <p:bg>
      <p:bgRef idx="1001">
        <a:schemeClr val="bg1"/>
      </p:bgRef>
    </p:bg>
    <p:spTree>
      <p:nvGrpSpPr>
        <p:cNvPr id="1" name=""/>
        <p:cNvGrpSpPr/>
        <p:nvPr/>
      </p:nvGrpSpPr>
      <p:grpSpPr>
        <a:xfrm>
          <a:off x="0" y="0"/>
          <a:ext cx="0" cy="0"/>
          <a:chOff x="0" y="0"/>
          <a:chExt cx="0" cy="0"/>
        </a:xfrm>
      </p:grpSpPr>
      <p:pic>
        <p:nvPicPr>
          <p:cNvPr id="4" name="Picture 3" descr="A picture containing invertebrate, ctenophore&#10;&#10;Description automatically generated">
            <a:extLst>
              <a:ext uri="{FF2B5EF4-FFF2-40B4-BE49-F238E27FC236}">
                <a16:creationId xmlns:a16="http://schemas.microsoft.com/office/drawing/2014/main" id="{58C025E6-8226-464D-867E-1C3F7CD526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BBE7B51-ECA1-FA4D-BCAA-2BAA2A4A3ED4}"/>
              </a:ext>
            </a:extLst>
          </p:cNvPr>
          <p:cNvSpPr/>
          <p:nvPr userDrawn="1"/>
        </p:nvSpPr>
        <p:spPr>
          <a:xfrm>
            <a:off x="3510116" y="1"/>
            <a:ext cx="8681883"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F4023BA9-1025-B342-8C96-782CC118DCF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9947674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3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ED8F0C-28F2-8A42-9D40-7084C9FFD7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3" y="0"/>
            <a:ext cx="12212707"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426677CF-4019-3745-AE17-170FFE5A9470}"/>
              </a:ext>
            </a:extLst>
          </p:cNvPr>
          <p:cNvSpPr/>
          <p:nvPr userDrawn="1"/>
        </p:nvSpPr>
        <p:spPr>
          <a:xfrm>
            <a:off x="0" y="0"/>
            <a:ext cx="12202354"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97F8A816-849A-F64A-9212-F0A7C735F9D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4620982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4_Title Slide">
    <p:bg>
      <p:bgRef idx="1001">
        <a:schemeClr val="bg1"/>
      </p:bgRef>
    </p:bg>
    <p:spTree>
      <p:nvGrpSpPr>
        <p:cNvPr id="1" name=""/>
        <p:cNvGrpSpPr/>
        <p:nvPr/>
      </p:nvGrpSpPr>
      <p:grpSpPr>
        <a:xfrm>
          <a:off x="0" y="0"/>
          <a:ext cx="0" cy="0"/>
          <a:chOff x="0" y="0"/>
          <a:chExt cx="0" cy="0"/>
        </a:xfrm>
      </p:grpSpPr>
      <p:pic>
        <p:nvPicPr>
          <p:cNvPr id="4" name="Picture 3" descr="A picture containing circuit, electronics, night&#10;&#10;Description automatically generated">
            <a:extLst>
              <a:ext uri="{FF2B5EF4-FFF2-40B4-BE49-F238E27FC236}">
                <a16:creationId xmlns:a16="http://schemas.microsoft.com/office/drawing/2014/main" id="{0CFC14C8-0981-E345-B10D-84223FB4C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0542CAB4-5A61-4A44-9A1E-BC9746ED65BA}"/>
              </a:ext>
            </a:extLst>
          </p:cNvPr>
          <p:cNvSpPr/>
          <p:nvPr userDrawn="1"/>
        </p:nvSpPr>
        <p:spPr>
          <a:xfrm>
            <a:off x="0" y="-1"/>
            <a:ext cx="12192000" cy="685799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066775FA-2E3A-3B47-AC4A-682D27F2218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56902895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60B99-6BFE-2D40-895F-0F084FEC4E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1327" cy="6858001"/>
          </a:xfrm>
          <a:prstGeom prst="rect">
            <a:avLst/>
          </a:prstGeom>
        </p:spPr>
      </p:pic>
      <p:sp>
        <p:nvSpPr>
          <p:cNvPr id="21" name="Rectangle 20">
            <a:extLst>
              <a:ext uri="{FF2B5EF4-FFF2-40B4-BE49-F238E27FC236}">
                <a16:creationId xmlns:a16="http://schemas.microsoft.com/office/drawing/2014/main" id="{05A56ACD-80AA-D441-B2FA-F252F126F050}"/>
              </a:ext>
            </a:extLst>
          </p:cNvPr>
          <p:cNvSpPr>
            <a:spLocks/>
          </p:cNvSpPr>
          <p:nvPr userDrawn="1"/>
        </p:nvSpPr>
        <p:spPr>
          <a:xfrm rot="5400000">
            <a:off x="2666400" y="-2667600"/>
            <a:ext cx="6858000" cy="121932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0" name="Picture 19">
            <a:extLst>
              <a:ext uri="{FF2B5EF4-FFF2-40B4-BE49-F238E27FC236}">
                <a16:creationId xmlns:a16="http://schemas.microsoft.com/office/drawing/2014/main" id="{EFB81D85-C6D9-464F-970F-8B449E6B3741}"/>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6CAA01D4-228A-2D47-8D6D-23BE3048C23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92CF2F3-D508-734C-A803-AEC0A192B10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5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object, blue, star, bright&#10;&#10;Description automatically generated">
            <a:extLst>
              <a:ext uri="{FF2B5EF4-FFF2-40B4-BE49-F238E27FC236}">
                <a16:creationId xmlns:a16="http://schemas.microsoft.com/office/drawing/2014/main" id="{FB37B42A-7042-E140-A580-6034CB5856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2"/>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6A9646DD-15B4-6F44-9224-549BD8C15001}"/>
              </a:ext>
            </a:extLst>
          </p:cNvPr>
          <p:cNvSpPr/>
          <p:nvPr userDrawn="1"/>
        </p:nvSpPr>
        <p:spPr>
          <a:xfrm>
            <a:off x="-12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F9FBE488-91F7-1942-A89D-FB17FE084C3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89341157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6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EC0F4-29B3-1844-A206-E9978DDC95C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A6BA66D4-F829-5348-B094-D86162A17157}"/>
              </a:ext>
            </a:extLst>
          </p:cNvPr>
          <p:cNvSpPr/>
          <p:nvPr userDrawn="1"/>
        </p:nvSpPr>
        <p:spPr>
          <a:xfrm>
            <a:off x="-6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BDDBD7D5-08A7-D64A-8871-2D7A78BACF8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39607683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7_Title Slide">
    <p:bg>
      <p:bgRef idx="1001">
        <a:schemeClr val="bg1"/>
      </p:bgRef>
    </p:bg>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0AFABCE9-6BC8-E741-B725-757DD8CDEF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3200" cy="6861157"/>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430656C-1B23-0749-AD6A-14502D71E9B2}"/>
              </a:ext>
            </a:extLst>
          </p:cNvPr>
          <p:cNvSpPr/>
          <p:nvPr userDrawn="1"/>
        </p:nvSpPr>
        <p:spPr>
          <a:xfrm>
            <a:off x="-600" y="1"/>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6B5A3F7D-62C2-2F4F-A74E-62524C8DDF0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096687837"/>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223CC0-C7A1-BC40-9A1F-09EBC27A25E6}"/>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F51B5E8-1A64-CC4C-8297-18A3B49396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CF3F483E-C28F-8C43-8AF4-54DEBAF1D6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5B06E-F6A0-3B43-AD64-568F71E24194}"/>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366692D-059F-E843-B530-FFE3E2135C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84D08BDA-0B34-A84B-B3A0-9DE0D5EB96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353FD8-3FBF-E340-8B41-D553C61637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2C852A8C-3865-AA4E-82F7-750F6C6DD6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8F84B417-FBBD-D54C-B0DE-4D62AABBD4C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0F1145-3FE1-6D42-AA8B-F8E06EB9FA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1" y="0"/>
            <a:ext cx="12192442"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7000" y="693001"/>
            <a:ext cx="6858000" cy="547200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B406E79-E2B4-C342-8DB2-4D2D3C2FAA2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E921999B-E167-3C4E-A8F5-820963AA112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0BF6488-6104-D74D-BDA7-9A5F46DE19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solidFill>
                  <a:srgbClr val="333E48"/>
                </a:solidFill>
              </a:defRPr>
            </a:lvl1pPr>
            <a:lvl2pPr>
              <a:lnSpc>
                <a:spcPct val="100000"/>
              </a:lnSpc>
              <a:spcBef>
                <a:spcPts val="0"/>
              </a:spcBef>
              <a:spcAft>
                <a:spcPts val="0"/>
              </a:spcAft>
              <a:buClr>
                <a:schemeClr val="accent1"/>
              </a:buClr>
              <a:defRPr sz="2000">
                <a:solidFill>
                  <a:srgbClr val="333E48"/>
                </a:solidFill>
              </a:defRPr>
            </a:lvl2pPr>
            <a:lvl3pPr>
              <a:lnSpc>
                <a:spcPct val="100000"/>
              </a:lnSpc>
              <a:spcBef>
                <a:spcPts val="0"/>
              </a:spcBef>
              <a:spcAft>
                <a:spcPts val="0"/>
              </a:spcAft>
              <a:buClr>
                <a:schemeClr val="accent1"/>
              </a:buClr>
              <a:defRPr sz="1800">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5842164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775123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28AC5A-7EFB-CA43-8A9B-3B442C5C9A1B}"/>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pic>
        <p:nvPicPr>
          <p:cNvPr id="11" name="Picture 10" descr="A picture containing building, drawing&#10;&#10;Description automatically generated">
            <a:extLst>
              <a:ext uri="{FF2B5EF4-FFF2-40B4-BE49-F238E27FC236}">
                <a16:creationId xmlns:a16="http://schemas.microsoft.com/office/drawing/2014/main" id="{C1198ECC-03BB-F84C-8B27-CF6053626C9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2EFD6F9F-6DEB-6F4D-BE5A-D3540160B34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7" name="Rectangle 6">
            <a:extLst>
              <a:ext uri="{FF2B5EF4-FFF2-40B4-BE49-F238E27FC236}">
                <a16:creationId xmlns:a16="http://schemas.microsoft.com/office/drawing/2014/main" id="{45A82B8D-79F0-2840-A348-51E15B608C54}"/>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Asante</a:t>
            </a:r>
          </a:p>
          <a:p>
            <a:pPr algn="r">
              <a:defRPr/>
            </a:pPr>
            <a:r>
              <a:rPr lang="en-US" altLang="en-US" sz="2800" dirty="0">
                <a:solidFill>
                  <a:schemeClr val="bg1"/>
                </a:solidFill>
              </a:rPr>
              <a:t>Merci</a:t>
            </a: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dirty="0">
                <a:solidFill>
                  <a:schemeClr val="bg1"/>
                </a:solidFill>
              </a:rPr>
              <a:t>Kiitos</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br>
              <a:rPr lang="en-US" altLang="en-US" sz="2800" dirty="0">
                <a:solidFill>
                  <a:schemeClr val="bg1"/>
                </a:solidFill>
              </a:rPr>
            </a:b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11E887-F2DD-9743-B321-E6625A63F4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0" name="Picture 9" descr="A picture containing building, drawing&#10;&#10;Description automatically generated">
            <a:extLst>
              <a:ext uri="{FF2B5EF4-FFF2-40B4-BE49-F238E27FC236}">
                <a16:creationId xmlns:a16="http://schemas.microsoft.com/office/drawing/2014/main" id="{AF5F647F-3DD2-E04B-AC85-5BB3FF0999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1BE84E2F-085C-6E4E-8174-736F84DE3A1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6" name="Rectangle 5">
            <a:extLst>
              <a:ext uri="{FF2B5EF4-FFF2-40B4-BE49-F238E27FC236}">
                <a16:creationId xmlns:a16="http://schemas.microsoft.com/office/drawing/2014/main" id="{8630E328-7BED-1141-A027-0EEE09BB1F0B}"/>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Asante</a:t>
            </a:r>
          </a:p>
          <a:p>
            <a:pPr algn="r">
              <a:defRPr/>
            </a:pPr>
            <a:r>
              <a:rPr lang="en-US" altLang="en-US" sz="2800" dirty="0">
                <a:solidFill>
                  <a:schemeClr val="bg1"/>
                </a:solidFill>
              </a:rPr>
              <a:t>Merci</a:t>
            </a: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dirty="0">
                <a:solidFill>
                  <a:schemeClr val="bg1"/>
                </a:solidFill>
              </a:rPr>
              <a:t>Kiitos</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br>
              <a:rPr lang="en-US" altLang="en-US" sz="2800" dirty="0">
                <a:solidFill>
                  <a:schemeClr val="bg1"/>
                </a:solidFill>
              </a:rPr>
            </a:b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3539DD-CEDA-3A48-A36A-6D3775392ACF}"/>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5C774FB-6A72-C34E-AAAD-07547EC963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870DFC52-AE4C-654B-A714-C2006FAE0419}"/>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925CD4-06B7-E24D-8A2A-BE1E27E8BC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8000"/>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D58F9D61-0E18-934E-80CB-8ABCE713AF08}"/>
              </a:ext>
            </a:extLst>
          </p:cNvPr>
          <p:cNvSpPr/>
          <p:nvPr userDrawn="1"/>
        </p:nvSpPr>
        <p:spPr>
          <a:xfrm>
            <a:off x="0" y="-1"/>
            <a:ext cx="12192000" cy="6857999"/>
          </a:xfrm>
          <a:prstGeom prst="rect">
            <a:avLst/>
          </a:prstGeom>
          <a:gradFill flip="none" rotWithShape="1">
            <a:gsLst>
              <a:gs pos="0">
                <a:schemeClr val="tx1">
                  <a:alpha val="0"/>
                </a:schemeClr>
              </a:gs>
              <a:gs pos="99000">
                <a:schemeClr val="tx1">
                  <a:alpha val="2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8B5F76A5-92C3-DF4A-993D-C79C93E5316F}"/>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267C7E9E-E74C-0547-868F-423E4E2194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1652C07E-440A-CE41-9DBD-125723A40F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720845-44B5-8345-A55E-DF3DBAF7C289}"/>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A3F307A-54EB-9747-ABE8-8A816CDDD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EA133D04-5236-D641-B03F-0BE645CEB92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0638" y="6495779"/>
            <a:ext cx="3735768" cy="226497"/>
          </a:xfrm>
          <a:prstGeom prst="rect">
            <a:avLst/>
          </a:prstGeom>
        </p:spPr>
      </p:pic>
      <p:sp>
        <p:nvSpPr>
          <p:cNvPr id="5" name="Title 4"/>
          <p:cNvSpPr>
            <a:spLocks noGrp="1"/>
          </p:cNvSpPr>
          <p:nvPr>
            <p:ph type="ctrTitle" hasCustomPrompt="1"/>
          </p:nvPr>
        </p:nvSpPr>
        <p:spPr>
          <a:xfrm>
            <a:off x="900235" y="1440000"/>
            <a:ext cx="11040000" cy="1920000"/>
          </a:xfrm>
        </p:spPr>
        <p:txBody>
          <a:bodyPr lIns="0" tIns="0" rIns="0" bIns="0">
            <a:normAutofit/>
          </a:bodyPr>
          <a:lstStyle>
            <a:lvl1pPr algn="r">
              <a:defRPr sz="4800" b="0">
                <a:solidFill>
                  <a:schemeClr val="accent1"/>
                </a:solidFill>
                <a:effectLst/>
              </a:defRPr>
            </a:lvl1pPr>
          </a:lstStyle>
          <a:p>
            <a:r>
              <a:rPr kumimoji="0" lang="en-GB" dirty="0"/>
              <a:t>Click to Edit Title</a:t>
            </a:r>
            <a:endParaRPr kumimoji="0" lang="en-US" dirty="0"/>
          </a:p>
        </p:txBody>
      </p:sp>
      <p:sp>
        <p:nvSpPr>
          <p:cNvPr id="20" name="Subtitle 19"/>
          <p:cNvSpPr>
            <a:spLocks noGrp="1"/>
          </p:cNvSpPr>
          <p:nvPr>
            <p:ph type="subTitle" idx="1" hasCustomPrompt="1"/>
          </p:nvPr>
        </p:nvSpPr>
        <p:spPr>
          <a:xfrm>
            <a:off x="900235" y="3600000"/>
            <a:ext cx="11040000" cy="960000"/>
          </a:xfrm>
        </p:spPr>
        <p:txBody>
          <a:bodyPr lIns="0" tIns="0" rIns="0"/>
          <a:lstStyle>
            <a:lvl1pPr marL="36576" indent="0" algn="r">
              <a:spcBef>
                <a:spcPts val="0"/>
              </a:spcBef>
              <a:buNone/>
              <a:defRPr sz="32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dirty="0"/>
              <a:t>Click to edit subtitle</a:t>
            </a:r>
            <a:endParaRPr kumimoji="0" lang="en-US" dirty="0"/>
          </a:p>
        </p:txBody>
      </p:sp>
    </p:spTree>
    <p:extLst>
      <p:ext uri="{BB962C8B-B14F-4D97-AF65-F5344CB8AC3E}">
        <p14:creationId xmlns:p14="http://schemas.microsoft.com/office/powerpoint/2010/main" val="21851142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1438340"/>
      </p:ext>
    </p:extLst>
  </p:cSld>
  <p:clrMapOvr>
    <a:masterClrMapping/>
  </p:clrMapOvr>
  <p:transition>
    <p:pull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494321-DD87-0D4B-AEA1-CB80E36808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C68F4AA8-7F9E-7D41-BF94-4D811F55AC26}"/>
              </a:ext>
            </a:extLst>
          </p:cNvPr>
          <p:cNvSpPr/>
          <p:nvPr userDrawn="1"/>
        </p:nvSpPr>
        <p:spPr>
          <a:xfrm>
            <a:off x="0" y="1"/>
            <a:ext cx="12192000"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3210143-1056-7048-ADC6-41884B602F8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8C8B782A-A9C9-CA41-A2FF-1BC8DE0346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FCEEB435-8B36-4144-8E92-92682FE106A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D0AF51-EEA2-DE46-8B7D-7878323488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60" r="1770"/>
          <a:stretch/>
        </p:blipFill>
        <p:spPr>
          <a:xfrm>
            <a:off x="-600" y="0"/>
            <a:ext cx="121920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7061" y="463062"/>
            <a:ext cx="6858000"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4C9E646E-904B-FE40-95AC-5DBD9EA1E95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4" name="Picture 13" descr="A picture containing building, drawing&#10;&#10;Description automatically generated">
            <a:extLst>
              <a:ext uri="{FF2B5EF4-FFF2-40B4-BE49-F238E27FC236}">
                <a16:creationId xmlns:a16="http://schemas.microsoft.com/office/drawing/2014/main" id="{B0F255FF-9877-7447-84E8-B54342514AA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EE727D9-9D95-154F-8EEF-D353686DEB9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D6984C-0C60-D246-AE94-A2AE6368F1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7998"/>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FF9BECDB-CC38-DF4D-907D-B3DFBF61DA05}"/>
              </a:ext>
            </a:extLst>
          </p:cNvPr>
          <p:cNvSpPr/>
          <p:nvPr userDrawn="1"/>
        </p:nvSpPr>
        <p:spPr>
          <a:xfrm>
            <a:off x="4498259" y="1"/>
            <a:ext cx="7693741"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2AEACEA-CC36-0E44-8844-76898F890A76}"/>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17F1C36-0131-3143-8A0C-5B53D484B0F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97C82C88-5520-304D-9044-627C10A67F0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indoor, person&#10;&#10;Description automatically generated">
            <a:extLst>
              <a:ext uri="{FF2B5EF4-FFF2-40B4-BE49-F238E27FC236}">
                <a16:creationId xmlns:a16="http://schemas.microsoft.com/office/drawing/2014/main" id="{B1347F1D-5F69-BB4F-AE1F-4C4F13186A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8"/>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2" name="Picture 21">
            <a:extLst>
              <a:ext uri="{FF2B5EF4-FFF2-40B4-BE49-F238E27FC236}">
                <a16:creationId xmlns:a16="http://schemas.microsoft.com/office/drawing/2014/main" id="{9FCF4363-5E90-D047-9431-0DB690B3B27A}"/>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AF64EEF4-B1ED-2544-B548-9FFD93EA66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3FB50C7-839A-F84D-ADC0-26A88F1AF62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041E3-D124-8440-B6B0-06A51A3090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5BFF0996-2F0F-5B4A-AE7F-01949B340BCF}"/>
              </a:ext>
            </a:extLst>
          </p:cNvPr>
          <p:cNvSpPr/>
          <p:nvPr userDrawn="1"/>
        </p:nvSpPr>
        <p:spPr>
          <a:xfrm>
            <a:off x="3849329" y="1"/>
            <a:ext cx="8342671" cy="6857999"/>
          </a:xfrm>
          <a:prstGeom prst="rect">
            <a:avLst/>
          </a:prstGeom>
          <a:gradFill flip="none" rotWithShape="1">
            <a:gsLst>
              <a:gs pos="0">
                <a:schemeClr val="tx1">
                  <a:alpha val="0"/>
                </a:schemeClr>
              </a:gs>
              <a:gs pos="45000">
                <a:srgbClr val="000000">
                  <a:alpha val="25000"/>
                </a:srgbClr>
              </a:gs>
              <a:gs pos="100000">
                <a:schemeClr val="tx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86BE3C52-00EF-C04D-93F3-7480251F270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0A33934D-C896-5B4A-B1D6-BDDDB11E039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605CEBE1-EDEA-1145-9184-E339DB2CD8E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A picture containing clock, meter&#10;&#10;Description automatically generated">
            <a:extLst>
              <a:ext uri="{FF2B5EF4-FFF2-40B4-BE49-F238E27FC236}">
                <a16:creationId xmlns:a16="http://schemas.microsoft.com/office/drawing/2014/main" id="{C88DC1F2-A377-A943-9ABE-BD7E2F2C1811}"/>
              </a:ext>
            </a:extLst>
          </p:cNvPr>
          <p:cNvPicPr>
            <a:picLocks noChangeAspect="1"/>
          </p:cNvPicPr>
          <p:nvPr userDrawn="1"/>
        </p:nvPicPr>
        <p:blipFill>
          <a:blip r:embed="rId44" cstate="screen">
            <a:extLst>
              <a:ext uri="{28A0092B-C50C-407E-A947-70E740481C1C}">
                <a14:useLocalDpi xmlns:a14="http://schemas.microsoft.com/office/drawing/2010/main"/>
              </a:ext>
            </a:extLst>
          </a:blip>
          <a:stretch>
            <a:fillRect/>
          </a:stretch>
        </p:blipFill>
        <p:spPr>
          <a:xfrm>
            <a:off x="10835847" y="6384924"/>
            <a:ext cx="879904" cy="274619"/>
          </a:xfrm>
          <a:prstGeom prst="rect">
            <a:avLst/>
          </a:prstGeom>
        </p:spPr>
      </p:pic>
      <p:sp>
        <p:nvSpPr>
          <p:cNvPr id="9" name="TextBox 20">
            <a:extLst>
              <a:ext uri="{FF2B5EF4-FFF2-40B4-BE49-F238E27FC236}">
                <a16:creationId xmlns:a16="http://schemas.microsoft.com/office/drawing/2014/main" id="{27B344F3-4498-5A4F-9DA2-CB9437A2536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2021 Arm</a:t>
            </a:r>
            <a:endParaRPr lang="en-US" altLang="en-US" sz="1000" dirty="0">
              <a:solidFill>
                <a:srgbClr val="7F7F7F"/>
              </a:solidFill>
            </a:endParaRPr>
          </a:p>
        </p:txBody>
      </p:sp>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28" r:id="rId12"/>
    <p:sldLayoutId id="2147485529" r:id="rId13"/>
    <p:sldLayoutId id="2147485530" r:id="rId14"/>
    <p:sldLayoutId id="2147485531" r:id="rId15"/>
    <p:sldLayoutId id="2147485532" r:id="rId16"/>
    <p:sldLayoutId id="2147485533" r:id="rId17"/>
    <p:sldLayoutId id="2147485534" r:id="rId18"/>
    <p:sldLayoutId id="2147485535" r:id="rId19"/>
    <p:sldLayoutId id="2147485536" r:id="rId20"/>
    <p:sldLayoutId id="2147485537" r:id="rId21"/>
    <p:sldLayoutId id="2147485538" r:id="rId22"/>
    <p:sldLayoutId id="2147485510" r:id="rId23"/>
    <p:sldLayoutId id="2147485436" r:id="rId24"/>
    <p:sldLayoutId id="2147485438" r:id="rId25"/>
    <p:sldLayoutId id="2147485440" r:id="rId26"/>
    <p:sldLayoutId id="2147485441" r:id="rId27"/>
    <p:sldLayoutId id="2147485442" r:id="rId28"/>
    <p:sldLayoutId id="2147485443" r:id="rId29"/>
    <p:sldLayoutId id="2147485444" r:id="rId30"/>
    <p:sldLayoutId id="2147485445" r:id="rId31"/>
    <p:sldLayoutId id="2147485446" r:id="rId32"/>
    <p:sldLayoutId id="2147485447" r:id="rId33"/>
    <p:sldLayoutId id="2147485448" r:id="rId34"/>
    <p:sldLayoutId id="2147485449" r:id="rId35"/>
    <p:sldLayoutId id="2147485450" r:id="rId36"/>
    <p:sldLayoutId id="2147485452" r:id="rId37"/>
    <p:sldLayoutId id="2147485512" r:id="rId38"/>
    <p:sldLayoutId id="2147485453" r:id="rId39"/>
    <p:sldLayoutId id="2147485513" r:id="rId40"/>
    <p:sldLayoutId id="2147485539" r:id="rId41"/>
    <p:sldLayoutId id="2147485540" r:id="rId42"/>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rgbClr val="333E48"/>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33E4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33E4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education@arm.com" TargetMode="External"/><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hyperlink" Target="mailto:terms@arm.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4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4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732E8F9-034D-3843-9F6E-24F0AFBC5B57}"/>
              </a:ext>
            </a:extLst>
          </p:cNvPr>
          <p:cNvSpPr>
            <a:spLocks noGrp="1" noChangeArrowheads="1"/>
          </p:cNvSpPr>
          <p:nvPr>
            <p:ph type="title"/>
          </p:nvPr>
        </p:nvSpPr>
        <p:spPr/>
        <p:txBody>
          <a:bodyPr/>
          <a:lstStyle/>
          <a:p>
            <a:pPr eaLnBrk="1" hangingPunct="1">
              <a:defRPr/>
            </a:pPr>
            <a:r>
              <a:rPr lang="en-GB" dirty="0"/>
              <a:t>Inclusive Language Commitment</a:t>
            </a:r>
            <a:endParaRPr lang="en-US" dirty="0">
              <a:cs typeface="+mj-cs"/>
            </a:endParaRPr>
          </a:p>
        </p:txBody>
      </p:sp>
      <p:sp>
        <p:nvSpPr>
          <p:cNvPr id="3075" name="Rectangle 3">
            <a:extLst>
              <a:ext uri="{FF2B5EF4-FFF2-40B4-BE49-F238E27FC236}">
                <a16:creationId xmlns:a16="http://schemas.microsoft.com/office/drawing/2014/main" id="{18893A3C-ECEB-EB40-AC7D-88BE5EA3D727}"/>
              </a:ext>
            </a:extLst>
          </p:cNvPr>
          <p:cNvSpPr>
            <a:spLocks noGrp="1" noChangeArrowheads="1"/>
          </p:cNvSpPr>
          <p:nvPr>
            <p:ph type="body" idx="1"/>
          </p:nvPr>
        </p:nvSpPr>
        <p:spPr/>
        <p:txBody>
          <a:bodyPr/>
          <a:lstStyle/>
          <a:p>
            <a:r>
              <a:rPr lang="en-GB" sz="2000" i="1" dirty="0">
                <a:solidFill>
                  <a:srgbClr val="000000"/>
                </a:solidFill>
                <a:effectLst/>
                <a:latin typeface="Calibri" panose="020F0502020204030204" pitchFamily="34" charset="0"/>
                <a:ea typeface="DengXian" panose="03000509000000000000" pitchFamily="65" charset="-122"/>
              </a:rPr>
              <a:t>Arm is committed to making the language we use inclusive, meaningful, and respectful. Our goal is to remove and replace non-inclusive language from our vocabulary to reflect our values and represent our global ecosystem.</a:t>
            </a:r>
            <a:endParaRPr lang="en-GB" sz="2000" dirty="0">
              <a:effectLst/>
              <a:latin typeface="Calibri" panose="020F0502020204030204" pitchFamily="34" charset="0"/>
              <a:ea typeface="DengXian" panose="03000509000000000000" pitchFamily="65" charset="-122"/>
            </a:endParaRPr>
          </a:p>
          <a:p>
            <a:r>
              <a:rPr lang="en-GB" sz="2000" i="1" dirty="0">
                <a:solidFill>
                  <a:srgbClr val="000000"/>
                </a:solidFill>
                <a:effectLst/>
                <a:latin typeface="Calibri" panose="020F0502020204030204" pitchFamily="34" charset="0"/>
                <a:ea typeface="DengXian" panose="03000509000000000000" pitchFamily="65" charset="-122"/>
              </a:rPr>
              <a:t>Arm is working actively with our partners, standards bodies, and the wider ecosystem to adopt a consistent approach to the use of inclusive language and to eradicate and replace offensive terms. We recognise that this will take time. This course </a:t>
            </a:r>
            <a:r>
              <a:rPr lang="en-GB" sz="2000" i="1" dirty="0">
                <a:solidFill>
                  <a:srgbClr val="000000"/>
                </a:solidFill>
                <a:ea typeface="DengXian" panose="03000509000000000000" pitchFamily="65" charset="-122"/>
              </a:rPr>
              <a:t>contains</a:t>
            </a:r>
            <a:r>
              <a:rPr lang="en-GB" sz="2000" i="1" dirty="0">
                <a:solidFill>
                  <a:srgbClr val="FF0000"/>
                </a:solidFill>
                <a:effectLst/>
                <a:latin typeface="Calibri" panose="020F0502020204030204" pitchFamily="34" charset="0"/>
                <a:ea typeface="DengXian" panose="03000509000000000000" pitchFamily="65" charset="-122"/>
              </a:rPr>
              <a:t> </a:t>
            </a:r>
            <a:r>
              <a:rPr lang="en-GB" sz="2000" i="1" dirty="0">
                <a:solidFill>
                  <a:srgbClr val="000000"/>
                </a:solidFill>
                <a:effectLst/>
                <a:latin typeface="Calibri" panose="020F0502020204030204" pitchFamily="34" charset="0"/>
                <a:ea typeface="DengXian" panose="03000509000000000000" pitchFamily="65" charset="-122"/>
              </a:rPr>
              <a:t>references to non-inclusive language; it will be updated with newer terms as those terms are agreed and ratified with the wider community. We recognise that some of you will be accustomed to using the previous terms and may not immediately recognise their replacements. Please refer to the following examples:</a:t>
            </a:r>
          </a:p>
          <a:p>
            <a:pPr lvl="1"/>
            <a:r>
              <a:rPr lang="en-GB" sz="1800" i="1" dirty="0">
                <a:solidFill>
                  <a:srgbClr val="000000"/>
                </a:solidFill>
                <a:effectLst/>
                <a:latin typeface="Calibri" panose="020F0502020204030204" pitchFamily="34" charset="0"/>
                <a:ea typeface="DengXian" panose="03000509000000000000" pitchFamily="65" charset="-122"/>
              </a:rPr>
              <a:t>When introducing the AMBA 3 AHB-Lite Protocols, we will use the term ‘Manager’ instead of ‘Master’ and ‘Subordinate’ instead of ‘Slave’.</a:t>
            </a:r>
            <a:endParaRPr lang="en-GB" dirty="0">
              <a:effectLst/>
              <a:latin typeface="Calibri" panose="020F0502020204030204" pitchFamily="34" charset="0"/>
              <a:ea typeface="DengXian" panose="03000509000000000000" pitchFamily="65" charset="-122"/>
            </a:endParaRPr>
          </a:p>
          <a:p>
            <a:r>
              <a:rPr lang="en-GB" sz="2000" i="1" dirty="0">
                <a:solidFill>
                  <a:srgbClr val="000000"/>
                </a:solidFill>
                <a:effectLst/>
                <a:latin typeface="Calibri" panose="020F0502020204030204" pitchFamily="34" charset="0"/>
                <a:ea typeface="DengXian" panose="03000509000000000000" pitchFamily="65" charset="-122"/>
              </a:rPr>
              <a:t>Contact us at </a:t>
            </a:r>
            <a:r>
              <a:rPr lang="en-GB" sz="2000" i="1" u="sng" dirty="0">
                <a:solidFill>
                  <a:srgbClr val="6888C9"/>
                </a:solidFill>
                <a:effectLst/>
                <a:latin typeface="Calibri" panose="020F0502020204030204" pitchFamily="34" charset="0"/>
                <a:ea typeface="DengXian" panose="03000509000000000000" pitchFamily="65" charset="-122"/>
                <a:hlinkClick r:id="rId3" tooltip="mailto:education@arm.com"/>
              </a:rPr>
              <a:t>education@arm.com</a:t>
            </a:r>
            <a:r>
              <a:rPr lang="en-GB" sz="2000" i="1" dirty="0">
                <a:effectLst/>
                <a:latin typeface="Calibri" panose="020F0502020204030204" pitchFamily="34" charset="0"/>
                <a:ea typeface="DengXian" panose="03000509000000000000" pitchFamily="65" charset="-122"/>
              </a:rPr>
              <a:t> with questions or comments about this course. You can also report non-inclusive and offensive terminology usage in Arm content at </a:t>
            </a:r>
            <a:r>
              <a:rPr lang="en-GB" sz="2000" i="1" u="sng" dirty="0">
                <a:solidFill>
                  <a:srgbClr val="0563C1"/>
                </a:solidFill>
                <a:effectLst/>
                <a:latin typeface="Calibri" panose="020F0502020204030204" pitchFamily="34" charset="0"/>
                <a:ea typeface="DengXian" panose="03000509000000000000" pitchFamily="65" charset="-122"/>
                <a:hlinkClick r:id="rId4"/>
              </a:rPr>
              <a:t>terms@arm.com</a:t>
            </a:r>
            <a:r>
              <a:rPr lang="en-GB" sz="2000" i="1" dirty="0">
                <a:solidFill>
                  <a:srgbClr val="000000"/>
                </a:solidFill>
                <a:effectLst/>
                <a:latin typeface="Calibri" panose="020F0502020204030204" pitchFamily="34" charset="0"/>
                <a:ea typeface="DengXian" panose="03000509000000000000" pitchFamily="65" charset="-122"/>
              </a:rPr>
              <a:t>.</a:t>
            </a:r>
            <a:endParaRPr lang="en-GB" sz="2000" dirty="0">
              <a:effectLst/>
              <a:latin typeface="Calibri" panose="020F0502020204030204" pitchFamily="34" charset="0"/>
              <a:ea typeface="DengXian" panose="03000509000000000000" pitchFamily="65" charset="-122"/>
            </a:endParaRPr>
          </a:p>
          <a:p>
            <a:pPr marL="0" indent="0">
              <a:buNone/>
            </a:pPr>
            <a:endParaRPr lang="en-US" dirty="0">
              <a:cs typeface="+mn-cs"/>
            </a:endParaRPr>
          </a:p>
        </p:txBody>
      </p:sp>
    </p:spTree>
    <p:extLst>
      <p:ext uri="{BB962C8B-B14F-4D97-AF65-F5344CB8AC3E}">
        <p14:creationId xmlns:p14="http://schemas.microsoft.com/office/powerpoint/2010/main" val="3594173403"/>
      </p:ext>
    </p:extLst>
  </p:cSld>
  <p:clrMapOvr>
    <a:masterClrMapping/>
  </p:clrMapOvr>
  <p:transition>
    <p:pull dir="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sz="3200" dirty="0"/>
              <a:t>Gasoline automobile engine control unit</a:t>
            </a:r>
          </a:p>
        </p:txBody>
      </p:sp>
      <p:sp>
        <p:nvSpPr>
          <p:cNvPr id="5123" name="Content Placeholder 2"/>
          <p:cNvSpPr>
            <a:spLocks noGrp="1"/>
          </p:cNvSpPr>
          <p:nvPr>
            <p:ph idx="1"/>
          </p:nvPr>
        </p:nvSpPr>
        <p:spPr>
          <a:xfrm>
            <a:off x="799824" y="906465"/>
            <a:ext cx="5939392" cy="5049837"/>
          </a:xfrm>
        </p:spPr>
        <p:txBody>
          <a:bodyPr/>
          <a:lstStyle/>
          <a:p>
            <a:r>
              <a:rPr lang="en-GB" sz="2000" dirty="0"/>
              <a:t>Functions</a:t>
            </a:r>
          </a:p>
          <a:p>
            <a:pPr lvl="1">
              <a:spcBef>
                <a:spcPts val="600"/>
              </a:spcBef>
            </a:pPr>
            <a:r>
              <a:rPr lang="en-GB" dirty="0"/>
              <a:t>Fuel injection</a:t>
            </a:r>
          </a:p>
          <a:p>
            <a:pPr lvl="1">
              <a:spcBef>
                <a:spcPts val="600"/>
              </a:spcBef>
            </a:pPr>
            <a:r>
              <a:rPr lang="en-GB" dirty="0"/>
              <a:t>Air intake setting</a:t>
            </a:r>
          </a:p>
          <a:p>
            <a:pPr lvl="1">
              <a:spcBef>
                <a:spcPts val="600"/>
              </a:spcBef>
            </a:pPr>
            <a:r>
              <a:rPr lang="en-GB" dirty="0"/>
              <a:t>Spark timing</a:t>
            </a:r>
          </a:p>
          <a:p>
            <a:pPr lvl="1">
              <a:spcBef>
                <a:spcPts val="600"/>
              </a:spcBef>
            </a:pPr>
            <a:r>
              <a:rPr lang="en-GB" dirty="0"/>
              <a:t>Exhaust gas circulation</a:t>
            </a:r>
          </a:p>
          <a:p>
            <a:pPr lvl="1">
              <a:spcBef>
                <a:spcPts val="600"/>
              </a:spcBef>
            </a:pPr>
            <a:r>
              <a:rPr lang="en-GB" dirty="0"/>
              <a:t>Electronic throttle control</a:t>
            </a:r>
          </a:p>
          <a:p>
            <a:pPr lvl="1">
              <a:spcBef>
                <a:spcPts val="600"/>
              </a:spcBef>
            </a:pPr>
            <a:r>
              <a:rPr lang="en-GB" dirty="0"/>
              <a:t>Knock control</a:t>
            </a:r>
          </a:p>
          <a:p>
            <a:pPr lvl="1">
              <a:spcBef>
                <a:spcPts val="600"/>
              </a:spcBef>
            </a:pPr>
            <a:endParaRPr lang="en-GB" dirty="0"/>
          </a:p>
          <a:p>
            <a:r>
              <a:rPr lang="en-GB" sz="2000" dirty="0"/>
              <a:t>Constraints</a:t>
            </a:r>
          </a:p>
          <a:p>
            <a:pPr lvl="1">
              <a:spcBef>
                <a:spcPts val="600"/>
              </a:spcBef>
            </a:pPr>
            <a:r>
              <a:rPr lang="en-GB" dirty="0"/>
              <a:t>Reliability in harsh environment</a:t>
            </a:r>
          </a:p>
          <a:p>
            <a:pPr lvl="1">
              <a:spcBef>
                <a:spcPts val="600"/>
              </a:spcBef>
            </a:pPr>
            <a:r>
              <a:rPr lang="en-GB" dirty="0"/>
              <a:t>Cost</a:t>
            </a:r>
          </a:p>
          <a:p>
            <a:pPr lvl="1">
              <a:spcBef>
                <a:spcPts val="600"/>
              </a:spcBef>
            </a:pPr>
            <a:r>
              <a:rPr lang="en-GB" dirty="0"/>
              <a:t>Weight</a:t>
            </a:r>
          </a:p>
        </p:txBody>
      </p:sp>
      <p:sp>
        <p:nvSpPr>
          <p:cNvPr id="6" name="Content Placeholder 2"/>
          <p:cNvSpPr txBox="1">
            <a:spLocks/>
          </p:cNvSpPr>
          <p:nvPr/>
        </p:nvSpPr>
        <p:spPr bwMode="auto">
          <a:xfrm>
            <a:off x="5923596" y="901930"/>
            <a:ext cx="5908810" cy="2866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5113" indent="-265113" algn="l" rtl="0" eaLnBrk="0" fontAlgn="ctr" hangingPunct="0">
              <a:spcBef>
                <a:spcPts val="1200"/>
              </a:spcBef>
              <a:spcAft>
                <a:spcPct val="0"/>
              </a:spcAft>
              <a:buClr>
                <a:schemeClr val="accent1"/>
              </a:buClr>
              <a:buSzPct val="125000"/>
              <a:buFont typeface="Wingdings" pitchFamily="2" charset="2"/>
              <a:buChar char="§"/>
              <a:defRPr sz="2400">
                <a:solidFill>
                  <a:srgbClr val="000000"/>
                </a:solidFill>
                <a:latin typeface="+mn-lt"/>
                <a:ea typeface="+mn-ea"/>
                <a:cs typeface="+mn-cs"/>
              </a:defRPr>
            </a:lvl1pPr>
            <a:lvl2pPr marL="722313" indent="-277813" algn="l" rtl="0" eaLnBrk="0" fontAlgn="ctr" hangingPunct="0">
              <a:spcBef>
                <a:spcPts val="1200"/>
              </a:spcBef>
              <a:spcAft>
                <a:spcPct val="0"/>
              </a:spcAft>
              <a:buClr>
                <a:schemeClr val="accent1"/>
              </a:buClr>
              <a:buSzPct val="125000"/>
              <a:buFont typeface="Wingdings" pitchFamily="2" charset="2"/>
              <a:buChar char="§"/>
              <a:defRPr sz="2000">
                <a:solidFill>
                  <a:srgbClr val="000000"/>
                </a:solidFill>
                <a:latin typeface="+mn-lt"/>
              </a:defRPr>
            </a:lvl2pPr>
            <a:lvl3pPr marL="1165225" indent="-250825" algn="l" rtl="0" eaLnBrk="0" fontAlgn="ctr" hangingPunct="0">
              <a:spcBef>
                <a:spcPts val="1200"/>
              </a:spcBef>
              <a:spcAft>
                <a:spcPct val="0"/>
              </a:spcAft>
              <a:buClr>
                <a:schemeClr val="accent1"/>
              </a:buClr>
              <a:buSzPct val="125000"/>
              <a:buFont typeface="Wingdings" pitchFamily="2" charset="2"/>
              <a:buChar char="§"/>
              <a:defRPr sz="2000">
                <a:solidFill>
                  <a:srgbClr val="000000"/>
                </a:solidFill>
                <a:latin typeface="+mn-lt"/>
              </a:defRPr>
            </a:lvl3pPr>
            <a:lvl4pPr marL="1600200" indent="-228600" algn="l" rtl="0" eaLnBrk="0" fontAlgn="ctr" hangingPunct="0">
              <a:spcBef>
                <a:spcPts val="1200"/>
              </a:spcBef>
              <a:spcAft>
                <a:spcPct val="0"/>
              </a:spcAft>
              <a:buClr>
                <a:schemeClr val="accent1"/>
              </a:buClr>
              <a:buSzPct val="125000"/>
              <a:buFont typeface="Wingdings" pitchFamily="2" charset="2"/>
              <a:buChar char="§"/>
              <a:defRPr sz="2000">
                <a:solidFill>
                  <a:srgbClr val="000000"/>
                </a:solidFill>
                <a:latin typeface="+mn-lt"/>
              </a:defRPr>
            </a:lvl4pPr>
            <a:lvl5pPr marL="2057400" indent="-228600" algn="l" rtl="0" eaLnBrk="0" fontAlgn="ctr" hangingPunct="0">
              <a:spcBef>
                <a:spcPts val="1200"/>
              </a:spcBef>
              <a:spcAft>
                <a:spcPct val="0"/>
              </a:spcAft>
              <a:buClr>
                <a:schemeClr val="accent1"/>
              </a:buClr>
              <a:buSzPct val="125000"/>
              <a:buFont typeface="Wingdings" pitchFamily="2" charset="2"/>
              <a:buChar char="§"/>
              <a:defRPr sz="2000">
                <a:solidFill>
                  <a:srgbClr val="000000"/>
                </a:solidFill>
                <a:latin typeface="+mn-lt"/>
              </a:defRPr>
            </a:lvl5pPr>
            <a:lvl6pPr marL="2514600" indent="-228600" algn="l" rtl="0" eaLnBrk="1" fontAlgn="ctr" hangingPunct="1">
              <a:spcBef>
                <a:spcPct val="25000"/>
              </a:spcBef>
              <a:spcAft>
                <a:spcPct val="0"/>
              </a:spcAft>
              <a:buClr>
                <a:schemeClr val="accent1"/>
              </a:buClr>
              <a:buSzPct val="125000"/>
              <a:buFont typeface="Wingdings" pitchFamily="2" charset="2"/>
              <a:buChar char="§"/>
              <a:defRPr sz="2000">
                <a:solidFill>
                  <a:srgbClr val="000000"/>
                </a:solidFill>
                <a:latin typeface="+mn-lt"/>
              </a:defRPr>
            </a:lvl6pPr>
            <a:lvl7pPr marL="2971800" indent="-228600" algn="l" rtl="0" eaLnBrk="1" fontAlgn="ctr" hangingPunct="1">
              <a:spcBef>
                <a:spcPct val="25000"/>
              </a:spcBef>
              <a:spcAft>
                <a:spcPct val="0"/>
              </a:spcAft>
              <a:buClr>
                <a:schemeClr val="accent1"/>
              </a:buClr>
              <a:buSzPct val="125000"/>
              <a:buFont typeface="Wingdings" pitchFamily="2" charset="2"/>
              <a:buChar char="§"/>
              <a:defRPr sz="2000">
                <a:solidFill>
                  <a:srgbClr val="000000"/>
                </a:solidFill>
                <a:latin typeface="+mn-lt"/>
              </a:defRPr>
            </a:lvl7pPr>
            <a:lvl8pPr marL="3429000" indent="-228600" algn="l" rtl="0" eaLnBrk="1" fontAlgn="ctr" hangingPunct="1">
              <a:spcBef>
                <a:spcPct val="25000"/>
              </a:spcBef>
              <a:spcAft>
                <a:spcPct val="0"/>
              </a:spcAft>
              <a:buClr>
                <a:schemeClr val="accent1"/>
              </a:buClr>
              <a:buSzPct val="125000"/>
              <a:buFont typeface="Wingdings" pitchFamily="2" charset="2"/>
              <a:buChar char="§"/>
              <a:defRPr sz="2000">
                <a:solidFill>
                  <a:srgbClr val="000000"/>
                </a:solidFill>
                <a:latin typeface="+mn-lt"/>
              </a:defRPr>
            </a:lvl8pPr>
            <a:lvl9pPr marL="3886200" indent="-228600" algn="l" rtl="0" eaLnBrk="1" fontAlgn="ctr" hangingPunct="1">
              <a:spcBef>
                <a:spcPct val="25000"/>
              </a:spcBef>
              <a:spcAft>
                <a:spcPct val="0"/>
              </a:spcAft>
              <a:buClr>
                <a:schemeClr val="accent1"/>
              </a:buClr>
              <a:buSzPct val="125000"/>
              <a:buFont typeface="Wingdings" pitchFamily="2" charset="2"/>
              <a:buChar char="§"/>
              <a:defRPr sz="2000">
                <a:solidFill>
                  <a:srgbClr val="000000"/>
                </a:solidFill>
                <a:latin typeface="+mn-lt"/>
              </a:defRPr>
            </a:lvl9pPr>
          </a:lstStyle>
          <a:p>
            <a:pPr>
              <a:spcBef>
                <a:spcPts val="600"/>
              </a:spcBef>
            </a:pPr>
            <a:r>
              <a:rPr lang="en-GB" sz="2000" kern="0" dirty="0"/>
              <a:t>Many inputs and outputs</a:t>
            </a:r>
          </a:p>
          <a:p>
            <a:pPr lvl="1">
              <a:spcBef>
                <a:spcPts val="600"/>
              </a:spcBef>
            </a:pPr>
            <a:r>
              <a:rPr lang="en-GB" kern="0" dirty="0"/>
              <a:t>Discrete sensors &amp; actuators</a:t>
            </a:r>
          </a:p>
          <a:p>
            <a:pPr lvl="1">
              <a:spcBef>
                <a:spcPts val="600"/>
              </a:spcBef>
            </a:pPr>
            <a:r>
              <a:rPr lang="en-GB" kern="0" dirty="0"/>
              <a:t>Network interface to rest of car</a:t>
            </a:r>
          </a:p>
          <a:p>
            <a:pPr lvl="1">
              <a:spcBef>
                <a:spcPts val="600"/>
              </a:spcBef>
            </a:pPr>
            <a:endParaRPr lang="en-GB" kern="0" dirty="0"/>
          </a:p>
          <a:p>
            <a:pPr>
              <a:spcBef>
                <a:spcPts val="600"/>
              </a:spcBef>
            </a:pPr>
            <a:r>
              <a:rPr lang="en-GB" sz="2000" kern="0" dirty="0"/>
              <a:t>Use high-performance microcontroller</a:t>
            </a:r>
          </a:p>
          <a:p>
            <a:pPr lvl="1">
              <a:spcBef>
                <a:spcPts val="600"/>
              </a:spcBef>
            </a:pPr>
            <a:r>
              <a:rPr lang="en-GB" kern="0" dirty="0"/>
              <a:t>E.g. 32-bit, 3MB flash memory, 150-300 MHz</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695" y="3767960"/>
            <a:ext cx="3585756" cy="2149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1021913"/>
      </p:ext>
    </p:extLst>
  </p:cSld>
  <p:clrMapOvr>
    <a:masterClrMapping/>
  </p:clrMapOvr>
  <p:transition>
    <p:pull dir="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p:txBody>
          <a:bodyPr>
            <a:normAutofit/>
          </a:bodyPr>
          <a:lstStyle/>
          <a:p>
            <a:r>
              <a:rPr lang="en-US"/>
              <a:t>Options for Building Embedded Systems</a:t>
            </a:r>
            <a:endParaRPr lang="en-US" dirty="0"/>
          </a:p>
        </p:txBody>
      </p:sp>
      <p:sp>
        <p:nvSpPr>
          <p:cNvPr id="13389" name="Text Box 90"/>
          <p:cNvSpPr txBox="1">
            <a:spLocks noChangeArrowheads="1"/>
          </p:cNvSpPr>
          <p:nvPr/>
        </p:nvSpPr>
        <p:spPr bwMode="auto">
          <a:xfrm rot="-5400000">
            <a:off x="-699720" y="2597271"/>
            <a:ext cx="2013565" cy="30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dirty="0">
                <a:solidFill>
                  <a:schemeClr val="tx1">
                    <a:lumMod val="60000"/>
                    <a:lumOff val="40000"/>
                  </a:schemeClr>
                </a:solidFill>
                <a:latin typeface="Verdana" pitchFamily="34" charset="0"/>
              </a:rPr>
              <a:t>Dedicated Hardware</a:t>
            </a:r>
          </a:p>
        </p:txBody>
      </p:sp>
      <p:sp>
        <p:nvSpPr>
          <p:cNvPr id="13390" name="Text Box 93"/>
          <p:cNvSpPr txBox="1">
            <a:spLocks noChangeArrowheads="1"/>
          </p:cNvSpPr>
          <p:nvPr/>
        </p:nvSpPr>
        <p:spPr bwMode="auto">
          <a:xfrm rot="-5400000">
            <a:off x="-589152" y="4667612"/>
            <a:ext cx="2075953" cy="523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400" dirty="0">
                <a:solidFill>
                  <a:schemeClr val="accent2"/>
                </a:solidFill>
                <a:latin typeface="Verdana" pitchFamily="34" charset="0"/>
              </a:rPr>
              <a:t>Software Running on</a:t>
            </a:r>
            <a:br>
              <a:rPr lang="en-US" sz="1400" dirty="0">
                <a:solidFill>
                  <a:schemeClr val="accent2"/>
                </a:solidFill>
                <a:latin typeface="Verdana" pitchFamily="34" charset="0"/>
              </a:rPr>
            </a:br>
            <a:r>
              <a:rPr lang="en-US" sz="1400" dirty="0">
                <a:solidFill>
                  <a:schemeClr val="accent2"/>
                </a:solidFill>
                <a:latin typeface="Verdana" pitchFamily="34" charset="0"/>
              </a:rPr>
              <a:t>Generic Hardware</a:t>
            </a:r>
          </a:p>
        </p:txBody>
      </p:sp>
      <p:graphicFrame>
        <p:nvGraphicFramePr>
          <p:cNvPr id="2" name="Table 1"/>
          <p:cNvGraphicFramePr>
            <a:graphicFrameLocks noGrp="1"/>
          </p:cNvGraphicFramePr>
          <p:nvPr/>
        </p:nvGraphicFramePr>
        <p:xfrm>
          <a:off x="1008546" y="1109822"/>
          <a:ext cx="10678181" cy="4846362"/>
        </p:xfrm>
        <a:graphic>
          <a:graphicData uri="http://schemas.openxmlformats.org/drawingml/2006/table">
            <a:tbl>
              <a:tblPr firstRow="1" bandRow="1">
                <a:tableStyleId>{5C22544A-7EE6-4342-B048-85BDC9FD1C3A}</a:tableStyleId>
              </a:tblPr>
              <a:tblGrid>
                <a:gridCol w="2399323">
                  <a:extLst>
                    <a:ext uri="{9D8B030D-6E8A-4147-A177-3AD203B41FA5}">
                      <a16:colId xmlns:a16="http://schemas.microsoft.com/office/drawing/2014/main" val="20000"/>
                    </a:ext>
                  </a:extLst>
                </a:gridCol>
                <a:gridCol w="1182694">
                  <a:extLst>
                    <a:ext uri="{9D8B030D-6E8A-4147-A177-3AD203B41FA5}">
                      <a16:colId xmlns:a16="http://schemas.microsoft.com/office/drawing/2014/main" val="20001"/>
                    </a:ext>
                  </a:extLst>
                </a:gridCol>
                <a:gridCol w="1182694">
                  <a:extLst>
                    <a:ext uri="{9D8B030D-6E8A-4147-A177-3AD203B41FA5}">
                      <a16:colId xmlns:a16="http://schemas.microsoft.com/office/drawing/2014/main" val="20002"/>
                    </a:ext>
                  </a:extLst>
                </a:gridCol>
                <a:gridCol w="1182694">
                  <a:extLst>
                    <a:ext uri="{9D8B030D-6E8A-4147-A177-3AD203B41FA5}">
                      <a16:colId xmlns:a16="http://schemas.microsoft.com/office/drawing/2014/main" val="20003"/>
                    </a:ext>
                  </a:extLst>
                </a:gridCol>
                <a:gridCol w="1182694">
                  <a:extLst>
                    <a:ext uri="{9D8B030D-6E8A-4147-A177-3AD203B41FA5}">
                      <a16:colId xmlns:a16="http://schemas.microsoft.com/office/drawing/2014/main" val="20004"/>
                    </a:ext>
                  </a:extLst>
                </a:gridCol>
                <a:gridCol w="1182694">
                  <a:extLst>
                    <a:ext uri="{9D8B030D-6E8A-4147-A177-3AD203B41FA5}">
                      <a16:colId xmlns:a16="http://schemas.microsoft.com/office/drawing/2014/main" val="20005"/>
                    </a:ext>
                  </a:extLst>
                </a:gridCol>
                <a:gridCol w="1182694">
                  <a:extLst>
                    <a:ext uri="{9D8B030D-6E8A-4147-A177-3AD203B41FA5}">
                      <a16:colId xmlns:a16="http://schemas.microsoft.com/office/drawing/2014/main" val="20006"/>
                    </a:ext>
                  </a:extLst>
                </a:gridCol>
                <a:gridCol w="1182694">
                  <a:extLst>
                    <a:ext uri="{9D8B030D-6E8A-4147-A177-3AD203B41FA5}">
                      <a16:colId xmlns:a16="http://schemas.microsoft.com/office/drawing/2014/main" val="20007"/>
                    </a:ext>
                  </a:extLst>
                </a:gridCol>
              </a:tblGrid>
              <a:tr h="70111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bg1"/>
                          </a:solidFill>
                          <a:effectLst/>
                          <a:latin typeface="Verdana" pitchFamily="34" charset="0"/>
                        </a:rPr>
                        <a:t>Implementation</a:t>
                      </a:r>
                    </a:p>
                  </a:txBody>
                  <a:tcPr marL="121872" marR="121872" marT="45723" marB="45723"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bg1"/>
                          </a:solidFill>
                          <a:effectLst/>
                          <a:latin typeface="Verdana" pitchFamily="34" charset="0"/>
                        </a:rPr>
                        <a:t>Design</a:t>
                      </a:r>
                      <a:br>
                        <a:rPr kumimoji="0" lang="en-US" sz="1400" b="0" i="0" u="none" strike="noStrike" cap="none" normalizeH="0" baseline="0" dirty="0">
                          <a:ln>
                            <a:noFill/>
                          </a:ln>
                          <a:solidFill>
                            <a:schemeClr val="bg1"/>
                          </a:solidFill>
                          <a:effectLst/>
                          <a:latin typeface="Verdana" pitchFamily="34" charset="0"/>
                        </a:rPr>
                      </a:br>
                      <a:r>
                        <a:rPr kumimoji="0" lang="en-US" sz="1400" b="0" i="0" u="none" strike="noStrike" cap="none" normalizeH="0" baseline="0" dirty="0">
                          <a:ln>
                            <a:noFill/>
                          </a:ln>
                          <a:solidFill>
                            <a:schemeClr val="bg1"/>
                          </a:solidFill>
                          <a:effectLst/>
                          <a:latin typeface="Verdana" pitchFamily="34" charset="0"/>
                        </a:rPr>
                        <a:t>Cost</a:t>
                      </a:r>
                    </a:p>
                  </a:txBody>
                  <a:tcPr marL="121872" marR="121872" marT="45723" marB="45723"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bg1"/>
                          </a:solidFill>
                          <a:effectLst/>
                          <a:latin typeface="Verdana" pitchFamily="34" charset="0"/>
                        </a:rPr>
                        <a:t>Unit </a:t>
                      </a:r>
                      <a:br>
                        <a:rPr kumimoji="0" lang="en-US" sz="1400" b="0" i="0" u="none" strike="noStrike" cap="none" normalizeH="0" baseline="0" dirty="0">
                          <a:ln>
                            <a:noFill/>
                          </a:ln>
                          <a:solidFill>
                            <a:schemeClr val="bg1"/>
                          </a:solidFill>
                          <a:effectLst/>
                          <a:latin typeface="Verdana" pitchFamily="34" charset="0"/>
                        </a:rPr>
                      </a:br>
                      <a:r>
                        <a:rPr kumimoji="0" lang="en-US" sz="1400" b="0" i="0" u="none" strike="noStrike" cap="none" normalizeH="0" baseline="0" dirty="0">
                          <a:ln>
                            <a:noFill/>
                          </a:ln>
                          <a:solidFill>
                            <a:schemeClr val="bg1"/>
                          </a:solidFill>
                          <a:effectLst/>
                          <a:latin typeface="Verdana" pitchFamily="34" charset="0"/>
                        </a:rPr>
                        <a:t>Cost</a:t>
                      </a:r>
                    </a:p>
                  </a:txBody>
                  <a:tcPr marL="121872" marR="121872" marT="45723" marB="45723"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bg1"/>
                          </a:solidFill>
                          <a:effectLst/>
                          <a:latin typeface="Verdana" pitchFamily="34" charset="0"/>
                        </a:rPr>
                        <a:t>Upgrades</a:t>
                      </a:r>
                      <a:br>
                        <a:rPr kumimoji="0" lang="en-US" sz="1400" b="0" i="0" u="none" strike="noStrike" cap="none" normalizeH="0" baseline="0">
                          <a:ln>
                            <a:noFill/>
                          </a:ln>
                          <a:solidFill>
                            <a:schemeClr val="bg1"/>
                          </a:solidFill>
                          <a:effectLst/>
                          <a:latin typeface="Verdana" pitchFamily="34" charset="0"/>
                        </a:rPr>
                      </a:br>
                      <a:r>
                        <a:rPr kumimoji="0" lang="en-US" sz="1400" b="0" i="0" u="none" strike="noStrike" cap="none" normalizeH="0" baseline="0">
                          <a:ln>
                            <a:noFill/>
                          </a:ln>
                          <a:solidFill>
                            <a:schemeClr val="bg1"/>
                          </a:solidFill>
                          <a:effectLst/>
                          <a:latin typeface="Verdana" pitchFamily="34" charset="0"/>
                        </a:rPr>
                        <a:t> &amp; Bug</a:t>
                      </a:r>
                      <a:br>
                        <a:rPr kumimoji="0" lang="en-US" sz="1400" b="0" i="0" u="none" strike="noStrike" cap="none" normalizeH="0" baseline="0">
                          <a:ln>
                            <a:noFill/>
                          </a:ln>
                          <a:solidFill>
                            <a:schemeClr val="bg1"/>
                          </a:solidFill>
                          <a:effectLst/>
                          <a:latin typeface="Verdana" pitchFamily="34" charset="0"/>
                        </a:rPr>
                      </a:br>
                      <a:r>
                        <a:rPr kumimoji="0" lang="en-US" sz="1400" b="0" i="0" u="none" strike="noStrike" cap="none" normalizeH="0" baseline="0">
                          <a:ln>
                            <a:noFill/>
                          </a:ln>
                          <a:solidFill>
                            <a:schemeClr val="bg1"/>
                          </a:solidFill>
                          <a:effectLst/>
                          <a:latin typeface="Verdana" pitchFamily="34" charset="0"/>
                        </a:rPr>
                        <a:t>Fixes</a:t>
                      </a:r>
                    </a:p>
                  </a:txBody>
                  <a:tcPr marL="121872" marR="121872" marT="45723" marB="45723"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bg1"/>
                          </a:solidFill>
                          <a:effectLst/>
                          <a:latin typeface="Verdana" pitchFamily="34" charset="0"/>
                        </a:rPr>
                        <a:t>Size</a:t>
                      </a:r>
                    </a:p>
                  </a:txBody>
                  <a:tcPr marL="121872" marR="121872" marT="45723" marB="45723"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bg1"/>
                          </a:solidFill>
                          <a:effectLst/>
                          <a:latin typeface="Verdana" pitchFamily="34" charset="0"/>
                        </a:rPr>
                        <a:t>Weight</a:t>
                      </a:r>
                    </a:p>
                  </a:txBody>
                  <a:tcPr marL="121872" marR="121872" marT="45723" marB="45723"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bg1"/>
                          </a:solidFill>
                          <a:effectLst/>
                          <a:latin typeface="Verdana" pitchFamily="34" charset="0"/>
                        </a:rPr>
                        <a:t>Power</a:t>
                      </a:r>
                    </a:p>
                  </a:txBody>
                  <a:tcPr marL="121872" marR="121872" marT="45723" marB="45723"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bg1"/>
                          </a:solidFill>
                          <a:effectLst/>
                          <a:latin typeface="Verdana" pitchFamily="34" charset="0"/>
                        </a:rPr>
                        <a:t>System</a:t>
                      </a:r>
                      <a:br>
                        <a:rPr kumimoji="0" lang="en-US" sz="1400" b="0" i="0" u="none" strike="noStrike" cap="none" normalizeH="0" baseline="0">
                          <a:ln>
                            <a:noFill/>
                          </a:ln>
                          <a:solidFill>
                            <a:schemeClr val="bg1"/>
                          </a:solidFill>
                          <a:effectLst/>
                          <a:latin typeface="Verdana" pitchFamily="34" charset="0"/>
                        </a:rPr>
                      </a:br>
                      <a:r>
                        <a:rPr kumimoji="0" lang="en-US" sz="1400" b="0" i="0" u="none" strike="noStrike" cap="none" normalizeH="0" baseline="0">
                          <a:ln>
                            <a:noFill/>
                          </a:ln>
                          <a:solidFill>
                            <a:schemeClr val="bg1"/>
                          </a:solidFill>
                          <a:effectLst/>
                          <a:latin typeface="Verdana" pitchFamily="34" charset="0"/>
                        </a:rPr>
                        <a:t>Speed</a:t>
                      </a:r>
                    </a:p>
                  </a:txBody>
                  <a:tcPr marL="121872" marR="121872" marT="45723" marB="45723" horzOverflow="overflow"/>
                </a:tc>
                <a:extLst>
                  <a:ext uri="{0D108BD9-81ED-4DB2-BD59-A6C34878D82A}">
                    <a16:rowId xmlns:a16="http://schemas.microsoft.com/office/drawing/2014/main" val="10000"/>
                  </a:ext>
                </a:extLst>
              </a:tr>
              <a:tr h="68580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lumMod val="60000"/>
                              <a:lumOff val="40000"/>
                            </a:schemeClr>
                          </a:solidFill>
                          <a:effectLst/>
                          <a:latin typeface="Verdana" pitchFamily="34" charset="0"/>
                        </a:rPr>
                        <a:t>Discrete Logic</a:t>
                      </a:r>
                    </a:p>
                  </a:txBody>
                  <a:tcPr marL="121872" marR="121872" marT="45723" marB="45723"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rgbClr val="040000"/>
                          </a:solidFill>
                          <a:effectLst/>
                          <a:latin typeface="Verdana" pitchFamily="34" charset="0"/>
                        </a:rPr>
                        <a:t>low</a:t>
                      </a:r>
                    </a:p>
                  </a:txBody>
                  <a:tcPr marL="121872" marR="121872" marT="45723" marB="45723" horzOverflow="overflow">
                    <a:solidFill>
                      <a:srgbClr val="92D05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rgbClr val="040000"/>
                          </a:solidFill>
                          <a:effectLst/>
                          <a:latin typeface="Verdana" pitchFamily="34" charset="0"/>
                        </a:rPr>
                        <a:t>mid</a:t>
                      </a:r>
                    </a:p>
                  </a:txBody>
                  <a:tcPr marL="121872" marR="121872" marT="45723" marB="45723"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rgbClr val="040000"/>
                          </a:solidFill>
                          <a:effectLst/>
                          <a:latin typeface="Verdana" pitchFamily="34" charset="0"/>
                        </a:rPr>
                        <a:t>hard</a:t>
                      </a:r>
                    </a:p>
                  </a:txBody>
                  <a:tcPr marL="121872" marR="121872" marT="45723" marB="45723"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a:ln>
                            <a:noFill/>
                          </a:ln>
                          <a:solidFill>
                            <a:srgbClr val="040000"/>
                          </a:solidFill>
                          <a:effectLst/>
                          <a:latin typeface="Verdana" pitchFamily="34" charset="0"/>
                        </a:rPr>
                        <a:t>large</a:t>
                      </a:r>
                    </a:p>
                  </a:txBody>
                  <a:tcPr marL="121872" marR="121872" marT="45723" marB="45723"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a:ln>
                            <a:noFill/>
                          </a:ln>
                          <a:solidFill>
                            <a:srgbClr val="040000"/>
                          </a:solidFill>
                          <a:effectLst/>
                          <a:latin typeface="Verdana" pitchFamily="34" charset="0"/>
                        </a:rPr>
                        <a:t>high</a:t>
                      </a:r>
                    </a:p>
                  </a:txBody>
                  <a:tcPr marL="121872" marR="121872" marT="45723" marB="45723"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a:ln>
                            <a:noFill/>
                          </a:ln>
                          <a:solidFill>
                            <a:srgbClr val="040000"/>
                          </a:solidFill>
                          <a:effectLst/>
                          <a:latin typeface="Verdana" pitchFamily="34" charset="0"/>
                        </a:rPr>
                        <a:t>?</a:t>
                      </a:r>
                    </a:p>
                  </a:txBody>
                  <a:tcPr marL="121872" marR="121872" marT="45723" marB="45723"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rgbClr val="040000"/>
                          </a:solidFill>
                          <a:effectLst/>
                          <a:latin typeface="Verdana" pitchFamily="34" charset="0"/>
                        </a:rPr>
                        <a:t>very fast</a:t>
                      </a:r>
                    </a:p>
                  </a:txBody>
                  <a:tcPr marL="121872" marR="121872" marT="45723" marB="45723" horzOverflow="overflow">
                    <a:solidFill>
                      <a:srgbClr val="92D050"/>
                    </a:solidFill>
                  </a:tcPr>
                </a:tc>
                <a:extLst>
                  <a:ext uri="{0D108BD9-81ED-4DB2-BD59-A6C34878D82A}">
                    <a16:rowId xmlns:a16="http://schemas.microsoft.com/office/drawing/2014/main" val="10001"/>
                  </a:ext>
                </a:extLst>
              </a:tr>
              <a:tr h="68580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lumMod val="60000"/>
                              <a:lumOff val="40000"/>
                            </a:schemeClr>
                          </a:solidFill>
                          <a:effectLst/>
                          <a:latin typeface="Verdana" pitchFamily="34" charset="0"/>
                        </a:rPr>
                        <a:t>ASIC</a:t>
                      </a:r>
                    </a:p>
                  </a:txBody>
                  <a:tcPr marL="121872" marR="121872" marT="45723" marB="45723"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rgbClr val="040000"/>
                          </a:solidFill>
                          <a:effectLst/>
                          <a:latin typeface="Verdana" pitchFamily="34" charset="0"/>
                        </a:rPr>
                        <a:t>high ($500K/ mask set)</a:t>
                      </a:r>
                    </a:p>
                  </a:txBody>
                  <a:tcPr marL="121872" marR="121872" marT="45723" marB="45723"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rgbClr val="040000"/>
                          </a:solidFill>
                          <a:effectLst/>
                          <a:latin typeface="Verdana" pitchFamily="34" charset="0"/>
                        </a:rPr>
                        <a:t>very low</a:t>
                      </a:r>
                    </a:p>
                  </a:txBody>
                  <a:tcPr marL="121872" marR="121872" marT="45723" marB="45723" horzOverflow="overflow">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rgbClr val="040000"/>
                          </a:solidFill>
                          <a:effectLst/>
                          <a:latin typeface="Verdana" pitchFamily="34" charset="0"/>
                        </a:rPr>
                        <a:t>hard</a:t>
                      </a:r>
                    </a:p>
                  </a:txBody>
                  <a:tcPr marL="121872" marR="121872" marT="45723" marB="45723"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rgbClr val="040000"/>
                          </a:solidFill>
                          <a:effectLst/>
                          <a:latin typeface="Verdana" pitchFamily="34" charset="0"/>
                        </a:rPr>
                        <a:t>tiny - 1 die</a:t>
                      </a:r>
                    </a:p>
                  </a:txBody>
                  <a:tcPr marL="121872" marR="121872" marT="45723" marB="45723" horzOverflow="overflow">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rgbClr val="040000"/>
                          </a:solidFill>
                          <a:effectLst/>
                          <a:latin typeface="Verdana" pitchFamily="34" charset="0"/>
                        </a:rPr>
                        <a:t>very low</a:t>
                      </a:r>
                    </a:p>
                  </a:txBody>
                  <a:tcPr marL="121872" marR="121872" marT="45723" marB="45723" horzOverflow="overflow">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rgbClr val="040000"/>
                          </a:solidFill>
                          <a:effectLst/>
                          <a:latin typeface="Verdana" pitchFamily="34" charset="0"/>
                        </a:rPr>
                        <a:t>low</a:t>
                      </a:r>
                    </a:p>
                  </a:txBody>
                  <a:tcPr marL="121872" marR="121872" marT="45723" marB="45723" horzOverflow="overflow">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rgbClr val="040000"/>
                          </a:solidFill>
                          <a:effectLst/>
                          <a:latin typeface="Verdana" pitchFamily="34" charset="0"/>
                        </a:rPr>
                        <a:t>extremely fast</a:t>
                      </a:r>
                    </a:p>
                  </a:txBody>
                  <a:tcPr marL="121872" marR="121872" marT="45723" marB="45723" horzOverflow="overflow">
                    <a:solidFill>
                      <a:srgbClr val="CCFF99"/>
                    </a:solidFill>
                  </a:tcPr>
                </a:tc>
                <a:extLst>
                  <a:ext uri="{0D108BD9-81ED-4DB2-BD59-A6C34878D82A}">
                    <a16:rowId xmlns:a16="http://schemas.microsoft.com/office/drawing/2014/main" val="10002"/>
                  </a:ext>
                </a:extLst>
              </a:tr>
              <a:tr h="68580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lumMod val="60000"/>
                              <a:lumOff val="40000"/>
                            </a:schemeClr>
                          </a:solidFill>
                          <a:effectLst/>
                          <a:latin typeface="Verdana" pitchFamily="34" charset="0"/>
                        </a:rPr>
                        <a:t>Programmable logic – FPGA, PLD</a:t>
                      </a:r>
                    </a:p>
                  </a:txBody>
                  <a:tcPr marL="121872" marR="121872" marT="45723" marB="45723"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rgbClr val="040000"/>
                          </a:solidFill>
                          <a:effectLst/>
                          <a:latin typeface="Verdana" pitchFamily="34" charset="0"/>
                        </a:rPr>
                        <a:t>low </a:t>
                      </a:r>
                    </a:p>
                  </a:txBody>
                  <a:tcPr marL="121872" marR="121872" marT="45723" marB="45723" horzOverflow="overflow">
                    <a:solidFill>
                      <a:srgbClr val="92D05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rgbClr val="040000"/>
                          </a:solidFill>
                          <a:effectLst/>
                          <a:latin typeface="Verdana" pitchFamily="34" charset="0"/>
                        </a:rPr>
                        <a:t>mid</a:t>
                      </a:r>
                    </a:p>
                  </a:txBody>
                  <a:tcPr marL="121872" marR="121872" marT="45723" marB="45723"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rgbClr val="040000"/>
                          </a:solidFill>
                          <a:effectLst/>
                          <a:latin typeface="Verdana" pitchFamily="34" charset="0"/>
                        </a:rPr>
                        <a:t>easy</a:t>
                      </a:r>
                    </a:p>
                  </a:txBody>
                  <a:tcPr marL="121872" marR="121872" marT="45723" marB="45723" horzOverflow="overflow">
                    <a:solidFill>
                      <a:srgbClr val="92D05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rgbClr val="040000"/>
                          </a:solidFill>
                          <a:effectLst/>
                          <a:latin typeface="Verdana" pitchFamily="34" charset="0"/>
                        </a:rPr>
                        <a:t>small</a:t>
                      </a:r>
                    </a:p>
                  </a:txBody>
                  <a:tcPr marL="121872" marR="121872" marT="45723" marB="45723" horzOverflow="overflow">
                    <a:solidFill>
                      <a:srgbClr val="92D05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rgbClr val="040000"/>
                          </a:solidFill>
                          <a:effectLst/>
                          <a:latin typeface="Verdana" pitchFamily="34" charset="0"/>
                        </a:rPr>
                        <a:t>low</a:t>
                      </a:r>
                    </a:p>
                  </a:txBody>
                  <a:tcPr marL="121872" marR="121872" marT="45723" marB="45723" horzOverflow="overflow">
                    <a:solidFill>
                      <a:srgbClr val="92D05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a:ln>
                            <a:noFill/>
                          </a:ln>
                          <a:solidFill>
                            <a:srgbClr val="040000"/>
                          </a:solidFill>
                          <a:effectLst/>
                          <a:latin typeface="Verdana" pitchFamily="34" charset="0"/>
                        </a:rPr>
                        <a:t>medium to high</a:t>
                      </a:r>
                    </a:p>
                  </a:txBody>
                  <a:tcPr marL="121872" marR="121872" marT="45723" marB="45723"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rgbClr val="040000"/>
                          </a:solidFill>
                          <a:effectLst/>
                          <a:latin typeface="Verdana" pitchFamily="34" charset="0"/>
                        </a:rPr>
                        <a:t>very fast</a:t>
                      </a:r>
                    </a:p>
                  </a:txBody>
                  <a:tcPr marL="121872" marR="121872" marT="45723" marB="45723" horzOverflow="overflow">
                    <a:solidFill>
                      <a:srgbClr val="92D050"/>
                    </a:solidFill>
                  </a:tcPr>
                </a:tc>
                <a:extLst>
                  <a:ext uri="{0D108BD9-81ED-4DB2-BD59-A6C34878D82A}">
                    <a16:rowId xmlns:a16="http://schemas.microsoft.com/office/drawing/2014/main" val="10003"/>
                  </a:ext>
                </a:extLst>
              </a:tr>
              <a:tr h="68580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accent2"/>
                          </a:solidFill>
                          <a:effectLst/>
                          <a:latin typeface="Verdana" pitchFamily="34" charset="0"/>
                        </a:rPr>
                        <a:t>Microprocessor + memory + peripherals</a:t>
                      </a:r>
                    </a:p>
                  </a:txBody>
                  <a:tcPr marL="121872" marR="121872" marT="45723" marB="45723"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rgbClr val="040000"/>
                          </a:solidFill>
                          <a:effectLst/>
                          <a:latin typeface="Verdana" pitchFamily="34" charset="0"/>
                        </a:rPr>
                        <a:t>low to mid</a:t>
                      </a:r>
                    </a:p>
                  </a:txBody>
                  <a:tcPr marL="121872" marR="121872" marT="45723" marB="45723" horzOverflow="overflow">
                    <a:solidFill>
                      <a:srgbClr val="E7EEF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rgbClr val="040000"/>
                          </a:solidFill>
                          <a:effectLst/>
                          <a:latin typeface="Verdana" pitchFamily="34" charset="0"/>
                        </a:rPr>
                        <a:t>mid</a:t>
                      </a:r>
                    </a:p>
                  </a:txBody>
                  <a:tcPr marL="121872" marR="121872" marT="45723" marB="45723"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rgbClr val="040000"/>
                          </a:solidFill>
                          <a:effectLst/>
                          <a:latin typeface="Verdana" pitchFamily="34" charset="0"/>
                        </a:rPr>
                        <a:t>easy</a:t>
                      </a:r>
                    </a:p>
                  </a:txBody>
                  <a:tcPr marL="121872" marR="121872" marT="45723" marB="45723" horzOverflow="overflow">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rgbClr val="040000"/>
                          </a:solidFill>
                          <a:effectLst/>
                          <a:latin typeface="Verdana" pitchFamily="34" charset="0"/>
                        </a:rPr>
                        <a:t>small to med.</a:t>
                      </a:r>
                    </a:p>
                  </a:txBody>
                  <a:tcPr marL="121872" marR="121872" marT="45723" marB="45723" horzOverflow="overflow">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rgbClr val="040000"/>
                          </a:solidFill>
                          <a:effectLst/>
                          <a:latin typeface="Verdana" pitchFamily="34" charset="0"/>
                        </a:rPr>
                        <a:t>low to moderate</a:t>
                      </a:r>
                    </a:p>
                  </a:txBody>
                  <a:tcPr marL="121872" marR="121872" marT="45723" marB="45723" horzOverflow="overflow">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rgbClr val="040000"/>
                          </a:solidFill>
                          <a:effectLst/>
                          <a:latin typeface="Verdana" pitchFamily="34" charset="0"/>
                        </a:rPr>
                        <a:t>medium</a:t>
                      </a:r>
                    </a:p>
                  </a:txBody>
                  <a:tcPr marL="121872" marR="121872" marT="45723" marB="45723"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rgbClr val="040000"/>
                          </a:solidFill>
                          <a:effectLst/>
                          <a:latin typeface="Verdana" pitchFamily="34" charset="0"/>
                        </a:rPr>
                        <a:t>moderate</a:t>
                      </a:r>
                    </a:p>
                  </a:txBody>
                  <a:tcPr marL="121872" marR="121872" marT="45723" marB="45723" horzOverflow="overflow"/>
                </a:tc>
                <a:extLst>
                  <a:ext uri="{0D108BD9-81ED-4DB2-BD59-A6C34878D82A}">
                    <a16:rowId xmlns:a16="http://schemas.microsoft.com/office/drawing/2014/main" val="10004"/>
                  </a:ext>
                </a:extLst>
              </a:tr>
              <a:tr h="68580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accent2"/>
                          </a:solidFill>
                          <a:effectLst/>
                          <a:latin typeface="Verdana" pitchFamily="34" charset="0"/>
                        </a:rPr>
                        <a:t>Microcontroller (int. memory &amp; peripherals)</a:t>
                      </a:r>
                    </a:p>
                  </a:txBody>
                  <a:tcPr marL="121872" marR="121872" marT="45723" marB="45723"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rgbClr val="040000"/>
                          </a:solidFill>
                          <a:effectLst/>
                          <a:latin typeface="Verdana" pitchFamily="34" charset="0"/>
                        </a:rPr>
                        <a:t>low</a:t>
                      </a:r>
                    </a:p>
                  </a:txBody>
                  <a:tcPr marL="121872" marR="121872" marT="45723" marB="45723" horzOverflow="overflow">
                    <a:solidFill>
                      <a:srgbClr val="92D05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rgbClr val="040000"/>
                          </a:solidFill>
                          <a:effectLst/>
                          <a:latin typeface="Verdana" pitchFamily="34" charset="0"/>
                        </a:rPr>
                        <a:t>mid to low</a:t>
                      </a:r>
                    </a:p>
                  </a:txBody>
                  <a:tcPr marL="121872" marR="121872" marT="45723" marB="45723"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rgbClr val="040000"/>
                          </a:solidFill>
                          <a:effectLst/>
                          <a:latin typeface="Verdana" pitchFamily="34" charset="0"/>
                        </a:rPr>
                        <a:t>easy</a:t>
                      </a:r>
                    </a:p>
                  </a:txBody>
                  <a:tcPr marL="121872" marR="121872" marT="45723" marB="45723" horzOverflow="overflow">
                    <a:solidFill>
                      <a:srgbClr val="92D05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rgbClr val="040000"/>
                          </a:solidFill>
                          <a:effectLst/>
                          <a:latin typeface="Verdana" pitchFamily="34" charset="0"/>
                        </a:rPr>
                        <a:t>small</a:t>
                      </a:r>
                    </a:p>
                  </a:txBody>
                  <a:tcPr marL="121872" marR="121872" marT="45723" marB="45723" horzOverflow="overflow">
                    <a:solidFill>
                      <a:srgbClr val="92D05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rgbClr val="040000"/>
                          </a:solidFill>
                          <a:effectLst/>
                          <a:latin typeface="Verdana" pitchFamily="34" charset="0"/>
                        </a:rPr>
                        <a:t>low</a:t>
                      </a:r>
                    </a:p>
                  </a:txBody>
                  <a:tcPr marL="121872" marR="121872" marT="45723" marB="45723" horzOverflow="overflow">
                    <a:solidFill>
                      <a:srgbClr val="92D05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rgbClr val="040000"/>
                          </a:solidFill>
                          <a:effectLst/>
                          <a:latin typeface="Verdana" pitchFamily="34" charset="0"/>
                        </a:rPr>
                        <a:t>medium</a:t>
                      </a:r>
                    </a:p>
                  </a:txBody>
                  <a:tcPr marL="121872" marR="121872" marT="45723" marB="45723"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rgbClr val="040000"/>
                          </a:solidFill>
                          <a:effectLst/>
                          <a:latin typeface="Verdana" pitchFamily="34" charset="0"/>
                        </a:rPr>
                        <a:t>slow to moderate</a:t>
                      </a:r>
                    </a:p>
                  </a:txBody>
                  <a:tcPr marL="121872" marR="121872" marT="45723" marB="45723" horzOverflow="overflow"/>
                </a:tc>
                <a:extLst>
                  <a:ext uri="{0D108BD9-81ED-4DB2-BD59-A6C34878D82A}">
                    <a16:rowId xmlns:a16="http://schemas.microsoft.com/office/drawing/2014/main" val="10005"/>
                  </a:ext>
                </a:extLst>
              </a:tr>
              <a:tr h="68580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accent2"/>
                          </a:solidFill>
                          <a:effectLst/>
                          <a:latin typeface="Verdana" pitchFamily="34" charset="0"/>
                        </a:rPr>
                        <a:t>Embedded PC</a:t>
                      </a:r>
                    </a:p>
                  </a:txBody>
                  <a:tcPr marL="121872" marR="121872" marT="45723" marB="45723"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rgbClr val="040000"/>
                          </a:solidFill>
                          <a:effectLst/>
                          <a:latin typeface="Verdana" pitchFamily="34" charset="0"/>
                        </a:rPr>
                        <a:t>low</a:t>
                      </a:r>
                    </a:p>
                  </a:txBody>
                  <a:tcPr marL="121872" marR="121872" marT="45723" marB="45723" horzOverflow="overflow">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a:ln>
                            <a:noFill/>
                          </a:ln>
                          <a:solidFill>
                            <a:srgbClr val="040000"/>
                          </a:solidFill>
                          <a:effectLst/>
                          <a:latin typeface="Verdana" pitchFamily="34" charset="0"/>
                        </a:rPr>
                        <a:t>high</a:t>
                      </a:r>
                    </a:p>
                  </a:txBody>
                  <a:tcPr marL="121872" marR="121872" marT="45723" marB="45723"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rgbClr val="040000"/>
                          </a:solidFill>
                          <a:effectLst/>
                          <a:latin typeface="Verdana" pitchFamily="34" charset="0"/>
                        </a:rPr>
                        <a:t>easy</a:t>
                      </a:r>
                    </a:p>
                  </a:txBody>
                  <a:tcPr marL="121872" marR="121872" marT="45723" marB="45723" horzOverflow="overflow">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rgbClr val="040000"/>
                          </a:solidFill>
                          <a:effectLst/>
                          <a:latin typeface="Verdana" pitchFamily="34" charset="0"/>
                        </a:rPr>
                        <a:t>medium</a:t>
                      </a:r>
                    </a:p>
                  </a:txBody>
                  <a:tcPr marL="121872" marR="121872" marT="45723" marB="45723"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rgbClr val="040000"/>
                          </a:solidFill>
                          <a:effectLst/>
                          <a:latin typeface="Verdana" pitchFamily="34" charset="0"/>
                        </a:rPr>
                        <a:t>moderate to high</a:t>
                      </a:r>
                    </a:p>
                  </a:txBody>
                  <a:tcPr marL="121872" marR="121872" marT="45723" marB="45723"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rgbClr val="040000"/>
                          </a:solidFill>
                          <a:effectLst/>
                          <a:latin typeface="Verdana" pitchFamily="34" charset="0"/>
                        </a:rPr>
                        <a:t>medium to high</a:t>
                      </a:r>
                    </a:p>
                  </a:txBody>
                  <a:tcPr marL="121872" marR="121872" marT="45723" marB="45723"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rgbClr val="040000"/>
                          </a:solidFill>
                          <a:effectLst/>
                          <a:latin typeface="Verdana" pitchFamily="34" charset="0"/>
                        </a:rPr>
                        <a:t>fast</a:t>
                      </a:r>
                    </a:p>
                  </a:txBody>
                  <a:tcPr marL="121872" marR="121872" marT="45723" marB="45723" horzOverflow="overflow">
                    <a:solidFill>
                      <a:srgbClr val="CCFF99"/>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22240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sz="3200" dirty="0"/>
              <a:t>Benefits of embedded systems</a:t>
            </a:r>
          </a:p>
        </p:txBody>
      </p:sp>
      <p:sp>
        <p:nvSpPr>
          <p:cNvPr id="6147" name="Content Placeholder 2"/>
          <p:cNvSpPr>
            <a:spLocks noGrp="1"/>
          </p:cNvSpPr>
          <p:nvPr>
            <p:ph idx="1"/>
          </p:nvPr>
        </p:nvSpPr>
        <p:spPr>
          <a:xfrm>
            <a:off x="587172" y="1046595"/>
            <a:ext cx="11019098" cy="4680000"/>
          </a:xfrm>
        </p:spPr>
        <p:txBody>
          <a:bodyPr/>
          <a:lstStyle/>
          <a:p>
            <a:r>
              <a:rPr lang="en-GB" sz="2000" dirty="0"/>
              <a:t>Greater performance and efficiency</a:t>
            </a:r>
          </a:p>
          <a:p>
            <a:pPr lvl="1"/>
            <a:r>
              <a:rPr lang="en-GB" dirty="0"/>
              <a:t>Software makes it possible to provide sophisticated controls</a:t>
            </a:r>
          </a:p>
          <a:p>
            <a:r>
              <a:rPr lang="en-GB" sz="2000" dirty="0"/>
              <a:t>Lower costs</a:t>
            </a:r>
          </a:p>
          <a:p>
            <a:pPr lvl="1"/>
            <a:r>
              <a:rPr lang="en-GB" dirty="0"/>
              <a:t>Less expensive components can be used</a:t>
            </a:r>
          </a:p>
          <a:p>
            <a:pPr lvl="1"/>
            <a:r>
              <a:rPr lang="en-GB" dirty="0"/>
              <a:t>Manufacturing costs reduced</a:t>
            </a:r>
          </a:p>
          <a:p>
            <a:pPr lvl="1"/>
            <a:r>
              <a:rPr lang="en-GB" dirty="0"/>
              <a:t>Operating costs reduced</a:t>
            </a:r>
          </a:p>
          <a:p>
            <a:pPr lvl="1"/>
            <a:r>
              <a:rPr lang="en-GB" dirty="0"/>
              <a:t>Maintenance costs reduced</a:t>
            </a:r>
          </a:p>
          <a:p>
            <a:r>
              <a:rPr lang="en-GB" sz="2000" dirty="0"/>
              <a:t>More features</a:t>
            </a:r>
          </a:p>
          <a:p>
            <a:pPr lvl="1"/>
            <a:r>
              <a:rPr lang="en-GB" dirty="0"/>
              <a:t>Many not possible or practical with other approaches</a:t>
            </a:r>
          </a:p>
          <a:p>
            <a:r>
              <a:rPr lang="en-GB" sz="2000" dirty="0"/>
              <a:t>Better dependability</a:t>
            </a:r>
          </a:p>
          <a:p>
            <a:pPr lvl="1"/>
            <a:r>
              <a:rPr lang="en-GB" dirty="0"/>
              <a:t>Adaptive system which can compensate for failures</a:t>
            </a:r>
          </a:p>
          <a:p>
            <a:pPr lvl="1"/>
            <a:r>
              <a:rPr lang="en-GB" dirty="0"/>
              <a:t>Better diagnostics to improve repair time</a:t>
            </a:r>
          </a:p>
        </p:txBody>
      </p:sp>
    </p:spTree>
    <p:extLst>
      <p:ext uri="{BB962C8B-B14F-4D97-AF65-F5344CB8AC3E}">
        <p14:creationId xmlns:p14="http://schemas.microsoft.com/office/powerpoint/2010/main" val="3584954753"/>
      </p:ext>
    </p:extLst>
  </p:cSld>
  <p:clrMapOvr>
    <a:masterClrMapping/>
  </p:clrMapOvr>
  <p:transition>
    <p:pull dir="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Embedded System Functions</a:t>
            </a:r>
            <a:endParaRPr lang="en-US" dirty="0"/>
          </a:p>
        </p:txBody>
      </p:sp>
      <p:sp>
        <p:nvSpPr>
          <p:cNvPr id="3" name="Content Placeholder 2"/>
          <p:cNvSpPr>
            <a:spLocks noGrp="1"/>
          </p:cNvSpPr>
          <p:nvPr>
            <p:ph idx="1"/>
          </p:nvPr>
        </p:nvSpPr>
        <p:spPr/>
        <p:txBody>
          <a:bodyPr/>
          <a:lstStyle/>
          <a:p>
            <a:r>
              <a:rPr lang="en-US" dirty="0"/>
              <a:t>Closed-loop control system</a:t>
            </a:r>
          </a:p>
          <a:p>
            <a:pPr lvl="1"/>
            <a:r>
              <a:rPr lang="en-US" dirty="0"/>
              <a:t>Monitor a process, adjust an output to maintain desired set point (temperature, speed, direction, etc.)</a:t>
            </a:r>
          </a:p>
          <a:p>
            <a:r>
              <a:rPr lang="en-US" dirty="0"/>
              <a:t>Sequencing</a:t>
            </a:r>
          </a:p>
          <a:p>
            <a:pPr lvl="1"/>
            <a:r>
              <a:rPr lang="en-US" dirty="0"/>
              <a:t>Step through different stages based on environment and system </a:t>
            </a:r>
          </a:p>
          <a:p>
            <a:r>
              <a:rPr lang="en-US" dirty="0"/>
              <a:t>Signal processing</a:t>
            </a:r>
          </a:p>
          <a:p>
            <a:pPr lvl="1"/>
            <a:r>
              <a:rPr lang="en-US" dirty="0"/>
              <a:t>Remove noise, select desired signal features</a:t>
            </a:r>
          </a:p>
          <a:p>
            <a:r>
              <a:rPr lang="en-US" dirty="0"/>
              <a:t>Communications and networking</a:t>
            </a:r>
          </a:p>
          <a:p>
            <a:pPr lvl="1"/>
            <a:r>
              <a:rPr lang="en-US" dirty="0"/>
              <a:t>Exchange information reliably and quickly</a:t>
            </a:r>
          </a:p>
        </p:txBody>
      </p:sp>
    </p:spTree>
    <p:extLst>
      <p:ext uri="{BB962C8B-B14F-4D97-AF65-F5344CB8AC3E}">
        <p14:creationId xmlns:p14="http://schemas.microsoft.com/office/powerpoint/2010/main" val="1214067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sz="3200" dirty="0"/>
              <a:t>Attributes of embedded systems</a:t>
            </a:r>
          </a:p>
        </p:txBody>
      </p:sp>
      <p:sp>
        <p:nvSpPr>
          <p:cNvPr id="8195" name="Content Placeholder 2"/>
          <p:cNvSpPr>
            <a:spLocks noGrp="1"/>
          </p:cNvSpPr>
          <p:nvPr>
            <p:ph idx="1"/>
          </p:nvPr>
        </p:nvSpPr>
        <p:spPr>
          <a:xfrm>
            <a:off x="650968" y="1105786"/>
            <a:ext cx="10987199" cy="4780288"/>
          </a:xfrm>
        </p:spPr>
        <p:txBody>
          <a:bodyPr/>
          <a:lstStyle/>
          <a:p>
            <a:r>
              <a:rPr lang="en-GB" sz="2000" dirty="0"/>
              <a:t>Interfacing with larger system and environment</a:t>
            </a:r>
          </a:p>
          <a:p>
            <a:pPr lvl="1"/>
            <a:r>
              <a:rPr lang="en-GB" dirty="0"/>
              <a:t>Analog signals for reading sensors</a:t>
            </a:r>
          </a:p>
          <a:p>
            <a:pPr lvl="2"/>
            <a:r>
              <a:rPr lang="en-GB" dirty="0"/>
              <a:t>Typically use a voltage to represent a physical value</a:t>
            </a:r>
          </a:p>
          <a:p>
            <a:pPr lvl="1"/>
            <a:r>
              <a:rPr lang="en-GB" dirty="0"/>
              <a:t>Power electronics for driving motors, solenoids</a:t>
            </a:r>
          </a:p>
          <a:p>
            <a:pPr lvl="1"/>
            <a:r>
              <a:rPr lang="en-GB" dirty="0"/>
              <a:t>Digital interfaces for communicating with other digital devices</a:t>
            </a:r>
          </a:p>
          <a:p>
            <a:pPr lvl="2"/>
            <a:r>
              <a:rPr lang="en-GB" dirty="0"/>
              <a:t>Simple – switches</a:t>
            </a:r>
          </a:p>
          <a:p>
            <a:pPr lvl="2"/>
            <a:r>
              <a:rPr lang="en-GB" dirty="0"/>
              <a:t>Complex – displays</a:t>
            </a:r>
          </a:p>
          <a:p>
            <a:r>
              <a:rPr lang="en-GB" sz="2000" dirty="0"/>
              <a:t>Concurrent, reactive behaviors</a:t>
            </a:r>
          </a:p>
          <a:p>
            <a:pPr lvl="1"/>
            <a:r>
              <a:rPr lang="en-GB" dirty="0"/>
              <a:t>Must respond to sequences and combinations of events</a:t>
            </a:r>
          </a:p>
          <a:p>
            <a:pPr lvl="1"/>
            <a:r>
              <a:rPr lang="en-GB" dirty="0"/>
              <a:t>Real-time systems have deadlines on responses</a:t>
            </a:r>
          </a:p>
          <a:p>
            <a:pPr lvl="1"/>
            <a:r>
              <a:rPr lang="en-GB" dirty="0"/>
              <a:t>Typically must perform multiple separate activities concurrently</a:t>
            </a:r>
          </a:p>
          <a:p>
            <a:endParaRPr lang="en-GB" dirty="0"/>
          </a:p>
        </p:txBody>
      </p:sp>
    </p:spTree>
    <p:extLst>
      <p:ext uri="{BB962C8B-B14F-4D97-AF65-F5344CB8AC3E}">
        <p14:creationId xmlns:p14="http://schemas.microsoft.com/office/powerpoint/2010/main" val="6621215"/>
      </p:ext>
    </p:extLst>
  </p:cSld>
  <p:clrMapOvr>
    <a:masterClrMapping/>
  </p:clrMapOvr>
  <p:transition>
    <p:pull dir="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sz="3200" dirty="0"/>
              <a:t>Attributes of embedded systems</a:t>
            </a:r>
          </a:p>
        </p:txBody>
      </p:sp>
      <p:sp>
        <p:nvSpPr>
          <p:cNvPr id="8195" name="Content Placeholder 2"/>
          <p:cNvSpPr>
            <a:spLocks noGrp="1"/>
          </p:cNvSpPr>
          <p:nvPr>
            <p:ph idx="1"/>
          </p:nvPr>
        </p:nvSpPr>
        <p:spPr>
          <a:xfrm>
            <a:off x="650968" y="1440001"/>
            <a:ext cx="10245633" cy="4301581"/>
          </a:xfrm>
        </p:spPr>
        <p:txBody>
          <a:bodyPr/>
          <a:lstStyle/>
          <a:p>
            <a:r>
              <a:rPr lang="en-GB" sz="2000" dirty="0"/>
              <a:t>Fault handling</a:t>
            </a:r>
          </a:p>
          <a:p>
            <a:pPr lvl="1"/>
            <a:r>
              <a:rPr lang="en-GB" dirty="0"/>
              <a:t>Many systems must operate independently for long periods of time, requiring them to handle likely faults without crashing</a:t>
            </a:r>
          </a:p>
          <a:p>
            <a:pPr lvl="1"/>
            <a:r>
              <a:rPr lang="en-GB" dirty="0"/>
              <a:t>Often fault-handling code is larger and more complex than the normal-case code</a:t>
            </a:r>
          </a:p>
          <a:p>
            <a:r>
              <a:rPr lang="en-GB" sz="2000" dirty="0"/>
              <a:t>Diagnostics</a:t>
            </a:r>
          </a:p>
          <a:p>
            <a:pPr lvl="1"/>
            <a:r>
              <a:rPr lang="en-GB" dirty="0"/>
              <a:t>Help service personnel determine problems quickly</a:t>
            </a:r>
          </a:p>
        </p:txBody>
      </p:sp>
    </p:spTree>
    <p:extLst>
      <p:ext uri="{BB962C8B-B14F-4D97-AF65-F5344CB8AC3E}">
        <p14:creationId xmlns:p14="http://schemas.microsoft.com/office/powerpoint/2010/main" val="798212918"/>
      </p:ext>
    </p:extLst>
  </p:cSld>
  <p:clrMapOvr>
    <a:masterClrMapping/>
  </p:clrMapOvr>
  <p:transition>
    <p:pull dir="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p:cNvSpPr>
            <a:spLocks noGrp="1" noChangeArrowheads="1"/>
          </p:cNvSpPr>
          <p:nvPr>
            <p:ph type="title"/>
          </p:nvPr>
        </p:nvSpPr>
        <p:spPr/>
        <p:txBody>
          <a:bodyPr>
            <a:normAutofit/>
          </a:bodyPr>
          <a:lstStyle/>
          <a:p>
            <a:r>
              <a:rPr lang="en-US"/>
              <a:t>Example Analog Sensor - Depth Gauge</a:t>
            </a:r>
            <a:endParaRPr lang="en-US" dirty="0"/>
          </a:p>
        </p:txBody>
      </p:sp>
      <p:sp>
        <p:nvSpPr>
          <p:cNvPr id="6164" name="Rectangle 44"/>
          <p:cNvSpPr>
            <a:spLocks noGrp="1" noChangeArrowheads="1"/>
          </p:cNvSpPr>
          <p:nvPr>
            <p:ph idx="1"/>
          </p:nvPr>
        </p:nvSpPr>
        <p:spPr>
          <a:xfrm>
            <a:off x="5932625" y="3800545"/>
            <a:ext cx="5930246" cy="2382771"/>
          </a:xfrm>
        </p:spPr>
        <p:txBody>
          <a:bodyPr/>
          <a:lstStyle/>
          <a:p>
            <a:r>
              <a:rPr lang="en-US" sz="1800" dirty="0"/>
              <a:t>Sensor detects pressure and generates a proportional output voltage </a:t>
            </a:r>
            <a:r>
              <a:rPr lang="en-US" sz="1800" dirty="0" err="1"/>
              <a:t>V_sensor</a:t>
            </a:r>
            <a:endParaRPr lang="en-US" sz="1800" dirty="0"/>
          </a:p>
          <a:p>
            <a:r>
              <a:rPr lang="en-US" sz="1800" dirty="0"/>
              <a:t>ADC generates a proportional digital integer (code) based on </a:t>
            </a:r>
            <a:r>
              <a:rPr lang="en-US" sz="1800" dirty="0" err="1"/>
              <a:t>V_sensor</a:t>
            </a:r>
            <a:r>
              <a:rPr lang="en-US" sz="1800" dirty="0"/>
              <a:t> and </a:t>
            </a:r>
            <a:r>
              <a:rPr lang="en-US" sz="1800" dirty="0" err="1"/>
              <a:t>V_ref</a:t>
            </a:r>
            <a:endParaRPr lang="en-US" sz="1800" dirty="0"/>
          </a:p>
          <a:p>
            <a:r>
              <a:rPr lang="en-US" sz="1800" dirty="0"/>
              <a:t>Code can convert that integer to a something more useful</a:t>
            </a:r>
          </a:p>
          <a:p>
            <a:pPr lvl="1"/>
            <a:r>
              <a:rPr lang="en-US" sz="1600" dirty="0"/>
              <a:t>first a float representing the voltage, </a:t>
            </a:r>
          </a:p>
          <a:p>
            <a:pPr lvl="1"/>
            <a:r>
              <a:rPr lang="en-US" sz="1600" dirty="0"/>
              <a:t>then another float representing pressure,</a:t>
            </a:r>
          </a:p>
          <a:p>
            <a:pPr lvl="1"/>
            <a:r>
              <a:rPr lang="en-US" sz="1600" dirty="0"/>
              <a:t>finally another float representing depth</a:t>
            </a:r>
          </a:p>
        </p:txBody>
      </p:sp>
      <p:sp>
        <p:nvSpPr>
          <p:cNvPr id="6147" name="Text Box 4"/>
          <p:cNvSpPr txBox="1">
            <a:spLocks noChangeArrowheads="1"/>
          </p:cNvSpPr>
          <p:nvPr/>
        </p:nvSpPr>
        <p:spPr bwMode="auto">
          <a:xfrm>
            <a:off x="1221716" y="1355727"/>
            <a:ext cx="955138" cy="584775"/>
          </a:xfrm>
          <a:prstGeom prst="rect">
            <a:avLst/>
          </a:prstGeom>
          <a:solidFill>
            <a:srgbClr val="CCECFF"/>
          </a:solidFill>
          <a:ln w="9525">
            <a:solidFill>
              <a:schemeClr val="accent2"/>
            </a:solidFill>
            <a:miter lim="800000"/>
            <a:headEnd/>
            <a:tailEnd/>
          </a:ln>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r>
              <a:rPr lang="en-US" sz="1600" baseline="0">
                <a:latin typeface="Tahoma" charset="0"/>
              </a:rPr>
              <a:t>Pressure</a:t>
            </a:r>
            <a:br>
              <a:rPr lang="en-US" sz="1600" baseline="0">
                <a:latin typeface="Tahoma" charset="0"/>
              </a:rPr>
            </a:br>
            <a:r>
              <a:rPr lang="en-US" sz="1600" baseline="0">
                <a:latin typeface="Tahoma" charset="0"/>
              </a:rPr>
              <a:t>Sensor</a:t>
            </a:r>
          </a:p>
        </p:txBody>
      </p:sp>
      <p:sp>
        <p:nvSpPr>
          <p:cNvPr id="6148" name="Text Box 5"/>
          <p:cNvSpPr txBox="1">
            <a:spLocks noChangeArrowheads="1"/>
          </p:cNvSpPr>
          <p:nvPr/>
        </p:nvSpPr>
        <p:spPr bwMode="auto">
          <a:xfrm>
            <a:off x="2870282" y="1233491"/>
            <a:ext cx="1111057" cy="830997"/>
          </a:xfrm>
          <a:prstGeom prst="rect">
            <a:avLst/>
          </a:prstGeom>
          <a:solidFill>
            <a:srgbClr val="CCECFF"/>
          </a:solidFill>
          <a:ln w="9525">
            <a:solidFill>
              <a:schemeClr val="accent2"/>
            </a:solidFill>
            <a:miter lim="800000"/>
            <a:headEnd/>
            <a:tailEnd/>
          </a:ln>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r>
              <a:rPr lang="en-US" sz="1600" baseline="0" dirty="0">
                <a:latin typeface="Tahoma" charset="0"/>
              </a:rPr>
              <a:t>Analog to </a:t>
            </a:r>
            <a:br>
              <a:rPr lang="en-US" sz="1600" baseline="0" dirty="0">
                <a:latin typeface="Tahoma" charset="0"/>
              </a:rPr>
            </a:br>
            <a:r>
              <a:rPr lang="en-US" sz="1600" baseline="0" dirty="0">
                <a:latin typeface="Tahoma" charset="0"/>
              </a:rPr>
              <a:t>Digital </a:t>
            </a:r>
            <a:br>
              <a:rPr lang="en-US" sz="1600" baseline="0" dirty="0">
                <a:latin typeface="Tahoma" charset="0"/>
              </a:rPr>
            </a:br>
            <a:r>
              <a:rPr lang="en-US" sz="1600" baseline="0" dirty="0">
                <a:latin typeface="Tahoma" charset="0"/>
              </a:rPr>
              <a:t>Converter</a:t>
            </a:r>
          </a:p>
        </p:txBody>
      </p:sp>
      <p:sp>
        <p:nvSpPr>
          <p:cNvPr id="6149" name="Text Box 6"/>
          <p:cNvSpPr txBox="1">
            <a:spLocks noChangeArrowheads="1"/>
          </p:cNvSpPr>
          <p:nvPr/>
        </p:nvSpPr>
        <p:spPr bwMode="auto">
          <a:xfrm>
            <a:off x="4674155" y="990603"/>
            <a:ext cx="6572278" cy="1323439"/>
          </a:xfrm>
          <a:prstGeom prst="rect">
            <a:avLst/>
          </a:prstGeom>
          <a:solidFill>
            <a:srgbClr val="CCECFF"/>
          </a:solidFill>
          <a:ln w="9525">
            <a:solidFill>
              <a:schemeClr val="accent2"/>
            </a:solidFill>
            <a:miter lim="800000"/>
            <a:headEnd/>
            <a:tailEnd/>
          </a:ln>
        </p:spPr>
        <p:txBody>
          <a:bodyPr wrap="squar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r>
              <a:rPr lang="en-US" sz="1600" baseline="0" dirty="0">
                <a:latin typeface="Consolas" panose="020B0609020204030204" pitchFamily="49" charset="0"/>
                <a:cs typeface="Consolas" panose="020B0609020204030204" pitchFamily="49" charset="0"/>
              </a:rPr>
              <a:t>// Your software</a:t>
            </a:r>
          </a:p>
          <a:p>
            <a:r>
              <a:rPr lang="en-US" sz="1600" baseline="0" dirty="0" err="1">
                <a:latin typeface="Consolas" panose="020B0609020204030204" pitchFamily="49" charset="0"/>
                <a:cs typeface="Consolas" panose="020B0609020204030204" pitchFamily="49" charset="0"/>
              </a:rPr>
              <a:t>ADC_Code</a:t>
            </a:r>
            <a:r>
              <a:rPr lang="en-US" sz="1600" baseline="0" dirty="0">
                <a:latin typeface="Consolas" panose="020B0609020204030204" pitchFamily="49" charset="0"/>
                <a:cs typeface="Consolas" panose="020B0609020204030204" pitchFamily="49" charset="0"/>
              </a:rPr>
              <a:t> = </a:t>
            </a:r>
            <a:r>
              <a:rPr lang="en-US" sz="1600" baseline="0" dirty="0" err="1">
                <a:latin typeface="Consolas" panose="020B0609020204030204" pitchFamily="49" charset="0"/>
                <a:cs typeface="Consolas" panose="020B0609020204030204" pitchFamily="49" charset="0"/>
              </a:rPr>
              <a:t>adc_read</a:t>
            </a:r>
            <a:r>
              <a:rPr lang="en-US" sz="1600" baseline="0" dirty="0">
                <a:latin typeface="Consolas" panose="020B0609020204030204" pitchFamily="49" charset="0"/>
                <a:cs typeface="Consolas" panose="020B0609020204030204" pitchFamily="49" charset="0"/>
              </a:rPr>
              <a:t>();</a:t>
            </a:r>
          </a:p>
          <a:p>
            <a:r>
              <a:rPr lang="en-US" sz="1600" baseline="0" dirty="0" err="1">
                <a:latin typeface="Consolas" panose="020B0609020204030204" pitchFamily="49" charset="0"/>
                <a:cs typeface="Consolas" panose="020B0609020204030204" pitchFamily="49" charset="0"/>
              </a:rPr>
              <a:t>V_sensor</a:t>
            </a:r>
            <a:r>
              <a:rPr lang="en-US" sz="1600" baseline="0" dirty="0">
                <a:latin typeface="Consolas" panose="020B0609020204030204" pitchFamily="49" charset="0"/>
                <a:cs typeface="Consolas" panose="020B0609020204030204" pitchFamily="49" charset="0"/>
              </a:rPr>
              <a:t> = </a:t>
            </a:r>
            <a:r>
              <a:rPr lang="en-US" sz="1600" baseline="0" dirty="0" err="1">
                <a:latin typeface="Consolas" panose="020B0609020204030204" pitchFamily="49" charset="0"/>
                <a:cs typeface="Consolas" panose="020B0609020204030204" pitchFamily="49" charset="0"/>
              </a:rPr>
              <a:t>ADC_code</a:t>
            </a:r>
            <a:r>
              <a:rPr lang="en-US" sz="1600" baseline="0" dirty="0">
                <a:latin typeface="Consolas" panose="020B0609020204030204" pitchFamily="49" charset="0"/>
                <a:cs typeface="Consolas" panose="020B0609020204030204" pitchFamily="49" charset="0"/>
              </a:rPr>
              <a:t> * </a:t>
            </a:r>
            <a:r>
              <a:rPr lang="en-US" sz="1600" baseline="0" dirty="0" err="1">
                <a:latin typeface="Consolas" panose="020B0609020204030204" pitchFamily="49" charset="0"/>
                <a:cs typeface="Consolas" panose="020B0609020204030204" pitchFamily="49" charset="0"/>
              </a:rPr>
              <a:t>V_ref</a:t>
            </a:r>
            <a:r>
              <a:rPr lang="en-US" sz="1600" baseline="0" dirty="0">
                <a:latin typeface="Consolas" panose="020B0609020204030204" pitchFamily="49" charset="0"/>
                <a:cs typeface="Consolas" panose="020B0609020204030204" pitchFamily="49" charset="0"/>
              </a:rPr>
              <a:t> / ADC_MASK;</a:t>
            </a:r>
          </a:p>
          <a:p>
            <a:r>
              <a:rPr lang="en-US" sz="1600" baseline="0" dirty="0" err="1">
                <a:latin typeface="Consolas" panose="020B0609020204030204" pitchFamily="49" charset="0"/>
                <a:cs typeface="Consolas" panose="020B0609020204030204" pitchFamily="49" charset="0"/>
              </a:rPr>
              <a:t>Pressure_kPa</a:t>
            </a:r>
            <a:r>
              <a:rPr lang="en-US" sz="1600" baseline="0" dirty="0">
                <a:latin typeface="Consolas" panose="020B0609020204030204" pitchFamily="49" charset="0"/>
                <a:cs typeface="Consolas" panose="020B0609020204030204" pitchFamily="49" charset="0"/>
              </a:rPr>
              <a:t> = 250 * (</a:t>
            </a:r>
            <a:r>
              <a:rPr lang="en-US" sz="1600" baseline="0" dirty="0" err="1">
                <a:latin typeface="Consolas" panose="020B0609020204030204" pitchFamily="49" charset="0"/>
                <a:cs typeface="Consolas" panose="020B0609020204030204" pitchFamily="49" charset="0"/>
              </a:rPr>
              <a:t>V_sensor</a:t>
            </a:r>
            <a:r>
              <a:rPr lang="en-US" sz="1600" baseline="0" dirty="0">
                <a:latin typeface="Consolas" panose="020B0609020204030204" pitchFamily="49" charset="0"/>
                <a:cs typeface="Consolas" panose="020B0609020204030204" pitchFamily="49" charset="0"/>
              </a:rPr>
              <a:t> / </a:t>
            </a:r>
            <a:r>
              <a:rPr lang="en-US" sz="1600" baseline="0" dirty="0" err="1">
                <a:latin typeface="Consolas" panose="020B0609020204030204" pitchFamily="49" charset="0"/>
                <a:cs typeface="Consolas" panose="020B0609020204030204" pitchFamily="49" charset="0"/>
              </a:rPr>
              <a:t>V_supply</a:t>
            </a:r>
            <a:r>
              <a:rPr lang="en-US" sz="1600" baseline="0" dirty="0">
                <a:latin typeface="Consolas" panose="020B0609020204030204" pitchFamily="49" charset="0"/>
                <a:cs typeface="Consolas" panose="020B0609020204030204" pitchFamily="49" charset="0"/>
              </a:rPr>
              <a:t> + 0.04);</a:t>
            </a:r>
          </a:p>
          <a:p>
            <a:r>
              <a:rPr lang="en-US" sz="1600" baseline="0" dirty="0" err="1">
                <a:latin typeface="Consolas" panose="020B0609020204030204" pitchFamily="49" charset="0"/>
                <a:cs typeface="Consolas" panose="020B0609020204030204" pitchFamily="49" charset="0"/>
              </a:rPr>
              <a:t>Depth_ft</a:t>
            </a:r>
            <a:r>
              <a:rPr lang="en-US" sz="1600" baseline="0" dirty="0">
                <a:latin typeface="Consolas" panose="020B0609020204030204" pitchFamily="49" charset="0"/>
                <a:cs typeface="Consolas" panose="020B0609020204030204" pitchFamily="49" charset="0"/>
              </a:rPr>
              <a:t> = 33 * (</a:t>
            </a:r>
            <a:r>
              <a:rPr lang="en-US" sz="1600" baseline="0" dirty="0" err="1">
                <a:latin typeface="Consolas" panose="020B0609020204030204" pitchFamily="49" charset="0"/>
                <a:cs typeface="Consolas" panose="020B0609020204030204" pitchFamily="49" charset="0"/>
              </a:rPr>
              <a:t>Pressure_kPa</a:t>
            </a:r>
            <a:r>
              <a:rPr lang="en-US" sz="1600" baseline="0" dirty="0">
                <a:latin typeface="Consolas" panose="020B0609020204030204" pitchFamily="49" charset="0"/>
                <a:cs typeface="Consolas" panose="020B0609020204030204" pitchFamily="49" charset="0"/>
              </a:rPr>
              <a:t> – </a:t>
            </a:r>
            <a:r>
              <a:rPr lang="en-US" sz="1600" baseline="0" dirty="0" err="1">
                <a:latin typeface="Consolas" panose="020B0609020204030204" pitchFamily="49" charset="0"/>
                <a:cs typeface="Consolas" panose="020B0609020204030204" pitchFamily="49" charset="0"/>
              </a:rPr>
              <a:t>Atmos_Press_kPa</a:t>
            </a:r>
            <a:r>
              <a:rPr lang="en-US" sz="1600" baseline="0" dirty="0">
                <a:latin typeface="Consolas" panose="020B0609020204030204" pitchFamily="49" charset="0"/>
                <a:cs typeface="Consolas" panose="020B0609020204030204" pitchFamily="49" charset="0"/>
              </a:rPr>
              <a:t>) / 101.3;</a:t>
            </a:r>
          </a:p>
        </p:txBody>
      </p:sp>
      <p:cxnSp>
        <p:nvCxnSpPr>
          <p:cNvPr id="6150" name="AutoShape 8"/>
          <p:cNvCxnSpPr>
            <a:cxnSpLocks noChangeShapeType="1"/>
            <a:stCxn id="6147" idx="3"/>
            <a:endCxn id="6148" idx="1"/>
          </p:cNvCxnSpPr>
          <p:nvPr/>
        </p:nvCxnSpPr>
        <p:spPr bwMode="auto">
          <a:xfrm>
            <a:off x="2176855" y="1648115"/>
            <a:ext cx="693427" cy="875"/>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51" name="AutoShape 9"/>
          <p:cNvCxnSpPr>
            <a:cxnSpLocks noChangeShapeType="1"/>
            <a:stCxn id="6148" idx="3"/>
            <a:endCxn id="6149" idx="1"/>
          </p:cNvCxnSpPr>
          <p:nvPr/>
        </p:nvCxnSpPr>
        <p:spPr bwMode="auto">
          <a:xfrm>
            <a:off x="3981339" y="1648990"/>
            <a:ext cx="692817" cy="3333"/>
          </a:xfrm>
          <a:prstGeom prst="straightConnector1">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152" name="Text Box 11"/>
          <p:cNvSpPr txBox="1">
            <a:spLocks noChangeArrowheads="1"/>
          </p:cNvSpPr>
          <p:nvPr/>
        </p:nvSpPr>
        <p:spPr bwMode="auto">
          <a:xfrm>
            <a:off x="1992718" y="2819400"/>
            <a:ext cx="10084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r>
              <a:rPr lang="en-US" sz="1600" baseline="0">
                <a:solidFill>
                  <a:srgbClr val="FF0066"/>
                </a:solidFill>
                <a:latin typeface="Tahoma" charset="0"/>
              </a:rPr>
              <a:t>V_sensor</a:t>
            </a:r>
          </a:p>
        </p:txBody>
      </p:sp>
      <p:cxnSp>
        <p:nvCxnSpPr>
          <p:cNvPr id="6153" name="AutoShape 12"/>
          <p:cNvCxnSpPr>
            <a:cxnSpLocks noChangeShapeType="1"/>
            <a:stCxn id="6152" idx="0"/>
          </p:cNvCxnSpPr>
          <p:nvPr/>
        </p:nvCxnSpPr>
        <p:spPr bwMode="auto">
          <a:xfrm flipV="1">
            <a:off x="2496957" y="1676400"/>
            <a:ext cx="44432" cy="1143000"/>
          </a:xfrm>
          <a:prstGeom prst="straightConnector1">
            <a:avLst/>
          </a:prstGeom>
          <a:noFill/>
          <a:ln w="9525">
            <a:solidFill>
              <a:srgbClr val="FF0066"/>
            </a:solidFill>
            <a:prstDash val="sysDot"/>
            <a:round/>
            <a:headEnd/>
            <a:tailEnd type="triangle" w="med" len="med"/>
          </a:ln>
          <a:extLst>
            <a:ext uri="{909E8E84-426E-40DD-AFC4-6F175D3DCCD1}">
              <a14:hiddenFill xmlns:a14="http://schemas.microsoft.com/office/drawing/2010/main">
                <a:noFill/>
              </a14:hiddenFill>
            </a:ext>
          </a:extLst>
        </p:spPr>
      </p:cxnSp>
      <p:sp>
        <p:nvSpPr>
          <p:cNvPr id="6154" name="Text Box 13"/>
          <p:cNvSpPr txBox="1">
            <a:spLocks noChangeArrowheads="1"/>
          </p:cNvSpPr>
          <p:nvPr/>
        </p:nvSpPr>
        <p:spPr bwMode="auto">
          <a:xfrm>
            <a:off x="3454639" y="2787650"/>
            <a:ext cx="11399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r>
              <a:rPr lang="en-US" sz="1600" baseline="0">
                <a:solidFill>
                  <a:schemeClr val="accent2"/>
                </a:solidFill>
                <a:latin typeface="Tahoma" charset="0"/>
              </a:rPr>
              <a:t>ADC_Code</a:t>
            </a:r>
          </a:p>
        </p:txBody>
      </p:sp>
      <p:sp>
        <p:nvSpPr>
          <p:cNvPr id="6156" name="Text Box 17"/>
          <p:cNvSpPr txBox="1">
            <a:spLocks noChangeArrowheads="1"/>
          </p:cNvSpPr>
          <p:nvPr/>
        </p:nvSpPr>
        <p:spPr bwMode="auto">
          <a:xfrm>
            <a:off x="1735214" y="838200"/>
            <a:ext cx="6644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r>
              <a:rPr lang="en-US" sz="1600" baseline="0">
                <a:solidFill>
                  <a:schemeClr val="hlink"/>
                </a:solidFill>
                <a:latin typeface="Tahoma" charset="0"/>
              </a:rPr>
              <a:t>V_ref</a:t>
            </a:r>
          </a:p>
        </p:txBody>
      </p:sp>
      <p:sp>
        <p:nvSpPr>
          <p:cNvPr id="6157" name="Line 18"/>
          <p:cNvSpPr>
            <a:spLocks noChangeShapeType="1"/>
          </p:cNvSpPr>
          <p:nvPr/>
        </p:nvSpPr>
        <p:spPr bwMode="auto">
          <a:xfrm>
            <a:off x="2439829" y="990600"/>
            <a:ext cx="507802" cy="22860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9" name="AutoShape 34"/>
          <p:cNvSpPr>
            <a:spLocks noChangeArrowheads="1"/>
          </p:cNvSpPr>
          <p:nvPr/>
        </p:nvSpPr>
        <p:spPr bwMode="auto">
          <a:xfrm rot="17407106">
            <a:off x="5308495" y="999004"/>
            <a:ext cx="381000" cy="3240881"/>
          </a:xfrm>
          <a:prstGeom prst="downArrow">
            <a:avLst>
              <a:gd name="adj1" fmla="val 50000"/>
              <a:gd name="adj2" fmla="val 165000"/>
            </a:avLst>
          </a:prstGeom>
          <a:solidFill>
            <a:schemeClr val="accent1"/>
          </a:solidFill>
          <a:ln w="9525">
            <a:solidFill>
              <a:schemeClr val="tx1"/>
            </a:solidFill>
            <a:miter lim="800000"/>
            <a:headEnd/>
            <a:tailEnd/>
          </a:ln>
        </p:spPr>
        <p:txBody>
          <a:bodyPr wrap="none" anchor="ctr"/>
          <a:lstStyle/>
          <a:p>
            <a:endParaRPr lang="en-US"/>
          </a:p>
        </p:txBody>
      </p:sp>
      <p:cxnSp>
        <p:nvCxnSpPr>
          <p:cNvPr id="6160" name="AutoShape 36"/>
          <p:cNvCxnSpPr>
            <a:cxnSpLocks noChangeShapeType="1"/>
          </p:cNvCxnSpPr>
          <p:nvPr/>
        </p:nvCxnSpPr>
        <p:spPr bwMode="auto">
          <a:xfrm>
            <a:off x="713304" y="1651000"/>
            <a:ext cx="346998" cy="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161" name="Text Box 37"/>
          <p:cNvSpPr txBox="1">
            <a:spLocks noChangeArrowheads="1"/>
          </p:cNvSpPr>
          <p:nvPr/>
        </p:nvSpPr>
        <p:spPr bwMode="auto">
          <a:xfrm>
            <a:off x="314020" y="2133600"/>
            <a:ext cx="9551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r>
              <a:rPr lang="en-US" sz="1600" baseline="0" dirty="0">
                <a:solidFill>
                  <a:srgbClr val="CC66FF"/>
                </a:solidFill>
                <a:latin typeface="Tahoma" charset="0"/>
              </a:rPr>
              <a:t>Pressure</a:t>
            </a:r>
          </a:p>
        </p:txBody>
      </p:sp>
      <p:cxnSp>
        <p:nvCxnSpPr>
          <p:cNvPr id="6162" name="AutoShape 38"/>
          <p:cNvCxnSpPr>
            <a:cxnSpLocks noChangeShapeType="1"/>
            <a:stCxn id="6161" idx="0"/>
          </p:cNvCxnSpPr>
          <p:nvPr/>
        </p:nvCxnSpPr>
        <p:spPr bwMode="auto">
          <a:xfrm flipV="1">
            <a:off x="791591" y="1676400"/>
            <a:ext cx="124835" cy="457200"/>
          </a:xfrm>
          <a:prstGeom prst="straightConnector1">
            <a:avLst/>
          </a:prstGeom>
          <a:noFill/>
          <a:ln w="9525">
            <a:solidFill>
              <a:srgbClr val="CC66FF"/>
            </a:solidFill>
            <a:prstDash val="sysDot"/>
            <a:round/>
            <a:headEnd/>
            <a:tailEnd type="triangle" w="med" len="med"/>
          </a:ln>
          <a:extLst>
            <a:ext uri="{909E8E84-426E-40DD-AFC4-6F175D3DCCD1}">
              <a14:hiddenFill xmlns:a14="http://schemas.microsoft.com/office/drawing/2010/main">
                <a:noFill/>
              </a14:hiddenFill>
            </a:ext>
          </a:extLst>
        </p:spPr>
      </p:cxnSp>
      <p:sp>
        <p:nvSpPr>
          <p:cNvPr id="6165" name="AutoShape 45"/>
          <p:cNvSpPr>
            <a:spLocks noChangeArrowheads="1"/>
          </p:cNvSpPr>
          <p:nvPr/>
        </p:nvSpPr>
        <p:spPr bwMode="auto">
          <a:xfrm rot="-273754">
            <a:off x="1481311" y="1993620"/>
            <a:ext cx="507802" cy="1300376"/>
          </a:xfrm>
          <a:prstGeom prst="downArrow">
            <a:avLst>
              <a:gd name="adj1" fmla="val 50000"/>
              <a:gd name="adj2" fmla="val 90000"/>
            </a:avLst>
          </a:prstGeom>
          <a:solidFill>
            <a:schemeClr val="accent1"/>
          </a:solidFill>
          <a:ln w="9525">
            <a:solidFill>
              <a:schemeClr val="tx1"/>
            </a:solidFill>
            <a:miter lim="800000"/>
            <a:headEnd/>
            <a:tailEnd/>
          </a:ln>
        </p:spPr>
        <p:txBody>
          <a:bodyPr wrap="none" anchor="ctr"/>
          <a:lstStyle/>
          <a:p>
            <a:endParaRPr lang="en-US"/>
          </a:p>
        </p:txBody>
      </p:sp>
      <p:grpSp>
        <p:nvGrpSpPr>
          <p:cNvPr id="44" name="Group 42"/>
          <p:cNvGrpSpPr>
            <a:grpSpLocks/>
          </p:cNvGrpSpPr>
          <p:nvPr/>
        </p:nvGrpSpPr>
        <p:grpSpPr bwMode="auto">
          <a:xfrm>
            <a:off x="7014303" y="2403766"/>
            <a:ext cx="2482485" cy="1416383"/>
            <a:chOff x="2544" y="1613"/>
            <a:chExt cx="2112" cy="1898"/>
          </a:xfrm>
        </p:grpSpPr>
        <p:sp>
          <p:nvSpPr>
            <p:cNvPr id="45" name="Text Box 15"/>
            <p:cNvSpPr txBox="1">
              <a:spLocks noChangeArrowheads="1"/>
            </p:cNvSpPr>
            <p:nvPr/>
          </p:nvSpPr>
          <p:spPr bwMode="auto">
            <a:xfrm>
              <a:off x="2601" y="2694"/>
              <a:ext cx="59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r>
                <a:rPr lang="en-US" sz="1000" baseline="0" dirty="0" err="1">
                  <a:solidFill>
                    <a:srgbClr val="FF0066"/>
                  </a:solidFill>
                  <a:latin typeface="Tahoma" charset="0"/>
                </a:rPr>
                <a:t>V_sensor</a:t>
              </a:r>
              <a:endParaRPr lang="en-US" sz="1000" baseline="0" dirty="0">
                <a:solidFill>
                  <a:srgbClr val="FF0066"/>
                </a:solidFill>
                <a:latin typeface="Tahoma" charset="0"/>
              </a:endParaRPr>
            </a:p>
          </p:txBody>
        </p:sp>
        <p:sp>
          <p:nvSpPr>
            <p:cNvPr id="46" name="Text Box 16"/>
            <p:cNvSpPr txBox="1">
              <a:spLocks noChangeArrowheads="1"/>
            </p:cNvSpPr>
            <p:nvPr/>
          </p:nvSpPr>
          <p:spPr bwMode="auto">
            <a:xfrm>
              <a:off x="3771" y="2694"/>
              <a:ext cx="66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r>
                <a:rPr lang="en-US" sz="1000" baseline="0" dirty="0" err="1">
                  <a:solidFill>
                    <a:schemeClr val="accent2"/>
                  </a:solidFill>
                  <a:latin typeface="Tahoma" charset="0"/>
                </a:rPr>
                <a:t>ADC_Code</a:t>
              </a:r>
              <a:endParaRPr lang="en-US" sz="1000" baseline="0" dirty="0">
                <a:solidFill>
                  <a:schemeClr val="accent2"/>
                </a:solidFill>
                <a:latin typeface="Tahoma" charset="0"/>
              </a:endParaRPr>
            </a:p>
          </p:txBody>
        </p:sp>
        <p:sp>
          <p:nvSpPr>
            <p:cNvPr id="47" name="Text Box 19"/>
            <p:cNvSpPr txBox="1">
              <a:spLocks noChangeArrowheads="1"/>
            </p:cNvSpPr>
            <p:nvPr/>
          </p:nvSpPr>
          <p:spPr bwMode="auto">
            <a:xfrm>
              <a:off x="2611" y="1759"/>
              <a:ext cx="63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r>
                <a:rPr lang="en-US" sz="1000" b="1" baseline="0" dirty="0">
                  <a:latin typeface="Tahoma" charset="0"/>
                </a:rPr>
                <a:t>Voltages</a:t>
              </a:r>
            </a:p>
          </p:txBody>
        </p:sp>
        <p:sp>
          <p:nvSpPr>
            <p:cNvPr id="48" name="Text Box 20"/>
            <p:cNvSpPr txBox="1">
              <a:spLocks noChangeArrowheads="1"/>
            </p:cNvSpPr>
            <p:nvPr/>
          </p:nvSpPr>
          <p:spPr bwMode="auto">
            <a:xfrm>
              <a:off x="2705" y="2028"/>
              <a:ext cx="41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r>
                <a:rPr lang="en-US" sz="1000" baseline="0">
                  <a:solidFill>
                    <a:schemeClr val="hlink"/>
                  </a:solidFill>
                  <a:latin typeface="Tahoma" charset="0"/>
                </a:rPr>
                <a:t>V_ref</a:t>
              </a:r>
            </a:p>
          </p:txBody>
        </p:sp>
        <p:sp>
          <p:nvSpPr>
            <p:cNvPr id="49" name="Text Box 21"/>
            <p:cNvSpPr txBox="1">
              <a:spLocks noChangeArrowheads="1"/>
            </p:cNvSpPr>
            <p:nvPr/>
          </p:nvSpPr>
          <p:spPr bwMode="auto">
            <a:xfrm>
              <a:off x="2642" y="3126"/>
              <a:ext cx="51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r>
                <a:rPr lang="en-US" sz="1000" baseline="0" dirty="0">
                  <a:latin typeface="Tahoma" charset="0"/>
                </a:rPr>
                <a:t>Ground</a:t>
              </a:r>
            </a:p>
          </p:txBody>
        </p:sp>
        <p:sp>
          <p:nvSpPr>
            <p:cNvPr id="50" name="Text Box 22"/>
            <p:cNvSpPr txBox="1">
              <a:spLocks noChangeArrowheads="1"/>
            </p:cNvSpPr>
            <p:nvPr/>
          </p:nvSpPr>
          <p:spPr bwMode="auto">
            <a:xfrm>
              <a:off x="3692" y="1613"/>
              <a:ext cx="899"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r>
                <a:rPr lang="en-US" sz="1000" b="1" baseline="0" dirty="0">
                  <a:latin typeface="Tahoma" charset="0"/>
                </a:rPr>
                <a:t>ADC </a:t>
              </a:r>
              <a:br>
                <a:rPr lang="en-US" sz="1000" b="1" baseline="0" dirty="0">
                  <a:latin typeface="Tahoma" charset="0"/>
                </a:rPr>
              </a:br>
              <a:r>
                <a:rPr lang="en-US" sz="1000" b="1" baseline="0" dirty="0">
                  <a:latin typeface="Tahoma" charset="0"/>
                </a:rPr>
                <a:t>Output Codes</a:t>
              </a:r>
            </a:p>
          </p:txBody>
        </p:sp>
        <p:grpSp>
          <p:nvGrpSpPr>
            <p:cNvPr id="51" name="Group 28"/>
            <p:cNvGrpSpPr>
              <a:grpSpLocks/>
            </p:cNvGrpSpPr>
            <p:nvPr/>
          </p:nvGrpSpPr>
          <p:grpSpPr bwMode="auto">
            <a:xfrm>
              <a:off x="3216" y="2196"/>
              <a:ext cx="432" cy="1061"/>
              <a:chOff x="3216" y="2196"/>
              <a:chExt cx="864" cy="1061"/>
            </a:xfrm>
          </p:grpSpPr>
          <p:sp>
            <p:nvSpPr>
              <p:cNvPr id="59" name="Line 23"/>
              <p:cNvSpPr>
                <a:spLocks noChangeShapeType="1"/>
              </p:cNvSpPr>
              <p:nvPr/>
            </p:nvSpPr>
            <p:spPr bwMode="auto">
              <a:xfrm>
                <a:off x="3216" y="2196"/>
                <a:ext cx="864" cy="0"/>
              </a:xfrm>
              <a:prstGeom prst="line">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0" name="Line 24"/>
              <p:cNvSpPr>
                <a:spLocks noChangeShapeType="1"/>
              </p:cNvSpPr>
              <p:nvPr/>
            </p:nvSpPr>
            <p:spPr bwMode="auto">
              <a:xfrm>
                <a:off x="3216" y="2869"/>
                <a:ext cx="864" cy="0"/>
              </a:xfrm>
              <a:prstGeom prst="line">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1" name="Line 25"/>
              <p:cNvSpPr>
                <a:spLocks noChangeShapeType="1"/>
              </p:cNvSpPr>
              <p:nvPr/>
            </p:nvSpPr>
            <p:spPr bwMode="auto">
              <a:xfrm>
                <a:off x="3216" y="3257"/>
                <a:ext cx="864" cy="0"/>
              </a:xfrm>
              <a:prstGeom prst="line">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sp>
          <p:nvSpPr>
            <p:cNvPr id="52" name="Text Box 26"/>
            <p:cNvSpPr txBox="1">
              <a:spLocks noChangeArrowheads="1"/>
            </p:cNvSpPr>
            <p:nvPr/>
          </p:nvSpPr>
          <p:spPr bwMode="auto">
            <a:xfrm>
              <a:off x="3805" y="2026"/>
              <a:ext cx="58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r>
                <a:rPr lang="en-US" sz="1000" baseline="0">
                  <a:solidFill>
                    <a:schemeClr val="hlink"/>
                  </a:solidFill>
                  <a:latin typeface="Tahoma" charset="0"/>
                </a:rPr>
                <a:t>111..111</a:t>
              </a:r>
            </a:p>
          </p:txBody>
        </p:sp>
        <p:sp>
          <p:nvSpPr>
            <p:cNvPr id="53" name="Text Box 27"/>
            <p:cNvSpPr txBox="1">
              <a:spLocks noChangeArrowheads="1"/>
            </p:cNvSpPr>
            <p:nvPr/>
          </p:nvSpPr>
          <p:spPr bwMode="auto">
            <a:xfrm>
              <a:off x="3770" y="3181"/>
              <a:ext cx="58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r>
                <a:rPr lang="en-US" sz="1000" baseline="0" dirty="0">
                  <a:latin typeface="Tahoma" charset="0"/>
                </a:rPr>
                <a:t>000..000</a:t>
              </a:r>
            </a:p>
          </p:txBody>
        </p:sp>
        <p:sp>
          <p:nvSpPr>
            <p:cNvPr id="54" name="Text Box 29"/>
            <p:cNvSpPr txBox="1">
              <a:spLocks noChangeArrowheads="1"/>
            </p:cNvSpPr>
            <p:nvPr/>
          </p:nvSpPr>
          <p:spPr bwMode="auto">
            <a:xfrm>
              <a:off x="3769" y="2999"/>
              <a:ext cx="58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r>
                <a:rPr lang="en-US" sz="1000" baseline="0" dirty="0">
                  <a:solidFill>
                    <a:schemeClr val="bg2"/>
                  </a:solidFill>
                  <a:latin typeface="Tahoma" charset="0"/>
                </a:rPr>
                <a:t>000..001</a:t>
              </a:r>
            </a:p>
          </p:txBody>
        </p:sp>
        <p:sp>
          <p:nvSpPr>
            <p:cNvPr id="55" name="Text Box 30"/>
            <p:cNvSpPr txBox="1">
              <a:spLocks noChangeArrowheads="1"/>
            </p:cNvSpPr>
            <p:nvPr/>
          </p:nvSpPr>
          <p:spPr bwMode="auto">
            <a:xfrm>
              <a:off x="3809" y="2171"/>
              <a:ext cx="58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r>
                <a:rPr lang="en-US" sz="1000" baseline="0" dirty="0">
                  <a:solidFill>
                    <a:schemeClr val="bg2"/>
                  </a:solidFill>
                  <a:latin typeface="Tahoma" charset="0"/>
                </a:rPr>
                <a:t>111..110</a:t>
              </a:r>
            </a:p>
          </p:txBody>
        </p:sp>
        <p:sp>
          <p:nvSpPr>
            <p:cNvPr id="56" name="Text Box 31"/>
            <p:cNvSpPr txBox="1">
              <a:spLocks noChangeArrowheads="1"/>
            </p:cNvSpPr>
            <p:nvPr/>
          </p:nvSpPr>
          <p:spPr bwMode="auto">
            <a:xfrm>
              <a:off x="3809" y="2320"/>
              <a:ext cx="58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r>
                <a:rPr lang="en-US" sz="1000" baseline="0" dirty="0">
                  <a:solidFill>
                    <a:schemeClr val="bg2"/>
                  </a:solidFill>
                  <a:latin typeface="Tahoma" charset="0"/>
                </a:rPr>
                <a:t>111..101</a:t>
              </a:r>
            </a:p>
          </p:txBody>
        </p:sp>
        <p:sp>
          <p:nvSpPr>
            <p:cNvPr id="57" name="Text Box 32"/>
            <p:cNvSpPr txBox="1">
              <a:spLocks noChangeArrowheads="1"/>
            </p:cNvSpPr>
            <p:nvPr/>
          </p:nvSpPr>
          <p:spPr bwMode="auto">
            <a:xfrm>
              <a:off x="3809" y="2455"/>
              <a:ext cx="58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r>
                <a:rPr lang="en-US" sz="1000" baseline="0" dirty="0">
                  <a:solidFill>
                    <a:schemeClr val="bg2"/>
                  </a:solidFill>
                  <a:latin typeface="Tahoma" charset="0"/>
                </a:rPr>
                <a:t>111..100</a:t>
              </a:r>
            </a:p>
          </p:txBody>
        </p:sp>
        <p:sp>
          <p:nvSpPr>
            <p:cNvPr id="58" name="Rectangle 33"/>
            <p:cNvSpPr>
              <a:spLocks noChangeArrowheads="1"/>
            </p:cNvSpPr>
            <p:nvPr/>
          </p:nvSpPr>
          <p:spPr bwMode="auto">
            <a:xfrm>
              <a:off x="2544" y="1632"/>
              <a:ext cx="2112" cy="18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cxnSp>
        <p:nvCxnSpPr>
          <p:cNvPr id="6155" name="AutoShape 14"/>
          <p:cNvCxnSpPr>
            <a:cxnSpLocks noChangeShapeType="1"/>
            <a:stCxn id="6154" idx="0"/>
          </p:cNvCxnSpPr>
          <p:nvPr/>
        </p:nvCxnSpPr>
        <p:spPr bwMode="auto">
          <a:xfrm flipV="1">
            <a:off x="4024593" y="1644650"/>
            <a:ext cx="260248" cy="1143000"/>
          </a:xfrm>
          <a:prstGeom prst="straightConnector1">
            <a:avLst/>
          </a:prstGeom>
          <a:noFill/>
          <a:ln w="9525">
            <a:solidFill>
              <a:schemeClr val="accent2"/>
            </a:solidFill>
            <a:prstDash val="sysDot"/>
            <a:round/>
            <a:headEnd/>
            <a:tailEnd type="triangle" w="med" len="med"/>
          </a:ln>
          <a:extLst>
            <a:ext uri="{909E8E84-426E-40DD-AFC4-6F175D3DCCD1}">
              <a14:hiddenFill xmlns:a14="http://schemas.microsoft.com/office/drawing/2010/main">
                <a:noFill/>
              </a14:hiddenFill>
            </a:ext>
          </a:extLst>
        </p:spPr>
      </p:cxnSp>
      <p:graphicFrame>
        <p:nvGraphicFramePr>
          <p:cNvPr id="62" name="Chart 61"/>
          <p:cNvGraphicFramePr>
            <a:graphicFrameLocks/>
          </p:cNvGraphicFramePr>
          <p:nvPr>
            <p:extLst>
              <p:ext uri="{D42A27DB-BD31-4B8C-83A1-F6EECF244321}">
                <p14:modId xmlns:p14="http://schemas.microsoft.com/office/powerpoint/2010/main" val="2580463158"/>
              </p:ext>
            </p:extLst>
          </p:nvPr>
        </p:nvGraphicFramePr>
        <p:xfrm>
          <a:off x="713304" y="3438067"/>
          <a:ext cx="4888958" cy="28537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3324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normAutofit/>
          </a:bodyPr>
          <a:lstStyle/>
          <a:p>
            <a:r>
              <a:rPr lang="en-US"/>
              <a:t>Microcontroller vs. Microprocessor</a:t>
            </a:r>
            <a:endParaRPr lang="en-US" dirty="0"/>
          </a:p>
        </p:txBody>
      </p:sp>
      <p:sp>
        <p:nvSpPr>
          <p:cNvPr id="4099" name="Rectangle 3"/>
          <p:cNvSpPr>
            <a:spLocks noGrp="1" noChangeArrowheads="1"/>
          </p:cNvSpPr>
          <p:nvPr>
            <p:ph idx="1"/>
          </p:nvPr>
        </p:nvSpPr>
        <p:spPr/>
        <p:txBody>
          <a:bodyPr/>
          <a:lstStyle/>
          <a:p>
            <a:r>
              <a:rPr lang="en-US" dirty="0"/>
              <a:t>Both have a CPU core to execute instructions</a:t>
            </a:r>
          </a:p>
          <a:p>
            <a:r>
              <a:rPr lang="en-US" dirty="0"/>
              <a:t>Microcontroller has peripherals for concurrent embedded interfacing and control</a:t>
            </a:r>
          </a:p>
          <a:p>
            <a:pPr lvl="1"/>
            <a:r>
              <a:rPr lang="en-US" dirty="0"/>
              <a:t>Analog</a:t>
            </a:r>
          </a:p>
          <a:p>
            <a:pPr lvl="1"/>
            <a:r>
              <a:rPr lang="en-US" dirty="0"/>
              <a:t>Non-logic level</a:t>
            </a:r>
            <a:br>
              <a:rPr lang="en-US" dirty="0"/>
            </a:br>
            <a:r>
              <a:rPr lang="en-US" dirty="0"/>
              <a:t>signals</a:t>
            </a:r>
          </a:p>
          <a:p>
            <a:pPr lvl="1"/>
            <a:r>
              <a:rPr lang="en-US" dirty="0"/>
              <a:t>Timing</a:t>
            </a:r>
          </a:p>
          <a:p>
            <a:pPr lvl="1"/>
            <a:r>
              <a:rPr lang="en-US" dirty="0"/>
              <a:t>Clock generators</a:t>
            </a:r>
          </a:p>
          <a:p>
            <a:pPr lvl="1"/>
            <a:r>
              <a:rPr lang="en-US" dirty="0"/>
              <a:t>Communications</a:t>
            </a:r>
          </a:p>
          <a:p>
            <a:pPr lvl="1"/>
            <a:r>
              <a:rPr lang="en-US" dirty="0"/>
              <a:t>Reliability and safety</a:t>
            </a:r>
          </a:p>
        </p:txBody>
      </p:sp>
    </p:spTree>
    <p:extLst>
      <p:ext uri="{BB962C8B-B14F-4D97-AF65-F5344CB8AC3E}">
        <p14:creationId xmlns:p14="http://schemas.microsoft.com/office/powerpoint/2010/main" val="3950698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bwMode="auto">
          <a:xfrm>
            <a:off x="2246380" y="3229343"/>
            <a:ext cx="7150078" cy="2941098"/>
          </a:xfrm>
          <a:prstGeom prst="rect">
            <a:avLst/>
          </a:prstGeom>
          <a:solidFill>
            <a:schemeClr val="bg1"/>
          </a:solidFill>
          <a:ln w="28575" cap="flat" cmpd="sng" algn="ctr">
            <a:solidFill>
              <a:schemeClr val="tx1">
                <a:lumMod val="50000"/>
                <a:lumOff val="50000"/>
              </a:schemeClr>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endParaRPr lang="en-GB" sz="1400" b="1">
              <a:solidFill>
                <a:srgbClr val="000000"/>
              </a:solidFill>
              <a:latin typeface="Arial" charset="0"/>
              <a:ea typeface="MS PGothic" pitchFamily="34" charset="-128"/>
            </a:endParaRPr>
          </a:p>
        </p:txBody>
      </p:sp>
      <p:sp>
        <p:nvSpPr>
          <p:cNvPr id="8194" name="Title 1"/>
          <p:cNvSpPr>
            <a:spLocks noGrp="1"/>
          </p:cNvSpPr>
          <p:nvPr>
            <p:ph type="title"/>
          </p:nvPr>
        </p:nvSpPr>
        <p:spPr/>
        <p:txBody>
          <a:bodyPr/>
          <a:lstStyle/>
          <a:p>
            <a:r>
              <a:rPr lang="en-GB" sz="3200" dirty="0"/>
              <a:t>CPUs </a:t>
            </a:r>
            <a:r>
              <a:rPr lang="en-GB" sz="3200" dirty="0">
                <a:latin typeface="Times New Roman"/>
                <a:cs typeface="Times New Roman"/>
              </a:rPr>
              <a:t>→ </a:t>
            </a:r>
            <a:r>
              <a:rPr lang="en-GB" sz="3200" dirty="0"/>
              <a:t>MCUs </a:t>
            </a:r>
            <a:r>
              <a:rPr lang="en-GB" sz="3200" dirty="0">
                <a:latin typeface="Times New Roman"/>
                <a:cs typeface="Times New Roman"/>
              </a:rPr>
              <a:t>→ </a:t>
            </a:r>
            <a:r>
              <a:rPr lang="en-GB" sz="3200" dirty="0"/>
              <a:t>embedded systems</a:t>
            </a:r>
          </a:p>
        </p:txBody>
      </p:sp>
      <p:sp>
        <p:nvSpPr>
          <p:cNvPr id="8195" name="Content Placeholder 2"/>
          <p:cNvSpPr>
            <a:spLocks noGrp="1"/>
          </p:cNvSpPr>
          <p:nvPr>
            <p:ph idx="1"/>
          </p:nvPr>
        </p:nvSpPr>
        <p:spPr>
          <a:xfrm>
            <a:off x="650967" y="1052623"/>
            <a:ext cx="10898372" cy="2195074"/>
          </a:xfrm>
        </p:spPr>
        <p:txBody>
          <a:bodyPr/>
          <a:lstStyle/>
          <a:p>
            <a:r>
              <a:rPr lang="en-GB" sz="2000" dirty="0"/>
              <a:t>Microprocessor (CPU)</a:t>
            </a:r>
          </a:p>
          <a:p>
            <a:pPr lvl="1"/>
            <a:r>
              <a:rPr lang="en-GB" dirty="0"/>
              <a:t>Defined typically as a single processor core that supports at least instruction fetching, decoding, and executing</a:t>
            </a:r>
          </a:p>
          <a:p>
            <a:pPr lvl="1"/>
            <a:r>
              <a:rPr lang="en-GB" dirty="0"/>
              <a:t>Normally can be used for general-purpose computing, but needs to be supported with memories and Input/Outputs(IOs)</a:t>
            </a:r>
          </a:p>
        </p:txBody>
      </p:sp>
      <p:sp>
        <p:nvSpPr>
          <p:cNvPr id="2" name="Rounded Rectangle 1"/>
          <p:cNvSpPr/>
          <p:nvPr/>
        </p:nvSpPr>
        <p:spPr bwMode="auto">
          <a:xfrm>
            <a:off x="3126749" y="3339036"/>
            <a:ext cx="2458461" cy="402021"/>
          </a:xfrm>
          <a:prstGeom prst="roundRect">
            <a:avLst/>
          </a:prstGeom>
          <a:solidFill>
            <a:schemeClr val="accent1">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GB" dirty="0"/>
              <a:t>Instruction fetcher</a:t>
            </a:r>
          </a:p>
        </p:txBody>
      </p:sp>
      <p:sp>
        <p:nvSpPr>
          <p:cNvPr id="5" name="Rounded Rectangle 4"/>
          <p:cNvSpPr/>
          <p:nvPr/>
        </p:nvSpPr>
        <p:spPr bwMode="auto">
          <a:xfrm>
            <a:off x="2944128" y="3970033"/>
            <a:ext cx="2458461" cy="402021"/>
          </a:xfrm>
          <a:prstGeom prst="roundRect">
            <a:avLst/>
          </a:prstGeom>
          <a:solidFill>
            <a:schemeClr val="accent1">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GB" dirty="0"/>
              <a:t>Instruction decoder</a:t>
            </a:r>
          </a:p>
        </p:txBody>
      </p:sp>
      <p:sp>
        <p:nvSpPr>
          <p:cNvPr id="6" name="Rounded Rectangle 5"/>
          <p:cNvSpPr/>
          <p:nvPr/>
        </p:nvSpPr>
        <p:spPr bwMode="auto">
          <a:xfrm>
            <a:off x="3180581" y="4611587"/>
            <a:ext cx="2458461" cy="402021"/>
          </a:xfrm>
          <a:prstGeom prst="roundRect">
            <a:avLst/>
          </a:prstGeom>
          <a:solidFill>
            <a:schemeClr val="accent1">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GB" dirty="0"/>
              <a:t>   Register banks</a:t>
            </a:r>
          </a:p>
        </p:txBody>
      </p:sp>
      <p:grpSp>
        <p:nvGrpSpPr>
          <p:cNvPr id="13" name="Group 12"/>
          <p:cNvGrpSpPr/>
          <p:nvPr/>
        </p:nvGrpSpPr>
        <p:grpSpPr>
          <a:xfrm>
            <a:off x="2962040" y="5216541"/>
            <a:ext cx="2458461" cy="648118"/>
            <a:chOff x="2207173" y="5632057"/>
            <a:chExt cx="1844566" cy="648118"/>
          </a:xfrm>
          <a:solidFill>
            <a:schemeClr val="accent1">
              <a:lumMod val="20000"/>
              <a:lumOff val="80000"/>
            </a:schemeClr>
          </a:solidFill>
        </p:grpSpPr>
        <p:grpSp>
          <p:nvGrpSpPr>
            <p:cNvPr id="10" name="Group 9"/>
            <p:cNvGrpSpPr/>
            <p:nvPr/>
          </p:nvGrpSpPr>
          <p:grpSpPr>
            <a:xfrm>
              <a:off x="2207173" y="5632057"/>
              <a:ext cx="1844566" cy="613876"/>
              <a:chOff x="2466090" y="5634524"/>
              <a:chExt cx="1307553" cy="613876"/>
            </a:xfrm>
            <a:grpFill/>
          </p:grpSpPr>
          <p:sp>
            <p:nvSpPr>
              <p:cNvPr id="3" name="Flowchart: Manual Operation 2"/>
              <p:cNvSpPr/>
              <p:nvPr/>
            </p:nvSpPr>
            <p:spPr bwMode="auto">
              <a:xfrm>
                <a:off x="2466090" y="5653580"/>
                <a:ext cx="1307553" cy="594820"/>
              </a:xfrm>
              <a:prstGeom prst="flowChartManualOperation">
                <a:avLst/>
              </a:prstGeom>
              <a:grp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endParaRPr lang="en-GB" sz="1400" b="1" dirty="0">
                  <a:solidFill>
                    <a:srgbClr val="000000"/>
                  </a:solidFill>
                  <a:latin typeface="Arial" charset="0"/>
                  <a:ea typeface="MS PGothic" pitchFamily="34" charset="-128"/>
                </a:endParaRPr>
              </a:p>
            </p:txBody>
          </p:sp>
          <p:sp>
            <p:nvSpPr>
              <p:cNvPr id="12" name="Isosceles Triangle 11"/>
              <p:cNvSpPr/>
              <p:nvPr/>
            </p:nvSpPr>
            <p:spPr bwMode="auto">
              <a:xfrm rot="10800000">
                <a:off x="2949652" y="5653907"/>
                <a:ext cx="359480" cy="297082"/>
              </a:xfrm>
              <a:prstGeom prst="triangle">
                <a:avLst/>
              </a:prstGeom>
              <a:solidFill>
                <a:schemeClr val="accent1">
                  <a:lumMod val="50000"/>
                </a:schemeClr>
              </a:solid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endParaRPr lang="en-GB" sz="1400" b="1">
                  <a:solidFill>
                    <a:srgbClr val="000000"/>
                  </a:solidFill>
                  <a:latin typeface="Arial" charset="0"/>
                  <a:ea typeface="MS PGothic" pitchFamily="34" charset="-128"/>
                </a:endParaRPr>
              </a:p>
            </p:txBody>
          </p:sp>
          <p:sp>
            <p:nvSpPr>
              <p:cNvPr id="4" name="Isosceles Triangle 3"/>
              <p:cNvSpPr/>
              <p:nvPr/>
            </p:nvSpPr>
            <p:spPr bwMode="auto">
              <a:xfrm rot="10800000">
                <a:off x="2949652" y="5634524"/>
                <a:ext cx="359480" cy="304369"/>
              </a:xfrm>
              <a:prstGeom prst="triangle">
                <a:avLst/>
              </a:prstGeom>
              <a:solidFill>
                <a:schemeClr val="bg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endParaRPr lang="en-GB" sz="1400" b="1">
                  <a:solidFill>
                    <a:srgbClr val="000000"/>
                  </a:solidFill>
                  <a:latin typeface="Arial" charset="0"/>
                  <a:ea typeface="MS PGothic" pitchFamily="34" charset="-128"/>
                </a:endParaRPr>
              </a:p>
            </p:txBody>
          </p:sp>
        </p:grpSp>
        <p:sp>
          <p:nvSpPr>
            <p:cNvPr id="11" name="TextBox 10"/>
            <p:cNvSpPr txBox="1"/>
            <p:nvPr/>
          </p:nvSpPr>
          <p:spPr>
            <a:xfrm>
              <a:off x="2898313" y="5910843"/>
              <a:ext cx="709448" cy="369332"/>
            </a:xfrm>
            <a:prstGeom prst="rect">
              <a:avLst/>
            </a:prstGeom>
            <a:noFill/>
          </p:spPr>
          <p:txBody>
            <a:bodyPr wrap="square" rtlCol="0">
              <a:spAutoFit/>
            </a:bodyPr>
            <a:lstStyle/>
            <a:p>
              <a:r>
                <a:rPr lang="en-GB" dirty="0"/>
                <a:t>ALU</a:t>
              </a:r>
            </a:p>
          </p:txBody>
        </p:sp>
      </p:grpSp>
      <p:cxnSp>
        <p:nvCxnSpPr>
          <p:cNvPr id="15" name="Straight Arrow Connector 14"/>
          <p:cNvCxnSpPr>
            <a:stCxn id="2" idx="2"/>
            <a:endCxn id="5" idx="0"/>
          </p:cNvCxnSpPr>
          <p:nvPr/>
        </p:nvCxnSpPr>
        <p:spPr bwMode="auto">
          <a:xfrm flipH="1">
            <a:off x="4173359" y="3741056"/>
            <a:ext cx="182621" cy="228976"/>
          </a:xfrm>
          <a:prstGeom prst="straightConnector1">
            <a:avLst/>
          </a:prstGeom>
          <a:noFill/>
          <a:ln w="28575" cap="flat" cmpd="sng" algn="ctr">
            <a:solidFill>
              <a:schemeClr val="tx1">
                <a:lumMod val="50000"/>
                <a:lumOff val="50000"/>
              </a:schemeClr>
            </a:solidFill>
            <a:prstDash val="solid"/>
            <a:round/>
            <a:headEnd type="none" w="med" len="med"/>
            <a:tailEnd type="triangle" w="lg" len="lg"/>
          </a:ln>
          <a:effectLst/>
        </p:spPr>
      </p:cxnSp>
      <p:cxnSp>
        <p:nvCxnSpPr>
          <p:cNvPr id="20" name="Straight Arrow Connector 19"/>
          <p:cNvCxnSpPr/>
          <p:nvPr/>
        </p:nvCxnSpPr>
        <p:spPr bwMode="auto">
          <a:xfrm>
            <a:off x="4173358" y="4377679"/>
            <a:ext cx="0" cy="228976"/>
          </a:xfrm>
          <a:prstGeom prst="straightConnector1">
            <a:avLst/>
          </a:prstGeom>
          <a:noFill/>
          <a:ln w="28575" cap="flat" cmpd="sng" algn="ctr">
            <a:solidFill>
              <a:schemeClr val="tx1">
                <a:lumMod val="50000"/>
                <a:lumOff val="50000"/>
              </a:schemeClr>
            </a:solidFill>
            <a:prstDash val="solid"/>
            <a:round/>
            <a:headEnd type="none" w="med" len="med"/>
            <a:tailEnd type="triangle" w="lg" len="lg"/>
          </a:ln>
          <a:effectLst/>
        </p:spPr>
      </p:cxnSp>
      <p:cxnSp>
        <p:nvCxnSpPr>
          <p:cNvPr id="21" name="Straight Arrow Connector 20"/>
          <p:cNvCxnSpPr/>
          <p:nvPr/>
        </p:nvCxnSpPr>
        <p:spPr bwMode="auto">
          <a:xfrm>
            <a:off x="3457599" y="5008676"/>
            <a:ext cx="0" cy="228976"/>
          </a:xfrm>
          <a:prstGeom prst="straightConnector1">
            <a:avLst/>
          </a:prstGeom>
          <a:noFill/>
          <a:ln w="28575" cap="flat" cmpd="sng" algn="ctr">
            <a:solidFill>
              <a:schemeClr val="tx1">
                <a:lumMod val="50000"/>
                <a:lumOff val="50000"/>
              </a:schemeClr>
            </a:solidFill>
            <a:prstDash val="solid"/>
            <a:round/>
            <a:headEnd type="none" w="med" len="med"/>
            <a:tailEnd type="triangle" w="lg" len="lg"/>
          </a:ln>
          <a:effectLst/>
        </p:spPr>
      </p:cxnSp>
      <p:cxnSp>
        <p:nvCxnSpPr>
          <p:cNvPr id="22" name="Straight Arrow Connector 21"/>
          <p:cNvCxnSpPr/>
          <p:nvPr/>
        </p:nvCxnSpPr>
        <p:spPr bwMode="auto">
          <a:xfrm>
            <a:off x="4927808" y="5008676"/>
            <a:ext cx="0" cy="228976"/>
          </a:xfrm>
          <a:prstGeom prst="straightConnector1">
            <a:avLst/>
          </a:prstGeom>
          <a:noFill/>
          <a:ln w="28575" cap="flat" cmpd="sng" algn="ctr">
            <a:solidFill>
              <a:schemeClr val="tx1">
                <a:lumMod val="50000"/>
                <a:lumOff val="50000"/>
              </a:schemeClr>
            </a:solidFill>
            <a:prstDash val="solid"/>
            <a:round/>
            <a:headEnd type="none" w="med" len="med"/>
            <a:tailEnd type="triangle" w="lg" len="lg"/>
          </a:ln>
          <a:effectLst/>
        </p:spPr>
      </p:cxnSp>
      <p:cxnSp>
        <p:nvCxnSpPr>
          <p:cNvPr id="19" name="Elbow Connector 18"/>
          <p:cNvCxnSpPr>
            <a:stCxn id="3" idx="2"/>
            <a:endCxn id="6" idx="3"/>
          </p:cNvCxnSpPr>
          <p:nvPr/>
        </p:nvCxnSpPr>
        <p:spPr bwMode="auto">
          <a:xfrm rot="5400000" flipH="1" flipV="1">
            <a:off x="4406245" y="4597622"/>
            <a:ext cx="1017820" cy="1447771"/>
          </a:xfrm>
          <a:prstGeom prst="bentConnector4">
            <a:avLst>
              <a:gd name="adj1" fmla="val -22460"/>
              <a:gd name="adj2" fmla="val 115790"/>
            </a:avLst>
          </a:prstGeom>
          <a:noFill/>
          <a:ln w="28575" cap="flat" cmpd="sng" algn="ctr">
            <a:solidFill>
              <a:schemeClr val="tx1">
                <a:lumMod val="50000"/>
                <a:lumOff val="50000"/>
              </a:schemeClr>
            </a:solidFill>
            <a:prstDash val="solid"/>
            <a:round/>
            <a:headEnd type="none" w="med" len="med"/>
            <a:tailEnd type="triangle" w="lg" len="lg"/>
          </a:ln>
          <a:effectLst/>
        </p:spPr>
      </p:cxnSp>
      <p:cxnSp>
        <p:nvCxnSpPr>
          <p:cNvPr id="25" name="Elbow Connector 24"/>
          <p:cNvCxnSpPr>
            <a:stCxn id="5" idx="1"/>
            <a:endCxn id="3" idx="1"/>
          </p:cNvCxnSpPr>
          <p:nvPr/>
        </p:nvCxnSpPr>
        <p:spPr bwMode="auto">
          <a:xfrm rot="10800000" flipH="1" flipV="1">
            <a:off x="2944128" y="4171042"/>
            <a:ext cx="263758" cy="1361964"/>
          </a:xfrm>
          <a:prstGeom prst="bentConnector3">
            <a:avLst>
              <a:gd name="adj1" fmla="val -115515"/>
            </a:avLst>
          </a:prstGeom>
          <a:noFill/>
          <a:ln w="28575" cap="flat" cmpd="sng" algn="ctr">
            <a:solidFill>
              <a:schemeClr val="tx1">
                <a:lumMod val="50000"/>
                <a:lumOff val="50000"/>
              </a:schemeClr>
            </a:solidFill>
            <a:prstDash val="solid"/>
            <a:round/>
            <a:headEnd type="none" w="med" len="med"/>
            <a:tailEnd type="triangle" w="lg" len="lg"/>
          </a:ln>
          <a:effectLst/>
        </p:spPr>
      </p:cxnSp>
      <p:sp>
        <p:nvSpPr>
          <p:cNvPr id="33" name="Rounded Rectangle 32"/>
          <p:cNvSpPr/>
          <p:nvPr/>
        </p:nvSpPr>
        <p:spPr bwMode="auto">
          <a:xfrm>
            <a:off x="6426195" y="3339035"/>
            <a:ext cx="2458461" cy="402021"/>
          </a:xfrm>
          <a:prstGeom prst="roundRect">
            <a:avLst/>
          </a:prstGeom>
          <a:solidFill>
            <a:schemeClr val="accent1">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r>
              <a:rPr lang="en-GB" dirty="0"/>
              <a:t>Memory Interface</a:t>
            </a:r>
            <a:endParaRPr lang="en-GB" sz="1400" b="1" dirty="0">
              <a:solidFill>
                <a:srgbClr val="000000"/>
              </a:solidFill>
              <a:latin typeface="Arial" charset="0"/>
              <a:ea typeface="MS PGothic" pitchFamily="34" charset="-128"/>
            </a:endParaRPr>
          </a:p>
        </p:txBody>
      </p:sp>
      <p:cxnSp>
        <p:nvCxnSpPr>
          <p:cNvPr id="32" name="Straight Arrow Connector 31"/>
          <p:cNvCxnSpPr>
            <a:stCxn id="33" idx="1"/>
            <a:endCxn id="2" idx="3"/>
          </p:cNvCxnSpPr>
          <p:nvPr/>
        </p:nvCxnSpPr>
        <p:spPr bwMode="auto">
          <a:xfrm flipH="1">
            <a:off x="5585210" y="3540046"/>
            <a:ext cx="840985" cy="1"/>
          </a:xfrm>
          <a:prstGeom prst="straightConnector1">
            <a:avLst/>
          </a:prstGeom>
          <a:noFill/>
          <a:ln w="28575" cap="flat" cmpd="sng" algn="ctr">
            <a:solidFill>
              <a:schemeClr val="tx1">
                <a:lumMod val="50000"/>
                <a:lumOff val="50000"/>
              </a:schemeClr>
            </a:solidFill>
            <a:prstDash val="solid"/>
            <a:round/>
            <a:headEnd type="none" w="med" len="med"/>
            <a:tailEnd type="triangle" w="lg" len="lg"/>
          </a:ln>
          <a:effectLst/>
        </p:spPr>
      </p:cxnSp>
      <p:sp>
        <p:nvSpPr>
          <p:cNvPr id="37" name="TextBox 36"/>
          <p:cNvSpPr txBox="1"/>
          <p:nvPr/>
        </p:nvSpPr>
        <p:spPr>
          <a:xfrm>
            <a:off x="10064691" y="3276642"/>
            <a:ext cx="1679998" cy="646331"/>
          </a:xfrm>
          <a:prstGeom prst="rect">
            <a:avLst/>
          </a:prstGeom>
          <a:noFill/>
        </p:spPr>
        <p:txBody>
          <a:bodyPr wrap="square" rtlCol="0">
            <a:spAutoFit/>
          </a:bodyPr>
          <a:lstStyle/>
          <a:p>
            <a:r>
              <a:rPr lang="en-GB" dirty="0"/>
              <a:t>To memory </a:t>
            </a:r>
          </a:p>
          <a:p>
            <a:r>
              <a:rPr lang="en-GB" dirty="0"/>
              <a:t>blocks</a:t>
            </a:r>
          </a:p>
        </p:txBody>
      </p:sp>
      <p:cxnSp>
        <p:nvCxnSpPr>
          <p:cNvPr id="50" name="Straight Arrow Connector 49"/>
          <p:cNvCxnSpPr/>
          <p:nvPr/>
        </p:nvCxnSpPr>
        <p:spPr bwMode="auto">
          <a:xfrm flipH="1">
            <a:off x="8884657" y="3540046"/>
            <a:ext cx="1023607" cy="1"/>
          </a:xfrm>
          <a:prstGeom prst="straightConnector1">
            <a:avLst/>
          </a:prstGeom>
          <a:noFill/>
          <a:ln w="28575" cap="flat" cmpd="sng" algn="ctr">
            <a:solidFill>
              <a:schemeClr val="tx1">
                <a:lumMod val="50000"/>
                <a:lumOff val="50000"/>
              </a:schemeClr>
            </a:solidFill>
            <a:prstDash val="solid"/>
            <a:round/>
            <a:headEnd type="triangle" w="lg" len="lg"/>
            <a:tailEnd type="triangle" w="lg" len="lg"/>
          </a:ln>
          <a:effectLst/>
        </p:spPr>
      </p:cxnSp>
      <p:sp>
        <p:nvSpPr>
          <p:cNvPr id="52" name="TextBox 51"/>
          <p:cNvSpPr txBox="1"/>
          <p:nvPr/>
        </p:nvSpPr>
        <p:spPr>
          <a:xfrm>
            <a:off x="6692856" y="5674463"/>
            <a:ext cx="2191801" cy="369332"/>
          </a:xfrm>
          <a:prstGeom prst="rect">
            <a:avLst/>
          </a:prstGeom>
          <a:noFill/>
        </p:spPr>
        <p:txBody>
          <a:bodyPr wrap="square" rtlCol="0">
            <a:spAutoFit/>
          </a:bodyPr>
          <a:lstStyle/>
          <a:p>
            <a:r>
              <a:rPr lang="en-GB" dirty="0"/>
              <a:t>Microprocessor </a:t>
            </a:r>
          </a:p>
        </p:txBody>
      </p:sp>
    </p:spTree>
    <p:extLst>
      <p:ext uri="{BB962C8B-B14F-4D97-AF65-F5344CB8AC3E}">
        <p14:creationId xmlns:p14="http://schemas.microsoft.com/office/powerpoint/2010/main" val="1890149554"/>
      </p:ext>
    </p:extLst>
  </p:cSld>
  <p:clrMapOvr>
    <a:masterClrMapping/>
  </p:clrMapOvr>
  <p:transition>
    <p:pull dir="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sz="3200" dirty="0"/>
              <a:t>CPUs </a:t>
            </a:r>
            <a:r>
              <a:rPr lang="en-GB" sz="3200" dirty="0">
                <a:latin typeface="Times New Roman"/>
                <a:cs typeface="Times New Roman"/>
              </a:rPr>
              <a:t>→ </a:t>
            </a:r>
            <a:r>
              <a:rPr lang="en-GB" sz="3200" dirty="0"/>
              <a:t>MCUs </a:t>
            </a:r>
            <a:r>
              <a:rPr lang="en-GB" sz="3200" dirty="0">
                <a:latin typeface="Times New Roman"/>
                <a:cs typeface="Times New Roman"/>
              </a:rPr>
              <a:t>→ </a:t>
            </a:r>
            <a:r>
              <a:rPr lang="en-GB" sz="3200" dirty="0"/>
              <a:t>embedded systems</a:t>
            </a:r>
          </a:p>
        </p:txBody>
      </p:sp>
      <p:sp>
        <p:nvSpPr>
          <p:cNvPr id="8195" name="Content Placeholder 2"/>
          <p:cNvSpPr>
            <a:spLocks noGrp="1"/>
          </p:cNvSpPr>
          <p:nvPr>
            <p:ph idx="1"/>
          </p:nvPr>
        </p:nvSpPr>
        <p:spPr>
          <a:xfrm>
            <a:off x="661601" y="1222745"/>
            <a:ext cx="10728251" cy="2041157"/>
          </a:xfrm>
        </p:spPr>
        <p:txBody>
          <a:bodyPr/>
          <a:lstStyle/>
          <a:p>
            <a:r>
              <a:rPr lang="en-GB" sz="2000" dirty="0"/>
              <a:t>Microcontroller (MCU)</a:t>
            </a:r>
          </a:p>
          <a:p>
            <a:pPr lvl="1"/>
            <a:r>
              <a:rPr lang="en-GB" dirty="0"/>
              <a:t>Typically has a single processor core</a:t>
            </a:r>
          </a:p>
          <a:p>
            <a:pPr lvl="1"/>
            <a:r>
              <a:rPr lang="en-GB" dirty="0"/>
              <a:t>Has memory blocks, Digital IOs, </a:t>
            </a:r>
            <a:r>
              <a:rPr lang="en-GB" dirty="0" err="1"/>
              <a:t>Analog</a:t>
            </a:r>
            <a:r>
              <a:rPr lang="en-GB" dirty="0"/>
              <a:t> IOs, and other basic peripherals</a:t>
            </a:r>
          </a:p>
          <a:p>
            <a:pPr lvl="1"/>
            <a:r>
              <a:rPr lang="en-GB" dirty="0"/>
              <a:t>Typically used for basic control purpose, such as embedded applications</a:t>
            </a:r>
          </a:p>
        </p:txBody>
      </p:sp>
      <p:sp>
        <p:nvSpPr>
          <p:cNvPr id="5" name="Rectangle 4"/>
          <p:cNvSpPr/>
          <p:nvPr/>
        </p:nvSpPr>
        <p:spPr bwMode="auto">
          <a:xfrm>
            <a:off x="1428312" y="3688310"/>
            <a:ext cx="9098112" cy="2306090"/>
          </a:xfrm>
          <a:prstGeom prst="rect">
            <a:avLst/>
          </a:prstGeom>
          <a:noFill/>
          <a:ln w="19050" cap="flat" cmpd="sng" algn="ctr">
            <a:solidFill>
              <a:schemeClr val="tx1">
                <a:lumMod val="50000"/>
                <a:lumOff val="50000"/>
              </a:schemeClr>
            </a:solidFill>
            <a:prstDash val="sysDot"/>
            <a:round/>
            <a:headEnd type="none" w="med" len="med"/>
            <a:tailEnd type="none" w="med" len="med"/>
          </a:ln>
          <a:effectLst/>
        </p:spPr>
        <p:txBody>
          <a:bodyPr wrap="none" anchor="ctr"/>
          <a:lstStyle/>
          <a:p>
            <a:pPr algn="ctr">
              <a:defRPr/>
            </a:pPr>
            <a:endParaRPr lang="en-GB" b="0" dirty="0"/>
          </a:p>
        </p:txBody>
      </p:sp>
      <p:sp>
        <p:nvSpPr>
          <p:cNvPr id="6" name="Down Arrow 5"/>
          <p:cNvSpPr/>
          <p:nvPr/>
        </p:nvSpPr>
        <p:spPr bwMode="auto">
          <a:xfrm rot="10800000">
            <a:off x="2695844" y="4368800"/>
            <a:ext cx="404125" cy="374650"/>
          </a:xfrm>
          <a:prstGeom prst="downArrow">
            <a:avLst/>
          </a:prstGeom>
          <a:solidFill>
            <a:schemeClr val="bg1">
              <a:lumMod val="75000"/>
            </a:schemeClr>
          </a:solidFill>
          <a:ln w="19050" cap="flat" cmpd="sng" algn="ctr">
            <a:noFill/>
            <a:prstDash val="solid"/>
            <a:round/>
            <a:headEnd type="none" w="med" len="med"/>
            <a:tailEnd type="none" w="med" len="med"/>
          </a:ln>
          <a:effectLst/>
        </p:spPr>
        <p:txBody>
          <a:bodyPr wrap="none" anchor="ctr"/>
          <a:lstStyle/>
          <a:p>
            <a:pPr algn="ctr">
              <a:defRPr/>
            </a:pPr>
            <a:endParaRPr lang="en-GB" b="0"/>
          </a:p>
        </p:txBody>
      </p:sp>
      <p:sp>
        <p:nvSpPr>
          <p:cNvPr id="7" name="Rectangle 6"/>
          <p:cNvSpPr/>
          <p:nvPr/>
        </p:nvSpPr>
        <p:spPr bwMode="auto">
          <a:xfrm>
            <a:off x="1750063" y="3898900"/>
            <a:ext cx="2185663" cy="469900"/>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t>Microprocessor</a:t>
            </a:r>
          </a:p>
        </p:txBody>
      </p:sp>
      <p:sp>
        <p:nvSpPr>
          <p:cNvPr id="8" name="Rectangle 7"/>
          <p:cNvSpPr/>
          <p:nvPr/>
        </p:nvSpPr>
        <p:spPr bwMode="auto">
          <a:xfrm>
            <a:off x="4047063" y="5035552"/>
            <a:ext cx="1349906" cy="403225"/>
          </a:xfrm>
          <a:prstGeom prst="rect">
            <a:avLst/>
          </a:prstGeom>
          <a:solidFill>
            <a:schemeClr val="accent1">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t>Analog I/O</a:t>
            </a:r>
          </a:p>
        </p:txBody>
      </p:sp>
      <p:sp>
        <p:nvSpPr>
          <p:cNvPr id="9" name="Rectangle 8"/>
          <p:cNvSpPr/>
          <p:nvPr/>
        </p:nvSpPr>
        <p:spPr bwMode="auto">
          <a:xfrm>
            <a:off x="6343297" y="5035552"/>
            <a:ext cx="1349906" cy="403225"/>
          </a:xfrm>
          <a:prstGeom prst="rect">
            <a:avLst/>
          </a:prstGeom>
          <a:solidFill>
            <a:schemeClr val="accent1">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t>Timer</a:t>
            </a:r>
          </a:p>
        </p:txBody>
      </p:sp>
      <p:sp>
        <p:nvSpPr>
          <p:cNvPr id="10" name="Rectangle 9"/>
          <p:cNvSpPr/>
          <p:nvPr/>
        </p:nvSpPr>
        <p:spPr bwMode="auto">
          <a:xfrm>
            <a:off x="8526844" y="5035551"/>
            <a:ext cx="1352022" cy="601760"/>
          </a:xfrm>
          <a:prstGeom prst="rect">
            <a:avLst/>
          </a:prstGeom>
          <a:solidFill>
            <a:schemeClr val="accent1">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t>Other </a:t>
            </a:r>
          </a:p>
          <a:p>
            <a:pPr algn="ctr">
              <a:defRPr/>
            </a:pPr>
            <a:r>
              <a:rPr lang="en-GB" b="0" dirty="0"/>
              <a:t>peripheral</a:t>
            </a:r>
          </a:p>
        </p:txBody>
      </p:sp>
      <p:sp>
        <p:nvSpPr>
          <p:cNvPr id="12" name="Rectangle 11"/>
          <p:cNvSpPr/>
          <p:nvPr/>
        </p:nvSpPr>
        <p:spPr bwMode="auto">
          <a:xfrm>
            <a:off x="1817771" y="5032377"/>
            <a:ext cx="1349906" cy="403225"/>
          </a:xfrm>
          <a:prstGeom prst="rect">
            <a:avLst/>
          </a:prstGeom>
          <a:solidFill>
            <a:schemeClr val="accent1">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t>Digital I/O</a:t>
            </a:r>
          </a:p>
        </p:txBody>
      </p:sp>
      <p:sp>
        <p:nvSpPr>
          <p:cNvPr id="16" name="Down Arrow 15"/>
          <p:cNvSpPr/>
          <p:nvPr/>
        </p:nvSpPr>
        <p:spPr bwMode="auto">
          <a:xfrm>
            <a:off x="2289603" y="4654550"/>
            <a:ext cx="406241" cy="374650"/>
          </a:xfrm>
          <a:prstGeom prst="downArrow">
            <a:avLst/>
          </a:prstGeom>
          <a:solidFill>
            <a:schemeClr val="bg1">
              <a:lumMod val="75000"/>
            </a:schemeClr>
          </a:solidFill>
          <a:ln w="19050" cap="flat" cmpd="sng" algn="ctr">
            <a:noFill/>
            <a:prstDash val="solid"/>
            <a:round/>
            <a:headEnd type="none" w="med" len="med"/>
            <a:tailEnd type="none" w="med" len="med"/>
          </a:ln>
          <a:effectLst/>
        </p:spPr>
        <p:txBody>
          <a:bodyPr wrap="none" anchor="ctr"/>
          <a:lstStyle/>
          <a:p>
            <a:pPr algn="ctr">
              <a:defRPr/>
            </a:pPr>
            <a:endParaRPr lang="en-GB" b="0"/>
          </a:p>
        </p:txBody>
      </p:sp>
      <p:sp>
        <p:nvSpPr>
          <p:cNvPr id="17" name="Down Arrow 16"/>
          <p:cNvSpPr/>
          <p:nvPr/>
        </p:nvSpPr>
        <p:spPr bwMode="auto">
          <a:xfrm>
            <a:off x="4491757" y="4654550"/>
            <a:ext cx="406241" cy="374650"/>
          </a:xfrm>
          <a:prstGeom prst="downArrow">
            <a:avLst/>
          </a:prstGeom>
          <a:solidFill>
            <a:schemeClr val="bg1">
              <a:lumMod val="75000"/>
            </a:schemeClr>
          </a:solidFill>
          <a:ln w="19050" cap="flat" cmpd="sng" algn="ctr">
            <a:noFill/>
            <a:prstDash val="solid"/>
            <a:round/>
            <a:headEnd type="none" w="med" len="med"/>
            <a:tailEnd type="none" w="med" len="med"/>
          </a:ln>
          <a:effectLst/>
        </p:spPr>
        <p:txBody>
          <a:bodyPr wrap="none" anchor="ctr"/>
          <a:lstStyle/>
          <a:p>
            <a:pPr algn="ctr">
              <a:defRPr/>
            </a:pPr>
            <a:endParaRPr lang="en-GB" b="0"/>
          </a:p>
        </p:txBody>
      </p:sp>
      <p:sp>
        <p:nvSpPr>
          <p:cNvPr id="18" name="Down Arrow 17"/>
          <p:cNvSpPr/>
          <p:nvPr/>
        </p:nvSpPr>
        <p:spPr bwMode="auto">
          <a:xfrm>
            <a:off x="6819327" y="4654550"/>
            <a:ext cx="406241" cy="374650"/>
          </a:xfrm>
          <a:prstGeom prst="downArrow">
            <a:avLst/>
          </a:prstGeom>
          <a:solidFill>
            <a:schemeClr val="bg1">
              <a:lumMod val="75000"/>
            </a:schemeClr>
          </a:solidFill>
          <a:ln w="19050" cap="flat" cmpd="sng" algn="ctr">
            <a:noFill/>
            <a:prstDash val="solid"/>
            <a:round/>
            <a:headEnd type="none" w="med" len="med"/>
            <a:tailEnd type="none" w="med" len="med"/>
          </a:ln>
          <a:effectLst/>
        </p:spPr>
        <p:txBody>
          <a:bodyPr wrap="none" anchor="ctr"/>
          <a:lstStyle/>
          <a:p>
            <a:pPr algn="ctr">
              <a:defRPr/>
            </a:pPr>
            <a:endParaRPr lang="en-GB" b="0"/>
          </a:p>
        </p:txBody>
      </p:sp>
      <p:sp>
        <p:nvSpPr>
          <p:cNvPr id="19" name="Down Arrow 18"/>
          <p:cNvSpPr/>
          <p:nvPr/>
        </p:nvSpPr>
        <p:spPr bwMode="auto">
          <a:xfrm>
            <a:off x="8975438" y="4654550"/>
            <a:ext cx="404126" cy="374650"/>
          </a:xfrm>
          <a:prstGeom prst="downArrow">
            <a:avLst/>
          </a:prstGeom>
          <a:solidFill>
            <a:schemeClr val="bg1">
              <a:lumMod val="75000"/>
            </a:schemeClr>
          </a:solidFill>
          <a:ln w="19050" cap="flat" cmpd="sng" algn="ctr">
            <a:noFill/>
            <a:prstDash val="solid"/>
            <a:round/>
            <a:headEnd type="none" w="med" len="med"/>
            <a:tailEnd type="none" w="med" len="med"/>
          </a:ln>
          <a:effectLst/>
        </p:spPr>
        <p:txBody>
          <a:bodyPr wrap="none" anchor="ctr"/>
          <a:lstStyle/>
          <a:p>
            <a:pPr algn="ctr">
              <a:defRPr/>
            </a:pPr>
            <a:endParaRPr lang="en-GB" b="0"/>
          </a:p>
        </p:txBody>
      </p:sp>
      <p:sp>
        <p:nvSpPr>
          <p:cNvPr id="24" name="Down Arrow 23"/>
          <p:cNvSpPr/>
          <p:nvPr/>
        </p:nvSpPr>
        <p:spPr bwMode="auto">
          <a:xfrm rot="10800000">
            <a:off x="5740538" y="4368800"/>
            <a:ext cx="404125" cy="374650"/>
          </a:xfrm>
          <a:prstGeom prst="downArrow">
            <a:avLst/>
          </a:prstGeom>
          <a:solidFill>
            <a:schemeClr val="bg1">
              <a:lumMod val="75000"/>
            </a:schemeClr>
          </a:solidFill>
          <a:ln w="19050" cap="flat" cmpd="sng" algn="ctr">
            <a:noFill/>
            <a:prstDash val="solid"/>
            <a:round/>
            <a:headEnd type="none" w="med" len="med"/>
            <a:tailEnd type="none" w="med" len="med"/>
          </a:ln>
          <a:effectLst/>
        </p:spPr>
        <p:txBody>
          <a:bodyPr wrap="none" anchor="ctr"/>
          <a:lstStyle/>
          <a:p>
            <a:pPr algn="ctr">
              <a:defRPr/>
            </a:pPr>
            <a:endParaRPr lang="en-GB" b="0"/>
          </a:p>
        </p:txBody>
      </p:sp>
      <p:sp>
        <p:nvSpPr>
          <p:cNvPr id="25" name="Rectangle 24"/>
          <p:cNvSpPr/>
          <p:nvPr/>
        </p:nvSpPr>
        <p:spPr bwMode="auto">
          <a:xfrm>
            <a:off x="4794758" y="3898900"/>
            <a:ext cx="2185663" cy="469900"/>
          </a:xfrm>
          <a:prstGeom prst="rect">
            <a:avLst/>
          </a:prstGeom>
          <a:solidFill>
            <a:schemeClr val="accent1">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t>Program </a:t>
            </a:r>
          </a:p>
          <a:p>
            <a:pPr algn="ctr">
              <a:defRPr/>
            </a:pPr>
            <a:r>
              <a:rPr lang="en-GB" b="0" dirty="0"/>
              <a:t>Memory</a:t>
            </a:r>
          </a:p>
        </p:txBody>
      </p:sp>
      <p:sp>
        <p:nvSpPr>
          <p:cNvPr id="26" name="Down Arrow 25"/>
          <p:cNvSpPr/>
          <p:nvPr/>
        </p:nvSpPr>
        <p:spPr bwMode="auto">
          <a:xfrm rot="10800000">
            <a:off x="8638985" y="4368800"/>
            <a:ext cx="404125" cy="374650"/>
          </a:xfrm>
          <a:prstGeom prst="downArrow">
            <a:avLst/>
          </a:prstGeom>
          <a:solidFill>
            <a:schemeClr val="bg1">
              <a:lumMod val="75000"/>
            </a:schemeClr>
          </a:solidFill>
          <a:ln w="19050" cap="flat" cmpd="sng" algn="ctr">
            <a:noFill/>
            <a:prstDash val="solid"/>
            <a:round/>
            <a:headEnd type="none" w="med" len="med"/>
            <a:tailEnd type="none" w="med" len="med"/>
          </a:ln>
          <a:effectLst/>
        </p:spPr>
        <p:txBody>
          <a:bodyPr wrap="none" anchor="ctr"/>
          <a:lstStyle/>
          <a:p>
            <a:pPr algn="ctr">
              <a:defRPr/>
            </a:pPr>
            <a:endParaRPr lang="en-GB" b="0"/>
          </a:p>
        </p:txBody>
      </p:sp>
      <p:sp>
        <p:nvSpPr>
          <p:cNvPr id="27" name="Rectangle 26"/>
          <p:cNvSpPr/>
          <p:nvPr/>
        </p:nvSpPr>
        <p:spPr bwMode="auto">
          <a:xfrm>
            <a:off x="7693204" y="3898900"/>
            <a:ext cx="2185663" cy="469900"/>
          </a:xfrm>
          <a:prstGeom prst="rect">
            <a:avLst/>
          </a:prstGeom>
          <a:solidFill>
            <a:schemeClr val="accent1">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t>Data </a:t>
            </a:r>
          </a:p>
          <a:p>
            <a:pPr algn="ctr">
              <a:defRPr/>
            </a:pPr>
            <a:r>
              <a:rPr lang="en-GB" b="0" dirty="0"/>
              <a:t>Memory</a:t>
            </a:r>
          </a:p>
        </p:txBody>
      </p:sp>
      <p:sp>
        <p:nvSpPr>
          <p:cNvPr id="14" name="Rectangle 13"/>
          <p:cNvSpPr/>
          <p:nvPr/>
        </p:nvSpPr>
        <p:spPr bwMode="auto">
          <a:xfrm>
            <a:off x="1817771" y="4606927"/>
            <a:ext cx="8061096" cy="187325"/>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wrap="none" anchor="ctr"/>
          <a:lstStyle/>
          <a:p>
            <a:pPr algn="ctr">
              <a:defRPr/>
            </a:pPr>
            <a:r>
              <a:rPr lang="en-GB" b="0" dirty="0"/>
              <a:t>System Bus</a:t>
            </a:r>
          </a:p>
        </p:txBody>
      </p:sp>
      <p:sp>
        <p:nvSpPr>
          <p:cNvPr id="28" name="TextBox 27"/>
          <p:cNvSpPr txBox="1"/>
          <p:nvPr/>
        </p:nvSpPr>
        <p:spPr>
          <a:xfrm>
            <a:off x="8743464" y="5637312"/>
            <a:ext cx="2191801" cy="369332"/>
          </a:xfrm>
          <a:prstGeom prst="rect">
            <a:avLst/>
          </a:prstGeom>
          <a:noFill/>
        </p:spPr>
        <p:txBody>
          <a:bodyPr wrap="square" rtlCol="0">
            <a:spAutoFit/>
          </a:bodyPr>
          <a:lstStyle/>
          <a:p>
            <a:r>
              <a:rPr lang="en-GB" b="0" dirty="0"/>
              <a:t>Microcontroller</a:t>
            </a:r>
          </a:p>
        </p:txBody>
      </p:sp>
    </p:spTree>
    <p:extLst>
      <p:ext uri="{BB962C8B-B14F-4D97-AF65-F5344CB8AC3E}">
        <p14:creationId xmlns:p14="http://schemas.microsoft.com/office/powerpoint/2010/main" val="4101051021"/>
      </p:ext>
    </p:extLst>
  </p:cSld>
  <p:clrMapOvr>
    <a:masterClrMapping/>
  </p:clrMapOvr>
  <p:transition>
    <p:pull dir="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to</a:t>
            </a:r>
            <a:br>
              <a:rPr lang="en-GB" dirty="0"/>
            </a:br>
            <a:r>
              <a:rPr lang="en-GB" dirty="0"/>
              <a:t>Embedded Systems Design</a:t>
            </a:r>
          </a:p>
        </p:txBody>
      </p:sp>
      <p:sp>
        <p:nvSpPr>
          <p:cNvPr id="4" name="Subtitle 3">
            <a:extLst>
              <a:ext uri="{FF2B5EF4-FFF2-40B4-BE49-F238E27FC236}">
                <a16:creationId xmlns:a16="http://schemas.microsoft.com/office/drawing/2014/main" id="{250CFE00-A78B-4290-97F2-E3CD5CD331D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06801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sz="3200" dirty="0"/>
              <a:t>CPUs </a:t>
            </a:r>
            <a:r>
              <a:rPr lang="en-GB" sz="3200" dirty="0">
                <a:latin typeface="Times New Roman"/>
                <a:cs typeface="Times New Roman"/>
              </a:rPr>
              <a:t>→ </a:t>
            </a:r>
            <a:r>
              <a:rPr lang="en-GB" sz="3200" dirty="0"/>
              <a:t>MCUs </a:t>
            </a:r>
            <a:r>
              <a:rPr lang="en-GB" sz="3200" dirty="0">
                <a:latin typeface="Times New Roman"/>
                <a:cs typeface="Times New Roman"/>
              </a:rPr>
              <a:t>→ </a:t>
            </a:r>
            <a:r>
              <a:rPr lang="en-GB" sz="3200" dirty="0"/>
              <a:t>embedded systems</a:t>
            </a:r>
          </a:p>
        </p:txBody>
      </p:sp>
      <p:sp>
        <p:nvSpPr>
          <p:cNvPr id="8195" name="Content Placeholder 2"/>
          <p:cNvSpPr>
            <a:spLocks noGrp="1"/>
          </p:cNvSpPr>
          <p:nvPr>
            <p:ph idx="1"/>
          </p:nvPr>
        </p:nvSpPr>
        <p:spPr>
          <a:xfrm>
            <a:off x="619070" y="1126639"/>
            <a:ext cx="8381606" cy="2230437"/>
          </a:xfrm>
        </p:spPr>
        <p:txBody>
          <a:bodyPr/>
          <a:lstStyle/>
          <a:p>
            <a:r>
              <a:rPr lang="en-GB" sz="2000" dirty="0"/>
              <a:t>Embedded System </a:t>
            </a:r>
          </a:p>
          <a:p>
            <a:pPr lvl="1"/>
            <a:r>
              <a:rPr lang="en-GB" dirty="0"/>
              <a:t>Typically implemented using MCUs</a:t>
            </a:r>
          </a:p>
          <a:p>
            <a:pPr lvl="1"/>
            <a:r>
              <a:rPr lang="en-GB" dirty="0"/>
              <a:t>Often integrated into a larger mechanical or electrical system</a:t>
            </a:r>
          </a:p>
          <a:p>
            <a:pPr lvl="1"/>
            <a:r>
              <a:rPr lang="en-GB" dirty="0"/>
              <a:t>Usually has real-time constraints</a:t>
            </a:r>
          </a:p>
        </p:txBody>
      </p:sp>
      <p:sp>
        <p:nvSpPr>
          <p:cNvPr id="10" name="TextBox 9"/>
          <p:cNvSpPr txBox="1"/>
          <p:nvPr/>
        </p:nvSpPr>
        <p:spPr>
          <a:xfrm>
            <a:off x="5216771" y="4404908"/>
            <a:ext cx="1413933" cy="646331"/>
          </a:xfrm>
          <a:prstGeom prst="rect">
            <a:avLst/>
          </a:prstGeom>
          <a:noFill/>
        </p:spPr>
        <p:txBody>
          <a:bodyPr wrap="square" rtlCol="0">
            <a:spAutoFit/>
          </a:bodyPr>
          <a:lstStyle/>
          <a:p>
            <a:pPr algn="ctr"/>
            <a:r>
              <a:rPr lang="en-GB" b="0" dirty="0"/>
              <a:t>Embedded</a:t>
            </a:r>
          </a:p>
          <a:p>
            <a:pPr algn="ctr"/>
            <a:r>
              <a:rPr lang="en-GB" b="0" dirty="0"/>
              <a:t>System</a:t>
            </a:r>
          </a:p>
        </p:txBody>
      </p:sp>
      <p:grpSp>
        <p:nvGrpSpPr>
          <p:cNvPr id="3" name="Group 2"/>
          <p:cNvGrpSpPr/>
          <p:nvPr/>
        </p:nvGrpSpPr>
        <p:grpSpPr>
          <a:xfrm>
            <a:off x="2555160" y="3039670"/>
            <a:ext cx="6445517" cy="3126101"/>
            <a:chOff x="1369724" y="3115544"/>
            <a:chExt cx="8765289" cy="3126101"/>
          </a:xfrm>
        </p:grpSpPr>
        <p:sp>
          <p:nvSpPr>
            <p:cNvPr id="4" name="Oval 3"/>
            <p:cNvSpPr/>
            <p:nvPr/>
          </p:nvSpPr>
          <p:spPr bwMode="auto">
            <a:xfrm>
              <a:off x="4207986" y="3716626"/>
              <a:ext cx="3426742" cy="2122705"/>
            </a:xfrm>
            <a:prstGeom prst="ellipse">
              <a:avLst/>
            </a:prstGeom>
            <a:noFill/>
            <a:ln w="38100" cap="flat" cmpd="sng" algn="ctr">
              <a:solidFill>
                <a:schemeClr val="accent5">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endParaRPr lang="en-GB" sz="1400" b="1">
                <a:solidFill>
                  <a:srgbClr val="000000"/>
                </a:solidFill>
                <a:latin typeface="Arial" charset="0"/>
                <a:ea typeface="MS PGothic" pitchFamily="34" charset="-128"/>
              </a:endParaRPr>
            </a:p>
          </p:txBody>
        </p:sp>
        <p:pic>
          <p:nvPicPr>
            <p:cNvPr id="5" name="Picture 2" descr="C:\Users\seahon01\AppData\Local\Microsoft\Windows\Temporary Internet Files\Content.IE5\RJRYJ6T0\MC90044133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3527" y="3957299"/>
              <a:ext cx="1333820" cy="10007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seahon01\AppData\Local\Microsoft\Windows\Temporary Internet Files\Content.IE5\RJRYJ6T0\MC9004413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5447" y="3115544"/>
              <a:ext cx="1195149" cy="8967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seahon01\AppData\Local\Microsoft\Windows\Temporary Internet Files\Content.IE5\S9QFAHRI\MC90043163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5179" y="5028795"/>
              <a:ext cx="1498015" cy="11239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seahon01\AppData\Local\Microsoft\Windows\Temporary Internet Files\Content.IE5\2OK930UB\MC900432577[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4186" y="3902797"/>
              <a:ext cx="1572370" cy="11797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Users\seahon01\AppData\Local\Microsoft\Windows\Temporary Internet Files\Content.IE5\2JIFLXU7\MC900434836[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5840" y="4939895"/>
              <a:ext cx="1734989" cy="13017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seahon01\AppData\Local\Microsoft\Windows\Temporary Internet Files\Content.IE5\RJRYJ6T0\MC900433867[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88137" y="4212041"/>
              <a:ext cx="846876" cy="635405"/>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bwMode="auto">
            <a:xfrm rot="10800000">
              <a:off x="8391020" y="4398793"/>
              <a:ext cx="744776" cy="261900"/>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endParaRPr lang="en-GB" sz="1400" b="1">
                <a:solidFill>
                  <a:srgbClr val="000000"/>
                </a:solidFill>
                <a:latin typeface="Arial" charset="0"/>
                <a:ea typeface="MS PGothic" pitchFamily="34" charset="-128"/>
              </a:endParaRPr>
            </a:p>
          </p:txBody>
        </p:sp>
        <p:pic>
          <p:nvPicPr>
            <p:cNvPr id="13" name="Picture 2" descr="C:\Users\seahon01\AppData\Local\Microsoft\Windows\Temporary Internet Files\Content.IE5\RJRYJ6T0\MC900433867[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12358" y="5273068"/>
              <a:ext cx="846876" cy="635405"/>
            </a:xfrm>
            <a:prstGeom prst="rect">
              <a:avLst/>
            </a:prstGeom>
            <a:noFill/>
            <a:extLst>
              <a:ext uri="{909E8E84-426E-40DD-AFC4-6F175D3DCCD1}">
                <a14:hiddenFill xmlns:a14="http://schemas.microsoft.com/office/drawing/2010/main">
                  <a:solidFill>
                    <a:srgbClr val="FFFFFF"/>
                  </a:solidFill>
                </a14:hiddenFill>
              </a:ext>
            </a:extLst>
          </p:spPr>
        </p:pic>
        <p:sp>
          <p:nvSpPr>
            <p:cNvPr id="14" name="Right Arrow 13"/>
            <p:cNvSpPr/>
            <p:nvPr/>
          </p:nvSpPr>
          <p:spPr bwMode="auto">
            <a:xfrm rot="10800000">
              <a:off x="7815241" y="5459820"/>
              <a:ext cx="744776" cy="261900"/>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endParaRPr lang="en-GB" sz="1400" b="1">
                <a:solidFill>
                  <a:srgbClr val="000000"/>
                </a:solidFill>
                <a:latin typeface="Arial" charset="0"/>
                <a:ea typeface="MS PGothic" pitchFamily="34" charset="-128"/>
              </a:endParaRPr>
            </a:p>
          </p:txBody>
        </p:sp>
        <p:pic>
          <p:nvPicPr>
            <p:cNvPr id="15" name="Picture 2" descr="C:\Users\seahon01\AppData\Local\Microsoft\Windows\Temporary Internet Files\Content.IE5\RJRYJ6T0\MC900433867[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5745" y="5273068"/>
              <a:ext cx="846876" cy="635405"/>
            </a:xfrm>
            <a:prstGeom prst="rect">
              <a:avLst/>
            </a:prstGeom>
            <a:noFill/>
            <a:extLst>
              <a:ext uri="{909E8E84-426E-40DD-AFC4-6F175D3DCCD1}">
                <a14:hiddenFill xmlns:a14="http://schemas.microsoft.com/office/drawing/2010/main">
                  <a:solidFill>
                    <a:srgbClr val="FFFFFF"/>
                  </a:solidFill>
                </a14:hiddenFill>
              </a:ext>
            </a:extLst>
          </p:spPr>
        </p:pic>
        <p:sp>
          <p:nvSpPr>
            <p:cNvPr id="16" name="Right Arrow 15"/>
            <p:cNvSpPr/>
            <p:nvPr/>
          </p:nvSpPr>
          <p:spPr bwMode="auto">
            <a:xfrm>
              <a:off x="2923419" y="5459820"/>
              <a:ext cx="744776" cy="261900"/>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endParaRPr lang="en-GB" sz="1400" b="1">
                <a:solidFill>
                  <a:srgbClr val="000000"/>
                </a:solidFill>
                <a:latin typeface="Arial" charset="0"/>
                <a:ea typeface="MS PGothic" pitchFamily="34" charset="-128"/>
              </a:endParaRPr>
            </a:p>
          </p:txBody>
        </p:sp>
        <p:pic>
          <p:nvPicPr>
            <p:cNvPr id="17" name="Picture 2" descr="C:\Users\seahon01\AppData\Local\Microsoft\Windows\Temporary Internet Files\Content.IE5\RJRYJ6T0\MC900433867[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9724" y="4164011"/>
              <a:ext cx="846876" cy="635405"/>
            </a:xfrm>
            <a:prstGeom prst="rect">
              <a:avLst/>
            </a:prstGeom>
            <a:noFill/>
            <a:extLst>
              <a:ext uri="{909E8E84-426E-40DD-AFC4-6F175D3DCCD1}">
                <a14:hiddenFill xmlns:a14="http://schemas.microsoft.com/office/drawing/2010/main">
                  <a:solidFill>
                    <a:srgbClr val="FFFFFF"/>
                  </a:solidFill>
                </a14:hiddenFill>
              </a:ext>
            </a:extLst>
          </p:spPr>
        </p:pic>
        <p:sp>
          <p:nvSpPr>
            <p:cNvPr id="18" name="Right Arrow 17"/>
            <p:cNvSpPr/>
            <p:nvPr/>
          </p:nvSpPr>
          <p:spPr bwMode="auto">
            <a:xfrm>
              <a:off x="2457398" y="4350763"/>
              <a:ext cx="744776" cy="261900"/>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endParaRPr lang="en-GB" sz="1400" b="1">
                <a:solidFill>
                  <a:srgbClr val="000000"/>
                </a:solidFill>
                <a:latin typeface="Arial" charset="0"/>
                <a:ea typeface="MS PGothic" pitchFamily="34" charset="-128"/>
              </a:endParaRPr>
            </a:p>
          </p:txBody>
        </p:sp>
        <p:pic>
          <p:nvPicPr>
            <p:cNvPr id="19" name="Picture 2" descr="C:\Users\seahon01\AppData\Local\Microsoft\Windows\Temporary Internet Files\Content.IE5\RJRYJ6T0\MC900433867[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1891" y="3246198"/>
              <a:ext cx="846876" cy="635405"/>
            </a:xfrm>
            <a:prstGeom prst="rect">
              <a:avLst/>
            </a:prstGeom>
            <a:noFill/>
            <a:extLst>
              <a:ext uri="{909E8E84-426E-40DD-AFC4-6F175D3DCCD1}">
                <a14:hiddenFill xmlns:a14="http://schemas.microsoft.com/office/drawing/2010/main">
                  <a:solidFill>
                    <a:srgbClr val="FFFFFF"/>
                  </a:solidFill>
                </a14:hiddenFill>
              </a:ext>
            </a:extLst>
          </p:spPr>
        </p:pic>
        <p:sp>
          <p:nvSpPr>
            <p:cNvPr id="20" name="Right Arrow 19"/>
            <p:cNvSpPr/>
            <p:nvPr/>
          </p:nvSpPr>
          <p:spPr bwMode="auto">
            <a:xfrm>
              <a:off x="4409565" y="3432950"/>
              <a:ext cx="744776" cy="261900"/>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endParaRPr lang="en-GB" sz="1400" b="1">
                <a:solidFill>
                  <a:srgbClr val="000000"/>
                </a:solidFill>
                <a:latin typeface="Arial" charset="0"/>
                <a:ea typeface="MS PGothic" pitchFamily="34" charset="-128"/>
              </a:endParaRPr>
            </a:p>
          </p:txBody>
        </p:sp>
      </p:grpSp>
    </p:spTree>
    <p:extLst>
      <p:ext uri="{BB962C8B-B14F-4D97-AF65-F5344CB8AC3E}">
        <p14:creationId xmlns:p14="http://schemas.microsoft.com/office/powerpoint/2010/main" val="504367007"/>
      </p:ext>
    </p:extLst>
  </p:cSld>
  <p:clrMapOvr>
    <a:masterClrMapping/>
  </p:clrMapOvr>
  <p:transition>
    <p:pull dir="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MCU Hardware &amp; Software for Concurrency</a:t>
            </a:r>
            <a:endParaRPr lang="en-US" dirty="0"/>
          </a:p>
        </p:txBody>
      </p:sp>
      <p:sp>
        <p:nvSpPr>
          <p:cNvPr id="5" name="Content Placeholder 4"/>
          <p:cNvSpPr>
            <a:spLocks noGrp="1"/>
          </p:cNvSpPr>
          <p:nvPr>
            <p:ph idx="1"/>
          </p:nvPr>
        </p:nvSpPr>
        <p:spPr>
          <a:xfrm>
            <a:off x="482196" y="1440000"/>
            <a:ext cx="6909205" cy="4680000"/>
          </a:xfrm>
        </p:spPr>
        <p:txBody>
          <a:bodyPr/>
          <a:lstStyle/>
          <a:p>
            <a:r>
              <a:rPr lang="en-US" dirty="0"/>
              <a:t>CPU executes instructions from one or more thread of execution</a:t>
            </a:r>
          </a:p>
          <a:p>
            <a:r>
              <a:rPr lang="en-US" dirty="0"/>
              <a:t>Specialized hardware peripherals add dedicated concurrent processing</a:t>
            </a:r>
          </a:p>
          <a:p>
            <a:pPr lvl="1"/>
            <a:r>
              <a:rPr lang="en-US" dirty="0"/>
              <a:t>Watchdog timer</a:t>
            </a:r>
          </a:p>
          <a:p>
            <a:pPr lvl="1"/>
            <a:r>
              <a:rPr lang="en-US" dirty="0"/>
              <a:t>Analog interfacing</a:t>
            </a:r>
          </a:p>
          <a:p>
            <a:pPr lvl="1"/>
            <a:r>
              <a:rPr lang="en-US" dirty="0"/>
              <a:t>Timers</a:t>
            </a:r>
          </a:p>
          <a:p>
            <a:pPr lvl="1"/>
            <a:r>
              <a:rPr lang="en-US" dirty="0"/>
              <a:t>Communications with other devices</a:t>
            </a:r>
          </a:p>
          <a:p>
            <a:pPr lvl="1"/>
            <a:r>
              <a:rPr lang="en-US" dirty="0"/>
              <a:t>Detecting external signal events</a:t>
            </a:r>
          </a:p>
          <a:p>
            <a:pPr lvl="1"/>
            <a:r>
              <a:rPr lang="en-US" dirty="0"/>
              <a:t>LCD driver</a:t>
            </a:r>
          </a:p>
          <a:p>
            <a:r>
              <a:rPr lang="en-US" dirty="0"/>
              <a:t>Peripherals use interrupts to notify CPU of events</a:t>
            </a:r>
          </a:p>
        </p:txBody>
      </p:sp>
      <p:grpSp>
        <p:nvGrpSpPr>
          <p:cNvPr id="85" name="Group 84"/>
          <p:cNvGrpSpPr/>
          <p:nvPr/>
        </p:nvGrpSpPr>
        <p:grpSpPr>
          <a:xfrm>
            <a:off x="7772400" y="1245778"/>
            <a:ext cx="3429000" cy="4850223"/>
            <a:chOff x="7770019" y="1245777"/>
            <a:chExt cx="3429000" cy="4850223"/>
          </a:xfrm>
        </p:grpSpPr>
        <p:sp>
          <p:nvSpPr>
            <p:cNvPr id="6" name="TextBox 5"/>
            <p:cNvSpPr txBox="1"/>
            <p:nvPr/>
          </p:nvSpPr>
          <p:spPr>
            <a:xfrm>
              <a:off x="7770019" y="3693038"/>
              <a:ext cx="1219200" cy="762000"/>
            </a:xfrm>
            <a:prstGeom prst="rect">
              <a:avLst/>
            </a:prstGeom>
            <a:ln w="19050">
              <a:solidFill>
                <a:schemeClr val="tx1"/>
              </a:solidFill>
            </a:ln>
          </p:spPr>
          <p:txBody>
            <a:bodyPr vert="horz" wrap="square" lIns="0" tIns="0" rIns="0" bIns="0" rtlCol="0" anchor="ctr" anchorCtr="0">
              <a:normAutofit/>
            </a:bodyPr>
            <a:lstStyle/>
            <a:p>
              <a:pPr algn="ctr"/>
              <a:r>
                <a:rPr lang="en-GB" dirty="0"/>
                <a:t>Interrupt Controller</a:t>
              </a:r>
            </a:p>
          </p:txBody>
        </p:sp>
        <p:sp>
          <p:nvSpPr>
            <p:cNvPr id="7" name="TextBox 6"/>
            <p:cNvSpPr txBox="1"/>
            <p:nvPr/>
          </p:nvSpPr>
          <p:spPr>
            <a:xfrm>
              <a:off x="9979819" y="1626777"/>
              <a:ext cx="1219200" cy="762000"/>
            </a:xfrm>
            <a:prstGeom prst="rect">
              <a:avLst/>
            </a:prstGeom>
            <a:ln w="19050">
              <a:solidFill>
                <a:schemeClr val="tx1"/>
              </a:solidFill>
            </a:ln>
          </p:spPr>
          <p:txBody>
            <a:bodyPr vert="horz" wrap="square" lIns="0" tIns="0" rIns="0" bIns="0" rtlCol="0" anchor="ctr" anchorCtr="0">
              <a:normAutofit/>
            </a:bodyPr>
            <a:lstStyle/>
            <a:p>
              <a:pPr algn="ctr"/>
              <a:r>
                <a:rPr lang="en-GB" dirty="0"/>
                <a:t>Timers</a:t>
              </a:r>
            </a:p>
          </p:txBody>
        </p:sp>
        <p:sp>
          <p:nvSpPr>
            <p:cNvPr id="8" name="TextBox 7"/>
            <p:cNvSpPr txBox="1"/>
            <p:nvPr/>
          </p:nvSpPr>
          <p:spPr>
            <a:xfrm>
              <a:off x="9979819" y="2567759"/>
              <a:ext cx="1219200" cy="762000"/>
            </a:xfrm>
            <a:prstGeom prst="rect">
              <a:avLst/>
            </a:prstGeom>
            <a:ln w="19050">
              <a:solidFill>
                <a:schemeClr val="tx1"/>
              </a:solidFill>
            </a:ln>
          </p:spPr>
          <p:txBody>
            <a:bodyPr vert="horz" wrap="square" lIns="0" tIns="0" rIns="0" bIns="0" rtlCol="0" anchor="ctr" anchorCtr="0">
              <a:normAutofit/>
            </a:bodyPr>
            <a:lstStyle/>
            <a:p>
              <a:pPr algn="ctr"/>
              <a:r>
                <a:rPr lang="en-GB" dirty="0"/>
                <a:t>ADC</a:t>
              </a:r>
            </a:p>
          </p:txBody>
        </p:sp>
        <p:sp>
          <p:nvSpPr>
            <p:cNvPr id="9" name="TextBox 8"/>
            <p:cNvSpPr txBox="1"/>
            <p:nvPr/>
          </p:nvSpPr>
          <p:spPr>
            <a:xfrm>
              <a:off x="9979819" y="3501653"/>
              <a:ext cx="1219200" cy="762000"/>
            </a:xfrm>
            <a:prstGeom prst="rect">
              <a:avLst/>
            </a:prstGeom>
            <a:ln w="19050">
              <a:solidFill>
                <a:schemeClr val="tx1"/>
              </a:solidFill>
            </a:ln>
          </p:spPr>
          <p:txBody>
            <a:bodyPr vert="horz" wrap="square" lIns="0" tIns="0" rIns="0" bIns="0" rtlCol="0" anchor="ctr" anchorCtr="0">
              <a:normAutofit/>
            </a:bodyPr>
            <a:lstStyle/>
            <a:p>
              <a:pPr algn="ctr"/>
              <a:r>
                <a:rPr lang="en-GB" dirty="0"/>
                <a:t>GPIO</a:t>
              </a:r>
            </a:p>
          </p:txBody>
        </p:sp>
        <p:sp>
          <p:nvSpPr>
            <p:cNvPr id="10" name="TextBox 9"/>
            <p:cNvSpPr txBox="1"/>
            <p:nvPr/>
          </p:nvSpPr>
          <p:spPr>
            <a:xfrm>
              <a:off x="9979819" y="4419598"/>
              <a:ext cx="1219200" cy="762000"/>
            </a:xfrm>
            <a:prstGeom prst="rect">
              <a:avLst/>
            </a:prstGeom>
            <a:ln w="19050">
              <a:solidFill>
                <a:schemeClr val="tx1"/>
              </a:solidFill>
            </a:ln>
          </p:spPr>
          <p:txBody>
            <a:bodyPr vert="horz" wrap="square" lIns="0" tIns="0" rIns="0" bIns="0" rtlCol="0" anchor="ctr" anchorCtr="0">
              <a:normAutofit/>
            </a:bodyPr>
            <a:lstStyle/>
            <a:p>
              <a:pPr algn="ctr"/>
              <a:r>
                <a:rPr lang="en-GB" dirty="0"/>
                <a:t>UART</a:t>
              </a:r>
            </a:p>
          </p:txBody>
        </p:sp>
        <p:sp>
          <p:nvSpPr>
            <p:cNvPr id="11" name="TextBox 10"/>
            <p:cNvSpPr txBox="1"/>
            <p:nvPr/>
          </p:nvSpPr>
          <p:spPr>
            <a:xfrm>
              <a:off x="9979819" y="5334000"/>
              <a:ext cx="1219200" cy="762000"/>
            </a:xfrm>
            <a:prstGeom prst="rect">
              <a:avLst/>
            </a:prstGeom>
            <a:ln w="19050">
              <a:solidFill>
                <a:schemeClr val="tx1"/>
              </a:solidFill>
            </a:ln>
          </p:spPr>
          <p:txBody>
            <a:bodyPr vert="horz" wrap="square" lIns="0" tIns="0" rIns="0" bIns="0" rtlCol="0" anchor="ctr" anchorCtr="0">
              <a:normAutofit/>
            </a:bodyPr>
            <a:lstStyle/>
            <a:p>
              <a:pPr algn="ctr"/>
              <a:r>
                <a:rPr lang="en-GB" dirty="0"/>
                <a:t>I2C</a:t>
              </a:r>
            </a:p>
          </p:txBody>
        </p:sp>
        <p:sp>
          <p:nvSpPr>
            <p:cNvPr id="2" name="TextBox 1"/>
            <p:cNvSpPr txBox="1"/>
            <p:nvPr/>
          </p:nvSpPr>
          <p:spPr>
            <a:xfrm>
              <a:off x="7770019" y="2934582"/>
              <a:ext cx="1219200" cy="762000"/>
            </a:xfrm>
            <a:prstGeom prst="rect">
              <a:avLst/>
            </a:prstGeom>
            <a:ln w="19050">
              <a:solidFill>
                <a:schemeClr val="tx1"/>
              </a:solidFill>
            </a:ln>
          </p:spPr>
          <p:txBody>
            <a:bodyPr vert="horz" wrap="square" lIns="0" tIns="0" rIns="0" bIns="0" rtlCol="0" anchor="ctr" anchorCtr="0">
              <a:normAutofit/>
            </a:bodyPr>
            <a:lstStyle/>
            <a:p>
              <a:pPr algn="ctr"/>
              <a:r>
                <a:rPr lang="en-GB" dirty="0"/>
                <a:t>Cortex-M Core</a:t>
              </a:r>
            </a:p>
          </p:txBody>
        </p:sp>
        <p:cxnSp>
          <p:nvCxnSpPr>
            <p:cNvPr id="51" name="Straight Arrow Connector 50"/>
            <p:cNvCxnSpPr>
              <a:endCxn id="7" idx="1"/>
            </p:cNvCxnSpPr>
            <p:nvPr/>
          </p:nvCxnSpPr>
          <p:spPr>
            <a:xfrm>
              <a:off x="9598819" y="2007777"/>
              <a:ext cx="381000" cy="0"/>
            </a:xfrm>
            <a:prstGeom prst="straightConnector1">
              <a:avLst/>
            </a:prstGeom>
            <a:ln w="28575">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54" name="Straight Arrow Connector 53"/>
            <p:cNvCxnSpPr/>
            <p:nvPr/>
          </p:nvCxnSpPr>
          <p:spPr>
            <a:xfrm flipV="1">
              <a:off x="9598819" y="1621461"/>
              <a:ext cx="0" cy="4474539"/>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6" name="Straight Arrow Connector 55"/>
            <p:cNvCxnSpPr/>
            <p:nvPr/>
          </p:nvCxnSpPr>
          <p:spPr>
            <a:xfrm>
              <a:off x="9598819" y="2934582"/>
              <a:ext cx="381000" cy="0"/>
            </a:xfrm>
            <a:prstGeom prst="straightConnector1">
              <a:avLst/>
            </a:prstGeom>
            <a:ln w="28575">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57" name="Straight Arrow Connector 56"/>
            <p:cNvCxnSpPr/>
            <p:nvPr/>
          </p:nvCxnSpPr>
          <p:spPr>
            <a:xfrm>
              <a:off x="9598819" y="3858730"/>
              <a:ext cx="381000" cy="0"/>
            </a:xfrm>
            <a:prstGeom prst="straightConnector1">
              <a:avLst/>
            </a:prstGeom>
            <a:ln w="28575">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58" name="Straight Arrow Connector 57"/>
            <p:cNvCxnSpPr/>
            <p:nvPr/>
          </p:nvCxnSpPr>
          <p:spPr>
            <a:xfrm>
              <a:off x="9598819" y="4800598"/>
              <a:ext cx="381000" cy="0"/>
            </a:xfrm>
            <a:prstGeom prst="straightConnector1">
              <a:avLst/>
            </a:prstGeom>
            <a:ln w="28575">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59" name="Straight Arrow Connector 58"/>
            <p:cNvCxnSpPr/>
            <p:nvPr/>
          </p:nvCxnSpPr>
          <p:spPr>
            <a:xfrm>
              <a:off x="9598819" y="5699051"/>
              <a:ext cx="381000" cy="0"/>
            </a:xfrm>
            <a:prstGeom prst="straightConnector1">
              <a:avLst/>
            </a:prstGeom>
            <a:ln w="28575">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60" name="Straight Arrow Connector 59"/>
            <p:cNvCxnSpPr/>
            <p:nvPr/>
          </p:nvCxnSpPr>
          <p:spPr>
            <a:xfrm>
              <a:off x="8989219" y="3345708"/>
              <a:ext cx="609600" cy="0"/>
            </a:xfrm>
            <a:prstGeom prst="straightConnector1">
              <a:avLst/>
            </a:prstGeom>
            <a:ln w="28575">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62" name="Straight Arrow Connector 61"/>
            <p:cNvCxnSpPr/>
            <p:nvPr/>
          </p:nvCxnSpPr>
          <p:spPr>
            <a:xfrm flipH="1">
              <a:off x="8989219" y="2312577"/>
              <a:ext cx="990600" cy="1546153"/>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8984512" y="3193307"/>
              <a:ext cx="995307" cy="779721"/>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endCxn id="6" idx="3"/>
            </p:cNvCxnSpPr>
            <p:nvPr/>
          </p:nvCxnSpPr>
          <p:spPr>
            <a:xfrm flipH="1" flipV="1">
              <a:off x="8989219" y="4074038"/>
              <a:ext cx="990600" cy="152400"/>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flipV="1">
              <a:off x="8984512" y="4175047"/>
              <a:ext cx="995307" cy="956932"/>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flipV="1">
              <a:off x="8984513" y="4334536"/>
              <a:ext cx="995306" cy="1685264"/>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8874919" y="1245777"/>
              <a:ext cx="1447800" cy="322521"/>
            </a:xfrm>
            <a:prstGeom prst="rect">
              <a:avLst/>
            </a:prstGeom>
          </p:spPr>
          <p:txBody>
            <a:bodyPr vert="horz" wrap="none" lIns="0" tIns="0" rIns="0" bIns="0" rtlCol="0" anchor="t">
              <a:normAutofit/>
            </a:bodyPr>
            <a:lstStyle/>
            <a:p>
              <a:pPr algn="ctr"/>
              <a:r>
                <a:rPr lang="en-GB" dirty="0"/>
                <a:t>Peripheral Bus</a:t>
              </a:r>
            </a:p>
          </p:txBody>
        </p:sp>
      </p:grpSp>
    </p:spTree>
    <p:extLst>
      <p:ext uri="{BB962C8B-B14F-4D97-AF65-F5344CB8AC3E}">
        <p14:creationId xmlns:p14="http://schemas.microsoft.com/office/powerpoint/2010/main" val="1164088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Concurrent Hardware &amp; Software Operation</a:t>
            </a:r>
            <a:endParaRPr lang="en-US" dirty="0"/>
          </a:p>
        </p:txBody>
      </p:sp>
      <p:sp>
        <p:nvSpPr>
          <p:cNvPr id="3" name="Content Placeholder 2"/>
          <p:cNvSpPr>
            <a:spLocks noGrp="1"/>
          </p:cNvSpPr>
          <p:nvPr>
            <p:ph idx="1"/>
          </p:nvPr>
        </p:nvSpPr>
        <p:spPr>
          <a:xfrm>
            <a:off x="482194" y="5149518"/>
            <a:ext cx="11155972" cy="1209339"/>
          </a:xfrm>
        </p:spPr>
        <p:txBody>
          <a:bodyPr/>
          <a:lstStyle/>
          <a:p>
            <a:r>
              <a:rPr lang="en-US" dirty="0"/>
              <a:t>Embedded systems rely on both MCU hardware peripherals and software to get everything done on time</a:t>
            </a:r>
          </a:p>
        </p:txBody>
      </p:sp>
      <p:grpSp>
        <p:nvGrpSpPr>
          <p:cNvPr id="55305" name="Group 55304"/>
          <p:cNvGrpSpPr/>
          <p:nvPr/>
        </p:nvGrpSpPr>
        <p:grpSpPr>
          <a:xfrm>
            <a:off x="2215097" y="1113811"/>
            <a:ext cx="7524661" cy="3712385"/>
            <a:chOff x="2213003" y="1075710"/>
            <a:chExt cx="7525640" cy="3712385"/>
          </a:xfrm>
        </p:grpSpPr>
        <p:cxnSp>
          <p:nvCxnSpPr>
            <p:cNvPr id="48" name="Straight Arrow Connector 47"/>
            <p:cNvCxnSpPr/>
            <p:nvPr/>
          </p:nvCxnSpPr>
          <p:spPr>
            <a:xfrm>
              <a:off x="6199144" y="1965174"/>
              <a:ext cx="1476526"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a:off x="7761860" y="2413272"/>
              <a:ext cx="1479901"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a:off x="7761860" y="2260872"/>
              <a:ext cx="1479901"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a:off x="7761860" y="2085612"/>
              <a:ext cx="1479901"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4614785" y="1795938"/>
              <a:ext cx="0" cy="2983832"/>
            </a:xfrm>
            <a:prstGeom prst="line">
              <a:avLst/>
            </a:prstGeom>
            <a:ln w="19050">
              <a:solidFill>
                <a:schemeClr val="tx1"/>
              </a:solidFill>
              <a:prstDash val="dash"/>
            </a:ln>
            <a:effectLst/>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a:off x="3160296" y="1795938"/>
              <a:ext cx="0" cy="2983832"/>
            </a:xfrm>
            <a:prstGeom prst="line">
              <a:avLst/>
            </a:prstGeom>
            <a:ln w="19050">
              <a:solidFill>
                <a:schemeClr val="tx1"/>
              </a:solidFill>
              <a:prstDash val="dash"/>
            </a:ln>
            <a:effectLst/>
          </p:spPr>
          <p:style>
            <a:lnRef idx="2">
              <a:schemeClr val="dk1"/>
            </a:lnRef>
            <a:fillRef idx="0">
              <a:schemeClr val="dk1"/>
            </a:fillRef>
            <a:effectRef idx="1">
              <a:schemeClr val="dk1"/>
            </a:effectRef>
            <a:fontRef idx="minor">
              <a:schemeClr val="tx1"/>
            </a:fontRef>
          </p:style>
        </p:cxnSp>
        <p:sp>
          <p:nvSpPr>
            <p:cNvPr id="4" name="TextBox 3"/>
            <p:cNvSpPr txBox="1"/>
            <p:nvPr/>
          </p:nvSpPr>
          <p:spPr>
            <a:xfrm>
              <a:off x="4098836" y="1075710"/>
              <a:ext cx="1015856" cy="338554"/>
            </a:xfrm>
            <a:prstGeom prst="rect">
              <a:avLst/>
            </a:prstGeom>
            <a:noFill/>
          </p:spPr>
          <p:txBody>
            <a:bodyPr wrap="none" rtlCol="0">
              <a:spAutoFit/>
            </a:bodyPr>
            <a:lstStyle/>
            <a:p>
              <a:r>
                <a:rPr lang="en-US" sz="1600" dirty="0">
                  <a:solidFill>
                    <a:srgbClr val="00B0F0"/>
                  </a:solidFill>
                  <a:cs typeface="Arial" pitchFamily="34" charset="0"/>
                </a:rPr>
                <a:t>Hardware</a:t>
              </a:r>
            </a:p>
          </p:txBody>
        </p:sp>
        <p:sp>
          <p:nvSpPr>
            <p:cNvPr id="6" name="TextBox 5"/>
            <p:cNvSpPr txBox="1"/>
            <p:nvPr/>
          </p:nvSpPr>
          <p:spPr>
            <a:xfrm>
              <a:off x="7149055" y="1075710"/>
              <a:ext cx="1015856" cy="338554"/>
            </a:xfrm>
            <a:prstGeom prst="rect">
              <a:avLst/>
            </a:prstGeom>
            <a:noFill/>
          </p:spPr>
          <p:txBody>
            <a:bodyPr wrap="none" rtlCol="0">
              <a:spAutoFit/>
            </a:bodyPr>
            <a:lstStyle/>
            <a:p>
              <a:r>
                <a:rPr lang="en-US" sz="1600" dirty="0">
                  <a:solidFill>
                    <a:srgbClr val="00B0F0"/>
                  </a:solidFill>
                  <a:cs typeface="Arial" pitchFamily="34" charset="0"/>
                </a:rPr>
                <a:t>Hardware</a:t>
              </a:r>
            </a:p>
          </p:txBody>
        </p:sp>
        <p:sp>
          <p:nvSpPr>
            <p:cNvPr id="7" name="TextBox 6"/>
            <p:cNvSpPr txBox="1"/>
            <p:nvPr/>
          </p:nvSpPr>
          <p:spPr>
            <a:xfrm>
              <a:off x="2694431" y="1075710"/>
              <a:ext cx="934801" cy="338554"/>
            </a:xfrm>
            <a:prstGeom prst="rect">
              <a:avLst/>
            </a:prstGeom>
            <a:noFill/>
          </p:spPr>
          <p:txBody>
            <a:bodyPr wrap="none" rtlCol="0">
              <a:spAutoFit/>
            </a:bodyPr>
            <a:lstStyle/>
            <a:p>
              <a:r>
                <a:rPr lang="en-US" sz="1600" dirty="0">
                  <a:cs typeface="Arial" pitchFamily="34" charset="0"/>
                </a:rPr>
                <a:t>Software</a:t>
              </a:r>
            </a:p>
          </p:txBody>
        </p:sp>
        <p:sp>
          <p:nvSpPr>
            <p:cNvPr id="8" name="TextBox 7"/>
            <p:cNvSpPr txBox="1"/>
            <p:nvPr/>
          </p:nvSpPr>
          <p:spPr>
            <a:xfrm>
              <a:off x="5706566" y="1075710"/>
              <a:ext cx="934801" cy="338554"/>
            </a:xfrm>
            <a:prstGeom prst="rect">
              <a:avLst/>
            </a:prstGeom>
            <a:noFill/>
          </p:spPr>
          <p:txBody>
            <a:bodyPr wrap="none" rtlCol="0">
              <a:spAutoFit/>
            </a:bodyPr>
            <a:lstStyle/>
            <a:p>
              <a:r>
                <a:rPr lang="en-US" sz="1600" dirty="0">
                  <a:cs typeface="Arial" pitchFamily="34" charset="0"/>
                </a:rPr>
                <a:t>Software</a:t>
              </a:r>
            </a:p>
          </p:txBody>
        </p:sp>
        <p:sp>
          <p:nvSpPr>
            <p:cNvPr id="9" name="TextBox 8"/>
            <p:cNvSpPr txBox="1"/>
            <p:nvPr/>
          </p:nvSpPr>
          <p:spPr>
            <a:xfrm>
              <a:off x="8803842" y="1075710"/>
              <a:ext cx="934801" cy="338554"/>
            </a:xfrm>
            <a:prstGeom prst="rect">
              <a:avLst/>
            </a:prstGeom>
            <a:noFill/>
          </p:spPr>
          <p:txBody>
            <a:bodyPr wrap="none" rtlCol="0">
              <a:spAutoFit/>
            </a:bodyPr>
            <a:lstStyle/>
            <a:p>
              <a:r>
                <a:rPr lang="en-US" sz="1600" dirty="0">
                  <a:cs typeface="Arial" pitchFamily="34" charset="0"/>
                </a:rPr>
                <a:t>Software</a:t>
              </a:r>
            </a:p>
          </p:txBody>
        </p:sp>
        <p:sp>
          <p:nvSpPr>
            <p:cNvPr id="10" name="TextBox 9"/>
            <p:cNvSpPr txBox="1"/>
            <p:nvPr/>
          </p:nvSpPr>
          <p:spPr>
            <a:xfrm rot="5400000">
              <a:off x="2077549" y="2967980"/>
              <a:ext cx="609462" cy="338554"/>
            </a:xfrm>
            <a:prstGeom prst="rect">
              <a:avLst/>
            </a:prstGeom>
            <a:noFill/>
          </p:spPr>
          <p:txBody>
            <a:bodyPr wrap="none" rtlCol="0">
              <a:spAutoFit/>
            </a:bodyPr>
            <a:lstStyle/>
            <a:p>
              <a:r>
                <a:rPr lang="en-US" sz="1600" dirty="0">
                  <a:cs typeface="Arial" pitchFamily="34" charset="0"/>
                </a:rPr>
                <a:t>Time</a:t>
              </a:r>
            </a:p>
          </p:txBody>
        </p:sp>
        <p:cxnSp>
          <p:nvCxnSpPr>
            <p:cNvPr id="11" name="Straight Arrow Connector 10"/>
            <p:cNvCxnSpPr/>
            <p:nvPr/>
          </p:nvCxnSpPr>
          <p:spPr bwMode="auto">
            <a:xfrm>
              <a:off x="2529207" y="1787917"/>
              <a:ext cx="0" cy="297481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 name="TextBox 11"/>
            <p:cNvSpPr txBox="1"/>
            <p:nvPr/>
          </p:nvSpPr>
          <p:spPr>
            <a:xfrm>
              <a:off x="2746063" y="1353313"/>
              <a:ext cx="799242" cy="315066"/>
            </a:xfrm>
            <a:prstGeom prst="rect">
              <a:avLst/>
            </a:prstGeom>
            <a:ln/>
            <a:effectLst/>
          </p:spPr>
          <p:style>
            <a:lnRef idx="1">
              <a:schemeClr val="dk1"/>
            </a:lnRef>
            <a:fillRef idx="2">
              <a:schemeClr val="dk1"/>
            </a:fillRef>
            <a:effectRef idx="1">
              <a:schemeClr val="dk1"/>
            </a:effectRef>
            <a:fontRef idx="minor">
              <a:schemeClr val="dk1"/>
            </a:fontRef>
          </p:style>
          <p:txBody>
            <a:bodyPr vert="horz" wrap="square" lIns="0" tIns="0" rIns="0" bIns="0" rtlCol="0" anchor="ctr" anchorCtr="0">
              <a:normAutofit/>
            </a:bodyPr>
            <a:lstStyle/>
            <a:p>
              <a:pPr algn="ctr"/>
              <a:r>
                <a:rPr lang="en-GB" sz="1600" dirty="0"/>
                <a:t>Main</a:t>
              </a:r>
            </a:p>
          </p:txBody>
        </p:sp>
        <p:sp>
          <p:nvSpPr>
            <p:cNvPr id="14" name="TextBox 13"/>
            <p:cNvSpPr txBox="1"/>
            <p:nvPr/>
          </p:nvSpPr>
          <p:spPr>
            <a:xfrm>
              <a:off x="4151298" y="1353313"/>
              <a:ext cx="963394" cy="315066"/>
            </a:xfrm>
            <a:prstGeom prst="rect">
              <a:avLst/>
            </a:prstGeom>
            <a:ln/>
            <a:effectLst/>
          </p:spPr>
          <p:style>
            <a:lnRef idx="1">
              <a:schemeClr val="accent1"/>
            </a:lnRef>
            <a:fillRef idx="2">
              <a:schemeClr val="accent1"/>
            </a:fillRef>
            <a:effectRef idx="1">
              <a:schemeClr val="accent1"/>
            </a:effectRef>
            <a:fontRef idx="minor">
              <a:schemeClr val="dk1"/>
            </a:fontRef>
          </p:style>
          <p:txBody>
            <a:bodyPr vert="horz" wrap="square" lIns="0" tIns="0" rIns="0" bIns="0" rtlCol="0" anchor="ctr" anchorCtr="0">
              <a:normAutofit fontScale="77500" lnSpcReduction="20000"/>
            </a:bodyPr>
            <a:lstStyle/>
            <a:p>
              <a:pPr algn="ctr"/>
              <a:r>
                <a:rPr lang="en-GB" sz="1600" dirty="0"/>
                <a:t>Timer Peripheral</a:t>
              </a:r>
            </a:p>
          </p:txBody>
        </p:sp>
        <p:sp>
          <p:nvSpPr>
            <p:cNvPr id="15" name="TextBox 14"/>
            <p:cNvSpPr txBox="1"/>
            <p:nvPr/>
          </p:nvSpPr>
          <p:spPr>
            <a:xfrm>
              <a:off x="5758137" y="1348180"/>
              <a:ext cx="834685" cy="315066"/>
            </a:xfrm>
            <a:prstGeom prst="rect">
              <a:avLst/>
            </a:prstGeom>
            <a:ln/>
            <a:effectLst/>
          </p:spPr>
          <p:style>
            <a:lnRef idx="1">
              <a:schemeClr val="dk1"/>
            </a:lnRef>
            <a:fillRef idx="2">
              <a:schemeClr val="dk1"/>
            </a:fillRef>
            <a:effectRef idx="1">
              <a:schemeClr val="dk1"/>
            </a:effectRef>
            <a:fontRef idx="minor">
              <a:schemeClr val="dk1"/>
            </a:fontRef>
          </p:style>
          <p:txBody>
            <a:bodyPr vert="horz" wrap="square" lIns="0" tIns="0" rIns="0" bIns="0" rtlCol="0" anchor="ctr" anchorCtr="0">
              <a:normAutofit/>
            </a:bodyPr>
            <a:lstStyle/>
            <a:p>
              <a:pPr algn="ctr"/>
              <a:r>
                <a:rPr lang="en-GB" sz="1600" dirty="0"/>
                <a:t>Timer ISR</a:t>
              </a:r>
            </a:p>
          </p:txBody>
        </p:sp>
        <p:sp>
          <p:nvSpPr>
            <p:cNvPr id="16" name="TextBox 15"/>
            <p:cNvSpPr txBox="1"/>
            <p:nvPr/>
          </p:nvSpPr>
          <p:spPr>
            <a:xfrm>
              <a:off x="6910541" y="1355423"/>
              <a:ext cx="1615838" cy="315066"/>
            </a:xfrm>
            <a:prstGeom prst="rect">
              <a:avLst/>
            </a:prstGeom>
            <a:ln/>
            <a:effectLst/>
          </p:spPr>
          <p:style>
            <a:lnRef idx="1">
              <a:schemeClr val="accent1"/>
            </a:lnRef>
            <a:fillRef idx="2">
              <a:schemeClr val="accent1"/>
            </a:fillRef>
            <a:effectRef idx="1">
              <a:schemeClr val="accent1"/>
            </a:effectRef>
            <a:fontRef idx="minor">
              <a:schemeClr val="dk1"/>
            </a:fontRef>
          </p:style>
          <p:txBody>
            <a:bodyPr vert="horz" wrap="square" lIns="0" tIns="0" rIns="0" bIns="0" rtlCol="0" anchor="ctr" anchorCtr="0">
              <a:normAutofit fontScale="77500" lnSpcReduction="20000"/>
            </a:bodyPr>
            <a:lstStyle/>
            <a:p>
              <a:pPr algn="ctr"/>
              <a:r>
                <a:rPr lang="en-GB" sz="1600" dirty="0"/>
                <a:t>A/D Converter Peripheral</a:t>
              </a:r>
            </a:p>
          </p:txBody>
        </p:sp>
        <p:sp>
          <p:nvSpPr>
            <p:cNvPr id="17" name="TextBox 16"/>
            <p:cNvSpPr txBox="1"/>
            <p:nvPr/>
          </p:nvSpPr>
          <p:spPr>
            <a:xfrm>
              <a:off x="8869397" y="1364222"/>
              <a:ext cx="834685" cy="315066"/>
            </a:xfrm>
            <a:prstGeom prst="rect">
              <a:avLst/>
            </a:prstGeom>
            <a:ln/>
            <a:effectLst/>
          </p:spPr>
          <p:style>
            <a:lnRef idx="1">
              <a:schemeClr val="dk1"/>
            </a:lnRef>
            <a:fillRef idx="2">
              <a:schemeClr val="dk1"/>
            </a:fillRef>
            <a:effectRef idx="1">
              <a:schemeClr val="dk1"/>
            </a:effectRef>
            <a:fontRef idx="minor">
              <a:schemeClr val="dk1"/>
            </a:fontRef>
          </p:style>
          <p:txBody>
            <a:bodyPr vert="horz" wrap="square" lIns="0" tIns="0" rIns="0" bIns="0" rtlCol="0" anchor="ctr" anchorCtr="0">
              <a:normAutofit/>
            </a:bodyPr>
            <a:lstStyle/>
            <a:p>
              <a:pPr algn="ctr"/>
              <a:r>
                <a:rPr lang="en-GB" sz="1600" dirty="0"/>
                <a:t>ADC ISR</a:t>
              </a:r>
            </a:p>
          </p:txBody>
        </p:sp>
        <p:sp>
          <p:nvSpPr>
            <p:cNvPr id="13" name="Rectangle 12"/>
            <p:cNvSpPr/>
            <p:nvPr/>
          </p:nvSpPr>
          <p:spPr>
            <a:xfrm>
              <a:off x="3113208" y="1795937"/>
              <a:ext cx="86801" cy="2992157"/>
            </a:xfrm>
            <a:prstGeom prst="rect">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p:cNvSpPr/>
            <p:nvPr/>
          </p:nvSpPr>
          <p:spPr>
            <a:xfrm>
              <a:off x="4563364" y="1916122"/>
              <a:ext cx="86800" cy="2871973"/>
            </a:xfrm>
            <a:prstGeom prst="rect">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3" name="Straight Connector 22"/>
            <p:cNvCxnSpPr/>
            <p:nvPr/>
          </p:nvCxnSpPr>
          <p:spPr>
            <a:xfrm>
              <a:off x="6175479" y="1804263"/>
              <a:ext cx="0" cy="2983832"/>
            </a:xfrm>
            <a:prstGeom prst="line">
              <a:avLst/>
            </a:prstGeom>
            <a:ln w="19050">
              <a:solidFill>
                <a:schemeClr val="tx1"/>
              </a:solidFill>
              <a:prstDash val="dash"/>
            </a:ln>
            <a:effectLst/>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a:off x="7718460" y="1804263"/>
              <a:ext cx="0" cy="2983832"/>
            </a:xfrm>
            <a:prstGeom prst="line">
              <a:avLst/>
            </a:prstGeom>
            <a:ln w="19050">
              <a:solidFill>
                <a:schemeClr val="tx1"/>
              </a:solidFill>
              <a:prstDash val="dash"/>
            </a:ln>
            <a:effectLst/>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a:off x="9289419" y="1804263"/>
              <a:ext cx="0" cy="2983832"/>
            </a:xfrm>
            <a:prstGeom prst="line">
              <a:avLst/>
            </a:prstGeom>
            <a:ln w="19050">
              <a:solidFill>
                <a:schemeClr val="tx1"/>
              </a:solidFill>
              <a:prstDash val="dash"/>
            </a:ln>
            <a:effectLst/>
          </p:spPr>
          <p:style>
            <a:lnRef idx="2">
              <a:schemeClr val="dk1"/>
            </a:lnRef>
            <a:fillRef idx="0">
              <a:schemeClr val="dk1"/>
            </a:fillRef>
            <a:effectRef idx="1">
              <a:schemeClr val="dk1"/>
            </a:effectRef>
            <a:fontRef idx="minor">
              <a:schemeClr val="tx1"/>
            </a:fontRef>
          </p:style>
        </p:cxnSp>
        <p:sp>
          <p:nvSpPr>
            <p:cNvPr id="26" name="Rectangle 25"/>
            <p:cNvSpPr/>
            <p:nvPr/>
          </p:nvSpPr>
          <p:spPr>
            <a:xfrm>
              <a:off x="6132079" y="1916122"/>
              <a:ext cx="86800" cy="97162"/>
            </a:xfrm>
            <a:prstGeom prst="rect">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Rectangle 26"/>
            <p:cNvSpPr/>
            <p:nvPr/>
          </p:nvSpPr>
          <p:spPr>
            <a:xfrm>
              <a:off x="7675059" y="1964703"/>
              <a:ext cx="102065" cy="611396"/>
            </a:xfrm>
            <a:prstGeom prst="rect">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8" name="Rectangle 27"/>
            <p:cNvSpPr/>
            <p:nvPr/>
          </p:nvSpPr>
          <p:spPr>
            <a:xfrm>
              <a:off x="9243339" y="2085612"/>
              <a:ext cx="86800" cy="48581"/>
            </a:xfrm>
            <a:prstGeom prst="rect">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Rectangle 28"/>
            <p:cNvSpPr/>
            <p:nvPr/>
          </p:nvSpPr>
          <p:spPr>
            <a:xfrm>
              <a:off x="9243339" y="2247837"/>
              <a:ext cx="86800" cy="48581"/>
            </a:xfrm>
            <a:prstGeom prst="rect">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Rectangle 29"/>
            <p:cNvSpPr/>
            <p:nvPr/>
          </p:nvSpPr>
          <p:spPr>
            <a:xfrm>
              <a:off x="9245720" y="2413272"/>
              <a:ext cx="86800" cy="48581"/>
            </a:xfrm>
            <a:prstGeom prst="rect">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Rectangle 30"/>
            <p:cNvSpPr/>
            <p:nvPr/>
          </p:nvSpPr>
          <p:spPr>
            <a:xfrm>
              <a:off x="9246019" y="2576099"/>
              <a:ext cx="86800" cy="48581"/>
            </a:xfrm>
            <a:prstGeom prst="rect">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5296" name="Straight Arrow Connector 55295"/>
            <p:cNvCxnSpPr/>
            <p:nvPr/>
          </p:nvCxnSpPr>
          <p:spPr>
            <a:xfrm>
              <a:off x="3200009" y="1916122"/>
              <a:ext cx="1363355"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55297" name="TextBox 55296"/>
            <p:cNvSpPr txBox="1"/>
            <p:nvPr/>
          </p:nvSpPr>
          <p:spPr>
            <a:xfrm>
              <a:off x="3527347" y="1737287"/>
              <a:ext cx="686514" cy="178835"/>
            </a:xfrm>
            <a:prstGeom prst="rect">
              <a:avLst/>
            </a:prstGeom>
          </p:spPr>
          <p:txBody>
            <a:bodyPr vert="horz" wrap="none" lIns="0" tIns="0" rIns="0" bIns="0" rtlCol="0" anchor="t">
              <a:normAutofit lnSpcReduction="10000"/>
            </a:bodyPr>
            <a:lstStyle/>
            <a:p>
              <a:r>
                <a:rPr lang="en-GB" sz="1200" dirty="0"/>
                <a:t>Start timer</a:t>
              </a:r>
            </a:p>
          </p:txBody>
        </p:sp>
        <p:sp>
          <p:nvSpPr>
            <p:cNvPr id="36" name="TextBox 35"/>
            <p:cNvSpPr txBox="1"/>
            <p:nvPr/>
          </p:nvSpPr>
          <p:spPr>
            <a:xfrm>
              <a:off x="8015244" y="1916122"/>
              <a:ext cx="991596" cy="169490"/>
            </a:xfrm>
            <a:prstGeom prst="rect">
              <a:avLst/>
            </a:prstGeom>
          </p:spPr>
          <p:txBody>
            <a:bodyPr vert="horz" wrap="none" lIns="0" tIns="0" rIns="0" bIns="0" rtlCol="0" anchor="t">
              <a:normAutofit lnSpcReduction="10000"/>
            </a:bodyPr>
            <a:lstStyle/>
            <a:p>
              <a:pPr algn="ctr"/>
              <a:r>
                <a:rPr lang="en-GB" sz="1200" dirty="0"/>
                <a:t>ADC interrupt</a:t>
              </a:r>
            </a:p>
          </p:txBody>
        </p:sp>
        <p:sp>
          <p:nvSpPr>
            <p:cNvPr id="39" name="TextBox 38"/>
            <p:cNvSpPr txBox="1"/>
            <p:nvPr/>
          </p:nvSpPr>
          <p:spPr>
            <a:xfrm>
              <a:off x="8015244" y="2091382"/>
              <a:ext cx="991596" cy="169490"/>
            </a:xfrm>
            <a:prstGeom prst="rect">
              <a:avLst/>
            </a:prstGeom>
          </p:spPr>
          <p:txBody>
            <a:bodyPr vert="horz" wrap="none" lIns="0" tIns="0" rIns="0" bIns="0" rtlCol="0" anchor="t">
              <a:normAutofit lnSpcReduction="10000"/>
            </a:bodyPr>
            <a:lstStyle/>
            <a:p>
              <a:pPr algn="ctr"/>
              <a:r>
                <a:rPr lang="en-GB" sz="1200" dirty="0"/>
                <a:t>ADC interrupt</a:t>
              </a:r>
            </a:p>
          </p:txBody>
        </p:sp>
        <p:sp>
          <p:nvSpPr>
            <p:cNvPr id="41" name="TextBox 40"/>
            <p:cNvSpPr txBox="1"/>
            <p:nvPr/>
          </p:nvSpPr>
          <p:spPr>
            <a:xfrm>
              <a:off x="8015244" y="2243782"/>
              <a:ext cx="991596" cy="169490"/>
            </a:xfrm>
            <a:prstGeom prst="rect">
              <a:avLst/>
            </a:prstGeom>
          </p:spPr>
          <p:txBody>
            <a:bodyPr vert="horz" wrap="none" lIns="0" tIns="0" rIns="0" bIns="0" rtlCol="0" anchor="t">
              <a:normAutofit lnSpcReduction="10000"/>
            </a:bodyPr>
            <a:lstStyle/>
            <a:p>
              <a:pPr algn="ctr"/>
              <a:r>
                <a:rPr lang="en-GB" sz="1200" dirty="0"/>
                <a:t>ADC interrupt</a:t>
              </a:r>
            </a:p>
          </p:txBody>
        </p:sp>
        <p:cxnSp>
          <p:nvCxnSpPr>
            <p:cNvPr id="42" name="Straight Arrow Connector 41"/>
            <p:cNvCxnSpPr/>
            <p:nvPr/>
          </p:nvCxnSpPr>
          <p:spPr>
            <a:xfrm>
              <a:off x="7758978" y="2576684"/>
              <a:ext cx="1479901"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8012362" y="2407194"/>
              <a:ext cx="991596" cy="169490"/>
            </a:xfrm>
            <a:prstGeom prst="rect">
              <a:avLst/>
            </a:prstGeom>
          </p:spPr>
          <p:txBody>
            <a:bodyPr vert="horz" wrap="none" lIns="0" tIns="0" rIns="0" bIns="0" rtlCol="0" anchor="t">
              <a:normAutofit lnSpcReduction="10000"/>
            </a:bodyPr>
            <a:lstStyle/>
            <a:p>
              <a:pPr algn="ctr"/>
              <a:r>
                <a:rPr lang="en-GB" sz="1200" dirty="0"/>
                <a:t>ADC interrupt</a:t>
              </a:r>
            </a:p>
          </p:txBody>
        </p:sp>
        <p:cxnSp>
          <p:nvCxnSpPr>
            <p:cNvPr id="44" name="Straight Arrow Connector 43"/>
            <p:cNvCxnSpPr/>
            <p:nvPr/>
          </p:nvCxnSpPr>
          <p:spPr>
            <a:xfrm>
              <a:off x="4650164" y="1916122"/>
              <a:ext cx="1476526"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45" name="TextBox 44"/>
            <p:cNvSpPr txBox="1"/>
            <p:nvPr/>
          </p:nvSpPr>
          <p:spPr>
            <a:xfrm>
              <a:off x="5090673" y="1737287"/>
              <a:ext cx="686514" cy="178835"/>
            </a:xfrm>
            <a:prstGeom prst="rect">
              <a:avLst/>
            </a:prstGeom>
          </p:spPr>
          <p:txBody>
            <a:bodyPr vert="horz" wrap="none" lIns="0" tIns="0" rIns="0" bIns="0" rtlCol="0" anchor="t">
              <a:normAutofit lnSpcReduction="10000"/>
            </a:bodyPr>
            <a:lstStyle/>
            <a:p>
              <a:pPr algn="ctr"/>
              <a:r>
                <a:rPr lang="en-GB" sz="1200" dirty="0"/>
                <a:t>Timer interrupt</a:t>
              </a:r>
            </a:p>
          </p:txBody>
        </p:sp>
        <p:sp>
          <p:nvSpPr>
            <p:cNvPr id="49" name="TextBox 48"/>
            <p:cNvSpPr txBox="1"/>
            <p:nvPr/>
          </p:nvSpPr>
          <p:spPr>
            <a:xfrm>
              <a:off x="6639653" y="1786339"/>
              <a:ext cx="686514" cy="178835"/>
            </a:xfrm>
            <a:prstGeom prst="rect">
              <a:avLst/>
            </a:prstGeom>
          </p:spPr>
          <p:txBody>
            <a:bodyPr vert="horz" wrap="none" lIns="0" tIns="0" rIns="0" bIns="0" rtlCol="0" anchor="t">
              <a:normAutofit lnSpcReduction="10000"/>
            </a:bodyPr>
            <a:lstStyle/>
            <a:p>
              <a:pPr algn="ctr"/>
              <a:r>
                <a:rPr lang="en-GB" sz="1200" dirty="0"/>
                <a:t>Start ADC</a:t>
              </a:r>
            </a:p>
          </p:txBody>
        </p:sp>
        <p:cxnSp>
          <p:nvCxnSpPr>
            <p:cNvPr id="51" name="Straight Arrow Connector 50"/>
            <p:cNvCxnSpPr/>
            <p:nvPr/>
          </p:nvCxnSpPr>
          <p:spPr>
            <a:xfrm flipH="1">
              <a:off x="3200010" y="2622404"/>
              <a:ext cx="6038869"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52" name="TextBox 51"/>
            <p:cNvSpPr txBox="1"/>
            <p:nvPr/>
          </p:nvSpPr>
          <p:spPr>
            <a:xfrm>
              <a:off x="3416368" y="2452914"/>
              <a:ext cx="991596" cy="169490"/>
            </a:xfrm>
            <a:prstGeom prst="rect">
              <a:avLst/>
            </a:prstGeom>
          </p:spPr>
          <p:txBody>
            <a:bodyPr vert="horz" wrap="none" lIns="0" tIns="0" rIns="0" bIns="0" rtlCol="0" anchor="t">
              <a:normAutofit lnSpcReduction="10000"/>
            </a:bodyPr>
            <a:lstStyle/>
            <a:p>
              <a:pPr algn="ctr"/>
              <a:r>
                <a:rPr lang="en-GB" sz="1200" dirty="0" err="1"/>
                <a:t>ADC_done</a:t>
              </a:r>
              <a:r>
                <a:rPr lang="en-GB" sz="1200" dirty="0"/>
                <a:t> = 1</a:t>
              </a:r>
            </a:p>
          </p:txBody>
        </p:sp>
        <p:cxnSp>
          <p:nvCxnSpPr>
            <p:cNvPr id="55" name="Straight Arrow Connector 54"/>
            <p:cNvCxnSpPr/>
            <p:nvPr/>
          </p:nvCxnSpPr>
          <p:spPr>
            <a:xfrm>
              <a:off x="6199144" y="2933123"/>
              <a:ext cx="1476526"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56" name="Straight Arrow Connector 55"/>
            <p:cNvCxnSpPr/>
            <p:nvPr/>
          </p:nvCxnSpPr>
          <p:spPr>
            <a:xfrm>
              <a:off x="7761860" y="3381221"/>
              <a:ext cx="1479901"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57" name="Straight Arrow Connector 56"/>
            <p:cNvCxnSpPr/>
            <p:nvPr/>
          </p:nvCxnSpPr>
          <p:spPr>
            <a:xfrm>
              <a:off x="7761860" y="3228821"/>
              <a:ext cx="1479901"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58" name="Straight Arrow Connector 57"/>
            <p:cNvCxnSpPr/>
            <p:nvPr/>
          </p:nvCxnSpPr>
          <p:spPr>
            <a:xfrm>
              <a:off x="7761860" y="3053561"/>
              <a:ext cx="1479901"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59" name="Rectangle 58"/>
            <p:cNvSpPr/>
            <p:nvPr/>
          </p:nvSpPr>
          <p:spPr>
            <a:xfrm>
              <a:off x="6132079" y="2884071"/>
              <a:ext cx="86800" cy="97162"/>
            </a:xfrm>
            <a:prstGeom prst="rect">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0" name="Rectangle 59"/>
            <p:cNvSpPr/>
            <p:nvPr/>
          </p:nvSpPr>
          <p:spPr>
            <a:xfrm>
              <a:off x="7675059" y="2932652"/>
              <a:ext cx="102065" cy="611396"/>
            </a:xfrm>
            <a:prstGeom prst="rect">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1" name="Rectangle 60"/>
            <p:cNvSpPr/>
            <p:nvPr/>
          </p:nvSpPr>
          <p:spPr>
            <a:xfrm>
              <a:off x="9243339" y="3053561"/>
              <a:ext cx="86800" cy="48581"/>
            </a:xfrm>
            <a:prstGeom prst="rect">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2" name="Rectangle 61"/>
            <p:cNvSpPr/>
            <p:nvPr/>
          </p:nvSpPr>
          <p:spPr>
            <a:xfrm>
              <a:off x="9243339" y="3215786"/>
              <a:ext cx="86800" cy="48581"/>
            </a:xfrm>
            <a:prstGeom prst="rect">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3" name="Rectangle 62"/>
            <p:cNvSpPr/>
            <p:nvPr/>
          </p:nvSpPr>
          <p:spPr>
            <a:xfrm>
              <a:off x="9245720" y="3381221"/>
              <a:ext cx="86800" cy="48581"/>
            </a:xfrm>
            <a:prstGeom prst="rect">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4" name="Rectangle 63"/>
            <p:cNvSpPr/>
            <p:nvPr/>
          </p:nvSpPr>
          <p:spPr>
            <a:xfrm>
              <a:off x="9246019" y="3544048"/>
              <a:ext cx="86800" cy="48581"/>
            </a:xfrm>
            <a:prstGeom prst="rect">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7" name="TextBox 66"/>
            <p:cNvSpPr txBox="1"/>
            <p:nvPr/>
          </p:nvSpPr>
          <p:spPr>
            <a:xfrm>
              <a:off x="8015244" y="2884071"/>
              <a:ext cx="991596" cy="169490"/>
            </a:xfrm>
            <a:prstGeom prst="rect">
              <a:avLst/>
            </a:prstGeom>
          </p:spPr>
          <p:txBody>
            <a:bodyPr vert="horz" wrap="none" lIns="0" tIns="0" rIns="0" bIns="0" rtlCol="0" anchor="t">
              <a:normAutofit lnSpcReduction="10000"/>
            </a:bodyPr>
            <a:lstStyle/>
            <a:p>
              <a:pPr algn="ctr"/>
              <a:r>
                <a:rPr lang="en-GB" sz="1200" dirty="0"/>
                <a:t>ADC interrupt</a:t>
              </a:r>
            </a:p>
          </p:txBody>
        </p:sp>
        <p:sp>
          <p:nvSpPr>
            <p:cNvPr id="68" name="TextBox 67"/>
            <p:cNvSpPr txBox="1"/>
            <p:nvPr/>
          </p:nvSpPr>
          <p:spPr>
            <a:xfrm>
              <a:off x="8015244" y="3059331"/>
              <a:ext cx="991596" cy="169490"/>
            </a:xfrm>
            <a:prstGeom prst="rect">
              <a:avLst/>
            </a:prstGeom>
          </p:spPr>
          <p:txBody>
            <a:bodyPr vert="horz" wrap="none" lIns="0" tIns="0" rIns="0" bIns="0" rtlCol="0" anchor="t">
              <a:normAutofit lnSpcReduction="10000"/>
            </a:bodyPr>
            <a:lstStyle/>
            <a:p>
              <a:pPr algn="ctr"/>
              <a:r>
                <a:rPr lang="en-GB" sz="1200" dirty="0"/>
                <a:t>ADC interrupt</a:t>
              </a:r>
            </a:p>
          </p:txBody>
        </p:sp>
        <p:sp>
          <p:nvSpPr>
            <p:cNvPr id="69" name="TextBox 68"/>
            <p:cNvSpPr txBox="1"/>
            <p:nvPr/>
          </p:nvSpPr>
          <p:spPr>
            <a:xfrm>
              <a:off x="8015244" y="3211731"/>
              <a:ext cx="991596" cy="169490"/>
            </a:xfrm>
            <a:prstGeom prst="rect">
              <a:avLst/>
            </a:prstGeom>
          </p:spPr>
          <p:txBody>
            <a:bodyPr vert="horz" wrap="none" lIns="0" tIns="0" rIns="0" bIns="0" rtlCol="0" anchor="t">
              <a:normAutofit lnSpcReduction="10000"/>
            </a:bodyPr>
            <a:lstStyle/>
            <a:p>
              <a:pPr algn="ctr"/>
              <a:r>
                <a:rPr lang="en-GB" sz="1200" dirty="0"/>
                <a:t>ADC interrupt</a:t>
              </a:r>
            </a:p>
          </p:txBody>
        </p:sp>
        <p:cxnSp>
          <p:nvCxnSpPr>
            <p:cNvPr id="70" name="Straight Arrow Connector 69"/>
            <p:cNvCxnSpPr/>
            <p:nvPr/>
          </p:nvCxnSpPr>
          <p:spPr>
            <a:xfrm>
              <a:off x="7758978" y="3544633"/>
              <a:ext cx="1479901"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71" name="TextBox 70"/>
            <p:cNvSpPr txBox="1"/>
            <p:nvPr/>
          </p:nvSpPr>
          <p:spPr>
            <a:xfrm>
              <a:off x="8012362" y="3375143"/>
              <a:ext cx="991596" cy="169490"/>
            </a:xfrm>
            <a:prstGeom prst="rect">
              <a:avLst/>
            </a:prstGeom>
          </p:spPr>
          <p:txBody>
            <a:bodyPr vert="horz" wrap="none" lIns="0" tIns="0" rIns="0" bIns="0" rtlCol="0" anchor="t">
              <a:normAutofit lnSpcReduction="10000"/>
            </a:bodyPr>
            <a:lstStyle/>
            <a:p>
              <a:pPr algn="ctr"/>
              <a:r>
                <a:rPr lang="en-GB" sz="1200" dirty="0"/>
                <a:t>ADC interrupt</a:t>
              </a:r>
            </a:p>
          </p:txBody>
        </p:sp>
        <p:cxnSp>
          <p:nvCxnSpPr>
            <p:cNvPr id="72" name="Straight Arrow Connector 71"/>
            <p:cNvCxnSpPr/>
            <p:nvPr/>
          </p:nvCxnSpPr>
          <p:spPr>
            <a:xfrm>
              <a:off x="4650164" y="2884071"/>
              <a:ext cx="1476526"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73" name="TextBox 72"/>
            <p:cNvSpPr txBox="1"/>
            <p:nvPr/>
          </p:nvSpPr>
          <p:spPr>
            <a:xfrm>
              <a:off x="5090673" y="2705236"/>
              <a:ext cx="686514" cy="178835"/>
            </a:xfrm>
            <a:prstGeom prst="rect">
              <a:avLst/>
            </a:prstGeom>
          </p:spPr>
          <p:txBody>
            <a:bodyPr vert="horz" wrap="none" lIns="0" tIns="0" rIns="0" bIns="0" rtlCol="0" anchor="t">
              <a:normAutofit lnSpcReduction="10000"/>
            </a:bodyPr>
            <a:lstStyle/>
            <a:p>
              <a:pPr algn="ctr"/>
              <a:r>
                <a:rPr lang="en-GB" sz="1200" dirty="0"/>
                <a:t>Timer interrupt</a:t>
              </a:r>
            </a:p>
          </p:txBody>
        </p:sp>
        <p:sp>
          <p:nvSpPr>
            <p:cNvPr id="74" name="TextBox 73"/>
            <p:cNvSpPr txBox="1"/>
            <p:nvPr/>
          </p:nvSpPr>
          <p:spPr>
            <a:xfrm>
              <a:off x="6639653" y="2754288"/>
              <a:ext cx="686514" cy="178835"/>
            </a:xfrm>
            <a:prstGeom prst="rect">
              <a:avLst/>
            </a:prstGeom>
          </p:spPr>
          <p:txBody>
            <a:bodyPr vert="horz" wrap="none" lIns="0" tIns="0" rIns="0" bIns="0" rtlCol="0" anchor="t">
              <a:normAutofit lnSpcReduction="10000"/>
            </a:bodyPr>
            <a:lstStyle/>
            <a:p>
              <a:pPr algn="ctr"/>
              <a:r>
                <a:rPr lang="en-GB" sz="1200" dirty="0"/>
                <a:t>Start ADC</a:t>
              </a:r>
            </a:p>
          </p:txBody>
        </p:sp>
        <p:cxnSp>
          <p:nvCxnSpPr>
            <p:cNvPr id="75" name="Straight Arrow Connector 74"/>
            <p:cNvCxnSpPr/>
            <p:nvPr/>
          </p:nvCxnSpPr>
          <p:spPr>
            <a:xfrm flipH="1">
              <a:off x="3200010" y="3590353"/>
              <a:ext cx="6038869"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76" name="TextBox 75"/>
            <p:cNvSpPr txBox="1"/>
            <p:nvPr/>
          </p:nvSpPr>
          <p:spPr>
            <a:xfrm>
              <a:off x="3416368" y="3420863"/>
              <a:ext cx="991596" cy="169490"/>
            </a:xfrm>
            <a:prstGeom prst="rect">
              <a:avLst/>
            </a:prstGeom>
          </p:spPr>
          <p:txBody>
            <a:bodyPr vert="horz" wrap="none" lIns="0" tIns="0" rIns="0" bIns="0" rtlCol="0" anchor="t">
              <a:normAutofit lnSpcReduction="10000"/>
            </a:bodyPr>
            <a:lstStyle/>
            <a:p>
              <a:pPr algn="ctr"/>
              <a:r>
                <a:rPr lang="en-GB" sz="1200" dirty="0" err="1"/>
                <a:t>ADC_done</a:t>
              </a:r>
              <a:r>
                <a:rPr lang="en-GB" sz="1200" dirty="0"/>
                <a:t> = 1</a:t>
              </a:r>
            </a:p>
          </p:txBody>
        </p:sp>
        <p:cxnSp>
          <p:nvCxnSpPr>
            <p:cNvPr id="77" name="Straight Arrow Connector 76"/>
            <p:cNvCxnSpPr/>
            <p:nvPr/>
          </p:nvCxnSpPr>
          <p:spPr>
            <a:xfrm>
              <a:off x="6199144" y="3902277"/>
              <a:ext cx="1476526"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78" name="Straight Arrow Connector 77"/>
            <p:cNvCxnSpPr/>
            <p:nvPr/>
          </p:nvCxnSpPr>
          <p:spPr>
            <a:xfrm>
              <a:off x="7761860" y="4350375"/>
              <a:ext cx="1479901"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79" name="Straight Arrow Connector 78"/>
            <p:cNvCxnSpPr/>
            <p:nvPr/>
          </p:nvCxnSpPr>
          <p:spPr>
            <a:xfrm>
              <a:off x="7761860" y="4197975"/>
              <a:ext cx="1479901"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80" name="Straight Arrow Connector 79"/>
            <p:cNvCxnSpPr/>
            <p:nvPr/>
          </p:nvCxnSpPr>
          <p:spPr>
            <a:xfrm>
              <a:off x="7761860" y="4022715"/>
              <a:ext cx="1479901"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81" name="Rectangle 80"/>
            <p:cNvSpPr/>
            <p:nvPr/>
          </p:nvSpPr>
          <p:spPr>
            <a:xfrm>
              <a:off x="6132079" y="3853225"/>
              <a:ext cx="86800" cy="97162"/>
            </a:xfrm>
            <a:prstGeom prst="rect">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2" name="Rectangle 81"/>
            <p:cNvSpPr/>
            <p:nvPr/>
          </p:nvSpPr>
          <p:spPr>
            <a:xfrm>
              <a:off x="7675059" y="3901806"/>
              <a:ext cx="102065" cy="611396"/>
            </a:xfrm>
            <a:prstGeom prst="rect">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3" name="Rectangle 82"/>
            <p:cNvSpPr/>
            <p:nvPr/>
          </p:nvSpPr>
          <p:spPr>
            <a:xfrm>
              <a:off x="9243339" y="4022715"/>
              <a:ext cx="86800" cy="48581"/>
            </a:xfrm>
            <a:prstGeom prst="rect">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4" name="Rectangle 83"/>
            <p:cNvSpPr/>
            <p:nvPr/>
          </p:nvSpPr>
          <p:spPr>
            <a:xfrm>
              <a:off x="9243339" y="4184940"/>
              <a:ext cx="86800" cy="48581"/>
            </a:xfrm>
            <a:prstGeom prst="rect">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5" name="Rectangle 84"/>
            <p:cNvSpPr/>
            <p:nvPr/>
          </p:nvSpPr>
          <p:spPr>
            <a:xfrm>
              <a:off x="9245720" y="4350375"/>
              <a:ext cx="86800" cy="48581"/>
            </a:xfrm>
            <a:prstGeom prst="rect">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6" name="Rectangle 85"/>
            <p:cNvSpPr/>
            <p:nvPr/>
          </p:nvSpPr>
          <p:spPr>
            <a:xfrm>
              <a:off x="9246019" y="4513202"/>
              <a:ext cx="86800" cy="48581"/>
            </a:xfrm>
            <a:prstGeom prst="rect">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7" name="TextBox 86"/>
            <p:cNvSpPr txBox="1"/>
            <p:nvPr/>
          </p:nvSpPr>
          <p:spPr>
            <a:xfrm>
              <a:off x="8015244" y="3853225"/>
              <a:ext cx="991596" cy="169490"/>
            </a:xfrm>
            <a:prstGeom prst="rect">
              <a:avLst/>
            </a:prstGeom>
          </p:spPr>
          <p:txBody>
            <a:bodyPr vert="horz" wrap="none" lIns="0" tIns="0" rIns="0" bIns="0" rtlCol="0" anchor="t">
              <a:normAutofit lnSpcReduction="10000"/>
            </a:bodyPr>
            <a:lstStyle/>
            <a:p>
              <a:pPr algn="ctr"/>
              <a:r>
                <a:rPr lang="en-GB" sz="1200" dirty="0"/>
                <a:t>ADC interrupt</a:t>
              </a:r>
            </a:p>
          </p:txBody>
        </p:sp>
        <p:sp>
          <p:nvSpPr>
            <p:cNvPr id="88" name="TextBox 87"/>
            <p:cNvSpPr txBox="1"/>
            <p:nvPr/>
          </p:nvSpPr>
          <p:spPr>
            <a:xfrm>
              <a:off x="8015244" y="4028485"/>
              <a:ext cx="991596" cy="169490"/>
            </a:xfrm>
            <a:prstGeom prst="rect">
              <a:avLst/>
            </a:prstGeom>
          </p:spPr>
          <p:txBody>
            <a:bodyPr vert="horz" wrap="none" lIns="0" tIns="0" rIns="0" bIns="0" rtlCol="0" anchor="t">
              <a:normAutofit lnSpcReduction="10000"/>
            </a:bodyPr>
            <a:lstStyle/>
            <a:p>
              <a:pPr algn="ctr"/>
              <a:r>
                <a:rPr lang="en-GB" sz="1200" dirty="0"/>
                <a:t>ADC interrupt</a:t>
              </a:r>
            </a:p>
          </p:txBody>
        </p:sp>
        <p:sp>
          <p:nvSpPr>
            <p:cNvPr id="89" name="TextBox 88"/>
            <p:cNvSpPr txBox="1"/>
            <p:nvPr/>
          </p:nvSpPr>
          <p:spPr>
            <a:xfrm>
              <a:off x="8015244" y="4180885"/>
              <a:ext cx="991596" cy="169490"/>
            </a:xfrm>
            <a:prstGeom prst="rect">
              <a:avLst/>
            </a:prstGeom>
          </p:spPr>
          <p:txBody>
            <a:bodyPr vert="horz" wrap="none" lIns="0" tIns="0" rIns="0" bIns="0" rtlCol="0" anchor="t">
              <a:normAutofit lnSpcReduction="10000"/>
            </a:bodyPr>
            <a:lstStyle/>
            <a:p>
              <a:pPr algn="ctr"/>
              <a:r>
                <a:rPr lang="en-GB" sz="1200" dirty="0"/>
                <a:t>ADC interrupt</a:t>
              </a:r>
            </a:p>
          </p:txBody>
        </p:sp>
        <p:cxnSp>
          <p:nvCxnSpPr>
            <p:cNvPr id="90" name="Straight Arrow Connector 89"/>
            <p:cNvCxnSpPr/>
            <p:nvPr/>
          </p:nvCxnSpPr>
          <p:spPr>
            <a:xfrm>
              <a:off x="7758978" y="4513787"/>
              <a:ext cx="1479901"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91" name="TextBox 90"/>
            <p:cNvSpPr txBox="1"/>
            <p:nvPr/>
          </p:nvSpPr>
          <p:spPr>
            <a:xfrm>
              <a:off x="8012362" y="4344297"/>
              <a:ext cx="991596" cy="169490"/>
            </a:xfrm>
            <a:prstGeom prst="rect">
              <a:avLst/>
            </a:prstGeom>
          </p:spPr>
          <p:txBody>
            <a:bodyPr vert="horz" wrap="none" lIns="0" tIns="0" rIns="0" bIns="0" rtlCol="0" anchor="t">
              <a:normAutofit lnSpcReduction="10000"/>
            </a:bodyPr>
            <a:lstStyle/>
            <a:p>
              <a:pPr algn="ctr"/>
              <a:r>
                <a:rPr lang="en-GB" sz="1200" dirty="0"/>
                <a:t>ADC interrupt</a:t>
              </a:r>
            </a:p>
          </p:txBody>
        </p:sp>
        <p:cxnSp>
          <p:nvCxnSpPr>
            <p:cNvPr id="92" name="Straight Arrow Connector 91"/>
            <p:cNvCxnSpPr/>
            <p:nvPr/>
          </p:nvCxnSpPr>
          <p:spPr>
            <a:xfrm>
              <a:off x="4650164" y="3853225"/>
              <a:ext cx="1476526"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93" name="TextBox 92"/>
            <p:cNvSpPr txBox="1"/>
            <p:nvPr/>
          </p:nvSpPr>
          <p:spPr>
            <a:xfrm>
              <a:off x="5090673" y="3674390"/>
              <a:ext cx="686514" cy="178835"/>
            </a:xfrm>
            <a:prstGeom prst="rect">
              <a:avLst/>
            </a:prstGeom>
          </p:spPr>
          <p:txBody>
            <a:bodyPr vert="horz" wrap="none" lIns="0" tIns="0" rIns="0" bIns="0" rtlCol="0" anchor="t">
              <a:normAutofit lnSpcReduction="10000"/>
            </a:bodyPr>
            <a:lstStyle/>
            <a:p>
              <a:pPr algn="ctr"/>
              <a:r>
                <a:rPr lang="en-GB" sz="1200" dirty="0"/>
                <a:t>Timer interrupt</a:t>
              </a:r>
            </a:p>
          </p:txBody>
        </p:sp>
        <p:sp>
          <p:nvSpPr>
            <p:cNvPr id="94" name="TextBox 93"/>
            <p:cNvSpPr txBox="1"/>
            <p:nvPr/>
          </p:nvSpPr>
          <p:spPr>
            <a:xfrm>
              <a:off x="6639653" y="3723442"/>
              <a:ext cx="686514" cy="178835"/>
            </a:xfrm>
            <a:prstGeom prst="rect">
              <a:avLst/>
            </a:prstGeom>
          </p:spPr>
          <p:txBody>
            <a:bodyPr vert="horz" wrap="none" lIns="0" tIns="0" rIns="0" bIns="0" rtlCol="0" anchor="t">
              <a:normAutofit lnSpcReduction="10000"/>
            </a:bodyPr>
            <a:lstStyle/>
            <a:p>
              <a:pPr algn="ctr"/>
              <a:r>
                <a:rPr lang="en-GB" sz="1200" dirty="0"/>
                <a:t>Start ADC</a:t>
              </a:r>
            </a:p>
          </p:txBody>
        </p:sp>
        <p:cxnSp>
          <p:nvCxnSpPr>
            <p:cNvPr id="95" name="Straight Arrow Connector 94"/>
            <p:cNvCxnSpPr/>
            <p:nvPr/>
          </p:nvCxnSpPr>
          <p:spPr>
            <a:xfrm flipH="1">
              <a:off x="3200010" y="4559507"/>
              <a:ext cx="6038869"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96" name="TextBox 95"/>
            <p:cNvSpPr txBox="1"/>
            <p:nvPr/>
          </p:nvSpPr>
          <p:spPr>
            <a:xfrm>
              <a:off x="3416368" y="4390017"/>
              <a:ext cx="991596" cy="169490"/>
            </a:xfrm>
            <a:prstGeom prst="rect">
              <a:avLst/>
            </a:prstGeom>
          </p:spPr>
          <p:txBody>
            <a:bodyPr vert="horz" wrap="none" lIns="0" tIns="0" rIns="0" bIns="0" rtlCol="0" anchor="t">
              <a:normAutofit lnSpcReduction="10000"/>
            </a:bodyPr>
            <a:lstStyle/>
            <a:p>
              <a:pPr algn="ctr"/>
              <a:r>
                <a:rPr lang="en-GB" sz="1200" dirty="0" err="1"/>
                <a:t>ADC_done</a:t>
              </a:r>
              <a:r>
                <a:rPr lang="en-GB" sz="1200" dirty="0"/>
                <a:t> = 1</a:t>
              </a:r>
            </a:p>
          </p:txBody>
        </p:sp>
      </p:grpSp>
    </p:spTree>
    <p:extLst>
      <p:ext uri="{BB962C8B-B14F-4D97-AF65-F5344CB8AC3E}">
        <p14:creationId xmlns:p14="http://schemas.microsoft.com/office/powerpoint/2010/main" val="1351392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Constraints</a:t>
            </a:r>
            <a:endParaRPr lang="en-US" dirty="0"/>
          </a:p>
        </p:txBody>
      </p:sp>
      <p:sp>
        <p:nvSpPr>
          <p:cNvPr id="3" name="Content Placeholder 2"/>
          <p:cNvSpPr>
            <a:spLocks noGrp="1"/>
          </p:cNvSpPr>
          <p:nvPr>
            <p:ph idx="1"/>
          </p:nvPr>
        </p:nvSpPr>
        <p:spPr/>
        <p:txBody>
          <a:bodyPr/>
          <a:lstStyle/>
          <a:p>
            <a:r>
              <a:rPr lang="en-US"/>
              <a:t>Cost</a:t>
            </a:r>
          </a:p>
          <a:p>
            <a:pPr lvl="1"/>
            <a:r>
              <a:rPr lang="en-US"/>
              <a:t>Competitive markets penalize products which don’t deliver adequate value for the cost</a:t>
            </a:r>
          </a:p>
          <a:p>
            <a:pPr lvl="1"/>
            <a:endParaRPr lang="en-US"/>
          </a:p>
          <a:p>
            <a:r>
              <a:rPr lang="en-US"/>
              <a:t>Size and weight limits</a:t>
            </a:r>
          </a:p>
          <a:p>
            <a:pPr lvl="1"/>
            <a:r>
              <a:rPr lang="en-US"/>
              <a:t>Mobile (aviation, automotive) and portable (e.g. handheld) systems</a:t>
            </a:r>
          </a:p>
          <a:p>
            <a:endParaRPr lang="en-US"/>
          </a:p>
          <a:p>
            <a:r>
              <a:rPr lang="en-US"/>
              <a:t>Power and energy limits</a:t>
            </a:r>
          </a:p>
          <a:p>
            <a:pPr lvl="1"/>
            <a:r>
              <a:rPr lang="en-US"/>
              <a:t>Battery capacity</a:t>
            </a:r>
          </a:p>
          <a:p>
            <a:pPr lvl="1"/>
            <a:r>
              <a:rPr lang="en-US"/>
              <a:t>Cooling limits</a:t>
            </a:r>
          </a:p>
          <a:p>
            <a:endParaRPr lang="en-US"/>
          </a:p>
          <a:p>
            <a:r>
              <a:rPr lang="en-US"/>
              <a:t>Environment</a:t>
            </a:r>
          </a:p>
          <a:p>
            <a:pPr lvl="1"/>
            <a:r>
              <a:rPr lang="en-US"/>
              <a:t>Temperatures may range from -40°C to 125°C, or even more</a:t>
            </a:r>
            <a:endParaRPr lang="en-US" dirty="0"/>
          </a:p>
        </p:txBody>
      </p:sp>
    </p:spTree>
    <p:extLst>
      <p:ext uri="{BB962C8B-B14F-4D97-AF65-F5344CB8AC3E}">
        <p14:creationId xmlns:p14="http://schemas.microsoft.com/office/powerpoint/2010/main" val="335341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Impact of Constraints</a:t>
            </a:r>
            <a:endParaRPr lang="en-US" dirty="0"/>
          </a:p>
        </p:txBody>
      </p:sp>
      <p:sp>
        <p:nvSpPr>
          <p:cNvPr id="3" name="Content Placeholder 2"/>
          <p:cNvSpPr>
            <a:spLocks noGrp="1"/>
          </p:cNvSpPr>
          <p:nvPr>
            <p:ph idx="1"/>
          </p:nvPr>
        </p:nvSpPr>
        <p:spPr/>
        <p:txBody>
          <a:bodyPr/>
          <a:lstStyle/>
          <a:p>
            <a:r>
              <a:rPr lang="en-US" dirty="0"/>
              <a:t>Microcontrollers used (rather than microprocessors)</a:t>
            </a:r>
          </a:p>
          <a:p>
            <a:pPr lvl="1"/>
            <a:r>
              <a:rPr lang="en-US" dirty="0"/>
              <a:t>Include peripherals to interface with other devices, respond efficiently </a:t>
            </a:r>
          </a:p>
          <a:p>
            <a:pPr lvl="1"/>
            <a:r>
              <a:rPr lang="en-US" dirty="0"/>
              <a:t>On-chip RAM, ROM reduce circuit board complexity and cost</a:t>
            </a:r>
          </a:p>
          <a:p>
            <a:pPr lvl="1"/>
            <a:endParaRPr lang="en-US" dirty="0"/>
          </a:p>
          <a:p>
            <a:r>
              <a:rPr lang="en-US" dirty="0"/>
              <a:t>Programming language</a:t>
            </a:r>
          </a:p>
          <a:p>
            <a:pPr lvl="1"/>
            <a:r>
              <a:rPr lang="en-US" dirty="0"/>
              <a:t>Programmed in C rather than Java (smaller and faster code, so less expensive MCU)</a:t>
            </a:r>
          </a:p>
          <a:p>
            <a:pPr lvl="1"/>
            <a:r>
              <a:rPr lang="en-US" dirty="0"/>
              <a:t>Some performance-critical code may be in assembly language</a:t>
            </a:r>
          </a:p>
          <a:p>
            <a:endParaRPr lang="en-US" dirty="0"/>
          </a:p>
          <a:p>
            <a:r>
              <a:rPr lang="en-US" dirty="0"/>
              <a:t>Operating system</a:t>
            </a:r>
          </a:p>
          <a:p>
            <a:pPr lvl="1"/>
            <a:r>
              <a:rPr lang="en-US" dirty="0"/>
              <a:t>Typically, no OS, but instead simple scheduler (or even just interrupts + main code (foreground/background system)</a:t>
            </a:r>
          </a:p>
          <a:p>
            <a:pPr lvl="1"/>
            <a:r>
              <a:rPr lang="en-US" dirty="0"/>
              <a:t>If OS is used, likely to be a lean RTOS</a:t>
            </a:r>
          </a:p>
        </p:txBody>
      </p:sp>
    </p:spTree>
    <p:extLst>
      <p:ext uri="{BB962C8B-B14F-4D97-AF65-F5344CB8AC3E}">
        <p14:creationId xmlns:p14="http://schemas.microsoft.com/office/powerpoint/2010/main" val="216756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7174" y="842666"/>
            <a:ext cx="10004627" cy="5632563"/>
          </a:xfrm>
        </p:spPr>
        <p:txBody>
          <a:bodyPr/>
          <a:lstStyle/>
          <a:p>
            <a:r>
              <a:rPr lang="en-GB" sz="2000" dirty="0"/>
              <a:t>In most embedded systems, MCUs are chosen to be the best solution, since they offer:</a:t>
            </a:r>
          </a:p>
          <a:p>
            <a:pPr lvl="1"/>
            <a:r>
              <a:rPr lang="en-GB" dirty="0"/>
              <a:t>Low development and manufacturing cost</a:t>
            </a:r>
          </a:p>
          <a:p>
            <a:pPr lvl="1"/>
            <a:r>
              <a:rPr lang="en-GB" dirty="0"/>
              <a:t>Easy porting and updating</a:t>
            </a:r>
          </a:p>
          <a:p>
            <a:pPr lvl="1"/>
            <a:r>
              <a:rPr lang="en-GB" dirty="0"/>
              <a:t>Light footprint</a:t>
            </a:r>
          </a:p>
          <a:p>
            <a:pPr lvl="1"/>
            <a:r>
              <a:rPr lang="en-GB" dirty="0"/>
              <a:t>Relatively low power consumption</a:t>
            </a:r>
          </a:p>
          <a:p>
            <a:pPr lvl="1"/>
            <a:r>
              <a:rPr lang="en-GB" dirty="0"/>
              <a:t>Satisfactory performance for low-end products</a:t>
            </a:r>
          </a:p>
        </p:txBody>
      </p:sp>
      <p:sp>
        <p:nvSpPr>
          <p:cNvPr id="2" name="Title 1"/>
          <p:cNvSpPr>
            <a:spLocks noGrp="1"/>
          </p:cNvSpPr>
          <p:nvPr>
            <p:ph type="title"/>
          </p:nvPr>
        </p:nvSpPr>
        <p:spPr/>
        <p:txBody>
          <a:bodyPr/>
          <a:lstStyle/>
          <a:p>
            <a:r>
              <a:rPr lang="en-GB" sz="3200" dirty="0"/>
              <a:t>Building embedded systems using MCUs</a:t>
            </a:r>
          </a:p>
        </p:txBody>
      </p:sp>
    </p:spTree>
    <p:extLst>
      <p:ext uri="{BB962C8B-B14F-4D97-AF65-F5344CB8AC3E}">
        <p14:creationId xmlns:p14="http://schemas.microsoft.com/office/powerpoint/2010/main" val="3714964327"/>
      </p:ext>
    </p:extLst>
  </p:cSld>
  <p:clrMapOvr>
    <a:masterClrMapping/>
  </p:clrMapOvr>
  <p:transition>
    <p:pull dir="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Curriculum Overview</a:t>
            </a:r>
            <a:endParaRPr lang="en-US" dirty="0"/>
          </a:p>
        </p:txBody>
      </p:sp>
      <p:sp>
        <p:nvSpPr>
          <p:cNvPr id="3" name="Content Placeholder 2"/>
          <p:cNvSpPr>
            <a:spLocks noGrp="1"/>
          </p:cNvSpPr>
          <p:nvPr>
            <p:ph idx="1"/>
          </p:nvPr>
        </p:nvSpPr>
        <p:spPr/>
        <p:txBody>
          <a:bodyPr/>
          <a:lstStyle/>
          <a:p>
            <a:r>
              <a:rPr lang="en-US" dirty="0"/>
              <a:t>Introductory Course: Building an Embedded System with an MCU</a:t>
            </a:r>
          </a:p>
          <a:p>
            <a:pPr lvl="1"/>
            <a:r>
              <a:rPr lang="en-US" dirty="0"/>
              <a:t>Microcontroller concepts</a:t>
            </a:r>
          </a:p>
          <a:p>
            <a:pPr lvl="1"/>
            <a:r>
              <a:rPr lang="en-US" dirty="0"/>
              <a:t>Software design basics</a:t>
            </a:r>
          </a:p>
          <a:p>
            <a:pPr lvl="1"/>
            <a:r>
              <a:rPr lang="en-US" dirty="0"/>
              <a:t>Processor core architecture and interrupt system</a:t>
            </a:r>
          </a:p>
          <a:p>
            <a:pPr lvl="1"/>
            <a:r>
              <a:rPr lang="en-US" dirty="0"/>
              <a:t>C as implemented in assembly language</a:t>
            </a:r>
          </a:p>
          <a:p>
            <a:pPr lvl="1"/>
            <a:r>
              <a:rPr lang="en-US" dirty="0"/>
              <a:t>Peripherals and interfacing</a:t>
            </a:r>
          </a:p>
        </p:txBody>
      </p:sp>
    </p:spTree>
    <p:extLst>
      <p:ext uri="{BB962C8B-B14F-4D97-AF65-F5344CB8AC3E}">
        <p14:creationId xmlns:p14="http://schemas.microsoft.com/office/powerpoint/2010/main" val="808907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Are We…?</a:t>
            </a:r>
            <a:endParaRPr lang="en-GB" dirty="0"/>
          </a:p>
        </p:txBody>
      </p:sp>
      <p:sp>
        <p:nvSpPr>
          <p:cNvPr id="3" name="Content Placeholder 2"/>
          <p:cNvSpPr>
            <a:spLocks noGrp="1"/>
          </p:cNvSpPr>
          <p:nvPr>
            <p:ph idx="1"/>
          </p:nvPr>
        </p:nvSpPr>
        <p:spPr/>
        <p:txBody>
          <a:bodyPr/>
          <a:lstStyle/>
          <a:p>
            <a:r>
              <a:rPr lang="en-US" dirty="0"/>
              <a:t>Using C instead of Java (or Python, or your other favorite language)?</a:t>
            </a:r>
          </a:p>
          <a:p>
            <a:pPr lvl="1"/>
            <a:r>
              <a:rPr lang="en-US" dirty="0"/>
              <a:t>C is the de facto standard for embedded systems because of:</a:t>
            </a:r>
          </a:p>
          <a:p>
            <a:pPr lvl="2"/>
            <a:r>
              <a:rPr lang="en-US" dirty="0"/>
              <a:t>Precise control over what the processor is doing.</a:t>
            </a:r>
          </a:p>
          <a:p>
            <a:pPr lvl="2"/>
            <a:r>
              <a:rPr lang="en-US" dirty="0"/>
              <a:t>Modest requirements for ROM, RAM, and MIPS, so much cheaper system</a:t>
            </a:r>
          </a:p>
          <a:p>
            <a:pPr lvl="2"/>
            <a:r>
              <a:rPr lang="en-US" dirty="0"/>
              <a:t>Predictable behavior, no OS (e.g. Garbage Collection) preemption</a:t>
            </a:r>
          </a:p>
          <a:p>
            <a:r>
              <a:rPr lang="en-US" dirty="0"/>
              <a:t>Learning assembly language?</a:t>
            </a:r>
          </a:p>
          <a:p>
            <a:pPr lvl="1"/>
            <a:r>
              <a:rPr lang="en-US" dirty="0"/>
              <a:t>The compiler translates C into assembly language. To understand whether the compiler is doing a reasonable job, you need to understand what it has produced. </a:t>
            </a:r>
          </a:p>
          <a:p>
            <a:pPr lvl="1"/>
            <a:r>
              <a:rPr lang="en-US" dirty="0"/>
              <a:t>Sometimes we may need to improve performance by writing assembly versions of functions.</a:t>
            </a:r>
          </a:p>
          <a:p>
            <a:r>
              <a:rPr lang="en-US" dirty="0"/>
              <a:t>Required to have a microcontroller board?</a:t>
            </a:r>
          </a:p>
          <a:p>
            <a:pPr lvl="1"/>
            <a:r>
              <a:rPr lang="en-US" dirty="0"/>
              <a:t>The best way to learn is hands-on.</a:t>
            </a:r>
          </a:p>
        </p:txBody>
      </p:sp>
    </p:spTree>
    <p:extLst>
      <p:ext uri="{BB962C8B-B14F-4D97-AF65-F5344CB8AC3E}">
        <p14:creationId xmlns:p14="http://schemas.microsoft.com/office/powerpoint/2010/main" val="1818608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829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732E8F9-034D-3843-9F6E-24F0AFBC5B57}"/>
              </a:ext>
            </a:extLst>
          </p:cNvPr>
          <p:cNvSpPr>
            <a:spLocks noGrp="1" noChangeArrowheads="1"/>
          </p:cNvSpPr>
          <p:nvPr>
            <p:ph type="title"/>
          </p:nvPr>
        </p:nvSpPr>
        <p:spPr/>
        <p:txBody>
          <a:bodyPr/>
          <a:lstStyle/>
          <a:p>
            <a:pPr eaLnBrk="1" hangingPunct="1">
              <a:defRPr/>
            </a:pPr>
            <a:r>
              <a:rPr lang="en-US" dirty="0">
                <a:cs typeface="+mj-cs"/>
              </a:rPr>
              <a:t>Learning Objectives</a:t>
            </a:r>
          </a:p>
        </p:txBody>
      </p:sp>
      <p:sp>
        <p:nvSpPr>
          <p:cNvPr id="3075" name="Rectangle 3">
            <a:extLst>
              <a:ext uri="{FF2B5EF4-FFF2-40B4-BE49-F238E27FC236}">
                <a16:creationId xmlns:a16="http://schemas.microsoft.com/office/drawing/2014/main" id="{18893A3C-ECEB-EB40-AC7D-88BE5EA3D727}"/>
              </a:ext>
            </a:extLst>
          </p:cNvPr>
          <p:cNvSpPr>
            <a:spLocks noGrp="1" noChangeArrowheads="1"/>
          </p:cNvSpPr>
          <p:nvPr>
            <p:ph type="body" idx="1"/>
          </p:nvPr>
        </p:nvSpPr>
        <p:spPr/>
        <p:txBody>
          <a:bodyPr/>
          <a:lstStyle/>
          <a:p>
            <a:pPr marL="0" indent="0">
              <a:buNone/>
            </a:pPr>
            <a:r>
              <a:rPr lang="en-US" altLang="en-US" dirty="0">
                <a:ea typeface="ＭＳ Ｐゴシック" panose="020B0600070205080204" pitchFamily="34" charset="-128"/>
              </a:rPr>
              <a:t>At the end of this lecture, you should be able to</a:t>
            </a:r>
            <a:r>
              <a:rPr lang="en-US" altLang="en-US" dirty="0">
                <a:solidFill>
                  <a:schemeClr val="accent5"/>
                </a:solidFill>
                <a:ea typeface="ＭＳ Ｐゴシック" panose="020B0600070205080204" pitchFamily="34" charset="-128"/>
              </a:rPr>
              <a:t>:</a:t>
            </a:r>
          </a:p>
          <a:p>
            <a:r>
              <a:rPr lang="en-GB" dirty="0">
                <a:ea typeface="ＭＳ Ｐゴシック" panose="020B0600070205080204" pitchFamily="34" charset="-128"/>
              </a:rPr>
              <a:t>Outline what is meant by Embedded Systems, give examples of its application and state its benefits. </a:t>
            </a:r>
          </a:p>
          <a:p>
            <a:r>
              <a:rPr lang="en-GB" dirty="0">
                <a:ea typeface="ＭＳ Ｐゴシック" panose="020B0600070205080204" pitchFamily="34" charset="-128"/>
              </a:rPr>
              <a:t>Describe the attributes of embedded systems. </a:t>
            </a:r>
          </a:p>
          <a:p>
            <a:r>
              <a:rPr lang="en-GB" dirty="0">
                <a:ea typeface="ＭＳ Ｐゴシック" panose="020B0600070205080204" pitchFamily="34" charset="-128"/>
              </a:rPr>
              <a:t>Outline the constraints on embedded systems including their impact. </a:t>
            </a:r>
          </a:p>
          <a:p>
            <a:endParaRPr lang="en-US" dirty="0">
              <a:cs typeface="+mn-cs"/>
            </a:endParaRPr>
          </a:p>
        </p:txBody>
      </p:sp>
    </p:spTree>
    <p:extLst>
      <p:ext uri="{BB962C8B-B14F-4D97-AF65-F5344CB8AC3E}">
        <p14:creationId xmlns:p14="http://schemas.microsoft.com/office/powerpoint/2010/main" val="1136888500"/>
      </p:ext>
    </p:extLst>
  </p:cSld>
  <p:clrMapOvr>
    <a:masterClrMapping/>
  </p:clrMapOvr>
  <p:transition>
    <p:pull dir="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Outline</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79425" y="1131010"/>
            <a:ext cx="11180763" cy="4086225"/>
          </a:xfrm>
        </p:spPr>
        <p:txBody>
          <a:bodyPr wrap="square" numCol="1" anchor="t" anchorCtr="0" compatLnSpc="1">
            <a:prstTxWarp prst="textNoShape">
              <a:avLst/>
            </a:prstTxWarp>
          </a:bodyPr>
          <a:lstStyle/>
          <a:p>
            <a:pPr lvl="1"/>
            <a:r>
              <a:rPr lang="en-GB" sz="2800" dirty="0"/>
              <a:t>Introduction to Embedded Systems</a:t>
            </a:r>
          </a:p>
          <a:p>
            <a:pPr lvl="1"/>
            <a:r>
              <a:rPr lang="en-GB" sz="2800" dirty="0"/>
              <a:t>Example Embedded Systems: </a:t>
            </a:r>
          </a:p>
          <a:p>
            <a:pPr lvl="2"/>
            <a:r>
              <a:rPr lang="en-GB" sz="2600" dirty="0"/>
              <a:t>Bike Computer</a:t>
            </a:r>
          </a:p>
          <a:p>
            <a:pPr lvl="2"/>
            <a:r>
              <a:rPr lang="en-GB" sz="2600" dirty="0"/>
              <a:t>Motor Control Unit</a:t>
            </a:r>
          </a:p>
          <a:p>
            <a:pPr lvl="2"/>
            <a:r>
              <a:rPr lang="en-GB" sz="2600" dirty="0"/>
              <a:t>Gasoline automobile engine control unit</a:t>
            </a:r>
          </a:p>
          <a:p>
            <a:pPr lvl="1"/>
            <a:r>
              <a:rPr lang="en-GB" sz="2800" dirty="0"/>
              <a:t>Options for Building Embedded Systems</a:t>
            </a:r>
          </a:p>
          <a:p>
            <a:pPr lvl="1"/>
            <a:r>
              <a:rPr lang="en-GB" sz="2800" dirty="0"/>
              <a:t>Benefits of embedded systems</a:t>
            </a:r>
          </a:p>
          <a:p>
            <a:pPr lvl="1"/>
            <a:r>
              <a:rPr lang="en-GB" sz="2800" dirty="0"/>
              <a:t>Embedded System Functions</a:t>
            </a:r>
          </a:p>
          <a:p>
            <a:pPr lvl="1"/>
            <a:r>
              <a:rPr lang="en-US" altLang="en-US" sz="2800" dirty="0">
                <a:ea typeface="ＭＳ Ｐゴシック" panose="020B0600070205080204" pitchFamily="34" charset="-128"/>
              </a:rPr>
              <a:t>Attributes of embedded systems</a:t>
            </a:r>
          </a:p>
          <a:p>
            <a:pPr lvl="1"/>
            <a:r>
              <a:rPr lang="en-US" altLang="en-US" sz="2800" dirty="0">
                <a:ea typeface="ＭＳ Ｐゴシック" panose="020B0600070205080204" pitchFamily="34" charset="-128"/>
              </a:rPr>
              <a:t>MCU Hardware &amp; Software for Concurrency</a:t>
            </a:r>
          </a:p>
          <a:p>
            <a:pPr lvl="1"/>
            <a:r>
              <a:rPr lang="en-US" altLang="en-US" sz="2800" dirty="0">
                <a:ea typeface="ＭＳ Ｐゴシック" panose="020B0600070205080204" pitchFamily="34" charset="-128"/>
              </a:rPr>
              <a:t>Embedded System Constraints and their impacts</a:t>
            </a:r>
          </a:p>
        </p:txBody>
      </p:sp>
    </p:spTree>
    <p:extLst>
      <p:ext uri="{BB962C8B-B14F-4D97-AF65-F5344CB8AC3E}">
        <p14:creationId xmlns:p14="http://schemas.microsoft.com/office/powerpoint/2010/main" val="1163397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numCol="2"/>
          <a:lstStyle/>
          <a:p>
            <a:r>
              <a:rPr lang="en-GB" dirty="0"/>
              <a:t>What is an Embedded System?</a:t>
            </a:r>
          </a:p>
          <a:p>
            <a:pPr lvl="1"/>
            <a:r>
              <a:rPr lang="en-GB" dirty="0"/>
              <a:t>Application-specific computer system</a:t>
            </a:r>
          </a:p>
          <a:p>
            <a:pPr lvl="1"/>
            <a:r>
              <a:rPr lang="en-GB" dirty="0"/>
              <a:t>Built into a larger system</a:t>
            </a:r>
          </a:p>
          <a:p>
            <a:r>
              <a:rPr lang="en-GB" dirty="0"/>
              <a:t>Why add a computer to the larger system?</a:t>
            </a:r>
          </a:p>
          <a:p>
            <a:pPr lvl="1"/>
            <a:r>
              <a:rPr lang="en-GB" dirty="0"/>
              <a:t>Better performance</a:t>
            </a:r>
          </a:p>
          <a:p>
            <a:pPr lvl="1"/>
            <a:r>
              <a:rPr lang="en-GB" dirty="0"/>
              <a:t>More functions and features</a:t>
            </a:r>
          </a:p>
          <a:p>
            <a:pPr lvl="1"/>
            <a:r>
              <a:rPr lang="en-GB" dirty="0"/>
              <a:t>Lower cost</a:t>
            </a:r>
          </a:p>
          <a:p>
            <a:pPr lvl="1"/>
            <a:r>
              <a:rPr lang="en-GB" dirty="0"/>
              <a:t>More dependability</a:t>
            </a:r>
          </a:p>
          <a:p>
            <a:pPr marL="538162" lvl="1" indent="0">
              <a:buNone/>
            </a:pPr>
            <a:endParaRPr lang="en-GB" dirty="0"/>
          </a:p>
          <a:p>
            <a:r>
              <a:rPr lang="en-GB" dirty="0"/>
              <a:t>Economics</a:t>
            </a:r>
          </a:p>
          <a:p>
            <a:pPr lvl="1"/>
            <a:r>
              <a:rPr lang="en-GB" dirty="0"/>
              <a:t>Microcontrollers (used for embedded computers) are high-volume, so recurring cost is low</a:t>
            </a:r>
          </a:p>
          <a:p>
            <a:pPr lvl="1"/>
            <a:r>
              <a:rPr lang="en-GB" dirty="0"/>
              <a:t>Nonrecurring cost dominated by software development</a:t>
            </a:r>
          </a:p>
          <a:p>
            <a:r>
              <a:rPr lang="en-GB" dirty="0"/>
              <a:t>Networks</a:t>
            </a:r>
          </a:p>
          <a:p>
            <a:pPr lvl="1"/>
            <a:r>
              <a:rPr lang="en-GB" dirty="0"/>
              <a:t>Often embedded system will use multiple processors communicating across a network to lower parts and assembly costs and improve reliability</a:t>
            </a:r>
          </a:p>
          <a:p>
            <a:endParaRPr lang="en-GB" dirty="0"/>
          </a:p>
        </p:txBody>
      </p:sp>
      <p:sp>
        <p:nvSpPr>
          <p:cNvPr id="3" name="Title 2"/>
          <p:cNvSpPr>
            <a:spLocks noGrp="1"/>
          </p:cNvSpPr>
          <p:nvPr>
            <p:ph type="title"/>
          </p:nvPr>
        </p:nvSpPr>
        <p:spPr/>
        <p:txBody>
          <a:bodyPr>
            <a:normAutofit/>
          </a:bodyPr>
          <a:lstStyle/>
          <a:p>
            <a:r>
              <a:rPr lang="en-GB"/>
              <a:t>Introduction</a:t>
            </a:r>
            <a:endParaRPr lang="en-GB" dirty="0"/>
          </a:p>
        </p:txBody>
      </p:sp>
    </p:spTree>
    <p:extLst>
      <p:ext uri="{BB962C8B-B14F-4D97-AF65-F5344CB8AC3E}">
        <p14:creationId xmlns:p14="http://schemas.microsoft.com/office/powerpoint/2010/main" val="313485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sz="3200" dirty="0"/>
              <a:t>Introduction to embedded systems</a:t>
            </a:r>
          </a:p>
        </p:txBody>
      </p:sp>
      <p:sp>
        <p:nvSpPr>
          <p:cNvPr id="5123" name="Content Placeholder 2"/>
          <p:cNvSpPr>
            <a:spLocks noGrp="1"/>
          </p:cNvSpPr>
          <p:nvPr>
            <p:ph idx="1"/>
          </p:nvPr>
        </p:nvSpPr>
        <p:spPr>
          <a:xfrm>
            <a:off x="555275" y="1052623"/>
            <a:ext cx="6928717" cy="3176478"/>
          </a:xfrm>
        </p:spPr>
        <p:txBody>
          <a:bodyPr/>
          <a:lstStyle/>
          <a:p>
            <a:pPr>
              <a:spcBef>
                <a:spcPts val="800"/>
              </a:spcBef>
            </a:pPr>
            <a:r>
              <a:rPr lang="en-GB" sz="2000" dirty="0"/>
              <a:t>What is an embedded system?</a:t>
            </a:r>
          </a:p>
          <a:p>
            <a:pPr lvl="1">
              <a:spcBef>
                <a:spcPts val="800"/>
              </a:spcBef>
            </a:pPr>
            <a:r>
              <a:rPr lang="en-GB" dirty="0"/>
              <a:t>Application-specific computer system</a:t>
            </a:r>
          </a:p>
          <a:p>
            <a:pPr lvl="1">
              <a:spcBef>
                <a:spcPts val="800"/>
              </a:spcBef>
            </a:pPr>
            <a:r>
              <a:rPr lang="en-GB" dirty="0"/>
              <a:t>Built into a larger system</a:t>
            </a:r>
          </a:p>
          <a:p>
            <a:pPr lvl="1">
              <a:spcBef>
                <a:spcPts val="800"/>
              </a:spcBef>
            </a:pPr>
            <a:r>
              <a:rPr lang="en-GB" dirty="0"/>
              <a:t>Often with real-time computing constraints</a:t>
            </a:r>
          </a:p>
          <a:p>
            <a:pPr>
              <a:spcBef>
                <a:spcPts val="800"/>
              </a:spcBef>
            </a:pPr>
            <a:r>
              <a:rPr lang="en-GB" sz="2000" dirty="0"/>
              <a:t>Why add an embedded computer to a larger system?</a:t>
            </a:r>
          </a:p>
          <a:p>
            <a:pPr lvl="1">
              <a:spcBef>
                <a:spcPts val="800"/>
              </a:spcBef>
            </a:pPr>
            <a:r>
              <a:rPr lang="en-GB" dirty="0"/>
              <a:t>Better performance</a:t>
            </a:r>
          </a:p>
          <a:p>
            <a:pPr lvl="1">
              <a:spcBef>
                <a:spcPts val="800"/>
              </a:spcBef>
            </a:pPr>
            <a:r>
              <a:rPr lang="en-GB" dirty="0"/>
              <a:t>More functions and features</a:t>
            </a:r>
          </a:p>
          <a:p>
            <a:pPr lvl="1">
              <a:spcBef>
                <a:spcPts val="800"/>
              </a:spcBef>
            </a:pPr>
            <a:r>
              <a:rPr lang="en-GB" dirty="0"/>
              <a:t>Lower cost, e.g., through automation</a:t>
            </a:r>
          </a:p>
          <a:p>
            <a:pPr lvl="1">
              <a:spcBef>
                <a:spcPts val="800"/>
              </a:spcBef>
            </a:pPr>
            <a:r>
              <a:rPr lang="en-GB" dirty="0"/>
              <a:t>More dependability</a:t>
            </a:r>
          </a:p>
          <a:p>
            <a:pPr lvl="1">
              <a:spcBef>
                <a:spcPts val="600"/>
              </a:spcBef>
            </a:pPr>
            <a:endParaRPr lang="en-GB" sz="1800" dirty="0"/>
          </a:p>
        </p:txBody>
      </p:sp>
      <p:grpSp>
        <p:nvGrpSpPr>
          <p:cNvPr id="8" name="Group 7"/>
          <p:cNvGrpSpPr/>
          <p:nvPr/>
        </p:nvGrpSpPr>
        <p:grpSpPr>
          <a:xfrm>
            <a:off x="4538743" y="4500533"/>
            <a:ext cx="2945249" cy="1007893"/>
            <a:chOff x="3505200" y="3894036"/>
            <a:chExt cx="2209800" cy="1436589"/>
          </a:xfrm>
        </p:grpSpPr>
        <p:sp>
          <p:nvSpPr>
            <p:cNvPr id="4" name="Rectangle 3"/>
            <p:cNvSpPr/>
            <p:nvPr/>
          </p:nvSpPr>
          <p:spPr bwMode="auto">
            <a:xfrm>
              <a:off x="3505200" y="3894036"/>
              <a:ext cx="2209800" cy="1436589"/>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eaLnBrk="1" hangingPunct="1"/>
              <a:endParaRPr lang="en-GB" sz="1400" b="1">
                <a:solidFill>
                  <a:srgbClr val="000000"/>
                </a:solidFill>
                <a:latin typeface="Arial" charset="0"/>
                <a:ea typeface="MS PGothic" pitchFamily="34" charset="-128"/>
              </a:endParaRPr>
            </a:p>
          </p:txBody>
        </p:sp>
        <p:sp>
          <p:nvSpPr>
            <p:cNvPr id="5" name="TextBox 4"/>
            <p:cNvSpPr txBox="1"/>
            <p:nvPr/>
          </p:nvSpPr>
          <p:spPr>
            <a:xfrm>
              <a:off x="3657600" y="3894036"/>
              <a:ext cx="1917700" cy="526423"/>
            </a:xfrm>
            <a:prstGeom prst="rect">
              <a:avLst/>
            </a:prstGeom>
            <a:noFill/>
          </p:spPr>
          <p:txBody>
            <a:bodyPr wrap="square" rtlCol="0">
              <a:spAutoFit/>
            </a:bodyPr>
            <a:lstStyle/>
            <a:p>
              <a:r>
                <a:rPr lang="en-GB" b="0" dirty="0"/>
                <a:t>Embedded </a:t>
              </a:r>
              <a:r>
                <a:rPr lang="en-GB" dirty="0"/>
                <a:t>C</a:t>
              </a:r>
              <a:r>
                <a:rPr lang="en-GB" b="0" dirty="0"/>
                <a:t>omputer</a:t>
              </a:r>
            </a:p>
          </p:txBody>
        </p:sp>
        <p:sp>
          <p:nvSpPr>
            <p:cNvPr id="18" name="Rectangle 17"/>
            <p:cNvSpPr/>
            <p:nvPr/>
          </p:nvSpPr>
          <p:spPr bwMode="auto">
            <a:xfrm>
              <a:off x="3657600" y="4334417"/>
              <a:ext cx="1917700" cy="354113"/>
            </a:xfrm>
            <a:prstGeom prst="rect">
              <a:avLst/>
            </a:prstGeom>
            <a:solidFill>
              <a:schemeClr val="accent5">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r>
                <a:rPr lang="en-GB" sz="1400" dirty="0">
                  <a:solidFill>
                    <a:srgbClr val="000000"/>
                  </a:solidFill>
                  <a:latin typeface="Arial" charset="0"/>
                  <a:ea typeface="MS PGothic" pitchFamily="34" charset="-128"/>
                </a:rPr>
                <a:t>Software</a:t>
              </a:r>
            </a:p>
          </p:txBody>
        </p:sp>
        <p:sp>
          <p:nvSpPr>
            <p:cNvPr id="22" name="Rectangle 21"/>
            <p:cNvSpPr/>
            <p:nvPr/>
          </p:nvSpPr>
          <p:spPr bwMode="auto">
            <a:xfrm>
              <a:off x="3670300" y="4833834"/>
              <a:ext cx="1917700" cy="354113"/>
            </a:xfrm>
            <a:prstGeom prst="rect">
              <a:avLst/>
            </a:prstGeom>
            <a:solidFill>
              <a:schemeClr val="accent5">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r>
                <a:rPr lang="en-GB" sz="1400" dirty="0">
                  <a:solidFill>
                    <a:srgbClr val="000000"/>
                  </a:solidFill>
                  <a:latin typeface="Arial" charset="0"/>
                  <a:ea typeface="MS PGothic" pitchFamily="34" charset="-128"/>
                </a:rPr>
                <a:t>Hardware</a:t>
              </a:r>
            </a:p>
          </p:txBody>
        </p:sp>
      </p:grpSp>
      <p:sp>
        <p:nvSpPr>
          <p:cNvPr id="6" name="Right Arrow 5"/>
          <p:cNvSpPr/>
          <p:nvPr/>
        </p:nvSpPr>
        <p:spPr bwMode="auto">
          <a:xfrm>
            <a:off x="3320018" y="4816270"/>
            <a:ext cx="1134090" cy="354113"/>
          </a:xfrm>
          <a:prstGeom prst="rightArrow">
            <a:avLst/>
          </a:prstGeom>
          <a:no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endParaRPr lang="en-GB" sz="1400" b="1">
              <a:solidFill>
                <a:srgbClr val="000000"/>
              </a:solidFill>
              <a:latin typeface="Arial" charset="0"/>
              <a:ea typeface="MS PGothic" pitchFamily="34" charset="-128"/>
            </a:endParaRPr>
          </a:p>
        </p:txBody>
      </p:sp>
      <p:sp>
        <p:nvSpPr>
          <p:cNvPr id="24" name="Right Arrow 23"/>
          <p:cNvSpPr/>
          <p:nvPr/>
        </p:nvSpPr>
        <p:spPr bwMode="auto">
          <a:xfrm>
            <a:off x="7670185" y="4816270"/>
            <a:ext cx="1134090" cy="354113"/>
          </a:xfrm>
          <a:prstGeom prst="rightArrow">
            <a:avLst/>
          </a:prstGeom>
          <a:no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endParaRPr lang="en-GB" sz="1400" b="1">
              <a:solidFill>
                <a:srgbClr val="000000"/>
              </a:solidFill>
              <a:latin typeface="Arial" charset="0"/>
              <a:ea typeface="MS PGothic" pitchFamily="34" charset="-128"/>
            </a:endParaRPr>
          </a:p>
        </p:txBody>
      </p:sp>
      <p:sp>
        <p:nvSpPr>
          <p:cNvPr id="25" name="TextBox 24"/>
          <p:cNvSpPr txBox="1"/>
          <p:nvPr/>
        </p:nvSpPr>
        <p:spPr>
          <a:xfrm>
            <a:off x="1614651" y="4752638"/>
            <a:ext cx="1853476" cy="646331"/>
          </a:xfrm>
          <a:prstGeom prst="rect">
            <a:avLst/>
          </a:prstGeom>
          <a:noFill/>
        </p:spPr>
        <p:txBody>
          <a:bodyPr wrap="square" rtlCol="0">
            <a:spAutoFit/>
          </a:bodyPr>
          <a:lstStyle/>
          <a:p>
            <a:r>
              <a:rPr lang="en-GB" b="0" dirty="0">
                <a:solidFill>
                  <a:schemeClr val="accent5">
                    <a:lumMod val="75000"/>
                  </a:schemeClr>
                </a:solidFill>
              </a:rPr>
              <a:t>Input from </a:t>
            </a:r>
          </a:p>
          <a:p>
            <a:r>
              <a:rPr lang="en-GB" dirty="0">
                <a:solidFill>
                  <a:schemeClr val="accent5">
                    <a:lumMod val="75000"/>
                  </a:schemeClr>
                </a:solidFill>
              </a:rPr>
              <a:t>e</a:t>
            </a:r>
            <a:r>
              <a:rPr lang="en-GB" b="0" dirty="0">
                <a:solidFill>
                  <a:schemeClr val="accent5">
                    <a:lumMod val="75000"/>
                  </a:schemeClr>
                </a:solidFill>
              </a:rPr>
              <a:t>nvironment</a:t>
            </a:r>
          </a:p>
        </p:txBody>
      </p:sp>
      <p:sp>
        <p:nvSpPr>
          <p:cNvPr id="26" name="TextBox 25"/>
          <p:cNvSpPr txBox="1"/>
          <p:nvPr/>
        </p:nvSpPr>
        <p:spPr>
          <a:xfrm>
            <a:off x="8855055" y="4739937"/>
            <a:ext cx="2539008" cy="369332"/>
          </a:xfrm>
          <a:prstGeom prst="rect">
            <a:avLst/>
          </a:prstGeom>
          <a:noFill/>
        </p:spPr>
        <p:txBody>
          <a:bodyPr wrap="square" rtlCol="0">
            <a:spAutoFit/>
          </a:bodyPr>
          <a:lstStyle/>
          <a:p>
            <a:r>
              <a:rPr lang="en-GB" dirty="0">
                <a:solidFill>
                  <a:schemeClr val="accent5">
                    <a:lumMod val="75000"/>
                  </a:schemeClr>
                </a:solidFill>
              </a:rPr>
              <a:t>Output to environment </a:t>
            </a:r>
          </a:p>
        </p:txBody>
      </p:sp>
      <p:sp>
        <p:nvSpPr>
          <p:cNvPr id="7" name="Up-Down Arrow 6"/>
          <p:cNvSpPr/>
          <p:nvPr/>
        </p:nvSpPr>
        <p:spPr bwMode="auto">
          <a:xfrm>
            <a:off x="4919593" y="5508427"/>
            <a:ext cx="423168" cy="708715"/>
          </a:xfrm>
          <a:prstGeom prst="upDownArrow">
            <a:avLst/>
          </a:prstGeom>
          <a:no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endParaRPr lang="en-GB" sz="1400" b="1">
              <a:solidFill>
                <a:srgbClr val="000000"/>
              </a:solidFill>
              <a:latin typeface="Arial" charset="0"/>
              <a:ea typeface="MS PGothic" pitchFamily="34" charset="-128"/>
            </a:endParaRPr>
          </a:p>
        </p:txBody>
      </p:sp>
      <p:sp>
        <p:nvSpPr>
          <p:cNvPr id="27" name="Up-Down Arrow 26"/>
          <p:cNvSpPr/>
          <p:nvPr/>
        </p:nvSpPr>
        <p:spPr bwMode="auto">
          <a:xfrm>
            <a:off x="6696899" y="5508427"/>
            <a:ext cx="423168" cy="708715"/>
          </a:xfrm>
          <a:prstGeom prst="upDownArrow">
            <a:avLst/>
          </a:prstGeom>
          <a:no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endParaRPr lang="en-GB" sz="1400" b="1">
              <a:solidFill>
                <a:srgbClr val="000000"/>
              </a:solidFill>
              <a:latin typeface="Arial" charset="0"/>
              <a:ea typeface="MS PGothic" pitchFamily="34" charset="-128"/>
            </a:endParaRPr>
          </a:p>
        </p:txBody>
      </p:sp>
      <p:sp>
        <p:nvSpPr>
          <p:cNvPr id="28" name="TextBox 27"/>
          <p:cNvSpPr txBox="1"/>
          <p:nvPr/>
        </p:nvSpPr>
        <p:spPr>
          <a:xfrm>
            <a:off x="4003884" y="6226694"/>
            <a:ext cx="2056596" cy="369332"/>
          </a:xfrm>
          <a:prstGeom prst="rect">
            <a:avLst/>
          </a:prstGeom>
          <a:noFill/>
        </p:spPr>
        <p:txBody>
          <a:bodyPr wrap="square" rtlCol="0">
            <a:spAutoFit/>
          </a:bodyPr>
          <a:lstStyle/>
          <a:p>
            <a:r>
              <a:rPr lang="en-GB" dirty="0">
                <a:solidFill>
                  <a:schemeClr val="accent5">
                    <a:lumMod val="75000"/>
                  </a:schemeClr>
                </a:solidFill>
              </a:rPr>
              <a:t>     User interface</a:t>
            </a:r>
          </a:p>
        </p:txBody>
      </p:sp>
      <p:sp>
        <p:nvSpPr>
          <p:cNvPr id="29" name="TextBox 28"/>
          <p:cNvSpPr txBox="1"/>
          <p:nvPr/>
        </p:nvSpPr>
        <p:spPr>
          <a:xfrm>
            <a:off x="6146780" y="6217141"/>
            <a:ext cx="2555935" cy="369332"/>
          </a:xfrm>
          <a:prstGeom prst="rect">
            <a:avLst/>
          </a:prstGeom>
          <a:noFill/>
        </p:spPr>
        <p:txBody>
          <a:bodyPr wrap="square" rtlCol="0">
            <a:spAutoFit/>
          </a:bodyPr>
          <a:lstStyle/>
          <a:p>
            <a:r>
              <a:rPr lang="en-GB" dirty="0">
                <a:solidFill>
                  <a:schemeClr val="accent5">
                    <a:lumMod val="75000"/>
                  </a:schemeClr>
                </a:solidFill>
              </a:rPr>
              <a:t>Link to other systems</a:t>
            </a:r>
          </a:p>
        </p:txBody>
      </p:sp>
      <p:grpSp>
        <p:nvGrpSpPr>
          <p:cNvPr id="2" name="Group 1"/>
          <p:cNvGrpSpPr/>
          <p:nvPr/>
        </p:nvGrpSpPr>
        <p:grpSpPr>
          <a:xfrm>
            <a:off x="7613271" y="488117"/>
            <a:ext cx="3834335" cy="3421732"/>
            <a:chOff x="7468074" y="890431"/>
            <a:chExt cx="4870597" cy="3421732"/>
          </a:xfrm>
        </p:grpSpPr>
        <p:sp>
          <p:nvSpPr>
            <p:cNvPr id="13" name="Oval 12"/>
            <p:cNvSpPr/>
            <p:nvPr/>
          </p:nvSpPr>
          <p:spPr bwMode="auto">
            <a:xfrm>
              <a:off x="8134985" y="1338788"/>
              <a:ext cx="3426742" cy="2571061"/>
            </a:xfrm>
            <a:prstGeom prst="ellipse">
              <a:avLst/>
            </a:prstGeom>
            <a:noFill/>
            <a:ln w="38100" cap="flat" cmpd="sng" algn="ctr">
              <a:solidFill>
                <a:schemeClr val="accent5">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endParaRPr lang="en-GB" sz="1400" b="1">
                <a:solidFill>
                  <a:srgbClr val="000000"/>
                </a:solidFill>
                <a:latin typeface="Arial" charset="0"/>
                <a:ea typeface="MS PGothic" pitchFamily="34" charset="-128"/>
              </a:endParaRPr>
            </a:p>
          </p:txBody>
        </p:sp>
        <p:pic>
          <p:nvPicPr>
            <p:cNvPr id="1026" name="Picture 2" descr="C:\Users\seahon01\AppData\Local\Microsoft\Windows\Temporary Internet Files\Content.IE5\RJRYJ6T0\MC90044133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8074" y="1676374"/>
              <a:ext cx="1333820" cy="100075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eahon01\AppData\Local\Microsoft\Windows\Temporary Internet Files\Content.IE5\RJRYJ6T0\MC9004413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22446" y="890431"/>
              <a:ext cx="1195149" cy="8967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eahon01\AppData\Local\Microsoft\Windows\Temporary Internet Files\Content.IE5\S9QFAHRI\MC90043163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22178" y="3099313"/>
              <a:ext cx="1498015" cy="11239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eahon01\AppData\Local\Microsoft\Windows\Temporary Internet Files\Content.IE5\2OK930UB\MC900432577[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66301" y="1689132"/>
              <a:ext cx="1572370" cy="11797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seahon01\AppData\Local\Microsoft\Windows\Temporary Internet Files\Content.IE5\2JIFLXU7\MC900434836[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32839" y="3010413"/>
              <a:ext cx="1734989" cy="1301750"/>
            </a:xfrm>
            <a:prstGeom prst="rect">
              <a:avLst/>
            </a:prstGeom>
            <a:noFill/>
            <a:extLst>
              <a:ext uri="{909E8E84-426E-40DD-AFC4-6F175D3DCCD1}">
                <a14:hiddenFill xmlns:a14="http://schemas.microsoft.com/office/drawing/2010/main">
                  <a:solidFill>
                    <a:srgbClr val="FFFFFF"/>
                  </a:solidFill>
                </a14:hiddenFill>
              </a:ext>
            </a:extLst>
          </p:spPr>
        </p:pic>
      </p:grpSp>
      <p:sp>
        <p:nvSpPr>
          <p:cNvPr id="65" name="TextBox 64"/>
          <p:cNvSpPr txBox="1"/>
          <p:nvPr/>
        </p:nvSpPr>
        <p:spPr>
          <a:xfrm>
            <a:off x="8762814" y="1936338"/>
            <a:ext cx="1413933" cy="646331"/>
          </a:xfrm>
          <a:prstGeom prst="rect">
            <a:avLst/>
          </a:prstGeom>
          <a:noFill/>
        </p:spPr>
        <p:txBody>
          <a:bodyPr wrap="square" rtlCol="0">
            <a:spAutoFit/>
          </a:bodyPr>
          <a:lstStyle/>
          <a:p>
            <a:pPr algn="ctr"/>
            <a:r>
              <a:rPr lang="en-GB" dirty="0"/>
              <a:t>e</a:t>
            </a:r>
            <a:r>
              <a:rPr lang="en-GB" b="0" dirty="0"/>
              <a:t>mbedded</a:t>
            </a:r>
          </a:p>
          <a:p>
            <a:pPr algn="ctr"/>
            <a:r>
              <a:rPr lang="en-GB" dirty="0"/>
              <a:t>s</a:t>
            </a:r>
            <a:r>
              <a:rPr lang="en-GB" b="0" dirty="0"/>
              <a:t>ystem</a:t>
            </a:r>
          </a:p>
        </p:txBody>
      </p:sp>
    </p:spTree>
    <p:extLst>
      <p:ext uri="{BB962C8B-B14F-4D97-AF65-F5344CB8AC3E}">
        <p14:creationId xmlns:p14="http://schemas.microsoft.com/office/powerpoint/2010/main" val="1633242249"/>
      </p:ext>
    </p:extLst>
  </p:cSld>
  <p:clrMapOvr>
    <a:masterClrMapping/>
  </p:clrMapOvr>
  <p:transition>
    <p:pull dir="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a:normAutofit/>
          </a:bodyPr>
          <a:lstStyle/>
          <a:p>
            <a:r>
              <a:rPr lang="en-US" dirty="0"/>
              <a:t>Example Embedded System: Bike Computer</a:t>
            </a:r>
          </a:p>
        </p:txBody>
      </p:sp>
      <p:sp>
        <p:nvSpPr>
          <p:cNvPr id="23555" name="Rectangle 3"/>
          <p:cNvSpPr>
            <a:spLocks noGrp="1" noChangeArrowheads="1"/>
          </p:cNvSpPr>
          <p:nvPr>
            <p:ph idx="1"/>
          </p:nvPr>
        </p:nvSpPr>
        <p:spPr/>
        <p:txBody>
          <a:bodyPr numCol="2"/>
          <a:lstStyle/>
          <a:p>
            <a:r>
              <a:rPr lang="en-US" dirty="0"/>
              <a:t>Functions</a:t>
            </a:r>
          </a:p>
          <a:p>
            <a:pPr lvl="1"/>
            <a:r>
              <a:rPr lang="en-US" dirty="0"/>
              <a:t>Speed and distance measurement</a:t>
            </a:r>
          </a:p>
          <a:p>
            <a:r>
              <a:rPr lang="en-US" dirty="0"/>
              <a:t>Constraints</a:t>
            </a:r>
          </a:p>
          <a:p>
            <a:pPr lvl="1"/>
            <a:r>
              <a:rPr lang="en-US" dirty="0"/>
              <a:t>Size</a:t>
            </a:r>
          </a:p>
          <a:p>
            <a:pPr lvl="1"/>
            <a:r>
              <a:rPr lang="en-US" dirty="0"/>
              <a:t>Cost</a:t>
            </a:r>
          </a:p>
          <a:p>
            <a:pPr lvl="1"/>
            <a:r>
              <a:rPr lang="en-US" dirty="0"/>
              <a:t>Power and Energy</a:t>
            </a:r>
          </a:p>
          <a:p>
            <a:pPr lvl="1"/>
            <a:r>
              <a:rPr lang="en-US" dirty="0"/>
              <a:t>Weight</a:t>
            </a:r>
          </a:p>
          <a:p>
            <a:r>
              <a:rPr lang="en-US" dirty="0"/>
              <a:t>Inputs</a:t>
            </a:r>
          </a:p>
          <a:p>
            <a:pPr lvl="1"/>
            <a:r>
              <a:rPr lang="en-US" dirty="0"/>
              <a:t>Wheel rotation indicator</a:t>
            </a:r>
          </a:p>
          <a:p>
            <a:pPr lvl="1"/>
            <a:r>
              <a:rPr lang="en-US" dirty="0"/>
              <a:t>Mode key</a:t>
            </a:r>
          </a:p>
          <a:p>
            <a:r>
              <a:rPr lang="en-US" dirty="0"/>
              <a:t>Output</a:t>
            </a:r>
          </a:p>
          <a:p>
            <a:pPr lvl="1"/>
            <a:r>
              <a:rPr lang="en-US" dirty="0"/>
              <a:t>Liquid Crystal Display </a:t>
            </a:r>
          </a:p>
          <a:p>
            <a:r>
              <a:rPr lang="en-US" dirty="0"/>
              <a:t>Low performance MCU</a:t>
            </a:r>
          </a:p>
          <a:p>
            <a:pPr lvl="1"/>
            <a:r>
              <a:rPr lang="en-US" dirty="0"/>
              <a:t>8-bit, 10 MIPS</a:t>
            </a:r>
          </a:p>
        </p:txBody>
      </p:sp>
    </p:spTree>
    <p:extLst>
      <p:ext uri="{BB962C8B-B14F-4D97-AF65-F5344CB8AC3E}">
        <p14:creationId xmlns:p14="http://schemas.microsoft.com/office/powerpoint/2010/main" val="2701434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sz="3200" dirty="0"/>
              <a:t>Example embedded system: bike computer</a:t>
            </a:r>
          </a:p>
        </p:txBody>
      </p:sp>
      <p:sp>
        <p:nvSpPr>
          <p:cNvPr id="5123" name="Content Placeholder 2"/>
          <p:cNvSpPr>
            <a:spLocks noGrp="1"/>
          </p:cNvSpPr>
          <p:nvPr>
            <p:ph idx="1"/>
          </p:nvPr>
        </p:nvSpPr>
        <p:spPr>
          <a:xfrm>
            <a:off x="938047" y="906465"/>
            <a:ext cx="5801169" cy="5049837"/>
          </a:xfrm>
        </p:spPr>
        <p:txBody>
          <a:bodyPr/>
          <a:lstStyle/>
          <a:p>
            <a:r>
              <a:rPr lang="en-US" sz="2000" dirty="0"/>
              <a:t>Functions</a:t>
            </a:r>
          </a:p>
          <a:p>
            <a:pPr lvl="1">
              <a:spcBef>
                <a:spcPts val="600"/>
              </a:spcBef>
            </a:pPr>
            <a:r>
              <a:rPr lang="en-US" dirty="0"/>
              <a:t>Speed and distance measurement</a:t>
            </a:r>
          </a:p>
          <a:p>
            <a:r>
              <a:rPr lang="en-US" sz="2000" dirty="0"/>
              <a:t>Constraints</a:t>
            </a:r>
          </a:p>
          <a:p>
            <a:pPr lvl="1">
              <a:spcBef>
                <a:spcPts val="600"/>
              </a:spcBef>
            </a:pPr>
            <a:r>
              <a:rPr lang="en-US" dirty="0"/>
              <a:t>Size</a:t>
            </a:r>
          </a:p>
          <a:p>
            <a:pPr lvl="1">
              <a:spcBef>
                <a:spcPts val="600"/>
              </a:spcBef>
            </a:pPr>
            <a:r>
              <a:rPr lang="en-US" dirty="0"/>
              <a:t>Cost</a:t>
            </a:r>
          </a:p>
          <a:p>
            <a:pPr lvl="1">
              <a:spcBef>
                <a:spcPts val="600"/>
              </a:spcBef>
            </a:pPr>
            <a:r>
              <a:rPr lang="en-US" dirty="0"/>
              <a:t>Power and energy</a:t>
            </a:r>
          </a:p>
          <a:p>
            <a:pPr lvl="1">
              <a:spcBef>
                <a:spcPts val="600"/>
              </a:spcBef>
            </a:pPr>
            <a:r>
              <a:rPr lang="en-US" dirty="0"/>
              <a:t>Weight</a:t>
            </a:r>
          </a:p>
          <a:p>
            <a:r>
              <a:rPr lang="en-US" sz="2000" dirty="0"/>
              <a:t>Inputs</a:t>
            </a:r>
          </a:p>
          <a:p>
            <a:pPr lvl="1">
              <a:spcBef>
                <a:spcPts val="600"/>
              </a:spcBef>
            </a:pPr>
            <a:r>
              <a:rPr lang="en-US" dirty="0"/>
              <a:t>Wheel rotation indicator</a:t>
            </a:r>
          </a:p>
          <a:p>
            <a:pPr lvl="1">
              <a:spcBef>
                <a:spcPts val="600"/>
              </a:spcBef>
            </a:pPr>
            <a:r>
              <a:rPr lang="en-US" dirty="0"/>
              <a:t>Mode key</a:t>
            </a:r>
          </a:p>
          <a:p>
            <a:r>
              <a:rPr lang="en-US" sz="2000" dirty="0"/>
              <a:t>Output</a:t>
            </a:r>
          </a:p>
          <a:p>
            <a:pPr lvl="1">
              <a:spcBef>
                <a:spcPts val="600"/>
              </a:spcBef>
            </a:pPr>
            <a:r>
              <a:rPr lang="en-US" dirty="0"/>
              <a:t>Liquid Crystal Display </a:t>
            </a:r>
          </a:p>
          <a:p>
            <a:r>
              <a:rPr lang="en-US" sz="2000" dirty="0"/>
              <a:t>Use Low Performance Microcontroller</a:t>
            </a:r>
          </a:p>
          <a:p>
            <a:pPr lvl="1">
              <a:spcBef>
                <a:spcPts val="600"/>
              </a:spcBef>
            </a:pPr>
            <a:r>
              <a:rPr lang="en-US" dirty="0"/>
              <a:t>8-bit, 10 MIPS</a:t>
            </a: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1924" y="2500773"/>
            <a:ext cx="1816282" cy="191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own Arrow 1"/>
          <p:cNvSpPr/>
          <p:nvPr/>
        </p:nvSpPr>
        <p:spPr bwMode="auto">
          <a:xfrm>
            <a:off x="7956903" y="1371600"/>
            <a:ext cx="546325" cy="977462"/>
          </a:xfrm>
          <a:prstGeom prst="downArrow">
            <a:avLst/>
          </a:prstGeom>
          <a:no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endParaRPr lang="en-GB" sz="1400" b="1">
              <a:solidFill>
                <a:srgbClr val="000000"/>
              </a:solidFill>
              <a:latin typeface="Arial" charset="0"/>
              <a:ea typeface="MS PGothic" pitchFamily="34" charset="-128"/>
            </a:endParaRPr>
          </a:p>
        </p:txBody>
      </p:sp>
      <p:sp>
        <p:nvSpPr>
          <p:cNvPr id="9" name="Down Arrow 8"/>
          <p:cNvSpPr/>
          <p:nvPr/>
        </p:nvSpPr>
        <p:spPr bwMode="auto">
          <a:xfrm>
            <a:off x="7956903" y="4572000"/>
            <a:ext cx="546325" cy="977462"/>
          </a:xfrm>
          <a:prstGeom prst="downArrow">
            <a:avLst/>
          </a:prstGeom>
          <a:no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endParaRPr lang="en-GB" sz="1400" b="1">
              <a:solidFill>
                <a:srgbClr val="000000"/>
              </a:solidFill>
              <a:latin typeface="Arial" charset="0"/>
              <a:ea typeface="MS PGothic" pitchFamily="34" charset="-128"/>
            </a:endParaRPr>
          </a:p>
        </p:txBody>
      </p:sp>
      <p:sp>
        <p:nvSpPr>
          <p:cNvPr id="4" name="TextBox 3"/>
          <p:cNvSpPr txBox="1"/>
          <p:nvPr/>
        </p:nvSpPr>
        <p:spPr>
          <a:xfrm>
            <a:off x="8937289" y="1403132"/>
            <a:ext cx="2369806" cy="1015663"/>
          </a:xfrm>
          <a:prstGeom prst="rect">
            <a:avLst/>
          </a:prstGeom>
          <a:noFill/>
        </p:spPr>
        <p:txBody>
          <a:bodyPr wrap="square" rtlCol="0">
            <a:spAutoFit/>
          </a:bodyPr>
          <a:lstStyle/>
          <a:p>
            <a:r>
              <a:rPr lang="en-GB" sz="2000" dirty="0"/>
              <a:t>Input: </a:t>
            </a:r>
          </a:p>
          <a:p>
            <a:r>
              <a:rPr lang="en-GB" sz="2000" dirty="0"/>
              <a:t>Wheel rotation</a:t>
            </a:r>
          </a:p>
          <a:p>
            <a:r>
              <a:rPr lang="en-GB" sz="2000" dirty="0"/>
              <a:t>Mode key</a:t>
            </a:r>
          </a:p>
        </p:txBody>
      </p:sp>
      <p:sp>
        <p:nvSpPr>
          <p:cNvPr id="11" name="TextBox 10"/>
          <p:cNvSpPr txBox="1"/>
          <p:nvPr/>
        </p:nvSpPr>
        <p:spPr>
          <a:xfrm>
            <a:off x="8937289" y="4691400"/>
            <a:ext cx="2369806" cy="1015663"/>
          </a:xfrm>
          <a:prstGeom prst="rect">
            <a:avLst/>
          </a:prstGeom>
          <a:noFill/>
        </p:spPr>
        <p:txBody>
          <a:bodyPr wrap="square" rtlCol="0">
            <a:spAutoFit/>
          </a:bodyPr>
          <a:lstStyle/>
          <a:p>
            <a:r>
              <a:rPr lang="en-GB" sz="2000" dirty="0"/>
              <a:t>Output:</a:t>
            </a:r>
          </a:p>
          <a:p>
            <a:r>
              <a:rPr lang="en-GB" sz="2000" dirty="0"/>
              <a:t>Display speed and distance</a:t>
            </a:r>
          </a:p>
        </p:txBody>
      </p:sp>
    </p:spTree>
    <p:extLst>
      <p:ext uri="{BB962C8B-B14F-4D97-AF65-F5344CB8AC3E}">
        <p14:creationId xmlns:p14="http://schemas.microsoft.com/office/powerpoint/2010/main" val="3596076895"/>
      </p:ext>
    </p:extLst>
  </p:cSld>
  <p:clrMapOvr>
    <a:masterClrMapping/>
  </p:clrMapOvr>
  <p:transition>
    <p:pull dir="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p:txBody>
          <a:bodyPr numCol="2"/>
          <a:lstStyle/>
          <a:p>
            <a:r>
              <a:rPr lang="en-US" dirty="0"/>
              <a:t>Functions</a:t>
            </a:r>
          </a:p>
          <a:p>
            <a:pPr lvl="1"/>
            <a:r>
              <a:rPr lang="en-US" dirty="0"/>
              <a:t>Motor control</a:t>
            </a:r>
          </a:p>
          <a:p>
            <a:pPr lvl="1"/>
            <a:r>
              <a:rPr lang="en-US" dirty="0"/>
              <a:t>System communications</a:t>
            </a:r>
          </a:p>
          <a:p>
            <a:pPr lvl="1"/>
            <a:r>
              <a:rPr lang="en-US" dirty="0"/>
              <a:t>Current monitoring</a:t>
            </a:r>
          </a:p>
          <a:p>
            <a:pPr lvl="1"/>
            <a:r>
              <a:rPr lang="en-US" dirty="0"/>
              <a:t>Rotation speed detection</a:t>
            </a:r>
          </a:p>
          <a:p>
            <a:r>
              <a:rPr lang="en-US" dirty="0"/>
              <a:t>Constraints</a:t>
            </a:r>
          </a:p>
          <a:p>
            <a:pPr lvl="1"/>
            <a:r>
              <a:rPr lang="en-US" dirty="0"/>
              <a:t>Reliability in </a:t>
            </a:r>
            <a:br>
              <a:rPr lang="en-US" dirty="0"/>
            </a:br>
            <a:r>
              <a:rPr lang="en-US" dirty="0"/>
              <a:t>harsh environment</a:t>
            </a:r>
          </a:p>
          <a:p>
            <a:pPr lvl="1"/>
            <a:r>
              <a:rPr lang="en-US" dirty="0"/>
              <a:t>Cost</a:t>
            </a:r>
          </a:p>
          <a:p>
            <a:pPr lvl="1"/>
            <a:r>
              <a:rPr lang="en-US" dirty="0"/>
              <a:t>Weight</a:t>
            </a:r>
          </a:p>
          <a:p>
            <a:r>
              <a:rPr lang="en-US" dirty="0"/>
              <a:t>Many Inputs and Outputs</a:t>
            </a:r>
          </a:p>
          <a:p>
            <a:pPr lvl="1"/>
            <a:r>
              <a:rPr lang="en-US" dirty="0"/>
              <a:t>Discrete sensors &amp; actuators</a:t>
            </a:r>
          </a:p>
          <a:p>
            <a:pPr lvl="1"/>
            <a:r>
              <a:rPr lang="en-US" dirty="0"/>
              <a:t>Network interface to rest of car</a:t>
            </a:r>
          </a:p>
          <a:p>
            <a:r>
              <a:rPr lang="en-US" dirty="0"/>
              <a:t>High-Performance MCU</a:t>
            </a:r>
          </a:p>
          <a:p>
            <a:pPr lvl="1"/>
            <a:r>
              <a:rPr lang="en-US" dirty="0"/>
              <a:t>32-bit, 256KB flash memory, 80MHz</a:t>
            </a:r>
          </a:p>
        </p:txBody>
      </p:sp>
      <p:sp>
        <p:nvSpPr>
          <p:cNvPr id="318466" name="Rectangle 2"/>
          <p:cNvSpPr>
            <a:spLocks noGrp="1" noChangeArrowheads="1"/>
          </p:cNvSpPr>
          <p:nvPr>
            <p:ph type="title"/>
          </p:nvPr>
        </p:nvSpPr>
        <p:spPr/>
        <p:txBody>
          <a:bodyPr>
            <a:normAutofit/>
          </a:bodyPr>
          <a:lstStyle/>
          <a:p>
            <a:r>
              <a:rPr lang="en-US" dirty="0"/>
              <a:t>Motor Control Unit</a:t>
            </a:r>
          </a:p>
        </p:txBody>
      </p:sp>
    </p:spTree>
    <p:extLst>
      <p:ext uri="{BB962C8B-B14F-4D97-AF65-F5344CB8AC3E}">
        <p14:creationId xmlns:p14="http://schemas.microsoft.com/office/powerpoint/2010/main" val="1306452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Presentation37" id="{BAEDCA4E-07D3-CF45-8582-069B713BBD79}" vid="{B429C1B6-4366-0543-9EF0-CA4016DA91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customXsn xmlns="http://schemas.microsoft.com/office/2006/metadata/customXsn">
  <xsnLocation/>
  <cached>True</cached>
  <openByDefault>True</openByDefault>
  <xsnScope/>
</customXs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Props1.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59113B-7FA4-40AB-AF85-5C5588D4771C}">
  <ds:schemaRefs>
    <ds:schemaRef ds:uri="http://schemas.microsoft.com/office/2006/metadata/customXsn"/>
  </ds:schemaRefs>
</ds:datastoreItem>
</file>

<file path=customXml/itemProps3.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4.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5.xml><?xml version="1.0" encoding="utf-8"?>
<ds:datastoreItem xmlns:ds="http://schemas.openxmlformats.org/officeDocument/2006/customXml" ds:itemID="{B61D4E06-5D3F-4994-A4A7-4BA626FA722D}">
  <ds:schemaRefs>
    <ds:schemaRef ds:uri="http://schemas.microsoft.com/office/2006/metadata/properties"/>
    <ds:schemaRef ds:uri="http://schemas.microsoft.com/office/infopath/2007/PartnerControls"/>
    <ds:schemaRef ds:uri="f2ad5090-61a8-4b8c-ab70-68f4ff4d1933"/>
    <ds:schemaRef ds:uri="c0950e01-db07-4e41-9c32-b7a8e9fccc9b"/>
    <ds:schemaRef ds:uri="http://schemas.microsoft.com/sharepoint/v3"/>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Arm_2021</Template>
  <TotalTime>107</TotalTime>
  <Words>3776</Words>
  <Application>Microsoft Office PowerPoint</Application>
  <PresentationFormat>Widescreen</PresentationFormat>
  <Paragraphs>502</Paragraphs>
  <Slides>28</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Consolas</vt:lpstr>
      <vt:lpstr>Tahoma</vt:lpstr>
      <vt:lpstr>Times New Roman</vt:lpstr>
      <vt:lpstr>Verdana</vt:lpstr>
      <vt:lpstr>Wingdings</vt:lpstr>
      <vt:lpstr>Arm_PPT_Public</vt:lpstr>
      <vt:lpstr>Inclusive Language Commitment</vt:lpstr>
      <vt:lpstr>Introduction to Embedded Systems Design</vt:lpstr>
      <vt:lpstr>Learning Objectives</vt:lpstr>
      <vt:lpstr>Outline</vt:lpstr>
      <vt:lpstr>Introduction</vt:lpstr>
      <vt:lpstr>Introduction to embedded systems</vt:lpstr>
      <vt:lpstr>Example Embedded System: Bike Computer</vt:lpstr>
      <vt:lpstr>Example embedded system: bike computer</vt:lpstr>
      <vt:lpstr>Motor Control Unit</vt:lpstr>
      <vt:lpstr>Gasoline automobile engine control unit</vt:lpstr>
      <vt:lpstr>Options for Building Embedded Systems</vt:lpstr>
      <vt:lpstr>Benefits of embedded systems</vt:lpstr>
      <vt:lpstr>Embedded System Functions</vt:lpstr>
      <vt:lpstr>Attributes of embedded systems</vt:lpstr>
      <vt:lpstr>Attributes of embedded systems</vt:lpstr>
      <vt:lpstr>Example Analog Sensor - Depth Gauge</vt:lpstr>
      <vt:lpstr>Microcontroller vs. Microprocessor</vt:lpstr>
      <vt:lpstr>CPUs → MCUs → embedded systems</vt:lpstr>
      <vt:lpstr>CPUs → MCUs → embedded systems</vt:lpstr>
      <vt:lpstr>CPUs → MCUs → embedded systems</vt:lpstr>
      <vt:lpstr>MCU Hardware &amp; Software for Concurrency</vt:lpstr>
      <vt:lpstr>Concurrent Hardware &amp; Software Operation</vt:lpstr>
      <vt:lpstr>Constraints</vt:lpstr>
      <vt:lpstr>Impact of Constraints</vt:lpstr>
      <vt:lpstr>Building embedded systems using MCUs</vt:lpstr>
      <vt:lpstr>Curriculum Overview</vt:lpstr>
      <vt:lpstr>Why Are We…?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Embedded Systems Design</dc:title>
  <dc:subject/>
  <dc:creator>Hubert Sumarno</dc:creator>
  <cp:keywords/>
  <dc:description/>
  <cp:lastModifiedBy>Oyinkuro Benafa</cp:lastModifiedBy>
  <cp:revision>7</cp:revision>
  <dcterms:created xsi:type="dcterms:W3CDTF">2021-07-30T09:18:53Z</dcterms:created>
  <dcterms:modified xsi:type="dcterms:W3CDTF">2021-11-18T16:33:34Z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