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53"/>
  </p:notesMasterIdLst>
  <p:handoutMasterIdLst>
    <p:handoutMasterId r:id="rId54"/>
  </p:handoutMasterIdLst>
  <p:sldIdLst>
    <p:sldId id="256" r:id="rId7"/>
    <p:sldId id="393"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01"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71F51-21B1-460D-97C8-2A0D5D75F65E}" v="14" dt="2021-11-10T10:24:24.858"/>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712" autoAdjust="0"/>
  </p:normalViewPr>
  <p:slideViewPr>
    <p:cSldViewPr snapToGrid="0">
      <p:cViewPr varScale="1">
        <p:scale>
          <a:sx n="51" d="100"/>
          <a:sy n="51" d="100"/>
        </p:scale>
        <p:origin x="66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F6471F51-21B1-460D-97C8-2A0D5D75F65E}"/>
    <pc:docChg chg="custSel modSld">
      <pc:chgData name="Francisca Tan" userId="6e1eea0e-3b13-45be-8c9f-e176322eec1e" providerId="ADAL" clId="{F6471F51-21B1-460D-97C8-2A0D5D75F65E}" dt="2021-11-10T10:24:58.123" v="167" actId="20577"/>
      <pc:docMkLst>
        <pc:docMk/>
      </pc:docMkLst>
      <pc:sldChg chg="modSp mod">
        <pc:chgData name="Francisca Tan" userId="6e1eea0e-3b13-45be-8c9f-e176322eec1e" providerId="ADAL" clId="{F6471F51-21B1-460D-97C8-2A0D5D75F65E}" dt="2021-11-10T10:23:10.911" v="106" actId="20577"/>
        <pc:sldMkLst>
          <pc:docMk/>
          <pc:sldMk cId="1242674616" sldId="303"/>
        </pc:sldMkLst>
        <pc:spChg chg="mod">
          <ac:chgData name="Francisca Tan" userId="6e1eea0e-3b13-45be-8c9f-e176322eec1e" providerId="ADAL" clId="{F6471F51-21B1-460D-97C8-2A0D5D75F65E}" dt="2021-11-10T10:23:10.911" v="106" actId="20577"/>
          <ac:spMkLst>
            <pc:docMk/>
            <pc:sldMk cId="1242674616" sldId="303"/>
            <ac:spMk id="4099" creationId="{00000000-0000-0000-0000-000000000000}"/>
          </ac:spMkLst>
        </pc:spChg>
      </pc:sldChg>
      <pc:sldChg chg="modSp mod modNotes">
        <pc:chgData name="Francisca Tan" userId="6e1eea0e-3b13-45be-8c9f-e176322eec1e" providerId="ADAL" clId="{F6471F51-21B1-460D-97C8-2A0D5D75F65E}" dt="2021-11-10T10:23:14.100" v="109" actId="20577"/>
        <pc:sldMkLst>
          <pc:docMk/>
          <pc:sldMk cId="3291455882" sldId="304"/>
        </pc:sldMkLst>
        <pc:spChg chg="mod">
          <ac:chgData name="Francisca Tan" userId="6e1eea0e-3b13-45be-8c9f-e176322eec1e" providerId="ADAL" clId="{F6471F51-21B1-460D-97C8-2A0D5D75F65E}" dt="2021-11-10T10:20:57.352" v="9" actId="20577"/>
          <ac:spMkLst>
            <pc:docMk/>
            <pc:sldMk cId="3291455882" sldId="304"/>
            <ac:spMk id="27650" creationId="{00000000-0000-0000-0000-000000000000}"/>
          </ac:spMkLst>
        </pc:spChg>
        <pc:spChg chg="mod">
          <ac:chgData name="Francisca Tan" userId="6e1eea0e-3b13-45be-8c9f-e176322eec1e" providerId="ADAL" clId="{F6471F51-21B1-460D-97C8-2A0D5D75F65E}" dt="2021-11-10T10:23:14.100" v="109" actId="20577"/>
          <ac:spMkLst>
            <pc:docMk/>
            <pc:sldMk cId="3291455882" sldId="304"/>
            <ac:spMk id="27651" creationId="{00000000-0000-0000-0000-000000000000}"/>
          </ac:spMkLst>
        </pc:spChg>
      </pc:sldChg>
      <pc:sldChg chg="modSp mod modNotes">
        <pc:chgData name="Francisca Tan" userId="6e1eea0e-3b13-45be-8c9f-e176322eec1e" providerId="ADAL" clId="{F6471F51-21B1-460D-97C8-2A0D5D75F65E}" dt="2021-11-10T10:23:43.075" v="137" actId="20577"/>
        <pc:sldMkLst>
          <pc:docMk/>
          <pc:sldMk cId="3838069192" sldId="305"/>
        </pc:sldMkLst>
        <pc:spChg chg="mod">
          <ac:chgData name="Francisca Tan" userId="6e1eea0e-3b13-45be-8c9f-e176322eec1e" providerId="ADAL" clId="{F6471F51-21B1-460D-97C8-2A0D5D75F65E}" dt="2021-11-10T10:23:37.190" v="122" actId="20577"/>
          <ac:spMkLst>
            <pc:docMk/>
            <pc:sldMk cId="3838069192" sldId="305"/>
            <ac:spMk id="61" creationId="{00000000-0000-0000-0000-000000000000}"/>
          </ac:spMkLst>
        </pc:spChg>
        <pc:spChg chg="mod">
          <ac:chgData name="Francisca Tan" userId="6e1eea0e-3b13-45be-8c9f-e176322eec1e" providerId="ADAL" clId="{F6471F51-21B1-460D-97C8-2A0D5D75F65E}" dt="2021-11-10T10:23:33.691" v="116" actId="20577"/>
          <ac:spMkLst>
            <pc:docMk/>
            <pc:sldMk cId="3838069192" sldId="305"/>
            <ac:spMk id="63" creationId="{00000000-0000-0000-0000-000000000000}"/>
          </ac:spMkLst>
        </pc:spChg>
        <pc:spChg chg="mod">
          <ac:chgData name="Francisca Tan" userId="6e1eea0e-3b13-45be-8c9f-e176322eec1e" providerId="ADAL" clId="{F6471F51-21B1-460D-97C8-2A0D5D75F65E}" dt="2021-11-10T10:23:40.503" v="131" actId="20577"/>
          <ac:spMkLst>
            <pc:docMk/>
            <pc:sldMk cId="3838069192" sldId="305"/>
            <ac:spMk id="68" creationId="{00000000-0000-0000-0000-000000000000}"/>
          </ac:spMkLst>
        </pc:spChg>
        <pc:spChg chg="mod">
          <ac:chgData name="Francisca Tan" userId="6e1eea0e-3b13-45be-8c9f-e176322eec1e" providerId="ADAL" clId="{F6471F51-21B1-460D-97C8-2A0D5D75F65E}" dt="2021-11-10T10:23:43.075" v="137" actId="20577"/>
          <ac:spMkLst>
            <pc:docMk/>
            <pc:sldMk cId="3838069192" sldId="305"/>
            <ac:spMk id="69" creationId="{00000000-0000-0000-0000-000000000000}"/>
          </ac:spMkLst>
        </pc:spChg>
        <pc:spChg chg="mod">
          <ac:chgData name="Francisca Tan" userId="6e1eea0e-3b13-45be-8c9f-e176322eec1e" providerId="ADAL" clId="{F6471F51-21B1-460D-97C8-2A0D5D75F65E}" dt="2021-11-10T10:20:57.428" v="10" actId="20577"/>
          <ac:spMkLst>
            <pc:docMk/>
            <pc:sldMk cId="3838069192" sldId="305"/>
            <ac:spMk id="28678" creationId="{00000000-0000-0000-0000-000000000000}"/>
          </ac:spMkLst>
        </pc:spChg>
      </pc:sldChg>
      <pc:sldChg chg="modSp mod">
        <pc:chgData name="Francisca Tan" userId="6e1eea0e-3b13-45be-8c9f-e176322eec1e" providerId="ADAL" clId="{F6471F51-21B1-460D-97C8-2A0D5D75F65E}" dt="2021-11-10T10:20:57.496" v="11" actId="20577"/>
        <pc:sldMkLst>
          <pc:docMk/>
          <pc:sldMk cId="1565103246" sldId="306"/>
        </pc:sldMkLst>
        <pc:spChg chg="mod">
          <ac:chgData name="Francisca Tan" userId="6e1eea0e-3b13-45be-8c9f-e176322eec1e" providerId="ADAL" clId="{F6471F51-21B1-460D-97C8-2A0D5D75F65E}" dt="2021-11-10T10:20:57.496" v="11" actId="20577"/>
          <ac:spMkLst>
            <pc:docMk/>
            <pc:sldMk cId="1565103246" sldId="306"/>
            <ac:spMk id="29698" creationId="{00000000-0000-0000-0000-000000000000}"/>
          </ac:spMkLst>
        </pc:spChg>
      </pc:sldChg>
      <pc:sldChg chg="modSp mod">
        <pc:chgData name="Francisca Tan" userId="6e1eea0e-3b13-45be-8c9f-e176322eec1e" providerId="ADAL" clId="{F6471F51-21B1-460D-97C8-2A0D5D75F65E}" dt="2021-11-10T10:20:57.575" v="12" actId="20577"/>
        <pc:sldMkLst>
          <pc:docMk/>
          <pc:sldMk cId="2768525741" sldId="307"/>
        </pc:sldMkLst>
        <pc:spChg chg="mod">
          <ac:chgData name="Francisca Tan" userId="6e1eea0e-3b13-45be-8c9f-e176322eec1e" providerId="ADAL" clId="{F6471F51-21B1-460D-97C8-2A0D5D75F65E}" dt="2021-11-10T10:20:57.575" v="12" actId="20577"/>
          <ac:spMkLst>
            <pc:docMk/>
            <pc:sldMk cId="2768525741" sldId="307"/>
            <ac:spMk id="30722" creationId="{00000000-0000-0000-0000-000000000000}"/>
          </ac:spMkLst>
        </pc:spChg>
      </pc:sldChg>
      <pc:sldChg chg="modNotes">
        <pc:chgData name="Francisca Tan" userId="6e1eea0e-3b13-45be-8c9f-e176322eec1e" providerId="ADAL" clId="{F6471F51-21B1-460D-97C8-2A0D5D75F65E}" dt="2021-11-10T10:20:56.336" v="1" actId="20577"/>
        <pc:sldMkLst>
          <pc:docMk/>
          <pc:sldMk cId="738357142" sldId="308"/>
        </pc:sldMkLst>
      </pc:sldChg>
      <pc:sldChg chg="modSp mod modNotes">
        <pc:chgData name="Francisca Tan" userId="6e1eea0e-3b13-45be-8c9f-e176322eec1e" providerId="ADAL" clId="{F6471F51-21B1-460D-97C8-2A0D5D75F65E}" dt="2021-11-10T10:24:24.858" v="155"/>
        <pc:sldMkLst>
          <pc:docMk/>
          <pc:sldMk cId="3188358098" sldId="316"/>
        </pc:sldMkLst>
        <pc:spChg chg="mod">
          <ac:chgData name="Francisca Tan" userId="6e1eea0e-3b13-45be-8c9f-e176322eec1e" providerId="ADAL" clId="{F6471F51-21B1-460D-97C8-2A0D5D75F65E}" dt="2021-11-10T10:24:24.858" v="155"/>
          <ac:spMkLst>
            <pc:docMk/>
            <pc:sldMk cId="3188358098" sldId="316"/>
            <ac:spMk id="57"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58"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59"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0"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2"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3"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4"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5"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7"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8"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69"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70"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1"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2"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3"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4"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5"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6"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7"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8"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89"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90"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91"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92" creationId="{00000000-0000-0000-0000-000000000000}"/>
          </ac:spMkLst>
        </pc:spChg>
        <pc:spChg chg="mod">
          <ac:chgData name="Francisca Tan" userId="6e1eea0e-3b13-45be-8c9f-e176322eec1e" providerId="ADAL" clId="{F6471F51-21B1-460D-97C8-2A0D5D75F65E}" dt="2021-11-10T10:24:17.968" v="152" actId="20577"/>
          <ac:spMkLst>
            <pc:docMk/>
            <pc:sldMk cId="3188358098" sldId="316"/>
            <ac:spMk id="34819"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24"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25"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26"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27"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28"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29"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30"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31"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44"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45"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46"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47"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48"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49"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50"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51"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52"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53"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54" creationId="{00000000-0000-0000-0000-000000000000}"/>
          </ac:spMkLst>
        </pc:spChg>
        <pc:spChg chg="mod">
          <ac:chgData name="Francisca Tan" userId="6e1eea0e-3b13-45be-8c9f-e176322eec1e" providerId="ADAL" clId="{F6471F51-21B1-460D-97C8-2A0D5D75F65E}" dt="2021-11-10T10:24:24.858" v="155"/>
          <ac:spMkLst>
            <pc:docMk/>
            <pc:sldMk cId="3188358098" sldId="316"/>
            <ac:spMk id="34855" creationId="{00000000-0000-0000-0000-000000000000}"/>
          </ac:spMkLst>
        </pc:spChg>
        <pc:grpChg chg="mod">
          <ac:chgData name="Francisca Tan" userId="6e1eea0e-3b13-45be-8c9f-e176322eec1e" providerId="ADAL" clId="{F6471F51-21B1-460D-97C8-2A0D5D75F65E}" dt="2021-11-10T10:24:24.858" v="155"/>
          <ac:grpSpMkLst>
            <pc:docMk/>
            <pc:sldMk cId="3188358098" sldId="316"/>
            <ac:grpSpMk id="34820" creationId="{00000000-0000-0000-0000-000000000000}"/>
          </ac:grpSpMkLst>
        </pc:grpChg>
        <pc:grpChg chg="mod">
          <ac:chgData name="Francisca Tan" userId="6e1eea0e-3b13-45be-8c9f-e176322eec1e" providerId="ADAL" clId="{F6471F51-21B1-460D-97C8-2A0D5D75F65E}" dt="2021-11-10T10:24:24.858" v="155"/>
          <ac:grpSpMkLst>
            <pc:docMk/>
            <pc:sldMk cId="3188358098" sldId="316"/>
            <ac:grpSpMk id="34821" creationId="{00000000-0000-0000-0000-000000000000}"/>
          </ac:grpSpMkLst>
        </pc:grpChg>
        <pc:grpChg chg="mod">
          <ac:chgData name="Francisca Tan" userId="6e1eea0e-3b13-45be-8c9f-e176322eec1e" providerId="ADAL" clId="{F6471F51-21B1-460D-97C8-2A0D5D75F65E}" dt="2021-11-10T10:24:24.858" v="155"/>
          <ac:grpSpMkLst>
            <pc:docMk/>
            <pc:sldMk cId="3188358098" sldId="316"/>
            <ac:grpSpMk id="34822" creationId="{00000000-0000-0000-0000-000000000000}"/>
          </ac:grpSpMkLst>
        </pc:grpChg>
        <pc:grpChg chg="mod">
          <ac:chgData name="Francisca Tan" userId="6e1eea0e-3b13-45be-8c9f-e176322eec1e" providerId="ADAL" clId="{F6471F51-21B1-460D-97C8-2A0D5D75F65E}" dt="2021-11-10T10:24:24.858" v="155"/>
          <ac:grpSpMkLst>
            <pc:docMk/>
            <pc:sldMk cId="3188358098" sldId="316"/>
            <ac:grpSpMk id="34823" creationId="{00000000-0000-0000-0000-000000000000}"/>
          </ac:grpSpMkLst>
        </pc:grpChg>
      </pc:sldChg>
      <pc:sldChg chg="modSp mod modNotes">
        <pc:chgData name="Francisca Tan" userId="6e1eea0e-3b13-45be-8c9f-e176322eec1e" providerId="ADAL" clId="{F6471F51-21B1-460D-97C8-2A0D5D75F65E}" dt="2021-11-10T10:21:54.259" v="72" actId="20577"/>
        <pc:sldMkLst>
          <pc:docMk/>
          <pc:sldMk cId="1901369759" sldId="317"/>
        </pc:sldMkLst>
        <pc:spChg chg="mod">
          <ac:chgData name="Francisca Tan" userId="6e1eea0e-3b13-45be-8c9f-e176322eec1e" providerId="ADAL" clId="{F6471F51-21B1-460D-97C8-2A0D5D75F65E}" dt="2021-11-10T10:20:57.650" v="13" actId="20577"/>
          <ac:spMkLst>
            <pc:docMk/>
            <pc:sldMk cId="1901369759" sldId="317"/>
            <ac:spMk id="40962" creationId="{00000000-0000-0000-0000-000000000000}"/>
          </ac:spMkLst>
        </pc:spChg>
        <pc:spChg chg="mod">
          <ac:chgData name="Francisca Tan" userId="6e1eea0e-3b13-45be-8c9f-e176322eec1e" providerId="ADAL" clId="{F6471F51-21B1-460D-97C8-2A0D5D75F65E}" dt="2021-11-10T10:21:43.139" v="61" actId="20577"/>
          <ac:spMkLst>
            <pc:docMk/>
            <pc:sldMk cId="1901369759" sldId="317"/>
            <ac:spMk id="40963" creationId="{00000000-0000-0000-0000-000000000000}"/>
          </ac:spMkLst>
        </pc:spChg>
      </pc:sldChg>
      <pc:sldChg chg="modSp mod modNotes">
        <pc:chgData name="Francisca Tan" userId="6e1eea0e-3b13-45be-8c9f-e176322eec1e" providerId="ADAL" clId="{F6471F51-21B1-460D-97C8-2A0D5D75F65E}" dt="2021-11-10T10:24:35.687" v="158" actId="20577"/>
        <pc:sldMkLst>
          <pc:docMk/>
          <pc:sldMk cId="3468179124" sldId="318"/>
        </pc:sldMkLst>
        <pc:spChg chg="mod">
          <ac:chgData name="Francisca Tan" userId="6e1eea0e-3b13-45be-8c9f-e176322eec1e" providerId="ADAL" clId="{F6471F51-21B1-460D-97C8-2A0D5D75F65E}" dt="2021-11-10T10:20:58.077" v="20" actId="20577"/>
          <ac:spMkLst>
            <pc:docMk/>
            <pc:sldMk cId="3468179124" sldId="318"/>
            <ac:spMk id="38" creationId="{00000000-0000-0000-0000-000000000000}"/>
          </ac:spMkLst>
        </pc:spChg>
        <pc:spChg chg="mod">
          <ac:chgData name="Francisca Tan" userId="6e1eea0e-3b13-45be-8c9f-e176322eec1e" providerId="ADAL" clId="{F6471F51-21B1-460D-97C8-2A0D5D75F65E}" dt="2021-11-10T10:20:58.122" v="21" actId="20577"/>
          <ac:spMkLst>
            <pc:docMk/>
            <pc:sldMk cId="3468179124" sldId="318"/>
            <ac:spMk id="43" creationId="{00000000-0000-0000-0000-000000000000}"/>
          </ac:spMkLst>
        </pc:spChg>
        <pc:spChg chg="mod">
          <ac:chgData name="Francisca Tan" userId="6e1eea0e-3b13-45be-8c9f-e176322eec1e" providerId="ADAL" clId="{F6471F51-21B1-460D-97C8-2A0D5D75F65E}" dt="2021-11-10T10:20:58.188" v="22"/>
          <ac:spMkLst>
            <pc:docMk/>
            <pc:sldMk cId="3468179124" sldId="318"/>
            <ac:spMk id="48" creationId="{00000000-0000-0000-0000-000000000000}"/>
          </ac:spMkLst>
        </pc:spChg>
        <pc:spChg chg="mod">
          <ac:chgData name="Francisca Tan" userId="6e1eea0e-3b13-45be-8c9f-e176322eec1e" providerId="ADAL" clId="{F6471F51-21B1-460D-97C8-2A0D5D75F65E}" dt="2021-11-10T10:20:57.842" v="16" actId="20577"/>
          <ac:spMkLst>
            <pc:docMk/>
            <pc:sldMk cId="3468179124" sldId="318"/>
            <ac:spMk id="41986" creationId="{00000000-0000-0000-0000-000000000000}"/>
          </ac:spMkLst>
        </pc:spChg>
        <pc:spChg chg="mod">
          <ac:chgData name="Francisca Tan" userId="6e1eea0e-3b13-45be-8c9f-e176322eec1e" providerId="ADAL" clId="{F6471F51-21B1-460D-97C8-2A0D5D75F65E}" dt="2021-11-10T10:24:35.687" v="158" actId="20577"/>
          <ac:spMkLst>
            <pc:docMk/>
            <pc:sldMk cId="3468179124" sldId="318"/>
            <ac:spMk id="41987" creationId="{00000000-0000-0000-0000-000000000000}"/>
          </ac:spMkLst>
        </pc:spChg>
      </pc:sldChg>
      <pc:sldChg chg="modSp mod">
        <pc:chgData name="Francisca Tan" userId="6e1eea0e-3b13-45be-8c9f-e176322eec1e" providerId="ADAL" clId="{F6471F51-21B1-460D-97C8-2A0D5D75F65E}" dt="2021-11-10T10:20:58.300" v="24" actId="20577"/>
        <pc:sldMkLst>
          <pc:docMk/>
          <pc:sldMk cId="3232012401" sldId="319"/>
        </pc:sldMkLst>
        <pc:spChg chg="mod">
          <ac:chgData name="Francisca Tan" userId="6e1eea0e-3b13-45be-8c9f-e176322eec1e" providerId="ADAL" clId="{F6471F51-21B1-460D-97C8-2A0D5D75F65E}" dt="2021-11-10T10:20:58.300" v="24" actId="20577"/>
          <ac:spMkLst>
            <pc:docMk/>
            <pc:sldMk cId="3232012401" sldId="319"/>
            <ac:spMk id="3" creationId="{00000000-0000-0000-0000-000000000000}"/>
          </ac:spMkLst>
        </pc:spChg>
      </pc:sldChg>
      <pc:sldChg chg="modSp mod modNotes">
        <pc:chgData name="Francisca Tan" userId="6e1eea0e-3b13-45be-8c9f-e176322eec1e" providerId="ADAL" clId="{F6471F51-21B1-460D-97C8-2A0D5D75F65E}" dt="2021-11-10T10:24:55.957" v="164" actId="20577"/>
        <pc:sldMkLst>
          <pc:docMk/>
          <pc:sldMk cId="3676381884" sldId="320"/>
        </pc:sldMkLst>
        <pc:spChg chg="mod">
          <ac:chgData name="Francisca Tan" userId="6e1eea0e-3b13-45be-8c9f-e176322eec1e" providerId="ADAL" clId="{F6471F51-21B1-460D-97C8-2A0D5D75F65E}" dt="2021-11-10T10:24:55.957" v="164" actId="20577"/>
          <ac:spMkLst>
            <pc:docMk/>
            <pc:sldMk cId="3676381884" sldId="320"/>
            <ac:spMk id="3" creationId="{00000000-0000-0000-0000-000000000000}"/>
          </ac:spMkLst>
        </pc:spChg>
      </pc:sldChg>
      <pc:sldChg chg="modSp mod modNotes">
        <pc:chgData name="Francisca Tan" userId="6e1eea0e-3b13-45be-8c9f-e176322eec1e" providerId="ADAL" clId="{F6471F51-21B1-460D-97C8-2A0D5D75F65E}" dt="2021-11-10T10:24:58.123" v="167" actId="20577"/>
        <pc:sldMkLst>
          <pc:docMk/>
          <pc:sldMk cId="1409783379" sldId="321"/>
        </pc:sldMkLst>
        <pc:spChg chg="mod">
          <ac:chgData name="Francisca Tan" userId="6e1eea0e-3b13-45be-8c9f-e176322eec1e" providerId="ADAL" clId="{F6471F51-21B1-460D-97C8-2A0D5D75F65E}" dt="2021-11-10T10:24:58.123" v="167" actId="20577"/>
          <ac:spMkLst>
            <pc:docMk/>
            <pc:sldMk cId="1409783379" sldId="32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11/18/2021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62307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SRAM-area 0x20000000-0x200FFFFF may be directly accessed</a:t>
            </a:r>
            <a:r>
              <a:rPr lang="en-GB" baseline="0" noProof="0" dirty="0"/>
              <a:t> and manipulated by </a:t>
            </a:r>
            <a:r>
              <a:rPr lang="en-GB" noProof="0" dirty="0"/>
              <a:t>32-Bit-instructions in the bit-band alias area 0x22000000-0x23FFFFFF,</a:t>
            </a:r>
            <a:r>
              <a:rPr lang="en-GB" baseline="0" noProof="0" dirty="0"/>
              <a:t> simulating and bitwise manipulation as every original bit is mapped to a byte</a:t>
            </a:r>
            <a:r>
              <a:rPr lang="en-GB" noProof="0" dirty="0"/>
              <a:t>: </a:t>
            </a:r>
          </a:p>
          <a:p>
            <a:r>
              <a:rPr lang="en-GB" noProof="0" dirty="0"/>
              <a:t>0x22000000 equals Bit 0 of 0x20000000</a:t>
            </a:r>
          </a:p>
          <a:p>
            <a:r>
              <a:rPr lang="en-GB" noProof="0" dirty="0"/>
              <a:t>0x22000004 equals Bit 1 of 0x20000000</a:t>
            </a:r>
          </a:p>
          <a:p>
            <a:r>
              <a:rPr lang="en-GB" noProof="0" dirty="0"/>
              <a:t>0x22000008 equals Bit 2 of 0x20000000</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0x22000020 equals Bit 0 of 0x20000001</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t>
            </a:r>
          </a:p>
          <a:p>
            <a:endParaRPr lang="en-GB" noProof="0" dirty="0"/>
          </a:p>
          <a:p>
            <a:r>
              <a:rPr lang="en-GB" noProof="0" dirty="0"/>
              <a:t>bit-band-address =</a:t>
            </a:r>
            <a:r>
              <a:rPr lang="en-GB" baseline="0" noProof="0" dirty="0"/>
              <a:t> b</a:t>
            </a:r>
            <a:r>
              <a:rPr lang="en-GB" noProof="0" dirty="0"/>
              <a:t>it-band-basis-address + (byte-offset × 32) + bit[0-7] × 4) </a:t>
            </a:r>
          </a:p>
          <a:p>
            <a:r>
              <a:rPr lang="en-GB" noProof="0" dirty="0"/>
              <a:t>0x22000020 	</a:t>
            </a:r>
            <a:r>
              <a:rPr lang="en-GB" baseline="0" noProof="0" dirty="0"/>
              <a:t>        </a:t>
            </a:r>
            <a:r>
              <a:rPr lang="en-GB" noProof="0" dirty="0"/>
              <a:t>= 0x22000000                + 1 × 32                  + 0 × 4 </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398533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SRAM and Peripheral</a:t>
            </a:r>
            <a:r>
              <a:rPr lang="en-GB" baseline="0" dirty="0"/>
              <a:t> regions include bit band and bit band alias areas. </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59630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r>
              <a:rPr lang="en-GB" baseline="0" dirty="0"/>
              <a:t>it-band operations require fewer (in fact, only one) instruction, and therefore are called “atomic” because they cannot be split further.</a:t>
            </a:r>
          </a:p>
          <a:p>
            <a:endParaRPr lang="en-GB" baseline="0" dirty="0"/>
          </a:p>
          <a:p>
            <a:r>
              <a:rPr lang="en-GB" baseline="0" dirty="0"/>
              <a:t>This also protects them from data corruptions by interrupts that could modify the just read memory. If the bit manipulation is performed in the traditional way, the memory block is read first, and directly after the reading an interrupt occurs.  Such an interrupt could theoretically modify the just read data in their original destination. After the interrupt releases the processor again, the bit manipulation continues and writes the modified, but not out dated, data back; therefore, a data corruption has occurred.</a:t>
            </a:r>
          </a:p>
          <a:p>
            <a:endParaRPr lang="en-GB" baseline="0" dirty="0"/>
          </a:p>
          <a:p>
            <a:r>
              <a:rPr lang="en-GB" baseline="0" dirty="0"/>
              <a:t>This cannot happen with bit band operations, because they modify the data within one single step.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10004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program</a:t>
            </a:r>
            <a:r>
              <a:rPr lang="en-GB" baseline="0" dirty="0"/>
              <a:t> starting at 0x00000000 is subdivided into the following parts. First, the vector tables are located. Vector tables are created because many overarching features of a controller bitwise features – such as interrupts. To save memory space, they are consolidated to bytes or words, so-called bit vectors. Therefore, a vector needs to be evaluated bitwise to interpret the meaning or origin of the change. The size of the vector table is 64Byte + 4 byte for each used interrupt vector. T</a:t>
            </a:r>
            <a:r>
              <a:rPr lang="en-GB" dirty="0"/>
              <a:t>he</a:t>
            </a:r>
            <a:r>
              <a:rPr lang="en-GB" baseline="0" dirty="0"/>
              <a:t> start-up routine, the program code, and static libraries are located beyond the vector table. </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30194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GB" dirty="0"/>
              <a:t>After reset, the MSP initializes</a:t>
            </a:r>
            <a:r>
              <a:rPr lang="en-GB" baseline="0" dirty="0"/>
              <a:t> the address of the beginning of the stack. Then, t</a:t>
            </a:r>
            <a:r>
              <a:rPr lang="en-GB" dirty="0"/>
              <a:t>he</a:t>
            </a:r>
            <a:r>
              <a:rPr lang="en-GB" baseline="0" dirty="0"/>
              <a:t> reset vector defines the address of the first line of executable code and is located at address 0x00000004.  From now on, the program can be started and executed line by line.</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a:p>
        </p:txBody>
      </p:sp>
    </p:spTree>
    <p:extLst>
      <p:ext uri="{BB962C8B-B14F-4D97-AF65-F5344CB8AC3E}">
        <p14:creationId xmlns:p14="http://schemas.microsoft.com/office/powerpoint/2010/main" val="318400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Endianness describes the order in which bytes</a:t>
            </a:r>
            <a:r>
              <a:rPr lang="en-GB" baseline="0" dirty="0"/>
              <a:t> have to be combined in halfwords or words. For Arm architectures, the endianness has little significance as either word wise operations (4 bytes) are performed automatically in the correct order by the instruction set, or the information is stored in single bytes regardless of any endianness.</a:t>
            </a:r>
          </a:p>
          <a:p>
            <a:pPr marL="171450" indent="-171450">
              <a:buFontTx/>
              <a:buChar char="-"/>
            </a:pPr>
            <a:endParaRPr lang="en-GB" baseline="0" dirty="0"/>
          </a:p>
          <a:p>
            <a:pPr marL="0" indent="0">
              <a:buFontTx/>
              <a:buNone/>
            </a:pPr>
            <a:r>
              <a:rPr lang="en-GB" baseline="0" dirty="0"/>
              <a:t>Endianness is only important if halfwords (2 bytes) are manually stored byte wise. In this case, we must consider whether the most significant byte is stored first or last. If the most significant byte is stored at the highest bit positions, this is called “little endianness”. On the other hand, if the most significant byte is stored at the lowest bit positions, this is called “big endianness”.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a:p>
        </p:txBody>
      </p:sp>
    </p:spTree>
    <p:extLst>
      <p:ext uri="{BB962C8B-B14F-4D97-AF65-F5344CB8AC3E}">
        <p14:creationId xmlns:p14="http://schemas.microsoft.com/office/powerpoint/2010/main" val="220715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Arm standard instruction set is 32 bits long with three operand formats for load and store operations, where most instructions can be executed conditionally and in a single cycle. One s</a:t>
            </a:r>
            <a:r>
              <a:rPr lang="en-GB" sz="1100" b="0" i="0" u="none" strike="noStrike" kern="1200" baseline="0" dirty="0">
                <a:solidFill>
                  <a:schemeClr val="tx1"/>
                </a:solidFill>
                <a:latin typeface="+mn-lt"/>
                <a:ea typeface="+mn-ea"/>
                <a:cs typeface="+mn-cs"/>
              </a:rPr>
              <a:t>ide effect of the early Arm instruction set is that is required larger program memory than 8-bit or 16-bit processors, and larger power consumption as more information needed to be moved.</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GB" sz="1200" b="0" i="0" u="none" strike="noStrike" kern="1200" baseline="0" dirty="0">
                <a:solidFill>
                  <a:schemeClr val="tx1"/>
                </a:solidFill>
                <a:latin typeface="+mn-lt"/>
                <a:ea typeface="+mn-ea"/>
                <a:cs typeface="+mn-cs"/>
              </a:rPr>
              <a:t>By comparison, Thumb-1 is a 16‐bit instruction set which is optimized for code density from C code. It is a subset of the Arm instruction set functionality with better code density, but worse performance. Thumb instructions are executed unconditionally, and many of  the data processing instructions use a 2‐address format. As a result of the dense encoding, Thumb instruction formats are less regular than Arm instruction formats.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a:p>
        </p:txBody>
      </p:sp>
    </p:spTree>
    <p:extLst>
      <p:ext uri="{BB962C8B-B14F-4D97-AF65-F5344CB8AC3E}">
        <p14:creationId xmlns:p14="http://schemas.microsoft.com/office/powerpoint/2010/main" val="2046527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earlier processor architectures</a:t>
            </a:r>
            <a:r>
              <a:rPr lang="en-GB" baseline="0" dirty="0"/>
              <a:t>, Arm and Thumb 1 instructions could be mixed, but required switching a multiplexer between the two instruction sets. That reduces the speed due to the switching overhead.</a:t>
            </a:r>
          </a:p>
          <a:p>
            <a:endParaRPr lang="en-GB" baseline="0" dirty="0"/>
          </a:p>
          <a:p>
            <a:r>
              <a:rPr lang="en-GB" dirty="0"/>
              <a:t>Thumb-2 is a superset of the Thumb instruction set. Thumb-2 introduces 32-bit instructions that are mixed with the 16-bit instructions. The Thumb-2 instruction set covers almost all the functionality of the Arm instruction set. Thumb-2 is backwards compatible with the ARMv6 Thumb instruction set.</a:t>
            </a:r>
          </a:p>
          <a:p>
            <a:endParaRPr lang="en-GB" dirty="0"/>
          </a:p>
          <a:p>
            <a:r>
              <a:rPr lang="en-GB" dirty="0"/>
              <a:t>The most important difference between the Thumb-2 instruction set and the Arm instruction set is that most Thumb-2 instructions are unconditional, where as almost all Arm instructions can be conditional. </a:t>
            </a:r>
          </a:p>
          <a:p>
            <a:endParaRPr lang="en-GB" dirty="0"/>
          </a:p>
          <a:p>
            <a:r>
              <a:rPr lang="en-GB" dirty="0"/>
              <a:t>Thumb-2’s performance is close to or better than that of the Arm instruction set, and has the code density of the original Thumb</a:t>
            </a:r>
            <a:r>
              <a:rPr lang="en-GB" baseline="0" dirty="0"/>
              <a:t> 1</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111691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Cortex-M33 implements the ARMv8-M instruction set. ARMv8-M supports a large number of 32-bit instructions that Thumb-2 technology introduced into the Thumb instruction set. The Floating-point (FP) extension adds single-precision floating-point instructions to the Thumb instruction set. </a:t>
            </a:r>
          </a:p>
          <a:p>
            <a:endParaRPr lang="en-GB" dirty="0"/>
          </a:p>
          <a:p>
            <a:r>
              <a:rPr lang="en-GB" dirty="0"/>
              <a:t>The Thumb instruction stream is a sequence of </a:t>
            </a:r>
            <a:r>
              <a:rPr lang="en-GB" dirty="0" err="1"/>
              <a:t>halfword</a:t>
            </a:r>
            <a:r>
              <a:rPr lang="en-GB" dirty="0"/>
              <a:t>-aligned </a:t>
            </a:r>
            <a:r>
              <a:rPr lang="en-GB" dirty="0" err="1"/>
              <a:t>halfwords</a:t>
            </a:r>
            <a:r>
              <a:rPr lang="en-GB" dirty="0"/>
              <a:t>. Each Thumb instruction is either a single 16-bit </a:t>
            </a:r>
            <a:r>
              <a:rPr lang="en-GB" dirty="0" err="1"/>
              <a:t>halfword</a:t>
            </a:r>
            <a:r>
              <a:rPr lang="en-GB" dirty="0"/>
              <a:t> in that stream, or a 32-bit instruction consisting of two consecutive </a:t>
            </a:r>
            <a:r>
              <a:rPr lang="en-GB" dirty="0" err="1"/>
              <a:t>halfwords</a:t>
            </a:r>
            <a:r>
              <a:rPr lang="en-GB" dirty="0"/>
              <a:t> in that stream.</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3093085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Labels are symbolic representations of addresses. You can use labels to mark specific addresses that you want to refer to from other parts of the code. </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Mnemonic</a:t>
            </a:r>
            <a:r>
              <a:rPr lang="en-GB" sz="1200" b="0" i="0" kern="1200" baseline="0" noProof="0" dirty="0">
                <a:solidFill>
                  <a:schemeClr val="tx1"/>
                </a:solidFill>
                <a:effectLst/>
                <a:latin typeface="+mn-lt"/>
                <a:ea typeface="+mn-ea"/>
                <a:cs typeface="+mn-cs"/>
              </a:rPr>
              <a:t> is the name of the instruction. </a:t>
            </a:r>
            <a:r>
              <a:rPr lang="en-GB" sz="1200" b="0" i="0" kern="1200" dirty="0">
                <a:solidFill>
                  <a:schemeClr val="tx1"/>
                </a:solidFill>
                <a:effectLst/>
                <a:latin typeface="+mn-lt"/>
                <a:ea typeface="+mn-ea"/>
                <a:cs typeface="+mn-cs"/>
              </a:rPr>
              <a:t>Most data processing instructions can optionally update the condition flags according to the result of the operation. You can also execute an instruction conditionally, based on the condition flags set in another instruction, either immediately after the instruction that updated the flags, or after any number of intervening instructions that have not updated the flags.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Conditional execution is available by using conditional branches or by adding condition code suffixes to instructions. The condition code suffix enables the processor to test a condition based on the flags. If the condition test of a conditional instruction fails, then the instruction</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does not execute, does not write any value to its destination register, does not affect any of the flags and does not generate any exception.</a:t>
            </a:r>
          </a:p>
          <a:p>
            <a:endParaRPr lang="en-GB" noProof="0" dirty="0"/>
          </a:p>
          <a:p>
            <a:r>
              <a:rPr lang="en-GB" noProof="0" dirty="0"/>
              <a:t>An instruction operand can be an Arm register, a constant, or another instruction-specific parameter. </a:t>
            </a:r>
          </a:p>
          <a:p>
            <a:r>
              <a:rPr lang="en-GB" noProof="0" dirty="0"/>
              <a:t>Instructions act on the operands and often store the result in a destination register. </a:t>
            </a:r>
          </a:p>
          <a:p>
            <a:r>
              <a:rPr lang="en-GB" noProof="0" dirty="0"/>
              <a:t>When there is a destination register in the instruction, it is usually specified before the operands. </a:t>
            </a:r>
          </a:p>
          <a:p>
            <a:endParaRPr lang="en-GB" dirty="0"/>
          </a:p>
          <a:p>
            <a:r>
              <a:rPr lang="en-GB" dirty="0"/>
              <a:t>Note</a:t>
            </a:r>
            <a:r>
              <a:rPr lang="en-GB" baseline="0" dirty="0"/>
              <a:t> that </a:t>
            </a:r>
            <a:r>
              <a:rPr lang="en-GB" sz="1200" b="0" i="0" kern="1200" baseline="0" dirty="0">
                <a:solidFill>
                  <a:schemeClr val="tx1"/>
                </a:solidFill>
                <a:effectLst/>
                <a:latin typeface="+mn-lt"/>
                <a:ea typeface="+mn-ea"/>
                <a:cs typeface="+mn-cs"/>
              </a:rPr>
              <a:t>i</a:t>
            </a:r>
            <a:r>
              <a:rPr lang="en-GB" sz="1200" b="0" i="0" kern="1200" dirty="0">
                <a:solidFill>
                  <a:schemeClr val="tx1"/>
                </a:solidFill>
                <a:effectLst/>
                <a:latin typeface="+mn-lt"/>
                <a:ea typeface="+mn-ea"/>
                <a:cs typeface="+mn-cs"/>
              </a:rPr>
              <a:t>nstruction mnemonics, pseudo-instructions, directives, and symbolic register names can be written in all uppercase or all lowercase, but not mixed. Labels and comments can be in uppercase or lowercase, or mixed.</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a:p>
        </p:txBody>
      </p:sp>
    </p:spTree>
    <p:extLst>
      <p:ext uri="{BB962C8B-B14F-4D97-AF65-F5344CB8AC3E}">
        <p14:creationId xmlns:p14="http://schemas.microsoft.com/office/powerpoint/2010/main" val="225785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2200" dirty="0"/>
              <a:t>Memory</a:t>
            </a:r>
            <a:r>
              <a:rPr lang="en-GB" sz="2200" baseline="0" dirty="0"/>
              <a:t> access instructions:</a:t>
            </a:r>
            <a:endParaRPr lang="en-GB" sz="2200" dirty="0"/>
          </a:p>
          <a:p>
            <a:r>
              <a:rPr lang="en-GB" sz="2200" dirty="0"/>
              <a:t>Addresses can be accessed d</a:t>
            </a:r>
            <a:r>
              <a:rPr lang="en-GB" sz="1800" dirty="0"/>
              <a:t>irectly by indicating the explicit or relative address</a:t>
            </a:r>
            <a:r>
              <a:rPr lang="en-GB" sz="1800" baseline="0" dirty="0"/>
              <a:t> to which the content is stored. It can also be accessed i</a:t>
            </a:r>
            <a:r>
              <a:rPr lang="en-GB" sz="1800" dirty="0"/>
              <a:t>ndirectly, by pointing to an address where the address for the content</a:t>
            </a:r>
            <a:r>
              <a:rPr lang="en-GB" sz="1800" baseline="0" dirty="0"/>
              <a:t> </a:t>
            </a:r>
            <a:r>
              <a:rPr lang="en-GB" sz="1800" dirty="0"/>
              <a:t>is stored. Indirect addressing is a particular </a:t>
            </a:r>
            <a:r>
              <a:rPr lang="en-GB" sz="1800" baseline="0" dirty="0"/>
              <a:t>advantage if large fields need to be manipulated, e.g. sorted, and the data of one element are not limited to a single memory cell, but are a structure of many memory elements. In this case, the addresses of the root elements are sorted, which is less effort than sorting the elements themselves.</a:t>
            </a:r>
          </a:p>
          <a:p>
            <a:endParaRPr lang="en-GB" noProof="0" dirty="0"/>
          </a:p>
          <a:p>
            <a:r>
              <a:rPr lang="en-GB" noProof="0" dirty="0"/>
              <a:t>General data</a:t>
            </a:r>
            <a:r>
              <a:rPr lang="en-GB" baseline="0" noProof="0" dirty="0"/>
              <a:t> processing instructions:</a:t>
            </a:r>
          </a:p>
          <a:p>
            <a:r>
              <a:rPr lang="en-GB" sz="2000" dirty="0"/>
              <a:t>The </a:t>
            </a:r>
            <a:r>
              <a:rPr lang="en-US" sz="2000" dirty="0"/>
              <a:t>instructions for general data processing contain</a:t>
            </a:r>
            <a:r>
              <a:rPr lang="en-GB" sz="2000" dirty="0"/>
              <a:t> everything for </a:t>
            </a:r>
            <a:r>
              <a:rPr lang="en-GB" sz="1600" dirty="0"/>
              <a:t>mathematical operations, bit manipulation and comparison.</a:t>
            </a:r>
            <a:r>
              <a:rPr lang="en-GB" sz="1600" baseline="0" dirty="0"/>
              <a:t> </a:t>
            </a:r>
            <a:endParaRPr lang="en-GB" sz="1600" dirty="0"/>
          </a:p>
          <a:p>
            <a:endParaRPr lang="en-GB" sz="16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Multiply and divide instructions:</a:t>
            </a:r>
          </a:p>
          <a:p>
            <a:r>
              <a:rPr lang="en-GB" sz="2000" dirty="0"/>
              <a:t>There</a:t>
            </a:r>
            <a:r>
              <a:rPr lang="en-GB" sz="2000" baseline="0" dirty="0"/>
              <a:t> are two</a:t>
            </a:r>
            <a:r>
              <a:rPr lang="en-GB" sz="2000" dirty="0"/>
              <a:t> ways to</a:t>
            </a:r>
            <a:r>
              <a:rPr lang="en-GB" sz="2000" baseline="0" dirty="0"/>
              <a:t> multiply and divide</a:t>
            </a:r>
            <a:r>
              <a:rPr lang="en-GB" sz="2000" dirty="0"/>
              <a:t>. The first is</a:t>
            </a:r>
            <a:r>
              <a:rPr lang="en-GB" sz="2000" baseline="0" dirty="0"/>
              <a:t> to</a:t>
            </a:r>
            <a:r>
              <a:rPr lang="en-GB" sz="2000" dirty="0"/>
              <a:t> </a:t>
            </a:r>
            <a:r>
              <a:rPr lang="en-GB" sz="1800" dirty="0"/>
              <a:t>right- and left-shift the bits of a number (division by two and multiplication by two, respectively) and the</a:t>
            </a:r>
            <a:r>
              <a:rPr lang="en-GB" sz="1800" baseline="0" dirty="0"/>
              <a:t> second is </a:t>
            </a:r>
            <a:r>
              <a:rPr lang="en-GB" sz="1800" dirty="0"/>
              <a:t>bitwise multiplication and addition.</a:t>
            </a:r>
          </a:p>
          <a:p>
            <a:endParaRPr lang="en-GB" sz="1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Saturating instructions:</a:t>
            </a:r>
            <a:endParaRPr lang="en-GB"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Saturating instructions cover data-range over- and underflow for different kinds of integer and floating-point additions and subtractions.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Packing and unpacking instructions: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Packing and unpacking contain range and precision changing operations.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err="1"/>
              <a:t>Bitfield</a:t>
            </a:r>
            <a:r>
              <a:rPr lang="en-GB" dirty="0"/>
              <a:t> instructions:</a:t>
            </a:r>
          </a:p>
          <a:p>
            <a:r>
              <a:rPr lang="en-GB" dirty="0"/>
              <a:t>Bitfield instructions are designed for a similar purpose as packing and unpacking instructions.</a:t>
            </a:r>
            <a:r>
              <a:rPr lang="en-GB" baseline="0" dirty="0"/>
              <a:t> I</a:t>
            </a:r>
            <a:r>
              <a:rPr lang="en-GB" dirty="0"/>
              <a:t>f two </a:t>
            </a:r>
            <a:r>
              <a:rPr lang="en-GB" dirty="0" err="1"/>
              <a:t>bitfields</a:t>
            </a:r>
            <a:r>
              <a:rPr lang="en-GB" dirty="0"/>
              <a:t> of different length have to be processed for logical operation, then their sizes have to be aligned.</a:t>
            </a:r>
          </a:p>
          <a:p>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Branch and control instructions:</a:t>
            </a:r>
          </a:p>
          <a:p>
            <a:r>
              <a:rPr lang="en-GB" dirty="0"/>
              <a:t>Control structures are used </a:t>
            </a:r>
            <a:r>
              <a:rPr lang="en-GB" dirty="0">
                <a:latin typeface="Gill Sans MT"/>
                <a:cs typeface="Gill Sans MT"/>
              </a:rPr>
              <a:t>if the control must be transferred to another part of the instruction space, or</a:t>
            </a:r>
            <a:r>
              <a:rPr lang="en-GB" baseline="0" dirty="0">
                <a:latin typeface="Gill Sans MT"/>
                <a:cs typeface="Gill Sans MT"/>
              </a:rPr>
              <a:t> when the next PC must not be executed</a:t>
            </a:r>
            <a:r>
              <a:rPr lang="en-GB" dirty="0">
                <a:latin typeface="Gill Sans MT"/>
                <a:cs typeface="Gill Sans MT"/>
              </a:rPr>
              <a:t>.</a:t>
            </a:r>
            <a:endParaRPr lang="en-GB" dirty="0"/>
          </a:p>
          <a:p>
            <a:r>
              <a:rPr lang="en-GB" dirty="0"/>
              <a:t>Branches</a:t>
            </a:r>
            <a:r>
              <a:rPr lang="en-GB" baseline="0" dirty="0"/>
              <a:t> are </a:t>
            </a:r>
            <a:r>
              <a:rPr lang="en-GB" dirty="0">
                <a:latin typeface="Gill Sans MT"/>
                <a:cs typeface="Gill Sans MT"/>
              </a:rPr>
              <a:t>conditional transfers of control, when the target address is close to the current PC location.</a:t>
            </a:r>
            <a:endParaRPr lang="en-GB" dirty="0"/>
          </a:p>
          <a:p>
            <a:r>
              <a:rPr lang="en-GB" dirty="0"/>
              <a:t>Jumps</a:t>
            </a:r>
            <a:r>
              <a:rPr lang="en-GB" baseline="0" dirty="0"/>
              <a:t> are </a:t>
            </a:r>
            <a:r>
              <a:rPr lang="en-GB" dirty="0">
                <a:latin typeface="Gill Sans MT"/>
                <a:cs typeface="Gill Sans MT"/>
              </a:rPr>
              <a:t>unconditional transfers of control with unpredictable distance of jump.</a:t>
            </a:r>
          </a:p>
          <a:p>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Miscellaneous instructions:</a:t>
            </a:r>
          </a:p>
          <a:p>
            <a:r>
              <a:rPr lang="en-GB" dirty="0"/>
              <a:t>Further, unclassified instructions are mainly used for superordinate actions like debugging, interrupting, and</a:t>
            </a:r>
            <a:r>
              <a:rPr lang="en-GB" baseline="0" dirty="0"/>
              <a:t> </a:t>
            </a:r>
            <a:r>
              <a:rPr lang="en-GB" dirty="0"/>
              <a:t>synchronization.</a:t>
            </a:r>
          </a:p>
          <a:p>
            <a:endParaRPr lang="en-GB" dirty="0"/>
          </a:p>
          <a:p>
            <a:pPr lvl="0"/>
            <a:r>
              <a:rPr lang="en-GB" dirty="0"/>
              <a:t>Floating-point instructions:</a:t>
            </a:r>
          </a:p>
          <a:p>
            <a:pPr lvl="0"/>
            <a:r>
              <a:rPr lang="en-GB" dirty="0"/>
              <a:t>Floating</a:t>
            </a:r>
            <a:r>
              <a:rPr lang="en-GB" baseline="0" dirty="0"/>
              <a:t> point instructions are instructions that deal with floating point registers and operations. </a:t>
            </a: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sz="1600" dirty="0"/>
          </a:p>
          <a:p>
            <a:endParaRPr lang="en-GB" sz="1600" dirty="0"/>
          </a:p>
          <a:p>
            <a:endParaRPr lang="en-GB" sz="1600" dirty="0"/>
          </a:p>
          <a:p>
            <a:endParaRPr lang="en-GB" noProof="0" dirty="0"/>
          </a:p>
        </p:txBody>
      </p:sp>
      <p:sp>
        <p:nvSpPr>
          <p:cNvPr id="4" name="Foliennummernplatzhalter 3"/>
          <p:cNvSpPr>
            <a:spLocks noGrp="1"/>
          </p:cNvSpPr>
          <p:nvPr>
            <p:ph type="sldNum" sz="quarter" idx="10"/>
          </p:nvPr>
        </p:nvSpPr>
        <p:spPr/>
        <p:txBody>
          <a:bodyPr/>
          <a:lstStyle/>
          <a:p>
            <a:fld id="{7E30B4F9-F56B-4B1F-A7F6-68D0E6BDFCA5}" type="slidenum">
              <a:rPr lang="en-GB" smtClean="0"/>
              <a:t>21</a:t>
            </a:fld>
            <a:endParaRPr lang="en-GB"/>
          </a:p>
        </p:txBody>
      </p:sp>
    </p:spTree>
    <p:extLst>
      <p:ext uri="{BB962C8B-B14F-4D97-AF65-F5344CB8AC3E}">
        <p14:creationId xmlns:p14="http://schemas.microsoft.com/office/powerpoint/2010/main" val="193572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22</a:t>
            </a:fld>
            <a:endParaRPr lang="en-GB"/>
          </a:p>
        </p:txBody>
      </p:sp>
    </p:spTree>
    <p:extLst>
      <p:ext uri="{BB962C8B-B14F-4D97-AF65-F5344CB8AC3E}">
        <p14:creationId xmlns:p14="http://schemas.microsoft.com/office/powerpoint/2010/main" val="25792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23</a:t>
            </a:fld>
            <a:endParaRPr lang="en-GB"/>
          </a:p>
        </p:txBody>
      </p:sp>
    </p:spTree>
    <p:extLst>
      <p:ext uri="{BB962C8B-B14F-4D97-AF65-F5344CB8AC3E}">
        <p14:creationId xmlns:p14="http://schemas.microsoft.com/office/powerpoint/2010/main" val="4198466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24</a:t>
            </a:fld>
            <a:endParaRPr lang="en-GB"/>
          </a:p>
        </p:txBody>
      </p:sp>
    </p:spTree>
    <p:extLst>
      <p:ext uri="{BB962C8B-B14F-4D97-AF65-F5344CB8AC3E}">
        <p14:creationId xmlns:p14="http://schemas.microsoft.com/office/powerpoint/2010/main" val="74131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25</a:t>
            </a:fld>
            <a:endParaRPr lang="en-GB"/>
          </a:p>
        </p:txBody>
      </p:sp>
    </p:spTree>
    <p:extLst>
      <p:ext uri="{BB962C8B-B14F-4D97-AF65-F5344CB8AC3E}">
        <p14:creationId xmlns:p14="http://schemas.microsoft.com/office/powerpoint/2010/main" val="113240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26</a:t>
            </a:fld>
            <a:endParaRPr lang="en-GB"/>
          </a:p>
        </p:txBody>
      </p:sp>
    </p:spTree>
    <p:extLst>
      <p:ext uri="{BB962C8B-B14F-4D97-AF65-F5344CB8AC3E}">
        <p14:creationId xmlns:p14="http://schemas.microsoft.com/office/powerpoint/2010/main" val="317050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27</a:t>
            </a:fld>
            <a:endParaRPr lang="en-GB"/>
          </a:p>
        </p:txBody>
      </p:sp>
    </p:spTree>
    <p:extLst>
      <p:ext uri="{BB962C8B-B14F-4D97-AF65-F5344CB8AC3E}">
        <p14:creationId xmlns:p14="http://schemas.microsoft.com/office/powerpoint/2010/main" val="1037923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28</a:t>
            </a:fld>
            <a:endParaRPr lang="en-GB"/>
          </a:p>
        </p:txBody>
      </p:sp>
    </p:spTree>
    <p:extLst>
      <p:ext uri="{BB962C8B-B14F-4D97-AF65-F5344CB8AC3E}">
        <p14:creationId xmlns:p14="http://schemas.microsoft.com/office/powerpoint/2010/main" val="1685668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29</a:t>
            </a:fld>
            <a:endParaRPr lang="en-GB"/>
          </a:p>
        </p:txBody>
      </p:sp>
    </p:spTree>
    <p:extLst>
      <p:ext uri="{BB962C8B-B14F-4D97-AF65-F5344CB8AC3E}">
        <p14:creationId xmlns:p14="http://schemas.microsoft.com/office/powerpoint/2010/main" val="3781034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30</a:t>
            </a:fld>
            <a:endParaRPr lang="en-GB"/>
          </a:p>
        </p:txBody>
      </p:sp>
    </p:spTree>
    <p:extLst>
      <p:ext uri="{BB962C8B-B14F-4D97-AF65-F5344CB8AC3E}">
        <p14:creationId xmlns:p14="http://schemas.microsoft.com/office/powerpoint/2010/main" val="115779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Arm Cortex-M33 memory</a:t>
            </a:r>
            <a:r>
              <a:rPr lang="en-GB" baseline="0" dirty="0"/>
              <a:t> map describes the organization of the processor’s address space. The address space contains data sources and sinks such as internal and external RAM and ROM as well as buses, peripherals, and further parts and equipment.</a:t>
            </a:r>
          </a:p>
          <a:p>
            <a:endParaRPr lang="en-GB" baseline="0" dirty="0"/>
          </a:p>
          <a:p>
            <a:r>
              <a:rPr lang="en-GB" baseline="0" dirty="0"/>
              <a:t>The total memory space of a 32bit system, like the Cortex-M33, is 2^32 = 4GB. It is split and separated into regions with different functionality which can be individually changed, apart from some fixed assigned addresses, e.g., of the internal private peripheral bus of the processor.</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3618813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31</a:t>
            </a:fld>
            <a:endParaRPr lang="en-GB"/>
          </a:p>
        </p:txBody>
      </p:sp>
    </p:spTree>
    <p:extLst>
      <p:ext uri="{BB962C8B-B14F-4D97-AF65-F5344CB8AC3E}">
        <p14:creationId xmlns:p14="http://schemas.microsoft.com/office/powerpoint/2010/main" val="1528638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32</a:t>
            </a:fld>
            <a:endParaRPr lang="en-GB"/>
          </a:p>
        </p:txBody>
      </p:sp>
    </p:spTree>
    <p:extLst>
      <p:ext uri="{BB962C8B-B14F-4D97-AF65-F5344CB8AC3E}">
        <p14:creationId xmlns:p14="http://schemas.microsoft.com/office/powerpoint/2010/main" val="1111425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33</a:t>
            </a:fld>
            <a:endParaRPr lang="en-GB"/>
          </a:p>
        </p:txBody>
      </p:sp>
    </p:spTree>
    <p:extLst>
      <p:ext uri="{BB962C8B-B14F-4D97-AF65-F5344CB8AC3E}">
        <p14:creationId xmlns:p14="http://schemas.microsoft.com/office/powerpoint/2010/main" val="3147922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34</a:t>
            </a:fld>
            <a:endParaRPr lang="en-GB"/>
          </a:p>
        </p:txBody>
      </p:sp>
    </p:spTree>
    <p:extLst>
      <p:ext uri="{BB962C8B-B14F-4D97-AF65-F5344CB8AC3E}">
        <p14:creationId xmlns:p14="http://schemas.microsoft.com/office/powerpoint/2010/main" val="4274683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35</a:t>
            </a:fld>
            <a:endParaRPr lang="en-GB"/>
          </a:p>
        </p:txBody>
      </p:sp>
    </p:spTree>
    <p:extLst>
      <p:ext uri="{BB962C8B-B14F-4D97-AF65-F5344CB8AC3E}">
        <p14:creationId xmlns:p14="http://schemas.microsoft.com/office/powerpoint/2010/main" val="2120691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36</a:t>
            </a:fld>
            <a:endParaRPr lang="en-GB"/>
          </a:p>
        </p:txBody>
      </p:sp>
    </p:spTree>
    <p:extLst>
      <p:ext uri="{BB962C8B-B14F-4D97-AF65-F5344CB8AC3E}">
        <p14:creationId xmlns:p14="http://schemas.microsoft.com/office/powerpoint/2010/main" val="316348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37</a:t>
            </a:fld>
            <a:endParaRPr lang="en-GB"/>
          </a:p>
        </p:txBody>
      </p:sp>
    </p:spTree>
    <p:extLst>
      <p:ext uri="{BB962C8B-B14F-4D97-AF65-F5344CB8AC3E}">
        <p14:creationId xmlns:p14="http://schemas.microsoft.com/office/powerpoint/2010/main" val="3411237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38</a:t>
            </a:fld>
            <a:endParaRPr lang="en-GB"/>
          </a:p>
        </p:txBody>
      </p:sp>
    </p:spTree>
    <p:extLst>
      <p:ext uri="{BB962C8B-B14F-4D97-AF65-F5344CB8AC3E}">
        <p14:creationId xmlns:p14="http://schemas.microsoft.com/office/powerpoint/2010/main" val="3285128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39</a:t>
            </a:fld>
            <a:endParaRPr lang="en-GB"/>
          </a:p>
        </p:txBody>
      </p:sp>
    </p:spTree>
    <p:extLst>
      <p:ext uri="{BB962C8B-B14F-4D97-AF65-F5344CB8AC3E}">
        <p14:creationId xmlns:p14="http://schemas.microsoft.com/office/powerpoint/2010/main" val="1691327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40</a:t>
            </a:fld>
            <a:endParaRPr lang="en-GB"/>
          </a:p>
        </p:txBody>
      </p:sp>
    </p:spTree>
    <p:extLst>
      <p:ext uri="{BB962C8B-B14F-4D97-AF65-F5344CB8AC3E}">
        <p14:creationId xmlns:p14="http://schemas.microsoft.com/office/powerpoint/2010/main" val="206179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Arm</a:t>
            </a:r>
            <a:r>
              <a:rPr lang="en-GB" baseline="0" dirty="0"/>
              <a:t> architecture uses a single flat address space of 2^(32) 8bit bytes. Byte addresses are treated as unsigned numbers running from 0 to 2^(32) - 1 </a:t>
            </a:r>
            <a:r>
              <a:rPr lang="en-GB" dirty="0"/>
              <a:t>The</a:t>
            </a:r>
            <a:r>
              <a:rPr lang="en-GB" baseline="0" dirty="0"/>
              <a:t> above figure shows the memory regions </a:t>
            </a:r>
            <a:r>
              <a:rPr lang="en-GB" baseline="0"/>
              <a:t>of ARMv8-M </a:t>
            </a:r>
            <a:r>
              <a:rPr lang="en-GB" baseline="0" dirty="0"/>
              <a:t>architecture. Each region has a defined memory type, and some regions have additional memory attributes. The memory type and attributes determine the behavior of accesses to the region. </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2241330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41</a:t>
            </a:fld>
            <a:endParaRPr lang="en-GB"/>
          </a:p>
        </p:txBody>
      </p:sp>
    </p:spTree>
    <p:extLst>
      <p:ext uri="{BB962C8B-B14F-4D97-AF65-F5344CB8AC3E}">
        <p14:creationId xmlns:p14="http://schemas.microsoft.com/office/powerpoint/2010/main" val="537865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42</a:t>
            </a:fld>
            <a:endParaRPr lang="en-GB"/>
          </a:p>
        </p:txBody>
      </p:sp>
    </p:spTree>
    <p:extLst>
      <p:ext uri="{BB962C8B-B14F-4D97-AF65-F5344CB8AC3E}">
        <p14:creationId xmlns:p14="http://schemas.microsoft.com/office/powerpoint/2010/main" val="3550420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DCB</a:t>
            </a:r>
            <a:r>
              <a:rPr lang="en-GB" baseline="0" dirty="0"/>
              <a:t> and DCD </a:t>
            </a:r>
            <a:r>
              <a:rPr lang="en-GB" dirty="0"/>
              <a:t>define the initial runtime contents of the memory.</a:t>
            </a:r>
            <a:r>
              <a:rPr lang="en-GB" baseline="0" dirty="0"/>
              <a:t>  A </a:t>
            </a:r>
            <a:r>
              <a:rPr lang="en-GB" dirty="0"/>
              <a:t>DCB directive allocates one or more bytes of memory, whereas a DCD directive allocates one or more words of memory, aligned on 4-byte boundaries.</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a:t>
            </a:r>
            <a:r>
              <a:rPr lang="en-GB" dirty="0"/>
              <a:t>ALIGN</a:t>
            </a:r>
            <a:r>
              <a:rPr lang="en-GB" sz="1200" b="0" i="0" kern="1200" dirty="0">
                <a:solidFill>
                  <a:schemeClr val="tx1"/>
                </a:solidFill>
                <a:effectLst/>
                <a:latin typeface="+mn-lt"/>
                <a:ea typeface="+mn-ea"/>
                <a:cs typeface="+mn-cs"/>
              </a:rPr>
              <a:t> directive aligns the current location to a specified boundary, by padding with zeros or </a:t>
            </a:r>
            <a:r>
              <a:rPr lang="en-GB" dirty="0"/>
              <a:t>NOP</a:t>
            </a:r>
            <a:r>
              <a:rPr lang="en-GB" sz="1200" b="0" i="0" kern="1200" dirty="0">
                <a:solidFill>
                  <a:schemeClr val="tx1"/>
                </a:solidFill>
                <a:effectLst/>
                <a:latin typeface="+mn-lt"/>
                <a:ea typeface="+mn-ea"/>
                <a:cs typeface="+mn-cs"/>
              </a:rPr>
              <a:t> instructions to ensure that the data and code is aligned to appropriate boundaries.</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44</a:t>
            </a:fld>
            <a:endParaRPr lang="en-GB"/>
          </a:p>
        </p:txBody>
      </p:sp>
    </p:spTree>
    <p:extLst>
      <p:ext uri="{BB962C8B-B14F-4D97-AF65-F5344CB8AC3E}">
        <p14:creationId xmlns:p14="http://schemas.microsoft.com/office/powerpoint/2010/main" val="2957071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45</a:t>
            </a:fld>
            <a:endParaRPr lang="en-GB"/>
          </a:p>
        </p:txBody>
      </p:sp>
    </p:spTree>
    <p:extLst>
      <p:ext uri="{BB962C8B-B14F-4D97-AF65-F5344CB8AC3E}">
        <p14:creationId xmlns:p14="http://schemas.microsoft.com/office/powerpoint/2010/main" val="96472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region with</a:t>
            </a:r>
            <a:r>
              <a:rPr lang="en-GB" baseline="0" dirty="0"/>
              <a:t> </a:t>
            </a:r>
            <a:r>
              <a:rPr lang="en-GB" dirty="0"/>
              <a:t>0x00000000- 0x1FFFFFFF address</a:t>
            </a:r>
            <a:r>
              <a:rPr lang="en-GB" baseline="0" dirty="0"/>
              <a:t> range is the executable region for the program core. Data can also be put here. </a:t>
            </a:r>
            <a:endParaRPr lang="en-GB" sz="900" baseline="0" dirty="0"/>
          </a:p>
          <a:p>
            <a:endParaRPr lang="en-GB" sz="1200" baseline="0" dirty="0"/>
          </a:p>
          <a:p>
            <a:r>
              <a:rPr lang="en-GB" sz="1200" baseline="0" dirty="0"/>
              <a:t>The SRAM region with </a:t>
            </a:r>
            <a:r>
              <a:rPr lang="en-GB" dirty="0"/>
              <a:t>0x20000000- 0x3FFFFFFF address</a:t>
            </a:r>
            <a:r>
              <a:rPr lang="en-GB" baseline="0" dirty="0"/>
              <a:t> range is the e</a:t>
            </a:r>
            <a:r>
              <a:rPr lang="en-GB" sz="1200" baseline="0" dirty="0"/>
              <a:t>xecutable region for data. Code </a:t>
            </a:r>
            <a:r>
              <a:rPr lang="en-GB" baseline="0" dirty="0"/>
              <a:t>can also be put </a:t>
            </a:r>
            <a:r>
              <a:rPr lang="en-GB" sz="1200" baseline="0" dirty="0"/>
              <a:t>here. This region includes the bit band and bit band alias areas.</a:t>
            </a:r>
          </a:p>
          <a:p>
            <a:endParaRPr lang="en-GB" sz="1200" baseline="0" dirty="0"/>
          </a:p>
          <a:p>
            <a:r>
              <a:rPr lang="en-GB" sz="1200" baseline="0" dirty="0"/>
              <a:t>The Peripheral region with </a:t>
            </a:r>
            <a:r>
              <a:rPr lang="en-GB" sz="900" dirty="0"/>
              <a:t>0x40000000- 0x5FFFFFFF address</a:t>
            </a:r>
            <a:r>
              <a:rPr lang="en-GB" sz="900" baseline="0" dirty="0"/>
              <a:t> range is used for peripherals attached to the core on the address and data bus. This region includes bit band and bit band alias areas.</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243550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a:t>The External region </a:t>
            </a:r>
            <a:r>
              <a:rPr lang="en-GB" dirty="0"/>
              <a:t>0x60000000 - 0x9FFFFFFF </a:t>
            </a:r>
            <a:r>
              <a:rPr lang="en-GB" sz="1200" dirty="0"/>
              <a:t>address</a:t>
            </a:r>
            <a:r>
              <a:rPr lang="en-GB" sz="1200" baseline="0" dirty="0"/>
              <a:t> range is the executable region for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The </a:t>
            </a:r>
            <a:r>
              <a:rPr lang="en-GB" sz="1200" dirty="0"/>
              <a:t>External device region with 0xA0000000 - 0xDFFFFFFF address</a:t>
            </a:r>
            <a:r>
              <a:rPr lang="en-GB" sz="1200" baseline="0" dirty="0"/>
              <a:t> range is the external device memory, which is primarily used to map external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The Private Peripheral Bus region with 0xE0000000 - 0xE00FFFFF address range provides access to internal and external processor resources. </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389718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For</a:t>
            </a:r>
            <a:r>
              <a:rPr lang="en-GB" baseline="0" noProof="0" dirty="0"/>
              <a:t> bit-wise data manipulations with 32-bit operations, Arm has introduced an alternative: the bit band operations.</a:t>
            </a:r>
          </a:p>
          <a:p>
            <a:endParaRPr lang="en-GB" baseline="0" noProof="0" dirty="0"/>
          </a:p>
          <a:p>
            <a:r>
              <a:rPr lang="en-GB" baseline="0" noProof="0" dirty="0"/>
              <a:t>The standard operation without bit-band is read-modify-write:  First, we load a full 32bit word into the registers. Then, we manipulate the corresponding bit with AND, OR, XOR instructions in full word length, and, finally, we write the word back. If this operation (read-modify-write) is interrupted, there can be a data loss. One way to avoid data loss is the interrupt disabling using a supervisor mode or by using bit banding operations. </a:t>
            </a:r>
          </a:p>
          <a:p>
            <a:pPr marL="171450" indent="-171450">
              <a:buFontTx/>
              <a:buChar char="-"/>
            </a:pPr>
            <a:endParaRPr lang="en-GB" baseline="0" noProof="0" dirty="0"/>
          </a:p>
          <a:p>
            <a:pPr marL="0" indent="0">
              <a:buFontTx/>
              <a:buNone/>
            </a:pPr>
            <a:r>
              <a:rPr lang="en-GB" baseline="0" noProof="0" dirty="0"/>
              <a:t>Using bit-band operation, the corresponding data word is bitwise aliased into bit-band-memory area. So every original bit has now the aliased size of a word. The bits to be manipulated can be directly accessed with word wise operating instructions. Because of the aliasing, everything modified within the “linked copy” of the data will directly be changed in the original data.</a:t>
            </a:r>
          </a:p>
          <a:p>
            <a:r>
              <a:rPr lang="en-GB" dirty="0"/>
              <a:t>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309551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Let’s say that we</a:t>
            </a:r>
            <a:r>
              <a:rPr lang="en-GB" baseline="0" dirty="0"/>
              <a:t> want to set bit[3] in word data in address </a:t>
            </a:r>
            <a:r>
              <a:rPr lang="en-GB" dirty="0"/>
              <a:t>0x20000000.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Usually</a:t>
            </a:r>
            <a:r>
              <a:rPr lang="en-GB" baseline="0" dirty="0"/>
              <a:t> we read the data from the address, then modify them and, finally, we write back the new value.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a:t>In this example, you can see that the read-modify-write cycle is interrupted, and the value of the address </a:t>
            </a:r>
            <a:r>
              <a:rPr lang="en-GB" dirty="0"/>
              <a:t>0x20000000 is changed</a:t>
            </a:r>
            <a:r>
              <a:rPr lang="en-GB" baseline="0" dirty="0"/>
              <a:t> by the ISR right after reading the data from the address.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a:t>After returning from the routine, the application continues its normal execution but the modification and write back will be done based on the old value. Consequently, the change that was made by the ISR will be lost. </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180137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Alternatively, using the bit band operation you can see that we set the desired bit by writing ‘1’ to the alias address and, with a single instruction, we can set the desired bit of the </a:t>
            </a:r>
            <a:r>
              <a:rPr lang="en-GB" dirty="0"/>
              <a:t>0x20000000 address</a:t>
            </a:r>
            <a:r>
              <a:rPr lang="en-GB" baseline="0" dirty="0"/>
              <a:t> to 1, thereby avoiding any data loss.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1758617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2269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99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41" r:id="rId41"/>
    <p:sldLayoutId id="2147485542" r:id="rId42"/>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hyperlink" Target="https://developer.arm.com/documentation/ddi0553/bp/" TargetMode="External"/><Relationship Id="rId2" Type="http://schemas.openxmlformats.org/officeDocument/2006/relationships/notesSlide" Target="../notesSlides/notesSlide43.xml"/><Relationship Id="rId1" Type="http://schemas.openxmlformats.org/officeDocument/2006/relationships/slideLayout" Target="../slideLayouts/slideLayout42.xml"/><Relationship Id="rId5" Type="http://schemas.openxmlformats.org/officeDocument/2006/relationships/hyperlink" Target="https://developer.arm.com/documentation/100235/latest" TargetMode="External"/><Relationship Id="rId4" Type="http://schemas.openxmlformats.org/officeDocument/2006/relationships/hyperlink" Target="https://developer.arm.com/documentation/100230/lates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4000" dirty="0"/>
              <a:t>The Arm Cortex-M33 Processor Architecture</a:t>
            </a:r>
          </a:p>
        </p:txBody>
      </p:sp>
      <p:sp>
        <p:nvSpPr>
          <p:cNvPr id="2" name="Subtitle 1">
            <a:extLst>
              <a:ext uri="{FF2B5EF4-FFF2-40B4-BE49-F238E27FC236}">
                <a16:creationId xmlns:a16="http://schemas.microsoft.com/office/drawing/2014/main" id="{DB5F7254-44E4-464A-BF3D-8815B9DECF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411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Bit-band operation example</a:t>
            </a:r>
          </a:p>
        </p:txBody>
      </p:sp>
      <p:sp>
        <p:nvSpPr>
          <p:cNvPr id="3" name="Content Placeholder 2"/>
          <p:cNvSpPr>
            <a:spLocks noGrp="1"/>
          </p:cNvSpPr>
          <p:nvPr>
            <p:ph idx="1"/>
          </p:nvPr>
        </p:nvSpPr>
        <p:spPr/>
        <p:txBody>
          <a:bodyPr/>
          <a:lstStyle/>
          <a:p>
            <a:endParaRPr lang="en-GB" dirty="0"/>
          </a:p>
          <a:p>
            <a:endParaRPr lang="en-GB" dirty="0"/>
          </a:p>
          <a:p>
            <a:endParaRPr lang="en-GB" sz="2000" dirty="0"/>
          </a:p>
          <a:p>
            <a:r>
              <a:rPr lang="en-GB" sz="2000" dirty="0"/>
              <a:t>Bit-band operation</a:t>
            </a:r>
          </a:p>
          <a:p>
            <a:pPr lvl="1"/>
            <a:r>
              <a:rPr lang="en-GB" dirty="0"/>
              <a:t>Directly set the bit by writing ‘1’ to address 0x2200000C, which is the alias address of the fourth bit of the 32-bit data at 0x20000000 </a:t>
            </a:r>
          </a:p>
          <a:p>
            <a:pPr lvl="1"/>
            <a:r>
              <a:rPr lang="en-GB" dirty="0"/>
              <a:t>In effect, this single instruction is mapped to 2 bus transfers:  read data from 0x20000000 to the buffer, and then write to 0x20000000 from the buffer with bit [3] set</a:t>
            </a:r>
          </a:p>
          <a:p>
            <a:endParaRPr lang="en-GB" dirty="0"/>
          </a:p>
        </p:txBody>
      </p:sp>
      <p:sp>
        <p:nvSpPr>
          <p:cNvPr id="4" name="Rectangle 3"/>
          <p:cNvSpPr/>
          <p:nvPr/>
        </p:nvSpPr>
        <p:spPr bwMode="auto">
          <a:xfrm>
            <a:off x="4114801" y="1295400"/>
            <a:ext cx="3906259" cy="1211400"/>
          </a:xfrm>
          <a:prstGeom prst="rect">
            <a:avLst/>
          </a:prstGeom>
          <a:solidFill>
            <a:srgbClr val="AAC5D2">
              <a:lumMod val="20000"/>
              <a:lumOff val="80000"/>
            </a:srgbClr>
          </a:solidFill>
          <a:ln w="12700" cap="flat" cmpd="sng" algn="ctr">
            <a:solidFill>
              <a:srgbClr val="000000">
                <a:lumMod val="75000"/>
                <a:lumOff val="2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2000" tIns="72000" rIns="72000" bIns="72000" numCol="1" rtlCol="0" anchor="t" anchorCtr="0" compatLnSpc="1">
            <a:prstTxWarp prst="textNoShape">
              <a:avLst/>
            </a:prstTxWarp>
          </a:bodyPr>
          <a:lstStyle/>
          <a:p>
            <a:pPr eaLnBrk="1" hangingPunct="1">
              <a:defRPr/>
            </a:pPr>
            <a:r>
              <a:rPr lang="pt-BR" sz="1200" kern="0" dirty="0">
                <a:solidFill>
                  <a:srgbClr val="000000"/>
                </a:solidFill>
                <a:latin typeface="Lucida Console" panose="020B0609040504020204" pitchFamily="49" charset="0"/>
                <a:ea typeface="MS PGothic" pitchFamily="34" charset="-128"/>
              </a:rPr>
              <a:t>;Bit-band Operation</a:t>
            </a:r>
          </a:p>
          <a:p>
            <a:pPr eaLnBrk="1" hangingPunct="1">
              <a:defRPr/>
            </a:pPr>
            <a:endParaRPr lang="pt-BR" sz="1200" kern="0" dirty="0">
              <a:solidFill>
                <a:srgbClr val="000000"/>
              </a:solidFill>
              <a:latin typeface="Lucida Console" panose="020B0609040504020204" pitchFamily="49" charset="0"/>
              <a:ea typeface="MS PGothic" pitchFamily="34" charset="-128"/>
            </a:endParaRPr>
          </a:p>
          <a:p>
            <a:pPr eaLnBrk="1" hangingPunct="1">
              <a:defRPr/>
            </a:pPr>
            <a:r>
              <a:rPr lang="pt-BR" sz="1200" kern="0" dirty="0">
                <a:solidFill>
                  <a:srgbClr val="000000"/>
                </a:solidFill>
                <a:latin typeface="Lucida Console" panose="020B0609040504020204" pitchFamily="49" charset="0"/>
                <a:ea typeface="MS PGothic" pitchFamily="34" charset="-128"/>
              </a:rPr>
              <a:t>LDR     R1, =0x2200000C  ;Setup address</a:t>
            </a:r>
          </a:p>
          <a:p>
            <a:pPr eaLnBrk="1" hangingPunct="1">
              <a:defRPr/>
            </a:pPr>
            <a:r>
              <a:rPr lang="pt-BR" sz="1200" kern="0" dirty="0">
                <a:solidFill>
                  <a:srgbClr val="000000"/>
                </a:solidFill>
                <a:latin typeface="Lucida Console" panose="020B0609040504020204" pitchFamily="49" charset="0"/>
                <a:ea typeface="MS PGothic" pitchFamily="34" charset="-128"/>
              </a:rPr>
              <a:t>MOV     R0, #1	     ;Load data</a:t>
            </a:r>
          </a:p>
          <a:p>
            <a:pPr eaLnBrk="1" hangingPunct="1">
              <a:defRPr/>
            </a:pPr>
            <a:r>
              <a:rPr lang="pt-BR" sz="1200" kern="0" dirty="0">
                <a:solidFill>
                  <a:srgbClr val="000000"/>
                </a:solidFill>
                <a:latin typeface="Lucida Console" panose="020B0609040504020204" pitchFamily="49" charset="0"/>
                <a:ea typeface="MS PGothic" pitchFamily="34" charset="-128"/>
              </a:rPr>
              <a:t>STR     R0, [R1]	     ;Write</a:t>
            </a:r>
          </a:p>
        </p:txBody>
      </p:sp>
    </p:spTree>
    <p:extLst>
      <p:ext uri="{BB962C8B-B14F-4D97-AF65-F5344CB8AC3E}">
        <p14:creationId xmlns:p14="http://schemas.microsoft.com/office/powerpoint/2010/main" val="414094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Bit-band alias address</a:t>
            </a:r>
          </a:p>
        </p:txBody>
      </p:sp>
      <p:sp>
        <p:nvSpPr>
          <p:cNvPr id="3" name="Content Placeholder 2"/>
          <p:cNvSpPr>
            <a:spLocks noGrp="1"/>
          </p:cNvSpPr>
          <p:nvPr>
            <p:ph idx="1"/>
          </p:nvPr>
        </p:nvSpPr>
        <p:spPr>
          <a:xfrm>
            <a:off x="482195" y="1143000"/>
            <a:ext cx="11155973" cy="2514600"/>
          </a:xfrm>
        </p:spPr>
        <p:txBody>
          <a:bodyPr/>
          <a:lstStyle/>
          <a:p>
            <a:r>
              <a:rPr lang="en-GB" sz="2000" dirty="0"/>
              <a:t>Each bit of the 32-bit data is one-to-one mapped to the bit-band alias address</a:t>
            </a:r>
          </a:p>
          <a:p>
            <a:pPr lvl="1"/>
            <a:r>
              <a:rPr lang="en-GB" dirty="0"/>
              <a:t>For example, the fourth bit (bit [3]) of the data at 0x20000000 is mapped to the bit-band alias address at 0x2200000C</a:t>
            </a:r>
          </a:p>
          <a:p>
            <a:pPr lvl="1"/>
            <a:r>
              <a:rPr lang="en-GB" dirty="0"/>
              <a:t>Hence, to set bit [3] of the data at 0x20000000, we only need to write ‘1’ to address 0x2200000C</a:t>
            </a:r>
          </a:p>
          <a:p>
            <a:pPr lvl="1"/>
            <a:r>
              <a:rPr lang="en-GB" dirty="0"/>
              <a:t>In Cortex-M33, there are two pre-defined bit-band alias regions: one for SRAM region, and one for peripherals region</a:t>
            </a:r>
          </a:p>
        </p:txBody>
      </p:sp>
      <p:grpSp>
        <p:nvGrpSpPr>
          <p:cNvPr id="110" name="Group 109"/>
          <p:cNvGrpSpPr/>
          <p:nvPr/>
        </p:nvGrpSpPr>
        <p:grpSpPr>
          <a:xfrm>
            <a:off x="473604" y="3616543"/>
            <a:ext cx="11107742" cy="2649516"/>
            <a:chOff x="471223" y="3616543"/>
            <a:chExt cx="11107742" cy="2649516"/>
          </a:xfrm>
        </p:grpSpPr>
        <p:sp>
          <p:nvSpPr>
            <p:cNvPr id="4" name="Rectangle 3"/>
            <p:cNvSpPr/>
            <p:nvPr/>
          </p:nvSpPr>
          <p:spPr bwMode="auto">
            <a:xfrm>
              <a:off x="3804875" y="5324978"/>
              <a:ext cx="242539" cy="233274"/>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5" name="Rectangle 4"/>
            <p:cNvSpPr/>
            <p:nvPr/>
          </p:nvSpPr>
          <p:spPr bwMode="auto">
            <a:xfrm>
              <a:off x="2116728"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6" name="Rectangle 5"/>
            <p:cNvSpPr/>
            <p:nvPr/>
          </p:nvSpPr>
          <p:spPr bwMode="auto">
            <a:xfrm>
              <a:off x="2359267"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 name="Rectangle 6"/>
            <p:cNvSpPr/>
            <p:nvPr/>
          </p:nvSpPr>
          <p:spPr bwMode="auto">
            <a:xfrm>
              <a:off x="259603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 name="Rectangle 7"/>
            <p:cNvSpPr/>
            <p:nvPr/>
          </p:nvSpPr>
          <p:spPr bwMode="auto">
            <a:xfrm>
              <a:off x="283857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 name="Rectangle 8"/>
            <p:cNvSpPr/>
            <p:nvPr/>
          </p:nvSpPr>
          <p:spPr bwMode="auto">
            <a:xfrm>
              <a:off x="3083033"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10" name="Rectangle 9"/>
            <p:cNvSpPr/>
            <p:nvPr/>
          </p:nvSpPr>
          <p:spPr bwMode="auto">
            <a:xfrm>
              <a:off x="3325573"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 name="Rectangle 10"/>
            <p:cNvSpPr/>
            <p:nvPr/>
          </p:nvSpPr>
          <p:spPr bwMode="auto">
            <a:xfrm>
              <a:off x="3562337"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 name="Rectangle 11"/>
            <p:cNvSpPr/>
            <p:nvPr/>
          </p:nvSpPr>
          <p:spPr bwMode="auto">
            <a:xfrm>
              <a:off x="404164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 name="Rectangle 12"/>
            <p:cNvSpPr/>
            <p:nvPr/>
          </p:nvSpPr>
          <p:spPr bwMode="auto">
            <a:xfrm>
              <a:off x="4284178"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 name="Rectangle 13"/>
            <p:cNvSpPr/>
            <p:nvPr/>
          </p:nvSpPr>
          <p:spPr bwMode="auto">
            <a:xfrm>
              <a:off x="452094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 name="Rectangle 14"/>
            <p:cNvSpPr/>
            <p:nvPr/>
          </p:nvSpPr>
          <p:spPr bwMode="auto">
            <a:xfrm>
              <a:off x="4763481"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 name="Rectangle 15"/>
            <p:cNvSpPr/>
            <p:nvPr/>
          </p:nvSpPr>
          <p:spPr bwMode="auto">
            <a:xfrm>
              <a:off x="5006019"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 name="Rectangle 16"/>
            <p:cNvSpPr/>
            <p:nvPr/>
          </p:nvSpPr>
          <p:spPr bwMode="auto">
            <a:xfrm>
              <a:off x="5248559"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 name="Rectangle 17"/>
            <p:cNvSpPr/>
            <p:nvPr/>
          </p:nvSpPr>
          <p:spPr bwMode="auto">
            <a:xfrm>
              <a:off x="548532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 name="Rectangle 18"/>
            <p:cNvSpPr/>
            <p:nvPr/>
          </p:nvSpPr>
          <p:spPr bwMode="auto">
            <a:xfrm>
              <a:off x="5727863" y="5324978"/>
              <a:ext cx="240614"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 name="Rectangle 19"/>
            <p:cNvSpPr/>
            <p:nvPr/>
          </p:nvSpPr>
          <p:spPr bwMode="auto">
            <a:xfrm>
              <a:off x="5962701"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 name="Rectangle 20"/>
            <p:cNvSpPr/>
            <p:nvPr/>
          </p:nvSpPr>
          <p:spPr bwMode="auto">
            <a:xfrm>
              <a:off x="620524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2" name="Rectangle 21"/>
            <p:cNvSpPr/>
            <p:nvPr/>
          </p:nvSpPr>
          <p:spPr bwMode="auto">
            <a:xfrm>
              <a:off x="6442003"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 name="Rectangle 22"/>
            <p:cNvSpPr/>
            <p:nvPr/>
          </p:nvSpPr>
          <p:spPr bwMode="auto">
            <a:xfrm>
              <a:off x="668454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4" name="Rectangle 23"/>
            <p:cNvSpPr/>
            <p:nvPr/>
          </p:nvSpPr>
          <p:spPr bwMode="auto">
            <a:xfrm>
              <a:off x="6927082"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 name="Rectangle 24"/>
            <p:cNvSpPr/>
            <p:nvPr/>
          </p:nvSpPr>
          <p:spPr bwMode="auto">
            <a:xfrm>
              <a:off x="7169620"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6" name="Rectangle 25"/>
            <p:cNvSpPr/>
            <p:nvPr/>
          </p:nvSpPr>
          <p:spPr bwMode="auto">
            <a:xfrm>
              <a:off x="7406385"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7" name="Rectangle 26"/>
            <p:cNvSpPr/>
            <p:nvPr/>
          </p:nvSpPr>
          <p:spPr bwMode="auto">
            <a:xfrm>
              <a:off x="7648924"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8" name="Rectangle 27"/>
            <p:cNvSpPr/>
            <p:nvPr/>
          </p:nvSpPr>
          <p:spPr bwMode="auto">
            <a:xfrm>
              <a:off x="7885687"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9" name="Rectangle 28"/>
            <p:cNvSpPr/>
            <p:nvPr/>
          </p:nvSpPr>
          <p:spPr bwMode="auto">
            <a:xfrm>
              <a:off x="8128226" y="5324978"/>
              <a:ext cx="242539" cy="233274"/>
            </a:xfrm>
            <a:prstGeom prst="rect">
              <a:avLst/>
            </a:prstGeom>
            <a:solidFill>
              <a:schemeClr val="accent2">
                <a:lumMod val="40000"/>
                <a:lumOff val="60000"/>
              </a:schemeClr>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0" name="Rectangle 29"/>
            <p:cNvSpPr/>
            <p:nvPr/>
          </p:nvSpPr>
          <p:spPr bwMode="auto">
            <a:xfrm>
              <a:off x="8364991" y="5324978"/>
              <a:ext cx="242539" cy="233274"/>
            </a:xfrm>
            <a:prstGeom prst="rect">
              <a:avLst/>
            </a:prstGeom>
            <a:solidFill>
              <a:schemeClr val="bg1">
                <a:lumMod val="95000"/>
              </a:schemeClr>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1" name="Rectangle 30"/>
            <p:cNvSpPr/>
            <p:nvPr/>
          </p:nvSpPr>
          <p:spPr bwMode="auto">
            <a:xfrm>
              <a:off x="8607529"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2" name="Rectangle 31"/>
            <p:cNvSpPr/>
            <p:nvPr/>
          </p:nvSpPr>
          <p:spPr bwMode="auto">
            <a:xfrm>
              <a:off x="8850068" y="5324978"/>
              <a:ext cx="242539" cy="233274"/>
            </a:xfrm>
            <a:prstGeom prst="rect">
              <a:avLst/>
            </a:prstGeom>
            <a:solidFill>
              <a:schemeClr val="accent2">
                <a:lumMod val="40000"/>
                <a:lumOff val="60000"/>
              </a:schemeClr>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3" name="Rectangle 32"/>
            <p:cNvSpPr/>
            <p:nvPr/>
          </p:nvSpPr>
          <p:spPr bwMode="auto">
            <a:xfrm>
              <a:off x="9092608" y="5324978"/>
              <a:ext cx="242539" cy="233274"/>
            </a:xfrm>
            <a:prstGeom prst="rect">
              <a:avLst/>
            </a:prstGeom>
            <a:solidFill>
              <a:schemeClr val="bg1">
                <a:lumMod val="95000"/>
              </a:schemeClr>
            </a:solidFill>
            <a:ln w="1270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4" name="Rectangle 33"/>
            <p:cNvSpPr/>
            <p:nvPr/>
          </p:nvSpPr>
          <p:spPr bwMode="auto">
            <a:xfrm>
              <a:off x="9329371" y="5324978"/>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5" name="Rectangle 34"/>
            <p:cNvSpPr/>
            <p:nvPr/>
          </p:nvSpPr>
          <p:spPr bwMode="auto">
            <a:xfrm>
              <a:off x="9571910" y="5324978"/>
              <a:ext cx="242539" cy="233274"/>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6" name="Rectangle 35"/>
            <p:cNvSpPr/>
            <p:nvPr/>
          </p:nvSpPr>
          <p:spPr bwMode="auto">
            <a:xfrm>
              <a:off x="2116728" y="5324978"/>
              <a:ext cx="7697720" cy="233274"/>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8" name="Rectangle 37"/>
            <p:cNvSpPr/>
            <p:nvPr/>
          </p:nvSpPr>
          <p:spPr bwMode="auto">
            <a:xfrm>
              <a:off x="3804875" y="4837929"/>
              <a:ext cx="242539" cy="233274"/>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39" name="Rectangle 38"/>
            <p:cNvSpPr/>
            <p:nvPr/>
          </p:nvSpPr>
          <p:spPr bwMode="auto">
            <a:xfrm>
              <a:off x="211672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0" name="Rectangle 39"/>
            <p:cNvSpPr/>
            <p:nvPr/>
          </p:nvSpPr>
          <p:spPr bwMode="auto">
            <a:xfrm>
              <a:off x="2359267"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1" name="Rectangle 40"/>
            <p:cNvSpPr/>
            <p:nvPr/>
          </p:nvSpPr>
          <p:spPr bwMode="auto">
            <a:xfrm>
              <a:off x="259603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2" name="Rectangle 41"/>
            <p:cNvSpPr/>
            <p:nvPr/>
          </p:nvSpPr>
          <p:spPr bwMode="auto">
            <a:xfrm>
              <a:off x="283857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3" name="Rectangle 42"/>
            <p:cNvSpPr/>
            <p:nvPr/>
          </p:nvSpPr>
          <p:spPr bwMode="auto">
            <a:xfrm>
              <a:off x="3083033"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44" name="Rectangle 43"/>
            <p:cNvSpPr/>
            <p:nvPr/>
          </p:nvSpPr>
          <p:spPr bwMode="auto">
            <a:xfrm>
              <a:off x="3325573"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5" name="Rectangle 44"/>
            <p:cNvSpPr/>
            <p:nvPr/>
          </p:nvSpPr>
          <p:spPr bwMode="auto">
            <a:xfrm>
              <a:off x="3562337"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6" name="Rectangle 45"/>
            <p:cNvSpPr/>
            <p:nvPr/>
          </p:nvSpPr>
          <p:spPr bwMode="auto">
            <a:xfrm>
              <a:off x="404164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7" name="Rectangle 46"/>
            <p:cNvSpPr/>
            <p:nvPr/>
          </p:nvSpPr>
          <p:spPr bwMode="auto">
            <a:xfrm>
              <a:off x="428417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8" name="Rectangle 47"/>
            <p:cNvSpPr/>
            <p:nvPr/>
          </p:nvSpPr>
          <p:spPr bwMode="auto">
            <a:xfrm>
              <a:off x="452094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9" name="Rectangle 48"/>
            <p:cNvSpPr/>
            <p:nvPr/>
          </p:nvSpPr>
          <p:spPr bwMode="auto">
            <a:xfrm>
              <a:off x="476348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0" name="Rectangle 49"/>
            <p:cNvSpPr/>
            <p:nvPr/>
          </p:nvSpPr>
          <p:spPr bwMode="auto">
            <a:xfrm>
              <a:off x="5006019"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1" name="Rectangle 50"/>
            <p:cNvSpPr/>
            <p:nvPr/>
          </p:nvSpPr>
          <p:spPr bwMode="auto">
            <a:xfrm>
              <a:off x="5248559"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2" name="Rectangle 51"/>
            <p:cNvSpPr/>
            <p:nvPr/>
          </p:nvSpPr>
          <p:spPr bwMode="auto">
            <a:xfrm>
              <a:off x="548532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3" name="Rectangle 52"/>
            <p:cNvSpPr/>
            <p:nvPr/>
          </p:nvSpPr>
          <p:spPr bwMode="auto">
            <a:xfrm>
              <a:off x="5727863" y="4837929"/>
              <a:ext cx="240614"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4" name="Rectangle 53"/>
            <p:cNvSpPr/>
            <p:nvPr/>
          </p:nvSpPr>
          <p:spPr bwMode="auto">
            <a:xfrm>
              <a:off x="596270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5" name="Rectangle 54"/>
            <p:cNvSpPr/>
            <p:nvPr/>
          </p:nvSpPr>
          <p:spPr bwMode="auto">
            <a:xfrm>
              <a:off x="620524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6" name="Rectangle 55"/>
            <p:cNvSpPr/>
            <p:nvPr/>
          </p:nvSpPr>
          <p:spPr bwMode="auto">
            <a:xfrm>
              <a:off x="6442003"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7" name="Rectangle 56"/>
            <p:cNvSpPr/>
            <p:nvPr/>
          </p:nvSpPr>
          <p:spPr bwMode="auto">
            <a:xfrm>
              <a:off x="668454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8" name="Rectangle 57"/>
            <p:cNvSpPr/>
            <p:nvPr/>
          </p:nvSpPr>
          <p:spPr bwMode="auto">
            <a:xfrm>
              <a:off x="6927082"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9" name="Rectangle 58"/>
            <p:cNvSpPr/>
            <p:nvPr/>
          </p:nvSpPr>
          <p:spPr bwMode="auto">
            <a:xfrm>
              <a:off x="7169620"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0" name="Rectangle 59"/>
            <p:cNvSpPr/>
            <p:nvPr/>
          </p:nvSpPr>
          <p:spPr bwMode="auto">
            <a:xfrm>
              <a:off x="7406385"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1" name="Rectangle 60"/>
            <p:cNvSpPr/>
            <p:nvPr/>
          </p:nvSpPr>
          <p:spPr bwMode="auto">
            <a:xfrm>
              <a:off x="7648924"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2" name="Rectangle 61"/>
            <p:cNvSpPr/>
            <p:nvPr/>
          </p:nvSpPr>
          <p:spPr bwMode="auto">
            <a:xfrm>
              <a:off x="7885687"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3" name="Rectangle 62"/>
            <p:cNvSpPr/>
            <p:nvPr/>
          </p:nvSpPr>
          <p:spPr bwMode="auto">
            <a:xfrm>
              <a:off x="8128226"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4" name="Rectangle 63"/>
            <p:cNvSpPr/>
            <p:nvPr/>
          </p:nvSpPr>
          <p:spPr bwMode="auto">
            <a:xfrm>
              <a:off x="836499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5" name="Rectangle 64"/>
            <p:cNvSpPr/>
            <p:nvPr/>
          </p:nvSpPr>
          <p:spPr bwMode="auto">
            <a:xfrm>
              <a:off x="8607529"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6" name="Rectangle 65"/>
            <p:cNvSpPr/>
            <p:nvPr/>
          </p:nvSpPr>
          <p:spPr bwMode="auto">
            <a:xfrm>
              <a:off x="885006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7" name="Rectangle 66"/>
            <p:cNvSpPr/>
            <p:nvPr/>
          </p:nvSpPr>
          <p:spPr bwMode="auto">
            <a:xfrm>
              <a:off x="9092608"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8" name="Rectangle 67"/>
            <p:cNvSpPr/>
            <p:nvPr/>
          </p:nvSpPr>
          <p:spPr bwMode="auto">
            <a:xfrm>
              <a:off x="9329371" y="483792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9" name="Rectangle 68"/>
            <p:cNvSpPr/>
            <p:nvPr/>
          </p:nvSpPr>
          <p:spPr bwMode="auto">
            <a:xfrm>
              <a:off x="9571910" y="4837929"/>
              <a:ext cx="242539" cy="233274"/>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0" name="Rectangle 69"/>
            <p:cNvSpPr/>
            <p:nvPr/>
          </p:nvSpPr>
          <p:spPr bwMode="auto">
            <a:xfrm>
              <a:off x="2116728" y="4837929"/>
              <a:ext cx="7697720" cy="233274"/>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1" name="Rectangle 70"/>
            <p:cNvSpPr/>
            <p:nvPr/>
          </p:nvSpPr>
          <p:spPr bwMode="auto">
            <a:xfrm>
              <a:off x="3804875" y="4367969"/>
              <a:ext cx="242539" cy="233274"/>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2" name="Rectangle 71"/>
            <p:cNvSpPr/>
            <p:nvPr/>
          </p:nvSpPr>
          <p:spPr bwMode="auto">
            <a:xfrm>
              <a:off x="211672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3" name="Rectangle 72"/>
            <p:cNvSpPr/>
            <p:nvPr/>
          </p:nvSpPr>
          <p:spPr bwMode="auto">
            <a:xfrm>
              <a:off x="2359267"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4" name="Rectangle 73"/>
            <p:cNvSpPr/>
            <p:nvPr/>
          </p:nvSpPr>
          <p:spPr bwMode="auto">
            <a:xfrm>
              <a:off x="259603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5" name="Rectangle 74"/>
            <p:cNvSpPr/>
            <p:nvPr/>
          </p:nvSpPr>
          <p:spPr bwMode="auto">
            <a:xfrm>
              <a:off x="283857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6" name="Rectangle 75"/>
            <p:cNvSpPr/>
            <p:nvPr/>
          </p:nvSpPr>
          <p:spPr bwMode="auto">
            <a:xfrm>
              <a:off x="3083033"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77" name="Rectangle 76"/>
            <p:cNvSpPr/>
            <p:nvPr/>
          </p:nvSpPr>
          <p:spPr bwMode="auto">
            <a:xfrm>
              <a:off x="3325573"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8" name="Rectangle 77"/>
            <p:cNvSpPr/>
            <p:nvPr/>
          </p:nvSpPr>
          <p:spPr bwMode="auto">
            <a:xfrm>
              <a:off x="3562337"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9" name="Rectangle 78"/>
            <p:cNvSpPr/>
            <p:nvPr/>
          </p:nvSpPr>
          <p:spPr bwMode="auto">
            <a:xfrm>
              <a:off x="404164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0" name="Rectangle 79"/>
            <p:cNvSpPr/>
            <p:nvPr/>
          </p:nvSpPr>
          <p:spPr bwMode="auto">
            <a:xfrm>
              <a:off x="428417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1" name="Rectangle 80"/>
            <p:cNvSpPr/>
            <p:nvPr/>
          </p:nvSpPr>
          <p:spPr bwMode="auto">
            <a:xfrm>
              <a:off x="452094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2" name="Rectangle 81"/>
            <p:cNvSpPr/>
            <p:nvPr/>
          </p:nvSpPr>
          <p:spPr bwMode="auto">
            <a:xfrm>
              <a:off x="476348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3" name="Rectangle 82"/>
            <p:cNvSpPr/>
            <p:nvPr/>
          </p:nvSpPr>
          <p:spPr bwMode="auto">
            <a:xfrm>
              <a:off x="5006019"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4" name="Rectangle 83"/>
            <p:cNvSpPr/>
            <p:nvPr/>
          </p:nvSpPr>
          <p:spPr bwMode="auto">
            <a:xfrm>
              <a:off x="5248559"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5" name="Rectangle 84"/>
            <p:cNvSpPr/>
            <p:nvPr/>
          </p:nvSpPr>
          <p:spPr bwMode="auto">
            <a:xfrm>
              <a:off x="548532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6" name="Rectangle 85"/>
            <p:cNvSpPr/>
            <p:nvPr/>
          </p:nvSpPr>
          <p:spPr bwMode="auto">
            <a:xfrm>
              <a:off x="5727863" y="4367969"/>
              <a:ext cx="240614"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7" name="Rectangle 86"/>
            <p:cNvSpPr/>
            <p:nvPr/>
          </p:nvSpPr>
          <p:spPr bwMode="auto">
            <a:xfrm>
              <a:off x="596270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8" name="Rectangle 87"/>
            <p:cNvSpPr/>
            <p:nvPr/>
          </p:nvSpPr>
          <p:spPr bwMode="auto">
            <a:xfrm>
              <a:off x="620524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9" name="Rectangle 88"/>
            <p:cNvSpPr/>
            <p:nvPr/>
          </p:nvSpPr>
          <p:spPr bwMode="auto">
            <a:xfrm>
              <a:off x="6442003"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0" name="Rectangle 89"/>
            <p:cNvSpPr/>
            <p:nvPr/>
          </p:nvSpPr>
          <p:spPr bwMode="auto">
            <a:xfrm>
              <a:off x="668454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1" name="Rectangle 90"/>
            <p:cNvSpPr/>
            <p:nvPr/>
          </p:nvSpPr>
          <p:spPr bwMode="auto">
            <a:xfrm>
              <a:off x="6927082"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2" name="Rectangle 91"/>
            <p:cNvSpPr/>
            <p:nvPr/>
          </p:nvSpPr>
          <p:spPr bwMode="auto">
            <a:xfrm>
              <a:off x="7169620"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3" name="Rectangle 92"/>
            <p:cNvSpPr/>
            <p:nvPr/>
          </p:nvSpPr>
          <p:spPr bwMode="auto">
            <a:xfrm>
              <a:off x="7406385"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4" name="Rectangle 93"/>
            <p:cNvSpPr/>
            <p:nvPr/>
          </p:nvSpPr>
          <p:spPr bwMode="auto">
            <a:xfrm>
              <a:off x="7648924"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5" name="Rectangle 94"/>
            <p:cNvSpPr/>
            <p:nvPr/>
          </p:nvSpPr>
          <p:spPr bwMode="auto">
            <a:xfrm>
              <a:off x="7885687"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6" name="Rectangle 95"/>
            <p:cNvSpPr/>
            <p:nvPr/>
          </p:nvSpPr>
          <p:spPr bwMode="auto">
            <a:xfrm>
              <a:off x="8128226"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7" name="Rectangle 96"/>
            <p:cNvSpPr/>
            <p:nvPr/>
          </p:nvSpPr>
          <p:spPr bwMode="auto">
            <a:xfrm>
              <a:off x="836499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8" name="Rectangle 97"/>
            <p:cNvSpPr/>
            <p:nvPr/>
          </p:nvSpPr>
          <p:spPr bwMode="auto">
            <a:xfrm>
              <a:off x="8607529"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9" name="Rectangle 98"/>
            <p:cNvSpPr/>
            <p:nvPr/>
          </p:nvSpPr>
          <p:spPr bwMode="auto">
            <a:xfrm>
              <a:off x="885006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0" name="Rectangle 99"/>
            <p:cNvSpPr/>
            <p:nvPr/>
          </p:nvSpPr>
          <p:spPr bwMode="auto">
            <a:xfrm>
              <a:off x="9092608"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1" name="Rectangle 100"/>
            <p:cNvSpPr/>
            <p:nvPr/>
          </p:nvSpPr>
          <p:spPr bwMode="auto">
            <a:xfrm>
              <a:off x="9329371" y="4367969"/>
              <a:ext cx="242539" cy="23327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2" name="Rectangle 101"/>
            <p:cNvSpPr/>
            <p:nvPr/>
          </p:nvSpPr>
          <p:spPr bwMode="auto">
            <a:xfrm>
              <a:off x="9571910" y="4367969"/>
              <a:ext cx="242539" cy="233274"/>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3" name="Rectangle 102"/>
            <p:cNvSpPr/>
            <p:nvPr/>
          </p:nvSpPr>
          <p:spPr bwMode="auto">
            <a:xfrm>
              <a:off x="2116728" y="4367969"/>
              <a:ext cx="7697720" cy="233274"/>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4" name="TextBox 103"/>
            <p:cNvSpPr txBox="1"/>
            <p:nvPr/>
          </p:nvSpPr>
          <p:spPr>
            <a:xfrm>
              <a:off x="471223" y="5319383"/>
              <a:ext cx="954107" cy="276999"/>
            </a:xfrm>
            <a:prstGeom prst="rect">
              <a:avLst/>
            </a:prstGeom>
            <a:noFill/>
          </p:spPr>
          <p:txBody>
            <a:bodyPr wrap="none" rtlCol="0">
              <a:spAutoFit/>
            </a:bodyPr>
            <a:lstStyle/>
            <a:p>
              <a:r>
                <a:rPr lang="en-GB" sz="1200" dirty="0"/>
                <a:t>0x20000000</a:t>
              </a:r>
            </a:p>
          </p:txBody>
        </p:sp>
        <p:sp>
          <p:nvSpPr>
            <p:cNvPr id="105" name="TextBox 104"/>
            <p:cNvSpPr txBox="1"/>
            <p:nvPr/>
          </p:nvSpPr>
          <p:spPr>
            <a:xfrm>
              <a:off x="471223" y="4824257"/>
              <a:ext cx="954107" cy="276999"/>
            </a:xfrm>
            <a:prstGeom prst="rect">
              <a:avLst/>
            </a:prstGeom>
            <a:noFill/>
          </p:spPr>
          <p:txBody>
            <a:bodyPr wrap="none" rtlCol="0">
              <a:spAutoFit/>
            </a:bodyPr>
            <a:lstStyle/>
            <a:p>
              <a:r>
                <a:rPr lang="en-GB" sz="1200" dirty="0"/>
                <a:t>0x20000004</a:t>
              </a:r>
            </a:p>
          </p:txBody>
        </p:sp>
        <p:sp>
          <p:nvSpPr>
            <p:cNvPr id="106" name="TextBox 105"/>
            <p:cNvSpPr txBox="1"/>
            <p:nvPr/>
          </p:nvSpPr>
          <p:spPr>
            <a:xfrm>
              <a:off x="471223" y="4367970"/>
              <a:ext cx="954107" cy="276999"/>
            </a:xfrm>
            <a:prstGeom prst="rect">
              <a:avLst/>
            </a:prstGeom>
            <a:noFill/>
          </p:spPr>
          <p:txBody>
            <a:bodyPr wrap="none" rtlCol="0">
              <a:spAutoFit/>
            </a:bodyPr>
            <a:lstStyle/>
            <a:p>
              <a:r>
                <a:rPr lang="en-GB" sz="1200" dirty="0"/>
                <a:t>0x20000008</a:t>
              </a:r>
            </a:p>
          </p:txBody>
        </p:sp>
        <p:sp>
          <p:nvSpPr>
            <p:cNvPr id="107" name="TextBox 106"/>
            <p:cNvSpPr txBox="1"/>
            <p:nvPr/>
          </p:nvSpPr>
          <p:spPr>
            <a:xfrm>
              <a:off x="471223" y="3616543"/>
              <a:ext cx="1526161" cy="461665"/>
            </a:xfrm>
            <a:prstGeom prst="rect">
              <a:avLst/>
            </a:prstGeom>
            <a:noFill/>
          </p:spPr>
          <p:txBody>
            <a:bodyPr wrap="square" rtlCol="0">
              <a:spAutoFit/>
            </a:bodyPr>
            <a:lstStyle/>
            <a:p>
              <a:r>
                <a:rPr lang="en-GB" sz="1200" dirty="0"/>
                <a:t>Real 32-bit data address</a:t>
              </a:r>
            </a:p>
          </p:txBody>
        </p:sp>
        <p:cxnSp>
          <p:nvCxnSpPr>
            <p:cNvPr id="109" name="Straight Connector 108"/>
            <p:cNvCxnSpPr/>
            <p:nvPr/>
          </p:nvCxnSpPr>
          <p:spPr bwMode="auto">
            <a:xfrm>
              <a:off x="5962701" y="4040156"/>
              <a:ext cx="0" cy="205074"/>
            </a:xfrm>
            <a:prstGeom prst="line">
              <a:avLst/>
            </a:prstGeom>
            <a:noFill/>
            <a:ln w="28575" cap="flat" cmpd="sng" algn="ctr">
              <a:solidFill>
                <a:schemeClr val="tx1">
                  <a:lumMod val="75000"/>
                  <a:lumOff val="25000"/>
                </a:schemeClr>
              </a:solidFill>
              <a:prstDash val="sysDot"/>
              <a:round/>
              <a:headEnd type="none" w="med" len="med"/>
              <a:tailEnd type="none" w="med" len="med"/>
            </a:ln>
            <a:effectLst/>
          </p:spPr>
        </p:cxnSp>
        <p:cxnSp>
          <p:nvCxnSpPr>
            <p:cNvPr id="112" name="Straight Arrow Connector 111"/>
            <p:cNvCxnSpPr>
              <a:stCxn id="35" idx="3"/>
            </p:cNvCxnSpPr>
            <p:nvPr/>
          </p:nvCxnSpPr>
          <p:spPr bwMode="auto">
            <a:xfrm>
              <a:off x="9814448" y="5441615"/>
              <a:ext cx="330724" cy="0"/>
            </a:xfrm>
            <a:prstGeom prst="straightConnector1">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3" name="TextBox 112"/>
            <p:cNvSpPr txBox="1"/>
            <p:nvPr/>
          </p:nvSpPr>
          <p:spPr>
            <a:xfrm>
              <a:off x="10145172" y="5301312"/>
              <a:ext cx="954107" cy="276999"/>
            </a:xfrm>
            <a:prstGeom prst="rect">
              <a:avLst/>
            </a:prstGeom>
            <a:noFill/>
          </p:spPr>
          <p:txBody>
            <a:bodyPr wrap="none" rtlCol="0">
              <a:spAutoFit/>
            </a:bodyPr>
            <a:lstStyle/>
            <a:p>
              <a:r>
                <a:rPr lang="en-GB" sz="1200" dirty="0"/>
                <a:t>0x22000000</a:t>
              </a:r>
            </a:p>
          </p:txBody>
        </p:sp>
        <p:cxnSp>
          <p:nvCxnSpPr>
            <p:cNvPr id="115" name="Straight Arrow Connector 114"/>
            <p:cNvCxnSpPr/>
            <p:nvPr/>
          </p:nvCxnSpPr>
          <p:spPr bwMode="auto">
            <a:xfrm>
              <a:off x="9814448" y="4954566"/>
              <a:ext cx="330724" cy="0"/>
            </a:xfrm>
            <a:prstGeom prst="straightConnector1">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6" name="TextBox 115"/>
            <p:cNvSpPr txBox="1"/>
            <p:nvPr/>
          </p:nvSpPr>
          <p:spPr>
            <a:xfrm>
              <a:off x="10145172" y="4814263"/>
              <a:ext cx="954107" cy="276999"/>
            </a:xfrm>
            <a:prstGeom prst="rect">
              <a:avLst/>
            </a:prstGeom>
            <a:noFill/>
          </p:spPr>
          <p:txBody>
            <a:bodyPr wrap="none" rtlCol="0">
              <a:spAutoFit/>
            </a:bodyPr>
            <a:lstStyle/>
            <a:p>
              <a:r>
                <a:rPr lang="en-GB" sz="1200" dirty="0"/>
                <a:t>0x22000080</a:t>
              </a:r>
            </a:p>
          </p:txBody>
        </p:sp>
        <p:cxnSp>
          <p:nvCxnSpPr>
            <p:cNvPr id="117" name="Straight Arrow Connector 116"/>
            <p:cNvCxnSpPr/>
            <p:nvPr/>
          </p:nvCxnSpPr>
          <p:spPr bwMode="auto">
            <a:xfrm>
              <a:off x="9814448" y="4506468"/>
              <a:ext cx="330724" cy="0"/>
            </a:xfrm>
            <a:prstGeom prst="straightConnector1">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18" name="TextBox 117"/>
            <p:cNvSpPr txBox="1"/>
            <p:nvPr/>
          </p:nvSpPr>
          <p:spPr>
            <a:xfrm>
              <a:off x="10145172" y="4366165"/>
              <a:ext cx="954107" cy="276999"/>
            </a:xfrm>
            <a:prstGeom prst="rect">
              <a:avLst/>
            </a:prstGeom>
            <a:noFill/>
          </p:spPr>
          <p:txBody>
            <a:bodyPr wrap="none" rtlCol="0">
              <a:spAutoFit/>
            </a:bodyPr>
            <a:lstStyle/>
            <a:p>
              <a:r>
                <a:rPr lang="en-GB" sz="1200" dirty="0"/>
                <a:t>0x22000100</a:t>
              </a:r>
            </a:p>
          </p:txBody>
        </p:sp>
        <p:cxnSp>
          <p:nvCxnSpPr>
            <p:cNvPr id="120" name="Elbow Connector 119"/>
            <p:cNvCxnSpPr>
              <a:stCxn id="32" idx="2"/>
            </p:cNvCxnSpPr>
            <p:nvPr/>
          </p:nvCxnSpPr>
          <p:spPr bwMode="auto">
            <a:xfrm rot="16200000" flipH="1">
              <a:off x="9413052" y="5116538"/>
              <a:ext cx="290406" cy="1173835"/>
            </a:xfrm>
            <a:prstGeom prst="bentConnector2">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22" name="TextBox 121"/>
            <p:cNvSpPr txBox="1"/>
            <p:nvPr/>
          </p:nvSpPr>
          <p:spPr>
            <a:xfrm>
              <a:off x="10145172" y="5701303"/>
              <a:ext cx="986167" cy="276999"/>
            </a:xfrm>
            <a:prstGeom prst="rect">
              <a:avLst/>
            </a:prstGeom>
            <a:noFill/>
          </p:spPr>
          <p:txBody>
            <a:bodyPr wrap="none" rtlCol="0">
              <a:spAutoFit/>
            </a:bodyPr>
            <a:lstStyle/>
            <a:p>
              <a:r>
                <a:rPr lang="en-GB" sz="1200" dirty="0"/>
                <a:t>0x2200000C</a:t>
              </a:r>
            </a:p>
          </p:txBody>
        </p:sp>
        <p:cxnSp>
          <p:nvCxnSpPr>
            <p:cNvPr id="123" name="Elbow Connector 122"/>
            <p:cNvCxnSpPr>
              <a:stCxn id="29" idx="2"/>
              <a:endCxn id="127" idx="1"/>
            </p:cNvCxnSpPr>
            <p:nvPr/>
          </p:nvCxnSpPr>
          <p:spPr bwMode="auto">
            <a:xfrm rot="16200000" flipH="1">
              <a:off x="8912680" y="4895068"/>
              <a:ext cx="569308" cy="1895676"/>
            </a:xfrm>
            <a:prstGeom prst="bentConnector2">
              <a:avLst/>
            </a:prstGeom>
            <a:noFill/>
            <a:ln w="19050" cap="flat" cmpd="sng" algn="ctr">
              <a:solidFill>
                <a:schemeClr val="tx1">
                  <a:lumMod val="65000"/>
                  <a:lumOff val="35000"/>
                </a:schemeClr>
              </a:solidFill>
              <a:prstDash val="solid"/>
              <a:round/>
              <a:headEnd type="none" w="med" len="med"/>
              <a:tailEnd type="triangle" w="lg" len="lg"/>
            </a:ln>
            <a:effectLst/>
          </p:spPr>
        </p:cxnSp>
        <p:sp>
          <p:nvSpPr>
            <p:cNvPr id="127" name="TextBox 126"/>
            <p:cNvSpPr txBox="1"/>
            <p:nvPr/>
          </p:nvSpPr>
          <p:spPr>
            <a:xfrm>
              <a:off x="10145172" y="5989060"/>
              <a:ext cx="954107" cy="276999"/>
            </a:xfrm>
            <a:prstGeom prst="rect">
              <a:avLst/>
            </a:prstGeom>
            <a:noFill/>
          </p:spPr>
          <p:txBody>
            <a:bodyPr wrap="none" rtlCol="0">
              <a:spAutoFit/>
            </a:bodyPr>
            <a:lstStyle/>
            <a:p>
              <a:r>
                <a:rPr lang="en-GB" sz="1200" dirty="0"/>
                <a:t>0x22000018</a:t>
              </a:r>
            </a:p>
          </p:txBody>
        </p:sp>
        <p:sp>
          <p:nvSpPr>
            <p:cNvPr id="130" name="TextBox 129"/>
            <p:cNvSpPr txBox="1"/>
            <p:nvPr/>
          </p:nvSpPr>
          <p:spPr>
            <a:xfrm>
              <a:off x="10052804" y="3616543"/>
              <a:ext cx="1526161" cy="461665"/>
            </a:xfrm>
            <a:prstGeom prst="rect">
              <a:avLst/>
            </a:prstGeom>
            <a:noFill/>
          </p:spPr>
          <p:txBody>
            <a:bodyPr wrap="square" rtlCol="0">
              <a:spAutoFit/>
            </a:bodyPr>
            <a:lstStyle/>
            <a:p>
              <a:r>
                <a:rPr lang="en-GB" sz="1200" dirty="0"/>
                <a:t>Bit-band alias address</a:t>
              </a:r>
            </a:p>
          </p:txBody>
        </p:sp>
      </p:grpSp>
    </p:spTree>
    <p:extLst>
      <p:ext uri="{BB962C8B-B14F-4D97-AF65-F5344CB8AC3E}">
        <p14:creationId xmlns:p14="http://schemas.microsoft.com/office/powerpoint/2010/main" val="262531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Bit-band alias address</a:t>
            </a:r>
          </a:p>
        </p:txBody>
      </p:sp>
      <p:sp>
        <p:nvSpPr>
          <p:cNvPr id="3" name="Content Placeholder 2"/>
          <p:cNvSpPr>
            <a:spLocks noGrp="1"/>
          </p:cNvSpPr>
          <p:nvPr>
            <p:ph idx="1"/>
          </p:nvPr>
        </p:nvSpPr>
        <p:spPr>
          <a:xfrm>
            <a:off x="482195" y="1066801"/>
            <a:ext cx="10033406" cy="2871617"/>
          </a:xfrm>
        </p:spPr>
        <p:txBody>
          <a:bodyPr/>
          <a:lstStyle/>
          <a:p>
            <a:r>
              <a:rPr lang="en-GB" sz="2000" dirty="0"/>
              <a:t>SRAM region</a:t>
            </a:r>
          </a:p>
          <a:p>
            <a:pPr lvl="1"/>
            <a:r>
              <a:rPr lang="en-GB" dirty="0"/>
              <a:t>32MB memory space (0x22000000 – 0x23FFFFFF) is used as the bit-band alias region for 1MB data (0x20000000 – 0x200FFFFF)</a:t>
            </a:r>
          </a:p>
          <a:p>
            <a:r>
              <a:rPr lang="en-GB" sz="2000" dirty="0"/>
              <a:t>Peripherals region</a:t>
            </a:r>
          </a:p>
          <a:p>
            <a:pPr lvl="1"/>
            <a:r>
              <a:rPr lang="en-GB" dirty="0"/>
              <a:t>32MB memory space (0x42000000 – 0x43FFFFFF) is used as the bit-band alias region for 1MB data (0x40000000 – 0x400FFFFF)</a:t>
            </a:r>
          </a:p>
          <a:p>
            <a:endParaRPr lang="en-GB" dirty="0"/>
          </a:p>
        </p:txBody>
      </p:sp>
      <p:grpSp>
        <p:nvGrpSpPr>
          <p:cNvPr id="6" name="Group 5"/>
          <p:cNvGrpSpPr/>
          <p:nvPr/>
        </p:nvGrpSpPr>
        <p:grpSpPr>
          <a:xfrm>
            <a:off x="2057400" y="3591548"/>
            <a:ext cx="7720706" cy="2885452"/>
            <a:chOff x="991420" y="3297861"/>
            <a:chExt cx="7720706" cy="2885452"/>
          </a:xfrm>
        </p:grpSpPr>
        <p:sp>
          <p:nvSpPr>
            <p:cNvPr id="52" name="Rectangle 51"/>
            <p:cNvSpPr/>
            <p:nvPr/>
          </p:nvSpPr>
          <p:spPr bwMode="auto">
            <a:xfrm>
              <a:off x="5472748" y="4083049"/>
              <a:ext cx="1504950" cy="601663"/>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External RAM</a:t>
              </a:r>
            </a:p>
          </p:txBody>
        </p:sp>
        <p:sp>
          <p:nvSpPr>
            <p:cNvPr id="54" name="Rectangle 53"/>
            <p:cNvSpPr/>
            <p:nvPr/>
          </p:nvSpPr>
          <p:spPr bwMode="auto">
            <a:xfrm>
              <a:off x="5472748" y="4684713"/>
              <a:ext cx="1504950"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Peripherals</a:t>
              </a:r>
            </a:p>
          </p:txBody>
        </p:sp>
        <p:sp>
          <p:nvSpPr>
            <p:cNvPr id="56" name="Rectangle 55"/>
            <p:cNvSpPr/>
            <p:nvPr/>
          </p:nvSpPr>
          <p:spPr bwMode="auto">
            <a:xfrm>
              <a:off x="5472748" y="5160963"/>
              <a:ext cx="1504950" cy="4762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SRAM</a:t>
              </a:r>
            </a:p>
          </p:txBody>
        </p:sp>
        <p:sp>
          <p:nvSpPr>
            <p:cNvPr id="58" name="Rectangle 57"/>
            <p:cNvSpPr/>
            <p:nvPr/>
          </p:nvSpPr>
          <p:spPr bwMode="auto">
            <a:xfrm>
              <a:off x="5472748" y="5637213"/>
              <a:ext cx="1504950"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Code</a:t>
              </a:r>
            </a:p>
          </p:txBody>
        </p:sp>
        <p:sp>
          <p:nvSpPr>
            <p:cNvPr id="60" name="TextBox 59"/>
            <p:cNvSpPr txBox="1"/>
            <p:nvPr/>
          </p:nvSpPr>
          <p:spPr>
            <a:xfrm>
              <a:off x="6956351" y="4492625"/>
              <a:ext cx="1009650" cy="230188"/>
            </a:xfrm>
            <a:prstGeom prst="rect">
              <a:avLst/>
            </a:prstGeom>
            <a:noFill/>
          </p:spPr>
          <p:txBody>
            <a:bodyPr>
              <a:spAutoFit/>
            </a:bodyPr>
            <a:lstStyle/>
            <a:p>
              <a:pPr>
                <a:defRPr/>
              </a:pPr>
              <a:r>
                <a:rPr lang="en-GB" sz="900" spc="10" dirty="0"/>
                <a:t>0x60000000</a:t>
              </a:r>
            </a:p>
          </p:txBody>
        </p:sp>
        <p:sp>
          <p:nvSpPr>
            <p:cNvPr id="61" name="TextBox 60"/>
            <p:cNvSpPr txBox="1"/>
            <p:nvPr/>
          </p:nvSpPr>
          <p:spPr>
            <a:xfrm>
              <a:off x="6951589" y="4654550"/>
              <a:ext cx="1009650" cy="230188"/>
            </a:xfrm>
            <a:prstGeom prst="rect">
              <a:avLst/>
            </a:prstGeom>
            <a:noFill/>
          </p:spPr>
          <p:txBody>
            <a:bodyPr>
              <a:spAutoFit/>
            </a:bodyPr>
            <a:lstStyle/>
            <a:p>
              <a:pPr>
                <a:defRPr/>
              </a:pPr>
              <a:r>
                <a:rPr lang="en-GB" sz="900" spc="10" dirty="0"/>
                <a:t>0x5FFFFFFF</a:t>
              </a:r>
            </a:p>
          </p:txBody>
        </p:sp>
        <p:sp>
          <p:nvSpPr>
            <p:cNvPr id="62" name="TextBox 61"/>
            <p:cNvSpPr txBox="1"/>
            <p:nvPr/>
          </p:nvSpPr>
          <p:spPr>
            <a:xfrm>
              <a:off x="6951589" y="4986338"/>
              <a:ext cx="1009650" cy="230187"/>
            </a:xfrm>
            <a:prstGeom prst="rect">
              <a:avLst/>
            </a:prstGeom>
            <a:noFill/>
          </p:spPr>
          <p:txBody>
            <a:bodyPr>
              <a:spAutoFit/>
            </a:bodyPr>
            <a:lstStyle/>
            <a:p>
              <a:pPr>
                <a:defRPr/>
              </a:pPr>
              <a:r>
                <a:rPr lang="en-GB" sz="900" spc="10" dirty="0"/>
                <a:t>0x40000000</a:t>
              </a:r>
            </a:p>
          </p:txBody>
        </p:sp>
        <p:sp>
          <p:nvSpPr>
            <p:cNvPr id="63" name="TextBox 62"/>
            <p:cNvSpPr txBox="1"/>
            <p:nvPr/>
          </p:nvSpPr>
          <p:spPr>
            <a:xfrm>
              <a:off x="6951589" y="5118100"/>
              <a:ext cx="1009650" cy="230188"/>
            </a:xfrm>
            <a:prstGeom prst="rect">
              <a:avLst/>
            </a:prstGeom>
            <a:noFill/>
          </p:spPr>
          <p:txBody>
            <a:bodyPr>
              <a:spAutoFit/>
            </a:bodyPr>
            <a:lstStyle/>
            <a:p>
              <a:pPr>
                <a:defRPr/>
              </a:pPr>
              <a:r>
                <a:rPr lang="en-GB" sz="900" spc="10" dirty="0"/>
                <a:t>0x3FFFFFFF</a:t>
              </a:r>
            </a:p>
          </p:txBody>
        </p:sp>
        <p:sp>
          <p:nvSpPr>
            <p:cNvPr id="64" name="TextBox 63"/>
            <p:cNvSpPr txBox="1"/>
            <p:nvPr/>
          </p:nvSpPr>
          <p:spPr>
            <a:xfrm>
              <a:off x="6959526" y="5602288"/>
              <a:ext cx="1009650" cy="230187"/>
            </a:xfrm>
            <a:prstGeom prst="rect">
              <a:avLst/>
            </a:prstGeom>
            <a:noFill/>
          </p:spPr>
          <p:txBody>
            <a:bodyPr>
              <a:spAutoFit/>
            </a:bodyPr>
            <a:lstStyle/>
            <a:p>
              <a:pPr>
                <a:defRPr/>
              </a:pPr>
              <a:r>
                <a:rPr lang="en-GB" sz="900" spc="10" dirty="0"/>
                <a:t>0x1FFFFFFF</a:t>
              </a:r>
            </a:p>
          </p:txBody>
        </p:sp>
        <p:sp>
          <p:nvSpPr>
            <p:cNvPr id="65" name="TextBox 64"/>
            <p:cNvSpPr txBox="1"/>
            <p:nvPr/>
          </p:nvSpPr>
          <p:spPr>
            <a:xfrm>
              <a:off x="6957939" y="5467350"/>
              <a:ext cx="1009650" cy="230188"/>
            </a:xfrm>
            <a:prstGeom prst="rect">
              <a:avLst/>
            </a:prstGeom>
            <a:noFill/>
          </p:spPr>
          <p:txBody>
            <a:bodyPr>
              <a:spAutoFit/>
            </a:bodyPr>
            <a:lstStyle/>
            <a:p>
              <a:pPr>
                <a:defRPr/>
              </a:pPr>
              <a:r>
                <a:rPr lang="en-GB" sz="900" spc="10" dirty="0"/>
                <a:t>0x20000000</a:t>
              </a:r>
            </a:p>
          </p:txBody>
        </p:sp>
        <p:sp>
          <p:nvSpPr>
            <p:cNvPr id="66" name="TextBox 65"/>
            <p:cNvSpPr txBox="1"/>
            <p:nvPr/>
          </p:nvSpPr>
          <p:spPr>
            <a:xfrm>
              <a:off x="6956351" y="5953125"/>
              <a:ext cx="1009650" cy="230188"/>
            </a:xfrm>
            <a:prstGeom prst="rect">
              <a:avLst/>
            </a:prstGeom>
            <a:noFill/>
          </p:spPr>
          <p:txBody>
            <a:bodyPr>
              <a:spAutoFit/>
            </a:bodyPr>
            <a:lstStyle/>
            <a:p>
              <a:pPr>
                <a:defRPr/>
              </a:pPr>
              <a:r>
                <a:rPr lang="en-GB" sz="900" spc="10" dirty="0"/>
                <a:t>0x00000000</a:t>
              </a:r>
            </a:p>
          </p:txBody>
        </p:sp>
        <p:sp>
          <p:nvSpPr>
            <p:cNvPr id="67" name="Right Brace 66"/>
            <p:cNvSpPr/>
            <p:nvPr/>
          </p:nvSpPr>
          <p:spPr bwMode="auto">
            <a:xfrm>
              <a:off x="7902501" y="5659438"/>
              <a:ext cx="90488"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p>
          </p:txBody>
        </p:sp>
        <p:sp>
          <p:nvSpPr>
            <p:cNvPr id="68" name="Right Brace 67"/>
            <p:cNvSpPr/>
            <p:nvPr/>
          </p:nvSpPr>
          <p:spPr bwMode="auto">
            <a:xfrm>
              <a:off x="7902501" y="5183188"/>
              <a:ext cx="90488"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p>
          </p:txBody>
        </p:sp>
        <p:sp>
          <p:nvSpPr>
            <p:cNvPr id="69" name="Right Brace 68"/>
            <p:cNvSpPr/>
            <p:nvPr/>
          </p:nvSpPr>
          <p:spPr bwMode="auto">
            <a:xfrm>
              <a:off x="7902501" y="4714875"/>
              <a:ext cx="90488"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p>
          </p:txBody>
        </p:sp>
        <p:sp>
          <p:nvSpPr>
            <p:cNvPr id="70" name="TextBox 69"/>
            <p:cNvSpPr txBox="1"/>
            <p:nvPr/>
          </p:nvSpPr>
          <p:spPr>
            <a:xfrm>
              <a:off x="8010451" y="5761038"/>
              <a:ext cx="701675" cy="230187"/>
            </a:xfrm>
            <a:prstGeom prst="rect">
              <a:avLst/>
            </a:prstGeom>
            <a:noFill/>
          </p:spPr>
          <p:txBody>
            <a:bodyPr>
              <a:spAutoFit/>
            </a:bodyPr>
            <a:lstStyle/>
            <a:p>
              <a:pPr>
                <a:defRPr/>
              </a:pPr>
              <a:r>
                <a:rPr lang="en-GB" sz="900" spc="10" dirty="0"/>
                <a:t>512MB</a:t>
              </a:r>
            </a:p>
          </p:txBody>
        </p:sp>
        <p:sp>
          <p:nvSpPr>
            <p:cNvPr id="71" name="TextBox 70"/>
            <p:cNvSpPr txBox="1"/>
            <p:nvPr/>
          </p:nvSpPr>
          <p:spPr>
            <a:xfrm>
              <a:off x="8010451" y="5294313"/>
              <a:ext cx="701675" cy="231775"/>
            </a:xfrm>
            <a:prstGeom prst="rect">
              <a:avLst/>
            </a:prstGeom>
            <a:noFill/>
          </p:spPr>
          <p:txBody>
            <a:bodyPr>
              <a:spAutoFit/>
            </a:bodyPr>
            <a:lstStyle/>
            <a:p>
              <a:pPr>
                <a:defRPr/>
              </a:pPr>
              <a:r>
                <a:rPr lang="en-GB" sz="900" spc="10" dirty="0"/>
                <a:t>512MB</a:t>
              </a:r>
            </a:p>
          </p:txBody>
        </p:sp>
        <p:sp>
          <p:nvSpPr>
            <p:cNvPr id="72" name="TextBox 71"/>
            <p:cNvSpPr txBox="1"/>
            <p:nvPr/>
          </p:nvSpPr>
          <p:spPr>
            <a:xfrm>
              <a:off x="8010451" y="4848225"/>
              <a:ext cx="701675" cy="231775"/>
            </a:xfrm>
            <a:prstGeom prst="rect">
              <a:avLst/>
            </a:prstGeom>
            <a:noFill/>
          </p:spPr>
          <p:txBody>
            <a:bodyPr>
              <a:spAutoFit/>
            </a:bodyPr>
            <a:lstStyle/>
            <a:p>
              <a:pPr>
                <a:defRPr/>
              </a:pPr>
              <a:r>
                <a:rPr lang="en-GB" sz="900" spc="10" dirty="0"/>
                <a:t>512MB</a:t>
              </a:r>
            </a:p>
          </p:txBody>
        </p:sp>
        <p:sp>
          <p:nvSpPr>
            <p:cNvPr id="73" name="Rectangle 72"/>
            <p:cNvSpPr/>
            <p:nvPr/>
          </p:nvSpPr>
          <p:spPr bwMode="auto">
            <a:xfrm>
              <a:off x="1828949" y="5886450"/>
              <a:ext cx="1910697" cy="227013"/>
            </a:xfrm>
            <a:prstGeom prst="rect">
              <a:avLst/>
            </a:prstGeom>
            <a:solidFill>
              <a:srgbClr val="B8CFDA"/>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1MB Bit-band region</a:t>
              </a:r>
            </a:p>
          </p:txBody>
        </p:sp>
        <p:cxnSp>
          <p:nvCxnSpPr>
            <p:cNvPr id="74" name="Straight Connector 73"/>
            <p:cNvCxnSpPr/>
            <p:nvPr/>
          </p:nvCxnSpPr>
          <p:spPr bwMode="auto">
            <a:xfrm>
              <a:off x="6223815" y="3790638"/>
              <a:ext cx="0" cy="205074"/>
            </a:xfrm>
            <a:prstGeom prst="line">
              <a:avLst/>
            </a:prstGeom>
            <a:noFill/>
            <a:ln w="28575" cap="flat" cmpd="sng" algn="ctr">
              <a:solidFill>
                <a:schemeClr val="tx1">
                  <a:lumMod val="75000"/>
                  <a:lumOff val="25000"/>
                </a:schemeClr>
              </a:solidFill>
              <a:prstDash val="sysDot"/>
              <a:round/>
              <a:headEnd type="none" w="med" len="med"/>
              <a:tailEnd type="none" w="med" len="med"/>
            </a:ln>
            <a:effectLst/>
          </p:spPr>
        </p:cxnSp>
        <p:sp>
          <p:nvSpPr>
            <p:cNvPr id="75" name="Rectangle 74"/>
            <p:cNvSpPr/>
            <p:nvPr/>
          </p:nvSpPr>
          <p:spPr bwMode="auto">
            <a:xfrm>
              <a:off x="1828948" y="4826355"/>
              <a:ext cx="1910697" cy="640276"/>
            </a:xfrm>
            <a:prstGeom prst="rect">
              <a:avLst/>
            </a:prstGeom>
            <a:solidFill>
              <a:srgbClr val="B8CFDA"/>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32MB Bit-band alias</a:t>
              </a:r>
            </a:p>
          </p:txBody>
        </p:sp>
        <p:sp>
          <p:nvSpPr>
            <p:cNvPr id="76" name="Rectangle 75"/>
            <p:cNvSpPr/>
            <p:nvPr/>
          </p:nvSpPr>
          <p:spPr bwMode="auto">
            <a:xfrm>
              <a:off x="1828949" y="5467350"/>
              <a:ext cx="1910697" cy="419101"/>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31MB non-bit-band region</a:t>
              </a:r>
            </a:p>
          </p:txBody>
        </p:sp>
        <p:sp>
          <p:nvSpPr>
            <p:cNvPr id="77" name="TextBox 76"/>
            <p:cNvSpPr txBox="1"/>
            <p:nvPr/>
          </p:nvSpPr>
          <p:spPr>
            <a:xfrm>
              <a:off x="991420" y="5940819"/>
              <a:ext cx="1009650" cy="230188"/>
            </a:xfrm>
            <a:prstGeom prst="rect">
              <a:avLst/>
            </a:prstGeom>
            <a:noFill/>
          </p:spPr>
          <p:txBody>
            <a:bodyPr>
              <a:spAutoFit/>
            </a:bodyPr>
            <a:lstStyle/>
            <a:p>
              <a:pPr>
                <a:defRPr/>
              </a:pPr>
              <a:r>
                <a:rPr lang="en-GB" sz="900" spc="10" dirty="0"/>
                <a:t>0x20000000</a:t>
              </a:r>
            </a:p>
          </p:txBody>
        </p:sp>
        <p:sp>
          <p:nvSpPr>
            <p:cNvPr id="78" name="TextBox 77"/>
            <p:cNvSpPr txBox="1"/>
            <p:nvPr/>
          </p:nvSpPr>
          <p:spPr>
            <a:xfrm>
              <a:off x="991420" y="5693663"/>
              <a:ext cx="1009650" cy="230188"/>
            </a:xfrm>
            <a:prstGeom prst="rect">
              <a:avLst/>
            </a:prstGeom>
            <a:noFill/>
          </p:spPr>
          <p:txBody>
            <a:bodyPr>
              <a:spAutoFit/>
            </a:bodyPr>
            <a:lstStyle/>
            <a:p>
              <a:pPr>
                <a:defRPr/>
              </a:pPr>
              <a:r>
                <a:rPr lang="en-GB" sz="900" spc="10" dirty="0"/>
                <a:t>0x20100000</a:t>
              </a:r>
            </a:p>
          </p:txBody>
        </p:sp>
        <p:sp>
          <p:nvSpPr>
            <p:cNvPr id="79" name="TextBox 78"/>
            <p:cNvSpPr txBox="1"/>
            <p:nvPr/>
          </p:nvSpPr>
          <p:spPr>
            <a:xfrm>
              <a:off x="991420" y="5265468"/>
              <a:ext cx="1009650" cy="230188"/>
            </a:xfrm>
            <a:prstGeom prst="rect">
              <a:avLst/>
            </a:prstGeom>
            <a:noFill/>
          </p:spPr>
          <p:txBody>
            <a:bodyPr>
              <a:spAutoFit/>
            </a:bodyPr>
            <a:lstStyle/>
            <a:p>
              <a:pPr>
                <a:defRPr/>
              </a:pPr>
              <a:r>
                <a:rPr lang="en-GB" sz="900" spc="10" dirty="0"/>
                <a:t>0x22000000</a:t>
              </a:r>
            </a:p>
          </p:txBody>
        </p:sp>
        <p:sp>
          <p:nvSpPr>
            <p:cNvPr id="80" name="TextBox 79"/>
            <p:cNvSpPr txBox="1"/>
            <p:nvPr/>
          </p:nvSpPr>
          <p:spPr>
            <a:xfrm>
              <a:off x="991420" y="4786228"/>
              <a:ext cx="1009650" cy="230188"/>
            </a:xfrm>
            <a:prstGeom prst="rect">
              <a:avLst/>
            </a:prstGeom>
            <a:noFill/>
          </p:spPr>
          <p:txBody>
            <a:bodyPr>
              <a:spAutoFit/>
            </a:bodyPr>
            <a:lstStyle/>
            <a:p>
              <a:pPr>
                <a:defRPr/>
              </a:pPr>
              <a:r>
                <a:rPr lang="en-GB" sz="900" spc="10" dirty="0"/>
                <a:t>0x23FFFFFF</a:t>
              </a:r>
            </a:p>
          </p:txBody>
        </p:sp>
        <p:sp>
          <p:nvSpPr>
            <p:cNvPr id="81" name="TextBox 80"/>
            <p:cNvSpPr txBox="1"/>
            <p:nvPr/>
          </p:nvSpPr>
          <p:spPr>
            <a:xfrm>
              <a:off x="991420" y="5425196"/>
              <a:ext cx="1009650" cy="230188"/>
            </a:xfrm>
            <a:prstGeom prst="rect">
              <a:avLst/>
            </a:prstGeom>
            <a:noFill/>
          </p:spPr>
          <p:txBody>
            <a:bodyPr>
              <a:spAutoFit/>
            </a:bodyPr>
            <a:lstStyle/>
            <a:p>
              <a:pPr>
                <a:defRPr/>
              </a:pPr>
              <a:r>
                <a:rPr lang="en-GB" sz="900" spc="10" dirty="0"/>
                <a:t>0x21FFFFFF</a:t>
              </a:r>
            </a:p>
          </p:txBody>
        </p:sp>
        <p:sp>
          <p:nvSpPr>
            <p:cNvPr id="82" name="Rectangle 81"/>
            <p:cNvSpPr/>
            <p:nvPr/>
          </p:nvSpPr>
          <p:spPr bwMode="auto">
            <a:xfrm>
              <a:off x="1828949" y="4398083"/>
              <a:ext cx="1910697" cy="227013"/>
            </a:xfrm>
            <a:prstGeom prst="rect">
              <a:avLst/>
            </a:prstGeom>
            <a:solidFill>
              <a:srgbClr val="B8CFDA"/>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1MB Bit-band region</a:t>
              </a:r>
            </a:p>
          </p:txBody>
        </p:sp>
        <p:sp>
          <p:nvSpPr>
            <p:cNvPr id="83" name="Rectangle 82"/>
            <p:cNvSpPr/>
            <p:nvPr/>
          </p:nvSpPr>
          <p:spPr bwMode="auto">
            <a:xfrm>
              <a:off x="1828948" y="3337988"/>
              <a:ext cx="1910697" cy="640276"/>
            </a:xfrm>
            <a:prstGeom prst="rect">
              <a:avLst/>
            </a:prstGeom>
            <a:solidFill>
              <a:srgbClr val="B8CFDA"/>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32MB Bit-band alias</a:t>
              </a:r>
            </a:p>
          </p:txBody>
        </p:sp>
        <p:sp>
          <p:nvSpPr>
            <p:cNvPr id="84" name="Rectangle 83"/>
            <p:cNvSpPr/>
            <p:nvPr/>
          </p:nvSpPr>
          <p:spPr bwMode="auto">
            <a:xfrm>
              <a:off x="1828949" y="3978983"/>
              <a:ext cx="1910697" cy="419101"/>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31MB non-bit-band region</a:t>
              </a:r>
            </a:p>
          </p:txBody>
        </p:sp>
        <p:sp>
          <p:nvSpPr>
            <p:cNvPr id="85" name="TextBox 84"/>
            <p:cNvSpPr txBox="1"/>
            <p:nvPr/>
          </p:nvSpPr>
          <p:spPr>
            <a:xfrm>
              <a:off x="991420" y="4452452"/>
              <a:ext cx="1009650" cy="230188"/>
            </a:xfrm>
            <a:prstGeom prst="rect">
              <a:avLst/>
            </a:prstGeom>
            <a:noFill/>
          </p:spPr>
          <p:txBody>
            <a:bodyPr>
              <a:spAutoFit/>
            </a:bodyPr>
            <a:lstStyle/>
            <a:p>
              <a:pPr>
                <a:defRPr/>
              </a:pPr>
              <a:r>
                <a:rPr lang="en-GB" sz="900" spc="10" dirty="0"/>
                <a:t>0x40000000</a:t>
              </a:r>
            </a:p>
          </p:txBody>
        </p:sp>
        <p:sp>
          <p:nvSpPr>
            <p:cNvPr id="86" name="TextBox 85"/>
            <p:cNvSpPr txBox="1"/>
            <p:nvPr/>
          </p:nvSpPr>
          <p:spPr>
            <a:xfrm>
              <a:off x="991420" y="4205296"/>
              <a:ext cx="1009650" cy="230188"/>
            </a:xfrm>
            <a:prstGeom prst="rect">
              <a:avLst/>
            </a:prstGeom>
            <a:noFill/>
          </p:spPr>
          <p:txBody>
            <a:bodyPr>
              <a:spAutoFit/>
            </a:bodyPr>
            <a:lstStyle/>
            <a:p>
              <a:pPr>
                <a:defRPr/>
              </a:pPr>
              <a:r>
                <a:rPr lang="en-GB" sz="900" spc="10" dirty="0"/>
                <a:t>0x40100000</a:t>
              </a:r>
            </a:p>
          </p:txBody>
        </p:sp>
        <p:sp>
          <p:nvSpPr>
            <p:cNvPr id="87" name="TextBox 86"/>
            <p:cNvSpPr txBox="1"/>
            <p:nvPr/>
          </p:nvSpPr>
          <p:spPr>
            <a:xfrm>
              <a:off x="991420" y="3777101"/>
              <a:ext cx="1009650" cy="230188"/>
            </a:xfrm>
            <a:prstGeom prst="rect">
              <a:avLst/>
            </a:prstGeom>
            <a:noFill/>
          </p:spPr>
          <p:txBody>
            <a:bodyPr>
              <a:spAutoFit/>
            </a:bodyPr>
            <a:lstStyle/>
            <a:p>
              <a:pPr>
                <a:defRPr/>
              </a:pPr>
              <a:r>
                <a:rPr lang="en-GB" sz="900" spc="10" dirty="0"/>
                <a:t>0x42000000</a:t>
              </a:r>
            </a:p>
          </p:txBody>
        </p:sp>
        <p:sp>
          <p:nvSpPr>
            <p:cNvPr id="88" name="TextBox 87"/>
            <p:cNvSpPr txBox="1"/>
            <p:nvPr/>
          </p:nvSpPr>
          <p:spPr>
            <a:xfrm>
              <a:off x="991420" y="3297861"/>
              <a:ext cx="1009650" cy="230188"/>
            </a:xfrm>
            <a:prstGeom prst="rect">
              <a:avLst/>
            </a:prstGeom>
            <a:noFill/>
          </p:spPr>
          <p:txBody>
            <a:bodyPr>
              <a:spAutoFit/>
            </a:bodyPr>
            <a:lstStyle/>
            <a:p>
              <a:pPr>
                <a:defRPr/>
              </a:pPr>
              <a:r>
                <a:rPr lang="en-GB" sz="900" spc="10" dirty="0"/>
                <a:t>0x43FFFFFF</a:t>
              </a:r>
            </a:p>
          </p:txBody>
        </p:sp>
        <p:sp>
          <p:nvSpPr>
            <p:cNvPr id="89" name="TextBox 88"/>
            <p:cNvSpPr txBox="1"/>
            <p:nvPr/>
          </p:nvSpPr>
          <p:spPr>
            <a:xfrm>
              <a:off x="991420" y="3936829"/>
              <a:ext cx="1009650" cy="230188"/>
            </a:xfrm>
            <a:prstGeom prst="rect">
              <a:avLst/>
            </a:prstGeom>
            <a:noFill/>
          </p:spPr>
          <p:txBody>
            <a:bodyPr>
              <a:spAutoFit/>
            </a:bodyPr>
            <a:lstStyle/>
            <a:p>
              <a:pPr>
                <a:defRPr/>
              </a:pPr>
              <a:r>
                <a:rPr lang="en-GB" sz="900" spc="10" dirty="0"/>
                <a:t>0x41FFFFFF</a:t>
              </a:r>
            </a:p>
          </p:txBody>
        </p:sp>
        <p:cxnSp>
          <p:nvCxnSpPr>
            <p:cNvPr id="90" name="Straight Connector 89"/>
            <p:cNvCxnSpPr/>
            <p:nvPr/>
          </p:nvCxnSpPr>
          <p:spPr bwMode="auto">
            <a:xfrm flipV="1">
              <a:off x="3739646" y="5637213"/>
              <a:ext cx="1733102" cy="47625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91" name="Straight Connector 90"/>
            <p:cNvCxnSpPr/>
            <p:nvPr/>
          </p:nvCxnSpPr>
          <p:spPr bwMode="auto">
            <a:xfrm>
              <a:off x="3739646" y="4805671"/>
              <a:ext cx="1733102" cy="720417"/>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92" name="Straight Connector 91"/>
            <p:cNvCxnSpPr/>
            <p:nvPr/>
          </p:nvCxnSpPr>
          <p:spPr bwMode="auto">
            <a:xfrm>
              <a:off x="3739646" y="4622276"/>
              <a:ext cx="1733102" cy="532521"/>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93" name="Straight Connector 92"/>
            <p:cNvCxnSpPr/>
            <p:nvPr/>
          </p:nvCxnSpPr>
          <p:spPr bwMode="auto">
            <a:xfrm>
              <a:off x="3739645" y="3337988"/>
              <a:ext cx="1733103" cy="170486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grpSp>
    </p:spTree>
    <p:extLst>
      <p:ext uri="{BB962C8B-B14F-4D97-AF65-F5344CB8AC3E}">
        <p14:creationId xmlns:p14="http://schemas.microsoft.com/office/powerpoint/2010/main" val="390057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Benefits of bit-band operations</a:t>
            </a:r>
          </a:p>
        </p:txBody>
      </p:sp>
      <p:sp>
        <p:nvSpPr>
          <p:cNvPr id="3" name="Content Placeholder 2"/>
          <p:cNvSpPr>
            <a:spLocks noGrp="1"/>
          </p:cNvSpPr>
          <p:nvPr>
            <p:ph idx="1"/>
          </p:nvPr>
        </p:nvSpPr>
        <p:spPr>
          <a:xfrm>
            <a:off x="482195" y="1440000"/>
            <a:ext cx="10414406" cy="4680000"/>
          </a:xfrm>
        </p:spPr>
        <p:txBody>
          <a:bodyPr/>
          <a:lstStyle/>
          <a:p>
            <a:r>
              <a:rPr lang="en-GB" sz="2000" dirty="0"/>
              <a:t>Faster bit operations</a:t>
            </a:r>
          </a:p>
          <a:p>
            <a:r>
              <a:rPr lang="en-GB" sz="2000" dirty="0"/>
              <a:t>Fewer instructions</a:t>
            </a:r>
          </a:p>
          <a:p>
            <a:r>
              <a:rPr lang="en-GB" sz="2000" dirty="0"/>
              <a:t>Atomic operation, avoid hazards</a:t>
            </a:r>
          </a:p>
          <a:p>
            <a:pPr lvl="1"/>
            <a:r>
              <a:rPr lang="en-GB" dirty="0"/>
              <a:t>For example, if an interrupt is triggered and served during the read-modify-write operations, and the interrupt service routine modifies the same data, a data conflict will occur</a:t>
            </a:r>
          </a:p>
          <a:p>
            <a:pPr lvl="1"/>
            <a:endParaRPr lang="en-GB" dirty="0"/>
          </a:p>
        </p:txBody>
      </p:sp>
      <p:sp>
        <p:nvSpPr>
          <p:cNvPr id="20" name="TextBox 19"/>
          <p:cNvSpPr txBox="1"/>
          <p:nvPr/>
        </p:nvSpPr>
        <p:spPr>
          <a:xfrm>
            <a:off x="3456300" y="4508502"/>
            <a:ext cx="1164530" cy="461665"/>
          </a:xfrm>
          <a:prstGeom prst="rect">
            <a:avLst/>
          </a:prstGeom>
          <a:noFill/>
        </p:spPr>
        <p:txBody>
          <a:bodyPr wrap="square" rtlCol="0">
            <a:spAutoFit/>
          </a:bodyPr>
          <a:lstStyle/>
          <a:p>
            <a:r>
              <a:rPr lang="en-GB" sz="1200" dirty="0"/>
              <a:t>Interrupt occurs</a:t>
            </a:r>
          </a:p>
        </p:txBody>
      </p:sp>
      <p:sp>
        <p:nvSpPr>
          <p:cNvPr id="4" name="Rounded Rectangle 3"/>
          <p:cNvSpPr/>
          <p:nvPr/>
        </p:nvSpPr>
        <p:spPr bwMode="auto">
          <a:xfrm>
            <a:off x="1085694" y="5003800"/>
            <a:ext cx="1846161" cy="266700"/>
          </a:xfrm>
          <a:prstGeom prst="roundRect">
            <a:avLst/>
          </a:prstGeom>
          <a:solidFill>
            <a:srgbClr val="B8CFDA"/>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200" dirty="0">
                <a:solidFill>
                  <a:srgbClr val="000000"/>
                </a:solidFill>
                <a:latin typeface="Arial" charset="0"/>
                <a:ea typeface="MS PGothic" pitchFamily="34" charset="-128"/>
              </a:rPr>
              <a:t>Read data at 0x00</a:t>
            </a:r>
          </a:p>
        </p:txBody>
      </p:sp>
      <p:sp>
        <p:nvSpPr>
          <p:cNvPr id="5" name="Rounded Rectangle 4"/>
          <p:cNvSpPr/>
          <p:nvPr/>
        </p:nvSpPr>
        <p:spPr bwMode="auto">
          <a:xfrm>
            <a:off x="2931853" y="5003800"/>
            <a:ext cx="1434208" cy="266700"/>
          </a:xfrm>
          <a:prstGeom prst="roundRect">
            <a:avLst/>
          </a:prstGeom>
          <a:solidFill>
            <a:srgbClr val="B8CFDA"/>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200" dirty="0">
                <a:solidFill>
                  <a:srgbClr val="000000"/>
                </a:solidFill>
                <a:latin typeface="Arial" charset="0"/>
                <a:ea typeface="MS PGothic" pitchFamily="34" charset="-128"/>
              </a:rPr>
              <a:t>Modify bit [1]</a:t>
            </a:r>
          </a:p>
        </p:txBody>
      </p:sp>
      <p:sp>
        <p:nvSpPr>
          <p:cNvPr id="6" name="Rounded Rectangle 5"/>
          <p:cNvSpPr/>
          <p:nvPr/>
        </p:nvSpPr>
        <p:spPr bwMode="auto">
          <a:xfrm>
            <a:off x="4671213" y="4305300"/>
            <a:ext cx="1846161" cy="266700"/>
          </a:xfrm>
          <a:prstGeom prst="round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200" dirty="0">
                <a:solidFill>
                  <a:srgbClr val="000000"/>
                </a:solidFill>
                <a:latin typeface="Arial" charset="0"/>
                <a:ea typeface="MS PGothic" pitchFamily="34" charset="-128"/>
              </a:rPr>
              <a:t>Read data at 0x00</a:t>
            </a:r>
          </a:p>
        </p:txBody>
      </p:sp>
      <p:sp>
        <p:nvSpPr>
          <p:cNvPr id="7" name="Rounded Rectangle 6"/>
          <p:cNvSpPr/>
          <p:nvPr/>
        </p:nvSpPr>
        <p:spPr bwMode="auto">
          <a:xfrm>
            <a:off x="6517373" y="4305300"/>
            <a:ext cx="1296891" cy="266700"/>
          </a:xfrm>
          <a:prstGeom prst="round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200" dirty="0">
                <a:solidFill>
                  <a:srgbClr val="000000"/>
                </a:solidFill>
                <a:latin typeface="Arial" charset="0"/>
                <a:ea typeface="MS PGothic" pitchFamily="34" charset="-128"/>
              </a:rPr>
              <a:t>Modify bit [1]</a:t>
            </a:r>
          </a:p>
        </p:txBody>
      </p:sp>
      <p:sp>
        <p:nvSpPr>
          <p:cNvPr id="8" name="Rounded Rectangle 7"/>
          <p:cNvSpPr/>
          <p:nvPr/>
        </p:nvSpPr>
        <p:spPr bwMode="auto">
          <a:xfrm>
            <a:off x="7814264" y="4305300"/>
            <a:ext cx="1541011" cy="266700"/>
          </a:xfrm>
          <a:prstGeom prst="round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200" dirty="0">
                <a:solidFill>
                  <a:srgbClr val="000000"/>
                </a:solidFill>
                <a:latin typeface="Arial" charset="0"/>
                <a:ea typeface="MS PGothic" pitchFamily="34" charset="-128"/>
              </a:rPr>
              <a:t>Write data back</a:t>
            </a:r>
          </a:p>
        </p:txBody>
      </p:sp>
      <p:sp>
        <p:nvSpPr>
          <p:cNvPr id="10" name="Rounded Rectangle 9"/>
          <p:cNvSpPr/>
          <p:nvPr/>
        </p:nvSpPr>
        <p:spPr bwMode="auto">
          <a:xfrm>
            <a:off x="9717641" y="5003800"/>
            <a:ext cx="1541011" cy="266700"/>
          </a:xfrm>
          <a:prstGeom prst="round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200" dirty="0">
                <a:solidFill>
                  <a:srgbClr val="000000"/>
                </a:solidFill>
                <a:latin typeface="Arial" charset="0"/>
                <a:ea typeface="MS PGothic" pitchFamily="34" charset="-128"/>
              </a:rPr>
              <a:t>Write data back</a:t>
            </a:r>
          </a:p>
        </p:txBody>
      </p:sp>
      <p:cxnSp>
        <p:nvCxnSpPr>
          <p:cNvPr id="12" name="Elbow Connector 11"/>
          <p:cNvCxnSpPr>
            <a:stCxn id="5" idx="3"/>
            <a:endCxn id="6" idx="1"/>
          </p:cNvCxnSpPr>
          <p:nvPr/>
        </p:nvCxnSpPr>
        <p:spPr bwMode="auto">
          <a:xfrm flipV="1">
            <a:off x="4366061" y="4438650"/>
            <a:ext cx="305150" cy="698500"/>
          </a:xfrm>
          <a:prstGeom prst="bentConnector3">
            <a:avLst>
              <a:gd name="adj1" fmla="val 30000"/>
            </a:avLst>
          </a:prstGeom>
          <a:noFill/>
          <a:ln w="19050" cap="flat" cmpd="sng" algn="ctr">
            <a:solidFill>
              <a:schemeClr val="tx1">
                <a:lumMod val="65000"/>
                <a:lumOff val="35000"/>
              </a:schemeClr>
            </a:solidFill>
            <a:prstDash val="solid"/>
            <a:round/>
            <a:headEnd type="none" w="med" len="med"/>
            <a:tailEnd type="triangle" w="lg" len="med"/>
          </a:ln>
          <a:effectLst/>
        </p:spPr>
      </p:cxnSp>
      <p:cxnSp>
        <p:nvCxnSpPr>
          <p:cNvPr id="15" name="Elbow Connector 14"/>
          <p:cNvCxnSpPr>
            <a:stCxn id="8" idx="3"/>
            <a:endCxn id="10" idx="1"/>
          </p:cNvCxnSpPr>
          <p:nvPr/>
        </p:nvCxnSpPr>
        <p:spPr bwMode="auto">
          <a:xfrm>
            <a:off x="9355275" y="4438650"/>
            <a:ext cx="362366" cy="698500"/>
          </a:xfrm>
          <a:prstGeom prst="bentConnector3">
            <a:avLst>
              <a:gd name="adj1" fmla="val 50000"/>
            </a:avLst>
          </a:prstGeom>
          <a:noFill/>
          <a:ln w="19050" cap="flat" cmpd="sng" algn="ctr">
            <a:solidFill>
              <a:schemeClr val="tx1">
                <a:lumMod val="65000"/>
                <a:lumOff val="35000"/>
              </a:schemeClr>
            </a:solidFill>
            <a:prstDash val="solid"/>
            <a:round/>
            <a:headEnd type="none" w="med" len="med"/>
            <a:tailEnd type="triangle" w="lg" len="med"/>
          </a:ln>
          <a:effectLst/>
        </p:spPr>
      </p:cxnSp>
      <p:sp>
        <p:nvSpPr>
          <p:cNvPr id="21" name="TextBox 20"/>
          <p:cNvSpPr txBox="1"/>
          <p:nvPr/>
        </p:nvSpPr>
        <p:spPr>
          <a:xfrm>
            <a:off x="9536458" y="4508502"/>
            <a:ext cx="1164530" cy="461665"/>
          </a:xfrm>
          <a:prstGeom prst="rect">
            <a:avLst/>
          </a:prstGeom>
          <a:noFill/>
        </p:spPr>
        <p:txBody>
          <a:bodyPr wrap="square" rtlCol="0">
            <a:spAutoFit/>
          </a:bodyPr>
          <a:lstStyle/>
          <a:p>
            <a:r>
              <a:rPr lang="en-GB" sz="1200" dirty="0"/>
              <a:t>Interrupt returns</a:t>
            </a:r>
          </a:p>
        </p:txBody>
      </p:sp>
      <p:sp>
        <p:nvSpPr>
          <p:cNvPr id="22" name="Rectangular Callout 21"/>
          <p:cNvSpPr/>
          <p:nvPr/>
        </p:nvSpPr>
        <p:spPr bwMode="auto">
          <a:xfrm>
            <a:off x="6019356" y="5518150"/>
            <a:ext cx="3698287" cy="444500"/>
          </a:xfrm>
          <a:prstGeom prst="wedgeRectCallout">
            <a:avLst>
              <a:gd name="adj1" fmla="val 43978"/>
              <a:gd name="adj2" fmla="val -108929"/>
            </a:avLst>
          </a:prstGeom>
          <a:solidFill>
            <a:schemeClr val="bg2">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200" dirty="0">
                <a:solidFill>
                  <a:srgbClr val="000000"/>
                </a:solidFill>
                <a:latin typeface="Arial" charset="0"/>
                <a:ea typeface="MS PGothic" pitchFamily="34" charset="-128"/>
              </a:rPr>
              <a:t>Bit [1] modified by ISR is overwritten </a:t>
            </a:r>
          </a:p>
          <a:p>
            <a:pPr algn="ctr" eaLnBrk="1" hangingPunct="1"/>
            <a:r>
              <a:rPr lang="en-GB" sz="1200" dirty="0">
                <a:solidFill>
                  <a:srgbClr val="000000"/>
                </a:solidFill>
                <a:latin typeface="Arial" charset="0"/>
                <a:ea typeface="MS PGothic" pitchFamily="34" charset="-128"/>
              </a:rPr>
              <a:t>by the main program</a:t>
            </a:r>
          </a:p>
        </p:txBody>
      </p:sp>
      <p:sp>
        <p:nvSpPr>
          <p:cNvPr id="23" name="TextBox 22"/>
          <p:cNvSpPr txBox="1"/>
          <p:nvPr/>
        </p:nvSpPr>
        <p:spPr>
          <a:xfrm>
            <a:off x="4518636" y="3830230"/>
            <a:ext cx="2647182" cy="276999"/>
          </a:xfrm>
          <a:prstGeom prst="rect">
            <a:avLst/>
          </a:prstGeom>
          <a:noFill/>
        </p:spPr>
        <p:txBody>
          <a:bodyPr wrap="square" rtlCol="0">
            <a:spAutoFit/>
          </a:bodyPr>
          <a:lstStyle/>
          <a:p>
            <a:r>
              <a:rPr lang="en-GB" sz="1200" dirty="0"/>
              <a:t>Interrupt Service Routine</a:t>
            </a:r>
          </a:p>
        </p:txBody>
      </p:sp>
      <p:sp>
        <p:nvSpPr>
          <p:cNvPr id="24" name="TextBox 23"/>
          <p:cNvSpPr txBox="1"/>
          <p:nvPr/>
        </p:nvSpPr>
        <p:spPr>
          <a:xfrm>
            <a:off x="1001776" y="5379651"/>
            <a:ext cx="2647182" cy="276999"/>
          </a:xfrm>
          <a:prstGeom prst="rect">
            <a:avLst/>
          </a:prstGeom>
          <a:noFill/>
        </p:spPr>
        <p:txBody>
          <a:bodyPr wrap="square" rtlCol="0">
            <a:spAutoFit/>
          </a:bodyPr>
          <a:lstStyle/>
          <a:p>
            <a:r>
              <a:rPr lang="en-GB" sz="1200" dirty="0"/>
              <a:t>Main program</a:t>
            </a:r>
          </a:p>
        </p:txBody>
      </p:sp>
    </p:spTree>
    <p:extLst>
      <p:ext uri="{BB962C8B-B14F-4D97-AF65-F5344CB8AC3E}">
        <p14:creationId xmlns:p14="http://schemas.microsoft.com/office/powerpoint/2010/main" val="120945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GB" sz="3200" dirty="0"/>
              <a:t>Cortex-M33 program image</a:t>
            </a:r>
          </a:p>
        </p:txBody>
      </p:sp>
      <p:sp>
        <p:nvSpPr>
          <p:cNvPr id="32771" name="Content Placeholder 2"/>
          <p:cNvSpPr>
            <a:spLocks noGrp="1"/>
          </p:cNvSpPr>
          <p:nvPr>
            <p:ph idx="1"/>
          </p:nvPr>
        </p:nvSpPr>
        <p:spPr>
          <a:xfrm>
            <a:off x="533401" y="1066800"/>
            <a:ext cx="9753600" cy="2244588"/>
          </a:xfrm>
        </p:spPr>
        <p:txBody>
          <a:bodyPr/>
          <a:lstStyle/>
          <a:p>
            <a:r>
              <a:rPr lang="en-GB" sz="2000" dirty="0"/>
              <a:t>The program image in Cortex-M33 contains </a:t>
            </a:r>
          </a:p>
          <a:p>
            <a:pPr lvl="1"/>
            <a:r>
              <a:rPr lang="en-GB" dirty="0"/>
              <a:t>Vector table – includes the starting addresses of exceptions (vectors) and the value of the main stack point (MSP)</a:t>
            </a:r>
          </a:p>
          <a:p>
            <a:pPr lvl="1"/>
            <a:r>
              <a:rPr lang="en-GB" dirty="0"/>
              <a:t>C start-up routine</a:t>
            </a:r>
          </a:p>
          <a:p>
            <a:pPr lvl="1"/>
            <a:r>
              <a:rPr lang="en-GB" dirty="0"/>
              <a:t>Program code – application code and data</a:t>
            </a:r>
          </a:p>
          <a:p>
            <a:pPr lvl="1"/>
            <a:r>
              <a:rPr lang="en-GB" dirty="0"/>
              <a:t>C library code – program codes for C library functions</a:t>
            </a:r>
          </a:p>
        </p:txBody>
      </p:sp>
      <p:grpSp>
        <p:nvGrpSpPr>
          <p:cNvPr id="5" name="Group 4"/>
          <p:cNvGrpSpPr/>
          <p:nvPr/>
        </p:nvGrpSpPr>
        <p:grpSpPr>
          <a:xfrm>
            <a:off x="2257426" y="3684588"/>
            <a:ext cx="6581775" cy="2716212"/>
            <a:chOff x="1065290" y="3446463"/>
            <a:chExt cx="6581775" cy="2716212"/>
          </a:xfrm>
        </p:grpSpPr>
        <p:sp>
          <p:nvSpPr>
            <p:cNvPr id="30" name="Rectangle 29"/>
            <p:cNvSpPr/>
            <p:nvPr/>
          </p:nvSpPr>
          <p:spPr bwMode="auto">
            <a:xfrm>
              <a:off x="2277347" y="3446463"/>
              <a:ext cx="1797844" cy="268763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200" dirty="0"/>
            </a:p>
          </p:txBody>
        </p:sp>
        <p:sp>
          <p:nvSpPr>
            <p:cNvPr id="31" name="TextBox 30"/>
            <p:cNvSpPr txBox="1"/>
            <p:nvPr/>
          </p:nvSpPr>
          <p:spPr>
            <a:xfrm>
              <a:off x="1065290" y="5908675"/>
              <a:ext cx="1009650" cy="254000"/>
            </a:xfrm>
            <a:prstGeom prst="rect">
              <a:avLst/>
            </a:prstGeom>
            <a:noFill/>
          </p:spPr>
          <p:txBody>
            <a:bodyPr>
              <a:spAutoFit/>
            </a:bodyPr>
            <a:lstStyle/>
            <a:p>
              <a:pPr>
                <a:defRPr/>
              </a:pPr>
              <a:r>
                <a:rPr lang="en-GB" sz="1050" spc="10" dirty="0"/>
                <a:t>0x00000000</a:t>
              </a:r>
            </a:p>
          </p:txBody>
        </p:sp>
        <p:sp>
          <p:nvSpPr>
            <p:cNvPr id="32" name="TextBox 31"/>
            <p:cNvSpPr txBox="1"/>
            <p:nvPr/>
          </p:nvSpPr>
          <p:spPr>
            <a:xfrm>
              <a:off x="2699953" y="3459163"/>
              <a:ext cx="1110125" cy="254000"/>
            </a:xfrm>
            <a:prstGeom prst="rect">
              <a:avLst/>
            </a:prstGeom>
            <a:noFill/>
          </p:spPr>
          <p:txBody>
            <a:bodyPr wrap="square">
              <a:spAutoFit/>
            </a:bodyPr>
            <a:lstStyle/>
            <a:p>
              <a:pPr>
                <a:defRPr/>
              </a:pPr>
              <a:r>
                <a:rPr lang="en-GB" sz="1050" spc="10" dirty="0"/>
                <a:t>Code region</a:t>
              </a:r>
            </a:p>
          </p:txBody>
        </p:sp>
        <p:sp>
          <p:nvSpPr>
            <p:cNvPr id="33" name="Rectangle 32"/>
            <p:cNvSpPr/>
            <p:nvPr/>
          </p:nvSpPr>
          <p:spPr bwMode="auto">
            <a:xfrm>
              <a:off x="2355388" y="3773488"/>
              <a:ext cx="1654715" cy="16621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dirty="0"/>
                <a:t>Start-up routine &amp;</a:t>
              </a:r>
            </a:p>
            <a:p>
              <a:pPr algn="ctr">
                <a:defRPr/>
              </a:pPr>
              <a:r>
                <a:rPr lang="en-GB" sz="1100" dirty="0"/>
                <a:t>Program code &amp;</a:t>
              </a:r>
            </a:p>
            <a:p>
              <a:pPr algn="ctr">
                <a:defRPr/>
              </a:pPr>
              <a:r>
                <a:rPr lang="en-GB" sz="1100" dirty="0"/>
                <a:t>C library code</a:t>
              </a:r>
            </a:p>
          </p:txBody>
        </p:sp>
        <p:sp>
          <p:nvSpPr>
            <p:cNvPr id="34" name="Rectangle 33"/>
            <p:cNvSpPr/>
            <p:nvPr/>
          </p:nvSpPr>
          <p:spPr bwMode="auto">
            <a:xfrm>
              <a:off x="2355388" y="5567363"/>
              <a:ext cx="1654715" cy="512762"/>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dirty="0"/>
                <a:t>Vector table</a:t>
              </a:r>
            </a:p>
          </p:txBody>
        </p:sp>
        <p:sp>
          <p:nvSpPr>
            <p:cNvPr id="35" name="Left Brace 34"/>
            <p:cNvSpPr/>
            <p:nvPr/>
          </p:nvSpPr>
          <p:spPr bwMode="auto">
            <a:xfrm>
              <a:off x="1952702" y="3773488"/>
              <a:ext cx="176213" cy="2262187"/>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a:p>
          </p:txBody>
        </p:sp>
        <p:sp>
          <p:nvSpPr>
            <p:cNvPr id="36" name="TextBox 35"/>
            <p:cNvSpPr txBox="1"/>
            <p:nvPr/>
          </p:nvSpPr>
          <p:spPr>
            <a:xfrm>
              <a:off x="1131965" y="4730750"/>
              <a:ext cx="792162" cy="415925"/>
            </a:xfrm>
            <a:prstGeom prst="rect">
              <a:avLst/>
            </a:prstGeom>
            <a:noFill/>
          </p:spPr>
          <p:txBody>
            <a:bodyPr>
              <a:spAutoFit/>
            </a:bodyPr>
            <a:lstStyle/>
            <a:p>
              <a:pPr algn="ctr">
                <a:defRPr/>
              </a:pPr>
              <a:r>
                <a:rPr lang="en-GB" sz="1050" spc="10" dirty="0"/>
                <a:t>Program</a:t>
              </a:r>
            </a:p>
            <a:p>
              <a:pPr algn="ctr">
                <a:defRPr/>
              </a:pPr>
              <a:r>
                <a:rPr lang="en-GB" sz="1050" spc="10" dirty="0"/>
                <a:t>Image </a:t>
              </a:r>
            </a:p>
          </p:txBody>
        </p:sp>
        <p:cxnSp>
          <p:nvCxnSpPr>
            <p:cNvPr id="37" name="Straight Connector 36"/>
            <p:cNvCxnSpPr/>
            <p:nvPr/>
          </p:nvCxnSpPr>
          <p:spPr bwMode="auto">
            <a:xfrm flipV="1">
              <a:off x="4010103" y="3446463"/>
              <a:ext cx="1611312" cy="212090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38" name="Straight Connector 37"/>
            <p:cNvCxnSpPr/>
            <p:nvPr/>
          </p:nvCxnSpPr>
          <p:spPr bwMode="auto">
            <a:xfrm>
              <a:off x="4010103" y="6080125"/>
              <a:ext cx="1611312" cy="0"/>
            </a:xfrm>
            <a:prstGeom prst="line">
              <a:avLst/>
            </a:prstGeom>
            <a:noFill/>
            <a:ln w="19050" cap="flat" cmpd="sng" algn="ctr">
              <a:solidFill>
                <a:schemeClr val="bg1">
                  <a:lumMod val="75000"/>
                </a:schemeClr>
              </a:solidFill>
              <a:prstDash val="sysDot"/>
              <a:round/>
              <a:headEnd type="none" w="med" len="med"/>
              <a:tailEnd type="none" w="med" len="med"/>
            </a:ln>
            <a:effectLst/>
          </p:spPr>
        </p:cxnSp>
        <p:grpSp>
          <p:nvGrpSpPr>
            <p:cNvPr id="39" name="Group 38"/>
            <p:cNvGrpSpPr/>
            <p:nvPr/>
          </p:nvGrpSpPr>
          <p:grpSpPr>
            <a:xfrm>
              <a:off x="5621415" y="3446463"/>
              <a:ext cx="2025650" cy="2633662"/>
              <a:chOff x="5621415" y="2800351"/>
              <a:chExt cx="2025650" cy="3279774"/>
            </a:xfrm>
          </p:grpSpPr>
          <p:sp>
            <p:nvSpPr>
              <p:cNvPr id="40" name="Rectangle 39"/>
              <p:cNvSpPr/>
              <p:nvPr/>
            </p:nvSpPr>
            <p:spPr bwMode="auto">
              <a:xfrm>
                <a:off x="5621415" y="5875338"/>
                <a:ext cx="2025650" cy="20478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Initial MSP value</a:t>
                </a:r>
              </a:p>
            </p:txBody>
          </p:sp>
          <p:sp>
            <p:nvSpPr>
              <p:cNvPr id="41" name="Rectangle 40"/>
              <p:cNvSpPr/>
              <p:nvPr/>
            </p:nvSpPr>
            <p:spPr bwMode="auto">
              <a:xfrm>
                <a:off x="5621415" y="5678488"/>
                <a:ext cx="2025650" cy="2032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Reset vector</a:t>
                </a:r>
              </a:p>
            </p:txBody>
          </p:sp>
          <p:sp>
            <p:nvSpPr>
              <p:cNvPr id="42" name="Rectangle 41"/>
              <p:cNvSpPr/>
              <p:nvPr/>
            </p:nvSpPr>
            <p:spPr bwMode="auto">
              <a:xfrm>
                <a:off x="5621415" y="5483225"/>
                <a:ext cx="2025650" cy="2047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NMI vector</a:t>
                </a:r>
              </a:p>
            </p:txBody>
          </p:sp>
          <p:sp>
            <p:nvSpPr>
              <p:cNvPr id="43" name="Rectangle 42"/>
              <p:cNvSpPr/>
              <p:nvPr/>
            </p:nvSpPr>
            <p:spPr bwMode="auto">
              <a:xfrm>
                <a:off x="5621415" y="5286375"/>
                <a:ext cx="2025650" cy="204788"/>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Hard fault vector</a:t>
                </a:r>
              </a:p>
            </p:txBody>
          </p:sp>
          <p:sp>
            <p:nvSpPr>
              <p:cNvPr id="44" name="Rectangle 43"/>
              <p:cNvSpPr/>
              <p:nvPr/>
            </p:nvSpPr>
            <p:spPr bwMode="auto">
              <a:xfrm>
                <a:off x="5621415" y="5074487"/>
                <a:ext cx="2025650" cy="2063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err="1"/>
                  <a:t>MemManage</a:t>
                </a:r>
                <a:r>
                  <a:rPr lang="en-GB" sz="1050" dirty="0"/>
                  <a:t> fault</a:t>
                </a:r>
              </a:p>
            </p:txBody>
          </p:sp>
          <p:sp>
            <p:nvSpPr>
              <p:cNvPr id="45" name="Rectangle 44"/>
              <p:cNvSpPr/>
              <p:nvPr/>
            </p:nvSpPr>
            <p:spPr bwMode="auto">
              <a:xfrm>
                <a:off x="5621415" y="3713163"/>
                <a:ext cx="2025650" cy="23494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Reserved</a:t>
                </a:r>
              </a:p>
            </p:txBody>
          </p:sp>
          <p:sp>
            <p:nvSpPr>
              <p:cNvPr id="46" name="Rectangle 45"/>
              <p:cNvSpPr/>
              <p:nvPr/>
            </p:nvSpPr>
            <p:spPr bwMode="auto">
              <a:xfrm>
                <a:off x="5621415" y="3546476"/>
                <a:ext cx="2025650" cy="204787"/>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err="1"/>
                  <a:t>PendSV</a:t>
                </a:r>
                <a:endParaRPr lang="en-GB" sz="1050" dirty="0"/>
              </a:p>
            </p:txBody>
          </p:sp>
          <p:sp>
            <p:nvSpPr>
              <p:cNvPr id="48" name="Rectangle 47"/>
              <p:cNvSpPr/>
              <p:nvPr/>
            </p:nvSpPr>
            <p:spPr bwMode="auto">
              <a:xfrm>
                <a:off x="5621415" y="3352801"/>
                <a:ext cx="2025650" cy="203200"/>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err="1"/>
                  <a:t>SysTick</a:t>
                </a:r>
                <a:endParaRPr lang="en-GB" sz="1050" dirty="0"/>
              </a:p>
            </p:txBody>
          </p:sp>
          <p:sp>
            <p:nvSpPr>
              <p:cNvPr id="49" name="Rectangle 48"/>
              <p:cNvSpPr/>
              <p:nvPr/>
            </p:nvSpPr>
            <p:spPr bwMode="auto">
              <a:xfrm>
                <a:off x="5621415" y="2800351"/>
                <a:ext cx="2025650" cy="5524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External Interrupts</a:t>
                </a:r>
              </a:p>
            </p:txBody>
          </p:sp>
          <p:sp>
            <p:nvSpPr>
              <p:cNvPr id="50" name="Rectangle 49"/>
              <p:cNvSpPr/>
              <p:nvPr/>
            </p:nvSpPr>
            <p:spPr bwMode="auto">
              <a:xfrm>
                <a:off x="5621415" y="4879975"/>
                <a:ext cx="2025650" cy="204788"/>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Bus fault</a:t>
                </a:r>
              </a:p>
            </p:txBody>
          </p:sp>
          <p:sp>
            <p:nvSpPr>
              <p:cNvPr id="51" name="Rectangle 50"/>
              <p:cNvSpPr/>
              <p:nvPr/>
            </p:nvSpPr>
            <p:spPr bwMode="auto">
              <a:xfrm>
                <a:off x="5621415" y="4671982"/>
                <a:ext cx="2025650" cy="2063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Usage fault</a:t>
                </a:r>
              </a:p>
            </p:txBody>
          </p:sp>
          <p:sp>
            <p:nvSpPr>
              <p:cNvPr id="52" name="Rectangle 51"/>
              <p:cNvSpPr/>
              <p:nvPr/>
            </p:nvSpPr>
            <p:spPr bwMode="auto">
              <a:xfrm>
                <a:off x="5621415" y="4359274"/>
                <a:ext cx="2025650" cy="319089"/>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Reserved </a:t>
                </a:r>
              </a:p>
            </p:txBody>
          </p:sp>
          <p:sp>
            <p:nvSpPr>
              <p:cNvPr id="53" name="Rectangle 52"/>
              <p:cNvSpPr/>
              <p:nvPr/>
            </p:nvSpPr>
            <p:spPr bwMode="auto">
              <a:xfrm>
                <a:off x="5621415" y="4152899"/>
                <a:ext cx="2025650" cy="2063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err="1"/>
                  <a:t>SVCall</a:t>
                </a:r>
                <a:endParaRPr lang="en-GB" sz="1050" dirty="0"/>
              </a:p>
            </p:txBody>
          </p:sp>
          <p:sp>
            <p:nvSpPr>
              <p:cNvPr id="57" name="Rectangle 56"/>
              <p:cNvSpPr/>
              <p:nvPr/>
            </p:nvSpPr>
            <p:spPr bwMode="auto">
              <a:xfrm>
                <a:off x="5621415" y="3948111"/>
                <a:ext cx="2025650" cy="204788"/>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dirty="0"/>
                  <a:t>Debug monitor</a:t>
                </a:r>
              </a:p>
            </p:txBody>
          </p:sp>
        </p:grpSp>
      </p:grpSp>
    </p:spTree>
    <p:extLst>
      <p:ext uri="{BB962C8B-B14F-4D97-AF65-F5344CB8AC3E}">
        <p14:creationId xmlns:p14="http://schemas.microsoft.com/office/powerpoint/2010/main" val="98890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GB" sz="3200" dirty="0"/>
              <a:t>Cortex-M33 program image</a:t>
            </a:r>
          </a:p>
        </p:txBody>
      </p:sp>
      <p:sp>
        <p:nvSpPr>
          <p:cNvPr id="30723" name="Content Placeholder 2"/>
          <p:cNvSpPr>
            <a:spLocks noGrp="1"/>
          </p:cNvSpPr>
          <p:nvPr>
            <p:ph idx="1"/>
          </p:nvPr>
        </p:nvSpPr>
        <p:spPr>
          <a:xfrm>
            <a:off x="482196" y="1440000"/>
            <a:ext cx="7290205" cy="4680000"/>
          </a:xfrm>
        </p:spPr>
        <p:txBody>
          <a:bodyPr/>
          <a:lstStyle/>
          <a:p>
            <a:r>
              <a:rPr lang="en-GB" sz="2000" dirty="0"/>
              <a:t>After reset, the processor:</a:t>
            </a:r>
          </a:p>
          <a:p>
            <a:pPr lvl="1"/>
            <a:r>
              <a:rPr lang="en-GB" dirty="0"/>
              <a:t>First reads the initial MSP value</a:t>
            </a:r>
          </a:p>
          <a:p>
            <a:pPr lvl="1"/>
            <a:r>
              <a:rPr lang="en-GB" dirty="0"/>
              <a:t>Then reads the reset vector</a:t>
            </a:r>
          </a:p>
          <a:p>
            <a:pPr lvl="1"/>
            <a:r>
              <a:rPr lang="en-GB" dirty="0"/>
              <a:t>Then branches to the start of the program execution address (reset handler)</a:t>
            </a:r>
          </a:p>
          <a:p>
            <a:pPr lvl="1"/>
            <a:r>
              <a:rPr lang="en-GB" dirty="0"/>
              <a:t>Subsequently executes program instructions</a:t>
            </a:r>
          </a:p>
          <a:p>
            <a:endParaRPr lang="en-GB" dirty="0"/>
          </a:p>
        </p:txBody>
      </p:sp>
      <p:grpSp>
        <p:nvGrpSpPr>
          <p:cNvPr id="28" name="Group 29"/>
          <p:cNvGrpSpPr>
            <a:grpSpLocks/>
          </p:cNvGrpSpPr>
          <p:nvPr/>
        </p:nvGrpSpPr>
        <p:grpSpPr bwMode="auto">
          <a:xfrm>
            <a:off x="8458200" y="1379538"/>
            <a:ext cx="2882900" cy="4294187"/>
            <a:chOff x="5880100" y="3159125"/>
            <a:chExt cx="2882900" cy="3054350"/>
          </a:xfrm>
          <a:effectLst>
            <a:outerShdw blurRad="50800" dist="38100" dir="2700000" algn="tl" rotWithShape="0">
              <a:prstClr val="black">
                <a:alpha val="40000"/>
              </a:prstClr>
            </a:outerShdw>
          </a:effectLst>
        </p:grpSpPr>
        <p:sp>
          <p:nvSpPr>
            <p:cNvPr id="29" name="Rectangle 28"/>
            <p:cNvSpPr/>
            <p:nvPr/>
          </p:nvSpPr>
          <p:spPr bwMode="auto">
            <a:xfrm>
              <a:off x="5880100" y="3159125"/>
              <a:ext cx="2882900" cy="266479"/>
            </a:xfrm>
            <a:prstGeom prst="rect">
              <a:avLst/>
            </a:prstGeom>
            <a:solidFill>
              <a:srgbClr val="AAC5D2">
                <a:lumMod val="40000"/>
                <a:lumOff val="60000"/>
              </a:srgb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Reset</a:t>
              </a:r>
            </a:p>
          </p:txBody>
        </p:sp>
        <p:sp>
          <p:nvSpPr>
            <p:cNvPr id="30" name="Rectangle 29"/>
            <p:cNvSpPr/>
            <p:nvPr/>
          </p:nvSpPr>
          <p:spPr bwMode="auto">
            <a:xfrm>
              <a:off x="5880100" y="3648047"/>
              <a:ext cx="2882900" cy="482147"/>
            </a:xfrm>
            <a:prstGeom prst="rect">
              <a:avLst/>
            </a:prstGeom>
            <a:solidFill>
              <a:srgbClr val="AAC5D2">
                <a:lumMod val="40000"/>
                <a:lumOff val="60000"/>
              </a:srgb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Fetch initial value for MSP</a:t>
              </a:r>
            </a:p>
            <a:p>
              <a:pPr algn="ctr" eaLnBrk="1" hangingPunct="1">
                <a:defRPr/>
              </a:pPr>
              <a:r>
                <a:rPr lang="en-GB" sz="1400" kern="0" dirty="0">
                  <a:solidFill>
                    <a:srgbClr val="000000"/>
                  </a:solidFill>
                  <a:latin typeface="Arial" charset="0"/>
                  <a:ea typeface="MS PGothic" pitchFamily="34" charset="-128"/>
                </a:rPr>
                <a:t>(Read address 0x00000000)</a:t>
              </a:r>
            </a:p>
          </p:txBody>
        </p:sp>
        <p:sp>
          <p:nvSpPr>
            <p:cNvPr id="31" name="Rectangle 30"/>
            <p:cNvSpPr/>
            <p:nvPr/>
          </p:nvSpPr>
          <p:spPr bwMode="auto">
            <a:xfrm>
              <a:off x="5880100" y="4352636"/>
              <a:ext cx="2882900" cy="469726"/>
            </a:xfrm>
            <a:prstGeom prst="rect">
              <a:avLst/>
            </a:prstGeom>
            <a:solidFill>
              <a:srgbClr val="AAC5D2">
                <a:lumMod val="40000"/>
                <a:lumOff val="60000"/>
              </a:srgb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Fetch reset vector</a:t>
              </a:r>
            </a:p>
            <a:p>
              <a:pPr algn="ctr" eaLnBrk="1" hangingPunct="1">
                <a:defRPr/>
              </a:pPr>
              <a:r>
                <a:rPr lang="en-GB" sz="1400" kern="0" dirty="0">
                  <a:solidFill>
                    <a:srgbClr val="000000"/>
                  </a:solidFill>
                  <a:latin typeface="Arial" charset="0"/>
                  <a:ea typeface="MS PGothic" pitchFamily="34" charset="-128"/>
                </a:rPr>
                <a:t>(Read address 0x00000004)</a:t>
              </a:r>
            </a:p>
          </p:txBody>
        </p:sp>
        <p:sp>
          <p:nvSpPr>
            <p:cNvPr id="32" name="Rectangle 31"/>
            <p:cNvSpPr/>
            <p:nvPr/>
          </p:nvSpPr>
          <p:spPr bwMode="auto">
            <a:xfrm>
              <a:off x="5880100" y="5051580"/>
              <a:ext cx="2882900" cy="469726"/>
            </a:xfrm>
            <a:prstGeom prst="rect">
              <a:avLst/>
            </a:prstGeom>
            <a:solidFill>
              <a:srgbClr val="AAC5D2">
                <a:lumMod val="40000"/>
                <a:lumOff val="60000"/>
              </a:srgb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Fetch 1</a:t>
              </a:r>
              <a:r>
                <a:rPr lang="en-GB" sz="1400" kern="0" baseline="30000" dirty="0">
                  <a:solidFill>
                    <a:srgbClr val="000000"/>
                  </a:solidFill>
                  <a:latin typeface="Arial" charset="0"/>
                  <a:ea typeface="MS PGothic" pitchFamily="34" charset="-128"/>
                </a:rPr>
                <a:t>st</a:t>
              </a:r>
              <a:r>
                <a:rPr lang="en-GB" sz="1400" kern="0" dirty="0">
                  <a:solidFill>
                    <a:srgbClr val="000000"/>
                  </a:solidFill>
                  <a:latin typeface="Arial" charset="0"/>
                  <a:ea typeface="MS PGothic" pitchFamily="34" charset="-128"/>
                </a:rPr>
                <a:t> instruction</a:t>
              </a:r>
            </a:p>
            <a:p>
              <a:pPr algn="ctr" eaLnBrk="1" hangingPunct="1">
                <a:defRPr/>
              </a:pPr>
              <a:r>
                <a:rPr lang="en-GB" sz="1400" kern="0" dirty="0">
                  <a:solidFill>
                    <a:srgbClr val="000000"/>
                  </a:solidFill>
                  <a:latin typeface="Arial" charset="0"/>
                  <a:ea typeface="MS PGothic" pitchFamily="34" charset="-128"/>
                </a:rPr>
                <a:t>(Read address of reset vector)</a:t>
              </a:r>
            </a:p>
          </p:txBody>
        </p:sp>
        <p:cxnSp>
          <p:nvCxnSpPr>
            <p:cNvPr id="33" name="Straight Arrow Connector 32"/>
            <p:cNvCxnSpPr>
              <a:stCxn id="29" idx="2"/>
              <a:endCxn id="30" idx="0"/>
            </p:cNvCxnSpPr>
            <p:nvPr/>
          </p:nvCxnSpPr>
          <p:spPr bwMode="auto">
            <a:xfrm>
              <a:off x="7321550" y="3425604"/>
              <a:ext cx="0" cy="222442"/>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cxnSp>
          <p:nvCxnSpPr>
            <p:cNvPr id="34" name="Straight Arrow Connector 33"/>
            <p:cNvCxnSpPr>
              <a:stCxn id="30" idx="2"/>
              <a:endCxn id="31" idx="0"/>
            </p:cNvCxnSpPr>
            <p:nvPr/>
          </p:nvCxnSpPr>
          <p:spPr bwMode="auto">
            <a:xfrm>
              <a:off x="7321550" y="4130194"/>
              <a:ext cx="0" cy="222442"/>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cxnSp>
          <p:nvCxnSpPr>
            <p:cNvPr id="35" name="Straight Arrow Connector 34"/>
            <p:cNvCxnSpPr>
              <a:stCxn id="31" idx="2"/>
              <a:endCxn id="32" idx="0"/>
            </p:cNvCxnSpPr>
            <p:nvPr/>
          </p:nvCxnSpPr>
          <p:spPr bwMode="auto">
            <a:xfrm>
              <a:off x="7321550" y="4822362"/>
              <a:ext cx="0" cy="229218"/>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sp>
          <p:nvSpPr>
            <p:cNvPr id="36" name="Rectangle 35"/>
            <p:cNvSpPr/>
            <p:nvPr/>
          </p:nvSpPr>
          <p:spPr bwMode="auto">
            <a:xfrm>
              <a:off x="5880100" y="5743749"/>
              <a:ext cx="2882900" cy="469726"/>
            </a:xfrm>
            <a:prstGeom prst="rect">
              <a:avLst/>
            </a:prstGeom>
            <a:solidFill>
              <a:srgbClr val="AAC5D2">
                <a:lumMod val="40000"/>
                <a:lumOff val="60000"/>
              </a:srgbClr>
            </a:solidFill>
            <a:ln w="19050" cap="flat" cmpd="sng" algn="ctr">
              <a:solidFill>
                <a:srgbClr val="000000">
                  <a:lumMod val="50000"/>
                  <a:lumOff val="50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Fetch 2</a:t>
              </a:r>
              <a:r>
                <a:rPr lang="en-GB" sz="1400" kern="0" baseline="30000" dirty="0">
                  <a:solidFill>
                    <a:srgbClr val="000000"/>
                  </a:solidFill>
                  <a:latin typeface="Arial" charset="0"/>
                  <a:ea typeface="MS PGothic" pitchFamily="34" charset="-128"/>
                </a:rPr>
                <a:t>nd</a:t>
              </a:r>
              <a:r>
                <a:rPr lang="en-GB" sz="1400" kern="0" dirty="0">
                  <a:solidFill>
                    <a:srgbClr val="000000"/>
                  </a:solidFill>
                  <a:latin typeface="Arial" charset="0"/>
                  <a:ea typeface="MS PGothic" pitchFamily="34" charset="-128"/>
                </a:rPr>
                <a:t> instruction</a:t>
              </a:r>
            </a:p>
            <a:p>
              <a:pPr algn="ctr" eaLnBrk="1" hangingPunct="1">
                <a:defRPr/>
              </a:pPr>
              <a:r>
                <a:rPr lang="en-GB" sz="1400" kern="0" dirty="0">
                  <a:solidFill>
                    <a:srgbClr val="000000"/>
                  </a:solidFill>
                  <a:latin typeface="Arial" charset="0"/>
                  <a:ea typeface="MS PGothic" pitchFamily="34" charset="-128"/>
                </a:rPr>
                <a:t>(Read subsequent instructions)</a:t>
              </a:r>
            </a:p>
          </p:txBody>
        </p:sp>
        <p:cxnSp>
          <p:nvCxnSpPr>
            <p:cNvPr id="37" name="Straight Arrow Connector 36"/>
            <p:cNvCxnSpPr>
              <a:stCxn id="32" idx="2"/>
              <a:endCxn id="36" idx="0"/>
            </p:cNvCxnSpPr>
            <p:nvPr/>
          </p:nvCxnSpPr>
          <p:spPr bwMode="auto">
            <a:xfrm>
              <a:off x="7321550" y="5521306"/>
              <a:ext cx="0" cy="222442"/>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grpSp>
    </p:spTree>
    <p:extLst>
      <p:ext uri="{BB962C8B-B14F-4D97-AF65-F5344CB8AC3E}">
        <p14:creationId xmlns:p14="http://schemas.microsoft.com/office/powerpoint/2010/main" val="364441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GB" sz="3200" dirty="0"/>
              <a:t>Cortex-M33 endianness</a:t>
            </a:r>
          </a:p>
        </p:txBody>
      </p:sp>
      <p:sp>
        <p:nvSpPr>
          <p:cNvPr id="34819" name="Content Placeholder 2"/>
          <p:cNvSpPr>
            <a:spLocks noGrp="1"/>
          </p:cNvSpPr>
          <p:nvPr>
            <p:ph idx="1"/>
          </p:nvPr>
        </p:nvSpPr>
        <p:spPr>
          <a:xfrm>
            <a:off x="482195" y="1219201"/>
            <a:ext cx="11155973" cy="2366963"/>
          </a:xfrm>
        </p:spPr>
        <p:txBody>
          <a:bodyPr/>
          <a:lstStyle/>
          <a:p>
            <a:r>
              <a:rPr lang="en-GB" sz="2000" dirty="0"/>
              <a:t>Endian refers to the order of bytes stored in memory</a:t>
            </a:r>
          </a:p>
          <a:p>
            <a:pPr lvl="1"/>
            <a:r>
              <a:rPr lang="en-GB" dirty="0">
                <a:solidFill>
                  <a:srgbClr val="FF0000"/>
                </a:solidFill>
              </a:rPr>
              <a:t>Big-endian</a:t>
            </a:r>
            <a:r>
              <a:rPr lang="en-GB" dirty="0"/>
              <a:t>: lowest byte of a word-size data is stored in bit 0 to bit 7</a:t>
            </a:r>
          </a:p>
          <a:p>
            <a:pPr lvl="1"/>
            <a:r>
              <a:rPr lang="en-GB" dirty="0">
                <a:solidFill>
                  <a:srgbClr val="FF0000"/>
                </a:solidFill>
              </a:rPr>
              <a:t>Big-endian</a:t>
            </a:r>
            <a:r>
              <a:rPr lang="en-GB" dirty="0"/>
              <a:t>: lowest byte of a word-size data is stored in bit 24 to bit 31</a:t>
            </a:r>
          </a:p>
          <a:p>
            <a:r>
              <a:rPr lang="en-GB" sz="2000" dirty="0"/>
              <a:t>Cortex-M33 supports both little-endian and big-endian</a:t>
            </a:r>
          </a:p>
          <a:p>
            <a:r>
              <a:rPr lang="en-GB" sz="2000" dirty="0"/>
              <a:t>However, endianness only exists in the hardware level</a:t>
            </a:r>
          </a:p>
        </p:txBody>
      </p:sp>
      <p:grpSp>
        <p:nvGrpSpPr>
          <p:cNvPr id="34820" name="Group 109"/>
          <p:cNvGrpSpPr>
            <a:grpSpLocks/>
          </p:cNvGrpSpPr>
          <p:nvPr/>
        </p:nvGrpSpPr>
        <p:grpSpPr bwMode="auto">
          <a:xfrm>
            <a:off x="905846" y="3748088"/>
            <a:ext cx="10462828" cy="2471037"/>
            <a:chOff x="247650" y="3812865"/>
            <a:chExt cx="8773716" cy="2471167"/>
          </a:xfrm>
        </p:grpSpPr>
        <p:grpSp>
          <p:nvGrpSpPr>
            <p:cNvPr id="34821" name="Group 55"/>
            <p:cNvGrpSpPr>
              <a:grpSpLocks/>
            </p:cNvGrpSpPr>
            <p:nvPr/>
          </p:nvGrpSpPr>
          <p:grpSpPr bwMode="auto">
            <a:xfrm>
              <a:off x="1690092" y="5269539"/>
              <a:ext cx="3271838" cy="200025"/>
              <a:chOff x="2328862" y="3228975"/>
              <a:chExt cx="4076700" cy="200025"/>
            </a:xfrm>
          </p:grpSpPr>
          <p:sp>
            <p:nvSpPr>
              <p:cNvPr id="57" name="Rectangle 56"/>
              <p:cNvSpPr/>
              <p:nvPr/>
            </p:nvSpPr>
            <p:spPr bwMode="auto">
              <a:xfrm>
                <a:off x="5386332" y="3229702"/>
                <a:ext cx="1019143"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Byte0</a:t>
                </a:r>
              </a:p>
            </p:txBody>
          </p:sp>
          <p:sp>
            <p:nvSpPr>
              <p:cNvPr id="58" name="Rectangle 57"/>
              <p:cNvSpPr/>
              <p:nvPr/>
            </p:nvSpPr>
            <p:spPr bwMode="auto">
              <a:xfrm>
                <a:off x="4367188" y="3229702"/>
                <a:ext cx="1019144"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Byte1</a:t>
                </a:r>
              </a:p>
            </p:txBody>
          </p:sp>
          <p:sp>
            <p:nvSpPr>
              <p:cNvPr id="59" name="Rectangle 58"/>
              <p:cNvSpPr/>
              <p:nvPr/>
            </p:nvSpPr>
            <p:spPr bwMode="auto">
              <a:xfrm>
                <a:off x="3348045" y="3229702"/>
                <a:ext cx="1019143"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Byte2</a:t>
                </a:r>
              </a:p>
            </p:txBody>
          </p:sp>
          <p:sp>
            <p:nvSpPr>
              <p:cNvPr id="60" name="Rectangle 59"/>
              <p:cNvSpPr/>
              <p:nvPr/>
            </p:nvSpPr>
            <p:spPr bwMode="auto">
              <a:xfrm>
                <a:off x="2328901" y="3229702"/>
                <a:ext cx="1019144"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Byte3</a:t>
                </a:r>
              </a:p>
            </p:txBody>
          </p:sp>
        </p:grpSp>
        <p:grpSp>
          <p:nvGrpSpPr>
            <p:cNvPr id="34822" name="Group 60"/>
            <p:cNvGrpSpPr>
              <a:grpSpLocks/>
            </p:cNvGrpSpPr>
            <p:nvPr/>
          </p:nvGrpSpPr>
          <p:grpSpPr bwMode="auto">
            <a:xfrm>
              <a:off x="1690092" y="4760277"/>
              <a:ext cx="3271838" cy="200025"/>
              <a:chOff x="2328862" y="3228975"/>
              <a:chExt cx="4076700" cy="200025"/>
            </a:xfrm>
          </p:grpSpPr>
          <p:sp>
            <p:nvSpPr>
              <p:cNvPr id="62" name="Rectangle 61"/>
              <p:cNvSpPr/>
              <p:nvPr/>
            </p:nvSpPr>
            <p:spPr bwMode="auto">
              <a:xfrm>
                <a:off x="5386332" y="3229350"/>
                <a:ext cx="1019143"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Byte0</a:t>
                </a:r>
              </a:p>
            </p:txBody>
          </p:sp>
          <p:sp>
            <p:nvSpPr>
              <p:cNvPr id="63" name="Rectangle 62"/>
              <p:cNvSpPr/>
              <p:nvPr/>
            </p:nvSpPr>
            <p:spPr bwMode="auto">
              <a:xfrm>
                <a:off x="4367188" y="3229350"/>
                <a:ext cx="1019144"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Byte1</a:t>
                </a:r>
              </a:p>
            </p:txBody>
          </p:sp>
          <p:sp>
            <p:nvSpPr>
              <p:cNvPr id="64" name="Rectangle 63"/>
              <p:cNvSpPr/>
              <p:nvPr/>
            </p:nvSpPr>
            <p:spPr bwMode="auto">
              <a:xfrm>
                <a:off x="3348045" y="3229350"/>
                <a:ext cx="1019143"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Byte2</a:t>
                </a:r>
              </a:p>
            </p:txBody>
          </p:sp>
          <p:sp>
            <p:nvSpPr>
              <p:cNvPr id="65" name="Rectangle 64"/>
              <p:cNvSpPr/>
              <p:nvPr/>
            </p:nvSpPr>
            <p:spPr bwMode="auto">
              <a:xfrm>
                <a:off x="2328901" y="3229350"/>
                <a:ext cx="1019144"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Byte3</a:t>
                </a:r>
              </a:p>
            </p:txBody>
          </p:sp>
        </p:grpSp>
        <p:grpSp>
          <p:nvGrpSpPr>
            <p:cNvPr id="34823" name="Group 65"/>
            <p:cNvGrpSpPr>
              <a:grpSpLocks/>
            </p:cNvGrpSpPr>
            <p:nvPr/>
          </p:nvGrpSpPr>
          <p:grpSpPr bwMode="auto">
            <a:xfrm>
              <a:off x="1690092" y="4231636"/>
              <a:ext cx="3271838" cy="200025"/>
              <a:chOff x="2328862" y="3228975"/>
              <a:chExt cx="4076700" cy="200025"/>
            </a:xfrm>
          </p:grpSpPr>
          <p:sp>
            <p:nvSpPr>
              <p:cNvPr id="67" name="Rectangle 66"/>
              <p:cNvSpPr/>
              <p:nvPr/>
            </p:nvSpPr>
            <p:spPr bwMode="auto">
              <a:xfrm>
                <a:off x="5386332" y="3229326"/>
                <a:ext cx="1019143"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Byte0</a:t>
                </a:r>
              </a:p>
            </p:txBody>
          </p:sp>
          <p:sp>
            <p:nvSpPr>
              <p:cNvPr id="68" name="Rectangle 67"/>
              <p:cNvSpPr/>
              <p:nvPr/>
            </p:nvSpPr>
            <p:spPr bwMode="auto">
              <a:xfrm>
                <a:off x="4367188" y="3229326"/>
                <a:ext cx="1019144"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Byte1</a:t>
                </a:r>
              </a:p>
            </p:txBody>
          </p:sp>
          <p:sp>
            <p:nvSpPr>
              <p:cNvPr id="69" name="Rectangle 68"/>
              <p:cNvSpPr/>
              <p:nvPr/>
            </p:nvSpPr>
            <p:spPr bwMode="auto">
              <a:xfrm>
                <a:off x="3348045" y="3229326"/>
                <a:ext cx="1019143"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Byte2</a:t>
                </a:r>
              </a:p>
            </p:txBody>
          </p:sp>
          <p:sp>
            <p:nvSpPr>
              <p:cNvPr id="70" name="Rectangle 69"/>
              <p:cNvSpPr/>
              <p:nvPr/>
            </p:nvSpPr>
            <p:spPr bwMode="auto">
              <a:xfrm>
                <a:off x="2328901" y="3229326"/>
                <a:ext cx="1019144"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Byte3</a:t>
                </a:r>
              </a:p>
            </p:txBody>
          </p:sp>
        </p:grpSp>
        <p:sp>
          <p:nvSpPr>
            <p:cNvPr id="34824" name="TextBox 70"/>
            <p:cNvSpPr txBox="1">
              <a:spLocks noChangeArrowheads="1"/>
            </p:cNvSpPr>
            <p:nvPr/>
          </p:nvSpPr>
          <p:spPr bwMode="auto">
            <a:xfrm>
              <a:off x="280987" y="5245726"/>
              <a:ext cx="125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0x00000000</a:t>
              </a:r>
            </a:p>
          </p:txBody>
        </p:sp>
        <p:sp>
          <p:nvSpPr>
            <p:cNvPr id="34825" name="TextBox 71"/>
            <p:cNvSpPr txBox="1">
              <a:spLocks noChangeArrowheads="1"/>
            </p:cNvSpPr>
            <p:nvPr/>
          </p:nvSpPr>
          <p:spPr bwMode="auto">
            <a:xfrm>
              <a:off x="280987" y="4719632"/>
              <a:ext cx="125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0x00000004</a:t>
              </a:r>
            </a:p>
          </p:txBody>
        </p:sp>
        <p:sp>
          <p:nvSpPr>
            <p:cNvPr id="34826" name="TextBox 72"/>
            <p:cNvSpPr txBox="1">
              <a:spLocks noChangeArrowheads="1"/>
            </p:cNvSpPr>
            <p:nvPr/>
          </p:nvSpPr>
          <p:spPr bwMode="auto">
            <a:xfrm>
              <a:off x="280987" y="4174813"/>
              <a:ext cx="1259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0x00000008</a:t>
              </a:r>
            </a:p>
          </p:txBody>
        </p:sp>
        <p:sp>
          <p:nvSpPr>
            <p:cNvPr id="34827" name="TextBox 73"/>
            <p:cNvSpPr txBox="1">
              <a:spLocks noChangeArrowheads="1"/>
            </p:cNvSpPr>
            <p:nvPr/>
          </p:nvSpPr>
          <p:spPr bwMode="auto">
            <a:xfrm>
              <a:off x="247650" y="3812865"/>
              <a:ext cx="1076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b="0"/>
                <a:t>Address </a:t>
              </a:r>
            </a:p>
          </p:txBody>
        </p:sp>
        <p:sp>
          <p:nvSpPr>
            <p:cNvPr id="34828" name="TextBox 74"/>
            <p:cNvSpPr txBox="1">
              <a:spLocks noChangeArrowheads="1"/>
            </p:cNvSpPr>
            <p:nvPr/>
          </p:nvSpPr>
          <p:spPr bwMode="auto">
            <a:xfrm>
              <a:off x="4039791"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[7:0]</a:t>
              </a:r>
            </a:p>
          </p:txBody>
        </p:sp>
        <p:sp>
          <p:nvSpPr>
            <p:cNvPr id="34829" name="TextBox 75"/>
            <p:cNvSpPr txBox="1">
              <a:spLocks noChangeArrowheads="1"/>
            </p:cNvSpPr>
            <p:nvPr/>
          </p:nvSpPr>
          <p:spPr bwMode="auto">
            <a:xfrm>
              <a:off x="3212307"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[15:8]</a:t>
              </a:r>
            </a:p>
          </p:txBody>
        </p:sp>
        <p:sp>
          <p:nvSpPr>
            <p:cNvPr id="34830" name="TextBox 76"/>
            <p:cNvSpPr txBox="1">
              <a:spLocks noChangeArrowheads="1"/>
            </p:cNvSpPr>
            <p:nvPr/>
          </p:nvSpPr>
          <p:spPr bwMode="auto">
            <a:xfrm>
              <a:off x="2386013"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[23:16]</a:t>
              </a:r>
            </a:p>
          </p:txBody>
        </p:sp>
        <p:sp>
          <p:nvSpPr>
            <p:cNvPr id="34831" name="TextBox 77"/>
            <p:cNvSpPr txBox="1">
              <a:spLocks noChangeArrowheads="1"/>
            </p:cNvSpPr>
            <p:nvPr/>
          </p:nvSpPr>
          <p:spPr bwMode="auto">
            <a:xfrm>
              <a:off x="1540669"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[31:24]</a:t>
              </a:r>
            </a:p>
          </p:txBody>
        </p:sp>
        <p:sp>
          <p:nvSpPr>
            <p:cNvPr id="81" name="Rectangle 80"/>
            <p:cNvSpPr/>
            <p:nvPr/>
          </p:nvSpPr>
          <p:spPr bwMode="auto">
            <a:xfrm>
              <a:off x="5582850" y="5270266"/>
              <a:ext cx="817934"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Byte0</a:t>
              </a:r>
            </a:p>
          </p:txBody>
        </p:sp>
        <p:sp>
          <p:nvSpPr>
            <p:cNvPr id="82" name="Rectangle 81"/>
            <p:cNvSpPr/>
            <p:nvPr/>
          </p:nvSpPr>
          <p:spPr bwMode="auto">
            <a:xfrm>
              <a:off x="6400784" y="5270266"/>
              <a:ext cx="817933"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Byte1</a:t>
              </a:r>
            </a:p>
          </p:txBody>
        </p:sp>
        <p:sp>
          <p:nvSpPr>
            <p:cNvPr id="83" name="Rectangle 82"/>
            <p:cNvSpPr/>
            <p:nvPr/>
          </p:nvSpPr>
          <p:spPr bwMode="auto">
            <a:xfrm>
              <a:off x="7218718" y="5270266"/>
              <a:ext cx="817934"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Byte2</a:t>
              </a:r>
            </a:p>
          </p:txBody>
        </p:sp>
        <p:sp>
          <p:nvSpPr>
            <p:cNvPr id="84" name="Rectangle 83"/>
            <p:cNvSpPr/>
            <p:nvPr/>
          </p:nvSpPr>
          <p:spPr bwMode="auto">
            <a:xfrm>
              <a:off x="8036652" y="5270266"/>
              <a:ext cx="817933"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Byte3</a:t>
              </a:r>
            </a:p>
          </p:txBody>
        </p:sp>
        <p:sp>
          <p:nvSpPr>
            <p:cNvPr id="85" name="Rectangle 84"/>
            <p:cNvSpPr/>
            <p:nvPr/>
          </p:nvSpPr>
          <p:spPr bwMode="auto">
            <a:xfrm>
              <a:off x="5582850" y="4760652"/>
              <a:ext cx="817934"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Byte0</a:t>
              </a:r>
            </a:p>
          </p:txBody>
        </p:sp>
        <p:sp>
          <p:nvSpPr>
            <p:cNvPr id="86" name="Rectangle 85"/>
            <p:cNvSpPr/>
            <p:nvPr/>
          </p:nvSpPr>
          <p:spPr bwMode="auto">
            <a:xfrm>
              <a:off x="6400784" y="4760652"/>
              <a:ext cx="817933"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Byte1</a:t>
              </a:r>
            </a:p>
          </p:txBody>
        </p:sp>
        <p:sp>
          <p:nvSpPr>
            <p:cNvPr id="87" name="Rectangle 86"/>
            <p:cNvSpPr/>
            <p:nvPr/>
          </p:nvSpPr>
          <p:spPr bwMode="auto">
            <a:xfrm>
              <a:off x="7218718" y="4760652"/>
              <a:ext cx="817934"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Byte2</a:t>
              </a:r>
            </a:p>
          </p:txBody>
        </p:sp>
        <p:sp>
          <p:nvSpPr>
            <p:cNvPr id="88" name="Rectangle 87"/>
            <p:cNvSpPr/>
            <p:nvPr/>
          </p:nvSpPr>
          <p:spPr bwMode="auto">
            <a:xfrm>
              <a:off x="8036652" y="4760652"/>
              <a:ext cx="817933"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Byte3</a:t>
              </a:r>
            </a:p>
          </p:txBody>
        </p:sp>
        <p:sp>
          <p:nvSpPr>
            <p:cNvPr id="89" name="Rectangle 88"/>
            <p:cNvSpPr/>
            <p:nvPr/>
          </p:nvSpPr>
          <p:spPr bwMode="auto">
            <a:xfrm>
              <a:off x="5582850" y="4231987"/>
              <a:ext cx="817934" cy="200035"/>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Byte0</a:t>
              </a:r>
            </a:p>
          </p:txBody>
        </p:sp>
        <p:sp>
          <p:nvSpPr>
            <p:cNvPr id="90" name="Rectangle 89"/>
            <p:cNvSpPr/>
            <p:nvPr/>
          </p:nvSpPr>
          <p:spPr bwMode="auto">
            <a:xfrm>
              <a:off x="6400784" y="4231987"/>
              <a:ext cx="817933" cy="20003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Byte1</a:t>
              </a:r>
            </a:p>
          </p:txBody>
        </p:sp>
        <p:sp>
          <p:nvSpPr>
            <p:cNvPr id="91" name="Rectangle 90"/>
            <p:cNvSpPr/>
            <p:nvPr/>
          </p:nvSpPr>
          <p:spPr bwMode="auto">
            <a:xfrm>
              <a:off x="7218718" y="4231987"/>
              <a:ext cx="817934" cy="200035"/>
            </a:xfrm>
            <a:prstGeom prst="rect">
              <a:avLst/>
            </a:prstGeom>
            <a:solidFill>
              <a:srgbClr val="C3D6DF"/>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Byte2</a:t>
              </a:r>
            </a:p>
          </p:txBody>
        </p:sp>
        <p:sp>
          <p:nvSpPr>
            <p:cNvPr id="92" name="Rectangle 91"/>
            <p:cNvSpPr/>
            <p:nvPr/>
          </p:nvSpPr>
          <p:spPr bwMode="auto">
            <a:xfrm>
              <a:off x="8036652" y="4231987"/>
              <a:ext cx="817933" cy="200035"/>
            </a:xfrm>
            <a:prstGeom prst="rect">
              <a:avLst/>
            </a:prstGeom>
            <a:solidFill>
              <a:srgbClr val="94B5C6"/>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Byte3</a:t>
              </a:r>
            </a:p>
          </p:txBody>
        </p:sp>
        <p:sp>
          <p:nvSpPr>
            <p:cNvPr id="34844" name="TextBox 96"/>
            <p:cNvSpPr txBox="1">
              <a:spLocks noChangeArrowheads="1"/>
            </p:cNvSpPr>
            <p:nvPr/>
          </p:nvSpPr>
          <p:spPr bwMode="auto">
            <a:xfrm>
              <a:off x="7945041"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[7:0]</a:t>
              </a:r>
            </a:p>
          </p:txBody>
        </p:sp>
        <p:sp>
          <p:nvSpPr>
            <p:cNvPr id="34845" name="TextBox 97"/>
            <p:cNvSpPr txBox="1">
              <a:spLocks noChangeArrowheads="1"/>
            </p:cNvSpPr>
            <p:nvPr/>
          </p:nvSpPr>
          <p:spPr bwMode="auto">
            <a:xfrm>
              <a:off x="7117557"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[15:8]</a:t>
              </a:r>
            </a:p>
          </p:txBody>
        </p:sp>
        <p:sp>
          <p:nvSpPr>
            <p:cNvPr id="34846" name="TextBox 98"/>
            <p:cNvSpPr txBox="1">
              <a:spLocks noChangeArrowheads="1"/>
            </p:cNvSpPr>
            <p:nvPr/>
          </p:nvSpPr>
          <p:spPr bwMode="auto">
            <a:xfrm>
              <a:off x="6291263"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[23:16]</a:t>
              </a:r>
            </a:p>
          </p:txBody>
        </p:sp>
        <p:sp>
          <p:nvSpPr>
            <p:cNvPr id="34847" name="TextBox 99"/>
            <p:cNvSpPr txBox="1">
              <a:spLocks noChangeArrowheads="1"/>
            </p:cNvSpPr>
            <p:nvPr/>
          </p:nvSpPr>
          <p:spPr bwMode="auto">
            <a:xfrm>
              <a:off x="5445919" y="3812865"/>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a:t>[31:24]</a:t>
              </a:r>
            </a:p>
          </p:txBody>
        </p:sp>
        <p:sp>
          <p:nvSpPr>
            <p:cNvPr id="34848" name="TextBox 100"/>
            <p:cNvSpPr txBox="1">
              <a:spLocks noChangeArrowheads="1"/>
            </p:cNvSpPr>
            <p:nvPr/>
          </p:nvSpPr>
          <p:spPr bwMode="auto">
            <a:xfrm>
              <a:off x="2963466" y="5479412"/>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Word 1</a:t>
              </a:r>
            </a:p>
          </p:txBody>
        </p:sp>
        <p:sp>
          <p:nvSpPr>
            <p:cNvPr id="34849" name="TextBox 102"/>
            <p:cNvSpPr txBox="1">
              <a:spLocks noChangeArrowheads="1"/>
            </p:cNvSpPr>
            <p:nvPr/>
          </p:nvSpPr>
          <p:spPr bwMode="auto">
            <a:xfrm>
              <a:off x="2963466" y="4955541"/>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Word 2</a:t>
              </a:r>
            </a:p>
          </p:txBody>
        </p:sp>
        <p:sp>
          <p:nvSpPr>
            <p:cNvPr id="34850" name="TextBox 103"/>
            <p:cNvSpPr txBox="1">
              <a:spLocks noChangeArrowheads="1"/>
            </p:cNvSpPr>
            <p:nvPr/>
          </p:nvSpPr>
          <p:spPr bwMode="auto">
            <a:xfrm>
              <a:off x="2963466" y="4431660"/>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Word 3</a:t>
              </a:r>
            </a:p>
          </p:txBody>
        </p:sp>
        <p:sp>
          <p:nvSpPr>
            <p:cNvPr id="34851" name="TextBox 104"/>
            <p:cNvSpPr txBox="1">
              <a:spLocks noChangeArrowheads="1"/>
            </p:cNvSpPr>
            <p:nvPr/>
          </p:nvSpPr>
          <p:spPr bwMode="auto">
            <a:xfrm>
              <a:off x="6868716" y="5479412"/>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Word 1</a:t>
              </a:r>
            </a:p>
          </p:txBody>
        </p:sp>
        <p:sp>
          <p:nvSpPr>
            <p:cNvPr id="34852" name="TextBox 105"/>
            <p:cNvSpPr txBox="1">
              <a:spLocks noChangeArrowheads="1"/>
            </p:cNvSpPr>
            <p:nvPr/>
          </p:nvSpPr>
          <p:spPr bwMode="auto">
            <a:xfrm>
              <a:off x="6868716" y="4955541"/>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Word 2</a:t>
              </a:r>
            </a:p>
          </p:txBody>
        </p:sp>
        <p:sp>
          <p:nvSpPr>
            <p:cNvPr id="34853" name="TextBox 106"/>
            <p:cNvSpPr txBox="1">
              <a:spLocks noChangeArrowheads="1"/>
            </p:cNvSpPr>
            <p:nvPr/>
          </p:nvSpPr>
          <p:spPr bwMode="auto">
            <a:xfrm>
              <a:off x="6868716" y="4431660"/>
              <a:ext cx="107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Word 3</a:t>
              </a:r>
            </a:p>
          </p:txBody>
        </p:sp>
        <p:sp>
          <p:nvSpPr>
            <p:cNvPr id="34854" name="TextBox 107"/>
            <p:cNvSpPr txBox="1">
              <a:spLocks noChangeArrowheads="1"/>
            </p:cNvSpPr>
            <p:nvPr/>
          </p:nvSpPr>
          <p:spPr bwMode="auto">
            <a:xfrm>
              <a:off x="1690123" y="5883901"/>
              <a:ext cx="2862827" cy="4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000" b="0" dirty="0">
                  <a:latin typeface="+mj-lt"/>
                </a:rPr>
                <a:t>Little-endian 32-bit memory</a:t>
              </a:r>
            </a:p>
          </p:txBody>
        </p:sp>
        <p:sp>
          <p:nvSpPr>
            <p:cNvPr id="34855" name="TextBox 108"/>
            <p:cNvSpPr txBox="1">
              <a:spLocks noChangeArrowheads="1"/>
            </p:cNvSpPr>
            <p:nvPr/>
          </p:nvSpPr>
          <p:spPr bwMode="auto">
            <a:xfrm>
              <a:off x="6058933" y="5883901"/>
              <a:ext cx="2404395" cy="4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000" b="0" dirty="0">
                  <a:latin typeface="+mj-lt"/>
                </a:rPr>
                <a:t>Big-endian 32-bit memory</a:t>
              </a:r>
            </a:p>
          </p:txBody>
        </p:sp>
      </p:grpSp>
    </p:spTree>
    <p:extLst>
      <p:ext uri="{BB962C8B-B14F-4D97-AF65-F5344CB8AC3E}">
        <p14:creationId xmlns:p14="http://schemas.microsoft.com/office/powerpoint/2010/main" val="318835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Autofit/>
          </a:bodyPr>
          <a:lstStyle/>
          <a:p>
            <a:r>
              <a:rPr lang="en-GB" sz="3200" dirty="0"/>
              <a:t>Arm Cortex-M33 processor instruction set and Thumb    instruction set</a:t>
            </a:r>
          </a:p>
        </p:txBody>
      </p:sp>
      <p:sp>
        <p:nvSpPr>
          <p:cNvPr id="40963" name="Content Placeholder 2"/>
          <p:cNvSpPr>
            <a:spLocks noGrp="1"/>
          </p:cNvSpPr>
          <p:nvPr>
            <p:ph idx="1"/>
          </p:nvPr>
        </p:nvSpPr>
        <p:spPr>
          <a:xfrm>
            <a:off x="533402" y="1600200"/>
            <a:ext cx="9677399" cy="4680000"/>
          </a:xfrm>
        </p:spPr>
        <p:txBody>
          <a:bodyPr/>
          <a:lstStyle/>
          <a:p>
            <a:r>
              <a:rPr lang="en-US" sz="2000" dirty="0"/>
              <a:t>Early Arm instruction set</a:t>
            </a:r>
          </a:p>
          <a:p>
            <a:pPr lvl="1"/>
            <a:r>
              <a:rPr lang="en-US" dirty="0"/>
              <a:t>32-bit instruction set, called the Arm instructions</a:t>
            </a:r>
          </a:p>
          <a:p>
            <a:pPr lvl="1"/>
            <a:r>
              <a:rPr lang="en-US" dirty="0"/>
              <a:t>Powerful and good performance</a:t>
            </a:r>
          </a:p>
          <a:p>
            <a:pPr lvl="1"/>
            <a:r>
              <a:rPr lang="en-US" dirty="0"/>
              <a:t>Larger program memory compared to 8-bit and 16-bit processors</a:t>
            </a:r>
          </a:p>
          <a:p>
            <a:pPr lvl="1"/>
            <a:r>
              <a:rPr lang="en-US" dirty="0"/>
              <a:t>Larger power consumption</a:t>
            </a:r>
          </a:p>
          <a:p>
            <a:r>
              <a:rPr lang="en-US" sz="2000" dirty="0"/>
              <a:t>Thumb-1 instruction set</a:t>
            </a:r>
          </a:p>
          <a:p>
            <a:pPr lvl="1"/>
            <a:r>
              <a:rPr lang="en-US" dirty="0"/>
              <a:t>16-bit instruction set, first used in ARM7TDMI processor in 1995</a:t>
            </a:r>
          </a:p>
          <a:p>
            <a:pPr lvl="1"/>
            <a:r>
              <a:rPr lang="en-US" dirty="0"/>
              <a:t>Provides subset of Arm instructions, with better code density compared to 32-bit RISC architecture</a:t>
            </a:r>
          </a:p>
          <a:p>
            <a:pPr lvl="1"/>
            <a:r>
              <a:rPr lang="en-US" dirty="0"/>
              <a:t>Code size is reduced by ~30%, but performance is also reduced by ~20%</a:t>
            </a:r>
          </a:p>
        </p:txBody>
      </p:sp>
    </p:spTree>
    <p:extLst>
      <p:ext uri="{BB962C8B-B14F-4D97-AF65-F5344CB8AC3E}">
        <p14:creationId xmlns:p14="http://schemas.microsoft.com/office/powerpoint/2010/main" val="190136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GB" sz="3200" dirty="0"/>
              <a:t>Arm and Thumb instruction set</a:t>
            </a:r>
          </a:p>
        </p:txBody>
      </p:sp>
      <p:sp>
        <p:nvSpPr>
          <p:cNvPr id="41987" name="Content Placeholder 2"/>
          <p:cNvSpPr>
            <a:spLocks noGrp="1"/>
          </p:cNvSpPr>
          <p:nvPr>
            <p:ph idx="1"/>
          </p:nvPr>
        </p:nvSpPr>
        <p:spPr>
          <a:xfrm>
            <a:off x="551352" y="1027087"/>
            <a:ext cx="11155973" cy="4680000"/>
          </a:xfrm>
        </p:spPr>
        <p:txBody>
          <a:bodyPr/>
          <a:lstStyle/>
          <a:p>
            <a:r>
              <a:rPr lang="en-GB" sz="2000" dirty="0"/>
              <a:t>Mix of Arm and Thumb-1 Instruction sets</a:t>
            </a:r>
          </a:p>
          <a:p>
            <a:pPr lvl="1"/>
            <a:r>
              <a:rPr lang="en-GB" dirty="0"/>
              <a:t>Benefit from both 32-bit Arm (high performance) and 16-bit Thumb-1 (high code density) </a:t>
            </a:r>
          </a:p>
          <a:p>
            <a:pPr lvl="1"/>
            <a:r>
              <a:rPr lang="en-GB" dirty="0"/>
              <a:t>A multiplexer is used to switch between two states:  Arm state (32-bit) and Thumb state (16-bit), which requires a switching overhead</a:t>
            </a:r>
          </a:p>
          <a:p>
            <a:pPr lvl="1"/>
            <a:endParaRPr lang="en-GB" dirty="0"/>
          </a:p>
          <a:p>
            <a:pPr lvl="1"/>
            <a:endParaRPr lang="en-GB" dirty="0"/>
          </a:p>
          <a:p>
            <a:pPr lvl="1"/>
            <a:endParaRPr lang="en-GB" dirty="0"/>
          </a:p>
          <a:p>
            <a:pPr lvl="1"/>
            <a:endParaRPr lang="en-GB" dirty="0"/>
          </a:p>
          <a:p>
            <a:r>
              <a:rPr lang="en-GB" sz="2000" dirty="0"/>
              <a:t>Thumb-2 instruction set</a:t>
            </a:r>
          </a:p>
          <a:p>
            <a:pPr lvl="1"/>
            <a:r>
              <a:rPr lang="en-GB" dirty="0"/>
              <a:t>Consists of both 32-bit Thumb instructions and original 16-bit Thumb-1 instruction sets</a:t>
            </a:r>
          </a:p>
          <a:p>
            <a:pPr lvl="1"/>
            <a:r>
              <a:rPr lang="en-GB" dirty="0"/>
              <a:t>Compared to 32-bit Arm instructions set, code size is reduced by ~26%, with similar performance</a:t>
            </a:r>
          </a:p>
          <a:p>
            <a:pPr lvl="1"/>
            <a:r>
              <a:rPr lang="en-GB" dirty="0"/>
              <a:t>Capable of handling all processing requirements in one operation state</a:t>
            </a:r>
          </a:p>
          <a:p>
            <a:pPr lvl="1"/>
            <a:endParaRPr lang="en-GB" dirty="0"/>
          </a:p>
          <a:p>
            <a:pPr lvl="1"/>
            <a:endParaRPr lang="en-GB" sz="1800" dirty="0"/>
          </a:p>
        </p:txBody>
      </p:sp>
      <p:grpSp>
        <p:nvGrpSpPr>
          <p:cNvPr id="36" name="Group 15"/>
          <p:cNvGrpSpPr>
            <a:grpSpLocks/>
          </p:cNvGrpSpPr>
          <p:nvPr/>
        </p:nvGrpSpPr>
        <p:grpSpPr bwMode="auto">
          <a:xfrm>
            <a:off x="2590801" y="3092449"/>
            <a:ext cx="6696075" cy="1513004"/>
            <a:chOff x="1038225" y="4733924"/>
            <a:chExt cx="7219950" cy="1631209"/>
          </a:xfrm>
        </p:grpSpPr>
        <p:sp>
          <p:nvSpPr>
            <p:cNvPr id="37" name="Rectangle 36"/>
            <p:cNvSpPr/>
            <p:nvPr/>
          </p:nvSpPr>
          <p:spPr bwMode="auto">
            <a:xfrm>
              <a:off x="1038225" y="4744193"/>
              <a:ext cx="1047560" cy="1085107"/>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200" kern="0" dirty="0">
                  <a:solidFill>
                    <a:srgbClr val="000000"/>
                  </a:solidFill>
                  <a:latin typeface="Arial" charset="0"/>
                  <a:ea typeface="MS PGothic" pitchFamily="34" charset="-128"/>
                  <a:cs typeface="Arial" charset="0"/>
                </a:rPr>
                <a:t>Incoming</a:t>
              </a:r>
            </a:p>
            <a:p>
              <a:pPr algn="ctr" eaLnBrk="1" hangingPunct="1">
                <a:defRPr/>
              </a:pPr>
              <a:r>
                <a:rPr lang="en-GB" sz="1200" kern="0" dirty="0">
                  <a:solidFill>
                    <a:srgbClr val="000000"/>
                  </a:solidFill>
                  <a:latin typeface="Arial" charset="0"/>
                  <a:ea typeface="MS PGothic" pitchFamily="34" charset="-128"/>
                  <a:cs typeface="Arial" charset="0"/>
                </a:rPr>
                <a:t>Instructions</a:t>
              </a:r>
            </a:p>
          </p:txBody>
        </p:sp>
        <p:sp>
          <p:nvSpPr>
            <p:cNvPr id="38" name="Rectangle 37"/>
            <p:cNvSpPr/>
            <p:nvPr/>
          </p:nvSpPr>
          <p:spPr bwMode="auto">
            <a:xfrm>
              <a:off x="2796141" y="5428803"/>
              <a:ext cx="1047560" cy="400497"/>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200" kern="0" dirty="0">
                  <a:solidFill>
                    <a:srgbClr val="000000"/>
                  </a:solidFill>
                  <a:latin typeface="Arial" charset="0"/>
                  <a:ea typeface="MS PGothic" pitchFamily="34" charset="-128"/>
                  <a:cs typeface="Arial" charset="0"/>
                </a:rPr>
                <a:t>Thumb remap</a:t>
              </a:r>
            </a:p>
            <a:p>
              <a:pPr algn="ctr" eaLnBrk="1" hangingPunct="1">
                <a:defRPr/>
              </a:pPr>
              <a:r>
                <a:rPr lang="en-GB" sz="1200" kern="0" dirty="0">
                  <a:solidFill>
                    <a:srgbClr val="000000"/>
                  </a:solidFill>
                  <a:latin typeface="Arial" charset="0"/>
                  <a:ea typeface="MS PGothic" pitchFamily="34" charset="-128"/>
                  <a:cs typeface="Arial" charset="0"/>
                </a:rPr>
                <a:t>to Arm</a:t>
              </a:r>
            </a:p>
          </p:txBody>
        </p:sp>
        <p:sp>
          <p:nvSpPr>
            <p:cNvPr id="39" name="Trapezoid 38"/>
            <p:cNvSpPr/>
            <p:nvPr/>
          </p:nvSpPr>
          <p:spPr bwMode="auto">
            <a:xfrm rot="5400000">
              <a:off x="4071414" y="5129270"/>
              <a:ext cx="1095376" cy="304683"/>
            </a:xfrm>
            <a:prstGeom prst="trapezoid">
              <a:avLst>
                <a:gd name="adj" fmla="val 75000"/>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cs typeface="Arial" charset="0"/>
              </a:endParaRPr>
            </a:p>
          </p:txBody>
        </p:sp>
        <p:sp>
          <p:nvSpPr>
            <p:cNvPr id="40" name="Right Arrow 39"/>
            <p:cNvSpPr/>
            <p:nvPr/>
          </p:nvSpPr>
          <p:spPr bwMode="auto">
            <a:xfrm>
              <a:off x="2205604" y="4857154"/>
              <a:ext cx="2185841" cy="172863"/>
            </a:xfrm>
            <a:prstGeom prst="rightArrow">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cs typeface="Arial" charset="0"/>
              </a:endParaRPr>
            </a:p>
          </p:txBody>
        </p:sp>
        <p:sp>
          <p:nvSpPr>
            <p:cNvPr id="41" name="Right Arrow 40"/>
            <p:cNvSpPr/>
            <p:nvPr/>
          </p:nvSpPr>
          <p:spPr bwMode="auto">
            <a:xfrm>
              <a:off x="2205604" y="5543475"/>
              <a:ext cx="518646" cy="171152"/>
            </a:xfrm>
            <a:prstGeom prst="rightArrow">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cs typeface="Arial" charset="0"/>
              </a:endParaRPr>
            </a:p>
          </p:txBody>
        </p:sp>
        <p:sp>
          <p:nvSpPr>
            <p:cNvPr id="42" name="Right Arrow 41"/>
            <p:cNvSpPr/>
            <p:nvPr/>
          </p:nvSpPr>
          <p:spPr bwMode="auto">
            <a:xfrm>
              <a:off x="3891629" y="5543475"/>
              <a:ext cx="518645" cy="171152"/>
            </a:xfrm>
            <a:prstGeom prst="rightArrow">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cs typeface="Arial" charset="0"/>
              </a:endParaRPr>
            </a:p>
          </p:txBody>
        </p:sp>
        <p:sp>
          <p:nvSpPr>
            <p:cNvPr id="43" name="Rectangle 42"/>
            <p:cNvSpPr/>
            <p:nvPr/>
          </p:nvSpPr>
          <p:spPr bwMode="auto">
            <a:xfrm>
              <a:off x="5505762" y="4942730"/>
              <a:ext cx="1047560" cy="686321"/>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200" kern="0" dirty="0">
                  <a:solidFill>
                    <a:srgbClr val="000000"/>
                  </a:solidFill>
                  <a:latin typeface="Arial" charset="0"/>
                  <a:ea typeface="MS PGothic" pitchFamily="34" charset="-128"/>
                  <a:cs typeface="Arial" charset="0"/>
                </a:rPr>
                <a:t>Arm</a:t>
              </a:r>
            </a:p>
            <a:p>
              <a:pPr algn="ctr" eaLnBrk="1" hangingPunct="1">
                <a:defRPr/>
              </a:pPr>
              <a:r>
                <a:rPr lang="en-GB" sz="1200" kern="0" dirty="0">
                  <a:solidFill>
                    <a:srgbClr val="000000"/>
                  </a:solidFill>
                  <a:latin typeface="Arial" charset="0"/>
                  <a:ea typeface="MS PGothic" pitchFamily="34" charset="-128"/>
                  <a:cs typeface="Arial" charset="0"/>
                </a:rPr>
                <a:t>Instruction</a:t>
              </a:r>
            </a:p>
            <a:p>
              <a:pPr algn="ctr" eaLnBrk="1" hangingPunct="1">
                <a:defRPr/>
              </a:pPr>
              <a:r>
                <a:rPr lang="en-GB" sz="1200" kern="0" dirty="0">
                  <a:solidFill>
                    <a:srgbClr val="000000"/>
                  </a:solidFill>
                  <a:latin typeface="Arial" charset="0"/>
                  <a:ea typeface="MS PGothic" pitchFamily="34" charset="-128"/>
                  <a:cs typeface="Arial" charset="0"/>
                </a:rPr>
                <a:t>decoder</a:t>
              </a:r>
            </a:p>
          </p:txBody>
        </p:sp>
        <p:sp>
          <p:nvSpPr>
            <p:cNvPr id="44" name="Rectangle 43"/>
            <p:cNvSpPr/>
            <p:nvPr/>
          </p:nvSpPr>
          <p:spPr bwMode="auto">
            <a:xfrm>
              <a:off x="7210615" y="4942730"/>
              <a:ext cx="1047560" cy="686321"/>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200" kern="0" dirty="0">
                  <a:solidFill>
                    <a:srgbClr val="000000"/>
                  </a:solidFill>
                  <a:latin typeface="Arial" charset="0"/>
                  <a:ea typeface="MS PGothic" pitchFamily="34" charset="-128"/>
                  <a:cs typeface="Arial" charset="0"/>
                </a:rPr>
                <a:t>Instructions</a:t>
              </a:r>
            </a:p>
            <a:p>
              <a:pPr algn="ctr" eaLnBrk="1" hangingPunct="1">
                <a:defRPr/>
              </a:pPr>
              <a:r>
                <a:rPr lang="en-GB" sz="1200" kern="0" dirty="0">
                  <a:solidFill>
                    <a:srgbClr val="000000"/>
                  </a:solidFill>
                  <a:latin typeface="Arial" charset="0"/>
                  <a:ea typeface="MS PGothic" pitchFamily="34" charset="-128"/>
                  <a:cs typeface="Arial" charset="0"/>
                </a:rPr>
                <a:t>Executing</a:t>
              </a:r>
            </a:p>
          </p:txBody>
        </p:sp>
        <p:sp>
          <p:nvSpPr>
            <p:cNvPr id="45" name="Right Arrow 44"/>
            <p:cNvSpPr/>
            <p:nvPr/>
          </p:nvSpPr>
          <p:spPr bwMode="auto">
            <a:xfrm>
              <a:off x="4853605" y="5201170"/>
              <a:ext cx="518645" cy="171152"/>
            </a:xfrm>
            <a:prstGeom prst="rightArrow">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cs typeface="Arial" charset="0"/>
              </a:endParaRPr>
            </a:p>
          </p:txBody>
        </p:sp>
        <p:sp>
          <p:nvSpPr>
            <p:cNvPr id="46" name="Right Arrow 45"/>
            <p:cNvSpPr/>
            <p:nvPr/>
          </p:nvSpPr>
          <p:spPr bwMode="auto">
            <a:xfrm>
              <a:off x="6625213" y="5201170"/>
              <a:ext cx="518646" cy="171152"/>
            </a:xfrm>
            <a:prstGeom prst="rightArrow">
              <a:avLst/>
            </a:prstGeom>
            <a:solidFill>
              <a:srgbClr val="FFFFFF">
                <a:lumMod val="9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cs typeface="Arial" charset="0"/>
              </a:endParaRPr>
            </a:p>
          </p:txBody>
        </p:sp>
        <p:cxnSp>
          <p:nvCxnSpPr>
            <p:cNvPr id="47" name="Straight Arrow Connector 46"/>
            <p:cNvCxnSpPr/>
            <p:nvPr/>
          </p:nvCxnSpPr>
          <p:spPr bwMode="auto">
            <a:xfrm flipV="1">
              <a:off x="4648201" y="5706070"/>
              <a:ext cx="0" cy="285824"/>
            </a:xfrm>
            <a:prstGeom prst="straightConnector1">
              <a:avLst/>
            </a:prstGeom>
            <a:noFill/>
            <a:ln w="19050" cap="flat" cmpd="sng" algn="ctr">
              <a:solidFill>
                <a:srgbClr val="000000">
                  <a:lumMod val="75000"/>
                  <a:lumOff val="25000"/>
                </a:srgbClr>
              </a:solidFill>
              <a:prstDash val="solid"/>
              <a:round/>
              <a:headEnd type="none" w="med" len="med"/>
              <a:tailEnd type="triangle" w="lg" len="lg"/>
            </a:ln>
            <a:effectLst/>
          </p:spPr>
        </p:cxnSp>
        <p:sp>
          <p:nvSpPr>
            <p:cNvPr id="48" name="TextBox 14"/>
            <p:cNvSpPr txBox="1">
              <a:spLocks noChangeArrowheads="1"/>
            </p:cNvSpPr>
            <p:nvPr/>
          </p:nvSpPr>
          <p:spPr bwMode="auto">
            <a:xfrm>
              <a:off x="4619624" y="5867400"/>
              <a:ext cx="1933576" cy="4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200" b="0" kern="0" dirty="0"/>
                <a:t>T bit, 0: select Arm,</a:t>
              </a:r>
            </a:p>
            <a:p>
              <a:pPr eaLnBrk="1" hangingPunct="1">
                <a:defRPr/>
              </a:pPr>
              <a:r>
                <a:rPr lang="en-GB" sz="1200" b="0" kern="0" dirty="0"/>
                <a:t>1: select Thumb</a:t>
              </a:r>
            </a:p>
          </p:txBody>
        </p:sp>
        <p:sp>
          <p:nvSpPr>
            <p:cNvPr id="49" name="TextBox 17"/>
            <p:cNvSpPr txBox="1">
              <a:spLocks noChangeArrowheads="1"/>
            </p:cNvSpPr>
            <p:nvPr/>
          </p:nvSpPr>
          <p:spPr bwMode="auto">
            <a:xfrm>
              <a:off x="4391023" y="4770536"/>
              <a:ext cx="304801" cy="33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b="0" kern="0" dirty="0"/>
                <a:t>0</a:t>
              </a:r>
            </a:p>
          </p:txBody>
        </p:sp>
        <p:sp>
          <p:nvSpPr>
            <p:cNvPr id="50" name="TextBox 18"/>
            <p:cNvSpPr txBox="1">
              <a:spLocks noChangeArrowheads="1"/>
            </p:cNvSpPr>
            <p:nvPr/>
          </p:nvSpPr>
          <p:spPr bwMode="auto">
            <a:xfrm>
              <a:off x="4381498" y="5457825"/>
              <a:ext cx="304801" cy="33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b="0" kern="0" dirty="0"/>
                <a:t>1</a:t>
              </a:r>
            </a:p>
          </p:txBody>
        </p:sp>
      </p:grpSp>
    </p:spTree>
    <p:extLst>
      <p:ext uri="{BB962C8B-B14F-4D97-AF65-F5344CB8AC3E}">
        <p14:creationId xmlns:p14="http://schemas.microsoft.com/office/powerpoint/2010/main" val="3468179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sp>
        <p:nvSpPr>
          <p:cNvPr id="3" name="Content Placeholder 2"/>
          <p:cNvSpPr>
            <a:spLocks noGrp="1"/>
          </p:cNvSpPr>
          <p:nvPr>
            <p:ph idx="1"/>
          </p:nvPr>
        </p:nvSpPr>
        <p:spPr>
          <a:xfrm>
            <a:off x="482195" y="1440000"/>
            <a:ext cx="10338206" cy="4680000"/>
          </a:xfrm>
        </p:spPr>
        <p:txBody>
          <a:bodyPr/>
          <a:lstStyle/>
          <a:p>
            <a:r>
              <a:rPr lang="en-GB" sz="2000" dirty="0"/>
              <a:t>Cortex-M33 processor</a:t>
            </a:r>
          </a:p>
          <a:p>
            <a:pPr lvl="1"/>
            <a:r>
              <a:rPr lang="en-GB" dirty="0"/>
              <a:t>ARMv8-M architecture </a:t>
            </a:r>
          </a:p>
          <a:p>
            <a:pPr lvl="1"/>
            <a:r>
              <a:rPr lang="en-GB" dirty="0"/>
              <a:t>Supports 32-bit Thumb-2 instructions</a:t>
            </a:r>
          </a:p>
          <a:p>
            <a:pPr lvl="1"/>
            <a:r>
              <a:rPr lang="en-GB" dirty="0"/>
              <a:t>Can handle all processing requirements in one operation state (Thumb state)</a:t>
            </a:r>
          </a:p>
          <a:p>
            <a:pPr lvl="1"/>
            <a:r>
              <a:rPr lang="en-GB" dirty="0"/>
              <a:t>Compared with traditional Arm processors (which use state switching), advantages include:</a:t>
            </a:r>
          </a:p>
          <a:p>
            <a:pPr lvl="5"/>
            <a:r>
              <a:rPr lang="en-GB" sz="2000" dirty="0"/>
              <a:t>No state switching overhead – both execution time and instruction space are saved</a:t>
            </a:r>
          </a:p>
          <a:p>
            <a:pPr lvl="5"/>
            <a:r>
              <a:rPr lang="en-GB" sz="2000" dirty="0"/>
              <a:t>No need to separate Arm code and Thumb code source files, which makes the development and maintenance of software easier</a:t>
            </a:r>
          </a:p>
          <a:p>
            <a:pPr lvl="5"/>
            <a:r>
              <a:rPr lang="en-GB" sz="2000" dirty="0"/>
              <a:t>Easier to get optimized efficiency and performance</a:t>
            </a:r>
          </a:p>
          <a:p>
            <a:endParaRPr lang="en-GB" dirty="0"/>
          </a:p>
        </p:txBody>
      </p:sp>
    </p:spTree>
    <p:extLst>
      <p:ext uri="{BB962C8B-B14F-4D97-AF65-F5344CB8AC3E}">
        <p14:creationId xmlns:p14="http://schemas.microsoft.com/office/powerpoint/2010/main" val="323201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endParaRPr lang="en-US" altLang="en-US" dirty="0">
              <a:solidFill>
                <a:schemeClr val="accent5"/>
              </a:solidFill>
              <a:ea typeface="ＭＳ Ｐゴシック" panose="020B0600070205080204" pitchFamily="34" charset="-128"/>
            </a:endParaRPr>
          </a:p>
          <a:p>
            <a:r>
              <a:rPr lang="en-GB" dirty="0">
                <a:ea typeface="ＭＳ Ｐゴシック" panose="020B0600070205080204" pitchFamily="34" charset="-128"/>
              </a:rPr>
              <a:t>Outline the features and benefits of the Arm Cortex-M33 processor. </a:t>
            </a:r>
          </a:p>
          <a:p>
            <a:r>
              <a:rPr lang="en-GB" dirty="0">
                <a:ea typeface="ＭＳ Ｐゴシック" panose="020B0600070205080204" pitchFamily="34" charset="-128"/>
              </a:rPr>
              <a:t>Outline the functions of the Cortex-M33 processor components including Nested Vectored Interrupt Controller (NVIC), Wakeup Interrupt Controller (WIC), Memory Protection Unit (MPU), Bus Interconnect and Debug System.  </a:t>
            </a:r>
          </a:p>
          <a:p>
            <a:r>
              <a:rPr lang="en-GB" dirty="0">
                <a:ea typeface="ＭＳ Ｐゴシック" panose="020B0600070205080204" pitchFamily="34" charset="-128"/>
              </a:rPr>
              <a:t>Describe the Cortex-M33 processor core registers including their functions.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GB" sz="3200" dirty="0"/>
              <a:t>Cortex-M33 instruction set</a:t>
            </a:r>
          </a:p>
        </p:txBody>
      </p:sp>
      <p:sp>
        <p:nvSpPr>
          <p:cNvPr id="3" name="Content Placeholder 2"/>
          <p:cNvSpPr>
            <a:spLocks noGrp="1"/>
          </p:cNvSpPr>
          <p:nvPr>
            <p:ph idx="1"/>
          </p:nvPr>
        </p:nvSpPr>
        <p:spPr>
          <a:xfrm>
            <a:off x="533401" y="914400"/>
            <a:ext cx="10439400" cy="5257800"/>
          </a:xfrm>
        </p:spPr>
        <p:txBody>
          <a:bodyPr/>
          <a:lstStyle/>
          <a:p>
            <a:r>
              <a:rPr lang="en-GB" sz="2000" dirty="0"/>
              <a:t>Arm assembly syntax:</a:t>
            </a:r>
          </a:p>
          <a:p>
            <a:pPr marL="538162" lvl="1" indent="0">
              <a:buNone/>
            </a:pPr>
            <a:r>
              <a:rPr lang="en-GB" i="1" dirty="0"/>
              <a:t>label</a:t>
            </a:r>
          </a:p>
          <a:p>
            <a:pPr marL="538162" lvl="2" indent="0">
              <a:buNone/>
            </a:pPr>
            <a:r>
              <a:rPr lang="en-GB" i="1" dirty="0"/>
              <a:t>	mnemonic	operand1,	operand2, …	; Comments</a:t>
            </a:r>
          </a:p>
          <a:p>
            <a:pPr lvl="1"/>
            <a:r>
              <a:rPr lang="en-GB" dirty="0"/>
              <a:t>Label is used as a reference to an address location</a:t>
            </a:r>
          </a:p>
          <a:p>
            <a:pPr lvl="1"/>
            <a:r>
              <a:rPr lang="en-GB" dirty="0"/>
              <a:t>Mnemonic is the name of the instruction</a:t>
            </a:r>
          </a:p>
          <a:p>
            <a:pPr lvl="1"/>
            <a:r>
              <a:rPr lang="en-GB" dirty="0"/>
              <a:t>Operand1 is the destination of the operation</a:t>
            </a:r>
          </a:p>
          <a:p>
            <a:pPr lvl="1"/>
            <a:r>
              <a:rPr lang="en-GB" dirty="0"/>
              <a:t>Operand2 is normally the source of the operation</a:t>
            </a:r>
          </a:p>
          <a:p>
            <a:pPr lvl="1"/>
            <a:r>
              <a:rPr lang="en-GB" dirty="0"/>
              <a:t>Comments are written after “ ; ”, which does not affect the program, e.g.:</a:t>
            </a:r>
          </a:p>
          <a:p>
            <a:pPr marL="538162" lvl="1" indent="0">
              <a:buNone/>
            </a:pPr>
            <a:r>
              <a:rPr lang="en-GB" i="1" dirty="0"/>
              <a:t>	MOVS	R3,	#0x11		;Set register R3 to 0x11</a:t>
            </a:r>
          </a:p>
          <a:p>
            <a:pPr lvl="1"/>
            <a:r>
              <a:rPr lang="en-GB" dirty="0"/>
              <a:t>Assembly code can be assembled by either Arm assembler (</a:t>
            </a:r>
            <a:r>
              <a:rPr lang="en-GB" dirty="0" err="1"/>
              <a:t>armasm</a:t>
            </a:r>
            <a:r>
              <a:rPr lang="en-GB" dirty="0"/>
              <a:t>) or assembly tools from a variety of vendors (e.g. GNU toolchain). When using the GNU toolchain, the syntax for labels and comments is slightly different.</a:t>
            </a:r>
          </a:p>
          <a:p>
            <a:pPr lvl="1"/>
            <a:endParaRPr lang="en-GB" sz="1800" dirty="0"/>
          </a:p>
          <a:p>
            <a:endParaRPr lang="en-GB" sz="2000" dirty="0"/>
          </a:p>
        </p:txBody>
      </p:sp>
    </p:spTree>
    <p:extLst>
      <p:ext uri="{BB962C8B-B14F-4D97-AF65-F5344CB8AC3E}">
        <p14:creationId xmlns:p14="http://schemas.microsoft.com/office/powerpoint/2010/main" val="367638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dirty="0"/>
              <a:t>Arm Cortex-M33 Instruction Set - Overview</a:t>
            </a:r>
          </a:p>
        </p:txBody>
      </p:sp>
      <p:sp>
        <p:nvSpPr>
          <p:cNvPr id="3" name="Inhaltsplatzhalter 2"/>
          <p:cNvSpPr>
            <a:spLocks noGrp="1"/>
          </p:cNvSpPr>
          <p:nvPr>
            <p:ph idx="1"/>
          </p:nvPr>
        </p:nvSpPr>
        <p:spPr/>
        <p:txBody>
          <a:bodyPr/>
          <a:lstStyle/>
          <a:p>
            <a:pPr marL="0" indent="0">
              <a:buNone/>
            </a:pPr>
            <a:r>
              <a:rPr lang="en-GB" sz="2000" dirty="0"/>
              <a:t>Instructions supported by the Cortex-M33 processor can be grouped as follows:</a:t>
            </a:r>
          </a:p>
          <a:p>
            <a:pPr lvl="1"/>
            <a:r>
              <a:rPr lang="en-GB" dirty="0"/>
              <a:t>Memory access instructions</a:t>
            </a:r>
          </a:p>
          <a:p>
            <a:pPr lvl="1"/>
            <a:r>
              <a:rPr lang="en-GB" dirty="0"/>
              <a:t>General data processing instructions</a:t>
            </a:r>
          </a:p>
          <a:p>
            <a:pPr lvl="1"/>
            <a:r>
              <a:rPr lang="en-GB" dirty="0"/>
              <a:t>Multiply and divide instructions</a:t>
            </a:r>
          </a:p>
          <a:p>
            <a:pPr lvl="1"/>
            <a:r>
              <a:rPr lang="en-GB" dirty="0"/>
              <a:t>Saturating instructions</a:t>
            </a:r>
          </a:p>
          <a:p>
            <a:pPr lvl="1"/>
            <a:r>
              <a:rPr lang="en-GB" dirty="0"/>
              <a:t>Packing and unpacking instructions</a:t>
            </a:r>
          </a:p>
          <a:p>
            <a:pPr lvl="1"/>
            <a:r>
              <a:rPr lang="en-GB" dirty="0" err="1"/>
              <a:t>Bitfield</a:t>
            </a:r>
            <a:r>
              <a:rPr lang="en-GB" dirty="0"/>
              <a:t> instructions</a:t>
            </a:r>
          </a:p>
          <a:p>
            <a:pPr lvl="1"/>
            <a:r>
              <a:rPr lang="en-GB" dirty="0"/>
              <a:t>Branch and control instructions</a:t>
            </a:r>
          </a:p>
          <a:p>
            <a:pPr lvl="1"/>
            <a:r>
              <a:rPr lang="en-GB" dirty="0"/>
              <a:t>Miscellaneous instructions</a:t>
            </a:r>
          </a:p>
          <a:p>
            <a:pPr lvl="1"/>
            <a:r>
              <a:rPr lang="en-GB" dirty="0"/>
              <a:t>Floating-point instructions</a:t>
            </a:r>
          </a:p>
          <a:p>
            <a:endParaRPr lang="en-GB" dirty="0"/>
          </a:p>
        </p:txBody>
      </p:sp>
    </p:spTree>
    <p:extLst>
      <p:ext uri="{BB962C8B-B14F-4D97-AF65-F5344CB8AC3E}">
        <p14:creationId xmlns:p14="http://schemas.microsoft.com/office/powerpoint/2010/main" val="1409783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617718"/>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 ADCS</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Add with Carry</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ADD, ADDS</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Add</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ADD, ADDW</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{Rd,} Rn, #imm12</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Add</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ADR</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Rd, label</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Address to Register</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AND, ANDS</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Logical AND</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ASR, ASRS</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Rd, Rm, &lt;Rs|#n&gt;</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Arithmetic Shift Right</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B {cond}</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label</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Branch {conditionally}</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BFC</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Rd, #lsb, #width</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Bit Field Clear</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BFI</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Rd, Rn, #lsb, #width</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Bit Field Insert</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BIC, BICS</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Bit Clear</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BKPT</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#imm8</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Breakpoint</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BL</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label</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Branch with Link</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BLX</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a:solidFill>
                            <a:schemeClr val="dk1"/>
                          </a:solidFill>
                          <a:latin typeface="+mn-lt"/>
                          <a:ea typeface="+mn-ea"/>
                          <a:cs typeface="+mn-cs"/>
                        </a:rPr>
                        <a:t>Rm</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Branch indirect with Link and Exchange</a:t>
                      </a:r>
                    </a:p>
                  </a:txBody>
                  <a:tcPr marL="152400" marR="152400" marT="95250" marB="95250" anchor="ctr"/>
                </a:tc>
                <a:tc>
                  <a:txBody>
                    <a:bodyPr/>
                    <a:lstStyle/>
                    <a:p>
                      <a:pPr marL="0" algn="l" rtl="0" eaLnBrk="1" latinLnBrk="0" hangingPunct="1">
                        <a:lnSpc>
                          <a:spcPct val="107000"/>
                        </a:lnSpc>
                        <a:spcAft>
                          <a:spcPts val="800"/>
                        </a:spcAft>
                      </a:pPr>
                      <a:r>
                        <a:rPr kumimoji="0" lang="en-GB" sz="14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8498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0033793" cy="5408930"/>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BLXNS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Branch indirect with Link and Exchange, Non-secure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BX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Branch and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BXNS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Branch and Exchange, Non-secure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CBNZ</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Compare and Branch on Non Zero</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CBZ</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Compare and Branch on Zero</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CDP, CDP2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{cond} coproc, #op1, Rt, CRn, CRm{,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Coprocessor Data Processing</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CLREX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Clear Exclusive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CLZ</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Count Leading Zeros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CMN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Compare Negative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CMP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Compare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CPSID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i</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Change Processor State, Disable Interrupts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CPSIE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i</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Change Processor State, Enable Interrupts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DMB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{opt}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Data Memory Barrier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5168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DSB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{opt}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Data Synchronization Barrier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EOR, EORS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Exclusive OR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FLDMDBX ,FLDMIAX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FLDMX (Decrement Before, Increment After) loads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FSTMDBX,FSTMIAX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FSTMX (Decrement Before, Increment After) stores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ISB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{opt}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Instruction Synchronization Barrier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IT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If Then condition block</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Load-Acquire Word</a:t>
                      </a:r>
                    </a:p>
                  </a:txBody>
                  <a:tcPr marL="152400" marR="152400" marT="95250" marB="95250" anchor="ctr"/>
                </a:tc>
                <a:tc>
                  <a:txBody>
                    <a:bodyPr/>
                    <a:lstStyle/>
                    <a:p>
                      <a:pPr marL="0" algn="l" rtl="0" eaLnBrk="1" latinLnBrk="0" hangingPunct="1">
                        <a:lnSpc>
                          <a:spcPct val="107000"/>
                        </a:lnSpc>
                        <a:spcAft>
                          <a:spcPts val="800"/>
                        </a:spcAft>
                      </a:pPr>
                      <a:endParaRPr kumimoji="0" lang="en-GB" sz="1200" kern="1200">
                        <a:solidFill>
                          <a:schemeClr val="dk1"/>
                        </a:solidFill>
                        <a:latin typeface="+mn-lt"/>
                        <a:ea typeface="+mn-ea"/>
                        <a:cs typeface="+mn-cs"/>
                      </a:endParaRP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LDAB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Load-Acquire Byte</a:t>
                      </a:r>
                    </a:p>
                  </a:txBody>
                  <a:tcPr marL="152400" marR="152400" marT="95250" marB="95250" anchor="ctr"/>
                </a:tc>
                <a:tc>
                  <a:txBody>
                    <a:bodyPr/>
                    <a:lstStyle/>
                    <a:p>
                      <a:pPr marL="0" algn="l" rtl="0" eaLnBrk="1" latinLnBrk="0" hangingPunct="1">
                        <a:lnSpc>
                          <a:spcPct val="107000"/>
                        </a:lnSpc>
                        <a:spcAft>
                          <a:spcPts val="800"/>
                        </a:spcAft>
                      </a:pPr>
                      <a:endParaRPr kumimoji="0" lang="en-GB" sz="1200" kern="1200">
                        <a:solidFill>
                          <a:schemeClr val="dk1"/>
                        </a:solidFill>
                        <a:latin typeface="+mn-lt"/>
                        <a:ea typeface="+mn-ea"/>
                        <a:cs typeface="+mn-cs"/>
                      </a:endParaRP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LDAEX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Load-Acquire Exclusive 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LDAEXB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Load-Acquire Exclusive Byte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LDAEXH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Load-Acquire Exclusive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LDAH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Load-Acquire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reglist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Multiple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3566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590794"/>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LDMDB, LDMEA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reglist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Multiple Decrement Before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LDMIA, LDMFD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 </a:t>
                      </a:r>
                      <a:r>
                        <a:rPr kumimoji="0" lang="en-GB" sz="1200" kern="1200" dirty="0" err="1">
                          <a:solidFill>
                            <a:schemeClr val="dk1"/>
                          </a:solidFill>
                          <a:latin typeface="+mn-lt"/>
                          <a:ea typeface="+mn-ea"/>
                          <a:cs typeface="+mn-cs"/>
                        </a:rPr>
                        <a:t>reglist</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Multiple, Increment After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LDR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Word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Word (literal)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 LDRT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Word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Byte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Byte (literal)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LDRB, LDRBT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Byte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Rt2,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Dual (immediate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Rt2,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Dual (PC- relative)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LDREX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Exclusive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LDREXB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Exclusive Byte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LDREXH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Exclusive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LDRH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Halfword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201577991"/>
                  </a:ext>
                </a:extLst>
              </a:tr>
            </a:tbl>
          </a:graphicData>
        </a:graphic>
      </p:graphicFrame>
    </p:spTree>
    <p:extLst>
      <p:ext uri="{BB962C8B-B14F-4D97-AF65-F5344CB8AC3E}">
        <p14:creationId xmlns:p14="http://schemas.microsoft.com/office/powerpoint/2010/main" val="25588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0033793" cy="5800344"/>
        </p:xfrm>
        <a:graphic>
          <a:graphicData uri="http://schemas.openxmlformats.org/drawingml/2006/table">
            <a:tbl>
              <a:tblPr firstRow="1" bandRow="1">
                <a:tableStyleId>{5C22544A-7EE6-4342-B048-85BDC9FD1C3A}</a:tableStyleId>
              </a:tblPr>
              <a:tblGrid>
                <a:gridCol w="1575593">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LDRH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Halfword (literal)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LDRH, LDRHT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Halfword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LDRSB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Signed Byte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LDRSB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Signed Byte (PC-relative)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LDRSB, LDRSBT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Register Signed Byte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LDRSH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Signed Halfword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LDRSH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label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Signed Halfword (PC-relative)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LDRSH, LDRSHT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Load Register Signed Halfword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LSL, LSLS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 &lt;Rs|#n&gt;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Logical Shift Left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LSR, LSRS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 &lt;Rs|#n&gt;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Logical Shift Right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MCR,MCR2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{cond} coproc, #opc1, Rt, CRn, CRm{, #opc2}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Move to Coprocessor from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MCRR,MCRR2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{cond} coproc, #opc1, Rt, Rt2, CRm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Move to Coprocessor from two Registers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MLA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Multiply Accumulate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6880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1423193">
                  <a:extLst>
                    <a:ext uri="{9D8B030D-6E8A-4147-A177-3AD203B41FA5}">
                      <a16:colId xmlns:a16="http://schemas.microsoft.com/office/drawing/2014/main" val="20000"/>
                    </a:ext>
                  </a:extLst>
                </a:gridCol>
                <a:gridCol w="3593703">
                  <a:extLst>
                    <a:ext uri="{9D8B030D-6E8A-4147-A177-3AD203B41FA5}">
                      <a16:colId xmlns:a16="http://schemas.microsoft.com/office/drawing/2014/main" val="20001"/>
                    </a:ext>
                  </a:extLst>
                </a:gridCol>
                <a:gridCol w="3873897">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MLS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Multiply and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MOV, MOVS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 MOVS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Move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#imm16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Move Top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MOVW</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#imm16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Move 16-bit constant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MRC,MRC2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{cond} coproc, #opc1, Rt, CRn, CRm{, #opc2}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Move to Register from |Coprocessor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MRRC,MRRC2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{cond} coproc, #opc1, Rt, Rt2, CRm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Move to two Registers from Coprocessor.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a:t>
                      </a:r>
                      <a:r>
                        <a:rPr kumimoji="0" lang="en-GB" sz="1200" kern="1200" dirty="0" err="1">
                          <a:solidFill>
                            <a:schemeClr val="dk1"/>
                          </a:solidFill>
                          <a:latin typeface="+mn-lt"/>
                          <a:ea typeface="+mn-ea"/>
                          <a:cs typeface="+mn-cs"/>
                        </a:rPr>
                        <a:t>spec_reg</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Move from Special Register to general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MSR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spec_reg,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Move from general register to Special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MUL, MULS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Multiply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MVN, MVNS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Bitwise NOT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NOP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No Operation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ORN, ORNS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Logical OR NOT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7505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ORR, ORRS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Logical OR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PKHTB, PKHBT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Pack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PLD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 {,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Preload Data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POP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err="1">
                          <a:solidFill>
                            <a:schemeClr val="dk1"/>
                          </a:solidFill>
                          <a:latin typeface="+mn-lt"/>
                          <a:ea typeface="+mn-ea"/>
                          <a:cs typeface="+mn-cs"/>
                        </a:rPr>
                        <a:t>reglist</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Pop registers from stack</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PUSH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err="1">
                          <a:solidFill>
                            <a:schemeClr val="dk1"/>
                          </a:solidFill>
                          <a:latin typeface="+mn-lt"/>
                          <a:ea typeface="+mn-ea"/>
                          <a:cs typeface="+mn-cs"/>
                        </a:rPr>
                        <a:t>reglist</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Push registers onto stack</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Saturating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QADD16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Saturating Add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QADD8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Saturating Add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QASX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Saturating Add and Subtract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QDADD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Saturating Double and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QDSUB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Saturating Double and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QSAX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Saturating Subtract and Add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QSUB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Saturating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3550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1657945">
                  <a:extLst>
                    <a:ext uri="{9D8B030D-6E8A-4147-A177-3AD203B41FA5}">
                      <a16:colId xmlns:a16="http://schemas.microsoft.com/office/drawing/2014/main" val="20001"/>
                    </a:ext>
                  </a:extLst>
                </a:gridCol>
                <a:gridCol w="4475765">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QSUB16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Saturating Subtract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QSUB8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Saturating Subtract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RBIT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Reverse Bits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REV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Reverse byte order in a 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REV16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Reverse byte order in each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REVSH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Reverse byte order in bottom halfword and sign extend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ROR, RORS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Rm, &lt;Rs|#n&gt;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Rotate Right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RRX, RRXS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Rotate Right with Extend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RSB, RSBS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Reverse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SADD16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Add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SADD8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Add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SASX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Add and Subtract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SBC, SBCS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Subtract with Carry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767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3200" dirty="0"/>
              <a:t>Module syllabus</a:t>
            </a:r>
          </a:p>
        </p:txBody>
      </p:sp>
      <p:sp>
        <p:nvSpPr>
          <p:cNvPr id="4099" name="Content Placeholder 2"/>
          <p:cNvSpPr>
            <a:spLocks noGrp="1"/>
          </p:cNvSpPr>
          <p:nvPr>
            <p:ph idx="1"/>
          </p:nvPr>
        </p:nvSpPr>
        <p:spPr/>
        <p:txBody>
          <a:bodyPr/>
          <a:lstStyle/>
          <a:p>
            <a:r>
              <a:rPr lang="en-GB" sz="2000" dirty="0"/>
              <a:t>Cortex-M33 Memory Map</a:t>
            </a:r>
          </a:p>
          <a:p>
            <a:pPr lvl="1"/>
            <a:r>
              <a:rPr lang="en-GB" dirty="0"/>
              <a:t>Cortex-M33 Memory Map</a:t>
            </a:r>
          </a:p>
          <a:p>
            <a:pPr lvl="1"/>
            <a:r>
              <a:rPr lang="en-GB" dirty="0"/>
              <a:t>Bit-band Operations</a:t>
            </a:r>
          </a:p>
          <a:p>
            <a:pPr lvl="1"/>
            <a:r>
              <a:rPr lang="en-GB" dirty="0"/>
              <a:t>Cortex-M3 Program Image and endianness</a:t>
            </a:r>
          </a:p>
          <a:p>
            <a:r>
              <a:rPr lang="en-GB" sz="2000" dirty="0"/>
              <a:t>Arm Cortex-M33 processor instruction set</a:t>
            </a:r>
          </a:p>
          <a:p>
            <a:pPr lvl="1"/>
            <a:r>
              <a:rPr lang="en-GB" dirty="0"/>
              <a:t>Arm and Thumb instruction set</a:t>
            </a:r>
          </a:p>
          <a:p>
            <a:pPr lvl="1"/>
            <a:r>
              <a:rPr lang="en-GB" dirty="0"/>
              <a:t>Cortex-M33 instruction set</a:t>
            </a:r>
          </a:p>
        </p:txBody>
      </p:sp>
    </p:spTree>
    <p:extLst>
      <p:ext uri="{BB962C8B-B14F-4D97-AF65-F5344CB8AC3E}">
        <p14:creationId xmlns:p14="http://schemas.microsoft.com/office/powerpoint/2010/main" val="124267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567193" cy="5395664"/>
        </p:xfrm>
        <a:graphic>
          <a:graphicData uri="http://schemas.openxmlformats.org/drawingml/2006/table">
            <a:tbl>
              <a:tblPr firstRow="1" bandRow="1">
                <a:tableStyleId>{5C22544A-7EE6-4342-B048-85BDC9FD1C3A}</a:tableStyleId>
              </a:tblPr>
              <a:tblGrid>
                <a:gridCol w="3264369">
                  <a:extLst>
                    <a:ext uri="{9D8B030D-6E8A-4147-A177-3AD203B41FA5}">
                      <a16:colId xmlns:a16="http://schemas.microsoft.com/office/drawing/2014/main" val="20000"/>
                    </a:ext>
                  </a:extLst>
                </a:gridCol>
                <a:gridCol w="1605017">
                  <a:extLst>
                    <a:ext uri="{9D8B030D-6E8A-4147-A177-3AD203B41FA5}">
                      <a16:colId xmlns:a16="http://schemas.microsoft.com/office/drawing/2014/main" val="20001"/>
                    </a:ext>
                  </a:extLst>
                </a:gridCol>
                <a:gridCol w="4232193">
                  <a:extLst>
                    <a:ext uri="{9D8B030D-6E8A-4147-A177-3AD203B41FA5}">
                      <a16:colId xmlns:a16="http://schemas.microsoft.com/office/drawing/2014/main" val="20002"/>
                    </a:ext>
                  </a:extLst>
                </a:gridCol>
                <a:gridCol w="1465614">
                  <a:extLst>
                    <a:ext uri="{9D8B030D-6E8A-4147-A177-3AD203B41FA5}">
                      <a16:colId xmlns:a16="http://schemas.microsoft.com/office/drawing/2014/main" val="20003"/>
                    </a:ext>
                  </a:extLst>
                </a:gridCol>
              </a:tblGrid>
              <a:tr h="269912">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560012">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SBFX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#lsb, #width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Bit Field Extract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57858">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SDIV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Divide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57858">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Select bytes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3"/>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SEV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Send Event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SG</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Secure Gateway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SHADD16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Halving Add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SHADD8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Halving Add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SHASX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Halving Add and Subtract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SHSAX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Halving Subtract and Add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SHSUB16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Halving Subtract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SHSUB8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Halving Subtract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SMLABB, SMLABT, SMLATB, SMLATT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Multiply Accumulate halfwords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12"/>
                  </a:ext>
                </a:extLst>
              </a:tr>
              <a:tr h="3578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SMLAD, SMLADX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Multiply Accumulate Dual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8632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1405393" cy="5545059"/>
        </p:xfrm>
        <a:graphic>
          <a:graphicData uri="http://schemas.openxmlformats.org/drawingml/2006/table">
            <a:tbl>
              <a:tblPr firstRow="1" bandRow="1">
                <a:tableStyleId>{5C22544A-7EE6-4342-B048-85BDC9FD1C3A}</a:tableStyleId>
              </a:tblPr>
              <a:tblGrid>
                <a:gridCol w="3556793">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4953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35293">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488183">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SMLAL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RdLo, RdHi,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Multiply Accumulate Long (32 × 32 + 64), 64-bit result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488183">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SMLALBB, SMLALBT, SMLALTB, SMLALTT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RdLo, RdHi,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Multiply Accumulate Long, halfwords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SMLALD, SMLALDX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err="1">
                          <a:solidFill>
                            <a:schemeClr val="dk1"/>
                          </a:solidFill>
                          <a:latin typeface="+mn-lt"/>
                          <a:ea typeface="+mn-ea"/>
                          <a:cs typeface="+mn-cs"/>
                        </a:rPr>
                        <a:t>RdLo</a:t>
                      </a:r>
                      <a:r>
                        <a:rPr kumimoji="0" lang="en-GB" sz="1200" kern="1200" dirty="0">
                          <a:solidFill>
                            <a:schemeClr val="dk1"/>
                          </a:solidFill>
                          <a:latin typeface="+mn-lt"/>
                          <a:ea typeface="+mn-ea"/>
                          <a:cs typeface="+mn-cs"/>
                        </a:rPr>
                        <a:t>, </a:t>
                      </a:r>
                      <a:r>
                        <a:rPr kumimoji="0" lang="en-GB" sz="1200" kern="1200" dirty="0" err="1">
                          <a:solidFill>
                            <a:schemeClr val="dk1"/>
                          </a:solidFill>
                          <a:latin typeface="+mn-lt"/>
                          <a:ea typeface="+mn-ea"/>
                          <a:cs typeface="+mn-cs"/>
                        </a:rPr>
                        <a:t>RdHi</a:t>
                      </a:r>
                      <a:r>
                        <a:rPr kumimoji="0" lang="en-GB" sz="1200" kern="1200" dirty="0">
                          <a:solidFill>
                            <a:schemeClr val="dk1"/>
                          </a:solidFill>
                          <a:latin typeface="+mn-lt"/>
                          <a:ea typeface="+mn-ea"/>
                          <a:cs typeface="+mn-cs"/>
                        </a:rPr>
                        <a:t>,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Multiply Accumulate Long Dual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SMLAWB, SMLAWT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Multiply Accumulate, word by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04"/>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SMLSD, SMLSDX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Multiply Subtract Dual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05"/>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SMLSLD, SMLSLDX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err="1">
                          <a:solidFill>
                            <a:schemeClr val="dk1"/>
                          </a:solidFill>
                          <a:latin typeface="+mn-lt"/>
                          <a:ea typeface="+mn-ea"/>
                          <a:cs typeface="+mn-cs"/>
                        </a:rPr>
                        <a:t>RdLo</a:t>
                      </a:r>
                      <a:r>
                        <a:rPr kumimoji="0" lang="en-GB" sz="1200" kern="1200" dirty="0">
                          <a:solidFill>
                            <a:schemeClr val="dk1"/>
                          </a:solidFill>
                          <a:latin typeface="+mn-lt"/>
                          <a:ea typeface="+mn-ea"/>
                          <a:cs typeface="+mn-cs"/>
                        </a:rPr>
                        <a:t>, </a:t>
                      </a:r>
                      <a:r>
                        <a:rPr kumimoji="0" lang="en-GB" sz="1200" kern="1200" dirty="0" err="1">
                          <a:solidFill>
                            <a:schemeClr val="dk1"/>
                          </a:solidFill>
                          <a:latin typeface="+mn-lt"/>
                          <a:ea typeface="+mn-ea"/>
                          <a:cs typeface="+mn-cs"/>
                        </a:rPr>
                        <a:t>RdHi</a:t>
                      </a:r>
                      <a:r>
                        <a:rPr kumimoji="0" lang="en-GB" sz="1200" kern="1200" dirty="0">
                          <a:solidFill>
                            <a:schemeClr val="dk1"/>
                          </a:solidFill>
                          <a:latin typeface="+mn-lt"/>
                          <a:ea typeface="+mn-ea"/>
                          <a:cs typeface="+mn-cs"/>
                        </a:rPr>
                        <a:t>,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Multiply Subtract Long Dual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488183">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SMMLA, SMMLAR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Most Significant Word Multiply Accumulate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SMMLS, SMMLSR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Most Significant Word Multiply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SMMUL, SMMULR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Most Significant Word Multiply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SMUAD, SMUADX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Dual Multiply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10"/>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SMULBB, SMULBT, SMULTB, SMULTT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Multiply (halfwords)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SMULL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RdLo, RdHi,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Multiply Long (32 × 32), 64-bit result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11958">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SMULWB, SMULWT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Signed Multiply word by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83737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SMUSD, SMUSDX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Dual Multiply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SSAT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#n, Rm {,shift #s}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Saturate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SSAT16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Saturate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SSAX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Subtract and Add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SSUB16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Subtract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SSUB8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Signed Subtract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Store-Release 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STLB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Store-Release Byte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STLEX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Store-Release Exclusive 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STLEXB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Store-Release Exclusive Byte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STLEXH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Store-Release Exclusive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STLH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Store-Release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reglist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Multiple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34774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1700858">
                  <a:extLst>
                    <a:ext uri="{9D8B030D-6E8A-4147-A177-3AD203B41FA5}">
                      <a16:colId xmlns:a16="http://schemas.microsoft.com/office/drawing/2014/main" val="20000"/>
                    </a:ext>
                  </a:extLst>
                </a:gridCol>
                <a:gridCol w="2514248">
                  <a:extLst>
                    <a:ext uri="{9D8B030D-6E8A-4147-A177-3AD203B41FA5}">
                      <a16:colId xmlns:a16="http://schemas.microsoft.com/office/drawing/2014/main" val="20001"/>
                    </a:ext>
                  </a:extLst>
                </a:gridCol>
                <a:gridCol w="4427053">
                  <a:extLst>
                    <a:ext uri="{9D8B030D-6E8A-4147-A177-3AD203B41FA5}">
                      <a16:colId xmlns:a16="http://schemas.microsoft.com/office/drawing/2014/main" val="20002"/>
                    </a:ext>
                  </a:extLst>
                </a:gridCol>
                <a:gridCol w="1391634">
                  <a:extLst>
                    <a:ext uri="{9D8B030D-6E8A-4147-A177-3AD203B41FA5}">
                      <a16:colId xmlns:a16="http://schemas.microsoft.com/office/drawing/2014/main" val="20003"/>
                    </a:ext>
                  </a:extLst>
                </a:gridCol>
              </a:tblGrid>
              <a:tr h="208995">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277092">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STMDB, STMEA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 </a:t>
                      </a:r>
                      <a:r>
                        <a:rPr kumimoji="0" lang="en-GB" sz="1200" kern="1200" dirty="0" err="1">
                          <a:solidFill>
                            <a:schemeClr val="dk1"/>
                          </a:solidFill>
                          <a:latin typeface="+mn-lt"/>
                          <a:ea typeface="+mn-ea"/>
                          <a:cs typeface="+mn-cs"/>
                        </a:rPr>
                        <a:t>reglist</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Store Multiple Decrement Before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277092">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STMIA, STMFD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Rn{!}, </a:t>
                      </a:r>
                      <a:r>
                        <a:rPr kumimoji="0" lang="en-GB" sz="1200" kern="1200" dirty="0" err="1">
                          <a:solidFill>
                            <a:schemeClr val="dk1"/>
                          </a:solidFill>
                          <a:latin typeface="+mn-lt"/>
                          <a:ea typeface="+mn-ea"/>
                          <a:cs typeface="+mn-cs"/>
                        </a:rPr>
                        <a:t>reglist</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Store Multiple Increment After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Store Register Word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08370">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 STRT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Word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Byte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08370">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STRB, STRBT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Byte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Rt2,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Dual two words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STREX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Exclusive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STREXB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Exclusive Byte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STREXH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Exclusive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 Rm {, LSL #shift}]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Halfword (register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08370">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STRH, STRHT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Rt,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Store Register Halfword (immediate offset,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277092">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SUB, SUBS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29851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SUB, SUBW</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#imm12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SVC</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#imm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Supervisor Call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SXTAB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 extend 8 bits to 32 and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SXTAB16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 extend two 8-bit values to 16 and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SXTAH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 extend 16 bits to 32 and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SXTB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Sign extend 8 bits to 32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SXTB16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 extend 8 bits to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SXTH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Sign extend a Halfword to 32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TBB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Table Branch Byte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TBH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Rm, LSL #1]</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Table Branch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TEQ</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Test Equivalence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Rn, Op2</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Test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N,Z,C</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Test Target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53321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213223"/>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TTA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Test Target Alternate Domain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TTAT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Test Target Alternate Domain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TTT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Test Target Unprivileged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UADD16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Add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UADD8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Add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UASX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Add and Subtract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UBFX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#lsb, #width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Bit Field Extract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UDF</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{c}{q} {#}imm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Permanently Undefined.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UDIV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Divide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UHADD16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Halving Add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UHADD8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Halving Add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UHASX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Halving Add and Subtract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UHSAX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Halving Subtract and Add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53770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0033793" cy="5800344"/>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UHSUB16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Halving Subtract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UHSUB8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Halving Subtract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UMAAL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err="1">
                          <a:solidFill>
                            <a:schemeClr val="dk1"/>
                          </a:solidFill>
                          <a:latin typeface="+mn-lt"/>
                          <a:ea typeface="+mn-ea"/>
                          <a:cs typeface="+mn-cs"/>
                        </a:rPr>
                        <a:t>RdLo</a:t>
                      </a:r>
                      <a:r>
                        <a:rPr kumimoji="0" lang="en-GB" sz="1200" kern="1200" dirty="0">
                          <a:solidFill>
                            <a:schemeClr val="dk1"/>
                          </a:solidFill>
                          <a:latin typeface="+mn-lt"/>
                          <a:ea typeface="+mn-ea"/>
                          <a:cs typeface="+mn-cs"/>
                        </a:rPr>
                        <a:t>, </a:t>
                      </a:r>
                      <a:r>
                        <a:rPr kumimoji="0" lang="en-GB" sz="1200" kern="1200" dirty="0" err="1">
                          <a:solidFill>
                            <a:schemeClr val="dk1"/>
                          </a:solidFill>
                          <a:latin typeface="+mn-lt"/>
                          <a:ea typeface="+mn-ea"/>
                          <a:cs typeface="+mn-cs"/>
                        </a:rPr>
                        <a:t>RdHi</a:t>
                      </a:r>
                      <a:r>
                        <a:rPr kumimoji="0" lang="en-GB" sz="1200" kern="1200" dirty="0">
                          <a:solidFill>
                            <a:schemeClr val="dk1"/>
                          </a:solidFill>
                          <a:latin typeface="+mn-lt"/>
                          <a:ea typeface="+mn-ea"/>
                          <a:cs typeface="+mn-cs"/>
                        </a:rPr>
                        <a:t>,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Multiply Accumulate Accumulate Long (32 × 32 + 32 + 32), 64-bit result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UMLAL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err="1">
                          <a:solidFill>
                            <a:schemeClr val="dk1"/>
                          </a:solidFill>
                          <a:latin typeface="+mn-lt"/>
                          <a:ea typeface="+mn-ea"/>
                          <a:cs typeface="+mn-cs"/>
                        </a:rPr>
                        <a:t>RdLo</a:t>
                      </a:r>
                      <a:r>
                        <a:rPr kumimoji="0" lang="en-GB" sz="1200" kern="1200" dirty="0">
                          <a:solidFill>
                            <a:schemeClr val="dk1"/>
                          </a:solidFill>
                          <a:latin typeface="+mn-lt"/>
                          <a:ea typeface="+mn-ea"/>
                          <a:cs typeface="+mn-cs"/>
                        </a:rPr>
                        <a:t>, </a:t>
                      </a:r>
                      <a:r>
                        <a:rPr kumimoji="0" lang="en-GB" sz="1200" kern="1200" dirty="0" err="1">
                          <a:solidFill>
                            <a:schemeClr val="dk1"/>
                          </a:solidFill>
                          <a:latin typeface="+mn-lt"/>
                          <a:ea typeface="+mn-ea"/>
                          <a:cs typeface="+mn-cs"/>
                        </a:rPr>
                        <a:t>RdHi</a:t>
                      </a:r>
                      <a:r>
                        <a:rPr kumimoji="0" lang="en-GB" sz="1200" kern="1200" dirty="0">
                          <a:solidFill>
                            <a:schemeClr val="dk1"/>
                          </a:solidFill>
                          <a:latin typeface="+mn-lt"/>
                          <a:ea typeface="+mn-ea"/>
                          <a:cs typeface="+mn-cs"/>
                        </a:rPr>
                        <a:t>,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Multiply Accumulate Long (32 × 32 + 64), 64-bit result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UMULL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err="1">
                          <a:solidFill>
                            <a:schemeClr val="dk1"/>
                          </a:solidFill>
                          <a:latin typeface="+mn-lt"/>
                          <a:ea typeface="+mn-ea"/>
                          <a:cs typeface="+mn-cs"/>
                        </a:rPr>
                        <a:t>RdLo</a:t>
                      </a:r>
                      <a:r>
                        <a:rPr kumimoji="0" lang="en-GB" sz="1200" kern="1200" dirty="0">
                          <a:solidFill>
                            <a:schemeClr val="dk1"/>
                          </a:solidFill>
                          <a:latin typeface="+mn-lt"/>
                          <a:ea typeface="+mn-ea"/>
                          <a:cs typeface="+mn-cs"/>
                        </a:rPr>
                        <a:t>, </a:t>
                      </a:r>
                      <a:r>
                        <a:rPr kumimoji="0" lang="en-GB" sz="1200" kern="1200" dirty="0" err="1">
                          <a:solidFill>
                            <a:schemeClr val="dk1"/>
                          </a:solidFill>
                          <a:latin typeface="+mn-lt"/>
                          <a:ea typeface="+mn-ea"/>
                          <a:cs typeface="+mn-cs"/>
                        </a:rPr>
                        <a:t>RdHi</a:t>
                      </a:r>
                      <a:r>
                        <a:rPr kumimoji="0" lang="en-GB" sz="1200" kern="1200" dirty="0">
                          <a:solidFill>
                            <a:schemeClr val="dk1"/>
                          </a:solidFill>
                          <a:latin typeface="+mn-lt"/>
                          <a:ea typeface="+mn-ea"/>
                          <a:cs typeface="+mn-cs"/>
                        </a:rPr>
                        <a:t>,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Multiply Long (32 × 32), 64-bit result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UQADD16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Saturating Add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UQADD8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Saturating Add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UQASX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Saturating Add and Subtract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UQSAX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Saturating Subtract and Add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UQSUB16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Saturating Subtract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UQSUB8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Saturating Subtract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USAD8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Sum of Absolute Differences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USADA8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Sum of Absolute Differences and Accumulate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76630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0033793" cy="5408930"/>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USAT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#n, Rm{,shift #s}, Ra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Saturate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USAT16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Saturate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Q</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USAX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Subtract and Add with Exchange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USUB16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Subtract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USUB8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Unsigned Subtract 8</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GE</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UXTAB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Rn,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Rotate, unsigned extend 8 bits to 32 and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UXTAB16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Rotate, unsigned extend two 8-bit values to 16 and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UXTAH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{Rd,} Rn,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Rotate, unsigned extend and Add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UXTB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zero-extend Byte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UXTB16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zero-extend Byte 16</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UXTH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Rd, Rm {,ROR #n}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Unsigned zero-extend Halfword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VABS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Absolute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Add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4354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5"/>
          <a:ext cx="10033793" cy="5646166"/>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VCMP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&lt;&lt;Sm| #0.0&gt;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Compare two floating-point registers, or one floating-point register and zero</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VCMPE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&lt;&lt;</a:t>
                      </a:r>
                      <a:r>
                        <a:rPr kumimoji="0" lang="en-GB" sz="1200" kern="1200" dirty="0" err="1">
                          <a:solidFill>
                            <a:schemeClr val="dk1"/>
                          </a:solidFill>
                          <a:latin typeface="+mn-lt"/>
                          <a:ea typeface="+mn-ea"/>
                          <a:cs typeface="+mn-cs"/>
                        </a:rPr>
                        <a:t>Sm</a:t>
                      </a:r>
                      <a:r>
                        <a:rPr kumimoji="0" lang="en-GB" sz="1200" kern="1200" dirty="0">
                          <a:solidFill>
                            <a:schemeClr val="dk1"/>
                          </a:solidFill>
                          <a:latin typeface="+mn-lt"/>
                          <a:ea typeface="+mn-ea"/>
                          <a:cs typeface="+mn-cs"/>
                        </a:rPr>
                        <a:t>| #0.0&gt;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Compare two floating-point registers, or one floating-point register and zero with Invalid Operation check</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.F32.Tm &lt;Sd&gt;,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Convert from floating-point to integer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.Td.F32 Sd, Sd, #fbits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Convert from floating-point to fixed point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.Tm.F32 &lt;Sd&gt;,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Convert from floating-point to integer with directed rounding to nearest with Ties Away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VCVTB VCVTT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.F32.F16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Convert half-precision value to single-precision or double-precision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VCVTB VCVTT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.F16.F32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Convert single-precision or double-precision register to half-precision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.Tm.F32 &lt;Sd&gt;,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Convert from floating-point to integer with directed rounding towards Minus infinity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.Tm.F32 &lt;Sd&gt;,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Convert from floating-point to integer with directed rounding to nearest with Ties to even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VCVTP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.Tm.F32 &lt;Sd&gt;,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Convert from floating-point to integer with directed rounding towards Plus infinity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78033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0033793" cy="5800344"/>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VCVTR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.Tm.F32 &lt;Sd&gt;,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Convert between floating-point and integer with rounding.</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423268995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VDIV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Sn,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Divide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54733972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VFMA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Sn,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Fused Multiply Accumulate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331072795"/>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VFMS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Fused Multiply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VFNMA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Sn,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Fused Negate Multiply Accumulate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VFNMS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Fused Negate Multiply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VLDM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{mode}{.size} Rn{!}, list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Load Multiple extension registers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VLDR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[&lt;Rn&gt; {,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Load an extension register from memory (immediate)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VLDR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&lt;label&gt;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an extension register from memory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VLDR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[PC,#-0]</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an extension register from memory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VLLDM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&lt;c&gt;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Lazy Load multiple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VLSTM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&lt;c&gt; Rn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Lazy Store multiple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VMAXNM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Maximum of two floating-point numbers with IEEE754-2008 NaN handling</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2149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GB" sz="3200" dirty="0"/>
              <a:t>Arm Cortex-M33 memory map</a:t>
            </a:r>
          </a:p>
        </p:txBody>
      </p:sp>
      <p:sp>
        <p:nvSpPr>
          <p:cNvPr id="27651" name="Content Placeholder 2"/>
          <p:cNvSpPr>
            <a:spLocks noGrp="1"/>
          </p:cNvSpPr>
          <p:nvPr>
            <p:ph idx="1"/>
          </p:nvPr>
        </p:nvSpPr>
        <p:spPr>
          <a:xfrm>
            <a:off x="482195" y="1440000"/>
            <a:ext cx="10262006" cy="4680000"/>
          </a:xfrm>
        </p:spPr>
        <p:txBody>
          <a:bodyPr/>
          <a:lstStyle/>
          <a:p>
            <a:r>
              <a:rPr lang="en-US" sz="2000" dirty="0"/>
              <a:t>The Cortex-M33 processor has 4GB of memory address space</a:t>
            </a:r>
          </a:p>
          <a:p>
            <a:pPr lvl="1"/>
            <a:r>
              <a:rPr lang="en-US" dirty="0"/>
              <a:t>Support for bit-band operation (detailed later)</a:t>
            </a:r>
          </a:p>
          <a:p>
            <a:r>
              <a:rPr lang="en-US" sz="2000" dirty="0"/>
              <a:t>The 4GB memory space is architecturally defined with a number of regions</a:t>
            </a:r>
          </a:p>
          <a:p>
            <a:pPr lvl="1"/>
            <a:r>
              <a:rPr lang="en-US" dirty="0"/>
              <a:t>Each region is designed for particular recommended uses</a:t>
            </a:r>
          </a:p>
          <a:p>
            <a:pPr lvl="1"/>
            <a:r>
              <a:rPr lang="en-US" dirty="0"/>
              <a:t>Easy for software programmer to port between different devices</a:t>
            </a:r>
          </a:p>
          <a:p>
            <a:r>
              <a:rPr lang="en-US" sz="2000" dirty="0"/>
              <a:t>Note that, despite the default definitions, the actual usage of the memory map can also be flexibly defined by the user, apart from some fixed memory addresses such as the internal private peripheral bus.</a:t>
            </a:r>
          </a:p>
          <a:p>
            <a:r>
              <a:rPr lang="en-GB" sz="2000" dirty="0"/>
              <a:t>An address can have security level associated with it when the Armv8‑M Security Extension is included. This is determined by either the internal Secure Attribution Unit (SAU) or an external Implementation Defined Attribution Unit (IDAU) in the system.</a:t>
            </a:r>
          </a:p>
          <a:p>
            <a:endParaRPr lang="en-US" sz="2000" dirty="0"/>
          </a:p>
        </p:txBody>
      </p:sp>
    </p:spTree>
    <p:extLst>
      <p:ext uri="{BB962C8B-B14F-4D97-AF65-F5344CB8AC3E}">
        <p14:creationId xmlns:p14="http://schemas.microsoft.com/office/powerpoint/2010/main" val="3291455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0033793" cy="5814187"/>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VMINNM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Sn,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Minimum of two floating-point numbers with IEEE754-2008 </a:t>
                      </a:r>
                      <a:r>
                        <a:rPr kumimoji="0" lang="en-GB" sz="1200" kern="1200" dirty="0" err="1">
                          <a:solidFill>
                            <a:schemeClr val="dk1"/>
                          </a:solidFill>
                          <a:latin typeface="+mn-lt"/>
                          <a:ea typeface="+mn-ea"/>
                          <a:cs typeface="+mn-cs"/>
                        </a:rPr>
                        <a:t>NaN</a:t>
                      </a:r>
                      <a:r>
                        <a:rPr kumimoji="0" lang="en-GB" sz="1200" kern="1200" dirty="0">
                          <a:solidFill>
                            <a:schemeClr val="dk1"/>
                          </a:solidFill>
                          <a:latin typeface="+mn-lt"/>
                          <a:ea typeface="+mn-ea"/>
                          <a:cs typeface="+mn-cs"/>
                        </a:rPr>
                        <a:t> handling</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2750768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VMLA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Sn,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Multiply Accumulate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381131538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VMLS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Multiply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94812104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&lt;Sn|Rt&gt;, &lt;Rt|Sn&gt;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Copy core register to single-precision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&lt;Sm|Rt&gt;, &lt;Sm1|Rt2&gt;, &lt;Rt|Sm&gt;, &lt;Rt2|Sm1&gt;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Copy two core registers to two single-precision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{.size} Dd[x], Rt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Copy core register to scalar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{.dt} Rt, </a:t>
                      </a:r>
                      <a:r>
                        <a:rPr kumimoji="0" lang="en-GB" sz="1200" kern="1200" dirty="0" err="1">
                          <a:solidFill>
                            <a:schemeClr val="dk1"/>
                          </a:solidFill>
                          <a:latin typeface="+mn-lt"/>
                          <a:ea typeface="+mn-ea"/>
                          <a:cs typeface="+mn-cs"/>
                        </a:rPr>
                        <a:t>Dn</a:t>
                      </a:r>
                      <a:r>
                        <a:rPr kumimoji="0" lang="en-GB" sz="1200" kern="1200" dirty="0">
                          <a:solidFill>
                            <a:schemeClr val="dk1"/>
                          </a:solidFill>
                          <a:latin typeface="+mn-lt"/>
                          <a:ea typeface="+mn-ea"/>
                          <a:cs typeface="+mn-cs"/>
                        </a:rPr>
                        <a:t>[x]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Copy scalar to core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#immm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Move immediate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Sd,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Copies the contents of one register to another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&lt;Dm|Rt&gt;, &lt;Rt|Rt2&gt;, &lt;Rt2|Dm&gt;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Move transfers two words between two core registers and a doubleword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VMRS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Rt, FPSCR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Move to core register from floating-point Special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N,Z,C,V</a:t>
                      </a:r>
                    </a:p>
                  </a:txBody>
                  <a:tcPr marL="152400" marR="152400" marT="95250" marB="95250" anchor="ctr"/>
                </a:tc>
                <a:extLst>
                  <a:ext uri="{0D108BD9-81ED-4DB2-BD59-A6C34878D82A}">
                    <a16:rowId xmlns:a16="http://schemas.microsoft.com/office/drawing/2014/main" val="10008"/>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VMSR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FPSCR, Rt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Move to floating-point Special Register from core register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40503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51237" y="228600"/>
          <a:ext cx="10033793" cy="5632323"/>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VMUL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Multiply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3461438789"/>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VNEG</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Negate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92753533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VNMLA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Sn,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Multiply Accumulate and Negate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287572842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VNMLS</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Sn,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Multiply, Subtract and Negate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4024964086"/>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VNMUL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Multiply and Negate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VPOP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{.size} list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Load multiple consecutive floating-point registers from the stack</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VPUSH</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{.size} list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Store multiple consecutive floating-point registers to the stack</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VRINTA</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 to integer in floating-point format conversion with directed rounding to Nearest with Ties Away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VRINTM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 to integer in floating-point format conversion with directed rounding to Minus infinity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VRINTN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 to integer in floating-point format conversion with directed rounding to Nearest with Ties to even</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VRINTP</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a:t>
                      </a:r>
                      <a:r>
                        <a:rPr kumimoji="0" lang="en-GB" sz="1200" kern="1200" dirty="0" err="1">
                          <a:solidFill>
                            <a:schemeClr val="dk1"/>
                          </a:solidFill>
                          <a:latin typeface="+mn-lt"/>
                          <a:ea typeface="+mn-ea"/>
                          <a:cs typeface="+mn-cs"/>
                        </a:rPr>
                        <a:t>Sm</a:t>
                      </a:r>
                      <a:endParaRPr kumimoji="0" lang="en-GB" sz="1200" kern="1200" dirty="0">
                        <a:solidFill>
                          <a:schemeClr val="dk1"/>
                        </a:solidFill>
                        <a:latin typeface="+mn-lt"/>
                        <a:ea typeface="+mn-ea"/>
                        <a:cs typeface="+mn-cs"/>
                      </a:endParaRP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 to integer in floating-point format conversion with directed rounding to Plus infinity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21157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instruction set</a:t>
            </a:r>
          </a:p>
        </p:txBody>
      </p:sp>
      <p:graphicFrame>
        <p:nvGraphicFramePr>
          <p:cNvPr id="6" name="Content Placeholder 5"/>
          <p:cNvGraphicFramePr>
            <a:graphicFrameLocks noGrp="1"/>
          </p:cNvGraphicFramePr>
          <p:nvPr>
            <p:ph idx="1"/>
          </p:nvPr>
        </p:nvGraphicFramePr>
        <p:xfrm>
          <a:off x="481808" y="895576"/>
          <a:ext cx="10033793" cy="5436616"/>
        </p:xfrm>
        <a:graphic>
          <a:graphicData uri="http://schemas.openxmlformats.org/drawingml/2006/table">
            <a:tbl>
              <a:tblPr firstRow="1" bandRow="1">
                <a:tableStyleId>{5C22544A-7EE6-4342-B048-85BDC9FD1C3A}</a:tableStyleId>
              </a:tblPr>
              <a:tblGrid>
                <a:gridCol w="2508448">
                  <a:extLst>
                    <a:ext uri="{9D8B030D-6E8A-4147-A177-3AD203B41FA5}">
                      <a16:colId xmlns:a16="http://schemas.microsoft.com/office/drawing/2014/main" val="20000"/>
                    </a:ext>
                  </a:extLst>
                </a:gridCol>
                <a:gridCol w="2508448">
                  <a:extLst>
                    <a:ext uri="{9D8B030D-6E8A-4147-A177-3AD203B41FA5}">
                      <a16:colId xmlns:a16="http://schemas.microsoft.com/office/drawing/2014/main" val="20001"/>
                    </a:ext>
                  </a:extLst>
                </a:gridCol>
                <a:gridCol w="3625262">
                  <a:extLst>
                    <a:ext uri="{9D8B030D-6E8A-4147-A177-3AD203B41FA5}">
                      <a16:colId xmlns:a16="http://schemas.microsoft.com/office/drawing/2014/main" val="20002"/>
                    </a:ext>
                  </a:extLst>
                </a:gridCol>
                <a:gridCol w="1391635">
                  <a:extLst>
                    <a:ext uri="{9D8B030D-6E8A-4147-A177-3AD203B41FA5}">
                      <a16:colId xmlns:a16="http://schemas.microsoft.com/office/drawing/2014/main" val="20003"/>
                    </a:ext>
                  </a:extLst>
                </a:gridCol>
              </a:tblGrid>
              <a:tr h="280998">
                <a:tc>
                  <a:txBody>
                    <a:bodyPr/>
                    <a:lstStyle/>
                    <a:p>
                      <a:r>
                        <a:rPr lang="en-GB" sz="1400" b="1" i="0" u="none" strike="noStrike" kern="1200" baseline="0" dirty="0">
                          <a:solidFill>
                            <a:schemeClr val="lt1"/>
                          </a:solidFill>
                          <a:latin typeface="+mn-lt"/>
                          <a:ea typeface="+mn-ea"/>
                          <a:cs typeface="+mn-cs"/>
                        </a:rPr>
                        <a:t>Mnemonic</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Operands</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Brief description</a:t>
                      </a:r>
                      <a:endParaRPr lang="en-GB" sz="1400" dirty="0"/>
                    </a:p>
                  </a:txBody>
                  <a:tcPr marL="121872" marR="121872"/>
                </a:tc>
                <a:tc>
                  <a:txBody>
                    <a:bodyPr/>
                    <a:lstStyle/>
                    <a:p>
                      <a:r>
                        <a:rPr lang="en-GB" sz="1400" b="1" i="0" u="none" strike="noStrike" kern="1200" baseline="0" dirty="0">
                          <a:solidFill>
                            <a:schemeClr val="lt1"/>
                          </a:solidFill>
                          <a:latin typeface="+mn-lt"/>
                          <a:ea typeface="+mn-ea"/>
                          <a:cs typeface="+mn-cs"/>
                        </a:rPr>
                        <a:t>Flags</a:t>
                      </a:r>
                      <a:endParaRPr lang="en-GB" sz="1400" dirty="0"/>
                    </a:p>
                  </a:txBody>
                  <a:tcPr marL="121872" marR="121872"/>
                </a:tc>
                <a:extLst>
                  <a:ext uri="{0D108BD9-81ED-4DB2-BD59-A6C34878D82A}">
                    <a16:rowId xmlns:a16="http://schemas.microsoft.com/office/drawing/2014/main" val="10000"/>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VRINTR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 to integer in floating-point format conversion with rounding towards value specified in FPSCR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VRINTX</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 to integer in floating-point format conversion with rounding specified in FPSCR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VRINTZ</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 to integer in floating-point format conversion with rounding towards Zero</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3"/>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VSEL</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Select register, alternative to a pair of conditional VMOV</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4"/>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VSQRT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Calculates floating-point Square Root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5"/>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VSTM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{mode}{.size} Rn{!}, list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Store Multiple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6"/>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VSTR</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.F32 Sd, [Rn{, #offset}]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Floating-point Store Register stores an extension register to memory</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09"/>
                  </a:ext>
                </a:extLst>
              </a:tr>
              <a:tr h="372556">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VSUB</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F32 {Sd,} Sn, Sm</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Floating-point Subtract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0"/>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WFE</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Wait For Event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1"/>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WFI</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Wait For Interrupt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2"/>
                  </a:ext>
                </a:extLst>
              </a:tr>
              <a:tr h="372556">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YIELD</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a:solidFill>
                            <a:schemeClr val="dk1"/>
                          </a:solidFill>
                          <a:latin typeface="+mn-lt"/>
                          <a:ea typeface="+mn-ea"/>
                          <a:cs typeface="+mn-cs"/>
                        </a:rPr>
                        <a:t>-</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Suspend task</a:t>
                      </a:r>
                    </a:p>
                  </a:txBody>
                  <a:tcPr marL="152400" marR="152400" marT="95250" marB="95250" anchor="ctr"/>
                </a:tc>
                <a:tc>
                  <a:txBody>
                    <a:bodyPr/>
                    <a:lstStyle/>
                    <a:p>
                      <a:pPr marL="0" algn="l" rtl="0" eaLnBrk="1" latinLnBrk="0" hangingPunct="1">
                        <a:lnSpc>
                          <a:spcPct val="107000"/>
                        </a:lnSpc>
                        <a:spcAft>
                          <a:spcPts val="800"/>
                        </a:spcAft>
                      </a:pPr>
                      <a:r>
                        <a:rPr kumimoji="0" lang="en-GB" sz="1200" kern="1200" dirty="0">
                          <a:solidFill>
                            <a:schemeClr val="dk1"/>
                          </a:solidFill>
                          <a:latin typeface="+mn-lt"/>
                          <a:ea typeface="+mn-ea"/>
                          <a:cs typeface="+mn-cs"/>
                        </a:rPr>
                        <a:t>-</a:t>
                      </a:r>
                    </a:p>
                  </a:txBody>
                  <a:tcPr marL="152400" marR="152400" marT="95250" marB="9525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34180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GB" sz="3200" dirty="0"/>
              <a:t>Cortex-M33 instruction set</a:t>
            </a:r>
          </a:p>
        </p:txBody>
      </p:sp>
      <p:sp>
        <p:nvSpPr>
          <p:cNvPr id="46083" name="Content Placeholder 2"/>
          <p:cNvSpPr>
            <a:spLocks noGrp="1"/>
          </p:cNvSpPr>
          <p:nvPr>
            <p:ph idx="1"/>
          </p:nvPr>
        </p:nvSpPr>
        <p:spPr/>
        <p:txBody>
          <a:bodyPr/>
          <a:lstStyle/>
          <a:p>
            <a:r>
              <a:rPr lang="en-GB" sz="2000" dirty="0"/>
              <a:t>Cortex-M33 suffix</a:t>
            </a:r>
          </a:p>
          <a:p>
            <a:pPr lvl="1"/>
            <a:r>
              <a:rPr lang="en-GB" dirty="0"/>
              <a:t>Some instructions can be followed by suffixes to update processor flags or execute the instruction on a certain condition</a:t>
            </a:r>
          </a:p>
          <a:p>
            <a:endParaRPr lang="en-GB" dirty="0"/>
          </a:p>
        </p:txBody>
      </p:sp>
      <p:graphicFrame>
        <p:nvGraphicFramePr>
          <p:cNvPr id="4" name="Table 3"/>
          <p:cNvGraphicFramePr>
            <a:graphicFrameLocks noGrp="1"/>
          </p:cNvGraphicFramePr>
          <p:nvPr/>
        </p:nvGraphicFramePr>
        <p:xfrm>
          <a:off x="497488" y="2895600"/>
          <a:ext cx="11311280" cy="1709738"/>
        </p:xfrm>
        <a:graphic>
          <a:graphicData uri="http://schemas.openxmlformats.org/drawingml/2006/table">
            <a:tbl>
              <a:tblPr firstRow="1" bandRow="1">
                <a:tableStyleId>{5C22544A-7EE6-4342-B048-85BDC9FD1C3A}</a:tableStyleId>
              </a:tblPr>
              <a:tblGrid>
                <a:gridCol w="2529473">
                  <a:extLst>
                    <a:ext uri="{9D8B030D-6E8A-4147-A177-3AD203B41FA5}">
                      <a16:colId xmlns:a16="http://schemas.microsoft.com/office/drawing/2014/main" val="20000"/>
                    </a:ext>
                  </a:extLst>
                </a:gridCol>
                <a:gridCol w="3048338">
                  <a:extLst>
                    <a:ext uri="{9D8B030D-6E8A-4147-A177-3AD203B41FA5}">
                      <a16:colId xmlns:a16="http://schemas.microsoft.com/office/drawing/2014/main" val="20001"/>
                    </a:ext>
                  </a:extLst>
                </a:gridCol>
                <a:gridCol w="2425699">
                  <a:extLst>
                    <a:ext uri="{9D8B030D-6E8A-4147-A177-3AD203B41FA5}">
                      <a16:colId xmlns:a16="http://schemas.microsoft.com/office/drawing/2014/main" val="20002"/>
                    </a:ext>
                  </a:extLst>
                </a:gridCol>
                <a:gridCol w="3307770">
                  <a:extLst>
                    <a:ext uri="{9D8B030D-6E8A-4147-A177-3AD203B41FA5}">
                      <a16:colId xmlns:a16="http://schemas.microsoft.com/office/drawing/2014/main" val="20003"/>
                    </a:ext>
                  </a:extLst>
                </a:gridCol>
              </a:tblGrid>
              <a:tr h="355560">
                <a:tc>
                  <a:txBody>
                    <a:bodyPr/>
                    <a:lstStyle/>
                    <a:p>
                      <a:r>
                        <a:rPr lang="en-GB" sz="1400" b="1" dirty="0"/>
                        <a:t>Suffix </a:t>
                      </a:r>
                    </a:p>
                  </a:txBody>
                  <a:tcPr marL="121872" marR="121872" marT="45694" marB="45694" anchor="ctr"/>
                </a:tc>
                <a:tc>
                  <a:txBody>
                    <a:bodyPr/>
                    <a:lstStyle/>
                    <a:p>
                      <a:r>
                        <a:rPr lang="en-GB" sz="1400" b="1" dirty="0"/>
                        <a:t>Description</a:t>
                      </a:r>
                      <a:r>
                        <a:rPr lang="en-GB" sz="1400" b="1" baseline="0" dirty="0"/>
                        <a:t> </a:t>
                      </a:r>
                      <a:endParaRPr lang="en-GB" sz="1400" b="1" dirty="0"/>
                    </a:p>
                  </a:txBody>
                  <a:tcPr marL="121872" marR="121872" marT="45694" marB="45694" anchor="ctr"/>
                </a:tc>
                <a:tc>
                  <a:txBody>
                    <a:bodyPr/>
                    <a:lstStyle/>
                    <a:p>
                      <a:r>
                        <a:rPr lang="en-GB" sz="1400" b="1" dirty="0"/>
                        <a:t>Example</a:t>
                      </a:r>
                    </a:p>
                  </a:txBody>
                  <a:tcPr marL="121872" marR="121872" marT="45694" marB="45694" anchor="ctr"/>
                </a:tc>
                <a:tc>
                  <a:txBody>
                    <a:bodyPr/>
                    <a:lstStyle/>
                    <a:p>
                      <a:r>
                        <a:rPr lang="en-GB" sz="1400" b="1" dirty="0"/>
                        <a:t>Example explanation</a:t>
                      </a:r>
                    </a:p>
                  </a:txBody>
                  <a:tcPr marL="121872" marR="121872" marT="45694" marB="45694" anchor="ctr"/>
                </a:tc>
                <a:extLst>
                  <a:ext uri="{0D108BD9-81ED-4DB2-BD59-A6C34878D82A}">
                    <a16:rowId xmlns:a16="http://schemas.microsoft.com/office/drawing/2014/main" val="10000"/>
                  </a:ext>
                </a:extLst>
              </a:tr>
              <a:tr h="496635">
                <a:tc>
                  <a:txBody>
                    <a:bodyPr/>
                    <a:lstStyle/>
                    <a:p>
                      <a:r>
                        <a:rPr lang="en-GB" sz="1200" b="0" dirty="0"/>
                        <a:t>S</a:t>
                      </a:r>
                    </a:p>
                  </a:txBody>
                  <a:tcPr marL="121872" marR="121872" marT="45694" marB="45694" anchor="ctr"/>
                </a:tc>
                <a:tc>
                  <a:txBody>
                    <a:bodyPr/>
                    <a:lstStyle/>
                    <a:p>
                      <a:r>
                        <a:rPr lang="en-GB" sz="1200" b="0" dirty="0"/>
                        <a:t>Update APSR (flags)</a:t>
                      </a:r>
                    </a:p>
                  </a:txBody>
                  <a:tcPr marL="121872" marR="121872" marT="45694" marB="45694" anchor="ctr"/>
                </a:tc>
                <a:tc>
                  <a:txBody>
                    <a:bodyPr/>
                    <a:lstStyle/>
                    <a:p>
                      <a:r>
                        <a:rPr lang="en-GB" sz="1200" b="0" dirty="0"/>
                        <a:t>ADDS</a:t>
                      </a:r>
                      <a:r>
                        <a:rPr lang="en-GB" sz="1200" b="0" baseline="0" dirty="0"/>
                        <a:t>   </a:t>
                      </a:r>
                      <a:r>
                        <a:rPr lang="en-GB" sz="1200" b="0" dirty="0"/>
                        <a:t>R1,   #0x21</a:t>
                      </a:r>
                    </a:p>
                  </a:txBody>
                  <a:tcPr marL="121872" marR="121872" marT="45694" marB="4569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t>Add</a:t>
                      </a:r>
                      <a:r>
                        <a:rPr lang="en-GB" sz="1200" b="0" baseline="0" dirty="0"/>
                        <a:t> 0x21 to R1 and update APSR</a:t>
                      </a:r>
                      <a:endParaRPr lang="en-GB" sz="1200" b="0" dirty="0"/>
                    </a:p>
                  </a:txBody>
                  <a:tcPr marL="121872" marR="121872" marT="45694" marB="45694" anchor="ctr"/>
                </a:tc>
                <a:extLst>
                  <a:ext uri="{0D108BD9-81ED-4DB2-BD59-A6C34878D82A}">
                    <a16:rowId xmlns:a16="http://schemas.microsoft.com/office/drawing/2014/main" val="10001"/>
                  </a:ext>
                </a:extLst>
              </a:tr>
              <a:tr h="857543">
                <a:tc>
                  <a:txBody>
                    <a:bodyPr/>
                    <a:lstStyle/>
                    <a:p>
                      <a:r>
                        <a:rPr lang="en-GB" sz="1200" b="0" dirty="0"/>
                        <a:t>EQ, NE,</a:t>
                      </a:r>
                      <a:r>
                        <a:rPr lang="en-GB" sz="1200" b="0" baseline="0" dirty="0"/>
                        <a:t> CS, CC, MI, PL, VS, VC, HI, LS, GE, LT, GT, LE</a:t>
                      </a:r>
                    </a:p>
                  </a:txBody>
                  <a:tcPr marL="121872" marR="121872" marT="45694" marB="45694" anchor="ctr"/>
                </a:tc>
                <a:tc>
                  <a:txBody>
                    <a:bodyPr/>
                    <a:lstStyle/>
                    <a:p>
                      <a:r>
                        <a:rPr lang="en-GB" sz="1200" b="0" dirty="0"/>
                        <a:t>Condition</a:t>
                      </a:r>
                      <a:r>
                        <a:rPr lang="en-GB" sz="1200" b="0" baseline="0" dirty="0"/>
                        <a:t> execution</a:t>
                      </a:r>
                    </a:p>
                    <a:p>
                      <a:r>
                        <a:rPr lang="en-GB" sz="1200" b="0" baseline="0" dirty="0"/>
                        <a:t>e.g. EQ= equal, NE= not equal, LT= less than</a:t>
                      </a:r>
                      <a:endParaRPr lang="en-GB" sz="1200" b="0" dirty="0"/>
                    </a:p>
                  </a:txBody>
                  <a:tcPr marL="121872" marR="121872" marT="45694" marB="45694" anchor="ctr"/>
                </a:tc>
                <a:tc>
                  <a:txBody>
                    <a:bodyPr/>
                    <a:lstStyle/>
                    <a:p>
                      <a:r>
                        <a:rPr lang="en-GB" sz="1200" b="0" dirty="0"/>
                        <a:t>BNE</a:t>
                      </a:r>
                      <a:r>
                        <a:rPr lang="en-GB" sz="1200" b="0" baseline="0" dirty="0"/>
                        <a:t>   label </a:t>
                      </a:r>
                      <a:endParaRPr lang="en-GB" sz="1200" b="0" dirty="0"/>
                    </a:p>
                  </a:txBody>
                  <a:tcPr marL="121872" marR="121872" marT="45694" marB="4569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Branch to the label if not equal</a:t>
                      </a:r>
                      <a:endParaRPr lang="en-GB" sz="1200" b="0" dirty="0"/>
                    </a:p>
                    <a:p>
                      <a:endParaRPr lang="en-GB" sz="1200" b="0" dirty="0"/>
                    </a:p>
                  </a:txBody>
                  <a:tcPr marL="121872" marR="121872" marT="45694" marB="45694" anchor="ctr"/>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bwMode="auto">
          <a:xfrm>
            <a:off x="292253" y="4252686"/>
            <a:ext cx="11696363" cy="196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ctr" hangingPunct="0">
              <a:spcBef>
                <a:spcPts val="1200"/>
              </a:spcBef>
              <a:spcAft>
                <a:spcPct val="0"/>
              </a:spcAft>
              <a:buClr>
                <a:schemeClr val="accent1"/>
              </a:buClr>
              <a:buSzPct val="125000"/>
              <a:buFont typeface="Wingdings" pitchFamily="2" charset="2"/>
              <a:buChar char="§"/>
              <a:defRPr sz="2400">
                <a:solidFill>
                  <a:srgbClr val="000000"/>
                </a:solidFill>
                <a:latin typeface="+mn-lt"/>
                <a:ea typeface="+mn-ea"/>
                <a:cs typeface="+mn-cs"/>
              </a:defRPr>
            </a:lvl1pPr>
            <a:lvl2pPr marL="722313" indent="-277813"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2pPr>
            <a:lvl3pPr marL="1165225" indent="-250825"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3pPr>
            <a:lvl4pPr marL="16002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4pPr>
            <a:lvl5pPr marL="20574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5pPr>
            <a:lvl6pPr marL="25146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6pPr>
            <a:lvl7pPr marL="29718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7pPr>
            <a:lvl8pPr marL="34290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8pPr>
            <a:lvl9pPr marL="38862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9pPr>
          </a:lstStyle>
          <a:p>
            <a:endParaRPr lang="en-GB" sz="1600" kern="0" dirty="0"/>
          </a:p>
        </p:txBody>
      </p:sp>
    </p:spTree>
    <p:extLst>
      <p:ext uri="{BB962C8B-B14F-4D97-AF65-F5344CB8AC3E}">
        <p14:creationId xmlns:p14="http://schemas.microsoft.com/office/powerpoint/2010/main" val="3798703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r>
              <a:rPr lang="en-GB" sz="3200" dirty="0"/>
              <a:t>Data insertion and alignment</a:t>
            </a:r>
          </a:p>
        </p:txBody>
      </p:sp>
      <p:sp>
        <p:nvSpPr>
          <p:cNvPr id="60419" name="Content Placeholder 2"/>
          <p:cNvSpPr>
            <a:spLocks noGrp="1"/>
          </p:cNvSpPr>
          <p:nvPr>
            <p:ph idx="1"/>
          </p:nvPr>
        </p:nvSpPr>
        <p:spPr>
          <a:xfrm>
            <a:off x="533401" y="990600"/>
            <a:ext cx="11155973" cy="4680000"/>
          </a:xfrm>
        </p:spPr>
        <p:txBody>
          <a:bodyPr/>
          <a:lstStyle/>
          <a:p>
            <a:r>
              <a:rPr lang="en-GB" sz="2000" dirty="0"/>
              <a:t>Insert data inside programs</a:t>
            </a:r>
          </a:p>
          <a:p>
            <a:pPr lvl="1"/>
            <a:r>
              <a:rPr lang="en-GB" dirty="0"/>
              <a:t>DCD: insert a word-size data</a:t>
            </a:r>
          </a:p>
          <a:p>
            <a:pPr lvl="1"/>
            <a:r>
              <a:rPr lang="en-GB" dirty="0"/>
              <a:t>DCB: insert a byte-size data</a:t>
            </a:r>
          </a:p>
          <a:p>
            <a:pPr lvl="1"/>
            <a:r>
              <a:rPr lang="en-GB" dirty="0"/>
              <a:t>ALIGN: </a:t>
            </a:r>
          </a:p>
          <a:p>
            <a:pPr lvl="2"/>
            <a:r>
              <a:rPr lang="en-GB" dirty="0"/>
              <a:t>used before inserting a word-size data</a:t>
            </a:r>
          </a:p>
          <a:p>
            <a:pPr lvl="2"/>
            <a:r>
              <a:rPr lang="en-GB" dirty="0"/>
              <a:t>Uses a number to determine the alignment size</a:t>
            </a:r>
          </a:p>
          <a:p>
            <a:r>
              <a:rPr lang="en-GB" sz="2000" dirty="0"/>
              <a:t>For example:</a:t>
            </a:r>
          </a:p>
          <a:p>
            <a:pPr marL="538162" lvl="1" indent="0">
              <a:buNone/>
            </a:pPr>
            <a:r>
              <a:rPr lang="en-GB" i="1" dirty="0">
                <a:latin typeface="Consolas" panose="020B0609020204030204" pitchFamily="49" charset="0"/>
                <a:cs typeface="Consolas" panose="020B0609020204030204" pitchFamily="49" charset="0"/>
              </a:rPr>
              <a:t>…</a:t>
            </a:r>
          </a:p>
          <a:p>
            <a:pPr marL="538162" lvl="1" indent="0">
              <a:buNone/>
            </a:pPr>
            <a:r>
              <a:rPr lang="en-GB" i="1" dirty="0">
                <a:latin typeface="Consolas" panose="020B0609020204030204" pitchFamily="49" charset="0"/>
                <a:cs typeface="Consolas" panose="020B0609020204030204" pitchFamily="49" charset="0"/>
              </a:rPr>
              <a:t>ALIGN		4			; Align to a word boundary</a:t>
            </a:r>
          </a:p>
          <a:p>
            <a:pPr marL="538162" lvl="1" indent="0">
              <a:buNone/>
            </a:pPr>
            <a:r>
              <a:rPr lang="en-GB" i="1" dirty="0">
                <a:latin typeface="Consolas" panose="020B0609020204030204" pitchFamily="49" charset="0"/>
                <a:cs typeface="Consolas" panose="020B0609020204030204" pitchFamily="49" charset="0"/>
              </a:rPr>
              <a:t>MY_DATA		DCD	0x12345678	; Insert a word-size data</a:t>
            </a:r>
          </a:p>
          <a:p>
            <a:pPr marL="538162" lvl="1" indent="0">
              <a:buNone/>
            </a:pPr>
            <a:r>
              <a:rPr lang="en-GB" i="1" dirty="0">
                <a:latin typeface="Consolas" panose="020B0609020204030204" pitchFamily="49" charset="0"/>
                <a:cs typeface="Consolas" panose="020B0609020204030204" pitchFamily="49" charset="0"/>
              </a:rPr>
              <a:t>MY_STRING	DCB	“Hello”,	0	; Null terminated string</a:t>
            </a:r>
          </a:p>
          <a:p>
            <a:pPr marL="538162" lvl="1" indent="0">
              <a:buNone/>
            </a:pPr>
            <a:r>
              <a:rPr lang="en-GB" i="1" dirty="0">
                <a:latin typeface="Consolas" panose="020B0609020204030204" pitchFamily="49" charset="0"/>
                <a:cs typeface="Consolas" panose="020B0609020204030204" pitchFamily="49" charset="0"/>
              </a:rPr>
              <a:t>…</a:t>
            </a:r>
          </a:p>
          <a:p>
            <a:pPr lvl="1"/>
            <a:endParaRPr lang="en-GB" sz="1800" dirty="0"/>
          </a:p>
        </p:txBody>
      </p:sp>
    </p:spTree>
    <p:extLst>
      <p:ext uri="{BB962C8B-B14F-4D97-AF65-F5344CB8AC3E}">
        <p14:creationId xmlns:p14="http://schemas.microsoft.com/office/powerpoint/2010/main" val="3257281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a:bodyPr>
          <a:lstStyle/>
          <a:p>
            <a:r>
              <a:rPr lang="en-GB" sz="3200" dirty="0"/>
              <a:t>Useful resources</a:t>
            </a:r>
          </a:p>
        </p:txBody>
      </p:sp>
      <p:sp>
        <p:nvSpPr>
          <p:cNvPr id="61443" name="Content Placeholder 2"/>
          <p:cNvSpPr>
            <a:spLocks noGrp="1"/>
          </p:cNvSpPr>
          <p:nvPr>
            <p:ph idx="1"/>
          </p:nvPr>
        </p:nvSpPr>
        <p:spPr>
          <a:xfrm>
            <a:off x="482195" y="1219200"/>
            <a:ext cx="11155973" cy="4680000"/>
          </a:xfrm>
        </p:spPr>
        <p:txBody>
          <a:bodyPr/>
          <a:lstStyle/>
          <a:p>
            <a:r>
              <a:rPr lang="en-GB" sz="2000" dirty="0"/>
              <a:t>Architecture Reference Manual:</a:t>
            </a:r>
          </a:p>
          <a:p>
            <a:pPr marL="538162" lvl="1" indent="0">
              <a:buNone/>
            </a:pPr>
            <a:r>
              <a:rPr lang="en-GB" dirty="0">
                <a:hlinkClick r:id="rId3"/>
              </a:rPr>
              <a:t>https://developer.arm.com/documentation/ddi0553/bp/</a:t>
            </a:r>
            <a:r>
              <a:rPr lang="en-GB" dirty="0"/>
              <a:t> </a:t>
            </a:r>
          </a:p>
          <a:p>
            <a:pPr marL="538162" lvl="1" indent="0">
              <a:buNone/>
            </a:pPr>
            <a:endParaRPr lang="en-GB" dirty="0"/>
          </a:p>
          <a:p>
            <a:r>
              <a:rPr lang="en-GB" sz="2000" dirty="0"/>
              <a:t>Cortex-M33 Technical Reference Manual:</a:t>
            </a:r>
          </a:p>
          <a:p>
            <a:pPr marL="538162" lvl="1" indent="0">
              <a:buNone/>
            </a:pPr>
            <a:r>
              <a:rPr lang="en-GB" dirty="0">
                <a:hlinkClick r:id="rId4"/>
              </a:rPr>
              <a:t>https://developer.arm.com/documentation/100230/latest</a:t>
            </a:r>
            <a:r>
              <a:rPr lang="en-GB" dirty="0"/>
              <a:t> </a:t>
            </a:r>
          </a:p>
          <a:p>
            <a:pPr marL="538162" lvl="1" indent="0">
              <a:buNone/>
            </a:pPr>
            <a:endParaRPr lang="en-GB" dirty="0"/>
          </a:p>
          <a:p>
            <a:r>
              <a:rPr lang="en-GB" sz="2000" dirty="0"/>
              <a:t>Cortex-M33 Devices Generic User Guide:</a:t>
            </a:r>
          </a:p>
          <a:p>
            <a:pPr marL="538162" lvl="1" indent="0">
              <a:buNone/>
            </a:pPr>
            <a:r>
              <a:rPr lang="en-GB" dirty="0">
                <a:hlinkClick r:id="rId5"/>
              </a:rPr>
              <a:t>https://developer.arm.com/documentation/100235/latest</a:t>
            </a:r>
            <a:r>
              <a:rPr lang="en-GB" dirty="0"/>
              <a:t>  </a:t>
            </a:r>
          </a:p>
        </p:txBody>
      </p:sp>
    </p:spTree>
    <p:extLst>
      <p:ext uri="{BB962C8B-B14F-4D97-AF65-F5344CB8AC3E}">
        <p14:creationId xmlns:p14="http://schemas.microsoft.com/office/powerpoint/2010/main" val="818291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09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Straight Connector 130"/>
          <p:cNvCxnSpPr/>
          <p:nvPr/>
        </p:nvCxnSpPr>
        <p:spPr bwMode="auto">
          <a:xfrm flipV="1">
            <a:off x="5344878" y="1344614"/>
            <a:ext cx="2232211" cy="476173"/>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34" name="Straight Connector 133"/>
          <p:cNvCxnSpPr/>
          <p:nvPr/>
        </p:nvCxnSpPr>
        <p:spPr bwMode="auto">
          <a:xfrm>
            <a:off x="5344878" y="2230860"/>
            <a:ext cx="2232211" cy="2930104"/>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28678" name="Title 1"/>
          <p:cNvSpPr>
            <a:spLocks noGrp="1"/>
          </p:cNvSpPr>
          <p:nvPr>
            <p:ph type="title"/>
          </p:nvPr>
        </p:nvSpPr>
        <p:spPr/>
        <p:txBody>
          <a:bodyPr>
            <a:normAutofit/>
          </a:bodyPr>
          <a:lstStyle/>
          <a:p>
            <a:r>
              <a:rPr lang="en-GB" sz="3200" dirty="0"/>
              <a:t>Arm Cortex-M33 memory map</a:t>
            </a:r>
          </a:p>
        </p:txBody>
      </p:sp>
      <p:sp>
        <p:nvSpPr>
          <p:cNvPr id="50" name="TextBox 49"/>
          <p:cNvSpPr txBox="1"/>
          <p:nvPr/>
        </p:nvSpPr>
        <p:spPr>
          <a:xfrm>
            <a:off x="589482" y="1752600"/>
            <a:ext cx="2686104" cy="523220"/>
          </a:xfrm>
          <a:prstGeom prst="rect">
            <a:avLst/>
          </a:prstGeom>
          <a:noFill/>
        </p:spPr>
        <p:txBody>
          <a:bodyPr wrap="square">
            <a:spAutoFit/>
          </a:bodyPr>
          <a:lstStyle/>
          <a:p>
            <a:pPr algn="r">
              <a:defRPr/>
            </a:pPr>
            <a:r>
              <a:rPr lang="en-GB" sz="1400" spc="10" dirty="0"/>
              <a:t>Private peripherals</a:t>
            </a:r>
          </a:p>
          <a:p>
            <a:pPr algn="r">
              <a:defRPr/>
            </a:pPr>
            <a:r>
              <a:rPr lang="en-GB" sz="1400" spc="10" dirty="0"/>
              <a:t>e.g. NVIC, SCS</a:t>
            </a:r>
          </a:p>
        </p:txBody>
      </p:sp>
      <p:sp>
        <p:nvSpPr>
          <p:cNvPr id="51" name="TextBox 50"/>
          <p:cNvSpPr txBox="1"/>
          <p:nvPr/>
        </p:nvSpPr>
        <p:spPr>
          <a:xfrm>
            <a:off x="392423" y="2438400"/>
            <a:ext cx="2897974" cy="523220"/>
          </a:xfrm>
          <a:prstGeom prst="rect">
            <a:avLst/>
          </a:prstGeom>
          <a:noFill/>
        </p:spPr>
        <p:txBody>
          <a:bodyPr wrap="square">
            <a:spAutoFit/>
          </a:bodyPr>
          <a:lstStyle/>
          <a:p>
            <a:pPr algn="r">
              <a:defRPr/>
            </a:pPr>
            <a:r>
              <a:rPr lang="en-GB" sz="1400" spc="10" dirty="0"/>
              <a:t>Mainly used for external peripherals</a:t>
            </a:r>
          </a:p>
          <a:p>
            <a:pPr algn="r">
              <a:defRPr/>
            </a:pPr>
            <a:r>
              <a:rPr lang="en-GB" sz="1400" spc="10" dirty="0"/>
              <a:t>e.g. SD card</a:t>
            </a:r>
          </a:p>
        </p:txBody>
      </p:sp>
      <p:sp>
        <p:nvSpPr>
          <p:cNvPr id="52" name="TextBox 51"/>
          <p:cNvSpPr txBox="1"/>
          <p:nvPr/>
        </p:nvSpPr>
        <p:spPr>
          <a:xfrm>
            <a:off x="486934" y="3439180"/>
            <a:ext cx="2788652" cy="523220"/>
          </a:xfrm>
          <a:prstGeom prst="rect">
            <a:avLst/>
          </a:prstGeom>
          <a:noFill/>
        </p:spPr>
        <p:txBody>
          <a:bodyPr wrap="square">
            <a:spAutoFit/>
          </a:bodyPr>
          <a:lstStyle/>
          <a:p>
            <a:pPr algn="r">
              <a:defRPr/>
            </a:pPr>
            <a:r>
              <a:rPr lang="en-GB" sz="1400" spc="10" dirty="0"/>
              <a:t>Mainly used for external memories</a:t>
            </a:r>
          </a:p>
          <a:p>
            <a:pPr algn="r">
              <a:defRPr/>
            </a:pPr>
            <a:r>
              <a:rPr lang="en-GB" sz="1400" spc="10" dirty="0"/>
              <a:t>e.g. external DDR, FLASH, LCD</a:t>
            </a:r>
          </a:p>
        </p:txBody>
      </p:sp>
      <p:sp>
        <p:nvSpPr>
          <p:cNvPr id="53" name="TextBox 52"/>
          <p:cNvSpPr txBox="1"/>
          <p:nvPr/>
        </p:nvSpPr>
        <p:spPr>
          <a:xfrm>
            <a:off x="432375" y="4201180"/>
            <a:ext cx="2843211" cy="523220"/>
          </a:xfrm>
          <a:prstGeom prst="rect">
            <a:avLst/>
          </a:prstGeom>
          <a:noFill/>
        </p:spPr>
        <p:txBody>
          <a:bodyPr wrap="square">
            <a:spAutoFit/>
          </a:bodyPr>
          <a:lstStyle/>
          <a:p>
            <a:pPr algn="r">
              <a:defRPr/>
            </a:pPr>
            <a:r>
              <a:rPr lang="en-GB" sz="1400" spc="10" dirty="0"/>
              <a:t>Mainly used for on-chip peripherals</a:t>
            </a:r>
          </a:p>
          <a:p>
            <a:pPr algn="r">
              <a:defRPr/>
            </a:pPr>
            <a:r>
              <a:rPr lang="en-GB" sz="1400" spc="10" dirty="0"/>
              <a:t>e.g. AHB, APB peripherals</a:t>
            </a:r>
          </a:p>
        </p:txBody>
      </p:sp>
      <p:sp>
        <p:nvSpPr>
          <p:cNvPr id="54" name="TextBox 53"/>
          <p:cNvSpPr txBox="1"/>
          <p:nvPr/>
        </p:nvSpPr>
        <p:spPr>
          <a:xfrm>
            <a:off x="440237" y="4734580"/>
            <a:ext cx="2835349" cy="523220"/>
          </a:xfrm>
          <a:prstGeom prst="rect">
            <a:avLst/>
          </a:prstGeom>
          <a:noFill/>
        </p:spPr>
        <p:txBody>
          <a:bodyPr wrap="square">
            <a:spAutoFit/>
          </a:bodyPr>
          <a:lstStyle/>
          <a:p>
            <a:pPr algn="r">
              <a:defRPr/>
            </a:pPr>
            <a:r>
              <a:rPr lang="en-GB" sz="1400" spc="10" dirty="0"/>
              <a:t>Mainly used for data memory</a:t>
            </a:r>
          </a:p>
          <a:p>
            <a:pPr algn="r">
              <a:defRPr/>
            </a:pPr>
            <a:r>
              <a:rPr lang="en-GB" sz="1400" spc="10" dirty="0"/>
              <a:t>e.g. on-chip SRAM, SDRAM</a:t>
            </a:r>
          </a:p>
        </p:txBody>
      </p:sp>
      <p:sp>
        <p:nvSpPr>
          <p:cNvPr id="55" name="TextBox 54"/>
          <p:cNvSpPr txBox="1"/>
          <p:nvPr/>
        </p:nvSpPr>
        <p:spPr>
          <a:xfrm>
            <a:off x="392424" y="5267980"/>
            <a:ext cx="2883162" cy="738664"/>
          </a:xfrm>
          <a:prstGeom prst="rect">
            <a:avLst/>
          </a:prstGeom>
          <a:noFill/>
        </p:spPr>
        <p:txBody>
          <a:bodyPr wrap="square">
            <a:spAutoFit/>
          </a:bodyPr>
          <a:lstStyle/>
          <a:p>
            <a:pPr algn="r">
              <a:defRPr/>
            </a:pPr>
            <a:r>
              <a:rPr lang="en-GB" sz="1400" spc="10" dirty="0"/>
              <a:t>Mainly used for program code </a:t>
            </a:r>
          </a:p>
          <a:p>
            <a:pPr algn="r">
              <a:defRPr/>
            </a:pPr>
            <a:r>
              <a:rPr lang="en-GB" sz="1400" spc="10" dirty="0"/>
              <a:t>e.g. on-chip FLASH. Instruction and data accesses on C-AHB</a:t>
            </a:r>
          </a:p>
        </p:txBody>
      </p:sp>
      <p:grpSp>
        <p:nvGrpSpPr>
          <p:cNvPr id="15" name="Group 14"/>
          <p:cNvGrpSpPr/>
          <p:nvPr/>
        </p:nvGrpSpPr>
        <p:grpSpPr>
          <a:xfrm>
            <a:off x="3339061" y="1306514"/>
            <a:ext cx="4288808" cy="4537844"/>
            <a:chOff x="3336680" y="1306514"/>
            <a:chExt cx="4288808" cy="4286381"/>
          </a:xfrm>
        </p:grpSpPr>
        <p:sp>
          <p:nvSpPr>
            <p:cNvPr id="4" name="Rectangle 3"/>
            <p:cNvSpPr/>
            <p:nvPr/>
          </p:nvSpPr>
          <p:spPr bwMode="auto">
            <a:xfrm>
              <a:off x="3336680" y="1344614"/>
              <a:ext cx="2005816" cy="4476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Vendor specific</a:t>
              </a:r>
            </a:p>
            <a:p>
              <a:pPr algn="ctr">
                <a:defRPr/>
              </a:pPr>
              <a:r>
                <a:rPr lang="en-GB" sz="1600" dirty="0"/>
                <a:t>Memory</a:t>
              </a:r>
            </a:p>
          </p:txBody>
        </p:sp>
        <p:sp>
          <p:nvSpPr>
            <p:cNvPr id="8" name="Rectangle 7"/>
            <p:cNvSpPr/>
            <p:nvPr/>
          </p:nvSpPr>
          <p:spPr bwMode="auto">
            <a:xfrm>
              <a:off x="3336680" y="2179638"/>
              <a:ext cx="2005816" cy="95250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External device</a:t>
              </a:r>
            </a:p>
          </p:txBody>
        </p:sp>
        <p:sp>
          <p:nvSpPr>
            <p:cNvPr id="10" name="Rectangle 9"/>
            <p:cNvSpPr/>
            <p:nvPr/>
          </p:nvSpPr>
          <p:spPr bwMode="auto">
            <a:xfrm>
              <a:off x="3336680" y="3132138"/>
              <a:ext cx="2005816" cy="9525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External RAM</a:t>
              </a:r>
            </a:p>
          </p:txBody>
        </p:sp>
        <p:sp>
          <p:nvSpPr>
            <p:cNvPr id="11" name="Rectangle 10"/>
            <p:cNvSpPr/>
            <p:nvPr/>
          </p:nvSpPr>
          <p:spPr bwMode="auto">
            <a:xfrm>
              <a:off x="3336680" y="4084638"/>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Peripherals</a:t>
              </a:r>
            </a:p>
          </p:txBody>
        </p:sp>
        <p:sp>
          <p:nvSpPr>
            <p:cNvPr id="12" name="Rectangle 11"/>
            <p:cNvSpPr/>
            <p:nvPr/>
          </p:nvSpPr>
          <p:spPr bwMode="auto">
            <a:xfrm>
              <a:off x="3336680" y="4560888"/>
              <a:ext cx="2005816" cy="4762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SRAM</a:t>
              </a:r>
            </a:p>
          </p:txBody>
        </p:sp>
        <p:sp>
          <p:nvSpPr>
            <p:cNvPr id="13" name="Rectangle 12"/>
            <p:cNvSpPr/>
            <p:nvPr/>
          </p:nvSpPr>
          <p:spPr bwMode="auto">
            <a:xfrm>
              <a:off x="3336680" y="5037138"/>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Code</a:t>
              </a:r>
            </a:p>
          </p:txBody>
        </p:sp>
        <p:sp>
          <p:nvSpPr>
            <p:cNvPr id="18" name="TextBox 17"/>
            <p:cNvSpPr txBox="1"/>
            <p:nvPr/>
          </p:nvSpPr>
          <p:spPr>
            <a:xfrm>
              <a:off x="5262095" y="1306514"/>
              <a:ext cx="1345674" cy="239845"/>
            </a:xfrm>
            <a:prstGeom prst="rect">
              <a:avLst/>
            </a:prstGeom>
            <a:noFill/>
          </p:spPr>
          <p:txBody>
            <a:bodyPr>
              <a:spAutoFit/>
            </a:bodyPr>
            <a:lstStyle/>
            <a:p>
              <a:pPr>
                <a:defRPr/>
              </a:pPr>
              <a:r>
                <a:rPr lang="en-GB" sz="1050" spc="10" dirty="0"/>
                <a:t>0xFFFFFFFF</a:t>
              </a:r>
            </a:p>
          </p:txBody>
        </p:sp>
        <p:sp>
          <p:nvSpPr>
            <p:cNvPr id="19" name="TextBox 18"/>
            <p:cNvSpPr txBox="1"/>
            <p:nvPr/>
          </p:nvSpPr>
          <p:spPr>
            <a:xfrm>
              <a:off x="5240936" y="1973264"/>
              <a:ext cx="1345674" cy="239845"/>
            </a:xfrm>
            <a:prstGeom prst="rect">
              <a:avLst/>
            </a:prstGeom>
            <a:noFill/>
          </p:spPr>
          <p:txBody>
            <a:bodyPr>
              <a:spAutoFit/>
            </a:bodyPr>
            <a:lstStyle/>
            <a:p>
              <a:pPr algn="just">
                <a:defRPr/>
              </a:pPr>
              <a:r>
                <a:rPr lang="en-GB" sz="1050" spc="10" dirty="0"/>
                <a:t>0xE0000000</a:t>
              </a:r>
            </a:p>
          </p:txBody>
        </p:sp>
        <p:sp>
          <p:nvSpPr>
            <p:cNvPr id="24" name="Rectangle 23"/>
            <p:cNvSpPr/>
            <p:nvPr/>
          </p:nvSpPr>
          <p:spPr bwMode="auto">
            <a:xfrm>
              <a:off x="3336680" y="1792288"/>
              <a:ext cx="2005816" cy="3873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dirty="0"/>
                <a:t>Private Peripheral Bus</a:t>
              </a:r>
            </a:p>
            <a:p>
              <a:pPr algn="ctr">
                <a:defRPr/>
              </a:pPr>
              <a:r>
                <a:rPr lang="en-GB" sz="1200" dirty="0"/>
                <a:t>(PPB)</a:t>
              </a:r>
            </a:p>
          </p:txBody>
        </p:sp>
        <p:sp>
          <p:nvSpPr>
            <p:cNvPr id="26" name="TextBox 25"/>
            <p:cNvSpPr txBox="1"/>
            <p:nvPr/>
          </p:nvSpPr>
          <p:spPr>
            <a:xfrm>
              <a:off x="5262095" y="2138364"/>
              <a:ext cx="1345674" cy="239845"/>
            </a:xfrm>
            <a:prstGeom prst="rect">
              <a:avLst/>
            </a:prstGeom>
            <a:noFill/>
          </p:spPr>
          <p:txBody>
            <a:bodyPr>
              <a:spAutoFit/>
            </a:bodyPr>
            <a:lstStyle/>
            <a:p>
              <a:pPr>
                <a:defRPr/>
              </a:pPr>
              <a:r>
                <a:rPr lang="en-GB" sz="1050" spc="10" dirty="0"/>
                <a:t>0xDFFFFFFF</a:t>
              </a:r>
            </a:p>
          </p:txBody>
        </p:sp>
        <p:sp>
          <p:nvSpPr>
            <p:cNvPr id="27" name="TextBox 26"/>
            <p:cNvSpPr txBox="1"/>
            <p:nvPr/>
          </p:nvSpPr>
          <p:spPr>
            <a:xfrm>
              <a:off x="5274790" y="2946400"/>
              <a:ext cx="1345674" cy="239845"/>
            </a:xfrm>
            <a:prstGeom prst="rect">
              <a:avLst/>
            </a:prstGeom>
            <a:noFill/>
          </p:spPr>
          <p:txBody>
            <a:bodyPr>
              <a:spAutoFit/>
            </a:bodyPr>
            <a:lstStyle/>
            <a:p>
              <a:pPr>
                <a:defRPr/>
              </a:pPr>
              <a:r>
                <a:rPr lang="en-GB" sz="1050" spc="10" dirty="0"/>
                <a:t>0xA0000000</a:t>
              </a:r>
            </a:p>
          </p:txBody>
        </p:sp>
        <p:sp>
          <p:nvSpPr>
            <p:cNvPr id="28" name="TextBox 27"/>
            <p:cNvSpPr txBox="1"/>
            <p:nvPr/>
          </p:nvSpPr>
          <p:spPr>
            <a:xfrm>
              <a:off x="5272673" y="3090864"/>
              <a:ext cx="1345674" cy="239845"/>
            </a:xfrm>
            <a:prstGeom prst="rect">
              <a:avLst/>
            </a:prstGeom>
            <a:noFill/>
          </p:spPr>
          <p:txBody>
            <a:bodyPr>
              <a:spAutoFit/>
            </a:bodyPr>
            <a:lstStyle/>
            <a:p>
              <a:pPr>
                <a:defRPr/>
              </a:pPr>
              <a:r>
                <a:rPr lang="en-GB" sz="1050" spc="10" dirty="0"/>
                <a:t>0x9FFFFFFF</a:t>
              </a:r>
            </a:p>
          </p:txBody>
        </p:sp>
        <p:sp>
          <p:nvSpPr>
            <p:cNvPr id="29" name="TextBox 28"/>
            <p:cNvSpPr txBox="1"/>
            <p:nvPr/>
          </p:nvSpPr>
          <p:spPr>
            <a:xfrm>
              <a:off x="5285368" y="3892550"/>
              <a:ext cx="1345674" cy="239845"/>
            </a:xfrm>
            <a:prstGeom prst="rect">
              <a:avLst/>
            </a:prstGeom>
            <a:noFill/>
          </p:spPr>
          <p:txBody>
            <a:bodyPr>
              <a:spAutoFit/>
            </a:bodyPr>
            <a:lstStyle/>
            <a:p>
              <a:pPr>
                <a:defRPr/>
              </a:pPr>
              <a:r>
                <a:rPr lang="en-GB" sz="1050" spc="10" dirty="0"/>
                <a:t>0x60000000</a:t>
              </a:r>
            </a:p>
          </p:txBody>
        </p:sp>
        <p:sp>
          <p:nvSpPr>
            <p:cNvPr id="30" name="TextBox 29"/>
            <p:cNvSpPr txBox="1"/>
            <p:nvPr/>
          </p:nvSpPr>
          <p:spPr>
            <a:xfrm>
              <a:off x="5279021" y="4054475"/>
              <a:ext cx="1345674" cy="239845"/>
            </a:xfrm>
            <a:prstGeom prst="rect">
              <a:avLst/>
            </a:prstGeom>
            <a:noFill/>
          </p:spPr>
          <p:txBody>
            <a:bodyPr>
              <a:spAutoFit/>
            </a:bodyPr>
            <a:lstStyle/>
            <a:p>
              <a:pPr>
                <a:defRPr/>
              </a:pPr>
              <a:r>
                <a:rPr lang="en-GB" sz="1050" spc="10" dirty="0"/>
                <a:t>0x5FFFFFFF</a:t>
              </a:r>
            </a:p>
          </p:txBody>
        </p:sp>
        <p:sp>
          <p:nvSpPr>
            <p:cNvPr id="31" name="TextBox 30"/>
            <p:cNvSpPr txBox="1"/>
            <p:nvPr/>
          </p:nvSpPr>
          <p:spPr>
            <a:xfrm>
              <a:off x="5279021" y="4386264"/>
              <a:ext cx="1345674" cy="239845"/>
            </a:xfrm>
            <a:prstGeom prst="rect">
              <a:avLst/>
            </a:prstGeom>
            <a:noFill/>
          </p:spPr>
          <p:txBody>
            <a:bodyPr>
              <a:spAutoFit/>
            </a:bodyPr>
            <a:lstStyle/>
            <a:p>
              <a:pPr>
                <a:defRPr/>
              </a:pPr>
              <a:r>
                <a:rPr lang="en-GB" sz="1050" spc="10" dirty="0"/>
                <a:t>0x40000000</a:t>
              </a:r>
            </a:p>
          </p:txBody>
        </p:sp>
        <p:sp>
          <p:nvSpPr>
            <p:cNvPr id="32" name="TextBox 31"/>
            <p:cNvSpPr txBox="1"/>
            <p:nvPr/>
          </p:nvSpPr>
          <p:spPr>
            <a:xfrm>
              <a:off x="5279021" y="4518025"/>
              <a:ext cx="1345674" cy="239845"/>
            </a:xfrm>
            <a:prstGeom prst="rect">
              <a:avLst/>
            </a:prstGeom>
            <a:noFill/>
          </p:spPr>
          <p:txBody>
            <a:bodyPr>
              <a:spAutoFit/>
            </a:bodyPr>
            <a:lstStyle/>
            <a:p>
              <a:pPr>
                <a:defRPr/>
              </a:pPr>
              <a:r>
                <a:rPr lang="en-GB" sz="1050" spc="10" dirty="0"/>
                <a:t>0x3FFFFFFF</a:t>
              </a:r>
            </a:p>
          </p:txBody>
        </p:sp>
        <p:sp>
          <p:nvSpPr>
            <p:cNvPr id="34" name="TextBox 33"/>
            <p:cNvSpPr txBox="1"/>
            <p:nvPr/>
          </p:nvSpPr>
          <p:spPr>
            <a:xfrm>
              <a:off x="5289600" y="5002214"/>
              <a:ext cx="1345674" cy="239845"/>
            </a:xfrm>
            <a:prstGeom prst="rect">
              <a:avLst/>
            </a:prstGeom>
            <a:noFill/>
          </p:spPr>
          <p:txBody>
            <a:bodyPr>
              <a:spAutoFit/>
            </a:bodyPr>
            <a:lstStyle/>
            <a:p>
              <a:pPr>
                <a:defRPr/>
              </a:pPr>
              <a:r>
                <a:rPr lang="en-GB" sz="1050" spc="10" dirty="0"/>
                <a:t>0x1FFFFFFF</a:t>
              </a:r>
            </a:p>
          </p:txBody>
        </p:sp>
        <p:sp>
          <p:nvSpPr>
            <p:cNvPr id="45" name="TextBox 44"/>
            <p:cNvSpPr txBox="1"/>
            <p:nvPr/>
          </p:nvSpPr>
          <p:spPr>
            <a:xfrm>
              <a:off x="5287485" y="4867275"/>
              <a:ext cx="1345674" cy="239845"/>
            </a:xfrm>
            <a:prstGeom prst="rect">
              <a:avLst/>
            </a:prstGeom>
            <a:noFill/>
          </p:spPr>
          <p:txBody>
            <a:bodyPr>
              <a:spAutoFit/>
            </a:bodyPr>
            <a:lstStyle/>
            <a:p>
              <a:pPr>
                <a:defRPr/>
              </a:pPr>
              <a:r>
                <a:rPr lang="en-GB" sz="1050" spc="10" dirty="0"/>
                <a:t>0x20000000</a:t>
              </a:r>
            </a:p>
          </p:txBody>
        </p:sp>
        <p:sp>
          <p:nvSpPr>
            <p:cNvPr id="46" name="TextBox 45"/>
            <p:cNvSpPr txBox="1"/>
            <p:nvPr/>
          </p:nvSpPr>
          <p:spPr>
            <a:xfrm>
              <a:off x="5285368" y="5353050"/>
              <a:ext cx="1345674" cy="239845"/>
            </a:xfrm>
            <a:prstGeom prst="rect">
              <a:avLst/>
            </a:prstGeom>
            <a:noFill/>
          </p:spPr>
          <p:txBody>
            <a:bodyPr>
              <a:spAutoFit/>
            </a:bodyPr>
            <a:lstStyle/>
            <a:p>
              <a:pPr>
                <a:defRPr/>
              </a:pPr>
              <a:r>
                <a:rPr lang="en-GB" sz="1050" spc="10" dirty="0"/>
                <a:t>0x00000000</a:t>
              </a:r>
            </a:p>
          </p:txBody>
        </p:sp>
        <p:sp>
          <p:nvSpPr>
            <p:cNvPr id="70" name="Right Brace 69"/>
            <p:cNvSpPr/>
            <p:nvPr/>
          </p:nvSpPr>
          <p:spPr bwMode="auto">
            <a:xfrm>
              <a:off x="6546409" y="5059364"/>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a:p>
          </p:txBody>
        </p:sp>
        <p:sp>
          <p:nvSpPr>
            <p:cNvPr id="78" name="Right Brace 77"/>
            <p:cNvSpPr/>
            <p:nvPr/>
          </p:nvSpPr>
          <p:spPr bwMode="auto">
            <a:xfrm>
              <a:off x="6546409" y="4583114"/>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a:p>
          </p:txBody>
        </p:sp>
        <p:sp>
          <p:nvSpPr>
            <p:cNvPr id="79" name="Right Brace 78"/>
            <p:cNvSpPr/>
            <p:nvPr/>
          </p:nvSpPr>
          <p:spPr bwMode="auto">
            <a:xfrm>
              <a:off x="6546409" y="4114801"/>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a:p>
          </p:txBody>
        </p:sp>
        <p:sp>
          <p:nvSpPr>
            <p:cNvPr id="80" name="TextBox 79"/>
            <p:cNvSpPr txBox="1"/>
            <p:nvPr/>
          </p:nvSpPr>
          <p:spPr>
            <a:xfrm>
              <a:off x="6690287" y="5160964"/>
              <a:ext cx="935201" cy="239845"/>
            </a:xfrm>
            <a:prstGeom prst="rect">
              <a:avLst/>
            </a:prstGeom>
            <a:noFill/>
          </p:spPr>
          <p:txBody>
            <a:bodyPr>
              <a:spAutoFit/>
            </a:bodyPr>
            <a:lstStyle/>
            <a:p>
              <a:pPr>
                <a:defRPr/>
              </a:pPr>
              <a:r>
                <a:rPr lang="en-GB" sz="1050" spc="10" dirty="0"/>
                <a:t>512MB</a:t>
              </a:r>
            </a:p>
          </p:txBody>
        </p:sp>
        <p:sp>
          <p:nvSpPr>
            <p:cNvPr id="81" name="TextBox 80"/>
            <p:cNvSpPr txBox="1"/>
            <p:nvPr/>
          </p:nvSpPr>
          <p:spPr>
            <a:xfrm>
              <a:off x="6690287" y="4694239"/>
              <a:ext cx="935201" cy="239845"/>
            </a:xfrm>
            <a:prstGeom prst="rect">
              <a:avLst/>
            </a:prstGeom>
            <a:noFill/>
          </p:spPr>
          <p:txBody>
            <a:bodyPr>
              <a:spAutoFit/>
            </a:bodyPr>
            <a:lstStyle/>
            <a:p>
              <a:pPr>
                <a:defRPr/>
              </a:pPr>
              <a:r>
                <a:rPr lang="en-GB" sz="1050" spc="10" dirty="0"/>
                <a:t>512MB</a:t>
              </a:r>
            </a:p>
          </p:txBody>
        </p:sp>
        <p:sp>
          <p:nvSpPr>
            <p:cNvPr id="82" name="TextBox 81"/>
            <p:cNvSpPr txBox="1"/>
            <p:nvPr/>
          </p:nvSpPr>
          <p:spPr>
            <a:xfrm>
              <a:off x="6690287" y="4248151"/>
              <a:ext cx="935201" cy="239845"/>
            </a:xfrm>
            <a:prstGeom prst="rect">
              <a:avLst/>
            </a:prstGeom>
            <a:noFill/>
          </p:spPr>
          <p:txBody>
            <a:bodyPr>
              <a:spAutoFit/>
            </a:bodyPr>
            <a:lstStyle/>
            <a:p>
              <a:pPr>
                <a:defRPr/>
              </a:pPr>
              <a:r>
                <a:rPr lang="en-GB" sz="1050" spc="10" dirty="0"/>
                <a:t>512MB</a:t>
              </a:r>
            </a:p>
          </p:txBody>
        </p:sp>
        <p:sp>
          <p:nvSpPr>
            <p:cNvPr id="83" name="Right Brace 82"/>
            <p:cNvSpPr/>
            <p:nvPr/>
          </p:nvSpPr>
          <p:spPr bwMode="auto">
            <a:xfrm>
              <a:off x="6546409" y="3176588"/>
              <a:ext cx="120604" cy="844550"/>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a:p>
          </p:txBody>
        </p:sp>
        <p:sp>
          <p:nvSpPr>
            <p:cNvPr id="84" name="TextBox 83"/>
            <p:cNvSpPr txBox="1"/>
            <p:nvPr/>
          </p:nvSpPr>
          <p:spPr>
            <a:xfrm>
              <a:off x="6690287" y="3482976"/>
              <a:ext cx="935201" cy="239845"/>
            </a:xfrm>
            <a:prstGeom prst="rect">
              <a:avLst/>
            </a:prstGeom>
            <a:noFill/>
          </p:spPr>
          <p:txBody>
            <a:bodyPr>
              <a:spAutoFit/>
            </a:bodyPr>
            <a:lstStyle/>
            <a:p>
              <a:pPr>
                <a:defRPr/>
              </a:pPr>
              <a:r>
                <a:rPr lang="en-GB" sz="1050" spc="10" dirty="0"/>
                <a:t>1GB</a:t>
              </a:r>
            </a:p>
          </p:txBody>
        </p:sp>
        <p:sp>
          <p:nvSpPr>
            <p:cNvPr id="85" name="Right Brace 84"/>
            <p:cNvSpPr/>
            <p:nvPr/>
          </p:nvSpPr>
          <p:spPr bwMode="auto">
            <a:xfrm>
              <a:off x="6546409" y="2254251"/>
              <a:ext cx="120604" cy="842963"/>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a:p>
          </p:txBody>
        </p:sp>
        <p:sp>
          <p:nvSpPr>
            <p:cNvPr id="86" name="TextBox 85"/>
            <p:cNvSpPr txBox="1"/>
            <p:nvPr/>
          </p:nvSpPr>
          <p:spPr>
            <a:xfrm>
              <a:off x="6690287" y="2560639"/>
              <a:ext cx="935201" cy="239845"/>
            </a:xfrm>
            <a:prstGeom prst="rect">
              <a:avLst/>
            </a:prstGeom>
            <a:noFill/>
          </p:spPr>
          <p:txBody>
            <a:bodyPr>
              <a:spAutoFit/>
            </a:bodyPr>
            <a:lstStyle/>
            <a:p>
              <a:pPr>
                <a:defRPr/>
              </a:pPr>
              <a:r>
                <a:rPr lang="en-GB" sz="1050" spc="10" dirty="0"/>
                <a:t>1GB</a:t>
              </a:r>
            </a:p>
          </p:txBody>
        </p:sp>
        <p:sp>
          <p:nvSpPr>
            <p:cNvPr id="87" name="Right Brace 86"/>
            <p:cNvSpPr/>
            <p:nvPr/>
          </p:nvSpPr>
          <p:spPr bwMode="auto">
            <a:xfrm>
              <a:off x="6546409" y="1344614"/>
              <a:ext cx="120604" cy="84137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400"/>
            </a:p>
          </p:txBody>
        </p:sp>
        <p:sp>
          <p:nvSpPr>
            <p:cNvPr id="88" name="TextBox 87"/>
            <p:cNvSpPr txBox="1"/>
            <p:nvPr/>
          </p:nvSpPr>
          <p:spPr>
            <a:xfrm>
              <a:off x="6639506" y="1651000"/>
              <a:ext cx="935201" cy="239845"/>
            </a:xfrm>
            <a:prstGeom prst="rect">
              <a:avLst/>
            </a:prstGeom>
            <a:noFill/>
          </p:spPr>
          <p:txBody>
            <a:bodyPr>
              <a:spAutoFit/>
            </a:bodyPr>
            <a:lstStyle/>
            <a:p>
              <a:pPr>
                <a:defRPr/>
              </a:pPr>
              <a:r>
                <a:rPr lang="en-GB" sz="1050" spc="10" dirty="0"/>
                <a:t>512MB</a:t>
              </a:r>
            </a:p>
          </p:txBody>
        </p:sp>
        <p:sp>
          <p:nvSpPr>
            <p:cNvPr id="101" name="TextBox 100"/>
            <p:cNvSpPr txBox="1"/>
            <p:nvPr/>
          </p:nvSpPr>
          <p:spPr>
            <a:xfrm>
              <a:off x="5249400" y="1751014"/>
              <a:ext cx="1345674" cy="239845"/>
            </a:xfrm>
            <a:prstGeom prst="rect">
              <a:avLst/>
            </a:prstGeom>
            <a:noFill/>
          </p:spPr>
          <p:txBody>
            <a:bodyPr>
              <a:spAutoFit/>
            </a:bodyPr>
            <a:lstStyle/>
            <a:p>
              <a:pPr algn="just">
                <a:defRPr/>
              </a:pPr>
              <a:r>
                <a:rPr lang="en-GB" sz="1050" spc="10" dirty="0"/>
                <a:t>0xE00FFFFF</a:t>
              </a:r>
            </a:p>
          </p:txBody>
        </p:sp>
        <p:sp>
          <p:nvSpPr>
            <p:cNvPr id="102" name="TextBox 101"/>
            <p:cNvSpPr txBox="1"/>
            <p:nvPr/>
          </p:nvSpPr>
          <p:spPr>
            <a:xfrm>
              <a:off x="5249400" y="1570039"/>
              <a:ext cx="1345674" cy="239845"/>
            </a:xfrm>
            <a:prstGeom prst="rect">
              <a:avLst/>
            </a:prstGeom>
            <a:noFill/>
          </p:spPr>
          <p:txBody>
            <a:bodyPr>
              <a:spAutoFit/>
            </a:bodyPr>
            <a:lstStyle/>
            <a:p>
              <a:pPr algn="just">
                <a:defRPr/>
              </a:pPr>
              <a:r>
                <a:rPr lang="en-GB" sz="1050" spc="10" dirty="0"/>
                <a:t>0xE0100000</a:t>
              </a:r>
            </a:p>
          </p:txBody>
        </p:sp>
      </p:grpSp>
      <p:sp>
        <p:nvSpPr>
          <p:cNvPr id="103" name="TextBox 102"/>
          <p:cNvSpPr txBox="1"/>
          <p:nvPr/>
        </p:nvSpPr>
        <p:spPr>
          <a:xfrm>
            <a:off x="504251" y="1346202"/>
            <a:ext cx="2796727" cy="307777"/>
          </a:xfrm>
          <a:prstGeom prst="rect">
            <a:avLst/>
          </a:prstGeom>
          <a:noFill/>
        </p:spPr>
        <p:txBody>
          <a:bodyPr wrap="square">
            <a:spAutoFit/>
          </a:bodyPr>
          <a:lstStyle/>
          <a:p>
            <a:pPr algn="r">
              <a:defRPr/>
            </a:pPr>
            <a:r>
              <a:rPr lang="en-GB" sz="1400" spc="10" dirty="0"/>
              <a:t>Reserved for other purposes</a:t>
            </a:r>
          </a:p>
        </p:txBody>
      </p:sp>
      <p:grpSp>
        <p:nvGrpSpPr>
          <p:cNvPr id="5" name="Group 4"/>
          <p:cNvGrpSpPr/>
          <p:nvPr/>
        </p:nvGrpSpPr>
        <p:grpSpPr>
          <a:xfrm>
            <a:off x="7579205" y="1330326"/>
            <a:ext cx="4914451" cy="3830638"/>
            <a:chOff x="7576823" y="1330326"/>
            <a:chExt cx="4258013" cy="3318968"/>
          </a:xfrm>
        </p:grpSpPr>
        <p:sp>
          <p:nvSpPr>
            <p:cNvPr id="104" name="Rectangle 103"/>
            <p:cNvSpPr/>
            <p:nvPr/>
          </p:nvSpPr>
          <p:spPr bwMode="auto">
            <a:xfrm>
              <a:off x="7576823" y="1344614"/>
              <a:ext cx="2788295" cy="2635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ROM table</a:t>
              </a:r>
            </a:p>
          </p:txBody>
        </p:sp>
        <p:sp>
          <p:nvSpPr>
            <p:cNvPr id="105" name="Rectangle 104"/>
            <p:cNvSpPr/>
            <p:nvPr/>
          </p:nvSpPr>
          <p:spPr bwMode="auto">
            <a:xfrm>
              <a:off x="7576823" y="1608138"/>
              <a:ext cx="2788295" cy="4810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External PPB</a:t>
              </a:r>
            </a:p>
          </p:txBody>
        </p:sp>
        <p:sp>
          <p:nvSpPr>
            <p:cNvPr id="61" name="Rectangle 60"/>
            <p:cNvSpPr/>
            <p:nvPr/>
          </p:nvSpPr>
          <p:spPr bwMode="auto">
            <a:xfrm>
              <a:off x="7576823" y="2089150"/>
              <a:ext cx="2788295" cy="2635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Embedded Trace </a:t>
              </a:r>
              <a:r>
                <a:rPr lang="en-GB" sz="1600" dirty="0" err="1"/>
                <a:t>Macrocell</a:t>
              </a:r>
              <a:endParaRPr lang="en-GB" sz="1600" dirty="0"/>
            </a:p>
          </p:txBody>
        </p:sp>
        <p:sp>
          <p:nvSpPr>
            <p:cNvPr id="63" name="Rectangle 62"/>
            <p:cNvSpPr/>
            <p:nvPr/>
          </p:nvSpPr>
          <p:spPr bwMode="auto">
            <a:xfrm>
              <a:off x="7576823" y="2352675"/>
              <a:ext cx="2788295" cy="26789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Trace Port Interface Unit</a:t>
              </a:r>
            </a:p>
          </p:txBody>
        </p:sp>
        <p:sp>
          <p:nvSpPr>
            <p:cNvPr id="64" name="Rectangle 63"/>
            <p:cNvSpPr/>
            <p:nvPr/>
          </p:nvSpPr>
          <p:spPr bwMode="auto">
            <a:xfrm>
              <a:off x="7576823" y="2622511"/>
              <a:ext cx="2788295" cy="2635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Reserved</a:t>
              </a:r>
            </a:p>
          </p:txBody>
        </p:sp>
        <p:sp>
          <p:nvSpPr>
            <p:cNvPr id="65" name="Rectangle 64"/>
            <p:cNvSpPr/>
            <p:nvPr/>
          </p:nvSpPr>
          <p:spPr bwMode="auto">
            <a:xfrm>
              <a:off x="7576823" y="2886035"/>
              <a:ext cx="2788295" cy="700903"/>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System Control Space, including</a:t>
              </a:r>
            </a:p>
            <a:p>
              <a:pPr algn="ctr">
                <a:defRPr/>
              </a:pPr>
              <a:r>
                <a:rPr lang="en-GB" sz="1600" dirty="0"/>
                <a:t>Nested Vectored Interrupt </a:t>
              </a:r>
            </a:p>
            <a:p>
              <a:pPr algn="ctr">
                <a:defRPr/>
              </a:pPr>
              <a:r>
                <a:rPr lang="en-GB" sz="1600" dirty="0"/>
                <a:t>Controller (NVIC)</a:t>
              </a:r>
            </a:p>
          </p:txBody>
        </p:sp>
        <p:sp>
          <p:nvSpPr>
            <p:cNvPr id="66" name="Rectangle 65"/>
            <p:cNvSpPr/>
            <p:nvPr/>
          </p:nvSpPr>
          <p:spPr bwMode="auto">
            <a:xfrm>
              <a:off x="7576823" y="3582987"/>
              <a:ext cx="2788295" cy="2635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Reserved</a:t>
              </a:r>
            </a:p>
          </p:txBody>
        </p:sp>
        <p:sp>
          <p:nvSpPr>
            <p:cNvPr id="67" name="Rectangle 66"/>
            <p:cNvSpPr/>
            <p:nvPr/>
          </p:nvSpPr>
          <p:spPr bwMode="auto">
            <a:xfrm>
              <a:off x="7576823" y="3844103"/>
              <a:ext cx="2788295" cy="26789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Fetch patch and breakpoint unit</a:t>
              </a:r>
            </a:p>
          </p:txBody>
        </p:sp>
        <p:sp>
          <p:nvSpPr>
            <p:cNvPr id="68" name="Rectangle 67"/>
            <p:cNvSpPr/>
            <p:nvPr/>
          </p:nvSpPr>
          <p:spPr bwMode="auto">
            <a:xfrm>
              <a:off x="7576823" y="4113939"/>
              <a:ext cx="2788295" cy="2635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US" sz="1600" dirty="0"/>
                <a:t>Data Watchpoint and Trace unit</a:t>
              </a:r>
              <a:endParaRPr lang="en-GB" sz="1600" dirty="0"/>
            </a:p>
          </p:txBody>
        </p:sp>
        <p:sp>
          <p:nvSpPr>
            <p:cNvPr id="69" name="Rectangle 68"/>
            <p:cNvSpPr/>
            <p:nvPr/>
          </p:nvSpPr>
          <p:spPr bwMode="auto">
            <a:xfrm>
              <a:off x="7576823" y="4381404"/>
              <a:ext cx="2788295" cy="26789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600" dirty="0"/>
                <a:t>Instrumentation Trace </a:t>
              </a:r>
              <a:r>
                <a:rPr lang="en-GB" sz="1600" dirty="0" err="1"/>
                <a:t>Macrocell</a:t>
              </a:r>
              <a:endParaRPr lang="en-GB" sz="1600" dirty="0"/>
            </a:p>
          </p:txBody>
        </p:sp>
        <p:sp>
          <p:nvSpPr>
            <p:cNvPr id="71" name="Right Brace 70"/>
            <p:cNvSpPr/>
            <p:nvPr/>
          </p:nvSpPr>
          <p:spPr bwMode="auto">
            <a:xfrm>
              <a:off x="10525615" y="1330326"/>
              <a:ext cx="120604" cy="13049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800"/>
            </a:p>
          </p:txBody>
        </p:sp>
        <p:sp>
          <p:nvSpPr>
            <p:cNvPr id="72" name="Right Brace 71"/>
            <p:cNvSpPr/>
            <p:nvPr/>
          </p:nvSpPr>
          <p:spPr bwMode="auto">
            <a:xfrm>
              <a:off x="10525615" y="2662141"/>
              <a:ext cx="120604" cy="1987153"/>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2800"/>
            </a:p>
          </p:txBody>
        </p:sp>
        <p:sp>
          <p:nvSpPr>
            <p:cNvPr id="73" name="TextBox 72"/>
            <p:cNvSpPr txBox="1"/>
            <p:nvPr/>
          </p:nvSpPr>
          <p:spPr>
            <a:xfrm>
              <a:off x="10646219" y="1845940"/>
              <a:ext cx="1188617" cy="239999"/>
            </a:xfrm>
            <a:prstGeom prst="rect">
              <a:avLst/>
            </a:prstGeom>
            <a:noFill/>
          </p:spPr>
          <p:txBody>
            <a:bodyPr wrap="square">
              <a:spAutoFit/>
            </a:bodyPr>
            <a:lstStyle/>
            <a:p>
              <a:pPr>
                <a:defRPr/>
              </a:pPr>
              <a:r>
                <a:rPr lang="en-GB" sz="1200" spc="10" dirty="0"/>
                <a:t>External PPB</a:t>
              </a:r>
            </a:p>
          </p:txBody>
        </p:sp>
        <p:sp>
          <p:nvSpPr>
            <p:cNvPr id="74" name="TextBox 73"/>
            <p:cNvSpPr txBox="1"/>
            <p:nvPr/>
          </p:nvSpPr>
          <p:spPr>
            <a:xfrm>
              <a:off x="10646219" y="3408333"/>
              <a:ext cx="1188617" cy="239999"/>
            </a:xfrm>
            <a:prstGeom prst="rect">
              <a:avLst/>
            </a:prstGeom>
            <a:noFill/>
          </p:spPr>
          <p:txBody>
            <a:bodyPr wrap="square">
              <a:spAutoFit/>
            </a:bodyPr>
            <a:lstStyle/>
            <a:p>
              <a:pPr>
                <a:defRPr/>
              </a:pPr>
              <a:r>
                <a:rPr lang="en-GB" sz="1200" spc="10" dirty="0"/>
                <a:t>Internal PPB</a:t>
              </a:r>
            </a:p>
          </p:txBody>
        </p:sp>
      </p:grpSp>
    </p:spTree>
    <p:extLst>
      <p:ext uri="{BB962C8B-B14F-4D97-AF65-F5344CB8AC3E}">
        <p14:creationId xmlns:p14="http://schemas.microsoft.com/office/powerpoint/2010/main" val="383806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GB" sz="3200" dirty="0"/>
              <a:t>Arm Cortex-M33 memory map</a:t>
            </a:r>
          </a:p>
        </p:txBody>
      </p:sp>
      <p:sp>
        <p:nvSpPr>
          <p:cNvPr id="29699" name="Content Placeholder 2"/>
          <p:cNvSpPr>
            <a:spLocks noGrp="1"/>
          </p:cNvSpPr>
          <p:nvPr>
            <p:ph idx="1"/>
          </p:nvPr>
        </p:nvSpPr>
        <p:spPr>
          <a:xfrm>
            <a:off x="482195" y="1263600"/>
            <a:ext cx="11155973" cy="4680000"/>
          </a:xfrm>
        </p:spPr>
        <p:txBody>
          <a:bodyPr/>
          <a:lstStyle/>
          <a:p>
            <a:r>
              <a:rPr lang="en-GB" sz="2000" dirty="0"/>
              <a:t>Code region</a:t>
            </a:r>
          </a:p>
          <a:p>
            <a:pPr lvl="1"/>
            <a:r>
              <a:rPr lang="en-GB" dirty="0"/>
              <a:t>Primarily used to store program code</a:t>
            </a:r>
          </a:p>
          <a:p>
            <a:pPr lvl="1"/>
            <a:r>
              <a:rPr lang="en-GB" dirty="0"/>
              <a:t>Can also be used for data memory</a:t>
            </a:r>
          </a:p>
          <a:p>
            <a:pPr lvl="1"/>
            <a:r>
              <a:rPr lang="en-GB" dirty="0"/>
              <a:t>On-chip memory, such as on-chip FLASH</a:t>
            </a:r>
          </a:p>
          <a:p>
            <a:r>
              <a:rPr lang="en-GB" sz="2000" dirty="0"/>
              <a:t>SRAM region</a:t>
            </a:r>
          </a:p>
          <a:p>
            <a:pPr lvl="1"/>
            <a:r>
              <a:rPr lang="en-GB" dirty="0"/>
              <a:t>Primarily used to store data, such as heaps and stacks</a:t>
            </a:r>
          </a:p>
          <a:p>
            <a:pPr lvl="1"/>
            <a:r>
              <a:rPr lang="en-GB" dirty="0"/>
              <a:t>Can also be used for program code</a:t>
            </a:r>
          </a:p>
          <a:p>
            <a:pPr lvl="1"/>
            <a:r>
              <a:rPr lang="en-GB" dirty="0"/>
              <a:t>On-chip memory; despite its name “SRAM”, the actual device could be SRAM, SDRAM, </a:t>
            </a:r>
            <a:r>
              <a:rPr lang="en-GB" dirty="0" err="1"/>
              <a:t>etc</a:t>
            </a:r>
            <a:endParaRPr lang="en-GB" dirty="0"/>
          </a:p>
          <a:p>
            <a:r>
              <a:rPr lang="en-GB" sz="2000" dirty="0"/>
              <a:t>Peripheral region</a:t>
            </a:r>
          </a:p>
          <a:p>
            <a:pPr lvl="1"/>
            <a:r>
              <a:rPr lang="en-GB" dirty="0"/>
              <a:t>Primarily used for peripherals, such as Advanced High-performance Bus (AHB) or Advanced Peripheral Bus (APB) peripherals</a:t>
            </a:r>
          </a:p>
          <a:p>
            <a:pPr lvl="1"/>
            <a:r>
              <a:rPr lang="en-GB" dirty="0"/>
              <a:t>On-chip peripherals</a:t>
            </a:r>
          </a:p>
        </p:txBody>
      </p:sp>
    </p:spTree>
    <p:extLst>
      <p:ext uri="{BB962C8B-B14F-4D97-AF65-F5344CB8AC3E}">
        <p14:creationId xmlns:p14="http://schemas.microsoft.com/office/powerpoint/2010/main" val="156510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GB" sz="3200" dirty="0"/>
              <a:t>Arm Cortex-M33 memory map</a:t>
            </a:r>
          </a:p>
        </p:txBody>
      </p:sp>
      <p:sp>
        <p:nvSpPr>
          <p:cNvPr id="30723" name="Content Placeholder 2"/>
          <p:cNvSpPr>
            <a:spLocks noGrp="1"/>
          </p:cNvSpPr>
          <p:nvPr>
            <p:ph idx="1"/>
          </p:nvPr>
        </p:nvSpPr>
        <p:spPr/>
        <p:txBody>
          <a:bodyPr/>
          <a:lstStyle/>
          <a:p>
            <a:r>
              <a:rPr lang="en-GB" sz="2000" dirty="0"/>
              <a:t>External RAM region</a:t>
            </a:r>
          </a:p>
          <a:p>
            <a:pPr lvl="1"/>
            <a:r>
              <a:rPr lang="en-GB" dirty="0"/>
              <a:t>Primarily used to store large data blocks or memory caches</a:t>
            </a:r>
          </a:p>
          <a:p>
            <a:pPr lvl="1"/>
            <a:r>
              <a:rPr lang="en-GB" dirty="0"/>
              <a:t>Off-chip memory, slower than on-chip SRAM region</a:t>
            </a:r>
          </a:p>
          <a:p>
            <a:r>
              <a:rPr lang="en-GB" sz="2000" dirty="0"/>
              <a:t>External device region</a:t>
            </a:r>
          </a:p>
          <a:p>
            <a:pPr lvl="1"/>
            <a:r>
              <a:rPr lang="en-GB" dirty="0"/>
              <a:t>Primarily used to map to external devices</a:t>
            </a:r>
          </a:p>
          <a:p>
            <a:pPr lvl="1"/>
            <a:r>
              <a:rPr lang="en-GB" dirty="0"/>
              <a:t>Off-chip devices, such as SD card</a:t>
            </a:r>
          </a:p>
          <a:p>
            <a:r>
              <a:rPr lang="en-GB" sz="2000" dirty="0"/>
              <a:t>Private Peripheral Bus (PPB)</a:t>
            </a:r>
          </a:p>
          <a:p>
            <a:pPr lvl="1"/>
            <a:r>
              <a:rPr lang="en-GB" dirty="0"/>
              <a:t>Provides access to internal and external processor resources</a:t>
            </a:r>
          </a:p>
        </p:txBody>
      </p:sp>
    </p:spTree>
    <p:extLst>
      <p:ext uri="{BB962C8B-B14F-4D97-AF65-F5344CB8AC3E}">
        <p14:creationId xmlns:p14="http://schemas.microsoft.com/office/powerpoint/2010/main" val="276852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Bit-band operations</a:t>
            </a:r>
          </a:p>
        </p:txBody>
      </p:sp>
      <p:sp>
        <p:nvSpPr>
          <p:cNvPr id="3" name="Content Placeholder 2"/>
          <p:cNvSpPr>
            <a:spLocks noGrp="1"/>
          </p:cNvSpPr>
          <p:nvPr>
            <p:ph idx="1"/>
          </p:nvPr>
        </p:nvSpPr>
        <p:spPr>
          <a:xfrm>
            <a:off x="533401" y="1143000"/>
            <a:ext cx="9982200" cy="4680000"/>
          </a:xfrm>
        </p:spPr>
        <p:txBody>
          <a:bodyPr/>
          <a:lstStyle/>
          <a:p>
            <a:r>
              <a:rPr lang="en-GB" sz="2000" dirty="0"/>
              <a:t>Bit-band operations allow a single load/store operation to access a single bit in the memory, for example, to change a single bit of one 32-bit data:</a:t>
            </a:r>
          </a:p>
          <a:p>
            <a:pPr lvl="1"/>
            <a:r>
              <a:rPr lang="en-GB" dirty="0"/>
              <a:t>Normal operation without bit-band (read-modify-write)</a:t>
            </a:r>
          </a:p>
          <a:p>
            <a:pPr lvl="5"/>
            <a:r>
              <a:rPr lang="en-GB" sz="2000" dirty="0"/>
              <a:t>Read the value of 32-bit data</a:t>
            </a:r>
          </a:p>
          <a:p>
            <a:pPr lvl="5"/>
            <a:r>
              <a:rPr lang="en-GB" sz="2000" dirty="0"/>
              <a:t>Modify a single bit of the 32-bit value (keep other bits unchanged)</a:t>
            </a:r>
          </a:p>
          <a:p>
            <a:pPr lvl="5"/>
            <a:r>
              <a:rPr lang="en-GB" sz="2000" dirty="0"/>
              <a:t>Write the value back to the address</a:t>
            </a:r>
          </a:p>
          <a:p>
            <a:pPr lvl="1"/>
            <a:r>
              <a:rPr lang="en-GB" dirty="0"/>
              <a:t>Bit-band operation</a:t>
            </a:r>
          </a:p>
          <a:p>
            <a:pPr lvl="5"/>
            <a:r>
              <a:rPr lang="en-GB" sz="2000" dirty="0"/>
              <a:t>Directly write a single bit (0 or 1) to the “bit-band alias address” of the data</a:t>
            </a:r>
          </a:p>
          <a:p>
            <a:r>
              <a:rPr lang="en-GB" sz="2000" dirty="0"/>
              <a:t>Bit-band alias address</a:t>
            </a:r>
          </a:p>
          <a:p>
            <a:pPr lvl="1"/>
            <a:r>
              <a:rPr lang="en-GB" dirty="0"/>
              <a:t>Each bit-band alias address is mapped to a real data address</a:t>
            </a:r>
          </a:p>
          <a:p>
            <a:pPr lvl="1"/>
            <a:r>
              <a:rPr lang="en-GB" dirty="0"/>
              <a:t>When writing to the bit-band alias address, only a single bit of the data will be changed</a:t>
            </a:r>
          </a:p>
        </p:txBody>
      </p:sp>
    </p:spTree>
    <p:extLst>
      <p:ext uri="{BB962C8B-B14F-4D97-AF65-F5344CB8AC3E}">
        <p14:creationId xmlns:p14="http://schemas.microsoft.com/office/powerpoint/2010/main" val="73835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Bit-band operation example</a:t>
            </a:r>
          </a:p>
        </p:txBody>
      </p:sp>
      <p:sp>
        <p:nvSpPr>
          <p:cNvPr id="3" name="Content Placeholder 2"/>
          <p:cNvSpPr>
            <a:spLocks noGrp="1"/>
          </p:cNvSpPr>
          <p:nvPr>
            <p:ph idx="1"/>
          </p:nvPr>
        </p:nvSpPr>
        <p:spPr/>
        <p:txBody>
          <a:bodyPr/>
          <a:lstStyle/>
          <a:p>
            <a:r>
              <a:rPr lang="en-GB" sz="2000" dirty="0"/>
              <a:t>For example, in order to set bit[3] in word data in address 0x20000000:</a:t>
            </a:r>
          </a:p>
          <a:p>
            <a:endParaRPr lang="en-GB" dirty="0"/>
          </a:p>
          <a:p>
            <a:endParaRPr lang="en-GB" dirty="0"/>
          </a:p>
          <a:p>
            <a:endParaRPr lang="en-GB" dirty="0"/>
          </a:p>
          <a:p>
            <a:endParaRPr lang="en-GB" sz="2000" dirty="0"/>
          </a:p>
          <a:p>
            <a:r>
              <a:rPr lang="en-GB" sz="2000" dirty="0"/>
              <a:t>Read-modify-write operation</a:t>
            </a:r>
          </a:p>
          <a:p>
            <a:pPr lvl="1"/>
            <a:r>
              <a:rPr lang="en-GB" dirty="0"/>
              <a:t>Reads the data (0x21) from the address 0x20000000</a:t>
            </a:r>
          </a:p>
          <a:p>
            <a:pPr lvl="1"/>
            <a:r>
              <a:rPr lang="en-GB" dirty="0"/>
              <a:t>The interrupt changes the data of 0x20000000 address to 0x79 and then returns </a:t>
            </a:r>
          </a:p>
          <a:p>
            <a:pPr lvl="1"/>
            <a:r>
              <a:rPr lang="en-GB" dirty="0"/>
              <a:t>Writes back the modified old data back</a:t>
            </a:r>
          </a:p>
          <a:p>
            <a:pPr lvl="1"/>
            <a:r>
              <a:rPr lang="en-GB" dirty="0"/>
              <a:t>0x79 has been lost!</a:t>
            </a:r>
          </a:p>
          <a:p>
            <a:endParaRPr lang="en-GB" dirty="0"/>
          </a:p>
          <a:p>
            <a:endParaRPr lang="en-GB" dirty="0"/>
          </a:p>
          <a:p>
            <a:endParaRPr lang="en-GB" dirty="0"/>
          </a:p>
          <a:p>
            <a:endParaRPr lang="en-GB" dirty="0"/>
          </a:p>
        </p:txBody>
      </p:sp>
      <p:grpSp>
        <p:nvGrpSpPr>
          <p:cNvPr id="4" name="Group 3"/>
          <p:cNvGrpSpPr/>
          <p:nvPr/>
        </p:nvGrpSpPr>
        <p:grpSpPr>
          <a:xfrm>
            <a:off x="1828800" y="1861185"/>
            <a:ext cx="8077200" cy="2019300"/>
            <a:chOff x="-230981" y="1417320"/>
            <a:chExt cx="8077200" cy="2019300"/>
          </a:xfrm>
        </p:grpSpPr>
        <p:grpSp>
          <p:nvGrpSpPr>
            <p:cNvPr id="5" name="Group 4"/>
            <p:cNvGrpSpPr/>
            <p:nvPr/>
          </p:nvGrpSpPr>
          <p:grpSpPr>
            <a:xfrm>
              <a:off x="3203258" y="1417320"/>
              <a:ext cx="4642961" cy="2019300"/>
              <a:chOff x="1068229" y="1428750"/>
              <a:chExt cx="4642961" cy="2019300"/>
            </a:xfrm>
          </p:grpSpPr>
          <p:sp>
            <p:nvSpPr>
              <p:cNvPr id="9" name="Rectangle 8"/>
              <p:cNvSpPr/>
              <p:nvPr/>
            </p:nvSpPr>
            <p:spPr bwMode="auto">
              <a:xfrm>
                <a:off x="2058829" y="1428750"/>
                <a:ext cx="3652361" cy="2019300"/>
              </a:xfrm>
              <a:prstGeom prst="rect">
                <a:avLst/>
              </a:prstGeom>
              <a:solidFill>
                <a:srgbClr val="AAC5D2">
                  <a:lumMod val="20000"/>
                  <a:lumOff val="80000"/>
                </a:srgbClr>
              </a:solidFill>
              <a:ln w="12700" cap="flat" cmpd="sng" algn="ctr">
                <a:solidFill>
                  <a:srgbClr val="000000">
                    <a:lumMod val="75000"/>
                    <a:lumOff val="2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2000" tIns="72000" rIns="72000" bIns="72000" numCol="1" rtlCol="0" anchor="t" anchorCtr="0" compatLnSpc="1">
                <a:prstTxWarp prst="textNoShape">
                  <a:avLst/>
                </a:prstTxWarp>
              </a:bodyPr>
              <a:lstStyle/>
              <a:p>
                <a:pPr eaLnBrk="1" hangingPunct="1">
                  <a:defRPr/>
                </a:pPr>
                <a:r>
                  <a:rPr lang="pt-BR" sz="1200" kern="0" dirty="0">
                    <a:solidFill>
                      <a:srgbClr val="000000"/>
                    </a:solidFill>
                    <a:latin typeface="Lucida Console" panose="020B0609040504020204" pitchFamily="49" charset="0"/>
                    <a:ea typeface="MS PGothic" pitchFamily="34" charset="-128"/>
                  </a:rPr>
                  <a:t>;Read-Modify-Write Operation</a:t>
                </a:r>
              </a:p>
              <a:p>
                <a:pPr eaLnBrk="1" hangingPunct="1">
                  <a:defRPr/>
                </a:pPr>
                <a:endParaRPr lang="pt-BR" sz="1200" kern="0" dirty="0">
                  <a:solidFill>
                    <a:srgbClr val="000000"/>
                  </a:solidFill>
                  <a:latin typeface="Lucida Console" panose="020B0609040504020204" pitchFamily="49" charset="0"/>
                  <a:ea typeface="MS PGothic" pitchFamily="34" charset="-128"/>
                </a:endParaRPr>
              </a:p>
              <a:p>
                <a:pPr eaLnBrk="1" hangingPunct="1">
                  <a:defRPr/>
                </a:pPr>
                <a:r>
                  <a:rPr lang="pt-BR" sz="1200" kern="0" dirty="0">
                    <a:solidFill>
                      <a:srgbClr val="000000"/>
                    </a:solidFill>
                    <a:latin typeface="Lucida Console" panose="020B0609040504020204" pitchFamily="49" charset="0"/>
                    <a:ea typeface="MS PGothic" pitchFamily="34" charset="-128"/>
                  </a:rPr>
                  <a:t>LDR   R1, =0x20000000 ;Setup address</a:t>
                </a:r>
              </a:p>
              <a:p>
                <a:pPr eaLnBrk="1" hangingPunct="1">
                  <a:defRPr/>
                </a:pPr>
                <a:r>
                  <a:rPr lang="pt-BR" sz="1200" kern="0" dirty="0">
                    <a:solidFill>
                      <a:srgbClr val="000000"/>
                    </a:solidFill>
                    <a:latin typeface="Lucida Console" panose="020B0609040504020204" pitchFamily="49" charset="0"/>
                    <a:ea typeface="MS PGothic" pitchFamily="34" charset="-128"/>
                  </a:rPr>
                  <a:t>LDR   R0, [R1]        ;Read 0x21</a:t>
                </a:r>
              </a:p>
              <a:p>
                <a:pPr eaLnBrk="1" hangingPunct="1">
                  <a:defRPr/>
                </a:pPr>
                <a:endParaRPr lang="pt-BR" sz="1200" kern="0" dirty="0">
                  <a:solidFill>
                    <a:srgbClr val="000000"/>
                  </a:solidFill>
                  <a:latin typeface="Lucida Console" panose="020B0609040504020204" pitchFamily="49" charset="0"/>
                  <a:ea typeface="MS PGothic" pitchFamily="34" charset="-128"/>
                </a:endParaRPr>
              </a:p>
              <a:p>
                <a:pPr eaLnBrk="1" hangingPunct="1">
                  <a:defRPr/>
                </a:pPr>
                <a:endParaRPr lang="pt-BR" sz="1200" kern="0" dirty="0">
                  <a:solidFill>
                    <a:srgbClr val="000000"/>
                  </a:solidFill>
                  <a:latin typeface="Lucida Console" panose="020B0609040504020204" pitchFamily="49" charset="0"/>
                  <a:ea typeface="MS PGothic" pitchFamily="34" charset="-128"/>
                </a:endParaRPr>
              </a:p>
              <a:p>
                <a:pPr eaLnBrk="1" hangingPunct="1">
                  <a:defRPr/>
                </a:pPr>
                <a:endParaRPr lang="pt-BR" sz="1200" kern="0" dirty="0">
                  <a:solidFill>
                    <a:srgbClr val="000000"/>
                  </a:solidFill>
                  <a:latin typeface="Lucida Console" panose="020B0609040504020204" pitchFamily="49" charset="0"/>
                  <a:ea typeface="MS PGothic" pitchFamily="34" charset="-128"/>
                </a:endParaRPr>
              </a:p>
              <a:p>
                <a:pPr eaLnBrk="1" hangingPunct="1">
                  <a:defRPr/>
                </a:pPr>
                <a:r>
                  <a:rPr lang="pt-BR" sz="1200" kern="0" dirty="0">
                    <a:solidFill>
                      <a:srgbClr val="000000"/>
                    </a:solidFill>
                    <a:latin typeface="Lucida Console" panose="020B0609040504020204" pitchFamily="49" charset="0"/>
                    <a:ea typeface="MS PGothic" pitchFamily="34" charset="-128"/>
                  </a:rPr>
                  <a:t>ORR.W R0, #0x8	  ;Set bit[3] </a:t>
                </a:r>
              </a:p>
              <a:p>
                <a:pPr eaLnBrk="1" hangingPunct="1">
                  <a:defRPr/>
                </a:pPr>
                <a:r>
                  <a:rPr lang="pt-BR" sz="1200" kern="0" dirty="0">
                    <a:solidFill>
                      <a:srgbClr val="000000"/>
                    </a:solidFill>
                    <a:latin typeface="Lucida Console" panose="020B0609040504020204" pitchFamily="49" charset="0"/>
                    <a:ea typeface="MS PGothic" pitchFamily="34" charset="-128"/>
                  </a:rPr>
                  <a:t>STR   R0, [R1]	  ;Write back 0x29</a:t>
                </a:r>
              </a:p>
            </p:txBody>
          </p:sp>
          <p:grpSp>
            <p:nvGrpSpPr>
              <p:cNvPr id="10" name="Group 9"/>
              <p:cNvGrpSpPr/>
              <p:nvPr/>
            </p:nvGrpSpPr>
            <p:grpSpPr>
              <a:xfrm>
                <a:off x="1068229" y="2057400"/>
                <a:ext cx="990600" cy="217170"/>
                <a:chOff x="1064419" y="2057400"/>
                <a:chExt cx="990600" cy="217170"/>
              </a:xfrm>
            </p:grpSpPr>
            <p:cxnSp>
              <p:nvCxnSpPr>
                <p:cNvPr id="11" name="Straight Arrow Connector 10"/>
                <p:cNvCxnSpPr/>
                <p:nvPr/>
              </p:nvCxnSpPr>
              <p:spPr>
                <a:xfrm flipH="1">
                  <a:off x="1064419" y="2274570"/>
                  <a:ext cx="990600"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16819" y="2057400"/>
                  <a:ext cx="838200" cy="217170"/>
                </a:xfrm>
                <a:prstGeom prst="rect">
                  <a:avLst/>
                </a:prstGeom>
              </p:spPr>
              <p:txBody>
                <a:bodyPr vert="horz" wrap="none" lIns="0" tIns="0" rIns="0" bIns="0" rtlCol="0" anchor="t">
                  <a:normAutofit/>
                </a:bodyPr>
                <a:lstStyle/>
                <a:p>
                  <a:pPr algn="ctr"/>
                  <a:r>
                    <a:rPr lang="en-GB" sz="1100" dirty="0">
                      <a:latin typeface="Lucida Console" panose="020B0609040504020204" pitchFamily="49" charset="0"/>
                    </a:rPr>
                    <a:t>Interrupt!</a:t>
                  </a:r>
                </a:p>
                <a:p>
                  <a:pPr algn="ctr"/>
                  <a:endParaRPr lang="en-GB" sz="1100" dirty="0">
                    <a:latin typeface="Lucida Console" panose="020B0609040504020204" pitchFamily="49" charset="0"/>
                  </a:endParaRPr>
                </a:p>
              </p:txBody>
            </p:sp>
          </p:grpSp>
        </p:grpSp>
        <p:sp>
          <p:nvSpPr>
            <p:cNvPr id="6" name="Rectangle 5"/>
            <p:cNvSpPr/>
            <p:nvPr/>
          </p:nvSpPr>
          <p:spPr bwMode="auto">
            <a:xfrm>
              <a:off x="-230981" y="2091690"/>
              <a:ext cx="3429001" cy="887730"/>
            </a:xfrm>
            <a:prstGeom prst="rect">
              <a:avLst/>
            </a:prstGeom>
            <a:solidFill>
              <a:srgbClr val="AAC5D2">
                <a:lumMod val="20000"/>
                <a:lumOff val="80000"/>
              </a:srgbClr>
            </a:solidFill>
            <a:ln w="12700" cap="flat" cmpd="sng" algn="ctr">
              <a:solidFill>
                <a:srgbClr val="000000">
                  <a:lumMod val="75000"/>
                  <a:lumOff val="2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2000" tIns="72000" rIns="72000" bIns="72000" numCol="1" rtlCol="0" anchor="t" anchorCtr="0" compatLnSpc="1">
              <a:prstTxWarp prst="textNoShape">
                <a:avLst/>
              </a:prstTxWarp>
            </a:bodyPr>
            <a:lstStyle/>
            <a:p>
              <a:pPr eaLnBrk="1" hangingPunct="1">
                <a:defRPr/>
              </a:pPr>
              <a:r>
                <a:rPr lang="pt-BR" sz="1200" kern="0" dirty="0">
                  <a:solidFill>
                    <a:srgbClr val="000000"/>
                  </a:solidFill>
                  <a:latin typeface="Lucida Console" panose="020B0609040504020204" pitchFamily="49" charset="0"/>
                  <a:ea typeface="MS PGothic" pitchFamily="34" charset="-128"/>
                </a:rPr>
                <a:t>...</a:t>
              </a:r>
            </a:p>
            <a:p>
              <a:pPr lvl="0" fontAlgn="base">
                <a:spcBef>
                  <a:spcPct val="0"/>
                </a:spcBef>
                <a:spcAft>
                  <a:spcPct val="0"/>
                </a:spcAft>
                <a:defRPr/>
              </a:pPr>
              <a:r>
                <a:rPr lang="pt-BR" sz="1200" kern="0" dirty="0">
                  <a:solidFill>
                    <a:srgbClr val="000000"/>
                  </a:solidFill>
                  <a:latin typeface="Lucida Console" panose="020B0609040504020204" pitchFamily="49" charset="0"/>
                  <a:ea typeface="MS PGothic" pitchFamily="34" charset="-128"/>
                </a:rPr>
                <a:t>LDR R1, =0x20000000 ;Setup address</a:t>
              </a:r>
            </a:p>
            <a:p>
              <a:pPr eaLnBrk="1" hangingPunct="1">
                <a:defRPr/>
              </a:pPr>
              <a:r>
                <a:rPr lang="pt-BR" sz="1200" kern="0" dirty="0">
                  <a:solidFill>
                    <a:srgbClr val="000000"/>
                  </a:solidFill>
                  <a:latin typeface="Lucida Console" panose="020B0609040504020204" pitchFamily="49" charset="0"/>
                  <a:ea typeface="MS PGothic" pitchFamily="34" charset="-128"/>
                </a:rPr>
                <a:t>STR R2,[R1]         ;Write back 0x79</a:t>
              </a:r>
            </a:p>
            <a:p>
              <a:pPr eaLnBrk="1" hangingPunct="1">
                <a:defRPr/>
              </a:pPr>
              <a:r>
                <a:rPr lang="pt-BR" sz="1200" kern="0" dirty="0">
                  <a:solidFill>
                    <a:srgbClr val="000000"/>
                  </a:solidFill>
                  <a:latin typeface="Lucida Console" panose="020B0609040504020204" pitchFamily="49" charset="0"/>
                  <a:ea typeface="MS PGothic" pitchFamily="34" charset="-128"/>
                </a:rPr>
                <a:t>...</a:t>
              </a:r>
            </a:p>
          </p:txBody>
        </p:sp>
        <p:cxnSp>
          <p:nvCxnSpPr>
            <p:cNvPr id="7" name="Straight Arrow Connector 6"/>
            <p:cNvCxnSpPr/>
            <p:nvPr/>
          </p:nvCxnSpPr>
          <p:spPr>
            <a:xfrm>
              <a:off x="3203258" y="2819400"/>
              <a:ext cx="990600"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03258" y="2609850"/>
              <a:ext cx="990600" cy="217170"/>
            </a:xfrm>
            <a:prstGeom prst="rect">
              <a:avLst/>
            </a:prstGeom>
          </p:spPr>
          <p:txBody>
            <a:bodyPr vert="horz" wrap="none" lIns="0" tIns="0" rIns="0" bIns="0" rtlCol="0" anchor="t">
              <a:normAutofit/>
            </a:bodyPr>
            <a:lstStyle/>
            <a:p>
              <a:pPr algn="ctr"/>
              <a:r>
                <a:rPr lang="en-GB" sz="1100" dirty="0">
                  <a:latin typeface="Lucida Console" panose="020B0609040504020204" pitchFamily="49" charset="0"/>
                </a:rPr>
                <a:t>Return!</a:t>
              </a:r>
            </a:p>
            <a:p>
              <a:pPr algn="ctr"/>
              <a:endParaRPr lang="en-GB" sz="1100" dirty="0">
                <a:latin typeface="Lucida Console" panose="020B0609040504020204" pitchFamily="49" charset="0"/>
              </a:endParaRPr>
            </a:p>
          </p:txBody>
        </p:sp>
      </p:grpSp>
    </p:spTree>
    <p:extLst>
      <p:ext uri="{BB962C8B-B14F-4D97-AF65-F5344CB8AC3E}">
        <p14:creationId xmlns:p14="http://schemas.microsoft.com/office/powerpoint/2010/main" val="1190899281"/>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Arm_2021</Template>
  <TotalTime>159</TotalTime>
  <Words>8468</Words>
  <Application>Microsoft Office PowerPoint</Application>
  <PresentationFormat>Widescreen</PresentationFormat>
  <Paragraphs>1730</Paragraphs>
  <Slides>46</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Consolas</vt:lpstr>
      <vt:lpstr>Gill Sans MT</vt:lpstr>
      <vt:lpstr>Lucida Console</vt:lpstr>
      <vt:lpstr>Times New Roman</vt:lpstr>
      <vt:lpstr>Wingdings</vt:lpstr>
      <vt:lpstr>Arm_PPT_Public</vt:lpstr>
      <vt:lpstr>The Arm Cortex-M33 Processor Architecture</vt:lpstr>
      <vt:lpstr>Learning Objectives</vt:lpstr>
      <vt:lpstr>Module syllabus</vt:lpstr>
      <vt:lpstr>Arm Cortex-M33 memory map</vt:lpstr>
      <vt:lpstr>Arm Cortex-M33 memory map</vt:lpstr>
      <vt:lpstr>Arm Cortex-M33 memory map</vt:lpstr>
      <vt:lpstr>Arm Cortex-M33 memory map</vt:lpstr>
      <vt:lpstr>Bit-band operations</vt:lpstr>
      <vt:lpstr>Bit-band operation example</vt:lpstr>
      <vt:lpstr>Bit-band operation example</vt:lpstr>
      <vt:lpstr>Bit-band alias address</vt:lpstr>
      <vt:lpstr>Bit-band alias address</vt:lpstr>
      <vt:lpstr>Benefits of bit-band operations</vt:lpstr>
      <vt:lpstr>Cortex-M33 program image</vt:lpstr>
      <vt:lpstr>Cortex-M33 program image</vt:lpstr>
      <vt:lpstr>Cortex-M33 endianness</vt:lpstr>
      <vt:lpstr>Arm Cortex-M33 processor instruction set and Thumb    instruction set</vt:lpstr>
      <vt:lpstr>Arm and Thumb instruction set</vt:lpstr>
      <vt:lpstr>Cortex-M33 instruction set</vt:lpstr>
      <vt:lpstr>Cortex-M33 instruction set</vt:lpstr>
      <vt:lpstr>Arm Cortex-M33 Instruction Set - Overview</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Cortex-M33 instruction set</vt:lpstr>
      <vt:lpstr>Data insertion and alignment</vt:lpstr>
      <vt:lpstr>Useful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Design</dc:title>
  <dc:subject/>
  <dc:creator>Hubert Sumarno</dc:creator>
  <cp:keywords/>
  <dc:description/>
  <cp:lastModifiedBy>Oyinkuro Benafa</cp:lastModifiedBy>
  <cp:revision>7</cp:revision>
  <dcterms:created xsi:type="dcterms:W3CDTF">2021-07-30T09:18:53Z</dcterms:created>
  <dcterms:modified xsi:type="dcterms:W3CDTF">2021-11-18T10:28:03Z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