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65"/>
  </p:notesMasterIdLst>
  <p:handoutMasterIdLst>
    <p:handoutMasterId r:id="rId66"/>
  </p:handoutMasterIdLst>
  <p:sldIdLst>
    <p:sldId id="256" r:id="rId7"/>
    <p:sldId id="441" r:id="rId8"/>
    <p:sldId id="257" r:id="rId9"/>
    <p:sldId id="258" r:id="rId10"/>
    <p:sldId id="259" r:id="rId11"/>
    <p:sldId id="260" r:id="rId12"/>
    <p:sldId id="261" r:id="rId13"/>
    <p:sldId id="262" r:id="rId14"/>
    <p:sldId id="264" r:id="rId15"/>
    <p:sldId id="263"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3" r:id="rId6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9CBF7E-AC26-4876-8586-EC029C749BAD}" v="1" dt="2021-08-02T11:28:45.210"/>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5418" autoAdjust="0"/>
  </p:normalViewPr>
  <p:slideViewPr>
    <p:cSldViewPr snapToGrid="0">
      <p:cViewPr varScale="1">
        <p:scale>
          <a:sx n="57" d="100"/>
          <a:sy n="57" d="100"/>
        </p:scale>
        <p:origin x="54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402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11/18/2021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FD43E-C9CA-400D-BE26-76D6CA7E3007}" type="slidenum">
              <a:rPr lang="en-US"/>
              <a:pPr/>
              <a:t>1</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tools of the software development </a:t>
            </a:r>
            <a:r>
              <a:rPr lang="en-US" baseline="0" dirty="0" err="1"/>
              <a:t>toolchain</a:t>
            </a:r>
            <a:r>
              <a:rPr lang="en-US" baseline="0" dirty="0"/>
              <a:t> must follow certain rules to ensure that code developed separately can work together properly. There are several interface standards.  We will look at AAPCS in some detail later in the module.</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10</a:t>
            </a:fld>
            <a:endParaRPr lang="en-US"/>
          </a:p>
        </p:txBody>
      </p:sp>
    </p:spTree>
    <p:extLst>
      <p:ext uri="{BB962C8B-B14F-4D97-AF65-F5344CB8AC3E}">
        <p14:creationId xmlns:p14="http://schemas.microsoft.com/office/powerpoint/2010/main" val="89739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registers</a:t>
            </a:r>
            <a:r>
              <a:rPr lang="en-US" baseline="0" dirty="0"/>
              <a:t> are special memory locations within the processor core that can be accessed without loading the main data bus.  Access to these registers is much quicker and more convenient than accessing data memory, so for operations that require temporary storage (perhaps the output of intermediate stages of a calculation) it is much more efficient to use registers than memory.</a:t>
            </a:r>
          </a:p>
          <a:p>
            <a:r>
              <a:rPr lang="en-US" baseline="0" dirty="0"/>
              <a:t>Registers are also used to implement efficient data transfer between functions.</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11</a:t>
            </a:fld>
            <a:endParaRPr lang="en-US"/>
          </a:p>
        </p:txBody>
      </p:sp>
    </p:spTree>
    <p:extLst>
      <p:ext uri="{BB962C8B-B14F-4D97-AF65-F5344CB8AC3E}">
        <p14:creationId xmlns:p14="http://schemas.microsoft.com/office/powerpoint/2010/main" val="140245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M33 processor has up to 16 registers available to the programmer.  The</a:t>
            </a:r>
            <a:r>
              <a:rPr lang="en-US" baseline="0" dirty="0"/>
              <a:t> upper ones have specific purposes, but the lower ones can be used for temporary data storage.</a:t>
            </a:r>
          </a:p>
          <a:p>
            <a:r>
              <a:rPr lang="en-US" baseline="0" dirty="0"/>
              <a:t>Registers r0 – r3 are used by functions and subroutines – their values are not automatically maintained when a function is called, and are thus available for the operation of the function.</a:t>
            </a:r>
          </a:p>
          <a:p>
            <a:r>
              <a:rPr lang="en-US" baseline="0" dirty="0"/>
              <a:t>Registers r4 – r8, r10 and r11 store local variables belonging to the calling function, and their values must not be overwritten by the called function.</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12</a:t>
            </a:fld>
            <a:endParaRPr lang="en-US"/>
          </a:p>
        </p:txBody>
      </p:sp>
    </p:spTree>
    <p:extLst>
      <p:ext uri="{BB962C8B-B14F-4D97-AF65-F5344CB8AC3E}">
        <p14:creationId xmlns:p14="http://schemas.microsoft.com/office/powerpoint/2010/main" val="2816191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from the module on </a:t>
            </a:r>
            <a:r>
              <a:rPr lang="en-US"/>
              <a:t>the M33 </a:t>
            </a:r>
            <a:r>
              <a:rPr lang="en-US" dirty="0"/>
              <a:t>core that there are 16 x 32-bit</a:t>
            </a:r>
            <a:r>
              <a:rPr lang="en-US" baseline="0" dirty="0"/>
              <a:t> </a:t>
            </a:r>
            <a:r>
              <a:rPr lang="en-US" dirty="0"/>
              <a:t>registers in a Cortex Arm</a:t>
            </a:r>
            <a:r>
              <a:rPr lang="en-US" baseline="0" dirty="0"/>
              <a:t> core.  </a:t>
            </a:r>
            <a:r>
              <a:rPr lang="en-US" dirty="0"/>
              <a:t>The list of Arm processor registers is shown</a:t>
            </a:r>
            <a:r>
              <a:rPr lang="en-US" baseline="0" dirty="0"/>
              <a:t> above, along with the standard usage of these registers for implementing subroutines and function calls.  As a C programmer, you do not need to select which registers to use; the compiler will do it for you.  When you are debugging your code, it is helpful to know how the registers have been used.  Note that the use of r9 is dependent on application.</a:t>
            </a:r>
          </a:p>
          <a:p>
            <a:r>
              <a:rPr lang="en-US" baseline="0" dirty="0"/>
              <a:t>There are a number of other specialized core configuration registers that control the operation of the processor core, e.g. the response to interrupts.</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13</a:t>
            </a:fld>
            <a:endParaRPr lang="en-US"/>
          </a:p>
        </p:txBody>
      </p:sp>
    </p:spTree>
    <p:extLst>
      <p:ext uri="{BB962C8B-B14F-4D97-AF65-F5344CB8AC3E}">
        <p14:creationId xmlns:p14="http://schemas.microsoft.com/office/powerpoint/2010/main" val="82528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Memory is one of the fundamental</a:t>
            </a:r>
            <a:r>
              <a:rPr lang="en-US" baseline="0" dirty="0"/>
              <a:t> assets of a embedded system.  It has two main uses – to store data (which may change), and to store instructions (which generally do not change).  Some architectures make no distinction between these uses, whereas Arm Cortex generally segments storage in memory into standard address ranges, and uses different buses to retrieve the different types of information.</a:t>
            </a:r>
          </a:p>
          <a:p>
            <a:r>
              <a:rPr lang="en-US" baseline="0" dirty="0"/>
              <a:t>Because types are differentiated, their relative sizes are fixed.  In general, a processor will have much more flash memory than RAM (typically 10:1, although this is not a rule).</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14</a:t>
            </a:fld>
            <a:endParaRPr lang="en-US"/>
          </a:p>
        </p:txBody>
      </p:sp>
    </p:spTree>
    <p:extLst>
      <p:ext uri="{BB962C8B-B14F-4D97-AF65-F5344CB8AC3E}">
        <p14:creationId xmlns:p14="http://schemas.microsoft.com/office/powerpoint/2010/main" val="140245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program like the one above will have a number of specific uses of memory.  Usually,</a:t>
            </a:r>
            <a:r>
              <a:rPr lang="en-US" baseline="0" dirty="0"/>
              <a:t> t</a:t>
            </a:r>
            <a:r>
              <a:rPr lang="en-US" dirty="0"/>
              <a:t>he code will be stored in ‘flash’ memory, since it does not need to change, and it must be retained during a power off/on cycle.  Storage</a:t>
            </a:r>
            <a:r>
              <a:rPr lang="en-US" baseline="0" dirty="0"/>
              <a:t> for the </a:t>
            </a:r>
            <a:r>
              <a:rPr lang="en-US" dirty="0"/>
              <a:t>other types will depend on whether they need to change, and whether the value needs to be retained during power loss.</a:t>
            </a:r>
          </a:p>
          <a:p>
            <a:r>
              <a:rPr lang="en-US" dirty="0"/>
              <a:t>Recall that flash is more plentiful than RAM,</a:t>
            </a:r>
            <a:r>
              <a:rPr lang="en-US" baseline="0" dirty="0"/>
              <a:t> so it should be used where possible.</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15</a:t>
            </a:fld>
            <a:endParaRPr lang="en-US"/>
          </a:p>
        </p:txBody>
      </p:sp>
    </p:spTree>
    <p:extLst>
      <p:ext uri="{BB962C8B-B14F-4D97-AF65-F5344CB8AC3E}">
        <p14:creationId xmlns:p14="http://schemas.microsoft.com/office/powerpoint/2010/main" val="141959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the information change – if not, then we can use flash.  The types of data that are stored in flash are</a:t>
            </a:r>
            <a:r>
              <a:rPr lang="en-US" baseline="0" dirty="0"/>
              <a:t> instructions (obviously), constants, and initial values (which must be available for loading into RAM on powerup).</a:t>
            </a:r>
          </a:p>
          <a:p>
            <a:r>
              <a:rPr lang="en-US" baseline="0" dirty="0"/>
              <a:t>If the information needs to be modified (the essence of the term ‘variable’), then it needs to be stored in RAM.  As well as variable data, we may also need to store temporary return addresses and other configuration data.</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16</a:t>
            </a:fld>
            <a:endParaRPr lang="en-US"/>
          </a:p>
        </p:txBody>
      </p:sp>
    </p:spTree>
    <p:extLst>
      <p:ext uri="{BB962C8B-B14F-4D97-AF65-F5344CB8AC3E}">
        <p14:creationId xmlns:p14="http://schemas.microsoft.com/office/powerpoint/2010/main" val="141959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a:t>
            </a:r>
            <a:r>
              <a:rPr lang="en-US" baseline="0" dirty="0"/>
              <a:t> that the availability of RAM is limited, we need to implement strategies for making the best use of it.  One fundamental question we must ask is ‘</a:t>
            </a:r>
            <a:r>
              <a:rPr lang="en-US" dirty="0"/>
              <a:t>How long does the data need to exist?’.  If it exists for a short time, it can be stored in</a:t>
            </a:r>
            <a:r>
              <a:rPr lang="en-US" baseline="0" dirty="0"/>
              <a:t> a ‘reusable</a:t>
            </a:r>
            <a:r>
              <a:rPr lang="en-US" baseline="0"/>
              <a:t>’ area </a:t>
            </a:r>
            <a:r>
              <a:rPr lang="en-US" baseline="0" dirty="0"/>
              <a:t>of memory, and ‘deallocated’ (reclaimed) when no longer needed.  The amount of memory for this type of data will vary during the execution of the program, so it needs an area of memory that can ‘grow’ to meet demand.  The space required for ‘global’ data will be fixed, since their value must be accessible throughout execution. </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17</a:t>
            </a:fld>
            <a:endParaRPr lang="en-US"/>
          </a:p>
        </p:txBody>
      </p:sp>
    </p:spTree>
    <p:extLst>
      <p:ext uri="{BB962C8B-B14F-4D97-AF65-F5344CB8AC3E}">
        <p14:creationId xmlns:p14="http://schemas.microsoft.com/office/powerpoint/2010/main" val="141959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on this slide shows how different parts of the program lead to memory use in different sections of RAM and</a:t>
            </a:r>
            <a:r>
              <a:rPr lang="en-US" baseline="0" dirty="0"/>
              <a:t> flash ROM.  The aim, as ever, is to use RAM as efficiently as possible.  As well as considering temporary storage, we need to consider how best to allocate the regions of memory where the amount of stored data will grow and shrink during execution.  The two areas of memory that can grow and shrink are called the ‘Stack’ (which grows downwards in the diagram above), and the ‘Heap’ (which grows from the bottom upwards in the diagram).  Although these two areas are shown ‘touching’, in reality there is normally a gap of unused memory between them.</a:t>
            </a:r>
          </a:p>
          <a:p>
            <a:r>
              <a:rPr lang="en-US" baseline="0" dirty="0"/>
              <a:t>It is worth considering that the above diagram only relates to one ‘thread’ of execution.  When multiple threads exist, the situation becomes more complicated, and an operating system is normally used to control the allocation of memory.</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18</a:t>
            </a:fld>
            <a:endParaRPr lang="en-US"/>
          </a:p>
        </p:txBody>
      </p:sp>
    </p:spTree>
    <p:extLst>
      <p:ext uri="{BB962C8B-B14F-4D97-AF65-F5344CB8AC3E}">
        <p14:creationId xmlns:p14="http://schemas.microsoft.com/office/powerpoint/2010/main" val="1808499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new function is called, mechanisms</a:t>
            </a:r>
            <a:r>
              <a:rPr lang="en-US" baseline="0" dirty="0"/>
              <a:t> are provided to allow exchange of data when the function is called and when it returns.  In addition to this, if the function uses any memory and registers, there will need to be a ‘tidy up’ process after execution, allowing memory to reclaimed, and register values to be restored.  This process is handled by ‘a</a:t>
            </a:r>
            <a:r>
              <a:rPr lang="en-US" dirty="0"/>
              <a:t>ctivation</a:t>
            </a:r>
            <a:r>
              <a:rPr lang="en-US" baseline="0" dirty="0"/>
              <a:t> records’, which are used to keep track of information needed for each function which has started executing but not completed yet.  Note that one function may call another, so there may need to be several activation records in existence at a given time.</a:t>
            </a:r>
          </a:p>
          <a:p>
            <a:r>
              <a:rPr lang="en-US" baseline="0" dirty="0"/>
              <a:t>Activation records are stored on the Stack, since the number of them will vary during execution.</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19</a:t>
            </a:fld>
            <a:endParaRPr lang="en-US"/>
          </a:p>
        </p:txBody>
      </p:sp>
    </p:spTree>
    <p:extLst>
      <p:ext uri="{BB962C8B-B14F-4D97-AF65-F5344CB8AC3E}">
        <p14:creationId xmlns:p14="http://schemas.microsoft.com/office/powerpoint/2010/main" val="151808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Variables can be assigned using ‘qualifiers’, which determine how (and where) they should be stored, and whether they can be ‘optimized’.  A variable declared</a:t>
            </a:r>
            <a:r>
              <a:rPr lang="en-US" baseline="0" dirty="0"/>
              <a:t> without a qualifier is known as ‘automatic’ – it is automatically deallocated when the function which defined it terminates.  It will be recreated next time the function runs, but will not retain its value between calls.</a:t>
            </a:r>
            <a:endParaRPr lang="en-US" dirty="0"/>
          </a:p>
          <a:p>
            <a:r>
              <a:rPr lang="en-US" dirty="0"/>
              <a:t>Note that the term ‘scope’ refers to the areas</a:t>
            </a:r>
            <a:r>
              <a:rPr lang="en-US" baseline="0" dirty="0"/>
              <a:t> of code from which the variable can be accessed.  Scoping is put in place to allow the programmer to protect variables from unintended modification by the wrong parts of a program. </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20</a:t>
            </a:fld>
            <a:endParaRPr lang="en-US"/>
          </a:p>
        </p:txBody>
      </p:sp>
    </p:spTree>
    <p:extLst>
      <p:ext uri="{BB962C8B-B14F-4D97-AF65-F5344CB8AC3E}">
        <p14:creationId xmlns:p14="http://schemas.microsoft.com/office/powerpoint/2010/main" val="2473833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linker was mentioned on</a:t>
            </a:r>
            <a:r>
              <a:rPr lang="en-US" baseline="0" dirty="0"/>
              <a:t> a previous slide</a:t>
            </a:r>
            <a:r>
              <a:rPr lang="en-US" dirty="0"/>
              <a:t>.  The function of the linker is to generate the memory map of the program ‘image’</a:t>
            </a:r>
            <a:r>
              <a:rPr lang="en-US" baseline="0" dirty="0"/>
              <a:t> which is eventually downloaded onto the embedded processor system.  This image contains the code and the space allocated for variables, as well as the regions set aside for the heap and the stack.  The linker also needs to resolve variable and function references between sections of a program.  Development toolchains often produce a linker map file showing how the various regions of memory have been allocated.</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21</a:t>
            </a:fld>
            <a:endParaRPr lang="en-US"/>
          </a:p>
        </p:txBody>
      </p:sp>
    </p:spTree>
    <p:extLst>
      <p:ext uri="{BB962C8B-B14F-4D97-AF65-F5344CB8AC3E}">
        <p14:creationId xmlns:p14="http://schemas.microsoft.com/office/powerpoint/2010/main" val="2892148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traditionally think of the ‘main()’ function being the entry point into our system – the</a:t>
            </a:r>
            <a:r>
              <a:rPr lang="en-US" baseline="0" dirty="0"/>
              <a:t> section that gets executed first.  In reality, although the image produced by the linker has been downloaded, and the allocation of memory has taken place, there are still a number of ‘housekeeping’ tasks that need to take place before our main() function can run.  These tasks are outline above, and are achieved using standard code provided by the toolchain vendor.  This code is generally referred to as ‘start-up code’.  It may also include code to configure the clock system, and as such, may be modified by the programmer (with care!) to suit the specific application and hardware. </a:t>
            </a:r>
          </a:p>
          <a:p>
            <a:endParaRPr lang="en-US" baseline="0" dirty="0"/>
          </a:p>
          <a:p>
            <a:r>
              <a:rPr lang="en-US" baseline="0" dirty="0"/>
              <a:t>When we debug, we often skip directly to the start of main() on the assumption that the start-up code is correct.</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22</a:t>
            </a:fld>
            <a:endParaRPr lang="en-US"/>
          </a:p>
        </p:txBody>
      </p:sp>
    </p:spTree>
    <p:extLst>
      <p:ext uri="{BB962C8B-B14F-4D97-AF65-F5344CB8AC3E}">
        <p14:creationId xmlns:p14="http://schemas.microsoft.com/office/powerpoint/2010/main" val="2851613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 code will want to access the value of data held in memory.  The standard way to do this is via the variable name, but that is not the</a:t>
            </a:r>
            <a:r>
              <a:rPr lang="en-US" baseline="0" dirty="0"/>
              <a:t> only way.  </a:t>
            </a:r>
          </a:p>
          <a:p>
            <a:r>
              <a:rPr lang="en-US" baseline="0" dirty="0"/>
              <a:t>We have already looked at the kind of qualifiers we can use on variables.  This will affect the access mechanism.</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23</a:t>
            </a:fld>
            <a:endParaRPr lang="en-US"/>
          </a:p>
        </p:txBody>
      </p:sp>
    </p:spTree>
    <p:extLst>
      <p:ext uri="{BB962C8B-B14F-4D97-AF65-F5344CB8AC3E}">
        <p14:creationId xmlns:p14="http://schemas.microsoft.com/office/powerpoint/2010/main" val="1402459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24</a:t>
            </a:fld>
            <a:endParaRPr lang="en-US"/>
          </a:p>
        </p:txBody>
      </p:sp>
    </p:spTree>
    <p:extLst>
      <p:ext uri="{BB962C8B-B14F-4D97-AF65-F5344CB8AC3E}">
        <p14:creationId xmlns:p14="http://schemas.microsoft.com/office/powerpoint/2010/main" val="645560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variable name provides a way to get to the value of a variable using its address (which, for simple access, we do not need</a:t>
            </a:r>
            <a:r>
              <a:rPr lang="en-US" baseline="0" dirty="0"/>
              <a:t> to know)</a:t>
            </a:r>
            <a:r>
              <a:rPr lang="en-US" dirty="0"/>
              <a:t>.  Static variables can be allocated</a:t>
            </a:r>
            <a:r>
              <a:rPr lang="en-US" baseline="0" dirty="0"/>
              <a:t> anywhere in memory.  </a:t>
            </a:r>
            <a:r>
              <a:rPr lang="en-US" dirty="0"/>
              <a:t>Given that the memory</a:t>
            </a:r>
            <a:r>
              <a:rPr lang="en-US" baseline="0" dirty="0"/>
              <a:t> space for an Arm processor is based on 32-bit addresses, it becomes difficult to write a single instruction that fits into 32 bits in order to reference a variable with a 32 bit address – there just isn’t room.  We require a ‘32 bit pointer’ to be set up using a register, then use indirect access to get at the data.  In the assembly code above, [r0] means get the value of the data which is stored at this address.  This is known as indirect addressing, and because r0 hold the address of the data, it is called a ‘pointer’.</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25</a:t>
            </a:fld>
            <a:endParaRPr lang="en-US"/>
          </a:p>
        </p:txBody>
      </p:sp>
    </p:spTree>
    <p:extLst>
      <p:ext uri="{BB962C8B-B14F-4D97-AF65-F5344CB8AC3E}">
        <p14:creationId xmlns:p14="http://schemas.microsoft.com/office/powerpoint/2010/main" val="1433265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example C</a:t>
            </a:r>
            <a:r>
              <a:rPr lang="en-US" baseline="0" dirty="0"/>
              <a:t> </a:t>
            </a:r>
            <a:r>
              <a:rPr lang="en-US" dirty="0"/>
              <a:t>code, there are two variables that will</a:t>
            </a:r>
            <a:r>
              <a:rPr lang="en-US" baseline="0" dirty="0"/>
              <a:t> need to be accessed using 32 bit pointers – ‘</a:t>
            </a:r>
            <a:r>
              <a:rPr lang="en-US" baseline="0" dirty="0" err="1"/>
              <a:t>siA</a:t>
            </a:r>
            <a:r>
              <a:rPr lang="en-US" baseline="0" dirty="0"/>
              <a:t>’ (because it is defined outside main), and ‘</a:t>
            </a:r>
            <a:r>
              <a:rPr lang="en-US" baseline="0" dirty="0" err="1"/>
              <a:t>siC</a:t>
            </a:r>
            <a:r>
              <a:rPr lang="en-US" baseline="0" dirty="0"/>
              <a:t>’ (because it is declared static).</a:t>
            </a:r>
            <a:r>
              <a:rPr lang="en-US" dirty="0"/>
              <a:t>  In both cases the compiler will use </a:t>
            </a:r>
            <a:r>
              <a:rPr lang="en-US" baseline="0" dirty="0"/>
              <a:t>32-bit pointers stored in registers r1 and r2 (at this point r1 and r2 contain addresses).  In order to load the values of these variables into registers r1 and r2, we use load indirect (LDR r1, [r1, #0]), where the #0 is a zero offset.</a:t>
            </a:r>
          </a:p>
          <a:p>
            <a:r>
              <a:rPr lang="en-US" baseline="0" dirty="0"/>
              <a:t>The final line of code, ADDS r1, r1, r2 adds r1 and r2 together and puts the answer in r1.</a:t>
            </a:r>
          </a:p>
          <a:p>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26</a:t>
            </a:fld>
            <a:endParaRPr lang="en-US"/>
          </a:p>
        </p:txBody>
      </p:sp>
    </p:spTree>
    <p:extLst>
      <p:ext uri="{BB962C8B-B14F-4D97-AF65-F5344CB8AC3E}">
        <p14:creationId xmlns:p14="http://schemas.microsoft.com/office/powerpoint/2010/main" val="645560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a:t>
            </a:r>
            <a:r>
              <a:rPr lang="en-US" baseline="0" dirty="0"/>
              <a:t> mentioned, C variables created without qualifiers are ‘automatic’ (although there is a specific qualifier, ‘auto’, which is illustrated in the code above).  This allows the compiler to create a temporary variable on the stack which ‘lives’ for the duration of the function call.  At the end of the function, the memory occupied is returned to the stack (by moving the stack pointer).</a:t>
            </a:r>
          </a:p>
          <a:p>
            <a:r>
              <a:rPr lang="en-US" baseline="0" dirty="0"/>
              <a:t>The activation record notes the (temporary) location of the variables on the stack.</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27</a:t>
            </a:fld>
            <a:endParaRPr lang="en-US"/>
          </a:p>
        </p:txBody>
      </p:sp>
    </p:spTree>
    <p:extLst>
      <p:ext uri="{BB962C8B-B14F-4D97-AF65-F5344CB8AC3E}">
        <p14:creationId xmlns:p14="http://schemas.microsoft.com/office/powerpoint/2010/main" val="1303882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t>
            </a:r>
            <a:r>
              <a:rPr lang="en-US" baseline="0" dirty="0"/>
              <a:t> m</a:t>
            </a:r>
            <a:r>
              <a:rPr lang="en-US" dirty="0"/>
              <a:t>ain calls function a, which calls function b, which calls function c. The call</a:t>
            </a:r>
            <a:r>
              <a:rPr lang="en-US" baseline="0" dirty="0"/>
              <a:t> stack shows this nested call behavior, and illustrates how temporary ‘auto’ variables are stored as art of the activation record on the stack.</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28</a:t>
            </a:fld>
            <a:endParaRPr lang="en-US"/>
          </a:p>
        </p:txBody>
      </p:sp>
    </p:spTree>
    <p:extLst>
      <p:ext uri="{BB962C8B-B14F-4D97-AF65-F5344CB8AC3E}">
        <p14:creationId xmlns:p14="http://schemas.microsoft.com/office/powerpoint/2010/main" val="1518085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to an</a:t>
            </a:r>
            <a:r>
              <a:rPr lang="en-US" baseline="0" dirty="0"/>
              <a:t> automatic</a:t>
            </a:r>
            <a:r>
              <a:rPr lang="en-US" dirty="0"/>
              <a:t> variable does not require a 32 bit address, since the storage is a fixed distance from the stack pointer.  This provides a simple way to specify</a:t>
            </a:r>
            <a:r>
              <a:rPr lang="en-US" baseline="0" dirty="0"/>
              <a:t> the address as an offset from the stack pointer, like this [</a:t>
            </a:r>
            <a:r>
              <a:rPr lang="en-US" baseline="0" dirty="0" err="1"/>
              <a:t>sp</a:t>
            </a:r>
            <a:r>
              <a:rPr lang="en-US" baseline="0" dirty="0"/>
              <a:t>, #offset] (see diagram above).  Because items on the stack are always ‘word-aligned’, the offset is always a multiple of 4 bytes.</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29</a:t>
            </a:fld>
            <a:endParaRPr lang="en-US"/>
          </a:p>
        </p:txBody>
      </p:sp>
    </p:spTree>
    <p:extLst>
      <p:ext uri="{BB962C8B-B14F-4D97-AF65-F5344CB8AC3E}">
        <p14:creationId xmlns:p14="http://schemas.microsoft.com/office/powerpoint/2010/main" val="130388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development for any kind of processor can be complex and time-consuming,</a:t>
            </a:r>
            <a:r>
              <a:rPr lang="en-US" baseline="0" dirty="0"/>
              <a:t> especially if we write it using the native set of machine instructions that the core designer provided.  Although machine instructions interact directly with the core hardware, they are difficult to remember, and the code that you produce can be prone to errors, and difficult to debug.</a:t>
            </a:r>
          </a:p>
          <a:p>
            <a:r>
              <a:rPr lang="en-US" baseline="0" dirty="0"/>
              <a:t>As an alternative, we use a ‘high-level language’ like C, which allows us to abstract from the machine instructions and express our algorithms in a more human-readable way.  This makes out code easier to write, easier to debug, and easier for others to interpret.  </a:t>
            </a:r>
          </a:p>
          <a:p>
            <a:r>
              <a:rPr lang="en-US" baseline="0" dirty="0"/>
              <a:t>It is important to appreciate that our C code eventually gets translated (compiled) into machine instructions. Understanding how this process works allows us to use the language and the features of the processor more effectively; it also allows us to appreciate the code that the compiler produces, and those aspects which may affect performance.</a:t>
            </a:r>
          </a:p>
          <a:p>
            <a:r>
              <a:rPr lang="en-US" baseline="0" dirty="0"/>
              <a:t>We start with a review of the compilation process, and look at how the development tools can help us understand how the compiler produces our code.</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3</a:t>
            </a:fld>
            <a:endParaRPr lang="en-US"/>
          </a:p>
        </p:txBody>
      </p:sp>
    </p:spTree>
    <p:extLst>
      <p:ext uri="{BB962C8B-B14F-4D97-AF65-F5344CB8AC3E}">
        <p14:creationId xmlns:p14="http://schemas.microsoft.com/office/powerpoint/2010/main" val="59295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above shows how the automatic</a:t>
            </a:r>
            <a:r>
              <a:rPr lang="en-US" baseline="0" dirty="0"/>
              <a:t> variables </a:t>
            </a:r>
            <a:r>
              <a:rPr lang="en-US" baseline="0" dirty="0" err="1"/>
              <a:t>aiB</a:t>
            </a:r>
            <a:r>
              <a:rPr lang="en-US" baseline="0" dirty="0"/>
              <a:t>, </a:t>
            </a:r>
            <a:r>
              <a:rPr lang="en-US" baseline="0" dirty="0" err="1"/>
              <a:t>aiE</a:t>
            </a:r>
            <a:r>
              <a:rPr lang="en-US" baseline="0" dirty="0"/>
              <a:t>, </a:t>
            </a:r>
            <a:r>
              <a:rPr lang="en-US" baseline="0" dirty="0" err="1"/>
              <a:t>aiF</a:t>
            </a:r>
            <a:r>
              <a:rPr lang="en-US" baseline="0" dirty="0"/>
              <a:t> and </a:t>
            </a:r>
            <a:r>
              <a:rPr lang="en-US" baseline="0" dirty="0" err="1"/>
              <a:t>aiG</a:t>
            </a:r>
            <a:r>
              <a:rPr lang="en-US" baseline="0" dirty="0"/>
              <a:t> are stored on the stack.</a:t>
            </a:r>
          </a:p>
          <a:p>
            <a:r>
              <a:rPr lang="en-US" baseline="0" dirty="0"/>
              <a:t>The code illustrates how the values are accessed (modified) using offsets from the stack pointer.</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30</a:t>
            </a:fld>
            <a:endParaRPr lang="en-US"/>
          </a:p>
        </p:txBody>
      </p:sp>
    </p:spTree>
    <p:extLst>
      <p:ext uri="{BB962C8B-B14F-4D97-AF65-F5344CB8AC3E}">
        <p14:creationId xmlns:p14="http://schemas.microsoft.com/office/powerpoint/2010/main" val="1303882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Pointers are a powerful addition to the C language, which allow variables to hold addresses</a:t>
            </a:r>
            <a:r>
              <a:rPr lang="en-US" baseline="0" dirty="0"/>
              <a:t> (of other variables) rather than data.</a:t>
            </a:r>
          </a:p>
          <a:p>
            <a:r>
              <a:rPr lang="en-US" dirty="0"/>
              <a:t>C uses the * and &amp; operators to signify the use of pointers.</a:t>
            </a:r>
          </a:p>
        </p:txBody>
      </p:sp>
      <p:sp>
        <p:nvSpPr>
          <p:cNvPr id="4" name="Slide Number Placeholder 3"/>
          <p:cNvSpPr>
            <a:spLocks noGrp="1"/>
          </p:cNvSpPr>
          <p:nvPr>
            <p:ph type="sldNum" sz="quarter" idx="10"/>
          </p:nvPr>
        </p:nvSpPr>
        <p:spPr/>
        <p:txBody>
          <a:bodyPr/>
          <a:lstStyle/>
          <a:p>
            <a:fld id="{E0EF0128-BE69-46F8-8B53-F084BE844DB1}" type="slidenum">
              <a:rPr lang="en-US" smtClean="0"/>
              <a:pPr/>
              <a:t>31</a:t>
            </a:fld>
            <a:endParaRPr lang="en-US"/>
          </a:p>
        </p:txBody>
      </p:sp>
    </p:spTree>
    <p:extLst>
      <p:ext uri="{BB962C8B-B14F-4D97-AF65-F5344CB8AC3E}">
        <p14:creationId xmlns:p14="http://schemas.microsoft.com/office/powerpoint/2010/main" val="1402459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above identifies two lines of C code on lines 22 and 23 that</a:t>
            </a:r>
            <a:r>
              <a:rPr lang="en-US" baseline="0" dirty="0"/>
              <a:t> implement the increment of a variable held at address ‘</a:t>
            </a:r>
            <a:r>
              <a:rPr lang="en-US" baseline="0" dirty="0" err="1"/>
              <a:t>aiB</a:t>
            </a:r>
            <a:r>
              <a:rPr lang="en-US" baseline="0" dirty="0"/>
              <a:t>’.  Note how the address of </a:t>
            </a:r>
            <a:r>
              <a:rPr lang="en-US" baseline="0" dirty="0" err="1"/>
              <a:t>aiB</a:t>
            </a:r>
            <a:r>
              <a:rPr lang="en-US" baseline="0" dirty="0"/>
              <a:t> is ‘calculated’ by adding the value of the stack pointer to the offset given in the table of automatic variables.  Instead of incrementing </a:t>
            </a:r>
            <a:r>
              <a:rPr lang="en-US" baseline="0" dirty="0" err="1"/>
              <a:t>aiB</a:t>
            </a:r>
            <a:r>
              <a:rPr lang="en-US" baseline="0" dirty="0"/>
              <a:t>, we get its address, then use a pointer (</a:t>
            </a:r>
            <a:r>
              <a:rPr lang="en-US" baseline="0" dirty="0" err="1"/>
              <a:t>apD</a:t>
            </a:r>
            <a:r>
              <a:rPr lang="en-US" baseline="0" dirty="0"/>
              <a:t>) to that address, and increment the value pointed at by </a:t>
            </a:r>
            <a:r>
              <a:rPr lang="en-US" baseline="0" dirty="0" err="1"/>
              <a:t>apD</a:t>
            </a:r>
            <a:r>
              <a:rPr lang="en-US" baseline="0" dirty="0"/>
              <a:t>.  The new value is then stored back in the address pointed to by </a:t>
            </a:r>
            <a:r>
              <a:rPr lang="en-US" baseline="0" dirty="0" err="1"/>
              <a:t>apD</a:t>
            </a:r>
            <a:r>
              <a:rPr lang="en-US" baseline="0" dirty="0"/>
              <a:t> (which is the address of the variable </a:t>
            </a:r>
            <a:r>
              <a:rPr lang="en-US" baseline="0" dirty="0" err="1"/>
              <a:t>aiB</a:t>
            </a:r>
            <a:r>
              <a:rPr lang="en-US" baseline="0" dirty="0"/>
              <a:t>).</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32</a:t>
            </a:fld>
            <a:endParaRPr lang="en-US"/>
          </a:p>
        </p:txBody>
      </p:sp>
    </p:spTree>
    <p:extLst>
      <p:ext uri="{BB962C8B-B14F-4D97-AF65-F5344CB8AC3E}">
        <p14:creationId xmlns:p14="http://schemas.microsoft.com/office/powerpoint/2010/main" val="679910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that to </a:t>
            </a:r>
            <a:r>
              <a:rPr lang="en-US" dirty="0"/>
              <a:t>access a static variable, we need a 32 bit address, and this must be stored in a register that will act as a pointer.  In the code above, this adds 9 to the value</a:t>
            </a:r>
            <a:r>
              <a:rPr lang="en-US" baseline="0" dirty="0"/>
              <a:t> of the variable known as </a:t>
            </a:r>
            <a:r>
              <a:rPr lang="en-US" baseline="0" dirty="0" err="1"/>
              <a:t>siC.</a:t>
            </a:r>
            <a:r>
              <a:rPr lang="en-US" baseline="0" dirty="0"/>
              <a:t>  </a:t>
            </a:r>
          </a:p>
          <a:p>
            <a:r>
              <a:rPr lang="en-US" baseline="0" dirty="0"/>
              <a:t>W</a:t>
            </a:r>
            <a:r>
              <a:rPr lang="en-US" dirty="0"/>
              <a:t>e start by getting the address of </a:t>
            </a:r>
            <a:r>
              <a:rPr lang="en-US" dirty="0" err="1"/>
              <a:t>siC</a:t>
            </a:r>
            <a:r>
              <a:rPr lang="en-US" dirty="0"/>
              <a:t> and putting</a:t>
            </a:r>
            <a:r>
              <a:rPr lang="en-US" baseline="0" dirty="0"/>
              <a:t> it into r0.</a:t>
            </a:r>
          </a:p>
          <a:p>
            <a:r>
              <a:rPr lang="en-US" baseline="0" dirty="0"/>
              <a:t>Following that, we get the data from that address and put it into r1.  We then add 9 to r1 and store the answer back into the address held in r0. </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33</a:t>
            </a:fld>
            <a:endParaRPr lang="en-US"/>
          </a:p>
        </p:txBody>
      </p:sp>
    </p:spTree>
    <p:extLst>
      <p:ext uri="{BB962C8B-B14F-4D97-AF65-F5344CB8AC3E}">
        <p14:creationId xmlns:p14="http://schemas.microsoft.com/office/powerpoint/2010/main" val="679910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Arrays are a C data type that allow us to hold multiple values accessed via</a:t>
            </a:r>
            <a:r>
              <a:rPr lang="en-US" baseline="0" dirty="0"/>
              <a:t> a single variable name + an index.  </a:t>
            </a:r>
          </a:p>
          <a:p>
            <a:r>
              <a:rPr lang="en-US" baseline="0" dirty="0"/>
              <a:t>Arrays are ‘zero-based, so accessing the variable x[3] will give access to the fourth item in the array called x.</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34</a:t>
            </a:fld>
            <a:endParaRPr lang="en-US"/>
          </a:p>
        </p:txBody>
      </p:sp>
    </p:spTree>
    <p:extLst>
      <p:ext uri="{BB962C8B-B14F-4D97-AF65-F5344CB8AC3E}">
        <p14:creationId xmlns:p14="http://schemas.microsoft.com/office/powerpoint/2010/main" val="1402459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above declares a one-dimensional array ‘buff2’ of unsigned 8-bit variables (probably characters) with up to 4 items, and a 6 x 8 array called buff3 containing unsigned 16-bit variables.</a:t>
            </a:r>
          </a:p>
          <a:p>
            <a:r>
              <a:rPr lang="en-US" dirty="0"/>
              <a:t>The function ‘arrays’ takes two index parameters</a:t>
            </a:r>
            <a:r>
              <a:rPr lang="en-US" baseline="0" dirty="0"/>
              <a:t> and produces an unsigned 32-bit integer result based on the contents of these two arrays.</a:t>
            </a:r>
          </a:p>
          <a:p>
            <a:r>
              <a:rPr lang="en-US" baseline="0" dirty="0"/>
              <a:t>In order to access elements in an array, we will need to calculate memory offsets from the start of the array.</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35</a:t>
            </a:fld>
            <a:endParaRPr lang="en-US"/>
          </a:p>
        </p:txBody>
      </p:sp>
    </p:spTree>
    <p:extLst>
      <p:ext uri="{BB962C8B-B14F-4D97-AF65-F5344CB8AC3E}">
        <p14:creationId xmlns:p14="http://schemas.microsoft.com/office/powerpoint/2010/main" val="449806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above adds two of the buff2 array elements together.  The value of the argument variable ‘n’ is passed to the function via register r0 (this conserves stack space).</a:t>
            </a:r>
          </a:p>
          <a:p>
            <a:r>
              <a:rPr lang="en-US" dirty="0"/>
              <a:t>r3 and r4 are loaded with the addresses of the required elements.  The registers</a:t>
            </a:r>
            <a:r>
              <a:rPr lang="en-US" baseline="0" dirty="0"/>
              <a:t> then use the addresses to load the data at those indexes.  The final ADDS instruction calculates the total and stores it in r0 (which carries </a:t>
            </a:r>
            <a:r>
              <a:rPr lang="en-US" dirty="0"/>
              <a:t>the final result).</a:t>
            </a:r>
          </a:p>
        </p:txBody>
      </p:sp>
      <p:sp>
        <p:nvSpPr>
          <p:cNvPr id="4" name="Slide Number Placeholder 3"/>
          <p:cNvSpPr>
            <a:spLocks noGrp="1"/>
          </p:cNvSpPr>
          <p:nvPr>
            <p:ph type="sldNum" sz="quarter" idx="10"/>
          </p:nvPr>
        </p:nvSpPr>
        <p:spPr/>
        <p:txBody>
          <a:bodyPr/>
          <a:lstStyle/>
          <a:p>
            <a:fld id="{E0EF0128-BE69-46F8-8B53-F084BE844DB1}" type="slidenum">
              <a:rPr lang="en-US" smtClean="0"/>
              <a:pPr/>
              <a:t>36</a:t>
            </a:fld>
            <a:endParaRPr lang="en-US"/>
          </a:p>
        </p:txBody>
      </p:sp>
    </p:spTree>
    <p:extLst>
      <p:ext uri="{BB962C8B-B14F-4D97-AF65-F5344CB8AC3E}">
        <p14:creationId xmlns:p14="http://schemas.microsoft.com/office/powerpoint/2010/main" val="1033348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above</a:t>
            </a:r>
            <a:r>
              <a:rPr lang="en-US" baseline="0" dirty="0"/>
              <a:t> shows how the elements of the array are arranged in memory, using the address of buff3 as a base address.</a:t>
            </a:r>
          </a:p>
          <a:p>
            <a:r>
              <a:rPr lang="en-US" baseline="0" dirty="0"/>
              <a:t>The offset calculation is shown on the right, and will be the sum of the row and column offset.</a:t>
            </a:r>
          </a:p>
        </p:txBody>
      </p:sp>
      <p:sp>
        <p:nvSpPr>
          <p:cNvPr id="4" name="Slide Number Placeholder 3"/>
          <p:cNvSpPr>
            <a:spLocks noGrp="1"/>
          </p:cNvSpPr>
          <p:nvPr>
            <p:ph type="sldNum" sz="quarter" idx="10"/>
          </p:nvPr>
        </p:nvSpPr>
        <p:spPr/>
        <p:txBody>
          <a:bodyPr/>
          <a:lstStyle/>
          <a:p>
            <a:fld id="{E0EF0128-BE69-46F8-8B53-F084BE844DB1}" type="slidenum">
              <a:rPr lang="en-US" smtClean="0"/>
              <a:pPr/>
              <a:t>37</a:t>
            </a:fld>
            <a:endParaRPr lang="en-US"/>
          </a:p>
        </p:txBody>
      </p:sp>
    </p:spTree>
    <p:extLst>
      <p:ext uri="{BB962C8B-B14F-4D97-AF65-F5344CB8AC3E}">
        <p14:creationId xmlns:p14="http://schemas.microsoft.com/office/powerpoint/2010/main" val="3395758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to perform this calculation requires two multiplications, but it only uses one ‘MULS’ instruction.  The second multiplication</a:t>
            </a:r>
            <a:r>
              <a:rPr lang="en-US" baseline="0" dirty="0"/>
              <a:t> implements the column offset; it is a multiplication by 2 (each element is 16 bits = 2 bytes long) which is conveniently implemented by shifting the address value by 1 (hence the &lt;&lt;1).  The final offset, stored in r3, is added to r0 to produce the final return value (which needs to be in r0 by convention).</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38</a:t>
            </a:fld>
            <a:endParaRPr lang="en-US"/>
          </a:p>
        </p:txBody>
      </p:sp>
    </p:spTree>
    <p:extLst>
      <p:ext uri="{BB962C8B-B14F-4D97-AF65-F5344CB8AC3E}">
        <p14:creationId xmlns:p14="http://schemas.microsoft.com/office/powerpoint/2010/main" val="4100786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EF0128-BE69-46F8-8B53-F084BE844DB1}" type="slidenum">
              <a:rPr lang="en-US" smtClean="0"/>
              <a:pPr/>
              <a:t>39</a:t>
            </a:fld>
            <a:endParaRPr lang="en-US"/>
          </a:p>
        </p:txBody>
      </p:sp>
    </p:spTree>
    <p:extLst>
      <p:ext uri="{BB962C8B-B14F-4D97-AF65-F5344CB8AC3E}">
        <p14:creationId xmlns:p14="http://schemas.microsoft.com/office/powerpoint/2010/main" val="140245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dirty="0"/>
              <a:t>Compared to working with registers and machine instructions, a high level</a:t>
            </a:r>
            <a:r>
              <a:rPr lang="en-US" baseline="0" dirty="0"/>
              <a:t> language like C provides a much richer set of data types and operations.  </a:t>
            </a:r>
          </a:p>
          <a:p>
            <a:endParaRPr lang="en-US" baseline="0" dirty="0"/>
          </a:p>
          <a:p>
            <a:r>
              <a:rPr lang="en-US" baseline="0" dirty="0"/>
              <a:t>This module is not going to teach you about how to program in C; we assume you can do that already.  </a:t>
            </a:r>
          </a:p>
          <a:p>
            <a:endParaRPr lang="en-US" baseline="0" dirty="0"/>
          </a:p>
          <a:p>
            <a:r>
              <a:rPr lang="en-US" baseline="0" dirty="0"/>
              <a:t>What this module will do is illustrate how the common C features are converted into machine instructions, and how the register set is used to implement things like functions and variables.</a:t>
            </a:r>
          </a:p>
          <a:p>
            <a:endParaRPr lang="en-US" baseline="0" dirty="0"/>
          </a:p>
          <a:p>
            <a:r>
              <a:rPr lang="en-US" baseline="0" dirty="0"/>
              <a:t>The C language is feature-rich, with a wide range of data types, operators, and the ability to segment code into functions. </a:t>
            </a:r>
            <a:endParaRPr lang="en-US" dirty="0"/>
          </a:p>
        </p:txBody>
      </p:sp>
      <p:sp>
        <p:nvSpPr>
          <p:cNvPr id="40964"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653" indent="-285636">
              <a:defRPr sz="2400">
                <a:solidFill>
                  <a:schemeClr val="tx1"/>
                </a:solidFill>
                <a:latin typeface="Times New Roman" pitchFamily="18" charset="0"/>
              </a:defRPr>
            </a:lvl2pPr>
            <a:lvl3pPr marL="1142543" indent="-228509">
              <a:defRPr sz="2400">
                <a:solidFill>
                  <a:schemeClr val="tx1"/>
                </a:solidFill>
                <a:latin typeface="Times New Roman" pitchFamily="18" charset="0"/>
              </a:defRPr>
            </a:lvl3pPr>
            <a:lvl4pPr marL="1599560" indent="-228509">
              <a:defRPr sz="2400">
                <a:solidFill>
                  <a:schemeClr val="tx1"/>
                </a:solidFill>
                <a:latin typeface="Times New Roman" pitchFamily="18" charset="0"/>
              </a:defRPr>
            </a:lvl4pPr>
            <a:lvl5pPr marL="2056577" indent="-228509">
              <a:defRPr sz="2400">
                <a:solidFill>
                  <a:schemeClr val="tx1"/>
                </a:solidFill>
                <a:latin typeface="Times New Roman" pitchFamily="18" charset="0"/>
              </a:defRPr>
            </a:lvl5pPr>
            <a:lvl6pPr marL="2513594" indent="-228509" eaLnBrk="0" fontAlgn="base" hangingPunct="0">
              <a:spcBef>
                <a:spcPct val="0"/>
              </a:spcBef>
              <a:spcAft>
                <a:spcPct val="0"/>
              </a:spcAft>
              <a:defRPr sz="2400">
                <a:solidFill>
                  <a:schemeClr val="tx1"/>
                </a:solidFill>
                <a:latin typeface="Times New Roman" pitchFamily="18" charset="0"/>
              </a:defRPr>
            </a:lvl6pPr>
            <a:lvl7pPr marL="2970611" indent="-228509" eaLnBrk="0" fontAlgn="base" hangingPunct="0">
              <a:spcBef>
                <a:spcPct val="0"/>
              </a:spcBef>
              <a:spcAft>
                <a:spcPct val="0"/>
              </a:spcAft>
              <a:defRPr sz="2400">
                <a:solidFill>
                  <a:schemeClr val="tx1"/>
                </a:solidFill>
                <a:latin typeface="Times New Roman" pitchFamily="18" charset="0"/>
              </a:defRPr>
            </a:lvl7pPr>
            <a:lvl8pPr marL="3427628" indent="-228509" eaLnBrk="0" fontAlgn="base" hangingPunct="0">
              <a:spcBef>
                <a:spcPct val="0"/>
              </a:spcBef>
              <a:spcAft>
                <a:spcPct val="0"/>
              </a:spcAft>
              <a:defRPr sz="2400">
                <a:solidFill>
                  <a:schemeClr val="tx1"/>
                </a:solidFill>
                <a:latin typeface="Times New Roman" pitchFamily="18" charset="0"/>
              </a:defRPr>
            </a:lvl8pPr>
            <a:lvl9pPr marL="3884646" indent="-228509" eaLnBrk="0" fontAlgn="base" hangingPunct="0">
              <a:spcBef>
                <a:spcPct val="0"/>
              </a:spcBef>
              <a:spcAft>
                <a:spcPct val="0"/>
              </a:spcAft>
              <a:defRPr sz="2400">
                <a:solidFill>
                  <a:schemeClr val="tx1"/>
                </a:solidFill>
                <a:latin typeface="Times New Roman" pitchFamily="18" charset="0"/>
              </a:defRPr>
            </a:lvl9pPr>
          </a:lstStyle>
          <a:p>
            <a:fld id="{D4EFAB8C-FD1D-456F-8D06-1DFFBE55B839}" type="slidenum">
              <a:rPr lang="en-US" sz="1200"/>
              <a:pPr/>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lifetime of a function can best be enclosed</a:t>
            </a:r>
            <a:r>
              <a:rPr lang="en-US" baseline="0" dirty="0"/>
              <a:t> in a ‘Prolog’ (which happens before execution) and an ‘Epilog’ (which happens after execution).</a:t>
            </a:r>
          </a:p>
          <a:p>
            <a:r>
              <a:rPr lang="en-US" baseline="0" dirty="0"/>
              <a:t>The prolog and epilog implement AAPCS (</a:t>
            </a:r>
            <a:r>
              <a:rPr lang="en-US" dirty="0"/>
              <a:t>Arm Architecture Procedure Call Standard), including the creation of the activation record</a:t>
            </a:r>
            <a:r>
              <a:rPr lang="en-US" baseline="0" dirty="0"/>
              <a:t>.</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40</a:t>
            </a:fld>
            <a:endParaRPr lang="en-US"/>
          </a:p>
        </p:txBody>
      </p:sp>
    </p:spTree>
    <p:extLst>
      <p:ext uri="{BB962C8B-B14F-4D97-AF65-F5344CB8AC3E}">
        <p14:creationId xmlns:p14="http://schemas.microsoft.com/office/powerpoint/2010/main" val="2816191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a single link register (LR) to contain return addresses will</a:t>
            </a:r>
            <a:r>
              <a:rPr lang="en-US" baseline="0" dirty="0"/>
              <a:t> work, so long as we only call one function and then return.</a:t>
            </a:r>
          </a:p>
          <a:p>
            <a:r>
              <a:rPr lang="en-US" baseline="0" dirty="0"/>
              <a:t>If one function calls another, the original LR value would be lost, so it is the responsibility of the calling function to store the current LR value on the stack.</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41</a:t>
            </a:fld>
            <a:endParaRPr lang="en-US"/>
          </a:p>
        </p:txBody>
      </p:sp>
    </p:spTree>
    <p:extLst>
      <p:ext uri="{BB962C8B-B14F-4D97-AF65-F5344CB8AC3E}">
        <p14:creationId xmlns:p14="http://schemas.microsoft.com/office/powerpoint/2010/main" val="3677098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prolog code above implements the saving of registers r4 and LR, and the reservation of 32 bytes on the stack for array ‘x’.</a:t>
            </a:r>
          </a:p>
          <a:p>
            <a:endParaRPr lang="en-US" dirty="0"/>
          </a:p>
          <a:p>
            <a:r>
              <a:rPr lang="en-US" dirty="0"/>
              <a:t>The epilog code computes the return value in r0, deallocates 32 bytes for the stack (by moving the stack pointer), and </a:t>
            </a:r>
            <a:r>
              <a:rPr lang="en-US" dirty="0" err="1"/>
              <a:t>pop’ing</a:t>
            </a:r>
            <a:r>
              <a:rPr lang="en-US" dirty="0"/>
              <a:t> (restoring) the saved value of r4 back</a:t>
            </a:r>
            <a:r>
              <a:rPr lang="en-US" baseline="0" dirty="0"/>
              <a:t> to its original location.  It pops the LR value into the pc in order to implement the correct return address.</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42</a:t>
            </a:fld>
            <a:endParaRPr lang="en-US"/>
          </a:p>
        </p:txBody>
      </p:sp>
    </p:spTree>
    <p:extLst>
      <p:ext uri="{BB962C8B-B14F-4D97-AF65-F5344CB8AC3E}">
        <p14:creationId xmlns:p14="http://schemas.microsoft.com/office/powerpoint/2010/main" val="3308542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shows how</a:t>
            </a:r>
            <a:r>
              <a:rPr lang="en-US" baseline="0" dirty="0"/>
              <a:t> the size of the stack</a:t>
            </a:r>
            <a:r>
              <a:rPr lang="en-US" dirty="0"/>
              <a:t> increases beyond the caller stack frame, as space is used by LR</a:t>
            </a:r>
            <a:r>
              <a:rPr lang="en-US" baseline="0" dirty="0"/>
              <a:t> and r4 and the 32 bytes of the function call parameter (array x).</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43</a:t>
            </a:fld>
            <a:endParaRPr lang="en-US"/>
          </a:p>
        </p:txBody>
      </p:sp>
    </p:spTree>
    <p:extLst>
      <p:ext uri="{BB962C8B-B14F-4D97-AF65-F5344CB8AC3E}">
        <p14:creationId xmlns:p14="http://schemas.microsoft.com/office/powerpoint/2010/main" val="3406308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stack shrinks as space</a:t>
            </a:r>
            <a:r>
              <a:rPr lang="en-US" baseline="0" dirty="0"/>
              <a:t> </a:t>
            </a:r>
            <a:r>
              <a:rPr lang="en-US" dirty="0"/>
              <a:t>is released in steps 2</a:t>
            </a:r>
            <a:r>
              <a:rPr lang="en-US" baseline="0" dirty="0"/>
              <a:t> and </a:t>
            </a:r>
            <a:r>
              <a:rPr lang="en-US" dirty="0"/>
              <a:t>3</a:t>
            </a:r>
            <a:r>
              <a:rPr lang="en-US" baseline="0" dirty="0"/>
              <a:t> – the stack pointer SP is moved back (down) to point to the top of the caller’s stack frame.</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44</a:t>
            </a:fld>
            <a:endParaRPr lang="en-US"/>
          </a:p>
        </p:txBody>
      </p:sp>
    </p:spTree>
    <p:extLst>
      <p:ext uri="{BB962C8B-B14F-4D97-AF65-F5344CB8AC3E}">
        <p14:creationId xmlns:p14="http://schemas.microsoft.com/office/powerpoint/2010/main" val="3406308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call a function, we normally send some data to it, and expect to get some modified data in return.</a:t>
            </a:r>
          </a:p>
          <a:p>
            <a:r>
              <a:rPr lang="en-US" dirty="0"/>
              <a:t>The</a:t>
            </a:r>
            <a:r>
              <a:rPr lang="en-US" baseline="0" dirty="0"/>
              <a:t> </a:t>
            </a:r>
            <a:r>
              <a:rPr lang="en-US" dirty="0"/>
              <a:t>Arm Architecture Procedure Call Standard (</a:t>
            </a:r>
            <a:r>
              <a:rPr lang="en-US" baseline="0" dirty="0"/>
              <a:t>AACPS) defines where to store and how to retrieve these items of data.</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45</a:t>
            </a:fld>
            <a:endParaRPr lang="en-US"/>
          </a:p>
        </p:txBody>
      </p:sp>
    </p:spTree>
    <p:extLst>
      <p:ext uri="{BB962C8B-B14F-4D97-AF65-F5344CB8AC3E}">
        <p14:creationId xmlns:p14="http://schemas.microsoft.com/office/powerpoint/2010/main" val="1402459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AAPCS standard specifies which registers are available for use in function calls.  Registers r0 through r3 are used to pass arguments, and r0 will be</a:t>
            </a:r>
            <a:r>
              <a:rPr lang="en-US" baseline="0" dirty="0"/>
              <a:t> used to return a value to the calling function at the end of the function</a:t>
            </a:r>
            <a:r>
              <a:rPr lang="en-US" dirty="0"/>
              <a:t>.</a:t>
            </a:r>
          </a:p>
        </p:txBody>
      </p:sp>
      <p:sp>
        <p:nvSpPr>
          <p:cNvPr id="4" name="Slide Number Placeholder 3"/>
          <p:cNvSpPr>
            <a:spLocks noGrp="1"/>
          </p:cNvSpPr>
          <p:nvPr>
            <p:ph type="sldNum" sz="quarter" idx="10"/>
          </p:nvPr>
        </p:nvSpPr>
        <p:spPr/>
        <p:txBody>
          <a:bodyPr/>
          <a:lstStyle/>
          <a:p>
            <a:fld id="{E0EF0128-BE69-46F8-8B53-F084BE844DB1}" type="slidenum">
              <a:rPr lang="en-US" smtClean="0"/>
              <a:pPr/>
              <a:t>46</a:t>
            </a:fld>
            <a:endParaRPr lang="en-US"/>
          </a:p>
        </p:txBody>
      </p:sp>
    </p:spTree>
    <p:extLst>
      <p:ext uri="{BB962C8B-B14F-4D97-AF65-F5344CB8AC3E}">
        <p14:creationId xmlns:p14="http://schemas.microsoft.com/office/powerpoint/2010/main" val="825283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possible, we pass parameters in registers, as this results in the least performance overhead.  Function</a:t>
            </a:r>
            <a:r>
              <a:rPr lang="en-US" baseline="0" dirty="0"/>
              <a:t> parameters are passed in r0 – r3.  </a:t>
            </a:r>
            <a:r>
              <a:rPr lang="en-US" dirty="0"/>
              <a:t>Where there are more than</a:t>
            </a:r>
            <a:r>
              <a:rPr lang="en-US" baseline="0" dirty="0"/>
              <a:t> 4 parameters (or more than 4 x 32 bits) to pass to a function, the stack is used to carry the additional parameters.</a:t>
            </a:r>
          </a:p>
          <a:p>
            <a:r>
              <a:rPr lang="en-US" baseline="0" dirty="0"/>
              <a:t>Note the alignment rules for variables bigger than 32 bits. Finally, the function is called with a branch instruction using a register to hold the address of the function.</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47</a:t>
            </a:fld>
            <a:endParaRPr lang="en-US"/>
          </a:p>
        </p:txBody>
      </p:sp>
    </p:spTree>
    <p:extLst>
      <p:ext uri="{BB962C8B-B14F-4D97-AF65-F5344CB8AC3E}">
        <p14:creationId xmlns:p14="http://schemas.microsoft.com/office/powerpoint/2010/main" val="7087254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method</a:t>
            </a:r>
            <a:r>
              <a:rPr lang="en-US" baseline="0" dirty="0"/>
              <a:t> of returning a value from a function involves the use of r0 (or r0 – r3, depending on the size of the return value).</a:t>
            </a:r>
          </a:p>
          <a:p>
            <a:r>
              <a:rPr lang="en-US" baseline="0" dirty="0"/>
              <a:t>If the return value is of ‘composite data type’ like a </a:t>
            </a:r>
            <a:r>
              <a:rPr lang="en-US" baseline="0" dirty="0" err="1"/>
              <a:t>struct</a:t>
            </a:r>
            <a:r>
              <a:rPr lang="en-US" baseline="0" dirty="0"/>
              <a:t> or a union, it is passed by reference on the stack.</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48</a:t>
            </a:fld>
            <a:endParaRPr lang="en-US"/>
          </a:p>
        </p:txBody>
      </p:sp>
    </p:spTree>
    <p:extLst>
      <p:ext uri="{BB962C8B-B14F-4D97-AF65-F5344CB8AC3E}">
        <p14:creationId xmlns:p14="http://schemas.microsoft.com/office/powerpoint/2010/main" val="708725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example of how a function (fun2) calls another (fun3) and uses its return value. First, the arguments are copied into r0 – r3, and then fun3</a:t>
            </a:r>
            <a:r>
              <a:rPr lang="en-US" baseline="0" dirty="0"/>
              <a:t> </a:t>
            </a:r>
            <a:r>
              <a:rPr lang="en-US" dirty="0"/>
              <a:t>is called. After it returns,</a:t>
            </a:r>
            <a:r>
              <a:rPr lang="en-US" baseline="0" dirty="0"/>
              <a:t> the result is in r0, so this is added to r4 to compute a new value of r4 (storing argument arg2_2).</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49</a:t>
            </a:fld>
            <a:endParaRPr lang="en-US"/>
          </a:p>
        </p:txBody>
      </p:sp>
    </p:spTree>
    <p:extLst>
      <p:ext uri="{BB962C8B-B14F-4D97-AF65-F5344CB8AC3E}">
        <p14:creationId xmlns:p14="http://schemas.microsoft.com/office/powerpoint/2010/main" val="381613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contrast</a:t>
            </a:r>
            <a:r>
              <a:rPr lang="en-US" baseline="0" dirty="0"/>
              <a:t> </a:t>
            </a:r>
            <a:r>
              <a:rPr lang="en-US" dirty="0"/>
              <a:t>with the programmer’s view, the</a:t>
            </a:r>
            <a:r>
              <a:rPr lang="en-US" baseline="0" dirty="0"/>
              <a:t> processor has a limited set of capabilities and treats most things as numbers. Parts of the software toolchain (the compiler and assembler) translate the program’s C source code into machine language object code which the processor can execute.  The list above summarizes the capabilities of a processor – note the limited number of data types, and the fairly limited set of mathematical and logical instructions.  The toolchain can often give us an insight into how the compiler has used these basic capabilities of the processor in order to implement the rich feature set of the C language.</a:t>
            </a:r>
            <a:endParaRPr lang="en-US" dirty="0"/>
          </a:p>
        </p:txBody>
      </p:sp>
      <p:sp>
        <p:nvSpPr>
          <p:cNvPr id="4198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653" indent="-285636">
              <a:defRPr sz="2400">
                <a:solidFill>
                  <a:schemeClr val="tx1"/>
                </a:solidFill>
                <a:latin typeface="Times New Roman" pitchFamily="18" charset="0"/>
              </a:defRPr>
            </a:lvl2pPr>
            <a:lvl3pPr marL="1142543" indent="-228509">
              <a:defRPr sz="2400">
                <a:solidFill>
                  <a:schemeClr val="tx1"/>
                </a:solidFill>
                <a:latin typeface="Times New Roman" pitchFamily="18" charset="0"/>
              </a:defRPr>
            </a:lvl3pPr>
            <a:lvl4pPr marL="1599560" indent="-228509">
              <a:defRPr sz="2400">
                <a:solidFill>
                  <a:schemeClr val="tx1"/>
                </a:solidFill>
                <a:latin typeface="Times New Roman" pitchFamily="18" charset="0"/>
              </a:defRPr>
            </a:lvl4pPr>
            <a:lvl5pPr marL="2056577" indent="-228509">
              <a:defRPr sz="2400">
                <a:solidFill>
                  <a:schemeClr val="tx1"/>
                </a:solidFill>
                <a:latin typeface="Times New Roman" pitchFamily="18" charset="0"/>
              </a:defRPr>
            </a:lvl5pPr>
            <a:lvl6pPr marL="2513594" indent="-228509" eaLnBrk="0" fontAlgn="base" hangingPunct="0">
              <a:spcBef>
                <a:spcPct val="0"/>
              </a:spcBef>
              <a:spcAft>
                <a:spcPct val="0"/>
              </a:spcAft>
              <a:defRPr sz="2400">
                <a:solidFill>
                  <a:schemeClr val="tx1"/>
                </a:solidFill>
                <a:latin typeface="Times New Roman" pitchFamily="18" charset="0"/>
              </a:defRPr>
            </a:lvl6pPr>
            <a:lvl7pPr marL="2970611" indent="-228509" eaLnBrk="0" fontAlgn="base" hangingPunct="0">
              <a:spcBef>
                <a:spcPct val="0"/>
              </a:spcBef>
              <a:spcAft>
                <a:spcPct val="0"/>
              </a:spcAft>
              <a:defRPr sz="2400">
                <a:solidFill>
                  <a:schemeClr val="tx1"/>
                </a:solidFill>
                <a:latin typeface="Times New Roman" pitchFamily="18" charset="0"/>
              </a:defRPr>
            </a:lvl7pPr>
            <a:lvl8pPr marL="3427628" indent="-228509" eaLnBrk="0" fontAlgn="base" hangingPunct="0">
              <a:spcBef>
                <a:spcPct val="0"/>
              </a:spcBef>
              <a:spcAft>
                <a:spcPct val="0"/>
              </a:spcAft>
              <a:defRPr sz="2400">
                <a:solidFill>
                  <a:schemeClr val="tx1"/>
                </a:solidFill>
                <a:latin typeface="Times New Roman" pitchFamily="18" charset="0"/>
              </a:defRPr>
            </a:lvl8pPr>
            <a:lvl9pPr marL="3884646" indent="-228509" eaLnBrk="0" fontAlgn="base" hangingPunct="0">
              <a:spcBef>
                <a:spcPct val="0"/>
              </a:spcBef>
              <a:spcAft>
                <a:spcPct val="0"/>
              </a:spcAft>
              <a:defRPr sz="2400">
                <a:solidFill>
                  <a:schemeClr val="tx1"/>
                </a:solidFill>
                <a:latin typeface="Times New Roman" pitchFamily="18" charset="0"/>
              </a:defRPr>
            </a:lvl9pPr>
          </a:lstStyle>
          <a:p>
            <a:fld id="{E52FC1CD-A778-4784-B508-A15C6A80C60D}" type="slidenum">
              <a:rPr lang="en-US" sz="1200"/>
              <a:pPr/>
              <a:t>5</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how function fun3 uses the arguments and returns the result (the product of the arguments).  Note that r0 already contains the first argument (arg3_1)</a:t>
            </a:r>
            <a:r>
              <a:rPr lang="en-US" baseline="0" dirty="0"/>
              <a:t> so we multiply r0 by the contents of the other registers holding the parameters arg3_2 to arg3_4.  This leaves the result in r0 which then becomes the return value.</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50</a:t>
            </a:fld>
            <a:endParaRPr lang="en-US"/>
          </a:p>
        </p:txBody>
      </p:sp>
    </p:spTree>
    <p:extLst>
      <p:ext uri="{BB962C8B-B14F-4D97-AF65-F5344CB8AC3E}">
        <p14:creationId xmlns:p14="http://schemas.microsoft.com/office/powerpoint/2010/main" val="3816130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conditional branch instructions in Arm assembly</a:t>
            </a:r>
            <a:r>
              <a:rPr lang="en-US" baseline="0" dirty="0"/>
              <a:t> code allow a compiler to implement conditional control flow.</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51</a:t>
            </a:fld>
            <a:endParaRPr lang="en-US"/>
          </a:p>
        </p:txBody>
      </p:sp>
    </p:spTree>
    <p:extLst>
      <p:ext uri="{BB962C8B-B14F-4D97-AF65-F5344CB8AC3E}">
        <p14:creationId xmlns:p14="http://schemas.microsoft.com/office/powerpoint/2010/main" val="1402459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 programming language implements a number of control statements, namely if. . . then, switch, for (</a:t>
            </a:r>
            <a:r>
              <a:rPr lang="en-US" baseline="0" dirty="0" err="1"/>
              <a:t>i</a:t>
            </a:r>
            <a:r>
              <a:rPr lang="en-US" baseline="0" dirty="0"/>
              <a:t> . . .), while and </a:t>
            </a:r>
            <a:r>
              <a:rPr lang="en-US" baseline="0" dirty="0" err="1"/>
              <a:t>do..while</a:t>
            </a:r>
            <a:r>
              <a:rPr lang="en-US" baseline="0" dirty="0"/>
              <a:t>.  </a:t>
            </a:r>
          </a:p>
          <a:p>
            <a:r>
              <a:rPr lang="en-US" baseline="0" dirty="0"/>
              <a:t>Examples of their use are given above. </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52</a:t>
            </a:fld>
            <a:endParaRPr lang="en-US"/>
          </a:p>
        </p:txBody>
      </p:sp>
    </p:spTree>
    <p:extLst>
      <p:ext uri="{BB962C8B-B14F-4D97-AF65-F5344CB8AC3E}">
        <p14:creationId xmlns:p14="http://schemas.microsoft.com/office/powerpoint/2010/main" val="4254361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BEQ instruction will cause the program to jump to the code at |L1.94| if the variable x is zero. Otherwise the branch will not be taken, and the ADDS will be executed.</a:t>
            </a:r>
            <a:r>
              <a:rPr lang="en-US" baseline="0" dirty="0"/>
              <a:t> Both branches meet at |L1.96|.</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53</a:t>
            </a:fld>
            <a:endParaRPr lang="en-US"/>
          </a:p>
        </p:txBody>
      </p:sp>
    </p:spTree>
    <p:extLst>
      <p:ext uri="{BB962C8B-B14F-4D97-AF65-F5344CB8AC3E}">
        <p14:creationId xmlns:p14="http://schemas.microsoft.com/office/powerpoint/2010/main" val="3381200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compiler may generate code</a:t>
            </a:r>
            <a:r>
              <a:rPr lang="en-US" baseline="0" dirty="0"/>
              <a:t> for a </a:t>
            </a:r>
            <a:r>
              <a:rPr lang="en-US" dirty="0"/>
              <a:t>switch statement in one of several </a:t>
            </a:r>
            <a:r>
              <a:rPr lang="en-US" baseline="0" dirty="0"/>
              <a:t>ways. One approach is to sequentially test each possible case value, as shown here with instructions at addresses 60 and 64.  Other approaches are using a computed jump or a jump table.</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54</a:t>
            </a:fld>
            <a:endParaRPr lang="en-US"/>
          </a:p>
        </p:txBody>
      </p:sp>
    </p:spTree>
    <p:extLst>
      <p:ext uri="{BB962C8B-B14F-4D97-AF65-F5344CB8AC3E}">
        <p14:creationId xmlns:p14="http://schemas.microsoft.com/office/powerpoint/2010/main" val="33812009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‘While’ is often described as a top-test loop – the </a:t>
            </a:r>
            <a:r>
              <a:rPr lang="en-US" i="0" dirty="0"/>
              <a:t>condition is tested before the loop body is executed, so in some situations, the loop body may never execute..</a:t>
            </a:r>
          </a:p>
        </p:txBody>
      </p:sp>
      <p:sp>
        <p:nvSpPr>
          <p:cNvPr id="4" name="Slide Number Placeholder 3"/>
          <p:cNvSpPr>
            <a:spLocks noGrp="1"/>
          </p:cNvSpPr>
          <p:nvPr>
            <p:ph type="sldNum" sz="quarter" idx="10"/>
          </p:nvPr>
        </p:nvSpPr>
        <p:spPr/>
        <p:txBody>
          <a:bodyPr/>
          <a:lstStyle/>
          <a:p>
            <a:fld id="{E0EF0128-BE69-46F8-8B53-F084BE844DB1}" type="slidenum">
              <a:rPr lang="en-US" smtClean="0"/>
              <a:pPr/>
              <a:t>55</a:t>
            </a:fld>
            <a:endParaRPr lang="en-US"/>
          </a:p>
        </p:txBody>
      </p:sp>
    </p:spTree>
    <p:extLst>
      <p:ext uri="{BB962C8B-B14F-4D97-AF65-F5344CB8AC3E}">
        <p14:creationId xmlns:p14="http://schemas.microsoft.com/office/powerpoint/2010/main" val="33812009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 loop executes a predetermined number of times, with an automatic increment (or decrement) of a loop counter after each loop.  </a:t>
            </a:r>
          </a:p>
          <a:p>
            <a:r>
              <a:rPr lang="en-US" dirty="0"/>
              <a:t>The instruction to branch out of the loop is the final instruction in the code above.</a:t>
            </a:r>
          </a:p>
        </p:txBody>
      </p:sp>
      <p:sp>
        <p:nvSpPr>
          <p:cNvPr id="4" name="Slide Number Placeholder 3"/>
          <p:cNvSpPr>
            <a:spLocks noGrp="1"/>
          </p:cNvSpPr>
          <p:nvPr>
            <p:ph type="sldNum" sz="quarter" idx="10"/>
          </p:nvPr>
        </p:nvSpPr>
        <p:spPr/>
        <p:txBody>
          <a:bodyPr/>
          <a:lstStyle/>
          <a:p>
            <a:fld id="{E0EF0128-BE69-46F8-8B53-F084BE844DB1}" type="slidenum">
              <a:rPr lang="en-US" smtClean="0"/>
              <a:pPr/>
              <a:t>56</a:t>
            </a:fld>
            <a:endParaRPr lang="en-US"/>
          </a:p>
        </p:txBody>
      </p:sp>
    </p:spTree>
    <p:extLst>
      <p:ext uri="{BB962C8B-B14F-4D97-AF65-F5344CB8AC3E}">
        <p14:creationId xmlns:p14="http://schemas.microsoft.com/office/powerpoint/2010/main" val="33812009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do/while loop is a bottom-test loop.  </a:t>
            </a:r>
            <a:r>
              <a:rPr lang="en-US"/>
              <a:t>T</a:t>
            </a:r>
            <a:r>
              <a:rPr lang="en-US" baseline="0"/>
              <a:t>he </a:t>
            </a:r>
            <a:r>
              <a:rPr lang="en-US" baseline="0" dirty="0"/>
              <a:t>loop is executed at least once, and then tested after execution.  The branch instruction occurs last.</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57</a:t>
            </a:fld>
            <a:endParaRPr lang="en-US"/>
          </a:p>
        </p:txBody>
      </p:sp>
    </p:spTree>
    <p:extLst>
      <p:ext uri="{BB962C8B-B14F-4D97-AF65-F5344CB8AC3E}">
        <p14:creationId xmlns:p14="http://schemas.microsoft.com/office/powerpoint/2010/main" val="338120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653" indent="-285636">
              <a:defRPr sz="2400">
                <a:solidFill>
                  <a:schemeClr val="tx1"/>
                </a:solidFill>
                <a:latin typeface="Times New Roman" pitchFamily="18" charset="0"/>
              </a:defRPr>
            </a:lvl2pPr>
            <a:lvl3pPr marL="1142543" indent="-228509">
              <a:defRPr sz="2400">
                <a:solidFill>
                  <a:schemeClr val="tx1"/>
                </a:solidFill>
                <a:latin typeface="Times New Roman" pitchFamily="18" charset="0"/>
              </a:defRPr>
            </a:lvl3pPr>
            <a:lvl4pPr marL="1599560" indent="-228509">
              <a:defRPr sz="2400">
                <a:solidFill>
                  <a:schemeClr val="tx1"/>
                </a:solidFill>
                <a:latin typeface="Times New Roman" pitchFamily="18" charset="0"/>
              </a:defRPr>
            </a:lvl4pPr>
            <a:lvl5pPr marL="2056577" indent="-228509">
              <a:defRPr sz="2400">
                <a:solidFill>
                  <a:schemeClr val="tx1"/>
                </a:solidFill>
                <a:latin typeface="Times New Roman" pitchFamily="18" charset="0"/>
              </a:defRPr>
            </a:lvl5pPr>
            <a:lvl6pPr marL="2513594" indent="-228509" eaLnBrk="0" fontAlgn="base" hangingPunct="0">
              <a:spcBef>
                <a:spcPct val="0"/>
              </a:spcBef>
              <a:spcAft>
                <a:spcPct val="0"/>
              </a:spcAft>
              <a:defRPr sz="2400">
                <a:solidFill>
                  <a:schemeClr val="tx1"/>
                </a:solidFill>
                <a:latin typeface="Times New Roman" pitchFamily="18" charset="0"/>
              </a:defRPr>
            </a:lvl6pPr>
            <a:lvl7pPr marL="2970611" indent="-228509" eaLnBrk="0" fontAlgn="base" hangingPunct="0">
              <a:spcBef>
                <a:spcPct val="0"/>
              </a:spcBef>
              <a:spcAft>
                <a:spcPct val="0"/>
              </a:spcAft>
              <a:defRPr sz="2400">
                <a:solidFill>
                  <a:schemeClr val="tx1"/>
                </a:solidFill>
                <a:latin typeface="Times New Roman" pitchFamily="18" charset="0"/>
              </a:defRPr>
            </a:lvl7pPr>
            <a:lvl8pPr marL="3427628" indent="-228509" eaLnBrk="0" fontAlgn="base" hangingPunct="0">
              <a:spcBef>
                <a:spcPct val="0"/>
              </a:spcBef>
              <a:spcAft>
                <a:spcPct val="0"/>
              </a:spcAft>
              <a:defRPr sz="2400">
                <a:solidFill>
                  <a:schemeClr val="tx1"/>
                </a:solidFill>
                <a:latin typeface="Times New Roman" pitchFamily="18" charset="0"/>
              </a:defRPr>
            </a:lvl8pPr>
            <a:lvl9pPr marL="3884646" indent="-228509" eaLnBrk="0" fontAlgn="base" hangingPunct="0">
              <a:spcBef>
                <a:spcPct val="0"/>
              </a:spcBef>
              <a:spcAft>
                <a:spcPct val="0"/>
              </a:spcAft>
              <a:defRPr sz="2400">
                <a:solidFill>
                  <a:schemeClr val="tx1"/>
                </a:solidFill>
                <a:latin typeface="Times New Roman" pitchFamily="18" charset="0"/>
              </a:defRPr>
            </a:lvl9pPr>
          </a:lstStyle>
          <a:p>
            <a:fld id="{6D76208E-BF37-4813-9A0E-AD14916A4CF2}" type="slidenum">
              <a:rPr lang="en-US" sz="1100"/>
              <a:pPr/>
              <a:t>6</a:t>
            </a:fld>
            <a:endParaRPr lang="en-US" sz="11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compilation process is actually composed of several stages which take place on</a:t>
            </a:r>
            <a:r>
              <a:rPr lang="en-US" baseline="0" dirty="0"/>
              <a:t> a ‘host’ development machine (typically a PC).  </a:t>
            </a:r>
            <a:r>
              <a:rPr lang="en-US" dirty="0"/>
              <a:t>Many development tools prefer to use the term ‘build’ in order to signify the fact that it is a sequence of processes.</a:t>
            </a:r>
          </a:p>
          <a:p>
            <a:r>
              <a:rPr lang="en-US" dirty="0"/>
              <a:t>The early stages of the build process are processor-independent (recall that C can</a:t>
            </a:r>
            <a:r>
              <a:rPr lang="en-US" baseline="0" dirty="0"/>
              <a:t> be compiled to run on almost any processor).  These early stages include reading (parsing) the C code to ensure that there are no syntax errors, the conversion into intermediate code (as preparation for implementation using registers), followed by some form of optimization, which seeks to make the code more efficient.  At this point the actual representation and logic may start to diverge from what the C programmer originally wrote, so when debugging it is often better to switch off optimization until it is clear that the code works as intended.</a:t>
            </a:r>
          </a:p>
          <a:p>
            <a:r>
              <a:rPr lang="en-US" baseline="0" dirty="0"/>
              <a:t>The latter stages are processor-specific, since the code must be implemented using the specific processor register and instruction set.  The early stages produce small files of ‘object code’ (machine instructions).  There may be a number of C files which go to make up a project (for example, there may be libraries that are not written by the programmer, but which are called from the C code).  The final stage of the build process involves ‘linking’ together the set of object code files produced by the compilation process – this process also includes allocating specific memory locations for the code to be stored in when it is downloaded to the embedded system.   Development systems often allow the programmer some choice about the final location of the code in memory.</a:t>
            </a:r>
          </a:p>
          <a:p>
            <a:r>
              <a:rPr lang="en-US" baseline="0" dirty="0"/>
              <a:t>At this point, we have code which is ready to run.  Note that in an embedded system, unlike a desktop system, there will normally only be one program downloaded.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 toolchains (like Keil, shown above) allow us to examine the intermediate stages by producing</a:t>
            </a:r>
            <a:r>
              <a:rPr lang="en-US" baseline="0" dirty="0"/>
              <a:t> compiler listings, which indicate how our C code has been ‘processed’ by the compiler.  This can sometimes help when analyzing performance of the code.</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7</a:t>
            </a:fld>
            <a:endParaRPr lang="en-US"/>
          </a:p>
        </p:txBody>
      </p:sp>
    </p:spTree>
    <p:extLst>
      <p:ext uri="{BB962C8B-B14F-4D97-AF65-F5344CB8AC3E}">
        <p14:creationId xmlns:p14="http://schemas.microsoft.com/office/powerpoint/2010/main" val="383290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also load the program into the debugger and examine the disassembled code.  On the left is the original C source code, and on the right is a combination</a:t>
            </a:r>
            <a:r>
              <a:rPr lang="en-US" baseline="0" dirty="0"/>
              <a:t> of source code and machine code instructions that were produced by the build process.  The term ‘</a:t>
            </a:r>
            <a:r>
              <a:rPr lang="en-US" i="0" baseline="0" dirty="0"/>
              <a:t>disassembler’ refers to the process of converting machine codes (like the code ‘2104’ at location  0x0000020C) back into assembly language instructions like MOVS r1, #0x04, which means ‘move the number ‘4’ into R1, and update condition flags’.</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In this way, we can discover exactly what the build process has done to our original C source code, and check that it has been interpreted as we intended.  Note that we are not looking for a compiler error here, we are confirming our understanding of the syntax we have used.</a:t>
            </a:r>
            <a:endParaRPr lang="en-US" i="0"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8</a:t>
            </a:fld>
            <a:endParaRPr lang="en-US"/>
          </a:p>
        </p:txBody>
      </p:sp>
    </p:spTree>
    <p:extLst>
      <p:ext uri="{BB962C8B-B14F-4D97-AF65-F5344CB8AC3E}">
        <p14:creationId xmlns:p14="http://schemas.microsoft.com/office/powerpoint/2010/main" val="379348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optimizers can be very useful, but can sometimes</a:t>
            </a:r>
            <a:r>
              <a:rPr lang="en-US" baseline="0" dirty="0"/>
              <a:t> produce unexpected results from the build process.  The compiler will remove code that has no overall effect, and it may store variables in registers rather than memory in order to produce more efficient operation.  The novice programmer can sometimes be confused to see that the compiler has not produced the code they expected.</a:t>
            </a:r>
          </a:p>
          <a:p>
            <a:r>
              <a:rPr lang="en-US" baseline="0" dirty="0"/>
              <a:t>The compiler will assume that it has complete control over all variables during the execution of the code.  In embedded systems, variables like input data registers may get modified by external events of which the compiler is not aware.  We can protect such variables by declaring them ‘volatile’, meaning that the compiler must not optimize them in any way (e.g. by temporarily storing their value in a register).  The volatile modifier may also be used by the programmer to ensure readability and allow the variable values to be monitored during debugging.</a:t>
            </a:r>
            <a:endParaRPr lang="en-US" dirty="0"/>
          </a:p>
        </p:txBody>
      </p:sp>
      <p:sp>
        <p:nvSpPr>
          <p:cNvPr id="4" name="Slide Number Placeholder 3"/>
          <p:cNvSpPr>
            <a:spLocks noGrp="1"/>
          </p:cNvSpPr>
          <p:nvPr>
            <p:ph type="sldNum" sz="quarter" idx="10"/>
          </p:nvPr>
        </p:nvSpPr>
        <p:spPr/>
        <p:txBody>
          <a:bodyPr/>
          <a:lstStyle/>
          <a:p>
            <a:fld id="{E0EF0128-BE69-46F8-8B53-F084BE844DB1}" type="slidenum">
              <a:rPr lang="en-US" smtClean="0"/>
              <a:pPr/>
              <a:t>9</a:t>
            </a:fld>
            <a:endParaRPr lang="en-US"/>
          </a:p>
        </p:txBody>
      </p:sp>
    </p:spTree>
    <p:extLst>
      <p:ext uri="{BB962C8B-B14F-4D97-AF65-F5344CB8AC3E}">
        <p14:creationId xmlns:p14="http://schemas.microsoft.com/office/powerpoint/2010/main" val="47196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Tree>
    <p:extLst>
      <p:ext uri="{BB962C8B-B14F-4D97-AF65-F5344CB8AC3E}">
        <p14:creationId xmlns:p14="http://schemas.microsoft.com/office/powerpoint/2010/main" val="2942741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2269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545" y="6313933"/>
            <a:ext cx="1164886" cy="363693"/>
          </a:xfrm>
          <a:prstGeom prst="rect">
            <a:avLst/>
          </a:prstGeom>
        </p:spPr>
      </p:pic>
    </p:spTree>
    <p:extLst>
      <p:ext uri="{BB962C8B-B14F-4D97-AF65-F5344CB8AC3E}">
        <p14:creationId xmlns:p14="http://schemas.microsoft.com/office/powerpoint/2010/main" val="292136977"/>
      </p:ext>
    </p:extLst>
  </p:cSld>
  <p:clrMapOvr>
    <a:masterClrMapping/>
  </p:clrMapOvr>
  <p:transition>
    <p:pull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2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GB" dirty="0"/>
              <a:t>Click to Edit Title</a:t>
            </a:r>
            <a:endParaRPr kumimoji="0" lang="en-US" dirty="0"/>
          </a:p>
        </p:txBody>
      </p:sp>
      <p:sp>
        <p:nvSpPr>
          <p:cNvPr id="3" name="Content Placeholder 2"/>
          <p:cNvSpPr>
            <a:spLocks noGrp="1"/>
          </p:cNvSpPr>
          <p:nvPr>
            <p:ph sz="half" idx="1" hasCustomPrompt="1"/>
          </p:nvPr>
        </p:nvSpPr>
        <p:spPr>
          <a:xfrm>
            <a:off x="480002" y="1440000"/>
            <a:ext cx="5275712"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4" name="Content Placeholder 3"/>
          <p:cNvSpPr>
            <a:spLocks noGrp="1"/>
          </p:cNvSpPr>
          <p:nvPr>
            <p:ph sz="half" idx="2" hasCustomPrompt="1"/>
          </p:nvPr>
        </p:nvSpPr>
        <p:spPr>
          <a:xfrm>
            <a:off x="6077782" y="1440000"/>
            <a:ext cx="5562551"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545" y="6313933"/>
            <a:ext cx="1164886" cy="363693"/>
          </a:xfrm>
          <a:prstGeom prst="rect">
            <a:avLst/>
          </a:prstGeom>
        </p:spPr>
      </p:pic>
    </p:spTree>
    <p:extLst>
      <p:ext uri="{BB962C8B-B14F-4D97-AF65-F5344CB8AC3E}">
        <p14:creationId xmlns:p14="http://schemas.microsoft.com/office/powerpoint/2010/main" val="105963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 id="2147485541" r:id="rId42"/>
    <p:sldLayoutId id="2147485542" r:id="rId43"/>
    <p:sldLayoutId id="2147485543" r:id="rId44"/>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4000" dirty="0"/>
              <a:t>C as Implemented in</a:t>
            </a:r>
            <a:br>
              <a:rPr lang="en-US" sz="4000" dirty="0"/>
            </a:br>
            <a:r>
              <a:rPr lang="en-US" sz="4000" dirty="0"/>
              <a:t>Assembly Language</a:t>
            </a:r>
          </a:p>
        </p:txBody>
      </p:sp>
      <p:sp>
        <p:nvSpPr>
          <p:cNvPr id="3" name="Subtitle 2">
            <a:extLst>
              <a:ext uri="{FF2B5EF4-FFF2-40B4-BE49-F238E27FC236}">
                <a16:creationId xmlns:a16="http://schemas.microsoft.com/office/drawing/2014/main" id="{580BC885-EC50-42BF-B0FF-CB3BF40095E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202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Application Binary Interface</a:t>
            </a:r>
          </a:p>
        </p:txBody>
      </p:sp>
      <p:sp>
        <p:nvSpPr>
          <p:cNvPr id="3" name="Content Placeholder 2"/>
          <p:cNvSpPr>
            <a:spLocks noGrp="1"/>
          </p:cNvSpPr>
          <p:nvPr>
            <p:ph idx="1"/>
          </p:nvPr>
        </p:nvSpPr>
        <p:spPr/>
        <p:txBody>
          <a:bodyPr/>
          <a:lstStyle/>
          <a:p>
            <a:r>
              <a:rPr lang="en-US" sz="2000" dirty="0"/>
              <a:t>Defines rules which allow separately developed functions to work together</a:t>
            </a:r>
          </a:p>
          <a:p>
            <a:r>
              <a:rPr lang="en-US" sz="2000" dirty="0"/>
              <a:t>Arm Architecture Procedure Call Standard (AAPCS) </a:t>
            </a:r>
          </a:p>
          <a:p>
            <a:pPr lvl="1"/>
            <a:r>
              <a:rPr lang="en-US" dirty="0"/>
              <a:t>Which registers must be saved and restored </a:t>
            </a:r>
          </a:p>
          <a:p>
            <a:pPr lvl="1"/>
            <a:r>
              <a:rPr lang="en-US" dirty="0"/>
              <a:t>How to call procedures</a:t>
            </a:r>
          </a:p>
          <a:p>
            <a:pPr lvl="1"/>
            <a:r>
              <a:rPr lang="en-US" dirty="0"/>
              <a:t>How to return from procedures</a:t>
            </a:r>
          </a:p>
          <a:p>
            <a:r>
              <a:rPr lang="en-US" sz="2000" dirty="0"/>
              <a:t>C Library ABI (CLIBABI)</a:t>
            </a:r>
          </a:p>
          <a:p>
            <a:pPr lvl="1"/>
            <a:r>
              <a:rPr lang="en-US" dirty="0"/>
              <a:t>C Library functions</a:t>
            </a:r>
          </a:p>
          <a:p>
            <a:r>
              <a:rPr lang="en-US" sz="2000" dirty="0"/>
              <a:t>Runtime ABI (RTABI)</a:t>
            </a:r>
          </a:p>
          <a:p>
            <a:pPr lvl="1"/>
            <a:r>
              <a:rPr lang="en-US" dirty="0"/>
              <a:t>Runtime helper functions: 32/32 integer division, memory copying, floating-point operations, data type conversions, etc.</a:t>
            </a:r>
          </a:p>
        </p:txBody>
      </p:sp>
    </p:spTree>
    <p:extLst>
      <p:ext uri="{BB962C8B-B14F-4D97-AF65-F5344CB8AC3E}">
        <p14:creationId xmlns:p14="http://schemas.microsoft.com/office/powerpoint/2010/main" val="306570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Using Registers</a:t>
            </a:r>
          </a:p>
        </p:txBody>
      </p:sp>
      <p:sp>
        <p:nvSpPr>
          <p:cNvPr id="5" name="Subtitle 4">
            <a:extLst>
              <a:ext uri="{FF2B5EF4-FFF2-40B4-BE49-F238E27FC236}">
                <a16:creationId xmlns:a16="http://schemas.microsoft.com/office/drawing/2014/main" id="{35351678-A231-4810-AD75-F45EDDDA5EC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859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AAPCS Register Use Conventions</a:t>
            </a:r>
          </a:p>
        </p:txBody>
      </p:sp>
      <p:sp>
        <p:nvSpPr>
          <p:cNvPr id="3" name="Content Placeholder 2"/>
          <p:cNvSpPr>
            <a:spLocks noGrp="1"/>
          </p:cNvSpPr>
          <p:nvPr>
            <p:ph idx="1"/>
          </p:nvPr>
        </p:nvSpPr>
        <p:spPr/>
        <p:txBody>
          <a:bodyPr/>
          <a:lstStyle/>
          <a:p>
            <a:r>
              <a:rPr lang="en-US" sz="2000" dirty="0"/>
              <a:t>Make it easier to create modular, isolated and integrated code</a:t>
            </a:r>
          </a:p>
          <a:p>
            <a:endParaRPr lang="en-US" sz="2000" dirty="0"/>
          </a:p>
          <a:p>
            <a:r>
              <a:rPr lang="en-US" sz="2000" dirty="0"/>
              <a:t>Scratch registers are not expected to be preserved upon returning from a called subroutine</a:t>
            </a:r>
          </a:p>
          <a:p>
            <a:pPr lvl="1"/>
            <a:r>
              <a:rPr lang="en-US" dirty="0"/>
              <a:t>r0-r3</a:t>
            </a:r>
          </a:p>
          <a:p>
            <a:endParaRPr lang="en-US" sz="2000" dirty="0"/>
          </a:p>
          <a:p>
            <a:r>
              <a:rPr lang="en-US" sz="2000" dirty="0"/>
              <a:t>Preserved (“variable”) registers are expected to have their original values upon returning from a called subroutine</a:t>
            </a:r>
          </a:p>
          <a:p>
            <a:pPr lvl="1"/>
            <a:r>
              <a:rPr lang="en-US" dirty="0"/>
              <a:t>r4-r8, r10-r11</a:t>
            </a:r>
          </a:p>
        </p:txBody>
      </p:sp>
    </p:spTree>
    <p:extLst>
      <p:ext uri="{BB962C8B-B14F-4D97-AF65-F5344CB8AC3E}">
        <p14:creationId xmlns:p14="http://schemas.microsoft.com/office/powerpoint/2010/main" val="358322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57200" y="1066801"/>
          <a:ext cx="7683600" cy="5099605"/>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4788000">
                  <a:extLst>
                    <a:ext uri="{9D8B030D-6E8A-4147-A177-3AD203B41FA5}">
                      <a16:colId xmlns:a16="http://schemas.microsoft.com/office/drawing/2014/main" val="20003"/>
                    </a:ext>
                  </a:extLst>
                </a:gridCol>
              </a:tblGrid>
              <a:tr h="287650">
                <a:tc>
                  <a:txBody>
                    <a:bodyPr/>
                    <a:lstStyle/>
                    <a:p>
                      <a:pPr algn="ctr" fontAlgn="b"/>
                      <a:r>
                        <a:rPr lang="en-GB" sz="1800" u="none" strike="noStrike" dirty="0">
                          <a:effectLst/>
                          <a:latin typeface="+mn-lt"/>
                        </a:rPr>
                        <a:t>Register</a:t>
                      </a:r>
                      <a:endParaRPr lang="en-GB" sz="1800" b="0" i="0" u="none" strike="noStrike" dirty="0">
                        <a:solidFill>
                          <a:srgbClr val="000000"/>
                        </a:solidFill>
                        <a:effectLst/>
                        <a:latin typeface="+mn-lt"/>
                      </a:endParaRPr>
                    </a:p>
                  </a:txBody>
                  <a:tcPr marL="9525" marR="9525" marT="9525" marB="0" anchor="ctr"/>
                </a:tc>
                <a:tc>
                  <a:txBody>
                    <a:bodyPr/>
                    <a:lstStyle/>
                    <a:p>
                      <a:pPr algn="ctr" fontAlgn="b"/>
                      <a:r>
                        <a:rPr lang="en-GB" sz="1800" u="none" strike="noStrike" dirty="0">
                          <a:effectLst/>
                          <a:latin typeface="+mn-lt"/>
                        </a:rPr>
                        <a:t>Synonym</a:t>
                      </a:r>
                      <a:endParaRPr lang="en-GB" sz="1800" b="0" i="0" u="none" strike="noStrike" dirty="0">
                        <a:solidFill>
                          <a:srgbClr val="000000"/>
                        </a:solidFill>
                        <a:effectLst/>
                        <a:latin typeface="+mn-lt"/>
                      </a:endParaRPr>
                    </a:p>
                  </a:txBody>
                  <a:tcPr marL="9525" marR="9525" marT="9525" marB="0" anchor="ctr"/>
                </a:tc>
                <a:tc>
                  <a:txBody>
                    <a:bodyPr/>
                    <a:lstStyle/>
                    <a:p>
                      <a:pPr algn="ctr" fontAlgn="b"/>
                      <a:r>
                        <a:rPr lang="en-GB" sz="1800" u="none" strike="noStrike" dirty="0">
                          <a:effectLst/>
                          <a:latin typeface="+mn-lt"/>
                        </a:rPr>
                        <a:t>Special</a:t>
                      </a:r>
                      <a:endParaRPr lang="en-GB" sz="1800" b="0" i="0" u="none" strike="noStrike" dirty="0">
                        <a:solidFill>
                          <a:srgbClr val="000000"/>
                        </a:solidFill>
                        <a:effectLst/>
                        <a:latin typeface="+mn-lt"/>
                      </a:endParaRPr>
                    </a:p>
                  </a:txBody>
                  <a:tcPr marL="9525" marR="9525" marT="9525" marB="0" anchor="ctr"/>
                </a:tc>
                <a:tc>
                  <a:txBody>
                    <a:bodyPr/>
                    <a:lstStyle/>
                    <a:p>
                      <a:pPr algn="ctr" fontAlgn="b"/>
                      <a:r>
                        <a:rPr lang="en-GB" sz="1800" u="none" strike="noStrike" dirty="0">
                          <a:effectLst/>
                          <a:latin typeface="+mn-lt"/>
                        </a:rPr>
                        <a:t>Role in the procedure call standard</a:t>
                      </a: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0"/>
                  </a:ext>
                </a:extLst>
              </a:tr>
              <a:tr h="287650">
                <a:tc>
                  <a:txBody>
                    <a:bodyPr/>
                    <a:lstStyle/>
                    <a:p>
                      <a:pPr algn="ctr" fontAlgn="b"/>
                      <a:r>
                        <a:rPr lang="en-GB" sz="1600" u="none" strike="noStrike" dirty="0">
                          <a:effectLst/>
                          <a:latin typeface="+mn-lt"/>
                        </a:rPr>
                        <a:t>r15</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PC</a:t>
                      </a:r>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The Program Counter.</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1"/>
                  </a:ext>
                </a:extLst>
              </a:tr>
              <a:tr h="287650">
                <a:tc>
                  <a:txBody>
                    <a:bodyPr/>
                    <a:lstStyle/>
                    <a:p>
                      <a:pPr algn="ctr" fontAlgn="b"/>
                      <a:r>
                        <a:rPr lang="en-GB" sz="1600" u="none" strike="noStrike" dirty="0">
                          <a:effectLst/>
                          <a:latin typeface="+mn-lt"/>
                        </a:rPr>
                        <a:t>r14</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LR</a:t>
                      </a:r>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The Link Register.</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r h="287650">
                <a:tc>
                  <a:txBody>
                    <a:bodyPr/>
                    <a:lstStyle/>
                    <a:p>
                      <a:pPr algn="ctr" fontAlgn="b"/>
                      <a:r>
                        <a:rPr lang="en-GB" sz="1600" u="none" strike="noStrike" dirty="0">
                          <a:effectLst/>
                          <a:latin typeface="+mn-lt"/>
                        </a:rPr>
                        <a:t>r13</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SP</a:t>
                      </a:r>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The Stack Pointer.</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3"/>
                  </a:ext>
                </a:extLst>
              </a:tr>
              <a:tr h="287650">
                <a:tc>
                  <a:txBody>
                    <a:bodyPr/>
                    <a:lstStyle/>
                    <a:p>
                      <a:pPr algn="ctr" fontAlgn="b"/>
                      <a:r>
                        <a:rPr lang="en-GB" sz="1600" u="none" strike="noStrike" dirty="0">
                          <a:effectLst/>
                          <a:latin typeface="+mn-lt"/>
                        </a:rPr>
                        <a:t>r12</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IP</a:t>
                      </a:r>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The Intra-Procedure-call scratch register.</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4"/>
                  </a:ext>
                </a:extLst>
              </a:tr>
              <a:tr h="287650">
                <a:tc>
                  <a:txBody>
                    <a:bodyPr/>
                    <a:lstStyle/>
                    <a:p>
                      <a:pPr algn="ctr" fontAlgn="b"/>
                      <a:r>
                        <a:rPr lang="en-GB" sz="1600" u="none" strike="noStrike">
                          <a:effectLst/>
                          <a:latin typeface="+mn-lt"/>
                        </a:rPr>
                        <a:t>r11</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v8</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Variable-register 8.</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5"/>
                  </a:ext>
                </a:extLst>
              </a:tr>
              <a:tr h="287650">
                <a:tc>
                  <a:txBody>
                    <a:bodyPr/>
                    <a:lstStyle/>
                    <a:p>
                      <a:pPr algn="ctr" fontAlgn="b"/>
                      <a:r>
                        <a:rPr lang="en-GB" sz="1600" u="none" strike="noStrike">
                          <a:effectLst/>
                          <a:latin typeface="+mn-lt"/>
                        </a:rPr>
                        <a:t>r10</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v7</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Variable-register 7.</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6"/>
                  </a:ext>
                </a:extLst>
              </a:tr>
              <a:tr h="397489">
                <a:tc>
                  <a:txBody>
                    <a:bodyPr/>
                    <a:lstStyle/>
                    <a:p>
                      <a:pPr algn="ctr" fontAlgn="b"/>
                      <a:r>
                        <a:rPr lang="en-GB" sz="1600" u="none" strike="noStrike" dirty="0">
                          <a:effectLst/>
                          <a:latin typeface="+mn-lt"/>
                        </a:rPr>
                        <a:t>r9</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v6,SB,TR</a:t>
                      </a:r>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Platform register.  The meaning of this register is defined by the platform standard.</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7"/>
                  </a:ext>
                </a:extLst>
              </a:tr>
              <a:tr h="287650">
                <a:tc>
                  <a:txBody>
                    <a:bodyPr/>
                    <a:lstStyle/>
                    <a:p>
                      <a:pPr algn="ctr" fontAlgn="b"/>
                      <a:r>
                        <a:rPr lang="en-GB" sz="1600" u="none" strike="noStrike">
                          <a:effectLst/>
                          <a:latin typeface="+mn-lt"/>
                        </a:rPr>
                        <a:t>r8</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v5</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Variable-register 5.</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8"/>
                  </a:ext>
                </a:extLst>
              </a:tr>
              <a:tr h="287650">
                <a:tc>
                  <a:txBody>
                    <a:bodyPr/>
                    <a:lstStyle/>
                    <a:p>
                      <a:pPr algn="ctr" fontAlgn="b"/>
                      <a:r>
                        <a:rPr lang="en-GB" sz="1600" u="none" strike="noStrike">
                          <a:effectLst/>
                          <a:latin typeface="+mn-lt"/>
                        </a:rPr>
                        <a:t>r7</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v4</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 register 4.</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9"/>
                  </a:ext>
                </a:extLst>
              </a:tr>
              <a:tr h="287650">
                <a:tc>
                  <a:txBody>
                    <a:bodyPr/>
                    <a:lstStyle/>
                    <a:p>
                      <a:pPr algn="ctr" fontAlgn="b"/>
                      <a:r>
                        <a:rPr lang="en-GB" sz="1600" u="none" strike="noStrike">
                          <a:effectLst/>
                          <a:latin typeface="+mn-lt"/>
                        </a:rPr>
                        <a:t>r6</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v3</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 register 3.</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0"/>
                  </a:ext>
                </a:extLst>
              </a:tr>
              <a:tr h="287650">
                <a:tc>
                  <a:txBody>
                    <a:bodyPr/>
                    <a:lstStyle/>
                    <a:p>
                      <a:pPr algn="ctr" fontAlgn="b"/>
                      <a:r>
                        <a:rPr lang="en-GB" sz="1600" u="none" strike="noStrike">
                          <a:effectLst/>
                          <a:latin typeface="+mn-lt"/>
                        </a:rPr>
                        <a:t>r5</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v2</a:t>
                      </a:r>
                      <a:endParaRPr lang="en-GB" sz="1600" b="0" i="0" u="none" strike="noStrike">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 register 2.</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1"/>
                  </a:ext>
                </a:extLst>
              </a:tr>
              <a:tr h="287650">
                <a:tc>
                  <a:txBody>
                    <a:bodyPr/>
                    <a:lstStyle/>
                    <a:p>
                      <a:pPr algn="ctr" fontAlgn="b"/>
                      <a:r>
                        <a:rPr lang="en-GB" sz="1600" u="none" strike="noStrike">
                          <a:effectLst/>
                          <a:latin typeface="+mn-lt"/>
                        </a:rPr>
                        <a:t>r4</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v1</a:t>
                      </a:r>
                      <a:endParaRPr lang="en-GB" sz="1600" b="0" i="0" u="none" strike="noStrike">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 register 1.</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2"/>
                  </a:ext>
                </a:extLst>
              </a:tr>
              <a:tr h="287650">
                <a:tc>
                  <a:txBody>
                    <a:bodyPr/>
                    <a:lstStyle/>
                    <a:p>
                      <a:pPr algn="ctr" fontAlgn="b"/>
                      <a:r>
                        <a:rPr lang="en-GB" sz="1600" u="none" strike="noStrike">
                          <a:effectLst/>
                          <a:latin typeface="+mn-lt"/>
                        </a:rPr>
                        <a:t>r3</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a4</a:t>
                      </a:r>
                      <a:endParaRPr lang="en-GB" sz="1600" b="0" i="0" u="none" strike="noStrike">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Argument / scratch register 4.</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3"/>
                  </a:ext>
                </a:extLst>
              </a:tr>
              <a:tr h="287650">
                <a:tc>
                  <a:txBody>
                    <a:bodyPr/>
                    <a:lstStyle/>
                    <a:p>
                      <a:pPr algn="ctr" fontAlgn="b"/>
                      <a:r>
                        <a:rPr lang="en-GB" sz="1600" u="none" strike="noStrike">
                          <a:effectLst/>
                          <a:latin typeface="+mn-lt"/>
                        </a:rPr>
                        <a:t>r2</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a3</a:t>
                      </a:r>
                      <a:endParaRPr lang="en-GB" sz="1600" b="0" i="0" u="none" strike="noStrike">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Argument / scratch register 3.</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4"/>
                  </a:ext>
                </a:extLst>
              </a:tr>
              <a:tr h="287650">
                <a:tc>
                  <a:txBody>
                    <a:bodyPr/>
                    <a:lstStyle/>
                    <a:p>
                      <a:pPr algn="ctr" fontAlgn="b"/>
                      <a:r>
                        <a:rPr lang="en-GB" sz="1600" u="none" strike="noStrike">
                          <a:effectLst/>
                          <a:latin typeface="+mn-lt"/>
                        </a:rPr>
                        <a:t>r1</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a2</a:t>
                      </a:r>
                      <a:endParaRPr lang="en-GB" sz="1600" b="0" i="0" u="none" strike="noStrike">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Argument / result / scratch register 2.</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5"/>
                  </a:ext>
                </a:extLst>
              </a:tr>
              <a:tr h="287650">
                <a:tc>
                  <a:txBody>
                    <a:bodyPr/>
                    <a:lstStyle/>
                    <a:p>
                      <a:pPr algn="ctr" fontAlgn="b"/>
                      <a:r>
                        <a:rPr lang="en-GB" sz="1600" u="none" strike="noStrike">
                          <a:effectLst/>
                          <a:latin typeface="+mn-lt"/>
                        </a:rPr>
                        <a:t>r0</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a1</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Argument / result / scratch register 1.</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6"/>
                  </a:ext>
                </a:extLst>
              </a:tr>
            </a:tbl>
          </a:graphicData>
        </a:graphic>
      </p:graphicFrame>
      <p:sp>
        <p:nvSpPr>
          <p:cNvPr id="2" name="Title 1"/>
          <p:cNvSpPr>
            <a:spLocks noGrp="1"/>
          </p:cNvSpPr>
          <p:nvPr>
            <p:ph type="title"/>
          </p:nvPr>
        </p:nvSpPr>
        <p:spPr/>
        <p:txBody>
          <a:bodyPr>
            <a:normAutofit/>
          </a:bodyPr>
          <a:lstStyle/>
          <a:p>
            <a:r>
              <a:rPr lang="en-US" sz="3200" dirty="0"/>
              <a:t>AAPCS Core Register Use</a:t>
            </a:r>
          </a:p>
        </p:txBody>
      </p:sp>
      <p:sp>
        <p:nvSpPr>
          <p:cNvPr id="6" name="TextBox 5"/>
          <p:cNvSpPr txBox="1"/>
          <p:nvPr/>
        </p:nvSpPr>
        <p:spPr>
          <a:xfrm>
            <a:off x="8450835" y="3553361"/>
            <a:ext cx="3276599" cy="1077218"/>
          </a:xfrm>
          <a:prstGeom prst="rect">
            <a:avLst/>
          </a:prstGeom>
          <a:noFill/>
        </p:spPr>
        <p:txBody>
          <a:bodyPr wrap="square" rtlCol="0">
            <a:spAutoFit/>
          </a:bodyPr>
          <a:lstStyle/>
          <a:p>
            <a:r>
              <a:rPr lang="en-US" sz="1600" b="1" dirty="0">
                <a:solidFill>
                  <a:srgbClr val="FF0000"/>
                </a:solidFill>
                <a:latin typeface="+mn-lt"/>
              </a:rPr>
              <a:t>Must be saved, restored by </a:t>
            </a:r>
            <a:r>
              <a:rPr lang="en-US" sz="1600" b="1" dirty="0" err="1">
                <a:solidFill>
                  <a:srgbClr val="FF0000"/>
                </a:solidFill>
                <a:latin typeface="+mn-lt"/>
              </a:rPr>
              <a:t>callee</a:t>
            </a:r>
            <a:r>
              <a:rPr lang="en-US" sz="1600" b="1" dirty="0">
                <a:solidFill>
                  <a:srgbClr val="FF0000"/>
                </a:solidFill>
                <a:latin typeface="+mn-lt"/>
              </a:rPr>
              <a:t>-procedure, it may modify them.</a:t>
            </a:r>
          </a:p>
          <a:p>
            <a:r>
              <a:rPr lang="en-US" sz="1600" b="1" dirty="0">
                <a:solidFill>
                  <a:srgbClr val="FF0000"/>
                </a:solidFill>
                <a:latin typeface="+mn-lt"/>
              </a:rPr>
              <a:t>Calling subroutine expects these to retain their value. </a:t>
            </a:r>
          </a:p>
        </p:txBody>
      </p:sp>
      <p:sp>
        <p:nvSpPr>
          <p:cNvPr id="9" name="TextBox 8"/>
          <p:cNvSpPr txBox="1"/>
          <p:nvPr/>
        </p:nvSpPr>
        <p:spPr>
          <a:xfrm>
            <a:off x="8527033" y="2362201"/>
            <a:ext cx="3200400" cy="584775"/>
          </a:xfrm>
          <a:prstGeom prst="rect">
            <a:avLst/>
          </a:prstGeom>
          <a:noFill/>
        </p:spPr>
        <p:txBody>
          <a:bodyPr wrap="square" rtlCol="0">
            <a:spAutoFit/>
          </a:bodyPr>
          <a:lstStyle/>
          <a:p>
            <a:r>
              <a:rPr lang="en-US" sz="1600" b="1" dirty="0">
                <a:solidFill>
                  <a:srgbClr val="FF0000"/>
                </a:solidFill>
                <a:latin typeface="+mn-lt"/>
              </a:rPr>
              <a:t>Must be saved, restored by </a:t>
            </a:r>
            <a:r>
              <a:rPr lang="en-US" sz="1600" b="1" dirty="0" err="1">
                <a:solidFill>
                  <a:srgbClr val="FF0000"/>
                </a:solidFill>
                <a:latin typeface="+mn-lt"/>
              </a:rPr>
              <a:t>callee</a:t>
            </a:r>
            <a:r>
              <a:rPr lang="en-US" sz="1600" b="1" dirty="0">
                <a:solidFill>
                  <a:srgbClr val="FF0000"/>
                </a:solidFill>
                <a:latin typeface="+mn-lt"/>
              </a:rPr>
              <a:t>-procedure, it may modify them.</a:t>
            </a:r>
          </a:p>
        </p:txBody>
      </p:sp>
      <p:sp>
        <p:nvSpPr>
          <p:cNvPr id="10" name="TextBox 9"/>
          <p:cNvSpPr txBox="1"/>
          <p:nvPr/>
        </p:nvSpPr>
        <p:spPr>
          <a:xfrm>
            <a:off x="8610600" y="5105401"/>
            <a:ext cx="3200400" cy="830997"/>
          </a:xfrm>
          <a:prstGeom prst="rect">
            <a:avLst/>
          </a:prstGeom>
          <a:noFill/>
        </p:spPr>
        <p:txBody>
          <a:bodyPr wrap="square" rtlCol="0">
            <a:spAutoFit/>
          </a:bodyPr>
          <a:lstStyle/>
          <a:p>
            <a:r>
              <a:rPr lang="en-US" sz="1600" b="1" dirty="0">
                <a:latin typeface="+mn-lt"/>
              </a:rPr>
              <a:t>Don’t need to be saved. May be used for arguments, results, or temporary values.</a:t>
            </a:r>
          </a:p>
        </p:txBody>
      </p:sp>
      <p:sp>
        <p:nvSpPr>
          <p:cNvPr id="15" name="Right Brace 14"/>
          <p:cNvSpPr/>
          <p:nvPr/>
        </p:nvSpPr>
        <p:spPr>
          <a:xfrm>
            <a:off x="8153400" y="2514600"/>
            <a:ext cx="297434" cy="533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Right Brace 15"/>
          <p:cNvSpPr/>
          <p:nvPr/>
        </p:nvSpPr>
        <p:spPr>
          <a:xfrm>
            <a:off x="8153400" y="3553362"/>
            <a:ext cx="297434" cy="139963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Right Brace 16"/>
          <p:cNvSpPr/>
          <p:nvPr/>
        </p:nvSpPr>
        <p:spPr>
          <a:xfrm>
            <a:off x="8153401" y="5029200"/>
            <a:ext cx="373633" cy="1066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921993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Memory requirements</a:t>
            </a:r>
          </a:p>
        </p:txBody>
      </p:sp>
      <p:sp>
        <p:nvSpPr>
          <p:cNvPr id="2" name="Subtitle 1">
            <a:extLst>
              <a:ext uri="{FF2B5EF4-FFF2-40B4-BE49-F238E27FC236}">
                <a16:creationId xmlns:a16="http://schemas.microsoft.com/office/drawing/2014/main" id="{712C9B60-C442-4D9B-B772-F1FB5E97B9B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510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Memory Does a Program Need?</a:t>
            </a:r>
          </a:p>
        </p:txBody>
      </p:sp>
      <p:sp>
        <p:nvSpPr>
          <p:cNvPr id="3" name="Content Placeholder 2"/>
          <p:cNvSpPr>
            <a:spLocks noGrp="1"/>
          </p:cNvSpPr>
          <p:nvPr>
            <p:ph idx="1"/>
          </p:nvPr>
        </p:nvSpPr>
        <p:spPr>
          <a:xfrm>
            <a:off x="3864989" y="1171111"/>
            <a:ext cx="7847585" cy="4948335"/>
          </a:xfrm>
        </p:spPr>
        <p:txBody>
          <a:bodyPr/>
          <a:lstStyle/>
          <a:p>
            <a:r>
              <a:rPr lang="en-US" sz="2000" dirty="0"/>
              <a:t>Eight possible types of ‘information’</a:t>
            </a:r>
          </a:p>
          <a:p>
            <a:pPr lvl="1"/>
            <a:r>
              <a:rPr lang="en-US" dirty="0"/>
              <a:t>Code</a:t>
            </a:r>
          </a:p>
          <a:p>
            <a:pPr lvl="1"/>
            <a:r>
              <a:rPr lang="en-US" dirty="0"/>
              <a:t>Read-only static data</a:t>
            </a:r>
          </a:p>
          <a:p>
            <a:pPr lvl="1"/>
            <a:r>
              <a:rPr lang="en-US" dirty="0"/>
              <a:t>Writable static data</a:t>
            </a:r>
          </a:p>
          <a:p>
            <a:pPr lvl="2"/>
            <a:r>
              <a:rPr lang="en-US" dirty="0"/>
              <a:t>Initialized</a:t>
            </a:r>
          </a:p>
          <a:p>
            <a:pPr lvl="2"/>
            <a:r>
              <a:rPr lang="en-US" dirty="0"/>
              <a:t>Zero-initialized</a:t>
            </a:r>
          </a:p>
          <a:p>
            <a:pPr lvl="2"/>
            <a:r>
              <a:rPr lang="en-US" dirty="0"/>
              <a:t>Uninitialized</a:t>
            </a:r>
          </a:p>
          <a:p>
            <a:pPr lvl="1"/>
            <a:r>
              <a:rPr lang="en-US" dirty="0"/>
              <a:t>Heap</a:t>
            </a:r>
          </a:p>
          <a:p>
            <a:pPr lvl="1"/>
            <a:r>
              <a:rPr lang="en-US" dirty="0"/>
              <a:t>Stack</a:t>
            </a:r>
          </a:p>
          <a:p>
            <a:r>
              <a:rPr lang="en-US" sz="2000" dirty="0"/>
              <a:t>What goes where?</a:t>
            </a:r>
          </a:p>
          <a:p>
            <a:pPr lvl="1"/>
            <a:r>
              <a:rPr lang="en-US" dirty="0"/>
              <a:t>Code is obvious</a:t>
            </a:r>
          </a:p>
          <a:p>
            <a:pPr lvl="1"/>
            <a:r>
              <a:rPr lang="en-US" dirty="0"/>
              <a:t>And the others?</a:t>
            </a:r>
          </a:p>
        </p:txBody>
      </p:sp>
      <p:sp>
        <p:nvSpPr>
          <p:cNvPr id="4" name="TextBox 3"/>
          <p:cNvSpPr txBox="1"/>
          <p:nvPr/>
        </p:nvSpPr>
        <p:spPr>
          <a:xfrm>
            <a:off x="510183" y="1600200"/>
            <a:ext cx="3252814" cy="2862322"/>
          </a:xfrm>
          <a:prstGeom prst="rect">
            <a:avLst/>
          </a:prstGeom>
          <a:noFill/>
        </p:spPr>
        <p:txBody>
          <a:bodyPr wrap="none" rtlCol="0">
            <a:spAutoFit/>
          </a:bodyPr>
          <a:lstStyle/>
          <a:p>
            <a:pPr lvl="0"/>
            <a:r>
              <a:rPr lang="en-US" dirty="0" err="1">
                <a:latin typeface="Lucida Console" pitchFamily="49" charset="0"/>
              </a:rPr>
              <a:t>int</a:t>
            </a:r>
            <a:r>
              <a:rPr lang="en-US" dirty="0">
                <a:latin typeface="Lucida Console" pitchFamily="49" charset="0"/>
              </a:rPr>
              <a:t> a, b;</a:t>
            </a:r>
          </a:p>
          <a:p>
            <a:pPr lvl="0"/>
            <a:r>
              <a:rPr lang="en-US" dirty="0" err="1">
                <a:latin typeface="Lucida Console" pitchFamily="49" charset="0"/>
              </a:rPr>
              <a:t>const</a:t>
            </a:r>
            <a:r>
              <a:rPr lang="en-US" dirty="0">
                <a:latin typeface="Lucida Console" pitchFamily="49" charset="0"/>
              </a:rPr>
              <a:t> char c=123;</a:t>
            </a:r>
          </a:p>
          <a:p>
            <a:pPr lvl="0"/>
            <a:r>
              <a:rPr lang="en-US" dirty="0" err="1">
                <a:latin typeface="Lucida Console" pitchFamily="49" charset="0"/>
              </a:rPr>
              <a:t>int</a:t>
            </a:r>
            <a:r>
              <a:rPr lang="en-US" dirty="0">
                <a:latin typeface="Lucida Console" pitchFamily="49" charset="0"/>
              </a:rPr>
              <a:t> d=31;</a:t>
            </a:r>
          </a:p>
          <a:p>
            <a:pPr lvl="0"/>
            <a:r>
              <a:rPr lang="en-US" dirty="0">
                <a:latin typeface="Lucida Console" pitchFamily="49" charset="0"/>
              </a:rPr>
              <a:t>void main(void) {</a:t>
            </a:r>
          </a:p>
          <a:p>
            <a:pPr lvl="0"/>
            <a:r>
              <a:rPr lang="en-US" dirty="0">
                <a:latin typeface="Lucida Console" pitchFamily="49" charset="0"/>
              </a:rPr>
              <a:t>   </a:t>
            </a:r>
            <a:r>
              <a:rPr lang="en-US" dirty="0" err="1">
                <a:latin typeface="Lucida Console" pitchFamily="49" charset="0"/>
              </a:rPr>
              <a:t>int</a:t>
            </a:r>
            <a:r>
              <a:rPr lang="en-US" dirty="0">
                <a:latin typeface="Lucida Console" pitchFamily="49" charset="0"/>
              </a:rPr>
              <a:t> e;</a:t>
            </a:r>
          </a:p>
          <a:p>
            <a:pPr lvl="0"/>
            <a:r>
              <a:rPr lang="en-US" dirty="0">
                <a:latin typeface="Lucida Console" pitchFamily="49" charset="0"/>
              </a:rPr>
              <a:t>   char f[32];</a:t>
            </a:r>
          </a:p>
          <a:p>
            <a:pPr lvl="0"/>
            <a:r>
              <a:rPr lang="en-US" dirty="0">
                <a:latin typeface="Lucida Console" pitchFamily="49" charset="0"/>
              </a:rPr>
              <a:t>   e = d + 7;</a:t>
            </a:r>
          </a:p>
          <a:p>
            <a:pPr lvl="0"/>
            <a:r>
              <a:rPr lang="en-US" dirty="0">
                <a:latin typeface="Lucida Console" pitchFamily="49" charset="0"/>
              </a:rPr>
              <a:t>   a = e + 29999;</a:t>
            </a:r>
          </a:p>
          <a:p>
            <a:pPr lvl="0"/>
            <a:r>
              <a:rPr lang="en-US" dirty="0">
                <a:latin typeface="Lucida Console" pitchFamily="49" charset="0"/>
              </a:rPr>
              <a:t>   </a:t>
            </a:r>
            <a:r>
              <a:rPr lang="en-US" dirty="0" err="1">
                <a:latin typeface="Lucida Console" pitchFamily="49" charset="0"/>
              </a:rPr>
              <a:t>strcpy</a:t>
            </a:r>
            <a:r>
              <a:rPr lang="en-US" dirty="0">
                <a:latin typeface="Lucida Console" pitchFamily="49" charset="0"/>
              </a:rPr>
              <a:t>(</a:t>
            </a:r>
            <a:r>
              <a:rPr lang="en-US" dirty="0" err="1">
                <a:latin typeface="Lucida Console" pitchFamily="49" charset="0"/>
              </a:rPr>
              <a:t>f,“Hello</a:t>
            </a:r>
            <a:r>
              <a:rPr lang="en-US" dirty="0">
                <a:latin typeface="Lucida Console" pitchFamily="49" charset="0"/>
              </a:rPr>
              <a:t>!”);</a:t>
            </a:r>
          </a:p>
          <a:p>
            <a:pPr lvl="0"/>
            <a:r>
              <a:rPr lang="en-US" dirty="0">
                <a:latin typeface="Lucida Console" pitchFamily="49" charset="0"/>
              </a:rPr>
              <a:t>}</a:t>
            </a:r>
          </a:p>
        </p:txBody>
      </p:sp>
    </p:spTree>
    <p:extLst>
      <p:ext uri="{BB962C8B-B14F-4D97-AF65-F5344CB8AC3E}">
        <p14:creationId xmlns:p14="http://schemas.microsoft.com/office/powerpoint/2010/main" val="147649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Memory Does a Program Need?</a:t>
            </a:r>
          </a:p>
        </p:txBody>
      </p:sp>
      <p:sp>
        <p:nvSpPr>
          <p:cNvPr id="3" name="Content Placeholder 2"/>
          <p:cNvSpPr>
            <a:spLocks noGrp="1"/>
          </p:cNvSpPr>
          <p:nvPr>
            <p:ph idx="1"/>
          </p:nvPr>
        </p:nvSpPr>
        <p:spPr>
          <a:xfrm>
            <a:off x="3855563" y="1171111"/>
            <a:ext cx="7857012" cy="4948335"/>
          </a:xfrm>
        </p:spPr>
        <p:txBody>
          <a:bodyPr/>
          <a:lstStyle/>
          <a:p>
            <a:r>
              <a:rPr lang="en-US" sz="2000" dirty="0"/>
              <a:t>Can the information change?</a:t>
            </a:r>
          </a:p>
          <a:p>
            <a:pPr lvl="1"/>
            <a:r>
              <a:rPr lang="en-US" dirty="0"/>
              <a:t>No? Put it in read-only, nonvolatile memory</a:t>
            </a:r>
          </a:p>
          <a:p>
            <a:pPr lvl="2"/>
            <a:r>
              <a:rPr lang="en-US" dirty="0"/>
              <a:t>Instructions</a:t>
            </a:r>
          </a:p>
          <a:p>
            <a:pPr lvl="2"/>
            <a:r>
              <a:rPr lang="en-US" dirty="0"/>
              <a:t>Constant strings</a:t>
            </a:r>
          </a:p>
          <a:p>
            <a:pPr lvl="2"/>
            <a:r>
              <a:rPr lang="en-US" dirty="0"/>
              <a:t>Constant operands</a:t>
            </a:r>
          </a:p>
          <a:p>
            <a:pPr lvl="2"/>
            <a:r>
              <a:rPr lang="en-US" dirty="0"/>
              <a:t>Initialization values</a:t>
            </a:r>
          </a:p>
          <a:p>
            <a:pPr lvl="1"/>
            <a:r>
              <a:rPr lang="en-US" dirty="0"/>
              <a:t>Yes? Put it in read/write memory</a:t>
            </a:r>
          </a:p>
          <a:p>
            <a:pPr lvl="2"/>
            <a:r>
              <a:rPr lang="en-US" dirty="0"/>
              <a:t>Variables</a:t>
            </a:r>
          </a:p>
          <a:p>
            <a:pPr lvl="2"/>
            <a:r>
              <a:rPr lang="en-US" dirty="0"/>
              <a:t>Intermediate computations</a:t>
            </a:r>
          </a:p>
          <a:p>
            <a:pPr lvl="2"/>
            <a:r>
              <a:rPr lang="en-US" dirty="0"/>
              <a:t>Return address</a:t>
            </a:r>
          </a:p>
          <a:p>
            <a:pPr lvl="2"/>
            <a:r>
              <a:rPr lang="en-US" dirty="0"/>
              <a:t>Other housekeeping data</a:t>
            </a:r>
          </a:p>
          <a:p>
            <a:endParaRPr lang="en-US" dirty="0"/>
          </a:p>
        </p:txBody>
      </p:sp>
      <p:sp>
        <p:nvSpPr>
          <p:cNvPr id="4" name="TextBox 3"/>
          <p:cNvSpPr txBox="1"/>
          <p:nvPr/>
        </p:nvSpPr>
        <p:spPr>
          <a:xfrm>
            <a:off x="510183" y="1600200"/>
            <a:ext cx="3252814" cy="2862322"/>
          </a:xfrm>
          <a:prstGeom prst="rect">
            <a:avLst/>
          </a:prstGeom>
          <a:noFill/>
        </p:spPr>
        <p:txBody>
          <a:bodyPr wrap="none" rtlCol="0">
            <a:spAutoFit/>
          </a:bodyPr>
          <a:lstStyle/>
          <a:p>
            <a:pPr lvl="0"/>
            <a:r>
              <a:rPr lang="en-US" dirty="0" err="1">
                <a:latin typeface="Lucida Console" pitchFamily="49" charset="0"/>
              </a:rPr>
              <a:t>int</a:t>
            </a:r>
            <a:r>
              <a:rPr lang="en-US" dirty="0">
                <a:latin typeface="Lucida Console" pitchFamily="49" charset="0"/>
              </a:rPr>
              <a:t> a, b;</a:t>
            </a:r>
          </a:p>
          <a:p>
            <a:pPr lvl="0"/>
            <a:r>
              <a:rPr lang="en-US" dirty="0" err="1">
                <a:latin typeface="Lucida Console" pitchFamily="49" charset="0"/>
              </a:rPr>
              <a:t>const</a:t>
            </a:r>
            <a:r>
              <a:rPr lang="en-US" dirty="0">
                <a:latin typeface="Lucida Console" pitchFamily="49" charset="0"/>
              </a:rPr>
              <a:t> char c=123;</a:t>
            </a:r>
          </a:p>
          <a:p>
            <a:pPr lvl="0"/>
            <a:r>
              <a:rPr lang="en-US" dirty="0" err="1">
                <a:latin typeface="Lucida Console" pitchFamily="49" charset="0"/>
              </a:rPr>
              <a:t>int</a:t>
            </a:r>
            <a:r>
              <a:rPr lang="en-US" dirty="0">
                <a:latin typeface="Lucida Console" pitchFamily="49" charset="0"/>
              </a:rPr>
              <a:t> d=31;</a:t>
            </a:r>
          </a:p>
          <a:p>
            <a:pPr lvl="0"/>
            <a:r>
              <a:rPr lang="en-US" dirty="0">
                <a:latin typeface="Lucida Console" pitchFamily="49" charset="0"/>
              </a:rPr>
              <a:t>void main(void) {</a:t>
            </a:r>
          </a:p>
          <a:p>
            <a:pPr lvl="0"/>
            <a:r>
              <a:rPr lang="en-US" dirty="0">
                <a:latin typeface="Lucida Console" pitchFamily="49" charset="0"/>
              </a:rPr>
              <a:t>   </a:t>
            </a:r>
            <a:r>
              <a:rPr lang="en-US" dirty="0" err="1">
                <a:latin typeface="Lucida Console" pitchFamily="49" charset="0"/>
              </a:rPr>
              <a:t>int</a:t>
            </a:r>
            <a:r>
              <a:rPr lang="en-US" dirty="0">
                <a:latin typeface="Lucida Console" pitchFamily="49" charset="0"/>
              </a:rPr>
              <a:t> e;</a:t>
            </a:r>
          </a:p>
          <a:p>
            <a:pPr lvl="0"/>
            <a:r>
              <a:rPr lang="en-US" dirty="0">
                <a:latin typeface="Lucida Console" pitchFamily="49" charset="0"/>
              </a:rPr>
              <a:t>   char f[32];</a:t>
            </a:r>
          </a:p>
          <a:p>
            <a:pPr lvl="0"/>
            <a:r>
              <a:rPr lang="en-US" dirty="0">
                <a:latin typeface="Lucida Console" pitchFamily="49" charset="0"/>
              </a:rPr>
              <a:t>   e = d + 7;</a:t>
            </a:r>
          </a:p>
          <a:p>
            <a:pPr lvl="0"/>
            <a:r>
              <a:rPr lang="en-US" dirty="0">
                <a:latin typeface="Lucida Console" pitchFamily="49" charset="0"/>
              </a:rPr>
              <a:t>   a = e + 29999;</a:t>
            </a:r>
          </a:p>
          <a:p>
            <a:pPr lvl="0"/>
            <a:r>
              <a:rPr lang="en-US" dirty="0">
                <a:latin typeface="Lucida Console" pitchFamily="49" charset="0"/>
              </a:rPr>
              <a:t>   </a:t>
            </a:r>
            <a:r>
              <a:rPr lang="en-US" dirty="0" err="1">
                <a:latin typeface="Lucida Console" pitchFamily="49" charset="0"/>
              </a:rPr>
              <a:t>strcpy</a:t>
            </a:r>
            <a:r>
              <a:rPr lang="en-US" dirty="0">
                <a:latin typeface="Lucida Console" pitchFamily="49" charset="0"/>
              </a:rPr>
              <a:t>(</a:t>
            </a:r>
            <a:r>
              <a:rPr lang="en-US" dirty="0" err="1">
                <a:latin typeface="Lucida Console" pitchFamily="49" charset="0"/>
              </a:rPr>
              <a:t>f,“Hello</a:t>
            </a:r>
            <a:r>
              <a:rPr lang="en-US" dirty="0">
                <a:latin typeface="Lucida Console" pitchFamily="49" charset="0"/>
              </a:rPr>
              <a:t>!”);</a:t>
            </a:r>
          </a:p>
          <a:p>
            <a:pPr lvl="0"/>
            <a:r>
              <a:rPr lang="en-US" dirty="0">
                <a:latin typeface="Lucida Console" pitchFamily="49" charset="0"/>
              </a:rPr>
              <a:t>}</a:t>
            </a:r>
          </a:p>
        </p:txBody>
      </p:sp>
    </p:spTree>
    <p:extLst>
      <p:ext uri="{BB962C8B-B14F-4D97-AF65-F5344CB8AC3E}">
        <p14:creationId xmlns:p14="http://schemas.microsoft.com/office/powerpoint/2010/main" val="420416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Memory Does a Program Need?</a:t>
            </a:r>
          </a:p>
        </p:txBody>
      </p:sp>
      <p:sp>
        <p:nvSpPr>
          <p:cNvPr id="3" name="Content Placeholder 2"/>
          <p:cNvSpPr>
            <a:spLocks noGrp="1"/>
          </p:cNvSpPr>
          <p:nvPr>
            <p:ph idx="1"/>
          </p:nvPr>
        </p:nvSpPr>
        <p:spPr>
          <a:xfrm>
            <a:off x="3762997" y="1171111"/>
            <a:ext cx="7949578" cy="4948335"/>
          </a:xfrm>
        </p:spPr>
        <p:txBody>
          <a:bodyPr/>
          <a:lstStyle/>
          <a:p>
            <a:r>
              <a:rPr lang="en-US" sz="2000" dirty="0"/>
              <a:t>How long does the data need to exist? Reuse memory if possible.</a:t>
            </a:r>
          </a:p>
          <a:p>
            <a:pPr lvl="1"/>
            <a:r>
              <a:rPr lang="en-US" dirty="0"/>
              <a:t>Statically allocated </a:t>
            </a:r>
          </a:p>
          <a:p>
            <a:pPr marL="1511109" lvl="5" indent="-265113">
              <a:spcBef>
                <a:spcPts val="400"/>
              </a:spcBef>
              <a:buClr>
                <a:schemeClr val="accent5"/>
              </a:buClr>
              <a:buSzPct val="95000"/>
              <a:buFont typeface="Wingdings" charset="2"/>
              <a:buChar char="§"/>
            </a:pPr>
            <a:r>
              <a:rPr lang="en-US" sz="2000" dirty="0">
                <a:latin typeface="Gill Sans MT"/>
                <a:cs typeface="Gill Sans MT"/>
              </a:rPr>
              <a:t>Exists from program start to end</a:t>
            </a:r>
          </a:p>
          <a:p>
            <a:pPr marL="1511109" lvl="5" indent="-265113">
              <a:spcBef>
                <a:spcPts val="400"/>
              </a:spcBef>
              <a:buClr>
                <a:schemeClr val="accent5"/>
              </a:buClr>
              <a:buSzPct val="95000"/>
              <a:buFont typeface="Wingdings" charset="2"/>
              <a:buChar char="§"/>
            </a:pPr>
            <a:r>
              <a:rPr lang="en-US" sz="2000" dirty="0">
                <a:latin typeface="Gill Sans MT"/>
                <a:cs typeface="Gill Sans MT"/>
              </a:rPr>
              <a:t>Each variable has its own fixed location</a:t>
            </a:r>
          </a:p>
          <a:p>
            <a:pPr marL="1511109" lvl="5" indent="-265113">
              <a:spcBef>
                <a:spcPts val="400"/>
              </a:spcBef>
              <a:buClr>
                <a:schemeClr val="accent5"/>
              </a:buClr>
              <a:buSzPct val="95000"/>
              <a:buFont typeface="Wingdings" charset="2"/>
              <a:buChar char="§"/>
            </a:pPr>
            <a:r>
              <a:rPr lang="en-US" sz="2000" dirty="0">
                <a:latin typeface="Gill Sans MT"/>
                <a:cs typeface="Gill Sans MT"/>
              </a:rPr>
              <a:t>Space is not reused</a:t>
            </a:r>
          </a:p>
          <a:p>
            <a:pPr lvl="1"/>
            <a:r>
              <a:rPr lang="en-US" dirty="0"/>
              <a:t>Automatically allocated</a:t>
            </a:r>
          </a:p>
          <a:p>
            <a:pPr marL="1511109" lvl="5" indent="-265113">
              <a:spcBef>
                <a:spcPts val="400"/>
              </a:spcBef>
              <a:buClr>
                <a:schemeClr val="accent5"/>
              </a:buClr>
              <a:buSzPct val="95000"/>
              <a:buFont typeface="Wingdings" charset="2"/>
              <a:buChar char="§"/>
            </a:pPr>
            <a:r>
              <a:rPr lang="en-US" sz="2000" dirty="0">
                <a:latin typeface="Gill Sans MT"/>
                <a:cs typeface="Gill Sans MT"/>
              </a:rPr>
              <a:t>Exists from function start to end</a:t>
            </a:r>
          </a:p>
          <a:p>
            <a:pPr marL="1511109" lvl="5" indent="-265113">
              <a:spcBef>
                <a:spcPts val="400"/>
              </a:spcBef>
              <a:buClr>
                <a:schemeClr val="accent5"/>
              </a:buClr>
              <a:buSzPct val="95000"/>
              <a:buFont typeface="Wingdings" charset="2"/>
              <a:buChar char="§"/>
            </a:pPr>
            <a:r>
              <a:rPr lang="en-US" sz="2000" dirty="0">
                <a:latin typeface="Gill Sans MT"/>
                <a:cs typeface="Gill Sans MT"/>
              </a:rPr>
              <a:t>Space can be reused</a:t>
            </a:r>
          </a:p>
          <a:p>
            <a:pPr lvl="1"/>
            <a:r>
              <a:rPr lang="en-US" dirty="0"/>
              <a:t>Dynamically allocated</a:t>
            </a:r>
          </a:p>
          <a:p>
            <a:pPr marL="1511109" lvl="5" indent="-265113">
              <a:spcBef>
                <a:spcPts val="400"/>
              </a:spcBef>
              <a:buClr>
                <a:schemeClr val="accent5"/>
              </a:buClr>
              <a:buSzPct val="95000"/>
              <a:buFont typeface="Wingdings" charset="2"/>
              <a:buChar char="§"/>
            </a:pPr>
            <a:r>
              <a:rPr lang="en-US" sz="2000" dirty="0">
                <a:latin typeface="Gill Sans MT"/>
                <a:cs typeface="Gill Sans MT"/>
              </a:rPr>
              <a:t>Exists from explicit allocation to explicit de-allocation</a:t>
            </a:r>
          </a:p>
          <a:p>
            <a:pPr marL="1511109" lvl="5" indent="-265113">
              <a:spcBef>
                <a:spcPts val="400"/>
              </a:spcBef>
              <a:buClr>
                <a:schemeClr val="accent5"/>
              </a:buClr>
              <a:buSzPct val="95000"/>
              <a:buFont typeface="Wingdings" charset="2"/>
              <a:buChar char="§"/>
            </a:pPr>
            <a:r>
              <a:rPr lang="en-US" sz="2000" dirty="0">
                <a:latin typeface="Gill Sans MT"/>
                <a:cs typeface="Gill Sans MT"/>
              </a:rPr>
              <a:t>Space can be reused</a:t>
            </a:r>
          </a:p>
        </p:txBody>
      </p:sp>
      <p:sp>
        <p:nvSpPr>
          <p:cNvPr id="5" name="TextBox 4"/>
          <p:cNvSpPr txBox="1"/>
          <p:nvPr/>
        </p:nvSpPr>
        <p:spPr>
          <a:xfrm>
            <a:off x="510183" y="1600200"/>
            <a:ext cx="3252814" cy="2862322"/>
          </a:xfrm>
          <a:prstGeom prst="rect">
            <a:avLst/>
          </a:prstGeom>
          <a:noFill/>
        </p:spPr>
        <p:txBody>
          <a:bodyPr wrap="none" rtlCol="0">
            <a:spAutoFit/>
          </a:bodyPr>
          <a:lstStyle/>
          <a:p>
            <a:pPr lvl="0"/>
            <a:r>
              <a:rPr lang="en-US" dirty="0" err="1">
                <a:latin typeface="Lucida Console" pitchFamily="49" charset="0"/>
              </a:rPr>
              <a:t>int</a:t>
            </a:r>
            <a:r>
              <a:rPr lang="en-US" dirty="0">
                <a:latin typeface="Lucida Console" pitchFamily="49" charset="0"/>
              </a:rPr>
              <a:t> a, b;</a:t>
            </a:r>
          </a:p>
          <a:p>
            <a:pPr lvl="0"/>
            <a:r>
              <a:rPr lang="en-US" dirty="0" err="1">
                <a:latin typeface="Lucida Console" pitchFamily="49" charset="0"/>
              </a:rPr>
              <a:t>const</a:t>
            </a:r>
            <a:r>
              <a:rPr lang="en-US" dirty="0">
                <a:latin typeface="Lucida Console" pitchFamily="49" charset="0"/>
              </a:rPr>
              <a:t> char c=123;</a:t>
            </a:r>
          </a:p>
          <a:p>
            <a:pPr lvl="0"/>
            <a:r>
              <a:rPr lang="en-US" dirty="0" err="1">
                <a:latin typeface="Lucida Console" pitchFamily="49" charset="0"/>
              </a:rPr>
              <a:t>int</a:t>
            </a:r>
            <a:r>
              <a:rPr lang="en-US" dirty="0">
                <a:latin typeface="Lucida Console" pitchFamily="49" charset="0"/>
              </a:rPr>
              <a:t> d=31;</a:t>
            </a:r>
          </a:p>
          <a:p>
            <a:pPr lvl="0"/>
            <a:r>
              <a:rPr lang="en-US" dirty="0">
                <a:latin typeface="Lucida Console" pitchFamily="49" charset="0"/>
              </a:rPr>
              <a:t>void main(void) {</a:t>
            </a:r>
          </a:p>
          <a:p>
            <a:pPr lvl="0"/>
            <a:r>
              <a:rPr lang="en-US" dirty="0">
                <a:latin typeface="Lucida Console" pitchFamily="49" charset="0"/>
              </a:rPr>
              <a:t>   </a:t>
            </a:r>
            <a:r>
              <a:rPr lang="en-US" dirty="0" err="1">
                <a:latin typeface="Lucida Console" pitchFamily="49" charset="0"/>
              </a:rPr>
              <a:t>int</a:t>
            </a:r>
            <a:r>
              <a:rPr lang="en-US" dirty="0">
                <a:latin typeface="Lucida Console" pitchFamily="49" charset="0"/>
              </a:rPr>
              <a:t> e;</a:t>
            </a:r>
          </a:p>
          <a:p>
            <a:pPr lvl="0"/>
            <a:r>
              <a:rPr lang="en-US" dirty="0">
                <a:latin typeface="Lucida Console" pitchFamily="49" charset="0"/>
              </a:rPr>
              <a:t>   char f[32];</a:t>
            </a:r>
          </a:p>
          <a:p>
            <a:pPr lvl="0"/>
            <a:r>
              <a:rPr lang="en-US" dirty="0">
                <a:latin typeface="Lucida Console" pitchFamily="49" charset="0"/>
              </a:rPr>
              <a:t>   e = d + 7;</a:t>
            </a:r>
          </a:p>
          <a:p>
            <a:pPr lvl="0"/>
            <a:r>
              <a:rPr lang="en-US" dirty="0">
                <a:latin typeface="Lucida Console" pitchFamily="49" charset="0"/>
              </a:rPr>
              <a:t>   a = e + 29999;</a:t>
            </a:r>
          </a:p>
          <a:p>
            <a:pPr lvl="0"/>
            <a:r>
              <a:rPr lang="en-US" dirty="0">
                <a:latin typeface="Lucida Console" pitchFamily="49" charset="0"/>
              </a:rPr>
              <a:t>   </a:t>
            </a:r>
            <a:r>
              <a:rPr lang="en-US" dirty="0" err="1">
                <a:latin typeface="Lucida Console" pitchFamily="49" charset="0"/>
              </a:rPr>
              <a:t>strcpy</a:t>
            </a:r>
            <a:r>
              <a:rPr lang="en-US" dirty="0">
                <a:latin typeface="Lucida Console" pitchFamily="49" charset="0"/>
              </a:rPr>
              <a:t>(</a:t>
            </a:r>
            <a:r>
              <a:rPr lang="en-US" dirty="0" err="1">
                <a:latin typeface="Lucida Console" pitchFamily="49" charset="0"/>
              </a:rPr>
              <a:t>f,“Hello</a:t>
            </a:r>
            <a:r>
              <a:rPr lang="en-US" dirty="0">
                <a:latin typeface="Lucida Console" pitchFamily="49" charset="0"/>
              </a:rPr>
              <a:t>!”);</a:t>
            </a:r>
          </a:p>
          <a:p>
            <a:pPr lvl="0"/>
            <a:r>
              <a:rPr lang="en-US" dirty="0">
                <a:latin typeface="Lucida Console" pitchFamily="49" charset="0"/>
              </a:rPr>
              <a:t>}</a:t>
            </a:r>
          </a:p>
        </p:txBody>
      </p:sp>
    </p:spTree>
    <p:extLst>
      <p:ext uri="{BB962C8B-B14F-4D97-AF65-F5344CB8AC3E}">
        <p14:creationId xmlns:p14="http://schemas.microsoft.com/office/powerpoint/2010/main" val="423376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4572000" y="1697205"/>
            <a:ext cx="3252814" cy="2862322"/>
          </a:xfrm>
          <a:prstGeom prst="rect">
            <a:avLst/>
          </a:prstGeom>
          <a:noFill/>
        </p:spPr>
        <p:txBody>
          <a:bodyPr wrap="none" rtlCol="0">
            <a:spAutoFit/>
          </a:bodyPr>
          <a:lstStyle/>
          <a:p>
            <a:pPr lvl="0"/>
            <a:r>
              <a:rPr lang="en-US" dirty="0" err="1">
                <a:latin typeface="Lucida Console" pitchFamily="49" charset="0"/>
              </a:rPr>
              <a:t>int</a:t>
            </a:r>
            <a:r>
              <a:rPr lang="en-US" dirty="0">
                <a:latin typeface="Lucida Console" pitchFamily="49" charset="0"/>
              </a:rPr>
              <a:t> a, b;</a:t>
            </a:r>
          </a:p>
          <a:p>
            <a:pPr lvl="0"/>
            <a:r>
              <a:rPr lang="en-US" dirty="0" err="1">
                <a:latin typeface="Lucida Console" pitchFamily="49" charset="0"/>
              </a:rPr>
              <a:t>const</a:t>
            </a:r>
            <a:r>
              <a:rPr lang="en-US" dirty="0">
                <a:latin typeface="Lucida Console" pitchFamily="49" charset="0"/>
              </a:rPr>
              <a:t> char c=123;</a:t>
            </a:r>
          </a:p>
          <a:p>
            <a:pPr lvl="0"/>
            <a:r>
              <a:rPr lang="en-US" dirty="0" err="1">
                <a:latin typeface="Lucida Console" pitchFamily="49" charset="0"/>
              </a:rPr>
              <a:t>int</a:t>
            </a:r>
            <a:r>
              <a:rPr lang="en-US" dirty="0">
                <a:latin typeface="Lucida Console" pitchFamily="49" charset="0"/>
              </a:rPr>
              <a:t> d=31;</a:t>
            </a:r>
          </a:p>
          <a:p>
            <a:pPr lvl="0"/>
            <a:r>
              <a:rPr lang="en-US" dirty="0">
                <a:latin typeface="Lucida Console" pitchFamily="49" charset="0"/>
              </a:rPr>
              <a:t>void main(void) {</a:t>
            </a:r>
          </a:p>
          <a:p>
            <a:pPr lvl="0"/>
            <a:r>
              <a:rPr lang="en-US" dirty="0">
                <a:latin typeface="Lucida Console" pitchFamily="49" charset="0"/>
              </a:rPr>
              <a:t>   </a:t>
            </a:r>
            <a:r>
              <a:rPr lang="en-US" dirty="0" err="1">
                <a:latin typeface="Lucida Console" pitchFamily="49" charset="0"/>
              </a:rPr>
              <a:t>int</a:t>
            </a:r>
            <a:r>
              <a:rPr lang="en-US" dirty="0">
                <a:latin typeface="Lucida Console" pitchFamily="49" charset="0"/>
              </a:rPr>
              <a:t> e;</a:t>
            </a:r>
          </a:p>
          <a:p>
            <a:pPr lvl="0"/>
            <a:r>
              <a:rPr lang="en-US" dirty="0">
                <a:latin typeface="Lucida Console" pitchFamily="49" charset="0"/>
              </a:rPr>
              <a:t>   char f[32];</a:t>
            </a:r>
          </a:p>
          <a:p>
            <a:pPr lvl="0"/>
            <a:r>
              <a:rPr lang="en-US" dirty="0">
                <a:latin typeface="Lucida Console" pitchFamily="49" charset="0"/>
              </a:rPr>
              <a:t>   e = d + 7;</a:t>
            </a:r>
          </a:p>
          <a:p>
            <a:pPr lvl="0"/>
            <a:r>
              <a:rPr lang="en-US" dirty="0">
                <a:latin typeface="Lucida Console" pitchFamily="49" charset="0"/>
              </a:rPr>
              <a:t>   a = e + 29999;</a:t>
            </a:r>
          </a:p>
          <a:p>
            <a:pPr lvl="0"/>
            <a:r>
              <a:rPr lang="en-US" dirty="0">
                <a:latin typeface="Lucida Console" pitchFamily="49" charset="0"/>
              </a:rPr>
              <a:t>   </a:t>
            </a:r>
            <a:r>
              <a:rPr lang="en-US" dirty="0" err="1">
                <a:latin typeface="Lucida Console" pitchFamily="49" charset="0"/>
              </a:rPr>
              <a:t>strcpy</a:t>
            </a:r>
            <a:r>
              <a:rPr lang="en-US" dirty="0">
                <a:latin typeface="Lucida Console" pitchFamily="49" charset="0"/>
              </a:rPr>
              <a:t>(</a:t>
            </a:r>
            <a:r>
              <a:rPr lang="en-US" dirty="0" err="1">
                <a:latin typeface="Lucida Console" pitchFamily="49" charset="0"/>
              </a:rPr>
              <a:t>f,“Hello</a:t>
            </a:r>
            <a:r>
              <a:rPr lang="en-US" dirty="0">
                <a:latin typeface="Lucida Console" pitchFamily="49" charset="0"/>
              </a:rPr>
              <a:t>!”);</a:t>
            </a:r>
          </a:p>
          <a:p>
            <a:pPr lvl="0"/>
            <a:r>
              <a:rPr lang="en-US" dirty="0">
                <a:latin typeface="Lucida Console" pitchFamily="49" charset="0"/>
              </a:rPr>
              <a:t>}</a:t>
            </a:r>
          </a:p>
        </p:txBody>
      </p:sp>
      <p:sp>
        <p:nvSpPr>
          <p:cNvPr id="2" name="Title 1"/>
          <p:cNvSpPr>
            <a:spLocks noGrp="1"/>
          </p:cNvSpPr>
          <p:nvPr>
            <p:ph type="title"/>
          </p:nvPr>
        </p:nvSpPr>
        <p:spPr/>
        <p:txBody>
          <a:bodyPr>
            <a:normAutofit/>
          </a:bodyPr>
          <a:lstStyle/>
          <a:p>
            <a:r>
              <a:rPr lang="en-US" sz="3200" dirty="0"/>
              <a:t>Program Memory Use</a:t>
            </a:r>
          </a:p>
        </p:txBody>
      </p:sp>
      <p:sp>
        <p:nvSpPr>
          <p:cNvPr id="92" name="TextBox 91"/>
          <p:cNvSpPr txBox="1"/>
          <p:nvPr/>
        </p:nvSpPr>
        <p:spPr>
          <a:xfrm>
            <a:off x="891034" y="1066801"/>
            <a:ext cx="2031206" cy="369332"/>
          </a:xfrm>
          <a:prstGeom prst="rect">
            <a:avLst/>
          </a:prstGeom>
          <a:noFill/>
          <a:ln>
            <a:noFill/>
          </a:ln>
        </p:spPr>
        <p:txBody>
          <a:bodyPr wrap="square" rtlCol="0">
            <a:spAutoFit/>
          </a:bodyPr>
          <a:lstStyle/>
          <a:p>
            <a:pPr algn="ctr"/>
            <a:r>
              <a:rPr lang="en-US" b="1" dirty="0">
                <a:latin typeface="Calibri" pitchFamily="34" charset="0"/>
                <a:cs typeface="Calibri" pitchFamily="34" charset="0"/>
              </a:rPr>
              <a:t>RAM</a:t>
            </a:r>
          </a:p>
        </p:txBody>
      </p:sp>
      <p:grpSp>
        <p:nvGrpSpPr>
          <p:cNvPr id="93" name="Group 92"/>
          <p:cNvGrpSpPr/>
          <p:nvPr/>
        </p:nvGrpSpPr>
        <p:grpSpPr>
          <a:xfrm>
            <a:off x="713304" y="2580994"/>
            <a:ext cx="2386667" cy="3100984"/>
            <a:chOff x="961796" y="2385416"/>
            <a:chExt cx="1790700" cy="3100984"/>
          </a:xfrm>
        </p:grpSpPr>
        <p:sp>
          <p:nvSpPr>
            <p:cNvPr id="94" name="Rectangle 93"/>
            <p:cNvSpPr/>
            <p:nvPr/>
          </p:nvSpPr>
          <p:spPr>
            <a:xfrm>
              <a:off x="961796" y="4433975"/>
              <a:ext cx="1790700"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Calibri" pitchFamily="34" charset="0"/>
                  <a:cs typeface="Calibri" pitchFamily="34" charset="0"/>
                </a:rPr>
                <a:t>Heap Data</a:t>
              </a:r>
            </a:p>
          </p:txBody>
        </p:sp>
        <p:sp>
          <p:nvSpPr>
            <p:cNvPr id="95" name="Rectangle 94"/>
            <p:cNvSpPr/>
            <p:nvPr/>
          </p:nvSpPr>
          <p:spPr>
            <a:xfrm>
              <a:off x="961796" y="2385416"/>
              <a:ext cx="1790700"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Calibri" pitchFamily="34" charset="0"/>
                  <a:cs typeface="Calibri" pitchFamily="34" charset="0"/>
                </a:rPr>
                <a:t>Initialized Data</a:t>
              </a:r>
            </a:p>
          </p:txBody>
        </p:sp>
        <p:sp>
          <p:nvSpPr>
            <p:cNvPr id="97" name="Rectangle 96"/>
            <p:cNvSpPr/>
            <p:nvPr/>
          </p:nvSpPr>
          <p:spPr>
            <a:xfrm>
              <a:off x="961796" y="3432636"/>
              <a:ext cx="1790700"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Calibri" pitchFamily="34" charset="0"/>
                  <a:cs typeface="Calibri" pitchFamily="34" charset="0"/>
                </a:rPr>
                <a:t>Stack</a:t>
              </a:r>
            </a:p>
          </p:txBody>
        </p:sp>
      </p:grpSp>
      <p:cxnSp>
        <p:nvCxnSpPr>
          <p:cNvPr id="53" name="Straight Arrow Connector 52"/>
          <p:cNvCxnSpPr>
            <a:stCxn id="72" idx="1"/>
            <a:endCxn id="48" idx="3"/>
          </p:cNvCxnSpPr>
          <p:nvPr/>
        </p:nvCxnSpPr>
        <p:spPr>
          <a:xfrm flipH="1">
            <a:off x="3099970" y="1880220"/>
            <a:ext cx="2081630" cy="21317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3" idx="1"/>
            <a:endCxn id="95" idx="3"/>
          </p:cNvCxnSpPr>
          <p:nvPr/>
        </p:nvCxnSpPr>
        <p:spPr>
          <a:xfrm flipH="1">
            <a:off x="3099971" y="2427237"/>
            <a:ext cx="2106235" cy="67997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4" idx="3"/>
            <a:endCxn id="89" idx="1"/>
          </p:cNvCxnSpPr>
          <p:nvPr/>
        </p:nvCxnSpPr>
        <p:spPr>
          <a:xfrm>
            <a:off x="5777707" y="2424113"/>
            <a:ext cx="3410179" cy="72536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9187884" y="1092879"/>
            <a:ext cx="2392012" cy="369332"/>
          </a:xfrm>
          <a:prstGeom prst="rect">
            <a:avLst/>
          </a:prstGeom>
          <a:noFill/>
          <a:ln>
            <a:noFill/>
          </a:ln>
        </p:spPr>
        <p:txBody>
          <a:bodyPr wrap="square" rtlCol="0">
            <a:spAutoFit/>
          </a:bodyPr>
          <a:lstStyle/>
          <a:p>
            <a:pPr algn="ctr"/>
            <a:r>
              <a:rPr lang="en-US" b="1" dirty="0">
                <a:latin typeface="Calibri" pitchFamily="34" charset="0"/>
                <a:cs typeface="Calibri" pitchFamily="34" charset="0"/>
              </a:rPr>
              <a:t>Flash ROM</a:t>
            </a:r>
          </a:p>
        </p:txBody>
      </p:sp>
      <p:grpSp>
        <p:nvGrpSpPr>
          <p:cNvPr id="87" name="Group 86"/>
          <p:cNvGrpSpPr/>
          <p:nvPr/>
        </p:nvGrpSpPr>
        <p:grpSpPr>
          <a:xfrm>
            <a:off x="9187885" y="1570838"/>
            <a:ext cx="2388292" cy="4189465"/>
            <a:chOff x="6781800" y="1296935"/>
            <a:chExt cx="1791919" cy="4189465"/>
          </a:xfrm>
        </p:grpSpPr>
        <p:sp>
          <p:nvSpPr>
            <p:cNvPr id="88" name="Rectangle 87"/>
            <p:cNvSpPr/>
            <p:nvPr/>
          </p:nvSpPr>
          <p:spPr>
            <a:xfrm>
              <a:off x="6783019" y="4433975"/>
              <a:ext cx="1790700" cy="1052425"/>
            </a:xfrm>
            <a:prstGeom prst="rect">
              <a:avLst/>
            </a:prstGeom>
            <a:solidFill>
              <a:schemeClr val="bg1">
                <a:lumMod val="95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Calibri" pitchFamily="34" charset="0"/>
                  <a:cs typeface="Calibri" pitchFamily="34" charset="0"/>
                </a:rPr>
                <a:t>Program .text</a:t>
              </a:r>
            </a:p>
          </p:txBody>
        </p:sp>
        <p:sp>
          <p:nvSpPr>
            <p:cNvPr id="89" name="Rectangle 88"/>
            <p:cNvSpPr/>
            <p:nvPr/>
          </p:nvSpPr>
          <p:spPr>
            <a:xfrm>
              <a:off x="6781800" y="2349360"/>
              <a:ext cx="1790700"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latin typeface="Calibri" pitchFamily="34" charset="0"/>
                  <a:cs typeface="Calibri" pitchFamily="34" charset="0"/>
                </a:rPr>
                <a:t>InitializationData</a:t>
              </a:r>
              <a:endParaRPr lang="en-US" dirty="0">
                <a:solidFill>
                  <a:sysClr val="windowText" lastClr="000000"/>
                </a:solidFill>
                <a:latin typeface="Calibri" pitchFamily="34" charset="0"/>
                <a:cs typeface="Calibri" pitchFamily="34" charset="0"/>
              </a:endParaRPr>
            </a:p>
          </p:txBody>
        </p:sp>
        <p:sp>
          <p:nvSpPr>
            <p:cNvPr id="90" name="Rectangle 89"/>
            <p:cNvSpPr/>
            <p:nvPr/>
          </p:nvSpPr>
          <p:spPr>
            <a:xfrm>
              <a:off x="6781800" y="1296935"/>
              <a:ext cx="1790700"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Calibri" pitchFamily="34" charset="0"/>
                  <a:cs typeface="Calibri" pitchFamily="34" charset="0"/>
                </a:rPr>
                <a:t>Constant Data</a:t>
              </a:r>
            </a:p>
          </p:txBody>
        </p:sp>
        <p:sp>
          <p:nvSpPr>
            <p:cNvPr id="91" name="Rectangle 90"/>
            <p:cNvSpPr/>
            <p:nvPr/>
          </p:nvSpPr>
          <p:spPr>
            <a:xfrm>
              <a:off x="6781800" y="3381550"/>
              <a:ext cx="1790700" cy="1052425"/>
            </a:xfrm>
            <a:prstGeom prst="rect">
              <a:avLst/>
            </a:prstGeom>
            <a:solidFill>
              <a:schemeClr val="bg1">
                <a:lumMod val="95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Calibri" pitchFamily="34" charset="0"/>
                  <a:cs typeface="Calibri" pitchFamily="34" charset="0"/>
                </a:rPr>
                <a:t>Startup and Runtime Library Code</a:t>
              </a:r>
            </a:p>
          </p:txBody>
        </p:sp>
      </p:grpSp>
      <p:cxnSp>
        <p:nvCxnSpPr>
          <p:cNvPr id="57" name="Straight Arrow Connector 56"/>
          <p:cNvCxnSpPr>
            <a:stCxn id="75" idx="1"/>
            <a:endCxn id="97" idx="3"/>
          </p:cNvCxnSpPr>
          <p:nvPr/>
        </p:nvCxnSpPr>
        <p:spPr>
          <a:xfrm flipH="1">
            <a:off x="3099971" y="2994027"/>
            <a:ext cx="2522161" cy="116040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9" idx="3"/>
            <a:endCxn id="88" idx="1"/>
          </p:cNvCxnSpPr>
          <p:nvPr/>
        </p:nvCxnSpPr>
        <p:spPr>
          <a:xfrm>
            <a:off x="6892132" y="3795714"/>
            <a:ext cx="2297378" cy="143837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77" idx="1"/>
            <a:endCxn id="97" idx="3"/>
          </p:cNvCxnSpPr>
          <p:nvPr/>
        </p:nvCxnSpPr>
        <p:spPr>
          <a:xfrm flipH="1">
            <a:off x="3099970" y="3262313"/>
            <a:ext cx="2665036" cy="89211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181601" y="1741138"/>
            <a:ext cx="612045" cy="27816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ectangle 72"/>
          <p:cNvSpPr/>
          <p:nvPr/>
        </p:nvSpPr>
        <p:spPr>
          <a:xfrm>
            <a:off x="5206206" y="2301772"/>
            <a:ext cx="137319" cy="25092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5498306" y="2301876"/>
            <a:ext cx="279400" cy="24447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Rectangle 74"/>
          <p:cNvSpPr/>
          <p:nvPr/>
        </p:nvSpPr>
        <p:spPr>
          <a:xfrm>
            <a:off x="5622131" y="2905126"/>
            <a:ext cx="152400" cy="177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ectangle 76"/>
          <p:cNvSpPr/>
          <p:nvPr/>
        </p:nvSpPr>
        <p:spPr>
          <a:xfrm>
            <a:off x="5765007" y="3127376"/>
            <a:ext cx="676275" cy="26987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6174582" y="3683001"/>
            <a:ext cx="717550" cy="22542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6172200" y="1993901"/>
            <a:ext cx="711200" cy="31626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0" name="Straight Arrow Connector 69"/>
          <p:cNvCxnSpPr>
            <a:stCxn id="69" idx="3"/>
            <a:endCxn id="90" idx="1"/>
          </p:cNvCxnSpPr>
          <p:nvPr/>
        </p:nvCxnSpPr>
        <p:spPr>
          <a:xfrm flipV="1">
            <a:off x="6883401" y="2097050"/>
            <a:ext cx="2304485" cy="5498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13304" y="1567180"/>
            <a:ext cx="2386667"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Calibri" pitchFamily="34" charset="0"/>
                <a:cs typeface="Calibri" pitchFamily="34" charset="0"/>
              </a:rPr>
              <a:t>Zero-Initialized Data</a:t>
            </a:r>
          </a:p>
        </p:txBody>
      </p:sp>
    </p:spTree>
    <p:extLst>
      <p:ext uri="{BB962C8B-B14F-4D97-AF65-F5344CB8AC3E}">
        <p14:creationId xmlns:p14="http://schemas.microsoft.com/office/powerpoint/2010/main" val="2382126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Activation Record</a:t>
            </a:r>
          </a:p>
        </p:txBody>
      </p:sp>
      <p:sp>
        <p:nvSpPr>
          <p:cNvPr id="3" name="Content Placeholder 2"/>
          <p:cNvSpPr>
            <a:spLocks noGrp="1"/>
          </p:cNvSpPr>
          <p:nvPr>
            <p:ph idx="1"/>
          </p:nvPr>
        </p:nvSpPr>
        <p:spPr/>
        <p:txBody>
          <a:bodyPr/>
          <a:lstStyle/>
          <a:p>
            <a:r>
              <a:rPr lang="en-US" sz="2000" dirty="0"/>
              <a:t>Activation records are located</a:t>
            </a:r>
            <a:br>
              <a:rPr lang="en-US" sz="2000" dirty="0"/>
            </a:br>
            <a:r>
              <a:rPr lang="en-US" sz="2000" dirty="0"/>
              <a:t>on the stack</a:t>
            </a:r>
          </a:p>
          <a:p>
            <a:pPr lvl="1"/>
            <a:r>
              <a:rPr lang="en-US" dirty="0"/>
              <a:t>Calling a function creates </a:t>
            </a:r>
            <a:br>
              <a:rPr lang="en-US" dirty="0"/>
            </a:br>
            <a:r>
              <a:rPr lang="en-US" dirty="0"/>
              <a:t>an activation record</a:t>
            </a:r>
          </a:p>
          <a:p>
            <a:pPr lvl="1"/>
            <a:r>
              <a:rPr lang="en-US" dirty="0"/>
              <a:t>Returning from a function </a:t>
            </a:r>
            <a:br>
              <a:rPr lang="en-US" dirty="0"/>
            </a:br>
            <a:r>
              <a:rPr lang="en-US" dirty="0"/>
              <a:t>deletes the activation record</a:t>
            </a:r>
          </a:p>
          <a:p>
            <a:pPr marL="0" indent="0">
              <a:buNone/>
            </a:pPr>
            <a:endParaRPr lang="en-US" sz="2000" dirty="0"/>
          </a:p>
          <a:p>
            <a:r>
              <a:rPr lang="en-US" sz="2000" dirty="0"/>
              <a:t>Automatic variables and</a:t>
            </a:r>
            <a:br>
              <a:rPr lang="en-US" sz="2000" dirty="0"/>
            </a:br>
            <a:r>
              <a:rPr lang="en-US" sz="2000" dirty="0"/>
              <a:t>housekeeping information are </a:t>
            </a:r>
            <a:br>
              <a:rPr lang="en-US" sz="2000" dirty="0"/>
            </a:br>
            <a:r>
              <a:rPr lang="en-US" sz="2000" dirty="0"/>
              <a:t>stored in a function’s activation</a:t>
            </a:r>
            <a:br>
              <a:rPr lang="en-US" sz="2000" dirty="0"/>
            </a:br>
            <a:r>
              <a:rPr lang="en-US" sz="2000" dirty="0"/>
              <a:t>record</a:t>
            </a:r>
          </a:p>
          <a:p>
            <a:endParaRPr lang="en-US" sz="2000" dirty="0"/>
          </a:p>
          <a:p>
            <a:endParaRPr lang="en-US" sz="2000" dirty="0"/>
          </a:p>
          <a:p>
            <a:r>
              <a:rPr lang="en-US" sz="2000" dirty="0"/>
              <a:t>Not all fields (LS, RA, </a:t>
            </a:r>
            <a:r>
              <a:rPr lang="en-US" sz="2000" dirty="0" err="1"/>
              <a:t>Arg</a:t>
            </a:r>
            <a:r>
              <a:rPr lang="en-US" sz="2000" dirty="0"/>
              <a:t>) may be present for each activation record</a:t>
            </a:r>
          </a:p>
        </p:txBody>
      </p:sp>
      <p:graphicFrame>
        <p:nvGraphicFramePr>
          <p:cNvPr id="4" name="Table 3"/>
          <p:cNvGraphicFramePr>
            <a:graphicFrameLocks noGrp="1"/>
          </p:cNvGraphicFramePr>
          <p:nvPr/>
        </p:nvGraphicFramePr>
        <p:xfrm>
          <a:off x="5025478" y="1371600"/>
          <a:ext cx="6861723" cy="3663188"/>
        </p:xfrm>
        <a:graphic>
          <a:graphicData uri="http://schemas.openxmlformats.org/drawingml/2006/table">
            <a:tbl>
              <a:tblPr firstRow="1" firstCol="1" bandRow="1">
                <a:tableStyleId>{5C22544A-7EE6-4342-B048-85BDC9FD1C3A}</a:tableStyleId>
              </a:tblPr>
              <a:tblGrid>
                <a:gridCol w="1152997">
                  <a:extLst>
                    <a:ext uri="{9D8B030D-6E8A-4147-A177-3AD203B41FA5}">
                      <a16:colId xmlns:a16="http://schemas.microsoft.com/office/drawing/2014/main" val="20000"/>
                    </a:ext>
                  </a:extLst>
                </a:gridCol>
                <a:gridCol w="2477952">
                  <a:extLst>
                    <a:ext uri="{9D8B030D-6E8A-4147-A177-3AD203B41FA5}">
                      <a16:colId xmlns:a16="http://schemas.microsoft.com/office/drawing/2014/main" val="20001"/>
                    </a:ext>
                  </a:extLst>
                </a:gridCol>
                <a:gridCol w="1934774">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tblGrid>
              <a:tr h="490855">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Lower address</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600" dirty="0">
                          <a:solidFill>
                            <a:sysClr val="windowText" lastClr="000000"/>
                          </a:solidFill>
                          <a:effectLst/>
                          <a:latin typeface="Arial" pitchFamily="34" charset="0"/>
                          <a:cs typeface="Arial" pitchFamily="34" charset="0"/>
                        </a:rPr>
                        <a:t> </a:t>
                      </a:r>
                      <a:endParaRPr lang="en-US" sz="1600" dirty="0">
                        <a:solidFill>
                          <a:sysClr val="windowText" lastClr="000000"/>
                        </a:solidFill>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(Free stack space)</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 </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Activation record for current function</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Local storage</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 &lt;- Stack </a:t>
                      </a:r>
                      <a:r>
                        <a:rPr lang="en-US" sz="1600" dirty="0" err="1">
                          <a:effectLst/>
                          <a:latin typeface="Arial" pitchFamily="34" charset="0"/>
                          <a:cs typeface="Arial" pitchFamily="34" charset="0"/>
                        </a:rPr>
                        <a:t>ptr</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 </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Return address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 </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Arguments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9380">
                <a:tc rowSpan="3">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 </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Activation record for caller function</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Local storage</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938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Return address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tc>
                <a:extLst>
                  <a:ext uri="{0D108BD9-81ED-4DB2-BD59-A6C34878D82A}">
                    <a16:rowId xmlns:a16="http://schemas.microsoft.com/office/drawing/2014/main" val="10005"/>
                  </a:ext>
                </a:extLst>
              </a:tr>
              <a:tr h="11938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Arguments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tc>
                <a:extLst>
                  <a:ext uri="{0D108BD9-81ED-4DB2-BD59-A6C34878D82A}">
                    <a16:rowId xmlns:a16="http://schemas.microsoft.com/office/drawing/2014/main" val="10006"/>
                  </a:ext>
                </a:extLst>
              </a:tr>
              <a:tr h="130175">
                <a:tc rowSpan="3">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 </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Activation record for caller’s caller function</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Local storage</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3">
                  <a:txBody>
                    <a:bodyPr/>
                    <a:lstStyle/>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2890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Return address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8"/>
                  </a:ext>
                </a:extLst>
              </a:tr>
              <a:tr h="12890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Arguments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9"/>
                  </a:ext>
                </a:extLst>
              </a:tr>
              <a:tr h="130175">
                <a:tc rowSpan="3">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Higher address</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Activation record for caller’s </a:t>
                      </a:r>
                      <a:r>
                        <a:rPr lang="en-US" sz="1600" dirty="0" err="1">
                          <a:effectLst/>
                          <a:latin typeface="Arial" pitchFamily="34" charset="0"/>
                          <a:cs typeface="Arial" pitchFamily="34" charset="0"/>
                        </a:rPr>
                        <a:t>caller’s</a:t>
                      </a:r>
                      <a:r>
                        <a:rPr lang="en-US" sz="1600" dirty="0">
                          <a:effectLst/>
                          <a:latin typeface="Arial" pitchFamily="34" charset="0"/>
                          <a:cs typeface="Arial" pitchFamily="34" charset="0"/>
                        </a:rPr>
                        <a:t> caller function</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Local storage</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3">
                  <a:txBody>
                    <a:bodyPr/>
                    <a:lstStyle/>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2890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Return address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US"/>
                    </a:p>
                  </a:txBody>
                  <a:tcPr/>
                </a:tc>
                <a:extLst>
                  <a:ext uri="{0D108BD9-81ED-4DB2-BD59-A6C34878D82A}">
                    <a16:rowId xmlns:a16="http://schemas.microsoft.com/office/drawing/2014/main" val="10011"/>
                  </a:ext>
                </a:extLst>
              </a:tr>
              <a:tr h="12890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Arguments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8758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idx="1"/>
          </p:nvPr>
        </p:nvSpPr>
        <p:spPr/>
        <p:txBody>
          <a:bodyPr/>
          <a:lstStyle/>
          <a:p>
            <a:pPr marL="0" indent="0">
              <a:buNone/>
            </a:pPr>
            <a:r>
              <a:rPr lang="en-US" altLang="en-US" dirty="0">
                <a:ea typeface="ＭＳ Ｐゴシック" panose="020B0600070205080204" pitchFamily="34" charset="-128"/>
              </a:rPr>
              <a:t>At the end of this lecture, you should be able to:</a:t>
            </a:r>
            <a:endParaRPr lang="en-US" altLang="en-US" dirty="0">
              <a:solidFill>
                <a:schemeClr val="accent5"/>
              </a:solidFill>
              <a:ea typeface="ＭＳ Ｐゴシック" panose="020B0600070205080204" pitchFamily="34" charset="-128"/>
            </a:endParaRPr>
          </a:p>
          <a:p>
            <a:r>
              <a:rPr lang="en-GB" sz="2400" dirty="0"/>
              <a:t>Outline the compiler build stages.</a:t>
            </a:r>
          </a:p>
          <a:p>
            <a:r>
              <a:rPr lang="en-GB" sz="2400" dirty="0"/>
              <a:t>Identify the role of each register according to the AAPCS Core Register Use standard.</a:t>
            </a:r>
          </a:p>
          <a:p>
            <a:r>
              <a:rPr lang="en-GB" sz="2400" dirty="0"/>
              <a:t>Identify the type of memory (read-only or read/write) suitable for a given type of information.</a:t>
            </a:r>
          </a:p>
          <a:p>
            <a:r>
              <a:rPr lang="en-GB" sz="2400" dirty="0"/>
              <a:t>Outline the variable class qualifiers.</a:t>
            </a:r>
          </a:p>
          <a:p>
            <a:r>
              <a:rPr lang="en-GB" sz="2400" dirty="0"/>
              <a:t>Outline the function of the linker.</a:t>
            </a:r>
          </a:p>
          <a:p>
            <a:r>
              <a:rPr lang="en-GB" sz="2400" dirty="0"/>
              <a:t>Identify how pointers are used in a C program.</a:t>
            </a:r>
          </a:p>
          <a:p>
            <a:r>
              <a:rPr lang="en-GB" sz="2400" dirty="0"/>
              <a:t>Identify and define simple 1-dimension and 2-dimension arrays.</a:t>
            </a:r>
          </a:p>
          <a:p>
            <a:r>
              <a:rPr lang="en-GB" sz="2400" dirty="0"/>
              <a:t>Explain the terms and functions of </a:t>
            </a:r>
            <a:r>
              <a:rPr lang="en-GB" sz="2400" dirty="0" err="1"/>
              <a:t>prolog</a:t>
            </a:r>
            <a:r>
              <a:rPr lang="en-GB" sz="2400" dirty="0"/>
              <a:t> and </a:t>
            </a:r>
            <a:r>
              <a:rPr lang="en-GB" sz="2400" dirty="0" err="1"/>
              <a:t>epilog</a:t>
            </a:r>
            <a:r>
              <a:rPr lang="en-GB" sz="2400" dirty="0"/>
              <a:t>. </a:t>
            </a:r>
            <a:endParaRPr lang="en-GB" dirty="0"/>
          </a:p>
        </p:txBody>
      </p:sp>
    </p:spTree>
    <p:extLst>
      <p:ext uri="{BB962C8B-B14F-4D97-AF65-F5344CB8AC3E}">
        <p14:creationId xmlns:p14="http://schemas.microsoft.com/office/powerpoint/2010/main" val="113688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Type and Class Qualifiers</a:t>
            </a:r>
          </a:p>
        </p:txBody>
      </p:sp>
      <p:sp>
        <p:nvSpPr>
          <p:cNvPr id="3" name="Content Placeholder 2"/>
          <p:cNvSpPr>
            <a:spLocks noGrp="1"/>
          </p:cNvSpPr>
          <p:nvPr>
            <p:ph idx="1"/>
          </p:nvPr>
        </p:nvSpPr>
        <p:spPr/>
        <p:txBody>
          <a:bodyPr/>
          <a:lstStyle/>
          <a:p>
            <a:endParaRPr lang="en-US" dirty="0"/>
          </a:p>
          <a:p>
            <a:r>
              <a:rPr lang="en-US" sz="2000" dirty="0" err="1"/>
              <a:t>Const</a:t>
            </a:r>
            <a:endParaRPr lang="en-US" sz="2000" dirty="0"/>
          </a:p>
          <a:p>
            <a:pPr lvl="1"/>
            <a:r>
              <a:rPr lang="en-US" dirty="0"/>
              <a:t>Never written by program, can be put in ROM to save RAM</a:t>
            </a:r>
          </a:p>
          <a:p>
            <a:endParaRPr lang="en-US" sz="2000" dirty="0"/>
          </a:p>
          <a:p>
            <a:r>
              <a:rPr lang="en-US" sz="2000" dirty="0"/>
              <a:t>Volatile</a:t>
            </a:r>
          </a:p>
          <a:p>
            <a:pPr lvl="1"/>
            <a:r>
              <a:rPr lang="en-US" dirty="0"/>
              <a:t>Can be changed outside of normal program flow: ISR, hardware register</a:t>
            </a:r>
          </a:p>
          <a:p>
            <a:pPr lvl="1"/>
            <a:r>
              <a:rPr lang="en-US" dirty="0"/>
              <a:t>Compiler must be careful with optimizations</a:t>
            </a:r>
          </a:p>
          <a:p>
            <a:endParaRPr lang="en-US" sz="2000" dirty="0"/>
          </a:p>
          <a:p>
            <a:r>
              <a:rPr lang="en-US" sz="2000" dirty="0"/>
              <a:t>Static</a:t>
            </a:r>
          </a:p>
          <a:p>
            <a:pPr lvl="1"/>
            <a:r>
              <a:rPr lang="en-US" dirty="0"/>
              <a:t>Declared within function, retains value between function invocations</a:t>
            </a:r>
          </a:p>
          <a:p>
            <a:pPr lvl="1"/>
            <a:r>
              <a:rPr lang="en-US" dirty="0"/>
              <a:t>Scope is limited to function</a:t>
            </a:r>
          </a:p>
        </p:txBody>
      </p:sp>
    </p:spTree>
    <p:extLst>
      <p:ext uri="{BB962C8B-B14F-4D97-AF65-F5344CB8AC3E}">
        <p14:creationId xmlns:p14="http://schemas.microsoft.com/office/powerpoint/2010/main" val="2703498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Linker Map File</a:t>
            </a:r>
          </a:p>
        </p:txBody>
      </p:sp>
      <p:sp>
        <p:nvSpPr>
          <p:cNvPr id="3" name="Content Placeholder 2"/>
          <p:cNvSpPr>
            <a:spLocks noGrp="1"/>
          </p:cNvSpPr>
          <p:nvPr>
            <p:ph idx="1"/>
          </p:nvPr>
        </p:nvSpPr>
        <p:spPr/>
        <p:txBody>
          <a:bodyPr/>
          <a:lstStyle/>
          <a:p>
            <a:r>
              <a:rPr lang="en-US" sz="2000" dirty="0"/>
              <a:t>Contains extensive information on functions and variables</a:t>
            </a:r>
          </a:p>
          <a:p>
            <a:pPr lvl="1"/>
            <a:r>
              <a:rPr lang="en-US" dirty="0"/>
              <a:t>Value, type, size, object </a:t>
            </a:r>
          </a:p>
          <a:p>
            <a:pPr lvl="1"/>
            <a:endParaRPr lang="en-US" dirty="0"/>
          </a:p>
          <a:p>
            <a:r>
              <a:rPr lang="en-US" sz="2000" dirty="0"/>
              <a:t>Cross references between sections</a:t>
            </a:r>
          </a:p>
          <a:p>
            <a:endParaRPr lang="en-US" sz="2000" dirty="0"/>
          </a:p>
          <a:p>
            <a:r>
              <a:rPr lang="en-US" sz="2000" dirty="0"/>
              <a:t>Memory map of image</a:t>
            </a:r>
          </a:p>
          <a:p>
            <a:endParaRPr lang="en-US" sz="2000" dirty="0"/>
          </a:p>
          <a:p>
            <a:r>
              <a:rPr lang="en-US" sz="2000" dirty="0"/>
              <a:t>Sizes of image components</a:t>
            </a:r>
          </a:p>
          <a:p>
            <a:endParaRPr lang="en-US" sz="2000" dirty="0"/>
          </a:p>
          <a:p>
            <a:r>
              <a:rPr lang="en-US" sz="2000" dirty="0"/>
              <a:t>Summary of memory requirements</a:t>
            </a:r>
          </a:p>
        </p:txBody>
      </p:sp>
    </p:spTree>
    <p:extLst>
      <p:ext uri="{BB962C8B-B14F-4D97-AF65-F5344CB8AC3E}">
        <p14:creationId xmlns:p14="http://schemas.microsoft.com/office/powerpoint/2010/main" val="69082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 Run-Time Start-Up Module</a:t>
            </a:r>
          </a:p>
        </p:txBody>
      </p:sp>
      <p:sp>
        <p:nvSpPr>
          <p:cNvPr id="3" name="Content Placeholder 2"/>
          <p:cNvSpPr>
            <a:spLocks noGrp="1"/>
          </p:cNvSpPr>
          <p:nvPr>
            <p:ph idx="1"/>
          </p:nvPr>
        </p:nvSpPr>
        <p:spPr>
          <a:xfrm>
            <a:off x="479425" y="1171111"/>
            <a:ext cx="3764329" cy="4948335"/>
          </a:xfrm>
        </p:spPr>
        <p:txBody>
          <a:bodyPr/>
          <a:lstStyle/>
          <a:p>
            <a:r>
              <a:rPr lang="en-US" sz="2000" dirty="0"/>
              <a:t>After reset, MCU must:</a:t>
            </a:r>
          </a:p>
          <a:p>
            <a:endParaRPr lang="en-US" sz="2000" dirty="0"/>
          </a:p>
          <a:p>
            <a:r>
              <a:rPr lang="en-US" sz="2000" dirty="0"/>
              <a:t>Initialize hardware</a:t>
            </a:r>
          </a:p>
          <a:p>
            <a:pPr lvl="1"/>
            <a:r>
              <a:rPr lang="en-US" dirty="0"/>
              <a:t>Peripherals, etc.</a:t>
            </a:r>
          </a:p>
          <a:p>
            <a:pPr lvl="1"/>
            <a:r>
              <a:rPr lang="en-US" dirty="0"/>
              <a:t>Set up stack pointer</a:t>
            </a:r>
          </a:p>
          <a:p>
            <a:pPr lvl="1"/>
            <a:endParaRPr lang="en-US" dirty="0"/>
          </a:p>
          <a:p>
            <a:r>
              <a:rPr lang="en-US" sz="2000" dirty="0"/>
              <a:t>Initialize C or C++ runtime environment</a:t>
            </a:r>
          </a:p>
          <a:p>
            <a:pPr lvl="1"/>
            <a:r>
              <a:rPr lang="en-US" dirty="0"/>
              <a:t>Set up heap memory</a:t>
            </a:r>
          </a:p>
          <a:p>
            <a:pPr lvl="1"/>
            <a:r>
              <a:rPr lang="en-US" dirty="0"/>
              <a:t>Initialize variables</a:t>
            </a:r>
          </a:p>
        </p:txBody>
      </p:sp>
      <p:grpSp>
        <p:nvGrpSpPr>
          <p:cNvPr id="7" name="Group 6"/>
          <p:cNvGrpSpPr/>
          <p:nvPr/>
        </p:nvGrpSpPr>
        <p:grpSpPr>
          <a:xfrm>
            <a:off x="9395086" y="1092880"/>
            <a:ext cx="2388292" cy="4667423"/>
            <a:chOff x="6780581" y="897300"/>
            <a:chExt cx="1791919" cy="4667423"/>
          </a:xfrm>
        </p:grpSpPr>
        <p:sp>
          <p:nvSpPr>
            <p:cNvPr id="11" name="TextBox 10"/>
            <p:cNvSpPr txBox="1"/>
            <p:nvPr/>
          </p:nvSpPr>
          <p:spPr>
            <a:xfrm>
              <a:off x="6915936" y="897300"/>
              <a:ext cx="1524000" cy="369332"/>
            </a:xfrm>
            <a:prstGeom prst="rect">
              <a:avLst/>
            </a:prstGeom>
            <a:noFill/>
            <a:ln>
              <a:noFill/>
            </a:ln>
          </p:spPr>
          <p:txBody>
            <a:bodyPr wrap="square" rtlCol="0">
              <a:spAutoFit/>
            </a:bodyPr>
            <a:lstStyle/>
            <a:p>
              <a:pPr algn="ctr"/>
              <a:r>
                <a:rPr lang="en-US" b="1" dirty="0">
                  <a:latin typeface="Calibri" pitchFamily="34" charset="0"/>
                  <a:cs typeface="Calibri" pitchFamily="34" charset="0"/>
                </a:rPr>
                <a:t>Flash</a:t>
              </a:r>
              <a:r>
                <a:rPr lang="en-US" b="1" dirty="0"/>
                <a:t> ROM</a:t>
              </a:r>
            </a:p>
          </p:txBody>
        </p:sp>
        <p:grpSp>
          <p:nvGrpSpPr>
            <p:cNvPr id="12" name="Group 11"/>
            <p:cNvGrpSpPr/>
            <p:nvPr/>
          </p:nvGrpSpPr>
          <p:grpSpPr>
            <a:xfrm>
              <a:off x="6780581" y="1375258"/>
              <a:ext cx="1791919" cy="4189465"/>
              <a:chOff x="6781800" y="1296935"/>
              <a:chExt cx="1791919" cy="4189465"/>
            </a:xfrm>
          </p:grpSpPr>
          <p:sp>
            <p:nvSpPr>
              <p:cNvPr id="13" name="Rectangle 12"/>
              <p:cNvSpPr/>
              <p:nvPr/>
            </p:nvSpPr>
            <p:spPr>
              <a:xfrm>
                <a:off x="6783019" y="4433975"/>
                <a:ext cx="1790700" cy="1052425"/>
              </a:xfrm>
              <a:prstGeom prst="rect">
                <a:avLst/>
              </a:prstGeom>
              <a:solidFill>
                <a:schemeClr val="bg1">
                  <a:lumMod val="95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libri" pitchFamily="34" charset="0"/>
                    <a:cs typeface="Calibri" pitchFamily="34" charset="0"/>
                  </a:rPr>
                  <a:t>Code</a:t>
                </a:r>
                <a:br>
                  <a:rPr lang="en-US" sz="2000" dirty="0">
                    <a:solidFill>
                      <a:sysClr val="windowText" lastClr="000000"/>
                    </a:solidFill>
                    <a:latin typeface="Calibri" pitchFamily="34" charset="0"/>
                    <a:cs typeface="Calibri" pitchFamily="34" charset="0"/>
                  </a:rPr>
                </a:br>
                <a:endParaRPr lang="en-US" sz="1600" dirty="0">
                  <a:solidFill>
                    <a:sysClr val="windowText" lastClr="000000"/>
                  </a:solidFill>
                  <a:latin typeface="Calibri" pitchFamily="34" charset="0"/>
                  <a:cs typeface="Calibri" pitchFamily="34" charset="0"/>
                </a:endParaRPr>
              </a:p>
            </p:txBody>
          </p:sp>
          <p:sp>
            <p:nvSpPr>
              <p:cNvPr id="14" name="Rectangle 13"/>
              <p:cNvSpPr/>
              <p:nvPr/>
            </p:nvSpPr>
            <p:spPr>
              <a:xfrm>
                <a:off x="6781800" y="2349360"/>
                <a:ext cx="1790700"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libri" pitchFamily="34" charset="0"/>
                    <a:cs typeface="Calibri" pitchFamily="34" charset="0"/>
                  </a:rPr>
                  <a:t>Constant Data </a:t>
                </a:r>
                <a:br>
                  <a:rPr lang="en-US" sz="2000" dirty="0">
                    <a:solidFill>
                      <a:sysClr val="windowText" lastClr="000000"/>
                    </a:solidFill>
                    <a:latin typeface="Calibri" pitchFamily="34" charset="0"/>
                    <a:cs typeface="Calibri" pitchFamily="34" charset="0"/>
                  </a:rPr>
                </a:br>
                <a:r>
                  <a:rPr lang="en-US" sz="2000" dirty="0">
                    <a:solidFill>
                      <a:sysClr val="windowText" lastClr="000000"/>
                    </a:solidFill>
                    <a:latin typeface="Calibri" pitchFamily="34" charset="0"/>
                    <a:cs typeface="Calibri" pitchFamily="34" charset="0"/>
                  </a:rPr>
                  <a:t>c: 123</a:t>
                </a:r>
              </a:p>
              <a:p>
                <a:pPr algn="ctr"/>
                <a:r>
                  <a:rPr lang="en-US" sz="2000" dirty="0">
                    <a:solidFill>
                      <a:sysClr val="windowText" lastClr="000000"/>
                    </a:solidFill>
                    <a:latin typeface="Calibri" pitchFamily="34" charset="0"/>
                    <a:cs typeface="Calibri" pitchFamily="34" charset="0"/>
                  </a:rPr>
                  <a:t>Hello!</a:t>
                </a:r>
              </a:p>
            </p:txBody>
          </p:sp>
          <p:sp>
            <p:nvSpPr>
              <p:cNvPr id="15" name="Rectangle 14"/>
              <p:cNvSpPr/>
              <p:nvPr/>
            </p:nvSpPr>
            <p:spPr>
              <a:xfrm>
                <a:off x="6781800" y="1296935"/>
                <a:ext cx="1790700"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libri" pitchFamily="34" charset="0"/>
                    <a:cs typeface="Calibri" pitchFamily="34" charset="0"/>
                  </a:rPr>
                  <a:t>Initialization Data</a:t>
                </a:r>
                <a:br>
                  <a:rPr lang="en-US" sz="2000" dirty="0">
                    <a:solidFill>
                      <a:sysClr val="windowText" lastClr="000000"/>
                    </a:solidFill>
                    <a:latin typeface="Calibri" pitchFamily="34" charset="0"/>
                    <a:cs typeface="Calibri" pitchFamily="34" charset="0"/>
                  </a:rPr>
                </a:br>
                <a:r>
                  <a:rPr lang="en-US" sz="2000" dirty="0">
                    <a:solidFill>
                      <a:sysClr val="windowText" lastClr="000000"/>
                    </a:solidFill>
                    <a:latin typeface="Calibri" pitchFamily="34" charset="0"/>
                    <a:cs typeface="Calibri" pitchFamily="34" charset="0"/>
                  </a:rPr>
                  <a:t>31</a:t>
                </a:r>
              </a:p>
            </p:txBody>
          </p:sp>
          <p:sp>
            <p:nvSpPr>
              <p:cNvPr id="16" name="Rectangle 15"/>
              <p:cNvSpPr/>
              <p:nvPr/>
            </p:nvSpPr>
            <p:spPr>
              <a:xfrm>
                <a:off x="6781800" y="3381550"/>
                <a:ext cx="1790700" cy="1052425"/>
              </a:xfrm>
              <a:prstGeom prst="rect">
                <a:avLst/>
              </a:prstGeom>
              <a:solidFill>
                <a:schemeClr val="bg1">
                  <a:lumMod val="95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libri" pitchFamily="34" charset="0"/>
                    <a:cs typeface="Calibri" pitchFamily="34" charset="0"/>
                  </a:rPr>
                  <a:t>Startup and Runtime Library Code</a:t>
                </a:r>
              </a:p>
            </p:txBody>
          </p:sp>
        </p:grpSp>
      </p:grpSp>
      <p:cxnSp>
        <p:nvCxnSpPr>
          <p:cNvPr id="8" name="Straight Arrow Connector 7"/>
          <p:cNvCxnSpPr>
            <a:stCxn id="15" idx="1"/>
            <a:endCxn id="20" idx="3"/>
          </p:cNvCxnSpPr>
          <p:nvPr/>
        </p:nvCxnSpPr>
        <p:spPr>
          <a:xfrm flipH="1">
            <a:off x="6884810" y="2097049"/>
            <a:ext cx="2510276" cy="101015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9961944">
            <a:off x="7594910" y="2419726"/>
            <a:ext cx="798745" cy="461665"/>
          </a:xfrm>
          <a:prstGeom prst="rect">
            <a:avLst/>
          </a:prstGeom>
          <a:noFill/>
        </p:spPr>
        <p:txBody>
          <a:bodyPr wrap="none" rtlCol="0">
            <a:spAutoFit/>
          </a:bodyPr>
          <a:lstStyle/>
          <a:p>
            <a:r>
              <a:rPr lang="en-US" sz="2400" i="1" dirty="0">
                <a:solidFill>
                  <a:srgbClr val="FF0000"/>
                </a:solidFill>
                <a:cs typeface="Calibri" pitchFamily="34" charset="0"/>
              </a:rPr>
              <a:t>Copy</a:t>
            </a:r>
          </a:p>
        </p:txBody>
      </p:sp>
      <p:grpSp>
        <p:nvGrpSpPr>
          <p:cNvPr id="23" name="Group 22"/>
          <p:cNvGrpSpPr/>
          <p:nvPr/>
        </p:nvGrpSpPr>
        <p:grpSpPr>
          <a:xfrm>
            <a:off x="4498142" y="1066800"/>
            <a:ext cx="3625234" cy="4615178"/>
            <a:chOff x="1099628" y="1828800"/>
            <a:chExt cx="2719988" cy="4615178"/>
          </a:xfrm>
        </p:grpSpPr>
        <p:grpSp>
          <p:nvGrpSpPr>
            <p:cNvPr id="6" name="Group 5"/>
            <p:cNvGrpSpPr/>
            <p:nvPr/>
          </p:nvGrpSpPr>
          <p:grpSpPr>
            <a:xfrm>
              <a:off x="1099628" y="1828800"/>
              <a:ext cx="1790700" cy="4615178"/>
              <a:chOff x="961796" y="871222"/>
              <a:chExt cx="1790700" cy="4615178"/>
            </a:xfrm>
          </p:grpSpPr>
          <p:sp>
            <p:nvSpPr>
              <p:cNvPr id="17" name="TextBox 16"/>
              <p:cNvSpPr txBox="1"/>
              <p:nvPr/>
            </p:nvSpPr>
            <p:spPr>
              <a:xfrm>
                <a:off x="1077424" y="871222"/>
                <a:ext cx="1524000" cy="400110"/>
              </a:xfrm>
              <a:prstGeom prst="rect">
                <a:avLst/>
              </a:prstGeom>
              <a:noFill/>
              <a:ln>
                <a:noFill/>
              </a:ln>
            </p:spPr>
            <p:txBody>
              <a:bodyPr wrap="square" rtlCol="0">
                <a:spAutoFit/>
              </a:bodyPr>
              <a:lstStyle/>
              <a:p>
                <a:pPr algn="ctr"/>
                <a:r>
                  <a:rPr lang="en-US" sz="2000" b="1" dirty="0">
                    <a:cs typeface="Calibri" pitchFamily="34" charset="0"/>
                  </a:rPr>
                  <a:t>RAM</a:t>
                </a:r>
              </a:p>
            </p:txBody>
          </p:sp>
          <p:grpSp>
            <p:nvGrpSpPr>
              <p:cNvPr id="18" name="Group 17"/>
              <p:cNvGrpSpPr/>
              <p:nvPr/>
            </p:nvGrpSpPr>
            <p:grpSpPr>
              <a:xfrm>
                <a:off x="961796" y="1371600"/>
                <a:ext cx="1790700" cy="4114800"/>
                <a:chOff x="961796" y="1371600"/>
                <a:chExt cx="1790700" cy="4114800"/>
              </a:xfrm>
            </p:grpSpPr>
            <p:sp>
              <p:nvSpPr>
                <p:cNvPr id="19" name="Rectangle 18"/>
                <p:cNvSpPr/>
                <p:nvPr/>
              </p:nvSpPr>
              <p:spPr>
                <a:xfrm>
                  <a:off x="961796" y="4433975"/>
                  <a:ext cx="1790700"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libri" pitchFamily="34" charset="0"/>
                      <a:cs typeface="Calibri" pitchFamily="34" charset="0"/>
                    </a:rPr>
                    <a:t>Heap Data</a:t>
                  </a:r>
                </a:p>
              </p:txBody>
            </p:sp>
            <p:sp>
              <p:nvSpPr>
                <p:cNvPr id="20" name="Rectangle 19"/>
                <p:cNvSpPr/>
                <p:nvPr/>
              </p:nvSpPr>
              <p:spPr>
                <a:xfrm>
                  <a:off x="961796" y="2385416"/>
                  <a:ext cx="1790700"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libri" pitchFamily="34" charset="0"/>
                      <a:cs typeface="Calibri" pitchFamily="34" charset="0"/>
                    </a:rPr>
                    <a:t>Initialized Data </a:t>
                  </a:r>
                  <a:br>
                    <a:rPr lang="en-US" sz="2000" dirty="0">
                      <a:solidFill>
                        <a:sysClr val="windowText" lastClr="000000"/>
                      </a:solidFill>
                      <a:latin typeface="Calibri" pitchFamily="34" charset="0"/>
                      <a:cs typeface="Calibri" pitchFamily="34" charset="0"/>
                    </a:rPr>
                  </a:br>
                  <a:r>
                    <a:rPr lang="en-US" sz="2000" dirty="0">
                      <a:solidFill>
                        <a:sysClr val="windowText" lastClr="000000"/>
                      </a:solidFill>
                      <a:latin typeface="Calibri" pitchFamily="34" charset="0"/>
                      <a:cs typeface="Calibri" pitchFamily="34" charset="0"/>
                    </a:rPr>
                    <a:t>d</a:t>
                  </a:r>
                </a:p>
              </p:txBody>
            </p:sp>
            <p:sp>
              <p:nvSpPr>
                <p:cNvPr id="21" name="Rectangle 20"/>
                <p:cNvSpPr/>
                <p:nvPr/>
              </p:nvSpPr>
              <p:spPr>
                <a:xfrm>
                  <a:off x="961796" y="1371600"/>
                  <a:ext cx="1790700"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libri" pitchFamily="34" charset="0"/>
                      <a:cs typeface="Calibri" pitchFamily="34" charset="0"/>
                    </a:rPr>
                    <a:t>Zero-Initialized Data</a:t>
                  </a:r>
                  <a:br>
                    <a:rPr lang="en-US" sz="2000" dirty="0">
                      <a:solidFill>
                        <a:sysClr val="windowText" lastClr="000000"/>
                      </a:solidFill>
                      <a:latin typeface="Calibri" pitchFamily="34" charset="0"/>
                      <a:cs typeface="Calibri" pitchFamily="34" charset="0"/>
                    </a:rPr>
                  </a:br>
                  <a:r>
                    <a:rPr lang="en-US" sz="2000" dirty="0">
                      <a:solidFill>
                        <a:sysClr val="windowText" lastClr="000000"/>
                      </a:solidFill>
                      <a:latin typeface="Calibri" pitchFamily="34" charset="0"/>
                      <a:cs typeface="Calibri" pitchFamily="34" charset="0"/>
                    </a:rPr>
                    <a:t>a, b</a:t>
                  </a:r>
                </a:p>
              </p:txBody>
            </p:sp>
            <p:sp>
              <p:nvSpPr>
                <p:cNvPr id="22" name="Rectangle 21"/>
                <p:cNvSpPr/>
                <p:nvPr/>
              </p:nvSpPr>
              <p:spPr>
                <a:xfrm>
                  <a:off x="961796" y="3432636"/>
                  <a:ext cx="1790700" cy="1052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libri" pitchFamily="34" charset="0"/>
                      <a:cs typeface="Calibri" pitchFamily="34" charset="0"/>
                    </a:rPr>
                    <a:t>Stack</a:t>
                  </a:r>
                  <a:br>
                    <a:rPr lang="en-US" sz="2000" dirty="0">
                      <a:solidFill>
                        <a:sysClr val="windowText" lastClr="000000"/>
                      </a:solidFill>
                      <a:latin typeface="Calibri" pitchFamily="34" charset="0"/>
                      <a:cs typeface="Calibri" pitchFamily="34" charset="0"/>
                    </a:rPr>
                  </a:br>
                  <a:r>
                    <a:rPr lang="en-US" sz="2000" dirty="0">
                      <a:solidFill>
                        <a:sysClr val="windowText" lastClr="000000"/>
                      </a:solidFill>
                      <a:latin typeface="Calibri" pitchFamily="34" charset="0"/>
                      <a:cs typeface="Calibri" pitchFamily="34" charset="0"/>
                    </a:rPr>
                    <a:t>e, f</a:t>
                  </a:r>
                </a:p>
              </p:txBody>
            </p:sp>
          </p:grpSp>
        </p:grpSp>
        <p:sp>
          <p:nvSpPr>
            <p:cNvPr id="10" name="TextBox 9"/>
            <p:cNvSpPr txBox="1"/>
            <p:nvPr/>
          </p:nvSpPr>
          <p:spPr>
            <a:xfrm>
              <a:off x="2899293" y="2327532"/>
              <a:ext cx="920323" cy="830997"/>
            </a:xfrm>
            <a:prstGeom prst="rect">
              <a:avLst/>
            </a:prstGeom>
            <a:noFill/>
          </p:spPr>
          <p:txBody>
            <a:bodyPr wrap="none" rtlCol="0">
              <a:spAutoFit/>
            </a:bodyPr>
            <a:lstStyle/>
            <a:p>
              <a:r>
                <a:rPr lang="en-US" sz="2400" i="1" dirty="0">
                  <a:solidFill>
                    <a:srgbClr val="FF0000"/>
                  </a:solidFill>
                  <a:cs typeface="Calibri" pitchFamily="34" charset="0"/>
                </a:rPr>
                <a:t>Fill with </a:t>
              </a:r>
              <a:br>
                <a:rPr lang="en-US" sz="2400" i="1" dirty="0">
                  <a:solidFill>
                    <a:srgbClr val="FF0000"/>
                  </a:solidFill>
                  <a:cs typeface="Calibri" pitchFamily="34" charset="0"/>
                </a:rPr>
              </a:br>
              <a:r>
                <a:rPr lang="en-US" sz="2400" i="1" dirty="0">
                  <a:solidFill>
                    <a:srgbClr val="FF0000"/>
                  </a:solidFill>
                  <a:cs typeface="Calibri" pitchFamily="34" charset="0"/>
                </a:rPr>
                <a:t>zeros</a:t>
              </a:r>
            </a:p>
          </p:txBody>
        </p:sp>
      </p:grpSp>
    </p:spTree>
    <p:extLst>
      <p:ext uri="{BB962C8B-B14F-4D97-AF65-F5344CB8AC3E}">
        <p14:creationId xmlns:p14="http://schemas.microsoft.com/office/powerpoint/2010/main" val="3398602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Accessing data in Memory</a:t>
            </a:r>
          </a:p>
        </p:txBody>
      </p:sp>
      <p:sp>
        <p:nvSpPr>
          <p:cNvPr id="2" name="Subtitle 1">
            <a:extLst>
              <a:ext uri="{FF2B5EF4-FFF2-40B4-BE49-F238E27FC236}">
                <a16:creationId xmlns:a16="http://schemas.microsoft.com/office/drawing/2014/main" id="{C49C1583-1059-4156-BF91-C16EBDEBFE3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762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Accessing Data</a:t>
            </a:r>
          </a:p>
        </p:txBody>
      </p:sp>
      <p:sp>
        <p:nvSpPr>
          <p:cNvPr id="3" name="Content Placeholder 2"/>
          <p:cNvSpPr>
            <a:spLocks noGrp="1"/>
          </p:cNvSpPr>
          <p:nvPr>
            <p:ph idx="1"/>
          </p:nvPr>
        </p:nvSpPr>
        <p:spPr>
          <a:xfrm>
            <a:off x="479425" y="1171111"/>
            <a:ext cx="5616575" cy="4948335"/>
          </a:xfrm>
        </p:spPr>
        <p:txBody>
          <a:bodyPr/>
          <a:lstStyle/>
          <a:p>
            <a:r>
              <a:rPr lang="en-US" sz="2000" dirty="0"/>
              <a:t>What does it take to get at a variable in memory?</a:t>
            </a:r>
          </a:p>
          <a:p>
            <a:pPr lvl="1"/>
            <a:r>
              <a:rPr lang="en-US" dirty="0"/>
              <a:t>Depends on location, which depends on storage type (static, automatic, dynamic)</a:t>
            </a:r>
          </a:p>
        </p:txBody>
      </p:sp>
      <p:sp>
        <p:nvSpPr>
          <p:cNvPr id="4" name="Rectangle 3"/>
          <p:cNvSpPr/>
          <p:nvPr/>
        </p:nvSpPr>
        <p:spPr>
          <a:xfrm>
            <a:off x="6299121" y="814656"/>
            <a:ext cx="4749879" cy="5586145"/>
          </a:xfrm>
          <a:prstGeom prst="rect">
            <a:avLst/>
          </a:prstGeom>
        </p:spPr>
        <p:txBody>
          <a:bodyPr wrap="square">
            <a:spAutoFit/>
          </a:bodyPr>
          <a:lstStyle/>
          <a:p>
            <a:pPr lvl="0"/>
            <a:r>
              <a:rPr lang="en-US" sz="1700" dirty="0" err="1">
                <a:latin typeface="Lucida Console" pitchFamily="49" charset="0"/>
              </a:rPr>
              <a:t>int</a:t>
            </a:r>
            <a:r>
              <a:rPr lang="en-US" sz="1700" dirty="0">
                <a:latin typeface="Lucida Console" pitchFamily="49" charset="0"/>
              </a:rPr>
              <a:t> </a:t>
            </a:r>
            <a:r>
              <a:rPr lang="en-US" sz="1700" dirty="0" err="1">
                <a:latin typeface="Lucida Console" pitchFamily="49" charset="0"/>
              </a:rPr>
              <a:t>siA</a:t>
            </a:r>
            <a:r>
              <a:rPr lang="en-US" sz="1700" dirty="0">
                <a:latin typeface="Lucida Console" pitchFamily="49" charset="0"/>
              </a:rPr>
              <a:t>;</a:t>
            </a:r>
          </a:p>
          <a:p>
            <a:pPr lvl="0"/>
            <a:r>
              <a:rPr lang="en-US" sz="1700" dirty="0">
                <a:latin typeface="Lucida Console" pitchFamily="49" charset="0"/>
              </a:rPr>
              <a:t>void </a:t>
            </a:r>
            <a:r>
              <a:rPr lang="en-US" sz="1700" dirty="0" err="1">
                <a:latin typeface="Lucida Console" pitchFamily="49" charset="0"/>
              </a:rPr>
              <a:t>static_auto_local</a:t>
            </a:r>
            <a:r>
              <a:rPr lang="en-US" sz="1700" dirty="0">
                <a:latin typeface="Lucida Console" pitchFamily="49" charset="0"/>
              </a:rPr>
              <a:t>() {</a:t>
            </a:r>
          </a:p>
          <a:p>
            <a:pPr lvl="0"/>
            <a:r>
              <a:rPr lang="en-US" sz="1700" dirty="0">
                <a:latin typeface="Lucida Console" pitchFamily="49" charset="0"/>
              </a:rPr>
              <a:t>	</a:t>
            </a:r>
            <a:r>
              <a:rPr lang="en-US" sz="1700" dirty="0" err="1">
                <a:latin typeface="Lucida Console" pitchFamily="49" charset="0"/>
              </a:rPr>
              <a:t>int</a:t>
            </a:r>
            <a:r>
              <a:rPr lang="en-US" sz="1700" dirty="0">
                <a:latin typeface="Lucida Console" pitchFamily="49" charset="0"/>
              </a:rPr>
              <a:t> </a:t>
            </a:r>
            <a:r>
              <a:rPr lang="en-US" sz="1700" dirty="0" err="1">
                <a:latin typeface="Lucida Console" pitchFamily="49" charset="0"/>
              </a:rPr>
              <a:t>aiB</a:t>
            </a:r>
            <a:r>
              <a:rPr lang="en-US" sz="1700" dirty="0">
                <a:latin typeface="Lucida Console" pitchFamily="49" charset="0"/>
              </a:rPr>
              <a:t>;</a:t>
            </a:r>
          </a:p>
          <a:p>
            <a:pPr lvl="0"/>
            <a:r>
              <a:rPr lang="en-US" sz="1700" dirty="0">
                <a:latin typeface="Lucida Console" pitchFamily="49" charset="0"/>
              </a:rPr>
              <a:t>   	static </a:t>
            </a:r>
            <a:r>
              <a:rPr lang="en-US" sz="1700" dirty="0" err="1">
                <a:latin typeface="Lucida Console" pitchFamily="49" charset="0"/>
              </a:rPr>
              <a:t>int</a:t>
            </a:r>
            <a:r>
              <a:rPr lang="en-US" sz="1700" dirty="0">
                <a:latin typeface="Lucida Console" pitchFamily="49" charset="0"/>
              </a:rPr>
              <a:t> </a:t>
            </a:r>
            <a:r>
              <a:rPr lang="en-US" sz="1700" dirty="0" err="1">
                <a:latin typeface="Lucida Console" pitchFamily="49" charset="0"/>
              </a:rPr>
              <a:t>siC</a:t>
            </a:r>
            <a:r>
              <a:rPr lang="en-US" sz="1700" dirty="0">
                <a:latin typeface="Lucida Console" pitchFamily="49" charset="0"/>
              </a:rPr>
              <a:t>=3;</a:t>
            </a:r>
          </a:p>
          <a:p>
            <a:pPr lvl="0"/>
            <a:r>
              <a:rPr lang="en-US" sz="1700" dirty="0">
                <a:latin typeface="Lucida Console" pitchFamily="49" charset="0"/>
              </a:rPr>
              <a:t>	</a:t>
            </a:r>
            <a:r>
              <a:rPr lang="en-US" sz="1700" dirty="0" err="1">
                <a:latin typeface="Lucida Console" pitchFamily="49" charset="0"/>
              </a:rPr>
              <a:t>int</a:t>
            </a:r>
            <a:r>
              <a:rPr lang="en-US" sz="1700" dirty="0">
                <a:latin typeface="Lucida Console" pitchFamily="49" charset="0"/>
              </a:rPr>
              <a:t> * </a:t>
            </a:r>
            <a:r>
              <a:rPr lang="en-US" sz="1700" dirty="0" err="1">
                <a:latin typeface="Lucida Console" pitchFamily="49" charset="0"/>
              </a:rPr>
              <a:t>apD</a:t>
            </a:r>
            <a:r>
              <a:rPr lang="en-US" sz="1700" dirty="0">
                <a:latin typeface="Lucida Console" pitchFamily="49" charset="0"/>
              </a:rPr>
              <a:t>;</a:t>
            </a:r>
          </a:p>
          <a:p>
            <a:pPr lvl="0"/>
            <a:r>
              <a:rPr lang="en-US" sz="1700" dirty="0">
                <a:latin typeface="Lucida Console" pitchFamily="49" charset="0"/>
              </a:rPr>
              <a:t>	</a:t>
            </a:r>
            <a:r>
              <a:rPr lang="en-US" sz="1700" dirty="0" err="1">
                <a:latin typeface="Lucida Console" pitchFamily="49" charset="0"/>
              </a:rPr>
              <a:t>int</a:t>
            </a:r>
            <a:r>
              <a:rPr lang="en-US" sz="1700" dirty="0">
                <a:latin typeface="Lucida Console" pitchFamily="49" charset="0"/>
              </a:rPr>
              <a:t> </a:t>
            </a:r>
            <a:r>
              <a:rPr lang="en-US" sz="1700" dirty="0" err="1">
                <a:latin typeface="Lucida Console" pitchFamily="49" charset="0"/>
              </a:rPr>
              <a:t>aiE</a:t>
            </a:r>
            <a:r>
              <a:rPr lang="en-US" sz="1700" dirty="0">
                <a:latin typeface="Lucida Console" pitchFamily="49" charset="0"/>
              </a:rPr>
              <a:t>=4, </a:t>
            </a:r>
            <a:r>
              <a:rPr lang="en-US" sz="1700" dirty="0" err="1">
                <a:latin typeface="Lucida Console" pitchFamily="49" charset="0"/>
              </a:rPr>
              <a:t>aiF</a:t>
            </a:r>
            <a:r>
              <a:rPr lang="en-US" sz="1700" dirty="0">
                <a:latin typeface="Lucida Console" pitchFamily="49" charset="0"/>
              </a:rPr>
              <a:t>=5, </a:t>
            </a:r>
            <a:r>
              <a:rPr lang="en-US" sz="1700" dirty="0" err="1">
                <a:latin typeface="Lucida Console" pitchFamily="49" charset="0"/>
              </a:rPr>
              <a:t>aiG</a:t>
            </a:r>
            <a:r>
              <a:rPr lang="en-US" sz="1700" dirty="0">
                <a:latin typeface="Lucida Console" pitchFamily="49" charset="0"/>
              </a:rPr>
              <a:t>=6;</a:t>
            </a:r>
          </a:p>
          <a:p>
            <a:pPr lvl="0"/>
            <a:r>
              <a:rPr lang="en-US" sz="1700" dirty="0">
                <a:latin typeface="Lucida Console" pitchFamily="49" charset="0"/>
              </a:rPr>
              <a:t> </a:t>
            </a:r>
          </a:p>
          <a:p>
            <a:pPr lvl="0"/>
            <a:r>
              <a:rPr lang="en-US" sz="1700" dirty="0">
                <a:latin typeface="Lucida Console" pitchFamily="49" charset="0"/>
              </a:rPr>
              <a:t>	</a:t>
            </a:r>
            <a:r>
              <a:rPr lang="en-US" sz="1700" dirty="0" err="1">
                <a:latin typeface="Lucida Console" pitchFamily="49" charset="0"/>
              </a:rPr>
              <a:t>siA</a:t>
            </a:r>
            <a:r>
              <a:rPr lang="en-US" sz="1700" dirty="0">
                <a:latin typeface="Lucida Console" pitchFamily="49" charset="0"/>
              </a:rPr>
              <a:t> = 2;</a:t>
            </a:r>
          </a:p>
          <a:p>
            <a:pPr lvl="0"/>
            <a:r>
              <a:rPr lang="en-US" sz="1700" dirty="0">
                <a:latin typeface="Lucida Console" pitchFamily="49" charset="0"/>
              </a:rPr>
              <a:t>	</a:t>
            </a:r>
            <a:r>
              <a:rPr lang="en-US" sz="1700" dirty="0" err="1">
                <a:latin typeface="Lucida Console" pitchFamily="49" charset="0"/>
              </a:rPr>
              <a:t>aiB</a:t>
            </a:r>
            <a:r>
              <a:rPr lang="en-US" sz="1700" dirty="0">
                <a:latin typeface="Lucida Console" pitchFamily="49" charset="0"/>
              </a:rPr>
              <a:t> = </a:t>
            </a:r>
            <a:r>
              <a:rPr lang="en-US" sz="1700" dirty="0" err="1">
                <a:latin typeface="Lucida Console" pitchFamily="49" charset="0"/>
              </a:rPr>
              <a:t>siC</a:t>
            </a:r>
            <a:r>
              <a:rPr lang="en-US" sz="1700" dirty="0">
                <a:latin typeface="Lucida Console" pitchFamily="49" charset="0"/>
              </a:rPr>
              <a:t> + </a:t>
            </a:r>
            <a:r>
              <a:rPr lang="en-US" sz="1700" dirty="0" err="1">
                <a:latin typeface="Lucida Console" pitchFamily="49" charset="0"/>
              </a:rPr>
              <a:t>siA</a:t>
            </a:r>
            <a:r>
              <a:rPr lang="en-US" sz="1700" dirty="0">
                <a:latin typeface="Lucida Console" pitchFamily="49" charset="0"/>
              </a:rPr>
              <a:t>;</a:t>
            </a:r>
          </a:p>
          <a:p>
            <a:pPr lvl="0"/>
            <a:r>
              <a:rPr lang="en-US" sz="1700" dirty="0">
                <a:latin typeface="Lucida Console" pitchFamily="49" charset="0"/>
              </a:rPr>
              <a:t>	</a:t>
            </a:r>
            <a:r>
              <a:rPr lang="en-US" sz="1700" dirty="0" err="1">
                <a:latin typeface="Lucida Console" pitchFamily="49" charset="0"/>
              </a:rPr>
              <a:t>apD</a:t>
            </a:r>
            <a:r>
              <a:rPr lang="en-US" sz="1700" dirty="0">
                <a:latin typeface="Lucida Console" pitchFamily="49" charset="0"/>
              </a:rPr>
              <a:t> = &amp; </a:t>
            </a:r>
            <a:r>
              <a:rPr lang="en-US" sz="1700" dirty="0" err="1">
                <a:latin typeface="Lucida Console" pitchFamily="49" charset="0"/>
              </a:rPr>
              <a:t>aiB</a:t>
            </a:r>
            <a:r>
              <a:rPr lang="en-US" sz="1700" dirty="0">
                <a:latin typeface="Lucida Console" pitchFamily="49" charset="0"/>
              </a:rPr>
              <a:t>;</a:t>
            </a:r>
          </a:p>
          <a:p>
            <a:pPr lvl="0"/>
            <a:r>
              <a:rPr lang="en-US" sz="1700" dirty="0">
                <a:latin typeface="Lucida Console" pitchFamily="49" charset="0"/>
              </a:rPr>
              <a:t>	(*</a:t>
            </a:r>
            <a:r>
              <a:rPr lang="en-US" sz="1700" dirty="0" err="1">
                <a:latin typeface="Lucida Console" pitchFamily="49" charset="0"/>
              </a:rPr>
              <a:t>apD</a:t>
            </a:r>
            <a:r>
              <a:rPr lang="en-US" sz="1700" dirty="0">
                <a:latin typeface="Lucida Console" pitchFamily="49" charset="0"/>
              </a:rPr>
              <a:t>)++;</a:t>
            </a:r>
          </a:p>
          <a:p>
            <a:pPr lvl="0"/>
            <a:r>
              <a:rPr lang="en-US" sz="1700" dirty="0">
                <a:latin typeface="Lucida Console" pitchFamily="49" charset="0"/>
              </a:rPr>
              <a:t>   	</a:t>
            </a:r>
            <a:r>
              <a:rPr lang="en-US" sz="1700" dirty="0" err="1">
                <a:latin typeface="Lucida Console" pitchFamily="49" charset="0"/>
              </a:rPr>
              <a:t>apD</a:t>
            </a:r>
            <a:r>
              <a:rPr lang="en-US" sz="1700" dirty="0">
                <a:latin typeface="Lucida Console" pitchFamily="49" charset="0"/>
              </a:rPr>
              <a:t> = &amp;</a:t>
            </a:r>
            <a:r>
              <a:rPr lang="en-US" sz="1700" dirty="0" err="1">
                <a:latin typeface="Lucida Console" pitchFamily="49" charset="0"/>
              </a:rPr>
              <a:t>siC</a:t>
            </a:r>
            <a:r>
              <a:rPr lang="en-US" sz="1700" dirty="0">
                <a:latin typeface="Lucida Console" pitchFamily="49" charset="0"/>
              </a:rPr>
              <a:t>;</a:t>
            </a:r>
          </a:p>
          <a:p>
            <a:pPr lvl="0"/>
            <a:r>
              <a:rPr lang="en-US" sz="1700" dirty="0">
                <a:latin typeface="Lucida Console" pitchFamily="49" charset="0"/>
              </a:rPr>
              <a:t>	(*</a:t>
            </a:r>
            <a:r>
              <a:rPr lang="en-US" sz="1700" dirty="0" err="1">
                <a:latin typeface="Lucida Console" pitchFamily="49" charset="0"/>
              </a:rPr>
              <a:t>apD</a:t>
            </a:r>
            <a:r>
              <a:rPr lang="en-US" sz="1700" dirty="0">
                <a:latin typeface="Lucida Console" pitchFamily="49" charset="0"/>
              </a:rPr>
              <a:t>) += 9;</a:t>
            </a:r>
          </a:p>
          <a:p>
            <a:pPr lvl="0"/>
            <a:r>
              <a:rPr lang="en-US" sz="1700" dirty="0">
                <a:latin typeface="Lucida Console" pitchFamily="49" charset="0"/>
              </a:rPr>
              <a:t>	</a:t>
            </a:r>
            <a:r>
              <a:rPr lang="en-US" sz="1700" dirty="0" err="1">
                <a:latin typeface="Lucida Console" pitchFamily="49" charset="0"/>
              </a:rPr>
              <a:t>apD</a:t>
            </a:r>
            <a:r>
              <a:rPr lang="en-US" sz="1700" dirty="0">
                <a:latin typeface="Lucida Console" pitchFamily="49" charset="0"/>
              </a:rPr>
              <a:t> = &amp;</a:t>
            </a:r>
            <a:r>
              <a:rPr lang="en-US" sz="1700" dirty="0" err="1">
                <a:latin typeface="Lucida Console" pitchFamily="49" charset="0"/>
              </a:rPr>
              <a:t>siA</a:t>
            </a:r>
            <a:r>
              <a:rPr lang="en-US" sz="1700" dirty="0">
                <a:latin typeface="Lucida Console" pitchFamily="49" charset="0"/>
              </a:rPr>
              <a:t>;</a:t>
            </a:r>
          </a:p>
          <a:p>
            <a:pPr lvl="0"/>
            <a:r>
              <a:rPr lang="en-US" sz="1700" dirty="0">
                <a:latin typeface="Lucida Console" pitchFamily="49" charset="0"/>
              </a:rPr>
              <a:t>	</a:t>
            </a:r>
            <a:r>
              <a:rPr lang="en-US" sz="1700" dirty="0" err="1">
                <a:latin typeface="Lucida Console" pitchFamily="49" charset="0"/>
              </a:rPr>
              <a:t>apD</a:t>
            </a:r>
            <a:r>
              <a:rPr lang="en-US" sz="1700" dirty="0">
                <a:latin typeface="Lucida Console" pitchFamily="49" charset="0"/>
              </a:rPr>
              <a:t> = &amp;</a:t>
            </a:r>
            <a:r>
              <a:rPr lang="en-US" sz="1700" dirty="0" err="1">
                <a:latin typeface="Lucida Console" pitchFamily="49" charset="0"/>
              </a:rPr>
              <a:t>aiE</a:t>
            </a:r>
            <a:r>
              <a:rPr lang="en-US" sz="1700" dirty="0">
                <a:latin typeface="Lucida Console" pitchFamily="49" charset="0"/>
              </a:rPr>
              <a:t>;</a:t>
            </a:r>
          </a:p>
          <a:p>
            <a:pPr lvl="0"/>
            <a:r>
              <a:rPr lang="en-US" sz="1700" dirty="0">
                <a:latin typeface="Lucida Console" pitchFamily="49" charset="0"/>
              </a:rPr>
              <a:t>	</a:t>
            </a:r>
            <a:r>
              <a:rPr lang="en-US" sz="1700" dirty="0" err="1">
                <a:latin typeface="Lucida Console" pitchFamily="49" charset="0"/>
              </a:rPr>
              <a:t>apD</a:t>
            </a:r>
            <a:r>
              <a:rPr lang="en-US" sz="1700" dirty="0">
                <a:latin typeface="Lucida Console" pitchFamily="49" charset="0"/>
              </a:rPr>
              <a:t> = &amp;</a:t>
            </a:r>
            <a:r>
              <a:rPr lang="en-US" sz="1700" dirty="0" err="1">
                <a:latin typeface="Lucida Console" pitchFamily="49" charset="0"/>
              </a:rPr>
              <a:t>aiF</a:t>
            </a:r>
            <a:r>
              <a:rPr lang="en-US" sz="1700" dirty="0">
                <a:latin typeface="Lucida Console" pitchFamily="49" charset="0"/>
              </a:rPr>
              <a:t>;</a:t>
            </a:r>
          </a:p>
          <a:p>
            <a:pPr lvl="0"/>
            <a:r>
              <a:rPr lang="en-US" sz="1700" dirty="0">
                <a:latin typeface="Lucida Console" pitchFamily="49" charset="0"/>
              </a:rPr>
              <a:t>	</a:t>
            </a:r>
            <a:r>
              <a:rPr lang="en-US" sz="1700" dirty="0" err="1">
                <a:latin typeface="Lucida Console" pitchFamily="49" charset="0"/>
              </a:rPr>
              <a:t>apD</a:t>
            </a:r>
            <a:r>
              <a:rPr lang="en-US" sz="1700" dirty="0">
                <a:latin typeface="Lucida Console" pitchFamily="49" charset="0"/>
              </a:rPr>
              <a:t> = &amp;</a:t>
            </a:r>
            <a:r>
              <a:rPr lang="en-US" sz="1700" dirty="0" err="1">
                <a:latin typeface="Lucida Console" pitchFamily="49" charset="0"/>
              </a:rPr>
              <a:t>aiG</a:t>
            </a:r>
            <a:r>
              <a:rPr lang="en-US" sz="1700" dirty="0">
                <a:latin typeface="Lucida Console" pitchFamily="49" charset="0"/>
              </a:rPr>
              <a:t>;</a:t>
            </a:r>
          </a:p>
          <a:p>
            <a:pPr lvl="0"/>
            <a:r>
              <a:rPr lang="en-US" sz="1700" dirty="0">
                <a:latin typeface="Lucida Console" pitchFamily="49" charset="0"/>
              </a:rPr>
              <a:t>	(*</a:t>
            </a:r>
            <a:r>
              <a:rPr lang="en-US" sz="1700" dirty="0" err="1">
                <a:latin typeface="Lucida Console" pitchFamily="49" charset="0"/>
              </a:rPr>
              <a:t>apD</a:t>
            </a:r>
            <a:r>
              <a:rPr lang="en-US" sz="1700" dirty="0">
                <a:latin typeface="Lucida Console" pitchFamily="49" charset="0"/>
              </a:rPr>
              <a:t>)++;</a:t>
            </a:r>
          </a:p>
          <a:p>
            <a:pPr lvl="0"/>
            <a:r>
              <a:rPr lang="en-US" sz="1700" dirty="0">
                <a:latin typeface="Lucida Console" pitchFamily="49" charset="0"/>
              </a:rPr>
              <a:t>	</a:t>
            </a:r>
            <a:r>
              <a:rPr lang="en-US" sz="1700" dirty="0" err="1">
                <a:latin typeface="Lucida Console" pitchFamily="49" charset="0"/>
              </a:rPr>
              <a:t>aiE</a:t>
            </a:r>
            <a:r>
              <a:rPr lang="en-US" sz="1700" dirty="0">
                <a:latin typeface="Lucida Console" pitchFamily="49" charset="0"/>
              </a:rPr>
              <a:t>+=7;</a:t>
            </a:r>
          </a:p>
          <a:p>
            <a:pPr lvl="0"/>
            <a:r>
              <a:rPr lang="en-US" sz="1700" dirty="0">
                <a:latin typeface="Lucida Console" pitchFamily="49" charset="0"/>
              </a:rPr>
              <a:t>	*</a:t>
            </a:r>
            <a:r>
              <a:rPr lang="en-US" sz="1700" dirty="0" err="1">
                <a:latin typeface="Lucida Console" pitchFamily="49" charset="0"/>
              </a:rPr>
              <a:t>apD</a:t>
            </a:r>
            <a:r>
              <a:rPr lang="en-US" sz="1700" dirty="0">
                <a:latin typeface="Lucida Console" pitchFamily="49" charset="0"/>
              </a:rPr>
              <a:t> = </a:t>
            </a:r>
            <a:r>
              <a:rPr lang="en-US" sz="1700" dirty="0" err="1">
                <a:latin typeface="Lucida Console" pitchFamily="49" charset="0"/>
              </a:rPr>
              <a:t>aiE</a:t>
            </a:r>
            <a:r>
              <a:rPr lang="en-US" sz="1700" dirty="0">
                <a:latin typeface="Lucida Console" pitchFamily="49" charset="0"/>
              </a:rPr>
              <a:t> + </a:t>
            </a:r>
            <a:r>
              <a:rPr lang="en-US" sz="1700" dirty="0" err="1">
                <a:latin typeface="Lucida Console" pitchFamily="49" charset="0"/>
              </a:rPr>
              <a:t>aiF</a:t>
            </a:r>
            <a:r>
              <a:rPr lang="en-US" sz="1700" dirty="0">
                <a:latin typeface="Lucida Console" pitchFamily="49" charset="0"/>
              </a:rPr>
              <a:t>;</a:t>
            </a:r>
          </a:p>
          <a:p>
            <a:pPr lvl="0"/>
            <a:r>
              <a:rPr lang="en-US" sz="1700" dirty="0">
                <a:latin typeface="Lucida Console" pitchFamily="49" charset="0"/>
              </a:rPr>
              <a:t>}</a:t>
            </a:r>
          </a:p>
        </p:txBody>
      </p:sp>
    </p:spTree>
    <p:extLst>
      <p:ext uri="{BB962C8B-B14F-4D97-AF65-F5344CB8AC3E}">
        <p14:creationId xmlns:p14="http://schemas.microsoft.com/office/powerpoint/2010/main" val="2793195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Static Variables</a:t>
            </a:r>
          </a:p>
        </p:txBody>
      </p:sp>
      <p:sp>
        <p:nvSpPr>
          <p:cNvPr id="3" name="Content Placeholder 2"/>
          <p:cNvSpPr>
            <a:spLocks noGrp="1"/>
          </p:cNvSpPr>
          <p:nvPr>
            <p:ph idx="1"/>
          </p:nvPr>
        </p:nvSpPr>
        <p:spPr>
          <a:xfrm>
            <a:off x="479425" y="1171111"/>
            <a:ext cx="6057109" cy="4948335"/>
          </a:xfrm>
        </p:spPr>
        <p:txBody>
          <a:bodyPr/>
          <a:lstStyle/>
          <a:p>
            <a:r>
              <a:rPr lang="en-US" sz="2000" dirty="0"/>
              <a:t>Static </a:t>
            </a:r>
            <a:r>
              <a:rPr lang="en-US" sz="2000" dirty="0" err="1"/>
              <a:t>var</a:t>
            </a:r>
            <a:r>
              <a:rPr lang="en-US" sz="2000" dirty="0"/>
              <a:t> can be located anywhere in 32-bit memory space, so need a 32-bit pointer</a:t>
            </a:r>
          </a:p>
          <a:p>
            <a:r>
              <a:rPr lang="en-US" sz="2000" dirty="0"/>
              <a:t>Can’t fit a 32-bit pointer into a 16-bit instruction (or a 32-bit instruction), so save the pointer separate from instruction, but nearby so we can access it with a short PC-relative offset</a:t>
            </a:r>
          </a:p>
          <a:p>
            <a:r>
              <a:rPr lang="en-US" sz="2000" dirty="0"/>
              <a:t>Load the pointer into a register (r0)</a:t>
            </a:r>
          </a:p>
          <a:p>
            <a:r>
              <a:rPr lang="en-US" sz="2000" dirty="0"/>
              <a:t>Can now load variable’s value into a register (r1) from memory using that pointer in r0</a:t>
            </a:r>
          </a:p>
          <a:p>
            <a:r>
              <a:rPr lang="en-US" sz="2000" dirty="0"/>
              <a:t>Similarly can store a new value to the variable in memory</a:t>
            </a:r>
          </a:p>
        </p:txBody>
      </p:sp>
      <p:sp>
        <p:nvSpPr>
          <p:cNvPr id="4" name="Rectangle 3"/>
          <p:cNvSpPr/>
          <p:nvPr/>
        </p:nvSpPr>
        <p:spPr>
          <a:xfrm>
            <a:off x="6908483" y="1371601"/>
            <a:ext cx="5322955" cy="4247317"/>
          </a:xfrm>
          <a:prstGeom prst="rect">
            <a:avLst/>
          </a:prstGeom>
        </p:spPr>
        <p:txBody>
          <a:bodyPr wrap="square">
            <a:spAutoFit/>
          </a:bodyPr>
          <a:lstStyle/>
          <a:p>
            <a:pPr lvl="0"/>
            <a:r>
              <a:rPr lang="en-US" dirty="0">
                <a:latin typeface="Lucida Console" pitchFamily="49" charset="0"/>
              </a:rPr>
              <a:t>Load r0 with pointer to variable</a:t>
            </a:r>
          </a:p>
          <a:p>
            <a:pPr lvl="0"/>
            <a:r>
              <a:rPr lang="en-US" dirty="0">
                <a:latin typeface="Lucida Console" pitchFamily="49" charset="0"/>
              </a:rPr>
              <a:t>Load r1 from [r0]</a:t>
            </a:r>
          </a:p>
          <a:p>
            <a:pPr lvl="0"/>
            <a:r>
              <a:rPr lang="en-US" dirty="0">
                <a:latin typeface="Lucida Console" pitchFamily="49" charset="0"/>
              </a:rPr>
              <a:t>Use value of variable</a:t>
            </a:r>
          </a:p>
          <a:p>
            <a:pPr lvl="0"/>
            <a:endParaRPr lang="en-US" dirty="0">
              <a:latin typeface="Lucida Console" pitchFamily="49" charset="0"/>
            </a:endParaRPr>
          </a:p>
          <a:p>
            <a:pPr lvl="0"/>
            <a:r>
              <a:rPr lang="en-US" dirty="0">
                <a:latin typeface="Lucida Console" pitchFamily="49" charset="0"/>
              </a:rPr>
              <a:t>Label:</a:t>
            </a:r>
          </a:p>
          <a:p>
            <a:pPr lvl="0"/>
            <a:r>
              <a:rPr lang="en-US" dirty="0">
                <a:latin typeface="Lucida Console" pitchFamily="49" charset="0"/>
              </a:rPr>
              <a:t>32-bit pointer to Variable</a:t>
            </a:r>
          </a:p>
          <a:p>
            <a:pPr lvl="0"/>
            <a:endParaRPr lang="en-US" dirty="0">
              <a:latin typeface="Lucida Console" pitchFamily="49" charset="0"/>
            </a:endParaRPr>
          </a:p>
          <a:p>
            <a:pPr lvl="0"/>
            <a:endParaRPr lang="en-US" dirty="0">
              <a:latin typeface="Lucida Console" pitchFamily="49" charset="0"/>
            </a:endParaRPr>
          </a:p>
          <a:p>
            <a:pPr lvl="0"/>
            <a:endParaRPr lang="en-US" dirty="0">
              <a:latin typeface="Lucida Console" pitchFamily="49" charset="0"/>
            </a:endParaRPr>
          </a:p>
          <a:p>
            <a:pPr lvl="0"/>
            <a:endParaRPr lang="en-US" dirty="0">
              <a:latin typeface="Lucida Console" pitchFamily="49" charset="0"/>
            </a:endParaRPr>
          </a:p>
          <a:p>
            <a:pPr lvl="0"/>
            <a:endParaRPr lang="en-US" dirty="0">
              <a:latin typeface="Lucida Console" pitchFamily="49" charset="0"/>
            </a:endParaRPr>
          </a:p>
          <a:p>
            <a:pPr lvl="0"/>
            <a:endParaRPr lang="en-US" dirty="0">
              <a:latin typeface="Lucida Console" pitchFamily="49" charset="0"/>
            </a:endParaRPr>
          </a:p>
          <a:p>
            <a:pPr lvl="0"/>
            <a:endParaRPr lang="en-US" dirty="0">
              <a:latin typeface="Lucida Console" pitchFamily="49" charset="0"/>
            </a:endParaRPr>
          </a:p>
          <a:p>
            <a:pPr lvl="0"/>
            <a:endParaRPr lang="en-US" dirty="0">
              <a:latin typeface="Lucida Console" pitchFamily="49" charset="0"/>
            </a:endParaRPr>
          </a:p>
          <a:p>
            <a:pPr lvl="0"/>
            <a:r>
              <a:rPr lang="en-US" dirty="0">
                <a:latin typeface="Lucida Console" pitchFamily="49" charset="0"/>
              </a:rPr>
              <a:t>Variable</a:t>
            </a:r>
          </a:p>
        </p:txBody>
      </p:sp>
      <p:sp>
        <p:nvSpPr>
          <p:cNvPr id="7" name="Freeform 6"/>
          <p:cNvSpPr/>
          <p:nvPr/>
        </p:nvSpPr>
        <p:spPr bwMode="auto">
          <a:xfrm flipV="1">
            <a:off x="10532269" y="1676399"/>
            <a:ext cx="381000" cy="1143001"/>
          </a:xfrm>
          <a:custGeom>
            <a:avLst/>
            <a:gdLst>
              <a:gd name="connsiteX0" fmla="*/ 546100 w 558800"/>
              <a:gd name="connsiteY0" fmla="*/ 965200 h 965200"/>
              <a:gd name="connsiteX1" fmla="*/ 558800 w 558800"/>
              <a:gd name="connsiteY1" fmla="*/ 165100 h 965200"/>
              <a:gd name="connsiteX2" fmla="*/ 0 w 558800"/>
              <a:gd name="connsiteY2" fmla="*/ 0 h 965200"/>
            </a:gdLst>
            <a:ahLst/>
            <a:cxnLst>
              <a:cxn ang="0">
                <a:pos x="connsiteX0" y="connsiteY0"/>
              </a:cxn>
              <a:cxn ang="0">
                <a:pos x="connsiteX1" y="connsiteY1"/>
              </a:cxn>
              <a:cxn ang="0">
                <a:pos x="connsiteX2" y="connsiteY2"/>
              </a:cxn>
            </a:cxnLst>
            <a:rect l="l" t="t" r="r" b="b"/>
            <a:pathLst>
              <a:path w="558800" h="965200">
                <a:moveTo>
                  <a:pt x="546100" y="965200"/>
                </a:moveTo>
                <a:lnTo>
                  <a:pt x="558800" y="165100"/>
                </a:lnTo>
                <a:lnTo>
                  <a:pt x="0" y="0"/>
                </a:lnTo>
              </a:path>
            </a:pathLst>
          </a:custGeom>
          <a:noFill/>
          <a:ln w="381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a:latin typeface="Times New Roman" pitchFamily="18" charset="0"/>
            </a:endParaRPr>
          </a:p>
        </p:txBody>
      </p:sp>
      <p:cxnSp>
        <p:nvCxnSpPr>
          <p:cNvPr id="9" name="Straight Arrow Connector 8"/>
          <p:cNvCxnSpPr/>
          <p:nvPr/>
        </p:nvCxnSpPr>
        <p:spPr bwMode="auto">
          <a:xfrm flipH="1">
            <a:off x="8153400" y="3124200"/>
            <a:ext cx="1524596" cy="228600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H="1">
            <a:off x="8001002" y="1981200"/>
            <a:ext cx="1066799" cy="327660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28752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Static Variables</a:t>
            </a:r>
          </a:p>
        </p:txBody>
      </p:sp>
      <p:sp>
        <p:nvSpPr>
          <p:cNvPr id="3" name="Content Placeholder 2"/>
          <p:cNvSpPr>
            <a:spLocks noGrp="1"/>
          </p:cNvSpPr>
          <p:nvPr>
            <p:ph idx="1"/>
          </p:nvPr>
        </p:nvSpPr>
        <p:spPr>
          <a:xfrm>
            <a:off x="479425" y="1171111"/>
            <a:ext cx="4233977" cy="4948335"/>
          </a:xfrm>
        </p:spPr>
        <p:txBody>
          <a:bodyPr/>
          <a:lstStyle/>
          <a:p>
            <a:r>
              <a:rPr lang="en-US" sz="2000" dirty="0"/>
              <a:t>Key</a:t>
            </a:r>
          </a:p>
          <a:p>
            <a:pPr lvl="1"/>
            <a:r>
              <a:rPr lang="en-US" dirty="0">
                <a:solidFill>
                  <a:schemeClr val="accent6">
                    <a:lumMod val="60000"/>
                    <a:lumOff val="40000"/>
                  </a:schemeClr>
                </a:solidFill>
              </a:rPr>
              <a:t>variable’s value</a:t>
            </a:r>
          </a:p>
          <a:p>
            <a:pPr lvl="1"/>
            <a:r>
              <a:rPr lang="en-US" dirty="0">
                <a:solidFill>
                  <a:srgbClr val="FF0000"/>
                </a:solidFill>
              </a:rPr>
              <a:t>variable’s address</a:t>
            </a:r>
          </a:p>
          <a:p>
            <a:pPr lvl="1"/>
            <a:r>
              <a:rPr lang="en-US" dirty="0">
                <a:solidFill>
                  <a:srgbClr val="00B050"/>
                </a:solidFill>
              </a:rPr>
              <a:t>address of copy of variable’s address</a:t>
            </a:r>
          </a:p>
          <a:p>
            <a:r>
              <a:rPr lang="en-US" sz="2000" dirty="0"/>
              <a:t>Addresses of </a:t>
            </a:r>
            <a:r>
              <a:rPr lang="en-US" sz="2000" dirty="0" err="1"/>
              <a:t>siA</a:t>
            </a:r>
            <a:r>
              <a:rPr lang="en-US" sz="2000" dirty="0"/>
              <a:t> and </a:t>
            </a:r>
            <a:r>
              <a:rPr lang="en-US" sz="2000" dirty="0" err="1"/>
              <a:t>siC</a:t>
            </a:r>
            <a:r>
              <a:rPr lang="en-US" sz="2000" dirty="0"/>
              <a:t> are stored as literals to be loaded into pointers</a:t>
            </a:r>
          </a:p>
          <a:p>
            <a:r>
              <a:rPr lang="en-US" sz="2000" dirty="0"/>
              <a:t>Variables </a:t>
            </a:r>
            <a:r>
              <a:rPr lang="en-US" sz="2000" dirty="0" err="1"/>
              <a:t>siC</a:t>
            </a:r>
            <a:r>
              <a:rPr lang="en-US" sz="2000" dirty="0"/>
              <a:t> and </a:t>
            </a:r>
            <a:r>
              <a:rPr lang="en-US" sz="2000" dirty="0" err="1"/>
              <a:t>siA</a:t>
            </a:r>
            <a:r>
              <a:rPr lang="en-US" sz="2000" dirty="0"/>
              <a:t> are located in .data section with initial values</a:t>
            </a:r>
          </a:p>
          <a:p>
            <a:endParaRPr lang="en-US" dirty="0"/>
          </a:p>
        </p:txBody>
      </p:sp>
      <p:sp>
        <p:nvSpPr>
          <p:cNvPr id="4" name="Rectangle 3"/>
          <p:cNvSpPr/>
          <p:nvPr/>
        </p:nvSpPr>
        <p:spPr>
          <a:xfrm>
            <a:off x="5105400" y="491490"/>
            <a:ext cx="7467600" cy="5909310"/>
          </a:xfrm>
          <a:prstGeom prst="rect">
            <a:avLst/>
          </a:prstGeom>
        </p:spPr>
        <p:txBody>
          <a:bodyPr wrap="square">
            <a:spAutoFit/>
          </a:bodyPr>
          <a:lstStyle/>
          <a:p>
            <a:pPr>
              <a:tabLst>
                <a:tab pos="1143000" algn="l"/>
                <a:tab pos="2057400" algn="l"/>
                <a:tab pos="2743200" algn="l"/>
                <a:tab pos="3378200" algn="l"/>
              </a:tabLst>
            </a:pPr>
            <a:r>
              <a:rPr lang="en-US" dirty="0">
                <a:latin typeface="Lucida Console" pitchFamily="49" charset="0"/>
              </a:rPr>
              <a:t>AREA ||.text||, CODE, READONLY, ALIGN=2</a:t>
            </a:r>
            <a:endParaRPr lang="pt-BR" dirty="0">
              <a:latin typeface="Lucida Console" pitchFamily="49" charset="0"/>
            </a:endParaRPr>
          </a:p>
          <a:p>
            <a:pPr>
              <a:tabLst>
                <a:tab pos="1143000" algn="l"/>
                <a:tab pos="2057400" algn="l"/>
                <a:tab pos="2743200" algn="l"/>
                <a:tab pos="3378200" algn="l"/>
              </a:tabLst>
            </a:pPr>
            <a:r>
              <a:rPr lang="pt-BR" dirty="0">
                <a:latin typeface="Lucida Console" pitchFamily="49" charset="0"/>
              </a:rPr>
              <a:t>;;;20     	siA = 2;</a:t>
            </a:r>
          </a:p>
          <a:p>
            <a:pPr>
              <a:tabLst>
                <a:tab pos="1143000" algn="l"/>
                <a:tab pos="2057400" algn="l"/>
                <a:tab pos="2743200" algn="l"/>
                <a:tab pos="3378200" algn="l"/>
              </a:tabLst>
            </a:pPr>
            <a:r>
              <a:rPr lang="pt-BR" dirty="0">
                <a:latin typeface="Lucida Console" pitchFamily="49" charset="0"/>
              </a:rPr>
              <a:t>00000e  2102  MOVS     </a:t>
            </a:r>
            <a:r>
              <a:rPr lang="pt-BR" dirty="0">
                <a:solidFill>
                  <a:schemeClr val="accent6">
                    <a:lumMod val="60000"/>
                    <a:lumOff val="40000"/>
                  </a:schemeClr>
                </a:solidFill>
                <a:latin typeface="Lucida Console" pitchFamily="49" charset="0"/>
              </a:rPr>
              <a:t>r1</a:t>
            </a:r>
            <a:r>
              <a:rPr lang="pt-BR" dirty="0">
                <a:latin typeface="Lucida Console" pitchFamily="49" charset="0"/>
              </a:rPr>
              <a:t>,#2       ; r1 = 2</a:t>
            </a:r>
          </a:p>
          <a:p>
            <a:pPr>
              <a:tabLst>
                <a:tab pos="1143000" algn="l"/>
                <a:tab pos="2057400" algn="l"/>
                <a:tab pos="2743200" algn="l"/>
                <a:tab pos="3378200" algn="l"/>
              </a:tabLst>
            </a:pPr>
            <a:r>
              <a:rPr lang="pt-BR" dirty="0">
                <a:latin typeface="Lucida Console" pitchFamily="49" charset="0"/>
              </a:rPr>
              <a:t>000010  4a37  LDR      </a:t>
            </a:r>
            <a:r>
              <a:rPr lang="pt-BR" dirty="0">
                <a:solidFill>
                  <a:srgbClr val="FF0000"/>
                </a:solidFill>
                <a:latin typeface="Lucida Console" pitchFamily="49" charset="0"/>
              </a:rPr>
              <a:t>r2</a:t>
            </a:r>
            <a:r>
              <a:rPr lang="pt-BR" dirty="0">
                <a:latin typeface="Lucida Console" pitchFamily="49" charset="0"/>
              </a:rPr>
              <a:t>,</a:t>
            </a:r>
            <a:r>
              <a:rPr lang="pt-BR" dirty="0">
                <a:solidFill>
                  <a:srgbClr val="00B050"/>
                </a:solidFill>
                <a:latin typeface="Lucida Console" pitchFamily="49" charset="0"/>
              </a:rPr>
              <a:t>|L1.240|</a:t>
            </a:r>
            <a:r>
              <a:rPr lang="pt-BR" dirty="0">
                <a:latin typeface="Lucida Console" pitchFamily="49" charset="0"/>
              </a:rPr>
              <a:t> ; r2 = &amp;siA</a:t>
            </a:r>
            <a:endParaRPr lang="pt-BR" dirty="0">
              <a:solidFill>
                <a:srgbClr val="00B050"/>
              </a:solidFill>
              <a:latin typeface="Lucida Console" pitchFamily="49" charset="0"/>
            </a:endParaRPr>
          </a:p>
          <a:p>
            <a:pPr>
              <a:tabLst>
                <a:tab pos="1143000" algn="l"/>
                <a:tab pos="2057400" algn="l"/>
                <a:tab pos="2743200" algn="l"/>
                <a:tab pos="3378200" algn="l"/>
              </a:tabLst>
            </a:pPr>
            <a:r>
              <a:rPr lang="pt-BR" dirty="0">
                <a:latin typeface="Lucida Console" pitchFamily="49" charset="0"/>
              </a:rPr>
              <a:t>000012  6011  STR      </a:t>
            </a:r>
            <a:r>
              <a:rPr lang="pt-BR" dirty="0">
                <a:solidFill>
                  <a:schemeClr val="accent6">
                    <a:lumMod val="60000"/>
                    <a:lumOff val="40000"/>
                  </a:schemeClr>
                </a:solidFill>
                <a:latin typeface="Lucida Console" pitchFamily="49" charset="0"/>
              </a:rPr>
              <a:t>r1</a:t>
            </a:r>
            <a:r>
              <a:rPr lang="pt-BR" dirty="0">
                <a:latin typeface="Lucida Console" pitchFamily="49" charset="0"/>
              </a:rPr>
              <a:t>,[</a:t>
            </a:r>
            <a:r>
              <a:rPr lang="pt-BR" dirty="0">
                <a:solidFill>
                  <a:srgbClr val="FF0000"/>
                </a:solidFill>
                <a:latin typeface="Lucida Console" pitchFamily="49" charset="0"/>
              </a:rPr>
              <a:t>r2</a:t>
            </a:r>
            <a:r>
              <a:rPr lang="pt-BR" dirty="0">
                <a:latin typeface="Lucida Console" pitchFamily="49" charset="0"/>
              </a:rPr>
              <a:t>,#0]  ; *r2 = r1</a:t>
            </a:r>
          </a:p>
          <a:p>
            <a:pPr>
              <a:tabLst>
                <a:tab pos="1143000" algn="l"/>
                <a:tab pos="2057400" algn="l"/>
                <a:tab pos="2743200" algn="l"/>
                <a:tab pos="3378200" algn="l"/>
              </a:tabLst>
            </a:pPr>
            <a:r>
              <a:rPr lang="pt-BR" dirty="0">
                <a:latin typeface="Lucida Console" pitchFamily="49" charset="0"/>
              </a:rPr>
              <a:t>;;;21       aiB = siC + siA;</a:t>
            </a:r>
          </a:p>
          <a:p>
            <a:pPr>
              <a:tabLst>
                <a:tab pos="1143000" algn="l"/>
                <a:tab pos="2057400" algn="l"/>
                <a:tab pos="2743200" algn="l"/>
                <a:tab pos="3378200" algn="l"/>
              </a:tabLst>
            </a:pPr>
            <a:r>
              <a:rPr lang="pt-BR" dirty="0">
                <a:latin typeface="Lucida Console" pitchFamily="49" charset="0"/>
              </a:rPr>
              <a:t>000014  4937  LDR      </a:t>
            </a:r>
            <a:r>
              <a:rPr lang="pt-BR" dirty="0">
                <a:solidFill>
                  <a:srgbClr val="FF0000"/>
                </a:solidFill>
                <a:latin typeface="Lucida Console" pitchFamily="49" charset="0"/>
              </a:rPr>
              <a:t>r1</a:t>
            </a:r>
            <a:r>
              <a:rPr lang="pt-BR" dirty="0">
                <a:latin typeface="Lucida Console" pitchFamily="49" charset="0"/>
              </a:rPr>
              <a:t>,</a:t>
            </a:r>
            <a:r>
              <a:rPr lang="pt-BR" dirty="0">
                <a:solidFill>
                  <a:srgbClr val="00B050"/>
                </a:solidFill>
                <a:latin typeface="Lucida Console" pitchFamily="49" charset="0"/>
              </a:rPr>
              <a:t>|L1.244|</a:t>
            </a:r>
            <a:r>
              <a:rPr lang="pt-BR" dirty="0">
                <a:latin typeface="Lucida Console" pitchFamily="49" charset="0"/>
              </a:rPr>
              <a:t> ; r1 = &amp;siC</a:t>
            </a:r>
            <a:endParaRPr lang="pt-BR" dirty="0">
              <a:solidFill>
                <a:srgbClr val="00B050"/>
              </a:solidFill>
              <a:latin typeface="Lucida Console" pitchFamily="49" charset="0"/>
            </a:endParaRPr>
          </a:p>
          <a:p>
            <a:pPr>
              <a:tabLst>
                <a:tab pos="1143000" algn="l"/>
                <a:tab pos="2057400" algn="l"/>
                <a:tab pos="2743200" algn="l"/>
                <a:tab pos="3378200" algn="l"/>
              </a:tabLst>
            </a:pPr>
            <a:r>
              <a:rPr lang="pt-BR" dirty="0">
                <a:latin typeface="Lucida Console" pitchFamily="49" charset="0"/>
              </a:rPr>
              <a:t>000016  6809  LDR      </a:t>
            </a:r>
            <a:r>
              <a:rPr lang="pt-BR" dirty="0">
                <a:solidFill>
                  <a:schemeClr val="accent6">
                    <a:lumMod val="60000"/>
                    <a:lumOff val="40000"/>
                  </a:schemeClr>
                </a:solidFill>
                <a:latin typeface="Lucida Console" pitchFamily="49" charset="0"/>
              </a:rPr>
              <a:t>r1</a:t>
            </a:r>
            <a:r>
              <a:rPr lang="pt-BR" dirty="0">
                <a:latin typeface="Lucida Console" pitchFamily="49" charset="0"/>
              </a:rPr>
              <a:t>,[</a:t>
            </a:r>
            <a:r>
              <a:rPr lang="pt-BR" dirty="0">
                <a:solidFill>
                  <a:srgbClr val="FF0000"/>
                </a:solidFill>
                <a:latin typeface="Lucida Console" pitchFamily="49" charset="0"/>
              </a:rPr>
              <a:t>r1</a:t>
            </a:r>
            <a:r>
              <a:rPr lang="pt-BR" dirty="0">
                <a:latin typeface="Lucida Console" pitchFamily="49" charset="0"/>
              </a:rPr>
              <a:t>,#0]  ; r1 = *r1</a:t>
            </a:r>
          </a:p>
          <a:p>
            <a:pPr>
              <a:tabLst>
                <a:tab pos="1143000" algn="l"/>
                <a:tab pos="2057400" algn="l"/>
                <a:tab pos="2743200" algn="l"/>
                <a:tab pos="3378200" algn="l"/>
              </a:tabLst>
            </a:pPr>
            <a:r>
              <a:rPr lang="pt-BR" dirty="0">
                <a:latin typeface="Lucida Console" pitchFamily="49" charset="0"/>
              </a:rPr>
              <a:t>000018  6812  LDR      </a:t>
            </a:r>
            <a:r>
              <a:rPr lang="pt-BR" dirty="0">
                <a:solidFill>
                  <a:schemeClr val="accent2">
                    <a:lumMod val="60000"/>
                    <a:lumOff val="40000"/>
                  </a:schemeClr>
                </a:solidFill>
                <a:latin typeface="Lucida Console" pitchFamily="49" charset="0"/>
              </a:rPr>
              <a:t>r2</a:t>
            </a:r>
            <a:r>
              <a:rPr lang="pt-BR" dirty="0">
                <a:latin typeface="Lucida Console" pitchFamily="49" charset="0"/>
              </a:rPr>
              <a:t>,[</a:t>
            </a:r>
            <a:r>
              <a:rPr lang="pt-BR" dirty="0">
                <a:solidFill>
                  <a:srgbClr val="FF0000"/>
                </a:solidFill>
                <a:latin typeface="Lucida Console" pitchFamily="49" charset="0"/>
              </a:rPr>
              <a:t>r2</a:t>
            </a:r>
            <a:r>
              <a:rPr lang="pt-BR" dirty="0">
                <a:latin typeface="Lucida Console" pitchFamily="49" charset="0"/>
              </a:rPr>
              <a:t>,#0]  ; r2 = *r2</a:t>
            </a:r>
          </a:p>
          <a:p>
            <a:pPr>
              <a:tabLst>
                <a:tab pos="1143000" algn="l"/>
                <a:tab pos="2057400" algn="l"/>
                <a:tab pos="2743200" algn="l"/>
                <a:tab pos="3378200" algn="l"/>
              </a:tabLst>
            </a:pPr>
            <a:r>
              <a:rPr lang="pt-BR" dirty="0">
                <a:latin typeface="Lucida Console" pitchFamily="49" charset="0"/>
              </a:rPr>
              <a:t>00001a  1889  ADDS     </a:t>
            </a:r>
            <a:r>
              <a:rPr lang="pt-BR" dirty="0">
                <a:solidFill>
                  <a:schemeClr val="accent6">
                    <a:lumMod val="60000"/>
                    <a:lumOff val="40000"/>
                  </a:schemeClr>
                </a:solidFill>
                <a:latin typeface="Lucida Console" pitchFamily="49" charset="0"/>
              </a:rPr>
              <a:t>r1</a:t>
            </a:r>
            <a:r>
              <a:rPr lang="pt-BR" dirty="0">
                <a:latin typeface="Lucida Console" pitchFamily="49" charset="0"/>
              </a:rPr>
              <a:t>,</a:t>
            </a:r>
            <a:r>
              <a:rPr lang="pt-BR" dirty="0">
                <a:solidFill>
                  <a:schemeClr val="accent6">
                    <a:lumMod val="60000"/>
                    <a:lumOff val="40000"/>
                  </a:schemeClr>
                </a:solidFill>
                <a:latin typeface="Lucida Console" pitchFamily="49" charset="0"/>
              </a:rPr>
              <a:t>r1</a:t>
            </a:r>
            <a:r>
              <a:rPr lang="pt-BR" dirty="0">
                <a:latin typeface="Lucida Console" pitchFamily="49" charset="0"/>
              </a:rPr>
              <a:t>,</a:t>
            </a:r>
            <a:r>
              <a:rPr lang="pt-BR" dirty="0">
                <a:solidFill>
                  <a:schemeClr val="accent6">
                    <a:lumMod val="60000"/>
                    <a:lumOff val="40000"/>
                  </a:schemeClr>
                </a:solidFill>
                <a:latin typeface="Lucida Console" pitchFamily="49" charset="0"/>
              </a:rPr>
              <a:t>r2</a:t>
            </a:r>
            <a:r>
              <a:rPr lang="pt-BR" dirty="0">
                <a:latin typeface="Lucida Console" pitchFamily="49" charset="0"/>
              </a:rPr>
              <a:t>    ; r1 = r1 + r2</a:t>
            </a:r>
            <a:endParaRPr lang="pt-BR" dirty="0">
              <a:solidFill>
                <a:schemeClr val="accent6">
                  <a:lumMod val="60000"/>
                  <a:lumOff val="40000"/>
                </a:schemeClr>
              </a:solidFill>
              <a:latin typeface="Lucida Console" pitchFamily="49" charset="0"/>
            </a:endParaRPr>
          </a:p>
          <a:p>
            <a:pPr>
              <a:tabLst>
                <a:tab pos="1143000" algn="l"/>
                <a:tab pos="2057400" algn="l"/>
                <a:tab pos="2743200" algn="l"/>
                <a:tab pos="3378200" algn="l"/>
              </a:tabLst>
            </a:pPr>
            <a:r>
              <a:rPr lang="pt-BR" dirty="0">
                <a:latin typeface="Lucida Console" pitchFamily="49" charset="0"/>
              </a:rPr>
              <a:t>...</a:t>
            </a:r>
          </a:p>
          <a:p>
            <a:pPr>
              <a:tabLst>
                <a:tab pos="1143000" algn="l"/>
                <a:tab pos="2057400" algn="l"/>
                <a:tab pos="2743200" algn="l"/>
                <a:tab pos="3378200" algn="l"/>
              </a:tabLst>
            </a:pPr>
            <a:endParaRPr lang="en-US" dirty="0">
              <a:solidFill>
                <a:srgbClr val="00B050"/>
              </a:solidFill>
              <a:latin typeface="Lucida Console" pitchFamily="49" charset="0"/>
            </a:endParaRPr>
          </a:p>
          <a:p>
            <a:pPr>
              <a:tabLst>
                <a:tab pos="1143000" algn="l"/>
                <a:tab pos="2057400" algn="l"/>
                <a:tab pos="2743200" algn="l"/>
                <a:tab pos="3378200" algn="l"/>
              </a:tabLst>
            </a:pPr>
            <a:r>
              <a:rPr lang="en-US" dirty="0">
                <a:solidFill>
                  <a:srgbClr val="00B050"/>
                </a:solidFill>
                <a:latin typeface="Lucida Console" pitchFamily="49" charset="0"/>
              </a:rPr>
              <a:t>|L1.240|</a:t>
            </a:r>
          </a:p>
          <a:p>
            <a:pPr>
              <a:tabLst>
                <a:tab pos="1143000" algn="l"/>
                <a:tab pos="2057400" algn="l"/>
                <a:tab pos="2743200" algn="l"/>
                <a:tab pos="3378200" algn="l"/>
              </a:tabLst>
            </a:pPr>
            <a:r>
              <a:rPr lang="en-US" dirty="0">
                <a:latin typeface="Lucida Console" pitchFamily="49" charset="0"/>
              </a:rPr>
              <a:t>		DCD		</a:t>
            </a:r>
            <a:r>
              <a:rPr lang="en-US" dirty="0">
                <a:solidFill>
                  <a:srgbClr val="FF0000"/>
                </a:solidFill>
                <a:latin typeface="Lucida Console" pitchFamily="49" charset="0"/>
              </a:rPr>
              <a:t>||</a:t>
            </a:r>
            <a:r>
              <a:rPr lang="en-US" dirty="0" err="1">
                <a:solidFill>
                  <a:srgbClr val="FF0000"/>
                </a:solidFill>
                <a:latin typeface="Lucida Console" pitchFamily="49" charset="0"/>
              </a:rPr>
              <a:t>siA</a:t>
            </a:r>
            <a:r>
              <a:rPr lang="en-US" dirty="0">
                <a:solidFill>
                  <a:srgbClr val="FF0000"/>
                </a:solidFill>
                <a:latin typeface="Lucida Console" pitchFamily="49" charset="0"/>
              </a:rPr>
              <a:t>||</a:t>
            </a:r>
          </a:p>
          <a:p>
            <a:pPr>
              <a:tabLst>
                <a:tab pos="1143000" algn="l"/>
                <a:tab pos="2057400" algn="l"/>
                <a:tab pos="2743200" algn="l"/>
                <a:tab pos="3378200" algn="l"/>
              </a:tabLst>
            </a:pPr>
            <a:r>
              <a:rPr lang="en-US" dirty="0">
                <a:solidFill>
                  <a:srgbClr val="00B050"/>
                </a:solidFill>
                <a:latin typeface="Lucida Console" pitchFamily="49" charset="0"/>
              </a:rPr>
              <a:t>|L1.244|</a:t>
            </a:r>
          </a:p>
          <a:p>
            <a:pPr>
              <a:tabLst>
                <a:tab pos="1143000" algn="l"/>
                <a:tab pos="2057400" algn="l"/>
                <a:tab pos="2743200" algn="l"/>
                <a:tab pos="3378200" algn="l"/>
              </a:tabLst>
            </a:pPr>
            <a:r>
              <a:rPr lang="en-US" dirty="0">
                <a:latin typeface="Lucida Console" pitchFamily="49" charset="0"/>
              </a:rPr>
              <a:t>		DCD      	</a:t>
            </a:r>
            <a:r>
              <a:rPr lang="en-US" dirty="0">
                <a:solidFill>
                  <a:srgbClr val="FF0000"/>
                </a:solidFill>
                <a:latin typeface="Lucida Console" pitchFamily="49" charset="0"/>
              </a:rPr>
              <a:t>||</a:t>
            </a:r>
            <a:r>
              <a:rPr lang="en-US" dirty="0" err="1">
                <a:solidFill>
                  <a:srgbClr val="FF0000"/>
                </a:solidFill>
                <a:latin typeface="Lucida Console" pitchFamily="49" charset="0"/>
              </a:rPr>
              <a:t>siC</a:t>
            </a:r>
            <a:r>
              <a:rPr lang="en-US" dirty="0">
                <a:solidFill>
                  <a:srgbClr val="FF0000"/>
                </a:solidFill>
                <a:latin typeface="Lucida Console" pitchFamily="49" charset="0"/>
              </a:rPr>
              <a:t>||</a:t>
            </a:r>
          </a:p>
          <a:p>
            <a:pPr>
              <a:tabLst>
                <a:tab pos="1143000" algn="l"/>
                <a:tab pos="2057400" algn="l"/>
                <a:tab pos="2743200" algn="l"/>
                <a:tab pos="3378200" algn="l"/>
              </a:tabLst>
            </a:pPr>
            <a:r>
              <a:rPr lang="en-US" dirty="0">
                <a:latin typeface="Lucida Console" pitchFamily="49" charset="0"/>
              </a:rPr>
              <a:t>	 AREA ||.data||, DATA, ALIGN=2</a:t>
            </a:r>
          </a:p>
          <a:p>
            <a:pPr>
              <a:tabLst>
                <a:tab pos="1143000" algn="l"/>
                <a:tab pos="2057400" algn="l"/>
                <a:tab pos="2743200" algn="l"/>
                <a:tab pos="3378200" algn="l"/>
              </a:tabLst>
            </a:pPr>
            <a:r>
              <a:rPr lang="en-US" dirty="0">
                <a:solidFill>
                  <a:srgbClr val="FF0000"/>
                </a:solidFill>
                <a:latin typeface="Lucida Console" pitchFamily="49" charset="0"/>
              </a:rPr>
              <a:t>||</a:t>
            </a:r>
            <a:r>
              <a:rPr lang="en-US" dirty="0" err="1">
                <a:solidFill>
                  <a:srgbClr val="FF0000"/>
                </a:solidFill>
                <a:latin typeface="Lucida Console" pitchFamily="49" charset="0"/>
              </a:rPr>
              <a:t>siC</a:t>
            </a:r>
            <a:r>
              <a:rPr lang="en-US" dirty="0">
                <a:solidFill>
                  <a:srgbClr val="FF0000"/>
                </a:solidFill>
                <a:latin typeface="Lucida Console" pitchFamily="49" charset="0"/>
              </a:rPr>
              <a:t>||</a:t>
            </a:r>
          </a:p>
          <a:p>
            <a:pPr>
              <a:tabLst>
                <a:tab pos="1143000" algn="l"/>
                <a:tab pos="2057400" algn="l"/>
                <a:tab pos="2743200" algn="l"/>
                <a:tab pos="3378200" algn="l"/>
              </a:tabLst>
            </a:pPr>
            <a:r>
              <a:rPr lang="en-US" dirty="0">
                <a:latin typeface="Lucida Console" pitchFamily="49" charset="0"/>
              </a:rPr>
              <a:t>		DCD      </a:t>
            </a:r>
            <a:r>
              <a:rPr lang="en-US" dirty="0">
                <a:solidFill>
                  <a:schemeClr val="accent6">
                    <a:lumMod val="60000"/>
                    <a:lumOff val="40000"/>
                  </a:schemeClr>
                </a:solidFill>
                <a:latin typeface="Lucida Console" pitchFamily="49" charset="0"/>
              </a:rPr>
              <a:t>0x00000003</a:t>
            </a:r>
          </a:p>
          <a:p>
            <a:pPr>
              <a:tabLst>
                <a:tab pos="1143000" algn="l"/>
                <a:tab pos="2057400" algn="l"/>
                <a:tab pos="2743200" algn="l"/>
                <a:tab pos="3378200" algn="l"/>
              </a:tabLst>
            </a:pPr>
            <a:r>
              <a:rPr lang="en-US" dirty="0">
                <a:solidFill>
                  <a:srgbClr val="FF0000"/>
                </a:solidFill>
                <a:latin typeface="Lucida Console" pitchFamily="49" charset="0"/>
              </a:rPr>
              <a:t>||</a:t>
            </a:r>
            <a:r>
              <a:rPr lang="en-US" dirty="0" err="1">
                <a:solidFill>
                  <a:srgbClr val="FF0000"/>
                </a:solidFill>
                <a:latin typeface="Lucida Console" pitchFamily="49" charset="0"/>
              </a:rPr>
              <a:t>siA</a:t>
            </a:r>
            <a:r>
              <a:rPr lang="en-US" dirty="0">
                <a:solidFill>
                  <a:srgbClr val="FF0000"/>
                </a:solidFill>
                <a:latin typeface="Lucida Console" pitchFamily="49" charset="0"/>
              </a:rPr>
              <a:t>||</a:t>
            </a:r>
          </a:p>
          <a:p>
            <a:pPr lvl="1">
              <a:tabLst>
                <a:tab pos="1143000" algn="l"/>
                <a:tab pos="2057400" algn="l"/>
                <a:tab pos="2743200" algn="l"/>
                <a:tab pos="3378200" algn="l"/>
              </a:tabLst>
            </a:pPr>
            <a:r>
              <a:rPr lang="en-US" dirty="0">
                <a:latin typeface="Lucida Console" pitchFamily="49" charset="0"/>
              </a:rPr>
              <a:t>		DCD      </a:t>
            </a:r>
            <a:r>
              <a:rPr lang="en-US" dirty="0">
                <a:solidFill>
                  <a:schemeClr val="accent6">
                    <a:lumMod val="60000"/>
                    <a:lumOff val="40000"/>
                  </a:schemeClr>
                </a:solidFill>
                <a:latin typeface="Lucida Console" pitchFamily="49" charset="0"/>
              </a:rPr>
              <a:t>0x00000000</a:t>
            </a:r>
          </a:p>
        </p:txBody>
      </p:sp>
    </p:spTree>
    <p:extLst>
      <p:ext uri="{BB962C8B-B14F-4D97-AF65-F5344CB8AC3E}">
        <p14:creationId xmlns:p14="http://schemas.microsoft.com/office/powerpoint/2010/main" val="390318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Automatic Variables Stored on Stack</a:t>
            </a:r>
          </a:p>
        </p:txBody>
      </p:sp>
      <p:sp>
        <p:nvSpPr>
          <p:cNvPr id="3" name="Content Placeholder 2"/>
          <p:cNvSpPr>
            <a:spLocks noGrp="1"/>
          </p:cNvSpPr>
          <p:nvPr>
            <p:ph idx="1"/>
          </p:nvPr>
        </p:nvSpPr>
        <p:spPr>
          <a:xfrm>
            <a:off x="479425" y="1171111"/>
            <a:ext cx="6722653" cy="4948335"/>
          </a:xfrm>
        </p:spPr>
        <p:txBody>
          <a:bodyPr/>
          <a:lstStyle/>
          <a:p>
            <a:r>
              <a:rPr lang="en-US" sz="2000" dirty="0"/>
              <a:t>Automatic variables are stored in a function’s activation record (unless optimized and promoted to register)</a:t>
            </a:r>
          </a:p>
          <a:p>
            <a:r>
              <a:rPr lang="en-US" sz="2000" dirty="0"/>
              <a:t>Activation records are located on the stack</a:t>
            </a:r>
          </a:p>
          <a:p>
            <a:r>
              <a:rPr lang="en-US" sz="2000" dirty="0"/>
              <a:t>Calling a function creates an activation record, allocating space on stack</a:t>
            </a:r>
          </a:p>
          <a:p>
            <a:r>
              <a:rPr lang="en-US" sz="2000" dirty="0"/>
              <a:t>Returning from a function deletes the activation record, freeing up space on stack</a:t>
            </a:r>
          </a:p>
          <a:p>
            <a:r>
              <a:rPr lang="en-US" sz="2000" dirty="0"/>
              <a:t>Variables in C are implicitly automatic; there is no need to specify the keyword</a:t>
            </a:r>
          </a:p>
        </p:txBody>
      </p:sp>
      <p:sp>
        <p:nvSpPr>
          <p:cNvPr id="7" name="Rectangle 6"/>
          <p:cNvSpPr/>
          <p:nvPr/>
        </p:nvSpPr>
        <p:spPr>
          <a:xfrm>
            <a:off x="7619406" y="948690"/>
            <a:ext cx="4612033" cy="5355312"/>
          </a:xfrm>
          <a:prstGeom prst="rect">
            <a:avLst/>
          </a:prstGeom>
        </p:spPr>
        <p:txBody>
          <a:bodyPr wrap="square">
            <a:spAutoFit/>
          </a:bodyPr>
          <a:lstStyle/>
          <a:p>
            <a:pPr>
              <a:tabLst>
                <a:tab pos="457200" algn="l"/>
              </a:tabLst>
            </a:pPr>
            <a:r>
              <a:rPr lang="en-US" dirty="0" err="1">
                <a:latin typeface="Lucida Console" pitchFamily="49" charset="0"/>
              </a:rPr>
              <a:t>int</a:t>
            </a:r>
            <a:r>
              <a:rPr lang="en-US" dirty="0">
                <a:latin typeface="Lucida Console" pitchFamily="49" charset="0"/>
              </a:rPr>
              <a:t> main(void) {</a:t>
            </a:r>
          </a:p>
          <a:p>
            <a:pPr>
              <a:tabLst>
                <a:tab pos="457200" algn="l"/>
              </a:tabLst>
            </a:pPr>
            <a:r>
              <a:rPr lang="en-US" dirty="0">
                <a:latin typeface="Lucida Console" pitchFamily="49" charset="0"/>
              </a:rPr>
              <a:t>	auto </a:t>
            </a:r>
            <a:r>
              <a:rPr lang="en-US" dirty="0" err="1">
                <a:latin typeface="Lucida Console" pitchFamily="49" charset="0"/>
              </a:rPr>
              <a:t>vars</a:t>
            </a:r>
            <a:r>
              <a:rPr lang="en-US" dirty="0">
                <a:latin typeface="Lucida Console" pitchFamily="49" charset="0"/>
              </a:rPr>
              <a:t>;</a:t>
            </a:r>
          </a:p>
          <a:p>
            <a:pPr>
              <a:tabLst>
                <a:tab pos="457200" algn="l"/>
              </a:tabLst>
            </a:pPr>
            <a:r>
              <a:rPr lang="en-US" dirty="0">
                <a:latin typeface="Lucida Console" pitchFamily="49" charset="0"/>
              </a:rPr>
              <a:t>	a();</a:t>
            </a:r>
          </a:p>
          <a:p>
            <a:pPr>
              <a:tabLst>
                <a:tab pos="457200" algn="l"/>
              </a:tabLst>
            </a:pPr>
            <a:r>
              <a:rPr lang="en-US" dirty="0">
                <a:latin typeface="Lucida Console" pitchFamily="49" charset="0"/>
              </a:rPr>
              <a:t>}</a:t>
            </a:r>
          </a:p>
          <a:p>
            <a:pPr>
              <a:tabLst>
                <a:tab pos="457200" algn="l"/>
              </a:tabLst>
            </a:pPr>
            <a:endParaRPr lang="en-US" dirty="0">
              <a:latin typeface="Lucida Console" pitchFamily="49" charset="0"/>
            </a:endParaRPr>
          </a:p>
          <a:p>
            <a:pPr>
              <a:tabLst>
                <a:tab pos="457200" algn="l"/>
              </a:tabLst>
            </a:pPr>
            <a:r>
              <a:rPr lang="en-US" dirty="0">
                <a:latin typeface="Lucida Console" pitchFamily="49" charset="0"/>
              </a:rPr>
              <a:t>void a(void) {</a:t>
            </a:r>
          </a:p>
          <a:p>
            <a:pPr>
              <a:tabLst>
                <a:tab pos="457200" algn="l"/>
              </a:tabLst>
            </a:pPr>
            <a:r>
              <a:rPr lang="en-US" dirty="0">
                <a:latin typeface="Lucida Console" pitchFamily="49" charset="0"/>
              </a:rPr>
              <a:t>	auto </a:t>
            </a:r>
            <a:r>
              <a:rPr lang="en-US" dirty="0" err="1">
                <a:latin typeface="Lucida Console" pitchFamily="49" charset="0"/>
              </a:rPr>
              <a:t>vars</a:t>
            </a:r>
            <a:r>
              <a:rPr lang="en-US" dirty="0">
                <a:latin typeface="Lucida Console" pitchFamily="49" charset="0"/>
              </a:rPr>
              <a:t>;</a:t>
            </a:r>
          </a:p>
          <a:p>
            <a:pPr>
              <a:tabLst>
                <a:tab pos="457200" algn="l"/>
              </a:tabLst>
            </a:pPr>
            <a:r>
              <a:rPr lang="en-US" dirty="0">
                <a:latin typeface="Lucida Console" pitchFamily="49" charset="0"/>
              </a:rPr>
              <a:t>	b();</a:t>
            </a:r>
          </a:p>
          <a:p>
            <a:pPr>
              <a:tabLst>
                <a:tab pos="457200" algn="l"/>
              </a:tabLst>
            </a:pPr>
            <a:r>
              <a:rPr lang="en-US" dirty="0">
                <a:latin typeface="Lucida Console" pitchFamily="49" charset="0"/>
              </a:rPr>
              <a:t>}</a:t>
            </a:r>
          </a:p>
          <a:p>
            <a:pPr>
              <a:tabLst>
                <a:tab pos="457200" algn="l"/>
              </a:tabLst>
            </a:pPr>
            <a:endParaRPr lang="en-US" dirty="0">
              <a:latin typeface="Lucida Console" pitchFamily="49" charset="0"/>
            </a:endParaRPr>
          </a:p>
          <a:p>
            <a:pPr>
              <a:tabLst>
                <a:tab pos="457200" algn="l"/>
              </a:tabLst>
            </a:pPr>
            <a:r>
              <a:rPr lang="en-US" dirty="0">
                <a:latin typeface="Lucida Console" pitchFamily="49" charset="0"/>
              </a:rPr>
              <a:t>void b(void) {</a:t>
            </a:r>
          </a:p>
          <a:p>
            <a:pPr>
              <a:tabLst>
                <a:tab pos="457200" algn="l"/>
              </a:tabLst>
            </a:pPr>
            <a:r>
              <a:rPr lang="en-US" dirty="0">
                <a:latin typeface="Lucida Console" pitchFamily="49" charset="0"/>
              </a:rPr>
              <a:t>	auto </a:t>
            </a:r>
            <a:r>
              <a:rPr lang="en-US" dirty="0" err="1">
                <a:latin typeface="Lucida Console" pitchFamily="49" charset="0"/>
              </a:rPr>
              <a:t>vars</a:t>
            </a:r>
            <a:r>
              <a:rPr lang="en-US" dirty="0">
                <a:latin typeface="Lucida Console" pitchFamily="49" charset="0"/>
              </a:rPr>
              <a:t>;</a:t>
            </a:r>
          </a:p>
          <a:p>
            <a:pPr>
              <a:tabLst>
                <a:tab pos="457200" algn="l"/>
              </a:tabLst>
            </a:pPr>
            <a:r>
              <a:rPr lang="en-US" dirty="0">
                <a:latin typeface="Lucida Console" pitchFamily="49" charset="0"/>
              </a:rPr>
              <a:t>	c();</a:t>
            </a:r>
          </a:p>
          <a:p>
            <a:pPr>
              <a:tabLst>
                <a:tab pos="457200" algn="l"/>
              </a:tabLst>
            </a:pPr>
            <a:r>
              <a:rPr lang="en-US" dirty="0">
                <a:latin typeface="Lucida Console" pitchFamily="49" charset="0"/>
              </a:rPr>
              <a:t>}</a:t>
            </a:r>
          </a:p>
          <a:p>
            <a:pPr>
              <a:tabLst>
                <a:tab pos="457200" algn="l"/>
              </a:tabLst>
            </a:pPr>
            <a:endParaRPr lang="en-US" dirty="0">
              <a:latin typeface="Lucida Console" pitchFamily="49" charset="0"/>
            </a:endParaRPr>
          </a:p>
          <a:p>
            <a:pPr>
              <a:tabLst>
                <a:tab pos="457200" algn="l"/>
              </a:tabLst>
            </a:pPr>
            <a:r>
              <a:rPr lang="en-US" dirty="0">
                <a:latin typeface="Lucida Console" pitchFamily="49" charset="0"/>
              </a:rPr>
              <a:t>void c(void) {</a:t>
            </a:r>
          </a:p>
          <a:p>
            <a:pPr>
              <a:tabLst>
                <a:tab pos="457200" algn="l"/>
              </a:tabLst>
            </a:pPr>
            <a:r>
              <a:rPr lang="en-US" dirty="0">
                <a:latin typeface="Lucida Console" pitchFamily="49" charset="0"/>
              </a:rPr>
              <a:t>	auto </a:t>
            </a:r>
            <a:r>
              <a:rPr lang="en-US" dirty="0" err="1">
                <a:latin typeface="Lucida Console" pitchFamily="49" charset="0"/>
              </a:rPr>
              <a:t>vars</a:t>
            </a:r>
            <a:r>
              <a:rPr lang="en-US" dirty="0">
                <a:latin typeface="Lucida Console" pitchFamily="49" charset="0"/>
              </a:rPr>
              <a:t>;</a:t>
            </a:r>
          </a:p>
          <a:p>
            <a:pPr>
              <a:tabLst>
                <a:tab pos="457200" algn="l"/>
              </a:tabLst>
            </a:pPr>
            <a:r>
              <a:rPr lang="en-US" dirty="0">
                <a:latin typeface="Lucida Console" pitchFamily="49" charset="0"/>
              </a:rPr>
              <a:t>	…</a:t>
            </a:r>
          </a:p>
          <a:p>
            <a:pPr>
              <a:tabLst>
                <a:tab pos="457200" algn="l"/>
              </a:tabLst>
            </a:pPr>
            <a:r>
              <a:rPr lang="en-US" dirty="0">
                <a:latin typeface="Lucida Console" pitchFamily="49" charset="0"/>
              </a:rPr>
              <a:t>}</a:t>
            </a:r>
          </a:p>
        </p:txBody>
      </p:sp>
    </p:spTree>
    <p:extLst>
      <p:ext uri="{BB962C8B-B14F-4D97-AF65-F5344CB8AC3E}">
        <p14:creationId xmlns:p14="http://schemas.microsoft.com/office/powerpoint/2010/main" val="827129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Automatic Variables</a:t>
            </a:r>
          </a:p>
        </p:txBody>
      </p:sp>
      <p:graphicFrame>
        <p:nvGraphicFramePr>
          <p:cNvPr id="4" name="Table 3"/>
          <p:cNvGraphicFramePr>
            <a:graphicFrameLocks noGrp="1"/>
          </p:cNvGraphicFramePr>
          <p:nvPr/>
        </p:nvGraphicFramePr>
        <p:xfrm>
          <a:off x="4191002" y="996696"/>
          <a:ext cx="7827629" cy="5017516"/>
        </p:xfrm>
        <a:graphic>
          <a:graphicData uri="http://schemas.openxmlformats.org/drawingml/2006/table">
            <a:tbl>
              <a:tblPr firstRow="1" firstCol="1" bandRow="1">
                <a:tableStyleId>{5C22544A-7EE6-4342-B048-85BDC9FD1C3A}</a:tableStyleId>
              </a:tblPr>
              <a:tblGrid>
                <a:gridCol w="1380264">
                  <a:extLst>
                    <a:ext uri="{9D8B030D-6E8A-4147-A177-3AD203B41FA5}">
                      <a16:colId xmlns:a16="http://schemas.microsoft.com/office/drawing/2014/main" val="20000"/>
                    </a:ext>
                  </a:extLst>
                </a:gridCol>
                <a:gridCol w="2097054">
                  <a:extLst>
                    <a:ext uri="{9D8B030D-6E8A-4147-A177-3AD203B41FA5}">
                      <a16:colId xmlns:a16="http://schemas.microsoft.com/office/drawing/2014/main" val="20001"/>
                    </a:ext>
                  </a:extLst>
                </a:gridCol>
                <a:gridCol w="1852911">
                  <a:extLst>
                    <a:ext uri="{9D8B030D-6E8A-4147-A177-3AD203B41FA5}">
                      <a16:colId xmlns:a16="http://schemas.microsoft.com/office/drawing/2014/main" val="20002"/>
                    </a:ext>
                  </a:extLst>
                </a:gridCol>
                <a:gridCol w="2497400">
                  <a:extLst>
                    <a:ext uri="{9D8B030D-6E8A-4147-A177-3AD203B41FA5}">
                      <a16:colId xmlns:a16="http://schemas.microsoft.com/office/drawing/2014/main" val="20003"/>
                    </a:ext>
                  </a:extLst>
                </a:gridCol>
              </a:tblGrid>
              <a:tr h="490855">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Lower address</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600" dirty="0">
                          <a:solidFill>
                            <a:sysClr val="windowText" lastClr="000000"/>
                          </a:solidFill>
                          <a:effectLst/>
                          <a:latin typeface="Arial" pitchFamily="34" charset="0"/>
                          <a:cs typeface="Arial" pitchFamily="34" charset="0"/>
                        </a:rPr>
                        <a:t> </a:t>
                      </a:r>
                      <a:endParaRPr lang="en-US" sz="1600" dirty="0">
                        <a:solidFill>
                          <a:sysClr val="windowText" lastClr="000000"/>
                        </a:solidFill>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(Free stack space)</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 </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Activation record for current function C</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Local storage</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Arial" pitchFamily="34" charset="0"/>
                          <a:cs typeface="Arial" pitchFamily="34" charset="0"/>
                        </a:rPr>
                        <a:t>  &lt;- Stack pointer while executing C</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 </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ea typeface="Times New Roman"/>
                          <a:cs typeface="Arial" pitchFamily="34" charset="0"/>
                        </a:rPr>
                        <a:t>Saved </a:t>
                      </a:r>
                      <a:r>
                        <a:rPr lang="en-US" sz="1600" dirty="0" err="1">
                          <a:effectLst/>
                          <a:latin typeface="Arial" pitchFamily="34" charset="0"/>
                          <a:ea typeface="Times New Roman"/>
                          <a:cs typeface="Arial" pitchFamily="34" charset="0"/>
                        </a:rPr>
                        <a:t>regs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 </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ea typeface="Times New Roman"/>
                          <a:cs typeface="Arial" pitchFamily="34" charset="0"/>
                        </a:rPr>
                        <a:t>Arguments</a:t>
                      </a:r>
                      <a:r>
                        <a:rPr lang="en-US" sz="1600" baseline="0" dirty="0">
                          <a:effectLst/>
                          <a:latin typeface="Arial" pitchFamily="34" charset="0"/>
                          <a:ea typeface="Times New Roman"/>
                          <a:cs typeface="Arial" pitchFamily="34" charset="0"/>
                        </a:rPr>
                        <a:t> (optional)</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9380">
                <a:tc rowSpan="3">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 </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Activation record for caller </a:t>
                      </a:r>
                      <a:br>
                        <a:rPr lang="en-US" sz="1600" dirty="0">
                          <a:effectLst/>
                          <a:latin typeface="Arial" pitchFamily="34" charset="0"/>
                          <a:cs typeface="Arial" pitchFamily="34" charset="0"/>
                        </a:rPr>
                      </a:br>
                      <a:r>
                        <a:rPr lang="en-US" sz="1600" dirty="0">
                          <a:effectLst/>
                          <a:latin typeface="Arial" pitchFamily="34" charset="0"/>
                          <a:cs typeface="Arial" pitchFamily="34" charset="0"/>
                        </a:rPr>
                        <a:t>function B</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Local storage</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Arial" pitchFamily="34" charset="0"/>
                          <a:cs typeface="Arial" pitchFamily="34" charset="0"/>
                        </a:rPr>
                        <a:t> &lt;- Stack pointer while executing B</a:t>
                      </a:r>
                      <a:endParaRPr lang="en-US" sz="16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938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Saved </a:t>
                      </a:r>
                      <a:r>
                        <a:rPr lang="en-US" sz="1600" dirty="0" err="1">
                          <a:effectLst/>
                          <a:latin typeface="Arial" pitchFamily="34" charset="0"/>
                          <a:cs typeface="Arial" pitchFamily="34" charset="0"/>
                        </a:rPr>
                        <a:t>regs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tc>
                <a:extLst>
                  <a:ext uri="{0D108BD9-81ED-4DB2-BD59-A6C34878D82A}">
                    <a16:rowId xmlns:a16="http://schemas.microsoft.com/office/drawing/2014/main" val="10005"/>
                  </a:ext>
                </a:extLst>
              </a:tr>
              <a:tr h="11938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Arguments (optional)</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tc>
                <a:extLst>
                  <a:ext uri="{0D108BD9-81ED-4DB2-BD59-A6C34878D82A}">
                    <a16:rowId xmlns:a16="http://schemas.microsoft.com/office/drawing/2014/main" val="10006"/>
                  </a:ext>
                </a:extLst>
              </a:tr>
              <a:tr h="130175">
                <a:tc rowSpan="3">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 </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Activation record for caller’s caller function A</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Local storage</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Arial" pitchFamily="34" charset="0"/>
                          <a:cs typeface="Arial" pitchFamily="34" charset="0"/>
                        </a:rPr>
                        <a:t> &lt;- Stack pointer while executing A</a:t>
                      </a:r>
                      <a:endParaRPr lang="en-US" sz="16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2890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Saved </a:t>
                      </a:r>
                      <a:r>
                        <a:rPr lang="en-US" sz="1600" dirty="0" err="1">
                          <a:effectLst/>
                          <a:latin typeface="Arial" pitchFamily="34" charset="0"/>
                          <a:cs typeface="Arial" pitchFamily="34" charset="0"/>
                        </a:rPr>
                        <a:t>regs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8"/>
                  </a:ext>
                </a:extLst>
              </a:tr>
              <a:tr h="12890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Arguments (optional)</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9"/>
                  </a:ext>
                </a:extLst>
              </a:tr>
              <a:tr h="130175">
                <a:tc rowSpan="3">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Higher address</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Activation record for caller’s </a:t>
                      </a:r>
                      <a:r>
                        <a:rPr lang="en-US" sz="1600" dirty="0" err="1">
                          <a:effectLst/>
                          <a:latin typeface="Arial" pitchFamily="34" charset="0"/>
                          <a:cs typeface="Arial" pitchFamily="34" charset="0"/>
                        </a:rPr>
                        <a:t>caller’s</a:t>
                      </a:r>
                      <a:r>
                        <a:rPr lang="en-US" sz="1600" dirty="0">
                          <a:effectLst/>
                          <a:latin typeface="Arial" pitchFamily="34" charset="0"/>
                          <a:cs typeface="Arial" pitchFamily="34" charset="0"/>
                        </a:rPr>
                        <a:t> caller function main</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Local storage</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Arial" pitchFamily="34" charset="0"/>
                          <a:cs typeface="Arial" pitchFamily="34" charset="0"/>
                        </a:rPr>
                        <a:t> &lt;- Stack pointer while executing main</a:t>
                      </a:r>
                      <a:endParaRPr lang="en-US" sz="16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600" dirty="0">
                          <a:effectLst/>
                          <a:latin typeface="Arial" pitchFamily="34" charset="0"/>
                          <a:cs typeface="Arial" pitchFamily="34" charset="0"/>
                        </a:rPr>
                        <a:t> </a:t>
                      </a:r>
                      <a:endParaRPr lang="en-US" sz="1600" dirty="0">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2890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Saved </a:t>
                      </a:r>
                      <a:r>
                        <a:rPr lang="en-US" sz="1600" dirty="0" err="1">
                          <a:effectLst/>
                          <a:latin typeface="Arial" pitchFamily="34" charset="0"/>
                          <a:cs typeface="Arial" pitchFamily="34" charset="0"/>
                        </a:rPr>
                        <a:t>regs</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US"/>
                    </a:p>
                  </a:txBody>
                  <a:tcPr/>
                </a:tc>
                <a:extLst>
                  <a:ext uri="{0D108BD9-81ED-4DB2-BD59-A6C34878D82A}">
                    <a16:rowId xmlns:a16="http://schemas.microsoft.com/office/drawing/2014/main" val="10011"/>
                  </a:ext>
                </a:extLst>
              </a:tr>
              <a:tr h="12890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Arial" pitchFamily="34" charset="0"/>
                          <a:cs typeface="Arial" pitchFamily="34" charset="0"/>
                        </a:rPr>
                        <a:t>Arguments (optional)</a:t>
                      </a:r>
                      <a:endParaRPr lang="en-US" sz="1600" dirty="0">
                        <a:effectLst/>
                        <a:latin typeface="Arial" pitchFamily="34" charset="0"/>
                        <a:ea typeface="Times New Roman"/>
                        <a:cs typeface="Arial" pitchFamily="34" charset="0"/>
                      </a:endParaRPr>
                    </a:p>
                  </a:txBody>
                  <a:tcPr marL="91404" marR="91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US"/>
                    </a:p>
                  </a:txBody>
                  <a:tcPr/>
                </a:tc>
                <a:extLst>
                  <a:ext uri="{0D108BD9-81ED-4DB2-BD59-A6C34878D82A}">
                    <a16:rowId xmlns:a16="http://schemas.microsoft.com/office/drawing/2014/main" val="10012"/>
                  </a:ext>
                </a:extLst>
              </a:tr>
            </a:tbl>
          </a:graphicData>
        </a:graphic>
      </p:graphicFrame>
      <p:sp>
        <p:nvSpPr>
          <p:cNvPr id="5" name="Rectangle 4"/>
          <p:cNvSpPr/>
          <p:nvPr/>
        </p:nvSpPr>
        <p:spPr>
          <a:xfrm>
            <a:off x="609600" y="1121688"/>
            <a:ext cx="2819400" cy="5355312"/>
          </a:xfrm>
          <a:prstGeom prst="rect">
            <a:avLst/>
          </a:prstGeom>
        </p:spPr>
        <p:txBody>
          <a:bodyPr wrap="square">
            <a:spAutoFit/>
          </a:bodyPr>
          <a:lstStyle/>
          <a:p>
            <a:pPr>
              <a:tabLst>
                <a:tab pos="457200" algn="l"/>
              </a:tabLst>
            </a:pPr>
            <a:r>
              <a:rPr lang="en-US" dirty="0" err="1">
                <a:latin typeface="Lucida Console" pitchFamily="49" charset="0"/>
              </a:rPr>
              <a:t>int</a:t>
            </a:r>
            <a:r>
              <a:rPr lang="en-US" dirty="0">
                <a:latin typeface="Lucida Console" pitchFamily="49" charset="0"/>
              </a:rPr>
              <a:t> main(void) {</a:t>
            </a:r>
          </a:p>
          <a:p>
            <a:pPr>
              <a:tabLst>
                <a:tab pos="457200" algn="l"/>
              </a:tabLst>
            </a:pPr>
            <a:r>
              <a:rPr lang="en-US" dirty="0">
                <a:latin typeface="Lucida Console" pitchFamily="49" charset="0"/>
              </a:rPr>
              <a:t>	auto </a:t>
            </a:r>
            <a:r>
              <a:rPr lang="en-US" dirty="0" err="1">
                <a:latin typeface="Lucida Console" pitchFamily="49" charset="0"/>
              </a:rPr>
              <a:t>vars</a:t>
            </a:r>
            <a:r>
              <a:rPr lang="en-US" dirty="0">
                <a:latin typeface="Lucida Console" pitchFamily="49" charset="0"/>
              </a:rPr>
              <a:t>;</a:t>
            </a:r>
          </a:p>
          <a:p>
            <a:pPr>
              <a:tabLst>
                <a:tab pos="457200" algn="l"/>
              </a:tabLst>
            </a:pPr>
            <a:r>
              <a:rPr lang="en-US" dirty="0">
                <a:latin typeface="Lucida Console" pitchFamily="49" charset="0"/>
              </a:rPr>
              <a:t>	a();</a:t>
            </a:r>
          </a:p>
          <a:p>
            <a:pPr>
              <a:tabLst>
                <a:tab pos="457200" algn="l"/>
              </a:tabLst>
            </a:pPr>
            <a:r>
              <a:rPr lang="en-US" dirty="0">
                <a:latin typeface="Lucida Console" pitchFamily="49" charset="0"/>
              </a:rPr>
              <a:t>}</a:t>
            </a:r>
          </a:p>
          <a:p>
            <a:pPr>
              <a:tabLst>
                <a:tab pos="457200" algn="l"/>
              </a:tabLst>
            </a:pPr>
            <a:endParaRPr lang="en-US" dirty="0">
              <a:latin typeface="Lucida Console" pitchFamily="49" charset="0"/>
            </a:endParaRPr>
          </a:p>
          <a:p>
            <a:pPr>
              <a:tabLst>
                <a:tab pos="457200" algn="l"/>
              </a:tabLst>
            </a:pPr>
            <a:r>
              <a:rPr lang="en-US" dirty="0">
                <a:latin typeface="Lucida Console" pitchFamily="49" charset="0"/>
              </a:rPr>
              <a:t>void a(void) {</a:t>
            </a:r>
          </a:p>
          <a:p>
            <a:pPr>
              <a:tabLst>
                <a:tab pos="457200" algn="l"/>
              </a:tabLst>
            </a:pPr>
            <a:r>
              <a:rPr lang="en-US" dirty="0">
                <a:latin typeface="Lucida Console" pitchFamily="49" charset="0"/>
              </a:rPr>
              <a:t>	auto </a:t>
            </a:r>
            <a:r>
              <a:rPr lang="en-US" dirty="0" err="1">
                <a:latin typeface="Lucida Console" pitchFamily="49" charset="0"/>
              </a:rPr>
              <a:t>vars</a:t>
            </a:r>
            <a:r>
              <a:rPr lang="en-US" dirty="0">
                <a:latin typeface="Lucida Console" pitchFamily="49" charset="0"/>
              </a:rPr>
              <a:t>;</a:t>
            </a:r>
          </a:p>
          <a:p>
            <a:pPr>
              <a:tabLst>
                <a:tab pos="457200" algn="l"/>
              </a:tabLst>
            </a:pPr>
            <a:r>
              <a:rPr lang="en-US" dirty="0">
                <a:latin typeface="Lucida Console" pitchFamily="49" charset="0"/>
              </a:rPr>
              <a:t>	b();</a:t>
            </a:r>
          </a:p>
          <a:p>
            <a:pPr>
              <a:tabLst>
                <a:tab pos="457200" algn="l"/>
              </a:tabLst>
            </a:pPr>
            <a:r>
              <a:rPr lang="en-US" dirty="0">
                <a:latin typeface="Lucida Console" pitchFamily="49" charset="0"/>
              </a:rPr>
              <a:t>}</a:t>
            </a:r>
          </a:p>
          <a:p>
            <a:pPr>
              <a:tabLst>
                <a:tab pos="457200" algn="l"/>
              </a:tabLst>
            </a:pPr>
            <a:endParaRPr lang="en-US" dirty="0">
              <a:latin typeface="Lucida Console" pitchFamily="49" charset="0"/>
            </a:endParaRPr>
          </a:p>
          <a:p>
            <a:pPr>
              <a:tabLst>
                <a:tab pos="457200" algn="l"/>
              </a:tabLst>
            </a:pPr>
            <a:r>
              <a:rPr lang="en-US" dirty="0">
                <a:latin typeface="Lucida Console" pitchFamily="49" charset="0"/>
              </a:rPr>
              <a:t>void b(void) {</a:t>
            </a:r>
          </a:p>
          <a:p>
            <a:pPr>
              <a:tabLst>
                <a:tab pos="457200" algn="l"/>
              </a:tabLst>
            </a:pPr>
            <a:r>
              <a:rPr lang="en-US" dirty="0">
                <a:latin typeface="Lucida Console" pitchFamily="49" charset="0"/>
              </a:rPr>
              <a:t>	auto </a:t>
            </a:r>
            <a:r>
              <a:rPr lang="en-US" dirty="0" err="1">
                <a:latin typeface="Lucida Console" pitchFamily="49" charset="0"/>
              </a:rPr>
              <a:t>vars</a:t>
            </a:r>
            <a:r>
              <a:rPr lang="en-US" dirty="0">
                <a:latin typeface="Lucida Console" pitchFamily="49" charset="0"/>
              </a:rPr>
              <a:t>;</a:t>
            </a:r>
          </a:p>
          <a:p>
            <a:pPr>
              <a:tabLst>
                <a:tab pos="457200" algn="l"/>
              </a:tabLst>
            </a:pPr>
            <a:r>
              <a:rPr lang="en-US" dirty="0">
                <a:latin typeface="Lucida Console" pitchFamily="49" charset="0"/>
              </a:rPr>
              <a:t>	c();</a:t>
            </a:r>
          </a:p>
          <a:p>
            <a:pPr>
              <a:tabLst>
                <a:tab pos="457200" algn="l"/>
              </a:tabLst>
            </a:pPr>
            <a:r>
              <a:rPr lang="en-US" dirty="0">
                <a:latin typeface="Lucida Console" pitchFamily="49" charset="0"/>
              </a:rPr>
              <a:t>}</a:t>
            </a:r>
          </a:p>
          <a:p>
            <a:pPr>
              <a:tabLst>
                <a:tab pos="457200" algn="l"/>
              </a:tabLst>
            </a:pPr>
            <a:endParaRPr lang="en-US" dirty="0">
              <a:latin typeface="Lucida Console" pitchFamily="49" charset="0"/>
            </a:endParaRPr>
          </a:p>
          <a:p>
            <a:pPr>
              <a:tabLst>
                <a:tab pos="457200" algn="l"/>
              </a:tabLst>
            </a:pPr>
            <a:r>
              <a:rPr lang="en-US" dirty="0">
                <a:latin typeface="Lucida Console" pitchFamily="49" charset="0"/>
              </a:rPr>
              <a:t>void c(void) {</a:t>
            </a:r>
          </a:p>
          <a:p>
            <a:pPr>
              <a:tabLst>
                <a:tab pos="457200" algn="l"/>
              </a:tabLst>
            </a:pPr>
            <a:r>
              <a:rPr lang="en-US" dirty="0">
                <a:latin typeface="Lucida Console" pitchFamily="49" charset="0"/>
              </a:rPr>
              <a:t>	auto </a:t>
            </a:r>
            <a:r>
              <a:rPr lang="en-US" dirty="0" err="1">
                <a:latin typeface="Lucida Console" pitchFamily="49" charset="0"/>
              </a:rPr>
              <a:t>vars</a:t>
            </a:r>
            <a:r>
              <a:rPr lang="en-US" dirty="0">
                <a:latin typeface="Lucida Console" pitchFamily="49" charset="0"/>
              </a:rPr>
              <a:t>;</a:t>
            </a:r>
          </a:p>
          <a:p>
            <a:pPr>
              <a:tabLst>
                <a:tab pos="457200" algn="l"/>
              </a:tabLst>
            </a:pPr>
            <a:r>
              <a:rPr lang="en-US" dirty="0">
                <a:latin typeface="Lucida Console" pitchFamily="49" charset="0"/>
              </a:rPr>
              <a:t>	…</a:t>
            </a:r>
          </a:p>
          <a:p>
            <a:pPr>
              <a:tabLst>
                <a:tab pos="457200" algn="l"/>
              </a:tabLst>
            </a:pPr>
            <a:r>
              <a:rPr lang="en-US" dirty="0">
                <a:latin typeface="Lucida Console" pitchFamily="49" charset="0"/>
              </a:rPr>
              <a:t>}</a:t>
            </a:r>
          </a:p>
        </p:txBody>
      </p:sp>
      <p:cxnSp>
        <p:nvCxnSpPr>
          <p:cNvPr id="8" name="Curved Connector 7"/>
          <p:cNvCxnSpPr/>
          <p:nvPr/>
        </p:nvCxnSpPr>
        <p:spPr bwMode="auto">
          <a:xfrm rot="16200000" flipH="1">
            <a:off x="1286053" y="3475045"/>
            <a:ext cx="609600" cy="253906"/>
          </a:xfrm>
          <a:prstGeom prst="curvedConnector3">
            <a:avLst/>
          </a:prstGeom>
          <a:solidFill>
            <a:schemeClr val="accent1"/>
          </a:solidFill>
          <a:ln w="38100" cap="flat" cmpd="sng" algn="ctr">
            <a:solidFill>
              <a:srgbClr val="7030A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urved Connector 11"/>
          <p:cNvCxnSpPr/>
          <p:nvPr/>
        </p:nvCxnSpPr>
        <p:spPr bwMode="auto">
          <a:xfrm rot="16200000" flipH="1">
            <a:off x="1286054" y="2179645"/>
            <a:ext cx="609600" cy="253906"/>
          </a:xfrm>
          <a:prstGeom prst="curvedConnector3">
            <a:avLst/>
          </a:prstGeom>
          <a:solidFill>
            <a:schemeClr val="accent1"/>
          </a:solidFill>
          <a:ln w="3810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urved Connector 12"/>
          <p:cNvCxnSpPr/>
          <p:nvPr/>
        </p:nvCxnSpPr>
        <p:spPr bwMode="auto">
          <a:xfrm rot="16200000" flipH="1">
            <a:off x="1286053" y="4922845"/>
            <a:ext cx="609600" cy="253906"/>
          </a:xfrm>
          <a:prstGeom prst="curvedConnector3">
            <a:avLst/>
          </a:prstGeom>
          <a:solidFill>
            <a:schemeClr val="accent1"/>
          </a:solidFill>
          <a:ln w="381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33903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Addressing Automatic Variables</a:t>
            </a:r>
          </a:p>
        </p:txBody>
      </p:sp>
      <p:sp>
        <p:nvSpPr>
          <p:cNvPr id="3" name="Content Placeholder 2"/>
          <p:cNvSpPr>
            <a:spLocks noGrp="1"/>
          </p:cNvSpPr>
          <p:nvPr>
            <p:ph idx="1"/>
          </p:nvPr>
        </p:nvSpPr>
        <p:spPr/>
        <p:txBody>
          <a:bodyPr/>
          <a:lstStyle/>
          <a:p>
            <a:r>
              <a:rPr lang="en-US" sz="2000" dirty="0"/>
              <a:t>Program must allocate space on stack for variables</a:t>
            </a:r>
          </a:p>
          <a:p>
            <a:endParaRPr lang="en-US" sz="2000" dirty="0"/>
          </a:p>
          <a:p>
            <a:r>
              <a:rPr lang="en-US" sz="2000" dirty="0"/>
              <a:t>Stack addressing uses an offset from the stack pointer: [</a:t>
            </a:r>
            <a:r>
              <a:rPr lang="en-US" sz="2000" dirty="0" err="1"/>
              <a:t>sp</a:t>
            </a:r>
            <a:r>
              <a:rPr lang="en-US" sz="2000" dirty="0"/>
              <a:t>, #offset]</a:t>
            </a:r>
          </a:p>
          <a:p>
            <a:endParaRPr lang="en-US" sz="2000" dirty="0"/>
          </a:p>
          <a:p>
            <a:r>
              <a:rPr lang="en-US" sz="2000" dirty="0"/>
              <a:t>Items on the stack are word aligned</a:t>
            </a:r>
          </a:p>
          <a:p>
            <a:pPr lvl="1"/>
            <a:r>
              <a:rPr lang="en-US" dirty="0"/>
              <a:t>In instructions, one byte used for offset, which is multiplied by four</a:t>
            </a:r>
          </a:p>
          <a:p>
            <a:pPr lvl="1"/>
            <a:r>
              <a:rPr lang="en-US" dirty="0"/>
              <a:t>Possible offsets: 0, 4, 8, …,  1020</a:t>
            </a:r>
          </a:p>
          <a:p>
            <a:pPr lvl="1"/>
            <a:r>
              <a:rPr lang="en-US" dirty="0"/>
              <a:t>Maximum range addressable this way is 1024 bytes</a:t>
            </a:r>
          </a:p>
        </p:txBody>
      </p:sp>
      <p:graphicFrame>
        <p:nvGraphicFramePr>
          <p:cNvPr id="5" name="Content Placeholder 4"/>
          <p:cNvGraphicFramePr>
            <a:graphicFrameLocks/>
          </p:cNvGraphicFramePr>
          <p:nvPr/>
        </p:nvGraphicFramePr>
        <p:xfrm>
          <a:off x="8635009" y="2057400"/>
          <a:ext cx="3234795" cy="2565400"/>
        </p:xfrm>
        <a:graphic>
          <a:graphicData uri="http://schemas.openxmlformats.org/drawingml/2006/table">
            <a:tbl>
              <a:tblPr firstRow="1" firstCol="1" bandRow="1">
                <a:tableStyleId>{5C22544A-7EE6-4342-B048-85BDC9FD1C3A}</a:tableStyleId>
              </a:tblPr>
              <a:tblGrid>
                <a:gridCol w="1321797">
                  <a:extLst>
                    <a:ext uri="{9D8B030D-6E8A-4147-A177-3AD203B41FA5}">
                      <a16:colId xmlns:a16="http://schemas.microsoft.com/office/drawing/2014/main" val="20000"/>
                    </a:ext>
                  </a:extLst>
                </a:gridCol>
                <a:gridCol w="1912998">
                  <a:extLst>
                    <a:ext uri="{9D8B030D-6E8A-4147-A177-3AD203B41FA5}">
                      <a16:colId xmlns:a16="http://schemas.microsoft.com/office/drawing/2014/main" val="20001"/>
                    </a:ext>
                  </a:extLst>
                </a:gridCol>
              </a:tblGrid>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Address</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ysClr val="windowText" lastClr="000000"/>
                          </a:solidFill>
                          <a:effectLst/>
                          <a:latin typeface="Arial" pitchFamily="34" charset="0"/>
                          <a:ea typeface="Times New Roman"/>
                          <a:cs typeface="Arial" pitchFamily="34" charset="0"/>
                        </a:rPr>
                        <a:t>Contents</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SP</a:t>
                      </a:r>
                      <a:endParaRPr lang="en-US" sz="1600" b="0" dirty="0">
                        <a:solidFill>
                          <a:sysClr val="windowText" lastClr="000000"/>
                        </a:solidFill>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SP+0x4</a:t>
                      </a:r>
                      <a:endParaRPr lang="en-US" sz="1600" b="0" dirty="0">
                        <a:solidFill>
                          <a:sysClr val="windowText" lastClr="000000"/>
                        </a:solidFill>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SP+0x8</a:t>
                      </a:r>
                      <a:endParaRPr lang="en-US" sz="1600" b="0" dirty="0">
                        <a:solidFill>
                          <a:sysClr val="windowText" lastClr="000000"/>
                        </a:solidFill>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SP+0xC</a:t>
                      </a:r>
                      <a:endParaRPr lang="en-US" sz="1600" b="0" dirty="0">
                        <a:solidFill>
                          <a:sysClr val="windowText" lastClr="000000"/>
                        </a:solidFill>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SP+0x10</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SP+0x14</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SP+0x18</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SP+0x1C</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SP+0x20</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7951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3200" dirty="0"/>
              <a:t>Module Syllabus</a:t>
            </a:r>
          </a:p>
        </p:txBody>
      </p:sp>
      <p:sp>
        <p:nvSpPr>
          <p:cNvPr id="9219" name="Rectangle 3"/>
          <p:cNvSpPr>
            <a:spLocks noGrp="1" noChangeArrowheads="1"/>
          </p:cNvSpPr>
          <p:nvPr>
            <p:ph idx="1"/>
          </p:nvPr>
        </p:nvSpPr>
        <p:spPr/>
        <p:txBody>
          <a:bodyPr/>
          <a:lstStyle/>
          <a:p>
            <a:r>
              <a:rPr lang="en-US" sz="2000" dirty="0"/>
              <a:t>We program in C for convenience</a:t>
            </a:r>
          </a:p>
          <a:p>
            <a:r>
              <a:rPr lang="en-US" sz="2000" dirty="0"/>
              <a:t>There are no MCUs which execute C, only machine code</a:t>
            </a:r>
          </a:p>
          <a:p>
            <a:r>
              <a:rPr lang="en-US" sz="2000" dirty="0"/>
              <a:t>So we compile the C to assembly code, a human-readable representation of machine code</a:t>
            </a:r>
          </a:p>
          <a:p>
            <a:r>
              <a:rPr lang="en-US" sz="2000" dirty="0"/>
              <a:t>We need to know what the assembly code implementing the C looks like</a:t>
            </a:r>
          </a:p>
          <a:p>
            <a:pPr lvl="1"/>
            <a:r>
              <a:rPr lang="en-US" dirty="0"/>
              <a:t>To use the processor efficiently</a:t>
            </a:r>
          </a:p>
          <a:p>
            <a:pPr lvl="1"/>
            <a:r>
              <a:rPr lang="en-US" dirty="0"/>
              <a:t>To analyze the code with precision</a:t>
            </a:r>
          </a:p>
          <a:p>
            <a:pPr lvl="1"/>
            <a:r>
              <a:rPr lang="en-US" dirty="0"/>
              <a:t>To find performance and other problems</a:t>
            </a:r>
          </a:p>
          <a:p>
            <a:r>
              <a:rPr lang="en-US" sz="2000" dirty="0"/>
              <a:t>An overview of what C gets compiled to</a:t>
            </a:r>
          </a:p>
          <a:p>
            <a:pPr lvl="1"/>
            <a:r>
              <a:rPr lang="en-US" dirty="0"/>
              <a:t>C start-up module, subroutines calls, stacks, data classes and layout, pointers, control flow, etc.</a:t>
            </a:r>
          </a:p>
        </p:txBody>
      </p:sp>
    </p:spTree>
    <p:extLst>
      <p:ext uri="{BB962C8B-B14F-4D97-AF65-F5344CB8AC3E}">
        <p14:creationId xmlns:p14="http://schemas.microsoft.com/office/powerpoint/2010/main" val="2042604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Automatic Variables</a:t>
            </a:r>
          </a:p>
        </p:txBody>
      </p:sp>
      <p:sp>
        <p:nvSpPr>
          <p:cNvPr id="3" name="Content Placeholder 2"/>
          <p:cNvSpPr>
            <a:spLocks noGrp="1"/>
          </p:cNvSpPr>
          <p:nvPr>
            <p:ph idx="1"/>
          </p:nvPr>
        </p:nvSpPr>
        <p:spPr>
          <a:xfrm>
            <a:off x="1028065" y="4131310"/>
            <a:ext cx="3422015" cy="2049096"/>
          </a:xfrm>
        </p:spPr>
        <p:txBody>
          <a:bodyPr/>
          <a:lstStyle/>
          <a:p>
            <a:r>
              <a:rPr lang="en-US" dirty="0"/>
              <a:t>Initialize </a:t>
            </a:r>
            <a:r>
              <a:rPr lang="en-US" dirty="0" err="1"/>
              <a:t>aiE</a:t>
            </a:r>
            <a:endParaRPr lang="en-US" dirty="0"/>
          </a:p>
          <a:p>
            <a:r>
              <a:rPr lang="en-US" dirty="0"/>
              <a:t>Initialize </a:t>
            </a:r>
            <a:r>
              <a:rPr lang="en-US" dirty="0" err="1"/>
              <a:t>aiF</a:t>
            </a:r>
            <a:endParaRPr lang="en-US" dirty="0"/>
          </a:p>
          <a:p>
            <a:r>
              <a:rPr lang="en-US" dirty="0"/>
              <a:t>Initialize </a:t>
            </a:r>
            <a:r>
              <a:rPr lang="en-US" dirty="0" err="1"/>
              <a:t>aiG</a:t>
            </a:r>
            <a:endParaRPr lang="en-US" dirty="0"/>
          </a:p>
          <a:p>
            <a:endParaRPr lang="en-US" dirty="0"/>
          </a:p>
          <a:p>
            <a:r>
              <a:rPr lang="en-US" dirty="0"/>
              <a:t>Store value for </a:t>
            </a:r>
            <a:r>
              <a:rPr lang="en-US" dirty="0" err="1"/>
              <a:t>aiB</a:t>
            </a:r>
            <a:endParaRPr lang="en-US" dirty="0"/>
          </a:p>
        </p:txBody>
      </p:sp>
      <p:sp>
        <p:nvSpPr>
          <p:cNvPr id="5" name="Rectangle 4"/>
          <p:cNvSpPr/>
          <p:nvPr/>
        </p:nvSpPr>
        <p:spPr>
          <a:xfrm>
            <a:off x="5283399" y="1119000"/>
            <a:ext cx="6643239" cy="5016758"/>
          </a:xfrm>
          <a:prstGeom prst="rect">
            <a:avLst/>
          </a:prstGeom>
        </p:spPr>
        <p:txBody>
          <a:bodyPr wrap="square">
            <a:spAutoFit/>
          </a:bodyPr>
          <a:lstStyle/>
          <a:p>
            <a:pPr>
              <a:tabLst>
                <a:tab pos="2006600" algn="l"/>
                <a:tab pos="2806700" algn="l"/>
              </a:tabLst>
            </a:pPr>
            <a:r>
              <a:rPr lang="en-US" sz="2000" dirty="0">
                <a:latin typeface="Lucida Console" pitchFamily="49" charset="0"/>
              </a:rPr>
              <a:t>;;;14     void </a:t>
            </a:r>
            <a:r>
              <a:rPr lang="en-US" sz="2000" dirty="0" err="1">
                <a:latin typeface="Lucida Console" pitchFamily="49" charset="0"/>
              </a:rPr>
              <a:t>static_auto_local</a:t>
            </a:r>
            <a:r>
              <a:rPr lang="en-US" sz="2000" dirty="0">
                <a:latin typeface="Lucida Console" pitchFamily="49" charset="0"/>
              </a:rPr>
              <a:t>( void ) {</a:t>
            </a:r>
          </a:p>
          <a:p>
            <a:pPr>
              <a:tabLst>
                <a:tab pos="2006600" algn="l"/>
                <a:tab pos="2806700" algn="l"/>
              </a:tabLst>
            </a:pPr>
            <a:r>
              <a:rPr lang="en-US" sz="2000" dirty="0">
                <a:latin typeface="Lucida Console" pitchFamily="49" charset="0"/>
              </a:rPr>
              <a:t>000000  b50f	PUSH	{r0-r3,lr}</a:t>
            </a:r>
          </a:p>
          <a:p>
            <a:pPr>
              <a:tabLst>
                <a:tab pos="2006600" algn="l"/>
                <a:tab pos="2806700" algn="l"/>
              </a:tabLst>
            </a:pPr>
            <a:r>
              <a:rPr lang="en-US" sz="2000" dirty="0">
                <a:latin typeface="Lucida Console" pitchFamily="49" charset="0"/>
              </a:rPr>
              <a:t>;;;15  </a:t>
            </a:r>
            <a:r>
              <a:rPr lang="en-US" sz="2000" dirty="0" err="1">
                <a:latin typeface="Lucida Console" pitchFamily="49" charset="0"/>
              </a:rPr>
              <a:t>int</a:t>
            </a:r>
            <a:r>
              <a:rPr lang="en-US" sz="2000" dirty="0">
                <a:latin typeface="Lucida Console" pitchFamily="49" charset="0"/>
              </a:rPr>
              <a:t> </a:t>
            </a:r>
            <a:r>
              <a:rPr lang="en-US" sz="2000" dirty="0" err="1">
                <a:latin typeface="Lucida Console" pitchFamily="49" charset="0"/>
              </a:rPr>
              <a:t>aiB</a:t>
            </a:r>
            <a:r>
              <a:rPr lang="en-US" sz="2000" dirty="0">
                <a:latin typeface="Lucida Console" pitchFamily="49" charset="0"/>
              </a:rPr>
              <a:t>;</a:t>
            </a:r>
          </a:p>
          <a:p>
            <a:pPr>
              <a:tabLst>
                <a:tab pos="2006600" algn="l"/>
                <a:tab pos="2806700" algn="l"/>
              </a:tabLst>
            </a:pPr>
            <a:r>
              <a:rPr lang="en-US" sz="2000" dirty="0">
                <a:latin typeface="Lucida Console" pitchFamily="49" charset="0"/>
              </a:rPr>
              <a:t>;;;16  static </a:t>
            </a:r>
            <a:r>
              <a:rPr lang="en-US" sz="2000" dirty="0" err="1">
                <a:latin typeface="Lucida Console" pitchFamily="49" charset="0"/>
              </a:rPr>
              <a:t>int</a:t>
            </a:r>
            <a:r>
              <a:rPr lang="en-US" sz="2000" dirty="0">
                <a:latin typeface="Lucida Console" pitchFamily="49" charset="0"/>
              </a:rPr>
              <a:t> </a:t>
            </a:r>
            <a:r>
              <a:rPr lang="en-US" sz="2000" dirty="0" err="1">
                <a:latin typeface="Lucida Console" pitchFamily="49" charset="0"/>
              </a:rPr>
              <a:t>siC</a:t>
            </a:r>
            <a:r>
              <a:rPr lang="en-US" sz="2000" dirty="0">
                <a:latin typeface="Lucida Console" pitchFamily="49" charset="0"/>
              </a:rPr>
              <a:t>=3;</a:t>
            </a:r>
          </a:p>
          <a:p>
            <a:pPr>
              <a:tabLst>
                <a:tab pos="2006600" algn="l"/>
                <a:tab pos="2806700" algn="l"/>
              </a:tabLst>
            </a:pPr>
            <a:r>
              <a:rPr lang="en-US" sz="2000" dirty="0">
                <a:latin typeface="Lucida Console" pitchFamily="49" charset="0"/>
              </a:rPr>
              <a:t>;;;17  </a:t>
            </a:r>
            <a:r>
              <a:rPr lang="en-US" sz="2000" dirty="0" err="1">
                <a:latin typeface="Lucida Console" pitchFamily="49" charset="0"/>
              </a:rPr>
              <a:t>int</a:t>
            </a:r>
            <a:r>
              <a:rPr lang="en-US" sz="2000" dirty="0">
                <a:latin typeface="Lucida Console" pitchFamily="49" charset="0"/>
              </a:rPr>
              <a:t> * </a:t>
            </a:r>
            <a:r>
              <a:rPr lang="en-US" sz="2000" dirty="0" err="1">
                <a:latin typeface="Lucida Console" pitchFamily="49" charset="0"/>
              </a:rPr>
              <a:t>apD</a:t>
            </a:r>
            <a:r>
              <a:rPr lang="en-US" sz="2000" dirty="0">
                <a:latin typeface="Lucida Console" pitchFamily="49" charset="0"/>
              </a:rPr>
              <a:t>;</a:t>
            </a:r>
          </a:p>
          <a:p>
            <a:pPr>
              <a:tabLst>
                <a:tab pos="2006600" algn="l"/>
                <a:tab pos="2806700" algn="l"/>
              </a:tabLst>
            </a:pPr>
            <a:r>
              <a:rPr lang="en-US" sz="2000" dirty="0">
                <a:latin typeface="Lucida Console" pitchFamily="49" charset="0"/>
              </a:rPr>
              <a:t>;;;18  </a:t>
            </a:r>
            <a:r>
              <a:rPr lang="en-US" sz="2000" dirty="0" err="1">
                <a:latin typeface="Lucida Console" pitchFamily="49" charset="0"/>
              </a:rPr>
              <a:t>int</a:t>
            </a:r>
            <a:r>
              <a:rPr lang="en-US" sz="2000" dirty="0">
                <a:latin typeface="Lucida Console" pitchFamily="49" charset="0"/>
              </a:rPr>
              <a:t> </a:t>
            </a:r>
            <a:r>
              <a:rPr lang="en-US" sz="2000" dirty="0" err="1">
                <a:latin typeface="Lucida Console" pitchFamily="49" charset="0"/>
              </a:rPr>
              <a:t>aiE</a:t>
            </a:r>
            <a:r>
              <a:rPr lang="en-US" sz="2000" dirty="0">
                <a:latin typeface="Lucida Console" pitchFamily="49" charset="0"/>
              </a:rPr>
              <a:t>=4, </a:t>
            </a:r>
            <a:r>
              <a:rPr lang="en-US" sz="2000" dirty="0" err="1">
                <a:latin typeface="Lucida Console" pitchFamily="49" charset="0"/>
              </a:rPr>
              <a:t>aiF</a:t>
            </a:r>
            <a:r>
              <a:rPr lang="en-US" sz="2000" dirty="0">
                <a:latin typeface="Lucida Console" pitchFamily="49" charset="0"/>
              </a:rPr>
              <a:t>=5, </a:t>
            </a:r>
            <a:r>
              <a:rPr lang="en-US" sz="2000" dirty="0" err="1">
                <a:latin typeface="Lucida Console" pitchFamily="49" charset="0"/>
              </a:rPr>
              <a:t>aiG</a:t>
            </a:r>
            <a:r>
              <a:rPr lang="en-US" sz="2000" dirty="0">
                <a:latin typeface="Lucida Console" pitchFamily="49" charset="0"/>
              </a:rPr>
              <a:t>=6;</a:t>
            </a:r>
          </a:p>
          <a:p>
            <a:pPr>
              <a:tabLst>
                <a:tab pos="2006600" algn="l"/>
                <a:tab pos="2806700" algn="l"/>
              </a:tabLst>
            </a:pPr>
            <a:r>
              <a:rPr lang="en-US" sz="2000" dirty="0">
                <a:latin typeface="Lucida Console" pitchFamily="49" charset="0"/>
              </a:rPr>
              <a:t>000002  2104 MOVS	r1,#4</a:t>
            </a:r>
          </a:p>
          <a:p>
            <a:pPr>
              <a:tabLst>
                <a:tab pos="2006600" algn="l"/>
                <a:tab pos="2806700" algn="l"/>
              </a:tabLst>
            </a:pPr>
            <a:r>
              <a:rPr lang="en-US" sz="2000" dirty="0">
                <a:latin typeface="Lucida Console" pitchFamily="49" charset="0"/>
              </a:rPr>
              <a:t>000004  9102	STR	r1,[sp,#8]</a:t>
            </a:r>
          </a:p>
          <a:p>
            <a:pPr>
              <a:tabLst>
                <a:tab pos="2006600" algn="l"/>
                <a:tab pos="2806700" algn="l"/>
              </a:tabLst>
            </a:pPr>
            <a:r>
              <a:rPr lang="en-US" sz="2000" dirty="0">
                <a:latin typeface="Lucida Console" pitchFamily="49" charset="0"/>
              </a:rPr>
              <a:t>000006  2105	MOVS	r1,#5</a:t>
            </a:r>
          </a:p>
          <a:p>
            <a:pPr>
              <a:tabLst>
                <a:tab pos="2006600" algn="l"/>
                <a:tab pos="2806700" algn="l"/>
              </a:tabLst>
            </a:pPr>
            <a:r>
              <a:rPr lang="en-US" sz="2000" dirty="0">
                <a:latin typeface="Lucida Console" pitchFamily="49" charset="0"/>
              </a:rPr>
              <a:t>000008  9101	STR	r1,[sp,#4]</a:t>
            </a:r>
          </a:p>
          <a:p>
            <a:pPr>
              <a:tabLst>
                <a:tab pos="2006600" algn="l"/>
                <a:tab pos="2806700" algn="l"/>
              </a:tabLst>
            </a:pPr>
            <a:r>
              <a:rPr lang="en-US" sz="2000" dirty="0">
                <a:latin typeface="Lucida Console" pitchFamily="49" charset="0"/>
              </a:rPr>
              <a:t>00000a  2106	MOVS	r1,#6</a:t>
            </a:r>
          </a:p>
          <a:p>
            <a:pPr>
              <a:tabLst>
                <a:tab pos="2006600" algn="l"/>
                <a:tab pos="2806700" algn="l"/>
              </a:tabLst>
            </a:pPr>
            <a:r>
              <a:rPr lang="en-US" sz="2000" dirty="0">
                <a:latin typeface="Lucida Console" pitchFamily="49" charset="0"/>
              </a:rPr>
              <a:t>00000c  9100 	STR	r1,[sp,#0]</a:t>
            </a:r>
          </a:p>
          <a:p>
            <a:pPr>
              <a:tabLst>
                <a:tab pos="2006600" algn="l"/>
                <a:tab pos="2806700" algn="l"/>
              </a:tabLst>
            </a:pPr>
            <a:r>
              <a:rPr lang="en-US" sz="2000" dirty="0">
                <a:latin typeface="Lucida Console" pitchFamily="49" charset="0"/>
              </a:rPr>
              <a:t>…</a:t>
            </a:r>
          </a:p>
          <a:p>
            <a:pPr>
              <a:tabLst>
                <a:tab pos="2006600" algn="l"/>
                <a:tab pos="2806700" algn="l"/>
              </a:tabLst>
            </a:pPr>
            <a:r>
              <a:rPr lang="en-US" sz="2000" dirty="0">
                <a:latin typeface="Lucida Console" pitchFamily="49" charset="0"/>
              </a:rPr>
              <a:t>;;;21       </a:t>
            </a:r>
            <a:r>
              <a:rPr lang="en-US" sz="2000" dirty="0" err="1">
                <a:latin typeface="Lucida Console" pitchFamily="49" charset="0"/>
              </a:rPr>
              <a:t>aiB</a:t>
            </a:r>
            <a:r>
              <a:rPr lang="en-US" sz="2000" dirty="0">
                <a:latin typeface="Lucida Console" pitchFamily="49" charset="0"/>
              </a:rPr>
              <a:t> = </a:t>
            </a:r>
            <a:r>
              <a:rPr lang="en-US" sz="2000" dirty="0" err="1">
                <a:latin typeface="Lucida Console" pitchFamily="49" charset="0"/>
              </a:rPr>
              <a:t>siC</a:t>
            </a:r>
            <a:r>
              <a:rPr lang="en-US" sz="2000" dirty="0">
                <a:latin typeface="Lucida Console" pitchFamily="49" charset="0"/>
              </a:rPr>
              <a:t> + </a:t>
            </a:r>
            <a:r>
              <a:rPr lang="en-US" sz="2000" dirty="0" err="1">
                <a:latin typeface="Lucida Console" pitchFamily="49" charset="0"/>
              </a:rPr>
              <a:t>siA</a:t>
            </a:r>
            <a:r>
              <a:rPr lang="en-US" sz="2000" dirty="0">
                <a:latin typeface="Lucida Console" pitchFamily="49" charset="0"/>
              </a:rPr>
              <a:t>;</a:t>
            </a:r>
          </a:p>
          <a:p>
            <a:pPr>
              <a:tabLst>
                <a:tab pos="2006600" algn="l"/>
                <a:tab pos="2806700" algn="l"/>
              </a:tabLst>
            </a:pPr>
            <a:r>
              <a:rPr lang="en-US" sz="2000" dirty="0">
                <a:latin typeface="Lucida Console" pitchFamily="49" charset="0"/>
              </a:rPr>
              <a:t>…</a:t>
            </a:r>
          </a:p>
          <a:p>
            <a:pPr>
              <a:tabLst>
                <a:tab pos="2006600" algn="l"/>
                <a:tab pos="2806700" algn="l"/>
              </a:tabLst>
            </a:pPr>
            <a:r>
              <a:rPr lang="en-US" sz="2000" dirty="0">
                <a:latin typeface="Lucida Console" pitchFamily="49" charset="0"/>
              </a:rPr>
              <a:t>00001c  9103	STR	r1,[sp,#0xc]</a:t>
            </a:r>
          </a:p>
        </p:txBody>
      </p:sp>
      <p:graphicFrame>
        <p:nvGraphicFramePr>
          <p:cNvPr id="6" name="Content Placeholder 4"/>
          <p:cNvGraphicFramePr>
            <a:graphicFrameLocks/>
          </p:cNvGraphicFramePr>
          <p:nvPr/>
        </p:nvGraphicFramePr>
        <p:xfrm>
          <a:off x="990600" y="990600"/>
          <a:ext cx="3121938" cy="2565400"/>
        </p:xfrm>
        <a:graphic>
          <a:graphicData uri="http://schemas.openxmlformats.org/drawingml/2006/table">
            <a:tbl>
              <a:tblPr firstRow="1" firstCol="1" bandRow="1">
                <a:tableStyleId>{5C22544A-7EE6-4342-B048-85BDC9FD1C3A}</a:tableStyleId>
              </a:tblPr>
              <a:tblGrid>
                <a:gridCol w="1452313">
                  <a:extLst>
                    <a:ext uri="{9D8B030D-6E8A-4147-A177-3AD203B41FA5}">
                      <a16:colId xmlns:a16="http://schemas.microsoft.com/office/drawing/2014/main" val="20000"/>
                    </a:ext>
                  </a:extLst>
                </a:gridCol>
                <a:gridCol w="1669625">
                  <a:extLst>
                    <a:ext uri="{9D8B030D-6E8A-4147-A177-3AD203B41FA5}">
                      <a16:colId xmlns:a16="http://schemas.microsoft.com/office/drawing/2014/main" val="20001"/>
                    </a:ext>
                  </a:extLst>
                </a:gridCol>
              </a:tblGrid>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Address</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a:solidFill>
                            <a:sysClr val="windowText" lastClr="000000"/>
                          </a:solidFill>
                          <a:effectLst/>
                          <a:latin typeface="Arial" pitchFamily="34" charset="0"/>
                          <a:ea typeface="Times New Roman"/>
                          <a:cs typeface="Arial" pitchFamily="34" charset="0"/>
                        </a:rPr>
                        <a:t>Contents</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SP</a:t>
                      </a:r>
                      <a:endParaRPr lang="en-US" sz="1600" b="0" dirty="0">
                        <a:solidFill>
                          <a:sysClr val="windowText" lastClr="000000"/>
                        </a:solidFill>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0" dirty="0" err="1">
                          <a:effectLst/>
                          <a:latin typeface="Arial" pitchFamily="34" charset="0"/>
                          <a:ea typeface="Times New Roman"/>
                          <a:cs typeface="Arial" pitchFamily="34" charset="0"/>
                        </a:rPr>
                        <a:t>aiG</a:t>
                      </a: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SP+4</a:t>
                      </a:r>
                      <a:endParaRPr lang="en-US" sz="1600" b="0" dirty="0">
                        <a:solidFill>
                          <a:sysClr val="windowText" lastClr="000000"/>
                        </a:solidFill>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0" dirty="0" err="1">
                          <a:effectLst/>
                          <a:latin typeface="Arial" pitchFamily="34" charset="0"/>
                          <a:ea typeface="Times New Roman"/>
                          <a:cs typeface="Arial" pitchFamily="34" charset="0"/>
                        </a:rPr>
                        <a:t>aiF</a:t>
                      </a: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SP+8</a:t>
                      </a:r>
                      <a:endParaRPr lang="en-US" sz="1600" b="0" dirty="0">
                        <a:solidFill>
                          <a:sysClr val="windowText" lastClr="000000"/>
                        </a:solidFill>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0" dirty="0" err="1">
                          <a:effectLst/>
                          <a:latin typeface="Arial" pitchFamily="34" charset="0"/>
                          <a:cs typeface="Arial" pitchFamily="34" charset="0"/>
                        </a:rPr>
                        <a:t>aiE</a:t>
                      </a: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SP+0xC</a:t>
                      </a:r>
                      <a:endParaRPr lang="en-US" sz="1600" b="0" dirty="0">
                        <a:solidFill>
                          <a:sysClr val="windowText" lastClr="000000"/>
                        </a:solidFill>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0" dirty="0" err="1">
                          <a:effectLst/>
                          <a:latin typeface="Arial" pitchFamily="34" charset="0"/>
                          <a:ea typeface="Times New Roman"/>
                          <a:cs typeface="Arial" pitchFamily="34" charset="0"/>
                        </a:rPr>
                        <a:t>aiB</a:t>
                      </a: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SP+0x10</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0" dirty="0">
                          <a:effectLst/>
                          <a:latin typeface="Arial" pitchFamily="34" charset="0"/>
                          <a:ea typeface="Times New Roman"/>
                          <a:cs typeface="Arial" pitchFamily="34" charset="0"/>
                        </a:rPr>
                        <a:t>r0</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SP+0x14</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0" dirty="0">
                          <a:effectLst/>
                          <a:latin typeface="Arial" pitchFamily="34" charset="0"/>
                          <a:ea typeface="Times New Roman"/>
                          <a:cs typeface="Arial" pitchFamily="34" charset="0"/>
                        </a:rPr>
                        <a:t>r1</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SP+0x18</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0" dirty="0">
                          <a:effectLst/>
                          <a:latin typeface="Arial" pitchFamily="34" charset="0"/>
                          <a:ea typeface="Times New Roman"/>
                          <a:cs typeface="Arial" pitchFamily="34" charset="0"/>
                        </a:rPr>
                        <a:t>r2</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SP+0x1C</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0" dirty="0">
                          <a:effectLst/>
                          <a:latin typeface="Arial" pitchFamily="34" charset="0"/>
                          <a:ea typeface="Times New Roman"/>
                          <a:cs typeface="Arial" pitchFamily="34" charset="0"/>
                        </a:rPr>
                        <a:t>r3</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02003">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SP+0x20</a:t>
                      </a: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0" dirty="0" err="1">
                          <a:effectLst/>
                          <a:latin typeface="Arial" pitchFamily="34" charset="0"/>
                          <a:ea typeface="Times New Roman"/>
                          <a:cs typeface="Arial" pitchFamily="34" charset="0"/>
                        </a:rPr>
                        <a:t>lr</a:t>
                      </a:r>
                      <a:endParaRPr lang="en-US" sz="1600" b="0" dirty="0">
                        <a:effectLst/>
                        <a:latin typeface="Arial" pitchFamily="34" charset="0"/>
                        <a:ea typeface="Times New Roman"/>
                        <a:cs typeface="Arial" pitchFamily="34" charset="0"/>
                      </a:endParaRPr>
                    </a:p>
                  </a:txBody>
                  <a:tcPr marL="48362" marR="483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cxnSp>
        <p:nvCxnSpPr>
          <p:cNvPr id="7" name="Straight Arrow Connector 6"/>
          <p:cNvCxnSpPr/>
          <p:nvPr/>
        </p:nvCxnSpPr>
        <p:spPr bwMode="auto">
          <a:xfrm flipV="1">
            <a:off x="2905195" y="3462150"/>
            <a:ext cx="2393087" cy="857252"/>
          </a:xfrm>
          <a:prstGeom prst="straightConnector1">
            <a:avLst/>
          </a:prstGeom>
          <a:ln>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bwMode="auto">
          <a:xfrm flipV="1">
            <a:off x="2905194" y="4081275"/>
            <a:ext cx="2402612" cy="695328"/>
          </a:xfrm>
          <a:prstGeom prst="straightConnector1">
            <a:avLst/>
          </a:prstGeom>
          <a:ln>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bwMode="auto">
          <a:xfrm flipV="1">
            <a:off x="2947512" y="4662300"/>
            <a:ext cx="2341245" cy="495300"/>
          </a:xfrm>
          <a:prstGeom prst="straightConnector1">
            <a:avLst/>
          </a:prstGeom>
          <a:ln>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bwMode="auto">
          <a:xfrm flipV="1">
            <a:off x="3759995" y="5915026"/>
            <a:ext cx="1404937" cy="156975"/>
          </a:xfrm>
          <a:prstGeom prst="straightConnector1">
            <a:avLst/>
          </a:prstGeom>
          <a:ln>
            <a:headEnd type="none" w="med" len="me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7606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Using Pointers</a:t>
            </a:r>
          </a:p>
        </p:txBody>
      </p:sp>
      <p:sp>
        <p:nvSpPr>
          <p:cNvPr id="2" name="Subtitle 1">
            <a:extLst>
              <a:ext uri="{FF2B5EF4-FFF2-40B4-BE49-F238E27FC236}">
                <a16:creationId xmlns:a16="http://schemas.microsoft.com/office/drawing/2014/main" id="{46C52CB4-E874-4BE1-A425-6172418346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9480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Using Pointers to Automatics</a:t>
            </a:r>
          </a:p>
        </p:txBody>
      </p:sp>
      <p:sp>
        <p:nvSpPr>
          <p:cNvPr id="3" name="Content Placeholder 2"/>
          <p:cNvSpPr>
            <a:spLocks noGrp="1"/>
          </p:cNvSpPr>
          <p:nvPr>
            <p:ph idx="1"/>
          </p:nvPr>
        </p:nvSpPr>
        <p:spPr>
          <a:xfrm>
            <a:off x="479425" y="1171111"/>
            <a:ext cx="4940987" cy="4948335"/>
          </a:xfrm>
        </p:spPr>
        <p:txBody>
          <a:bodyPr/>
          <a:lstStyle/>
          <a:p>
            <a:r>
              <a:rPr lang="en-US" sz="2000" dirty="0"/>
              <a:t>C Pointer: a variable which holds the data’s address</a:t>
            </a:r>
          </a:p>
          <a:p>
            <a:r>
              <a:rPr lang="en-US" sz="2000" dirty="0" err="1"/>
              <a:t>aiB</a:t>
            </a:r>
            <a:r>
              <a:rPr lang="en-US" sz="2000" dirty="0"/>
              <a:t> is on stack at SP+0xc </a:t>
            </a:r>
          </a:p>
          <a:p>
            <a:r>
              <a:rPr lang="en-US" sz="2000" dirty="0"/>
              <a:t>Compute r0 with </a:t>
            </a:r>
            <a:r>
              <a:rPr lang="en-US" sz="2000" dirty="0">
                <a:solidFill>
                  <a:srgbClr val="FF0000"/>
                </a:solidFill>
              </a:rPr>
              <a:t>variable’s address </a:t>
            </a:r>
            <a:r>
              <a:rPr lang="en-US" sz="2000" dirty="0"/>
              <a:t>from </a:t>
            </a:r>
            <a:r>
              <a:rPr lang="en-US" sz="2000" dirty="0">
                <a:solidFill>
                  <a:srgbClr val="00B050"/>
                </a:solidFill>
              </a:rPr>
              <a:t>stack pointer and offset (0xc)</a:t>
            </a:r>
          </a:p>
          <a:p>
            <a:r>
              <a:rPr lang="en-US" sz="2000" dirty="0"/>
              <a:t>Load r1 with </a:t>
            </a:r>
            <a:r>
              <a:rPr lang="en-US" sz="2000" dirty="0">
                <a:solidFill>
                  <a:schemeClr val="accent6">
                    <a:lumMod val="60000"/>
                    <a:lumOff val="40000"/>
                  </a:schemeClr>
                </a:solidFill>
              </a:rPr>
              <a:t>variable’s value </a:t>
            </a:r>
            <a:r>
              <a:rPr lang="en-US" sz="2000" dirty="0"/>
              <a:t>from memory</a:t>
            </a:r>
          </a:p>
          <a:p>
            <a:r>
              <a:rPr lang="en-US" sz="2000" dirty="0"/>
              <a:t>Operate on r1, save back to </a:t>
            </a:r>
            <a:r>
              <a:rPr lang="en-US" sz="2000" dirty="0">
                <a:solidFill>
                  <a:srgbClr val="FF0000"/>
                </a:solidFill>
              </a:rPr>
              <a:t>variable’s address</a:t>
            </a:r>
          </a:p>
        </p:txBody>
      </p:sp>
      <p:sp>
        <p:nvSpPr>
          <p:cNvPr id="5" name="Rectangle 4"/>
          <p:cNvSpPr/>
          <p:nvPr/>
        </p:nvSpPr>
        <p:spPr>
          <a:xfrm>
            <a:off x="5588198" y="1600200"/>
            <a:ext cx="6643239" cy="1938992"/>
          </a:xfrm>
          <a:prstGeom prst="rect">
            <a:avLst/>
          </a:prstGeom>
        </p:spPr>
        <p:txBody>
          <a:bodyPr wrap="square">
            <a:spAutoFit/>
          </a:bodyPr>
          <a:lstStyle/>
          <a:p>
            <a:pPr>
              <a:tabLst>
                <a:tab pos="2006600" algn="l"/>
                <a:tab pos="2806700" algn="l"/>
              </a:tabLst>
            </a:pPr>
            <a:r>
              <a:rPr lang="pt-BR" sz="2000" dirty="0">
                <a:latin typeface="Lucida Console" pitchFamily="49" charset="0"/>
              </a:rPr>
              <a:t>;;;22     	apD = &amp; aiB;</a:t>
            </a:r>
          </a:p>
          <a:p>
            <a:pPr>
              <a:tabLst>
                <a:tab pos="2006600" algn="l"/>
                <a:tab pos="2806700" algn="l"/>
              </a:tabLst>
            </a:pPr>
            <a:r>
              <a:rPr lang="pt-BR" sz="2000" dirty="0">
                <a:latin typeface="Lucida Console" pitchFamily="49" charset="0"/>
              </a:rPr>
              <a:t>00001e  a803	ADD	</a:t>
            </a:r>
            <a:r>
              <a:rPr lang="pt-BR" sz="2000" dirty="0">
                <a:solidFill>
                  <a:srgbClr val="FF0000"/>
                </a:solidFill>
                <a:latin typeface="Lucida Console" pitchFamily="49" charset="0"/>
              </a:rPr>
              <a:t>r0</a:t>
            </a:r>
            <a:r>
              <a:rPr lang="pt-BR" sz="2000" dirty="0">
                <a:latin typeface="Lucida Console" pitchFamily="49" charset="0"/>
              </a:rPr>
              <a:t>,</a:t>
            </a:r>
            <a:r>
              <a:rPr lang="pt-BR" sz="2000" dirty="0">
                <a:solidFill>
                  <a:srgbClr val="00B050"/>
                </a:solidFill>
                <a:latin typeface="Lucida Console" pitchFamily="49" charset="0"/>
              </a:rPr>
              <a:t>sp</a:t>
            </a:r>
            <a:r>
              <a:rPr lang="pt-BR" sz="2000" dirty="0">
                <a:latin typeface="Lucida Console" pitchFamily="49" charset="0"/>
              </a:rPr>
              <a:t>,</a:t>
            </a:r>
            <a:r>
              <a:rPr lang="pt-BR" sz="2000" dirty="0">
                <a:solidFill>
                  <a:srgbClr val="00B050"/>
                </a:solidFill>
                <a:latin typeface="Lucida Console" pitchFamily="49" charset="0"/>
              </a:rPr>
              <a:t>#0xc</a:t>
            </a:r>
          </a:p>
          <a:p>
            <a:pPr>
              <a:tabLst>
                <a:tab pos="2006600" algn="l"/>
                <a:tab pos="2806700" algn="l"/>
              </a:tabLst>
            </a:pPr>
            <a:r>
              <a:rPr lang="pt-BR" sz="2000" dirty="0">
                <a:latin typeface="Lucida Console" pitchFamily="49" charset="0"/>
              </a:rPr>
              <a:t>;;;23     	(*apD)++;</a:t>
            </a:r>
          </a:p>
          <a:p>
            <a:pPr>
              <a:tabLst>
                <a:tab pos="2006600" algn="l"/>
                <a:tab pos="2806700" algn="l"/>
              </a:tabLst>
            </a:pPr>
            <a:r>
              <a:rPr lang="pt-BR" sz="2000" dirty="0">
                <a:latin typeface="Lucida Console" pitchFamily="49" charset="0"/>
              </a:rPr>
              <a:t>000020  6801	LDR	</a:t>
            </a:r>
            <a:r>
              <a:rPr lang="pt-BR" sz="2000" dirty="0">
                <a:solidFill>
                  <a:schemeClr val="accent6">
                    <a:lumMod val="60000"/>
                    <a:lumOff val="40000"/>
                  </a:schemeClr>
                </a:solidFill>
                <a:latin typeface="Lucida Console" pitchFamily="49" charset="0"/>
              </a:rPr>
              <a:t>r1</a:t>
            </a:r>
            <a:r>
              <a:rPr lang="pt-BR" sz="2000" dirty="0">
                <a:latin typeface="Lucida Console" pitchFamily="49" charset="0"/>
              </a:rPr>
              <a:t>,[</a:t>
            </a:r>
            <a:r>
              <a:rPr lang="pt-BR" sz="2000" dirty="0">
                <a:solidFill>
                  <a:srgbClr val="FF0000"/>
                </a:solidFill>
                <a:latin typeface="Lucida Console" pitchFamily="49" charset="0"/>
              </a:rPr>
              <a:t>r0</a:t>
            </a:r>
            <a:r>
              <a:rPr lang="pt-BR" sz="2000" dirty="0">
                <a:latin typeface="Lucida Console" pitchFamily="49" charset="0"/>
              </a:rPr>
              <a:t>,</a:t>
            </a:r>
            <a:r>
              <a:rPr lang="pt-BR" sz="2000" dirty="0">
                <a:solidFill>
                  <a:srgbClr val="FF0000"/>
                </a:solidFill>
                <a:latin typeface="Lucida Console" pitchFamily="49" charset="0"/>
              </a:rPr>
              <a:t>#0</a:t>
            </a:r>
            <a:r>
              <a:rPr lang="pt-BR" sz="2000" dirty="0">
                <a:latin typeface="Lucida Console" pitchFamily="49" charset="0"/>
              </a:rPr>
              <a:t>]</a:t>
            </a:r>
          </a:p>
          <a:p>
            <a:pPr>
              <a:tabLst>
                <a:tab pos="2006600" algn="l"/>
                <a:tab pos="2806700" algn="l"/>
              </a:tabLst>
            </a:pPr>
            <a:r>
              <a:rPr lang="pt-BR" sz="2000" dirty="0">
                <a:latin typeface="Lucida Console" pitchFamily="49" charset="0"/>
              </a:rPr>
              <a:t>000022  1c49	ADDS	</a:t>
            </a:r>
            <a:r>
              <a:rPr lang="pt-BR" sz="2000" dirty="0">
                <a:solidFill>
                  <a:schemeClr val="accent6">
                    <a:lumMod val="60000"/>
                    <a:lumOff val="40000"/>
                  </a:schemeClr>
                </a:solidFill>
                <a:latin typeface="Lucida Console" pitchFamily="49" charset="0"/>
              </a:rPr>
              <a:t>r1</a:t>
            </a:r>
            <a:r>
              <a:rPr lang="pt-BR" sz="2000" dirty="0">
                <a:latin typeface="Lucida Console" pitchFamily="49" charset="0"/>
              </a:rPr>
              <a:t>,</a:t>
            </a:r>
            <a:r>
              <a:rPr lang="pt-BR" sz="2000" dirty="0">
                <a:solidFill>
                  <a:schemeClr val="accent6">
                    <a:lumMod val="60000"/>
                    <a:lumOff val="40000"/>
                  </a:schemeClr>
                </a:solidFill>
                <a:latin typeface="Lucida Console" pitchFamily="49" charset="0"/>
              </a:rPr>
              <a:t>r1</a:t>
            </a:r>
            <a:r>
              <a:rPr lang="pt-BR" sz="2000" dirty="0">
                <a:latin typeface="Lucida Console" pitchFamily="49" charset="0"/>
              </a:rPr>
              <a:t>,#1</a:t>
            </a:r>
          </a:p>
          <a:p>
            <a:pPr>
              <a:tabLst>
                <a:tab pos="2006600" algn="l"/>
                <a:tab pos="2806700" algn="l"/>
              </a:tabLst>
            </a:pPr>
            <a:r>
              <a:rPr lang="pt-BR" sz="2000" dirty="0">
                <a:latin typeface="Lucida Console" pitchFamily="49" charset="0"/>
              </a:rPr>
              <a:t>000024  6001	STR	</a:t>
            </a:r>
            <a:r>
              <a:rPr lang="pt-BR" sz="2000" dirty="0">
                <a:solidFill>
                  <a:schemeClr val="accent6">
                    <a:lumMod val="60000"/>
                    <a:lumOff val="40000"/>
                  </a:schemeClr>
                </a:solidFill>
                <a:latin typeface="Lucida Console" pitchFamily="49" charset="0"/>
              </a:rPr>
              <a:t>r1</a:t>
            </a:r>
            <a:r>
              <a:rPr lang="pt-BR" sz="2000" dirty="0">
                <a:latin typeface="Lucida Console" pitchFamily="49" charset="0"/>
              </a:rPr>
              <a:t>,[</a:t>
            </a:r>
            <a:r>
              <a:rPr lang="pt-BR" sz="2000" dirty="0">
                <a:solidFill>
                  <a:srgbClr val="FF0000"/>
                </a:solidFill>
                <a:latin typeface="Lucida Console" pitchFamily="49" charset="0"/>
              </a:rPr>
              <a:t>r0</a:t>
            </a:r>
            <a:r>
              <a:rPr lang="pt-BR" sz="2000" dirty="0">
                <a:latin typeface="Lucida Console" pitchFamily="49" charset="0"/>
              </a:rPr>
              <a:t>,</a:t>
            </a:r>
            <a:r>
              <a:rPr lang="pt-BR" sz="2000" dirty="0">
                <a:solidFill>
                  <a:srgbClr val="FF0000"/>
                </a:solidFill>
                <a:latin typeface="Lucida Console" pitchFamily="49" charset="0"/>
              </a:rPr>
              <a:t>#0</a:t>
            </a:r>
            <a:r>
              <a:rPr lang="pt-BR" sz="2000" dirty="0">
                <a:latin typeface="Lucida Console" pitchFamily="49" charset="0"/>
              </a:rPr>
              <a:t>]</a:t>
            </a:r>
          </a:p>
        </p:txBody>
      </p:sp>
    </p:spTree>
    <p:extLst>
      <p:ext uri="{BB962C8B-B14F-4D97-AF65-F5344CB8AC3E}">
        <p14:creationId xmlns:p14="http://schemas.microsoft.com/office/powerpoint/2010/main" val="3052883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Using Pointers to Statics</a:t>
            </a:r>
          </a:p>
        </p:txBody>
      </p:sp>
      <p:sp>
        <p:nvSpPr>
          <p:cNvPr id="3" name="Content Placeholder 2"/>
          <p:cNvSpPr>
            <a:spLocks noGrp="1"/>
          </p:cNvSpPr>
          <p:nvPr>
            <p:ph idx="1"/>
          </p:nvPr>
        </p:nvSpPr>
        <p:spPr>
          <a:xfrm>
            <a:off x="479425" y="1171111"/>
            <a:ext cx="4931561" cy="4948335"/>
          </a:xfrm>
        </p:spPr>
        <p:txBody>
          <a:bodyPr/>
          <a:lstStyle/>
          <a:p>
            <a:r>
              <a:rPr lang="en-US" sz="2000" dirty="0"/>
              <a:t>Load </a:t>
            </a:r>
            <a:r>
              <a:rPr lang="en-US" sz="2000" dirty="0">
                <a:solidFill>
                  <a:srgbClr val="FF0000"/>
                </a:solidFill>
              </a:rPr>
              <a:t>r0</a:t>
            </a:r>
            <a:r>
              <a:rPr lang="en-US" sz="2000" dirty="0"/>
              <a:t> with </a:t>
            </a:r>
            <a:r>
              <a:rPr lang="en-US" sz="2000" dirty="0">
                <a:solidFill>
                  <a:srgbClr val="FF0000"/>
                </a:solidFill>
              </a:rPr>
              <a:t>variable’s address </a:t>
            </a:r>
            <a:r>
              <a:rPr lang="en-US" sz="2000" dirty="0"/>
              <a:t>from </a:t>
            </a:r>
            <a:r>
              <a:rPr lang="en-US" sz="2000" dirty="0">
                <a:solidFill>
                  <a:srgbClr val="00B050"/>
                </a:solidFill>
              </a:rPr>
              <a:t>address of copy of variable’s address</a:t>
            </a:r>
          </a:p>
          <a:p>
            <a:endParaRPr lang="en-US" sz="2000" dirty="0"/>
          </a:p>
          <a:p>
            <a:r>
              <a:rPr lang="en-US" sz="2000" dirty="0"/>
              <a:t>Load </a:t>
            </a:r>
            <a:r>
              <a:rPr lang="en-US" sz="2000" dirty="0">
                <a:solidFill>
                  <a:schemeClr val="accent6">
                    <a:lumMod val="60000"/>
                    <a:lumOff val="40000"/>
                  </a:schemeClr>
                </a:solidFill>
              </a:rPr>
              <a:t>r1</a:t>
            </a:r>
            <a:r>
              <a:rPr lang="en-US" sz="2000" dirty="0"/>
              <a:t> with </a:t>
            </a:r>
            <a:r>
              <a:rPr lang="en-US" sz="2000" dirty="0">
                <a:solidFill>
                  <a:schemeClr val="accent6">
                    <a:lumMod val="60000"/>
                    <a:lumOff val="40000"/>
                  </a:schemeClr>
                </a:solidFill>
              </a:rPr>
              <a:t>variable’s value </a:t>
            </a:r>
            <a:r>
              <a:rPr lang="en-US" sz="2000" dirty="0"/>
              <a:t>from memory</a:t>
            </a:r>
          </a:p>
          <a:p>
            <a:endParaRPr lang="en-US" sz="2000" dirty="0"/>
          </a:p>
          <a:p>
            <a:r>
              <a:rPr lang="en-US" sz="2000" dirty="0"/>
              <a:t>Operate on </a:t>
            </a:r>
            <a:r>
              <a:rPr lang="en-US" sz="2000" dirty="0">
                <a:solidFill>
                  <a:schemeClr val="accent6">
                    <a:lumMod val="60000"/>
                    <a:lumOff val="40000"/>
                  </a:schemeClr>
                </a:solidFill>
              </a:rPr>
              <a:t>r1</a:t>
            </a:r>
            <a:r>
              <a:rPr lang="en-US" sz="2000" dirty="0"/>
              <a:t>, save back to </a:t>
            </a:r>
            <a:r>
              <a:rPr lang="en-US" sz="2000" dirty="0">
                <a:solidFill>
                  <a:srgbClr val="FF0000"/>
                </a:solidFill>
              </a:rPr>
              <a:t>variable’s address</a:t>
            </a:r>
          </a:p>
        </p:txBody>
      </p:sp>
      <p:sp>
        <p:nvSpPr>
          <p:cNvPr id="5" name="Rectangle 4"/>
          <p:cNvSpPr/>
          <p:nvPr/>
        </p:nvSpPr>
        <p:spPr>
          <a:xfrm>
            <a:off x="5588199" y="1219201"/>
            <a:ext cx="6643239" cy="3631763"/>
          </a:xfrm>
          <a:prstGeom prst="rect">
            <a:avLst/>
          </a:prstGeom>
        </p:spPr>
        <p:txBody>
          <a:bodyPr wrap="square">
            <a:spAutoFit/>
          </a:bodyPr>
          <a:lstStyle/>
          <a:p>
            <a:pPr>
              <a:tabLst>
                <a:tab pos="2006600" algn="l"/>
                <a:tab pos="2806700" algn="l"/>
              </a:tabLst>
            </a:pPr>
            <a:r>
              <a:rPr lang="pt-BR" sz="2000" dirty="0">
                <a:latin typeface="Lucida Console" pitchFamily="49" charset="0"/>
              </a:rPr>
              <a:t>;;;24     	apD = &amp;siC;</a:t>
            </a:r>
          </a:p>
          <a:p>
            <a:pPr>
              <a:tabLst>
                <a:tab pos="2006600" algn="l"/>
                <a:tab pos="2806700" algn="l"/>
              </a:tabLst>
            </a:pPr>
            <a:r>
              <a:rPr lang="pt-BR" sz="2000" dirty="0">
                <a:latin typeface="Lucida Console" pitchFamily="49" charset="0"/>
              </a:rPr>
              <a:t>000026  4833 LDR	</a:t>
            </a:r>
            <a:r>
              <a:rPr lang="pt-BR" sz="2000" dirty="0">
                <a:solidFill>
                  <a:srgbClr val="FF0000"/>
                </a:solidFill>
                <a:latin typeface="Lucida Console" pitchFamily="49" charset="0"/>
              </a:rPr>
              <a:t>r0</a:t>
            </a:r>
            <a:r>
              <a:rPr lang="pt-BR" sz="2000" dirty="0">
                <a:latin typeface="Lucida Console" pitchFamily="49" charset="0"/>
              </a:rPr>
              <a:t>,</a:t>
            </a:r>
            <a:r>
              <a:rPr lang="pt-BR" sz="2000" dirty="0">
                <a:solidFill>
                  <a:srgbClr val="00B050"/>
                </a:solidFill>
                <a:latin typeface="Lucida Console" pitchFamily="49" charset="0"/>
              </a:rPr>
              <a:t>|L1.244|</a:t>
            </a:r>
          </a:p>
          <a:p>
            <a:pPr>
              <a:tabLst>
                <a:tab pos="2006600" algn="l"/>
                <a:tab pos="2806700" algn="l"/>
              </a:tabLst>
            </a:pPr>
            <a:r>
              <a:rPr lang="pt-BR" sz="2000" dirty="0">
                <a:latin typeface="Lucida Console" pitchFamily="49" charset="0"/>
              </a:rPr>
              <a:t>;;;25     	(*apD) += 9;</a:t>
            </a:r>
          </a:p>
          <a:p>
            <a:pPr>
              <a:tabLst>
                <a:tab pos="2006600" algn="l"/>
                <a:tab pos="2806700" algn="l"/>
              </a:tabLst>
            </a:pPr>
            <a:r>
              <a:rPr lang="pt-BR" sz="2000" dirty="0">
                <a:latin typeface="Lucida Console" pitchFamily="49" charset="0"/>
              </a:rPr>
              <a:t>000028  6801	LDR	</a:t>
            </a:r>
            <a:r>
              <a:rPr lang="pt-BR" sz="2000" dirty="0">
                <a:solidFill>
                  <a:schemeClr val="accent6">
                    <a:lumMod val="60000"/>
                    <a:lumOff val="40000"/>
                  </a:schemeClr>
                </a:solidFill>
                <a:latin typeface="Lucida Console" pitchFamily="49" charset="0"/>
              </a:rPr>
              <a:t>r1</a:t>
            </a:r>
            <a:r>
              <a:rPr lang="pt-BR" sz="2000" dirty="0">
                <a:latin typeface="Lucida Console" pitchFamily="49" charset="0"/>
              </a:rPr>
              <a:t>,[</a:t>
            </a:r>
            <a:r>
              <a:rPr lang="pt-BR" sz="2000" dirty="0">
                <a:solidFill>
                  <a:srgbClr val="FF0000"/>
                </a:solidFill>
                <a:latin typeface="Lucida Console" pitchFamily="49" charset="0"/>
              </a:rPr>
              <a:t>r0</a:t>
            </a:r>
            <a:r>
              <a:rPr lang="pt-BR" sz="2000" dirty="0">
                <a:latin typeface="Lucida Console" pitchFamily="49" charset="0"/>
              </a:rPr>
              <a:t>,</a:t>
            </a:r>
            <a:r>
              <a:rPr lang="pt-BR" sz="2000" dirty="0">
                <a:solidFill>
                  <a:srgbClr val="FF0000"/>
                </a:solidFill>
                <a:latin typeface="Lucida Console" pitchFamily="49" charset="0"/>
              </a:rPr>
              <a:t>#0</a:t>
            </a:r>
            <a:r>
              <a:rPr lang="pt-BR" sz="2000" dirty="0">
                <a:latin typeface="Lucida Console" pitchFamily="49" charset="0"/>
              </a:rPr>
              <a:t>]</a:t>
            </a:r>
          </a:p>
          <a:p>
            <a:pPr>
              <a:tabLst>
                <a:tab pos="2006600" algn="l"/>
                <a:tab pos="2806700" algn="l"/>
              </a:tabLst>
            </a:pPr>
            <a:r>
              <a:rPr lang="pt-BR" sz="2000" dirty="0">
                <a:latin typeface="Lucida Console" pitchFamily="49" charset="0"/>
              </a:rPr>
              <a:t>00002a  3109	ADDS	</a:t>
            </a:r>
            <a:r>
              <a:rPr lang="pt-BR" sz="2000" dirty="0">
                <a:solidFill>
                  <a:schemeClr val="accent6">
                    <a:lumMod val="60000"/>
                    <a:lumOff val="40000"/>
                  </a:schemeClr>
                </a:solidFill>
                <a:latin typeface="Lucida Console" pitchFamily="49" charset="0"/>
              </a:rPr>
              <a:t>r1</a:t>
            </a:r>
            <a:r>
              <a:rPr lang="pt-BR" sz="2000" dirty="0">
                <a:latin typeface="Lucida Console" pitchFamily="49" charset="0"/>
              </a:rPr>
              <a:t>,</a:t>
            </a:r>
            <a:r>
              <a:rPr lang="pt-BR" sz="2000" dirty="0">
                <a:solidFill>
                  <a:schemeClr val="accent6">
                    <a:lumMod val="60000"/>
                    <a:lumOff val="40000"/>
                  </a:schemeClr>
                </a:solidFill>
                <a:latin typeface="Lucida Console" pitchFamily="49" charset="0"/>
              </a:rPr>
              <a:t>r1</a:t>
            </a:r>
            <a:r>
              <a:rPr lang="pt-BR" sz="2000" dirty="0">
                <a:latin typeface="Lucida Console" pitchFamily="49" charset="0"/>
              </a:rPr>
              <a:t>,#9</a:t>
            </a:r>
          </a:p>
          <a:p>
            <a:pPr>
              <a:tabLst>
                <a:tab pos="2006600" algn="l"/>
                <a:tab pos="2806700" algn="l"/>
              </a:tabLst>
            </a:pPr>
            <a:r>
              <a:rPr lang="pt-BR" sz="2000" dirty="0">
                <a:latin typeface="Lucida Console" pitchFamily="49" charset="0"/>
              </a:rPr>
              <a:t>00002c  6001 	STR	</a:t>
            </a:r>
            <a:r>
              <a:rPr lang="pt-BR" sz="2000" dirty="0">
                <a:solidFill>
                  <a:schemeClr val="accent6">
                    <a:lumMod val="60000"/>
                    <a:lumOff val="40000"/>
                  </a:schemeClr>
                </a:solidFill>
                <a:latin typeface="Lucida Console" pitchFamily="49" charset="0"/>
              </a:rPr>
              <a:t>r1</a:t>
            </a:r>
            <a:r>
              <a:rPr lang="pt-BR" sz="2000" dirty="0">
                <a:latin typeface="Lucida Console" pitchFamily="49" charset="0"/>
              </a:rPr>
              <a:t>,[</a:t>
            </a:r>
            <a:r>
              <a:rPr lang="pt-BR" sz="2000" dirty="0">
                <a:solidFill>
                  <a:srgbClr val="FF0000"/>
                </a:solidFill>
                <a:latin typeface="Lucida Console" pitchFamily="49" charset="0"/>
              </a:rPr>
              <a:t>r0</a:t>
            </a:r>
            <a:r>
              <a:rPr lang="pt-BR" sz="2000" dirty="0">
                <a:latin typeface="Lucida Console" pitchFamily="49" charset="0"/>
              </a:rPr>
              <a:t>,</a:t>
            </a:r>
            <a:r>
              <a:rPr lang="pt-BR" sz="2000" dirty="0">
                <a:solidFill>
                  <a:srgbClr val="FF0000"/>
                </a:solidFill>
                <a:latin typeface="Lucida Console" pitchFamily="49" charset="0"/>
              </a:rPr>
              <a:t>#0</a:t>
            </a:r>
            <a:r>
              <a:rPr lang="pt-BR" sz="2000" dirty="0">
                <a:latin typeface="Lucida Console" pitchFamily="49" charset="0"/>
              </a:rPr>
              <a:t>]</a:t>
            </a:r>
          </a:p>
          <a:p>
            <a:pPr>
              <a:tabLst>
                <a:tab pos="1143000" algn="l"/>
                <a:tab pos="2057400" algn="l"/>
                <a:tab pos="2743200" algn="l"/>
                <a:tab pos="3378200" algn="l"/>
              </a:tabLst>
            </a:pPr>
            <a:r>
              <a:rPr lang="en-US" dirty="0">
                <a:solidFill>
                  <a:srgbClr val="00B050"/>
                </a:solidFill>
                <a:latin typeface="Lucida Console" pitchFamily="49" charset="0"/>
              </a:rPr>
              <a:t>|L1.244|</a:t>
            </a:r>
          </a:p>
          <a:p>
            <a:pPr>
              <a:tabLst>
                <a:tab pos="1143000" algn="l"/>
                <a:tab pos="2057400" algn="l"/>
                <a:tab pos="2743200" algn="l"/>
                <a:tab pos="3378200" algn="l"/>
              </a:tabLst>
            </a:pPr>
            <a:r>
              <a:rPr lang="en-US" dirty="0">
                <a:latin typeface="Lucida Console" pitchFamily="49" charset="0"/>
              </a:rPr>
              <a:t>		DCD      	</a:t>
            </a:r>
            <a:r>
              <a:rPr lang="en-US" dirty="0">
                <a:solidFill>
                  <a:srgbClr val="FF0000"/>
                </a:solidFill>
                <a:latin typeface="Lucida Console" pitchFamily="49" charset="0"/>
              </a:rPr>
              <a:t>||</a:t>
            </a:r>
            <a:r>
              <a:rPr lang="en-US" dirty="0" err="1">
                <a:solidFill>
                  <a:srgbClr val="FF0000"/>
                </a:solidFill>
                <a:latin typeface="Lucida Console" pitchFamily="49" charset="0"/>
              </a:rPr>
              <a:t>siC</a:t>
            </a:r>
            <a:r>
              <a:rPr lang="en-US" dirty="0">
                <a:solidFill>
                  <a:srgbClr val="FF0000"/>
                </a:solidFill>
                <a:latin typeface="Lucida Console" pitchFamily="49" charset="0"/>
              </a:rPr>
              <a:t>||</a:t>
            </a:r>
          </a:p>
          <a:p>
            <a:pPr>
              <a:tabLst>
                <a:tab pos="1143000" algn="l"/>
                <a:tab pos="2057400" algn="l"/>
                <a:tab pos="2743200" algn="l"/>
                <a:tab pos="3378200" algn="l"/>
              </a:tabLst>
            </a:pPr>
            <a:r>
              <a:rPr lang="en-US" dirty="0">
                <a:latin typeface="Lucida Console" pitchFamily="49" charset="0"/>
              </a:rPr>
              <a:t>	 AREA ||.data||, DATA, ALIGN=2</a:t>
            </a:r>
          </a:p>
          <a:p>
            <a:pPr>
              <a:tabLst>
                <a:tab pos="1143000" algn="l"/>
                <a:tab pos="2057400" algn="l"/>
                <a:tab pos="2743200" algn="l"/>
                <a:tab pos="3378200" algn="l"/>
              </a:tabLst>
            </a:pPr>
            <a:r>
              <a:rPr lang="en-US" dirty="0">
                <a:solidFill>
                  <a:srgbClr val="FF0000"/>
                </a:solidFill>
                <a:latin typeface="Lucida Console" pitchFamily="49" charset="0"/>
              </a:rPr>
              <a:t>||</a:t>
            </a:r>
            <a:r>
              <a:rPr lang="en-US" dirty="0" err="1">
                <a:solidFill>
                  <a:srgbClr val="FF0000"/>
                </a:solidFill>
                <a:latin typeface="Lucida Console" pitchFamily="49" charset="0"/>
              </a:rPr>
              <a:t>siC</a:t>
            </a:r>
            <a:r>
              <a:rPr lang="en-US" dirty="0">
                <a:solidFill>
                  <a:srgbClr val="FF0000"/>
                </a:solidFill>
                <a:latin typeface="Lucida Console" pitchFamily="49" charset="0"/>
              </a:rPr>
              <a:t>||</a:t>
            </a:r>
          </a:p>
          <a:p>
            <a:pPr>
              <a:tabLst>
                <a:tab pos="1143000" algn="l"/>
                <a:tab pos="2057400" algn="l"/>
                <a:tab pos="2743200" algn="l"/>
                <a:tab pos="3378200" algn="l"/>
              </a:tabLst>
            </a:pPr>
            <a:r>
              <a:rPr lang="en-US" dirty="0">
                <a:latin typeface="Lucida Console" pitchFamily="49" charset="0"/>
              </a:rPr>
              <a:t>		DCD      </a:t>
            </a:r>
            <a:r>
              <a:rPr lang="en-US" dirty="0">
                <a:solidFill>
                  <a:schemeClr val="accent6">
                    <a:lumMod val="60000"/>
                    <a:lumOff val="40000"/>
                  </a:schemeClr>
                </a:solidFill>
                <a:latin typeface="Lucida Console" pitchFamily="49" charset="0"/>
              </a:rPr>
              <a:t>0x00000003</a:t>
            </a:r>
          </a:p>
          <a:p>
            <a:pPr>
              <a:tabLst>
                <a:tab pos="2006600" algn="l"/>
                <a:tab pos="2806700" algn="l"/>
              </a:tabLst>
            </a:pPr>
            <a:endParaRPr lang="pt-BR" sz="2000" dirty="0">
              <a:latin typeface="Lucida Console" pitchFamily="49" charset="0"/>
            </a:endParaRPr>
          </a:p>
        </p:txBody>
      </p:sp>
    </p:spTree>
    <p:extLst>
      <p:ext uri="{BB962C8B-B14F-4D97-AF65-F5344CB8AC3E}">
        <p14:creationId xmlns:p14="http://schemas.microsoft.com/office/powerpoint/2010/main" val="2933249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Array Access</a:t>
            </a:r>
          </a:p>
        </p:txBody>
      </p:sp>
      <p:sp>
        <p:nvSpPr>
          <p:cNvPr id="2" name="Subtitle 1">
            <a:extLst>
              <a:ext uri="{FF2B5EF4-FFF2-40B4-BE49-F238E27FC236}">
                <a16:creationId xmlns:a16="http://schemas.microsoft.com/office/drawing/2014/main" id="{A09243A3-E82D-46E0-A93F-0C92D841CFF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5019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Array Access</a:t>
            </a:r>
          </a:p>
        </p:txBody>
      </p:sp>
      <p:sp>
        <p:nvSpPr>
          <p:cNvPr id="6" name="Content Placeholder 5"/>
          <p:cNvSpPr>
            <a:spLocks noGrp="1"/>
          </p:cNvSpPr>
          <p:nvPr>
            <p:ph idx="1"/>
          </p:nvPr>
        </p:nvSpPr>
        <p:spPr>
          <a:xfrm>
            <a:off x="479425" y="1171111"/>
            <a:ext cx="4970942" cy="4948335"/>
          </a:xfrm>
        </p:spPr>
        <p:txBody>
          <a:bodyPr/>
          <a:lstStyle/>
          <a:p>
            <a:r>
              <a:rPr lang="en-GB" sz="2000" dirty="0"/>
              <a:t>What does it take to get at an array element in memory?</a:t>
            </a:r>
          </a:p>
          <a:p>
            <a:pPr lvl="1"/>
            <a:r>
              <a:rPr lang="en-GB" dirty="0"/>
              <a:t>Depends on how many dimensions</a:t>
            </a:r>
          </a:p>
          <a:p>
            <a:pPr lvl="1"/>
            <a:r>
              <a:rPr lang="en-GB" dirty="0"/>
              <a:t>Depends on element size and row width</a:t>
            </a:r>
          </a:p>
          <a:p>
            <a:pPr lvl="1"/>
            <a:r>
              <a:rPr lang="en-GB" dirty="0"/>
              <a:t>Depends on location, which depends on storage type (static, automatic, dynamic)</a:t>
            </a:r>
          </a:p>
        </p:txBody>
      </p:sp>
      <p:sp>
        <p:nvSpPr>
          <p:cNvPr id="5" name="Rectangle 4"/>
          <p:cNvSpPr/>
          <p:nvPr/>
        </p:nvSpPr>
        <p:spPr>
          <a:xfrm>
            <a:off x="5450367" y="1219201"/>
            <a:ext cx="6643239" cy="2862322"/>
          </a:xfrm>
          <a:prstGeom prst="rect">
            <a:avLst/>
          </a:prstGeom>
        </p:spPr>
        <p:txBody>
          <a:bodyPr wrap="square">
            <a:spAutoFit/>
          </a:bodyPr>
          <a:lstStyle/>
          <a:p>
            <a:pPr>
              <a:tabLst>
                <a:tab pos="2006600" algn="l"/>
                <a:tab pos="2806700" algn="l"/>
              </a:tabLst>
            </a:pPr>
            <a:r>
              <a:rPr lang="en-US" sz="2000" dirty="0">
                <a:latin typeface="Lucida Console" pitchFamily="49" charset="0"/>
              </a:rPr>
              <a:t>uint8 buff2[3]; </a:t>
            </a:r>
          </a:p>
          <a:p>
            <a:pPr>
              <a:tabLst>
                <a:tab pos="2006600" algn="l"/>
                <a:tab pos="2806700" algn="l"/>
              </a:tabLst>
            </a:pPr>
            <a:r>
              <a:rPr lang="en-US" sz="2000" dirty="0">
                <a:latin typeface="Lucida Console" pitchFamily="49" charset="0"/>
              </a:rPr>
              <a:t>uint16 buff3[5][7];</a:t>
            </a:r>
          </a:p>
          <a:p>
            <a:pPr>
              <a:tabLst>
                <a:tab pos="2006600" algn="l"/>
                <a:tab pos="2806700" algn="l"/>
              </a:tabLst>
            </a:pPr>
            <a:endParaRPr lang="en-US" sz="2000" dirty="0">
              <a:latin typeface="Lucida Console" pitchFamily="49" charset="0"/>
            </a:endParaRPr>
          </a:p>
          <a:p>
            <a:pPr>
              <a:tabLst>
                <a:tab pos="2006600" algn="l"/>
                <a:tab pos="2806700" algn="l"/>
              </a:tabLst>
            </a:pPr>
            <a:r>
              <a:rPr lang="pt-BR" sz="2000" dirty="0">
                <a:latin typeface="Lucida Console" pitchFamily="49" charset="0"/>
              </a:rPr>
              <a:t>uint32 arrays(uint8 n, uint8 j) {</a:t>
            </a:r>
          </a:p>
          <a:p>
            <a:pPr>
              <a:tabLst>
                <a:tab pos="2006600" algn="l"/>
                <a:tab pos="2806700" algn="l"/>
              </a:tabLst>
            </a:pPr>
            <a:r>
              <a:rPr lang="pt-BR" sz="2000" dirty="0">
                <a:latin typeface="Lucida Console" pitchFamily="49" charset="0"/>
              </a:rPr>
              <a:t>  volatile uint32 i;</a:t>
            </a:r>
          </a:p>
          <a:p>
            <a:pPr>
              <a:tabLst>
                <a:tab pos="2006600" algn="l"/>
                <a:tab pos="2806700" algn="l"/>
              </a:tabLst>
            </a:pPr>
            <a:r>
              <a:rPr lang="pt-BR" sz="2000" dirty="0">
                <a:latin typeface="Lucida Console" pitchFamily="49" charset="0"/>
              </a:rPr>
              <a:t>  i = buff2[0] + buff2[n];</a:t>
            </a:r>
            <a:br>
              <a:rPr lang="pt-BR" sz="2000" dirty="0">
                <a:latin typeface="Lucida Console" pitchFamily="49" charset="0"/>
              </a:rPr>
            </a:br>
            <a:r>
              <a:rPr lang="pt-BR" sz="2000" dirty="0">
                <a:latin typeface="Lucida Console" pitchFamily="49" charset="0"/>
              </a:rPr>
              <a:t>  i += buff3[n][j];</a:t>
            </a:r>
          </a:p>
          <a:p>
            <a:pPr>
              <a:tabLst>
                <a:tab pos="2006600" algn="l"/>
                <a:tab pos="2806700" algn="l"/>
              </a:tabLst>
            </a:pPr>
            <a:r>
              <a:rPr lang="pt-BR" sz="2000" dirty="0">
                <a:latin typeface="Lucida Console" pitchFamily="49" charset="0"/>
              </a:rPr>
              <a:t>  return i;</a:t>
            </a:r>
          </a:p>
          <a:p>
            <a:pPr>
              <a:tabLst>
                <a:tab pos="2006600" algn="l"/>
                <a:tab pos="2806700" algn="l"/>
              </a:tabLst>
            </a:pPr>
            <a:r>
              <a:rPr lang="pt-BR" sz="2000" dirty="0">
                <a:latin typeface="Lucida Console" pitchFamily="49" charset="0"/>
              </a:rPr>
              <a:t>}</a:t>
            </a:r>
          </a:p>
        </p:txBody>
      </p:sp>
    </p:spTree>
    <p:extLst>
      <p:ext uri="{BB962C8B-B14F-4D97-AF65-F5344CB8AC3E}">
        <p14:creationId xmlns:p14="http://schemas.microsoft.com/office/powerpoint/2010/main" val="3265365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Accessing 1-D Array Elements</a:t>
            </a:r>
          </a:p>
        </p:txBody>
      </p:sp>
      <p:sp>
        <p:nvSpPr>
          <p:cNvPr id="3" name="Content Placeholder 2"/>
          <p:cNvSpPr>
            <a:spLocks noGrp="1"/>
          </p:cNvSpPr>
          <p:nvPr>
            <p:ph idx="1"/>
          </p:nvPr>
        </p:nvSpPr>
        <p:spPr/>
        <p:txBody>
          <a:bodyPr/>
          <a:lstStyle/>
          <a:p>
            <a:r>
              <a:rPr lang="en-US" sz="2000" dirty="0"/>
              <a:t>Need to calculate element address: sum of:</a:t>
            </a:r>
          </a:p>
          <a:p>
            <a:pPr lvl="1"/>
            <a:r>
              <a:rPr lang="en-US" dirty="0"/>
              <a:t>array start address</a:t>
            </a:r>
          </a:p>
          <a:p>
            <a:pPr lvl="1"/>
            <a:r>
              <a:rPr lang="en-US" dirty="0"/>
              <a:t>offset: index * element size</a:t>
            </a:r>
          </a:p>
          <a:p>
            <a:r>
              <a:rPr lang="en-US" sz="2000" dirty="0"/>
              <a:t>buff2 is array of unsigned characters</a:t>
            </a:r>
          </a:p>
          <a:p>
            <a:endParaRPr lang="en-US" sz="2000" dirty="0"/>
          </a:p>
          <a:p>
            <a:r>
              <a:rPr lang="en-US" sz="2000" dirty="0"/>
              <a:t>Move n (argument) from r0 into r2 </a:t>
            </a:r>
          </a:p>
          <a:p>
            <a:r>
              <a:rPr lang="en-US" sz="2000" dirty="0"/>
              <a:t>Load r3 with pointer to buff2</a:t>
            </a:r>
          </a:p>
          <a:p>
            <a:r>
              <a:rPr lang="en-US" sz="2000" dirty="0"/>
              <a:t>Load (byte) r3 with first element of buff2</a:t>
            </a:r>
          </a:p>
          <a:p>
            <a:r>
              <a:rPr lang="en-US" sz="2000" dirty="0"/>
              <a:t>Load r4 with pointer to buff2</a:t>
            </a:r>
          </a:p>
          <a:p>
            <a:r>
              <a:rPr lang="en-US" sz="2000" dirty="0"/>
              <a:t>Load (byte) r4 with element at address buff2+r2</a:t>
            </a:r>
          </a:p>
          <a:p>
            <a:pPr lvl="1"/>
            <a:r>
              <a:rPr lang="en-US" dirty="0"/>
              <a:t>r2 holds argument n</a:t>
            </a:r>
          </a:p>
          <a:p>
            <a:r>
              <a:rPr lang="en-US" sz="2000" dirty="0"/>
              <a:t>Add r3 and r4 to form sum </a:t>
            </a:r>
          </a:p>
          <a:p>
            <a:endParaRPr lang="en-US" sz="2000" dirty="0"/>
          </a:p>
        </p:txBody>
      </p:sp>
      <p:graphicFrame>
        <p:nvGraphicFramePr>
          <p:cNvPr id="5" name="Table 4"/>
          <p:cNvGraphicFramePr>
            <a:graphicFrameLocks noGrp="1"/>
          </p:cNvGraphicFramePr>
          <p:nvPr/>
        </p:nvGraphicFramePr>
        <p:xfrm>
          <a:off x="6146721" y="1143000"/>
          <a:ext cx="4367094" cy="1308864"/>
        </p:xfrm>
        <a:graphic>
          <a:graphicData uri="http://schemas.openxmlformats.org/drawingml/2006/table">
            <a:tbl>
              <a:tblPr firstRow="1" firstCol="1" bandRow="1">
                <a:tableStyleId>{5C22544A-7EE6-4342-B048-85BDC9FD1C3A}</a:tableStyleId>
              </a:tblPr>
              <a:tblGrid>
                <a:gridCol w="2174840">
                  <a:extLst>
                    <a:ext uri="{9D8B030D-6E8A-4147-A177-3AD203B41FA5}">
                      <a16:colId xmlns:a16="http://schemas.microsoft.com/office/drawing/2014/main" val="20000"/>
                    </a:ext>
                  </a:extLst>
                </a:gridCol>
                <a:gridCol w="2192254">
                  <a:extLst>
                    <a:ext uri="{9D8B030D-6E8A-4147-A177-3AD203B41FA5}">
                      <a16:colId xmlns:a16="http://schemas.microsoft.com/office/drawing/2014/main" val="20001"/>
                    </a:ext>
                  </a:extLst>
                </a:gridCol>
              </a:tblGrid>
              <a:tr h="0">
                <a:tc>
                  <a:txBody>
                    <a:bodyPr/>
                    <a:lstStyle/>
                    <a:p>
                      <a:pPr marL="0" marR="0">
                        <a:lnSpc>
                          <a:spcPct val="115000"/>
                        </a:lnSpc>
                        <a:spcBef>
                          <a:spcPts val="0"/>
                        </a:spcBef>
                        <a:spcAft>
                          <a:spcPts val="0"/>
                        </a:spcAft>
                      </a:pPr>
                      <a:r>
                        <a:rPr lang="en-US" sz="2000" dirty="0">
                          <a:solidFill>
                            <a:sysClr val="windowText" lastClr="000000"/>
                          </a:solidFill>
                          <a:effectLst/>
                          <a:latin typeface="Lucida Console" pitchFamily="49" charset="0"/>
                        </a:rPr>
                        <a:t>Address</a:t>
                      </a:r>
                      <a:endParaRPr lang="en-US" sz="200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000" dirty="0">
                          <a:solidFill>
                            <a:sysClr val="windowText" lastClr="000000"/>
                          </a:solidFill>
                          <a:effectLst/>
                          <a:latin typeface="Lucida Console" pitchFamily="49" charset="0"/>
                        </a:rPr>
                        <a:t>Contents</a:t>
                      </a:r>
                      <a:endParaRPr lang="en-US" sz="200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2000" b="0" dirty="0">
                          <a:solidFill>
                            <a:sysClr val="windowText" lastClr="000000"/>
                          </a:solidFill>
                          <a:effectLst/>
                          <a:latin typeface="Lucida Console" pitchFamily="49" charset="0"/>
                        </a:rPr>
                        <a:t>buff2</a:t>
                      </a:r>
                      <a:endParaRPr lang="en-US" sz="20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000" dirty="0">
                          <a:solidFill>
                            <a:sysClr val="windowText" lastClr="000000"/>
                          </a:solidFill>
                          <a:effectLst/>
                          <a:latin typeface="Lucida Console" pitchFamily="49" charset="0"/>
                        </a:rPr>
                        <a:t>buff2[0]</a:t>
                      </a:r>
                      <a:endParaRPr lang="en-US" sz="200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2000" b="0" dirty="0">
                          <a:solidFill>
                            <a:sysClr val="windowText" lastClr="000000"/>
                          </a:solidFill>
                          <a:effectLst/>
                          <a:latin typeface="Lucida Console" pitchFamily="49" charset="0"/>
                        </a:rPr>
                        <a:t>buff2 + 1</a:t>
                      </a:r>
                      <a:endParaRPr lang="en-US" sz="20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000" dirty="0">
                          <a:solidFill>
                            <a:sysClr val="windowText" lastClr="000000"/>
                          </a:solidFill>
                          <a:effectLst/>
                          <a:latin typeface="Lucida Console" pitchFamily="49" charset="0"/>
                        </a:rPr>
                        <a:t>buff2[1]</a:t>
                      </a:r>
                      <a:endParaRPr lang="en-US" sz="200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2000" b="0" dirty="0">
                          <a:solidFill>
                            <a:sysClr val="windowText" lastClr="000000"/>
                          </a:solidFill>
                          <a:effectLst/>
                          <a:latin typeface="Lucida Console" pitchFamily="49" charset="0"/>
                        </a:rPr>
                        <a:t>buff2 + 2</a:t>
                      </a:r>
                      <a:endParaRPr lang="en-US" sz="20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000" dirty="0">
                          <a:solidFill>
                            <a:sysClr val="windowText" lastClr="000000"/>
                          </a:solidFill>
                          <a:effectLst/>
                          <a:latin typeface="Lucida Console" pitchFamily="49" charset="0"/>
                        </a:rPr>
                        <a:t>buff2[2]</a:t>
                      </a:r>
                      <a:endParaRPr lang="en-US" sz="200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Rectangle 5"/>
          <p:cNvSpPr/>
          <p:nvPr/>
        </p:nvSpPr>
        <p:spPr>
          <a:xfrm>
            <a:off x="5943601" y="2971801"/>
            <a:ext cx="5957439" cy="2862322"/>
          </a:xfrm>
          <a:prstGeom prst="rect">
            <a:avLst/>
          </a:prstGeom>
        </p:spPr>
        <p:txBody>
          <a:bodyPr wrap="square">
            <a:spAutoFit/>
          </a:bodyPr>
          <a:lstStyle/>
          <a:p>
            <a:pPr>
              <a:tabLst>
                <a:tab pos="2006600" algn="l"/>
                <a:tab pos="2806700" algn="l"/>
              </a:tabLst>
            </a:pPr>
            <a:r>
              <a:rPr lang="pt-BR" sz="2000" dirty="0">
                <a:latin typeface="Lucida Console" pitchFamily="49" charset="0"/>
              </a:rPr>
              <a:t>00009e  4602	MOV	r2,r0</a:t>
            </a:r>
          </a:p>
          <a:p>
            <a:pPr>
              <a:tabLst>
                <a:tab pos="2006600" algn="l"/>
                <a:tab pos="2806700" algn="l"/>
              </a:tabLst>
            </a:pPr>
            <a:r>
              <a:rPr lang="pt-BR" sz="2000" dirty="0">
                <a:latin typeface="Lucida Console" pitchFamily="49" charset="0"/>
              </a:rPr>
              <a:t>;;;76    i = buff2[0] + buff2[n];</a:t>
            </a:r>
          </a:p>
          <a:p>
            <a:pPr>
              <a:tabLst>
                <a:tab pos="2006600" algn="l"/>
                <a:tab pos="2806700" algn="l"/>
              </a:tabLst>
            </a:pPr>
            <a:r>
              <a:rPr lang="pt-BR" sz="2000" dirty="0">
                <a:latin typeface="Lucida Console" pitchFamily="49" charset="0"/>
              </a:rPr>
              <a:t>0000a0  4b1b	LDR	r3,|L1.272|</a:t>
            </a:r>
          </a:p>
          <a:p>
            <a:pPr>
              <a:tabLst>
                <a:tab pos="2006600" algn="l"/>
                <a:tab pos="2806700" algn="l"/>
              </a:tabLst>
            </a:pPr>
            <a:r>
              <a:rPr lang="pt-BR" sz="2000" dirty="0">
                <a:latin typeface="Lucida Console" pitchFamily="49" charset="0"/>
              </a:rPr>
              <a:t>0000a2  781b	LDRB	r3,[r3,#0]  ; buff2</a:t>
            </a:r>
          </a:p>
          <a:p>
            <a:pPr>
              <a:tabLst>
                <a:tab pos="2006600" algn="l"/>
                <a:tab pos="2806700" algn="l"/>
              </a:tabLst>
            </a:pPr>
            <a:r>
              <a:rPr lang="pt-BR" sz="2000" dirty="0">
                <a:latin typeface="Lucida Console" pitchFamily="49" charset="0"/>
              </a:rPr>
              <a:t>0000a4  4c1a	LDR	r4,|L1.272|</a:t>
            </a:r>
          </a:p>
          <a:p>
            <a:pPr>
              <a:tabLst>
                <a:tab pos="2006600" algn="l"/>
                <a:tab pos="2806700" algn="l"/>
              </a:tabLst>
            </a:pPr>
            <a:r>
              <a:rPr lang="pt-BR" sz="2000" dirty="0">
                <a:latin typeface="Lucida Console" pitchFamily="49" charset="0"/>
              </a:rPr>
              <a:t>0000a6  5ca4 	LDRB	r4,[r4,r2]</a:t>
            </a:r>
          </a:p>
          <a:p>
            <a:pPr>
              <a:tabLst>
                <a:tab pos="2006600" algn="l"/>
                <a:tab pos="2806700" algn="l"/>
              </a:tabLst>
            </a:pPr>
            <a:r>
              <a:rPr lang="pt-BR" sz="2000" dirty="0">
                <a:latin typeface="Lucida Console" pitchFamily="49" charset="0"/>
              </a:rPr>
              <a:t>0000a8  1918 	ADDS	r0,r3,r4</a:t>
            </a:r>
          </a:p>
          <a:p>
            <a:pPr>
              <a:tabLst>
                <a:tab pos="2006600" algn="l"/>
                <a:tab pos="2806700" algn="l"/>
              </a:tabLst>
            </a:pPr>
            <a:r>
              <a:rPr lang="pt-BR" sz="2000" dirty="0">
                <a:latin typeface="Lucida Console" pitchFamily="49" charset="0"/>
              </a:rPr>
              <a:t>|L1.272|</a:t>
            </a:r>
          </a:p>
          <a:p>
            <a:pPr lvl="1">
              <a:tabLst>
                <a:tab pos="2006600" algn="l"/>
                <a:tab pos="2806700" algn="l"/>
              </a:tabLst>
            </a:pPr>
            <a:r>
              <a:rPr lang="pt-BR" sz="2000" dirty="0">
                <a:latin typeface="Lucida Console" pitchFamily="49" charset="0"/>
              </a:rPr>
              <a:t>	DCD	buff2</a:t>
            </a:r>
          </a:p>
        </p:txBody>
      </p:sp>
    </p:spTree>
    <p:extLst>
      <p:ext uri="{BB962C8B-B14F-4D97-AF65-F5344CB8AC3E}">
        <p14:creationId xmlns:p14="http://schemas.microsoft.com/office/powerpoint/2010/main" val="4083426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Accessing 2-D Array Elements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2699805"/>
              </p:ext>
            </p:extLst>
          </p:nvPr>
        </p:nvGraphicFramePr>
        <p:xfrm>
          <a:off x="479424" y="1314510"/>
          <a:ext cx="7018654" cy="4449699"/>
        </p:xfrm>
        <a:graphic>
          <a:graphicData uri="http://schemas.openxmlformats.org/drawingml/2006/table">
            <a:tbl>
              <a:tblPr firstRow="1" firstCol="1" bandRow="1">
                <a:tableStyleId>{5C22544A-7EE6-4342-B048-85BDC9FD1C3A}</a:tableStyleId>
              </a:tblPr>
              <a:tblGrid>
                <a:gridCol w="3509327">
                  <a:extLst>
                    <a:ext uri="{9D8B030D-6E8A-4147-A177-3AD203B41FA5}">
                      <a16:colId xmlns:a16="http://schemas.microsoft.com/office/drawing/2014/main" val="20000"/>
                    </a:ext>
                  </a:extLst>
                </a:gridCol>
                <a:gridCol w="3509327">
                  <a:extLst>
                    <a:ext uri="{9D8B030D-6E8A-4147-A177-3AD203B41FA5}">
                      <a16:colId xmlns:a16="http://schemas.microsoft.com/office/drawing/2014/main" val="20001"/>
                    </a:ext>
                  </a:extLst>
                </a:gridCol>
              </a:tblGrid>
              <a:tr h="253339">
                <a:tc>
                  <a:txBody>
                    <a:bodyPr/>
                    <a:lstStyle/>
                    <a:p>
                      <a:pPr marL="0" marR="0">
                        <a:lnSpc>
                          <a:spcPct val="115000"/>
                        </a:lnSpc>
                        <a:spcBef>
                          <a:spcPts val="0"/>
                        </a:spcBef>
                        <a:spcAft>
                          <a:spcPts val="0"/>
                        </a:spcAft>
                      </a:pPr>
                      <a:r>
                        <a:rPr lang="en-US" sz="1600" b="1" dirty="0">
                          <a:solidFill>
                            <a:sysClr val="windowText" lastClr="000000"/>
                          </a:solidFill>
                          <a:effectLst/>
                          <a:latin typeface="Lucida Console" pitchFamily="49" charset="0"/>
                        </a:rPr>
                        <a:t>Address</a:t>
                      </a:r>
                      <a:endParaRPr lang="en-US" sz="1600" b="1"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b="1" dirty="0">
                          <a:solidFill>
                            <a:sysClr val="windowText" lastClr="000000"/>
                          </a:solidFill>
                          <a:effectLst/>
                          <a:latin typeface="Lucida Console" pitchFamily="49" charset="0"/>
                        </a:rPr>
                        <a:t>Contents</a:t>
                      </a:r>
                      <a:endParaRPr lang="en-US" sz="1600" b="1"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3339">
                <a:tc>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buff3[0][0]</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3339">
                <a:tc>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buff3+1</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2"/>
                  </a:ext>
                </a:extLst>
              </a:tr>
              <a:tr h="253339">
                <a:tc>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buff3+2</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buff3[0][1]</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3339">
                <a:tc>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buff3+3</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4"/>
                  </a:ext>
                </a:extLst>
              </a:tr>
              <a:tr h="253339">
                <a:tc gridSpan="2">
                  <a:txBody>
                    <a:bodyPr/>
                    <a:lstStyle/>
                    <a:p>
                      <a:pPr marL="0" marR="0" algn="ctr">
                        <a:lnSpc>
                          <a:spcPct val="115000"/>
                        </a:lnSpc>
                        <a:spcBef>
                          <a:spcPts val="0"/>
                        </a:spcBef>
                        <a:spcAft>
                          <a:spcPts val="0"/>
                        </a:spcAft>
                      </a:pPr>
                      <a:r>
                        <a:rPr lang="en-US" sz="1600" b="0" dirty="0">
                          <a:solidFill>
                            <a:sysClr val="windowText" lastClr="000000"/>
                          </a:solidFill>
                          <a:effectLst/>
                          <a:latin typeface="Lucida Console" pitchFamily="49" charset="0"/>
                        </a:rPr>
                        <a:t>(etc.)</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5"/>
                  </a:ext>
                </a:extLst>
              </a:tr>
              <a:tr h="253339">
                <a:tc>
                  <a:txBody>
                    <a:bodyPr/>
                    <a:lstStyle/>
                    <a:p>
                      <a:pPr marL="0" marR="0">
                        <a:lnSpc>
                          <a:spcPct val="115000"/>
                        </a:lnSpc>
                        <a:spcBef>
                          <a:spcPts val="0"/>
                        </a:spcBef>
                        <a:spcAft>
                          <a:spcPts val="0"/>
                        </a:spcAft>
                      </a:pPr>
                      <a:r>
                        <a:rPr lang="en-US" sz="1600" b="0">
                          <a:solidFill>
                            <a:sysClr val="windowText" lastClr="000000"/>
                          </a:solidFill>
                          <a:effectLst/>
                          <a:latin typeface="Lucida Console" pitchFamily="49" charset="0"/>
                        </a:rPr>
                        <a:t>buff3+10</a:t>
                      </a:r>
                      <a:endParaRPr lang="en-US" sz="1600" b="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buff3[0][5]</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339">
                <a:tc>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buff3+11</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7"/>
                  </a:ext>
                </a:extLst>
              </a:tr>
              <a:tr h="253339">
                <a:tc>
                  <a:txBody>
                    <a:bodyPr/>
                    <a:lstStyle/>
                    <a:p>
                      <a:pPr marL="0" marR="0">
                        <a:lnSpc>
                          <a:spcPct val="115000"/>
                        </a:lnSpc>
                        <a:spcBef>
                          <a:spcPts val="0"/>
                        </a:spcBef>
                        <a:spcAft>
                          <a:spcPts val="0"/>
                        </a:spcAft>
                      </a:pPr>
                      <a:r>
                        <a:rPr lang="en-US" sz="1600" b="0">
                          <a:solidFill>
                            <a:sysClr val="windowText" lastClr="000000"/>
                          </a:solidFill>
                          <a:effectLst/>
                          <a:latin typeface="Lucida Console" pitchFamily="49" charset="0"/>
                        </a:rPr>
                        <a:t>buff3+12</a:t>
                      </a:r>
                      <a:endParaRPr lang="en-US" sz="1600" b="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buff3[0][6]</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53339">
                <a:tc>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buff3+13</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9"/>
                  </a:ext>
                </a:extLst>
              </a:tr>
              <a:tr h="253339">
                <a:tc>
                  <a:txBody>
                    <a:bodyPr/>
                    <a:lstStyle/>
                    <a:p>
                      <a:pPr marL="0" marR="0">
                        <a:lnSpc>
                          <a:spcPct val="115000"/>
                        </a:lnSpc>
                        <a:spcBef>
                          <a:spcPts val="0"/>
                        </a:spcBef>
                        <a:spcAft>
                          <a:spcPts val="0"/>
                        </a:spcAft>
                      </a:pPr>
                      <a:r>
                        <a:rPr lang="en-US" sz="1600" b="0">
                          <a:solidFill>
                            <a:sysClr val="windowText" lastClr="000000"/>
                          </a:solidFill>
                          <a:effectLst/>
                          <a:latin typeface="Lucida Console" pitchFamily="49" charset="0"/>
                        </a:rPr>
                        <a:t>buff3+14</a:t>
                      </a:r>
                      <a:endParaRPr lang="en-US" sz="1600" b="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buff3[1][0]</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3339">
                <a:tc>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buff3+15</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11"/>
                  </a:ext>
                </a:extLst>
              </a:tr>
              <a:tr h="253339">
                <a:tc>
                  <a:txBody>
                    <a:bodyPr/>
                    <a:lstStyle/>
                    <a:p>
                      <a:pPr marL="0" marR="0">
                        <a:lnSpc>
                          <a:spcPct val="115000"/>
                        </a:lnSpc>
                        <a:spcBef>
                          <a:spcPts val="0"/>
                        </a:spcBef>
                        <a:spcAft>
                          <a:spcPts val="0"/>
                        </a:spcAft>
                      </a:pPr>
                      <a:r>
                        <a:rPr lang="en-US" sz="1600" b="0">
                          <a:solidFill>
                            <a:sysClr val="windowText" lastClr="000000"/>
                          </a:solidFill>
                          <a:effectLst/>
                          <a:latin typeface="Lucida Console" pitchFamily="49" charset="0"/>
                        </a:rPr>
                        <a:t>buff3+16</a:t>
                      </a:r>
                      <a:endParaRPr lang="en-US" sz="1600" b="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buff3[1][1]</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53339">
                <a:tc>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buff3+17</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13"/>
                  </a:ext>
                </a:extLst>
              </a:tr>
              <a:tr h="253339">
                <a:tc gridSpan="2">
                  <a:txBody>
                    <a:bodyPr/>
                    <a:lstStyle/>
                    <a:p>
                      <a:pPr marL="0" marR="0" algn="ctr">
                        <a:lnSpc>
                          <a:spcPct val="115000"/>
                        </a:lnSpc>
                        <a:spcBef>
                          <a:spcPts val="0"/>
                        </a:spcBef>
                        <a:spcAft>
                          <a:spcPts val="0"/>
                        </a:spcAft>
                      </a:pPr>
                      <a:r>
                        <a:rPr lang="en-US" sz="1600" b="0" dirty="0">
                          <a:solidFill>
                            <a:sysClr val="windowText" lastClr="000000"/>
                          </a:solidFill>
                          <a:effectLst/>
                          <a:latin typeface="Lucida Console" pitchFamily="49" charset="0"/>
                        </a:rPr>
                        <a:t>(etc.)</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4"/>
                  </a:ext>
                </a:extLst>
              </a:tr>
              <a:tr h="253339">
                <a:tc>
                  <a:txBody>
                    <a:bodyPr/>
                    <a:lstStyle/>
                    <a:p>
                      <a:pPr marL="0" marR="0">
                        <a:lnSpc>
                          <a:spcPct val="115000"/>
                        </a:lnSpc>
                        <a:spcBef>
                          <a:spcPts val="0"/>
                        </a:spcBef>
                        <a:spcAft>
                          <a:spcPts val="0"/>
                        </a:spcAft>
                      </a:pPr>
                      <a:r>
                        <a:rPr lang="en-US" sz="1600" b="0">
                          <a:solidFill>
                            <a:sysClr val="windowText" lastClr="000000"/>
                          </a:solidFill>
                          <a:effectLst/>
                          <a:latin typeface="Lucida Console" pitchFamily="49" charset="0"/>
                        </a:rPr>
                        <a:t>buff3+68</a:t>
                      </a:r>
                      <a:endParaRPr lang="en-US" sz="1600" b="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buff3[4][6]</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53339">
                <a:tc>
                  <a:txBody>
                    <a:bodyPr/>
                    <a:lstStyle/>
                    <a:p>
                      <a:pPr marL="0" marR="0">
                        <a:lnSpc>
                          <a:spcPct val="115000"/>
                        </a:lnSpc>
                        <a:spcBef>
                          <a:spcPts val="0"/>
                        </a:spcBef>
                        <a:spcAft>
                          <a:spcPts val="0"/>
                        </a:spcAft>
                      </a:pPr>
                      <a:r>
                        <a:rPr lang="en-US" sz="1600" b="0" dirty="0">
                          <a:solidFill>
                            <a:sysClr val="windowText" lastClr="000000"/>
                          </a:solidFill>
                          <a:effectLst/>
                          <a:latin typeface="Lucida Console" pitchFamily="49" charset="0"/>
                        </a:rPr>
                        <a:t>buff3+69</a:t>
                      </a:r>
                      <a:endParaRPr lang="en-US" sz="1600" b="0" dirty="0">
                        <a:solidFill>
                          <a:sysClr val="windowText" lastClr="000000"/>
                        </a:solidFill>
                        <a:effectLst/>
                        <a:latin typeface="Lucida Console" pitchFamily="49" charset="0"/>
                        <a:ea typeface="Times New Roman"/>
                        <a:cs typeface="Times New Roman"/>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16"/>
                  </a:ext>
                </a:extLst>
              </a:tr>
            </a:tbl>
          </a:graphicData>
        </a:graphic>
      </p:graphicFrame>
      <p:sp>
        <p:nvSpPr>
          <p:cNvPr id="8" name="Text Placeholder 7"/>
          <p:cNvSpPr>
            <a:spLocks noGrp="1"/>
          </p:cNvSpPr>
          <p:nvPr>
            <p:ph type="body" idx="4294967295"/>
          </p:nvPr>
        </p:nvSpPr>
        <p:spPr>
          <a:xfrm>
            <a:off x="7848600" y="1447800"/>
            <a:ext cx="4343400" cy="4724400"/>
          </a:xfrm>
        </p:spPr>
        <p:txBody>
          <a:bodyPr/>
          <a:lstStyle/>
          <a:p>
            <a:r>
              <a:rPr lang="en-US" sz="2000" dirty="0" err="1"/>
              <a:t>var</a:t>
            </a:r>
            <a:r>
              <a:rPr lang="en-US" sz="2000" dirty="0"/>
              <a:t>[rows][columns]</a:t>
            </a:r>
          </a:p>
          <a:p>
            <a:r>
              <a:rPr lang="en-US" sz="2000" dirty="0"/>
              <a:t>Sizes</a:t>
            </a:r>
          </a:p>
          <a:p>
            <a:pPr lvl="1"/>
            <a:r>
              <a:rPr lang="en-US" dirty="0"/>
              <a:t>Element: 2 bytes</a:t>
            </a:r>
          </a:p>
          <a:p>
            <a:pPr lvl="1"/>
            <a:r>
              <a:rPr lang="en-US" dirty="0"/>
              <a:t>Row: 7*2 bytes = 14 bytes (0xe)</a:t>
            </a:r>
          </a:p>
          <a:p>
            <a:r>
              <a:rPr lang="en-US" sz="2000" dirty="0"/>
              <a:t>Offset based on row index and column index</a:t>
            </a:r>
          </a:p>
          <a:p>
            <a:pPr lvl="1"/>
            <a:r>
              <a:rPr lang="en-US" dirty="0"/>
              <a:t>column offset =</a:t>
            </a:r>
            <a:r>
              <a:rPr lang="en-US" baseline="0" dirty="0"/>
              <a:t> column index * element size</a:t>
            </a:r>
          </a:p>
          <a:p>
            <a:pPr lvl="1"/>
            <a:r>
              <a:rPr lang="en-US" baseline="0" dirty="0"/>
              <a:t>row offset = row index * row size</a:t>
            </a:r>
            <a:endParaRPr lang="en-US" dirty="0"/>
          </a:p>
        </p:txBody>
      </p:sp>
      <p:sp>
        <p:nvSpPr>
          <p:cNvPr id="7" name="TextBox 6"/>
          <p:cNvSpPr txBox="1"/>
          <p:nvPr/>
        </p:nvSpPr>
        <p:spPr>
          <a:xfrm>
            <a:off x="1830468" y="914400"/>
            <a:ext cx="3108543" cy="400110"/>
          </a:xfrm>
          <a:prstGeom prst="rect">
            <a:avLst/>
          </a:prstGeom>
          <a:noFill/>
        </p:spPr>
        <p:txBody>
          <a:bodyPr wrap="none" rtlCol="0">
            <a:spAutoFit/>
          </a:bodyPr>
          <a:lstStyle/>
          <a:p>
            <a:r>
              <a:rPr lang="en-US" sz="2000" dirty="0">
                <a:latin typeface="Lucida Console" pitchFamily="49" charset="0"/>
              </a:rPr>
              <a:t>uint16 buff3[5][7] </a:t>
            </a:r>
          </a:p>
        </p:txBody>
      </p:sp>
    </p:spTree>
    <p:extLst>
      <p:ext uri="{BB962C8B-B14F-4D97-AF65-F5344CB8AC3E}">
        <p14:creationId xmlns:p14="http://schemas.microsoft.com/office/powerpoint/2010/main" val="3362390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Code to Access 2-D Array </a:t>
            </a:r>
          </a:p>
        </p:txBody>
      </p:sp>
      <p:sp>
        <p:nvSpPr>
          <p:cNvPr id="3" name="Content Placeholder 2">
            <a:extLst>
              <a:ext uri="{FF2B5EF4-FFF2-40B4-BE49-F238E27FC236}">
                <a16:creationId xmlns:a16="http://schemas.microsoft.com/office/drawing/2014/main" id="{46D2654B-57BD-4D81-9734-D18A4F5FAD53}"/>
              </a:ext>
            </a:extLst>
          </p:cNvPr>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488200" y="1405200"/>
          <a:ext cx="11170401" cy="4782240"/>
        </p:xfrm>
        <a:graphic>
          <a:graphicData uri="http://schemas.openxmlformats.org/drawingml/2006/table">
            <a:tbl>
              <a:tblPr firstRow="1" bandRow="1">
                <a:tableStyleId>{5C22544A-7EE6-4342-B048-85BDC9FD1C3A}</a:tableStyleId>
              </a:tblPr>
              <a:tblGrid>
                <a:gridCol w="2154555">
                  <a:extLst>
                    <a:ext uri="{9D8B030D-6E8A-4147-A177-3AD203B41FA5}">
                      <a16:colId xmlns:a16="http://schemas.microsoft.com/office/drawing/2014/main" val="20000"/>
                    </a:ext>
                  </a:extLst>
                </a:gridCol>
                <a:gridCol w="1299246">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3048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2916000">
                  <a:extLst>
                    <a:ext uri="{9D8B030D-6E8A-4147-A177-3AD203B41FA5}">
                      <a16:colId xmlns:a16="http://schemas.microsoft.com/office/drawing/2014/main" val="20006"/>
                    </a:ext>
                  </a:extLst>
                </a:gridCol>
              </a:tblGrid>
              <a:tr h="323335">
                <a:tc>
                  <a:txBody>
                    <a:bodyPr/>
                    <a:lstStyle/>
                    <a:p>
                      <a:r>
                        <a:rPr lang="en-GB" dirty="0"/>
                        <a:t>Instruction</a:t>
                      </a:r>
                    </a:p>
                  </a:txBody>
                  <a:tcPr/>
                </a:tc>
                <a:tc>
                  <a:txBody>
                    <a:bodyPr/>
                    <a:lstStyle/>
                    <a:p>
                      <a:r>
                        <a:rPr lang="en-GB" dirty="0"/>
                        <a:t>r0</a:t>
                      </a:r>
                    </a:p>
                  </a:txBody>
                  <a:tcPr/>
                </a:tc>
                <a:tc>
                  <a:txBody>
                    <a:bodyPr/>
                    <a:lstStyle/>
                    <a:p>
                      <a:r>
                        <a:rPr lang="en-GB" dirty="0"/>
                        <a:t>r1</a:t>
                      </a:r>
                    </a:p>
                  </a:txBody>
                  <a:tcPr/>
                </a:tc>
                <a:tc>
                  <a:txBody>
                    <a:bodyPr/>
                    <a:lstStyle/>
                    <a:p>
                      <a:r>
                        <a:rPr lang="en-GB" dirty="0"/>
                        <a:t>r2</a:t>
                      </a:r>
                    </a:p>
                  </a:txBody>
                  <a:tcPr/>
                </a:tc>
                <a:tc>
                  <a:txBody>
                    <a:bodyPr/>
                    <a:lstStyle/>
                    <a:p>
                      <a:r>
                        <a:rPr lang="en-GB" dirty="0"/>
                        <a:t>r3</a:t>
                      </a:r>
                    </a:p>
                  </a:txBody>
                  <a:tcPr/>
                </a:tc>
                <a:tc>
                  <a:txBody>
                    <a:bodyPr/>
                    <a:lstStyle/>
                    <a:p>
                      <a:r>
                        <a:rPr lang="en-GB" dirty="0"/>
                        <a:t>r4</a:t>
                      </a:r>
                    </a:p>
                  </a:txBody>
                  <a:tcPr/>
                </a:tc>
                <a:tc>
                  <a:txBody>
                    <a:bodyPr/>
                    <a:lstStyle/>
                    <a:p>
                      <a:r>
                        <a:rPr lang="en-GB" dirty="0"/>
                        <a:t>Description</a:t>
                      </a:r>
                    </a:p>
                  </a:txBody>
                  <a:tcPr/>
                </a:tc>
                <a:extLst>
                  <a:ext uri="{0D108BD9-81ED-4DB2-BD59-A6C34878D82A}">
                    <a16:rowId xmlns:a16="http://schemas.microsoft.com/office/drawing/2014/main" val="10000"/>
                  </a:ext>
                </a:extLst>
              </a:tr>
              <a:tr h="323335">
                <a:tc>
                  <a:txBody>
                    <a:bodyPr/>
                    <a:lstStyle/>
                    <a:p>
                      <a:r>
                        <a:rPr lang="en-GB" dirty="0"/>
                        <a:t>;;;</a:t>
                      </a:r>
                      <a:r>
                        <a:rPr lang="en-GB" baseline="0" dirty="0"/>
                        <a:t>  </a:t>
                      </a:r>
                      <a:r>
                        <a:rPr lang="en-GB" dirty="0" err="1"/>
                        <a:t>i</a:t>
                      </a:r>
                      <a:r>
                        <a:rPr lang="en-GB" dirty="0"/>
                        <a:t> += buff3[n][j];</a:t>
                      </a:r>
                    </a:p>
                  </a:txBody>
                  <a:tcPr marT="36000" marB="36000"/>
                </a:tc>
                <a:tc>
                  <a:txBody>
                    <a:bodyPr/>
                    <a:lstStyle/>
                    <a:p>
                      <a:r>
                        <a:rPr lang="en-GB" dirty="0" err="1"/>
                        <a:t>i</a:t>
                      </a:r>
                      <a:endParaRPr lang="en-GB" dirty="0"/>
                    </a:p>
                  </a:txBody>
                  <a:tcPr marT="36000" marB="36000"/>
                </a:tc>
                <a:tc>
                  <a:txBody>
                    <a:bodyPr/>
                    <a:lstStyle/>
                    <a:p>
                      <a:r>
                        <a:rPr lang="en-GB" dirty="0"/>
                        <a:t>j</a:t>
                      </a:r>
                    </a:p>
                  </a:txBody>
                  <a:tcPr marT="36000" marB="36000"/>
                </a:tc>
                <a:tc>
                  <a:txBody>
                    <a:bodyPr/>
                    <a:lstStyle/>
                    <a:p>
                      <a:r>
                        <a:rPr lang="en-GB" dirty="0"/>
                        <a:t>n</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endParaRPr lang="en-GB" dirty="0"/>
                    </a:p>
                  </a:txBody>
                  <a:tcPr marT="36000" marB="36000"/>
                </a:tc>
                <a:extLst>
                  <a:ext uri="{0D108BD9-81ED-4DB2-BD59-A6C34878D82A}">
                    <a16:rowId xmlns:a16="http://schemas.microsoft.com/office/drawing/2014/main" val="10001"/>
                  </a:ext>
                </a:extLst>
              </a:tr>
              <a:tr h="323335">
                <a:tc>
                  <a:txBody>
                    <a:bodyPr/>
                    <a:lstStyle/>
                    <a:p>
                      <a:r>
                        <a:rPr lang="en-GB" dirty="0"/>
                        <a:t>MOVS	r3,#0xe</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r>
                        <a:rPr lang="en-GB" dirty="0"/>
                        <a:t>0xe</a:t>
                      </a:r>
                    </a:p>
                  </a:txBody>
                  <a:tcPr marT="36000" marB="36000"/>
                </a:tc>
                <a:tc>
                  <a:txBody>
                    <a:bodyPr/>
                    <a:lstStyle/>
                    <a:p>
                      <a:r>
                        <a:rPr lang="en-GB" dirty="0"/>
                        <a:t>-</a:t>
                      </a:r>
                    </a:p>
                  </a:txBody>
                  <a:tcPr marT="36000" marB="36000"/>
                </a:tc>
                <a:tc>
                  <a:txBody>
                    <a:bodyPr/>
                    <a:lstStyle/>
                    <a:p>
                      <a:r>
                        <a:rPr lang="en-GB" dirty="0"/>
                        <a:t>Load row size</a:t>
                      </a:r>
                    </a:p>
                  </a:txBody>
                  <a:tcPr marT="36000" marB="36000"/>
                </a:tc>
                <a:extLst>
                  <a:ext uri="{0D108BD9-81ED-4DB2-BD59-A6C34878D82A}">
                    <a16:rowId xmlns:a16="http://schemas.microsoft.com/office/drawing/2014/main" val="10002"/>
                  </a:ext>
                </a:extLst>
              </a:tr>
              <a:tr h="323335">
                <a:tc>
                  <a:txBody>
                    <a:bodyPr/>
                    <a:lstStyle/>
                    <a:p>
                      <a:r>
                        <a:rPr lang="en-GB" dirty="0"/>
                        <a:t>MULS	r3,r2,r3</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r>
                        <a:rPr lang="en-GB" dirty="0"/>
                        <a:t>n</a:t>
                      </a:r>
                    </a:p>
                  </a:txBody>
                  <a:tcPr marT="36000" marB="36000"/>
                </a:tc>
                <a:tc>
                  <a:txBody>
                    <a:bodyPr/>
                    <a:lstStyle/>
                    <a:p>
                      <a:r>
                        <a:rPr lang="en-GB" dirty="0"/>
                        <a:t>n*0xe</a:t>
                      </a:r>
                    </a:p>
                  </a:txBody>
                  <a:tcPr marT="36000" marB="36000"/>
                </a:tc>
                <a:tc>
                  <a:txBody>
                    <a:bodyPr/>
                    <a:lstStyle/>
                    <a:p>
                      <a:r>
                        <a:rPr lang="en-GB" dirty="0"/>
                        <a:t>-</a:t>
                      </a:r>
                    </a:p>
                  </a:txBody>
                  <a:tcPr marT="36000" marB="36000"/>
                </a:tc>
                <a:tc>
                  <a:txBody>
                    <a:bodyPr/>
                    <a:lstStyle/>
                    <a:p>
                      <a:r>
                        <a:rPr lang="en-GB" dirty="0"/>
                        <a:t>Multiply by row number</a:t>
                      </a:r>
                    </a:p>
                  </a:txBody>
                  <a:tcPr marT="36000" marB="36000"/>
                </a:tc>
                <a:extLst>
                  <a:ext uri="{0D108BD9-81ED-4DB2-BD59-A6C34878D82A}">
                    <a16:rowId xmlns:a16="http://schemas.microsoft.com/office/drawing/2014/main" val="10003"/>
                  </a:ext>
                </a:extLst>
              </a:tr>
              <a:tr h="323335">
                <a:tc>
                  <a:txBody>
                    <a:bodyPr/>
                    <a:lstStyle/>
                    <a:p>
                      <a:r>
                        <a:rPr lang="en-GB" dirty="0"/>
                        <a:t>LDR 	r4,|L1.276|</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r>
                        <a:rPr lang="en-GB" dirty="0"/>
                        <a:t>&amp;buff3</a:t>
                      </a:r>
                    </a:p>
                  </a:txBody>
                  <a:tcPr marT="36000" marB="36000"/>
                </a:tc>
                <a:tc>
                  <a:txBody>
                    <a:bodyPr/>
                    <a:lstStyle/>
                    <a:p>
                      <a:r>
                        <a:rPr lang="en-GB" dirty="0"/>
                        <a:t>Load address</a:t>
                      </a:r>
                      <a:r>
                        <a:rPr lang="en-GB" baseline="0" dirty="0"/>
                        <a:t> of buff3</a:t>
                      </a:r>
                      <a:endParaRPr lang="en-GB" dirty="0"/>
                    </a:p>
                  </a:txBody>
                  <a:tcPr marT="36000" marB="36000"/>
                </a:tc>
                <a:extLst>
                  <a:ext uri="{0D108BD9-81ED-4DB2-BD59-A6C34878D82A}">
                    <a16:rowId xmlns:a16="http://schemas.microsoft.com/office/drawing/2014/main" val="10004"/>
                  </a:ext>
                </a:extLst>
              </a:tr>
              <a:tr h="323335">
                <a:tc>
                  <a:txBody>
                    <a:bodyPr/>
                    <a:lstStyle/>
                    <a:p>
                      <a:r>
                        <a:rPr lang="en-GB" dirty="0"/>
                        <a:t>ADDS 	r3,r3,r4</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&amp;buff3+n*0xe</a:t>
                      </a:r>
                    </a:p>
                  </a:txBody>
                  <a:tcPr marT="36000" marB="36000"/>
                </a:tc>
                <a:tc>
                  <a:txBody>
                    <a:bodyPr/>
                    <a:lstStyle/>
                    <a:p>
                      <a:r>
                        <a:rPr lang="en-GB" dirty="0"/>
                        <a:t>-</a:t>
                      </a:r>
                    </a:p>
                  </a:txBody>
                  <a:tcPr marT="36000" marB="36000"/>
                </a:tc>
                <a:tc>
                  <a:txBody>
                    <a:bodyPr/>
                    <a:lstStyle/>
                    <a:p>
                      <a:r>
                        <a:rPr lang="en-GB" dirty="0"/>
                        <a:t>Add buff3 address to row offset</a:t>
                      </a:r>
                    </a:p>
                  </a:txBody>
                  <a:tcPr marT="36000" marB="36000"/>
                </a:tc>
                <a:extLst>
                  <a:ext uri="{0D108BD9-81ED-4DB2-BD59-A6C34878D82A}">
                    <a16:rowId xmlns:a16="http://schemas.microsoft.com/office/drawing/2014/main" val="10005"/>
                  </a:ext>
                </a:extLst>
              </a:tr>
              <a:tr h="323335">
                <a:tc>
                  <a:txBody>
                    <a:bodyPr/>
                    <a:lstStyle/>
                    <a:p>
                      <a:r>
                        <a:rPr lang="en-GB" dirty="0"/>
                        <a:t>LSLS	r4,r1,#1</a:t>
                      </a:r>
                    </a:p>
                  </a:txBody>
                  <a:tcPr marT="36000" marB="36000"/>
                </a:tc>
                <a:tc>
                  <a:txBody>
                    <a:bodyPr/>
                    <a:lstStyle/>
                    <a:p>
                      <a:r>
                        <a:rPr lang="en-GB" dirty="0"/>
                        <a:t>-</a:t>
                      </a:r>
                    </a:p>
                  </a:txBody>
                  <a:tcPr marT="36000" marB="36000"/>
                </a:tc>
                <a:tc>
                  <a:txBody>
                    <a:bodyPr/>
                    <a:lstStyle/>
                    <a:p>
                      <a:r>
                        <a:rPr lang="en-GB" dirty="0"/>
                        <a:t>j</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r>
                        <a:rPr lang="en-GB" dirty="0"/>
                        <a:t>j&lt;&lt;1</a:t>
                      </a:r>
                    </a:p>
                  </a:txBody>
                  <a:tcPr marT="36000" marB="36000"/>
                </a:tc>
                <a:tc>
                  <a:txBody>
                    <a:bodyPr/>
                    <a:lstStyle/>
                    <a:p>
                      <a:r>
                        <a:rPr lang="en-GB" dirty="0"/>
                        <a:t>Multiply</a:t>
                      </a:r>
                      <a:r>
                        <a:rPr lang="en-GB" baseline="0" dirty="0"/>
                        <a:t> column number by 2 (buff3 is uint16 array)</a:t>
                      </a:r>
                      <a:endParaRPr lang="en-GB" dirty="0"/>
                    </a:p>
                  </a:txBody>
                  <a:tcPr marT="36000" marB="36000"/>
                </a:tc>
                <a:extLst>
                  <a:ext uri="{0D108BD9-81ED-4DB2-BD59-A6C34878D82A}">
                    <a16:rowId xmlns:a16="http://schemas.microsoft.com/office/drawing/2014/main" val="10006"/>
                  </a:ext>
                </a:extLst>
              </a:tr>
              <a:tr h="323335">
                <a:tc>
                  <a:txBody>
                    <a:bodyPr/>
                    <a:lstStyle/>
                    <a:p>
                      <a:r>
                        <a:rPr lang="en-GB" dirty="0"/>
                        <a:t>LDRH	r3,[r3,r4]</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*(uint16)(&amp;buff3+n*0xe+j&lt;&lt;1)</a:t>
                      </a:r>
                    </a:p>
                    <a:p>
                      <a:r>
                        <a:rPr lang="en-GB" dirty="0"/>
                        <a:t>= buff3[n][j]</a:t>
                      </a:r>
                    </a:p>
                  </a:txBody>
                  <a:tcPr marT="36000" marB="36000"/>
                </a:tc>
                <a:tc>
                  <a:txBody>
                    <a:bodyPr/>
                    <a:lstStyle/>
                    <a:p>
                      <a:r>
                        <a:rPr lang="en-GB" dirty="0"/>
                        <a:t>j&lt;&lt;1</a:t>
                      </a:r>
                    </a:p>
                  </a:txBody>
                  <a:tcPr marT="36000" marB="36000"/>
                </a:tc>
                <a:tc>
                  <a:txBody>
                    <a:bodyPr/>
                    <a:lstStyle/>
                    <a:p>
                      <a:r>
                        <a:rPr lang="en-GB" dirty="0"/>
                        <a:t>Load </a:t>
                      </a:r>
                      <a:r>
                        <a:rPr lang="en-GB" dirty="0" err="1"/>
                        <a:t>halfword</a:t>
                      </a:r>
                      <a:r>
                        <a:rPr lang="en-GB" dirty="0"/>
                        <a:t> r3</a:t>
                      </a:r>
                      <a:r>
                        <a:rPr lang="en-GB" baseline="0" dirty="0"/>
                        <a:t> with element at r3+r4 (buff3 + row offset + col offset)</a:t>
                      </a:r>
                      <a:endParaRPr lang="en-GB" dirty="0"/>
                    </a:p>
                  </a:txBody>
                  <a:tcPr marT="36000" marB="36000"/>
                </a:tc>
                <a:extLst>
                  <a:ext uri="{0D108BD9-81ED-4DB2-BD59-A6C34878D82A}">
                    <a16:rowId xmlns:a16="http://schemas.microsoft.com/office/drawing/2014/main" val="10007"/>
                  </a:ext>
                </a:extLst>
              </a:tr>
              <a:tr h="323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ADDS	r0,r3,r0</a:t>
                      </a:r>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i+buff3[n][j]</a:t>
                      </a:r>
                    </a:p>
                  </a:txBody>
                  <a:tcPr marT="36000" marB="36000"/>
                </a:tc>
                <a:tc>
                  <a:txBody>
                    <a:bodyPr/>
                    <a:lstStyle/>
                    <a:p>
                      <a:r>
                        <a:rPr lang="en-GB" dirty="0"/>
                        <a:t>-</a:t>
                      </a:r>
                    </a:p>
                  </a:txBody>
                  <a:tcPr marT="36000" marB="36000"/>
                </a:tc>
                <a:tc>
                  <a:txBody>
                    <a:bodyPr/>
                    <a:lstStyle/>
                    <a:p>
                      <a:r>
                        <a:rPr lang="en-GB" dirty="0"/>
                        <a:t>-</a:t>
                      </a:r>
                    </a:p>
                  </a:txBody>
                  <a:tcPr marT="36000" marB="36000"/>
                </a:tc>
                <a:tc>
                  <a:txBody>
                    <a:bodyPr/>
                    <a:lstStyle/>
                    <a:p>
                      <a:r>
                        <a:rPr lang="en-GB" dirty="0"/>
                        <a:t>buff3[n][j]</a:t>
                      </a:r>
                    </a:p>
                  </a:txBody>
                  <a:tcPr marT="36000" marB="36000"/>
                </a:tc>
                <a:tc>
                  <a:txBody>
                    <a:bodyPr/>
                    <a:lstStyle/>
                    <a:p>
                      <a:endParaRPr lang="en-GB" dirty="0"/>
                    </a:p>
                  </a:txBody>
                  <a:tcPr marT="36000" marB="36000"/>
                </a:tc>
                <a:tc>
                  <a:txBody>
                    <a:bodyPr/>
                    <a:lstStyle/>
                    <a:p>
                      <a:r>
                        <a:rPr lang="en-GB" dirty="0"/>
                        <a:t>Add r3</a:t>
                      </a:r>
                      <a:r>
                        <a:rPr lang="en-GB" baseline="0" dirty="0"/>
                        <a:t> to r0 (</a:t>
                      </a:r>
                      <a:r>
                        <a:rPr lang="en-GB" baseline="0" dirty="0" err="1"/>
                        <a:t>i</a:t>
                      </a:r>
                      <a:r>
                        <a:rPr lang="en-GB" baseline="0" dirty="0"/>
                        <a:t>)</a:t>
                      </a:r>
                      <a:endParaRPr lang="en-GB" dirty="0"/>
                    </a:p>
                  </a:txBody>
                  <a:tcPr marT="36000" marB="3600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37545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Function Prolog and Epilog</a:t>
            </a:r>
          </a:p>
        </p:txBody>
      </p:sp>
      <p:sp>
        <p:nvSpPr>
          <p:cNvPr id="2" name="Subtitle 1">
            <a:extLst>
              <a:ext uri="{FF2B5EF4-FFF2-40B4-BE49-F238E27FC236}">
                <a16:creationId xmlns:a16="http://schemas.microsoft.com/office/drawing/2014/main" id="{40635985-7EDA-4CE2-B0E0-D0AC9D837B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221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 Programmer’s World: a comprehensive set of features</a:t>
            </a:r>
          </a:p>
        </p:txBody>
      </p:sp>
      <p:sp>
        <p:nvSpPr>
          <p:cNvPr id="9219" name="Content Placeholder 2"/>
          <p:cNvSpPr>
            <a:spLocks noGrp="1"/>
          </p:cNvSpPr>
          <p:nvPr>
            <p:ph idx="1"/>
          </p:nvPr>
        </p:nvSpPr>
        <p:spPr/>
        <p:txBody>
          <a:bodyPr/>
          <a:lstStyle/>
          <a:p>
            <a:r>
              <a:rPr lang="en-US" sz="2000" dirty="0"/>
              <a:t>As many functions and  variables as you want!</a:t>
            </a:r>
          </a:p>
          <a:p>
            <a:r>
              <a:rPr lang="en-US" sz="2000" dirty="0"/>
              <a:t>All the memory you could ask for!</a:t>
            </a:r>
          </a:p>
          <a:p>
            <a:r>
              <a:rPr lang="en-US" sz="2000" dirty="0"/>
              <a:t>So many data types! Integers, floating point, etc.</a:t>
            </a:r>
          </a:p>
          <a:p>
            <a:r>
              <a:rPr lang="en-US" sz="2000" dirty="0"/>
              <a:t>So many data structures! Arrays, lists, trees, sets, dictionaries</a:t>
            </a:r>
          </a:p>
          <a:p>
            <a:r>
              <a:rPr lang="en-US" sz="2000" dirty="0"/>
              <a:t>So many control structures! Subroutines, if/then/else, loops, etc.</a:t>
            </a:r>
          </a:p>
          <a:p>
            <a:r>
              <a:rPr lang="en-US" sz="2000" dirty="0"/>
              <a:t>Iterators! Polymorphism!</a:t>
            </a:r>
          </a:p>
        </p:txBody>
      </p:sp>
    </p:spTree>
    <p:extLst>
      <p:ext uri="{BB962C8B-B14F-4D97-AF65-F5344CB8AC3E}">
        <p14:creationId xmlns:p14="http://schemas.microsoft.com/office/powerpoint/2010/main" val="3546710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Prolog and Epilog</a:t>
            </a:r>
          </a:p>
        </p:txBody>
      </p:sp>
      <p:sp>
        <p:nvSpPr>
          <p:cNvPr id="3" name="Content Placeholder 2"/>
          <p:cNvSpPr>
            <a:spLocks noGrp="1"/>
          </p:cNvSpPr>
          <p:nvPr>
            <p:ph idx="1"/>
          </p:nvPr>
        </p:nvSpPr>
        <p:spPr/>
        <p:txBody>
          <a:bodyPr/>
          <a:lstStyle/>
          <a:p>
            <a:r>
              <a:rPr lang="en-US" sz="2000" dirty="0"/>
              <a:t>A function’s Prolog and Epilog are responsible for creating and destroying its activation record</a:t>
            </a:r>
          </a:p>
          <a:p>
            <a:r>
              <a:rPr lang="en-US" sz="2000" dirty="0"/>
              <a:t>Remember AAPCS</a:t>
            </a:r>
          </a:p>
          <a:p>
            <a:pPr lvl="1"/>
            <a:r>
              <a:rPr lang="en-US" dirty="0"/>
              <a:t>Scratch registers r0-r3 are not expected to be preserved upon returning from a called subroutine, can be overwritten</a:t>
            </a:r>
          </a:p>
          <a:p>
            <a:pPr lvl="1"/>
            <a:r>
              <a:rPr lang="en-US" dirty="0"/>
              <a:t>Preserved (“variable”) registers r4-r8, r10-r11 must have their original values upon returning from a called subroutine</a:t>
            </a:r>
          </a:p>
          <a:p>
            <a:pPr lvl="1"/>
            <a:r>
              <a:rPr lang="en-US" dirty="0"/>
              <a:t>Prolog must save preserved registers on stack</a:t>
            </a:r>
          </a:p>
          <a:p>
            <a:pPr lvl="1"/>
            <a:r>
              <a:rPr lang="en-US" dirty="0"/>
              <a:t>Epilog must restore preserved registers from stack</a:t>
            </a:r>
          </a:p>
          <a:p>
            <a:r>
              <a:rPr lang="en-US" sz="2000" dirty="0"/>
              <a:t>Prolog also may</a:t>
            </a:r>
          </a:p>
          <a:p>
            <a:pPr lvl="1"/>
            <a:r>
              <a:rPr lang="en-US" dirty="0"/>
              <a:t>Handle function arguments</a:t>
            </a:r>
          </a:p>
          <a:p>
            <a:pPr lvl="1"/>
            <a:r>
              <a:rPr lang="en-US" dirty="0"/>
              <a:t>Allocate temporary storage space on stack (subtract from SP)</a:t>
            </a:r>
          </a:p>
          <a:p>
            <a:r>
              <a:rPr lang="en-US" sz="2000" dirty="0"/>
              <a:t> Epilog</a:t>
            </a:r>
          </a:p>
          <a:p>
            <a:pPr lvl="1"/>
            <a:r>
              <a:rPr lang="en-US" dirty="0"/>
              <a:t>May de-allocate stack space (add to SP)</a:t>
            </a:r>
          </a:p>
          <a:p>
            <a:pPr lvl="1"/>
            <a:r>
              <a:rPr lang="en-US" dirty="0"/>
              <a:t>Returns control to calling function</a:t>
            </a:r>
          </a:p>
          <a:p>
            <a:endParaRPr lang="en-US" sz="2000" dirty="0"/>
          </a:p>
        </p:txBody>
      </p:sp>
    </p:spTree>
    <p:extLst>
      <p:ext uri="{BB962C8B-B14F-4D97-AF65-F5344CB8AC3E}">
        <p14:creationId xmlns:p14="http://schemas.microsoft.com/office/powerpoint/2010/main" val="112230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Return Address</a:t>
            </a:r>
          </a:p>
        </p:txBody>
      </p:sp>
      <p:sp>
        <p:nvSpPr>
          <p:cNvPr id="3" name="Content Placeholder 2"/>
          <p:cNvSpPr>
            <a:spLocks noGrp="1"/>
          </p:cNvSpPr>
          <p:nvPr>
            <p:ph idx="1"/>
          </p:nvPr>
        </p:nvSpPr>
        <p:spPr/>
        <p:txBody>
          <a:bodyPr/>
          <a:lstStyle/>
          <a:p>
            <a:r>
              <a:rPr lang="en-US" sz="2000" dirty="0"/>
              <a:t>Return address stored in LR by </a:t>
            </a:r>
            <a:r>
              <a:rPr lang="en-US" sz="2000" dirty="0" err="1"/>
              <a:t>bl</a:t>
            </a:r>
            <a:r>
              <a:rPr lang="en-US" sz="2000" dirty="0"/>
              <a:t>, </a:t>
            </a:r>
            <a:r>
              <a:rPr lang="en-US" sz="2000" dirty="0" err="1"/>
              <a:t>blx</a:t>
            </a:r>
            <a:r>
              <a:rPr lang="en-US" sz="2000" dirty="0"/>
              <a:t> instructions</a:t>
            </a:r>
          </a:p>
          <a:p>
            <a:endParaRPr lang="en-US" sz="2000" dirty="0"/>
          </a:p>
          <a:p>
            <a:r>
              <a:rPr lang="en-US" sz="2000" dirty="0"/>
              <a:t>Consider case where a() calls b() which calls c()</a:t>
            </a:r>
          </a:p>
          <a:p>
            <a:pPr lvl="1"/>
            <a:r>
              <a:rPr lang="en-US" dirty="0"/>
              <a:t>On entry to b(), LR holds return address in a()</a:t>
            </a:r>
          </a:p>
          <a:p>
            <a:pPr lvl="1"/>
            <a:r>
              <a:rPr lang="en-US" dirty="0"/>
              <a:t>When b() calls c(), LR will be overwritten with return address in b()</a:t>
            </a:r>
          </a:p>
          <a:p>
            <a:pPr lvl="1"/>
            <a:r>
              <a:rPr lang="en-US" dirty="0"/>
              <a:t>After c() returns, b() will have lost its return address</a:t>
            </a:r>
          </a:p>
          <a:p>
            <a:endParaRPr lang="en-US" sz="2000" dirty="0"/>
          </a:p>
          <a:p>
            <a:r>
              <a:rPr lang="en-US" sz="2000" dirty="0"/>
              <a:t>Does this function call a subroutine?</a:t>
            </a:r>
          </a:p>
          <a:p>
            <a:pPr lvl="1"/>
            <a:r>
              <a:rPr lang="en-US" dirty="0"/>
              <a:t>Yes: must save and restore LR on stack just like other preserved registers, but LR value is popped into PC rather than LR</a:t>
            </a:r>
          </a:p>
          <a:p>
            <a:pPr lvl="1"/>
            <a:r>
              <a:rPr lang="en-US" dirty="0"/>
              <a:t>No: don’t need to save or restore LR, as it will not be modified</a:t>
            </a:r>
          </a:p>
        </p:txBody>
      </p:sp>
    </p:spTree>
    <p:extLst>
      <p:ext uri="{BB962C8B-B14F-4D97-AF65-F5344CB8AC3E}">
        <p14:creationId xmlns:p14="http://schemas.microsoft.com/office/powerpoint/2010/main" val="1742762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Function Prolog and Epilog</a:t>
            </a:r>
          </a:p>
        </p:txBody>
      </p:sp>
      <p:sp>
        <p:nvSpPr>
          <p:cNvPr id="3" name="Content Placeholder 2"/>
          <p:cNvSpPr>
            <a:spLocks noGrp="1"/>
          </p:cNvSpPr>
          <p:nvPr>
            <p:ph idx="1"/>
          </p:nvPr>
        </p:nvSpPr>
        <p:spPr>
          <a:xfrm>
            <a:off x="479425" y="1171111"/>
            <a:ext cx="4549656" cy="4948335"/>
          </a:xfrm>
        </p:spPr>
        <p:txBody>
          <a:bodyPr/>
          <a:lstStyle/>
          <a:p>
            <a:r>
              <a:rPr lang="en-US" dirty="0"/>
              <a:t>Save r4 (preserved register) and link register (return address)</a:t>
            </a:r>
          </a:p>
          <a:p>
            <a:r>
              <a:rPr lang="en-US" dirty="0"/>
              <a:t>Allocate 32 (0x20) bytes on stack for array x by subtracting from SP </a:t>
            </a:r>
          </a:p>
          <a:p>
            <a:r>
              <a:rPr lang="en-US" dirty="0"/>
              <a:t>Compute return value, placing in return register r0</a:t>
            </a:r>
          </a:p>
          <a:p>
            <a:endParaRPr lang="en-US" dirty="0"/>
          </a:p>
          <a:p>
            <a:r>
              <a:rPr lang="en-US" dirty="0" err="1"/>
              <a:t>Deallocate</a:t>
            </a:r>
            <a:r>
              <a:rPr lang="en-US" dirty="0"/>
              <a:t> 32 bytes from stack</a:t>
            </a:r>
          </a:p>
          <a:p>
            <a:endParaRPr lang="en-US" dirty="0"/>
          </a:p>
          <a:p>
            <a:r>
              <a:rPr lang="en-US" dirty="0"/>
              <a:t>Pop r4 (preserved register) and PC (return address)</a:t>
            </a:r>
          </a:p>
        </p:txBody>
      </p:sp>
      <p:sp>
        <p:nvSpPr>
          <p:cNvPr id="6" name="Rectangle 5"/>
          <p:cNvSpPr/>
          <p:nvPr/>
        </p:nvSpPr>
        <p:spPr>
          <a:xfrm>
            <a:off x="5791320" y="990602"/>
            <a:ext cx="6364447" cy="5324535"/>
          </a:xfrm>
          <a:prstGeom prst="rect">
            <a:avLst/>
          </a:prstGeom>
        </p:spPr>
        <p:txBody>
          <a:bodyPr wrap="square">
            <a:spAutoFit/>
          </a:bodyPr>
          <a:lstStyle/>
          <a:p>
            <a:pPr>
              <a:tabLst>
                <a:tab pos="2006600" algn="l"/>
                <a:tab pos="2806700" algn="l"/>
              </a:tabLst>
            </a:pPr>
            <a:r>
              <a:rPr lang="en-US" sz="2000" dirty="0">
                <a:latin typeface="Lucida Console" pitchFamily="49" charset="0"/>
              </a:rPr>
              <a:t> fun4 PROC</a:t>
            </a:r>
          </a:p>
          <a:p>
            <a:pPr>
              <a:tabLst>
                <a:tab pos="2006600" algn="l"/>
                <a:tab pos="2806700" algn="l"/>
              </a:tabLst>
            </a:pPr>
            <a:r>
              <a:rPr lang="en-US" sz="2000" dirty="0">
                <a:latin typeface="Lucida Console" pitchFamily="49" charset="0"/>
              </a:rPr>
              <a:t>;;;102  </a:t>
            </a:r>
            <a:r>
              <a:rPr lang="en-US" sz="2000" dirty="0" err="1">
                <a:latin typeface="Lucida Console" pitchFamily="49" charset="0"/>
              </a:rPr>
              <a:t>int</a:t>
            </a:r>
            <a:r>
              <a:rPr lang="en-US" sz="2000" dirty="0">
                <a:latin typeface="Lucida Console" pitchFamily="49" charset="0"/>
              </a:rPr>
              <a:t> fun4(char a, </a:t>
            </a:r>
            <a:r>
              <a:rPr lang="en-US" sz="2000" dirty="0" err="1">
                <a:latin typeface="Lucida Console" pitchFamily="49" charset="0"/>
              </a:rPr>
              <a:t>int</a:t>
            </a:r>
            <a:r>
              <a:rPr lang="en-US" sz="2000" dirty="0">
                <a:latin typeface="Lucida Console" pitchFamily="49" charset="0"/>
              </a:rPr>
              <a:t> b, char c) {</a:t>
            </a:r>
          </a:p>
          <a:p>
            <a:pPr>
              <a:tabLst>
                <a:tab pos="2006600" algn="l"/>
                <a:tab pos="2806700" algn="l"/>
              </a:tabLst>
            </a:pPr>
            <a:r>
              <a:rPr lang="en-US" sz="2000" dirty="0">
                <a:latin typeface="Lucida Console" pitchFamily="49" charset="0"/>
              </a:rPr>
              <a:t>;;;103    volatile </a:t>
            </a:r>
            <a:r>
              <a:rPr lang="en-US" sz="2000" dirty="0" err="1">
                <a:latin typeface="Lucida Console" pitchFamily="49" charset="0"/>
              </a:rPr>
              <a:t>int</a:t>
            </a:r>
            <a:r>
              <a:rPr lang="en-US" sz="2000" dirty="0">
                <a:latin typeface="Lucida Console" pitchFamily="49" charset="0"/>
              </a:rPr>
              <a:t> x[8];</a:t>
            </a:r>
          </a:p>
          <a:p>
            <a:pPr>
              <a:tabLst>
                <a:tab pos="2006600" algn="l"/>
                <a:tab pos="2806700" algn="l"/>
              </a:tabLst>
            </a:pPr>
            <a:r>
              <a:rPr lang="en-US" sz="2000" dirty="0">
                <a:latin typeface="Lucida Console" pitchFamily="49" charset="0"/>
              </a:rPr>
              <a:t>00010a  b510	PUSH	{r4,lr}</a:t>
            </a:r>
          </a:p>
          <a:p>
            <a:pPr>
              <a:tabLst>
                <a:tab pos="2006600" algn="l"/>
                <a:tab pos="2806700" algn="l"/>
              </a:tabLst>
            </a:pPr>
            <a:endParaRPr lang="en-US" sz="2000" dirty="0">
              <a:latin typeface="Lucida Console" pitchFamily="49" charset="0"/>
            </a:endParaRPr>
          </a:p>
          <a:p>
            <a:pPr>
              <a:tabLst>
                <a:tab pos="2006600" algn="l"/>
                <a:tab pos="2806700" algn="l"/>
              </a:tabLst>
            </a:pPr>
            <a:r>
              <a:rPr lang="en-US" sz="2000" dirty="0">
                <a:latin typeface="Lucida Console" pitchFamily="49" charset="0"/>
              </a:rPr>
              <a:t>00010c  b088 	SUB  	sp,sp,#0x20</a:t>
            </a:r>
          </a:p>
          <a:p>
            <a:pPr>
              <a:tabLst>
                <a:tab pos="2006600" algn="l"/>
                <a:tab pos="2806700" algn="l"/>
              </a:tabLst>
            </a:pPr>
            <a:r>
              <a:rPr lang="pt-BR" sz="2000" dirty="0">
                <a:latin typeface="Lucida Console" pitchFamily="49" charset="0"/>
              </a:rPr>
              <a:t>...</a:t>
            </a: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;;;106    	return a+b+c;</a:t>
            </a:r>
          </a:p>
          <a:p>
            <a:pPr>
              <a:tabLst>
                <a:tab pos="2006600" algn="l"/>
                <a:tab pos="2806700" algn="l"/>
              </a:tabLst>
            </a:pPr>
            <a:r>
              <a:rPr lang="pt-BR" sz="2000" dirty="0">
                <a:latin typeface="Lucida Console" pitchFamily="49" charset="0"/>
              </a:rPr>
              <a:t>00011c  1858 	ADDS 	r0,r3,r1</a:t>
            </a:r>
          </a:p>
          <a:p>
            <a:pPr>
              <a:tabLst>
                <a:tab pos="2006600" algn="l"/>
                <a:tab pos="2806700" algn="l"/>
              </a:tabLst>
            </a:pPr>
            <a:r>
              <a:rPr lang="pt-BR" sz="2000" dirty="0">
                <a:latin typeface="Lucida Console" pitchFamily="49" charset="0"/>
              </a:rPr>
              <a:t>00011e  1880 	ADDS 	r0,r0,r2</a:t>
            </a:r>
          </a:p>
          <a:p>
            <a:pPr>
              <a:tabLst>
                <a:tab pos="2006600" algn="l"/>
                <a:tab pos="2806700" algn="l"/>
              </a:tabLst>
            </a:pPr>
            <a:r>
              <a:rPr lang="pt-BR" sz="2000" dirty="0">
                <a:latin typeface="Lucida Console" pitchFamily="49" charset="0"/>
              </a:rPr>
              <a:t>;;;107    }</a:t>
            </a:r>
          </a:p>
          <a:p>
            <a:pPr>
              <a:tabLst>
                <a:tab pos="2006600" algn="l"/>
                <a:tab pos="2806700" algn="l"/>
              </a:tabLst>
            </a:pPr>
            <a:r>
              <a:rPr lang="pt-BR" sz="2000" dirty="0">
                <a:latin typeface="Lucida Console" pitchFamily="49" charset="0"/>
              </a:rPr>
              <a:t>000120  b008 	ADD  	sp,sp,#0x20</a:t>
            </a: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000122  bd10 	POP  	{r4,pc}</a:t>
            </a:r>
          </a:p>
          <a:p>
            <a:pPr>
              <a:tabLst>
                <a:tab pos="2006600" algn="l"/>
                <a:tab pos="2806700" algn="l"/>
              </a:tabLst>
            </a:pPr>
            <a:r>
              <a:rPr lang="pt-BR" sz="2000" dirty="0">
                <a:latin typeface="Lucida Console" pitchFamily="49" charset="0"/>
              </a:rPr>
              <a:t>             	ENDP</a:t>
            </a:r>
          </a:p>
        </p:txBody>
      </p:sp>
      <p:cxnSp>
        <p:nvCxnSpPr>
          <p:cNvPr id="5" name="Straight Arrow Connector 4"/>
          <p:cNvCxnSpPr/>
          <p:nvPr/>
        </p:nvCxnSpPr>
        <p:spPr>
          <a:xfrm>
            <a:off x="5105401" y="1828800"/>
            <a:ext cx="685919" cy="533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876801" y="2667000"/>
            <a:ext cx="914519" cy="3048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572000" y="3505200"/>
            <a:ext cx="1143000" cy="7620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648200" y="4495800"/>
            <a:ext cx="1066800" cy="6096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1" y="5562600"/>
            <a:ext cx="1219319" cy="152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689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Activation Record Creation by Prolog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1491616"/>
              </p:ext>
            </p:extLst>
          </p:nvPr>
        </p:nvGraphicFramePr>
        <p:xfrm>
          <a:off x="479425" y="1171575"/>
          <a:ext cx="11233148" cy="4968240"/>
        </p:xfrm>
        <a:graphic>
          <a:graphicData uri="http://schemas.openxmlformats.org/drawingml/2006/table">
            <a:tbl>
              <a:tblPr firstRow="1" bandRow="1">
                <a:tableStyleId>{C083E6E3-FA7D-4D7B-A595-EF9225AFEA82}</a:tableStyleId>
              </a:tblPr>
              <a:tblGrid>
                <a:gridCol w="1778157">
                  <a:extLst>
                    <a:ext uri="{9D8B030D-6E8A-4147-A177-3AD203B41FA5}">
                      <a16:colId xmlns:a16="http://schemas.microsoft.com/office/drawing/2014/main" val="20000"/>
                    </a:ext>
                  </a:extLst>
                </a:gridCol>
                <a:gridCol w="2651320">
                  <a:extLst>
                    <a:ext uri="{9D8B030D-6E8A-4147-A177-3AD203B41FA5}">
                      <a16:colId xmlns:a16="http://schemas.microsoft.com/office/drawing/2014/main" val="20001"/>
                    </a:ext>
                  </a:extLst>
                </a:gridCol>
                <a:gridCol w="2834742">
                  <a:extLst>
                    <a:ext uri="{9D8B030D-6E8A-4147-A177-3AD203B41FA5}">
                      <a16:colId xmlns:a16="http://schemas.microsoft.com/office/drawing/2014/main" val="20002"/>
                    </a:ext>
                  </a:extLst>
                </a:gridCol>
                <a:gridCol w="3968929">
                  <a:extLst>
                    <a:ext uri="{9D8B030D-6E8A-4147-A177-3AD203B41FA5}">
                      <a16:colId xmlns:a16="http://schemas.microsoft.com/office/drawing/2014/main" val="20003"/>
                    </a:ext>
                  </a:extLst>
                </a:gridCol>
              </a:tblGrid>
              <a:tr h="592488">
                <a:tc>
                  <a:txBody>
                    <a:bodyPr/>
                    <a:lstStyle/>
                    <a:p>
                      <a:r>
                        <a:rPr lang="en-US" sz="2000" b="0" dirty="0">
                          <a:latin typeface="+mj-lt"/>
                          <a:cs typeface="Arial" pitchFamily="34" charset="0"/>
                        </a:rPr>
                        <a:t>Smaller address</a:t>
                      </a: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latin typeface="+mj-lt"/>
                          <a:cs typeface="Arial" pitchFamily="34" charset="0"/>
                        </a:rPr>
                        <a:t>space for x[0]</a:t>
                      </a: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r>
                        <a:rPr lang="en-US" sz="2000" b="0" dirty="0">
                          <a:latin typeface="+mj-lt"/>
                          <a:cs typeface="Arial" pitchFamily="34" charset="0"/>
                        </a:rPr>
                        <a:t>Array x</a:t>
                      </a:r>
                    </a:p>
                  </a:txBody>
                  <a:tcPr marL="121872" marR="121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mj-lt"/>
                          <a:cs typeface="Arial" pitchFamily="34" charset="0"/>
                        </a:rPr>
                        <a:t>&lt;- 3. SP after sub sp,sp,#0x20 </a:t>
                      </a: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j-lt"/>
                          <a:cs typeface="Arial" pitchFamily="34" charset="0"/>
                        </a:rPr>
                        <a:t>space for x[1]</a:t>
                      </a: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j-lt"/>
                          <a:cs typeface="Arial" pitchFamily="34" charset="0"/>
                        </a:rPr>
                        <a:t>space for x[2]</a:t>
                      </a: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j-lt"/>
                          <a:cs typeface="Arial" pitchFamily="34" charset="0"/>
                        </a:rPr>
                        <a:t>space for x[3]</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j-lt"/>
                          <a:cs typeface="Arial" pitchFamily="34" charset="0"/>
                        </a:rPr>
                        <a:t>space for x[4]</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j-lt"/>
                          <a:cs typeface="Arial" pitchFamily="34" charset="0"/>
                        </a:rPr>
                        <a:t>space for x[5]</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j-lt"/>
                          <a:cs typeface="Arial" pitchFamily="34" charset="0"/>
                        </a:rPr>
                        <a:t>space for x[6]</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j-lt"/>
                          <a:cs typeface="Arial" pitchFamily="34" charset="0"/>
                        </a:rPr>
                        <a:t>space for x[7]</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a:latin typeface="+mj-lt"/>
                          <a:cs typeface="Arial" pitchFamily="34" charset="0"/>
                        </a:rPr>
                        <a:t>lr</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j-lt"/>
                          <a:cs typeface="Arial" pitchFamily="34" charset="0"/>
                        </a:rPr>
                        <a:t>Return address</a:t>
                      </a: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j-lt"/>
                          <a:cs typeface="Arial" pitchFamily="34" charset="0"/>
                        </a:rPr>
                        <a:t>&lt;-</a:t>
                      </a:r>
                      <a:r>
                        <a:rPr lang="en-US" sz="2000" baseline="0" dirty="0">
                          <a:latin typeface="+mj-lt"/>
                          <a:cs typeface="Arial" pitchFamily="34" charset="0"/>
                        </a:rPr>
                        <a:t> 2. SP after push {r4,lr}</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mj-lt"/>
                          <a:cs typeface="Arial" pitchFamily="34" charset="0"/>
                        </a:rPr>
                        <a:t>r4</a:t>
                      </a: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mj-lt"/>
                          <a:cs typeface="Arial" pitchFamily="34" charset="0"/>
                        </a:rPr>
                        <a:t>Preserved</a:t>
                      </a:r>
                      <a:r>
                        <a:rPr lang="en-US" sz="2000" baseline="0" dirty="0">
                          <a:latin typeface="+mj-lt"/>
                          <a:cs typeface="Arial" pitchFamily="34" charset="0"/>
                        </a:rPr>
                        <a:t> register</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92488">
                <a:tc>
                  <a:txBody>
                    <a:bodyPr/>
                    <a:lstStyle/>
                    <a:p>
                      <a:r>
                        <a:rPr lang="en-US" sz="2000" dirty="0">
                          <a:latin typeface="+mj-lt"/>
                          <a:cs typeface="Arial" pitchFamily="34" charset="0"/>
                        </a:rPr>
                        <a:t>Larger address</a:t>
                      </a: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j-lt"/>
                          <a:cs typeface="Arial" pitchFamily="34" charset="0"/>
                        </a:rPr>
                        <a:t>Caller’s stack frame</a:t>
                      </a: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j-lt"/>
                          <a:cs typeface="Arial" pitchFamily="34" charset="0"/>
                        </a:rPr>
                        <a:t>&lt;-</a:t>
                      </a:r>
                      <a:r>
                        <a:rPr lang="en-US" sz="2000" baseline="0" dirty="0">
                          <a:latin typeface="+mj-lt"/>
                          <a:cs typeface="Arial" pitchFamily="34" charset="0"/>
                        </a:rPr>
                        <a:t> 1. SP on entry to function, before push {r4,lr}</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00999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Activation Record Destruction by Epilog</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020941995"/>
              </p:ext>
            </p:extLst>
          </p:nvPr>
        </p:nvGraphicFramePr>
        <p:xfrm>
          <a:off x="479425" y="1171575"/>
          <a:ext cx="11233148" cy="4859688"/>
        </p:xfrm>
        <a:graphic>
          <a:graphicData uri="http://schemas.openxmlformats.org/drawingml/2006/table">
            <a:tbl>
              <a:tblPr firstRow="1" bandRow="1">
                <a:tableStyleId>{C083E6E3-FA7D-4D7B-A595-EF9225AFEA82}</a:tableStyleId>
              </a:tblPr>
              <a:tblGrid>
                <a:gridCol w="1824186">
                  <a:extLst>
                    <a:ext uri="{9D8B030D-6E8A-4147-A177-3AD203B41FA5}">
                      <a16:colId xmlns:a16="http://schemas.microsoft.com/office/drawing/2014/main" val="20000"/>
                    </a:ext>
                  </a:extLst>
                </a:gridCol>
                <a:gridCol w="2719951">
                  <a:extLst>
                    <a:ext uri="{9D8B030D-6E8A-4147-A177-3AD203B41FA5}">
                      <a16:colId xmlns:a16="http://schemas.microsoft.com/office/drawing/2014/main" val="20001"/>
                    </a:ext>
                  </a:extLst>
                </a:gridCol>
                <a:gridCol w="2908121">
                  <a:extLst>
                    <a:ext uri="{9D8B030D-6E8A-4147-A177-3AD203B41FA5}">
                      <a16:colId xmlns:a16="http://schemas.microsoft.com/office/drawing/2014/main" val="20002"/>
                    </a:ext>
                  </a:extLst>
                </a:gridCol>
                <a:gridCol w="3780890">
                  <a:extLst>
                    <a:ext uri="{9D8B030D-6E8A-4147-A177-3AD203B41FA5}">
                      <a16:colId xmlns:a16="http://schemas.microsoft.com/office/drawing/2014/main" val="20003"/>
                    </a:ext>
                  </a:extLst>
                </a:gridCol>
              </a:tblGrid>
              <a:tr h="592488">
                <a:tc>
                  <a:txBody>
                    <a:bodyPr/>
                    <a:lstStyle/>
                    <a:p>
                      <a:r>
                        <a:rPr lang="en-US" sz="2000" b="0">
                          <a:latin typeface="+mj-lt"/>
                          <a:cs typeface="Arial" pitchFamily="34" charset="0"/>
                        </a:rPr>
                        <a:t>Smaller address</a:t>
                      </a:r>
                      <a:endParaRPr lang="en-US" sz="2000" b="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a:latin typeface="+mj-lt"/>
                          <a:cs typeface="Arial" pitchFamily="34" charset="0"/>
                        </a:rPr>
                        <a:t>space for x[0]</a:t>
                      </a:r>
                      <a:endParaRPr lang="en-US" sz="2000" b="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r>
                        <a:rPr lang="en-US" sz="2000" b="0">
                          <a:latin typeface="+mj-lt"/>
                          <a:cs typeface="Arial" pitchFamily="34" charset="0"/>
                        </a:rPr>
                        <a:t>Array x</a:t>
                      </a:r>
                      <a:endParaRPr lang="en-US" sz="2000" b="0" dirty="0">
                        <a:latin typeface="+mj-lt"/>
                        <a:cs typeface="Arial" pitchFamily="34" charset="0"/>
                      </a:endParaRPr>
                    </a:p>
                  </a:txBody>
                  <a:tcPr marL="121872" marR="1218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0" dirty="0">
                          <a:latin typeface="+mj-lt"/>
                          <a:cs typeface="Arial" pitchFamily="34" charset="0"/>
                        </a:rPr>
                        <a:t>&lt;- 1. SP before add sp,sp,#0x20 </a:t>
                      </a: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a:latin typeface="+mj-lt"/>
                          <a:cs typeface="Arial" pitchFamily="34" charset="0"/>
                        </a:rPr>
                        <a:t>space for x[1]</a:t>
                      </a:r>
                      <a:endParaRPr lang="en-US" sz="2000" b="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a:latin typeface="+mj-lt"/>
                          <a:cs typeface="Arial" pitchFamily="34" charset="0"/>
                        </a:rPr>
                        <a:t>space for x[2]</a:t>
                      </a:r>
                      <a:endParaRPr lang="en-US" sz="2000" b="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a:latin typeface="+mj-lt"/>
                          <a:cs typeface="Arial" pitchFamily="34" charset="0"/>
                        </a:rPr>
                        <a:t>space for x[3]</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a:latin typeface="+mj-lt"/>
                          <a:cs typeface="Arial" pitchFamily="34" charset="0"/>
                        </a:rPr>
                        <a:t>space for x[4]</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a:latin typeface="+mj-lt"/>
                          <a:cs typeface="Arial" pitchFamily="34" charset="0"/>
                        </a:rPr>
                        <a:t>space for x[5]</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a:latin typeface="+mj-lt"/>
                          <a:cs typeface="Arial" pitchFamily="34" charset="0"/>
                        </a:rPr>
                        <a:t>space for x[6]</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a:latin typeface="+mj-lt"/>
                          <a:cs typeface="Arial" pitchFamily="34" charset="0"/>
                        </a:rPr>
                        <a:t>space for x[7]</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a:latin typeface="+mj-lt"/>
                          <a:cs typeface="Arial" pitchFamily="34" charset="0"/>
                        </a:rPr>
                        <a:t>lr</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latin typeface="+mj-lt"/>
                          <a:cs typeface="Arial" pitchFamily="34" charset="0"/>
                        </a:rPr>
                        <a:t>Return address</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latin typeface="+mj-lt"/>
                          <a:cs typeface="Arial" pitchFamily="34" charset="0"/>
                        </a:rPr>
                        <a:t>&lt;- 2. SP after add sp,sp,#20</a:t>
                      </a: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4885">
                <a:tc>
                  <a:txBody>
                    <a:bodyPr/>
                    <a:lstStyle/>
                    <a:p>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a:latin typeface="+mj-lt"/>
                          <a:cs typeface="Arial" pitchFamily="34" charset="0"/>
                        </a:rPr>
                        <a:t>r4</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a:latin typeface="+mj-lt"/>
                          <a:cs typeface="Arial" pitchFamily="34" charset="0"/>
                        </a:rPr>
                        <a:t>Preserved</a:t>
                      </a:r>
                      <a:r>
                        <a:rPr lang="en-US" sz="2000" baseline="0">
                          <a:latin typeface="+mj-lt"/>
                          <a:cs typeface="Arial" pitchFamily="34" charset="0"/>
                        </a:rPr>
                        <a:t> register</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92488">
                <a:tc>
                  <a:txBody>
                    <a:bodyPr/>
                    <a:lstStyle/>
                    <a:p>
                      <a:r>
                        <a:rPr lang="en-US" sz="2000">
                          <a:latin typeface="+mj-lt"/>
                          <a:cs typeface="Arial" pitchFamily="34" charset="0"/>
                        </a:rPr>
                        <a:t>Larger address</a:t>
                      </a:r>
                      <a:endParaRPr lang="en-US" sz="2000" dirty="0">
                        <a:latin typeface="+mj-lt"/>
                        <a:cs typeface="Arial" pitchFamily="34" charset="0"/>
                      </a:endParaRPr>
                    </a:p>
                  </a:txBody>
                  <a:tcPr marL="121872" marR="12187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latin typeface="+mj-lt"/>
                          <a:cs typeface="Arial" pitchFamily="34" charset="0"/>
                        </a:rPr>
                        <a:t>Caller’s stack frame</a:t>
                      </a:r>
                      <a:endParaRPr lang="en-US" sz="2000" dirty="0">
                        <a:latin typeface="+mj-lt"/>
                        <a:cs typeface="Arial" pitchFamily="34" charset="0"/>
                      </a:endParaRPr>
                    </a:p>
                  </a:txBody>
                  <a:tcPr marL="121872" marR="1218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latin typeface="+mj-lt"/>
                          <a:cs typeface="Arial" pitchFamily="34" charset="0"/>
                        </a:rPr>
                        <a:t>&lt;- 1. SP after pop {r4,pc}</a:t>
                      </a:r>
                    </a:p>
                  </a:txBody>
                  <a:tcPr marL="121872" marR="12187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06665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Calling Functions</a:t>
            </a:r>
          </a:p>
        </p:txBody>
      </p:sp>
      <p:sp>
        <p:nvSpPr>
          <p:cNvPr id="2" name="Subtitle 1">
            <a:extLst>
              <a:ext uri="{FF2B5EF4-FFF2-40B4-BE49-F238E27FC236}">
                <a16:creationId xmlns:a16="http://schemas.microsoft.com/office/drawing/2014/main" id="{A66925F5-02D9-4CA1-875A-E246C33721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5374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AAPCS Core Register Use</a:t>
            </a:r>
          </a:p>
        </p:txBody>
      </p:sp>
      <p:sp>
        <p:nvSpPr>
          <p:cNvPr id="3" name="Content Placeholder 2">
            <a:extLst>
              <a:ext uri="{FF2B5EF4-FFF2-40B4-BE49-F238E27FC236}">
                <a16:creationId xmlns:a16="http://schemas.microsoft.com/office/drawing/2014/main" id="{F0EC2329-31D8-4BFF-B8A8-4DF83F954EBA}"/>
              </a:ext>
            </a:extLst>
          </p:cNvPr>
          <p:cNvSpPr>
            <a:spLocks noGrp="1"/>
          </p:cNvSpPr>
          <p:nvPr>
            <p:ph idx="1"/>
          </p:nvPr>
        </p:nvSpPr>
        <p:spPr/>
        <p:txBody>
          <a:bodyPr/>
          <a:lstStyle/>
          <a:p>
            <a:endParaRPr lang="en-US"/>
          </a:p>
        </p:txBody>
      </p:sp>
      <p:graphicFrame>
        <p:nvGraphicFramePr>
          <p:cNvPr id="6" name="Table 5"/>
          <p:cNvGraphicFramePr>
            <a:graphicFrameLocks noGrp="1"/>
          </p:cNvGraphicFramePr>
          <p:nvPr/>
        </p:nvGraphicFramePr>
        <p:xfrm>
          <a:off x="2133600" y="1066801"/>
          <a:ext cx="7683600" cy="5099605"/>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4788000">
                  <a:extLst>
                    <a:ext uri="{9D8B030D-6E8A-4147-A177-3AD203B41FA5}">
                      <a16:colId xmlns:a16="http://schemas.microsoft.com/office/drawing/2014/main" val="20003"/>
                    </a:ext>
                  </a:extLst>
                </a:gridCol>
              </a:tblGrid>
              <a:tr h="287650">
                <a:tc>
                  <a:txBody>
                    <a:bodyPr/>
                    <a:lstStyle/>
                    <a:p>
                      <a:pPr algn="ctr" fontAlgn="b"/>
                      <a:r>
                        <a:rPr lang="en-GB" sz="1800" u="none" strike="noStrike" dirty="0">
                          <a:effectLst/>
                          <a:latin typeface="+mn-lt"/>
                        </a:rPr>
                        <a:t>Register</a:t>
                      </a:r>
                      <a:endParaRPr lang="en-GB" sz="1800" b="0" i="0" u="none" strike="noStrike" dirty="0">
                        <a:solidFill>
                          <a:srgbClr val="000000"/>
                        </a:solidFill>
                        <a:effectLst/>
                        <a:latin typeface="+mn-lt"/>
                      </a:endParaRPr>
                    </a:p>
                  </a:txBody>
                  <a:tcPr marL="9525" marR="9525" marT="9525" marB="0" anchor="ctr"/>
                </a:tc>
                <a:tc>
                  <a:txBody>
                    <a:bodyPr/>
                    <a:lstStyle/>
                    <a:p>
                      <a:pPr algn="ctr" fontAlgn="b"/>
                      <a:r>
                        <a:rPr lang="en-GB" sz="1800" u="none" strike="noStrike" dirty="0">
                          <a:effectLst/>
                          <a:latin typeface="+mn-lt"/>
                        </a:rPr>
                        <a:t>Synonym</a:t>
                      </a:r>
                      <a:endParaRPr lang="en-GB" sz="1800" b="0" i="0" u="none" strike="noStrike" dirty="0">
                        <a:solidFill>
                          <a:srgbClr val="000000"/>
                        </a:solidFill>
                        <a:effectLst/>
                        <a:latin typeface="+mn-lt"/>
                      </a:endParaRPr>
                    </a:p>
                  </a:txBody>
                  <a:tcPr marL="9525" marR="9525" marT="9525" marB="0" anchor="ctr"/>
                </a:tc>
                <a:tc>
                  <a:txBody>
                    <a:bodyPr/>
                    <a:lstStyle/>
                    <a:p>
                      <a:pPr algn="ctr" fontAlgn="b"/>
                      <a:r>
                        <a:rPr lang="en-GB" sz="1800" u="none" strike="noStrike" dirty="0">
                          <a:effectLst/>
                          <a:latin typeface="+mn-lt"/>
                        </a:rPr>
                        <a:t>Special</a:t>
                      </a:r>
                      <a:endParaRPr lang="en-GB" sz="1800" b="0" i="0" u="none" strike="noStrike" dirty="0">
                        <a:solidFill>
                          <a:srgbClr val="000000"/>
                        </a:solidFill>
                        <a:effectLst/>
                        <a:latin typeface="+mn-lt"/>
                      </a:endParaRPr>
                    </a:p>
                  </a:txBody>
                  <a:tcPr marL="9525" marR="9525" marT="9525" marB="0" anchor="ctr"/>
                </a:tc>
                <a:tc>
                  <a:txBody>
                    <a:bodyPr/>
                    <a:lstStyle/>
                    <a:p>
                      <a:pPr algn="ctr" fontAlgn="b"/>
                      <a:r>
                        <a:rPr lang="en-GB" sz="1800" u="none" strike="noStrike" dirty="0">
                          <a:effectLst/>
                          <a:latin typeface="+mn-lt"/>
                        </a:rPr>
                        <a:t>Role in the procedure call standard</a:t>
                      </a:r>
                      <a:endParaRPr lang="en-GB"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0"/>
                  </a:ext>
                </a:extLst>
              </a:tr>
              <a:tr h="287650">
                <a:tc>
                  <a:txBody>
                    <a:bodyPr/>
                    <a:lstStyle/>
                    <a:p>
                      <a:pPr algn="ctr" fontAlgn="b"/>
                      <a:r>
                        <a:rPr lang="en-GB" sz="1600" u="none" strike="noStrike" dirty="0">
                          <a:effectLst/>
                          <a:latin typeface="+mn-lt"/>
                        </a:rPr>
                        <a:t>r15</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PC</a:t>
                      </a:r>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The Program Counter.</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1"/>
                  </a:ext>
                </a:extLst>
              </a:tr>
              <a:tr h="287650">
                <a:tc>
                  <a:txBody>
                    <a:bodyPr/>
                    <a:lstStyle/>
                    <a:p>
                      <a:pPr algn="ctr" fontAlgn="b"/>
                      <a:r>
                        <a:rPr lang="en-GB" sz="1600" u="none" strike="noStrike" dirty="0">
                          <a:effectLst/>
                          <a:latin typeface="+mn-lt"/>
                        </a:rPr>
                        <a:t>r14</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LR</a:t>
                      </a:r>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The Link Register.</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r h="287650">
                <a:tc>
                  <a:txBody>
                    <a:bodyPr/>
                    <a:lstStyle/>
                    <a:p>
                      <a:pPr algn="ctr" fontAlgn="b"/>
                      <a:r>
                        <a:rPr lang="en-GB" sz="1600" u="none" strike="noStrike" dirty="0">
                          <a:effectLst/>
                          <a:latin typeface="+mn-lt"/>
                        </a:rPr>
                        <a:t>r13</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SP</a:t>
                      </a:r>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The Stack Pointer.</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3"/>
                  </a:ext>
                </a:extLst>
              </a:tr>
              <a:tr h="287650">
                <a:tc>
                  <a:txBody>
                    <a:bodyPr/>
                    <a:lstStyle/>
                    <a:p>
                      <a:pPr algn="ctr" fontAlgn="b"/>
                      <a:r>
                        <a:rPr lang="en-GB" sz="1600" u="none" strike="noStrike" dirty="0">
                          <a:effectLst/>
                          <a:latin typeface="+mn-lt"/>
                        </a:rPr>
                        <a:t>r12</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IP</a:t>
                      </a:r>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The Intra-Procedure-call scratch register.</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4"/>
                  </a:ext>
                </a:extLst>
              </a:tr>
              <a:tr h="287650">
                <a:tc>
                  <a:txBody>
                    <a:bodyPr/>
                    <a:lstStyle/>
                    <a:p>
                      <a:pPr algn="ctr" fontAlgn="b"/>
                      <a:r>
                        <a:rPr lang="en-GB" sz="1600" u="none" strike="noStrike">
                          <a:effectLst/>
                          <a:latin typeface="+mn-lt"/>
                        </a:rPr>
                        <a:t>r11</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v8</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Variable-register 8.</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5"/>
                  </a:ext>
                </a:extLst>
              </a:tr>
              <a:tr h="287650">
                <a:tc>
                  <a:txBody>
                    <a:bodyPr/>
                    <a:lstStyle/>
                    <a:p>
                      <a:pPr algn="ctr" fontAlgn="b"/>
                      <a:r>
                        <a:rPr lang="en-GB" sz="1600" u="none" strike="noStrike">
                          <a:effectLst/>
                          <a:latin typeface="+mn-lt"/>
                        </a:rPr>
                        <a:t>r10</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v7</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Variable-register 7.</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6"/>
                  </a:ext>
                </a:extLst>
              </a:tr>
              <a:tr h="397489">
                <a:tc>
                  <a:txBody>
                    <a:bodyPr/>
                    <a:lstStyle/>
                    <a:p>
                      <a:pPr algn="ctr" fontAlgn="b"/>
                      <a:r>
                        <a:rPr lang="en-GB" sz="1600" u="none" strike="noStrike" dirty="0">
                          <a:effectLst/>
                          <a:latin typeface="+mn-lt"/>
                        </a:rPr>
                        <a:t>r9</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v6,SB,TR</a:t>
                      </a:r>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Platform register.  The meaning of this register is defined by the platform standard.</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7"/>
                  </a:ext>
                </a:extLst>
              </a:tr>
              <a:tr h="287650">
                <a:tc>
                  <a:txBody>
                    <a:bodyPr/>
                    <a:lstStyle/>
                    <a:p>
                      <a:pPr algn="ctr" fontAlgn="b"/>
                      <a:r>
                        <a:rPr lang="en-GB" sz="1600" u="none" strike="noStrike">
                          <a:effectLst/>
                          <a:latin typeface="+mn-lt"/>
                        </a:rPr>
                        <a:t>r8</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v5</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Variable-register 5.</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8"/>
                  </a:ext>
                </a:extLst>
              </a:tr>
              <a:tr h="287650">
                <a:tc>
                  <a:txBody>
                    <a:bodyPr/>
                    <a:lstStyle/>
                    <a:p>
                      <a:pPr algn="ctr" fontAlgn="b"/>
                      <a:r>
                        <a:rPr lang="en-GB" sz="1600" u="none" strike="noStrike">
                          <a:effectLst/>
                          <a:latin typeface="+mn-lt"/>
                        </a:rPr>
                        <a:t>r7</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v4</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 register 4.</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9"/>
                  </a:ext>
                </a:extLst>
              </a:tr>
              <a:tr h="287650">
                <a:tc>
                  <a:txBody>
                    <a:bodyPr/>
                    <a:lstStyle/>
                    <a:p>
                      <a:pPr algn="ctr" fontAlgn="b"/>
                      <a:r>
                        <a:rPr lang="en-GB" sz="1600" u="none" strike="noStrike">
                          <a:effectLst/>
                          <a:latin typeface="+mn-lt"/>
                        </a:rPr>
                        <a:t>r6</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v3</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dirty="0">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 register 3.</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0"/>
                  </a:ext>
                </a:extLst>
              </a:tr>
              <a:tr h="287650">
                <a:tc>
                  <a:txBody>
                    <a:bodyPr/>
                    <a:lstStyle/>
                    <a:p>
                      <a:pPr algn="ctr" fontAlgn="b"/>
                      <a:r>
                        <a:rPr lang="en-GB" sz="1600" u="none" strike="noStrike">
                          <a:effectLst/>
                          <a:latin typeface="+mn-lt"/>
                        </a:rPr>
                        <a:t>r5</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v2</a:t>
                      </a:r>
                      <a:endParaRPr lang="en-GB" sz="1600" b="0" i="0" u="none" strike="noStrike">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 register 2.</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1"/>
                  </a:ext>
                </a:extLst>
              </a:tr>
              <a:tr h="287650">
                <a:tc>
                  <a:txBody>
                    <a:bodyPr/>
                    <a:lstStyle/>
                    <a:p>
                      <a:pPr algn="ctr" fontAlgn="b"/>
                      <a:r>
                        <a:rPr lang="en-GB" sz="1600" u="none" strike="noStrike">
                          <a:effectLst/>
                          <a:latin typeface="+mn-lt"/>
                        </a:rPr>
                        <a:t>r4</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v1</a:t>
                      </a:r>
                      <a:endParaRPr lang="en-GB" sz="1600" b="0" i="0" u="none" strike="noStrike">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Variable register 1.</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2"/>
                  </a:ext>
                </a:extLst>
              </a:tr>
              <a:tr h="287650">
                <a:tc>
                  <a:txBody>
                    <a:bodyPr/>
                    <a:lstStyle/>
                    <a:p>
                      <a:pPr algn="ctr" fontAlgn="b"/>
                      <a:r>
                        <a:rPr lang="en-GB" sz="1600" u="none" strike="noStrike">
                          <a:effectLst/>
                          <a:latin typeface="+mn-lt"/>
                        </a:rPr>
                        <a:t>r3</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a4</a:t>
                      </a:r>
                      <a:endParaRPr lang="en-GB" sz="1600" b="0" i="0" u="none" strike="noStrike">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Argument / scratch register 4.</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3"/>
                  </a:ext>
                </a:extLst>
              </a:tr>
              <a:tr h="287650">
                <a:tc>
                  <a:txBody>
                    <a:bodyPr/>
                    <a:lstStyle/>
                    <a:p>
                      <a:pPr algn="ctr" fontAlgn="b"/>
                      <a:r>
                        <a:rPr lang="en-GB" sz="1600" u="none" strike="noStrike">
                          <a:effectLst/>
                          <a:latin typeface="+mn-lt"/>
                        </a:rPr>
                        <a:t>r2</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a3</a:t>
                      </a:r>
                      <a:endParaRPr lang="en-GB" sz="1600" b="0" i="0" u="none" strike="noStrike">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Argument / scratch register 3.</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4"/>
                  </a:ext>
                </a:extLst>
              </a:tr>
              <a:tr h="287650">
                <a:tc>
                  <a:txBody>
                    <a:bodyPr/>
                    <a:lstStyle/>
                    <a:p>
                      <a:pPr algn="ctr" fontAlgn="b"/>
                      <a:r>
                        <a:rPr lang="en-GB" sz="1600" u="none" strike="noStrike">
                          <a:effectLst/>
                          <a:latin typeface="+mn-lt"/>
                        </a:rPr>
                        <a:t>r1</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a:effectLst/>
                          <a:latin typeface="+mn-lt"/>
                        </a:rPr>
                        <a:t>a2</a:t>
                      </a:r>
                      <a:endParaRPr lang="en-GB" sz="1600" b="0" i="0" u="none" strike="noStrike">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Argument / result / scratch register 2.</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5"/>
                  </a:ext>
                </a:extLst>
              </a:tr>
              <a:tr h="287650">
                <a:tc>
                  <a:txBody>
                    <a:bodyPr/>
                    <a:lstStyle/>
                    <a:p>
                      <a:pPr algn="ctr" fontAlgn="b"/>
                      <a:r>
                        <a:rPr lang="en-GB" sz="1600" u="none" strike="noStrike">
                          <a:effectLst/>
                          <a:latin typeface="+mn-lt"/>
                        </a:rPr>
                        <a:t>r0</a:t>
                      </a:r>
                      <a:endParaRPr lang="en-GB" sz="1600" b="0" i="0" u="none" strike="noStrike">
                        <a:solidFill>
                          <a:srgbClr val="000000"/>
                        </a:solidFill>
                        <a:effectLst/>
                        <a:latin typeface="+mn-lt"/>
                      </a:endParaRPr>
                    </a:p>
                  </a:txBody>
                  <a:tcPr marL="9525" marR="9525" marT="9525" marB="0" anchor="ctr"/>
                </a:tc>
                <a:tc>
                  <a:txBody>
                    <a:bodyPr/>
                    <a:lstStyle/>
                    <a:p>
                      <a:pPr algn="ctr" fontAlgn="b"/>
                      <a:r>
                        <a:rPr lang="en-GB" sz="1600" u="none" strike="noStrike" dirty="0">
                          <a:effectLst/>
                          <a:latin typeface="+mn-lt"/>
                        </a:rPr>
                        <a:t>a1</a:t>
                      </a:r>
                      <a:endParaRPr lang="en-GB" sz="1600" b="0" i="0" u="none" strike="noStrike" dirty="0">
                        <a:solidFill>
                          <a:srgbClr val="000000"/>
                        </a:solidFill>
                        <a:effectLst/>
                        <a:latin typeface="+mn-lt"/>
                      </a:endParaRPr>
                    </a:p>
                  </a:txBody>
                  <a:tcPr marL="9525" marR="9525" marT="9525" marB="0" anchor="ctr"/>
                </a:tc>
                <a:tc>
                  <a:txBody>
                    <a:bodyPr/>
                    <a:lstStyle/>
                    <a:p>
                      <a:pPr algn="ctr" fontAlgn="b"/>
                      <a:endParaRPr lang="en-GB" sz="1600" b="0" i="0" u="none" strike="noStrike">
                        <a:solidFill>
                          <a:srgbClr val="000000"/>
                        </a:solidFill>
                        <a:effectLst/>
                        <a:latin typeface="+mn-lt"/>
                      </a:endParaRPr>
                    </a:p>
                  </a:txBody>
                  <a:tcPr marL="9525" marR="9525" marT="9525" marB="0" anchor="ctr"/>
                </a:tc>
                <a:tc>
                  <a:txBody>
                    <a:bodyPr/>
                    <a:lstStyle/>
                    <a:p>
                      <a:pPr algn="l" fontAlgn="b"/>
                      <a:r>
                        <a:rPr lang="en-GB" sz="1600" u="none" strike="noStrike" dirty="0">
                          <a:effectLst/>
                          <a:latin typeface="+mn-lt"/>
                        </a:rPr>
                        <a:t>Argument / result / scratch register 1.</a:t>
                      </a:r>
                      <a:endParaRPr lang="en-GB"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16"/>
                  </a:ext>
                </a:extLst>
              </a:tr>
            </a:tbl>
          </a:graphicData>
        </a:graphic>
      </p:graphicFrame>
      <p:sp>
        <p:nvSpPr>
          <p:cNvPr id="11" name="Rectangle 10"/>
          <p:cNvSpPr/>
          <p:nvPr/>
        </p:nvSpPr>
        <p:spPr bwMode="auto">
          <a:xfrm>
            <a:off x="2133600" y="5029200"/>
            <a:ext cx="7696200" cy="1143000"/>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latin typeface="Times New Roman" pitchFamily="18" charset="0"/>
            </a:endParaRPr>
          </a:p>
        </p:txBody>
      </p:sp>
    </p:spTree>
    <p:extLst>
      <p:ext uri="{BB962C8B-B14F-4D97-AF65-F5344CB8AC3E}">
        <p14:creationId xmlns:p14="http://schemas.microsoft.com/office/powerpoint/2010/main" val="2799916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Function Arguments and Return Values</a:t>
            </a:r>
          </a:p>
        </p:txBody>
      </p:sp>
      <p:sp>
        <p:nvSpPr>
          <p:cNvPr id="3" name="Content Placeholder 2"/>
          <p:cNvSpPr>
            <a:spLocks noGrp="1"/>
          </p:cNvSpPr>
          <p:nvPr>
            <p:ph idx="1"/>
          </p:nvPr>
        </p:nvSpPr>
        <p:spPr/>
        <p:txBody>
          <a:bodyPr/>
          <a:lstStyle/>
          <a:p>
            <a:r>
              <a:rPr lang="en-US" sz="2000" dirty="0"/>
              <a:t>First, pass the arguments</a:t>
            </a:r>
          </a:p>
          <a:p>
            <a:pPr lvl="1"/>
            <a:r>
              <a:rPr lang="en-US" dirty="0"/>
              <a:t>How to pass them?</a:t>
            </a:r>
          </a:p>
          <a:p>
            <a:pPr marL="1568259" lvl="5" indent="-265113">
              <a:spcBef>
                <a:spcPts val="400"/>
              </a:spcBef>
              <a:buClr>
                <a:schemeClr val="accent5"/>
              </a:buClr>
              <a:buSzPct val="95000"/>
              <a:buFont typeface="Wingdings" charset="2"/>
              <a:buChar char="§"/>
            </a:pPr>
            <a:r>
              <a:rPr lang="en-US" sz="2000" dirty="0">
                <a:latin typeface="Gill Sans MT"/>
                <a:cs typeface="Gill Sans MT"/>
              </a:rPr>
              <a:t>Much faster to use registers than stack</a:t>
            </a:r>
          </a:p>
          <a:p>
            <a:pPr marL="1568259" lvl="5" indent="-265113">
              <a:spcBef>
                <a:spcPts val="400"/>
              </a:spcBef>
              <a:buClr>
                <a:schemeClr val="accent5"/>
              </a:buClr>
              <a:buSzPct val="95000"/>
              <a:buFont typeface="Wingdings" charset="2"/>
              <a:buChar char="§"/>
            </a:pPr>
            <a:r>
              <a:rPr lang="en-US" sz="2000" dirty="0">
                <a:latin typeface="Gill Sans MT"/>
                <a:cs typeface="Gill Sans MT"/>
              </a:rPr>
              <a:t>But quantity of registers is limited</a:t>
            </a:r>
          </a:p>
          <a:p>
            <a:pPr lvl="1"/>
            <a:r>
              <a:rPr lang="en-US" dirty="0"/>
              <a:t>Basic rules</a:t>
            </a:r>
          </a:p>
          <a:p>
            <a:pPr marL="1568259" lvl="5" indent="-265113">
              <a:spcBef>
                <a:spcPts val="400"/>
              </a:spcBef>
              <a:buClr>
                <a:schemeClr val="accent5"/>
              </a:buClr>
              <a:buSzPct val="95000"/>
              <a:buFont typeface="Wingdings" charset="2"/>
              <a:buChar char="§"/>
            </a:pPr>
            <a:r>
              <a:rPr lang="en-US" sz="2000" dirty="0">
                <a:latin typeface="Gill Sans MT"/>
                <a:cs typeface="Gill Sans MT"/>
              </a:rPr>
              <a:t>Process arguments in order they appear in source code</a:t>
            </a:r>
          </a:p>
          <a:p>
            <a:pPr marL="1568259" lvl="5" indent="-265113">
              <a:spcBef>
                <a:spcPts val="400"/>
              </a:spcBef>
              <a:buClr>
                <a:schemeClr val="accent5"/>
              </a:buClr>
              <a:buSzPct val="95000"/>
              <a:buFont typeface="Wingdings" charset="2"/>
              <a:buChar char="§"/>
            </a:pPr>
            <a:r>
              <a:rPr lang="en-US" sz="2000" dirty="0">
                <a:latin typeface="Gill Sans MT"/>
                <a:cs typeface="Gill Sans MT"/>
              </a:rPr>
              <a:t>Round size up to be a multiple of 4 bytes</a:t>
            </a:r>
          </a:p>
          <a:p>
            <a:pPr marL="1568259" lvl="5" indent="-265113">
              <a:spcBef>
                <a:spcPts val="400"/>
              </a:spcBef>
              <a:buClr>
                <a:schemeClr val="accent5"/>
              </a:buClr>
              <a:buSzPct val="95000"/>
              <a:buFont typeface="Wingdings" charset="2"/>
              <a:buChar char="§"/>
            </a:pPr>
            <a:r>
              <a:rPr lang="en-US" sz="2000" dirty="0">
                <a:latin typeface="Gill Sans MT"/>
                <a:cs typeface="Gill Sans MT"/>
              </a:rPr>
              <a:t>Copy arguments into core registers (r0-r3), aligning doubles to even registers</a:t>
            </a:r>
          </a:p>
          <a:p>
            <a:pPr marL="1568259" lvl="5" indent="-265113">
              <a:spcBef>
                <a:spcPts val="400"/>
              </a:spcBef>
              <a:buClr>
                <a:schemeClr val="accent5"/>
              </a:buClr>
              <a:buSzPct val="95000"/>
              <a:buFont typeface="Wingdings" charset="2"/>
              <a:buChar char="§"/>
            </a:pPr>
            <a:r>
              <a:rPr lang="en-US" sz="2000" dirty="0">
                <a:latin typeface="Gill Sans MT"/>
                <a:cs typeface="Gill Sans MT"/>
              </a:rPr>
              <a:t>Copy remaining arguments onto stack, aligning doubles to even addresses</a:t>
            </a:r>
          </a:p>
          <a:p>
            <a:pPr marL="1568259" lvl="5" indent="-265113">
              <a:spcBef>
                <a:spcPts val="400"/>
              </a:spcBef>
              <a:buClr>
                <a:schemeClr val="accent5"/>
              </a:buClr>
              <a:buSzPct val="95000"/>
              <a:buFont typeface="Wingdings" charset="2"/>
              <a:buChar char="§"/>
            </a:pPr>
            <a:r>
              <a:rPr lang="en-US" sz="2000" dirty="0">
                <a:latin typeface="Gill Sans MT"/>
                <a:cs typeface="Gill Sans MT"/>
              </a:rPr>
              <a:t>Specific rules in AAPCS, Section 5.5</a:t>
            </a:r>
          </a:p>
          <a:p>
            <a:r>
              <a:rPr lang="en-US" sz="2000" dirty="0"/>
              <a:t>Second, call the function </a:t>
            </a:r>
          </a:p>
          <a:p>
            <a:pPr lvl="1"/>
            <a:r>
              <a:rPr lang="en-US" dirty="0"/>
              <a:t>Usually as subroutine with branch link (</a:t>
            </a:r>
            <a:r>
              <a:rPr lang="en-US" dirty="0" err="1"/>
              <a:t>bl</a:t>
            </a:r>
            <a:r>
              <a:rPr lang="en-US" dirty="0"/>
              <a:t>) or branch link and exchange instruction (</a:t>
            </a:r>
            <a:r>
              <a:rPr lang="en-US" dirty="0" err="1"/>
              <a:t>blx</a:t>
            </a:r>
            <a:r>
              <a:rPr lang="en-US" dirty="0"/>
              <a:t>)</a:t>
            </a:r>
          </a:p>
          <a:p>
            <a:pPr lvl="1"/>
            <a:r>
              <a:rPr lang="en-US" dirty="0"/>
              <a:t>Exceptions in AAPCS</a:t>
            </a:r>
          </a:p>
          <a:p>
            <a:endParaRPr lang="en-US" sz="2000" dirty="0"/>
          </a:p>
        </p:txBody>
      </p:sp>
    </p:spTree>
    <p:extLst>
      <p:ext uri="{BB962C8B-B14F-4D97-AF65-F5344CB8AC3E}">
        <p14:creationId xmlns:p14="http://schemas.microsoft.com/office/powerpoint/2010/main" val="2780677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Return Values</a:t>
            </a:r>
          </a:p>
        </p:txBody>
      </p:sp>
      <p:sp>
        <p:nvSpPr>
          <p:cNvPr id="3" name="Content Placeholder 2"/>
          <p:cNvSpPr>
            <a:spLocks noGrp="1"/>
          </p:cNvSpPr>
          <p:nvPr>
            <p:ph idx="1"/>
          </p:nvPr>
        </p:nvSpPr>
        <p:spPr/>
        <p:txBody>
          <a:bodyPr/>
          <a:lstStyle/>
          <a:p>
            <a:r>
              <a:rPr lang="en-US" sz="2000" dirty="0" err="1"/>
              <a:t>Callee</a:t>
            </a:r>
            <a:r>
              <a:rPr lang="en-US" sz="2000" dirty="0"/>
              <a:t> passes Return Value in register(s) or stack</a:t>
            </a:r>
          </a:p>
          <a:p>
            <a:endParaRPr lang="en-US" sz="2000" dirty="0"/>
          </a:p>
          <a:p>
            <a:r>
              <a:rPr lang="en-US" sz="2000" dirty="0"/>
              <a:t>Registers</a:t>
            </a:r>
          </a:p>
          <a:p>
            <a:endParaRPr lang="en-US" sz="2000" dirty="0"/>
          </a:p>
          <a:p>
            <a:r>
              <a:rPr lang="en-US" sz="2000" dirty="0"/>
              <a:t>Stack</a:t>
            </a:r>
          </a:p>
          <a:p>
            <a:pPr lvl="1"/>
            <a:r>
              <a:rPr lang="en-US" dirty="0"/>
              <a:t>Caller function allocates space for return value, then passes pointer to space as an argument to </a:t>
            </a:r>
            <a:r>
              <a:rPr lang="en-US" dirty="0" err="1"/>
              <a:t>callee</a:t>
            </a:r>
            <a:endParaRPr lang="en-US" dirty="0"/>
          </a:p>
          <a:p>
            <a:pPr lvl="1"/>
            <a:r>
              <a:rPr lang="en-US" dirty="0" err="1"/>
              <a:t>Callee</a:t>
            </a:r>
            <a:r>
              <a:rPr lang="en-US" dirty="0"/>
              <a:t> stores result at location indicated by pointer</a:t>
            </a:r>
          </a:p>
        </p:txBody>
      </p:sp>
      <p:graphicFrame>
        <p:nvGraphicFramePr>
          <p:cNvPr id="5" name="Table 4"/>
          <p:cNvGraphicFramePr>
            <a:graphicFrameLocks noGrp="1"/>
          </p:cNvGraphicFramePr>
          <p:nvPr>
            <p:extLst>
              <p:ext uri="{D42A27DB-BD31-4B8C-83A1-F6EECF244321}">
                <p14:modId xmlns:p14="http://schemas.microsoft.com/office/powerpoint/2010/main" val="393219800"/>
              </p:ext>
            </p:extLst>
          </p:nvPr>
        </p:nvGraphicFramePr>
        <p:xfrm>
          <a:off x="1076920" y="3877393"/>
          <a:ext cx="5687378" cy="1819656"/>
        </p:xfrm>
        <a:graphic>
          <a:graphicData uri="http://schemas.openxmlformats.org/drawingml/2006/table">
            <a:tbl>
              <a:tblPr firstRow="1" firstCol="1" bandRow="1">
                <a:tableStyleId>{5C22544A-7EE6-4342-B048-85BDC9FD1C3A}</a:tableStyleId>
              </a:tblPr>
              <a:tblGrid>
                <a:gridCol w="1929646">
                  <a:extLst>
                    <a:ext uri="{9D8B030D-6E8A-4147-A177-3AD203B41FA5}">
                      <a16:colId xmlns:a16="http://schemas.microsoft.com/office/drawing/2014/main" val="20000"/>
                    </a:ext>
                  </a:extLst>
                </a:gridCol>
                <a:gridCol w="1828086">
                  <a:extLst>
                    <a:ext uri="{9D8B030D-6E8A-4147-A177-3AD203B41FA5}">
                      <a16:colId xmlns:a16="http://schemas.microsoft.com/office/drawing/2014/main" val="20001"/>
                    </a:ext>
                  </a:extLst>
                </a:gridCol>
                <a:gridCol w="1929646">
                  <a:extLst>
                    <a:ext uri="{9D8B030D-6E8A-4147-A177-3AD203B41FA5}">
                      <a16:colId xmlns:a16="http://schemas.microsoft.com/office/drawing/2014/main" val="20002"/>
                    </a:ext>
                  </a:extLst>
                </a:gridCol>
              </a:tblGrid>
              <a:tr h="256540">
                <a:tc rowSpan="2">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Return value size</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Registers used for passing</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nSpc>
                          <a:spcPct val="115000"/>
                        </a:lnSpc>
                        <a:spcBef>
                          <a:spcPts val="0"/>
                        </a:spcBef>
                        <a:spcAft>
                          <a:spcPts val="0"/>
                        </a:spcAft>
                      </a:pPr>
                      <a:endParaRPr lang="en-US" sz="1600" b="0" dirty="0">
                        <a:solidFill>
                          <a:sysClr val="windowText" lastClr="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vMerge="1">
                  <a:txBody>
                    <a:bodyPr/>
                    <a:lstStyle/>
                    <a:p>
                      <a:pPr marL="0" marR="0">
                        <a:lnSpc>
                          <a:spcPct val="115000"/>
                        </a:lnSpc>
                        <a:spcBef>
                          <a:spcPts val="0"/>
                        </a:spcBef>
                        <a:spcAft>
                          <a:spcPts val="0"/>
                        </a:spcAft>
                      </a:pPr>
                      <a:endParaRPr lang="en-US" sz="1600" b="0" dirty="0">
                        <a:solidFill>
                          <a:sysClr val="windowText" lastClr="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Fundamental Data Type</a:t>
                      </a: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Composite</a:t>
                      </a:r>
                      <a:r>
                        <a:rPr lang="en-US" sz="1600" b="0" baseline="0" dirty="0">
                          <a:solidFill>
                            <a:sysClr val="windowText" lastClr="000000"/>
                          </a:solidFill>
                          <a:effectLst/>
                          <a:latin typeface="Arial" pitchFamily="34" charset="0"/>
                          <a:ea typeface="Times New Roman"/>
                          <a:cs typeface="Arial" pitchFamily="34" charset="0"/>
                        </a:rPr>
                        <a:t> Data Type</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1-4 bytes</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r0</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r0</a:t>
                      </a: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mn-ea"/>
                          <a:cs typeface="Arial" pitchFamily="34" charset="0"/>
                        </a:rPr>
                        <a:t>8</a:t>
                      </a:r>
                      <a:r>
                        <a:rPr lang="en-US" sz="1600" b="0" baseline="0" dirty="0">
                          <a:solidFill>
                            <a:sysClr val="windowText" lastClr="000000"/>
                          </a:solidFill>
                          <a:effectLst/>
                          <a:latin typeface="Arial" pitchFamily="34" charset="0"/>
                          <a:ea typeface="+mn-ea"/>
                          <a:cs typeface="Arial" pitchFamily="34" charset="0"/>
                        </a:rPr>
                        <a:t> bytes</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cs typeface="Arial" pitchFamily="34" charset="0"/>
                        </a:rPr>
                        <a:t>r0-r1</a:t>
                      </a:r>
                      <a:endParaRPr lang="en-US" sz="1600" b="0" dirty="0">
                        <a:solidFill>
                          <a:sysClr val="windowText" lastClr="000000"/>
                        </a:solidFill>
                        <a:effectLst/>
                        <a:latin typeface="Arial" pitchFamily="34" charset="0"/>
                        <a:ea typeface="Times New Roman"/>
                        <a:cs typeface="Arial" pitchFamily="34" charset="0"/>
                      </a:endParaRP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stack</a:t>
                      </a: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16 bytes</a:t>
                      </a: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r0-r3</a:t>
                      </a: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stack</a:t>
                      </a: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Indeterminate size</a:t>
                      </a: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n/a</a:t>
                      </a: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b="0" dirty="0">
                          <a:solidFill>
                            <a:sysClr val="windowText" lastClr="000000"/>
                          </a:solidFill>
                          <a:effectLst/>
                          <a:latin typeface="Arial" pitchFamily="34" charset="0"/>
                          <a:ea typeface="Times New Roman"/>
                          <a:cs typeface="Arial" pitchFamily="34" charset="0"/>
                        </a:rPr>
                        <a:t>stack</a:t>
                      </a:r>
                    </a:p>
                  </a:txBody>
                  <a:tcPr marL="91404" marR="914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21794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Call Example</a:t>
            </a:r>
          </a:p>
        </p:txBody>
      </p:sp>
      <p:sp>
        <p:nvSpPr>
          <p:cNvPr id="3" name="Content Placeholder 2"/>
          <p:cNvSpPr>
            <a:spLocks noGrp="1"/>
          </p:cNvSpPr>
          <p:nvPr>
            <p:ph idx="1"/>
          </p:nvPr>
        </p:nvSpPr>
        <p:spPr>
          <a:xfrm>
            <a:off x="479425" y="3059990"/>
            <a:ext cx="5129523" cy="3059456"/>
          </a:xfrm>
        </p:spPr>
        <p:txBody>
          <a:bodyPr/>
          <a:lstStyle/>
          <a:p>
            <a:pPr lvl="0"/>
            <a:r>
              <a:rPr lang="en-GB" sz="2000" dirty="0"/>
              <a:t>Argument 4 into r3</a:t>
            </a:r>
          </a:p>
          <a:p>
            <a:pPr lvl="0"/>
            <a:r>
              <a:rPr lang="en-GB" sz="2000" dirty="0"/>
              <a:t>Argument 3 into r2</a:t>
            </a:r>
          </a:p>
          <a:p>
            <a:pPr lvl="0"/>
            <a:r>
              <a:rPr lang="en-GB" sz="2000" dirty="0"/>
              <a:t>Argument 2 into r1</a:t>
            </a:r>
          </a:p>
          <a:p>
            <a:pPr lvl="0"/>
            <a:r>
              <a:rPr lang="en-GB" sz="2000" dirty="0"/>
              <a:t>Argument 0 into r0</a:t>
            </a:r>
          </a:p>
          <a:p>
            <a:pPr lvl="0"/>
            <a:r>
              <a:rPr lang="en-GB" sz="2000" dirty="0"/>
              <a:t>Call fun3 with BL instruction</a:t>
            </a:r>
          </a:p>
          <a:p>
            <a:pPr lvl="0"/>
            <a:r>
              <a:rPr lang="en-GB" sz="2000" dirty="0"/>
              <a:t>Result was returned in r0, so add to r4 (arg2_2 += result)</a:t>
            </a:r>
          </a:p>
          <a:p>
            <a:pPr lvl="0"/>
            <a:endParaRPr lang="en-GB" dirty="0"/>
          </a:p>
          <a:p>
            <a:pPr lvl="0"/>
            <a:endParaRPr lang="en-GB" dirty="0"/>
          </a:p>
          <a:p>
            <a:pPr lvl="0"/>
            <a:endParaRPr lang="en-US" dirty="0"/>
          </a:p>
          <a:p>
            <a:endParaRPr lang="en-US" dirty="0"/>
          </a:p>
        </p:txBody>
      </p:sp>
      <p:sp>
        <p:nvSpPr>
          <p:cNvPr id="6" name="Rectangle 5"/>
          <p:cNvSpPr/>
          <p:nvPr/>
        </p:nvSpPr>
        <p:spPr>
          <a:xfrm>
            <a:off x="5979954" y="1143002"/>
            <a:ext cx="5754847" cy="4401205"/>
          </a:xfrm>
          <a:prstGeom prst="rect">
            <a:avLst/>
          </a:prstGeom>
        </p:spPr>
        <p:txBody>
          <a:bodyPr wrap="square">
            <a:spAutoFit/>
          </a:bodyPr>
          <a:lstStyle/>
          <a:p>
            <a:pPr>
              <a:tabLst>
                <a:tab pos="2006600" algn="l"/>
                <a:tab pos="2806700" algn="l"/>
              </a:tabLst>
            </a:pPr>
            <a:r>
              <a:rPr lang="pt-BR" sz="2000" dirty="0">
                <a:latin typeface="Lucida Console" pitchFamily="49" charset="0"/>
              </a:rPr>
              <a:t>fun2 PROC</a:t>
            </a:r>
          </a:p>
          <a:p>
            <a:pPr>
              <a:tabLst>
                <a:tab pos="2006600" algn="l"/>
                <a:tab pos="2806700" algn="l"/>
              </a:tabLst>
            </a:pPr>
            <a:r>
              <a:rPr lang="pt-BR" sz="2000" dirty="0">
                <a:latin typeface="Lucida Console" pitchFamily="49" charset="0"/>
              </a:rPr>
              <a:t>;;;85     int fun2(int arg2_1, int arg2_2) {</a:t>
            </a:r>
          </a:p>
          <a:p>
            <a:pPr>
              <a:tabLst>
                <a:tab pos="2006600" algn="l"/>
                <a:tab pos="2806700" algn="l"/>
              </a:tabLst>
            </a:pPr>
            <a:r>
              <a:rPr lang="pt-BR" sz="2000" dirty="0">
                <a:latin typeface="Lucida Console" pitchFamily="49" charset="0"/>
              </a:rPr>
              <a:t>...</a:t>
            </a:r>
          </a:p>
          <a:p>
            <a:pPr>
              <a:tabLst>
                <a:tab pos="2006600" algn="l"/>
                <a:tab pos="2806700" algn="l"/>
              </a:tabLst>
            </a:pPr>
            <a:r>
              <a:rPr lang="pt-BR" sz="2000" dirty="0">
                <a:latin typeface="Lucida Console" pitchFamily="49" charset="0"/>
              </a:rPr>
              <a:t>0000e0  2306	MOVS	r3,#6</a:t>
            </a:r>
          </a:p>
          <a:p>
            <a:pPr>
              <a:tabLst>
                <a:tab pos="2006600" algn="l"/>
                <a:tab pos="2806700" algn="l"/>
              </a:tabLst>
            </a:pPr>
            <a:r>
              <a:rPr lang="pt-BR" sz="2000" dirty="0">
                <a:latin typeface="Lucida Console" pitchFamily="49" charset="0"/>
              </a:rPr>
              <a:t>0000e2  2205 	MOVS 	r2,#5</a:t>
            </a:r>
          </a:p>
          <a:p>
            <a:pPr>
              <a:tabLst>
                <a:tab pos="2006600" algn="l"/>
                <a:tab pos="2806700" algn="l"/>
              </a:tabLst>
            </a:pPr>
            <a:r>
              <a:rPr lang="pt-BR" sz="2000" dirty="0">
                <a:latin typeface="Lucida Console" pitchFamily="49" charset="0"/>
              </a:rPr>
              <a:t>0000e4  2104 	MOVS 	r1,#4</a:t>
            </a:r>
          </a:p>
          <a:p>
            <a:pPr>
              <a:tabLst>
                <a:tab pos="2006600" algn="l"/>
                <a:tab pos="2806700" algn="l"/>
              </a:tabLst>
            </a:pPr>
            <a:r>
              <a:rPr lang="pt-BR" sz="2000" dirty="0">
                <a:latin typeface="Lucida Console" pitchFamily="49" charset="0"/>
              </a:rPr>
              <a:t>0000e6  4630 	MOV  	r0,r6</a:t>
            </a:r>
          </a:p>
          <a:p>
            <a:pPr>
              <a:tabLst>
                <a:tab pos="2006600" algn="l"/>
                <a:tab pos="2806700" algn="l"/>
              </a:tabLst>
            </a:pPr>
            <a:endParaRPr lang="pt-BR" sz="2000" dirty="0">
              <a:latin typeface="Lucida Console" pitchFamily="49" charset="0"/>
            </a:endParaRP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0000e8  f7fffffe	BL	fun3</a:t>
            </a: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0000ec  1904	ADDS	r4,r0,r4</a:t>
            </a:r>
          </a:p>
          <a:p>
            <a:pPr>
              <a:tabLst>
                <a:tab pos="2006600" algn="l"/>
                <a:tab pos="2806700" algn="l"/>
              </a:tabLst>
            </a:pPr>
            <a:endParaRPr lang="pt-BR" sz="2000" dirty="0">
              <a:latin typeface="Lucida Console" pitchFamily="49" charset="0"/>
            </a:endParaRPr>
          </a:p>
        </p:txBody>
      </p:sp>
      <p:sp>
        <p:nvSpPr>
          <p:cNvPr id="4" name="TextBox 3"/>
          <p:cNvSpPr txBox="1"/>
          <p:nvPr/>
        </p:nvSpPr>
        <p:spPr>
          <a:xfrm>
            <a:off x="457200" y="1295400"/>
            <a:ext cx="5334000" cy="1600200"/>
          </a:xfrm>
          <a:prstGeom prst="rect">
            <a:avLst/>
          </a:prstGeom>
        </p:spPr>
        <p:txBody>
          <a:bodyPr vert="horz" wrap="square" lIns="0" tIns="0" rIns="0" bIns="0" rtlCol="0" anchor="t">
            <a:noAutofit/>
          </a:bodyPr>
          <a:lstStyle/>
          <a:p>
            <a:r>
              <a:rPr lang="en-GB" sz="2000" dirty="0" err="1">
                <a:latin typeface="Lucida Console" panose="020B0609040504020204" pitchFamily="49" charset="0"/>
              </a:rPr>
              <a:t>int</a:t>
            </a:r>
            <a:r>
              <a:rPr lang="en-GB" sz="2000" dirty="0">
                <a:latin typeface="Lucida Console" panose="020B0609040504020204" pitchFamily="49" charset="0"/>
              </a:rPr>
              <a:t> fun2(</a:t>
            </a:r>
            <a:r>
              <a:rPr lang="en-GB" sz="2000" dirty="0" err="1">
                <a:latin typeface="Lucida Console" panose="020B0609040504020204" pitchFamily="49" charset="0"/>
              </a:rPr>
              <a:t>int</a:t>
            </a:r>
            <a:r>
              <a:rPr lang="en-GB" sz="2000" dirty="0">
                <a:latin typeface="Lucida Console" panose="020B0609040504020204" pitchFamily="49" charset="0"/>
              </a:rPr>
              <a:t> arg2_1, </a:t>
            </a:r>
            <a:r>
              <a:rPr lang="en-GB" sz="2000" dirty="0" err="1">
                <a:latin typeface="Lucida Console" panose="020B0609040504020204" pitchFamily="49" charset="0"/>
              </a:rPr>
              <a:t>int</a:t>
            </a:r>
            <a:r>
              <a:rPr lang="en-GB" sz="2000" dirty="0">
                <a:latin typeface="Lucida Console" panose="020B0609040504020204" pitchFamily="49" charset="0"/>
              </a:rPr>
              <a:t> arg2_2) {</a:t>
            </a:r>
          </a:p>
          <a:p>
            <a:r>
              <a:rPr lang="en-GB" sz="2000" dirty="0">
                <a:latin typeface="Lucida Console" panose="020B0609040504020204" pitchFamily="49" charset="0"/>
              </a:rPr>
              <a:t>  </a:t>
            </a:r>
            <a:r>
              <a:rPr lang="en-GB" sz="2000" dirty="0" err="1">
                <a:latin typeface="Lucida Console" panose="020B0609040504020204" pitchFamily="49" charset="0"/>
              </a:rPr>
              <a:t>int</a:t>
            </a:r>
            <a:r>
              <a:rPr lang="en-GB" sz="2000" dirty="0">
                <a:latin typeface="Lucida Console" panose="020B0609040504020204" pitchFamily="49" charset="0"/>
              </a:rPr>
              <a:t> </a:t>
            </a:r>
            <a:r>
              <a:rPr lang="en-GB" sz="2000" dirty="0" err="1">
                <a:latin typeface="Lucida Console" panose="020B0609040504020204" pitchFamily="49" charset="0"/>
              </a:rPr>
              <a:t>i</a:t>
            </a:r>
            <a:r>
              <a:rPr lang="en-GB" sz="2000" dirty="0">
                <a:latin typeface="Lucida Console" panose="020B0609040504020204" pitchFamily="49" charset="0"/>
              </a:rPr>
              <a:t>;</a:t>
            </a:r>
          </a:p>
          <a:p>
            <a:r>
              <a:rPr lang="en-GB" sz="2000" dirty="0">
                <a:latin typeface="Lucida Console" panose="020B0609040504020204" pitchFamily="49" charset="0"/>
              </a:rPr>
              <a:t>  arg2_2 += fun3(arg2_1, 4, 5, 6);</a:t>
            </a:r>
          </a:p>
          <a:p>
            <a:r>
              <a:rPr lang="en-GB" sz="2000" dirty="0">
                <a:latin typeface="Lucida Console" panose="020B0609040504020204" pitchFamily="49" charset="0"/>
              </a:rPr>
              <a:t>  …</a:t>
            </a:r>
          </a:p>
          <a:p>
            <a:r>
              <a:rPr lang="en-GB" sz="2000" dirty="0">
                <a:latin typeface="Lucida Console" panose="020B0609040504020204" pitchFamily="49" charset="0"/>
              </a:rPr>
              <a:t>}</a:t>
            </a:r>
          </a:p>
        </p:txBody>
      </p:sp>
    </p:spTree>
    <p:extLst>
      <p:ext uri="{BB962C8B-B14F-4D97-AF65-F5344CB8AC3E}">
        <p14:creationId xmlns:p14="http://schemas.microsoft.com/office/powerpoint/2010/main" val="318398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Processor’s World</a:t>
            </a:r>
          </a:p>
        </p:txBody>
      </p:sp>
      <p:sp>
        <p:nvSpPr>
          <p:cNvPr id="10243" name="Content Placeholder 2"/>
          <p:cNvSpPr>
            <a:spLocks noGrp="1"/>
          </p:cNvSpPr>
          <p:nvPr>
            <p:ph idx="1"/>
          </p:nvPr>
        </p:nvSpPr>
        <p:spPr/>
        <p:txBody>
          <a:bodyPr/>
          <a:lstStyle/>
          <a:p>
            <a:r>
              <a:rPr lang="en-US" sz="2000" dirty="0"/>
              <a:t>Data types</a:t>
            </a:r>
          </a:p>
          <a:p>
            <a:pPr lvl="1"/>
            <a:r>
              <a:rPr lang="en-US" dirty="0"/>
              <a:t>Integers</a:t>
            </a:r>
          </a:p>
          <a:p>
            <a:pPr lvl="1"/>
            <a:r>
              <a:rPr lang="en-US" dirty="0"/>
              <a:t>More if you’re lucky!</a:t>
            </a:r>
          </a:p>
          <a:p>
            <a:r>
              <a:rPr lang="en-US" sz="2000" dirty="0"/>
              <a:t>Instructions</a:t>
            </a:r>
          </a:p>
          <a:p>
            <a:pPr lvl="1"/>
            <a:r>
              <a:rPr lang="en-US" dirty="0"/>
              <a:t>Math: +, -, *, /</a:t>
            </a:r>
          </a:p>
          <a:p>
            <a:pPr lvl="1"/>
            <a:r>
              <a:rPr lang="en-US" dirty="0"/>
              <a:t>Logic: AND, OR</a:t>
            </a:r>
          </a:p>
          <a:p>
            <a:pPr lvl="1"/>
            <a:r>
              <a:rPr lang="en-US" dirty="0"/>
              <a:t>Shift, rotate</a:t>
            </a:r>
          </a:p>
          <a:p>
            <a:pPr lvl="1"/>
            <a:r>
              <a:rPr lang="en-US" dirty="0"/>
              <a:t>Move, swap</a:t>
            </a:r>
          </a:p>
          <a:p>
            <a:pPr lvl="1"/>
            <a:r>
              <a:rPr lang="en-US" dirty="0"/>
              <a:t>Compare</a:t>
            </a:r>
          </a:p>
          <a:p>
            <a:pPr lvl="1"/>
            <a:r>
              <a:rPr lang="en-US" dirty="0"/>
              <a:t>Jump, branch</a:t>
            </a:r>
          </a:p>
        </p:txBody>
      </p:sp>
      <p:graphicFrame>
        <p:nvGraphicFramePr>
          <p:cNvPr id="4" name="Table 3"/>
          <p:cNvGraphicFramePr>
            <a:graphicFrameLocks noGrp="1"/>
          </p:cNvGraphicFramePr>
          <p:nvPr/>
        </p:nvGraphicFramePr>
        <p:xfrm>
          <a:off x="5080397" y="1066800"/>
          <a:ext cx="6804544" cy="5029200"/>
        </p:xfrm>
        <a:graphic>
          <a:graphicData uri="http://schemas.openxmlformats.org/drawingml/2006/table">
            <a:tbl>
              <a:tblPr firstRow="1" bandRow="1">
                <a:tableStyleId>{5940675A-B579-460E-94D1-54222C63F5DA}</a:tableStyleId>
              </a:tblPr>
              <a:tblGrid>
                <a:gridCol w="850568">
                  <a:extLst>
                    <a:ext uri="{9D8B030D-6E8A-4147-A177-3AD203B41FA5}">
                      <a16:colId xmlns:a16="http://schemas.microsoft.com/office/drawing/2014/main" val="20000"/>
                    </a:ext>
                  </a:extLst>
                </a:gridCol>
                <a:gridCol w="850568">
                  <a:extLst>
                    <a:ext uri="{9D8B030D-6E8A-4147-A177-3AD203B41FA5}">
                      <a16:colId xmlns:a16="http://schemas.microsoft.com/office/drawing/2014/main" val="20001"/>
                    </a:ext>
                  </a:extLst>
                </a:gridCol>
                <a:gridCol w="850568">
                  <a:extLst>
                    <a:ext uri="{9D8B030D-6E8A-4147-A177-3AD203B41FA5}">
                      <a16:colId xmlns:a16="http://schemas.microsoft.com/office/drawing/2014/main" val="20002"/>
                    </a:ext>
                  </a:extLst>
                </a:gridCol>
                <a:gridCol w="850568">
                  <a:extLst>
                    <a:ext uri="{9D8B030D-6E8A-4147-A177-3AD203B41FA5}">
                      <a16:colId xmlns:a16="http://schemas.microsoft.com/office/drawing/2014/main" val="20003"/>
                    </a:ext>
                  </a:extLst>
                </a:gridCol>
                <a:gridCol w="850568">
                  <a:extLst>
                    <a:ext uri="{9D8B030D-6E8A-4147-A177-3AD203B41FA5}">
                      <a16:colId xmlns:a16="http://schemas.microsoft.com/office/drawing/2014/main" val="20004"/>
                    </a:ext>
                  </a:extLst>
                </a:gridCol>
                <a:gridCol w="850568">
                  <a:extLst>
                    <a:ext uri="{9D8B030D-6E8A-4147-A177-3AD203B41FA5}">
                      <a16:colId xmlns:a16="http://schemas.microsoft.com/office/drawing/2014/main" val="20005"/>
                    </a:ext>
                  </a:extLst>
                </a:gridCol>
                <a:gridCol w="850568">
                  <a:extLst>
                    <a:ext uri="{9D8B030D-6E8A-4147-A177-3AD203B41FA5}">
                      <a16:colId xmlns:a16="http://schemas.microsoft.com/office/drawing/2014/main" val="20006"/>
                    </a:ext>
                  </a:extLst>
                </a:gridCol>
                <a:gridCol w="850568">
                  <a:extLst>
                    <a:ext uri="{9D8B030D-6E8A-4147-A177-3AD203B41FA5}">
                      <a16:colId xmlns:a16="http://schemas.microsoft.com/office/drawing/2014/main" val="20007"/>
                    </a:ext>
                  </a:extLst>
                </a:gridCol>
              </a:tblGrid>
              <a:tr h="628650">
                <a:tc>
                  <a:txBody>
                    <a:bodyPr/>
                    <a:lstStyle/>
                    <a:p>
                      <a:pPr algn="ctr"/>
                      <a:r>
                        <a:rPr lang="en-US" dirty="0"/>
                        <a:t>23</a:t>
                      </a:r>
                    </a:p>
                  </a:txBody>
                  <a:tcPr marL="121872" marR="121872" anchor="ctr"/>
                </a:tc>
                <a:tc>
                  <a:txBody>
                    <a:bodyPr/>
                    <a:lstStyle/>
                    <a:p>
                      <a:pPr algn="ctr"/>
                      <a:r>
                        <a:rPr lang="en-US" dirty="0"/>
                        <a:t>251</a:t>
                      </a:r>
                    </a:p>
                  </a:txBody>
                  <a:tcPr marL="121872" marR="121872" anchor="ctr"/>
                </a:tc>
                <a:tc>
                  <a:txBody>
                    <a:bodyPr/>
                    <a:lstStyle/>
                    <a:p>
                      <a:pPr algn="ctr"/>
                      <a:r>
                        <a:rPr lang="en-US" dirty="0"/>
                        <a:t>151</a:t>
                      </a:r>
                    </a:p>
                  </a:txBody>
                  <a:tcPr marL="121872" marR="121872" anchor="ctr"/>
                </a:tc>
                <a:tc>
                  <a:txBody>
                    <a:bodyPr/>
                    <a:lstStyle/>
                    <a:p>
                      <a:pPr algn="ctr"/>
                      <a:r>
                        <a:rPr lang="en-US" dirty="0"/>
                        <a:t>11</a:t>
                      </a:r>
                    </a:p>
                  </a:txBody>
                  <a:tcPr marL="121872" marR="121872" anchor="ctr"/>
                </a:tc>
                <a:tc>
                  <a:txBody>
                    <a:bodyPr/>
                    <a:lstStyle/>
                    <a:p>
                      <a:pPr algn="ctr"/>
                      <a:r>
                        <a:rPr lang="en-US" dirty="0"/>
                        <a:t>3</a:t>
                      </a:r>
                    </a:p>
                  </a:txBody>
                  <a:tcPr marL="121872" marR="121872" anchor="ctr"/>
                </a:tc>
                <a:tc>
                  <a:txBody>
                    <a:bodyPr/>
                    <a:lstStyle/>
                    <a:p>
                      <a:pPr algn="ctr"/>
                      <a:r>
                        <a:rPr lang="en-US" dirty="0"/>
                        <a:t>1</a:t>
                      </a:r>
                    </a:p>
                  </a:txBody>
                  <a:tcPr marL="121872" marR="121872" anchor="ctr"/>
                </a:tc>
                <a:tc>
                  <a:txBody>
                    <a:bodyPr/>
                    <a:lstStyle/>
                    <a:p>
                      <a:pPr algn="ctr"/>
                      <a:r>
                        <a:rPr lang="en-US" dirty="0"/>
                        <a:t>1</a:t>
                      </a:r>
                    </a:p>
                  </a:txBody>
                  <a:tcPr marL="121872" marR="121872" anchor="ctr"/>
                </a:tc>
                <a:tc>
                  <a:txBody>
                    <a:bodyPr/>
                    <a:lstStyle/>
                    <a:p>
                      <a:pPr algn="ctr"/>
                      <a:r>
                        <a:rPr lang="en-US" dirty="0"/>
                        <a:t>1</a:t>
                      </a:r>
                    </a:p>
                  </a:txBody>
                  <a:tcPr marL="121872" marR="121872" anchor="ctr"/>
                </a:tc>
                <a:extLst>
                  <a:ext uri="{0D108BD9-81ED-4DB2-BD59-A6C34878D82A}">
                    <a16:rowId xmlns:a16="http://schemas.microsoft.com/office/drawing/2014/main" val="10000"/>
                  </a:ext>
                </a:extLst>
              </a:tr>
              <a:tr h="628650">
                <a:tc>
                  <a:txBody>
                    <a:bodyPr/>
                    <a:lstStyle/>
                    <a:p>
                      <a:pPr algn="ctr"/>
                      <a:r>
                        <a:rPr lang="en-US" dirty="0"/>
                        <a:t>213</a:t>
                      </a:r>
                    </a:p>
                  </a:txBody>
                  <a:tcPr marL="121872" marR="121872" anchor="ctr"/>
                </a:tc>
                <a:tc>
                  <a:txBody>
                    <a:bodyPr/>
                    <a:lstStyle/>
                    <a:p>
                      <a:pPr algn="ctr"/>
                      <a:r>
                        <a:rPr lang="en-US" dirty="0"/>
                        <a:t>6</a:t>
                      </a:r>
                    </a:p>
                  </a:txBody>
                  <a:tcPr marL="121872" marR="121872" anchor="ctr"/>
                </a:tc>
                <a:tc>
                  <a:txBody>
                    <a:bodyPr/>
                    <a:lstStyle/>
                    <a:p>
                      <a:pPr algn="ctr"/>
                      <a:r>
                        <a:rPr lang="en-US" dirty="0"/>
                        <a:t>234</a:t>
                      </a:r>
                    </a:p>
                  </a:txBody>
                  <a:tcPr marL="121872" marR="121872" anchor="ctr"/>
                </a:tc>
                <a:tc>
                  <a:txBody>
                    <a:bodyPr/>
                    <a:lstStyle/>
                    <a:p>
                      <a:pPr algn="ctr"/>
                      <a:r>
                        <a:rPr lang="en-US" dirty="0"/>
                        <a:t>2</a:t>
                      </a:r>
                    </a:p>
                  </a:txBody>
                  <a:tcPr marL="121872" marR="121872" anchor="ctr"/>
                </a:tc>
                <a:tc>
                  <a:txBody>
                    <a:bodyPr/>
                    <a:lstStyle/>
                    <a:p>
                      <a:pPr algn="ctr"/>
                      <a:r>
                        <a:rPr lang="en-US" dirty="0"/>
                        <a:t>u</a:t>
                      </a:r>
                    </a:p>
                  </a:txBody>
                  <a:tcPr marL="121872" marR="121872" anchor="ctr"/>
                </a:tc>
                <a:tc>
                  <a:txBody>
                    <a:bodyPr/>
                    <a:lstStyle/>
                    <a:p>
                      <a:pPr algn="ctr"/>
                      <a:r>
                        <a:rPr lang="en-US" dirty="0"/>
                        <a:t>1</a:t>
                      </a:r>
                    </a:p>
                  </a:txBody>
                  <a:tcPr marL="121872" marR="121872" anchor="ctr"/>
                </a:tc>
                <a:tc>
                  <a:txBody>
                    <a:bodyPr/>
                    <a:lstStyle/>
                    <a:p>
                      <a:pPr algn="ctr"/>
                      <a:r>
                        <a:rPr lang="en-US" dirty="0"/>
                        <a:t>1</a:t>
                      </a:r>
                    </a:p>
                  </a:txBody>
                  <a:tcPr marL="121872" marR="121872" anchor="ctr"/>
                </a:tc>
                <a:tc>
                  <a:txBody>
                    <a:bodyPr/>
                    <a:lstStyle/>
                    <a:p>
                      <a:pPr algn="ctr"/>
                      <a:r>
                        <a:rPr lang="en-US" dirty="0"/>
                        <a:t>1</a:t>
                      </a:r>
                    </a:p>
                  </a:txBody>
                  <a:tcPr marL="121872" marR="121872" anchor="ctr"/>
                </a:tc>
                <a:extLst>
                  <a:ext uri="{0D108BD9-81ED-4DB2-BD59-A6C34878D82A}">
                    <a16:rowId xmlns:a16="http://schemas.microsoft.com/office/drawing/2014/main" val="10001"/>
                  </a:ext>
                </a:extLst>
              </a:tr>
              <a:tr h="628650">
                <a:tc>
                  <a:txBody>
                    <a:bodyPr/>
                    <a:lstStyle/>
                    <a:p>
                      <a:pPr algn="ctr"/>
                      <a:r>
                        <a:rPr lang="en-US" dirty="0"/>
                        <a:t>2</a:t>
                      </a:r>
                    </a:p>
                  </a:txBody>
                  <a:tcPr marL="121872" marR="121872" anchor="ctr"/>
                </a:tc>
                <a:tc>
                  <a:txBody>
                    <a:bodyPr/>
                    <a:lstStyle/>
                    <a:p>
                      <a:pPr algn="ctr"/>
                      <a:r>
                        <a:rPr lang="en-US" dirty="0"/>
                        <a:t>33</a:t>
                      </a:r>
                    </a:p>
                  </a:txBody>
                  <a:tcPr marL="121872" marR="121872" anchor="ctr"/>
                </a:tc>
                <a:tc>
                  <a:txBody>
                    <a:bodyPr/>
                    <a:lstStyle/>
                    <a:p>
                      <a:pPr algn="ctr"/>
                      <a:r>
                        <a:rPr lang="en-US" dirty="0"/>
                        <a:t>72</a:t>
                      </a:r>
                    </a:p>
                  </a:txBody>
                  <a:tcPr marL="121872" marR="121872" anchor="ctr"/>
                </a:tc>
                <a:tc>
                  <a:txBody>
                    <a:bodyPr/>
                    <a:lstStyle/>
                    <a:p>
                      <a:pPr algn="ctr"/>
                      <a:r>
                        <a:rPr lang="en-US" dirty="0"/>
                        <a:t>1</a:t>
                      </a:r>
                    </a:p>
                  </a:txBody>
                  <a:tcPr marL="121872" marR="121872" anchor="ctr"/>
                </a:tc>
                <a:tc>
                  <a:txBody>
                    <a:bodyPr/>
                    <a:lstStyle/>
                    <a:p>
                      <a:pPr algn="ctr"/>
                      <a:r>
                        <a:rPr lang="en-US" dirty="0"/>
                        <a:t>a</a:t>
                      </a:r>
                    </a:p>
                  </a:txBody>
                  <a:tcPr marL="121872" marR="121872" anchor="ctr"/>
                </a:tc>
                <a:tc>
                  <a:txBody>
                    <a:bodyPr/>
                    <a:lstStyle/>
                    <a:p>
                      <a:pPr algn="ctr"/>
                      <a:r>
                        <a:rPr lang="en-US" dirty="0"/>
                        <a:t>1</a:t>
                      </a:r>
                    </a:p>
                  </a:txBody>
                  <a:tcPr marL="121872" marR="121872" anchor="ctr"/>
                </a:tc>
                <a:tc>
                  <a:txBody>
                    <a:bodyPr/>
                    <a:lstStyle/>
                    <a:p>
                      <a:pPr algn="ctr"/>
                      <a:r>
                        <a:rPr lang="en-US" dirty="0"/>
                        <a:t>1</a:t>
                      </a:r>
                    </a:p>
                  </a:txBody>
                  <a:tcPr marL="121872" marR="121872" anchor="ctr"/>
                </a:tc>
                <a:tc>
                  <a:txBody>
                    <a:bodyPr/>
                    <a:lstStyle/>
                    <a:p>
                      <a:pPr algn="ctr"/>
                      <a:r>
                        <a:rPr lang="en-US" dirty="0"/>
                        <a:t>a</a:t>
                      </a:r>
                    </a:p>
                  </a:txBody>
                  <a:tcPr marL="121872" marR="121872" anchor="ctr"/>
                </a:tc>
                <a:extLst>
                  <a:ext uri="{0D108BD9-81ED-4DB2-BD59-A6C34878D82A}">
                    <a16:rowId xmlns:a16="http://schemas.microsoft.com/office/drawing/2014/main" val="10002"/>
                  </a:ext>
                </a:extLst>
              </a:tr>
              <a:tr h="628650">
                <a:tc>
                  <a:txBody>
                    <a:bodyPr/>
                    <a:lstStyle/>
                    <a:p>
                      <a:pPr algn="ctr"/>
                      <a:r>
                        <a:rPr lang="en-US" dirty="0"/>
                        <a:t>a</a:t>
                      </a:r>
                    </a:p>
                  </a:txBody>
                  <a:tcPr marL="121872" marR="121872" anchor="ctr"/>
                </a:tc>
                <a:tc>
                  <a:txBody>
                    <a:bodyPr/>
                    <a:lstStyle/>
                    <a:p>
                      <a:pPr algn="ctr"/>
                      <a:r>
                        <a:rPr lang="en-US" dirty="0"/>
                        <a:t>4</a:t>
                      </a:r>
                    </a:p>
                  </a:txBody>
                  <a:tcPr marL="121872" marR="121872" anchor="ctr"/>
                </a:tc>
                <a:tc>
                  <a:txBody>
                    <a:bodyPr/>
                    <a:lstStyle/>
                    <a:p>
                      <a:pPr algn="ctr"/>
                      <a:r>
                        <a:rPr lang="en-US" dirty="0"/>
                        <a:t>h</a:t>
                      </a:r>
                    </a:p>
                  </a:txBody>
                  <a:tcPr marL="121872" marR="121872" anchor="ctr"/>
                </a:tc>
                <a:tc>
                  <a:txBody>
                    <a:bodyPr/>
                    <a:lstStyle/>
                    <a:p>
                      <a:pPr algn="ctr"/>
                      <a:r>
                        <a:rPr lang="en-US" dirty="0"/>
                        <a:t>e</a:t>
                      </a:r>
                    </a:p>
                  </a:txBody>
                  <a:tcPr marL="121872" marR="121872" anchor="ctr"/>
                </a:tc>
                <a:tc>
                  <a:txBody>
                    <a:bodyPr/>
                    <a:lstStyle/>
                    <a:p>
                      <a:pPr algn="ctr"/>
                      <a:r>
                        <a:rPr lang="en-US" dirty="0"/>
                        <a:t>l</a:t>
                      </a:r>
                    </a:p>
                  </a:txBody>
                  <a:tcPr marL="121872" marR="121872" anchor="ctr"/>
                </a:tc>
                <a:tc>
                  <a:txBody>
                    <a:bodyPr/>
                    <a:lstStyle/>
                    <a:p>
                      <a:pPr algn="ctr"/>
                      <a:r>
                        <a:rPr lang="en-US" dirty="0"/>
                        <a:t>l</a:t>
                      </a:r>
                    </a:p>
                  </a:txBody>
                  <a:tcPr marL="121872" marR="121872" anchor="ctr"/>
                </a:tc>
                <a:tc>
                  <a:txBody>
                    <a:bodyPr/>
                    <a:lstStyle/>
                    <a:p>
                      <a:pPr algn="ctr"/>
                      <a:r>
                        <a:rPr lang="en-US" dirty="0"/>
                        <a:t>o</a:t>
                      </a:r>
                    </a:p>
                  </a:txBody>
                  <a:tcPr marL="121872" marR="121872" anchor="ctr"/>
                </a:tc>
                <a:tc>
                  <a:txBody>
                    <a:bodyPr/>
                    <a:lstStyle/>
                    <a:p>
                      <a:pPr algn="ctr"/>
                      <a:r>
                        <a:rPr lang="en-US" dirty="0"/>
                        <a:t>1</a:t>
                      </a:r>
                    </a:p>
                  </a:txBody>
                  <a:tcPr marL="121872" marR="121872" anchor="ctr"/>
                </a:tc>
                <a:extLst>
                  <a:ext uri="{0D108BD9-81ED-4DB2-BD59-A6C34878D82A}">
                    <a16:rowId xmlns:a16="http://schemas.microsoft.com/office/drawing/2014/main" val="10003"/>
                  </a:ext>
                </a:extLst>
              </a:tr>
              <a:tr h="628650">
                <a:tc>
                  <a:txBody>
                    <a:bodyPr/>
                    <a:lstStyle/>
                    <a:p>
                      <a:pPr algn="ctr"/>
                      <a:r>
                        <a:rPr lang="en-US" dirty="0"/>
                        <a:t>67</a:t>
                      </a:r>
                    </a:p>
                  </a:txBody>
                  <a:tcPr marL="121872" marR="121872" anchor="ctr"/>
                </a:tc>
                <a:tc>
                  <a:txBody>
                    <a:bodyPr/>
                    <a:lstStyle/>
                    <a:p>
                      <a:pPr algn="ctr"/>
                      <a:r>
                        <a:rPr lang="en-US" dirty="0"/>
                        <a:t>96</a:t>
                      </a:r>
                    </a:p>
                  </a:txBody>
                  <a:tcPr marL="121872" marR="121872" anchor="ctr"/>
                </a:tc>
                <a:tc>
                  <a:txBody>
                    <a:bodyPr/>
                    <a:lstStyle/>
                    <a:p>
                      <a:pPr algn="ctr"/>
                      <a:r>
                        <a:rPr lang="en-US" dirty="0"/>
                        <a:t>a</a:t>
                      </a:r>
                    </a:p>
                  </a:txBody>
                  <a:tcPr marL="121872" marR="121872" anchor="ctr"/>
                </a:tc>
                <a:tc>
                  <a:txBody>
                    <a:bodyPr/>
                    <a:lstStyle/>
                    <a:p>
                      <a:pPr algn="ctr"/>
                      <a:r>
                        <a:rPr lang="en-US" dirty="0"/>
                        <a:t>0</a:t>
                      </a:r>
                    </a:p>
                  </a:txBody>
                  <a:tcPr marL="121872" marR="121872" anchor="ctr"/>
                </a:tc>
                <a:tc>
                  <a:txBody>
                    <a:bodyPr/>
                    <a:lstStyle/>
                    <a:p>
                      <a:pPr algn="ctr"/>
                      <a:r>
                        <a:rPr lang="en-US" dirty="0"/>
                        <a:t>9</a:t>
                      </a:r>
                    </a:p>
                  </a:txBody>
                  <a:tcPr marL="121872" marR="121872" anchor="ctr"/>
                </a:tc>
                <a:tc>
                  <a:txBody>
                    <a:bodyPr/>
                    <a:lstStyle/>
                    <a:p>
                      <a:pPr algn="ctr"/>
                      <a:r>
                        <a:rPr lang="en-US" dirty="0"/>
                        <a:t>9</a:t>
                      </a:r>
                    </a:p>
                  </a:txBody>
                  <a:tcPr marL="121872" marR="121872" anchor="ctr"/>
                </a:tc>
                <a:tc>
                  <a:txBody>
                    <a:bodyPr/>
                    <a:lstStyle/>
                    <a:p>
                      <a:pPr algn="ctr"/>
                      <a:r>
                        <a:rPr lang="en-US" dirty="0"/>
                        <a:t>9</a:t>
                      </a:r>
                    </a:p>
                  </a:txBody>
                  <a:tcPr marL="121872" marR="121872" anchor="ctr"/>
                </a:tc>
                <a:tc>
                  <a:txBody>
                    <a:bodyPr/>
                    <a:lstStyle/>
                    <a:p>
                      <a:pPr algn="ctr"/>
                      <a:r>
                        <a:rPr lang="en-US" dirty="0"/>
                        <a:t>1</a:t>
                      </a:r>
                    </a:p>
                  </a:txBody>
                  <a:tcPr marL="121872" marR="121872" anchor="ctr"/>
                </a:tc>
                <a:extLst>
                  <a:ext uri="{0D108BD9-81ED-4DB2-BD59-A6C34878D82A}">
                    <a16:rowId xmlns:a16="http://schemas.microsoft.com/office/drawing/2014/main" val="10004"/>
                  </a:ext>
                </a:extLst>
              </a:tr>
              <a:tr h="628650">
                <a:tc>
                  <a:txBody>
                    <a:bodyPr/>
                    <a:lstStyle/>
                    <a:p>
                      <a:pPr algn="ctr"/>
                      <a:r>
                        <a:rPr lang="en-US" dirty="0"/>
                        <a:t>6</a:t>
                      </a:r>
                    </a:p>
                  </a:txBody>
                  <a:tcPr marL="121872" marR="121872" anchor="ctr"/>
                </a:tc>
                <a:tc>
                  <a:txBody>
                    <a:bodyPr/>
                    <a:lstStyle/>
                    <a:p>
                      <a:pPr algn="ctr"/>
                      <a:r>
                        <a:rPr lang="en-US" dirty="0"/>
                        <a:t>11</a:t>
                      </a:r>
                    </a:p>
                  </a:txBody>
                  <a:tcPr marL="121872" marR="121872" anchor="ctr"/>
                </a:tc>
                <a:tc>
                  <a:txBody>
                    <a:bodyPr/>
                    <a:lstStyle/>
                    <a:p>
                      <a:pPr algn="ctr"/>
                      <a:r>
                        <a:rPr lang="en-US" dirty="0"/>
                        <a:t>d</a:t>
                      </a:r>
                    </a:p>
                  </a:txBody>
                  <a:tcPr marL="121872" marR="121872" anchor="ctr"/>
                </a:tc>
                <a:tc>
                  <a:txBody>
                    <a:bodyPr/>
                    <a:lstStyle/>
                    <a:p>
                      <a:pPr algn="ctr"/>
                      <a:r>
                        <a:rPr lang="en-US" dirty="0"/>
                        <a:t>72</a:t>
                      </a:r>
                    </a:p>
                  </a:txBody>
                  <a:tcPr marL="121872" marR="121872" anchor="ctr"/>
                </a:tc>
                <a:tc>
                  <a:txBody>
                    <a:bodyPr/>
                    <a:lstStyle/>
                    <a:p>
                      <a:pPr algn="ctr"/>
                      <a:r>
                        <a:rPr lang="en-US" dirty="0"/>
                        <a:t>7</a:t>
                      </a:r>
                    </a:p>
                  </a:txBody>
                  <a:tcPr marL="121872" marR="121872" anchor="ctr"/>
                </a:tc>
                <a:tc>
                  <a:txBody>
                    <a:bodyPr/>
                    <a:lstStyle/>
                    <a:p>
                      <a:pPr algn="ctr"/>
                      <a:r>
                        <a:rPr lang="en-US" dirty="0"/>
                        <a:t>0</a:t>
                      </a:r>
                    </a:p>
                  </a:txBody>
                  <a:tcPr marL="121872" marR="121872" anchor="ctr"/>
                </a:tc>
                <a:tc>
                  <a:txBody>
                    <a:bodyPr/>
                    <a:lstStyle/>
                    <a:p>
                      <a:pPr algn="ctr"/>
                      <a:r>
                        <a:rPr lang="en-US" dirty="0"/>
                        <a:t>0</a:t>
                      </a:r>
                    </a:p>
                  </a:txBody>
                  <a:tcPr marL="121872" marR="121872" anchor="ctr"/>
                </a:tc>
                <a:tc>
                  <a:txBody>
                    <a:bodyPr/>
                    <a:lstStyle/>
                    <a:p>
                      <a:pPr algn="ctr"/>
                      <a:r>
                        <a:rPr lang="en-US" dirty="0"/>
                        <a:t>0</a:t>
                      </a:r>
                    </a:p>
                  </a:txBody>
                  <a:tcPr marL="121872" marR="121872" anchor="ctr"/>
                </a:tc>
                <a:extLst>
                  <a:ext uri="{0D108BD9-81ED-4DB2-BD59-A6C34878D82A}">
                    <a16:rowId xmlns:a16="http://schemas.microsoft.com/office/drawing/2014/main" val="10005"/>
                  </a:ext>
                </a:extLst>
              </a:tr>
              <a:tr h="628650">
                <a:tc>
                  <a:txBody>
                    <a:bodyPr/>
                    <a:lstStyle/>
                    <a:p>
                      <a:pPr algn="ctr"/>
                      <a:r>
                        <a:rPr lang="en-US" dirty="0"/>
                        <a:t>28</a:t>
                      </a:r>
                    </a:p>
                  </a:txBody>
                  <a:tcPr marL="121872" marR="121872" anchor="ctr"/>
                </a:tc>
                <a:tc>
                  <a:txBody>
                    <a:bodyPr/>
                    <a:lstStyle/>
                    <a:p>
                      <a:pPr algn="ctr"/>
                      <a:r>
                        <a:rPr lang="en-US" dirty="0"/>
                        <a:t>289</a:t>
                      </a:r>
                    </a:p>
                  </a:txBody>
                  <a:tcPr marL="121872" marR="121872" anchor="ctr"/>
                </a:tc>
                <a:tc>
                  <a:txBody>
                    <a:bodyPr/>
                    <a:lstStyle/>
                    <a:p>
                      <a:pPr algn="ctr"/>
                      <a:r>
                        <a:rPr lang="en-US" dirty="0"/>
                        <a:t>37</a:t>
                      </a:r>
                    </a:p>
                  </a:txBody>
                  <a:tcPr marL="121872" marR="121872" anchor="ctr"/>
                </a:tc>
                <a:tc>
                  <a:txBody>
                    <a:bodyPr/>
                    <a:lstStyle/>
                    <a:p>
                      <a:pPr algn="ctr"/>
                      <a:r>
                        <a:rPr lang="en-US" dirty="0"/>
                        <a:t>54</a:t>
                      </a:r>
                    </a:p>
                  </a:txBody>
                  <a:tcPr marL="121872" marR="121872" anchor="ctr"/>
                </a:tc>
                <a:tc>
                  <a:txBody>
                    <a:bodyPr/>
                    <a:lstStyle/>
                    <a:p>
                      <a:pPr algn="ctr"/>
                      <a:r>
                        <a:rPr lang="en-US" dirty="0"/>
                        <a:t>42</a:t>
                      </a:r>
                    </a:p>
                  </a:txBody>
                  <a:tcPr marL="121872" marR="121872" anchor="ctr"/>
                </a:tc>
                <a:tc>
                  <a:txBody>
                    <a:bodyPr/>
                    <a:lstStyle/>
                    <a:p>
                      <a:pPr algn="ctr"/>
                      <a:r>
                        <a:rPr lang="en-US" dirty="0"/>
                        <a:t>0</a:t>
                      </a:r>
                    </a:p>
                  </a:txBody>
                  <a:tcPr marL="121872" marR="121872" anchor="ctr"/>
                </a:tc>
                <a:tc>
                  <a:txBody>
                    <a:bodyPr/>
                    <a:lstStyle/>
                    <a:p>
                      <a:pPr algn="ctr"/>
                      <a:r>
                        <a:rPr lang="en-US" dirty="0"/>
                        <a:t>0</a:t>
                      </a:r>
                    </a:p>
                  </a:txBody>
                  <a:tcPr marL="121872" marR="121872" anchor="ctr"/>
                </a:tc>
                <a:tc>
                  <a:txBody>
                    <a:bodyPr/>
                    <a:lstStyle/>
                    <a:p>
                      <a:pPr algn="ctr"/>
                      <a:r>
                        <a:rPr lang="en-US" dirty="0"/>
                        <a:t>0</a:t>
                      </a:r>
                    </a:p>
                  </a:txBody>
                  <a:tcPr marL="121872" marR="121872" anchor="ctr"/>
                </a:tc>
                <a:extLst>
                  <a:ext uri="{0D108BD9-81ED-4DB2-BD59-A6C34878D82A}">
                    <a16:rowId xmlns:a16="http://schemas.microsoft.com/office/drawing/2014/main" val="10006"/>
                  </a:ext>
                </a:extLst>
              </a:tr>
              <a:tr h="628650">
                <a:tc>
                  <a:txBody>
                    <a:bodyPr/>
                    <a:lstStyle/>
                    <a:p>
                      <a:pPr algn="ctr"/>
                      <a:r>
                        <a:rPr lang="en-US" dirty="0"/>
                        <a:t>213</a:t>
                      </a:r>
                    </a:p>
                  </a:txBody>
                  <a:tcPr marL="121872" marR="121872" anchor="ctr"/>
                </a:tc>
                <a:tc>
                  <a:txBody>
                    <a:bodyPr/>
                    <a:lstStyle/>
                    <a:p>
                      <a:pPr algn="ctr"/>
                      <a:r>
                        <a:rPr lang="en-US" dirty="0"/>
                        <a:t>6</a:t>
                      </a:r>
                    </a:p>
                  </a:txBody>
                  <a:tcPr marL="121872" marR="121872" anchor="ctr"/>
                </a:tc>
                <a:tc>
                  <a:txBody>
                    <a:bodyPr/>
                    <a:lstStyle/>
                    <a:p>
                      <a:pPr algn="ctr"/>
                      <a:r>
                        <a:rPr lang="en-US" dirty="0"/>
                        <a:t>234</a:t>
                      </a:r>
                    </a:p>
                  </a:txBody>
                  <a:tcPr marL="121872" marR="121872" anchor="ctr"/>
                </a:tc>
                <a:tc>
                  <a:txBody>
                    <a:bodyPr/>
                    <a:lstStyle/>
                    <a:p>
                      <a:pPr algn="ctr"/>
                      <a:r>
                        <a:rPr lang="en-US" dirty="0"/>
                        <a:t>2</a:t>
                      </a:r>
                    </a:p>
                  </a:txBody>
                  <a:tcPr marL="121872" marR="121872" anchor="ctr"/>
                </a:tc>
                <a:tc>
                  <a:txBody>
                    <a:bodyPr/>
                    <a:lstStyle/>
                    <a:p>
                      <a:pPr algn="ctr"/>
                      <a:r>
                        <a:rPr lang="en-US" dirty="0"/>
                        <a:t>31</a:t>
                      </a:r>
                    </a:p>
                  </a:txBody>
                  <a:tcPr marL="121872" marR="121872" anchor="ctr"/>
                </a:tc>
                <a:tc>
                  <a:txBody>
                    <a:bodyPr/>
                    <a:lstStyle/>
                    <a:p>
                      <a:pPr algn="ctr"/>
                      <a:r>
                        <a:rPr lang="en-US" dirty="0"/>
                        <a:t>1</a:t>
                      </a:r>
                    </a:p>
                  </a:txBody>
                  <a:tcPr marL="121872" marR="121872" anchor="ctr"/>
                </a:tc>
                <a:tc>
                  <a:txBody>
                    <a:bodyPr/>
                    <a:lstStyle/>
                    <a:p>
                      <a:pPr algn="ctr"/>
                      <a:r>
                        <a:rPr lang="en-US" dirty="0"/>
                        <a:t>1</a:t>
                      </a:r>
                    </a:p>
                  </a:txBody>
                  <a:tcPr marL="121872" marR="121872" anchor="ctr"/>
                </a:tc>
                <a:tc>
                  <a:txBody>
                    <a:bodyPr/>
                    <a:lstStyle/>
                    <a:p>
                      <a:pPr algn="ctr"/>
                      <a:r>
                        <a:rPr lang="en-US" dirty="0"/>
                        <a:t>1</a:t>
                      </a:r>
                    </a:p>
                  </a:txBody>
                  <a:tcPr marL="121872" marR="121872"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76012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Call and Return Example</a:t>
            </a:r>
          </a:p>
        </p:txBody>
      </p:sp>
      <p:sp>
        <p:nvSpPr>
          <p:cNvPr id="3" name="Content Placeholder 2"/>
          <p:cNvSpPr>
            <a:spLocks noGrp="1"/>
          </p:cNvSpPr>
          <p:nvPr>
            <p:ph idx="1"/>
          </p:nvPr>
        </p:nvSpPr>
        <p:spPr>
          <a:xfrm>
            <a:off x="479425" y="2755190"/>
            <a:ext cx="11233150" cy="3364256"/>
          </a:xfrm>
        </p:spPr>
        <p:txBody>
          <a:bodyPr/>
          <a:lstStyle/>
          <a:p>
            <a:pPr lvl="0"/>
            <a:r>
              <a:rPr lang="en-GB" sz="2000" dirty="0"/>
              <a:t>Save r4 and Link Register on stack</a:t>
            </a:r>
          </a:p>
          <a:p>
            <a:pPr lvl="0"/>
            <a:r>
              <a:rPr lang="en-GB" sz="2000" dirty="0"/>
              <a:t>r0 = arg3_1*arg3_2</a:t>
            </a:r>
          </a:p>
          <a:p>
            <a:pPr lvl="0"/>
            <a:r>
              <a:rPr lang="en-GB" sz="2000" dirty="0"/>
              <a:t>r0 *= arg3_3</a:t>
            </a:r>
          </a:p>
          <a:p>
            <a:pPr lvl="0"/>
            <a:r>
              <a:rPr lang="en-GB" sz="2000" dirty="0"/>
              <a:t>r0 *= arg3_4</a:t>
            </a:r>
          </a:p>
          <a:p>
            <a:pPr lvl="0"/>
            <a:r>
              <a:rPr lang="en-GB" sz="2000" dirty="0"/>
              <a:t>Restore r4 and return from subroutine</a:t>
            </a:r>
          </a:p>
          <a:p>
            <a:pPr lvl="0"/>
            <a:r>
              <a:rPr lang="en-GB" sz="2000" dirty="0"/>
              <a:t>Return value is in r0</a:t>
            </a:r>
          </a:p>
          <a:p>
            <a:pPr lvl="0"/>
            <a:endParaRPr lang="en-GB" dirty="0"/>
          </a:p>
          <a:p>
            <a:pPr lvl="0"/>
            <a:endParaRPr lang="en-GB" dirty="0"/>
          </a:p>
          <a:p>
            <a:pPr lvl="0"/>
            <a:endParaRPr lang="en-US" dirty="0"/>
          </a:p>
          <a:p>
            <a:endParaRPr lang="en-US" dirty="0"/>
          </a:p>
        </p:txBody>
      </p:sp>
      <p:sp>
        <p:nvSpPr>
          <p:cNvPr id="6" name="Rectangle 5"/>
          <p:cNvSpPr/>
          <p:nvPr/>
        </p:nvSpPr>
        <p:spPr>
          <a:xfrm>
            <a:off x="5512528" y="914400"/>
            <a:ext cx="6643239" cy="3785652"/>
          </a:xfrm>
          <a:prstGeom prst="rect">
            <a:avLst/>
          </a:prstGeom>
        </p:spPr>
        <p:txBody>
          <a:bodyPr wrap="square">
            <a:spAutoFit/>
          </a:bodyPr>
          <a:lstStyle/>
          <a:p>
            <a:pPr>
              <a:tabLst>
                <a:tab pos="2006600" algn="l"/>
                <a:tab pos="2806700" algn="l"/>
              </a:tabLst>
            </a:pPr>
            <a:r>
              <a:rPr lang="pt-BR" sz="2000" dirty="0">
                <a:latin typeface="Lucida Console" pitchFamily="49" charset="0"/>
              </a:rPr>
              <a:t> fun3 PROC</a:t>
            </a:r>
          </a:p>
          <a:p>
            <a:pPr>
              <a:tabLst>
                <a:tab pos="2006600" algn="l"/>
                <a:tab pos="2806700" algn="l"/>
              </a:tabLst>
            </a:pPr>
            <a:r>
              <a:rPr lang="pt-BR" sz="2000" dirty="0">
                <a:latin typeface="Lucida Console" pitchFamily="49" charset="0"/>
              </a:rPr>
              <a:t>;;;81     int fun3(int arg3_1, int arg3_2, int arg3_3, int arg3_4) {</a:t>
            </a: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0000ba  b510	PUSH	{r4,lr}</a:t>
            </a:r>
          </a:p>
          <a:p>
            <a:pPr>
              <a:tabLst>
                <a:tab pos="2006600" algn="l"/>
                <a:tab pos="2806700" algn="l"/>
              </a:tabLst>
            </a:pPr>
            <a:endParaRPr lang="pt-BR" sz="2000" dirty="0">
              <a:latin typeface="Lucida Console" pitchFamily="49" charset="0"/>
            </a:endParaRP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0000c0  4348 	MULS 	r0,r1,r0</a:t>
            </a:r>
          </a:p>
          <a:p>
            <a:pPr>
              <a:tabLst>
                <a:tab pos="2006600" algn="l"/>
                <a:tab pos="2806700" algn="l"/>
              </a:tabLst>
            </a:pPr>
            <a:r>
              <a:rPr lang="pt-BR" sz="2000" dirty="0">
                <a:latin typeface="Lucida Console" pitchFamily="49" charset="0"/>
              </a:rPr>
              <a:t>0000c2  4350 	MULS 	r0,r2,r0</a:t>
            </a:r>
          </a:p>
          <a:p>
            <a:pPr>
              <a:tabLst>
                <a:tab pos="2006600" algn="l"/>
                <a:tab pos="2806700" algn="l"/>
              </a:tabLst>
            </a:pPr>
            <a:r>
              <a:rPr lang="pt-BR" sz="2000" dirty="0">
                <a:latin typeface="Lucida Console" pitchFamily="49" charset="0"/>
              </a:rPr>
              <a:t>0000c4  4358 	MULS 	r0,r3,r0</a:t>
            </a: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0000c6  bd10 	POP  	{r4,pc}</a:t>
            </a:r>
          </a:p>
        </p:txBody>
      </p:sp>
      <p:sp>
        <p:nvSpPr>
          <p:cNvPr id="4" name="TextBox 3"/>
          <p:cNvSpPr txBox="1"/>
          <p:nvPr/>
        </p:nvSpPr>
        <p:spPr>
          <a:xfrm>
            <a:off x="304800" y="1143000"/>
            <a:ext cx="5105400" cy="1600200"/>
          </a:xfrm>
          <a:prstGeom prst="rect">
            <a:avLst/>
          </a:prstGeom>
        </p:spPr>
        <p:txBody>
          <a:bodyPr vert="horz" wrap="square" lIns="0" tIns="0" rIns="0" bIns="0" rtlCol="0" anchor="t">
            <a:noAutofit/>
          </a:bodyPr>
          <a:lstStyle/>
          <a:p>
            <a:pPr lvl="0"/>
            <a:r>
              <a:rPr lang="en-US" sz="2000" dirty="0" err="1">
                <a:latin typeface="Lucida Console" panose="020B0609040504020204" pitchFamily="49" charset="0"/>
              </a:rPr>
              <a:t>int</a:t>
            </a:r>
            <a:r>
              <a:rPr lang="en-US" sz="2000" dirty="0">
                <a:latin typeface="Lucida Console" panose="020B0609040504020204" pitchFamily="49" charset="0"/>
              </a:rPr>
              <a:t> fun3(</a:t>
            </a:r>
            <a:r>
              <a:rPr lang="en-US" sz="2000" dirty="0" err="1">
                <a:latin typeface="Lucida Console" panose="020B0609040504020204" pitchFamily="49" charset="0"/>
              </a:rPr>
              <a:t>int</a:t>
            </a:r>
            <a:r>
              <a:rPr lang="en-US" sz="2000" dirty="0">
                <a:latin typeface="Lucida Console" panose="020B0609040504020204" pitchFamily="49" charset="0"/>
              </a:rPr>
              <a:t> arg3_1, </a:t>
            </a:r>
            <a:r>
              <a:rPr lang="en-US" sz="2000" dirty="0" err="1">
                <a:latin typeface="Lucida Console" panose="020B0609040504020204" pitchFamily="49" charset="0"/>
              </a:rPr>
              <a:t>int</a:t>
            </a:r>
            <a:r>
              <a:rPr lang="en-US" sz="2000" dirty="0">
                <a:latin typeface="Lucida Console" panose="020B0609040504020204" pitchFamily="49" charset="0"/>
              </a:rPr>
              <a:t> arg3_2, </a:t>
            </a:r>
          </a:p>
          <a:p>
            <a:pPr lvl="0"/>
            <a:r>
              <a:rPr lang="en-US" sz="2000" dirty="0">
                <a:latin typeface="Lucida Console" panose="020B0609040504020204" pitchFamily="49" charset="0"/>
              </a:rPr>
              <a:t>  </a:t>
            </a:r>
            <a:r>
              <a:rPr lang="en-US" sz="2000" dirty="0" err="1">
                <a:latin typeface="Lucida Console" panose="020B0609040504020204" pitchFamily="49" charset="0"/>
              </a:rPr>
              <a:t>int</a:t>
            </a:r>
            <a:r>
              <a:rPr lang="en-US" sz="2000" dirty="0">
                <a:latin typeface="Lucida Console" panose="020B0609040504020204" pitchFamily="49" charset="0"/>
              </a:rPr>
              <a:t> arg3_3, </a:t>
            </a:r>
            <a:r>
              <a:rPr lang="en-US" sz="2000" dirty="0" err="1">
                <a:latin typeface="Lucida Console" panose="020B0609040504020204" pitchFamily="49" charset="0"/>
              </a:rPr>
              <a:t>int</a:t>
            </a:r>
            <a:r>
              <a:rPr lang="en-US" sz="2000" dirty="0">
                <a:latin typeface="Lucida Console" panose="020B0609040504020204" pitchFamily="49" charset="0"/>
              </a:rPr>
              <a:t> arg3_4) {</a:t>
            </a:r>
          </a:p>
          <a:p>
            <a:pPr lvl="0"/>
            <a:r>
              <a:rPr lang="en-US" sz="2000" dirty="0">
                <a:latin typeface="Lucida Console" panose="020B0609040504020204" pitchFamily="49" charset="0"/>
              </a:rPr>
              <a:t>  return   arg3_1*arg3_2*                     </a:t>
            </a:r>
          </a:p>
          <a:p>
            <a:pPr lvl="0"/>
            <a:r>
              <a:rPr lang="en-US" sz="2000" dirty="0">
                <a:latin typeface="Lucida Console" panose="020B0609040504020204" pitchFamily="49" charset="0"/>
              </a:rPr>
              <a:t>           arg3_3*arg3_4;</a:t>
            </a:r>
          </a:p>
          <a:p>
            <a:pPr lvl="0"/>
            <a:r>
              <a:rPr lang="en-US" sz="2000" dirty="0">
                <a:latin typeface="Lucida Console" panose="020B0609040504020204" pitchFamily="49" charset="0"/>
              </a:rPr>
              <a:t>}</a:t>
            </a:r>
          </a:p>
          <a:p>
            <a:endParaRPr lang="en-GB" sz="2000" dirty="0">
              <a:latin typeface="Lucida Console" panose="020B0609040504020204" pitchFamily="49" charset="0"/>
            </a:endParaRPr>
          </a:p>
        </p:txBody>
      </p:sp>
    </p:spTree>
    <p:extLst>
      <p:ext uri="{BB962C8B-B14F-4D97-AF65-F5344CB8AC3E}">
        <p14:creationId xmlns:p14="http://schemas.microsoft.com/office/powerpoint/2010/main" val="1295595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Control Flow</a:t>
            </a:r>
          </a:p>
        </p:txBody>
      </p:sp>
      <p:sp>
        <p:nvSpPr>
          <p:cNvPr id="2" name="Subtitle 1">
            <a:extLst>
              <a:ext uri="{FF2B5EF4-FFF2-40B4-BE49-F238E27FC236}">
                <a16:creationId xmlns:a16="http://schemas.microsoft.com/office/drawing/2014/main" id="{4DCE6DFE-2E34-41EA-BDDF-30AAAA2DA5C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1611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Control Flow: Conditionals and Loops</a:t>
            </a:r>
          </a:p>
        </p:txBody>
      </p:sp>
      <p:sp>
        <p:nvSpPr>
          <p:cNvPr id="3" name="Content Placeholder 2"/>
          <p:cNvSpPr>
            <a:spLocks noGrp="1"/>
          </p:cNvSpPr>
          <p:nvPr>
            <p:ph idx="1"/>
          </p:nvPr>
        </p:nvSpPr>
        <p:spPr/>
        <p:txBody>
          <a:bodyPr/>
          <a:lstStyle/>
          <a:p>
            <a:r>
              <a:rPr lang="en-US" sz="2000" dirty="0"/>
              <a:t>How does the compiler implement conditionals and loops?</a:t>
            </a:r>
          </a:p>
        </p:txBody>
      </p:sp>
      <p:sp>
        <p:nvSpPr>
          <p:cNvPr id="5" name="TextBox 4"/>
          <p:cNvSpPr txBox="1"/>
          <p:nvPr/>
        </p:nvSpPr>
        <p:spPr>
          <a:xfrm>
            <a:off x="762000" y="2438400"/>
            <a:ext cx="1295400" cy="1562100"/>
          </a:xfrm>
          <a:prstGeom prst="rect">
            <a:avLst/>
          </a:prstGeom>
        </p:spPr>
        <p:txBody>
          <a:bodyPr vert="horz" wrap="square" lIns="0" tIns="0" rIns="0" bIns="0" rtlCol="0" anchor="t">
            <a:noAutofit/>
          </a:bodyPr>
          <a:lstStyle/>
          <a:p>
            <a:r>
              <a:rPr lang="en-US" sz="2000" dirty="0">
                <a:latin typeface="Lucida Console" panose="020B0609040504020204" pitchFamily="49" charset="0"/>
              </a:rPr>
              <a:t>if (x){</a:t>
            </a:r>
          </a:p>
          <a:p>
            <a:r>
              <a:rPr lang="en-US" sz="2000" dirty="0">
                <a:latin typeface="Lucida Console" panose="020B0609040504020204" pitchFamily="49" charset="0"/>
              </a:rPr>
              <a:t>    y++;</a:t>
            </a:r>
          </a:p>
          <a:p>
            <a:r>
              <a:rPr lang="en-US" sz="2000" dirty="0">
                <a:latin typeface="Lucida Console" panose="020B0609040504020204" pitchFamily="49" charset="0"/>
              </a:rPr>
              <a:t>} else {</a:t>
            </a:r>
          </a:p>
          <a:p>
            <a:r>
              <a:rPr lang="en-US" sz="2000" dirty="0">
                <a:latin typeface="Lucida Console" panose="020B0609040504020204" pitchFamily="49" charset="0"/>
              </a:rPr>
              <a:t>    y--;</a:t>
            </a:r>
          </a:p>
          <a:p>
            <a:r>
              <a:rPr lang="en-US" sz="2000" dirty="0">
                <a:latin typeface="Lucida Console" panose="020B0609040504020204" pitchFamily="49" charset="0"/>
              </a:rPr>
              <a:t>}</a:t>
            </a:r>
          </a:p>
        </p:txBody>
      </p:sp>
      <p:sp>
        <p:nvSpPr>
          <p:cNvPr id="7" name="TextBox 6"/>
          <p:cNvSpPr txBox="1"/>
          <p:nvPr/>
        </p:nvSpPr>
        <p:spPr>
          <a:xfrm>
            <a:off x="3331370" y="2362200"/>
            <a:ext cx="2002631" cy="3429000"/>
          </a:xfrm>
          <a:prstGeom prst="rect">
            <a:avLst/>
          </a:prstGeom>
        </p:spPr>
        <p:txBody>
          <a:bodyPr vert="horz" wrap="square" lIns="0" tIns="0" rIns="0" bIns="0" rtlCol="0" anchor="t">
            <a:noAutofit/>
          </a:bodyPr>
          <a:lstStyle/>
          <a:p>
            <a:r>
              <a:rPr lang="en-US" sz="2000" dirty="0">
                <a:latin typeface="Lucida Console" panose="020B0609040504020204" pitchFamily="49" charset="0"/>
              </a:rPr>
              <a:t>switch (x) {</a:t>
            </a:r>
          </a:p>
          <a:p>
            <a:r>
              <a:rPr lang="en-US" sz="2000" dirty="0">
                <a:latin typeface="Lucida Console" panose="020B0609040504020204" pitchFamily="49" charset="0"/>
              </a:rPr>
              <a:t>  case 1:</a:t>
            </a:r>
          </a:p>
          <a:p>
            <a:r>
              <a:rPr lang="en-US" sz="2000" dirty="0">
                <a:latin typeface="Lucida Console" panose="020B0609040504020204" pitchFamily="49" charset="0"/>
              </a:rPr>
              <a:t>    y += 3;</a:t>
            </a:r>
          </a:p>
          <a:p>
            <a:r>
              <a:rPr lang="en-US" sz="2000" dirty="0">
                <a:latin typeface="Lucida Console" panose="020B0609040504020204" pitchFamily="49" charset="0"/>
              </a:rPr>
              <a:t>    break;</a:t>
            </a:r>
          </a:p>
          <a:p>
            <a:r>
              <a:rPr lang="en-US" sz="2000" dirty="0">
                <a:latin typeface="Lucida Console" panose="020B0609040504020204" pitchFamily="49" charset="0"/>
              </a:rPr>
              <a:t>  case 31:</a:t>
            </a:r>
          </a:p>
          <a:p>
            <a:r>
              <a:rPr lang="en-US" sz="2000" dirty="0">
                <a:latin typeface="Lucida Console" panose="020B0609040504020204" pitchFamily="49" charset="0"/>
              </a:rPr>
              <a:t>    y -= 5;</a:t>
            </a:r>
          </a:p>
          <a:p>
            <a:r>
              <a:rPr lang="en-US" sz="2000" dirty="0">
                <a:latin typeface="Lucida Console" panose="020B0609040504020204" pitchFamily="49" charset="0"/>
              </a:rPr>
              <a:t>    break;</a:t>
            </a:r>
          </a:p>
          <a:p>
            <a:r>
              <a:rPr lang="en-US" sz="2000" dirty="0">
                <a:latin typeface="Lucida Console" panose="020B0609040504020204" pitchFamily="49" charset="0"/>
              </a:rPr>
              <a:t>  default:</a:t>
            </a:r>
          </a:p>
          <a:p>
            <a:r>
              <a:rPr lang="en-US" sz="2000" dirty="0">
                <a:latin typeface="Lucida Console" panose="020B0609040504020204" pitchFamily="49" charset="0"/>
              </a:rPr>
              <a:t>    y--;</a:t>
            </a:r>
          </a:p>
          <a:p>
            <a:r>
              <a:rPr lang="en-US" sz="2000" dirty="0">
                <a:latin typeface="Lucida Console" panose="020B0609040504020204" pitchFamily="49" charset="0"/>
              </a:rPr>
              <a:t>    break;</a:t>
            </a:r>
          </a:p>
          <a:p>
            <a:r>
              <a:rPr lang="en-US" sz="2000" dirty="0">
                <a:latin typeface="Lucida Console" panose="020B0609040504020204" pitchFamily="49" charset="0"/>
              </a:rPr>
              <a:t>}</a:t>
            </a:r>
          </a:p>
          <a:p>
            <a:endParaRPr lang="en-GB" sz="2000" dirty="0">
              <a:latin typeface="Lucida Console" panose="020B0609040504020204" pitchFamily="49" charset="0"/>
            </a:endParaRPr>
          </a:p>
        </p:txBody>
      </p:sp>
      <p:sp>
        <p:nvSpPr>
          <p:cNvPr id="9" name="TextBox 8"/>
          <p:cNvSpPr txBox="1"/>
          <p:nvPr/>
        </p:nvSpPr>
        <p:spPr>
          <a:xfrm>
            <a:off x="7017544" y="2667000"/>
            <a:ext cx="2209800" cy="914400"/>
          </a:xfrm>
          <a:prstGeom prst="rect">
            <a:avLst/>
          </a:prstGeom>
        </p:spPr>
        <p:txBody>
          <a:bodyPr vert="horz" wrap="square" lIns="0" tIns="0" rIns="0" bIns="0" rtlCol="0" anchor="t">
            <a:noAutofit/>
          </a:bodyPr>
          <a:lstStyle/>
          <a:p>
            <a:r>
              <a:rPr lang="en-US" sz="2000" dirty="0">
                <a:latin typeface="Lucida Console" panose="020B0609040504020204" pitchFamily="49" charset="0"/>
              </a:rPr>
              <a:t>while (x&lt;10) {</a:t>
            </a:r>
          </a:p>
          <a:p>
            <a:r>
              <a:rPr lang="en-US" sz="2000" dirty="0">
                <a:latin typeface="Lucida Console" panose="020B0609040504020204" pitchFamily="49" charset="0"/>
              </a:rPr>
              <a:t>    x = x + 1;</a:t>
            </a:r>
          </a:p>
          <a:p>
            <a:r>
              <a:rPr lang="en-US" sz="2000" dirty="0">
                <a:latin typeface="Lucida Console" panose="020B0609040504020204" pitchFamily="49" charset="0"/>
              </a:rPr>
              <a:t>}</a:t>
            </a:r>
          </a:p>
        </p:txBody>
      </p:sp>
      <p:sp>
        <p:nvSpPr>
          <p:cNvPr id="10" name="TextBox 9"/>
          <p:cNvSpPr txBox="1"/>
          <p:nvPr/>
        </p:nvSpPr>
        <p:spPr>
          <a:xfrm>
            <a:off x="7010400" y="1524000"/>
            <a:ext cx="3962400" cy="990600"/>
          </a:xfrm>
          <a:prstGeom prst="rect">
            <a:avLst/>
          </a:prstGeom>
        </p:spPr>
        <p:txBody>
          <a:bodyPr vert="horz" wrap="square" lIns="0" tIns="0" rIns="0" bIns="0" rtlCol="0" anchor="t">
            <a:noAutofit/>
          </a:bodyPr>
          <a:lstStyle/>
          <a:p>
            <a:r>
              <a:rPr lang="en-US" sz="2000" dirty="0">
                <a:latin typeface="Lucida Console" panose="020B0609040504020204" pitchFamily="49" charset="0"/>
              </a:rPr>
              <a:t>for (</a:t>
            </a:r>
            <a:r>
              <a:rPr lang="en-US" sz="2000" dirty="0" err="1">
                <a:latin typeface="Lucida Console" panose="020B0609040504020204" pitchFamily="49" charset="0"/>
              </a:rPr>
              <a:t>i</a:t>
            </a:r>
            <a:r>
              <a:rPr lang="en-US" sz="2000" dirty="0">
                <a:latin typeface="Lucida Console" panose="020B0609040504020204" pitchFamily="49" charset="0"/>
              </a:rPr>
              <a:t> = 0; </a:t>
            </a:r>
            <a:r>
              <a:rPr lang="en-US" sz="2000" dirty="0" err="1">
                <a:latin typeface="Lucida Console" panose="020B0609040504020204" pitchFamily="49" charset="0"/>
              </a:rPr>
              <a:t>i</a:t>
            </a:r>
            <a:r>
              <a:rPr lang="en-US" sz="2000" dirty="0">
                <a:latin typeface="Lucida Console" panose="020B0609040504020204" pitchFamily="49" charset="0"/>
              </a:rPr>
              <a:t> &lt; 10; </a:t>
            </a:r>
            <a:r>
              <a:rPr lang="en-US" sz="2000" dirty="0" err="1">
                <a:latin typeface="Lucida Console" panose="020B0609040504020204" pitchFamily="49" charset="0"/>
              </a:rPr>
              <a:t>i</a:t>
            </a:r>
            <a:r>
              <a:rPr lang="en-US" sz="2000" dirty="0">
                <a:latin typeface="Lucida Console" panose="020B0609040504020204" pitchFamily="49" charset="0"/>
              </a:rPr>
              <a:t>++){</a:t>
            </a:r>
          </a:p>
          <a:p>
            <a:r>
              <a:rPr lang="en-US" sz="2000" dirty="0">
                <a:latin typeface="Lucida Console" panose="020B0609040504020204" pitchFamily="49" charset="0"/>
              </a:rPr>
              <a:t>    x += </a:t>
            </a:r>
            <a:r>
              <a:rPr lang="en-US" sz="2000" dirty="0" err="1">
                <a:latin typeface="Lucida Console" panose="020B0609040504020204" pitchFamily="49" charset="0"/>
              </a:rPr>
              <a:t>i</a:t>
            </a:r>
            <a:r>
              <a:rPr lang="en-US" sz="2000" dirty="0">
                <a:latin typeface="Lucida Console" panose="020B0609040504020204" pitchFamily="49" charset="0"/>
              </a:rPr>
              <a:t>;</a:t>
            </a:r>
          </a:p>
          <a:p>
            <a:r>
              <a:rPr lang="en-US" sz="2000" dirty="0">
                <a:latin typeface="Lucida Console" panose="020B0609040504020204" pitchFamily="49" charset="0"/>
              </a:rPr>
              <a:t>}</a:t>
            </a:r>
          </a:p>
        </p:txBody>
      </p:sp>
      <p:sp>
        <p:nvSpPr>
          <p:cNvPr id="11" name="TextBox 10"/>
          <p:cNvSpPr txBox="1"/>
          <p:nvPr/>
        </p:nvSpPr>
        <p:spPr>
          <a:xfrm>
            <a:off x="7010400" y="3924300"/>
            <a:ext cx="2736056" cy="952500"/>
          </a:xfrm>
          <a:prstGeom prst="rect">
            <a:avLst/>
          </a:prstGeom>
        </p:spPr>
        <p:txBody>
          <a:bodyPr vert="horz" wrap="square" lIns="0" tIns="0" rIns="0" bIns="0" rtlCol="0" anchor="t">
            <a:noAutofit/>
          </a:bodyPr>
          <a:lstStyle/>
          <a:p>
            <a:r>
              <a:rPr lang="en-US" sz="2000" dirty="0">
                <a:latin typeface="Lucida Console" panose="020B0609040504020204" pitchFamily="49" charset="0"/>
              </a:rPr>
              <a:t>do {</a:t>
            </a:r>
          </a:p>
          <a:p>
            <a:r>
              <a:rPr lang="en-US" sz="2000" dirty="0">
                <a:latin typeface="Lucida Console" panose="020B0609040504020204" pitchFamily="49" charset="0"/>
              </a:rPr>
              <a:t>    x += 2;</a:t>
            </a:r>
          </a:p>
          <a:p>
            <a:r>
              <a:rPr lang="en-US" sz="2000" dirty="0">
                <a:latin typeface="Lucida Console" panose="020B0609040504020204" pitchFamily="49" charset="0"/>
              </a:rPr>
              <a:t>} while (x &lt; 20);</a:t>
            </a:r>
          </a:p>
        </p:txBody>
      </p:sp>
    </p:spTree>
    <p:extLst>
      <p:ext uri="{BB962C8B-B14F-4D97-AF65-F5344CB8AC3E}">
        <p14:creationId xmlns:p14="http://schemas.microsoft.com/office/powerpoint/2010/main" val="1753762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Control Flow: If/Else</a:t>
            </a:r>
          </a:p>
        </p:txBody>
      </p:sp>
      <p:sp>
        <p:nvSpPr>
          <p:cNvPr id="9" name="Rectangle 8"/>
          <p:cNvSpPr/>
          <p:nvPr/>
        </p:nvSpPr>
        <p:spPr>
          <a:xfrm>
            <a:off x="6093426" y="1143002"/>
            <a:ext cx="6062341" cy="4708981"/>
          </a:xfrm>
          <a:prstGeom prst="rect">
            <a:avLst/>
          </a:prstGeom>
        </p:spPr>
        <p:txBody>
          <a:bodyPr wrap="square">
            <a:spAutoFit/>
          </a:bodyPr>
          <a:lstStyle/>
          <a:p>
            <a:pPr>
              <a:tabLst>
                <a:tab pos="2006600" algn="l"/>
                <a:tab pos="2806700" algn="l"/>
              </a:tabLst>
            </a:pPr>
            <a:r>
              <a:rPr lang="pt-BR" sz="2000" dirty="0">
                <a:latin typeface="Lucida Console" pitchFamily="49" charset="0"/>
              </a:rPr>
              <a:t>;;;39       if (x){</a:t>
            </a:r>
          </a:p>
          <a:p>
            <a:pPr>
              <a:tabLst>
                <a:tab pos="2006600" algn="l"/>
                <a:tab pos="2806700" algn="l"/>
              </a:tabLst>
            </a:pPr>
            <a:r>
              <a:rPr lang="pt-BR" sz="2000" dirty="0">
                <a:latin typeface="Lucida Console" pitchFamily="49" charset="0"/>
              </a:rPr>
              <a:t>000056  2900	CMP	r1,#0</a:t>
            </a:r>
          </a:p>
          <a:p>
            <a:pPr>
              <a:tabLst>
                <a:tab pos="2006600" algn="l"/>
                <a:tab pos="2806700" algn="l"/>
              </a:tabLst>
            </a:pPr>
            <a:r>
              <a:rPr lang="pt-BR" sz="2000" dirty="0">
                <a:latin typeface="Lucida Console" pitchFamily="49" charset="0"/>
              </a:rPr>
              <a:t>000058  d001	BEQ	|L1.94|</a:t>
            </a: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;;;40          y++;</a:t>
            </a:r>
          </a:p>
          <a:p>
            <a:pPr>
              <a:tabLst>
                <a:tab pos="2006600" algn="l"/>
                <a:tab pos="2806700" algn="l"/>
              </a:tabLst>
            </a:pPr>
            <a:r>
              <a:rPr lang="pt-BR" sz="2000" dirty="0">
                <a:latin typeface="Lucida Console" pitchFamily="49" charset="0"/>
              </a:rPr>
              <a:t>00005a  1c52 	ADDS 	r2,r2,#1</a:t>
            </a:r>
          </a:p>
          <a:p>
            <a:pPr>
              <a:tabLst>
                <a:tab pos="2006600" algn="l"/>
                <a:tab pos="2806700" algn="l"/>
              </a:tabLst>
            </a:pPr>
            <a:r>
              <a:rPr lang="pt-BR" sz="2000" dirty="0">
                <a:latin typeface="Lucida Console" pitchFamily="49" charset="0"/>
              </a:rPr>
              <a:t>00005c  e000 	B	|L1.96|</a:t>
            </a: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   |L1.94|</a:t>
            </a:r>
          </a:p>
          <a:p>
            <a:pPr>
              <a:tabLst>
                <a:tab pos="2006600" algn="l"/>
                <a:tab pos="2806700" algn="l"/>
              </a:tabLst>
            </a:pPr>
            <a:r>
              <a:rPr lang="pt-BR" sz="2000" dirty="0">
                <a:latin typeface="Lucida Console" pitchFamily="49" charset="0"/>
              </a:rPr>
              <a:t>;;;41       } else {</a:t>
            </a:r>
          </a:p>
          <a:p>
            <a:pPr>
              <a:tabLst>
                <a:tab pos="2006600" algn="l"/>
                <a:tab pos="2806700" algn="l"/>
              </a:tabLst>
            </a:pPr>
            <a:r>
              <a:rPr lang="pt-BR" sz="2000" dirty="0">
                <a:latin typeface="Lucida Console" pitchFamily="49" charset="0"/>
              </a:rPr>
              <a:t>;;;42         y--;</a:t>
            </a:r>
          </a:p>
          <a:p>
            <a:pPr>
              <a:tabLst>
                <a:tab pos="2006600" algn="l"/>
                <a:tab pos="2806700" algn="l"/>
              </a:tabLst>
            </a:pPr>
            <a:r>
              <a:rPr lang="pt-BR" sz="2000" dirty="0">
                <a:latin typeface="Lucida Console" pitchFamily="49" charset="0"/>
              </a:rPr>
              <a:t>00005e  1e52 	SUBS	r2,r2,#1</a:t>
            </a:r>
          </a:p>
          <a:p>
            <a:pPr lvl="1">
              <a:tabLst>
                <a:tab pos="2006600" algn="l"/>
                <a:tab pos="2806700" algn="l"/>
              </a:tabLst>
            </a:pPr>
            <a:endParaRPr lang="pt-BR" sz="2000" dirty="0">
              <a:latin typeface="Lucida Console" pitchFamily="49" charset="0"/>
            </a:endParaRPr>
          </a:p>
          <a:p>
            <a:pPr lvl="1">
              <a:tabLst>
                <a:tab pos="2006600" algn="l"/>
                <a:tab pos="2806700" algn="l"/>
              </a:tabLst>
            </a:pPr>
            <a:r>
              <a:rPr lang="pt-BR" sz="2000" dirty="0">
                <a:latin typeface="Lucida Console" pitchFamily="49" charset="0"/>
              </a:rPr>
              <a:t>|L1.96|</a:t>
            </a:r>
          </a:p>
          <a:p>
            <a:pPr>
              <a:tabLst>
                <a:tab pos="2006600" algn="l"/>
                <a:tab pos="2806700" algn="l"/>
              </a:tabLst>
            </a:pPr>
            <a:r>
              <a:rPr lang="pt-BR" sz="2000" dirty="0">
                <a:latin typeface="Lucida Console" pitchFamily="49" charset="0"/>
              </a:rPr>
              <a:t>;;;43       }</a:t>
            </a:r>
          </a:p>
        </p:txBody>
      </p:sp>
      <p:grpSp>
        <p:nvGrpSpPr>
          <p:cNvPr id="48" name="Group 47"/>
          <p:cNvGrpSpPr/>
          <p:nvPr/>
        </p:nvGrpSpPr>
        <p:grpSpPr>
          <a:xfrm>
            <a:off x="381001" y="1524001"/>
            <a:ext cx="5298281" cy="4200197"/>
            <a:chOff x="490538" y="1981200"/>
            <a:chExt cx="5298281" cy="4200197"/>
          </a:xfrm>
        </p:grpSpPr>
        <p:sp>
          <p:nvSpPr>
            <p:cNvPr id="8" name="TextBox 7"/>
            <p:cNvSpPr txBox="1"/>
            <p:nvPr/>
          </p:nvSpPr>
          <p:spPr>
            <a:xfrm>
              <a:off x="1902619" y="2895600"/>
              <a:ext cx="2514600" cy="1219200"/>
            </a:xfrm>
            <a:prstGeom prst="diamond">
              <a:avLst/>
            </a:prstGeom>
            <a:ln w="28575">
              <a:solidFill>
                <a:schemeClr val="tx1"/>
              </a:solidFill>
            </a:ln>
          </p:spPr>
          <p:txBody>
            <a:bodyPr vert="horz" wrap="square" lIns="0" tIns="0" rIns="0" bIns="0" rtlCol="0" anchor="ctr" anchorCtr="0">
              <a:noAutofit/>
            </a:bodyPr>
            <a:lstStyle/>
            <a:p>
              <a:pPr algn="ctr"/>
              <a:r>
                <a:rPr lang="en-GB" sz="2400" dirty="0"/>
                <a:t>Condition</a:t>
              </a:r>
            </a:p>
          </p:txBody>
        </p:sp>
        <p:sp>
          <p:nvSpPr>
            <p:cNvPr id="10" name="TextBox 9"/>
            <p:cNvSpPr txBox="1"/>
            <p:nvPr/>
          </p:nvSpPr>
          <p:spPr>
            <a:xfrm>
              <a:off x="490538" y="4572000"/>
              <a:ext cx="1905000" cy="609600"/>
            </a:xfrm>
            <a:prstGeom prst="rect">
              <a:avLst/>
            </a:prstGeom>
            <a:ln w="28575">
              <a:solidFill>
                <a:schemeClr val="tx1"/>
              </a:solidFill>
            </a:ln>
          </p:spPr>
          <p:txBody>
            <a:bodyPr vert="horz" wrap="square" lIns="0" tIns="0" rIns="0" bIns="0" rtlCol="0" anchor="ctr" anchorCtr="0">
              <a:normAutofit/>
            </a:bodyPr>
            <a:lstStyle/>
            <a:p>
              <a:pPr algn="ctr"/>
              <a:r>
                <a:rPr lang="en-GB" sz="2400" dirty="0" err="1"/>
                <a:t>action_if</a:t>
              </a:r>
              <a:endParaRPr lang="en-GB" sz="2400" dirty="0"/>
            </a:p>
          </p:txBody>
        </p:sp>
        <p:sp>
          <p:nvSpPr>
            <p:cNvPr id="11" name="TextBox 10"/>
            <p:cNvSpPr txBox="1"/>
            <p:nvPr/>
          </p:nvSpPr>
          <p:spPr>
            <a:xfrm>
              <a:off x="3883819" y="4572000"/>
              <a:ext cx="1905000" cy="609600"/>
            </a:xfrm>
            <a:prstGeom prst="rect">
              <a:avLst/>
            </a:prstGeom>
            <a:ln w="28575">
              <a:solidFill>
                <a:schemeClr val="tx1"/>
              </a:solidFill>
            </a:ln>
          </p:spPr>
          <p:txBody>
            <a:bodyPr vert="horz" wrap="square" lIns="0" tIns="0" rIns="0" bIns="0" rtlCol="0" anchor="ctr" anchorCtr="0">
              <a:normAutofit/>
            </a:bodyPr>
            <a:lstStyle/>
            <a:p>
              <a:pPr algn="ctr"/>
              <a:r>
                <a:rPr lang="en-GB" sz="2400" dirty="0" err="1"/>
                <a:t>action_else</a:t>
              </a:r>
              <a:endParaRPr lang="en-GB" sz="2400" dirty="0"/>
            </a:p>
          </p:txBody>
        </p:sp>
        <p:cxnSp>
          <p:nvCxnSpPr>
            <p:cNvPr id="13" name="Elbow Connector 12"/>
            <p:cNvCxnSpPr>
              <a:stCxn id="8" idx="1"/>
              <a:endCxn id="10" idx="0"/>
            </p:cNvCxnSpPr>
            <p:nvPr/>
          </p:nvCxnSpPr>
          <p:spPr>
            <a:xfrm rot="10800000" flipV="1">
              <a:off x="1443039" y="3505200"/>
              <a:ext cx="459581" cy="1066800"/>
            </a:xfrm>
            <a:prstGeom prst="bent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8" idx="3"/>
              <a:endCxn id="11" idx="0"/>
            </p:cNvCxnSpPr>
            <p:nvPr/>
          </p:nvCxnSpPr>
          <p:spPr>
            <a:xfrm>
              <a:off x="4417219" y="3505200"/>
              <a:ext cx="419100" cy="1066800"/>
            </a:xfrm>
            <a:prstGeom prst="bent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0" idx="2"/>
            </p:cNvCxnSpPr>
            <p:nvPr/>
          </p:nvCxnSpPr>
          <p:spPr>
            <a:xfrm>
              <a:off x="1443038" y="5181600"/>
              <a:ext cx="1" cy="362606"/>
            </a:xfrm>
            <a:prstGeom prst="line">
              <a:avLst/>
            </a:prstGeom>
            <a:effectLst/>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1443038" y="5544206"/>
              <a:ext cx="1716881"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36" name="Straight Connector 35"/>
            <p:cNvCxnSpPr>
              <a:stCxn id="11" idx="2"/>
            </p:cNvCxnSpPr>
            <p:nvPr/>
          </p:nvCxnSpPr>
          <p:spPr>
            <a:xfrm>
              <a:off x="4836319" y="5181600"/>
              <a:ext cx="0" cy="362606"/>
            </a:xfrm>
            <a:prstGeom prst="line">
              <a:avLst/>
            </a:prstGeom>
            <a:effectLst/>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3119438" y="5544206"/>
              <a:ext cx="1716881"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3159919" y="5562600"/>
              <a:ext cx="0" cy="618797"/>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44" name="Straight Arrow Connector 43"/>
            <p:cNvCxnSpPr>
              <a:endCxn id="8" idx="0"/>
            </p:cNvCxnSpPr>
            <p:nvPr/>
          </p:nvCxnSpPr>
          <p:spPr>
            <a:xfrm>
              <a:off x="3159919" y="1981200"/>
              <a:ext cx="0" cy="9144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1987748" y="2790825"/>
              <a:ext cx="286941" cy="381000"/>
            </a:xfrm>
            <a:prstGeom prst="rect">
              <a:avLst/>
            </a:prstGeom>
          </p:spPr>
          <p:txBody>
            <a:bodyPr vert="horz" wrap="none" lIns="0" tIns="0" rIns="0" bIns="0" rtlCol="0" anchor="t">
              <a:noAutofit/>
            </a:bodyPr>
            <a:lstStyle/>
            <a:p>
              <a:r>
                <a:rPr lang="en-GB" sz="2400" dirty="0"/>
                <a:t>T</a:t>
              </a:r>
            </a:p>
          </p:txBody>
        </p:sp>
        <p:sp>
          <p:nvSpPr>
            <p:cNvPr id="47" name="TextBox 46"/>
            <p:cNvSpPr txBox="1"/>
            <p:nvPr/>
          </p:nvSpPr>
          <p:spPr>
            <a:xfrm>
              <a:off x="4264819" y="2790825"/>
              <a:ext cx="286941" cy="381000"/>
            </a:xfrm>
            <a:prstGeom prst="rect">
              <a:avLst/>
            </a:prstGeom>
          </p:spPr>
          <p:txBody>
            <a:bodyPr vert="horz" wrap="none" lIns="0" tIns="0" rIns="0" bIns="0" rtlCol="0" anchor="t">
              <a:noAutofit/>
            </a:bodyPr>
            <a:lstStyle/>
            <a:p>
              <a:r>
                <a:rPr lang="en-GB" sz="2400" dirty="0"/>
                <a:t>F</a:t>
              </a:r>
            </a:p>
          </p:txBody>
        </p:sp>
      </p:grpSp>
    </p:spTree>
    <p:extLst>
      <p:ext uri="{BB962C8B-B14F-4D97-AF65-F5344CB8AC3E}">
        <p14:creationId xmlns:p14="http://schemas.microsoft.com/office/powerpoint/2010/main" val="1500756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1" y="609600"/>
            <a:ext cx="11353800" cy="5852160"/>
          </a:xfrm>
          <a:prstGeom prst="rect">
            <a:avLst/>
          </a:prstGeom>
        </p:spPr>
        <p:txBody>
          <a:bodyPr wrap="square" numCol="2">
            <a:spAutoFit/>
          </a:bodyPr>
          <a:lstStyle/>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endParaRPr lang="pt-BR" sz="1600" dirty="0">
              <a:latin typeface="Lucida Console" pitchFamily="49" charset="0"/>
            </a:endParaRPr>
          </a:p>
          <a:p>
            <a:pPr>
              <a:tabLst>
                <a:tab pos="2006600" algn="l"/>
                <a:tab pos="2806700" algn="l"/>
              </a:tabLst>
            </a:pPr>
            <a:r>
              <a:rPr lang="pt-BR" sz="1600" dirty="0">
                <a:latin typeface="Lucida Console" pitchFamily="49" charset="0"/>
              </a:rPr>
              <a:t>;;;45       switch (x) {</a:t>
            </a:r>
          </a:p>
          <a:p>
            <a:pPr>
              <a:tabLst>
                <a:tab pos="2006600" algn="l"/>
                <a:tab pos="2806700" algn="l"/>
              </a:tabLst>
            </a:pPr>
            <a:r>
              <a:rPr lang="pt-BR" sz="1600" dirty="0">
                <a:latin typeface="Lucida Console" pitchFamily="49" charset="0"/>
              </a:rPr>
              <a:t>000060  2901	CMP	r1,#1</a:t>
            </a:r>
          </a:p>
          <a:p>
            <a:pPr>
              <a:tabLst>
                <a:tab pos="2006600" algn="l"/>
                <a:tab pos="2806700" algn="l"/>
              </a:tabLst>
            </a:pPr>
            <a:r>
              <a:rPr lang="pt-BR" sz="1600" dirty="0">
                <a:latin typeface="Lucida Console" pitchFamily="49" charset="0"/>
              </a:rPr>
              <a:t>000062  d002 	BEQ 	|L1.106|</a:t>
            </a:r>
          </a:p>
          <a:p>
            <a:pPr>
              <a:tabLst>
                <a:tab pos="2006600" algn="l"/>
                <a:tab pos="2806700" algn="l"/>
              </a:tabLst>
            </a:pPr>
            <a:r>
              <a:rPr lang="pt-BR" sz="1600" dirty="0">
                <a:latin typeface="Lucida Console" pitchFamily="49" charset="0"/>
              </a:rPr>
              <a:t>000064  291f 	CMP  	r1,#0x1f</a:t>
            </a:r>
          </a:p>
          <a:p>
            <a:pPr>
              <a:tabLst>
                <a:tab pos="2006600" algn="l"/>
                <a:tab pos="2806700" algn="l"/>
              </a:tabLst>
            </a:pPr>
            <a:r>
              <a:rPr lang="pt-BR" sz="1600" dirty="0">
                <a:latin typeface="Lucida Console" pitchFamily="49" charset="0"/>
              </a:rPr>
              <a:t>000066  d104 	BNE  	|L1.114|</a:t>
            </a:r>
          </a:p>
          <a:p>
            <a:pPr>
              <a:tabLst>
                <a:tab pos="2006600" algn="l"/>
                <a:tab pos="2806700" algn="l"/>
              </a:tabLst>
            </a:pPr>
            <a:r>
              <a:rPr lang="pt-BR" sz="1600" dirty="0">
                <a:latin typeface="Lucida Console" pitchFamily="49" charset="0"/>
              </a:rPr>
              <a:t>000068  e001 	B    	|L1.110|</a:t>
            </a:r>
          </a:p>
          <a:p>
            <a:pPr lvl="1">
              <a:tabLst>
                <a:tab pos="2006600" algn="l"/>
                <a:tab pos="2806700" algn="l"/>
              </a:tabLst>
            </a:pPr>
            <a:r>
              <a:rPr lang="pt-BR" sz="1600" dirty="0">
                <a:latin typeface="Lucida Console" pitchFamily="49" charset="0"/>
              </a:rPr>
              <a:t>|L1.106|</a:t>
            </a:r>
          </a:p>
          <a:p>
            <a:pPr>
              <a:tabLst>
                <a:tab pos="2006600" algn="l"/>
                <a:tab pos="2806700" algn="l"/>
              </a:tabLst>
            </a:pPr>
            <a:r>
              <a:rPr lang="pt-BR" sz="1600" dirty="0">
                <a:latin typeface="Lucida Console" pitchFamily="49" charset="0"/>
              </a:rPr>
              <a:t>;;;46       case 1:</a:t>
            </a:r>
          </a:p>
          <a:p>
            <a:pPr>
              <a:tabLst>
                <a:tab pos="2006600" algn="l"/>
                <a:tab pos="2806700" algn="l"/>
              </a:tabLst>
            </a:pPr>
            <a:r>
              <a:rPr lang="pt-BR" sz="1600" dirty="0">
                <a:latin typeface="Lucida Console" pitchFamily="49" charset="0"/>
              </a:rPr>
              <a:t>;;;47         y += 3;</a:t>
            </a:r>
          </a:p>
          <a:p>
            <a:pPr>
              <a:tabLst>
                <a:tab pos="2006600" algn="l"/>
                <a:tab pos="2806700" algn="l"/>
              </a:tabLst>
            </a:pPr>
            <a:r>
              <a:rPr lang="pt-BR" sz="1600" dirty="0">
                <a:latin typeface="Lucida Console" pitchFamily="49" charset="0"/>
              </a:rPr>
              <a:t>00006a  1cd2 	ADDS 	r2,r2,#3</a:t>
            </a:r>
          </a:p>
          <a:p>
            <a:pPr>
              <a:tabLst>
                <a:tab pos="2006600" algn="l"/>
                <a:tab pos="2806700" algn="l"/>
              </a:tabLst>
            </a:pPr>
            <a:r>
              <a:rPr lang="pt-BR" sz="1600" dirty="0">
                <a:latin typeface="Lucida Console" pitchFamily="49" charset="0"/>
              </a:rPr>
              <a:t>;;;48         break;</a:t>
            </a:r>
          </a:p>
          <a:p>
            <a:pPr>
              <a:tabLst>
                <a:tab pos="2006600" algn="l"/>
                <a:tab pos="2806700" algn="l"/>
              </a:tabLst>
            </a:pPr>
            <a:r>
              <a:rPr lang="pt-BR" sz="1600" dirty="0">
                <a:latin typeface="Lucida Console" pitchFamily="49" charset="0"/>
              </a:rPr>
              <a:t>00006c  e003 	B    	|L1.118|</a:t>
            </a:r>
          </a:p>
          <a:p>
            <a:pPr>
              <a:tabLst>
                <a:tab pos="2006600" algn="l"/>
                <a:tab pos="2806700" algn="l"/>
              </a:tabLst>
            </a:pPr>
            <a:r>
              <a:rPr lang="pt-BR" sz="1600" dirty="0">
                <a:latin typeface="Lucida Console" pitchFamily="49" charset="0"/>
              </a:rPr>
              <a:t>|L1.110|</a:t>
            </a:r>
          </a:p>
          <a:p>
            <a:pPr>
              <a:tabLst>
                <a:tab pos="2006600" algn="l"/>
                <a:tab pos="2806700" algn="l"/>
              </a:tabLst>
            </a:pPr>
            <a:r>
              <a:rPr lang="pt-BR" sz="1600" dirty="0">
                <a:latin typeface="Lucida Console" pitchFamily="49" charset="0"/>
              </a:rPr>
              <a:t>;;;49       case 31:</a:t>
            </a:r>
          </a:p>
          <a:p>
            <a:pPr>
              <a:tabLst>
                <a:tab pos="2006600" algn="l"/>
                <a:tab pos="2806700" algn="l"/>
              </a:tabLst>
            </a:pPr>
            <a:r>
              <a:rPr lang="pt-BR" sz="1600" dirty="0">
                <a:latin typeface="Lucida Console" pitchFamily="49" charset="0"/>
              </a:rPr>
              <a:t>;;;50         y -= 5;</a:t>
            </a:r>
          </a:p>
          <a:p>
            <a:pPr>
              <a:tabLst>
                <a:tab pos="2006600" algn="l"/>
                <a:tab pos="2806700" algn="l"/>
              </a:tabLst>
            </a:pPr>
            <a:r>
              <a:rPr lang="pt-BR" sz="1600" dirty="0">
                <a:latin typeface="Lucida Console" pitchFamily="49" charset="0"/>
              </a:rPr>
              <a:t>00006e  1f52 	SUBS 	r2,r2,#5</a:t>
            </a:r>
          </a:p>
          <a:p>
            <a:pPr>
              <a:tabLst>
                <a:tab pos="2006600" algn="l"/>
                <a:tab pos="2806700" algn="l"/>
              </a:tabLst>
            </a:pPr>
            <a:r>
              <a:rPr lang="pt-BR" sz="1600" dirty="0">
                <a:latin typeface="Lucida Console" pitchFamily="49" charset="0"/>
              </a:rPr>
              <a:t>;;;51         break;</a:t>
            </a:r>
          </a:p>
          <a:p>
            <a:pPr>
              <a:tabLst>
                <a:tab pos="2006600" algn="l"/>
                <a:tab pos="2806700" algn="l"/>
              </a:tabLst>
            </a:pPr>
            <a:r>
              <a:rPr lang="pt-BR" sz="1600" dirty="0">
                <a:latin typeface="Lucida Console" pitchFamily="49" charset="0"/>
              </a:rPr>
              <a:t>000070  e001 	B    	|L1.118|</a:t>
            </a:r>
          </a:p>
          <a:p>
            <a:pPr>
              <a:tabLst>
                <a:tab pos="2006600" algn="l"/>
                <a:tab pos="2806700" algn="l"/>
              </a:tabLst>
            </a:pPr>
            <a:r>
              <a:rPr lang="pt-BR" sz="1600" dirty="0">
                <a:latin typeface="Lucida Console" pitchFamily="49" charset="0"/>
              </a:rPr>
              <a:t>|L1.114|</a:t>
            </a:r>
          </a:p>
          <a:p>
            <a:pPr>
              <a:tabLst>
                <a:tab pos="2006600" algn="l"/>
                <a:tab pos="2806700" algn="l"/>
              </a:tabLst>
            </a:pPr>
            <a:r>
              <a:rPr lang="pt-BR" sz="1600" dirty="0">
                <a:latin typeface="Lucida Console" pitchFamily="49" charset="0"/>
              </a:rPr>
              <a:t>;;;52       default:</a:t>
            </a:r>
          </a:p>
          <a:p>
            <a:pPr>
              <a:tabLst>
                <a:tab pos="2006600" algn="l"/>
                <a:tab pos="2806700" algn="l"/>
              </a:tabLst>
            </a:pPr>
            <a:r>
              <a:rPr lang="pt-BR" sz="1600" dirty="0">
                <a:latin typeface="Lucida Console" pitchFamily="49" charset="0"/>
              </a:rPr>
              <a:t>;;;53         y--;</a:t>
            </a:r>
          </a:p>
          <a:p>
            <a:pPr>
              <a:tabLst>
                <a:tab pos="2006600" algn="l"/>
                <a:tab pos="2806700" algn="l"/>
              </a:tabLst>
            </a:pPr>
            <a:r>
              <a:rPr lang="pt-BR" sz="1600" dirty="0">
                <a:latin typeface="Lucida Console" pitchFamily="49" charset="0"/>
              </a:rPr>
              <a:t>000072  1e52 	SUBS 	r2,r2,#1</a:t>
            </a:r>
          </a:p>
          <a:p>
            <a:pPr>
              <a:tabLst>
                <a:tab pos="2006600" algn="l"/>
                <a:tab pos="2806700" algn="l"/>
              </a:tabLst>
            </a:pPr>
            <a:r>
              <a:rPr lang="pt-BR" sz="1600" dirty="0">
                <a:latin typeface="Lucida Console" pitchFamily="49" charset="0"/>
              </a:rPr>
              <a:t>;;;54         break;</a:t>
            </a:r>
          </a:p>
          <a:p>
            <a:pPr>
              <a:tabLst>
                <a:tab pos="2006600" algn="l"/>
                <a:tab pos="2806700" algn="l"/>
              </a:tabLst>
            </a:pPr>
            <a:r>
              <a:rPr lang="pt-BR" sz="1600" dirty="0">
                <a:latin typeface="Lucida Console" pitchFamily="49" charset="0"/>
              </a:rPr>
              <a:t>000074  bf00 	NOP      </a:t>
            </a:r>
          </a:p>
          <a:p>
            <a:pPr>
              <a:tabLst>
                <a:tab pos="2006600" algn="l"/>
                <a:tab pos="2806700" algn="l"/>
              </a:tabLst>
            </a:pPr>
            <a:r>
              <a:rPr lang="pt-BR" sz="1600" dirty="0">
                <a:latin typeface="Lucida Console" pitchFamily="49" charset="0"/>
              </a:rPr>
              <a:t>|L1.118|</a:t>
            </a:r>
          </a:p>
          <a:p>
            <a:pPr>
              <a:tabLst>
                <a:tab pos="2006600" algn="l"/>
                <a:tab pos="2806700" algn="l"/>
              </a:tabLst>
            </a:pPr>
            <a:r>
              <a:rPr lang="pt-BR" sz="1600" dirty="0">
                <a:latin typeface="Lucida Console" pitchFamily="49" charset="0"/>
              </a:rPr>
              <a:t>000076  bf00 	NOP</a:t>
            </a:r>
          </a:p>
          <a:p>
            <a:pPr>
              <a:tabLst>
                <a:tab pos="2006600" algn="l"/>
                <a:tab pos="2806700" algn="l"/>
              </a:tabLst>
            </a:pPr>
            <a:r>
              <a:rPr lang="pt-BR" sz="1600" dirty="0">
                <a:latin typeface="Lucida Console" pitchFamily="49" charset="0"/>
              </a:rPr>
              <a:t>;;;55       }</a:t>
            </a:r>
          </a:p>
        </p:txBody>
      </p:sp>
      <p:sp>
        <p:nvSpPr>
          <p:cNvPr id="4" name="Title 3"/>
          <p:cNvSpPr>
            <a:spLocks noGrp="1"/>
          </p:cNvSpPr>
          <p:nvPr>
            <p:ph type="title"/>
          </p:nvPr>
        </p:nvSpPr>
        <p:spPr/>
        <p:txBody>
          <a:bodyPr>
            <a:normAutofit/>
          </a:bodyPr>
          <a:lstStyle/>
          <a:p>
            <a:r>
              <a:rPr lang="en-US" sz="3200" dirty="0"/>
              <a:t>Control Flow: Switch</a:t>
            </a:r>
          </a:p>
        </p:txBody>
      </p:sp>
      <p:grpSp>
        <p:nvGrpSpPr>
          <p:cNvPr id="70" name="Group 69"/>
          <p:cNvGrpSpPr/>
          <p:nvPr/>
        </p:nvGrpSpPr>
        <p:grpSpPr>
          <a:xfrm>
            <a:off x="914401" y="1046438"/>
            <a:ext cx="3378399" cy="4058962"/>
            <a:chOff x="1293019" y="914400"/>
            <a:chExt cx="4202906" cy="5049562"/>
          </a:xfrm>
        </p:grpSpPr>
        <p:sp>
          <p:nvSpPr>
            <p:cNvPr id="6" name="TextBox 5"/>
            <p:cNvSpPr txBox="1"/>
            <p:nvPr/>
          </p:nvSpPr>
          <p:spPr>
            <a:xfrm>
              <a:off x="1521619" y="914400"/>
              <a:ext cx="1447800" cy="609600"/>
            </a:xfrm>
            <a:prstGeom prst="rect">
              <a:avLst/>
            </a:prstGeom>
            <a:ln w="28575">
              <a:solidFill>
                <a:schemeClr val="tx1"/>
              </a:solidFill>
            </a:ln>
          </p:spPr>
          <p:txBody>
            <a:bodyPr vert="horz" wrap="square" lIns="0" tIns="0" rIns="0" bIns="0" rtlCol="0" anchor="ctr" anchorCtr="0">
              <a:normAutofit/>
            </a:bodyPr>
            <a:lstStyle/>
            <a:p>
              <a:pPr algn="ctr"/>
              <a:r>
                <a:rPr lang="en-GB" sz="2000" dirty="0"/>
                <a:t>Evaluate</a:t>
              </a:r>
            </a:p>
          </p:txBody>
        </p:sp>
        <p:cxnSp>
          <p:nvCxnSpPr>
            <p:cNvPr id="9" name="Straight Arrow Connector 8"/>
            <p:cNvCxnSpPr>
              <a:stCxn id="6" idx="2"/>
              <a:endCxn id="10" idx="0"/>
            </p:cNvCxnSpPr>
            <p:nvPr/>
          </p:nvCxnSpPr>
          <p:spPr>
            <a:xfrm>
              <a:off x="2245519" y="1524000"/>
              <a:ext cx="0" cy="4191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1293019" y="1943100"/>
              <a:ext cx="1905000" cy="914400"/>
            </a:xfrm>
            <a:prstGeom prst="diamond">
              <a:avLst/>
            </a:prstGeom>
            <a:ln w="28575">
              <a:solidFill>
                <a:schemeClr val="tx1"/>
              </a:solidFill>
            </a:ln>
          </p:spPr>
          <p:txBody>
            <a:bodyPr vert="horz" wrap="none" lIns="0" tIns="0" rIns="0" bIns="0" rtlCol="0" anchor="ctr" anchorCtr="0">
              <a:noAutofit/>
            </a:bodyPr>
            <a:lstStyle/>
            <a:p>
              <a:pPr algn="ctr"/>
              <a:r>
                <a:rPr lang="en-GB" sz="2000" dirty="0"/>
                <a:t>= const1?</a:t>
              </a:r>
            </a:p>
          </p:txBody>
        </p:sp>
        <p:sp>
          <p:nvSpPr>
            <p:cNvPr id="16" name="TextBox 15"/>
            <p:cNvSpPr txBox="1"/>
            <p:nvPr/>
          </p:nvSpPr>
          <p:spPr>
            <a:xfrm>
              <a:off x="3807619" y="2095500"/>
              <a:ext cx="1371600" cy="609600"/>
            </a:xfrm>
            <a:prstGeom prst="rect">
              <a:avLst/>
            </a:prstGeom>
            <a:ln w="28575">
              <a:solidFill>
                <a:schemeClr val="tx1"/>
              </a:solidFill>
            </a:ln>
          </p:spPr>
          <p:txBody>
            <a:bodyPr vert="horz" wrap="square" lIns="0" tIns="0" rIns="0" bIns="0" rtlCol="0" anchor="ctr" anchorCtr="0">
              <a:normAutofit/>
            </a:bodyPr>
            <a:lstStyle/>
            <a:p>
              <a:pPr algn="ctr"/>
              <a:r>
                <a:rPr lang="en-GB" sz="2000" dirty="0"/>
                <a:t>action1</a:t>
              </a:r>
            </a:p>
          </p:txBody>
        </p:sp>
        <p:cxnSp>
          <p:nvCxnSpPr>
            <p:cNvPr id="17" name="Straight Arrow Connector 16"/>
            <p:cNvCxnSpPr>
              <a:stCxn id="10" idx="3"/>
              <a:endCxn id="16" idx="1"/>
            </p:cNvCxnSpPr>
            <p:nvPr/>
          </p:nvCxnSpPr>
          <p:spPr>
            <a:xfrm>
              <a:off x="3198019" y="2400300"/>
              <a:ext cx="6096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1920478" y="2857500"/>
              <a:ext cx="286941" cy="381000"/>
            </a:xfrm>
            <a:prstGeom prst="rect">
              <a:avLst/>
            </a:prstGeom>
          </p:spPr>
          <p:txBody>
            <a:bodyPr vert="horz" wrap="none" lIns="0" tIns="0" rIns="0" bIns="0" rtlCol="0" anchor="t">
              <a:noAutofit/>
            </a:bodyPr>
            <a:lstStyle/>
            <a:p>
              <a:r>
                <a:rPr lang="en-GB" sz="2000" dirty="0"/>
                <a:t>F</a:t>
              </a:r>
            </a:p>
          </p:txBody>
        </p:sp>
        <p:sp>
          <p:nvSpPr>
            <p:cNvPr id="22" name="TextBox 21"/>
            <p:cNvSpPr txBox="1"/>
            <p:nvPr/>
          </p:nvSpPr>
          <p:spPr>
            <a:xfrm>
              <a:off x="3167658" y="1905000"/>
              <a:ext cx="286941" cy="381000"/>
            </a:xfrm>
            <a:prstGeom prst="rect">
              <a:avLst/>
            </a:prstGeom>
          </p:spPr>
          <p:txBody>
            <a:bodyPr vert="horz" wrap="none" lIns="0" tIns="0" rIns="0" bIns="0" rtlCol="0" anchor="t">
              <a:noAutofit/>
            </a:bodyPr>
            <a:lstStyle/>
            <a:p>
              <a:r>
                <a:rPr lang="en-GB" sz="2000" dirty="0"/>
                <a:t>T</a:t>
              </a:r>
            </a:p>
          </p:txBody>
        </p:sp>
        <p:cxnSp>
          <p:nvCxnSpPr>
            <p:cNvPr id="23" name="Straight Arrow Connector 22"/>
            <p:cNvCxnSpPr>
              <a:stCxn id="10" idx="2"/>
              <a:endCxn id="24" idx="0"/>
            </p:cNvCxnSpPr>
            <p:nvPr/>
          </p:nvCxnSpPr>
          <p:spPr>
            <a:xfrm>
              <a:off x="2245519" y="2857500"/>
              <a:ext cx="0" cy="3810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1293019" y="3238500"/>
              <a:ext cx="1905000" cy="914400"/>
            </a:xfrm>
            <a:prstGeom prst="diamond">
              <a:avLst/>
            </a:prstGeom>
            <a:ln w="28575">
              <a:solidFill>
                <a:schemeClr val="tx1"/>
              </a:solidFill>
            </a:ln>
          </p:spPr>
          <p:txBody>
            <a:bodyPr vert="horz" wrap="none" lIns="0" tIns="0" rIns="0" bIns="0" rtlCol="0" anchor="ctr" anchorCtr="0">
              <a:noAutofit/>
            </a:bodyPr>
            <a:lstStyle/>
            <a:p>
              <a:pPr algn="ctr"/>
              <a:r>
                <a:rPr lang="en-GB" sz="2000" dirty="0"/>
                <a:t>= const2?</a:t>
              </a:r>
            </a:p>
          </p:txBody>
        </p:sp>
        <p:sp>
          <p:nvSpPr>
            <p:cNvPr id="25" name="TextBox 24"/>
            <p:cNvSpPr txBox="1"/>
            <p:nvPr/>
          </p:nvSpPr>
          <p:spPr>
            <a:xfrm>
              <a:off x="3807619" y="3390900"/>
              <a:ext cx="1371600" cy="609600"/>
            </a:xfrm>
            <a:prstGeom prst="rect">
              <a:avLst/>
            </a:prstGeom>
            <a:ln w="28575">
              <a:solidFill>
                <a:schemeClr val="tx1"/>
              </a:solidFill>
            </a:ln>
          </p:spPr>
          <p:txBody>
            <a:bodyPr vert="horz" wrap="square" lIns="0" tIns="0" rIns="0" bIns="0" rtlCol="0" anchor="ctr" anchorCtr="0">
              <a:normAutofit/>
            </a:bodyPr>
            <a:lstStyle/>
            <a:p>
              <a:pPr algn="ctr"/>
              <a:r>
                <a:rPr lang="en-GB" sz="2000" dirty="0"/>
                <a:t>action2</a:t>
              </a:r>
            </a:p>
          </p:txBody>
        </p:sp>
        <p:cxnSp>
          <p:nvCxnSpPr>
            <p:cNvPr id="26" name="Straight Arrow Connector 25"/>
            <p:cNvCxnSpPr>
              <a:stCxn id="24" idx="3"/>
              <a:endCxn id="25" idx="1"/>
            </p:cNvCxnSpPr>
            <p:nvPr/>
          </p:nvCxnSpPr>
          <p:spPr>
            <a:xfrm>
              <a:off x="3198019" y="3695700"/>
              <a:ext cx="6096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826419" y="4114800"/>
              <a:ext cx="286941" cy="381000"/>
            </a:xfrm>
            <a:prstGeom prst="rect">
              <a:avLst/>
            </a:prstGeom>
          </p:spPr>
          <p:txBody>
            <a:bodyPr vert="horz" wrap="none" lIns="0" tIns="0" rIns="0" bIns="0" rtlCol="0" anchor="t">
              <a:noAutofit/>
            </a:bodyPr>
            <a:lstStyle/>
            <a:p>
              <a:r>
                <a:rPr lang="en-GB" sz="2000" dirty="0"/>
                <a:t>F</a:t>
              </a:r>
            </a:p>
          </p:txBody>
        </p:sp>
        <p:sp>
          <p:nvSpPr>
            <p:cNvPr id="28" name="TextBox 27"/>
            <p:cNvSpPr txBox="1"/>
            <p:nvPr/>
          </p:nvSpPr>
          <p:spPr>
            <a:xfrm>
              <a:off x="3167658" y="3200400"/>
              <a:ext cx="286941" cy="381000"/>
            </a:xfrm>
            <a:prstGeom prst="rect">
              <a:avLst/>
            </a:prstGeom>
          </p:spPr>
          <p:txBody>
            <a:bodyPr vert="horz" wrap="none" lIns="0" tIns="0" rIns="0" bIns="0" rtlCol="0" anchor="t">
              <a:noAutofit/>
            </a:bodyPr>
            <a:lstStyle/>
            <a:p>
              <a:r>
                <a:rPr lang="en-GB" sz="2000" dirty="0"/>
                <a:t>T</a:t>
              </a:r>
            </a:p>
          </p:txBody>
        </p:sp>
        <p:sp>
          <p:nvSpPr>
            <p:cNvPr id="32" name="TextBox 31"/>
            <p:cNvSpPr txBox="1"/>
            <p:nvPr/>
          </p:nvSpPr>
          <p:spPr>
            <a:xfrm>
              <a:off x="1521619" y="4572000"/>
              <a:ext cx="1447800" cy="609600"/>
            </a:xfrm>
            <a:prstGeom prst="rect">
              <a:avLst/>
            </a:prstGeom>
            <a:ln w="28575">
              <a:solidFill>
                <a:schemeClr val="tx1"/>
              </a:solidFill>
            </a:ln>
          </p:spPr>
          <p:txBody>
            <a:bodyPr vert="horz" wrap="square" lIns="0" tIns="0" rIns="0" bIns="0" rtlCol="0" anchor="ctr" anchorCtr="0">
              <a:normAutofit/>
            </a:bodyPr>
            <a:lstStyle/>
            <a:p>
              <a:pPr algn="ctr"/>
              <a:r>
                <a:rPr lang="en-GB" sz="2000" dirty="0"/>
                <a:t>action3</a:t>
              </a:r>
            </a:p>
          </p:txBody>
        </p:sp>
        <p:cxnSp>
          <p:nvCxnSpPr>
            <p:cNvPr id="33" name="Straight Arrow Connector 32"/>
            <p:cNvCxnSpPr>
              <a:stCxn id="24" idx="2"/>
              <a:endCxn id="32" idx="0"/>
            </p:cNvCxnSpPr>
            <p:nvPr/>
          </p:nvCxnSpPr>
          <p:spPr>
            <a:xfrm>
              <a:off x="2245519" y="4152900"/>
              <a:ext cx="0" cy="4191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a:off x="3655219" y="5544862"/>
              <a:ext cx="0" cy="4191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2243138" y="5182256"/>
              <a:ext cx="1" cy="362606"/>
            </a:xfrm>
            <a:prstGeom prst="line">
              <a:avLst/>
            </a:prstGeom>
            <a:effectLst/>
          </p:spPr>
          <p:style>
            <a:lnRef idx="2">
              <a:schemeClr val="dk1"/>
            </a:lnRef>
            <a:fillRef idx="0">
              <a:schemeClr val="dk1"/>
            </a:fillRef>
            <a:effectRef idx="1">
              <a:schemeClr val="dk1"/>
            </a:effectRef>
            <a:fontRef idx="minor">
              <a:schemeClr val="tx1"/>
            </a:fontRef>
          </p:style>
        </p:cxnSp>
        <p:cxnSp>
          <p:nvCxnSpPr>
            <p:cNvPr id="40" name="Straight Connector 39"/>
            <p:cNvCxnSpPr>
              <a:stCxn id="25" idx="2"/>
            </p:cNvCxnSpPr>
            <p:nvPr/>
          </p:nvCxnSpPr>
          <p:spPr>
            <a:xfrm>
              <a:off x="4493419" y="4000500"/>
              <a:ext cx="0" cy="1544362"/>
            </a:xfrm>
            <a:prstGeom prst="line">
              <a:avLst/>
            </a:prstGeom>
            <a:effectLst/>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2243138" y="5544862"/>
              <a:ext cx="3240881"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flipH="1">
              <a:off x="5484019" y="2400300"/>
              <a:ext cx="11906" cy="3144562"/>
            </a:xfrm>
            <a:prstGeom prst="line">
              <a:avLst/>
            </a:prstGeom>
            <a:effectLst/>
          </p:spPr>
          <p:style>
            <a:lnRef idx="2">
              <a:schemeClr val="dk1"/>
            </a:lnRef>
            <a:fillRef idx="0">
              <a:schemeClr val="dk1"/>
            </a:fillRef>
            <a:effectRef idx="1">
              <a:schemeClr val="dk1"/>
            </a:effectRef>
            <a:fontRef idx="minor">
              <a:schemeClr val="tx1"/>
            </a:fontRef>
          </p:style>
        </p:cxnSp>
        <p:cxnSp>
          <p:nvCxnSpPr>
            <p:cNvPr id="50" name="Straight Connector 49"/>
            <p:cNvCxnSpPr>
              <a:stCxn id="16" idx="3"/>
            </p:cNvCxnSpPr>
            <p:nvPr/>
          </p:nvCxnSpPr>
          <p:spPr>
            <a:xfrm>
              <a:off x="5179219" y="2400300"/>
              <a:ext cx="304800" cy="0"/>
            </a:xfrm>
            <a:prstGeom prst="line">
              <a:avLst/>
            </a:prstGeom>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64586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Iteration: While</a:t>
            </a:r>
          </a:p>
        </p:txBody>
      </p:sp>
      <p:sp>
        <p:nvSpPr>
          <p:cNvPr id="8" name="Rectangle 7"/>
          <p:cNvSpPr/>
          <p:nvPr/>
        </p:nvSpPr>
        <p:spPr>
          <a:xfrm>
            <a:off x="5257801" y="1676401"/>
            <a:ext cx="6364447" cy="3170099"/>
          </a:xfrm>
          <a:prstGeom prst="rect">
            <a:avLst/>
          </a:prstGeom>
        </p:spPr>
        <p:txBody>
          <a:bodyPr wrap="square">
            <a:spAutoFit/>
          </a:bodyPr>
          <a:lstStyle/>
          <a:p>
            <a:pPr>
              <a:tabLst>
                <a:tab pos="2006600" algn="l"/>
                <a:tab pos="2806700" algn="l"/>
              </a:tabLst>
            </a:pPr>
            <a:r>
              <a:rPr lang="pt-BR" sz="2000" dirty="0">
                <a:latin typeface="Lucida Console" pitchFamily="49" charset="0"/>
              </a:rPr>
              <a:t>;;;57       while (x&lt;10) {</a:t>
            </a:r>
          </a:p>
          <a:p>
            <a:pPr>
              <a:tabLst>
                <a:tab pos="2006600" algn="l"/>
                <a:tab pos="2806700" algn="l"/>
              </a:tabLst>
            </a:pPr>
            <a:r>
              <a:rPr lang="pt-BR" sz="2000" dirty="0">
                <a:latin typeface="Lucida Console" pitchFamily="49" charset="0"/>
              </a:rPr>
              <a:t>000078  e000 	B	 |L1.124|</a:t>
            </a:r>
          </a:p>
          <a:p>
            <a:pPr>
              <a:tabLst>
                <a:tab pos="2006600" algn="l"/>
                <a:tab pos="2806700" algn="l"/>
              </a:tabLst>
            </a:pPr>
            <a:r>
              <a:rPr lang="pt-BR" sz="2000" dirty="0">
                <a:latin typeface="Lucida Console" pitchFamily="49" charset="0"/>
              </a:rPr>
              <a:t>             	|L1.122|</a:t>
            </a:r>
          </a:p>
          <a:p>
            <a:pPr>
              <a:tabLst>
                <a:tab pos="2006600" algn="l"/>
                <a:tab pos="2806700" algn="l"/>
              </a:tabLst>
            </a:pPr>
            <a:r>
              <a:rPr lang="pt-BR" sz="2000" dirty="0">
                <a:latin typeface="Lucida Console" pitchFamily="49" charset="0"/>
              </a:rPr>
              <a:t>;;;58         x = x + 1;</a:t>
            </a:r>
          </a:p>
          <a:p>
            <a:pPr>
              <a:tabLst>
                <a:tab pos="2006600" algn="l"/>
                <a:tab pos="2806700" algn="l"/>
              </a:tabLst>
            </a:pPr>
            <a:r>
              <a:rPr lang="pt-BR" sz="2000" dirty="0">
                <a:latin typeface="Lucida Console" pitchFamily="49" charset="0"/>
              </a:rPr>
              <a:t>00007a  1c49 	ADDS 	r1,r1,#1</a:t>
            </a:r>
          </a:p>
          <a:p>
            <a:pPr>
              <a:tabLst>
                <a:tab pos="2006600" algn="l"/>
                <a:tab pos="2806700" algn="l"/>
              </a:tabLst>
            </a:pPr>
            <a:r>
              <a:rPr lang="pt-BR" sz="2000" dirty="0">
                <a:latin typeface="Lucida Console" pitchFamily="49" charset="0"/>
              </a:rPr>
              <a:t>	|L1.124|</a:t>
            </a:r>
          </a:p>
          <a:p>
            <a:pPr>
              <a:tabLst>
                <a:tab pos="2006600" algn="l"/>
                <a:tab pos="2806700" algn="l"/>
              </a:tabLst>
            </a:pPr>
            <a:r>
              <a:rPr lang="pt-BR" sz="2000" dirty="0">
                <a:latin typeface="Lucida Console" pitchFamily="49" charset="0"/>
              </a:rPr>
              <a:t>00007c  290a 	CMP  	r1,#0xa               ;57</a:t>
            </a:r>
          </a:p>
          <a:p>
            <a:pPr>
              <a:tabLst>
                <a:tab pos="2006600" algn="l"/>
                <a:tab pos="2806700" algn="l"/>
              </a:tabLst>
            </a:pPr>
            <a:r>
              <a:rPr lang="pt-BR" sz="2000" dirty="0">
                <a:latin typeface="Lucida Console" pitchFamily="49" charset="0"/>
              </a:rPr>
              <a:t>00007e  d3fc 	BCC  	|L1.122|</a:t>
            </a:r>
          </a:p>
          <a:p>
            <a:pPr>
              <a:tabLst>
                <a:tab pos="2006600" algn="l"/>
                <a:tab pos="2806700" algn="l"/>
              </a:tabLst>
            </a:pPr>
            <a:r>
              <a:rPr lang="pt-BR" sz="2000" dirty="0">
                <a:latin typeface="Lucida Console" pitchFamily="49" charset="0"/>
              </a:rPr>
              <a:t>;;;59       }</a:t>
            </a:r>
          </a:p>
        </p:txBody>
      </p:sp>
      <p:grpSp>
        <p:nvGrpSpPr>
          <p:cNvPr id="79" name="Group 78"/>
          <p:cNvGrpSpPr/>
          <p:nvPr/>
        </p:nvGrpSpPr>
        <p:grpSpPr>
          <a:xfrm>
            <a:off x="1075728" y="1524001"/>
            <a:ext cx="2658072" cy="3771901"/>
            <a:chOff x="1073347" y="1524000"/>
            <a:chExt cx="2658072" cy="3771901"/>
          </a:xfrm>
        </p:grpSpPr>
        <p:sp>
          <p:nvSpPr>
            <p:cNvPr id="9" name="TextBox 8"/>
            <p:cNvSpPr txBox="1"/>
            <p:nvPr/>
          </p:nvSpPr>
          <p:spPr>
            <a:xfrm>
              <a:off x="1216818" y="3513000"/>
              <a:ext cx="2514600" cy="1219200"/>
            </a:xfrm>
            <a:prstGeom prst="diamond">
              <a:avLst/>
            </a:prstGeom>
            <a:ln w="28575">
              <a:solidFill>
                <a:schemeClr val="tx1"/>
              </a:solidFill>
            </a:ln>
          </p:spPr>
          <p:txBody>
            <a:bodyPr vert="horz" wrap="square" lIns="0" tIns="0" rIns="0" bIns="0" rtlCol="0" anchor="ctr" anchorCtr="0">
              <a:noAutofit/>
            </a:bodyPr>
            <a:lstStyle/>
            <a:p>
              <a:pPr algn="ctr"/>
              <a:r>
                <a:rPr lang="en-GB" sz="2400" dirty="0"/>
                <a:t>Condition</a:t>
              </a:r>
            </a:p>
          </p:txBody>
        </p:sp>
        <p:sp>
          <p:nvSpPr>
            <p:cNvPr id="10" name="TextBox 9"/>
            <p:cNvSpPr txBox="1"/>
            <p:nvPr/>
          </p:nvSpPr>
          <p:spPr>
            <a:xfrm>
              <a:off x="1521618" y="2438400"/>
              <a:ext cx="1905000" cy="609600"/>
            </a:xfrm>
            <a:prstGeom prst="rect">
              <a:avLst/>
            </a:prstGeom>
            <a:ln w="28575">
              <a:solidFill>
                <a:schemeClr val="tx1"/>
              </a:solidFill>
            </a:ln>
          </p:spPr>
          <p:txBody>
            <a:bodyPr vert="horz" wrap="square" lIns="0" tIns="0" rIns="0" bIns="0" rtlCol="0" anchor="ctr" anchorCtr="0">
              <a:normAutofit/>
            </a:bodyPr>
            <a:lstStyle/>
            <a:p>
              <a:pPr algn="ctr"/>
              <a:r>
                <a:rPr lang="en-GB" sz="2400" dirty="0" err="1"/>
                <a:t>loop_body</a:t>
              </a:r>
              <a:endParaRPr lang="en-GB" sz="2400" dirty="0"/>
            </a:p>
          </p:txBody>
        </p:sp>
        <p:cxnSp>
          <p:nvCxnSpPr>
            <p:cNvPr id="13" name="Elbow Connector 12"/>
            <p:cNvCxnSpPr>
              <a:endCxn id="9" idx="3"/>
            </p:cNvCxnSpPr>
            <p:nvPr/>
          </p:nvCxnSpPr>
          <p:spPr>
            <a:xfrm rot="16200000" flipH="1">
              <a:off x="1803469" y="2194650"/>
              <a:ext cx="2598599" cy="1257300"/>
            </a:xfrm>
            <a:prstGeom prst="bentConnector4">
              <a:avLst>
                <a:gd name="adj1" fmla="val 23975"/>
                <a:gd name="adj2" fmla="val 125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2"/>
              <a:endCxn id="9" idx="0"/>
            </p:cNvCxnSpPr>
            <p:nvPr/>
          </p:nvCxnSpPr>
          <p:spPr>
            <a:xfrm>
              <a:off x="2474118" y="3048000"/>
              <a:ext cx="0" cy="4650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1073347" y="3695701"/>
              <a:ext cx="286941" cy="381000"/>
            </a:xfrm>
            <a:prstGeom prst="rect">
              <a:avLst/>
            </a:prstGeom>
          </p:spPr>
          <p:txBody>
            <a:bodyPr vert="horz" wrap="none" lIns="0" tIns="0" rIns="0" bIns="0" rtlCol="0" anchor="t">
              <a:noAutofit/>
            </a:bodyPr>
            <a:lstStyle/>
            <a:p>
              <a:r>
                <a:rPr lang="en-GB" sz="2400" dirty="0"/>
                <a:t>T</a:t>
              </a:r>
            </a:p>
          </p:txBody>
        </p:sp>
        <p:sp>
          <p:nvSpPr>
            <p:cNvPr id="21" name="TextBox 20"/>
            <p:cNvSpPr txBox="1"/>
            <p:nvPr/>
          </p:nvSpPr>
          <p:spPr>
            <a:xfrm>
              <a:off x="2162174" y="4762501"/>
              <a:ext cx="286941" cy="381000"/>
            </a:xfrm>
            <a:prstGeom prst="rect">
              <a:avLst/>
            </a:prstGeom>
          </p:spPr>
          <p:txBody>
            <a:bodyPr vert="horz" wrap="none" lIns="0" tIns="0" rIns="0" bIns="0" rtlCol="0" anchor="t">
              <a:noAutofit/>
            </a:bodyPr>
            <a:lstStyle/>
            <a:p>
              <a:r>
                <a:rPr lang="en-GB" sz="2400" dirty="0"/>
                <a:t>F</a:t>
              </a:r>
            </a:p>
          </p:txBody>
        </p:sp>
        <p:cxnSp>
          <p:nvCxnSpPr>
            <p:cNvPr id="57" name="Elbow Connector 56"/>
            <p:cNvCxnSpPr>
              <a:stCxn id="9" idx="1"/>
              <a:endCxn id="10" idx="1"/>
            </p:cNvCxnSpPr>
            <p:nvPr/>
          </p:nvCxnSpPr>
          <p:spPr>
            <a:xfrm rot="10800000" flipH="1">
              <a:off x="1216818" y="2743200"/>
              <a:ext cx="304800" cy="1379400"/>
            </a:xfrm>
            <a:prstGeom prst="bentConnector3">
              <a:avLst>
                <a:gd name="adj1" fmla="val -10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9" idx="2"/>
            </p:cNvCxnSpPr>
            <p:nvPr/>
          </p:nvCxnSpPr>
          <p:spPr>
            <a:xfrm>
              <a:off x="2474118" y="4732200"/>
              <a:ext cx="0" cy="563701"/>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012712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Iteration: For</a:t>
            </a:r>
          </a:p>
        </p:txBody>
      </p:sp>
      <p:sp>
        <p:nvSpPr>
          <p:cNvPr id="8" name="Rectangle 7"/>
          <p:cNvSpPr/>
          <p:nvPr/>
        </p:nvSpPr>
        <p:spPr>
          <a:xfrm>
            <a:off x="5217954" y="1234620"/>
            <a:ext cx="6364447" cy="4708981"/>
          </a:xfrm>
          <a:prstGeom prst="rect">
            <a:avLst/>
          </a:prstGeom>
        </p:spPr>
        <p:txBody>
          <a:bodyPr wrap="square">
            <a:spAutoFit/>
          </a:bodyPr>
          <a:lstStyle/>
          <a:p>
            <a:pPr>
              <a:tabLst>
                <a:tab pos="2006600" algn="l"/>
                <a:tab pos="2806700" algn="l"/>
              </a:tabLst>
            </a:pPr>
            <a:r>
              <a:rPr lang="pt-BR" sz="2000" dirty="0">
                <a:latin typeface="Lucida Console" pitchFamily="49" charset="0"/>
              </a:rPr>
              <a:t>;;;61       for (i = 0; i &lt; 10; i++){</a:t>
            </a:r>
          </a:p>
          <a:p>
            <a:pPr>
              <a:tabLst>
                <a:tab pos="2006600" algn="l"/>
                <a:tab pos="2806700" algn="l"/>
              </a:tabLst>
            </a:pPr>
            <a:r>
              <a:rPr lang="pt-BR" sz="2000" dirty="0">
                <a:latin typeface="Lucida Console" pitchFamily="49" charset="0"/>
              </a:rPr>
              <a:t>000080  2300	MOVS	r3,#0</a:t>
            </a:r>
          </a:p>
          <a:p>
            <a:pPr>
              <a:tabLst>
                <a:tab pos="2006600" algn="l"/>
                <a:tab pos="2806700" algn="l"/>
              </a:tabLst>
            </a:pPr>
            <a:r>
              <a:rPr lang="pt-BR" sz="2000" dirty="0">
                <a:latin typeface="Lucida Console" pitchFamily="49" charset="0"/>
              </a:rPr>
              <a:t>000082  e001 	B    	|L1.136|</a:t>
            </a: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             	|L1.132|</a:t>
            </a:r>
          </a:p>
          <a:p>
            <a:pPr>
              <a:tabLst>
                <a:tab pos="2006600" algn="l"/>
                <a:tab pos="2806700" algn="l"/>
              </a:tabLst>
            </a:pPr>
            <a:r>
              <a:rPr lang="pt-BR" sz="2000" dirty="0">
                <a:latin typeface="Lucida Console" pitchFamily="49" charset="0"/>
              </a:rPr>
              <a:t>;;;62         x += i;</a:t>
            </a:r>
          </a:p>
          <a:p>
            <a:pPr>
              <a:tabLst>
                <a:tab pos="2006600" algn="l"/>
                <a:tab pos="2806700" algn="l"/>
              </a:tabLst>
            </a:pPr>
            <a:r>
              <a:rPr lang="pt-BR" sz="2000" dirty="0">
                <a:latin typeface="Lucida Console" pitchFamily="49" charset="0"/>
              </a:rPr>
              <a:t>000084  18c9 	ADDS 	r1,r1,r3</a:t>
            </a:r>
          </a:p>
          <a:p>
            <a:pPr>
              <a:tabLst>
                <a:tab pos="2006600" algn="l"/>
                <a:tab pos="2806700" algn="l"/>
              </a:tabLst>
            </a:pPr>
            <a:r>
              <a:rPr lang="pt-BR" sz="2000" dirty="0">
                <a:latin typeface="Lucida Console" pitchFamily="49" charset="0"/>
              </a:rPr>
              <a:t>000086  1c5b 	ADDS 	r3,r3,#1              ;61</a:t>
            </a: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             	|L1.136|</a:t>
            </a:r>
          </a:p>
          <a:p>
            <a:pPr>
              <a:tabLst>
                <a:tab pos="2006600" algn="l"/>
                <a:tab pos="2806700" algn="l"/>
              </a:tabLst>
            </a:pPr>
            <a:r>
              <a:rPr lang="pt-BR" sz="2000" dirty="0">
                <a:latin typeface="Lucida Console" pitchFamily="49" charset="0"/>
              </a:rPr>
              <a:t>000088  2b0a 	CMP  	r3,#0xa</a:t>
            </a:r>
          </a:p>
          <a:p>
            <a:pPr>
              <a:tabLst>
                <a:tab pos="2006600" algn="l"/>
                <a:tab pos="2806700" algn="l"/>
              </a:tabLst>
            </a:pPr>
            <a:r>
              <a:rPr lang="pt-BR" sz="2000" dirty="0">
                <a:latin typeface="Lucida Console" pitchFamily="49" charset="0"/>
              </a:rPr>
              <a:t>;61</a:t>
            </a:r>
          </a:p>
          <a:p>
            <a:pPr>
              <a:tabLst>
                <a:tab pos="2006600" algn="l"/>
                <a:tab pos="2806700" algn="l"/>
              </a:tabLst>
            </a:pPr>
            <a:r>
              <a:rPr lang="pt-BR" sz="2000" dirty="0">
                <a:latin typeface="Lucida Console" pitchFamily="49" charset="0"/>
              </a:rPr>
              <a:t>00008a  d3fb 	BCC  	|L1.132|</a:t>
            </a:r>
          </a:p>
          <a:p>
            <a:pPr>
              <a:tabLst>
                <a:tab pos="2006600" algn="l"/>
                <a:tab pos="2806700" algn="l"/>
              </a:tabLst>
            </a:pPr>
            <a:r>
              <a:rPr lang="pt-BR" sz="2000" dirty="0">
                <a:latin typeface="Lucida Console" pitchFamily="49" charset="0"/>
              </a:rPr>
              <a:t>;;;63       }</a:t>
            </a:r>
          </a:p>
        </p:txBody>
      </p:sp>
      <p:grpSp>
        <p:nvGrpSpPr>
          <p:cNvPr id="36" name="Group 35"/>
          <p:cNvGrpSpPr/>
          <p:nvPr/>
        </p:nvGrpSpPr>
        <p:grpSpPr>
          <a:xfrm>
            <a:off x="1093272" y="1143000"/>
            <a:ext cx="2641252" cy="5181600"/>
            <a:chOff x="1090891" y="1143000"/>
            <a:chExt cx="2641252" cy="5181600"/>
          </a:xfrm>
        </p:grpSpPr>
        <p:sp>
          <p:nvSpPr>
            <p:cNvPr id="9" name="TextBox 8"/>
            <p:cNvSpPr txBox="1"/>
            <p:nvPr/>
          </p:nvSpPr>
          <p:spPr>
            <a:xfrm>
              <a:off x="1293024" y="4615818"/>
              <a:ext cx="2439119" cy="1182603"/>
            </a:xfrm>
            <a:prstGeom prst="diamond">
              <a:avLst/>
            </a:prstGeom>
            <a:ln w="28575">
              <a:solidFill>
                <a:schemeClr val="tx1"/>
              </a:solidFill>
            </a:ln>
          </p:spPr>
          <p:txBody>
            <a:bodyPr vert="horz" wrap="none" lIns="0" tIns="0" rIns="0" bIns="0" rtlCol="0" anchor="ctr" anchorCtr="0">
              <a:noAutofit/>
            </a:bodyPr>
            <a:lstStyle/>
            <a:p>
              <a:pPr algn="ctr"/>
              <a:r>
                <a:rPr lang="en-GB" sz="2400" dirty="0"/>
                <a:t>Condition</a:t>
              </a:r>
            </a:p>
          </p:txBody>
        </p:sp>
        <p:sp>
          <p:nvSpPr>
            <p:cNvPr id="10" name="TextBox 9"/>
            <p:cNvSpPr txBox="1"/>
            <p:nvPr/>
          </p:nvSpPr>
          <p:spPr>
            <a:xfrm>
              <a:off x="1588670" y="2747412"/>
              <a:ext cx="1847818" cy="591302"/>
            </a:xfrm>
            <a:prstGeom prst="rect">
              <a:avLst/>
            </a:prstGeom>
            <a:ln w="28575">
              <a:solidFill>
                <a:schemeClr val="tx1"/>
              </a:solidFill>
            </a:ln>
          </p:spPr>
          <p:txBody>
            <a:bodyPr vert="horz" wrap="square" lIns="0" tIns="0" rIns="0" bIns="0" rtlCol="0" anchor="ctr" anchorCtr="0">
              <a:normAutofit/>
            </a:bodyPr>
            <a:lstStyle/>
            <a:p>
              <a:pPr algn="ctr"/>
              <a:r>
                <a:rPr lang="en-GB" sz="2400" dirty="0" err="1"/>
                <a:t>loop_body</a:t>
              </a:r>
              <a:endParaRPr lang="en-GB" sz="2400" dirty="0"/>
            </a:p>
          </p:txBody>
        </p:sp>
        <p:cxnSp>
          <p:nvCxnSpPr>
            <p:cNvPr id="11" name="Elbow Connector 10"/>
            <p:cNvCxnSpPr>
              <a:stCxn id="17" idx="2"/>
              <a:endCxn id="9" idx="3"/>
            </p:cNvCxnSpPr>
            <p:nvPr/>
          </p:nvCxnSpPr>
          <p:spPr>
            <a:xfrm rot="16200000" flipH="1">
              <a:off x="1569410" y="3044386"/>
              <a:ext cx="3105903" cy="1219563"/>
            </a:xfrm>
            <a:prstGeom prst="bentConnector4">
              <a:avLst>
                <a:gd name="adj1" fmla="val 12267"/>
                <a:gd name="adj2" fmla="val 118744"/>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090891" y="4768218"/>
              <a:ext cx="278328" cy="369564"/>
            </a:xfrm>
            <a:prstGeom prst="rect">
              <a:avLst/>
            </a:prstGeom>
          </p:spPr>
          <p:txBody>
            <a:bodyPr vert="horz" wrap="none" lIns="0" tIns="0" rIns="0" bIns="0" rtlCol="0" anchor="t">
              <a:noAutofit/>
            </a:bodyPr>
            <a:lstStyle/>
            <a:p>
              <a:r>
                <a:rPr lang="en-GB" sz="2400" dirty="0"/>
                <a:t>T</a:t>
              </a:r>
            </a:p>
          </p:txBody>
        </p:sp>
        <p:sp>
          <p:nvSpPr>
            <p:cNvPr id="15" name="TextBox 14"/>
            <p:cNvSpPr txBox="1"/>
            <p:nvPr/>
          </p:nvSpPr>
          <p:spPr>
            <a:xfrm>
              <a:off x="2614891" y="5835018"/>
              <a:ext cx="278328" cy="369564"/>
            </a:xfrm>
            <a:prstGeom prst="rect">
              <a:avLst/>
            </a:prstGeom>
          </p:spPr>
          <p:txBody>
            <a:bodyPr vert="horz" wrap="none" lIns="0" tIns="0" rIns="0" bIns="0" rtlCol="0" anchor="t">
              <a:noAutofit/>
            </a:bodyPr>
            <a:lstStyle/>
            <a:p>
              <a:r>
                <a:rPr lang="en-GB" sz="2400" dirty="0"/>
                <a:t>F</a:t>
              </a:r>
            </a:p>
          </p:txBody>
        </p:sp>
        <p:sp>
          <p:nvSpPr>
            <p:cNvPr id="17" name="TextBox 16"/>
            <p:cNvSpPr txBox="1"/>
            <p:nvPr/>
          </p:nvSpPr>
          <p:spPr>
            <a:xfrm>
              <a:off x="1415439" y="1509915"/>
              <a:ext cx="2194282" cy="591302"/>
            </a:xfrm>
            <a:prstGeom prst="rect">
              <a:avLst/>
            </a:prstGeom>
            <a:ln w="28575">
              <a:solidFill>
                <a:schemeClr val="tx1"/>
              </a:solidFill>
            </a:ln>
          </p:spPr>
          <p:txBody>
            <a:bodyPr vert="horz" wrap="square" lIns="0" tIns="0" rIns="0" bIns="0" rtlCol="0" anchor="ctr" anchorCtr="0">
              <a:normAutofit/>
            </a:bodyPr>
            <a:lstStyle/>
            <a:p>
              <a:pPr algn="ctr"/>
              <a:r>
                <a:rPr lang="en-GB" sz="2400" dirty="0" err="1"/>
                <a:t>init_expression</a:t>
              </a:r>
              <a:endParaRPr lang="en-GB" sz="2400" dirty="0"/>
            </a:p>
          </p:txBody>
        </p:sp>
        <p:sp>
          <p:nvSpPr>
            <p:cNvPr id="20" name="TextBox 19"/>
            <p:cNvSpPr txBox="1"/>
            <p:nvPr/>
          </p:nvSpPr>
          <p:spPr>
            <a:xfrm>
              <a:off x="1293022" y="3661813"/>
              <a:ext cx="2439116" cy="591302"/>
            </a:xfrm>
            <a:prstGeom prst="rect">
              <a:avLst/>
            </a:prstGeom>
            <a:ln w="28575">
              <a:solidFill>
                <a:schemeClr val="tx1"/>
              </a:solidFill>
            </a:ln>
          </p:spPr>
          <p:txBody>
            <a:bodyPr vert="horz" wrap="square" lIns="0" tIns="0" rIns="0" bIns="0" rtlCol="0" anchor="ctr" anchorCtr="0">
              <a:normAutofit/>
            </a:bodyPr>
            <a:lstStyle/>
            <a:p>
              <a:pPr algn="ctr"/>
              <a:r>
                <a:rPr lang="en-GB" sz="2400" dirty="0" err="1"/>
                <a:t>cond_expression</a:t>
              </a:r>
              <a:endParaRPr lang="en-GB" sz="2400" dirty="0"/>
            </a:p>
          </p:txBody>
        </p:sp>
        <p:cxnSp>
          <p:nvCxnSpPr>
            <p:cNvPr id="23" name="Elbow Connector 22"/>
            <p:cNvCxnSpPr>
              <a:stCxn id="9" idx="1"/>
              <a:endCxn id="10" idx="1"/>
            </p:cNvCxnSpPr>
            <p:nvPr/>
          </p:nvCxnSpPr>
          <p:spPr>
            <a:xfrm rot="10800000" flipH="1">
              <a:off x="1293024" y="3043064"/>
              <a:ext cx="295646" cy="2164057"/>
            </a:xfrm>
            <a:prstGeom prst="bentConnector3">
              <a:avLst>
                <a:gd name="adj1" fmla="val -125648"/>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0" idx="2"/>
              <a:endCxn id="20" idx="0"/>
            </p:cNvCxnSpPr>
            <p:nvPr/>
          </p:nvCxnSpPr>
          <p:spPr>
            <a:xfrm>
              <a:off x="2512579" y="3338715"/>
              <a:ext cx="1" cy="32309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4" name="Straight Arrow Connector 53"/>
            <p:cNvCxnSpPr>
              <a:stCxn id="9" idx="2"/>
            </p:cNvCxnSpPr>
            <p:nvPr/>
          </p:nvCxnSpPr>
          <p:spPr>
            <a:xfrm>
              <a:off x="2512584" y="5798421"/>
              <a:ext cx="0" cy="526179"/>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63" name="Straight Arrow Connector 62"/>
            <p:cNvCxnSpPr>
              <a:stCxn id="20" idx="2"/>
              <a:endCxn id="9" idx="0"/>
            </p:cNvCxnSpPr>
            <p:nvPr/>
          </p:nvCxnSpPr>
          <p:spPr>
            <a:xfrm>
              <a:off x="2512580" y="4253115"/>
              <a:ext cx="4" cy="362703"/>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68" name="Straight Arrow Connector 67"/>
            <p:cNvCxnSpPr>
              <a:endCxn id="17" idx="0"/>
            </p:cNvCxnSpPr>
            <p:nvPr/>
          </p:nvCxnSpPr>
          <p:spPr>
            <a:xfrm>
              <a:off x="2512579" y="1143000"/>
              <a:ext cx="1" cy="366915"/>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162013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Iteration: Do/While</a:t>
            </a:r>
          </a:p>
        </p:txBody>
      </p:sp>
      <p:sp>
        <p:nvSpPr>
          <p:cNvPr id="9" name="Rectangle 8"/>
          <p:cNvSpPr/>
          <p:nvPr/>
        </p:nvSpPr>
        <p:spPr>
          <a:xfrm>
            <a:off x="5181600" y="1862078"/>
            <a:ext cx="4800600" cy="2862322"/>
          </a:xfrm>
          <a:prstGeom prst="rect">
            <a:avLst/>
          </a:prstGeom>
        </p:spPr>
        <p:txBody>
          <a:bodyPr wrap="square">
            <a:spAutoFit/>
          </a:bodyPr>
          <a:lstStyle/>
          <a:p>
            <a:pPr>
              <a:tabLst>
                <a:tab pos="2006600" algn="l"/>
                <a:tab pos="2806700" algn="l"/>
              </a:tabLst>
            </a:pPr>
            <a:r>
              <a:rPr lang="pt-BR" sz="2000" dirty="0">
                <a:latin typeface="Lucida Console" pitchFamily="49" charset="0"/>
              </a:rPr>
              <a:t>;;;65       do {</a:t>
            </a:r>
          </a:p>
          <a:p>
            <a:pPr>
              <a:tabLst>
                <a:tab pos="2006600" algn="l"/>
                <a:tab pos="2806700" algn="l"/>
              </a:tabLst>
            </a:pPr>
            <a:r>
              <a:rPr lang="pt-BR" sz="2000" dirty="0">
                <a:latin typeface="Lucida Console" pitchFamily="49" charset="0"/>
              </a:rPr>
              <a:t>00008c  bf00	NOP	</a:t>
            </a:r>
          </a:p>
          <a:p>
            <a:pPr>
              <a:tabLst>
                <a:tab pos="2006600" algn="l"/>
                <a:tab pos="2806700" algn="l"/>
              </a:tabLst>
            </a:pPr>
            <a:endParaRPr lang="pt-BR" sz="2000" dirty="0">
              <a:latin typeface="Lucida Console" pitchFamily="49" charset="0"/>
            </a:endParaRPr>
          </a:p>
          <a:p>
            <a:pPr>
              <a:tabLst>
                <a:tab pos="2006600" algn="l"/>
                <a:tab pos="2806700" algn="l"/>
              </a:tabLst>
            </a:pPr>
            <a:r>
              <a:rPr lang="pt-BR" sz="2000" dirty="0">
                <a:latin typeface="Lucida Console" pitchFamily="49" charset="0"/>
              </a:rPr>
              <a:t>             	|L1.142|</a:t>
            </a:r>
          </a:p>
          <a:p>
            <a:pPr>
              <a:tabLst>
                <a:tab pos="2006600" algn="l"/>
                <a:tab pos="2806700" algn="l"/>
              </a:tabLst>
            </a:pPr>
            <a:r>
              <a:rPr lang="pt-BR" sz="2000" dirty="0">
                <a:latin typeface="Lucida Console" pitchFamily="49" charset="0"/>
              </a:rPr>
              <a:t>;;;66         x += 2;</a:t>
            </a:r>
          </a:p>
          <a:p>
            <a:pPr>
              <a:tabLst>
                <a:tab pos="2006600" algn="l"/>
                <a:tab pos="2806700" algn="l"/>
              </a:tabLst>
            </a:pPr>
            <a:r>
              <a:rPr lang="pt-BR" sz="2000" dirty="0">
                <a:latin typeface="Lucida Console" pitchFamily="49" charset="0"/>
              </a:rPr>
              <a:t>00008e  1c89 	ADDS 	r1,r1,#2</a:t>
            </a:r>
          </a:p>
          <a:p>
            <a:pPr>
              <a:tabLst>
                <a:tab pos="2006600" algn="l"/>
                <a:tab pos="2806700" algn="l"/>
              </a:tabLst>
            </a:pPr>
            <a:r>
              <a:rPr lang="pt-BR" sz="2000" dirty="0">
                <a:latin typeface="Lucida Console" pitchFamily="49" charset="0"/>
              </a:rPr>
              <a:t>;;;67       } while (x &lt; 20);</a:t>
            </a:r>
          </a:p>
          <a:p>
            <a:pPr>
              <a:tabLst>
                <a:tab pos="2006600" algn="l"/>
                <a:tab pos="2806700" algn="l"/>
              </a:tabLst>
            </a:pPr>
            <a:r>
              <a:rPr lang="pt-BR" sz="2000" dirty="0">
                <a:latin typeface="Lucida Console" pitchFamily="49" charset="0"/>
              </a:rPr>
              <a:t>000090  2914 	CMP  	r1,#0x14</a:t>
            </a:r>
          </a:p>
          <a:p>
            <a:pPr>
              <a:tabLst>
                <a:tab pos="2006600" algn="l"/>
                <a:tab pos="2806700" algn="l"/>
              </a:tabLst>
            </a:pPr>
            <a:r>
              <a:rPr lang="pt-BR" sz="2000" dirty="0">
                <a:latin typeface="Lucida Console" pitchFamily="49" charset="0"/>
              </a:rPr>
              <a:t>000092  d3fc 	BCC  	|L1.142|</a:t>
            </a:r>
          </a:p>
        </p:txBody>
      </p:sp>
      <p:grpSp>
        <p:nvGrpSpPr>
          <p:cNvPr id="19" name="Group 18"/>
          <p:cNvGrpSpPr/>
          <p:nvPr/>
        </p:nvGrpSpPr>
        <p:grpSpPr>
          <a:xfrm>
            <a:off x="1371601" y="1752601"/>
            <a:ext cx="2658071" cy="3314701"/>
            <a:chOff x="1293019" y="1981200"/>
            <a:chExt cx="2658071" cy="3314701"/>
          </a:xfrm>
        </p:grpSpPr>
        <p:sp>
          <p:nvSpPr>
            <p:cNvPr id="10" name="TextBox 9"/>
            <p:cNvSpPr txBox="1"/>
            <p:nvPr/>
          </p:nvSpPr>
          <p:spPr>
            <a:xfrm>
              <a:off x="1436490" y="3513000"/>
              <a:ext cx="2514600" cy="1219200"/>
            </a:xfrm>
            <a:prstGeom prst="diamond">
              <a:avLst/>
            </a:prstGeom>
            <a:ln w="28575">
              <a:solidFill>
                <a:schemeClr val="tx1"/>
              </a:solidFill>
            </a:ln>
          </p:spPr>
          <p:txBody>
            <a:bodyPr vert="horz" wrap="square" lIns="0" tIns="0" rIns="0" bIns="0" rtlCol="0" anchor="ctr" anchorCtr="0">
              <a:noAutofit/>
            </a:bodyPr>
            <a:lstStyle/>
            <a:p>
              <a:pPr algn="ctr"/>
              <a:r>
                <a:rPr lang="en-GB" sz="2400" dirty="0"/>
                <a:t>Condition</a:t>
              </a:r>
            </a:p>
          </p:txBody>
        </p:sp>
        <p:sp>
          <p:nvSpPr>
            <p:cNvPr id="11" name="TextBox 10"/>
            <p:cNvSpPr txBox="1"/>
            <p:nvPr/>
          </p:nvSpPr>
          <p:spPr>
            <a:xfrm>
              <a:off x="1741290" y="2438400"/>
              <a:ext cx="1905000" cy="609600"/>
            </a:xfrm>
            <a:prstGeom prst="rect">
              <a:avLst/>
            </a:prstGeom>
            <a:ln w="28575">
              <a:solidFill>
                <a:schemeClr val="tx1"/>
              </a:solidFill>
            </a:ln>
          </p:spPr>
          <p:txBody>
            <a:bodyPr vert="horz" wrap="square" lIns="0" tIns="0" rIns="0" bIns="0" rtlCol="0" anchor="ctr" anchorCtr="0">
              <a:normAutofit/>
            </a:bodyPr>
            <a:lstStyle/>
            <a:p>
              <a:pPr algn="ctr"/>
              <a:r>
                <a:rPr lang="en-GB" sz="2400" dirty="0" err="1"/>
                <a:t>loop_body</a:t>
              </a:r>
              <a:endParaRPr lang="en-GB" sz="2400" dirty="0"/>
            </a:p>
          </p:txBody>
        </p:sp>
        <p:cxnSp>
          <p:nvCxnSpPr>
            <p:cNvPr id="13" name="Straight Arrow Connector 12"/>
            <p:cNvCxnSpPr>
              <a:stCxn id="11" idx="2"/>
              <a:endCxn id="10" idx="0"/>
            </p:cNvCxnSpPr>
            <p:nvPr/>
          </p:nvCxnSpPr>
          <p:spPr>
            <a:xfrm>
              <a:off x="2693790" y="3048000"/>
              <a:ext cx="0" cy="4650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1293019" y="3695701"/>
              <a:ext cx="286941" cy="381000"/>
            </a:xfrm>
            <a:prstGeom prst="rect">
              <a:avLst/>
            </a:prstGeom>
          </p:spPr>
          <p:txBody>
            <a:bodyPr vert="horz" wrap="none" lIns="0" tIns="0" rIns="0" bIns="0" rtlCol="0" anchor="t">
              <a:noAutofit/>
            </a:bodyPr>
            <a:lstStyle/>
            <a:p>
              <a:r>
                <a:rPr lang="en-GB" sz="2400" dirty="0"/>
                <a:t>T</a:t>
              </a:r>
            </a:p>
          </p:txBody>
        </p:sp>
        <p:sp>
          <p:nvSpPr>
            <p:cNvPr id="15" name="TextBox 14"/>
            <p:cNvSpPr txBox="1"/>
            <p:nvPr/>
          </p:nvSpPr>
          <p:spPr>
            <a:xfrm>
              <a:off x="2381846" y="4762501"/>
              <a:ext cx="286941" cy="381000"/>
            </a:xfrm>
            <a:prstGeom prst="rect">
              <a:avLst/>
            </a:prstGeom>
          </p:spPr>
          <p:txBody>
            <a:bodyPr vert="horz" wrap="none" lIns="0" tIns="0" rIns="0" bIns="0" rtlCol="0" anchor="t">
              <a:noAutofit/>
            </a:bodyPr>
            <a:lstStyle/>
            <a:p>
              <a:r>
                <a:rPr lang="en-GB" sz="2400" dirty="0"/>
                <a:t>F</a:t>
              </a:r>
            </a:p>
          </p:txBody>
        </p:sp>
        <p:cxnSp>
          <p:nvCxnSpPr>
            <p:cNvPr id="16" name="Elbow Connector 15"/>
            <p:cNvCxnSpPr>
              <a:stCxn id="10" idx="1"/>
              <a:endCxn id="11" idx="1"/>
            </p:cNvCxnSpPr>
            <p:nvPr/>
          </p:nvCxnSpPr>
          <p:spPr>
            <a:xfrm rot="10800000" flipH="1">
              <a:off x="1436490" y="2743200"/>
              <a:ext cx="304800" cy="1379400"/>
            </a:xfrm>
            <a:prstGeom prst="bentConnector3">
              <a:avLst>
                <a:gd name="adj1" fmla="val -10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0" idx="2"/>
            </p:cNvCxnSpPr>
            <p:nvPr/>
          </p:nvCxnSpPr>
          <p:spPr>
            <a:xfrm>
              <a:off x="2693790" y="4732200"/>
              <a:ext cx="0" cy="563701"/>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8" name="Straight Arrow Connector 17"/>
            <p:cNvCxnSpPr>
              <a:endCxn id="11" idx="0"/>
            </p:cNvCxnSpPr>
            <p:nvPr/>
          </p:nvCxnSpPr>
          <p:spPr>
            <a:xfrm>
              <a:off x="2693790" y="1981200"/>
              <a:ext cx="0" cy="4572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801594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46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normAutofit/>
          </a:bodyPr>
          <a:lstStyle/>
          <a:p>
            <a:r>
              <a:rPr lang="en-US" sz="3200" dirty="0"/>
              <a:t>Compiler Stages</a:t>
            </a:r>
          </a:p>
        </p:txBody>
      </p:sp>
      <p:sp>
        <p:nvSpPr>
          <p:cNvPr id="11267" name="Rectangle 3"/>
          <p:cNvSpPr>
            <a:spLocks noGrp="1" noChangeArrowheads="1"/>
          </p:cNvSpPr>
          <p:nvPr>
            <p:ph idx="1"/>
          </p:nvPr>
        </p:nvSpPr>
        <p:spPr/>
        <p:txBody>
          <a:bodyPr/>
          <a:lstStyle/>
          <a:p>
            <a:r>
              <a:rPr lang="en-US" sz="2000" dirty="0"/>
              <a:t>Parser</a:t>
            </a:r>
          </a:p>
          <a:p>
            <a:pPr lvl="1"/>
            <a:r>
              <a:rPr lang="en-US" dirty="0"/>
              <a:t>reads in C code</a:t>
            </a:r>
          </a:p>
          <a:p>
            <a:pPr lvl="1"/>
            <a:r>
              <a:rPr lang="en-US" dirty="0"/>
              <a:t>checks for syntax errors</a:t>
            </a:r>
          </a:p>
          <a:p>
            <a:pPr lvl="1"/>
            <a:r>
              <a:rPr lang="en-US" dirty="0"/>
              <a:t>forms intermediate code (tree representation)</a:t>
            </a:r>
          </a:p>
          <a:p>
            <a:r>
              <a:rPr lang="en-US" sz="2000" dirty="0"/>
              <a:t>High-Level Optimizer</a:t>
            </a:r>
          </a:p>
          <a:p>
            <a:pPr lvl="1"/>
            <a:r>
              <a:rPr lang="en-US" dirty="0"/>
              <a:t>Modifies intermediate code (processor-independent)</a:t>
            </a:r>
          </a:p>
          <a:p>
            <a:r>
              <a:rPr lang="en-US" sz="2000" dirty="0"/>
              <a:t>Code Generator</a:t>
            </a:r>
          </a:p>
          <a:p>
            <a:pPr lvl="1"/>
            <a:r>
              <a:rPr lang="en-US" dirty="0"/>
              <a:t>Creates assembly code step by step from each node of the intermediate code</a:t>
            </a:r>
          </a:p>
          <a:p>
            <a:pPr lvl="1"/>
            <a:r>
              <a:rPr lang="en-US" dirty="0"/>
              <a:t>Allocates variable uses to registers</a:t>
            </a:r>
          </a:p>
          <a:p>
            <a:r>
              <a:rPr lang="en-US" sz="2000" dirty="0"/>
              <a:t>Low-Level Optimizer</a:t>
            </a:r>
          </a:p>
          <a:p>
            <a:pPr lvl="1"/>
            <a:r>
              <a:rPr lang="en-US" dirty="0"/>
              <a:t>Modifies assembly code (parts are processor-specific)</a:t>
            </a:r>
          </a:p>
          <a:p>
            <a:r>
              <a:rPr lang="en-US" sz="2000" dirty="0"/>
              <a:t>Assembler</a:t>
            </a:r>
          </a:p>
          <a:p>
            <a:pPr lvl="1"/>
            <a:r>
              <a:rPr lang="en-US" dirty="0"/>
              <a:t>Creates object code (machine code)</a:t>
            </a:r>
          </a:p>
          <a:p>
            <a:r>
              <a:rPr lang="en-US" sz="2000" dirty="0"/>
              <a:t>Linker/Loader</a:t>
            </a:r>
          </a:p>
          <a:p>
            <a:pPr lvl="1"/>
            <a:r>
              <a:rPr lang="en-US" dirty="0"/>
              <a:t>Creates executable image from object file</a:t>
            </a:r>
          </a:p>
        </p:txBody>
      </p:sp>
    </p:spTree>
    <p:extLst>
      <p:ext uri="{BB962C8B-B14F-4D97-AF65-F5344CB8AC3E}">
        <p14:creationId xmlns:p14="http://schemas.microsoft.com/office/powerpoint/2010/main" val="74568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Examining Assembly Code before Debugger</a:t>
            </a:r>
          </a:p>
        </p:txBody>
      </p:sp>
      <p:sp>
        <p:nvSpPr>
          <p:cNvPr id="3" name="Content Placeholder 2"/>
          <p:cNvSpPr>
            <a:spLocks noGrp="1"/>
          </p:cNvSpPr>
          <p:nvPr>
            <p:ph idx="1"/>
          </p:nvPr>
        </p:nvSpPr>
        <p:spPr/>
        <p:txBody>
          <a:bodyPr/>
          <a:lstStyle/>
          <a:p>
            <a:r>
              <a:rPr lang="en-US" sz="2000" dirty="0"/>
              <a:t>Compiler can generate assembly code listing for reference</a:t>
            </a:r>
          </a:p>
          <a:p>
            <a:r>
              <a:rPr lang="en-US" sz="2000" dirty="0"/>
              <a:t>Select in project options</a:t>
            </a:r>
          </a:p>
          <a:p>
            <a:endParaRPr lang="en-US" dirty="0"/>
          </a:p>
        </p:txBody>
      </p:sp>
      <p:grpSp>
        <p:nvGrpSpPr>
          <p:cNvPr id="8" name="Group 7"/>
          <p:cNvGrpSpPr/>
          <p:nvPr/>
        </p:nvGrpSpPr>
        <p:grpSpPr>
          <a:xfrm>
            <a:off x="3410478" y="2419350"/>
            <a:ext cx="4971522" cy="3682034"/>
            <a:chOff x="5331619" y="2419350"/>
            <a:chExt cx="4971522" cy="368203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619" y="2419350"/>
              <a:ext cx="4971522" cy="368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560219" y="3743325"/>
              <a:ext cx="1371600" cy="338667"/>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5802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Examining Disassembled Program in Debugger</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9220200" cy="284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14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 Word on Code Optimizations</a:t>
            </a:r>
          </a:p>
        </p:txBody>
      </p:sp>
      <p:sp>
        <p:nvSpPr>
          <p:cNvPr id="3" name="Content Placeholder 2"/>
          <p:cNvSpPr>
            <a:spLocks noGrp="1"/>
          </p:cNvSpPr>
          <p:nvPr>
            <p:ph idx="1"/>
          </p:nvPr>
        </p:nvSpPr>
        <p:spPr/>
        <p:txBody>
          <a:bodyPr/>
          <a:lstStyle/>
          <a:p>
            <a:r>
              <a:rPr lang="en-US" sz="2000" dirty="0"/>
              <a:t>Compiler and rest of toolchain try to optimize code:</a:t>
            </a:r>
          </a:p>
          <a:p>
            <a:pPr lvl="1"/>
            <a:r>
              <a:rPr lang="en-US" dirty="0"/>
              <a:t>Simplifying operations</a:t>
            </a:r>
          </a:p>
          <a:p>
            <a:pPr lvl="1"/>
            <a:r>
              <a:rPr lang="en-US" dirty="0"/>
              <a:t>Removing “dead” code</a:t>
            </a:r>
          </a:p>
          <a:p>
            <a:pPr lvl="1"/>
            <a:r>
              <a:rPr lang="en-US" dirty="0"/>
              <a:t>Using registers </a:t>
            </a:r>
          </a:p>
          <a:p>
            <a:pPr lvl="1"/>
            <a:endParaRPr lang="en-US" dirty="0"/>
          </a:p>
          <a:p>
            <a:r>
              <a:rPr lang="en-US" sz="2000" dirty="0"/>
              <a:t>These optimizations often get in way of understanding what the code does</a:t>
            </a:r>
          </a:p>
          <a:p>
            <a:pPr lvl="1"/>
            <a:r>
              <a:rPr lang="en-US" dirty="0"/>
              <a:t>Fundamental trade-off: Fast or comprehensible code?</a:t>
            </a:r>
          </a:p>
          <a:p>
            <a:pPr lvl="1"/>
            <a:r>
              <a:rPr lang="en-US" dirty="0"/>
              <a:t>Compiler optimization levels: Level 0 to Level 3</a:t>
            </a:r>
          </a:p>
          <a:p>
            <a:endParaRPr lang="en-US" sz="2000" dirty="0"/>
          </a:p>
          <a:p>
            <a:r>
              <a:rPr lang="en-US" sz="2000" dirty="0"/>
              <a:t>Code examples here may use “volatile” data type modifier to reduce compiler optimizations and improve readability</a:t>
            </a:r>
          </a:p>
        </p:txBody>
      </p:sp>
    </p:spTree>
    <p:extLst>
      <p:ext uri="{BB962C8B-B14F-4D97-AF65-F5344CB8AC3E}">
        <p14:creationId xmlns:p14="http://schemas.microsoft.com/office/powerpoint/2010/main" val="1598009223"/>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4.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 ds:uri="f2ad5090-61a8-4b8c-ab70-68f4ff4d1933"/>
    <ds:schemaRef ds:uri="c0950e01-db07-4e41-9c32-b7a8e9fccc9b"/>
    <ds:schemaRef ds:uri="http://schemas.microsoft.com/sharepoint/v3"/>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Arm_2021</Template>
  <TotalTime>64</TotalTime>
  <Words>9880</Words>
  <Application>Microsoft Office PowerPoint</Application>
  <PresentationFormat>Widescreen</PresentationFormat>
  <Paragraphs>1316</Paragraphs>
  <Slides>58</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Calibri Light</vt:lpstr>
      <vt:lpstr>Gill Sans MT</vt:lpstr>
      <vt:lpstr>Lucida Console</vt:lpstr>
      <vt:lpstr>Times New Roman</vt:lpstr>
      <vt:lpstr>Wingdings</vt:lpstr>
      <vt:lpstr>Arm_PPT_Public</vt:lpstr>
      <vt:lpstr>C as Implemented in Assembly Language</vt:lpstr>
      <vt:lpstr>Learning Objectives</vt:lpstr>
      <vt:lpstr>Module Syllabus</vt:lpstr>
      <vt:lpstr>C Programmer’s World: a comprehensive set of features</vt:lpstr>
      <vt:lpstr>Processor’s World</vt:lpstr>
      <vt:lpstr>Compiler Stages</vt:lpstr>
      <vt:lpstr>Examining Assembly Code before Debugger</vt:lpstr>
      <vt:lpstr>Examining Disassembled Program in Debugger</vt:lpstr>
      <vt:lpstr>A Word on Code Optimizations</vt:lpstr>
      <vt:lpstr>Application Binary Interface</vt:lpstr>
      <vt:lpstr>Using Registers</vt:lpstr>
      <vt:lpstr>AAPCS Register Use Conventions</vt:lpstr>
      <vt:lpstr>AAPCS Core Register Use</vt:lpstr>
      <vt:lpstr>Memory requirements</vt:lpstr>
      <vt:lpstr>What Memory Does a Program Need?</vt:lpstr>
      <vt:lpstr>What Memory Does a Program Need?</vt:lpstr>
      <vt:lpstr>What Memory Does a Program Need?</vt:lpstr>
      <vt:lpstr>Program Memory Use</vt:lpstr>
      <vt:lpstr>Activation Record</vt:lpstr>
      <vt:lpstr>Type and Class Qualifiers</vt:lpstr>
      <vt:lpstr>Linker Map File</vt:lpstr>
      <vt:lpstr>C Run-Time Start-Up Module</vt:lpstr>
      <vt:lpstr>Accessing data in Memory</vt:lpstr>
      <vt:lpstr>Accessing Data</vt:lpstr>
      <vt:lpstr>Static Variables</vt:lpstr>
      <vt:lpstr>Static Variables</vt:lpstr>
      <vt:lpstr>Automatic Variables Stored on Stack</vt:lpstr>
      <vt:lpstr>Automatic Variables</vt:lpstr>
      <vt:lpstr>Addressing Automatic Variables</vt:lpstr>
      <vt:lpstr>Automatic Variables</vt:lpstr>
      <vt:lpstr>Using Pointers</vt:lpstr>
      <vt:lpstr>Using Pointers to Automatics</vt:lpstr>
      <vt:lpstr>Using Pointers to Statics</vt:lpstr>
      <vt:lpstr>Array Access</vt:lpstr>
      <vt:lpstr>Array Access</vt:lpstr>
      <vt:lpstr>Accessing 1-D Array Elements</vt:lpstr>
      <vt:lpstr>Accessing 2-D Array Elements</vt:lpstr>
      <vt:lpstr>Code to Access 2-D Array </vt:lpstr>
      <vt:lpstr>Function Prolog and Epilog</vt:lpstr>
      <vt:lpstr>Prolog and Epilog</vt:lpstr>
      <vt:lpstr>Return Address</vt:lpstr>
      <vt:lpstr>Function Prolog and Epilog</vt:lpstr>
      <vt:lpstr>Activation Record Creation by Prolog</vt:lpstr>
      <vt:lpstr>Activation Record Destruction by Epilog</vt:lpstr>
      <vt:lpstr>Calling Functions</vt:lpstr>
      <vt:lpstr>AAPCS Core Register Use</vt:lpstr>
      <vt:lpstr>Function Arguments and Return Values</vt:lpstr>
      <vt:lpstr>Return Values</vt:lpstr>
      <vt:lpstr>Call Example</vt:lpstr>
      <vt:lpstr>Call and Return Example</vt:lpstr>
      <vt:lpstr>Control Flow</vt:lpstr>
      <vt:lpstr>Control Flow: Conditionals and Loops</vt:lpstr>
      <vt:lpstr>Control Flow: If/Else</vt:lpstr>
      <vt:lpstr>Control Flow: Switch</vt:lpstr>
      <vt:lpstr>Iteration: While</vt:lpstr>
      <vt:lpstr>Iteration: For</vt:lpstr>
      <vt:lpstr>Iteration: Do/While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Embedded Systems Design</dc:title>
  <dc:subject/>
  <dc:creator>Hubert Sumarno</dc:creator>
  <cp:keywords/>
  <dc:description/>
  <cp:lastModifiedBy>Oyinkuro Benafa</cp:lastModifiedBy>
  <cp:revision>9</cp:revision>
  <dcterms:created xsi:type="dcterms:W3CDTF">2021-07-30T09:18:53Z</dcterms:created>
  <dcterms:modified xsi:type="dcterms:W3CDTF">2021-11-18T10:29:33Z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