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27"/>
  </p:notesMasterIdLst>
  <p:handoutMasterIdLst>
    <p:handoutMasterId r:id="rId28"/>
  </p:handoutMasterIdLst>
  <p:sldIdLst>
    <p:sldId id="256" r:id="rId7"/>
    <p:sldId id="44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5"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466"/>
  </p:normalViewPr>
  <p:slideViewPr>
    <p:cSldViewPr snapToGrid="0">
      <p:cViewPr varScale="1">
        <p:scale>
          <a:sx n="81" d="100"/>
          <a:sy n="81" d="100"/>
        </p:scale>
        <p:origin x="120" y="16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FFA81834-954F-489A-9E9F-051C29897DD4}"/>
    <pc:docChg chg="custSel modSld">
      <pc:chgData name="Francisca Tan" userId="6e1eea0e-3b13-45be-8c9f-e176322eec1e" providerId="ADAL" clId="{FFA81834-954F-489A-9E9F-051C29897DD4}" dt="2021-11-09T15:22:09.096" v="37" actId="20577"/>
      <pc:docMkLst>
        <pc:docMk/>
      </pc:docMkLst>
      <pc:sldChg chg="modSp mod">
        <pc:chgData name="Francisca Tan" userId="6e1eea0e-3b13-45be-8c9f-e176322eec1e" providerId="ADAL" clId="{FFA81834-954F-489A-9E9F-051C29897DD4}" dt="2021-11-09T15:20:49.704" v="1" actId="20577"/>
        <pc:sldMkLst>
          <pc:docMk/>
          <pc:sldMk cId="2829968169" sldId="261"/>
        </pc:sldMkLst>
        <pc:spChg chg="mod">
          <ac:chgData name="Francisca Tan" userId="6e1eea0e-3b13-45be-8c9f-e176322eec1e" providerId="ADAL" clId="{FFA81834-954F-489A-9E9F-051C29897DD4}" dt="2021-11-09T15:20:47.936" v="0" actId="20577"/>
          <ac:spMkLst>
            <pc:docMk/>
            <pc:sldMk cId="2829968169" sldId="261"/>
            <ac:spMk id="2" creationId="{00000000-0000-0000-0000-000000000000}"/>
          </ac:spMkLst>
        </pc:spChg>
        <pc:spChg chg="mod">
          <ac:chgData name="Francisca Tan" userId="6e1eea0e-3b13-45be-8c9f-e176322eec1e" providerId="ADAL" clId="{FFA81834-954F-489A-9E9F-051C29897DD4}" dt="2021-11-09T15:20:49.704" v="1" actId="20577"/>
          <ac:spMkLst>
            <pc:docMk/>
            <pc:sldMk cId="2829968169" sldId="261"/>
            <ac:spMk id="3" creationId="{00000000-0000-0000-0000-000000000000}"/>
          </ac:spMkLst>
        </pc:spChg>
      </pc:sldChg>
      <pc:sldChg chg="modSp mod">
        <pc:chgData name="Francisca Tan" userId="6e1eea0e-3b13-45be-8c9f-e176322eec1e" providerId="ADAL" clId="{FFA81834-954F-489A-9E9F-051C29897DD4}" dt="2021-11-09T15:20:56.661" v="3" actId="20577"/>
        <pc:sldMkLst>
          <pc:docMk/>
          <pc:sldMk cId="963770689" sldId="262"/>
        </pc:sldMkLst>
        <pc:spChg chg="mod">
          <ac:chgData name="Francisca Tan" userId="6e1eea0e-3b13-45be-8c9f-e176322eec1e" providerId="ADAL" clId="{FFA81834-954F-489A-9E9F-051C29897DD4}" dt="2021-11-09T15:20:56.661" v="3" actId="20577"/>
          <ac:spMkLst>
            <pc:docMk/>
            <pc:sldMk cId="963770689" sldId="262"/>
            <ac:spMk id="3" creationId="{00000000-0000-0000-0000-000000000000}"/>
          </ac:spMkLst>
        </pc:spChg>
      </pc:sldChg>
      <pc:sldChg chg="modSp mod">
        <pc:chgData name="Francisca Tan" userId="6e1eea0e-3b13-45be-8c9f-e176322eec1e" providerId="ADAL" clId="{FFA81834-954F-489A-9E9F-051C29897DD4}" dt="2021-11-09T15:21:19.801" v="11" actId="20577"/>
        <pc:sldMkLst>
          <pc:docMk/>
          <pc:sldMk cId="2918328356" sldId="268"/>
        </pc:sldMkLst>
        <pc:spChg chg="mod">
          <ac:chgData name="Francisca Tan" userId="6e1eea0e-3b13-45be-8c9f-e176322eec1e" providerId="ADAL" clId="{FFA81834-954F-489A-9E9F-051C29897DD4}" dt="2021-11-09T15:21:19.801" v="11" actId="20577"/>
          <ac:spMkLst>
            <pc:docMk/>
            <pc:sldMk cId="2918328356" sldId="268"/>
            <ac:spMk id="16387" creationId="{00000000-0000-0000-0000-000000000000}"/>
          </ac:spMkLst>
        </pc:spChg>
      </pc:sldChg>
      <pc:sldChg chg="modSp mod">
        <pc:chgData name="Francisca Tan" userId="6e1eea0e-3b13-45be-8c9f-e176322eec1e" providerId="ADAL" clId="{FFA81834-954F-489A-9E9F-051C29897DD4}" dt="2021-11-09T15:21:37.594" v="22" actId="14100"/>
        <pc:sldMkLst>
          <pc:docMk/>
          <pc:sldMk cId="466229974" sldId="271"/>
        </pc:sldMkLst>
        <pc:spChg chg="mod">
          <ac:chgData name="Francisca Tan" userId="6e1eea0e-3b13-45be-8c9f-e176322eec1e" providerId="ADAL" clId="{FFA81834-954F-489A-9E9F-051C29897DD4}" dt="2021-11-09T15:21:37.594" v="22" actId="14100"/>
          <ac:spMkLst>
            <pc:docMk/>
            <pc:sldMk cId="466229974" sldId="271"/>
            <ac:spMk id="25603" creationId="{00000000-0000-0000-0000-000000000000}"/>
          </ac:spMkLst>
        </pc:spChg>
      </pc:sldChg>
      <pc:sldChg chg="modSp mod">
        <pc:chgData name="Francisca Tan" userId="6e1eea0e-3b13-45be-8c9f-e176322eec1e" providerId="ADAL" clId="{FFA81834-954F-489A-9E9F-051C29897DD4}" dt="2021-11-09T15:22:09.096" v="37" actId="20577"/>
        <pc:sldMkLst>
          <pc:docMk/>
          <pc:sldMk cId="2396735658" sldId="272"/>
        </pc:sldMkLst>
        <pc:spChg chg="mod">
          <ac:chgData name="Francisca Tan" userId="6e1eea0e-3b13-45be-8c9f-e176322eec1e" providerId="ADAL" clId="{FFA81834-954F-489A-9E9F-051C29897DD4}" dt="2021-11-09T15:22:09.096" v="37" actId="20577"/>
          <ac:spMkLst>
            <pc:docMk/>
            <pc:sldMk cId="2396735658" sldId="272"/>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11/10/2021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4A8BA9-BF09-4543-A599-B49B516DBBE8}" type="slidenum">
              <a:rPr lang="en-US" sz="1200" smtClean="0"/>
              <a:pPr/>
              <a:t>1</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p>
        </p:txBody>
      </p:sp>
      <p:sp>
        <p:nvSpPr>
          <p:cNvPr id="5427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A97FAF-7BD1-405F-B227-E9F3C7415F60}" type="slidenum">
              <a:rPr lang="en-US" sz="1200" smtClean="0"/>
              <a:pPr/>
              <a:t>17</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p>
        </p:txBody>
      </p:sp>
      <p:sp>
        <p:nvSpPr>
          <p:cNvPr id="5530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B038424-5BD3-4253-B3A1-840F16CCFE47}" type="slidenum">
              <a:rPr lang="en-US" sz="1200" smtClean="0"/>
              <a:pPr/>
              <a:t>18</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p>
        </p:txBody>
      </p:sp>
      <p:sp>
        <p:nvSpPr>
          <p:cNvPr id="56324"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B2113D-B425-44CF-A791-8ADA7E541684}" type="slidenum">
              <a:rPr lang="en-US" sz="1200" smtClean="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A0E1861-FFCB-4B7C-9D8A-3C757B9899A8}" type="slidenum">
              <a:rPr lang="en-US" sz="1200" smtClean="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p>
        </p:txBody>
      </p:sp>
      <p:sp>
        <p:nvSpPr>
          <p:cNvPr id="3277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99FF01-7522-4BC9-B2F6-AACDA799881D}" type="slidenum">
              <a:rPr lang="en-US" sz="1200" smtClean="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quite a bit of circuitry associated with a GPIO port bit. The connection between package and the external circuit is a pin or a pad, and is shown on the far right. We will examine this circuit in more detail in the next few slides. Various properties can be configured using the control registers, and data can either be written out or read in.</a:t>
            </a:r>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301165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dirty="0"/>
              <a:t>Let’s look at a simple program which reads a switch and then lights one of two LEDs, depending on whether the switch is pressed or not. Here is the </a:t>
            </a:r>
            <a:r>
              <a:rPr lang="en-US" dirty="0" err="1"/>
              <a:t>pseudocode</a:t>
            </a:r>
            <a:r>
              <a:rPr lang="en-US" dirty="0"/>
              <a:t>.</a:t>
            </a:r>
          </a:p>
        </p:txBody>
      </p:sp>
      <p:sp>
        <p:nvSpPr>
          <p:cNvPr id="3994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AD96E69-282E-4E76-8E4D-EB529184EC64}" type="slidenum">
              <a:rPr lang="en-US" sz="1200" smtClean="0"/>
              <a:pPr/>
              <a:t>13</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dirty="0"/>
              <a:t>Here is the</a:t>
            </a:r>
            <a:r>
              <a:rPr lang="en-US" baseline="0" dirty="0"/>
              <a:t> C code based on the </a:t>
            </a:r>
            <a:r>
              <a:rPr lang="en-US" baseline="0" dirty="0" err="1"/>
              <a:t>pseudocode</a:t>
            </a:r>
            <a:r>
              <a:rPr lang="en-US" baseline="0" dirty="0"/>
              <a:t>. Note how it uses the drivers constructs described previously.</a:t>
            </a:r>
            <a:endParaRPr lang="en-US" dirty="0"/>
          </a:p>
        </p:txBody>
      </p:sp>
      <p:sp>
        <p:nvSpPr>
          <p:cNvPr id="4506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A69EECC-5614-42D3-90AD-0D43D3F6545B}" type="slidenum">
              <a:rPr lang="en-US" sz="1200" smtClean="0"/>
              <a:pPr/>
              <a:t>14</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p>
        </p:txBody>
      </p:sp>
      <p:sp>
        <p:nvSpPr>
          <p:cNvPr id="5222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439F87-DCA7-44A2-857B-87EE86DDF3B1}" type="slidenum">
              <a:rPr lang="en-US" sz="1200" smtClean="0"/>
              <a:pPr/>
              <a:t>15</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p>
        </p:txBody>
      </p:sp>
      <p:sp>
        <p:nvSpPr>
          <p:cNvPr id="5325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684C2B-D4E7-48FC-A2B6-4FFA2522BB71}" type="slidenum">
              <a:rPr lang="en-US" sz="1200" smtClean="0"/>
              <a:pPr/>
              <a:t>16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Tree>
    <p:extLst>
      <p:ext uri="{BB962C8B-B14F-4D97-AF65-F5344CB8AC3E}">
        <p14:creationId xmlns:p14="http://schemas.microsoft.com/office/powerpoint/2010/main" val="2942741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2269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545" y="6313933"/>
            <a:ext cx="1164886" cy="363693"/>
          </a:xfrm>
          <a:prstGeom prst="rect">
            <a:avLst/>
          </a:prstGeom>
        </p:spPr>
      </p:pic>
    </p:spTree>
    <p:extLst>
      <p:ext uri="{BB962C8B-B14F-4D97-AF65-F5344CB8AC3E}">
        <p14:creationId xmlns:p14="http://schemas.microsoft.com/office/powerpoint/2010/main" val="292136977"/>
      </p:ext>
    </p:extLst>
  </p:cSld>
  <p:clrMapOvr>
    <a:masterClrMapping/>
  </p:clrMapOvr>
  <p:transition>
    <p:pull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a:t>Click to Edit Title</a:t>
            </a:r>
            <a:endParaRPr kumimoji="0" lang="en-US" dirty="0"/>
          </a:p>
        </p:txBody>
      </p:sp>
      <p:sp>
        <p:nvSpPr>
          <p:cNvPr id="3" name="Content Placeholder 2"/>
          <p:cNvSpPr>
            <a:spLocks noGrp="1"/>
          </p:cNvSpPr>
          <p:nvPr>
            <p:ph sz="half" idx="1" hasCustomPrompt="1"/>
          </p:nvPr>
        </p:nvSpPr>
        <p:spPr>
          <a:xfrm>
            <a:off x="480002" y="1440000"/>
            <a:ext cx="5275712"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4" name="Content Placeholder 3"/>
          <p:cNvSpPr>
            <a:spLocks noGrp="1"/>
          </p:cNvSpPr>
          <p:nvPr>
            <p:ph sz="half" idx="2" hasCustomPrompt="1"/>
          </p:nvPr>
        </p:nvSpPr>
        <p:spPr>
          <a:xfrm>
            <a:off x="6077782" y="1440000"/>
            <a:ext cx="55625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545" y="6313933"/>
            <a:ext cx="1164886" cy="363693"/>
          </a:xfrm>
          <a:prstGeom prst="rect">
            <a:avLst/>
          </a:prstGeom>
        </p:spPr>
      </p:pic>
    </p:spTree>
    <p:extLst>
      <p:ext uri="{BB962C8B-B14F-4D97-AF65-F5344CB8AC3E}">
        <p14:creationId xmlns:p14="http://schemas.microsoft.com/office/powerpoint/2010/main" val="105963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 id="2147485541" r:id="rId42"/>
    <p:sldLayoutId id="2147485542" r:id="rId43"/>
    <p:sldLayoutId id="2147485543" r:id="rId44"/>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General Purpose I/O</a:t>
            </a:r>
            <a:endParaRPr lang="en-US" dirty="0"/>
          </a:p>
        </p:txBody>
      </p:sp>
      <p:sp>
        <p:nvSpPr>
          <p:cNvPr id="2" name="Subtitle 1">
            <a:extLst>
              <a:ext uri="{FF2B5EF4-FFF2-40B4-BE49-F238E27FC236}">
                <a16:creationId xmlns:a16="http://schemas.microsoft.com/office/drawing/2014/main" id="{A48552F4-C895-4326-B217-0DF8CAE602B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6633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Drivers Layer: How It Works</a:t>
            </a:r>
          </a:p>
        </p:txBody>
      </p:sp>
      <p:sp>
        <p:nvSpPr>
          <p:cNvPr id="3" name="Content Placeholder 2"/>
          <p:cNvSpPr>
            <a:spLocks noGrp="1"/>
          </p:cNvSpPr>
          <p:nvPr>
            <p:ph idx="1"/>
          </p:nvPr>
        </p:nvSpPr>
        <p:spPr/>
        <p:txBody>
          <a:bodyPr/>
          <a:lstStyle/>
          <a:p>
            <a:pPr marL="0" indent="0">
              <a:buNone/>
            </a:pPr>
            <a:r>
              <a:rPr lang="en-GB" dirty="0" err="1">
                <a:latin typeface="Consolas" panose="020B0609020204030204" pitchFamily="49" charset="0"/>
                <a:cs typeface="Consolas" panose="020B0609020204030204" pitchFamily="49" charset="0"/>
              </a:rPr>
              <a:t>int</a:t>
            </a:r>
            <a:r>
              <a:rPr lang="en-GB" dirty="0">
                <a:latin typeface="Consolas" panose="020B0609020204030204" pitchFamily="49" charset="0"/>
                <a:cs typeface="Consolas" panose="020B0609020204030204" pitchFamily="49" charset="0"/>
              </a:rPr>
              <a:t> </a:t>
            </a:r>
            <a:r>
              <a:rPr lang="en-GB" dirty="0" err="1">
                <a:latin typeface="Consolas" panose="020B0609020204030204" pitchFamily="49" charset="0"/>
                <a:cs typeface="Consolas" panose="020B0609020204030204" pitchFamily="49" charset="0"/>
              </a:rPr>
              <a:t>gpio_get</a:t>
            </a:r>
            <a:r>
              <a:rPr lang="en-GB" dirty="0">
                <a:latin typeface="Consolas" panose="020B0609020204030204" pitchFamily="49" charset="0"/>
                <a:cs typeface="Consolas" panose="020B0609020204030204" pitchFamily="49" charset="0"/>
              </a:rPr>
              <a:t>(Pin pin)</a:t>
            </a:r>
          </a:p>
          <a:p>
            <a:pPr marL="0" indent="0">
              <a:buNone/>
            </a:pPr>
            <a:r>
              <a:rPr lang="en-GB" dirty="0">
                <a:latin typeface="Consolas" panose="020B0609020204030204" pitchFamily="49" charset="0"/>
                <a:cs typeface="Consolas" panose="020B0609020204030204" pitchFamily="49" charset="0"/>
              </a:rPr>
              <a:t>1)	mask = 1 &lt;&lt; pin index</a:t>
            </a:r>
          </a:p>
          <a:p>
            <a:pPr marL="0" indent="0">
              <a:buNone/>
            </a:pPr>
            <a:r>
              <a:rPr lang="en-GB" dirty="0">
                <a:latin typeface="Consolas" panose="020B0609020204030204" pitchFamily="49" charset="0"/>
                <a:cs typeface="Consolas" panose="020B0609020204030204" pitchFamily="49" charset="0"/>
              </a:rPr>
              <a:t>2)	</a:t>
            </a:r>
            <a:r>
              <a:rPr lang="en-GB" dirty="0" err="1">
                <a:latin typeface="Consolas" panose="020B0609020204030204" pitchFamily="49" charset="0"/>
                <a:cs typeface="Consolas" panose="020B0609020204030204" pitchFamily="49" charset="0"/>
              </a:rPr>
              <a:t>tmp</a:t>
            </a:r>
            <a:r>
              <a:rPr lang="en-GB" dirty="0">
                <a:latin typeface="Consolas" panose="020B0609020204030204" pitchFamily="49" charset="0"/>
                <a:cs typeface="Consolas" panose="020B0609020204030204" pitchFamily="49" charset="0"/>
              </a:rPr>
              <a:t> = </a:t>
            </a:r>
            <a:r>
              <a:rPr lang="en-GB" dirty="0" err="1">
                <a:latin typeface="Consolas" panose="020B0609020204030204" pitchFamily="49" charset="0"/>
                <a:cs typeface="Consolas" panose="020B0609020204030204" pitchFamily="49" charset="0"/>
              </a:rPr>
              <a:t>port_struct</a:t>
            </a:r>
            <a:r>
              <a:rPr lang="en-GB" dirty="0">
                <a:latin typeface="Consolas" panose="020B0609020204030204" pitchFamily="49" charset="0"/>
                <a:cs typeface="Consolas" panose="020B0609020204030204" pitchFamily="49" charset="0"/>
              </a:rPr>
              <a:t>-&gt;</a:t>
            </a:r>
            <a:r>
              <a:rPr lang="en-GB" dirty="0" err="1">
                <a:latin typeface="Consolas" panose="020B0609020204030204" pitchFamily="49" charset="0"/>
                <a:cs typeface="Consolas" panose="020B0609020204030204" pitchFamily="49" charset="0"/>
              </a:rPr>
              <a:t>data_reg</a:t>
            </a:r>
            <a:r>
              <a:rPr lang="en-GB" dirty="0">
                <a:latin typeface="Consolas" panose="020B0609020204030204" pitchFamily="49" charset="0"/>
                <a:cs typeface="Consolas" panose="020B0609020204030204" pitchFamily="49" charset="0"/>
              </a:rPr>
              <a:t> </a:t>
            </a:r>
            <a:r>
              <a:rPr lang="en-GB" dirty="0">
                <a:cs typeface="Consolas" panose="020B0609020204030204" pitchFamily="49" charset="0"/>
              </a:rPr>
              <a:t>&amp; mask</a:t>
            </a:r>
          </a:p>
          <a:p>
            <a:pPr marL="0" indent="0">
              <a:buNone/>
            </a:pPr>
            <a:r>
              <a:rPr lang="en-GB" dirty="0">
                <a:latin typeface="Consolas" panose="020B0609020204030204" pitchFamily="49" charset="0"/>
                <a:cs typeface="Consolas" panose="020B0609020204030204" pitchFamily="49" charset="0"/>
              </a:rPr>
              <a:t>3)	</a:t>
            </a:r>
            <a:r>
              <a:rPr lang="en-GB" dirty="0" err="1">
                <a:latin typeface="Consolas" panose="020B0609020204030204" pitchFamily="49" charset="0"/>
                <a:cs typeface="Consolas" panose="020B0609020204030204" pitchFamily="49" charset="0"/>
              </a:rPr>
              <a:t>tmp</a:t>
            </a:r>
            <a:r>
              <a:rPr lang="en-GB" dirty="0">
                <a:latin typeface="Consolas" panose="020B0609020204030204" pitchFamily="49" charset="0"/>
                <a:cs typeface="Consolas" panose="020B0609020204030204" pitchFamily="49" charset="0"/>
              </a:rPr>
              <a:t> &gt;&gt;= pin index</a:t>
            </a:r>
          </a:p>
          <a:p>
            <a:pPr marL="0" indent="0">
              <a:buNone/>
            </a:pPr>
            <a:r>
              <a:rPr lang="en-GB" dirty="0">
                <a:latin typeface="Consolas" panose="020B0609020204030204" pitchFamily="49" charset="0"/>
                <a:cs typeface="Consolas" panose="020B0609020204030204" pitchFamily="49" charset="0"/>
              </a:rPr>
              <a:t>4)	return </a:t>
            </a:r>
            <a:r>
              <a:rPr lang="en-GB" dirty="0" err="1">
                <a:latin typeface="Consolas" panose="020B0609020204030204" pitchFamily="49" charset="0"/>
                <a:cs typeface="Consolas" panose="020B0609020204030204" pitchFamily="49" charset="0"/>
              </a:rPr>
              <a:t>tmp</a:t>
            </a:r>
            <a:endParaRPr lang="en-GB" dirty="0">
              <a:latin typeface="Consolas" panose="020B0609020204030204" pitchFamily="49" charset="0"/>
              <a:cs typeface="Consolas" panose="020B0609020204030204" pitchFamily="49" charset="0"/>
            </a:endParaRPr>
          </a:p>
          <a:p>
            <a:pPr marL="0" indent="0">
              <a:buNone/>
            </a:pPr>
            <a:endParaRPr lang="en-GB" dirty="0">
              <a:latin typeface="Consolas" panose="020B0609020204030204" pitchFamily="49" charset="0"/>
              <a:cs typeface="Consolas" panose="020B0609020204030204" pitchFamily="49" charset="0"/>
            </a:endParaRPr>
          </a:p>
          <a:p>
            <a:r>
              <a:rPr lang="en-GB" dirty="0">
                <a:latin typeface="Consolas" panose="020B0609020204030204" pitchFamily="49" charset="0"/>
                <a:cs typeface="Consolas" panose="020B0609020204030204" pitchFamily="49" charset="0"/>
              </a:rPr>
              <a:t>e.g. </a:t>
            </a:r>
            <a:r>
              <a:rPr lang="en-GB" dirty="0" err="1">
                <a:latin typeface="Consolas" panose="020B0609020204030204" pitchFamily="49" charset="0"/>
                <a:cs typeface="Consolas" panose="020B0609020204030204" pitchFamily="49" charset="0"/>
              </a:rPr>
              <a:t>gpio_get</a:t>
            </a:r>
            <a:r>
              <a:rPr lang="en-GB" dirty="0">
                <a:latin typeface="Consolas" panose="020B0609020204030204" pitchFamily="49" charset="0"/>
                <a:cs typeface="Consolas" panose="020B0609020204030204" pitchFamily="49" charset="0"/>
              </a:rPr>
              <a:t>(P2_5) with PORT_DATA_REGISTER = 0b01110101</a:t>
            </a:r>
          </a:p>
          <a:p>
            <a:pPr marL="995362" lvl="1" indent="-457200">
              <a:buFont typeface="+mj-lt"/>
              <a:buAutoNum type="arabicPeriod"/>
            </a:pPr>
            <a:r>
              <a:rPr lang="en-GB" sz="1800" dirty="0">
                <a:cs typeface="Consolas" panose="020B0609020204030204" pitchFamily="49" charset="0"/>
              </a:rPr>
              <a:t>Create a mask for the bit we want to get (</a:t>
            </a:r>
            <a:r>
              <a:rPr lang="en-GB" sz="1800" dirty="0">
                <a:latin typeface="Consolas" panose="020B0609020204030204" pitchFamily="49" charset="0"/>
                <a:cs typeface="Consolas" panose="020B0609020204030204" pitchFamily="49" charset="0"/>
              </a:rPr>
              <a:t>0b00100000</a:t>
            </a:r>
            <a:r>
              <a:rPr lang="en-GB" sz="1800" dirty="0">
                <a:cs typeface="Consolas" panose="020B0609020204030204" pitchFamily="49" charset="0"/>
              </a:rPr>
              <a:t>)</a:t>
            </a:r>
          </a:p>
          <a:p>
            <a:pPr marL="995362" lvl="1" indent="-457200">
              <a:buFont typeface="+mj-lt"/>
              <a:buAutoNum type="arabicPeriod"/>
            </a:pPr>
            <a:r>
              <a:rPr lang="en-GB" sz="1800" dirty="0">
                <a:cs typeface="Consolas" panose="020B0609020204030204" pitchFamily="49" charset="0"/>
              </a:rPr>
              <a:t>Select the bit in the port data register based on the mask (</a:t>
            </a:r>
            <a:r>
              <a:rPr lang="en-GB" sz="1800" dirty="0" err="1">
                <a:latin typeface="Consolas" panose="020B0609020204030204" pitchFamily="49" charset="0"/>
                <a:cs typeface="Consolas" panose="020B0609020204030204" pitchFamily="49" charset="0"/>
              </a:rPr>
              <a:t>tmp</a:t>
            </a:r>
            <a:r>
              <a:rPr lang="en-GB" sz="1800" dirty="0">
                <a:latin typeface="Consolas" panose="020B0609020204030204" pitchFamily="49" charset="0"/>
                <a:cs typeface="Consolas" panose="020B0609020204030204" pitchFamily="49" charset="0"/>
              </a:rPr>
              <a:t> = 0b00100000)</a:t>
            </a:r>
            <a:endParaRPr lang="en-GB" sz="1800" dirty="0">
              <a:cs typeface="Consolas" panose="020B0609020204030204" pitchFamily="49" charset="0"/>
            </a:endParaRPr>
          </a:p>
          <a:p>
            <a:pPr marL="995362" lvl="1" indent="-457200">
              <a:buFont typeface="+mj-lt"/>
              <a:buAutoNum type="arabicPeriod"/>
            </a:pPr>
            <a:r>
              <a:rPr lang="en-GB" sz="1800" dirty="0" err="1">
                <a:cs typeface="Consolas" panose="020B0609020204030204" pitchFamily="49" charset="0"/>
              </a:rPr>
              <a:t>Bitshift</a:t>
            </a:r>
            <a:r>
              <a:rPr lang="en-GB" sz="1800" dirty="0">
                <a:cs typeface="Consolas" panose="020B0609020204030204" pitchFamily="49" charset="0"/>
              </a:rPr>
              <a:t> the value to produce a one or zero (</a:t>
            </a:r>
            <a:r>
              <a:rPr lang="en-GB" sz="1800" dirty="0" err="1">
                <a:latin typeface="Consolas" panose="020B0609020204030204" pitchFamily="49" charset="0"/>
                <a:cs typeface="Consolas" panose="020B0609020204030204" pitchFamily="49" charset="0"/>
              </a:rPr>
              <a:t>tmp</a:t>
            </a:r>
            <a:r>
              <a:rPr lang="en-GB" sz="1800" dirty="0">
                <a:latin typeface="Consolas" panose="020B0609020204030204" pitchFamily="49" charset="0"/>
                <a:cs typeface="Consolas" panose="020B0609020204030204" pitchFamily="49" charset="0"/>
              </a:rPr>
              <a:t> = 0b00000001)</a:t>
            </a:r>
            <a:endParaRPr lang="en-GB" sz="1800" dirty="0">
              <a:cs typeface="Consolas" panose="020B0609020204030204" pitchFamily="49" charset="0"/>
            </a:endParaRPr>
          </a:p>
          <a:p>
            <a:pPr marL="995362" lvl="1" indent="-457200">
              <a:buFont typeface="+mj-lt"/>
              <a:buAutoNum type="arabicPeriod"/>
            </a:pPr>
            <a:r>
              <a:rPr lang="en-GB" sz="1800" dirty="0">
                <a:cs typeface="Consolas" panose="020B0609020204030204" pitchFamily="49" charset="0"/>
              </a:rPr>
              <a:t>Return the value of the pin back to the user</a:t>
            </a:r>
          </a:p>
        </p:txBody>
      </p:sp>
    </p:spTree>
    <p:extLst>
      <p:ext uri="{BB962C8B-B14F-4D97-AF65-F5344CB8AC3E}">
        <p14:creationId xmlns:p14="http://schemas.microsoft.com/office/powerpoint/2010/main" val="315762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 Interface: GPIO Configuration</a:t>
            </a:r>
          </a:p>
        </p:txBody>
      </p:sp>
      <p:sp>
        <p:nvSpPr>
          <p:cNvPr id="3" name="Content Placeholder 2"/>
          <p:cNvSpPr>
            <a:spLocks noGrp="1"/>
          </p:cNvSpPr>
          <p:nvPr>
            <p:ph idx="1"/>
          </p:nvPr>
        </p:nvSpPr>
        <p:spPr/>
        <p:txBody>
          <a:bodyPr/>
          <a:lstStyle/>
          <a:p>
            <a:pPr marL="0" indent="0">
              <a:buNone/>
            </a:pPr>
            <a:r>
              <a:rPr lang="en-GB" sz="1600" dirty="0">
                <a:latin typeface="Consolas" panose="020B0609020204030204" pitchFamily="49" charset="0"/>
                <a:cs typeface="Consolas" panose="020B0609020204030204" pitchFamily="49" charset="0"/>
              </a:rPr>
              <a:t>/*! This </a:t>
            </a:r>
            <a:r>
              <a:rPr lang="en-GB" sz="1600" dirty="0" err="1">
                <a:latin typeface="Consolas" panose="020B0609020204030204" pitchFamily="49" charset="0"/>
                <a:cs typeface="Consolas" panose="020B0609020204030204" pitchFamily="49" charset="0"/>
              </a:rPr>
              <a:t>enum</a:t>
            </a:r>
            <a:r>
              <a:rPr lang="en-GB" sz="1600" dirty="0">
                <a:latin typeface="Consolas" panose="020B0609020204030204" pitchFamily="49" charset="0"/>
                <a:cs typeface="Consolas" panose="020B0609020204030204" pitchFamily="49" charset="0"/>
              </a:rPr>
              <a:t> describes the directional setup of a GPIO pin. */</a:t>
            </a:r>
          </a:p>
          <a:p>
            <a:pPr marL="0" indent="0">
              <a:buNone/>
            </a:pPr>
            <a:r>
              <a:rPr lang="en-GB" sz="1600" dirty="0" err="1">
                <a:latin typeface="Consolas" panose="020B0609020204030204" pitchFamily="49" charset="0"/>
                <a:cs typeface="Consolas" panose="020B0609020204030204" pitchFamily="49" charset="0"/>
              </a:rPr>
              <a:t>typedef</a:t>
            </a:r>
            <a:r>
              <a:rPr lang="en-GB" sz="1600" dirty="0">
                <a:latin typeface="Consolas" panose="020B0609020204030204" pitchFamily="49" charset="0"/>
                <a:cs typeface="Consolas" panose="020B0609020204030204" pitchFamily="49" charset="0"/>
              </a:rPr>
              <a:t> </a:t>
            </a:r>
            <a:r>
              <a:rPr lang="en-GB" sz="1600" dirty="0" err="1">
                <a:latin typeface="Consolas" panose="020B0609020204030204" pitchFamily="49" charset="0"/>
                <a:cs typeface="Consolas" panose="020B0609020204030204" pitchFamily="49" charset="0"/>
              </a:rPr>
              <a:t>enum</a:t>
            </a:r>
            <a:r>
              <a:rPr lang="en-GB" sz="1600" dirty="0">
                <a:latin typeface="Consolas" panose="020B0609020204030204" pitchFamily="49" charset="0"/>
                <a:cs typeface="Consolas" panose="020B0609020204030204" pitchFamily="49" charset="0"/>
              </a:rPr>
              <a:t> {</a:t>
            </a:r>
          </a:p>
          <a:p>
            <a:pPr marL="0" indent="0">
              <a:buNone/>
            </a:pPr>
            <a:r>
              <a:rPr lang="en-GB" sz="1600" dirty="0">
                <a:latin typeface="Consolas" panose="020B0609020204030204" pitchFamily="49" charset="0"/>
                <a:cs typeface="Consolas" panose="020B0609020204030204" pitchFamily="49" charset="0"/>
              </a:rPr>
              <a:t>	Reset,   //!&lt; Resets the pin-mode to the default value.</a:t>
            </a:r>
          </a:p>
          <a:p>
            <a:pPr marL="0" indent="0">
              <a:buNone/>
            </a:pPr>
            <a:r>
              <a:rPr lang="en-GB" sz="1600" dirty="0">
                <a:latin typeface="Consolas" panose="020B0609020204030204" pitchFamily="49" charset="0"/>
                <a:cs typeface="Consolas" panose="020B0609020204030204" pitchFamily="49" charset="0"/>
              </a:rPr>
              <a:t>	Input,   //!&lt; Sets the pin as an input with no pull-up or pull-down.</a:t>
            </a:r>
          </a:p>
          <a:p>
            <a:pPr marL="0" indent="0">
              <a:buNone/>
            </a:pPr>
            <a:r>
              <a:rPr lang="en-GB" sz="1600" dirty="0">
                <a:latin typeface="Consolas" panose="020B0609020204030204" pitchFamily="49" charset="0"/>
                <a:cs typeface="Consolas" panose="020B0609020204030204" pitchFamily="49" charset="0"/>
              </a:rPr>
              <a:t>	Output,  //!&lt; Sets the pin as a low impedance output.</a:t>
            </a:r>
          </a:p>
          <a:p>
            <a:pPr marL="0" indent="0">
              <a:buNone/>
            </a:pPr>
            <a:r>
              <a:rPr lang="en-GB" sz="1600" dirty="0">
                <a:latin typeface="Consolas" panose="020B0609020204030204" pitchFamily="49" charset="0"/>
                <a:cs typeface="Consolas" panose="020B0609020204030204" pitchFamily="49" charset="0"/>
              </a:rPr>
              <a:t>	</a:t>
            </a:r>
            <a:r>
              <a:rPr lang="en-GB" sz="1600" dirty="0" err="1">
                <a:latin typeface="Consolas" panose="020B0609020204030204" pitchFamily="49" charset="0"/>
                <a:cs typeface="Consolas" panose="020B0609020204030204" pitchFamily="49" charset="0"/>
              </a:rPr>
              <a:t>PullUp</a:t>
            </a:r>
            <a:r>
              <a:rPr lang="en-GB" sz="1600" dirty="0">
                <a:latin typeface="Consolas" panose="020B0609020204030204" pitchFamily="49" charset="0"/>
                <a:cs typeface="Consolas" panose="020B0609020204030204" pitchFamily="49" charset="0"/>
              </a:rPr>
              <a:t>,  //!&lt; Enables the internal pull-up resistor and sets as input.</a:t>
            </a:r>
          </a:p>
          <a:p>
            <a:pPr marL="0" indent="0">
              <a:buNone/>
            </a:pPr>
            <a:r>
              <a:rPr lang="en-GB" sz="1600" dirty="0">
                <a:latin typeface="Consolas" panose="020B0609020204030204" pitchFamily="49" charset="0"/>
                <a:cs typeface="Consolas" panose="020B0609020204030204" pitchFamily="49" charset="0"/>
              </a:rPr>
              <a:t>	</a:t>
            </a:r>
            <a:r>
              <a:rPr lang="en-GB" sz="1600" dirty="0" err="1">
                <a:latin typeface="Consolas" panose="020B0609020204030204" pitchFamily="49" charset="0"/>
                <a:cs typeface="Consolas" panose="020B0609020204030204" pitchFamily="49" charset="0"/>
              </a:rPr>
              <a:t>PullDown</a:t>
            </a:r>
            <a:r>
              <a:rPr lang="en-GB" sz="1600" dirty="0">
                <a:latin typeface="Consolas" panose="020B0609020204030204" pitchFamily="49" charset="0"/>
                <a:cs typeface="Consolas" panose="020B0609020204030204" pitchFamily="49" charset="0"/>
              </a:rPr>
              <a:t> //!&lt; Enables the internal pull-down resistor and sets as input.</a:t>
            </a:r>
          </a:p>
          <a:p>
            <a:pPr marL="0" indent="0">
              <a:buNone/>
            </a:pPr>
            <a:r>
              <a:rPr lang="en-GB" sz="1600" dirty="0">
                <a:latin typeface="Consolas" panose="020B0609020204030204" pitchFamily="49" charset="0"/>
                <a:cs typeface="Consolas" panose="020B0609020204030204" pitchFamily="49" charset="0"/>
              </a:rPr>
              <a:t>} </a:t>
            </a:r>
            <a:r>
              <a:rPr lang="en-GB" sz="1600" dirty="0" err="1">
                <a:latin typeface="Consolas" panose="020B0609020204030204" pitchFamily="49" charset="0"/>
                <a:cs typeface="Consolas" panose="020B0609020204030204" pitchFamily="49" charset="0"/>
              </a:rPr>
              <a:t>PinMode</a:t>
            </a:r>
            <a:r>
              <a:rPr lang="en-GB" sz="1600" dirty="0">
                <a:latin typeface="Consolas" panose="020B0609020204030204" pitchFamily="49" charset="0"/>
                <a:cs typeface="Consolas" panose="020B0609020204030204" pitchFamily="49" charset="0"/>
              </a:rPr>
              <a:t>;</a:t>
            </a:r>
          </a:p>
          <a:p>
            <a:pPr marL="0" indent="0">
              <a:buNone/>
            </a:pPr>
            <a:endParaRPr lang="en-GB" sz="1600" dirty="0">
              <a:latin typeface="Consolas" panose="020B0609020204030204" pitchFamily="49" charset="0"/>
              <a:cs typeface="Consolas" panose="020B0609020204030204" pitchFamily="49" charset="0"/>
            </a:endParaRPr>
          </a:p>
          <a:p>
            <a:pPr marL="0" indent="0">
              <a:buNone/>
            </a:pPr>
            <a:r>
              <a:rPr lang="en-GB" sz="1600" dirty="0">
                <a:latin typeface="Consolas" panose="020B0609020204030204" pitchFamily="49" charset="0"/>
                <a:cs typeface="Consolas" panose="020B0609020204030204" pitchFamily="49" charset="0"/>
              </a:rPr>
              <a:t>/*! \brief Configures the output mode of a GPIO pin.</a:t>
            </a:r>
          </a:p>
          <a:p>
            <a:pPr marL="0" indent="0">
              <a:buNone/>
            </a:pPr>
            <a:r>
              <a:rPr lang="en-GB" sz="1600" dirty="0">
                <a:latin typeface="Consolas" panose="020B0609020204030204" pitchFamily="49" charset="0"/>
                <a:cs typeface="Consolas" panose="020B0609020204030204" pitchFamily="49" charset="0"/>
              </a:rPr>
              <a:t> *  Used to set the GPIO as an input, output, and configure the</a:t>
            </a:r>
          </a:p>
          <a:p>
            <a:pPr marL="0" indent="0">
              <a:buNone/>
            </a:pPr>
            <a:r>
              <a:rPr lang="en-GB" sz="1600" dirty="0">
                <a:latin typeface="Consolas" panose="020B0609020204030204" pitchFamily="49" charset="0"/>
                <a:cs typeface="Consolas" panose="020B0609020204030204" pitchFamily="49" charset="0"/>
              </a:rPr>
              <a:t> *  possible pull-up or pull-down resistors.</a:t>
            </a:r>
          </a:p>
          <a:p>
            <a:pPr marL="0" indent="0">
              <a:buNone/>
            </a:pPr>
            <a:r>
              <a:rPr lang="en-GB" sz="1600" dirty="0">
                <a:latin typeface="Consolas" panose="020B0609020204030204" pitchFamily="49" charset="0"/>
                <a:cs typeface="Consolas" panose="020B0609020204030204" pitchFamily="49" charset="0"/>
              </a:rPr>
              <a:t> *  \</a:t>
            </a:r>
            <a:r>
              <a:rPr lang="en-GB" sz="1600" dirty="0" err="1">
                <a:latin typeface="Consolas" panose="020B0609020204030204" pitchFamily="49" charset="0"/>
                <a:cs typeface="Consolas" panose="020B0609020204030204" pitchFamily="49" charset="0"/>
              </a:rPr>
              <a:t>param</a:t>
            </a:r>
            <a:r>
              <a:rPr lang="en-GB" sz="1600" dirty="0">
                <a:latin typeface="Consolas" panose="020B0609020204030204" pitchFamily="49" charset="0"/>
                <a:cs typeface="Consolas" panose="020B0609020204030204" pitchFamily="49" charset="0"/>
              </a:rPr>
              <a:t> pin   </a:t>
            </a:r>
            <a:r>
              <a:rPr lang="en-GB" sz="1600" dirty="0" err="1">
                <a:latin typeface="Consolas" panose="020B0609020204030204" pitchFamily="49" charset="0"/>
                <a:cs typeface="Consolas" panose="020B0609020204030204" pitchFamily="49" charset="0"/>
              </a:rPr>
              <a:t>Pin</a:t>
            </a:r>
            <a:r>
              <a:rPr lang="en-GB" sz="1600" dirty="0">
                <a:latin typeface="Consolas" panose="020B0609020204030204" pitchFamily="49" charset="0"/>
                <a:cs typeface="Consolas" panose="020B0609020204030204" pitchFamily="49" charset="0"/>
              </a:rPr>
              <a:t> to set.</a:t>
            </a:r>
          </a:p>
          <a:p>
            <a:pPr marL="0" indent="0">
              <a:buNone/>
            </a:pPr>
            <a:r>
              <a:rPr lang="en-GB" sz="1600" dirty="0">
                <a:latin typeface="Consolas" panose="020B0609020204030204" pitchFamily="49" charset="0"/>
                <a:cs typeface="Consolas" panose="020B0609020204030204" pitchFamily="49" charset="0"/>
              </a:rPr>
              <a:t> *  \</a:t>
            </a:r>
            <a:r>
              <a:rPr lang="en-GB" sz="1600" dirty="0" err="1">
                <a:latin typeface="Consolas" panose="020B0609020204030204" pitchFamily="49" charset="0"/>
                <a:cs typeface="Consolas" panose="020B0609020204030204" pitchFamily="49" charset="0"/>
              </a:rPr>
              <a:t>param</a:t>
            </a:r>
            <a:r>
              <a:rPr lang="en-GB" sz="1600" dirty="0">
                <a:latin typeface="Consolas" panose="020B0609020204030204" pitchFamily="49" charset="0"/>
                <a:cs typeface="Consolas" panose="020B0609020204030204" pitchFamily="49" charset="0"/>
              </a:rPr>
              <a:t> mode  New output mode of the pin.</a:t>
            </a:r>
          </a:p>
          <a:p>
            <a:pPr marL="0" indent="0">
              <a:buNone/>
            </a:pPr>
            <a:r>
              <a:rPr lang="en-GB" sz="1600" dirty="0">
                <a:latin typeface="Consolas" panose="020B0609020204030204" pitchFamily="49" charset="0"/>
                <a:cs typeface="Consolas" panose="020B0609020204030204" pitchFamily="49" charset="0"/>
              </a:rPr>
              <a:t> */</a:t>
            </a:r>
          </a:p>
          <a:p>
            <a:pPr marL="0" indent="0">
              <a:buNone/>
            </a:pPr>
            <a:r>
              <a:rPr lang="en-GB" sz="1600" dirty="0">
                <a:latin typeface="Consolas" panose="020B0609020204030204" pitchFamily="49" charset="0"/>
                <a:cs typeface="Consolas" panose="020B0609020204030204" pitchFamily="49" charset="0"/>
              </a:rPr>
              <a:t>void </a:t>
            </a:r>
            <a:r>
              <a:rPr lang="en-GB" sz="1600" dirty="0" err="1">
                <a:latin typeface="Consolas" panose="020B0609020204030204" pitchFamily="49" charset="0"/>
                <a:cs typeface="Consolas" panose="020B0609020204030204" pitchFamily="49" charset="0"/>
              </a:rPr>
              <a:t>gpio_set_mode</a:t>
            </a:r>
            <a:r>
              <a:rPr lang="en-GB" sz="1600" dirty="0">
                <a:latin typeface="Consolas" panose="020B0609020204030204" pitchFamily="49" charset="0"/>
                <a:cs typeface="Consolas" panose="020B0609020204030204" pitchFamily="49" charset="0"/>
              </a:rPr>
              <a:t>(Pin </a:t>
            </a:r>
            <a:r>
              <a:rPr lang="en-GB" sz="1600" dirty="0" err="1">
                <a:latin typeface="Consolas" panose="020B0609020204030204" pitchFamily="49" charset="0"/>
                <a:cs typeface="Consolas" panose="020B0609020204030204" pitchFamily="49" charset="0"/>
              </a:rPr>
              <a:t>pin</a:t>
            </a:r>
            <a:r>
              <a:rPr lang="en-GB" sz="1600" dirty="0">
                <a:latin typeface="Consolas" panose="020B0609020204030204" pitchFamily="49" charset="0"/>
                <a:cs typeface="Consolas" panose="020B0609020204030204" pitchFamily="49" charset="0"/>
              </a:rPr>
              <a:t>, </a:t>
            </a:r>
            <a:r>
              <a:rPr lang="en-GB" sz="1600" dirty="0" err="1">
                <a:latin typeface="Consolas" panose="020B0609020204030204" pitchFamily="49" charset="0"/>
                <a:cs typeface="Consolas" panose="020B0609020204030204" pitchFamily="49" charset="0"/>
              </a:rPr>
              <a:t>PinMode</a:t>
            </a:r>
            <a:r>
              <a:rPr lang="en-GB" sz="1600" dirty="0">
                <a:latin typeface="Consolas" panose="020B0609020204030204" pitchFamily="49" charset="0"/>
                <a:cs typeface="Consolas" panose="020B0609020204030204" pitchFamily="49" charset="0"/>
              </a:rPr>
              <a:t> mode);</a:t>
            </a:r>
          </a:p>
        </p:txBody>
      </p:sp>
    </p:spTree>
    <p:extLst>
      <p:ext uri="{BB962C8B-B14F-4D97-AF65-F5344CB8AC3E}">
        <p14:creationId xmlns:p14="http://schemas.microsoft.com/office/powerpoint/2010/main" val="214366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 Interface: Reading and Writing</a:t>
            </a:r>
          </a:p>
        </p:txBody>
      </p:sp>
      <p:sp>
        <p:nvSpPr>
          <p:cNvPr id="3" name="Content Placeholder 2"/>
          <p:cNvSpPr>
            <a:spLocks noGrp="1"/>
          </p:cNvSpPr>
          <p:nvPr>
            <p:ph idx="1"/>
          </p:nvPr>
        </p:nvSpPr>
        <p:spPr/>
        <p:txBody>
          <a:bodyPr/>
          <a:lstStyle/>
          <a:p>
            <a:pPr marL="0" indent="0">
              <a:buNone/>
            </a:pPr>
            <a:r>
              <a:rPr lang="en-GB" sz="2000" dirty="0">
                <a:latin typeface="Consolas" panose="020B0609020204030204" pitchFamily="49" charset="0"/>
                <a:cs typeface="Consolas" panose="020B0609020204030204" pitchFamily="49" charset="0"/>
              </a:rPr>
              <a:t>/*! \brief Sets a pin to the specified logic level.</a:t>
            </a:r>
          </a:p>
          <a:p>
            <a:pPr marL="0" indent="0">
              <a:buNone/>
            </a:pPr>
            <a:r>
              <a:rPr lang="en-GB" sz="2000" dirty="0">
                <a:latin typeface="Consolas" panose="020B0609020204030204" pitchFamily="49" charset="0"/>
                <a:cs typeface="Consolas" panose="020B0609020204030204" pitchFamily="49" charset="0"/>
              </a:rPr>
              <a:t> *  \</a:t>
            </a:r>
            <a:r>
              <a:rPr lang="en-GB" sz="2000" dirty="0" err="1">
                <a:latin typeface="Consolas" panose="020B0609020204030204" pitchFamily="49" charset="0"/>
                <a:cs typeface="Consolas" panose="020B0609020204030204" pitchFamily="49" charset="0"/>
              </a:rPr>
              <a:t>param</a:t>
            </a:r>
            <a:r>
              <a:rPr lang="en-GB" sz="2000" dirty="0">
                <a:latin typeface="Consolas" panose="020B0609020204030204" pitchFamily="49" charset="0"/>
                <a:cs typeface="Consolas" panose="020B0609020204030204" pitchFamily="49" charset="0"/>
              </a:rPr>
              <a:t> pin   </a:t>
            </a:r>
            <a:r>
              <a:rPr lang="en-GB" sz="2000" dirty="0" err="1">
                <a:latin typeface="Consolas" panose="020B0609020204030204" pitchFamily="49" charset="0"/>
                <a:cs typeface="Consolas" panose="020B0609020204030204" pitchFamily="49" charset="0"/>
              </a:rPr>
              <a:t>Pin</a:t>
            </a:r>
            <a:r>
              <a:rPr lang="en-GB" sz="2000" dirty="0">
                <a:latin typeface="Consolas" panose="020B0609020204030204" pitchFamily="49" charset="0"/>
                <a:cs typeface="Consolas" panose="020B0609020204030204" pitchFamily="49" charset="0"/>
              </a:rPr>
              <a:t> to set.</a:t>
            </a:r>
          </a:p>
          <a:p>
            <a:pPr marL="0" indent="0">
              <a:buNone/>
            </a:pPr>
            <a:r>
              <a:rPr lang="en-GB" sz="2000" dirty="0">
                <a:latin typeface="Consolas" panose="020B0609020204030204" pitchFamily="49" charset="0"/>
                <a:cs typeface="Consolas" panose="020B0609020204030204" pitchFamily="49" charset="0"/>
              </a:rPr>
              <a:t> *  \</a:t>
            </a:r>
            <a:r>
              <a:rPr lang="en-GB" sz="2000" dirty="0" err="1">
                <a:latin typeface="Consolas" panose="020B0609020204030204" pitchFamily="49" charset="0"/>
                <a:cs typeface="Consolas" panose="020B0609020204030204" pitchFamily="49" charset="0"/>
              </a:rPr>
              <a:t>param</a:t>
            </a:r>
            <a:r>
              <a:rPr lang="en-GB" sz="2000" dirty="0">
                <a:latin typeface="Consolas" panose="020B0609020204030204" pitchFamily="49" charset="0"/>
                <a:cs typeface="Consolas" panose="020B0609020204030204" pitchFamily="49" charset="0"/>
              </a:rPr>
              <a:t> value New logic level of the pin (0 is low, otherwise high).</a:t>
            </a:r>
          </a:p>
          <a:p>
            <a:pPr marL="0" indent="0">
              <a:buNone/>
            </a:pPr>
            <a:r>
              <a:rPr lang="en-GB" sz="2000" dirty="0">
                <a:latin typeface="Consolas" panose="020B0609020204030204" pitchFamily="49" charset="0"/>
                <a:cs typeface="Consolas" panose="020B0609020204030204" pitchFamily="49" charset="0"/>
              </a:rPr>
              <a:t> */</a:t>
            </a:r>
          </a:p>
          <a:p>
            <a:pPr marL="0" indent="0">
              <a:buNone/>
            </a:pPr>
            <a:r>
              <a:rPr lang="en-GB" sz="2000" dirty="0">
                <a:latin typeface="Consolas" panose="020B0609020204030204" pitchFamily="49" charset="0"/>
                <a:cs typeface="Consolas" panose="020B0609020204030204" pitchFamily="49" charset="0"/>
              </a:rPr>
              <a:t>void </a:t>
            </a:r>
            <a:r>
              <a:rPr lang="en-GB" sz="2000" dirty="0" err="1">
                <a:latin typeface="Consolas" panose="020B0609020204030204" pitchFamily="49" charset="0"/>
                <a:cs typeface="Consolas" panose="020B0609020204030204" pitchFamily="49" charset="0"/>
              </a:rPr>
              <a:t>gpio_set</a:t>
            </a:r>
            <a:r>
              <a:rPr lang="en-GB" sz="2000" dirty="0">
                <a:latin typeface="Consolas" panose="020B0609020204030204" pitchFamily="49" charset="0"/>
                <a:cs typeface="Consolas" panose="020B0609020204030204" pitchFamily="49" charset="0"/>
              </a:rPr>
              <a:t>(Pin </a:t>
            </a:r>
            <a:r>
              <a:rPr lang="en-GB" sz="2000" dirty="0" err="1">
                <a:latin typeface="Consolas" panose="020B0609020204030204" pitchFamily="49" charset="0"/>
                <a:cs typeface="Consolas" panose="020B0609020204030204" pitchFamily="49" charset="0"/>
              </a:rPr>
              <a:t>pin</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int</a:t>
            </a:r>
            <a:r>
              <a:rPr lang="en-GB" sz="2000" dirty="0">
                <a:latin typeface="Consolas" panose="020B0609020204030204" pitchFamily="49" charset="0"/>
                <a:cs typeface="Consolas" panose="020B0609020204030204" pitchFamily="49" charset="0"/>
              </a:rPr>
              <a:t> value);</a:t>
            </a:r>
          </a:p>
          <a:p>
            <a:pPr marL="0" indent="0">
              <a:buNone/>
            </a:pPr>
            <a:endParaRPr lang="en-GB" sz="2000" dirty="0">
              <a:latin typeface="Consolas" panose="020B0609020204030204" pitchFamily="49" charset="0"/>
              <a:cs typeface="Consolas" panose="020B0609020204030204" pitchFamily="49" charset="0"/>
            </a:endParaRPr>
          </a:p>
          <a:p>
            <a:pPr marL="0" indent="0">
              <a:buNone/>
            </a:pPr>
            <a:r>
              <a:rPr lang="en-GB" sz="2000" dirty="0">
                <a:latin typeface="Consolas" panose="020B0609020204030204" pitchFamily="49" charset="0"/>
                <a:cs typeface="Consolas" panose="020B0609020204030204" pitchFamily="49" charset="0"/>
              </a:rPr>
              <a:t>/*! \brief Get the current logic level of a GPIO pin.</a:t>
            </a:r>
          </a:p>
          <a:p>
            <a:pPr marL="0" indent="0">
              <a:buNone/>
            </a:pPr>
            <a:r>
              <a:rPr lang="en-GB" sz="2000" dirty="0">
                <a:latin typeface="Consolas" panose="020B0609020204030204" pitchFamily="49" charset="0"/>
                <a:cs typeface="Consolas" panose="020B0609020204030204" pitchFamily="49" charset="0"/>
              </a:rPr>
              <a:t> *  \</a:t>
            </a:r>
            <a:r>
              <a:rPr lang="en-GB" sz="2000" dirty="0" err="1">
                <a:latin typeface="Consolas" panose="020B0609020204030204" pitchFamily="49" charset="0"/>
                <a:cs typeface="Consolas" panose="020B0609020204030204" pitchFamily="49" charset="0"/>
              </a:rPr>
              <a:t>param</a:t>
            </a:r>
            <a:r>
              <a:rPr lang="en-GB" sz="2000" dirty="0">
                <a:latin typeface="Consolas" panose="020B0609020204030204" pitchFamily="49" charset="0"/>
                <a:cs typeface="Consolas" panose="020B0609020204030204" pitchFamily="49" charset="0"/>
              </a:rPr>
              <a:t>  pin   </a:t>
            </a:r>
            <a:r>
              <a:rPr lang="en-GB" sz="2000" dirty="0" err="1">
                <a:latin typeface="Consolas" panose="020B0609020204030204" pitchFamily="49" charset="0"/>
                <a:cs typeface="Consolas" panose="020B0609020204030204" pitchFamily="49" charset="0"/>
              </a:rPr>
              <a:t>Pin</a:t>
            </a:r>
            <a:r>
              <a:rPr lang="en-GB" sz="2000" dirty="0">
                <a:latin typeface="Consolas" panose="020B0609020204030204" pitchFamily="49" charset="0"/>
                <a:cs typeface="Consolas" panose="020B0609020204030204" pitchFamily="49" charset="0"/>
              </a:rPr>
              <a:t> to read.</a:t>
            </a:r>
          </a:p>
          <a:p>
            <a:pPr marL="0" indent="0">
              <a:buNone/>
            </a:pPr>
            <a:r>
              <a:rPr lang="en-GB" sz="2000" dirty="0">
                <a:latin typeface="Consolas" panose="020B0609020204030204" pitchFamily="49" charset="0"/>
                <a:cs typeface="Consolas" panose="020B0609020204030204" pitchFamily="49" charset="0"/>
              </a:rPr>
              <a:t> *  \return The logic level of the GPIO pin (0 if low, 1 if high).</a:t>
            </a:r>
          </a:p>
          <a:p>
            <a:pPr marL="0" indent="0">
              <a:buNone/>
            </a:pPr>
            <a:r>
              <a:rPr lang="en-GB" sz="2000" dirty="0">
                <a:latin typeface="Consolas" panose="020B0609020204030204" pitchFamily="49" charset="0"/>
                <a:cs typeface="Consolas" panose="020B0609020204030204" pitchFamily="49" charset="0"/>
              </a:rPr>
              <a:t> */</a:t>
            </a:r>
          </a:p>
          <a:p>
            <a:pPr marL="0" indent="0">
              <a:buNone/>
            </a:pPr>
            <a:r>
              <a:rPr lang="en-GB" sz="2000" dirty="0" err="1">
                <a:latin typeface="Consolas" panose="020B0609020204030204" pitchFamily="49" charset="0"/>
                <a:cs typeface="Consolas" panose="020B0609020204030204" pitchFamily="49" charset="0"/>
              </a:rPr>
              <a:t>int</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gpio_get</a:t>
            </a:r>
            <a:r>
              <a:rPr lang="en-GB" sz="2000" dirty="0">
                <a:latin typeface="Consolas" panose="020B0609020204030204" pitchFamily="49" charset="0"/>
                <a:cs typeface="Consolas" panose="020B0609020204030204" pitchFamily="49" charset="0"/>
              </a:rPr>
              <a:t>(Pin pin);</a:t>
            </a:r>
          </a:p>
        </p:txBody>
      </p:sp>
    </p:spTree>
    <p:extLst>
      <p:ext uri="{BB962C8B-B14F-4D97-AF65-F5344CB8AC3E}">
        <p14:creationId xmlns:p14="http://schemas.microsoft.com/office/powerpoint/2010/main" val="192437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Pseudocode for Program</a:t>
            </a:r>
            <a:endParaRPr lang="en-US" dirty="0"/>
          </a:p>
        </p:txBody>
      </p:sp>
      <p:sp>
        <p:nvSpPr>
          <p:cNvPr id="10243" name="Content Placeholder 2"/>
          <p:cNvSpPr>
            <a:spLocks noGrp="1"/>
          </p:cNvSpPr>
          <p:nvPr>
            <p:ph idx="1"/>
          </p:nvPr>
        </p:nvSpPr>
        <p:spPr/>
        <p:txBody>
          <a:bodyPr/>
          <a:lstStyle/>
          <a:p>
            <a:pPr marL="0" indent="0">
              <a:buNone/>
            </a:pPr>
            <a:r>
              <a:rPr lang="en-US" dirty="0">
                <a:latin typeface="Consolas" panose="020B0609020204030204" pitchFamily="49" charset="0"/>
                <a:cs typeface="Consolas" panose="020B0609020204030204" pitchFamily="49" charset="0"/>
              </a:rPr>
              <a:t>Make LED1 and LED2 outputs</a:t>
            </a:r>
          </a:p>
          <a:p>
            <a:pPr marL="0" indent="0">
              <a:buNone/>
            </a:pPr>
            <a:r>
              <a:rPr lang="en-US" dirty="0">
                <a:latin typeface="Consolas" panose="020B0609020204030204" pitchFamily="49" charset="0"/>
                <a:cs typeface="Consolas" panose="020B0609020204030204" pitchFamily="49" charset="0"/>
              </a:rPr>
              <a:t>Make switch an input with a pull-up resistor</a:t>
            </a:r>
          </a:p>
          <a:p>
            <a:pPr marL="0" indent="0">
              <a:buNone/>
            </a:pPr>
            <a:r>
              <a:rPr lang="en-US" dirty="0">
                <a:latin typeface="Consolas" panose="020B0609020204030204" pitchFamily="49" charset="0"/>
                <a:cs typeface="Consolas" panose="020B0609020204030204" pitchFamily="49" charset="0"/>
              </a:rPr>
              <a:t>do forever {</a:t>
            </a:r>
          </a:p>
          <a:p>
            <a:pPr marL="0" indent="0">
              <a:buNone/>
            </a:pPr>
            <a:r>
              <a:rPr lang="en-US" dirty="0">
                <a:latin typeface="Consolas" panose="020B0609020204030204" pitchFamily="49" charset="0"/>
                <a:cs typeface="Consolas" panose="020B0609020204030204" pitchFamily="49" charset="0"/>
              </a:rPr>
              <a:t>	if switch is not pressed {</a:t>
            </a:r>
          </a:p>
          <a:p>
            <a:pPr marL="0" indent="0">
              <a:buNone/>
            </a:pPr>
            <a:r>
              <a:rPr lang="en-US" dirty="0">
                <a:latin typeface="Consolas" panose="020B0609020204030204" pitchFamily="49" charset="0"/>
                <a:cs typeface="Consolas" panose="020B0609020204030204" pitchFamily="49" charset="0"/>
              </a:rPr>
              <a:t>		Turn off LED1</a:t>
            </a:r>
          </a:p>
          <a:p>
            <a:pPr marL="0" indent="0">
              <a:buNone/>
            </a:pPr>
            <a:r>
              <a:rPr lang="en-US" dirty="0">
                <a:latin typeface="Consolas" panose="020B0609020204030204" pitchFamily="49" charset="0"/>
                <a:cs typeface="Consolas" panose="020B0609020204030204" pitchFamily="49" charset="0"/>
              </a:rPr>
              <a:t>		Turn on LED2</a:t>
            </a:r>
          </a:p>
          <a:p>
            <a:pPr marL="0" indent="0">
              <a:buNone/>
            </a:pPr>
            <a:r>
              <a:rPr lang="en-US" dirty="0">
                <a:latin typeface="Consolas" panose="020B0609020204030204" pitchFamily="49" charset="0"/>
                <a:cs typeface="Consolas" panose="020B0609020204030204" pitchFamily="49" charset="0"/>
              </a:rPr>
              <a:t>	} else {</a:t>
            </a:r>
          </a:p>
          <a:p>
            <a:pPr marL="0" indent="0">
              <a:buNone/>
            </a:pPr>
            <a:r>
              <a:rPr lang="en-US" dirty="0">
                <a:latin typeface="Consolas" panose="020B0609020204030204" pitchFamily="49" charset="0"/>
                <a:cs typeface="Consolas" panose="020B0609020204030204" pitchFamily="49" charset="0"/>
              </a:rPr>
              <a:t>		Turn off LED2</a:t>
            </a:r>
          </a:p>
          <a:p>
            <a:pPr marL="0" indent="0">
              <a:buNone/>
            </a:pPr>
            <a:r>
              <a:rPr lang="en-US" dirty="0">
                <a:latin typeface="Consolas" panose="020B0609020204030204" pitchFamily="49" charset="0"/>
                <a:cs typeface="Consolas" panose="020B0609020204030204" pitchFamily="49" charset="0"/>
              </a:rPr>
              <a:t>		Turn on LED1</a:t>
            </a:r>
          </a:p>
          <a:p>
            <a:pPr marL="0" indent="0">
              <a:buNone/>
            </a:pP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56676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 Code</a:t>
            </a:r>
            <a:endParaRPr lang="en-US" dirty="0"/>
          </a:p>
        </p:txBody>
      </p:sp>
      <p:sp>
        <p:nvSpPr>
          <p:cNvPr id="16387" name="Content Placeholder 2"/>
          <p:cNvSpPr>
            <a:spLocks noGrp="1"/>
          </p:cNvSpPr>
          <p:nvPr>
            <p:ph idx="1"/>
          </p:nvPr>
        </p:nvSpPr>
        <p:spPr/>
        <p:txBody>
          <a:bodyPr/>
          <a:lstStyle/>
          <a:p>
            <a:pPr marL="0" indent="0">
              <a:buNone/>
            </a:pPr>
            <a:r>
              <a:rPr lang="en-GB" sz="1800" dirty="0" err="1">
                <a:latin typeface="Consolas" panose="020B0609020204030204" pitchFamily="49" charset="0"/>
                <a:cs typeface="Consolas" panose="020B0609020204030204" pitchFamily="49" charset="0"/>
              </a:rPr>
              <a:t>gpio_set_mode</a:t>
            </a:r>
            <a:r>
              <a:rPr lang="en-GB" sz="1800" dirty="0">
                <a:latin typeface="Consolas" panose="020B0609020204030204" pitchFamily="49" charset="0"/>
                <a:cs typeface="Consolas" panose="020B0609020204030204" pitchFamily="49" charset="0"/>
              </a:rPr>
              <a:t>(P_LED1, Output); // Set LED pins to outputs</a:t>
            </a:r>
          </a:p>
          <a:p>
            <a:pPr marL="0" indent="0">
              <a:buNone/>
            </a:pPr>
            <a:r>
              <a:rPr lang="en-GB" sz="1800" dirty="0" err="1">
                <a:latin typeface="Consolas" panose="020B0609020204030204" pitchFamily="49" charset="0"/>
                <a:cs typeface="Consolas" panose="020B0609020204030204" pitchFamily="49" charset="0"/>
              </a:rPr>
              <a:t>gpio_set_mode</a:t>
            </a:r>
            <a:r>
              <a:rPr lang="en-GB" sz="1800" dirty="0">
                <a:latin typeface="Consolas" panose="020B0609020204030204" pitchFamily="49" charset="0"/>
                <a:cs typeface="Consolas" panose="020B0609020204030204" pitchFamily="49" charset="0"/>
              </a:rPr>
              <a:t>(P_LED2, Output);</a:t>
            </a:r>
          </a:p>
          <a:p>
            <a:pPr marL="0" indent="0">
              <a:buNone/>
            </a:pPr>
            <a:r>
              <a:rPr lang="en-GB" sz="1800" dirty="0" err="1">
                <a:latin typeface="Consolas" panose="020B0609020204030204" pitchFamily="49" charset="0"/>
                <a:cs typeface="Consolas" panose="020B0609020204030204" pitchFamily="49" charset="0"/>
              </a:rPr>
              <a:t>gpio_set_mode</a:t>
            </a:r>
            <a:r>
              <a:rPr lang="en-GB" sz="1800" dirty="0">
                <a:latin typeface="Consolas" panose="020B0609020204030204" pitchFamily="49" charset="0"/>
                <a:cs typeface="Consolas" panose="020B0609020204030204" pitchFamily="49" charset="0"/>
              </a:rPr>
              <a:t>(P_SW, </a:t>
            </a:r>
            <a:r>
              <a:rPr lang="en-GB" sz="1800" dirty="0" err="1">
                <a:latin typeface="Consolas" panose="020B0609020204030204" pitchFamily="49" charset="0"/>
                <a:cs typeface="Consolas" panose="020B0609020204030204" pitchFamily="49" charset="0"/>
              </a:rPr>
              <a:t>Pullup</a:t>
            </a:r>
            <a:r>
              <a:rPr lang="en-GB" sz="1800" dirty="0">
                <a:latin typeface="Consolas" panose="020B0609020204030204" pitchFamily="49" charset="0"/>
                <a:cs typeface="Consolas" panose="020B0609020204030204" pitchFamily="49" charset="0"/>
              </a:rPr>
              <a:t>); // Switch pin to resistive pull-up</a:t>
            </a:r>
          </a:p>
          <a:p>
            <a:pPr marL="0" indent="0">
              <a:buNone/>
            </a:pPr>
            <a:endParaRPr lang="en-GB" sz="1800" dirty="0">
              <a:latin typeface="Consolas" panose="020B0609020204030204" pitchFamily="49" charset="0"/>
              <a:cs typeface="Consolas" panose="020B0609020204030204" pitchFamily="49" charset="0"/>
            </a:endParaRPr>
          </a:p>
          <a:p>
            <a:pPr marL="0" indent="0">
              <a:buNone/>
            </a:pPr>
            <a:r>
              <a:rPr lang="en-GB" sz="1800" dirty="0">
                <a:latin typeface="Consolas" panose="020B0609020204030204" pitchFamily="49" charset="0"/>
                <a:cs typeface="Consolas" panose="020B0609020204030204" pitchFamily="49" charset="0"/>
              </a:rPr>
              <a:t>while (1) {</a:t>
            </a:r>
          </a:p>
          <a:p>
            <a:pPr marL="0" indent="0">
              <a:buNone/>
            </a:pPr>
            <a:r>
              <a:rPr lang="en-GB" sz="1800" dirty="0">
                <a:latin typeface="Consolas" panose="020B0609020204030204" pitchFamily="49" charset="0"/>
                <a:cs typeface="Consolas" panose="020B0609020204030204" pitchFamily="49" charset="0"/>
              </a:rPr>
              <a:t>	if (</a:t>
            </a:r>
            <a:r>
              <a:rPr lang="en-GB" sz="1800" dirty="0" err="1">
                <a:latin typeface="Consolas" panose="020B0609020204030204" pitchFamily="49" charset="0"/>
                <a:cs typeface="Consolas" panose="020B0609020204030204" pitchFamily="49" charset="0"/>
              </a:rPr>
              <a:t>gpio_get</a:t>
            </a:r>
            <a:r>
              <a:rPr lang="en-GB" sz="1800" dirty="0">
                <a:latin typeface="Consolas" panose="020B0609020204030204" pitchFamily="49" charset="0"/>
                <a:cs typeface="Consolas" panose="020B0609020204030204" pitchFamily="49" charset="0"/>
              </a:rPr>
              <a:t>(P_SW)) {</a:t>
            </a:r>
          </a:p>
          <a:p>
            <a:pPr marL="0" indent="0">
              <a:buNone/>
            </a:pPr>
            <a:r>
              <a:rPr lang="en-GB" sz="1800" dirty="0">
                <a:latin typeface="Consolas" panose="020B0609020204030204" pitchFamily="49" charset="0"/>
                <a:cs typeface="Consolas" panose="020B0609020204030204" pitchFamily="49" charset="0"/>
              </a:rPr>
              <a:t>		// Switch is not pressed (active-LOW), turn LED1 off and LED2 on.</a:t>
            </a:r>
          </a:p>
          <a:p>
            <a:pPr marL="0" indent="0">
              <a:buNone/>
            </a:pPr>
            <a:r>
              <a:rPr lang="en-GB" sz="1800" dirty="0">
                <a:latin typeface="Consolas" panose="020B0609020204030204" pitchFamily="49" charset="0"/>
                <a:cs typeface="Consolas" panose="020B0609020204030204" pitchFamily="49" charset="0"/>
              </a:rPr>
              <a:t>		</a:t>
            </a:r>
            <a:r>
              <a:rPr lang="en-GB" sz="1800" dirty="0" err="1">
                <a:latin typeface="Consolas" panose="020B0609020204030204" pitchFamily="49" charset="0"/>
                <a:cs typeface="Consolas" panose="020B0609020204030204" pitchFamily="49" charset="0"/>
              </a:rPr>
              <a:t>gpio_set</a:t>
            </a:r>
            <a:r>
              <a:rPr lang="en-GB" sz="1800" dirty="0">
                <a:latin typeface="Consolas" panose="020B0609020204030204" pitchFamily="49" charset="0"/>
                <a:cs typeface="Consolas" panose="020B0609020204030204" pitchFamily="49" charset="0"/>
              </a:rPr>
              <a:t>(P_LED1, 0);</a:t>
            </a:r>
          </a:p>
          <a:p>
            <a:pPr marL="0" indent="0">
              <a:buNone/>
            </a:pPr>
            <a:r>
              <a:rPr lang="en-GB" sz="1800" dirty="0">
                <a:latin typeface="Consolas" panose="020B0609020204030204" pitchFamily="49" charset="0"/>
                <a:cs typeface="Consolas" panose="020B0609020204030204" pitchFamily="49" charset="0"/>
              </a:rPr>
              <a:t>		</a:t>
            </a:r>
            <a:r>
              <a:rPr lang="en-GB" sz="1800" dirty="0" err="1">
                <a:latin typeface="Consolas" panose="020B0609020204030204" pitchFamily="49" charset="0"/>
                <a:cs typeface="Consolas" panose="020B0609020204030204" pitchFamily="49" charset="0"/>
              </a:rPr>
              <a:t>gpio_set</a:t>
            </a:r>
            <a:r>
              <a:rPr lang="en-GB" sz="1800" dirty="0">
                <a:latin typeface="Consolas" panose="020B0609020204030204" pitchFamily="49" charset="0"/>
                <a:cs typeface="Consolas" panose="020B0609020204030204" pitchFamily="49" charset="0"/>
              </a:rPr>
              <a:t>(P_LED2, 1);</a:t>
            </a:r>
          </a:p>
          <a:p>
            <a:pPr marL="0" indent="0">
              <a:buNone/>
            </a:pPr>
            <a:r>
              <a:rPr lang="en-GB" sz="1800" dirty="0">
                <a:latin typeface="Consolas" panose="020B0609020204030204" pitchFamily="49" charset="0"/>
                <a:cs typeface="Consolas" panose="020B0609020204030204" pitchFamily="49" charset="0"/>
              </a:rPr>
              <a:t>	} else {</a:t>
            </a:r>
          </a:p>
          <a:p>
            <a:pPr marL="0" indent="0">
              <a:buNone/>
            </a:pPr>
            <a:r>
              <a:rPr lang="en-GB" sz="1800" dirty="0">
                <a:latin typeface="Consolas" panose="020B0609020204030204" pitchFamily="49" charset="0"/>
                <a:cs typeface="Consolas" panose="020B0609020204030204" pitchFamily="49" charset="0"/>
              </a:rPr>
              <a:t>		// Switch is pressed, turn off LED2 and LED1 on.</a:t>
            </a:r>
          </a:p>
          <a:p>
            <a:pPr marL="0" indent="0">
              <a:buNone/>
            </a:pPr>
            <a:r>
              <a:rPr lang="en-GB" sz="1800" dirty="0">
                <a:latin typeface="Consolas" panose="020B0609020204030204" pitchFamily="49" charset="0"/>
                <a:cs typeface="Consolas" panose="020B0609020204030204" pitchFamily="49" charset="0"/>
              </a:rPr>
              <a:t>		</a:t>
            </a:r>
            <a:r>
              <a:rPr lang="en-GB" sz="1800" dirty="0" err="1">
                <a:latin typeface="Consolas" panose="020B0609020204030204" pitchFamily="49" charset="0"/>
                <a:cs typeface="Consolas" panose="020B0609020204030204" pitchFamily="49" charset="0"/>
              </a:rPr>
              <a:t>gpio_set</a:t>
            </a:r>
            <a:r>
              <a:rPr lang="en-GB" sz="1800" dirty="0">
                <a:latin typeface="Consolas" panose="020B0609020204030204" pitchFamily="49" charset="0"/>
                <a:cs typeface="Consolas" panose="020B0609020204030204" pitchFamily="49" charset="0"/>
              </a:rPr>
              <a:t>(P_LED2, 0);</a:t>
            </a:r>
          </a:p>
          <a:p>
            <a:pPr marL="0" indent="0">
              <a:buNone/>
            </a:pPr>
            <a:r>
              <a:rPr lang="en-GB" sz="1800" dirty="0">
                <a:latin typeface="Consolas" panose="020B0609020204030204" pitchFamily="49" charset="0"/>
                <a:cs typeface="Consolas" panose="020B0609020204030204" pitchFamily="49" charset="0"/>
              </a:rPr>
              <a:t>		</a:t>
            </a:r>
            <a:r>
              <a:rPr lang="en-GB" sz="1800" dirty="0" err="1">
                <a:latin typeface="Consolas" panose="020B0609020204030204" pitchFamily="49" charset="0"/>
                <a:cs typeface="Consolas" panose="020B0609020204030204" pitchFamily="49" charset="0"/>
              </a:rPr>
              <a:t>gpio_set</a:t>
            </a:r>
            <a:r>
              <a:rPr lang="en-GB" sz="1800" dirty="0">
                <a:latin typeface="Consolas" panose="020B0609020204030204" pitchFamily="49" charset="0"/>
                <a:cs typeface="Consolas" panose="020B0609020204030204" pitchFamily="49" charset="0"/>
              </a:rPr>
              <a:t>(P_LED1, 1);</a:t>
            </a:r>
          </a:p>
          <a:p>
            <a:pPr marL="0" indent="0">
              <a:buNone/>
            </a:pPr>
            <a:r>
              <a:rPr lang="en-GB" sz="1800" dirty="0">
                <a:latin typeface="Consolas" panose="020B0609020204030204" pitchFamily="49" charset="0"/>
                <a:cs typeface="Consolas" panose="020B0609020204030204" pitchFamily="49" charset="0"/>
              </a:rPr>
              <a:t>	}</a:t>
            </a:r>
          </a:p>
          <a:p>
            <a:pPr marL="0" indent="0">
              <a:buNone/>
            </a:pPr>
            <a:r>
              <a:rPr lang="en-GB" sz="1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91832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Interfacing</a:t>
            </a:r>
            <a:endParaRPr lang="en-US" dirty="0"/>
          </a:p>
        </p:txBody>
      </p:sp>
      <p:sp>
        <p:nvSpPr>
          <p:cNvPr id="23555" name="Content Placeholder 2"/>
          <p:cNvSpPr>
            <a:spLocks noGrp="1"/>
          </p:cNvSpPr>
          <p:nvPr>
            <p:ph type="subTitle" idx="1"/>
          </p:nvPr>
        </p:nvSpPr>
        <p:spPr/>
        <p:txBody>
          <a:bodyPr/>
          <a:lstStyle/>
          <a:p>
            <a:r>
              <a:rPr lang="en-US" dirty="0"/>
              <a:t>Inputs and Outputs, Ones and </a:t>
            </a:r>
            <a:r>
              <a:rPr lang="en-US" dirty="0" err="1"/>
              <a:t>Zeros</a:t>
            </a:r>
            <a:r>
              <a:rPr lang="en-US" dirty="0"/>
              <a:t>, Voltages and Currents</a:t>
            </a:r>
          </a:p>
        </p:txBody>
      </p:sp>
    </p:spTree>
    <p:extLst>
      <p:ext uri="{BB962C8B-B14F-4D97-AF65-F5344CB8AC3E}">
        <p14:creationId xmlns:p14="http://schemas.microsoft.com/office/powerpoint/2010/main" val="314326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Inputs: What’s a One? A Zero?</a:t>
            </a:r>
          </a:p>
        </p:txBody>
      </p:sp>
      <p:sp>
        <p:nvSpPr>
          <p:cNvPr id="24579" name="Content Placeholder 2"/>
          <p:cNvSpPr>
            <a:spLocks noGrp="1"/>
          </p:cNvSpPr>
          <p:nvPr>
            <p:ph idx="1"/>
          </p:nvPr>
        </p:nvSpPr>
        <p:spPr/>
        <p:txBody>
          <a:bodyPr/>
          <a:lstStyle/>
          <a:p>
            <a:r>
              <a:rPr lang="en-US" dirty="0"/>
              <a:t>Input signal’s value is determined by voltage </a:t>
            </a:r>
          </a:p>
          <a:p>
            <a:endParaRPr lang="en-US" dirty="0"/>
          </a:p>
          <a:p>
            <a:r>
              <a:rPr lang="en-US" dirty="0"/>
              <a:t>Input threshold voltages depend on supply voltage VDD</a:t>
            </a:r>
          </a:p>
          <a:p>
            <a:endParaRPr lang="en-US" dirty="0"/>
          </a:p>
          <a:p>
            <a:r>
              <a:rPr lang="en-US" dirty="0"/>
              <a:t>Exceeding VDD or GND may damage chip</a:t>
            </a:r>
          </a:p>
        </p:txBody>
      </p:sp>
      <p:pic>
        <p:nvPicPr>
          <p:cNvPr id="1027" name="Picture 3" descr="C:\Users\tomcot01\Pictures\supply vs log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1"/>
            <a:ext cx="4105275" cy="333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6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Outputs: What’s a One? A Zero?</a:t>
            </a:r>
            <a:endParaRPr lang="en-US" dirty="0"/>
          </a:p>
        </p:txBody>
      </p:sp>
      <p:sp>
        <p:nvSpPr>
          <p:cNvPr id="25603" name="Content Placeholder 2"/>
          <p:cNvSpPr>
            <a:spLocks noGrp="1"/>
          </p:cNvSpPr>
          <p:nvPr>
            <p:ph idx="1"/>
          </p:nvPr>
        </p:nvSpPr>
        <p:spPr>
          <a:xfrm>
            <a:off x="479425" y="1171111"/>
            <a:ext cx="6224842" cy="4948335"/>
          </a:xfrm>
        </p:spPr>
        <p:txBody>
          <a:bodyPr/>
          <a:lstStyle/>
          <a:p>
            <a:r>
              <a:rPr lang="en-US" dirty="0"/>
              <a:t>Nominal output voltages</a:t>
            </a:r>
          </a:p>
          <a:p>
            <a:pPr lvl="1"/>
            <a:r>
              <a:rPr lang="en-US" dirty="0"/>
              <a:t>1: VDD-0.5 V to VDD</a:t>
            </a:r>
          </a:p>
          <a:p>
            <a:pPr lvl="1"/>
            <a:r>
              <a:rPr lang="en-US" dirty="0"/>
              <a:t>0: 0 V to 0.5 V</a:t>
            </a:r>
          </a:p>
          <a:p>
            <a:pPr lvl="1"/>
            <a:endParaRPr lang="en-US" dirty="0"/>
          </a:p>
          <a:p>
            <a:r>
              <a:rPr lang="en-US" dirty="0"/>
              <a:t>Note: Output voltage depends on current drawn by load on pin</a:t>
            </a:r>
          </a:p>
          <a:p>
            <a:pPr lvl="1"/>
            <a:r>
              <a:rPr lang="en-US" dirty="0"/>
              <a:t>Need to consider source-to-drain resistance in the transistor</a:t>
            </a:r>
          </a:p>
          <a:p>
            <a:pPr lvl="1"/>
            <a:r>
              <a:rPr lang="en-US" dirty="0"/>
              <a:t>Above values only specified when current &lt; 5mA (18 mA for high-drive pads) and VDD &gt; 2.7 V</a:t>
            </a:r>
          </a:p>
          <a:p>
            <a:pPr lvl="1"/>
            <a:endParaRPr lang="en-US" dirty="0"/>
          </a:p>
          <a:p>
            <a:pPr lvl="1"/>
            <a:endParaRPr lang="en-US" dirty="0"/>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l="19962" t="12357" r="46190" b="61494"/>
          <a:stretch>
            <a:fillRect/>
          </a:stretch>
        </p:blipFill>
        <p:spPr bwMode="auto">
          <a:xfrm>
            <a:off x="6997700" y="914401"/>
            <a:ext cx="435610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6997700" y="3486090"/>
            <a:ext cx="4057710" cy="2914710"/>
            <a:chOff x="4857690" y="3276600"/>
            <a:chExt cx="4057710" cy="2914710"/>
          </a:xfrm>
        </p:grpSpPr>
        <p:cxnSp>
          <p:nvCxnSpPr>
            <p:cNvPr id="19" name="Straight Arrow Connector 5"/>
            <p:cNvCxnSpPr>
              <a:cxnSpLocks noChangeShapeType="1"/>
            </p:cNvCxnSpPr>
            <p:nvPr/>
          </p:nvCxnSpPr>
          <p:spPr bwMode="auto">
            <a:xfrm>
              <a:off x="5334000" y="5791200"/>
              <a:ext cx="3581400" cy="0"/>
            </a:xfrm>
            <a:prstGeom prst="straightConnector1">
              <a:avLst/>
            </a:prstGeom>
            <a:noFill/>
            <a:ln w="2857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7"/>
            <p:cNvCxnSpPr>
              <a:cxnSpLocks noChangeShapeType="1"/>
            </p:cNvCxnSpPr>
            <p:nvPr/>
          </p:nvCxnSpPr>
          <p:spPr bwMode="auto">
            <a:xfrm flipV="1">
              <a:off x="5334000" y="3352800"/>
              <a:ext cx="0" cy="2438400"/>
            </a:xfrm>
            <a:prstGeom prst="straightConnector1">
              <a:avLst/>
            </a:prstGeom>
            <a:noFill/>
            <a:ln w="2857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10"/>
            <p:cNvSpPr txBox="1">
              <a:spLocks noChangeArrowheads="1"/>
            </p:cNvSpPr>
            <p:nvPr/>
          </p:nvSpPr>
          <p:spPr bwMode="auto">
            <a:xfrm>
              <a:off x="6096000" y="5791200"/>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latin typeface="+mj-lt"/>
                </a:rPr>
                <a:t>I</a:t>
              </a:r>
              <a:r>
                <a:rPr lang="en-US" sz="2000" baseline="-25000">
                  <a:latin typeface="+mj-lt"/>
                </a:rPr>
                <a:t>out</a:t>
              </a:r>
            </a:p>
          </p:txBody>
        </p:sp>
        <p:sp>
          <p:nvSpPr>
            <p:cNvPr id="22" name="TextBox 11"/>
            <p:cNvSpPr txBox="1">
              <a:spLocks noChangeArrowheads="1"/>
            </p:cNvSpPr>
            <p:nvPr/>
          </p:nvSpPr>
          <p:spPr bwMode="auto">
            <a:xfrm rot="16200000">
              <a:off x="4782060" y="4371945"/>
              <a:ext cx="5513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dirty="0" err="1">
                  <a:latin typeface="+mj-lt"/>
                </a:rPr>
                <a:t>V</a:t>
              </a:r>
              <a:r>
                <a:rPr lang="en-US" sz="2000" baseline="-25000" dirty="0" err="1">
                  <a:latin typeface="+mj-lt"/>
                </a:rPr>
                <a:t>out</a:t>
              </a:r>
              <a:endParaRPr lang="en-US" sz="2000" baseline="-25000" dirty="0">
                <a:latin typeface="+mj-lt"/>
              </a:endParaRPr>
            </a:p>
          </p:txBody>
        </p:sp>
        <p:cxnSp>
          <p:nvCxnSpPr>
            <p:cNvPr id="23" name="Straight Connector 13"/>
            <p:cNvCxnSpPr>
              <a:cxnSpLocks noChangeShapeType="1"/>
            </p:cNvCxnSpPr>
            <p:nvPr/>
          </p:nvCxnSpPr>
          <p:spPr bwMode="auto">
            <a:xfrm>
              <a:off x="7010400" y="3352800"/>
              <a:ext cx="0" cy="2438400"/>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14"/>
            <p:cNvCxnSpPr>
              <a:cxnSpLocks noChangeShapeType="1"/>
            </p:cNvCxnSpPr>
            <p:nvPr/>
          </p:nvCxnSpPr>
          <p:spPr bwMode="auto">
            <a:xfrm>
              <a:off x="5334000" y="3962400"/>
              <a:ext cx="3048000" cy="0"/>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17"/>
            <p:cNvCxnSpPr>
              <a:cxnSpLocks noChangeShapeType="1"/>
            </p:cNvCxnSpPr>
            <p:nvPr/>
          </p:nvCxnSpPr>
          <p:spPr bwMode="auto">
            <a:xfrm>
              <a:off x="5334000" y="5410200"/>
              <a:ext cx="3048000" cy="0"/>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Freeform 20"/>
            <p:cNvSpPr>
              <a:spLocks/>
            </p:cNvSpPr>
            <p:nvPr/>
          </p:nvSpPr>
          <p:spPr bwMode="auto">
            <a:xfrm>
              <a:off x="5346700" y="4965700"/>
              <a:ext cx="3240088" cy="806450"/>
            </a:xfrm>
            <a:custGeom>
              <a:avLst/>
              <a:gdLst/>
              <a:ahLst/>
              <a:cxnLst/>
              <a:rect l="0" t="0" r="r" b="b"/>
              <a:pathLst>
                <a:path w="3239373" h="806450">
                  <a:moveTo>
                    <a:pt x="0" y="806450"/>
                  </a:moveTo>
                  <a:cubicBezTo>
                    <a:pt x="51572" y="801762"/>
                    <a:pt x="67950" y="801475"/>
                    <a:pt x="114300" y="793750"/>
                  </a:cubicBezTo>
                  <a:cubicBezTo>
                    <a:pt x="159663" y="786189"/>
                    <a:pt x="131492" y="789613"/>
                    <a:pt x="171450" y="781050"/>
                  </a:cubicBezTo>
                  <a:cubicBezTo>
                    <a:pt x="192557" y="776527"/>
                    <a:pt x="213581" y="771403"/>
                    <a:pt x="234950" y="768350"/>
                  </a:cubicBezTo>
                  <a:lnTo>
                    <a:pt x="279400" y="762000"/>
                  </a:lnTo>
                  <a:cubicBezTo>
                    <a:pt x="296315" y="759745"/>
                    <a:pt x="313333" y="758245"/>
                    <a:pt x="330200" y="755650"/>
                  </a:cubicBezTo>
                  <a:cubicBezTo>
                    <a:pt x="365941" y="750151"/>
                    <a:pt x="355172" y="749845"/>
                    <a:pt x="387350" y="742950"/>
                  </a:cubicBezTo>
                  <a:cubicBezTo>
                    <a:pt x="408457" y="738427"/>
                    <a:pt x="429743" y="734773"/>
                    <a:pt x="450850" y="730250"/>
                  </a:cubicBezTo>
                  <a:cubicBezTo>
                    <a:pt x="507926" y="718019"/>
                    <a:pt x="441467" y="729647"/>
                    <a:pt x="508000" y="717550"/>
                  </a:cubicBezTo>
                  <a:cubicBezTo>
                    <a:pt x="520668" y="715247"/>
                    <a:pt x="533475" y="713725"/>
                    <a:pt x="546100" y="711200"/>
                  </a:cubicBezTo>
                  <a:cubicBezTo>
                    <a:pt x="554658" y="709488"/>
                    <a:pt x="563109" y="707248"/>
                    <a:pt x="571500" y="704850"/>
                  </a:cubicBezTo>
                  <a:cubicBezTo>
                    <a:pt x="577936" y="703011"/>
                    <a:pt x="584016" y="699952"/>
                    <a:pt x="590550" y="698500"/>
                  </a:cubicBezTo>
                  <a:cubicBezTo>
                    <a:pt x="638511" y="687842"/>
                    <a:pt x="626132" y="697223"/>
                    <a:pt x="679450" y="679450"/>
                  </a:cubicBezTo>
                  <a:cubicBezTo>
                    <a:pt x="692150" y="675217"/>
                    <a:pt x="704423" y="669375"/>
                    <a:pt x="717550" y="666750"/>
                  </a:cubicBezTo>
                  <a:cubicBezTo>
                    <a:pt x="814661" y="647328"/>
                    <a:pt x="661703" y="677116"/>
                    <a:pt x="800100" y="654050"/>
                  </a:cubicBezTo>
                  <a:cubicBezTo>
                    <a:pt x="821392" y="650501"/>
                    <a:pt x="842231" y="644403"/>
                    <a:pt x="863600" y="641350"/>
                  </a:cubicBezTo>
                  <a:cubicBezTo>
                    <a:pt x="878417" y="639233"/>
                    <a:pt x="893311" y="637601"/>
                    <a:pt x="908050" y="635000"/>
                  </a:cubicBezTo>
                  <a:cubicBezTo>
                    <a:pt x="927116" y="631635"/>
                    <a:pt x="972034" y="623069"/>
                    <a:pt x="996950" y="615950"/>
                  </a:cubicBezTo>
                  <a:cubicBezTo>
                    <a:pt x="1003386" y="614111"/>
                    <a:pt x="1009436" y="610913"/>
                    <a:pt x="1016000" y="609600"/>
                  </a:cubicBezTo>
                  <a:cubicBezTo>
                    <a:pt x="1041250" y="604550"/>
                    <a:pt x="1066950" y="601950"/>
                    <a:pt x="1092200" y="596900"/>
                  </a:cubicBezTo>
                  <a:cubicBezTo>
                    <a:pt x="1102783" y="594783"/>
                    <a:pt x="1113289" y="592233"/>
                    <a:pt x="1123950" y="590550"/>
                  </a:cubicBezTo>
                  <a:cubicBezTo>
                    <a:pt x="1153518" y="585881"/>
                    <a:pt x="1183810" y="585110"/>
                    <a:pt x="1212850" y="577850"/>
                  </a:cubicBezTo>
                  <a:cubicBezTo>
                    <a:pt x="1235683" y="572142"/>
                    <a:pt x="1245815" y="569181"/>
                    <a:pt x="1270000" y="565150"/>
                  </a:cubicBezTo>
                  <a:cubicBezTo>
                    <a:pt x="1284763" y="562689"/>
                    <a:pt x="1299633" y="560917"/>
                    <a:pt x="1314450" y="558800"/>
                  </a:cubicBezTo>
                  <a:cubicBezTo>
                    <a:pt x="1320800" y="556683"/>
                    <a:pt x="1327042" y="554211"/>
                    <a:pt x="1333500" y="552450"/>
                  </a:cubicBezTo>
                  <a:cubicBezTo>
                    <a:pt x="1350339" y="547857"/>
                    <a:pt x="1367741" y="545270"/>
                    <a:pt x="1384300" y="539750"/>
                  </a:cubicBezTo>
                  <a:cubicBezTo>
                    <a:pt x="1408923" y="531542"/>
                    <a:pt x="1425503" y="525474"/>
                    <a:pt x="1454150" y="520700"/>
                  </a:cubicBezTo>
                  <a:cubicBezTo>
                    <a:pt x="1466850" y="518583"/>
                    <a:pt x="1479661" y="517048"/>
                    <a:pt x="1492250" y="514350"/>
                  </a:cubicBezTo>
                  <a:cubicBezTo>
                    <a:pt x="1509317" y="510693"/>
                    <a:pt x="1526491" y="507170"/>
                    <a:pt x="1543050" y="501650"/>
                  </a:cubicBezTo>
                  <a:lnTo>
                    <a:pt x="1600200" y="482600"/>
                  </a:lnTo>
                  <a:lnTo>
                    <a:pt x="1619250" y="476250"/>
                  </a:lnTo>
                  <a:cubicBezTo>
                    <a:pt x="1625600" y="474133"/>
                    <a:pt x="1631736" y="471213"/>
                    <a:pt x="1638300" y="469900"/>
                  </a:cubicBezTo>
                  <a:cubicBezTo>
                    <a:pt x="1656427" y="466275"/>
                    <a:pt x="1677515" y="462581"/>
                    <a:pt x="1695450" y="457200"/>
                  </a:cubicBezTo>
                  <a:cubicBezTo>
                    <a:pt x="1708272" y="453353"/>
                    <a:pt x="1720850" y="448733"/>
                    <a:pt x="1733550" y="444500"/>
                  </a:cubicBezTo>
                  <a:cubicBezTo>
                    <a:pt x="1739900" y="442383"/>
                    <a:pt x="1746106" y="439773"/>
                    <a:pt x="1752600" y="438150"/>
                  </a:cubicBezTo>
                  <a:cubicBezTo>
                    <a:pt x="1760738" y="436115"/>
                    <a:pt x="1787940" y="430005"/>
                    <a:pt x="1797050" y="425450"/>
                  </a:cubicBezTo>
                  <a:cubicBezTo>
                    <a:pt x="1803876" y="422037"/>
                    <a:pt x="1809126" y="415850"/>
                    <a:pt x="1816100" y="412750"/>
                  </a:cubicBezTo>
                  <a:cubicBezTo>
                    <a:pt x="1828333" y="407313"/>
                    <a:pt x="1841771" y="405022"/>
                    <a:pt x="1854200" y="400050"/>
                  </a:cubicBezTo>
                  <a:cubicBezTo>
                    <a:pt x="1864783" y="395817"/>
                    <a:pt x="1875277" y="391352"/>
                    <a:pt x="1885950" y="387350"/>
                  </a:cubicBezTo>
                  <a:cubicBezTo>
                    <a:pt x="1892217" y="385000"/>
                    <a:pt x="1898848" y="383637"/>
                    <a:pt x="1905000" y="381000"/>
                  </a:cubicBezTo>
                  <a:cubicBezTo>
                    <a:pt x="1913701" y="377271"/>
                    <a:pt x="1921537" y="371624"/>
                    <a:pt x="1930400" y="368300"/>
                  </a:cubicBezTo>
                  <a:cubicBezTo>
                    <a:pt x="1973364" y="352188"/>
                    <a:pt x="1939030" y="370952"/>
                    <a:pt x="1974850" y="355600"/>
                  </a:cubicBezTo>
                  <a:cubicBezTo>
                    <a:pt x="1983551" y="351871"/>
                    <a:pt x="1991549" y="346629"/>
                    <a:pt x="2000250" y="342900"/>
                  </a:cubicBezTo>
                  <a:cubicBezTo>
                    <a:pt x="2016848" y="335787"/>
                    <a:pt x="2026798" y="335571"/>
                    <a:pt x="2044700" y="330200"/>
                  </a:cubicBezTo>
                  <a:cubicBezTo>
                    <a:pt x="2057522" y="326353"/>
                    <a:pt x="2069673" y="320125"/>
                    <a:pt x="2082800" y="317500"/>
                  </a:cubicBezTo>
                  <a:cubicBezTo>
                    <a:pt x="2093383" y="315383"/>
                    <a:pt x="2104033" y="313577"/>
                    <a:pt x="2114550" y="311150"/>
                  </a:cubicBezTo>
                  <a:lnTo>
                    <a:pt x="2190750" y="292100"/>
                  </a:lnTo>
                  <a:lnTo>
                    <a:pt x="2216150" y="285750"/>
                  </a:lnTo>
                  <a:cubicBezTo>
                    <a:pt x="2224617" y="283633"/>
                    <a:pt x="2233271" y="282160"/>
                    <a:pt x="2241550" y="279400"/>
                  </a:cubicBezTo>
                  <a:cubicBezTo>
                    <a:pt x="2260600" y="273050"/>
                    <a:pt x="2279009" y="264288"/>
                    <a:pt x="2298700" y="260350"/>
                  </a:cubicBezTo>
                  <a:cubicBezTo>
                    <a:pt x="2316827" y="256725"/>
                    <a:pt x="2337915" y="253031"/>
                    <a:pt x="2355850" y="247650"/>
                  </a:cubicBezTo>
                  <a:cubicBezTo>
                    <a:pt x="2368672" y="243803"/>
                    <a:pt x="2381250" y="239183"/>
                    <a:pt x="2393950" y="234950"/>
                  </a:cubicBezTo>
                  <a:cubicBezTo>
                    <a:pt x="2400300" y="232833"/>
                    <a:pt x="2406436" y="229913"/>
                    <a:pt x="2413000" y="228600"/>
                  </a:cubicBezTo>
                  <a:cubicBezTo>
                    <a:pt x="2508759" y="209448"/>
                    <a:pt x="2389441" y="233835"/>
                    <a:pt x="2470150" y="215900"/>
                  </a:cubicBezTo>
                  <a:cubicBezTo>
                    <a:pt x="2531444" y="202279"/>
                    <a:pt x="2471071" y="216986"/>
                    <a:pt x="2540000" y="203200"/>
                  </a:cubicBezTo>
                  <a:cubicBezTo>
                    <a:pt x="2573085" y="196583"/>
                    <a:pt x="2556207" y="198570"/>
                    <a:pt x="2584450" y="190500"/>
                  </a:cubicBezTo>
                  <a:cubicBezTo>
                    <a:pt x="2592841" y="188102"/>
                    <a:pt x="2601316" y="185979"/>
                    <a:pt x="2609850" y="184150"/>
                  </a:cubicBezTo>
                  <a:cubicBezTo>
                    <a:pt x="2630957" y="179627"/>
                    <a:pt x="2652872" y="178276"/>
                    <a:pt x="2673350" y="171450"/>
                  </a:cubicBezTo>
                  <a:cubicBezTo>
                    <a:pt x="2686050" y="167217"/>
                    <a:pt x="2698463" y="161997"/>
                    <a:pt x="2711450" y="158750"/>
                  </a:cubicBezTo>
                  <a:cubicBezTo>
                    <a:pt x="2728383" y="154517"/>
                    <a:pt x="2745691" y="151570"/>
                    <a:pt x="2762250" y="146050"/>
                  </a:cubicBezTo>
                  <a:cubicBezTo>
                    <a:pt x="2768600" y="143933"/>
                    <a:pt x="2774864" y="141539"/>
                    <a:pt x="2781300" y="139700"/>
                  </a:cubicBezTo>
                  <a:cubicBezTo>
                    <a:pt x="2789691" y="137302"/>
                    <a:pt x="2798341" y="135858"/>
                    <a:pt x="2806700" y="133350"/>
                  </a:cubicBezTo>
                  <a:cubicBezTo>
                    <a:pt x="2819522" y="129503"/>
                    <a:pt x="2831813" y="123897"/>
                    <a:pt x="2844800" y="120650"/>
                  </a:cubicBezTo>
                  <a:lnTo>
                    <a:pt x="2895600" y="107950"/>
                  </a:lnTo>
                  <a:cubicBezTo>
                    <a:pt x="2904067" y="105833"/>
                    <a:pt x="2912442" y="103312"/>
                    <a:pt x="2921000" y="101600"/>
                  </a:cubicBezTo>
                  <a:cubicBezTo>
                    <a:pt x="2942167" y="97367"/>
                    <a:pt x="2963559" y="94135"/>
                    <a:pt x="2984500" y="88900"/>
                  </a:cubicBezTo>
                  <a:cubicBezTo>
                    <a:pt x="3063905" y="69049"/>
                    <a:pt x="2965181" y="94420"/>
                    <a:pt x="3028950" y="76200"/>
                  </a:cubicBezTo>
                  <a:cubicBezTo>
                    <a:pt x="3037341" y="73802"/>
                    <a:pt x="3045959" y="72248"/>
                    <a:pt x="3054350" y="69850"/>
                  </a:cubicBezTo>
                  <a:cubicBezTo>
                    <a:pt x="3060786" y="68011"/>
                    <a:pt x="3067549" y="66751"/>
                    <a:pt x="3073400" y="63500"/>
                  </a:cubicBezTo>
                  <a:cubicBezTo>
                    <a:pt x="3117841" y="38811"/>
                    <a:pt x="3096682" y="40987"/>
                    <a:pt x="3130550" y="31750"/>
                  </a:cubicBezTo>
                  <a:cubicBezTo>
                    <a:pt x="3147389" y="27157"/>
                    <a:pt x="3164417" y="23283"/>
                    <a:pt x="3181350" y="19050"/>
                  </a:cubicBezTo>
                  <a:cubicBezTo>
                    <a:pt x="3189817" y="16933"/>
                    <a:pt x="3198192" y="14412"/>
                    <a:pt x="3206750" y="12700"/>
                  </a:cubicBezTo>
                  <a:cubicBezTo>
                    <a:pt x="3217333" y="10583"/>
                    <a:pt x="3228479" y="10358"/>
                    <a:pt x="3238500" y="6350"/>
                  </a:cubicBezTo>
                  <a:cubicBezTo>
                    <a:pt x="3240465" y="5564"/>
                    <a:pt x="3238500" y="2117"/>
                    <a:pt x="3238500" y="0"/>
                  </a:cubicBezTo>
                </a:path>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j-lt"/>
              </a:endParaRPr>
            </a:p>
          </p:txBody>
        </p:sp>
        <p:sp>
          <p:nvSpPr>
            <p:cNvPr id="27" name="Freeform 21"/>
            <p:cNvSpPr>
              <a:spLocks/>
            </p:cNvSpPr>
            <p:nvPr/>
          </p:nvSpPr>
          <p:spPr bwMode="auto">
            <a:xfrm>
              <a:off x="5346700" y="3676650"/>
              <a:ext cx="3397250" cy="774700"/>
            </a:xfrm>
            <a:custGeom>
              <a:avLst/>
              <a:gdLst/>
              <a:ahLst/>
              <a:cxnLst/>
              <a:rect l="0" t="0" r="r" b="b"/>
              <a:pathLst>
                <a:path w="3397250" h="774700">
                  <a:moveTo>
                    <a:pt x="0" y="0"/>
                  </a:moveTo>
                  <a:cubicBezTo>
                    <a:pt x="33867" y="2117"/>
                    <a:pt x="67820" y="3133"/>
                    <a:pt x="101600" y="6350"/>
                  </a:cubicBezTo>
                  <a:cubicBezTo>
                    <a:pt x="112344" y="7373"/>
                    <a:pt x="122704" y="10926"/>
                    <a:pt x="133350" y="12700"/>
                  </a:cubicBezTo>
                  <a:cubicBezTo>
                    <a:pt x="148113" y="15161"/>
                    <a:pt x="163074" y="16373"/>
                    <a:pt x="177800" y="19050"/>
                  </a:cubicBezTo>
                  <a:cubicBezTo>
                    <a:pt x="243300" y="30959"/>
                    <a:pt x="148502" y="21540"/>
                    <a:pt x="254000" y="31750"/>
                  </a:cubicBezTo>
                  <a:lnTo>
                    <a:pt x="463550" y="50800"/>
                  </a:lnTo>
                  <a:cubicBezTo>
                    <a:pt x="497455" y="54712"/>
                    <a:pt x="532039" y="55222"/>
                    <a:pt x="565150" y="63500"/>
                  </a:cubicBezTo>
                  <a:cubicBezTo>
                    <a:pt x="573617" y="65617"/>
                    <a:pt x="581910" y="68616"/>
                    <a:pt x="590550" y="69850"/>
                  </a:cubicBezTo>
                  <a:cubicBezTo>
                    <a:pt x="611608" y="72858"/>
                    <a:pt x="632908" y="73851"/>
                    <a:pt x="654050" y="76200"/>
                  </a:cubicBezTo>
                  <a:cubicBezTo>
                    <a:pt x="671011" y="78085"/>
                    <a:pt x="687917" y="80433"/>
                    <a:pt x="704850" y="82550"/>
                  </a:cubicBezTo>
                  <a:cubicBezTo>
                    <a:pt x="741267" y="94689"/>
                    <a:pt x="705842" y="83756"/>
                    <a:pt x="755650" y="95250"/>
                  </a:cubicBezTo>
                  <a:cubicBezTo>
                    <a:pt x="772657" y="99175"/>
                    <a:pt x="789233" y="105081"/>
                    <a:pt x="806450" y="107950"/>
                  </a:cubicBezTo>
                  <a:cubicBezTo>
                    <a:pt x="838227" y="113246"/>
                    <a:pt x="856317" y="116565"/>
                    <a:pt x="889000" y="120650"/>
                  </a:cubicBezTo>
                  <a:cubicBezTo>
                    <a:pt x="908019" y="123027"/>
                    <a:pt x="927100" y="124883"/>
                    <a:pt x="946150" y="127000"/>
                  </a:cubicBezTo>
                  <a:cubicBezTo>
                    <a:pt x="994915" y="139191"/>
                    <a:pt x="947742" y="128324"/>
                    <a:pt x="1016000" y="139700"/>
                  </a:cubicBezTo>
                  <a:cubicBezTo>
                    <a:pt x="1026646" y="141474"/>
                    <a:pt x="1037131" y="144119"/>
                    <a:pt x="1047750" y="146050"/>
                  </a:cubicBezTo>
                  <a:cubicBezTo>
                    <a:pt x="1060418" y="148353"/>
                    <a:pt x="1073182" y="150097"/>
                    <a:pt x="1085850" y="152400"/>
                  </a:cubicBezTo>
                  <a:cubicBezTo>
                    <a:pt x="1096469" y="154331"/>
                    <a:pt x="1106954" y="156976"/>
                    <a:pt x="1117600" y="158750"/>
                  </a:cubicBezTo>
                  <a:cubicBezTo>
                    <a:pt x="1194575" y="171579"/>
                    <a:pt x="1129376" y="158608"/>
                    <a:pt x="1212850" y="171450"/>
                  </a:cubicBezTo>
                  <a:cubicBezTo>
                    <a:pt x="1302046" y="185172"/>
                    <a:pt x="1202805" y="170629"/>
                    <a:pt x="1263650" y="184150"/>
                  </a:cubicBezTo>
                  <a:cubicBezTo>
                    <a:pt x="1276219" y="186943"/>
                    <a:pt x="1289259" y="187377"/>
                    <a:pt x="1301750" y="190500"/>
                  </a:cubicBezTo>
                  <a:cubicBezTo>
                    <a:pt x="1314737" y="193747"/>
                    <a:pt x="1326723" y="200575"/>
                    <a:pt x="1339850" y="203200"/>
                  </a:cubicBezTo>
                  <a:cubicBezTo>
                    <a:pt x="1350433" y="205317"/>
                    <a:pt x="1361083" y="207123"/>
                    <a:pt x="1371600" y="209550"/>
                  </a:cubicBezTo>
                  <a:cubicBezTo>
                    <a:pt x="1388607" y="213475"/>
                    <a:pt x="1405121" y="219782"/>
                    <a:pt x="1422400" y="222250"/>
                  </a:cubicBezTo>
                  <a:cubicBezTo>
                    <a:pt x="1485825" y="231311"/>
                    <a:pt x="1451974" y="226947"/>
                    <a:pt x="1524000" y="234950"/>
                  </a:cubicBezTo>
                  <a:cubicBezTo>
                    <a:pt x="1612020" y="256955"/>
                    <a:pt x="1476350" y="223465"/>
                    <a:pt x="1581150" y="247650"/>
                  </a:cubicBezTo>
                  <a:cubicBezTo>
                    <a:pt x="1598157" y="251575"/>
                    <a:pt x="1615017" y="256117"/>
                    <a:pt x="1631950" y="260350"/>
                  </a:cubicBezTo>
                  <a:cubicBezTo>
                    <a:pt x="1640417" y="262467"/>
                    <a:pt x="1649071" y="263940"/>
                    <a:pt x="1657350" y="266700"/>
                  </a:cubicBezTo>
                  <a:cubicBezTo>
                    <a:pt x="1700896" y="281215"/>
                    <a:pt x="1646848" y="264075"/>
                    <a:pt x="1708150" y="279400"/>
                  </a:cubicBezTo>
                  <a:cubicBezTo>
                    <a:pt x="1756567" y="291504"/>
                    <a:pt x="1693211" y="280222"/>
                    <a:pt x="1752600" y="292100"/>
                  </a:cubicBezTo>
                  <a:cubicBezTo>
                    <a:pt x="1765225" y="294625"/>
                    <a:pt x="1778209" y="295327"/>
                    <a:pt x="1790700" y="298450"/>
                  </a:cubicBezTo>
                  <a:cubicBezTo>
                    <a:pt x="1803687" y="301697"/>
                    <a:pt x="1815813" y="307903"/>
                    <a:pt x="1828800" y="311150"/>
                  </a:cubicBezTo>
                  <a:cubicBezTo>
                    <a:pt x="1837267" y="313267"/>
                    <a:pt x="1845859" y="314933"/>
                    <a:pt x="1854200" y="317500"/>
                  </a:cubicBezTo>
                  <a:cubicBezTo>
                    <a:pt x="1873392" y="323405"/>
                    <a:pt x="1891659" y="332612"/>
                    <a:pt x="1911350" y="336550"/>
                  </a:cubicBezTo>
                  <a:cubicBezTo>
                    <a:pt x="1921933" y="338667"/>
                    <a:pt x="1932687" y="340060"/>
                    <a:pt x="1943100" y="342900"/>
                  </a:cubicBezTo>
                  <a:cubicBezTo>
                    <a:pt x="1956015" y="346422"/>
                    <a:pt x="1968213" y="352353"/>
                    <a:pt x="1981200" y="355600"/>
                  </a:cubicBezTo>
                  <a:cubicBezTo>
                    <a:pt x="1989667" y="357717"/>
                    <a:pt x="1998209" y="359552"/>
                    <a:pt x="2006600" y="361950"/>
                  </a:cubicBezTo>
                  <a:cubicBezTo>
                    <a:pt x="2013036" y="363789"/>
                    <a:pt x="2019116" y="366848"/>
                    <a:pt x="2025650" y="368300"/>
                  </a:cubicBezTo>
                  <a:cubicBezTo>
                    <a:pt x="2038219" y="371093"/>
                    <a:pt x="2051161" y="371952"/>
                    <a:pt x="2063750" y="374650"/>
                  </a:cubicBezTo>
                  <a:cubicBezTo>
                    <a:pt x="2080817" y="378307"/>
                    <a:pt x="2097434" y="383927"/>
                    <a:pt x="2114550" y="387350"/>
                  </a:cubicBezTo>
                  <a:cubicBezTo>
                    <a:pt x="2160976" y="396635"/>
                    <a:pt x="2135616" y="392174"/>
                    <a:pt x="2190750" y="400050"/>
                  </a:cubicBezTo>
                  <a:cubicBezTo>
                    <a:pt x="2197100" y="402167"/>
                    <a:pt x="2203278" y="404895"/>
                    <a:pt x="2209800" y="406400"/>
                  </a:cubicBezTo>
                  <a:cubicBezTo>
                    <a:pt x="2230833" y="411254"/>
                    <a:pt x="2252545" y="413170"/>
                    <a:pt x="2273300" y="419100"/>
                  </a:cubicBezTo>
                  <a:lnTo>
                    <a:pt x="2317750" y="431800"/>
                  </a:lnTo>
                  <a:cubicBezTo>
                    <a:pt x="2362337" y="445176"/>
                    <a:pt x="2305512" y="429837"/>
                    <a:pt x="2368550" y="450850"/>
                  </a:cubicBezTo>
                  <a:cubicBezTo>
                    <a:pt x="2383169" y="455723"/>
                    <a:pt x="2398240" y="459122"/>
                    <a:pt x="2413000" y="463550"/>
                  </a:cubicBezTo>
                  <a:cubicBezTo>
                    <a:pt x="2419411" y="465473"/>
                    <a:pt x="2425556" y="468277"/>
                    <a:pt x="2432050" y="469900"/>
                  </a:cubicBezTo>
                  <a:cubicBezTo>
                    <a:pt x="2499941" y="486873"/>
                    <a:pt x="2423396" y="462433"/>
                    <a:pt x="2508250" y="488950"/>
                  </a:cubicBezTo>
                  <a:cubicBezTo>
                    <a:pt x="2527416" y="494940"/>
                    <a:pt x="2545919" y="503130"/>
                    <a:pt x="2565400" y="508000"/>
                  </a:cubicBezTo>
                  <a:cubicBezTo>
                    <a:pt x="2573867" y="510117"/>
                    <a:pt x="2582281" y="512457"/>
                    <a:pt x="2590800" y="514350"/>
                  </a:cubicBezTo>
                  <a:cubicBezTo>
                    <a:pt x="2620262" y="520897"/>
                    <a:pt x="2620849" y="519307"/>
                    <a:pt x="2647950" y="527050"/>
                  </a:cubicBezTo>
                  <a:cubicBezTo>
                    <a:pt x="2654386" y="528889"/>
                    <a:pt x="2660589" y="531477"/>
                    <a:pt x="2667000" y="533400"/>
                  </a:cubicBezTo>
                  <a:cubicBezTo>
                    <a:pt x="2681760" y="537828"/>
                    <a:pt x="2696690" y="541672"/>
                    <a:pt x="2711450" y="546100"/>
                  </a:cubicBezTo>
                  <a:cubicBezTo>
                    <a:pt x="2717861" y="548023"/>
                    <a:pt x="2724006" y="550827"/>
                    <a:pt x="2730500" y="552450"/>
                  </a:cubicBezTo>
                  <a:cubicBezTo>
                    <a:pt x="2740971" y="555068"/>
                    <a:pt x="2751667" y="556683"/>
                    <a:pt x="2762250" y="558800"/>
                  </a:cubicBezTo>
                  <a:cubicBezTo>
                    <a:pt x="2774950" y="565150"/>
                    <a:pt x="2787243" y="572389"/>
                    <a:pt x="2800350" y="577850"/>
                  </a:cubicBezTo>
                  <a:cubicBezTo>
                    <a:pt x="2812707" y="582999"/>
                    <a:pt x="2826185" y="585184"/>
                    <a:pt x="2838450" y="590550"/>
                  </a:cubicBezTo>
                  <a:cubicBezTo>
                    <a:pt x="2860131" y="600035"/>
                    <a:pt x="2879499" y="614816"/>
                    <a:pt x="2901950" y="622300"/>
                  </a:cubicBezTo>
                  <a:lnTo>
                    <a:pt x="2940050" y="635000"/>
                  </a:lnTo>
                  <a:cubicBezTo>
                    <a:pt x="2946400" y="637117"/>
                    <a:pt x="2952606" y="639727"/>
                    <a:pt x="2959100" y="641350"/>
                  </a:cubicBezTo>
                  <a:cubicBezTo>
                    <a:pt x="2976033" y="645583"/>
                    <a:pt x="2993341" y="648530"/>
                    <a:pt x="3009900" y="654050"/>
                  </a:cubicBezTo>
                  <a:cubicBezTo>
                    <a:pt x="3016250" y="656167"/>
                    <a:pt x="3022683" y="658050"/>
                    <a:pt x="3028950" y="660400"/>
                  </a:cubicBezTo>
                  <a:cubicBezTo>
                    <a:pt x="3039623" y="664402"/>
                    <a:pt x="3049886" y="669495"/>
                    <a:pt x="3060700" y="673100"/>
                  </a:cubicBezTo>
                  <a:cubicBezTo>
                    <a:pt x="3068979" y="675860"/>
                    <a:pt x="3077709" y="677052"/>
                    <a:pt x="3086100" y="679450"/>
                  </a:cubicBezTo>
                  <a:cubicBezTo>
                    <a:pt x="3092536" y="681289"/>
                    <a:pt x="3098692" y="684039"/>
                    <a:pt x="3105150" y="685800"/>
                  </a:cubicBezTo>
                  <a:cubicBezTo>
                    <a:pt x="3121989" y="690393"/>
                    <a:pt x="3139167" y="693705"/>
                    <a:pt x="3155950" y="698500"/>
                  </a:cubicBezTo>
                  <a:lnTo>
                    <a:pt x="3200400" y="711200"/>
                  </a:lnTo>
                  <a:cubicBezTo>
                    <a:pt x="3217265" y="715697"/>
                    <a:pt x="3234267" y="719667"/>
                    <a:pt x="3251200" y="723900"/>
                  </a:cubicBezTo>
                  <a:cubicBezTo>
                    <a:pt x="3259667" y="726017"/>
                    <a:pt x="3268321" y="727490"/>
                    <a:pt x="3276600" y="730250"/>
                  </a:cubicBezTo>
                  <a:cubicBezTo>
                    <a:pt x="3289300" y="734483"/>
                    <a:pt x="3302726" y="736963"/>
                    <a:pt x="3314700" y="742950"/>
                  </a:cubicBezTo>
                  <a:cubicBezTo>
                    <a:pt x="3323167" y="747183"/>
                    <a:pt x="3331311" y="752134"/>
                    <a:pt x="3340100" y="755650"/>
                  </a:cubicBezTo>
                  <a:cubicBezTo>
                    <a:pt x="3352529" y="760622"/>
                    <a:pt x="3365500" y="764117"/>
                    <a:pt x="3378200" y="768350"/>
                  </a:cubicBezTo>
                  <a:lnTo>
                    <a:pt x="3397250" y="774700"/>
                  </a:lnTo>
                  <a:lnTo>
                    <a:pt x="3390900" y="749300"/>
                  </a:lnTo>
                </a:path>
              </a:pathLst>
            </a:custGeom>
            <a:noFill/>
            <a:ln w="9525" cap="flat" cmpd="sng" algn="ctr">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j-lt"/>
              </a:endParaRPr>
            </a:p>
          </p:txBody>
        </p:sp>
        <p:sp>
          <p:nvSpPr>
            <p:cNvPr id="28" name="TextBox 22"/>
            <p:cNvSpPr txBox="1">
              <a:spLocks noChangeArrowheads="1"/>
            </p:cNvSpPr>
            <p:nvPr/>
          </p:nvSpPr>
          <p:spPr bwMode="auto">
            <a:xfrm>
              <a:off x="5410200" y="3276600"/>
              <a:ext cx="1306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latin typeface="+mj-lt"/>
                </a:rPr>
                <a:t>Logic 1 out</a:t>
              </a:r>
            </a:p>
          </p:txBody>
        </p:sp>
        <p:sp>
          <p:nvSpPr>
            <p:cNvPr id="29" name="TextBox 23"/>
            <p:cNvSpPr txBox="1">
              <a:spLocks noChangeArrowheads="1"/>
            </p:cNvSpPr>
            <p:nvPr/>
          </p:nvSpPr>
          <p:spPr bwMode="auto">
            <a:xfrm>
              <a:off x="5484813" y="5024438"/>
              <a:ext cx="1306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latin typeface="+mj-lt"/>
                </a:rPr>
                <a:t>Logic 0 out</a:t>
              </a:r>
            </a:p>
          </p:txBody>
        </p:sp>
      </p:grpSp>
    </p:spTree>
    <p:extLst>
      <p:ext uri="{BB962C8B-B14F-4D97-AF65-F5344CB8AC3E}">
        <p14:creationId xmlns:p14="http://schemas.microsoft.com/office/powerpoint/2010/main" val="46622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Output Example: Driving LEDs</a:t>
            </a:r>
            <a:endParaRPr lang="en-US" dirty="0"/>
          </a:p>
        </p:txBody>
      </p:sp>
      <p:sp>
        <p:nvSpPr>
          <p:cNvPr id="8" name="Content Placeholder 7"/>
          <p:cNvSpPr>
            <a:spLocks noGrp="1"/>
          </p:cNvSpPr>
          <p:nvPr>
            <p:ph idx="1"/>
          </p:nvPr>
        </p:nvSpPr>
        <p:spPr/>
        <p:txBody>
          <a:bodyPr/>
          <a:lstStyle/>
          <a:p>
            <a:r>
              <a:rPr lang="en-US" dirty="0"/>
              <a:t>Need to limit current to a value which is safe for</a:t>
            </a:r>
            <a:br>
              <a:rPr lang="en-US" dirty="0"/>
            </a:br>
            <a:r>
              <a:rPr lang="en-US" dirty="0"/>
              <a:t>both LED and MCU port driver</a:t>
            </a:r>
          </a:p>
          <a:p>
            <a:r>
              <a:rPr lang="en-US" dirty="0"/>
              <a:t>Use current-limiting resistor</a:t>
            </a:r>
          </a:p>
          <a:p>
            <a:pPr lvl="1"/>
            <a:r>
              <a:rPr lang="en-US" dirty="0"/>
              <a:t>R = (VDD – VLED)/ILED</a:t>
            </a:r>
          </a:p>
          <a:p>
            <a:r>
              <a:rPr lang="en-US" dirty="0"/>
              <a:t>Set ILED = 4mA</a:t>
            </a:r>
          </a:p>
          <a:p>
            <a:r>
              <a:rPr lang="en-US" dirty="0"/>
              <a:t>VLED depends on type of LED (mainly color)</a:t>
            </a:r>
          </a:p>
          <a:p>
            <a:pPr lvl="1"/>
            <a:r>
              <a:rPr lang="en-US" dirty="0"/>
              <a:t>Red: ~1.8V</a:t>
            </a:r>
          </a:p>
          <a:p>
            <a:pPr lvl="1"/>
            <a:r>
              <a:rPr lang="en-US" dirty="0"/>
              <a:t>Blue: ~2.7V</a:t>
            </a:r>
          </a:p>
          <a:p>
            <a:pPr lvl="0"/>
            <a:r>
              <a:rPr lang="en-US" dirty="0"/>
              <a:t>Solve for R given VDD = ~3.0V</a:t>
            </a:r>
          </a:p>
          <a:p>
            <a:pPr lvl="1"/>
            <a:r>
              <a:rPr lang="en-US" dirty="0"/>
              <a:t>Red: 300W</a:t>
            </a:r>
          </a:p>
          <a:p>
            <a:pPr lvl="1"/>
            <a:r>
              <a:rPr lang="en-US" dirty="0"/>
              <a:t>Blue: 75W </a:t>
            </a:r>
          </a:p>
          <a:p>
            <a:pPr lvl="0"/>
            <a:r>
              <a:rPr lang="en-US" dirty="0"/>
              <a:t>Demonstration code in Basic Light Switching Example</a:t>
            </a:r>
          </a:p>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50000" t="28436" r="28331" b="48862"/>
          <a:stretch>
            <a:fillRect/>
          </a:stretch>
        </p:blipFill>
        <p:spPr bwMode="auto">
          <a:xfrm>
            <a:off x="7162800" y="1230923"/>
            <a:ext cx="433602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73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Output Example: Driving a Speaker</a:t>
            </a:r>
            <a:endParaRPr lang="en-US" dirty="0"/>
          </a:p>
        </p:txBody>
      </p:sp>
      <p:sp>
        <p:nvSpPr>
          <p:cNvPr id="3" name="Content Placeholder 2"/>
          <p:cNvSpPr>
            <a:spLocks noGrp="1"/>
          </p:cNvSpPr>
          <p:nvPr>
            <p:ph idx="1"/>
          </p:nvPr>
        </p:nvSpPr>
        <p:spPr/>
        <p:txBody>
          <a:bodyPr/>
          <a:lstStyle/>
          <a:p>
            <a:r>
              <a:rPr lang="en-US" dirty="0"/>
              <a:t>Create a square wave with a GPIO output</a:t>
            </a:r>
          </a:p>
          <a:p>
            <a:r>
              <a:rPr lang="en-US" dirty="0"/>
              <a:t>Use capacitor to block DC value</a:t>
            </a:r>
          </a:p>
          <a:p>
            <a:r>
              <a:rPr lang="en-US" dirty="0"/>
              <a:t>Use resistor to reduce volume if needed</a:t>
            </a:r>
            <a:br>
              <a:rPr lang="en-US" dirty="0"/>
            </a:br>
            <a:endParaRPr lang="en-US" dirty="0"/>
          </a:p>
          <a:p>
            <a:pPr marL="0" indent="0">
              <a:buNone/>
            </a:pPr>
            <a:r>
              <a:rPr lang="en-US" dirty="0">
                <a:latin typeface="Consolas" panose="020B0609020204030204" pitchFamily="49" charset="0"/>
                <a:cs typeface="Consolas" panose="020B0609020204030204" pitchFamily="49" charset="0"/>
              </a:rPr>
              <a:t>void beep(void) {</a:t>
            </a:r>
          </a:p>
          <a:p>
            <a:pPr marL="0" indent="0">
              <a:buNone/>
            </a:pPr>
            <a:r>
              <a:rPr lang="en-US" dirty="0">
                <a:latin typeface="Consolas" panose="020B0609020204030204" pitchFamily="49" charset="0"/>
                <a:cs typeface="Consolas" panose="020B0609020204030204" pitchFamily="49" charset="0"/>
              </a:rPr>
              <a:t>	unsigned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period = 20;</a:t>
            </a:r>
          </a:p>
          <a:p>
            <a:pPr marL="0" indent="0">
              <a:buNone/>
            </a:pPr>
            <a:r>
              <a:rPr lang="en-US" dirty="0">
                <a:latin typeface="Consolas" panose="020B0609020204030204" pitchFamily="49" charset="0"/>
                <a:cs typeface="Consolas" panose="020B0609020204030204" pitchFamily="49" charset="0"/>
              </a:rPr>
              <a:t>	while (1) {</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gpio_toggle</a:t>
            </a:r>
            <a:r>
              <a:rPr lang="en-US" dirty="0">
                <a:latin typeface="Consolas" panose="020B0609020204030204" pitchFamily="49" charset="0"/>
                <a:cs typeface="Consolas" panose="020B0609020204030204" pitchFamily="49" charset="0"/>
              </a:rPr>
              <a:t>(P_SPEAKER);</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delay_ms</a:t>
            </a:r>
            <a:r>
              <a:rPr lang="en-US" dirty="0">
                <a:latin typeface="Consolas" panose="020B0609020204030204" pitchFamily="49" charset="0"/>
                <a:cs typeface="Consolas" panose="020B0609020204030204" pitchFamily="49" charset="0"/>
              </a:rPr>
              <a:t>(period/2);</a:t>
            </a:r>
          </a:p>
          <a:p>
            <a:pPr marL="0" indent="0">
              <a:buNone/>
            </a:pP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3087" t="39716" r="43706" b="45609"/>
          <a:stretch>
            <a:fillRect/>
          </a:stretch>
        </p:blipFill>
        <p:spPr bwMode="auto">
          <a:xfrm>
            <a:off x="6973887" y="876300"/>
            <a:ext cx="4311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NewFile0.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3319464"/>
            <a:ext cx="3646487"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72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idx="1"/>
          </p:nvPr>
        </p:nvSpPr>
        <p:spPr/>
        <p:txBody>
          <a:bodyPr/>
          <a:lstStyle/>
          <a:p>
            <a:pPr marL="0" indent="0">
              <a:buNone/>
            </a:pPr>
            <a:r>
              <a:rPr lang="en-US" altLang="en-US" dirty="0">
                <a:ea typeface="ＭＳ Ｐゴシック" panose="020B0600070205080204" pitchFamily="34" charset="-128"/>
              </a:rPr>
              <a:t>At the end of this lecture, you should be able to:</a:t>
            </a:r>
            <a:endParaRPr lang="en-US" altLang="en-US" dirty="0">
              <a:solidFill>
                <a:schemeClr val="accent5"/>
              </a:solidFill>
              <a:ea typeface="ＭＳ Ｐゴシック" panose="020B0600070205080204" pitchFamily="34" charset="-128"/>
            </a:endParaRPr>
          </a:p>
          <a:p>
            <a:r>
              <a:rPr lang="en-GB" sz="2400" dirty="0"/>
              <a:t>Explain the concept of GPIO alternative functions and outline its advantages.</a:t>
            </a:r>
          </a:p>
          <a:p>
            <a:r>
              <a:rPr lang="en-GB" sz="2400" dirty="0"/>
              <a:t>Explain the functions and relevance of pull-up and pull-down resistors used in IO pins. </a:t>
            </a:r>
          </a:p>
          <a:p>
            <a:r>
              <a:rPr lang="en-GB" sz="2400" dirty="0"/>
              <a:t>Describe a simple input synchronisation circuitry consisting of two D-flipflops and explain its importance.</a:t>
            </a:r>
          </a:p>
          <a:p>
            <a:r>
              <a:rPr lang="en-GB" sz="2400" dirty="0"/>
              <a:t>Describe the GPIO code structure and outline its layers. </a:t>
            </a:r>
          </a:p>
          <a:p>
            <a:r>
              <a:rPr lang="en-GB" sz="2400" dirty="0"/>
              <a:t>Write C program to set the GPIO mode and turn on the on-board LED.  </a:t>
            </a:r>
            <a:endParaRPr lang="en-GB" dirty="0"/>
          </a:p>
        </p:txBody>
      </p:sp>
    </p:spTree>
    <p:extLst>
      <p:ext uri="{BB962C8B-B14F-4D97-AF65-F5344CB8AC3E}">
        <p14:creationId xmlns:p14="http://schemas.microsoft.com/office/powerpoint/2010/main" val="113688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23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Overview</a:t>
            </a:r>
            <a:endParaRPr lang="en-US" dirty="0"/>
          </a:p>
        </p:txBody>
      </p:sp>
      <p:sp>
        <p:nvSpPr>
          <p:cNvPr id="3075" name="Content Placeholder 2"/>
          <p:cNvSpPr>
            <a:spLocks noGrp="1"/>
          </p:cNvSpPr>
          <p:nvPr>
            <p:ph idx="1"/>
          </p:nvPr>
        </p:nvSpPr>
        <p:spPr/>
        <p:txBody>
          <a:bodyPr/>
          <a:lstStyle/>
          <a:p>
            <a:r>
              <a:rPr lang="en-US" dirty="0"/>
              <a:t>How do we make a program light up LEDs in response to a switch?</a:t>
            </a:r>
          </a:p>
          <a:p>
            <a:r>
              <a:rPr lang="en-US" dirty="0"/>
              <a:t>GPIO </a:t>
            </a:r>
          </a:p>
          <a:p>
            <a:pPr lvl="1"/>
            <a:r>
              <a:rPr lang="en-US" dirty="0"/>
              <a:t>Basic Concepts</a:t>
            </a:r>
          </a:p>
          <a:p>
            <a:pPr lvl="1"/>
            <a:r>
              <a:rPr lang="en-US" dirty="0"/>
              <a:t>Port Circuitry</a:t>
            </a:r>
          </a:p>
          <a:p>
            <a:pPr lvl="1"/>
            <a:r>
              <a:rPr lang="en-US" dirty="0"/>
              <a:t>Alternate Functions</a:t>
            </a:r>
          </a:p>
          <a:p>
            <a:pPr lvl="1"/>
            <a:r>
              <a:rPr lang="en-US" dirty="0"/>
              <a:t>Peripheral Access In C</a:t>
            </a:r>
          </a:p>
          <a:p>
            <a:r>
              <a:rPr lang="en-US" dirty="0"/>
              <a:t>Circuit Interfacing</a:t>
            </a:r>
          </a:p>
          <a:p>
            <a:pPr lvl="1"/>
            <a:r>
              <a:rPr lang="en-US" dirty="0"/>
              <a:t>Inputs</a:t>
            </a:r>
          </a:p>
          <a:p>
            <a:pPr lvl="1"/>
            <a:r>
              <a:rPr lang="en-US" dirty="0"/>
              <a:t>Outputs</a:t>
            </a:r>
          </a:p>
          <a:p>
            <a:r>
              <a:rPr lang="en-US" dirty="0"/>
              <a:t>Additional Port Configuration</a:t>
            </a:r>
          </a:p>
        </p:txBody>
      </p:sp>
    </p:spTree>
    <p:extLst>
      <p:ext uri="{BB962C8B-B14F-4D97-AF65-F5344CB8AC3E}">
        <p14:creationId xmlns:p14="http://schemas.microsoft.com/office/powerpoint/2010/main" val="137394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Basic Concepts</a:t>
            </a:r>
            <a:endParaRPr lang="en-US" dirty="0"/>
          </a:p>
        </p:txBody>
      </p:sp>
      <p:sp>
        <p:nvSpPr>
          <p:cNvPr id="4099" name="Content Placeholder 2"/>
          <p:cNvSpPr>
            <a:spLocks noGrp="1"/>
          </p:cNvSpPr>
          <p:nvPr>
            <p:ph idx="1"/>
          </p:nvPr>
        </p:nvSpPr>
        <p:spPr>
          <a:xfrm>
            <a:off x="479425" y="3276601"/>
            <a:ext cx="11233150" cy="2842845"/>
          </a:xfrm>
        </p:spPr>
        <p:txBody>
          <a:bodyPr/>
          <a:lstStyle/>
          <a:p>
            <a:r>
              <a:rPr lang="en-US" dirty="0"/>
              <a:t>Goal: light either LED1 or LED2 based on switch SW1 position</a:t>
            </a:r>
          </a:p>
          <a:p>
            <a:r>
              <a:rPr lang="en-US" dirty="0"/>
              <a:t>GPIO = General-purpose input and output (digital)</a:t>
            </a:r>
          </a:p>
          <a:p>
            <a:pPr lvl="1"/>
            <a:r>
              <a:rPr lang="en-US" dirty="0"/>
              <a:t>Input: program can determine if input signal is a 1 or a 0</a:t>
            </a:r>
          </a:p>
          <a:p>
            <a:pPr lvl="1"/>
            <a:r>
              <a:rPr lang="en-US" dirty="0"/>
              <a:t>Output: program can set output to 1 or 0</a:t>
            </a:r>
          </a:p>
          <a:p>
            <a:r>
              <a:rPr lang="en-US" dirty="0"/>
              <a:t>Can use this to interface with external devices</a:t>
            </a:r>
          </a:p>
          <a:p>
            <a:pPr lvl="1"/>
            <a:r>
              <a:rPr lang="en-US" dirty="0"/>
              <a:t>Input: switch</a:t>
            </a:r>
          </a:p>
          <a:p>
            <a:pPr lvl="1"/>
            <a:r>
              <a:rPr lang="en-US" dirty="0"/>
              <a:t>Output: LEDs</a:t>
            </a:r>
          </a:p>
          <a:p>
            <a:pPr lvl="1"/>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5928" t="29584" r="27748" b="53098"/>
          <a:stretch>
            <a:fillRect/>
          </a:stretch>
        </p:blipFill>
        <p:spPr bwMode="auto">
          <a:xfrm>
            <a:off x="2743200" y="1055688"/>
            <a:ext cx="61722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84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GPIO Alternative Functions</a:t>
            </a:r>
          </a:p>
        </p:txBody>
      </p:sp>
      <p:sp>
        <p:nvSpPr>
          <p:cNvPr id="3" name="Content Placeholder 2"/>
          <p:cNvSpPr>
            <a:spLocks noGrp="1"/>
          </p:cNvSpPr>
          <p:nvPr>
            <p:ph idx="1"/>
          </p:nvPr>
        </p:nvSpPr>
        <p:spPr>
          <a:xfrm>
            <a:off x="479425" y="1171111"/>
            <a:ext cx="6152197" cy="4948335"/>
          </a:xfrm>
        </p:spPr>
        <p:txBody>
          <a:bodyPr/>
          <a:lstStyle/>
          <a:p>
            <a:r>
              <a:rPr lang="en-GB" dirty="0"/>
              <a:t>Pins may have different features</a:t>
            </a:r>
          </a:p>
          <a:p>
            <a:endParaRPr lang="en-GB" dirty="0"/>
          </a:p>
          <a:p>
            <a:r>
              <a:rPr lang="en-GB" dirty="0"/>
              <a:t>To enable an alternative function, set up the appropriate register</a:t>
            </a:r>
          </a:p>
          <a:p>
            <a:endParaRPr lang="en-GB" dirty="0"/>
          </a:p>
          <a:p>
            <a:r>
              <a:rPr lang="en-GB" dirty="0"/>
              <a:t>May also have analogue paths for ADC / DAC etc.</a:t>
            </a:r>
          </a:p>
          <a:p>
            <a:endParaRPr lang="en-GB" dirty="0"/>
          </a:p>
          <a:p>
            <a:r>
              <a:rPr lang="en-GB" dirty="0"/>
              <a:t>Advantages:</a:t>
            </a:r>
          </a:p>
          <a:p>
            <a:pPr lvl="1"/>
            <a:r>
              <a:rPr lang="en-GB" dirty="0"/>
              <a:t>Saves space on the package</a:t>
            </a:r>
          </a:p>
          <a:p>
            <a:pPr lvl="1"/>
            <a:r>
              <a:rPr lang="en-GB" dirty="0"/>
              <a:t>Improves flexibility</a:t>
            </a:r>
          </a:p>
        </p:txBody>
      </p:sp>
      <p:sp>
        <p:nvSpPr>
          <p:cNvPr id="4" name="Trapezoid 3"/>
          <p:cNvSpPr/>
          <p:nvPr/>
        </p:nvSpPr>
        <p:spPr>
          <a:xfrm rot="5400000">
            <a:off x="9158091" y="2957710"/>
            <a:ext cx="1219201" cy="332982"/>
          </a:xfrm>
          <a:prstGeom prst="trapezoid">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10287000" y="3048000"/>
            <a:ext cx="152400" cy="15240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10515600" y="3009902"/>
            <a:ext cx="381000" cy="228600"/>
          </a:xfrm>
          <a:prstGeom prst="rect">
            <a:avLst/>
          </a:prstGeom>
        </p:spPr>
        <p:txBody>
          <a:bodyPr vert="horz" wrap="none" lIns="0" tIns="0" rIns="0" bIns="0" rtlCol="0" anchor="t">
            <a:normAutofit fontScale="92500" lnSpcReduction="20000"/>
          </a:bodyPr>
          <a:lstStyle/>
          <a:p>
            <a:r>
              <a:rPr lang="en-GB" dirty="0"/>
              <a:t>Pin</a:t>
            </a:r>
          </a:p>
        </p:txBody>
      </p:sp>
      <p:sp>
        <p:nvSpPr>
          <p:cNvPr id="9" name="TextBox 8"/>
          <p:cNvSpPr txBox="1"/>
          <p:nvPr/>
        </p:nvSpPr>
        <p:spPr>
          <a:xfrm>
            <a:off x="9107249" y="4191000"/>
            <a:ext cx="1320882" cy="228600"/>
          </a:xfrm>
          <a:prstGeom prst="rect">
            <a:avLst/>
          </a:prstGeom>
        </p:spPr>
        <p:txBody>
          <a:bodyPr vert="horz" wrap="none" lIns="0" tIns="0" rIns="0" bIns="0" rtlCol="0" anchor="t">
            <a:normAutofit fontScale="92500" lnSpcReduction="20000"/>
          </a:bodyPr>
          <a:lstStyle/>
          <a:p>
            <a:r>
              <a:rPr lang="en-GB" dirty="0"/>
              <a:t>Function Select</a:t>
            </a:r>
          </a:p>
        </p:txBody>
      </p:sp>
      <p:cxnSp>
        <p:nvCxnSpPr>
          <p:cNvPr id="11" name="Straight Arrow Connector 10"/>
          <p:cNvCxnSpPr>
            <a:stCxn id="9" idx="0"/>
            <a:endCxn id="4" idx="3"/>
          </p:cNvCxnSpPr>
          <p:nvPr/>
        </p:nvCxnSpPr>
        <p:spPr>
          <a:xfrm flipV="1">
            <a:off x="9767691" y="3692180"/>
            <a:ext cx="1" cy="49882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8839201" y="25908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7" idx="1"/>
            <a:endCxn id="4" idx="0"/>
          </p:cNvCxnSpPr>
          <p:nvPr/>
        </p:nvCxnSpPr>
        <p:spPr>
          <a:xfrm flipH="1">
            <a:off x="9934182" y="3124200"/>
            <a:ext cx="352818" cy="2"/>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8839201" y="28194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839201" y="30480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9144000" y="3200400"/>
            <a:ext cx="304800" cy="190502"/>
          </a:xfrm>
          <a:prstGeom prst="rect">
            <a:avLst/>
          </a:prstGeom>
        </p:spPr>
        <p:txBody>
          <a:bodyPr vert="horz" wrap="none" lIns="0" tIns="0" rIns="0" bIns="0" rtlCol="0" anchor="t">
            <a:normAutofit fontScale="85000" lnSpcReduction="20000"/>
          </a:bodyPr>
          <a:lstStyle/>
          <a:p>
            <a:r>
              <a:rPr lang="en-GB" dirty="0"/>
              <a:t>…</a:t>
            </a:r>
          </a:p>
        </p:txBody>
      </p:sp>
      <p:cxnSp>
        <p:nvCxnSpPr>
          <p:cNvPr id="22" name="Straight Arrow Connector 21"/>
          <p:cNvCxnSpPr/>
          <p:nvPr/>
        </p:nvCxnSpPr>
        <p:spPr>
          <a:xfrm>
            <a:off x="8839201" y="35814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934200" y="2476500"/>
            <a:ext cx="1828800" cy="228600"/>
          </a:xfrm>
          <a:prstGeom prst="rect">
            <a:avLst/>
          </a:prstGeom>
        </p:spPr>
        <p:txBody>
          <a:bodyPr vert="horz" wrap="none" lIns="0" tIns="0" rIns="0" bIns="0" rtlCol="0" anchor="t">
            <a:normAutofit fontScale="92500" lnSpcReduction="20000"/>
          </a:bodyPr>
          <a:lstStyle/>
          <a:p>
            <a:r>
              <a:rPr lang="en-GB" dirty="0"/>
              <a:t>Memory Mapped I/O</a:t>
            </a:r>
          </a:p>
        </p:txBody>
      </p:sp>
      <p:sp>
        <p:nvSpPr>
          <p:cNvPr id="24" name="TextBox 23"/>
          <p:cNvSpPr txBox="1"/>
          <p:nvPr/>
        </p:nvSpPr>
        <p:spPr>
          <a:xfrm>
            <a:off x="6934200" y="2705100"/>
            <a:ext cx="1828800" cy="228600"/>
          </a:xfrm>
          <a:prstGeom prst="rect">
            <a:avLst/>
          </a:prstGeom>
        </p:spPr>
        <p:txBody>
          <a:bodyPr vert="horz" wrap="none" lIns="0" tIns="0" rIns="0" bIns="0" rtlCol="0" anchor="t">
            <a:normAutofit fontScale="92500" lnSpcReduction="20000"/>
          </a:bodyPr>
          <a:lstStyle/>
          <a:p>
            <a:r>
              <a:rPr lang="en-GB" dirty="0"/>
              <a:t>Alternate Function 1</a:t>
            </a:r>
          </a:p>
        </p:txBody>
      </p:sp>
      <p:sp>
        <p:nvSpPr>
          <p:cNvPr id="25" name="TextBox 24"/>
          <p:cNvSpPr txBox="1"/>
          <p:nvPr/>
        </p:nvSpPr>
        <p:spPr>
          <a:xfrm>
            <a:off x="6934200" y="2939561"/>
            <a:ext cx="1828800" cy="228600"/>
          </a:xfrm>
          <a:prstGeom prst="rect">
            <a:avLst/>
          </a:prstGeom>
        </p:spPr>
        <p:txBody>
          <a:bodyPr vert="horz" wrap="none" lIns="0" tIns="0" rIns="0" bIns="0" rtlCol="0" anchor="t">
            <a:normAutofit fontScale="92500" lnSpcReduction="20000"/>
          </a:bodyPr>
          <a:lstStyle/>
          <a:p>
            <a:r>
              <a:rPr lang="en-GB" dirty="0"/>
              <a:t>Alternate Function 2</a:t>
            </a:r>
          </a:p>
        </p:txBody>
      </p:sp>
      <p:sp>
        <p:nvSpPr>
          <p:cNvPr id="26" name="TextBox 25"/>
          <p:cNvSpPr txBox="1"/>
          <p:nvPr/>
        </p:nvSpPr>
        <p:spPr>
          <a:xfrm>
            <a:off x="6964607" y="3467100"/>
            <a:ext cx="1828800" cy="228600"/>
          </a:xfrm>
          <a:prstGeom prst="rect">
            <a:avLst/>
          </a:prstGeom>
        </p:spPr>
        <p:txBody>
          <a:bodyPr vert="horz" wrap="none" lIns="0" tIns="0" rIns="0" bIns="0" rtlCol="0" anchor="t">
            <a:normAutofit fontScale="92500" lnSpcReduction="20000"/>
          </a:bodyPr>
          <a:lstStyle/>
          <a:p>
            <a:r>
              <a:rPr lang="en-GB" dirty="0"/>
              <a:t>Alternate Function n</a:t>
            </a:r>
          </a:p>
        </p:txBody>
      </p:sp>
    </p:spTree>
    <p:extLst>
      <p:ext uri="{BB962C8B-B14F-4D97-AF65-F5344CB8AC3E}">
        <p14:creationId xmlns:p14="http://schemas.microsoft.com/office/powerpoint/2010/main" val="3900127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Pull-Up &amp; Pull-Down Resistors</a:t>
            </a:r>
          </a:p>
        </p:txBody>
      </p:sp>
      <p:sp>
        <p:nvSpPr>
          <p:cNvPr id="3" name="Content Placeholder 2"/>
          <p:cNvSpPr>
            <a:spLocks noGrp="1"/>
          </p:cNvSpPr>
          <p:nvPr>
            <p:ph idx="1"/>
          </p:nvPr>
        </p:nvSpPr>
        <p:spPr>
          <a:xfrm>
            <a:off x="479425" y="1171111"/>
            <a:ext cx="6826249" cy="4948335"/>
          </a:xfrm>
        </p:spPr>
        <p:txBody>
          <a:bodyPr/>
          <a:lstStyle/>
          <a:p>
            <a:r>
              <a:rPr lang="en-GB" dirty="0"/>
              <a:t>Ensure a known value on the output if a pin is left floating</a:t>
            </a:r>
          </a:p>
          <a:p>
            <a:endParaRPr lang="en-GB" dirty="0"/>
          </a:p>
          <a:p>
            <a:r>
              <a:rPr lang="en-GB" dirty="0"/>
              <a:t>In our example, we want the switch SW1 to pull the pin to ground, so we enable the pull-up</a:t>
            </a:r>
          </a:p>
          <a:p>
            <a:endParaRPr lang="en-GB" dirty="0"/>
          </a:p>
          <a:p>
            <a:r>
              <a:rPr lang="en-GB" dirty="0"/>
              <a:t>The pin value is:</a:t>
            </a:r>
          </a:p>
          <a:p>
            <a:pPr lvl="1"/>
            <a:r>
              <a:rPr lang="en-GB" dirty="0"/>
              <a:t>High when SW1 is not pressed</a:t>
            </a:r>
          </a:p>
          <a:p>
            <a:pPr lvl="1"/>
            <a:r>
              <a:rPr lang="en-GB" dirty="0"/>
              <a:t>Low when SW1 is pressed</a:t>
            </a:r>
          </a:p>
        </p:txBody>
      </p:sp>
      <p:sp>
        <p:nvSpPr>
          <p:cNvPr id="26" name="TextBox 25"/>
          <p:cNvSpPr txBox="1"/>
          <p:nvPr/>
        </p:nvSpPr>
        <p:spPr>
          <a:xfrm>
            <a:off x="7772400" y="2438400"/>
            <a:ext cx="990600" cy="304800"/>
          </a:xfrm>
          <a:prstGeom prst="rect">
            <a:avLst/>
          </a:prstGeom>
        </p:spPr>
        <p:txBody>
          <a:bodyPr vert="horz" wrap="none" lIns="0" tIns="0" rIns="0" bIns="0" rtlCol="0" anchor="t">
            <a:normAutofit/>
          </a:bodyPr>
          <a:lstStyle/>
          <a:p>
            <a:pPr algn="ctr"/>
            <a:r>
              <a:rPr lang="en-GB" dirty="0"/>
              <a:t>Pull-down</a:t>
            </a:r>
          </a:p>
        </p:txBody>
      </p:sp>
      <p:sp>
        <p:nvSpPr>
          <p:cNvPr id="28" name="TextBox 27"/>
          <p:cNvSpPr txBox="1"/>
          <p:nvPr/>
        </p:nvSpPr>
        <p:spPr>
          <a:xfrm>
            <a:off x="9753600" y="2438400"/>
            <a:ext cx="990600" cy="304800"/>
          </a:xfrm>
          <a:prstGeom prst="rect">
            <a:avLst/>
          </a:prstGeom>
        </p:spPr>
        <p:txBody>
          <a:bodyPr vert="horz" wrap="none" lIns="0" tIns="0" rIns="0" bIns="0" rtlCol="0" anchor="t">
            <a:normAutofit/>
          </a:bodyPr>
          <a:lstStyle/>
          <a:p>
            <a:pPr algn="ctr"/>
            <a:r>
              <a:rPr lang="en-GB" dirty="0"/>
              <a:t>Pull-up</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2743201"/>
            <a:ext cx="38195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25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Input Synchronization</a:t>
            </a:r>
          </a:p>
        </p:txBody>
      </p:sp>
      <p:sp>
        <p:nvSpPr>
          <p:cNvPr id="3" name="Content Placeholder 2"/>
          <p:cNvSpPr>
            <a:spLocks noGrp="1"/>
          </p:cNvSpPr>
          <p:nvPr>
            <p:ph idx="1"/>
          </p:nvPr>
        </p:nvSpPr>
        <p:spPr>
          <a:xfrm>
            <a:off x="479425" y="1171111"/>
            <a:ext cx="6302373" cy="4948335"/>
          </a:xfrm>
        </p:spPr>
        <p:txBody>
          <a:bodyPr/>
          <a:lstStyle/>
          <a:p>
            <a:r>
              <a:rPr lang="en-GB" dirty="0"/>
              <a:t>External signals are asynchronous to internal clock</a:t>
            </a:r>
          </a:p>
          <a:p>
            <a:endParaRPr lang="en-GB" dirty="0"/>
          </a:p>
          <a:p>
            <a:r>
              <a:rPr lang="en-GB" dirty="0"/>
              <a:t>If an external signal changes at the same time as the clock, a flip-flop can enter a metastable state indefinitely</a:t>
            </a:r>
          </a:p>
          <a:p>
            <a:endParaRPr lang="en-GB" dirty="0"/>
          </a:p>
          <a:p>
            <a:r>
              <a:rPr lang="en-GB" dirty="0"/>
              <a:t>Solution – synchronize the input signals with the clock</a:t>
            </a:r>
          </a:p>
          <a:p>
            <a:endParaRPr lang="en-GB" dirty="0"/>
          </a:p>
          <a:p>
            <a:r>
              <a:rPr lang="en-GB" dirty="0"/>
              <a:t>This is done for us by hardware, no need to worry!</a:t>
            </a:r>
          </a:p>
        </p:txBody>
      </p:sp>
      <p:grpSp>
        <p:nvGrpSpPr>
          <p:cNvPr id="48" name="Group 47"/>
          <p:cNvGrpSpPr/>
          <p:nvPr/>
        </p:nvGrpSpPr>
        <p:grpSpPr>
          <a:xfrm>
            <a:off x="6934200" y="2506299"/>
            <a:ext cx="4114800" cy="1409208"/>
            <a:chOff x="7008019" y="2965942"/>
            <a:chExt cx="4114800" cy="1409208"/>
          </a:xfrm>
        </p:grpSpPr>
        <p:sp>
          <p:nvSpPr>
            <p:cNvPr id="4" name="Rectangle 3"/>
            <p:cNvSpPr/>
            <p:nvPr/>
          </p:nvSpPr>
          <p:spPr>
            <a:xfrm>
              <a:off x="7465219" y="3048000"/>
              <a:ext cx="152400" cy="15240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7084219" y="3004042"/>
              <a:ext cx="381000" cy="228600"/>
            </a:xfrm>
            <a:prstGeom prst="rect">
              <a:avLst/>
            </a:prstGeom>
          </p:spPr>
          <p:txBody>
            <a:bodyPr vert="horz" wrap="none" lIns="0" tIns="0" rIns="0" bIns="0" rtlCol="0" anchor="t">
              <a:normAutofit fontScale="92500" lnSpcReduction="20000"/>
            </a:bodyPr>
            <a:lstStyle/>
            <a:p>
              <a:r>
                <a:rPr lang="en-GB" dirty="0"/>
                <a:t>Pin</a:t>
              </a:r>
            </a:p>
          </p:txBody>
        </p:sp>
        <p:cxnSp>
          <p:nvCxnSpPr>
            <p:cNvPr id="8" name="Straight Arrow Connector 7"/>
            <p:cNvCxnSpPr>
              <a:stCxn id="4" idx="3"/>
            </p:cNvCxnSpPr>
            <p:nvPr/>
          </p:nvCxnSpPr>
          <p:spPr>
            <a:xfrm>
              <a:off x="7617619" y="3124200"/>
              <a:ext cx="5334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7869238" y="3657600"/>
              <a:ext cx="281781"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nvGrpSpPr>
            <p:cNvPr id="24" name="Group 23"/>
            <p:cNvGrpSpPr/>
            <p:nvPr/>
          </p:nvGrpSpPr>
          <p:grpSpPr>
            <a:xfrm>
              <a:off x="8151019" y="2965942"/>
              <a:ext cx="685800" cy="844058"/>
              <a:chOff x="8151019" y="2965942"/>
              <a:chExt cx="685800" cy="844058"/>
            </a:xfrm>
          </p:grpSpPr>
          <p:sp>
            <p:nvSpPr>
              <p:cNvPr id="9" name="Rectangle 8"/>
              <p:cNvSpPr/>
              <p:nvPr/>
            </p:nvSpPr>
            <p:spPr>
              <a:xfrm>
                <a:off x="8151019" y="2965942"/>
                <a:ext cx="685800" cy="844058"/>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8151019" y="35814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8151019" y="3657600"/>
                <a:ext cx="152400" cy="7620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8189119" y="3048000"/>
                <a:ext cx="266700" cy="184642"/>
              </a:xfrm>
              <a:prstGeom prst="rect">
                <a:avLst/>
              </a:prstGeom>
            </p:spPr>
            <p:txBody>
              <a:bodyPr vert="horz" wrap="none" lIns="0" tIns="0" rIns="0" bIns="0" rtlCol="0" anchor="t">
                <a:normAutofit fontScale="85000" lnSpcReduction="20000"/>
              </a:bodyPr>
              <a:lstStyle/>
              <a:p>
                <a:r>
                  <a:rPr lang="en-GB" sz="1600" dirty="0"/>
                  <a:t>D</a:t>
                </a:r>
              </a:p>
            </p:txBody>
          </p:sp>
          <p:sp>
            <p:nvSpPr>
              <p:cNvPr id="18" name="TextBox 17"/>
              <p:cNvSpPr txBox="1"/>
              <p:nvPr/>
            </p:nvSpPr>
            <p:spPr>
              <a:xfrm>
                <a:off x="8532019" y="3048000"/>
                <a:ext cx="266700" cy="184642"/>
              </a:xfrm>
              <a:prstGeom prst="rect">
                <a:avLst/>
              </a:prstGeom>
            </p:spPr>
            <p:txBody>
              <a:bodyPr vert="horz" wrap="none" lIns="0" tIns="0" rIns="0" bIns="0" rtlCol="0" anchor="t">
                <a:normAutofit fontScale="85000" lnSpcReduction="20000"/>
              </a:bodyPr>
              <a:lstStyle/>
              <a:p>
                <a:pPr algn="r"/>
                <a:r>
                  <a:rPr lang="en-GB" sz="1600" dirty="0"/>
                  <a:t>Q</a:t>
                </a:r>
              </a:p>
            </p:txBody>
          </p:sp>
        </p:grpSp>
        <p:grpSp>
          <p:nvGrpSpPr>
            <p:cNvPr id="25" name="Group 24"/>
            <p:cNvGrpSpPr/>
            <p:nvPr/>
          </p:nvGrpSpPr>
          <p:grpSpPr>
            <a:xfrm>
              <a:off x="9370219" y="2965942"/>
              <a:ext cx="685800" cy="844058"/>
              <a:chOff x="8151019" y="2965942"/>
              <a:chExt cx="685800" cy="844058"/>
            </a:xfrm>
          </p:grpSpPr>
          <p:sp>
            <p:nvSpPr>
              <p:cNvPr id="26" name="Rectangle 25"/>
              <p:cNvSpPr/>
              <p:nvPr/>
            </p:nvSpPr>
            <p:spPr>
              <a:xfrm>
                <a:off x="8151019" y="2965942"/>
                <a:ext cx="685800" cy="844058"/>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8151019" y="35814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8151019" y="3657600"/>
                <a:ext cx="152400" cy="76200"/>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8189119" y="3048000"/>
                <a:ext cx="266700" cy="184642"/>
              </a:xfrm>
              <a:prstGeom prst="rect">
                <a:avLst/>
              </a:prstGeom>
            </p:spPr>
            <p:txBody>
              <a:bodyPr vert="horz" wrap="none" lIns="0" tIns="0" rIns="0" bIns="0" rtlCol="0" anchor="t">
                <a:normAutofit fontScale="85000" lnSpcReduction="20000"/>
              </a:bodyPr>
              <a:lstStyle/>
              <a:p>
                <a:r>
                  <a:rPr lang="en-GB" sz="1600" dirty="0"/>
                  <a:t>D</a:t>
                </a:r>
              </a:p>
            </p:txBody>
          </p:sp>
          <p:sp>
            <p:nvSpPr>
              <p:cNvPr id="30" name="TextBox 29"/>
              <p:cNvSpPr txBox="1"/>
              <p:nvPr/>
            </p:nvSpPr>
            <p:spPr>
              <a:xfrm>
                <a:off x="8532019" y="3048000"/>
                <a:ext cx="266700" cy="184642"/>
              </a:xfrm>
              <a:prstGeom prst="rect">
                <a:avLst/>
              </a:prstGeom>
            </p:spPr>
            <p:txBody>
              <a:bodyPr vert="horz" wrap="none" lIns="0" tIns="0" rIns="0" bIns="0" rtlCol="0" anchor="t">
                <a:normAutofit fontScale="85000" lnSpcReduction="20000"/>
              </a:bodyPr>
              <a:lstStyle/>
              <a:p>
                <a:pPr algn="r"/>
                <a:r>
                  <a:rPr lang="en-GB" sz="1600" dirty="0"/>
                  <a:t>Q</a:t>
                </a:r>
              </a:p>
            </p:txBody>
          </p:sp>
        </p:grpSp>
        <p:cxnSp>
          <p:nvCxnSpPr>
            <p:cNvPr id="31" name="Straight Arrow Connector 30"/>
            <p:cNvCxnSpPr/>
            <p:nvPr/>
          </p:nvCxnSpPr>
          <p:spPr>
            <a:xfrm>
              <a:off x="8836819" y="3124200"/>
              <a:ext cx="5334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10056019" y="3118342"/>
              <a:ext cx="5334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9065419" y="3657600"/>
              <a:ext cx="3048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flipV="1">
              <a:off x="7588250" y="4260850"/>
              <a:ext cx="1480650" cy="488"/>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9065419" y="3657600"/>
              <a:ext cx="0" cy="603738"/>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869238" y="3657600"/>
              <a:ext cx="0" cy="603738"/>
            </a:xfrm>
            <a:prstGeom prst="line">
              <a:avLst/>
            </a:prstGeom>
            <a:ln w="19050"/>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7008019" y="4146550"/>
              <a:ext cx="381000" cy="228600"/>
            </a:xfrm>
            <a:prstGeom prst="rect">
              <a:avLst/>
            </a:prstGeom>
          </p:spPr>
          <p:txBody>
            <a:bodyPr vert="horz" wrap="none" lIns="0" tIns="0" rIns="0" bIns="0" rtlCol="0" anchor="t">
              <a:normAutofit fontScale="92500" lnSpcReduction="20000"/>
            </a:bodyPr>
            <a:lstStyle/>
            <a:p>
              <a:r>
                <a:rPr lang="en-GB" dirty="0"/>
                <a:t>CLK</a:t>
              </a:r>
            </a:p>
          </p:txBody>
        </p:sp>
        <p:sp>
          <p:nvSpPr>
            <p:cNvPr id="47" name="TextBox 46"/>
            <p:cNvSpPr txBox="1"/>
            <p:nvPr/>
          </p:nvSpPr>
          <p:spPr>
            <a:xfrm>
              <a:off x="10665619" y="3009900"/>
              <a:ext cx="457200" cy="228600"/>
            </a:xfrm>
            <a:prstGeom prst="rect">
              <a:avLst/>
            </a:prstGeom>
          </p:spPr>
          <p:txBody>
            <a:bodyPr vert="horz" wrap="none" lIns="0" tIns="0" rIns="0" bIns="0" rtlCol="0" anchor="t">
              <a:normAutofit fontScale="92500" lnSpcReduction="20000"/>
            </a:bodyPr>
            <a:lstStyle/>
            <a:p>
              <a:r>
                <a:rPr lang="en-GB" dirty="0"/>
                <a:t>Input</a:t>
              </a:r>
            </a:p>
          </p:txBody>
        </p:sp>
      </p:grpSp>
    </p:spTree>
    <p:extLst>
      <p:ext uri="{BB962C8B-B14F-4D97-AF65-F5344CB8AC3E}">
        <p14:creationId xmlns:p14="http://schemas.microsoft.com/office/powerpoint/2010/main" val="282996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3"/>
          <p:cNvPicPr>
            <a:picLocks noChangeAspect="1" noChangeArrowheads="1"/>
          </p:cNvPicPr>
          <p:nvPr/>
        </p:nvPicPr>
        <p:blipFill>
          <a:blip r:embed="rId2">
            <a:extLst>
              <a:ext uri="{28A0092B-C50C-407E-A947-70E740481C1C}">
                <a14:useLocalDpi xmlns:a14="http://schemas.microsoft.com/office/drawing/2010/main" val="0"/>
              </a:ext>
            </a:extLst>
          </a:blip>
          <a:srcRect l="19962" t="12357" r="46190" b="61494"/>
          <a:stretch>
            <a:fillRect/>
          </a:stretch>
        </p:blipFill>
        <p:spPr bwMode="auto">
          <a:xfrm>
            <a:off x="5081790" y="4267200"/>
            <a:ext cx="3681210" cy="214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dirty="0"/>
              <a:t>Code Structure</a:t>
            </a:r>
          </a:p>
        </p:txBody>
      </p:sp>
      <p:sp>
        <p:nvSpPr>
          <p:cNvPr id="3" name="Content Placeholder 2"/>
          <p:cNvSpPr>
            <a:spLocks noGrp="1"/>
          </p:cNvSpPr>
          <p:nvPr>
            <p:ph idx="1"/>
          </p:nvPr>
        </p:nvSpPr>
        <p:spPr>
          <a:xfrm>
            <a:off x="479425" y="1171111"/>
            <a:ext cx="7750174" cy="4948335"/>
          </a:xfrm>
        </p:spPr>
        <p:txBody>
          <a:bodyPr/>
          <a:lstStyle/>
          <a:p>
            <a:r>
              <a:rPr lang="en-GB" dirty="0"/>
              <a:t>Main code talks to the drivers, producing easy to read and understand code</a:t>
            </a:r>
          </a:p>
          <a:p>
            <a:pPr lvl="1"/>
            <a:r>
              <a:rPr lang="en-GB" dirty="0" err="1"/>
              <a:t>gpio_set_mode</a:t>
            </a:r>
            <a:r>
              <a:rPr lang="en-GB" dirty="0"/>
              <a:t>(P2_5, Output)</a:t>
            </a:r>
            <a:br>
              <a:rPr lang="en-GB" dirty="0"/>
            </a:br>
            <a:endParaRPr lang="en-GB" sz="1000" dirty="0"/>
          </a:p>
          <a:p>
            <a:r>
              <a:rPr lang="en-GB" dirty="0"/>
              <a:t>Drivers utilize CMSIS library and group relevant actions</a:t>
            </a:r>
          </a:p>
          <a:p>
            <a:pPr lvl="1"/>
            <a:r>
              <a:rPr lang="en-GB" dirty="0" err="1"/>
              <a:t>port_struct</a:t>
            </a:r>
            <a:r>
              <a:rPr lang="en-GB" dirty="0"/>
              <a:t>-&gt;</a:t>
            </a:r>
            <a:r>
              <a:rPr lang="en-GB" dirty="0" err="1"/>
              <a:t>direction_reg</a:t>
            </a:r>
            <a:r>
              <a:rPr lang="en-GB" dirty="0"/>
              <a:t> = output</a:t>
            </a:r>
            <a:br>
              <a:rPr lang="en-GB" dirty="0"/>
            </a:br>
            <a:endParaRPr lang="en-GB" sz="1000" dirty="0"/>
          </a:p>
          <a:p>
            <a:r>
              <a:rPr lang="en-GB" dirty="0"/>
              <a:t>CMSIS transforms memory mapped registers into C </a:t>
            </a:r>
            <a:r>
              <a:rPr lang="en-GB" dirty="0" err="1"/>
              <a:t>structs</a:t>
            </a:r>
            <a:endParaRPr lang="en-GB" dirty="0"/>
          </a:p>
          <a:p>
            <a:pPr lvl="1"/>
            <a:r>
              <a:rPr lang="en-GB" dirty="0"/>
              <a:t>#define PORT0 ((</a:t>
            </a:r>
            <a:r>
              <a:rPr lang="en-GB" dirty="0" err="1"/>
              <a:t>struct</a:t>
            </a:r>
            <a:r>
              <a:rPr lang="en-GB" dirty="0"/>
              <a:t> PORT*)0x2000030)</a:t>
            </a:r>
            <a:br>
              <a:rPr lang="en-GB" dirty="0"/>
            </a:br>
            <a:endParaRPr lang="en-GB" sz="1000" dirty="0"/>
          </a:p>
          <a:p>
            <a:r>
              <a:rPr lang="en-GB" dirty="0"/>
              <a:t>Registers directly control hardware</a:t>
            </a:r>
          </a:p>
          <a:p>
            <a:pPr lvl="1"/>
            <a:endParaRPr lang="en-GB" sz="1800" dirty="0"/>
          </a:p>
          <a:p>
            <a:pPr lvl="1"/>
            <a:endParaRPr lang="en-GB" sz="1800" dirty="0"/>
          </a:p>
          <a:p>
            <a:pPr lvl="1"/>
            <a:endParaRPr lang="en-GB" sz="1800" dirty="0"/>
          </a:p>
          <a:p>
            <a:r>
              <a:rPr lang="en-GB" dirty="0"/>
              <a:t>Hardware drives I/O pins physically</a:t>
            </a:r>
          </a:p>
        </p:txBody>
      </p:sp>
      <p:grpSp>
        <p:nvGrpSpPr>
          <p:cNvPr id="60" name="Group 59"/>
          <p:cNvGrpSpPr/>
          <p:nvPr/>
        </p:nvGrpSpPr>
        <p:grpSpPr>
          <a:xfrm>
            <a:off x="8077200" y="1371600"/>
            <a:ext cx="3352800" cy="3962400"/>
            <a:chOff x="8151019" y="1447800"/>
            <a:chExt cx="3352800" cy="3962400"/>
          </a:xfrm>
        </p:grpSpPr>
        <p:sp>
          <p:nvSpPr>
            <p:cNvPr id="4" name="TextBox 3"/>
            <p:cNvSpPr txBox="1"/>
            <p:nvPr/>
          </p:nvSpPr>
          <p:spPr>
            <a:xfrm>
              <a:off x="9827419" y="1447800"/>
              <a:ext cx="1676400" cy="590550"/>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pPr algn="ctr"/>
              <a:r>
                <a:rPr lang="en-GB" dirty="0" err="1"/>
                <a:t>main.c</a:t>
              </a:r>
              <a:endParaRPr lang="en-GB" dirty="0"/>
            </a:p>
          </p:txBody>
        </p:sp>
        <p:sp>
          <p:nvSpPr>
            <p:cNvPr id="5" name="TextBox 4"/>
            <p:cNvSpPr txBox="1"/>
            <p:nvPr/>
          </p:nvSpPr>
          <p:spPr>
            <a:xfrm>
              <a:off x="9827419" y="2286000"/>
              <a:ext cx="1676400" cy="590550"/>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pPr algn="ctr"/>
              <a:r>
                <a:rPr lang="en-GB" dirty="0"/>
                <a:t>drivers</a:t>
              </a:r>
            </a:p>
          </p:txBody>
        </p:sp>
        <p:sp>
          <p:nvSpPr>
            <p:cNvPr id="6" name="TextBox 5"/>
            <p:cNvSpPr txBox="1"/>
            <p:nvPr/>
          </p:nvSpPr>
          <p:spPr>
            <a:xfrm>
              <a:off x="9827419" y="3124200"/>
              <a:ext cx="1676400" cy="590550"/>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pPr algn="ctr"/>
              <a:r>
                <a:rPr lang="en-GB" dirty="0"/>
                <a:t>CMSIS</a:t>
              </a:r>
            </a:p>
          </p:txBody>
        </p:sp>
        <p:sp>
          <p:nvSpPr>
            <p:cNvPr id="7" name="TextBox 6"/>
            <p:cNvSpPr txBox="1"/>
            <p:nvPr/>
          </p:nvSpPr>
          <p:spPr>
            <a:xfrm>
              <a:off x="9827419" y="3962400"/>
              <a:ext cx="1676400" cy="590550"/>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pPr algn="ctr"/>
              <a:r>
                <a:rPr lang="en-GB" dirty="0"/>
                <a:t>Registers</a:t>
              </a:r>
            </a:p>
          </p:txBody>
        </p:sp>
        <p:sp>
          <p:nvSpPr>
            <p:cNvPr id="8" name="TextBox 7"/>
            <p:cNvSpPr txBox="1"/>
            <p:nvPr/>
          </p:nvSpPr>
          <p:spPr>
            <a:xfrm>
              <a:off x="9827419" y="4819650"/>
              <a:ext cx="1676400" cy="590550"/>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pPr algn="ctr"/>
              <a:r>
                <a:rPr lang="en-GB" dirty="0"/>
                <a:t>Hardware</a:t>
              </a:r>
            </a:p>
          </p:txBody>
        </p:sp>
        <p:cxnSp>
          <p:nvCxnSpPr>
            <p:cNvPr id="12" name="Straight Arrow Connector 11"/>
            <p:cNvCxnSpPr/>
            <p:nvPr/>
          </p:nvCxnSpPr>
          <p:spPr>
            <a:xfrm>
              <a:off x="10437019" y="4552950"/>
              <a:ext cx="0" cy="2667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10894219" y="4552950"/>
              <a:ext cx="0" cy="2667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10425113" y="3695700"/>
              <a:ext cx="0" cy="2667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10882313" y="3695700"/>
              <a:ext cx="0" cy="2667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0437019" y="2874592"/>
              <a:ext cx="0" cy="2667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10894219" y="2874592"/>
              <a:ext cx="0" cy="2667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0437019" y="2038350"/>
              <a:ext cx="0" cy="2667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10894219" y="2038350"/>
              <a:ext cx="0" cy="2667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8151019" y="1714500"/>
              <a:ext cx="1219200" cy="266700"/>
            </a:xfrm>
            <a:prstGeom prst="rect">
              <a:avLst/>
            </a:prstGeom>
          </p:spPr>
          <p:txBody>
            <a:bodyPr vert="horz" wrap="square" lIns="0" tIns="0" rIns="0" bIns="0" rtlCol="0" anchor="t">
              <a:normAutofit lnSpcReduction="10000"/>
            </a:bodyPr>
            <a:lstStyle/>
            <a:p>
              <a:pPr algn="ctr"/>
              <a:r>
                <a:rPr lang="en-GB" dirty="0"/>
                <a:t>High Level</a:t>
              </a:r>
            </a:p>
          </p:txBody>
        </p:sp>
        <p:cxnSp>
          <p:nvCxnSpPr>
            <p:cNvPr id="33" name="Straight Arrow Connector 32"/>
            <p:cNvCxnSpPr/>
            <p:nvPr/>
          </p:nvCxnSpPr>
          <p:spPr>
            <a:xfrm flipV="1">
              <a:off x="9522619" y="1676400"/>
              <a:ext cx="0" cy="3581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8151019" y="4591050"/>
              <a:ext cx="1219200" cy="266700"/>
            </a:xfrm>
            <a:prstGeom prst="rect">
              <a:avLst/>
            </a:prstGeom>
          </p:spPr>
          <p:txBody>
            <a:bodyPr vert="horz" wrap="square" lIns="0" tIns="0" rIns="0" bIns="0" rtlCol="0" anchor="t">
              <a:normAutofit lnSpcReduction="10000"/>
            </a:bodyPr>
            <a:lstStyle/>
            <a:p>
              <a:pPr algn="ctr"/>
              <a:r>
                <a:rPr lang="en-GB" dirty="0"/>
                <a:t>Low Level</a:t>
              </a:r>
            </a:p>
          </p:txBody>
        </p:sp>
      </p:grpSp>
      <p:grpSp>
        <p:nvGrpSpPr>
          <p:cNvPr id="57" name="Group 56"/>
          <p:cNvGrpSpPr/>
          <p:nvPr/>
        </p:nvGrpSpPr>
        <p:grpSpPr>
          <a:xfrm>
            <a:off x="1143000" y="4724401"/>
            <a:ext cx="2895600" cy="838201"/>
            <a:chOff x="5788819" y="4381499"/>
            <a:chExt cx="2895600" cy="838201"/>
          </a:xfrm>
        </p:grpSpPr>
        <p:sp>
          <p:nvSpPr>
            <p:cNvPr id="37" name="Trapezoid 36"/>
            <p:cNvSpPr/>
            <p:nvPr/>
          </p:nvSpPr>
          <p:spPr>
            <a:xfrm rot="5400000">
              <a:off x="7355485" y="4453135"/>
              <a:ext cx="400049" cy="332982"/>
            </a:xfrm>
            <a:prstGeom prst="trapezoid">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p:cNvSpPr/>
            <p:nvPr/>
          </p:nvSpPr>
          <p:spPr>
            <a:xfrm>
              <a:off x="8074819" y="4543423"/>
              <a:ext cx="152400" cy="15240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8303419" y="4505325"/>
              <a:ext cx="381000" cy="228600"/>
            </a:xfrm>
            <a:prstGeom prst="rect">
              <a:avLst/>
            </a:prstGeom>
          </p:spPr>
          <p:txBody>
            <a:bodyPr vert="horz" wrap="none" lIns="0" tIns="0" rIns="0" bIns="0" rtlCol="0" anchor="t">
              <a:normAutofit fontScale="92500" lnSpcReduction="20000"/>
            </a:bodyPr>
            <a:lstStyle/>
            <a:p>
              <a:r>
                <a:rPr lang="en-GB" dirty="0"/>
                <a:t>Pin</a:t>
              </a:r>
            </a:p>
          </p:txBody>
        </p:sp>
        <p:sp>
          <p:nvSpPr>
            <p:cNvPr id="40" name="TextBox 39"/>
            <p:cNvSpPr txBox="1"/>
            <p:nvPr/>
          </p:nvSpPr>
          <p:spPr>
            <a:xfrm>
              <a:off x="6895068" y="4991100"/>
              <a:ext cx="1320882" cy="228600"/>
            </a:xfrm>
            <a:prstGeom prst="rect">
              <a:avLst/>
            </a:prstGeom>
          </p:spPr>
          <p:txBody>
            <a:bodyPr vert="horz" wrap="none" lIns="0" tIns="0" rIns="0" bIns="0" rtlCol="0" anchor="t">
              <a:normAutofit fontScale="92500" lnSpcReduction="20000"/>
            </a:bodyPr>
            <a:lstStyle/>
            <a:p>
              <a:pPr algn="ctr"/>
              <a:r>
                <a:rPr lang="en-GB" dirty="0" err="1"/>
                <a:t>direction_reg</a:t>
              </a:r>
              <a:endParaRPr lang="en-GB" dirty="0"/>
            </a:p>
          </p:txBody>
        </p:sp>
        <p:cxnSp>
          <p:nvCxnSpPr>
            <p:cNvPr id="41" name="Straight Arrow Connector 40"/>
            <p:cNvCxnSpPr>
              <a:stCxn id="40" idx="0"/>
              <a:endCxn id="37" idx="3"/>
            </p:cNvCxnSpPr>
            <p:nvPr/>
          </p:nvCxnSpPr>
          <p:spPr>
            <a:xfrm flipV="1">
              <a:off x="7555509" y="4778028"/>
              <a:ext cx="1" cy="21307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6627019" y="44958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38" idx="1"/>
              <a:endCxn id="37" idx="0"/>
            </p:cNvCxnSpPr>
            <p:nvPr/>
          </p:nvCxnSpPr>
          <p:spPr>
            <a:xfrm flipH="1">
              <a:off x="7722001" y="4619623"/>
              <a:ext cx="352818" cy="4"/>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6627019" y="47244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5788819" y="4381499"/>
              <a:ext cx="762000" cy="238127"/>
            </a:xfrm>
            <a:prstGeom prst="rect">
              <a:avLst/>
            </a:prstGeom>
          </p:spPr>
          <p:txBody>
            <a:bodyPr vert="horz" wrap="none" lIns="0" tIns="0" rIns="0" bIns="0" rtlCol="0" anchor="t">
              <a:normAutofit fontScale="92500" lnSpcReduction="10000"/>
            </a:bodyPr>
            <a:lstStyle/>
            <a:p>
              <a:pPr algn="r"/>
              <a:r>
                <a:rPr lang="en-GB" dirty="0"/>
                <a:t>Input</a:t>
              </a:r>
            </a:p>
          </p:txBody>
        </p:sp>
        <p:sp>
          <p:nvSpPr>
            <p:cNvPr id="49" name="TextBox 48"/>
            <p:cNvSpPr txBox="1"/>
            <p:nvPr/>
          </p:nvSpPr>
          <p:spPr>
            <a:xfrm>
              <a:off x="5788819" y="4610100"/>
              <a:ext cx="762000" cy="209550"/>
            </a:xfrm>
            <a:prstGeom prst="rect">
              <a:avLst/>
            </a:prstGeom>
          </p:spPr>
          <p:txBody>
            <a:bodyPr vert="horz" wrap="none" lIns="0" tIns="0" rIns="0" bIns="0" rtlCol="0" anchor="t">
              <a:normAutofit fontScale="85000" lnSpcReduction="10000"/>
            </a:bodyPr>
            <a:lstStyle/>
            <a:p>
              <a:pPr algn="r"/>
              <a:r>
                <a:rPr lang="en-GB" dirty="0"/>
                <a:t>Output</a:t>
              </a:r>
            </a:p>
          </p:txBody>
        </p:sp>
      </p:grpSp>
    </p:spTree>
    <p:extLst>
      <p:ext uri="{BB962C8B-B14F-4D97-AF65-F5344CB8AC3E}">
        <p14:creationId xmlns:p14="http://schemas.microsoft.com/office/powerpoint/2010/main" val="96377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Drivers Layer: How It Works</a:t>
            </a:r>
          </a:p>
        </p:txBody>
      </p:sp>
      <p:sp>
        <p:nvSpPr>
          <p:cNvPr id="3" name="Content Placeholder 2"/>
          <p:cNvSpPr>
            <a:spLocks noGrp="1"/>
          </p:cNvSpPr>
          <p:nvPr>
            <p:ph idx="1"/>
          </p:nvPr>
        </p:nvSpPr>
        <p:spPr/>
        <p:txBody>
          <a:bodyPr/>
          <a:lstStyle/>
          <a:p>
            <a:pPr marL="0" indent="0">
              <a:buNone/>
            </a:pPr>
            <a:r>
              <a:rPr lang="en-GB" dirty="0">
                <a:latin typeface="Consolas" panose="020B0609020204030204" pitchFamily="49" charset="0"/>
                <a:cs typeface="Consolas" panose="020B0609020204030204" pitchFamily="49" charset="0"/>
              </a:rPr>
              <a:t>void </a:t>
            </a:r>
            <a:r>
              <a:rPr lang="en-GB" dirty="0" err="1">
                <a:latin typeface="Consolas" panose="020B0609020204030204" pitchFamily="49" charset="0"/>
                <a:cs typeface="Consolas" panose="020B0609020204030204" pitchFamily="49" charset="0"/>
              </a:rPr>
              <a:t>gpio_set</a:t>
            </a:r>
            <a:r>
              <a:rPr lang="en-GB" dirty="0">
                <a:latin typeface="Consolas" panose="020B0609020204030204" pitchFamily="49" charset="0"/>
                <a:cs typeface="Consolas" panose="020B0609020204030204" pitchFamily="49" charset="0"/>
              </a:rPr>
              <a:t>(Pin </a:t>
            </a:r>
            <a:r>
              <a:rPr lang="en-GB" dirty="0" err="1">
                <a:latin typeface="Consolas" panose="020B0609020204030204" pitchFamily="49" charset="0"/>
                <a:cs typeface="Consolas" panose="020B0609020204030204" pitchFamily="49" charset="0"/>
              </a:rPr>
              <a:t>pin</a:t>
            </a:r>
            <a:r>
              <a:rPr lang="en-GB" dirty="0">
                <a:latin typeface="Consolas" panose="020B0609020204030204" pitchFamily="49" charset="0"/>
                <a:cs typeface="Consolas" panose="020B0609020204030204" pitchFamily="49" charset="0"/>
              </a:rPr>
              <a:t>, </a:t>
            </a:r>
            <a:r>
              <a:rPr lang="en-GB" dirty="0" err="1">
                <a:latin typeface="Consolas" panose="020B0609020204030204" pitchFamily="49" charset="0"/>
                <a:cs typeface="Consolas" panose="020B0609020204030204" pitchFamily="49" charset="0"/>
              </a:rPr>
              <a:t>int</a:t>
            </a:r>
            <a:r>
              <a:rPr lang="en-GB" dirty="0">
                <a:latin typeface="Consolas" panose="020B0609020204030204" pitchFamily="49" charset="0"/>
                <a:cs typeface="Consolas" panose="020B0609020204030204" pitchFamily="49" charset="0"/>
              </a:rPr>
              <a:t> value)</a:t>
            </a:r>
          </a:p>
          <a:p>
            <a:pPr marL="0" indent="0">
              <a:buNone/>
            </a:pPr>
            <a:r>
              <a:rPr lang="en-GB" dirty="0">
                <a:latin typeface="Consolas" panose="020B0609020204030204" pitchFamily="49" charset="0"/>
                <a:cs typeface="Consolas" panose="020B0609020204030204" pitchFamily="49" charset="0"/>
              </a:rPr>
              <a:t>1)	mask = 1 &lt;&lt; pin index</a:t>
            </a:r>
          </a:p>
          <a:p>
            <a:pPr marL="0" indent="0">
              <a:buNone/>
            </a:pPr>
            <a:r>
              <a:rPr lang="en-GB" dirty="0">
                <a:latin typeface="Consolas" panose="020B0609020204030204" pitchFamily="49" charset="0"/>
                <a:cs typeface="Consolas" panose="020B0609020204030204" pitchFamily="49" charset="0"/>
              </a:rPr>
              <a:t>2)	</a:t>
            </a:r>
            <a:r>
              <a:rPr lang="en-GB" dirty="0" err="1">
                <a:latin typeface="Consolas" panose="020B0609020204030204" pitchFamily="49" charset="0"/>
                <a:cs typeface="Consolas" panose="020B0609020204030204" pitchFamily="49" charset="0"/>
              </a:rPr>
              <a:t>tmp</a:t>
            </a:r>
            <a:r>
              <a:rPr lang="en-GB" dirty="0">
                <a:latin typeface="Consolas" panose="020B0609020204030204" pitchFamily="49" charset="0"/>
                <a:cs typeface="Consolas" panose="020B0609020204030204" pitchFamily="49" charset="0"/>
              </a:rPr>
              <a:t> = </a:t>
            </a:r>
            <a:r>
              <a:rPr lang="en-GB" dirty="0" err="1">
                <a:latin typeface="Consolas" panose="020B0609020204030204" pitchFamily="49" charset="0"/>
                <a:cs typeface="Consolas" panose="020B0609020204030204" pitchFamily="49" charset="0"/>
              </a:rPr>
              <a:t>port_struct</a:t>
            </a:r>
            <a:r>
              <a:rPr lang="en-GB" dirty="0">
                <a:latin typeface="Consolas" panose="020B0609020204030204" pitchFamily="49" charset="0"/>
                <a:cs typeface="Consolas" panose="020B0609020204030204" pitchFamily="49" charset="0"/>
              </a:rPr>
              <a:t>-&gt;</a:t>
            </a:r>
            <a:r>
              <a:rPr lang="en-GB" dirty="0" err="1">
                <a:latin typeface="Consolas" panose="020B0609020204030204" pitchFamily="49" charset="0"/>
                <a:cs typeface="Consolas" panose="020B0609020204030204" pitchFamily="49" charset="0"/>
              </a:rPr>
              <a:t>data_reg</a:t>
            </a:r>
            <a:r>
              <a:rPr lang="en-GB" dirty="0">
                <a:cs typeface="Consolas" panose="020B0609020204030204" pitchFamily="49" charset="0"/>
              </a:rPr>
              <a:t> &amp; ~mask</a:t>
            </a:r>
          </a:p>
          <a:p>
            <a:pPr marL="0" indent="0">
              <a:buNone/>
            </a:pPr>
            <a:r>
              <a:rPr lang="en-GB" dirty="0">
                <a:latin typeface="Consolas" panose="020B0609020204030204" pitchFamily="49" charset="0"/>
                <a:cs typeface="Consolas" panose="020B0609020204030204" pitchFamily="49" charset="0"/>
              </a:rPr>
              <a:t>3)	</a:t>
            </a:r>
            <a:r>
              <a:rPr lang="en-GB" dirty="0" err="1">
                <a:latin typeface="Consolas" panose="020B0609020204030204" pitchFamily="49" charset="0"/>
                <a:cs typeface="Consolas" panose="020B0609020204030204" pitchFamily="49" charset="0"/>
              </a:rPr>
              <a:t>tmp</a:t>
            </a:r>
            <a:r>
              <a:rPr lang="en-GB" dirty="0">
                <a:latin typeface="Consolas" panose="020B0609020204030204" pitchFamily="49" charset="0"/>
                <a:cs typeface="Consolas" panose="020B0609020204030204" pitchFamily="49" charset="0"/>
              </a:rPr>
              <a:t> |= value &lt;&lt; pin index</a:t>
            </a:r>
          </a:p>
          <a:p>
            <a:pPr marL="0" indent="0">
              <a:buNone/>
            </a:pPr>
            <a:r>
              <a:rPr lang="en-GB" dirty="0">
                <a:latin typeface="Consolas" panose="020B0609020204030204" pitchFamily="49" charset="0"/>
                <a:cs typeface="Consolas" panose="020B0609020204030204" pitchFamily="49" charset="0"/>
              </a:rPr>
              <a:t>4)	</a:t>
            </a:r>
            <a:r>
              <a:rPr lang="en-GB" dirty="0" err="1">
                <a:latin typeface="Consolas" panose="020B0609020204030204" pitchFamily="49" charset="0"/>
                <a:cs typeface="Consolas" panose="020B0609020204030204" pitchFamily="49" charset="0"/>
              </a:rPr>
              <a:t>port_struct</a:t>
            </a:r>
            <a:r>
              <a:rPr lang="en-GB" dirty="0">
                <a:latin typeface="Consolas" panose="020B0609020204030204" pitchFamily="49" charset="0"/>
                <a:cs typeface="Consolas" panose="020B0609020204030204" pitchFamily="49" charset="0"/>
              </a:rPr>
              <a:t>-&gt;</a:t>
            </a:r>
            <a:r>
              <a:rPr lang="en-GB" dirty="0" err="1">
                <a:latin typeface="Consolas" panose="020B0609020204030204" pitchFamily="49" charset="0"/>
                <a:cs typeface="Consolas" panose="020B0609020204030204" pitchFamily="49" charset="0"/>
              </a:rPr>
              <a:t>data_reg</a:t>
            </a:r>
            <a:r>
              <a:rPr lang="en-GB" dirty="0">
                <a:latin typeface="Consolas" panose="020B0609020204030204" pitchFamily="49" charset="0"/>
                <a:cs typeface="Consolas" panose="020B0609020204030204" pitchFamily="49" charset="0"/>
              </a:rPr>
              <a:t> = </a:t>
            </a:r>
            <a:r>
              <a:rPr lang="en-GB" dirty="0" err="1">
                <a:latin typeface="Consolas" panose="020B0609020204030204" pitchFamily="49" charset="0"/>
                <a:cs typeface="Consolas" panose="020B0609020204030204" pitchFamily="49" charset="0"/>
              </a:rPr>
              <a:t>tmp</a:t>
            </a:r>
            <a:endParaRPr lang="en-GB" dirty="0">
              <a:latin typeface="Consolas" panose="020B0609020204030204" pitchFamily="49" charset="0"/>
              <a:cs typeface="Consolas" panose="020B0609020204030204" pitchFamily="49" charset="0"/>
            </a:endParaRPr>
          </a:p>
          <a:p>
            <a:pPr marL="0" indent="0">
              <a:buNone/>
            </a:pPr>
            <a:endParaRPr lang="en-GB" dirty="0">
              <a:latin typeface="Consolas" panose="020B0609020204030204" pitchFamily="49" charset="0"/>
              <a:cs typeface="Consolas" panose="020B0609020204030204" pitchFamily="49" charset="0"/>
            </a:endParaRPr>
          </a:p>
          <a:p>
            <a:r>
              <a:rPr lang="en-GB" dirty="0">
                <a:latin typeface="Consolas" panose="020B0609020204030204" pitchFamily="49" charset="0"/>
                <a:cs typeface="Consolas" panose="020B0609020204030204" pitchFamily="49" charset="0"/>
              </a:rPr>
              <a:t>e.g. </a:t>
            </a:r>
            <a:r>
              <a:rPr lang="en-GB" dirty="0" err="1">
                <a:latin typeface="Consolas" panose="020B0609020204030204" pitchFamily="49" charset="0"/>
                <a:cs typeface="Consolas" panose="020B0609020204030204" pitchFamily="49" charset="0"/>
              </a:rPr>
              <a:t>gpio_set</a:t>
            </a:r>
            <a:r>
              <a:rPr lang="en-GB" dirty="0">
                <a:latin typeface="Consolas" panose="020B0609020204030204" pitchFamily="49" charset="0"/>
                <a:cs typeface="Consolas" panose="020B0609020204030204" pitchFamily="49" charset="0"/>
              </a:rPr>
              <a:t>(P2_5, 1) with PORT_DATA_REGISTER = 0b01010101</a:t>
            </a:r>
          </a:p>
          <a:p>
            <a:pPr marL="995362" lvl="1" indent="-457200">
              <a:buFont typeface="+mj-lt"/>
              <a:buAutoNum type="arabicPeriod"/>
            </a:pPr>
            <a:r>
              <a:rPr lang="en-GB" sz="1800" dirty="0">
                <a:cs typeface="Consolas" panose="020B0609020204030204" pitchFamily="49" charset="0"/>
              </a:rPr>
              <a:t>Create a mask for the bit we want to set (</a:t>
            </a:r>
            <a:r>
              <a:rPr lang="en-GB" sz="1800" dirty="0">
                <a:latin typeface="Consolas" panose="020B0609020204030204" pitchFamily="49" charset="0"/>
                <a:cs typeface="Consolas" panose="020B0609020204030204" pitchFamily="49" charset="0"/>
              </a:rPr>
              <a:t>0b00100000</a:t>
            </a:r>
            <a:r>
              <a:rPr lang="en-GB" sz="1800" dirty="0">
                <a:cs typeface="Consolas" panose="020B0609020204030204" pitchFamily="49" charset="0"/>
              </a:rPr>
              <a:t>)</a:t>
            </a:r>
          </a:p>
          <a:p>
            <a:pPr marL="995362" lvl="1" indent="-457200">
              <a:buFont typeface="+mj-lt"/>
              <a:buAutoNum type="arabicPeriod"/>
            </a:pPr>
            <a:r>
              <a:rPr lang="en-GB" sz="1800" dirty="0">
                <a:cs typeface="Consolas" panose="020B0609020204030204" pitchFamily="49" charset="0"/>
              </a:rPr>
              <a:t>Invert the mask (0b11011111) to select all the other bits in the port data register, and save the status of the other bits (</a:t>
            </a:r>
            <a:r>
              <a:rPr lang="en-GB" sz="1800" dirty="0" err="1">
                <a:latin typeface="Consolas" panose="020B0609020204030204" pitchFamily="49" charset="0"/>
                <a:cs typeface="Consolas" panose="020B0609020204030204" pitchFamily="49" charset="0"/>
              </a:rPr>
              <a:t>tmp</a:t>
            </a:r>
            <a:r>
              <a:rPr lang="en-GB" sz="1800" dirty="0">
                <a:latin typeface="Consolas" panose="020B0609020204030204" pitchFamily="49" charset="0"/>
                <a:cs typeface="Consolas" panose="020B0609020204030204" pitchFamily="49" charset="0"/>
              </a:rPr>
              <a:t> = 0b01010101)</a:t>
            </a:r>
            <a:endParaRPr lang="en-GB" sz="1800" dirty="0">
              <a:cs typeface="Consolas" panose="020B0609020204030204" pitchFamily="49" charset="0"/>
            </a:endParaRPr>
          </a:p>
          <a:p>
            <a:pPr marL="995362" lvl="1" indent="-457200">
              <a:buFont typeface="+mj-lt"/>
              <a:buAutoNum type="arabicPeriod"/>
            </a:pPr>
            <a:r>
              <a:rPr lang="en-GB" sz="1800" dirty="0">
                <a:cs typeface="Consolas" panose="020B0609020204030204" pitchFamily="49" charset="0"/>
              </a:rPr>
              <a:t>Move the new value of the bit into position, and or it with the new register value (</a:t>
            </a:r>
            <a:r>
              <a:rPr lang="en-GB" sz="1800" dirty="0" err="1">
                <a:latin typeface="Consolas" panose="020B0609020204030204" pitchFamily="49" charset="0"/>
                <a:cs typeface="Consolas" panose="020B0609020204030204" pitchFamily="49" charset="0"/>
              </a:rPr>
              <a:t>tmp</a:t>
            </a:r>
            <a:r>
              <a:rPr lang="en-GB" sz="1800" dirty="0">
                <a:latin typeface="Consolas" panose="020B0609020204030204" pitchFamily="49" charset="0"/>
                <a:cs typeface="Consolas" panose="020B0609020204030204" pitchFamily="49" charset="0"/>
              </a:rPr>
              <a:t> = 0b01110101)</a:t>
            </a:r>
            <a:endParaRPr lang="en-GB" sz="1800" dirty="0">
              <a:cs typeface="Consolas" panose="020B0609020204030204" pitchFamily="49" charset="0"/>
            </a:endParaRPr>
          </a:p>
          <a:p>
            <a:pPr marL="995362" lvl="1" indent="-457200">
              <a:buFont typeface="+mj-lt"/>
              <a:buAutoNum type="arabicPeriod"/>
            </a:pPr>
            <a:r>
              <a:rPr lang="en-GB" sz="1800" dirty="0">
                <a:cs typeface="Consolas" panose="020B0609020204030204" pitchFamily="49" charset="0"/>
              </a:rPr>
              <a:t>Write the new data register value out to the port (</a:t>
            </a:r>
            <a:r>
              <a:rPr lang="en-GB" sz="1800" dirty="0">
                <a:latin typeface="Consolas" panose="020B0609020204030204" pitchFamily="49" charset="0"/>
                <a:cs typeface="Consolas" panose="020B0609020204030204" pitchFamily="49" charset="0"/>
              </a:rPr>
              <a:t>PORT_DATA_REGISTER = 0b01110101)</a:t>
            </a:r>
            <a:endParaRPr lang="en-GB" sz="1800" dirty="0">
              <a:cs typeface="Consolas" panose="020B0609020204030204" pitchFamily="49" charset="0"/>
            </a:endParaRPr>
          </a:p>
        </p:txBody>
      </p:sp>
    </p:spTree>
    <p:extLst>
      <p:ext uri="{BB962C8B-B14F-4D97-AF65-F5344CB8AC3E}">
        <p14:creationId xmlns:p14="http://schemas.microsoft.com/office/powerpoint/2010/main" val="2344301737"/>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 ds:uri="f2ad5090-61a8-4b8c-ab70-68f4ff4d1933"/>
    <ds:schemaRef ds:uri="c0950e01-db07-4e41-9c32-b7a8e9fccc9b"/>
    <ds:schemaRef ds:uri="http://schemas.microsoft.com/sharepoint/v3"/>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Arm_2021</Template>
  <TotalTime>51</TotalTime>
  <Words>1615</Words>
  <Application>Microsoft Office PowerPoint</Application>
  <PresentationFormat>Widescreen</PresentationFormat>
  <Paragraphs>231</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Consolas</vt:lpstr>
      <vt:lpstr>Times New Roman</vt:lpstr>
      <vt:lpstr>Wingdings</vt:lpstr>
      <vt:lpstr>Arm_PPT_Public</vt:lpstr>
      <vt:lpstr>General Purpose I/O</vt:lpstr>
      <vt:lpstr>Learning Objectives</vt:lpstr>
      <vt:lpstr>Overview</vt:lpstr>
      <vt:lpstr>Basic Concepts</vt:lpstr>
      <vt:lpstr>GPIO Alternative Functions</vt:lpstr>
      <vt:lpstr>Pull-Up &amp; Pull-Down Resistors</vt:lpstr>
      <vt:lpstr>Input Synchronization</vt:lpstr>
      <vt:lpstr>Code Structure</vt:lpstr>
      <vt:lpstr>Drivers Layer: How It Works</vt:lpstr>
      <vt:lpstr>Drivers Layer: How It Works</vt:lpstr>
      <vt:lpstr>C Interface: GPIO Configuration</vt:lpstr>
      <vt:lpstr>C Interface: Reading and Writing</vt:lpstr>
      <vt:lpstr>Pseudocode for Program</vt:lpstr>
      <vt:lpstr>C Code</vt:lpstr>
      <vt:lpstr>Interfacing</vt:lpstr>
      <vt:lpstr>Inputs: What’s a One? A Zero?</vt:lpstr>
      <vt:lpstr>Outputs: What’s a One? A Zero?</vt:lpstr>
      <vt:lpstr>Output Example: Driving LEDs</vt:lpstr>
      <vt:lpstr>Output Example: Driving a Speaker</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 Design</dc:title>
  <dc:subject/>
  <dc:creator>Hubert Sumarno</dc:creator>
  <cp:keywords/>
  <dc:description/>
  <cp:lastModifiedBy>Francisca Tan</cp:lastModifiedBy>
  <cp:revision>3</cp:revision>
  <dcterms:created xsi:type="dcterms:W3CDTF">2021-07-30T09:18:53Z</dcterms:created>
  <dcterms:modified xsi:type="dcterms:W3CDTF">2021-11-10T13:55:37Z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