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7.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8.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9.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13.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14.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15.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16.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17.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31" r:id="rId6"/>
  </p:sldMasterIdLst>
  <p:notesMasterIdLst>
    <p:notesMasterId r:id="rId40"/>
  </p:notesMasterIdLst>
  <p:handoutMasterIdLst>
    <p:handoutMasterId r:id="rId41"/>
  </p:handoutMasterIdLst>
  <p:sldIdLst>
    <p:sldId id="256" r:id="rId7"/>
    <p:sldId id="441" r:id="rId8"/>
    <p:sldId id="286" r:id="rId9"/>
    <p:sldId id="257" r:id="rId10"/>
    <p:sldId id="258" r:id="rId11"/>
    <p:sldId id="259" r:id="rId12"/>
    <p:sldId id="260" r:id="rId13"/>
    <p:sldId id="262" r:id="rId14"/>
    <p:sldId id="263" r:id="rId15"/>
    <p:sldId id="261"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7" r:id="rId3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33E48"/>
    <a:srgbClr val="00C1DE"/>
    <a:srgbClr val="FF6B00"/>
    <a:srgbClr val="E5ECEB"/>
    <a:srgbClr val="95D6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B5E2CF-5A51-4618-BECB-075EF5389D11}" v="37" dt="2021-11-09T15:40:31.404"/>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3466"/>
  </p:normalViewPr>
  <p:slideViewPr>
    <p:cSldViewPr snapToGrid="0">
      <p:cViewPr varScale="1">
        <p:scale>
          <a:sx n="82" d="100"/>
          <a:sy n="82" d="100"/>
        </p:scale>
        <p:origin x="102" y="16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23" d="100"/>
          <a:sy n="123" d="100"/>
        </p:scale>
        <p:origin x="402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a Tan" userId="6e1eea0e-3b13-45be-8c9f-e176322eec1e" providerId="ADAL" clId="{35B5E2CF-5A51-4618-BECB-075EF5389D11}"/>
    <pc:docChg chg="custSel modSld">
      <pc:chgData name="Francisca Tan" userId="6e1eea0e-3b13-45be-8c9f-e176322eec1e" providerId="ADAL" clId="{35B5E2CF-5A51-4618-BECB-075EF5389D11}" dt="2021-11-09T15:45:51.958" v="50" actId="20577"/>
      <pc:docMkLst>
        <pc:docMk/>
      </pc:docMkLst>
      <pc:sldChg chg="modSp mod modNotes">
        <pc:chgData name="Francisca Tan" userId="6e1eea0e-3b13-45be-8c9f-e176322eec1e" providerId="ADAL" clId="{35B5E2CF-5A51-4618-BECB-075EF5389D11}" dt="2021-11-09T15:44:52.521" v="41" actId="20577"/>
        <pc:sldMkLst>
          <pc:docMk/>
          <pc:sldMk cId="2726040070" sldId="260"/>
        </pc:sldMkLst>
        <pc:spChg chg="mod">
          <ac:chgData name="Francisca Tan" userId="6e1eea0e-3b13-45be-8c9f-e176322eec1e" providerId="ADAL" clId="{35B5E2CF-5A51-4618-BECB-075EF5389D11}" dt="2021-11-09T15:44:52.521" v="41" actId="20577"/>
          <ac:spMkLst>
            <pc:docMk/>
            <pc:sldMk cId="2726040070" sldId="260"/>
            <ac:spMk id="5123" creationId="{00000000-0000-0000-0000-000000000000}"/>
          </ac:spMkLst>
        </pc:spChg>
      </pc:sldChg>
      <pc:sldChg chg="modNotes">
        <pc:chgData name="Francisca Tan" userId="6e1eea0e-3b13-45be-8c9f-e176322eec1e" providerId="ADAL" clId="{35B5E2CF-5A51-4618-BECB-075EF5389D11}" dt="2021-11-09T15:39:50.790" v="26"/>
        <pc:sldMkLst>
          <pc:docMk/>
          <pc:sldMk cId="2892720776" sldId="261"/>
        </pc:sldMkLst>
      </pc:sldChg>
      <pc:sldChg chg="modSp mod modNotes">
        <pc:chgData name="Francisca Tan" userId="6e1eea0e-3b13-45be-8c9f-e176322eec1e" providerId="ADAL" clId="{35B5E2CF-5A51-4618-BECB-075EF5389D11}" dt="2021-11-09T15:45:03.762" v="48" actId="20577"/>
        <pc:sldMkLst>
          <pc:docMk/>
          <pc:sldMk cId="371523666" sldId="262"/>
        </pc:sldMkLst>
        <pc:spChg chg="mod">
          <ac:chgData name="Francisca Tan" userId="6e1eea0e-3b13-45be-8c9f-e176322eec1e" providerId="ADAL" clId="{35B5E2CF-5A51-4618-BECB-075EF5389D11}" dt="2021-11-09T15:45:03.762" v="48" actId="20577"/>
          <ac:spMkLst>
            <pc:docMk/>
            <pc:sldMk cId="371523666" sldId="262"/>
            <ac:spMk id="7171" creationId="{00000000-0000-0000-0000-000000000000}"/>
          </ac:spMkLst>
        </pc:spChg>
      </pc:sldChg>
      <pc:sldChg chg="modNotes">
        <pc:chgData name="Francisca Tan" userId="6e1eea0e-3b13-45be-8c9f-e176322eec1e" providerId="ADAL" clId="{35B5E2CF-5A51-4618-BECB-075EF5389D11}" dt="2021-11-09T15:39:37.429" v="23"/>
        <pc:sldMkLst>
          <pc:docMk/>
          <pc:sldMk cId="3089637564" sldId="263"/>
        </pc:sldMkLst>
      </pc:sldChg>
      <pc:sldChg chg="modNotes">
        <pc:chgData name="Francisca Tan" userId="6e1eea0e-3b13-45be-8c9f-e176322eec1e" providerId="ADAL" clId="{35B5E2CF-5A51-4618-BECB-075EF5389D11}" dt="2021-11-09T15:40:18.349" v="27" actId="6549"/>
        <pc:sldMkLst>
          <pc:docMk/>
          <pc:sldMk cId="3060403117" sldId="265"/>
        </pc:sldMkLst>
      </pc:sldChg>
      <pc:sldChg chg="modNotes">
        <pc:chgData name="Francisca Tan" userId="6e1eea0e-3b13-45be-8c9f-e176322eec1e" providerId="ADAL" clId="{35B5E2CF-5A51-4618-BECB-075EF5389D11}" dt="2021-11-09T15:40:31.404" v="36"/>
        <pc:sldMkLst>
          <pc:docMk/>
          <pc:sldMk cId="905596988" sldId="267"/>
        </pc:sldMkLst>
      </pc:sldChg>
      <pc:sldChg chg="modSp mod">
        <pc:chgData name="Francisca Tan" userId="6e1eea0e-3b13-45be-8c9f-e176322eec1e" providerId="ADAL" clId="{35B5E2CF-5A51-4618-BECB-075EF5389D11}" dt="2021-11-09T15:45:51.958" v="50" actId="20577"/>
        <pc:sldMkLst>
          <pc:docMk/>
          <pc:sldMk cId="3350478133" sldId="274"/>
        </pc:sldMkLst>
        <pc:spChg chg="mod">
          <ac:chgData name="Francisca Tan" userId="6e1eea0e-3b13-45be-8c9f-e176322eec1e" providerId="ADAL" clId="{35B5E2CF-5A51-4618-BECB-075EF5389D11}" dt="2021-11-09T15:45:36.314" v="49" actId="20577"/>
          <ac:spMkLst>
            <pc:docMk/>
            <pc:sldMk cId="3350478133" sldId="274"/>
            <ac:spMk id="3" creationId="{00000000-0000-0000-0000-000000000000}"/>
          </ac:spMkLst>
        </pc:spChg>
        <pc:spChg chg="mod">
          <ac:chgData name="Francisca Tan" userId="6e1eea0e-3b13-45be-8c9f-e176322eec1e" providerId="ADAL" clId="{35B5E2CF-5A51-4618-BECB-075EF5389D11}" dt="2021-11-09T15:45:51.958" v="50" actId="20577"/>
          <ac:spMkLst>
            <pc:docMk/>
            <pc:sldMk cId="3350478133" sldId="274"/>
            <ac:spMk id="16" creationId="{00000000-0000-0000-0000-000000000000}"/>
          </ac:spMkLst>
        </pc:spChg>
      </pc:sldChg>
      <pc:sldChg chg="modNotes">
        <pc:chgData name="Francisca Tan" userId="6e1eea0e-3b13-45be-8c9f-e176322eec1e" providerId="ADAL" clId="{35B5E2CF-5A51-4618-BECB-075EF5389D11}" dt="2021-11-09T15:41:23.893" v="37" actId="20577"/>
        <pc:sldMkLst>
          <pc:docMk/>
          <pc:sldMk cId="3046139558" sldId="279"/>
        </pc:sldMkLst>
      </pc:sldChg>
      <pc:sldChg chg="modNotes">
        <pc:chgData name="Francisca Tan" userId="6e1eea0e-3b13-45be-8c9f-e176322eec1e" providerId="ADAL" clId="{35B5E2CF-5A51-4618-BECB-075EF5389D11}" dt="2021-11-09T15:41:36.621" v="38" actId="20577"/>
        <pc:sldMkLst>
          <pc:docMk/>
          <pc:sldMk cId="1435566993" sldId="285"/>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Typical Absolute </a:t>
            </a:r>
            <a:r>
              <a:rPr lang="en-US" baseline="0" dirty="0"/>
              <a:t>Pressure vs. Output</a:t>
            </a:r>
            <a:endParaRPr lang="en-US" dirty="0"/>
          </a:p>
        </c:rich>
      </c:tx>
      <c:overlay val="0"/>
    </c:title>
    <c:autoTitleDeleted val="0"/>
    <c:plotArea>
      <c:layout/>
      <c:scatterChart>
        <c:scatterStyle val="lineMarker"/>
        <c:varyColors val="0"/>
        <c:ser>
          <c:idx val="0"/>
          <c:order val="0"/>
          <c:tx>
            <c:strRef>
              <c:f>Sheet1!$D$2</c:f>
              <c:strCache>
                <c:ptCount val="1"/>
                <c:pt idx="0">
                  <c:v>Output [V]</c:v>
                </c:pt>
              </c:strCache>
            </c:strRef>
          </c:tx>
          <c:marker>
            <c:symbol val="none"/>
          </c:marker>
          <c:xVal>
            <c:numRef>
              <c:f>Sheet1!$C$3:$C$6</c:f>
              <c:numCache>
                <c:formatCode>General</c:formatCode>
                <c:ptCount val="4"/>
                <c:pt idx="0">
                  <c:v>0</c:v>
                </c:pt>
                <c:pt idx="1">
                  <c:v>20</c:v>
                </c:pt>
                <c:pt idx="2">
                  <c:v>250</c:v>
                </c:pt>
                <c:pt idx="3">
                  <c:v>260</c:v>
                </c:pt>
              </c:numCache>
            </c:numRef>
          </c:xVal>
          <c:yVal>
            <c:numRef>
              <c:f>Sheet1!$D$3:$D$6</c:f>
              <c:numCache>
                <c:formatCode>General</c:formatCode>
                <c:ptCount val="4"/>
                <c:pt idx="0">
                  <c:v>0.25</c:v>
                </c:pt>
                <c:pt idx="1">
                  <c:v>0.25</c:v>
                </c:pt>
                <c:pt idx="2">
                  <c:v>4.75</c:v>
                </c:pt>
                <c:pt idx="3">
                  <c:v>4.75</c:v>
                </c:pt>
              </c:numCache>
            </c:numRef>
          </c:yVal>
          <c:smooth val="0"/>
          <c:extLst>
            <c:ext xmlns:c16="http://schemas.microsoft.com/office/drawing/2014/chart" uri="{C3380CC4-5D6E-409C-BE32-E72D297353CC}">
              <c16:uniqueId val="{00000000-65DF-4598-8034-33BD0FFD6F67}"/>
            </c:ext>
          </c:extLst>
        </c:ser>
        <c:dLbls>
          <c:showLegendKey val="0"/>
          <c:showVal val="0"/>
          <c:showCatName val="0"/>
          <c:showSerName val="0"/>
          <c:showPercent val="0"/>
          <c:showBubbleSize val="0"/>
        </c:dLbls>
        <c:axId val="109004288"/>
        <c:axId val="109006208"/>
      </c:scatterChart>
      <c:valAx>
        <c:axId val="109004288"/>
        <c:scaling>
          <c:orientation val="minMax"/>
          <c:max val="260"/>
          <c:min val="0"/>
        </c:scaling>
        <c:delete val="0"/>
        <c:axPos val="b"/>
        <c:majorGridlines/>
        <c:title>
          <c:tx>
            <c:rich>
              <a:bodyPr/>
              <a:lstStyle/>
              <a:p>
                <a:pPr>
                  <a:defRPr/>
                </a:pPr>
                <a:r>
                  <a:rPr lang="en-GB"/>
                  <a:t>Pressure [kPa]</a:t>
                </a:r>
              </a:p>
            </c:rich>
          </c:tx>
          <c:overlay val="0"/>
        </c:title>
        <c:numFmt formatCode="General" sourceLinked="1"/>
        <c:majorTickMark val="out"/>
        <c:minorTickMark val="none"/>
        <c:tickLblPos val="nextTo"/>
        <c:crossAx val="109006208"/>
        <c:crosses val="autoZero"/>
        <c:crossBetween val="midCat"/>
        <c:majorUnit val="20"/>
        <c:minorUnit val="10"/>
      </c:valAx>
      <c:valAx>
        <c:axId val="109006208"/>
        <c:scaling>
          <c:orientation val="minMax"/>
        </c:scaling>
        <c:delete val="0"/>
        <c:axPos val="l"/>
        <c:majorGridlines/>
        <c:title>
          <c:tx>
            <c:rich>
              <a:bodyPr rot="-5400000" vert="horz"/>
              <a:lstStyle/>
              <a:p>
                <a:pPr>
                  <a:defRPr/>
                </a:pPr>
                <a:r>
                  <a:rPr lang="en-GB"/>
                  <a:t>Output [V]</a:t>
                </a:r>
              </a:p>
            </c:rich>
          </c:tx>
          <c:overlay val="0"/>
        </c:title>
        <c:numFmt formatCode="#,##0.0" sourceLinked="0"/>
        <c:majorTickMark val="out"/>
        <c:minorTickMark val="none"/>
        <c:tickLblPos val="nextTo"/>
        <c:crossAx val="109004288"/>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Example Battery Discharge Curve</a:t>
            </a:r>
          </a:p>
        </c:rich>
      </c:tx>
      <c:overlay val="0"/>
    </c:title>
    <c:autoTitleDeleted val="0"/>
    <c:plotArea>
      <c:layout/>
      <c:scatterChart>
        <c:scatterStyle val="lineMarker"/>
        <c:varyColors val="0"/>
        <c:ser>
          <c:idx val="0"/>
          <c:order val="0"/>
          <c:marker>
            <c:symbol val="none"/>
          </c:marker>
          <c:xVal>
            <c:numRef>
              <c:f>Sheet1!$B$3:$B$17</c:f>
              <c:numCache>
                <c:formatCode>General</c:formatCode>
                <c:ptCount val="15"/>
                <c:pt idx="0">
                  <c:v>100</c:v>
                </c:pt>
                <c:pt idx="1">
                  <c:v>90</c:v>
                </c:pt>
                <c:pt idx="2">
                  <c:v>80</c:v>
                </c:pt>
                <c:pt idx="3">
                  <c:v>70</c:v>
                </c:pt>
                <c:pt idx="4">
                  <c:v>60</c:v>
                </c:pt>
                <c:pt idx="5">
                  <c:v>50</c:v>
                </c:pt>
                <c:pt idx="6">
                  <c:v>40</c:v>
                </c:pt>
                <c:pt idx="7">
                  <c:v>30</c:v>
                </c:pt>
                <c:pt idx="8">
                  <c:v>20</c:v>
                </c:pt>
                <c:pt idx="9">
                  <c:v>17.5</c:v>
                </c:pt>
                <c:pt idx="10">
                  <c:v>15</c:v>
                </c:pt>
                <c:pt idx="11">
                  <c:v>12.5</c:v>
                </c:pt>
                <c:pt idx="12">
                  <c:v>10</c:v>
                </c:pt>
                <c:pt idx="13">
                  <c:v>7.5</c:v>
                </c:pt>
                <c:pt idx="14">
                  <c:v>0</c:v>
                </c:pt>
              </c:numCache>
            </c:numRef>
          </c:xVal>
          <c:yVal>
            <c:numRef>
              <c:f>Sheet1!$C$3:$C$17</c:f>
              <c:numCache>
                <c:formatCode>General</c:formatCode>
                <c:ptCount val="15"/>
                <c:pt idx="0">
                  <c:v>3</c:v>
                </c:pt>
                <c:pt idx="1">
                  <c:v>2.99</c:v>
                </c:pt>
                <c:pt idx="2">
                  <c:v>2.98</c:v>
                </c:pt>
                <c:pt idx="3">
                  <c:v>2.97</c:v>
                </c:pt>
                <c:pt idx="4">
                  <c:v>2.96</c:v>
                </c:pt>
                <c:pt idx="5">
                  <c:v>2.95</c:v>
                </c:pt>
                <c:pt idx="6">
                  <c:v>2.94</c:v>
                </c:pt>
                <c:pt idx="7">
                  <c:v>2.93</c:v>
                </c:pt>
                <c:pt idx="8">
                  <c:v>2.9</c:v>
                </c:pt>
                <c:pt idx="9">
                  <c:v>2.88</c:v>
                </c:pt>
                <c:pt idx="10">
                  <c:v>2.85</c:v>
                </c:pt>
                <c:pt idx="11">
                  <c:v>2.79</c:v>
                </c:pt>
                <c:pt idx="12">
                  <c:v>2.7</c:v>
                </c:pt>
                <c:pt idx="13">
                  <c:v>2.5499999999999998</c:v>
                </c:pt>
                <c:pt idx="14">
                  <c:v>2</c:v>
                </c:pt>
              </c:numCache>
            </c:numRef>
          </c:yVal>
          <c:smooth val="0"/>
          <c:extLst>
            <c:ext xmlns:c16="http://schemas.microsoft.com/office/drawing/2014/chart" uri="{C3380CC4-5D6E-409C-BE32-E72D297353CC}">
              <c16:uniqueId val="{00000000-7DA2-4993-9E33-54CDFDF16ABB}"/>
            </c:ext>
          </c:extLst>
        </c:ser>
        <c:dLbls>
          <c:showLegendKey val="0"/>
          <c:showVal val="0"/>
          <c:showCatName val="0"/>
          <c:showSerName val="0"/>
          <c:showPercent val="0"/>
          <c:showBubbleSize val="0"/>
        </c:dLbls>
        <c:axId val="162904320"/>
        <c:axId val="168165760"/>
      </c:scatterChart>
      <c:valAx>
        <c:axId val="162904320"/>
        <c:scaling>
          <c:orientation val="maxMin"/>
          <c:max val="100"/>
        </c:scaling>
        <c:delete val="0"/>
        <c:axPos val="b"/>
        <c:majorGridlines/>
        <c:title>
          <c:tx>
            <c:rich>
              <a:bodyPr/>
              <a:lstStyle/>
              <a:p>
                <a:pPr>
                  <a:defRPr/>
                </a:pPr>
                <a:r>
                  <a:rPr lang="en-GB" dirty="0"/>
                  <a:t>Capacity</a:t>
                </a:r>
                <a:r>
                  <a:rPr lang="en-GB" baseline="0" dirty="0"/>
                  <a:t> [%]</a:t>
                </a:r>
                <a:endParaRPr lang="en-GB" dirty="0"/>
              </a:p>
            </c:rich>
          </c:tx>
          <c:overlay val="0"/>
        </c:title>
        <c:numFmt formatCode="General" sourceLinked="1"/>
        <c:majorTickMark val="out"/>
        <c:minorTickMark val="none"/>
        <c:tickLblPos val="nextTo"/>
        <c:crossAx val="168165760"/>
        <c:crosses val="autoZero"/>
        <c:crossBetween val="midCat"/>
      </c:valAx>
      <c:valAx>
        <c:axId val="168165760"/>
        <c:scaling>
          <c:orientation val="minMax"/>
          <c:max val="3"/>
          <c:min val="2"/>
        </c:scaling>
        <c:delete val="0"/>
        <c:axPos val="r"/>
        <c:majorGridlines/>
        <c:title>
          <c:tx>
            <c:rich>
              <a:bodyPr rot="-5400000" vert="horz"/>
              <a:lstStyle/>
              <a:p>
                <a:pPr>
                  <a:defRPr/>
                </a:pPr>
                <a:r>
                  <a:rPr lang="en-GB" dirty="0"/>
                  <a:t>Voltage [V]</a:t>
                </a:r>
              </a:p>
            </c:rich>
          </c:tx>
          <c:overlay val="0"/>
        </c:title>
        <c:numFmt formatCode="General" sourceLinked="1"/>
        <c:majorTickMark val="out"/>
        <c:minorTickMark val="none"/>
        <c:tickLblPos val="nextTo"/>
        <c:crossAx val="162904320"/>
        <c:crosses val="autoZero"/>
        <c:crossBetween val="midCat"/>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11/10/2021</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BF10A2B-8D9C-434A-AD03-94F0712C9332}" type="slidenum">
              <a:rPr lang="en-US" sz="1200" smtClean="0"/>
              <a:pPr/>
              <a:t>1</a:t>
            </a:fld>
            <a:endParaRPr lang="en-US" sz="1200" dirty="0"/>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fld id="{0AE30CAE-D980-4B1A-A7FB-CE4682D18786}" type="slidenum">
              <a:rPr lang="en-US" sz="1200" baseline="0" smtClean="0"/>
              <a:pPr/>
              <a:t>11</a:t>
            </a:fld>
            <a:endParaRPr lang="en-US" sz="1200" baseline="0"/>
          </a:p>
        </p:txBody>
      </p:sp>
      <p:sp>
        <p:nvSpPr>
          <p:cNvPr id="47107" name="Rectangle 2"/>
          <p:cNvSpPr>
            <a:spLocks noGrp="1" noRot="1" noChangeAspect="1" noChangeArrowheads="1" noTextEdit="1"/>
          </p:cNvSpPr>
          <p:nvPr>
            <p:ph type="sldImg"/>
          </p:nvPr>
        </p:nvSpPr>
        <p:spPr>
          <a:xfrm>
            <a:off x="381000" y="685800"/>
            <a:ext cx="6096000" cy="3429000"/>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 DAC produces the inverse transfer function, i.e. it</a:t>
            </a:r>
            <a:r>
              <a:rPr lang="en-US" baseline="0" dirty="0"/>
              <a:t> converts a value n into a discrete output voltage.  One value of n will represent a range of equivalent inputs between (n-1/2) and (n+1/2), but because n is an discrete integer, we will output a step waveform composed of discrete converted values.</a:t>
            </a:r>
          </a:p>
          <a:p>
            <a:r>
              <a:rPr lang="en-US" baseline="0" dirty="0"/>
              <a:t>The converted value of n thus represents a small range of voltages from </a:t>
            </a:r>
            <a:r>
              <a:rPr lang="en-US" baseline="0" dirty="0" err="1"/>
              <a:t>Vin_min</a:t>
            </a:r>
            <a:r>
              <a:rPr lang="en-US" baseline="0" dirty="0"/>
              <a:t> to </a:t>
            </a:r>
            <a:r>
              <a:rPr lang="en-US" baseline="0" dirty="0" err="1"/>
              <a:t>Vin_max</a:t>
            </a:r>
            <a:r>
              <a:rPr lang="en-US" baseline="0" dirty="0"/>
              <a:t>, which cannot be resolved by the DAC.  These values can be calculated as indicated on the slide; again, the simple case is when the lower reference voltage (V-ref) will is zero (ground) .</a:t>
            </a:r>
          </a:p>
          <a:p>
            <a:r>
              <a:rPr lang="en-US" baseline="0" dirty="0"/>
              <a:t>The difference between </a:t>
            </a:r>
            <a:r>
              <a:rPr lang="en-US" baseline="0" dirty="0" err="1"/>
              <a:t>Vin_max</a:t>
            </a:r>
            <a:r>
              <a:rPr lang="en-US" baseline="0" dirty="0"/>
              <a:t> and </a:t>
            </a:r>
            <a:r>
              <a:rPr lang="en-US" baseline="0" dirty="0" err="1"/>
              <a:t>Vin_min</a:t>
            </a:r>
            <a:r>
              <a:rPr lang="en-US" baseline="0" dirty="0"/>
              <a:t> is the step size of the converter.</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accuracy of the voltage</a:t>
            </a:r>
            <a:r>
              <a:rPr lang="en-US" baseline="0" dirty="0"/>
              <a:t> reference has a huge influence on the accuracy of the DAC.  If we suspect it is drifting in value, we can still use the converter, but it needs to be recalibrated against the value of n for a precisely known voltage.  This is OK, but if the reference is still drifting, the converter will need to be calibrated often.</a:t>
            </a:r>
          </a:p>
          <a:p>
            <a:r>
              <a:rPr lang="en-US" baseline="0" dirty="0"/>
              <a:t>We can use a similar method to check the current value of the reference voltage as shown in the slide.</a:t>
            </a:r>
          </a:p>
          <a:p>
            <a:r>
              <a:rPr lang="en-US" baseline="0" dirty="0"/>
              <a:t>In Cortex microcontrollers, converters are usually provided with an accurate internal reference, or use the supply rail as a reference.  Alternatively, they will have some form of reference input pin.</a:t>
            </a:r>
            <a:endParaRPr lang="en-US" dirty="0"/>
          </a:p>
        </p:txBody>
      </p:sp>
      <p:sp>
        <p:nvSpPr>
          <p:cNvPr id="4" name="Slide Number Placeholder 3"/>
          <p:cNvSpPr>
            <a:spLocks noGrp="1"/>
          </p:cNvSpPr>
          <p:nvPr>
            <p:ph type="sldNum" sz="quarter" idx="10"/>
          </p:nvPr>
        </p:nvSpPr>
        <p:spPr/>
        <p:txBody>
          <a:bodyPr/>
          <a:lstStyle/>
          <a:p>
            <a:pPr>
              <a:defRPr/>
            </a:pPr>
            <a:fld id="{E65536E5-0377-4EEB-A512-2B9771343D13}" type="slidenum">
              <a:rPr lang="en-US" smtClean="0"/>
              <a:pPr>
                <a:defRPr/>
              </a:pPr>
              <a:t>12</a:t>
            </a:fld>
            <a:endParaRPr lang="en-US"/>
          </a:p>
        </p:txBody>
      </p:sp>
    </p:spTree>
    <p:extLst>
      <p:ext uri="{BB962C8B-B14F-4D97-AF65-F5344CB8AC3E}">
        <p14:creationId xmlns:p14="http://schemas.microsoft.com/office/powerpoint/2010/main" val="3448735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now take a look at the underlying concepts related</a:t>
            </a:r>
            <a:r>
              <a:rPr lang="en-US" baseline="0" dirty="0"/>
              <a:t> to the implementation of ADCs and DACs.</a:t>
            </a:r>
            <a:endParaRPr lang="en-US" dirty="0"/>
          </a:p>
        </p:txBody>
      </p:sp>
      <p:sp>
        <p:nvSpPr>
          <p:cNvPr id="4" name="Slide Number Placeholder 3"/>
          <p:cNvSpPr>
            <a:spLocks noGrp="1"/>
          </p:cNvSpPr>
          <p:nvPr>
            <p:ph type="sldNum" sz="quarter" idx="10"/>
          </p:nvPr>
        </p:nvSpPr>
        <p:spPr/>
        <p:txBody>
          <a:bodyPr/>
          <a:lstStyle/>
          <a:p>
            <a:pPr>
              <a:defRPr/>
            </a:pPr>
            <a:fld id="{1ECBAFE4-0DD4-4449-ACD4-48CEEBB7F32E}" type="slidenum">
              <a:rPr lang="en-US" smtClean="0"/>
              <a:pPr>
                <a:defRPr/>
              </a:pPr>
              <a:t>13</a:t>
            </a:fld>
            <a:endParaRPr lang="en-US"/>
          </a:p>
        </p:txBody>
      </p:sp>
    </p:spTree>
    <p:extLst>
      <p:ext uri="{BB962C8B-B14F-4D97-AF65-F5344CB8AC3E}">
        <p14:creationId xmlns:p14="http://schemas.microsoft.com/office/powerpoint/2010/main" val="1692156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fld id="{7E0D04AB-EF02-44B8-95F6-EA356C3F5068}" type="slidenum">
              <a:rPr lang="en-US" sz="1200" baseline="0" smtClean="0"/>
              <a:pPr/>
              <a:t>14</a:t>
            </a:fld>
            <a:endParaRPr lang="en-US" sz="1200" baseline="0"/>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 complete an A to D conversion, from a signal voltage to a number, normally takes a finite amount of time, and this conversion time impacts on the sample time </a:t>
            </a:r>
            <a:r>
              <a:rPr lang="en-GB" baseline="0" dirty="0"/>
              <a:t>delta-t, which should be as small as possible.</a:t>
            </a:r>
          </a:p>
          <a:p>
            <a:r>
              <a:rPr lang="en-US" baseline="0" dirty="0"/>
              <a:t>One approach to this problem is the ‘flash converter’, which has a very low ‘conversion time’.  The slide shows a simple 3 bit converter.  The converter divides the interval between the reference voltage (1V in this case) and 0V into 8 ranges.  A bank of comparators then determines which range the input voltage lies in, and uses an encoder to convert this to a 3-bit digital value.  The output is available within fractions of a microsecond, but the hardware requirements are significant – for a 12 bit converter you would need 4095 comparators.</a:t>
            </a:r>
          </a:p>
          <a:p>
            <a:r>
              <a:rPr lang="en-US" baseline="0" dirty="0"/>
              <a:t>The problem of choosing the nearest value of ‘n’ remains. This can be fixed by making the lowest resistor in the chain half size, and making the upper resistor 50% larger.</a:t>
            </a:r>
          </a:p>
          <a:p>
            <a:r>
              <a:rPr lang="en-US" baseline="0" dirty="0"/>
              <a:t>Flash converters are often very expensive.</a:t>
            </a:r>
            <a:endParaRPr lang="en-GB" baseline="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fld id="{FC006445-B82F-4C99-A9EA-CB11F840EE26}" type="slidenum">
              <a:rPr lang="en-US" sz="1200" baseline="0" smtClean="0"/>
              <a:pPr/>
              <a:t>15</a:t>
            </a:fld>
            <a:endParaRPr lang="en-US" sz="1200" baseline="0"/>
          </a:p>
        </p:txBody>
      </p:sp>
      <p:sp>
        <p:nvSpPr>
          <p:cNvPr id="51203" name="Rectangle 2"/>
          <p:cNvSpPr>
            <a:spLocks noGrp="1" noRot="1" noChangeAspect="1" noChangeArrowheads="1" noTextEdit="1"/>
          </p:cNvSpPr>
          <p:nvPr>
            <p:ph type="sldImg"/>
          </p:nvPr>
        </p:nvSpPr>
        <p:spPr>
          <a:xfrm>
            <a:off x="381000" y="685800"/>
            <a:ext cx="6096000" cy="342900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hardware for the successive approximation</a:t>
            </a:r>
            <a:r>
              <a:rPr lang="en-US" baseline="0" dirty="0"/>
              <a:t> ADC uses a comparator to compare the input voltage against a test voltage generated by an internal D/A converter, which is driven by the successive approximation (SA) register according to a binary search sequence.  Effectively we test each bit in turn to see if it should be set or not.  The operation takes one cycle per bit, so the more bits there are, the longer the conversion takes.</a:t>
            </a:r>
          </a:p>
          <a:p>
            <a:r>
              <a:rPr lang="en-US" baseline="0" dirty="0"/>
              <a:t>This is often the type implemented on a microcontroller.  In operation, we initiate the conversion process by signaling the converter, and then wait for the converter to tell us that the conversion is complete (often using an interrupt).  This compromises the minimum </a:t>
            </a:r>
            <a:r>
              <a:rPr lang="en-GB" baseline="0" dirty="0"/>
              <a:t>delta-t, and can seriously limit the sample rate.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fld id="{79E90A39-BB10-4A4C-8150-D83C8211A1F8}" type="slidenum">
              <a:rPr lang="en-US" sz="1200" baseline="0" smtClean="0"/>
              <a:pPr/>
              <a:t>16</a:t>
            </a:fld>
            <a:endParaRPr lang="en-US" sz="1200" baseline="0"/>
          </a:p>
        </p:txBody>
      </p:sp>
      <p:sp>
        <p:nvSpPr>
          <p:cNvPr id="53251" name="Rectangle 2"/>
          <p:cNvSpPr>
            <a:spLocks noGrp="1" noRot="1" noChangeAspect="1" noChangeArrowheads="1" noTextEdit="1"/>
          </p:cNvSpPr>
          <p:nvPr>
            <p:ph type="sldImg"/>
          </p:nvPr>
        </p:nvSpPr>
        <p:spPr>
          <a:xfrm>
            <a:off x="381000" y="685800"/>
            <a:ext cx="6096000" cy="3429000"/>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fundamental metric for an A to D converter is the number of bits, which limits</a:t>
            </a:r>
            <a:r>
              <a:rPr lang="en-US" baseline="0" dirty="0"/>
              <a:t> overall accuracy – the more bits, the smaller the step size.</a:t>
            </a:r>
            <a:endParaRPr lang="en-US" dirty="0"/>
          </a:p>
          <a:p>
            <a:r>
              <a:rPr lang="en-US" dirty="0"/>
              <a:t>There are always limitations and inaccuracies</a:t>
            </a:r>
            <a:r>
              <a:rPr lang="en-US" baseline="0" dirty="0"/>
              <a:t> present in the conversion from</a:t>
            </a:r>
            <a:r>
              <a:rPr lang="en-US" dirty="0"/>
              <a:t> Analog to Digital.</a:t>
            </a:r>
          </a:p>
          <a:p>
            <a:r>
              <a:rPr lang="en-US" dirty="0"/>
              <a:t>The step increments are not always exactly the same size,</a:t>
            </a:r>
            <a:r>
              <a:rPr lang="en-US" baseline="0" dirty="0"/>
              <a:t> and this can lead to incorrect operation where an increase in input voltage causes a decrease in output code, n.</a:t>
            </a:r>
            <a:r>
              <a:rPr lang="en-US" dirty="0"/>
              <a:t>   This is referred to as a non-monotonic converter.</a:t>
            </a:r>
          </a:p>
          <a:p>
            <a:r>
              <a:rPr lang="en-US" dirty="0"/>
              <a:t>The linearity and gain of the converter may not be precise, and there may be</a:t>
            </a:r>
            <a:r>
              <a:rPr lang="en-US" baseline="0" dirty="0"/>
              <a:t> a constant offset applied to converted values.  As a general rule, these errors are designed to be less than one step size.</a:t>
            </a:r>
          </a:p>
          <a:p>
            <a:r>
              <a:rPr lang="en-US" baseline="0" dirty="0"/>
              <a:t>The conversion time limits the sample rate, which in turn limits the kind of signal we can faithfully capture (see below for Nyquist Rate).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fld id="{D51C9C61-9152-4B7B-9B17-FB3EE8ACD057}" type="slidenum">
              <a:rPr lang="en-US" sz="1200" baseline="0" smtClean="0"/>
              <a:pPr/>
              <a:t>17</a:t>
            </a:fld>
            <a:endParaRPr lang="en-US" sz="1200" baseline="0"/>
          </a:p>
        </p:txBody>
      </p:sp>
      <p:sp>
        <p:nvSpPr>
          <p:cNvPr id="54275" name="Rectangle 2"/>
          <p:cNvSpPr>
            <a:spLocks noGrp="1" noRot="1" noChangeAspect="1" noChangeArrowheads="1" noTextEdit="1"/>
          </p:cNvSpPr>
          <p:nvPr>
            <p:ph type="sldImg"/>
          </p:nvPr>
        </p:nvSpPr>
        <p:spPr>
          <a:xfrm>
            <a:off x="381000" y="685800"/>
            <a:ext cx="6096000" cy="3429000"/>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bandwidth limit of a converter is set by the </a:t>
            </a:r>
            <a:r>
              <a:rPr lang="en-US" dirty="0" err="1"/>
              <a:t>Nyquist</a:t>
            </a:r>
            <a:r>
              <a:rPr lang="en-US" dirty="0"/>
              <a:t> criterion, which says that each cycle of the waveform must be sampled</a:t>
            </a:r>
            <a:r>
              <a:rPr lang="en-US" baseline="0" dirty="0"/>
              <a:t> a minimum of twice, i.e. </a:t>
            </a:r>
            <a:r>
              <a:rPr lang="en-US" baseline="0" dirty="0" err="1"/>
              <a:t>Fsample</a:t>
            </a:r>
            <a:r>
              <a:rPr lang="en-US" baseline="0" dirty="0"/>
              <a:t> &gt;= 2 * </a:t>
            </a:r>
            <a:r>
              <a:rPr lang="en-US" baseline="0" dirty="0" err="1"/>
              <a:t>Fmax</a:t>
            </a:r>
            <a:endParaRPr lang="en-US" baseline="0" dirty="0"/>
          </a:p>
          <a:p>
            <a:r>
              <a:rPr lang="en-US" baseline="0" dirty="0"/>
              <a:t>If the criterion is not met, the sampled signal will contain errors (high frequencies will be transformed into lower frequencies – this is called aliasing).</a:t>
            </a:r>
          </a:p>
          <a:p>
            <a:r>
              <a:rPr lang="en-US" baseline="0" dirty="0"/>
              <a:t>An associated problem is that of ensuring that no frequencies greater than </a:t>
            </a:r>
            <a:r>
              <a:rPr lang="en-US" baseline="0" dirty="0" err="1"/>
              <a:t>Fsample</a:t>
            </a:r>
            <a:r>
              <a:rPr lang="en-US" baseline="0" dirty="0"/>
              <a:t>/2 are present at the input.  A filter can reduce high frequency components but it is very difficult to reduce them to a suitably low level without filtering out part of the valid signal we wish to convert.</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fld id="{D60E8A37-FDB3-4BF9-835B-A9A2D0255E8D}" type="slidenum">
              <a:rPr lang="en-US" sz="1200" baseline="0" smtClean="0"/>
              <a:pPr/>
              <a:t>18</a:t>
            </a:fld>
            <a:endParaRPr lang="en-US" sz="1200" baseline="0"/>
          </a:p>
        </p:txBody>
      </p:sp>
      <p:sp>
        <p:nvSpPr>
          <p:cNvPr id="56323" name="Rectangle 2"/>
          <p:cNvSpPr>
            <a:spLocks noGrp="1" noRot="1" noChangeAspect="1" noChangeArrowheads="1" noTextEdit="1"/>
          </p:cNvSpPr>
          <p:nvPr>
            <p:ph type="sldImg"/>
          </p:nvPr>
        </p:nvSpPr>
        <p:spPr>
          <a:xfrm>
            <a:off x="381000" y="685800"/>
            <a:ext cx="6096000" cy="3429000"/>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There are a number of things we can do to improve the effectiveness of an A to D converter.</a:t>
            </a:r>
            <a:r>
              <a:rPr lang="en-US" baseline="0" dirty="0"/>
              <a:t>  We can use a differential input – this means that any noise on the signal would affect each channel equally, and when we subtract to find the difference, the noise will get canceled out.</a:t>
            </a:r>
          </a:p>
          <a:p>
            <a:r>
              <a:rPr lang="en-US" baseline="0" dirty="0"/>
              <a:t>It may be that we do not use the converter continuously, so we can use one converter shared between multiplexed channels.  Many modern microcontrollers implement this feature.</a:t>
            </a:r>
          </a:p>
          <a:p>
            <a:r>
              <a:rPr lang="en-US" baseline="0" dirty="0"/>
              <a:t>We  can ensure that the signal we are converting is large enough to use the dynamic range of the converter, and we can filter out unwanted artifacts.</a:t>
            </a:r>
          </a:p>
          <a:p>
            <a:r>
              <a:rPr lang="en-US" baseline="0" dirty="0"/>
              <a:t>We can protect against overvoltage using diodes which prevent the input from taking values outside the voltage supply range.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fld id="{D9D4B672-F9CD-4106-80E9-31AE8C88ABB6}" type="slidenum">
              <a:rPr lang="en-US" sz="1200" baseline="0" smtClean="0"/>
              <a:pPr/>
              <a:t>19</a:t>
            </a:fld>
            <a:endParaRPr lang="en-US" sz="1200" baseline="0"/>
          </a:p>
        </p:txBody>
      </p:sp>
      <p:sp>
        <p:nvSpPr>
          <p:cNvPr id="57347" name="Rectangle 2"/>
          <p:cNvSpPr>
            <a:spLocks noGrp="1" noRot="1" noChangeAspect="1" noChangeArrowheads="1" noTextEdit="1"/>
          </p:cNvSpPr>
          <p:nvPr>
            <p:ph type="sldImg"/>
          </p:nvPr>
        </p:nvSpPr>
        <p:spPr>
          <a:xfrm>
            <a:off x="381000" y="685800"/>
            <a:ext cx="6096000" cy="3429000"/>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Successive approximation converters require the signal to be stable while the conversion is</a:t>
            </a:r>
            <a:r>
              <a:rPr lang="en-US" baseline="0" dirty="0"/>
              <a:t> being carried out.  An (electronic) switch and capacitor arrangement can ensure that the signal does not change while the conversion is in progress.  Such a circuit is referred to as a ‘sample and hold’ circuit.</a:t>
            </a:r>
          </a:p>
          <a:p>
            <a:r>
              <a:rPr lang="en-US" baseline="0" dirty="0"/>
              <a:t>A sampling switch can also be used to ensure that the signal is sampled at a precise instant. The capacitor will ‘hold’ the input voltage until a conversion has been completed, so an immediate conversion is not necessary.</a:t>
            </a:r>
          </a:p>
          <a:p>
            <a:r>
              <a:rPr lang="en-US" baseline="0" dirty="0"/>
              <a:t>Because of their usefulness, sample and hold circuits are often implemented on the converter itself.</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1000" y="685800"/>
            <a:ext cx="6096000" cy="3429000"/>
          </a:xfrm>
          <a:ln/>
        </p:spPr>
      </p:sp>
      <p:sp>
        <p:nvSpPr>
          <p:cNvPr id="23555" name="Notes Placeholder 2"/>
          <p:cNvSpPr>
            <a:spLocks noGrp="1"/>
          </p:cNvSpPr>
          <p:nvPr>
            <p:ph type="body" idx="1"/>
          </p:nvPr>
        </p:nvSpPr>
        <p:spPr>
          <a:noFill/>
        </p:spPr>
        <p:txBody>
          <a:bodyPr/>
          <a:lstStyle/>
          <a:p>
            <a:endParaRPr lang="en-US"/>
          </a:p>
        </p:txBody>
      </p:sp>
      <p:sp>
        <p:nvSpPr>
          <p:cNvPr id="23556"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B16D3FF-4F74-4BBC-901A-57B46042AC99}" type="slidenum">
              <a:rPr lang="en-US" sz="1200" smtClean="0"/>
              <a:pPr/>
              <a:t>20</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348095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the general name of an I/O pin</a:t>
            </a:r>
            <a:r>
              <a:rPr lang="en-US" baseline="0" dirty="0"/>
              <a:t> is ‘GPIO’.  The GP (general purpose) relates to the default single bit digital I/O function.  In addition to this, many GPIO pins have ‘alternate functions’.  The programmer has to configure a GPIO pin as an alternate function in order to access the more specific functionality.  </a:t>
            </a:r>
          </a:p>
          <a:p>
            <a:r>
              <a:rPr lang="en-US" dirty="0"/>
              <a:t>In order to use a</a:t>
            </a:r>
            <a:r>
              <a:rPr lang="en-US" baseline="0" dirty="0"/>
              <a:t> pin for an analog input or output we need to configure the pin control multiplexer to connect to an analog peripheral rather than the GPIO port circuitry.  Not all Cortex M processors have full analog I/O features, so check the data sheet to see what is available for your specific microcontroller.  The other thing to be aware of is that specific functionality is only available on certain pins – check the data sheet.</a:t>
            </a:r>
          </a:p>
          <a:p>
            <a:r>
              <a:rPr lang="en-US" baseline="0" dirty="0"/>
              <a:t>The advantages of this approach is that it reduces the pin count, and  that I/O pin allocation is more flexible.  The functionality of pins is configured in software, meaning it is relatively easy to reconfigure if necessary.  </a:t>
            </a:r>
            <a:endParaRPr lang="en-US" dirty="0"/>
          </a:p>
        </p:txBody>
      </p:sp>
      <p:sp>
        <p:nvSpPr>
          <p:cNvPr id="4" name="Slide Number Placeholder 3"/>
          <p:cNvSpPr>
            <a:spLocks noGrp="1"/>
          </p:cNvSpPr>
          <p:nvPr>
            <p:ph type="sldNum" sz="quarter" idx="10"/>
          </p:nvPr>
        </p:nvSpPr>
        <p:spPr/>
        <p:txBody>
          <a:bodyPr/>
          <a:lstStyle/>
          <a:p>
            <a:fld id="{7E30B4F9-F56B-4B1F-A7F6-68D0E6BDFCA5}" type="slidenum">
              <a:rPr lang="en-GB" smtClean="0"/>
              <a:t>21</a:t>
            </a:fld>
            <a:endParaRPr lang="en-GB"/>
          </a:p>
        </p:txBody>
      </p:sp>
    </p:spTree>
    <p:extLst>
      <p:ext uri="{BB962C8B-B14F-4D97-AF65-F5344CB8AC3E}">
        <p14:creationId xmlns:p14="http://schemas.microsoft.com/office/powerpoint/2010/main" val="1965835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1000" y="685800"/>
            <a:ext cx="6096000" cy="3429000"/>
          </a:xfrm>
          <a:ln/>
        </p:spPr>
      </p:sp>
      <p:sp>
        <p:nvSpPr>
          <p:cNvPr id="23555" name="Notes Placeholder 2"/>
          <p:cNvSpPr>
            <a:spLocks noGrp="1"/>
          </p:cNvSpPr>
          <p:nvPr>
            <p:ph type="body" idx="1"/>
          </p:nvPr>
        </p:nvSpPr>
        <p:spPr>
          <a:noFill/>
        </p:spPr>
        <p:txBody>
          <a:bodyPr/>
          <a:lstStyle/>
          <a:p>
            <a:endParaRPr lang="en-US"/>
          </a:p>
        </p:txBody>
      </p:sp>
      <p:sp>
        <p:nvSpPr>
          <p:cNvPr id="23556"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B16D3FF-4F74-4BBC-901A-57B46042AC99}" type="slidenum">
              <a:rPr lang="en-US" sz="1200" smtClean="0"/>
              <a:pPr/>
              <a:t>22</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availability of a DAC means that the microcontroller can be used to</a:t>
            </a:r>
            <a:r>
              <a:rPr lang="en-US" baseline="0" dirty="0"/>
              <a:t> synthesize waveforms.  </a:t>
            </a:r>
          </a:p>
          <a:p>
            <a:r>
              <a:rPr lang="en-US" baseline="0" dirty="0"/>
              <a:t>The oscilloscope displays show three commonly used waveforms that have been generated from software.</a:t>
            </a:r>
          </a:p>
          <a:p>
            <a:r>
              <a:rPr lang="en-US" baseline="0" dirty="0"/>
              <a:t>The process is straightforward – prepare a table of output samples for one complete cycle, and then clock them out to the DAC at regular intervals. </a:t>
            </a:r>
          </a:p>
          <a:p>
            <a:r>
              <a:rPr lang="en-US" baseline="0" dirty="0"/>
              <a:t>If you look closely at the sine wave, you can see that it is actually composed of small step changes (at the clock rate).</a:t>
            </a:r>
            <a:endParaRPr lang="en-US" dirty="0"/>
          </a:p>
        </p:txBody>
      </p:sp>
      <p:sp>
        <p:nvSpPr>
          <p:cNvPr id="4" name="Slide Number Placeholder 3"/>
          <p:cNvSpPr>
            <a:spLocks noGrp="1"/>
          </p:cNvSpPr>
          <p:nvPr>
            <p:ph type="sldNum" sz="quarter" idx="10"/>
          </p:nvPr>
        </p:nvSpPr>
        <p:spPr/>
        <p:txBody>
          <a:bodyPr/>
          <a:lstStyle/>
          <a:p>
            <a:pPr>
              <a:defRPr/>
            </a:pPr>
            <a:fld id="{E65536E5-0377-4EEB-A512-2B9771343D13}" type="slidenum">
              <a:rPr lang="en-US" smtClean="0"/>
              <a:pPr>
                <a:defRPr/>
              </a:pPr>
              <a:t>23</a:t>
            </a:fld>
            <a:endParaRPr lang="en-US"/>
          </a:p>
        </p:txBody>
      </p:sp>
    </p:spTree>
    <p:extLst>
      <p:ext uri="{BB962C8B-B14F-4D97-AF65-F5344CB8AC3E}">
        <p14:creationId xmlns:p14="http://schemas.microsoft.com/office/powerpoint/2010/main" val="1195700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code shows how this could be done in C.</a:t>
            </a:r>
          </a:p>
          <a:p>
            <a:r>
              <a:rPr lang="en-US" dirty="0"/>
              <a:t>The initialization </a:t>
            </a:r>
            <a:r>
              <a:rPr lang="en-US" i="0" dirty="0"/>
              <a:t>function</a:t>
            </a:r>
            <a:r>
              <a:rPr lang="en-US" i="0" baseline="0" dirty="0"/>
              <a:t> </a:t>
            </a:r>
            <a:r>
              <a:rPr lang="en-US" i="0" baseline="0" dirty="0" err="1"/>
              <a:t>dac_init</a:t>
            </a:r>
            <a:r>
              <a:rPr lang="en-US" i="0" baseline="0" dirty="0"/>
              <a:t>() prepares the peripheral (alternate pin configuration, etc.) </a:t>
            </a:r>
          </a:p>
          <a:p>
            <a:r>
              <a:rPr lang="en-US" i="0" baseline="0" dirty="0"/>
              <a:t>The </a:t>
            </a:r>
            <a:r>
              <a:rPr lang="en-US" i="0" baseline="0" dirty="0" err="1"/>
              <a:t>sinewave_init</a:t>
            </a:r>
            <a:r>
              <a:rPr lang="en-US" i="0" baseline="0" dirty="0"/>
              <a:t>() function mathematically generates the table of output samples for the sine wave output (this is slightly more complex than the other two).</a:t>
            </a:r>
          </a:p>
          <a:p>
            <a:r>
              <a:rPr lang="en-US" i="0" baseline="0" dirty="0"/>
              <a:t>The constant MAX_DAC_CODE = (2N – 1) where n is number of bits that the converter implements.</a:t>
            </a:r>
          </a:p>
          <a:p>
            <a:r>
              <a:rPr lang="en-US" i="0" baseline="0" dirty="0"/>
              <a:t>NUM_STEPS determines </a:t>
            </a:r>
            <a:r>
              <a:rPr lang="en-US" baseline="0" dirty="0"/>
              <a:t>how many samples there are per period.</a:t>
            </a:r>
            <a:endParaRPr lang="en-US" dirty="0"/>
          </a:p>
        </p:txBody>
      </p:sp>
      <p:sp>
        <p:nvSpPr>
          <p:cNvPr id="4" name="Slide Number Placeholder 3"/>
          <p:cNvSpPr>
            <a:spLocks noGrp="1"/>
          </p:cNvSpPr>
          <p:nvPr>
            <p:ph type="sldNum" sz="quarter" idx="10"/>
          </p:nvPr>
        </p:nvSpPr>
        <p:spPr/>
        <p:txBody>
          <a:bodyPr/>
          <a:lstStyle/>
          <a:p>
            <a:pPr>
              <a:defRPr/>
            </a:pPr>
            <a:fld id="{E65536E5-0377-4EEB-A512-2B9771343D13}" type="slidenum">
              <a:rPr lang="en-US" smtClean="0"/>
              <a:pPr>
                <a:defRPr/>
              </a:pPr>
              <a:t>24</a:t>
            </a:fld>
            <a:endParaRPr lang="en-US"/>
          </a:p>
        </p:txBody>
      </p:sp>
    </p:spTree>
    <p:extLst>
      <p:ext uri="{BB962C8B-B14F-4D97-AF65-F5344CB8AC3E}">
        <p14:creationId xmlns:p14="http://schemas.microsoft.com/office/powerpoint/2010/main" val="960044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code implements the actual playback</a:t>
            </a:r>
            <a:r>
              <a:rPr lang="en-US" baseline="0" dirty="0"/>
              <a:t> of the samples.  The input parameters are waveform period, number of cycles to output, and the type of waveform (sine, square or ramp in our case).</a:t>
            </a:r>
          </a:p>
          <a:p>
            <a:r>
              <a:rPr lang="en-US" baseline="0" dirty="0"/>
              <a:t>The selection of waveform type is handled in a case statement.  Samples for the sine wave have already been calculated, whereas the sample values for square and ramp are calculated ‘on the fly’.</a:t>
            </a:r>
          </a:p>
          <a:p>
            <a:r>
              <a:rPr lang="en-US" baseline="0" dirty="0"/>
              <a:t>It is worth considering how the time to calculate the next sample will affect the rate at which samples are clocked out – in the code we have, there will be very small differences in sample generation time because of this.</a:t>
            </a:r>
          </a:p>
          <a:p>
            <a:r>
              <a:rPr lang="en-US" baseline="0" dirty="0"/>
              <a:t>As an alternative, we might set a timer running and generate an interrupt at precise intervals when the next sample should be output.  So long as we have enough time to calculate the next sample value during the timer period, this will be more accurate.</a:t>
            </a:r>
          </a:p>
          <a:p>
            <a:endParaRPr lang="en-US" dirty="0"/>
          </a:p>
        </p:txBody>
      </p:sp>
      <p:sp>
        <p:nvSpPr>
          <p:cNvPr id="4" name="Slide Number Placeholder 3"/>
          <p:cNvSpPr>
            <a:spLocks noGrp="1"/>
          </p:cNvSpPr>
          <p:nvPr>
            <p:ph type="sldNum" sz="quarter" idx="10"/>
          </p:nvPr>
        </p:nvSpPr>
        <p:spPr/>
        <p:txBody>
          <a:bodyPr/>
          <a:lstStyle/>
          <a:p>
            <a:pPr>
              <a:defRPr/>
            </a:pPr>
            <a:fld id="{E65536E5-0377-4EEB-A512-2B9771343D13}" type="slidenum">
              <a:rPr lang="en-US" smtClean="0"/>
              <a:pPr>
                <a:defRPr/>
              </a:pPr>
              <a:t>25</a:t>
            </a:fld>
            <a:endParaRPr lang="en-US"/>
          </a:p>
        </p:txBody>
      </p:sp>
    </p:spTree>
    <p:extLst>
      <p:ext uri="{BB962C8B-B14F-4D97-AF65-F5344CB8AC3E}">
        <p14:creationId xmlns:p14="http://schemas.microsoft.com/office/powerpoint/2010/main" val="960044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381000" y="685800"/>
            <a:ext cx="6096000" cy="3429000"/>
          </a:xfrm>
          <a:ln/>
        </p:spPr>
      </p:sp>
      <p:sp>
        <p:nvSpPr>
          <p:cNvPr id="25603" name="Notes Placeholder 2"/>
          <p:cNvSpPr>
            <a:spLocks noGrp="1"/>
          </p:cNvSpPr>
          <p:nvPr>
            <p:ph type="body" idx="1"/>
          </p:nvPr>
        </p:nvSpPr>
        <p:spPr>
          <a:noFill/>
        </p:spPr>
        <p:txBody>
          <a:bodyPr/>
          <a:lstStyle/>
          <a:p>
            <a:r>
              <a:rPr lang="en-US" dirty="0"/>
              <a:t>An Analog Comparator</a:t>
            </a:r>
            <a:r>
              <a:rPr lang="en-US" baseline="0" dirty="0"/>
              <a:t> can be thought of as a single-bit A to D converter.  The output depends on the result of a comparison between the analog input and some reference value.</a:t>
            </a:r>
            <a:endParaRPr lang="en-US" dirty="0"/>
          </a:p>
        </p:txBody>
      </p:sp>
      <p:sp>
        <p:nvSpPr>
          <p:cNvPr id="25604"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5856617-5F4B-4FBA-B5FF-9D6FC470BD17}" type="slidenum">
              <a:rPr lang="en-US" sz="1200" smtClean="0"/>
              <a:pPr/>
              <a:t>26</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One application of an analog comparator is to detect a system power failure.  The comparator (shown as part of the MCU in the diagram) has two input, </a:t>
            </a:r>
            <a:r>
              <a:rPr lang="en-US" dirty="0" err="1"/>
              <a:t>Vref</a:t>
            </a:r>
            <a:r>
              <a:rPr lang="en-US" dirty="0"/>
              <a:t> and Sense.</a:t>
            </a:r>
          </a:p>
          <a:p>
            <a:r>
              <a:rPr lang="en-US" dirty="0"/>
              <a:t>The </a:t>
            </a:r>
            <a:r>
              <a:rPr lang="en-US" dirty="0" err="1"/>
              <a:t>Vref</a:t>
            </a:r>
            <a:r>
              <a:rPr lang="en-US" dirty="0"/>
              <a:t> input is a stable reference voltage (provided by</a:t>
            </a:r>
            <a:r>
              <a:rPr lang="en-US" baseline="0" dirty="0"/>
              <a:t> the </a:t>
            </a:r>
            <a:r>
              <a:rPr lang="en-US" baseline="0" dirty="0" err="1"/>
              <a:t>zener</a:t>
            </a:r>
            <a:r>
              <a:rPr lang="en-US" baseline="0" dirty="0"/>
              <a:t>, D1) and the Sense input is a scaled down version of the power supply voltage.  </a:t>
            </a:r>
            <a:endParaRPr lang="en-US" dirty="0"/>
          </a:p>
        </p:txBody>
      </p:sp>
      <p:sp>
        <p:nvSpPr>
          <p:cNvPr id="4" name="Slide Number Placeholder 3"/>
          <p:cNvSpPr>
            <a:spLocks noGrp="1"/>
          </p:cNvSpPr>
          <p:nvPr>
            <p:ph type="sldNum" sz="quarter" idx="10"/>
          </p:nvPr>
        </p:nvSpPr>
        <p:spPr/>
        <p:txBody>
          <a:bodyPr/>
          <a:lstStyle/>
          <a:p>
            <a:pPr>
              <a:defRPr/>
            </a:pPr>
            <a:fld id="{E65536E5-0377-4EEB-A512-2B9771343D13}" type="slidenum">
              <a:rPr lang="en-US" smtClean="0"/>
              <a:pPr>
                <a:defRPr/>
              </a:pPr>
              <a:t>27</a:t>
            </a:fld>
            <a:endParaRPr lang="en-US"/>
          </a:p>
        </p:txBody>
      </p:sp>
    </p:spTree>
    <p:extLst>
      <p:ext uri="{BB962C8B-B14F-4D97-AF65-F5344CB8AC3E}">
        <p14:creationId xmlns:p14="http://schemas.microsoft.com/office/powerpoint/2010/main" val="2287591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381000" y="685800"/>
            <a:ext cx="6096000" cy="3429000"/>
          </a:xfrm>
          <a:ln/>
        </p:spPr>
      </p:sp>
      <p:sp>
        <p:nvSpPr>
          <p:cNvPr id="26627"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normal operation, when the power supply is functioning normally, Sense&gt;</a:t>
            </a:r>
            <a:r>
              <a:rPr lang="en-US" baseline="0" dirty="0" err="1"/>
              <a:t>Vref</a:t>
            </a:r>
            <a:r>
              <a:rPr lang="en-US" baseline="0" dirty="0"/>
              <a:t> and the comparator will output a logic 1.</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the power supply voltage begins to fall, the sense input will fall below </a:t>
            </a:r>
            <a:r>
              <a:rPr lang="en-US" baseline="0" dirty="0" err="1"/>
              <a:t>Vref</a:t>
            </a:r>
            <a:r>
              <a:rPr lang="en-US" baseline="0" dirty="0"/>
              <a:t>, and the comparator output will fall to zero, which signifies that power supply is going down.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warning will trigger a falling edge detect interrupt, which will then divert program execution to implement a safe shutdown, or transition to low-power ‘sleep’ mode.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It would be possible to implement a rising edge detection interrupt that could safely bring the system back up again once the power</a:t>
            </a:r>
            <a:r>
              <a:rPr lang="en-US" baseline="0" dirty="0"/>
              <a:t> supply is restored.</a:t>
            </a:r>
            <a:endParaRPr lang="en-US" dirty="0"/>
          </a:p>
          <a:p>
            <a:endParaRPr lang="en-US" dirty="0"/>
          </a:p>
        </p:txBody>
      </p:sp>
      <p:sp>
        <p:nvSpPr>
          <p:cNvPr id="26628"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AA0310D-B982-4542-A385-20BAC2B0DF1F}" type="slidenum">
              <a:rPr lang="en-US" sz="1200" smtClean="0"/>
              <a:pPr/>
              <a:t>28</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code implements an interrupt </a:t>
            </a:r>
            <a:r>
              <a:rPr lang="en-US" i="0" dirty="0" err="1"/>
              <a:t>comparator_isr</a:t>
            </a:r>
            <a:r>
              <a:rPr lang="en-US" i="0" dirty="0"/>
              <a:t>(), which </a:t>
            </a:r>
            <a:r>
              <a:rPr lang="en-US" dirty="0"/>
              <a:t>is called when an edge triggered interrupt (rising or falling) is received.</a:t>
            </a:r>
          </a:p>
          <a:p>
            <a:r>
              <a:rPr lang="en-US" dirty="0"/>
              <a:t>The interrupt service routine handles both situations by controlling one</a:t>
            </a:r>
            <a:r>
              <a:rPr lang="en-US" baseline="0" dirty="0"/>
              <a:t> of three</a:t>
            </a:r>
            <a:r>
              <a:rPr lang="en-US" dirty="0"/>
              <a:t> system LEDs</a:t>
            </a:r>
            <a:r>
              <a:rPr lang="en-US" baseline="0" dirty="0"/>
              <a:t> in order to indicate that the power supply problem is present or not.</a:t>
            </a:r>
          </a:p>
          <a:p>
            <a:r>
              <a:rPr lang="en-US" baseline="0" dirty="0"/>
              <a:t>The main function handles the configuration of the comparator and interrupt callback.</a:t>
            </a:r>
            <a:endParaRPr lang="en-US" dirty="0"/>
          </a:p>
        </p:txBody>
      </p:sp>
      <p:sp>
        <p:nvSpPr>
          <p:cNvPr id="4" name="Slide Number Placeholder 3"/>
          <p:cNvSpPr>
            <a:spLocks noGrp="1"/>
          </p:cNvSpPr>
          <p:nvPr>
            <p:ph type="sldNum" sz="quarter" idx="10"/>
          </p:nvPr>
        </p:nvSpPr>
        <p:spPr/>
        <p:txBody>
          <a:bodyPr/>
          <a:lstStyle/>
          <a:p>
            <a:pPr>
              <a:defRPr/>
            </a:pPr>
            <a:fld id="{E65536E5-0377-4EEB-A512-2B9771343D13}" type="slidenum">
              <a:rPr lang="en-US" smtClean="0"/>
              <a:pPr>
                <a:defRPr/>
              </a:pPr>
              <a:t>29</a:t>
            </a:fld>
            <a:endParaRPr lang="en-US"/>
          </a:p>
        </p:txBody>
      </p:sp>
    </p:spTree>
    <p:extLst>
      <p:ext uri="{BB962C8B-B14F-4D97-AF65-F5344CB8AC3E}">
        <p14:creationId xmlns:p14="http://schemas.microsoft.com/office/powerpoint/2010/main" val="1387462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381000" y="685800"/>
            <a:ext cx="6096000" cy="3429000"/>
          </a:xfrm>
          <a:ln/>
        </p:spPr>
      </p:sp>
      <p:sp>
        <p:nvSpPr>
          <p:cNvPr id="29699" name="Notes Placeholder 2"/>
          <p:cNvSpPr>
            <a:spLocks noGrp="1"/>
          </p:cNvSpPr>
          <p:nvPr>
            <p:ph type="body" idx="1"/>
          </p:nvPr>
        </p:nvSpPr>
        <p:spPr>
          <a:noFill/>
        </p:spPr>
        <p:txBody>
          <a:bodyPr/>
          <a:lstStyle/>
          <a:p>
            <a:r>
              <a:rPr lang="en-US" dirty="0"/>
              <a:t>A full A to D converter enables a quantitative measurement to</a:t>
            </a:r>
            <a:r>
              <a:rPr lang="en-US" baseline="0" dirty="0"/>
              <a:t> </a:t>
            </a:r>
            <a:r>
              <a:rPr lang="en-US" dirty="0"/>
              <a:t>be made by converting an analogue input voltage into</a:t>
            </a:r>
            <a:r>
              <a:rPr lang="en-US" baseline="0" dirty="0"/>
              <a:t> a proportional digital value (which could be scaled to read volts).</a:t>
            </a:r>
            <a:endParaRPr lang="en-US" dirty="0"/>
          </a:p>
        </p:txBody>
      </p:sp>
      <p:sp>
        <p:nvSpPr>
          <p:cNvPr id="29700"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2C0C757-2BEB-4E63-99DD-53F160A7E2D7}" type="slidenum">
              <a:rPr lang="en-US" sz="1200" smtClean="0"/>
              <a:pPr/>
              <a:t>30</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fld id="{A0FD62C7-F173-4927-B354-64743C6251B5}" type="slidenum">
              <a:rPr lang="en-US" sz="1200" baseline="0" smtClean="0"/>
              <a:pPr/>
              <a:t>4</a:t>
            </a:fld>
            <a:endParaRPr lang="en-US" sz="1200" baseline="0" dirty="0"/>
          </a:p>
        </p:txBody>
      </p:sp>
      <p:sp>
        <p:nvSpPr>
          <p:cNvPr id="43011" name="Rectangle 2"/>
          <p:cNvSpPr>
            <a:spLocks noGrp="1" noRot="1" noChangeAspect="1" noChangeArrowheads="1" noTextEdit="1"/>
          </p:cNvSpPr>
          <p:nvPr>
            <p:ph type="sldImg"/>
          </p:nvPr>
        </p:nvSpPr>
        <p:spPr>
          <a:xfrm>
            <a:off x="381000" y="685800"/>
            <a:ext cx="6096000" cy="3429000"/>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‘natural world’ is entirely analog in nature, so the measurements of physical parameters are likely to produce continuous, analog results.  A processor can</a:t>
            </a:r>
            <a:r>
              <a:rPr lang="en-US" baseline="0" dirty="0"/>
              <a:t> only handle discrete digital values, so in order to process real-world information, we need to convert between analog and digital.  The same is true of outputs: initially they will be digital, but to be useful we often need them in an analog format before they can be used in control systems or to produce information that humans can relate to, e.g. mp3 files are converted to analog before being played through a speaker or headset.</a:t>
            </a:r>
          </a:p>
          <a:p>
            <a:r>
              <a:rPr lang="en-US" baseline="0" dirty="0"/>
              <a:t>The slide shows a range of systems where some form of conversion is required.</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battery monitoring external circuit is the same as for the comparator, but now</a:t>
            </a:r>
            <a:r>
              <a:rPr lang="en-GB" baseline="0" dirty="0"/>
              <a:t> we can monitor the actual battery voltage (via Sense), and take regular readings of battery state.</a:t>
            </a:r>
          </a:p>
          <a:p>
            <a:r>
              <a:rPr lang="en-GB" baseline="0" dirty="0"/>
              <a:t>This data may then be </a:t>
            </a:r>
            <a:r>
              <a:rPr lang="en-GB" baseline="0" dirty="0" err="1"/>
              <a:t>analyzed</a:t>
            </a:r>
            <a:r>
              <a:rPr lang="en-GB" baseline="0" dirty="0"/>
              <a:t> on an ongoing basis to estimate battery condition, or warn of deterioration in battery performance before it becomes a significant issue.</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31</a:t>
            </a:fld>
            <a:endParaRPr lang="en-GB"/>
          </a:p>
        </p:txBody>
      </p:sp>
    </p:spTree>
    <p:extLst>
      <p:ext uri="{BB962C8B-B14F-4D97-AF65-F5344CB8AC3E}">
        <p14:creationId xmlns:p14="http://schemas.microsoft.com/office/powerpoint/2010/main" val="1026092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graph shows a typical discharge curve</a:t>
            </a:r>
            <a:r>
              <a:rPr lang="en-GB" baseline="0" dirty="0"/>
              <a:t> for a battery.  Regular measurements of the Sense voltage can help establish which part of the curve the battery is operating at, and </a:t>
            </a:r>
            <a:r>
              <a:rPr lang="en-GB" baseline="0" dirty="0" err="1"/>
              <a:t>preempt</a:t>
            </a:r>
            <a:r>
              <a:rPr lang="en-GB" baseline="0" dirty="0"/>
              <a:t> catastrophic failure.</a:t>
            </a:r>
          </a:p>
          <a:p>
            <a:r>
              <a:rPr lang="en-GB" baseline="0" dirty="0"/>
              <a:t>This is much more useful than the original ‘comparator’ arrangement, but the only additional cost has been the software.  Indeed, it may be possible to upgrade the old comparator system in the field by remotely downloading updated software.</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32</a:t>
            </a:fld>
            <a:endParaRPr lang="en-GB"/>
          </a:p>
        </p:txBody>
      </p:sp>
    </p:spTree>
    <p:extLst>
      <p:ext uri="{BB962C8B-B14F-4D97-AF65-F5344CB8AC3E}">
        <p14:creationId xmlns:p14="http://schemas.microsoft.com/office/powerpoint/2010/main" val="98466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381000" y="685800"/>
            <a:ext cx="6096000" cy="3429000"/>
          </a:xfrm>
          <a:ln/>
        </p:spPr>
      </p:sp>
      <p:sp>
        <p:nvSpPr>
          <p:cNvPr id="29699" name="Notes Placeholder 2"/>
          <p:cNvSpPr>
            <a:spLocks noGrp="1"/>
          </p:cNvSpPr>
          <p:nvPr>
            <p:ph type="body" idx="1"/>
          </p:nvPr>
        </p:nvSpPr>
        <p:spPr>
          <a:noFill/>
        </p:spPr>
        <p:txBody>
          <a:bodyPr/>
          <a:lstStyle/>
          <a:p>
            <a:endParaRPr lang="en-US" dirty="0"/>
          </a:p>
        </p:txBody>
      </p:sp>
      <p:sp>
        <p:nvSpPr>
          <p:cNvPr id="29700"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2C0C757-2BEB-4E63-99DD-53F160A7E2D7}" type="slidenum">
              <a:rPr lang="en-US" sz="1200" smtClean="0"/>
              <a:pPr/>
              <a:t>5</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fld id="{31099B84-9EB5-40E4-A6F9-E6E9737B0ED3}" type="slidenum">
              <a:rPr lang="en-US" sz="1200" baseline="0" smtClean="0"/>
              <a:pPr/>
              <a:t>6</a:t>
            </a:fld>
            <a:endParaRPr lang="en-US" sz="1200" baseline="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Let’s take</a:t>
            </a:r>
            <a:r>
              <a:rPr lang="en-US" baseline="0" dirty="0"/>
              <a:t> a look at how an electronic depth gauge on a scuba diver or submarine works using an analog to digital converter.  The sensor will produce an analog signal related to the pressure around it.  This voltage needs to be converted into digital format before the processor can use it, so we need an analog to digital converter to perform this operation.  Many modern microcontrollers have an internal converter, meaning that all is required is to configure and then read the analog input port.  If there is no converter, or the internal converter is not fast enough or accurate enough, an external converter can be used and then interfaced via the GPIO.</a:t>
            </a:r>
          </a:p>
          <a:p>
            <a:r>
              <a:rPr lang="en-US" baseline="0" dirty="0"/>
              <a:t>A single line of code</a:t>
            </a:r>
            <a:r>
              <a:rPr lang="en-US" i="0" baseline="0" dirty="0"/>
              <a:t>,  ADC_code = </a:t>
            </a:r>
            <a:r>
              <a:rPr lang="en-US" i="0" baseline="0" dirty="0" err="1"/>
              <a:t>adc_read</a:t>
            </a:r>
            <a:r>
              <a:rPr lang="en-US" i="0" baseline="0" dirty="0"/>
              <a:t>(); is all that is needed to read the value produced by the converter.  It may then be necessary to scale it in order to convert it to a voltage.  Further scaling and linearization may be required in order to convert the value to, in this case, a depth in feet.</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fld id="{E808014B-4093-4ED0-9055-9E9540EE27B9}" type="slidenum">
              <a:rPr lang="en-US" sz="1200" baseline="0" smtClean="0"/>
              <a:pPr/>
              <a:t>7</a:t>
            </a:fld>
            <a:endParaRPr lang="en-US" sz="1200" baseline="0"/>
          </a:p>
        </p:txBody>
      </p:sp>
      <p:sp>
        <p:nvSpPr>
          <p:cNvPr id="44035" name="Rectangle 2"/>
          <p:cNvSpPr>
            <a:spLocks noGrp="1" noRot="1" noChangeAspect="1" noChangeArrowheads="1" noTextEdit="1"/>
          </p:cNvSpPr>
          <p:nvPr>
            <p:ph type="sldImg"/>
          </p:nvPr>
        </p:nvSpPr>
        <p:spPr>
          <a:xfrm>
            <a:off x="381000" y="685800"/>
            <a:ext cx="6096000" cy="3429000"/>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There are two common devices used to convert from analog to digital. The comparator gives</a:t>
            </a:r>
            <a:r>
              <a:rPr lang="en-US" baseline="0" dirty="0"/>
              <a:t> a simple Higher/Lower answer (effectively a single bit), while the ADC gives a proportional multibit digital value.  Both types of device are available on selected Arm Cortex processors, but check data sheets first to ensure they have appropriate speed and accuracy.</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fld id="{73D13213-BCB8-4096-86FB-1D00414EA0B8}" type="slidenum">
              <a:rPr lang="en-US" sz="1200" baseline="0" smtClean="0"/>
              <a:pPr/>
              <a:t>8</a:t>
            </a:fld>
            <a:endParaRPr lang="en-US" sz="1200" baseline="0"/>
          </a:p>
        </p:txBody>
      </p:sp>
      <p:sp>
        <p:nvSpPr>
          <p:cNvPr id="46083" name="Rectangle 2"/>
          <p:cNvSpPr>
            <a:spLocks noGrp="1" noRot="1" noChangeAspect="1" noChangeArrowheads="1" noTextEdit="1"/>
          </p:cNvSpPr>
          <p:nvPr>
            <p:ph type="sldImg"/>
          </p:nvPr>
        </p:nvSpPr>
        <p:spPr>
          <a:xfrm>
            <a:off x="381000" y="685800"/>
            <a:ext cx="6096000" cy="3429000"/>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There are two issues of concern with the A to D process:</a:t>
            </a:r>
          </a:p>
          <a:p>
            <a:pPr marL="228600" indent="-228600">
              <a:buAutoNum type="arabicPeriod"/>
            </a:pPr>
            <a:r>
              <a:rPr lang="en-US" baseline="0" dirty="0"/>
              <a:t>The digital value is only updated at certain intervals of time; the value we read is actually historical (although it may only be </a:t>
            </a:r>
            <a:r>
              <a:rPr lang="el-GR" baseline="0" dirty="0"/>
              <a:t>1μ</a:t>
            </a:r>
            <a:r>
              <a:rPr lang="en-US" baseline="0" dirty="0"/>
              <a:t>s old).  The result is referred to as a ‘discrete time signal’, so we only know the value of the input at certain times.  Because of this, it is possible to ‘miss’ short events which occur between samples.  We have to ensure that our sample time </a:t>
            </a:r>
            <a:r>
              <a:rPr lang="en-GB" baseline="0" dirty="0"/>
              <a:t>delta-t is short enough to track sudden changes in the </a:t>
            </a:r>
            <a:r>
              <a:rPr lang="en-GB" baseline="0" dirty="0" err="1"/>
              <a:t>analog</a:t>
            </a:r>
            <a:r>
              <a:rPr lang="en-GB" baseline="0" dirty="0"/>
              <a:t> input signal (more on this later).  However short delta-t is, the resultant digital waveform will be composed of ‘steps’.</a:t>
            </a:r>
          </a:p>
          <a:p>
            <a:pPr marL="228600" indent="-228600">
              <a:buAutoNum type="arabicPeriod"/>
            </a:pPr>
            <a:r>
              <a:rPr lang="en-GB" baseline="0" dirty="0"/>
              <a:t>The digital output can only take ‘discrete’ binary values – there is no concept of a decimal point (although we can apply scaling in order to represent quantities less than 1).  Sometimes, a very small change in </a:t>
            </a:r>
            <a:r>
              <a:rPr lang="en-GB" baseline="0" dirty="0" err="1"/>
              <a:t>analog</a:t>
            </a:r>
            <a:r>
              <a:rPr lang="en-GB" baseline="0" dirty="0"/>
              <a:t> input will not result in a change of digital output.  The slide indicates that an input in the range 1.901 V to 1.998 V will convert to the same digital value of 0x018.</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fld id="{0AE30CAE-D980-4B1A-A7FB-CE4682D18786}" type="slidenum">
              <a:rPr lang="en-US" sz="1200" baseline="0" smtClean="0"/>
              <a:pPr/>
              <a:t>9</a:t>
            </a:fld>
            <a:endParaRPr lang="en-US" sz="1200" baseline="0"/>
          </a:p>
        </p:txBody>
      </p:sp>
      <p:sp>
        <p:nvSpPr>
          <p:cNvPr id="47107" name="Rectangle 2"/>
          <p:cNvSpPr>
            <a:spLocks noGrp="1" noRot="1" noChangeAspect="1" noChangeArrowheads="1" noTextEdit="1"/>
          </p:cNvSpPr>
          <p:nvPr>
            <p:ph type="sldImg"/>
          </p:nvPr>
        </p:nvSpPr>
        <p:spPr>
          <a:xfrm>
            <a:off x="381000" y="685800"/>
            <a:ext cx="6096000" cy="3429000"/>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An A to D converter implements</a:t>
            </a:r>
            <a:r>
              <a:rPr lang="en-US" baseline="0" dirty="0"/>
              <a:t> a ‘forward’ transfer function, where it produces a code, n, derived from a measurement of an input voltage, Vin.  n is always an integer.</a:t>
            </a:r>
          </a:p>
          <a:p>
            <a:r>
              <a:rPr lang="en-US" baseline="0" dirty="0"/>
              <a:t>In the general case, we will have an upper and lower reference voltage, and the measured voltage must lie between the two.  In many cases, the lower reference voltage (V-ref) will be zero (ground) – this simplifies the equation, as indicated on the right of the slide.</a:t>
            </a:r>
          </a:p>
          <a:p>
            <a:r>
              <a:rPr lang="en-US" baseline="0" dirty="0"/>
              <a:t>The conversion to an integer value requires careful thought.  Taking the previous slide as our example, the digital code 0x018 covers the range </a:t>
            </a:r>
            <a:r>
              <a:rPr lang="en-GB" baseline="0" dirty="0"/>
              <a:t>1.901 V to 1.998 V.  What this actually means is that the code 0x018 represents a voltage of 1.901, and it is not until the voltage exceeds 1.998 that the code will change to 0x019.  The process is referred to as ‘floor’, i.e. the value of n represents the lowest voltage in the range 1.901 V to 1.998 V.  In order to have 0x018 represent the mid point of the range we need to add the extra ½ in the equations above, and </a:t>
            </a:r>
            <a:r>
              <a:rPr lang="en-GB" u="sng" baseline="0" dirty="0"/>
              <a:t>then</a:t>
            </a:r>
            <a:r>
              <a:rPr lang="en-GB" baseline="0" dirty="0"/>
              <a:t> convert to an integer. This is usually done electronically, within the converter.</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fld id="{9C95BD28-DC11-4E0F-9935-1351C109749D}" type="slidenum">
              <a:rPr lang="en-US" sz="1200" baseline="0" smtClean="0"/>
              <a:pPr/>
              <a:t>10</a:t>
            </a:fld>
            <a:endParaRPr lang="en-US" sz="1200" baseline="0"/>
          </a:p>
        </p:txBody>
      </p:sp>
      <p:sp>
        <p:nvSpPr>
          <p:cNvPr id="72707" name="Rectangle 2"/>
          <p:cNvSpPr>
            <a:spLocks noGrp="1" noRot="1" noChangeAspect="1" noChangeArrowheads="1" noTextEdit="1"/>
          </p:cNvSpPr>
          <p:nvPr>
            <p:ph type="sldImg"/>
          </p:nvPr>
        </p:nvSpPr>
        <p:spPr>
          <a:xfrm>
            <a:off x="381000" y="685800"/>
            <a:ext cx="6096000" cy="3429000"/>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At the output of an embedded system, it will be necessary to convert internal digital values back into meaningful analog signals</a:t>
            </a:r>
            <a:r>
              <a:rPr lang="en-US" baseline="0" dirty="0"/>
              <a:t> or quantities.  The device which performs this operation is usually referred to as a ‘DAC’, a </a:t>
            </a:r>
            <a:r>
              <a:rPr lang="en-US" u="sng" baseline="0" dirty="0"/>
              <a:t>D</a:t>
            </a:r>
            <a:r>
              <a:rPr lang="en-US" baseline="0" dirty="0"/>
              <a:t>igital to </a:t>
            </a:r>
            <a:r>
              <a:rPr lang="en-US" u="sng" baseline="0" dirty="0"/>
              <a:t>A</a:t>
            </a:r>
            <a:r>
              <a:rPr lang="en-US" baseline="0" dirty="0"/>
              <a:t>nalog </a:t>
            </a:r>
            <a:r>
              <a:rPr lang="en-US" u="sng" baseline="0" dirty="0"/>
              <a:t>C</a:t>
            </a:r>
            <a:r>
              <a:rPr lang="en-US" baseline="0" dirty="0"/>
              <a:t>onverter.  Note that a DAC cannot produce a continuous output because the input is discrete.  The accuracy of the DAC, i.e. the closeness by which the analog output tracks the digital value, depends on the number of bits (the ‘resolution’ of the DAC) – the more bits, the smaller the ‘step’ size.  12 bits is common on a Cortex M microcontroller, 16 bits are required for </a:t>
            </a:r>
            <a:r>
              <a:rPr lang="en-US" baseline="0" dirty="0" err="1"/>
              <a:t>HiFi</a:t>
            </a:r>
            <a:r>
              <a:rPr lang="en-US" baseline="0" dirty="0"/>
              <a:t> audio.</a:t>
            </a:r>
          </a:p>
          <a:p>
            <a:r>
              <a:rPr lang="en-US" baseline="0" dirty="0"/>
              <a:t>The analog output of the DAC depends on the digital input, the reference voltage, and the number of bits used on the DAC.  It can be calculated as shown on the slide.</a:t>
            </a:r>
          </a:p>
          <a:p>
            <a:r>
              <a:rPr lang="en-US" baseline="0" dirty="0"/>
              <a:t>Note the importance of having a stable reference voltage.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userDrawn="1"/>
        </p:nvSpPr>
        <p:spPr>
          <a:xfrm rot="5400000">
            <a:off x="2666400" y="-2667600"/>
            <a:ext cx="6858000" cy="121932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7"/>
            <a:ext cx="12193200"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userDrawn="1"/>
        </p:nvSpPr>
        <p:spPr>
          <a:xfrm>
            <a:off x="0" y="-1"/>
            <a:ext cx="12192000"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userDrawn="1"/>
        </p:nvSpPr>
        <p:spPr>
          <a:xfrm>
            <a:off x="-1200" y="0"/>
            <a:ext cx="12193200"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7703026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025666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657942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userDrawn="1"/>
        </p:nvSpPr>
        <p:spPr>
          <a:xfrm>
            <a:off x="0" y="-1"/>
            <a:ext cx="12192000"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1777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userDrawn="1"/>
        </p:nvSpPr>
        <p:spPr>
          <a:xfrm>
            <a:off x="-1200" y="-2"/>
            <a:ext cx="12192600"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50973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userDrawn="1"/>
        </p:nvSpPr>
        <p:spPr>
          <a:xfrm>
            <a:off x="3510116" y="1"/>
            <a:ext cx="8681883"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9947674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 y="0"/>
            <a:ext cx="1221270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userDrawn="1"/>
        </p:nvSpPr>
        <p:spPr>
          <a:xfrm>
            <a:off x="0" y="0"/>
            <a:ext cx="12202354"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620982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userDrawn="1"/>
        </p:nvSpPr>
        <p:spPr>
          <a:xfrm>
            <a:off x="0" y="-1"/>
            <a:ext cx="12192000"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690289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327"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userDrawn="1"/>
        </p:nvSpPr>
        <p:spPr>
          <a:xfrm rot="5400000">
            <a:off x="2666400" y="-2667600"/>
            <a:ext cx="6858000" cy="121932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2"/>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userDrawn="1"/>
        </p:nvSpPr>
        <p:spPr>
          <a:xfrm>
            <a:off x="-12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8934115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userDrawn="1"/>
        </p:nvSpPr>
        <p:spPr>
          <a:xfrm>
            <a:off x="-6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3960768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200"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userDrawn="1"/>
        </p:nvSpPr>
        <p:spPr>
          <a:xfrm>
            <a:off x="-600" y="1"/>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09668783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 y="0"/>
            <a:ext cx="12192442"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7000" y="693001"/>
            <a:ext cx="6858000" cy="547200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solidFill>
                  <a:srgbClr val="333E48"/>
                </a:solidFill>
              </a:defRPr>
            </a:lvl1pPr>
            <a:lvl2pPr>
              <a:lnSpc>
                <a:spcPct val="100000"/>
              </a:lnSpc>
              <a:spcBef>
                <a:spcPts val="0"/>
              </a:spcBef>
              <a:spcAft>
                <a:spcPts val="0"/>
              </a:spcAft>
              <a:buClr>
                <a:schemeClr val="accent1"/>
              </a:buClr>
              <a:defRPr sz="2000">
                <a:solidFill>
                  <a:srgbClr val="333E48"/>
                </a:solidFill>
              </a:defRPr>
            </a:lvl2pPr>
            <a:lvl3pPr>
              <a:lnSpc>
                <a:spcPct val="100000"/>
              </a:lnSpc>
              <a:spcBef>
                <a:spcPts val="0"/>
              </a:spcBef>
              <a:spcAft>
                <a:spcPts val="0"/>
              </a:spcAft>
              <a:buClr>
                <a:schemeClr val="accent1"/>
              </a:buClr>
              <a:defRPr sz="1800">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userDrawn="1"/>
        </p:nvSpPr>
        <p:spPr>
          <a:xfrm>
            <a:off x="0" y="-1"/>
            <a:ext cx="12192000"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638" y="6495779"/>
            <a:ext cx="3735768" cy="226497"/>
          </a:xfrm>
          <a:prstGeom prst="rect">
            <a:avLst/>
          </a:prstGeom>
        </p:spPr>
      </p:pic>
      <p:sp>
        <p:nvSpPr>
          <p:cNvPr id="5" name="Title 4"/>
          <p:cNvSpPr>
            <a:spLocks noGrp="1"/>
          </p:cNvSpPr>
          <p:nvPr>
            <p:ph type="ctrTitle" hasCustomPrompt="1"/>
          </p:nvPr>
        </p:nvSpPr>
        <p:spPr>
          <a:xfrm>
            <a:off x="900235" y="1440000"/>
            <a:ext cx="11040000"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900235" y="3600000"/>
            <a:ext cx="11040000"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0638" y="6495779"/>
            <a:ext cx="3735768" cy="226497"/>
          </a:xfrm>
          <a:prstGeom prst="rect">
            <a:avLst/>
          </a:prstGeom>
        </p:spPr>
      </p:pic>
    </p:spTree>
    <p:extLst>
      <p:ext uri="{BB962C8B-B14F-4D97-AF65-F5344CB8AC3E}">
        <p14:creationId xmlns:p14="http://schemas.microsoft.com/office/powerpoint/2010/main" val="29427416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122692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5545" y="6313933"/>
            <a:ext cx="1164886" cy="363693"/>
          </a:xfrm>
          <a:prstGeom prst="rect">
            <a:avLst/>
          </a:prstGeom>
        </p:spPr>
      </p:pic>
    </p:spTree>
    <p:extLst>
      <p:ext uri="{BB962C8B-B14F-4D97-AF65-F5344CB8AC3E}">
        <p14:creationId xmlns:p14="http://schemas.microsoft.com/office/powerpoint/2010/main" val="292136977"/>
      </p:ext>
    </p:extLst>
  </p:cSld>
  <p:clrMapOvr>
    <a:masterClrMapping/>
  </p:clrMapOvr>
  <p:transition>
    <p:pull dir="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2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GB" dirty="0"/>
              <a:t>Click to Edit Title</a:t>
            </a:r>
            <a:endParaRPr kumimoji="0" lang="en-US" dirty="0"/>
          </a:p>
        </p:txBody>
      </p:sp>
      <p:sp>
        <p:nvSpPr>
          <p:cNvPr id="3" name="Content Placeholder 2"/>
          <p:cNvSpPr>
            <a:spLocks noGrp="1"/>
          </p:cNvSpPr>
          <p:nvPr>
            <p:ph sz="half" idx="1" hasCustomPrompt="1"/>
          </p:nvPr>
        </p:nvSpPr>
        <p:spPr>
          <a:xfrm>
            <a:off x="480002" y="1440000"/>
            <a:ext cx="5275712"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sp>
        <p:nvSpPr>
          <p:cNvPr id="4" name="Content Placeholder 3"/>
          <p:cNvSpPr>
            <a:spLocks noGrp="1"/>
          </p:cNvSpPr>
          <p:nvPr>
            <p:ph sz="half" idx="2" hasCustomPrompt="1"/>
          </p:nvPr>
        </p:nvSpPr>
        <p:spPr>
          <a:xfrm>
            <a:off x="6077782" y="1440000"/>
            <a:ext cx="5562551"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5545" y="6313933"/>
            <a:ext cx="1164886" cy="363693"/>
          </a:xfrm>
          <a:prstGeom prst="rect">
            <a:avLst/>
          </a:prstGeom>
        </p:spPr>
      </p:pic>
    </p:spTree>
    <p:extLst>
      <p:ext uri="{BB962C8B-B14F-4D97-AF65-F5344CB8AC3E}">
        <p14:creationId xmlns:p14="http://schemas.microsoft.com/office/powerpoint/2010/main" val="105963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userDrawn="1"/>
        </p:nvSpPr>
        <p:spPr>
          <a:xfrm>
            <a:off x="0" y="1"/>
            <a:ext cx="12192000"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0" r="1770"/>
          <a:stretch/>
        </p:blipFill>
        <p:spPr>
          <a:xfrm>
            <a:off x="-600" y="0"/>
            <a:ext cx="121920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7061" y="463062"/>
            <a:ext cx="6858000"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userDrawn="1"/>
        </p:nvSpPr>
        <p:spPr>
          <a:xfrm>
            <a:off x="4498259" y="1"/>
            <a:ext cx="7693741"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userDrawn="1"/>
        </p:nvSpPr>
        <p:spPr>
          <a:xfrm>
            <a:off x="3849329" y="1"/>
            <a:ext cx="8342671"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userDrawn="1"/>
        </p:nvPicPr>
        <p:blipFill>
          <a:blip r:embed="rId46" cstate="screen">
            <a:extLst>
              <a:ext uri="{28A0092B-C50C-407E-A947-70E740481C1C}">
                <a14:useLocalDpi xmlns:a14="http://schemas.microsoft.com/office/drawing/2010/main"/>
              </a:ext>
            </a:extLst>
          </a:blip>
          <a:stretch>
            <a:fillRect/>
          </a:stretch>
        </p:blipFill>
        <p:spPr>
          <a:xfrm>
            <a:off x="10835847" y="6384924"/>
            <a:ext cx="879904"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28" r:id="rId12"/>
    <p:sldLayoutId id="2147485529" r:id="rId13"/>
    <p:sldLayoutId id="2147485530" r:id="rId14"/>
    <p:sldLayoutId id="2147485531" r:id="rId15"/>
    <p:sldLayoutId id="2147485532" r:id="rId16"/>
    <p:sldLayoutId id="2147485533" r:id="rId17"/>
    <p:sldLayoutId id="2147485534" r:id="rId18"/>
    <p:sldLayoutId id="2147485535" r:id="rId19"/>
    <p:sldLayoutId id="2147485536" r:id="rId20"/>
    <p:sldLayoutId id="2147485537" r:id="rId21"/>
    <p:sldLayoutId id="2147485538" r:id="rId22"/>
    <p:sldLayoutId id="2147485510" r:id="rId23"/>
    <p:sldLayoutId id="2147485436" r:id="rId24"/>
    <p:sldLayoutId id="2147485438" r:id="rId25"/>
    <p:sldLayoutId id="2147485440" r:id="rId26"/>
    <p:sldLayoutId id="2147485441" r:id="rId27"/>
    <p:sldLayoutId id="2147485442" r:id="rId28"/>
    <p:sldLayoutId id="2147485443" r:id="rId29"/>
    <p:sldLayoutId id="2147485444" r:id="rId30"/>
    <p:sldLayoutId id="2147485445" r:id="rId31"/>
    <p:sldLayoutId id="2147485446" r:id="rId32"/>
    <p:sldLayoutId id="2147485447" r:id="rId33"/>
    <p:sldLayoutId id="2147485448" r:id="rId34"/>
    <p:sldLayoutId id="2147485449" r:id="rId35"/>
    <p:sldLayoutId id="2147485450" r:id="rId36"/>
    <p:sldLayoutId id="2147485452" r:id="rId37"/>
    <p:sldLayoutId id="2147485512" r:id="rId38"/>
    <p:sldLayoutId id="2147485453" r:id="rId39"/>
    <p:sldLayoutId id="2147485513" r:id="rId40"/>
    <p:sldLayoutId id="2147485539" r:id="rId41"/>
    <p:sldLayoutId id="2147485541" r:id="rId42"/>
    <p:sldLayoutId id="2147485542" r:id="rId43"/>
    <p:sldLayoutId id="2147485543" r:id="rId44"/>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notesSlide" Target="../notesSlides/notesSlide9.xml"/><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slideLayout" Target="../slideLayouts/slideLayout26.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5" Type="http://schemas.openxmlformats.org/officeDocument/2006/relationships/tags" Target="../tags/tag83.xml"/><Relationship Id="rId10" Type="http://schemas.openxmlformats.org/officeDocument/2006/relationships/tags" Target="../tags/tag88.xml"/><Relationship Id="rId4" Type="http://schemas.openxmlformats.org/officeDocument/2006/relationships/tags" Target="../tags/tag82.xml"/><Relationship Id="rId9" Type="http://schemas.openxmlformats.org/officeDocument/2006/relationships/tags" Target="../tags/tag87.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92.xml"/><Relationship Id="rId7" Type="http://schemas.openxmlformats.org/officeDocument/2006/relationships/image" Target="../media/image32.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10.xml"/><Relationship Id="rId5" Type="http://schemas.openxmlformats.org/officeDocument/2006/relationships/slideLayout" Target="../slideLayouts/slideLayout26.xml"/><Relationship Id="rId10" Type="http://schemas.openxmlformats.org/officeDocument/2006/relationships/image" Target="../media/image35.png"/><Relationship Id="rId4" Type="http://schemas.openxmlformats.org/officeDocument/2006/relationships/tags" Target="../tags/tag93.xml"/><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38.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6.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notesSlide" Target="../notesSlides/notesSlide6.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slideLayout" Target="../slideLayouts/slideLayout26.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s>
</file>

<file path=ppt/slides/_rels/slide8.xml.rels><?xml version="1.0" encoding="UTF-8" standalone="yes"?>
<Relationships xmlns="http://schemas.openxmlformats.org/package/2006/relationships"><Relationship Id="rId13" Type="http://schemas.openxmlformats.org/officeDocument/2006/relationships/tags" Target="../tags/tag35.xml"/><Relationship Id="rId18" Type="http://schemas.openxmlformats.org/officeDocument/2006/relationships/tags" Target="../tags/tag40.xml"/><Relationship Id="rId26" Type="http://schemas.openxmlformats.org/officeDocument/2006/relationships/tags" Target="../tags/tag48.xml"/><Relationship Id="rId39" Type="http://schemas.openxmlformats.org/officeDocument/2006/relationships/tags" Target="../tags/tag61.xml"/><Relationship Id="rId3" Type="http://schemas.openxmlformats.org/officeDocument/2006/relationships/tags" Target="../tags/tag25.xml"/><Relationship Id="rId21" Type="http://schemas.openxmlformats.org/officeDocument/2006/relationships/tags" Target="../tags/tag43.xml"/><Relationship Id="rId34" Type="http://schemas.openxmlformats.org/officeDocument/2006/relationships/tags" Target="../tags/tag56.xml"/><Relationship Id="rId42" Type="http://schemas.openxmlformats.org/officeDocument/2006/relationships/tags" Target="../tags/tag64.xml"/><Relationship Id="rId47" Type="http://schemas.openxmlformats.org/officeDocument/2006/relationships/tags" Target="../tags/tag69.xml"/><Relationship Id="rId50" Type="http://schemas.openxmlformats.org/officeDocument/2006/relationships/tags" Target="../tags/tag72.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5" Type="http://schemas.openxmlformats.org/officeDocument/2006/relationships/tags" Target="../tags/tag47.xml"/><Relationship Id="rId33" Type="http://schemas.openxmlformats.org/officeDocument/2006/relationships/tags" Target="../tags/tag55.xml"/><Relationship Id="rId38" Type="http://schemas.openxmlformats.org/officeDocument/2006/relationships/tags" Target="../tags/tag60.xml"/><Relationship Id="rId46" Type="http://schemas.openxmlformats.org/officeDocument/2006/relationships/tags" Target="../tags/tag68.xml"/><Relationship Id="rId2" Type="http://schemas.openxmlformats.org/officeDocument/2006/relationships/tags" Target="../tags/tag24.xml"/><Relationship Id="rId16" Type="http://schemas.openxmlformats.org/officeDocument/2006/relationships/tags" Target="../tags/tag38.xml"/><Relationship Id="rId20" Type="http://schemas.openxmlformats.org/officeDocument/2006/relationships/tags" Target="../tags/tag42.xml"/><Relationship Id="rId29" Type="http://schemas.openxmlformats.org/officeDocument/2006/relationships/tags" Target="../tags/tag51.xml"/><Relationship Id="rId41" Type="http://schemas.openxmlformats.org/officeDocument/2006/relationships/tags" Target="../tags/tag63.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tags" Target="../tags/tag46.xml"/><Relationship Id="rId32" Type="http://schemas.openxmlformats.org/officeDocument/2006/relationships/tags" Target="../tags/tag54.xml"/><Relationship Id="rId37" Type="http://schemas.openxmlformats.org/officeDocument/2006/relationships/tags" Target="../tags/tag59.xml"/><Relationship Id="rId40" Type="http://schemas.openxmlformats.org/officeDocument/2006/relationships/tags" Target="../tags/tag62.xml"/><Relationship Id="rId45" Type="http://schemas.openxmlformats.org/officeDocument/2006/relationships/tags" Target="../tags/tag67.xml"/><Relationship Id="rId53" Type="http://schemas.openxmlformats.org/officeDocument/2006/relationships/notesSlide" Target="../notesSlides/notesSlide7.xml"/><Relationship Id="rId5" Type="http://schemas.openxmlformats.org/officeDocument/2006/relationships/tags" Target="../tags/tag27.xml"/><Relationship Id="rId15" Type="http://schemas.openxmlformats.org/officeDocument/2006/relationships/tags" Target="../tags/tag37.xml"/><Relationship Id="rId23" Type="http://schemas.openxmlformats.org/officeDocument/2006/relationships/tags" Target="../tags/tag45.xml"/><Relationship Id="rId28" Type="http://schemas.openxmlformats.org/officeDocument/2006/relationships/tags" Target="../tags/tag50.xml"/><Relationship Id="rId36" Type="http://schemas.openxmlformats.org/officeDocument/2006/relationships/tags" Target="../tags/tag58.xml"/><Relationship Id="rId49" Type="http://schemas.openxmlformats.org/officeDocument/2006/relationships/tags" Target="../tags/tag71.xml"/><Relationship Id="rId10" Type="http://schemas.openxmlformats.org/officeDocument/2006/relationships/tags" Target="../tags/tag32.xml"/><Relationship Id="rId19" Type="http://schemas.openxmlformats.org/officeDocument/2006/relationships/tags" Target="../tags/tag41.xml"/><Relationship Id="rId31" Type="http://schemas.openxmlformats.org/officeDocument/2006/relationships/tags" Target="../tags/tag53.xml"/><Relationship Id="rId44" Type="http://schemas.openxmlformats.org/officeDocument/2006/relationships/tags" Target="../tags/tag66.xml"/><Relationship Id="rId52" Type="http://schemas.openxmlformats.org/officeDocument/2006/relationships/slideLayout" Target="../slideLayouts/slideLayout26.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tags" Target="../tags/tag44.xml"/><Relationship Id="rId27" Type="http://schemas.openxmlformats.org/officeDocument/2006/relationships/tags" Target="../tags/tag49.xml"/><Relationship Id="rId30" Type="http://schemas.openxmlformats.org/officeDocument/2006/relationships/tags" Target="../tags/tag52.xml"/><Relationship Id="rId35" Type="http://schemas.openxmlformats.org/officeDocument/2006/relationships/tags" Target="../tags/tag57.xml"/><Relationship Id="rId43" Type="http://schemas.openxmlformats.org/officeDocument/2006/relationships/tags" Target="../tags/tag65.xml"/><Relationship Id="rId48" Type="http://schemas.openxmlformats.org/officeDocument/2006/relationships/tags" Target="../tags/tag70.xml"/><Relationship Id="rId8" Type="http://schemas.openxmlformats.org/officeDocument/2006/relationships/tags" Target="../tags/tag30.xml"/><Relationship Id="rId51" Type="http://schemas.openxmlformats.org/officeDocument/2006/relationships/tags" Target="../tags/tag73.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76.xml"/><Relationship Id="rId7" Type="http://schemas.openxmlformats.org/officeDocument/2006/relationships/notesSlide" Target="../notesSlides/notesSlide8.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Layout" Target="../slideLayouts/slideLayout26.xml"/><Relationship Id="rId11" Type="http://schemas.openxmlformats.org/officeDocument/2006/relationships/image" Target="../media/image31.png"/><Relationship Id="rId5" Type="http://schemas.openxmlformats.org/officeDocument/2006/relationships/tags" Target="../tags/tag78.xml"/><Relationship Id="rId10" Type="http://schemas.openxmlformats.org/officeDocument/2006/relationships/image" Target="../media/image30.png"/><Relationship Id="rId4" Type="http://schemas.openxmlformats.org/officeDocument/2006/relationships/tags" Target="../tags/tag77.xml"/><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sz="4000" dirty="0"/>
              <a:t>Analog Interfacing</a:t>
            </a:r>
          </a:p>
        </p:txBody>
      </p:sp>
      <p:sp>
        <p:nvSpPr>
          <p:cNvPr id="2" name="Subtitle 1">
            <a:extLst>
              <a:ext uri="{FF2B5EF4-FFF2-40B4-BE49-F238E27FC236}">
                <a16:creationId xmlns:a16="http://schemas.microsoft.com/office/drawing/2014/main" id="{ADE4A277-8B7E-445D-B987-5C94BFD1758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3019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normAutofit/>
          </a:bodyPr>
          <a:lstStyle/>
          <a:p>
            <a:r>
              <a:rPr lang="en-US" sz="3200" dirty="0"/>
              <a:t>Digital to Analog Conversion</a:t>
            </a:r>
          </a:p>
        </p:txBody>
      </p:sp>
      <p:sp>
        <p:nvSpPr>
          <p:cNvPr id="33795" name="Rectangle 3"/>
          <p:cNvSpPr>
            <a:spLocks noGrp="1" noChangeArrowheads="1"/>
          </p:cNvSpPr>
          <p:nvPr>
            <p:ph idx="1"/>
          </p:nvPr>
        </p:nvSpPr>
        <p:spPr/>
        <p:txBody>
          <a:bodyPr/>
          <a:lstStyle/>
          <a:p>
            <a:r>
              <a:rPr lang="en-US" sz="2000" dirty="0"/>
              <a:t>May need to generate an analog voltage or current as an output signal</a:t>
            </a:r>
          </a:p>
          <a:p>
            <a:pPr lvl="1"/>
            <a:r>
              <a:rPr lang="en-US" dirty="0"/>
              <a:t>E.g. audio signal, video signal brightness</a:t>
            </a:r>
          </a:p>
          <a:p>
            <a:r>
              <a:rPr lang="en-US" sz="2000" dirty="0"/>
              <a:t>DAC: “Generate the analog voltage which is this fraction of </a:t>
            </a:r>
            <a:r>
              <a:rPr lang="en-US" sz="2000" dirty="0" err="1"/>
              <a:t>Vref</a:t>
            </a:r>
            <a:r>
              <a:rPr lang="en-US" sz="2000" dirty="0"/>
              <a:t>”</a:t>
            </a:r>
          </a:p>
          <a:p>
            <a:r>
              <a:rPr lang="en-US" sz="2000" dirty="0"/>
              <a:t>Digital to Analog Converter equation</a:t>
            </a:r>
          </a:p>
          <a:p>
            <a:pPr lvl="1"/>
            <a:r>
              <a:rPr lang="en-US" dirty="0"/>
              <a:t>n = input code</a:t>
            </a:r>
          </a:p>
          <a:p>
            <a:pPr lvl="1"/>
            <a:r>
              <a:rPr lang="en-US" dirty="0"/>
              <a:t>N = number of bits of resolution of converter</a:t>
            </a:r>
          </a:p>
          <a:p>
            <a:pPr lvl="1"/>
            <a:r>
              <a:rPr lang="en-US" dirty="0" err="1"/>
              <a:t>Vref</a:t>
            </a:r>
            <a:r>
              <a:rPr lang="en-US" dirty="0"/>
              <a:t> = reference voltage</a:t>
            </a:r>
          </a:p>
          <a:p>
            <a:pPr lvl="1"/>
            <a:r>
              <a:rPr lang="en-US" dirty="0" err="1"/>
              <a:t>Vout</a:t>
            </a:r>
            <a:r>
              <a:rPr lang="en-US" dirty="0"/>
              <a:t> = output voltage. Either</a:t>
            </a:r>
          </a:p>
          <a:p>
            <a:pPr lvl="5"/>
            <a:r>
              <a:rPr lang="en-US" sz="2000" dirty="0" err="1"/>
              <a:t>Vout</a:t>
            </a:r>
            <a:r>
              <a:rPr lang="en-US" sz="2000" dirty="0"/>
              <a:t> = </a:t>
            </a:r>
            <a:r>
              <a:rPr lang="en-US" sz="2000" dirty="0" err="1"/>
              <a:t>Vref</a:t>
            </a:r>
            <a:r>
              <a:rPr lang="en-US" sz="2000" dirty="0"/>
              <a:t> * n/(2N)  or </a:t>
            </a:r>
          </a:p>
          <a:p>
            <a:pPr lvl="5"/>
            <a:r>
              <a:rPr lang="en-US" sz="2000" dirty="0" err="1"/>
              <a:t>Vout</a:t>
            </a:r>
            <a:r>
              <a:rPr lang="en-US" sz="2000" dirty="0"/>
              <a:t> = </a:t>
            </a:r>
            <a:r>
              <a:rPr lang="en-US" sz="2000" dirty="0" err="1"/>
              <a:t>Vref</a:t>
            </a:r>
            <a:r>
              <a:rPr lang="en-US" sz="2000" dirty="0"/>
              <a:t> * (n+1)/(2N) </a:t>
            </a:r>
          </a:p>
          <a:p>
            <a:pPr lvl="5"/>
            <a:r>
              <a:rPr lang="en-US" sz="2000" dirty="0"/>
              <a:t>The offset +1 term depends on the internal tap configuration of the DAC – check the datasheet to be sure</a:t>
            </a:r>
          </a:p>
        </p:txBody>
      </p:sp>
      <p:grpSp>
        <p:nvGrpSpPr>
          <p:cNvPr id="19" name="Group 18"/>
          <p:cNvGrpSpPr/>
          <p:nvPr/>
        </p:nvGrpSpPr>
        <p:grpSpPr>
          <a:xfrm>
            <a:off x="6781800" y="2919413"/>
            <a:ext cx="4027488" cy="1936750"/>
            <a:chOff x="2819400" y="4114800"/>
            <a:chExt cx="4027488" cy="1936750"/>
          </a:xfrm>
        </p:grpSpPr>
        <p:sp>
          <p:nvSpPr>
            <p:cNvPr id="20" name="Rectangle 4"/>
            <p:cNvSpPr>
              <a:spLocks noChangeArrowheads="1"/>
            </p:cNvSpPr>
            <p:nvPr>
              <p:custDataLst>
                <p:tags r:id="rId1"/>
              </p:custDataLst>
            </p:nvPr>
          </p:nvSpPr>
          <p:spPr bwMode="auto">
            <a:xfrm flipH="1">
              <a:off x="4343400" y="4518025"/>
              <a:ext cx="952500" cy="1501775"/>
            </a:xfrm>
            <a:prstGeom prst="rect">
              <a:avLst/>
            </a:prstGeom>
            <a:solidFill>
              <a:schemeClr val="bg1"/>
            </a:solidFill>
            <a:ln w="57150">
              <a:solidFill>
                <a:schemeClr val="tx1"/>
              </a:solidFill>
              <a:miter lim="800000"/>
              <a:headEnd/>
              <a:tailEnd/>
            </a:ln>
          </p:spPr>
          <p:txBody>
            <a:bodyPr wrap="none" anchor="ctr"/>
            <a:lstStyle/>
            <a:p>
              <a:pPr algn="ctr"/>
              <a:endParaRPr lang="en-US" sz="1400" b="1">
                <a:latin typeface="Franklin Gothic Book" pitchFamily="34" charset="0"/>
              </a:endParaRPr>
            </a:p>
          </p:txBody>
        </p:sp>
        <p:sp>
          <p:nvSpPr>
            <p:cNvPr id="21" name="Line 5"/>
            <p:cNvSpPr>
              <a:spLocks noChangeShapeType="1"/>
            </p:cNvSpPr>
            <p:nvPr>
              <p:custDataLst>
                <p:tags r:id="rId2"/>
              </p:custDataLst>
            </p:nvPr>
          </p:nvSpPr>
          <p:spPr bwMode="auto">
            <a:xfrm flipH="1">
              <a:off x="5295900" y="5168900"/>
              <a:ext cx="95408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
            <p:cNvSpPr>
              <a:spLocks noChangeShapeType="1"/>
            </p:cNvSpPr>
            <p:nvPr>
              <p:custDataLst>
                <p:tags r:id="rId3"/>
              </p:custDataLst>
            </p:nvPr>
          </p:nvSpPr>
          <p:spPr bwMode="auto">
            <a:xfrm flipH="1">
              <a:off x="3390900" y="4618038"/>
              <a:ext cx="952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7"/>
            <p:cNvSpPr>
              <a:spLocks noChangeShapeType="1"/>
            </p:cNvSpPr>
            <p:nvPr>
              <p:custDataLst>
                <p:tags r:id="rId4"/>
              </p:custDataLst>
            </p:nvPr>
          </p:nvSpPr>
          <p:spPr bwMode="auto">
            <a:xfrm flipH="1">
              <a:off x="3390900" y="5668963"/>
              <a:ext cx="952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8"/>
            <p:cNvSpPr>
              <a:spLocks noChangeShapeType="1"/>
            </p:cNvSpPr>
            <p:nvPr>
              <p:custDataLst>
                <p:tags r:id="rId5"/>
              </p:custDataLst>
            </p:nvPr>
          </p:nvSpPr>
          <p:spPr bwMode="auto">
            <a:xfrm flipH="1">
              <a:off x="3390900" y="5318125"/>
              <a:ext cx="952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9"/>
            <p:cNvSpPr>
              <a:spLocks noChangeShapeType="1"/>
            </p:cNvSpPr>
            <p:nvPr>
              <p:custDataLst>
                <p:tags r:id="rId6"/>
              </p:custDataLst>
            </p:nvPr>
          </p:nvSpPr>
          <p:spPr bwMode="auto">
            <a:xfrm flipH="1">
              <a:off x="3390900" y="4968875"/>
              <a:ext cx="952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Text Box 10"/>
            <p:cNvSpPr txBox="1">
              <a:spLocks noChangeArrowheads="1"/>
            </p:cNvSpPr>
            <p:nvPr>
              <p:custDataLst>
                <p:tags r:id="rId7"/>
              </p:custDataLst>
            </p:nvPr>
          </p:nvSpPr>
          <p:spPr bwMode="auto">
            <a:xfrm flipH="1">
              <a:off x="3390900" y="4267200"/>
              <a:ext cx="369888"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spcBef>
                  <a:spcPct val="50000"/>
                </a:spcBef>
              </a:pPr>
              <a:r>
                <a:rPr lang="en-US" sz="1600" baseline="0" dirty="0">
                  <a:latin typeface="Franklin Gothic Book" pitchFamily="34" charset="0"/>
                </a:rPr>
                <a:t>0</a:t>
              </a:r>
            </a:p>
            <a:p>
              <a:pPr algn="ctr">
                <a:spcBef>
                  <a:spcPct val="50000"/>
                </a:spcBef>
              </a:pPr>
              <a:r>
                <a:rPr lang="en-US" sz="1600" baseline="0" dirty="0">
                  <a:latin typeface="Franklin Gothic Book" pitchFamily="34" charset="0"/>
                </a:rPr>
                <a:t>1</a:t>
              </a:r>
            </a:p>
            <a:p>
              <a:pPr algn="ctr">
                <a:spcBef>
                  <a:spcPct val="50000"/>
                </a:spcBef>
              </a:pPr>
              <a:r>
                <a:rPr lang="en-US" sz="1600" baseline="0" dirty="0">
                  <a:latin typeface="Franklin Gothic Book" pitchFamily="34" charset="0"/>
                </a:rPr>
                <a:t>0</a:t>
              </a:r>
            </a:p>
            <a:p>
              <a:pPr algn="ctr">
                <a:spcBef>
                  <a:spcPct val="50000"/>
                </a:spcBef>
              </a:pPr>
              <a:r>
                <a:rPr lang="en-US" sz="1600" baseline="0" dirty="0">
                  <a:latin typeface="Franklin Gothic Book" pitchFamily="34" charset="0"/>
                </a:rPr>
                <a:t>1</a:t>
              </a:r>
            </a:p>
          </p:txBody>
        </p:sp>
        <p:sp>
          <p:nvSpPr>
            <p:cNvPr id="27" name="Text Box 11"/>
            <p:cNvSpPr txBox="1">
              <a:spLocks noChangeArrowheads="1"/>
            </p:cNvSpPr>
            <p:nvPr>
              <p:custDataLst>
                <p:tags r:id="rId8"/>
              </p:custDataLst>
            </p:nvPr>
          </p:nvSpPr>
          <p:spPr bwMode="auto">
            <a:xfrm flipH="1">
              <a:off x="6361113" y="5105400"/>
              <a:ext cx="485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600" baseline="0">
                  <a:solidFill>
                    <a:srgbClr val="FF0000"/>
                  </a:solidFill>
                  <a:latin typeface="Franklin Gothic Book" pitchFamily="34" charset="0"/>
                </a:rPr>
                <a:t>V</a:t>
              </a:r>
              <a:r>
                <a:rPr lang="en-US" sz="1600">
                  <a:solidFill>
                    <a:srgbClr val="FF0000"/>
                  </a:solidFill>
                  <a:latin typeface="Franklin Gothic Book" pitchFamily="34" charset="0"/>
                </a:rPr>
                <a:t>out</a:t>
              </a:r>
            </a:p>
          </p:txBody>
        </p:sp>
        <p:grpSp>
          <p:nvGrpSpPr>
            <p:cNvPr id="28" name="Group 18"/>
            <p:cNvGrpSpPr>
              <a:grpSpLocks/>
            </p:cNvGrpSpPr>
            <p:nvPr/>
          </p:nvGrpSpPr>
          <p:grpSpPr bwMode="auto">
            <a:xfrm flipH="1">
              <a:off x="2819400" y="5715000"/>
              <a:ext cx="1511300" cy="336550"/>
              <a:chOff x="3336" y="2808"/>
              <a:chExt cx="952" cy="212"/>
            </a:xfrm>
          </p:grpSpPr>
          <p:sp>
            <p:nvSpPr>
              <p:cNvPr id="30" name="Text Box 12"/>
              <p:cNvSpPr txBox="1">
                <a:spLocks noChangeArrowheads="1"/>
              </p:cNvSpPr>
              <p:nvPr>
                <p:custDataLst>
                  <p:tags r:id="rId10"/>
                </p:custDataLst>
              </p:nvPr>
            </p:nvSpPr>
            <p:spPr bwMode="auto">
              <a:xfrm flipH="1">
                <a:off x="4002" y="2808"/>
                <a:ext cx="2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600" baseline="0">
                    <a:solidFill>
                      <a:srgbClr val="FF0000"/>
                    </a:solidFill>
                    <a:latin typeface="Franklin Gothic Book" pitchFamily="34" charset="0"/>
                  </a:rPr>
                  <a:t>V</a:t>
                </a:r>
                <a:r>
                  <a:rPr lang="en-US" sz="1600">
                    <a:solidFill>
                      <a:srgbClr val="FF0000"/>
                    </a:solidFill>
                    <a:latin typeface="Franklin Gothic Book" pitchFamily="34" charset="0"/>
                  </a:rPr>
                  <a:t>ref</a:t>
                </a:r>
              </a:p>
            </p:txBody>
          </p:sp>
          <p:sp>
            <p:nvSpPr>
              <p:cNvPr id="31" name="Line 15"/>
              <p:cNvSpPr>
                <a:spLocks noChangeShapeType="1"/>
              </p:cNvSpPr>
              <p:nvPr>
                <p:custDataLst>
                  <p:tags r:id="rId11"/>
                </p:custDataLst>
              </p:nvPr>
            </p:nvSpPr>
            <p:spPr bwMode="auto">
              <a:xfrm flipH="1">
                <a:off x="3336" y="2952"/>
                <a:ext cx="601"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 name="Text Box 16"/>
            <p:cNvSpPr txBox="1">
              <a:spLocks noChangeArrowheads="1"/>
            </p:cNvSpPr>
            <p:nvPr>
              <p:custDataLst>
                <p:tags r:id="rId9"/>
              </p:custDataLst>
            </p:nvPr>
          </p:nvSpPr>
          <p:spPr bwMode="auto">
            <a:xfrm>
              <a:off x="4114800" y="4114800"/>
              <a:ext cx="1401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600" b="1" baseline="0">
                  <a:latin typeface="Franklin Gothic Book" pitchFamily="34" charset="0"/>
                </a:rPr>
                <a:t>D/A Converter</a:t>
              </a:r>
              <a:endParaRPr lang="en-US" sz="1600" b="1">
                <a:latin typeface="Franklin Gothic Book" pitchFamily="34" charset="0"/>
              </a:endParaRPr>
            </a:p>
          </p:txBody>
        </p:sp>
      </p:grpSp>
    </p:spTree>
    <p:extLst>
      <p:ext uri="{BB962C8B-B14F-4D97-AF65-F5344CB8AC3E}">
        <p14:creationId xmlns:p14="http://schemas.microsoft.com/office/powerpoint/2010/main" val="2892720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custDataLst>
              <p:tags r:id="rId1"/>
            </p:custDataLst>
          </p:nvPr>
        </p:nvSpPr>
        <p:spPr/>
        <p:txBody>
          <a:bodyPr>
            <a:normAutofit/>
          </a:bodyPr>
          <a:lstStyle/>
          <a:p>
            <a:r>
              <a:rPr lang="en-US" altLang="zh-TW" sz="3200" dirty="0"/>
              <a:t>Inverse Transfer Function</a:t>
            </a:r>
          </a:p>
        </p:txBody>
      </p:sp>
      <p:sp>
        <p:nvSpPr>
          <p:cNvPr id="8195" name="Rectangle 3"/>
          <p:cNvSpPr>
            <a:spLocks noGrp="1" noChangeArrowheads="1"/>
          </p:cNvSpPr>
          <p:nvPr>
            <p:ph idx="1"/>
            <p:custDataLst>
              <p:tags r:id="rId2"/>
            </p:custDataLst>
          </p:nvPr>
        </p:nvSpPr>
        <p:spPr/>
        <p:txBody>
          <a:bodyPr/>
          <a:lstStyle/>
          <a:p>
            <a:pPr marL="0" indent="0">
              <a:buNone/>
            </a:pPr>
            <a:r>
              <a:rPr lang="en-US" altLang="zh-TW" sz="2000" b="1" dirty="0"/>
              <a:t>General Equation</a:t>
            </a:r>
          </a:p>
          <a:p>
            <a:pPr marL="0" indent="0">
              <a:buNone/>
            </a:pPr>
            <a:r>
              <a:rPr lang="en-US" altLang="zh-TW" sz="2000" dirty="0"/>
              <a:t>n = converted code</a:t>
            </a:r>
          </a:p>
          <a:p>
            <a:pPr marL="0" indent="0">
              <a:buNone/>
            </a:pPr>
            <a:r>
              <a:rPr lang="en-US" altLang="zh-TW" sz="2000" dirty="0" err="1"/>
              <a:t>Vin_min</a:t>
            </a:r>
            <a:r>
              <a:rPr lang="en-US" altLang="zh-TW" sz="2000" dirty="0"/>
              <a:t> = minimum input voltage for code n</a:t>
            </a:r>
          </a:p>
          <a:p>
            <a:pPr marL="0" indent="0">
              <a:buNone/>
            </a:pPr>
            <a:r>
              <a:rPr lang="en-US" altLang="zh-TW" sz="2000" dirty="0" err="1"/>
              <a:t>Vin_max</a:t>
            </a:r>
            <a:r>
              <a:rPr lang="en-US" altLang="zh-TW" sz="2000" dirty="0"/>
              <a:t> = maximum input voltage for code n</a:t>
            </a:r>
          </a:p>
          <a:p>
            <a:pPr marL="0" indent="0">
              <a:buNone/>
            </a:pPr>
            <a:r>
              <a:rPr lang="en-US" altLang="zh-TW" sz="2000" dirty="0" err="1"/>
              <a:t>V+ref</a:t>
            </a:r>
            <a:r>
              <a:rPr lang="en-US" altLang="zh-TW" sz="2000" dirty="0"/>
              <a:t> = upper voltage reference</a:t>
            </a:r>
          </a:p>
          <a:p>
            <a:pPr marL="0" indent="0">
              <a:buNone/>
            </a:pPr>
            <a:r>
              <a:rPr lang="en-US" altLang="zh-TW" sz="2000" dirty="0"/>
              <a:t>V-ref = lower voltage reference</a:t>
            </a:r>
          </a:p>
          <a:p>
            <a:pPr marL="0" indent="0">
              <a:buNone/>
            </a:pPr>
            <a:r>
              <a:rPr lang="en-US" altLang="zh-TW" sz="2000" dirty="0"/>
              <a:t>N = number of bits of resolution in ADC</a:t>
            </a:r>
          </a:p>
        </p:txBody>
      </p:sp>
      <p:sp>
        <p:nvSpPr>
          <p:cNvPr id="8275" name="Rectangle 117"/>
          <p:cNvSpPr>
            <a:spLocks noChangeArrowheads="1"/>
          </p:cNvSpPr>
          <p:nvPr>
            <p:custDataLst>
              <p:tags r:id="rId3"/>
            </p:custDataLst>
          </p:nvPr>
        </p:nvSpPr>
        <p:spPr bwMode="auto">
          <a:xfrm>
            <a:off x="7010043" y="1676400"/>
            <a:ext cx="497645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20000"/>
              </a:spcBef>
            </a:pPr>
            <a:r>
              <a:rPr lang="en-US" altLang="zh-TW" sz="2000" b="1" i="1" dirty="0">
                <a:latin typeface="+mn-lt"/>
                <a:ea typeface="PMingLiU" pitchFamily="18" charset="-120"/>
              </a:rPr>
              <a:t>Simplification with V</a:t>
            </a:r>
            <a:r>
              <a:rPr lang="en-US" altLang="zh-TW" sz="2000" b="1" i="1" baseline="-25000" dirty="0">
                <a:latin typeface="+mn-lt"/>
                <a:ea typeface="PMingLiU" pitchFamily="18" charset="-120"/>
              </a:rPr>
              <a:t>-ref</a:t>
            </a:r>
            <a:r>
              <a:rPr lang="en-US" altLang="zh-TW" sz="2000" b="1" i="1" dirty="0">
                <a:latin typeface="+mn-lt"/>
                <a:ea typeface="PMingLiU" pitchFamily="18" charset="-120"/>
              </a:rPr>
              <a:t> = 0 V</a:t>
            </a:r>
          </a:p>
        </p:txBody>
      </p:sp>
      <p:sp>
        <p:nvSpPr>
          <p:cNvPr id="88" name="Rectangle 120"/>
          <p:cNvSpPr>
            <a:spLocks noChangeArrowheads="1"/>
          </p:cNvSpPr>
          <p:nvPr>
            <p:custDataLst>
              <p:tags r:id="rId4"/>
            </p:custDataLst>
          </p:nvPr>
        </p:nvSpPr>
        <p:spPr bwMode="auto">
          <a:xfrm>
            <a:off x="632901" y="990600"/>
            <a:ext cx="1084579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lgn="ctr">
              <a:spcBef>
                <a:spcPct val="20000"/>
              </a:spcBef>
            </a:pPr>
            <a:r>
              <a:rPr lang="en-US" altLang="zh-TW" sz="2000" i="1" dirty="0">
                <a:latin typeface="+mn-lt"/>
                <a:ea typeface="PMingLiU" pitchFamily="18" charset="-120"/>
              </a:rPr>
              <a:t>What range of voltages </a:t>
            </a:r>
            <a:r>
              <a:rPr lang="en-US" altLang="zh-TW" sz="2000" i="1" dirty="0" err="1">
                <a:latin typeface="+mn-lt"/>
                <a:ea typeface="PMingLiU" pitchFamily="18" charset="-120"/>
              </a:rPr>
              <a:t>V</a:t>
            </a:r>
            <a:r>
              <a:rPr lang="en-US" altLang="zh-TW" sz="2000" i="1" baseline="-25000" dirty="0" err="1">
                <a:latin typeface="+mn-lt"/>
                <a:ea typeface="PMingLiU" pitchFamily="18" charset="-120"/>
              </a:rPr>
              <a:t>in_min</a:t>
            </a:r>
            <a:r>
              <a:rPr lang="en-US" altLang="zh-TW" sz="2000" i="1" dirty="0">
                <a:latin typeface="+mn-lt"/>
                <a:ea typeface="PMingLiU" pitchFamily="18" charset="-120"/>
              </a:rPr>
              <a:t> to </a:t>
            </a:r>
            <a:r>
              <a:rPr lang="en-US" altLang="zh-TW" sz="2000" i="1" dirty="0" err="1">
                <a:latin typeface="+mn-lt"/>
                <a:ea typeface="PMingLiU" pitchFamily="18" charset="-120"/>
              </a:rPr>
              <a:t>V</a:t>
            </a:r>
            <a:r>
              <a:rPr lang="en-US" altLang="zh-TW" sz="2000" i="1" baseline="-25000" dirty="0" err="1">
                <a:latin typeface="+mn-lt"/>
                <a:ea typeface="PMingLiU" pitchFamily="18" charset="-120"/>
              </a:rPr>
              <a:t>in_max</a:t>
            </a:r>
            <a:r>
              <a:rPr lang="en-US" altLang="zh-TW" sz="2000" i="1" dirty="0">
                <a:latin typeface="+mn-lt"/>
                <a:ea typeface="PMingLiU" pitchFamily="18" charset="-120"/>
              </a:rPr>
              <a:t> does code n represent?</a:t>
            </a:r>
          </a:p>
        </p:txBody>
      </p:sp>
      <mc:AlternateContent xmlns:mc="http://schemas.openxmlformats.org/markup-compatibility/2006" xmlns:a14="http://schemas.microsoft.com/office/drawing/2010/main">
        <mc:Choice Requires="a14">
          <p:sp>
            <p:nvSpPr>
              <p:cNvPr id="2" name="TextBox 1"/>
              <p:cNvSpPr txBox="1"/>
              <p:nvPr/>
            </p:nvSpPr>
            <p:spPr>
              <a:xfrm>
                <a:off x="408623" y="4343400"/>
                <a:ext cx="6804541" cy="8679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𝑖𝑛</m:t>
                          </m:r>
                          <m:r>
                            <a:rPr lang="en-US" sz="2000" i="1">
                              <a:latin typeface="Cambria Math"/>
                            </a:rPr>
                            <m:t>_</m:t>
                          </m:r>
                          <m:r>
                            <a:rPr lang="en-US" sz="2000" i="1">
                              <a:latin typeface="Cambria Math"/>
                            </a:rPr>
                            <m:t>𝑚𝑖𝑛</m:t>
                          </m:r>
                        </m:sub>
                      </m:sSub>
                      <m:r>
                        <a:rPr lang="en-US" sz="2000" i="1">
                          <a:latin typeface="Cambria Math"/>
                        </a:rPr>
                        <m:t>=</m:t>
                      </m:r>
                      <m:f>
                        <m:fPr>
                          <m:ctrlPr>
                            <a:rPr lang="en-US" sz="2000" i="1">
                              <a:latin typeface="Cambria Math" panose="02040503050406030204" pitchFamily="18" charset="0"/>
                            </a:rPr>
                          </m:ctrlPr>
                        </m:fPr>
                        <m:num>
                          <m:r>
                            <a:rPr lang="en-US" sz="2000" i="1">
                              <a:latin typeface="Cambria Math"/>
                            </a:rPr>
                            <m:t>𝑛</m:t>
                          </m:r>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2</m:t>
                              </m:r>
                            </m:den>
                          </m:f>
                        </m:num>
                        <m:den>
                          <m:sSup>
                            <m:sSupPr>
                              <m:ctrlPr>
                                <a:rPr lang="en-US" sz="2000" i="1">
                                  <a:latin typeface="Cambria Math" panose="02040503050406030204" pitchFamily="18" charset="0"/>
                                </a:rPr>
                              </m:ctrlPr>
                            </m:sSupPr>
                            <m:e>
                              <m:r>
                                <a:rPr lang="en-US" sz="2000" i="1">
                                  <a:latin typeface="Cambria Math"/>
                                </a:rPr>
                                <m:t>2</m:t>
                              </m:r>
                            </m:e>
                            <m:sup>
                              <m:r>
                                <a:rPr lang="en-US" sz="2000" i="1">
                                  <a:latin typeface="Cambria Math"/>
                                </a:rPr>
                                <m:t>𝑁</m:t>
                              </m:r>
                            </m:sup>
                          </m:sSup>
                        </m:den>
                      </m:f>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m:t>
                              </m:r>
                              <m:r>
                                <a:rPr lang="en-US" sz="2000" i="1">
                                  <a:latin typeface="Cambria Math"/>
                                </a:rPr>
                                <m:t>𝑟𝑒𝑓</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m:t>
                              </m:r>
                              <m:r>
                                <a:rPr lang="en-US" sz="2000" i="1">
                                  <a:latin typeface="Cambria Math"/>
                                </a:rPr>
                                <m:t>𝑟𝑒𝑓</m:t>
                              </m:r>
                            </m:sub>
                          </m:sSub>
                        </m:e>
                      </m:d>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m:t>
                          </m:r>
                          <m:r>
                            <a:rPr lang="en-US" sz="2000" i="1">
                              <a:latin typeface="Cambria Math"/>
                            </a:rPr>
                            <m:t>𝑟𝑒𝑓</m:t>
                          </m:r>
                        </m:sub>
                      </m:sSub>
                    </m:oMath>
                  </m:oMathPara>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408623" y="4343400"/>
                <a:ext cx="6804541" cy="86793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408623" y="5228070"/>
                <a:ext cx="6804541" cy="8679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𝑖𝑛</m:t>
                          </m:r>
                          <m:r>
                            <a:rPr lang="en-US" sz="2000" i="1">
                              <a:latin typeface="Cambria Math"/>
                            </a:rPr>
                            <m:t>_</m:t>
                          </m:r>
                          <m:r>
                            <a:rPr lang="en-US" sz="2000" i="1">
                              <a:latin typeface="Cambria Math"/>
                            </a:rPr>
                            <m:t>𝑚𝑎𝑥</m:t>
                          </m:r>
                        </m:sub>
                      </m:sSub>
                      <m:r>
                        <a:rPr lang="en-US" sz="2000" i="1">
                          <a:latin typeface="Cambria Math"/>
                        </a:rPr>
                        <m:t>=</m:t>
                      </m:r>
                      <m:f>
                        <m:fPr>
                          <m:ctrlPr>
                            <a:rPr lang="en-US" sz="2000" i="1">
                              <a:latin typeface="Cambria Math" panose="02040503050406030204" pitchFamily="18" charset="0"/>
                            </a:rPr>
                          </m:ctrlPr>
                        </m:fPr>
                        <m:num>
                          <m:r>
                            <a:rPr lang="en-US" sz="2000" i="1">
                              <a:latin typeface="Cambria Math"/>
                            </a:rPr>
                            <m:t>𝑛</m:t>
                          </m:r>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2</m:t>
                              </m:r>
                            </m:den>
                          </m:f>
                        </m:num>
                        <m:den>
                          <m:sSup>
                            <m:sSupPr>
                              <m:ctrlPr>
                                <a:rPr lang="en-US" sz="2000" i="1">
                                  <a:latin typeface="Cambria Math" panose="02040503050406030204" pitchFamily="18" charset="0"/>
                                </a:rPr>
                              </m:ctrlPr>
                            </m:sSupPr>
                            <m:e>
                              <m:r>
                                <a:rPr lang="en-US" sz="2000" i="1">
                                  <a:latin typeface="Cambria Math"/>
                                </a:rPr>
                                <m:t>2</m:t>
                              </m:r>
                            </m:e>
                            <m:sup>
                              <m:r>
                                <a:rPr lang="en-US" sz="2000" i="1">
                                  <a:latin typeface="Cambria Math"/>
                                </a:rPr>
                                <m:t>𝑁</m:t>
                              </m:r>
                            </m:sup>
                          </m:sSup>
                        </m:den>
                      </m:f>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m:t>
                              </m:r>
                              <m:r>
                                <a:rPr lang="en-US" sz="2000" i="1">
                                  <a:latin typeface="Cambria Math"/>
                                </a:rPr>
                                <m:t>𝑟𝑒𝑓</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m:t>
                              </m:r>
                              <m:r>
                                <a:rPr lang="en-US" sz="2000" i="1">
                                  <a:latin typeface="Cambria Math"/>
                                </a:rPr>
                                <m:t>𝑟𝑒𝑓</m:t>
                              </m:r>
                            </m:sub>
                          </m:sSub>
                        </m:e>
                      </m:d>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m:t>
                          </m:r>
                          <m:r>
                            <a:rPr lang="en-US" sz="2000" i="1">
                              <a:latin typeface="Cambria Math"/>
                            </a:rPr>
                            <m:t>𝑟𝑒𝑓</m:t>
                          </m:r>
                        </m:sub>
                      </m:sSub>
                    </m:oMath>
                  </m:oMathPara>
                </a14:m>
                <a:endParaRPr lang="en-US" sz="2000" dirty="0"/>
              </a:p>
            </p:txBody>
          </p:sp>
        </mc:Choice>
        <mc:Fallback xmlns="">
          <p:sp>
            <p:nvSpPr>
              <p:cNvPr id="90" name="TextBox 89"/>
              <p:cNvSpPr txBox="1">
                <a:spLocks noRot="1" noChangeAspect="1" noMove="1" noResize="1" noEditPoints="1" noAdjustHandles="1" noChangeArrowheads="1" noChangeShapeType="1" noTextEdit="1"/>
              </p:cNvSpPr>
              <p:nvPr/>
            </p:nvSpPr>
            <p:spPr>
              <a:xfrm>
                <a:off x="408623" y="5228070"/>
                <a:ext cx="6804541" cy="86793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7111603" y="2209800"/>
                <a:ext cx="5078016" cy="8679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𝑖𝑛</m:t>
                          </m:r>
                          <m:r>
                            <a:rPr lang="en-US" sz="2000" i="1">
                              <a:latin typeface="Cambria Math"/>
                            </a:rPr>
                            <m:t>_</m:t>
                          </m:r>
                          <m:r>
                            <a:rPr lang="en-US" sz="2000" i="1">
                              <a:latin typeface="Cambria Math"/>
                            </a:rPr>
                            <m:t>𝑚𝑖𝑛</m:t>
                          </m:r>
                        </m:sub>
                      </m:sSub>
                      <m:r>
                        <a:rPr lang="en-US" sz="2000" i="1">
                          <a:latin typeface="Cambria Math"/>
                        </a:rPr>
                        <m:t>=</m:t>
                      </m:r>
                      <m:f>
                        <m:fPr>
                          <m:ctrlPr>
                            <a:rPr lang="en-US" sz="2000" i="1">
                              <a:latin typeface="Cambria Math" panose="02040503050406030204" pitchFamily="18" charset="0"/>
                            </a:rPr>
                          </m:ctrlPr>
                        </m:fPr>
                        <m:num>
                          <m:r>
                            <a:rPr lang="en-US" sz="2000" i="1">
                              <a:latin typeface="Cambria Math"/>
                            </a:rPr>
                            <m:t>𝑛</m:t>
                          </m:r>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2</m:t>
                              </m:r>
                            </m:den>
                          </m:f>
                        </m:num>
                        <m:den>
                          <m:sSup>
                            <m:sSupPr>
                              <m:ctrlPr>
                                <a:rPr lang="en-US" sz="2000" i="1">
                                  <a:latin typeface="Cambria Math" panose="02040503050406030204" pitchFamily="18" charset="0"/>
                                </a:rPr>
                              </m:ctrlPr>
                            </m:sSupPr>
                            <m:e>
                              <m:r>
                                <a:rPr lang="en-US" sz="2000" i="1">
                                  <a:latin typeface="Cambria Math"/>
                                </a:rPr>
                                <m:t>2</m:t>
                              </m:r>
                            </m:e>
                            <m:sup>
                              <m:r>
                                <a:rPr lang="en-US" sz="2000" i="1">
                                  <a:latin typeface="Cambria Math"/>
                                </a:rPr>
                                <m:t>𝑁</m:t>
                              </m:r>
                            </m:sup>
                          </m:sSup>
                        </m:den>
                      </m:f>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m:t>
                              </m:r>
                              <m:r>
                                <a:rPr lang="en-US" sz="2000" i="1">
                                  <a:latin typeface="Cambria Math"/>
                                </a:rPr>
                                <m:t>𝑟𝑒𝑓</m:t>
                              </m:r>
                            </m:sub>
                          </m:sSub>
                        </m:e>
                      </m:d>
                    </m:oMath>
                  </m:oMathPara>
                </a14:m>
                <a:endParaRPr lang="en-US" sz="2000" dirty="0"/>
              </a:p>
            </p:txBody>
          </p:sp>
        </mc:Choice>
        <mc:Fallback xmlns="">
          <p:sp>
            <p:nvSpPr>
              <p:cNvPr id="91" name="TextBox 90"/>
              <p:cNvSpPr txBox="1">
                <a:spLocks noRot="1" noChangeAspect="1" noMove="1" noResize="1" noEditPoints="1" noAdjustHandles="1" noChangeArrowheads="1" noChangeShapeType="1" noTextEdit="1"/>
              </p:cNvSpPr>
              <p:nvPr/>
            </p:nvSpPr>
            <p:spPr>
              <a:xfrm>
                <a:off x="7111603" y="2209800"/>
                <a:ext cx="5078016" cy="86793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7111603" y="3094470"/>
                <a:ext cx="5078016" cy="8679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𝑖𝑛</m:t>
                          </m:r>
                          <m:r>
                            <a:rPr lang="en-US" sz="2000" i="1">
                              <a:latin typeface="Cambria Math"/>
                            </a:rPr>
                            <m:t>_</m:t>
                          </m:r>
                          <m:r>
                            <a:rPr lang="en-US" sz="2000" i="1">
                              <a:latin typeface="Cambria Math"/>
                            </a:rPr>
                            <m:t>𝑚𝑎𝑥</m:t>
                          </m:r>
                        </m:sub>
                      </m:sSub>
                      <m:r>
                        <a:rPr lang="en-US" sz="2000" i="1">
                          <a:latin typeface="Cambria Math"/>
                        </a:rPr>
                        <m:t>=</m:t>
                      </m:r>
                      <m:f>
                        <m:fPr>
                          <m:ctrlPr>
                            <a:rPr lang="en-US" sz="2000" i="1">
                              <a:latin typeface="Cambria Math" panose="02040503050406030204" pitchFamily="18" charset="0"/>
                            </a:rPr>
                          </m:ctrlPr>
                        </m:fPr>
                        <m:num>
                          <m:r>
                            <a:rPr lang="en-US" sz="2000" i="1">
                              <a:latin typeface="Cambria Math"/>
                            </a:rPr>
                            <m:t>𝑛</m:t>
                          </m:r>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2</m:t>
                              </m:r>
                            </m:den>
                          </m:f>
                        </m:num>
                        <m:den>
                          <m:sSup>
                            <m:sSupPr>
                              <m:ctrlPr>
                                <a:rPr lang="en-US" sz="2000" i="1">
                                  <a:latin typeface="Cambria Math" panose="02040503050406030204" pitchFamily="18" charset="0"/>
                                </a:rPr>
                              </m:ctrlPr>
                            </m:sSupPr>
                            <m:e>
                              <m:r>
                                <a:rPr lang="en-US" sz="2000" i="1">
                                  <a:latin typeface="Cambria Math"/>
                                </a:rPr>
                                <m:t>2</m:t>
                              </m:r>
                            </m:e>
                            <m:sup>
                              <m:r>
                                <a:rPr lang="en-US" sz="2000" i="1">
                                  <a:latin typeface="Cambria Math"/>
                                </a:rPr>
                                <m:t>𝑁</m:t>
                              </m:r>
                            </m:sup>
                          </m:sSup>
                        </m:den>
                      </m:f>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m:t>
                              </m:r>
                              <m:r>
                                <a:rPr lang="en-US" sz="2000" i="1">
                                  <a:latin typeface="Cambria Math"/>
                                </a:rPr>
                                <m:t>𝑟𝑒𝑓</m:t>
                              </m:r>
                            </m:sub>
                          </m:sSub>
                        </m:e>
                      </m:d>
                    </m:oMath>
                  </m:oMathPara>
                </a14:m>
                <a:endParaRPr lang="en-US" sz="2000" dirty="0"/>
              </a:p>
            </p:txBody>
          </p:sp>
        </mc:Choice>
        <mc:Fallback xmlns="">
          <p:sp>
            <p:nvSpPr>
              <p:cNvPr id="93" name="TextBox 92"/>
              <p:cNvSpPr txBox="1">
                <a:spLocks noRot="1" noChangeAspect="1" noMove="1" noResize="1" noEditPoints="1" noAdjustHandles="1" noChangeArrowheads="1" noChangeShapeType="1" noTextEdit="1"/>
              </p:cNvSpPr>
              <p:nvPr/>
            </p:nvSpPr>
            <p:spPr>
              <a:xfrm>
                <a:off x="7111603" y="3094470"/>
                <a:ext cx="5078016" cy="867930"/>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73006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if the Reference Voltage is not known?</a:t>
            </a:r>
          </a:p>
        </p:txBody>
      </p:sp>
      <p:sp>
        <p:nvSpPr>
          <p:cNvPr id="3" name="Content Placeholder 2"/>
          <p:cNvSpPr>
            <a:spLocks noGrp="1"/>
          </p:cNvSpPr>
          <p:nvPr>
            <p:ph idx="1"/>
          </p:nvPr>
        </p:nvSpPr>
        <p:spPr/>
        <p:txBody>
          <a:bodyPr/>
          <a:lstStyle/>
          <a:p>
            <a:r>
              <a:rPr lang="en-US" sz="2000" dirty="0"/>
              <a:t>Example - running off an unregulated battery (to save power)</a:t>
            </a:r>
          </a:p>
          <a:p>
            <a:r>
              <a:rPr lang="en-US" sz="2000" dirty="0"/>
              <a:t>Measure a known voltage and an unknown voltage</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r>
              <a:rPr lang="en-US" sz="2000" dirty="0"/>
              <a:t>Many MCUs include an internal fixed voltage source which ADC can measure for this purpose</a:t>
            </a:r>
          </a:p>
          <a:p>
            <a:r>
              <a:rPr lang="en-US" sz="2000" dirty="0"/>
              <a:t>Can also solve for </a:t>
            </a:r>
            <a:r>
              <a:rPr lang="en-US" sz="2000" dirty="0" err="1"/>
              <a:t>Vref</a:t>
            </a:r>
            <a:endParaRPr lang="en-US" sz="2000" dirty="0"/>
          </a:p>
        </p:txBody>
      </p:sp>
      <p:sp>
        <p:nvSpPr>
          <p:cNvPr id="4" name="Rectangle 3"/>
          <p:cNvSpPr/>
          <p:nvPr/>
        </p:nvSpPr>
        <p:spPr>
          <a:xfrm>
            <a:off x="2236709" y="5105401"/>
            <a:ext cx="7515463" cy="707886"/>
          </a:xfrm>
          <a:prstGeom prst="rect">
            <a:avLst/>
          </a:prstGeom>
        </p:spPr>
        <p:txBody>
          <a:bodyPr wrap="square">
            <a:spAutoFit/>
          </a:bodyPr>
          <a:lstStyle/>
          <a:p>
            <a:pPr lvl="1"/>
            <a:r>
              <a:rPr lang="en-US" sz="2000" dirty="0">
                <a:latin typeface="+mn-lt"/>
              </a:rPr>
              <a:t>“My ADC tells me that channel 27 returns a code of 0x6543, so I can calculate that V</a:t>
            </a:r>
            <a:r>
              <a:rPr lang="en-US" sz="2000" baseline="-25000" dirty="0">
                <a:latin typeface="+mn-lt"/>
              </a:rPr>
              <a:t>REFSH</a:t>
            </a:r>
            <a:r>
              <a:rPr lang="en-US" sz="2000" dirty="0">
                <a:latin typeface="+mn-lt"/>
              </a:rPr>
              <a:t> = 1.0V * 2</a:t>
            </a:r>
            <a:r>
              <a:rPr lang="en-US" sz="2000" baseline="30000" dirty="0">
                <a:latin typeface="+mn-lt"/>
              </a:rPr>
              <a:t>16</a:t>
            </a:r>
            <a:r>
              <a:rPr lang="en-US" sz="2000" dirty="0">
                <a:latin typeface="+mn-lt"/>
              </a:rPr>
              <a:t>/0x6543 = …</a:t>
            </a:r>
          </a:p>
        </p:txBody>
      </p:sp>
      <mc:AlternateContent xmlns:mc="http://schemas.openxmlformats.org/markup-compatibility/2006" xmlns:a14="http://schemas.microsoft.com/office/drawing/2010/main">
        <mc:Choice Requires="a14">
          <p:sp>
            <p:nvSpPr>
              <p:cNvPr id="5" name="TextBox 4"/>
              <p:cNvSpPr txBox="1"/>
              <p:nvPr/>
            </p:nvSpPr>
            <p:spPr>
              <a:xfrm>
                <a:off x="5144560" y="4257196"/>
                <a:ext cx="1950662" cy="6482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𝑉</m:t>
                          </m:r>
                        </m:e>
                        <m:sub>
                          <m:r>
                            <a:rPr lang="en-US" b="0" i="1" smtClean="0">
                              <a:latin typeface="Cambria Math"/>
                            </a:rPr>
                            <m:t>𝑟𝑒𝑓</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𝑉</m:t>
                          </m:r>
                        </m:e>
                        <m:sub>
                          <m:r>
                            <a:rPr lang="en-US" b="0" i="1" smtClean="0">
                              <a:latin typeface="Cambria Math"/>
                            </a:rPr>
                            <m:t>𝑘𝑛𝑜𝑤𝑛</m:t>
                          </m:r>
                        </m:sub>
                      </m:sSub>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𝑁</m:t>
                              </m:r>
                            </m:sup>
                          </m:sSup>
                        </m:num>
                        <m:den>
                          <m:r>
                            <a:rPr lang="en-US" b="0" i="1" smtClean="0">
                              <a:latin typeface="Cambria Math"/>
                            </a:rPr>
                            <m:t>𝑛</m:t>
                          </m:r>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144560" y="4257196"/>
                <a:ext cx="1950662" cy="64825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572001" y="2438400"/>
                <a:ext cx="3095783" cy="6135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𝑉</m:t>
                          </m:r>
                        </m:e>
                        <m:sub>
                          <m:r>
                            <a:rPr lang="en-US" b="0" i="1" smtClean="0">
                              <a:latin typeface="Cambria Math"/>
                            </a:rPr>
                            <m:t>𝑢𝑛𝑘𝑛𝑜𝑤𝑛</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𝑉</m:t>
                          </m:r>
                        </m:e>
                        <m:sub>
                          <m:r>
                            <a:rPr lang="en-US" b="0" i="1" smtClean="0">
                              <a:latin typeface="Cambria Math"/>
                            </a:rPr>
                            <m:t>𝑘𝑛𝑜𝑤𝑛</m:t>
                          </m:r>
                        </m:sub>
                      </m:sSub>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𝑛</m:t>
                              </m:r>
                            </m:e>
                            <m:sub>
                              <m:r>
                                <a:rPr lang="en-US" b="0" i="1" smtClean="0">
                                  <a:latin typeface="Cambria Math"/>
                                </a:rPr>
                                <m:t>𝑢𝑛</m:t>
                              </m:r>
                              <m:r>
                                <a:rPr lang="en-US" i="1">
                                  <a:latin typeface="Cambria Math"/>
                                </a:rPr>
                                <m:t>𝑘𝑛𝑜𝑤𝑛</m:t>
                              </m:r>
                            </m:sub>
                          </m:sSub>
                        </m:num>
                        <m:den>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𝑘𝑛𝑜𝑤𝑛</m:t>
                              </m:r>
                            </m:sub>
                          </m:sSub>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572001" y="2438400"/>
                <a:ext cx="3095783" cy="61350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0403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Analog to Digital conversion concepts</a:t>
            </a:r>
          </a:p>
        </p:txBody>
      </p:sp>
      <p:sp>
        <p:nvSpPr>
          <p:cNvPr id="2" name="Subtitle 1">
            <a:extLst>
              <a:ext uri="{FF2B5EF4-FFF2-40B4-BE49-F238E27FC236}">
                <a16:creationId xmlns:a16="http://schemas.microsoft.com/office/drawing/2014/main" id="{779C1E07-1552-465C-A10E-17721725A0D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79386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custDataLst>
              <p:tags r:id="rId1"/>
            </p:custDataLst>
          </p:nvPr>
        </p:nvSpPr>
        <p:spPr/>
        <p:txBody>
          <a:bodyPr>
            <a:normAutofit/>
          </a:bodyPr>
          <a:lstStyle/>
          <a:p>
            <a:r>
              <a:rPr lang="en-US" sz="3200" dirty="0"/>
              <a:t>A/D – Flash Conversion</a:t>
            </a:r>
          </a:p>
        </p:txBody>
      </p:sp>
      <p:sp>
        <p:nvSpPr>
          <p:cNvPr id="9219" name="Rectangle 3"/>
          <p:cNvSpPr>
            <a:spLocks noGrp="1" noChangeArrowheads="1"/>
          </p:cNvSpPr>
          <p:nvPr>
            <p:ph idx="1"/>
            <p:custDataLst>
              <p:tags r:id="rId2"/>
            </p:custDataLst>
          </p:nvPr>
        </p:nvSpPr>
        <p:spPr>
          <a:xfrm>
            <a:off x="479425" y="1171111"/>
            <a:ext cx="6114719" cy="4948335"/>
          </a:xfrm>
        </p:spPr>
        <p:txBody>
          <a:bodyPr/>
          <a:lstStyle/>
          <a:p>
            <a:r>
              <a:rPr lang="en-US" sz="2000" dirty="0"/>
              <a:t>A multi-level voltage divider is used to set voltage levels over the complete range of conversion.</a:t>
            </a:r>
          </a:p>
          <a:p>
            <a:r>
              <a:rPr lang="en-US" sz="2000" dirty="0"/>
              <a:t>A comparator is used at each level to determine whether the voltage is lower or higher than the level.</a:t>
            </a:r>
          </a:p>
          <a:p>
            <a:r>
              <a:rPr lang="en-US" sz="2000" dirty="0"/>
              <a:t>The series of comparator outputs are encoded to a binary number in digital logic (a priority encoder)</a:t>
            </a:r>
          </a:p>
          <a:p>
            <a:r>
              <a:rPr lang="en-US" sz="2000" dirty="0"/>
              <a:t>Components used</a:t>
            </a:r>
          </a:p>
          <a:p>
            <a:pPr lvl="1"/>
            <a:r>
              <a:rPr lang="en-US" dirty="0"/>
              <a:t>2</a:t>
            </a:r>
            <a:r>
              <a:rPr lang="en-US" baseline="30000" dirty="0"/>
              <a:t>N</a:t>
            </a:r>
            <a:r>
              <a:rPr lang="en-US" dirty="0"/>
              <a:t> resistors</a:t>
            </a:r>
          </a:p>
          <a:p>
            <a:pPr lvl="1"/>
            <a:r>
              <a:rPr lang="en-US" dirty="0"/>
              <a:t>2</a:t>
            </a:r>
            <a:r>
              <a:rPr lang="en-US" baseline="30000" dirty="0"/>
              <a:t>N </a:t>
            </a:r>
            <a:r>
              <a:rPr lang="en-US" dirty="0"/>
              <a:t>-1 comparators</a:t>
            </a:r>
          </a:p>
          <a:p>
            <a:r>
              <a:rPr lang="en-US" sz="2000" dirty="0"/>
              <a:t>Note </a:t>
            </a:r>
          </a:p>
          <a:p>
            <a:pPr lvl="1"/>
            <a:r>
              <a:rPr lang="en-US" dirty="0"/>
              <a:t>This particular resistor divider generates voltages which are not offset by ½ bit, so maximum error is 1 bit</a:t>
            </a:r>
          </a:p>
          <a:p>
            <a:pPr lvl="1"/>
            <a:r>
              <a:rPr lang="en-US" dirty="0"/>
              <a:t>We could change this offset voltage by using resistors of values R, 2R, 2R ...  2R, 3R (starting at bottom)</a:t>
            </a:r>
          </a:p>
        </p:txBody>
      </p:sp>
      <p:grpSp>
        <p:nvGrpSpPr>
          <p:cNvPr id="6" name="Group 5"/>
          <p:cNvGrpSpPr/>
          <p:nvPr/>
        </p:nvGrpSpPr>
        <p:grpSpPr>
          <a:xfrm>
            <a:off x="6705600" y="1055688"/>
            <a:ext cx="5119688" cy="5118487"/>
            <a:chOff x="3810000" y="1155700"/>
            <a:chExt cx="5119688" cy="5118487"/>
          </a:xfrm>
        </p:grpSpPr>
        <p:grpSp>
          <p:nvGrpSpPr>
            <p:cNvPr id="106" name="Group 13"/>
            <p:cNvGrpSpPr>
              <a:grpSpLocks/>
            </p:cNvGrpSpPr>
            <p:nvPr/>
          </p:nvGrpSpPr>
          <p:grpSpPr bwMode="auto">
            <a:xfrm>
              <a:off x="3810000" y="1447800"/>
              <a:ext cx="785813" cy="3994150"/>
              <a:chOff x="2448" y="940"/>
              <a:chExt cx="495" cy="2516"/>
            </a:xfrm>
          </p:grpSpPr>
          <p:sp>
            <p:nvSpPr>
              <p:cNvPr id="107" name="Text Box 5"/>
              <p:cNvSpPr txBox="1">
                <a:spLocks noChangeArrowheads="1"/>
              </p:cNvSpPr>
              <p:nvPr/>
            </p:nvSpPr>
            <p:spPr bwMode="auto">
              <a:xfrm>
                <a:off x="2474" y="3244"/>
                <a:ext cx="46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r>
                  <a:rPr lang="en-US" sz="1600" baseline="0">
                    <a:solidFill>
                      <a:schemeClr val="accent2"/>
                    </a:solidFill>
                    <a:latin typeface="Verdana" pitchFamily="34" charset="0"/>
                  </a:rPr>
                  <a:t>1/8 V</a:t>
                </a:r>
              </a:p>
            </p:txBody>
          </p:sp>
          <p:sp>
            <p:nvSpPr>
              <p:cNvPr id="108" name="Text Box 6"/>
              <p:cNvSpPr txBox="1">
                <a:spLocks noChangeArrowheads="1"/>
              </p:cNvSpPr>
              <p:nvPr/>
            </p:nvSpPr>
            <p:spPr bwMode="auto">
              <a:xfrm>
                <a:off x="2474" y="2860"/>
                <a:ext cx="46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r>
                  <a:rPr lang="en-US" sz="1600" baseline="0">
                    <a:solidFill>
                      <a:schemeClr val="accent2"/>
                    </a:solidFill>
                    <a:latin typeface="Verdana" pitchFamily="34" charset="0"/>
                  </a:rPr>
                  <a:t>2/8 V</a:t>
                </a:r>
              </a:p>
            </p:txBody>
          </p:sp>
          <p:sp>
            <p:nvSpPr>
              <p:cNvPr id="109" name="Text Box 7"/>
              <p:cNvSpPr txBox="1">
                <a:spLocks noChangeArrowheads="1"/>
              </p:cNvSpPr>
              <p:nvPr/>
            </p:nvSpPr>
            <p:spPr bwMode="auto">
              <a:xfrm>
                <a:off x="2474" y="2476"/>
                <a:ext cx="46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r>
                  <a:rPr lang="en-US" sz="1600" baseline="0">
                    <a:solidFill>
                      <a:schemeClr val="accent2"/>
                    </a:solidFill>
                    <a:latin typeface="Verdana" pitchFamily="34" charset="0"/>
                  </a:rPr>
                  <a:t>3/8 V</a:t>
                </a:r>
              </a:p>
            </p:txBody>
          </p:sp>
          <p:sp>
            <p:nvSpPr>
              <p:cNvPr id="110" name="Text Box 8"/>
              <p:cNvSpPr txBox="1">
                <a:spLocks noChangeArrowheads="1"/>
              </p:cNvSpPr>
              <p:nvPr/>
            </p:nvSpPr>
            <p:spPr bwMode="auto">
              <a:xfrm>
                <a:off x="2474" y="2064"/>
                <a:ext cx="46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r>
                  <a:rPr lang="en-US" sz="1600" baseline="0">
                    <a:solidFill>
                      <a:schemeClr val="accent2"/>
                    </a:solidFill>
                    <a:latin typeface="Verdana" pitchFamily="34" charset="0"/>
                  </a:rPr>
                  <a:t>4/8 V</a:t>
                </a:r>
              </a:p>
            </p:txBody>
          </p:sp>
          <p:sp>
            <p:nvSpPr>
              <p:cNvPr id="111" name="Text Box 9"/>
              <p:cNvSpPr txBox="1">
                <a:spLocks noChangeArrowheads="1"/>
              </p:cNvSpPr>
              <p:nvPr/>
            </p:nvSpPr>
            <p:spPr bwMode="auto">
              <a:xfrm>
                <a:off x="2474" y="1708"/>
                <a:ext cx="46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r>
                  <a:rPr lang="en-US" sz="1600" baseline="0">
                    <a:solidFill>
                      <a:schemeClr val="accent2"/>
                    </a:solidFill>
                    <a:latin typeface="Verdana" pitchFamily="34" charset="0"/>
                  </a:rPr>
                  <a:t>5/8 V</a:t>
                </a:r>
              </a:p>
            </p:txBody>
          </p:sp>
          <p:sp>
            <p:nvSpPr>
              <p:cNvPr id="112" name="Text Box 10"/>
              <p:cNvSpPr txBox="1">
                <a:spLocks noChangeArrowheads="1"/>
              </p:cNvSpPr>
              <p:nvPr/>
            </p:nvSpPr>
            <p:spPr bwMode="auto">
              <a:xfrm>
                <a:off x="2474" y="1324"/>
                <a:ext cx="46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r>
                  <a:rPr lang="en-US" sz="1600" baseline="0">
                    <a:solidFill>
                      <a:schemeClr val="accent2"/>
                    </a:solidFill>
                    <a:latin typeface="Verdana" pitchFamily="34" charset="0"/>
                  </a:rPr>
                  <a:t>6/8 V</a:t>
                </a:r>
              </a:p>
            </p:txBody>
          </p:sp>
          <p:sp>
            <p:nvSpPr>
              <p:cNvPr id="113" name="Text Box 11"/>
              <p:cNvSpPr txBox="1">
                <a:spLocks noChangeArrowheads="1"/>
              </p:cNvSpPr>
              <p:nvPr/>
            </p:nvSpPr>
            <p:spPr bwMode="auto">
              <a:xfrm>
                <a:off x="2448" y="940"/>
                <a:ext cx="46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r>
                  <a:rPr lang="en-US" sz="1600" baseline="0">
                    <a:solidFill>
                      <a:schemeClr val="accent2"/>
                    </a:solidFill>
                    <a:latin typeface="Verdana" pitchFamily="34" charset="0"/>
                  </a:rPr>
                  <a:t>7/8 V</a:t>
                </a:r>
              </a:p>
            </p:txBody>
          </p:sp>
        </p:grpSp>
        <p:sp>
          <p:nvSpPr>
            <p:cNvPr id="114" name="Freeform 16"/>
            <p:cNvSpPr>
              <a:spLocks/>
            </p:cNvSpPr>
            <p:nvPr/>
          </p:nvSpPr>
          <p:spPr bwMode="auto">
            <a:xfrm>
              <a:off x="4813300" y="1782763"/>
              <a:ext cx="69850" cy="174625"/>
            </a:xfrm>
            <a:custGeom>
              <a:avLst/>
              <a:gdLst>
                <a:gd name="T0" fmla="*/ 2147483647 w 44"/>
                <a:gd name="T1" fmla="*/ 0 h 110"/>
                <a:gd name="T2" fmla="*/ 2147483647 w 44"/>
                <a:gd name="T3" fmla="*/ 2147483647 h 110"/>
                <a:gd name="T4" fmla="*/ 0 w 44"/>
                <a:gd name="T5" fmla="*/ 2147483647 h 110"/>
                <a:gd name="T6" fmla="*/ 2147483647 w 44"/>
                <a:gd name="T7" fmla="*/ 2147483647 h 110"/>
                <a:gd name="T8" fmla="*/ 0 w 44"/>
                <a:gd name="T9" fmla="*/ 2147483647 h 110"/>
                <a:gd name="T10" fmla="*/ 2147483647 w 44"/>
                <a:gd name="T11" fmla="*/ 2147483647 h 110"/>
                <a:gd name="T12" fmla="*/ 0 w 44"/>
                <a:gd name="T13" fmla="*/ 2147483647 h 110"/>
                <a:gd name="T14" fmla="*/ 2147483647 w 44"/>
                <a:gd name="T15" fmla="*/ 2147483647 h 110"/>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10"/>
                <a:gd name="T26" fmla="*/ 44 w 44"/>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10">
                  <a:moveTo>
                    <a:pt x="22" y="0"/>
                  </a:moveTo>
                  <a:lnTo>
                    <a:pt x="44" y="9"/>
                  </a:lnTo>
                  <a:lnTo>
                    <a:pt x="0" y="26"/>
                  </a:lnTo>
                  <a:lnTo>
                    <a:pt x="44" y="45"/>
                  </a:lnTo>
                  <a:lnTo>
                    <a:pt x="0" y="63"/>
                  </a:lnTo>
                  <a:lnTo>
                    <a:pt x="44" y="82"/>
                  </a:lnTo>
                  <a:lnTo>
                    <a:pt x="0" y="99"/>
                  </a:lnTo>
                  <a:lnTo>
                    <a:pt x="22" y="11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Line 17"/>
            <p:cNvSpPr>
              <a:spLocks noChangeShapeType="1"/>
            </p:cNvSpPr>
            <p:nvPr/>
          </p:nvSpPr>
          <p:spPr bwMode="auto">
            <a:xfrm>
              <a:off x="4819650" y="5954713"/>
              <a:ext cx="58738"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 name="Line 18"/>
            <p:cNvSpPr>
              <a:spLocks noChangeShapeType="1"/>
            </p:cNvSpPr>
            <p:nvPr/>
          </p:nvSpPr>
          <p:spPr bwMode="auto">
            <a:xfrm>
              <a:off x="4789488" y="5927725"/>
              <a:ext cx="11588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Line 19"/>
            <p:cNvSpPr>
              <a:spLocks noChangeShapeType="1"/>
            </p:cNvSpPr>
            <p:nvPr/>
          </p:nvSpPr>
          <p:spPr bwMode="auto">
            <a:xfrm>
              <a:off x="4762500" y="5897563"/>
              <a:ext cx="173038"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Line 20"/>
            <p:cNvSpPr>
              <a:spLocks noChangeShapeType="1"/>
            </p:cNvSpPr>
            <p:nvPr/>
          </p:nvSpPr>
          <p:spPr bwMode="auto">
            <a:xfrm>
              <a:off x="4848225" y="5781675"/>
              <a:ext cx="1588" cy="1158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Freeform 21"/>
            <p:cNvSpPr>
              <a:spLocks/>
            </p:cNvSpPr>
            <p:nvPr/>
          </p:nvSpPr>
          <p:spPr bwMode="auto">
            <a:xfrm>
              <a:off x="4813300" y="2390775"/>
              <a:ext cx="69850" cy="173038"/>
            </a:xfrm>
            <a:custGeom>
              <a:avLst/>
              <a:gdLst>
                <a:gd name="T0" fmla="*/ 2147483647 w 44"/>
                <a:gd name="T1" fmla="*/ 0 h 109"/>
                <a:gd name="T2" fmla="*/ 2147483647 w 44"/>
                <a:gd name="T3" fmla="*/ 2147483647 h 109"/>
                <a:gd name="T4" fmla="*/ 0 w 44"/>
                <a:gd name="T5" fmla="*/ 2147483647 h 109"/>
                <a:gd name="T6" fmla="*/ 2147483647 w 44"/>
                <a:gd name="T7" fmla="*/ 2147483647 h 109"/>
                <a:gd name="T8" fmla="*/ 0 w 44"/>
                <a:gd name="T9" fmla="*/ 2147483647 h 109"/>
                <a:gd name="T10" fmla="*/ 2147483647 w 44"/>
                <a:gd name="T11" fmla="*/ 2147483647 h 109"/>
                <a:gd name="T12" fmla="*/ 0 w 44"/>
                <a:gd name="T13" fmla="*/ 2147483647 h 109"/>
                <a:gd name="T14" fmla="*/ 2147483647 w 44"/>
                <a:gd name="T15" fmla="*/ 2147483647 h 109"/>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09"/>
                <a:gd name="T26" fmla="*/ 44 w 44"/>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09">
                  <a:moveTo>
                    <a:pt x="22" y="0"/>
                  </a:moveTo>
                  <a:lnTo>
                    <a:pt x="44" y="8"/>
                  </a:lnTo>
                  <a:lnTo>
                    <a:pt x="0" y="27"/>
                  </a:lnTo>
                  <a:lnTo>
                    <a:pt x="44" y="45"/>
                  </a:lnTo>
                  <a:lnTo>
                    <a:pt x="0" y="64"/>
                  </a:lnTo>
                  <a:lnTo>
                    <a:pt x="44" y="81"/>
                  </a:lnTo>
                  <a:lnTo>
                    <a:pt x="0" y="100"/>
                  </a:lnTo>
                  <a:lnTo>
                    <a:pt x="22" y="109"/>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22"/>
            <p:cNvSpPr>
              <a:spLocks/>
            </p:cNvSpPr>
            <p:nvPr/>
          </p:nvSpPr>
          <p:spPr bwMode="auto">
            <a:xfrm>
              <a:off x="6599238" y="1520825"/>
              <a:ext cx="522287" cy="695325"/>
            </a:xfrm>
            <a:custGeom>
              <a:avLst/>
              <a:gdLst>
                <a:gd name="T0" fmla="*/ 0 w 329"/>
                <a:gd name="T1" fmla="*/ 0 h 438"/>
                <a:gd name="T2" fmla="*/ 0 w 329"/>
                <a:gd name="T3" fmla="*/ 2147483647 h 438"/>
                <a:gd name="T4" fmla="*/ 2147483647 w 329"/>
                <a:gd name="T5" fmla="*/ 2147483647 h 438"/>
                <a:gd name="T6" fmla="*/ 0 w 329"/>
                <a:gd name="T7" fmla="*/ 0 h 438"/>
                <a:gd name="T8" fmla="*/ 0 60000 65536"/>
                <a:gd name="T9" fmla="*/ 0 60000 65536"/>
                <a:gd name="T10" fmla="*/ 0 60000 65536"/>
                <a:gd name="T11" fmla="*/ 0 60000 65536"/>
                <a:gd name="T12" fmla="*/ 0 w 329"/>
                <a:gd name="T13" fmla="*/ 0 h 438"/>
                <a:gd name="T14" fmla="*/ 329 w 329"/>
                <a:gd name="T15" fmla="*/ 438 h 438"/>
              </a:gdLst>
              <a:ahLst/>
              <a:cxnLst>
                <a:cxn ang="T8">
                  <a:pos x="T0" y="T1"/>
                </a:cxn>
                <a:cxn ang="T9">
                  <a:pos x="T2" y="T3"/>
                </a:cxn>
                <a:cxn ang="T10">
                  <a:pos x="T4" y="T5"/>
                </a:cxn>
                <a:cxn ang="T11">
                  <a:pos x="T6" y="T7"/>
                </a:cxn>
              </a:cxnLst>
              <a:rect l="T12" t="T13" r="T14" b="T15"/>
              <a:pathLst>
                <a:path w="329" h="438">
                  <a:moveTo>
                    <a:pt x="0" y="0"/>
                  </a:moveTo>
                  <a:lnTo>
                    <a:pt x="0" y="438"/>
                  </a:lnTo>
                  <a:lnTo>
                    <a:pt x="329" y="219"/>
                  </a:lnTo>
                  <a:lnTo>
                    <a:pt x="0" y="0"/>
                  </a:lnTo>
                  <a:close/>
                </a:path>
              </a:pathLst>
            </a:custGeom>
            <a:solidFill>
              <a:srgbClr val="FFFFFF"/>
            </a:solidFill>
            <a:ln w="6350">
              <a:solidFill>
                <a:srgbClr val="000000"/>
              </a:solidFill>
              <a:round/>
              <a:headEnd/>
              <a:tailEnd/>
            </a:ln>
          </p:spPr>
          <p:txBody>
            <a:bodyPr/>
            <a:lstStyle/>
            <a:p>
              <a:endParaRPr lang="en-US"/>
            </a:p>
          </p:txBody>
        </p:sp>
        <p:sp>
          <p:nvSpPr>
            <p:cNvPr id="121" name="Rectangle 23"/>
            <p:cNvSpPr>
              <a:spLocks noChangeArrowheads="1"/>
            </p:cNvSpPr>
            <p:nvPr/>
          </p:nvSpPr>
          <p:spPr bwMode="auto">
            <a:xfrm>
              <a:off x="6638925" y="1633538"/>
              <a:ext cx="6732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a:t>
              </a:r>
              <a:endParaRPr lang="en-US"/>
            </a:p>
          </p:txBody>
        </p:sp>
        <p:sp>
          <p:nvSpPr>
            <p:cNvPr id="122" name="Rectangle 24"/>
            <p:cNvSpPr>
              <a:spLocks noChangeArrowheads="1"/>
            </p:cNvSpPr>
            <p:nvPr/>
          </p:nvSpPr>
          <p:spPr bwMode="auto">
            <a:xfrm>
              <a:off x="6657975" y="1981200"/>
              <a:ext cx="384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a:t>
              </a:r>
              <a:endParaRPr lang="en-US"/>
            </a:p>
          </p:txBody>
        </p:sp>
        <p:sp>
          <p:nvSpPr>
            <p:cNvPr id="123" name="Rectangle 25"/>
            <p:cNvSpPr>
              <a:spLocks noChangeArrowheads="1"/>
            </p:cNvSpPr>
            <p:nvPr/>
          </p:nvSpPr>
          <p:spPr bwMode="auto">
            <a:xfrm>
              <a:off x="7286625" y="1609725"/>
              <a:ext cx="695325" cy="4171950"/>
            </a:xfrm>
            <a:prstGeom prst="rect">
              <a:avLst/>
            </a:prstGeom>
            <a:solidFill>
              <a:srgbClr val="FFFFFF"/>
            </a:solidFill>
            <a:ln w="6350">
              <a:solidFill>
                <a:srgbClr val="000000"/>
              </a:solidFill>
              <a:miter lim="800000"/>
              <a:headEnd/>
              <a:tailEnd/>
            </a:ln>
          </p:spPr>
          <p:txBody>
            <a:bodyPr/>
            <a:lstStyle/>
            <a:p>
              <a:endParaRPr lang="en-US"/>
            </a:p>
          </p:txBody>
        </p:sp>
        <p:sp>
          <p:nvSpPr>
            <p:cNvPr id="124" name="Rectangle 26"/>
            <p:cNvSpPr>
              <a:spLocks noChangeArrowheads="1"/>
            </p:cNvSpPr>
            <p:nvPr/>
          </p:nvSpPr>
          <p:spPr bwMode="auto">
            <a:xfrm>
              <a:off x="7383463" y="3613150"/>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dirty="0">
                  <a:solidFill>
                    <a:srgbClr val="000000"/>
                  </a:solidFill>
                  <a:latin typeface="Arial" charset="0"/>
                </a:rPr>
                <a:t>Encoder</a:t>
              </a:r>
              <a:endParaRPr lang="en-US" dirty="0"/>
            </a:p>
          </p:txBody>
        </p:sp>
        <p:sp>
          <p:nvSpPr>
            <p:cNvPr id="125" name="Line 27"/>
            <p:cNvSpPr>
              <a:spLocks noChangeShapeType="1"/>
            </p:cNvSpPr>
            <p:nvPr/>
          </p:nvSpPr>
          <p:spPr bwMode="auto">
            <a:xfrm>
              <a:off x="7121525" y="1868488"/>
              <a:ext cx="16510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Freeform 28"/>
            <p:cNvSpPr>
              <a:spLocks/>
            </p:cNvSpPr>
            <p:nvPr/>
          </p:nvSpPr>
          <p:spPr bwMode="auto">
            <a:xfrm>
              <a:off x="5903913" y="2130425"/>
              <a:ext cx="522287" cy="695325"/>
            </a:xfrm>
            <a:custGeom>
              <a:avLst/>
              <a:gdLst>
                <a:gd name="T0" fmla="*/ 0 w 329"/>
                <a:gd name="T1" fmla="*/ 0 h 438"/>
                <a:gd name="T2" fmla="*/ 0 w 329"/>
                <a:gd name="T3" fmla="*/ 2147483647 h 438"/>
                <a:gd name="T4" fmla="*/ 2147483647 w 329"/>
                <a:gd name="T5" fmla="*/ 2147483647 h 438"/>
                <a:gd name="T6" fmla="*/ 0 w 329"/>
                <a:gd name="T7" fmla="*/ 0 h 438"/>
                <a:gd name="T8" fmla="*/ 0 60000 65536"/>
                <a:gd name="T9" fmla="*/ 0 60000 65536"/>
                <a:gd name="T10" fmla="*/ 0 60000 65536"/>
                <a:gd name="T11" fmla="*/ 0 60000 65536"/>
                <a:gd name="T12" fmla="*/ 0 w 329"/>
                <a:gd name="T13" fmla="*/ 0 h 438"/>
                <a:gd name="T14" fmla="*/ 329 w 329"/>
                <a:gd name="T15" fmla="*/ 438 h 438"/>
              </a:gdLst>
              <a:ahLst/>
              <a:cxnLst>
                <a:cxn ang="T8">
                  <a:pos x="T0" y="T1"/>
                </a:cxn>
                <a:cxn ang="T9">
                  <a:pos x="T2" y="T3"/>
                </a:cxn>
                <a:cxn ang="T10">
                  <a:pos x="T4" y="T5"/>
                </a:cxn>
                <a:cxn ang="T11">
                  <a:pos x="T6" y="T7"/>
                </a:cxn>
              </a:cxnLst>
              <a:rect l="T12" t="T13" r="T14" b="T15"/>
              <a:pathLst>
                <a:path w="329" h="438">
                  <a:moveTo>
                    <a:pt x="0" y="0"/>
                  </a:moveTo>
                  <a:lnTo>
                    <a:pt x="0" y="438"/>
                  </a:lnTo>
                  <a:lnTo>
                    <a:pt x="329" y="219"/>
                  </a:lnTo>
                  <a:lnTo>
                    <a:pt x="0" y="0"/>
                  </a:lnTo>
                  <a:close/>
                </a:path>
              </a:pathLst>
            </a:custGeom>
            <a:solidFill>
              <a:srgbClr val="FFFFFF"/>
            </a:solidFill>
            <a:ln w="6350">
              <a:solidFill>
                <a:srgbClr val="000000"/>
              </a:solidFill>
              <a:round/>
              <a:headEnd/>
              <a:tailEnd/>
            </a:ln>
          </p:spPr>
          <p:txBody>
            <a:bodyPr/>
            <a:lstStyle/>
            <a:p>
              <a:endParaRPr lang="en-US"/>
            </a:p>
          </p:txBody>
        </p:sp>
        <p:sp>
          <p:nvSpPr>
            <p:cNvPr id="127" name="Rectangle 29"/>
            <p:cNvSpPr>
              <a:spLocks noChangeArrowheads="1"/>
            </p:cNvSpPr>
            <p:nvPr/>
          </p:nvSpPr>
          <p:spPr bwMode="auto">
            <a:xfrm>
              <a:off x="5943600" y="2243138"/>
              <a:ext cx="6732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a:t>
              </a:r>
              <a:endParaRPr lang="en-US"/>
            </a:p>
          </p:txBody>
        </p:sp>
        <p:sp>
          <p:nvSpPr>
            <p:cNvPr id="128" name="Rectangle 30"/>
            <p:cNvSpPr>
              <a:spLocks noChangeArrowheads="1"/>
            </p:cNvSpPr>
            <p:nvPr/>
          </p:nvSpPr>
          <p:spPr bwMode="auto">
            <a:xfrm>
              <a:off x="5961063" y="2590800"/>
              <a:ext cx="384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a:t>
              </a:r>
              <a:endParaRPr lang="en-US"/>
            </a:p>
          </p:txBody>
        </p:sp>
        <p:sp>
          <p:nvSpPr>
            <p:cNvPr id="129" name="Line 31"/>
            <p:cNvSpPr>
              <a:spLocks noChangeShapeType="1"/>
            </p:cNvSpPr>
            <p:nvPr/>
          </p:nvSpPr>
          <p:spPr bwMode="auto">
            <a:xfrm>
              <a:off x="6426200" y="2478088"/>
              <a:ext cx="860425"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 name="Freeform 32"/>
            <p:cNvSpPr>
              <a:spLocks/>
            </p:cNvSpPr>
            <p:nvPr/>
          </p:nvSpPr>
          <p:spPr bwMode="auto">
            <a:xfrm>
              <a:off x="4848225" y="1651000"/>
              <a:ext cx="1751013" cy="131763"/>
            </a:xfrm>
            <a:custGeom>
              <a:avLst/>
              <a:gdLst>
                <a:gd name="T0" fmla="*/ 0 w 1103"/>
                <a:gd name="T1" fmla="*/ 2147483647 h 83"/>
                <a:gd name="T2" fmla="*/ 0 w 1103"/>
                <a:gd name="T3" fmla="*/ 0 h 83"/>
                <a:gd name="T4" fmla="*/ 2147483647 w 1103"/>
                <a:gd name="T5" fmla="*/ 0 h 83"/>
                <a:gd name="T6" fmla="*/ 0 60000 65536"/>
                <a:gd name="T7" fmla="*/ 0 60000 65536"/>
                <a:gd name="T8" fmla="*/ 0 60000 65536"/>
                <a:gd name="T9" fmla="*/ 0 w 1103"/>
                <a:gd name="T10" fmla="*/ 0 h 83"/>
                <a:gd name="T11" fmla="*/ 1103 w 1103"/>
                <a:gd name="T12" fmla="*/ 83 h 83"/>
              </a:gdLst>
              <a:ahLst/>
              <a:cxnLst>
                <a:cxn ang="T6">
                  <a:pos x="T0" y="T1"/>
                </a:cxn>
                <a:cxn ang="T7">
                  <a:pos x="T2" y="T3"/>
                </a:cxn>
                <a:cxn ang="T8">
                  <a:pos x="T4" y="T5"/>
                </a:cxn>
              </a:cxnLst>
              <a:rect l="T9" t="T10" r="T11" b="T12"/>
              <a:pathLst>
                <a:path w="1103" h="83">
                  <a:moveTo>
                    <a:pt x="0" y="83"/>
                  </a:moveTo>
                  <a:lnTo>
                    <a:pt x="0" y="0"/>
                  </a:lnTo>
                  <a:lnTo>
                    <a:pt x="1103"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Line 33"/>
            <p:cNvSpPr>
              <a:spLocks noChangeShapeType="1"/>
            </p:cNvSpPr>
            <p:nvPr/>
          </p:nvSpPr>
          <p:spPr bwMode="auto">
            <a:xfrm>
              <a:off x="4848225" y="1957388"/>
              <a:ext cx="1588" cy="43338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 name="Freeform 34"/>
            <p:cNvSpPr>
              <a:spLocks/>
            </p:cNvSpPr>
            <p:nvPr/>
          </p:nvSpPr>
          <p:spPr bwMode="auto">
            <a:xfrm>
              <a:off x="4848225" y="2230438"/>
              <a:ext cx="1055688" cy="160337"/>
            </a:xfrm>
            <a:custGeom>
              <a:avLst/>
              <a:gdLst>
                <a:gd name="T0" fmla="*/ 0 w 665"/>
                <a:gd name="T1" fmla="*/ 2147483647 h 101"/>
                <a:gd name="T2" fmla="*/ 0 w 665"/>
                <a:gd name="T3" fmla="*/ 2147483647 h 101"/>
                <a:gd name="T4" fmla="*/ 2147483647 w 665"/>
                <a:gd name="T5" fmla="*/ 2147483647 h 101"/>
                <a:gd name="T6" fmla="*/ 2147483647 w 665"/>
                <a:gd name="T7" fmla="*/ 2147483647 h 101"/>
                <a:gd name="T8" fmla="*/ 2147483647 w 665"/>
                <a:gd name="T9" fmla="*/ 2147483647 h 101"/>
                <a:gd name="T10" fmla="*/ 2147483647 w 665"/>
                <a:gd name="T11" fmla="*/ 0 h 101"/>
                <a:gd name="T12" fmla="*/ 2147483647 w 665"/>
                <a:gd name="T13" fmla="*/ 2147483647 h 101"/>
                <a:gd name="T14" fmla="*/ 2147483647 w 665"/>
                <a:gd name="T15" fmla="*/ 2147483647 h 101"/>
                <a:gd name="T16" fmla="*/ 2147483647 w 665"/>
                <a:gd name="T17" fmla="*/ 2147483647 h 101"/>
                <a:gd name="T18" fmla="*/ 2147483647 w 665"/>
                <a:gd name="T19" fmla="*/ 2147483647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5"/>
                <a:gd name="T31" fmla="*/ 0 h 101"/>
                <a:gd name="T32" fmla="*/ 665 w 665"/>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5" h="101">
                  <a:moveTo>
                    <a:pt x="0" y="101"/>
                  </a:moveTo>
                  <a:lnTo>
                    <a:pt x="0" y="19"/>
                  </a:lnTo>
                  <a:lnTo>
                    <a:pt x="202" y="19"/>
                  </a:lnTo>
                  <a:lnTo>
                    <a:pt x="203" y="10"/>
                  </a:lnTo>
                  <a:lnTo>
                    <a:pt x="210" y="3"/>
                  </a:lnTo>
                  <a:lnTo>
                    <a:pt x="219" y="0"/>
                  </a:lnTo>
                  <a:lnTo>
                    <a:pt x="229" y="3"/>
                  </a:lnTo>
                  <a:lnTo>
                    <a:pt x="235" y="10"/>
                  </a:lnTo>
                  <a:lnTo>
                    <a:pt x="238" y="19"/>
                  </a:lnTo>
                  <a:lnTo>
                    <a:pt x="665" y="1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35"/>
            <p:cNvSpPr>
              <a:spLocks/>
            </p:cNvSpPr>
            <p:nvPr/>
          </p:nvSpPr>
          <p:spPr bwMode="auto">
            <a:xfrm>
              <a:off x="5195888" y="2043113"/>
              <a:ext cx="1403350" cy="4086225"/>
            </a:xfrm>
            <a:custGeom>
              <a:avLst/>
              <a:gdLst>
                <a:gd name="T0" fmla="*/ 0 w 884"/>
                <a:gd name="T1" fmla="*/ 2147483647 h 2574"/>
                <a:gd name="T2" fmla="*/ 0 w 884"/>
                <a:gd name="T3" fmla="*/ 0 h 2574"/>
                <a:gd name="T4" fmla="*/ 2147483647 w 884"/>
                <a:gd name="T5" fmla="*/ 0 h 2574"/>
                <a:gd name="T6" fmla="*/ 0 60000 65536"/>
                <a:gd name="T7" fmla="*/ 0 60000 65536"/>
                <a:gd name="T8" fmla="*/ 0 60000 65536"/>
                <a:gd name="T9" fmla="*/ 0 w 884"/>
                <a:gd name="T10" fmla="*/ 0 h 2574"/>
                <a:gd name="T11" fmla="*/ 884 w 884"/>
                <a:gd name="T12" fmla="*/ 2574 h 2574"/>
              </a:gdLst>
              <a:ahLst/>
              <a:cxnLst>
                <a:cxn ang="T6">
                  <a:pos x="T0" y="T1"/>
                </a:cxn>
                <a:cxn ang="T7">
                  <a:pos x="T2" y="T3"/>
                </a:cxn>
                <a:cxn ang="T8">
                  <a:pos x="T4" y="T5"/>
                </a:cxn>
              </a:cxnLst>
              <a:rect l="T9" t="T10" r="T11" b="T12"/>
              <a:pathLst>
                <a:path w="884" h="2574">
                  <a:moveTo>
                    <a:pt x="0" y="2574"/>
                  </a:moveTo>
                  <a:lnTo>
                    <a:pt x="0" y="0"/>
                  </a:lnTo>
                  <a:lnTo>
                    <a:pt x="884"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36"/>
            <p:cNvSpPr>
              <a:spLocks/>
            </p:cNvSpPr>
            <p:nvPr/>
          </p:nvSpPr>
          <p:spPr bwMode="auto">
            <a:xfrm>
              <a:off x="4813300" y="3043238"/>
              <a:ext cx="69850" cy="174625"/>
            </a:xfrm>
            <a:custGeom>
              <a:avLst/>
              <a:gdLst>
                <a:gd name="T0" fmla="*/ 2147483647 w 44"/>
                <a:gd name="T1" fmla="*/ 0 h 110"/>
                <a:gd name="T2" fmla="*/ 2147483647 w 44"/>
                <a:gd name="T3" fmla="*/ 2147483647 h 110"/>
                <a:gd name="T4" fmla="*/ 0 w 44"/>
                <a:gd name="T5" fmla="*/ 2147483647 h 110"/>
                <a:gd name="T6" fmla="*/ 2147483647 w 44"/>
                <a:gd name="T7" fmla="*/ 2147483647 h 110"/>
                <a:gd name="T8" fmla="*/ 0 w 44"/>
                <a:gd name="T9" fmla="*/ 2147483647 h 110"/>
                <a:gd name="T10" fmla="*/ 2147483647 w 44"/>
                <a:gd name="T11" fmla="*/ 2147483647 h 110"/>
                <a:gd name="T12" fmla="*/ 0 w 44"/>
                <a:gd name="T13" fmla="*/ 2147483647 h 110"/>
                <a:gd name="T14" fmla="*/ 2147483647 w 44"/>
                <a:gd name="T15" fmla="*/ 2147483647 h 110"/>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10"/>
                <a:gd name="T26" fmla="*/ 44 w 44"/>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10">
                  <a:moveTo>
                    <a:pt x="22" y="0"/>
                  </a:moveTo>
                  <a:lnTo>
                    <a:pt x="44" y="9"/>
                  </a:lnTo>
                  <a:lnTo>
                    <a:pt x="0" y="27"/>
                  </a:lnTo>
                  <a:lnTo>
                    <a:pt x="44" y="46"/>
                  </a:lnTo>
                  <a:lnTo>
                    <a:pt x="0" y="63"/>
                  </a:lnTo>
                  <a:lnTo>
                    <a:pt x="44" y="82"/>
                  </a:lnTo>
                  <a:lnTo>
                    <a:pt x="0" y="100"/>
                  </a:lnTo>
                  <a:lnTo>
                    <a:pt x="22" y="11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37"/>
            <p:cNvSpPr>
              <a:spLocks/>
            </p:cNvSpPr>
            <p:nvPr/>
          </p:nvSpPr>
          <p:spPr bwMode="auto">
            <a:xfrm>
              <a:off x="4813300" y="3651250"/>
              <a:ext cx="69850" cy="173038"/>
            </a:xfrm>
            <a:custGeom>
              <a:avLst/>
              <a:gdLst>
                <a:gd name="T0" fmla="*/ 2147483647 w 44"/>
                <a:gd name="T1" fmla="*/ 0 h 109"/>
                <a:gd name="T2" fmla="*/ 2147483647 w 44"/>
                <a:gd name="T3" fmla="*/ 2147483647 h 109"/>
                <a:gd name="T4" fmla="*/ 0 w 44"/>
                <a:gd name="T5" fmla="*/ 2147483647 h 109"/>
                <a:gd name="T6" fmla="*/ 2147483647 w 44"/>
                <a:gd name="T7" fmla="*/ 2147483647 h 109"/>
                <a:gd name="T8" fmla="*/ 0 w 44"/>
                <a:gd name="T9" fmla="*/ 2147483647 h 109"/>
                <a:gd name="T10" fmla="*/ 2147483647 w 44"/>
                <a:gd name="T11" fmla="*/ 2147483647 h 109"/>
                <a:gd name="T12" fmla="*/ 0 w 44"/>
                <a:gd name="T13" fmla="*/ 2147483647 h 109"/>
                <a:gd name="T14" fmla="*/ 2147483647 w 44"/>
                <a:gd name="T15" fmla="*/ 2147483647 h 109"/>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09"/>
                <a:gd name="T26" fmla="*/ 44 w 44"/>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09">
                  <a:moveTo>
                    <a:pt x="22" y="0"/>
                  </a:moveTo>
                  <a:lnTo>
                    <a:pt x="44" y="9"/>
                  </a:lnTo>
                  <a:lnTo>
                    <a:pt x="0" y="28"/>
                  </a:lnTo>
                  <a:lnTo>
                    <a:pt x="44" y="45"/>
                  </a:lnTo>
                  <a:lnTo>
                    <a:pt x="0" y="64"/>
                  </a:lnTo>
                  <a:lnTo>
                    <a:pt x="44" y="82"/>
                  </a:lnTo>
                  <a:lnTo>
                    <a:pt x="0" y="101"/>
                  </a:lnTo>
                  <a:lnTo>
                    <a:pt x="22" y="109"/>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38"/>
            <p:cNvSpPr>
              <a:spLocks/>
            </p:cNvSpPr>
            <p:nvPr/>
          </p:nvSpPr>
          <p:spPr bwMode="auto">
            <a:xfrm>
              <a:off x="6599238" y="2781300"/>
              <a:ext cx="522287" cy="695325"/>
            </a:xfrm>
            <a:custGeom>
              <a:avLst/>
              <a:gdLst>
                <a:gd name="T0" fmla="*/ 0 w 329"/>
                <a:gd name="T1" fmla="*/ 0 h 438"/>
                <a:gd name="T2" fmla="*/ 0 w 329"/>
                <a:gd name="T3" fmla="*/ 2147483647 h 438"/>
                <a:gd name="T4" fmla="*/ 2147483647 w 329"/>
                <a:gd name="T5" fmla="*/ 2147483647 h 438"/>
                <a:gd name="T6" fmla="*/ 0 w 329"/>
                <a:gd name="T7" fmla="*/ 0 h 438"/>
                <a:gd name="T8" fmla="*/ 0 60000 65536"/>
                <a:gd name="T9" fmla="*/ 0 60000 65536"/>
                <a:gd name="T10" fmla="*/ 0 60000 65536"/>
                <a:gd name="T11" fmla="*/ 0 60000 65536"/>
                <a:gd name="T12" fmla="*/ 0 w 329"/>
                <a:gd name="T13" fmla="*/ 0 h 438"/>
                <a:gd name="T14" fmla="*/ 329 w 329"/>
                <a:gd name="T15" fmla="*/ 438 h 438"/>
              </a:gdLst>
              <a:ahLst/>
              <a:cxnLst>
                <a:cxn ang="T8">
                  <a:pos x="T0" y="T1"/>
                </a:cxn>
                <a:cxn ang="T9">
                  <a:pos x="T2" y="T3"/>
                </a:cxn>
                <a:cxn ang="T10">
                  <a:pos x="T4" y="T5"/>
                </a:cxn>
                <a:cxn ang="T11">
                  <a:pos x="T6" y="T7"/>
                </a:cxn>
              </a:cxnLst>
              <a:rect l="T12" t="T13" r="T14" b="T15"/>
              <a:pathLst>
                <a:path w="329" h="438">
                  <a:moveTo>
                    <a:pt x="0" y="0"/>
                  </a:moveTo>
                  <a:lnTo>
                    <a:pt x="0" y="438"/>
                  </a:lnTo>
                  <a:lnTo>
                    <a:pt x="329" y="219"/>
                  </a:lnTo>
                  <a:lnTo>
                    <a:pt x="0" y="0"/>
                  </a:lnTo>
                  <a:close/>
                </a:path>
              </a:pathLst>
            </a:custGeom>
            <a:solidFill>
              <a:srgbClr val="FFFFFF"/>
            </a:solidFill>
            <a:ln w="6350">
              <a:solidFill>
                <a:srgbClr val="000000"/>
              </a:solidFill>
              <a:round/>
              <a:headEnd/>
              <a:tailEnd/>
            </a:ln>
          </p:spPr>
          <p:txBody>
            <a:bodyPr/>
            <a:lstStyle/>
            <a:p>
              <a:endParaRPr lang="en-US"/>
            </a:p>
          </p:txBody>
        </p:sp>
        <p:sp>
          <p:nvSpPr>
            <p:cNvPr id="137" name="Rectangle 39"/>
            <p:cNvSpPr>
              <a:spLocks noChangeArrowheads="1"/>
            </p:cNvSpPr>
            <p:nvPr/>
          </p:nvSpPr>
          <p:spPr bwMode="auto">
            <a:xfrm>
              <a:off x="6638925" y="2895600"/>
              <a:ext cx="6732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a:t>
              </a:r>
              <a:endParaRPr lang="en-US"/>
            </a:p>
          </p:txBody>
        </p:sp>
        <p:sp>
          <p:nvSpPr>
            <p:cNvPr id="138" name="Rectangle 40"/>
            <p:cNvSpPr>
              <a:spLocks noChangeArrowheads="1"/>
            </p:cNvSpPr>
            <p:nvPr/>
          </p:nvSpPr>
          <p:spPr bwMode="auto">
            <a:xfrm>
              <a:off x="6657975" y="3243263"/>
              <a:ext cx="384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a:t>
              </a:r>
              <a:endParaRPr lang="en-US"/>
            </a:p>
          </p:txBody>
        </p:sp>
        <p:sp>
          <p:nvSpPr>
            <p:cNvPr id="139" name="Line 41"/>
            <p:cNvSpPr>
              <a:spLocks noChangeShapeType="1"/>
            </p:cNvSpPr>
            <p:nvPr/>
          </p:nvSpPr>
          <p:spPr bwMode="auto">
            <a:xfrm>
              <a:off x="7121525" y="3128963"/>
              <a:ext cx="16510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 name="Freeform 42"/>
            <p:cNvSpPr>
              <a:spLocks/>
            </p:cNvSpPr>
            <p:nvPr/>
          </p:nvSpPr>
          <p:spPr bwMode="auto">
            <a:xfrm>
              <a:off x="5903913" y="3390900"/>
              <a:ext cx="522287" cy="695325"/>
            </a:xfrm>
            <a:custGeom>
              <a:avLst/>
              <a:gdLst>
                <a:gd name="T0" fmla="*/ 0 w 329"/>
                <a:gd name="T1" fmla="*/ 0 h 438"/>
                <a:gd name="T2" fmla="*/ 0 w 329"/>
                <a:gd name="T3" fmla="*/ 2147483647 h 438"/>
                <a:gd name="T4" fmla="*/ 2147483647 w 329"/>
                <a:gd name="T5" fmla="*/ 2147483647 h 438"/>
                <a:gd name="T6" fmla="*/ 0 w 329"/>
                <a:gd name="T7" fmla="*/ 0 h 438"/>
                <a:gd name="T8" fmla="*/ 0 60000 65536"/>
                <a:gd name="T9" fmla="*/ 0 60000 65536"/>
                <a:gd name="T10" fmla="*/ 0 60000 65536"/>
                <a:gd name="T11" fmla="*/ 0 60000 65536"/>
                <a:gd name="T12" fmla="*/ 0 w 329"/>
                <a:gd name="T13" fmla="*/ 0 h 438"/>
                <a:gd name="T14" fmla="*/ 329 w 329"/>
                <a:gd name="T15" fmla="*/ 438 h 438"/>
              </a:gdLst>
              <a:ahLst/>
              <a:cxnLst>
                <a:cxn ang="T8">
                  <a:pos x="T0" y="T1"/>
                </a:cxn>
                <a:cxn ang="T9">
                  <a:pos x="T2" y="T3"/>
                </a:cxn>
                <a:cxn ang="T10">
                  <a:pos x="T4" y="T5"/>
                </a:cxn>
                <a:cxn ang="T11">
                  <a:pos x="T6" y="T7"/>
                </a:cxn>
              </a:cxnLst>
              <a:rect l="T12" t="T13" r="T14" b="T15"/>
              <a:pathLst>
                <a:path w="329" h="438">
                  <a:moveTo>
                    <a:pt x="0" y="0"/>
                  </a:moveTo>
                  <a:lnTo>
                    <a:pt x="0" y="438"/>
                  </a:lnTo>
                  <a:lnTo>
                    <a:pt x="329" y="219"/>
                  </a:lnTo>
                  <a:lnTo>
                    <a:pt x="0" y="0"/>
                  </a:lnTo>
                  <a:close/>
                </a:path>
              </a:pathLst>
            </a:custGeom>
            <a:solidFill>
              <a:srgbClr val="FFFFFF"/>
            </a:solidFill>
            <a:ln w="6350">
              <a:solidFill>
                <a:srgbClr val="000000"/>
              </a:solidFill>
              <a:round/>
              <a:headEnd/>
              <a:tailEnd/>
            </a:ln>
          </p:spPr>
          <p:txBody>
            <a:bodyPr/>
            <a:lstStyle/>
            <a:p>
              <a:endParaRPr lang="en-US"/>
            </a:p>
          </p:txBody>
        </p:sp>
        <p:sp>
          <p:nvSpPr>
            <p:cNvPr id="141" name="Rectangle 43"/>
            <p:cNvSpPr>
              <a:spLocks noChangeArrowheads="1"/>
            </p:cNvSpPr>
            <p:nvPr/>
          </p:nvSpPr>
          <p:spPr bwMode="auto">
            <a:xfrm>
              <a:off x="5943600" y="3505200"/>
              <a:ext cx="6732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a:t>
              </a:r>
              <a:endParaRPr lang="en-US"/>
            </a:p>
          </p:txBody>
        </p:sp>
        <p:sp>
          <p:nvSpPr>
            <p:cNvPr id="142" name="Rectangle 44"/>
            <p:cNvSpPr>
              <a:spLocks noChangeArrowheads="1"/>
            </p:cNvSpPr>
            <p:nvPr/>
          </p:nvSpPr>
          <p:spPr bwMode="auto">
            <a:xfrm>
              <a:off x="5961063" y="3852863"/>
              <a:ext cx="384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a:t>
              </a:r>
              <a:endParaRPr lang="en-US"/>
            </a:p>
          </p:txBody>
        </p:sp>
        <p:sp>
          <p:nvSpPr>
            <p:cNvPr id="143" name="Line 45"/>
            <p:cNvSpPr>
              <a:spLocks noChangeShapeType="1"/>
            </p:cNvSpPr>
            <p:nvPr/>
          </p:nvSpPr>
          <p:spPr bwMode="auto">
            <a:xfrm>
              <a:off x="6426200" y="3738563"/>
              <a:ext cx="860425"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 name="Freeform 46"/>
            <p:cNvSpPr>
              <a:spLocks/>
            </p:cNvSpPr>
            <p:nvPr/>
          </p:nvSpPr>
          <p:spPr bwMode="auto">
            <a:xfrm>
              <a:off x="4848225" y="2884488"/>
              <a:ext cx="1751013" cy="158750"/>
            </a:xfrm>
            <a:custGeom>
              <a:avLst/>
              <a:gdLst>
                <a:gd name="T0" fmla="*/ 0 w 1103"/>
                <a:gd name="T1" fmla="*/ 2147483647 h 100"/>
                <a:gd name="T2" fmla="*/ 0 w 1103"/>
                <a:gd name="T3" fmla="*/ 2147483647 h 100"/>
                <a:gd name="T4" fmla="*/ 2147483647 w 1103"/>
                <a:gd name="T5" fmla="*/ 2147483647 h 100"/>
                <a:gd name="T6" fmla="*/ 2147483647 w 1103"/>
                <a:gd name="T7" fmla="*/ 2147483647 h 100"/>
                <a:gd name="T8" fmla="*/ 2147483647 w 1103"/>
                <a:gd name="T9" fmla="*/ 2147483647 h 100"/>
                <a:gd name="T10" fmla="*/ 2147483647 w 1103"/>
                <a:gd name="T11" fmla="*/ 0 h 100"/>
                <a:gd name="T12" fmla="*/ 2147483647 w 1103"/>
                <a:gd name="T13" fmla="*/ 2147483647 h 100"/>
                <a:gd name="T14" fmla="*/ 2147483647 w 1103"/>
                <a:gd name="T15" fmla="*/ 2147483647 h 100"/>
                <a:gd name="T16" fmla="*/ 2147483647 w 1103"/>
                <a:gd name="T17" fmla="*/ 2147483647 h 100"/>
                <a:gd name="T18" fmla="*/ 2147483647 w 1103"/>
                <a:gd name="T19" fmla="*/ 2147483647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3"/>
                <a:gd name="T31" fmla="*/ 0 h 100"/>
                <a:gd name="T32" fmla="*/ 1103 w 1103"/>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3" h="100">
                  <a:moveTo>
                    <a:pt x="0" y="100"/>
                  </a:moveTo>
                  <a:lnTo>
                    <a:pt x="0" y="17"/>
                  </a:lnTo>
                  <a:lnTo>
                    <a:pt x="202" y="17"/>
                  </a:lnTo>
                  <a:lnTo>
                    <a:pt x="203" y="8"/>
                  </a:lnTo>
                  <a:lnTo>
                    <a:pt x="210" y="1"/>
                  </a:lnTo>
                  <a:lnTo>
                    <a:pt x="219" y="0"/>
                  </a:lnTo>
                  <a:lnTo>
                    <a:pt x="229" y="1"/>
                  </a:lnTo>
                  <a:lnTo>
                    <a:pt x="235" y="8"/>
                  </a:lnTo>
                  <a:lnTo>
                    <a:pt x="238" y="17"/>
                  </a:lnTo>
                  <a:lnTo>
                    <a:pt x="1103" y="17"/>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Line 47"/>
            <p:cNvSpPr>
              <a:spLocks noChangeShapeType="1"/>
            </p:cNvSpPr>
            <p:nvPr/>
          </p:nvSpPr>
          <p:spPr bwMode="auto">
            <a:xfrm>
              <a:off x="4848225" y="3217863"/>
              <a:ext cx="1588" cy="43338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 name="Freeform 48"/>
            <p:cNvSpPr>
              <a:spLocks/>
            </p:cNvSpPr>
            <p:nvPr/>
          </p:nvSpPr>
          <p:spPr bwMode="auto">
            <a:xfrm>
              <a:off x="4848225" y="3490913"/>
              <a:ext cx="1055688" cy="160337"/>
            </a:xfrm>
            <a:custGeom>
              <a:avLst/>
              <a:gdLst>
                <a:gd name="T0" fmla="*/ 0 w 665"/>
                <a:gd name="T1" fmla="*/ 2147483647 h 101"/>
                <a:gd name="T2" fmla="*/ 0 w 665"/>
                <a:gd name="T3" fmla="*/ 2147483647 h 101"/>
                <a:gd name="T4" fmla="*/ 2147483647 w 665"/>
                <a:gd name="T5" fmla="*/ 2147483647 h 101"/>
                <a:gd name="T6" fmla="*/ 2147483647 w 665"/>
                <a:gd name="T7" fmla="*/ 2147483647 h 101"/>
                <a:gd name="T8" fmla="*/ 2147483647 w 665"/>
                <a:gd name="T9" fmla="*/ 2147483647 h 101"/>
                <a:gd name="T10" fmla="*/ 2147483647 w 665"/>
                <a:gd name="T11" fmla="*/ 0 h 101"/>
                <a:gd name="T12" fmla="*/ 2147483647 w 665"/>
                <a:gd name="T13" fmla="*/ 2147483647 h 101"/>
                <a:gd name="T14" fmla="*/ 2147483647 w 665"/>
                <a:gd name="T15" fmla="*/ 2147483647 h 101"/>
                <a:gd name="T16" fmla="*/ 2147483647 w 665"/>
                <a:gd name="T17" fmla="*/ 2147483647 h 101"/>
                <a:gd name="T18" fmla="*/ 2147483647 w 665"/>
                <a:gd name="T19" fmla="*/ 2147483647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5"/>
                <a:gd name="T31" fmla="*/ 0 h 101"/>
                <a:gd name="T32" fmla="*/ 665 w 665"/>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5" h="101">
                  <a:moveTo>
                    <a:pt x="0" y="101"/>
                  </a:moveTo>
                  <a:lnTo>
                    <a:pt x="0" y="19"/>
                  </a:lnTo>
                  <a:lnTo>
                    <a:pt x="202" y="19"/>
                  </a:lnTo>
                  <a:lnTo>
                    <a:pt x="203" y="10"/>
                  </a:lnTo>
                  <a:lnTo>
                    <a:pt x="210" y="3"/>
                  </a:lnTo>
                  <a:lnTo>
                    <a:pt x="219" y="0"/>
                  </a:lnTo>
                  <a:lnTo>
                    <a:pt x="229" y="3"/>
                  </a:lnTo>
                  <a:lnTo>
                    <a:pt x="235" y="10"/>
                  </a:lnTo>
                  <a:lnTo>
                    <a:pt x="238" y="19"/>
                  </a:lnTo>
                  <a:lnTo>
                    <a:pt x="665" y="1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Line 49"/>
            <p:cNvSpPr>
              <a:spLocks noChangeShapeType="1"/>
            </p:cNvSpPr>
            <p:nvPr/>
          </p:nvSpPr>
          <p:spPr bwMode="auto">
            <a:xfrm>
              <a:off x="4848225" y="2563813"/>
              <a:ext cx="1588" cy="47942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 name="Freeform 50"/>
            <p:cNvSpPr>
              <a:spLocks/>
            </p:cNvSpPr>
            <p:nvPr/>
          </p:nvSpPr>
          <p:spPr bwMode="auto">
            <a:xfrm>
              <a:off x="4813300" y="4260850"/>
              <a:ext cx="69850" cy="174625"/>
            </a:xfrm>
            <a:custGeom>
              <a:avLst/>
              <a:gdLst>
                <a:gd name="T0" fmla="*/ 2147483647 w 44"/>
                <a:gd name="T1" fmla="*/ 0 h 110"/>
                <a:gd name="T2" fmla="*/ 2147483647 w 44"/>
                <a:gd name="T3" fmla="*/ 2147483647 h 110"/>
                <a:gd name="T4" fmla="*/ 0 w 44"/>
                <a:gd name="T5" fmla="*/ 2147483647 h 110"/>
                <a:gd name="T6" fmla="*/ 2147483647 w 44"/>
                <a:gd name="T7" fmla="*/ 2147483647 h 110"/>
                <a:gd name="T8" fmla="*/ 0 w 44"/>
                <a:gd name="T9" fmla="*/ 2147483647 h 110"/>
                <a:gd name="T10" fmla="*/ 2147483647 w 44"/>
                <a:gd name="T11" fmla="*/ 2147483647 h 110"/>
                <a:gd name="T12" fmla="*/ 0 w 44"/>
                <a:gd name="T13" fmla="*/ 2147483647 h 110"/>
                <a:gd name="T14" fmla="*/ 2147483647 w 44"/>
                <a:gd name="T15" fmla="*/ 2147483647 h 110"/>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10"/>
                <a:gd name="T26" fmla="*/ 44 w 44"/>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10">
                  <a:moveTo>
                    <a:pt x="22" y="0"/>
                  </a:moveTo>
                  <a:lnTo>
                    <a:pt x="44" y="9"/>
                  </a:lnTo>
                  <a:lnTo>
                    <a:pt x="0" y="26"/>
                  </a:lnTo>
                  <a:lnTo>
                    <a:pt x="44" y="45"/>
                  </a:lnTo>
                  <a:lnTo>
                    <a:pt x="0" y="63"/>
                  </a:lnTo>
                  <a:lnTo>
                    <a:pt x="44" y="82"/>
                  </a:lnTo>
                  <a:lnTo>
                    <a:pt x="0" y="99"/>
                  </a:lnTo>
                  <a:lnTo>
                    <a:pt x="22" y="11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51"/>
            <p:cNvSpPr>
              <a:spLocks/>
            </p:cNvSpPr>
            <p:nvPr/>
          </p:nvSpPr>
          <p:spPr bwMode="auto">
            <a:xfrm>
              <a:off x="4813300" y="4868863"/>
              <a:ext cx="69850" cy="173037"/>
            </a:xfrm>
            <a:custGeom>
              <a:avLst/>
              <a:gdLst>
                <a:gd name="T0" fmla="*/ 2147483647 w 44"/>
                <a:gd name="T1" fmla="*/ 0 h 109"/>
                <a:gd name="T2" fmla="*/ 2147483647 w 44"/>
                <a:gd name="T3" fmla="*/ 2147483647 h 109"/>
                <a:gd name="T4" fmla="*/ 0 w 44"/>
                <a:gd name="T5" fmla="*/ 2147483647 h 109"/>
                <a:gd name="T6" fmla="*/ 2147483647 w 44"/>
                <a:gd name="T7" fmla="*/ 2147483647 h 109"/>
                <a:gd name="T8" fmla="*/ 0 w 44"/>
                <a:gd name="T9" fmla="*/ 2147483647 h 109"/>
                <a:gd name="T10" fmla="*/ 2147483647 w 44"/>
                <a:gd name="T11" fmla="*/ 2147483647 h 109"/>
                <a:gd name="T12" fmla="*/ 0 w 44"/>
                <a:gd name="T13" fmla="*/ 2147483647 h 109"/>
                <a:gd name="T14" fmla="*/ 2147483647 w 44"/>
                <a:gd name="T15" fmla="*/ 2147483647 h 109"/>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09"/>
                <a:gd name="T26" fmla="*/ 44 w 44"/>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09">
                  <a:moveTo>
                    <a:pt x="22" y="0"/>
                  </a:moveTo>
                  <a:lnTo>
                    <a:pt x="44" y="8"/>
                  </a:lnTo>
                  <a:lnTo>
                    <a:pt x="0" y="27"/>
                  </a:lnTo>
                  <a:lnTo>
                    <a:pt x="44" y="45"/>
                  </a:lnTo>
                  <a:lnTo>
                    <a:pt x="0" y="64"/>
                  </a:lnTo>
                  <a:lnTo>
                    <a:pt x="44" y="83"/>
                  </a:lnTo>
                  <a:lnTo>
                    <a:pt x="0" y="100"/>
                  </a:lnTo>
                  <a:lnTo>
                    <a:pt x="22" y="109"/>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52"/>
            <p:cNvSpPr>
              <a:spLocks/>
            </p:cNvSpPr>
            <p:nvPr/>
          </p:nvSpPr>
          <p:spPr bwMode="auto">
            <a:xfrm>
              <a:off x="6599238" y="3998913"/>
              <a:ext cx="522287" cy="695325"/>
            </a:xfrm>
            <a:custGeom>
              <a:avLst/>
              <a:gdLst>
                <a:gd name="T0" fmla="*/ 0 w 329"/>
                <a:gd name="T1" fmla="*/ 0 h 438"/>
                <a:gd name="T2" fmla="*/ 0 w 329"/>
                <a:gd name="T3" fmla="*/ 2147483647 h 438"/>
                <a:gd name="T4" fmla="*/ 2147483647 w 329"/>
                <a:gd name="T5" fmla="*/ 2147483647 h 438"/>
                <a:gd name="T6" fmla="*/ 0 w 329"/>
                <a:gd name="T7" fmla="*/ 0 h 438"/>
                <a:gd name="T8" fmla="*/ 0 60000 65536"/>
                <a:gd name="T9" fmla="*/ 0 60000 65536"/>
                <a:gd name="T10" fmla="*/ 0 60000 65536"/>
                <a:gd name="T11" fmla="*/ 0 60000 65536"/>
                <a:gd name="T12" fmla="*/ 0 w 329"/>
                <a:gd name="T13" fmla="*/ 0 h 438"/>
                <a:gd name="T14" fmla="*/ 329 w 329"/>
                <a:gd name="T15" fmla="*/ 438 h 438"/>
              </a:gdLst>
              <a:ahLst/>
              <a:cxnLst>
                <a:cxn ang="T8">
                  <a:pos x="T0" y="T1"/>
                </a:cxn>
                <a:cxn ang="T9">
                  <a:pos x="T2" y="T3"/>
                </a:cxn>
                <a:cxn ang="T10">
                  <a:pos x="T4" y="T5"/>
                </a:cxn>
                <a:cxn ang="T11">
                  <a:pos x="T6" y="T7"/>
                </a:cxn>
              </a:cxnLst>
              <a:rect l="T12" t="T13" r="T14" b="T15"/>
              <a:pathLst>
                <a:path w="329" h="438">
                  <a:moveTo>
                    <a:pt x="0" y="0"/>
                  </a:moveTo>
                  <a:lnTo>
                    <a:pt x="0" y="438"/>
                  </a:lnTo>
                  <a:lnTo>
                    <a:pt x="329" y="219"/>
                  </a:lnTo>
                  <a:lnTo>
                    <a:pt x="0" y="0"/>
                  </a:lnTo>
                  <a:close/>
                </a:path>
              </a:pathLst>
            </a:custGeom>
            <a:solidFill>
              <a:srgbClr val="FFFFFF"/>
            </a:solidFill>
            <a:ln w="6350">
              <a:solidFill>
                <a:srgbClr val="000000"/>
              </a:solidFill>
              <a:round/>
              <a:headEnd/>
              <a:tailEnd/>
            </a:ln>
          </p:spPr>
          <p:txBody>
            <a:bodyPr/>
            <a:lstStyle/>
            <a:p>
              <a:endParaRPr lang="en-US"/>
            </a:p>
          </p:txBody>
        </p:sp>
        <p:sp>
          <p:nvSpPr>
            <p:cNvPr id="151" name="Rectangle 53"/>
            <p:cNvSpPr>
              <a:spLocks noChangeArrowheads="1"/>
            </p:cNvSpPr>
            <p:nvPr/>
          </p:nvSpPr>
          <p:spPr bwMode="auto">
            <a:xfrm>
              <a:off x="6638925" y="4111625"/>
              <a:ext cx="6732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a:t>
              </a:r>
              <a:endParaRPr lang="en-US"/>
            </a:p>
          </p:txBody>
        </p:sp>
        <p:sp>
          <p:nvSpPr>
            <p:cNvPr id="152" name="Rectangle 54"/>
            <p:cNvSpPr>
              <a:spLocks noChangeArrowheads="1"/>
            </p:cNvSpPr>
            <p:nvPr/>
          </p:nvSpPr>
          <p:spPr bwMode="auto">
            <a:xfrm>
              <a:off x="6657975" y="4459288"/>
              <a:ext cx="384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a:t>
              </a:r>
              <a:endParaRPr lang="en-US"/>
            </a:p>
          </p:txBody>
        </p:sp>
        <p:sp>
          <p:nvSpPr>
            <p:cNvPr id="153" name="Line 55"/>
            <p:cNvSpPr>
              <a:spLocks noChangeShapeType="1"/>
            </p:cNvSpPr>
            <p:nvPr/>
          </p:nvSpPr>
          <p:spPr bwMode="auto">
            <a:xfrm>
              <a:off x="7121525" y="4346575"/>
              <a:ext cx="16510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 name="Freeform 56"/>
            <p:cNvSpPr>
              <a:spLocks/>
            </p:cNvSpPr>
            <p:nvPr/>
          </p:nvSpPr>
          <p:spPr bwMode="auto">
            <a:xfrm>
              <a:off x="5903913" y="4608513"/>
              <a:ext cx="522287" cy="695325"/>
            </a:xfrm>
            <a:custGeom>
              <a:avLst/>
              <a:gdLst>
                <a:gd name="T0" fmla="*/ 0 w 329"/>
                <a:gd name="T1" fmla="*/ 0 h 438"/>
                <a:gd name="T2" fmla="*/ 0 w 329"/>
                <a:gd name="T3" fmla="*/ 2147483647 h 438"/>
                <a:gd name="T4" fmla="*/ 2147483647 w 329"/>
                <a:gd name="T5" fmla="*/ 2147483647 h 438"/>
                <a:gd name="T6" fmla="*/ 0 w 329"/>
                <a:gd name="T7" fmla="*/ 0 h 438"/>
                <a:gd name="T8" fmla="*/ 0 60000 65536"/>
                <a:gd name="T9" fmla="*/ 0 60000 65536"/>
                <a:gd name="T10" fmla="*/ 0 60000 65536"/>
                <a:gd name="T11" fmla="*/ 0 60000 65536"/>
                <a:gd name="T12" fmla="*/ 0 w 329"/>
                <a:gd name="T13" fmla="*/ 0 h 438"/>
                <a:gd name="T14" fmla="*/ 329 w 329"/>
                <a:gd name="T15" fmla="*/ 438 h 438"/>
              </a:gdLst>
              <a:ahLst/>
              <a:cxnLst>
                <a:cxn ang="T8">
                  <a:pos x="T0" y="T1"/>
                </a:cxn>
                <a:cxn ang="T9">
                  <a:pos x="T2" y="T3"/>
                </a:cxn>
                <a:cxn ang="T10">
                  <a:pos x="T4" y="T5"/>
                </a:cxn>
                <a:cxn ang="T11">
                  <a:pos x="T6" y="T7"/>
                </a:cxn>
              </a:cxnLst>
              <a:rect l="T12" t="T13" r="T14" b="T15"/>
              <a:pathLst>
                <a:path w="329" h="438">
                  <a:moveTo>
                    <a:pt x="0" y="0"/>
                  </a:moveTo>
                  <a:lnTo>
                    <a:pt x="0" y="438"/>
                  </a:lnTo>
                  <a:lnTo>
                    <a:pt x="329" y="219"/>
                  </a:lnTo>
                  <a:lnTo>
                    <a:pt x="0" y="0"/>
                  </a:lnTo>
                  <a:close/>
                </a:path>
              </a:pathLst>
            </a:custGeom>
            <a:solidFill>
              <a:srgbClr val="FFFFFF"/>
            </a:solidFill>
            <a:ln w="6350">
              <a:solidFill>
                <a:srgbClr val="000000"/>
              </a:solidFill>
              <a:round/>
              <a:headEnd/>
              <a:tailEnd/>
            </a:ln>
          </p:spPr>
          <p:txBody>
            <a:bodyPr/>
            <a:lstStyle/>
            <a:p>
              <a:endParaRPr lang="en-US"/>
            </a:p>
          </p:txBody>
        </p:sp>
        <p:sp>
          <p:nvSpPr>
            <p:cNvPr id="155" name="Rectangle 57"/>
            <p:cNvSpPr>
              <a:spLocks noChangeArrowheads="1"/>
            </p:cNvSpPr>
            <p:nvPr/>
          </p:nvSpPr>
          <p:spPr bwMode="auto">
            <a:xfrm>
              <a:off x="5943600" y="4721225"/>
              <a:ext cx="6732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a:t>
              </a:r>
              <a:endParaRPr lang="en-US"/>
            </a:p>
          </p:txBody>
        </p:sp>
        <p:sp>
          <p:nvSpPr>
            <p:cNvPr id="156" name="Rectangle 58"/>
            <p:cNvSpPr>
              <a:spLocks noChangeArrowheads="1"/>
            </p:cNvSpPr>
            <p:nvPr/>
          </p:nvSpPr>
          <p:spPr bwMode="auto">
            <a:xfrm>
              <a:off x="5961063" y="5068888"/>
              <a:ext cx="384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a:t>
              </a:r>
              <a:endParaRPr lang="en-US"/>
            </a:p>
          </p:txBody>
        </p:sp>
        <p:sp>
          <p:nvSpPr>
            <p:cNvPr id="157" name="Line 59"/>
            <p:cNvSpPr>
              <a:spLocks noChangeShapeType="1"/>
            </p:cNvSpPr>
            <p:nvPr/>
          </p:nvSpPr>
          <p:spPr bwMode="auto">
            <a:xfrm>
              <a:off x="6426200" y="4956175"/>
              <a:ext cx="860425"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 name="Freeform 60"/>
            <p:cNvSpPr>
              <a:spLocks/>
            </p:cNvSpPr>
            <p:nvPr/>
          </p:nvSpPr>
          <p:spPr bwMode="auto">
            <a:xfrm>
              <a:off x="4848225" y="4100513"/>
              <a:ext cx="1751013" cy="160337"/>
            </a:xfrm>
            <a:custGeom>
              <a:avLst/>
              <a:gdLst>
                <a:gd name="T0" fmla="*/ 0 w 1103"/>
                <a:gd name="T1" fmla="*/ 2147483647 h 101"/>
                <a:gd name="T2" fmla="*/ 0 w 1103"/>
                <a:gd name="T3" fmla="*/ 2147483647 h 101"/>
                <a:gd name="T4" fmla="*/ 2147483647 w 1103"/>
                <a:gd name="T5" fmla="*/ 2147483647 h 101"/>
                <a:gd name="T6" fmla="*/ 2147483647 w 1103"/>
                <a:gd name="T7" fmla="*/ 2147483647 h 101"/>
                <a:gd name="T8" fmla="*/ 2147483647 w 1103"/>
                <a:gd name="T9" fmla="*/ 2147483647 h 101"/>
                <a:gd name="T10" fmla="*/ 2147483647 w 1103"/>
                <a:gd name="T11" fmla="*/ 0 h 101"/>
                <a:gd name="T12" fmla="*/ 2147483647 w 1103"/>
                <a:gd name="T13" fmla="*/ 2147483647 h 101"/>
                <a:gd name="T14" fmla="*/ 2147483647 w 1103"/>
                <a:gd name="T15" fmla="*/ 2147483647 h 101"/>
                <a:gd name="T16" fmla="*/ 2147483647 w 1103"/>
                <a:gd name="T17" fmla="*/ 2147483647 h 101"/>
                <a:gd name="T18" fmla="*/ 2147483647 w 1103"/>
                <a:gd name="T19" fmla="*/ 2147483647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3"/>
                <a:gd name="T31" fmla="*/ 0 h 101"/>
                <a:gd name="T32" fmla="*/ 1103 w 1103"/>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3" h="101">
                  <a:moveTo>
                    <a:pt x="0" y="101"/>
                  </a:moveTo>
                  <a:lnTo>
                    <a:pt x="0" y="18"/>
                  </a:lnTo>
                  <a:lnTo>
                    <a:pt x="202" y="18"/>
                  </a:lnTo>
                  <a:lnTo>
                    <a:pt x="203" y="9"/>
                  </a:lnTo>
                  <a:lnTo>
                    <a:pt x="210" y="3"/>
                  </a:lnTo>
                  <a:lnTo>
                    <a:pt x="219" y="0"/>
                  </a:lnTo>
                  <a:lnTo>
                    <a:pt x="229" y="3"/>
                  </a:lnTo>
                  <a:lnTo>
                    <a:pt x="235" y="9"/>
                  </a:lnTo>
                  <a:lnTo>
                    <a:pt x="238" y="18"/>
                  </a:lnTo>
                  <a:lnTo>
                    <a:pt x="1103" y="18"/>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Line 61"/>
            <p:cNvSpPr>
              <a:spLocks noChangeShapeType="1"/>
            </p:cNvSpPr>
            <p:nvPr/>
          </p:nvSpPr>
          <p:spPr bwMode="auto">
            <a:xfrm>
              <a:off x="4848225" y="4435475"/>
              <a:ext cx="1588" cy="43338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 name="Freeform 62"/>
            <p:cNvSpPr>
              <a:spLocks/>
            </p:cNvSpPr>
            <p:nvPr/>
          </p:nvSpPr>
          <p:spPr bwMode="auto">
            <a:xfrm>
              <a:off x="4848225" y="4708525"/>
              <a:ext cx="1055688" cy="160338"/>
            </a:xfrm>
            <a:custGeom>
              <a:avLst/>
              <a:gdLst>
                <a:gd name="T0" fmla="*/ 0 w 665"/>
                <a:gd name="T1" fmla="*/ 2147483647 h 101"/>
                <a:gd name="T2" fmla="*/ 0 w 665"/>
                <a:gd name="T3" fmla="*/ 2147483647 h 101"/>
                <a:gd name="T4" fmla="*/ 2147483647 w 665"/>
                <a:gd name="T5" fmla="*/ 2147483647 h 101"/>
                <a:gd name="T6" fmla="*/ 2147483647 w 665"/>
                <a:gd name="T7" fmla="*/ 2147483647 h 101"/>
                <a:gd name="T8" fmla="*/ 2147483647 w 665"/>
                <a:gd name="T9" fmla="*/ 2147483647 h 101"/>
                <a:gd name="T10" fmla="*/ 2147483647 w 665"/>
                <a:gd name="T11" fmla="*/ 0 h 101"/>
                <a:gd name="T12" fmla="*/ 2147483647 w 665"/>
                <a:gd name="T13" fmla="*/ 2147483647 h 101"/>
                <a:gd name="T14" fmla="*/ 2147483647 w 665"/>
                <a:gd name="T15" fmla="*/ 2147483647 h 101"/>
                <a:gd name="T16" fmla="*/ 2147483647 w 665"/>
                <a:gd name="T17" fmla="*/ 2147483647 h 101"/>
                <a:gd name="T18" fmla="*/ 2147483647 w 665"/>
                <a:gd name="T19" fmla="*/ 2147483647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5"/>
                <a:gd name="T31" fmla="*/ 0 h 101"/>
                <a:gd name="T32" fmla="*/ 665 w 665"/>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5" h="101">
                  <a:moveTo>
                    <a:pt x="0" y="101"/>
                  </a:moveTo>
                  <a:lnTo>
                    <a:pt x="0" y="19"/>
                  </a:lnTo>
                  <a:lnTo>
                    <a:pt x="202" y="19"/>
                  </a:lnTo>
                  <a:lnTo>
                    <a:pt x="203" y="10"/>
                  </a:lnTo>
                  <a:lnTo>
                    <a:pt x="210" y="3"/>
                  </a:lnTo>
                  <a:lnTo>
                    <a:pt x="219" y="0"/>
                  </a:lnTo>
                  <a:lnTo>
                    <a:pt x="229" y="3"/>
                  </a:lnTo>
                  <a:lnTo>
                    <a:pt x="235" y="10"/>
                  </a:lnTo>
                  <a:lnTo>
                    <a:pt x="238" y="19"/>
                  </a:lnTo>
                  <a:lnTo>
                    <a:pt x="665" y="1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Line 63"/>
            <p:cNvSpPr>
              <a:spLocks noChangeShapeType="1"/>
            </p:cNvSpPr>
            <p:nvPr/>
          </p:nvSpPr>
          <p:spPr bwMode="auto">
            <a:xfrm>
              <a:off x="4849813" y="3825875"/>
              <a:ext cx="0" cy="43497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 name="Freeform 64"/>
            <p:cNvSpPr>
              <a:spLocks/>
            </p:cNvSpPr>
            <p:nvPr/>
          </p:nvSpPr>
          <p:spPr bwMode="auto">
            <a:xfrm>
              <a:off x="4813300" y="5478463"/>
              <a:ext cx="69850" cy="173037"/>
            </a:xfrm>
            <a:custGeom>
              <a:avLst/>
              <a:gdLst>
                <a:gd name="T0" fmla="*/ 2147483647 w 44"/>
                <a:gd name="T1" fmla="*/ 0 h 109"/>
                <a:gd name="T2" fmla="*/ 2147483647 w 44"/>
                <a:gd name="T3" fmla="*/ 2147483647 h 109"/>
                <a:gd name="T4" fmla="*/ 0 w 44"/>
                <a:gd name="T5" fmla="*/ 2147483647 h 109"/>
                <a:gd name="T6" fmla="*/ 2147483647 w 44"/>
                <a:gd name="T7" fmla="*/ 2147483647 h 109"/>
                <a:gd name="T8" fmla="*/ 0 w 44"/>
                <a:gd name="T9" fmla="*/ 2147483647 h 109"/>
                <a:gd name="T10" fmla="*/ 2147483647 w 44"/>
                <a:gd name="T11" fmla="*/ 2147483647 h 109"/>
                <a:gd name="T12" fmla="*/ 0 w 44"/>
                <a:gd name="T13" fmla="*/ 2147483647 h 109"/>
                <a:gd name="T14" fmla="*/ 2147483647 w 44"/>
                <a:gd name="T15" fmla="*/ 2147483647 h 109"/>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09"/>
                <a:gd name="T26" fmla="*/ 44 w 44"/>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09">
                  <a:moveTo>
                    <a:pt x="22" y="0"/>
                  </a:moveTo>
                  <a:lnTo>
                    <a:pt x="44" y="8"/>
                  </a:lnTo>
                  <a:lnTo>
                    <a:pt x="0" y="27"/>
                  </a:lnTo>
                  <a:lnTo>
                    <a:pt x="44" y="45"/>
                  </a:lnTo>
                  <a:lnTo>
                    <a:pt x="0" y="64"/>
                  </a:lnTo>
                  <a:lnTo>
                    <a:pt x="44" y="81"/>
                  </a:lnTo>
                  <a:lnTo>
                    <a:pt x="0" y="100"/>
                  </a:lnTo>
                  <a:lnTo>
                    <a:pt x="22" y="109"/>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65"/>
            <p:cNvSpPr>
              <a:spLocks/>
            </p:cNvSpPr>
            <p:nvPr/>
          </p:nvSpPr>
          <p:spPr bwMode="auto">
            <a:xfrm>
              <a:off x="6599238" y="5216525"/>
              <a:ext cx="522287" cy="695325"/>
            </a:xfrm>
            <a:custGeom>
              <a:avLst/>
              <a:gdLst>
                <a:gd name="T0" fmla="*/ 0 w 329"/>
                <a:gd name="T1" fmla="*/ 0 h 438"/>
                <a:gd name="T2" fmla="*/ 0 w 329"/>
                <a:gd name="T3" fmla="*/ 2147483647 h 438"/>
                <a:gd name="T4" fmla="*/ 2147483647 w 329"/>
                <a:gd name="T5" fmla="*/ 2147483647 h 438"/>
                <a:gd name="T6" fmla="*/ 0 w 329"/>
                <a:gd name="T7" fmla="*/ 0 h 438"/>
                <a:gd name="T8" fmla="*/ 0 60000 65536"/>
                <a:gd name="T9" fmla="*/ 0 60000 65536"/>
                <a:gd name="T10" fmla="*/ 0 60000 65536"/>
                <a:gd name="T11" fmla="*/ 0 60000 65536"/>
                <a:gd name="T12" fmla="*/ 0 w 329"/>
                <a:gd name="T13" fmla="*/ 0 h 438"/>
                <a:gd name="T14" fmla="*/ 329 w 329"/>
                <a:gd name="T15" fmla="*/ 438 h 438"/>
              </a:gdLst>
              <a:ahLst/>
              <a:cxnLst>
                <a:cxn ang="T8">
                  <a:pos x="T0" y="T1"/>
                </a:cxn>
                <a:cxn ang="T9">
                  <a:pos x="T2" y="T3"/>
                </a:cxn>
                <a:cxn ang="T10">
                  <a:pos x="T4" y="T5"/>
                </a:cxn>
                <a:cxn ang="T11">
                  <a:pos x="T6" y="T7"/>
                </a:cxn>
              </a:cxnLst>
              <a:rect l="T12" t="T13" r="T14" b="T15"/>
              <a:pathLst>
                <a:path w="329" h="438">
                  <a:moveTo>
                    <a:pt x="0" y="0"/>
                  </a:moveTo>
                  <a:lnTo>
                    <a:pt x="0" y="438"/>
                  </a:lnTo>
                  <a:lnTo>
                    <a:pt x="329" y="219"/>
                  </a:lnTo>
                  <a:lnTo>
                    <a:pt x="0" y="0"/>
                  </a:lnTo>
                  <a:close/>
                </a:path>
              </a:pathLst>
            </a:custGeom>
            <a:solidFill>
              <a:srgbClr val="FFFFFF"/>
            </a:solidFill>
            <a:ln w="6350">
              <a:solidFill>
                <a:srgbClr val="000000"/>
              </a:solidFill>
              <a:round/>
              <a:headEnd/>
              <a:tailEnd/>
            </a:ln>
          </p:spPr>
          <p:txBody>
            <a:bodyPr/>
            <a:lstStyle/>
            <a:p>
              <a:endParaRPr lang="en-US"/>
            </a:p>
          </p:txBody>
        </p:sp>
        <p:sp>
          <p:nvSpPr>
            <p:cNvPr id="164" name="Rectangle 66"/>
            <p:cNvSpPr>
              <a:spLocks noChangeArrowheads="1"/>
            </p:cNvSpPr>
            <p:nvPr/>
          </p:nvSpPr>
          <p:spPr bwMode="auto">
            <a:xfrm>
              <a:off x="6638925" y="5329238"/>
              <a:ext cx="6732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a:t>
              </a:r>
              <a:endParaRPr lang="en-US"/>
            </a:p>
          </p:txBody>
        </p:sp>
        <p:sp>
          <p:nvSpPr>
            <p:cNvPr id="165" name="Rectangle 67"/>
            <p:cNvSpPr>
              <a:spLocks noChangeArrowheads="1"/>
            </p:cNvSpPr>
            <p:nvPr/>
          </p:nvSpPr>
          <p:spPr bwMode="auto">
            <a:xfrm>
              <a:off x="6657975" y="5678488"/>
              <a:ext cx="384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a:t>
              </a:r>
              <a:endParaRPr lang="en-US"/>
            </a:p>
          </p:txBody>
        </p:sp>
        <p:sp>
          <p:nvSpPr>
            <p:cNvPr id="166" name="Line 68"/>
            <p:cNvSpPr>
              <a:spLocks noChangeShapeType="1"/>
            </p:cNvSpPr>
            <p:nvPr/>
          </p:nvSpPr>
          <p:spPr bwMode="auto">
            <a:xfrm>
              <a:off x="7121525" y="5564188"/>
              <a:ext cx="16510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 name="Freeform 69"/>
            <p:cNvSpPr>
              <a:spLocks/>
            </p:cNvSpPr>
            <p:nvPr/>
          </p:nvSpPr>
          <p:spPr bwMode="auto">
            <a:xfrm>
              <a:off x="4848225" y="5318125"/>
              <a:ext cx="1751013" cy="160338"/>
            </a:xfrm>
            <a:custGeom>
              <a:avLst/>
              <a:gdLst>
                <a:gd name="T0" fmla="*/ 0 w 1103"/>
                <a:gd name="T1" fmla="*/ 2147483647 h 101"/>
                <a:gd name="T2" fmla="*/ 0 w 1103"/>
                <a:gd name="T3" fmla="*/ 2147483647 h 101"/>
                <a:gd name="T4" fmla="*/ 2147483647 w 1103"/>
                <a:gd name="T5" fmla="*/ 2147483647 h 101"/>
                <a:gd name="T6" fmla="*/ 2147483647 w 1103"/>
                <a:gd name="T7" fmla="*/ 2147483647 h 101"/>
                <a:gd name="T8" fmla="*/ 2147483647 w 1103"/>
                <a:gd name="T9" fmla="*/ 2147483647 h 101"/>
                <a:gd name="T10" fmla="*/ 2147483647 w 1103"/>
                <a:gd name="T11" fmla="*/ 0 h 101"/>
                <a:gd name="T12" fmla="*/ 2147483647 w 1103"/>
                <a:gd name="T13" fmla="*/ 2147483647 h 101"/>
                <a:gd name="T14" fmla="*/ 2147483647 w 1103"/>
                <a:gd name="T15" fmla="*/ 2147483647 h 101"/>
                <a:gd name="T16" fmla="*/ 2147483647 w 1103"/>
                <a:gd name="T17" fmla="*/ 2147483647 h 101"/>
                <a:gd name="T18" fmla="*/ 2147483647 w 1103"/>
                <a:gd name="T19" fmla="*/ 2147483647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3"/>
                <a:gd name="T31" fmla="*/ 0 h 101"/>
                <a:gd name="T32" fmla="*/ 1103 w 1103"/>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3" h="101">
                  <a:moveTo>
                    <a:pt x="0" y="101"/>
                  </a:moveTo>
                  <a:lnTo>
                    <a:pt x="0" y="19"/>
                  </a:lnTo>
                  <a:lnTo>
                    <a:pt x="202" y="19"/>
                  </a:lnTo>
                  <a:lnTo>
                    <a:pt x="203" y="9"/>
                  </a:lnTo>
                  <a:lnTo>
                    <a:pt x="210" y="3"/>
                  </a:lnTo>
                  <a:lnTo>
                    <a:pt x="219" y="0"/>
                  </a:lnTo>
                  <a:lnTo>
                    <a:pt x="229" y="3"/>
                  </a:lnTo>
                  <a:lnTo>
                    <a:pt x="235" y="9"/>
                  </a:lnTo>
                  <a:lnTo>
                    <a:pt x="238" y="19"/>
                  </a:lnTo>
                  <a:lnTo>
                    <a:pt x="1103" y="1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Line 70"/>
            <p:cNvSpPr>
              <a:spLocks noChangeShapeType="1"/>
            </p:cNvSpPr>
            <p:nvPr/>
          </p:nvSpPr>
          <p:spPr bwMode="auto">
            <a:xfrm>
              <a:off x="4848225" y="5651500"/>
              <a:ext cx="1588" cy="13017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 name="Line 71"/>
            <p:cNvSpPr>
              <a:spLocks noChangeShapeType="1"/>
            </p:cNvSpPr>
            <p:nvPr/>
          </p:nvSpPr>
          <p:spPr bwMode="auto">
            <a:xfrm>
              <a:off x="4848225" y="5000625"/>
              <a:ext cx="1588" cy="47783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 name="Freeform 72"/>
            <p:cNvSpPr>
              <a:spLocks/>
            </p:cNvSpPr>
            <p:nvPr/>
          </p:nvSpPr>
          <p:spPr bwMode="auto">
            <a:xfrm>
              <a:off x="4813300" y="1347788"/>
              <a:ext cx="69850" cy="173037"/>
            </a:xfrm>
            <a:custGeom>
              <a:avLst/>
              <a:gdLst>
                <a:gd name="T0" fmla="*/ 2147483647 w 44"/>
                <a:gd name="T1" fmla="*/ 0 h 109"/>
                <a:gd name="T2" fmla="*/ 2147483647 w 44"/>
                <a:gd name="T3" fmla="*/ 2147483647 h 109"/>
                <a:gd name="T4" fmla="*/ 0 w 44"/>
                <a:gd name="T5" fmla="*/ 2147483647 h 109"/>
                <a:gd name="T6" fmla="*/ 2147483647 w 44"/>
                <a:gd name="T7" fmla="*/ 2147483647 h 109"/>
                <a:gd name="T8" fmla="*/ 0 w 44"/>
                <a:gd name="T9" fmla="*/ 2147483647 h 109"/>
                <a:gd name="T10" fmla="*/ 2147483647 w 44"/>
                <a:gd name="T11" fmla="*/ 2147483647 h 109"/>
                <a:gd name="T12" fmla="*/ 0 w 44"/>
                <a:gd name="T13" fmla="*/ 2147483647 h 109"/>
                <a:gd name="T14" fmla="*/ 2147483647 w 44"/>
                <a:gd name="T15" fmla="*/ 2147483647 h 109"/>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09"/>
                <a:gd name="T26" fmla="*/ 44 w 44"/>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09">
                  <a:moveTo>
                    <a:pt x="22" y="0"/>
                  </a:moveTo>
                  <a:lnTo>
                    <a:pt x="44" y="8"/>
                  </a:lnTo>
                  <a:lnTo>
                    <a:pt x="0" y="27"/>
                  </a:lnTo>
                  <a:lnTo>
                    <a:pt x="44" y="45"/>
                  </a:lnTo>
                  <a:lnTo>
                    <a:pt x="0" y="64"/>
                  </a:lnTo>
                  <a:lnTo>
                    <a:pt x="44" y="81"/>
                  </a:lnTo>
                  <a:lnTo>
                    <a:pt x="0" y="100"/>
                  </a:lnTo>
                  <a:lnTo>
                    <a:pt x="22" y="109"/>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73"/>
            <p:cNvSpPr>
              <a:spLocks/>
            </p:cNvSpPr>
            <p:nvPr/>
          </p:nvSpPr>
          <p:spPr bwMode="auto">
            <a:xfrm>
              <a:off x="4500563" y="1260475"/>
              <a:ext cx="347662" cy="87313"/>
            </a:xfrm>
            <a:custGeom>
              <a:avLst/>
              <a:gdLst>
                <a:gd name="T0" fmla="*/ 0 w 219"/>
                <a:gd name="T1" fmla="*/ 0 h 55"/>
                <a:gd name="T2" fmla="*/ 2147483647 w 219"/>
                <a:gd name="T3" fmla="*/ 0 h 55"/>
                <a:gd name="T4" fmla="*/ 2147483647 w 219"/>
                <a:gd name="T5" fmla="*/ 2147483647 h 55"/>
                <a:gd name="T6" fmla="*/ 0 60000 65536"/>
                <a:gd name="T7" fmla="*/ 0 60000 65536"/>
                <a:gd name="T8" fmla="*/ 0 60000 65536"/>
                <a:gd name="T9" fmla="*/ 0 w 219"/>
                <a:gd name="T10" fmla="*/ 0 h 55"/>
                <a:gd name="T11" fmla="*/ 219 w 219"/>
                <a:gd name="T12" fmla="*/ 55 h 55"/>
              </a:gdLst>
              <a:ahLst/>
              <a:cxnLst>
                <a:cxn ang="T6">
                  <a:pos x="T0" y="T1"/>
                </a:cxn>
                <a:cxn ang="T7">
                  <a:pos x="T2" y="T3"/>
                </a:cxn>
                <a:cxn ang="T8">
                  <a:pos x="T4" y="T5"/>
                </a:cxn>
              </a:cxnLst>
              <a:rect l="T9" t="T10" r="T11" b="T12"/>
              <a:pathLst>
                <a:path w="219" h="55">
                  <a:moveTo>
                    <a:pt x="0" y="0"/>
                  </a:moveTo>
                  <a:lnTo>
                    <a:pt x="219" y="0"/>
                  </a:lnTo>
                  <a:lnTo>
                    <a:pt x="219" y="5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Line 74"/>
            <p:cNvSpPr>
              <a:spLocks noChangeShapeType="1"/>
            </p:cNvSpPr>
            <p:nvPr/>
          </p:nvSpPr>
          <p:spPr bwMode="auto">
            <a:xfrm>
              <a:off x="4848225" y="1520825"/>
              <a:ext cx="1588" cy="26193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 name="Freeform 75"/>
            <p:cNvSpPr>
              <a:spLocks/>
            </p:cNvSpPr>
            <p:nvPr/>
          </p:nvSpPr>
          <p:spPr bwMode="auto">
            <a:xfrm>
              <a:off x="4487863" y="1249363"/>
              <a:ext cx="23812" cy="20637"/>
            </a:xfrm>
            <a:custGeom>
              <a:avLst/>
              <a:gdLst>
                <a:gd name="T0" fmla="*/ 0 w 15"/>
                <a:gd name="T1" fmla="*/ 2147483647 h 13"/>
                <a:gd name="T2" fmla="*/ 2147483647 w 15"/>
                <a:gd name="T3" fmla="*/ 2147483647 h 13"/>
                <a:gd name="T4" fmla="*/ 2147483647 w 15"/>
                <a:gd name="T5" fmla="*/ 0 h 13"/>
                <a:gd name="T6" fmla="*/ 2147483647 w 15"/>
                <a:gd name="T7" fmla="*/ 2147483647 h 13"/>
                <a:gd name="T8" fmla="*/ 2147483647 w 15"/>
                <a:gd name="T9" fmla="*/ 2147483647 h 13"/>
                <a:gd name="T10" fmla="*/ 2147483647 w 15"/>
                <a:gd name="T11" fmla="*/ 2147483647 h 13"/>
                <a:gd name="T12" fmla="*/ 2147483647 w 15"/>
                <a:gd name="T13" fmla="*/ 2147483647 h 13"/>
                <a:gd name="T14" fmla="*/ 2147483647 w 15"/>
                <a:gd name="T15" fmla="*/ 2147483647 h 13"/>
                <a:gd name="T16" fmla="*/ 0 w 15"/>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3"/>
                <a:gd name="T29" fmla="*/ 15 w 1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3">
                  <a:moveTo>
                    <a:pt x="0" y="7"/>
                  </a:moveTo>
                  <a:lnTo>
                    <a:pt x="3" y="2"/>
                  </a:lnTo>
                  <a:lnTo>
                    <a:pt x="8" y="0"/>
                  </a:lnTo>
                  <a:lnTo>
                    <a:pt x="12" y="2"/>
                  </a:lnTo>
                  <a:lnTo>
                    <a:pt x="15" y="7"/>
                  </a:lnTo>
                  <a:lnTo>
                    <a:pt x="12" y="12"/>
                  </a:lnTo>
                  <a:lnTo>
                    <a:pt x="8" y="13"/>
                  </a:lnTo>
                  <a:lnTo>
                    <a:pt x="3" y="12"/>
                  </a:lnTo>
                  <a:lnTo>
                    <a:pt x="0" y="7"/>
                  </a:lnTo>
                  <a:close/>
                </a:path>
              </a:pathLst>
            </a:custGeom>
            <a:solidFill>
              <a:srgbClr val="FFFFFF"/>
            </a:solidFill>
            <a:ln w="1588">
              <a:solidFill>
                <a:srgbClr val="000000"/>
              </a:solidFill>
              <a:round/>
              <a:headEnd/>
              <a:tailEnd/>
            </a:ln>
          </p:spPr>
          <p:txBody>
            <a:bodyPr/>
            <a:lstStyle/>
            <a:p>
              <a:endParaRPr lang="en-US"/>
            </a:p>
          </p:txBody>
        </p:sp>
        <p:sp>
          <p:nvSpPr>
            <p:cNvPr id="174" name="Rectangle 76"/>
            <p:cNvSpPr>
              <a:spLocks noChangeArrowheads="1"/>
            </p:cNvSpPr>
            <p:nvPr/>
          </p:nvSpPr>
          <p:spPr bwMode="auto">
            <a:xfrm>
              <a:off x="4219575" y="1155700"/>
              <a:ext cx="219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charset="0"/>
                </a:rPr>
                <a:t>1V</a:t>
              </a:r>
              <a:endParaRPr lang="en-US"/>
            </a:p>
          </p:txBody>
        </p:sp>
        <p:sp>
          <p:nvSpPr>
            <p:cNvPr id="175" name="Line 77"/>
            <p:cNvSpPr>
              <a:spLocks noChangeShapeType="1"/>
            </p:cNvSpPr>
            <p:nvPr/>
          </p:nvSpPr>
          <p:spPr bwMode="auto">
            <a:xfrm>
              <a:off x="4506913" y="6129338"/>
              <a:ext cx="695325"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 name="Freeform 78"/>
            <p:cNvSpPr>
              <a:spLocks/>
            </p:cNvSpPr>
            <p:nvPr/>
          </p:nvSpPr>
          <p:spPr bwMode="auto">
            <a:xfrm>
              <a:off x="4487863" y="6118225"/>
              <a:ext cx="23812" cy="22225"/>
            </a:xfrm>
            <a:custGeom>
              <a:avLst/>
              <a:gdLst>
                <a:gd name="T0" fmla="*/ 0 w 15"/>
                <a:gd name="T1" fmla="*/ 2147483647 h 14"/>
                <a:gd name="T2" fmla="*/ 2147483647 w 15"/>
                <a:gd name="T3" fmla="*/ 2147483647 h 14"/>
                <a:gd name="T4" fmla="*/ 2147483647 w 15"/>
                <a:gd name="T5" fmla="*/ 0 h 14"/>
                <a:gd name="T6" fmla="*/ 2147483647 w 15"/>
                <a:gd name="T7" fmla="*/ 2147483647 h 14"/>
                <a:gd name="T8" fmla="*/ 2147483647 w 15"/>
                <a:gd name="T9" fmla="*/ 2147483647 h 14"/>
                <a:gd name="T10" fmla="*/ 2147483647 w 15"/>
                <a:gd name="T11" fmla="*/ 2147483647 h 14"/>
                <a:gd name="T12" fmla="*/ 2147483647 w 15"/>
                <a:gd name="T13" fmla="*/ 2147483647 h 14"/>
                <a:gd name="T14" fmla="*/ 2147483647 w 15"/>
                <a:gd name="T15" fmla="*/ 2147483647 h 14"/>
                <a:gd name="T16" fmla="*/ 0 w 15"/>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4"/>
                <a:gd name="T29" fmla="*/ 15 w 15"/>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4">
                  <a:moveTo>
                    <a:pt x="0" y="7"/>
                  </a:moveTo>
                  <a:lnTo>
                    <a:pt x="3" y="3"/>
                  </a:lnTo>
                  <a:lnTo>
                    <a:pt x="8" y="0"/>
                  </a:lnTo>
                  <a:lnTo>
                    <a:pt x="12" y="3"/>
                  </a:lnTo>
                  <a:lnTo>
                    <a:pt x="15" y="7"/>
                  </a:lnTo>
                  <a:lnTo>
                    <a:pt x="12" y="11"/>
                  </a:lnTo>
                  <a:lnTo>
                    <a:pt x="8" y="14"/>
                  </a:lnTo>
                  <a:lnTo>
                    <a:pt x="3" y="11"/>
                  </a:lnTo>
                  <a:lnTo>
                    <a:pt x="0" y="7"/>
                  </a:lnTo>
                  <a:close/>
                </a:path>
              </a:pathLst>
            </a:custGeom>
            <a:solidFill>
              <a:srgbClr val="FFFFFF"/>
            </a:solidFill>
            <a:ln w="1588">
              <a:solidFill>
                <a:srgbClr val="000000"/>
              </a:solidFill>
              <a:round/>
              <a:headEnd/>
              <a:tailEnd/>
            </a:ln>
          </p:spPr>
          <p:txBody>
            <a:bodyPr/>
            <a:lstStyle/>
            <a:p>
              <a:endParaRPr lang="en-US"/>
            </a:p>
          </p:txBody>
        </p:sp>
        <p:sp>
          <p:nvSpPr>
            <p:cNvPr id="177" name="Rectangle 79"/>
            <p:cNvSpPr>
              <a:spLocks noChangeArrowheads="1"/>
            </p:cNvSpPr>
            <p:nvPr/>
          </p:nvSpPr>
          <p:spPr bwMode="auto">
            <a:xfrm>
              <a:off x="4221163" y="6026150"/>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charset="0"/>
                </a:rPr>
                <a:t>V</a:t>
              </a:r>
              <a:endParaRPr lang="en-US"/>
            </a:p>
          </p:txBody>
        </p:sp>
        <p:sp>
          <p:nvSpPr>
            <p:cNvPr id="178" name="Rectangle 80"/>
            <p:cNvSpPr>
              <a:spLocks noChangeArrowheads="1"/>
            </p:cNvSpPr>
            <p:nvPr/>
          </p:nvSpPr>
          <p:spPr bwMode="auto">
            <a:xfrm>
              <a:off x="4337050" y="6135688"/>
              <a:ext cx="8976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in</a:t>
              </a:r>
              <a:endParaRPr lang="en-US"/>
            </a:p>
          </p:txBody>
        </p:sp>
        <p:sp>
          <p:nvSpPr>
            <p:cNvPr id="179" name="Line 81"/>
            <p:cNvSpPr>
              <a:spLocks noChangeShapeType="1"/>
            </p:cNvSpPr>
            <p:nvPr/>
          </p:nvSpPr>
          <p:spPr bwMode="auto">
            <a:xfrm flipH="1">
              <a:off x="5195888" y="2652713"/>
              <a:ext cx="708025"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 name="Line 82"/>
            <p:cNvSpPr>
              <a:spLocks noChangeShapeType="1"/>
            </p:cNvSpPr>
            <p:nvPr/>
          </p:nvSpPr>
          <p:spPr bwMode="auto">
            <a:xfrm flipH="1">
              <a:off x="5195888" y="3954463"/>
              <a:ext cx="708025"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 name="Line 83"/>
            <p:cNvSpPr>
              <a:spLocks noChangeShapeType="1"/>
            </p:cNvSpPr>
            <p:nvPr/>
          </p:nvSpPr>
          <p:spPr bwMode="auto">
            <a:xfrm flipH="1">
              <a:off x="5195888" y="5173663"/>
              <a:ext cx="708025"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 name="Line 84"/>
            <p:cNvSpPr>
              <a:spLocks noChangeShapeType="1"/>
            </p:cNvSpPr>
            <p:nvPr/>
          </p:nvSpPr>
          <p:spPr bwMode="auto">
            <a:xfrm flipH="1">
              <a:off x="5195888" y="3348038"/>
              <a:ext cx="14033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 name="Line 85"/>
            <p:cNvSpPr>
              <a:spLocks noChangeShapeType="1"/>
            </p:cNvSpPr>
            <p:nvPr/>
          </p:nvSpPr>
          <p:spPr bwMode="auto">
            <a:xfrm flipH="1">
              <a:off x="5195888" y="4564063"/>
              <a:ext cx="14033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 name="Line 86"/>
            <p:cNvSpPr>
              <a:spLocks noChangeShapeType="1"/>
            </p:cNvSpPr>
            <p:nvPr/>
          </p:nvSpPr>
          <p:spPr bwMode="auto">
            <a:xfrm flipH="1">
              <a:off x="5195888" y="5781675"/>
              <a:ext cx="14033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 name="Rectangle 87"/>
            <p:cNvSpPr>
              <a:spLocks noChangeArrowheads="1"/>
            </p:cNvSpPr>
            <p:nvPr/>
          </p:nvSpPr>
          <p:spPr bwMode="auto">
            <a:xfrm>
              <a:off x="5773738" y="1252538"/>
              <a:ext cx="10339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charset="0"/>
                </a:rPr>
                <a:t>Comparators</a:t>
              </a:r>
              <a:endParaRPr lang="en-US"/>
            </a:p>
          </p:txBody>
        </p:sp>
        <p:sp>
          <p:nvSpPr>
            <p:cNvPr id="186" name="Rectangle 88"/>
            <p:cNvSpPr>
              <a:spLocks noChangeArrowheads="1"/>
            </p:cNvSpPr>
            <p:nvPr/>
          </p:nvSpPr>
          <p:spPr bwMode="auto">
            <a:xfrm>
              <a:off x="4560888" y="1328738"/>
              <a:ext cx="1298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charset="0"/>
                </a:rPr>
                <a:t>R</a:t>
              </a:r>
              <a:endParaRPr lang="en-US"/>
            </a:p>
          </p:txBody>
        </p:sp>
        <p:sp>
          <p:nvSpPr>
            <p:cNvPr id="187" name="Rectangle 89"/>
            <p:cNvSpPr>
              <a:spLocks noChangeArrowheads="1"/>
            </p:cNvSpPr>
            <p:nvPr/>
          </p:nvSpPr>
          <p:spPr bwMode="auto">
            <a:xfrm>
              <a:off x="4560888" y="1773238"/>
              <a:ext cx="1298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charset="0"/>
                </a:rPr>
                <a:t>R</a:t>
              </a:r>
              <a:endParaRPr lang="en-US"/>
            </a:p>
          </p:txBody>
        </p:sp>
        <p:sp>
          <p:nvSpPr>
            <p:cNvPr id="188" name="Rectangle 90"/>
            <p:cNvSpPr>
              <a:spLocks noChangeArrowheads="1"/>
            </p:cNvSpPr>
            <p:nvPr/>
          </p:nvSpPr>
          <p:spPr bwMode="auto">
            <a:xfrm>
              <a:off x="4565650" y="2371725"/>
              <a:ext cx="1298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charset="0"/>
                </a:rPr>
                <a:t>R</a:t>
              </a:r>
              <a:endParaRPr lang="en-US"/>
            </a:p>
          </p:txBody>
        </p:sp>
        <p:sp>
          <p:nvSpPr>
            <p:cNvPr id="189" name="Rectangle 91"/>
            <p:cNvSpPr>
              <a:spLocks noChangeArrowheads="1"/>
            </p:cNvSpPr>
            <p:nvPr/>
          </p:nvSpPr>
          <p:spPr bwMode="auto">
            <a:xfrm>
              <a:off x="4560888" y="2990850"/>
              <a:ext cx="1298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charset="0"/>
                </a:rPr>
                <a:t>R</a:t>
              </a:r>
              <a:endParaRPr lang="en-US"/>
            </a:p>
          </p:txBody>
        </p:sp>
        <p:sp>
          <p:nvSpPr>
            <p:cNvPr id="190" name="Rectangle 92"/>
            <p:cNvSpPr>
              <a:spLocks noChangeArrowheads="1"/>
            </p:cNvSpPr>
            <p:nvPr/>
          </p:nvSpPr>
          <p:spPr bwMode="auto">
            <a:xfrm>
              <a:off x="4565650" y="3589338"/>
              <a:ext cx="1298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charset="0"/>
                </a:rPr>
                <a:t>R</a:t>
              </a:r>
              <a:endParaRPr lang="en-US"/>
            </a:p>
          </p:txBody>
        </p:sp>
        <p:sp>
          <p:nvSpPr>
            <p:cNvPr id="191" name="Rectangle 93"/>
            <p:cNvSpPr>
              <a:spLocks noChangeArrowheads="1"/>
            </p:cNvSpPr>
            <p:nvPr/>
          </p:nvSpPr>
          <p:spPr bwMode="auto">
            <a:xfrm>
              <a:off x="4565650" y="4208463"/>
              <a:ext cx="1298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charset="0"/>
                </a:rPr>
                <a:t>R</a:t>
              </a:r>
              <a:endParaRPr lang="en-US"/>
            </a:p>
          </p:txBody>
        </p:sp>
        <p:sp>
          <p:nvSpPr>
            <p:cNvPr id="192" name="Rectangle 94"/>
            <p:cNvSpPr>
              <a:spLocks noChangeArrowheads="1"/>
            </p:cNvSpPr>
            <p:nvPr/>
          </p:nvSpPr>
          <p:spPr bwMode="auto">
            <a:xfrm>
              <a:off x="4565650" y="4805363"/>
              <a:ext cx="1298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charset="0"/>
                </a:rPr>
                <a:t>R</a:t>
              </a:r>
              <a:endParaRPr lang="en-US"/>
            </a:p>
          </p:txBody>
        </p:sp>
        <p:sp>
          <p:nvSpPr>
            <p:cNvPr id="193" name="Rectangle 95"/>
            <p:cNvSpPr>
              <a:spLocks noChangeArrowheads="1"/>
            </p:cNvSpPr>
            <p:nvPr/>
          </p:nvSpPr>
          <p:spPr bwMode="auto">
            <a:xfrm>
              <a:off x="4608513" y="5407025"/>
              <a:ext cx="1298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charset="0"/>
                </a:rPr>
                <a:t>R</a:t>
              </a:r>
              <a:endParaRPr lang="en-US"/>
            </a:p>
          </p:txBody>
        </p:sp>
        <p:sp>
          <p:nvSpPr>
            <p:cNvPr id="194" name="Freeform 96"/>
            <p:cNvSpPr>
              <a:spLocks/>
            </p:cNvSpPr>
            <p:nvPr/>
          </p:nvSpPr>
          <p:spPr bwMode="auto">
            <a:xfrm>
              <a:off x="8504238" y="3335338"/>
              <a:ext cx="425450" cy="708025"/>
            </a:xfrm>
            <a:custGeom>
              <a:avLst/>
              <a:gdLst>
                <a:gd name="T0" fmla="*/ 0 w 268"/>
                <a:gd name="T1" fmla="*/ 2147483647 h 446"/>
                <a:gd name="T2" fmla="*/ 0 w 268"/>
                <a:gd name="T3" fmla="*/ 2147483647 h 446"/>
                <a:gd name="T4" fmla="*/ 2147483647 w 268"/>
                <a:gd name="T5" fmla="*/ 2147483647 h 446"/>
                <a:gd name="T6" fmla="*/ 0 w 268"/>
                <a:gd name="T7" fmla="*/ 0 h 446"/>
                <a:gd name="T8" fmla="*/ 0 w 268"/>
                <a:gd name="T9" fmla="*/ 2147483647 h 446"/>
                <a:gd name="T10" fmla="*/ 0 60000 65536"/>
                <a:gd name="T11" fmla="*/ 0 60000 65536"/>
                <a:gd name="T12" fmla="*/ 0 60000 65536"/>
                <a:gd name="T13" fmla="*/ 0 60000 65536"/>
                <a:gd name="T14" fmla="*/ 0 60000 65536"/>
                <a:gd name="T15" fmla="*/ 0 w 268"/>
                <a:gd name="T16" fmla="*/ 0 h 446"/>
                <a:gd name="T17" fmla="*/ 268 w 268"/>
                <a:gd name="T18" fmla="*/ 446 h 446"/>
              </a:gdLst>
              <a:ahLst/>
              <a:cxnLst>
                <a:cxn ang="T10">
                  <a:pos x="T0" y="T1"/>
                </a:cxn>
                <a:cxn ang="T11">
                  <a:pos x="T2" y="T3"/>
                </a:cxn>
                <a:cxn ang="T12">
                  <a:pos x="T4" y="T5"/>
                </a:cxn>
                <a:cxn ang="T13">
                  <a:pos x="T6" y="T7"/>
                </a:cxn>
                <a:cxn ang="T14">
                  <a:pos x="T8" y="T9"/>
                </a:cxn>
              </a:cxnLst>
              <a:rect l="T15" t="T16" r="T17" b="T18"/>
              <a:pathLst>
                <a:path w="268" h="446">
                  <a:moveTo>
                    <a:pt x="0" y="357"/>
                  </a:moveTo>
                  <a:lnTo>
                    <a:pt x="0" y="446"/>
                  </a:lnTo>
                  <a:lnTo>
                    <a:pt x="268" y="222"/>
                  </a:lnTo>
                  <a:lnTo>
                    <a:pt x="0" y="0"/>
                  </a:lnTo>
                  <a:lnTo>
                    <a:pt x="0" y="89"/>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Line 97"/>
            <p:cNvSpPr>
              <a:spLocks noChangeShapeType="1"/>
            </p:cNvSpPr>
            <p:nvPr/>
          </p:nvSpPr>
          <p:spPr bwMode="auto">
            <a:xfrm flipH="1">
              <a:off x="7981950" y="3476625"/>
              <a:ext cx="522288"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 name="Line 98"/>
            <p:cNvSpPr>
              <a:spLocks noChangeShapeType="1"/>
            </p:cNvSpPr>
            <p:nvPr/>
          </p:nvSpPr>
          <p:spPr bwMode="auto">
            <a:xfrm flipH="1">
              <a:off x="7981950" y="3913188"/>
              <a:ext cx="522288"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 name="Rectangle 99"/>
            <p:cNvSpPr>
              <a:spLocks noChangeArrowheads="1"/>
            </p:cNvSpPr>
            <p:nvPr/>
          </p:nvSpPr>
          <p:spPr bwMode="auto">
            <a:xfrm>
              <a:off x="8193088" y="3598863"/>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charset="0"/>
                </a:rPr>
                <a:t>3</a:t>
              </a:r>
              <a:endParaRPr lang="en-US"/>
            </a:p>
          </p:txBody>
        </p:sp>
        <p:sp>
          <p:nvSpPr>
            <p:cNvPr id="198" name="Text Box 100"/>
            <p:cNvSpPr txBox="1">
              <a:spLocks noChangeArrowheads="1"/>
            </p:cNvSpPr>
            <p:nvPr/>
          </p:nvSpPr>
          <p:spPr bwMode="auto">
            <a:xfrm>
              <a:off x="7391400" y="16764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r>
                <a:rPr lang="en-US" sz="1600" baseline="0">
                  <a:solidFill>
                    <a:srgbClr val="CC0000"/>
                  </a:solidFill>
                  <a:latin typeface="Tahoma" charset="0"/>
                </a:rPr>
                <a:t>1</a:t>
              </a:r>
            </a:p>
          </p:txBody>
        </p:sp>
        <p:sp>
          <p:nvSpPr>
            <p:cNvPr id="199" name="Text Box 101"/>
            <p:cNvSpPr txBox="1">
              <a:spLocks noChangeArrowheads="1"/>
            </p:cNvSpPr>
            <p:nvPr/>
          </p:nvSpPr>
          <p:spPr bwMode="auto">
            <a:xfrm>
              <a:off x="7391400" y="225425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r>
                <a:rPr lang="en-US" sz="1600" baseline="0">
                  <a:solidFill>
                    <a:srgbClr val="CC0000"/>
                  </a:solidFill>
                  <a:latin typeface="Tahoma" charset="0"/>
                </a:rPr>
                <a:t>1</a:t>
              </a:r>
            </a:p>
          </p:txBody>
        </p:sp>
        <p:sp>
          <p:nvSpPr>
            <p:cNvPr id="200" name="Text Box 102"/>
            <p:cNvSpPr txBox="1">
              <a:spLocks noChangeArrowheads="1"/>
            </p:cNvSpPr>
            <p:nvPr/>
          </p:nvSpPr>
          <p:spPr bwMode="auto">
            <a:xfrm>
              <a:off x="7391400" y="2971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r>
                <a:rPr lang="en-US" sz="1600" baseline="0">
                  <a:solidFill>
                    <a:srgbClr val="CC0000"/>
                  </a:solidFill>
                  <a:latin typeface="Tahoma" charset="0"/>
                </a:rPr>
                <a:t>1</a:t>
              </a:r>
            </a:p>
          </p:txBody>
        </p:sp>
        <p:sp>
          <p:nvSpPr>
            <p:cNvPr id="201" name="Text Box 103"/>
            <p:cNvSpPr txBox="1">
              <a:spLocks noChangeArrowheads="1"/>
            </p:cNvSpPr>
            <p:nvPr/>
          </p:nvSpPr>
          <p:spPr bwMode="auto">
            <a:xfrm>
              <a:off x="7400925" y="415925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r>
                <a:rPr lang="en-US" sz="1600" baseline="0">
                  <a:solidFill>
                    <a:srgbClr val="CC0000"/>
                  </a:solidFill>
                  <a:latin typeface="Tahoma" charset="0"/>
                </a:rPr>
                <a:t>0</a:t>
              </a:r>
            </a:p>
          </p:txBody>
        </p:sp>
        <p:sp>
          <p:nvSpPr>
            <p:cNvPr id="202" name="Text Box 104"/>
            <p:cNvSpPr txBox="1">
              <a:spLocks noChangeArrowheads="1"/>
            </p:cNvSpPr>
            <p:nvPr/>
          </p:nvSpPr>
          <p:spPr bwMode="auto">
            <a:xfrm>
              <a:off x="7391400" y="476885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r>
                <a:rPr lang="en-US" sz="1600" baseline="0">
                  <a:solidFill>
                    <a:srgbClr val="CC0000"/>
                  </a:solidFill>
                  <a:latin typeface="Tahoma" charset="0"/>
                </a:rPr>
                <a:t>0</a:t>
              </a:r>
            </a:p>
          </p:txBody>
        </p:sp>
        <p:sp>
          <p:nvSpPr>
            <p:cNvPr id="203" name="Text Box 105"/>
            <p:cNvSpPr txBox="1">
              <a:spLocks noChangeArrowheads="1"/>
            </p:cNvSpPr>
            <p:nvPr/>
          </p:nvSpPr>
          <p:spPr bwMode="auto">
            <a:xfrm>
              <a:off x="7391400" y="537845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r>
                <a:rPr lang="en-US" sz="1600" baseline="0">
                  <a:solidFill>
                    <a:srgbClr val="CC0000"/>
                  </a:solidFill>
                  <a:latin typeface="Tahoma" charset="0"/>
                </a:rPr>
                <a:t>0</a:t>
              </a:r>
            </a:p>
          </p:txBody>
        </p:sp>
        <p:sp>
          <p:nvSpPr>
            <p:cNvPr id="204" name="Text Box 106"/>
            <p:cNvSpPr txBox="1">
              <a:spLocks noChangeArrowheads="1"/>
            </p:cNvSpPr>
            <p:nvPr/>
          </p:nvSpPr>
          <p:spPr bwMode="auto">
            <a:xfrm>
              <a:off x="7391400" y="36576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r>
                <a:rPr lang="en-US" sz="1600" baseline="0">
                  <a:solidFill>
                    <a:srgbClr val="CC0000"/>
                  </a:solidFill>
                  <a:latin typeface="Tahoma" charset="0"/>
                </a:rPr>
                <a:t>0</a:t>
              </a:r>
            </a:p>
          </p:txBody>
        </p:sp>
      </p:grpSp>
    </p:spTree>
    <p:extLst>
      <p:ext uri="{BB962C8B-B14F-4D97-AF65-F5344CB8AC3E}">
        <p14:creationId xmlns:p14="http://schemas.microsoft.com/office/powerpoint/2010/main" val="905596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ChangeArrowheads="1"/>
          </p:cNvSpPr>
          <p:nvPr>
            <p:ph type="title"/>
            <p:custDataLst>
              <p:tags r:id="rId1"/>
            </p:custDataLst>
          </p:nvPr>
        </p:nvSpPr>
        <p:spPr/>
        <p:txBody>
          <a:bodyPr>
            <a:normAutofit/>
          </a:bodyPr>
          <a:lstStyle/>
          <a:p>
            <a:r>
              <a:rPr lang="en-US" sz="3200" dirty="0"/>
              <a:t>ADC - Successive Approximation Conversion</a:t>
            </a:r>
          </a:p>
        </p:txBody>
      </p:sp>
      <p:sp>
        <p:nvSpPr>
          <p:cNvPr id="12291" name="Rectangle 3"/>
          <p:cNvSpPr>
            <a:spLocks noGrp="1" noChangeArrowheads="1"/>
          </p:cNvSpPr>
          <p:nvPr>
            <p:ph idx="1"/>
            <p:custDataLst>
              <p:tags r:id="rId2"/>
            </p:custDataLst>
          </p:nvPr>
        </p:nvSpPr>
        <p:spPr>
          <a:xfrm>
            <a:off x="479425" y="1171111"/>
            <a:ext cx="5969266" cy="4948335"/>
          </a:xfrm>
        </p:spPr>
        <p:txBody>
          <a:bodyPr/>
          <a:lstStyle/>
          <a:p>
            <a:r>
              <a:rPr lang="en-US" sz="2000" dirty="0"/>
              <a:t>Successively approximate input voltage by using a binary search and a DAC</a:t>
            </a:r>
          </a:p>
          <a:p>
            <a:r>
              <a:rPr lang="en-US" sz="2000" dirty="0"/>
              <a:t>SA Register holds current approximation of result</a:t>
            </a:r>
          </a:p>
          <a:p>
            <a:r>
              <a:rPr lang="en-US" sz="2000" dirty="0"/>
              <a:t>Set all DAC input bits to 0</a:t>
            </a:r>
          </a:p>
          <a:p>
            <a:r>
              <a:rPr lang="en-US" sz="2000" dirty="0"/>
              <a:t>Start with DAC’s most significant bit</a:t>
            </a:r>
          </a:p>
          <a:p>
            <a:r>
              <a:rPr lang="en-US" sz="2000" dirty="0"/>
              <a:t>Repeat </a:t>
            </a:r>
          </a:p>
          <a:p>
            <a:pPr lvl="1"/>
            <a:r>
              <a:rPr lang="en-US" dirty="0"/>
              <a:t>Set next input bit for DAC to 1</a:t>
            </a:r>
          </a:p>
          <a:p>
            <a:pPr lvl="1"/>
            <a:r>
              <a:rPr lang="en-US" dirty="0"/>
              <a:t>Wait for DAC and comparator to stabilize</a:t>
            </a:r>
          </a:p>
          <a:p>
            <a:pPr lvl="1"/>
            <a:r>
              <a:rPr lang="en-US" dirty="0"/>
              <a:t>If the DAC output (test voltage) is smaller than the input then set the current bit to 1, else clear the current bit to 0</a:t>
            </a:r>
          </a:p>
        </p:txBody>
      </p:sp>
      <p:grpSp>
        <p:nvGrpSpPr>
          <p:cNvPr id="5" name="Group 4"/>
          <p:cNvGrpSpPr/>
          <p:nvPr/>
        </p:nvGrpSpPr>
        <p:grpSpPr>
          <a:xfrm>
            <a:off x="6629401" y="944563"/>
            <a:ext cx="4517315" cy="5460703"/>
            <a:chOff x="4191000" y="868362"/>
            <a:chExt cx="4517315" cy="5460703"/>
          </a:xfrm>
        </p:grpSpPr>
        <p:sp>
          <p:nvSpPr>
            <p:cNvPr id="89" name="Rectangle 4"/>
            <p:cNvSpPr>
              <a:spLocks noChangeArrowheads="1"/>
            </p:cNvSpPr>
            <p:nvPr/>
          </p:nvSpPr>
          <p:spPr bwMode="auto">
            <a:xfrm rot="-5400000">
              <a:off x="3981450" y="2952750"/>
              <a:ext cx="647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FF0000"/>
                  </a:solidFill>
                  <a:latin typeface="Arial" charset="0"/>
                </a:rPr>
                <a:t>Voltage</a:t>
              </a:r>
              <a:endParaRPr lang="en-US" baseline="0">
                <a:solidFill>
                  <a:srgbClr val="FF0000"/>
                </a:solidFill>
              </a:endParaRPr>
            </a:p>
          </p:txBody>
        </p:sp>
        <p:sp>
          <p:nvSpPr>
            <p:cNvPr id="90" name="Rectangle 5"/>
            <p:cNvSpPr>
              <a:spLocks noChangeArrowheads="1"/>
            </p:cNvSpPr>
            <p:nvPr/>
          </p:nvSpPr>
          <p:spPr bwMode="auto">
            <a:xfrm>
              <a:off x="6967538" y="5943600"/>
              <a:ext cx="4238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80"/>
                  </a:solidFill>
                  <a:latin typeface="Arial" charset="0"/>
                </a:rPr>
                <a:t>Time</a:t>
              </a:r>
              <a:endParaRPr lang="en-US" baseline="0"/>
            </a:p>
          </p:txBody>
        </p:sp>
        <p:sp>
          <p:nvSpPr>
            <p:cNvPr id="91" name="Rectangle 6"/>
            <p:cNvSpPr>
              <a:spLocks noChangeArrowheads="1"/>
            </p:cNvSpPr>
            <p:nvPr/>
          </p:nvSpPr>
          <p:spPr bwMode="auto">
            <a:xfrm>
              <a:off x="4362492" y="5867400"/>
              <a:ext cx="9762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500" dirty="0">
                  <a:solidFill>
                    <a:srgbClr val="000000"/>
                  </a:solidFill>
                  <a:latin typeface="Arial" charset="0"/>
                </a:rPr>
                <a:t>Start of </a:t>
              </a:r>
            </a:p>
            <a:p>
              <a:pPr algn="ctr"/>
              <a:r>
                <a:rPr lang="en-US" sz="1500" dirty="0">
                  <a:solidFill>
                    <a:srgbClr val="000000"/>
                  </a:solidFill>
                  <a:latin typeface="Arial" charset="0"/>
                </a:rPr>
                <a:t>Conversion</a:t>
              </a:r>
              <a:endParaRPr lang="en-US" baseline="0" dirty="0"/>
            </a:p>
          </p:txBody>
        </p:sp>
        <p:sp>
          <p:nvSpPr>
            <p:cNvPr id="92" name="Freeform 7"/>
            <p:cNvSpPr>
              <a:spLocks/>
            </p:cNvSpPr>
            <p:nvPr/>
          </p:nvSpPr>
          <p:spPr bwMode="auto">
            <a:xfrm>
              <a:off x="4572000" y="868362"/>
              <a:ext cx="3533775" cy="4770437"/>
            </a:xfrm>
            <a:custGeom>
              <a:avLst/>
              <a:gdLst>
                <a:gd name="T0" fmla="*/ 0 w 2438"/>
                <a:gd name="T1" fmla="*/ 0 h 2463"/>
                <a:gd name="T2" fmla="*/ 0 w 2438"/>
                <a:gd name="T3" fmla="*/ 2147483647 h 2463"/>
                <a:gd name="T4" fmla="*/ 2147483647 w 2438"/>
                <a:gd name="T5" fmla="*/ 2147483647 h 2463"/>
                <a:gd name="T6" fmla="*/ 0 60000 65536"/>
                <a:gd name="T7" fmla="*/ 0 60000 65536"/>
                <a:gd name="T8" fmla="*/ 0 60000 65536"/>
                <a:gd name="T9" fmla="*/ 0 w 2438"/>
                <a:gd name="T10" fmla="*/ 0 h 2463"/>
                <a:gd name="T11" fmla="*/ 2438 w 2438"/>
                <a:gd name="T12" fmla="*/ 2463 h 2463"/>
              </a:gdLst>
              <a:ahLst/>
              <a:cxnLst>
                <a:cxn ang="T6">
                  <a:pos x="T0" y="T1"/>
                </a:cxn>
                <a:cxn ang="T7">
                  <a:pos x="T2" y="T3"/>
                </a:cxn>
                <a:cxn ang="T8">
                  <a:pos x="T4" y="T5"/>
                </a:cxn>
              </a:cxnLst>
              <a:rect l="T9" t="T10" r="T11" b="T12"/>
              <a:pathLst>
                <a:path w="2438" h="2463">
                  <a:moveTo>
                    <a:pt x="0" y="0"/>
                  </a:moveTo>
                  <a:lnTo>
                    <a:pt x="0" y="2463"/>
                  </a:lnTo>
                  <a:lnTo>
                    <a:pt x="2438" y="2463"/>
                  </a:lnTo>
                </a:path>
              </a:pathLst>
            </a:custGeom>
            <a:noFill/>
            <a:ln w="1111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Rectangle 8"/>
            <p:cNvSpPr>
              <a:spLocks noChangeArrowheads="1"/>
            </p:cNvSpPr>
            <p:nvPr/>
          </p:nvSpPr>
          <p:spPr bwMode="auto">
            <a:xfrm>
              <a:off x="5492872" y="1371600"/>
              <a:ext cx="1123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500">
                  <a:solidFill>
                    <a:srgbClr val="FF0000"/>
                  </a:solidFill>
                  <a:latin typeface="Arial" charset="0"/>
                </a:rPr>
                <a:t>Test voltage</a:t>
              </a:r>
              <a:br>
                <a:rPr lang="en-US" sz="1500">
                  <a:solidFill>
                    <a:srgbClr val="FF0000"/>
                  </a:solidFill>
                  <a:latin typeface="Arial" charset="0"/>
                </a:rPr>
              </a:br>
              <a:r>
                <a:rPr lang="en-US" sz="1500">
                  <a:solidFill>
                    <a:srgbClr val="FF0000"/>
                  </a:solidFill>
                  <a:latin typeface="Arial" charset="0"/>
                </a:rPr>
                <a:t>(DAC output)</a:t>
              </a:r>
              <a:endParaRPr lang="en-US" baseline="0">
                <a:solidFill>
                  <a:srgbClr val="FF0000"/>
                </a:solidFill>
              </a:endParaRPr>
            </a:p>
          </p:txBody>
        </p:sp>
        <p:sp>
          <p:nvSpPr>
            <p:cNvPr id="94" name="Line 9"/>
            <p:cNvSpPr>
              <a:spLocks noChangeShapeType="1"/>
            </p:cNvSpPr>
            <p:nvPr/>
          </p:nvSpPr>
          <p:spPr bwMode="auto">
            <a:xfrm>
              <a:off x="4572000" y="2711450"/>
              <a:ext cx="3686175"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5" name="Group 10"/>
            <p:cNvGrpSpPr>
              <a:grpSpLocks/>
            </p:cNvGrpSpPr>
            <p:nvPr/>
          </p:nvGrpSpPr>
          <p:grpSpPr bwMode="auto">
            <a:xfrm>
              <a:off x="4797425" y="5638800"/>
              <a:ext cx="169863" cy="273050"/>
              <a:chOff x="3466" y="2720"/>
              <a:chExt cx="121" cy="172"/>
            </a:xfrm>
          </p:grpSpPr>
          <p:sp>
            <p:nvSpPr>
              <p:cNvPr id="96" name="Rectangle 11"/>
              <p:cNvSpPr>
                <a:spLocks noChangeArrowheads="1"/>
              </p:cNvSpPr>
              <p:nvPr/>
            </p:nvSpPr>
            <p:spPr bwMode="auto">
              <a:xfrm>
                <a:off x="3466" y="2720"/>
                <a:ext cx="8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Arial" charset="0"/>
                  </a:rPr>
                  <a:t>T</a:t>
                </a:r>
                <a:endParaRPr lang="en-US" baseline="0"/>
              </a:p>
            </p:txBody>
          </p:sp>
          <p:sp>
            <p:nvSpPr>
              <p:cNvPr id="97" name="Rectangle 12"/>
              <p:cNvSpPr>
                <a:spLocks noChangeArrowheads="1"/>
              </p:cNvSpPr>
              <p:nvPr/>
            </p:nvSpPr>
            <p:spPr bwMode="auto">
              <a:xfrm>
                <a:off x="3537" y="2796"/>
                <a:ext cx="5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Arial" charset="0"/>
                  </a:rPr>
                  <a:t>1</a:t>
                </a:r>
                <a:endParaRPr lang="en-US" baseline="0"/>
              </a:p>
            </p:txBody>
          </p:sp>
        </p:grpSp>
        <p:grpSp>
          <p:nvGrpSpPr>
            <p:cNvPr id="98" name="Group 13"/>
            <p:cNvGrpSpPr>
              <a:grpSpLocks/>
            </p:cNvGrpSpPr>
            <p:nvPr/>
          </p:nvGrpSpPr>
          <p:grpSpPr bwMode="auto">
            <a:xfrm>
              <a:off x="5302250" y="5638800"/>
              <a:ext cx="171450" cy="271463"/>
              <a:chOff x="3640" y="2545"/>
              <a:chExt cx="121" cy="171"/>
            </a:xfrm>
          </p:grpSpPr>
          <p:sp>
            <p:nvSpPr>
              <p:cNvPr id="99" name="Rectangle 14"/>
              <p:cNvSpPr>
                <a:spLocks noChangeArrowheads="1"/>
              </p:cNvSpPr>
              <p:nvPr/>
            </p:nvSpPr>
            <p:spPr bwMode="auto">
              <a:xfrm>
                <a:off x="3640" y="2545"/>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Arial" charset="0"/>
                  </a:rPr>
                  <a:t>T</a:t>
                </a:r>
                <a:endParaRPr lang="en-US" baseline="0"/>
              </a:p>
            </p:txBody>
          </p:sp>
          <p:sp>
            <p:nvSpPr>
              <p:cNvPr id="100" name="Rectangle 15"/>
              <p:cNvSpPr>
                <a:spLocks noChangeArrowheads="1"/>
              </p:cNvSpPr>
              <p:nvPr/>
            </p:nvSpPr>
            <p:spPr bwMode="auto">
              <a:xfrm>
                <a:off x="3711" y="2620"/>
                <a:ext cx="5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Arial" charset="0"/>
                  </a:rPr>
                  <a:t>2</a:t>
                </a:r>
                <a:endParaRPr lang="en-US" baseline="0"/>
              </a:p>
            </p:txBody>
          </p:sp>
        </p:grpSp>
        <p:grpSp>
          <p:nvGrpSpPr>
            <p:cNvPr id="101" name="Group 16"/>
            <p:cNvGrpSpPr>
              <a:grpSpLocks/>
            </p:cNvGrpSpPr>
            <p:nvPr/>
          </p:nvGrpSpPr>
          <p:grpSpPr bwMode="auto">
            <a:xfrm>
              <a:off x="5810250" y="5638800"/>
              <a:ext cx="169863" cy="273050"/>
              <a:chOff x="3814" y="1930"/>
              <a:chExt cx="121" cy="172"/>
            </a:xfrm>
          </p:grpSpPr>
          <p:sp>
            <p:nvSpPr>
              <p:cNvPr id="102" name="Rectangle 17"/>
              <p:cNvSpPr>
                <a:spLocks noChangeArrowheads="1"/>
              </p:cNvSpPr>
              <p:nvPr/>
            </p:nvSpPr>
            <p:spPr bwMode="auto">
              <a:xfrm>
                <a:off x="3814" y="1930"/>
                <a:ext cx="8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Arial" charset="0"/>
                  </a:rPr>
                  <a:t>T</a:t>
                </a:r>
                <a:endParaRPr lang="en-US" baseline="0"/>
              </a:p>
            </p:txBody>
          </p:sp>
          <p:sp>
            <p:nvSpPr>
              <p:cNvPr id="103" name="Rectangle 18"/>
              <p:cNvSpPr>
                <a:spLocks noChangeArrowheads="1"/>
              </p:cNvSpPr>
              <p:nvPr/>
            </p:nvSpPr>
            <p:spPr bwMode="auto">
              <a:xfrm>
                <a:off x="3885" y="2006"/>
                <a:ext cx="5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Arial" charset="0"/>
                  </a:rPr>
                  <a:t>3</a:t>
                </a:r>
                <a:endParaRPr lang="en-US" baseline="0"/>
              </a:p>
            </p:txBody>
          </p:sp>
        </p:grpSp>
        <p:grpSp>
          <p:nvGrpSpPr>
            <p:cNvPr id="104" name="Group 19"/>
            <p:cNvGrpSpPr>
              <a:grpSpLocks/>
            </p:cNvGrpSpPr>
            <p:nvPr/>
          </p:nvGrpSpPr>
          <p:grpSpPr bwMode="auto">
            <a:xfrm>
              <a:off x="6316663" y="5638800"/>
              <a:ext cx="171450" cy="273050"/>
              <a:chOff x="3989" y="1665"/>
              <a:chExt cx="121" cy="172"/>
            </a:xfrm>
          </p:grpSpPr>
          <p:sp>
            <p:nvSpPr>
              <p:cNvPr id="105" name="Rectangle 20"/>
              <p:cNvSpPr>
                <a:spLocks noChangeArrowheads="1"/>
              </p:cNvSpPr>
              <p:nvPr/>
            </p:nvSpPr>
            <p:spPr bwMode="auto">
              <a:xfrm>
                <a:off x="3989" y="1665"/>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Arial" charset="0"/>
                  </a:rPr>
                  <a:t>T</a:t>
                </a:r>
                <a:endParaRPr lang="en-US" baseline="0"/>
              </a:p>
            </p:txBody>
          </p:sp>
          <p:sp>
            <p:nvSpPr>
              <p:cNvPr id="106" name="Rectangle 21"/>
              <p:cNvSpPr>
                <a:spLocks noChangeArrowheads="1"/>
              </p:cNvSpPr>
              <p:nvPr/>
            </p:nvSpPr>
            <p:spPr bwMode="auto">
              <a:xfrm>
                <a:off x="4060" y="1741"/>
                <a:ext cx="5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Arial" charset="0"/>
                  </a:rPr>
                  <a:t>4</a:t>
                </a:r>
                <a:endParaRPr lang="en-US" baseline="0"/>
              </a:p>
            </p:txBody>
          </p:sp>
        </p:grpSp>
        <p:grpSp>
          <p:nvGrpSpPr>
            <p:cNvPr id="107" name="Group 22"/>
            <p:cNvGrpSpPr>
              <a:grpSpLocks/>
            </p:cNvGrpSpPr>
            <p:nvPr/>
          </p:nvGrpSpPr>
          <p:grpSpPr bwMode="auto">
            <a:xfrm>
              <a:off x="6823075" y="5638800"/>
              <a:ext cx="169863" cy="273050"/>
              <a:chOff x="4163" y="1754"/>
              <a:chExt cx="121" cy="172"/>
            </a:xfrm>
          </p:grpSpPr>
          <p:sp>
            <p:nvSpPr>
              <p:cNvPr id="108" name="Rectangle 23"/>
              <p:cNvSpPr>
                <a:spLocks noChangeArrowheads="1"/>
              </p:cNvSpPr>
              <p:nvPr/>
            </p:nvSpPr>
            <p:spPr bwMode="auto">
              <a:xfrm>
                <a:off x="4163" y="1754"/>
                <a:ext cx="8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Arial" charset="0"/>
                  </a:rPr>
                  <a:t>T</a:t>
                </a:r>
                <a:endParaRPr lang="en-US" baseline="0"/>
              </a:p>
            </p:txBody>
          </p:sp>
          <p:sp>
            <p:nvSpPr>
              <p:cNvPr id="109" name="Rectangle 24"/>
              <p:cNvSpPr>
                <a:spLocks noChangeArrowheads="1"/>
              </p:cNvSpPr>
              <p:nvPr/>
            </p:nvSpPr>
            <p:spPr bwMode="auto">
              <a:xfrm>
                <a:off x="4234" y="1830"/>
                <a:ext cx="5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Arial" charset="0"/>
                  </a:rPr>
                  <a:t>5</a:t>
                </a:r>
                <a:endParaRPr lang="en-US" baseline="0"/>
              </a:p>
            </p:txBody>
          </p:sp>
        </p:grpSp>
        <p:grpSp>
          <p:nvGrpSpPr>
            <p:cNvPr id="110" name="Group 25"/>
            <p:cNvGrpSpPr>
              <a:grpSpLocks/>
            </p:cNvGrpSpPr>
            <p:nvPr/>
          </p:nvGrpSpPr>
          <p:grpSpPr bwMode="auto">
            <a:xfrm>
              <a:off x="7329488" y="5638800"/>
              <a:ext cx="171450" cy="273050"/>
              <a:chOff x="4337" y="1665"/>
              <a:chExt cx="121" cy="172"/>
            </a:xfrm>
          </p:grpSpPr>
          <p:sp>
            <p:nvSpPr>
              <p:cNvPr id="111" name="Rectangle 26"/>
              <p:cNvSpPr>
                <a:spLocks noChangeArrowheads="1"/>
              </p:cNvSpPr>
              <p:nvPr/>
            </p:nvSpPr>
            <p:spPr bwMode="auto">
              <a:xfrm>
                <a:off x="4337" y="1665"/>
                <a:ext cx="8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Arial" charset="0"/>
                  </a:rPr>
                  <a:t>T</a:t>
                </a:r>
                <a:endParaRPr lang="en-US" baseline="0"/>
              </a:p>
            </p:txBody>
          </p:sp>
          <p:sp>
            <p:nvSpPr>
              <p:cNvPr id="112" name="Rectangle 27"/>
              <p:cNvSpPr>
                <a:spLocks noChangeArrowheads="1"/>
              </p:cNvSpPr>
              <p:nvPr/>
            </p:nvSpPr>
            <p:spPr bwMode="auto">
              <a:xfrm>
                <a:off x="4408" y="1741"/>
                <a:ext cx="5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Arial" charset="0"/>
                  </a:rPr>
                  <a:t>6</a:t>
                </a:r>
                <a:endParaRPr lang="en-US" baseline="0"/>
              </a:p>
            </p:txBody>
          </p:sp>
        </p:grpSp>
        <p:grpSp>
          <p:nvGrpSpPr>
            <p:cNvPr id="113" name="Group 28"/>
            <p:cNvGrpSpPr>
              <a:grpSpLocks/>
            </p:cNvGrpSpPr>
            <p:nvPr/>
          </p:nvGrpSpPr>
          <p:grpSpPr bwMode="auto">
            <a:xfrm>
              <a:off x="5080000" y="1981200"/>
              <a:ext cx="504825" cy="1219200"/>
              <a:chOff x="3200" y="1536"/>
              <a:chExt cx="318" cy="768"/>
            </a:xfrm>
          </p:grpSpPr>
          <p:sp>
            <p:nvSpPr>
              <p:cNvPr id="114" name="Rectangle 29"/>
              <p:cNvSpPr>
                <a:spLocks noChangeArrowheads="1"/>
              </p:cNvSpPr>
              <p:nvPr/>
            </p:nvSpPr>
            <p:spPr bwMode="auto">
              <a:xfrm>
                <a:off x="3200" y="1536"/>
                <a:ext cx="318" cy="7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15" name="Group 30"/>
              <p:cNvGrpSpPr>
                <a:grpSpLocks/>
              </p:cNvGrpSpPr>
              <p:nvPr/>
            </p:nvGrpSpPr>
            <p:grpSpPr bwMode="auto">
              <a:xfrm>
                <a:off x="3200" y="1536"/>
                <a:ext cx="318" cy="768"/>
                <a:chOff x="3216" y="1824"/>
                <a:chExt cx="144" cy="768"/>
              </a:xfrm>
            </p:grpSpPr>
            <p:sp>
              <p:nvSpPr>
                <p:cNvPr id="116" name="Line 31"/>
                <p:cNvSpPr>
                  <a:spLocks noChangeShapeType="1"/>
                </p:cNvSpPr>
                <p:nvPr/>
              </p:nvSpPr>
              <p:spPr bwMode="auto">
                <a:xfrm>
                  <a:off x="3312" y="1824"/>
                  <a:ext cx="4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Arc 32"/>
                <p:cNvSpPr>
                  <a:spLocks/>
                </p:cNvSpPr>
                <p:nvPr/>
              </p:nvSpPr>
              <p:spPr bwMode="auto">
                <a:xfrm rot="10800000" flipV="1">
                  <a:off x="3216" y="1824"/>
                  <a:ext cx="96" cy="7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18" name="Group 33"/>
            <p:cNvGrpSpPr>
              <a:grpSpLocks/>
            </p:cNvGrpSpPr>
            <p:nvPr/>
          </p:nvGrpSpPr>
          <p:grpSpPr bwMode="auto">
            <a:xfrm>
              <a:off x="6599238" y="2743200"/>
              <a:ext cx="508000" cy="152400"/>
              <a:chOff x="4157" y="2016"/>
              <a:chExt cx="320" cy="96"/>
            </a:xfrm>
          </p:grpSpPr>
          <p:sp>
            <p:nvSpPr>
              <p:cNvPr id="119" name="Rectangle 34"/>
              <p:cNvSpPr>
                <a:spLocks noChangeArrowheads="1"/>
              </p:cNvSpPr>
              <p:nvPr/>
            </p:nvSpPr>
            <p:spPr bwMode="auto">
              <a:xfrm>
                <a:off x="4157" y="2016"/>
                <a:ext cx="320" cy="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0" name="Group 35"/>
              <p:cNvGrpSpPr>
                <a:grpSpLocks/>
              </p:cNvGrpSpPr>
              <p:nvPr/>
            </p:nvGrpSpPr>
            <p:grpSpPr bwMode="auto">
              <a:xfrm>
                <a:off x="4157" y="2016"/>
                <a:ext cx="320" cy="96"/>
                <a:chOff x="3216" y="1824"/>
                <a:chExt cx="144" cy="768"/>
              </a:xfrm>
            </p:grpSpPr>
            <p:sp>
              <p:nvSpPr>
                <p:cNvPr id="121" name="Line 36"/>
                <p:cNvSpPr>
                  <a:spLocks noChangeShapeType="1"/>
                </p:cNvSpPr>
                <p:nvPr/>
              </p:nvSpPr>
              <p:spPr bwMode="auto">
                <a:xfrm>
                  <a:off x="3312" y="1824"/>
                  <a:ext cx="4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Arc 37"/>
                <p:cNvSpPr>
                  <a:spLocks/>
                </p:cNvSpPr>
                <p:nvPr/>
              </p:nvSpPr>
              <p:spPr bwMode="auto">
                <a:xfrm rot="10800000" flipV="1">
                  <a:off x="3216" y="1824"/>
                  <a:ext cx="96" cy="7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23" name="Group 38"/>
            <p:cNvGrpSpPr>
              <a:grpSpLocks/>
            </p:cNvGrpSpPr>
            <p:nvPr/>
          </p:nvGrpSpPr>
          <p:grpSpPr bwMode="auto">
            <a:xfrm>
              <a:off x="7107238" y="2667000"/>
              <a:ext cx="504825" cy="76200"/>
              <a:chOff x="4477" y="1968"/>
              <a:chExt cx="318" cy="48"/>
            </a:xfrm>
          </p:grpSpPr>
          <p:sp>
            <p:nvSpPr>
              <p:cNvPr id="124" name="Rectangle 39"/>
              <p:cNvSpPr>
                <a:spLocks noChangeArrowheads="1"/>
              </p:cNvSpPr>
              <p:nvPr/>
            </p:nvSpPr>
            <p:spPr bwMode="auto">
              <a:xfrm>
                <a:off x="4477" y="1968"/>
                <a:ext cx="318" cy="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5" name="Group 40"/>
              <p:cNvGrpSpPr>
                <a:grpSpLocks/>
              </p:cNvGrpSpPr>
              <p:nvPr/>
            </p:nvGrpSpPr>
            <p:grpSpPr bwMode="auto">
              <a:xfrm>
                <a:off x="4477" y="1968"/>
                <a:ext cx="318" cy="48"/>
                <a:chOff x="3216" y="1824"/>
                <a:chExt cx="144" cy="768"/>
              </a:xfrm>
            </p:grpSpPr>
            <p:sp>
              <p:nvSpPr>
                <p:cNvPr id="126" name="Line 41"/>
                <p:cNvSpPr>
                  <a:spLocks noChangeShapeType="1"/>
                </p:cNvSpPr>
                <p:nvPr/>
              </p:nvSpPr>
              <p:spPr bwMode="auto">
                <a:xfrm>
                  <a:off x="3312" y="1824"/>
                  <a:ext cx="4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Arc 42"/>
                <p:cNvSpPr>
                  <a:spLocks/>
                </p:cNvSpPr>
                <p:nvPr/>
              </p:nvSpPr>
              <p:spPr bwMode="auto">
                <a:xfrm rot="10800000" flipV="1">
                  <a:off x="3216" y="1824"/>
                  <a:ext cx="96" cy="7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28" name="Group 43"/>
            <p:cNvGrpSpPr>
              <a:grpSpLocks/>
            </p:cNvGrpSpPr>
            <p:nvPr/>
          </p:nvGrpSpPr>
          <p:grpSpPr bwMode="auto">
            <a:xfrm>
              <a:off x="5584825" y="1981200"/>
              <a:ext cx="508000" cy="1219200"/>
              <a:chOff x="3518" y="1536"/>
              <a:chExt cx="320" cy="768"/>
            </a:xfrm>
          </p:grpSpPr>
          <p:sp>
            <p:nvSpPr>
              <p:cNvPr id="129" name="Rectangle 44"/>
              <p:cNvSpPr>
                <a:spLocks noChangeArrowheads="1"/>
              </p:cNvSpPr>
              <p:nvPr/>
            </p:nvSpPr>
            <p:spPr bwMode="auto">
              <a:xfrm>
                <a:off x="3518" y="1920"/>
                <a:ext cx="320" cy="3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30" name="Group 45"/>
              <p:cNvGrpSpPr>
                <a:grpSpLocks/>
              </p:cNvGrpSpPr>
              <p:nvPr/>
            </p:nvGrpSpPr>
            <p:grpSpPr bwMode="auto">
              <a:xfrm flipV="1">
                <a:off x="3518" y="1536"/>
                <a:ext cx="320" cy="384"/>
                <a:chOff x="3216" y="1824"/>
                <a:chExt cx="144" cy="768"/>
              </a:xfrm>
            </p:grpSpPr>
            <p:sp>
              <p:nvSpPr>
                <p:cNvPr id="131" name="Line 46"/>
                <p:cNvSpPr>
                  <a:spLocks noChangeShapeType="1"/>
                </p:cNvSpPr>
                <p:nvPr/>
              </p:nvSpPr>
              <p:spPr bwMode="auto">
                <a:xfrm>
                  <a:off x="3312" y="1824"/>
                  <a:ext cx="4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 name="Arc 47"/>
                <p:cNvSpPr>
                  <a:spLocks/>
                </p:cNvSpPr>
                <p:nvPr/>
              </p:nvSpPr>
              <p:spPr bwMode="auto">
                <a:xfrm rot="10800000" flipV="1">
                  <a:off x="3216" y="1824"/>
                  <a:ext cx="96" cy="7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33" name="Group 48"/>
            <p:cNvGrpSpPr>
              <a:grpSpLocks/>
            </p:cNvGrpSpPr>
            <p:nvPr/>
          </p:nvGrpSpPr>
          <p:grpSpPr bwMode="auto">
            <a:xfrm>
              <a:off x="6092825" y="2590800"/>
              <a:ext cx="506413" cy="609600"/>
              <a:chOff x="3838" y="1920"/>
              <a:chExt cx="319" cy="384"/>
            </a:xfrm>
          </p:grpSpPr>
          <p:sp>
            <p:nvSpPr>
              <p:cNvPr id="134" name="Rectangle 49"/>
              <p:cNvSpPr>
                <a:spLocks noChangeArrowheads="1"/>
              </p:cNvSpPr>
              <p:nvPr/>
            </p:nvSpPr>
            <p:spPr bwMode="auto">
              <a:xfrm>
                <a:off x="3838" y="2112"/>
                <a:ext cx="319"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35" name="Group 50"/>
              <p:cNvGrpSpPr>
                <a:grpSpLocks/>
              </p:cNvGrpSpPr>
              <p:nvPr/>
            </p:nvGrpSpPr>
            <p:grpSpPr bwMode="auto">
              <a:xfrm flipV="1">
                <a:off x="3838" y="1920"/>
                <a:ext cx="319" cy="192"/>
                <a:chOff x="3216" y="1824"/>
                <a:chExt cx="144" cy="768"/>
              </a:xfrm>
            </p:grpSpPr>
            <p:sp>
              <p:nvSpPr>
                <p:cNvPr id="136" name="Line 51"/>
                <p:cNvSpPr>
                  <a:spLocks noChangeShapeType="1"/>
                </p:cNvSpPr>
                <p:nvPr/>
              </p:nvSpPr>
              <p:spPr bwMode="auto">
                <a:xfrm>
                  <a:off x="3312" y="1824"/>
                  <a:ext cx="4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 name="Arc 52"/>
                <p:cNvSpPr>
                  <a:spLocks/>
                </p:cNvSpPr>
                <p:nvPr/>
              </p:nvSpPr>
              <p:spPr bwMode="auto">
                <a:xfrm rot="10800000" flipV="1">
                  <a:off x="3216" y="1824"/>
                  <a:ext cx="96" cy="7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38" name="Group 53"/>
            <p:cNvGrpSpPr>
              <a:grpSpLocks/>
            </p:cNvGrpSpPr>
            <p:nvPr/>
          </p:nvGrpSpPr>
          <p:grpSpPr bwMode="auto">
            <a:xfrm>
              <a:off x="4572000" y="3200400"/>
              <a:ext cx="508000" cy="2438400"/>
              <a:chOff x="2880" y="2304"/>
              <a:chExt cx="320" cy="1536"/>
            </a:xfrm>
          </p:grpSpPr>
          <p:sp>
            <p:nvSpPr>
              <p:cNvPr id="139" name="Rectangle 54"/>
              <p:cNvSpPr>
                <a:spLocks noChangeArrowheads="1"/>
              </p:cNvSpPr>
              <p:nvPr/>
            </p:nvSpPr>
            <p:spPr bwMode="auto">
              <a:xfrm>
                <a:off x="2880" y="2304"/>
                <a:ext cx="320" cy="15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0" name="Arc 55"/>
              <p:cNvSpPr>
                <a:spLocks/>
              </p:cNvSpPr>
              <p:nvPr/>
            </p:nvSpPr>
            <p:spPr bwMode="auto">
              <a:xfrm rot="10800000" flipV="1">
                <a:off x="2880" y="2304"/>
                <a:ext cx="320" cy="15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1" name="Rectangle 56"/>
            <p:cNvSpPr>
              <a:spLocks noChangeArrowheads="1"/>
            </p:cNvSpPr>
            <p:nvPr/>
          </p:nvSpPr>
          <p:spPr bwMode="auto">
            <a:xfrm>
              <a:off x="8198560" y="5562600"/>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200" dirty="0">
                  <a:solidFill>
                    <a:srgbClr val="000000"/>
                  </a:solidFill>
                  <a:latin typeface="Arial" charset="0"/>
                </a:rPr>
                <a:t>000000</a:t>
              </a:r>
              <a:endParaRPr lang="en-US" sz="1200" dirty="0"/>
            </a:p>
          </p:txBody>
        </p:sp>
        <p:sp>
          <p:nvSpPr>
            <p:cNvPr id="142" name="Rectangle 57"/>
            <p:cNvSpPr>
              <a:spLocks noChangeArrowheads="1"/>
            </p:cNvSpPr>
            <p:nvPr/>
          </p:nvSpPr>
          <p:spPr bwMode="auto">
            <a:xfrm>
              <a:off x="8230268" y="868363"/>
              <a:ext cx="4526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200" dirty="0">
                  <a:solidFill>
                    <a:srgbClr val="000000"/>
                  </a:solidFill>
                  <a:latin typeface="Arial" charset="0"/>
                </a:rPr>
                <a:t>111111</a:t>
              </a:r>
              <a:endParaRPr lang="en-US" sz="1200" dirty="0"/>
            </a:p>
          </p:txBody>
        </p:sp>
        <p:sp>
          <p:nvSpPr>
            <p:cNvPr id="143" name="Rectangle 58"/>
            <p:cNvSpPr>
              <a:spLocks noChangeArrowheads="1"/>
            </p:cNvSpPr>
            <p:nvPr/>
          </p:nvSpPr>
          <p:spPr bwMode="auto">
            <a:xfrm>
              <a:off x="8150935" y="3124200"/>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200">
                  <a:solidFill>
                    <a:srgbClr val="000000"/>
                  </a:solidFill>
                  <a:latin typeface="Arial" charset="0"/>
                </a:rPr>
                <a:t>100000</a:t>
              </a:r>
              <a:endParaRPr lang="en-US" sz="1200"/>
            </a:p>
          </p:txBody>
        </p:sp>
        <p:sp>
          <p:nvSpPr>
            <p:cNvPr id="144" name="Rectangle 59"/>
            <p:cNvSpPr>
              <a:spLocks noChangeArrowheads="1"/>
            </p:cNvSpPr>
            <p:nvPr/>
          </p:nvSpPr>
          <p:spPr bwMode="auto">
            <a:xfrm>
              <a:off x="8146173" y="2819400"/>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200" dirty="0">
                  <a:solidFill>
                    <a:srgbClr val="000000"/>
                  </a:solidFill>
                  <a:latin typeface="Arial" charset="0"/>
                </a:rPr>
                <a:t>100100</a:t>
              </a:r>
              <a:endParaRPr lang="en-US" sz="1200" dirty="0"/>
            </a:p>
          </p:txBody>
        </p:sp>
        <p:sp>
          <p:nvSpPr>
            <p:cNvPr id="145" name="Rectangle 60"/>
            <p:cNvSpPr>
              <a:spLocks noChangeArrowheads="1"/>
            </p:cNvSpPr>
            <p:nvPr/>
          </p:nvSpPr>
          <p:spPr bwMode="auto">
            <a:xfrm>
              <a:off x="4583381" y="2209800"/>
              <a:ext cx="601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500">
                  <a:solidFill>
                    <a:schemeClr val="hlink"/>
                  </a:solidFill>
                  <a:latin typeface="Arial" charset="0"/>
                </a:rPr>
                <a:t>Analog</a:t>
              </a:r>
              <a:br>
                <a:rPr lang="en-US" sz="1500">
                  <a:solidFill>
                    <a:schemeClr val="hlink"/>
                  </a:solidFill>
                  <a:latin typeface="Arial" charset="0"/>
                </a:rPr>
              </a:br>
              <a:r>
                <a:rPr lang="en-US" sz="1500">
                  <a:solidFill>
                    <a:schemeClr val="hlink"/>
                  </a:solidFill>
                  <a:latin typeface="Arial" charset="0"/>
                </a:rPr>
                <a:t>Input</a:t>
              </a:r>
              <a:endParaRPr lang="en-US" baseline="0">
                <a:solidFill>
                  <a:schemeClr val="hlink"/>
                </a:solidFill>
              </a:endParaRPr>
            </a:p>
          </p:txBody>
        </p:sp>
        <p:grpSp>
          <p:nvGrpSpPr>
            <p:cNvPr id="146" name="Group 95"/>
            <p:cNvGrpSpPr>
              <a:grpSpLocks/>
            </p:cNvGrpSpPr>
            <p:nvPr/>
          </p:nvGrpSpPr>
          <p:grpSpPr bwMode="auto">
            <a:xfrm>
              <a:off x="5080000" y="3200400"/>
              <a:ext cx="504825" cy="2451100"/>
              <a:chOff x="3200" y="2304"/>
              <a:chExt cx="318" cy="1544"/>
            </a:xfrm>
          </p:grpSpPr>
          <p:sp>
            <p:nvSpPr>
              <p:cNvPr id="147" name="Rectangle 62"/>
              <p:cNvSpPr>
                <a:spLocks noChangeArrowheads="1"/>
              </p:cNvSpPr>
              <p:nvPr/>
            </p:nvSpPr>
            <p:spPr bwMode="auto">
              <a:xfrm>
                <a:off x="3200" y="2304"/>
                <a:ext cx="318" cy="1536"/>
              </a:xfrm>
              <a:prstGeom prst="rect">
                <a:avLst/>
              </a:prstGeom>
              <a:solidFill>
                <a:srgbClr val="FFCC99"/>
              </a:solidFill>
              <a:ln w="9525">
                <a:solidFill>
                  <a:schemeClr val="tx1"/>
                </a:solidFill>
                <a:miter lim="800000"/>
                <a:headEnd/>
                <a:tailEnd/>
              </a:ln>
            </p:spPr>
            <p:txBody>
              <a:bodyPr wrap="none" anchor="ctr"/>
              <a:lstStyle/>
              <a:p>
                <a:endParaRPr lang="en-US"/>
              </a:p>
            </p:txBody>
          </p:sp>
          <p:sp>
            <p:nvSpPr>
              <p:cNvPr id="148" name="Rectangle 63"/>
              <p:cNvSpPr>
                <a:spLocks noChangeArrowheads="1"/>
              </p:cNvSpPr>
              <p:nvPr/>
            </p:nvSpPr>
            <p:spPr bwMode="auto">
              <a:xfrm rot="16200000">
                <a:off x="2610" y="3011"/>
                <a:ext cx="150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700">
                    <a:solidFill>
                      <a:srgbClr val="000099"/>
                    </a:solidFill>
                    <a:latin typeface="Arial" charset="0"/>
                  </a:rPr>
                  <a:t>know 1xxxxx, try 1</a:t>
                </a:r>
                <a:r>
                  <a:rPr lang="en-US" sz="1700" b="1">
                    <a:solidFill>
                      <a:srgbClr val="66FF33"/>
                    </a:solidFill>
                    <a:latin typeface="Arial" charset="0"/>
                  </a:rPr>
                  <a:t>1</a:t>
                </a:r>
                <a:r>
                  <a:rPr lang="en-US" sz="1700">
                    <a:solidFill>
                      <a:srgbClr val="000099"/>
                    </a:solidFill>
                    <a:latin typeface="Arial" charset="0"/>
                  </a:rPr>
                  <a:t>0000</a:t>
                </a:r>
                <a:endParaRPr lang="en-US" sz="2800">
                  <a:solidFill>
                    <a:srgbClr val="000099"/>
                  </a:solidFill>
                </a:endParaRPr>
              </a:p>
            </p:txBody>
          </p:sp>
        </p:grpSp>
        <p:sp>
          <p:nvSpPr>
            <p:cNvPr id="149" name="Rectangle 87"/>
            <p:cNvSpPr>
              <a:spLocks noChangeArrowheads="1"/>
            </p:cNvSpPr>
            <p:nvPr/>
          </p:nvSpPr>
          <p:spPr bwMode="auto">
            <a:xfrm>
              <a:off x="8156641" y="2636838"/>
              <a:ext cx="4983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200">
                  <a:solidFill>
                    <a:srgbClr val="000000"/>
                  </a:solidFill>
                  <a:latin typeface="Arial" charset="0"/>
                </a:rPr>
                <a:t>100110</a:t>
              </a:r>
              <a:endParaRPr lang="en-US" sz="1200"/>
            </a:p>
          </p:txBody>
        </p:sp>
        <p:sp>
          <p:nvSpPr>
            <p:cNvPr id="150" name="Rectangle 88"/>
            <p:cNvSpPr>
              <a:spLocks noChangeArrowheads="1"/>
            </p:cNvSpPr>
            <p:nvPr/>
          </p:nvSpPr>
          <p:spPr bwMode="auto">
            <a:xfrm rot="16200000">
              <a:off x="3663552" y="4307052"/>
              <a:ext cx="23804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700">
                  <a:solidFill>
                    <a:srgbClr val="000099"/>
                  </a:solidFill>
                  <a:latin typeface="Arial" charset="0"/>
                </a:rPr>
                <a:t>know xxxxxx, try </a:t>
              </a:r>
              <a:r>
                <a:rPr lang="en-US" sz="1700" b="1">
                  <a:solidFill>
                    <a:srgbClr val="66FF33"/>
                  </a:solidFill>
                  <a:latin typeface="Arial" charset="0"/>
                </a:rPr>
                <a:t>1</a:t>
              </a:r>
              <a:r>
                <a:rPr lang="en-US" sz="1700">
                  <a:solidFill>
                    <a:srgbClr val="000099"/>
                  </a:solidFill>
                  <a:latin typeface="Arial" charset="0"/>
                </a:rPr>
                <a:t>00000</a:t>
              </a:r>
              <a:endParaRPr lang="en-US" sz="2800">
                <a:solidFill>
                  <a:srgbClr val="000099"/>
                </a:solidFill>
              </a:endParaRPr>
            </a:p>
          </p:txBody>
        </p:sp>
        <p:grpSp>
          <p:nvGrpSpPr>
            <p:cNvPr id="151" name="Group 96"/>
            <p:cNvGrpSpPr>
              <a:grpSpLocks/>
            </p:cNvGrpSpPr>
            <p:nvPr/>
          </p:nvGrpSpPr>
          <p:grpSpPr bwMode="auto">
            <a:xfrm>
              <a:off x="5584825" y="3200400"/>
              <a:ext cx="508000" cy="2451100"/>
              <a:chOff x="3518" y="2304"/>
              <a:chExt cx="320" cy="1544"/>
            </a:xfrm>
          </p:grpSpPr>
          <p:sp>
            <p:nvSpPr>
              <p:cNvPr id="152" name="Rectangle 65"/>
              <p:cNvSpPr>
                <a:spLocks noChangeArrowheads="1"/>
              </p:cNvSpPr>
              <p:nvPr/>
            </p:nvSpPr>
            <p:spPr bwMode="auto">
              <a:xfrm>
                <a:off x="3518" y="2304"/>
                <a:ext cx="320" cy="1536"/>
              </a:xfrm>
              <a:prstGeom prst="rect">
                <a:avLst/>
              </a:prstGeom>
              <a:solidFill>
                <a:srgbClr val="FFCC99"/>
              </a:solidFill>
              <a:ln w="9525">
                <a:solidFill>
                  <a:schemeClr val="tx1"/>
                </a:solidFill>
                <a:miter lim="800000"/>
                <a:headEnd/>
                <a:tailEnd/>
              </a:ln>
            </p:spPr>
            <p:txBody>
              <a:bodyPr wrap="none" anchor="ctr"/>
              <a:lstStyle/>
              <a:p>
                <a:endParaRPr lang="en-US"/>
              </a:p>
            </p:txBody>
          </p:sp>
          <p:sp>
            <p:nvSpPr>
              <p:cNvPr id="153" name="Rectangle 90"/>
              <p:cNvSpPr>
                <a:spLocks noChangeArrowheads="1"/>
              </p:cNvSpPr>
              <p:nvPr/>
            </p:nvSpPr>
            <p:spPr bwMode="auto">
              <a:xfrm rot="16200000">
                <a:off x="2906" y="3007"/>
                <a:ext cx="151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700">
                    <a:solidFill>
                      <a:srgbClr val="000099"/>
                    </a:solidFill>
                    <a:latin typeface="Arial" charset="0"/>
                  </a:rPr>
                  <a:t>know 10xxxx, try 10</a:t>
                </a:r>
                <a:r>
                  <a:rPr lang="en-US" sz="1700" b="1">
                    <a:solidFill>
                      <a:srgbClr val="66FF33"/>
                    </a:solidFill>
                    <a:latin typeface="Arial" charset="0"/>
                  </a:rPr>
                  <a:t>1</a:t>
                </a:r>
                <a:r>
                  <a:rPr lang="en-US" sz="1700">
                    <a:solidFill>
                      <a:srgbClr val="000099"/>
                    </a:solidFill>
                    <a:latin typeface="Arial" charset="0"/>
                  </a:rPr>
                  <a:t>000</a:t>
                </a:r>
                <a:endParaRPr lang="en-US" sz="2800">
                  <a:solidFill>
                    <a:srgbClr val="000099"/>
                  </a:solidFill>
                </a:endParaRPr>
              </a:p>
            </p:txBody>
          </p:sp>
        </p:grpSp>
        <p:grpSp>
          <p:nvGrpSpPr>
            <p:cNvPr id="154" name="Group 97"/>
            <p:cNvGrpSpPr>
              <a:grpSpLocks/>
            </p:cNvGrpSpPr>
            <p:nvPr/>
          </p:nvGrpSpPr>
          <p:grpSpPr bwMode="auto">
            <a:xfrm>
              <a:off x="6092825" y="3200400"/>
              <a:ext cx="506413" cy="2455863"/>
              <a:chOff x="3838" y="2304"/>
              <a:chExt cx="319" cy="1547"/>
            </a:xfrm>
          </p:grpSpPr>
          <p:sp>
            <p:nvSpPr>
              <p:cNvPr id="155" name="Rectangle 68"/>
              <p:cNvSpPr>
                <a:spLocks noChangeArrowheads="1"/>
              </p:cNvSpPr>
              <p:nvPr/>
            </p:nvSpPr>
            <p:spPr bwMode="auto">
              <a:xfrm>
                <a:off x="3838" y="2304"/>
                <a:ext cx="319" cy="1536"/>
              </a:xfrm>
              <a:prstGeom prst="rect">
                <a:avLst/>
              </a:prstGeom>
              <a:solidFill>
                <a:srgbClr val="FFCC99"/>
              </a:solidFill>
              <a:ln w="9525">
                <a:solidFill>
                  <a:schemeClr val="tx1"/>
                </a:solidFill>
                <a:miter lim="800000"/>
                <a:headEnd/>
                <a:tailEnd/>
              </a:ln>
            </p:spPr>
            <p:txBody>
              <a:bodyPr wrap="none" anchor="ctr"/>
              <a:lstStyle/>
              <a:p>
                <a:endParaRPr lang="en-US"/>
              </a:p>
            </p:txBody>
          </p:sp>
          <p:sp>
            <p:nvSpPr>
              <p:cNvPr id="156" name="Rectangle 91"/>
              <p:cNvSpPr>
                <a:spLocks noChangeArrowheads="1"/>
              </p:cNvSpPr>
              <p:nvPr/>
            </p:nvSpPr>
            <p:spPr bwMode="auto">
              <a:xfrm rot="16200000">
                <a:off x="3238" y="3006"/>
                <a:ext cx="152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700">
                    <a:solidFill>
                      <a:srgbClr val="000099"/>
                    </a:solidFill>
                    <a:latin typeface="Arial" charset="0"/>
                  </a:rPr>
                  <a:t>know 100xxx, try 100</a:t>
                </a:r>
                <a:r>
                  <a:rPr lang="en-US" sz="1700" b="1">
                    <a:solidFill>
                      <a:srgbClr val="66FF33"/>
                    </a:solidFill>
                    <a:latin typeface="Arial" charset="0"/>
                  </a:rPr>
                  <a:t>1</a:t>
                </a:r>
                <a:r>
                  <a:rPr lang="en-US" sz="1700">
                    <a:solidFill>
                      <a:srgbClr val="000099"/>
                    </a:solidFill>
                    <a:latin typeface="Arial" charset="0"/>
                  </a:rPr>
                  <a:t>00</a:t>
                </a:r>
                <a:endParaRPr lang="en-US" sz="2800">
                  <a:solidFill>
                    <a:srgbClr val="000099"/>
                  </a:solidFill>
                </a:endParaRPr>
              </a:p>
            </p:txBody>
          </p:sp>
        </p:grpSp>
        <p:grpSp>
          <p:nvGrpSpPr>
            <p:cNvPr id="157" name="Group 98"/>
            <p:cNvGrpSpPr>
              <a:grpSpLocks/>
            </p:cNvGrpSpPr>
            <p:nvPr/>
          </p:nvGrpSpPr>
          <p:grpSpPr bwMode="auto">
            <a:xfrm>
              <a:off x="6599238" y="2895600"/>
              <a:ext cx="508000" cy="2762250"/>
              <a:chOff x="4157" y="2112"/>
              <a:chExt cx="320" cy="1740"/>
            </a:xfrm>
          </p:grpSpPr>
          <p:sp>
            <p:nvSpPr>
              <p:cNvPr id="158" name="Rectangle 71"/>
              <p:cNvSpPr>
                <a:spLocks noChangeArrowheads="1"/>
              </p:cNvSpPr>
              <p:nvPr/>
            </p:nvSpPr>
            <p:spPr bwMode="auto">
              <a:xfrm>
                <a:off x="4157" y="2112"/>
                <a:ext cx="320" cy="192"/>
              </a:xfrm>
              <a:prstGeom prst="rect">
                <a:avLst/>
              </a:prstGeom>
              <a:solidFill>
                <a:srgbClr val="FFCC99"/>
              </a:solidFill>
              <a:ln w="9525">
                <a:solidFill>
                  <a:schemeClr val="tx1"/>
                </a:solidFill>
                <a:miter lim="800000"/>
                <a:headEnd/>
                <a:tailEnd/>
              </a:ln>
            </p:spPr>
            <p:txBody>
              <a:bodyPr wrap="none" anchor="ctr"/>
              <a:lstStyle/>
              <a:p>
                <a:endParaRPr lang="en-US"/>
              </a:p>
            </p:txBody>
          </p:sp>
          <p:sp>
            <p:nvSpPr>
              <p:cNvPr id="159" name="Rectangle 73"/>
              <p:cNvSpPr>
                <a:spLocks noChangeArrowheads="1"/>
              </p:cNvSpPr>
              <p:nvPr/>
            </p:nvSpPr>
            <p:spPr bwMode="auto">
              <a:xfrm>
                <a:off x="4157" y="2304"/>
                <a:ext cx="320" cy="1536"/>
              </a:xfrm>
              <a:prstGeom prst="rect">
                <a:avLst/>
              </a:prstGeom>
              <a:solidFill>
                <a:srgbClr val="FFCC99"/>
              </a:solidFill>
              <a:ln w="9525">
                <a:solidFill>
                  <a:schemeClr val="tx1"/>
                </a:solidFill>
                <a:miter lim="800000"/>
                <a:headEnd/>
                <a:tailEnd/>
              </a:ln>
            </p:spPr>
            <p:txBody>
              <a:bodyPr wrap="none" anchor="ctr"/>
              <a:lstStyle/>
              <a:p>
                <a:endParaRPr lang="en-US"/>
              </a:p>
            </p:txBody>
          </p:sp>
          <p:sp>
            <p:nvSpPr>
              <p:cNvPr id="160" name="Rectangle 92"/>
              <p:cNvSpPr>
                <a:spLocks noChangeArrowheads="1"/>
              </p:cNvSpPr>
              <p:nvPr/>
            </p:nvSpPr>
            <p:spPr bwMode="auto">
              <a:xfrm rot="16200000">
                <a:off x="3541" y="3003"/>
                <a:ext cx="153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700" dirty="0">
                    <a:solidFill>
                      <a:srgbClr val="000099"/>
                    </a:solidFill>
                    <a:latin typeface="Arial" charset="0"/>
                  </a:rPr>
                  <a:t>know 1001xx, try 1001</a:t>
                </a:r>
                <a:r>
                  <a:rPr lang="en-US" sz="1700" b="1" dirty="0">
                    <a:solidFill>
                      <a:srgbClr val="66FF33"/>
                    </a:solidFill>
                    <a:latin typeface="Arial" charset="0"/>
                  </a:rPr>
                  <a:t>1</a:t>
                </a:r>
                <a:r>
                  <a:rPr lang="en-US" sz="1700" dirty="0">
                    <a:solidFill>
                      <a:srgbClr val="000099"/>
                    </a:solidFill>
                    <a:latin typeface="Arial" charset="0"/>
                  </a:rPr>
                  <a:t>0</a:t>
                </a:r>
                <a:endParaRPr lang="en-US" sz="2800" dirty="0">
                  <a:solidFill>
                    <a:srgbClr val="000099"/>
                  </a:solidFill>
                </a:endParaRPr>
              </a:p>
            </p:txBody>
          </p:sp>
        </p:grpSp>
        <p:grpSp>
          <p:nvGrpSpPr>
            <p:cNvPr id="161" name="Group 99"/>
            <p:cNvGrpSpPr>
              <a:grpSpLocks/>
            </p:cNvGrpSpPr>
            <p:nvPr/>
          </p:nvGrpSpPr>
          <p:grpSpPr bwMode="auto">
            <a:xfrm>
              <a:off x="7107238" y="2743200"/>
              <a:ext cx="504825" cy="2898775"/>
              <a:chOff x="4477" y="2016"/>
              <a:chExt cx="318" cy="1826"/>
            </a:xfrm>
          </p:grpSpPr>
          <p:sp>
            <p:nvSpPr>
              <p:cNvPr id="162" name="Rectangle 76"/>
              <p:cNvSpPr>
                <a:spLocks noChangeArrowheads="1"/>
              </p:cNvSpPr>
              <p:nvPr/>
            </p:nvSpPr>
            <p:spPr bwMode="auto">
              <a:xfrm>
                <a:off x="4477" y="2016"/>
                <a:ext cx="318" cy="96"/>
              </a:xfrm>
              <a:prstGeom prst="rect">
                <a:avLst/>
              </a:prstGeom>
              <a:solidFill>
                <a:srgbClr val="FFCC99"/>
              </a:solidFill>
              <a:ln w="9525">
                <a:solidFill>
                  <a:schemeClr val="tx1"/>
                </a:solidFill>
                <a:miter lim="800000"/>
                <a:headEnd/>
                <a:tailEnd/>
              </a:ln>
            </p:spPr>
            <p:txBody>
              <a:bodyPr wrap="none" anchor="ctr"/>
              <a:lstStyle/>
              <a:p>
                <a:endParaRPr lang="en-US"/>
              </a:p>
            </p:txBody>
          </p:sp>
          <p:sp>
            <p:nvSpPr>
              <p:cNvPr id="163" name="Rectangle 77"/>
              <p:cNvSpPr>
                <a:spLocks noChangeArrowheads="1"/>
              </p:cNvSpPr>
              <p:nvPr/>
            </p:nvSpPr>
            <p:spPr bwMode="auto">
              <a:xfrm>
                <a:off x="4477" y="2112"/>
                <a:ext cx="318" cy="192"/>
              </a:xfrm>
              <a:prstGeom prst="rect">
                <a:avLst/>
              </a:prstGeom>
              <a:solidFill>
                <a:srgbClr val="FFCC99"/>
              </a:solidFill>
              <a:ln w="9525">
                <a:solidFill>
                  <a:schemeClr val="tx1"/>
                </a:solidFill>
                <a:miter lim="800000"/>
                <a:headEnd/>
                <a:tailEnd/>
              </a:ln>
            </p:spPr>
            <p:txBody>
              <a:bodyPr wrap="none" anchor="ctr"/>
              <a:lstStyle/>
              <a:p>
                <a:endParaRPr lang="en-US"/>
              </a:p>
            </p:txBody>
          </p:sp>
          <p:sp>
            <p:nvSpPr>
              <p:cNvPr id="164" name="Rectangle 79"/>
              <p:cNvSpPr>
                <a:spLocks noChangeArrowheads="1"/>
              </p:cNvSpPr>
              <p:nvPr/>
            </p:nvSpPr>
            <p:spPr bwMode="auto">
              <a:xfrm>
                <a:off x="4477" y="2304"/>
                <a:ext cx="318" cy="1536"/>
              </a:xfrm>
              <a:prstGeom prst="rect">
                <a:avLst/>
              </a:prstGeom>
              <a:solidFill>
                <a:srgbClr val="FFCC99"/>
              </a:solidFill>
              <a:ln w="9525">
                <a:solidFill>
                  <a:schemeClr val="tx1"/>
                </a:solidFill>
                <a:miter lim="800000"/>
                <a:headEnd/>
                <a:tailEnd/>
              </a:ln>
            </p:spPr>
            <p:txBody>
              <a:bodyPr wrap="none" anchor="ctr"/>
              <a:lstStyle/>
              <a:p>
                <a:endParaRPr lang="en-US"/>
              </a:p>
            </p:txBody>
          </p:sp>
          <p:sp>
            <p:nvSpPr>
              <p:cNvPr id="165" name="Rectangle 93"/>
              <p:cNvSpPr>
                <a:spLocks noChangeArrowheads="1"/>
              </p:cNvSpPr>
              <p:nvPr/>
            </p:nvSpPr>
            <p:spPr bwMode="auto">
              <a:xfrm rot="16200000">
                <a:off x="3864" y="2999"/>
                <a:ext cx="15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700">
                    <a:solidFill>
                      <a:srgbClr val="000099"/>
                    </a:solidFill>
                    <a:latin typeface="Arial" charset="0"/>
                  </a:rPr>
                  <a:t>know 10011x, try 10011</a:t>
                </a:r>
                <a:r>
                  <a:rPr lang="en-US" sz="1700" b="1">
                    <a:solidFill>
                      <a:srgbClr val="66FF33"/>
                    </a:solidFill>
                    <a:latin typeface="Arial" charset="0"/>
                  </a:rPr>
                  <a:t>1</a:t>
                </a:r>
                <a:endParaRPr lang="en-US" sz="2800" b="1">
                  <a:solidFill>
                    <a:srgbClr val="66FF33"/>
                  </a:solidFill>
                </a:endParaRPr>
              </a:p>
            </p:txBody>
          </p:sp>
        </p:grpSp>
        <p:grpSp>
          <p:nvGrpSpPr>
            <p:cNvPr id="166" name="Group 100"/>
            <p:cNvGrpSpPr>
              <a:grpSpLocks/>
            </p:cNvGrpSpPr>
            <p:nvPr/>
          </p:nvGrpSpPr>
          <p:grpSpPr bwMode="auto">
            <a:xfrm>
              <a:off x="7612063" y="2743201"/>
              <a:ext cx="508000" cy="2897188"/>
              <a:chOff x="4795" y="2016"/>
              <a:chExt cx="320" cy="1825"/>
            </a:xfrm>
          </p:grpSpPr>
          <p:sp>
            <p:nvSpPr>
              <p:cNvPr id="167" name="Rectangle 82"/>
              <p:cNvSpPr>
                <a:spLocks noChangeArrowheads="1"/>
              </p:cNvSpPr>
              <p:nvPr/>
            </p:nvSpPr>
            <p:spPr bwMode="auto">
              <a:xfrm>
                <a:off x="4795" y="2016"/>
                <a:ext cx="320" cy="96"/>
              </a:xfrm>
              <a:prstGeom prst="rect">
                <a:avLst/>
              </a:prstGeom>
              <a:solidFill>
                <a:srgbClr val="FFCC99"/>
              </a:solidFill>
              <a:ln w="9525">
                <a:solidFill>
                  <a:schemeClr val="tx1"/>
                </a:solidFill>
                <a:miter lim="800000"/>
                <a:headEnd/>
                <a:tailEnd/>
              </a:ln>
            </p:spPr>
            <p:txBody>
              <a:bodyPr wrap="none" anchor="ctr"/>
              <a:lstStyle/>
              <a:p>
                <a:endParaRPr lang="en-US"/>
              </a:p>
            </p:txBody>
          </p:sp>
          <p:sp>
            <p:nvSpPr>
              <p:cNvPr id="168" name="Rectangle 83"/>
              <p:cNvSpPr>
                <a:spLocks noChangeArrowheads="1"/>
              </p:cNvSpPr>
              <p:nvPr/>
            </p:nvSpPr>
            <p:spPr bwMode="auto">
              <a:xfrm>
                <a:off x="4795" y="2112"/>
                <a:ext cx="320" cy="192"/>
              </a:xfrm>
              <a:prstGeom prst="rect">
                <a:avLst/>
              </a:prstGeom>
              <a:solidFill>
                <a:srgbClr val="FFCC99"/>
              </a:solidFill>
              <a:ln w="9525">
                <a:solidFill>
                  <a:schemeClr val="tx1"/>
                </a:solidFill>
                <a:miter lim="800000"/>
                <a:headEnd/>
                <a:tailEnd/>
              </a:ln>
            </p:spPr>
            <p:txBody>
              <a:bodyPr wrap="none" anchor="ctr"/>
              <a:lstStyle/>
              <a:p>
                <a:endParaRPr lang="en-US"/>
              </a:p>
            </p:txBody>
          </p:sp>
          <p:sp>
            <p:nvSpPr>
              <p:cNvPr id="169" name="Rectangle 85"/>
              <p:cNvSpPr>
                <a:spLocks noChangeArrowheads="1"/>
              </p:cNvSpPr>
              <p:nvPr/>
            </p:nvSpPr>
            <p:spPr bwMode="auto">
              <a:xfrm>
                <a:off x="4795" y="2304"/>
                <a:ext cx="320" cy="1536"/>
              </a:xfrm>
              <a:prstGeom prst="rect">
                <a:avLst/>
              </a:prstGeom>
              <a:solidFill>
                <a:srgbClr val="FFCC99"/>
              </a:solidFill>
              <a:ln w="9525">
                <a:solidFill>
                  <a:schemeClr val="tx1"/>
                </a:solidFill>
                <a:miter lim="800000"/>
                <a:headEnd/>
                <a:tailEnd/>
              </a:ln>
            </p:spPr>
            <p:txBody>
              <a:bodyPr wrap="none" anchor="ctr"/>
              <a:lstStyle/>
              <a:p>
                <a:endParaRPr lang="en-US"/>
              </a:p>
            </p:txBody>
          </p:sp>
          <p:sp>
            <p:nvSpPr>
              <p:cNvPr id="170" name="Rectangle 94"/>
              <p:cNvSpPr>
                <a:spLocks noChangeArrowheads="1"/>
              </p:cNvSpPr>
              <p:nvPr/>
            </p:nvSpPr>
            <p:spPr bwMode="auto">
              <a:xfrm rot="16200000">
                <a:off x="4334" y="3131"/>
                <a:ext cx="125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700">
                    <a:solidFill>
                      <a:srgbClr val="000099"/>
                    </a:solidFill>
                    <a:latin typeface="Arial" charset="0"/>
                  </a:rPr>
                  <a:t>know 100110. Done.</a:t>
                </a:r>
                <a:endParaRPr lang="en-US" sz="2800">
                  <a:solidFill>
                    <a:srgbClr val="000099"/>
                  </a:solidFill>
                </a:endParaRPr>
              </a:p>
            </p:txBody>
          </p:sp>
        </p:grpSp>
      </p:grpSp>
    </p:spTree>
    <p:extLst>
      <p:ext uri="{BB962C8B-B14F-4D97-AF65-F5344CB8AC3E}">
        <p14:creationId xmlns:p14="http://schemas.microsoft.com/office/powerpoint/2010/main" val="1678784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p:custDataLst>
              <p:tags r:id="rId1"/>
            </p:custDataLst>
          </p:nvPr>
        </p:nvSpPr>
        <p:spPr/>
        <p:txBody>
          <a:bodyPr>
            <a:normAutofit/>
          </a:bodyPr>
          <a:lstStyle/>
          <a:p>
            <a:r>
              <a:rPr lang="en-US" altLang="zh-TW" sz="3200" dirty="0"/>
              <a:t>ADC Performance Metrics</a:t>
            </a:r>
          </a:p>
        </p:txBody>
      </p:sp>
      <p:sp>
        <p:nvSpPr>
          <p:cNvPr id="14339" name="Rectangle 3"/>
          <p:cNvSpPr>
            <a:spLocks noGrp="1" noChangeArrowheads="1"/>
          </p:cNvSpPr>
          <p:nvPr>
            <p:ph idx="1"/>
            <p:custDataLst>
              <p:tags r:id="rId2"/>
            </p:custDataLst>
          </p:nvPr>
        </p:nvSpPr>
        <p:spPr/>
        <p:txBody>
          <a:bodyPr/>
          <a:lstStyle/>
          <a:p>
            <a:r>
              <a:rPr lang="en-US" altLang="zh-TW" sz="2000" dirty="0"/>
              <a:t>Number of bits determines overall accuracy.</a:t>
            </a:r>
          </a:p>
          <a:p>
            <a:endParaRPr lang="en-US" altLang="zh-TW" sz="2000" dirty="0"/>
          </a:p>
          <a:p>
            <a:r>
              <a:rPr lang="en-US" altLang="zh-TW" sz="2000" dirty="0"/>
              <a:t>Linearity measures how well the transition voltages lie on a straight line.</a:t>
            </a:r>
          </a:p>
          <a:p>
            <a:endParaRPr lang="en-US" altLang="zh-TW" sz="2000" dirty="0"/>
          </a:p>
          <a:p>
            <a:r>
              <a:rPr lang="en-US" altLang="zh-TW" sz="2000" dirty="0"/>
              <a:t>Differential linearity measure the equality of the step size.</a:t>
            </a:r>
          </a:p>
          <a:p>
            <a:endParaRPr lang="en-US" altLang="zh-TW" sz="2000" dirty="0"/>
          </a:p>
          <a:p>
            <a:r>
              <a:rPr lang="en-US" altLang="zh-TW" sz="2000" dirty="0"/>
              <a:t>Conversion time: between start of conversion and generation of result.</a:t>
            </a:r>
          </a:p>
          <a:p>
            <a:endParaRPr lang="en-US" altLang="zh-TW" sz="2000" dirty="0"/>
          </a:p>
          <a:p>
            <a:r>
              <a:rPr lang="en-US" altLang="zh-TW" sz="2000" dirty="0"/>
              <a:t>Conversion rate = inverse of conversion time.</a:t>
            </a:r>
          </a:p>
          <a:p>
            <a:endParaRPr lang="en-US" altLang="zh-TW" dirty="0"/>
          </a:p>
        </p:txBody>
      </p:sp>
    </p:spTree>
    <p:extLst>
      <p:ext uri="{BB962C8B-B14F-4D97-AF65-F5344CB8AC3E}">
        <p14:creationId xmlns:p14="http://schemas.microsoft.com/office/powerpoint/2010/main" val="3948938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custDataLst>
              <p:tags r:id="rId1"/>
            </p:custDataLst>
          </p:nvPr>
        </p:nvSpPr>
        <p:spPr/>
        <p:txBody>
          <a:bodyPr>
            <a:normAutofit/>
          </a:bodyPr>
          <a:lstStyle/>
          <a:p>
            <a:r>
              <a:rPr lang="en-US" sz="3200" dirty="0"/>
              <a:t>Sampling Problems</a:t>
            </a:r>
          </a:p>
        </p:txBody>
      </p:sp>
      <p:sp>
        <p:nvSpPr>
          <p:cNvPr id="15363" name="Rectangle 3"/>
          <p:cNvSpPr>
            <a:spLocks noGrp="1" noChangeArrowheads="1"/>
          </p:cNvSpPr>
          <p:nvPr>
            <p:ph idx="1"/>
            <p:custDataLst>
              <p:tags r:id="rId2"/>
            </p:custDataLst>
          </p:nvPr>
        </p:nvSpPr>
        <p:spPr/>
        <p:txBody>
          <a:bodyPr/>
          <a:lstStyle/>
          <a:p>
            <a:r>
              <a:rPr lang="en-US" sz="2000" dirty="0"/>
              <a:t>When sampling varying signals there is an upper limit on the bandwidth of the converter which is set by the ‘</a:t>
            </a:r>
            <a:r>
              <a:rPr lang="en-US" sz="2000" dirty="0" err="1"/>
              <a:t>Nyquist</a:t>
            </a:r>
            <a:r>
              <a:rPr lang="en-US" sz="2000" dirty="0"/>
              <a:t> criterion’</a:t>
            </a:r>
          </a:p>
          <a:p>
            <a:endParaRPr lang="en-US" sz="2000" dirty="0"/>
          </a:p>
          <a:p>
            <a:r>
              <a:rPr lang="en-US" sz="2000" dirty="0" err="1"/>
              <a:t>Nyquist</a:t>
            </a:r>
            <a:r>
              <a:rPr lang="en-US" sz="2000" dirty="0"/>
              <a:t> criterion</a:t>
            </a:r>
          </a:p>
          <a:p>
            <a:pPr lvl="1"/>
            <a:r>
              <a:rPr lang="en-US" dirty="0" err="1"/>
              <a:t>Fsample</a:t>
            </a:r>
            <a:r>
              <a:rPr lang="en-US" dirty="0"/>
              <a:t> &gt;= 2 * </a:t>
            </a:r>
            <a:r>
              <a:rPr lang="en-US" dirty="0" err="1"/>
              <a:t>Fmax</a:t>
            </a:r>
            <a:r>
              <a:rPr lang="en-US" dirty="0"/>
              <a:t> frequency component</a:t>
            </a:r>
          </a:p>
          <a:p>
            <a:pPr lvl="1"/>
            <a:r>
              <a:rPr lang="en-US" dirty="0"/>
              <a:t>Frequency components above ½ </a:t>
            </a:r>
            <a:r>
              <a:rPr lang="en-US" dirty="0" err="1"/>
              <a:t>Fsample</a:t>
            </a:r>
            <a:r>
              <a:rPr lang="en-US" dirty="0"/>
              <a:t> are aliased, distorting the measured signal</a:t>
            </a:r>
          </a:p>
          <a:p>
            <a:endParaRPr lang="en-US" sz="2000" dirty="0"/>
          </a:p>
          <a:p>
            <a:r>
              <a:rPr lang="en-US" sz="2000" dirty="0" err="1"/>
              <a:t>Nyquist</a:t>
            </a:r>
            <a:r>
              <a:rPr lang="en-US" sz="2000" dirty="0"/>
              <a:t> and the real world</a:t>
            </a:r>
          </a:p>
          <a:p>
            <a:pPr lvl="1"/>
            <a:r>
              <a:rPr lang="en-US" dirty="0"/>
              <a:t>This theorem assumes we have a perfect filter with “brick wall” roll-off</a:t>
            </a:r>
          </a:p>
          <a:p>
            <a:pPr lvl="1"/>
            <a:r>
              <a:rPr lang="en-US" dirty="0"/>
              <a:t>Real world filters have more gentle roll-off</a:t>
            </a:r>
          </a:p>
          <a:p>
            <a:pPr lvl="1"/>
            <a:r>
              <a:rPr lang="en-US" dirty="0"/>
              <a:t>Inexpensive filters are even worse (e.g. first order filter is 20 dB/decade, aka 6 dB/octave)</a:t>
            </a:r>
          </a:p>
          <a:p>
            <a:pPr lvl="1"/>
            <a:r>
              <a:rPr lang="en-US" dirty="0"/>
              <a:t>So we have to choose a sampling frequency high enough that our filter attenuates aliasing components adequately</a:t>
            </a:r>
          </a:p>
        </p:txBody>
      </p:sp>
    </p:spTree>
    <p:extLst>
      <p:ext uri="{BB962C8B-B14F-4D97-AF65-F5344CB8AC3E}">
        <p14:creationId xmlns:p14="http://schemas.microsoft.com/office/powerpoint/2010/main" val="3497747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custDataLst>
              <p:tags r:id="rId1"/>
            </p:custDataLst>
          </p:nvPr>
        </p:nvSpPr>
        <p:spPr/>
        <p:txBody>
          <a:bodyPr>
            <a:normAutofit/>
          </a:bodyPr>
          <a:lstStyle/>
          <a:p>
            <a:r>
              <a:rPr lang="en-US" dirty="0"/>
              <a:t>Inputs </a:t>
            </a:r>
          </a:p>
        </p:txBody>
      </p:sp>
      <p:sp>
        <p:nvSpPr>
          <p:cNvPr id="17411" name="Rectangle 3"/>
          <p:cNvSpPr>
            <a:spLocks noGrp="1" noChangeArrowheads="1"/>
          </p:cNvSpPr>
          <p:nvPr>
            <p:ph idx="1"/>
            <p:custDataLst>
              <p:tags r:id="rId2"/>
            </p:custDataLst>
          </p:nvPr>
        </p:nvSpPr>
        <p:spPr/>
        <p:txBody>
          <a:bodyPr/>
          <a:lstStyle/>
          <a:p>
            <a:r>
              <a:rPr lang="en-US" sz="2000" dirty="0"/>
              <a:t>Differential</a:t>
            </a:r>
          </a:p>
          <a:p>
            <a:pPr lvl="1"/>
            <a:r>
              <a:rPr lang="en-US" dirty="0"/>
              <a:t>Use two channels, and compute difference between them</a:t>
            </a:r>
          </a:p>
          <a:p>
            <a:pPr lvl="1"/>
            <a:r>
              <a:rPr lang="en-US" dirty="0"/>
              <a:t>Very good noise immunity</a:t>
            </a:r>
          </a:p>
          <a:p>
            <a:pPr lvl="1"/>
            <a:r>
              <a:rPr lang="en-US" dirty="0"/>
              <a:t>Some sensors offer differential outputs (e.g. Wheatstone Bridge)</a:t>
            </a:r>
          </a:p>
          <a:p>
            <a:pPr lvl="1"/>
            <a:endParaRPr lang="en-US" dirty="0"/>
          </a:p>
          <a:p>
            <a:r>
              <a:rPr lang="en-US" sz="2000" dirty="0"/>
              <a:t>Multiplexing</a:t>
            </a:r>
          </a:p>
          <a:p>
            <a:pPr lvl="1"/>
            <a:r>
              <a:rPr lang="en-US" dirty="0"/>
              <a:t>Typically share a single ADC among multiple inputs</a:t>
            </a:r>
          </a:p>
          <a:p>
            <a:pPr lvl="1"/>
            <a:r>
              <a:rPr lang="en-US" dirty="0"/>
              <a:t>Need to select an input, allow time to settle before sampling</a:t>
            </a:r>
          </a:p>
          <a:p>
            <a:pPr lvl="1"/>
            <a:endParaRPr lang="en-US" dirty="0"/>
          </a:p>
          <a:p>
            <a:r>
              <a:rPr lang="en-US" sz="2000" dirty="0"/>
              <a:t>Signal Conditioning</a:t>
            </a:r>
          </a:p>
          <a:p>
            <a:pPr lvl="1"/>
            <a:r>
              <a:rPr lang="en-US" dirty="0"/>
              <a:t>Amplify and filter input signal</a:t>
            </a:r>
          </a:p>
          <a:p>
            <a:pPr lvl="1"/>
            <a:r>
              <a:rPr lang="en-US" dirty="0"/>
              <a:t>Protect against out-of-range inputs with clamping diodes</a:t>
            </a:r>
          </a:p>
        </p:txBody>
      </p:sp>
    </p:spTree>
    <p:extLst>
      <p:ext uri="{BB962C8B-B14F-4D97-AF65-F5344CB8AC3E}">
        <p14:creationId xmlns:p14="http://schemas.microsoft.com/office/powerpoint/2010/main" val="3668055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custDataLst>
              <p:tags r:id="rId1"/>
            </p:custDataLst>
          </p:nvPr>
        </p:nvSpPr>
        <p:spPr/>
        <p:txBody>
          <a:bodyPr>
            <a:normAutofit/>
          </a:bodyPr>
          <a:lstStyle/>
          <a:p>
            <a:r>
              <a:rPr lang="en-US" sz="3200" dirty="0"/>
              <a:t>Sample and Hold Devices</a:t>
            </a:r>
          </a:p>
        </p:txBody>
      </p:sp>
      <p:sp>
        <p:nvSpPr>
          <p:cNvPr id="18435" name="Rectangle 3"/>
          <p:cNvSpPr>
            <a:spLocks noGrp="1" noChangeArrowheads="1"/>
          </p:cNvSpPr>
          <p:nvPr>
            <p:ph idx="1"/>
            <p:custDataLst>
              <p:tags r:id="rId2"/>
            </p:custDataLst>
          </p:nvPr>
        </p:nvSpPr>
        <p:spPr>
          <a:xfrm>
            <a:off x="479425" y="1171111"/>
            <a:ext cx="5763433" cy="4948335"/>
          </a:xfrm>
        </p:spPr>
        <p:txBody>
          <a:bodyPr/>
          <a:lstStyle/>
          <a:p>
            <a:r>
              <a:rPr lang="en-US" sz="2000" dirty="0"/>
              <a:t>Some A/D converters require the input analog signal to be held constant during conversion, (e.g. successive approximation devices)</a:t>
            </a:r>
          </a:p>
          <a:p>
            <a:r>
              <a:rPr lang="en-US" sz="2000" dirty="0"/>
              <a:t>In other cases, peak capture or sampling at a specific point in time necessitates a sampling device.</a:t>
            </a:r>
          </a:p>
          <a:p>
            <a:r>
              <a:rPr lang="en-US" sz="2000" dirty="0"/>
              <a:t>This function is accomplished by a sample and hold device as shown to the right.</a:t>
            </a:r>
          </a:p>
          <a:p>
            <a:r>
              <a:rPr lang="en-US" sz="2000" dirty="0"/>
              <a:t>These devices are incorporated into some A/D converters.</a:t>
            </a:r>
          </a:p>
        </p:txBody>
      </p:sp>
      <p:pic>
        <p:nvPicPr>
          <p:cNvPr id="2072"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5150" y="2200276"/>
            <a:ext cx="496252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007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idx="1"/>
          </p:nvPr>
        </p:nvSpPr>
        <p:spPr/>
        <p:txBody>
          <a:bodyPr/>
          <a:lstStyle/>
          <a:p>
            <a:pPr marL="0" indent="0">
              <a:buNone/>
            </a:pPr>
            <a:r>
              <a:rPr lang="en-US" altLang="en-US" dirty="0">
                <a:ea typeface="ＭＳ Ｐゴシック" panose="020B0600070205080204" pitchFamily="34" charset="-128"/>
              </a:rPr>
              <a:t>At the end of this lecture, you should be able to:</a:t>
            </a:r>
            <a:endParaRPr lang="en-US" altLang="en-US" dirty="0">
              <a:solidFill>
                <a:schemeClr val="accent5"/>
              </a:solidFill>
              <a:ea typeface="ＭＳ Ｐゴシック" panose="020B0600070205080204" pitchFamily="34" charset="-128"/>
            </a:endParaRPr>
          </a:p>
          <a:p>
            <a:r>
              <a:rPr lang="en-GB" sz="2400" dirty="0"/>
              <a:t>Describe the theory of </a:t>
            </a:r>
            <a:r>
              <a:rPr lang="en-GB" sz="2400" dirty="0" err="1"/>
              <a:t>analog</a:t>
            </a:r>
            <a:r>
              <a:rPr lang="en-GB" sz="2400" dirty="0"/>
              <a:t> signal to digital signal conversion and vice versa.</a:t>
            </a:r>
          </a:p>
          <a:p>
            <a:r>
              <a:rPr lang="en-GB" sz="2400" dirty="0"/>
              <a:t>Describe the two common types of </a:t>
            </a:r>
            <a:r>
              <a:rPr lang="en-GB" sz="2400" dirty="0" err="1"/>
              <a:t>analog</a:t>
            </a:r>
            <a:r>
              <a:rPr lang="en-GB" sz="2400" dirty="0"/>
              <a:t>-to-digital converters (ADCs). </a:t>
            </a:r>
          </a:p>
          <a:p>
            <a:r>
              <a:rPr lang="en-GB" sz="2400" dirty="0"/>
              <a:t>Explain the properties of </a:t>
            </a:r>
            <a:r>
              <a:rPr lang="en-GB" sz="2400" dirty="0" err="1"/>
              <a:t>analog</a:t>
            </a:r>
            <a:r>
              <a:rPr lang="en-GB" sz="2400" dirty="0"/>
              <a:t>-to-digital conversion including range, resolution, quantization and sampling.</a:t>
            </a:r>
          </a:p>
          <a:p>
            <a:r>
              <a:rPr lang="en-GB" sz="2400" dirty="0"/>
              <a:t>Explain Nyquist criterion and its application in sampling frequency of the ADC.  </a:t>
            </a:r>
          </a:p>
          <a:p>
            <a:r>
              <a:rPr lang="en-GB" sz="2400" dirty="0"/>
              <a:t>Explain the function of a sample and hold device in ADCs. </a:t>
            </a:r>
          </a:p>
          <a:p>
            <a:r>
              <a:rPr lang="en-GB" sz="2400" dirty="0"/>
              <a:t>Describe the mode of operations of the ADC flash and ADC successive approximation converters. </a:t>
            </a:r>
          </a:p>
          <a:p>
            <a:r>
              <a:rPr lang="en-GB" sz="2400" dirty="0"/>
              <a:t>Describe the functions of the digital-to-</a:t>
            </a:r>
            <a:r>
              <a:rPr lang="en-GB" sz="2400" dirty="0" err="1"/>
              <a:t>analog</a:t>
            </a:r>
            <a:r>
              <a:rPr lang="en-GB" sz="2400" dirty="0"/>
              <a:t> converter. </a:t>
            </a:r>
          </a:p>
          <a:p>
            <a:r>
              <a:rPr lang="en-GB" sz="2400" dirty="0"/>
              <a:t>Describe the application of ADC in power failure detection and in battery monitoring. </a:t>
            </a:r>
            <a:endParaRPr lang="en-GB" dirty="0"/>
          </a:p>
        </p:txBody>
      </p:sp>
    </p:spTree>
    <p:extLst>
      <p:ext uri="{BB962C8B-B14F-4D97-AF65-F5344CB8AC3E}">
        <p14:creationId xmlns:p14="http://schemas.microsoft.com/office/powerpoint/2010/main" val="1136888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Analog Interfacing Peripherals</a:t>
            </a:r>
          </a:p>
        </p:txBody>
      </p:sp>
      <p:sp>
        <p:nvSpPr>
          <p:cNvPr id="2" name="Subtitle 1">
            <a:extLst>
              <a:ext uri="{FF2B5EF4-FFF2-40B4-BE49-F238E27FC236}">
                <a16:creationId xmlns:a16="http://schemas.microsoft.com/office/drawing/2014/main" id="{6B4ED404-0924-4849-B2C3-4EB2D78CB41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6437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GPIO Alternative Functions</a:t>
            </a:r>
          </a:p>
        </p:txBody>
      </p:sp>
      <p:sp>
        <p:nvSpPr>
          <p:cNvPr id="3" name="Content Placeholder 2"/>
          <p:cNvSpPr>
            <a:spLocks noGrp="1"/>
          </p:cNvSpPr>
          <p:nvPr>
            <p:ph idx="1"/>
          </p:nvPr>
        </p:nvSpPr>
        <p:spPr/>
        <p:txBody>
          <a:bodyPr/>
          <a:lstStyle/>
          <a:p>
            <a:r>
              <a:rPr lang="en-GB" sz="2000" dirty="0"/>
              <a:t>Pins may have different features</a:t>
            </a:r>
          </a:p>
          <a:p>
            <a:endParaRPr lang="en-GB" sz="2000" dirty="0"/>
          </a:p>
          <a:p>
            <a:r>
              <a:rPr lang="en-GB" sz="2000" dirty="0"/>
              <a:t>To enable an alternative function, set up the appropriate register</a:t>
            </a:r>
          </a:p>
          <a:p>
            <a:endParaRPr lang="en-GB" sz="2000" dirty="0"/>
          </a:p>
          <a:p>
            <a:r>
              <a:rPr lang="en-GB" sz="2000" dirty="0"/>
              <a:t>May also have </a:t>
            </a:r>
            <a:r>
              <a:rPr lang="en-GB" sz="2000" dirty="0" err="1"/>
              <a:t>analog</a:t>
            </a:r>
            <a:r>
              <a:rPr lang="en-GB" sz="2000" dirty="0"/>
              <a:t> paths for ADC / DAC etc.</a:t>
            </a:r>
          </a:p>
          <a:p>
            <a:endParaRPr lang="en-GB" sz="2000" dirty="0"/>
          </a:p>
          <a:p>
            <a:r>
              <a:rPr lang="en-GB" sz="2000" dirty="0"/>
              <a:t>Advantages:</a:t>
            </a:r>
          </a:p>
          <a:p>
            <a:pPr lvl="1"/>
            <a:r>
              <a:rPr lang="en-GB" dirty="0"/>
              <a:t>Saves space on the package</a:t>
            </a:r>
          </a:p>
          <a:p>
            <a:pPr lvl="1"/>
            <a:r>
              <a:rPr lang="en-GB" dirty="0"/>
              <a:t>Improves flexibility</a:t>
            </a:r>
          </a:p>
        </p:txBody>
      </p:sp>
      <p:sp>
        <p:nvSpPr>
          <p:cNvPr id="4" name="Trapezoid 3"/>
          <p:cNvSpPr/>
          <p:nvPr/>
        </p:nvSpPr>
        <p:spPr>
          <a:xfrm rot="5400000">
            <a:off x="9158091" y="2957710"/>
            <a:ext cx="1219201" cy="332982"/>
          </a:xfrm>
          <a:prstGeom prst="trapezoid">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Rectangle 6"/>
          <p:cNvSpPr/>
          <p:nvPr/>
        </p:nvSpPr>
        <p:spPr>
          <a:xfrm>
            <a:off x="10287000" y="3048000"/>
            <a:ext cx="152400" cy="15240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10515600" y="3009902"/>
            <a:ext cx="381000" cy="228600"/>
          </a:xfrm>
          <a:prstGeom prst="rect">
            <a:avLst/>
          </a:prstGeom>
        </p:spPr>
        <p:txBody>
          <a:bodyPr vert="horz" wrap="none" lIns="0" tIns="0" rIns="0" bIns="0" rtlCol="0" anchor="t">
            <a:normAutofit fontScale="92500" lnSpcReduction="20000"/>
          </a:bodyPr>
          <a:lstStyle/>
          <a:p>
            <a:r>
              <a:rPr lang="en-GB" dirty="0"/>
              <a:t>Pin</a:t>
            </a:r>
          </a:p>
        </p:txBody>
      </p:sp>
      <p:sp>
        <p:nvSpPr>
          <p:cNvPr id="9" name="TextBox 8"/>
          <p:cNvSpPr txBox="1"/>
          <p:nvPr/>
        </p:nvSpPr>
        <p:spPr>
          <a:xfrm>
            <a:off x="9107249" y="4191000"/>
            <a:ext cx="1320882" cy="228600"/>
          </a:xfrm>
          <a:prstGeom prst="rect">
            <a:avLst/>
          </a:prstGeom>
        </p:spPr>
        <p:txBody>
          <a:bodyPr vert="horz" wrap="none" lIns="0" tIns="0" rIns="0" bIns="0" rtlCol="0" anchor="t">
            <a:normAutofit fontScale="92500" lnSpcReduction="20000"/>
          </a:bodyPr>
          <a:lstStyle/>
          <a:p>
            <a:r>
              <a:rPr lang="en-GB" dirty="0"/>
              <a:t>Function Select</a:t>
            </a:r>
          </a:p>
        </p:txBody>
      </p:sp>
      <p:cxnSp>
        <p:nvCxnSpPr>
          <p:cNvPr id="11" name="Straight Arrow Connector 10"/>
          <p:cNvCxnSpPr>
            <a:stCxn id="9" idx="0"/>
            <a:endCxn id="4" idx="3"/>
          </p:cNvCxnSpPr>
          <p:nvPr/>
        </p:nvCxnSpPr>
        <p:spPr>
          <a:xfrm flipV="1">
            <a:off x="9767691" y="3692180"/>
            <a:ext cx="1" cy="498821"/>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8839201" y="2590800"/>
            <a:ext cx="761999" cy="0"/>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7" idx="1"/>
            <a:endCxn id="4" idx="0"/>
          </p:cNvCxnSpPr>
          <p:nvPr/>
        </p:nvCxnSpPr>
        <p:spPr>
          <a:xfrm flipH="1">
            <a:off x="9934182" y="3124200"/>
            <a:ext cx="352818" cy="2"/>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8839201" y="2819400"/>
            <a:ext cx="761999" cy="0"/>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8839201" y="3048000"/>
            <a:ext cx="761999" cy="0"/>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9144000" y="3200400"/>
            <a:ext cx="304800" cy="190502"/>
          </a:xfrm>
          <a:prstGeom prst="rect">
            <a:avLst/>
          </a:prstGeom>
        </p:spPr>
        <p:txBody>
          <a:bodyPr vert="horz" wrap="none" lIns="0" tIns="0" rIns="0" bIns="0" rtlCol="0" anchor="t">
            <a:normAutofit fontScale="85000" lnSpcReduction="20000"/>
          </a:bodyPr>
          <a:lstStyle/>
          <a:p>
            <a:r>
              <a:rPr lang="en-GB" dirty="0"/>
              <a:t>…</a:t>
            </a:r>
          </a:p>
        </p:txBody>
      </p:sp>
      <p:cxnSp>
        <p:nvCxnSpPr>
          <p:cNvPr id="22" name="Straight Arrow Connector 21"/>
          <p:cNvCxnSpPr/>
          <p:nvPr/>
        </p:nvCxnSpPr>
        <p:spPr>
          <a:xfrm>
            <a:off x="8839201" y="3581400"/>
            <a:ext cx="761999" cy="0"/>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6934200" y="2476500"/>
            <a:ext cx="1828800" cy="228600"/>
          </a:xfrm>
          <a:prstGeom prst="rect">
            <a:avLst/>
          </a:prstGeom>
        </p:spPr>
        <p:txBody>
          <a:bodyPr vert="horz" wrap="none" lIns="0" tIns="0" rIns="0" bIns="0" rtlCol="0" anchor="t">
            <a:normAutofit fontScale="92500" lnSpcReduction="20000"/>
          </a:bodyPr>
          <a:lstStyle/>
          <a:p>
            <a:r>
              <a:rPr lang="en-GB" dirty="0"/>
              <a:t>Memory Mapped I/O</a:t>
            </a:r>
          </a:p>
        </p:txBody>
      </p:sp>
      <p:sp>
        <p:nvSpPr>
          <p:cNvPr id="24" name="TextBox 23"/>
          <p:cNvSpPr txBox="1"/>
          <p:nvPr/>
        </p:nvSpPr>
        <p:spPr>
          <a:xfrm>
            <a:off x="6934200" y="2705100"/>
            <a:ext cx="1828800" cy="228600"/>
          </a:xfrm>
          <a:prstGeom prst="rect">
            <a:avLst/>
          </a:prstGeom>
        </p:spPr>
        <p:txBody>
          <a:bodyPr vert="horz" wrap="none" lIns="0" tIns="0" rIns="0" bIns="0" rtlCol="0" anchor="t">
            <a:normAutofit fontScale="92500" lnSpcReduction="20000"/>
          </a:bodyPr>
          <a:lstStyle/>
          <a:p>
            <a:r>
              <a:rPr lang="en-GB" dirty="0"/>
              <a:t>Alternate Function 1</a:t>
            </a:r>
          </a:p>
        </p:txBody>
      </p:sp>
      <p:sp>
        <p:nvSpPr>
          <p:cNvPr id="25" name="TextBox 24"/>
          <p:cNvSpPr txBox="1"/>
          <p:nvPr/>
        </p:nvSpPr>
        <p:spPr>
          <a:xfrm>
            <a:off x="6934200" y="2939561"/>
            <a:ext cx="1828800" cy="228600"/>
          </a:xfrm>
          <a:prstGeom prst="rect">
            <a:avLst/>
          </a:prstGeom>
        </p:spPr>
        <p:txBody>
          <a:bodyPr vert="horz" wrap="none" lIns="0" tIns="0" rIns="0" bIns="0" rtlCol="0" anchor="t">
            <a:normAutofit fontScale="92500" lnSpcReduction="20000"/>
          </a:bodyPr>
          <a:lstStyle/>
          <a:p>
            <a:r>
              <a:rPr lang="en-GB" dirty="0"/>
              <a:t>Alternate Function 2</a:t>
            </a:r>
          </a:p>
        </p:txBody>
      </p:sp>
      <p:sp>
        <p:nvSpPr>
          <p:cNvPr id="26" name="TextBox 25"/>
          <p:cNvSpPr txBox="1"/>
          <p:nvPr/>
        </p:nvSpPr>
        <p:spPr>
          <a:xfrm>
            <a:off x="6964607" y="3467100"/>
            <a:ext cx="1828800" cy="228600"/>
          </a:xfrm>
          <a:prstGeom prst="rect">
            <a:avLst/>
          </a:prstGeom>
        </p:spPr>
        <p:txBody>
          <a:bodyPr vert="horz" wrap="none" lIns="0" tIns="0" rIns="0" bIns="0" rtlCol="0" anchor="t">
            <a:normAutofit fontScale="92500" lnSpcReduction="20000"/>
          </a:bodyPr>
          <a:lstStyle/>
          <a:p>
            <a:r>
              <a:rPr lang="en-GB" dirty="0"/>
              <a:t>Alternate Function n</a:t>
            </a:r>
          </a:p>
        </p:txBody>
      </p:sp>
      <p:sp>
        <p:nvSpPr>
          <p:cNvPr id="6" name="Rectangle 5"/>
          <p:cNvSpPr/>
          <p:nvPr/>
        </p:nvSpPr>
        <p:spPr>
          <a:xfrm>
            <a:off x="6895551" y="2687514"/>
            <a:ext cx="1907931" cy="978878"/>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2" name="Straight Arrow Connector 11"/>
          <p:cNvCxnSpPr>
            <a:stCxn id="16" idx="0"/>
            <a:endCxn id="6" idx="2"/>
          </p:cNvCxnSpPr>
          <p:nvPr/>
        </p:nvCxnSpPr>
        <p:spPr>
          <a:xfrm flipH="1" flipV="1">
            <a:off x="7849516" y="3666392"/>
            <a:ext cx="144438" cy="1058008"/>
          </a:xfrm>
          <a:prstGeom prst="straightConnector1">
            <a:avLst/>
          </a:prstGeom>
          <a:ln>
            <a:tailEnd type="arrow"/>
          </a:ln>
          <a:effectLst/>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6767709" y="4724400"/>
            <a:ext cx="2452490" cy="609600"/>
          </a:xfrm>
          <a:prstGeom prst="rect">
            <a:avLst/>
          </a:prstGeom>
          <a:ln>
            <a:solidFill>
              <a:schemeClr val="tx1"/>
            </a:solidFill>
          </a:ln>
        </p:spPr>
        <p:txBody>
          <a:bodyPr vert="horz" wrap="square" lIns="36000" tIns="36000" rIns="36000" bIns="36000" rtlCol="0" anchor="t">
            <a:normAutofit lnSpcReduction="10000"/>
          </a:bodyPr>
          <a:lstStyle/>
          <a:p>
            <a:r>
              <a:rPr lang="en-GB" dirty="0"/>
              <a:t>Find appropriate </a:t>
            </a:r>
            <a:r>
              <a:rPr lang="en-GB" dirty="0" err="1"/>
              <a:t>analog</a:t>
            </a:r>
            <a:r>
              <a:rPr lang="en-GB" dirty="0"/>
              <a:t> functionality</a:t>
            </a:r>
          </a:p>
        </p:txBody>
      </p:sp>
    </p:spTree>
    <p:extLst>
      <p:ext uri="{BB962C8B-B14F-4D97-AF65-F5344CB8AC3E}">
        <p14:creationId xmlns:p14="http://schemas.microsoft.com/office/powerpoint/2010/main" val="3350478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Digital to Analog Converter</a:t>
            </a:r>
          </a:p>
        </p:txBody>
      </p:sp>
      <p:sp>
        <p:nvSpPr>
          <p:cNvPr id="2" name="Subtitle 1">
            <a:extLst>
              <a:ext uri="{FF2B5EF4-FFF2-40B4-BE49-F238E27FC236}">
                <a16:creationId xmlns:a16="http://schemas.microsoft.com/office/drawing/2014/main" id="{2369DECF-164D-4699-87C6-91684100FCD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25335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Example: Waveform Generation</a:t>
            </a:r>
          </a:p>
        </p:txBody>
      </p:sp>
      <p:sp>
        <p:nvSpPr>
          <p:cNvPr id="5" name="Content Placeholder 4"/>
          <p:cNvSpPr>
            <a:spLocks noGrp="1"/>
          </p:cNvSpPr>
          <p:nvPr>
            <p:ph idx="1"/>
          </p:nvPr>
        </p:nvSpPr>
        <p:spPr/>
        <p:txBody>
          <a:bodyPr/>
          <a:lstStyle/>
          <a:p>
            <a:r>
              <a:rPr lang="en-US" sz="2000" dirty="0"/>
              <a:t>DAC can be used to generate arbitrary waveforms</a:t>
            </a:r>
          </a:p>
          <a:p>
            <a:pPr lvl="1"/>
            <a:r>
              <a:rPr lang="en-US" dirty="0"/>
              <a:t>Pre-generate lookup table</a:t>
            </a:r>
          </a:p>
          <a:p>
            <a:pPr lvl="1"/>
            <a:r>
              <a:rPr lang="en-US" dirty="0"/>
              <a:t>Update DAC output value</a:t>
            </a:r>
          </a:p>
          <a:p>
            <a:pPr lvl="1"/>
            <a:r>
              <a:rPr lang="en-US" dirty="0"/>
              <a:t>Delay</a:t>
            </a:r>
          </a:p>
          <a:p>
            <a:pPr lvl="1"/>
            <a:r>
              <a:rPr lang="en-US" dirty="0"/>
              <a:t>Repeat</a:t>
            </a:r>
          </a:p>
        </p:txBody>
      </p:sp>
      <p:pic>
        <p:nvPicPr>
          <p:cNvPr id="6" name="Picture 5" descr="C:\Users\Alex\Documents\Teaching\Book Writin'\ARM Cortex M0Plus\Content\Analog IO\Lab\NewFile0.bmp"/>
          <p:cNvPicPr/>
          <p:nvPr/>
        </p:nvPicPr>
        <p:blipFill>
          <a:blip r:embed="rId3">
            <a:extLst>
              <a:ext uri="{28A0092B-C50C-407E-A947-70E740481C1C}">
                <a14:useLocalDpi xmlns:a14="http://schemas.microsoft.com/office/drawing/2010/main" val="0"/>
              </a:ext>
            </a:extLst>
          </a:blip>
          <a:srcRect/>
          <a:stretch>
            <a:fillRect/>
          </a:stretch>
        </p:blipFill>
        <p:spPr bwMode="auto">
          <a:xfrm>
            <a:off x="7853680" y="3050445"/>
            <a:ext cx="3048000" cy="2227996"/>
          </a:xfrm>
          <a:prstGeom prst="rect">
            <a:avLst/>
          </a:prstGeom>
          <a:noFill/>
          <a:ln>
            <a:noFill/>
          </a:ln>
        </p:spPr>
      </p:pic>
      <p:pic>
        <p:nvPicPr>
          <p:cNvPr id="7" name="Picture 6" descr="C:\Users\Alex\Documents\Teaching\Book Writin'\ARM Cortex M0Plus\Content\Analog IO\Lab\NewFile2.bmp"/>
          <p:cNvPicPr/>
          <p:nvPr/>
        </p:nvPicPr>
        <p:blipFill>
          <a:blip r:embed="rId4">
            <a:extLst>
              <a:ext uri="{28A0092B-C50C-407E-A947-70E740481C1C}">
                <a14:useLocalDpi xmlns:a14="http://schemas.microsoft.com/office/drawing/2010/main" val="0"/>
              </a:ext>
            </a:extLst>
          </a:blip>
          <a:srcRect/>
          <a:stretch>
            <a:fillRect/>
          </a:stretch>
        </p:blipFill>
        <p:spPr bwMode="auto">
          <a:xfrm>
            <a:off x="4311016" y="3060605"/>
            <a:ext cx="3044825" cy="2225675"/>
          </a:xfrm>
          <a:prstGeom prst="rect">
            <a:avLst/>
          </a:prstGeom>
          <a:noFill/>
          <a:ln>
            <a:noFill/>
          </a:ln>
        </p:spPr>
      </p:pic>
      <p:pic>
        <p:nvPicPr>
          <p:cNvPr id="8" name="Picture 7" descr="C:\Users\Alex\Documents\Teaching\Book Writin'\ARM Cortex M0Plus\Content\Analog IO\Lab\NewFile1.bmp"/>
          <p:cNvPicPr/>
          <p:nvPr/>
        </p:nvPicPr>
        <p:blipFill>
          <a:blip r:embed="rId5">
            <a:extLst>
              <a:ext uri="{28A0092B-C50C-407E-A947-70E740481C1C}">
                <a14:useLocalDpi xmlns:a14="http://schemas.microsoft.com/office/drawing/2010/main" val="0"/>
              </a:ext>
            </a:extLst>
          </a:blip>
          <a:srcRect/>
          <a:stretch>
            <a:fillRect/>
          </a:stretch>
        </p:blipFill>
        <p:spPr bwMode="auto">
          <a:xfrm>
            <a:off x="768352" y="3060605"/>
            <a:ext cx="3044825" cy="2225675"/>
          </a:xfrm>
          <a:prstGeom prst="rect">
            <a:avLst/>
          </a:prstGeom>
          <a:noFill/>
          <a:ln>
            <a:noFill/>
          </a:ln>
        </p:spPr>
      </p:pic>
    </p:spTree>
    <p:extLst>
      <p:ext uri="{BB962C8B-B14F-4D97-AF65-F5344CB8AC3E}">
        <p14:creationId xmlns:p14="http://schemas.microsoft.com/office/powerpoint/2010/main" val="1035979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 Code – Initialization</a:t>
            </a:r>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cs typeface="Consolas" panose="020B0609020204030204" pitchFamily="49" charset="0"/>
              </a:rPr>
              <a:t>void </a:t>
            </a:r>
            <a:r>
              <a:rPr lang="en-US" sz="2000" dirty="0" err="1">
                <a:latin typeface="Consolas" panose="020B0609020204030204" pitchFamily="49" charset="0"/>
                <a:cs typeface="Consolas" panose="020B0609020204030204" pitchFamily="49" charset="0"/>
              </a:rPr>
              <a:t>tone_init</a:t>
            </a:r>
            <a:r>
              <a:rPr lang="en-US" sz="2000" dirty="0">
                <a:latin typeface="Consolas" panose="020B0609020204030204" pitchFamily="49" charset="0"/>
                <a:cs typeface="Consolas" panose="020B0609020204030204" pitchFamily="49" charset="0"/>
              </a:rPr>
              <a:t>(void) {</a:t>
            </a:r>
          </a:p>
          <a:p>
            <a:pPr marL="0" indent="0">
              <a:buNone/>
            </a:pP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dac_init</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sinewave_init</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void </a:t>
            </a:r>
            <a:r>
              <a:rPr lang="en-US" sz="2000" dirty="0" err="1">
                <a:latin typeface="Consolas" panose="020B0609020204030204" pitchFamily="49" charset="0"/>
                <a:cs typeface="Consolas" panose="020B0609020204030204" pitchFamily="49" charset="0"/>
              </a:rPr>
              <a:t>sinewave_init</a:t>
            </a:r>
            <a:r>
              <a:rPr lang="en-US" sz="2000" dirty="0">
                <a:latin typeface="Consolas" panose="020B0609020204030204" pitchFamily="49" charset="0"/>
                <a:cs typeface="Consolas" panose="020B0609020204030204" pitchFamily="49" charset="0"/>
              </a:rPr>
              <a:t>(void) {</a:t>
            </a:r>
          </a:p>
          <a:p>
            <a:pPr marL="0" indent="0">
              <a:buNone/>
            </a:pP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int</a:t>
            </a:r>
            <a:r>
              <a:rPr lang="en-US" sz="2000" dirty="0">
                <a:latin typeface="Consolas" panose="020B0609020204030204" pitchFamily="49" charset="0"/>
                <a:cs typeface="Consolas" panose="020B0609020204030204" pitchFamily="49" charset="0"/>
              </a:rPr>
              <a:t> n;</a:t>
            </a:r>
          </a:p>
          <a:p>
            <a:pPr marL="0" indent="0">
              <a:buNone/>
            </a:pPr>
            <a:r>
              <a:rPr lang="en-US" sz="2000" dirty="0">
                <a:latin typeface="Consolas" panose="020B0609020204030204" pitchFamily="49" charset="0"/>
                <a:cs typeface="Consolas" panose="020B0609020204030204" pitchFamily="49" charset="0"/>
              </a:rPr>
              <a:t>	for (n = 0; n &lt; NUM_STEPS; n++) {</a:t>
            </a:r>
          </a:p>
          <a:p>
            <a:pPr marL="0" indent="0">
              <a:buNone/>
            </a:pP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sine_table</a:t>
            </a:r>
            <a:r>
              <a:rPr lang="en-US" sz="2000" dirty="0">
                <a:latin typeface="Consolas" panose="020B0609020204030204" pitchFamily="49" charset="0"/>
                <a:cs typeface="Consolas" panose="020B0609020204030204" pitchFamily="49" charset="0"/>
              </a:rPr>
              <a:t>[n] = MAX_DAC_CODE * (1 + sin(n*2*PI/NUM_STEPS)) / 2;</a:t>
            </a:r>
          </a:p>
          <a:p>
            <a:pPr marL="0" indent="0">
              <a:buNone/>
            </a:pPr>
            <a:r>
              <a:rPr lang="en-US" sz="2000" dirty="0">
                <a:latin typeface="Consolas" panose="020B0609020204030204" pitchFamily="49" charset="0"/>
                <a:cs typeface="Consolas" panose="020B0609020204030204" pitchFamily="49" charset="0"/>
              </a:rPr>
              <a:t>	}</a:t>
            </a:r>
          </a:p>
          <a:p>
            <a:pPr marL="0" indent="0">
              <a:buNone/>
            </a:pPr>
            <a:r>
              <a:rPr lang="en-US" sz="20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758488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 Code – Playback</a:t>
            </a:r>
          </a:p>
        </p:txBody>
      </p:sp>
      <p:sp>
        <p:nvSpPr>
          <p:cNvPr id="3" name="Content Placeholder 2"/>
          <p:cNvSpPr>
            <a:spLocks noGrp="1"/>
          </p:cNvSpPr>
          <p:nvPr>
            <p:ph idx="1"/>
          </p:nvPr>
        </p:nvSpPr>
        <p:spPr>
          <a:xfrm>
            <a:off x="479425" y="980903"/>
            <a:ext cx="11233150" cy="5138544"/>
          </a:xfrm>
        </p:spPr>
        <p:txBody>
          <a:bodyPr/>
          <a:lstStyle/>
          <a:p>
            <a:pPr marL="0" indent="0">
              <a:buNone/>
            </a:pPr>
            <a:r>
              <a:rPr lang="en-US" sz="1600" dirty="0">
                <a:latin typeface="Consolas" panose="020B0609020204030204" pitchFamily="49" charset="0"/>
                <a:cs typeface="Consolas" panose="020B0609020204030204" pitchFamily="49" charset="0"/>
              </a:rPr>
              <a:t>void </a:t>
            </a:r>
            <a:r>
              <a:rPr lang="en-US" sz="1600" dirty="0" err="1">
                <a:latin typeface="Consolas" panose="020B0609020204030204" pitchFamily="49" charset="0"/>
                <a:cs typeface="Consolas" panose="020B0609020204030204" pitchFamily="49" charset="0"/>
              </a:rPr>
              <a:t>tone_play</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int</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period_us</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int</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num_cycles</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wavetype</a:t>
            </a:r>
            <a:r>
              <a:rPr lang="en-US" sz="1600" dirty="0">
                <a:latin typeface="Consolas" panose="020B0609020204030204" pitchFamily="49" charset="0"/>
                <a:cs typeface="Consolas" panose="020B0609020204030204" pitchFamily="49" charset="0"/>
              </a:rPr>
              <a:t> wave) {</a:t>
            </a:r>
          </a:p>
          <a:p>
            <a:pPr marL="0" indent="0">
              <a:buNone/>
            </a:pP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int</a:t>
            </a:r>
            <a:r>
              <a:rPr lang="en-US" sz="1600" dirty="0">
                <a:latin typeface="Consolas" panose="020B0609020204030204" pitchFamily="49" charset="0"/>
                <a:cs typeface="Consolas" panose="020B0609020204030204" pitchFamily="49" charset="0"/>
              </a:rPr>
              <a:t> sample, step;</a:t>
            </a:r>
          </a:p>
          <a:p>
            <a:pPr marL="0" indent="0">
              <a:buNone/>
            </a:pPr>
            <a:r>
              <a:rPr lang="en-US" sz="1600" dirty="0">
                <a:latin typeface="Consolas" panose="020B0609020204030204" pitchFamily="49" charset="0"/>
                <a:cs typeface="Consolas" panose="020B0609020204030204" pitchFamily="49" charset="0"/>
              </a:rPr>
              <a:t>	while(</a:t>
            </a:r>
            <a:r>
              <a:rPr lang="en-US" sz="1600" dirty="0" err="1">
                <a:latin typeface="Consolas" panose="020B0609020204030204" pitchFamily="49" charset="0"/>
                <a:cs typeface="Consolas" panose="020B0609020204030204" pitchFamily="49" charset="0"/>
              </a:rPr>
              <a:t>num_cycles</a:t>
            </a:r>
            <a:r>
              <a:rPr lang="en-US" sz="1600" dirty="0">
                <a:latin typeface="Consolas" panose="020B0609020204030204" pitchFamily="49" charset="0"/>
                <a:cs typeface="Consolas" panose="020B0609020204030204" pitchFamily="49" charset="0"/>
              </a:rPr>
              <a:t>-- &gt; 0) {</a:t>
            </a:r>
          </a:p>
          <a:p>
            <a:pPr marL="0" indent="0">
              <a:buNone/>
            </a:pPr>
            <a:r>
              <a:rPr lang="en-US" sz="1600" dirty="0">
                <a:latin typeface="Consolas" panose="020B0609020204030204" pitchFamily="49" charset="0"/>
                <a:cs typeface="Consolas" panose="020B0609020204030204" pitchFamily="49" charset="0"/>
              </a:rPr>
              <a:t>		for (step = 0; step &lt; NUM_STEPS; step++) {</a:t>
            </a:r>
          </a:p>
          <a:p>
            <a:pPr marL="0" indent="0">
              <a:buNone/>
            </a:pPr>
            <a:r>
              <a:rPr lang="en-US" sz="1600" dirty="0">
                <a:latin typeface="Consolas" panose="020B0609020204030204" pitchFamily="49" charset="0"/>
                <a:cs typeface="Consolas" panose="020B0609020204030204" pitchFamily="49" charset="0"/>
              </a:rPr>
              <a:t>			switch(wave) {</a:t>
            </a:r>
          </a:p>
          <a:p>
            <a:pPr marL="0" indent="0">
              <a:buNone/>
            </a:pPr>
            <a:r>
              <a:rPr lang="en-US" sz="1600" dirty="0">
                <a:latin typeface="Consolas" panose="020B0609020204030204" pitchFamily="49" charset="0"/>
                <a:cs typeface="Consolas" panose="020B0609020204030204" pitchFamily="49" charset="0"/>
              </a:rPr>
              <a:t>				case SINE: sample = </a:t>
            </a:r>
            <a:r>
              <a:rPr lang="en-US" sz="1600" dirty="0" err="1">
                <a:latin typeface="Consolas" panose="020B0609020204030204" pitchFamily="49" charset="0"/>
                <a:cs typeface="Consolas" panose="020B0609020204030204" pitchFamily="49" charset="0"/>
              </a:rPr>
              <a:t>sine_table</a:t>
            </a:r>
            <a:r>
              <a:rPr lang="en-US" sz="1600" dirty="0">
                <a:latin typeface="Consolas" panose="020B0609020204030204" pitchFamily="49" charset="0"/>
                <a:cs typeface="Consolas" panose="020B0609020204030204" pitchFamily="49" charset="0"/>
              </a:rPr>
              <a:t>[step]; break;</a:t>
            </a:r>
          </a:p>
          <a:p>
            <a:pPr marL="0" indent="0">
              <a:buNone/>
            </a:pPr>
            <a:r>
              <a:rPr lang="en-US" sz="1600" dirty="0">
                <a:latin typeface="Consolas" panose="020B0609020204030204" pitchFamily="49" charset="0"/>
                <a:cs typeface="Consolas" panose="020B0609020204030204" pitchFamily="49" charset="0"/>
              </a:rPr>
              <a:t>				case SQUARE: sample = step &lt; NUM_STEPS / 2 ? 0 : MAX_DAC_CODE;</a:t>
            </a:r>
          </a:p>
          <a:p>
            <a:pPr marL="0" indent="0">
              <a:buNone/>
            </a:pPr>
            <a:r>
              <a:rPr lang="en-US" sz="1600" dirty="0">
                <a:latin typeface="Consolas" panose="020B0609020204030204" pitchFamily="49" charset="0"/>
                <a:cs typeface="Consolas" panose="020B0609020204030204" pitchFamily="49" charset="0"/>
              </a:rPr>
              <a:t>					break;</a:t>
            </a:r>
          </a:p>
          <a:p>
            <a:pPr marL="0" indent="0">
              <a:buNone/>
            </a:pPr>
            <a:r>
              <a:rPr lang="en-US" sz="1600" dirty="0">
                <a:latin typeface="Consolas" panose="020B0609020204030204" pitchFamily="49" charset="0"/>
                <a:cs typeface="Consolas" panose="020B0609020204030204" pitchFamily="49" charset="0"/>
              </a:rPr>
              <a:t>				case RAMP: sample = (step * MAX_DAC_CODE) / NUM_STEPS; break;</a:t>
            </a:r>
          </a:p>
          <a:p>
            <a:pPr marL="0" indent="0">
              <a:buNone/>
            </a:pPr>
            <a:r>
              <a:rPr lang="en-US" sz="1600" dirty="0">
                <a:latin typeface="Consolas" panose="020B0609020204030204" pitchFamily="49" charset="0"/>
                <a:cs typeface="Consolas" panose="020B0609020204030204" pitchFamily="49" charset="0"/>
              </a:rPr>
              <a:t>			}</a:t>
            </a:r>
          </a:p>
          <a:p>
            <a:pPr marL="0" indent="0">
              <a:buNone/>
            </a:pP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dac_set</a:t>
            </a:r>
            <a:r>
              <a:rPr lang="en-US" sz="1600" dirty="0">
                <a:latin typeface="Consolas" panose="020B0609020204030204" pitchFamily="49" charset="0"/>
                <a:cs typeface="Consolas" panose="020B0609020204030204" pitchFamily="49" charset="0"/>
              </a:rPr>
              <a:t>(sample);</a:t>
            </a:r>
          </a:p>
          <a:p>
            <a:pPr marL="0" indent="0">
              <a:buNone/>
            </a:pP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delay_us</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period_us</a:t>
            </a:r>
            <a:r>
              <a:rPr lang="en-US" sz="1600" dirty="0">
                <a:latin typeface="Consolas" panose="020B0609020204030204" pitchFamily="49" charset="0"/>
                <a:cs typeface="Consolas" panose="020B0609020204030204" pitchFamily="49" charset="0"/>
              </a:rPr>
              <a:t>);</a:t>
            </a:r>
          </a:p>
          <a:p>
            <a:pPr marL="0" indent="0">
              <a:buNone/>
            </a:pPr>
            <a:r>
              <a:rPr lang="en-US" sz="1600" dirty="0">
                <a:latin typeface="Consolas" panose="020B0609020204030204" pitchFamily="49" charset="0"/>
                <a:cs typeface="Consolas" panose="020B0609020204030204" pitchFamily="49" charset="0"/>
              </a:rPr>
              <a:t>		}</a:t>
            </a:r>
          </a:p>
          <a:p>
            <a:pPr marL="0" indent="0">
              <a:buNone/>
            </a:pPr>
            <a:r>
              <a:rPr lang="en-US" sz="1600" dirty="0">
                <a:latin typeface="Consolas" panose="020B0609020204030204" pitchFamily="49" charset="0"/>
                <a:cs typeface="Consolas" panose="020B0609020204030204" pitchFamily="49" charset="0"/>
              </a:rPr>
              <a:t>	}</a:t>
            </a:r>
          </a:p>
          <a:p>
            <a:pPr marL="0" indent="0">
              <a:buNone/>
            </a:pP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132127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Analog Comparator</a:t>
            </a:r>
          </a:p>
        </p:txBody>
      </p:sp>
      <p:sp>
        <p:nvSpPr>
          <p:cNvPr id="2" name="Subtitle 1">
            <a:extLst>
              <a:ext uri="{FF2B5EF4-FFF2-40B4-BE49-F238E27FC236}">
                <a16:creationId xmlns:a16="http://schemas.microsoft.com/office/drawing/2014/main" id="{CE215F3F-D725-4AA6-B74D-E1CAC80F2C6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46139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Example: Power Failure Detection</a:t>
            </a:r>
          </a:p>
        </p:txBody>
      </p:sp>
      <p:sp>
        <p:nvSpPr>
          <p:cNvPr id="3" name="Content Placeholder 2"/>
          <p:cNvSpPr>
            <a:spLocks noGrp="1"/>
          </p:cNvSpPr>
          <p:nvPr>
            <p:ph idx="1"/>
          </p:nvPr>
        </p:nvSpPr>
        <p:spPr>
          <a:xfrm>
            <a:off x="479425" y="3741177"/>
            <a:ext cx="11233150" cy="2378269"/>
          </a:xfrm>
        </p:spPr>
        <p:txBody>
          <a:bodyPr/>
          <a:lstStyle/>
          <a:p>
            <a:r>
              <a:rPr lang="en-US" sz="2000" dirty="0"/>
              <a:t>Need warning of when power has failed</a:t>
            </a:r>
          </a:p>
          <a:p>
            <a:pPr lvl="1"/>
            <a:r>
              <a:rPr lang="en-US" dirty="0"/>
              <a:t>Very limited amount of time before capacitor C1 discharges</a:t>
            </a:r>
          </a:p>
          <a:p>
            <a:pPr lvl="1"/>
            <a:r>
              <a:rPr lang="en-US" dirty="0"/>
              <a:t>Save critical information</a:t>
            </a:r>
          </a:p>
          <a:p>
            <a:pPr lvl="1"/>
            <a:r>
              <a:rPr lang="en-US" dirty="0"/>
              <a:t>Turn off output devices</a:t>
            </a:r>
          </a:p>
          <a:p>
            <a:pPr lvl="1"/>
            <a:r>
              <a:rPr lang="en-US" dirty="0"/>
              <a:t>Put system into safe mode</a:t>
            </a:r>
          </a:p>
          <a:p>
            <a:r>
              <a:rPr lang="en-US" sz="2000" dirty="0"/>
              <a:t>Can use a comparator to compare </a:t>
            </a:r>
            <a:r>
              <a:rPr lang="en-US" sz="2000" dirty="0" err="1"/>
              <a:t>Vcc</a:t>
            </a:r>
            <a:r>
              <a:rPr lang="en-US" sz="2000" dirty="0"/>
              <a:t> against a fixed reference voltage </a:t>
            </a:r>
            <a:r>
              <a:rPr lang="en-US" sz="2000" dirty="0" err="1"/>
              <a:t>Vref</a:t>
            </a:r>
            <a:endParaRPr lang="en-US" sz="2000" dirty="0"/>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295401"/>
            <a:ext cx="4648200" cy="237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2753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Comparator Overview</a:t>
            </a:r>
          </a:p>
        </p:txBody>
      </p:sp>
      <p:sp>
        <p:nvSpPr>
          <p:cNvPr id="7171" name="Content Placeholder 4"/>
          <p:cNvSpPr>
            <a:spLocks noGrp="1"/>
          </p:cNvSpPr>
          <p:nvPr>
            <p:ph idx="1"/>
          </p:nvPr>
        </p:nvSpPr>
        <p:spPr>
          <a:xfrm>
            <a:off x="479425" y="3838061"/>
            <a:ext cx="11233150" cy="2281385"/>
          </a:xfrm>
        </p:spPr>
        <p:txBody>
          <a:bodyPr/>
          <a:lstStyle/>
          <a:p>
            <a:r>
              <a:rPr lang="en-US" sz="2000" dirty="0"/>
              <a:t>Comparator compares Sense and </a:t>
            </a:r>
            <a:r>
              <a:rPr lang="en-US" sz="2000" dirty="0" err="1"/>
              <a:t>Vref</a:t>
            </a:r>
            <a:endParaRPr lang="en-US" sz="2000" dirty="0"/>
          </a:p>
          <a:p>
            <a:r>
              <a:rPr lang="en-US" sz="2000" dirty="0"/>
              <a:t>Comparator output indicates if Sense &gt; </a:t>
            </a:r>
            <a:r>
              <a:rPr lang="en-US" sz="2000" dirty="0" err="1"/>
              <a:t>Vref</a:t>
            </a:r>
            <a:r>
              <a:rPr lang="en-US" sz="2000" dirty="0"/>
              <a:t> (1) or Sense &lt; </a:t>
            </a:r>
            <a:r>
              <a:rPr lang="en-US" sz="2000" dirty="0" err="1"/>
              <a:t>Vref</a:t>
            </a:r>
            <a:r>
              <a:rPr lang="en-US" sz="2000" dirty="0"/>
              <a:t> (0)</a:t>
            </a:r>
          </a:p>
          <a:p>
            <a:r>
              <a:rPr lang="en-US" sz="2000" dirty="0"/>
              <a:t>Can generate an interrupt request (+, -, or +- edges)</a:t>
            </a:r>
          </a:p>
          <a:p>
            <a:r>
              <a:rPr lang="en-US" sz="2000" dirty="0"/>
              <a:t>If the Sense input drops below </a:t>
            </a:r>
            <a:r>
              <a:rPr lang="en-US" sz="2000" dirty="0" err="1"/>
              <a:t>Vref</a:t>
            </a:r>
            <a:r>
              <a:rPr lang="en-US" sz="2000" dirty="0"/>
              <a:t>, fire an interrupt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697" y="1295401"/>
            <a:ext cx="6608595" cy="237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759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 Code – Comparator</a:t>
            </a:r>
          </a:p>
        </p:txBody>
      </p:sp>
      <p:sp>
        <p:nvSpPr>
          <p:cNvPr id="3" name="Content Placeholder 2"/>
          <p:cNvSpPr>
            <a:spLocks noGrp="1"/>
          </p:cNvSpPr>
          <p:nvPr>
            <p:ph idx="1"/>
          </p:nvPr>
        </p:nvSpPr>
        <p:spPr/>
        <p:txBody>
          <a:bodyPr/>
          <a:lstStyle/>
          <a:p>
            <a:pPr marL="0" indent="0">
              <a:buNone/>
            </a:pPr>
            <a:r>
              <a:rPr lang="en-US" sz="1800" dirty="0">
                <a:latin typeface="Consolas" panose="020B0609020204030204" pitchFamily="49" charset="0"/>
                <a:cs typeface="Consolas" panose="020B0609020204030204" pitchFamily="49" charset="0"/>
              </a:rPr>
              <a:t>void </a:t>
            </a:r>
            <a:r>
              <a:rPr lang="en-US" sz="1800" dirty="0" err="1">
                <a:latin typeface="Consolas" panose="020B0609020204030204" pitchFamily="49" charset="0"/>
                <a:cs typeface="Consolas" panose="020B0609020204030204" pitchFamily="49" charset="0"/>
              </a:rPr>
              <a:t>comparator_isr</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int</a:t>
            </a:r>
            <a:r>
              <a:rPr lang="en-US" sz="1800" dirty="0">
                <a:latin typeface="Consolas" panose="020B0609020204030204" pitchFamily="49" charset="0"/>
                <a:cs typeface="Consolas" panose="020B0609020204030204" pitchFamily="49" charset="0"/>
              </a:rPr>
              <a:t> state) {</a:t>
            </a:r>
          </a:p>
          <a:p>
            <a:pPr marL="0" indent="0">
              <a:buNone/>
            </a:pPr>
            <a:r>
              <a:rPr lang="en-US" sz="1800" dirty="0">
                <a:latin typeface="Consolas" panose="020B0609020204030204" pitchFamily="49" charset="0"/>
                <a:cs typeface="Consolas" panose="020B0609020204030204" pitchFamily="49" charset="0"/>
              </a:rPr>
              <a:t>	if (state) {</a:t>
            </a:r>
          </a:p>
          <a:p>
            <a:pPr marL="0" indent="0">
              <a:buNone/>
            </a:pPr>
            <a:r>
              <a:rPr lang="en-US" sz="1800" dirty="0">
                <a:latin typeface="Consolas" panose="020B0609020204030204" pitchFamily="49" charset="0"/>
                <a:cs typeface="Consolas" panose="020B0609020204030204" pitchFamily="49" charset="0"/>
              </a:rPr>
              <a:t>		// Sense &gt; </a:t>
            </a:r>
            <a:r>
              <a:rPr lang="en-US" sz="1800" dirty="0" err="1">
                <a:latin typeface="Consolas" panose="020B0609020204030204" pitchFamily="49" charset="0"/>
                <a:cs typeface="Consolas" panose="020B0609020204030204" pitchFamily="49" charset="0"/>
              </a:rPr>
              <a:t>Vref</a:t>
            </a:r>
            <a:r>
              <a:rPr lang="en-US" sz="1800" dirty="0">
                <a:latin typeface="Consolas" panose="020B0609020204030204" pitchFamily="49" charset="0"/>
                <a:cs typeface="Consolas" panose="020B0609020204030204" pitchFamily="49" charset="0"/>
              </a:rPr>
              <a:t>, turn off LEDs.</a:t>
            </a:r>
          </a:p>
          <a:p>
            <a:pPr marL="0" indent="0">
              <a:buNone/>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leds_set</a:t>
            </a:r>
            <a:r>
              <a:rPr lang="en-US" sz="1800" dirty="0">
                <a:latin typeface="Consolas" panose="020B0609020204030204" pitchFamily="49" charset="0"/>
                <a:cs typeface="Consolas" panose="020B0609020204030204" pitchFamily="49" charset="0"/>
              </a:rPr>
              <a:t>(0, 0, 0);</a:t>
            </a:r>
          </a:p>
          <a:p>
            <a:pPr marL="0" indent="0">
              <a:buNone/>
            </a:pPr>
            <a:r>
              <a:rPr lang="en-US" sz="1800" dirty="0">
                <a:latin typeface="Consolas" panose="020B0609020204030204" pitchFamily="49" charset="0"/>
                <a:cs typeface="Consolas" panose="020B0609020204030204" pitchFamily="49" charset="0"/>
              </a:rPr>
              <a:t>	} else {</a:t>
            </a:r>
          </a:p>
          <a:p>
            <a:pPr marL="0" indent="0">
              <a:buNone/>
            </a:pPr>
            <a:r>
              <a:rPr lang="en-US" sz="1800" dirty="0">
                <a:latin typeface="Consolas" panose="020B0609020204030204" pitchFamily="49" charset="0"/>
                <a:cs typeface="Consolas" panose="020B0609020204030204" pitchFamily="49" charset="0"/>
              </a:rPr>
              <a:t>		// Sense &lt; </a:t>
            </a:r>
            <a:r>
              <a:rPr lang="en-US" sz="1800" dirty="0" err="1">
                <a:latin typeface="Consolas" panose="020B0609020204030204" pitchFamily="49" charset="0"/>
                <a:cs typeface="Consolas" panose="020B0609020204030204" pitchFamily="49" charset="0"/>
              </a:rPr>
              <a:t>Vref</a:t>
            </a:r>
            <a:r>
              <a:rPr lang="en-US" sz="1800" dirty="0">
                <a:latin typeface="Consolas" panose="020B0609020204030204" pitchFamily="49" charset="0"/>
                <a:cs typeface="Consolas" panose="020B0609020204030204" pitchFamily="49" charset="0"/>
              </a:rPr>
              <a:t>, turn on red LED.</a:t>
            </a:r>
          </a:p>
          <a:p>
            <a:pPr marL="0" indent="0">
              <a:buNone/>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leds_set</a:t>
            </a:r>
            <a:r>
              <a:rPr lang="en-US" sz="1800" dirty="0">
                <a:latin typeface="Consolas" panose="020B0609020204030204" pitchFamily="49" charset="0"/>
                <a:cs typeface="Consolas" panose="020B0609020204030204" pitchFamily="49" charset="0"/>
              </a:rPr>
              <a:t>(1, 0, 0);</a:t>
            </a:r>
          </a:p>
          <a:p>
            <a:pPr marL="0" indent="0">
              <a:buNone/>
            </a:pPr>
            <a:r>
              <a:rPr lang="en-US" sz="1800" dirty="0">
                <a:latin typeface="Consolas" panose="020B0609020204030204" pitchFamily="49" charset="0"/>
                <a:cs typeface="Consolas" panose="020B0609020204030204" pitchFamily="49" charset="0"/>
              </a:rPr>
              <a:t>	}</a:t>
            </a:r>
          </a:p>
          <a:p>
            <a:pPr marL="0" indent="0">
              <a:buNone/>
            </a:pPr>
            <a:r>
              <a:rPr lang="en-US" sz="1800" dirty="0">
                <a:latin typeface="Consolas" panose="020B0609020204030204" pitchFamily="49" charset="0"/>
                <a:cs typeface="Consolas" panose="020B0609020204030204" pitchFamily="49" charset="0"/>
              </a:rPr>
              <a:t>}</a:t>
            </a: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err="1">
                <a:latin typeface="Consolas" panose="020B0609020204030204" pitchFamily="49" charset="0"/>
                <a:cs typeface="Consolas" panose="020B0609020204030204" pitchFamily="49" charset="0"/>
              </a:rPr>
              <a:t>int</a:t>
            </a:r>
            <a:r>
              <a:rPr lang="en-US" sz="1800" dirty="0">
                <a:latin typeface="Consolas" panose="020B0609020204030204" pitchFamily="49" charset="0"/>
                <a:cs typeface="Consolas" panose="020B0609020204030204" pitchFamily="49" charset="0"/>
              </a:rPr>
              <a:t> main(void) {</a:t>
            </a:r>
          </a:p>
          <a:p>
            <a:pPr marL="0" indent="0">
              <a:buNone/>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comparator_init</a:t>
            </a:r>
            <a:r>
              <a:rPr lang="en-US" sz="1800" dirty="0">
                <a:latin typeface="Consolas" panose="020B0609020204030204" pitchFamily="49" charset="0"/>
                <a:cs typeface="Consolas" panose="020B0609020204030204" pitchFamily="49" charset="0"/>
              </a:rPr>
              <a:t>();</a:t>
            </a:r>
          </a:p>
          <a:p>
            <a:pPr marL="0" indent="0">
              <a:buNone/>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comparator_set_trigger</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CompBoth</a:t>
            </a:r>
            <a:r>
              <a:rPr lang="en-US" sz="1800" dirty="0">
                <a:latin typeface="Consolas" panose="020B0609020204030204" pitchFamily="49" charset="0"/>
                <a:cs typeface="Consolas" panose="020B0609020204030204" pitchFamily="49" charset="0"/>
              </a:rPr>
              <a:t>); // ISR on both rising and falling edges.</a:t>
            </a:r>
          </a:p>
          <a:p>
            <a:pPr marL="0" indent="0">
              <a:buNone/>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comparator_set_callback</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comparator_isr</a:t>
            </a:r>
            <a:r>
              <a:rPr lang="en-US" sz="1800" dirty="0">
                <a:latin typeface="Consolas" panose="020B0609020204030204" pitchFamily="49" charset="0"/>
                <a:cs typeface="Consolas" panose="020B0609020204030204" pitchFamily="49" charset="0"/>
              </a:rPr>
              <a:t>);</a:t>
            </a:r>
          </a:p>
          <a:p>
            <a:pPr marL="0" indent="0">
              <a:buNone/>
            </a:pPr>
            <a:r>
              <a:rPr lang="en-US" sz="1800" dirty="0">
                <a:latin typeface="Consolas" panose="020B0609020204030204" pitchFamily="49" charset="0"/>
                <a:cs typeface="Consolas" panose="020B0609020204030204" pitchFamily="49" charset="0"/>
              </a:rPr>
              <a:t>	…</a:t>
            </a:r>
          </a:p>
          <a:p>
            <a:pPr marL="0" indent="0">
              <a:buNone/>
            </a:pPr>
            <a:r>
              <a:rPr lang="en-US" sz="18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233148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Module syllabus</a:t>
            </a:r>
          </a:p>
        </p:txBody>
      </p:sp>
      <p:sp>
        <p:nvSpPr>
          <p:cNvPr id="2" name="Content Placeholder 1"/>
          <p:cNvSpPr>
            <a:spLocks noGrp="1"/>
          </p:cNvSpPr>
          <p:nvPr>
            <p:ph idx="1"/>
          </p:nvPr>
        </p:nvSpPr>
        <p:spPr/>
        <p:txBody>
          <a:bodyPr/>
          <a:lstStyle/>
          <a:p>
            <a:r>
              <a:rPr lang="en-GB" dirty="0"/>
              <a:t>Converting Between Analog and Digital Values</a:t>
            </a:r>
          </a:p>
          <a:p>
            <a:r>
              <a:rPr lang="en-GB" dirty="0"/>
              <a:t>Analog to Digital Conversion Concepts</a:t>
            </a:r>
          </a:p>
          <a:p>
            <a:r>
              <a:rPr lang="en-GB" dirty="0"/>
              <a:t>Analog Interfacing Peripherals</a:t>
            </a:r>
          </a:p>
          <a:p>
            <a:r>
              <a:rPr lang="en-GB" dirty="0"/>
              <a:t>Digital to Analog Converter</a:t>
            </a:r>
          </a:p>
          <a:p>
            <a:r>
              <a:rPr lang="en-GB" dirty="0"/>
              <a:t>Analog Comparator</a:t>
            </a:r>
          </a:p>
          <a:p>
            <a:r>
              <a:rPr lang="en-GB" dirty="0"/>
              <a:t>Analog to Digital Converter</a:t>
            </a:r>
          </a:p>
          <a:p>
            <a:endParaRPr lang="en-GB" dirty="0"/>
          </a:p>
        </p:txBody>
      </p:sp>
    </p:spTree>
    <p:extLst>
      <p:ext uri="{BB962C8B-B14F-4D97-AF65-F5344CB8AC3E}">
        <p14:creationId xmlns:p14="http://schemas.microsoft.com/office/powerpoint/2010/main" val="467914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Analog to Digital Converter</a:t>
            </a:r>
          </a:p>
        </p:txBody>
      </p:sp>
      <p:sp>
        <p:nvSpPr>
          <p:cNvPr id="2" name="Subtitle 1">
            <a:extLst>
              <a:ext uri="{FF2B5EF4-FFF2-40B4-BE49-F238E27FC236}">
                <a16:creationId xmlns:a16="http://schemas.microsoft.com/office/drawing/2014/main" id="{23ED0E15-68CD-4C60-83A6-7ED7E5E7CE7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9670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dirty="0"/>
              <a:t>Example: Battery Monitoring</a:t>
            </a:r>
          </a:p>
        </p:txBody>
      </p:sp>
      <p:sp>
        <p:nvSpPr>
          <p:cNvPr id="5" name="Content Placeholder 4"/>
          <p:cNvSpPr>
            <a:spLocks noGrp="1"/>
          </p:cNvSpPr>
          <p:nvPr>
            <p:ph idx="1"/>
          </p:nvPr>
        </p:nvSpPr>
        <p:spPr>
          <a:xfrm>
            <a:off x="479425" y="3838061"/>
            <a:ext cx="11233150" cy="2281385"/>
          </a:xfrm>
        </p:spPr>
        <p:txBody>
          <a:bodyPr/>
          <a:lstStyle/>
          <a:p>
            <a:r>
              <a:rPr lang="en-GB" sz="2000" dirty="0"/>
              <a:t>Operates similarly to comparator based system</a:t>
            </a:r>
          </a:p>
          <a:p>
            <a:endParaRPr lang="en-GB" sz="2000" dirty="0"/>
          </a:p>
          <a:p>
            <a:r>
              <a:rPr lang="en-GB" sz="2000" dirty="0"/>
              <a:t>Measures battery voltage, better indication of battery life than comparator</a:t>
            </a:r>
          </a:p>
          <a:p>
            <a:endParaRPr lang="en-GB" sz="2000" dirty="0"/>
          </a:p>
          <a:p>
            <a:r>
              <a:rPr lang="en-GB" sz="2000" dirty="0"/>
              <a:t>Can provide information about battery discharge rate</a:t>
            </a: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295401"/>
            <a:ext cx="4648200" cy="237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873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200" dirty="0"/>
              <a:t>Battery Discharge</a:t>
            </a:r>
          </a:p>
        </p:txBody>
      </p:sp>
      <p:sp>
        <p:nvSpPr>
          <p:cNvPr id="2" name="Content Placeholder 1"/>
          <p:cNvSpPr>
            <a:spLocks noGrp="1"/>
          </p:cNvSpPr>
          <p:nvPr>
            <p:ph idx="1"/>
          </p:nvPr>
        </p:nvSpPr>
        <p:spPr>
          <a:xfrm>
            <a:off x="479425" y="3815542"/>
            <a:ext cx="11233150" cy="2303904"/>
          </a:xfrm>
        </p:spPr>
        <p:txBody>
          <a:bodyPr/>
          <a:lstStyle/>
          <a:p>
            <a:r>
              <a:rPr lang="en-GB" sz="2000" dirty="0"/>
              <a:t>As the battery discharges, the voltage decreases</a:t>
            </a:r>
          </a:p>
          <a:p>
            <a:endParaRPr lang="en-GB" sz="2000" dirty="0"/>
          </a:p>
          <a:p>
            <a:r>
              <a:rPr lang="en-GB" sz="2000" dirty="0"/>
              <a:t>Measure with respect to </a:t>
            </a:r>
            <a:r>
              <a:rPr lang="en-GB" sz="2000" dirty="0" err="1"/>
              <a:t>Vref</a:t>
            </a:r>
            <a:r>
              <a:rPr lang="en-GB" sz="2000" dirty="0"/>
              <a:t> (fixed voltage reference)</a:t>
            </a:r>
          </a:p>
          <a:p>
            <a:endParaRPr lang="en-GB" sz="2000" dirty="0"/>
          </a:p>
          <a:p>
            <a:r>
              <a:rPr lang="en-GB" sz="2000" dirty="0"/>
              <a:t>Convert to capacity with look-up table and interpolation</a:t>
            </a:r>
          </a:p>
        </p:txBody>
      </p:sp>
      <p:graphicFrame>
        <p:nvGraphicFramePr>
          <p:cNvPr id="7" name="Chart 6"/>
          <p:cNvGraphicFramePr>
            <a:graphicFrameLocks/>
          </p:cNvGraphicFramePr>
          <p:nvPr/>
        </p:nvGraphicFramePr>
        <p:xfrm>
          <a:off x="3200400" y="990600"/>
          <a:ext cx="5410200" cy="289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5566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055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ChangeArrowheads="1"/>
          </p:cNvSpPr>
          <p:nvPr>
            <p:ph type="title"/>
          </p:nvPr>
        </p:nvSpPr>
        <p:spPr/>
        <p:txBody>
          <a:bodyPr>
            <a:normAutofit/>
          </a:bodyPr>
          <a:lstStyle/>
          <a:p>
            <a:r>
              <a:rPr lang="en-US" sz="3200" dirty="0"/>
              <a:t>Why It’s Needed</a:t>
            </a:r>
          </a:p>
        </p:txBody>
      </p:sp>
      <p:sp>
        <p:nvSpPr>
          <p:cNvPr id="4099" name="Rectangle 3"/>
          <p:cNvSpPr>
            <a:spLocks noGrp="1" noChangeArrowheads="1"/>
          </p:cNvSpPr>
          <p:nvPr>
            <p:ph idx="1"/>
          </p:nvPr>
        </p:nvSpPr>
        <p:spPr/>
        <p:txBody>
          <a:bodyPr/>
          <a:lstStyle/>
          <a:p>
            <a:r>
              <a:rPr lang="en-US" sz="2000" dirty="0"/>
              <a:t>Embedded systems often need to measure values of physical parameters</a:t>
            </a:r>
          </a:p>
          <a:p>
            <a:r>
              <a:rPr lang="en-US" sz="2000" dirty="0"/>
              <a:t>These parameters are usually continuous (analog) and not in a digital form which computers (which operate on discrete data values) can process</a:t>
            </a:r>
            <a:endParaRPr lang="en-US" dirty="0"/>
          </a:p>
        </p:txBody>
      </p:sp>
      <p:sp>
        <p:nvSpPr>
          <p:cNvPr id="4100" name="Rectangle 4"/>
          <p:cNvSpPr>
            <a:spLocks noChangeArrowheads="1"/>
          </p:cNvSpPr>
          <p:nvPr/>
        </p:nvSpPr>
        <p:spPr bwMode="auto">
          <a:xfrm>
            <a:off x="6197561" y="2808704"/>
            <a:ext cx="558581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lnSpc>
                <a:spcPct val="80000"/>
              </a:lnSpc>
              <a:spcBef>
                <a:spcPct val="20000"/>
              </a:spcBef>
              <a:buClr>
                <a:schemeClr val="accent5"/>
              </a:buClr>
              <a:buFontTx/>
              <a:buChar char="•"/>
            </a:pPr>
            <a:r>
              <a:rPr lang="en-US" dirty="0">
                <a:latin typeface="+mn-lt"/>
              </a:rPr>
              <a:t>Pressure</a:t>
            </a:r>
          </a:p>
          <a:p>
            <a:pPr marL="742950" lvl="1" indent="-285750">
              <a:lnSpc>
                <a:spcPct val="80000"/>
              </a:lnSpc>
              <a:spcBef>
                <a:spcPct val="20000"/>
              </a:spcBef>
              <a:buClr>
                <a:schemeClr val="accent5"/>
              </a:buClr>
              <a:buFontTx/>
              <a:buChar char="–"/>
            </a:pPr>
            <a:r>
              <a:rPr lang="en-US" sz="1400" dirty="0">
                <a:latin typeface="+mn-lt"/>
              </a:rPr>
              <a:t>Blood pressure monitor</a:t>
            </a:r>
          </a:p>
          <a:p>
            <a:pPr marL="742950" lvl="1" indent="-285750">
              <a:lnSpc>
                <a:spcPct val="80000"/>
              </a:lnSpc>
              <a:spcBef>
                <a:spcPct val="20000"/>
              </a:spcBef>
              <a:buClr>
                <a:schemeClr val="accent5"/>
              </a:buClr>
              <a:buFontTx/>
              <a:buChar char="–"/>
            </a:pPr>
            <a:r>
              <a:rPr lang="en-US" sz="1400" dirty="0">
                <a:latin typeface="+mn-lt"/>
              </a:rPr>
              <a:t>Altimeter</a:t>
            </a:r>
          </a:p>
          <a:p>
            <a:pPr marL="742950" lvl="1" indent="-285750">
              <a:lnSpc>
                <a:spcPct val="80000"/>
              </a:lnSpc>
              <a:spcBef>
                <a:spcPct val="20000"/>
              </a:spcBef>
              <a:buClr>
                <a:schemeClr val="accent5"/>
              </a:buClr>
              <a:buFontTx/>
              <a:buChar char="–"/>
            </a:pPr>
            <a:r>
              <a:rPr lang="en-US" sz="1400" dirty="0">
                <a:latin typeface="+mn-lt"/>
              </a:rPr>
              <a:t>Car engine controller</a:t>
            </a:r>
          </a:p>
          <a:p>
            <a:pPr marL="742950" lvl="1" indent="-285750">
              <a:lnSpc>
                <a:spcPct val="80000"/>
              </a:lnSpc>
              <a:spcBef>
                <a:spcPct val="20000"/>
              </a:spcBef>
              <a:buClr>
                <a:schemeClr val="accent5"/>
              </a:buClr>
              <a:buFontTx/>
              <a:buChar char="–"/>
            </a:pPr>
            <a:r>
              <a:rPr lang="en-US" sz="1400" dirty="0">
                <a:latin typeface="+mn-lt"/>
              </a:rPr>
              <a:t>Scuba dive computer </a:t>
            </a:r>
          </a:p>
          <a:p>
            <a:pPr marL="742950" lvl="1" indent="-285750">
              <a:lnSpc>
                <a:spcPct val="80000"/>
              </a:lnSpc>
              <a:spcBef>
                <a:spcPct val="20000"/>
              </a:spcBef>
              <a:buClr>
                <a:schemeClr val="accent5"/>
              </a:buClr>
              <a:buFontTx/>
              <a:buChar char="–"/>
            </a:pPr>
            <a:r>
              <a:rPr lang="en-US" sz="1400" dirty="0">
                <a:latin typeface="+mn-lt"/>
              </a:rPr>
              <a:t>Tsunami detector</a:t>
            </a:r>
          </a:p>
          <a:p>
            <a:pPr marL="342900" indent="-342900">
              <a:lnSpc>
                <a:spcPct val="80000"/>
              </a:lnSpc>
              <a:spcBef>
                <a:spcPct val="20000"/>
              </a:spcBef>
              <a:buClr>
                <a:schemeClr val="accent5"/>
              </a:buClr>
              <a:buFontTx/>
              <a:buChar char="•"/>
            </a:pPr>
            <a:r>
              <a:rPr lang="en-US" dirty="0">
                <a:latin typeface="+mn-lt"/>
              </a:rPr>
              <a:t>Acceleration</a:t>
            </a:r>
          </a:p>
          <a:p>
            <a:pPr marL="742950" lvl="1" indent="-285750">
              <a:lnSpc>
                <a:spcPct val="80000"/>
              </a:lnSpc>
              <a:spcBef>
                <a:spcPct val="20000"/>
              </a:spcBef>
              <a:buClr>
                <a:schemeClr val="accent5"/>
              </a:buClr>
              <a:buFontTx/>
              <a:buChar char="–"/>
            </a:pPr>
            <a:r>
              <a:rPr lang="en-US" sz="1600" dirty="0">
                <a:latin typeface="+mn-lt"/>
              </a:rPr>
              <a:t>Air bag controller</a:t>
            </a:r>
          </a:p>
          <a:p>
            <a:pPr marL="742950" lvl="1" indent="-285750">
              <a:lnSpc>
                <a:spcPct val="80000"/>
              </a:lnSpc>
              <a:spcBef>
                <a:spcPct val="20000"/>
              </a:spcBef>
              <a:buClr>
                <a:schemeClr val="accent5"/>
              </a:buClr>
              <a:buFontTx/>
              <a:buChar char="–"/>
            </a:pPr>
            <a:r>
              <a:rPr lang="en-US" sz="1600" dirty="0">
                <a:latin typeface="+mn-lt"/>
              </a:rPr>
              <a:t>Vehicle stability</a:t>
            </a:r>
          </a:p>
          <a:p>
            <a:pPr marL="742950" lvl="1" indent="-285750">
              <a:lnSpc>
                <a:spcPct val="80000"/>
              </a:lnSpc>
              <a:spcBef>
                <a:spcPct val="20000"/>
              </a:spcBef>
              <a:buClr>
                <a:schemeClr val="accent5"/>
              </a:buClr>
              <a:buFontTx/>
              <a:buChar char="–"/>
            </a:pPr>
            <a:r>
              <a:rPr lang="en-US" sz="1600" dirty="0">
                <a:latin typeface="+mn-lt"/>
              </a:rPr>
              <a:t>Video game remote</a:t>
            </a:r>
          </a:p>
          <a:p>
            <a:pPr marL="342900" indent="-342900">
              <a:lnSpc>
                <a:spcPct val="80000"/>
              </a:lnSpc>
              <a:spcBef>
                <a:spcPct val="20000"/>
              </a:spcBef>
              <a:buClr>
                <a:schemeClr val="accent5"/>
              </a:buClr>
              <a:buFontTx/>
              <a:buChar char="•"/>
            </a:pPr>
            <a:r>
              <a:rPr lang="en-US" dirty="0">
                <a:latin typeface="+mn-lt"/>
              </a:rPr>
              <a:t>Mechanical strain</a:t>
            </a:r>
          </a:p>
          <a:p>
            <a:pPr marL="342900" indent="-342900">
              <a:lnSpc>
                <a:spcPct val="80000"/>
              </a:lnSpc>
              <a:spcBef>
                <a:spcPct val="20000"/>
              </a:spcBef>
              <a:buClr>
                <a:schemeClr val="accent5"/>
              </a:buClr>
              <a:buFontTx/>
              <a:buChar char="•"/>
            </a:pPr>
            <a:r>
              <a:rPr lang="en-US" dirty="0">
                <a:latin typeface="+mn-lt"/>
              </a:rPr>
              <a:t>Other</a:t>
            </a:r>
          </a:p>
          <a:p>
            <a:pPr marL="742950" lvl="1" indent="-285750">
              <a:lnSpc>
                <a:spcPct val="80000"/>
              </a:lnSpc>
              <a:spcBef>
                <a:spcPct val="20000"/>
              </a:spcBef>
              <a:buClr>
                <a:schemeClr val="accent5"/>
              </a:buClr>
              <a:buFontTx/>
              <a:buChar char="–"/>
            </a:pPr>
            <a:r>
              <a:rPr lang="en-US" sz="1400" dirty="0">
                <a:latin typeface="+mn-lt"/>
              </a:rPr>
              <a:t>Touch screen controller</a:t>
            </a:r>
          </a:p>
          <a:p>
            <a:pPr marL="742950" lvl="1" indent="-285750">
              <a:lnSpc>
                <a:spcPct val="80000"/>
              </a:lnSpc>
              <a:spcBef>
                <a:spcPct val="20000"/>
              </a:spcBef>
              <a:buClr>
                <a:schemeClr val="accent5"/>
              </a:buClr>
              <a:buFontTx/>
              <a:buChar char="–"/>
            </a:pPr>
            <a:r>
              <a:rPr lang="en-US" sz="1400" dirty="0">
                <a:latin typeface="+mn-lt"/>
              </a:rPr>
              <a:t>EKG, EEG</a:t>
            </a:r>
          </a:p>
          <a:p>
            <a:pPr marL="742950" lvl="1" indent="-285750">
              <a:lnSpc>
                <a:spcPct val="80000"/>
              </a:lnSpc>
              <a:spcBef>
                <a:spcPct val="20000"/>
              </a:spcBef>
              <a:buClr>
                <a:schemeClr val="accent5"/>
              </a:buClr>
              <a:buFontTx/>
              <a:buChar char="–"/>
            </a:pPr>
            <a:r>
              <a:rPr lang="en-US" sz="1400" dirty="0">
                <a:latin typeface="+mn-lt"/>
              </a:rPr>
              <a:t>Breathalyzer</a:t>
            </a:r>
            <a:endParaRPr lang="en-US" dirty="0">
              <a:latin typeface="+mn-lt"/>
            </a:endParaRPr>
          </a:p>
        </p:txBody>
      </p:sp>
      <p:sp>
        <p:nvSpPr>
          <p:cNvPr id="4101" name="Rectangle 5"/>
          <p:cNvSpPr>
            <a:spLocks noChangeArrowheads="1"/>
          </p:cNvSpPr>
          <p:nvPr/>
        </p:nvSpPr>
        <p:spPr bwMode="auto">
          <a:xfrm>
            <a:off x="457201" y="2753286"/>
            <a:ext cx="5435679" cy="398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lnSpc>
                <a:spcPct val="80000"/>
              </a:lnSpc>
              <a:spcBef>
                <a:spcPct val="20000"/>
              </a:spcBef>
              <a:buClr>
                <a:schemeClr val="accent5"/>
              </a:buClr>
              <a:buFontTx/>
              <a:buChar char="•"/>
            </a:pPr>
            <a:r>
              <a:rPr lang="en-US" dirty="0">
                <a:latin typeface="+mn-lt"/>
              </a:rPr>
              <a:t>Temperature</a:t>
            </a:r>
          </a:p>
          <a:p>
            <a:pPr marL="742950" lvl="1" indent="-285750">
              <a:lnSpc>
                <a:spcPct val="80000"/>
              </a:lnSpc>
              <a:spcBef>
                <a:spcPct val="20000"/>
              </a:spcBef>
              <a:buClr>
                <a:schemeClr val="accent5"/>
              </a:buClr>
              <a:buFontTx/>
              <a:buChar char="–"/>
            </a:pPr>
            <a:r>
              <a:rPr lang="en-US" sz="1400" dirty="0">
                <a:latin typeface="+mn-lt"/>
              </a:rPr>
              <a:t>Thermometer (do you have a fever?)</a:t>
            </a:r>
          </a:p>
          <a:p>
            <a:pPr marL="742950" lvl="1" indent="-285750">
              <a:lnSpc>
                <a:spcPct val="80000"/>
              </a:lnSpc>
              <a:spcBef>
                <a:spcPct val="20000"/>
              </a:spcBef>
              <a:buClr>
                <a:schemeClr val="accent5"/>
              </a:buClr>
              <a:buFontTx/>
              <a:buChar char="–"/>
            </a:pPr>
            <a:r>
              <a:rPr lang="en-US" sz="1400" dirty="0">
                <a:latin typeface="+mn-lt"/>
              </a:rPr>
              <a:t>Thermostat for building, fridge, freezer</a:t>
            </a:r>
          </a:p>
          <a:p>
            <a:pPr marL="742950" lvl="1" indent="-285750">
              <a:lnSpc>
                <a:spcPct val="80000"/>
              </a:lnSpc>
              <a:spcBef>
                <a:spcPct val="20000"/>
              </a:spcBef>
              <a:buClr>
                <a:schemeClr val="accent5"/>
              </a:buClr>
              <a:buFontTx/>
              <a:buChar char="–"/>
            </a:pPr>
            <a:r>
              <a:rPr lang="en-US" sz="1400" dirty="0">
                <a:latin typeface="+mn-lt"/>
              </a:rPr>
              <a:t>Car engine controller</a:t>
            </a:r>
          </a:p>
          <a:p>
            <a:pPr marL="742950" lvl="1" indent="-285750">
              <a:lnSpc>
                <a:spcPct val="80000"/>
              </a:lnSpc>
              <a:spcBef>
                <a:spcPct val="20000"/>
              </a:spcBef>
              <a:buClr>
                <a:schemeClr val="accent5"/>
              </a:buClr>
              <a:buFontTx/>
              <a:buChar char="–"/>
            </a:pPr>
            <a:r>
              <a:rPr lang="en-US" sz="1400" dirty="0">
                <a:latin typeface="+mn-lt"/>
              </a:rPr>
              <a:t>Chemical reaction monitor</a:t>
            </a:r>
          </a:p>
          <a:p>
            <a:pPr marL="742950" lvl="1" indent="-285750">
              <a:lnSpc>
                <a:spcPct val="80000"/>
              </a:lnSpc>
              <a:spcBef>
                <a:spcPct val="20000"/>
              </a:spcBef>
              <a:buClr>
                <a:schemeClr val="accent5"/>
              </a:buClr>
              <a:buFontTx/>
              <a:buChar char="–"/>
            </a:pPr>
            <a:r>
              <a:rPr lang="en-US" sz="1400" dirty="0">
                <a:latin typeface="+mn-lt"/>
              </a:rPr>
              <a:t>Safety (e.g. microprocessor processor thermal management)</a:t>
            </a:r>
          </a:p>
          <a:p>
            <a:pPr marL="342900" indent="-342900">
              <a:lnSpc>
                <a:spcPct val="80000"/>
              </a:lnSpc>
              <a:spcBef>
                <a:spcPct val="20000"/>
              </a:spcBef>
              <a:buClr>
                <a:schemeClr val="accent5"/>
              </a:buClr>
              <a:buFontTx/>
              <a:buChar char="•"/>
            </a:pPr>
            <a:r>
              <a:rPr lang="en-US" dirty="0">
                <a:latin typeface="+mn-lt"/>
              </a:rPr>
              <a:t>Light (or infrared or ultraviolet) intensity</a:t>
            </a:r>
          </a:p>
          <a:p>
            <a:pPr marL="742950" lvl="1" indent="-285750">
              <a:lnSpc>
                <a:spcPct val="80000"/>
              </a:lnSpc>
              <a:spcBef>
                <a:spcPct val="20000"/>
              </a:spcBef>
              <a:buClr>
                <a:schemeClr val="accent5"/>
              </a:buClr>
              <a:buFontTx/>
              <a:buChar char="–"/>
            </a:pPr>
            <a:r>
              <a:rPr lang="en-US" sz="1400" dirty="0">
                <a:latin typeface="+mn-lt"/>
              </a:rPr>
              <a:t>Digital camera</a:t>
            </a:r>
          </a:p>
          <a:p>
            <a:pPr marL="742950" lvl="1" indent="-285750">
              <a:lnSpc>
                <a:spcPct val="80000"/>
              </a:lnSpc>
              <a:spcBef>
                <a:spcPct val="20000"/>
              </a:spcBef>
              <a:buClr>
                <a:schemeClr val="accent5"/>
              </a:buClr>
              <a:buFontTx/>
              <a:buChar char="–"/>
            </a:pPr>
            <a:r>
              <a:rPr lang="en-US" sz="1400" dirty="0">
                <a:latin typeface="+mn-lt"/>
              </a:rPr>
              <a:t>IR remote control receiver</a:t>
            </a:r>
          </a:p>
          <a:p>
            <a:pPr marL="742950" lvl="1" indent="-285750">
              <a:lnSpc>
                <a:spcPct val="80000"/>
              </a:lnSpc>
              <a:spcBef>
                <a:spcPct val="20000"/>
              </a:spcBef>
              <a:buClr>
                <a:schemeClr val="accent5"/>
              </a:buClr>
              <a:buFontTx/>
              <a:buChar char="–"/>
            </a:pPr>
            <a:r>
              <a:rPr lang="en-US" sz="1400" dirty="0">
                <a:latin typeface="+mn-lt"/>
              </a:rPr>
              <a:t>Tanning bed</a:t>
            </a:r>
          </a:p>
          <a:p>
            <a:pPr marL="742950" lvl="1" indent="-285750">
              <a:lnSpc>
                <a:spcPct val="80000"/>
              </a:lnSpc>
              <a:spcBef>
                <a:spcPct val="20000"/>
              </a:spcBef>
              <a:buClr>
                <a:schemeClr val="accent5"/>
              </a:buClr>
              <a:buFontTx/>
              <a:buChar char="–"/>
            </a:pPr>
            <a:r>
              <a:rPr lang="en-US" sz="1400" dirty="0">
                <a:latin typeface="+mn-lt"/>
              </a:rPr>
              <a:t>UV monitor</a:t>
            </a:r>
          </a:p>
          <a:p>
            <a:pPr marL="342900" indent="-342900">
              <a:lnSpc>
                <a:spcPct val="80000"/>
              </a:lnSpc>
              <a:spcBef>
                <a:spcPct val="20000"/>
              </a:spcBef>
              <a:buClr>
                <a:schemeClr val="accent5"/>
              </a:buClr>
              <a:buFontTx/>
              <a:buChar char="•"/>
            </a:pPr>
            <a:r>
              <a:rPr lang="en-US" sz="1600" dirty="0">
                <a:latin typeface="+mn-lt"/>
              </a:rPr>
              <a:t>Rotary position</a:t>
            </a:r>
          </a:p>
          <a:p>
            <a:pPr marL="742950" lvl="1" indent="-285750">
              <a:lnSpc>
                <a:spcPct val="80000"/>
              </a:lnSpc>
              <a:spcBef>
                <a:spcPct val="20000"/>
              </a:spcBef>
              <a:buClr>
                <a:schemeClr val="accent5"/>
              </a:buClr>
              <a:buFontTx/>
              <a:buChar char="–"/>
            </a:pPr>
            <a:r>
              <a:rPr lang="en-US" sz="1400" dirty="0">
                <a:latin typeface="+mn-lt"/>
              </a:rPr>
              <a:t>Wind gauge</a:t>
            </a:r>
          </a:p>
          <a:p>
            <a:pPr marL="742950" lvl="1" indent="-285750">
              <a:lnSpc>
                <a:spcPct val="80000"/>
              </a:lnSpc>
              <a:spcBef>
                <a:spcPct val="20000"/>
              </a:spcBef>
              <a:buClr>
                <a:schemeClr val="accent5"/>
              </a:buClr>
              <a:buFontTx/>
              <a:buChar char="–"/>
            </a:pPr>
            <a:r>
              <a:rPr lang="en-US" sz="1400" dirty="0">
                <a:latin typeface="+mn-lt"/>
              </a:rPr>
              <a:t>Knobs</a:t>
            </a:r>
          </a:p>
        </p:txBody>
      </p:sp>
    </p:spTree>
    <p:extLst>
      <p:ext uri="{BB962C8B-B14F-4D97-AF65-F5344CB8AC3E}">
        <p14:creationId xmlns:p14="http://schemas.microsoft.com/office/powerpoint/2010/main" val="96735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Converting Between Analog and Digital Values</a:t>
            </a:r>
          </a:p>
        </p:txBody>
      </p:sp>
      <p:sp>
        <p:nvSpPr>
          <p:cNvPr id="5" name="Subtitle 4">
            <a:extLst>
              <a:ext uri="{FF2B5EF4-FFF2-40B4-BE49-F238E27FC236}">
                <a16:creationId xmlns:a16="http://schemas.microsoft.com/office/drawing/2014/main" id="{AE28FA19-FEF3-4940-AF0F-99087AAFAF0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8622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ChangeArrowheads="1"/>
          </p:cNvSpPr>
          <p:nvPr>
            <p:ph type="title"/>
          </p:nvPr>
        </p:nvSpPr>
        <p:spPr/>
        <p:txBody>
          <a:bodyPr>
            <a:normAutofit/>
          </a:bodyPr>
          <a:lstStyle/>
          <a:p>
            <a:r>
              <a:rPr lang="en-US" sz="3200" dirty="0"/>
              <a:t>Example Analog Sensor - Depth Gauge</a:t>
            </a:r>
          </a:p>
        </p:txBody>
      </p:sp>
      <p:sp>
        <p:nvSpPr>
          <p:cNvPr id="6164" name="Rectangle 44"/>
          <p:cNvSpPr>
            <a:spLocks noGrp="1" noChangeArrowheads="1"/>
          </p:cNvSpPr>
          <p:nvPr>
            <p:ph idx="1"/>
          </p:nvPr>
        </p:nvSpPr>
        <p:spPr>
          <a:xfrm>
            <a:off x="5602261" y="3793284"/>
            <a:ext cx="6110313" cy="2326162"/>
          </a:xfrm>
        </p:spPr>
        <p:txBody>
          <a:bodyPr/>
          <a:lstStyle/>
          <a:p>
            <a:r>
              <a:rPr lang="en-US" sz="2000" dirty="0"/>
              <a:t>Sensor detects pressure and generates a proportional output voltage </a:t>
            </a:r>
            <a:r>
              <a:rPr lang="en-US" sz="2000" dirty="0" err="1"/>
              <a:t>V_sensor</a:t>
            </a:r>
            <a:endParaRPr lang="en-US" sz="2000" dirty="0"/>
          </a:p>
          <a:p>
            <a:r>
              <a:rPr lang="en-US" sz="2000" dirty="0"/>
              <a:t>ADC generates a proportional digital integer (code) based on </a:t>
            </a:r>
            <a:r>
              <a:rPr lang="en-US" sz="2000" dirty="0" err="1"/>
              <a:t>V_sensor</a:t>
            </a:r>
            <a:r>
              <a:rPr lang="en-US" sz="2000" dirty="0"/>
              <a:t> and </a:t>
            </a:r>
            <a:r>
              <a:rPr lang="en-US" sz="2000" dirty="0" err="1"/>
              <a:t>V_ref</a:t>
            </a:r>
            <a:endParaRPr lang="en-US" sz="2000" dirty="0"/>
          </a:p>
          <a:p>
            <a:r>
              <a:rPr lang="en-US" sz="2000" dirty="0"/>
              <a:t>Code can convert that integer to a something more useful</a:t>
            </a:r>
          </a:p>
          <a:p>
            <a:pPr lvl="1"/>
            <a:r>
              <a:rPr lang="en-US" dirty="0"/>
              <a:t>first a float representing the voltage, </a:t>
            </a:r>
          </a:p>
          <a:p>
            <a:pPr lvl="1"/>
            <a:r>
              <a:rPr lang="en-US" dirty="0"/>
              <a:t>then another float representing pressure,</a:t>
            </a:r>
          </a:p>
          <a:p>
            <a:pPr lvl="1"/>
            <a:r>
              <a:rPr lang="en-US" dirty="0"/>
              <a:t>finally another float representing depth</a:t>
            </a:r>
          </a:p>
        </p:txBody>
      </p:sp>
      <p:sp>
        <p:nvSpPr>
          <p:cNvPr id="6147" name="Text Box 4"/>
          <p:cNvSpPr txBox="1">
            <a:spLocks noChangeArrowheads="1"/>
          </p:cNvSpPr>
          <p:nvPr/>
        </p:nvSpPr>
        <p:spPr bwMode="auto">
          <a:xfrm>
            <a:off x="1221716" y="1355727"/>
            <a:ext cx="955138" cy="584775"/>
          </a:xfrm>
          <a:prstGeom prst="rect">
            <a:avLst/>
          </a:prstGeom>
          <a:solidFill>
            <a:srgbClr val="CCECFF"/>
          </a:solidFill>
          <a:ln w="9525">
            <a:solidFill>
              <a:schemeClr val="accent2"/>
            </a:solidFill>
            <a:miter lim="800000"/>
            <a:headEnd/>
            <a:tailEnd/>
          </a:ln>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600" baseline="0">
                <a:latin typeface="Tahoma" charset="0"/>
              </a:rPr>
              <a:t>Pressure</a:t>
            </a:r>
            <a:br>
              <a:rPr lang="en-US" sz="1600" baseline="0">
                <a:latin typeface="Tahoma" charset="0"/>
              </a:rPr>
            </a:br>
            <a:r>
              <a:rPr lang="en-US" sz="1600" baseline="0">
                <a:latin typeface="Tahoma" charset="0"/>
              </a:rPr>
              <a:t>Sensor</a:t>
            </a:r>
          </a:p>
        </p:txBody>
      </p:sp>
      <p:sp>
        <p:nvSpPr>
          <p:cNvPr id="6148" name="Text Box 5"/>
          <p:cNvSpPr txBox="1">
            <a:spLocks noChangeArrowheads="1"/>
          </p:cNvSpPr>
          <p:nvPr/>
        </p:nvSpPr>
        <p:spPr bwMode="auto">
          <a:xfrm>
            <a:off x="2870282" y="1233491"/>
            <a:ext cx="1111057" cy="830997"/>
          </a:xfrm>
          <a:prstGeom prst="rect">
            <a:avLst/>
          </a:prstGeom>
          <a:solidFill>
            <a:srgbClr val="CCECFF"/>
          </a:solidFill>
          <a:ln w="9525">
            <a:solidFill>
              <a:schemeClr val="accent2"/>
            </a:solidFill>
            <a:miter lim="800000"/>
            <a:headEnd/>
            <a:tailEnd/>
          </a:ln>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600" baseline="0" dirty="0">
                <a:latin typeface="Tahoma" charset="0"/>
              </a:rPr>
              <a:t>Analog to </a:t>
            </a:r>
            <a:br>
              <a:rPr lang="en-US" sz="1600" baseline="0" dirty="0">
                <a:latin typeface="Tahoma" charset="0"/>
              </a:rPr>
            </a:br>
            <a:r>
              <a:rPr lang="en-US" sz="1600" baseline="0" dirty="0">
                <a:latin typeface="Tahoma" charset="0"/>
              </a:rPr>
              <a:t>Digital </a:t>
            </a:r>
            <a:br>
              <a:rPr lang="en-US" sz="1600" baseline="0" dirty="0">
                <a:latin typeface="Tahoma" charset="0"/>
              </a:rPr>
            </a:br>
            <a:r>
              <a:rPr lang="en-US" sz="1600" baseline="0" dirty="0">
                <a:latin typeface="Tahoma" charset="0"/>
              </a:rPr>
              <a:t>Converter</a:t>
            </a:r>
          </a:p>
        </p:txBody>
      </p:sp>
      <p:sp>
        <p:nvSpPr>
          <p:cNvPr id="6149" name="Text Box 6"/>
          <p:cNvSpPr txBox="1">
            <a:spLocks noChangeArrowheads="1"/>
          </p:cNvSpPr>
          <p:nvPr/>
        </p:nvSpPr>
        <p:spPr bwMode="auto">
          <a:xfrm>
            <a:off x="4674155" y="990603"/>
            <a:ext cx="6572278" cy="1323439"/>
          </a:xfrm>
          <a:prstGeom prst="rect">
            <a:avLst/>
          </a:prstGeom>
          <a:solidFill>
            <a:srgbClr val="CCECFF"/>
          </a:solidFill>
          <a:ln w="9525">
            <a:solidFill>
              <a:schemeClr val="accent2"/>
            </a:solidFill>
            <a:miter lim="800000"/>
            <a:headEnd/>
            <a:tailEnd/>
          </a:ln>
        </p:spPr>
        <p:txBody>
          <a:bodyPr wrap="squar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r>
              <a:rPr lang="en-US" sz="1600" baseline="0" dirty="0">
                <a:latin typeface="Consolas" panose="020B0609020204030204" pitchFamily="49" charset="0"/>
                <a:cs typeface="Consolas" panose="020B0609020204030204" pitchFamily="49" charset="0"/>
              </a:rPr>
              <a:t>// Your software</a:t>
            </a:r>
          </a:p>
          <a:p>
            <a:r>
              <a:rPr lang="en-US" sz="1600" baseline="0" dirty="0" err="1">
                <a:latin typeface="Consolas" panose="020B0609020204030204" pitchFamily="49" charset="0"/>
                <a:cs typeface="Consolas" panose="020B0609020204030204" pitchFamily="49" charset="0"/>
              </a:rPr>
              <a:t>ADC_Code</a:t>
            </a:r>
            <a:r>
              <a:rPr lang="en-US" sz="1600" baseline="0" dirty="0">
                <a:latin typeface="Consolas" panose="020B0609020204030204" pitchFamily="49" charset="0"/>
                <a:cs typeface="Consolas" panose="020B0609020204030204" pitchFamily="49" charset="0"/>
              </a:rPr>
              <a:t> = </a:t>
            </a:r>
            <a:r>
              <a:rPr lang="en-US" sz="1600" baseline="0" dirty="0" err="1">
                <a:latin typeface="Consolas" panose="020B0609020204030204" pitchFamily="49" charset="0"/>
                <a:cs typeface="Consolas" panose="020B0609020204030204" pitchFamily="49" charset="0"/>
              </a:rPr>
              <a:t>adc_read</a:t>
            </a:r>
            <a:r>
              <a:rPr lang="en-US" sz="1600" baseline="0" dirty="0">
                <a:latin typeface="Consolas" panose="020B0609020204030204" pitchFamily="49" charset="0"/>
                <a:cs typeface="Consolas" panose="020B0609020204030204" pitchFamily="49" charset="0"/>
              </a:rPr>
              <a:t>();</a:t>
            </a:r>
          </a:p>
          <a:p>
            <a:r>
              <a:rPr lang="en-US" sz="1600" baseline="0" dirty="0" err="1">
                <a:latin typeface="Consolas" panose="020B0609020204030204" pitchFamily="49" charset="0"/>
                <a:cs typeface="Consolas" panose="020B0609020204030204" pitchFamily="49" charset="0"/>
              </a:rPr>
              <a:t>V_sensor</a:t>
            </a:r>
            <a:r>
              <a:rPr lang="en-US" sz="1600" baseline="0" dirty="0">
                <a:latin typeface="Consolas" panose="020B0609020204030204" pitchFamily="49" charset="0"/>
                <a:cs typeface="Consolas" panose="020B0609020204030204" pitchFamily="49" charset="0"/>
              </a:rPr>
              <a:t> = </a:t>
            </a:r>
            <a:r>
              <a:rPr lang="en-US" sz="1600" baseline="0" dirty="0" err="1">
                <a:latin typeface="Consolas" panose="020B0609020204030204" pitchFamily="49" charset="0"/>
                <a:cs typeface="Consolas" panose="020B0609020204030204" pitchFamily="49" charset="0"/>
              </a:rPr>
              <a:t>ADC_code</a:t>
            </a:r>
            <a:r>
              <a:rPr lang="en-US" sz="1600" baseline="0" dirty="0">
                <a:latin typeface="Consolas" panose="020B0609020204030204" pitchFamily="49" charset="0"/>
                <a:cs typeface="Consolas" panose="020B0609020204030204" pitchFamily="49" charset="0"/>
              </a:rPr>
              <a:t> * </a:t>
            </a:r>
            <a:r>
              <a:rPr lang="en-US" sz="1600" baseline="0" dirty="0" err="1">
                <a:latin typeface="Consolas" panose="020B0609020204030204" pitchFamily="49" charset="0"/>
                <a:cs typeface="Consolas" panose="020B0609020204030204" pitchFamily="49" charset="0"/>
              </a:rPr>
              <a:t>V_ref</a:t>
            </a:r>
            <a:r>
              <a:rPr lang="en-US" sz="1600" baseline="0" dirty="0">
                <a:latin typeface="Consolas" panose="020B0609020204030204" pitchFamily="49" charset="0"/>
                <a:cs typeface="Consolas" panose="020B0609020204030204" pitchFamily="49" charset="0"/>
              </a:rPr>
              <a:t> / ADC_MASK;</a:t>
            </a:r>
          </a:p>
          <a:p>
            <a:r>
              <a:rPr lang="en-US" sz="1600" baseline="0" dirty="0" err="1">
                <a:latin typeface="Consolas" panose="020B0609020204030204" pitchFamily="49" charset="0"/>
                <a:cs typeface="Consolas" panose="020B0609020204030204" pitchFamily="49" charset="0"/>
              </a:rPr>
              <a:t>Pressure_kPa</a:t>
            </a:r>
            <a:r>
              <a:rPr lang="en-US" sz="1600" baseline="0" dirty="0">
                <a:latin typeface="Consolas" panose="020B0609020204030204" pitchFamily="49" charset="0"/>
                <a:cs typeface="Consolas" panose="020B0609020204030204" pitchFamily="49" charset="0"/>
              </a:rPr>
              <a:t> = 250 * (</a:t>
            </a:r>
            <a:r>
              <a:rPr lang="en-US" sz="1600" baseline="0" dirty="0" err="1">
                <a:latin typeface="Consolas" panose="020B0609020204030204" pitchFamily="49" charset="0"/>
                <a:cs typeface="Consolas" panose="020B0609020204030204" pitchFamily="49" charset="0"/>
              </a:rPr>
              <a:t>V_sensor</a:t>
            </a:r>
            <a:r>
              <a:rPr lang="en-US" sz="1600" baseline="0" dirty="0">
                <a:latin typeface="Consolas" panose="020B0609020204030204" pitchFamily="49" charset="0"/>
                <a:cs typeface="Consolas" panose="020B0609020204030204" pitchFamily="49" charset="0"/>
              </a:rPr>
              <a:t> / </a:t>
            </a:r>
            <a:r>
              <a:rPr lang="en-US" sz="1600" baseline="0" dirty="0" err="1">
                <a:latin typeface="Consolas" panose="020B0609020204030204" pitchFamily="49" charset="0"/>
                <a:cs typeface="Consolas" panose="020B0609020204030204" pitchFamily="49" charset="0"/>
              </a:rPr>
              <a:t>V_supply</a:t>
            </a:r>
            <a:r>
              <a:rPr lang="en-US" sz="1600" baseline="0" dirty="0">
                <a:latin typeface="Consolas" panose="020B0609020204030204" pitchFamily="49" charset="0"/>
                <a:cs typeface="Consolas" panose="020B0609020204030204" pitchFamily="49" charset="0"/>
              </a:rPr>
              <a:t> + 0.04);</a:t>
            </a:r>
          </a:p>
          <a:p>
            <a:r>
              <a:rPr lang="en-US" sz="1600" baseline="0" dirty="0" err="1">
                <a:latin typeface="Consolas" panose="020B0609020204030204" pitchFamily="49" charset="0"/>
                <a:cs typeface="Consolas" panose="020B0609020204030204" pitchFamily="49" charset="0"/>
              </a:rPr>
              <a:t>Depth_ft</a:t>
            </a:r>
            <a:r>
              <a:rPr lang="en-US" sz="1600" baseline="0" dirty="0">
                <a:latin typeface="Consolas" panose="020B0609020204030204" pitchFamily="49" charset="0"/>
                <a:cs typeface="Consolas" panose="020B0609020204030204" pitchFamily="49" charset="0"/>
              </a:rPr>
              <a:t> = 33 * (</a:t>
            </a:r>
            <a:r>
              <a:rPr lang="en-US" sz="1600" baseline="0" dirty="0" err="1">
                <a:latin typeface="Consolas" panose="020B0609020204030204" pitchFamily="49" charset="0"/>
                <a:cs typeface="Consolas" panose="020B0609020204030204" pitchFamily="49" charset="0"/>
              </a:rPr>
              <a:t>Pressure_kPa</a:t>
            </a:r>
            <a:r>
              <a:rPr lang="en-US" sz="1600" baseline="0" dirty="0">
                <a:latin typeface="Consolas" panose="020B0609020204030204" pitchFamily="49" charset="0"/>
                <a:cs typeface="Consolas" panose="020B0609020204030204" pitchFamily="49" charset="0"/>
              </a:rPr>
              <a:t> – </a:t>
            </a:r>
            <a:r>
              <a:rPr lang="en-US" sz="1600" baseline="0" dirty="0" err="1">
                <a:latin typeface="Consolas" panose="020B0609020204030204" pitchFamily="49" charset="0"/>
                <a:cs typeface="Consolas" panose="020B0609020204030204" pitchFamily="49" charset="0"/>
              </a:rPr>
              <a:t>Atmos_Press_kPa</a:t>
            </a:r>
            <a:r>
              <a:rPr lang="en-US" sz="1600" baseline="0" dirty="0">
                <a:latin typeface="Consolas" panose="020B0609020204030204" pitchFamily="49" charset="0"/>
                <a:cs typeface="Consolas" panose="020B0609020204030204" pitchFamily="49" charset="0"/>
              </a:rPr>
              <a:t>) / 101.3;</a:t>
            </a:r>
          </a:p>
        </p:txBody>
      </p:sp>
      <p:cxnSp>
        <p:nvCxnSpPr>
          <p:cNvPr id="6150" name="AutoShape 8"/>
          <p:cNvCxnSpPr>
            <a:cxnSpLocks noChangeShapeType="1"/>
            <a:stCxn id="6147" idx="3"/>
            <a:endCxn id="6148" idx="1"/>
          </p:cNvCxnSpPr>
          <p:nvPr/>
        </p:nvCxnSpPr>
        <p:spPr bwMode="auto">
          <a:xfrm>
            <a:off x="2176855" y="1648115"/>
            <a:ext cx="693427" cy="875"/>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51" name="AutoShape 9"/>
          <p:cNvCxnSpPr>
            <a:cxnSpLocks noChangeShapeType="1"/>
            <a:stCxn id="6148" idx="3"/>
            <a:endCxn id="6149" idx="1"/>
          </p:cNvCxnSpPr>
          <p:nvPr/>
        </p:nvCxnSpPr>
        <p:spPr bwMode="auto">
          <a:xfrm>
            <a:off x="3981339" y="1648990"/>
            <a:ext cx="692817" cy="3333"/>
          </a:xfrm>
          <a:prstGeom prst="straightConnector1">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152" name="Text Box 11"/>
          <p:cNvSpPr txBox="1">
            <a:spLocks noChangeArrowheads="1"/>
          </p:cNvSpPr>
          <p:nvPr/>
        </p:nvSpPr>
        <p:spPr bwMode="auto">
          <a:xfrm>
            <a:off x="1992718" y="2819400"/>
            <a:ext cx="1008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600" baseline="0">
                <a:solidFill>
                  <a:srgbClr val="FF0066"/>
                </a:solidFill>
                <a:latin typeface="Tahoma" charset="0"/>
              </a:rPr>
              <a:t>V_sensor</a:t>
            </a:r>
          </a:p>
        </p:txBody>
      </p:sp>
      <p:cxnSp>
        <p:nvCxnSpPr>
          <p:cNvPr id="6153" name="AutoShape 12"/>
          <p:cNvCxnSpPr>
            <a:cxnSpLocks noChangeShapeType="1"/>
            <a:stCxn id="6152" idx="0"/>
          </p:cNvCxnSpPr>
          <p:nvPr/>
        </p:nvCxnSpPr>
        <p:spPr bwMode="auto">
          <a:xfrm flipV="1">
            <a:off x="2496957" y="1676400"/>
            <a:ext cx="44432" cy="1143000"/>
          </a:xfrm>
          <a:prstGeom prst="straightConnector1">
            <a:avLst/>
          </a:prstGeom>
          <a:noFill/>
          <a:ln w="9525">
            <a:solidFill>
              <a:srgbClr val="FF0066"/>
            </a:solidFill>
            <a:prstDash val="sysDot"/>
            <a:round/>
            <a:headEnd/>
            <a:tailEnd type="triangle" w="med" len="med"/>
          </a:ln>
          <a:extLst>
            <a:ext uri="{909E8E84-426E-40DD-AFC4-6F175D3DCCD1}">
              <a14:hiddenFill xmlns:a14="http://schemas.microsoft.com/office/drawing/2010/main">
                <a:noFill/>
              </a14:hiddenFill>
            </a:ext>
          </a:extLst>
        </p:spPr>
      </p:cxnSp>
      <p:sp>
        <p:nvSpPr>
          <p:cNvPr id="6154" name="Text Box 13"/>
          <p:cNvSpPr txBox="1">
            <a:spLocks noChangeArrowheads="1"/>
          </p:cNvSpPr>
          <p:nvPr/>
        </p:nvSpPr>
        <p:spPr bwMode="auto">
          <a:xfrm>
            <a:off x="3454639" y="2787650"/>
            <a:ext cx="11399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600" baseline="0">
                <a:solidFill>
                  <a:schemeClr val="accent2"/>
                </a:solidFill>
                <a:latin typeface="Tahoma" charset="0"/>
              </a:rPr>
              <a:t>ADC_Code</a:t>
            </a:r>
          </a:p>
        </p:txBody>
      </p:sp>
      <p:sp>
        <p:nvSpPr>
          <p:cNvPr id="6156" name="Text Box 17"/>
          <p:cNvSpPr txBox="1">
            <a:spLocks noChangeArrowheads="1"/>
          </p:cNvSpPr>
          <p:nvPr/>
        </p:nvSpPr>
        <p:spPr bwMode="auto">
          <a:xfrm>
            <a:off x="1735214" y="838200"/>
            <a:ext cx="6644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600" baseline="0">
                <a:solidFill>
                  <a:schemeClr val="hlink"/>
                </a:solidFill>
                <a:latin typeface="Tahoma" charset="0"/>
              </a:rPr>
              <a:t>V_ref</a:t>
            </a:r>
          </a:p>
        </p:txBody>
      </p:sp>
      <p:sp>
        <p:nvSpPr>
          <p:cNvPr id="6157" name="Line 18"/>
          <p:cNvSpPr>
            <a:spLocks noChangeShapeType="1"/>
          </p:cNvSpPr>
          <p:nvPr/>
        </p:nvSpPr>
        <p:spPr bwMode="auto">
          <a:xfrm>
            <a:off x="2439829" y="990600"/>
            <a:ext cx="507802" cy="2286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9" name="AutoShape 34"/>
          <p:cNvSpPr>
            <a:spLocks noChangeArrowheads="1"/>
          </p:cNvSpPr>
          <p:nvPr/>
        </p:nvSpPr>
        <p:spPr bwMode="auto">
          <a:xfrm rot="17407106">
            <a:off x="5308495" y="999004"/>
            <a:ext cx="381000" cy="3240881"/>
          </a:xfrm>
          <a:prstGeom prst="downArrow">
            <a:avLst>
              <a:gd name="adj1" fmla="val 50000"/>
              <a:gd name="adj2" fmla="val 165000"/>
            </a:avLst>
          </a:prstGeom>
          <a:solidFill>
            <a:schemeClr val="accent1"/>
          </a:solidFill>
          <a:ln w="9525">
            <a:solidFill>
              <a:schemeClr val="tx1"/>
            </a:solidFill>
            <a:miter lim="800000"/>
            <a:headEnd/>
            <a:tailEnd/>
          </a:ln>
        </p:spPr>
        <p:txBody>
          <a:bodyPr wrap="none" anchor="ctr"/>
          <a:lstStyle/>
          <a:p>
            <a:endParaRPr lang="en-US"/>
          </a:p>
        </p:txBody>
      </p:sp>
      <p:cxnSp>
        <p:nvCxnSpPr>
          <p:cNvPr id="6160" name="AutoShape 36"/>
          <p:cNvCxnSpPr>
            <a:cxnSpLocks noChangeShapeType="1"/>
          </p:cNvCxnSpPr>
          <p:nvPr/>
        </p:nvCxnSpPr>
        <p:spPr bwMode="auto">
          <a:xfrm>
            <a:off x="713304" y="1651000"/>
            <a:ext cx="346998"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161" name="Text Box 37"/>
          <p:cNvSpPr txBox="1">
            <a:spLocks noChangeArrowheads="1"/>
          </p:cNvSpPr>
          <p:nvPr/>
        </p:nvSpPr>
        <p:spPr bwMode="auto">
          <a:xfrm>
            <a:off x="313959" y="2133601"/>
            <a:ext cx="9552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600" baseline="0" dirty="0">
                <a:solidFill>
                  <a:srgbClr val="CC66FF"/>
                </a:solidFill>
                <a:latin typeface="Tahoma" charset="0"/>
              </a:rPr>
              <a:t>Water</a:t>
            </a:r>
          </a:p>
          <a:p>
            <a:pPr algn="ctr"/>
            <a:r>
              <a:rPr lang="en-US" sz="1600" baseline="0" dirty="0">
                <a:solidFill>
                  <a:srgbClr val="CC66FF"/>
                </a:solidFill>
                <a:latin typeface="Tahoma" charset="0"/>
              </a:rPr>
              <a:t>Pressure</a:t>
            </a:r>
          </a:p>
        </p:txBody>
      </p:sp>
      <p:cxnSp>
        <p:nvCxnSpPr>
          <p:cNvPr id="6162" name="AutoShape 38"/>
          <p:cNvCxnSpPr>
            <a:cxnSpLocks noChangeShapeType="1"/>
            <a:stCxn id="6161" idx="0"/>
          </p:cNvCxnSpPr>
          <p:nvPr/>
        </p:nvCxnSpPr>
        <p:spPr bwMode="auto">
          <a:xfrm flipV="1">
            <a:off x="791591" y="1676400"/>
            <a:ext cx="124835" cy="457200"/>
          </a:xfrm>
          <a:prstGeom prst="straightConnector1">
            <a:avLst/>
          </a:prstGeom>
          <a:noFill/>
          <a:ln w="9525">
            <a:solidFill>
              <a:srgbClr val="CC66FF"/>
            </a:solidFill>
            <a:prstDash val="sysDot"/>
            <a:round/>
            <a:headEnd/>
            <a:tailEnd type="triangle" w="med" len="med"/>
          </a:ln>
          <a:extLst>
            <a:ext uri="{909E8E84-426E-40DD-AFC4-6F175D3DCCD1}">
              <a14:hiddenFill xmlns:a14="http://schemas.microsoft.com/office/drawing/2010/main">
                <a:noFill/>
              </a14:hiddenFill>
            </a:ext>
          </a:extLst>
        </p:spPr>
      </p:cxnSp>
      <p:sp>
        <p:nvSpPr>
          <p:cNvPr id="6165" name="AutoShape 45"/>
          <p:cNvSpPr>
            <a:spLocks noChangeArrowheads="1"/>
          </p:cNvSpPr>
          <p:nvPr/>
        </p:nvSpPr>
        <p:spPr bwMode="auto">
          <a:xfrm rot="-273754">
            <a:off x="1481311" y="1993620"/>
            <a:ext cx="507802" cy="1300376"/>
          </a:xfrm>
          <a:prstGeom prst="downArrow">
            <a:avLst>
              <a:gd name="adj1" fmla="val 50000"/>
              <a:gd name="adj2" fmla="val 90000"/>
            </a:avLst>
          </a:prstGeom>
          <a:solidFill>
            <a:schemeClr val="accent1"/>
          </a:solidFill>
          <a:ln w="9525">
            <a:solidFill>
              <a:schemeClr val="tx1"/>
            </a:solidFill>
            <a:miter lim="800000"/>
            <a:headEnd/>
            <a:tailEnd/>
          </a:ln>
        </p:spPr>
        <p:txBody>
          <a:bodyPr wrap="none" anchor="ctr"/>
          <a:lstStyle/>
          <a:p>
            <a:endParaRPr lang="en-US"/>
          </a:p>
        </p:txBody>
      </p:sp>
      <p:grpSp>
        <p:nvGrpSpPr>
          <p:cNvPr id="44" name="Group 42"/>
          <p:cNvGrpSpPr>
            <a:grpSpLocks/>
          </p:cNvGrpSpPr>
          <p:nvPr/>
        </p:nvGrpSpPr>
        <p:grpSpPr bwMode="auto">
          <a:xfrm>
            <a:off x="7014303" y="2403766"/>
            <a:ext cx="2482485" cy="1416383"/>
            <a:chOff x="2544" y="1613"/>
            <a:chExt cx="2112" cy="1898"/>
          </a:xfrm>
        </p:grpSpPr>
        <p:sp>
          <p:nvSpPr>
            <p:cNvPr id="45" name="Text Box 15"/>
            <p:cNvSpPr txBox="1">
              <a:spLocks noChangeArrowheads="1"/>
            </p:cNvSpPr>
            <p:nvPr/>
          </p:nvSpPr>
          <p:spPr bwMode="auto">
            <a:xfrm>
              <a:off x="2601" y="2694"/>
              <a:ext cx="59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000" baseline="0" dirty="0" err="1">
                  <a:solidFill>
                    <a:srgbClr val="FF0066"/>
                  </a:solidFill>
                  <a:latin typeface="Tahoma" charset="0"/>
                </a:rPr>
                <a:t>V_sensor</a:t>
              </a:r>
              <a:endParaRPr lang="en-US" sz="1000" baseline="0" dirty="0">
                <a:solidFill>
                  <a:srgbClr val="FF0066"/>
                </a:solidFill>
                <a:latin typeface="Tahoma" charset="0"/>
              </a:endParaRPr>
            </a:p>
          </p:txBody>
        </p:sp>
        <p:sp>
          <p:nvSpPr>
            <p:cNvPr id="46" name="Text Box 16"/>
            <p:cNvSpPr txBox="1">
              <a:spLocks noChangeArrowheads="1"/>
            </p:cNvSpPr>
            <p:nvPr/>
          </p:nvSpPr>
          <p:spPr bwMode="auto">
            <a:xfrm>
              <a:off x="3771" y="2694"/>
              <a:ext cx="66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000" baseline="0" dirty="0" err="1">
                  <a:solidFill>
                    <a:schemeClr val="accent2"/>
                  </a:solidFill>
                  <a:latin typeface="Tahoma" charset="0"/>
                </a:rPr>
                <a:t>ADC_Code</a:t>
              </a:r>
              <a:endParaRPr lang="en-US" sz="1000" baseline="0" dirty="0">
                <a:solidFill>
                  <a:schemeClr val="accent2"/>
                </a:solidFill>
                <a:latin typeface="Tahoma" charset="0"/>
              </a:endParaRPr>
            </a:p>
          </p:txBody>
        </p:sp>
        <p:sp>
          <p:nvSpPr>
            <p:cNvPr id="47" name="Text Box 19"/>
            <p:cNvSpPr txBox="1">
              <a:spLocks noChangeArrowheads="1"/>
            </p:cNvSpPr>
            <p:nvPr/>
          </p:nvSpPr>
          <p:spPr bwMode="auto">
            <a:xfrm>
              <a:off x="2611" y="1759"/>
              <a:ext cx="63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000" b="1" baseline="0" dirty="0">
                  <a:latin typeface="Tahoma" charset="0"/>
                </a:rPr>
                <a:t>Voltages</a:t>
              </a:r>
            </a:p>
          </p:txBody>
        </p:sp>
        <p:sp>
          <p:nvSpPr>
            <p:cNvPr id="48" name="Text Box 20"/>
            <p:cNvSpPr txBox="1">
              <a:spLocks noChangeArrowheads="1"/>
            </p:cNvSpPr>
            <p:nvPr/>
          </p:nvSpPr>
          <p:spPr bwMode="auto">
            <a:xfrm>
              <a:off x="2705" y="2028"/>
              <a:ext cx="41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000" baseline="0">
                  <a:solidFill>
                    <a:schemeClr val="hlink"/>
                  </a:solidFill>
                  <a:latin typeface="Tahoma" charset="0"/>
                </a:rPr>
                <a:t>V_ref</a:t>
              </a:r>
            </a:p>
          </p:txBody>
        </p:sp>
        <p:sp>
          <p:nvSpPr>
            <p:cNvPr id="49" name="Text Box 21"/>
            <p:cNvSpPr txBox="1">
              <a:spLocks noChangeArrowheads="1"/>
            </p:cNvSpPr>
            <p:nvPr/>
          </p:nvSpPr>
          <p:spPr bwMode="auto">
            <a:xfrm>
              <a:off x="2642" y="3126"/>
              <a:ext cx="51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000" baseline="0" dirty="0">
                  <a:latin typeface="Tahoma" charset="0"/>
                </a:rPr>
                <a:t>Ground</a:t>
              </a:r>
            </a:p>
          </p:txBody>
        </p:sp>
        <p:sp>
          <p:nvSpPr>
            <p:cNvPr id="50" name="Text Box 22"/>
            <p:cNvSpPr txBox="1">
              <a:spLocks noChangeArrowheads="1"/>
            </p:cNvSpPr>
            <p:nvPr/>
          </p:nvSpPr>
          <p:spPr bwMode="auto">
            <a:xfrm>
              <a:off x="3692" y="1613"/>
              <a:ext cx="899"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000" b="1" baseline="0" dirty="0">
                  <a:latin typeface="Tahoma" charset="0"/>
                </a:rPr>
                <a:t>ADC </a:t>
              </a:r>
              <a:br>
                <a:rPr lang="en-US" sz="1000" b="1" baseline="0" dirty="0">
                  <a:latin typeface="Tahoma" charset="0"/>
                </a:rPr>
              </a:br>
              <a:r>
                <a:rPr lang="en-US" sz="1000" b="1" baseline="0" dirty="0">
                  <a:latin typeface="Tahoma" charset="0"/>
                </a:rPr>
                <a:t>Output Codes</a:t>
              </a:r>
            </a:p>
          </p:txBody>
        </p:sp>
        <p:grpSp>
          <p:nvGrpSpPr>
            <p:cNvPr id="51" name="Group 28"/>
            <p:cNvGrpSpPr>
              <a:grpSpLocks/>
            </p:cNvGrpSpPr>
            <p:nvPr/>
          </p:nvGrpSpPr>
          <p:grpSpPr bwMode="auto">
            <a:xfrm>
              <a:off x="3216" y="2196"/>
              <a:ext cx="432" cy="1061"/>
              <a:chOff x="3216" y="2196"/>
              <a:chExt cx="864" cy="1061"/>
            </a:xfrm>
          </p:grpSpPr>
          <p:sp>
            <p:nvSpPr>
              <p:cNvPr id="59" name="Line 23"/>
              <p:cNvSpPr>
                <a:spLocks noChangeShapeType="1"/>
              </p:cNvSpPr>
              <p:nvPr/>
            </p:nvSpPr>
            <p:spPr bwMode="auto">
              <a:xfrm>
                <a:off x="3216" y="2196"/>
                <a:ext cx="864" cy="0"/>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0" name="Line 24"/>
              <p:cNvSpPr>
                <a:spLocks noChangeShapeType="1"/>
              </p:cNvSpPr>
              <p:nvPr/>
            </p:nvSpPr>
            <p:spPr bwMode="auto">
              <a:xfrm>
                <a:off x="3216" y="2869"/>
                <a:ext cx="864" cy="0"/>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1" name="Line 25"/>
              <p:cNvSpPr>
                <a:spLocks noChangeShapeType="1"/>
              </p:cNvSpPr>
              <p:nvPr/>
            </p:nvSpPr>
            <p:spPr bwMode="auto">
              <a:xfrm>
                <a:off x="3216" y="3257"/>
                <a:ext cx="864" cy="0"/>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52" name="Text Box 26"/>
            <p:cNvSpPr txBox="1">
              <a:spLocks noChangeArrowheads="1"/>
            </p:cNvSpPr>
            <p:nvPr/>
          </p:nvSpPr>
          <p:spPr bwMode="auto">
            <a:xfrm>
              <a:off x="3805" y="2026"/>
              <a:ext cx="58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000" baseline="0">
                  <a:solidFill>
                    <a:schemeClr val="hlink"/>
                  </a:solidFill>
                  <a:latin typeface="Tahoma" charset="0"/>
                </a:rPr>
                <a:t>111..111</a:t>
              </a:r>
            </a:p>
          </p:txBody>
        </p:sp>
        <p:sp>
          <p:nvSpPr>
            <p:cNvPr id="53" name="Text Box 27"/>
            <p:cNvSpPr txBox="1">
              <a:spLocks noChangeArrowheads="1"/>
            </p:cNvSpPr>
            <p:nvPr/>
          </p:nvSpPr>
          <p:spPr bwMode="auto">
            <a:xfrm>
              <a:off x="3770" y="3181"/>
              <a:ext cx="58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000" baseline="0" dirty="0">
                  <a:latin typeface="Tahoma" charset="0"/>
                </a:rPr>
                <a:t>000..000</a:t>
              </a:r>
            </a:p>
          </p:txBody>
        </p:sp>
        <p:sp>
          <p:nvSpPr>
            <p:cNvPr id="54" name="Text Box 29"/>
            <p:cNvSpPr txBox="1">
              <a:spLocks noChangeArrowheads="1"/>
            </p:cNvSpPr>
            <p:nvPr/>
          </p:nvSpPr>
          <p:spPr bwMode="auto">
            <a:xfrm>
              <a:off x="3769" y="2999"/>
              <a:ext cx="58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000" baseline="0" dirty="0">
                  <a:solidFill>
                    <a:schemeClr val="bg2"/>
                  </a:solidFill>
                  <a:latin typeface="Tahoma" charset="0"/>
                </a:rPr>
                <a:t>000..001</a:t>
              </a:r>
            </a:p>
          </p:txBody>
        </p:sp>
        <p:sp>
          <p:nvSpPr>
            <p:cNvPr id="55" name="Text Box 30"/>
            <p:cNvSpPr txBox="1">
              <a:spLocks noChangeArrowheads="1"/>
            </p:cNvSpPr>
            <p:nvPr/>
          </p:nvSpPr>
          <p:spPr bwMode="auto">
            <a:xfrm>
              <a:off x="3809" y="2171"/>
              <a:ext cx="58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000" baseline="0" dirty="0">
                  <a:solidFill>
                    <a:schemeClr val="bg2"/>
                  </a:solidFill>
                  <a:latin typeface="Tahoma" charset="0"/>
                </a:rPr>
                <a:t>111..110</a:t>
              </a:r>
            </a:p>
          </p:txBody>
        </p:sp>
        <p:sp>
          <p:nvSpPr>
            <p:cNvPr id="56" name="Text Box 31"/>
            <p:cNvSpPr txBox="1">
              <a:spLocks noChangeArrowheads="1"/>
            </p:cNvSpPr>
            <p:nvPr/>
          </p:nvSpPr>
          <p:spPr bwMode="auto">
            <a:xfrm>
              <a:off x="3809" y="2320"/>
              <a:ext cx="58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000" baseline="0" dirty="0">
                  <a:solidFill>
                    <a:schemeClr val="bg2"/>
                  </a:solidFill>
                  <a:latin typeface="Tahoma" charset="0"/>
                </a:rPr>
                <a:t>111..101</a:t>
              </a:r>
            </a:p>
          </p:txBody>
        </p:sp>
        <p:sp>
          <p:nvSpPr>
            <p:cNvPr id="57" name="Text Box 32"/>
            <p:cNvSpPr txBox="1">
              <a:spLocks noChangeArrowheads="1"/>
            </p:cNvSpPr>
            <p:nvPr/>
          </p:nvSpPr>
          <p:spPr bwMode="auto">
            <a:xfrm>
              <a:off x="3809" y="2455"/>
              <a:ext cx="58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000" baseline="0" dirty="0">
                  <a:solidFill>
                    <a:schemeClr val="bg2"/>
                  </a:solidFill>
                  <a:latin typeface="Tahoma" charset="0"/>
                </a:rPr>
                <a:t>111..100</a:t>
              </a:r>
            </a:p>
          </p:txBody>
        </p:sp>
        <p:sp>
          <p:nvSpPr>
            <p:cNvPr id="58" name="Rectangle 33"/>
            <p:cNvSpPr>
              <a:spLocks noChangeArrowheads="1"/>
            </p:cNvSpPr>
            <p:nvPr/>
          </p:nvSpPr>
          <p:spPr bwMode="auto">
            <a:xfrm>
              <a:off x="2544" y="1632"/>
              <a:ext cx="2112" cy="18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cxnSp>
        <p:nvCxnSpPr>
          <p:cNvPr id="6155" name="AutoShape 14"/>
          <p:cNvCxnSpPr>
            <a:cxnSpLocks noChangeShapeType="1"/>
            <a:stCxn id="6154" idx="0"/>
          </p:cNvCxnSpPr>
          <p:nvPr/>
        </p:nvCxnSpPr>
        <p:spPr bwMode="auto">
          <a:xfrm flipV="1">
            <a:off x="4024593" y="1644650"/>
            <a:ext cx="260248" cy="1143000"/>
          </a:xfrm>
          <a:prstGeom prst="straightConnector1">
            <a:avLst/>
          </a:prstGeom>
          <a:noFill/>
          <a:ln w="9525">
            <a:solidFill>
              <a:schemeClr val="accent2"/>
            </a:solidFill>
            <a:prstDash val="sysDot"/>
            <a:round/>
            <a:headEnd/>
            <a:tailEnd type="triangle" w="med" len="med"/>
          </a:ln>
          <a:extLst>
            <a:ext uri="{909E8E84-426E-40DD-AFC4-6F175D3DCCD1}">
              <a14:hiddenFill xmlns:a14="http://schemas.microsoft.com/office/drawing/2010/main">
                <a:noFill/>
              </a14:hiddenFill>
            </a:ext>
          </a:extLst>
        </p:spPr>
      </p:cxnSp>
      <p:graphicFrame>
        <p:nvGraphicFramePr>
          <p:cNvPr id="62" name="Chart 61"/>
          <p:cNvGraphicFramePr>
            <a:graphicFrameLocks/>
          </p:cNvGraphicFramePr>
          <p:nvPr>
            <p:extLst>
              <p:ext uri="{D42A27DB-BD31-4B8C-83A1-F6EECF244321}">
                <p14:modId xmlns:p14="http://schemas.microsoft.com/office/powerpoint/2010/main" val="201481486"/>
              </p:ext>
            </p:extLst>
          </p:nvPr>
        </p:nvGraphicFramePr>
        <p:xfrm>
          <a:off x="713304" y="3438067"/>
          <a:ext cx="4888958" cy="2853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4377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custDataLst>
              <p:tags r:id="rId1"/>
            </p:custDataLst>
          </p:nvPr>
        </p:nvSpPr>
        <p:spPr/>
        <p:txBody>
          <a:bodyPr>
            <a:normAutofit/>
          </a:bodyPr>
          <a:lstStyle/>
          <a:p>
            <a:r>
              <a:rPr lang="en-US" sz="3200" dirty="0"/>
              <a:t>Getting From Analog to Digital</a:t>
            </a:r>
          </a:p>
        </p:txBody>
      </p:sp>
      <p:sp>
        <p:nvSpPr>
          <p:cNvPr id="5123" name="Rectangle 3"/>
          <p:cNvSpPr>
            <a:spLocks noGrp="1" noChangeArrowheads="1"/>
          </p:cNvSpPr>
          <p:nvPr>
            <p:ph idx="1"/>
            <p:custDataLst>
              <p:tags r:id="rId2"/>
            </p:custDataLst>
          </p:nvPr>
        </p:nvSpPr>
        <p:spPr/>
        <p:txBody>
          <a:bodyPr/>
          <a:lstStyle/>
          <a:p>
            <a:r>
              <a:rPr lang="en-US" sz="2000" dirty="0"/>
              <a:t>A Comparator tells us “Is Vin &gt; </a:t>
            </a:r>
            <a:r>
              <a:rPr lang="en-US" sz="2000" dirty="0" err="1"/>
              <a:t>Vref</a:t>
            </a:r>
            <a:r>
              <a:rPr lang="en-US" sz="2000" dirty="0"/>
              <a:t>?”</a:t>
            </a:r>
          </a:p>
          <a:p>
            <a:pPr lvl="1"/>
            <a:r>
              <a:rPr lang="en-US" dirty="0"/>
              <a:t>Compares an analog input voltage with an analog reference voltage and determines which is larger, returning a 1-bit number</a:t>
            </a:r>
          </a:p>
          <a:p>
            <a:pPr lvl="1"/>
            <a:r>
              <a:rPr lang="en-US" dirty="0"/>
              <a:t>E.g. Indicate if depth &gt; 100ft</a:t>
            </a:r>
          </a:p>
          <a:p>
            <a:pPr lvl="1"/>
            <a:r>
              <a:rPr lang="en-US" dirty="0"/>
              <a:t>Set </a:t>
            </a:r>
            <a:r>
              <a:rPr lang="en-US" dirty="0" err="1"/>
              <a:t>Vref</a:t>
            </a:r>
            <a:r>
              <a:rPr lang="en-US" dirty="0"/>
              <a:t> to voltage pressure sensor returns with 100 </a:t>
            </a:r>
            <a:r>
              <a:rPr lang="en-US" dirty="0" err="1"/>
              <a:t>ft</a:t>
            </a:r>
            <a:r>
              <a:rPr lang="en-US" dirty="0"/>
              <a:t> depth.</a:t>
            </a:r>
          </a:p>
          <a:p>
            <a:endParaRPr lang="en-US" sz="2000" dirty="0"/>
          </a:p>
          <a:p>
            <a:r>
              <a:rPr lang="en-US" sz="2000" dirty="0"/>
              <a:t>An Analog to Digital converter [AD or ADC] tells us how large Vin is as a fraction of </a:t>
            </a:r>
            <a:r>
              <a:rPr lang="en-US" sz="2000" dirty="0" err="1"/>
              <a:t>Vref</a:t>
            </a:r>
            <a:r>
              <a:rPr lang="en-US" sz="2000" dirty="0"/>
              <a:t>.</a:t>
            </a:r>
          </a:p>
          <a:p>
            <a:pPr lvl="1"/>
            <a:r>
              <a:rPr lang="en-US" dirty="0"/>
              <a:t>Reads an analog input signal (usually a voltage) and produces a corresponding multi-bit number at the output.</a:t>
            </a:r>
          </a:p>
          <a:p>
            <a:pPr lvl="1"/>
            <a:r>
              <a:rPr lang="en-US" dirty="0"/>
              <a:t>E.g. calculate the depth</a:t>
            </a:r>
          </a:p>
        </p:txBody>
      </p:sp>
      <p:grpSp>
        <p:nvGrpSpPr>
          <p:cNvPr id="29" name="Group 28"/>
          <p:cNvGrpSpPr/>
          <p:nvPr/>
        </p:nvGrpSpPr>
        <p:grpSpPr>
          <a:xfrm>
            <a:off x="8164322" y="1676400"/>
            <a:ext cx="3341878" cy="1221204"/>
            <a:chOff x="391922" y="3886200"/>
            <a:chExt cx="3341878" cy="1221204"/>
          </a:xfrm>
        </p:grpSpPr>
        <p:sp>
          <p:nvSpPr>
            <p:cNvPr id="30" name="Line 15"/>
            <p:cNvSpPr>
              <a:spLocks noChangeShapeType="1"/>
            </p:cNvSpPr>
            <p:nvPr>
              <p:custDataLst>
                <p:tags r:id="rId16"/>
              </p:custDataLst>
            </p:nvPr>
          </p:nvSpPr>
          <p:spPr bwMode="auto">
            <a:xfrm>
              <a:off x="792163" y="4495800"/>
              <a:ext cx="9017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16"/>
            <p:cNvSpPr>
              <a:spLocks noChangeShapeType="1"/>
            </p:cNvSpPr>
            <p:nvPr>
              <p:custDataLst>
                <p:tags r:id="rId17"/>
              </p:custDataLst>
            </p:nvPr>
          </p:nvSpPr>
          <p:spPr bwMode="auto">
            <a:xfrm>
              <a:off x="2519363" y="4732338"/>
              <a:ext cx="901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Text Box 17"/>
            <p:cNvSpPr txBox="1">
              <a:spLocks noChangeArrowheads="1"/>
            </p:cNvSpPr>
            <p:nvPr>
              <p:custDataLst>
                <p:tags r:id="rId18"/>
              </p:custDataLst>
            </p:nvPr>
          </p:nvSpPr>
          <p:spPr bwMode="auto">
            <a:xfrm>
              <a:off x="3382963" y="4540250"/>
              <a:ext cx="350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spcBef>
                  <a:spcPct val="50000"/>
                </a:spcBef>
              </a:pPr>
              <a:r>
                <a:rPr lang="en-US" sz="1600" baseline="0">
                  <a:latin typeface="Franklin Gothic Book" pitchFamily="34" charset="0"/>
                </a:rPr>
                <a:t>0</a:t>
              </a:r>
            </a:p>
          </p:txBody>
        </p:sp>
        <p:sp>
          <p:nvSpPr>
            <p:cNvPr id="33" name="Text Box 18"/>
            <p:cNvSpPr txBox="1">
              <a:spLocks noChangeArrowheads="1"/>
            </p:cNvSpPr>
            <p:nvPr>
              <p:custDataLst>
                <p:tags r:id="rId19"/>
              </p:custDataLst>
            </p:nvPr>
          </p:nvSpPr>
          <p:spPr bwMode="auto">
            <a:xfrm>
              <a:off x="414620" y="4311650"/>
              <a:ext cx="4010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600" baseline="0" dirty="0">
                  <a:solidFill>
                    <a:srgbClr val="FF0000"/>
                  </a:solidFill>
                  <a:latin typeface="Franklin Gothic Book" pitchFamily="34" charset="0"/>
                </a:rPr>
                <a:t>V</a:t>
              </a:r>
              <a:r>
                <a:rPr lang="en-US" sz="1600" dirty="0">
                  <a:solidFill>
                    <a:srgbClr val="FF0000"/>
                  </a:solidFill>
                  <a:latin typeface="Franklin Gothic Book" pitchFamily="34" charset="0"/>
                </a:rPr>
                <a:t>in</a:t>
              </a:r>
            </a:p>
          </p:txBody>
        </p:sp>
        <p:sp>
          <p:nvSpPr>
            <p:cNvPr id="34" name="Line 19"/>
            <p:cNvSpPr>
              <a:spLocks noChangeShapeType="1"/>
            </p:cNvSpPr>
            <p:nvPr>
              <p:custDataLst>
                <p:tags r:id="rId20"/>
              </p:custDataLst>
            </p:nvPr>
          </p:nvSpPr>
          <p:spPr bwMode="auto">
            <a:xfrm>
              <a:off x="792163" y="4953000"/>
              <a:ext cx="9017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AutoShape 20"/>
            <p:cNvSpPr>
              <a:spLocks noChangeArrowheads="1"/>
            </p:cNvSpPr>
            <p:nvPr/>
          </p:nvSpPr>
          <p:spPr bwMode="auto">
            <a:xfrm rot="5400000">
              <a:off x="1706563" y="4343400"/>
              <a:ext cx="762000" cy="762000"/>
            </a:xfrm>
            <a:prstGeom prst="triangle">
              <a:avLst>
                <a:gd name="adj" fmla="val 50000"/>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 name="Text Box 21"/>
            <p:cNvSpPr txBox="1">
              <a:spLocks noChangeArrowheads="1"/>
            </p:cNvSpPr>
            <p:nvPr>
              <p:custDataLst>
                <p:tags r:id="rId21"/>
              </p:custDataLst>
            </p:nvPr>
          </p:nvSpPr>
          <p:spPr bwMode="auto">
            <a:xfrm>
              <a:off x="391922" y="4768850"/>
              <a:ext cx="4464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600" baseline="0" dirty="0" err="1">
                  <a:solidFill>
                    <a:srgbClr val="FF0000"/>
                  </a:solidFill>
                  <a:latin typeface="Franklin Gothic Book" pitchFamily="34" charset="0"/>
                </a:rPr>
                <a:t>V</a:t>
              </a:r>
              <a:r>
                <a:rPr lang="en-US" sz="1600" dirty="0" err="1">
                  <a:solidFill>
                    <a:srgbClr val="FF0000"/>
                  </a:solidFill>
                  <a:latin typeface="Franklin Gothic Book" pitchFamily="34" charset="0"/>
                </a:rPr>
                <a:t>ref</a:t>
              </a:r>
              <a:endParaRPr lang="en-US" sz="1600" dirty="0">
                <a:solidFill>
                  <a:srgbClr val="FF0000"/>
                </a:solidFill>
                <a:latin typeface="Franklin Gothic Book" pitchFamily="34" charset="0"/>
              </a:endParaRPr>
            </a:p>
          </p:txBody>
        </p:sp>
        <p:sp>
          <p:nvSpPr>
            <p:cNvPr id="37" name="Text Box 22"/>
            <p:cNvSpPr txBox="1">
              <a:spLocks noChangeArrowheads="1"/>
            </p:cNvSpPr>
            <p:nvPr>
              <p:custDataLst>
                <p:tags r:id="rId22"/>
              </p:custDataLst>
            </p:nvPr>
          </p:nvSpPr>
          <p:spPr bwMode="auto">
            <a:xfrm>
              <a:off x="1543451" y="3886200"/>
              <a:ext cx="12041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600" b="1" baseline="0">
                  <a:latin typeface="Franklin Gothic Book" pitchFamily="34" charset="0"/>
                </a:rPr>
                <a:t>Comparator</a:t>
              </a:r>
              <a:endParaRPr lang="en-US" sz="1600" b="1">
                <a:latin typeface="Franklin Gothic Book" pitchFamily="34" charset="0"/>
              </a:endParaRPr>
            </a:p>
          </p:txBody>
        </p:sp>
      </p:grpSp>
      <p:grpSp>
        <p:nvGrpSpPr>
          <p:cNvPr id="38" name="Group 37"/>
          <p:cNvGrpSpPr/>
          <p:nvPr/>
        </p:nvGrpSpPr>
        <p:grpSpPr>
          <a:xfrm>
            <a:off x="7865908" y="3816350"/>
            <a:ext cx="3468843" cy="1898650"/>
            <a:chOff x="5122707" y="3892550"/>
            <a:chExt cx="3468843" cy="1898650"/>
          </a:xfrm>
        </p:grpSpPr>
        <p:sp>
          <p:nvSpPr>
            <p:cNvPr id="39" name="Rectangle 4"/>
            <p:cNvSpPr>
              <a:spLocks noChangeArrowheads="1"/>
            </p:cNvSpPr>
            <p:nvPr>
              <p:custDataLst>
                <p:tags r:id="rId3"/>
              </p:custDataLst>
            </p:nvPr>
          </p:nvSpPr>
          <p:spPr bwMode="auto">
            <a:xfrm>
              <a:off x="6686550" y="4289425"/>
              <a:ext cx="952500" cy="1501775"/>
            </a:xfrm>
            <a:prstGeom prst="rect">
              <a:avLst/>
            </a:prstGeom>
            <a:solidFill>
              <a:schemeClr val="bg1"/>
            </a:solidFill>
            <a:ln w="57150">
              <a:solidFill>
                <a:schemeClr val="tx1"/>
              </a:solidFill>
              <a:miter lim="800000"/>
              <a:headEnd/>
              <a:tailEnd/>
            </a:ln>
          </p:spPr>
          <p:txBody>
            <a:bodyPr wrap="none" anchor="ctr"/>
            <a:lstStyle/>
            <a:p>
              <a:pPr algn="ctr"/>
              <a:endParaRPr lang="en-US" sz="1400" b="1">
                <a:latin typeface="Franklin Gothic Book" pitchFamily="34" charset="0"/>
              </a:endParaRPr>
            </a:p>
          </p:txBody>
        </p:sp>
        <p:sp>
          <p:nvSpPr>
            <p:cNvPr id="40" name="Line 5"/>
            <p:cNvSpPr>
              <a:spLocks noChangeShapeType="1"/>
            </p:cNvSpPr>
            <p:nvPr>
              <p:custDataLst>
                <p:tags r:id="rId4"/>
              </p:custDataLst>
            </p:nvPr>
          </p:nvSpPr>
          <p:spPr bwMode="auto">
            <a:xfrm>
              <a:off x="5732463" y="4940300"/>
              <a:ext cx="954087"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6"/>
            <p:cNvSpPr>
              <a:spLocks noChangeShapeType="1"/>
            </p:cNvSpPr>
            <p:nvPr>
              <p:custDataLst>
                <p:tags r:id="rId5"/>
              </p:custDataLst>
            </p:nvPr>
          </p:nvSpPr>
          <p:spPr bwMode="auto">
            <a:xfrm>
              <a:off x="7639050" y="4389438"/>
              <a:ext cx="952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7"/>
            <p:cNvSpPr>
              <a:spLocks noChangeShapeType="1"/>
            </p:cNvSpPr>
            <p:nvPr>
              <p:custDataLst>
                <p:tags r:id="rId6"/>
              </p:custDataLst>
            </p:nvPr>
          </p:nvSpPr>
          <p:spPr bwMode="auto">
            <a:xfrm>
              <a:off x="7639050" y="5440363"/>
              <a:ext cx="952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8"/>
            <p:cNvSpPr>
              <a:spLocks noChangeShapeType="1"/>
            </p:cNvSpPr>
            <p:nvPr>
              <p:custDataLst>
                <p:tags r:id="rId7"/>
              </p:custDataLst>
            </p:nvPr>
          </p:nvSpPr>
          <p:spPr bwMode="auto">
            <a:xfrm>
              <a:off x="7639050" y="5089525"/>
              <a:ext cx="952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9"/>
            <p:cNvSpPr>
              <a:spLocks noChangeShapeType="1"/>
            </p:cNvSpPr>
            <p:nvPr>
              <p:custDataLst>
                <p:tags r:id="rId8"/>
              </p:custDataLst>
            </p:nvPr>
          </p:nvSpPr>
          <p:spPr bwMode="auto">
            <a:xfrm>
              <a:off x="7639050" y="4740275"/>
              <a:ext cx="952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Text Box 10"/>
            <p:cNvSpPr txBox="1">
              <a:spLocks noChangeArrowheads="1"/>
            </p:cNvSpPr>
            <p:nvPr>
              <p:custDataLst>
                <p:tags r:id="rId9"/>
              </p:custDataLst>
            </p:nvPr>
          </p:nvSpPr>
          <p:spPr bwMode="auto">
            <a:xfrm>
              <a:off x="8221663" y="4340225"/>
              <a:ext cx="369887"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spcBef>
                  <a:spcPct val="50000"/>
                </a:spcBef>
              </a:pPr>
              <a:r>
                <a:rPr lang="en-US" sz="1600" baseline="0">
                  <a:latin typeface="Franklin Gothic Book" pitchFamily="34" charset="0"/>
                </a:rPr>
                <a:t>0</a:t>
              </a:r>
            </a:p>
            <a:p>
              <a:pPr algn="ctr">
                <a:spcBef>
                  <a:spcPct val="50000"/>
                </a:spcBef>
              </a:pPr>
              <a:r>
                <a:rPr lang="en-US" sz="1600" baseline="0">
                  <a:latin typeface="Franklin Gothic Book" pitchFamily="34" charset="0"/>
                </a:rPr>
                <a:t>1</a:t>
              </a:r>
            </a:p>
            <a:p>
              <a:pPr algn="ctr">
                <a:spcBef>
                  <a:spcPct val="50000"/>
                </a:spcBef>
              </a:pPr>
              <a:r>
                <a:rPr lang="en-US" sz="1600" baseline="0">
                  <a:latin typeface="Franklin Gothic Book" pitchFamily="34" charset="0"/>
                </a:rPr>
                <a:t>0</a:t>
              </a:r>
            </a:p>
            <a:p>
              <a:pPr algn="ctr">
                <a:spcBef>
                  <a:spcPct val="50000"/>
                </a:spcBef>
              </a:pPr>
              <a:r>
                <a:rPr lang="en-US" sz="1600" baseline="0">
                  <a:latin typeface="Franklin Gothic Book" pitchFamily="34" charset="0"/>
                </a:rPr>
                <a:t>1</a:t>
              </a:r>
            </a:p>
          </p:txBody>
        </p:sp>
        <p:sp>
          <p:nvSpPr>
            <p:cNvPr id="46" name="Text Box 11"/>
            <p:cNvSpPr txBox="1">
              <a:spLocks noChangeArrowheads="1"/>
            </p:cNvSpPr>
            <p:nvPr>
              <p:custDataLst>
                <p:tags r:id="rId10"/>
              </p:custDataLst>
            </p:nvPr>
          </p:nvSpPr>
          <p:spPr bwMode="auto">
            <a:xfrm>
              <a:off x="5144577" y="4886325"/>
              <a:ext cx="4010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600" baseline="0">
                  <a:solidFill>
                    <a:srgbClr val="FF0000"/>
                  </a:solidFill>
                  <a:latin typeface="Franklin Gothic Book" pitchFamily="34" charset="0"/>
                </a:rPr>
                <a:t>V</a:t>
              </a:r>
              <a:r>
                <a:rPr lang="en-US" sz="1600">
                  <a:solidFill>
                    <a:srgbClr val="FF0000"/>
                  </a:solidFill>
                  <a:latin typeface="Franklin Gothic Book" pitchFamily="34" charset="0"/>
                </a:rPr>
                <a:t>in</a:t>
              </a:r>
            </a:p>
          </p:txBody>
        </p:sp>
        <p:sp>
          <p:nvSpPr>
            <p:cNvPr id="47" name="Text Box 12"/>
            <p:cNvSpPr txBox="1">
              <a:spLocks noChangeArrowheads="1"/>
            </p:cNvSpPr>
            <p:nvPr>
              <p:custDataLst>
                <p:tags r:id="rId11"/>
              </p:custDataLst>
            </p:nvPr>
          </p:nvSpPr>
          <p:spPr bwMode="auto">
            <a:xfrm>
              <a:off x="5179822" y="4229100"/>
              <a:ext cx="4464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600" baseline="0">
                  <a:solidFill>
                    <a:srgbClr val="FF0000"/>
                  </a:solidFill>
                  <a:latin typeface="Franklin Gothic Book" pitchFamily="34" charset="0"/>
                </a:rPr>
                <a:t>V</a:t>
              </a:r>
              <a:r>
                <a:rPr lang="en-US" sz="1600">
                  <a:solidFill>
                    <a:srgbClr val="FF0000"/>
                  </a:solidFill>
                  <a:latin typeface="Franklin Gothic Book" pitchFamily="34" charset="0"/>
                </a:rPr>
                <a:t>ref</a:t>
              </a:r>
            </a:p>
          </p:txBody>
        </p:sp>
        <p:sp>
          <p:nvSpPr>
            <p:cNvPr id="48" name="Line 13"/>
            <p:cNvSpPr>
              <a:spLocks noChangeShapeType="1"/>
            </p:cNvSpPr>
            <p:nvPr>
              <p:custDataLst>
                <p:tags r:id="rId12"/>
              </p:custDataLst>
            </p:nvPr>
          </p:nvSpPr>
          <p:spPr bwMode="auto">
            <a:xfrm>
              <a:off x="5732463" y="5440363"/>
              <a:ext cx="95408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Text Box 14"/>
            <p:cNvSpPr txBox="1">
              <a:spLocks noChangeArrowheads="1"/>
            </p:cNvSpPr>
            <p:nvPr>
              <p:custDataLst>
                <p:tags r:id="rId13"/>
              </p:custDataLst>
            </p:nvPr>
          </p:nvSpPr>
          <p:spPr bwMode="auto">
            <a:xfrm>
              <a:off x="5122707" y="5386388"/>
              <a:ext cx="6559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600" baseline="0">
                  <a:latin typeface="Franklin Gothic Book" pitchFamily="34" charset="0"/>
                </a:rPr>
                <a:t>Clock</a:t>
              </a:r>
            </a:p>
          </p:txBody>
        </p:sp>
        <p:sp>
          <p:nvSpPr>
            <p:cNvPr id="50" name="Line 23"/>
            <p:cNvSpPr>
              <a:spLocks noChangeShapeType="1"/>
            </p:cNvSpPr>
            <p:nvPr>
              <p:custDataLst>
                <p:tags r:id="rId14"/>
              </p:custDataLst>
            </p:nvPr>
          </p:nvSpPr>
          <p:spPr bwMode="auto">
            <a:xfrm>
              <a:off x="5732463" y="4457700"/>
              <a:ext cx="954087"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Text Box 24"/>
            <p:cNvSpPr txBox="1">
              <a:spLocks noChangeArrowheads="1"/>
            </p:cNvSpPr>
            <p:nvPr>
              <p:custDataLst>
                <p:tags r:id="rId15"/>
              </p:custDataLst>
            </p:nvPr>
          </p:nvSpPr>
          <p:spPr bwMode="auto">
            <a:xfrm>
              <a:off x="6518188" y="3892550"/>
              <a:ext cx="14098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600" b="1" baseline="0">
                  <a:latin typeface="Franklin Gothic Book" pitchFamily="34" charset="0"/>
                </a:rPr>
                <a:t>A/D Converter</a:t>
              </a:r>
              <a:endParaRPr lang="en-US" sz="1600" b="1">
                <a:latin typeface="Franklin Gothic Book" pitchFamily="34" charset="0"/>
              </a:endParaRPr>
            </a:p>
          </p:txBody>
        </p:sp>
      </p:grpSp>
    </p:spTree>
    <p:extLst>
      <p:ext uri="{BB962C8B-B14F-4D97-AF65-F5344CB8AC3E}">
        <p14:creationId xmlns:p14="http://schemas.microsoft.com/office/powerpoint/2010/main" val="2726040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sz="half" idx="1"/>
            <p:custDataLst>
              <p:tags r:id="rId1"/>
            </p:custDataLst>
          </p:nvPr>
        </p:nvSpPr>
        <p:spPr>
          <a:xfrm>
            <a:off x="483866" y="3124200"/>
            <a:ext cx="10717535" cy="2995800"/>
          </a:xfrm>
        </p:spPr>
        <p:txBody>
          <a:bodyPr/>
          <a:lstStyle/>
          <a:p>
            <a:r>
              <a:rPr lang="en-US" sz="2000" dirty="0"/>
              <a:t>A waveform is sampled at a constant rate – every ∆t</a:t>
            </a:r>
          </a:p>
          <a:p>
            <a:pPr lvl="1"/>
            <a:r>
              <a:rPr lang="en-US" dirty="0"/>
              <a:t>Each such sample represents the instantaneous amplitude at the instant of sampling</a:t>
            </a:r>
          </a:p>
          <a:p>
            <a:pPr lvl="1"/>
            <a:r>
              <a:rPr lang="en-US" dirty="0"/>
              <a:t>“At 37 </a:t>
            </a:r>
            <a:r>
              <a:rPr lang="en-US" dirty="0" err="1"/>
              <a:t>ms</a:t>
            </a:r>
            <a:r>
              <a:rPr lang="en-US" dirty="0"/>
              <a:t>, the input is 1.91341914513451451234311… V”</a:t>
            </a:r>
          </a:p>
          <a:p>
            <a:pPr lvl="1"/>
            <a:r>
              <a:rPr lang="en-US" dirty="0"/>
              <a:t>Sampling converts a continuous time signal to a discrete time signal</a:t>
            </a:r>
          </a:p>
          <a:p>
            <a:r>
              <a:rPr lang="en-US" sz="2000" dirty="0"/>
              <a:t>The sample can now be quantized (converted) into a digital value</a:t>
            </a:r>
          </a:p>
          <a:p>
            <a:pPr lvl="1"/>
            <a:r>
              <a:rPr lang="en-US" dirty="0"/>
              <a:t>Quantization represents a continuous (analog) value with the closest discrete (digital) value</a:t>
            </a:r>
          </a:p>
          <a:p>
            <a:pPr lvl="1"/>
            <a:r>
              <a:rPr lang="en-US" dirty="0"/>
              <a:t>“The sampled input voltage of 1.91341914513451451234311… V is best represented by the code 0x018, since it is in the range of 1.901 V to 1.9980 V which corresponds to code 0x018.”</a:t>
            </a:r>
          </a:p>
        </p:txBody>
      </p:sp>
      <p:sp>
        <p:nvSpPr>
          <p:cNvPr id="684034" name="Rectangle 2"/>
          <p:cNvSpPr>
            <a:spLocks noGrp="1" noChangeArrowheads="1"/>
          </p:cNvSpPr>
          <p:nvPr>
            <p:ph type="title"/>
            <p:custDataLst>
              <p:tags r:id="rId2"/>
            </p:custDataLst>
          </p:nvPr>
        </p:nvSpPr>
        <p:spPr/>
        <p:txBody>
          <a:bodyPr>
            <a:normAutofit/>
          </a:bodyPr>
          <a:lstStyle/>
          <a:p>
            <a:r>
              <a:rPr lang="en-US" sz="3200" dirty="0"/>
              <a:t>Waveform Sampling and Quantization</a:t>
            </a:r>
          </a:p>
        </p:txBody>
      </p:sp>
      <p:grpSp>
        <p:nvGrpSpPr>
          <p:cNvPr id="56" name="Group 4"/>
          <p:cNvGrpSpPr>
            <a:grpSpLocks/>
          </p:cNvGrpSpPr>
          <p:nvPr>
            <p:custDataLst>
              <p:tags r:id="rId3"/>
            </p:custDataLst>
          </p:nvPr>
        </p:nvGrpSpPr>
        <p:grpSpPr bwMode="auto">
          <a:xfrm>
            <a:off x="2362994" y="1270000"/>
            <a:ext cx="7132638" cy="1625600"/>
            <a:chOff x="712" y="1252"/>
            <a:chExt cx="4493" cy="1024"/>
          </a:xfrm>
        </p:grpSpPr>
        <p:sp>
          <p:nvSpPr>
            <p:cNvPr id="57" name="Line 5"/>
            <p:cNvSpPr>
              <a:spLocks noChangeShapeType="1"/>
            </p:cNvSpPr>
            <p:nvPr>
              <p:custDataLst>
                <p:tags r:id="rId4"/>
              </p:custDataLst>
            </p:nvPr>
          </p:nvSpPr>
          <p:spPr bwMode="auto">
            <a:xfrm>
              <a:off x="1044" y="1278"/>
              <a:ext cx="0" cy="99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8" name="Line 6"/>
            <p:cNvSpPr>
              <a:spLocks noChangeShapeType="1"/>
            </p:cNvSpPr>
            <p:nvPr>
              <p:custDataLst>
                <p:tags r:id="rId5"/>
              </p:custDataLst>
            </p:nvPr>
          </p:nvSpPr>
          <p:spPr bwMode="auto">
            <a:xfrm>
              <a:off x="4855" y="2018"/>
              <a:ext cx="35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 name="Text Box 7"/>
            <p:cNvSpPr txBox="1">
              <a:spLocks noChangeArrowheads="1"/>
            </p:cNvSpPr>
            <p:nvPr>
              <p:custDataLst>
                <p:tags r:id="rId6"/>
              </p:custDataLst>
            </p:nvPr>
          </p:nvSpPr>
          <p:spPr bwMode="auto">
            <a:xfrm>
              <a:off x="4898" y="2036"/>
              <a:ext cx="2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r>
                <a:rPr lang="en-US" sz="1000" b="1" baseline="0" dirty="0">
                  <a:latin typeface="Arial" charset="0"/>
                </a:rPr>
                <a:t>time</a:t>
              </a:r>
              <a:endParaRPr lang="en-US" sz="1800" b="1" baseline="0" dirty="0">
                <a:latin typeface="Arial" charset="0"/>
              </a:endParaRPr>
            </a:p>
          </p:txBody>
        </p:sp>
        <p:sp>
          <p:nvSpPr>
            <p:cNvPr id="60" name="Text Box 8"/>
            <p:cNvSpPr txBox="1">
              <a:spLocks noChangeArrowheads="1"/>
            </p:cNvSpPr>
            <p:nvPr>
              <p:custDataLst>
                <p:tags r:id="rId7"/>
              </p:custDataLst>
            </p:nvPr>
          </p:nvSpPr>
          <p:spPr bwMode="auto">
            <a:xfrm rot="-5400000">
              <a:off x="496" y="1694"/>
              <a:ext cx="5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r>
                <a:rPr lang="en-US" sz="1000" b="1" baseline="0">
                  <a:latin typeface="Arial" charset="0"/>
                </a:rPr>
                <a:t>Digital value</a:t>
              </a:r>
              <a:endParaRPr lang="en-US" sz="1800" b="1" baseline="0">
                <a:latin typeface="Arial" charset="0"/>
              </a:endParaRPr>
            </a:p>
          </p:txBody>
        </p:sp>
        <p:sp>
          <p:nvSpPr>
            <p:cNvPr id="61" name="Line 9"/>
            <p:cNvSpPr>
              <a:spLocks noChangeShapeType="1"/>
            </p:cNvSpPr>
            <p:nvPr>
              <p:custDataLst>
                <p:tags r:id="rId8"/>
              </p:custDataLst>
            </p:nvPr>
          </p:nvSpPr>
          <p:spPr bwMode="auto">
            <a:xfrm>
              <a:off x="1044" y="1769"/>
              <a:ext cx="0" cy="281"/>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2" name="Line 10"/>
            <p:cNvSpPr>
              <a:spLocks noChangeShapeType="1"/>
            </p:cNvSpPr>
            <p:nvPr>
              <p:custDataLst>
                <p:tags r:id="rId9"/>
              </p:custDataLst>
            </p:nvPr>
          </p:nvSpPr>
          <p:spPr bwMode="auto">
            <a:xfrm>
              <a:off x="1188" y="1769"/>
              <a:ext cx="0" cy="458"/>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3" name="Line 11"/>
            <p:cNvSpPr>
              <a:spLocks noChangeShapeType="1"/>
            </p:cNvSpPr>
            <p:nvPr>
              <p:custDataLst>
                <p:tags r:id="rId10"/>
              </p:custDataLst>
            </p:nvPr>
          </p:nvSpPr>
          <p:spPr bwMode="auto">
            <a:xfrm>
              <a:off x="1332" y="1769"/>
              <a:ext cx="0" cy="47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 name="Line 12"/>
            <p:cNvSpPr>
              <a:spLocks noChangeShapeType="1"/>
            </p:cNvSpPr>
            <p:nvPr>
              <p:custDataLst>
                <p:tags r:id="rId11"/>
              </p:custDataLst>
            </p:nvPr>
          </p:nvSpPr>
          <p:spPr bwMode="auto">
            <a:xfrm>
              <a:off x="1476" y="1769"/>
              <a:ext cx="0" cy="431"/>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5" name="Line 13"/>
            <p:cNvSpPr>
              <a:spLocks noChangeShapeType="1"/>
            </p:cNvSpPr>
            <p:nvPr>
              <p:custDataLst>
                <p:tags r:id="rId12"/>
              </p:custDataLst>
            </p:nvPr>
          </p:nvSpPr>
          <p:spPr bwMode="auto">
            <a:xfrm>
              <a:off x="1620" y="1769"/>
              <a:ext cx="0" cy="368"/>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6" name="Line 14"/>
            <p:cNvSpPr>
              <a:spLocks noChangeShapeType="1"/>
            </p:cNvSpPr>
            <p:nvPr>
              <p:custDataLst>
                <p:tags r:id="rId13"/>
              </p:custDataLst>
            </p:nvPr>
          </p:nvSpPr>
          <p:spPr bwMode="auto">
            <a:xfrm>
              <a:off x="1764" y="1769"/>
              <a:ext cx="0" cy="203"/>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7" name="Line 15"/>
            <p:cNvSpPr>
              <a:spLocks noChangeShapeType="1"/>
            </p:cNvSpPr>
            <p:nvPr>
              <p:custDataLst>
                <p:tags r:id="rId14"/>
              </p:custDataLst>
            </p:nvPr>
          </p:nvSpPr>
          <p:spPr bwMode="auto">
            <a:xfrm flipH="1" flipV="1">
              <a:off x="1900" y="1652"/>
              <a:ext cx="0" cy="116"/>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8" name="Line 16"/>
            <p:cNvSpPr>
              <a:spLocks noChangeShapeType="1"/>
            </p:cNvSpPr>
            <p:nvPr>
              <p:custDataLst>
                <p:tags r:id="rId15"/>
              </p:custDataLst>
            </p:nvPr>
          </p:nvSpPr>
          <p:spPr bwMode="auto">
            <a:xfrm flipH="1" flipV="1">
              <a:off x="2044" y="1379"/>
              <a:ext cx="0" cy="389"/>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9" name="Line 17"/>
            <p:cNvSpPr>
              <a:spLocks noChangeShapeType="1"/>
            </p:cNvSpPr>
            <p:nvPr>
              <p:custDataLst>
                <p:tags r:id="rId16"/>
              </p:custDataLst>
            </p:nvPr>
          </p:nvSpPr>
          <p:spPr bwMode="auto">
            <a:xfrm flipH="1" flipV="1">
              <a:off x="2188" y="1259"/>
              <a:ext cx="0" cy="509"/>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0" name="Line 18"/>
            <p:cNvSpPr>
              <a:spLocks noChangeShapeType="1"/>
            </p:cNvSpPr>
            <p:nvPr>
              <p:custDataLst>
                <p:tags r:id="rId17"/>
              </p:custDataLst>
            </p:nvPr>
          </p:nvSpPr>
          <p:spPr bwMode="auto">
            <a:xfrm flipH="1" flipV="1">
              <a:off x="2345" y="1335"/>
              <a:ext cx="0" cy="431"/>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 name="Line 19"/>
            <p:cNvSpPr>
              <a:spLocks noChangeShapeType="1"/>
            </p:cNvSpPr>
            <p:nvPr>
              <p:custDataLst>
                <p:tags r:id="rId18"/>
              </p:custDataLst>
            </p:nvPr>
          </p:nvSpPr>
          <p:spPr bwMode="auto">
            <a:xfrm flipH="1" flipV="1">
              <a:off x="2492" y="1341"/>
              <a:ext cx="0" cy="425"/>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2" name="Line 20"/>
            <p:cNvSpPr>
              <a:spLocks noChangeShapeType="1"/>
            </p:cNvSpPr>
            <p:nvPr>
              <p:custDataLst>
                <p:tags r:id="rId19"/>
              </p:custDataLst>
            </p:nvPr>
          </p:nvSpPr>
          <p:spPr bwMode="auto">
            <a:xfrm flipH="1" flipV="1">
              <a:off x="2636" y="1347"/>
              <a:ext cx="0" cy="422"/>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3" name="Line 21"/>
            <p:cNvSpPr>
              <a:spLocks noChangeShapeType="1"/>
            </p:cNvSpPr>
            <p:nvPr>
              <p:custDataLst>
                <p:tags r:id="rId20"/>
              </p:custDataLst>
            </p:nvPr>
          </p:nvSpPr>
          <p:spPr bwMode="auto">
            <a:xfrm flipH="1" flipV="1">
              <a:off x="2780" y="1515"/>
              <a:ext cx="0" cy="254"/>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4" name="Line 22"/>
            <p:cNvSpPr>
              <a:spLocks noChangeShapeType="1"/>
            </p:cNvSpPr>
            <p:nvPr>
              <p:custDataLst>
                <p:tags r:id="rId21"/>
              </p:custDataLst>
            </p:nvPr>
          </p:nvSpPr>
          <p:spPr bwMode="auto">
            <a:xfrm flipH="1" flipV="1">
              <a:off x="2927" y="1623"/>
              <a:ext cx="0" cy="146"/>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5" name="Line 23"/>
            <p:cNvSpPr>
              <a:spLocks noChangeShapeType="1"/>
            </p:cNvSpPr>
            <p:nvPr>
              <p:custDataLst>
                <p:tags r:id="rId22"/>
              </p:custDataLst>
            </p:nvPr>
          </p:nvSpPr>
          <p:spPr bwMode="auto">
            <a:xfrm flipH="1" flipV="1">
              <a:off x="3068" y="1713"/>
              <a:ext cx="0" cy="56"/>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6" name="Line 24"/>
            <p:cNvSpPr>
              <a:spLocks noChangeShapeType="1"/>
            </p:cNvSpPr>
            <p:nvPr>
              <p:custDataLst>
                <p:tags r:id="rId23"/>
              </p:custDataLst>
            </p:nvPr>
          </p:nvSpPr>
          <p:spPr bwMode="auto">
            <a:xfrm>
              <a:off x="3207" y="1767"/>
              <a:ext cx="0" cy="32"/>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 name="Line 25"/>
            <p:cNvSpPr>
              <a:spLocks noChangeShapeType="1"/>
            </p:cNvSpPr>
            <p:nvPr>
              <p:custDataLst>
                <p:tags r:id="rId24"/>
              </p:custDataLst>
            </p:nvPr>
          </p:nvSpPr>
          <p:spPr bwMode="auto">
            <a:xfrm>
              <a:off x="3351" y="1767"/>
              <a:ext cx="0" cy="101"/>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8" name="Line 26"/>
            <p:cNvSpPr>
              <a:spLocks noChangeShapeType="1"/>
            </p:cNvSpPr>
            <p:nvPr>
              <p:custDataLst>
                <p:tags r:id="rId25"/>
              </p:custDataLst>
            </p:nvPr>
          </p:nvSpPr>
          <p:spPr bwMode="auto">
            <a:xfrm>
              <a:off x="3495" y="1767"/>
              <a:ext cx="0" cy="218"/>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9" name="Line 27"/>
            <p:cNvSpPr>
              <a:spLocks noChangeShapeType="1"/>
            </p:cNvSpPr>
            <p:nvPr>
              <p:custDataLst>
                <p:tags r:id="rId26"/>
              </p:custDataLst>
            </p:nvPr>
          </p:nvSpPr>
          <p:spPr bwMode="auto">
            <a:xfrm>
              <a:off x="3644" y="1768"/>
              <a:ext cx="0" cy="335"/>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0" name="Line 28"/>
            <p:cNvSpPr>
              <a:spLocks noChangeShapeType="1"/>
            </p:cNvSpPr>
            <p:nvPr>
              <p:custDataLst>
                <p:tags r:id="rId27"/>
              </p:custDataLst>
            </p:nvPr>
          </p:nvSpPr>
          <p:spPr bwMode="auto">
            <a:xfrm>
              <a:off x="3788" y="1768"/>
              <a:ext cx="0" cy="332"/>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1" name="Line 29"/>
            <p:cNvSpPr>
              <a:spLocks noChangeShapeType="1"/>
            </p:cNvSpPr>
            <p:nvPr>
              <p:custDataLst>
                <p:tags r:id="rId28"/>
              </p:custDataLst>
            </p:nvPr>
          </p:nvSpPr>
          <p:spPr bwMode="auto">
            <a:xfrm>
              <a:off x="4069" y="1750"/>
              <a:ext cx="1" cy="17"/>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 name="Line 30"/>
            <p:cNvSpPr>
              <a:spLocks noChangeShapeType="1"/>
            </p:cNvSpPr>
            <p:nvPr>
              <p:custDataLst>
                <p:tags r:id="rId29"/>
              </p:custDataLst>
            </p:nvPr>
          </p:nvSpPr>
          <p:spPr bwMode="auto">
            <a:xfrm>
              <a:off x="4217" y="1513"/>
              <a:ext cx="0" cy="257"/>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3" name="Line 31"/>
            <p:cNvSpPr>
              <a:spLocks noChangeShapeType="1"/>
            </p:cNvSpPr>
            <p:nvPr>
              <p:custDataLst>
                <p:tags r:id="rId30"/>
              </p:custDataLst>
            </p:nvPr>
          </p:nvSpPr>
          <p:spPr bwMode="auto">
            <a:xfrm>
              <a:off x="4361" y="1336"/>
              <a:ext cx="0" cy="434"/>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4" name="Line 32"/>
            <p:cNvSpPr>
              <a:spLocks noChangeShapeType="1"/>
            </p:cNvSpPr>
            <p:nvPr>
              <p:custDataLst>
                <p:tags r:id="rId31"/>
              </p:custDataLst>
            </p:nvPr>
          </p:nvSpPr>
          <p:spPr bwMode="auto">
            <a:xfrm>
              <a:off x="4497" y="1309"/>
              <a:ext cx="0" cy="461"/>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5" name="Line 33"/>
            <p:cNvSpPr>
              <a:spLocks noChangeShapeType="1"/>
            </p:cNvSpPr>
            <p:nvPr>
              <p:custDataLst>
                <p:tags r:id="rId32"/>
              </p:custDataLst>
            </p:nvPr>
          </p:nvSpPr>
          <p:spPr bwMode="auto">
            <a:xfrm>
              <a:off x="4641" y="1318"/>
              <a:ext cx="0" cy="455"/>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 name="Line 34"/>
            <p:cNvSpPr>
              <a:spLocks noChangeShapeType="1"/>
            </p:cNvSpPr>
            <p:nvPr>
              <p:custDataLst>
                <p:tags r:id="rId33"/>
              </p:custDataLst>
            </p:nvPr>
          </p:nvSpPr>
          <p:spPr bwMode="auto">
            <a:xfrm>
              <a:off x="4785" y="1381"/>
              <a:ext cx="0" cy="389"/>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7" name="Line 35"/>
            <p:cNvSpPr>
              <a:spLocks noChangeShapeType="1"/>
            </p:cNvSpPr>
            <p:nvPr>
              <p:custDataLst>
                <p:tags r:id="rId34"/>
              </p:custDataLst>
            </p:nvPr>
          </p:nvSpPr>
          <p:spPr bwMode="auto">
            <a:xfrm>
              <a:off x="4935" y="1624"/>
              <a:ext cx="0" cy="146"/>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8" name="Line 36"/>
            <p:cNvSpPr>
              <a:spLocks noChangeShapeType="1"/>
            </p:cNvSpPr>
            <p:nvPr>
              <p:custDataLst>
                <p:tags r:id="rId35"/>
              </p:custDataLst>
            </p:nvPr>
          </p:nvSpPr>
          <p:spPr bwMode="auto">
            <a:xfrm>
              <a:off x="5079" y="1774"/>
              <a:ext cx="0" cy="26"/>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9" name="Line 37"/>
            <p:cNvSpPr>
              <a:spLocks noChangeShapeType="1"/>
            </p:cNvSpPr>
            <p:nvPr>
              <p:custDataLst>
                <p:tags r:id="rId36"/>
              </p:custDataLst>
            </p:nvPr>
          </p:nvSpPr>
          <p:spPr bwMode="auto">
            <a:xfrm>
              <a:off x="3932" y="1768"/>
              <a:ext cx="0" cy="152"/>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0" name="Freeform 38"/>
            <p:cNvSpPr>
              <a:spLocks/>
            </p:cNvSpPr>
            <p:nvPr>
              <p:custDataLst>
                <p:tags r:id="rId37"/>
              </p:custDataLst>
            </p:nvPr>
          </p:nvSpPr>
          <p:spPr bwMode="auto">
            <a:xfrm>
              <a:off x="1052" y="1252"/>
              <a:ext cx="4091" cy="992"/>
            </a:xfrm>
            <a:custGeom>
              <a:avLst/>
              <a:gdLst>
                <a:gd name="T0" fmla="*/ 0 w 4091"/>
                <a:gd name="T1" fmla="*/ 805 h 992"/>
                <a:gd name="T2" fmla="*/ 16 w 4091"/>
                <a:gd name="T3" fmla="*/ 868 h 992"/>
                <a:gd name="T4" fmla="*/ 171 w 4091"/>
                <a:gd name="T5" fmla="*/ 992 h 992"/>
                <a:gd name="T6" fmla="*/ 296 w 4091"/>
                <a:gd name="T7" fmla="*/ 985 h 992"/>
                <a:gd name="T8" fmla="*/ 413 w 4091"/>
                <a:gd name="T9" fmla="*/ 946 h 992"/>
                <a:gd name="T10" fmla="*/ 507 w 4091"/>
                <a:gd name="T11" fmla="*/ 930 h 992"/>
                <a:gd name="T12" fmla="*/ 608 w 4091"/>
                <a:gd name="T13" fmla="*/ 844 h 992"/>
                <a:gd name="T14" fmla="*/ 694 w 4091"/>
                <a:gd name="T15" fmla="*/ 751 h 992"/>
                <a:gd name="T16" fmla="*/ 803 w 4091"/>
                <a:gd name="T17" fmla="*/ 548 h 992"/>
                <a:gd name="T18" fmla="*/ 865 w 4091"/>
                <a:gd name="T19" fmla="*/ 361 h 992"/>
                <a:gd name="T20" fmla="*/ 904 w 4091"/>
                <a:gd name="T21" fmla="*/ 221 h 992"/>
                <a:gd name="T22" fmla="*/ 1029 w 4091"/>
                <a:gd name="T23" fmla="*/ 88 h 992"/>
                <a:gd name="T24" fmla="*/ 1146 w 4091"/>
                <a:gd name="T25" fmla="*/ 3 h 992"/>
                <a:gd name="T26" fmla="*/ 1231 w 4091"/>
                <a:gd name="T27" fmla="*/ 18 h 992"/>
                <a:gd name="T28" fmla="*/ 1247 w 4091"/>
                <a:gd name="T29" fmla="*/ 42 h 992"/>
                <a:gd name="T30" fmla="*/ 1340 w 4091"/>
                <a:gd name="T31" fmla="*/ 104 h 992"/>
                <a:gd name="T32" fmla="*/ 1496 w 4091"/>
                <a:gd name="T33" fmla="*/ 73 h 992"/>
                <a:gd name="T34" fmla="*/ 1644 w 4091"/>
                <a:gd name="T35" fmla="*/ 104 h 992"/>
                <a:gd name="T36" fmla="*/ 1691 w 4091"/>
                <a:gd name="T37" fmla="*/ 205 h 992"/>
                <a:gd name="T38" fmla="*/ 1878 w 4091"/>
                <a:gd name="T39" fmla="*/ 369 h 992"/>
                <a:gd name="T40" fmla="*/ 1979 w 4091"/>
                <a:gd name="T41" fmla="*/ 431 h 992"/>
                <a:gd name="T42" fmla="*/ 2268 w 4091"/>
                <a:gd name="T43" fmla="*/ 603 h 992"/>
                <a:gd name="T44" fmla="*/ 2385 w 4091"/>
                <a:gd name="T45" fmla="*/ 657 h 992"/>
                <a:gd name="T46" fmla="*/ 2618 w 4091"/>
                <a:gd name="T47" fmla="*/ 860 h 992"/>
                <a:gd name="T48" fmla="*/ 2727 w 4091"/>
                <a:gd name="T49" fmla="*/ 852 h 992"/>
                <a:gd name="T50" fmla="*/ 2805 w 4091"/>
                <a:gd name="T51" fmla="*/ 751 h 992"/>
                <a:gd name="T52" fmla="*/ 2883 w 4091"/>
                <a:gd name="T53" fmla="*/ 665 h 992"/>
                <a:gd name="T54" fmla="*/ 2969 w 4091"/>
                <a:gd name="T55" fmla="*/ 556 h 992"/>
                <a:gd name="T56" fmla="*/ 3039 w 4091"/>
                <a:gd name="T57" fmla="*/ 470 h 992"/>
                <a:gd name="T58" fmla="*/ 3086 w 4091"/>
                <a:gd name="T59" fmla="*/ 408 h 992"/>
                <a:gd name="T60" fmla="*/ 3109 w 4091"/>
                <a:gd name="T61" fmla="*/ 377 h 992"/>
                <a:gd name="T62" fmla="*/ 3164 w 4091"/>
                <a:gd name="T63" fmla="*/ 268 h 992"/>
                <a:gd name="T64" fmla="*/ 3242 w 4091"/>
                <a:gd name="T65" fmla="*/ 112 h 992"/>
                <a:gd name="T66" fmla="*/ 3351 w 4091"/>
                <a:gd name="T67" fmla="*/ 81 h 992"/>
                <a:gd name="T68" fmla="*/ 3398 w 4091"/>
                <a:gd name="T69" fmla="*/ 65 h 992"/>
                <a:gd name="T70" fmla="*/ 3421 w 4091"/>
                <a:gd name="T71" fmla="*/ 57 h 992"/>
                <a:gd name="T72" fmla="*/ 3686 w 4091"/>
                <a:gd name="T73" fmla="*/ 88 h 992"/>
                <a:gd name="T74" fmla="*/ 3733 w 4091"/>
                <a:gd name="T75" fmla="*/ 127 h 992"/>
                <a:gd name="T76" fmla="*/ 3740 w 4091"/>
                <a:gd name="T77" fmla="*/ 151 h 992"/>
                <a:gd name="T78" fmla="*/ 3764 w 4091"/>
                <a:gd name="T79" fmla="*/ 174 h 992"/>
                <a:gd name="T80" fmla="*/ 3834 w 4091"/>
                <a:gd name="T81" fmla="*/ 283 h 992"/>
                <a:gd name="T82" fmla="*/ 3850 w 4091"/>
                <a:gd name="T83" fmla="*/ 307 h 992"/>
                <a:gd name="T84" fmla="*/ 3959 w 4091"/>
                <a:gd name="T85" fmla="*/ 462 h 992"/>
                <a:gd name="T86" fmla="*/ 4091 w 4091"/>
                <a:gd name="T87" fmla="*/ 611 h 9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91"/>
                <a:gd name="T133" fmla="*/ 0 h 992"/>
                <a:gd name="T134" fmla="*/ 4091 w 4091"/>
                <a:gd name="T135" fmla="*/ 992 h 9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91" h="992">
                  <a:moveTo>
                    <a:pt x="0" y="805"/>
                  </a:moveTo>
                  <a:cubicBezTo>
                    <a:pt x="3" y="821"/>
                    <a:pt x="8" y="851"/>
                    <a:pt x="16" y="868"/>
                  </a:cubicBezTo>
                  <a:cubicBezTo>
                    <a:pt x="38" y="913"/>
                    <a:pt x="125" y="978"/>
                    <a:pt x="171" y="992"/>
                  </a:cubicBezTo>
                  <a:cubicBezTo>
                    <a:pt x="213" y="990"/>
                    <a:pt x="254" y="989"/>
                    <a:pt x="296" y="985"/>
                  </a:cubicBezTo>
                  <a:cubicBezTo>
                    <a:pt x="333" y="981"/>
                    <a:pt x="376" y="953"/>
                    <a:pt x="413" y="946"/>
                  </a:cubicBezTo>
                  <a:cubicBezTo>
                    <a:pt x="444" y="940"/>
                    <a:pt x="507" y="930"/>
                    <a:pt x="507" y="930"/>
                  </a:cubicBezTo>
                  <a:cubicBezTo>
                    <a:pt x="546" y="904"/>
                    <a:pt x="575" y="877"/>
                    <a:pt x="608" y="844"/>
                  </a:cubicBezTo>
                  <a:cubicBezTo>
                    <a:pt x="638" y="813"/>
                    <a:pt x="657" y="774"/>
                    <a:pt x="694" y="751"/>
                  </a:cubicBezTo>
                  <a:cubicBezTo>
                    <a:pt x="727" y="682"/>
                    <a:pt x="768" y="616"/>
                    <a:pt x="803" y="548"/>
                  </a:cubicBezTo>
                  <a:cubicBezTo>
                    <a:pt x="828" y="443"/>
                    <a:pt x="811" y="506"/>
                    <a:pt x="865" y="361"/>
                  </a:cubicBezTo>
                  <a:cubicBezTo>
                    <a:pt x="883" y="313"/>
                    <a:pt x="878" y="265"/>
                    <a:pt x="904" y="221"/>
                  </a:cubicBezTo>
                  <a:cubicBezTo>
                    <a:pt x="935" y="168"/>
                    <a:pt x="984" y="128"/>
                    <a:pt x="1029" y="88"/>
                  </a:cubicBezTo>
                  <a:cubicBezTo>
                    <a:pt x="1068" y="53"/>
                    <a:pt x="1094" y="18"/>
                    <a:pt x="1146" y="3"/>
                  </a:cubicBezTo>
                  <a:cubicBezTo>
                    <a:pt x="1175" y="6"/>
                    <a:pt x="1209" y="0"/>
                    <a:pt x="1231" y="18"/>
                  </a:cubicBezTo>
                  <a:cubicBezTo>
                    <a:pt x="1238" y="24"/>
                    <a:pt x="1241" y="35"/>
                    <a:pt x="1247" y="42"/>
                  </a:cubicBezTo>
                  <a:cubicBezTo>
                    <a:pt x="1272" y="72"/>
                    <a:pt x="1304" y="91"/>
                    <a:pt x="1340" y="104"/>
                  </a:cubicBezTo>
                  <a:cubicBezTo>
                    <a:pt x="1391" y="87"/>
                    <a:pt x="1445" y="91"/>
                    <a:pt x="1496" y="73"/>
                  </a:cubicBezTo>
                  <a:cubicBezTo>
                    <a:pt x="1545" y="83"/>
                    <a:pt x="1594" y="96"/>
                    <a:pt x="1644" y="104"/>
                  </a:cubicBezTo>
                  <a:cubicBezTo>
                    <a:pt x="1692" y="136"/>
                    <a:pt x="1661" y="159"/>
                    <a:pt x="1691" y="205"/>
                  </a:cubicBezTo>
                  <a:cubicBezTo>
                    <a:pt x="1732" y="267"/>
                    <a:pt x="1804" y="350"/>
                    <a:pt x="1878" y="369"/>
                  </a:cubicBezTo>
                  <a:cubicBezTo>
                    <a:pt x="1910" y="391"/>
                    <a:pt x="1942" y="420"/>
                    <a:pt x="1979" y="431"/>
                  </a:cubicBezTo>
                  <a:cubicBezTo>
                    <a:pt x="2073" y="504"/>
                    <a:pt x="2152" y="569"/>
                    <a:pt x="2268" y="603"/>
                  </a:cubicBezTo>
                  <a:cubicBezTo>
                    <a:pt x="2305" y="627"/>
                    <a:pt x="2348" y="634"/>
                    <a:pt x="2385" y="657"/>
                  </a:cubicBezTo>
                  <a:cubicBezTo>
                    <a:pt x="2441" y="746"/>
                    <a:pt x="2518" y="825"/>
                    <a:pt x="2618" y="860"/>
                  </a:cubicBezTo>
                  <a:cubicBezTo>
                    <a:pt x="2654" y="857"/>
                    <a:pt x="2692" y="862"/>
                    <a:pt x="2727" y="852"/>
                  </a:cubicBezTo>
                  <a:cubicBezTo>
                    <a:pt x="2762" y="842"/>
                    <a:pt x="2787" y="779"/>
                    <a:pt x="2805" y="751"/>
                  </a:cubicBezTo>
                  <a:cubicBezTo>
                    <a:pt x="2825" y="720"/>
                    <a:pt x="2859" y="693"/>
                    <a:pt x="2883" y="665"/>
                  </a:cubicBezTo>
                  <a:cubicBezTo>
                    <a:pt x="2913" y="630"/>
                    <a:pt x="2938" y="591"/>
                    <a:pt x="2969" y="556"/>
                  </a:cubicBezTo>
                  <a:cubicBezTo>
                    <a:pt x="2994" y="527"/>
                    <a:pt x="3017" y="501"/>
                    <a:pt x="3039" y="470"/>
                  </a:cubicBezTo>
                  <a:cubicBezTo>
                    <a:pt x="3054" y="449"/>
                    <a:pt x="3070" y="429"/>
                    <a:pt x="3086" y="408"/>
                  </a:cubicBezTo>
                  <a:cubicBezTo>
                    <a:pt x="3094" y="398"/>
                    <a:pt x="3109" y="377"/>
                    <a:pt x="3109" y="377"/>
                  </a:cubicBezTo>
                  <a:cubicBezTo>
                    <a:pt x="3122" y="337"/>
                    <a:pt x="3149" y="306"/>
                    <a:pt x="3164" y="268"/>
                  </a:cubicBezTo>
                  <a:cubicBezTo>
                    <a:pt x="3187" y="211"/>
                    <a:pt x="3197" y="157"/>
                    <a:pt x="3242" y="112"/>
                  </a:cubicBezTo>
                  <a:cubicBezTo>
                    <a:pt x="3271" y="83"/>
                    <a:pt x="3314" y="92"/>
                    <a:pt x="3351" y="81"/>
                  </a:cubicBezTo>
                  <a:cubicBezTo>
                    <a:pt x="3367" y="76"/>
                    <a:pt x="3382" y="70"/>
                    <a:pt x="3398" y="65"/>
                  </a:cubicBezTo>
                  <a:cubicBezTo>
                    <a:pt x="3406" y="62"/>
                    <a:pt x="3421" y="57"/>
                    <a:pt x="3421" y="57"/>
                  </a:cubicBezTo>
                  <a:cubicBezTo>
                    <a:pt x="3512" y="62"/>
                    <a:pt x="3599" y="63"/>
                    <a:pt x="3686" y="88"/>
                  </a:cubicBezTo>
                  <a:cubicBezTo>
                    <a:pt x="3700" y="103"/>
                    <a:pt x="3720" y="111"/>
                    <a:pt x="3733" y="127"/>
                  </a:cubicBezTo>
                  <a:cubicBezTo>
                    <a:pt x="3738" y="134"/>
                    <a:pt x="3735" y="144"/>
                    <a:pt x="3740" y="151"/>
                  </a:cubicBezTo>
                  <a:cubicBezTo>
                    <a:pt x="3746" y="160"/>
                    <a:pt x="3756" y="166"/>
                    <a:pt x="3764" y="174"/>
                  </a:cubicBezTo>
                  <a:cubicBezTo>
                    <a:pt x="3784" y="215"/>
                    <a:pt x="3807" y="245"/>
                    <a:pt x="3834" y="283"/>
                  </a:cubicBezTo>
                  <a:cubicBezTo>
                    <a:pt x="3840" y="291"/>
                    <a:pt x="3850" y="307"/>
                    <a:pt x="3850" y="307"/>
                  </a:cubicBezTo>
                  <a:cubicBezTo>
                    <a:pt x="3866" y="358"/>
                    <a:pt x="3913" y="433"/>
                    <a:pt x="3959" y="462"/>
                  </a:cubicBezTo>
                  <a:cubicBezTo>
                    <a:pt x="3996" y="521"/>
                    <a:pt x="4043" y="563"/>
                    <a:pt x="4091" y="611"/>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 name="Line 39"/>
            <p:cNvSpPr>
              <a:spLocks noChangeShapeType="1"/>
            </p:cNvSpPr>
            <p:nvPr>
              <p:custDataLst>
                <p:tags r:id="rId38"/>
              </p:custDataLst>
            </p:nvPr>
          </p:nvSpPr>
          <p:spPr bwMode="auto">
            <a:xfrm>
              <a:off x="960" y="1776"/>
              <a:ext cx="420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 name="Line 40"/>
            <p:cNvSpPr>
              <a:spLocks noChangeShapeType="1"/>
            </p:cNvSpPr>
            <p:nvPr>
              <p:custDataLst>
                <p:tags r:id="rId39"/>
              </p:custDataLst>
            </p:nvPr>
          </p:nvSpPr>
          <p:spPr bwMode="auto">
            <a:xfrm flipH="1">
              <a:off x="1044" y="2064"/>
              <a:ext cx="147" cy="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3" name="Line 41"/>
            <p:cNvSpPr>
              <a:spLocks noChangeShapeType="1"/>
            </p:cNvSpPr>
            <p:nvPr>
              <p:custDataLst>
                <p:tags r:id="rId40"/>
              </p:custDataLst>
            </p:nvPr>
          </p:nvSpPr>
          <p:spPr bwMode="auto">
            <a:xfrm>
              <a:off x="1188" y="2223"/>
              <a:ext cx="147" cy="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4" name="Line 42"/>
            <p:cNvSpPr>
              <a:spLocks noChangeShapeType="1"/>
            </p:cNvSpPr>
            <p:nvPr>
              <p:custDataLst>
                <p:tags r:id="rId41"/>
              </p:custDataLst>
            </p:nvPr>
          </p:nvSpPr>
          <p:spPr bwMode="auto">
            <a:xfrm flipH="1">
              <a:off x="1332" y="2241"/>
              <a:ext cx="144" cy="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 name="Line 43"/>
            <p:cNvSpPr>
              <a:spLocks noChangeShapeType="1"/>
            </p:cNvSpPr>
            <p:nvPr>
              <p:custDataLst>
                <p:tags r:id="rId42"/>
              </p:custDataLst>
            </p:nvPr>
          </p:nvSpPr>
          <p:spPr bwMode="auto">
            <a:xfrm flipH="1">
              <a:off x="1479" y="2199"/>
              <a:ext cx="149" cy="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6" name="Line 44"/>
            <p:cNvSpPr>
              <a:spLocks noChangeShapeType="1"/>
            </p:cNvSpPr>
            <p:nvPr>
              <p:custDataLst>
                <p:tags r:id="rId43"/>
              </p:custDataLst>
            </p:nvPr>
          </p:nvSpPr>
          <p:spPr bwMode="auto">
            <a:xfrm flipH="1">
              <a:off x="1623" y="2133"/>
              <a:ext cx="144" cy="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7" name="Line 45"/>
            <p:cNvSpPr>
              <a:spLocks noChangeShapeType="1"/>
            </p:cNvSpPr>
            <p:nvPr>
              <p:custDataLst>
                <p:tags r:id="rId44"/>
              </p:custDataLst>
            </p:nvPr>
          </p:nvSpPr>
          <p:spPr bwMode="auto">
            <a:xfrm flipV="1">
              <a:off x="1476" y="2196"/>
              <a:ext cx="0" cy="45"/>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8" name="Line 46"/>
            <p:cNvSpPr>
              <a:spLocks noChangeShapeType="1"/>
            </p:cNvSpPr>
            <p:nvPr>
              <p:custDataLst>
                <p:tags r:id="rId45"/>
              </p:custDataLst>
            </p:nvPr>
          </p:nvSpPr>
          <p:spPr bwMode="auto">
            <a:xfrm>
              <a:off x="1626" y="2133"/>
              <a:ext cx="0" cy="66"/>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9" name="Line 47"/>
            <p:cNvSpPr>
              <a:spLocks noChangeShapeType="1"/>
            </p:cNvSpPr>
            <p:nvPr>
              <p:custDataLst>
                <p:tags r:id="rId46"/>
              </p:custDataLst>
            </p:nvPr>
          </p:nvSpPr>
          <p:spPr bwMode="auto">
            <a:xfrm>
              <a:off x="1768" y="1964"/>
              <a:ext cx="0" cy="17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0" name="Line 48"/>
            <p:cNvSpPr>
              <a:spLocks noChangeShapeType="1"/>
            </p:cNvSpPr>
            <p:nvPr>
              <p:custDataLst>
                <p:tags r:id="rId47"/>
              </p:custDataLst>
            </p:nvPr>
          </p:nvSpPr>
          <p:spPr bwMode="auto">
            <a:xfrm flipH="1">
              <a:off x="1765" y="1959"/>
              <a:ext cx="144" cy="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1" name="Line 49"/>
            <p:cNvSpPr>
              <a:spLocks noChangeShapeType="1"/>
            </p:cNvSpPr>
            <p:nvPr>
              <p:custDataLst>
                <p:tags r:id="rId48"/>
              </p:custDataLst>
            </p:nvPr>
          </p:nvSpPr>
          <p:spPr bwMode="auto">
            <a:xfrm flipH="1">
              <a:off x="1899" y="1651"/>
              <a:ext cx="144" cy="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 name="Line 50"/>
            <p:cNvSpPr>
              <a:spLocks noChangeShapeType="1"/>
            </p:cNvSpPr>
            <p:nvPr>
              <p:custDataLst>
                <p:tags r:id="rId49"/>
              </p:custDataLst>
            </p:nvPr>
          </p:nvSpPr>
          <p:spPr bwMode="auto">
            <a:xfrm flipH="1">
              <a:off x="2043" y="1375"/>
              <a:ext cx="144" cy="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 name="Line 51"/>
            <p:cNvSpPr>
              <a:spLocks noChangeShapeType="1"/>
            </p:cNvSpPr>
            <p:nvPr>
              <p:custDataLst>
                <p:tags r:id="rId50"/>
              </p:custDataLst>
            </p:nvPr>
          </p:nvSpPr>
          <p:spPr bwMode="auto">
            <a:xfrm>
              <a:off x="1904" y="1650"/>
              <a:ext cx="0" cy="314"/>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 name="Line 52"/>
            <p:cNvSpPr>
              <a:spLocks noChangeShapeType="1"/>
            </p:cNvSpPr>
            <p:nvPr>
              <p:custDataLst>
                <p:tags r:id="rId51"/>
              </p:custDataLst>
            </p:nvPr>
          </p:nvSpPr>
          <p:spPr bwMode="auto">
            <a:xfrm>
              <a:off x="2048" y="1374"/>
              <a:ext cx="0" cy="278"/>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37152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custDataLst>
              <p:tags r:id="rId1"/>
            </p:custDataLst>
          </p:nvPr>
        </p:nvSpPr>
        <p:spPr/>
        <p:txBody>
          <a:bodyPr>
            <a:normAutofit/>
          </a:bodyPr>
          <a:lstStyle/>
          <a:p>
            <a:r>
              <a:rPr lang="en-US" altLang="zh-TW" sz="3200" dirty="0"/>
              <a:t>Forward Transfer Function Equations</a:t>
            </a:r>
          </a:p>
        </p:txBody>
      </p:sp>
      <p:sp>
        <p:nvSpPr>
          <p:cNvPr id="8195" name="Rectangle 3"/>
          <p:cNvSpPr>
            <a:spLocks noGrp="1" noChangeArrowheads="1"/>
          </p:cNvSpPr>
          <p:nvPr>
            <p:ph idx="1"/>
            <p:custDataLst>
              <p:tags r:id="rId2"/>
            </p:custDataLst>
          </p:nvPr>
        </p:nvSpPr>
        <p:spPr/>
        <p:txBody>
          <a:bodyPr/>
          <a:lstStyle/>
          <a:p>
            <a:pPr marL="0" indent="0">
              <a:buNone/>
            </a:pPr>
            <a:r>
              <a:rPr lang="en-US" altLang="zh-TW" sz="2000" b="1" dirty="0"/>
              <a:t>General Equation</a:t>
            </a:r>
          </a:p>
          <a:p>
            <a:pPr marL="0" indent="0">
              <a:buNone/>
            </a:pPr>
            <a:r>
              <a:rPr lang="en-US" altLang="zh-TW" sz="2000" dirty="0"/>
              <a:t>n = converted code</a:t>
            </a:r>
          </a:p>
          <a:p>
            <a:pPr marL="0" indent="0">
              <a:buNone/>
            </a:pPr>
            <a:r>
              <a:rPr lang="en-US" altLang="zh-TW" sz="2000" dirty="0"/>
              <a:t>Vin = sampled input voltage</a:t>
            </a:r>
          </a:p>
          <a:p>
            <a:pPr marL="0" indent="0">
              <a:buNone/>
            </a:pPr>
            <a:r>
              <a:rPr lang="en-US" altLang="zh-TW" sz="2000" dirty="0" err="1"/>
              <a:t>V+ref</a:t>
            </a:r>
            <a:r>
              <a:rPr lang="en-US" altLang="zh-TW" sz="2000" dirty="0"/>
              <a:t> = upper voltage reference</a:t>
            </a:r>
          </a:p>
          <a:p>
            <a:pPr marL="0" indent="0">
              <a:buNone/>
            </a:pPr>
            <a:r>
              <a:rPr lang="en-US" altLang="zh-TW" sz="2000" dirty="0"/>
              <a:t>V-ref = lower voltage reference</a:t>
            </a:r>
          </a:p>
          <a:p>
            <a:pPr marL="0" indent="0">
              <a:buNone/>
            </a:pPr>
            <a:r>
              <a:rPr lang="en-US" altLang="zh-TW" sz="2000" dirty="0"/>
              <a:t>N = number of bits of resolution in ADC</a:t>
            </a:r>
          </a:p>
        </p:txBody>
      </p:sp>
      <p:sp>
        <p:nvSpPr>
          <p:cNvPr id="8275" name="Rectangle 117"/>
          <p:cNvSpPr>
            <a:spLocks noChangeArrowheads="1"/>
          </p:cNvSpPr>
          <p:nvPr>
            <p:custDataLst>
              <p:tags r:id="rId3"/>
            </p:custDataLst>
          </p:nvPr>
        </p:nvSpPr>
        <p:spPr bwMode="auto">
          <a:xfrm>
            <a:off x="7010043" y="1524000"/>
            <a:ext cx="507801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20000"/>
              </a:spcBef>
            </a:pPr>
            <a:r>
              <a:rPr lang="en-US" altLang="zh-TW" sz="2000" b="1" i="1" dirty="0">
                <a:latin typeface="+mn-lt"/>
                <a:ea typeface="PMingLiU" pitchFamily="18" charset="-120"/>
              </a:rPr>
              <a:t>Simplification with V</a:t>
            </a:r>
            <a:r>
              <a:rPr lang="en-US" altLang="zh-TW" sz="2000" b="1" i="1" baseline="-25000" dirty="0">
                <a:latin typeface="+mn-lt"/>
                <a:ea typeface="PMingLiU" pitchFamily="18" charset="-120"/>
              </a:rPr>
              <a:t>-ref</a:t>
            </a:r>
            <a:r>
              <a:rPr lang="en-US" altLang="zh-TW" sz="2000" b="1" i="1" dirty="0">
                <a:latin typeface="+mn-lt"/>
                <a:ea typeface="PMingLiU" pitchFamily="18" charset="-120"/>
              </a:rPr>
              <a:t> = 0 V</a:t>
            </a:r>
          </a:p>
        </p:txBody>
      </p:sp>
      <p:sp>
        <p:nvSpPr>
          <p:cNvPr id="8278" name="Rectangle 120"/>
          <p:cNvSpPr>
            <a:spLocks noChangeArrowheads="1"/>
          </p:cNvSpPr>
          <p:nvPr>
            <p:custDataLst>
              <p:tags r:id="rId4"/>
            </p:custDataLst>
          </p:nvPr>
        </p:nvSpPr>
        <p:spPr bwMode="auto">
          <a:xfrm>
            <a:off x="3505200" y="5638800"/>
            <a:ext cx="472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20000"/>
              </a:spcBef>
            </a:pPr>
            <a:r>
              <a:rPr lang="en-US" altLang="zh-TW" sz="2000" i="1" dirty="0">
                <a:ea typeface="PMingLiU" pitchFamily="18" charset="-120"/>
              </a:rPr>
              <a:t>floor(X) nearest integer </a:t>
            </a:r>
            <a:r>
              <a:rPr lang="en-US" altLang="zh-TW" sz="2000" i="1" dirty="0">
                <a:latin typeface="Consolas" panose="020B0609020204030204" pitchFamily="49" charset="0"/>
                <a:ea typeface="PMingLiU" pitchFamily="18" charset="-120"/>
                <a:cs typeface="Consolas" panose="020B0609020204030204" pitchFamily="49" charset="0"/>
              </a:rPr>
              <a:t>I</a:t>
            </a:r>
            <a:r>
              <a:rPr lang="en-US" altLang="zh-TW" sz="2000" i="1" dirty="0">
                <a:ea typeface="PMingLiU" pitchFamily="18" charset="-120"/>
              </a:rPr>
              <a:t> such that </a:t>
            </a:r>
            <a:r>
              <a:rPr lang="en-US" altLang="zh-TW" sz="2000" i="1" dirty="0">
                <a:latin typeface="Consolas" panose="020B0609020204030204" pitchFamily="49" charset="0"/>
                <a:ea typeface="PMingLiU" pitchFamily="18" charset="-120"/>
                <a:cs typeface="Consolas" panose="020B0609020204030204" pitchFamily="49" charset="0"/>
              </a:rPr>
              <a:t>I &lt;= X</a:t>
            </a:r>
          </a:p>
          <a:p>
            <a:pPr marL="342900" indent="-342900">
              <a:spcBef>
                <a:spcPct val="20000"/>
              </a:spcBef>
            </a:pPr>
            <a:r>
              <a:rPr lang="en-US" altLang="zh-TW" sz="2000" i="1" dirty="0">
                <a:ea typeface="PMingLiU" pitchFamily="18" charset="-120"/>
              </a:rPr>
              <a:t>floor(x+0.5) rounds x to the nearest integer</a:t>
            </a:r>
          </a:p>
        </p:txBody>
      </p:sp>
      <p:sp>
        <p:nvSpPr>
          <p:cNvPr id="88" name="Rectangle 120"/>
          <p:cNvSpPr>
            <a:spLocks noChangeArrowheads="1"/>
          </p:cNvSpPr>
          <p:nvPr>
            <p:custDataLst>
              <p:tags r:id="rId5"/>
            </p:custDataLst>
          </p:nvPr>
        </p:nvSpPr>
        <p:spPr bwMode="auto">
          <a:xfrm>
            <a:off x="1384024" y="990600"/>
            <a:ext cx="893730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lgn="ctr">
              <a:spcBef>
                <a:spcPct val="20000"/>
              </a:spcBef>
            </a:pPr>
            <a:r>
              <a:rPr lang="en-US" altLang="zh-TW" sz="2000" i="1" dirty="0">
                <a:latin typeface="+mn-lt"/>
                <a:ea typeface="PMingLiU" pitchFamily="18" charset="-120"/>
                <a:cs typeface="Times New Roman" pitchFamily="18" charset="0"/>
              </a:rPr>
              <a:t>What code n will the ADC use to represent voltage V</a:t>
            </a:r>
            <a:r>
              <a:rPr lang="en-US" altLang="zh-TW" sz="2000" i="1" baseline="-25000" dirty="0">
                <a:latin typeface="+mn-lt"/>
                <a:ea typeface="PMingLiU" pitchFamily="18" charset="-120"/>
                <a:cs typeface="Times New Roman" pitchFamily="18" charset="0"/>
              </a:rPr>
              <a:t>in</a:t>
            </a:r>
            <a:r>
              <a:rPr lang="en-US" altLang="zh-TW" sz="2000" i="1" dirty="0">
                <a:latin typeface="+mn-lt"/>
                <a:ea typeface="PMingLiU" pitchFamily="18" charset="-120"/>
                <a:cs typeface="Times New Roman" pitchFamily="18" charset="0"/>
              </a:rPr>
              <a:t>?</a:t>
            </a:r>
          </a:p>
        </p:txBody>
      </p:sp>
      <mc:AlternateContent xmlns:mc="http://schemas.openxmlformats.org/markup-compatibility/2006" xmlns:a14="http://schemas.microsoft.com/office/drawing/2010/main">
        <mc:Choice Requires="a14">
          <p:sp>
            <p:nvSpPr>
              <p:cNvPr id="4" name="TextBox 3"/>
              <p:cNvSpPr txBox="1"/>
              <p:nvPr/>
            </p:nvSpPr>
            <p:spPr>
              <a:xfrm>
                <a:off x="914400" y="4267200"/>
                <a:ext cx="5181600" cy="990600"/>
              </a:xfrm>
              <a:prstGeom prst="rect">
                <a:avLst/>
              </a:prstGeom>
            </p:spPr>
            <p:txBody>
              <a:bodyPr vert="horz" wrap="none" lIns="0" tIns="0" rIns="0" bIns="0" rtlCol="0" anchor="t">
                <a:normAutofit/>
              </a:bodyPr>
              <a:lstStyle/>
              <a:p>
                <a:pPr/>
                <a14:m>
                  <m:oMathPara xmlns:m="http://schemas.openxmlformats.org/officeDocument/2006/math">
                    <m:oMathParaPr>
                      <m:jc m:val="centerGroup"/>
                    </m:oMathParaPr>
                    <m:oMath xmlns:m="http://schemas.openxmlformats.org/officeDocument/2006/math">
                      <m:r>
                        <a:rPr lang="en-GB" sz="2400" i="1">
                          <a:latin typeface="Cambria Math"/>
                        </a:rPr>
                        <m:t>𝑛</m:t>
                      </m:r>
                      <m:r>
                        <a:rPr lang="en-GB" sz="2400" i="1">
                          <a:latin typeface="Cambria Math"/>
                        </a:rPr>
                        <m:t>=</m:t>
                      </m:r>
                      <m:d>
                        <m:dPr>
                          <m:begChr m:val="⌊"/>
                          <m:endChr m:val="⌋"/>
                          <m:ctrlPr>
                            <a:rPr lang="en-GB" sz="2400" i="1">
                              <a:latin typeface="Cambria Math" panose="02040503050406030204" pitchFamily="18" charset="0"/>
                            </a:rPr>
                          </m:ctrlPr>
                        </m:dPr>
                        <m:e>
                          <m:f>
                            <m:fPr>
                              <m:ctrlPr>
                                <a:rPr lang="en-GB" sz="2400" i="1">
                                  <a:latin typeface="Cambria Math" panose="02040503050406030204" pitchFamily="18" charset="0"/>
                                </a:rPr>
                              </m:ctrlPr>
                            </m:fPr>
                            <m:num>
                              <m:sSub>
                                <m:sSubPr>
                                  <m:ctrlPr>
                                    <a:rPr lang="en-GB" sz="2400" i="1">
                                      <a:latin typeface="Cambria Math" panose="02040503050406030204" pitchFamily="18" charset="0"/>
                                    </a:rPr>
                                  </m:ctrlPr>
                                </m:sSubPr>
                                <m:e>
                                  <m:r>
                                    <a:rPr lang="en-GB" sz="2400" i="1">
                                      <a:latin typeface="Cambria Math"/>
                                    </a:rPr>
                                    <m:t>𝑉</m:t>
                                  </m:r>
                                </m:e>
                                <m:sub>
                                  <m:r>
                                    <a:rPr lang="en-GB" sz="2400" i="1">
                                      <a:latin typeface="Cambria Math"/>
                                    </a:rPr>
                                    <m:t>𝑖𝑛</m:t>
                                  </m:r>
                                </m:sub>
                              </m:sSub>
                              <m:r>
                                <a:rPr lang="en-GB" sz="2400" i="1">
                                  <a:latin typeface="Cambria Math"/>
                                </a:rPr>
                                <m:t>−</m:t>
                              </m:r>
                              <m:sSub>
                                <m:sSubPr>
                                  <m:ctrlPr>
                                    <a:rPr lang="en-GB" sz="2400" i="1">
                                      <a:latin typeface="Cambria Math" panose="02040503050406030204" pitchFamily="18" charset="0"/>
                                    </a:rPr>
                                  </m:ctrlPr>
                                </m:sSubPr>
                                <m:e>
                                  <m:r>
                                    <a:rPr lang="en-GB" sz="2400" i="1">
                                      <a:latin typeface="Cambria Math"/>
                                    </a:rPr>
                                    <m:t>𝑉</m:t>
                                  </m:r>
                                </m:e>
                                <m:sub>
                                  <m:r>
                                    <a:rPr lang="en-GB" sz="2400" i="1">
                                      <a:latin typeface="Cambria Math"/>
                                    </a:rPr>
                                    <m:t>−</m:t>
                                  </m:r>
                                  <m:r>
                                    <a:rPr lang="en-GB" sz="2400" i="1">
                                      <a:latin typeface="Cambria Math"/>
                                    </a:rPr>
                                    <m:t>𝑟𝑒𝑓</m:t>
                                  </m:r>
                                </m:sub>
                              </m:sSub>
                            </m:num>
                            <m:den>
                              <m:sSub>
                                <m:sSubPr>
                                  <m:ctrlPr>
                                    <a:rPr lang="en-GB" sz="2400" i="1">
                                      <a:latin typeface="Cambria Math" panose="02040503050406030204" pitchFamily="18" charset="0"/>
                                    </a:rPr>
                                  </m:ctrlPr>
                                </m:sSubPr>
                                <m:e>
                                  <m:r>
                                    <a:rPr lang="en-GB" sz="2400" i="1">
                                      <a:latin typeface="Cambria Math"/>
                                    </a:rPr>
                                    <m:t>𝑉</m:t>
                                  </m:r>
                                </m:e>
                                <m:sub>
                                  <m:r>
                                    <a:rPr lang="en-GB" sz="2400" i="1">
                                      <a:latin typeface="Cambria Math"/>
                                    </a:rPr>
                                    <m:t>+</m:t>
                                  </m:r>
                                  <m:r>
                                    <a:rPr lang="en-GB" sz="2400" i="1">
                                      <a:latin typeface="Cambria Math"/>
                                    </a:rPr>
                                    <m:t>𝑟𝑒𝑓</m:t>
                                  </m:r>
                                </m:sub>
                              </m:sSub>
                              <m:r>
                                <a:rPr lang="en-GB" sz="2400" i="1">
                                  <a:latin typeface="Cambria Math"/>
                                </a:rPr>
                                <m:t>−</m:t>
                              </m:r>
                              <m:sSub>
                                <m:sSubPr>
                                  <m:ctrlPr>
                                    <a:rPr lang="en-GB" sz="2400" i="1">
                                      <a:latin typeface="Cambria Math" panose="02040503050406030204" pitchFamily="18" charset="0"/>
                                    </a:rPr>
                                  </m:ctrlPr>
                                </m:sSubPr>
                                <m:e>
                                  <m:r>
                                    <a:rPr lang="en-GB" sz="2400" i="1">
                                      <a:latin typeface="Cambria Math"/>
                                    </a:rPr>
                                    <m:t>𝑉</m:t>
                                  </m:r>
                                </m:e>
                                <m:sub>
                                  <m:r>
                                    <a:rPr lang="en-GB" sz="2400" i="1">
                                      <a:latin typeface="Cambria Math"/>
                                    </a:rPr>
                                    <m:t>−</m:t>
                                  </m:r>
                                  <m:r>
                                    <a:rPr lang="en-GB" sz="2400" i="1">
                                      <a:latin typeface="Cambria Math"/>
                                    </a:rPr>
                                    <m:t>𝑟𝑒𝑓</m:t>
                                  </m:r>
                                </m:sub>
                              </m:sSub>
                            </m:den>
                          </m:f>
                          <m:sSup>
                            <m:sSupPr>
                              <m:ctrlPr>
                                <a:rPr lang="en-GB" sz="2400" i="1">
                                  <a:latin typeface="Cambria Math" panose="02040503050406030204" pitchFamily="18" charset="0"/>
                                </a:rPr>
                              </m:ctrlPr>
                            </m:sSupPr>
                            <m:e>
                              <m:r>
                                <a:rPr lang="en-GB" sz="2400" i="1">
                                  <a:latin typeface="Cambria Math"/>
                                </a:rPr>
                                <m:t>2</m:t>
                              </m:r>
                            </m:e>
                            <m:sup>
                              <m:r>
                                <a:rPr lang="en-GB" sz="2400" i="1">
                                  <a:latin typeface="Cambria Math"/>
                                </a:rPr>
                                <m:t>𝑁</m:t>
                              </m:r>
                            </m:sup>
                          </m:sSup>
                          <m:r>
                            <a:rPr lang="en-GB" sz="2400" i="1">
                              <a:latin typeface="Cambria Math"/>
                            </a:rPr>
                            <m:t>+1/2</m:t>
                          </m:r>
                        </m:e>
                      </m:d>
                    </m:oMath>
                  </m:oMathPara>
                </a14:m>
                <a:endParaRPr lang="en-GB"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914400" y="4267200"/>
                <a:ext cx="5181600" cy="99060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p:cNvSpPr txBox="1"/>
              <p:nvPr/>
            </p:nvSpPr>
            <p:spPr>
              <a:xfrm>
                <a:off x="1219200" y="5791200"/>
                <a:ext cx="2286000" cy="457200"/>
              </a:xfrm>
              <a:prstGeom prst="rect">
                <a:avLst/>
              </a:prstGeom>
            </p:spPr>
            <p:txBody>
              <a:bodyPr vert="horz" wrap="none" lIns="0" tIns="0" rIns="0" bIns="0" rtlCol="0" anchor="t">
                <a:noAutofit/>
              </a:bodyPr>
              <a:lstStyle/>
              <a:p>
                <a:pPr/>
                <a14:m>
                  <m:oMathPara xmlns:m="http://schemas.openxmlformats.org/officeDocument/2006/math">
                    <m:oMathParaPr>
                      <m:jc m:val="centerGroup"/>
                    </m:oMathParaPr>
                    <m:oMath xmlns:m="http://schemas.openxmlformats.org/officeDocument/2006/math">
                      <m:d>
                        <m:dPr>
                          <m:begChr m:val="⌊"/>
                          <m:endChr m:val="⌋"/>
                          <m:ctrlPr>
                            <a:rPr lang="en-GB" sz="2400" i="1">
                              <a:latin typeface="Cambria Math" panose="02040503050406030204" pitchFamily="18" charset="0"/>
                            </a:rPr>
                          </m:ctrlPr>
                        </m:dPr>
                        <m:e>
                          <m:r>
                            <a:rPr lang="en-GB" sz="2400" i="1">
                              <a:latin typeface="Cambria Math"/>
                            </a:rPr>
                            <m:t>𝑋</m:t>
                          </m:r>
                        </m:e>
                      </m:d>
                      <m:r>
                        <a:rPr lang="en-GB" sz="2400" i="1">
                          <a:latin typeface="Cambria Math"/>
                        </a:rPr>
                        <m:t>=</m:t>
                      </m:r>
                      <m:func>
                        <m:funcPr>
                          <m:ctrlPr>
                            <a:rPr lang="en-GB" sz="2400" i="1">
                              <a:latin typeface="Cambria Math" panose="02040503050406030204" pitchFamily="18" charset="0"/>
                            </a:rPr>
                          </m:ctrlPr>
                        </m:funcPr>
                        <m:fName>
                          <m:r>
                            <m:rPr>
                              <m:sty m:val="p"/>
                            </m:rPr>
                            <a:rPr lang="en-GB" sz="2400">
                              <a:latin typeface="Cambria Math"/>
                            </a:rPr>
                            <m:t>floor</m:t>
                          </m:r>
                        </m:fName>
                        <m:e>
                          <m:d>
                            <m:dPr>
                              <m:ctrlPr>
                                <a:rPr lang="en-GB" sz="2400" i="1">
                                  <a:latin typeface="Cambria Math" panose="02040503050406030204" pitchFamily="18" charset="0"/>
                                </a:rPr>
                              </m:ctrlPr>
                            </m:dPr>
                            <m:e>
                              <m:r>
                                <a:rPr lang="en-GB" sz="2400" i="1">
                                  <a:latin typeface="Cambria Math"/>
                                </a:rPr>
                                <m:t>𝑋</m:t>
                              </m:r>
                            </m:e>
                          </m:d>
                        </m:e>
                      </m:func>
                    </m:oMath>
                  </m:oMathPara>
                </a14:m>
                <a:endParaRPr lang="en-GB" sz="2400" dirty="0"/>
              </a:p>
            </p:txBody>
          </p:sp>
        </mc:Choice>
        <mc:Fallback xmlns="">
          <p:sp>
            <p:nvSpPr>
              <p:cNvPr id="101" name="TextBox 100"/>
              <p:cNvSpPr txBox="1">
                <a:spLocks noRot="1" noChangeAspect="1" noMove="1" noResize="1" noEditPoints="1" noAdjustHandles="1" noChangeArrowheads="1" noChangeShapeType="1" noTextEdit="1"/>
              </p:cNvSpPr>
              <p:nvPr/>
            </p:nvSpPr>
            <p:spPr>
              <a:xfrm>
                <a:off x="1219200" y="5791200"/>
                <a:ext cx="2286000" cy="45720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p:cNvSpPr txBox="1"/>
              <p:nvPr/>
            </p:nvSpPr>
            <p:spPr>
              <a:xfrm>
                <a:off x="6793468" y="2362201"/>
                <a:ext cx="4218804" cy="1032743"/>
              </a:xfrm>
              <a:prstGeom prst="rect">
                <a:avLst/>
              </a:prstGeom>
            </p:spPr>
            <p:txBody>
              <a:bodyPr vert="horz" wrap="none" lIns="0" tIns="0" rIns="0" bIns="0" rtlCol="0" anchor="t">
                <a:normAutofit/>
              </a:bodyPr>
              <a:lstStyle/>
              <a:p>
                <a:pPr algn="ctr"/>
                <a14:m>
                  <m:oMathPara xmlns:m="http://schemas.openxmlformats.org/officeDocument/2006/math">
                    <m:oMathParaPr>
                      <m:jc m:val="center"/>
                    </m:oMathParaPr>
                    <m:oMath xmlns:m="http://schemas.openxmlformats.org/officeDocument/2006/math">
                      <m:r>
                        <a:rPr lang="en-GB" sz="2400" i="1">
                          <a:latin typeface="Cambria Math"/>
                        </a:rPr>
                        <m:t>𝑛</m:t>
                      </m:r>
                      <m:r>
                        <a:rPr lang="en-GB" sz="2400" i="1">
                          <a:latin typeface="Cambria Math"/>
                        </a:rPr>
                        <m:t>=</m:t>
                      </m:r>
                      <m:d>
                        <m:dPr>
                          <m:begChr m:val="⌊"/>
                          <m:endChr m:val="⌋"/>
                          <m:ctrlPr>
                            <a:rPr lang="en-GB" sz="2400" i="1">
                              <a:latin typeface="Cambria Math" panose="02040503050406030204" pitchFamily="18" charset="0"/>
                            </a:rPr>
                          </m:ctrlPr>
                        </m:dPr>
                        <m:e>
                          <m:f>
                            <m:fPr>
                              <m:ctrlPr>
                                <a:rPr lang="en-GB" sz="2400" i="1">
                                  <a:latin typeface="Cambria Math" panose="02040503050406030204" pitchFamily="18" charset="0"/>
                                </a:rPr>
                              </m:ctrlPr>
                            </m:fPr>
                            <m:num>
                              <m:sSub>
                                <m:sSubPr>
                                  <m:ctrlPr>
                                    <a:rPr lang="en-GB" sz="2400" i="1">
                                      <a:latin typeface="Cambria Math" panose="02040503050406030204" pitchFamily="18" charset="0"/>
                                    </a:rPr>
                                  </m:ctrlPr>
                                </m:sSubPr>
                                <m:e>
                                  <m:r>
                                    <a:rPr lang="en-GB" sz="2400" i="1">
                                      <a:latin typeface="Cambria Math"/>
                                    </a:rPr>
                                    <m:t>𝑉</m:t>
                                  </m:r>
                                </m:e>
                                <m:sub>
                                  <m:r>
                                    <a:rPr lang="en-GB" sz="2400" i="1">
                                      <a:latin typeface="Cambria Math"/>
                                    </a:rPr>
                                    <m:t>𝑖𝑛</m:t>
                                  </m:r>
                                </m:sub>
                              </m:sSub>
                            </m:num>
                            <m:den>
                              <m:sSub>
                                <m:sSubPr>
                                  <m:ctrlPr>
                                    <a:rPr lang="en-GB" sz="2400" i="1">
                                      <a:latin typeface="Cambria Math" panose="02040503050406030204" pitchFamily="18" charset="0"/>
                                    </a:rPr>
                                  </m:ctrlPr>
                                </m:sSubPr>
                                <m:e>
                                  <m:r>
                                    <a:rPr lang="en-GB" sz="2400" i="1">
                                      <a:latin typeface="Cambria Math"/>
                                    </a:rPr>
                                    <m:t>𝑉</m:t>
                                  </m:r>
                                </m:e>
                                <m:sub>
                                  <m:r>
                                    <a:rPr lang="en-GB" sz="2400" i="1">
                                      <a:latin typeface="Cambria Math"/>
                                    </a:rPr>
                                    <m:t>+</m:t>
                                  </m:r>
                                  <m:r>
                                    <a:rPr lang="en-GB" sz="2400" i="1">
                                      <a:latin typeface="Cambria Math"/>
                                    </a:rPr>
                                    <m:t>𝑟𝑒𝑓</m:t>
                                  </m:r>
                                </m:sub>
                              </m:sSub>
                            </m:den>
                          </m:f>
                          <m:sSup>
                            <m:sSupPr>
                              <m:ctrlPr>
                                <a:rPr lang="en-GB" sz="2400" i="1">
                                  <a:latin typeface="Cambria Math" panose="02040503050406030204" pitchFamily="18" charset="0"/>
                                </a:rPr>
                              </m:ctrlPr>
                            </m:sSupPr>
                            <m:e>
                              <m:r>
                                <a:rPr lang="en-GB" sz="2400" i="1">
                                  <a:latin typeface="Cambria Math"/>
                                </a:rPr>
                                <m:t>2</m:t>
                              </m:r>
                            </m:e>
                            <m:sup>
                              <m:r>
                                <a:rPr lang="en-GB" sz="2400" i="1">
                                  <a:latin typeface="Cambria Math"/>
                                </a:rPr>
                                <m:t>𝑁</m:t>
                              </m:r>
                            </m:sup>
                          </m:sSup>
                          <m:r>
                            <a:rPr lang="en-GB" sz="2400" i="1">
                              <a:latin typeface="Cambria Math"/>
                            </a:rPr>
                            <m:t>+1/2</m:t>
                          </m:r>
                        </m:e>
                      </m:d>
                    </m:oMath>
                  </m:oMathPara>
                </a14:m>
                <a:endParaRPr lang="en-GB" sz="2400" dirty="0"/>
              </a:p>
            </p:txBody>
          </p:sp>
        </mc:Choice>
        <mc:Fallback xmlns="">
          <p:sp>
            <p:nvSpPr>
              <p:cNvPr id="102" name="TextBox 101"/>
              <p:cNvSpPr txBox="1">
                <a:spLocks noRot="1" noChangeAspect="1" noMove="1" noResize="1" noEditPoints="1" noAdjustHandles="1" noChangeArrowheads="1" noChangeShapeType="1" noTextEdit="1"/>
              </p:cNvSpPr>
              <p:nvPr/>
            </p:nvSpPr>
            <p:spPr>
              <a:xfrm>
                <a:off x="6793468" y="2362201"/>
                <a:ext cx="4218804" cy="103274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p:cNvSpPr txBox="1"/>
              <p:nvPr/>
            </p:nvSpPr>
            <p:spPr>
              <a:xfrm>
                <a:off x="6793468" y="3502269"/>
                <a:ext cx="4248986" cy="990600"/>
              </a:xfrm>
              <a:prstGeom prst="rect">
                <a:avLst/>
              </a:prstGeom>
            </p:spPr>
            <p:txBody>
              <a:bodyPr vert="horz" wrap="none" lIns="0" tIns="0" rIns="0" bIns="0" rtlCol="0" anchor="t">
                <a:normAutofit/>
              </a:bodyPr>
              <a:lstStyle/>
              <a:p>
                <a:pPr algn="ctr"/>
                <a14:m>
                  <m:oMathPara xmlns:m="http://schemas.openxmlformats.org/officeDocument/2006/math">
                    <m:oMathParaPr>
                      <m:jc m:val="center"/>
                    </m:oMathParaPr>
                    <m:oMath xmlns:m="http://schemas.openxmlformats.org/officeDocument/2006/math">
                      <m:r>
                        <a:rPr lang="en-GB" sz="2400" i="1">
                          <a:latin typeface="Cambria Math"/>
                        </a:rPr>
                        <m:t>𝑛</m:t>
                      </m:r>
                      <m:r>
                        <a:rPr lang="en-GB" sz="2400" i="1">
                          <a:latin typeface="Cambria Math"/>
                        </a:rPr>
                        <m:t>=</m:t>
                      </m:r>
                      <m:d>
                        <m:dPr>
                          <m:begChr m:val="⌊"/>
                          <m:endChr m:val="⌋"/>
                          <m:ctrlPr>
                            <a:rPr lang="en-GB" sz="2400" i="1">
                              <a:latin typeface="Cambria Math" panose="02040503050406030204" pitchFamily="18" charset="0"/>
                            </a:rPr>
                          </m:ctrlPr>
                        </m:dPr>
                        <m:e>
                          <m:f>
                            <m:fPr>
                              <m:ctrlPr>
                                <a:rPr lang="en-GB" sz="2400" i="1">
                                  <a:latin typeface="Cambria Math" panose="02040503050406030204" pitchFamily="18" charset="0"/>
                                </a:rPr>
                              </m:ctrlPr>
                            </m:fPr>
                            <m:num>
                              <m:r>
                                <a:rPr lang="en-GB" sz="2400" i="1">
                                  <a:latin typeface="Cambria Math"/>
                                </a:rPr>
                                <m:t>3.3</m:t>
                              </m:r>
                              <m:r>
                                <a:rPr lang="en-GB" sz="2400" i="1">
                                  <a:latin typeface="Cambria Math"/>
                                </a:rPr>
                                <m:t>𝑉</m:t>
                              </m:r>
                            </m:num>
                            <m:den>
                              <m:r>
                                <a:rPr lang="en-GB" sz="2400" i="1">
                                  <a:latin typeface="Cambria Math"/>
                                </a:rPr>
                                <m:t>5</m:t>
                              </m:r>
                              <m:r>
                                <a:rPr lang="en-GB" sz="2400" i="1">
                                  <a:latin typeface="Cambria Math"/>
                                </a:rPr>
                                <m:t>𝑉</m:t>
                              </m:r>
                            </m:den>
                          </m:f>
                          <m:sSup>
                            <m:sSupPr>
                              <m:ctrlPr>
                                <a:rPr lang="en-GB" sz="2400" i="1">
                                  <a:latin typeface="Cambria Math" panose="02040503050406030204" pitchFamily="18" charset="0"/>
                                </a:rPr>
                              </m:ctrlPr>
                            </m:sSupPr>
                            <m:e>
                              <m:r>
                                <a:rPr lang="en-GB" sz="2400" i="1">
                                  <a:latin typeface="Cambria Math"/>
                                </a:rPr>
                                <m:t>2</m:t>
                              </m:r>
                            </m:e>
                            <m:sup>
                              <m:r>
                                <a:rPr lang="en-GB" sz="2400" i="1">
                                  <a:latin typeface="Cambria Math"/>
                                </a:rPr>
                                <m:t>10</m:t>
                              </m:r>
                            </m:sup>
                          </m:sSup>
                          <m:r>
                            <a:rPr lang="en-GB" sz="2400" i="1">
                              <a:latin typeface="Cambria Math"/>
                            </a:rPr>
                            <m:t>+1/2</m:t>
                          </m:r>
                        </m:e>
                      </m:d>
                      <m:r>
                        <a:rPr lang="en-GB" sz="2400" i="1">
                          <a:latin typeface="Cambria Math"/>
                        </a:rPr>
                        <m:t>=388</m:t>
                      </m:r>
                    </m:oMath>
                  </m:oMathPara>
                </a14:m>
                <a:endParaRPr lang="en-GB" sz="2400" dirty="0"/>
              </a:p>
            </p:txBody>
          </p:sp>
        </mc:Choice>
        <mc:Fallback xmlns="">
          <p:sp>
            <p:nvSpPr>
              <p:cNvPr id="103" name="TextBox 102"/>
              <p:cNvSpPr txBox="1">
                <a:spLocks noRot="1" noChangeAspect="1" noMove="1" noResize="1" noEditPoints="1" noAdjustHandles="1" noChangeArrowheads="1" noChangeShapeType="1" noTextEdit="1"/>
              </p:cNvSpPr>
              <p:nvPr/>
            </p:nvSpPr>
            <p:spPr>
              <a:xfrm>
                <a:off x="6793468" y="3502269"/>
                <a:ext cx="4248986" cy="990600"/>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896375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Presentation37" id="{BAEDCA4E-07D3-CF45-8582-069B713BBD79}" vid="{B429C1B6-4366-0543-9EF0-CA4016DA91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3.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61D4E06-5D3F-4994-A4A7-4BA626FA722D}">
  <ds:schemaRefs>
    <ds:schemaRef ds:uri="http://schemas.microsoft.com/office/2006/metadata/properties"/>
    <ds:schemaRef ds:uri="http://schemas.microsoft.com/office/infopath/2007/PartnerControls"/>
    <ds:schemaRef ds:uri="f2ad5090-61a8-4b8c-ab70-68f4ff4d1933"/>
    <ds:schemaRef ds:uri="c0950e01-db07-4e41-9c32-b7a8e9fccc9b"/>
    <ds:schemaRef ds:uri="http://schemas.microsoft.com/sharepoint/v3"/>
    <ds:schemaRef ds:uri="http://schemas.microsoft.com/sharepoint/v3/fields"/>
  </ds:schemaRefs>
</ds:datastoreItem>
</file>

<file path=customXml/itemProps5.xml><?xml version="1.0" encoding="utf-8"?>
<ds:datastoreItem xmlns:ds="http://schemas.openxmlformats.org/officeDocument/2006/customXml" ds:itemID="{1E7F2E56-8924-419D-99E9-79DB71144EB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Arm_2021</Template>
  <TotalTime>54</TotalTime>
  <Words>5512</Words>
  <Application>Microsoft Office PowerPoint</Application>
  <PresentationFormat>Widescreen</PresentationFormat>
  <Paragraphs>511</Paragraphs>
  <Slides>33</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Cambria Math</vt:lpstr>
      <vt:lpstr>Consolas</vt:lpstr>
      <vt:lpstr>Franklin Gothic Book</vt:lpstr>
      <vt:lpstr>Tahoma</vt:lpstr>
      <vt:lpstr>Times New Roman</vt:lpstr>
      <vt:lpstr>Verdana</vt:lpstr>
      <vt:lpstr>Wingdings</vt:lpstr>
      <vt:lpstr>Arm_PPT_Public</vt:lpstr>
      <vt:lpstr>Analog Interfacing</vt:lpstr>
      <vt:lpstr>Learning Objectives</vt:lpstr>
      <vt:lpstr>Module syllabus</vt:lpstr>
      <vt:lpstr>Why It’s Needed</vt:lpstr>
      <vt:lpstr>Converting Between Analog and Digital Values</vt:lpstr>
      <vt:lpstr>Example Analog Sensor - Depth Gauge</vt:lpstr>
      <vt:lpstr>Getting From Analog to Digital</vt:lpstr>
      <vt:lpstr>Waveform Sampling and Quantization</vt:lpstr>
      <vt:lpstr>Forward Transfer Function Equations</vt:lpstr>
      <vt:lpstr>Digital to Analog Conversion</vt:lpstr>
      <vt:lpstr>Inverse Transfer Function</vt:lpstr>
      <vt:lpstr>What if the Reference Voltage is not known?</vt:lpstr>
      <vt:lpstr>Analog to Digital conversion concepts</vt:lpstr>
      <vt:lpstr>A/D – Flash Conversion</vt:lpstr>
      <vt:lpstr>ADC - Successive Approximation Conversion</vt:lpstr>
      <vt:lpstr>ADC Performance Metrics</vt:lpstr>
      <vt:lpstr>Sampling Problems</vt:lpstr>
      <vt:lpstr>Inputs </vt:lpstr>
      <vt:lpstr>Sample and Hold Devices</vt:lpstr>
      <vt:lpstr>Analog Interfacing Peripherals</vt:lpstr>
      <vt:lpstr>GPIO Alternative Functions</vt:lpstr>
      <vt:lpstr>Digital to Analog Converter</vt:lpstr>
      <vt:lpstr>Example: Waveform Generation</vt:lpstr>
      <vt:lpstr>C Code – Initialization</vt:lpstr>
      <vt:lpstr>C Code – Playback</vt:lpstr>
      <vt:lpstr>Analog Comparator</vt:lpstr>
      <vt:lpstr>Example: Power Failure Detection</vt:lpstr>
      <vt:lpstr>Comparator Overview</vt:lpstr>
      <vt:lpstr>C Code – Comparator</vt:lpstr>
      <vt:lpstr>Analog to Digital Converter</vt:lpstr>
      <vt:lpstr>Example: Battery Monitoring</vt:lpstr>
      <vt:lpstr>Battery Discharge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Embedded Systems Design</dc:title>
  <dc:subject/>
  <dc:creator>Hubert Sumarno</dc:creator>
  <cp:keywords/>
  <dc:description/>
  <cp:lastModifiedBy>Francisca Tan</cp:lastModifiedBy>
  <cp:revision>4</cp:revision>
  <dcterms:created xsi:type="dcterms:W3CDTF">2021-07-30T09:18:53Z</dcterms:created>
  <dcterms:modified xsi:type="dcterms:W3CDTF">2021-11-10T13:56:06Z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