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31" r:id="rId6"/>
  </p:sldMasterIdLst>
  <p:notesMasterIdLst>
    <p:notesMasterId r:id="rId30"/>
  </p:notesMasterIdLst>
  <p:handoutMasterIdLst>
    <p:handoutMasterId r:id="rId31"/>
  </p:handoutMasterIdLst>
  <p:sldIdLst>
    <p:sldId id="256" r:id="rId7"/>
    <p:sldId id="441" r:id="rId8"/>
    <p:sldId id="28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7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333E48"/>
    <a:srgbClr val="00C1DE"/>
    <a:srgbClr val="FF6B00"/>
    <a:srgbClr val="E5ECEB"/>
    <a:srgbClr val="95D600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7903B-617A-43BB-A21C-6B4AF7224DC4}" v="8" dt="2021-11-09T15:56:20.349"/>
  </p1510:revLst>
</p1510:revInfo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74341" autoAdjust="0"/>
  </p:normalViewPr>
  <p:slideViewPr>
    <p:cSldViewPr snapToGrid="0">
      <p:cViewPr varScale="1">
        <p:scale>
          <a:sx n="56" d="100"/>
          <a:sy n="56" d="100"/>
        </p:scale>
        <p:origin x="49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sca Tan" userId="6e1eea0e-3b13-45be-8c9f-e176322eec1e" providerId="ADAL" clId="{C4F7903B-617A-43BB-A21C-6B4AF7224DC4}"/>
    <pc:docChg chg="custSel modSld">
      <pc:chgData name="Francisca Tan" userId="6e1eea0e-3b13-45be-8c9f-e176322eec1e" providerId="ADAL" clId="{C4F7903B-617A-43BB-A21C-6B4AF7224DC4}" dt="2021-11-09T15:56:20.348" v="38"/>
      <pc:docMkLst>
        <pc:docMk/>
      </pc:docMkLst>
      <pc:sldChg chg="modSp mod">
        <pc:chgData name="Francisca Tan" userId="6e1eea0e-3b13-45be-8c9f-e176322eec1e" providerId="ADAL" clId="{C4F7903B-617A-43BB-A21C-6B4AF7224DC4}" dt="2021-11-09T15:52:54.103" v="0" actId="20577"/>
        <pc:sldMkLst>
          <pc:docMk/>
          <pc:sldMk cId="3492471" sldId="257"/>
        </pc:sldMkLst>
        <pc:spChg chg="mod">
          <ac:chgData name="Francisca Tan" userId="6e1eea0e-3b13-45be-8c9f-e176322eec1e" providerId="ADAL" clId="{C4F7903B-617A-43BB-A21C-6B4AF7224DC4}" dt="2021-11-09T15:52:54.103" v="0" actId="20577"/>
          <ac:spMkLst>
            <pc:docMk/>
            <pc:sldMk cId="3492471" sldId="257"/>
            <ac:spMk id="3" creationId="{00000000-0000-0000-0000-000000000000}"/>
          </ac:spMkLst>
        </pc:spChg>
      </pc:sldChg>
      <pc:sldChg chg="modSp">
        <pc:chgData name="Francisca Tan" userId="6e1eea0e-3b13-45be-8c9f-e176322eec1e" providerId="ADAL" clId="{C4F7903B-617A-43BB-A21C-6B4AF7224DC4}" dt="2021-11-09T15:53:29.332" v="5"/>
        <pc:sldMkLst>
          <pc:docMk/>
          <pc:sldMk cId="469588392" sldId="260"/>
        </pc:sldMkLst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62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63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64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65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66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67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68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70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75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76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81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82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84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85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86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89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91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92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93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96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97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98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3:29.332" v="5"/>
          <ac:spMkLst>
            <pc:docMk/>
            <pc:sldMk cId="469588392" sldId="260"/>
            <ac:spMk id="99" creationId="{00000000-0000-0000-0000-000000000000}"/>
          </ac:spMkLst>
        </pc:spChg>
        <pc:grpChg chg="mod">
          <ac:chgData name="Francisca Tan" userId="6e1eea0e-3b13-45be-8c9f-e176322eec1e" providerId="ADAL" clId="{C4F7903B-617A-43BB-A21C-6B4AF7224DC4}" dt="2021-11-09T15:53:29.332" v="5"/>
          <ac:grpSpMkLst>
            <pc:docMk/>
            <pc:sldMk cId="469588392" sldId="260"/>
            <ac:grpSpMk id="61" creationId="{00000000-0000-0000-0000-000000000000}"/>
          </ac:grpSpMkLst>
        </pc:grpChg>
        <pc:grpChg chg="mod">
          <ac:chgData name="Francisca Tan" userId="6e1eea0e-3b13-45be-8c9f-e176322eec1e" providerId="ADAL" clId="{C4F7903B-617A-43BB-A21C-6B4AF7224DC4}" dt="2021-11-09T15:53:29.332" v="5"/>
          <ac:grpSpMkLst>
            <pc:docMk/>
            <pc:sldMk cId="469588392" sldId="260"/>
            <ac:grpSpMk id="71" creationId="{00000000-0000-0000-0000-000000000000}"/>
          </ac:grpSpMkLst>
        </pc:grpChg>
        <pc:cxnChg chg="mod">
          <ac:chgData name="Francisca Tan" userId="6e1eea0e-3b13-45be-8c9f-e176322eec1e" providerId="ADAL" clId="{C4F7903B-617A-43BB-A21C-6B4AF7224DC4}" dt="2021-11-09T15:53:29.332" v="5"/>
          <ac:cxnSpMkLst>
            <pc:docMk/>
            <pc:sldMk cId="469588392" sldId="260"/>
            <ac:cxnSpMk id="69" creationId="{00000000-0000-0000-0000-000000000000}"/>
          </ac:cxnSpMkLst>
        </pc:cxnChg>
      </pc:sldChg>
      <pc:sldChg chg="modSp mod">
        <pc:chgData name="Francisca Tan" userId="6e1eea0e-3b13-45be-8c9f-e176322eec1e" providerId="ADAL" clId="{C4F7903B-617A-43BB-A21C-6B4AF7224DC4}" dt="2021-11-09T15:55:55.994" v="26" actId="20577"/>
        <pc:sldMkLst>
          <pc:docMk/>
          <pc:sldMk cId="2152020890" sldId="261"/>
        </pc:sldMkLst>
        <pc:spChg chg="mod">
          <ac:chgData name="Francisca Tan" userId="6e1eea0e-3b13-45be-8c9f-e176322eec1e" providerId="ADAL" clId="{C4F7903B-617A-43BB-A21C-6B4AF7224DC4}" dt="2021-11-09T15:55:55.994" v="26" actId="20577"/>
          <ac:spMkLst>
            <pc:docMk/>
            <pc:sldMk cId="2152020890" sldId="261"/>
            <ac:spMk id="3" creationId="{00000000-0000-0000-0000-000000000000}"/>
          </ac:spMkLst>
        </pc:spChg>
      </pc:sldChg>
      <pc:sldChg chg="modSp mod">
        <pc:chgData name="Francisca Tan" userId="6e1eea0e-3b13-45be-8c9f-e176322eec1e" providerId="ADAL" clId="{C4F7903B-617A-43BB-A21C-6B4AF7224DC4}" dt="2021-11-09T15:56:00.200" v="29" actId="20577"/>
        <pc:sldMkLst>
          <pc:docMk/>
          <pc:sldMk cId="4200707471" sldId="262"/>
        </pc:sldMkLst>
        <pc:spChg chg="mod">
          <ac:chgData name="Francisca Tan" userId="6e1eea0e-3b13-45be-8c9f-e176322eec1e" providerId="ADAL" clId="{C4F7903B-617A-43BB-A21C-6B4AF7224DC4}" dt="2021-11-09T15:56:00.200" v="29" actId="20577"/>
          <ac:spMkLst>
            <pc:docMk/>
            <pc:sldMk cId="4200707471" sldId="262"/>
            <ac:spMk id="3" creationId="{00000000-0000-0000-0000-000000000000}"/>
          </ac:spMkLst>
        </pc:spChg>
      </pc:sldChg>
      <pc:sldChg chg="modSp mod">
        <pc:chgData name="Francisca Tan" userId="6e1eea0e-3b13-45be-8c9f-e176322eec1e" providerId="ADAL" clId="{C4F7903B-617A-43BB-A21C-6B4AF7224DC4}" dt="2021-11-09T15:56:07.263" v="35" actId="20577"/>
        <pc:sldMkLst>
          <pc:docMk/>
          <pc:sldMk cId="3839992559" sldId="263"/>
        </pc:sldMkLst>
        <pc:spChg chg="mod">
          <ac:chgData name="Francisca Tan" userId="6e1eea0e-3b13-45be-8c9f-e176322eec1e" providerId="ADAL" clId="{C4F7903B-617A-43BB-A21C-6B4AF7224DC4}" dt="2021-11-09T15:56:07.263" v="35" actId="20577"/>
          <ac:spMkLst>
            <pc:docMk/>
            <pc:sldMk cId="3839992559" sldId="263"/>
            <ac:spMk id="3" creationId="{00000000-0000-0000-0000-000000000000}"/>
          </ac:spMkLst>
        </pc:spChg>
      </pc:sldChg>
      <pc:sldChg chg="modSp">
        <pc:chgData name="Francisca Tan" userId="6e1eea0e-3b13-45be-8c9f-e176322eec1e" providerId="ADAL" clId="{C4F7903B-617A-43BB-A21C-6B4AF7224DC4}" dt="2021-11-09T15:56:20.348" v="38"/>
        <pc:sldMkLst>
          <pc:docMk/>
          <pc:sldMk cId="690173739" sldId="275"/>
        </pc:sldMkLst>
        <pc:spChg chg="mod">
          <ac:chgData name="Francisca Tan" userId="6e1eea0e-3b13-45be-8c9f-e176322eec1e" providerId="ADAL" clId="{C4F7903B-617A-43BB-A21C-6B4AF7224DC4}" dt="2021-11-09T15:56:20.348" v="38"/>
          <ac:spMkLst>
            <pc:docMk/>
            <pc:sldMk cId="690173739" sldId="275"/>
            <ac:spMk id="40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6:20.348" v="38"/>
          <ac:spMkLst>
            <pc:docMk/>
            <pc:sldMk cId="690173739" sldId="275"/>
            <ac:spMk id="41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6:20.348" v="38"/>
          <ac:spMkLst>
            <pc:docMk/>
            <pc:sldMk cId="690173739" sldId="275"/>
            <ac:spMk id="42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6:20.348" v="38"/>
          <ac:spMkLst>
            <pc:docMk/>
            <pc:sldMk cId="690173739" sldId="275"/>
            <ac:spMk id="43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6:20.348" v="38"/>
          <ac:spMkLst>
            <pc:docMk/>
            <pc:sldMk cId="690173739" sldId="275"/>
            <ac:spMk id="47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6:20.348" v="38"/>
          <ac:spMkLst>
            <pc:docMk/>
            <pc:sldMk cId="690173739" sldId="275"/>
            <ac:spMk id="68" creationId="{00000000-0000-0000-0000-000000000000}"/>
          </ac:spMkLst>
        </pc:spChg>
        <pc:spChg chg="mod">
          <ac:chgData name="Francisca Tan" userId="6e1eea0e-3b13-45be-8c9f-e176322eec1e" providerId="ADAL" clId="{C4F7903B-617A-43BB-A21C-6B4AF7224DC4}" dt="2021-11-09T15:56:20.348" v="38"/>
          <ac:spMkLst>
            <pc:docMk/>
            <pc:sldMk cId="690173739" sldId="275"/>
            <ac:spMk id="69" creationId="{00000000-0000-0000-0000-000000000000}"/>
          </ac:spMkLst>
        </pc:spChg>
        <pc:grpChg chg="mod">
          <ac:chgData name="Francisca Tan" userId="6e1eea0e-3b13-45be-8c9f-e176322eec1e" providerId="ADAL" clId="{C4F7903B-617A-43BB-A21C-6B4AF7224DC4}" dt="2021-11-09T15:56:20.348" v="38"/>
          <ac:grpSpMkLst>
            <pc:docMk/>
            <pc:sldMk cId="690173739" sldId="275"/>
            <ac:grpSpMk id="22" creationId="{00000000-0000-0000-0000-000000000000}"/>
          </ac:grpSpMkLst>
        </pc:grpChg>
        <pc:grpChg chg="mod">
          <ac:chgData name="Francisca Tan" userId="6e1eea0e-3b13-45be-8c9f-e176322eec1e" providerId="ADAL" clId="{C4F7903B-617A-43BB-A21C-6B4AF7224DC4}" dt="2021-11-09T15:56:20.348" v="38"/>
          <ac:grpSpMkLst>
            <pc:docMk/>
            <pc:sldMk cId="690173739" sldId="275"/>
            <ac:grpSpMk id="84" creationId="{00000000-0000-0000-0000-000000000000}"/>
          </ac:grpSpMkLst>
        </pc:grp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4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5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11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23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24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25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26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27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28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29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30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31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32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33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34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35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37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44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45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46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48" creationId="{00000000-0000-0000-0000-000000000000}"/>
          </ac:cxnSpMkLst>
        </pc:cxnChg>
        <pc:cxnChg chg="mod">
          <ac:chgData name="Francisca Tan" userId="6e1eea0e-3b13-45be-8c9f-e176322eec1e" providerId="ADAL" clId="{C4F7903B-617A-43BB-A21C-6B4AF7224DC4}" dt="2021-11-09T15:56:20.348" v="38"/>
          <ac:cxnSpMkLst>
            <pc:docMk/>
            <pc:sldMk cId="690173739" sldId="275"/>
            <ac:cxnSpMk id="49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11/18/2021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3945ED-A276-4D50-AA82-F739EC1CB1FE}" type="slidenum">
              <a:rPr lang="en-US" sz="1200" smtClean="0"/>
              <a:pPr/>
              <a:t>1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07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11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7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5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68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4292D2-2BB7-46EC-ADE5-3445166FBA92}" type="slidenum">
              <a:rPr lang="en-US" sz="1200" smtClean="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05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D3DA39-BB8B-4DC5-8637-6E095DFF719D}" type="slidenum">
              <a:rPr lang="en-US" sz="1200" smtClean="0"/>
              <a:pPr/>
              <a:t>18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5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516C1422-85A1-564D-A764-8011C09BC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73C604-78E2-8746-95AF-3A1BD13D1B85}" type="slidenum">
              <a:rPr lang="en-US" altLang="en-US" sz="1300"/>
              <a:pPr>
                <a:spcBef>
                  <a:spcPct val="0"/>
                </a:spcBef>
              </a:pPr>
              <a:t>2</a:t>
            </a:fld>
            <a:endParaRPr lang="en-US" altLang="en-US" sz="1300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CFA283B3-98F9-354A-AC44-B554D6E4A5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CD10E155-59CB-5842-BAA2-1B9C8ED7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095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5B6AB5-CC59-4947-924E-6814B0B41F82}" type="slidenum">
              <a:rPr lang="en-US" sz="1200" smtClean="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11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0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4F9-F56B-4B1F-A7F6-68D0E6BDFC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8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6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34F31F-6AAB-4934-8F1D-147B415E7695}" type="slidenum">
              <a:rPr lang="en-US" sz="1200" smtClean="0"/>
              <a:pPr/>
              <a:t>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1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3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34F31F-6AAB-4934-8F1D-147B415E7695}" type="slidenum">
              <a:rPr lang="en-US" sz="1200" smtClean="0"/>
              <a:pPr/>
              <a:t>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6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160E-C2CD-4179-9342-8ED303E426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8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556DF-BE24-BB47-9FD2-350D67DC1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1"/>
            <a:ext cx="12193200" cy="685800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DB56EA-EFE9-874F-97FF-66B32F665BC9}"/>
              </a:ext>
            </a:extLst>
          </p:cNvPr>
          <p:cNvSpPr>
            <a:spLocks/>
          </p:cNvSpPr>
          <p:nvPr userDrawn="1"/>
        </p:nvSpPr>
        <p:spPr>
          <a:xfrm rot="5400000">
            <a:off x="2666400" y="-2667600"/>
            <a:ext cx="6858000" cy="121932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834CFF-8E93-2347-9547-EC508DDB3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DE2A1EC-11A7-6C45-AE97-813BACFCF8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9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ydrozoan&#10;&#10;Description automatically generated">
            <a:extLst>
              <a:ext uri="{FF2B5EF4-FFF2-40B4-BE49-F238E27FC236}">
                <a16:creationId xmlns:a16="http://schemas.microsoft.com/office/drawing/2014/main" id="{74A8AC8F-8A23-E644-ABCA-8318EFE23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7"/>
            <a:ext cx="12193200" cy="68586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5CEC7D-A359-1740-9727-7D6F154D85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9308F2-C30B-4E4F-9DA5-A1A86F5F7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75A4ED9-47E4-4F44-AAD7-16DA7F418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2732B47-45F3-C946-9945-2403B1618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18CCECB-9B2C-4F40-93A1-3FF926465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9DE32C43-10DC-6D45-AAC5-F6B8ED9985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7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laser, light, scene&#10;&#10;Description automatically generated">
            <a:extLst>
              <a:ext uri="{FF2B5EF4-FFF2-40B4-BE49-F238E27FC236}">
                <a16:creationId xmlns:a16="http://schemas.microsoft.com/office/drawing/2014/main" id="{566CB7B2-10D4-7544-8B87-EFB12B445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D297C4-855A-9540-843B-CC587D9FD8C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15D5131B-4C51-1F44-B7F4-6CA8B239F6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city, night&#10;&#10;Description automatically generated">
            <a:extLst>
              <a:ext uri="{FF2B5EF4-FFF2-40B4-BE49-F238E27FC236}">
                <a16:creationId xmlns:a16="http://schemas.microsoft.com/office/drawing/2014/main" id="{373ACAC4-F57F-F549-85F2-65FF12CC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B835CB-DD8C-F446-83CE-32ACFB0217A0}"/>
              </a:ext>
            </a:extLst>
          </p:cNvPr>
          <p:cNvSpPr/>
          <p:nvPr userDrawn="1"/>
        </p:nvSpPr>
        <p:spPr>
          <a:xfrm>
            <a:off x="-1200" y="0"/>
            <a:ext cx="12193200" cy="685799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E2E6ED93-C5DD-684E-B1BE-4080D175C8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02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4782D4B3-E72D-F041-ABD0-1372C0EBF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CED656-9AD2-7747-9AF1-F75EAE25A4FC}"/>
              </a:ext>
            </a:extLst>
          </p:cNvPr>
          <p:cNvSpPr/>
          <p:nvPr userDrawn="1"/>
        </p:nvSpPr>
        <p:spPr>
          <a:xfrm>
            <a:off x="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3812FE35-0376-054E-A535-66C3377FC4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66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, light&#10;&#10;Description automatically generated">
            <a:extLst>
              <a:ext uri="{FF2B5EF4-FFF2-40B4-BE49-F238E27FC236}">
                <a16:creationId xmlns:a16="http://schemas.microsoft.com/office/drawing/2014/main" id="{2C9049B0-0B94-BD42-824D-B6D9FACBA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1"/>
            <a:ext cx="12193200" cy="685800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9285AD-6427-0B46-A0F2-1DCB911CA9CC}"/>
              </a:ext>
            </a:extLst>
          </p:cNvPr>
          <p:cNvSpPr/>
          <p:nvPr userDrawn="1"/>
        </p:nvSpPr>
        <p:spPr>
          <a:xfrm>
            <a:off x="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BE181728-95E0-D942-934C-22837439CA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94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CF1BEC-2CAF-7649-A00C-2845946E6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0"/>
            <a:ext cx="12193200" cy="68580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841289-60D1-7948-9778-C9FCBEABBE6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3437A559-6F71-E24B-8877-CF29E1842A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89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E12DA-8290-CF4B-976D-F9128AA4E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1"/>
            <a:ext cx="121932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A7D91F-FDE8-064E-A3E9-D2C0020634A8}"/>
              </a:ext>
            </a:extLst>
          </p:cNvPr>
          <p:cNvSpPr/>
          <p:nvPr userDrawn="1"/>
        </p:nvSpPr>
        <p:spPr>
          <a:xfrm>
            <a:off x="-1200" y="-2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3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DB13CEFF-559B-FB4C-A2FE-263C6B46C7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97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vertebrate, ctenophore&#10;&#10;Description automatically generated">
            <a:extLst>
              <a:ext uri="{FF2B5EF4-FFF2-40B4-BE49-F238E27FC236}">
                <a16:creationId xmlns:a16="http://schemas.microsoft.com/office/drawing/2014/main" id="{58C025E6-8226-464D-867E-1C3F7CD52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BE7B51-ECA1-FA4D-BCAA-2BAA2A4A3ED4}"/>
              </a:ext>
            </a:extLst>
          </p:cNvPr>
          <p:cNvSpPr/>
          <p:nvPr userDrawn="1"/>
        </p:nvSpPr>
        <p:spPr>
          <a:xfrm>
            <a:off x="3510116" y="1"/>
            <a:ext cx="8681883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F4023BA9-1025-B342-8C96-782CC118DC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76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D8F0C-28F2-8A42-9D40-7084C9FFD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53" y="0"/>
            <a:ext cx="12212707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677CF-4019-3745-AE17-170FFE5A9470}"/>
              </a:ext>
            </a:extLst>
          </p:cNvPr>
          <p:cNvSpPr/>
          <p:nvPr userDrawn="1"/>
        </p:nvSpPr>
        <p:spPr>
          <a:xfrm>
            <a:off x="0" y="0"/>
            <a:ext cx="12202354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97F8A816-849A-F64A-9212-F0A7C735F9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0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ircuit, electronics, night&#10;&#10;Description automatically generated">
            <a:extLst>
              <a:ext uri="{FF2B5EF4-FFF2-40B4-BE49-F238E27FC236}">
                <a16:creationId xmlns:a16="http://schemas.microsoft.com/office/drawing/2014/main" id="{0CFC14C8-0981-E345-B10D-84223FB4C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-1"/>
            <a:ext cx="12193200" cy="685800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42CAB4-5A61-4A44-9A1E-BC9746ED65B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066775FA-2E3A-3B47-AC4A-682D27F221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2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60B99-6BFE-2D40-895F-0F084FEC4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1327" cy="68580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A56ACD-80AA-D441-B2FA-F252F126F050}"/>
              </a:ext>
            </a:extLst>
          </p:cNvPr>
          <p:cNvSpPr>
            <a:spLocks/>
          </p:cNvSpPr>
          <p:nvPr userDrawn="1"/>
        </p:nvSpPr>
        <p:spPr>
          <a:xfrm rot="5400000">
            <a:off x="2666400" y="-2667600"/>
            <a:ext cx="6858000" cy="121932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B81D85-C6D9-464F-970F-8B449E6B3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87E4BC-2B2B-B045-B01E-E0001545D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59F83AF-D8A4-3D48-9AAD-FC11BC3D9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6CAA01D4-228A-2D47-8D6D-23BE3048C2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A92CF2F3-D508-734C-A803-AEC0A192B1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2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blue, star, bright&#10;&#10;Description automatically generated">
            <a:extLst>
              <a:ext uri="{FF2B5EF4-FFF2-40B4-BE49-F238E27FC236}">
                <a16:creationId xmlns:a16="http://schemas.microsoft.com/office/drawing/2014/main" id="{FB37B42A-7042-E140-A580-6034CB585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-2"/>
            <a:ext cx="121932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9646DD-15B4-6F44-9224-549BD8C15001}"/>
              </a:ext>
            </a:extLst>
          </p:cNvPr>
          <p:cNvSpPr/>
          <p:nvPr userDrawn="1"/>
        </p:nvSpPr>
        <p:spPr>
          <a:xfrm>
            <a:off x="-120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F9FBE488-91F7-1942-A89D-FB17FE084C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11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EC0F4-29B3-1844-A206-E9978DDC9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BA66D4-F829-5348-B094-D86162A17157}"/>
              </a:ext>
            </a:extLst>
          </p:cNvPr>
          <p:cNvSpPr/>
          <p:nvPr userDrawn="1"/>
        </p:nvSpPr>
        <p:spPr>
          <a:xfrm>
            <a:off x="-600" y="-3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BDDBD7D5-08A7-D64A-8871-2D7A78BACF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7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0AFABCE9-6BC8-E741-B725-757DD8CDE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686115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30656C-1B23-0749-AD6A-14502D71E9B2}"/>
              </a:ext>
            </a:extLst>
          </p:cNvPr>
          <p:cNvSpPr/>
          <p:nvPr userDrawn="1"/>
        </p:nvSpPr>
        <p:spPr>
          <a:xfrm>
            <a:off x="-600" y="1"/>
            <a:ext cx="121926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9E4F93-C5F1-8F48-A4C5-D5EFC338F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117C73D-1E90-6E4B-B561-F3868D99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6B5A3F7D-62C2-2F4F-A74E-62524C8DDF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2021 Arm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87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223CC0-C7A1-BC40-9A1F-09EBC27A2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CD7DAB-58BC-C442-ABC0-6D7414DF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DE2EBD-0FA3-D24B-AC33-4F98A57E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FF51B5E8-1A64-CC4C-8297-18A3B49396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CF3F483E-C28F-8C43-8AF4-54DEBAF1D6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F5B06E-F6A0-3B43-AD64-568F71E24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3DAA08-2A8E-BC49-A908-D83D95CBF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18585A9-CBDE-FB4B-A656-FBBD0B0CA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F366692D-059F-E843-B530-FFE3E2135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84D08BDA-0B34-A84B-B3A0-9DE0D5EB96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9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353FD8-3FBF-E340-8B41-D553C6163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02B157-BA2E-444C-B53E-75E500564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C899D-8C55-104D-89CA-EA4FCE459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C852A8C-3865-AA4E-82F7-750F6C6DD6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8F84B417-FBBD-D54C-B0DE-4D62AABBD4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1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94833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89"/>
            <a:ext cx="11233150" cy="455323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E00537-4172-4053-A616-87E429C679A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20481"/>
            <a:ext cx="0" cy="45152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5920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1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20481"/>
            <a:ext cx="53456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77587" y="2202443"/>
            <a:ext cx="5347480" cy="3933245"/>
          </a:xfrm>
        </p:spPr>
        <p:txBody>
          <a:bodyPr/>
          <a:lstStyle>
            <a:lvl1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1"/>
          <p:cNvSpPr>
            <a:spLocks noGrp="1"/>
          </p:cNvSpPr>
          <p:nvPr>
            <p:ph type="body" sz="quarter" idx="18" hasCustomPrompt="1"/>
          </p:nvPr>
        </p:nvSpPr>
        <p:spPr>
          <a:xfrm>
            <a:off x="6341534" y="1620481"/>
            <a:ext cx="53710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339947" y="2202442"/>
            <a:ext cx="5372628" cy="3933246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621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795D2F-D322-4144-8DA8-55D6A29427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48138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D2EAD-40A5-4C0B-900F-916EB19FF7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051800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 userDrawn="1">
            <p:ph idx="1"/>
          </p:nvPr>
        </p:nvSpPr>
        <p:spPr>
          <a:xfrm>
            <a:off x="479426" y="2373786"/>
            <a:ext cx="3372644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3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 userDrawn="1">
            <p:ph idx="17"/>
          </p:nvPr>
        </p:nvSpPr>
        <p:spPr>
          <a:xfrm>
            <a:off x="4416359" y="2373786"/>
            <a:ext cx="3359281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 userDrawn="1">
            <p:ph idx="18"/>
          </p:nvPr>
        </p:nvSpPr>
        <p:spPr>
          <a:xfrm>
            <a:off x="8300113" y="2373786"/>
            <a:ext cx="3412462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3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419997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00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0F1145-3FE1-6D42-AA8B-F8E06EB9F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1" y="0"/>
            <a:ext cx="12192442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2F924C-135F-554D-93F0-AB47D68FAEB2}"/>
              </a:ext>
            </a:extLst>
          </p:cNvPr>
          <p:cNvSpPr/>
          <p:nvPr userDrawn="1"/>
        </p:nvSpPr>
        <p:spPr>
          <a:xfrm rot="16200000">
            <a:off x="6027000" y="693001"/>
            <a:ext cx="6858000" cy="547200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406E79-E2B4-C342-8DB2-4D2D3C2FA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8F18B9-825A-C643-BA5E-962035403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9634863-0C8B-5F4F-B35A-4D468E8EC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E921999B-E167-3C4E-A8F5-820963AA11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70BF6488-6104-D74D-BDA7-9A5F46DE1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02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>
          <a:xfrm>
            <a:off x="8299119" y="2372564"/>
            <a:ext cx="3413455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CCE81F77-7204-0241-970A-63C43B1D7B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611050"/>
            <a:ext cx="3903662" cy="4448438"/>
            <a:chOff x="3706307" y="1883391"/>
            <a:chExt cx="3803176" cy="447295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66E339-1F3B-8E41-B64F-AA6A42EDF7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2B3030-62BD-3440-A850-5C6E7CCDD5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Placeholder 131">
            <a:extLst>
              <a:ext uri="{FF2B5EF4-FFF2-40B4-BE49-F238E27FC236}">
                <a16:creationId xmlns:a16="http://schemas.microsoft.com/office/drawing/2014/main" id="{B54BFFD1-D378-D841-B5DD-88788B48D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131">
            <a:extLst>
              <a:ext uri="{FF2B5EF4-FFF2-40B4-BE49-F238E27FC236}">
                <a16:creationId xmlns:a16="http://schemas.microsoft.com/office/drawing/2014/main" id="{E3125198-F65A-8049-9D3E-A6AF258DA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192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131">
            <a:extLst>
              <a:ext uri="{FF2B5EF4-FFF2-40B4-BE49-F238E27FC236}">
                <a16:creationId xmlns:a16="http://schemas.microsoft.com/office/drawing/2014/main" id="{7C8008EA-19DB-814F-9284-A055A2AB89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DD4BA2E6-FACA-5C45-B75F-9327959A67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5863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Content Placeholder 8">
            <a:extLst>
              <a:ext uri="{FF2B5EF4-FFF2-40B4-BE49-F238E27FC236}">
                <a16:creationId xmlns:a16="http://schemas.microsoft.com/office/drawing/2014/main" id="{5AB0A5A2-CEF5-6E44-BACF-2C0296FE306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9425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7187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5B7A5-C1F7-41D3-815C-A3728D81DBDD}"/>
              </a:ext>
            </a:extLst>
          </p:cNvPr>
          <p:cNvCxnSpPr>
            <a:cxnSpLocks/>
          </p:cNvCxnSpPr>
          <p:nvPr userDrawn="1"/>
        </p:nvCxnSpPr>
        <p:spPr>
          <a:xfrm>
            <a:off x="3255004" y="1631950"/>
            <a:ext cx="0" cy="4440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479425" y="1631111"/>
            <a:ext cx="2619375" cy="44406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1"/>
          </p:nvPr>
        </p:nvSpPr>
        <p:spPr>
          <a:xfrm>
            <a:off x="3416035" y="1631111"/>
            <a:ext cx="8296540" cy="4440603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99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41881F-8B1A-4F78-926D-54E8F515C458}"/>
              </a:ext>
            </a:extLst>
          </p:cNvPr>
          <p:cNvCxnSpPr>
            <a:cxnSpLocks/>
          </p:cNvCxnSpPr>
          <p:nvPr userDrawn="1"/>
        </p:nvCxnSpPr>
        <p:spPr>
          <a:xfrm>
            <a:off x="8932863" y="1629287"/>
            <a:ext cx="0" cy="44432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9037637" y="1629597"/>
            <a:ext cx="2674937" cy="4443488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21"/>
          </p:nvPr>
        </p:nvSpPr>
        <p:spPr>
          <a:xfrm>
            <a:off x="479425" y="1629287"/>
            <a:ext cx="8348664" cy="444326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33E4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49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354388" y="1618445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354388" y="3755872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066213" y="1618445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066213" y="3755872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9425" y="1618445"/>
            <a:ext cx="26193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20216" y="1618445"/>
            <a:ext cx="26066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33E4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33E4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4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629079"/>
            <a:ext cx="5481108" cy="44551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333E4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33E4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33E4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50924" y="1629080"/>
            <a:ext cx="5461651" cy="4455198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>
                <a:solidFill>
                  <a:srgbClr val="333E48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4216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479425" y="1259574"/>
            <a:ext cx="11233150" cy="4836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512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188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28AC5A-7EFB-CA43-8A9B-3B442C5C9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5F482-A1DF-47CF-A799-587634BE9938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C1198ECC-03BB-F84C-8B27-CF6053626C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2EFD6F9F-6DEB-6F4D-BE5A-D3540160B3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82B8D-79F0-2840-A348-51E15B608C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952143"/>
            <a:ext cx="465518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Danke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谢谢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ありがとう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감사합니다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धन्यवाद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8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8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8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he-IL" altLang="en-US" sz="2800" dirty="0">
                <a:solidFill>
                  <a:schemeClr val="bg1"/>
                </a:solidFill>
              </a:rPr>
              <a:t>תודה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7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11E887-F2DD-9743-B321-E6625A63F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0" name="Picture 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AF5F647F-3DD2-E04B-AC85-5BB3FF0999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1BE84E2F-085C-6E4E-8174-736F84DE3A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30E328-7BED-1141-A027-0EEE09BB1F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952143"/>
            <a:ext cx="465518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Danke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谢谢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ありがとう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감사합니다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धन्यवाद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8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8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8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he-IL" altLang="en-US" sz="2800" dirty="0">
                <a:solidFill>
                  <a:schemeClr val="bg1"/>
                </a:solidFill>
              </a:rPr>
              <a:t>תודה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46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539DD-CEDA-3A48-A36A-6D3775392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9" name="Picture 8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5C774FB-6A72-C34E-AAAD-07547EC963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870DFC52-AE4C-654B-A714-C2006FAE04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25CD4-06B7-E24D-8A2A-BE1E27E8B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8F9D61-0E18-934E-80CB-8ABCE713AF08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chemeClr val="tx1">
                  <a:alpha val="20000"/>
                </a:scheme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B5F76A5-92C3-DF4A-993D-C79C93E5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F45A70-6A1D-5943-8B02-201099588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1CCBE84-A3EE-DA41-BB17-C2EE027C0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267C7E9E-E74C-0547-868F-423E4E2194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1652C07E-440A-CE41-9DBD-125723A40F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20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720845-44B5-8345-A55E-DF3DBAF7C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9" name="Picture 8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A3F307A-54EB-9747-ABE8-8A816CDDD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:a16="http://schemas.microsoft.com/office/drawing/2014/main" id="{EA133D04-5236-D641-B03F-0BE645CEB9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50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38" y="6495779"/>
            <a:ext cx="3735768" cy="2264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900235" y="1440000"/>
            <a:ext cx="11040000" cy="1920000"/>
          </a:xfrm>
        </p:spPr>
        <p:txBody>
          <a:bodyPr lIns="0" tIns="0" rIns="0" bIns="0">
            <a:normAutofit/>
          </a:bodyPr>
          <a:lstStyle>
            <a:lvl1pPr algn="r">
              <a:defRPr sz="48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dirty="0"/>
              <a:t>Click to Edit Title</a:t>
            </a:r>
            <a:endParaRPr kumimoji="0"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 hasCustomPrompt="1"/>
          </p:nvPr>
        </p:nvSpPr>
        <p:spPr>
          <a:xfrm>
            <a:off x="900235" y="3600000"/>
            <a:ext cx="11040000" cy="960000"/>
          </a:xfrm>
        </p:spPr>
        <p:txBody>
          <a:bodyPr lIns="0" tIns="0" rIns="0"/>
          <a:lstStyle>
            <a:lvl1pPr marL="36576" indent="0" algn="r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dirty="0"/>
              <a:t>Click to edit subtitle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38" y="6495779"/>
            <a:ext cx="3735768" cy="2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41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269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45" y="6313933"/>
            <a:ext cx="1164886" cy="3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6977"/>
      </p:ext>
    </p:extLst>
  </p:cSld>
  <p:clrMapOvr>
    <a:masterClrMapping/>
  </p:clrMapOvr>
  <p:transition>
    <p:pull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GB" dirty="0"/>
              <a:t>Click to Edit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0002" y="1440000"/>
            <a:ext cx="5275712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77782" y="1440000"/>
            <a:ext cx="5562551" cy="468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dirty="0"/>
              <a:t>Click to edit text</a:t>
            </a:r>
          </a:p>
          <a:p>
            <a:pPr lvl="1" eaLnBrk="1" latinLnBrk="0" hangingPunct="1"/>
            <a:r>
              <a:rPr lang="en-GB" dirty="0"/>
              <a:t>Second level</a:t>
            </a:r>
          </a:p>
          <a:p>
            <a:pPr lvl="2" eaLnBrk="1" latinLnBrk="0" hangingPunct="1"/>
            <a:r>
              <a:rPr lang="en-GB" dirty="0"/>
              <a:t>Third level</a:t>
            </a:r>
          </a:p>
          <a:p>
            <a:pPr lvl="3" eaLnBrk="1" latinLnBrk="0" hangingPunct="1"/>
            <a:r>
              <a:rPr lang="en-GB" dirty="0"/>
              <a:t>Fourth level</a:t>
            </a:r>
          </a:p>
          <a:p>
            <a:pPr lvl="4" eaLnBrk="1" latinLnBrk="0" hangingPunct="1"/>
            <a:r>
              <a:rPr lang="en-GB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45" y="6313933"/>
            <a:ext cx="1164886" cy="3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3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94321-DD87-0D4B-AEA1-CB80E36808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1"/>
            <a:ext cx="121932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8F4AA8-7F9E-7D41-BF94-4D811F55AC2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210143-1056-7048-ADC6-41884B602F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64FB5B-BAC3-AC46-8166-1B8CCBE24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8C4AE80-A942-A94D-9D03-1C89C2862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8C8B782A-A9C9-CA41-A2FF-1BC8DE034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FCEEB435-8B36-4144-8E92-92682FE106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8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D0AF51-EEA2-DE46-8B7D-787832348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0" r="1770"/>
          <a:stretch/>
        </p:blipFill>
        <p:spPr>
          <a:xfrm>
            <a:off x="-60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7061" y="463062"/>
            <a:ext cx="6858000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9E646E-904B-FE40-95AC-5DBD9EA1E9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C9BE8F-3B53-B24B-8202-E7DDC587B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B2024A-A0B8-5D48-B2AD-E9A66CF10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B0F255FF-9877-7447-84E8-B54342514A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AEE727D9-9D95-154F-8EEF-D353686DEB9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9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6984C-0C60-D246-AE94-A2AE6368F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3200" cy="685799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9BECDB-CC38-DF4D-907D-B3DFBF61DA05}"/>
              </a:ext>
            </a:extLst>
          </p:cNvPr>
          <p:cNvSpPr/>
          <p:nvPr userDrawn="1"/>
        </p:nvSpPr>
        <p:spPr>
          <a:xfrm>
            <a:off x="4498259" y="1"/>
            <a:ext cx="7693741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2AEACEA-CC36-0E44-8844-76898F890A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60D2D7-6351-ED48-8D39-DF4D3B06F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E0145AD-284C-9241-B886-C8320F329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317F1C36-0131-3143-8A0C-5B53D484B0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97C82C88-5520-304D-9044-627C10A67F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B1347F1D-5F69-BB4F-AE1F-4C4F1318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1"/>
            <a:ext cx="12193200" cy="68579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172924" y="-161079"/>
            <a:ext cx="6862654" cy="717550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CF4363-5E90-D047-9431-0DB690B3B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D5555E-95A7-C641-8EB5-0619DE2A3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06C3B07-082E-DB42-B5EB-8FC5A1CED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5" name="Picture 14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AF64EEF4-B1ED-2544-B548-9FFD93EA66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3" name="TextBox 20">
            <a:extLst>
              <a:ext uri="{FF2B5EF4-FFF2-40B4-BE49-F238E27FC236}">
                <a16:creationId xmlns:a16="http://schemas.microsoft.com/office/drawing/2014/main" id="{73FB50C7-839A-F84D-ADC0-26A88F1AF6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041E3-D124-8440-B6B0-06A51A309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0" y="1"/>
            <a:ext cx="121932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FF0996-2F0F-5B4A-AE7F-01949B340BCF}"/>
              </a:ext>
            </a:extLst>
          </p:cNvPr>
          <p:cNvSpPr/>
          <p:nvPr userDrawn="1"/>
        </p:nvSpPr>
        <p:spPr>
          <a:xfrm>
            <a:off x="3849329" y="1"/>
            <a:ext cx="8342671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45000">
                <a:srgbClr val="000000">
                  <a:alpha val="25000"/>
                </a:srgbClr>
              </a:gs>
              <a:gs pos="100000">
                <a:schemeClr val="tx1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BE3C52-00EF-C04D-93F3-7480251F2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5A9EDC-D6F8-D44D-A166-BF363AD0E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3120599-1266-FE46-AC08-C11A2D8A7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6" name="Picture 15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A33934D-C896-5B4A-B1D6-BDDDB11E03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1" y="1167639"/>
            <a:ext cx="1700213" cy="530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605CEBE1-EDEA-1145-9184-E339DB2CD8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2021 Arm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3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97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C88DC1F2-A377-A943-9ABE-BD7E2F2C181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5847" y="6384924"/>
            <a:ext cx="879904" cy="274619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7B344F3-4498-5A4F-9DA2-CB9437A253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rgbClr val="7F7F7F"/>
                </a:solidFill>
              </a:rPr>
              <a:t>© 2021 Arm</a:t>
            </a:r>
            <a:endParaRPr lang="en-US" alt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20" r:id="rId5"/>
    <p:sldLayoutId id="2147485521" r:id="rId6"/>
    <p:sldLayoutId id="2147485524" r:id="rId7"/>
    <p:sldLayoutId id="2147485522" r:id="rId8"/>
    <p:sldLayoutId id="2147485507" r:id="rId9"/>
    <p:sldLayoutId id="2147485525" r:id="rId10"/>
    <p:sldLayoutId id="2147485527" r:id="rId11"/>
    <p:sldLayoutId id="2147485528" r:id="rId12"/>
    <p:sldLayoutId id="2147485529" r:id="rId13"/>
    <p:sldLayoutId id="2147485530" r:id="rId14"/>
    <p:sldLayoutId id="2147485531" r:id="rId15"/>
    <p:sldLayoutId id="2147485532" r:id="rId16"/>
    <p:sldLayoutId id="2147485533" r:id="rId17"/>
    <p:sldLayoutId id="2147485534" r:id="rId18"/>
    <p:sldLayoutId id="2147485535" r:id="rId19"/>
    <p:sldLayoutId id="2147485536" r:id="rId20"/>
    <p:sldLayoutId id="2147485537" r:id="rId21"/>
    <p:sldLayoutId id="2147485538" r:id="rId22"/>
    <p:sldLayoutId id="2147485510" r:id="rId23"/>
    <p:sldLayoutId id="2147485436" r:id="rId24"/>
    <p:sldLayoutId id="2147485438" r:id="rId25"/>
    <p:sldLayoutId id="2147485440" r:id="rId26"/>
    <p:sldLayoutId id="2147485441" r:id="rId27"/>
    <p:sldLayoutId id="2147485442" r:id="rId28"/>
    <p:sldLayoutId id="2147485443" r:id="rId29"/>
    <p:sldLayoutId id="2147485444" r:id="rId30"/>
    <p:sldLayoutId id="2147485445" r:id="rId31"/>
    <p:sldLayoutId id="2147485446" r:id="rId32"/>
    <p:sldLayoutId id="2147485447" r:id="rId33"/>
    <p:sldLayoutId id="2147485448" r:id="rId34"/>
    <p:sldLayoutId id="2147485449" r:id="rId35"/>
    <p:sldLayoutId id="2147485450" r:id="rId36"/>
    <p:sldLayoutId id="2147485452" r:id="rId37"/>
    <p:sldLayoutId id="2147485512" r:id="rId38"/>
    <p:sldLayoutId id="2147485453" r:id="rId39"/>
    <p:sldLayoutId id="2147485513" r:id="rId40"/>
    <p:sldLayoutId id="2147485539" r:id="rId41"/>
    <p:sldLayoutId id="2147485541" r:id="rId42"/>
    <p:sldLayoutId id="2147485542" r:id="rId43"/>
    <p:sldLayoutId id="2147485543" r:id="rId44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333E48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33E4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33E4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Timer Peripherals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E843012-5C02-427A-82B5-3CC348168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6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Example: Stopwatch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time with 100 us resolution</a:t>
            </a:r>
          </a:p>
          <a:p>
            <a:r>
              <a:rPr lang="en-US" dirty="0"/>
              <a:t>Display elapsed time, updating screen every 10ms</a:t>
            </a:r>
          </a:p>
          <a:p>
            <a:r>
              <a:rPr lang="en-US" dirty="0"/>
              <a:t>Controls</a:t>
            </a:r>
          </a:p>
          <a:p>
            <a:pPr lvl="1"/>
            <a:r>
              <a:rPr lang="en-US" dirty="0"/>
              <a:t>S1: toggle start/stop</a:t>
            </a:r>
          </a:p>
          <a:p>
            <a:r>
              <a:rPr lang="en-US" dirty="0"/>
              <a:t>Use interrupt timer</a:t>
            </a:r>
          </a:p>
          <a:p>
            <a:pPr lvl="1"/>
            <a:r>
              <a:rPr lang="en-US" dirty="0"/>
              <a:t>Counter increment every 100 us</a:t>
            </a:r>
          </a:p>
          <a:p>
            <a:pPr lvl="5"/>
            <a:r>
              <a:rPr lang="en-US" dirty="0"/>
              <a:t>Set to timer to expire every 100 us</a:t>
            </a:r>
          </a:p>
          <a:p>
            <a:pPr lvl="5"/>
            <a:r>
              <a:rPr lang="en-US" dirty="0"/>
              <a:t>Calculate max value, e.g. at 24 MHz = round (100 us * 24MHz -1) = 2399</a:t>
            </a:r>
          </a:p>
          <a:p>
            <a:pPr lvl="1"/>
            <a:r>
              <a:rPr lang="en-US" dirty="0"/>
              <a:t>LCD Update every 10 </a:t>
            </a:r>
            <a:r>
              <a:rPr lang="en-US" dirty="0" err="1"/>
              <a:t>ms</a:t>
            </a:r>
            <a:endParaRPr lang="en-US" dirty="0"/>
          </a:p>
          <a:p>
            <a:pPr lvl="5"/>
            <a:r>
              <a:rPr lang="en-US" dirty="0"/>
              <a:t>Update LCD every nth ISR</a:t>
            </a:r>
          </a:p>
          <a:p>
            <a:pPr lvl="5"/>
            <a:r>
              <a:rPr lang="en-US" dirty="0"/>
              <a:t>n = 10 </a:t>
            </a:r>
            <a:r>
              <a:rPr lang="en-US" dirty="0" err="1"/>
              <a:t>ms</a:t>
            </a:r>
            <a:r>
              <a:rPr lang="en-US" dirty="0"/>
              <a:t>/100us = 100</a:t>
            </a:r>
          </a:p>
          <a:p>
            <a:pPr lvl="5"/>
            <a:r>
              <a:rPr lang="en-US" dirty="0"/>
              <a:t>Don’t update LCD in ISR! Too slow.</a:t>
            </a:r>
          </a:p>
          <a:p>
            <a:pPr lvl="5"/>
            <a:r>
              <a:rPr lang="en-US" dirty="0"/>
              <a:t>Instead set flag in ISR, poll it in main loop</a:t>
            </a:r>
          </a:p>
        </p:txBody>
      </p:sp>
    </p:spTree>
    <p:extLst>
      <p:ext uri="{BB962C8B-B14F-4D97-AF65-F5344CB8AC3E}">
        <p14:creationId xmlns:p14="http://schemas.microsoft.com/office/powerpoint/2010/main" val="383999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 / PWM Module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5E40934-A48C-484A-A281-3637B0E1EB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Timer / PWM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Counter</a:t>
            </a:r>
          </a:p>
          <a:p>
            <a:pPr lvl="1"/>
            <a:r>
              <a:rPr lang="en-US" dirty="0"/>
              <a:t>Clock options - external or internal</a:t>
            </a:r>
          </a:p>
          <a:p>
            <a:pPr lvl="1"/>
            <a:r>
              <a:rPr lang="en-US" dirty="0" err="1"/>
              <a:t>Prescaler</a:t>
            </a:r>
            <a:r>
              <a:rPr lang="en-US" dirty="0"/>
              <a:t> to divide clock</a:t>
            </a:r>
          </a:p>
          <a:p>
            <a:pPr lvl="1"/>
            <a:r>
              <a:rPr lang="en-US" dirty="0"/>
              <a:t>Can reload with set value, or overflow and wrap around</a:t>
            </a:r>
          </a:p>
          <a:p>
            <a:pPr lvl="1"/>
            <a:endParaRPr lang="en-US" dirty="0"/>
          </a:p>
          <a:p>
            <a:r>
              <a:rPr lang="en-US" dirty="0"/>
              <a:t>N channels </a:t>
            </a:r>
          </a:p>
          <a:p>
            <a:pPr lvl="1"/>
            <a:r>
              <a:rPr lang="en-US" dirty="0"/>
              <a:t>3 modes</a:t>
            </a:r>
          </a:p>
          <a:p>
            <a:pPr lvl="5"/>
            <a:r>
              <a:rPr lang="en-GB" dirty="0"/>
              <a:t>Capture Mode: Capture timer’s value when input signal changes</a:t>
            </a:r>
            <a:endParaRPr lang="en-US" dirty="0"/>
          </a:p>
          <a:p>
            <a:pPr lvl="5"/>
            <a:r>
              <a:rPr lang="en-US" dirty="0"/>
              <a:t>Output Compare: Change an output signal when timer reaches certain value</a:t>
            </a:r>
          </a:p>
          <a:p>
            <a:pPr lvl="5"/>
            <a:r>
              <a:rPr lang="en-US" dirty="0"/>
              <a:t>PWM: Generate pulse-width-modulated signal. Width of pulse is proportional to specified value.</a:t>
            </a:r>
          </a:p>
          <a:p>
            <a:pPr lvl="1"/>
            <a:r>
              <a:rPr lang="en-US" dirty="0"/>
              <a:t>Possible triggering of interrupt, hardware trigger on overflow</a:t>
            </a:r>
          </a:p>
          <a:p>
            <a:pPr lvl="1"/>
            <a:r>
              <a:rPr lang="en-US" dirty="0"/>
              <a:t>One I/O pin per channel</a:t>
            </a:r>
          </a:p>
        </p:txBody>
      </p:sp>
    </p:spTree>
    <p:extLst>
      <p:ext uri="{BB962C8B-B14F-4D97-AF65-F5344CB8AC3E}">
        <p14:creationId xmlns:p14="http://schemas.microsoft.com/office/powerpoint/2010/main" val="16578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Major Channel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Capture Mode</a:t>
            </a:r>
          </a:p>
          <a:p>
            <a:pPr lvl="1"/>
            <a:r>
              <a:rPr lang="en-US" dirty="0"/>
              <a:t>Capture timer’s value when input signal changes</a:t>
            </a:r>
          </a:p>
          <a:p>
            <a:pPr lvl="5"/>
            <a:r>
              <a:rPr lang="en-US" dirty="0"/>
              <a:t>Rising edge, falling edge, both</a:t>
            </a:r>
          </a:p>
          <a:p>
            <a:pPr lvl="1"/>
            <a:r>
              <a:rPr lang="en-US" dirty="0"/>
              <a:t>How long after I started the timer did the input change?</a:t>
            </a:r>
          </a:p>
          <a:p>
            <a:pPr lvl="5"/>
            <a:r>
              <a:rPr lang="en-US" dirty="0"/>
              <a:t>Measure time delay</a:t>
            </a:r>
          </a:p>
          <a:p>
            <a:r>
              <a:rPr lang="en-US" dirty="0"/>
              <a:t>Output Compare Mode</a:t>
            </a:r>
          </a:p>
          <a:p>
            <a:pPr lvl="1"/>
            <a:r>
              <a:rPr lang="en-US" dirty="0"/>
              <a:t>Modify output signal when timer reaches specified value</a:t>
            </a:r>
          </a:p>
          <a:p>
            <a:pPr lvl="5"/>
            <a:r>
              <a:rPr lang="en-US" dirty="0"/>
              <a:t>Set, clear, pulse, toggle (invert)</a:t>
            </a:r>
          </a:p>
          <a:p>
            <a:pPr lvl="1"/>
            <a:r>
              <a:rPr lang="en-US" dirty="0"/>
              <a:t>Make a pulse of specified width</a:t>
            </a:r>
          </a:p>
          <a:p>
            <a:pPr lvl="1"/>
            <a:r>
              <a:rPr lang="en-US" dirty="0"/>
              <a:t>Make a pulse after specified delay</a:t>
            </a:r>
          </a:p>
          <a:p>
            <a:r>
              <a:rPr lang="en-US" dirty="0"/>
              <a:t>Pulse Width Modulation</a:t>
            </a:r>
          </a:p>
          <a:p>
            <a:pPr lvl="1"/>
            <a:r>
              <a:rPr lang="en-US" dirty="0"/>
              <a:t>Make a series of pulses of specified width and frequency</a:t>
            </a:r>
          </a:p>
        </p:txBody>
      </p:sp>
    </p:spTree>
    <p:extLst>
      <p:ext uri="{BB962C8B-B14F-4D97-AF65-F5344CB8AC3E}">
        <p14:creationId xmlns:p14="http://schemas.microsoft.com/office/powerpoint/2010/main" val="423941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Input Capture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3429000"/>
            <a:ext cx="11233150" cy="2690446"/>
          </a:xfrm>
        </p:spPr>
        <p:txBody>
          <a:bodyPr/>
          <a:lstStyle/>
          <a:p>
            <a:r>
              <a:rPr lang="en-US" dirty="0"/>
              <a:t>I/O pin operates as input on edge</a:t>
            </a:r>
          </a:p>
          <a:p>
            <a:endParaRPr lang="en-US" dirty="0"/>
          </a:p>
          <a:p>
            <a:r>
              <a:rPr lang="en-US" dirty="0"/>
              <a:t>When valid edge is detected on pin…</a:t>
            </a:r>
          </a:p>
          <a:p>
            <a:pPr lvl="1"/>
            <a:r>
              <a:rPr lang="en-US" dirty="0"/>
              <a:t>Current value of counter is stored</a:t>
            </a:r>
          </a:p>
          <a:p>
            <a:pPr lvl="1"/>
            <a:r>
              <a:rPr lang="en-US" dirty="0"/>
              <a:t>Interrupt is called</a:t>
            </a:r>
          </a:p>
        </p:txBody>
      </p:sp>
      <p:grpSp>
        <p:nvGrpSpPr>
          <p:cNvPr id="3095" name="Group 3094"/>
          <p:cNvGrpSpPr/>
          <p:nvPr/>
        </p:nvGrpSpPr>
        <p:grpSpPr>
          <a:xfrm>
            <a:off x="2189685" y="1184078"/>
            <a:ext cx="7706566" cy="2244923"/>
            <a:chOff x="2187304" y="1031677"/>
            <a:chExt cx="7706566" cy="2244923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2969419" y="2734109"/>
              <a:ext cx="629674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627019" y="1819709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8303419" y="2124511"/>
              <a:ext cx="152400" cy="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4188142" y="1819709"/>
              <a:ext cx="2539008" cy="91440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2900805" y="1667309"/>
              <a:ext cx="62408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6727150" y="1514909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8379619" y="1512665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2237251" y="1424397"/>
              <a:ext cx="1268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External Signal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flipV="1">
              <a:off x="6715681" y="2124510"/>
              <a:ext cx="1663938" cy="6096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2187304" y="2236940"/>
              <a:ext cx="13683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Internal Counter</a:t>
              </a:r>
            </a:p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Value</a:t>
              </a:r>
            </a:p>
          </p:txBody>
        </p:sp>
        <p:cxnSp>
          <p:nvCxnSpPr>
            <p:cNvPr id="60" name="Straight Arrow Connector 59"/>
            <p:cNvCxnSpPr>
              <a:stCxn id="68" idx="0"/>
            </p:cNvCxnSpPr>
            <p:nvPr/>
          </p:nvCxnSpPr>
          <p:spPr bwMode="auto">
            <a:xfrm flipV="1">
              <a:off x="3823965" y="2758957"/>
              <a:ext cx="364177" cy="2098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Text Box 11"/>
            <p:cNvSpPr txBox="1">
              <a:spLocks noChangeArrowheads="1"/>
            </p:cNvSpPr>
            <p:nvPr/>
          </p:nvSpPr>
          <p:spPr bwMode="auto">
            <a:xfrm>
              <a:off x="3052696" y="2968823"/>
              <a:ext cx="15425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Enable the module</a:t>
              </a:r>
            </a:p>
          </p:txBody>
        </p:sp>
        <p:sp>
          <p:nvSpPr>
            <p:cNvPr id="72" name="Text Box 11"/>
            <p:cNvSpPr txBox="1">
              <a:spLocks noChangeArrowheads="1"/>
            </p:cNvSpPr>
            <p:nvPr/>
          </p:nvSpPr>
          <p:spPr bwMode="auto">
            <a:xfrm>
              <a:off x="6569776" y="1031677"/>
              <a:ext cx="19162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Event on external signal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 bwMode="auto">
            <a:xfrm flipH="1">
              <a:off x="6727150" y="1339454"/>
              <a:ext cx="204670" cy="1754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8176846" y="1318846"/>
              <a:ext cx="203566" cy="1932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8380412" y="2429308"/>
              <a:ext cx="831969" cy="30480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>
              <a:off x="8380412" y="2124512"/>
              <a:ext cx="0" cy="6095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6727150" y="1819709"/>
              <a:ext cx="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4930250" y="2968823"/>
              <a:ext cx="23971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Fire interrupt with value saved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 bwMode="auto">
            <a:xfrm flipH="1">
              <a:off x="6627019" y="1871031"/>
              <a:ext cx="76200" cy="11011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3" name="Text Box 11"/>
            <p:cNvSpPr txBox="1">
              <a:spLocks noChangeArrowheads="1"/>
            </p:cNvSpPr>
            <p:nvPr/>
          </p:nvSpPr>
          <p:spPr bwMode="auto">
            <a:xfrm>
              <a:off x="7496674" y="2968823"/>
              <a:ext cx="23971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Fire interrupt with value saved</a:t>
              </a:r>
            </a:p>
          </p:txBody>
        </p:sp>
        <p:cxnSp>
          <p:nvCxnSpPr>
            <p:cNvPr id="96" name="Straight Arrow Connector 95"/>
            <p:cNvCxnSpPr/>
            <p:nvPr/>
          </p:nvCxnSpPr>
          <p:spPr bwMode="auto">
            <a:xfrm>
              <a:off x="8455819" y="2124512"/>
              <a:ext cx="685800" cy="8476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7326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Wind Speed Indicator (Anemometer)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79425" y="1171111"/>
            <a:ext cx="5040226" cy="4948335"/>
          </a:xfrm>
        </p:spPr>
        <p:txBody>
          <a:bodyPr/>
          <a:lstStyle/>
          <a:p>
            <a:r>
              <a:rPr lang="en-US" dirty="0"/>
              <a:t>Rotational speed (and pulse frequency) is proportional to wind velocity</a:t>
            </a:r>
          </a:p>
          <a:p>
            <a:r>
              <a:rPr lang="en-US" dirty="0"/>
              <a:t>Two measurement options:</a:t>
            </a:r>
          </a:p>
          <a:p>
            <a:pPr lvl="1"/>
            <a:r>
              <a:rPr lang="en-US" dirty="0"/>
              <a:t>Frequency (best for high speeds) </a:t>
            </a:r>
          </a:p>
          <a:p>
            <a:pPr lvl="1"/>
            <a:r>
              <a:rPr lang="en-US" dirty="0"/>
              <a:t>Width (best for low speeds)</a:t>
            </a:r>
          </a:p>
          <a:p>
            <a:r>
              <a:rPr lang="en-US" dirty="0"/>
              <a:t>Can solve for wind velocity v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use the timer for this?</a:t>
            </a:r>
          </a:p>
          <a:p>
            <a:pPr lvl="1"/>
            <a:r>
              <a:rPr lang="en-US" dirty="0"/>
              <a:t>Use Input Capture Mode to measure period of input signal</a:t>
            </a:r>
          </a:p>
          <a:p>
            <a:endParaRPr lang="en-US" dirty="0"/>
          </a:p>
        </p:txBody>
      </p:sp>
      <p:pic>
        <p:nvPicPr>
          <p:cNvPr id="12292" name="Picture 3" descr="C:\Users\Alex\Documents\Teaching\Book Writin'\RL78 Book\Chapters\Timers and Counters\Photos\Anemomet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64" y="1360488"/>
            <a:ext cx="380428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10" y="3810000"/>
            <a:ext cx="403490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5400" y="3830106"/>
                <a:ext cx="2346604" cy="665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𝑤𝑖𝑛𝑑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𝑐𝑙𝑘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𝑎𝑛𝑒𝑚𝑜𝑚𝑒𝑡𝑒𝑟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30106"/>
                <a:ext cx="2346604" cy="6656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38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TPM Capture Mode for Anemometer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Configuration</a:t>
            </a:r>
          </a:p>
          <a:p>
            <a:pPr lvl="1"/>
            <a:r>
              <a:rPr lang="en-US"/>
              <a:t>Set up module to count at given speed from internal clock</a:t>
            </a:r>
          </a:p>
          <a:p>
            <a:pPr lvl="1"/>
            <a:r>
              <a:rPr lang="en-US"/>
              <a:t>Set up channel for input capture on rising edge</a:t>
            </a:r>
          </a:p>
          <a:p>
            <a:endParaRPr lang="en-US"/>
          </a:p>
          <a:p>
            <a:r>
              <a:rPr lang="en-US"/>
              <a:t>Operation: Repeat</a:t>
            </a:r>
          </a:p>
          <a:p>
            <a:pPr lvl="1"/>
            <a:r>
              <a:rPr lang="en-US"/>
              <a:t>First interrupt - on rising edge</a:t>
            </a:r>
          </a:p>
          <a:p>
            <a:pPr lvl="5"/>
            <a:r>
              <a:rPr lang="en-US"/>
              <a:t>Reconfigure channel for input capture on falling edge</a:t>
            </a:r>
          </a:p>
          <a:p>
            <a:pPr lvl="5"/>
            <a:r>
              <a:rPr lang="en-US"/>
              <a:t>Clear counter, start it counting</a:t>
            </a:r>
          </a:p>
          <a:p>
            <a:pPr lvl="1"/>
            <a:r>
              <a:rPr lang="en-US"/>
              <a:t>Second interrupt - on falling edge</a:t>
            </a:r>
          </a:p>
          <a:p>
            <a:pPr lvl="5"/>
            <a:r>
              <a:rPr lang="en-US"/>
              <a:t>Read capture value, save for later use in wind speed calculation</a:t>
            </a:r>
          </a:p>
          <a:p>
            <a:pPr lvl="5"/>
            <a:r>
              <a:rPr lang="en-US"/>
              <a:t>Reconfigure channel for input capture on rising edge</a:t>
            </a:r>
          </a:p>
          <a:p>
            <a:pPr lvl="5"/>
            <a:r>
              <a:rPr lang="en-US"/>
              <a:t>Clear counter, start it counting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8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 Compare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3536954"/>
            <a:ext cx="11233150" cy="2582492"/>
          </a:xfrm>
        </p:spPr>
        <p:txBody>
          <a:bodyPr/>
          <a:lstStyle/>
          <a:p>
            <a:r>
              <a:rPr lang="en-US" dirty="0"/>
              <a:t>Action on match</a:t>
            </a:r>
          </a:p>
          <a:p>
            <a:pPr lvl="2"/>
            <a:r>
              <a:rPr lang="en-US" dirty="0"/>
              <a:t>Toggle</a:t>
            </a:r>
          </a:p>
          <a:p>
            <a:pPr lvl="2"/>
            <a:r>
              <a:rPr lang="en-US" dirty="0"/>
              <a:t>Clear</a:t>
            </a:r>
          </a:p>
          <a:p>
            <a:pPr lvl="2"/>
            <a:r>
              <a:rPr lang="en-US" dirty="0"/>
              <a:t>Set</a:t>
            </a:r>
          </a:p>
          <a:p>
            <a:r>
              <a:rPr lang="en-US" dirty="0"/>
              <a:t>When counter matches value …</a:t>
            </a:r>
          </a:p>
          <a:p>
            <a:pPr lvl="1"/>
            <a:r>
              <a:rPr lang="en-US" dirty="0"/>
              <a:t>Output signal is generated</a:t>
            </a:r>
          </a:p>
          <a:p>
            <a:pPr lvl="1"/>
            <a:r>
              <a:rPr lang="en-US" dirty="0"/>
              <a:t>Interrupt is called (if enabled)</a:t>
            </a:r>
          </a:p>
          <a:p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283160" y="1066800"/>
            <a:ext cx="10994440" cy="2362200"/>
            <a:chOff x="280779" y="990600"/>
            <a:chExt cx="10994440" cy="23622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777751" y="2133600"/>
              <a:ext cx="94974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743132" y="1371600"/>
              <a:ext cx="945635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2276532" y="1066800"/>
              <a:ext cx="3111499" cy="106680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5388031" y="1066800"/>
              <a:ext cx="0" cy="10668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590732" y="1797511"/>
              <a:ext cx="106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Enable timer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435969" y="1857699"/>
              <a:ext cx="11171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Overflow</a:t>
              </a: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1743132" y="1066800"/>
              <a:ext cx="945635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5388031" y="1066800"/>
              <a:ext cx="3111499" cy="106680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8499530" y="1066800"/>
              <a:ext cx="0" cy="10668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8499530" y="1219200"/>
              <a:ext cx="2665801" cy="9139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7560169" y="1828800"/>
              <a:ext cx="11171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Overflow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1743132" y="2514600"/>
              <a:ext cx="2819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4562532" y="2286000"/>
              <a:ext cx="304507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7610532" y="2514600"/>
              <a:ext cx="3124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10737653" y="2286000"/>
              <a:ext cx="46183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4562532" y="228600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7607611" y="228600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10737653" y="228600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1743132" y="2658207"/>
              <a:ext cx="281647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4562532" y="2886807"/>
              <a:ext cx="663695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4559611" y="2658207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1743132" y="3276600"/>
              <a:ext cx="281647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4559611" y="3048000"/>
              <a:ext cx="663987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4559611" y="304800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7607611" y="1371600"/>
              <a:ext cx="0" cy="1981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2532" y="1380596"/>
              <a:ext cx="0" cy="19722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0734732" y="1380596"/>
              <a:ext cx="0" cy="19722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1000507" y="1305580"/>
              <a:ext cx="6030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Timer</a:t>
              </a:r>
            </a:p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Value</a:t>
              </a:r>
            </a:p>
          </p:txBody>
        </p:sp>
        <p:sp>
          <p:nvSpPr>
            <p:cNvPr id="111" name="Text Box 11"/>
            <p:cNvSpPr txBox="1">
              <a:spLocks noChangeArrowheads="1"/>
            </p:cNvSpPr>
            <p:nvPr/>
          </p:nvSpPr>
          <p:spPr bwMode="auto">
            <a:xfrm>
              <a:off x="1034836" y="2215615"/>
              <a:ext cx="6615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Toggle</a:t>
              </a:r>
            </a:p>
          </p:txBody>
        </p:sp>
        <p:sp>
          <p:nvSpPr>
            <p:cNvPr id="112" name="Text Box 11"/>
            <p:cNvSpPr txBox="1">
              <a:spLocks noChangeArrowheads="1"/>
            </p:cNvSpPr>
            <p:nvPr/>
          </p:nvSpPr>
          <p:spPr bwMode="auto">
            <a:xfrm>
              <a:off x="1085747" y="2620063"/>
              <a:ext cx="5597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Clear</a:t>
              </a:r>
            </a:p>
          </p:txBody>
        </p:sp>
        <p:sp>
          <p:nvSpPr>
            <p:cNvPr id="113" name="Text Box 11"/>
            <p:cNvSpPr txBox="1">
              <a:spLocks noChangeArrowheads="1"/>
            </p:cNvSpPr>
            <p:nvPr/>
          </p:nvSpPr>
          <p:spPr bwMode="auto">
            <a:xfrm>
              <a:off x="1159966" y="2977615"/>
              <a:ext cx="4113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Set</a:t>
              </a:r>
            </a:p>
          </p:txBody>
        </p:sp>
        <p:sp>
          <p:nvSpPr>
            <p:cNvPr id="114" name="Text Box 11"/>
            <p:cNvSpPr txBox="1">
              <a:spLocks noChangeArrowheads="1"/>
            </p:cNvSpPr>
            <p:nvPr/>
          </p:nvSpPr>
          <p:spPr bwMode="auto">
            <a:xfrm>
              <a:off x="280779" y="2438400"/>
              <a:ext cx="70243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Output</a:t>
              </a:r>
            </a:p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Pin</a:t>
              </a:r>
            </a:p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Value</a:t>
              </a:r>
            </a:p>
          </p:txBody>
        </p:sp>
        <p:sp>
          <p:nvSpPr>
            <p:cNvPr id="63" name="Left Brace 62"/>
            <p:cNvSpPr/>
            <p:nvPr/>
          </p:nvSpPr>
          <p:spPr>
            <a:xfrm>
              <a:off x="835819" y="2286000"/>
              <a:ext cx="239264" cy="99060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7" name="Straight Arrow Connector 116"/>
            <p:cNvCxnSpPr/>
            <p:nvPr/>
          </p:nvCxnSpPr>
          <p:spPr bwMode="auto">
            <a:xfrm>
              <a:off x="1445419" y="1219200"/>
              <a:ext cx="315309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8" name="Text Box 11"/>
            <p:cNvSpPr txBox="1">
              <a:spLocks noChangeArrowheads="1"/>
            </p:cNvSpPr>
            <p:nvPr/>
          </p:nvSpPr>
          <p:spPr bwMode="auto">
            <a:xfrm>
              <a:off x="295630" y="990600"/>
              <a:ext cx="12915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Compare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6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Pulse-Width Modulation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Uses of PWM</a:t>
            </a:r>
          </a:p>
          <a:p>
            <a:pPr lvl="1"/>
            <a:r>
              <a:rPr lang="en-US" sz="1800" dirty="0"/>
              <a:t>Digital power amplifiers are more efficient and less expensive than analog power amplifiers</a:t>
            </a:r>
          </a:p>
          <a:p>
            <a:pPr lvl="5"/>
            <a:r>
              <a:rPr lang="en-US" dirty="0"/>
              <a:t>Applications: motor speed control, light dimmer, switch-mode power conversion</a:t>
            </a:r>
          </a:p>
          <a:p>
            <a:pPr lvl="5"/>
            <a:r>
              <a:rPr lang="en-US" dirty="0"/>
              <a:t>Load (motor, light, etc.) responds slowly, averages PWM signal</a:t>
            </a:r>
          </a:p>
          <a:p>
            <a:pPr lvl="1"/>
            <a:r>
              <a:rPr lang="en-US" sz="1800" dirty="0"/>
              <a:t>Digital communication is less sensitive to noise than analog methods</a:t>
            </a:r>
          </a:p>
          <a:p>
            <a:pPr lvl="5"/>
            <a:r>
              <a:rPr lang="en-US" dirty="0"/>
              <a:t>PWM provides a digital encoding of an analog value</a:t>
            </a:r>
          </a:p>
          <a:p>
            <a:pPr lvl="5"/>
            <a:r>
              <a:rPr lang="en-US" dirty="0"/>
              <a:t>Much less vulnerable to noise</a:t>
            </a:r>
          </a:p>
          <a:p>
            <a:r>
              <a:rPr lang="en-US" sz="2000" dirty="0"/>
              <a:t>PWM signal characteristics</a:t>
            </a:r>
          </a:p>
          <a:p>
            <a:pPr lvl="1"/>
            <a:r>
              <a:rPr lang="en-US" sz="1800" dirty="0"/>
              <a:t>Modulation frequency – how many </a:t>
            </a:r>
            <a:br>
              <a:rPr lang="en-US" sz="1800" dirty="0"/>
            </a:br>
            <a:r>
              <a:rPr lang="en-US" sz="1800" dirty="0"/>
              <a:t>pulses occur per second (fixed)</a:t>
            </a:r>
          </a:p>
          <a:p>
            <a:pPr lvl="1"/>
            <a:r>
              <a:rPr lang="en-US" sz="1800" dirty="0"/>
              <a:t>Period – 1/(modulation frequency)</a:t>
            </a:r>
          </a:p>
          <a:p>
            <a:pPr lvl="1"/>
            <a:r>
              <a:rPr lang="en-US" sz="1800" dirty="0"/>
              <a:t>On-time – amount of time that each </a:t>
            </a:r>
            <a:br>
              <a:rPr lang="en-US" sz="1800" dirty="0"/>
            </a:br>
            <a:r>
              <a:rPr lang="en-US" sz="1800" dirty="0"/>
              <a:t>pulse is on (asserted)</a:t>
            </a:r>
          </a:p>
          <a:p>
            <a:pPr lvl="1"/>
            <a:r>
              <a:rPr lang="en-US" sz="1800" dirty="0"/>
              <a:t>Duty-cycle – on-time/period</a:t>
            </a:r>
          </a:p>
          <a:p>
            <a:pPr lvl="1"/>
            <a:r>
              <a:rPr lang="en-US" sz="1800" dirty="0"/>
              <a:t>Adjust on-time (hence duty cycle) to </a:t>
            </a:r>
            <a:br>
              <a:rPr lang="en-US" sz="1800" dirty="0"/>
            </a:br>
            <a:r>
              <a:rPr lang="en-US" sz="1800" dirty="0"/>
              <a:t>represent the analog value</a:t>
            </a:r>
          </a:p>
        </p:txBody>
      </p:sp>
      <p:pic>
        <p:nvPicPr>
          <p:cNvPr id="14340" name="Picture 4" descr="pw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r="1172"/>
          <a:stretch>
            <a:fillRect/>
          </a:stretch>
        </p:blipFill>
        <p:spPr bwMode="auto">
          <a:xfrm>
            <a:off x="6019800" y="3276600"/>
            <a:ext cx="5587934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67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PWM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9425" y="3233001"/>
                <a:ext cx="11233150" cy="2886445"/>
              </a:xfrm>
            </p:spPr>
            <p:txBody>
              <a:bodyPr/>
              <a:lstStyle/>
              <a:p>
                <a:r>
                  <a:rPr lang="en-US" dirty="0"/>
                  <a:t>PWM duty cycle proportional to compare value</a:t>
                </a:r>
              </a:p>
              <a:p>
                <a:pPr lvl="1"/>
                <a:r>
                  <a:rPr lang="en-US" dirty="0"/>
                  <a:t>Period = max timer value</a:t>
                </a:r>
              </a:p>
              <a:p>
                <a:pPr lvl="1"/>
                <a:r>
                  <a:rPr lang="en-US" dirty="0"/>
                  <a:t>Pulse width = compare value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𝐷𝑢𝑡𝑦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𝐶𝑦𝑐𝑙𝑒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𝐶𝑜𝑚𝑝𝑎𝑟𝑒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𝑉𝑎𝑙𝑢𝑒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𝑀𝑎𝑥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𝑉𝑎𝑙𝑢𝑒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GB" b="0" i="1" smtClean="0">
                          <a:latin typeface="Cambria Math"/>
                        </a:rPr>
                        <m:t>100%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425" y="3233001"/>
                <a:ext cx="11233150" cy="2886445"/>
              </a:xfrm>
              <a:blipFill>
                <a:blip r:embed="rId3"/>
                <a:stretch>
                  <a:fillRect l="-1574" t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48" name="Group 6147"/>
          <p:cNvGrpSpPr/>
          <p:nvPr/>
        </p:nvGrpSpPr>
        <p:grpSpPr>
          <a:xfrm>
            <a:off x="412638" y="1371600"/>
            <a:ext cx="10802077" cy="1676400"/>
            <a:chOff x="295630" y="990600"/>
            <a:chExt cx="10802077" cy="16764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1600239" y="2133600"/>
              <a:ext cx="949746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565620" y="1371600"/>
              <a:ext cx="945635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2099020" y="1066800"/>
              <a:ext cx="3111499" cy="106680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5210519" y="1066800"/>
              <a:ext cx="0" cy="10668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413220" y="1797511"/>
              <a:ext cx="106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Enable timer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258457" y="1857699"/>
              <a:ext cx="11171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Overflow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1565620" y="1066800"/>
              <a:ext cx="945635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5210519" y="1066800"/>
              <a:ext cx="3111499" cy="106680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8322018" y="1066800"/>
              <a:ext cx="0" cy="10668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8322018" y="1219200"/>
              <a:ext cx="2665801" cy="9139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7382657" y="1828800"/>
              <a:ext cx="11171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Overflow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1565620" y="2286000"/>
              <a:ext cx="276787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333491" y="2514600"/>
              <a:ext cx="8770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433020" y="2514600"/>
              <a:ext cx="88899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0560141" y="2514600"/>
              <a:ext cx="46183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4333491" y="228600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7440107" y="228600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10560141" y="228600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0557220" y="1380596"/>
              <a:ext cx="0" cy="12819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822995" y="1305580"/>
              <a:ext cx="6030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Timer</a:t>
              </a:r>
            </a:p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Value</a:t>
              </a: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836904" y="2143780"/>
              <a:ext cx="7024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Output</a:t>
              </a:r>
            </a:p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Pin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flipV="1">
              <a:off x="5210519" y="2286000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5212723" y="2286000"/>
              <a:ext cx="222029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8324222" y="1367102"/>
              <a:ext cx="0" cy="129540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7440107" y="1376098"/>
              <a:ext cx="0" cy="1286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5212723" y="1371600"/>
              <a:ext cx="0" cy="1295400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4328608" y="1380596"/>
              <a:ext cx="0" cy="1286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8322018" y="2286000"/>
              <a:ext cx="224228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8325499" y="2274277"/>
              <a:ext cx="0" cy="228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1445419" y="1219200"/>
              <a:ext cx="315309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Text Box 11"/>
            <p:cNvSpPr txBox="1">
              <a:spLocks noChangeArrowheads="1"/>
            </p:cNvSpPr>
            <p:nvPr/>
          </p:nvSpPr>
          <p:spPr bwMode="auto">
            <a:xfrm>
              <a:off x="295630" y="990600"/>
              <a:ext cx="12915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Compare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571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32E8F9-034D-3843-9F6E-24F0AFBC5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Learning 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893A3C-ECEB-EB40-AC7D-88BE5EA3D7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At the end of this lecture, you should be able to:</a:t>
            </a:r>
            <a:endParaRPr lang="en-US" altLang="en-US" dirty="0">
              <a:solidFill>
                <a:schemeClr val="accent5"/>
              </a:solidFill>
              <a:ea typeface="ＭＳ Ｐゴシック" panose="020B0600070205080204" pitchFamily="34" charset="-128"/>
            </a:endParaRPr>
          </a:p>
          <a:p>
            <a:r>
              <a:rPr lang="en-GB" sz="2400" dirty="0"/>
              <a:t>Describe the mode of operation and function of the interrupt timer. </a:t>
            </a:r>
          </a:p>
          <a:p>
            <a:r>
              <a:rPr lang="en-GB" sz="2400" dirty="0"/>
              <a:t>Explain the three modes of operation of the standard timer including ‘compare mode’, capture mode’ and pulse width modulation mode.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88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PWM to Drive Servo Motor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Servo PWM signal 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ms</a:t>
            </a:r>
            <a:r>
              <a:rPr lang="en-US" dirty="0"/>
              <a:t> period</a:t>
            </a:r>
          </a:p>
          <a:p>
            <a:pPr lvl="1"/>
            <a:r>
              <a:rPr lang="en-US" dirty="0"/>
              <a:t>1 to 2 </a:t>
            </a:r>
            <a:r>
              <a:rPr lang="en-US" dirty="0" err="1"/>
              <a:t>ms</a:t>
            </a:r>
            <a:r>
              <a:rPr lang="en-US" dirty="0"/>
              <a:t> pulse width</a:t>
            </a:r>
          </a:p>
        </p:txBody>
      </p:sp>
      <p:pic>
        <p:nvPicPr>
          <p:cNvPr id="1026" name="Picture 2" descr="C:\Users\tomcot01\Pictures\serv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90601"/>
            <a:ext cx="2667000" cy="201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lex\Documents\Teaching\Book Writin'\RL78 Book\Chapters\Timers and Counters\PWM-Screenshot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1"/>
            <a:ext cx="44005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t="29216" r="32896" b="52124"/>
          <a:stretch>
            <a:fillRect/>
          </a:stretch>
        </p:blipFill>
        <p:spPr bwMode="auto">
          <a:xfrm>
            <a:off x="990601" y="1066800"/>
            <a:ext cx="55530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795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Timer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9AF3D58-7EB6-4B87-9078-6B2BE75555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2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Power Timer 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9425" y="3581778"/>
            <a:ext cx="11233150" cy="2537668"/>
          </a:xfrm>
        </p:spPr>
        <p:txBody>
          <a:bodyPr/>
          <a:lstStyle/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Count time or external pulses</a:t>
            </a:r>
          </a:p>
          <a:p>
            <a:pPr lvl="1"/>
            <a:r>
              <a:rPr lang="en-US" dirty="0"/>
              <a:t>Generate interrupt when counter matches compare value</a:t>
            </a:r>
          </a:p>
          <a:p>
            <a:pPr lvl="1"/>
            <a:r>
              <a:rPr lang="en-US" dirty="0"/>
              <a:t>Interrupt wakes MCU from any low power mode</a:t>
            </a:r>
          </a:p>
          <a:p>
            <a:r>
              <a:rPr lang="en-US" dirty="0"/>
              <a:t>Current draw can be reduced to </a:t>
            </a:r>
            <a:r>
              <a:rPr lang="en-US" dirty="0" err="1"/>
              <a:t>microamps</a:t>
            </a:r>
            <a:r>
              <a:rPr lang="en-US" dirty="0"/>
              <a:t> or even </a:t>
            </a:r>
            <a:r>
              <a:rPr lang="en-US" dirty="0" err="1"/>
              <a:t>nanoamps</a:t>
            </a:r>
            <a:r>
              <a:rPr lang="en-US" dirty="0"/>
              <a:t>!</a:t>
            </a:r>
          </a:p>
          <a:p>
            <a:r>
              <a:rPr lang="en-US" dirty="0"/>
              <a:t>Use the WFI instruction (Wait For Instruction)</a:t>
            </a:r>
          </a:p>
          <a:p>
            <a:pPr lvl="1"/>
            <a:r>
              <a:rPr lang="en-US" dirty="0"/>
              <a:t>Puts CPU in low power mode until interrupt request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295401" y="1219201"/>
            <a:ext cx="8474075" cy="2416175"/>
            <a:chOff x="1293019" y="1089025"/>
            <a:chExt cx="8474075" cy="2416175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2070894" y="1352550"/>
              <a:ext cx="0" cy="15113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V="1">
              <a:off x="2070894" y="2863850"/>
              <a:ext cx="70612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grpSp>
          <p:nvGrpSpPr>
            <p:cNvPr id="22" name="Group 120"/>
            <p:cNvGrpSpPr>
              <a:grpSpLocks/>
            </p:cNvGrpSpPr>
            <p:nvPr/>
          </p:nvGrpSpPr>
          <p:grpSpPr bwMode="auto">
            <a:xfrm>
              <a:off x="5804694" y="1706563"/>
              <a:ext cx="3078163" cy="947737"/>
              <a:chOff x="4635681" y="4847411"/>
              <a:chExt cx="3077030" cy="641438"/>
            </a:xfrm>
          </p:grpSpPr>
          <p:cxnSp>
            <p:nvCxnSpPr>
              <p:cNvPr id="23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4635681" y="5487489"/>
                <a:ext cx="204108" cy="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80"/>
              <p:cNvCxnSpPr>
                <a:cxnSpLocks noChangeShapeType="1"/>
              </p:cNvCxnSpPr>
              <p:nvPr/>
            </p:nvCxnSpPr>
            <p:spPr bwMode="auto">
              <a:xfrm flipV="1">
                <a:off x="4839789" y="4847411"/>
                <a:ext cx="0" cy="641438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4830265" y="4854553"/>
                <a:ext cx="143079" cy="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82"/>
              <p:cNvCxnSpPr>
                <a:cxnSpLocks noChangeShapeType="1"/>
              </p:cNvCxnSpPr>
              <p:nvPr/>
            </p:nvCxnSpPr>
            <p:spPr bwMode="auto">
              <a:xfrm flipV="1">
                <a:off x="4973344" y="4847411"/>
                <a:ext cx="0" cy="641438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83"/>
              <p:cNvCxnSpPr>
                <a:cxnSpLocks noChangeShapeType="1"/>
              </p:cNvCxnSpPr>
              <p:nvPr/>
            </p:nvCxnSpPr>
            <p:spPr bwMode="auto">
              <a:xfrm flipV="1">
                <a:off x="4973344" y="5487489"/>
                <a:ext cx="821667" cy="136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112"/>
              <p:cNvCxnSpPr>
                <a:cxnSpLocks noChangeShapeType="1"/>
              </p:cNvCxnSpPr>
              <p:nvPr/>
            </p:nvCxnSpPr>
            <p:spPr bwMode="auto">
              <a:xfrm flipV="1">
                <a:off x="5798639" y="4847411"/>
                <a:ext cx="0" cy="641438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113"/>
              <p:cNvCxnSpPr>
                <a:cxnSpLocks noChangeShapeType="1"/>
              </p:cNvCxnSpPr>
              <p:nvPr/>
            </p:nvCxnSpPr>
            <p:spPr bwMode="auto">
              <a:xfrm>
                <a:off x="5789115" y="4854553"/>
                <a:ext cx="143079" cy="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114"/>
              <p:cNvCxnSpPr>
                <a:cxnSpLocks noChangeShapeType="1"/>
              </p:cNvCxnSpPr>
              <p:nvPr/>
            </p:nvCxnSpPr>
            <p:spPr bwMode="auto">
              <a:xfrm flipV="1">
                <a:off x="5932194" y="4847411"/>
                <a:ext cx="0" cy="641438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115"/>
              <p:cNvCxnSpPr>
                <a:cxnSpLocks noChangeShapeType="1"/>
              </p:cNvCxnSpPr>
              <p:nvPr/>
            </p:nvCxnSpPr>
            <p:spPr bwMode="auto">
              <a:xfrm flipV="1">
                <a:off x="5932194" y="5487489"/>
                <a:ext cx="821667" cy="136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116"/>
              <p:cNvCxnSpPr>
                <a:cxnSpLocks noChangeShapeType="1"/>
              </p:cNvCxnSpPr>
              <p:nvPr/>
            </p:nvCxnSpPr>
            <p:spPr bwMode="auto">
              <a:xfrm flipV="1">
                <a:off x="6757489" y="4847411"/>
                <a:ext cx="0" cy="641438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117"/>
              <p:cNvCxnSpPr>
                <a:cxnSpLocks noChangeShapeType="1"/>
              </p:cNvCxnSpPr>
              <p:nvPr/>
            </p:nvCxnSpPr>
            <p:spPr bwMode="auto">
              <a:xfrm>
                <a:off x="6747965" y="4854553"/>
                <a:ext cx="143079" cy="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Straight Connector 118"/>
              <p:cNvCxnSpPr>
                <a:cxnSpLocks noChangeShapeType="1"/>
              </p:cNvCxnSpPr>
              <p:nvPr/>
            </p:nvCxnSpPr>
            <p:spPr bwMode="auto">
              <a:xfrm flipV="1">
                <a:off x="6891044" y="4847411"/>
                <a:ext cx="0" cy="641438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Straight Connector 119"/>
              <p:cNvCxnSpPr>
                <a:cxnSpLocks noChangeShapeType="1"/>
              </p:cNvCxnSpPr>
              <p:nvPr/>
            </p:nvCxnSpPr>
            <p:spPr bwMode="auto">
              <a:xfrm flipV="1">
                <a:off x="6891044" y="5487489"/>
                <a:ext cx="821667" cy="1360"/>
              </a:xfrm>
              <a:prstGeom prst="line">
                <a:avLst/>
              </a:prstGeom>
              <a:noFill/>
              <a:ln w="19050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7" name="Straight Connector 124"/>
            <p:cNvCxnSpPr>
              <a:cxnSpLocks noChangeShapeType="1"/>
            </p:cNvCxnSpPr>
            <p:nvPr/>
          </p:nvCxnSpPr>
          <p:spPr bwMode="auto">
            <a:xfrm>
              <a:off x="5803107" y="2487613"/>
              <a:ext cx="3079750" cy="0"/>
            </a:xfrm>
            <a:prstGeom prst="line">
              <a:avLst/>
            </a:prstGeom>
            <a:noFill/>
            <a:ln w="19050" algn="ctr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Box 127"/>
            <p:cNvSpPr txBox="1">
              <a:spLocks noChangeArrowheads="1"/>
            </p:cNvSpPr>
            <p:nvPr/>
          </p:nvSpPr>
          <p:spPr bwMode="auto">
            <a:xfrm>
              <a:off x="1293019" y="1219200"/>
              <a:ext cx="7794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b="0"/>
                <a:t>Current </a:t>
              </a:r>
            </a:p>
          </p:txBody>
        </p:sp>
        <p:sp>
          <p:nvSpPr>
            <p:cNvPr id="41" name="TextBox 128"/>
            <p:cNvSpPr txBox="1">
              <a:spLocks noChangeArrowheads="1"/>
            </p:cNvSpPr>
            <p:nvPr/>
          </p:nvSpPr>
          <p:spPr bwMode="auto">
            <a:xfrm>
              <a:off x="8986044" y="2884488"/>
              <a:ext cx="7810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b="0"/>
                <a:t>Time</a:t>
              </a:r>
            </a:p>
          </p:txBody>
        </p:sp>
        <p:sp>
          <p:nvSpPr>
            <p:cNvPr id="42" name="TextBox 129"/>
            <p:cNvSpPr txBox="1">
              <a:spLocks noChangeArrowheads="1"/>
            </p:cNvSpPr>
            <p:nvPr/>
          </p:nvSpPr>
          <p:spPr bwMode="auto">
            <a:xfrm>
              <a:off x="5980906" y="1089025"/>
              <a:ext cx="148431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200" b="0" dirty="0"/>
                <a:t>Interrupt routine</a:t>
              </a:r>
            </a:p>
          </p:txBody>
        </p:sp>
        <p:sp>
          <p:nvSpPr>
            <p:cNvPr id="43" name="TextBox 135"/>
            <p:cNvSpPr txBox="1">
              <a:spLocks noChangeArrowheads="1"/>
            </p:cNvSpPr>
            <p:nvPr/>
          </p:nvSpPr>
          <p:spPr bwMode="auto">
            <a:xfrm>
              <a:off x="5523707" y="3000375"/>
              <a:ext cx="1199356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sz="1200" b="0" dirty="0"/>
                <a:t>Sleeping mode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6065044" y="1370012"/>
              <a:ext cx="0" cy="3063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6703219" y="1370012"/>
              <a:ext cx="277812" cy="3063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6319837" y="2667000"/>
              <a:ext cx="78582" cy="37147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7" name="TextBox 148"/>
            <p:cNvSpPr txBox="1">
              <a:spLocks noChangeArrowheads="1"/>
            </p:cNvSpPr>
            <p:nvPr/>
          </p:nvSpPr>
          <p:spPr bwMode="auto">
            <a:xfrm>
              <a:off x="5071269" y="1143000"/>
              <a:ext cx="946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sz="1200" b="0" dirty="0"/>
                <a:t>Average </a:t>
              </a:r>
            </a:p>
            <a:p>
              <a:pPr algn="ctr" eaLnBrk="1" hangingPunct="1"/>
              <a:r>
                <a:rPr lang="en-GB" sz="1200" b="0" dirty="0"/>
                <a:t>Current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flipH="1">
              <a:off x="5149058" y="1600200"/>
              <a:ext cx="168274" cy="11112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5673725" y="1604963"/>
              <a:ext cx="129382" cy="88265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8" name="TextBox 135"/>
            <p:cNvSpPr txBox="1">
              <a:spLocks noChangeArrowheads="1"/>
            </p:cNvSpPr>
            <p:nvPr/>
          </p:nvSpPr>
          <p:spPr bwMode="auto">
            <a:xfrm>
              <a:off x="3045619" y="2989937"/>
              <a:ext cx="14843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sz="1200" dirty="0"/>
                <a:t>Processor Always On</a:t>
              </a:r>
            </a:p>
          </p:txBody>
        </p:sp>
        <p:sp>
          <p:nvSpPr>
            <p:cNvPr id="69" name="TextBox 135"/>
            <p:cNvSpPr txBox="1">
              <a:spLocks noChangeArrowheads="1"/>
            </p:cNvSpPr>
            <p:nvPr/>
          </p:nvSpPr>
          <p:spPr bwMode="auto">
            <a:xfrm>
              <a:off x="6695853" y="3043535"/>
              <a:ext cx="14843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000000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sz="1200" dirty="0"/>
                <a:t>With Low-Power Timer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2075418" y="1718416"/>
              <a:ext cx="3078163" cy="0"/>
            </a:xfrm>
            <a:prstGeom prst="line">
              <a:avLst/>
            </a:prstGeom>
            <a:noFill/>
            <a:ln w="190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90173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35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Timer Peripherals</a:t>
            </a:r>
          </a:p>
          <a:p>
            <a:pPr lvl="1"/>
            <a:r>
              <a:rPr lang="en-US" dirty="0"/>
              <a:t>Interrupt Timer</a:t>
            </a:r>
          </a:p>
          <a:p>
            <a:pPr lvl="1"/>
            <a:r>
              <a:rPr lang="en-US" dirty="0"/>
              <a:t>PWM Module</a:t>
            </a:r>
          </a:p>
          <a:p>
            <a:pPr lvl="1"/>
            <a:r>
              <a:rPr lang="en-US" dirty="0"/>
              <a:t>Low-Power Timer</a:t>
            </a:r>
          </a:p>
          <a:p>
            <a:pPr lvl="1"/>
            <a:r>
              <a:rPr lang="en-US" dirty="0"/>
              <a:t>Real-Time Clock</a:t>
            </a:r>
          </a:p>
          <a:p>
            <a:pPr lvl="1"/>
            <a:r>
              <a:rPr lang="en-US" dirty="0"/>
              <a:t>SYSTICK</a:t>
            </a:r>
          </a:p>
        </p:txBody>
      </p:sp>
    </p:spTree>
    <p:extLst>
      <p:ext uri="{BB962C8B-B14F-4D97-AF65-F5344CB8AC3E}">
        <p14:creationId xmlns:p14="http://schemas.microsoft.com/office/powerpoint/2010/main" val="7449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Timer Peripherals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Interrupt Timer</a:t>
            </a:r>
          </a:p>
          <a:p>
            <a:pPr lvl="1"/>
            <a:r>
              <a:rPr lang="en-US" sz="1600" dirty="0"/>
              <a:t>Can generate periodically generate interrupts or trigger DMA (direct memory access) transfers</a:t>
            </a:r>
          </a:p>
          <a:p>
            <a:r>
              <a:rPr lang="en-US" sz="1800" dirty="0"/>
              <a:t>PWM Module</a:t>
            </a:r>
          </a:p>
          <a:p>
            <a:pPr lvl="1"/>
            <a:r>
              <a:rPr lang="en-US" sz="1600" dirty="0"/>
              <a:t>Connected to I/O pins, has input capture and output compare support</a:t>
            </a:r>
          </a:p>
          <a:p>
            <a:pPr lvl="1"/>
            <a:r>
              <a:rPr lang="en-US" sz="1600" dirty="0"/>
              <a:t>Can generate PWM signals</a:t>
            </a:r>
          </a:p>
          <a:p>
            <a:pPr lvl="1"/>
            <a:r>
              <a:rPr lang="en-US" sz="1600" dirty="0"/>
              <a:t>Can generate interrupt requests</a:t>
            </a:r>
          </a:p>
          <a:p>
            <a:r>
              <a:rPr lang="en-US" sz="1800" dirty="0"/>
              <a:t>Low-Power Timer</a:t>
            </a:r>
          </a:p>
          <a:p>
            <a:pPr lvl="1"/>
            <a:r>
              <a:rPr lang="en-US" sz="1600" dirty="0"/>
              <a:t>Can operate as timer or counter in all power modes</a:t>
            </a:r>
          </a:p>
          <a:p>
            <a:pPr lvl="1"/>
            <a:r>
              <a:rPr lang="en-US" sz="1600" dirty="0"/>
              <a:t>Can wake up system with interrupt</a:t>
            </a:r>
          </a:p>
          <a:p>
            <a:pPr lvl="1"/>
            <a:r>
              <a:rPr lang="en-US" sz="1600" dirty="0"/>
              <a:t>Can trigger hardware</a:t>
            </a:r>
          </a:p>
          <a:p>
            <a:r>
              <a:rPr lang="en-US" sz="1800" dirty="0"/>
              <a:t>Real-Time Clock</a:t>
            </a:r>
          </a:p>
          <a:p>
            <a:pPr lvl="1"/>
            <a:r>
              <a:rPr lang="en-US" sz="1600" dirty="0"/>
              <a:t>Powered by external 32.768 kHz crystal</a:t>
            </a:r>
          </a:p>
          <a:p>
            <a:pPr lvl="1"/>
            <a:r>
              <a:rPr lang="en-US" sz="1600" dirty="0"/>
              <a:t>Tracks elapsed time (seconds) in register</a:t>
            </a:r>
          </a:p>
          <a:p>
            <a:pPr lvl="1"/>
            <a:r>
              <a:rPr lang="en-US" sz="1600" dirty="0"/>
              <a:t>Can set alarm</a:t>
            </a:r>
          </a:p>
          <a:p>
            <a:pPr lvl="1"/>
            <a:r>
              <a:rPr lang="en-US" sz="1600" dirty="0"/>
              <a:t>Can generate 1Hz output signal and/or interrupt</a:t>
            </a:r>
          </a:p>
          <a:p>
            <a:pPr lvl="1"/>
            <a:r>
              <a:rPr lang="en-US" sz="1600" dirty="0"/>
              <a:t>Can wake up system with interrupt</a:t>
            </a:r>
          </a:p>
          <a:p>
            <a:r>
              <a:rPr lang="en-US" sz="1800" dirty="0" err="1"/>
              <a:t>SysTick</a:t>
            </a:r>
            <a:endParaRPr lang="en-US" sz="1800" dirty="0"/>
          </a:p>
          <a:p>
            <a:pPr lvl="1"/>
            <a:r>
              <a:rPr lang="en-US" sz="1600" dirty="0"/>
              <a:t>Part of CPU core’s peripherals</a:t>
            </a:r>
          </a:p>
          <a:p>
            <a:pPr lvl="1"/>
            <a:r>
              <a:rPr lang="en-US" sz="1600" dirty="0"/>
              <a:t>Can generate periodic interrupt</a:t>
            </a:r>
          </a:p>
        </p:txBody>
      </p:sp>
    </p:spTree>
    <p:extLst>
      <p:ext uri="{BB962C8B-B14F-4D97-AF65-F5344CB8AC3E}">
        <p14:creationId xmlns:p14="http://schemas.microsoft.com/office/powerpoint/2010/main" val="349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Timer/Counter Peripheral Introduction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3056300"/>
            <a:ext cx="11233150" cy="3063146"/>
          </a:xfrm>
        </p:spPr>
        <p:txBody>
          <a:bodyPr/>
          <a:lstStyle/>
          <a:p>
            <a:r>
              <a:rPr lang="en-US" sz="2000" dirty="0"/>
              <a:t>Common peripheral for microcontrollers</a:t>
            </a:r>
          </a:p>
          <a:p>
            <a:r>
              <a:rPr lang="en-US" sz="2000" dirty="0"/>
              <a:t>Based on </a:t>
            </a:r>
            <a:r>
              <a:rPr lang="en-US" sz="2000" dirty="0" err="1"/>
              <a:t>presettable</a:t>
            </a:r>
            <a:r>
              <a:rPr lang="en-US" sz="2000" dirty="0"/>
              <a:t> binary counter, enhanced with configurability</a:t>
            </a:r>
          </a:p>
          <a:p>
            <a:pPr lvl="1"/>
            <a:r>
              <a:rPr lang="en-US" sz="1800" dirty="0"/>
              <a:t>Count value can be read and written by MCU</a:t>
            </a:r>
          </a:p>
          <a:p>
            <a:pPr lvl="1"/>
            <a:r>
              <a:rPr lang="en-US" sz="1800" dirty="0"/>
              <a:t>Count direction can often be set to up or down</a:t>
            </a:r>
          </a:p>
          <a:p>
            <a:pPr lvl="1"/>
            <a:r>
              <a:rPr lang="en-US" sz="1800" dirty="0"/>
              <a:t>Counter’s clock source can be selected</a:t>
            </a:r>
          </a:p>
          <a:p>
            <a:pPr lvl="5"/>
            <a:r>
              <a:rPr lang="en-US" sz="1400" dirty="0"/>
              <a:t>Counter mode: count pulses which indicate events (e.g. odometer pulses)</a:t>
            </a:r>
          </a:p>
          <a:p>
            <a:pPr lvl="5"/>
            <a:r>
              <a:rPr lang="en-US" sz="1400" dirty="0"/>
              <a:t>Timer mode: clock source is periodic, so counter value is proportional to elapsed time (e.g. stopwatch)</a:t>
            </a:r>
          </a:p>
          <a:p>
            <a:pPr lvl="1"/>
            <a:r>
              <a:rPr lang="en-US" sz="1800" dirty="0"/>
              <a:t>Counter’s overflow/underflow action can be selected</a:t>
            </a:r>
          </a:p>
          <a:p>
            <a:pPr lvl="5"/>
            <a:r>
              <a:rPr lang="en-US" sz="1400" dirty="0"/>
              <a:t>Generate interrupt</a:t>
            </a:r>
          </a:p>
          <a:p>
            <a:pPr lvl="5"/>
            <a:r>
              <a:rPr lang="en-US" sz="1400" dirty="0"/>
              <a:t>Reload counter with special value and continue counting</a:t>
            </a:r>
          </a:p>
          <a:p>
            <a:pPr lvl="5"/>
            <a:r>
              <a:rPr lang="en-US" sz="1400" dirty="0"/>
              <a:t>Toggle hardware output signal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19200" y="939800"/>
            <a:ext cx="10006574" cy="2108200"/>
            <a:chOff x="700425" y="852489"/>
            <a:chExt cx="10006574" cy="2108200"/>
          </a:xfrm>
        </p:grpSpPr>
        <p:sp>
          <p:nvSpPr>
            <p:cNvPr id="4100" name="Text Box 6"/>
            <p:cNvSpPr txBox="1">
              <a:spLocks noChangeArrowheads="1"/>
            </p:cNvSpPr>
            <p:nvPr/>
          </p:nvSpPr>
          <p:spPr bwMode="auto">
            <a:xfrm>
              <a:off x="1148983" y="928688"/>
              <a:ext cx="8899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>
                  <a:latin typeface="Arial" charset="0"/>
                  <a:cs typeface="Arial" charset="0"/>
                </a:rPr>
                <a:t>Events</a:t>
              </a:r>
            </a:p>
          </p:txBody>
        </p:sp>
        <p:sp>
          <p:nvSpPr>
            <p:cNvPr id="4101" name="Text Box 7"/>
            <p:cNvSpPr txBox="1">
              <a:spLocks noChangeArrowheads="1"/>
            </p:cNvSpPr>
            <p:nvPr/>
          </p:nvSpPr>
          <p:spPr bwMode="auto">
            <a:xfrm>
              <a:off x="1216690" y="1981200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>
                  <a:latin typeface="Arial" charset="0"/>
                  <a:cs typeface="Arial" charset="0"/>
                </a:rPr>
                <a:t>Clock</a:t>
              </a:r>
            </a:p>
          </p:txBody>
        </p:sp>
        <p:grpSp>
          <p:nvGrpSpPr>
            <p:cNvPr id="4102" name="Group 38"/>
            <p:cNvGrpSpPr>
              <a:grpSpLocks/>
            </p:cNvGrpSpPr>
            <p:nvPr/>
          </p:nvGrpSpPr>
          <p:grpSpPr bwMode="auto">
            <a:xfrm>
              <a:off x="3118831" y="852489"/>
              <a:ext cx="3573653" cy="2108200"/>
              <a:chOff x="960" y="537"/>
              <a:chExt cx="1689" cy="1328"/>
            </a:xfrm>
          </p:grpSpPr>
          <p:sp>
            <p:nvSpPr>
              <p:cNvPr id="4125" name="Text Box 11"/>
              <p:cNvSpPr txBox="1">
                <a:spLocks noChangeArrowheads="1"/>
              </p:cNvSpPr>
              <p:nvPr/>
            </p:nvSpPr>
            <p:spPr bwMode="auto">
              <a:xfrm>
                <a:off x="1584" y="1632"/>
                <a:ext cx="77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i="1" dirty="0">
                    <a:latin typeface="Arial" charset="0"/>
                    <a:cs typeface="Arial" charset="0"/>
                  </a:rPr>
                  <a:t>Current Count</a:t>
                </a:r>
              </a:p>
            </p:txBody>
          </p:sp>
          <p:sp>
            <p:nvSpPr>
              <p:cNvPr id="4126" name="Text Box 12"/>
              <p:cNvSpPr txBox="1">
                <a:spLocks noChangeArrowheads="1"/>
              </p:cNvSpPr>
              <p:nvPr/>
            </p:nvSpPr>
            <p:spPr bwMode="auto">
              <a:xfrm>
                <a:off x="1584" y="537"/>
                <a:ext cx="73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i="1" dirty="0">
                    <a:latin typeface="Arial" charset="0"/>
                    <a:cs typeface="Arial" charset="0"/>
                  </a:rPr>
                  <a:t>Reload Value</a:t>
                </a:r>
              </a:p>
            </p:txBody>
          </p:sp>
          <p:sp>
            <p:nvSpPr>
              <p:cNvPr id="4127" name="Line 9"/>
              <p:cNvSpPr>
                <a:spLocks noChangeShapeType="1"/>
              </p:cNvSpPr>
              <p:nvPr/>
            </p:nvSpPr>
            <p:spPr bwMode="auto">
              <a:xfrm>
                <a:off x="960" y="1200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Rectangle 4"/>
              <p:cNvSpPr>
                <a:spLocks noChangeArrowheads="1"/>
              </p:cNvSpPr>
              <p:nvPr/>
            </p:nvSpPr>
            <p:spPr bwMode="auto">
              <a:xfrm>
                <a:off x="1440" y="960"/>
                <a:ext cx="1209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>
                    <a:solidFill>
                      <a:srgbClr val="FFFF00"/>
                    </a:solidFill>
                    <a:latin typeface="Arial" charset="0"/>
                    <a:cs typeface="Arial" charset="0"/>
                  </a:rPr>
                  <a:t>Presettable </a:t>
                </a:r>
                <a:br>
                  <a:rPr lang="en-US" b="1">
                    <a:solidFill>
                      <a:srgbClr val="FFFF00"/>
                    </a:solidFill>
                    <a:latin typeface="Arial" charset="0"/>
                    <a:cs typeface="Arial" charset="0"/>
                  </a:rPr>
                </a:br>
                <a:r>
                  <a:rPr lang="en-US" b="1">
                    <a:solidFill>
                      <a:srgbClr val="FFFF00"/>
                    </a:solidFill>
                    <a:latin typeface="Arial" charset="0"/>
                    <a:cs typeface="Arial" charset="0"/>
                  </a:rPr>
                  <a:t>Binary Counter</a:t>
                </a:r>
              </a:p>
            </p:txBody>
          </p:sp>
          <p:sp>
            <p:nvSpPr>
              <p:cNvPr id="4129" name="AutoShape 5"/>
              <p:cNvSpPr>
                <a:spLocks noChangeArrowheads="1"/>
              </p:cNvSpPr>
              <p:nvPr/>
            </p:nvSpPr>
            <p:spPr bwMode="auto">
              <a:xfrm rot="5400000">
                <a:off x="1414" y="1126"/>
                <a:ext cx="196" cy="1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Line 10"/>
              <p:cNvSpPr>
                <a:spLocks noChangeShapeType="1"/>
              </p:cNvSpPr>
              <p:nvPr/>
            </p:nvSpPr>
            <p:spPr bwMode="auto">
              <a:xfrm>
                <a:off x="2064" y="1440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Line 13"/>
              <p:cNvSpPr>
                <a:spLocks noChangeShapeType="1"/>
              </p:cNvSpPr>
              <p:nvPr/>
            </p:nvSpPr>
            <p:spPr bwMode="auto">
              <a:xfrm>
                <a:off x="2064" y="720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105" name="AutoShape 20"/>
            <p:cNvCxnSpPr>
              <a:cxnSpLocks noChangeShapeType="1"/>
              <a:stCxn id="4128" idx="3"/>
            </p:cNvCxnSpPr>
            <p:nvPr/>
          </p:nvCxnSpPr>
          <p:spPr bwMode="auto">
            <a:xfrm>
              <a:off x="6692484" y="1905002"/>
              <a:ext cx="2970639" cy="127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7" name="Text Box 22"/>
            <p:cNvSpPr txBox="1">
              <a:spLocks noChangeArrowheads="1"/>
            </p:cNvSpPr>
            <p:nvPr/>
          </p:nvSpPr>
          <p:spPr bwMode="auto">
            <a:xfrm>
              <a:off x="9663123" y="1726686"/>
              <a:ext cx="7489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>
                  <a:latin typeface="Arial" charset="0"/>
                  <a:cs typeface="Arial" charset="0"/>
                </a:rPr>
                <a:t>PWM</a:t>
              </a:r>
            </a:p>
          </p:txBody>
        </p:sp>
        <p:sp>
          <p:nvSpPr>
            <p:cNvPr id="4108" name="Text Box 23"/>
            <p:cNvSpPr txBox="1">
              <a:spLocks noChangeArrowheads="1"/>
            </p:cNvSpPr>
            <p:nvPr/>
          </p:nvSpPr>
          <p:spPr bwMode="auto">
            <a:xfrm>
              <a:off x="9663123" y="2300288"/>
              <a:ext cx="1043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>
                  <a:latin typeface="Arial" charset="0"/>
                  <a:cs typeface="Arial" charset="0"/>
                </a:rPr>
                <a:t>Interrupt</a:t>
              </a:r>
            </a:p>
          </p:txBody>
        </p:sp>
        <p:cxnSp>
          <p:nvCxnSpPr>
            <p:cNvPr id="4109" name="AutoShape 24"/>
            <p:cNvCxnSpPr>
              <a:cxnSpLocks noChangeShapeType="1"/>
              <a:stCxn id="4128" idx="3"/>
              <a:endCxn id="4108" idx="1"/>
            </p:cNvCxnSpPr>
            <p:nvPr/>
          </p:nvCxnSpPr>
          <p:spPr bwMode="auto">
            <a:xfrm>
              <a:off x="6692484" y="1905002"/>
              <a:ext cx="2970639" cy="57995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0" name="Freeform 26"/>
            <p:cNvSpPr>
              <a:spLocks/>
            </p:cNvSpPr>
            <p:nvPr/>
          </p:nvSpPr>
          <p:spPr bwMode="auto">
            <a:xfrm>
              <a:off x="700425" y="1295400"/>
              <a:ext cx="2335887" cy="228600"/>
            </a:xfrm>
            <a:custGeom>
              <a:avLst/>
              <a:gdLst>
                <a:gd name="T0" fmla="*/ 0 w 1104"/>
                <a:gd name="T1" fmla="*/ 2147483647 h 144"/>
                <a:gd name="T2" fmla="*/ 2147483647 w 1104"/>
                <a:gd name="T3" fmla="*/ 2147483647 h 144"/>
                <a:gd name="T4" fmla="*/ 2147483647 w 1104"/>
                <a:gd name="T5" fmla="*/ 0 h 144"/>
                <a:gd name="T6" fmla="*/ 2147483647 w 1104"/>
                <a:gd name="T7" fmla="*/ 0 h 144"/>
                <a:gd name="T8" fmla="*/ 2147483647 w 1104"/>
                <a:gd name="T9" fmla="*/ 2147483647 h 144"/>
                <a:gd name="T10" fmla="*/ 2147483647 w 1104"/>
                <a:gd name="T11" fmla="*/ 2147483647 h 144"/>
                <a:gd name="T12" fmla="*/ 2147483647 w 1104"/>
                <a:gd name="T13" fmla="*/ 0 h 144"/>
                <a:gd name="T14" fmla="*/ 2147483647 w 1104"/>
                <a:gd name="T15" fmla="*/ 0 h 144"/>
                <a:gd name="T16" fmla="*/ 2147483647 w 1104"/>
                <a:gd name="T17" fmla="*/ 2147483647 h 144"/>
                <a:gd name="T18" fmla="*/ 2147483647 w 1104"/>
                <a:gd name="T19" fmla="*/ 2147483647 h 144"/>
                <a:gd name="T20" fmla="*/ 2147483647 w 1104"/>
                <a:gd name="T21" fmla="*/ 0 h 144"/>
                <a:gd name="T22" fmla="*/ 2147483647 w 1104"/>
                <a:gd name="T23" fmla="*/ 0 h 144"/>
                <a:gd name="T24" fmla="*/ 2147483647 w 1104"/>
                <a:gd name="T25" fmla="*/ 2147483647 h 144"/>
                <a:gd name="T26" fmla="*/ 2147483647 w 1104"/>
                <a:gd name="T27" fmla="*/ 2147483647 h 144"/>
                <a:gd name="T28" fmla="*/ 2147483647 w 1104"/>
                <a:gd name="T29" fmla="*/ 0 h 144"/>
                <a:gd name="T30" fmla="*/ 2147483647 w 1104"/>
                <a:gd name="T31" fmla="*/ 0 h 144"/>
                <a:gd name="T32" fmla="*/ 2147483647 w 1104"/>
                <a:gd name="T33" fmla="*/ 2147483647 h 144"/>
                <a:gd name="T34" fmla="*/ 2147483647 w 1104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4"/>
                <a:gd name="T55" fmla="*/ 0 h 144"/>
                <a:gd name="T56" fmla="*/ 1104 w 1104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4" h="144">
                  <a:moveTo>
                    <a:pt x="0" y="144"/>
                  </a:moveTo>
                  <a:lnTo>
                    <a:pt x="96" y="144"/>
                  </a:lnTo>
                  <a:lnTo>
                    <a:pt x="96" y="0"/>
                  </a:lnTo>
                  <a:lnTo>
                    <a:pt x="144" y="0"/>
                  </a:lnTo>
                  <a:lnTo>
                    <a:pt x="144" y="144"/>
                  </a:lnTo>
                  <a:lnTo>
                    <a:pt x="432" y="144"/>
                  </a:lnTo>
                  <a:lnTo>
                    <a:pt x="432" y="0"/>
                  </a:lnTo>
                  <a:lnTo>
                    <a:pt x="528" y="0"/>
                  </a:lnTo>
                  <a:lnTo>
                    <a:pt x="528" y="144"/>
                  </a:lnTo>
                  <a:lnTo>
                    <a:pt x="576" y="14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144"/>
                  </a:lnTo>
                  <a:lnTo>
                    <a:pt x="864" y="144"/>
                  </a:lnTo>
                  <a:lnTo>
                    <a:pt x="864" y="0"/>
                  </a:lnTo>
                  <a:lnTo>
                    <a:pt x="912" y="0"/>
                  </a:lnTo>
                  <a:lnTo>
                    <a:pt x="912" y="144"/>
                  </a:lnTo>
                  <a:lnTo>
                    <a:pt x="1104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1" name="Group 37"/>
            <p:cNvGrpSpPr>
              <a:grpSpLocks/>
            </p:cNvGrpSpPr>
            <p:nvPr/>
          </p:nvGrpSpPr>
          <p:grpSpPr bwMode="auto">
            <a:xfrm>
              <a:off x="700425" y="2286000"/>
              <a:ext cx="2031206" cy="228600"/>
              <a:chOff x="144" y="1440"/>
              <a:chExt cx="960" cy="144"/>
            </a:xfrm>
          </p:grpSpPr>
          <p:sp>
            <p:nvSpPr>
              <p:cNvPr id="4115" name="Freeform 27"/>
              <p:cNvSpPr>
                <a:spLocks/>
              </p:cNvSpPr>
              <p:nvPr/>
            </p:nvSpPr>
            <p:spPr bwMode="auto">
              <a:xfrm>
                <a:off x="144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28"/>
              <p:cNvSpPr>
                <a:spLocks/>
              </p:cNvSpPr>
              <p:nvPr/>
            </p:nvSpPr>
            <p:spPr bwMode="auto">
              <a:xfrm>
                <a:off x="240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29"/>
              <p:cNvSpPr>
                <a:spLocks/>
              </p:cNvSpPr>
              <p:nvPr/>
            </p:nvSpPr>
            <p:spPr bwMode="auto">
              <a:xfrm>
                <a:off x="336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30"/>
              <p:cNvSpPr>
                <a:spLocks/>
              </p:cNvSpPr>
              <p:nvPr/>
            </p:nvSpPr>
            <p:spPr bwMode="auto">
              <a:xfrm>
                <a:off x="432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31"/>
              <p:cNvSpPr>
                <a:spLocks/>
              </p:cNvSpPr>
              <p:nvPr/>
            </p:nvSpPr>
            <p:spPr bwMode="auto">
              <a:xfrm>
                <a:off x="528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32"/>
              <p:cNvSpPr>
                <a:spLocks/>
              </p:cNvSpPr>
              <p:nvPr/>
            </p:nvSpPr>
            <p:spPr bwMode="auto">
              <a:xfrm>
                <a:off x="624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33"/>
              <p:cNvSpPr>
                <a:spLocks/>
              </p:cNvSpPr>
              <p:nvPr/>
            </p:nvSpPr>
            <p:spPr bwMode="auto">
              <a:xfrm>
                <a:off x="720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34"/>
              <p:cNvSpPr>
                <a:spLocks/>
              </p:cNvSpPr>
              <p:nvPr/>
            </p:nvSpPr>
            <p:spPr bwMode="auto">
              <a:xfrm>
                <a:off x="816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35"/>
              <p:cNvSpPr>
                <a:spLocks/>
              </p:cNvSpPr>
              <p:nvPr/>
            </p:nvSpPr>
            <p:spPr bwMode="auto">
              <a:xfrm>
                <a:off x="912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36"/>
              <p:cNvSpPr>
                <a:spLocks/>
              </p:cNvSpPr>
              <p:nvPr/>
            </p:nvSpPr>
            <p:spPr bwMode="auto">
              <a:xfrm>
                <a:off x="1008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2" name="Text Box 41"/>
            <p:cNvSpPr txBox="1">
              <a:spLocks noChangeArrowheads="1"/>
            </p:cNvSpPr>
            <p:nvPr/>
          </p:nvSpPr>
          <p:spPr bwMode="auto">
            <a:xfrm>
              <a:off x="5820758" y="1143000"/>
              <a:ext cx="127796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i="1">
                  <a:latin typeface="Arial" charset="0"/>
                  <a:cs typeface="Arial" charset="0"/>
                </a:rPr>
                <a:t>Reload</a:t>
              </a:r>
            </a:p>
          </p:txBody>
        </p:sp>
        <p:sp>
          <p:nvSpPr>
            <p:cNvPr id="4113" name="Freeform 42"/>
            <p:cNvSpPr>
              <a:spLocks/>
            </p:cNvSpPr>
            <p:nvPr/>
          </p:nvSpPr>
          <p:spPr bwMode="auto">
            <a:xfrm>
              <a:off x="5778441" y="1447800"/>
              <a:ext cx="1117163" cy="457200"/>
            </a:xfrm>
            <a:custGeom>
              <a:avLst/>
              <a:gdLst>
                <a:gd name="T0" fmla="*/ 2147483647 w 528"/>
                <a:gd name="T1" fmla="*/ 2147483647 h 288"/>
                <a:gd name="T2" fmla="*/ 2147483647 w 528"/>
                <a:gd name="T3" fmla="*/ 0 h 288"/>
                <a:gd name="T4" fmla="*/ 0 w 528"/>
                <a:gd name="T5" fmla="*/ 0 h 288"/>
                <a:gd name="T6" fmla="*/ 0 w 528"/>
                <a:gd name="T7" fmla="*/ 2147483647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288"/>
                <a:gd name="T14" fmla="*/ 528 w 528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288">
                  <a:moveTo>
                    <a:pt x="528" y="288"/>
                  </a:moveTo>
                  <a:lnTo>
                    <a:pt x="528" y="0"/>
                  </a:lnTo>
                  <a:lnTo>
                    <a:pt x="0" y="0"/>
                  </a:lnTo>
                  <a:lnTo>
                    <a:pt x="0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Text Box 43"/>
            <p:cNvSpPr txBox="1">
              <a:spLocks noChangeArrowheads="1"/>
            </p:cNvSpPr>
            <p:nvPr/>
          </p:nvSpPr>
          <p:spPr bwMode="auto">
            <a:xfrm>
              <a:off x="1411347" y="1614488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>
                  <a:latin typeface="Arial" charset="0"/>
                  <a:cs typeface="Arial" charset="0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86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Timer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3922F66-B327-49A7-959A-1B4F97EDB1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9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Interrupt Timer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3526185"/>
            <a:ext cx="5955791" cy="2593261"/>
          </a:xfrm>
        </p:spPr>
        <p:txBody>
          <a:bodyPr/>
          <a:lstStyle/>
          <a:p>
            <a:r>
              <a:rPr lang="en-US" dirty="0"/>
              <a:t>Load start value from register</a:t>
            </a:r>
          </a:p>
          <a:p>
            <a:r>
              <a:rPr lang="en-US" dirty="0"/>
              <a:t>Counter counts down with each clock pulse</a:t>
            </a:r>
          </a:p>
          <a:p>
            <a:r>
              <a:rPr lang="en-US" dirty="0"/>
              <a:t>When timer value reaches zero</a:t>
            </a:r>
          </a:p>
          <a:p>
            <a:pPr lvl="1"/>
            <a:r>
              <a:rPr lang="en-US" dirty="0"/>
              <a:t>Generates interrupt</a:t>
            </a:r>
          </a:p>
          <a:p>
            <a:pPr lvl="1"/>
            <a:r>
              <a:rPr lang="en-US" dirty="0"/>
              <a:t>Reloads timer with start value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9266" y="1179100"/>
            <a:ext cx="10916935" cy="2402301"/>
            <a:chOff x="298224" y="1102899"/>
            <a:chExt cx="10916935" cy="2402301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812483" y="2412611"/>
              <a:ext cx="97497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421844" y="1498211"/>
              <a:ext cx="385929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265419" y="1803011"/>
              <a:ext cx="50538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031206" y="1498211"/>
              <a:ext cx="2539008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4570214" y="1498211"/>
              <a:ext cx="2539008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2031206" y="1498211"/>
              <a:ext cx="0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4570214" y="1498211"/>
              <a:ext cx="0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7126511" y="1824473"/>
              <a:ext cx="1633082" cy="5881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H="1" flipV="1">
              <a:off x="7109223" y="1803011"/>
              <a:ext cx="13823" cy="60919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2" name="Text Box 11"/>
            <p:cNvSpPr txBox="1">
              <a:spLocks noChangeArrowheads="1"/>
            </p:cNvSpPr>
            <p:nvPr/>
          </p:nvSpPr>
          <p:spPr bwMode="auto">
            <a:xfrm>
              <a:off x="360881" y="2412611"/>
              <a:ext cx="76598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Write </a:t>
              </a:r>
              <a:br>
                <a:rPr lang="en-US" sz="1400" i="1" dirty="0">
                  <a:latin typeface="+mn-lt"/>
                  <a:cs typeface="Arial" charset="0"/>
                </a:rPr>
              </a:br>
              <a:r>
                <a:rPr lang="en-US" sz="1400" i="1" dirty="0">
                  <a:latin typeface="+mn-lt"/>
                  <a:cs typeface="Arial" charset="0"/>
                </a:rPr>
                <a:t>1000</a:t>
              </a:r>
              <a:br>
                <a:rPr lang="en-US" sz="1400" i="1" dirty="0">
                  <a:latin typeface="+mn-lt"/>
                  <a:cs typeface="Arial" charset="0"/>
                </a:rPr>
              </a:br>
              <a:r>
                <a:rPr lang="en-US" sz="1400" i="1" dirty="0">
                  <a:latin typeface="+mn-lt"/>
                  <a:cs typeface="Arial" charset="0"/>
                </a:rPr>
                <a:t>to timer</a:t>
              </a:r>
            </a:p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max</a:t>
              </a:r>
            </a:p>
          </p:txBody>
        </p:sp>
        <p:cxnSp>
          <p:nvCxnSpPr>
            <p:cNvPr id="73" name="Straight Arrow Connector 72"/>
            <p:cNvCxnSpPr>
              <a:stCxn id="72" idx="0"/>
            </p:cNvCxnSpPr>
            <p:nvPr/>
          </p:nvCxnSpPr>
          <p:spPr bwMode="auto">
            <a:xfrm flipV="1">
              <a:off x="743871" y="1498211"/>
              <a:ext cx="677974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1218724" y="2412612"/>
              <a:ext cx="17265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Enabling timer  loads counter with 1000, starts counting</a:t>
              </a:r>
            </a:p>
          </p:txBody>
        </p:sp>
        <p:sp>
          <p:nvSpPr>
            <p:cNvPr id="77" name="Text Box 11"/>
            <p:cNvSpPr txBox="1">
              <a:spLocks noChangeArrowheads="1"/>
            </p:cNvSpPr>
            <p:nvPr/>
          </p:nvSpPr>
          <p:spPr bwMode="auto">
            <a:xfrm>
              <a:off x="2843689" y="2412612"/>
              <a:ext cx="111716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Timer</a:t>
              </a:r>
              <a:br>
                <a:rPr lang="en-US" sz="1400" i="1" dirty="0">
                  <a:latin typeface="+mn-lt"/>
                  <a:cs typeface="Arial" charset="0"/>
                </a:rPr>
              </a:br>
              <a:r>
                <a:rPr lang="en-US" sz="1400" i="1" dirty="0">
                  <a:latin typeface="+mn-lt"/>
                  <a:cs typeface="Arial" charset="0"/>
                </a:rPr>
                <a:t>counts down to 0</a:t>
              </a:r>
            </a:p>
          </p:txBody>
        </p:sp>
        <p:sp>
          <p:nvSpPr>
            <p:cNvPr id="78" name="Text Box 11"/>
            <p:cNvSpPr txBox="1">
              <a:spLocks noChangeArrowheads="1"/>
            </p:cNvSpPr>
            <p:nvPr/>
          </p:nvSpPr>
          <p:spPr bwMode="auto">
            <a:xfrm>
              <a:off x="3813106" y="2412611"/>
              <a:ext cx="17265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Interrupt generated, counter  reloads with 1000, starts counting</a:t>
              </a:r>
            </a:p>
          </p:txBody>
        </p:sp>
        <p:sp>
          <p:nvSpPr>
            <p:cNvPr id="79" name="Text Box 11"/>
            <p:cNvSpPr txBox="1">
              <a:spLocks noChangeArrowheads="1"/>
            </p:cNvSpPr>
            <p:nvPr/>
          </p:nvSpPr>
          <p:spPr bwMode="auto">
            <a:xfrm>
              <a:off x="5599345" y="2551093"/>
              <a:ext cx="76598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Write </a:t>
              </a:r>
              <a:br>
                <a:rPr lang="en-US" sz="1400" i="1" dirty="0">
                  <a:latin typeface="+mn-lt"/>
                  <a:cs typeface="Arial" charset="0"/>
                </a:rPr>
              </a:br>
              <a:r>
                <a:rPr lang="en-US" sz="1400" i="1" dirty="0">
                  <a:latin typeface="+mn-lt"/>
                  <a:cs typeface="Arial" charset="0"/>
                </a:rPr>
                <a:t>700</a:t>
              </a:r>
              <a:br>
                <a:rPr lang="en-US" sz="1400" i="1" dirty="0">
                  <a:latin typeface="+mn-lt"/>
                  <a:cs typeface="Arial" charset="0"/>
                </a:rPr>
              </a:br>
              <a:r>
                <a:rPr lang="en-US" sz="1400" i="1" dirty="0">
                  <a:latin typeface="+mn-lt"/>
                  <a:cs typeface="Arial" charset="0"/>
                </a:rPr>
                <a:t>to timer</a:t>
              </a:r>
            </a:p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max</a:t>
              </a:r>
            </a:p>
          </p:txBody>
        </p:sp>
        <p:cxnSp>
          <p:nvCxnSpPr>
            <p:cNvPr id="80" name="Straight Arrow Connector 79"/>
            <p:cNvCxnSpPr>
              <a:stCxn id="79" idx="0"/>
            </p:cNvCxnSpPr>
            <p:nvPr/>
          </p:nvCxnSpPr>
          <p:spPr bwMode="auto">
            <a:xfrm flipH="1" flipV="1">
              <a:off x="5281141" y="1803011"/>
              <a:ext cx="701194" cy="7480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9780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>
              <a:off x="6355077" y="2412202"/>
              <a:ext cx="17265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Interrupt generated, counter  reloads with 700, starts counting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 flipV="1">
              <a:off x="8734188" y="1824473"/>
              <a:ext cx="16024" cy="5881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8765622" y="1824473"/>
              <a:ext cx="1633082" cy="5881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Text Box 11"/>
            <p:cNvSpPr txBox="1">
              <a:spLocks noChangeArrowheads="1"/>
            </p:cNvSpPr>
            <p:nvPr/>
          </p:nvSpPr>
          <p:spPr bwMode="auto">
            <a:xfrm>
              <a:off x="7855637" y="2412612"/>
              <a:ext cx="17265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Interrupt generated, counter  reloads with 700, starts counting</a:t>
              </a: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flipV="1">
              <a:off x="10367185" y="1803012"/>
              <a:ext cx="16024" cy="5881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5" name="Text Box 11"/>
            <p:cNvSpPr txBox="1">
              <a:spLocks noChangeArrowheads="1"/>
            </p:cNvSpPr>
            <p:nvPr/>
          </p:nvSpPr>
          <p:spPr bwMode="auto">
            <a:xfrm>
              <a:off x="9488634" y="2391151"/>
              <a:ext cx="17265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Interrupt generated, counter  reloads with 700, starts counting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743869" y="1345811"/>
              <a:ext cx="971684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2031206" y="1193411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4570214" y="1193411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flipV="1">
              <a:off x="7109222" y="1193411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flipV="1">
              <a:off x="8765622" y="1196133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flipV="1">
              <a:off x="10402330" y="1193411"/>
              <a:ext cx="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Text Box 11"/>
            <p:cNvSpPr txBox="1">
              <a:spLocks noChangeArrowheads="1"/>
            </p:cNvSpPr>
            <p:nvPr/>
          </p:nvSpPr>
          <p:spPr bwMode="auto">
            <a:xfrm>
              <a:off x="298224" y="1102899"/>
              <a:ext cx="832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400" i="1" dirty="0">
                  <a:latin typeface="+mn-lt"/>
                  <a:cs typeface="Arial" charset="0"/>
                </a:rPr>
                <a:t>Interrupt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375209" y="3547646"/>
            <a:ext cx="5261973" cy="2700754"/>
            <a:chOff x="3805827" y="3557301"/>
            <a:chExt cx="5261973" cy="2700754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3805827" y="4918414"/>
              <a:ext cx="755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i="1" dirty="0">
                  <a:latin typeface="Arial" charset="0"/>
                  <a:cs typeface="Arial" charset="0"/>
                </a:rPr>
                <a:t>Clock</a:t>
              </a: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auto">
            <a:xfrm>
              <a:off x="5274578" y="5919501"/>
              <a:ext cx="24320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i="1" dirty="0">
                  <a:latin typeface="Arial" charset="0"/>
                  <a:cs typeface="Arial" charset="0"/>
                </a:rPr>
                <a:t>Read current timer value</a:t>
              </a:r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>
              <a:off x="4768170" y="5282625"/>
              <a:ext cx="762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4"/>
            <p:cNvSpPr>
              <a:spLocks noChangeArrowheads="1"/>
            </p:cNvSpPr>
            <p:nvPr/>
          </p:nvSpPr>
          <p:spPr bwMode="auto">
            <a:xfrm>
              <a:off x="5530170" y="4901625"/>
              <a:ext cx="1919287" cy="762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solidFill>
                    <a:srgbClr val="FFFF00"/>
                  </a:solidFill>
                  <a:latin typeface="Arial" charset="0"/>
                  <a:cs typeface="Arial" charset="0"/>
                </a:rPr>
                <a:t>Presettable</a:t>
              </a:r>
              <a:r>
                <a:rPr lang="en-US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 </a:t>
              </a:r>
              <a:br>
                <a:rPr lang="en-US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</a:br>
              <a:r>
                <a:rPr lang="en-US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Binary Counter</a:t>
              </a:r>
            </a:p>
          </p:txBody>
        </p:sp>
        <p:sp>
          <p:nvSpPr>
            <p:cNvPr id="66" name="AutoShape 5"/>
            <p:cNvSpPr>
              <a:spLocks noChangeArrowheads="1"/>
            </p:cNvSpPr>
            <p:nvPr/>
          </p:nvSpPr>
          <p:spPr bwMode="auto">
            <a:xfrm rot="5400000">
              <a:off x="5488895" y="5165150"/>
              <a:ext cx="311150" cy="22860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6520769" y="5663625"/>
              <a:ext cx="15557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3"/>
            <p:cNvSpPr>
              <a:spLocks noChangeShapeType="1"/>
            </p:cNvSpPr>
            <p:nvPr/>
          </p:nvSpPr>
          <p:spPr bwMode="auto">
            <a:xfrm>
              <a:off x="6520769" y="4648200"/>
              <a:ext cx="14287" cy="28394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9" name="AutoShape 20"/>
            <p:cNvCxnSpPr>
              <a:cxnSpLocks noChangeShapeType="1"/>
              <a:stCxn id="65" idx="3"/>
            </p:cNvCxnSpPr>
            <p:nvPr/>
          </p:nvCxnSpPr>
          <p:spPr bwMode="auto">
            <a:xfrm flipV="1">
              <a:off x="7449457" y="5282624"/>
              <a:ext cx="571386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Text Box 23"/>
            <p:cNvSpPr txBox="1">
              <a:spLocks noChangeArrowheads="1"/>
            </p:cNvSpPr>
            <p:nvPr/>
          </p:nvSpPr>
          <p:spPr bwMode="auto">
            <a:xfrm>
              <a:off x="8116899" y="5133202"/>
              <a:ext cx="9509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i="1" dirty="0">
                  <a:latin typeface="Arial" charset="0"/>
                  <a:cs typeface="Arial" charset="0"/>
                </a:rPr>
                <a:t>Interrupt</a:t>
              </a:r>
            </a:p>
          </p:txBody>
        </p:sp>
        <p:grpSp>
          <p:nvGrpSpPr>
            <p:cNvPr id="71" name="Group 37"/>
            <p:cNvGrpSpPr>
              <a:grpSpLocks/>
            </p:cNvGrpSpPr>
            <p:nvPr/>
          </p:nvGrpSpPr>
          <p:grpSpPr bwMode="auto">
            <a:xfrm>
              <a:off x="3882027" y="5223214"/>
              <a:ext cx="685800" cy="304800"/>
              <a:chOff x="144" y="1440"/>
              <a:chExt cx="960" cy="144"/>
            </a:xfrm>
          </p:grpSpPr>
          <p:sp>
            <p:nvSpPr>
              <p:cNvPr id="85" name="Freeform 27"/>
              <p:cNvSpPr>
                <a:spLocks/>
              </p:cNvSpPr>
              <p:nvPr/>
            </p:nvSpPr>
            <p:spPr bwMode="auto">
              <a:xfrm>
                <a:off x="144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28"/>
              <p:cNvSpPr>
                <a:spLocks/>
              </p:cNvSpPr>
              <p:nvPr/>
            </p:nvSpPr>
            <p:spPr bwMode="auto">
              <a:xfrm>
                <a:off x="240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29"/>
              <p:cNvSpPr>
                <a:spLocks/>
              </p:cNvSpPr>
              <p:nvPr/>
            </p:nvSpPr>
            <p:spPr bwMode="auto">
              <a:xfrm>
                <a:off x="336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30"/>
              <p:cNvSpPr>
                <a:spLocks/>
              </p:cNvSpPr>
              <p:nvPr/>
            </p:nvSpPr>
            <p:spPr bwMode="auto">
              <a:xfrm>
                <a:off x="432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31"/>
              <p:cNvSpPr>
                <a:spLocks/>
              </p:cNvSpPr>
              <p:nvPr/>
            </p:nvSpPr>
            <p:spPr bwMode="auto">
              <a:xfrm>
                <a:off x="528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32"/>
              <p:cNvSpPr>
                <a:spLocks/>
              </p:cNvSpPr>
              <p:nvPr/>
            </p:nvSpPr>
            <p:spPr bwMode="auto">
              <a:xfrm>
                <a:off x="624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33"/>
              <p:cNvSpPr>
                <a:spLocks/>
              </p:cNvSpPr>
              <p:nvPr/>
            </p:nvSpPr>
            <p:spPr bwMode="auto">
              <a:xfrm>
                <a:off x="720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34"/>
              <p:cNvSpPr>
                <a:spLocks/>
              </p:cNvSpPr>
              <p:nvPr/>
            </p:nvSpPr>
            <p:spPr bwMode="auto">
              <a:xfrm>
                <a:off x="816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35"/>
              <p:cNvSpPr>
                <a:spLocks/>
              </p:cNvSpPr>
              <p:nvPr/>
            </p:nvSpPr>
            <p:spPr bwMode="auto">
              <a:xfrm>
                <a:off x="912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008" y="1440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48 w 96"/>
                  <a:gd name="T3" fmla="*/ 144 h 144"/>
                  <a:gd name="T4" fmla="*/ 48 w 96"/>
                  <a:gd name="T5" fmla="*/ 0 h 144"/>
                  <a:gd name="T6" fmla="*/ 96 w 96"/>
                  <a:gd name="T7" fmla="*/ 0 h 144"/>
                  <a:gd name="T8" fmla="*/ 96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48" y="144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96" y="14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Text Box 41"/>
            <p:cNvSpPr txBox="1">
              <a:spLocks noChangeArrowheads="1"/>
            </p:cNvSpPr>
            <p:nvPr/>
          </p:nvSpPr>
          <p:spPr bwMode="auto">
            <a:xfrm>
              <a:off x="6795407" y="4581655"/>
              <a:ext cx="9588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i="1" dirty="0">
                  <a:latin typeface="Arial" charset="0"/>
                  <a:cs typeface="Arial" charset="0"/>
                </a:rPr>
                <a:t>Reload</a:t>
              </a:r>
            </a:p>
          </p:txBody>
        </p:sp>
        <p:sp>
          <p:nvSpPr>
            <p:cNvPr id="76" name="Freeform 42"/>
            <p:cNvSpPr>
              <a:spLocks/>
            </p:cNvSpPr>
            <p:nvPr/>
          </p:nvSpPr>
          <p:spPr bwMode="auto">
            <a:xfrm>
              <a:off x="6763657" y="4825424"/>
              <a:ext cx="838200" cy="457200"/>
            </a:xfrm>
            <a:custGeom>
              <a:avLst/>
              <a:gdLst>
                <a:gd name="T0" fmla="*/ 2147483647 w 528"/>
                <a:gd name="T1" fmla="*/ 2147483647 h 288"/>
                <a:gd name="T2" fmla="*/ 2147483647 w 528"/>
                <a:gd name="T3" fmla="*/ 0 h 288"/>
                <a:gd name="T4" fmla="*/ 0 w 528"/>
                <a:gd name="T5" fmla="*/ 0 h 288"/>
                <a:gd name="T6" fmla="*/ 0 w 528"/>
                <a:gd name="T7" fmla="*/ 2147483647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288"/>
                <a:gd name="T14" fmla="*/ 528 w 528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288">
                  <a:moveTo>
                    <a:pt x="528" y="288"/>
                  </a:moveTo>
                  <a:lnTo>
                    <a:pt x="528" y="0"/>
                  </a:lnTo>
                  <a:lnTo>
                    <a:pt x="0" y="0"/>
                  </a:lnTo>
                  <a:lnTo>
                    <a:pt x="0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4"/>
            <p:cNvSpPr>
              <a:spLocks noChangeArrowheads="1"/>
            </p:cNvSpPr>
            <p:nvPr/>
          </p:nvSpPr>
          <p:spPr bwMode="auto">
            <a:xfrm>
              <a:off x="5544457" y="4252556"/>
              <a:ext cx="1919287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latin typeface="Arial" charset="0"/>
                  <a:cs typeface="Arial" charset="0"/>
                </a:rPr>
                <a:t>Start Value</a:t>
              </a:r>
            </a:p>
          </p:txBody>
        </p:sp>
        <p:sp>
          <p:nvSpPr>
            <p:cNvPr id="82" name="Text Box 11"/>
            <p:cNvSpPr txBox="1">
              <a:spLocks noChangeArrowheads="1"/>
            </p:cNvSpPr>
            <p:nvPr/>
          </p:nvSpPr>
          <p:spPr bwMode="auto">
            <a:xfrm>
              <a:off x="5119891" y="3557301"/>
              <a:ext cx="27414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1600" i="1" dirty="0">
                  <a:latin typeface="Arial" charset="0"/>
                  <a:cs typeface="Arial" charset="0"/>
                </a:rPr>
                <a:t>Read/write timer start value </a:t>
              </a:r>
            </a:p>
          </p:txBody>
        </p:sp>
        <p:sp>
          <p:nvSpPr>
            <p:cNvPr id="84" name="Line 13"/>
            <p:cNvSpPr>
              <a:spLocks noChangeShapeType="1"/>
            </p:cNvSpPr>
            <p:nvPr/>
          </p:nvSpPr>
          <p:spPr bwMode="auto">
            <a:xfrm flipH="1">
              <a:off x="6535057" y="3886200"/>
              <a:ext cx="1270" cy="3663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958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Calculating Max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generate an interrupt every T seconds</a:t>
            </a:r>
          </a:p>
          <a:p>
            <a:r>
              <a:rPr lang="en-US" dirty="0"/>
              <a:t>Max value = round(T * </a:t>
            </a:r>
            <a:r>
              <a:rPr lang="en-US" dirty="0" err="1"/>
              <a:t>Freq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Round since register is an integer, not a real number</a:t>
            </a:r>
          </a:p>
          <a:p>
            <a:pPr lvl="2"/>
            <a:r>
              <a:rPr lang="en-US" dirty="0"/>
              <a:t>Rounding provides closest integer to desired value, resulting in minimum timing error</a:t>
            </a:r>
          </a:p>
          <a:p>
            <a:r>
              <a:rPr lang="en-US" dirty="0"/>
              <a:t>Example: Interrupt every 137.41ms, assuming clock frequency 24MHz</a:t>
            </a:r>
          </a:p>
          <a:p>
            <a:pPr lvl="1"/>
            <a:r>
              <a:rPr lang="en-US" dirty="0"/>
              <a:t>137.41ms * 24MHz = 3297840</a:t>
            </a:r>
          </a:p>
          <a:p>
            <a:r>
              <a:rPr lang="en-US" dirty="0"/>
              <a:t>Example: Interrupt with a frequency of 91Hz with a 12MHz clock</a:t>
            </a:r>
          </a:p>
          <a:p>
            <a:pPr lvl="1"/>
            <a:r>
              <a:rPr lang="en-US" dirty="0"/>
              <a:t>(1/91 Hz) * 12MHz = round (131868.1318) = 131868</a:t>
            </a:r>
          </a:p>
          <a:p>
            <a:r>
              <a:rPr lang="en-US" dirty="0"/>
              <a:t>Use macros, interrupt 1000 times per second:</a:t>
            </a:r>
          </a:p>
          <a:p>
            <a:pPr lvl="1"/>
            <a:r>
              <a:rPr lang="en-US" dirty="0"/>
              <a:t>CLK_FREQ / 1000</a:t>
            </a:r>
          </a:p>
        </p:txBody>
      </p:sp>
    </p:spTree>
    <p:extLst>
      <p:ext uri="{BB962C8B-B14F-4D97-AF65-F5344CB8AC3E}">
        <p14:creationId xmlns:p14="http://schemas.microsoft.com/office/powerpoint/2010/main" val="215202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Configuring the Interrupt Timer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Setup timer, set to tick at 10Hz</a:t>
            </a:r>
          </a:p>
          <a:p>
            <a:pPr lvl="1"/>
            <a:r>
              <a:rPr lang="en-US" dirty="0" err="1"/>
              <a:t>timer_init</a:t>
            </a:r>
            <a:r>
              <a:rPr lang="en-US" dirty="0"/>
              <a:t>(CLK_FREQ / 10);</a:t>
            </a:r>
          </a:p>
          <a:p>
            <a:pPr lvl="1"/>
            <a:endParaRPr lang="en-US" dirty="0"/>
          </a:p>
          <a:p>
            <a:r>
              <a:rPr lang="en-US" dirty="0"/>
              <a:t>Set interrupt</a:t>
            </a:r>
          </a:p>
          <a:p>
            <a:pPr lvl="1"/>
            <a:r>
              <a:rPr lang="en-US" dirty="0" err="1"/>
              <a:t>timer_set_callback</a:t>
            </a:r>
            <a:r>
              <a:rPr lang="en-US" dirty="0"/>
              <a:t>(</a:t>
            </a:r>
            <a:r>
              <a:rPr lang="en-US" dirty="0" err="1"/>
              <a:t>timer_isr</a:t>
            </a:r>
            <a:r>
              <a:rPr lang="en-US" dirty="0"/>
              <a:t>); </a:t>
            </a:r>
          </a:p>
          <a:p>
            <a:pPr lvl="1"/>
            <a:endParaRPr lang="en-US" dirty="0"/>
          </a:p>
          <a:p>
            <a:r>
              <a:rPr lang="en-US" dirty="0"/>
              <a:t>Enable module</a:t>
            </a:r>
          </a:p>
          <a:p>
            <a:pPr lvl="1"/>
            <a:r>
              <a:rPr lang="en-US" dirty="0" err="1"/>
              <a:t>timer_enable</a:t>
            </a:r>
            <a:r>
              <a:rPr lang="en-US" dirty="0"/>
              <a:t>();</a:t>
            </a:r>
          </a:p>
          <a:p>
            <a:pPr lvl="1"/>
            <a:endParaRPr lang="en-US" dirty="0"/>
          </a:p>
          <a:p>
            <a:r>
              <a:rPr lang="en-US" dirty="0"/>
              <a:t>Disable module</a:t>
            </a:r>
          </a:p>
          <a:p>
            <a:pPr lvl="1"/>
            <a:r>
              <a:rPr lang="en-US" dirty="0" err="1"/>
              <a:t>timer_disable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2007074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7" id="{BAEDCA4E-07D3-CF45-8582-069B713BBD79}" vid="{B429C1B6-4366-0543-9EF0-CA4016DA91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9.0</Current_x0020_Version>
    <Document_x0020_Author xmlns="f2ad5090-61a8-4b8c-ab70-68f4ff4d1933">
      <UserInfo>
        <DisplayName/>
        <AccountId xsi:nil="true"/>
        <AccountType/>
      </UserInfo>
    </Document_x0020_Author>
    <_dlc_DocId xmlns="f2ad5090-61a8-4b8c-ab70-68f4ff4d1933">ARM-ECM-0633231</_dlc_DocId>
    <Document_x0020_Confidentiality xmlns="f2ad5090-61a8-4b8c-ab70-68f4ff4d1933">Confidential-Restricted</Document_x0020_Confidentiality>
    <_dlc_DocIdUrl xmlns="f2ad5090-61a8-4b8c-ab70-68f4ff4d1933">
      <Url>http://teamsites.arm.com/sites/cthub/_layouts/DocIdRedir.aspx?ID=ARM-ECM-0633231</Url>
      <Description>ARM-ECM-0633231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1D4E06-5D3F-4994-A4A7-4BA626FA722D}">
  <ds:schemaRefs>
    <ds:schemaRef ds:uri="http://schemas.microsoft.com/office/2006/metadata/properties"/>
    <ds:schemaRef ds:uri="http://schemas.microsoft.com/office/infopath/2007/PartnerControls"/>
    <ds:schemaRef ds:uri="f2ad5090-61a8-4b8c-ab70-68f4ff4d1933"/>
    <ds:schemaRef ds:uri="c0950e01-db07-4e41-9c32-b7a8e9fccc9b"/>
    <ds:schemaRef ds:uri="http://schemas.microsoft.com/sharepoint/v3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1E7F2E56-8924-419D-99E9-79DB71144EB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959113B-7FA4-40AB-AF85-5C5588D4771C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5675509F-A6F5-4147-861D-E4CC99F48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sharepoint/v3/fields"/>
    <ds:schemaRef ds:uri="c0950e01-db07-4e41-9c32-b7a8e9fcc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Arm_2021</Template>
  <TotalTime>53</TotalTime>
  <Words>1331</Words>
  <Application>Microsoft Office PowerPoint</Application>
  <PresentationFormat>Widescreen</PresentationFormat>
  <Paragraphs>271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Wingdings</vt:lpstr>
      <vt:lpstr>Arm_PPT_Public</vt:lpstr>
      <vt:lpstr>Timer Peripherals</vt:lpstr>
      <vt:lpstr>Learning Objectives</vt:lpstr>
      <vt:lpstr>Outline</vt:lpstr>
      <vt:lpstr>Types of Timer Peripherals</vt:lpstr>
      <vt:lpstr>Timer/Counter Peripheral Introduction</vt:lpstr>
      <vt:lpstr>Interrupt Timer</vt:lpstr>
      <vt:lpstr>Interrupt Timer</vt:lpstr>
      <vt:lpstr>Calculating Max Value</vt:lpstr>
      <vt:lpstr>Configuring the Interrupt Timer</vt:lpstr>
      <vt:lpstr>Example: Stopwatch</vt:lpstr>
      <vt:lpstr>Timer / PWM Module</vt:lpstr>
      <vt:lpstr> Timer / PWM Module</vt:lpstr>
      <vt:lpstr>Major Channel Modes</vt:lpstr>
      <vt:lpstr>Input Capture Mode</vt:lpstr>
      <vt:lpstr>Wind Speed Indicator (Anemometer)</vt:lpstr>
      <vt:lpstr>TPM Capture Mode for Anemometer</vt:lpstr>
      <vt:lpstr>Output Compare Mode</vt:lpstr>
      <vt:lpstr>Pulse-Width Modulation</vt:lpstr>
      <vt:lpstr>PWM Mode</vt:lpstr>
      <vt:lpstr>PWM to Drive Servo Motor</vt:lpstr>
      <vt:lpstr>Low Power Timer</vt:lpstr>
      <vt:lpstr>Low Power Timer Overview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Embedded Systems Design</dc:title>
  <dc:subject/>
  <dc:creator>Hubert Sumarno</dc:creator>
  <cp:keywords/>
  <dc:description/>
  <cp:lastModifiedBy>Oyinkuro Benafa</cp:lastModifiedBy>
  <cp:revision>4</cp:revision>
  <dcterms:created xsi:type="dcterms:W3CDTF">2021-07-30T09:18:53Z</dcterms:created>
  <dcterms:modified xsi:type="dcterms:W3CDTF">2021-11-18T10:36:41Z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