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31" r:id="rId6"/>
  </p:sldMasterIdLst>
  <p:notesMasterIdLst>
    <p:notesMasterId r:id="rId67"/>
  </p:notesMasterIdLst>
  <p:handoutMasterIdLst>
    <p:handoutMasterId r:id="rId68"/>
  </p:handoutMasterIdLst>
  <p:sldIdLst>
    <p:sldId id="256" r:id="rId7"/>
    <p:sldId id="44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5" r:id="rId6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bert Sumarno" initials="HS" lastIdx="3" clrIdx="0">
    <p:extLst>
      <p:ext uri="{19B8F6BF-5375-455C-9EA6-DF929625EA0E}">
        <p15:presenceInfo xmlns:p15="http://schemas.microsoft.com/office/powerpoint/2012/main" userId="S::Hubert.Sumarno@arm.com::5a20bda4-ad6e-4649-842b-d3bc8cc1a38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333E48"/>
    <a:srgbClr val="00C1DE"/>
    <a:srgbClr val="FF6B00"/>
    <a:srgbClr val="E5ECEB"/>
    <a:srgbClr val="95D600"/>
    <a:srgbClr val="FFC600"/>
    <a:srgbClr val="FF6900"/>
    <a:srgbClr val="93E5FF"/>
    <a:srgbClr val="7B7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3466"/>
  </p:normalViewPr>
  <p:slideViewPr>
    <p:cSldViewPr snapToGrid="0">
      <p:cViewPr varScale="1">
        <p:scale>
          <a:sx n="142" d="100"/>
          <a:sy n="142" d="100"/>
        </p:scale>
        <p:origin x="144" y="5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isca Tan" userId="6e1eea0e-3b13-45be-8c9f-e176322eec1e" providerId="ADAL" clId="{E44BB158-5365-46C5-B554-F4EB0710706B}"/>
    <pc:docChg chg="custSel modSld">
      <pc:chgData name="Francisca Tan" userId="6e1eea0e-3b13-45be-8c9f-e176322eec1e" providerId="ADAL" clId="{E44BB158-5365-46C5-B554-F4EB0710706B}" dt="2021-11-09T16:28:39.879" v="129" actId="20577"/>
      <pc:docMkLst>
        <pc:docMk/>
      </pc:docMkLst>
      <pc:sldChg chg="modSp mod">
        <pc:chgData name="Francisca Tan" userId="6e1eea0e-3b13-45be-8c9f-e176322eec1e" providerId="ADAL" clId="{E44BB158-5365-46C5-B554-F4EB0710706B}" dt="2021-11-09T16:07:15.684" v="2" actId="20577"/>
        <pc:sldMkLst>
          <pc:docMk/>
          <pc:sldMk cId="1073184495" sldId="257"/>
        </pc:sldMkLst>
        <pc:spChg chg="mod">
          <ac:chgData name="Francisca Tan" userId="6e1eea0e-3b13-45be-8c9f-e176322eec1e" providerId="ADAL" clId="{E44BB158-5365-46C5-B554-F4EB0710706B}" dt="2021-11-09T16:07:15.684" v="2" actId="20577"/>
          <ac:spMkLst>
            <pc:docMk/>
            <pc:sldMk cId="1073184495" sldId="257"/>
            <ac:spMk id="3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09:37.708" v="11" actId="20577"/>
        <pc:sldMkLst>
          <pc:docMk/>
          <pc:sldMk cId="927864366" sldId="259"/>
        </pc:sldMkLst>
        <pc:spChg chg="mod">
          <ac:chgData name="Francisca Tan" userId="6e1eea0e-3b13-45be-8c9f-e176322eec1e" providerId="ADAL" clId="{E44BB158-5365-46C5-B554-F4EB0710706B}" dt="2021-11-09T16:09:37.708" v="11" actId="20577"/>
          <ac:spMkLst>
            <pc:docMk/>
            <pc:sldMk cId="927864366" sldId="259"/>
            <ac:spMk id="4099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11:31.045" v="14" actId="20577"/>
        <pc:sldMkLst>
          <pc:docMk/>
          <pc:sldMk cId="4093353295" sldId="261"/>
        </pc:sldMkLst>
        <pc:spChg chg="mod">
          <ac:chgData name="Francisca Tan" userId="6e1eea0e-3b13-45be-8c9f-e176322eec1e" providerId="ADAL" clId="{E44BB158-5365-46C5-B554-F4EB0710706B}" dt="2021-11-09T16:11:31.045" v="14" actId="20577"/>
          <ac:spMkLst>
            <pc:docMk/>
            <pc:sldMk cId="4093353295" sldId="261"/>
            <ac:spMk id="6147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12:29.483" v="15" actId="20577"/>
        <pc:sldMkLst>
          <pc:docMk/>
          <pc:sldMk cId="3296790744" sldId="272"/>
        </pc:sldMkLst>
        <pc:spChg chg="mod">
          <ac:chgData name="Francisca Tan" userId="6e1eea0e-3b13-45be-8c9f-e176322eec1e" providerId="ADAL" clId="{E44BB158-5365-46C5-B554-F4EB0710706B}" dt="2021-11-09T16:12:29.483" v="15" actId="20577"/>
          <ac:spMkLst>
            <pc:docMk/>
            <pc:sldMk cId="3296790744" sldId="272"/>
            <ac:spMk id="528387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14:43.203" v="18" actId="20577"/>
        <pc:sldMkLst>
          <pc:docMk/>
          <pc:sldMk cId="452048961" sldId="288"/>
        </pc:sldMkLst>
        <pc:spChg chg="mod">
          <ac:chgData name="Francisca Tan" userId="6e1eea0e-3b13-45be-8c9f-e176322eec1e" providerId="ADAL" clId="{E44BB158-5365-46C5-B554-F4EB0710706B}" dt="2021-11-09T16:14:43.203" v="18" actId="20577"/>
          <ac:spMkLst>
            <pc:docMk/>
            <pc:sldMk cId="452048961" sldId="288"/>
            <ac:spMk id="6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15:07.428" v="19" actId="20577"/>
        <pc:sldMkLst>
          <pc:docMk/>
          <pc:sldMk cId="336930069" sldId="290"/>
        </pc:sldMkLst>
        <pc:spChg chg="mod">
          <ac:chgData name="Francisca Tan" userId="6e1eea0e-3b13-45be-8c9f-e176322eec1e" providerId="ADAL" clId="{E44BB158-5365-46C5-B554-F4EB0710706B}" dt="2021-11-09T16:15:07.428" v="19" actId="20577"/>
          <ac:spMkLst>
            <pc:docMk/>
            <pc:sldMk cId="336930069" sldId="290"/>
            <ac:spMk id="5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15:49.429" v="62" actId="1035"/>
        <pc:sldMkLst>
          <pc:docMk/>
          <pc:sldMk cId="1014323186" sldId="294"/>
        </pc:sldMkLst>
        <pc:spChg chg="mod">
          <ac:chgData name="Francisca Tan" userId="6e1eea0e-3b13-45be-8c9f-e176322eec1e" providerId="ADAL" clId="{E44BB158-5365-46C5-B554-F4EB0710706B}" dt="2021-11-09T16:15:49.429" v="62" actId="1035"/>
          <ac:spMkLst>
            <pc:docMk/>
            <pc:sldMk cId="1014323186" sldId="294"/>
            <ac:spMk id="4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16:04.064" v="71" actId="20577"/>
        <pc:sldMkLst>
          <pc:docMk/>
          <pc:sldMk cId="3767590500" sldId="295"/>
        </pc:sldMkLst>
        <pc:spChg chg="mod">
          <ac:chgData name="Francisca Tan" userId="6e1eea0e-3b13-45be-8c9f-e176322eec1e" providerId="ADAL" clId="{E44BB158-5365-46C5-B554-F4EB0710706B}" dt="2021-11-09T16:16:04.064" v="71" actId="20577"/>
          <ac:spMkLst>
            <pc:docMk/>
            <pc:sldMk cId="3767590500" sldId="295"/>
            <ac:spMk id="3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16:17.411" v="86" actId="20577"/>
        <pc:sldMkLst>
          <pc:docMk/>
          <pc:sldMk cId="3991797096" sldId="296"/>
        </pc:sldMkLst>
        <pc:spChg chg="mod">
          <ac:chgData name="Francisca Tan" userId="6e1eea0e-3b13-45be-8c9f-e176322eec1e" providerId="ADAL" clId="{E44BB158-5365-46C5-B554-F4EB0710706B}" dt="2021-11-09T16:16:17.411" v="86" actId="20577"/>
          <ac:spMkLst>
            <pc:docMk/>
            <pc:sldMk cId="3991797096" sldId="296"/>
            <ac:spMk id="3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24:19.455" v="96" actId="20577"/>
        <pc:sldMkLst>
          <pc:docMk/>
          <pc:sldMk cId="1791335839" sldId="302"/>
        </pc:sldMkLst>
        <pc:spChg chg="mod">
          <ac:chgData name="Francisca Tan" userId="6e1eea0e-3b13-45be-8c9f-e176322eec1e" providerId="ADAL" clId="{E44BB158-5365-46C5-B554-F4EB0710706B}" dt="2021-11-09T16:24:19.455" v="96" actId="20577"/>
          <ac:spMkLst>
            <pc:docMk/>
            <pc:sldMk cId="1791335839" sldId="302"/>
            <ac:spMk id="3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26:51.716" v="99" actId="20577"/>
        <pc:sldMkLst>
          <pc:docMk/>
          <pc:sldMk cId="857626611" sldId="305"/>
        </pc:sldMkLst>
        <pc:spChg chg="mod">
          <ac:chgData name="Francisca Tan" userId="6e1eea0e-3b13-45be-8c9f-e176322eec1e" providerId="ADAL" clId="{E44BB158-5365-46C5-B554-F4EB0710706B}" dt="2021-11-09T16:26:51.716" v="99" actId="20577"/>
          <ac:spMkLst>
            <pc:docMk/>
            <pc:sldMk cId="857626611" sldId="305"/>
            <ac:spMk id="3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26:58.726" v="102" actId="20577"/>
        <pc:sldMkLst>
          <pc:docMk/>
          <pc:sldMk cId="1156897511" sldId="308"/>
        </pc:sldMkLst>
        <pc:spChg chg="mod">
          <ac:chgData name="Francisca Tan" userId="6e1eea0e-3b13-45be-8c9f-e176322eec1e" providerId="ADAL" clId="{E44BB158-5365-46C5-B554-F4EB0710706B}" dt="2021-11-09T16:26:58.726" v="102" actId="20577"/>
          <ac:spMkLst>
            <pc:docMk/>
            <pc:sldMk cId="1156897511" sldId="308"/>
            <ac:spMk id="3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27:10.125" v="105" actId="20577"/>
        <pc:sldMkLst>
          <pc:docMk/>
          <pc:sldMk cId="122734661" sldId="310"/>
        </pc:sldMkLst>
        <pc:spChg chg="mod">
          <ac:chgData name="Francisca Tan" userId="6e1eea0e-3b13-45be-8c9f-e176322eec1e" providerId="ADAL" clId="{E44BB158-5365-46C5-B554-F4EB0710706B}" dt="2021-11-09T16:27:10.125" v="105" actId="20577"/>
          <ac:spMkLst>
            <pc:docMk/>
            <pc:sldMk cId="122734661" sldId="310"/>
            <ac:spMk id="5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27:50.984" v="119" actId="20577"/>
        <pc:sldMkLst>
          <pc:docMk/>
          <pc:sldMk cId="2486040351" sldId="312"/>
        </pc:sldMkLst>
        <pc:spChg chg="mod">
          <ac:chgData name="Francisca Tan" userId="6e1eea0e-3b13-45be-8c9f-e176322eec1e" providerId="ADAL" clId="{E44BB158-5365-46C5-B554-F4EB0710706B}" dt="2021-11-09T16:27:50.984" v="119" actId="20577"/>
          <ac:spMkLst>
            <pc:docMk/>
            <pc:sldMk cId="2486040351" sldId="312"/>
            <ac:spMk id="5" creationId="{00000000-0000-0000-0000-000000000000}"/>
          </ac:spMkLst>
        </pc:spChg>
      </pc:sldChg>
      <pc:sldChg chg="modSp mod">
        <pc:chgData name="Francisca Tan" userId="6e1eea0e-3b13-45be-8c9f-e176322eec1e" providerId="ADAL" clId="{E44BB158-5365-46C5-B554-F4EB0710706B}" dt="2021-11-09T16:28:39.879" v="129" actId="20577"/>
        <pc:sldMkLst>
          <pc:docMk/>
          <pc:sldMk cId="309849276" sldId="313"/>
        </pc:sldMkLst>
        <pc:graphicFrameChg chg="modGraphic">
          <ac:chgData name="Francisca Tan" userId="6e1eea0e-3b13-45be-8c9f-e176322eec1e" providerId="ADAL" clId="{E44BB158-5365-46C5-B554-F4EB0710706B}" dt="2021-11-09T16:28:39.879" v="129" actId="20577"/>
          <ac:graphicFrameMkLst>
            <pc:docMk/>
            <pc:sldMk cId="309849276" sldId="313"/>
            <ac:graphicFrameMk id="4" creationId="{00000000-0000-0000-0000-000000000000}"/>
          </ac:graphicFrameMkLst>
        </pc:graphicFrame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0T10:59:45.946" idx="2">
    <p:pos x="5325" y="2512"/>
    <p:text>Need to change this diagram.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10T10:59:19.262" idx="1">
    <p:pos x="5568" y="672"/>
    <p:text>Need to change this diagram.</p:text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B394A5-FD1F-430F-BB3A-F7878AC293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3CE605-DAD4-4C64-BE6E-BE3D8E5504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99187-58AF-4D6B-8526-D5C98A6AF8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79C45C6D-DBFC-4B67-A8DE-9C2360ACC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182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3.97878E-7" units="1/dev"/>
        </inkml:channelProperties>
      </inkml:inkSource>
      <inkml:timestamp xml:id="ts0" timeString="2013-05-05T14:08:57.858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0 282 3,'0'0'7,"0"0"0,0 0-2,0 0 0,0 0-1,0 0-1,0 0-1,0 0 1,0 0-2,0 0 0,25-16 1,-25 16-1,20-15 2,-20 15-2,24-13 1,-24 13-1,24-10 2,-24 10-2,26-6 2,-26 6-1,24-7 0,-24 7 0,25-5 0,-25 5-1,27-1 1,-27 1 0,29 0-1,-29 0 0,24 1 1,-24-1 0,24 5-1,-24-5 0,21 4 2,-21-4 0,23 3-1,-23-3 1,21 5 0,-21-5-1,24 0 2,-24 0-1,33-2 0,-10 0-2,-2 1 1,3-4-1,-1 0 0,2 0-1,-2 3 1,-2-3-2,-21 5 2,34-6 0,-14 1-1,-20 5 2,33-2-2,-33 2 2,28-5-1,-28 5 0,31-3-1,-31 3 1,26-1-1,-26 1 3,24-2-3,-24 2 0,24 0 0,-24 0 1,20-3-1,-20 3 0,0 0 0,24-7-1,-24 7 1,0 0 0,24-8 1,-24 8-1,0 0 0,27-5 0,-27 5 0,26-5 0,-26 5 0,28-7 0,-28 7-1,30-8 1,-30 8 0,28-8 0,-28 8 0,26-7 1,-26 7-1,22-4 0,-22 4 0,0 0 1,26-4-1,-26 4 0,0 0 1,28-1-1,-28 1 0,20-4 1,-20 4-1,23 4 0,-23-4 0,24 0 1,-24 0-2,24 3 1,-24-3 1,27 5-1,-27-5 0,28 3 1,-28-3-1,26 10 0,-26-10 1,28 5-2,-28-5 1,26 5 0,-26-5 0,25 6 0,-25-6 0,27 5 0,-27-5 0,24 4 0,-24-4 1,29 4-1,-29-4 0,24 0 1,-24 0-1,25 4 0,-25-4 0,27 3 0,-27-3 0,24 2-1,-24-2 2,26 3-2,-26-3 2,24-3-2,-24 3 2,27-2-1,-27 2 1,28-2-1,-28 2 0,29-3 0,-29 3 0,34-2 0,-34 2-1,30 0 1,-30 0 0,31 4 0,-31-4-1,28 3 1,-28-3 1,29 0-1,-29 0 0,28 2 0,-28-2 1,28 1-1,-28-1-1,30 4 2,-30-4-1,28 3 0,-28-3-1,33 2 1,-33-2 0,35 3 0,-35-3 0,30 1 0,-30-1-1,31 0 1,-31 0 0,32 0 0,-32 0 0,28 2 0,-28-2 0,30 0 0,-30 0 0,28-3 1,-28 3-1,27-5 0,-27 5 0,24-8 0,-24 8 1,27-12-1,-27 12 0,24-10 1,-24 10-1,24-13 1,-24 13-1,24-10 1,-24 10-1,22-8 0,-22 8 0,20-8 0,-20 8 0,20-10 0,-20 10 0,18-15 0,-18 15 0,0 0 0,28-19 0,-28 19 0,0 0 0,29-20 0,-29 20 0,24-11 0,-24 11 0,24-10 0,-24 10 0,27-10 0,-27 10 0,25-8 0,-25 8 0,27-7 0,-27 7 0,29-5 0,-29 5 0,28-1 0,-28 1 0,28 0 0,-28 0 0,29-4 1,-29 4-2,21-1 1,-21 1 0,23 0 0,-23 0 0,20 0 0,-20 0 0,24 6 0,-24-6 0,21 5 0,-21-5 1,23 3-1,-23-3 0,24 2 0,-24-2 0,21 3 0,-21-3 0,20 4 0,-20-4 0,23 6 0,-23-6 0,0 0 0,25 8 0,-25-8 0,0 0 0,27 5 1,-27-5-1,0 0 0,27 8 0,-27-8-1,0 0 1,26 9 1,-26-9-1,19 8 0,-19-8 0,0 0 0,27 10 0,-27-10 0,20 10 0,-20-10-1,20 4 1,-20-4 0,21 2 1,-21-2-1,20 2 0,-20-2 0,24 1 1,-24-1-1,23-1 0,-23 1 0,24 5 0,-24-5 0,23 3 0,-23-3 0,28 3 0,-28-3-1,27 7 1,-27-7 0,29 3 0,-29-3 0,24 5 0,-24-5 0,31 3 0,-31-3 0,27 0 0,-27 0 0,24 4-1,-24-4 1,25 3 0,-25-3 0,0 0 0,27 11 0,-27-11 0,24 7 0,-24-7-1,22 6 2,-22-6-2,24 4 1,-24-4 0,24 0 0,-24 0 0,24-5 0,-24 5 0,27-7 0,-27 7 0,33-8 0,-33 8-1,31-3 1,-31 3 0,28-5 0,-28 5 0,27 0 0,-27 0 0,21 1 0,-21-1 0,0 0 1,27 4-2,-27-4 2,22 6-2,-22-6 1,21 5 0,-21-5 0,27 4 0,-27-4 0,35 4 1,-35-4-1,37 4 0,-37-4 0,37 5 0,-37-5 0,40 6 0,-40-6 0,34 8-1,-34-8 2,30 14-2,-10-11 1,-20-3 0,31 8 0,-31-8 0,31 3 0,-31-3 0,32-1 0,-32 1 1,30-4-1,-10-1 0,-20 5 1,31-6-1,-31 6 0,33-12 0,-33 12 1,31-6-1,-31 6 0,24-5 0,-24 5-1,24-8 1,-24 8 0,0 0 0,25-4 0,-25 4 0,0 0 0,0 0 0,21-6 1,-21 6-1,0 0 0,0 0 0,0 0 0,22 0-1,-22 0 1,0 0 0,0 0 0,0 0 0,20 6 0,-20-6 0,0 0 0,0 0 0,0 0 0,0 0 0,0 0 0,22 12 0,-22-12 0,0 0 1,14 16-1,-14-16 0,0 0 0,24 23 0,-24-23 0,14 17 0,-14-17 0,18 18-1,-18-18 1,18 16 0,-18-16 1,0 0-1,24 21 2,-24-21-2,15 15 1,-15-15-1,19 18 2,-19-18-2,17 22-1,-17-22 1,21 19 0,-21-19 0,30 20 0,-30-20 0,28 21 0,-28-21 0,26 26 0,-26-26 0,24 23-1,-24-23 1,22 18 0,-22-18-1,24 27 2,-12-11-2,-12-16 1,30 25 0,-30-25 0,31 28 0,-20-12 0,5 2-1,-16-18 0,25 21 1,-25-21 0,23 22 0,-23-22 0,26 24 0,-26-24 0,24 23 0,-24-23 1,27 25-1,-15-9 0,1-1 0,-13-15-1,23 26 2,-9-9-2,0 4 2,2-1-2,1 3 2,0 0-1,-1 3 0,2 3 0,-1-2 0,0-1 0,-1-4 0,-1 2 0,-2-1 0,5-3 0,-1 1 0,2-4 0,-2 2 0,-4-4 0,2 5 1,-2-4-1,3 1 0,-5-3 0,2 4 0,1 1 1,-4-1-1,8 1 0,-18-19 1,30 31-1,-14-16 0,2 3 0,-4-1 0,5-1 0,2-1 0,-1 0-1,-3 3 0,1-4 1,-1 1 0,-17-15 0,31 26 0,-15-9 1,0-3-1,-6 3 0,8-2 0,-18-15 0,30 29 0,-12-14 0,2 1 0,-3-1-1,3 0 2,4-2-1,-4 2 0,1-1 0,2 0 0,-3-1 1,1 0-1,-1 5 0,-20-18 0,35 29 0,-12-14 0,-3 0-1,-3 1 1,4 1 0,-1 2 0,0-4-1,0 5 1,0-2 0,0 2 0,-3 1 0,3 0 0,-8 2 0,8-6 0,-6 2 0,2-1-1,-3 0 1,-1-1 1,1-1-2,1-1 2,-1 1-1,-2 1 0,2-3-1,0 4 1,-2-3 0,-2 3 0,2-1 0,-2-1 0,-2-1 0,-7-15 1,15 26-1,-15-26 0,9 20 0,-9-20 0,11 16 0,-11-16-1,0 0 1,16 21 0,-16-21 0,17 17 0,-17-17 0,21 13 0,-21-13 0,30 13 0,-30-13 0,32 8 0,-12-3 0,-20-5 0,36 10 0,-36-10-2,37 13 3,-37-13-1,32 13 1,-32-13 0,33 18-1,-13-9 1,-20-9 0,31 24 0,-31-24-1,30 23-2,-10-15 2,-2 7-2,3-3 2,-1 2-1,0-2 1,3-2 0,-2 1 0,-1-1 0,0 1 0,0 3 0,-20-14-1,35 23 2,-35-23-2,33 24 2,-21-9-1,1 1 0,-13-16 0,26 27 1,-18-13-1,-8-14 0,13 27 0,-13-27 0,11 18 0,-11-18 0,6 16 0,-6-16 0,11 15 0,-11-15 0,0 0 0,19 18 0,-19-18 0,0 0-1,28 21 1,-28-21 0,20 8 0,-20-8-1,26 9 1,-26-9-1,25 6 1,-25-6 0,27 3 0,-27-3 0,29 7 0,-29-7 0,31 8 0,-31-8 0,31 10 0,-31-10 0,30 14 0,-30-14 0,32 11 0,-32-11-1,36 8 1,-16-4 0,-1-1 0,4-1-1,-3-2 1,1 1 0,-21-1 0,36 5 0,-36-5 0,32 0 0,-32 0 0,27 10 0,-27-10 0,24 15 1,-24-15-1,22 19 0,-8-2 0,-4-1 0,4 1 0,-4-1 0,1 0 0,2 2 0,-2-1 0,-11-17 1,20 24-2,-20-24 2,22 20-1,-22-20 0,22 18 0,-22-18 0,20 20-1,-20-20 1,28 26 0,-16-11 0,0 0 0,4-1 0,-16-14 0,26 25 0,-26-25 0,28 25 0,-28-25 1,27 19-1,-27-19 0,28 17 1,-28-17-1,31 13 0,-31-13 0,30 5 0,-30-5 1,36 3-2,-16-1 1,2-2 0,0 0 0,0 1 0,2-1-1,2 0 1,-2-3 0,3 3 0,-3-3 0,3-2 0,-1 2 0,-2-1 0,0 1 0,0 0 0,-3 1 0,5 0-1,-5 1 2,0 4-1,-1 0 0,3 1 1,-3-1-1,-1 2 0,-19-5 0,36 3 0,-36-3 0,30 3 0,-30-3 0,28 0 0,-28 0 0,27 2 0,-27-2 0,28 8 0,-28-8 0,32 12 0,-32-12 0,35 10 0,-15 1 0,-20-11 0,34 8 0,-14-5 0,-20-3 0,35 2 1,-35-2-1,33 3 0,-33-3 0,28-5 0,-28 5 0,36 14 2,-36-14-2,32 14 2,-32-14-2,32 12 1,-32-12 0,31 16 0,-31-16 0,21 7-1,-21-7 1,23 3-1,-23-3 0,24 5 0,-24-5 0,25 10 0,-25-10 0,29 11 0,-29-11 0,35 17-1,-35-17 1,37 13-1,-37-13 1,36 6-1,-17-2 1,1-4 1,-20 0-1,33-4 1,-33 4-1,31-3 1,-31 3-1,31-2 1,-31 2 0,30 2-3,-7-2 3,-23 0-1,32 2-1,-12 1 0,-20-3 1,33 3 0,-33-3 0,21 2 1,-21-2-1,20 3-1,-20-3 2,0 0 0,20 4-1,-20-4-1,0 0 1,27 1-2,-27-1 2,20 5 0,-20-5-1,19 3 0,-19-3 1,22 4 0,-22-4 0,20 3 1,-20-3-1,22 2 0,-22-2 0,22 1 0,-22-1 0,22 3 0,-22-3 0,24-1 0,-24 1 0,26 0 0,-26 0 0,27 0 0,-27 0 0,24-3 0,-24 3 0,24 0 0,-24 0 0,23-4 0,-23 4 0,18-3 0,-18 3 0,23-5 0,-23 5 1,24-5-2,-24 5 2,28-3-1,-28 3-1,33-3 1,-33 3 0,31 0 1,-31 0-1,33 0 1,-33 0-1,28-4 1,-28 4-1,27-1 0,-27 1 0,24 3-1,-24-3 1,20 2-1,-20-2 1,21 5-1,-21-5 1,20 3 0,-20-3 0,0 0 0,27 0 0,-27 0 0,0 0 0,20 0 2,-20 0-2,0 0 0,21 0 0,-21 0-1,0 0 2,27-3-1,-27 3 0,24-5-1,-24 5 1,29-7 1,-29 7-1,28-8 1,-28 8-1,29-8 1,-29 8-1,35-15 0,-35 15 0,33-15 0,-33 15-1,38-15 2,-20 10-2,5-4 1,-3-1-1,0 6 0,1-4 0,-1 3 0,-20 5 2,35-6-1,-35 6 0,30-12-1,-30 12 1,27-8 0,-27 8 0,24-10 0,-24 10-2,29-13 1,-10 12 1,-19 1 0,31-7 0,-31 7 0,32-7 0,-32 7 0,30-3 0,-30 3 0,28-3 0,-28 3 0,28-3 0,-28 3 0,26 0 0,-26 0 0,25 0 0,-25 0 0,23-2 0,-23 2 0,21-2 1,-21 2-2,20-6 1,-20 6 0,0 0 0,27-8 0,-27 8 0,20-4 0,-20 4 0,24 0 0,-24 0 1,23-5-1,-23 5 0,28-3 0,-28 3 0,30-7 0,-30 7-1,26-9 1,-26 9 0,28-7 0,-28 7 0,34-11 0,-34 11 0,34-12 0,-14 9 0,0-2 0,2 2 1,-2-6-1,-20 9 0,37-11 0,-17 4 0,-20 7-1,37-16 1,-37 16 0,38-20 0,-17 10 0,-21 10 0,37-22 1,-17 10-1,-20 12 0,31-16 0,-31 16 0,24-12 0,-24 12 0,0 0 0,24-11 0,-24 11 0,0 0 0,0 0 0,0 0 0,25-5 0,-25 5 0,0 0 0,25-7 0,-25 7 0,26-16 0,-26 16 0,25-17 0,-25 17 0,29-21 0,-29 21 0,32-23 0,-9 13 1,-3-1-2,1-2 1,3 0 0,3-2 0,-3 0 0,3 2 0,-3-3 1,-2-3-1,0 1 0,-2 5 0,0-4-1,0 1 2,-2-1-2,2 1 1,-2 0 0,6 1 0,-4 3 0,2-1 0,0 3 0,-3-1 0,1 4 0,0 1 0,0 1 0,-20 5 0,31-12 0,-31 12 0,21-13 0,-21 13 1,23-16-1,-23 16 0,17-16 0,-17 16 1,22-14-1,-22 14-1,29-16 1,-29 16 0,25-15 0,-25 15 0,34-16 0,-34 16 0,29-21 0,-29 21 0,28-19 0,-28 19 0,31-18 0,-31 18 0,30-19 0,-10 12 0,-20 7-1,38-19 2,-18 5 0,1 8 0,-1-7 1,3 5-2,-23 8 2,34-25-3,-34 25 2,35-21-1,-35 21-1,29-20 0,-29 20 0,28-18 1,-28 18-1,31-13 2,-31 13-1,29-15-1,-29 15 1,25-16 0,-25 16 0,27-15 0,-27 15 0,24-17 0,-24 17-1,23-19 1,-23 19 0,24-20 1,-24 20-1,24-21 0,-24 21 0,24-22 1,-24 22-1,26-18 0,-26 18 0,27-19-1,-27 19 1,24-22 0,-24 22 0,27-21 0,-27 21 0,21-23 0,-21 23 0,24-21 1,-24 21-1,24-17 0,-24 17-1,23-14 1,-23 14 0,21-15 0,-21 15 0,23-18 0,-23 18 0,24-21 0,-24 21 0,21-23 0,-21 23 0,20-18 0,-20 18 0,22-19 0,-22 19 0,19-18 0,-19 18 0,20-18 0,-20 18 0,24-16 0,-24 16 0,27-21 0,-27 21 0,26-25 0,-26 25 0,34-25 0,-34 25 0,32-31-1,-14 15 2,-3 1-1,8-1 0,-6-1 0,4-2 0,2-3 1,-4 3-2,3-1 2,0 5-2,-2-3 1,0 2 0,-3-2 0,0 3 0,-17 15 0,32-25 0,-32 25 0,28-26 0,-28 26 0,24-26 0,-24 26 0,24-26 1,-24 26-1,23-28 2,-23 28-3,21-26 1,-21 26 0,23-27 1,-23 27-2,18-21 0,-18 21 0,19-21 0,-12 4 0,-7 17 1,12-29 0,-12 29-1,9-25 1,-9 25 0,13-28 1,-6 14-2,-7 14 2,17-23-1,-17 23 0,18-22 0,-18 22-1,17-26 1,-17 26 0,16-25 0,-16 25 0,13-21 1,-13 21-1,11-21 0,-11 21 0,0 0 0,23-18 0,-23 18 0,18-13 0,-18 13 0,20-10 0,-20 10 0,0 0 0,27-15 0,-27 15 0,0 0 0,21-13 0,-21 13 0,0 0 0,26-13 0,-26 13 1,0 0-2,24-12 1,-24 12 1,0 0-1,24-13 0,-24 13 0,20-8 0,-20 8-1,17-17 1,-17 17 0,17-18 0,-17 18 0,27-21 0,-14 6 0,1-2 1,-14 17-1,32-21 0,-32 21 0,30-23 0,-30 23 0,36-24-1,-36 24 1,35-22 0,-35 22 0,33-23 0,-16 7 0,3 1 0,-20 15 0,32-25 0,-13 11 0,-19 14 0,28-22 1,-28 22-2,27-14 1,-27 14 0,26-17 0,-26 17 0,19-15 0,-19 15 0,25-14 0,-25 14 1,26-17-1,-26 17 0,24-16 0,-24 16 0,25-15 0,-25 15-1,25-13 2,-25 13-1,24-11 0,-24 11 0,26-12 0,-26 12 0,24-13 0,-24 13 0,21-13 0,-21 13 0,24-12 0,-24 12 1,27-13-1,-27 13 0,27-10 0,-27 10 0,27-11 1,-27 11-1,27-8 0,-27 8 0,24-13 0,-24 13 0,26-14 0,-26 14 0,27-14 0,-27 14 1,31-23-1,-31 23 0,32-18 1,-32 18-1,33-22 0,-33 22 1,33-14-1,-33 14-1,34-12 1,-34 12 0,30-6 1,-30 6-1,35-4 0,-35 4-1,31-5 0,-31 5 1,33-8-2,-33 8 1,35-6 0,-35 6 0,29-9 0,-29 9 1,28-9 0,-28 9 0,28-7 1,-28 7-1,25-8 0,-25 8 0,25-2 0,-25 2 0,27-1 1,-27 1-1,24 1 0,-24-1 0,29 2 1,-29-2-1,28-8 0,-28 8 0,27-9 0,-27 9 0,27-13 0,-27 13 0,21-11 0,-21 11 0,24-3 0,-24 3 0,20-4 0,-20 4 0,21 0 0,-21 0 0,26-1 0,-26 1 0,25-7 0,-25 7 0,29-10 0,-29 10 0,28-5 1,-28 5-1,27-5 0,-27 5 0,24 0 0,-24 0 0,23 2 0,-23-2 0,0 0 0,25-5 0,-25 5 0,0 0 0,0 0 0,20-6 1,-20 6-1,0 0 0,0 0 1,27 0-1,-27 0 0,0 0 0,28 8 0,-28-8 0,20-2 0,-20 2 0,19-5-1,-19 5 2,22-10-2,-22 10 1,25-6 0,-25 6 0,28-2 0,-28 2 1,28 3-1,-28-3 0,27 5 0,-27-5 1,20 9-1,-20-9 0,0 0 0,24 8 0,-24-8 0,0 0 0,0 0 0,22 6 1,-22-6-1,0 0 0,0 0 0,19 12 1,-19-12-1,0 0 1,16 15-1,-16-15 0,0 0 0,13 14 0,-13-14 0,0 0 0,0 0 0,20 20 0,-20-20 0,0 0 1,20 13 1,-20-13-2,0 0 1,28 16-1,-28-16 1,20 7-1,-20-7 0,20 5 0,-20-5-1,0 0 1,24 5-1,-24-5 1,0 0 0,20 2 1,-20-2-1,0 0 0,22 1-1,-22-1 1,0 0 1,0 0-2,22 2 1,-22-2 0,0 0 2,0 0-2,22 5 0,-22-5 0,0 0 2,21 3-3,-21-3 2,20 3-2,-20-3 0,20-1 1,-20 1 2,23-2-2,-23 2-1,21-2 1,-21 2 0,22-8 0,-22 8 2,22-5-3,-22 5 0,20-8 0,-20 8 1,21-7 0,-21 7 0,27 0 0,-27 0-1,22-3 1,-22 3 0,24 0 1,-24 0-1,0 0-1,24 5 1,-24-5 0,0 0 0,0 0 0,24-2 0,-24 2 0,0 0 2,24 4-2,-24-4 1,23 5-2,-23-5 1,21-5 0,-21 5 0,27-4 0,-27 4-2,21-6 2,-21 6 0,24-8 0,-24 8 0,20-4 0,-20 4 0,20-3 0,-20 3 0,0 0 0,28-5 0,-28 5 0,20-6-1,-20 6 1,23-9 0,-23 9 0,24-9 0,-24 9 0,27-10 0,-27 10 0,24-8 1,-24 8-1,26-4 0,-26 4 0,28-3 0,-28 3 0,27-3 0,-27 3 1,24-2-1,-24 2 0,24 0 0,-24 0 0,26 0 1,-26 0-2,27 2 1,-27-2 0,25 6 0,-25-6 0,27 4 0,-27-4 0,24 6 0,-24-6 0,24 3 0,-24-3 0,29 2-1,-29-2 1,28 5 0,-28-5 0,31 2 0,-31-2 0,33 3 0,-33-3 1,34 6-1,-34-6 0,34 14 0,-34-14 0,38 16 0,-38-16 0,34 23 0,-14-12 0,0 7 1,0 2-1,0-3 2,2 2-2,-3 4 2,3 0-2,0 2 1,-2-1-1,0-1 0,2-1 0,-2 4 0,0-3 0,1 1 0,-1-2 0,7-3 0,-7 1 0,5-5 0,-1-2 0,1-3 0,-6-2 0,1 0 0,3 0 0,-23-8 0,32 15 1,-32-15-2,29 22 2,-29-22-2,31 31 1,-17-17 0,2 3 0,2 1 0,-2 0-1,-3-3 1,-13-15 0,28 23 0,-28-23 0,26 18 0,-26-18 0,24 16 1,-24-16-1,22 20 0,-22-20 0,25 27 0,-13-9 0,-12-18-1,27 29 2,-17-14-2,2 1 1,-12-16 0,24 27 1,-24-27-1,18 23 0,-18-23 0,17 21 0,-17-21 0,16 21 0,-16-21 0,21 28 0,-10-13 0,5 0 0,-3 1 0,-2-1 0,5 1 0,-1-1 0,-2 1 0,0 1 0,1-2 0,-6 1 1,4-1-1,-2-1 0,-3 3 1,1 1 0,1-3-1,-2 1 1,0 2 0,1-2 0,-8-16 0,22 30-1,-22-30 0,22 26 0,-22-26 2,24 25-2,-24-25 0,20 15 0,-20-15 2,20 14-4,-20-14 2,22 15 0,-22-15 0,25 7 0,-25-7 0,31 16-1,-31-16 1,29 16 1,-29-16-2,31 19 2,-31-19-1,33 27 0,-18-12 0,2 0 0,2 1 2,-2 6-2,1-1 0,-1 0 0,0-3 0,-1 4 0,-1-1 0,-2 0 1,1 1-1,-1-1 1,-2-1-1,2-1 0,-13-19 1,23 27-1,-23-27 0,18 19 0,-18-19 0,23 23 0,-23-23 0,21 25 0,-9-10 0,-1-1 0,0 4 0,-11-18 0,22 25 0,-22-25 0,26 21 0,-26-21 0,30 13 0,-30-13 0,34 13 0,-15-8 0,-19-5 0,38 10 0,-38-10 0,34 17 0,-34-17 0,36 23 0,-22-9 0,0 1 0,2 2 0,-4-1 0,4 0 1,-16-16-1,24 25 0,-24-25 0,27 18 0,-27-18 1,21 15-1,-21-15 0,20 18 0,-20-18 0,20 23 0,-20-23 0,20 24 0,-12-7-1,2 1 2,0 0-1,0-3 1,-2 8-2,4-5 2,-4 1-1,4 3 1,-2-3-1,1-1 0,-2 0 1,2 0-1,0 0-1,-1-3 1,2 0 0,0 1 0,4-1 0,-1 2 0,5 1 0,0-5 0,0 3 0,-3 4 1,0-1-1,-1-2 0,-1-1 0,1-1 0,-16-15 0,27 30 1,-27-30-1,28 17 0,-8-8 0,-20-9 0,37 23 0,-16-13 0,-1 5 0,3-4 0,1 4-1,0-3 1,0 1 0,3 2 1,-6-2-1,3-2 0,1 1 0,-1 1 0,-4-3-1,2 3 1,-1-3 0,-1-4 0,3 4-1,-3-2 1,1 2 0,3 1 0,2-1 1,-2 3-1,-1-1 0,1 3 0,-3-2 1,2 0-1,-23-13 0,31 21 0,-31-21 0,24 20 0,-24-20 0,20 13-1,-20-13 2,21 12-2,-21-12 1,27 16 0,-27-16 1,30 20-1,-30-20 0,34 24 0,-34-24-1,32 25 1,-32-25 0,33 19 0,-33-19-1,27 14 1,-27-14 0,24 9 1,-24-9 0,21 12-1,-21-12-1,20 15 1,-20-15-1,20 23 1,-20-23 0,20 24-1,-20-24 1,13 20 0,-13-20 0,0 0 0,20 18 0,-20-18 0,0 0 0,0 0 0,0 0-1,24 8 1,-24-8 0,0 0 0,20 12 0,-20-12 1,13 14-1,-13-14 0,22 20 0,-12-5 0,-10-15 0,27 26 1,-27-26-2,27 20 1,-27-20 0,30 13 0,-30-13 0,31 3 0,-31-3 0,31 0 0,-31 0 1,28-1-1,-28 1 1,25 4-1,-25-4 0,21 14 0,-21-14 0,22 13 0,-22-13 0,25 13-1,-25-13 2,24 8-2,-24-8 1,21 0 0,-21 0 0,24-2-1,-24 2 2,23-5-1,-23 5 0,27-3 0,-27 3 0,25-1 0,-25 1 0,27-2 1,-27 2-1,24 2-1,-24-2 2,22-2-2,-22 2 1,0 0 0,25-7 0,-25 7 0,0 0 0,27-6 0,-27 6 0,20-2 1,-20 2-2,0 0 1,27 3 0,-27-3 0,0 0 0,26 7 0,-26-7-1,0 0 1,28 2 0,-28-2 0,22-7 1,-22 7-1,33-7 0,-33 7 0,36-11 0,-15 6 1,3-3-1,0 3 0,0-2-1,2-1 1,-5 2 0,-1-1 0,1 2-1,-21 5 1,31-10 1,-31 10-1,27-13 0,-27 13-1,26-13 1,-26 13 0,27-10 0,-27 10 1,25-6-1,-25 6 0,30-2 0,-30 2 0,30 5 0,-30-5 1,33 8-2,-33-8 1,32 5 0,-32-5 0,30 3 1,-30-3-2,28 2 2,-28-2-1,29-2 0,-29 2 0,31 5 0,-31-5 0,34 12 0,-14-7 0,2 3 0,2 0-1,-2 0 1,0-1 0,-2-2 0,0-4 0,0 1 0,0 0 0,-20-2 0,28-5 0,-28 5 0,24-7 0,-24 7 0,26-1 0,-26 1 0,27 1 0,-27-1 0,28 5 0,-28-5 0,33 10 0,-33-10 0,37 16 0,-17-4 0,0-2 0,2 3 1,0 0-2,0-3 2,-1-2-1,-1-1 0,0-4 0,0-2 0,0-2 0,-20 1 0,35-5 0,-35 5-1,33-5 1,-33 5 0,33-3 0,-33 3 0,32 3 1,-32-3-1,31 5 0,-31-5 0,31 6 0,-31-6 0,26 5 0,-26-5-1,20 2 1,-20-2 0,0 0 0,28 5 0,-28-5 0,27 11 1,-27-11-1,37 14 1,-14-8-1,-2 2 0,3-3 0,0-3 0,-1-2 0,-3-3 0,1-2 0,-21 5 0,33-13 0,-33 13-1,34-17 2,-34 17-2,32-13 1,-32 13 0,36-5 0,-16 2 0,-20 3 0,37 0 1,-18 0-1,-19 0 0,36 0 0,-16-3 0,-20 3 1,32 1-2,-32-1 1,36-3 0,-36 3 0,37-5 0,-18 2 0,3 3 0,-2-4-1,1 3 2,-1-1-1,0 2 0,-20 0 0,35 0 0,-35 0 0,27 0 0,-27 0 0,21 2-1,-21-2 1,23 1 0,-23-1 0,0 0 0,26 0 0,-26 0 0,27-3 0,-27 3 0,21-6 0,-21 6 0,24-7 0,-24 7 0,31-8 0,-31 8 0,37-8 0,-17 3 0,0 0 0,2 1-1,-2 0 1,2-1 0,-3-2 0,1 2 0,0-1 0,0-3 0,-20 9 0,35-14 0,-35 14 0,30-12 0,-30 12 1,23-13-1,-23 13 0,0 0 0,24-11 0,-24 11 0,0 0 0,0 0 0,0 0 0,24-14 0,-24 14 0,0 0 0,22-9 0,-22 9 0,19-12 0,-19 12 0,23-29-1,-13 12 2,4 1-2,0-4 2,2 0-2,4-1 2,2 1-2,0 2 1,2 7 1,3-2-2,1-2 1,1 5 0,-1 0 0,-4 2 0,4 2 0,-2-1 0,-2 0 0,0-1 0,-3 2 1,-1-2-1,0-1 0,-20 9-1,33-18 1,-33 18 0,31-19-1,-31 19 1,26-20 0,-26 20 0,26-21 0,-26 21 0,20-27 1,-11 13-1,-1-1 0,-1 0-1,-1-1 1,1-4 0,0 5 0,2-3-1,-1 2 1,-1 1-1,2 0 2,2 1-1,-11 14 0,22-25 0,-10 10 0,0 0 0,3-3 0,-4 0 0,2-1 0,0-2-1,-2-2 1,-2 0 0,2 0 0,-2 2 0,-1 1 0,4 1 0,-8-1 0,0 2 0,2-3 0,-2 1 0,-3-5-1,4 1 1,-3-6 1,3 1-1,2 3 1,1-7-1,1 0 0,2 0 1,-2 2-1,2 0 1,-5 3-2,2 2 0,2-4 1,-1 6 0,-2 2 0,1 4 0,2 2 0,4-1 0,-14 17 0,24-24 0,-24 24 0,29-15 0,-29 15 0,26-13 0,-26 13 0,24-16-1,-24 16 1,22-28 0,-12 8 0,6 0 0,-1-1 0,4-5 0,-2-2 0,0-2 0,1-1 0,2-2 0,-4 2 1,-4-5-2,0 3 2,-4 1-2,-6 0 2,1 1-2,-3 2 2,-5 1-2,3 0 1,-3 3 0,1-3-1,0 5 1,1-1-1,1 3 2,2-4-2,0 4 2,2-1-2,1 1 1,-2 1 0,-1-1-1,0 1 1,0-4-1,0 2 1,-1 1-2,-2 0 2,1-2 0,0 0 0,2-2 0,2 1 2,0 2-4,2 1 2,3 1 0,0 1 0,2 1 0,2 3 2,-1 0-2,4 0-2,-4-1 2,-10 16 2,30-33-2,-17 13 0,0-3 0,-2-2-2,2-3 2,1 2 0,-4 0 0,-2 1 0,2 2 0,-1 4 0,-1 2 0,-8 17 0,16-21 0,-16 21 2,8-18-2,-8 18 0,7-15 0,-7 15 0,2-15 0,-2 15-2,4-24 2,-4 24 0,10-23 2,-10 23-2,17-23 0,-17 23 0,31-25 0,-31 25 0,37-18 0,-14 12 0,-2-6 0,3 1 0,-24 11 0,37-25 0,-17 12 0,1-2 1,-2-5-1,2-1-1,2 1 1,-4 2-2,1 2 2,0 0-1,0-1 2,-20 17-2,34-23 1,-34 23 1,27-13-1,-27 13 0,23-11 0,-23 11 2,21-2-2,-21 2-2,20-3 4,-20 3-4,24-4 4,-24 4-4,24-1 4,-24 1-4,27-5 4,-27 5-2,28 2 0,-28-2 0,30 4 0,-10-2 0,-20-2-2,42-3 2,-20 3 0,5-3 0,-2-1-1,4-1 1,-2-1 1,1-1-1,5 4 0,-2 0 2,0 1-2,-1 2 0,4 2 1,-4 1-1,5 4 0,-4-3 0,2 1 1,-2-1-2,2-3 1,-8-2 0,5-3 0,-2-2 0,-2-4 0,1 2 0,-1-4 0,-2-2-1,0 2 2,4-3-1,-4 4 0,6 4 0,-2 1 0,-2-3 1,2 5-2,3 2 2,1-1-1,-4 3 0,0-2 0,1-3-1,2 0 1,-3 0 0,3-1 1,-2 1-1,3 1 0,0 0 1,-2 2-1,-2 5 0,6 4 1,-6-1-2,-2 4 1,1 0 0,-3-3 0,3 1 0,-3-2 0,0-4 0,-24-2 0,38-2 0,-18 1 0,0-1 0,0 2 0,-20 0 0,35 3 0,-35-3 0,37 7 0,-17-2 0,0-2 0,-20-3 0,35 7 0,-15-2 0,-20-5 0,33 1 0,-13-1 0,0 0 0,-1 3 0,3-4 0,-2 2 1,2-2-1,0-1 0,0 4 1,-22-2-2,33 0 1,-33 0 0,27-2 0,-27 2-1,21 0 1,-21 0-1,0 0 0,24-3 0,-24 3-2,0 0-2,24-13-3,-31-4-13,7 17-11,0 0-2,6-14 2,-6 14-1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7C0424-39BA-4205-9510-7D8372B40F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861BC-4E89-4909-9F41-7A6E201837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5B25F150-DB0B-4758-AFA9-222A6E446235}" type="datetimeFigureOut">
              <a:rPr lang="en-US" altLang="en-US"/>
              <a:pPr>
                <a:defRPr/>
              </a:pPr>
              <a:t>11/10/2021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5B20C51-CC4D-4C34-9C63-92F50CE02E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AC138B7-E2A5-4B5D-ADC2-E53A511B5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61A1A-4481-471C-A253-BE997586AA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0DDD9-A1C6-46BA-89ED-AF0DD26726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B16354E-6974-4833-AB87-3220A0835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758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ts val="6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ts val="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C3786D4-512D-423D-BDF7-C36342531DF3}" type="slidenum">
              <a:rPr lang="en-US" sz="1200" smtClean="0"/>
              <a:pPr/>
              <a:t>1</a:t>
            </a:fld>
            <a:endParaRPr lang="en-US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38EB84E-723B-42FB-A198-6F3BF4916FF9}" type="slidenum">
              <a:rPr lang="en-US" sz="1200" smtClean="0"/>
              <a:pPr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63BEFD1-5AA1-4FBA-997E-89399F2978F2}" type="slidenum">
              <a:rPr lang="en-US" sz="1200" smtClean="0"/>
              <a:pPr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48AD7D8-020E-4D45-A3D5-39193D87F570}" type="slidenum">
              <a:rPr lang="en-US" sz="1200" smtClean="0"/>
              <a:pPr/>
              <a:t>12</a:t>
            </a:fld>
            <a:endParaRPr lang="en-US" sz="120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135474-DE9A-49EE-A806-EA7C9DEA97D8}" type="slidenum">
              <a:rPr lang="en-US" sz="1200" smtClean="0"/>
              <a:pPr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34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58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78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66277-26E3-4F14-9B0F-EA8CB95055DF}" type="slidenum">
              <a:rPr lang="en-US"/>
              <a:pPr/>
              <a:t>17</a:t>
            </a:fld>
            <a:endParaRPr lang="en-US"/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18DA76-A98A-4370-B44B-3B3FE387C5EB}" type="slidenum">
              <a:rPr lang="en-US"/>
              <a:pPr/>
              <a:t>18</a:t>
            </a:fld>
            <a:endParaRPr lang="en-US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C9520B-CE95-4B9C-8691-45B0A45F4C93}" type="slidenum">
              <a:rPr lang="en-US"/>
              <a:pPr/>
              <a:t>19</a:t>
            </a:fld>
            <a:endParaRPr lang="en-US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516C1422-85A1-564D-A764-8011C09BC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36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636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636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636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636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63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63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63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636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73C604-78E2-8746-95AF-3A1BD13D1B85}" type="slidenum">
              <a:rPr lang="en-US" altLang="en-US" sz="1300"/>
              <a:pPr>
                <a:spcBef>
                  <a:spcPct val="0"/>
                </a:spcBef>
              </a:pPr>
              <a:t>2</a:t>
            </a:fld>
            <a:endParaRPr lang="en-US" altLang="en-US" sz="1300" dirty="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CFA283B3-98F9-354A-AC44-B554D6E4A5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CD10E155-59CB-5842-BAA2-1B9C8ED78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095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74529F-2520-4A4C-82A0-4A327540F1F1}" type="slidenum">
              <a:rPr lang="en-US"/>
              <a:pPr/>
              <a:t>20</a:t>
            </a:fld>
            <a:endParaRPr lang="en-US"/>
          </a:p>
        </p:txBody>
      </p:sp>
      <p:sp>
        <p:nvSpPr>
          <p:cNvPr id="58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9A378-B1F8-4A7E-B375-6396DA99BED2}" type="slidenum">
              <a:rPr lang="en-US"/>
              <a:pPr/>
              <a:t>21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79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58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15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91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667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59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59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59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59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426D74-93E5-4469-B344-D8CC0D8E836D}" type="slidenum">
              <a:rPr lang="en-US" sz="1300" smtClean="0"/>
              <a:pPr/>
              <a:t>27</a:t>
            </a:fld>
            <a:endParaRPr lang="en-US" sz="13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5800"/>
            <a:ext cx="6091238" cy="3427413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108" y="4344036"/>
            <a:ext cx="5485785" cy="41135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59A378-B1F8-4A7E-B375-6396DA99BED2}" type="slidenum">
              <a:rPr lang="en-US"/>
              <a:pPr/>
              <a:t>28</a:t>
            </a:fld>
            <a:endParaRPr lang="en-US"/>
          </a:p>
        </p:txBody>
      </p:sp>
      <p:sp>
        <p:nvSpPr>
          <p:cNvPr id="58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85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284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1700705-A3CD-4DB7-BF22-3BD2268F0047}" type="slidenum">
              <a:rPr lang="en-US" sz="1200" smtClean="0"/>
              <a:pPr/>
              <a:t>30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1700705-A3CD-4DB7-BF22-3BD2268F0047}" type="slidenum">
              <a:rPr lang="en-US" sz="1200" smtClean="0"/>
              <a:pPr/>
              <a:t>31</a:t>
            </a:fld>
            <a:endParaRPr lang="en-US" sz="12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DC1D037-2DB6-4104-B01E-42E6C6486759}" type="slidenum">
              <a:rPr lang="en-US" sz="1200" smtClean="0"/>
              <a:pPr/>
              <a:t>32</a:t>
            </a:fld>
            <a:endParaRPr lang="en-US" sz="120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861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600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D107EB1-6CFD-42E2-AB6B-CF4C9E797F87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665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279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32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9854D51-0640-4DE8-A091-4FE4F9043A64}" type="slidenum">
              <a:rPr lang="en-US" sz="1200" smtClean="0"/>
              <a:pPr/>
              <a:t>4</a:t>
            </a:fld>
            <a:endParaRPr lang="en-US" sz="12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917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009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009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009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009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550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959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247748-0F3F-4E55-BF40-A818E96306C6}" type="slidenum">
              <a:rPr lang="en-US" sz="1200" smtClean="0"/>
              <a:pPr/>
              <a:t>47</a:t>
            </a:fld>
            <a:endParaRPr lang="en-US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440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24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731A82D-A184-43AC-8262-14E769E0B50C}" type="slidenum">
              <a:rPr lang="en-US" sz="1200" smtClean="0"/>
              <a:pPr/>
              <a:t>5</a:t>
            </a:fld>
            <a:endParaRPr 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05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517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5499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46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108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070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688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330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292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E6131A-8D2F-46B1-A987-0CE752F88A64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22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00C6F6-01F9-4EDC-B13D-0088253CAFCC}" type="slidenum">
              <a:rPr lang="en-US" sz="1200" smtClean="0"/>
              <a:pPr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66BD239-3E63-4FD9-8C08-9CCFC99B7FC9}" type="slidenum">
              <a:rPr lang="en-US" sz="1200" smtClean="0"/>
              <a:pPr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247748-0F3F-4E55-BF40-A818E96306C6}" type="slidenum">
              <a:rPr lang="en-US" sz="1200" smtClean="0"/>
              <a:pPr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377519-1A2B-4F0F-9B3D-4CBDA88EACF9}" type="slidenum">
              <a:rPr lang="en-US" sz="1200" smtClean="0"/>
              <a:pPr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E556DF-BE24-BB47-9FD2-350D67DC1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DB56EA-EFE9-874F-97FF-66B32F665BC9}"/>
              </a:ext>
            </a:extLst>
          </p:cNvPr>
          <p:cNvSpPr>
            <a:spLocks/>
          </p:cNvSpPr>
          <p:nvPr userDrawn="1"/>
        </p:nvSpPr>
        <p:spPr>
          <a:xfrm rot="5400000">
            <a:off x="2666400" y="-2667600"/>
            <a:ext cx="6858000" cy="121932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834CFF-8E93-2347-9547-EC508DDB3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82DC592-EAC9-634F-9EE1-EDC89A2624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200936EE-7EE0-D441-851D-618ACC029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DE2A1EC-11A7-6C45-AE97-813BACFCF8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3292D234-E25F-7F41-ABB8-C75FCF5CD5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9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74A8AC8F-8A23-E644-ABCA-8318EFE23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7"/>
            <a:ext cx="12193200" cy="68586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75CEC7D-A359-1740-9727-7D6F154D85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9308F2-C30B-4E4F-9DA5-A1A86F5F7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75A4ED9-47E4-4F44-AAD7-16DA7F4189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22732B47-45F3-C946-9945-2403B1618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18CCECB-9B2C-4F40-93A1-3FF9264650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9DE32C43-10DC-6D45-AAC5-F6B8ED9985E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7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laser, light, scene&#10;&#10;Description automatically generated">
            <a:extLst>
              <a:ext uri="{FF2B5EF4-FFF2-40B4-BE49-F238E27FC236}">
                <a16:creationId xmlns:a16="http://schemas.microsoft.com/office/drawing/2014/main" id="{566CB7B2-10D4-7544-8B87-EFB12B445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297C4-855A-9540-843B-CC587D9FD8C1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15D5131B-4C51-1F44-B7F4-6CA8B239F6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1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city, night&#10;&#10;Description automatically generated">
            <a:extLst>
              <a:ext uri="{FF2B5EF4-FFF2-40B4-BE49-F238E27FC236}">
                <a16:creationId xmlns:a16="http://schemas.microsoft.com/office/drawing/2014/main" id="{373ACAC4-F57F-F549-85F2-65FF12CC25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0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B835CB-DD8C-F446-83CE-32ACFB0217A0}"/>
              </a:ext>
            </a:extLst>
          </p:cNvPr>
          <p:cNvSpPr/>
          <p:nvPr userDrawn="1"/>
        </p:nvSpPr>
        <p:spPr>
          <a:xfrm>
            <a:off x="-1200" y="0"/>
            <a:ext cx="12193200" cy="685799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E2E6ED93-C5DD-684E-B1BE-4080D175C89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02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4782D4B3-E72D-F041-ABD0-1372C0EBF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CED656-9AD2-7747-9AF1-F75EAE25A4FC}"/>
              </a:ext>
            </a:extLst>
          </p:cNvPr>
          <p:cNvSpPr/>
          <p:nvPr userDrawn="1"/>
        </p:nvSpPr>
        <p:spPr>
          <a:xfrm>
            <a:off x="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3812FE35-0376-054E-A535-66C3377FC4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66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, light&#10;&#10;Description automatically generated">
            <a:extLst>
              <a:ext uri="{FF2B5EF4-FFF2-40B4-BE49-F238E27FC236}">
                <a16:creationId xmlns:a16="http://schemas.microsoft.com/office/drawing/2014/main" id="{2C9049B0-0B94-BD42-824D-B6D9FACBA8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9285AD-6427-0B46-A0F2-1DCB911CA9CC}"/>
              </a:ext>
            </a:extLst>
          </p:cNvPr>
          <p:cNvSpPr/>
          <p:nvPr userDrawn="1"/>
        </p:nvSpPr>
        <p:spPr>
          <a:xfrm>
            <a:off x="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BE181728-95E0-D942-934C-22837439CA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94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F1BEC-2CAF-7649-A00C-2845946E67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841289-60D1-7948-9778-C9FCBEABBE6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3437A559-6F71-E24B-8877-CF29E1842A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96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E12DA-8290-CF4B-976D-F9128AA4E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1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A7D91F-FDE8-064E-A3E9-D2C0020634A8}"/>
              </a:ext>
            </a:extLst>
          </p:cNvPr>
          <p:cNvSpPr/>
          <p:nvPr userDrawn="1"/>
        </p:nvSpPr>
        <p:spPr>
          <a:xfrm>
            <a:off x="-1200" y="-2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43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DB13CEFF-559B-FB4C-A2FE-263C6B46C7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97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vertebrate, ctenophore&#10;&#10;Description automatically generated">
            <a:extLst>
              <a:ext uri="{FF2B5EF4-FFF2-40B4-BE49-F238E27FC236}">
                <a16:creationId xmlns:a16="http://schemas.microsoft.com/office/drawing/2014/main" id="{58C025E6-8226-464D-867E-1C3F7CD526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E7B51-ECA1-FA4D-BCAA-2BAA2A4A3ED4}"/>
              </a:ext>
            </a:extLst>
          </p:cNvPr>
          <p:cNvSpPr/>
          <p:nvPr userDrawn="1"/>
        </p:nvSpPr>
        <p:spPr>
          <a:xfrm>
            <a:off x="3510116" y="1"/>
            <a:ext cx="8681883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F4023BA9-1025-B342-8C96-782CC118DC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76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D8F0C-28F2-8A42-9D40-7084C9FFD7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53" y="0"/>
            <a:ext cx="12212707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6677CF-4019-3745-AE17-170FFE5A9470}"/>
              </a:ext>
            </a:extLst>
          </p:cNvPr>
          <p:cNvSpPr/>
          <p:nvPr userDrawn="1"/>
        </p:nvSpPr>
        <p:spPr>
          <a:xfrm>
            <a:off x="0" y="0"/>
            <a:ext cx="12202354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97F8A816-849A-F64A-9212-F0A7C735F9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09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ircuit, electronics, night&#10;&#10;Description automatically generated">
            <a:extLst>
              <a:ext uri="{FF2B5EF4-FFF2-40B4-BE49-F238E27FC236}">
                <a16:creationId xmlns:a16="http://schemas.microsoft.com/office/drawing/2014/main" id="{0CFC14C8-0981-E345-B10D-84223FB4C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-1"/>
            <a:ext cx="12193200" cy="685800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2CAB4-5A61-4A44-9A1E-BC9746ED65BA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066775FA-2E3A-3B47-AC4A-682D27F2218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28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60B99-6BFE-2D40-895F-0F084FEC4E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1327" cy="6858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5A56ACD-80AA-D441-B2FA-F252F126F050}"/>
              </a:ext>
            </a:extLst>
          </p:cNvPr>
          <p:cNvSpPr>
            <a:spLocks/>
          </p:cNvSpPr>
          <p:nvPr userDrawn="1"/>
        </p:nvSpPr>
        <p:spPr>
          <a:xfrm rot="5400000">
            <a:off x="2666400" y="-2667600"/>
            <a:ext cx="6858000" cy="12193200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FB81D85-C6D9-464F-970F-8B449E6B3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687E4BC-2B2B-B045-B01E-E0001545D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59F83AF-D8A4-3D48-9AAD-FC11BC3D96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6CAA01D4-228A-2D47-8D6D-23BE3048C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A92CF2F3-D508-734C-A803-AEC0A192B1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27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 object, blue, star, bright&#10;&#10;Description automatically generated">
            <a:extLst>
              <a:ext uri="{FF2B5EF4-FFF2-40B4-BE49-F238E27FC236}">
                <a16:creationId xmlns:a16="http://schemas.microsoft.com/office/drawing/2014/main" id="{FB37B42A-7042-E140-A580-6034CB5856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0" y="-2"/>
            <a:ext cx="121932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9646DD-15B4-6F44-9224-549BD8C15001}"/>
              </a:ext>
            </a:extLst>
          </p:cNvPr>
          <p:cNvSpPr/>
          <p:nvPr userDrawn="1"/>
        </p:nvSpPr>
        <p:spPr>
          <a:xfrm>
            <a:off x="-120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F9FBE488-91F7-1942-A89D-FB17FE084C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115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BEC0F4-29B3-1844-A206-E9978DDC9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BA66D4-F829-5348-B094-D86162A17157}"/>
              </a:ext>
            </a:extLst>
          </p:cNvPr>
          <p:cNvSpPr/>
          <p:nvPr userDrawn="1"/>
        </p:nvSpPr>
        <p:spPr>
          <a:xfrm>
            <a:off x="-600" y="-3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BDDBD7D5-08A7-D64A-8871-2D7A78BACF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7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0AFABCE9-6BC8-E741-B725-757DD8CDE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200" cy="686115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30656C-1B23-0749-AD6A-14502D71E9B2}"/>
              </a:ext>
            </a:extLst>
          </p:cNvPr>
          <p:cNvSpPr/>
          <p:nvPr userDrawn="1"/>
        </p:nvSpPr>
        <p:spPr>
          <a:xfrm>
            <a:off x="-600" y="1"/>
            <a:ext cx="12192600" cy="68579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9E4F93-C5F1-8F48-A4C5-D5EFC338F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8BAC75-B7C6-FE40-9C8B-21A49F1AC3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FD7C4A91-C1F1-FD49-AF4E-49381B249C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tx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117C73D-1E90-6E4B-B561-F3868D991D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6B5A3F7D-62C2-2F4F-A74E-62524C8DDF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tx2"/>
                </a:solidFill>
              </a:rPr>
              <a:t>© 2021 Arm</a:t>
            </a:r>
            <a:endParaRPr lang="en-US" altLang="en-US" sz="1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87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223CC0-C7A1-BC40-9A1F-09EBC27A2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0CD7DAB-58BC-C442-ABC0-6D7414DFC2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Divider Page Title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DE2EBD-0FA3-D24B-AC33-4F98A57EE2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F51B5E8-1A64-CC4C-8297-18A3B4939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CF3F483E-C28F-8C43-8AF4-54DEBAF1D6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727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Divider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F5B06E-F6A0-3B43-AD64-568F71E24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73DAA08-2A8E-BC49-A908-D83D95CBF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Divider Page Title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18585A9-CBDE-FB4B-A656-FBBD0B0CA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F366692D-059F-E843-B530-FFE3E2135C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84D08BDA-0B34-A84B-B3A0-9DE0D5EB96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99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Divider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353FD8-3FBF-E340-8B41-D553C61637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02B157-BA2E-444C-B53E-75E5005648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Divider Page Title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C899D-8C55-104D-89CA-EA4FCE459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C852A8C-3865-AA4E-82F7-750F6C6DD6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8F84B417-FBBD-D54C-B0DE-4D62AABBD4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041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6250"/>
            <a:ext cx="11233150" cy="654760"/>
          </a:xfrm>
        </p:spPr>
        <p:txBody>
          <a:bodyPr anchor="t"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479425" y="1171111"/>
            <a:ext cx="11233150" cy="494833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 marL="672783">
              <a:lnSpc>
                <a:spcPct val="100000"/>
              </a:lnSpc>
              <a:spcAft>
                <a:spcPts val="0"/>
              </a:spcAft>
              <a:defRPr sz="2000">
                <a:solidFill>
                  <a:schemeClr val="tx2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3pPr>
            <a:lvl4pPr marL="1293178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defRPr sz="1800"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 with Top Level Bullet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3250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lide w/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554489"/>
            <a:ext cx="11233150" cy="455323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50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E00537-4172-4053-A616-87E429C679AC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620481"/>
            <a:ext cx="0" cy="451520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991131"/>
            <a:ext cx="11233150" cy="359204"/>
          </a:xfr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31"/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20481"/>
            <a:ext cx="53456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477587" y="2202443"/>
            <a:ext cx="5347480" cy="3933245"/>
          </a:xfrm>
        </p:spPr>
        <p:txBody>
          <a:bodyPr/>
          <a:lstStyle>
            <a:lvl1pPr marL="342900" indent="-3429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31"/>
          <p:cNvSpPr>
            <a:spLocks noGrp="1"/>
          </p:cNvSpPr>
          <p:nvPr>
            <p:ph type="body" sz="quarter" idx="18" hasCustomPrompt="1"/>
          </p:nvPr>
        </p:nvSpPr>
        <p:spPr>
          <a:xfrm>
            <a:off x="6341534" y="1620481"/>
            <a:ext cx="5371042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339947" y="2202442"/>
            <a:ext cx="5372628" cy="3933246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6211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795D2F-D322-4144-8DA8-55D6A294274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48138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D2EAD-40A5-4C0B-900F-916EB19FF748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051800" y="1611050"/>
            <a:ext cx="0" cy="444843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 userDrawn="1"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 userDrawn="1">
            <p:ph idx="1"/>
          </p:nvPr>
        </p:nvSpPr>
        <p:spPr>
          <a:xfrm>
            <a:off x="479426" y="2373786"/>
            <a:ext cx="3372644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0" name="Text Placeholder 13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 userDrawn="1">
            <p:ph idx="17"/>
          </p:nvPr>
        </p:nvSpPr>
        <p:spPr>
          <a:xfrm>
            <a:off x="4416359" y="2373786"/>
            <a:ext cx="3359281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/>
          <p:cNvSpPr>
            <a:spLocks noGrp="1"/>
          </p:cNvSpPr>
          <p:nvPr userDrawn="1">
            <p:ph idx="18"/>
          </p:nvPr>
        </p:nvSpPr>
        <p:spPr>
          <a:xfrm>
            <a:off x="8300113" y="2373786"/>
            <a:ext cx="3412462" cy="3685702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419997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1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00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0F1145-3FE1-6D42-AA8B-F8E06EB9F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" y="0"/>
            <a:ext cx="12192442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2F924C-135F-554D-93F0-AB47D68FAEB2}"/>
              </a:ext>
            </a:extLst>
          </p:cNvPr>
          <p:cNvSpPr/>
          <p:nvPr userDrawn="1"/>
        </p:nvSpPr>
        <p:spPr>
          <a:xfrm rot="16200000">
            <a:off x="6027000" y="693001"/>
            <a:ext cx="6858000" cy="5472000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406E79-E2B4-C342-8DB2-4D2D3C2FA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28F18B9-825A-C643-BA5E-962035403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79634863-0C8B-5F4F-B35A-4D468E8EC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E921999B-E167-3C4E-A8F5-820963AA11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70BF6488-6104-D74D-BDA7-9A5F46DE19C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402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1"/>
          </p:nvPr>
        </p:nvSpPr>
        <p:spPr>
          <a:xfrm>
            <a:off x="8299119" y="2372564"/>
            <a:ext cx="3413455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6" name="Group 6">
            <a:extLst>
              <a:ext uri="{FF2B5EF4-FFF2-40B4-BE49-F238E27FC236}">
                <a16:creationId xmlns:a16="http://schemas.microsoft.com/office/drawing/2014/main" id="{CCE81F77-7204-0241-970A-63C43B1D7B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48138" y="1611050"/>
            <a:ext cx="3903662" cy="4448438"/>
            <a:chOff x="3706307" y="1883391"/>
            <a:chExt cx="3803176" cy="447295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266E339-1F3B-8E41-B64F-AA6A42EDF7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06307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22B3030-62BD-3440-A850-5C6E7CCDD5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09483" y="1883391"/>
              <a:ext cx="0" cy="447295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 Placeholder 131">
            <a:extLst>
              <a:ext uri="{FF2B5EF4-FFF2-40B4-BE49-F238E27FC236}">
                <a16:creationId xmlns:a16="http://schemas.microsoft.com/office/drawing/2014/main" id="{B54BFFD1-D378-D841-B5DD-88788B48D0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1611050"/>
            <a:ext cx="33726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Text Placeholder 131">
            <a:extLst>
              <a:ext uri="{FF2B5EF4-FFF2-40B4-BE49-F238E27FC236}">
                <a16:creationId xmlns:a16="http://schemas.microsoft.com/office/drawing/2014/main" id="{E3125198-F65A-8049-9D3E-A6AF258DAE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6192" y="1611050"/>
            <a:ext cx="3359945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Text Placeholder 131">
            <a:extLst>
              <a:ext uri="{FF2B5EF4-FFF2-40B4-BE49-F238E27FC236}">
                <a16:creationId xmlns:a16="http://schemas.microsoft.com/office/drawing/2014/main" id="{7C8008EA-19DB-814F-9284-A055A2AB89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99449" y="1611050"/>
            <a:ext cx="3413126" cy="560696"/>
          </a:xfrm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DD4BA2E6-FACA-5C45-B75F-9327959A67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15863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7" name="Content Placeholder 8">
            <a:extLst>
              <a:ext uri="{FF2B5EF4-FFF2-40B4-BE49-F238E27FC236}">
                <a16:creationId xmlns:a16="http://schemas.microsoft.com/office/drawing/2014/main" id="{5AB0A5A2-CEF5-6E44-BACF-2C0296FE30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9425" y="2372564"/>
            <a:ext cx="3360274" cy="3686924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7187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_narrow_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05B7A5-C1F7-41D3-815C-A3728D81DBDD}"/>
              </a:ext>
            </a:extLst>
          </p:cNvPr>
          <p:cNvCxnSpPr>
            <a:cxnSpLocks/>
          </p:cNvCxnSpPr>
          <p:nvPr userDrawn="1"/>
        </p:nvCxnSpPr>
        <p:spPr>
          <a:xfrm>
            <a:off x="3255004" y="1631950"/>
            <a:ext cx="0" cy="444060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idx="1"/>
          </p:nvPr>
        </p:nvSpPr>
        <p:spPr>
          <a:xfrm>
            <a:off x="479425" y="1631111"/>
            <a:ext cx="2619375" cy="444060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21"/>
          </p:nvPr>
        </p:nvSpPr>
        <p:spPr>
          <a:xfrm>
            <a:off x="3416035" y="1631111"/>
            <a:ext cx="8296540" cy="4440603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999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41881F-8B1A-4F78-926D-54E8F515C458}"/>
              </a:ext>
            </a:extLst>
          </p:cNvPr>
          <p:cNvCxnSpPr>
            <a:cxnSpLocks/>
          </p:cNvCxnSpPr>
          <p:nvPr userDrawn="1"/>
        </p:nvCxnSpPr>
        <p:spPr>
          <a:xfrm>
            <a:off x="8932863" y="1629287"/>
            <a:ext cx="0" cy="444326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1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9037637" y="1629597"/>
            <a:ext cx="2674937" cy="4443488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21"/>
          </p:nvPr>
        </p:nvSpPr>
        <p:spPr>
          <a:xfrm>
            <a:off x="479425" y="1629287"/>
            <a:ext cx="8348664" cy="4443267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 marL="58134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 marL="9471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  <a:lvl4pPr marL="1293178" indent="-173038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1800">
                <a:solidFill>
                  <a:srgbClr val="333E48"/>
                </a:solidFill>
              </a:defRPr>
            </a:lvl4pPr>
            <a:lvl5pPr marL="1518603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49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3354388" y="1618445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4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3354388" y="3755872"/>
            <a:ext cx="2606675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5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9066213" y="1618445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6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9066213" y="3755872"/>
            <a:ext cx="2646362" cy="1953683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79425" y="1618445"/>
            <a:ext cx="26193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220216" y="1618445"/>
            <a:ext cx="2606675" cy="4086225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0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3pPr>
            <a:lvl4pPr marL="1201738" indent="-173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>
                <a:solidFill>
                  <a:srgbClr val="333E48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>
                <a:solidFill>
                  <a:srgbClr val="333E4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44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78302"/>
            <a:ext cx="11233150" cy="5128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3"/>
          </p:nvPr>
        </p:nvSpPr>
        <p:spPr>
          <a:xfrm>
            <a:off x="479425" y="991131"/>
            <a:ext cx="11233150" cy="344488"/>
          </a:xfrm>
        </p:spPr>
        <p:txBody>
          <a:bodyPr/>
          <a:lstStyle>
            <a:lvl1pPr marL="0" indent="0">
              <a:buNone/>
              <a:defRPr lang="en-US" sz="24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79425" y="1629079"/>
            <a:ext cx="5481108" cy="4455197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333E48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2000">
                <a:solidFill>
                  <a:srgbClr val="333E48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 sz="1800">
                <a:solidFill>
                  <a:srgbClr val="333E48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6250924" y="1629080"/>
            <a:ext cx="5461651" cy="4455198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 sz="2200">
                <a:solidFill>
                  <a:srgbClr val="333E48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42164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d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able Placeholder 3"/>
          <p:cNvSpPr>
            <a:spLocks noGrp="1"/>
          </p:cNvSpPr>
          <p:nvPr>
            <p:ph type="tbl" sz="quarter" idx="13"/>
          </p:nvPr>
        </p:nvSpPr>
        <p:spPr>
          <a:xfrm>
            <a:off x="479425" y="1259574"/>
            <a:ext cx="11233150" cy="483642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512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1880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28AC5A-7EFB-CA43-8A9B-3B442C5C9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2B5F482-A1DF-47CF-A799-587634BE9938}"/>
              </a:ext>
            </a:extLst>
          </p:cNvPr>
          <p:cNvSpPr/>
          <p:nvPr userDrawn="1"/>
        </p:nvSpPr>
        <p:spPr>
          <a:xfrm>
            <a:off x="10683875" y="5937250"/>
            <a:ext cx="1095375" cy="682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C1198ECC-03BB-F84C-8B27-CF6053626C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2EFD6F9F-6DEB-6F4D-BE5A-D3540160B34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A82B8D-79F0-2840-A348-51E15B608C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0505" y="952143"/>
            <a:ext cx="46551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Danke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谢谢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ありがとう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Asante</a:t>
            </a: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감사합니다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धन्यवाद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Kiitos</a:t>
            </a:r>
          </a:p>
          <a:p>
            <a:pPr algn="r">
              <a:defRPr/>
            </a:pPr>
            <a:r>
              <a:rPr lang="ar-SA" sz="2800" kern="1200" dirty="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endParaRPr lang="en-GB" sz="2800" kern="1200" dirty="0">
              <a:solidFill>
                <a:schemeClr val="bg1"/>
              </a:solidFill>
              <a:latin typeface="Calibri" charset="0"/>
              <a:ea typeface="ＭＳ Ｐゴシック" charset="-128"/>
              <a:cs typeface="+mn-cs"/>
            </a:endParaRPr>
          </a:p>
          <a:p>
            <a:pPr algn="r">
              <a:defRPr/>
            </a:pPr>
            <a:r>
              <a:rPr lang="as-IN" altLang="en-US" sz="2800" dirty="0">
                <a:solidFill>
                  <a:schemeClr val="bg1"/>
                </a:solidFill>
              </a:rPr>
              <a:t>ধন্যবাদ</a:t>
            </a:r>
            <a:br>
              <a:rPr lang="en-US" altLang="en-US" sz="2800" dirty="0">
                <a:solidFill>
                  <a:schemeClr val="bg1"/>
                </a:solidFill>
              </a:rPr>
            </a:br>
            <a:r>
              <a:rPr lang="he-IL" altLang="en-US" sz="2800" dirty="0">
                <a:solidFill>
                  <a:schemeClr val="bg1"/>
                </a:solidFill>
              </a:rPr>
              <a:t>תודה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73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11E887-F2DD-9743-B321-E6625A63F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10" name="Picture 9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AF5F647F-3DD2-E04B-AC85-5BB3FF0999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1BE84E2F-085C-6E4E-8174-736F84DE3A1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0E328-7BED-1141-A027-0EEE09BB1F0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0505" y="952143"/>
            <a:ext cx="4655186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Thank You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Danke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Gracias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谢谢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ありがとう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Asante</a:t>
            </a:r>
          </a:p>
          <a:p>
            <a:pPr algn="r"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Merci</a:t>
            </a: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감사합니다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altLang="en-US" sz="2800" dirty="0" err="1">
                <a:solidFill>
                  <a:schemeClr val="bg1"/>
                </a:solidFill>
              </a:rPr>
              <a:t>धन्यवाद</a:t>
            </a:r>
            <a:endParaRPr lang="en-US" altLang="en-US" sz="2800" dirty="0">
              <a:solidFill>
                <a:schemeClr val="bg1"/>
              </a:solidFill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Kiitos</a:t>
            </a:r>
          </a:p>
          <a:p>
            <a:pPr algn="r">
              <a:defRPr/>
            </a:pPr>
            <a:r>
              <a:rPr lang="ar-SA" sz="2800" kern="1200" dirty="0">
                <a:solidFill>
                  <a:schemeClr val="bg1"/>
                </a:solidFill>
                <a:latin typeface="Calibri" charset="0"/>
                <a:ea typeface="ＭＳ Ｐゴシック" charset="-128"/>
                <a:cs typeface="+mn-cs"/>
              </a:rPr>
              <a:t>شكرًا</a:t>
            </a:r>
            <a:endParaRPr lang="en-GB" sz="2800" kern="1200" dirty="0">
              <a:solidFill>
                <a:schemeClr val="bg1"/>
              </a:solidFill>
              <a:latin typeface="Calibri" charset="0"/>
              <a:ea typeface="ＭＳ Ｐゴシック" charset="-128"/>
              <a:cs typeface="+mn-cs"/>
            </a:endParaRPr>
          </a:p>
          <a:p>
            <a:pPr algn="r">
              <a:defRPr/>
            </a:pPr>
            <a:r>
              <a:rPr lang="as-IN" altLang="en-US" sz="2800" dirty="0">
                <a:solidFill>
                  <a:schemeClr val="bg1"/>
                </a:solidFill>
              </a:rPr>
              <a:t>ধন্যবাদ</a:t>
            </a:r>
            <a:br>
              <a:rPr lang="en-US" altLang="en-US" sz="2800" dirty="0">
                <a:solidFill>
                  <a:schemeClr val="bg1"/>
                </a:solidFill>
              </a:rPr>
            </a:br>
            <a:r>
              <a:rPr lang="he-IL" altLang="en-US" sz="2800" dirty="0">
                <a:solidFill>
                  <a:schemeClr val="bg1"/>
                </a:solidFill>
              </a:rPr>
              <a:t>תודה</a:t>
            </a:r>
            <a:endParaRPr lang="en-US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4466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3539DD-CEDA-3A48-A36A-6D3775392A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 dirty="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 dirty="0">
                <a:solidFill>
                  <a:schemeClr val="bg1"/>
                </a:solidFill>
              </a:rPr>
            </a:br>
            <a:r>
              <a:rPr lang="en-US" altLang="x-none" sz="1200" dirty="0" err="1">
                <a:solidFill>
                  <a:schemeClr val="bg1"/>
                </a:solidFill>
              </a:rPr>
              <a:t>www.arm.com</a:t>
            </a:r>
            <a:r>
              <a:rPr lang="en-US" altLang="x-none" sz="1200" dirty="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9" name="Picture 8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5C774FB-6A72-C34E-AAAD-07547EC963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870DFC52-AE4C-654B-A714-C2006FAE041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16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925CD4-06B7-E24D-8A2A-BE1E27E8B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8000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8F9D61-0E18-934E-80CB-8ABCE713AF08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20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5F76A5-92C3-DF4A-993D-C79C93E531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2F45A70-6A1D-5943-8B02-2010995888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1CCBE84-A3EE-DA41-BB17-C2EE027C0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267C7E9E-E74C-0547-868F-423E4E219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1652C07E-440A-CE41-9DBD-125723A40F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205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720845-44B5-8345-A55E-DF3DBAF7C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7078942" y="1087378"/>
            <a:ext cx="423330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US" altLang="x-none" sz="1200" dirty="0">
                <a:solidFill>
                  <a:schemeClr val="bg1"/>
                </a:solidFill>
              </a:rPr>
              <a:t>The Arm trademarks featured in this presentation are registered trademarks or trademarks of Arm Limited (or its subsidiaries) in the US and/or elsewhere.  All rights reserved.  All other marks featured may be trademarks of their respective owners.</a:t>
            </a:r>
          </a:p>
          <a:p>
            <a:pPr algn="r">
              <a:defRPr/>
            </a:pPr>
            <a:br>
              <a:rPr lang="en-US" altLang="x-none" sz="1200" dirty="0">
                <a:solidFill>
                  <a:schemeClr val="bg1"/>
                </a:solidFill>
              </a:rPr>
            </a:br>
            <a:r>
              <a:rPr lang="en-US" altLang="x-none" sz="1200" dirty="0" err="1">
                <a:solidFill>
                  <a:schemeClr val="bg1"/>
                </a:solidFill>
              </a:rPr>
              <a:t>www.arm.com</a:t>
            </a:r>
            <a:r>
              <a:rPr lang="en-US" altLang="x-none" sz="1200" dirty="0">
                <a:solidFill>
                  <a:schemeClr val="bg1"/>
                </a:solidFill>
              </a:rPr>
              <a:t>/company/policies/trademarks</a:t>
            </a:r>
          </a:p>
        </p:txBody>
      </p:sp>
      <p:pic>
        <p:nvPicPr>
          <p:cNvPr id="9" name="Picture 8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A3F307A-54EB-9747-ABE8-8A816CDDD8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8" name="TextBox 20">
            <a:extLst>
              <a:ext uri="{FF2B5EF4-FFF2-40B4-BE49-F238E27FC236}">
                <a16:creationId xmlns:a16="http://schemas.microsoft.com/office/drawing/2014/main" id="{EA133D04-5236-D641-B03F-0BE645CEB92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50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38" y="6495779"/>
            <a:ext cx="3735768" cy="22649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 hasCustomPrompt="1"/>
          </p:nvPr>
        </p:nvSpPr>
        <p:spPr>
          <a:xfrm>
            <a:off x="900235" y="1440000"/>
            <a:ext cx="11040000" cy="1920000"/>
          </a:xfrm>
        </p:spPr>
        <p:txBody>
          <a:bodyPr lIns="0" tIns="0" rIns="0" bIns="0">
            <a:normAutofit/>
          </a:bodyPr>
          <a:lstStyle>
            <a:lvl1pPr algn="r">
              <a:defRPr sz="48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GB" dirty="0"/>
              <a:t>Click to Edit Title</a:t>
            </a:r>
            <a:endParaRPr kumimoji="0" lang="en-US" dirty="0"/>
          </a:p>
        </p:txBody>
      </p:sp>
      <p:sp>
        <p:nvSpPr>
          <p:cNvPr id="20" name="Subtitle 19"/>
          <p:cNvSpPr>
            <a:spLocks noGrp="1"/>
          </p:cNvSpPr>
          <p:nvPr>
            <p:ph type="subTitle" idx="1" hasCustomPrompt="1"/>
          </p:nvPr>
        </p:nvSpPr>
        <p:spPr>
          <a:xfrm>
            <a:off x="900235" y="3600000"/>
            <a:ext cx="11040000" cy="960000"/>
          </a:xfrm>
        </p:spPr>
        <p:txBody>
          <a:bodyPr lIns="0" tIns="0" rIns="0"/>
          <a:lstStyle>
            <a:lvl1pPr marL="36576" indent="0" algn="r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GB" dirty="0"/>
              <a:t>Click to edit subtitle</a:t>
            </a:r>
            <a:endParaRPr kumimoji="0"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38" y="6495779"/>
            <a:ext cx="3735768" cy="22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416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269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545" y="6313933"/>
            <a:ext cx="1164886" cy="3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6977"/>
      </p:ext>
    </p:extLst>
  </p:cSld>
  <p:clrMapOvr>
    <a:masterClrMapping/>
  </p:clrMapOvr>
  <p:transition>
    <p:pull dir="r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0" lang="en-GB" dirty="0"/>
              <a:t>Click to Edit Title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0002" y="1440000"/>
            <a:ext cx="5275712" cy="468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GB" dirty="0"/>
              <a:t>Click to edit text</a:t>
            </a:r>
          </a:p>
          <a:p>
            <a:pPr lvl="1" eaLnBrk="1" latinLnBrk="0" hangingPunct="1"/>
            <a:r>
              <a:rPr lang="en-GB" dirty="0"/>
              <a:t>Second level</a:t>
            </a:r>
          </a:p>
          <a:p>
            <a:pPr lvl="2" eaLnBrk="1" latinLnBrk="0" hangingPunct="1"/>
            <a:r>
              <a:rPr lang="en-GB" dirty="0"/>
              <a:t>Third level</a:t>
            </a:r>
          </a:p>
          <a:p>
            <a:pPr lvl="3" eaLnBrk="1" latinLnBrk="0" hangingPunct="1"/>
            <a:r>
              <a:rPr lang="en-GB" dirty="0"/>
              <a:t>Fourth level</a:t>
            </a:r>
          </a:p>
          <a:p>
            <a:pPr lvl="4" eaLnBrk="1" latinLnBrk="0" hangingPunct="1"/>
            <a:r>
              <a:rPr lang="en-GB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77782" y="1440000"/>
            <a:ext cx="5562551" cy="4680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GB" dirty="0"/>
              <a:t>Click to edit text</a:t>
            </a:r>
          </a:p>
          <a:p>
            <a:pPr lvl="1" eaLnBrk="1" latinLnBrk="0" hangingPunct="1"/>
            <a:r>
              <a:rPr lang="en-GB" dirty="0"/>
              <a:t>Second level</a:t>
            </a:r>
          </a:p>
          <a:p>
            <a:pPr lvl="2" eaLnBrk="1" latinLnBrk="0" hangingPunct="1"/>
            <a:r>
              <a:rPr lang="en-GB" dirty="0"/>
              <a:t>Third level</a:t>
            </a:r>
          </a:p>
          <a:p>
            <a:pPr lvl="3" eaLnBrk="1" latinLnBrk="0" hangingPunct="1"/>
            <a:r>
              <a:rPr lang="en-GB" dirty="0"/>
              <a:t>Fourth level</a:t>
            </a:r>
          </a:p>
          <a:p>
            <a:pPr lvl="4" eaLnBrk="1" latinLnBrk="0" hangingPunct="1"/>
            <a:r>
              <a:rPr lang="en-GB" dirty="0"/>
              <a:t>Fifth level</a:t>
            </a:r>
            <a:endParaRPr kumimoji="0"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545" y="6313933"/>
            <a:ext cx="1164886" cy="36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32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94321-DD87-0D4B-AEA1-CB80E36808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794735" y="460734"/>
            <a:ext cx="6862654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8F4AA8-7F9E-7D41-BF94-4D811F55AC2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210143-1056-7048-ADC6-41884B602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64FB5B-BAC3-AC46-8166-1B8CCBE24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8C4AE80-A942-A94D-9D03-1C89C2862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8C8B782A-A9C9-CA41-A2FF-1BC8DE034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FCEEB435-8B36-4144-8E92-92682FE106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8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D0AF51-EEA2-DE46-8B7D-78783234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60" r="1770"/>
          <a:stretch/>
        </p:blipFill>
        <p:spPr>
          <a:xfrm>
            <a:off x="-60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797061" y="463062"/>
            <a:ext cx="6858000" cy="5931877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2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9E646E-904B-FE40-95AC-5DBD9EA1E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FC9BE8F-3B53-B24B-8202-E7DDC587BF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B2024A-A0B8-5D48-B2AD-E9A66CF10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4" name="Picture 13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B0F255FF-9877-7447-84E8-B54342514A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AEE727D9-9D95-154F-8EEF-D353686DEB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9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6984C-0C60-D246-AE94-A2AE6368F1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3200" cy="685799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9BECDB-CC38-DF4D-907D-B3DFBF61DA05}"/>
              </a:ext>
            </a:extLst>
          </p:cNvPr>
          <p:cNvSpPr/>
          <p:nvPr userDrawn="1"/>
        </p:nvSpPr>
        <p:spPr>
          <a:xfrm>
            <a:off x="4498259" y="1"/>
            <a:ext cx="769374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AEACEA-CC36-0E44-8844-76898F890A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C60D2D7-6351-ED48-8D39-DF4D3B06F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EE0145AD-284C-9241-B886-C8320F329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317F1C36-0131-3143-8A0C-5B53D484B0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97C82C88-5520-304D-9044-627C10A67F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ection Divider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1347F1D-5F69-BB4F-AE1F-4C4F13186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C855E-7087-584A-BBB4-44CE2BD68C9E}"/>
              </a:ext>
            </a:extLst>
          </p:cNvPr>
          <p:cNvSpPr/>
          <p:nvPr userDrawn="1"/>
        </p:nvSpPr>
        <p:spPr>
          <a:xfrm rot="16200000">
            <a:off x="5172924" y="-161079"/>
            <a:ext cx="6862654" cy="7175502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alpha val="0"/>
                </a:schemeClr>
              </a:gs>
              <a:gs pos="100000">
                <a:schemeClr val="tx1">
                  <a:alpha val="4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64D7468-B6ED-8B46-A799-873C6CBB00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CF4363-5E90-D047-9431-0DB690B3B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CBA493B4-A47A-AF4F-8961-DFC7E525A7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CE333105-CFBC-7646-89A1-C700547214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67D5806-7916-AE44-A8CA-0060927C5E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40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D5555E-95A7-C641-8EB5-0619DE2A3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6C3B07-082E-DB42-B5EB-8FC5A1CED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5" name="Picture 14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AF64EEF4-B1ED-2544-B548-9FFD93EA66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73FB50C7-839A-F84D-ADC0-26A88F1AF62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3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041E3-D124-8440-B6B0-06A51A3090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0" y="1"/>
            <a:ext cx="12193200" cy="685799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E9339E2-6786-4585-B68E-B160A16B524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016500" y="1952625"/>
            <a:ext cx="6307138" cy="7413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algn="r" eaLnBrk="1" hangingPunct="1">
              <a:lnSpc>
                <a:spcPct val="104000"/>
              </a:lnSpc>
              <a:buFont typeface="Arial" charset="0"/>
              <a:buNone/>
              <a:defRPr/>
            </a:pPr>
            <a:endParaRPr lang="en-GB" sz="1600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FF0996-2F0F-5B4A-AE7F-01949B340BCF}"/>
              </a:ext>
            </a:extLst>
          </p:cNvPr>
          <p:cNvSpPr/>
          <p:nvPr userDrawn="1"/>
        </p:nvSpPr>
        <p:spPr>
          <a:xfrm>
            <a:off x="3849329" y="1"/>
            <a:ext cx="8342671" cy="68579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45000">
                <a:srgbClr val="000000">
                  <a:alpha val="25000"/>
                </a:srgbClr>
              </a:gs>
              <a:gs pos="100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BE3C52-00EF-C04D-93F3-7480251F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2" t="3803" r="2134" b="12930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21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941131" y="5770761"/>
            <a:ext cx="4264272" cy="295077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 Name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941131" y="6080641"/>
            <a:ext cx="4264272" cy="301109"/>
          </a:xfrm>
        </p:spPr>
        <p:txBody>
          <a:bodyPr anchor="t"/>
          <a:lstStyle>
            <a:lvl1pPr marL="0" indent="0" algn="r">
              <a:spcAft>
                <a:spcPts val="600"/>
              </a:spcAft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016499" y="788740"/>
            <a:ext cx="6192839" cy="289871"/>
          </a:xfrm>
        </p:spPr>
        <p:txBody>
          <a:bodyPr/>
          <a:lstStyle>
            <a:lvl1pPr marL="0" indent="0" algn="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5A9EDC-D6F8-D44D-A166-BF363AD0E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499" y="1207042"/>
            <a:ext cx="6192840" cy="2574186"/>
          </a:xfrm>
        </p:spPr>
        <p:txBody>
          <a:bodyPr anchor="t" anchorCtr="0"/>
          <a:lstStyle>
            <a:lvl1pPr algn="r">
              <a:lnSpc>
                <a:spcPct val="85000"/>
              </a:lnSpc>
              <a:defRPr sz="5000" b="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br>
              <a:rPr lang="en-US" dirty="0"/>
            </a:br>
            <a:r>
              <a:rPr lang="en-US" dirty="0"/>
              <a:t>Line 3</a:t>
            </a:r>
            <a:br>
              <a:rPr lang="en-US" dirty="0"/>
            </a:br>
            <a:r>
              <a:rPr lang="en-US" dirty="0"/>
              <a:t>Line 4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3120599-1266-FE46-AC08-C11A2D8A77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6498" y="3973626"/>
            <a:ext cx="6192840" cy="70244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marR="0" indent="0" algn="r" defTabSz="914400" rtl="0" eaLnBrk="1" fontAlgn="auto" latinLnBrk="0" hangingPunct="1">
              <a:lnSpc>
                <a:spcPct val="10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6" name="Picture 15" descr="A picture containing building, drawing&#10;&#10;Description automatically generated">
            <a:extLst>
              <a:ext uri="{FF2B5EF4-FFF2-40B4-BE49-F238E27FC236}">
                <a16:creationId xmlns:a16="http://schemas.microsoft.com/office/drawing/2014/main" id="{0A33934D-C896-5B4A-B1D6-BDDDB11E03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11" y="1167639"/>
            <a:ext cx="1700213" cy="530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BE22F3-8447-4280-A964-8A2DE5DCE0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874625" y="2667000"/>
            <a:ext cx="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9" name="TextBox 20">
            <a:extLst>
              <a:ext uri="{FF2B5EF4-FFF2-40B4-BE49-F238E27FC236}">
                <a16:creationId xmlns:a16="http://schemas.microsoft.com/office/drawing/2014/main" id="{605CEBE1-EDEA-1145-9184-E339DB2CD8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chemeClr val="bg2"/>
                </a:solidFill>
              </a:rPr>
              <a:t>© 2021 Arm</a:t>
            </a:r>
            <a:endParaRPr lang="en-US" alt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32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78301"/>
            <a:ext cx="11233150" cy="6547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Box 26"/>
          <p:cNvSpPr txBox="1">
            <a:spLocks noChangeArrowheads="1"/>
          </p:cNvSpPr>
          <p:nvPr userDrawn="1"/>
        </p:nvSpPr>
        <p:spPr bwMode="auto">
          <a:xfrm>
            <a:off x="492125" y="6410643"/>
            <a:ext cx="312738" cy="1381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fld id="{2682C2D1-8EA8-E748-B66F-74D4D53CF8F8}" type="slidenum">
              <a:rPr lang="en-US" altLang="en-US" sz="1000" smtClean="0">
                <a:solidFill>
                  <a:srgbClr val="7F7F7F"/>
                </a:solidFill>
              </a:rPr>
              <a:pPr eaLnBrk="1" hangingPunct="1">
                <a:lnSpc>
                  <a:spcPct val="90000"/>
                </a:lnSpc>
                <a:spcAft>
                  <a:spcPts val="600"/>
                </a:spcAft>
                <a:buFont typeface="Arial" charset="0"/>
                <a:buNone/>
                <a:defRPr/>
              </a:pPr>
              <a:t>‹#›</a:t>
            </a:fld>
            <a:endParaRPr lang="en-US" altLang="en-US" sz="1000" dirty="0">
              <a:solidFill>
                <a:srgbClr val="7F7F7F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EB643E-3109-434C-BA97-15D4C8A5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133061"/>
            <a:ext cx="11243088" cy="4974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C88DC1F2-A377-A943-9ABE-BD7E2F2C1811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847" y="6384924"/>
            <a:ext cx="879904" cy="274619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27B344F3-4498-5A4F-9DA2-CB9437A253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2662" y="6413179"/>
            <a:ext cx="4636741" cy="1384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 eaLnBrk="1" hangingPunct="1">
              <a:lnSpc>
                <a:spcPct val="90000"/>
              </a:lnSpc>
              <a:spcAft>
                <a:spcPts val="600"/>
              </a:spcAft>
              <a:buFont typeface="Arial" charset="0"/>
              <a:buNone/>
              <a:defRPr/>
            </a:pPr>
            <a:r>
              <a:rPr lang="en-GB" altLang="en-US" sz="1000" dirty="0">
                <a:solidFill>
                  <a:srgbClr val="7F7F7F"/>
                </a:solidFill>
              </a:rPr>
              <a:t>© 2021 Arm</a:t>
            </a:r>
            <a:endParaRPr lang="en-US" altLang="en-US" sz="1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9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14" r:id="rId1"/>
    <p:sldLayoutId id="2147485515" r:id="rId2"/>
    <p:sldLayoutId id="2147485516" r:id="rId3"/>
    <p:sldLayoutId id="2147485517" r:id="rId4"/>
    <p:sldLayoutId id="2147485520" r:id="rId5"/>
    <p:sldLayoutId id="2147485521" r:id="rId6"/>
    <p:sldLayoutId id="2147485524" r:id="rId7"/>
    <p:sldLayoutId id="2147485522" r:id="rId8"/>
    <p:sldLayoutId id="2147485507" r:id="rId9"/>
    <p:sldLayoutId id="2147485525" r:id="rId10"/>
    <p:sldLayoutId id="2147485527" r:id="rId11"/>
    <p:sldLayoutId id="2147485528" r:id="rId12"/>
    <p:sldLayoutId id="2147485529" r:id="rId13"/>
    <p:sldLayoutId id="2147485530" r:id="rId14"/>
    <p:sldLayoutId id="2147485531" r:id="rId15"/>
    <p:sldLayoutId id="2147485532" r:id="rId16"/>
    <p:sldLayoutId id="2147485533" r:id="rId17"/>
    <p:sldLayoutId id="2147485534" r:id="rId18"/>
    <p:sldLayoutId id="2147485535" r:id="rId19"/>
    <p:sldLayoutId id="2147485536" r:id="rId20"/>
    <p:sldLayoutId id="2147485537" r:id="rId21"/>
    <p:sldLayoutId id="2147485538" r:id="rId22"/>
    <p:sldLayoutId id="2147485510" r:id="rId23"/>
    <p:sldLayoutId id="2147485436" r:id="rId24"/>
    <p:sldLayoutId id="2147485438" r:id="rId25"/>
    <p:sldLayoutId id="2147485440" r:id="rId26"/>
    <p:sldLayoutId id="2147485441" r:id="rId27"/>
    <p:sldLayoutId id="2147485442" r:id="rId28"/>
    <p:sldLayoutId id="2147485443" r:id="rId29"/>
    <p:sldLayoutId id="2147485444" r:id="rId30"/>
    <p:sldLayoutId id="2147485445" r:id="rId31"/>
    <p:sldLayoutId id="2147485446" r:id="rId32"/>
    <p:sldLayoutId id="2147485447" r:id="rId33"/>
    <p:sldLayoutId id="2147485448" r:id="rId34"/>
    <p:sldLayoutId id="2147485449" r:id="rId35"/>
    <p:sldLayoutId id="2147485450" r:id="rId36"/>
    <p:sldLayoutId id="2147485452" r:id="rId37"/>
    <p:sldLayoutId id="2147485512" r:id="rId38"/>
    <p:sldLayoutId id="2147485453" r:id="rId39"/>
    <p:sldLayoutId id="2147485513" r:id="rId40"/>
    <p:sldLayoutId id="2147485539" r:id="rId41"/>
    <p:sldLayoutId id="2147485541" r:id="rId42"/>
    <p:sldLayoutId id="2147485542" r:id="rId43"/>
    <p:sldLayoutId id="2147485543" r:id="rId4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0" kern="1200" spc="-50">
          <a:solidFill>
            <a:schemeClr val="accent1"/>
          </a:solidFill>
          <a:latin typeface="+mn-lt"/>
          <a:ea typeface="ＭＳ Ｐゴシック" charset="0"/>
          <a:cs typeface="ＭＳ Ｐゴシック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333E48"/>
          </a:solidFill>
          <a:latin typeface="+mn-lt"/>
          <a:ea typeface="ＭＳ Ｐゴシック" charset="0"/>
          <a:cs typeface="ＭＳ Ｐゴシック" charset="0"/>
        </a:defRPr>
      </a:lvl1pPr>
      <a:lvl2pPr marL="58134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Arial" charset="0"/>
        <a:buChar char="•"/>
        <a:defRPr sz="2000" kern="1200">
          <a:solidFill>
            <a:srgbClr val="333E48"/>
          </a:solidFill>
          <a:latin typeface="+mn-lt"/>
          <a:ea typeface="ＭＳ Ｐゴシック" charset="0"/>
          <a:cs typeface="+mn-cs"/>
        </a:defRPr>
      </a:lvl2pPr>
      <a:lvl3pPr marL="855663" indent="-16668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3pPr>
      <a:lvl4pPr marL="1201738" indent="-173038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charset="2"/>
        <a:buChar char="§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4pPr>
      <a:lvl5pPr marL="1427163" indent="-168275" algn="l" rtl="0" eaLnBrk="1" fontAlgn="base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charset="0"/>
        <a:buChar char="–"/>
        <a:defRPr kern="1200">
          <a:solidFill>
            <a:srgbClr val="333E48"/>
          </a:solidFill>
          <a:latin typeface="+mn-lt"/>
          <a:ea typeface="ＭＳ Ｐゴシック" charset="0"/>
          <a:cs typeface="+mn-cs"/>
        </a:defRPr>
      </a:lvl5pPr>
      <a:lvl6pPr marL="16550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6pPr>
      <a:lvl7pPr marL="18836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7pPr>
      <a:lvl8pPr marL="21122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§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8pPr>
      <a:lvl9pPr marL="2340864" indent="-164592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80000"/>
        <a:buFont typeface="Calibri" panose="020F0502020204030204" pitchFamily="34" charset="0"/>
        <a:buChar char="–"/>
        <a:defRPr lang="en-US" sz="1600" kern="1200" dirty="0" smtClean="0">
          <a:solidFill>
            <a:srgbClr val="383838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19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pos="7378" userDrawn="1">
          <p15:clr>
            <a:srgbClr val="F26B43"/>
          </p15:clr>
        </p15:guide>
        <p15:guide id="7" pos="302" userDrawn="1">
          <p15:clr>
            <a:srgbClr val="F26B43"/>
          </p15:clr>
        </p15:guide>
        <p15:guide id="8" pos="70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elae.com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7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8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olu.com/catalog/product/391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hyperlink" Target="http://voyager.jpl.nasa.gov/spacecraft/index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Relationship Id="rId4" Type="http://schemas.openxmlformats.org/officeDocument/2006/relationships/comments" Target="../comments/commen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Relationship Id="rId4" Type="http://schemas.openxmlformats.org/officeDocument/2006/relationships/comments" Target="../comments/commen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Serial Communications</a:t>
            </a: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A00772DF-C358-46F4-B9F4-24E2FC487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3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Synchronous Half-Duplex Serial Data Bus</a:t>
            </a:r>
            <a:endParaRPr lang="en-US" dirty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79425" y="3593390"/>
            <a:ext cx="11233150" cy="2526056"/>
          </a:xfrm>
        </p:spPr>
        <p:txBody>
          <a:bodyPr/>
          <a:lstStyle/>
          <a:p>
            <a:pPr lvl="1"/>
            <a:r>
              <a:rPr lang="en-US" dirty="0"/>
              <a:t>Share the serial data line </a:t>
            </a:r>
          </a:p>
          <a:p>
            <a:pPr lvl="1"/>
            <a:r>
              <a:rPr lang="en-US" dirty="0"/>
              <a:t>Doesn’t allow simultaneous send and receive - is half-duplex communication</a:t>
            </a:r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76401" y="1371600"/>
          <a:ext cx="82962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Visio" r:id="rId4" imgW="5609581" imgH="1340280" progId="Visio.Drawing.11">
                  <p:embed/>
                </p:oleObj>
              </mc:Choice>
              <mc:Fallback>
                <p:oleObj name="Visio" r:id="rId4" imgW="5609581" imgH="1340280" progId="Visio.Drawing.11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1" y="1371600"/>
                        <a:ext cx="8296275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60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Asynchronous Serial Communication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71647" y="5105401"/>
            <a:ext cx="11233150" cy="2460527"/>
          </a:xfrm>
        </p:spPr>
        <p:txBody>
          <a:bodyPr/>
          <a:lstStyle/>
          <a:p>
            <a:r>
              <a:rPr lang="en-US" dirty="0"/>
              <a:t>Eliminate the clock line!</a:t>
            </a:r>
          </a:p>
          <a:p>
            <a:r>
              <a:rPr lang="en-US" dirty="0"/>
              <a:t>Transmitter and receiver must generate clock locally</a:t>
            </a:r>
          </a:p>
          <a:p>
            <a:r>
              <a:rPr lang="en-US" dirty="0"/>
              <a:t>Transmitter must add start bit (always same value) to indicate start of each data frame</a:t>
            </a:r>
          </a:p>
          <a:p>
            <a:r>
              <a:rPr lang="en-US" dirty="0"/>
              <a:t>Receiver detects leading edge of start bit, then uses it as a timing reference for sampling data line to extract each data bit N at time </a:t>
            </a:r>
            <a:r>
              <a:rPr lang="en-US" dirty="0" err="1"/>
              <a:t>Tbit</a:t>
            </a:r>
            <a:r>
              <a:rPr lang="en-US" dirty="0"/>
              <a:t>*(N+1.5)</a:t>
            </a:r>
          </a:p>
          <a:p>
            <a:r>
              <a:rPr lang="en-US" dirty="0"/>
              <a:t>Stop bit is also used to detect some timing errors</a:t>
            </a: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 rot="5400000">
            <a:off x="4648148" y="3159443"/>
            <a:ext cx="740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*1.5</a:t>
            </a:r>
          </a:p>
        </p:txBody>
      </p: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6034882" y="1066800"/>
            <a:ext cx="2270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>
                <a:latin typeface="+mj-lt"/>
                <a:cs typeface="Arial" charset="0"/>
              </a:rPr>
              <a:t>Data bits</a:t>
            </a:r>
          </a:p>
        </p:txBody>
      </p:sp>
      <p:sp>
        <p:nvSpPr>
          <p:cNvPr id="47" name="TextBox 14"/>
          <p:cNvSpPr txBox="1">
            <a:spLocks noChangeArrowheads="1"/>
          </p:cNvSpPr>
          <p:nvPr/>
        </p:nvSpPr>
        <p:spPr bwMode="auto">
          <a:xfrm>
            <a:off x="1726406" y="3011270"/>
            <a:ext cx="19311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800" dirty="0">
                <a:latin typeface="+mj-lt"/>
                <a:cs typeface="Arial" charset="0"/>
              </a:rPr>
              <a:t>Data Sampling Time at Receiver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4086701" y="1752600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5018602" y="1752600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635822" y="1752600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6230182" y="1752600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6855022" y="1752600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7457002" y="1752600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8058982" y="1752600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8683822" y="1752600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9291517" y="1752600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9861112" y="1752600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4086702" y="2362200"/>
            <a:ext cx="93190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 Box 13"/>
          <p:cNvSpPr txBox="1">
            <a:spLocks noChangeArrowheads="1"/>
          </p:cNvSpPr>
          <p:nvPr/>
        </p:nvSpPr>
        <p:spPr bwMode="auto">
          <a:xfrm rot="5400000">
            <a:off x="5263879" y="3188367"/>
            <a:ext cx="740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*2.5</a:t>
            </a:r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 rot="5400000">
            <a:off x="5858239" y="3188367"/>
            <a:ext cx="740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*3.5</a:t>
            </a: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 rot="5400000">
            <a:off x="6447956" y="3188368"/>
            <a:ext cx="740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*4.5</a:t>
            </a:r>
          </a:p>
        </p:txBody>
      </p:sp>
      <p:sp>
        <p:nvSpPr>
          <p:cNvPr id="63" name="Text Box 13"/>
          <p:cNvSpPr txBox="1">
            <a:spLocks noChangeArrowheads="1"/>
          </p:cNvSpPr>
          <p:nvPr/>
        </p:nvSpPr>
        <p:spPr bwMode="auto">
          <a:xfrm rot="5400000">
            <a:off x="7085059" y="3188367"/>
            <a:ext cx="740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*5.5</a:t>
            </a: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 rot="5400000">
            <a:off x="7687039" y="3188367"/>
            <a:ext cx="740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*6.5</a:t>
            </a:r>
          </a:p>
        </p:txBody>
      </p:sp>
      <p:sp>
        <p:nvSpPr>
          <p:cNvPr id="65" name="Text Box 13"/>
          <p:cNvSpPr txBox="1">
            <a:spLocks noChangeArrowheads="1"/>
          </p:cNvSpPr>
          <p:nvPr/>
        </p:nvSpPr>
        <p:spPr bwMode="auto">
          <a:xfrm rot="5400000">
            <a:off x="8314857" y="3188367"/>
            <a:ext cx="740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*7.5</a:t>
            </a:r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 rot="5400000">
            <a:off x="8967199" y="3188367"/>
            <a:ext cx="740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*8.5</a:t>
            </a:r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 rot="5400000">
            <a:off x="9508219" y="3188367"/>
            <a:ext cx="7409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*9.5</a:t>
            </a:r>
          </a:p>
        </p:txBody>
      </p:sp>
      <p:sp>
        <p:nvSpPr>
          <p:cNvPr id="69" name="Text Box 13"/>
          <p:cNvSpPr txBox="1">
            <a:spLocks noChangeArrowheads="1"/>
          </p:cNvSpPr>
          <p:nvPr/>
        </p:nvSpPr>
        <p:spPr bwMode="auto">
          <a:xfrm rot="5400000">
            <a:off x="3541696" y="3250106"/>
            <a:ext cx="10167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Time Zero</a:t>
            </a:r>
          </a:p>
        </p:txBody>
      </p:sp>
      <p:cxnSp>
        <p:nvCxnSpPr>
          <p:cNvPr id="70" name="Straight Arrow Connector 69"/>
          <p:cNvCxnSpPr/>
          <p:nvPr/>
        </p:nvCxnSpPr>
        <p:spPr bwMode="auto">
          <a:xfrm>
            <a:off x="4086702" y="2438400"/>
            <a:ext cx="154912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" name="Straight Arrow Connector 70"/>
          <p:cNvCxnSpPr/>
          <p:nvPr/>
        </p:nvCxnSpPr>
        <p:spPr bwMode="auto">
          <a:xfrm>
            <a:off x="4086702" y="2514600"/>
            <a:ext cx="214348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2" name="Straight Arrow Connector 71"/>
          <p:cNvCxnSpPr/>
          <p:nvPr/>
        </p:nvCxnSpPr>
        <p:spPr bwMode="auto">
          <a:xfrm>
            <a:off x="4085212" y="2743200"/>
            <a:ext cx="57759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3" name="Straight Arrow Connector 72"/>
          <p:cNvCxnSpPr/>
          <p:nvPr/>
        </p:nvCxnSpPr>
        <p:spPr bwMode="auto">
          <a:xfrm>
            <a:off x="4086701" y="2671762"/>
            <a:ext cx="520481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CC66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273" name="Picture 129" descr="H:\LiB\MCU Cypress\Seri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4" y="1752600"/>
            <a:ext cx="6249987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15"/>
          <p:cNvSpPr txBox="1">
            <a:spLocks noChangeArrowheads="1"/>
          </p:cNvSpPr>
          <p:nvPr/>
        </p:nvSpPr>
        <p:spPr bwMode="auto">
          <a:xfrm>
            <a:off x="3124201" y="1276290"/>
            <a:ext cx="2270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>
                <a:latin typeface="+mj-lt"/>
                <a:cs typeface="Arial" charset="0"/>
              </a:rPr>
              <a:t>Start bit</a:t>
            </a: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8991601" y="1352490"/>
            <a:ext cx="2270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>
                <a:latin typeface="+mj-lt"/>
                <a:cs typeface="Arial" charset="0"/>
              </a:rPr>
              <a:t>Stop bit</a:t>
            </a:r>
          </a:p>
        </p:txBody>
      </p:sp>
      <p:sp>
        <p:nvSpPr>
          <p:cNvPr id="8" name="Left Brace 7"/>
          <p:cNvSpPr/>
          <p:nvPr/>
        </p:nvSpPr>
        <p:spPr>
          <a:xfrm rot="5400000">
            <a:off x="6982202" y="-785394"/>
            <a:ext cx="298453" cy="476484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5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Serial Communication Specifics</a:t>
            </a:r>
            <a:endParaRPr lang="en-U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79425" y="1771710"/>
            <a:ext cx="11233150" cy="4347736"/>
          </a:xfrm>
        </p:spPr>
        <p:txBody>
          <a:bodyPr/>
          <a:lstStyle/>
          <a:p>
            <a:r>
              <a:rPr lang="en-US" sz="2000" dirty="0"/>
              <a:t>Data frame fields</a:t>
            </a:r>
          </a:p>
          <a:p>
            <a:pPr lvl="1"/>
            <a:r>
              <a:rPr lang="en-US" sz="1800" dirty="0"/>
              <a:t>Start bit (one bit)</a:t>
            </a:r>
          </a:p>
          <a:p>
            <a:pPr lvl="1"/>
            <a:r>
              <a:rPr lang="en-US" sz="1800" dirty="0"/>
              <a:t>Data (LSB first or MSB, and</a:t>
            </a:r>
            <a:br>
              <a:rPr lang="en-US" sz="1800" dirty="0"/>
            </a:br>
            <a:r>
              <a:rPr lang="en-US" sz="1800" dirty="0"/>
              <a:t>size – 7, 8, 9 bits)</a:t>
            </a:r>
          </a:p>
          <a:p>
            <a:pPr lvl="1"/>
            <a:r>
              <a:rPr lang="en-US" sz="1800" dirty="0"/>
              <a:t>Optional parity bit is used to make total number of ones in data even or odd</a:t>
            </a:r>
          </a:p>
          <a:p>
            <a:pPr lvl="1"/>
            <a:r>
              <a:rPr lang="en-US" sz="1800" dirty="0"/>
              <a:t>Stop bit (one or two bits) </a:t>
            </a:r>
          </a:p>
          <a:p>
            <a:r>
              <a:rPr lang="en-US" sz="2000" dirty="0"/>
              <a:t>All devices must use the same communications parameters </a:t>
            </a:r>
          </a:p>
          <a:p>
            <a:pPr lvl="1"/>
            <a:r>
              <a:rPr lang="en-US" sz="1800" dirty="0"/>
              <a:t>E.g. communication speed (300 baud, 600, 1200, 2400, 9600, 14400, 19200, etc.)</a:t>
            </a:r>
          </a:p>
          <a:p>
            <a:r>
              <a:rPr lang="en-US" sz="2000" dirty="0"/>
              <a:t>Sophisticated network protocols have more information in each data frame</a:t>
            </a:r>
          </a:p>
          <a:p>
            <a:pPr lvl="1"/>
            <a:r>
              <a:rPr lang="en-US" sz="1800" dirty="0"/>
              <a:t>Medium access control – when multiple nodes are on bus, they must arbitrate for permission to transmit</a:t>
            </a:r>
          </a:p>
          <a:p>
            <a:pPr lvl="1"/>
            <a:r>
              <a:rPr lang="en-US" sz="1800" dirty="0"/>
              <a:t>Addressing information – for which node is this message intended?</a:t>
            </a:r>
          </a:p>
          <a:p>
            <a:pPr lvl="1"/>
            <a:r>
              <a:rPr lang="en-US" sz="1800" dirty="0"/>
              <a:t>Larger data payload</a:t>
            </a:r>
          </a:p>
          <a:p>
            <a:pPr lvl="1"/>
            <a:r>
              <a:rPr lang="en-US" sz="1800" dirty="0"/>
              <a:t>Stronger error detection or error correction information</a:t>
            </a:r>
          </a:p>
          <a:p>
            <a:pPr lvl="1"/>
            <a:r>
              <a:rPr lang="en-US" sz="1800" dirty="0"/>
              <a:t>Request for immediate response (“in-frame”)</a:t>
            </a: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4410075" y="1779589"/>
            <a:ext cx="695324" cy="533400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5105399" y="1779589"/>
            <a:ext cx="4855370" cy="533400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9960769" y="1779589"/>
            <a:ext cx="554830" cy="533400"/>
          </a:xfrm>
          <a:prstGeom prst="rect">
            <a:avLst/>
          </a:prstGeom>
          <a:noFill/>
          <a:ln w="38100">
            <a:solidFill>
              <a:srgbClr val="FF33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6813550" y="2366964"/>
            <a:ext cx="1111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Message</a:t>
            </a:r>
          </a:p>
        </p:txBody>
      </p:sp>
      <p:sp>
        <p:nvSpPr>
          <p:cNvPr id="28" name="Freeform 14"/>
          <p:cNvSpPr>
            <a:spLocks/>
          </p:cNvSpPr>
          <p:nvPr/>
        </p:nvSpPr>
        <p:spPr bwMode="auto">
          <a:xfrm>
            <a:off x="4419600" y="2505076"/>
            <a:ext cx="6096000" cy="152400"/>
          </a:xfrm>
          <a:custGeom>
            <a:avLst/>
            <a:gdLst>
              <a:gd name="T0" fmla="*/ 0 w 3312"/>
              <a:gd name="T1" fmla="*/ 0 h 96"/>
              <a:gd name="T2" fmla="*/ 0 w 3312"/>
              <a:gd name="T3" fmla="*/ 2147483647 h 96"/>
              <a:gd name="T4" fmla="*/ 2147483647 w 3312"/>
              <a:gd name="T5" fmla="*/ 2147483647 h 96"/>
              <a:gd name="T6" fmla="*/ 2147483647 w 3312"/>
              <a:gd name="T7" fmla="*/ 0 h 96"/>
              <a:gd name="T8" fmla="*/ 0 60000 65536"/>
              <a:gd name="T9" fmla="*/ 0 60000 65536"/>
              <a:gd name="T10" fmla="*/ 0 60000 65536"/>
              <a:gd name="T11" fmla="*/ 0 60000 65536"/>
              <a:gd name="T12" fmla="*/ 0 w 3312"/>
              <a:gd name="T13" fmla="*/ 0 h 96"/>
              <a:gd name="T14" fmla="*/ 3312 w 331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12" h="96">
                <a:moveTo>
                  <a:pt x="0" y="0"/>
                </a:moveTo>
                <a:lnTo>
                  <a:pt x="0" y="96"/>
                </a:lnTo>
                <a:lnTo>
                  <a:pt x="3312" y="96"/>
                </a:lnTo>
                <a:lnTo>
                  <a:pt x="3312" y="0"/>
                </a:ln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6846777" y="1352490"/>
            <a:ext cx="11961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>
                <a:latin typeface="Arial" charset="0"/>
                <a:cs typeface="Arial" charset="0"/>
              </a:rPr>
              <a:t>Data bits</a:t>
            </a:r>
          </a:p>
        </p:txBody>
      </p:sp>
      <p:pic>
        <p:nvPicPr>
          <p:cNvPr id="7300" name="Picture 132" descr="H:\LiB\MCU Cypress\Seri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2" y="1885950"/>
            <a:ext cx="6249988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429001" y="1371600"/>
            <a:ext cx="2270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>
                <a:latin typeface="+mj-lt"/>
                <a:cs typeface="Arial" charset="0"/>
              </a:rPr>
              <a:t>Start bit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9159082" y="1371600"/>
            <a:ext cx="2270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 dirty="0">
                <a:latin typeface="+mj-lt"/>
                <a:cs typeface="Arial" charset="0"/>
              </a:rPr>
              <a:t>Stop bit</a:t>
            </a:r>
          </a:p>
        </p:txBody>
      </p:sp>
    </p:spTree>
    <p:extLst>
      <p:ext uri="{BB962C8B-B14F-4D97-AF65-F5344CB8AC3E}">
        <p14:creationId xmlns:p14="http://schemas.microsoft.com/office/powerpoint/2010/main" val="260403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Error Detection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Can send additional information to verify data was received correctly</a:t>
            </a:r>
          </a:p>
          <a:p>
            <a:r>
              <a:rPr lang="en-US"/>
              <a:t>Need to specify which parity to expect: even, odd or none.</a:t>
            </a:r>
          </a:p>
          <a:p>
            <a:r>
              <a:rPr lang="en-US"/>
              <a:t>Parity bit is set so that total number of “1” bits in data and parity is even (for even parity) or odd (for odd parity)</a:t>
            </a:r>
          </a:p>
          <a:p>
            <a:pPr lvl="1"/>
            <a:r>
              <a:rPr lang="en-US"/>
              <a:t>01110111 has 6 “1” bits, so parity bit will be 1 for odd parity, 0 for even parity</a:t>
            </a:r>
          </a:p>
          <a:p>
            <a:pPr lvl="1"/>
            <a:r>
              <a:rPr lang="en-US"/>
              <a:t>01100111 has 5 “1” bits, so parity bit will be 0 for odd parity, 1 for even parity</a:t>
            </a:r>
          </a:p>
          <a:p>
            <a:r>
              <a:rPr lang="en-US"/>
              <a:t>Single parity bit detects if 1, 3, 5, 7 or 9 bits are corrupted, but doesn’t detect an even number of corrupted bits</a:t>
            </a:r>
          </a:p>
          <a:p>
            <a:r>
              <a:rPr lang="en-US"/>
              <a:t>Stronger error detection codes (e.g. Cyclic Redundancy Check) exist and use multiple bits (e.g. 8, 16), and can detect many more corruptions. </a:t>
            </a:r>
          </a:p>
          <a:p>
            <a:pPr lvl="1"/>
            <a:r>
              <a:rPr lang="en-US"/>
              <a:t>Used for CAN, USB, Ethernet, Bluetooth, etc.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Tools for Serial Communications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25" y="3962033"/>
            <a:ext cx="5904750" cy="2247574"/>
          </a:xfrm>
        </p:spPr>
        <p:txBody>
          <a:bodyPr/>
          <a:lstStyle/>
          <a:p>
            <a:r>
              <a:rPr lang="en-US" dirty="0"/>
              <a:t>Tedious and slow to debug serial protocols with just an oscilloscope</a:t>
            </a:r>
          </a:p>
          <a:p>
            <a:r>
              <a:rPr lang="en-US" dirty="0"/>
              <a:t>Instead use a logic analyzer to decode bus traffic</a:t>
            </a:r>
          </a:p>
          <a:p>
            <a:r>
              <a:rPr lang="en-US" dirty="0"/>
              <a:t>Worth its weight in gold!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6632575" y="3962400"/>
            <a:ext cx="5559425" cy="2157413"/>
          </a:xfrm>
        </p:spPr>
        <p:txBody>
          <a:bodyPr/>
          <a:lstStyle/>
          <a:p>
            <a:r>
              <a:rPr lang="en-US" dirty="0" err="1"/>
              <a:t>Saelae</a:t>
            </a:r>
            <a:r>
              <a:rPr lang="en-US" dirty="0"/>
              <a:t> 8-Channel Logic Analyzer </a:t>
            </a:r>
          </a:p>
          <a:p>
            <a:pPr lvl="1"/>
            <a:r>
              <a:rPr lang="en-US" dirty="0"/>
              <a:t>$150 (</a:t>
            </a:r>
            <a:r>
              <a:rPr lang="en-US" dirty="0">
                <a:hlinkClick r:id="rId3"/>
              </a:rPr>
              <a:t>www.saelae.com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Plugs into PC’s USB port</a:t>
            </a:r>
          </a:p>
          <a:p>
            <a:pPr lvl="1"/>
            <a:r>
              <a:rPr lang="en-US" dirty="0"/>
              <a:t>Decodes SPI, asynchronous serial, I2C, 1-Wire, CAN, etc.</a:t>
            </a:r>
          </a:p>
          <a:p>
            <a:r>
              <a:rPr lang="en-US" dirty="0"/>
              <a:t>Build your own: with Logic Sniffer or related open-source project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8610600" cy="273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2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Structure – Handling asynchronous Communication</a:t>
            </a: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122DADE-0F9E-4E6B-9C12-BDF0C7B0F8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74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Communication is </a:t>
            </a:r>
            <a:r>
              <a:rPr lang="en-US" i="1" dirty="0"/>
              <a:t>asynchronous</a:t>
            </a:r>
            <a:r>
              <a:rPr lang="en-US" dirty="0"/>
              <a:t> to program</a:t>
            </a:r>
          </a:p>
          <a:p>
            <a:pPr lvl="1"/>
            <a:r>
              <a:rPr lang="en-US" dirty="0"/>
              <a:t>Don’t know what code the program will be executing …</a:t>
            </a:r>
          </a:p>
          <a:p>
            <a:pPr lvl="5"/>
            <a:r>
              <a:rPr lang="en-US" dirty="0"/>
              <a:t>when the next item arrives</a:t>
            </a:r>
          </a:p>
          <a:p>
            <a:pPr lvl="5"/>
            <a:r>
              <a:rPr lang="en-US" dirty="0"/>
              <a:t>when current outgoing item completes transmission</a:t>
            </a:r>
          </a:p>
          <a:p>
            <a:pPr lvl="5"/>
            <a:r>
              <a:rPr lang="en-US" dirty="0"/>
              <a:t>when an error occurs</a:t>
            </a:r>
          </a:p>
          <a:p>
            <a:pPr lvl="1"/>
            <a:r>
              <a:rPr lang="en-US" dirty="0"/>
              <a:t>Need to synchronize between program and serial communication interface somehow</a:t>
            </a:r>
          </a:p>
          <a:p>
            <a:r>
              <a:rPr lang="en-US" dirty="0"/>
              <a:t>Options</a:t>
            </a:r>
          </a:p>
          <a:p>
            <a:pPr lvl="1"/>
            <a:r>
              <a:rPr lang="en-US" dirty="0"/>
              <a:t>Polling</a:t>
            </a:r>
          </a:p>
          <a:p>
            <a:pPr lvl="5"/>
            <a:r>
              <a:rPr lang="en-US" dirty="0"/>
              <a:t>Wait until data is available</a:t>
            </a:r>
          </a:p>
          <a:p>
            <a:pPr lvl="5"/>
            <a:r>
              <a:rPr lang="en-US" dirty="0"/>
              <a:t>Simple but inefficient of processor time</a:t>
            </a:r>
          </a:p>
          <a:p>
            <a:pPr lvl="1"/>
            <a:r>
              <a:rPr lang="en-US" dirty="0"/>
              <a:t>Interrupt</a:t>
            </a:r>
          </a:p>
          <a:p>
            <a:pPr lvl="5"/>
            <a:r>
              <a:rPr lang="en-US" dirty="0"/>
              <a:t>CPU interrupts program when data is available</a:t>
            </a:r>
          </a:p>
          <a:p>
            <a:pPr lvl="5"/>
            <a:r>
              <a:rPr lang="en-US" dirty="0"/>
              <a:t>Efficient, but more complex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Software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56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Serial Communications and Interrupts</a:t>
            </a:r>
          </a:p>
        </p:txBody>
      </p:sp>
      <p:sp>
        <p:nvSpPr>
          <p:cNvPr id="524291" name="Rectangle 3"/>
          <p:cNvSpPr>
            <a:spLocks noGrp="1" noChangeArrowheads="1"/>
          </p:cNvSpPr>
          <p:nvPr>
            <p:ph idx="1"/>
          </p:nvPr>
        </p:nvSpPr>
        <p:spPr>
          <a:xfrm>
            <a:off x="479425" y="1171111"/>
            <a:ext cx="7002905" cy="4948335"/>
          </a:xfrm>
        </p:spPr>
        <p:txBody>
          <a:bodyPr/>
          <a:lstStyle/>
          <a:p>
            <a:r>
              <a:rPr lang="en-US" dirty="0"/>
              <a:t>Want to provide multiple threads of control in the program</a:t>
            </a:r>
          </a:p>
          <a:p>
            <a:pPr lvl="1"/>
            <a:r>
              <a:rPr lang="en-US" dirty="0"/>
              <a:t>Main program (and subroutines it calls)</a:t>
            </a:r>
          </a:p>
          <a:p>
            <a:pPr lvl="1"/>
            <a:r>
              <a:rPr lang="en-US" dirty="0"/>
              <a:t>Transmit ISR – executes when serial interface is ready to send another character</a:t>
            </a:r>
          </a:p>
          <a:p>
            <a:pPr lvl="1"/>
            <a:r>
              <a:rPr lang="en-US" dirty="0"/>
              <a:t>Receive ISR – executes when serial interface receives a character</a:t>
            </a:r>
          </a:p>
          <a:p>
            <a:pPr lvl="1"/>
            <a:r>
              <a:rPr lang="en-US" dirty="0"/>
              <a:t>Error ISR(s) – execute if an error occurs</a:t>
            </a:r>
          </a:p>
          <a:p>
            <a:pPr lvl="1"/>
            <a:endParaRPr lang="en-US" dirty="0"/>
          </a:p>
          <a:p>
            <a:r>
              <a:rPr lang="en-US" dirty="0"/>
              <a:t>Need a way of buffering information between threads</a:t>
            </a:r>
          </a:p>
          <a:p>
            <a:pPr lvl="1"/>
            <a:r>
              <a:rPr lang="en-US" dirty="0"/>
              <a:t>Solution: circular queue with head and tail pointers</a:t>
            </a:r>
          </a:p>
          <a:p>
            <a:pPr lvl="1"/>
            <a:r>
              <a:rPr lang="en-US" dirty="0"/>
              <a:t>One for </a:t>
            </a:r>
            <a:r>
              <a:rPr lang="en-US" dirty="0" err="1"/>
              <a:t>tx</a:t>
            </a:r>
            <a:r>
              <a:rPr lang="en-US" dirty="0"/>
              <a:t>, one for </a:t>
            </a:r>
            <a:r>
              <a:rPr lang="en-US" dirty="0" err="1"/>
              <a:t>rx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 flipH="1">
            <a:off x="7571089" y="848458"/>
            <a:ext cx="3938587" cy="5391160"/>
            <a:chOff x="4713288" y="879475"/>
            <a:chExt cx="4132262" cy="5656263"/>
          </a:xfrm>
        </p:grpSpPr>
        <p:sp>
          <p:nvSpPr>
            <p:cNvPr id="50" name="Oval 64"/>
            <p:cNvSpPr>
              <a:spLocks noChangeArrowheads="1"/>
            </p:cNvSpPr>
            <p:nvPr/>
          </p:nvSpPr>
          <p:spPr bwMode="auto">
            <a:xfrm>
              <a:off x="4713288" y="879475"/>
              <a:ext cx="4132262" cy="20193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51" name="Rectangle 8"/>
            <p:cNvSpPr>
              <a:spLocks noChangeArrowheads="1"/>
            </p:cNvSpPr>
            <p:nvPr/>
          </p:nvSpPr>
          <p:spPr bwMode="auto">
            <a:xfrm>
              <a:off x="5637213" y="5105400"/>
              <a:ext cx="2152650" cy="758825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Verdana" pitchFamily="34" charset="0"/>
                </a:rPr>
                <a:t>Serial </a:t>
              </a:r>
              <a:br>
                <a:rPr lang="en-US" b="1" dirty="0">
                  <a:solidFill>
                    <a:schemeClr val="bg1"/>
                  </a:solidFill>
                  <a:latin typeface="Verdana" pitchFamily="34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Verdana" pitchFamily="34" charset="0"/>
                </a:rPr>
                <a:t>Interface</a:t>
              </a:r>
            </a:p>
          </p:txBody>
        </p:sp>
        <p:grpSp>
          <p:nvGrpSpPr>
            <p:cNvPr id="52" name="Group 67"/>
            <p:cNvGrpSpPr>
              <a:grpSpLocks/>
            </p:cNvGrpSpPr>
            <p:nvPr/>
          </p:nvGrpSpPr>
          <p:grpSpPr bwMode="auto">
            <a:xfrm>
              <a:off x="6975475" y="4208463"/>
              <a:ext cx="1219200" cy="609600"/>
              <a:chOff x="4394" y="2651"/>
              <a:chExt cx="768" cy="384"/>
            </a:xfrm>
          </p:grpSpPr>
          <p:sp>
            <p:nvSpPr>
              <p:cNvPr id="86" name="Oval 15"/>
              <p:cNvSpPr>
                <a:spLocks noChangeArrowheads="1"/>
              </p:cNvSpPr>
              <p:nvPr/>
            </p:nvSpPr>
            <p:spPr bwMode="auto">
              <a:xfrm>
                <a:off x="4394" y="2651"/>
                <a:ext cx="768" cy="3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87" name="Text Box 14"/>
              <p:cNvSpPr txBox="1">
                <a:spLocks noChangeArrowheads="1"/>
              </p:cNvSpPr>
              <p:nvPr/>
            </p:nvSpPr>
            <p:spPr bwMode="auto">
              <a:xfrm>
                <a:off x="4493" y="2703"/>
                <a:ext cx="64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Verdana" pitchFamily="34" charset="0"/>
                  </a:rPr>
                  <a:t>tx_isr</a:t>
                </a:r>
              </a:p>
            </p:txBody>
          </p:sp>
        </p:grpSp>
        <p:grpSp>
          <p:nvGrpSpPr>
            <p:cNvPr id="53" name="Group 56"/>
            <p:cNvGrpSpPr>
              <a:grpSpLocks/>
            </p:cNvGrpSpPr>
            <p:nvPr/>
          </p:nvGrpSpPr>
          <p:grpSpPr bwMode="auto">
            <a:xfrm>
              <a:off x="7432675" y="3006725"/>
              <a:ext cx="304800" cy="3529013"/>
              <a:chOff x="4320" y="1942"/>
              <a:chExt cx="192" cy="2223"/>
            </a:xfrm>
          </p:grpSpPr>
          <p:sp>
            <p:nvSpPr>
              <p:cNvPr id="78" name="Line 12"/>
              <p:cNvSpPr>
                <a:spLocks noChangeShapeType="1"/>
              </p:cNvSpPr>
              <p:nvPr/>
            </p:nvSpPr>
            <p:spPr bwMode="auto">
              <a:xfrm>
                <a:off x="4416" y="3744"/>
                <a:ext cx="0" cy="42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79" name="Line 13"/>
              <p:cNvSpPr>
                <a:spLocks noChangeShapeType="1"/>
              </p:cNvSpPr>
              <p:nvPr/>
            </p:nvSpPr>
            <p:spPr bwMode="auto">
              <a:xfrm>
                <a:off x="4416" y="3083"/>
                <a:ext cx="0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grpSp>
            <p:nvGrpSpPr>
              <p:cNvPr id="80" name="Group 33"/>
              <p:cNvGrpSpPr>
                <a:grpSpLocks/>
              </p:cNvGrpSpPr>
              <p:nvPr/>
            </p:nvGrpSpPr>
            <p:grpSpPr bwMode="auto">
              <a:xfrm flipV="1">
                <a:off x="4320" y="2230"/>
                <a:ext cx="192" cy="288"/>
                <a:chOff x="3408" y="1728"/>
                <a:chExt cx="144" cy="288"/>
              </a:xfrm>
            </p:grpSpPr>
            <p:sp>
              <p:nvSpPr>
                <p:cNvPr id="84" name="Rectangle 34"/>
                <p:cNvSpPr>
                  <a:spLocks noChangeArrowheads="1"/>
                </p:cNvSpPr>
                <p:nvPr/>
              </p:nvSpPr>
              <p:spPr bwMode="auto">
                <a:xfrm>
                  <a:off x="3408" y="1728"/>
                  <a:ext cx="144" cy="288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2000"/>
                </a:p>
              </p:txBody>
            </p:sp>
            <p:sp>
              <p:nvSpPr>
                <p:cNvPr id="85" name="Line 35"/>
                <p:cNvSpPr>
                  <a:spLocks noChangeShapeType="1"/>
                </p:cNvSpPr>
                <p:nvPr/>
              </p:nvSpPr>
              <p:spPr bwMode="auto">
                <a:xfrm>
                  <a:off x="3408" y="1872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81" name="Rectangle 37"/>
              <p:cNvSpPr>
                <a:spLocks noChangeArrowheads="1"/>
              </p:cNvSpPr>
              <p:nvPr/>
            </p:nvSpPr>
            <p:spPr bwMode="auto">
              <a:xfrm flipV="1">
                <a:off x="4320" y="1942"/>
                <a:ext cx="192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CC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82" name="Line 38"/>
              <p:cNvSpPr>
                <a:spLocks noChangeShapeType="1"/>
              </p:cNvSpPr>
              <p:nvPr/>
            </p:nvSpPr>
            <p:spPr bwMode="auto">
              <a:xfrm flipV="1">
                <a:off x="4320" y="208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83" name="Line 39"/>
              <p:cNvSpPr>
                <a:spLocks noChangeShapeType="1"/>
              </p:cNvSpPr>
              <p:nvPr/>
            </p:nvSpPr>
            <p:spPr bwMode="auto">
              <a:xfrm>
                <a:off x="4416" y="2518"/>
                <a:ext cx="0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54" name="Line 10"/>
            <p:cNvSpPr>
              <a:spLocks noChangeShapeType="1"/>
            </p:cNvSpPr>
            <p:nvPr/>
          </p:nvSpPr>
          <p:spPr bwMode="auto">
            <a:xfrm flipV="1">
              <a:off x="5907088" y="5867400"/>
              <a:ext cx="0" cy="6683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55" name="Line 11"/>
            <p:cNvSpPr>
              <a:spLocks noChangeShapeType="1"/>
            </p:cNvSpPr>
            <p:nvPr/>
          </p:nvSpPr>
          <p:spPr bwMode="auto">
            <a:xfrm flipH="1" flipV="1">
              <a:off x="5907088" y="4800600"/>
              <a:ext cx="7937" cy="3159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/>
            </a:p>
          </p:txBody>
        </p:sp>
        <p:grpSp>
          <p:nvGrpSpPr>
            <p:cNvPr id="56" name="Group 66"/>
            <p:cNvGrpSpPr>
              <a:grpSpLocks/>
            </p:cNvGrpSpPr>
            <p:nvPr/>
          </p:nvGrpSpPr>
          <p:grpSpPr bwMode="auto">
            <a:xfrm>
              <a:off x="5297488" y="4191000"/>
              <a:ext cx="1219200" cy="609600"/>
              <a:chOff x="3337" y="2640"/>
              <a:chExt cx="768" cy="384"/>
            </a:xfrm>
          </p:grpSpPr>
          <p:sp>
            <p:nvSpPr>
              <p:cNvPr id="76" name="Oval 18"/>
              <p:cNvSpPr>
                <a:spLocks noChangeArrowheads="1"/>
              </p:cNvSpPr>
              <p:nvPr/>
            </p:nvSpPr>
            <p:spPr bwMode="auto">
              <a:xfrm>
                <a:off x="3337" y="2640"/>
                <a:ext cx="768" cy="38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77" name="Text Box 19"/>
              <p:cNvSpPr txBox="1">
                <a:spLocks noChangeArrowheads="1"/>
              </p:cNvSpPr>
              <p:nvPr/>
            </p:nvSpPr>
            <p:spPr bwMode="auto">
              <a:xfrm>
                <a:off x="3436" y="2692"/>
                <a:ext cx="647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Verdana" pitchFamily="34" charset="0"/>
                  </a:rPr>
                  <a:t>rx_isr</a:t>
                </a:r>
              </a:p>
            </p:txBody>
          </p:sp>
        </p:grpSp>
        <p:grpSp>
          <p:nvGrpSpPr>
            <p:cNvPr id="57" name="Group 42"/>
            <p:cNvGrpSpPr>
              <a:grpSpLocks/>
            </p:cNvGrpSpPr>
            <p:nvPr/>
          </p:nvGrpSpPr>
          <p:grpSpPr bwMode="auto">
            <a:xfrm>
              <a:off x="5754688" y="2989263"/>
              <a:ext cx="304800" cy="1201737"/>
              <a:chOff x="3408" y="1728"/>
              <a:chExt cx="192" cy="757"/>
            </a:xfrm>
          </p:grpSpPr>
          <p:grpSp>
            <p:nvGrpSpPr>
              <p:cNvPr id="68" name="Group 31"/>
              <p:cNvGrpSpPr>
                <a:grpSpLocks/>
              </p:cNvGrpSpPr>
              <p:nvPr/>
            </p:nvGrpSpPr>
            <p:grpSpPr bwMode="auto">
              <a:xfrm>
                <a:off x="3408" y="1728"/>
                <a:ext cx="192" cy="576"/>
                <a:chOff x="3408" y="1728"/>
                <a:chExt cx="144" cy="576"/>
              </a:xfrm>
            </p:grpSpPr>
            <p:grpSp>
              <p:nvGrpSpPr>
                <p:cNvPr id="70" name="Group 27"/>
                <p:cNvGrpSpPr>
                  <a:grpSpLocks/>
                </p:cNvGrpSpPr>
                <p:nvPr/>
              </p:nvGrpSpPr>
              <p:grpSpPr bwMode="auto">
                <a:xfrm>
                  <a:off x="3408" y="1728"/>
                  <a:ext cx="144" cy="288"/>
                  <a:chOff x="3408" y="1728"/>
                  <a:chExt cx="144" cy="288"/>
                </a:xfrm>
              </p:grpSpPr>
              <p:sp>
                <p:nvSpPr>
                  <p:cNvPr id="74" name="Rectangle 7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1728"/>
                    <a:ext cx="144" cy="288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75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3408" y="187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  <p:grpSp>
              <p:nvGrpSpPr>
                <p:cNvPr id="71" name="Group 28"/>
                <p:cNvGrpSpPr>
                  <a:grpSpLocks/>
                </p:cNvGrpSpPr>
                <p:nvPr/>
              </p:nvGrpSpPr>
              <p:grpSpPr bwMode="auto">
                <a:xfrm>
                  <a:off x="3408" y="2016"/>
                  <a:ext cx="144" cy="288"/>
                  <a:chOff x="3408" y="1728"/>
                  <a:chExt cx="144" cy="288"/>
                </a:xfrm>
              </p:grpSpPr>
              <p:sp>
                <p:nvSpPr>
                  <p:cNvPr id="72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1728"/>
                    <a:ext cx="144" cy="28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99CC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2000"/>
                  </a:p>
                </p:txBody>
              </p:sp>
              <p:sp>
                <p:nvSpPr>
                  <p:cNvPr id="73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3408" y="187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2000"/>
                  </a:p>
                </p:txBody>
              </p:sp>
            </p:grpSp>
          </p:grpSp>
          <p:sp>
            <p:nvSpPr>
              <p:cNvPr id="69" name="Line 41"/>
              <p:cNvSpPr>
                <a:spLocks noChangeShapeType="1"/>
              </p:cNvSpPr>
              <p:nvPr/>
            </p:nvSpPr>
            <p:spPr bwMode="auto">
              <a:xfrm flipV="1">
                <a:off x="3504" y="2304"/>
                <a:ext cx="0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</p:grpSp>
        <p:sp>
          <p:nvSpPr>
            <p:cNvPr id="58" name="Oval 47"/>
            <p:cNvSpPr>
              <a:spLocks noChangeArrowheads="1"/>
            </p:cNvSpPr>
            <p:nvPr/>
          </p:nvSpPr>
          <p:spPr bwMode="auto">
            <a:xfrm>
              <a:off x="4953000" y="2057400"/>
              <a:ext cx="1689100" cy="60960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59" name="Text Box 48"/>
            <p:cNvSpPr txBox="1">
              <a:spLocks noChangeArrowheads="1"/>
            </p:cNvSpPr>
            <p:nvPr/>
          </p:nvSpPr>
          <p:spPr bwMode="auto">
            <a:xfrm>
              <a:off x="5000625" y="2139950"/>
              <a:ext cx="16652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Verdana" pitchFamily="34" charset="0"/>
                </a:rPr>
                <a:t>get_string</a:t>
              </a:r>
              <a:endParaRPr lang="en-US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60" name="Oval 52"/>
            <p:cNvSpPr>
              <a:spLocks noChangeArrowheads="1"/>
            </p:cNvSpPr>
            <p:nvPr/>
          </p:nvSpPr>
          <p:spPr bwMode="auto">
            <a:xfrm>
              <a:off x="6704013" y="2057400"/>
              <a:ext cx="1920875" cy="609600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1" name="Text Box 53"/>
            <p:cNvSpPr txBox="1">
              <a:spLocks noChangeArrowheads="1"/>
            </p:cNvSpPr>
            <p:nvPr/>
          </p:nvSpPr>
          <p:spPr bwMode="auto">
            <a:xfrm>
              <a:off x="6769100" y="2139950"/>
              <a:ext cx="18827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Verdana" pitchFamily="34" charset="0"/>
                </a:rPr>
                <a:t>send_string</a:t>
              </a:r>
            </a:p>
          </p:txBody>
        </p:sp>
        <p:cxnSp>
          <p:nvCxnSpPr>
            <p:cNvPr id="62" name="AutoShape 54"/>
            <p:cNvCxnSpPr>
              <a:cxnSpLocks noChangeShapeType="1"/>
              <a:stCxn id="74" idx="0"/>
              <a:endCxn id="58" idx="4"/>
            </p:cNvCxnSpPr>
            <p:nvPr/>
          </p:nvCxnSpPr>
          <p:spPr bwMode="auto">
            <a:xfrm flipH="1" flipV="1">
              <a:off x="5797550" y="2667000"/>
              <a:ext cx="109538" cy="32226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AutoShape 55"/>
            <p:cNvCxnSpPr>
              <a:cxnSpLocks noChangeShapeType="1"/>
              <a:stCxn id="60" idx="4"/>
              <a:endCxn id="81" idx="2"/>
            </p:cNvCxnSpPr>
            <p:nvPr/>
          </p:nvCxnSpPr>
          <p:spPr bwMode="auto">
            <a:xfrm flipH="1">
              <a:off x="7585075" y="2667000"/>
              <a:ext cx="79375" cy="33972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AutoShape 58"/>
            <p:cNvCxnSpPr>
              <a:cxnSpLocks noChangeShapeType="1"/>
              <a:stCxn id="58" idx="0"/>
            </p:cNvCxnSpPr>
            <p:nvPr/>
          </p:nvCxnSpPr>
          <p:spPr bwMode="auto">
            <a:xfrm flipH="1" flipV="1">
              <a:off x="5789613" y="1752600"/>
              <a:ext cx="7937" cy="3048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AutoShape 59"/>
            <p:cNvCxnSpPr>
              <a:cxnSpLocks noChangeShapeType="1"/>
            </p:cNvCxnSpPr>
            <p:nvPr/>
          </p:nvCxnSpPr>
          <p:spPr bwMode="auto">
            <a:xfrm>
              <a:off x="7770813" y="1752600"/>
              <a:ext cx="0" cy="33972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5180013" y="914400"/>
              <a:ext cx="3016250" cy="94773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7" name="Text Box 62"/>
            <p:cNvSpPr txBox="1">
              <a:spLocks noChangeArrowheads="1"/>
            </p:cNvSpPr>
            <p:nvPr/>
          </p:nvSpPr>
          <p:spPr bwMode="auto">
            <a:xfrm>
              <a:off x="5529802" y="1042988"/>
              <a:ext cx="2465896" cy="678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Verdana" pitchFamily="34" charset="0"/>
                </a:rPr>
                <a:t>Main Program or</a:t>
              </a:r>
              <a:br>
                <a:rPr lang="en-US" b="1">
                  <a:solidFill>
                    <a:schemeClr val="bg1"/>
                  </a:solidFill>
                  <a:latin typeface="Verdana" pitchFamily="34" charset="0"/>
                </a:rPr>
              </a:br>
              <a:r>
                <a:rPr lang="en-US" b="1">
                  <a:solidFill>
                    <a:schemeClr val="bg1"/>
                  </a:solidFill>
                  <a:latin typeface="Verdana" pitchFamily="34" charset="0"/>
                </a:rPr>
                <a:t>other threads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84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83866" y="1219200"/>
            <a:ext cx="8432331" cy="4680000"/>
          </a:xfrm>
        </p:spPr>
        <p:txBody>
          <a:bodyPr/>
          <a:lstStyle/>
          <a:p>
            <a:r>
              <a:rPr lang="en-US" dirty="0" err="1"/>
              <a:t>Enqueue</a:t>
            </a:r>
            <a:r>
              <a:rPr lang="en-US" dirty="0"/>
              <a:t> at tail: tail is the index of the next free entry</a:t>
            </a:r>
          </a:p>
          <a:p>
            <a:r>
              <a:rPr lang="en-US" dirty="0" err="1"/>
              <a:t>Dequeue</a:t>
            </a:r>
            <a:r>
              <a:rPr lang="en-US" dirty="0"/>
              <a:t> from head: head is the index of the item to remove</a:t>
            </a:r>
          </a:p>
          <a:p>
            <a:r>
              <a:rPr lang="en-US" dirty="0"/>
              <a:t>Queue size is initialized and stored in size</a:t>
            </a:r>
          </a:p>
          <a:p>
            <a:r>
              <a:rPr lang="en-US" dirty="0"/>
              <a:t>One queue per direction</a:t>
            </a:r>
          </a:p>
          <a:p>
            <a:pPr lvl="1"/>
            <a:r>
              <a:rPr lang="en-US" dirty="0" err="1"/>
              <a:t>tx</a:t>
            </a:r>
            <a:r>
              <a:rPr lang="en-US" dirty="0"/>
              <a:t> ISR unloads </a:t>
            </a:r>
            <a:r>
              <a:rPr lang="en-US" dirty="0" err="1"/>
              <a:t>tx_q</a:t>
            </a:r>
            <a:endParaRPr lang="en-US" dirty="0"/>
          </a:p>
          <a:p>
            <a:pPr lvl="1"/>
            <a:r>
              <a:rPr lang="en-US" dirty="0" err="1"/>
              <a:t>rx</a:t>
            </a:r>
            <a:r>
              <a:rPr lang="en-US" dirty="0"/>
              <a:t> ISR loads </a:t>
            </a:r>
            <a:r>
              <a:rPr lang="en-US" dirty="0" err="1"/>
              <a:t>rx_q</a:t>
            </a:r>
            <a:endParaRPr lang="en-US" dirty="0"/>
          </a:p>
          <a:p>
            <a:r>
              <a:rPr lang="en-US" dirty="0"/>
              <a:t>Other threads (e.g. main) load </a:t>
            </a:r>
            <a:r>
              <a:rPr lang="en-US" dirty="0" err="1"/>
              <a:t>tx_q</a:t>
            </a:r>
            <a:r>
              <a:rPr lang="en-US" dirty="0"/>
              <a:t> and unload </a:t>
            </a:r>
            <a:r>
              <a:rPr lang="en-US" dirty="0" err="1"/>
              <a:t>rx_q</a:t>
            </a:r>
            <a:endParaRPr lang="en-US" dirty="0"/>
          </a:p>
          <a:p>
            <a:r>
              <a:rPr lang="en-US" dirty="0"/>
              <a:t>Need to wrap pointer at end of buffer to make it circular, </a:t>
            </a:r>
          </a:p>
          <a:p>
            <a:pPr lvl="1"/>
            <a:r>
              <a:rPr lang="en-US" dirty="0"/>
              <a:t>Use % (modulus, remainder) operator if queue size is not power of two</a:t>
            </a:r>
          </a:p>
          <a:p>
            <a:pPr lvl="1"/>
            <a:r>
              <a:rPr lang="en-US" dirty="0"/>
              <a:t>Use &amp; (bitwise and) if queue size is a power of two</a:t>
            </a:r>
          </a:p>
          <a:p>
            <a:r>
              <a:rPr lang="en-US" dirty="0"/>
              <a:t>Queue is empty if tail == head</a:t>
            </a:r>
          </a:p>
          <a:p>
            <a:r>
              <a:rPr lang="en-US" dirty="0"/>
              <a:t>Queue is full if (tail + 1) % size == head</a:t>
            </a:r>
          </a:p>
        </p:txBody>
      </p:sp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Code to Implement Queues</a:t>
            </a:r>
          </a:p>
        </p:txBody>
      </p:sp>
      <p:sp>
        <p:nvSpPr>
          <p:cNvPr id="64" name="Line 13"/>
          <p:cNvSpPr>
            <a:spLocks noChangeShapeType="1"/>
          </p:cNvSpPr>
          <p:nvPr/>
        </p:nvSpPr>
        <p:spPr bwMode="auto">
          <a:xfrm rot="5400000" flipH="1">
            <a:off x="10583072" y="2247900"/>
            <a:ext cx="369887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" name="Group 109"/>
          <p:cNvGrpSpPr>
            <a:grpSpLocks/>
          </p:cNvGrpSpPr>
          <p:nvPr/>
        </p:nvGrpSpPr>
        <p:grpSpPr bwMode="auto">
          <a:xfrm flipH="1">
            <a:off x="9327359" y="1754187"/>
            <a:ext cx="1828800" cy="304800"/>
            <a:chOff x="3432" y="1200"/>
            <a:chExt cx="1152" cy="192"/>
          </a:xfrm>
        </p:grpSpPr>
        <p:grpSp>
          <p:nvGrpSpPr>
            <p:cNvPr id="66" name="Group 6"/>
            <p:cNvGrpSpPr>
              <a:grpSpLocks/>
            </p:cNvGrpSpPr>
            <p:nvPr/>
          </p:nvGrpSpPr>
          <p:grpSpPr bwMode="auto">
            <a:xfrm rot="5400000">
              <a:off x="3624" y="1008"/>
              <a:ext cx="192" cy="576"/>
              <a:chOff x="3408" y="1728"/>
              <a:chExt cx="144" cy="576"/>
            </a:xfrm>
          </p:grpSpPr>
          <p:grpSp>
            <p:nvGrpSpPr>
              <p:cNvPr id="74" name="Group 7"/>
              <p:cNvGrpSpPr>
                <a:grpSpLocks/>
              </p:cNvGrpSpPr>
              <p:nvPr/>
            </p:nvGrpSpPr>
            <p:grpSpPr bwMode="auto">
              <a:xfrm>
                <a:off x="3408" y="1728"/>
                <a:ext cx="144" cy="288"/>
                <a:chOff x="3408" y="1728"/>
                <a:chExt cx="144" cy="288"/>
              </a:xfrm>
            </p:grpSpPr>
            <p:sp>
              <p:nvSpPr>
                <p:cNvPr id="78" name="Rectangle 8"/>
                <p:cNvSpPr>
                  <a:spLocks noChangeArrowheads="1"/>
                </p:cNvSpPr>
                <p:nvPr/>
              </p:nvSpPr>
              <p:spPr bwMode="auto">
                <a:xfrm>
                  <a:off x="3408" y="1728"/>
                  <a:ext cx="144" cy="288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Line 9"/>
                <p:cNvSpPr>
                  <a:spLocks noChangeShapeType="1"/>
                </p:cNvSpPr>
                <p:nvPr/>
              </p:nvSpPr>
              <p:spPr bwMode="auto">
                <a:xfrm>
                  <a:off x="3408" y="1872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5" name="Group 10"/>
              <p:cNvGrpSpPr>
                <a:grpSpLocks/>
              </p:cNvGrpSpPr>
              <p:nvPr/>
            </p:nvGrpSpPr>
            <p:grpSpPr bwMode="auto">
              <a:xfrm>
                <a:off x="3408" y="2016"/>
                <a:ext cx="144" cy="288"/>
                <a:chOff x="3408" y="1728"/>
                <a:chExt cx="144" cy="288"/>
              </a:xfrm>
            </p:grpSpPr>
            <p:sp>
              <p:nvSpPr>
                <p:cNvPr id="76" name="Rectangle 11"/>
                <p:cNvSpPr>
                  <a:spLocks noChangeArrowheads="1"/>
                </p:cNvSpPr>
                <p:nvPr/>
              </p:nvSpPr>
              <p:spPr bwMode="auto">
                <a:xfrm>
                  <a:off x="3408" y="1728"/>
                  <a:ext cx="144" cy="2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Line 12"/>
                <p:cNvSpPr>
                  <a:spLocks noChangeShapeType="1"/>
                </p:cNvSpPr>
                <p:nvPr/>
              </p:nvSpPr>
              <p:spPr bwMode="auto">
                <a:xfrm>
                  <a:off x="3408" y="1872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" name="Group 108"/>
            <p:cNvGrpSpPr>
              <a:grpSpLocks/>
            </p:cNvGrpSpPr>
            <p:nvPr/>
          </p:nvGrpSpPr>
          <p:grpSpPr bwMode="auto">
            <a:xfrm>
              <a:off x="4008" y="1200"/>
              <a:ext cx="576" cy="192"/>
              <a:chOff x="4008" y="1200"/>
              <a:chExt cx="576" cy="192"/>
            </a:xfrm>
          </p:grpSpPr>
          <p:grpSp>
            <p:nvGrpSpPr>
              <p:cNvPr id="68" name="Group 15"/>
              <p:cNvGrpSpPr>
                <a:grpSpLocks/>
              </p:cNvGrpSpPr>
              <p:nvPr/>
            </p:nvGrpSpPr>
            <p:grpSpPr bwMode="auto">
              <a:xfrm rot="5400000">
                <a:off x="4056" y="1152"/>
                <a:ext cx="192" cy="288"/>
                <a:chOff x="3408" y="1728"/>
                <a:chExt cx="144" cy="288"/>
              </a:xfrm>
            </p:grpSpPr>
            <p:sp>
              <p:nvSpPr>
                <p:cNvPr id="72" name="Rectangle 16"/>
                <p:cNvSpPr>
                  <a:spLocks noChangeArrowheads="1"/>
                </p:cNvSpPr>
                <p:nvPr/>
              </p:nvSpPr>
              <p:spPr bwMode="auto">
                <a:xfrm>
                  <a:off x="3408" y="1728"/>
                  <a:ext cx="144" cy="288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Line 17"/>
                <p:cNvSpPr>
                  <a:spLocks noChangeShapeType="1"/>
                </p:cNvSpPr>
                <p:nvPr/>
              </p:nvSpPr>
              <p:spPr bwMode="auto">
                <a:xfrm>
                  <a:off x="3408" y="1872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9" name="Group 18"/>
              <p:cNvGrpSpPr>
                <a:grpSpLocks/>
              </p:cNvGrpSpPr>
              <p:nvPr/>
            </p:nvGrpSpPr>
            <p:grpSpPr bwMode="auto">
              <a:xfrm rot="5400000">
                <a:off x="4344" y="1152"/>
                <a:ext cx="192" cy="288"/>
                <a:chOff x="3408" y="1728"/>
                <a:chExt cx="144" cy="288"/>
              </a:xfrm>
            </p:grpSpPr>
            <p:sp>
              <p:nvSpPr>
                <p:cNvPr id="70" name="Rectangle 19"/>
                <p:cNvSpPr>
                  <a:spLocks noChangeArrowheads="1"/>
                </p:cNvSpPr>
                <p:nvPr/>
              </p:nvSpPr>
              <p:spPr bwMode="auto">
                <a:xfrm>
                  <a:off x="3408" y="1728"/>
                  <a:ext cx="144" cy="2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99CC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Line 20"/>
                <p:cNvSpPr>
                  <a:spLocks noChangeShapeType="1"/>
                </p:cNvSpPr>
                <p:nvPr/>
              </p:nvSpPr>
              <p:spPr bwMode="auto">
                <a:xfrm>
                  <a:off x="3408" y="1872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0" name="Text Box 21"/>
          <p:cNvSpPr txBox="1">
            <a:spLocks noChangeArrowheads="1"/>
          </p:cNvSpPr>
          <p:nvPr/>
        </p:nvSpPr>
        <p:spPr bwMode="auto">
          <a:xfrm flipH="1">
            <a:off x="10166316" y="2494101"/>
            <a:ext cx="13660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latin typeface="Arial" charset="0"/>
              </a:rPr>
              <a:t>write data </a:t>
            </a:r>
            <a:br>
              <a:rPr lang="en-US" sz="2000" i="1" dirty="0">
                <a:latin typeface="Arial" charset="0"/>
              </a:rPr>
            </a:br>
            <a:r>
              <a:rPr lang="en-US" sz="2000" i="1" dirty="0">
                <a:latin typeface="Arial" charset="0"/>
              </a:rPr>
              <a:t>to tail</a:t>
            </a:r>
          </a:p>
        </p:txBody>
      </p:sp>
      <p:sp>
        <p:nvSpPr>
          <p:cNvPr id="81" name="Text Box 22"/>
          <p:cNvSpPr txBox="1">
            <a:spLocks noChangeArrowheads="1"/>
          </p:cNvSpPr>
          <p:nvPr/>
        </p:nvSpPr>
        <p:spPr bwMode="auto">
          <a:xfrm flipH="1">
            <a:off x="8524084" y="2465387"/>
            <a:ext cx="16684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Arial" charset="0"/>
              </a:rPr>
              <a:t>read data from head</a:t>
            </a:r>
          </a:p>
        </p:txBody>
      </p:sp>
      <p:sp>
        <p:nvSpPr>
          <p:cNvPr id="82" name="Line 23"/>
          <p:cNvSpPr>
            <a:spLocks noChangeShapeType="1"/>
          </p:cNvSpPr>
          <p:nvPr/>
        </p:nvSpPr>
        <p:spPr bwMode="auto">
          <a:xfrm rot="-5400000" flipH="1" flipV="1">
            <a:off x="9394034" y="2087562"/>
            <a:ext cx="533400" cy="476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Text Box 24"/>
          <p:cNvSpPr txBox="1">
            <a:spLocks noChangeArrowheads="1"/>
          </p:cNvSpPr>
          <p:nvPr/>
        </p:nvSpPr>
        <p:spPr bwMode="auto">
          <a:xfrm flipH="1">
            <a:off x="8916196" y="827088"/>
            <a:ext cx="819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i="1">
                <a:latin typeface="Arial" charset="0"/>
              </a:rPr>
              <a:t>older </a:t>
            </a:r>
            <a:br>
              <a:rPr lang="en-US" sz="2000" i="1">
                <a:latin typeface="Arial" charset="0"/>
              </a:rPr>
            </a:br>
            <a:r>
              <a:rPr lang="en-US" sz="2000" i="1">
                <a:latin typeface="Arial" charset="0"/>
              </a:rPr>
              <a:t>data</a:t>
            </a:r>
          </a:p>
        </p:txBody>
      </p:sp>
      <p:sp>
        <p:nvSpPr>
          <p:cNvPr id="84" name="Text Box 25"/>
          <p:cNvSpPr txBox="1">
            <a:spLocks noChangeArrowheads="1"/>
          </p:cNvSpPr>
          <p:nvPr/>
        </p:nvSpPr>
        <p:spPr bwMode="auto">
          <a:xfrm flipH="1">
            <a:off x="10502109" y="762001"/>
            <a:ext cx="946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i="1">
                <a:latin typeface="Arial" charset="0"/>
              </a:rPr>
              <a:t>newer </a:t>
            </a:r>
            <a:br>
              <a:rPr lang="en-US" sz="2000" i="1">
                <a:latin typeface="Arial" charset="0"/>
              </a:rPr>
            </a:br>
            <a:r>
              <a:rPr lang="en-US" sz="2000" i="1">
                <a:latin typeface="Arial" charset="0"/>
              </a:rPr>
              <a:t>data</a:t>
            </a:r>
          </a:p>
        </p:txBody>
      </p:sp>
      <p:sp>
        <p:nvSpPr>
          <p:cNvPr id="85" name="Line 26"/>
          <p:cNvSpPr>
            <a:spLocks noChangeShapeType="1"/>
          </p:cNvSpPr>
          <p:nvPr/>
        </p:nvSpPr>
        <p:spPr bwMode="auto">
          <a:xfrm flipH="1">
            <a:off x="9898859" y="1525587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 flipH="1">
            <a:off x="8962235" y="3679825"/>
            <a:ext cx="2890837" cy="2570162"/>
            <a:chOff x="5202238" y="3830638"/>
            <a:chExt cx="2890837" cy="2570162"/>
          </a:xfrm>
        </p:grpSpPr>
        <p:sp>
          <p:nvSpPr>
            <p:cNvPr id="87" name="Rectangle 71"/>
            <p:cNvSpPr>
              <a:spLocks noChangeArrowheads="1"/>
            </p:cNvSpPr>
            <p:nvPr/>
          </p:nvSpPr>
          <p:spPr bwMode="auto">
            <a:xfrm>
              <a:off x="5743575" y="5595938"/>
              <a:ext cx="1695450" cy="427037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Verdana" pitchFamily="34" charset="0"/>
                </a:rPr>
                <a:t>Serial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Verdana" pitchFamily="34" charset="0"/>
                </a:rPr>
                <a:t>Interface</a:t>
              </a:r>
            </a:p>
          </p:txBody>
        </p:sp>
        <p:sp>
          <p:nvSpPr>
            <p:cNvPr id="88" name="Oval 73"/>
            <p:cNvSpPr>
              <a:spLocks noChangeArrowheads="1"/>
            </p:cNvSpPr>
            <p:nvPr/>
          </p:nvSpPr>
          <p:spPr bwMode="auto">
            <a:xfrm>
              <a:off x="6794500" y="5094288"/>
              <a:ext cx="960438" cy="34131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Text Box 74"/>
            <p:cNvSpPr txBox="1">
              <a:spLocks noChangeArrowheads="1"/>
            </p:cNvSpPr>
            <p:nvPr/>
          </p:nvSpPr>
          <p:spPr bwMode="auto">
            <a:xfrm>
              <a:off x="6961188" y="5040313"/>
              <a:ext cx="7651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Verdana" pitchFamily="34" charset="0"/>
                </a:rPr>
                <a:t>tx_isr</a:t>
              </a:r>
            </a:p>
          </p:txBody>
        </p:sp>
        <p:grpSp>
          <p:nvGrpSpPr>
            <p:cNvPr id="90" name="Group 75"/>
            <p:cNvGrpSpPr>
              <a:grpSpLocks/>
            </p:cNvGrpSpPr>
            <p:nvPr/>
          </p:nvGrpSpPr>
          <p:grpSpPr bwMode="auto">
            <a:xfrm>
              <a:off x="7156450" y="4419600"/>
              <a:ext cx="239713" cy="1981200"/>
              <a:chOff x="4320" y="1942"/>
              <a:chExt cx="192" cy="2223"/>
            </a:xfrm>
          </p:grpSpPr>
          <p:sp>
            <p:nvSpPr>
              <p:cNvPr id="110" name="Line 76"/>
              <p:cNvSpPr>
                <a:spLocks noChangeShapeType="1"/>
              </p:cNvSpPr>
              <p:nvPr/>
            </p:nvSpPr>
            <p:spPr bwMode="auto">
              <a:xfrm>
                <a:off x="4416" y="3744"/>
                <a:ext cx="0" cy="42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77"/>
              <p:cNvSpPr>
                <a:spLocks noChangeShapeType="1"/>
              </p:cNvSpPr>
              <p:nvPr/>
            </p:nvSpPr>
            <p:spPr bwMode="auto">
              <a:xfrm>
                <a:off x="4416" y="3083"/>
                <a:ext cx="0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2" name="Group 78"/>
              <p:cNvGrpSpPr>
                <a:grpSpLocks/>
              </p:cNvGrpSpPr>
              <p:nvPr/>
            </p:nvGrpSpPr>
            <p:grpSpPr bwMode="auto">
              <a:xfrm flipV="1">
                <a:off x="4320" y="2230"/>
                <a:ext cx="192" cy="288"/>
                <a:chOff x="3408" y="1728"/>
                <a:chExt cx="144" cy="288"/>
              </a:xfrm>
            </p:grpSpPr>
            <p:sp>
              <p:nvSpPr>
                <p:cNvPr id="116" name="Rectangle 79"/>
                <p:cNvSpPr>
                  <a:spLocks noChangeArrowheads="1"/>
                </p:cNvSpPr>
                <p:nvPr/>
              </p:nvSpPr>
              <p:spPr bwMode="auto">
                <a:xfrm>
                  <a:off x="3408" y="1728"/>
                  <a:ext cx="144" cy="288"/>
                </a:xfrm>
                <a:prstGeom prst="rect">
                  <a:avLst/>
                </a:prstGeom>
                <a:solidFill>
                  <a:srgbClr val="99CC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7" name="Line 80"/>
                <p:cNvSpPr>
                  <a:spLocks noChangeShapeType="1"/>
                </p:cNvSpPr>
                <p:nvPr/>
              </p:nvSpPr>
              <p:spPr bwMode="auto">
                <a:xfrm>
                  <a:off x="3408" y="1872"/>
                  <a:ext cx="1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" name="Rectangle 81"/>
              <p:cNvSpPr>
                <a:spLocks noChangeArrowheads="1"/>
              </p:cNvSpPr>
              <p:nvPr/>
            </p:nvSpPr>
            <p:spPr bwMode="auto">
              <a:xfrm flipV="1">
                <a:off x="4320" y="1942"/>
                <a:ext cx="192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CC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Line 82"/>
              <p:cNvSpPr>
                <a:spLocks noChangeShapeType="1"/>
              </p:cNvSpPr>
              <p:nvPr/>
            </p:nvSpPr>
            <p:spPr bwMode="auto">
              <a:xfrm flipV="1">
                <a:off x="4320" y="208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Line 83"/>
              <p:cNvSpPr>
                <a:spLocks noChangeShapeType="1"/>
              </p:cNvSpPr>
              <p:nvPr/>
            </p:nvSpPr>
            <p:spPr bwMode="auto">
              <a:xfrm>
                <a:off x="4416" y="2518"/>
                <a:ext cx="0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" name="Line 84"/>
            <p:cNvSpPr>
              <a:spLocks noChangeShapeType="1"/>
            </p:cNvSpPr>
            <p:nvPr/>
          </p:nvSpPr>
          <p:spPr bwMode="auto">
            <a:xfrm flipV="1">
              <a:off x="5953125" y="6026150"/>
              <a:ext cx="0" cy="37465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85"/>
            <p:cNvSpPr>
              <a:spLocks noChangeShapeType="1"/>
            </p:cNvSpPr>
            <p:nvPr/>
          </p:nvSpPr>
          <p:spPr bwMode="auto">
            <a:xfrm flipH="1" flipV="1">
              <a:off x="5954713" y="5427663"/>
              <a:ext cx="6350" cy="1762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Oval 87"/>
            <p:cNvSpPr>
              <a:spLocks noChangeArrowheads="1"/>
            </p:cNvSpPr>
            <p:nvPr/>
          </p:nvSpPr>
          <p:spPr bwMode="auto">
            <a:xfrm>
              <a:off x="5473700" y="5086350"/>
              <a:ext cx="958850" cy="3429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Text Box 88"/>
            <p:cNvSpPr txBox="1">
              <a:spLocks noChangeArrowheads="1"/>
            </p:cNvSpPr>
            <p:nvPr/>
          </p:nvSpPr>
          <p:spPr bwMode="auto">
            <a:xfrm>
              <a:off x="5662613" y="5021263"/>
              <a:ext cx="77311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Verdana" pitchFamily="34" charset="0"/>
                </a:rPr>
                <a:t>rx_isr</a:t>
              </a:r>
            </a:p>
          </p:txBody>
        </p:sp>
        <p:grpSp>
          <p:nvGrpSpPr>
            <p:cNvPr id="95" name="Group 89"/>
            <p:cNvGrpSpPr>
              <a:grpSpLocks/>
            </p:cNvGrpSpPr>
            <p:nvPr/>
          </p:nvGrpSpPr>
          <p:grpSpPr bwMode="auto">
            <a:xfrm>
              <a:off x="5834063" y="4410075"/>
              <a:ext cx="241300" cy="674688"/>
              <a:chOff x="3408" y="1728"/>
              <a:chExt cx="192" cy="757"/>
            </a:xfrm>
          </p:grpSpPr>
          <p:grpSp>
            <p:nvGrpSpPr>
              <p:cNvPr id="102" name="Group 90"/>
              <p:cNvGrpSpPr>
                <a:grpSpLocks/>
              </p:cNvGrpSpPr>
              <p:nvPr/>
            </p:nvGrpSpPr>
            <p:grpSpPr bwMode="auto">
              <a:xfrm>
                <a:off x="3408" y="1728"/>
                <a:ext cx="192" cy="576"/>
                <a:chOff x="3408" y="1728"/>
                <a:chExt cx="144" cy="576"/>
              </a:xfrm>
            </p:grpSpPr>
            <p:grpSp>
              <p:nvGrpSpPr>
                <p:cNvPr id="104" name="Group 91"/>
                <p:cNvGrpSpPr>
                  <a:grpSpLocks/>
                </p:cNvGrpSpPr>
                <p:nvPr/>
              </p:nvGrpSpPr>
              <p:grpSpPr bwMode="auto">
                <a:xfrm>
                  <a:off x="3408" y="1728"/>
                  <a:ext cx="144" cy="288"/>
                  <a:chOff x="3408" y="1728"/>
                  <a:chExt cx="144" cy="288"/>
                </a:xfrm>
              </p:grpSpPr>
              <p:sp>
                <p:nvSpPr>
                  <p:cNvPr id="108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1728"/>
                    <a:ext cx="144" cy="288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9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3408" y="187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5" name="Group 94"/>
                <p:cNvGrpSpPr>
                  <a:grpSpLocks/>
                </p:cNvGrpSpPr>
                <p:nvPr/>
              </p:nvGrpSpPr>
              <p:grpSpPr bwMode="auto">
                <a:xfrm>
                  <a:off x="3408" y="2016"/>
                  <a:ext cx="144" cy="288"/>
                  <a:chOff x="3408" y="1728"/>
                  <a:chExt cx="144" cy="288"/>
                </a:xfrm>
              </p:grpSpPr>
              <p:sp>
                <p:nvSpPr>
                  <p:cNvPr id="106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1728"/>
                    <a:ext cx="144" cy="28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99CC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7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3408" y="1872"/>
                    <a:ext cx="14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03" name="Line 97"/>
              <p:cNvSpPr>
                <a:spLocks noChangeShapeType="1"/>
              </p:cNvSpPr>
              <p:nvPr/>
            </p:nvSpPr>
            <p:spPr bwMode="auto">
              <a:xfrm flipV="1">
                <a:off x="3504" y="2304"/>
                <a:ext cx="0" cy="18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6" name="Oval 99"/>
            <p:cNvSpPr>
              <a:spLocks noChangeArrowheads="1"/>
            </p:cNvSpPr>
            <p:nvPr/>
          </p:nvSpPr>
          <p:spPr bwMode="auto">
            <a:xfrm>
              <a:off x="5202238" y="3846513"/>
              <a:ext cx="1327150" cy="341312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Text Box 100"/>
            <p:cNvSpPr txBox="1">
              <a:spLocks noChangeArrowheads="1"/>
            </p:cNvSpPr>
            <p:nvPr/>
          </p:nvSpPr>
          <p:spPr bwMode="auto">
            <a:xfrm>
              <a:off x="5254625" y="3833813"/>
              <a:ext cx="122078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bg1"/>
                  </a:solidFill>
                  <a:latin typeface="Verdana" pitchFamily="34" charset="0"/>
                </a:rPr>
                <a:t>get_string</a:t>
              </a:r>
            </a:p>
          </p:txBody>
        </p:sp>
        <p:sp>
          <p:nvSpPr>
            <p:cNvPr id="98" name="Oval 102"/>
            <p:cNvSpPr>
              <a:spLocks noChangeArrowheads="1"/>
            </p:cNvSpPr>
            <p:nvPr/>
          </p:nvSpPr>
          <p:spPr bwMode="auto">
            <a:xfrm>
              <a:off x="6581775" y="3846513"/>
              <a:ext cx="1511300" cy="341312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Text Box 103"/>
            <p:cNvSpPr txBox="1">
              <a:spLocks noChangeArrowheads="1"/>
            </p:cNvSpPr>
            <p:nvPr/>
          </p:nvSpPr>
          <p:spPr bwMode="auto">
            <a:xfrm>
              <a:off x="6654800" y="3830638"/>
              <a:ext cx="13700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chemeClr val="bg1"/>
                  </a:solidFill>
                  <a:latin typeface="Verdana" pitchFamily="34" charset="0"/>
                </a:rPr>
                <a:t>send_string</a:t>
              </a:r>
              <a:endParaRPr lang="en-US" sz="14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cxnSp>
          <p:nvCxnSpPr>
            <p:cNvPr id="100" name="AutoShape 104"/>
            <p:cNvCxnSpPr>
              <a:cxnSpLocks noChangeShapeType="1"/>
              <a:stCxn id="108" idx="0"/>
              <a:endCxn id="96" idx="4"/>
            </p:cNvCxnSpPr>
            <p:nvPr/>
          </p:nvCxnSpPr>
          <p:spPr bwMode="auto">
            <a:xfrm flipH="1" flipV="1">
              <a:off x="5865813" y="4187825"/>
              <a:ext cx="88900" cy="22225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AutoShape 105"/>
            <p:cNvCxnSpPr>
              <a:cxnSpLocks noChangeShapeType="1"/>
              <a:stCxn id="98" idx="4"/>
              <a:endCxn id="113" idx="2"/>
            </p:cNvCxnSpPr>
            <p:nvPr/>
          </p:nvCxnSpPr>
          <p:spPr bwMode="auto">
            <a:xfrm flipH="1">
              <a:off x="7275513" y="4187825"/>
              <a:ext cx="61912" cy="23177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967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typedef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struct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 {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	uint8_t *data; //!&lt; Array of data, stored on the heap.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	uint32_t head; //!&lt; Index in the array of the oldest element.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	uint32_t tail; //!&lt; Index in the array of the youngest element.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	uint32_t size; //!&lt; Size of the data array.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} Queue;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Defining the Queues</a:t>
            </a:r>
          </a:p>
        </p:txBody>
      </p:sp>
    </p:spTree>
    <p:extLst>
      <p:ext uri="{BB962C8B-B14F-4D97-AF65-F5344CB8AC3E}">
        <p14:creationId xmlns:p14="http://schemas.microsoft.com/office/powerpoint/2010/main" val="30218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732E8F9-034D-3843-9F6E-24F0AFBC5B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Learning Objectives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8893A3C-ECEB-EB40-AC7D-88BE5EA3D7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At the end of this lecture, you should be able to:</a:t>
            </a:r>
            <a:endParaRPr lang="en-US" altLang="en-US" dirty="0">
              <a:solidFill>
                <a:schemeClr val="accent5"/>
              </a:solidFill>
              <a:ea typeface="ＭＳ Ｐゴシック" panose="020B0600070205080204" pitchFamily="34" charset="-128"/>
            </a:endParaRPr>
          </a:p>
          <a:p>
            <a:r>
              <a:rPr lang="en-GB" sz="2400" dirty="0"/>
              <a:t>Outline the concepts of both serial and parallel communication and give examples of their applications.  </a:t>
            </a:r>
          </a:p>
          <a:p>
            <a:r>
              <a:rPr lang="en-GB" sz="2400" dirty="0"/>
              <a:t>Explain the difference between synchronous and asynchronous serial communication.  </a:t>
            </a:r>
          </a:p>
          <a:p>
            <a:r>
              <a:rPr lang="en-GB" sz="2400" dirty="0"/>
              <a:t>Compare serial and parallel communication including their advantages and disadvantages.  </a:t>
            </a:r>
          </a:p>
          <a:p>
            <a:r>
              <a:rPr lang="en-GB" sz="2400" dirty="0"/>
              <a:t>Outline the difference between synchronous half-duplex and full-duplex serial buses  </a:t>
            </a:r>
          </a:p>
          <a:p>
            <a:r>
              <a:rPr lang="en-GB" sz="2400" dirty="0"/>
              <a:t>Describe UART and its communication protocol.  </a:t>
            </a:r>
          </a:p>
          <a:p>
            <a:r>
              <a:rPr lang="en-GB" sz="2400" dirty="0"/>
              <a:t>Describe SPI communication protocol.  </a:t>
            </a:r>
          </a:p>
          <a:p>
            <a:r>
              <a:rPr lang="en-GB" sz="2400" dirty="0"/>
              <a:t>Describe I2C communication protocol. 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88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3" name="Rectangle 1027"/>
          <p:cNvSpPr>
            <a:spLocks noGrp="1" noChangeArrowheads="1"/>
          </p:cNvSpPr>
          <p:nvPr>
            <p:ph sz="half" idx="1"/>
          </p:nvPr>
        </p:nvSpPr>
        <p:spPr>
          <a:xfrm>
            <a:off x="483865" y="1066800"/>
            <a:ext cx="111543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queue_init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(Queue *queue, uint32_t size) {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queue-&gt;data = (uint8_t*)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malloc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sizeof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(uint8_t) * size);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queue-&gt;head = 0;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queue-&gt;tail = 0;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queue-&gt;size = size;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// If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malloc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returns NULL (0) the allocation has failed.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return queue-&gt;data != 0;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queue_is_full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(Queue *queue) {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return ((queue-&gt;tail + 1) % queue-&gt;size) == queue-&gt;head;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queue_is_empty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(Queue *queue) {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	return queue-&gt;tail == queue-&gt;head;</a:t>
            </a:r>
          </a:p>
          <a:p>
            <a:pPr marL="0" indent="0">
              <a:buNone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5296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Initialization and Status Inquiries</a:t>
            </a:r>
          </a:p>
        </p:txBody>
      </p:sp>
    </p:spTree>
    <p:extLst>
      <p:ext uri="{BB962C8B-B14F-4D97-AF65-F5344CB8AC3E}">
        <p14:creationId xmlns:p14="http://schemas.microsoft.com/office/powerpoint/2010/main" val="6994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83865" y="914400"/>
            <a:ext cx="11154300" cy="46800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queue_enqueue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(Queue *queue, uint8_t item) {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if (!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queue_is_full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(queue)) {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queue-&gt;data[queue-&gt;tail++] = item;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queue-&gt;tail %= queue-&gt;size;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return 1;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} else {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return 0;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queue_dequeue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(Queue *queue, uint8_t *item) {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if (!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queue_is_empty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(queue)) {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*item = queue-&gt;data[queue-&gt;head++];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queue-&gt;head %= queue-&gt;size;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return 1;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} else {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	return 0;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Enqueue and Dequeue</a:t>
            </a:r>
          </a:p>
        </p:txBody>
      </p:sp>
    </p:spTree>
    <p:extLst>
      <p:ext uri="{BB962C8B-B14F-4D97-AF65-F5344CB8AC3E}">
        <p14:creationId xmlns:p14="http://schemas.microsoft.com/office/powerpoint/2010/main" val="325966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Sending data: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queue_enqueue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(…, c)</a:t>
            </a:r>
            <a:b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2000" dirty="0"/>
          </a:p>
          <a:p>
            <a:r>
              <a:rPr lang="en-US" dirty="0"/>
              <a:t>Receiving data: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queue_dequeue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(…, &amp;c)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Using the Queues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10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Software Structure – Parsing Messages</a:t>
            </a:r>
            <a:endParaRPr lang="en-US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C16DDB7-908C-4839-84EC-8AFE35B7C9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1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Two types of messages</a:t>
            </a:r>
          </a:p>
          <a:p>
            <a:pPr lvl="1"/>
            <a:r>
              <a:rPr lang="en-US" dirty="0"/>
              <a:t>Actual binary data sent</a:t>
            </a:r>
          </a:p>
          <a:p>
            <a:pPr lvl="2"/>
            <a:r>
              <a:rPr lang="en-US" dirty="0"/>
              <a:t>First identify message type</a:t>
            </a:r>
          </a:p>
          <a:p>
            <a:pPr lvl="2"/>
            <a:r>
              <a:rPr lang="en-US" dirty="0"/>
              <a:t>Second, based on this message type, copy binary data from message fields into variables</a:t>
            </a:r>
          </a:p>
          <a:p>
            <a:pPr lvl="5"/>
            <a:r>
              <a:rPr lang="en-US" dirty="0"/>
              <a:t>May need to use pointers and casting to get code to translate formats correctly and safely</a:t>
            </a:r>
          </a:p>
          <a:p>
            <a:pPr lvl="1"/>
            <a:r>
              <a:rPr lang="en-US" dirty="0"/>
              <a:t>ASCII text characters representing data sent</a:t>
            </a:r>
          </a:p>
          <a:p>
            <a:pPr lvl="5"/>
            <a:r>
              <a:rPr lang="en-US" dirty="0"/>
              <a:t>First identify message type</a:t>
            </a:r>
          </a:p>
          <a:p>
            <a:pPr lvl="5"/>
            <a:r>
              <a:rPr lang="en-US" dirty="0"/>
              <a:t>Second, based on this message type, translate (parse) the data from the ASCII message format into a binary format</a:t>
            </a:r>
          </a:p>
          <a:p>
            <a:pPr lvl="5"/>
            <a:r>
              <a:rPr lang="en-US" dirty="0"/>
              <a:t>Third, copy the binary data into variables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Decoding Messages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 Binary Serial Data: TSIP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41443-772B-4DB3-BBC4-4F81230FC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4382" y="1600200"/>
            <a:ext cx="6093619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switch (id) {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case 0x84:	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600" kern="0" dirty="0" err="1">
                <a:latin typeface="Consolas" panose="020B0609020204030204" pitchFamily="49" charset="0"/>
                <a:cs typeface="Consolas" panose="020B0609020204030204" pitchFamily="49" charset="0"/>
              </a:rPr>
              <a:t>lat</a:t>
            </a: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 = *((double *)(&amp;</a:t>
            </a:r>
            <a:r>
              <a:rPr lang="en-US" sz="1600" kern="0" dirty="0" err="1">
                <a:latin typeface="Consolas" panose="020B0609020204030204" pitchFamily="49" charset="0"/>
                <a:cs typeface="Consolas" panose="020B0609020204030204" pitchFamily="49" charset="0"/>
              </a:rPr>
              <a:t>msg</a:t>
            </a: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[0]));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600" kern="0" dirty="0" err="1">
                <a:latin typeface="Consolas" panose="020B0609020204030204" pitchFamily="49" charset="0"/>
                <a:cs typeface="Consolas" panose="020B0609020204030204" pitchFamily="49" charset="0"/>
              </a:rPr>
              <a:t>lon</a:t>
            </a: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 = *((double *)(&amp;</a:t>
            </a:r>
            <a:r>
              <a:rPr lang="en-US" sz="1600" kern="0" dirty="0" err="1">
                <a:latin typeface="Consolas" panose="020B0609020204030204" pitchFamily="49" charset="0"/>
                <a:cs typeface="Consolas" panose="020B0609020204030204" pitchFamily="49" charset="0"/>
              </a:rPr>
              <a:t>msg</a:t>
            </a: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[8]));</a:t>
            </a:r>
          </a:p>
          <a:p>
            <a:pPr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	alt = *((double *)(&amp;</a:t>
            </a:r>
            <a:r>
              <a:rPr lang="en-US" sz="1600" kern="0" dirty="0" err="1">
                <a:latin typeface="Consolas" panose="020B0609020204030204" pitchFamily="49" charset="0"/>
                <a:cs typeface="Consolas" panose="020B0609020204030204" pitchFamily="49" charset="0"/>
              </a:rPr>
              <a:t>msg</a:t>
            </a: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[16]));</a:t>
            </a:r>
          </a:p>
          <a:p>
            <a:pPr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600" kern="0" dirty="0" err="1">
                <a:latin typeface="Consolas" panose="020B0609020204030204" pitchFamily="49" charset="0"/>
                <a:cs typeface="Consolas" panose="020B0609020204030204" pitchFamily="49" charset="0"/>
              </a:rPr>
              <a:t>clb</a:t>
            </a: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 = *((double *)(&amp;</a:t>
            </a:r>
            <a:r>
              <a:rPr lang="en-US" sz="1600" kern="0" dirty="0" err="1">
                <a:latin typeface="Consolas" panose="020B0609020204030204" pitchFamily="49" charset="0"/>
                <a:cs typeface="Consolas" panose="020B0609020204030204" pitchFamily="49" charset="0"/>
              </a:rPr>
              <a:t>msg</a:t>
            </a: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[24]));</a:t>
            </a:r>
          </a:p>
          <a:p>
            <a:pPr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600" kern="0" dirty="0" err="1">
                <a:latin typeface="Consolas" panose="020B0609020204030204" pitchFamily="49" charset="0"/>
                <a:cs typeface="Consolas" panose="020B0609020204030204" pitchFamily="49" charset="0"/>
              </a:rPr>
              <a:t>tof</a:t>
            </a: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 = *((float  *)(&amp;</a:t>
            </a:r>
            <a:r>
              <a:rPr lang="en-US" sz="1600" kern="0" dirty="0" err="1">
                <a:latin typeface="Consolas" panose="020B0609020204030204" pitchFamily="49" charset="0"/>
                <a:cs typeface="Consolas" panose="020B0609020204030204" pitchFamily="49" charset="0"/>
              </a:rPr>
              <a:t>msg</a:t>
            </a: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[32]));</a:t>
            </a:r>
          </a:p>
          <a:p>
            <a:pPr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	break;</a:t>
            </a:r>
          </a:p>
          <a:p>
            <a:pPr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case 0x4A: …</a:t>
            </a:r>
          </a:p>
          <a:p>
            <a:pPr>
              <a:lnSpc>
                <a:spcPct val="95000"/>
              </a:lnSpc>
              <a:spcBef>
                <a:spcPct val="0"/>
              </a:spcBef>
              <a:buNone/>
            </a:pPr>
            <a:endParaRPr lang="en-US" sz="1600" kern="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default:</a:t>
            </a:r>
          </a:p>
          <a:p>
            <a:pPr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	break;</a:t>
            </a:r>
          </a:p>
          <a:p>
            <a:pPr>
              <a:lnSpc>
                <a:spcPct val="95000"/>
              </a:lnSpc>
              <a:spcBef>
                <a:spcPct val="0"/>
              </a:spcBef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None/>
            </a:pPr>
            <a:r>
              <a:rPr lang="en-US" sz="1600" kern="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410200" y="1894840"/>
          <a:ext cx="63246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sizeof</a:t>
                      </a:r>
                      <a:r>
                        <a:rPr lang="en-GB" dirty="0"/>
                        <a:t>(Type)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Latitude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Radians;</a:t>
                      </a:r>
                      <a:r>
                        <a:rPr lang="en-GB" baseline="0" dirty="0"/>
                        <a:t> + for north, - for south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Lonitude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Radians; + for east,</a:t>
                      </a:r>
                      <a:r>
                        <a:rPr lang="en-GB" baseline="0" dirty="0"/>
                        <a:t> - for west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Altitude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Double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Clock</a:t>
                      </a:r>
                      <a:r>
                        <a:rPr lang="en-GB" baseline="0" dirty="0"/>
                        <a:t> Bias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Single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Time</a:t>
                      </a:r>
                      <a:r>
                        <a:rPr lang="en-GB" baseline="0" dirty="0"/>
                        <a:t>-of-fix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86400" y="1600200"/>
            <a:ext cx="3657600" cy="304800"/>
          </a:xfrm>
          <a:prstGeom prst="rect">
            <a:avLst/>
          </a:prstGeom>
        </p:spPr>
        <p:txBody>
          <a:bodyPr vert="horz" wrap="none" lIns="0" tIns="0" rIns="0" bIns="0" rtlCol="0" anchor="t">
            <a:normAutofit/>
          </a:bodyPr>
          <a:lstStyle/>
          <a:p>
            <a:r>
              <a:rPr lang="en-GB" dirty="0"/>
              <a:t>Report Packet (0x84) Data Structure</a:t>
            </a:r>
          </a:p>
        </p:txBody>
      </p:sp>
    </p:spTree>
    <p:extLst>
      <p:ext uri="{BB962C8B-B14F-4D97-AF65-F5344CB8AC3E}">
        <p14:creationId xmlns:p14="http://schemas.microsoft.com/office/powerpoint/2010/main" val="567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 ASCII Serial Data: NMEA-0183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$IDMSG,D1,D2,D3,D4,…,</a:t>
            </a:r>
            <a:r>
              <a:rPr lang="en-GB" dirty="0" err="1"/>
              <a:t>Dn</a:t>
            </a:r>
            <a:r>
              <a:rPr lang="en-GB" dirty="0"/>
              <a:t>*CS\r\n</a:t>
            </a:r>
          </a:p>
          <a:p>
            <a:r>
              <a:rPr lang="en-GB" dirty="0"/>
              <a:t>$ denotes the start of a message</a:t>
            </a:r>
          </a:p>
          <a:p>
            <a:r>
              <a:rPr lang="en-GB" dirty="0"/>
              <a:t>ID is a two letter mnemonic to describe the source of data, e.g. GP signifies GPS</a:t>
            </a:r>
          </a:p>
          <a:p>
            <a:r>
              <a:rPr lang="en-GB" dirty="0"/>
              <a:t>MSG is a three letter mnemonic to describe the message content.</a:t>
            </a:r>
          </a:p>
          <a:p>
            <a:r>
              <a:rPr lang="en-GB" dirty="0"/>
              <a:t>Commas are used to delaminate the data fields.</a:t>
            </a:r>
          </a:p>
          <a:p>
            <a:r>
              <a:rPr lang="en-GB" dirty="0" err="1"/>
              <a:t>Dn</a:t>
            </a:r>
            <a:r>
              <a:rPr lang="en-GB" dirty="0"/>
              <a:t> represents each of the data fields.</a:t>
            </a:r>
          </a:p>
          <a:p>
            <a:r>
              <a:rPr lang="en-GB" dirty="0"/>
              <a:t>* is used to separate the data from the checksum.</a:t>
            </a:r>
          </a:p>
          <a:p>
            <a:r>
              <a:rPr lang="en-GB" dirty="0"/>
              <a:t>CS contains two ASCII characters representing the hex value of the checksum.</a:t>
            </a:r>
          </a:p>
          <a:p>
            <a:r>
              <a:rPr lang="en-GB" dirty="0"/>
              <a:t>\r\n is the carriage return character followed by the new line character to denote the end of a message.</a:t>
            </a:r>
          </a:p>
        </p:txBody>
      </p:sp>
    </p:spTree>
    <p:extLst>
      <p:ext uri="{BB962C8B-B14F-4D97-AF65-F5344CB8AC3E}">
        <p14:creationId xmlns:p14="http://schemas.microsoft.com/office/powerpoint/2010/main" val="289573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State Machine for Parsing NMEA-0183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F3A0A-F540-4A76-9A89-048866F85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81011" y="958850"/>
            <a:ext cx="10104893" cy="5441950"/>
            <a:chOff x="279400" y="958850"/>
            <a:chExt cx="8255000" cy="5925282"/>
          </a:xfrm>
        </p:grpSpPr>
        <p:sp>
          <p:nvSpPr>
            <p:cNvPr id="19458" name="Freeform 29"/>
            <p:cNvSpPr>
              <a:spLocks/>
            </p:cNvSpPr>
            <p:nvPr/>
          </p:nvSpPr>
          <p:spPr bwMode="auto">
            <a:xfrm>
              <a:off x="279400" y="1676400"/>
              <a:ext cx="4216400" cy="4876800"/>
            </a:xfrm>
            <a:custGeom>
              <a:avLst/>
              <a:gdLst>
                <a:gd name="T0" fmla="*/ 2147483647 w 2656"/>
                <a:gd name="T1" fmla="*/ 2147483647 h 3072"/>
                <a:gd name="T2" fmla="*/ 2147483647 w 2656"/>
                <a:gd name="T3" fmla="*/ 2147483647 h 3072"/>
                <a:gd name="T4" fmla="*/ 2147483647 w 2656"/>
                <a:gd name="T5" fmla="*/ 2147483647 h 3072"/>
                <a:gd name="T6" fmla="*/ 2147483647 w 2656"/>
                <a:gd name="T7" fmla="*/ 2147483647 h 3072"/>
                <a:gd name="T8" fmla="*/ 2147483647 w 2656"/>
                <a:gd name="T9" fmla="*/ 2147483647 h 3072"/>
                <a:gd name="T10" fmla="*/ 2147483647 w 2656"/>
                <a:gd name="T11" fmla="*/ 2147483647 h 3072"/>
                <a:gd name="T12" fmla="*/ 2147483647 w 2656"/>
                <a:gd name="T13" fmla="*/ 2147483647 h 3072"/>
                <a:gd name="T14" fmla="*/ 2147483647 w 2656"/>
                <a:gd name="T15" fmla="*/ 0 h 30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56"/>
                <a:gd name="T25" fmla="*/ 0 h 3072"/>
                <a:gd name="T26" fmla="*/ 2656 w 2656"/>
                <a:gd name="T27" fmla="*/ 3072 h 30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56" h="3072">
                  <a:moveTo>
                    <a:pt x="2656" y="2928"/>
                  </a:moveTo>
                  <a:cubicBezTo>
                    <a:pt x="2592" y="3000"/>
                    <a:pt x="2528" y="3072"/>
                    <a:pt x="2416" y="3072"/>
                  </a:cubicBezTo>
                  <a:cubicBezTo>
                    <a:pt x="2304" y="3072"/>
                    <a:pt x="2080" y="3032"/>
                    <a:pt x="1984" y="2928"/>
                  </a:cubicBezTo>
                  <a:cubicBezTo>
                    <a:pt x="1888" y="2824"/>
                    <a:pt x="1856" y="2648"/>
                    <a:pt x="1840" y="2448"/>
                  </a:cubicBezTo>
                  <a:cubicBezTo>
                    <a:pt x="1824" y="2248"/>
                    <a:pt x="2040" y="1984"/>
                    <a:pt x="1888" y="1728"/>
                  </a:cubicBezTo>
                  <a:cubicBezTo>
                    <a:pt x="1736" y="1472"/>
                    <a:pt x="1224" y="1120"/>
                    <a:pt x="928" y="912"/>
                  </a:cubicBezTo>
                  <a:cubicBezTo>
                    <a:pt x="632" y="704"/>
                    <a:pt x="224" y="632"/>
                    <a:pt x="112" y="480"/>
                  </a:cubicBezTo>
                  <a:cubicBezTo>
                    <a:pt x="0" y="328"/>
                    <a:pt x="232" y="80"/>
                    <a:pt x="256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2000"/>
            </a:p>
          </p:txBody>
        </p:sp>
        <p:sp>
          <p:nvSpPr>
            <p:cNvPr id="19461" name="Oval 4"/>
            <p:cNvSpPr>
              <a:spLocks noChangeArrowheads="1"/>
            </p:cNvSpPr>
            <p:nvPr/>
          </p:nvSpPr>
          <p:spPr bwMode="auto">
            <a:xfrm>
              <a:off x="533400" y="990600"/>
              <a:ext cx="990600" cy="838200"/>
            </a:xfrm>
            <a:prstGeom prst="ellipse">
              <a:avLst/>
            </a:prstGeom>
            <a:solidFill>
              <a:srgbClr val="FEDCD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Start</a:t>
              </a:r>
            </a:p>
          </p:txBody>
        </p:sp>
        <p:sp>
          <p:nvSpPr>
            <p:cNvPr id="19462" name="Oval 6"/>
            <p:cNvSpPr>
              <a:spLocks noChangeArrowheads="1"/>
            </p:cNvSpPr>
            <p:nvPr/>
          </p:nvSpPr>
          <p:spPr bwMode="auto">
            <a:xfrm>
              <a:off x="3892550" y="1238250"/>
              <a:ext cx="1524000" cy="990600"/>
            </a:xfrm>
            <a:prstGeom prst="ellipse">
              <a:avLst/>
            </a:prstGeom>
            <a:solidFill>
              <a:srgbClr val="FEDCD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Talker +</a:t>
              </a:r>
              <a:br>
                <a:rPr lang="en-US" sz="1600">
                  <a:latin typeface="Arial" charset="0"/>
                </a:rPr>
              </a:br>
              <a:r>
                <a:rPr lang="en-US" sz="1600">
                  <a:latin typeface="Arial" charset="0"/>
                </a:rPr>
                <a:t>Sentence</a:t>
              </a:r>
              <a:br>
                <a:rPr lang="en-US" sz="1600">
                  <a:latin typeface="Arial" charset="0"/>
                </a:rPr>
              </a:br>
              <a:r>
                <a:rPr lang="en-US" sz="1600">
                  <a:latin typeface="Arial" charset="0"/>
                </a:rPr>
                <a:t>Type</a:t>
              </a:r>
            </a:p>
          </p:txBody>
        </p:sp>
        <p:sp>
          <p:nvSpPr>
            <p:cNvPr id="19463" name="Oval 7"/>
            <p:cNvSpPr>
              <a:spLocks noChangeArrowheads="1"/>
            </p:cNvSpPr>
            <p:nvPr/>
          </p:nvSpPr>
          <p:spPr bwMode="auto">
            <a:xfrm>
              <a:off x="3930650" y="2895600"/>
              <a:ext cx="1447800" cy="838200"/>
            </a:xfrm>
            <a:prstGeom prst="ellipse">
              <a:avLst/>
            </a:prstGeom>
            <a:solidFill>
              <a:srgbClr val="FEDCD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Sentence</a:t>
              </a:r>
              <a:br>
                <a:rPr lang="en-US" sz="1600">
                  <a:latin typeface="Arial" charset="0"/>
                </a:rPr>
              </a:br>
              <a:r>
                <a:rPr lang="en-US" sz="1600">
                  <a:latin typeface="Arial" charset="0"/>
                </a:rPr>
                <a:t>Body</a:t>
              </a:r>
            </a:p>
          </p:txBody>
        </p:sp>
        <p:sp>
          <p:nvSpPr>
            <p:cNvPr id="19464" name="Oval 8"/>
            <p:cNvSpPr>
              <a:spLocks noChangeArrowheads="1"/>
            </p:cNvSpPr>
            <p:nvPr/>
          </p:nvSpPr>
          <p:spPr bwMode="auto">
            <a:xfrm>
              <a:off x="3930650" y="4400550"/>
              <a:ext cx="1447800" cy="838200"/>
            </a:xfrm>
            <a:prstGeom prst="ellipse">
              <a:avLst/>
            </a:prstGeom>
            <a:solidFill>
              <a:srgbClr val="FEDCD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Checksum</a:t>
              </a:r>
              <a:br>
                <a:rPr lang="en-US" sz="1600">
                  <a:latin typeface="Arial" charset="0"/>
                </a:rPr>
              </a:br>
              <a:r>
                <a:rPr lang="en-US" sz="1600">
                  <a:latin typeface="Arial" charset="0"/>
                </a:rPr>
                <a:t>1</a:t>
              </a:r>
            </a:p>
          </p:txBody>
        </p:sp>
        <p:sp>
          <p:nvSpPr>
            <p:cNvPr id="19465" name="Oval 9"/>
            <p:cNvSpPr>
              <a:spLocks noChangeArrowheads="1"/>
            </p:cNvSpPr>
            <p:nvPr/>
          </p:nvSpPr>
          <p:spPr bwMode="auto">
            <a:xfrm>
              <a:off x="3930650" y="5562600"/>
              <a:ext cx="1447800" cy="838200"/>
            </a:xfrm>
            <a:prstGeom prst="ellipse">
              <a:avLst/>
            </a:prstGeom>
            <a:solidFill>
              <a:srgbClr val="FEDCD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sz="1600">
                  <a:latin typeface="Arial" charset="0"/>
                </a:rPr>
                <a:t>Checksum</a:t>
              </a:r>
              <a:br>
                <a:rPr lang="en-US" sz="1600">
                  <a:latin typeface="Arial" charset="0"/>
                </a:rPr>
              </a:br>
              <a:r>
                <a:rPr lang="en-US" sz="1600">
                  <a:latin typeface="Arial" charset="0"/>
                </a:rPr>
                <a:t>2</a:t>
              </a:r>
            </a:p>
          </p:txBody>
        </p:sp>
        <p:cxnSp>
          <p:nvCxnSpPr>
            <p:cNvPr id="19466" name="AutoShape 11"/>
            <p:cNvCxnSpPr>
              <a:cxnSpLocks noChangeShapeType="1"/>
              <a:stCxn id="19462" idx="4"/>
              <a:endCxn id="19463" idx="0"/>
            </p:cNvCxnSpPr>
            <p:nvPr/>
          </p:nvCxnSpPr>
          <p:spPr bwMode="auto">
            <a:xfrm>
              <a:off x="4654550" y="2228850"/>
              <a:ext cx="0" cy="66675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67" name="AutoShape 12"/>
            <p:cNvCxnSpPr>
              <a:cxnSpLocks noChangeShapeType="1"/>
              <a:stCxn id="19463" idx="4"/>
              <a:endCxn id="19464" idx="0"/>
            </p:cNvCxnSpPr>
            <p:nvPr/>
          </p:nvCxnSpPr>
          <p:spPr bwMode="auto">
            <a:xfrm>
              <a:off x="4654550" y="3733800"/>
              <a:ext cx="0" cy="66675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68" name="AutoShape 13"/>
            <p:cNvCxnSpPr>
              <a:cxnSpLocks noChangeShapeType="1"/>
              <a:stCxn id="19464" idx="4"/>
              <a:endCxn id="19465" idx="0"/>
            </p:cNvCxnSpPr>
            <p:nvPr/>
          </p:nvCxnSpPr>
          <p:spPr bwMode="auto">
            <a:xfrm>
              <a:off x="4654550" y="5238750"/>
              <a:ext cx="0" cy="32385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69" name="Text Box 14"/>
            <p:cNvSpPr txBox="1">
              <a:spLocks noChangeArrowheads="1"/>
            </p:cNvSpPr>
            <p:nvPr/>
          </p:nvSpPr>
          <p:spPr bwMode="auto">
            <a:xfrm>
              <a:off x="1558700" y="1173183"/>
              <a:ext cx="1614928" cy="52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600" b="1" dirty="0">
                  <a:latin typeface="Arial" charset="0"/>
                </a:rPr>
                <a:t>$</a:t>
              </a:r>
              <a:br>
                <a:rPr lang="en-US" sz="1600" b="1" dirty="0">
                  <a:latin typeface="Arial" charset="0"/>
                </a:rPr>
              </a:br>
              <a:r>
                <a:rPr lang="en-US" sz="1600" i="1" dirty="0">
                  <a:latin typeface="Arial" charset="0"/>
                </a:rPr>
                <a:t>Append char to </a:t>
              </a:r>
              <a:r>
                <a:rPr lang="en-US" sz="1600" i="1" dirty="0" err="1">
                  <a:latin typeface="Arial" charset="0"/>
                </a:rPr>
                <a:t>buf</a:t>
              </a:r>
              <a:r>
                <a:rPr lang="en-US" sz="1600" i="1" dirty="0">
                  <a:latin typeface="Arial" charset="0"/>
                </a:rPr>
                <a:t>.</a:t>
              </a:r>
              <a:endParaRPr lang="en-US" sz="1600" b="1" dirty="0">
                <a:latin typeface="Arial" charset="0"/>
              </a:endParaRPr>
            </a:p>
          </p:txBody>
        </p:sp>
        <p:sp>
          <p:nvSpPr>
            <p:cNvPr id="19470" name="Text Box 15"/>
            <p:cNvSpPr txBox="1">
              <a:spLocks noChangeArrowheads="1"/>
            </p:cNvSpPr>
            <p:nvPr/>
          </p:nvSpPr>
          <p:spPr bwMode="auto">
            <a:xfrm>
              <a:off x="5683250" y="958850"/>
              <a:ext cx="2213285" cy="74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600" b="1">
                  <a:latin typeface="Arial" charset="0"/>
                </a:rPr>
                <a:t>Any char. except *, \r or \n</a:t>
              </a:r>
            </a:p>
            <a:p>
              <a:pPr>
                <a:lnSpc>
                  <a:spcPct val="80000"/>
                </a:lnSpc>
              </a:pPr>
              <a:r>
                <a:rPr lang="en-US" sz="1600" i="1">
                  <a:latin typeface="Arial" charset="0"/>
                </a:rPr>
                <a:t>Append char to buf.</a:t>
              </a:r>
              <a:br>
                <a:rPr lang="en-US" sz="1600" i="1">
                  <a:latin typeface="Arial" charset="0"/>
                </a:rPr>
              </a:br>
              <a:r>
                <a:rPr lang="en-US" sz="1600" i="1">
                  <a:latin typeface="Arial" charset="0"/>
                </a:rPr>
                <a:t>Inc. counter</a:t>
              </a:r>
            </a:p>
          </p:txBody>
        </p:sp>
        <p:cxnSp>
          <p:nvCxnSpPr>
            <p:cNvPr id="19471" name="AutoShape 16"/>
            <p:cNvCxnSpPr>
              <a:cxnSpLocks noChangeShapeType="1"/>
              <a:stCxn id="19462" idx="6"/>
              <a:endCxn id="19462" idx="7"/>
            </p:cNvCxnSpPr>
            <p:nvPr/>
          </p:nvCxnSpPr>
          <p:spPr bwMode="auto">
            <a:xfrm flipH="1" flipV="1">
              <a:off x="5192713" y="1382713"/>
              <a:ext cx="223837" cy="350837"/>
            </a:xfrm>
            <a:prstGeom prst="curvedConnector4">
              <a:avLst>
                <a:gd name="adj1" fmla="val -102130"/>
                <a:gd name="adj2" fmla="val 20633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72" name="AutoShape 17"/>
            <p:cNvCxnSpPr>
              <a:cxnSpLocks noChangeShapeType="1"/>
              <a:stCxn id="19462" idx="3"/>
              <a:endCxn id="19461" idx="5"/>
            </p:cNvCxnSpPr>
            <p:nvPr/>
          </p:nvCxnSpPr>
          <p:spPr bwMode="auto">
            <a:xfrm rot="16200000" flipV="1">
              <a:off x="2559050" y="527051"/>
              <a:ext cx="377825" cy="2736850"/>
            </a:xfrm>
            <a:prstGeom prst="curvedConnector3">
              <a:avLst>
                <a:gd name="adj1" fmla="val -98741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3" name="Text Box 18"/>
            <p:cNvSpPr txBox="1">
              <a:spLocks noChangeArrowheads="1"/>
            </p:cNvSpPr>
            <p:nvPr/>
          </p:nvSpPr>
          <p:spPr bwMode="auto">
            <a:xfrm>
              <a:off x="2057400" y="1676400"/>
              <a:ext cx="1074088" cy="74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600" b="1" dirty="0">
                  <a:latin typeface="Arial" charset="0"/>
                </a:rPr>
                <a:t>*, \r or \n, </a:t>
              </a:r>
              <a:br>
                <a:rPr lang="en-US" sz="1600" b="1" dirty="0">
                  <a:latin typeface="Arial" charset="0"/>
                </a:rPr>
              </a:br>
              <a:r>
                <a:rPr lang="en-US" sz="1600" b="1" dirty="0">
                  <a:latin typeface="Arial" charset="0"/>
                </a:rPr>
                <a:t>non-text, or</a:t>
              </a:r>
              <a:br>
                <a:rPr lang="en-US" sz="1600" b="1" dirty="0">
                  <a:latin typeface="Arial" charset="0"/>
                </a:rPr>
              </a:br>
              <a:r>
                <a:rPr lang="en-US" sz="1600" b="1" dirty="0">
                  <a:latin typeface="Arial" charset="0"/>
                </a:rPr>
                <a:t>counter&gt;6</a:t>
              </a:r>
            </a:p>
          </p:txBody>
        </p:sp>
        <p:sp>
          <p:nvSpPr>
            <p:cNvPr id="19474" name="Text Box 19"/>
            <p:cNvSpPr txBox="1">
              <a:spLocks noChangeArrowheads="1"/>
            </p:cNvSpPr>
            <p:nvPr/>
          </p:nvSpPr>
          <p:spPr bwMode="auto">
            <a:xfrm>
              <a:off x="5486400" y="1981200"/>
              <a:ext cx="3048000" cy="52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600" b="1">
                  <a:latin typeface="Arial" charset="0"/>
                </a:rPr>
                <a:t>buf==$SDDBT, $VWVHW, or $YXXDR</a:t>
              </a:r>
            </a:p>
            <a:p>
              <a:pPr>
                <a:lnSpc>
                  <a:spcPct val="80000"/>
                </a:lnSpc>
              </a:pPr>
              <a:r>
                <a:rPr lang="en-US" sz="1600" i="1">
                  <a:latin typeface="Arial" charset="0"/>
                </a:rPr>
                <a:t>Enqueue all chars. from buf</a:t>
              </a:r>
            </a:p>
          </p:txBody>
        </p:sp>
        <p:cxnSp>
          <p:nvCxnSpPr>
            <p:cNvPr id="19475" name="AutoShape 20"/>
            <p:cNvCxnSpPr>
              <a:cxnSpLocks noChangeShapeType="1"/>
              <a:stCxn id="19463" idx="5"/>
              <a:endCxn id="19463" idx="6"/>
            </p:cNvCxnSpPr>
            <p:nvPr/>
          </p:nvCxnSpPr>
          <p:spPr bwMode="auto">
            <a:xfrm rot="5400000" flipH="1" flipV="1">
              <a:off x="5123656" y="3356769"/>
              <a:ext cx="296863" cy="212725"/>
            </a:xfrm>
            <a:prstGeom prst="curvedConnector4">
              <a:avLst>
                <a:gd name="adj1" fmla="val -118181"/>
                <a:gd name="adj2" fmla="val 207463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6" name="Text Box 21"/>
            <p:cNvSpPr txBox="1">
              <a:spLocks noChangeArrowheads="1"/>
            </p:cNvSpPr>
            <p:nvPr/>
          </p:nvSpPr>
          <p:spPr bwMode="auto">
            <a:xfrm>
              <a:off x="5562600" y="3352800"/>
              <a:ext cx="1595180" cy="52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600" b="1">
                  <a:latin typeface="Arial" charset="0"/>
                </a:rPr>
                <a:t>Any char. except *</a:t>
              </a:r>
            </a:p>
            <a:p>
              <a:pPr>
                <a:lnSpc>
                  <a:spcPct val="80000"/>
                </a:lnSpc>
              </a:pPr>
              <a:r>
                <a:rPr lang="en-US" sz="1600" i="1">
                  <a:latin typeface="Arial" charset="0"/>
                </a:rPr>
                <a:t>Enqueue char</a:t>
              </a:r>
            </a:p>
          </p:txBody>
        </p:sp>
        <p:cxnSp>
          <p:nvCxnSpPr>
            <p:cNvPr id="19477" name="AutoShape 22"/>
            <p:cNvCxnSpPr>
              <a:cxnSpLocks noChangeShapeType="1"/>
              <a:stCxn id="19461" idx="6"/>
              <a:endCxn id="19462" idx="1"/>
            </p:cNvCxnSpPr>
            <p:nvPr/>
          </p:nvCxnSpPr>
          <p:spPr bwMode="auto">
            <a:xfrm flipV="1">
              <a:off x="1524000" y="1382713"/>
              <a:ext cx="2592388" cy="26987"/>
            </a:xfrm>
            <a:prstGeom prst="curvedConnector4">
              <a:avLst>
                <a:gd name="adj1" fmla="val 45681"/>
                <a:gd name="adj2" fmla="val 1482352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78" name="Text Box 23"/>
            <p:cNvSpPr txBox="1">
              <a:spLocks noChangeArrowheads="1"/>
            </p:cNvSpPr>
            <p:nvPr/>
          </p:nvSpPr>
          <p:spPr bwMode="auto">
            <a:xfrm>
              <a:off x="4641850" y="3822700"/>
              <a:ext cx="1193255" cy="52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600" b="1">
                  <a:latin typeface="Arial" charset="0"/>
                </a:rPr>
                <a:t>*</a:t>
              </a:r>
            </a:p>
            <a:p>
              <a:pPr>
                <a:lnSpc>
                  <a:spcPct val="80000"/>
                </a:lnSpc>
              </a:pPr>
              <a:r>
                <a:rPr lang="en-US" sz="1600" i="1">
                  <a:latin typeface="Arial" charset="0"/>
                </a:rPr>
                <a:t>Enqueue char</a:t>
              </a:r>
            </a:p>
          </p:txBody>
        </p:sp>
        <p:sp>
          <p:nvSpPr>
            <p:cNvPr id="19479" name="Text Box 24"/>
            <p:cNvSpPr txBox="1">
              <a:spLocks noChangeArrowheads="1"/>
            </p:cNvSpPr>
            <p:nvPr/>
          </p:nvSpPr>
          <p:spPr bwMode="auto">
            <a:xfrm>
              <a:off x="5025348" y="5141808"/>
              <a:ext cx="1650286" cy="52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600" b="1" dirty="0">
                  <a:latin typeface="Arial" charset="0"/>
                </a:rPr>
                <a:t>Any char.</a:t>
              </a:r>
            </a:p>
            <a:p>
              <a:pPr>
                <a:lnSpc>
                  <a:spcPct val="80000"/>
                </a:lnSpc>
              </a:pPr>
              <a:r>
                <a:rPr lang="en-US" sz="1600" i="1" dirty="0">
                  <a:latin typeface="Arial" charset="0"/>
                </a:rPr>
                <a:t>Save as checksum1</a:t>
              </a:r>
            </a:p>
          </p:txBody>
        </p:sp>
        <p:cxnSp>
          <p:nvCxnSpPr>
            <p:cNvPr id="19480" name="AutoShape 25"/>
            <p:cNvCxnSpPr>
              <a:cxnSpLocks noChangeShapeType="1"/>
              <a:stCxn id="19463" idx="2"/>
              <a:endCxn id="19461" idx="4"/>
            </p:cNvCxnSpPr>
            <p:nvPr/>
          </p:nvCxnSpPr>
          <p:spPr bwMode="auto">
            <a:xfrm rot="10800000">
              <a:off x="1028700" y="1828800"/>
              <a:ext cx="2901950" cy="1485900"/>
            </a:xfrm>
            <a:prstGeom prst="curvedConnector2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481" name="Text Box 26"/>
            <p:cNvSpPr txBox="1">
              <a:spLocks noChangeArrowheads="1"/>
            </p:cNvSpPr>
            <p:nvPr/>
          </p:nvSpPr>
          <p:spPr bwMode="auto">
            <a:xfrm>
              <a:off x="2667000" y="2819400"/>
              <a:ext cx="674676" cy="315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600" b="1">
                  <a:latin typeface="Arial" charset="0"/>
                </a:rPr>
                <a:t>/r or /n</a:t>
              </a:r>
              <a:endParaRPr lang="en-US" sz="1600" i="1">
                <a:latin typeface="Arial" charset="0"/>
              </a:endParaRPr>
            </a:p>
          </p:txBody>
        </p:sp>
        <p:sp>
          <p:nvSpPr>
            <p:cNvPr id="19482" name="Text Box 27"/>
            <p:cNvSpPr txBox="1">
              <a:spLocks noChangeArrowheads="1"/>
            </p:cNvSpPr>
            <p:nvPr/>
          </p:nvSpPr>
          <p:spPr bwMode="auto">
            <a:xfrm>
              <a:off x="5025348" y="6354655"/>
              <a:ext cx="1650286" cy="529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sz="1600" b="1" dirty="0">
                  <a:latin typeface="Arial" charset="0"/>
                </a:rPr>
                <a:t>Any char.</a:t>
              </a:r>
            </a:p>
            <a:p>
              <a:pPr>
                <a:lnSpc>
                  <a:spcPct val="80000"/>
                </a:lnSpc>
              </a:pPr>
              <a:r>
                <a:rPr lang="en-US" sz="1600" i="1" dirty="0">
                  <a:latin typeface="Arial" charset="0"/>
                </a:rPr>
                <a:t>Save as checksum2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38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83865" y="882600"/>
            <a:ext cx="11154300" cy="4680000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switch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parser_state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case TALKER_SENTENCE_TYPE: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switch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msg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]) {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‘*’: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‘\r’: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‘\n’: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parser_state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START;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break;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default: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if 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Is_Not_Character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msg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]) || n&gt;6) {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parser_state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START;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} else {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buf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[n++] =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msg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    }    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break;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}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if ((n==6) &amp; … ){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    </a:t>
            </a:r>
            <a:r>
              <a:rPr lang="en-US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parser_state</a:t>
            </a: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= SENTENCE_BODY;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}    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break;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case SENTENCE_BODY:</a:t>
            </a:r>
          </a:p>
          <a:p>
            <a:pPr marL="0" indent="0">
              <a:buNone/>
            </a:pPr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        break;</a:t>
            </a:r>
          </a:p>
        </p:txBody>
      </p:sp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Asynchronous serial (UART) Communications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4055786-9C96-44E5-96C4-A0804D76D3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2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Serial communications</a:t>
            </a:r>
          </a:p>
          <a:p>
            <a:pPr lvl="1"/>
            <a:r>
              <a:rPr lang="en-US" dirty="0"/>
              <a:t>Concepts </a:t>
            </a:r>
          </a:p>
          <a:p>
            <a:pPr lvl="1"/>
            <a:r>
              <a:rPr lang="en-US" dirty="0"/>
              <a:t>Tools</a:t>
            </a:r>
          </a:p>
          <a:p>
            <a:pPr lvl="1"/>
            <a:r>
              <a:rPr lang="en-US" dirty="0"/>
              <a:t>Software: polling, interrupts, and buffering</a:t>
            </a:r>
          </a:p>
          <a:p>
            <a:pPr lvl="1"/>
            <a:endParaRPr lang="en-US" dirty="0"/>
          </a:p>
          <a:p>
            <a:r>
              <a:rPr lang="en-US" dirty="0"/>
              <a:t>Protocols:</a:t>
            </a:r>
          </a:p>
          <a:p>
            <a:pPr lvl="1"/>
            <a:r>
              <a:rPr lang="en-US" dirty="0"/>
              <a:t>UART</a:t>
            </a:r>
          </a:p>
          <a:p>
            <a:pPr lvl="1"/>
            <a:r>
              <a:rPr lang="en-US" dirty="0"/>
              <a:t>SPI</a:t>
            </a:r>
          </a:p>
          <a:p>
            <a:pPr lvl="1"/>
            <a:r>
              <a:rPr lang="en-US" dirty="0"/>
              <a:t>I2C</a:t>
            </a:r>
          </a:p>
        </p:txBody>
      </p:sp>
    </p:spTree>
    <p:extLst>
      <p:ext uri="{BB962C8B-B14F-4D97-AF65-F5344CB8AC3E}">
        <p14:creationId xmlns:p14="http://schemas.microsoft.com/office/powerpoint/2010/main" val="10731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Transmitter Basics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79425" y="4092043"/>
            <a:ext cx="11233150" cy="2027403"/>
          </a:xfrm>
        </p:spPr>
        <p:txBody>
          <a:bodyPr/>
          <a:lstStyle/>
          <a:p>
            <a:r>
              <a:rPr lang="en-US" dirty="0"/>
              <a:t>If no data to send, keep sending 1 (stop bit) – idle line</a:t>
            </a:r>
          </a:p>
          <a:p>
            <a:r>
              <a:rPr lang="en-US" dirty="0"/>
              <a:t>When there is a data word to send</a:t>
            </a:r>
          </a:p>
          <a:p>
            <a:pPr lvl="1"/>
            <a:r>
              <a:rPr lang="en-US" dirty="0"/>
              <a:t>Send a 0 (start bit) to indicate the start of a word</a:t>
            </a:r>
          </a:p>
          <a:p>
            <a:pPr lvl="1"/>
            <a:r>
              <a:rPr lang="en-US" dirty="0"/>
              <a:t>Send each data bit in the word (use a shift register for the transmit buffer)</a:t>
            </a:r>
          </a:p>
          <a:p>
            <a:pPr lvl="1"/>
            <a:r>
              <a:rPr lang="en-US" dirty="0"/>
              <a:t>Send a 1 (stop bit) to indicate the end of the word </a:t>
            </a:r>
          </a:p>
        </p:txBody>
      </p:sp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4105276" y="1143000"/>
          <a:ext cx="59531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Bitmap Image" r:id="rId4" imgW="5952381" imgH="1409897" progId="Paint.Picture">
                  <p:embed/>
                </p:oleObj>
              </mc:Choice>
              <mc:Fallback>
                <p:oleObj name="Bitmap Image" r:id="rId4" imgW="5952381" imgH="1409897" progId="Paint.Picture">
                  <p:embed/>
                  <p:pic>
                    <p:nvPicPr>
                      <p:cNvPr id="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5276" y="1143000"/>
                        <a:ext cx="5953125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 Box 13"/>
          <p:cNvSpPr txBox="1">
            <a:spLocks noChangeArrowheads="1"/>
          </p:cNvSpPr>
          <p:nvPr/>
        </p:nvSpPr>
        <p:spPr bwMode="auto">
          <a:xfrm rot="5400000">
            <a:off x="4438734" y="3231089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5194301" y="1132115"/>
            <a:ext cx="720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Arial" charset="0"/>
                <a:cs typeface="Arial" charset="0"/>
              </a:rPr>
              <a:t>Data</a:t>
            </a:r>
          </a:p>
          <a:p>
            <a:pPr algn="ctr"/>
            <a:r>
              <a:rPr lang="en-US" sz="2000">
                <a:latin typeface="Arial" charset="0"/>
                <a:cs typeface="Arial" charset="0"/>
              </a:rPr>
              <a:t>bits</a:t>
            </a:r>
          </a:p>
        </p:txBody>
      </p:sp>
      <p:sp>
        <p:nvSpPr>
          <p:cNvPr id="47" name="TextBox 14"/>
          <p:cNvSpPr txBox="1">
            <a:spLocks noChangeArrowheads="1"/>
          </p:cNvSpPr>
          <p:nvPr/>
        </p:nvSpPr>
        <p:spPr bwMode="auto">
          <a:xfrm>
            <a:off x="1828800" y="2824390"/>
            <a:ext cx="19311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sz="1800" dirty="0">
                <a:latin typeface="+mj-lt"/>
                <a:cs typeface="Arial" charset="0"/>
              </a:rPr>
              <a:t>Data Sampling Time at Receiver</a:t>
            </a: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4381500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4848422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324672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5781872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6277172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6772472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7229672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7686872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>
            <a:off x="8172647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8658422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9134672" y="1909989"/>
            <a:ext cx="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 Box 13"/>
          <p:cNvSpPr txBox="1">
            <a:spLocks noChangeArrowheads="1"/>
          </p:cNvSpPr>
          <p:nvPr/>
        </p:nvSpPr>
        <p:spPr bwMode="auto">
          <a:xfrm rot="5400000">
            <a:off x="3836495" y="3407495"/>
            <a:ext cx="10167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>
                <a:solidFill>
                  <a:schemeClr val="accent2"/>
                </a:solidFill>
                <a:latin typeface="Arial" charset="0"/>
                <a:cs typeface="Arial" charset="0"/>
              </a:rPr>
              <a:t>Time Zero</a:t>
            </a:r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 rot="5400000">
            <a:off x="5379476" y="3231089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1" name="Text Box 13"/>
          <p:cNvSpPr txBox="1">
            <a:spLocks noChangeArrowheads="1"/>
          </p:cNvSpPr>
          <p:nvPr/>
        </p:nvSpPr>
        <p:spPr bwMode="auto">
          <a:xfrm rot="5400000">
            <a:off x="5849847" y="3231089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2" name="Text Box 13"/>
          <p:cNvSpPr txBox="1">
            <a:spLocks noChangeArrowheads="1"/>
          </p:cNvSpPr>
          <p:nvPr/>
        </p:nvSpPr>
        <p:spPr bwMode="auto">
          <a:xfrm rot="5400000">
            <a:off x="6320218" y="3231089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3" name="Text Box 13"/>
          <p:cNvSpPr txBox="1">
            <a:spLocks noChangeArrowheads="1"/>
          </p:cNvSpPr>
          <p:nvPr/>
        </p:nvSpPr>
        <p:spPr bwMode="auto">
          <a:xfrm rot="5400000">
            <a:off x="6790589" y="3231089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4" name="Text Box 13"/>
          <p:cNvSpPr txBox="1">
            <a:spLocks noChangeArrowheads="1"/>
          </p:cNvSpPr>
          <p:nvPr/>
        </p:nvSpPr>
        <p:spPr bwMode="auto">
          <a:xfrm rot="5400000">
            <a:off x="7260960" y="3231089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5" name="Text Box 13"/>
          <p:cNvSpPr txBox="1">
            <a:spLocks noChangeArrowheads="1"/>
          </p:cNvSpPr>
          <p:nvPr/>
        </p:nvSpPr>
        <p:spPr bwMode="auto">
          <a:xfrm rot="5400000">
            <a:off x="7731331" y="3231089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6" name="Text Box 13"/>
          <p:cNvSpPr txBox="1">
            <a:spLocks noChangeArrowheads="1"/>
          </p:cNvSpPr>
          <p:nvPr/>
        </p:nvSpPr>
        <p:spPr bwMode="auto">
          <a:xfrm rot="5400000">
            <a:off x="8201702" y="3231089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7" name="Text Box 13"/>
          <p:cNvSpPr txBox="1">
            <a:spLocks noChangeArrowheads="1"/>
          </p:cNvSpPr>
          <p:nvPr/>
        </p:nvSpPr>
        <p:spPr bwMode="auto">
          <a:xfrm rot="5400000">
            <a:off x="8672073" y="3231089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 rot="5400000">
            <a:off x="9142441" y="3204622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  <p:sp>
        <p:nvSpPr>
          <p:cNvPr id="69" name="Text Box 13"/>
          <p:cNvSpPr txBox="1">
            <a:spLocks noChangeArrowheads="1"/>
          </p:cNvSpPr>
          <p:nvPr/>
        </p:nvSpPr>
        <p:spPr bwMode="auto">
          <a:xfrm rot="5400000">
            <a:off x="4909105" y="3231089"/>
            <a:ext cx="4219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i="1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1400" i="1" baseline="-25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bit</a:t>
            </a:r>
            <a:endParaRPr lang="en-US" sz="1400" i="1" dirty="0">
              <a:solidFill>
                <a:schemeClr val="accent2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79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Receiver Basics</a:t>
            </a:r>
            <a:endParaRPr lang="en-US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79425" y="3510205"/>
            <a:ext cx="11233150" cy="2609241"/>
          </a:xfrm>
        </p:spPr>
        <p:txBody>
          <a:bodyPr/>
          <a:lstStyle/>
          <a:p>
            <a:r>
              <a:rPr lang="en-US" sz="2000" dirty="0"/>
              <a:t>Wait for a falling edge (beginning of a Start bit)</a:t>
            </a:r>
          </a:p>
          <a:p>
            <a:pPr lvl="1"/>
            <a:r>
              <a:rPr lang="en-US" sz="1800" dirty="0"/>
              <a:t>Then wait ½ bit time </a:t>
            </a:r>
          </a:p>
          <a:p>
            <a:pPr lvl="1"/>
            <a:r>
              <a:rPr lang="en-US" sz="1800" dirty="0"/>
              <a:t>Do the following for as many data bits in the word</a:t>
            </a:r>
          </a:p>
          <a:p>
            <a:pPr lvl="5"/>
            <a:r>
              <a:rPr lang="en-US" dirty="0"/>
              <a:t>Wait 1 bit time</a:t>
            </a:r>
          </a:p>
          <a:p>
            <a:pPr lvl="5"/>
            <a:r>
              <a:rPr lang="en-US" dirty="0"/>
              <a:t>Read the data bit and shift it into a receive buffer (shift register)</a:t>
            </a:r>
          </a:p>
          <a:p>
            <a:pPr lvl="1"/>
            <a:r>
              <a:rPr lang="en-US" sz="1800" dirty="0"/>
              <a:t>Wait 1 bit time</a:t>
            </a:r>
          </a:p>
          <a:p>
            <a:pPr lvl="1"/>
            <a:r>
              <a:rPr lang="en-US" sz="1800" dirty="0"/>
              <a:t>Read the bit</a:t>
            </a:r>
          </a:p>
          <a:p>
            <a:pPr lvl="5"/>
            <a:r>
              <a:rPr lang="en-US" dirty="0"/>
              <a:t>if 1 (Stop bit), then OK</a:t>
            </a:r>
          </a:p>
          <a:p>
            <a:pPr lvl="5"/>
            <a:r>
              <a:rPr lang="en-US" dirty="0"/>
              <a:t>if 0, there’s a problem!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600200" y="872338"/>
            <a:ext cx="7848600" cy="2801658"/>
            <a:chOff x="304800" y="974725"/>
            <a:chExt cx="8229600" cy="2937662"/>
          </a:xfrm>
        </p:grpSpPr>
        <p:graphicFrame>
          <p:nvGraphicFramePr>
            <p:cNvPr id="40" name="Object 6"/>
            <p:cNvGraphicFramePr>
              <a:graphicFrameLocks noChangeAspect="1"/>
            </p:cNvGraphicFramePr>
            <p:nvPr/>
          </p:nvGraphicFramePr>
          <p:xfrm>
            <a:off x="2581275" y="985611"/>
            <a:ext cx="5953125" cy="1409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0" name="Bitmap Image" r:id="rId4" imgW="5952381" imgH="1409897" progId="Paint.Picture">
                    <p:embed/>
                  </p:oleObj>
                </mc:Choice>
                <mc:Fallback>
                  <p:oleObj name="Bitmap Image" r:id="rId4" imgW="5952381" imgH="1409897" progId="Paint.Picture">
                    <p:embed/>
                    <p:pic>
                      <p:nvPicPr>
                        <p:cNvPr id="4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81275" y="985611"/>
                          <a:ext cx="5953125" cy="1409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13"/>
            <p:cNvSpPr txBox="1">
              <a:spLocks noChangeArrowheads="1"/>
            </p:cNvSpPr>
            <p:nvPr/>
          </p:nvSpPr>
          <p:spPr bwMode="auto">
            <a:xfrm rot="5400000">
              <a:off x="3192962" y="3151972"/>
              <a:ext cx="776875" cy="32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400" i="1" baseline="-25000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bit</a:t>
              </a:r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*1.5</a:t>
              </a:r>
            </a:p>
          </p:txBody>
        </p:sp>
        <p:sp>
          <p:nvSpPr>
            <p:cNvPr id="42" name="Text Box 15"/>
            <p:cNvSpPr txBox="1">
              <a:spLocks noChangeArrowheads="1"/>
            </p:cNvSpPr>
            <p:nvPr/>
          </p:nvSpPr>
          <p:spPr bwMode="auto">
            <a:xfrm>
              <a:off x="3649790" y="974725"/>
              <a:ext cx="761747" cy="74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>
                  <a:latin typeface="Arial" charset="0"/>
                  <a:cs typeface="Arial" charset="0"/>
                </a:rPr>
                <a:t>Data</a:t>
              </a:r>
            </a:p>
            <a:p>
              <a:pPr algn="ctr"/>
              <a:r>
                <a:rPr lang="en-US" sz="2000">
                  <a:latin typeface="Arial" charset="0"/>
                  <a:cs typeface="Arial" charset="0"/>
                </a:rPr>
                <a:t>bits</a:t>
              </a:r>
            </a:p>
          </p:txBody>
        </p:sp>
        <p:sp>
          <p:nvSpPr>
            <p:cNvPr id="43" name="TextBox 14"/>
            <p:cNvSpPr txBox="1">
              <a:spLocks noChangeArrowheads="1"/>
            </p:cNvSpPr>
            <p:nvPr/>
          </p:nvSpPr>
          <p:spPr bwMode="auto">
            <a:xfrm>
              <a:off x="304800" y="2667000"/>
              <a:ext cx="1931194" cy="9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1800" dirty="0">
                  <a:latin typeface="Arial" charset="0"/>
                  <a:cs typeface="Arial" charset="0"/>
                </a:rPr>
                <a:t>Data Sampling Time at Receiver</a:t>
              </a:r>
            </a:p>
          </p:txBody>
        </p:sp>
        <p:cxnSp>
          <p:nvCxnSpPr>
            <p:cNvPr id="44" name="Straight Connector 43"/>
            <p:cNvCxnSpPr/>
            <p:nvPr/>
          </p:nvCxnSpPr>
          <p:spPr bwMode="auto">
            <a:xfrm>
              <a:off x="2857500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>
              <a:off x="3581400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4038600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4495800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4991100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5486400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5943600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6400800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6886575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7372350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7848600" y="1752600"/>
              <a:ext cx="0" cy="106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2857500" y="2362200"/>
              <a:ext cx="7239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C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Text Box 13"/>
            <p:cNvSpPr txBox="1">
              <a:spLocks noChangeArrowheads="1"/>
            </p:cNvSpPr>
            <p:nvPr/>
          </p:nvSpPr>
          <p:spPr bwMode="auto">
            <a:xfrm rot="5400000">
              <a:off x="3648674" y="3180896"/>
              <a:ext cx="776875" cy="32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400" i="1" baseline="-25000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bit</a:t>
              </a:r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*2.5</a:t>
              </a:r>
            </a:p>
          </p:txBody>
        </p:sp>
        <p:sp>
          <p:nvSpPr>
            <p:cNvPr id="57" name="Text Box 13"/>
            <p:cNvSpPr txBox="1">
              <a:spLocks noChangeArrowheads="1"/>
            </p:cNvSpPr>
            <p:nvPr/>
          </p:nvSpPr>
          <p:spPr bwMode="auto">
            <a:xfrm rot="5400000">
              <a:off x="4105873" y="3180896"/>
              <a:ext cx="776875" cy="32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400" i="1" baseline="-25000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bit</a:t>
              </a:r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*3.5</a:t>
              </a:r>
            </a:p>
          </p:txBody>
        </p:sp>
        <p:sp>
          <p:nvSpPr>
            <p:cNvPr id="58" name="Text Box 13"/>
            <p:cNvSpPr txBox="1">
              <a:spLocks noChangeArrowheads="1"/>
            </p:cNvSpPr>
            <p:nvPr/>
          </p:nvSpPr>
          <p:spPr bwMode="auto">
            <a:xfrm rot="5400000">
              <a:off x="4566050" y="3180898"/>
              <a:ext cx="776875" cy="32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400" i="1" baseline="-25000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bit</a:t>
              </a:r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*4.5</a:t>
              </a:r>
            </a:p>
          </p:txBody>
        </p:sp>
        <p:sp>
          <p:nvSpPr>
            <p:cNvPr id="59" name="Text Box 13"/>
            <p:cNvSpPr txBox="1">
              <a:spLocks noChangeArrowheads="1"/>
            </p:cNvSpPr>
            <p:nvPr/>
          </p:nvSpPr>
          <p:spPr bwMode="auto">
            <a:xfrm rot="5400000">
              <a:off x="5096474" y="3180896"/>
              <a:ext cx="776875" cy="32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400" i="1" baseline="-25000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bit</a:t>
              </a:r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*5.5</a:t>
              </a:r>
            </a:p>
          </p:txBody>
        </p:sp>
        <p:sp>
          <p:nvSpPr>
            <p:cNvPr id="60" name="Text Box 13"/>
            <p:cNvSpPr txBox="1">
              <a:spLocks noChangeArrowheads="1"/>
            </p:cNvSpPr>
            <p:nvPr/>
          </p:nvSpPr>
          <p:spPr bwMode="auto">
            <a:xfrm rot="5400000">
              <a:off x="5553673" y="3180896"/>
              <a:ext cx="776875" cy="32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400" i="1" baseline="-25000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bit</a:t>
              </a:r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*6.5</a:t>
              </a:r>
            </a:p>
          </p:txBody>
        </p:sp>
        <p:sp>
          <p:nvSpPr>
            <p:cNvPr id="61" name="Text Box 13"/>
            <p:cNvSpPr txBox="1">
              <a:spLocks noChangeArrowheads="1"/>
            </p:cNvSpPr>
            <p:nvPr/>
          </p:nvSpPr>
          <p:spPr bwMode="auto">
            <a:xfrm rot="5400000">
              <a:off x="6013852" y="3180896"/>
              <a:ext cx="776875" cy="32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400" i="1" baseline="-25000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bit</a:t>
              </a:r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*7.5</a:t>
              </a:r>
            </a:p>
          </p:txBody>
        </p:sp>
        <p:sp>
          <p:nvSpPr>
            <p:cNvPr id="62" name="Text Box 13"/>
            <p:cNvSpPr txBox="1">
              <a:spLocks noChangeArrowheads="1"/>
            </p:cNvSpPr>
            <p:nvPr/>
          </p:nvSpPr>
          <p:spPr bwMode="auto">
            <a:xfrm rot="5400000">
              <a:off x="6544273" y="3180896"/>
              <a:ext cx="776875" cy="32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400" i="1" baseline="-25000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bit</a:t>
              </a:r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*8.5</a:t>
              </a:r>
            </a:p>
          </p:txBody>
        </p:sp>
        <p:sp>
          <p:nvSpPr>
            <p:cNvPr id="63" name="Text Box 13"/>
            <p:cNvSpPr txBox="1">
              <a:spLocks noChangeArrowheads="1"/>
            </p:cNvSpPr>
            <p:nvPr/>
          </p:nvSpPr>
          <p:spPr bwMode="auto">
            <a:xfrm rot="5400000">
              <a:off x="7001473" y="3180896"/>
              <a:ext cx="776875" cy="32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400" i="1" baseline="-25000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bit</a:t>
              </a:r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*9.5</a:t>
              </a:r>
            </a:p>
          </p:txBody>
        </p:sp>
        <p:sp>
          <p:nvSpPr>
            <p:cNvPr id="64" name="Text Box 13"/>
            <p:cNvSpPr txBox="1">
              <a:spLocks noChangeArrowheads="1"/>
            </p:cNvSpPr>
            <p:nvPr/>
          </p:nvSpPr>
          <p:spPr bwMode="auto">
            <a:xfrm rot="5400000">
              <a:off x="7409546" y="3180896"/>
              <a:ext cx="881086" cy="32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T</a:t>
              </a:r>
              <a:r>
                <a:rPr lang="en-US" sz="1400" i="1" baseline="-25000" dirty="0" err="1">
                  <a:solidFill>
                    <a:schemeClr val="accent2"/>
                  </a:solidFill>
                  <a:latin typeface="Arial" charset="0"/>
                  <a:cs typeface="Arial" charset="0"/>
                </a:rPr>
                <a:t>bit</a:t>
              </a:r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*10.5</a:t>
              </a:r>
            </a:p>
          </p:txBody>
        </p:sp>
        <p:sp>
          <p:nvSpPr>
            <p:cNvPr id="65" name="Text Box 13"/>
            <p:cNvSpPr txBox="1">
              <a:spLocks noChangeArrowheads="1"/>
            </p:cNvSpPr>
            <p:nvPr/>
          </p:nvSpPr>
          <p:spPr bwMode="auto">
            <a:xfrm rot="5400000">
              <a:off x="2312494" y="3129684"/>
              <a:ext cx="1016787" cy="548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i="1" dirty="0">
                  <a:solidFill>
                    <a:schemeClr val="accent2"/>
                  </a:solidFill>
                  <a:latin typeface="Arial" charset="0"/>
                  <a:cs typeface="Arial" charset="0"/>
                </a:rPr>
                <a:t>Time Zero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>
              <a:off x="2857500" y="2438400"/>
              <a:ext cx="117316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C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>
              <a:off x="2857500" y="2514600"/>
              <a:ext cx="163830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C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8" name="Straight Arrow Connector 67"/>
            <p:cNvCxnSpPr/>
            <p:nvPr/>
          </p:nvCxnSpPr>
          <p:spPr bwMode="auto">
            <a:xfrm>
              <a:off x="2856011" y="2743200"/>
              <a:ext cx="499258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C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9" name="Straight Arrow Connector 68"/>
            <p:cNvCxnSpPr/>
            <p:nvPr/>
          </p:nvCxnSpPr>
          <p:spPr bwMode="auto">
            <a:xfrm>
              <a:off x="2857500" y="2671762"/>
              <a:ext cx="45148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CC66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237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For this to work…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Transmitter and receiver must agree on several things (protocol)</a:t>
            </a:r>
          </a:p>
          <a:p>
            <a:pPr lvl="1"/>
            <a:r>
              <a:rPr lang="en-US" dirty="0"/>
              <a:t>Order of data bits</a:t>
            </a:r>
          </a:p>
          <a:p>
            <a:pPr lvl="1"/>
            <a:r>
              <a:rPr lang="en-US" dirty="0"/>
              <a:t>Number of data bits</a:t>
            </a:r>
          </a:p>
          <a:p>
            <a:pPr lvl="1"/>
            <a:r>
              <a:rPr lang="en-US" dirty="0"/>
              <a:t>What a start bit is (1 or 0) </a:t>
            </a:r>
          </a:p>
          <a:p>
            <a:pPr lvl="1"/>
            <a:r>
              <a:rPr lang="en-US" dirty="0"/>
              <a:t>What a stop bit is (1 or 0)</a:t>
            </a:r>
          </a:p>
          <a:p>
            <a:pPr lvl="1"/>
            <a:r>
              <a:rPr lang="en-US" dirty="0"/>
              <a:t>How long a bit lasts</a:t>
            </a:r>
          </a:p>
          <a:p>
            <a:pPr lvl="5"/>
            <a:r>
              <a:rPr lang="en-US" dirty="0"/>
              <a:t>Transmitter and receiver clocks must be reasonably close, since the only timing reference is the start of the start bit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901" y="1548354"/>
            <a:ext cx="53530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1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Input Data Oversampling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425" y="3092335"/>
            <a:ext cx="11233150" cy="3027111"/>
          </a:xfrm>
        </p:spPr>
        <p:txBody>
          <a:bodyPr/>
          <a:lstStyle/>
          <a:p>
            <a:r>
              <a:rPr lang="en-US" dirty="0"/>
              <a:t>When receiving, UART </a:t>
            </a:r>
            <a:r>
              <a:rPr lang="en-US" i="1" dirty="0"/>
              <a:t>oversamples</a:t>
            </a:r>
            <a:r>
              <a:rPr lang="en-US" dirty="0"/>
              <a:t> incoming data line </a:t>
            </a:r>
          </a:p>
          <a:p>
            <a:pPr lvl="1"/>
            <a:r>
              <a:rPr lang="en-US" dirty="0"/>
              <a:t>Extra samples allow voting, improving noise immunity</a:t>
            </a:r>
          </a:p>
          <a:p>
            <a:pPr lvl="1"/>
            <a:r>
              <a:rPr lang="en-US" dirty="0"/>
              <a:t>Better synchronization to incoming data, improving noise immunity</a:t>
            </a:r>
          </a:p>
          <a:p>
            <a:endParaRPr lang="en-US" dirty="0"/>
          </a:p>
          <a:p>
            <a:r>
              <a:rPr lang="en-US" dirty="0"/>
              <a:t>Configurable oversampling from 8x to 32x</a:t>
            </a:r>
          </a:p>
          <a:p>
            <a:pPr lvl="1"/>
            <a:r>
              <a:rPr lang="en-US" dirty="0"/>
              <a:t>Put desired oversampling factor minus one into SCB_CTRL, SCB_OVS bits.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38201" y="1583232"/>
            <a:ext cx="10663833" cy="1295400"/>
            <a:chOff x="1066800" y="1447800"/>
            <a:chExt cx="8001000" cy="1295400"/>
          </a:xfrm>
        </p:grpSpPr>
        <p:sp>
          <p:nvSpPr>
            <p:cNvPr id="5" name="Rectangle 4"/>
            <p:cNvSpPr/>
            <p:nvPr/>
          </p:nvSpPr>
          <p:spPr bwMode="auto">
            <a:xfrm>
              <a:off x="1066800" y="1447800"/>
              <a:ext cx="1600200" cy="12954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2667000" y="1447800"/>
              <a:ext cx="1600200" cy="12954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267200" y="1447800"/>
              <a:ext cx="1600200" cy="12954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867400" y="1447800"/>
              <a:ext cx="1600200" cy="12954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467600" y="1447800"/>
              <a:ext cx="1600200" cy="12954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latin typeface="Times New Roman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38201" y="1583232"/>
            <a:ext cx="10663833" cy="1295400"/>
            <a:chOff x="838200" y="1447800"/>
            <a:chExt cx="8001000" cy="1295400"/>
          </a:xfrm>
        </p:grpSpPr>
        <p:grpSp>
          <p:nvGrpSpPr>
            <p:cNvPr id="19" name="Group 18"/>
            <p:cNvGrpSpPr/>
            <p:nvPr/>
          </p:nvGrpSpPr>
          <p:grpSpPr>
            <a:xfrm>
              <a:off x="2438400" y="1447800"/>
              <a:ext cx="1600200" cy="1295400"/>
              <a:chOff x="838200" y="1600200"/>
              <a:chExt cx="6400800" cy="1295400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8382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24384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40386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56388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038600" y="1447800"/>
              <a:ext cx="1600200" cy="1295400"/>
              <a:chOff x="838200" y="1600200"/>
              <a:chExt cx="6400800" cy="1295400"/>
            </a:xfrm>
          </p:grpSpPr>
          <p:sp>
            <p:nvSpPr>
              <p:cNvPr id="21" name="Rectangle 20"/>
              <p:cNvSpPr/>
              <p:nvPr/>
            </p:nvSpPr>
            <p:spPr bwMode="auto">
              <a:xfrm>
                <a:off x="8382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24384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40386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56388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638800" y="1447800"/>
              <a:ext cx="1600200" cy="1295400"/>
              <a:chOff x="838200" y="1600200"/>
              <a:chExt cx="6400800" cy="1295400"/>
            </a:xfrm>
          </p:grpSpPr>
          <p:sp>
            <p:nvSpPr>
              <p:cNvPr id="26" name="Rectangle 25"/>
              <p:cNvSpPr/>
              <p:nvPr/>
            </p:nvSpPr>
            <p:spPr bwMode="auto">
              <a:xfrm>
                <a:off x="8382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24384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40386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56388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838200" y="1447800"/>
              <a:ext cx="1600200" cy="1295400"/>
              <a:chOff x="838200" y="1600200"/>
              <a:chExt cx="6400800" cy="1295400"/>
            </a:xfrm>
          </p:grpSpPr>
          <p:sp>
            <p:nvSpPr>
              <p:cNvPr id="31" name="Rectangle 30"/>
              <p:cNvSpPr/>
              <p:nvPr/>
            </p:nvSpPr>
            <p:spPr bwMode="auto">
              <a:xfrm>
                <a:off x="8382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24384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40386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56388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7239000" y="1447800"/>
              <a:ext cx="1600200" cy="1295400"/>
              <a:chOff x="838200" y="1600200"/>
              <a:chExt cx="6400800" cy="1295400"/>
            </a:xfrm>
          </p:grpSpPr>
          <p:sp>
            <p:nvSpPr>
              <p:cNvPr id="36" name="Rectangle 35"/>
              <p:cNvSpPr/>
              <p:nvPr/>
            </p:nvSpPr>
            <p:spPr bwMode="auto">
              <a:xfrm>
                <a:off x="8382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4384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40386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5638800" y="1600200"/>
                <a:ext cx="1600200" cy="1295400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2400" u="sng">
                  <a:latin typeface="Times New Roman" pitchFamily="18" charset="0"/>
                </a:endParaRPr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45"/>
              <p14:cNvContentPartPr/>
              <p14:nvPr/>
            </p14:nvContentPartPr>
            <p14:xfrm>
              <a:off x="864845" y="1542000"/>
              <a:ext cx="10775630" cy="135360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971" y="1530120"/>
                <a:ext cx="10799378" cy="137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598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Need to divide high frequency clock down to desired baud rate * oversampling factor</a:t>
            </a:r>
          </a:p>
          <a:p>
            <a:endParaRPr lang="en-US" dirty="0"/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24MHz -&gt; 4800 baud with 16x oversampling</a:t>
            </a:r>
          </a:p>
          <a:p>
            <a:pPr lvl="1"/>
            <a:r>
              <a:rPr lang="en-US" dirty="0"/>
              <a:t>Division factor = 24E6/(4800*16) = 312.5. Must round to closest integer value ( 312 or 313), will have a slight frequency error.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Baud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04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Using the UART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idx="1"/>
          </p:nvPr>
        </p:nvSpPr>
        <p:spPr>
          <a:xfrm>
            <a:off x="479425" y="1171111"/>
            <a:ext cx="5616575" cy="4948335"/>
          </a:xfrm>
        </p:spPr>
        <p:txBody>
          <a:bodyPr/>
          <a:lstStyle/>
          <a:p>
            <a:r>
              <a:rPr lang="en-US" dirty="0"/>
              <a:t>When can we transmit?</a:t>
            </a:r>
          </a:p>
          <a:p>
            <a:pPr lvl="1"/>
            <a:r>
              <a:rPr lang="en-US" dirty="0"/>
              <a:t>Transmit peripheral must be ready for data</a:t>
            </a:r>
          </a:p>
          <a:p>
            <a:pPr lvl="1"/>
            <a:r>
              <a:rPr lang="en-US" dirty="0"/>
              <a:t>Can poll the status register</a:t>
            </a:r>
          </a:p>
          <a:p>
            <a:pPr lvl="1"/>
            <a:r>
              <a:rPr lang="en-US" dirty="0"/>
              <a:t>Or we can use an interrupt, in which case we will need to queue up data</a:t>
            </a:r>
          </a:p>
        </p:txBody>
      </p:sp>
      <p:sp>
        <p:nvSpPr>
          <p:cNvPr id="20484" name="Rectangle 1028"/>
          <p:cNvSpPr>
            <a:spLocks noGrp="1" noChangeArrowheads="1"/>
          </p:cNvSpPr>
          <p:nvPr>
            <p:ph sz="half" idx="4294967295"/>
          </p:nvPr>
        </p:nvSpPr>
        <p:spPr>
          <a:xfrm>
            <a:off x="6630988" y="1171111"/>
            <a:ext cx="5561012" cy="4948702"/>
          </a:xfrm>
        </p:spPr>
        <p:txBody>
          <a:bodyPr/>
          <a:lstStyle/>
          <a:p>
            <a:r>
              <a:rPr lang="en-US" dirty="0"/>
              <a:t>When can we receive a byte?</a:t>
            </a:r>
          </a:p>
          <a:p>
            <a:pPr lvl="1"/>
            <a:r>
              <a:rPr lang="en-US" dirty="0"/>
              <a:t>Receive peripheral must have data</a:t>
            </a:r>
          </a:p>
          <a:p>
            <a:pPr lvl="1"/>
            <a:r>
              <a:rPr lang="en-US" dirty="0"/>
              <a:t>Can poll the status register</a:t>
            </a:r>
          </a:p>
          <a:p>
            <a:pPr lvl="1"/>
            <a:r>
              <a:rPr lang="en-US" dirty="0"/>
              <a:t>Or we can use an interrupt, and again we will need to queue the data</a:t>
            </a:r>
          </a:p>
        </p:txBody>
      </p:sp>
    </p:spTree>
    <p:extLst>
      <p:ext uri="{BB962C8B-B14F-4D97-AF65-F5344CB8AC3E}">
        <p14:creationId xmlns:p14="http://schemas.microsoft.com/office/powerpoint/2010/main" val="45298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Software for Polled Serial Comm.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test_polled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() {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uart_init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(9600);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uart_enable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	while(1) {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uart_tx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GB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uart_rx</a:t>
            </a: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()); // echoes the received character back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GB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 Receiver: Display Data on LCD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line = col = 0;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while (1) {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c =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uart_rx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lcd_set_cursor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(col, line);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lcd_put_char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(c);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col++;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if (col &gt; 7) {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	col = 0;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	line++;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	if (line &gt; 1) {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		line = 0;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	}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4650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Software for Interrupt-Driven Serial Comm.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interrupts</a:t>
            </a:r>
          </a:p>
          <a:p>
            <a:endParaRPr lang="en-US" dirty="0"/>
          </a:p>
          <a:p>
            <a:r>
              <a:rPr lang="en-US" dirty="0"/>
              <a:t>First, initialize peripheral to generate interrupts</a:t>
            </a:r>
          </a:p>
          <a:p>
            <a:endParaRPr lang="en-US" dirty="0"/>
          </a:p>
          <a:p>
            <a:r>
              <a:rPr lang="en-US" dirty="0"/>
              <a:t>Second, create single ISR with for the receive callback</a:t>
            </a:r>
          </a:p>
          <a:p>
            <a:endParaRPr lang="en-US" dirty="0"/>
          </a:p>
          <a:p>
            <a:r>
              <a:rPr lang="en-US" dirty="0"/>
              <a:t>Third, enable the peripheral</a:t>
            </a:r>
          </a:p>
        </p:txBody>
      </p:sp>
    </p:spTree>
    <p:extLst>
      <p:ext uri="{BB962C8B-B14F-4D97-AF65-F5344CB8AC3E}">
        <p14:creationId xmlns:p14="http://schemas.microsoft.com/office/powerpoint/2010/main" val="21255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Interrupt Handler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Queue </a:t>
            </a:r>
            <a:r>
              <a:rPr lang="en-US" dirty="0" err="1"/>
              <a:t>rx_queue</a:t>
            </a:r>
            <a:r>
              <a:rPr lang="en-US" dirty="0"/>
              <a:t>;</a:t>
            </a:r>
          </a:p>
          <a:p>
            <a:pPr marL="0" indent="0">
              <a:buNone/>
            </a:pPr>
            <a:r>
              <a:rPr lang="en-US" dirty="0"/>
              <a:t>void </a:t>
            </a:r>
            <a:r>
              <a:rPr lang="en-US" dirty="0" err="1"/>
              <a:t>uart_rx_isr</a:t>
            </a:r>
            <a:r>
              <a:rPr lang="en-US" dirty="0"/>
              <a:t>(uint8_t </a:t>
            </a:r>
            <a:r>
              <a:rPr lang="en-US" dirty="0" err="1"/>
              <a:t>rx</a:t>
            </a:r>
            <a:r>
              <a:rPr lang="en-US" dirty="0"/>
              <a:t>) {</a:t>
            </a:r>
          </a:p>
          <a:p>
            <a:pPr marL="0" indent="0">
              <a:buNone/>
            </a:pPr>
            <a:r>
              <a:rPr lang="en-US" dirty="0"/>
              <a:t>	// Store the received character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queue_enqueue</a:t>
            </a:r>
            <a:r>
              <a:rPr lang="en-US" dirty="0"/>
              <a:t>(&amp;</a:t>
            </a:r>
            <a:r>
              <a:rPr lang="en-US" dirty="0" err="1"/>
              <a:t>rx_queue</a:t>
            </a:r>
            <a:r>
              <a:rPr lang="en-US" dirty="0"/>
              <a:t>, </a:t>
            </a:r>
            <a:r>
              <a:rPr lang="en-US" dirty="0" err="1"/>
              <a:t>rx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  <a:p>
            <a:pPr marL="0" indent="0">
              <a:buNone/>
            </a:pPr>
            <a:r>
              <a:rPr lang="en-US" dirty="0" err="1"/>
              <a:t>int</a:t>
            </a:r>
            <a:r>
              <a:rPr lang="en-US" dirty="0"/>
              <a:t> main() {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queue_init</a:t>
            </a:r>
            <a:r>
              <a:rPr lang="en-US" dirty="0"/>
              <a:t>(&amp;</a:t>
            </a:r>
            <a:r>
              <a:rPr lang="en-US" dirty="0" err="1"/>
              <a:t>rx_queue</a:t>
            </a:r>
            <a:r>
              <a:rPr lang="en-US" dirty="0"/>
              <a:t>, 128);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uart_init</a:t>
            </a:r>
            <a:r>
              <a:rPr lang="en-US" dirty="0"/>
              <a:t>(9600);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uart_set_rx_callback</a:t>
            </a:r>
            <a:r>
              <a:rPr lang="en-US" dirty="0"/>
              <a:t>(</a:t>
            </a:r>
            <a:r>
              <a:rPr lang="en-US" dirty="0" err="1"/>
              <a:t>uart_rx_isr</a:t>
            </a:r>
            <a:r>
              <a:rPr lang="en-US" dirty="0"/>
              <a:t>);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uart_enable</a:t>
            </a:r>
            <a:r>
              <a:rPr lang="en-US" dirty="0"/>
              <a:t>();</a:t>
            </a:r>
          </a:p>
          <a:p>
            <a:pPr marL="0" indent="0">
              <a:buNone/>
            </a:pPr>
            <a:r>
              <a:rPr lang="en-US" dirty="0"/>
              <a:t>	…</a:t>
            </a:r>
          </a:p>
          <a:p>
            <a:pPr marL="0" indent="0">
              <a:buNone/>
            </a:pP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455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Communicate Serially?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Native word size is multi-bit (8, 16, 32, etc.)</a:t>
            </a:r>
          </a:p>
          <a:p>
            <a:endParaRPr lang="en-US" dirty="0"/>
          </a:p>
          <a:p>
            <a:r>
              <a:rPr lang="en-US" dirty="0"/>
              <a:t>Often it’s not feasible to support sending all the word’s bits at the same time</a:t>
            </a:r>
          </a:p>
          <a:p>
            <a:pPr lvl="1"/>
            <a:r>
              <a:rPr lang="en-US" dirty="0"/>
              <a:t>Cost and weight: more wires needed, larger connectors needed</a:t>
            </a:r>
          </a:p>
          <a:p>
            <a:pPr lvl="1"/>
            <a:r>
              <a:rPr lang="en-US" dirty="0"/>
              <a:t>Mechanical reliability: more wires =&gt; more connector contacts to fail</a:t>
            </a:r>
          </a:p>
          <a:p>
            <a:pPr lvl="1"/>
            <a:r>
              <a:rPr lang="en-US" dirty="0"/>
              <a:t>Timing Complexity: some bits may arrive later than others due to variations in capacitance and resistance across conductors</a:t>
            </a:r>
          </a:p>
          <a:p>
            <a:pPr lvl="1"/>
            <a:r>
              <a:rPr lang="en-US" dirty="0"/>
              <a:t>Circuit complexity and power: may not want to have 16 different radio transmitters + receivers in the system</a:t>
            </a:r>
          </a:p>
        </p:txBody>
      </p:sp>
    </p:spTree>
    <p:extLst>
      <p:ext uri="{BB962C8B-B14F-4D97-AF65-F5344CB8AC3E}">
        <p14:creationId xmlns:p14="http://schemas.microsoft.com/office/powerpoint/2010/main" val="10373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USB to UART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PCs haven’t had external asynchronous serial interfaces for a while, so how do we communicate with a UART?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USB to UART interface</a:t>
            </a:r>
          </a:p>
          <a:p>
            <a:pPr lvl="1"/>
            <a:r>
              <a:rPr lang="en-US" dirty="0"/>
              <a:t>USB connection to PC</a:t>
            </a:r>
          </a:p>
          <a:p>
            <a:pPr lvl="1"/>
            <a:r>
              <a:rPr lang="en-US" dirty="0"/>
              <a:t>Logic level (0-3.3V) to microcontroller’s UART (not RS232 voltage levels)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6632575" y="4430111"/>
            <a:ext cx="5559425" cy="2005013"/>
          </a:xfrm>
        </p:spPr>
        <p:txBody>
          <a:bodyPr/>
          <a:lstStyle/>
          <a:p>
            <a:r>
              <a:rPr lang="en-US" dirty="0"/>
              <a:t>USB01A USB to serial adapter</a:t>
            </a:r>
            <a:endParaRPr lang="en-US" dirty="0">
              <a:hlinkClick r:id="rId3"/>
            </a:endParaRPr>
          </a:p>
          <a:p>
            <a:pPr lvl="1"/>
            <a:r>
              <a:rPr lang="en-US" dirty="0">
                <a:hlinkClick r:id="rId3"/>
              </a:rPr>
              <a:t>http://www.pololu.com/catalog/product/391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Can also supply 5V, 3.3V from USB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363879" y="2116649"/>
            <a:ext cx="4800600" cy="1528629"/>
            <a:chOff x="6398419" y="1443171"/>
            <a:chExt cx="4800600" cy="1528629"/>
          </a:xfrm>
        </p:grpSpPr>
        <p:sp>
          <p:nvSpPr>
            <p:cNvPr id="5" name="TextBox 4"/>
            <p:cNvSpPr txBox="1"/>
            <p:nvPr/>
          </p:nvSpPr>
          <p:spPr>
            <a:xfrm>
              <a:off x="6398419" y="2062029"/>
              <a:ext cx="914400" cy="76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normAutofit/>
            </a:bodyPr>
            <a:lstStyle/>
            <a:p>
              <a:pPr algn="ctr"/>
              <a:r>
                <a:rPr lang="en-GB" dirty="0"/>
                <a:t>PC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03419" y="2062029"/>
              <a:ext cx="914400" cy="76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normAutofit lnSpcReduction="10000"/>
            </a:bodyPr>
            <a:lstStyle/>
            <a:p>
              <a:pPr algn="ctr"/>
              <a:r>
                <a:rPr lang="en-GB" dirty="0"/>
                <a:t>USB to UART bridge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84619" y="2062029"/>
              <a:ext cx="914400" cy="76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normAutofit/>
            </a:bodyPr>
            <a:lstStyle/>
            <a:p>
              <a:pPr algn="ctr"/>
              <a:r>
                <a:rPr lang="en-GB" dirty="0"/>
                <a:t>MCU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7312819" y="2357571"/>
              <a:ext cx="99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312819" y="2509971"/>
              <a:ext cx="990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465219" y="2062029"/>
              <a:ext cx="685800" cy="295542"/>
            </a:xfrm>
            <a:prstGeom prst="rect">
              <a:avLst/>
            </a:prstGeom>
          </p:spPr>
          <p:txBody>
            <a:bodyPr vert="horz" wrap="none" lIns="0" tIns="0" rIns="0" bIns="0" rtlCol="0" anchor="t">
              <a:normAutofit/>
            </a:bodyPr>
            <a:lstStyle/>
            <a:p>
              <a:r>
                <a:rPr lang="en-GB" dirty="0"/>
                <a:t>D+ / D-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9217819" y="2209800"/>
              <a:ext cx="1066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9217819" y="2662371"/>
              <a:ext cx="1066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9294019" y="1914258"/>
              <a:ext cx="381000" cy="295542"/>
            </a:xfrm>
            <a:prstGeom prst="rect">
              <a:avLst/>
            </a:prstGeom>
          </p:spPr>
          <p:txBody>
            <a:bodyPr vert="horz" wrap="none" lIns="0" tIns="0" rIns="0" bIns="0" rtlCol="0" anchor="t">
              <a:normAutofit/>
            </a:bodyPr>
            <a:lstStyle/>
            <a:p>
              <a:r>
                <a:rPr lang="en-GB" dirty="0"/>
                <a:t>TX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27419" y="1914258"/>
              <a:ext cx="381000" cy="295542"/>
            </a:xfrm>
            <a:prstGeom prst="rect">
              <a:avLst/>
            </a:prstGeom>
          </p:spPr>
          <p:txBody>
            <a:bodyPr vert="horz" wrap="none" lIns="0" tIns="0" rIns="0" bIns="0" rtlCol="0" anchor="t">
              <a:normAutofit/>
            </a:bodyPr>
            <a:lstStyle/>
            <a:p>
              <a:pPr algn="r"/>
              <a:r>
                <a:rPr lang="en-GB" dirty="0"/>
                <a:t>RX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294019" y="2676258"/>
              <a:ext cx="381000" cy="295542"/>
            </a:xfrm>
            <a:prstGeom prst="rect">
              <a:avLst/>
            </a:prstGeom>
          </p:spPr>
          <p:txBody>
            <a:bodyPr vert="horz" wrap="none" lIns="0" tIns="0" rIns="0" bIns="0" rtlCol="0" anchor="t">
              <a:normAutofit/>
            </a:bodyPr>
            <a:lstStyle/>
            <a:p>
              <a:r>
                <a:rPr lang="en-GB" dirty="0"/>
                <a:t>RX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827419" y="2676258"/>
              <a:ext cx="381000" cy="295542"/>
            </a:xfrm>
            <a:prstGeom prst="rect">
              <a:avLst/>
            </a:prstGeom>
          </p:spPr>
          <p:txBody>
            <a:bodyPr vert="horz" wrap="none" lIns="0" tIns="0" rIns="0" bIns="0" rtlCol="0" anchor="t">
              <a:normAutofit/>
            </a:bodyPr>
            <a:lstStyle/>
            <a:p>
              <a:pPr algn="r"/>
              <a:r>
                <a:rPr lang="en-GB" dirty="0"/>
                <a:t>TX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65219" y="1443171"/>
              <a:ext cx="685800" cy="295542"/>
            </a:xfrm>
            <a:prstGeom prst="rect">
              <a:avLst/>
            </a:prstGeom>
          </p:spPr>
          <p:txBody>
            <a:bodyPr vert="horz" wrap="none" lIns="0" tIns="0" rIns="0" bIns="0" rtlCol="0" anchor="t">
              <a:normAutofit/>
            </a:bodyPr>
            <a:lstStyle/>
            <a:p>
              <a:pPr algn="ctr"/>
              <a:r>
                <a:rPr lang="en-GB" dirty="0"/>
                <a:t>USB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408319" y="1443171"/>
              <a:ext cx="685800" cy="295542"/>
            </a:xfrm>
            <a:prstGeom prst="rect">
              <a:avLst/>
            </a:prstGeom>
          </p:spPr>
          <p:txBody>
            <a:bodyPr vert="horz" wrap="none" lIns="0" tIns="0" rIns="0" bIns="0" rtlCol="0" anchor="t">
              <a:normAutofit/>
            </a:bodyPr>
            <a:lstStyle/>
            <a:p>
              <a:pPr algn="ctr"/>
              <a:r>
                <a:rPr lang="en-GB" dirty="0"/>
                <a:t>UART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32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Problem #1</a:t>
            </a:r>
          </a:p>
          <a:p>
            <a:pPr lvl="1"/>
            <a:r>
              <a:rPr lang="en-US" dirty="0"/>
              <a:t>Logic-level signals (0 to 1.65V, 1.65V to 3.3V) are sensitive to noise and signal degradation</a:t>
            </a:r>
          </a:p>
          <a:p>
            <a:endParaRPr lang="en-US" dirty="0"/>
          </a:p>
          <a:p>
            <a:r>
              <a:rPr lang="en-US" dirty="0"/>
              <a:t>Problem #2</a:t>
            </a:r>
          </a:p>
          <a:p>
            <a:pPr lvl="1"/>
            <a:r>
              <a:rPr lang="en-US" dirty="0"/>
              <a:t>Point-to-point topology does not support a large number of nodes well</a:t>
            </a:r>
          </a:p>
          <a:p>
            <a:pPr lvl="5"/>
            <a:r>
              <a:rPr lang="en-US" dirty="0"/>
              <a:t>Need a dedicated wire to send information from one device to another</a:t>
            </a:r>
          </a:p>
          <a:p>
            <a:pPr lvl="5"/>
            <a:r>
              <a:rPr lang="en-US" dirty="0"/>
              <a:t>Need a UART channel for each device the MCU needs to talk to</a:t>
            </a:r>
          </a:p>
          <a:p>
            <a:pPr lvl="5"/>
            <a:r>
              <a:rPr lang="en-US" dirty="0"/>
              <a:t>Single transmitter, single receiver per data wire</a:t>
            </a:r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Building on Asynchronous Comm.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5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higher voltages to improve noise margin: </a:t>
            </a:r>
            <a:br>
              <a:rPr lang="en-US" dirty="0"/>
            </a:br>
            <a:r>
              <a:rPr lang="en-US" dirty="0"/>
              <a:t>+3 V to +15 V, -3 V to -15 V</a:t>
            </a:r>
          </a:p>
          <a:p>
            <a:endParaRPr lang="en-US" dirty="0"/>
          </a:p>
          <a:p>
            <a:r>
              <a:rPr lang="en-US" dirty="0"/>
              <a:t>Example IC (Maxim MAX3232) uses charge pumps to generate higher voltages from 3.3V supply rail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Solution to Noise: Higher Voltages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7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866" y="4555067"/>
            <a:ext cx="11250935" cy="1564933"/>
          </a:xfrm>
        </p:spPr>
        <p:txBody>
          <a:bodyPr/>
          <a:lstStyle/>
          <a:p>
            <a:r>
              <a:rPr lang="en-US" dirty="0"/>
              <a:t>Use differential signaling </a:t>
            </a:r>
          </a:p>
          <a:p>
            <a:pPr lvl="1"/>
            <a:r>
              <a:rPr lang="en-US" dirty="0"/>
              <a:t>Send two signals: Buffered data (A), buffered complement of data (B)</a:t>
            </a:r>
          </a:p>
          <a:p>
            <a:pPr lvl="1"/>
            <a:r>
              <a:rPr lang="en-US" dirty="0"/>
              <a:t>Receiver compares the two signals to determine if data is a one (A &gt; B) or a zero (B &gt; A)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Solution to Noise: Differential Signaling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1676400"/>
            <a:ext cx="324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Data into transmitter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9592" y="2373869"/>
            <a:ext cx="324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Data out of transmitter, on bus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9592" y="3440668"/>
            <a:ext cx="324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Data out of receiver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30" y="1398588"/>
            <a:ext cx="4894452" cy="241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0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Approaches</a:t>
            </a:r>
          </a:p>
          <a:p>
            <a:pPr lvl="1"/>
            <a:r>
              <a:rPr lang="en-US"/>
              <a:t>Allow one transmitter to drive multiple receivers (multi-drop)</a:t>
            </a:r>
          </a:p>
          <a:p>
            <a:pPr lvl="1"/>
            <a:r>
              <a:rPr lang="en-US"/>
              <a:t>Connect all transmitters and all receivers to same data line (multi-point network). Need to add a medium access control technique so all nodes can share the wire</a:t>
            </a:r>
          </a:p>
          <a:p>
            <a:endParaRPr lang="en-US"/>
          </a:p>
          <a:p>
            <a:r>
              <a:rPr lang="en-US"/>
              <a:t>Example Protocols</a:t>
            </a:r>
          </a:p>
          <a:p>
            <a:pPr lvl="1"/>
            <a:r>
              <a:rPr lang="en-US"/>
              <a:t>RS-232: higher voltages, point-to-point</a:t>
            </a:r>
          </a:p>
          <a:p>
            <a:pPr lvl="1"/>
            <a:r>
              <a:rPr lang="en-US"/>
              <a:t>RS-422: higher voltages, differential data transmission, multi-drop</a:t>
            </a:r>
          </a:p>
          <a:p>
            <a:pPr lvl="1"/>
            <a:r>
              <a:rPr lang="en-US"/>
              <a:t>RS-485: higher voltages, multi-point</a:t>
            </a:r>
          </a:p>
          <a:p>
            <a:pPr lvl="1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Solutions to Poor Scaling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6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SPI Communications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678CA4-4B4D-44C9-8E83-ACC5B206DE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Hardware Architecture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9424" y="1171111"/>
            <a:ext cx="6104255" cy="4948335"/>
          </a:xfrm>
        </p:spPr>
        <p:txBody>
          <a:bodyPr/>
          <a:lstStyle/>
          <a:p>
            <a:r>
              <a:rPr lang="en-US" dirty="0"/>
              <a:t>All chips share bus signals</a:t>
            </a:r>
          </a:p>
          <a:p>
            <a:pPr lvl="1"/>
            <a:r>
              <a:rPr lang="en-US" dirty="0"/>
              <a:t>Clock SCK</a:t>
            </a:r>
          </a:p>
          <a:p>
            <a:pPr lvl="1"/>
            <a:r>
              <a:rPr lang="en-US" dirty="0"/>
              <a:t>Data lines MOSI (master out, slave in) and MISO (master in, slave out)</a:t>
            </a:r>
          </a:p>
          <a:p>
            <a:endParaRPr lang="en-US" dirty="0"/>
          </a:p>
          <a:p>
            <a:r>
              <a:rPr lang="en-US" dirty="0"/>
              <a:t>Each peripheral has its own chip select line (CS)</a:t>
            </a:r>
          </a:p>
          <a:p>
            <a:pPr lvl="1"/>
            <a:r>
              <a:rPr lang="en-US" dirty="0"/>
              <a:t>Master (MCU) asserts the CS line of only the peripheral it’s communicating with</a:t>
            </a:r>
          </a:p>
        </p:txBody>
      </p:sp>
      <p:pic>
        <p:nvPicPr>
          <p:cNvPr id="14338" name="Picture 2" descr="http://upload.wikimedia.org/wikipedia/commons/thumb/b/b0/SPI_Stern.svg/1000px-SPI_Ster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Serial Data Transmission</a:t>
            </a:r>
            <a:endParaRPr lang="en-US" dirty="0"/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479425" y="5045824"/>
            <a:ext cx="11233150" cy="1073621"/>
          </a:xfrm>
        </p:spPr>
        <p:txBody>
          <a:bodyPr/>
          <a:lstStyle/>
          <a:p>
            <a:r>
              <a:rPr lang="en-US" dirty="0"/>
              <a:t>Use shift registers and a clock signal to convert between serial and parallel formats</a:t>
            </a:r>
          </a:p>
          <a:p>
            <a:r>
              <a:rPr lang="en-US" dirty="0"/>
              <a:t>Synchronous: an explicit clock signal is along with the data signal</a:t>
            </a:r>
          </a:p>
          <a:p>
            <a:endParaRPr lang="en-US" dirty="0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828800" y="1295401"/>
            <a:ext cx="3657600" cy="22145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1600201" y="1447800"/>
          <a:ext cx="4352925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Visio" r:id="rId4" imgW="4353462" imgH="1137240" progId="Visio.Drawing.11">
                  <p:embed/>
                </p:oleObj>
              </mc:Choice>
              <mc:Fallback>
                <p:oleObj name="Visio" r:id="rId4" imgW="4353462" imgH="1137240" progId="Visio.Drawing.11">
                  <p:embed/>
                  <p:pic>
                    <p:nvPicPr>
                      <p:cNvPr id="1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1" y="1447800"/>
                        <a:ext cx="4352925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"/>
          <p:cNvGraphicFramePr>
            <a:graphicFrameLocks noChangeAspect="1"/>
          </p:cNvGraphicFramePr>
          <p:nvPr/>
        </p:nvGraphicFramePr>
        <p:xfrm>
          <a:off x="6019801" y="1836738"/>
          <a:ext cx="4213225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Visio" r:id="rId6" imgW="4212723" imgH="1161000" progId="Visio.Drawing.11">
                  <p:embed/>
                </p:oleObj>
              </mc:Choice>
              <mc:Fallback>
                <p:oleObj name="Visio" r:id="rId6" imgW="4212723" imgH="1161000" progId="Visio.Drawing.11">
                  <p:embed/>
                  <p:pic>
                    <p:nvPicPr>
                      <p:cNvPr id="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1" y="1836738"/>
                        <a:ext cx="4213225" cy="116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2133600" y="3048001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 dirty="0">
                <a:latin typeface="Arial" charset="0"/>
                <a:cs typeface="Arial" charset="0"/>
              </a:rPr>
              <a:t>Transmitting Device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6934200" y="3038476"/>
            <a:ext cx="256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>
                <a:latin typeface="Arial" charset="0"/>
                <a:cs typeface="Arial" charset="0"/>
              </a:rPr>
              <a:t>Receiving Device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553200" y="1295401"/>
            <a:ext cx="3733800" cy="22145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598" name="Picture 33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77450"/>
            <a:ext cx="6781800" cy="127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40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SPI Example: Secure Digital Card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SD cards have two </a:t>
            </a:r>
            <a:br>
              <a:rPr lang="en-US" sz="2000" dirty="0"/>
            </a:br>
            <a:r>
              <a:rPr lang="en-US" sz="2000" dirty="0"/>
              <a:t>communication modes</a:t>
            </a:r>
          </a:p>
          <a:p>
            <a:pPr lvl="1"/>
            <a:r>
              <a:rPr lang="en-US" sz="1800" dirty="0"/>
              <a:t>Native 4-bit</a:t>
            </a:r>
          </a:p>
          <a:p>
            <a:pPr lvl="1"/>
            <a:r>
              <a:rPr lang="en-US" sz="1800" dirty="0"/>
              <a:t>Legacy SPI 1-bit</a:t>
            </a:r>
          </a:p>
          <a:p>
            <a:r>
              <a:rPr lang="en-US" sz="2000" dirty="0"/>
              <a:t>VDD from 2.7 V to 3.6 V</a:t>
            </a:r>
          </a:p>
          <a:p>
            <a:r>
              <a:rPr lang="en-US" sz="2000" dirty="0"/>
              <a:t>CS: Chip Select (active-LOW)</a:t>
            </a:r>
          </a:p>
          <a:p>
            <a:endParaRPr lang="en-US" sz="2000" dirty="0"/>
          </a:p>
          <a:p>
            <a:r>
              <a:rPr lang="en-US" sz="2000" dirty="0"/>
              <a:t>Host sends a six-byte command packet to card</a:t>
            </a:r>
          </a:p>
          <a:p>
            <a:pPr lvl="1"/>
            <a:r>
              <a:rPr lang="en-US" sz="1800" dirty="0"/>
              <a:t>Index, argument, CRC</a:t>
            </a:r>
          </a:p>
          <a:p>
            <a:r>
              <a:rPr lang="en-US" sz="2000" dirty="0"/>
              <a:t>Host reads bytes from card until card signals it is ready</a:t>
            </a:r>
          </a:p>
          <a:p>
            <a:pPr lvl="1"/>
            <a:r>
              <a:rPr lang="en-US" sz="1800" dirty="0"/>
              <a:t>Card returns </a:t>
            </a:r>
          </a:p>
          <a:p>
            <a:pPr lvl="5"/>
            <a:r>
              <a:rPr lang="en-US" dirty="0"/>
              <a:t>0xff while busy</a:t>
            </a:r>
          </a:p>
          <a:p>
            <a:pPr lvl="5"/>
            <a:r>
              <a:rPr lang="en-US" dirty="0"/>
              <a:t>0x00 when ready without errors</a:t>
            </a:r>
          </a:p>
          <a:p>
            <a:pPr lvl="5"/>
            <a:r>
              <a:rPr lang="en-US" dirty="0"/>
              <a:t>0x01-0x7f when error has occurred</a:t>
            </a:r>
          </a:p>
          <a:p>
            <a:endParaRPr lang="en-US" sz="2000" dirty="0"/>
          </a:p>
        </p:txBody>
      </p:sp>
      <p:grpSp>
        <p:nvGrpSpPr>
          <p:cNvPr id="71" name="Group 70"/>
          <p:cNvGrpSpPr/>
          <p:nvPr/>
        </p:nvGrpSpPr>
        <p:grpSpPr>
          <a:xfrm>
            <a:off x="6324600" y="1219200"/>
            <a:ext cx="5638800" cy="4826000"/>
            <a:chOff x="6322219" y="1219200"/>
            <a:chExt cx="5638800" cy="4826000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818" y="2006600"/>
              <a:ext cx="3005267" cy="403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322219" y="1905000"/>
              <a:ext cx="838200" cy="5334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rmAutofit lnSpcReduction="10000"/>
            </a:bodyPr>
            <a:lstStyle/>
            <a:p>
              <a:pPr algn="ctr"/>
              <a:r>
                <a:rPr lang="en-GB" dirty="0"/>
                <a:t>DAT2 /</a:t>
              </a:r>
            </a:p>
            <a:p>
              <a:pPr algn="ctr"/>
              <a:r>
                <a:rPr lang="en-GB" dirty="0"/>
                <a:t>X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931819" y="1524000"/>
              <a:ext cx="838200" cy="5334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rmAutofit lnSpcReduction="10000"/>
            </a:bodyPr>
            <a:lstStyle/>
            <a:p>
              <a:pPr algn="ctr"/>
              <a:r>
                <a:rPr lang="en-GB" dirty="0"/>
                <a:t>DAT3 /</a:t>
              </a:r>
            </a:p>
            <a:p>
              <a:pPr algn="ctr"/>
              <a:r>
                <a:rPr lang="en-GB" dirty="0"/>
                <a:t>CS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41419" y="1229852"/>
              <a:ext cx="838200" cy="5334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rmAutofit lnSpcReduction="10000"/>
            </a:bodyPr>
            <a:lstStyle/>
            <a:p>
              <a:pPr algn="ctr"/>
              <a:r>
                <a:rPr lang="en-GB" dirty="0"/>
                <a:t>CMD /</a:t>
              </a:r>
            </a:p>
            <a:p>
              <a:pPr algn="ctr"/>
              <a:r>
                <a:rPr lang="en-GB" dirty="0"/>
                <a:t>DI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303419" y="1354637"/>
              <a:ext cx="685800" cy="28383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rmAutofit/>
            </a:bodyPr>
            <a:lstStyle/>
            <a:p>
              <a:pPr algn="ctr"/>
              <a:r>
                <a:rPr lang="en-GB" dirty="0"/>
                <a:t>GND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989219" y="1371756"/>
              <a:ext cx="609600" cy="269564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rmAutofit lnSpcReduction="10000"/>
            </a:bodyPr>
            <a:lstStyle/>
            <a:p>
              <a:pPr algn="ctr"/>
              <a:r>
                <a:rPr lang="en-GB" dirty="0"/>
                <a:t>VDD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522619" y="1219200"/>
              <a:ext cx="838200" cy="5334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rmAutofit lnSpcReduction="10000"/>
            </a:bodyPr>
            <a:lstStyle/>
            <a:p>
              <a:pPr algn="ctr"/>
              <a:r>
                <a:rPr lang="en-GB" dirty="0"/>
                <a:t>CLK /</a:t>
              </a:r>
            </a:p>
            <a:p>
              <a:pPr algn="ctr"/>
              <a:r>
                <a:rPr lang="en-GB" dirty="0"/>
                <a:t>SCLK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894219" y="1524000"/>
              <a:ext cx="838200" cy="5334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rmAutofit lnSpcReduction="10000"/>
            </a:bodyPr>
            <a:lstStyle/>
            <a:p>
              <a:pPr algn="ctr"/>
              <a:r>
                <a:rPr lang="en-GB" dirty="0"/>
                <a:t>DAT0/</a:t>
              </a:r>
            </a:p>
            <a:p>
              <a:pPr algn="ctr"/>
              <a:r>
                <a:rPr lang="en-GB" dirty="0"/>
                <a:t>DO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122819" y="2133600"/>
              <a:ext cx="838200" cy="53340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rmAutofit lnSpcReduction="10000"/>
            </a:bodyPr>
            <a:lstStyle/>
            <a:p>
              <a:pPr algn="ctr"/>
              <a:r>
                <a:rPr lang="en-GB" dirty="0"/>
                <a:t>DAT1/</a:t>
              </a:r>
            </a:p>
            <a:p>
              <a:pPr algn="ctr"/>
              <a:r>
                <a:rPr lang="en-GB" dirty="0"/>
                <a:t>X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7084219" y="2247900"/>
              <a:ext cx="1104900" cy="57150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693818" y="1905000"/>
              <a:ext cx="838201" cy="68580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8189119" y="1752600"/>
              <a:ext cx="609600" cy="68580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2" idx="2"/>
            </p:cNvCxnSpPr>
            <p:nvPr/>
          </p:nvCxnSpPr>
          <p:spPr>
            <a:xfrm>
              <a:off x="8646319" y="1638467"/>
              <a:ext cx="419100" cy="799933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2"/>
            </p:cNvCxnSpPr>
            <p:nvPr/>
          </p:nvCxnSpPr>
          <p:spPr>
            <a:xfrm>
              <a:off x="9294019" y="1641320"/>
              <a:ext cx="38100" cy="79708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9648202" y="1763252"/>
              <a:ext cx="160167" cy="706483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0208419" y="1965533"/>
              <a:ext cx="704560" cy="587167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1"/>
            </p:cNvCxnSpPr>
            <p:nvPr/>
          </p:nvCxnSpPr>
          <p:spPr>
            <a:xfrm flipH="1">
              <a:off x="10389395" y="2400300"/>
              <a:ext cx="733424" cy="26670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0284619" y="1468770"/>
              <a:ext cx="685800" cy="28383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rmAutofit/>
            </a:bodyPr>
            <a:lstStyle/>
            <a:p>
              <a:pPr algn="ctr"/>
              <a:r>
                <a:rPr lang="en-GB" dirty="0"/>
                <a:t>GND</a:t>
              </a:r>
            </a:p>
          </p:txBody>
        </p:sp>
        <p:cxnSp>
          <p:nvCxnSpPr>
            <p:cNvPr id="65" name="Straight Arrow Connector 64"/>
            <p:cNvCxnSpPr>
              <a:stCxn id="48" idx="2"/>
            </p:cNvCxnSpPr>
            <p:nvPr/>
          </p:nvCxnSpPr>
          <p:spPr>
            <a:xfrm flipH="1">
              <a:off x="9941719" y="1752600"/>
              <a:ext cx="685800" cy="78105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13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I2C Communications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9F8BA-ADCB-4B5E-AC3B-1EF7EB885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696244"/>
            <a:ext cx="12477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6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 System: Voyager Spacecraft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79425" y="3617996"/>
            <a:ext cx="11233150" cy="2501450"/>
          </a:xfrm>
        </p:spPr>
        <p:txBody>
          <a:bodyPr/>
          <a:lstStyle/>
          <a:p>
            <a:r>
              <a:rPr lang="en-US" sz="2000" dirty="0"/>
              <a:t>Launched in 1977</a:t>
            </a:r>
          </a:p>
          <a:p>
            <a:r>
              <a:rPr lang="en-US" sz="2000" dirty="0"/>
              <a:t>Constraints: Reliability, power, size, weight, reliability, reliability, etc. </a:t>
            </a:r>
          </a:p>
          <a:p>
            <a:r>
              <a:rPr lang="en-US" sz="2000" dirty="0"/>
              <a:t>“Uplink communications are via S-band (16-bits/sec command rate) while an X-band transmitter provides downlink telemetry at 160 bits/sec normally and 1.4kbps for playback of high-rate plasma wave data. All data are transmitted from and received at the spacecraft via the 3.7 meters high-gain antenna (HGA).” </a:t>
            </a:r>
            <a:r>
              <a:rPr lang="en-US" sz="2000" dirty="0">
                <a:hlinkClick r:id="rId4"/>
              </a:rPr>
              <a:t>http://voyager.jpl.nasa.gov/spacecraft/index.html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Uplink – to spacecraft</a:t>
            </a:r>
          </a:p>
          <a:p>
            <a:pPr lvl="1"/>
            <a:r>
              <a:rPr lang="en-US" sz="1800" dirty="0"/>
              <a:t>Downlink – from spacecraft</a:t>
            </a:r>
          </a:p>
        </p:txBody>
      </p:sp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4876801" y="990600"/>
            <a:ext cx="1568139" cy="990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Gloucester MT Extra Condensed"/>
              </a:rPr>
              <a:t>???</a:t>
            </a:r>
          </a:p>
        </p:txBody>
      </p:sp>
      <p:pic>
        <p:nvPicPr>
          <p:cNvPr id="14" name="Picture 4" descr="http://commons.wikimedia.org/wiki/File:Voyager_spacecraf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43806"/>
            <a:ext cx="33147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19801" y="1696244"/>
            <a:ext cx="12477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 descr="http://commons.wikimedia.org/wiki/File:Earth_Eastern_Hemisphe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8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I2C Bus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“Inter-Integrated Circuit” bus</a:t>
            </a:r>
          </a:p>
          <a:p>
            <a:r>
              <a:rPr lang="en-US" dirty="0"/>
              <a:t>Multiple devices connected by a shared serial bus</a:t>
            </a:r>
          </a:p>
          <a:p>
            <a:r>
              <a:rPr lang="en-US" dirty="0"/>
              <a:t>Bus is typically controlled by master device, subordinates respond when addressed</a:t>
            </a:r>
          </a:p>
          <a:p>
            <a:r>
              <a:rPr lang="en-US" dirty="0"/>
              <a:t>I2C bus has two signal lines</a:t>
            </a:r>
          </a:p>
          <a:p>
            <a:pPr lvl="1"/>
            <a:r>
              <a:rPr lang="en-US" dirty="0"/>
              <a:t>SCL: Serial clock</a:t>
            </a:r>
          </a:p>
          <a:p>
            <a:pPr lvl="1"/>
            <a:r>
              <a:rPr lang="en-US" dirty="0"/>
              <a:t>SDA: Serial data</a:t>
            </a:r>
          </a:p>
          <a:p>
            <a:r>
              <a:rPr lang="en-US" dirty="0"/>
              <a:t>Full details available in “The I2C-bus Specification” </a:t>
            </a:r>
          </a:p>
        </p:txBody>
      </p:sp>
      <p:pic>
        <p:nvPicPr>
          <p:cNvPr id="15362" name="Picture 2" descr="http://upload.wikimedia.org/wikipedia/commons/thumb/3/3e/I2C.svg/1000px-I2C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701" y="3988583"/>
            <a:ext cx="5715000" cy="20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32147" y="5891679"/>
            <a:ext cx="2876936" cy="22860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GB" sz="1200" dirty="0"/>
              <a:t>Author: Colin M.L. Burnett, Source: Wikimedia</a:t>
            </a:r>
          </a:p>
        </p:txBody>
      </p:sp>
    </p:spTree>
    <p:extLst>
      <p:ext uri="{BB962C8B-B14F-4D97-AF65-F5344CB8AC3E}">
        <p14:creationId xmlns:p14="http://schemas.microsoft.com/office/powerpoint/2010/main" val="85177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3865" y="3429000"/>
            <a:ext cx="11154300" cy="2691000"/>
          </a:xfrm>
        </p:spPr>
        <p:txBody>
          <a:bodyPr/>
          <a:lstStyle/>
          <a:p>
            <a:r>
              <a:rPr lang="en-US" dirty="0"/>
              <a:t>Resistors pull up lines to VDD</a:t>
            </a:r>
          </a:p>
          <a:p>
            <a:endParaRPr lang="en-US" dirty="0"/>
          </a:p>
          <a:p>
            <a:r>
              <a:rPr lang="en-US" dirty="0"/>
              <a:t>Open-drain transistors pull lines down to ground</a:t>
            </a:r>
          </a:p>
          <a:p>
            <a:endParaRPr lang="en-US" dirty="0"/>
          </a:p>
          <a:p>
            <a:r>
              <a:rPr lang="en-US" dirty="0"/>
              <a:t>Master generates SCL clock signal </a:t>
            </a:r>
          </a:p>
          <a:p>
            <a:pPr lvl="1"/>
            <a:r>
              <a:rPr lang="en-US" dirty="0"/>
              <a:t>Can range up to 400 kHz, 1MHz, or more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I2C Bus Connections</a:t>
            </a:r>
            <a:endParaRPr lang="en-US" dirty="0"/>
          </a:p>
        </p:txBody>
      </p:sp>
      <p:pic>
        <p:nvPicPr>
          <p:cNvPr id="8" name="Picture 2" descr="http://upload.wikimedia.org/wikipedia/commons/thumb/3/3e/I2C.svg/1000px-I2C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6800"/>
            <a:ext cx="5715000" cy="201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43232" y="2969896"/>
            <a:ext cx="2876936" cy="22860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GB" sz="1200" dirty="0"/>
              <a:t>Author: Colin M.L. Burnett, Source: Wikimedia</a:t>
            </a:r>
          </a:p>
        </p:txBody>
      </p:sp>
    </p:spTree>
    <p:extLst>
      <p:ext uri="{BB962C8B-B14F-4D97-AF65-F5344CB8AC3E}">
        <p14:creationId xmlns:p14="http://schemas.microsoft.com/office/powerpoint/2010/main" val="8576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Writing Data to Subordinate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09"/>
          <a:stretch/>
        </p:blipFill>
        <p:spPr bwMode="auto">
          <a:xfrm>
            <a:off x="1828800" y="1752601"/>
            <a:ext cx="8377124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86200" y="3992015"/>
            <a:ext cx="533400" cy="38100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Start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8686" y="4899091"/>
            <a:ext cx="1075043" cy="41910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Address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9592" y="4626526"/>
            <a:ext cx="6858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Write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79224" y="4298280"/>
            <a:ext cx="6858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6010" y="4894389"/>
            <a:ext cx="6858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Data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398976" y="5136480"/>
            <a:ext cx="9144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 fontScale="70000" lnSpcReduction="20000"/>
          </a:bodyPr>
          <a:lstStyle/>
          <a:p>
            <a:pPr algn="ctr"/>
            <a:r>
              <a:rPr lang="en-GB" dirty="0"/>
              <a:t>Repeated Start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5477607" y="3297423"/>
            <a:ext cx="457200" cy="169398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/>
          <p:cNvCxnSpPr>
            <a:stCxn id="11" idx="0"/>
            <a:endCxn id="8" idx="1"/>
          </p:cNvCxnSpPr>
          <p:nvPr/>
        </p:nvCxnSpPr>
        <p:spPr>
          <a:xfrm flipV="1">
            <a:off x="5706208" y="4373015"/>
            <a:ext cx="1" cy="526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0"/>
          </p:cNvCxnSpPr>
          <p:nvPr/>
        </p:nvCxnSpPr>
        <p:spPr>
          <a:xfrm flipV="1">
            <a:off x="6752492" y="3933826"/>
            <a:ext cx="0" cy="6927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3" idx="0"/>
          </p:cNvCxnSpPr>
          <p:nvPr/>
        </p:nvCxnSpPr>
        <p:spPr>
          <a:xfrm flipV="1">
            <a:off x="7022124" y="3915814"/>
            <a:ext cx="0" cy="382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Left Brace 28"/>
          <p:cNvSpPr/>
          <p:nvPr/>
        </p:nvSpPr>
        <p:spPr>
          <a:xfrm rot="16200000">
            <a:off x="8030309" y="3195270"/>
            <a:ext cx="457200" cy="192258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Connector 29"/>
          <p:cNvCxnSpPr>
            <a:stCxn id="14" idx="0"/>
            <a:endCxn id="29" idx="1"/>
          </p:cNvCxnSpPr>
          <p:nvPr/>
        </p:nvCxnSpPr>
        <p:spPr>
          <a:xfrm flipV="1">
            <a:off x="8258910" y="4385163"/>
            <a:ext cx="0" cy="509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00040" y="4526880"/>
            <a:ext cx="6858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ACK</a:t>
            </a:r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>
          <a:xfrm flipV="1">
            <a:off x="9442940" y="3933826"/>
            <a:ext cx="0" cy="593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0"/>
          </p:cNvCxnSpPr>
          <p:nvPr/>
        </p:nvCxnSpPr>
        <p:spPr>
          <a:xfrm flipV="1">
            <a:off x="9856176" y="3933826"/>
            <a:ext cx="0" cy="1202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9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Master Reading Data from Subordinate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5" r="1847"/>
          <a:stretch/>
        </p:blipFill>
        <p:spPr bwMode="auto">
          <a:xfrm>
            <a:off x="1331646" y="1548083"/>
            <a:ext cx="940820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9200" y="3779224"/>
            <a:ext cx="533400" cy="38100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Start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1686" y="4686300"/>
            <a:ext cx="1075043" cy="41910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Address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42592" y="4413735"/>
            <a:ext cx="6858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Read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12224" y="4085489"/>
            <a:ext cx="6858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9010" y="4681598"/>
            <a:ext cx="6858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Data</a:t>
            </a:r>
          </a:p>
        </p:txBody>
      </p:sp>
      <p:sp>
        <p:nvSpPr>
          <p:cNvPr id="16" name="Left Brace 15"/>
          <p:cNvSpPr/>
          <p:nvPr/>
        </p:nvSpPr>
        <p:spPr>
          <a:xfrm rot="16200000">
            <a:off x="2810607" y="3084632"/>
            <a:ext cx="457200" cy="169398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>
            <a:stCxn id="11" idx="0"/>
            <a:endCxn id="16" idx="1"/>
          </p:cNvCxnSpPr>
          <p:nvPr/>
        </p:nvCxnSpPr>
        <p:spPr>
          <a:xfrm flipV="1">
            <a:off x="3039208" y="4160224"/>
            <a:ext cx="1" cy="526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0"/>
          </p:cNvCxnSpPr>
          <p:nvPr/>
        </p:nvCxnSpPr>
        <p:spPr>
          <a:xfrm flipV="1">
            <a:off x="4085492" y="3721035"/>
            <a:ext cx="0" cy="6927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4355124" y="3703023"/>
            <a:ext cx="0" cy="382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 rot="16200000">
            <a:off x="5363309" y="2982479"/>
            <a:ext cx="457200" cy="192258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/>
          <p:cNvCxnSpPr>
            <a:stCxn id="14" idx="0"/>
            <a:endCxn id="20" idx="1"/>
          </p:cNvCxnSpPr>
          <p:nvPr/>
        </p:nvCxnSpPr>
        <p:spPr>
          <a:xfrm flipV="1">
            <a:off x="5591910" y="4172372"/>
            <a:ext cx="0" cy="509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17108" y="4314089"/>
            <a:ext cx="6858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ACK</a:t>
            </a:r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V="1">
            <a:off x="7260008" y="3721035"/>
            <a:ext cx="0" cy="593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110919" y="4682293"/>
            <a:ext cx="6858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Data</a:t>
            </a:r>
          </a:p>
        </p:txBody>
      </p:sp>
      <p:sp>
        <p:nvSpPr>
          <p:cNvPr id="26" name="Left Brace 25"/>
          <p:cNvSpPr/>
          <p:nvPr/>
        </p:nvSpPr>
        <p:spPr>
          <a:xfrm rot="16200000">
            <a:off x="8225218" y="2983174"/>
            <a:ext cx="457200" cy="1922587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>
            <a:stCxn id="25" idx="0"/>
            <a:endCxn id="26" idx="1"/>
          </p:cNvCxnSpPr>
          <p:nvPr/>
        </p:nvCxnSpPr>
        <p:spPr>
          <a:xfrm flipV="1">
            <a:off x="8453819" y="4173067"/>
            <a:ext cx="0" cy="5092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779017" y="4314784"/>
            <a:ext cx="685800" cy="328246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NACK</a:t>
            </a:r>
          </a:p>
        </p:txBody>
      </p:sp>
      <p:cxnSp>
        <p:nvCxnSpPr>
          <p:cNvPr id="29" name="Straight Arrow Connector 28"/>
          <p:cNvCxnSpPr>
            <a:stCxn id="28" idx="0"/>
          </p:cNvCxnSpPr>
          <p:nvPr/>
        </p:nvCxnSpPr>
        <p:spPr>
          <a:xfrm flipV="1">
            <a:off x="10121917" y="3721730"/>
            <a:ext cx="0" cy="593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287000" y="3779224"/>
            <a:ext cx="533400" cy="38100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Stop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" y="2057400"/>
            <a:ext cx="533400" cy="38100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SDA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9600" y="3048000"/>
            <a:ext cx="533400" cy="381000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/>
          <a:p>
            <a:pPr algn="ctr"/>
            <a:r>
              <a:rPr lang="en-GB" dirty="0"/>
              <a:t>SCL</a:t>
            </a:r>
          </a:p>
        </p:txBody>
      </p:sp>
    </p:spTree>
    <p:extLst>
      <p:ext uri="{BB962C8B-B14F-4D97-AF65-F5344CB8AC3E}">
        <p14:creationId xmlns:p14="http://schemas.microsoft.com/office/powerpoint/2010/main" val="274760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Each device (IC) has seven-bit address</a:t>
            </a:r>
          </a:p>
          <a:p>
            <a:pPr lvl="1"/>
            <a:r>
              <a:rPr lang="en-US" dirty="0"/>
              <a:t>Different types of device have different default addresses</a:t>
            </a:r>
          </a:p>
          <a:p>
            <a:pPr lvl="1"/>
            <a:r>
              <a:rPr lang="en-US" dirty="0"/>
              <a:t>Sometimes can select a secondary default address by tying a device pin to a different logic level</a:t>
            </a:r>
          </a:p>
          <a:p>
            <a:endParaRPr lang="en-US" dirty="0"/>
          </a:p>
          <a:p>
            <a:r>
              <a:rPr lang="en-US" dirty="0"/>
              <a:t>What if we treat the first byte of data as a register address? </a:t>
            </a:r>
          </a:p>
          <a:p>
            <a:pPr lvl="1"/>
            <a:r>
              <a:rPr lang="en-US" dirty="0"/>
              <a:t>Can specify registers within a given device: 8 bits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I2C Addressing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8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22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temperature_init</a:t>
            </a: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	i2c_init();</a:t>
            </a:r>
          </a:p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	i2c_enable();</a:t>
            </a:r>
          </a:p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sz="22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void </a:t>
            </a:r>
            <a:r>
              <a:rPr lang="en-US" sz="22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temperature_enable</a:t>
            </a: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	// Start conversion.</a:t>
            </a:r>
          </a:p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	i2c_start();</a:t>
            </a:r>
          </a:p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	i2c_tx(</a:t>
            </a:r>
            <a:r>
              <a:rPr lang="en-US" sz="2200" dirty="0" err="1">
                <a:latin typeface="Consolas" panose="020B0609020204030204" pitchFamily="49" charset="0"/>
                <a:cs typeface="Consolas" panose="020B0609020204030204" pitchFamily="49" charset="0"/>
              </a:rPr>
              <a:t>subordinate_ADDRESS</a:t>
            </a: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 | WRITE);</a:t>
            </a:r>
          </a:p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	i2c_tx(START_CONVERT_T);</a:t>
            </a:r>
          </a:p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	i2c_stop();</a:t>
            </a:r>
          </a:p>
          <a:p>
            <a:pPr marL="0" indent="0">
              <a:buNone/>
            </a:pPr>
            <a:r>
              <a:rPr lang="en-US" sz="22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Enabling i2c</a:t>
            </a:r>
          </a:p>
        </p:txBody>
      </p:sp>
    </p:spTree>
    <p:extLst>
      <p:ext uri="{BB962C8B-B14F-4D97-AF65-F5344CB8AC3E}">
        <p14:creationId xmlns:p14="http://schemas.microsoft.com/office/powerpoint/2010/main" val="204297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sz="half" idx="1"/>
          </p:nvPr>
        </p:nvSpPr>
        <p:spPr>
          <a:xfrm>
            <a:off x="483865" y="1263600"/>
            <a:ext cx="11154300" cy="46800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float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temperature_read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(void) {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short temp;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i2c_start();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i2c_tx(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subordinate_ADDRESS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| WRITE);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i2c_tx(READ_TEMPERATURE);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i2c_start();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i2c_tx(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subordinate_ADDRESS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| READ);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temp = i2c_rx() &lt;&lt; 8;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i2c_ack();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temp |= i2c_rx();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i2c_nack();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i2c_stop();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// Sign extend from 16-bit to 12-bit.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temp &gt;&gt;= 4;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// Convert from fixed-point to floating point.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	return temp / (float)16;</a:t>
            </a:r>
          </a:p>
          <a:p>
            <a:pPr marL="0" indent="0">
              <a:buNone/>
            </a:pP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Reading 12 bits from a temperature sensor</a:t>
            </a:r>
          </a:p>
        </p:txBody>
      </p:sp>
    </p:spTree>
    <p:extLst>
      <p:ext uri="{BB962C8B-B14F-4D97-AF65-F5344CB8AC3E}">
        <p14:creationId xmlns:p14="http://schemas.microsoft.com/office/powerpoint/2010/main" val="12273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Protocol Comparison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2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Factors to Consider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fast can the data get through?</a:t>
            </a:r>
          </a:p>
          <a:p>
            <a:pPr lvl="1"/>
            <a:r>
              <a:rPr lang="en-US" dirty="0"/>
              <a:t>Depends on raw bit rate, protocol overhead in packet</a:t>
            </a:r>
          </a:p>
          <a:p>
            <a:r>
              <a:rPr lang="en-US" dirty="0"/>
              <a:t>How many hardware signals do we need?</a:t>
            </a:r>
          </a:p>
          <a:p>
            <a:pPr lvl="1"/>
            <a:r>
              <a:rPr lang="en-US" dirty="0"/>
              <a:t>May need clock line, chip select lines, etc.</a:t>
            </a:r>
          </a:p>
          <a:p>
            <a:r>
              <a:rPr lang="en-US" dirty="0"/>
              <a:t>How do we connect multiple devices (topology)?</a:t>
            </a:r>
          </a:p>
          <a:p>
            <a:pPr lvl="1"/>
            <a:r>
              <a:rPr lang="en-US" dirty="0"/>
              <a:t>Dedicated link and hardware per device - point-to-point</a:t>
            </a:r>
          </a:p>
          <a:p>
            <a:pPr lvl="1"/>
            <a:r>
              <a:rPr lang="en-US" dirty="0"/>
              <a:t>One bus for manager transmit/subordinate receive, one bus for subordinate transmit/manager receive</a:t>
            </a:r>
          </a:p>
          <a:p>
            <a:pPr lvl="1"/>
            <a:r>
              <a:rPr lang="en-US" dirty="0"/>
              <a:t>All transmitters and receivers connected to same bus – multi-point</a:t>
            </a:r>
          </a:p>
          <a:p>
            <a:r>
              <a:rPr lang="en-US" dirty="0"/>
              <a:t>How do we address a target device?</a:t>
            </a:r>
          </a:p>
          <a:p>
            <a:pPr lvl="1"/>
            <a:r>
              <a:rPr lang="en-US" dirty="0"/>
              <a:t>Discrete hardware signal (chip select line)</a:t>
            </a:r>
          </a:p>
          <a:p>
            <a:pPr lvl="1"/>
            <a:r>
              <a:rPr lang="en-US" dirty="0"/>
              <a:t>Address embedded in packet, decoded internally by receiver</a:t>
            </a:r>
          </a:p>
          <a:p>
            <a:r>
              <a:rPr lang="en-US" dirty="0"/>
              <a:t>How do these factors change as we add more devices?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0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Protocol Trade-Offs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387965315"/>
              </p:ext>
            </p:extLst>
          </p:nvPr>
        </p:nvGraphicFramePr>
        <p:xfrm>
          <a:off x="479425" y="1258888"/>
          <a:ext cx="11233147" cy="3955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4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97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1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00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50937">
                <a:tc>
                  <a:txBody>
                    <a:bodyPr/>
                    <a:lstStyle/>
                    <a:p>
                      <a:r>
                        <a:rPr lang="en-US" sz="1600" dirty="0"/>
                        <a:t>Protocol</a:t>
                      </a:r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Speed</a:t>
                      </a:r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/>
                        <a:t>Signals Req. for Bidirectional Communication with N devices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Device Addressing</a:t>
                      </a:r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Topology</a:t>
                      </a:r>
                    </a:p>
                  </a:txBody>
                  <a:tcPr marL="121872" marR="12187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UART (Point to Point)</a:t>
                      </a:r>
                    </a:p>
                  </a:txBody>
                  <a:tcPr marL="121872" marR="12187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Fast – Tens of Mbit/s</a:t>
                      </a:r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2*N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dirty="0" err="1"/>
                        <a:t>TxD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RxD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None</a:t>
                      </a:r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Point-to-point full duplex</a:t>
                      </a:r>
                    </a:p>
                  </a:txBody>
                  <a:tcPr marL="121872" marR="12187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UART (Multi-drop)</a:t>
                      </a:r>
                    </a:p>
                  </a:txBody>
                  <a:tcPr marL="121872" marR="12187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Fast – Tens of Mbit/s</a:t>
                      </a:r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</a:t>
                      </a:r>
                      <a:r>
                        <a:rPr lang="en-US" sz="1600" baseline="0" dirty="0"/>
                        <a:t>(</a:t>
                      </a:r>
                      <a:r>
                        <a:rPr lang="en-US" sz="1600" dirty="0" err="1"/>
                        <a:t>TxD</a:t>
                      </a:r>
                      <a:r>
                        <a:rPr lang="en-US" sz="1600" dirty="0"/>
                        <a:t>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RxD</a:t>
                      </a:r>
                      <a:r>
                        <a:rPr lang="en-US" sz="1600" baseline="0" dirty="0"/>
                        <a:t>)</a:t>
                      </a:r>
                      <a:endParaRPr lang="en-US" sz="1600" dirty="0"/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Added by user in software</a:t>
                      </a:r>
                      <a:endParaRPr lang="en-US" sz="1600" dirty="0"/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Multi-drop</a:t>
                      </a:r>
                      <a:endParaRPr lang="en-US" sz="1600" dirty="0"/>
                    </a:p>
                  </a:txBody>
                  <a:tcPr marL="121872" marR="12187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SPI</a:t>
                      </a:r>
                    </a:p>
                  </a:txBody>
                  <a:tcPr marL="121872" marR="12187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Fast – Tens of Mbit/s</a:t>
                      </a:r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3+N</a:t>
                      </a:r>
                      <a:r>
                        <a:rPr lang="en-US" sz="1600" baseline="0" dirty="0"/>
                        <a:t> for </a:t>
                      </a:r>
                      <a:r>
                        <a:rPr lang="en-US" sz="1600" dirty="0"/>
                        <a:t>SCLK, MOSI, MISO, and one SS per device</a:t>
                      </a:r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Hardware chip</a:t>
                      </a:r>
                      <a:r>
                        <a:rPr lang="en-US" sz="1600" baseline="0" dirty="0"/>
                        <a:t> select signal per device</a:t>
                      </a:r>
                      <a:endParaRPr lang="en-US" sz="1600" dirty="0"/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Multi-point full-duplex, multi-drop half-duplex buses</a:t>
                      </a:r>
                    </a:p>
                  </a:txBody>
                  <a:tcPr marL="121872" marR="12187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US" sz="16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</a:t>
                      </a:r>
                    </a:p>
                  </a:txBody>
                  <a:tcPr marL="121872" marR="12187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Moderate –</a:t>
                      </a:r>
                      <a:r>
                        <a:rPr lang="en-US" sz="1600" baseline="0" dirty="0"/>
                        <a:t> 100kbit/s, </a:t>
                      </a:r>
                      <a:r>
                        <a:rPr lang="en-US" sz="1600" dirty="0"/>
                        <a:t>400 kbit/s, 1Mbit/s, 3.4Mbit/s. Packet</a:t>
                      </a:r>
                      <a:r>
                        <a:rPr lang="en-US" sz="1600" baseline="0" dirty="0"/>
                        <a:t> overhead.</a:t>
                      </a:r>
                      <a:endParaRPr lang="en-US" sz="1600" dirty="0"/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(SCL, SDA)</a:t>
                      </a:r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</a:t>
                      </a:r>
                      <a:r>
                        <a:rPr lang="en-US" sz="1600" baseline="0" dirty="0"/>
                        <a:t> packet</a:t>
                      </a:r>
                      <a:endParaRPr lang="en-US" sz="1600" dirty="0"/>
                    </a:p>
                  </a:txBody>
                  <a:tcPr marL="121872" marR="121872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Multi-point half-duplex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bus</a:t>
                      </a:r>
                    </a:p>
                  </a:txBody>
                  <a:tcPr marL="121872" marR="12187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Example System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79425" y="4206240"/>
            <a:ext cx="11233150" cy="1913206"/>
          </a:xfrm>
        </p:spPr>
        <p:txBody>
          <a:bodyPr/>
          <a:lstStyle/>
          <a:p>
            <a:r>
              <a:rPr lang="en-US" dirty="0"/>
              <a:t>Dedicated point-to-point connections</a:t>
            </a:r>
          </a:p>
          <a:p>
            <a:pPr lvl="1"/>
            <a:r>
              <a:rPr lang="en-US" dirty="0"/>
              <a:t>Parallel data lines, read and write lines between MCU and each peripheral</a:t>
            </a:r>
          </a:p>
          <a:p>
            <a:r>
              <a:rPr lang="en-US" dirty="0"/>
              <a:t>Fast, allows simultaneous transfers</a:t>
            </a:r>
          </a:p>
          <a:p>
            <a:r>
              <a:rPr lang="en-US" dirty="0"/>
              <a:t>Requires many connections, PCB area, scales badly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886200" y="914400"/>
          <a:ext cx="3810000" cy="3186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Visio" r:id="rId4" imgW="2790743" imgH="2333610" progId="Visio.Drawing.11">
                  <p:embed/>
                </p:oleObj>
              </mc:Choice>
              <mc:Fallback>
                <p:oleObj name="Visio" r:id="rId4" imgW="2790743" imgH="2333610" progId="Visio.Drawing.11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914400"/>
                        <a:ext cx="3810000" cy="3186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10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408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Parallel Buses</a:t>
            </a:r>
            <a:endParaRPr lang="en-US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79425" y="3291840"/>
            <a:ext cx="11233150" cy="2827606"/>
          </a:xfrm>
        </p:spPr>
        <p:txBody>
          <a:bodyPr/>
          <a:lstStyle/>
          <a:p>
            <a:r>
              <a:rPr lang="en-US" dirty="0"/>
              <a:t>All devices use buses to share data, read, and write signals</a:t>
            </a:r>
          </a:p>
          <a:p>
            <a:r>
              <a:rPr lang="en-US" dirty="0"/>
              <a:t>MCU uses individual select lines to address each peripheral</a:t>
            </a:r>
          </a:p>
          <a:p>
            <a:r>
              <a:rPr lang="en-US" dirty="0"/>
              <a:t>MCU requires fewer pins for data, but still one per data bit</a:t>
            </a:r>
          </a:p>
          <a:p>
            <a:r>
              <a:rPr lang="en-US" dirty="0"/>
              <a:t>MCU can communicate with only one peripheral at a time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362201" y="1447800"/>
          <a:ext cx="7197725" cy="172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Visio" r:id="rId4" imgW="5603638" imgH="1340280" progId="Visio.Drawing.11">
                  <p:embed/>
                </p:oleObj>
              </mc:Choice>
              <mc:Fallback>
                <p:oleObj name="Visio" r:id="rId4" imgW="5603638" imgH="1340280" progId="Visio.Drawing.11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1" y="1447800"/>
                        <a:ext cx="7197725" cy="172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33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Synchronous Serial Data Transmission</a:t>
            </a:r>
            <a:endParaRPr lang="en-US" dirty="0"/>
          </a:p>
        </p:txBody>
      </p:sp>
      <p:sp>
        <p:nvSpPr>
          <p:cNvPr id="7172" name="Content Placeholder 2"/>
          <p:cNvSpPr>
            <a:spLocks noGrp="1"/>
          </p:cNvSpPr>
          <p:nvPr>
            <p:ph idx="1"/>
          </p:nvPr>
        </p:nvSpPr>
        <p:spPr>
          <a:xfrm>
            <a:off x="479425" y="4771745"/>
            <a:ext cx="11233150" cy="1347701"/>
          </a:xfrm>
        </p:spPr>
        <p:txBody>
          <a:bodyPr/>
          <a:lstStyle/>
          <a:p>
            <a:r>
              <a:rPr lang="en-US" dirty="0"/>
              <a:t>Use shift registers and a clock signal to convert between serial and parallel formats</a:t>
            </a:r>
          </a:p>
          <a:p>
            <a:r>
              <a:rPr lang="en-US" dirty="0"/>
              <a:t>Synchronous: an explicit clock signal is along with the data signal</a:t>
            </a:r>
          </a:p>
          <a:p>
            <a:endParaRPr lang="en-US" dirty="0"/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2083594" y="1100138"/>
            <a:ext cx="3657600" cy="22145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46" name="Object 4"/>
          <p:cNvGraphicFramePr>
            <a:graphicFrameLocks noChangeAspect="1"/>
          </p:cNvGraphicFramePr>
          <p:nvPr/>
        </p:nvGraphicFramePr>
        <p:xfrm>
          <a:off x="1854995" y="1252537"/>
          <a:ext cx="4352925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Visio" r:id="rId4" imgW="4353462" imgH="1137240" progId="Visio.Drawing.11">
                  <p:embed/>
                </p:oleObj>
              </mc:Choice>
              <mc:Fallback>
                <p:oleObj name="Visio" r:id="rId4" imgW="4353462" imgH="1137240" progId="Visio.Drawing.11">
                  <p:embed/>
                  <p:pic>
                    <p:nvPicPr>
                      <p:cNvPr id="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4995" y="1252537"/>
                        <a:ext cx="4352925" cy="1136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5"/>
          <p:cNvGraphicFramePr>
            <a:graphicFrameLocks noChangeAspect="1"/>
          </p:cNvGraphicFramePr>
          <p:nvPr/>
        </p:nvGraphicFramePr>
        <p:xfrm>
          <a:off x="6274595" y="1641475"/>
          <a:ext cx="4213225" cy="116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Visio" r:id="rId6" imgW="4212723" imgH="1161000" progId="Visio.Drawing.11">
                  <p:embed/>
                </p:oleObj>
              </mc:Choice>
              <mc:Fallback>
                <p:oleObj name="Visio" r:id="rId6" imgW="4212723" imgH="1161000" progId="Visio.Drawing.11">
                  <p:embed/>
                  <p:pic>
                    <p:nvPicPr>
                      <p:cNvPr id="4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4595" y="1641475"/>
                        <a:ext cx="4213225" cy="116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6"/>
          <p:cNvSpPr txBox="1">
            <a:spLocks noChangeArrowheads="1"/>
          </p:cNvSpPr>
          <p:nvPr/>
        </p:nvSpPr>
        <p:spPr bwMode="auto">
          <a:xfrm>
            <a:off x="2388394" y="2852738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>
                <a:latin typeface="Arial" charset="0"/>
                <a:cs typeface="Arial" charset="0"/>
              </a:rPr>
              <a:t>Transmitting Device</a:t>
            </a:r>
          </a:p>
        </p:txBody>
      </p:sp>
      <p:sp>
        <p:nvSpPr>
          <p:cNvPr id="49" name="TextBox 8"/>
          <p:cNvSpPr txBox="1">
            <a:spLocks noChangeArrowheads="1"/>
          </p:cNvSpPr>
          <p:nvPr/>
        </p:nvSpPr>
        <p:spPr bwMode="auto">
          <a:xfrm>
            <a:off x="7188994" y="2843213"/>
            <a:ext cx="2566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i="1">
                <a:latin typeface="Arial" charset="0"/>
                <a:cs typeface="Arial" charset="0"/>
              </a:rPr>
              <a:t>Receiving Device</a:t>
            </a: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6807994" y="1100138"/>
            <a:ext cx="3733800" cy="2214563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587184" y="3486151"/>
            <a:ext cx="8928417" cy="1227139"/>
            <a:chOff x="1674019" y="3486150"/>
            <a:chExt cx="8928417" cy="1227139"/>
          </a:xfrm>
        </p:grpSpPr>
        <p:pic>
          <p:nvPicPr>
            <p:cNvPr id="3323" name="Picture 251" descr="H:\LiB\MCU Cypress\SPI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1286" y="3486150"/>
              <a:ext cx="5391150" cy="1162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9"/>
            <p:cNvSpPr txBox="1">
              <a:spLocks noChangeArrowheads="1"/>
            </p:cNvSpPr>
            <p:nvPr/>
          </p:nvSpPr>
          <p:spPr bwMode="auto">
            <a:xfrm>
              <a:off x="3515699" y="3505200"/>
              <a:ext cx="1617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dirty="0">
                  <a:latin typeface="+mj-lt"/>
                  <a:cs typeface="Arial" charset="0"/>
                </a:rPr>
                <a:t>Clock</a:t>
              </a:r>
            </a:p>
          </p:txBody>
        </p:sp>
        <p:sp>
          <p:nvSpPr>
            <p:cNvPr id="54" name="TextBox 13"/>
            <p:cNvSpPr txBox="1">
              <a:spLocks noChangeArrowheads="1"/>
            </p:cNvSpPr>
            <p:nvPr/>
          </p:nvSpPr>
          <p:spPr bwMode="auto">
            <a:xfrm>
              <a:off x="3220522" y="3943290"/>
              <a:ext cx="191277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dirty="0">
                  <a:latin typeface="+mj-lt"/>
                  <a:cs typeface="Arial" charset="0"/>
                </a:rPr>
                <a:t>Serial Data</a:t>
              </a:r>
            </a:p>
          </p:txBody>
        </p:sp>
        <p:sp>
          <p:nvSpPr>
            <p:cNvPr id="55" name="TextBox 14"/>
            <p:cNvSpPr txBox="1">
              <a:spLocks noChangeArrowheads="1"/>
            </p:cNvSpPr>
            <p:nvPr/>
          </p:nvSpPr>
          <p:spPr bwMode="auto">
            <a:xfrm>
              <a:off x="1674019" y="4313179"/>
              <a:ext cx="34592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sz="2000" dirty="0">
                  <a:latin typeface="+mj-lt"/>
                  <a:cs typeface="Arial" charset="0"/>
                </a:rPr>
                <a:t>Data Sampling Time at Receiver</a:t>
              </a:r>
            </a:p>
          </p:txBody>
        </p:sp>
        <p:cxnSp>
          <p:nvCxnSpPr>
            <p:cNvPr id="56" name="Straight Arrow Connector 55"/>
            <p:cNvCxnSpPr/>
            <p:nvPr/>
          </p:nvCxnSpPr>
          <p:spPr bwMode="auto">
            <a:xfrm>
              <a:off x="5816123" y="3614737"/>
              <a:ext cx="0" cy="8861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6425723" y="3614737"/>
              <a:ext cx="0" cy="8861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7035323" y="3614737"/>
              <a:ext cx="0" cy="8861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7644923" y="3614737"/>
              <a:ext cx="0" cy="8861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8254523" y="3609694"/>
              <a:ext cx="0" cy="8861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>
              <a:off x="8864123" y="3614737"/>
              <a:ext cx="0" cy="8861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10083323" y="3614737"/>
              <a:ext cx="0" cy="8861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>
              <a:off x="9473723" y="3614737"/>
              <a:ext cx="0" cy="88610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33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7550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Synchronous Full-Duplex Serial Data Bus</a:t>
            </a:r>
            <a:endParaRPr lang="en-US" dirty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79425" y="3637840"/>
            <a:ext cx="11233150" cy="2481606"/>
          </a:xfrm>
        </p:spPr>
        <p:txBody>
          <a:bodyPr/>
          <a:lstStyle/>
          <a:p>
            <a:r>
              <a:rPr lang="en-US" dirty="0"/>
              <a:t>Now can use two serial data lines - one for reading, one for writing.</a:t>
            </a:r>
          </a:p>
          <a:p>
            <a:pPr lvl="1"/>
            <a:r>
              <a:rPr lang="en-US" dirty="0"/>
              <a:t>Allows simultaneous send and receive full-duplex communication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752600" y="1371600"/>
          <a:ext cx="8472488" cy="202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Visio" r:id="rId4" imgW="5603638" imgH="1340280" progId="Visio.Drawing.11">
                  <p:embed/>
                </p:oleObj>
              </mc:Choice>
              <mc:Fallback>
                <p:oleObj name="Visio" r:id="rId4" imgW="5603638" imgH="1340280" progId="Visio.Drawing.11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71600"/>
                        <a:ext cx="8472488" cy="202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63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Arm_PPT_Public">
  <a:themeElements>
    <a:clrScheme name="Arm PPT">
      <a:dk1>
        <a:srgbClr val="000000"/>
      </a:dk1>
      <a:lt1>
        <a:srgbClr val="FFFFFF"/>
      </a:lt1>
      <a:dk2>
        <a:srgbClr val="333E48"/>
      </a:dk2>
      <a:lt2>
        <a:srgbClr val="E5ECEB"/>
      </a:lt2>
      <a:accent1>
        <a:srgbClr val="0091BD"/>
      </a:accent1>
      <a:accent2>
        <a:srgbClr val="002B49"/>
      </a:accent2>
      <a:accent3>
        <a:srgbClr val="FFC700"/>
      </a:accent3>
      <a:accent4>
        <a:srgbClr val="95D600"/>
      </a:accent4>
      <a:accent5>
        <a:srgbClr val="FF6B00"/>
      </a:accent5>
      <a:accent6>
        <a:srgbClr val="7D868C"/>
      </a:accent6>
      <a:hlink>
        <a:srgbClr val="00C1DE"/>
      </a:hlink>
      <a:folHlink>
        <a:srgbClr val="002F6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0" indent="0" algn="l" defTabSz="914400" rtl="0" eaLnBrk="1" latinLnBrk="0" hangingPunct="1">
          <a:lnSpc>
            <a:spcPct val="90000"/>
          </a:lnSpc>
          <a:spcBef>
            <a:spcPts val="0"/>
          </a:spcBef>
          <a:spcAft>
            <a:spcPts val="600"/>
          </a:spcAft>
          <a:buFont typeface="Arial" panose="020B0604020202020204" pitchFamily="34" charset="0"/>
          <a:buNone/>
          <a:defRPr sz="2100" kern="1200" dirty="0" err="1" smtClean="0">
            <a:solidFill>
              <a:schemeClr val="tx2"/>
            </a:solidFill>
            <a:latin typeface="+mn-l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7" id="{BAEDCA4E-07D3-CF45-8582-069B713BBD79}" vid="{B429C1B6-4366-0543-9EF0-CA4016DA915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RM Document" ma:contentTypeID="0x0101005C6975769EB1684CAB07571CAE07A11B0100BC81FA0C64ACC243A77959D9266C7751" ma:contentTypeVersion="27" ma:contentTypeDescription="" ma:contentTypeScope="" ma:versionID="c3d44a507a30e34bb56df6cb41b0e970">
  <xsd:schema xmlns:xsd="http://www.w3.org/2001/XMLSchema" xmlns:xs="http://www.w3.org/2001/XMLSchema" xmlns:p="http://schemas.microsoft.com/office/2006/metadata/properties" xmlns:ns1="http://schemas.microsoft.com/sharepoint/v3" xmlns:ns2="f2ad5090-61a8-4b8c-ab70-68f4ff4d1933" xmlns:ns3="http://schemas.microsoft.com/sharepoint/v3/fields" xmlns:ns4="c0950e01-db07-4e41-9c32-b7a8e9fccc9b" targetNamespace="http://schemas.microsoft.com/office/2006/metadata/properties" ma:root="true" ma:fieldsID="d6365f768a9cf65e3d0aaa644537f94f" ns1:_="" ns2:_="" ns3:_="" ns4:_="">
    <xsd:import namespace="http://schemas.microsoft.com/sharepoint/v3"/>
    <xsd:import namespace="f2ad5090-61a8-4b8c-ab70-68f4ff4d1933"/>
    <xsd:import namespace="http://schemas.microsoft.com/sharepoint/v3/fields"/>
    <xsd:import namespace="c0950e01-db07-4e41-9c32-b7a8e9fccc9b"/>
    <xsd:element name="properties">
      <xsd:complexType>
        <xsd:sequence>
          <xsd:element name="documentManagement">
            <xsd:complexType>
              <xsd:all>
                <xsd:element ref="ns1:RoutingRuleDescription" minOccurs="0"/>
                <xsd:element ref="ns2:Document_x0020_Author" minOccurs="0"/>
                <xsd:element ref="ns3:_Status"/>
                <xsd:element ref="ns2:Document_x0020_Confidentiality"/>
                <xsd:element ref="ns2:_dlc_DocId" minOccurs="0"/>
                <xsd:element ref="ns2:_dlc_DocIdUrl" minOccurs="0"/>
                <xsd:element ref="ns2:_dlc_DocIdPersistId" minOccurs="0"/>
                <xsd:element ref="ns2:ARM_x0020_Legacy_x0020_ID" minOccurs="0"/>
                <xsd:element ref="ns2:Current_x0020_Version" minOccurs="0"/>
                <xsd:element ref="ns2:j60c3ced31bb40378c6254d49035d966" minOccurs="0"/>
                <xsd:element ref="ns2:TaxCatchAll" minOccurs="0"/>
                <xsd:element ref="ns2:TaxCatchAllLabel" minOccurs="0"/>
                <xsd:element ref="ns4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outingRuleDescription" ma:index="2" nillable="true" ma:displayName="Description" ma:internalName="RoutingRuleDescription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d5090-61a8-4b8c-ab70-68f4ff4d1933" elementFormDefault="qualified">
    <xsd:import namespace="http://schemas.microsoft.com/office/2006/documentManagement/types"/>
    <xsd:import namespace="http://schemas.microsoft.com/office/infopath/2007/PartnerControls"/>
    <xsd:element name="Document_x0020_Author" ma:index="3" nillable="true" ma:displayName="Document Author" ma:list="UserInfo" ma:SharePointGroup="0" ma:internalName="Document_x0020_Auth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cument_x0020_Confidentiality" ma:index="5" ma:displayName="Document Confidentiality" ma:default="Confidential" ma:format="Dropdown" ma:internalName="Document_x0020_Confidentiality">
      <xsd:simpleType>
        <xsd:restriction base="dms:Choice">
          <xsd:enumeration value="Secret"/>
          <xsd:enumeration value="Confidential-Restricted"/>
          <xsd:enumeration value="Confidential"/>
          <xsd:enumeration value="Non-Confidential"/>
          <xsd:enumeration value="Personal"/>
        </xsd:restriction>
      </xsd:simpleType>
    </xsd:element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ARM_x0020_Legacy_x0020_ID" ma:index="16" nillable="true" ma:displayName="ARM Legacy ID" ma:internalName="ARM_x0020_Legacy_x0020_ID">
      <xsd:simpleType>
        <xsd:restriction base="dms:Text">
          <xsd:maxLength value="255"/>
        </xsd:restriction>
      </xsd:simpleType>
    </xsd:element>
    <xsd:element name="Current_x0020_Version" ma:index="17" nillable="true" ma:displayName="Current Version" ma:description="The current version number of the file in SharePoint." ma:internalName="Current_x0020_Version" ma:readOnly="false">
      <xsd:simpleType>
        <xsd:restriction base="dms:Text">
          <xsd:maxLength value="255"/>
        </xsd:restriction>
      </xsd:simpleType>
    </xsd:element>
    <xsd:element name="j60c3ced31bb40378c6254d49035d966" ma:index="18" nillable="true" ma:taxonomy="true" ma:internalName="j60c3ced31bb40378c6254d49035d966" ma:taxonomyFieldName="Calendar_x0020_Year" ma:displayName="Calendar Year" ma:readOnly="false" ma:default="7;#2017|58467e81-5d99-44a5-abb5-12a016b65e9e" ma:fieldId="{360c3ced-31bb-4037-8c62-54d49035d966}" ma:sspId="982c6e79-63e2-4d63-9b21-99d1544b0b75" ma:termSetId="c604d99f-773e-49a6-a2c0-6d4bc754112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a9424fa9-fdb0-43c3-9a79-ae027323b92a}" ma:internalName="TaxCatchAll" ma:showField="CatchAllData" ma:web="f2ad5090-61a8-4b8c-ab70-68f4ff4d19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hidden="true" ma:list="{a9424fa9-fdb0-43c3-9a79-ae027323b92a}" ma:internalName="TaxCatchAllLabel" ma:readOnly="true" ma:showField="CatchAllDataLabel" ma:web="f2ad5090-61a8-4b8c-ab70-68f4ff4d193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4" ma:displayName="Status" ma:default="Not Started" ma:internalName="_Status" ma:readOnly="false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50e01-db07-4e41-9c32-b7a8e9fccc9b" elementFormDefault="qualified">
    <xsd:import namespace="http://schemas.microsoft.com/office/2006/documentManagement/types"/>
    <xsd:import namespace="http://schemas.microsoft.com/office/infopath/2007/PartnerControls"/>
    <xsd:element name="Category" ma:index="22" nillable="true" ma:displayName="Category" ma:format="Dropdown" ma:internalName="Category">
      <xsd:simpleType>
        <xsd:restriction base="dms:Choice">
          <xsd:enumeration value="Word Documents - UK"/>
          <xsd:enumeration value="Word Documents - US"/>
          <xsd:enumeration value="Board Presentation Templates"/>
          <xsd:enumeration value="Public Presentation Templates"/>
          <xsd:enumeration value="Private Presentation Templat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 ma:index="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axOccurs="1" ma:displayName="Status">
          <xsd:simpleType xmlns:xs="http://www.w3.org/2001/XMLSchema">
            <xsd:restriction base="xsd:string">
              <xsd:minLength value="1"/>
            </xsd:restriction>
          </xsd:simpleType>
        </xsd:element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urrent_x0020_Version xmlns="f2ad5090-61a8-4b8c-ab70-68f4ff4d1933">9.0</Current_x0020_Version>
    <Document_x0020_Author xmlns="f2ad5090-61a8-4b8c-ab70-68f4ff4d1933">
      <UserInfo>
        <DisplayName/>
        <AccountId xsi:nil="true"/>
        <AccountType/>
      </UserInfo>
    </Document_x0020_Author>
    <_dlc_DocId xmlns="f2ad5090-61a8-4b8c-ab70-68f4ff4d1933">ARM-ECM-0633231</_dlc_DocId>
    <Document_x0020_Confidentiality xmlns="f2ad5090-61a8-4b8c-ab70-68f4ff4d1933">Confidential-Restricted</Document_x0020_Confidentiality>
    <_dlc_DocIdUrl xmlns="f2ad5090-61a8-4b8c-ab70-68f4ff4d1933">
      <Url>http://teamsites.arm.com/sites/cthub/_layouts/DocIdRedir.aspx?ID=ARM-ECM-0633231</Url>
      <Description>ARM-ECM-0633231</Description>
    </_dlc_DocIdUrl>
    <Category xmlns="c0950e01-db07-4e41-9c32-b7a8e9fccc9b">Private Presentation Templates</Category>
    <ARM_x0020_Legacy_x0020_ID xmlns="f2ad5090-61a8-4b8c-ab70-68f4ff4d1933" xsi:nil="true"/>
    <TaxCatchAll xmlns="f2ad5090-61a8-4b8c-ab70-68f4ff4d1933">
      <Value>7</Value>
      <Value>1</Value>
    </TaxCatchAll>
    <j60c3ced31bb40378c6254d49035d966 xmlns="f2ad5090-61a8-4b8c-ab70-68f4ff4d1933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2017</TermName>
          <TermId xmlns="http://schemas.microsoft.com/office/infopath/2007/PartnerControls">58467e81-5d99-44a5-abb5-12a016b65e9e</TermId>
        </TermInfo>
      </Terms>
    </j60c3ced31bb40378c6254d49035d966>
    <RoutingRuleDescription xmlns="http://schemas.microsoft.com/sharepoint/v3" xsi:nil="true"/>
    <_Status xmlns="http://schemas.microsoft.com/sharepoint/v3/fields">Not Started</_Status>
  </documentManagement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959113B-7FA4-40AB-AF85-5C5588D4771C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82EFBBFE-5AFC-4CAD-AD38-1CB870BDB2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75509F-A6F5-4147-861D-E4CC99F48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2ad5090-61a8-4b8c-ab70-68f4ff4d1933"/>
    <ds:schemaRef ds:uri="http://schemas.microsoft.com/sharepoint/v3/fields"/>
    <ds:schemaRef ds:uri="c0950e01-db07-4e41-9c32-b7a8e9fccc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B61D4E06-5D3F-4994-A4A7-4BA626FA722D}">
  <ds:schemaRefs>
    <ds:schemaRef ds:uri="http://schemas.microsoft.com/office/2006/metadata/properties"/>
    <ds:schemaRef ds:uri="http://schemas.microsoft.com/office/infopath/2007/PartnerControls"/>
    <ds:schemaRef ds:uri="f2ad5090-61a8-4b8c-ab70-68f4ff4d1933"/>
    <ds:schemaRef ds:uri="c0950e01-db07-4e41-9c32-b7a8e9fccc9b"/>
    <ds:schemaRef ds:uri="http://schemas.microsoft.com/sharepoint/v3"/>
    <ds:schemaRef ds:uri="http://schemas.microsoft.com/sharepoint/v3/fields"/>
  </ds:schemaRefs>
</ds:datastoreItem>
</file>

<file path=customXml/itemProps5.xml><?xml version="1.0" encoding="utf-8"?>
<ds:datastoreItem xmlns:ds="http://schemas.openxmlformats.org/officeDocument/2006/customXml" ds:itemID="{1E7F2E56-8924-419D-99E9-79DB71144EB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Arm_2021</Template>
  <TotalTime>151</TotalTime>
  <Words>4188</Words>
  <Application>Microsoft Office PowerPoint</Application>
  <PresentationFormat>Widescreen</PresentationFormat>
  <Paragraphs>711</Paragraphs>
  <Slides>60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Arial</vt:lpstr>
      <vt:lpstr>Calibri</vt:lpstr>
      <vt:lpstr>Calibri Light</vt:lpstr>
      <vt:lpstr>Consolas</vt:lpstr>
      <vt:lpstr>Gloucester MT Extra Condensed</vt:lpstr>
      <vt:lpstr>Times New Roman</vt:lpstr>
      <vt:lpstr>Verdana</vt:lpstr>
      <vt:lpstr>Wingdings</vt:lpstr>
      <vt:lpstr>Arm_PPT_Public</vt:lpstr>
      <vt:lpstr>Visio</vt:lpstr>
      <vt:lpstr>Bitmap Image</vt:lpstr>
      <vt:lpstr>Serial Communications</vt:lpstr>
      <vt:lpstr>Learning Objectives</vt:lpstr>
      <vt:lpstr>Overview</vt:lpstr>
      <vt:lpstr>Why Communicate Serially?</vt:lpstr>
      <vt:lpstr>Example System: Voyager Spacecraft</vt:lpstr>
      <vt:lpstr>Example System</vt:lpstr>
      <vt:lpstr>Parallel Buses</vt:lpstr>
      <vt:lpstr>Synchronous Serial Data Transmission</vt:lpstr>
      <vt:lpstr>Synchronous Full-Duplex Serial Data Bus</vt:lpstr>
      <vt:lpstr>Synchronous Half-Duplex Serial Data Bus</vt:lpstr>
      <vt:lpstr>Asynchronous Serial Communication</vt:lpstr>
      <vt:lpstr>Serial Communication Specifics</vt:lpstr>
      <vt:lpstr>Error Detection</vt:lpstr>
      <vt:lpstr>Tools for Serial Communications Development</vt:lpstr>
      <vt:lpstr>Software Structure – Handling asynchronous Communication</vt:lpstr>
      <vt:lpstr>Software Structure</vt:lpstr>
      <vt:lpstr>Serial Communications and Interrupts</vt:lpstr>
      <vt:lpstr>Code to Implement Queues</vt:lpstr>
      <vt:lpstr>Defining the Queues</vt:lpstr>
      <vt:lpstr>Initialization and Status Inquiries</vt:lpstr>
      <vt:lpstr>Enqueue and Dequeue</vt:lpstr>
      <vt:lpstr>Using the Queues</vt:lpstr>
      <vt:lpstr>Software Structure – Parsing Messages</vt:lpstr>
      <vt:lpstr>Decoding Messages</vt:lpstr>
      <vt:lpstr>Example Binary Serial Data: TSIP</vt:lpstr>
      <vt:lpstr>Example ASCII Serial Data: NMEA-0183</vt:lpstr>
      <vt:lpstr>State Machine for Parsing NMEA-0183</vt:lpstr>
      <vt:lpstr>Parsing</vt:lpstr>
      <vt:lpstr>Asynchronous serial (UART) Communications</vt:lpstr>
      <vt:lpstr>Transmitter Basics</vt:lpstr>
      <vt:lpstr>Receiver Basics</vt:lpstr>
      <vt:lpstr>For this to work…</vt:lpstr>
      <vt:lpstr>Input Data Oversampling</vt:lpstr>
      <vt:lpstr>Baud Rate</vt:lpstr>
      <vt:lpstr>Using the UART</vt:lpstr>
      <vt:lpstr>Software for Polled Serial Comm.</vt:lpstr>
      <vt:lpstr>Example Receiver: Display Data on LCD</vt:lpstr>
      <vt:lpstr>Software for Interrupt-Driven Serial Comm.</vt:lpstr>
      <vt:lpstr>Interrupt Handler</vt:lpstr>
      <vt:lpstr>USB to UART Interface</vt:lpstr>
      <vt:lpstr>Building on Asynchronous Comm.</vt:lpstr>
      <vt:lpstr>Solution to Noise: Higher Voltages</vt:lpstr>
      <vt:lpstr>Solution to Noise: Differential Signaling</vt:lpstr>
      <vt:lpstr>Solutions to Poor Scaling</vt:lpstr>
      <vt:lpstr>SPI Communications</vt:lpstr>
      <vt:lpstr>Hardware Architecture</vt:lpstr>
      <vt:lpstr>Serial Data Transmission</vt:lpstr>
      <vt:lpstr>SPI Example: Secure Digital Card Access</vt:lpstr>
      <vt:lpstr>I2C Communications</vt:lpstr>
      <vt:lpstr>I2C Bus Overview</vt:lpstr>
      <vt:lpstr>I2C Bus Connections</vt:lpstr>
      <vt:lpstr>Master Writing Data to Subordinate</vt:lpstr>
      <vt:lpstr>Master Reading Data from Subordinate</vt:lpstr>
      <vt:lpstr>I2C Addressing</vt:lpstr>
      <vt:lpstr>Enabling i2c</vt:lpstr>
      <vt:lpstr>Reading 12 bits from a temperature sensor</vt:lpstr>
      <vt:lpstr>Protocol Comparison</vt:lpstr>
      <vt:lpstr>Factors to Consider</vt:lpstr>
      <vt:lpstr>Protocol Trade-Offs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Embedded Systems Design</dc:title>
  <dc:subject/>
  <dc:creator>Hubert Sumarno</dc:creator>
  <cp:keywords/>
  <dc:description/>
  <cp:lastModifiedBy>Francisca Tan</cp:lastModifiedBy>
  <cp:revision>6</cp:revision>
  <dcterms:created xsi:type="dcterms:W3CDTF">2021-07-30T09:18:53Z</dcterms:created>
  <dcterms:modified xsi:type="dcterms:W3CDTF">2021-11-10T13:57:23Z</dcterms:modified>
  <cp:category/>
  <cp:contentStatus>Published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45c40ffca3445d9bf3205a60bd2f6d6">
    <vt:lpwstr>Confidential|28d1025d-1415-4984-b35e-5b79e7d32b5c</vt:lpwstr>
  </property>
  <property fmtid="{D5CDD505-2E9C-101B-9397-08002B2CF9AE}" pid="3" name="TaxKeyword">
    <vt:lpwstr/>
  </property>
  <property fmtid="{D5CDD505-2E9C-101B-9397-08002B2CF9AE}" pid="4" name="_dlc_policyId">
    <vt:lpwstr>0x0101004E4B3E189D714F49A85ED613D6AE4F95|-1756139441</vt:lpwstr>
  </property>
  <property fmtid="{D5CDD505-2E9C-101B-9397-08002B2CF9AE}" pid="5" name="_dlc_DocIdItemGuid">
    <vt:lpwstr>e89a121e-355c-4cb1-879e-045fefeb8c84</vt:lpwstr>
  </property>
  <property fmtid="{D5CDD505-2E9C-101B-9397-08002B2CF9AE}" pid="6" name="_dlc_ItemStageId">
    <vt:lpwstr>1</vt:lpwstr>
  </property>
  <property fmtid="{D5CDD505-2E9C-101B-9397-08002B2CF9AE}" pid="7" name="j60c3ced31bb40378c6254d49035d966">
    <vt:lpwstr>2015|ee47c3e7-6a69-4f36-9adf-1007c8d399a4</vt:lpwstr>
  </property>
  <property fmtid="{D5CDD505-2E9C-101B-9397-08002B2CF9AE}" pid="8" name="vti_description">
    <vt:lpwstr/>
  </property>
  <property fmtid="{D5CDD505-2E9C-101B-9397-08002B2CF9AE}" pid="9" name="WorkflowChangePath">
    <vt:lpwstr>1069b4ef-e6f3-4ad7-8c8e-772136578697,10;</vt:lpwstr>
  </property>
  <property fmtid="{D5CDD505-2E9C-101B-9397-08002B2CF9AE}" pid="10" name="Confidentiality">
    <vt:lpwstr>1;#Confidential|28d1025d-1415-4984-b35e-5b79e7d32b5c</vt:lpwstr>
  </property>
  <property fmtid="{D5CDD505-2E9C-101B-9397-08002B2CF9AE}" pid="11" name="ContentTypeId">
    <vt:lpwstr>0x0101005C6975769EB1684CAB07571CAE07A11B0100BC81FA0C64ACC243A77959D9266C7751</vt:lpwstr>
  </property>
  <property fmtid="{D5CDD505-2E9C-101B-9397-08002B2CF9AE}" pid="12" name="Calendar Year">
    <vt:lpwstr>7;#2017|58467e81-5d99-44a5-abb5-12a016b65e9e</vt:lpwstr>
  </property>
  <property fmtid="{D5CDD505-2E9C-101B-9397-08002B2CF9AE}" pid="13" name="TaxCatchAll">
    <vt:lpwstr/>
  </property>
  <property fmtid="{D5CDD505-2E9C-101B-9397-08002B2CF9AE}" pid="14" name="TaxKeywordTaxHTField">
    <vt:lpwstr/>
  </property>
  <property fmtid="{D5CDD505-2E9C-101B-9397-08002B2CF9AE}" pid="15" name="ItemRetentionFormula">
    <vt:lpwstr/>
  </property>
  <property fmtid="{D5CDD505-2E9C-101B-9397-08002B2CF9AE}" pid="16" name="_dlc_LastRun">
    <vt:lpwstr>08/15/2015 23:02:11</vt:lpwstr>
  </property>
</Properties>
</file>